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8288000" cy="10287000"/>
  <p:notesSz cx="6858000" cy="9144000"/>
  <p:embeddedFontLst>
    <p:embeddedFont>
      <p:font typeface="Aileron Bold" panose="020B0604020202020204" charset="-70"/>
      <p:regular r:id="rId10"/>
    </p:embeddedFont>
    <p:embeddedFont>
      <p:font typeface="Lexend Deca" panose="020B0604020202020204" charset="-70"/>
      <p:regular r:id="rId11"/>
    </p:embeddedFont>
    <p:embeddedFont>
      <p:font typeface="Montserrat 1" panose="020B0604020202020204" charset="-70"/>
      <p:regular r:id="rId12"/>
    </p:embeddedFont>
    <p:embeddedFont>
      <p:font typeface="Montserrat 2" panose="020B0604020202020204" charset="-70"/>
      <p:regular r:id="rId13"/>
    </p:embeddedFont>
    <p:embeddedFont>
      <p:font typeface="Montserrat 3" panose="020B0604020202020204" charset="-7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-677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65808A-2457-431F-B085-069DBE19E633}" type="datetimeFigureOut">
              <a:rPr lang="lt-LT" smtClean="0"/>
              <a:t>2026-08-12</a:t>
            </a:fld>
            <a:endParaRPr lang="lt-L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778897-8EF3-4AAA-B253-7B3FD3FA3C8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51573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Laba diena. Esu Edvinas Jodokas iš „CRT Partner“.</a:t>
            </a:r>
            <a:endParaRPr lang="lt-L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lt-L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 artimiausias kelias minutes nenoriu daug kalbėti apie pačios kelių rinkliavos sistemos techninius niuansus – juos šiandien geriausiai pristatė Mindaugas ( „Via Lietuva“.)</a:t>
            </a:r>
            <a:endParaRPr lang="lt-L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lt-L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Noriu parodyti kitą pusę – kaip transporto įmonei visa tai gali atrodyti praktiškai ir kaip padaryti, kad kelių mokesčiai būtų kuo mažesnis rūpestis kasdienėje veikloje.</a:t>
            </a:r>
            <a:endParaRPr lang="lt-L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778897-8EF3-4AAA-B253-7B3FD3FA3C81}" type="slidenum">
              <a:rPr lang="lt-LT" smtClean="0"/>
              <a:t>1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765168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Trumpai apie mus.</a:t>
            </a:r>
            <a:endParaRPr lang="lt-L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lt-L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„CRT Partner“ transporto sektoriuje dirba jau 14 metų. Šiandien mūsų tinkle yra daugiau kaip 1000 aktyvių verslo klientų, dirbame 16 Europos šalių ir suteikiame prieigą prie daugiau kaip 6 tūkstančių degalinių.</a:t>
            </a:r>
            <a:endParaRPr lang="lt-L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lt-L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Mūsų pagrindinė veikla – kuras ir kelių mokesčiai, tačiau mūsų tikslas nėra tiesiog parduoti kortelę ar įrenginį.</a:t>
            </a:r>
            <a:endParaRPr lang="lt-L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lt-L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Mūsų tikslas – nuimti nuo transporto įmonės kuo daugiau administravimo.</a:t>
            </a:r>
            <a:endParaRPr lang="lt-L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lt-L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Kad klientui nereikėtų galvoti, kur pilti kurą, kaip sumokėti kelių mokestį, kur ieškoti sąskaitos ar kam skambinti atsiradus problemai.</a:t>
            </a:r>
            <a:endParaRPr lang="lt-L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778897-8EF3-4AAA-B253-7B3FD3FA3C81}" type="slidenum">
              <a:rPr lang="lt-LT" smtClean="0"/>
              <a:t>2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375537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Ir čia atsiranda EETS.</a:t>
            </a:r>
            <a:endParaRPr lang="lt-L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lt-L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Tarptautiniam vežėjui gerai pažįstama situacija: skirtingos šalys, skirtingos kelių sistemos, skirtingi aparatai, sąskaitos, prisijungimai ir reikalavimai.</a:t>
            </a:r>
            <a:endParaRPr lang="lt-L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lt-L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EETS principas visa tai stipriai supaprastina.</a:t>
            </a:r>
            <a:endParaRPr lang="lt-L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lt-L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Transporto priemonėje naudojamas vienas įrenginys, kuris aktyviuose EETS kelių tinkluose automatiškai registruoja rinkliavas.</a:t>
            </a:r>
            <a:endParaRPr lang="lt-L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lt-L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Mūsų naudojamas sprendimas – „Toll4Europe“.</a:t>
            </a:r>
            <a:endParaRPr lang="lt-L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lt-L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Vairuotojui svarbiausia tai, kad jam nereikia kiekvienoje šalyje galvoti apie atskirą sprendimą. O įmonei – kad visa tai galima administruoti centralizuotai.</a:t>
            </a:r>
            <a:endParaRPr lang="lt-L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lt-L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Ir čia labai svarbi dar viena mūsų vertės dalis – integracijos su kliento sistemomis. Mes galime turėti tiesiogines integracijas su buhalterinėmis, verslo valdymo, transporto valdymo ar telematikos sistemomis ir realiu laiku keistis duomenimis tarp jų.</a:t>
            </a:r>
            <a:endParaRPr lang="lt-L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lt-L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Tai reiškia, kad duomenų nereikia kelis kartus ranka pervedinėti iš vienos sistemos į kitą. Mažėja žmogiškųjų klaidų tikimybė, o darbuotojai nešvaisto valandų techniniam duomenų suvedimui.</a:t>
            </a:r>
            <a:endParaRPr lang="lt-L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lt-L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Kitaip tariant, mes ne tik administruojame kelių mokesčius – mes padedame automatizuoti ir visą su jais susijusį informacijos srautą įmonės viduje.</a:t>
            </a:r>
            <a:endParaRPr lang="lt-L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lt-L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778897-8EF3-4AAA-B253-7B3FD3FA3C81}" type="slidenum">
              <a:rPr lang="lt-LT" smtClean="0"/>
              <a:t>3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525856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Pati schema iš kliento pusės yra gana paprasta.</a:t>
            </a:r>
            <a:endParaRPr lang="lt-L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lt-L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Automobilis važiuoja. EETS įrenginys fiksuoja naudojimąsi mokamais keliais. Techninę sąveiką su kelių operatoriais ir EETS infrastruktūrą užtikrina EETS paslaugos teikėjas.</a:t>
            </a:r>
            <a:endParaRPr lang="lt-L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lt-L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mūsų, kaip „CRT Partner“, užduotis – kad klientui nereikėtų gilintis į visą šią grandinę.</a:t>
            </a:r>
            <a:endParaRPr lang="lt-L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lt-L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 norime būti tuo vienu kontaktu tarp transporto įmonės ir visos kelių mokesčių ekosistemos.</a:t>
            </a:r>
            <a:endParaRPr lang="lt-L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lt-L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Klientas mato savo paslaugas, gauna duomenis, sąskaitas ir, atsiradus problemai, kreipiasi į mus.</a:t>
            </a:r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778897-8EF3-4AAA-B253-7B3FD3FA3C81}" type="slidenum">
              <a:rPr lang="lt-LT" smtClean="0"/>
              <a:t>4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6012047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Ir čia, mano nuomone, atsiranda didžiausia vertė transporto įmonei.</a:t>
            </a:r>
            <a:endParaRPr lang="lt-L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lt-L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Pirmiausia – vienas partneris skirtingų šalių kelių mokesčiams.</a:t>
            </a:r>
            <a:endParaRPr lang="lt-L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lt-L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Antra – mažiau administravimo buhalterijai. Mažiau atskirų tiekėjų, dokumentų, sistemų ir procesų.</a:t>
            </a:r>
            <a:endParaRPr lang="lt-L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lt-L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Trečia – automatizuotas duomenų apsikeitimas.</a:t>
            </a:r>
            <a:endParaRPr lang="lt-L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lt-L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Ketvirta – aptarnavimas.</a:t>
            </a:r>
            <a:endParaRPr lang="lt-L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lt-L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Transportas važiuoja ne nuo aštuonių iki penkių. Todėl teikiame pagalbą 24 valandas per parą lietuvių, anglų, rusų ir lenkų kalbomis.</a:t>
            </a:r>
            <a:endParaRPr lang="lt-L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lt-L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Kai automobilis stovi užsienyje dėl kelių mokesčio problemos, svarbiausia ne tai, kas kaltas. Svarbiausia – kad kažkas tą problemą greitai išspręstų.</a:t>
            </a:r>
            <a:endParaRPr lang="lt-L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778897-8EF3-4AAA-B253-7B3FD3FA3C81}" type="slidenum">
              <a:rPr lang="lt-LT" smtClean="0"/>
              <a:t>5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9210712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 vienas dalykas, kurį laikome labai svarbiu – pinigų srautas.</a:t>
            </a:r>
            <a:endParaRPr lang="lt-L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lt-L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Transporto įmonė turi važiuoti ir uždirbti, o ne laikyti pinigus skirtingų kelių sistemų sąskaitose.</a:t>
            </a:r>
            <a:endParaRPr lang="lt-L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lt-L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Todėl klientams galime suteikti individualias kredito sąlygas.</a:t>
            </a:r>
            <a:endParaRPr lang="lt-L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lt-L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Tai reiškia, kad nereikia prieš kiekvieną kelionę pildyti sąskaitos ar rezervuoti pinigų kelių mokesčiams.</a:t>
            </a:r>
            <a:endParaRPr lang="lt-L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lt-L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Automobilis važiuoja, naudojasi mokamais keliais, o klientas už faktiškai suteiktas paslaugas atsiskaito vėliau pagal sutartas kredito sąlygas.</a:t>
            </a:r>
            <a:endParaRPr lang="lt-L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lt-L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Augančiai transporto įmonei tai reiškia paprastesnį darbą ir, svarbiausia, mažiau užšaldyto apyvartinio kapitalo.</a:t>
            </a:r>
            <a:endParaRPr lang="lt-L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778897-8EF3-4AAA-B253-7B3FD3FA3C81}" type="slidenum">
              <a:rPr lang="lt-LT" smtClean="0"/>
              <a:t>6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780748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Todėl ruošiantis „Via </a:t>
            </a:r>
            <a:r>
              <a:rPr lang="lt-LT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Toll</a:t>
            </a:r>
            <a:r>
              <a:rPr lang="lt-L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 mūsų žinutė transporto įmonėms labai paprasta:</a:t>
            </a:r>
            <a:endParaRPr lang="lt-L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lt-L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nereikia laukti paskutinės gruodžio savaitės.</a:t>
            </a:r>
            <a:endParaRPr lang="lt-L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lt-L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Reikia iš anksto įsivertinti savo transporto parką, pasirinkti tinkamą EETS sprendimą, užsisakyti ir paruošti įrenginius bei susitarti dėl atsiskaitymo sąlygų.</a:t>
            </a:r>
            <a:endParaRPr lang="lt-L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lt-L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Mūsų tikslas – kad nuo naujos sistemos starto klientui nereikėtų galvoti apie technologiją, atskirus mokėjimus ar rankinį duomenų suvedimą.</a:t>
            </a:r>
            <a:endParaRPr lang="lt-L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lt-L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Automobilis turi važiuoti. Kelių mokestis turi būti užregistruotas automatiškai. Duomenys turi patekti ten, kur jų reikia. O visa kita – administravimas, sąskaitos, kreditas, integracijos ir pagalba – turi būti vienoje vietoje.</a:t>
            </a:r>
            <a:endParaRPr lang="lt-L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lt-L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Būtent tokią „CRT Partner“ vertę ir norime pasiūlyti.</a:t>
            </a:r>
            <a:endParaRPr lang="lt-L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lt-LT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Ačiū.</a:t>
            </a:r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778897-8EF3-4AAA-B253-7B3FD3FA3C81}" type="slidenum">
              <a:rPr lang="lt-LT" smtClean="0"/>
              <a:t>7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57553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sv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edvinas.j@crtpartner.com" TargetMode="External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593"/>
            <a:ext cx="18411177" cy="10284407"/>
          </a:xfrm>
          <a:custGeom>
            <a:avLst/>
            <a:gdLst/>
            <a:ahLst/>
            <a:cxnLst/>
            <a:rect l="l" t="t" r="r" b="b"/>
            <a:pathLst>
              <a:path w="18411177" h="10284407">
                <a:moveTo>
                  <a:pt x="0" y="0"/>
                </a:moveTo>
                <a:lnTo>
                  <a:pt x="18411177" y="0"/>
                </a:lnTo>
                <a:lnTo>
                  <a:pt x="18411177" y="10284407"/>
                </a:lnTo>
                <a:lnTo>
                  <a:pt x="0" y="102844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36" b="-336"/>
            </a:stretch>
          </a:blipFill>
        </p:spPr>
        <p:txBody>
          <a:bodyPr/>
          <a:lstStyle/>
          <a:p>
            <a:endParaRPr lang="lt-LT"/>
          </a:p>
        </p:txBody>
      </p:sp>
      <p:grpSp>
        <p:nvGrpSpPr>
          <p:cNvPr id="3" name="Group 3"/>
          <p:cNvGrpSpPr/>
          <p:nvPr/>
        </p:nvGrpSpPr>
        <p:grpSpPr>
          <a:xfrm>
            <a:off x="3894981" y="5311900"/>
            <a:ext cx="8379910" cy="1683448"/>
            <a:chOff x="0" y="0"/>
            <a:chExt cx="10062992" cy="202156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062992" cy="2021564"/>
            </a:xfrm>
            <a:custGeom>
              <a:avLst/>
              <a:gdLst/>
              <a:ahLst/>
              <a:cxnLst/>
              <a:rect l="l" t="t" r="r" b="b"/>
              <a:pathLst>
                <a:path w="10062992" h="2021564">
                  <a:moveTo>
                    <a:pt x="0" y="0"/>
                  </a:moveTo>
                  <a:lnTo>
                    <a:pt x="10062992" y="0"/>
                  </a:lnTo>
                  <a:lnTo>
                    <a:pt x="10062992" y="2021564"/>
                  </a:lnTo>
                  <a:lnTo>
                    <a:pt x="0" y="2021564"/>
                  </a:lnTo>
                  <a:close/>
                </a:path>
              </a:pathLst>
            </a:custGeom>
          </p:spPr>
          <p:txBody>
            <a:bodyPr/>
            <a:lstStyle/>
            <a:p>
              <a:endParaRPr lang="lt-LT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76200"/>
              <a:ext cx="10062992" cy="209776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299"/>
                </a:lnSpc>
              </a:pPr>
              <a:r>
                <a:rPr lang="en-US" sz="4499" spc="-166">
                  <a:solidFill>
                    <a:srgbClr val="000000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Skaitmeniniai kuro ir kelių mokesčių sprendimai</a:t>
              </a:r>
            </a:p>
          </p:txBody>
        </p:sp>
      </p:grpSp>
      <p:sp>
        <p:nvSpPr>
          <p:cNvPr id="6" name="Freeform 6"/>
          <p:cNvSpPr/>
          <p:nvPr/>
        </p:nvSpPr>
        <p:spPr>
          <a:xfrm>
            <a:off x="1972928" y="3400051"/>
            <a:ext cx="4545288" cy="1534820"/>
          </a:xfrm>
          <a:custGeom>
            <a:avLst/>
            <a:gdLst/>
            <a:ahLst/>
            <a:cxnLst/>
            <a:rect l="l" t="t" r="r" b="b"/>
            <a:pathLst>
              <a:path w="4545288" h="1534820">
                <a:moveTo>
                  <a:pt x="0" y="0"/>
                </a:moveTo>
                <a:lnTo>
                  <a:pt x="4545289" y="0"/>
                </a:lnTo>
                <a:lnTo>
                  <a:pt x="4545289" y="1534820"/>
                </a:lnTo>
                <a:lnTo>
                  <a:pt x="0" y="15348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3207" t="-38616" r="-12705" b="-37626"/>
            </a:stretch>
          </a:blipFill>
        </p:spPr>
        <p:txBody>
          <a:bodyPr/>
          <a:lstStyle/>
          <a:p>
            <a:endParaRPr lang="lt-LT"/>
          </a:p>
        </p:txBody>
      </p:sp>
      <p:grpSp>
        <p:nvGrpSpPr>
          <p:cNvPr id="7" name="Group 7"/>
          <p:cNvGrpSpPr/>
          <p:nvPr/>
        </p:nvGrpSpPr>
        <p:grpSpPr>
          <a:xfrm>
            <a:off x="6075607" y="8652764"/>
            <a:ext cx="11183693" cy="605536"/>
            <a:chOff x="0" y="0"/>
            <a:chExt cx="15248468" cy="82562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5248468" cy="825621"/>
            </a:xfrm>
            <a:custGeom>
              <a:avLst/>
              <a:gdLst/>
              <a:ahLst/>
              <a:cxnLst/>
              <a:rect l="l" t="t" r="r" b="b"/>
              <a:pathLst>
                <a:path w="15248468" h="825621">
                  <a:moveTo>
                    <a:pt x="0" y="0"/>
                  </a:moveTo>
                  <a:lnTo>
                    <a:pt x="15248468" y="0"/>
                  </a:lnTo>
                  <a:lnTo>
                    <a:pt x="15248468" y="825621"/>
                  </a:lnTo>
                  <a:lnTo>
                    <a:pt x="0" y="825621"/>
                  </a:lnTo>
                  <a:close/>
                </a:path>
              </a:pathLst>
            </a:custGeom>
          </p:spPr>
          <p:txBody>
            <a:bodyPr/>
            <a:lstStyle/>
            <a:p>
              <a:endParaRPr lang="lt-LT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15248468" cy="86372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www.crtpartner.com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DEDED">
                <a:alpha val="100000"/>
              </a:srgbClr>
            </a:gs>
            <a:gs pos="100000">
              <a:srgbClr val="FFFBEE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618704" y="4269509"/>
            <a:ext cx="12197874" cy="5112792"/>
            <a:chOff x="0" y="0"/>
            <a:chExt cx="3628323" cy="152082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28323" cy="1520828"/>
            </a:xfrm>
            <a:custGeom>
              <a:avLst/>
              <a:gdLst/>
              <a:ahLst/>
              <a:cxnLst/>
              <a:rect l="l" t="t" r="r" b="b"/>
              <a:pathLst>
                <a:path w="3628323" h="1520828">
                  <a:moveTo>
                    <a:pt x="16502" y="0"/>
                  </a:moveTo>
                  <a:lnTo>
                    <a:pt x="3611821" y="0"/>
                  </a:lnTo>
                  <a:cubicBezTo>
                    <a:pt x="3616198" y="0"/>
                    <a:pt x="3620395" y="1739"/>
                    <a:pt x="3623490" y="4833"/>
                  </a:cubicBezTo>
                  <a:cubicBezTo>
                    <a:pt x="3626585" y="7928"/>
                    <a:pt x="3628323" y="12125"/>
                    <a:pt x="3628323" y="16502"/>
                  </a:cubicBezTo>
                  <a:lnTo>
                    <a:pt x="3628323" y="1504326"/>
                  </a:lnTo>
                  <a:cubicBezTo>
                    <a:pt x="3628323" y="1508702"/>
                    <a:pt x="3626585" y="1512899"/>
                    <a:pt x="3623490" y="1515994"/>
                  </a:cubicBezTo>
                  <a:cubicBezTo>
                    <a:pt x="3620395" y="1519089"/>
                    <a:pt x="3616198" y="1520828"/>
                    <a:pt x="3611821" y="1520828"/>
                  </a:cubicBezTo>
                  <a:lnTo>
                    <a:pt x="16502" y="1520828"/>
                  </a:lnTo>
                  <a:cubicBezTo>
                    <a:pt x="12125" y="1520828"/>
                    <a:pt x="7928" y="1519089"/>
                    <a:pt x="4833" y="1515994"/>
                  </a:cubicBezTo>
                  <a:cubicBezTo>
                    <a:pt x="1739" y="1512899"/>
                    <a:pt x="0" y="1508702"/>
                    <a:pt x="0" y="1504326"/>
                  </a:cubicBezTo>
                  <a:lnTo>
                    <a:pt x="0" y="16502"/>
                  </a:lnTo>
                  <a:cubicBezTo>
                    <a:pt x="0" y="12125"/>
                    <a:pt x="1739" y="7928"/>
                    <a:pt x="4833" y="4833"/>
                  </a:cubicBezTo>
                  <a:cubicBezTo>
                    <a:pt x="7928" y="1739"/>
                    <a:pt x="12125" y="0"/>
                    <a:pt x="1650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76019">
                    <a:alpha val="100000"/>
                  </a:srgbClr>
                </a:gs>
                <a:gs pos="100000">
                  <a:srgbClr val="FBBD01">
                    <a:alpha val="100000"/>
                  </a:srgbClr>
                </a:gs>
              </a:gsLst>
              <a:lin ang="0"/>
            </a:gra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lt-LT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628323" cy="15589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117224" y="1028700"/>
            <a:ext cx="2142076" cy="836357"/>
          </a:xfrm>
          <a:custGeom>
            <a:avLst/>
            <a:gdLst/>
            <a:ahLst/>
            <a:cxnLst/>
            <a:rect l="l" t="t" r="r" b="b"/>
            <a:pathLst>
              <a:path w="2142076" h="836357">
                <a:moveTo>
                  <a:pt x="0" y="0"/>
                </a:moveTo>
                <a:lnTo>
                  <a:pt x="2142076" y="0"/>
                </a:lnTo>
                <a:lnTo>
                  <a:pt x="2142076" y="836357"/>
                </a:lnTo>
                <a:lnTo>
                  <a:pt x="0" y="83635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3515" t="-21614" r="-12583" b="-31035"/>
            </a:stretch>
          </a:blipFill>
        </p:spPr>
        <p:txBody>
          <a:bodyPr/>
          <a:lstStyle/>
          <a:p>
            <a:endParaRPr lang="lt-LT"/>
          </a:p>
        </p:txBody>
      </p:sp>
      <p:grpSp>
        <p:nvGrpSpPr>
          <p:cNvPr id="6" name="Group 6"/>
          <p:cNvGrpSpPr/>
          <p:nvPr/>
        </p:nvGrpSpPr>
        <p:grpSpPr>
          <a:xfrm rot="447833">
            <a:off x="12169169" y="4304946"/>
            <a:ext cx="8171535" cy="5413319"/>
            <a:chOff x="0" y="0"/>
            <a:chExt cx="10751688" cy="71225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751688" cy="7122530"/>
            </a:xfrm>
            <a:custGeom>
              <a:avLst/>
              <a:gdLst/>
              <a:ahLst/>
              <a:cxnLst/>
              <a:rect l="l" t="t" r="r" b="b"/>
              <a:pathLst>
                <a:path w="10751688" h="7122530">
                  <a:moveTo>
                    <a:pt x="0" y="0"/>
                  </a:moveTo>
                  <a:lnTo>
                    <a:pt x="10751688" y="0"/>
                  </a:lnTo>
                  <a:lnTo>
                    <a:pt x="10751688" y="7122530"/>
                  </a:lnTo>
                  <a:lnTo>
                    <a:pt x="0" y="71225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415" r="-18693" b="-1975"/>
              </a:stretch>
            </a:blipFill>
          </p:spPr>
          <p:txBody>
            <a:bodyPr/>
            <a:lstStyle/>
            <a:p>
              <a:endParaRPr lang="lt-LT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676536" y="3491285"/>
            <a:ext cx="1556447" cy="1556447"/>
            <a:chOff x="0" y="0"/>
            <a:chExt cx="2075263" cy="2075263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2075263" cy="2075263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BD00">
                  <a:alpha val="40000"/>
                </a:srgbClr>
              </a:solidFill>
            </p:spPr>
            <p:txBody>
              <a:bodyPr/>
              <a:lstStyle/>
              <a:p>
                <a:endParaRPr lang="lt-LT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386798" y="386798"/>
              <a:ext cx="1301668" cy="1301668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BD00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lt-LT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sp>
        <p:nvSpPr>
          <p:cNvPr id="15" name="TextBox 15"/>
          <p:cNvSpPr txBox="1"/>
          <p:nvPr/>
        </p:nvSpPr>
        <p:spPr>
          <a:xfrm>
            <a:off x="1028700" y="1610062"/>
            <a:ext cx="11888283" cy="1280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62"/>
              </a:lnSpc>
            </a:pPr>
            <a:r>
              <a:rPr lang="en-US" sz="4913" spc="68">
                <a:solidFill>
                  <a:srgbClr val="2B2B2B"/>
                </a:solidFill>
                <a:latin typeface="Lexend Deca"/>
                <a:ea typeface="Lexend Deca"/>
                <a:cs typeface="Lexend Deca"/>
                <a:sym typeface="Lexend Deca"/>
              </a:rPr>
              <a:t>CRT Partner – kuro ir kelių mokesčių sprendimai transportui Europoje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28700" y="4794001"/>
            <a:ext cx="3796397" cy="3978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73"/>
              </a:lnSpc>
            </a:pPr>
            <a:r>
              <a:rPr lang="en-US" sz="1935">
                <a:solidFill>
                  <a:srgbClr val="2B2B2B"/>
                </a:solidFill>
                <a:latin typeface="Montserrat 1"/>
                <a:ea typeface="Montserrat 1"/>
                <a:cs typeface="Montserrat 1"/>
                <a:sym typeface="Montserrat 1"/>
              </a:rPr>
              <a:t>Padedame transporto įmonėms administruoti kuro ir kelių mokesčių paslaugas skirtingose Europos rinkose.</a:t>
            </a:r>
          </a:p>
          <a:p>
            <a:pPr algn="l">
              <a:lnSpc>
                <a:spcPts val="3173"/>
              </a:lnSpc>
            </a:pPr>
            <a:endParaRPr lang="en-US" sz="1935">
              <a:solidFill>
                <a:srgbClr val="2B2B2B"/>
              </a:solidFill>
              <a:latin typeface="Montserrat 1"/>
              <a:ea typeface="Montserrat 1"/>
              <a:cs typeface="Montserrat 1"/>
              <a:sym typeface="Montserrat 1"/>
            </a:endParaRPr>
          </a:p>
          <a:p>
            <a:pPr algn="l">
              <a:lnSpc>
                <a:spcPts val="3173"/>
              </a:lnSpc>
            </a:pPr>
            <a:r>
              <a:rPr lang="en-US" sz="1935">
                <a:solidFill>
                  <a:srgbClr val="2B2B2B"/>
                </a:solidFill>
                <a:latin typeface="Montserrat 1"/>
                <a:ea typeface="Montserrat 1"/>
                <a:cs typeface="Montserrat 1"/>
                <a:sym typeface="Montserrat 1"/>
              </a:rPr>
              <a:t>Suteikiame įrankius, kurie leidžia dirbti efektyviau, taupyti laiką, mažinti klaidų riziką ir lengviau valdyti kasdienius procesus. 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0" y="10174681"/>
            <a:ext cx="18288000" cy="121844"/>
            <a:chOff x="0" y="0"/>
            <a:chExt cx="3818736" cy="2544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818736" cy="25442"/>
            </a:xfrm>
            <a:custGeom>
              <a:avLst/>
              <a:gdLst/>
              <a:ahLst/>
              <a:cxnLst/>
              <a:rect l="l" t="t" r="r" b="b"/>
              <a:pathLst>
                <a:path w="3818736" h="25442">
                  <a:moveTo>
                    <a:pt x="0" y="0"/>
                  </a:moveTo>
                  <a:lnTo>
                    <a:pt x="3818736" y="0"/>
                  </a:lnTo>
                  <a:lnTo>
                    <a:pt x="3818736" y="25442"/>
                  </a:lnTo>
                  <a:lnTo>
                    <a:pt x="0" y="25442"/>
                  </a:lnTo>
                  <a:close/>
                </a:path>
              </a:pathLst>
            </a:custGeom>
            <a:gradFill rotWithShape="1">
              <a:gsLst>
                <a:gs pos="0">
                  <a:srgbClr val="E76019">
                    <a:alpha val="100000"/>
                  </a:srgbClr>
                </a:gs>
                <a:gs pos="100000">
                  <a:srgbClr val="FBBD01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lt-LT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0"/>
              <a:ext cx="3818736" cy="254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97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028700" y="1066800"/>
            <a:ext cx="7480547" cy="280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35"/>
              </a:lnSpc>
            </a:pPr>
            <a:r>
              <a:rPr lang="en-US" sz="2114" spc="29">
                <a:solidFill>
                  <a:srgbClr val="2B2B2B"/>
                </a:solidFill>
                <a:latin typeface="Montserrat 1"/>
                <a:ea typeface="Montserrat 1"/>
                <a:cs typeface="Montserrat 1"/>
                <a:sym typeface="Montserrat 1"/>
              </a:rPr>
              <a:t>SKAITMENINIAI SPRENDIMAI AUGANČIAM VERSLUI</a:t>
            </a:r>
          </a:p>
        </p:txBody>
      </p:sp>
      <p:sp>
        <p:nvSpPr>
          <p:cNvPr id="21" name="AutoShape 21"/>
          <p:cNvSpPr/>
          <p:nvPr/>
        </p:nvSpPr>
        <p:spPr>
          <a:xfrm flipH="1">
            <a:off x="1028700" y="3297819"/>
            <a:ext cx="17259300" cy="0"/>
          </a:xfrm>
          <a:prstGeom prst="line">
            <a:avLst/>
          </a:prstGeom>
          <a:ln w="76200" cap="flat">
            <a:gradFill>
              <a:gsLst>
                <a:gs pos="0">
                  <a:srgbClr val="E76019">
                    <a:alpha val="100000"/>
                  </a:srgbClr>
                </a:gs>
                <a:gs pos="100000">
                  <a:srgbClr val="FBBD01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t-LT"/>
          </a:p>
        </p:txBody>
      </p:sp>
      <p:grpSp>
        <p:nvGrpSpPr>
          <p:cNvPr id="22" name="Group 22"/>
          <p:cNvGrpSpPr/>
          <p:nvPr/>
        </p:nvGrpSpPr>
        <p:grpSpPr>
          <a:xfrm>
            <a:off x="14416161" y="2798507"/>
            <a:ext cx="998626" cy="998626"/>
            <a:chOff x="0" y="0"/>
            <a:chExt cx="1331501" cy="1331501"/>
          </a:xfrm>
        </p:grpSpPr>
        <p:grpSp>
          <p:nvGrpSpPr>
            <p:cNvPr id="23" name="Group 23"/>
            <p:cNvGrpSpPr/>
            <p:nvPr/>
          </p:nvGrpSpPr>
          <p:grpSpPr>
            <a:xfrm>
              <a:off x="0" y="0"/>
              <a:ext cx="1331501" cy="1331501"/>
              <a:chOff x="0" y="0"/>
              <a:chExt cx="812800" cy="81280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86517">
                  <a:alpha val="40000"/>
                </a:srgbClr>
              </a:solidFill>
            </p:spPr>
            <p:txBody>
              <a:bodyPr/>
              <a:lstStyle/>
              <a:p>
                <a:endParaRPr lang="lt-LT"/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26" name="Group 26"/>
            <p:cNvGrpSpPr/>
            <p:nvPr/>
          </p:nvGrpSpPr>
          <p:grpSpPr>
            <a:xfrm>
              <a:off x="248172" y="248172"/>
              <a:ext cx="835158" cy="835158"/>
              <a:chOff x="0" y="0"/>
              <a:chExt cx="812800" cy="812800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86517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lt-LT"/>
              </a:p>
            </p:txBody>
          </p:sp>
          <p:sp>
            <p:nvSpPr>
              <p:cNvPr id="28" name="TextBox 28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</p:grpSp>
      <p:grpSp>
        <p:nvGrpSpPr>
          <p:cNvPr id="29" name="Group 29"/>
          <p:cNvGrpSpPr/>
          <p:nvPr/>
        </p:nvGrpSpPr>
        <p:grpSpPr>
          <a:xfrm>
            <a:off x="6540686" y="7616792"/>
            <a:ext cx="358198" cy="128282"/>
            <a:chOff x="0" y="0"/>
            <a:chExt cx="1198608" cy="429260"/>
          </a:xfrm>
        </p:grpSpPr>
        <p:sp>
          <p:nvSpPr>
            <p:cNvPr id="30" name="Freeform 30"/>
            <p:cNvSpPr/>
            <p:nvPr/>
          </p:nvSpPr>
          <p:spPr>
            <a:xfrm>
              <a:off x="0" y="-148"/>
              <a:ext cx="1198608" cy="429408"/>
            </a:xfrm>
            <a:custGeom>
              <a:avLst/>
              <a:gdLst/>
              <a:ahLst/>
              <a:cxnLst/>
              <a:rect l="l" t="t" r="r" b="b"/>
              <a:pathLst>
                <a:path w="1198608" h="429408">
                  <a:moveTo>
                    <a:pt x="1180829" y="183028"/>
                  </a:moveTo>
                  <a:lnTo>
                    <a:pt x="919208" y="6498"/>
                  </a:lnTo>
                  <a:cubicBezTo>
                    <a:pt x="901429" y="-4932"/>
                    <a:pt x="878568" y="-1122"/>
                    <a:pt x="865868" y="16658"/>
                  </a:cubicBezTo>
                  <a:cubicBezTo>
                    <a:pt x="854438" y="34438"/>
                    <a:pt x="858249" y="57298"/>
                    <a:pt x="876029" y="69998"/>
                  </a:cubicBezTo>
                  <a:lnTo>
                    <a:pt x="1034779" y="176678"/>
                  </a:lnTo>
                  <a:lnTo>
                    <a:pt x="0" y="176678"/>
                  </a:lnTo>
                  <a:lnTo>
                    <a:pt x="0" y="252878"/>
                  </a:lnTo>
                  <a:lnTo>
                    <a:pt x="1034779" y="252878"/>
                  </a:lnTo>
                  <a:lnTo>
                    <a:pt x="876029" y="359558"/>
                  </a:lnTo>
                  <a:cubicBezTo>
                    <a:pt x="858249" y="370988"/>
                    <a:pt x="854438" y="395118"/>
                    <a:pt x="865869" y="412898"/>
                  </a:cubicBezTo>
                  <a:cubicBezTo>
                    <a:pt x="873488" y="424328"/>
                    <a:pt x="884919" y="429408"/>
                    <a:pt x="897619" y="429408"/>
                  </a:cubicBezTo>
                  <a:cubicBezTo>
                    <a:pt x="905238" y="429408"/>
                    <a:pt x="912858" y="426868"/>
                    <a:pt x="919208" y="423058"/>
                  </a:cubicBezTo>
                  <a:lnTo>
                    <a:pt x="1182099" y="246528"/>
                  </a:lnTo>
                  <a:cubicBezTo>
                    <a:pt x="1192258" y="238908"/>
                    <a:pt x="1198608" y="227478"/>
                    <a:pt x="1198608" y="214778"/>
                  </a:cubicBezTo>
                  <a:cubicBezTo>
                    <a:pt x="1198608" y="202078"/>
                    <a:pt x="1192258" y="190648"/>
                    <a:pt x="1180829" y="183028"/>
                  </a:cubicBezTo>
                  <a:close/>
                </a:path>
              </a:pathLst>
            </a:custGeom>
            <a:solidFill>
              <a:srgbClr val="313131"/>
            </a:solidFill>
          </p:spPr>
          <p:txBody>
            <a:bodyPr/>
            <a:lstStyle/>
            <a:p>
              <a:endParaRPr lang="lt-LT"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9986634" y="5445648"/>
            <a:ext cx="358198" cy="128282"/>
            <a:chOff x="0" y="0"/>
            <a:chExt cx="1198608" cy="429260"/>
          </a:xfrm>
        </p:grpSpPr>
        <p:sp>
          <p:nvSpPr>
            <p:cNvPr id="32" name="Freeform 32"/>
            <p:cNvSpPr/>
            <p:nvPr/>
          </p:nvSpPr>
          <p:spPr>
            <a:xfrm>
              <a:off x="0" y="-148"/>
              <a:ext cx="1198608" cy="429408"/>
            </a:xfrm>
            <a:custGeom>
              <a:avLst/>
              <a:gdLst/>
              <a:ahLst/>
              <a:cxnLst/>
              <a:rect l="l" t="t" r="r" b="b"/>
              <a:pathLst>
                <a:path w="1198608" h="429408">
                  <a:moveTo>
                    <a:pt x="1180829" y="183028"/>
                  </a:moveTo>
                  <a:lnTo>
                    <a:pt x="919208" y="6498"/>
                  </a:lnTo>
                  <a:cubicBezTo>
                    <a:pt x="901429" y="-4932"/>
                    <a:pt x="878568" y="-1122"/>
                    <a:pt x="865868" y="16658"/>
                  </a:cubicBezTo>
                  <a:cubicBezTo>
                    <a:pt x="854438" y="34438"/>
                    <a:pt x="858249" y="57298"/>
                    <a:pt x="876029" y="69998"/>
                  </a:cubicBezTo>
                  <a:lnTo>
                    <a:pt x="1034779" y="176678"/>
                  </a:lnTo>
                  <a:lnTo>
                    <a:pt x="0" y="176678"/>
                  </a:lnTo>
                  <a:lnTo>
                    <a:pt x="0" y="252878"/>
                  </a:lnTo>
                  <a:lnTo>
                    <a:pt x="1034779" y="252878"/>
                  </a:lnTo>
                  <a:lnTo>
                    <a:pt x="876029" y="359558"/>
                  </a:lnTo>
                  <a:cubicBezTo>
                    <a:pt x="858249" y="370988"/>
                    <a:pt x="854438" y="395118"/>
                    <a:pt x="865869" y="412898"/>
                  </a:cubicBezTo>
                  <a:cubicBezTo>
                    <a:pt x="873488" y="424328"/>
                    <a:pt x="884919" y="429408"/>
                    <a:pt x="897619" y="429408"/>
                  </a:cubicBezTo>
                  <a:cubicBezTo>
                    <a:pt x="905238" y="429408"/>
                    <a:pt x="912858" y="426868"/>
                    <a:pt x="919208" y="423058"/>
                  </a:cubicBezTo>
                  <a:lnTo>
                    <a:pt x="1182099" y="246528"/>
                  </a:lnTo>
                  <a:cubicBezTo>
                    <a:pt x="1192258" y="238908"/>
                    <a:pt x="1198608" y="227478"/>
                    <a:pt x="1198608" y="214778"/>
                  </a:cubicBezTo>
                  <a:cubicBezTo>
                    <a:pt x="1198608" y="202078"/>
                    <a:pt x="1192258" y="190648"/>
                    <a:pt x="1180829" y="183028"/>
                  </a:cubicBezTo>
                  <a:close/>
                </a:path>
              </a:pathLst>
            </a:custGeom>
            <a:solidFill>
              <a:srgbClr val="313131"/>
            </a:solidFill>
          </p:spPr>
          <p:txBody>
            <a:bodyPr/>
            <a:lstStyle/>
            <a:p>
              <a:endParaRPr lang="lt-LT"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6540686" y="5436908"/>
            <a:ext cx="382602" cy="137022"/>
            <a:chOff x="0" y="0"/>
            <a:chExt cx="1198608" cy="429260"/>
          </a:xfrm>
        </p:grpSpPr>
        <p:sp>
          <p:nvSpPr>
            <p:cNvPr id="34" name="Freeform 34"/>
            <p:cNvSpPr/>
            <p:nvPr/>
          </p:nvSpPr>
          <p:spPr>
            <a:xfrm>
              <a:off x="0" y="-148"/>
              <a:ext cx="1198608" cy="429408"/>
            </a:xfrm>
            <a:custGeom>
              <a:avLst/>
              <a:gdLst/>
              <a:ahLst/>
              <a:cxnLst/>
              <a:rect l="l" t="t" r="r" b="b"/>
              <a:pathLst>
                <a:path w="1198608" h="429408">
                  <a:moveTo>
                    <a:pt x="1180829" y="183028"/>
                  </a:moveTo>
                  <a:lnTo>
                    <a:pt x="919208" y="6498"/>
                  </a:lnTo>
                  <a:cubicBezTo>
                    <a:pt x="901429" y="-4932"/>
                    <a:pt x="878568" y="-1122"/>
                    <a:pt x="865868" y="16658"/>
                  </a:cubicBezTo>
                  <a:cubicBezTo>
                    <a:pt x="854438" y="34438"/>
                    <a:pt x="858249" y="57298"/>
                    <a:pt x="876029" y="69998"/>
                  </a:cubicBezTo>
                  <a:lnTo>
                    <a:pt x="1034779" y="176678"/>
                  </a:lnTo>
                  <a:lnTo>
                    <a:pt x="0" y="176678"/>
                  </a:lnTo>
                  <a:lnTo>
                    <a:pt x="0" y="252878"/>
                  </a:lnTo>
                  <a:lnTo>
                    <a:pt x="1034779" y="252878"/>
                  </a:lnTo>
                  <a:lnTo>
                    <a:pt x="876029" y="359558"/>
                  </a:lnTo>
                  <a:cubicBezTo>
                    <a:pt x="858249" y="370988"/>
                    <a:pt x="854438" y="395118"/>
                    <a:pt x="865869" y="412898"/>
                  </a:cubicBezTo>
                  <a:cubicBezTo>
                    <a:pt x="873488" y="424328"/>
                    <a:pt x="884919" y="429408"/>
                    <a:pt x="897619" y="429408"/>
                  </a:cubicBezTo>
                  <a:cubicBezTo>
                    <a:pt x="905238" y="429408"/>
                    <a:pt x="912858" y="426868"/>
                    <a:pt x="919208" y="423058"/>
                  </a:cubicBezTo>
                  <a:lnTo>
                    <a:pt x="1182099" y="246528"/>
                  </a:lnTo>
                  <a:cubicBezTo>
                    <a:pt x="1192258" y="238908"/>
                    <a:pt x="1198608" y="227478"/>
                    <a:pt x="1198608" y="214778"/>
                  </a:cubicBezTo>
                  <a:cubicBezTo>
                    <a:pt x="1198608" y="202078"/>
                    <a:pt x="1192258" y="190648"/>
                    <a:pt x="1180829" y="183028"/>
                  </a:cubicBezTo>
                  <a:close/>
                </a:path>
              </a:pathLst>
            </a:custGeom>
            <a:solidFill>
              <a:srgbClr val="313131"/>
            </a:solidFill>
          </p:spPr>
          <p:txBody>
            <a:bodyPr/>
            <a:lstStyle/>
            <a:p>
              <a:endParaRPr lang="lt-LT"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9986634" y="7603177"/>
            <a:ext cx="358198" cy="128282"/>
            <a:chOff x="0" y="0"/>
            <a:chExt cx="1198608" cy="429260"/>
          </a:xfrm>
        </p:grpSpPr>
        <p:sp>
          <p:nvSpPr>
            <p:cNvPr id="36" name="Freeform 36"/>
            <p:cNvSpPr/>
            <p:nvPr/>
          </p:nvSpPr>
          <p:spPr>
            <a:xfrm>
              <a:off x="0" y="-148"/>
              <a:ext cx="1198608" cy="429408"/>
            </a:xfrm>
            <a:custGeom>
              <a:avLst/>
              <a:gdLst/>
              <a:ahLst/>
              <a:cxnLst/>
              <a:rect l="l" t="t" r="r" b="b"/>
              <a:pathLst>
                <a:path w="1198608" h="429408">
                  <a:moveTo>
                    <a:pt x="1180829" y="183028"/>
                  </a:moveTo>
                  <a:lnTo>
                    <a:pt x="919208" y="6498"/>
                  </a:lnTo>
                  <a:cubicBezTo>
                    <a:pt x="901429" y="-4932"/>
                    <a:pt x="878568" y="-1122"/>
                    <a:pt x="865868" y="16658"/>
                  </a:cubicBezTo>
                  <a:cubicBezTo>
                    <a:pt x="854438" y="34438"/>
                    <a:pt x="858249" y="57298"/>
                    <a:pt x="876029" y="69998"/>
                  </a:cubicBezTo>
                  <a:lnTo>
                    <a:pt x="1034779" y="176678"/>
                  </a:lnTo>
                  <a:lnTo>
                    <a:pt x="0" y="176678"/>
                  </a:lnTo>
                  <a:lnTo>
                    <a:pt x="0" y="252878"/>
                  </a:lnTo>
                  <a:lnTo>
                    <a:pt x="1034779" y="252878"/>
                  </a:lnTo>
                  <a:lnTo>
                    <a:pt x="876029" y="359558"/>
                  </a:lnTo>
                  <a:cubicBezTo>
                    <a:pt x="858249" y="370988"/>
                    <a:pt x="854438" y="395118"/>
                    <a:pt x="865869" y="412898"/>
                  </a:cubicBezTo>
                  <a:cubicBezTo>
                    <a:pt x="873488" y="424328"/>
                    <a:pt x="884919" y="429408"/>
                    <a:pt x="897619" y="429408"/>
                  </a:cubicBezTo>
                  <a:cubicBezTo>
                    <a:pt x="905238" y="429408"/>
                    <a:pt x="912858" y="426868"/>
                    <a:pt x="919208" y="423058"/>
                  </a:cubicBezTo>
                  <a:lnTo>
                    <a:pt x="1182099" y="246528"/>
                  </a:lnTo>
                  <a:cubicBezTo>
                    <a:pt x="1192258" y="238908"/>
                    <a:pt x="1198608" y="227478"/>
                    <a:pt x="1198608" y="214778"/>
                  </a:cubicBezTo>
                  <a:cubicBezTo>
                    <a:pt x="1198608" y="202078"/>
                    <a:pt x="1192258" y="190648"/>
                    <a:pt x="1180829" y="183028"/>
                  </a:cubicBezTo>
                  <a:close/>
                </a:path>
              </a:pathLst>
            </a:custGeom>
            <a:solidFill>
              <a:srgbClr val="313131"/>
            </a:solidFill>
          </p:spPr>
          <p:txBody>
            <a:bodyPr/>
            <a:lstStyle/>
            <a:p>
              <a:endParaRPr lang="lt-LT"/>
            </a:p>
          </p:txBody>
        </p:sp>
      </p:grpSp>
      <p:sp>
        <p:nvSpPr>
          <p:cNvPr id="37" name="TextBox 37"/>
          <p:cNvSpPr txBox="1"/>
          <p:nvPr/>
        </p:nvSpPr>
        <p:spPr>
          <a:xfrm>
            <a:off x="7143493" y="7189033"/>
            <a:ext cx="2455636" cy="780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296"/>
              </a:lnSpc>
              <a:spcBef>
                <a:spcPct val="0"/>
              </a:spcBef>
            </a:pPr>
            <a:r>
              <a:rPr lang="en-US" sz="4843" b="1" spc="-48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14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7178754" y="8068475"/>
            <a:ext cx="2455636" cy="433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743"/>
              </a:lnSpc>
            </a:pPr>
            <a:r>
              <a:rPr lang="en-US" sz="1383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METŲ PATIRTIES TRANSPORTO SEKTORIUJE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0564006" y="5095644"/>
            <a:ext cx="2455636" cy="780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296"/>
              </a:lnSpc>
              <a:spcBef>
                <a:spcPct val="0"/>
              </a:spcBef>
            </a:pPr>
            <a:r>
              <a:rPr lang="en-US" sz="4843" b="1" spc="-48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1 0</a:t>
            </a:r>
            <a:r>
              <a:rPr lang="en-US" sz="4843" b="1" u="none" spc="-48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00+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0564006" y="5975086"/>
            <a:ext cx="1939180" cy="433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743"/>
              </a:lnSpc>
            </a:pPr>
            <a:r>
              <a:rPr lang="en-US" sz="1383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AKTYVIŲ VERSLŲ MŪSŲ TINKLE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7143493" y="5035592"/>
            <a:ext cx="2622937" cy="840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725"/>
              </a:lnSpc>
              <a:spcBef>
                <a:spcPct val="0"/>
              </a:spcBef>
            </a:pPr>
            <a:r>
              <a:rPr lang="en-US" sz="5173" b="1" spc="-51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16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7143493" y="5981880"/>
            <a:ext cx="2622937" cy="230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862"/>
              </a:lnSpc>
            </a:pPr>
            <a:r>
              <a:rPr lang="en-US" sz="1478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EUROPOS ŠALIŲ 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0564006" y="7189033"/>
            <a:ext cx="2045855" cy="780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296"/>
              </a:lnSpc>
              <a:spcBef>
                <a:spcPct val="0"/>
              </a:spcBef>
            </a:pPr>
            <a:r>
              <a:rPr lang="en-US" sz="4843" b="1" spc="-48">
                <a:solidFill>
                  <a:srgbClr val="000000"/>
                </a:solidFill>
                <a:latin typeface="Aileron Bold"/>
                <a:ea typeface="Aileron Bold"/>
                <a:cs typeface="Aileron Bold"/>
                <a:sym typeface="Aileron Bold"/>
              </a:rPr>
              <a:t>6 000+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0564006" y="8068475"/>
            <a:ext cx="2455636" cy="433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743"/>
              </a:lnSpc>
            </a:pPr>
            <a:r>
              <a:rPr lang="en-US" sz="1383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DEGALINIŲ VISOJE EUROPOJE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DEDED">
                <a:alpha val="100000"/>
              </a:srgbClr>
            </a:gs>
            <a:gs pos="100000">
              <a:srgbClr val="FFFBEE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2936827"/>
            <a:ext cx="13619861" cy="0"/>
          </a:xfrm>
          <a:prstGeom prst="line">
            <a:avLst/>
          </a:prstGeom>
          <a:ln w="47625" cap="flat">
            <a:solidFill>
              <a:srgbClr val="000000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lt-LT"/>
          </a:p>
        </p:txBody>
      </p:sp>
      <p:grpSp>
        <p:nvGrpSpPr>
          <p:cNvPr id="3" name="Group 3"/>
          <p:cNvGrpSpPr/>
          <p:nvPr/>
        </p:nvGrpSpPr>
        <p:grpSpPr>
          <a:xfrm>
            <a:off x="6086851" y="3532155"/>
            <a:ext cx="11043420" cy="6071011"/>
            <a:chOff x="0" y="0"/>
            <a:chExt cx="2650162" cy="14569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650162" cy="1456900"/>
            </a:xfrm>
            <a:custGeom>
              <a:avLst/>
              <a:gdLst/>
              <a:ahLst/>
              <a:cxnLst/>
              <a:rect l="l" t="t" r="r" b="b"/>
              <a:pathLst>
                <a:path w="2650162" h="1456900">
                  <a:moveTo>
                    <a:pt x="24537" y="0"/>
                  </a:moveTo>
                  <a:lnTo>
                    <a:pt x="2625626" y="0"/>
                  </a:lnTo>
                  <a:cubicBezTo>
                    <a:pt x="2632133" y="0"/>
                    <a:pt x="2638374" y="2585"/>
                    <a:pt x="2642975" y="7187"/>
                  </a:cubicBezTo>
                  <a:cubicBezTo>
                    <a:pt x="2647577" y="11788"/>
                    <a:pt x="2650162" y="18029"/>
                    <a:pt x="2650162" y="24537"/>
                  </a:cubicBezTo>
                  <a:lnTo>
                    <a:pt x="2650162" y="1432364"/>
                  </a:lnTo>
                  <a:cubicBezTo>
                    <a:pt x="2650162" y="1445915"/>
                    <a:pt x="2639177" y="1456900"/>
                    <a:pt x="2625626" y="1456900"/>
                  </a:cubicBezTo>
                  <a:lnTo>
                    <a:pt x="24537" y="1456900"/>
                  </a:lnTo>
                  <a:cubicBezTo>
                    <a:pt x="10985" y="1456900"/>
                    <a:pt x="0" y="1445915"/>
                    <a:pt x="0" y="1432364"/>
                  </a:cubicBezTo>
                  <a:lnTo>
                    <a:pt x="0" y="24537"/>
                  </a:lnTo>
                  <a:cubicBezTo>
                    <a:pt x="0" y="10985"/>
                    <a:pt x="10985" y="0"/>
                    <a:pt x="24537" y="0"/>
                  </a:cubicBezTo>
                  <a:close/>
                </a:path>
              </a:pathLst>
            </a:custGeom>
            <a:solidFill>
              <a:srgbClr val="FFFFFF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lt-LT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19050"/>
              <a:ext cx="2650162" cy="1437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387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37136" y="3888954"/>
            <a:ext cx="7697717" cy="5316587"/>
            <a:chOff x="0" y="0"/>
            <a:chExt cx="1945611" cy="134377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45611" cy="1343777"/>
            </a:xfrm>
            <a:custGeom>
              <a:avLst/>
              <a:gdLst/>
              <a:ahLst/>
              <a:cxnLst/>
              <a:rect l="l" t="t" r="r" b="b"/>
              <a:pathLst>
                <a:path w="1945611" h="1343777">
                  <a:moveTo>
                    <a:pt x="32184" y="0"/>
                  </a:moveTo>
                  <a:lnTo>
                    <a:pt x="1913428" y="0"/>
                  </a:lnTo>
                  <a:cubicBezTo>
                    <a:pt x="1921963" y="0"/>
                    <a:pt x="1930149" y="3391"/>
                    <a:pt x="1936185" y="9426"/>
                  </a:cubicBezTo>
                  <a:cubicBezTo>
                    <a:pt x="1942221" y="15462"/>
                    <a:pt x="1945611" y="23648"/>
                    <a:pt x="1945611" y="32184"/>
                  </a:cubicBezTo>
                  <a:lnTo>
                    <a:pt x="1945611" y="1311593"/>
                  </a:lnTo>
                  <a:cubicBezTo>
                    <a:pt x="1945611" y="1320128"/>
                    <a:pt x="1942221" y="1328314"/>
                    <a:pt x="1936185" y="1334350"/>
                  </a:cubicBezTo>
                  <a:cubicBezTo>
                    <a:pt x="1930149" y="1340386"/>
                    <a:pt x="1921963" y="1343777"/>
                    <a:pt x="1913428" y="1343777"/>
                  </a:cubicBezTo>
                  <a:lnTo>
                    <a:pt x="32184" y="1343777"/>
                  </a:lnTo>
                  <a:cubicBezTo>
                    <a:pt x="23648" y="1343777"/>
                    <a:pt x="15462" y="1340386"/>
                    <a:pt x="9426" y="1334350"/>
                  </a:cubicBezTo>
                  <a:cubicBezTo>
                    <a:pt x="3391" y="1328314"/>
                    <a:pt x="0" y="1320128"/>
                    <a:pt x="0" y="1311593"/>
                  </a:cubicBezTo>
                  <a:lnTo>
                    <a:pt x="0" y="32184"/>
                  </a:lnTo>
                  <a:cubicBezTo>
                    <a:pt x="0" y="23648"/>
                    <a:pt x="3391" y="15462"/>
                    <a:pt x="9426" y="9426"/>
                  </a:cubicBezTo>
                  <a:cubicBezTo>
                    <a:pt x="15462" y="3391"/>
                    <a:pt x="23648" y="0"/>
                    <a:pt x="32184" y="0"/>
                  </a:cubicBezTo>
                  <a:close/>
                </a:path>
              </a:pathLst>
            </a:custGeom>
            <a:solidFill>
              <a:srgbClr val="EDEDED"/>
            </a:solidFill>
          </p:spPr>
          <p:txBody>
            <a:bodyPr/>
            <a:lstStyle/>
            <a:p>
              <a:endParaRPr lang="lt-LT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28575"/>
              <a:ext cx="1945611" cy="13152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438112" y="5113153"/>
            <a:ext cx="7431571" cy="1720591"/>
            <a:chOff x="0" y="0"/>
            <a:chExt cx="9908761" cy="229412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88951" cy="388951"/>
            </a:xfrm>
            <a:custGeom>
              <a:avLst/>
              <a:gdLst/>
              <a:ahLst/>
              <a:cxnLst/>
              <a:rect l="l" t="t" r="r" b="b"/>
              <a:pathLst>
                <a:path w="388951" h="388951">
                  <a:moveTo>
                    <a:pt x="0" y="0"/>
                  </a:moveTo>
                  <a:lnTo>
                    <a:pt x="388951" y="0"/>
                  </a:lnTo>
                  <a:lnTo>
                    <a:pt x="388951" y="388951"/>
                  </a:lnTo>
                  <a:lnTo>
                    <a:pt x="0" y="3889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lt-LT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647720" y="-142875"/>
              <a:ext cx="9261042" cy="24369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772"/>
                </a:lnSpc>
              </a:pPr>
              <a:r>
                <a:rPr lang="en-US" sz="1886">
                  <a:solidFill>
                    <a:srgbClr val="2B2B2B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Skirtingos kelių mokesčių sistemos ir įrenginiai</a:t>
              </a:r>
            </a:p>
            <a:p>
              <a:pPr algn="just">
                <a:lnSpc>
                  <a:spcPts val="3772"/>
                </a:lnSpc>
              </a:pPr>
              <a:r>
                <a:rPr lang="en-US" sz="1886">
                  <a:solidFill>
                    <a:srgbClr val="2B2B2B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Atskiros sąskaitos bei atsiskaitymo terminai</a:t>
              </a:r>
            </a:p>
            <a:p>
              <a:pPr algn="just">
                <a:lnSpc>
                  <a:spcPts val="3772"/>
                </a:lnSpc>
              </a:pPr>
              <a:r>
                <a:rPr lang="en-US" sz="1886">
                  <a:solidFill>
                    <a:srgbClr val="2B2B2B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Skirtingos platformos ir prisijungimai</a:t>
              </a:r>
            </a:p>
            <a:p>
              <a:pPr algn="just">
                <a:lnSpc>
                  <a:spcPts val="3772"/>
                </a:lnSpc>
              </a:pPr>
              <a:r>
                <a:rPr lang="en-US" sz="1886">
                  <a:solidFill>
                    <a:srgbClr val="2B2B2B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Besikeičiančiantys tarifai, taisyklės ir reikalavimai</a:t>
              </a:r>
            </a:p>
          </p:txBody>
        </p:sp>
        <p:sp>
          <p:nvSpPr>
            <p:cNvPr id="12" name="Freeform 12"/>
            <p:cNvSpPr/>
            <p:nvPr/>
          </p:nvSpPr>
          <p:spPr>
            <a:xfrm>
              <a:off x="0" y="630610"/>
              <a:ext cx="388951" cy="388951"/>
            </a:xfrm>
            <a:custGeom>
              <a:avLst/>
              <a:gdLst/>
              <a:ahLst/>
              <a:cxnLst/>
              <a:rect l="l" t="t" r="r" b="b"/>
              <a:pathLst>
                <a:path w="388951" h="388951">
                  <a:moveTo>
                    <a:pt x="0" y="0"/>
                  </a:moveTo>
                  <a:lnTo>
                    <a:pt x="388951" y="0"/>
                  </a:lnTo>
                  <a:lnTo>
                    <a:pt x="388951" y="388951"/>
                  </a:lnTo>
                  <a:lnTo>
                    <a:pt x="0" y="3889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lt-LT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1258590"/>
              <a:ext cx="388951" cy="388951"/>
            </a:xfrm>
            <a:custGeom>
              <a:avLst/>
              <a:gdLst/>
              <a:ahLst/>
              <a:cxnLst/>
              <a:rect l="l" t="t" r="r" b="b"/>
              <a:pathLst>
                <a:path w="388951" h="388951">
                  <a:moveTo>
                    <a:pt x="0" y="0"/>
                  </a:moveTo>
                  <a:lnTo>
                    <a:pt x="388951" y="0"/>
                  </a:lnTo>
                  <a:lnTo>
                    <a:pt x="388951" y="388951"/>
                  </a:lnTo>
                  <a:lnTo>
                    <a:pt x="0" y="3889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lt-LT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1886571"/>
              <a:ext cx="388951" cy="388951"/>
            </a:xfrm>
            <a:custGeom>
              <a:avLst/>
              <a:gdLst/>
              <a:ahLst/>
              <a:cxnLst/>
              <a:rect l="l" t="t" r="r" b="b"/>
              <a:pathLst>
                <a:path w="388951" h="388951">
                  <a:moveTo>
                    <a:pt x="0" y="0"/>
                  </a:moveTo>
                  <a:lnTo>
                    <a:pt x="388951" y="0"/>
                  </a:lnTo>
                  <a:lnTo>
                    <a:pt x="388951" y="388951"/>
                  </a:lnTo>
                  <a:lnTo>
                    <a:pt x="0" y="3889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lt-LT"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028700" y="1095375"/>
            <a:ext cx="11174223" cy="1358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76"/>
              </a:lnSpc>
            </a:pPr>
            <a:r>
              <a:rPr lang="en-US" sz="5223" spc="73">
                <a:solidFill>
                  <a:srgbClr val="000000"/>
                </a:solidFill>
                <a:latin typeface="Lexend Deca"/>
                <a:ea typeface="Lexend Deca"/>
                <a:cs typeface="Lexend Deca"/>
                <a:sym typeface="Lexend Deca"/>
              </a:rPr>
              <a:t>EETS – vieningas kelių mokesčių administravimas Europoje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438112" y="7265991"/>
            <a:ext cx="5409979" cy="756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93"/>
              </a:lnSpc>
            </a:pPr>
            <a:r>
              <a:rPr lang="en-US" sz="1886">
                <a:solidFill>
                  <a:srgbClr val="2B2B2B"/>
                </a:solidFill>
                <a:latin typeface="Montserrat 1"/>
                <a:ea typeface="Montserrat 1"/>
                <a:cs typeface="Montserrat 1"/>
                <a:sym typeface="Montserrat 1"/>
              </a:rPr>
              <a:t>Vieningas kelių mokesčių administravimas leidžia šiuos procesus supaprastinti.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0" y="10174681"/>
            <a:ext cx="18288000" cy="121844"/>
            <a:chOff x="0" y="0"/>
            <a:chExt cx="3818736" cy="2544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818736" cy="25442"/>
            </a:xfrm>
            <a:custGeom>
              <a:avLst/>
              <a:gdLst/>
              <a:ahLst/>
              <a:cxnLst/>
              <a:rect l="l" t="t" r="r" b="b"/>
              <a:pathLst>
                <a:path w="3818736" h="25442">
                  <a:moveTo>
                    <a:pt x="0" y="0"/>
                  </a:moveTo>
                  <a:lnTo>
                    <a:pt x="3818736" y="0"/>
                  </a:lnTo>
                  <a:lnTo>
                    <a:pt x="3818736" y="25442"/>
                  </a:lnTo>
                  <a:lnTo>
                    <a:pt x="0" y="25442"/>
                  </a:lnTo>
                  <a:close/>
                </a:path>
              </a:pathLst>
            </a:custGeom>
            <a:gradFill rotWithShape="1">
              <a:gsLst>
                <a:gs pos="0">
                  <a:srgbClr val="E76019">
                    <a:alpha val="100000"/>
                  </a:srgbClr>
                </a:gs>
                <a:gs pos="100000">
                  <a:srgbClr val="FBBD01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lt-LT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0"/>
              <a:ext cx="3818736" cy="254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97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15117224" y="1028700"/>
            <a:ext cx="2142076" cy="836357"/>
          </a:xfrm>
          <a:custGeom>
            <a:avLst/>
            <a:gdLst/>
            <a:ahLst/>
            <a:cxnLst/>
            <a:rect l="l" t="t" r="r" b="b"/>
            <a:pathLst>
              <a:path w="2142076" h="836357">
                <a:moveTo>
                  <a:pt x="0" y="0"/>
                </a:moveTo>
                <a:lnTo>
                  <a:pt x="2142076" y="0"/>
                </a:lnTo>
                <a:lnTo>
                  <a:pt x="2142076" y="836357"/>
                </a:lnTo>
                <a:lnTo>
                  <a:pt x="0" y="83635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3515" t="-21614" r="-12583" b="-31035"/>
            </a:stretch>
          </a:blipFill>
        </p:spPr>
        <p:txBody>
          <a:bodyPr/>
          <a:lstStyle/>
          <a:p>
            <a:endParaRPr lang="lt-LT"/>
          </a:p>
        </p:txBody>
      </p:sp>
      <p:grpSp>
        <p:nvGrpSpPr>
          <p:cNvPr id="21" name="Group 21"/>
          <p:cNvGrpSpPr/>
          <p:nvPr/>
        </p:nvGrpSpPr>
        <p:grpSpPr>
          <a:xfrm>
            <a:off x="9749812" y="3888954"/>
            <a:ext cx="6121617" cy="5316587"/>
            <a:chOff x="0" y="0"/>
            <a:chExt cx="8162156" cy="7088782"/>
          </a:xfrm>
        </p:grpSpPr>
        <p:sp>
          <p:nvSpPr>
            <p:cNvPr id="22" name="Freeform 22"/>
            <p:cNvSpPr/>
            <p:nvPr/>
          </p:nvSpPr>
          <p:spPr>
            <a:xfrm>
              <a:off x="0" y="34143"/>
              <a:ext cx="389705" cy="389705"/>
            </a:xfrm>
            <a:custGeom>
              <a:avLst/>
              <a:gdLst/>
              <a:ahLst/>
              <a:cxnLst/>
              <a:rect l="l" t="t" r="r" b="b"/>
              <a:pathLst>
                <a:path w="389705" h="389705">
                  <a:moveTo>
                    <a:pt x="0" y="0"/>
                  </a:moveTo>
                  <a:lnTo>
                    <a:pt x="389705" y="0"/>
                  </a:lnTo>
                  <a:lnTo>
                    <a:pt x="389705" y="389705"/>
                  </a:lnTo>
                  <a:lnTo>
                    <a:pt x="0" y="3897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lt-LT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0" y="1968625"/>
              <a:ext cx="389705" cy="389705"/>
            </a:xfrm>
            <a:custGeom>
              <a:avLst/>
              <a:gdLst/>
              <a:ahLst/>
              <a:cxnLst/>
              <a:rect l="l" t="t" r="r" b="b"/>
              <a:pathLst>
                <a:path w="389705" h="389705">
                  <a:moveTo>
                    <a:pt x="0" y="0"/>
                  </a:moveTo>
                  <a:lnTo>
                    <a:pt x="389705" y="0"/>
                  </a:lnTo>
                  <a:lnTo>
                    <a:pt x="389705" y="389705"/>
                  </a:lnTo>
                  <a:lnTo>
                    <a:pt x="0" y="3897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lt-LT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0" y="3857335"/>
              <a:ext cx="389705" cy="389705"/>
            </a:xfrm>
            <a:custGeom>
              <a:avLst/>
              <a:gdLst/>
              <a:ahLst/>
              <a:cxnLst/>
              <a:rect l="l" t="t" r="r" b="b"/>
              <a:pathLst>
                <a:path w="389705" h="389705">
                  <a:moveTo>
                    <a:pt x="0" y="0"/>
                  </a:moveTo>
                  <a:lnTo>
                    <a:pt x="389705" y="0"/>
                  </a:lnTo>
                  <a:lnTo>
                    <a:pt x="389705" y="389705"/>
                  </a:lnTo>
                  <a:lnTo>
                    <a:pt x="0" y="3897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lt-LT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648975" y="-57150"/>
              <a:ext cx="7513180" cy="71459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34"/>
                </a:lnSpc>
              </a:pPr>
              <a:r>
                <a:rPr lang="en-US" sz="1889">
                  <a:solidFill>
                    <a:srgbClr val="2B2B2B"/>
                  </a:solidFill>
                  <a:latin typeface="Montserrat 2"/>
                  <a:ea typeface="Montserrat 2"/>
                  <a:cs typeface="Montserrat 2"/>
                  <a:sym typeface="Montserrat 2"/>
                </a:rPr>
                <a:t>Vienas įrenginys</a:t>
              </a:r>
            </a:p>
            <a:p>
              <a:pPr algn="l">
                <a:lnSpc>
                  <a:spcPts val="2834"/>
                </a:lnSpc>
              </a:pPr>
              <a:r>
                <a:rPr lang="en-US" sz="1889">
                  <a:solidFill>
                    <a:srgbClr val="2B2B2B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Transporto priemonėje naudojamas vienas</a:t>
              </a:r>
            </a:p>
            <a:p>
              <a:pPr algn="l">
                <a:lnSpc>
                  <a:spcPts val="2834"/>
                </a:lnSpc>
              </a:pPr>
              <a:r>
                <a:rPr lang="en-US" sz="1889">
                  <a:solidFill>
                    <a:srgbClr val="2B2B2B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EETS kelių mokesčių įrenginys.</a:t>
              </a:r>
            </a:p>
            <a:p>
              <a:pPr algn="l">
                <a:lnSpc>
                  <a:spcPts val="2834"/>
                </a:lnSpc>
              </a:pPr>
              <a:endParaRPr lang="en-US" sz="1889">
                <a:solidFill>
                  <a:srgbClr val="2B2B2B"/>
                </a:solidFill>
                <a:latin typeface="Montserrat 1"/>
                <a:ea typeface="Montserrat 1"/>
                <a:cs typeface="Montserrat 1"/>
                <a:sym typeface="Montserrat 1"/>
              </a:endParaRPr>
            </a:p>
            <a:p>
              <a:pPr algn="l">
                <a:lnSpc>
                  <a:spcPts val="2834"/>
                </a:lnSpc>
              </a:pPr>
              <a:r>
                <a:rPr lang="en-US" sz="1889">
                  <a:solidFill>
                    <a:srgbClr val="2B2B2B"/>
                  </a:solidFill>
                  <a:latin typeface="Montserrat 2"/>
                  <a:ea typeface="Montserrat 2"/>
                  <a:cs typeface="Montserrat 2"/>
                  <a:sym typeface="Montserrat 2"/>
                </a:rPr>
                <a:t>Automatinis kelių mokesčių registravimas</a:t>
              </a:r>
            </a:p>
            <a:p>
              <a:pPr algn="l">
                <a:lnSpc>
                  <a:spcPts val="2834"/>
                </a:lnSpc>
              </a:pPr>
              <a:r>
                <a:rPr lang="en-US" sz="1889">
                  <a:solidFill>
                    <a:srgbClr val="2B2B2B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Važiuojant aktyviuose tinkluose, rinkliavos registruojamos automatiškai.</a:t>
              </a:r>
            </a:p>
            <a:p>
              <a:pPr algn="l">
                <a:lnSpc>
                  <a:spcPts val="2834"/>
                </a:lnSpc>
              </a:pPr>
              <a:endParaRPr lang="en-US" sz="1889">
                <a:solidFill>
                  <a:srgbClr val="2B2B2B"/>
                </a:solidFill>
                <a:latin typeface="Montserrat 1"/>
                <a:ea typeface="Montserrat 1"/>
                <a:cs typeface="Montserrat 1"/>
                <a:sym typeface="Montserrat 1"/>
              </a:endParaRPr>
            </a:p>
            <a:p>
              <a:pPr algn="l">
                <a:lnSpc>
                  <a:spcPts val="2834"/>
                </a:lnSpc>
              </a:pPr>
              <a:r>
                <a:rPr lang="en-US" sz="1889">
                  <a:solidFill>
                    <a:srgbClr val="2B2B2B"/>
                  </a:solidFill>
                  <a:latin typeface="Montserrat 2"/>
                  <a:ea typeface="Montserrat 2"/>
                  <a:cs typeface="Montserrat 2"/>
                  <a:sym typeface="Montserrat 2"/>
                </a:rPr>
                <a:t>Centralizuotas administravimas</a:t>
              </a:r>
            </a:p>
            <a:p>
              <a:pPr algn="l">
                <a:lnSpc>
                  <a:spcPts val="2834"/>
                </a:lnSpc>
              </a:pPr>
              <a:r>
                <a:rPr lang="en-US" sz="1889">
                  <a:solidFill>
                    <a:srgbClr val="2B2B2B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Skirtingose valstybėse susidarantys kelių mokesčiai administruojami per vieną paslaugą.</a:t>
              </a:r>
            </a:p>
            <a:p>
              <a:pPr algn="l">
                <a:lnSpc>
                  <a:spcPts val="2834"/>
                </a:lnSpc>
              </a:pPr>
              <a:endParaRPr lang="en-US" sz="1889">
                <a:solidFill>
                  <a:srgbClr val="2B2B2B"/>
                </a:solidFill>
                <a:latin typeface="Montserrat 1"/>
                <a:ea typeface="Montserrat 1"/>
                <a:cs typeface="Montserrat 1"/>
                <a:sym typeface="Montserrat 1"/>
              </a:endParaRPr>
            </a:p>
            <a:p>
              <a:pPr algn="l">
                <a:lnSpc>
                  <a:spcPts val="2834"/>
                </a:lnSpc>
              </a:pPr>
              <a:r>
                <a:rPr lang="en-US" sz="1889">
                  <a:solidFill>
                    <a:srgbClr val="2B2B2B"/>
                  </a:solidFill>
                  <a:latin typeface="Montserrat 2"/>
                  <a:ea typeface="Montserrat 2"/>
                  <a:cs typeface="Montserrat 2"/>
                  <a:sym typeface="Montserrat 2"/>
                </a:rPr>
                <a:t>Integracijos su jūsų sistemomis</a:t>
              </a:r>
            </a:p>
            <a:p>
              <a:pPr algn="l">
                <a:lnSpc>
                  <a:spcPts val="2834"/>
                </a:lnSpc>
              </a:pPr>
              <a:r>
                <a:rPr lang="en-US" sz="1889">
                  <a:solidFill>
                    <a:srgbClr val="2B2B2B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Tiesioginė integracija su jūsų apskaitos, transporto, verslo valdymo įrankiais.</a:t>
              </a:r>
            </a:p>
          </p:txBody>
        </p:sp>
        <p:sp>
          <p:nvSpPr>
            <p:cNvPr id="26" name="Freeform 26"/>
            <p:cNvSpPr/>
            <p:nvPr/>
          </p:nvSpPr>
          <p:spPr>
            <a:xfrm>
              <a:off x="0" y="5783740"/>
              <a:ext cx="389705" cy="389705"/>
            </a:xfrm>
            <a:custGeom>
              <a:avLst/>
              <a:gdLst/>
              <a:ahLst/>
              <a:cxnLst/>
              <a:rect l="l" t="t" r="r" b="b"/>
              <a:pathLst>
                <a:path w="389705" h="389705">
                  <a:moveTo>
                    <a:pt x="0" y="0"/>
                  </a:moveTo>
                  <a:lnTo>
                    <a:pt x="389705" y="0"/>
                  </a:lnTo>
                  <a:lnTo>
                    <a:pt x="389705" y="389705"/>
                  </a:lnTo>
                  <a:lnTo>
                    <a:pt x="0" y="3897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lt-LT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DEDED">
                <a:alpha val="100000"/>
              </a:srgbClr>
            </a:gs>
            <a:gs pos="100000">
              <a:srgbClr val="FFFBEE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199885"/>
            <a:ext cx="17943534" cy="8087115"/>
          </a:xfrm>
          <a:custGeom>
            <a:avLst/>
            <a:gdLst/>
            <a:ahLst/>
            <a:cxnLst/>
            <a:rect l="l" t="t" r="r" b="b"/>
            <a:pathLst>
              <a:path w="17943534" h="8087115">
                <a:moveTo>
                  <a:pt x="0" y="0"/>
                </a:moveTo>
                <a:lnTo>
                  <a:pt x="17943534" y="0"/>
                </a:lnTo>
                <a:lnTo>
                  <a:pt x="17943534" y="8087115"/>
                </a:lnTo>
                <a:lnTo>
                  <a:pt x="0" y="80871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919" t="-14482" b="-12720"/>
            </a:stretch>
          </a:blipFill>
        </p:spPr>
        <p:txBody>
          <a:bodyPr/>
          <a:lstStyle/>
          <a:p>
            <a:endParaRPr lang="lt-LT"/>
          </a:p>
        </p:txBody>
      </p:sp>
      <p:sp>
        <p:nvSpPr>
          <p:cNvPr id="3" name="TextBox 3"/>
          <p:cNvSpPr txBox="1"/>
          <p:nvPr/>
        </p:nvSpPr>
        <p:spPr>
          <a:xfrm>
            <a:off x="1028700" y="1194225"/>
            <a:ext cx="13224334" cy="5815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66"/>
              </a:lnSpc>
            </a:pPr>
            <a:r>
              <a:rPr lang="en-US" sz="4323" spc="60">
                <a:solidFill>
                  <a:srgbClr val="000000"/>
                </a:solidFill>
                <a:latin typeface="Lexend Deca"/>
                <a:ea typeface="Lexend Deca"/>
                <a:cs typeface="Lexend Deca"/>
                <a:sym typeface="Lexend Deca"/>
              </a:rPr>
              <a:t>Kaip veikia EETS kelių mokesčių sprendimas</a:t>
            </a:r>
          </a:p>
        </p:txBody>
      </p:sp>
      <p:sp>
        <p:nvSpPr>
          <p:cNvPr id="4" name="Freeform 4"/>
          <p:cNvSpPr/>
          <p:nvPr/>
        </p:nvSpPr>
        <p:spPr>
          <a:xfrm>
            <a:off x="15117224" y="1028700"/>
            <a:ext cx="2142076" cy="836357"/>
          </a:xfrm>
          <a:custGeom>
            <a:avLst/>
            <a:gdLst/>
            <a:ahLst/>
            <a:cxnLst/>
            <a:rect l="l" t="t" r="r" b="b"/>
            <a:pathLst>
              <a:path w="2142076" h="836357">
                <a:moveTo>
                  <a:pt x="0" y="0"/>
                </a:moveTo>
                <a:lnTo>
                  <a:pt x="2142076" y="0"/>
                </a:lnTo>
                <a:lnTo>
                  <a:pt x="2142076" y="836357"/>
                </a:lnTo>
                <a:lnTo>
                  <a:pt x="0" y="83635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3515" t="-21614" r="-12583" b="-31035"/>
            </a:stretch>
          </a:blipFill>
        </p:spPr>
        <p:txBody>
          <a:bodyPr/>
          <a:lstStyle/>
          <a:p>
            <a:endParaRPr lang="lt-LT"/>
          </a:p>
        </p:txBody>
      </p:sp>
      <p:grpSp>
        <p:nvGrpSpPr>
          <p:cNvPr id="5" name="Group 5"/>
          <p:cNvGrpSpPr/>
          <p:nvPr/>
        </p:nvGrpSpPr>
        <p:grpSpPr>
          <a:xfrm>
            <a:off x="0" y="10174681"/>
            <a:ext cx="18288000" cy="121844"/>
            <a:chOff x="0" y="0"/>
            <a:chExt cx="3818736" cy="2544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818736" cy="25442"/>
            </a:xfrm>
            <a:custGeom>
              <a:avLst/>
              <a:gdLst/>
              <a:ahLst/>
              <a:cxnLst/>
              <a:rect l="l" t="t" r="r" b="b"/>
              <a:pathLst>
                <a:path w="3818736" h="25442">
                  <a:moveTo>
                    <a:pt x="0" y="0"/>
                  </a:moveTo>
                  <a:lnTo>
                    <a:pt x="3818736" y="0"/>
                  </a:lnTo>
                  <a:lnTo>
                    <a:pt x="3818736" y="25442"/>
                  </a:lnTo>
                  <a:lnTo>
                    <a:pt x="0" y="25442"/>
                  </a:lnTo>
                  <a:close/>
                </a:path>
              </a:pathLst>
            </a:custGeom>
            <a:gradFill rotWithShape="1">
              <a:gsLst>
                <a:gs pos="0">
                  <a:srgbClr val="E76019">
                    <a:alpha val="100000"/>
                  </a:srgbClr>
                </a:gs>
                <a:gs pos="100000">
                  <a:srgbClr val="FBBD01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lt-LT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0"/>
              <a:ext cx="3818736" cy="254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97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DEDED">
                <a:alpha val="100000"/>
              </a:srgbClr>
            </a:gs>
            <a:gs pos="100000">
              <a:srgbClr val="FFFBEE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117224" y="1028700"/>
            <a:ext cx="2142076" cy="836357"/>
          </a:xfrm>
          <a:custGeom>
            <a:avLst/>
            <a:gdLst/>
            <a:ahLst/>
            <a:cxnLst/>
            <a:rect l="l" t="t" r="r" b="b"/>
            <a:pathLst>
              <a:path w="2142076" h="836357">
                <a:moveTo>
                  <a:pt x="0" y="0"/>
                </a:moveTo>
                <a:lnTo>
                  <a:pt x="2142076" y="0"/>
                </a:lnTo>
                <a:lnTo>
                  <a:pt x="2142076" y="836357"/>
                </a:lnTo>
                <a:lnTo>
                  <a:pt x="0" y="83635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3515" t="-21614" r="-12583" b="-31035"/>
            </a:stretch>
          </a:blipFill>
        </p:spPr>
        <p:txBody>
          <a:bodyPr/>
          <a:lstStyle/>
          <a:p>
            <a:endParaRPr lang="lt-LT"/>
          </a:p>
        </p:txBody>
      </p:sp>
      <p:sp>
        <p:nvSpPr>
          <p:cNvPr id="3" name="TextBox 3"/>
          <p:cNvSpPr txBox="1"/>
          <p:nvPr/>
        </p:nvSpPr>
        <p:spPr>
          <a:xfrm>
            <a:off x="1028700" y="1114425"/>
            <a:ext cx="12635123" cy="635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86"/>
              </a:lnSpc>
            </a:pPr>
            <a:r>
              <a:rPr lang="en-US" sz="4739" spc="66">
                <a:solidFill>
                  <a:srgbClr val="2B2B2B"/>
                </a:solidFill>
                <a:latin typeface="Lexend Deca"/>
                <a:ea typeface="Lexend Deca"/>
                <a:cs typeface="Lexend Deca"/>
                <a:sym typeface="Lexend Deca"/>
              </a:rPr>
              <a:t>Kelių mokesčių valdymas su CRT Partner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1960044"/>
            <a:ext cx="11035547" cy="1014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71"/>
              </a:lnSpc>
            </a:pPr>
            <a:r>
              <a:rPr lang="en-US" sz="2543">
                <a:solidFill>
                  <a:srgbClr val="2B2B2B"/>
                </a:solidFill>
                <a:latin typeface="Montserrat 1"/>
                <a:ea typeface="Montserrat 1"/>
                <a:cs typeface="Montserrat 1"/>
                <a:sym typeface="Montserrat 1"/>
              </a:rPr>
              <a:t>EETS įrenginiai supaprastina kelių mokesčių registravimą kelyje.</a:t>
            </a:r>
          </a:p>
          <a:p>
            <a:pPr algn="l">
              <a:lnSpc>
                <a:spcPts val="4171"/>
              </a:lnSpc>
            </a:pPr>
            <a:r>
              <a:rPr lang="en-US" sz="2543">
                <a:solidFill>
                  <a:srgbClr val="2B2B2B"/>
                </a:solidFill>
                <a:latin typeface="Montserrat 1"/>
                <a:ea typeface="Montserrat 1"/>
                <a:cs typeface="Montserrat 1"/>
                <a:sym typeface="Montserrat 1"/>
              </a:rPr>
              <a:t>CRT Partner padeda supaprastinti jų administravimą įmonėje.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0" y="10184206"/>
            <a:ext cx="18288000" cy="121844"/>
            <a:chOff x="0" y="0"/>
            <a:chExt cx="3818736" cy="2544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818736" cy="25442"/>
            </a:xfrm>
            <a:custGeom>
              <a:avLst/>
              <a:gdLst/>
              <a:ahLst/>
              <a:cxnLst/>
              <a:rect l="l" t="t" r="r" b="b"/>
              <a:pathLst>
                <a:path w="3818736" h="25442">
                  <a:moveTo>
                    <a:pt x="0" y="0"/>
                  </a:moveTo>
                  <a:lnTo>
                    <a:pt x="3818736" y="0"/>
                  </a:lnTo>
                  <a:lnTo>
                    <a:pt x="3818736" y="25442"/>
                  </a:lnTo>
                  <a:lnTo>
                    <a:pt x="0" y="25442"/>
                  </a:lnTo>
                  <a:close/>
                </a:path>
              </a:pathLst>
            </a:custGeom>
            <a:gradFill rotWithShape="1">
              <a:gsLst>
                <a:gs pos="0">
                  <a:srgbClr val="E76019">
                    <a:alpha val="100000"/>
                  </a:srgbClr>
                </a:gs>
                <a:gs pos="100000">
                  <a:srgbClr val="FBBD01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lt-LT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0"/>
              <a:ext cx="3818736" cy="254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97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61527" y="5011625"/>
            <a:ext cx="12783893" cy="1670103"/>
            <a:chOff x="0" y="0"/>
            <a:chExt cx="3872086" cy="50585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872086" cy="505854"/>
            </a:xfrm>
            <a:custGeom>
              <a:avLst/>
              <a:gdLst/>
              <a:ahLst/>
              <a:cxnLst/>
              <a:rect l="l" t="t" r="r" b="b"/>
              <a:pathLst>
                <a:path w="3872086" h="505854">
                  <a:moveTo>
                    <a:pt x="14534" y="0"/>
                  </a:moveTo>
                  <a:lnTo>
                    <a:pt x="3857551" y="0"/>
                  </a:lnTo>
                  <a:cubicBezTo>
                    <a:pt x="3861406" y="0"/>
                    <a:pt x="3865103" y="1531"/>
                    <a:pt x="3867829" y="4257"/>
                  </a:cubicBezTo>
                  <a:cubicBezTo>
                    <a:pt x="3870554" y="6983"/>
                    <a:pt x="3872086" y="10680"/>
                    <a:pt x="3872086" y="14534"/>
                  </a:cubicBezTo>
                  <a:lnTo>
                    <a:pt x="3872086" y="491320"/>
                  </a:lnTo>
                  <a:cubicBezTo>
                    <a:pt x="3872086" y="495174"/>
                    <a:pt x="3870554" y="498871"/>
                    <a:pt x="3867829" y="501597"/>
                  </a:cubicBezTo>
                  <a:cubicBezTo>
                    <a:pt x="3865103" y="504323"/>
                    <a:pt x="3861406" y="505854"/>
                    <a:pt x="3857551" y="505854"/>
                  </a:cubicBezTo>
                  <a:lnTo>
                    <a:pt x="14534" y="505854"/>
                  </a:lnTo>
                  <a:cubicBezTo>
                    <a:pt x="10680" y="505854"/>
                    <a:pt x="6983" y="504323"/>
                    <a:pt x="4257" y="501597"/>
                  </a:cubicBezTo>
                  <a:cubicBezTo>
                    <a:pt x="1531" y="498871"/>
                    <a:pt x="0" y="495174"/>
                    <a:pt x="0" y="491320"/>
                  </a:cubicBezTo>
                  <a:lnTo>
                    <a:pt x="0" y="14534"/>
                  </a:lnTo>
                  <a:cubicBezTo>
                    <a:pt x="0" y="10680"/>
                    <a:pt x="1531" y="6983"/>
                    <a:pt x="4257" y="4257"/>
                  </a:cubicBezTo>
                  <a:cubicBezTo>
                    <a:pt x="6983" y="1531"/>
                    <a:pt x="10680" y="0"/>
                    <a:pt x="14534" y="0"/>
                  </a:cubicBez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lt-LT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3872086" cy="5439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67627" y="5397822"/>
            <a:ext cx="3532054" cy="1001809"/>
            <a:chOff x="0" y="0"/>
            <a:chExt cx="1069816" cy="30343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069816" cy="303436"/>
            </a:xfrm>
            <a:custGeom>
              <a:avLst/>
              <a:gdLst/>
              <a:ahLst/>
              <a:cxnLst/>
              <a:rect l="l" t="t" r="r" b="b"/>
              <a:pathLst>
                <a:path w="1069816" h="303436">
                  <a:moveTo>
                    <a:pt x="52606" y="0"/>
                  </a:moveTo>
                  <a:lnTo>
                    <a:pt x="1017210" y="0"/>
                  </a:lnTo>
                  <a:cubicBezTo>
                    <a:pt x="1046264" y="0"/>
                    <a:pt x="1069816" y="23552"/>
                    <a:pt x="1069816" y="52606"/>
                  </a:cubicBezTo>
                  <a:lnTo>
                    <a:pt x="1069816" y="250830"/>
                  </a:lnTo>
                  <a:cubicBezTo>
                    <a:pt x="1069816" y="279883"/>
                    <a:pt x="1046264" y="303436"/>
                    <a:pt x="1017210" y="303436"/>
                  </a:cubicBezTo>
                  <a:lnTo>
                    <a:pt x="52606" y="303436"/>
                  </a:lnTo>
                  <a:cubicBezTo>
                    <a:pt x="23552" y="303436"/>
                    <a:pt x="0" y="279883"/>
                    <a:pt x="0" y="250830"/>
                  </a:cubicBezTo>
                  <a:lnTo>
                    <a:pt x="0" y="52606"/>
                  </a:lnTo>
                  <a:cubicBezTo>
                    <a:pt x="0" y="23552"/>
                    <a:pt x="23552" y="0"/>
                    <a:pt x="52606" y="0"/>
                  </a:cubicBezTo>
                  <a:close/>
                </a:path>
              </a:pathLst>
            </a:custGeom>
            <a:solidFill>
              <a:srgbClr val="FBBD00"/>
            </a:solidFill>
          </p:spPr>
          <p:txBody>
            <a:bodyPr/>
            <a:lstStyle/>
            <a:p>
              <a:endParaRPr lang="lt-LT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069816" cy="3415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2281215" y="4002580"/>
            <a:ext cx="846536" cy="846536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BD00"/>
            </a:solidFill>
          </p:spPr>
          <p:txBody>
            <a:bodyPr/>
            <a:lstStyle/>
            <a:p>
              <a:endParaRPr lang="lt-LT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79"/>
                </a:lnSpc>
              </a:pPr>
              <a:endParaRPr/>
            </a:p>
          </p:txBody>
        </p:sp>
      </p:grpSp>
      <p:sp>
        <p:nvSpPr>
          <p:cNvPr id="17" name="AutoShape 17"/>
          <p:cNvSpPr/>
          <p:nvPr/>
        </p:nvSpPr>
        <p:spPr>
          <a:xfrm flipV="1">
            <a:off x="2704483" y="4389116"/>
            <a:ext cx="0" cy="1008706"/>
          </a:xfrm>
          <a:prstGeom prst="line">
            <a:avLst/>
          </a:prstGeom>
          <a:ln w="38100" cap="flat">
            <a:solidFill>
              <a:srgbClr val="FBBD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t-LT"/>
          </a:p>
        </p:txBody>
      </p:sp>
      <p:sp>
        <p:nvSpPr>
          <p:cNvPr id="18" name="TextBox 18"/>
          <p:cNvSpPr txBox="1"/>
          <p:nvPr/>
        </p:nvSpPr>
        <p:spPr>
          <a:xfrm>
            <a:off x="967627" y="6983745"/>
            <a:ext cx="3532054" cy="1217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2"/>
              </a:lnSpc>
            </a:pPr>
            <a:r>
              <a:rPr lang="en-US" sz="1847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Skirtingų šalių kelių mokesčiai administruojami per vieną paslaugų partnerį.</a:t>
            </a:r>
          </a:p>
          <a:p>
            <a:pPr algn="ctr">
              <a:lnSpc>
                <a:spcPts val="2402"/>
              </a:lnSpc>
            </a:pPr>
            <a:endParaRPr lang="en-US" sz="1847">
              <a:solidFill>
                <a:srgbClr val="000000"/>
              </a:solidFill>
              <a:latin typeface="Montserrat 1"/>
              <a:ea typeface="Montserrat 1"/>
              <a:cs typeface="Montserrat 1"/>
              <a:sym typeface="Montserrat 1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238095" y="5732820"/>
            <a:ext cx="3011886" cy="352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21"/>
              </a:lnSpc>
              <a:spcBef>
                <a:spcPct val="0"/>
              </a:spcBef>
            </a:pPr>
            <a:r>
              <a:rPr lang="en-US" sz="2086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KELIŲ MOKESČIAI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5023273" y="5397822"/>
            <a:ext cx="3532054" cy="1001809"/>
            <a:chOff x="0" y="0"/>
            <a:chExt cx="1069816" cy="30343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69816" cy="303436"/>
            </a:xfrm>
            <a:custGeom>
              <a:avLst/>
              <a:gdLst/>
              <a:ahLst/>
              <a:cxnLst/>
              <a:rect l="l" t="t" r="r" b="b"/>
              <a:pathLst>
                <a:path w="1069816" h="303436">
                  <a:moveTo>
                    <a:pt x="52606" y="0"/>
                  </a:moveTo>
                  <a:lnTo>
                    <a:pt x="1017210" y="0"/>
                  </a:lnTo>
                  <a:cubicBezTo>
                    <a:pt x="1046264" y="0"/>
                    <a:pt x="1069816" y="23552"/>
                    <a:pt x="1069816" y="52606"/>
                  </a:cubicBezTo>
                  <a:lnTo>
                    <a:pt x="1069816" y="250830"/>
                  </a:lnTo>
                  <a:cubicBezTo>
                    <a:pt x="1069816" y="279883"/>
                    <a:pt x="1046264" y="303436"/>
                    <a:pt x="1017210" y="303436"/>
                  </a:cubicBezTo>
                  <a:lnTo>
                    <a:pt x="52606" y="303436"/>
                  </a:lnTo>
                  <a:cubicBezTo>
                    <a:pt x="23552" y="303436"/>
                    <a:pt x="0" y="279883"/>
                    <a:pt x="0" y="250830"/>
                  </a:cubicBezTo>
                  <a:lnTo>
                    <a:pt x="0" y="52606"/>
                  </a:lnTo>
                  <a:cubicBezTo>
                    <a:pt x="0" y="23552"/>
                    <a:pt x="23552" y="0"/>
                    <a:pt x="52606" y="0"/>
                  </a:cubicBezTo>
                  <a:close/>
                </a:path>
              </a:pathLst>
            </a:custGeom>
            <a:solidFill>
              <a:srgbClr val="F08B0D"/>
            </a:solidFill>
          </p:spPr>
          <p:txBody>
            <a:bodyPr/>
            <a:lstStyle/>
            <a:p>
              <a:endParaRPr lang="lt-LT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1069816" cy="3415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3" name="AutoShape 23"/>
          <p:cNvSpPr/>
          <p:nvPr/>
        </p:nvSpPr>
        <p:spPr>
          <a:xfrm flipV="1">
            <a:off x="6760129" y="4389116"/>
            <a:ext cx="0" cy="1008706"/>
          </a:xfrm>
          <a:prstGeom prst="line">
            <a:avLst/>
          </a:prstGeom>
          <a:ln w="38100" cap="flat">
            <a:solidFill>
              <a:srgbClr val="F08B0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t-LT"/>
          </a:p>
        </p:txBody>
      </p:sp>
      <p:grpSp>
        <p:nvGrpSpPr>
          <p:cNvPr id="24" name="Group 24"/>
          <p:cNvGrpSpPr/>
          <p:nvPr/>
        </p:nvGrpSpPr>
        <p:grpSpPr>
          <a:xfrm>
            <a:off x="6336861" y="4002580"/>
            <a:ext cx="846536" cy="846536"/>
            <a:chOff x="0" y="0"/>
            <a:chExt cx="812800" cy="812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08B0D"/>
            </a:solidFill>
          </p:spPr>
          <p:txBody>
            <a:bodyPr/>
            <a:lstStyle/>
            <a:p>
              <a:endParaRPr lang="lt-LT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79"/>
                </a:lnSpc>
              </a:pPr>
              <a:endParaRPr/>
            </a:p>
          </p:txBody>
        </p:sp>
      </p:grpSp>
      <p:sp>
        <p:nvSpPr>
          <p:cNvPr id="27" name="Freeform 27"/>
          <p:cNvSpPr/>
          <p:nvPr/>
        </p:nvSpPr>
        <p:spPr>
          <a:xfrm>
            <a:off x="6529072" y="4220608"/>
            <a:ext cx="498845" cy="457067"/>
          </a:xfrm>
          <a:custGeom>
            <a:avLst/>
            <a:gdLst/>
            <a:ahLst/>
            <a:cxnLst/>
            <a:rect l="l" t="t" r="r" b="b"/>
            <a:pathLst>
              <a:path w="498845" h="457067">
                <a:moveTo>
                  <a:pt x="0" y="0"/>
                </a:moveTo>
                <a:lnTo>
                  <a:pt x="498846" y="0"/>
                </a:lnTo>
                <a:lnTo>
                  <a:pt x="498846" y="457067"/>
                </a:lnTo>
                <a:lnTo>
                  <a:pt x="0" y="45706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t-LT"/>
          </a:p>
        </p:txBody>
      </p:sp>
      <p:sp>
        <p:nvSpPr>
          <p:cNvPr id="28" name="Freeform 28"/>
          <p:cNvSpPr/>
          <p:nvPr/>
        </p:nvSpPr>
        <p:spPr>
          <a:xfrm>
            <a:off x="2471022" y="4192388"/>
            <a:ext cx="466921" cy="466921"/>
          </a:xfrm>
          <a:custGeom>
            <a:avLst/>
            <a:gdLst/>
            <a:ahLst/>
            <a:cxnLst/>
            <a:rect l="l" t="t" r="r" b="b"/>
            <a:pathLst>
              <a:path w="466921" h="466921">
                <a:moveTo>
                  <a:pt x="0" y="0"/>
                </a:moveTo>
                <a:lnTo>
                  <a:pt x="466921" y="0"/>
                </a:lnTo>
                <a:lnTo>
                  <a:pt x="466921" y="466921"/>
                </a:lnTo>
                <a:lnTo>
                  <a:pt x="0" y="4669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t-LT"/>
          </a:p>
        </p:txBody>
      </p:sp>
      <p:sp>
        <p:nvSpPr>
          <p:cNvPr id="29" name="TextBox 29"/>
          <p:cNvSpPr txBox="1"/>
          <p:nvPr/>
        </p:nvSpPr>
        <p:spPr>
          <a:xfrm>
            <a:off x="5283356" y="5732820"/>
            <a:ext cx="3011886" cy="352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21"/>
              </a:lnSpc>
              <a:spcBef>
                <a:spcPct val="0"/>
              </a:spcBef>
            </a:pPr>
            <a:r>
              <a:rPr lang="en-US" sz="2086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SĄSKAITOS</a:t>
            </a:r>
          </a:p>
        </p:txBody>
      </p:sp>
      <p:grpSp>
        <p:nvGrpSpPr>
          <p:cNvPr id="30" name="Group 30"/>
          <p:cNvGrpSpPr/>
          <p:nvPr/>
        </p:nvGrpSpPr>
        <p:grpSpPr>
          <a:xfrm>
            <a:off x="9077118" y="5397822"/>
            <a:ext cx="3532054" cy="1001809"/>
            <a:chOff x="0" y="0"/>
            <a:chExt cx="1069816" cy="303436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1069816" cy="303436"/>
            </a:xfrm>
            <a:custGeom>
              <a:avLst/>
              <a:gdLst/>
              <a:ahLst/>
              <a:cxnLst/>
              <a:rect l="l" t="t" r="r" b="b"/>
              <a:pathLst>
                <a:path w="1069816" h="303436">
                  <a:moveTo>
                    <a:pt x="52606" y="0"/>
                  </a:moveTo>
                  <a:lnTo>
                    <a:pt x="1017210" y="0"/>
                  </a:lnTo>
                  <a:cubicBezTo>
                    <a:pt x="1046264" y="0"/>
                    <a:pt x="1069816" y="23552"/>
                    <a:pt x="1069816" y="52606"/>
                  </a:cubicBezTo>
                  <a:lnTo>
                    <a:pt x="1069816" y="250830"/>
                  </a:lnTo>
                  <a:cubicBezTo>
                    <a:pt x="1069816" y="279883"/>
                    <a:pt x="1046264" y="303436"/>
                    <a:pt x="1017210" y="303436"/>
                  </a:cubicBezTo>
                  <a:lnTo>
                    <a:pt x="52606" y="303436"/>
                  </a:lnTo>
                  <a:cubicBezTo>
                    <a:pt x="23552" y="303436"/>
                    <a:pt x="0" y="279883"/>
                    <a:pt x="0" y="250830"/>
                  </a:cubicBezTo>
                  <a:lnTo>
                    <a:pt x="0" y="52606"/>
                  </a:lnTo>
                  <a:cubicBezTo>
                    <a:pt x="0" y="23552"/>
                    <a:pt x="23552" y="0"/>
                    <a:pt x="52606" y="0"/>
                  </a:cubicBezTo>
                  <a:close/>
                </a:path>
              </a:pathLst>
            </a:custGeom>
            <a:solidFill>
              <a:srgbClr val="E96916"/>
            </a:solidFill>
          </p:spPr>
          <p:txBody>
            <a:bodyPr/>
            <a:lstStyle/>
            <a:p>
              <a:endParaRPr lang="lt-LT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38100"/>
              <a:ext cx="1069816" cy="3415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3" name="AutoShape 33"/>
          <p:cNvSpPr/>
          <p:nvPr/>
        </p:nvSpPr>
        <p:spPr>
          <a:xfrm flipV="1">
            <a:off x="10813975" y="4389116"/>
            <a:ext cx="0" cy="1008706"/>
          </a:xfrm>
          <a:prstGeom prst="line">
            <a:avLst/>
          </a:prstGeom>
          <a:ln w="38100" cap="flat">
            <a:solidFill>
              <a:srgbClr val="E96D16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t-LT"/>
          </a:p>
        </p:txBody>
      </p:sp>
      <p:grpSp>
        <p:nvGrpSpPr>
          <p:cNvPr id="34" name="Group 34"/>
          <p:cNvGrpSpPr/>
          <p:nvPr/>
        </p:nvGrpSpPr>
        <p:grpSpPr>
          <a:xfrm>
            <a:off x="10390707" y="4002580"/>
            <a:ext cx="846536" cy="846536"/>
            <a:chOff x="0" y="0"/>
            <a:chExt cx="812800" cy="8128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96916"/>
            </a:solidFill>
          </p:spPr>
          <p:txBody>
            <a:bodyPr/>
            <a:lstStyle/>
            <a:p>
              <a:endParaRPr lang="lt-LT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79"/>
                </a:lnSpc>
              </a:pPr>
              <a:endParaRPr/>
            </a:p>
          </p:txBody>
        </p:sp>
      </p:grpSp>
      <p:sp>
        <p:nvSpPr>
          <p:cNvPr id="37" name="Freeform 37"/>
          <p:cNvSpPr/>
          <p:nvPr/>
        </p:nvSpPr>
        <p:spPr>
          <a:xfrm>
            <a:off x="10555896" y="4167770"/>
            <a:ext cx="516157" cy="516157"/>
          </a:xfrm>
          <a:custGeom>
            <a:avLst/>
            <a:gdLst/>
            <a:ahLst/>
            <a:cxnLst/>
            <a:rect l="l" t="t" r="r" b="b"/>
            <a:pathLst>
              <a:path w="516157" h="516157">
                <a:moveTo>
                  <a:pt x="0" y="0"/>
                </a:moveTo>
                <a:lnTo>
                  <a:pt x="516157" y="0"/>
                </a:lnTo>
                <a:lnTo>
                  <a:pt x="516157" y="516157"/>
                </a:lnTo>
                <a:lnTo>
                  <a:pt x="0" y="51615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t-LT"/>
          </a:p>
        </p:txBody>
      </p:sp>
      <p:sp>
        <p:nvSpPr>
          <p:cNvPr id="38" name="TextBox 38"/>
          <p:cNvSpPr txBox="1"/>
          <p:nvPr/>
        </p:nvSpPr>
        <p:spPr>
          <a:xfrm>
            <a:off x="9337202" y="5732820"/>
            <a:ext cx="3011886" cy="352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21"/>
              </a:lnSpc>
              <a:spcBef>
                <a:spcPct val="0"/>
              </a:spcBef>
            </a:pPr>
            <a:r>
              <a:rPr lang="en-US" sz="2086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APTARNAVIMAS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5023273" y="6983745"/>
            <a:ext cx="3532054" cy="1520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2"/>
              </a:lnSpc>
            </a:pPr>
            <a:r>
              <a:rPr lang="en-US" sz="1847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Kelių mokesčių paslaugos konsoliduojamos, todėl buhalterijai tenka mažiau atskirų dokumentų ir procesų.</a:t>
            </a:r>
          </a:p>
          <a:p>
            <a:pPr algn="l">
              <a:lnSpc>
                <a:spcPts val="2402"/>
              </a:lnSpc>
            </a:pPr>
            <a:endParaRPr lang="en-US" sz="1847">
              <a:solidFill>
                <a:srgbClr val="000000"/>
              </a:solidFill>
              <a:latin typeface="Montserrat 1"/>
              <a:ea typeface="Montserrat 1"/>
              <a:cs typeface="Montserrat 1"/>
              <a:sym typeface="Montserrat 1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9077118" y="6983745"/>
            <a:ext cx="3532054" cy="2429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2"/>
              </a:lnSpc>
            </a:pPr>
            <a:r>
              <a:rPr lang="en-US" sz="1847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Klausimai dėl įrenginių, paslaugų ir kelių mokesčių administravimo sprendžiami per vieną kontaktą. 24/7 LT, EN, RU ir PL klientų aptarnavimas. </a:t>
            </a:r>
          </a:p>
          <a:p>
            <a:pPr algn="ctr">
              <a:lnSpc>
                <a:spcPts val="2402"/>
              </a:lnSpc>
            </a:pPr>
            <a:endParaRPr lang="en-US" sz="1847">
              <a:solidFill>
                <a:srgbClr val="000000"/>
              </a:solidFill>
              <a:latin typeface="Montserrat 1"/>
              <a:ea typeface="Montserrat 1"/>
              <a:cs typeface="Montserrat 1"/>
              <a:sym typeface="Montserrat 1"/>
            </a:endParaRPr>
          </a:p>
          <a:p>
            <a:pPr algn="l">
              <a:lnSpc>
                <a:spcPts val="2402"/>
              </a:lnSpc>
            </a:pPr>
            <a:endParaRPr lang="en-US" sz="1847">
              <a:solidFill>
                <a:srgbClr val="000000"/>
              </a:solidFill>
              <a:latin typeface="Montserrat 1"/>
              <a:ea typeface="Montserrat 1"/>
              <a:cs typeface="Montserrat 1"/>
              <a:sym typeface="Montserrat 1"/>
            </a:endParaRPr>
          </a:p>
        </p:txBody>
      </p:sp>
      <p:grpSp>
        <p:nvGrpSpPr>
          <p:cNvPr id="41" name="Group 41"/>
          <p:cNvGrpSpPr/>
          <p:nvPr/>
        </p:nvGrpSpPr>
        <p:grpSpPr>
          <a:xfrm>
            <a:off x="12064247" y="2657081"/>
            <a:ext cx="6260256" cy="6601219"/>
            <a:chOff x="0" y="0"/>
            <a:chExt cx="8347007" cy="8801625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8347007" cy="8801625"/>
            </a:xfrm>
            <a:custGeom>
              <a:avLst/>
              <a:gdLst/>
              <a:ahLst/>
              <a:cxnLst/>
              <a:rect l="l" t="t" r="r" b="b"/>
              <a:pathLst>
                <a:path w="8347007" h="8801625">
                  <a:moveTo>
                    <a:pt x="0" y="0"/>
                  </a:moveTo>
                  <a:lnTo>
                    <a:pt x="8347007" y="0"/>
                  </a:lnTo>
                  <a:lnTo>
                    <a:pt x="8347007" y="8801625"/>
                  </a:lnTo>
                  <a:lnTo>
                    <a:pt x="0" y="88016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r="-10304" b="-4462"/>
              </a:stretch>
            </a:blipFill>
          </p:spPr>
          <p:txBody>
            <a:bodyPr/>
            <a:lstStyle/>
            <a:p>
              <a:endParaRPr lang="lt-LT"/>
            </a:p>
          </p:txBody>
        </p:sp>
        <p:sp>
          <p:nvSpPr>
            <p:cNvPr id="43" name="Freeform 43"/>
            <p:cNvSpPr/>
            <p:nvPr/>
          </p:nvSpPr>
          <p:spPr>
            <a:xfrm>
              <a:off x="6921898" y="4221243"/>
              <a:ext cx="905750" cy="692899"/>
            </a:xfrm>
            <a:custGeom>
              <a:avLst/>
              <a:gdLst/>
              <a:ahLst/>
              <a:cxnLst/>
              <a:rect l="l" t="t" r="r" b="b"/>
              <a:pathLst>
                <a:path w="905750" h="692899">
                  <a:moveTo>
                    <a:pt x="0" y="0"/>
                  </a:moveTo>
                  <a:lnTo>
                    <a:pt x="905750" y="0"/>
                  </a:lnTo>
                  <a:lnTo>
                    <a:pt x="905750" y="692899"/>
                  </a:lnTo>
                  <a:lnTo>
                    <a:pt x="0" y="6928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lt-LT"/>
            </a:p>
          </p:txBody>
        </p:sp>
      </p:grpSp>
      <p:grpSp>
        <p:nvGrpSpPr>
          <p:cNvPr id="44" name="Group 44"/>
          <p:cNvGrpSpPr/>
          <p:nvPr/>
        </p:nvGrpSpPr>
        <p:grpSpPr>
          <a:xfrm rot="5400000">
            <a:off x="16350050" y="2451166"/>
            <a:ext cx="1772699" cy="2103200"/>
            <a:chOff x="0" y="0"/>
            <a:chExt cx="466884" cy="553929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466884" cy="553929"/>
            </a:xfrm>
            <a:custGeom>
              <a:avLst/>
              <a:gdLst/>
              <a:ahLst/>
              <a:cxnLst/>
              <a:rect l="l" t="t" r="r" b="b"/>
              <a:pathLst>
                <a:path w="466884" h="553929">
                  <a:moveTo>
                    <a:pt x="0" y="0"/>
                  </a:moveTo>
                  <a:lnTo>
                    <a:pt x="466884" y="0"/>
                  </a:lnTo>
                  <a:lnTo>
                    <a:pt x="466884" y="553929"/>
                  </a:lnTo>
                  <a:lnTo>
                    <a:pt x="0" y="553929"/>
                  </a:lnTo>
                  <a:close/>
                </a:path>
              </a:pathLst>
            </a:custGeom>
            <a:gradFill rotWithShape="1">
              <a:gsLst>
                <a:gs pos="0">
                  <a:srgbClr val="FFFBEE">
                    <a:alpha val="100000"/>
                  </a:srgbClr>
                </a:gs>
                <a:gs pos="100000">
                  <a:srgbClr val="FCF9ED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lt-LT"/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0" y="-38100"/>
              <a:ext cx="466884" cy="5920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DEDED">
                <a:alpha val="100000"/>
              </a:srgbClr>
            </a:gs>
            <a:gs pos="100000">
              <a:srgbClr val="FFFBEE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219930"/>
            <a:ext cx="8974703" cy="2305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89"/>
              </a:lnSpc>
            </a:pPr>
            <a:r>
              <a:rPr lang="en-US" sz="5930" spc="83">
                <a:solidFill>
                  <a:srgbClr val="2B2B2B"/>
                </a:solidFill>
                <a:latin typeface="Lexend Deca"/>
                <a:ea typeface="Lexend Deca"/>
                <a:cs typeface="Lexend Deca"/>
                <a:sym typeface="Lexend Deca"/>
              </a:rPr>
              <a:t>Kredito sąlygos – daugiau lankstumo valdant pinigų srautus</a:t>
            </a:r>
          </a:p>
        </p:txBody>
      </p:sp>
      <p:sp>
        <p:nvSpPr>
          <p:cNvPr id="3" name="Freeform 3"/>
          <p:cNvSpPr/>
          <p:nvPr/>
        </p:nvSpPr>
        <p:spPr>
          <a:xfrm>
            <a:off x="1028700" y="4297874"/>
            <a:ext cx="2870097" cy="2733768"/>
          </a:xfrm>
          <a:custGeom>
            <a:avLst/>
            <a:gdLst/>
            <a:ahLst/>
            <a:cxnLst/>
            <a:rect l="l" t="t" r="r" b="b"/>
            <a:pathLst>
              <a:path w="2870097" h="2733768">
                <a:moveTo>
                  <a:pt x="0" y="0"/>
                </a:moveTo>
                <a:lnTo>
                  <a:pt x="2870097" y="0"/>
                </a:lnTo>
                <a:lnTo>
                  <a:pt x="2870097" y="2733767"/>
                </a:lnTo>
                <a:lnTo>
                  <a:pt x="0" y="273376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t-LT"/>
          </a:p>
        </p:txBody>
      </p:sp>
      <p:grpSp>
        <p:nvGrpSpPr>
          <p:cNvPr id="4" name="Group 4"/>
          <p:cNvGrpSpPr/>
          <p:nvPr/>
        </p:nvGrpSpPr>
        <p:grpSpPr>
          <a:xfrm>
            <a:off x="2142317" y="4904533"/>
            <a:ext cx="7573155" cy="1513425"/>
            <a:chOff x="0" y="0"/>
            <a:chExt cx="1275259" cy="25484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75259" cy="254849"/>
            </a:xfrm>
            <a:custGeom>
              <a:avLst/>
              <a:gdLst/>
              <a:ahLst/>
              <a:cxnLst/>
              <a:rect l="l" t="t" r="r" b="b"/>
              <a:pathLst>
                <a:path w="1275259" h="254849">
                  <a:moveTo>
                    <a:pt x="102228" y="0"/>
                  </a:moveTo>
                  <a:lnTo>
                    <a:pt x="1173030" y="0"/>
                  </a:lnTo>
                  <a:cubicBezTo>
                    <a:pt x="1229489" y="0"/>
                    <a:pt x="1275259" y="45769"/>
                    <a:pt x="1275259" y="102228"/>
                  </a:cubicBezTo>
                  <a:lnTo>
                    <a:pt x="1275259" y="152620"/>
                  </a:lnTo>
                  <a:cubicBezTo>
                    <a:pt x="1275259" y="209079"/>
                    <a:pt x="1229489" y="254849"/>
                    <a:pt x="1173030" y="254849"/>
                  </a:cubicBezTo>
                  <a:lnTo>
                    <a:pt x="102228" y="254849"/>
                  </a:lnTo>
                  <a:cubicBezTo>
                    <a:pt x="45769" y="254849"/>
                    <a:pt x="0" y="209079"/>
                    <a:pt x="0" y="152620"/>
                  </a:cubicBezTo>
                  <a:lnTo>
                    <a:pt x="0" y="102228"/>
                  </a:lnTo>
                  <a:cubicBezTo>
                    <a:pt x="0" y="45769"/>
                    <a:pt x="45769" y="0"/>
                    <a:pt x="102228" y="0"/>
                  </a:cubicBezTo>
                  <a:close/>
                </a:path>
              </a:pathLst>
            </a:custGeom>
            <a:solidFill>
              <a:srgbClr val="FCD665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lt-LT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275259" cy="2929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142317" y="5070154"/>
            <a:ext cx="6528491" cy="1079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55"/>
              </a:lnSpc>
            </a:pPr>
            <a:r>
              <a:rPr lang="en-US" sz="1863">
                <a:solidFill>
                  <a:srgbClr val="2B2B2B"/>
                </a:solidFill>
                <a:latin typeface="Montserrat 2"/>
                <a:ea typeface="Montserrat 2"/>
                <a:cs typeface="Montserrat 2"/>
                <a:sym typeface="Montserrat 2"/>
              </a:rPr>
              <a:t>NEREIKIA IŠANKSTINIO PAPILDYMO</a:t>
            </a:r>
          </a:p>
          <a:p>
            <a:pPr algn="l">
              <a:lnSpc>
                <a:spcPts val="2891"/>
              </a:lnSpc>
            </a:pPr>
            <a:r>
              <a:rPr lang="en-US" sz="1763">
                <a:solidFill>
                  <a:srgbClr val="2B2B2B"/>
                </a:solidFill>
                <a:latin typeface="Montserrat 1"/>
                <a:ea typeface="Montserrat 1"/>
                <a:cs typeface="Montserrat 1"/>
                <a:sym typeface="Montserrat 1"/>
              </a:rPr>
              <a:t>Kelių mokesčių paslaugoms nereikia iš anksto papildyti sąskaitos ar rezervuoti lėšų kiekvienam važiavimui.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0" y="10174681"/>
            <a:ext cx="18288000" cy="121844"/>
            <a:chOff x="0" y="0"/>
            <a:chExt cx="3818736" cy="2544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818736" cy="25442"/>
            </a:xfrm>
            <a:custGeom>
              <a:avLst/>
              <a:gdLst/>
              <a:ahLst/>
              <a:cxnLst/>
              <a:rect l="l" t="t" r="r" b="b"/>
              <a:pathLst>
                <a:path w="3818736" h="25442">
                  <a:moveTo>
                    <a:pt x="0" y="0"/>
                  </a:moveTo>
                  <a:lnTo>
                    <a:pt x="3818736" y="0"/>
                  </a:lnTo>
                  <a:lnTo>
                    <a:pt x="3818736" y="25442"/>
                  </a:lnTo>
                  <a:lnTo>
                    <a:pt x="0" y="25442"/>
                  </a:lnTo>
                  <a:close/>
                </a:path>
              </a:pathLst>
            </a:custGeom>
            <a:gradFill rotWithShape="1">
              <a:gsLst>
                <a:gs pos="0">
                  <a:srgbClr val="E76019">
                    <a:alpha val="100000"/>
                  </a:srgbClr>
                </a:gs>
                <a:gs pos="100000">
                  <a:srgbClr val="FBBD01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lt-LT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0"/>
              <a:ext cx="3818736" cy="254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97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028700" y="6658706"/>
            <a:ext cx="2870097" cy="2733768"/>
          </a:xfrm>
          <a:custGeom>
            <a:avLst/>
            <a:gdLst/>
            <a:ahLst/>
            <a:cxnLst/>
            <a:rect l="l" t="t" r="r" b="b"/>
            <a:pathLst>
              <a:path w="2870097" h="2733768">
                <a:moveTo>
                  <a:pt x="0" y="0"/>
                </a:moveTo>
                <a:lnTo>
                  <a:pt x="2870097" y="0"/>
                </a:lnTo>
                <a:lnTo>
                  <a:pt x="2870097" y="2733767"/>
                </a:lnTo>
                <a:lnTo>
                  <a:pt x="0" y="273376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t-LT"/>
          </a:p>
        </p:txBody>
      </p:sp>
      <p:grpSp>
        <p:nvGrpSpPr>
          <p:cNvPr id="12" name="Group 12"/>
          <p:cNvGrpSpPr/>
          <p:nvPr/>
        </p:nvGrpSpPr>
        <p:grpSpPr>
          <a:xfrm>
            <a:off x="2142317" y="7265365"/>
            <a:ext cx="7573155" cy="1513425"/>
            <a:chOff x="0" y="0"/>
            <a:chExt cx="1275259" cy="25484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275259" cy="254849"/>
            </a:xfrm>
            <a:custGeom>
              <a:avLst/>
              <a:gdLst/>
              <a:ahLst/>
              <a:cxnLst/>
              <a:rect l="l" t="t" r="r" b="b"/>
              <a:pathLst>
                <a:path w="1275259" h="254849">
                  <a:moveTo>
                    <a:pt x="102228" y="0"/>
                  </a:moveTo>
                  <a:lnTo>
                    <a:pt x="1173030" y="0"/>
                  </a:lnTo>
                  <a:cubicBezTo>
                    <a:pt x="1229489" y="0"/>
                    <a:pt x="1275259" y="45769"/>
                    <a:pt x="1275259" y="102228"/>
                  </a:cubicBezTo>
                  <a:lnTo>
                    <a:pt x="1275259" y="152620"/>
                  </a:lnTo>
                  <a:cubicBezTo>
                    <a:pt x="1275259" y="209079"/>
                    <a:pt x="1229489" y="254849"/>
                    <a:pt x="1173030" y="254849"/>
                  </a:cubicBezTo>
                  <a:lnTo>
                    <a:pt x="102228" y="254849"/>
                  </a:lnTo>
                  <a:cubicBezTo>
                    <a:pt x="45769" y="254849"/>
                    <a:pt x="0" y="209079"/>
                    <a:pt x="0" y="152620"/>
                  </a:cubicBezTo>
                  <a:lnTo>
                    <a:pt x="0" y="102228"/>
                  </a:lnTo>
                  <a:cubicBezTo>
                    <a:pt x="0" y="45769"/>
                    <a:pt x="45769" y="0"/>
                    <a:pt x="102228" y="0"/>
                  </a:cubicBezTo>
                  <a:close/>
                </a:path>
              </a:pathLst>
            </a:custGeom>
            <a:solidFill>
              <a:srgbClr val="F8BB0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lt-LT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275259" cy="2929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2142317" y="7423676"/>
            <a:ext cx="6528491" cy="1079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55"/>
              </a:lnSpc>
            </a:pPr>
            <a:r>
              <a:rPr lang="en-US" sz="1863">
                <a:solidFill>
                  <a:srgbClr val="2B2B2B"/>
                </a:solidFill>
                <a:latin typeface="Montserrat 2"/>
                <a:ea typeface="Montserrat 2"/>
                <a:cs typeface="Montserrat 2"/>
                <a:sym typeface="Montserrat 2"/>
              </a:rPr>
              <a:t>MOKAMA UŽ FAKTIŠKAI SUTEIKTAS PASLAUGAS</a:t>
            </a:r>
          </a:p>
          <a:p>
            <a:pPr algn="l">
              <a:lnSpc>
                <a:spcPts val="2891"/>
              </a:lnSpc>
            </a:pPr>
            <a:r>
              <a:rPr lang="en-US" sz="1763">
                <a:solidFill>
                  <a:srgbClr val="2B2B2B"/>
                </a:solidFill>
                <a:latin typeface="Montserrat 1"/>
                <a:ea typeface="Montserrat 1"/>
                <a:cs typeface="Montserrat 1"/>
                <a:sym typeface="Montserrat 1"/>
              </a:rPr>
              <a:t>Kelių mokesčiai apskaitomi pagal faktinį naudojimąsi mokamais kelių tinklais pagal sutartas kredito sąlygas.</a:t>
            </a:r>
          </a:p>
        </p:txBody>
      </p:sp>
      <p:sp>
        <p:nvSpPr>
          <p:cNvPr id="16" name="Freeform 16"/>
          <p:cNvSpPr/>
          <p:nvPr/>
        </p:nvSpPr>
        <p:spPr>
          <a:xfrm>
            <a:off x="10424258" y="0"/>
            <a:ext cx="7863742" cy="10296525"/>
          </a:xfrm>
          <a:custGeom>
            <a:avLst/>
            <a:gdLst/>
            <a:ahLst/>
            <a:cxnLst/>
            <a:rect l="l" t="t" r="r" b="b"/>
            <a:pathLst>
              <a:path w="7863742" h="10296525">
                <a:moveTo>
                  <a:pt x="0" y="0"/>
                </a:moveTo>
                <a:lnTo>
                  <a:pt x="7863742" y="0"/>
                </a:lnTo>
                <a:lnTo>
                  <a:pt x="7863742" y="10296525"/>
                </a:lnTo>
                <a:lnTo>
                  <a:pt x="0" y="1029652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97859" t="-18180" r="-82789" b="-4261"/>
            </a:stretch>
          </a:blipFill>
        </p:spPr>
        <p:txBody>
          <a:bodyPr/>
          <a:lstStyle/>
          <a:p>
            <a:endParaRPr lang="lt-LT"/>
          </a:p>
        </p:txBody>
      </p:sp>
      <p:sp>
        <p:nvSpPr>
          <p:cNvPr id="17" name="Freeform 17"/>
          <p:cNvSpPr/>
          <p:nvPr/>
        </p:nvSpPr>
        <p:spPr>
          <a:xfrm>
            <a:off x="10424258" y="3751161"/>
            <a:ext cx="7356495" cy="4766784"/>
          </a:xfrm>
          <a:custGeom>
            <a:avLst/>
            <a:gdLst/>
            <a:ahLst/>
            <a:cxnLst/>
            <a:rect l="l" t="t" r="r" b="b"/>
            <a:pathLst>
              <a:path w="7356495" h="4766784">
                <a:moveTo>
                  <a:pt x="0" y="0"/>
                </a:moveTo>
                <a:lnTo>
                  <a:pt x="7356495" y="0"/>
                </a:lnTo>
                <a:lnTo>
                  <a:pt x="7356495" y="4766784"/>
                </a:lnTo>
                <a:lnTo>
                  <a:pt x="0" y="476678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4909"/>
            </a:stretch>
          </a:blipFill>
        </p:spPr>
        <p:txBody>
          <a:bodyPr/>
          <a:lstStyle/>
          <a:p>
            <a:endParaRPr lang="lt-LT"/>
          </a:p>
        </p:txBody>
      </p:sp>
      <p:sp>
        <p:nvSpPr>
          <p:cNvPr id="18" name="Freeform 18"/>
          <p:cNvSpPr/>
          <p:nvPr/>
        </p:nvSpPr>
        <p:spPr>
          <a:xfrm>
            <a:off x="15117224" y="1028700"/>
            <a:ext cx="2142076" cy="836357"/>
          </a:xfrm>
          <a:custGeom>
            <a:avLst/>
            <a:gdLst/>
            <a:ahLst/>
            <a:cxnLst/>
            <a:rect l="l" t="t" r="r" b="b"/>
            <a:pathLst>
              <a:path w="2142076" h="836357">
                <a:moveTo>
                  <a:pt x="0" y="0"/>
                </a:moveTo>
                <a:lnTo>
                  <a:pt x="2142076" y="0"/>
                </a:lnTo>
                <a:lnTo>
                  <a:pt x="2142076" y="836357"/>
                </a:lnTo>
                <a:lnTo>
                  <a:pt x="0" y="83635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3515" t="-21614" r="-12583" b="-31035"/>
            </a:stretch>
          </a:blipFill>
        </p:spPr>
        <p:txBody>
          <a:bodyPr/>
          <a:lstStyle/>
          <a:p>
            <a:endParaRPr lang="lt-LT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0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444361" y="0"/>
            <a:ext cx="9843639" cy="7554234"/>
            <a:chOff x="0" y="0"/>
            <a:chExt cx="777769" cy="59687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77769" cy="596878"/>
            </a:xfrm>
            <a:custGeom>
              <a:avLst/>
              <a:gdLst/>
              <a:ahLst/>
              <a:cxnLst/>
              <a:rect l="l" t="t" r="r" b="b"/>
              <a:pathLst>
                <a:path w="777769" h="596878">
                  <a:moveTo>
                    <a:pt x="0" y="0"/>
                  </a:moveTo>
                  <a:lnTo>
                    <a:pt x="777769" y="0"/>
                  </a:lnTo>
                  <a:lnTo>
                    <a:pt x="777769" y="596878"/>
                  </a:lnTo>
                  <a:lnTo>
                    <a:pt x="0" y="596878"/>
                  </a:lnTo>
                  <a:close/>
                </a:path>
              </a:pathLst>
            </a:custGeom>
            <a:blipFill>
              <a:blip r:embed="rId3"/>
              <a:stretch>
                <a:fillRect l="-4934" r="-30892"/>
              </a:stretch>
            </a:blipFill>
          </p:spPr>
          <p:txBody>
            <a:bodyPr/>
            <a:lstStyle/>
            <a:p>
              <a:endParaRPr lang="lt-LT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3174615" y="0"/>
            <a:ext cx="15113385" cy="7714985"/>
            <a:chOff x="0" y="0"/>
            <a:chExt cx="3980480" cy="203193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980480" cy="2031930"/>
            </a:xfrm>
            <a:custGeom>
              <a:avLst/>
              <a:gdLst/>
              <a:ahLst/>
              <a:cxnLst/>
              <a:rect l="l" t="t" r="r" b="b"/>
              <a:pathLst>
                <a:path w="3980480" h="2031930">
                  <a:moveTo>
                    <a:pt x="0" y="0"/>
                  </a:moveTo>
                  <a:lnTo>
                    <a:pt x="3980480" y="0"/>
                  </a:lnTo>
                  <a:lnTo>
                    <a:pt x="3980480" y="2031930"/>
                  </a:lnTo>
                  <a:lnTo>
                    <a:pt x="0" y="2031930"/>
                  </a:lnTo>
                  <a:close/>
                </a:path>
              </a:pathLst>
            </a:custGeom>
            <a:gradFill rotWithShape="1">
              <a:gsLst>
                <a:gs pos="0">
                  <a:srgbClr val="F2F1ED">
                    <a:alpha val="100000"/>
                  </a:srgbClr>
                </a:gs>
                <a:gs pos="50000">
                  <a:srgbClr val="F2F1ED">
                    <a:alpha val="100000"/>
                  </a:srgbClr>
                </a:gs>
                <a:gs pos="100000">
                  <a:srgbClr val="F2F1ED">
                    <a:alpha val="29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lt-LT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3980480" cy="20700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 rot="-5400000">
            <a:off x="11625335" y="953891"/>
            <a:ext cx="1663309" cy="11662022"/>
            <a:chOff x="0" y="0"/>
            <a:chExt cx="438073" cy="307147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38073" cy="3071479"/>
            </a:xfrm>
            <a:custGeom>
              <a:avLst/>
              <a:gdLst/>
              <a:ahLst/>
              <a:cxnLst/>
              <a:rect l="l" t="t" r="r" b="b"/>
              <a:pathLst>
                <a:path w="438073" h="3071479">
                  <a:moveTo>
                    <a:pt x="0" y="0"/>
                  </a:moveTo>
                  <a:lnTo>
                    <a:pt x="438073" y="0"/>
                  </a:lnTo>
                  <a:lnTo>
                    <a:pt x="438073" y="3071479"/>
                  </a:lnTo>
                  <a:lnTo>
                    <a:pt x="0" y="3071479"/>
                  </a:lnTo>
                  <a:close/>
                </a:path>
              </a:pathLst>
            </a:custGeom>
            <a:gradFill rotWithShape="1">
              <a:gsLst>
                <a:gs pos="0">
                  <a:srgbClr val="F2F1ED">
                    <a:alpha val="100000"/>
                  </a:srgbClr>
                </a:gs>
                <a:gs pos="100000">
                  <a:srgbClr val="F2F1ED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lt-LT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38073" cy="31095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4999288" y="8261013"/>
            <a:ext cx="2697387" cy="1437688"/>
          </a:xfrm>
          <a:custGeom>
            <a:avLst/>
            <a:gdLst/>
            <a:ahLst/>
            <a:cxnLst/>
            <a:rect l="l" t="t" r="r" b="b"/>
            <a:pathLst>
              <a:path w="2697387" h="1437688">
                <a:moveTo>
                  <a:pt x="0" y="0"/>
                </a:moveTo>
                <a:lnTo>
                  <a:pt x="2697387" y="0"/>
                </a:lnTo>
                <a:lnTo>
                  <a:pt x="2697387" y="1437688"/>
                </a:lnTo>
                <a:lnTo>
                  <a:pt x="0" y="14376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2766"/>
            </a:stretch>
          </a:blipFill>
        </p:spPr>
        <p:txBody>
          <a:bodyPr/>
          <a:lstStyle/>
          <a:p>
            <a:endParaRPr lang="lt-LT"/>
          </a:p>
        </p:txBody>
      </p:sp>
      <p:grpSp>
        <p:nvGrpSpPr>
          <p:cNvPr id="11" name="Group 11"/>
          <p:cNvGrpSpPr/>
          <p:nvPr/>
        </p:nvGrpSpPr>
        <p:grpSpPr>
          <a:xfrm rot="5400000">
            <a:off x="13900775" y="8966832"/>
            <a:ext cx="1453366" cy="41727"/>
            <a:chOff x="0" y="0"/>
            <a:chExt cx="436882" cy="1254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36882" cy="12543"/>
            </a:xfrm>
            <a:custGeom>
              <a:avLst/>
              <a:gdLst/>
              <a:ahLst/>
              <a:cxnLst/>
              <a:rect l="l" t="t" r="r" b="b"/>
              <a:pathLst>
                <a:path w="436882" h="12543">
                  <a:moveTo>
                    <a:pt x="0" y="0"/>
                  </a:moveTo>
                  <a:lnTo>
                    <a:pt x="436882" y="0"/>
                  </a:lnTo>
                  <a:lnTo>
                    <a:pt x="436882" y="12543"/>
                  </a:lnTo>
                  <a:lnTo>
                    <a:pt x="0" y="12543"/>
                  </a:lnTo>
                  <a:close/>
                </a:path>
              </a:pathLst>
            </a:custGeom>
            <a:gradFill rotWithShape="1">
              <a:gsLst>
                <a:gs pos="0">
                  <a:srgbClr val="E76019">
                    <a:alpha val="100000"/>
                  </a:srgbClr>
                </a:gs>
                <a:gs pos="100000">
                  <a:srgbClr val="FBBD01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lt-LT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436882" cy="50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0" y="3341007"/>
            <a:ext cx="5938685" cy="6955518"/>
          </a:xfrm>
          <a:custGeom>
            <a:avLst/>
            <a:gdLst/>
            <a:ahLst/>
            <a:cxnLst/>
            <a:rect l="l" t="t" r="r" b="b"/>
            <a:pathLst>
              <a:path w="5938685" h="6955518">
                <a:moveTo>
                  <a:pt x="0" y="0"/>
                </a:moveTo>
                <a:lnTo>
                  <a:pt x="5938685" y="0"/>
                </a:lnTo>
                <a:lnTo>
                  <a:pt x="5938685" y="6955518"/>
                </a:lnTo>
                <a:lnTo>
                  <a:pt x="0" y="69555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77308" b="-33481"/>
            </a:stretch>
          </a:blipFill>
        </p:spPr>
        <p:txBody>
          <a:bodyPr/>
          <a:lstStyle/>
          <a:p>
            <a:endParaRPr lang="lt-LT"/>
          </a:p>
        </p:txBody>
      </p:sp>
      <p:grpSp>
        <p:nvGrpSpPr>
          <p:cNvPr id="15" name="Group 15"/>
          <p:cNvGrpSpPr/>
          <p:nvPr/>
        </p:nvGrpSpPr>
        <p:grpSpPr>
          <a:xfrm>
            <a:off x="0" y="10174681"/>
            <a:ext cx="18288000" cy="121844"/>
            <a:chOff x="0" y="0"/>
            <a:chExt cx="3818736" cy="25442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818736" cy="25442"/>
            </a:xfrm>
            <a:custGeom>
              <a:avLst/>
              <a:gdLst/>
              <a:ahLst/>
              <a:cxnLst/>
              <a:rect l="l" t="t" r="r" b="b"/>
              <a:pathLst>
                <a:path w="3818736" h="25442">
                  <a:moveTo>
                    <a:pt x="0" y="0"/>
                  </a:moveTo>
                  <a:lnTo>
                    <a:pt x="3818736" y="0"/>
                  </a:lnTo>
                  <a:lnTo>
                    <a:pt x="3818736" y="25442"/>
                  </a:lnTo>
                  <a:lnTo>
                    <a:pt x="0" y="25442"/>
                  </a:lnTo>
                  <a:close/>
                </a:path>
              </a:pathLst>
            </a:custGeom>
            <a:gradFill rotWithShape="1">
              <a:gsLst>
                <a:gs pos="0">
                  <a:srgbClr val="E76019">
                    <a:alpha val="100000"/>
                  </a:srgbClr>
                </a:gs>
                <a:gs pos="100000">
                  <a:srgbClr val="FBBD01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lt-LT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0"/>
              <a:ext cx="3818736" cy="254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97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3844338" y="3395602"/>
            <a:ext cx="8667712" cy="2886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68"/>
              </a:lnSpc>
            </a:pPr>
            <a:r>
              <a:rPr lang="en-US" sz="2382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Pasirašyti sutartį iki 2026 m. pabaigos</a:t>
            </a:r>
          </a:p>
          <a:p>
            <a:pPr algn="l">
              <a:lnSpc>
                <a:spcPts val="5192"/>
              </a:lnSpc>
            </a:pPr>
            <a:endParaRPr lang="en-US" sz="2382">
              <a:solidFill>
                <a:srgbClr val="000000"/>
              </a:solidFill>
              <a:latin typeface="Montserrat 1"/>
              <a:ea typeface="Montserrat 1"/>
              <a:cs typeface="Montserrat 1"/>
              <a:sym typeface="Montserrat 1"/>
            </a:endParaRPr>
          </a:p>
          <a:p>
            <a:pPr algn="l">
              <a:lnSpc>
                <a:spcPts val="3168"/>
              </a:lnSpc>
            </a:pPr>
            <a:r>
              <a:rPr lang="en-US" sz="2382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            Užsakyti ir įdiegti OBU įrenginius</a:t>
            </a:r>
          </a:p>
          <a:p>
            <a:pPr algn="l">
              <a:lnSpc>
                <a:spcPts val="5192"/>
              </a:lnSpc>
            </a:pPr>
            <a:endParaRPr lang="en-US" sz="2382">
              <a:solidFill>
                <a:srgbClr val="000000"/>
              </a:solidFill>
              <a:latin typeface="Montserrat 1"/>
              <a:ea typeface="Montserrat 1"/>
              <a:cs typeface="Montserrat 1"/>
              <a:sym typeface="Montserrat 1"/>
            </a:endParaRPr>
          </a:p>
          <a:p>
            <a:pPr algn="l">
              <a:lnSpc>
                <a:spcPts val="3168"/>
              </a:lnSpc>
            </a:pPr>
            <a:r>
              <a:rPr lang="en-US" sz="2382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                          Nuo 2027 m. sausio atsiskaityti už visų </a:t>
            </a:r>
          </a:p>
          <a:p>
            <a:pPr algn="l">
              <a:lnSpc>
                <a:spcPts val="3168"/>
              </a:lnSpc>
            </a:pPr>
            <a:r>
              <a:rPr lang="en-US" sz="2382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                          šalių kelių mokesčius per vieną sistemą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435497" y="8280063"/>
            <a:ext cx="4753825" cy="13153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941"/>
              </a:lnSpc>
            </a:pPr>
            <a:r>
              <a:rPr lang="en-US" sz="2674" dirty="0">
                <a:solidFill>
                  <a:srgbClr val="000000"/>
                </a:solidFill>
                <a:latin typeface="Montserrat 3"/>
                <a:ea typeface="Montserrat 3"/>
                <a:cs typeface="Montserrat 3"/>
                <a:sym typeface="Montserrat 3"/>
              </a:rPr>
              <a:t>Edvinas Jodokas</a:t>
            </a:r>
          </a:p>
          <a:p>
            <a:pPr algn="r">
              <a:lnSpc>
                <a:spcPts val="2348"/>
              </a:lnSpc>
            </a:pPr>
            <a:endParaRPr lang="en-US" sz="2674" dirty="0">
              <a:solidFill>
                <a:srgbClr val="000000"/>
              </a:solidFill>
              <a:latin typeface="Montserrat 3"/>
              <a:ea typeface="Montserrat 3"/>
              <a:cs typeface="Montserrat 3"/>
              <a:sym typeface="Montserrat 3"/>
            </a:endParaRPr>
          </a:p>
          <a:p>
            <a:pPr algn="r">
              <a:lnSpc>
                <a:spcPts val="2521"/>
              </a:lnSpc>
            </a:pPr>
            <a:r>
              <a:rPr lang="en-US" sz="2292" dirty="0">
                <a:solidFill>
                  <a:srgbClr val="000000"/>
                </a:solidFill>
                <a:latin typeface="Montserrat 3"/>
                <a:ea typeface="Montserrat 3"/>
                <a:cs typeface="Montserrat 3"/>
                <a:sym typeface="Montserrat 3"/>
              </a:rPr>
              <a:t>+370 664 64155</a:t>
            </a:r>
          </a:p>
          <a:p>
            <a:pPr algn="r">
              <a:lnSpc>
                <a:spcPts val="2521"/>
              </a:lnSpc>
            </a:pPr>
            <a:r>
              <a:rPr lang="en-US" sz="2292" dirty="0">
                <a:latin typeface="Montserrat 3"/>
                <a:ea typeface="Montserrat 3"/>
                <a:cs typeface="Montserrat 3"/>
                <a:sym typeface="Montserrat 3"/>
              </a:rPr>
              <a:t>edvinas.j@crtpartner.com</a:t>
            </a:r>
            <a:endParaRPr lang="en-US" sz="2292" dirty="0">
              <a:latin typeface="Montserrat 3"/>
              <a:ea typeface="Montserrat 3"/>
              <a:cs typeface="Montserrat 3"/>
              <a:sym typeface="Montserrat 3"/>
              <a:hlinkClick r:id="rId6" tooltip="mailto:edvinas.j@crtpartner.com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323238" y="1035892"/>
            <a:ext cx="10981671" cy="1110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80"/>
              </a:lnSpc>
            </a:pPr>
            <a:r>
              <a:rPr lang="en-US" sz="4238" spc="59">
                <a:solidFill>
                  <a:srgbClr val="2B2B2B"/>
                </a:solidFill>
                <a:latin typeface="Lexend Deca"/>
                <a:ea typeface="Lexend Deca"/>
                <a:cs typeface="Lexend Deca"/>
                <a:sym typeface="Lexend Deca"/>
              </a:rPr>
              <a:t>Kaip pasiruošti sklandžiam perėjimui prie naujos „Via Toll“ sistemos su EETS?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1065</Words>
  <Application>Microsoft Office PowerPoint</Application>
  <PresentationFormat>Custom</PresentationFormat>
  <Paragraphs>108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Lexend Deca</vt:lpstr>
      <vt:lpstr>Montserrat 3</vt:lpstr>
      <vt:lpstr>Montserrat 2</vt:lpstr>
      <vt:lpstr>Calibri</vt:lpstr>
      <vt:lpstr>Aptos</vt:lpstr>
      <vt:lpstr>Montserrat 1</vt:lpstr>
      <vt:lpstr>Arial</vt:lpstr>
      <vt:lpstr>Aileron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CRT Partner_toll solution</dc:title>
  <dc:creator>CRT Partner | Edvinas Jodokas</dc:creator>
  <cp:lastModifiedBy>CRT Partner | Edvinas Jodokas</cp:lastModifiedBy>
  <cp:revision>3</cp:revision>
  <dcterms:created xsi:type="dcterms:W3CDTF">2006-08-16T00:00:00Z</dcterms:created>
  <dcterms:modified xsi:type="dcterms:W3CDTF">2026-08-12T11:03:06Z</dcterms:modified>
  <dc:identifier>DAHRm5sOd-I</dc:identifier>
</cp:coreProperties>
</file>