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9"/>
  </p:notesMasterIdLst>
  <p:sldIdLst>
    <p:sldId id="11216" r:id="rId2"/>
    <p:sldId id="11222" r:id="rId3"/>
    <p:sldId id="263" r:id="rId4"/>
    <p:sldId id="297" r:id="rId5"/>
    <p:sldId id="260" r:id="rId6"/>
    <p:sldId id="300" r:id="rId7"/>
    <p:sldId id="299" r:id="rId8"/>
    <p:sldId id="298" r:id="rId9"/>
    <p:sldId id="11223" r:id="rId10"/>
    <p:sldId id="302" r:id="rId11"/>
    <p:sldId id="303" r:id="rId12"/>
    <p:sldId id="304" r:id="rId13"/>
    <p:sldId id="305" r:id="rId14"/>
    <p:sldId id="306" r:id="rId15"/>
    <p:sldId id="273" r:id="rId16"/>
    <p:sldId id="274" r:id="rId17"/>
    <p:sldId id="290" r:id="rId18"/>
  </p:sldIdLst>
  <p:sldSz cx="12192000" cy="6858000"/>
  <p:notesSz cx="6742113" cy="98758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749"/>
    <a:srgbClr val="3399FF"/>
    <a:srgbClr val="EF476F"/>
    <a:srgbClr val="8BC5FF"/>
    <a:srgbClr val="06D6A0"/>
    <a:srgbClr val="FFD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BEC52DD-1E18-449F-853D-65C1A6AA82ED}" v="58" dt="2026-05-06T15:04:10.3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3462" autoAdjust="0"/>
  </p:normalViewPr>
  <p:slideViewPr>
    <p:cSldViewPr snapToGrid="0">
      <p:cViewPr>
        <p:scale>
          <a:sx n="100" d="100"/>
          <a:sy n="100" d="100"/>
        </p:scale>
        <p:origin x="288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55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55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275DE2-099A-43A3-ACB6-7E728196DB78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5075"/>
            <a:ext cx="5922963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4212" y="4752747"/>
            <a:ext cx="5393690" cy="388861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80333"/>
            <a:ext cx="2921582" cy="4955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8971" y="9380333"/>
            <a:ext cx="2921582" cy="4955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8281BB-EFCF-4B1C-9A77-BB9DBA1699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033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C6EB75-60EE-BC2D-BE23-CB8F084A8C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C3C165-EA77-40CB-DC4D-0E2689A0E1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5ABB795-F514-A321-0EEB-946F7F2538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767857-D9C8-F1E1-7E0B-625618F6AB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14217E-88F3-4093-A003-1F196CC3306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69325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4DE8-AEAB-FDEE-54E2-9A7040DF6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FE02F1B-D782-EC9B-A174-259626DE22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93DDD6-2D42-9C41-6F8E-476BFD0BCD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1E26B5-3367-3796-6FB0-C7378D19AA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14217E-88F3-4093-A003-1F196CC3306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60241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8281BB-EFCF-4B1C-9A77-BB9DBA1699D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9588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8598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5418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86726538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731944677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26779852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48743385-E56E-88A7-DF41-9A71F2C5CAA7}" type="slidenum">
              <a:rPr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92964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470A9C95-C7A4-4465-8D10-ED9C24E154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1E385C-3192-45F5-8C2F-EF8E574CD3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35B09E-E9C4-4EB6-B45A-F21768814B59}" type="datetime1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377D08-B09C-4FCC-AB88-79FFE2929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10A2A1-A97F-44B4-BA9F-9F4155093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884F-4DD1-489B-858D-37AB69A67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667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DA138-5CEB-4BBD-AEFF-4B8729434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1F2ABB-8ED6-4BC4-8B61-FBB37B7AEC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C1EBC8-A8EF-45D4-8F22-8B6B6FE945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10F052C-0554-45B0-8846-D5E28288B260}" type="datetime1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738283-700E-4C34-A412-54DEA811A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0BA510-A57C-4C1F-8B8F-CC3B334DC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884F-4DD1-489B-858D-37AB69A67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047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DAE75C1-6DA2-4AFE-8A83-9855ABC47B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2AF66A-D11C-4741-BC8E-EF147E8CCB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87F558-63CC-4975-8F5C-EEDFDA78C7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029A460-383E-4287-9B50-EA6AB9ED9E51}" type="datetime1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D1EC6C-2946-4562-B778-213AA119B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97401E-D1E8-490A-A6BD-13C63E03E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884F-4DD1-489B-858D-37AB69A67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0128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C5C87-75DE-01F8-3784-5E3E17E8E5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450DCE-F90D-CAE0-AEF2-F601DFA4A1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158519-48D8-9AC9-94F6-A79046DC4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3B285-3426-415D-9B92-68213FB377D8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4D55AF-7836-9932-647C-C52D572FB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2C98F4-AC1E-1819-3125-8D7234C66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A1255-0098-4922-A91C-6DE681E0E7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4803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6210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57A360-9AC2-46F5-8425-CA9F3E680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5877A9-1E77-493D-B613-D1B7B3D553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4D693E-70A3-47C7-8B18-BAF4F8D740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6EC91F-16FC-4663-8936-4E4B5A9D0AE6}" type="datetime1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A4902D-26D0-42BD-B0B9-E7D89BB5D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DA2EB0-161A-4C30-9E02-8AD16DBCD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884F-4DD1-489B-858D-37AB69A67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764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A208B5-A895-4C3F-86BF-AB25F296A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62CE06-A440-4689-8C73-11625903EC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3D9C81-157D-448B-8947-187D8021D0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A3DFF8-C674-443E-AB9F-70B745E8A44C}" type="datetime1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AAE2B1-E1C6-4F6D-943C-D9988645E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A9C430-3B6B-4B5C-BB85-EF8AD6AB6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884F-4DD1-489B-858D-37AB69A67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894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71484-4476-409F-9200-820441160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959AD1-8FE2-444C-94D2-D6E1BE31B1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D09E3D-BAEE-4DB9-B02E-35EBA4B033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6EA64B-9C6C-499D-B61C-023A246A0F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63472A0-F117-403E-97E1-73A94A27B59D}" type="datetime1">
              <a:rPr lang="en-US" smtClean="0"/>
              <a:t>6/29/2026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C379BE-A086-49E1-A295-24E29BDF3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1B82FF-E821-4C13-A855-B6973B20C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884F-4DD1-489B-858D-37AB69A67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650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DD243-3F18-4A51-9635-165CBE8DCA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0551CC-27D4-4B9C-AB1E-2D4B98620D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394D17-5FAE-45CD-BE26-3BDE0A5FCD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F592B5-E8F1-4124-A75C-380EED1643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B1C0A1-B75C-4F9F-8909-5333972AF7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B7E3121-B141-44F5-8435-E08822E80F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8DD3DF-F649-4DE2-B2C4-892B808630B0}" type="datetime1">
              <a:rPr lang="en-US" smtClean="0"/>
              <a:t>6/29/2026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53EC9D-8AFA-4014-ADDC-F8F0D002F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C6118E7-BB5E-49CE-B24D-DDBEB6D61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300">
                <a:latin typeface="Century Gothic" panose="020B0502020202020204" pitchFamily="34" charset="0"/>
              </a:defRPr>
            </a:lvl1pPr>
          </a:lstStyle>
          <a:p>
            <a:fld id="{BFB9884F-4DD1-489B-858D-37AB69A6718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1298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BAF9B-AE57-43DC-9336-9FCDE50F9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3248AA-B51A-4F89-9770-F638DB508B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0EEB918-F10D-4348-B382-160EA66B067C}" type="datetime1">
              <a:rPr lang="en-US" smtClean="0"/>
              <a:t>6/29/2026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086AD6-3EA4-4E9C-A1DF-5C6A007A4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1F370A-B5F8-4763-AC7E-59A4BE352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300">
                <a:latin typeface="Century Gothic" panose="020B0502020202020204" pitchFamily="34" charset="0"/>
              </a:defRPr>
            </a:lvl1pPr>
          </a:lstStyle>
          <a:p>
            <a:fld id="{BFB9884F-4DD1-489B-858D-37AB69A6718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997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140C8C-C341-4290-9E9B-99D6938750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C6C042-0D6A-456B-B2C2-CDF2FD7CA0E6}" type="datetime1">
              <a:rPr lang="en-US" smtClean="0"/>
              <a:t>6/29/2026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064503-B74F-42FB-8E9A-699D643E5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6EDE45-9D1B-45A8-ABC3-670587DB5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884F-4DD1-489B-858D-37AB69A67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378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ABF18-9AE1-4388-82A9-04A88864E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FC39A-3AFC-4F82-8E23-20C57F7741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21522D-3A87-414C-ABEB-384EDAF097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347F22-EEA9-4E1E-A2B2-D840EEDECF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D41A32-3740-4B06-B91A-242425773E8D}" type="datetime1">
              <a:rPr lang="en-US" smtClean="0"/>
              <a:t>6/29/2026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427B1F-B515-44FD-89FF-CCAF3BFE9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0DC3D5-3E50-4885-AE51-C4F6A6FA8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884F-4DD1-489B-858D-37AB69A67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476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6683C1-8011-42C4-8717-434CDC6E39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A9B6070-80FF-4B2C-8220-C47BBE7DDB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3AD08A-A294-44DD-94F0-D34603B71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1570C7-5FD7-4D51-BA80-A24DAFDFCC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9E492B-642F-4B83-97D1-319E19A51D84}" type="datetime1">
              <a:rPr lang="en-US" smtClean="0"/>
              <a:t>6/29/2026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A0603E-9F27-4956-8236-E59A04ADD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8DC333-6844-4624-A26D-980C9CF48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884F-4DD1-489B-858D-37AB69A67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145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7F6841-844A-4EB5-A4BB-BD5A349799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B9884F-4DD1-489B-858D-37AB69A67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618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7F03B-2C40-4501-7E08-F109EBFA74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D54AC4-984F-DA03-E559-20D2DD0C56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" name="Group 6">
            <a:extLst>
              <a:ext uri="{FF2B5EF4-FFF2-40B4-BE49-F238E27FC236}">
                <a16:creationId xmlns:a16="http://schemas.microsoft.com/office/drawing/2014/main" id="{4DA588E3-2FAC-A73F-6E78-69FBBD52CF30}"/>
              </a:ext>
            </a:extLst>
          </p:cNvPr>
          <p:cNvGrpSpPr/>
          <p:nvPr/>
        </p:nvGrpSpPr>
        <p:grpSpPr bwMode="auto">
          <a:xfrm>
            <a:off x="-103094" y="-121024"/>
            <a:ext cx="12398188" cy="7100048"/>
            <a:chOff x="-107576" y="-121024"/>
            <a:chExt cx="12398188" cy="710004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696710B-3928-4750-758A-97B7622852AF}"/>
                </a:ext>
              </a:extLst>
            </p:cNvPr>
            <p:cNvSpPr/>
            <p:nvPr/>
          </p:nvSpPr>
          <p:spPr bwMode="auto">
            <a:xfrm>
              <a:off x="-107576" y="-121024"/>
              <a:ext cx="12398188" cy="7100048"/>
            </a:xfrm>
            <a:prstGeom prst="rect">
              <a:avLst/>
            </a:prstGeom>
            <a:gradFill>
              <a:gsLst>
                <a:gs pos="1000">
                  <a:schemeClr val="tx1">
                    <a:lumMod val="95000"/>
                    <a:lumOff val="5000"/>
                  </a:schemeClr>
                </a:gs>
                <a:gs pos="100000">
                  <a:srgbClr val="0000FF"/>
                </a:gs>
              </a:gsLst>
              <a:lin ang="8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/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F050C1A-73CF-C75D-872C-FC9A531159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tretch/>
          </p:blipFill>
          <p:spPr bwMode="auto">
            <a:xfrm>
              <a:off x="-107576" y="270271"/>
              <a:ext cx="7178935" cy="6708753"/>
            </a:xfrm>
            <a:prstGeom prst="rect">
              <a:avLst/>
            </a:prstGeom>
          </p:spPr>
        </p:pic>
      </p:grpSp>
      <p:sp>
        <p:nvSpPr>
          <p:cNvPr id="7" name="TextBox 1">
            <a:extLst>
              <a:ext uri="{FF2B5EF4-FFF2-40B4-BE49-F238E27FC236}">
                <a16:creationId xmlns:a16="http://schemas.microsoft.com/office/drawing/2014/main" id="{BCBB1E9E-CFC5-0C08-FC70-738FFACD7326}"/>
              </a:ext>
            </a:extLst>
          </p:cNvPr>
          <p:cNvSpPr txBox="1"/>
          <p:nvPr/>
        </p:nvSpPr>
        <p:spPr bwMode="auto">
          <a:xfrm>
            <a:off x="5630091" y="2385535"/>
            <a:ext cx="62605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ro-RO" sz="4800" b="1" dirty="0">
                <a:solidFill>
                  <a:schemeClr val="bg1"/>
                </a:solidFill>
                <a:latin typeface="Noe Display Bold" panose="020A0800090400000002"/>
              </a:rPr>
              <a:t>The Impact of FDI on the Moldovan Economy</a:t>
            </a:r>
          </a:p>
          <a:p>
            <a:pPr algn="r">
              <a:defRPr/>
            </a:pPr>
            <a:r>
              <a:rPr lang="ro-RO" sz="2600" dirty="0">
                <a:solidFill>
                  <a:schemeClr val="bg1"/>
                </a:solidFill>
                <a:latin typeface="Circe Extra Bold"/>
              </a:rPr>
              <a:t>Invest Moldova Agency</a:t>
            </a:r>
            <a:r>
              <a:rPr lang="ro-RO" sz="4800" b="1" dirty="0">
                <a:solidFill>
                  <a:schemeClr val="bg1"/>
                </a:solidFill>
                <a:latin typeface="Circe Extra Bold"/>
              </a:rPr>
              <a:t> </a:t>
            </a:r>
            <a:endParaRPr sz="2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79F7982-8141-616C-861A-0D77DF21483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10621608" y="5959938"/>
            <a:ext cx="1151291" cy="57397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922A895-825A-3458-3173-150C48017C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" t="8433" r="1993"/>
          <a:stretch>
            <a:fillRect/>
          </a:stretch>
        </p:blipFill>
        <p:spPr>
          <a:xfrm>
            <a:off x="8032071" y="5957031"/>
            <a:ext cx="2235581" cy="645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3128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73B53-2299-D373-D82D-320BCEDE44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9">
            <a:extLst>
              <a:ext uri="{FF2B5EF4-FFF2-40B4-BE49-F238E27FC236}">
                <a16:creationId xmlns:a16="http://schemas.microsoft.com/office/drawing/2014/main" id="{6026B17F-1793-A2A6-8C35-37F8A8DA8A89}"/>
              </a:ext>
            </a:extLst>
          </p:cNvPr>
          <p:cNvSpPr/>
          <p:nvPr/>
        </p:nvSpPr>
        <p:spPr bwMode="auto">
          <a:xfrm>
            <a:off x="0" y="-1"/>
            <a:ext cx="12192000" cy="1323975"/>
          </a:xfrm>
          <a:prstGeom prst="rect">
            <a:avLst/>
          </a:prstGeom>
          <a:gradFill>
            <a:gsLst>
              <a:gs pos="6000">
                <a:schemeClr val="tx1">
                  <a:lumMod val="90000"/>
                  <a:lumOff val="10000"/>
                </a:schemeClr>
              </a:gs>
              <a:gs pos="100000">
                <a:srgbClr val="0000FF">
                  <a:lumMod val="83000"/>
                </a:srgb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E4814F3A-3671-4632-38E1-C48AE4D1C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114905"/>
          </a:xfrm>
          <a:noFill/>
        </p:spPr>
        <p:txBody>
          <a:bodyPr tIns="144000" bIns="72000" anchor="ctr" anchorCtr="0">
            <a:normAutofit/>
          </a:bodyPr>
          <a:lstStyle/>
          <a:p>
            <a:r>
              <a:rPr lang="en-US" sz="3000" b="1" dirty="0">
                <a:solidFill>
                  <a:schemeClr val="bg1"/>
                </a:solidFill>
                <a:latin typeface="Noe Display Bold" panose="020A0800090400000002" pitchFamily="18" charset="0"/>
              </a:rPr>
              <a:t>FDI inflows have stabilized at a moderate level</a:t>
            </a:r>
            <a:endParaRPr lang="en-US" sz="3000" b="1" dirty="0">
              <a:solidFill>
                <a:schemeClr val="bg1"/>
              </a:solidFill>
              <a:highlight>
                <a:srgbClr val="FFFF00"/>
              </a:highlight>
              <a:latin typeface="Noe Display Bold" panose="020A0800090400000002" pitchFamily="18" charset="0"/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5CA28912-4470-F17F-F2C1-48F63D9E5C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568846"/>
            <a:ext cx="5954713" cy="541191"/>
          </a:xfrm>
        </p:spPr>
        <p:txBody>
          <a:bodyPr>
            <a:noAutofit/>
          </a:bodyPr>
          <a:lstStyle/>
          <a:p>
            <a:pPr defTabSz="457200">
              <a:lnSpc>
                <a:spcPct val="110000"/>
              </a:lnSpc>
              <a:spcBef>
                <a:spcPct val="20000"/>
              </a:spcBef>
              <a:buClr>
                <a:schemeClr val="accent2"/>
              </a:buClr>
              <a:buSzPct val="92000"/>
            </a:pPr>
            <a:r>
              <a:rPr lang="en-US" sz="1800" dirty="0">
                <a:solidFill>
                  <a:srgbClr val="3399FF"/>
                </a:solidFill>
                <a:latin typeface="IBM Plex Sans" panose="020B0503050203000203" pitchFamily="34" charset="0"/>
              </a:rPr>
              <a:t>FDI flows (% of GDP), 2016–2025</a:t>
            </a:r>
            <a:endParaRPr lang="en-US" sz="1200" dirty="0">
              <a:solidFill>
                <a:srgbClr val="3399FF"/>
              </a:solidFill>
              <a:latin typeface="IBM Plex Sans" panose="020B0503050203000203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633F1E9-60E2-0605-1D9B-D4FCD265C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884F-4DD1-489B-858D-37AB69A67189}" type="slidenum">
              <a:rPr lang="en-US" smtClean="0"/>
              <a:t>10</a:t>
            </a:fld>
            <a:endParaRPr lang="en-US"/>
          </a:p>
        </p:txBody>
      </p:sp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7BC78D0E-B94D-B238-1B76-4F5EAB5A34C2}"/>
              </a:ext>
            </a:extLst>
          </p:cNvPr>
          <p:cNvSpPr txBox="1">
            <a:spLocks/>
          </p:cNvSpPr>
          <p:nvPr/>
        </p:nvSpPr>
        <p:spPr>
          <a:xfrm>
            <a:off x="1082261" y="5859295"/>
            <a:ext cx="3996000" cy="216000"/>
          </a:xfrm>
          <a:prstGeom prst="rect">
            <a:avLst/>
          </a:prstGeom>
        </p:spPr>
        <p:txBody>
          <a:bodyPr lIns="0" tIns="0" rIns="0" bIns="0" anchor="b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92000"/>
            </a:pPr>
            <a:r>
              <a:rPr lang="en-US" sz="1100" b="0" noProof="0" dirty="0">
                <a:solidFill>
                  <a:srgbClr val="3399FF"/>
                </a:solidFill>
                <a:latin typeface="IBM Plex Sans" panose="020B0503050203000203" pitchFamily="34" charset="0"/>
              </a:rPr>
              <a:t>Source: NBM, International Accounts of the Republic of Moldova</a:t>
            </a:r>
            <a:r>
              <a:rPr lang="ro-RO" sz="1100" b="0" noProof="0" dirty="0">
                <a:solidFill>
                  <a:srgbClr val="3399FF"/>
                </a:solidFill>
                <a:latin typeface="IBM Plex Sans" panose="020B0503050203000203" pitchFamily="34" charset="0"/>
              </a:rPr>
              <a:t> </a:t>
            </a:r>
            <a:endParaRPr lang="en-US" sz="1100" b="0" noProof="0" dirty="0">
              <a:solidFill>
                <a:srgbClr val="3399FF"/>
              </a:solidFill>
              <a:latin typeface="IBM Plex Sans" panose="020B0503050203000203" pitchFamily="34" charset="0"/>
            </a:endParaRPr>
          </a:p>
        </p:txBody>
      </p:sp>
      <p:sp>
        <p:nvSpPr>
          <p:cNvPr id="3" name="Content Placeholder 19">
            <a:extLst>
              <a:ext uri="{FF2B5EF4-FFF2-40B4-BE49-F238E27FC236}">
                <a16:creationId xmlns:a16="http://schemas.microsoft.com/office/drawing/2014/main" id="{3B7357C5-6014-1AFF-3AC1-F725D7DF6F93}"/>
              </a:ext>
            </a:extLst>
          </p:cNvPr>
          <p:cNvSpPr txBox="1">
            <a:spLocks/>
          </p:cNvSpPr>
          <p:nvPr/>
        </p:nvSpPr>
        <p:spPr>
          <a:xfrm>
            <a:off x="8163137" y="2198854"/>
            <a:ext cx="3189075" cy="3497096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4000"/>
              </a:lnSpc>
              <a:spcBef>
                <a:spcPts val="1800"/>
              </a:spcBef>
              <a:buSzPct val="130000"/>
            </a:pPr>
            <a:r>
              <a:rPr lang="en-US" sz="1800" dirty="0">
                <a:solidFill>
                  <a:srgbClr val="001749"/>
                </a:solidFill>
                <a:latin typeface="IBM Plex Sans" panose="020B0503050203000203" pitchFamily="34" charset="0"/>
              </a:rPr>
              <a:t>FDI flows accounted for approximately </a:t>
            </a:r>
            <a:r>
              <a:rPr lang="en-US" sz="1800" b="1" dirty="0">
                <a:solidFill>
                  <a:srgbClr val="001749"/>
                </a:solidFill>
                <a:latin typeface="IBM Plex Sans" panose="020B0503050203000203" pitchFamily="34" charset="0"/>
              </a:rPr>
              <a:t>2.3% of GDP in 2025</a:t>
            </a:r>
            <a:r>
              <a:rPr lang="en-US" sz="1800" dirty="0">
                <a:solidFill>
                  <a:srgbClr val="001749"/>
                </a:solidFill>
                <a:latin typeface="IBM Plex Sans" panose="020B0503050203000203" pitchFamily="34" charset="0"/>
              </a:rPr>
              <a:t>, slightly below 2024 but above 2023</a:t>
            </a:r>
            <a:endParaRPr lang="ro-RO" sz="1800" dirty="0">
              <a:solidFill>
                <a:srgbClr val="001749"/>
              </a:solidFill>
              <a:latin typeface="IBM Plex Sans" panose="020B0503050203000203" pitchFamily="34" charset="0"/>
            </a:endParaRPr>
          </a:p>
          <a:p>
            <a:pPr>
              <a:lnSpc>
                <a:spcPct val="134000"/>
              </a:lnSpc>
              <a:spcBef>
                <a:spcPts val="1800"/>
              </a:spcBef>
              <a:buSzPct val="130000"/>
            </a:pPr>
            <a:r>
              <a:rPr lang="en-US" sz="1800" dirty="0">
                <a:solidFill>
                  <a:srgbClr val="001749"/>
                </a:solidFill>
                <a:latin typeface="IBM Plex Sans" panose="020B0503050203000203" pitchFamily="34" charset="0"/>
              </a:rPr>
              <a:t>Current levels remain below previous peak years</a:t>
            </a:r>
            <a:endParaRPr lang="ro-RO" sz="1800" dirty="0">
              <a:solidFill>
                <a:srgbClr val="001749"/>
              </a:solidFill>
              <a:latin typeface="IBM Plex Sans" panose="020B0503050203000203" pitchFamily="34" charset="0"/>
            </a:endParaRPr>
          </a:p>
          <a:p>
            <a:pPr>
              <a:lnSpc>
                <a:spcPct val="134000"/>
              </a:lnSpc>
              <a:spcBef>
                <a:spcPts val="1800"/>
              </a:spcBef>
              <a:buSzPct val="130000"/>
            </a:pPr>
            <a:r>
              <a:rPr lang="en-US" sz="1800" dirty="0">
                <a:solidFill>
                  <a:srgbClr val="001749"/>
                </a:solidFill>
                <a:latin typeface="IBM Plex Sans" panose="020B0503050203000203" pitchFamily="34" charset="0"/>
              </a:rPr>
              <a:t>The current level suggests </a:t>
            </a:r>
            <a:r>
              <a:rPr lang="en-US" sz="1800" b="1" dirty="0">
                <a:solidFill>
                  <a:srgbClr val="001749"/>
                </a:solidFill>
                <a:latin typeface="IBM Plex Sans" panose="020B0503050203000203" pitchFamily="34" charset="0"/>
              </a:rPr>
              <a:t>growth potential, particularly through stronger inflows of new investment</a:t>
            </a:r>
          </a:p>
          <a:p>
            <a:pPr>
              <a:lnSpc>
                <a:spcPct val="114000"/>
              </a:lnSpc>
              <a:buSzPct val="130000"/>
            </a:pPr>
            <a:endParaRPr lang="en-US" sz="1500" b="1" dirty="0">
              <a:solidFill>
                <a:srgbClr val="001749"/>
              </a:solidFill>
              <a:latin typeface="IBM Plex Sans" panose="020B0503050203000203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F082BB5-2336-C257-880C-73E0363096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651" y="2265602"/>
            <a:ext cx="6448425" cy="3305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0830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B7D93-BC90-2472-1025-BFB71A4F0E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9">
            <a:extLst>
              <a:ext uri="{FF2B5EF4-FFF2-40B4-BE49-F238E27FC236}">
                <a16:creationId xmlns:a16="http://schemas.microsoft.com/office/drawing/2014/main" id="{0D351383-C5AB-DBEE-4C10-D2CE3DCA40C3}"/>
              </a:ext>
            </a:extLst>
          </p:cNvPr>
          <p:cNvSpPr/>
          <p:nvPr/>
        </p:nvSpPr>
        <p:spPr bwMode="auto">
          <a:xfrm>
            <a:off x="0" y="-1"/>
            <a:ext cx="12192000" cy="1323975"/>
          </a:xfrm>
          <a:prstGeom prst="rect">
            <a:avLst/>
          </a:prstGeom>
          <a:gradFill>
            <a:gsLst>
              <a:gs pos="6000">
                <a:schemeClr val="tx1">
                  <a:lumMod val="90000"/>
                  <a:lumOff val="10000"/>
                </a:schemeClr>
              </a:gs>
              <a:gs pos="100000">
                <a:srgbClr val="0000FF">
                  <a:lumMod val="83000"/>
                </a:srgb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45D8C9F7-E467-122B-6E87-6E3C7C48B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114905"/>
          </a:xfrm>
          <a:noFill/>
        </p:spPr>
        <p:txBody>
          <a:bodyPr tIns="144000" bIns="72000" anchor="ctr" anchorCtr="0">
            <a:normAutofit/>
          </a:bodyPr>
          <a:lstStyle/>
          <a:p>
            <a:r>
              <a:rPr lang="en-US" sz="3000" b="1" dirty="0">
                <a:solidFill>
                  <a:schemeClr val="bg1"/>
                </a:solidFill>
                <a:latin typeface="Noe Display Bold" panose="020A0800090400000002" pitchFamily="18" charset="0"/>
              </a:rPr>
              <a:t>FDI stock growth is outpaced by the economy</a:t>
            </a:r>
            <a:endParaRPr lang="en-US" sz="3000" b="1" dirty="0">
              <a:solidFill>
                <a:schemeClr val="bg1"/>
              </a:solidFill>
              <a:highlight>
                <a:srgbClr val="FFFF00"/>
              </a:highlight>
              <a:latin typeface="Noe Display Bold" panose="020A0800090400000002" pitchFamily="18" charset="0"/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80606B1B-AB63-94A1-4E20-0E9652C167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09725"/>
            <a:ext cx="5954713" cy="446254"/>
          </a:xfrm>
        </p:spPr>
        <p:txBody>
          <a:bodyPr>
            <a:noAutofit/>
          </a:bodyPr>
          <a:lstStyle/>
          <a:p>
            <a:pPr defTabSz="457200">
              <a:lnSpc>
                <a:spcPct val="110000"/>
              </a:lnSpc>
              <a:spcBef>
                <a:spcPct val="20000"/>
              </a:spcBef>
              <a:buClr>
                <a:schemeClr val="accent2"/>
              </a:buClr>
              <a:buSzPct val="92000"/>
            </a:pPr>
            <a:r>
              <a:rPr lang="en-US" sz="1800" dirty="0">
                <a:solidFill>
                  <a:srgbClr val="3399FF"/>
                </a:solidFill>
                <a:latin typeface="IBM Plex Sans" panose="020B0503050203000203" pitchFamily="34" charset="0"/>
              </a:rPr>
              <a:t>FDI </a:t>
            </a:r>
            <a:r>
              <a:rPr lang="en-US" sz="1800" noProof="0" dirty="0">
                <a:solidFill>
                  <a:srgbClr val="3399FF"/>
                </a:solidFill>
                <a:latin typeface="IBM Plex Sans" panose="020B0503050203000203" pitchFamily="34" charset="0"/>
              </a:rPr>
              <a:t>stock</a:t>
            </a:r>
            <a:r>
              <a:rPr lang="en-US" sz="1800" dirty="0">
                <a:solidFill>
                  <a:srgbClr val="3399FF"/>
                </a:solidFill>
                <a:latin typeface="IBM Plex Sans" panose="020B0503050203000203" pitchFamily="34" charset="0"/>
              </a:rPr>
              <a:t> (% of GDP), 2016–2025</a:t>
            </a:r>
            <a:endParaRPr lang="en-US" sz="1200" dirty="0">
              <a:solidFill>
                <a:srgbClr val="3399FF"/>
              </a:solidFill>
              <a:latin typeface="IBM Plex Sans" panose="020B0503050203000203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6E11ADF-2ABB-0023-CF01-902EB0227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884F-4DD1-489B-858D-37AB69A67189}" type="slidenum">
              <a:rPr lang="en-US" smtClean="0"/>
              <a:t>11</a:t>
            </a:fld>
            <a:endParaRPr lang="en-US"/>
          </a:p>
        </p:txBody>
      </p:sp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582AE9F5-CF43-7C12-3785-9F1030BA9B92}"/>
              </a:ext>
            </a:extLst>
          </p:cNvPr>
          <p:cNvSpPr txBox="1">
            <a:spLocks/>
          </p:cNvSpPr>
          <p:nvPr/>
        </p:nvSpPr>
        <p:spPr>
          <a:xfrm>
            <a:off x="1512626" y="5528368"/>
            <a:ext cx="3996000" cy="216000"/>
          </a:xfrm>
          <a:prstGeom prst="rect">
            <a:avLst/>
          </a:prstGeom>
        </p:spPr>
        <p:txBody>
          <a:bodyPr lIns="0" tIns="0" rIns="0" bIns="0" anchor="b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92000"/>
            </a:pPr>
            <a:r>
              <a:rPr lang="en-US" sz="1100" b="0" noProof="0" dirty="0">
                <a:solidFill>
                  <a:srgbClr val="3399FF"/>
                </a:solidFill>
                <a:latin typeface="IBM Plex Sans" panose="020B0503050203000203" pitchFamily="34" charset="0"/>
              </a:rPr>
              <a:t>Source: NBM, International Accounts of the Republic of Moldova</a:t>
            </a:r>
            <a:r>
              <a:rPr lang="ro-RO" sz="1100" b="0" noProof="0" dirty="0">
                <a:solidFill>
                  <a:srgbClr val="3399FF"/>
                </a:solidFill>
                <a:latin typeface="IBM Plex Sans" panose="020B0503050203000203" pitchFamily="34" charset="0"/>
              </a:rPr>
              <a:t> </a:t>
            </a:r>
            <a:endParaRPr lang="en-US" sz="1100" b="0" noProof="0" dirty="0">
              <a:solidFill>
                <a:srgbClr val="3399FF"/>
              </a:solidFill>
              <a:latin typeface="IBM Plex Sans" panose="020B0503050203000203" pitchFamily="34" charset="0"/>
            </a:endParaRPr>
          </a:p>
        </p:txBody>
      </p:sp>
      <p:sp>
        <p:nvSpPr>
          <p:cNvPr id="3" name="Content Placeholder 19">
            <a:extLst>
              <a:ext uri="{FF2B5EF4-FFF2-40B4-BE49-F238E27FC236}">
                <a16:creationId xmlns:a16="http://schemas.microsoft.com/office/drawing/2014/main" id="{E60BE403-4E2C-B0D5-6993-4050F61C501B}"/>
              </a:ext>
            </a:extLst>
          </p:cNvPr>
          <p:cNvSpPr txBox="1">
            <a:spLocks/>
          </p:cNvSpPr>
          <p:nvPr/>
        </p:nvSpPr>
        <p:spPr>
          <a:xfrm>
            <a:off x="7877175" y="2380936"/>
            <a:ext cx="3141450" cy="32004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Bef>
                <a:spcPts val="1800"/>
              </a:spcBef>
              <a:buSzPct val="130000"/>
            </a:pPr>
            <a:r>
              <a:rPr lang="en-US" sz="1400" dirty="0">
                <a:solidFill>
                  <a:srgbClr val="001749"/>
                </a:solidFill>
                <a:latin typeface="IBM Plex Sans" panose="020B0503050203000203" pitchFamily="34" charset="0"/>
              </a:rPr>
              <a:t>FDI stock accounted for approximately </a:t>
            </a:r>
            <a:r>
              <a:rPr lang="ro-RO" sz="1400" b="1" dirty="0">
                <a:solidFill>
                  <a:srgbClr val="001749"/>
                </a:solidFill>
                <a:latin typeface="IBM Plex Sans" panose="020B0503050203000203" pitchFamily="34" charset="0"/>
              </a:rPr>
              <a:t>29.8</a:t>
            </a:r>
            <a:r>
              <a:rPr lang="en-US" sz="1400" b="1" dirty="0">
                <a:solidFill>
                  <a:srgbClr val="001749"/>
                </a:solidFill>
                <a:latin typeface="IBM Plex Sans" panose="020B0503050203000203" pitchFamily="34" charset="0"/>
              </a:rPr>
              <a:t>% of GDP in 2025,</a:t>
            </a:r>
            <a:r>
              <a:rPr lang="en-US" sz="1400" dirty="0">
                <a:solidFill>
                  <a:srgbClr val="001749"/>
                </a:solidFill>
                <a:latin typeface="IBM Plex Sans" panose="020B0503050203000203" pitchFamily="34" charset="0"/>
              </a:rPr>
              <a:t> down from over 40% in 2019</a:t>
            </a:r>
          </a:p>
          <a:p>
            <a:pPr>
              <a:lnSpc>
                <a:spcPct val="114000"/>
              </a:lnSpc>
              <a:spcBef>
                <a:spcPts val="1800"/>
              </a:spcBef>
              <a:buSzPct val="130000"/>
            </a:pPr>
            <a:r>
              <a:rPr lang="en-US" sz="1400" dirty="0">
                <a:solidFill>
                  <a:srgbClr val="001749"/>
                </a:solidFill>
                <a:latin typeface="IBM Plex Sans" panose="020B0503050203000203" pitchFamily="34" charset="0"/>
              </a:rPr>
              <a:t>This reflects a </a:t>
            </a:r>
            <a:r>
              <a:rPr lang="en-US" sz="1400" b="1" dirty="0">
                <a:solidFill>
                  <a:srgbClr val="001749"/>
                </a:solidFill>
                <a:latin typeface="IBM Plex Sans" panose="020B0503050203000203" pitchFamily="34" charset="0"/>
              </a:rPr>
              <a:t>faster growth of the economy compared to the accumulation of FDI</a:t>
            </a:r>
          </a:p>
          <a:p>
            <a:pPr>
              <a:lnSpc>
                <a:spcPct val="114000"/>
              </a:lnSpc>
              <a:spcBef>
                <a:spcPts val="1800"/>
              </a:spcBef>
              <a:buSzPct val="130000"/>
            </a:pPr>
            <a:r>
              <a:rPr lang="en-US" sz="1400" dirty="0">
                <a:solidFill>
                  <a:srgbClr val="001749"/>
                </a:solidFill>
                <a:latin typeface="IBM Plex Sans" panose="020B0503050203000203" pitchFamily="34" charset="0"/>
              </a:rPr>
              <a:t>As a result, </a:t>
            </a:r>
            <a:r>
              <a:rPr lang="en-US" sz="1400" b="1" dirty="0">
                <a:solidFill>
                  <a:srgbClr val="001749"/>
                </a:solidFill>
                <a:latin typeface="IBM Plex Sans" panose="020B0503050203000203" pitchFamily="34" charset="0"/>
              </a:rPr>
              <a:t>domestic investment is</a:t>
            </a:r>
            <a:r>
              <a:rPr lang="ro-RO" sz="1400" b="1" dirty="0">
                <a:solidFill>
                  <a:srgbClr val="001749"/>
                </a:solidFill>
                <a:latin typeface="IBM Plex Sans" panose="020B0503050203000203" pitchFamily="34" charset="0"/>
              </a:rPr>
              <a:t> </a:t>
            </a:r>
            <a:r>
              <a:rPr lang="en-US" sz="1400" b="1" noProof="0" dirty="0">
                <a:solidFill>
                  <a:srgbClr val="001749"/>
                </a:solidFill>
                <a:latin typeface="IBM Plex Sans" panose="020B0503050203000203" pitchFamily="34" charset="0"/>
              </a:rPr>
              <a:t>playing a growing role</a:t>
            </a:r>
            <a:endParaRPr lang="en-US" sz="1400" b="1" dirty="0">
              <a:solidFill>
                <a:srgbClr val="001749"/>
              </a:solidFill>
              <a:latin typeface="IBM Plex Sans" panose="020B0503050203000203" pitchFamily="34" charset="0"/>
            </a:endParaRPr>
          </a:p>
          <a:p>
            <a:pPr>
              <a:lnSpc>
                <a:spcPct val="114000"/>
              </a:lnSpc>
              <a:buSzPct val="130000"/>
            </a:pPr>
            <a:endParaRPr lang="en-US" sz="1500" b="1" dirty="0">
              <a:solidFill>
                <a:srgbClr val="001749"/>
              </a:solidFill>
              <a:latin typeface="IBM Plex Sans" panose="020B050305020300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74BB86-67EC-D1DD-CDC8-DFCC805C1A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788" y="2219011"/>
            <a:ext cx="6076950" cy="336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3994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57DA16-B778-02D1-0DBD-805AF3AE61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9">
            <a:extLst>
              <a:ext uri="{FF2B5EF4-FFF2-40B4-BE49-F238E27FC236}">
                <a16:creationId xmlns:a16="http://schemas.microsoft.com/office/drawing/2014/main" id="{AEC973A3-D1B1-F036-2390-D0F9F8AF5E24}"/>
              </a:ext>
            </a:extLst>
          </p:cNvPr>
          <p:cNvSpPr/>
          <p:nvPr/>
        </p:nvSpPr>
        <p:spPr bwMode="auto">
          <a:xfrm>
            <a:off x="0" y="-1"/>
            <a:ext cx="12192000" cy="1323975"/>
          </a:xfrm>
          <a:prstGeom prst="rect">
            <a:avLst/>
          </a:prstGeom>
          <a:gradFill>
            <a:gsLst>
              <a:gs pos="6000">
                <a:schemeClr val="tx1">
                  <a:lumMod val="90000"/>
                  <a:lumOff val="10000"/>
                </a:schemeClr>
              </a:gs>
              <a:gs pos="100000">
                <a:srgbClr val="0000FF">
                  <a:lumMod val="83000"/>
                </a:srgb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D40A1344-C547-952B-D62A-C4F5F81D1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114905"/>
          </a:xfrm>
          <a:noFill/>
        </p:spPr>
        <p:txBody>
          <a:bodyPr tIns="144000" bIns="72000" anchor="ctr" anchorCtr="0">
            <a:normAutofit/>
          </a:bodyPr>
          <a:lstStyle/>
          <a:p>
            <a:r>
              <a:rPr lang="en-US" sz="3000" b="1" dirty="0">
                <a:solidFill>
                  <a:schemeClr val="bg1"/>
                </a:solidFill>
                <a:latin typeface="Noe Display Bold" panose="020A0800090400000002" pitchFamily="18" charset="0"/>
              </a:rPr>
              <a:t>FDI inflows per capita reflect episodic investment patterns</a:t>
            </a:r>
            <a:endParaRPr lang="en-US" sz="3000" b="1" dirty="0">
              <a:solidFill>
                <a:schemeClr val="bg1"/>
              </a:solidFill>
              <a:highlight>
                <a:srgbClr val="FFFF00"/>
              </a:highlight>
              <a:latin typeface="Noe Display Bold" panose="020A0800090400000002" pitchFamily="18" charset="0"/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84B2277A-AA3A-21C5-AAE8-6ACE3DA6EA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38300"/>
            <a:ext cx="5954713" cy="560554"/>
          </a:xfrm>
        </p:spPr>
        <p:txBody>
          <a:bodyPr>
            <a:noAutofit/>
          </a:bodyPr>
          <a:lstStyle/>
          <a:p>
            <a:pPr defTabSz="457200">
              <a:lnSpc>
                <a:spcPct val="110000"/>
              </a:lnSpc>
              <a:spcBef>
                <a:spcPct val="20000"/>
              </a:spcBef>
              <a:buClr>
                <a:schemeClr val="accent2"/>
              </a:buClr>
              <a:buSzPct val="92000"/>
            </a:pPr>
            <a:r>
              <a:rPr lang="en-US" sz="1800" dirty="0">
                <a:solidFill>
                  <a:srgbClr val="3399FF"/>
                </a:solidFill>
                <a:latin typeface="IBM Plex Sans" panose="020B0503050203000203" pitchFamily="34" charset="0"/>
              </a:rPr>
              <a:t>FDI </a:t>
            </a:r>
            <a:r>
              <a:rPr lang="en-US" sz="1800" noProof="0" dirty="0">
                <a:solidFill>
                  <a:srgbClr val="3399FF"/>
                </a:solidFill>
                <a:latin typeface="IBM Plex Sans" panose="020B0503050203000203" pitchFamily="34" charset="0"/>
              </a:rPr>
              <a:t>flows</a:t>
            </a:r>
            <a:r>
              <a:rPr lang="ro-RO" sz="1800" dirty="0">
                <a:solidFill>
                  <a:srgbClr val="3399FF"/>
                </a:solidFill>
                <a:latin typeface="IBM Plex Sans" panose="020B0503050203000203" pitchFamily="34" charset="0"/>
              </a:rPr>
              <a:t> per capita</a:t>
            </a:r>
            <a:r>
              <a:rPr lang="en-US" sz="1800" dirty="0">
                <a:solidFill>
                  <a:srgbClr val="3399FF"/>
                </a:solidFill>
                <a:latin typeface="IBM Plex Sans" panose="020B0503050203000203" pitchFamily="34" charset="0"/>
              </a:rPr>
              <a:t>, 2016–2025</a:t>
            </a:r>
            <a:endParaRPr lang="ro-RO" sz="1800" dirty="0">
              <a:solidFill>
                <a:srgbClr val="3399FF"/>
              </a:solidFill>
              <a:latin typeface="IBM Plex Sans" panose="020B0503050203000203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D7D31"/>
              </a:buClr>
              <a:buSzPct val="92000"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IBM Plex Sans" panose="020B0503050203000203" pitchFamily="34" charset="0"/>
                <a:ea typeface="+mn-ea"/>
                <a:cs typeface="+mn-cs"/>
              </a:rPr>
              <a:t>(</a:t>
            </a:r>
            <a:r>
              <a:rPr kumimoji="0" lang="ro-RO" sz="1200" b="0" i="0" u="none" strike="noStrike" kern="1200" cap="none" spc="0" normalizeH="0" baseline="0" noProof="0" dirty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IBM Plex Sans" panose="020B0503050203000203" pitchFamily="34" charset="0"/>
                <a:ea typeface="+mn-ea"/>
                <a:cs typeface="+mn-cs"/>
              </a:rPr>
              <a:t>EUR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IBM Plex Sans" panose="020B0503050203000203" pitchFamily="34" charset="0"/>
                <a:ea typeface="+mn-ea"/>
                <a:cs typeface="+mn-cs"/>
              </a:rPr>
              <a:t>)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IBM Plex Sans" panose="020B0503050203000203" pitchFamily="34" charset="0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35AC934-FF57-13AE-28A4-CF03EACB9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884F-4DD1-489B-858D-37AB69A67189}" type="slidenum">
              <a:rPr lang="en-US" smtClean="0"/>
              <a:t>12</a:t>
            </a:fld>
            <a:endParaRPr lang="en-US"/>
          </a:p>
        </p:txBody>
      </p:sp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5BF0870F-B607-587F-0684-C5B68608EC03}"/>
              </a:ext>
            </a:extLst>
          </p:cNvPr>
          <p:cNvSpPr txBox="1">
            <a:spLocks/>
          </p:cNvSpPr>
          <p:nvPr/>
        </p:nvSpPr>
        <p:spPr>
          <a:xfrm>
            <a:off x="1187036" y="5627927"/>
            <a:ext cx="3996000" cy="216000"/>
          </a:xfrm>
          <a:prstGeom prst="rect">
            <a:avLst/>
          </a:prstGeom>
        </p:spPr>
        <p:txBody>
          <a:bodyPr lIns="0" tIns="0" rIns="0" bIns="0" anchor="b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92000"/>
            </a:pPr>
            <a:r>
              <a:rPr lang="en-US" sz="1100" b="0" noProof="0" dirty="0">
                <a:solidFill>
                  <a:srgbClr val="3399FF"/>
                </a:solidFill>
                <a:latin typeface="IBM Plex Sans" panose="020B0503050203000203" pitchFamily="34" charset="0"/>
              </a:rPr>
              <a:t>Source: NBM, International Accounts of the Republic of Moldova</a:t>
            </a:r>
            <a:r>
              <a:rPr lang="ro-RO" sz="1100" b="0" noProof="0" dirty="0">
                <a:solidFill>
                  <a:srgbClr val="3399FF"/>
                </a:solidFill>
                <a:latin typeface="IBM Plex Sans" panose="020B0503050203000203" pitchFamily="34" charset="0"/>
              </a:rPr>
              <a:t> </a:t>
            </a:r>
            <a:endParaRPr lang="en-US" sz="1100" b="0" noProof="0" dirty="0">
              <a:solidFill>
                <a:srgbClr val="3399FF"/>
              </a:solidFill>
              <a:latin typeface="IBM Plex Sans" panose="020B0503050203000203" pitchFamily="34" charset="0"/>
            </a:endParaRPr>
          </a:p>
        </p:txBody>
      </p:sp>
      <p:sp>
        <p:nvSpPr>
          <p:cNvPr id="3" name="Content Placeholder 19">
            <a:extLst>
              <a:ext uri="{FF2B5EF4-FFF2-40B4-BE49-F238E27FC236}">
                <a16:creationId xmlns:a16="http://schemas.microsoft.com/office/drawing/2014/main" id="{4444D42A-6411-39CA-93CE-3CDF2F04C8B9}"/>
              </a:ext>
            </a:extLst>
          </p:cNvPr>
          <p:cNvSpPr txBox="1">
            <a:spLocks/>
          </p:cNvSpPr>
          <p:nvPr/>
        </p:nvSpPr>
        <p:spPr>
          <a:xfrm>
            <a:off x="8275425" y="2447195"/>
            <a:ext cx="2895600" cy="32004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4000"/>
              </a:lnSpc>
              <a:buSzPct val="130000"/>
            </a:pPr>
            <a:r>
              <a:rPr lang="en-US" sz="1500" dirty="0">
                <a:solidFill>
                  <a:srgbClr val="001749"/>
                </a:solidFill>
                <a:latin typeface="IBM Plex Sans" panose="020B0503050203000203" pitchFamily="34" charset="0"/>
              </a:rPr>
              <a:t>FDI inflows reached approximately </a:t>
            </a:r>
            <a:r>
              <a:rPr lang="en-US" sz="1500" b="1" dirty="0">
                <a:solidFill>
                  <a:srgbClr val="001749"/>
                </a:solidFill>
                <a:latin typeface="IBM Plex Sans" panose="020B0503050203000203" pitchFamily="34" charset="0"/>
              </a:rPr>
              <a:t>EUR 172 per capita in 2025</a:t>
            </a:r>
          </a:p>
          <a:p>
            <a:pPr>
              <a:lnSpc>
                <a:spcPct val="124000"/>
              </a:lnSpc>
              <a:buSzPct val="130000"/>
            </a:pPr>
            <a:r>
              <a:rPr lang="en-US" sz="1500" dirty="0">
                <a:solidFill>
                  <a:srgbClr val="001749"/>
                </a:solidFill>
                <a:latin typeface="IBM Plex Sans" panose="020B0503050203000203" pitchFamily="34" charset="0"/>
              </a:rPr>
              <a:t>The evolution reflects </a:t>
            </a:r>
            <a:r>
              <a:rPr lang="en-US" sz="1500" b="1" dirty="0">
                <a:solidFill>
                  <a:srgbClr val="001749"/>
                </a:solidFill>
                <a:latin typeface="IBM Plex Sans" panose="020B0503050203000203" pitchFamily="34" charset="0"/>
              </a:rPr>
              <a:t>cyclical increases in investment inflows over time</a:t>
            </a:r>
            <a:endParaRPr lang="ro-RO" sz="1500" b="1" dirty="0">
              <a:solidFill>
                <a:srgbClr val="001749"/>
              </a:solidFill>
              <a:latin typeface="IBM Plex Sans" panose="020B0503050203000203" pitchFamily="34" charset="0"/>
            </a:endParaRPr>
          </a:p>
          <a:p>
            <a:pPr>
              <a:lnSpc>
                <a:spcPct val="124000"/>
              </a:lnSpc>
              <a:buSzPct val="130000"/>
            </a:pPr>
            <a:r>
              <a:rPr lang="en-US" sz="1500" dirty="0">
                <a:solidFill>
                  <a:srgbClr val="001749"/>
                </a:solidFill>
                <a:latin typeface="IBM Plex Sans" panose="020B0503050203000203" pitchFamily="34" charset="0"/>
              </a:rPr>
              <a:t>This highlights the </a:t>
            </a:r>
            <a:r>
              <a:rPr lang="en-US" sz="1500" b="1" dirty="0">
                <a:solidFill>
                  <a:srgbClr val="001749"/>
                </a:solidFill>
                <a:latin typeface="IBM Plex Sans" panose="020B0503050203000203" pitchFamily="34" charset="0"/>
              </a:rPr>
              <a:t>importance of </a:t>
            </a:r>
            <a:r>
              <a:rPr lang="en-US" sz="1500" b="1" noProof="0" dirty="0">
                <a:solidFill>
                  <a:srgbClr val="001749"/>
                </a:solidFill>
                <a:latin typeface="IBM Plex Sans" panose="020B0503050203000203" pitchFamily="34" charset="0"/>
              </a:rPr>
              <a:t>generating</a:t>
            </a:r>
            <a:r>
              <a:rPr lang="en-US" sz="1500" b="1" dirty="0">
                <a:solidFill>
                  <a:srgbClr val="001749"/>
                </a:solidFill>
                <a:latin typeface="IBM Plex Sans" panose="020B0503050203000203" pitchFamily="34" charset="0"/>
              </a:rPr>
              <a:t> new investment cycles</a:t>
            </a:r>
          </a:p>
          <a:p>
            <a:pPr>
              <a:lnSpc>
                <a:spcPct val="114000"/>
              </a:lnSpc>
              <a:buSzPct val="130000"/>
            </a:pPr>
            <a:endParaRPr lang="en-US" sz="1500" b="1" dirty="0">
              <a:solidFill>
                <a:srgbClr val="001749"/>
              </a:solidFill>
              <a:latin typeface="IBM Plex Sans" panose="020B0503050203000203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CD1DB6-9094-09CD-F1F3-E8BD7E30E8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788" y="2208452"/>
            <a:ext cx="6715125" cy="341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9000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406562-B915-A851-F717-E120F41F49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9">
            <a:extLst>
              <a:ext uri="{FF2B5EF4-FFF2-40B4-BE49-F238E27FC236}">
                <a16:creationId xmlns:a16="http://schemas.microsoft.com/office/drawing/2014/main" id="{FD19E152-30C6-6F1D-92B3-92A776B02654}"/>
              </a:ext>
            </a:extLst>
          </p:cNvPr>
          <p:cNvSpPr/>
          <p:nvPr/>
        </p:nvSpPr>
        <p:spPr bwMode="auto">
          <a:xfrm>
            <a:off x="0" y="-1"/>
            <a:ext cx="12192000" cy="1323975"/>
          </a:xfrm>
          <a:prstGeom prst="rect">
            <a:avLst/>
          </a:prstGeom>
          <a:gradFill>
            <a:gsLst>
              <a:gs pos="6000">
                <a:schemeClr val="tx1">
                  <a:lumMod val="90000"/>
                  <a:lumOff val="10000"/>
                </a:schemeClr>
              </a:gs>
              <a:gs pos="100000">
                <a:srgbClr val="0000FF">
                  <a:lumMod val="83000"/>
                </a:srgb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6ADB69A1-C503-C837-B069-AA24A05C2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114905"/>
          </a:xfrm>
          <a:noFill/>
        </p:spPr>
        <p:txBody>
          <a:bodyPr tIns="144000" bIns="72000" anchor="ctr" anchorCtr="0">
            <a:normAutofit/>
          </a:bodyPr>
          <a:lstStyle/>
          <a:p>
            <a:r>
              <a:rPr lang="en-US" sz="3000" b="1" dirty="0">
                <a:solidFill>
                  <a:schemeClr val="bg1"/>
                </a:solidFill>
                <a:latin typeface="Noe Display Bold" panose="020A0800090400000002" pitchFamily="18" charset="0"/>
              </a:rPr>
              <a:t>FDI stock per capita reflects sustained capital accumulation</a:t>
            </a:r>
            <a:endParaRPr lang="en-US" sz="3000" b="1" dirty="0">
              <a:solidFill>
                <a:schemeClr val="bg1"/>
              </a:solidFill>
              <a:highlight>
                <a:srgbClr val="FFFF00"/>
              </a:highlight>
              <a:latin typeface="Noe Display Bold" panose="020A0800090400000002" pitchFamily="18" charset="0"/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377C9B4-9179-BFBD-787D-859575CFE4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38300"/>
            <a:ext cx="5954713" cy="560554"/>
          </a:xfrm>
        </p:spPr>
        <p:txBody>
          <a:bodyPr>
            <a:noAutofit/>
          </a:bodyPr>
          <a:lstStyle/>
          <a:p>
            <a:pPr defTabSz="457200">
              <a:lnSpc>
                <a:spcPct val="110000"/>
              </a:lnSpc>
              <a:spcBef>
                <a:spcPct val="20000"/>
              </a:spcBef>
              <a:buClr>
                <a:schemeClr val="accent2"/>
              </a:buClr>
              <a:buSzPct val="92000"/>
            </a:pPr>
            <a:r>
              <a:rPr lang="en-US" sz="1800" dirty="0">
                <a:solidFill>
                  <a:srgbClr val="3399FF"/>
                </a:solidFill>
                <a:latin typeface="IBM Plex Sans" panose="020B0503050203000203" pitchFamily="34" charset="0"/>
              </a:rPr>
              <a:t>FDI </a:t>
            </a:r>
            <a:r>
              <a:rPr lang="en-US" sz="1800" noProof="0" dirty="0">
                <a:solidFill>
                  <a:srgbClr val="3399FF"/>
                </a:solidFill>
                <a:latin typeface="IBM Plex Sans" panose="020B0503050203000203" pitchFamily="34" charset="0"/>
              </a:rPr>
              <a:t>stock</a:t>
            </a:r>
            <a:r>
              <a:rPr lang="en-US" sz="1800" dirty="0">
                <a:solidFill>
                  <a:srgbClr val="3399FF"/>
                </a:solidFill>
                <a:latin typeface="IBM Plex Sans" panose="020B0503050203000203" pitchFamily="34" charset="0"/>
              </a:rPr>
              <a:t> </a:t>
            </a:r>
            <a:r>
              <a:rPr lang="ro-RO" sz="1800" dirty="0">
                <a:solidFill>
                  <a:srgbClr val="3399FF"/>
                </a:solidFill>
                <a:latin typeface="IBM Plex Sans" panose="020B0503050203000203" pitchFamily="34" charset="0"/>
              </a:rPr>
              <a:t>per capita</a:t>
            </a:r>
            <a:r>
              <a:rPr lang="en-US" sz="1800" dirty="0">
                <a:solidFill>
                  <a:srgbClr val="3399FF"/>
                </a:solidFill>
                <a:latin typeface="IBM Plex Sans" panose="020B0503050203000203" pitchFamily="34" charset="0"/>
              </a:rPr>
              <a:t>, 2016–2025</a:t>
            </a:r>
            <a:endParaRPr lang="ro-RO" sz="1800" dirty="0">
              <a:solidFill>
                <a:srgbClr val="3399FF"/>
              </a:solidFill>
              <a:latin typeface="IBM Plex Sans" panose="020B0503050203000203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D7D31"/>
              </a:buClr>
              <a:buSzPct val="92000"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IBM Plex Sans" panose="020B0503050203000203" pitchFamily="34" charset="0"/>
                <a:ea typeface="+mn-ea"/>
                <a:cs typeface="+mn-cs"/>
              </a:rPr>
              <a:t>(</a:t>
            </a:r>
            <a:r>
              <a:rPr kumimoji="0" lang="ro-RO" sz="1200" b="0" i="0" u="none" strike="noStrike" kern="1200" cap="none" spc="0" normalizeH="0" baseline="0" noProof="0" dirty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IBM Plex Sans" panose="020B0503050203000203" pitchFamily="34" charset="0"/>
                <a:ea typeface="+mn-ea"/>
                <a:cs typeface="+mn-cs"/>
              </a:rPr>
              <a:t>EUR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IBM Plex Sans" panose="020B0503050203000203" pitchFamily="34" charset="0"/>
                <a:ea typeface="+mn-ea"/>
                <a:cs typeface="+mn-cs"/>
              </a:rPr>
              <a:t>)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IBM Plex Sans" panose="020B0503050203000203" pitchFamily="34" charset="0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D6B3D10-AF6B-95ED-DB75-A473BB566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884F-4DD1-489B-858D-37AB69A67189}" type="slidenum">
              <a:rPr lang="en-US" smtClean="0"/>
              <a:t>13</a:t>
            </a:fld>
            <a:endParaRPr lang="en-US"/>
          </a:p>
        </p:txBody>
      </p:sp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91050FB3-AF05-1EDF-CB4D-560DBE3049D3}"/>
              </a:ext>
            </a:extLst>
          </p:cNvPr>
          <p:cNvSpPr txBox="1">
            <a:spLocks/>
          </p:cNvSpPr>
          <p:nvPr/>
        </p:nvSpPr>
        <p:spPr>
          <a:xfrm>
            <a:off x="1129886" y="5799819"/>
            <a:ext cx="3996000" cy="216000"/>
          </a:xfrm>
          <a:prstGeom prst="rect">
            <a:avLst/>
          </a:prstGeom>
        </p:spPr>
        <p:txBody>
          <a:bodyPr lIns="0" tIns="0" rIns="0" bIns="0" anchor="b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92000"/>
            </a:pPr>
            <a:r>
              <a:rPr lang="en-US" sz="1100" b="0" noProof="0" dirty="0">
                <a:solidFill>
                  <a:srgbClr val="3399FF"/>
                </a:solidFill>
                <a:latin typeface="IBM Plex Sans" panose="020B0503050203000203" pitchFamily="34" charset="0"/>
              </a:rPr>
              <a:t>Source: NBM, International Accounts of the Republic of Moldova</a:t>
            </a:r>
            <a:r>
              <a:rPr lang="ro-RO" sz="1100" b="0" noProof="0" dirty="0">
                <a:solidFill>
                  <a:srgbClr val="3399FF"/>
                </a:solidFill>
                <a:latin typeface="IBM Plex Sans" panose="020B0503050203000203" pitchFamily="34" charset="0"/>
              </a:rPr>
              <a:t> </a:t>
            </a:r>
            <a:endParaRPr lang="en-US" sz="1100" b="0" noProof="0" dirty="0">
              <a:solidFill>
                <a:srgbClr val="3399FF"/>
              </a:solidFill>
              <a:latin typeface="IBM Plex Sans" panose="020B0503050203000203" pitchFamily="34" charset="0"/>
            </a:endParaRPr>
          </a:p>
        </p:txBody>
      </p:sp>
      <p:sp>
        <p:nvSpPr>
          <p:cNvPr id="3" name="Content Placeholder 19">
            <a:extLst>
              <a:ext uri="{FF2B5EF4-FFF2-40B4-BE49-F238E27FC236}">
                <a16:creationId xmlns:a16="http://schemas.microsoft.com/office/drawing/2014/main" id="{93C95237-212E-2FC1-5855-CE33AA209BB7}"/>
              </a:ext>
            </a:extLst>
          </p:cNvPr>
          <p:cNvSpPr txBox="1">
            <a:spLocks/>
          </p:cNvSpPr>
          <p:nvPr/>
        </p:nvSpPr>
        <p:spPr>
          <a:xfrm>
            <a:off x="8256375" y="2380345"/>
            <a:ext cx="2895600" cy="3419474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4000"/>
              </a:lnSpc>
              <a:spcBef>
                <a:spcPts val="1800"/>
              </a:spcBef>
              <a:buSzPct val="130000"/>
            </a:pPr>
            <a:r>
              <a:rPr lang="en-US" sz="1600" dirty="0">
                <a:solidFill>
                  <a:srgbClr val="001749"/>
                </a:solidFill>
                <a:latin typeface="IBM Plex Sans" panose="020B0503050203000203" pitchFamily="34" charset="0"/>
              </a:rPr>
              <a:t>FDI stock per capita reached approximately </a:t>
            </a:r>
            <a:r>
              <a:rPr lang="en-US" sz="1600" b="1" dirty="0">
                <a:solidFill>
                  <a:srgbClr val="001749"/>
                </a:solidFill>
                <a:latin typeface="IBM Plex Sans" panose="020B0503050203000203" pitchFamily="34" charset="0"/>
              </a:rPr>
              <a:t>EUR 2,257 in 2025</a:t>
            </a:r>
            <a:r>
              <a:rPr lang="en-US" sz="1600" dirty="0">
                <a:solidFill>
                  <a:srgbClr val="001749"/>
                </a:solidFill>
                <a:latin typeface="IBM Plex Sans" panose="020B0503050203000203" pitchFamily="34" charset="0"/>
              </a:rPr>
              <a:t>, more than double the level recorded in 2016</a:t>
            </a:r>
            <a:endParaRPr lang="ro-RO" sz="1600" dirty="0">
              <a:solidFill>
                <a:srgbClr val="001749"/>
              </a:solidFill>
              <a:latin typeface="IBM Plex Sans" panose="020B0503050203000203" pitchFamily="34" charset="0"/>
            </a:endParaRPr>
          </a:p>
          <a:p>
            <a:pPr>
              <a:lnSpc>
                <a:spcPct val="134000"/>
              </a:lnSpc>
              <a:spcBef>
                <a:spcPts val="1800"/>
              </a:spcBef>
              <a:buSzPct val="130000"/>
            </a:pPr>
            <a:r>
              <a:rPr lang="en-US" sz="1600" dirty="0">
                <a:solidFill>
                  <a:srgbClr val="001749"/>
                </a:solidFill>
                <a:latin typeface="IBM Plex Sans" panose="020B0503050203000203" pitchFamily="34" charset="0"/>
              </a:rPr>
              <a:t>The increase reflects the </a:t>
            </a:r>
            <a:r>
              <a:rPr lang="en-US" sz="1600" b="1" dirty="0">
                <a:solidFill>
                  <a:srgbClr val="001749"/>
                </a:solidFill>
                <a:latin typeface="IBM Plex Sans" panose="020B0503050203000203" pitchFamily="34" charset="0"/>
              </a:rPr>
              <a:t>continued accumulation of foreign capital over time</a:t>
            </a:r>
            <a:endParaRPr lang="ro-RO" sz="1600" b="1" dirty="0">
              <a:solidFill>
                <a:srgbClr val="001749"/>
              </a:solidFill>
              <a:latin typeface="IBM Plex Sans" panose="020B0503050203000203" pitchFamily="34" charset="0"/>
            </a:endParaRPr>
          </a:p>
          <a:p>
            <a:pPr>
              <a:lnSpc>
                <a:spcPct val="134000"/>
              </a:lnSpc>
              <a:spcBef>
                <a:spcPts val="1800"/>
              </a:spcBef>
              <a:buSzPct val="130000"/>
            </a:pPr>
            <a:r>
              <a:rPr lang="en-US" sz="1600" dirty="0">
                <a:solidFill>
                  <a:srgbClr val="001749"/>
                </a:solidFill>
                <a:latin typeface="IBM Plex Sans" panose="020B0503050203000203" pitchFamily="34" charset="0"/>
              </a:rPr>
              <a:t>The indicator is also influenced by </a:t>
            </a:r>
            <a:r>
              <a:rPr lang="en-US" sz="1600" b="1" dirty="0">
                <a:solidFill>
                  <a:srgbClr val="001749"/>
                </a:solidFill>
                <a:latin typeface="IBM Plex Sans" panose="020B0503050203000203" pitchFamily="34" charset="0"/>
              </a:rPr>
              <a:t>demographic dynamics, particularly population decline</a:t>
            </a:r>
          </a:p>
          <a:p>
            <a:pPr>
              <a:lnSpc>
                <a:spcPct val="114000"/>
              </a:lnSpc>
              <a:buSzPct val="130000"/>
            </a:pPr>
            <a:endParaRPr lang="en-US" sz="1500" b="1" dirty="0">
              <a:solidFill>
                <a:srgbClr val="001749"/>
              </a:solidFill>
              <a:latin typeface="IBM Plex Sans" panose="020B050305020300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3CB554-CEC8-EA1C-F033-0385C510EF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2198854"/>
            <a:ext cx="6400800" cy="341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4153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DA4CAF-6D3F-F909-A6E4-BB6D1C2F6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9">
            <a:extLst>
              <a:ext uri="{FF2B5EF4-FFF2-40B4-BE49-F238E27FC236}">
                <a16:creationId xmlns:a16="http://schemas.microsoft.com/office/drawing/2014/main" id="{3A1B9441-11CA-8623-9BCB-FD001FE69958}"/>
              </a:ext>
            </a:extLst>
          </p:cNvPr>
          <p:cNvSpPr/>
          <p:nvPr/>
        </p:nvSpPr>
        <p:spPr bwMode="auto">
          <a:xfrm>
            <a:off x="0" y="-1"/>
            <a:ext cx="12192000" cy="1323975"/>
          </a:xfrm>
          <a:prstGeom prst="rect">
            <a:avLst/>
          </a:prstGeom>
          <a:gradFill>
            <a:gsLst>
              <a:gs pos="6000">
                <a:schemeClr val="tx1">
                  <a:lumMod val="90000"/>
                  <a:lumOff val="10000"/>
                </a:schemeClr>
              </a:gs>
              <a:gs pos="100000">
                <a:srgbClr val="0000FF">
                  <a:lumMod val="83000"/>
                </a:srgb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8E3EB64A-E44F-AFDF-D3BD-D681367AC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1352212" cy="1114905"/>
          </a:xfrm>
          <a:noFill/>
        </p:spPr>
        <p:txBody>
          <a:bodyPr tIns="144000" bIns="72000" anchor="ctr" anchorCtr="0">
            <a:normAutofit/>
          </a:bodyPr>
          <a:lstStyle/>
          <a:p>
            <a:r>
              <a:rPr lang="en-US" sz="3000" b="1" dirty="0">
                <a:solidFill>
                  <a:schemeClr val="bg1"/>
                </a:solidFill>
                <a:latin typeface="Noe Display Bold" panose="020A0800090400000002" pitchFamily="18" charset="0"/>
              </a:rPr>
              <a:t>FDI remains a key component within an evolving investment structure</a:t>
            </a:r>
            <a:endParaRPr lang="en-US" sz="3000" b="1" dirty="0">
              <a:solidFill>
                <a:schemeClr val="bg1"/>
              </a:solidFill>
              <a:highlight>
                <a:srgbClr val="FFFF00"/>
              </a:highlight>
              <a:latin typeface="Noe Display Bold" panose="020A0800090400000002" pitchFamily="18" charset="0"/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BC290B06-3463-7799-B499-D02DFBC9B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38300"/>
            <a:ext cx="6418262" cy="560554"/>
          </a:xfrm>
        </p:spPr>
        <p:txBody>
          <a:bodyPr>
            <a:noAutofit/>
          </a:bodyPr>
          <a:lstStyle/>
          <a:p>
            <a:pPr defTabSz="457200">
              <a:lnSpc>
                <a:spcPct val="110000"/>
              </a:lnSpc>
              <a:spcBef>
                <a:spcPct val="20000"/>
              </a:spcBef>
              <a:buClr>
                <a:schemeClr val="accent2"/>
              </a:buClr>
              <a:buSzPct val="92000"/>
            </a:pPr>
            <a:r>
              <a:rPr lang="en-US" sz="1800" dirty="0">
                <a:solidFill>
                  <a:srgbClr val="3399FF"/>
                </a:solidFill>
                <a:latin typeface="IBM Plex Sans" panose="020B0503050203000203" pitchFamily="34" charset="0"/>
              </a:rPr>
              <a:t>FDI share in gross fixed capital formation, 2016–2025 (%)</a:t>
            </a:r>
            <a:endParaRPr lang="ro-RO" sz="1800" dirty="0">
              <a:solidFill>
                <a:srgbClr val="3399FF"/>
              </a:solidFill>
              <a:latin typeface="IBM Plex Sans" panose="020B0503050203000203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D7D31"/>
              </a:buClr>
              <a:buSzPct val="92000"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IBM Plex Sans" panose="020B0503050203000203" pitchFamily="34" charset="0"/>
                <a:ea typeface="+mn-ea"/>
                <a:cs typeface="+mn-cs"/>
              </a:rPr>
              <a:t>(percentages)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IBM Plex Sans" panose="020B0503050203000203" pitchFamily="34" charset="0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76100AB-00BD-FC46-0675-54822B03A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884F-4DD1-489B-858D-37AB69A67189}" type="slidenum">
              <a:rPr lang="en-US" smtClean="0"/>
              <a:t>14</a:t>
            </a:fld>
            <a:endParaRPr lang="en-US" dirty="0"/>
          </a:p>
        </p:txBody>
      </p:sp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C5964FCF-409C-9FD7-072C-0A5C49ADE266}"/>
              </a:ext>
            </a:extLst>
          </p:cNvPr>
          <p:cNvSpPr txBox="1">
            <a:spLocks/>
          </p:cNvSpPr>
          <p:nvPr/>
        </p:nvSpPr>
        <p:spPr>
          <a:xfrm>
            <a:off x="1101311" y="5904594"/>
            <a:ext cx="3996000" cy="216000"/>
          </a:xfrm>
          <a:prstGeom prst="rect">
            <a:avLst/>
          </a:prstGeom>
        </p:spPr>
        <p:txBody>
          <a:bodyPr lIns="0" tIns="0" rIns="0" bIns="0" anchor="b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92000"/>
            </a:pPr>
            <a:r>
              <a:rPr lang="en-US" sz="1100" b="0" noProof="0" dirty="0">
                <a:solidFill>
                  <a:srgbClr val="3399FF"/>
                </a:solidFill>
                <a:latin typeface="IBM Plex Sans" panose="020B0503050203000203" pitchFamily="34" charset="0"/>
              </a:rPr>
              <a:t>Source: NBM, International Accounts of the Republic of Moldova</a:t>
            </a:r>
            <a:r>
              <a:rPr lang="ro-RO" sz="1100" b="0" noProof="0" dirty="0">
                <a:solidFill>
                  <a:srgbClr val="3399FF"/>
                </a:solidFill>
                <a:latin typeface="IBM Plex Sans" panose="020B0503050203000203" pitchFamily="34" charset="0"/>
              </a:rPr>
              <a:t> </a:t>
            </a:r>
            <a:endParaRPr lang="en-US" sz="1100" b="0" noProof="0" dirty="0">
              <a:solidFill>
                <a:srgbClr val="3399FF"/>
              </a:solidFill>
              <a:latin typeface="IBM Plex Sans" panose="020B0503050203000203" pitchFamily="34" charset="0"/>
            </a:endParaRPr>
          </a:p>
        </p:txBody>
      </p:sp>
      <p:sp>
        <p:nvSpPr>
          <p:cNvPr id="3" name="Content Placeholder 19">
            <a:extLst>
              <a:ext uri="{FF2B5EF4-FFF2-40B4-BE49-F238E27FC236}">
                <a16:creationId xmlns:a16="http://schemas.microsoft.com/office/drawing/2014/main" id="{62DE92C8-F6DE-D331-BB5E-8D3A1A0E8397}"/>
              </a:ext>
            </a:extLst>
          </p:cNvPr>
          <p:cNvSpPr txBox="1">
            <a:spLocks/>
          </p:cNvSpPr>
          <p:nvPr/>
        </p:nvSpPr>
        <p:spPr>
          <a:xfrm>
            <a:off x="8275425" y="2447195"/>
            <a:ext cx="2895600" cy="32004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Bef>
                <a:spcPts val="1800"/>
              </a:spcBef>
              <a:buSzPct val="130000"/>
            </a:pPr>
            <a:r>
              <a:rPr lang="en-US" sz="1500" dirty="0">
                <a:solidFill>
                  <a:srgbClr val="001749"/>
                </a:solidFill>
                <a:latin typeface="IBM Plex Sans" panose="020B0503050203000203" pitchFamily="34" charset="0"/>
              </a:rPr>
              <a:t>FDI represents </a:t>
            </a:r>
            <a:r>
              <a:rPr lang="en-US" sz="1500" b="1" dirty="0">
                <a:solidFill>
                  <a:srgbClr val="001749"/>
                </a:solidFill>
                <a:latin typeface="IBM Plex Sans" panose="020B0503050203000203" pitchFamily="34" charset="0"/>
              </a:rPr>
              <a:t>a more moderate share </a:t>
            </a:r>
            <a:r>
              <a:rPr lang="en-US" sz="1500" dirty="0">
                <a:solidFill>
                  <a:srgbClr val="001749"/>
                </a:solidFill>
                <a:latin typeface="IBM Plex Sans" panose="020B0503050203000203" pitchFamily="34" charset="0"/>
              </a:rPr>
              <a:t>of total investment</a:t>
            </a:r>
            <a:endParaRPr lang="ro-RO" sz="1500" dirty="0">
              <a:solidFill>
                <a:srgbClr val="001749"/>
              </a:solidFill>
              <a:latin typeface="IBM Plex Sans" panose="020B0503050203000203" pitchFamily="34" charset="0"/>
            </a:endParaRPr>
          </a:p>
          <a:p>
            <a:pPr>
              <a:lnSpc>
                <a:spcPct val="114000"/>
              </a:lnSpc>
              <a:spcBef>
                <a:spcPts val="1800"/>
              </a:spcBef>
              <a:buSzPct val="130000"/>
            </a:pPr>
            <a:r>
              <a:rPr lang="en-US" sz="1500" dirty="0">
                <a:solidFill>
                  <a:srgbClr val="001749"/>
                </a:solidFill>
                <a:latin typeface="IBM Plex Sans" panose="020B0503050203000203" pitchFamily="34" charset="0"/>
              </a:rPr>
              <a:t>This reflects the </a:t>
            </a:r>
            <a:r>
              <a:rPr lang="en-US" sz="1500" b="1" dirty="0">
                <a:solidFill>
                  <a:srgbClr val="001749"/>
                </a:solidFill>
                <a:latin typeface="IBM Plex Sans" panose="020B0503050203000203" pitchFamily="34" charset="0"/>
              </a:rPr>
              <a:t>increasing role of domestic capital formation</a:t>
            </a:r>
            <a:endParaRPr lang="ro-RO" sz="1500" b="1" dirty="0">
              <a:solidFill>
                <a:srgbClr val="001749"/>
              </a:solidFill>
              <a:latin typeface="IBM Plex Sans" panose="020B0503050203000203" pitchFamily="34" charset="0"/>
            </a:endParaRPr>
          </a:p>
          <a:p>
            <a:pPr>
              <a:lnSpc>
                <a:spcPct val="114000"/>
              </a:lnSpc>
              <a:spcBef>
                <a:spcPts val="1800"/>
              </a:spcBef>
              <a:buSzPct val="130000"/>
            </a:pPr>
            <a:r>
              <a:rPr lang="en-US" sz="1500" dirty="0">
                <a:solidFill>
                  <a:srgbClr val="001749"/>
                </a:solidFill>
                <a:latin typeface="IBM Plex Sans" panose="020B0503050203000203" pitchFamily="34" charset="0"/>
              </a:rPr>
              <a:t>The overall structure points to a </a:t>
            </a:r>
            <a:r>
              <a:rPr lang="en-US" sz="1500" b="1" dirty="0">
                <a:solidFill>
                  <a:srgbClr val="001749"/>
                </a:solidFill>
                <a:latin typeface="IBM Plex Sans" panose="020B0503050203000203" pitchFamily="34" charset="0"/>
              </a:rPr>
              <a:t>more balanced investment model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2614A6-3FB0-9184-C7CE-31D850A983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788" y="2198854"/>
            <a:ext cx="7000875" cy="347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7392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/>
          <p:cNvSpPr/>
          <p:nvPr/>
        </p:nvSpPr>
        <p:spPr>
          <a:xfrm>
            <a:off x="640080" y="1801368"/>
            <a:ext cx="502920" cy="502920"/>
          </a:xfrm>
          <a:prstGeom prst="ellipse">
            <a:avLst/>
          </a:prstGeom>
          <a:solidFill>
            <a:srgbClr val="0078A0"/>
          </a:solidFill>
          <a:ln/>
        </p:spPr>
        <p:txBody>
          <a:bodyPr/>
          <a:lstStyle/>
          <a:p>
            <a:endParaRPr lang="en-US">
              <a:latin typeface="IBM Plex Sans" panose="020B0503050203000203" pitchFamily="34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640080" y="180136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IBM Plex Sans" panose="020B0503050203000203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000" b="1" dirty="0">
              <a:latin typeface="IBM Plex Sans" panose="020B0503050203000203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1371600" y="1783080"/>
            <a:ext cx="10241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rgbClr val="0078A0"/>
                </a:solidFill>
                <a:latin typeface="IBM Plex Sans" panose="020B0503050203000203" pitchFamily="34" charset="0"/>
                <a:ea typeface="Calibri" pitchFamily="34" charset="-122"/>
                <a:cs typeface="Calibri" pitchFamily="34" charset="-120"/>
              </a:rPr>
              <a:t>Stable inflows  </a:t>
            </a:r>
            <a:r>
              <a:rPr lang="en-US" sz="1500" dirty="0">
                <a:solidFill>
                  <a:srgbClr val="33414F"/>
                </a:solidFill>
                <a:latin typeface="IBM Plex Sans" panose="020B0503050203000203" pitchFamily="34" charset="0"/>
                <a:ea typeface="Calibri" pitchFamily="34" charset="-122"/>
                <a:cs typeface="Calibri" pitchFamily="34" charset="-120"/>
              </a:rPr>
              <a:t>- </a:t>
            </a:r>
            <a:r>
              <a:rPr lang="en-US" sz="1500" b="1" dirty="0">
                <a:solidFill>
                  <a:srgbClr val="33414F"/>
                </a:solidFill>
                <a:latin typeface="IBM Plex Sans" panose="020B0503050203000203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>
                <a:latin typeface="IBM Plex Sans" panose="020B0503050203000203" pitchFamily="34" charset="0"/>
              </a:rPr>
              <a:t>FDI flows have stabilized at a moderate level </a:t>
            </a:r>
            <a:r>
              <a:rPr lang="en-US" sz="1600" b="1" dirty="0">
                <a:latin typeface="IBM Plex Sans" panose="020B0503050203000203" pitchFamily="34" charset="0"/>
              </a:rPr>
              <a:t>(2–2.5% of GDP)</a:t>
            </a:r>
            <a:r>
              <a:rPr lang="en-US" sz="1600" dirty="0">
                <a:latin typeface="IBM Plex Sans" panose="020B0503050203000203" pitchFamily="34" charset="0"/>
              </a:rPr>
              <a:t>. </a:t>
            </a:r>
            <a:endParaRPr lang="en-US" sz="1600" b="1" dirty="0">
              <a:latin typeface="IBM Plex Sans" panose="020B0503050203000203" pitchFamily="34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640080" y="2642616"/>
            <a:ext cx="502920" cy="502920"/>
          </a:xfrm>
          <a:prstGeom prst="ellipse">
            <a:avLst/>
          </a:prstGeom>
          <a:solidFill>
            <a:srgbClr val="00704F"/>
          </a:solidFill>
          <a:ln/>
        </p:spPr>
        <p:txBody>
          <a:bodyPr/>
          <a:lstStyle/>
          <a:p>
            <a:endParaRPr lang="en-US">
              <a:latin typeface="IBM Plex Sans" panose="020B0503050203000203" pitchFamily="3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640080" y="2642616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IBM Plex Sans" panose="020B0503050203000203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000" b="1" dirty="0">
              <a:latin typeface="IBM Plex Sans" panose="020B0503050203000203" pitchFamily="34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1371600" y="2624328"/>
            <a:ext cx="10241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704F"/>
                </a:solidFill>
                <a:latin typeface="IBM Plex Sans" panose="020B0503050203000203" pitchFamily="34" charset="0"/>
                <a:ea typeface="Calibri" pitchFamily="34" charset="-122"/>
                <a:cs typeface="Calibri" pitchFamily="34" charset="-120"/>
              </a:rPr>
              <a:t>Reinvestment </a:t>
            </a:r>
            <a:r>
              <a:rPr lang="en-US" sz="1500" dirty="0">
                <a:solidFill>
                  <a:srgbClr val="33414F"/>
                </a:solidFill>
                <a:latin typeface="IBM Plex Sans" panose="020B0503050203000203" pitchFamily="34" charset="0"/>
                <a:ea typeface="Calibri" pitchFamily="34" charset="-122"/>
                <a:cs typeface="Calibri" pitchFamily="34" charset="-120"/>
              </a:rPr>
              <a:t>- Growth is driven mainly by the reinvestment of profits by existing investors.</a:t>
            </a:r>
            <a:endParaRPr lang="en-US" sz="1600" dirty="0">
              <a:latin typeface="IBM Plex Sans" panose="020B0503050203000203" pitchFamily="34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640080" y="3483864"/>
            <a:ext cx="502920" cy="502920"/>
          </a:xfrm>
          <a:prstGeom prst="ellipse">
            <a:avLst/>
          </a:prstGeom>
          <a:solidFill>
            <a:srgbClr val="94104A"/>
          </a:solidFill>
          <a:ln/>
        </p:spPr>
        <p:txBody>
          <a:bodyPr/>
          <a:lstStyle/>
          <a:p>
            <a:endParaRPr lang="en-US">
              <a:latin typeface="IBM Plex Sans" panose="020B0503050203000203" pitchFamily="34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40080" y="3483864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IBM Plex Sans" panose="020B0503050203000203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000" b="1" dirty="0">
              <a:latin typeface="IBM Plex Sans" panose="020B0503050203000203" pitchFamily="34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371600" y="3465576"/>
            <a:ext cx="10241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94104A"/>
                </a:solidFill>
                <a:latin typeface="IBM Plex Sans" panose="020B0503050203000203" pitchFamily="34" charset="0"/>
                <a:ea typeface="Calibri" pitchFamily="34" charset="-122"/>
                <a:cs typeface="Calibri" pitchFamily="34" charset="-120"/>
              </a:rPr>
              <a:t>Accumulation  </a:t>
            </a:r>
            <a:r>
              <a:rPr lang="en-US" sz="1500" dirty="0">
                <a:solidFill>
                  <a:srgbClr val="33414F"/>
                </a:solidFill>
                <a:latin typeface="IBM Plex Sans" panose="020B0503050203000203" pitchFamily="34" charset="0"/>
                <a:ea typeface="Calibri" pitchFamily="34" charset="-122"/>
                <a:cs typeface="Calibri" pitchFamily="34" charset="-120"/>
              </a:rPr>
              <a:t>- The stock of FDI reflects steady long-term accumulation, reaching </a:t>
            </a:r>
            <a:r>
              <a:rPr lang="en-US" sz="1500" b="1" dirty="0">
                <a:solidFill>
                  <a:srgbClr val="33414F"/>
                </a:solidFill>
                <a:latin typeface="IBM Plex Sans" panose="020B0503050203000203" pitchFamily="34" charset="0"/>
                <a:ea typeface="Calibri" pitchFamily="34" charset="-122"/>
                <a:cs typeface="Calibri" pitchFamily="34" charset="-120"/>
              </a:rPr>
              <a:t>EUR 5.4 billion.</a:t>
            </a:r>
            <a:endParaRPr lang="en-US" sz="1600" b="1" dirty="0">
              <a:latin typeface="IBM Plex Sans" panose="020B0503050203000203" pitchFamily="34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640080" y="4325112"/>
            <a:ext cx="502920" cy="502920"/>
          </a:xfrm>
          <a:prstGeom prst="ellipse">
            <a:avLst/>
          </a:prstGeom>
          <a:solidFill>
            <a:srgbClr val="E0506C"/>
          </a:solidFill>
          <a:ln/>
        </p:spPr>
        <p:txBody>
          <a:bodyPr/>
          <a:lstStyle/>
          <a:p>
            <a:endParaRPr lang="en-US">
              <a:latin typeface="IBM Plex Sans" panose="020B0503050203000203" pitchFamily="34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640080" y="432511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IBM Plex Sans" panose="020B0503050203000203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2000" b="1" dirty="0">
              <a:latin typeface="IBM Plex Sans" panose="020B0503050203000203" pitchFamily="34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371600" y="4306824"/>
            <a:ext cx="10241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E0506C"/>
                </a:solidFill>
                <a:latin typeface="IBM Plex Sans" panose="020B0503050203000203" pitchFamily="34" charset="0"/>
                <a:ea typeface="Calibri" pitchFamily="34" charset="-122"/>
                <a:cs typeface="Calibri" pitchFamily="34" charset="-120"/>
              </a:rPr>
              <a:t>Domestic capital  </a:t>
            </a:r>
            <a:r>
              <a:rPr lang="en-US" sz="1500" dirty="0">
                <a:solidFill>
                  <a:srgbClr val="33414F"/>
                </a:solidFill>
                <a:latin typeface="IBM Plex Sans" panose="020B0503050203000203" pitchFamily="34" charset="0"/>
                <a:ea typeface="Calibri" pitchFamily="34" charset="-122"/>
                <a:cs typeface="Calibri" pitchFamily="34" charset="-120"/>
              </a:rPr>
              <a:t>- Domestic investment is playing an increasingly important role in the economy.</a:t>
            </a:r>
            <a:endParaRPr lang="en-US" sz="1600" dirty="0">
              <a:latin typeface="IBM Plex Sans" panose="020B0503050203000203" pitchFamily="34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640080" y="5166360"/>
            <a:ext cx="502920" cy="502920"/>
          </a:xfrm>
          <a:prstGeom prst="ellipse">
            <a:avLst/>
          </a:prstGeom>
          <a:solidFill>
            <a:srgbClr val="0078A0"/>
          </a:solidFill>
          <a:ln/>
        </p:spPr>
        <p:txBody>
          <a:bodyPr/>
          <a:lstStyle/>
          <a:p>
            <a:endParaRPr lang="en-US">
              <a:latin typeface="IBM Plex Sans" panose="020B0503050203000203" pitchFamily="34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640080" y="51663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IBM Plex Sans" panose="020B0503050203000203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2000" b="1" dirty="0">
              <a:latin typeface="IBM Plex Sans" panose="020B0503050203000203" pitchFamily="34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371600" y="5148072"/>
            <a:ext cx="10241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78A0"/>
                </a:solidFill>
                <a:latin typeface="IBM Plex Sans" panose="020B0503050203000203" pitchFamily="34" charset="0"/>
                <a:ea typeface="Calibri" pitchFamily="34" charset="-122"/>
                <a:cs typeface="Calibri" pitchFamily="34" charset="-120"/>
              </a:rPr>
              <a:t>Greenfield potential  </a:t>
            </a:r>
            <a:r>
              <a:rPr lang="en-US" sz="1500" dirty="0">
                <a:solidFill>
                  <a:srgbClr val="33414F"/>
                </a:solidFill>
                <a:latin typeface="IBM Plex Sans" panose="020B0503050203000203" pitchFamily="34" charset="0"/>
                <a:ea typeface="Calibri" pitchFamily="34" charset="-122"/>
                <a:cs typeface="Calibri" pitchFamily="34" charset="-120"/>
              </a:rPr>
              <a:t>- Future growth depends on attracting new investment, including greenfield.</a:t>
            </a:r>
            <a:endParaRPr lang="en-US" sz="1600" dirty="0">
              <a:latin typeface="IBM Plex Sans" panose="020B0503050203000203" pitchFamily="34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11368735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8A95A1"/>
                </a:solidFill>
                <a:latin typeface="IBM Plex Sans" panose="020B0503050203000203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1100" b="1" dirty="0">
              <a:latin typeface="IBM Plex Sans" panose="020B0503050203000203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E91817A-6628-6928-6DE3-1E5C8226879A}"/>
              </a:ext>
            </a:extLst>
          </p:cNvPr>
          <p:cNvSpPr/>
          <p:nvPr/>
        </p:nvSpPr>
        <p:spPr bwMode="auto">
          <a:xfrm>
            <a:off x="0" y="-1"/>
            <a:ext cx="12192000" cy="1323975"/>
          </a:xfrm>
          <a:prstGeom prst="rect">
            <a:avLst/>
          </a:prstGeom>
          <a:gradFill>
            <a:gsLst>
              <a:gs pos="6000">
                <a:schemeClr val="tx1">
                  <a:lumMod val="90000"/>
                  <a:lumOff val="10000"/>
                </a:schemeClr>
              </a:gs>
              <a:gs pos="100000">
                <a:srgbClr val="0000FF">
                  <a:lumMod val="83000"/>
                </a:srgb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3" name="Title 10">
            <a:extLst>
              <a:ext uri="{FF2B5EF4-FFF2-40B4-BE49-F238E27FC236}">
                <a16:creationId xmlns:a16="http://schemas.microsoft.com/office/drawing/2014/main" id="{026D1C99-6FEB-9B09-584E-4B3D5CC8D0AB}"/>
              </a:ext>
            </a:extLst>
          </p:cNvPr>
          <p:cNvSpPr txBox="1">
            <a:spLocks/>
          </p:cNvSpPr>
          <p:nvPr/>
        </p:nvSpPr>
        <p:spPr>
          <a:xfrm>
            <a:off x="495300" y="365125"/>
            <a:ext cx="10515600" cy="1325563"/>
          </a:xfrm>
          <a:prstGeom prst="rect">
            <a:avLst/>
          </a:prstGeom>
          <a:noFill/>
        </p:spPr>
        <p:txBody>
          <a:bodyPr tIns="144000" bIns="7200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dirty="0">
                <a:solidFill>
                  <a:schemeClr val="bg1"/>
                </a:solidFill>
                <a:latin typeface="Noe Display Bold" panose="020A0800090400000002" pitchFamily="18" charset="0"/>
              </a:rPr>
              <a:t>Key takeaways</a:t>
            </a:r>
            <a:endParaRPr lang="en-US" sz="3000" b="1" dirty="0">
              <a:solidFill>
                <a:schemeClr val="bg1"/>
              </a:solidFill>
              <a:highlight>
                <a:srgbClr val="FFFF00"/>
              </a:highlight>
              <a:latin typeface="Noe Display Bold" panose="020A08000904000000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13855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EC20FFBD-2937-C9BC-56CB-CCCAC4A4190E}"/>
              </a:ext>
            </a:extLst>
          </p:cNvPr>
          <p:cNvSpPr/>
          <p:nvPr/>
        </p:nvSpPr>
        <p:spPr bwMode="auto">
          <a:xfrm>
            <a:off x="0" y="-1"/>
            <a:ext cx="12192000" cy="1323975"/>
          </a:xfrm>
          <a:prstGeom prst="rect">
            <a:avLst/>
          </a:prstGeom>
          <a:gradFill>
            <a:gsLst>
              <a:gs pos="6000">
                <a:schemeClr val="tx1">
                  <a:lumMod val="90000"/>
                  <a:lumOff val="10000"/>
                </a:schemeClr>
              </a:gs>
              <a:gs pos="100000">
                <a:srgbClr val="0000FF">
                  <a:lumMod val="83000"/>
                </a:srgb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4" name="Title 10">
            <a:extLst>
              <a:ext uri="{FF2B5EF4-FFF2-40B4-BE49-F238E27FC236}">
                <a16:creationId xmlns:a16="http://schemas.microsoft.com/office/drawing/2014/main" id="{14434738-ED4C-AA13-86AF-D99764BC6425}"/>
              </a:ext>
            </a:extLst>
          </p:cNvPr>
          <p:cNvSpPr txBox="1">
            <a:spLocks/>
          </p:cNvSpPr>
          <p:nvPr/>
        </p:nvSpPr>
        <p:spPr>
          <a:xfrm>
            <a:off x="495300" y="365125"/>
            <a:ext cx="10515600" cy="1325563"/>
          </a:xfrm>
          <a:prstGeom prst="rect">
            <a:avLst/>
          </a:prstGeom>
          <a:noFill/>
        </p:spPr>
        <p:txBody>
          <a:bodyPr tIns="144000" bIns="7200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dirty="0">
                <a:solidFill>
                  <a:schemeClr val="bg1"/>
                </a:solidFill>
                <a:latin typeface="Noe Display Bold" panose="020A0800090400000002" pitchFamily="18" charset="0"/>
              </a:rPr>
              <a:t>Strategic priorities – from stabilization to growth</a:t>
            </a:r>
            <a:endParaRPr lang="en-US" sz="3000" b="1" dirty="0">
              <a:solidFill>
                <a:schemeClr val="bg1"/>
              </a:solidFill>
              <a:highlight>
                <a:srgbClr val="FFFF00"/>
              </a:highlight>
              <a:latin typeface="Noe Display Bold" panose="020A0800090400000002" pitchFamily="18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5387188" cy="1783080"/>
          </a:xfrm>
          <a:prstGeom prst="rect">
            <a:avLst/>
          </a:prstGeom>
          <a:solidFill>
            <a:srgbClr val="EAF1EF"/>
          </a:solidFill>
          <a:ln/>
        </p:spPr>
        <p:txBody>
          <a:bodyPr/>
          <a:lstStyle/>
          <a:p>
            <a:endParaRPr lang="en-US">
              <a:latin typeface="IBM Plex Sans" panose="020B0503050203000203" pitchFamily="34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548640" y="1783080"/>
            <a:ext cx="109728" cy="1783080"/>
          </a:xfrm>
          <a:prstGeom prst="rect">
            <a:avLst/>
          </a:prstGeom>
          <a:solidFill>
            <a:srgbClr val="00704F"/>
          </a:solidFill>
          <a:ln/>
        </p:spPr>
        <p:txBody>
          <a:bodyPr/>
          <a:lstStyle/>
          <a:p>
            <a:endParaRPr lang="en-US">
              <a:latin typeface="IBM Plex Sans" panose="020B0503050203000203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868680" y="2011680"/>
            <a:ext cx="48385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900" b="1" dirty="0">
                <a:solidFill>
                  <a:srgbClr val="00704F"/>
                </a:solidFill>
                <a:latin typeface="IBM Plex Sans" panose="020B0503050203000203" pitchFamily="34" charset="0"/>
                <a:ea typeface="Georgia" pitchFamily="34" charset="-122"/>
                <a:cs typeface="Georgia" pitchFamily="34" charset="-120"/>
              </a:rPr>
              <a:t>Attracting new capital</a:t>
            </a:r>
            <a:endParaRPr lang="en-US" sz="1900" b="1" dirty="0">
              <a:latin typeface="IBM Plex Sans" panose="020B0503050203000203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868680" y="2560320"/>
            <a:ext cx="483854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33414F"/>
                </a:solidFill>
                <a:latin typeface="IBM Plex Sans" panose="020B0503050203000203" pitchFamily="34" charset="0"/>
                <a:ea typeface="Calibri" pitchFamily="34" charset="-122"/>
                <a:cs typeface="Calibri" pitchFamily="34" charset="-120"/>
              </a:rPr>
              <a:t>Prioritizing greenfield projects and large-scale investments, which are currently missing from the investment dynamics.</a:t>
            </a:r>
            <a:endParaRPr lang="en-US" sz="1350" dirty="0">
              <a:latin typeface="IBM Plex Sans" panose="020B0503050203000203" pitchFamily="34" charset="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6255868" y="1783080"/>
            <a:ext cx="5387188" cy="1783080"/>
          </a:xfrm>
          <a:prstGeom prst="rect">
            <a:avLst/>
          </a:prstGeom>
          <a:solidFill>
            <a:srgbClr val="EAF1EF"/>
          </a:solidFill>
          <a:ln/>
        </p:spPr>
        <p:txBody>
          <a:bodyPr/>
          <a:lstStyle/>
          <a:p>
            <a:endParaRPr lang="en-US">
              <a:latin typeface="IBM Plex Sans" panose="020B0503050203000203" pitchFamily="34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6255868" y="1783080"/>
            <a:ext cx="109728" cy="1783080"/>
          </a:xfrm>
          <a:prstGeom prst="rect">
            <a:avLst/>
          </a:prstGeom>
          <a:solidFill>
            <a:srgbClr val="94104A"/>
          </a:solidFill>
          <a:ln/>
        </p:spPr>
        <p:txBody>
          <a:bodyPr/>
          <a:lstStyle/>
          <a:p>
            <a:endParaRPr lang="en-US">
              <a:latin typeface="IBM Plex Sans" panose="020B0503050203000203" pitchFamily="34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6575908" y="2011680"/>
            <a:ext cx="48385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900" b="1" dirty="0">
                <a:solidFill>
                  <a:srgbClr val="94104A"/>
                </a:solidFill>
                <a:latin typeface="IBM Plex Sans" panose="020B0503050203000203" pitchFamily="34" charset="0"/>
                <a:ea typeface="Georgia" pitchFamily="34" charset="-122"/>
                <a:cs typeface="Georgia" pitchFamily="34" charset="-120"/>
              </a:rPr>
              <a:t>Diversifying sources</a:t>
            </a:r>
            <a:endParaRPr lang="en-US" sz="1900" b="1" dirty="0">
              <a:latin typeface="IBM Plex Sans" panose="020B0503050203000203" pitchFamily="34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575908" y="2560320"/>
            <a:ext cx="483854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33414F"/>
                </a:solidFill>
                <a:latin typeface="IBM Plex Sans" panose="020B0503050203000203" pitchFamily="34" charset="0"/>
                <a:ea typeface="Calibri" pitchFamily="34" charset="-122"/>
                <a:cs typeface="Calibri" pitchFamily="34" charset="-120"/>
              </a:rPr>
              <a:t>Reducing dependence on a narrow group of countries — the top 5 account for 56% — and expanding the investor base.</a:t>
            </a:r>
            <a:endParaRPr lang="en-US" sz="1350" dirty="0">
              <a:latin typeface="IBM Plex Sans" panose="020B0503050203000203" pitchFamily="34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548640" y="3886200"/>
            <a:ext cx="5387188" cy="1783080"/>
          </a:xfrm>
          <a:prstGeom prst="rect">
            <a:avLst/>
          </a:prstGeom>
          <a:solidFill>
            <a:srgbClr val="EAF1EF"/>
          </a:solidFill>
          <a:ln/>
        </p:spPr>
        <p:txBody>
          <a:bodyPr/>
          <a:lstStyle/>
          <a:p>
            <a:endParaRPr lang="en-US">
              <a:latin typeface="IBM Plex Sans" panose="020B0503050203000203" pitchFamily="34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548640" y="3886200"/>
            <a:ext cx="109728" cy="1783080"/>
          </a:xfrm>
          <a:prstGeom prst="rect">
            <a:avLst/>
          </a:prstGeom>
          <a:solidFill>
            <a:srgbClr val="0078A0"/>
          </a:solidFill>
          <a:ln/>
        </p:spPr>
        <p:txBody>
          <a:bodyPr/>
          <a:lstStyle/>
          <a:p>
            <a:endParaRPr lang="en-US">
              <a:latin typeface="IBM Plex Sans" panose="020B0503050203000203" pitchFamily="34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868680" y="4114800"/>
            <a:ext cx="48385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900" b="1" dirty="0">
                <a:solidFill>
                  <a:srgbClr val="0078A0"/>
                </a:solidFill>
                <a:latin typeface="IBM Plex Sans" panose="020B0503050203000203" pitchFamily="34" charset="0"/>
                <a:ea typeface="Georgia" pitchFamily="34" charset="-122"/>
                <a:cs typeface="Georgia" pitchFamily="34" charset="-120"/>
              </a:rPr>
              <a:t>Value-added sectors</a:t>
            </a:r>
            <a:endParaRPr lang="en-US" sz="1900" b="1" dirty="0">
              <a:latin typeface="IBM Plex Sans" panose="020B0503050203000203" pitchFamily="34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868680" y="4663440"/>
            <a:ext cx="483854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33414F"/>
                </a:solidFill>
                <a:latin typeface="IBM Plex Sans" panose="020B0503050203000203" pitchFamily="34" charset="0"/>
                <a:ea typeface="Calibri" pitchFamily="34" charset="-122"/>
                <a:cs typeface="Calibri" pitchFamily="34" charset="-120"/>
              </a:rPr>
              <a:t>Redirecting FDI toward IT&amp;C, energy, and professional services, which remain underdeveloped.</a:t>
            </a:r>
            <a:endParaRPr lang="en-US" sz="1350" dirty="0">
              <a:latin typeface="IBM Plex Sans" panose="020B0503050203000203" pitchFamily="34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6255868" y="3886200"/>
            <a:ext cx="5387188" cy="1783080"/>
          </a:xfrm>
          <a:prstGeom prst="rect">
            <a:avLst/>
          </a:prstGeom>
          <a:solidFill>
            <a:srgbClr val="EAF1EF"/>
          </a:solidFill>
          <a:ln/>
        </p:spPr>
        <p:txBody>
          <a:bodyPr/>
          <a:lstStyle/>
          <a:p>
            <a:endParaRPr lang="en-US">
              <a:latin typeface="IBM Plex Sans" panose="020B0503050203000203" pitchFamily="34" charset="0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6255868" y="3886200"/>
            <a:ext cx="109728" cy="1783080"/>
          </a:xfrm>
          <a:prstGeom prst="rect">
            <a:avLst/>
          </a:prstGeom>
          <a:solidFill>
            <a:srgbClr val="E0506C"/>
          </a:solidFill>
          <a:ln/>
        </p:spPr>
        <p:txBody>
          <a:bodyPr/>
          <a:lstStyle/>
          <a:p>
            <a:endParaRPr lang="en-US">
              <a:latin typeface="IBM Plex Sans" panose="020B0503050203000203" pitchFamily="34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6575908" y="4114800"/>
            <a:ext cx="48385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900" b="1" dirty="0">
                <a:solidFill>
                  <a:srgbClr val="E0506C"/>
                </a:solidFill>
                <a:latin typeface="IBM Plex Sans" panose="020B0503050203000203" pitchFamily="34" charset="0"/>
                <a:ea typeface="Georgia" pitchFamily="34" charset="-122"/>
                <a:cs typeface="Georgia" pitchFamily="34" charset="-120"/>
              </a:rPr>
              <a:t>Quality, not just volume</a:t>
            </a:r>
            <a:endParaRPr lang="en-US" sz="1900" b="1" dirty="0">
              <a:latin typeface="IBM Plex Sans" panose="020B0503050203000203" pitchFamily="34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6575908" y="4663440"/>
            <a:ext cx="483854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33414F"/>
                </a:solidFill>
                <a:latin typeface="IBM Plex Sans" panose="020B0503050203000203" pitchFamily="34" charset="0"/>
                <a:ea typeface="Calibri" pitchFamily="34" charset="-122"/>
                <a:cs typeface="Calibri" pitchFamily="34" charset="-120"/>
              </a:rPr>
              <a:t>Investments focused on exports and integrated into value chains, generating multiplier effects.</a:t>
            </a:r>
            <a:endParaRPr lang="en-US" sz="1350" dirty="0">
              <a:latin typeface="IBM Plex Sans" panose="020B0503050203000203" pitchFamily="34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11368735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8A95A1"/>
                </a:solidFill>
                <a:latin typeface="IBM Plex Sans" panose="020B0503050203000203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1100" dirty="0">
              <a:latin typeface="IBM Plex Sans" panose="020B050305020300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16481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378184531" name="Picture 28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-152399" y="-85725"/>
            <a:ext cx="12496800" cy="7029450"/>
          </a:xfrm>
          <a:prstGeom prst="rect">
            <a:avLst/>
          </a:prstGeom>
        </p:spPr>
      </p:pic>
      <p:pic>
        <p:nvPicPr>
          <p:cNvPr id="348896830" name="Picture 30"/>
          <p:cNvPicPr>
            <a:picLocks noChangeAspect="1"/>
          </p:cNvPicPr>
          <p:nvPr/>
        </p:nvPicPr>
        <p:blipFill rotWithShape="1">
          <a:blip r:embed="rId4"/>
          <a:stretch/>
        </p:blipFill>
        <p:spPr bwMode="auto">
          <a:xfrm>
            <a:off x="10621608" y="5959937"/>
            <a:ext cx="1151290" cy="573970"/>
          </a:xfrm>
          <a:prstGeom prst="rect">
            <a:avLst/>
          </a:prstGeom>
        </p:spPr>
      </p:pic>
      <p:sp>
        <p:nvSpPr>
          <p:cNvPr id="1683978246" name="TextBox 1"/>
          <p:cNvSpPr txBox="1"/>
          <p:nvPr/>
        </p:nvSpPr>
        <p:spPr bwMode="auto">
          <a:xfrm>
            <a:off x="513318" y="1868853"/>
            <a:ext cx="6781920" cy="3661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063550184" name="Picture 44305858"/>
          <p:cNvPicPr>
            <a:picLocks noChangeAspect="1"/>
          </p:cNvPicPr>
          <p:nvPr/>
        </p:nvPicPr>
        <p:blipFill rotWithShape="1">
          <a:blip r:embed="rId5"/>
          <a:stretch/>
        </p:blipFill>
        <p:spPr bwMode="auto">
          <a:xfrm>
            <a:off x="2053216" y="2298217"/>
            <a:ext cx="2502885" cy="2502885"/>
          </a:xfrm>
          <a:prstGeom prst="rect">
            <a:avLst/>
          </a:prstGeom>
        </p:spPr>
      </p:pic>
      <p:sp>
        <p:nvSpPr>
          <p:cNvPr id="347201717" name="TextBox 1823172726"/>
          <p:cNvSpPr txBox="1"/>
          <p:nvPr/>
        </p:nvSpPr>
        <p:spPr bwMode="auto">
          <a:xfrm>
            <a:off x="4883802" y="2723918"/>
            <a:ext cx="5254982" cy="103162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r>
              <a:rPr lang="en-US" sz="6000" b="1" dirty="0">
                <a:solidFill>
                  <a:srgbClr val="75B7E6"/>
                </a:solidFill>
                <a:latin typeface="Circe Extra Bold"/>
              </a:rPr>
              <a:t>Contact us:</a:t>
            </a:r>
            <a:endParaRPr sz="9800" b="1" dirty="0">
              <a:solidFill>
                <a:srgbClr val="75B7E6"/>
              </a:solidFill>
              <a:latin typeface="Circe Extra Bold"/>
            </a:endParaRPr>
          </a:p>
        </p:txBody>
      </p:sp>
      <p:sp>
        <p:nvSpPr>
          <p:cNvPr id="1780396064" name="TextBox 1379695593"/>
          <p:cNvSpPr txBox="1"/>
          <p:nvPr/>
        </p:nvSpPr>
        <p:spPr bwMode="auto">
          <a:xfrm>
            <a:off x="4921972" y="3957408"/>
            <a:ext cx="3740280" cy="999633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en-US" sz="2400" b="0" i="0" u="none" strike="noStrike" cap="none" spc="0" dirty="0">
                <a:solidFill>
                  <a:schemeClr val="bg1"/>
                </a:solidFill>
                <a:latin typeface="Circe Extra Bold"/>
                <a:ea typeface="Circe Extra Bold"/>
                <a:cs typeface="Circe Extra Bold"/>
              </a:rPr>
              <a:t>+373 22 27 36 54</a:t>
            </a:r>
            <a:endParaRPr sz="2400" b="0" i="0" u="none" strike="noStrike" cap="none" spc="0" dirty="0">
              <a:solidFill>
                <a:schemeClr val="bg1"/>
              </a:solidFill>
              <a:latin typeface="Circe Extra Bold"/>
              <a:cs typeface="Circe Extra Bold"/>
            </a:endParaRPr>
          </a:p>
          <a:p>
            <a:pPr>
              <a:defRPr/>
            </a:pPr>
            <a:r>
              <a:rPr lang="en-US" sz="2400" dirty="0">
                <a:solidFill>
                  <a:schemeClr val="bg1"/>
                </a:solidFill>
                <a:latin typeface="Circe Extra Bold"/>
                <a:ea typeface="Circe Extra Bold"/>
                <a:cs typeface="Circe Extra Bold"/>
              </a:rPr>
              <a:t>office</a:t>
            </a:r>
            <a:r>
              <a:rPr lang="en-US" sz="2400" b="0" i="0" u="none" strike="noStrike" cap="none" spc="0" dirty="0">
                <a:solidFill>
                  <a:schemeClr val="bg1"/>
                </a:solidFill>
                <a:latin typeface="Circe Extra Bold"/>
                <a:ea typeface="Circe Extra Bold"/>
                <a:cs typeface="Circe Extra Bold"/>
              </a:rPr>
              <a:t>@invest.gov.md</a:t>
            </a:r>
            <a:endParaRPr sz="2400" dirty="0">
              <a:solidFill>
                <a:schemeClr val="bg1"/>
              </a:solidFill>
              <a:latin typeface="Circe Extra Bold"/>
              <a:cs typeface="Circe Extra Bold"/>
            </a:endParaRPr>
          </a:p>
        </p:txBody>
      </p:sp>
    </p:spTree>
    <p:extLst>
      <p:ext uri="{BB962C8B-B14F-4D97-AF65-F5344CB8AC3E}">
        <p14:creationId xmlns:p14="http://schemas.microsoft.com/office/powerpoint/2010/main" val="4238443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F84FE-E9F2-0125-0411-3D9EC3F78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9">
            <a:extLst>
              <a:ext uri="{FF2B5EF4-FFF2-40B4-BE49-F238E27FC236}">
                <a16:creationId xmlns:a16="http://schemas.microsoft.com/office/drawing/2014/main" id="{1D2E6BC8-03E2-BD86-401A-B5820F6E11ED}"/>
              </a:ext>
            </a:extLst>
          </p:cNvPr>
          <p:cNvSpPr/>
          <p:nvPr/>
        </p:nvSpPr>
        <p:spPr bwMode="auto">
          <a:xfrm>
            <a:off x="0" y="0"/>
            <a:ext cx="12329161" cy="6858000"/>
          </a:xfrm>
          <a:prstGeom prst="rect">
            <a:avLst/>
          </a:prstGeom>
          <a:gradFill>
            <a:gsLst>
              <a:gs pos="6000">
                <a:schemeClr val="tx1">
                  <a:lumMod val="90000"/>
                  <a:lumOff val="10000"/>
                </a:schemeClr>
              </a:gs>
              <a:gs pos="100000">
                <a:srgbClr val="0000FF">
                  <a:lumMod val="83000"/>
                </a:srgb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4838FF81-823B-EF79-6865-4B7CD1C0DC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10640397" y="5959938"/>
            <a:ext cx="1151291" cy="573971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1E0C9CE-039C-74B0-0F41-A7F733C74663}"/>
              </a:ext>
            </a:extLst>
          </p:cNvPr>
          <p:cNvSpPr txBox="1"/>
          <p:nvPr/>
        </p:nvSpPr>
        <p:spPr>
          <a:xfrm>
            <a:off x="979105" y="2291221"/>
            <a:ext cx="7570535" cy="22755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14000"/>
              </a:lnSpc>
              <a:buNone/>
            </a:pPr>
            <a:r>
              <a:rPr lang="ro-RO" sz="4400" b="1" dirty="0">
                <a:solidFill>
                  <a:srgbClr val="FFFF00"/>
                </a:solidFill>
                <a:latin typeface="Noe Display Bold" panose="020A0800090400000002" pitchFamily="18" charset="0"/>
                <a:cs typeface="Times New Roman" panose="02020603050405020304" pitchFamily="18" charset="0"/>
              </a:rPr>
              <a:t>FD</a:t>
            </a:r>
            <a:r>
              <a:rPr lang="en-US" sz="4400" b="1" dirty="0">
                <a:solidFill>
                  <a:srgbClr val="FFFF00"/>
                </a:solidFill>
                <a:latin typeface="Noe Display Bold" panose="020A0800090400000002" pitchFamily="18" charset="0"/>
                <a:cs typeface="Times New Roman" panose="02020603050405020304" pitchFamily="18" charset="0"/>
              </a:rPr>
              <a:t>I </a:t>
            </a:r>
            <a:r>
              <a:rPr lang="ro-RO" sz="4400" b="1" dirty="0">
                <a:solidFill>
                  <a:srgbClr val="FFFF00"/>
                </a:solidFill>
                <a:latin typeface="Noe Display Bold" panose="020A0800090400000002" pitchFamily="18" charset="0"/>
                <a:cs typeface="Times New Roman" panose="02020603050405020304" pitchFamily="18" charset="0"/>
              </a:rPr>
              <a:t>Context</a:t>
            </a:r>
            <a:endParaRPr lang="en-US" sz="4400" b="1" dirty="0">
              <a:solidFill>
                <a:srgbClr val="FFFF00"/>
              </a:solidFill>
              <a:latin typeface="Noe Display Bold" panose="020A0800090400000002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4000"/>
              </a:lnSpc>
              <a:buNone/>
            </a:pPr>
            <a:endParaRPr lang="en-US" sz="1000" b="1" dirty="0">
              <a:solidFill>
                <a:schemeClr val="bg1"/>
              </a:solidFill>
              <a:latin typeface="IBM Plex Sans" panose="020B0503050203000203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4000"/>
              </a:lnSpc>
              <a:buNone/>
            </a:pPr>
            <a:r>
              <a:rPr lang="en-US" sz="1400" dirty="0">
                <a:solidFill>
                  <a:schemeClr val="bg1"/>
                </a:solidFill>
                <a:latin typeface="IBM Plex Sans" panose="020B0503050203000203" pitchFamily="34" charset="0"/>
                <a:cs typeface="Times New Roman" panose="02020603050405020304" pitchFamily="18" charset="0"/>
              </a:rPr>
              <a:t>|</a:t>
            </a:r>
            <a:r>
              <a:rPr lang="en-US" sz="2400" dirty="0">
                <a:solidFill>
                  <a:schemeClr val="bg1"/>
                </a:solidFill>
                <a:latin typeface="IBM Plex Sans" panose="020B0503050203000203" pitchFamily="34" charset="0"/>
                <a:cs typeface="Times New Roman" panose="02020603050405020304" pitchFamily="18" charset="0"/>
              </a:rPr>
              <a:t>   </a:t>
            </a:r>
            <a:r>
              <a:rPr lang="ro-MD" sz="1800" dirty="0">
                <a:solidFill>
                  <a:schemeClr val="bg1"/>
                </a:solidFill>
                <a:latin typeface="IBM Plex Sans" panose="020B0503050203000203" pitchFamily="34" charset="0"/>
                <a:cs typeface="Times New Roman" panose="02020603050405020304" pitchFamily="18" charset="0"/>
              </a:rPr>
              <a:t>Global and Regional </a:t>
            </a:r>
            <a:r>
              <a:rPr lang="en-US" sz="1800" noProof="0" dirty="0">
                <a:solidFill>
                  <a:schemeClr val="bg1"/>
                </a:solidFill>
                <a:latin typeface="IBM Plex Sans" panose="020B0503050203000203" pitchFamily="34" charset="0"/>
                <a:cs typeface="Times New Roman" panose="02020603050405020304" pitchFamily="18" charset="0"/>
              </a:rPr>
              <a:t>Trends</a:t>
            </a:r>
            <a:endParaRPr lang="ro-MD" sz="1800" dirty="0">
              <a:solidFill>
                <a:schemeClr val="bg1"/>
              </a:solidFill>
              <a:latin typeface="IBM Plex Sans" panose="020B0503050203000203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4000"/>
              </a:lnSpc>
              <a:buNone/>
            </a:pPr>
            <a:r>
              <a:rPr lang="en-US" sz="1400" dirty="0">
                <a:solidFill>
                  <a:schemeClr val="bg1"/>
                </a:solidFill>
                <a:latin typeface="IBM Plex Sans" panose="020B0503050203000203" pitchFamily="34" charset="0"/>
                <a:cs typeface="Times New Roman" panose="02020603050405020304" pitchFamily="18" charset="0"/>
              </a:rPr>
              <a:t>|</a:t>
            </a:r>
            <a:r>
              <a:rPr lang="en-US" sz="2400" dirty="0">
                <a:solidFill>
                  <a:schemeClr val="bg1"/>
                </a:solidFill>
                <a:latin typeface="IBM Plex Sans" panose="020B0503050203000203" pitchFamily="34" charset="0"/>
                <a:cs typeface="Times New Roman" panose="02020603050405020304" pitchFamily="18" charset="0"/>
              </a:rPr>
              <a:t>   </a:t>
            </a:r>
            <a:r>
              <a:rPr lang="en-US" sz="1800" dirty="0">
                <a:solidFill>
                  <a:schemeClr val="bg1"/>
                </a:solidFill>
                <a:latin typeface="IBM Plex Sans" panose="020B0503050203000203" pitchFamily="34" charset="0"/>
                <a:cs typeface="Times New Roman" panose="02020603050405020304" pitchFamily="18" charset="0"/>
              </a:rPr>
              <a:t>FDI dynamics in Moldova</a:t>
            </a:r>
            <a:r>
              <a:rPr lang="ro-MD" sz="1800" dirty="0">
                <a:solidFill>
                  <a:schemeClr val="bg1"/>
                </a:solidFill>
                <a:latin typeface="IBM Plex Sans" panose="020B0503050203000203" pitchFamily="34" charset="0"/>
                <a:cs typeface="Times New Roman" panose="02020603050405020304" pitchFamily="18" charset="0"/>
              </a:rPr>
              <a:t>	</a:t>
            </a:r>
            <a:endParaRPr lang="en-US" sz="1800" dirty="0">
              <a:solidFill>
                <a:schemeClr val="bg1"/>
              </a:solidFill>
              <a:latin typeface="IBM Plex Sans" panose="020B0503050203000203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4000"/>
              </a:lnSpc>
              <a:buNone/>
            </a:pPr>
            <a:r>
              <a:rPr lang="en-US" sz="1400" dirty="0">
                <a:solidFill>
                  <a:schemeClr val="bg1"/>
                </a:solidFill>
                <a:latin typeface="IBM Plex Sans" panose="020B0503050203000203" pitchFamily="34" charset="0"/>
                <a:cs typeface="Times New Roman" panose="02020603050405020304" pitchFamily="18" charset="0"/>
              </a:rPr>
              <a:t>|</a:t>
            </a:r>
            <a:r>
              <a:rPr lang="en-US" sz="2400" dirty="0">
                <a:solidFill>
                  <a:schemeClr val="bg1"/>
                </a:solidFill>
                <a:latin typeface="IBM Plex Sans" panose="020B0503050203000203" pitchFamily="34" charset="0"/>
                <a:cs typeface="Times New Roman" panose="02020603050405020304" pitchFamily="18" charset="0"/>
              </a:rPr>
              <a:t>   </a:t>
            </a:r>
            <a:r>
              <a:rPr lang="en-US" sz="1800" dirty="0">
                <a:solidFill>
                  <a:schemeClr val="bg1"/>
                </a:solidFill>
                <a:latin typeface="IBM Plex Sans" panose="020B0503050203000203" pitchFamily="34" charset="0"/>
                <a:cs typeface="Times New Roman" panose="02020603050405020304" pitchFamily="18" charset="0"/>
              </a:rPr>
              <a:t>Structure of FDI by source and sector </a:t>
            </a:r>
            <a:endParaRPr lang="en-US" sz="2400" b="1" dirty="0">
              <a:solidFill>
                <a:schemeClr val="bg1"/>
              </a:solidFill>
              <a:latin typeface="IBM Plex Sans" panose="020B0503050203000203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8">
            <a:extLst>
              <a:ext uri="{FF2B5EF4-FFF2-40B4-BE49-F238E27FC236}">
                <a16:creationId xmlns:a16="http://schemas.microsoft.com/office/drawing/2014/main" id="{9E873A32-BDFF-0ABE-E644-9378C2B4266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14000"/>
          </a:blip>
          <a:stretch>
            <a:fillRect/>
          </a:stretch>
        </p:blipFill>
        <p:spPr bwMode="auto">
          <a:xfrm flipH="1">
            <a:off x="7831425" y="1617184"/>
            <a:ext cx="4780264" cy="4974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5576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9">
            <a:extLst>
              <a:ext uri="{FF2B5EF4-FFF2-40B4-BE49-F238E27FC236}">
                <a16:creationId xmlns:a16="http://schemas.microsoft.com/office/drawing/2014/main" id="{7AC97D12-B80B-2D8D-E237-A525355E78A8}"/>
              </a:ext>
            </a:extLst>
          </p:cNvPr>
          <p:cNvSpPr/>
          <p:nvPr/>
        </p:nvSpPr>
        <p:spPr bwMode="auto">
          <a:xfrm>
            <a:off x="0" y="-1"/>
            <a:ext cx="12192000" cy="1323975"/>
          </a:xfrm>
          <a:prstGeom prst="rect">
            <a:avLst/>
          </a:prstGeom>
          <a:gradFill>
            <a:gsLst>
              <a:gs pos="6000">
                <a:schemeClr val="tx1">
                  <a:lumMod val="90000"/>
                  <a:lumOff val="10000"/>
                </a:schemeClr>
              </a:gs>
              <a:gs pos="100000">
                <a:srgbClr val="0000FF">
                  <a:lumMod val="83000"/>
                </a:srgb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10C2AE68-BE32-421C-8826-FBF118CC6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4444"/>
            <a:ext cx="10515600" cy="929531"/>
          </a:xfrm>
          <a:noFill/>
          <a:ln>
            <a:noFill/>
          </a:ln>
        </p:spPr>
        <p:txBody>
          <a:bodyPr tIns="274320" anchor="ctr" anchorCtr="0">
            <a:normAutofit/>
          </a:bodyPr>
          <a:lstStyle/>
          <a:p>
            <a:r>
              <a:rPr lang="en-US" sz="3000" b="1" dirty="0">
                <a:solidFill>
                  <a:schemeClr val="bg1"/>
                </a:solidFill>
                <a:latin typeface="Noe Display Bold" panose="020A0800090400000002" pitchFamily="18" charset="0"/>
              </a:rPr>
              <a:t>Global FDI recovery remains uneven and fragile</a:t>
            </a:r>
            <a:endParaRPr lang="ro-MD" sz="3000" b="1" dirty="0">
              <a:solidFill>
                <a:schemeClr val="bg1"/>
              </a:solidFill>
              <a:highlight>
                <a:srgbClr val="FFFF00"/>
              </a:highlight>
              <a:latin typeface="Noe Display Bold" panose="020A0800090400000002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7B188DE-0F06-4DF4-A6B2-BB8E21E0D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884F-4DD1-489B-858D-37AB69A67189}" type="slidenum">
              <a:rPr lang="en-US" smtClean="0"/>
              <a:t>3</a:t>
            </a:fld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58B3ED5-7996-4395-847E-68B8B7DFB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443038"/>
            <a:ext cx="5723213" cy="643248"/>
          </a:xfrm>
        </p:spPr>
        <p:txBody>
          <a:bodyPr>
            <a:normAutofit/>
          </a:bodyPr>
          <a:lstStyle/>
          <a:p>
            <a:pPr defTabSz="457200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SzPct val="92000"/>
            </a:pPr>
            <a:r>
              <a:rPr lang="en-US" sz="1800" dirty="0">
                <a:solidFill>
                  <a:srgbClr val="3399FF"/>
                </a:solidFill>
                <a:latin typeface="IBM Plex Sans" panose="020B0503050203000203" pitchFamily="34" charset="0"/>
              </a:rPr>
              <a:t>FDI inflows, global and by group of economies</a:t>
            </a:r>
            <a:endParaRPr lang="ro-MD" sz="1800" dirty="0">
              <a:solidFill>
                <a:srgbClr val="3399FF"/>
              </a:solidFill>
              <a:latin typeface="IBM Plex Sans" panose="020B0503050203000203" pitchFamily="34" charset="0"/>
            </a:endParaRPr>
          </a:p>
          <a:p>
            <a:pPr defTabSz="4572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92000"/>
            </a:pPr>
            <a:r>
              <a:rPr lang="ro-MD" sz="1200" b="0" dirty="0">
                <a:solidFill>
                  <a:srgbClr val="3399FF"/>
                </a:solidFill>
                <a:latin typeface="IBM Plex Sans" panose="020B0503050203000203" pitchFamily="34" charset="0"/>
              </a:rPr>
              <a:t>(</a:t>
            </a:r>
            <a:r>
              <a:rPr lang="en-US" sz="1200" b="0" dirty="0">
                <a:solidFill>
                  <a:srgbClr val="3399FF"/>
                </a:solidFill>
                <a:latin typeface="IBM Plex Sans" panose="020B0503050203000203" pitchFamily="34" charset="0"/>
              </a:rPr>
              <a:t>USD billion and year-on-year percentage change</a:t>
            </a:r>
            <a:r>
              <a:rPr lang="ro-MD" sz="1200" b="0" dirty="0">
                <a:solidFill>
                  <a:srgbClr val="3399FF"/>
                </a:solidFill>
                <a:latin typeface="IBM Plex Sans" panose="020B0503050203000203" pitchFamily="34" charset="0"/>
              </a:rPr>
              <a:t>)</a:t>
            </a:r>
            <a:endParaRPr lang="en-US" sz="1200" b="0" dirty="0">
              <a:solidFill>
                <a:srgbClr val="3399FF"/>
              </a:solidFill>
              <a:latin typeface="IBM Plex Sans" panose="020B0503050203000203" pitchFamily="34" charset="0"/>
            </a:endParaRPr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5F2D2373-9E17-30F3-0068-6AA603395886}"/>
              </a:ext>
            </a:extLst>
          </p:cNvPr>
          <p:cNvSpPr txBox="1">
            <a:spLocks/>
          </p:cNvSpPr>
          <p:nvPr/>
        </p:nvSpPr>
        <p:spPr>
          <a:xfrm>
            <a:off x="6642868" y="6037744"/>
            <a:ext cx="1036187" cy="214413"/>
          </a:xfrm>
          <a:prstGeom prst="rect">
            <a:avLst/>
          </a:prstGeom>
        </p:spPr>
        <p:txBody>
          <a:bodyPr lIns="0" tIns="0" rIns="0" bIns="0" anchor="b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92000"/>
            </a:pPr>
            <a:r>
              <a:rPr lang="en-US" sz="1100" b="0" noProof="0" dirty="0">
                <a:solidFill>
                  <a:srgbClr val="3399FF"/>
                </a:solidFill>
                <a:latin typeface="IBM Plex Sans" panose="020B0503050203000203" pitchFamily="34" charset="0"/>
              </a:rPr>
              <a:t>Source: UNCTAD</a:t>
            </a:r>
          </a:p>
        </p:txBody>
      </p:sp>
      <p:sp>
        <p:nvSpPr>
          <p:cNvPr id="9" name="Content Placeholder 19">
            <a:extLst>
              <a:ext uri="{FF2B5EF4-FFF2-40B4-BE49-F238E27FC236}">
                <a16:creationId xmlns:a16="http://schemas.microsoft.com/office/drawing/2014/main" id="{31817ACD-741E-BA5A-C82F-56DCF26D6647}"/>
              </a:ext>
            </a:extLst>
          </p:cNvPr>
          <p:cNvSpPr txBox="1">
            <a:spLocks/>
          </p:cNvSpPr>
          <p:nvPr/>
        </p:nvSpPr>
        <p:spPr>
          <a:xfrm>
            <a:off x="8298075" y="2305050"/>
            <a:ext cx="2989050" cy="373269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Bef>
                <a:spcPts val="1800"/>
              </a:spcBef>
              <a:buSzPct val="130000"/>
            </a:pPr>
            <a:r>
              <a:rPr lang="en-US" sz="1500" dirty="0">
                <a:solidFill>
                  <a:srgbClr val="001749"/>
                </a:solidFill>
                <a:latin typeface="IBM Plex Sans" panose="020B0503050203000203" pitchFamily="34" charset="0"/>
              </a:rPr>
              <a:t>Global FDI flows increased in 2025, but growth was </a:t>
            </a:r>
            <a:r>
              <a:rPr lang="en-US" sz="1500" b="1" dirty="0">
                <a:solidFill>
                  <a:srgbClr val="001749"/>
                </a:solidFill>
                <a:latin typeface="IBM Plex Sans" panose="020B0503050203000203" pitchFamily="34" charset="0"/>
              </a:rPr>
              <a:t>largely driven by financial hubs and conduit flows</a:t>
            </a:r>
          </a:p>
          <a:p>
            <a:pPr>
              <a:lnSpc>
                <a:spcPct val="114000"/>
              </a:lnSpc>
              <a:spcBef>
                <a:spcPts val="1800"/>
              </a:spcBef>
              <a:buSzPct val="130000"/>
            </a:pPr>
            <a:r>
              <a:rPr lang="en-US" sz="1500" dirty="0">
                <a:solidFill>
                  <a:srgbClr val="001749"/>
                </a:solidFill>
                <a:latin typeface="IBM Plex Sans" panose="020B0503050203000203" pitchFamily="34" charset="0"/>
              </a:rPr>
              <a:t>Core investment indicators remain weak, with </a:t>
            </a:r>
            <a:r>
              <a:rPr lang="en-US" sz="1500" b="1" dirty="0">
                <a:solidFill>
                  <a:srgbClr val="001749"/>
                </a:solidFill>
                <a:latin typeface="IBM Plex Sans" panose="020B0503050203000203" pitchFamily="34" charset="0"/>
              </a:rPr>
              <a:t>declines in M&amp;A, project finance and greenfield activity</a:t>
            </a:r>
          </a:p>
          <a:p>
            <a:pPr>
              <a:lnSpc>
                <a:spcPct val="114000"/>
              </a:lnSpc>
              <a:spcBef>
                <a:spcPts val="1800"/>
              </a:spcBef>
              <a:buSzPct val="130000"/>
            </a:pPr>
            <a:r>
              <a:rPr lang="en-US" sz="1500" dirty="0">
                <a:solidFill>
                  <a:srgbClr val="001749"/>
                </a:solidFill>
                <a:latin typeface="IBM Plex Sans" panose="020B0503050203000203" pitchFamily="34" charset="0"/>
              </a:rPr>
              <a:t>Investment flows are increasingly </a:t>
            </a:r>
            <a:r>
              <a:rPr lang="en-US" sz="1500" b="1" dirty="0">
                <a:solidFill>
                  <a:srgbClr val="001749"/>
                </a:solidFill>
                <a:latin typeface="IBM Plex Sans" panose="020B0503050203000203" pitchFamily="34" charset="0"/>
              </a:rPr>
              <a:t>concentrated in advanced economies and capital-intensive sectors</a:t>
            </a:r>
          </a:p>
          <a:p>
            <a:pPr marL="0" indent="0">
              <a:lnSpc>
                <a:spcPct val="124000"/>
              </a:lnSpc>
              <a:buFont typeface="Arial" panose="020B0604020202020204" pitchFamily="34" charset="0"/>
              <a:buNone/>
            </a:pPr>
            <a:endParaRPr lang="ro-MD" sz="1600" dirty="0">
              <a:solidFill>
                <a:srgbClr val="001749"/>
              </a:solidFill>
              <a:latin typeface="IBM Plex Sans" panose="020B050305020300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4A29D4-96CD-4014-07F0-7DC8909934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412" y="2029136"/>
            <a:ext cx="7248525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69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F9D7A-E109-786D-6E00-06E41011E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6ECF7726-AA8B-2B0C-9FA0-D1A0D86DD4F7}"/>
              </a:ext>
            </a:extLst>
          </p:cNvPr>
          <p:cNvSpPr/>
          <p:nvPr/>
        </p:nvSpPr>
        <p:spPr bwMode="auto">
          <a:xfrm>
            <a:off x="0" y="-1"/>
            <a:ext cx="12192000" cy="1323975"/>
          </a:xfrm>
          <a:prstGeom prst="rect">
            <a:avLst/>
          </a:prstGeom>
          <a:gradFill>
            <a:gsLst>
              <a:gs pos="6000">
                <a:schemeClr val="tx1">
                  <a:lumMod val="90000"/>
                  <a:lumOff val="10000"/>
                </a:schemeClr>
              </a:gs>
              <a:gs pos="100000">
                <a:srgbClr val="0000FF">
                  <a:lumMod val="83000"/>
                </a:srgb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90521EAF-E7D8-6199-34E5-6CF04F68C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000" y="365125"/>
            <a:ext cx="10512000" cy="1156959"/>
          </a:xfrm>
          <a:noFill/>
          <a:ln>
            <a:noFill/>
          </a:ln>
        </p:spPr>
        <p:txBody>
          <a:bodyPr tIns="72000" bIns="72000" anchor="ctr" anchorCtr="0">
            <a:normAutofit/>
          </a:bodyPr>
          <a:lstStyle/>
          <a:p>
            <a:r>
              <a:rPr lang="en-US" sz="3000" b="1" dirty="0">
                <a:solidFill>
                  <a:schemeClr val="bg1"/>
                </a:solidFill>
                <a:latin typeface="Noe Display Bold" panose="020A0800090400000002" pitchFamily="18" charset="0"/>
              </a:rPr>
              <a:t>FDI inflows are driven by reinvested earnings</a:t>
            </a:r>
            <a:endParaRPr lang="en-US" sz="3000" b="1" dirty="0">
              <a:solidFill>
                <a:schemeClr val="bg1"/>
              </a:solidFill>
              <a:highlight>
                <a:srgbClr val="FFFF00"/>
              </a:highlight>
              <a:latin typeface="Noe Display Bold" panose="020A0800090400000002" pitchFamily="18" charset="0"/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7C4F153B-225C-523A-E713-05654E7B6A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14574"/>
            <a:ext cx="6275387" cy="519026"/>
          </a:xfrm>
        </p:spPr>
        <p:txBody>
          <a:bodyPr lIns="0" tIns="0" rIns="0" bIns="0">
            <a:normAutofit fontScale="92500" lnSpcReduction="20000"/>
          </a:bodyPr>
          <a:lstStyle/>
          <a:p>
            <a:pPr defTabSz="457200">
              <a:lnSpc>
                <a:spcPct val="124000"/>
              </a:lnSpc>
              <a:spcBef>
                <a:spcPct val="20000"/>
              </a:spcBef>
              <a:buClr>
                <a:schemeClr val="accent2"/>
              </a:buClr>
              <a:buSzPct val="92000"/>
            </a:pPr>
            <a:r>
              <a:rPr lang="en-US" sz="2100" dirty="0">
                <a:solidFill>
                  <a:srgbClr val="3399FF"/>
                </a:solidFill>
                <a:latin typeface="IBM Plex Sans" panose="020B0503050203000203" pitchFamily="34" charset="0"/>
              </a:rPr>
              <a:t>Net FDI inflows by instruments</a:t>
            </a:r>
            <a:r>
              <a:rPr lang="ro-MD" sz="2100" dirty="0">
                <a:solidFill>
                  <a:srgbClr val="3399FF"/>
                </a:solidFill>
                <a:latin typeface="IBM Plex Sans" panose="020B0503050203000203" pitchFamily="34" charset="0"/>
              </a:rPr>
              <a:t> </a:t>
            </a:r>
          </a:p>
          <a:p>
            <a:pPr defTabSz="457200">
              <a:lnSpc>
                <a:spcPct val="124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92000"/>
            </a:pPr>
            <a:r>
              <a:rPr lang="en-US" sz="1400" b="0" dirty="0">
                <a:solidFill>
                  <a:srgbClr val="3399FF"/>
                </a:solidFill>
                <a:latin typeface="IBM Plex Sans" panose="020B0503050203000203" pitchFamily="34" charset="0"/>
              </a:rPr>
              <a:t>(</a:t>
            </a:r>
            <a:r>
              <a:rPr lang="ro-RO" sz="1400" b="0" dirty="0">
                <a:solidFill>
                  <a:srgbClr val="3399FF"/>
                </a:solidFill>
                <a:latin typeface="IBM Plex Sans" panose="020B0503050203000203" pitchFamily="34" charset="0"/>
              </a:rPr>
              <a:t>EUR </a:t>
            </a:r>
            <a:r>
              <a:rPr lang="en-US" sz="1400" b="0" noProof="0" dirty="0">
                <a:solidFill>
                  <a:srgbClr val="3399FF"/>
                </a:solidFill>
                <a:latin typeface="IBM Plex Sans" panose="020B0503050203000203" pitchFamily="34" charset="0"/>
              </a:rPr>
              <a:t>million</a:t>
            </a:r>
            <a:r>
              <a:rPr lang="en-US" sz="1400" b="0" dirty="0">
                <a:solidFill>
                  <a:srgbClr val="3399FF"/>
                </a:solidFill>
                <a:latin typeface="IBM Plex Sans" panose="020B0503050203000203" pitchFamily="34" charset="0"/>
              </a:rPr>
              <a:t>)</a:t>
            </a:r>
            <a:endParaRPr lang="en-US" sz="1400" b="0" dirty="0">
              <a:solidFill>
                <a:srgbClr val="EF476F"/>
              </a:solidFill>
              <a:latin typeface="IBM Plex Sans" panose="020B0503050203000203" pitchFamily="34" charset="0"/>
            </a:endParaRPr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B29FCE1B-4283-4D70-3805-D656D4337E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534400" y="2694845"/>
            <a:ext cx="2895600" cy="3200400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  <a:spcBef>
                <a:spcPts val="1800"/>
              </a:spcBef>
              <a:buSzPct val="130000"/>
            </a:pPr>
            <a:r>
              <a:rPr lang="en-US" sz="1500" dirty="0">
                <a:solidFill>
                  <a:srgbClr val="001749"/>
                </a:solidFill>
                <a:latin typeface="IBM Plex Sans" panose="020B0503050203000203" pitchFamily="34" charset="0"/>
              </a:rPr>
              <a:t>Recent FDI inflows are primarily supported by </a:t>
            </a:r>
            <a:r>
              <a:rPr lang="en-US" sz="1500" b="1" dirty="0">
                <a:solidFill>
                  <a:srgbClr val="001749"/>
                </a:solidFill>
                <a:latin typeface="IBM Plex Sans" panose="020B0503050203000203" pitchFamily="34" charset="0"/>
              </a:rPr>
              <a:t>reinvested earnings</a:t>
            </a:r>
          </a:p>
          <a:p>
            <a:pPr>
              <a:lnSpc>
                <a:spcPct val="114000"/>
              </a:lnSpc>
              <a:spcBef>
                <a:spcPts val="1800"/>
              </a:spcBef>
              <a:buSzPct val="130000"/>
            </a:pPr>
            <a:r>
              <a:rPr lang="en-US" sz="1500" b="1" dirty="0">
                <a:solidFill>
                  <a:srgbClr val="001749"/>
                </a:solidFill>
                <a:latin typeface="IBM Plex Sans" panose="020B0503050203000203" pitchFamily="34" charset="0"/>
              </a:rPr>
              <a:t>Limited new capital inflows </a:t>
            </a:r>
            <a:r>
              <a:rPr lang="en-US" sz="1500" dirty="0">
                <a:solidFill>
                  <a:srgbClr val="001749"/>
                </a:solidFill>
                <a:latin typeface="IBM Plex Sans" panose="020B0503050203000203" pitchFamily="34" charset="0"/>
              </a:rPr>
              <a:t>shape the pace of expansion</a:t>
            </a:r>
          </a:p>
          <a:p>
            <a:pPr>
              <a:lnSpc>
                <a:spcPct val="114000"/>
              </a:lnSpc>
              <a:spcBef>
                <a:spcPts val="1800"/>
              </a:spcBef>
              <a:buSzPct val="130000"/>
            </a:pPr>
            <a:r>
              <a:rPr lang="en-US" sz="1500" dirty="0">
                <a:solidFill>
                  <a:srgbClr val="001749"/>
                </a:solidFill>
                <a:latin typeface="IBM Plex Sans" panose="020B0503050203000203" pitchFamily="34" charset="0"/>
              </a:rPr>
              <a:t>Current dynamics reflect </a:t>
            </a:r>
            <a:r>
              <a:rPr lang="en-US" sz="1500" b="1" dirty="0">
                <a:solidFill>
                  <a:srgbClr val="001749"/>
                </a:solidFill>
                <a:latin typeface="IBM Plex Sans" panose="020B0503050203000203" pitchFamily="34" charset="0"/>
              </a:rPr>
              <a:t>confidence of existing investors rather than new market entry</a:t>
            </a:r>
            <a:endParaRPr lang="ro-MD" sz="1600" b="1" dirty="0">
              <a:solidFill>
                <a:srgbClr val="001749"/>
              </a:solidFill>
              <a:latin typeface="IBM Plex Sans" panose="020B0503050203000203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ED3459A-5D37-04F8-9159-B042F6F68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884F-4DD1-489B-858D-37AB69A67189}" type="slidenum">
              <a:rPr lang="en-US" smtClean="0"/>
              <a:t>4</a:t>
            </a:fld>
            <a:endParaRPr lang="en-US"/>
          </a:p>
        </p:txBody>
      </p:sp>
      <p:sp>
        <p:nvSpPr>
          <p:cNvPr id="5" name="Text Placeholder 16">
            <a:extLst>
              <a:ext uri="{FF2B5EF4-FFF2-40B4-BE49-F238E27FC236}">
                <a16:creationId xmlns:a16="http://schemas.microsoft.com/office/drawing/2014/main" id="{E076FADD-D179-9B61-E917-522F6C396E7B}"/>
              </a:ext>
            </a:extLst>
          </p:cNvPr>
          <p:cNvSpPr txBox="1">
            <a:spLocks/>
          </p:cNvSpPr>
          <p:nvPr/>
        </p:nvSpPr>
        <p:spPr>
          <a:xfrm>
            <a:off x="873344" y="6140350"/>
            <a:ext cx="3996000" cy="216000"/>
          </a:xfrm>
          <a:prstGeom prst="rect">
            <a:avLst/>
          </a:prstGeom>
        </p:spPr>
        <p:txBody>
          <a:bodyPr lIns="0" tIns="0" rIns="0" bIns="0" anchor="b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92000"/>
            </a:pPr>
            <a:r>
              <a:rPr lang="en-US" sz="1100" b="0" dirty="0">
                <a:solidFill>
                  <a:srgbClr val="3399FF"/>
                </a:solidFill>
                <a:latin typeface="IBM Plex Sans" panose="020B0503050203000203" pitchFamily="34" charset="0"/>
              </a:rPr>
              <a:t>Source: NBM, International Accounts of the Republic of Moldova</a:t>
            </a:r>
            <a:r>
              <a:rPr lang="it-IT" sz="1100" b="0" dirty="0">
                <a:solidFill>
                  <a:srgbClr val="3399FF"/>
                </a:solidFill>
                <a:latin typeface="IBM Plex Sans" panose="020B0503050203000203" pitchFamily="34" charset="0"/>
              </a:rPr>
              <a:t> </a:t>
            </a:r>
            <a:endParaRPr lang="en-US" sz="1100" b="0" dirty="0">
              <a:solidFill>
                <a:srgbClr val="3399FF"/>
              </a:solidFill>
              <a:latin typeface="IBM Plex Sans" panose="020B0503050203000203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67157F-BBFC-8412-2A08-AA212B3405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087" y="2337658"/>
            <a:ext cx="7419975" cy="368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040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9">
            <a:extLst>
              <a:ext uri="{FF2B5EF4-FFF2-40B4-BE49-F238E27FC236}">
                <a16:creationId xmlns:a16="http://schemas.microsoft.com/office/drawing/2014/main" id="{549E94E9-781B-0A4A-23D1-5374C4285331}"/>
              </a:ext>
            </a:extLst>
          </p:cNvPr>
          <p:cNvSpPr/>
          <p:nvPr/>
        </p:nvSpPr>
        <p:spPr bwMode="auto">
          <a:xfrm>
            <a:off x="0" y="-1"/>
            <a:ext cx="12192000" cy="1323975"/>
          </a:xfrm>
          <a:prstGeom prst="rect">
            <a:avLst/>
          </a:prstGeom>
          <a:gradFill>
            <a:gsLst>
              <a:gs pos="6000">
                <a:schemeClr val="tx1">
                  <a:lumMod val="90000"/>
                  <a:lumOff val="10000"/>
                </a:schemeClr>
              </a:gs>
              <a:gs pos="100000">
                <a:srgbClr val="0000FF">
                  <a:lumMod val="83000"/>
                </a:srgb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10C2AE68-BE32-421C-8826-FBF118CC6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114905"/>
          </a:xfrm>
          <a:noFill/>
        </p:spPr>
        <p:txBody>
          <a:bodyPr tIns="144000" bIns="72000" anchor="ctr" anchorCtr="0">
            <a:normAutofit/>
          </a:bodyPr>
          <a:lstStyle/>
          <a:p>
            <a:r>
              <a:rPr lang="en-US" sz="3000" b="1" dirty="0">
                <a:solidFill>
                  <a:schemeClr val="bg1"/>
                </a:solidFill>
                <a:latin typeface="Noe Display Bold" panose="020A0800090400000002" pitchFamily="18" charset="0"/>
              </a:rPr>
              <a:t>FDI stock continues to grow</a:t>
            </a:r>
            <a:endParaRPr lang="en-US" sz="3000" b="1" dirty="0">
              <a:solidFill>
                <a:schemeClr val="bg1"/>
              </a:solidFill>
              <a:highlight>
                <a:srgbClr val="FFFF00"/>
              </a:highlight>
              <a:latin typeface="Noe Display Bold" panose="020A0800090400000002" pitchFamily="18" charset="0"/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58B3ED5-7996-4395-847E-68B8B7DFB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480030"/>
            <a:ext cx="5954713" cy="661895"/>
          </a:xfrm>
        </p:spPr>
        <p:txBody>
          <a:bodyPr>
            <a:noAutofit/>
          </a:bodyPr>
          <a:lstStyle/>
          <a:p>
            <a:pPr defTabSz="457200">
              <a:lnSpc>
                <a:spcPct val="110000"/>
              </a:lnSpc>
              <a:spcBef>
                <a:spcPct val="20000"/>
              </a:spcBef>
              <a:buClr>
                <a:schemeClr val="accent2"/>
              </a:buClr>
              <a:buSzPct val="92000"/>
            </a:pPr>
            <a:r>
              <a:rPr lang="ro-RO" sz="1800" dirty="0">
                <a:solidFill>
                  <a:srgbClr val="3399FF"/>
                </a:solidFill>
                <a:latin typeface="IBM Plex Sans" panose="020B0503050203000203" pitchFamily="34" charset="0"/>
              </a:rPr>
              <a:t>FDI </a:t>
            </a:r>
            <a:r>
              <a:rPr lang="en-US" sz="1800" dirty="0">
                <a:solidFill>
                  <a:srgbClr val="3399FF"/>
                </a:solidFill>
                <a:latin typeface="IBM Plex Sans" panose="020B0503050203000203" pitchFamily="34" charset="0"/>
              </a:rPr>
              <a:t>Stock, end of year</a:t>
            </a:r>
            <a:endParaRPr lang="ro-MD" sz="1800" dirty="0">
              <a:solidFill>
                <a:srgbClr val="3399FF"/>
              </a:solidFill>
              <a:latin typeface="IBM Plex Sans" panose="020B0503050203000203" pitchFamily="34" charset="0"/>
            </a:endParaRPr>
          </a:p>
          <a:p>
            <a:pPr defTabSz="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92000"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IBM Plex Sans" panose="020B0503050203000203" pitchFamily="34" charset="0"/>
              </a:rPr>
              <a:t>(</a:t>
            </a:r>
            <a:r>
              <a:rPr lang="ro-RO" sz="1200" b="0" dirty="0">
                <a:solidFill>
                  <a:srgbClr val="3399FF"/>
                </a:solidFill>
                <a:latin typeface="IBM Plex Sans" panose="020B0503050203000203" pitchFamily="34" charset="0"/>
              </a:rPr>
              <a:t>EUR</a:t>
            </a:r>
            <a:r>
              <a:rPr kumimoji="0" lang="ro-RO" sz="1200" b="0" i="0" u="none" strike="noStrike" kern="1200" cap="none" spc="0" normalizeH="0" baseline="0" noProof="0" dirty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IBM Plex Sans" panose="020B0503050203000203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IBM Plex Sans" panose="020B0503050203000203" pitchFamily="34" charset="0"/>
              </a:rPr>
              <a:t>million)</a:t>
            </a:r>
            <a:endParaRPr lang="en-US" sz="1200" dirty="0">
              <a:solidFill>
                <a:srgbClr val="3399FF"/>
              </a:solidFill>
              <a:latin typeface="IBM Plex Sans" panose="020B0503050203000203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1AF85B5-FD6E-4360-B5DD-2ECE6C51E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884F-4DD1-489B-858D-37AB69A67189}" type="slidenum">
              <a:rPr lang="en-US" smtClean="0"/>
              <a:t>5</a:t>
            </a:fld>
            <a:endParaRPr lang="en-US"/>
          </a:p>
        </p:txBody>
      </p:sp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275D2C86-D053-51AD-BE18-0F6155B57516}"/>
              </a:ext>
            </a:extLst>
          </p:cNvPr>
          <p:cNvSpPr txBox="1">
            <a:spLocks/>
          </p:cNvSpPr>
          <p:nvPr/>
        </p:nvSpPr>
        <p:spPr>
          <a:xfrm>
            <a:off x="1101311" y="6085569"/>
            <a:ext cx="3996000" cy="216000"/>
          </a:xfrm>
          <a:prstGeom prst="rect">
            <a:avLst/>
          </a:prstGeom>
        </p:spPr>
        <p:txBody>
          <a:bodyPr lIns="0" tIns="0" rIns="0" bIns="0" anchor="b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92000"/>
            </a:pPr>
            <a:r>
              <a:rPr lang="en-US" sz="1100" b="0" noProof="0" dirty="0">
                <a:solidFill>
                  <a:srgbClr val="3399FF"/>
                </a:solidFill>
                <a:latin typeface="IBM Plex Sans" panose="020B0503050203000203" pitchFamily="34" charset="0"/>
              </a:rPr>
              <a:t>Source: NBM, International Accounts of the Republic of Moldova</a:t>
            </a:r>
            <a:r>
              <a:rPr lang="ro-RO" sz="1100" b="0" noProof="0" dirty="0">
                <a:solidFill>
                  <a:srgbClr val="3399FF"/>
                </a:solidFill>
                <a:latin typeface="IBM Plex Sans" panose="020B0503050203000203" pitchFamily="34" charset="0"/>
              </a:rPr>
              <a:t> </a:t>
            </a:r>
            <a:endParaRPr lang="en-US" sz="1100" b="0" noProof="0" dirty="0">
              <a:solidFill>
                <a:srgbClr val="3399FF"/>
              </a:solidFill>
              <a:latin typeface="IBM Plex Sans" panose="020B0503050203000203" pitchFamily="34" charset="0"/>
            </a:endParaRPr>
          </a:p>
        </p:txBody>
      </p:sp>
      <p:sp>
        <p:nvSpPr>
          <p:cNvPr id="3" name="Content Placeholder 19">
            <a:extLst>
              <a:ext uri="{FF2B5EF4-FFF2-40B4-BE49-F238E27FC236}">
                <a16:creationId xmlns:a16="http://schemas.microsoft.com/office/drawing/2014/main" id="{5CDC9F9B-20CB-62AE-F526-9414C0BA4C69}"/>
              </a:ext>
            </a:extLst>
          </p:cNvPr>
          <p:cNvSpPr txBox="1">
            <a:spLocks/>
          </p:cNvSpPr>
          <p:nvPr/>
        </p:nvSpPr>
        <p:spPr>
          <a:xfrm>
            <a:off x="8456400" y="2580545"/>
            <a:ext cx="2895600" cy="32004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Bef>
                <a:spcPts val="1800"/>
              </a:spcBef>
              <a:buSzPct val="130000"/>
            </a:pPr>
            <a:r>
              <a:rPr lang="en-US" sz="1500" dirty="0">
                <a:solidFill>
                  <a:srgbClr val="001749"/>
                </a:solidFill>
                <a:latin typeface="IBM Plex Sans" panose="020B0503050203000203" pitchFamily="34" charset="0"/>
              </a:rPr>
              <a:t>FDI stock has </a:t>
            </a:r>
            <a:r>
              <a:rPr lang="en-US" sz="1500" b="1" dirty="0">
                <a:solidFill>
                  <a:srgbClr val="001749"/>
                </a:solidFill>
                <a:latin typeface="IBM Plex Sans" panose="020B0503050203000203" pitchFamily="34" charset="0"/>
              </a:rPr>
              <a:t>increased gradually over the past decade</a:t>
            </a:r>
          </a:p>
          <a:p>
            <a:pPr>
              <a:lnSpc>
                <a:spcPct val="114000"/>
              </a:lnSpc>
              <a:spcBef>
                <a:spcPts val="1800"/>
              </a:spcBef>
              <a:buSzPct val="130000"/>
            </a:pPr>
            <a:r>
              <a:rPr lang="en-US" sz="1500" dirty="0">
                <a:solidFill>
                  <a:srgbClr val="001749"/>
                </a:solidFill>
                <a:latin typeface="IBM Plex Sans" panose="020B0503050203000203" pitchFamily="34" charset="0"/>
              </a:rPr>
              <a:t>Growth reflects </a:t>
            </a:r>
            <a:r>
              <a:rPr lang="en-US" sz="1500" b="1" dirty="0">
                <a:solidFill>
                  <a:srgbClr val="001749"/>
                </a:solidFill>
                <a:latin typeface="IBM Plex Sans" panose="020B0503050203000203" pitchFamily="34" charset="0"/>
              </a:rPr>
              <a:t>ongoing reinvestment and capital accumulation</a:t>
            </a:r>
          </a:p>
          <a:p>
            <a:pPr>
              <a:lnSpc>
                <a:spcPct val="114000"/>
              </a:lnSpc>
              <a:spcBef>
                <a:spcPts val="1800"/>
              </a:spcBef>
              <a:buSzPct val="130000"/>
            </a:pPr>
            <a:r>
              <a:rPr lang="en-US" sz="1500" dirty="0">
                <a:solidFill>
                  <a:srgbClr val="001749"/>
                </a:solidFill>
                <a:latin typeface="IBM Plex Sans" panose="020B0503050203000203" pitchFamily="34" charset="0"/>
              </a:rPr>
              <a:t>The overall trend indicates a </a:t>
            </a:r>
            <a:r>
              <a:rPr lang="en-US" sz="1500" b="1" dirty="0">
                <a:solidFill>
                  <a:srgbClr val="001749"/>
                </a:solidFill>
                <a:latin typeface="IBM Plex Sans" panose="020B0503050203000203" pitchFamily="34" charset="0"/>
              </a:rPr>
              <a:t>stable and </a:t>
            </a:r>
            <a:r>
              <a:rPr lang="en-US" sz="1500" b="1" noProof="0" dirty="0">
                <a:solidFill>
                  <a:srgbClr val="001749"/>
                </a:solidFill>
                <a:latin typeface="IBM Plex Sans" panose="020B0503050203000203" pitchFamily="34" charset="0"/>
              </a:rPr>
              <a:t>established</a:t>
            </a:r>
            <a:r>
              <a:rPr lang="ro-RO" sz="1500" b="1" dirty="0">
                <a:solidFill>
                  <a:srgbClr val="001749"/>
                </a:solidFill>
                <a:latin typeface="IBM Plex Sans" panose="020B0503050203000203" pitchFamily="34" charset="0"/>
              </a:rPr>
              <a:t> </a:t>
            </a:r>
            <a:r>
              <a:rPr lang="en-US" sz="1500" b="1" dirty="0">
                <a:solidFill>
                  <a:srgbClr val="001749"/>
                </a:solidFill>
                <a:latin typeface="IBM Plex Sans" panose="020B0503050203000203" pitchFamily="34" charset="0"/>
              </a:rPr>
              <a:t>investment base</a:t>
            </a:r>
          </a:p>
          <a:p>
            <a:pPr>
              <a:lnSpc>
                <a:spcPct val="114000"/>
              </a:lnSpc>
              <a:buSzPct val="130000"/>
            </a:pPr>
            <a:endParaRPr lang="en-US" sz="1500" b="1" dirty="0">
              <a:solidFill>
                <a:srgbClr val="001749"/>
              </a:solidFill>
              <a:latin typeface="IBM Plex Sans" panose="020B0503050203000203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9969CE4-9DE2-3DE2-8EFD-AE0334586F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788" y="2323415"/>
            <a:ext cx="7591425" cy="370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5863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A1C8A-7D60-0899-68B3-3507153EBF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9">
            <a:extLst>
              <a:ext uri="{FF2B5EF4-FFF2-40B4-BE49-F238E27FC236}">
                <a16:creationId xmlns:a16="http://schemas.microsoft.com/office/drawing/2014/main" id="{E67BF502-8AC4-63FB-446F-7925A3441219}"/>
              </a:ext>
            </a:extLst>
          </p:cNvPr>
          <p:cNvSpPr/>
          <p:nvPr/>
        </p:nvSpPr>
        <p:spPr bwMode="auto">
          <a:xfrm>
            <a:off x="0" y="-1"/>
            <a:ext cx="12192000" cy="1323975"/>
          </a:xfrm>
          <a:prstGeom prst="rect">
            <a:avLst/>
          </a:prstGeom>
          <a:gradFill>
            <a:gsLst>
              <a:gs pos="6000">
                <a:schemeClr val="tx1">
                  <a:lumMod val="90000"/>
                  <a:lumOff val="10000"/>
                </a:schemeClr>
              </a:gs>
              <a:gs pos="100000">
                <a:srgbClr val="0000FF">
                  <a:lumMod val="83000"/>
                </a:srgb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CE6CB0FC-6706-BF52-EB04-F8BC8326A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114905"/>
          </a:xfrm>
          <a:noFill/>
        </p:spPr>
        <p:txBody>
          <a:bodyPr tIns="144000" bIns="72000" anchor="ctr" anchorCtr="0">
            <a:normAutofit/>
          </a:bodyPr>
          <a:lstStyle/>
          <a:p>
            <a:r>
              <a:rPr lang="en-US" sz="3000" b="1" dirty="0">
                <a:solidFill>
                  <a:schemeClr val="bg1"/>
                </a:solidFill>
                <a:latin typeface="Noe Display Bold" panose="020A0800090400000002" pitchFamily="18" charset="0"/>
              </a:rPr>
              <a:t>FDI in Moldova is strongly anchored in the European Union</a:t>
            </a:r>
            <a:endParaRPr lang="en-US" sz="3000" b="1" dirty="0">
              <a:solidFill>
                <a:schemeClr val="bg1"/>
              </a:solidFill>
              <a:highlight>
                <a:srgbClr val="FFFF00"/>
              </a:highlight>
              <a:latin typeface="Noe Display Bold" panose="020A0800090400000002" pitchFamily="18" charset="0"/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F6D9555-17BC-3125-A990-78848C8ABF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1429910"/>
            <a:ext cx="5954713" cy="661895"/>
          </a:xfrm>
        </p:spPr>
        <p:txBody>
          <a:bodyPr>
            <a:noAutofit/>
          </a:bodyPr>
          <a:lstStyle/>
          <a:p>
            <a:pPr defTabSz="457200">
              <a:lnSpc>
                <a:spcPct val="110000"/>
              </a:lnSpc>
              <a:spcBef>
                <a:spcPct val="20000"/>
              </a:spcBef>
              <a:buClr>
                <a:schemeClr val="accent2"/>
              </a:buClr>
              <a:buSzPct val="92000"/>
            </a:pPr>
            <a:r>
              <a:rPr lang="ro-RO" sz="1800" dirty="0">
                <a:solidFill>
                  <a:srgbClr val="3399FF"/>
                </a:solidFill>
                <a:latin typeface="IBM Plex Sans" panose="020B0503050203000203" pitchFamily="34" charset="0"/>
              </a:rPr>
              <a:t>FDI </a:t>
            </a:r>
            <a:r>
              <a:rPr lang="en-US" sz="1800" dirty="0">
                <a:solidFill>
                  <a:srgbClr val="3399FF"/>
                </a:solidFill>
                <a:latin typeface="IBM Plex Sans" panose="020B0503050203000203" pitchFamily="34" charset="0"/>
              </a:rPr>
              <a:t>Stock </a:t>
            </a:r>
            <a:r>
              <a:rPr lang="ro-RO" sz="1800" dirty="0">
                <a:solidFill>
                  <a:srgbClr val="3399FF"/>
                </a:solidFill>
                <a:latin typeface="IBM Plex Sans" panose="020B0503050203000203" pitchFamily="34" charset="0"/>
              </a:rPr>
              <a:t>by region</a:t>
            </a:r>
            <a:endParaRPr lang="ro-MD" sz="1800" dirty="0">
              <a:solidFill>
                <a:srgbClr val="3399FF"/>
              </a:solidFill>
              <a:latin typeface="IBM Plex Sans" panose="020B0503050203000203" pitchFamily="34" charset="0"/>
            </a:endParaRPr>
          </a:p>
          <a:p>
            <a:pPr defTabSz="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92000"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IBM Plex Sans" panose="020B0503050203000203" pitchFamily="34" charset="0"/>
              </a:rPr>
              <a:t>(</a:t>
            </a:r>
            <a:r>
              <a:rPr lang="ro-RO" sz="1200" b="0" dirty="0">
                <a:solidFill>
                  <a:srgbClr val="3399FF"/>
                </a:solidFill>
                <a:latin typeface="IBM Plex Sans" panose="020B0503050203000203" pitchFamily="34" charset="0"/>
              </a:rPr>
              <a:t>EUR</a:t>
            </a:r>
            <a:r>
              <a:rPr kumimoji="0" lang="ro-RO" sz="1200" b="0" i="0" u="none" strike="noStrike" kern="1200" cap="none" spc="0" normalizeH="0" baseline="0" noProof="0" dirty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IBM Plex Sans" panose="020B0503050203000203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IBM Plex Sans" panose="020B0503050203000203" pitchFamily="34" charset="0"/>
              </a:rPr>
              <a:t>million)</a:t>
            </a:r>
            <a:endParaRPr lang="en-US" sz="1200" dirty="0">
              <a:solidFill>
                <a:srgbClr val="3399FF"/>
              </a:solidFill>
              <a:latin typeface="IBM Plex Sans" panose="020B0503050203000203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6E87EE9-C91A-F632-62D2-E134A07AD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884F-4DD1-489B-858D-37AB69A67189}" type="slidenum">
              <a:rPr lang="en-US" smtClean="0"/>
              <a:t>6</a:t>
            </a:fld>
            <a:endParaRPr lang="en-US"/>
          </a:p>
        </p:txBody>
      </p:sp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D77375FA-11D5-9747-A199-C9437502E275}"/>
              </a:ext>
            </a:extLst>
          </p:cNvPr>
          <p:cNvSpPr txBox="1">
            <a:spLocks/>
          </p:cNvSpPr>
          <p:nvPr/>
        </p:nvSpPr>
        <p:spPr>
          <a:xfrm>
            <a:off x="1052149" y="6338800"/>
            <a:ext cx="3996000" cy="216000"/>
          </a:xfrm>
          <a:prstGeom prst="rect">
            <a:avLst/>
          </a:prstGeom>
        </p:spPr>
        <p:txBody>
          <a:bodyPr lIns="0" tIns="0" rIns="0" bIns="0" anchor="b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92000"/>
            </a:pPr>
            <a:r>
              <a:rPr lang="en-US" sz="1100" b="0" noProof="0" dirty="0">
                <a:solidFill>
                  <a:srgbClr val="3399FF"/>
                </a:solidFill>
                <a:latin typeface="IBM Plex Sans" panose="020B0503050203000203" pitchFamily="34" charset="0"/>
              </a:rPr>
              <a:t>Source: NBM, International Accounts of the Republic of Moldova</a:t>
            </a:r>
            <a:r>
              <a:rPr lang="ro-RO" sz="1100" b="0" noProof="0" dirty="0">
                <a:solidFill>
                  <a:srgbClr val="3399FF"/>
                </a:solidFill>
                <a:latin typeface="IBM Plex Sans" panose="020B0503050203000203" pitchFamily="34" charset="0"/>
              </a:rPr>
              <a:t> </a:t>
            </a:r>
            <a:endParaRPr lang="en-US" sz="1100" b="0" noProof="0" dirty="0">
              <a:solidFill>
                <a:srgbClr val="3399FF"/>
              </a:solidFill>
              <a:latin typeface="IBM Plex Sans" panose="020B0503050203000203" pitchFamily="34" charset="0"/>
            </a:endParaRPr>
          </a:p>
        </p:txBody>
      </p:sp>
      <p:sp>
        <p:nvSpPr>
          <p:cNvPr id="3" name="Content Placeholder 19">
            <a:extLst>
              <a:ext uri="{FF2B5EF4-FFF2-40B4-BE49-F238E27FC236}">
                <a16:creationId xmlns:a16="http://schemas.microsoft.com/office/drawing/2014/main" id="{07C0E67D-0093-29AF-09C4-B24510F3CB1E}"/>
              </a:ext>
            </a:extLst>
          </p:cNvPr>
          <p:cNvSpPr txBox="1">
            <a:spLocks/>
          </p:cNvSpPr>
          <p:nvPr/>
        </p:nvSpPr>
        <p:spPr>
          <a:xfrm>
            <a:off x="8534400" y="2046527"/>
            <a:ext cx="2895600" cy="3743325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4000"/>
              </a:lnSpc>
              <a:spcBef>
                <a:spcPts val="1800"/>
              </a:spcBef>
              <a:buSzPct val="130000"/>
            </a:pPr>
            <a:r>
              <a:rPr lang="en-US" sz="1800" dirty="0">
                <a:solidFill>
                  <a:srgbClr val="001749"/>
                </a:solidFill>
                <a:latin typeface="IBM Plex Sans" panose="020B0503050203000203" pitchFamily="34" charset="0"/>
              </a:rPr>
              <a:t>The European Union is the </a:t>
            </a:r>
            <a:r>
              <a:rPr lang="en-US" sz="1800" b="1" dirty="0">
                <a:solidFill>
                  <a:srgbClr val="001749"/>
                </a:solidFill>
                <a:latin typeface="IBM Plex Sans" panose="020B0503050203000203" pitchFamily="34" charset="0"/>
              </a:rPr>
              <a:t>main source of FDI</a:t>
            </a:r>
            <a:r>
              <a:rPr lang="en-US" sz="1800" dirty="0">
                <a:solidFill>
                  <a:srgbClr val="001749"/>
                </a:solidFill>
                <a:latin typeface="IBM Plex Sans" panose="020B0503050203000203" pitchFamily="34" charset="0"/>
              </a:rPr>
              <a:t>, with a </a:t>
            </a:r>
            <a:r>
              <a:rPr lang="en-US" sz="1800" noProof="0" dirty="0">
                <a:solidFill>
                  <a:srgbClr val="001749"/>
                </a:solidFill>
                <a:latin typeface="IBM Plex Sans" panose="020B0503050203000203" pitchFamily="34" charset="0"/>
              </a:rPr>
              <a:t>strong and consistent</a:t>
            </a:r>
            <a:r>
              <a:rPr lang="ro-RO" sz="1800" noProof="0" dirty="0">
                <a:solidFill>
                  <a:srgbClr val="001749"/>
                </a:solidFill>
                <a:latin typeface="IBM Plex Sans" panose="020B0503050203000203" pitchFamily="34" charset="0"/>
              </a:rPr>
              <a:t> </a:t>
            </a:r>
            <a:r>
              <a:rPr lang="en-US" sz="1800" noProof="0" dirty="0">
                <a:solidFill>
                  <a:srgbClr val="001749"/>
                </a:solidFill>
                <a:latin typeface="IBM Plex Sans" panose="020B0503050203000203" pitchFamily="34" charset="0"/>
              </a:rPr>
              <a:t>presence</a:t>
            </a:r>
            <a:endParaRPr lang="en-US" sz="1800" dirty="0">
              <a:solidFill>
                <a:srgbClr val="001749"/>
              </a:solidFill>
              <a:latin typeface="IBM Plex Sans" panose="020B0503050203000203" pitchFamily="34" charset="0"/>
            </a:endParaRPr>
          </a:p>
          <a:p>
            <a:pPr>
              <a:lnSpc>
                <a:spcPct val="124000"/>
              </a:lnSpc>
              <a:spcBef>
                <a:spcPts val="1800"/>
              </a:spcBef>
              <a:buSzPct val="130000"/>
            </a:pPr>
            <a:r>
              <a:rPr lang="en-US" sz="1800" dirty="0">
                <a:solidFill>
                  <a:srgbClr val="001749"/>
                </a:solidFill>
                <a:latin typeface="IBM Plex Sans" panose="020B0503050203000203" pitchFamily="34" charset="0"/>
              </a:rPr>
              <a:t>Other regions contribute </a:t>
            </a:r>
            <a:r>
              <a:rPr lang="en-US" sz="1800" b="1" dirty="0">
                <a:solidFill>
                  <a:srgbClr val="001749"/>
                </a:solidFill>
                <a:latin typeface="IBM Plex Sans" panose="020B0503050203000203" pitchFamily="34" charset="0"/>
              </a:rPr>
              <a:t>more modestly</a:t>
            </a:r>
            <a:r>
              <a:rPr lang="en-US" sz="1800" dirty="0">
                <a:solidFill>
                  <a:srgbClr val="001749"/>
                </a:solidFill>
                <a:latin typeface="IBM Plex Sans" panose="020B0503050203000203" pitchFamily="34" charset="0"/>
              </a:rPr>
              <a:t>, indicating scope for further diversification</a:t>
            </a:r>
          </a:p>
          <a:p>
            <a:pPr>
              <a:lnSpc>
                <a:spcPct val="124000"/>
              </a:lnSpc>
              <a:spcBef>
                <a:spcPts val="1800"/>
              </a:spcBef>
              <a:buSzPct val="130000"/>
            </a:pPr>
            <a:r>
              <a:rPr lang="en-US" sz="1800" dirty="0">
                <a:solidFill>
                  <a:srgbClr val="001749"/>
                </a:solidFill>
                <a:latin typeface="IBM Plex Sans" panose="020B0503050203000203" pitchFamily="34" charset="0"/>
              </a:rPr>
              <a:t>The geographic structure reflects a </a:t>
            </a:r>
            <a:r>
              <a:rPr lang="en-US" sz="1800" b="1" dirty="0">
                <a:solidFill>
                  <a:srgbClr val="001749"/>
                </a:solidFill>
                <a:latin typeface="IBM Plex Sans" panose="020B0503050203000203" pitchFamily="34" charset="0"/>
              </a:rPr>
              <a:t>strong alignment with European investment flows</a:t>
            </a:r>
          </a:p>
          <a:p>
            <a:pPr>
              <a:lnSpc>
                <a:spcPct val="114000"/>
              </a:lnSpc>
              <a:buSzPct val="130000"/>
            </a:pPr>
            <a:endParaRPr lang="en-US" sz="1500" b="1" dirty="0">
              <a:solidFill>
                <a:srgbClr val="001749"/>
              </a:solidFill>
              <a:latin typeface="IBM Plex Sans" panose="020B0503050203000203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AA77F8E-1EE9-B9A2-EBB9-67339542B9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613" y="2091805"/>
            <a:ext cx="6967538" cy="4298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6688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F8AD1-10F1-44E0-6F03-A1CD4D307E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9">
            <a:extLst>
              <a:ext uri="{FF2B5EF4-FFF2-40B4-BE49-F238E27FC236}">
                <a16:creationId xmlns:a16="http://schemas.microsoft.com/office/drawing/2014/main" id="{E1C7C3C6-BF03-81A9-916A-B78F2FA8FCA0}"/>
              </a:ext>
            </a:extLst>
          </p:cNvPr>
          <p:cNvSpPr/>
          <p:nvPr/>
        </p:nvSpPr>
        <p:spPr bwMode="auto">
          <a:xfrm>
            <a:off x="0" y="-1"/>
            <a:ext cx="12192000" cy="1323975"/>
          </a:xfrm>
          <a:prstGeom prst="rect">
            <a:avLst/>
          </a:prstGeom>
          <a:gradFill>
            <a:gsLst>
              <a:gs pos="6000">
                <a:schemeClr val="tx1">
                  <a:lumMod val="90000"/>
                  <a:lumOff val="10000"/>
                </a:schemeClr>
              </a:gs>
              <a:gs pos="100000">
                <a:srgbClr val="0000FF">
                  <a:lumMod val="83000"/>
                </a:srgb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93F02EFF-3E25-896B-4A81-422A46512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109563"/>
          </a:xfrm>
          <a:noFill/>
        </p:spPr>
        <p:txBody>
          <a:bodyPr tIns="144000" bIns="72000" anchor="ctr" anchorCtr="0">
            <a:normAutofit/>
          </a:bodyPr>
          <a:lstStyle/>
          <a:p>
            <a:r>
              <a:rPr lang="en-US" sz="3000" b="1" dirty="0">
                <a:solidFill>
                  <a:schemeClr val="bg1"/>
                </a:solidFill>
                <a:latin typeface="Noe Display Bold" panose="020A0800090400000002" pitchFamily="18" charset="0"/>
              </a:rPr>
              <a:t>FDI is concentrated among a core group of countries</a:t>
            </a:r>
            <a:endParaRPr lang="en-US" sz="3000" b="1" dirty="0">
              <a:solidFill>
                <a:schemeClr val="bg1"/>
              </a:solidFill>
              <a:highlight>
                <a:srgbClr val="FFFF00"/>
              </a:highlight>
              <a:latin typeface="Noe Display Bold" panose="020A0800090400000002" pitchFamily="18" charset="0"/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8F8B7B1A-3CB9-B2ED-7B26-35FB98394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00037" y="1607662"/>
            <a:ext cx="3738713" cy="429080"/>
          </a:xfrm>
        </p:spPr>
        <p:txBody>
          <a:bodyPr>
            <a:noAutofit/>
          </a:bodyPr>
          <a:lstStyle/>
          <a:p>
            <a:pPr defTabSz="457200">
              <a:lnSpc>
                <a:spcPct val="110000"/>
              </a:lnSpc>
              <a:spcBef>
                <a:spcPct val="20000"/>
              </a:spcBef>
              <a:buClr>
                <a:schemeClr val="accent2"/>
              </a:buClr>
              <a:buSzPct val="92000"/>
            </a:pPr>
            <a:r>
              <a:rPr lang="en-US" sz="1300" dirty="0">
                <a:solidFill>
                  <a:srgbClr val="EF476F"/>
                </a:solidFill>
                <a:latin typeface="IBM Plex Sans" panose="020B0503050203000203" pitchFamily="34" charset="0"/>
              </a:rPr>
              <a:t>FDI by country – other sectors </a:t>
            </a:r>
            <a:endParaRPr lang="ro-RO" sz="1300" dirty="0">
              <a:solidFill>
                <a:srgbClr val="EF476F"/>
              </a:solidFill>
              <a:latin typeface="IBM Plex Sans" panose="020B0503050203000203" pitchFamily="34" charset="0"/>
            </a:endParaRPr>
          </a:p>
          <a:p>
            <a:pPr defTabSz="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92000"/>
            </a:pPr>
            <a:r>
              <a:rPr lang="en-US" sz="1200" b="0" dirty="0">
                <a:solidFill>
                  <a:srgbClr val="EF476F"/>
                </a:solidFill>
                <a:latin typeface="IBM Plex Sans" panose="020B0503050203000203" pitchFamily="34" charset="0"/>
              </a:rPr>
              <a:t>(</a:t>
            </a:r>
            <a:r>
              <a:rPr lang="ro-RO" sz="1200" b="0" dirty="0">
                <a:solidFill>
                  <a:srgbClr val="EF476F"/>
                </a:solidFill>
                <a:latin typeface="IBM Plex Sans" panose="020B0503050203000203" pitchFamily="34" charset="0"/>
              </a:rPr>
              <a:t>EUR </a:t>
            </a:r>
            <a:r>
              <a:rPr lang="en-US" sz="1200" b="0" dirty="0">
                <a:solidFill>
                  <a:srgbClr val="EF476F"/>
                </a:solidFill>
                <a:latin typeface="IBM Plex Sans" panose="020B0503050203000203" pitchFamily="34" charset="0"/>
              </a:rPr>
              <a:t>million)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D63B512B-D383-7F52-85A6-D43C5BBC694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66800" y="2036742"/>
            <a:ext cx="5029200" cy="2971800"/>
          </a:xfrm>
          <a:prstGeom prst="rect">
            <a:avLst/>
          </a:prstGeom>
        </p:spPr>
      </p:pic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35F9D555-2DD5-28BF-291E-3D95F407FE10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400800" y="2079604"/>
            <a:ext cx="4953000" cy="2886075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12400FA-EDDB-8DED-AD22-DE36264CB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884F-4DD1-489B-858D-37AB69A67189}" type="slidenum">
              <a:rPr lang="en-US" smtClean="0"/>
              <a:t>7</a:t>
            </a:fld>
            <a:endParaRPr lang="en-US" dirty="0"/>
          </a:p>
        </p:txBody>
      </p:sp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C750FC26-BF9F-4BE9-A445-47450597209B}"/>
              </a:ext>
            </a:extLst>
          </p:cNvPr>
          <p:cNvSpPr txBox="1">
            <a:spLocks/>
          </p:cNvSpPr>
          <p:nvPr/>
        </p:nvSpPr>
        <p:spPr>
          <a:xfrm>
            <a:off x="7504410" y="4598598"/>
            <a:ext cx="3996000" cy="216000"/>
          </a:xfrm>
          <a:prstGeom prst="rect">
            <a:avLst/>
          </a:prstGeom>
        </p:spPr>
        <p:txBody>
          <a:bodyPr lIns="0" tIns="0" rIns="0" bIns="0" anchor="b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92000"/>
            </a:pPr>
            <a:r>
              <a:rPr lang="en-US" sz="1100" b="0" noProof="0" dirty="0">
                <a:solidFill>
                  <a:srgbClr val="3399FF"/>
                </a:solidFill>
                <a:latin typeface="IBM Plex Sans" panose="020B0503050203000203" pitchFamily="34" charset="0"/>
              </a:rPr>
              <a:t>Source: NBM, International Accounts of the Republic of Moldova</a:t>
            </a:r>
            <a:r>
              <a:rPr lang="ro-RO" sz="1100" b="0" noProof="0" dirty="0">
                <a:solidFill>
                  <a:srgbClr val="3399FF"/>
                </a:solidFill>
                <a:latin typeface="IBM Plex Sans" panose="020B0503050203000203" pitchFamily="34" charset="0"/>
              </a:rPr>
              <a:t> </a:t>
            </a:r>
            <a:endParaRPr lang="en-US" sz="1100" b="0" noProof="0" dirty="0">
              <a:solidFill>
                <a:srgbClr val="3399FF"/>
              </a:solidFill>
              <a:latin typeface="IBM Plex Sans" panose="020B0503050203000203" pitchFamily="34" charset="0"/>
            </a:endParaRPr>
          </a:p>
        </p:txBody>
      </p:sp>
      <p:sp>
        <p:nvSpPr>
          <p:cNvPr id="3" name="Content Placeholder 19">
            <a:extLst>
              <a:ext uri="{FF2B5EF4-FFF2-40B4-BE49-F238E27FC236}">
                <a16:creationId xmlns:a16="http://schemas.microsoft.com/office/drawing/2014/main" id="{E8FE0C01-6333-287C-3F82-35A503F5CE39}"/>
              </a:ext>
            </a:extLst>
          </p:cNvPr>
          <p:cNvSpPr txBox="1">
            <a:spLocks/>
          </p:cNvSpPr>
          <p:nvPr/>
        </p:nvSpPr>
        <p:spPr>
          <a:xfrm>
            <a:off x="965762" y="5328515"/>
            <a:ext cx="9449230" cy="1109563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Bef>
                <a:spcPts val="500"/>
              </a:spcBef>
              <a:buSzPct val="130000"/>
            </a:pPr>
            <a:r>
              <a:rPr lang="en-US" sz="1500" dirty="0">
                <a:solidFill>
                  <a:srgbClr val="001749"/>
                </a:solidFill>
                <a:latin typeface="IBM Plex Sans" panose="020B0503050203000203" pitchFamily="34" charset="0"/>
              </a:rPr>
              <a:t>The top five countries account for approximately </a:t>
            </a:r>
            <a:r>
              <a:rPr lang="en-US" sz="1500" b="1" dirty="0">
                <a:solidFill>
                  <a:srgbClr val="001749"/>
                </a:solidFill>
                <a:latin typeface="IBM Plex Sans" panose="020B0503050203000203" pitchFamily="34" charset="0"/>
              </a:rPr>
              <a:t>56% of total equity capital</a:t>
            </a:r>
          </a:p>
          <a:p>
            <a:pPr>
              <a:lnSpc>
                <a:spcPct val="114000"/>
              </a:lnSpc>
              <a:spcBef>
                <a:spcPts val="500"/>
              </a:spcBef>
              <a:buSzPct val="130000"/>
            </a:pPr>
            <a:r>
              <a:rPr lang="en-US" sz="1500" dirty="0">
                <a:solidFill>
                  <a:srgbClr val="001749"/>
                </a:solidFill>
                <a:latin typeface="IBM Plex Sans" panose="020B0503050203000203" pitchFamily="34" charset="0"/>
              </a:rPr>
              <a:t>The investment base combines </a:t>
            </a:r>
            <a:r>
              <a:rPr lang="en-US" sz="1500" b="1" dirty="0">
                <a:solidFill>
                  <a:srgbClr val="001749"/>
                </a:solidFill>
                <a:latin typeface="IBM Plex Sans" panose="020B0503050203000203" pitchFamily="34" charset="0"/>
              </a:rPr>
              <a:t>direct investors and investment platforms and financial hubs</a:t>
            </a:r>
          </a:p>
          <a:p>
            <a:pPr>
              <a:lnSpc>
                <a:spcPct val="114000"/>
              </a:lnSpc>
              <a:spcBef>
                <a:spcPts val="500"/>
              </a:spcBef>
              <a:buSzPct val="130000"/>
            </a:pPr>
            <a:r>
              <a:rPr lang="en-US" sz="1500" dirty="0">
                <a:solidFill>
                  <a:srgbClr val="001749"/>
                </a:solidFill>
                <a:latin typeface="IBM Plex Sans" panose="020B0503050203000203" pitchFamily="34" charset="0"/>
              </a:rPr>
              <a:t>This structure highlights both </a:t>
            </a:r>
            <a:r>
              <a:rPr lang="en-US" sz="1500" b="1" dirty="0">
                <a:solidFill>
                  <a:srgbClr val="001749"/>
                </a:solidFill>
                <a:latin typeface="IBM Plex Sans" panose="020B0503050203000203" pitchFamily="34" charset="0"/>
              </a:rPr>
              <a:t>investment continuity and opportunities for further diversification of sources</a:t>
            </a:r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219F8F2C-2BDF-F2CF-ABB4-5E29F9B92FEB}"/>
              </a:ext>
            </a:extLst>
          </p:cNvPr>
          <p:cNvSpPr txBox="1">
            <a:spLocks/>
          </p:cNvSpPr>
          <p:nvPr/>
        </p:nvSpPr>
        <p:spPr>
          <a:xfrm>
            <a:off x="2404800" y="4680625"/>
            <a:ext cx="3996000" cy="216000"/>
          </a:xfrm>
          <a:prstGeom prst="rect">
            <a:avLst/>
          </a:prstGeom>
        </p:spPr>
        <p:txBody>
          <a:bodyPr lIns="0" tIns="0" rIns="0" bIns="0" anchor="b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92000"/>
            </a:pPr>
            <a:r>
              <a:rPr lang="en-US" sz="1100" b="0" noProof="0" dirty="0">
                <a:solidFill>
                  <a:srgbClr val="3399FF"/>
                </a:solidFill>
                <a:latin typeface="IBM Plex Sans" panose="020B0503050203000203" pitchFamily="34" charset="0"/>
              </a:rPr>
              <a:t>Source: NBM, International Accounts of the Republic of Moldova</a:t>
            </a:r>
            <a:r>
              <a:rPr lang="ro-RO" sz="1100" b="0" noProof="0" dirty="0">
                <a:solidFill>
                  <a:srgbClr val="3399FF"/>
                </a:solidFill>
                <a:latin typeface="IBM Plex Sans" panose="020B0503050203000203" pitchFamily="34" charset="0"/>
              </a:rPr>
              <a:t> </a:t>
            </a:r>
            <a:endParaRPr lang="en-US" sz="1100" b="0" noProof="0" dirty="0">
              <a:solidFill>
                <a:srgbClr val="3399FF"/>
              </a:solidFill>
              <a:latin typeface="IBM Plex Sans" panose="020B0503050203000203" pitchFamily="34" charset="0"/>
            </a:endParaRPr>
          </a:p>
        </p:txBody>
      </p:sp>
      <p:sp>
        <p:nvSpPr>
          <p:cNvPr id="4" name="Text Placeholder 16">
            <a:extLst>
              <a:ext uri="{FF2B5EF4-FFF2-40B4-BE49-F238E27FC236}">
                <a16:creationId xmlns:a16="http://schemas.microsoft.com/office/drawing/2014/main" id="{431C92B8-9308-0F91-2E54-95241B7402D1}"/>
              </a:ext>
            </a:extLst>
          </p:cNvPr>
          <p:cNvSpPr txBox="1">
            <a:spLocks/>
          </p:cNvSpPr>
          <p:nvPr/>
        </p:nvSpPr>
        <p:spPr>
          <a:xfrm>
            <a:off x="6872137" y="1586923"/>
            <a:ext cx="3738713" cy="42908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lnSpc>
                <a:spcPct val="110000"/>
              </a:lnSpc>
              <a:spcBef>
                <a:spcPct val="20000"/>
              </a:spcBef>
              <a:buClr>
                <a:schemeClr val="accent2"/>
              </a:buClr>
              <a:buSzPct val="92000"/>
            </a:pPr>
            <a:r>
              <a:rPr lang="en-US" sz="1300" dirty="0">
                <a:solidFill>
                  <a:srgbClr val="3399FF"/>
                </a:solidFill>
                <a:latin typeface="IBM Plex Sans" panose="020B0503050203000203" pitchFamily="34" charset="0"/>
              </a:rPr>
              <a:t>FDI by country – </a:t>
            </a:r>
            <a:r>
              <a:rPr lang="ro-RO" sz="1300" dirty="0">
                <a:solidFill>
                  <a:srgbClr val="3399FF"/>
                </a:solidFill>
                <a:latin typeface="IBM Plex Sans" panose="020B0503050203000203" pitchFamily="34" charset="0"/>
              </a:rPr>
              <a:t>banking sector</a:t>
            </a:r>
            <a:r>
              <a:rPr lang="en-US" sz="1300" dirty="0">
                <a:solidFill>
                  <a:srgbClr val="3399FF"/>
                </a:solidFill>
                <a:latin typeface="IBM Plex Sans" panose="020B0503050203000203" pitchFamily="34" charset="0"/>
              </a:rPr>
              <a:t> </a:t>
            </a:r>
            <a:endParaRPr lang="ro-RO" sz="1300" dirty="0">
              <a:solidFill>
                <a:srgbClr val="3399FF"/>
              </a:solidFill>
              <a:latin typeface="IBM Plex Sans" panose="020B0503050203000203" pitchFamily="34" charset="0"/>
            </a:endParaRPr>
          </a:p>
          <a:p>
            <a:pPr defTabSz="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92000"/>
            </a:pPr>
            <a:r>
              <a:rPr lang="en-US" sz="1200" b="0" dirty="0">
                <a:solidFill>
                  <a:srgbClr val="3399FF"/>
                </a:solidFill>
                <a:latin typeface="IBM Plex Sans" panose="020B0503050203000203" pitchFamily="34" charset="0"/>
              </a:rPr>
              <a:t>(</a:t>
            </a:r>
            <a:r>
              <a:rPr lang="ro-RO" sz="1200" b="0" dirty="0">
                <a:solidFill>
                  <a:srgbClr val="3399FF"/>
                </a:solidFill>
                <a:latin typeface="IBM Plex Sans" panose="020B0503050203000203" pitchFamily="34" charset="0"/>
              </a:rPr>
              <a:t>EUR </a:t>
            </a:r>
            <a:r>
              <a:rPr lang="en-US" sz="1200" b="0" dirty="0">
                <a:solidFill>
                  <a:srgbClr val="3399FF"/>
                </a:solidFill>
                <a:latin typeface="IBM Plex Sans" panose="020B0503050203000203" pitchFamily="34" charset="0"/>
              </a:rPr>
              <a:t>million)</a:t>
            </a:r>
          </a:p>
        </p:txBody>
      </p:sp>
    </p:spTree>
    <p:extLst>
      <p:ext uri="{BB962C8B-B14F-4D97-AF65-F5344CB8AC3E}">
        <p14:creationId xmlns:p14="http://schemas.microsoft.com/office/powerpoint/2010/main" val="15724618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350B5B-50A1-B302-614D-9B1D838153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9">
            <a:extLst>
              <a:ext uri="{FF2B5EF4-FFF2-40B4-BE49-F238E27FC236}">
                <a16:creationId xmlns:a16="http://schemas.microsoft.com/office/drawing/2014/main" id="{6E6E8140-E432-673E-B834-EEC511FE5A73}"/>
              </a:ext>
            </a:extLst>
          </p:cNvPr>
          <p:cNvSpPr/>
          <p:nvPr/>
        </p:nvSpPr>
        <p:spPr bwMode="auto">
          <a:xfrm>
            <a:off x="0" y="-1"/>
            <a:ext cx="12192000" cy="1323975"/>
          </a:xfrm>
          <a:prstGeom prst="rect">
            <a:avLst/>
          </a:prstGeom>
          <a:gradFill>
            <a:gsLst>
              <a:gs pos="6000">
                <a:schemeClr val="tx1">
                  <a:lumMod val="90000"/>
                  <a:lumOff val="10000"/>
                </a:schemeClr>
              </a:gs>
              <a:gs pos="100000">
                <a:srgbClr val="0000FF">
                  <a:lumMod val="83000"/>
                </a:srgb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80B45EF-12B2-0462-7300-BE20391961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1439908"/>
            <a:ext cx="3602038" cy="548756"/>
          </a:xfrm>
        </p:spPr>
        <p:txBody>
          <a:bodyPr>
            <a:noAutofit/>
          </a:bodyPr>
          <a:lstStyle/>
          <a:p>
            <a:pPr defTabSz="457200">
              <a:lnSpc>
                <a:spcPct val="110000"/>
              </a:lnSpc>
              <a:spcBef>
                <a:spcPct val="20000"/>
              </a:spcBef>
              <a:buClr>
                <a:schemeClr val="accent2"/>
              </a:buClr>
              <a:buSzPct val="92000"/>
            </a:pPr>
            <a:r>
              <a:rPr lang="en-US" sz="1800" dirty="0">
                <a:solidFill>
                  <a:srgbClr val="3399FF"/>
                </a:solidFill>
                <a:latin typeface="IBM Plex Sans" panose="020B0503050203000203" pitchFamily="34" charset="0"/>
              </a:rPr>
              <a:t>FDI by industry, 2025 </a:t>
            </a:r>
            <a:endParaRPr lang="ro-MD" sz="1800" dirty="0">
              <a:solidFill>
                <a:srgbClr val="3399FF"/>
              </a:solidFill>
              <a:latin typeface="IBM Plex Sans" panose="020B0503050203000203" pitchFamily="34" charset="0"/>
            </a:endParaRPr>
          </a:p>
          <a:p>
            <a:pPr defTabSz="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92000"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IBM Plex Sans" panose="020B0503050203000203" pitchFamily="34" charset="0"/>
              </a:rPr>
              <a:t>(</a:t>
            </a:r>
            <a:r>
              <a:rPr lang="en-US" sz="1200" b="0" noProof="0" dirty="0">
                <a:solidFill>
                  <a:srgbClr val="3399FF"/>
                </a:solidFill>
                <a:latin typeface="IBM Plex Sans" panose="020B0503050203000203" pitchFamily="34" charset="0"/>
              </a:rPr>
              <a:t>percentages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IBM Plex Sans" panose="020B0503050203000203" pitchFamily="34" charset="0"/>
              </a:rPr>
              <a:t>)</a:t>
            </a:r>
            <a:endParaRPr lang="en-US" sz="1200" dirty="0">
              <a:solidFill>
                <a:srgbClr val="3399FF"/>
              </a:solidFill>
              <a:latin typeface="IBM Plex Sans" panose="020B0503050203000203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006C52C-D962-4A8B-F48C-24DB86BD4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884F-4DD1-489B-858D-37AB69A67189}" type="slidenum">
              <a:rPr lang="en-US" smtClean="0"/>
              <a:t>8</a:t>
            </a:fld>
            <a:endParaRPr lang="en-US"/>
          </a:p>
        </p:txBody>
      </p:sp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2F533081-49D6-4C1A-A1FA-AB475081E224}"/>
              </a:ext>
            </a:extLst>
          </p:cNvPr>
          <p:cNvSpPr txBox="1">
            <a:spLocks/>
          </p:cNvSpPr>
          <p:nvPr/>
        </p:nvSpPr>
        <p:spPr>
          <a:xfrm>
            <a:off x="865401" y="6320712"/>
            <a:ext cx="3996000" cy="216000"/>
          </a:xfrm>
          <a:prstGeom prst="rect">
            <a:avLst/>
          </a:prstGeom>
        </p:spPr>
        <p:txBody>
          <a:bodyPr lIns="0" tIns="0" rIns="0" bIns="0" anchor="b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92000"/>
            </a:pPr>
            <a:r>
              <a:rPr lang="en-US" sz="1100" b="0" noProof="0" dirty="0">
                <a:solidFill>
                  <a:srgbClr val="3399FF"/>
                </a:solidFill>
                <a:latin typeface="IBM Plex Sans" panose="020B0503050203000203" pitchFamily="34" charset="0"/>
              </a:rPr>
              <a:t>Source: NBM, International Accounts of the Republic of Moldova</a:t>
            </a:r>
            <a:r>
              <a:rPr lang="ro-RO" sz="1100" b="0" noProof="0" dirty="0">
                <a:solidFill>
                  <a:srgbClr val="3399FF"/>
                </a:solidFill>
                <a:latin typeface="IBM Plex Sans" panose="020B0503050203000203" pitchFamily="34" charset="0"/>
              </a:rPr>
              <a:t> </a:t>
            </a:r>
            <a:endParaRPr lang="en-US" sz="1100" b="0" noProof="0" dirty="0">
              <a:solidFill>
                <a:srgbClr val="3399FF"/>
              </a:solidFill>
              <a:latin typeface="IBM Plex Sans" panose="020B0503050203000203" pitchFamily="34" charset="0"/>
            </a:endParaRPr>
          </a:p>
        </p:txBody>
      </p:sp>
      <p:sp>
        <p:nvSpPr>
          <p:cNvPr id="3" name="Content Placeholder 19">
            <a:extLst>
              <a:ext uri="{FF2B5EF4-FFF2-40B4-BE49-F238E27FC236}">
                <a16:creationId xmlns:a16="http://schemas.microsoft.com/office/drawing/2014/main" id="{0D769DF8-394B-7065-94FF-ED49CF733FA2}"/>
              </a:ext>
            </a:extLst>
          </p:cNvPr>
          <p:cNvSpPr txBox="1">
            <a:spLocks/>
          </p:cNvSpPr>
          <p:nvPr/>
        </p:nvSpPr>
        <p:spPr>
          <a:xfrm>
            <a:off x="9296400" y="2046527"/>
            <a:ext cx="2495550" cy="188063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4000"/>
              </a:lnSpc>
              <a:buSzPct val="130000"/>
              <a:buNone/>
            </a:pPr>
            <a:r>
              <a:rPr lang="en-US" sz="1800" dirty="0">
                <a:solidFill>
                  <a:srgbClr val="001749"/>
                </a:solidFill>
                <a:latin typeface="IBM Plex Sans" panose="020B0503050203000203" pitchFamily="34" charset="0"/>
              </a:rPr>
              <a:t>There is</a:t>
            </a:r>
            <a:r>
              <a:rPr lang="en-US" sz="1800" b="1" dirty="0">
                <a:solidFill>
                  <a:srgbClr val="001749"/>
                </a:solidFill>
                <a:latin typeface="IBM Plex Sans" panose="020B0503050203000203" pitchFamily="34" charset="0"/>
              </a:rPr>
              <a:t> scope to further expand FDI into higher value-added activities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F0A091-9D51-6E02-54D9-C6141263A6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612" y="2046527"/>
            <a:ext cx="8049578" cy="4251960"/>
          </a:xfrm>
          <a:prstGeom prst="rect">
            <a:avLst/>
          </a:prstGeom>
        </p:spPr>
      </p:pic>
      <p:sp>
        <p:nvSpPr>
          <p:cNvPr id="10" name="Title 10">
            <a:extLst>
              <a:ext uri="{FF2B5EF4-FFF2-40B4-BE49-F238E27FC236}">
                <a16:creationId xmlns:a16="http://schemas.microsoft.com/office/drawing/2014/main" id="{CD701F9B-6809-0FEC-CC83-C74BBB301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109563"/>
          </a:xfrm>
          <a:noFill/>
        </p:spPr>
        <p:txBody>
          <a:bodyPr tIns="144000" bIns="72000" anchor="ctr" anchorCtr="0">
            <a:normAutofit/>
          </a:bodyPr>
          <a:lstStyle/>
          <a:p>
            <a:r>
              <a:rPr lang="en-US" sz="3000" b="1" dirty="0">
                <a:solidFill>
                  <a:schemeClr val="bg1"/>
                </a:solidFill>
                <a:latin typeface="Noe Display Bold" panose="020A0800090400000002" pitchFamily="18" charset="0"/>
              </a:rPr>
              <a:t>FDI is concentrated in services and trade</a:t>
            </a:r>
            <a:endParaRPr lang="en-US" sz="3000" b="1" dirty="0">
              <a:solidFill>
                <a:schemeClr val="bg1"/>
              </a:solidFill>
              <a:highlight>
                <a:srgbClr val="FFFF00"/>
              </a:highlight>
              <a:latin typeface="Noe Display Bold" panose="020A08000904000000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51734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3404CE-7A30-616A-F239-0F347A221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9">
            <a:extLst>
              <a:ext uri="{FF2B5EF4-FFF2-40B4-BE49-F238E27FC236}">
                <a16:creationId xmlns:a16="http://schemas.microsoft.com/office/drawing/2014/main" id="{B48FECF8-8309-6194-50B9-F0AAD1E74AAB}"/>
              </a:ext>
            </a:extLst>
          </p:cNvPr>
          <p:cNvSpPr/>
          <p:nvPr/>
        </p:nvSpPr>
        <p:spPr bwMode="auto">
          <a:xfrm>
            <a:off x="0" y="0"/>
            <a:ext cx="12329161" cy="6858000"/>
          </a:xfrm>
          <a:prstGeom prst="rect">
            <a:avLst/>
          </a:prstGeom>
          <a:gradFill>
            <a:gsLst>
              <a:gs pos="6000">
                <a:schemeClr val="tx1">
                  <a:lumMod val="90000"/>
                  <a:lumOff val="10000"/>
                </a:schemeClr>
              </a:gs>
              <a:gs pos="100000">
                <a:srgbClr val="0000FF">
                  <a:lumMod val="83000"/>
                </a:srgb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FC5CE91D-18AB-7B1D-70A7-CA6325A744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10640397" y="5959938"/>
            <a:ext cx="1151291" cy="573971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6EA0158-D219-F6E8-99E5-A0069D9C7992}"/>
              </a:ext>
            </a:extLst>
          </p:cNvPr>
          <p:cNvSpPr txBox="1"/>
          <p:nvPr/>
        </p:nvSpPr>
        <p:spPr>
          <a:xfrm>
            <a:off x="979105" y="2291221"/>
            <a:ext cx="7570535" cy="31175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14000"/>
              </a:lnSpc>
              <a:buNone/>
            </a:pPr>
            <a:r>
              <a:rPr lang="en-US" sz="4400" b="1" dirty="0">
                <a:solidFill>
                  <a:srgbClr val="FFFF00"/>
                </a:solidFill>
                <a:latin typeface="Noe Display Bold" panose="020A0800090400000002" pitchFamily="18" charset="0"/>
                <a:cs typeface="Times New Roman" panose="02020603050405020304" pitchFamily="18" charset="0"/>
              </a:rPr>
              <a:t>The Economic Impact of </a:t>
            </a:r>
            <a:r>
              <a:rPr lang="ro-RO" sz="4400" b="1" dirty="0">
                <a:solidFill>
                  <a:srgbClr val="FFFF00"/>
                </a:solidFill>
                <a:latin typeface="Noe Display Bold" panose="020A0800090400000002" pitchFamily="18" charset="0"/>
                <a:cs typeface="Times New Roman" panose="02020603050405020304" pitchFamily="18" charset="0"/>
              </a:rPr>
              <a:t>FD</a:t>
            </a:r>
            <a:r>
              <a:rPr lang="en-US" sz="4400" b="1" dirty="0">
                <a:solidFill>
                  <a:srgbClr val="FFFF00"/>
                </a:solidFill>
                <a:latin typeface="Noe Display Bold" panose="020A0800090400000002" pitchFamily="18" charset="0"/>
                <a:cs typeface="Times New Roman" panose="02020603050405020304" pitchFamily="18" charset="0"/>
              </a:rPr>
              <a:t>I</a:t>
            </a:r>
          </a:p>
          <a:p>
            <a:pPr marL="0" indent="0">
              <a:lnSpc>
                <a:spcPct val="114000"/>
              </a:lnSpc>
              <a:buNone/>
            </a:pPr>
            <a:endParaRPr lang="en-US" sz="1000" b="1" dirty="0">
              <a:solidFill>
                <a:schemeClr val="bg1"/>
              </a:solidFill>
              <a:latin typeface="IBM Plex Sans" panose="020B0503050203000203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4000"/>
              </a:lnSpc>
              <a:buNone/>
            </a:pPr>
            <a:r>
              <a:rPr lang="en-US" sz="1400" dirty="0">
                <a:solidFill>
                  <a:schemeClr val="bg1"/>
                </a:solidFill>
                <a:latin typeface="IBM Plex Sans" panose="020B0503050203000203" pitchFamily="34" charset="0"/>
                <a:cs typeface="Times New Roman" panose="02020603050405020304" pitchFamily="18" charset="0"/>
              </a:rPr>
              <a:t>|</a:t>
            </a:r>
            <a:r>
              <a:rPr lang="en-US" sz="2400" dirty="0">
                <a:solidFill>
                  <a:schemeClr val="bg1"/>
                </a:solidFill>
                <a:latin typeface="IBM Plex Sans" panose="020B0503050203000203" pitchFamily="34" charset="0"/>
                <a:cs typeface="Times New Roman" panose="02020603050405020304" pitchFamily="18" charset="0"/>
              </a:rPr>
              <a:t>   </a:t>
            </a:r>
            <a:r>
              <a:rPr lang="ro-MD" sz="1800" dirty="0">
                <a:solidFill>
                  <a:schemeClr val="bg1"/>
                </a:solidFill>
                <a:latin typeface="IBM Plex Sans" panose="020B0503050203000203" pitchFamily="34" charset="0"/>
                <a:cs typeface="Times New Roman" panose="02020603050405020304" pitchFamily="18" charset="0"/>
              </a:rPr>
              <a:t>FDI flows (% of GDP)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sz="1400" dirty="0">
                <a:solidFill>
                  <a:schemeClr val="bg1"/>
                </a:solidFill>
                <a:latin typeface="IBM Plex Sans" panose="020B0503050203000203" pitchFamily="34" charset="0"/>
                <a:cs typeface="Times New Roman" panose="02020603050405020304" pitchFamily="18" charset="0"/>
              </a:rPr>
              <a:t>|</a:t>
            </a:r>
            <a:r>
              <a:rPr lang="en-US" sz="2400" dirty="0">
                <a:solidFill>
                  <a:schemeClr val="bg1"/>
                </a:solidFill>
                <a:latin typeface="IBM Plex Sans" panose="020B0503050203000203" pitchFamily="34" charset="0"/>
                <a:cs typeface="Times New Roman" panose="02020603050405020304" pitchFamily="18" charset="0"/>
              </a:rPr>
              <a:t>   </a:t>
            </a:r>
            <a:r>
              <a:rPr lang="en-US" sz="1800" dirty="0">
                <a:solidFill>
                  <a:schemeClr val="bg1"/>
                </a:solidFill>
                <a:latin typeface="IBM Plex Sans" panose="020B0503050203000203" pitchFamily="34" charset="0"/>
                <a:cs typeface="Times New Roman" panose="02020603050405020304" pitchFamily="18" charset="0"/>
              </a:rPr>
              <a:t>FDI stock (% of GDP)</a:t>
            </a:r>
            <a:r>
              <a:rPr lang="ro-MD" sz="1800" dirty="0">
                <a:solidFill>
                  <a:schemeClr val="bg1"/>
                </a:solidFill>
                <a:latin typeface="IBM Plex Sans" panose="020B0503050203000203" pitchFamily="34" charset="0"/>
                <a:cs typeface="Times New Roman" panose="02020603050405020304" pitchFamily="18" charset="0"/>
              </a:rPr>
              <a:t>	</a:t>
            </a:r>
            <a:endParaRPr lang="en-US" sz="1800" dirty="0">
              <a:solidFill>
                <a:schemeClr val="bg1"/>
              </a:solidFill>
              <a:latin typeface="IBM Plex Sans" panose="020B0503050203000203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4000"/>
              </a:lnSpc>
              <a:buNone/>
            </a:pPr>
            <a:r>
              <a:rPr lang="en-US" sz="1400" dirty="0">
                <a:solidFill>
                  <a:schemeClr val="bg1"/>
                </a:solidFill>
                <a:latin typeface="IBM Plex Sans" panose="020B0503050203000203" pitchFamily="34" charset="0"/>
                <a:cs typeface="Times New Roman" panose="02020603050405020304" pitchFamily="18" charset="0"/>
              </a:rPr>
              <a:t>|</a:t>
            </a:r>
            <a:r>
              <a:rPr lang="en-US" sz="2400" dirty="0">
                <a:solidFill>
                  <a:schemeClr val="bg1"/>
                </a:solidFill>
                <a:latin typeface="IBM Plex Sans" panose="020B0503050203000203" pitchFamily="34" charset="0"/>
                <a:cs typeface="Times New Roman" panose="02020603050405020304" pitchFamily="18" charset="0"/>
              </a:rPr>
              <a:t>   </a:t>
            </a:r>
            <a:r>
              <a:rPr lang="en-US" sz="1800" dirty="0">
                <a:solidFill>
                  <a:schemeClr val="bg1"/>
                </a:solidFill>
                <a:latin typeface="IBM Plex Sans" panose="020B0503050203000203" pitchFamily="34" charset="0"/>
                <a:cs typeface="Times New Roman" panose="02020603050405020304" pitchFamily="18" charset="0"/>
              </a:rPr>
              <a:t>FDI flows per capita</a:t>
            </a:r>
          </a:p>
          <a:p>
            <a:pPr>
              <a:lnSpc>
                <a:spcPct val="114000"/>
              </a:lnSpc>
            </a:pPr>
            <a:r>
              <a:rPr lang="en-US" sz="1400" dirty="0">
                <a:solidFill>
                  <a:schemeClr val="bg1"/>
                </a:solidFill>
                <a:latin typeface="IBM Plex Sans" panose="020B0503050203000203" pitchFamily="34" charset="0"/>
                <a:cs typeface="Times New Roman" panose="02020603050405020304" pitchFamily="18" charset="0"/>
              </a:rPr>
              <a:t>|</a:t>
            </a:r>
            <a:r>
              <a:rPr lang="en-US" sz="2400" dirty="0">
                <a:solidFill>
                  <a:schemeClr val="bg1"/>
                </a:solidFill>
                <a:latin typeface="IBM Plex Sans" panose="020B0503050203000203" pitchFamily="34" charset="0"/>
                <a:cs typeface="Times New Roman" panose="02020603050405020304" pitchFamily="18" charset="0"/>
              </a:rPr>
              <a:t>   </a:t>
            </a:r>
            <a:r>
              <a:rPr lang="en-US" dirty="0">
                <a:solidFill>
                  <a:schemeClr val="bg1"/>
                </a:solidFill>
                <a:latin typeface="IBM Plex Sans" panose="020B0503050203000203" pitchFamily="34" charset="0"/>
                <a:cs typeface="Times New Roman" panose="02020603050405020304" pitchFamily="18" charset="0"/>
              </a:rPr>
              <a:t>FDI stock per capita</a:t>
            </a:r>
          </a:p>
          <a:p>
            <a:pPr>
              <a:lnSpc>
                <a:spcPct val="114000"/>
              </a:lnSpc>
            </a:pPr>
            <a:r>
              <a:rPr lang="en-US" sz="1400" dirty="0">
                <a:solidFill>
                  <a:schemeClr val="bg1"/>
                </a:solidFill>
                <a:latin typeface="IBM Plex Sans" panose="020B0503050203000203" pitchFamily="34" charset="0"/>
                <a:cs typeface="Times New Roman" panose="02020603050405020304" pitchFamily="18" charset="0"/>
              </a:rPr>
              <a:t>|</a:t>
            </a:r>
            <a:r>
              <a:rPr lang="en-US" sz="2400" dirty="0">
                <a:solidFill>
                  <a:schemeClr val="bg1"/>
                </a:solidFill>
                <a:latin typeface="IBM Plex Sans" panose="020B0503050203000203" pitchFamily="34" charset="0"/>
                <a:cs typeface="Times New Roman" panose="02020603050405020304" pitchFamily="18" charset="0"/>
              </a:rPr>
              <a:t>   </a:t>
            </a:r>
            <a:r>
              <a:rPr lang="en-US" dirty="0">
                <a:solidFill>
                  <a:schemeClr val="bg1"/>
                </a:solidFill>
                <a:latin typeface="IBM Plex Sans" panose="020B0503050203000203" pitchFamily="34" charset="0"/>
                <a:cs typeface="Times New Roman" panose="02020603050405020304" pitchFamily="18" charset="0"/>
              </a:rPr>
              <a:t>FDI share in gross fixed capital formation	</a:t>
            </a:r>
          </a:p>
        </p:txBody>
      </p:sp>
      <p:pic>
        <p:nvPicPr>
          <p:cNvPr id="11" name="Picture 8">
            <a:extLst>
              <a:ext uri="{FF2B5EF4-FFF2-40B4-BE49-F238E27FC236}">
                <a16:creationId xmlns:a16="http://schemas.microsoft.com/office/drawing/2014/main" id="{5F7716AC-68AE-2602-6EB0-3E552ECFF3A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14000"/>
          </a:blip>
          <a:stretch>
            <a:fillRect/>
          </a:stretch>
        </p:blipFill>
        <p:spPr bwMode="auto">
          <a:xfrm flipH="1">
            <a:off x="7831425" y="1617184"/>
            <a:ext cx="4780264" cy="4974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42942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4822</TotalTime>
  <Words>981</Words>
  <Application>Microsoft Office PowerPoint</Application>
  <PresentationFormat>Widescreen</PresentationFormat>
  <Paragraphs>132</Paragraphs>
  <Slides>17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Aptos</vt:lpstr>
      <vt:lpstr>Arial</vt:lpstr>
      <vt:lpstr>Calibri</vt:lpstr>
      <vt:lpstr>Century Gothic</vt:lpstr>
      <vt:lpstr>Circe Extra Bold</vt:lpstr>
      <vt:lpstr>IBM Plex Sans</vt:lpstr>
      <vt:lpstr>Noe Display Bold</vt:lpstr>
      <vt:lpstr>Office Theme</vt:lpstr>
      <vt:lpstr>PowerPoint Presentation</vt:lpstr>
      <vt:lpstr>PowerPoint Presentation</vt:lpstr>
      <vt:lpstr>Global FDI recovery remains uneven and fragile</vt:lpstr>
      <vt:lpstr>FDI inflows are driven by reinvested earnings</vt:lpstr>
      <vt:lpstr>FDI stock continues to grow</vt:lpstr>
      <vt:lpstr>FDI in Moldova is strongly anchored in the European Union</vt:lpstr>
      <vt:lpstr>FDI is concentrated among a core group of countries</vt:lpstr>
      <vt:lpstr>FDI is concentrated in services and trade</vt:lpstr>
      <vt:lpstr>PowerPoint Presentation</vt:lpstr>
      <vt:lpstr>FDI inflows have stabilized at a moderate level</vt:lpstr>
      <vt:lpstr>FDI stock growth is outpaced by the economy</vt:lpstr>
      <vt:lpstr>FDI inflows per capita reflect episodic investment patterns</vt:lpstr>
      <vt:lpstr>FDI stock per capita reflects sustained capital accumulation</vt:lpstr>
      <vt:lpstr>FDI remains a key component within an evolving investment structure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Foreign Direct Investments (FDI) The impact on the economy of the Republic of Moldova</dc:title>
  <dc:creator>furdui vlad</dc:creator>
  <cp:lastModifiedBy>Bogdan Afteni</cp:lastModifiedBy>
  <cp:revision>89</cp:revision>
  <cp:lastPrinted>2026-05-06T06:22:59Z</cp:lastPrinted>
  <dcterms:created xsi:type="dcterms:W3CDTF">2021-09-09T08:55:39Z</dcterms:created>
  <dcterms:modified xsi:type="dcterms:W3CDTF">2026-06-29T07:16:49Z</dcterms:modified>
</cp:coreProperties>
</file>