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23"/>
  </p:notesMasterIdLst>
  <p:sldIdLst>
    <p:sldId id="276" r:id="rId3"/>
    <p:sldId id="257" r:id="rId4"/>
    <p:sldId id="258" r:id="rId5"/>
    <p:sldId id="259" r:id="rId6"/>
    <p:sldId id="260" r:id="rId7"/>
    <p:sldId id="278" r:id="rId8"/>
    <p:sldId id="262" r:id="rId9"/>
    <p:sldId id="263" r:id="rId10"/>
    <p:sldId id="264" r:id="rId11"/>
    <p:sldId id="266" r:id="rId12"/>
    <p:sldId id="265" r:id="rId13"/>
    <p:sldId id="267" r:id="rId14"/>
    <p:sldId id="268" r:id="rId15"/>
    <p:sldId id="269" r:id="rId16"/>
    <p:sldId id="270" r:id="rId17"/>
    <p:sldId id="271" r:id="rId18"/>
    <p:sldId id="272" r:id="rId19"/>
    <p:sldId id="273" r:id="rId20"/>
    <p:sldId id="274" r:id="rId21"/>
    <p:sldId id="280"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52F"/>
    <a:srgbClr val="003E7D"/>
    <a:srgbClr val="E2231A"/>
    <a:srgbClr val="0D7A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3" d="100"/>
          <a:sy n="63" d="100"/>
        </p:scale>
        <p:origin x="8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manualLayout>
          <c:layoutTarget val="inner"/>
          <c:xMode val="edge"/>
          <c:yMode val="edge"/>
          <c:x val="4.9398159907430926E-2"/>
          <c:y val="1.8462059620596206E-2"/>
          <c:w val="0.62791218637992829"/>
          <c:h val="0.94952574525745259"/>
        </c:manualLayout>
      </c:layout>
      <c:doughnutChart>
        <c:varyColors val="1"/>
        <c:ser>
          <c:idx val="0"/>
          <c:order val="0"/>
          <c:tx>
            <c:strRef>
              <c:f>Sheet1!$B$1</c:f>
              <c:strCache>
                <c:ptCount val="1"/>
                <c:pt idx="0">
                  <c:v>FDI</c:v>
                </c:pt>
              </c:strCache>
            </c:strRef>
          </c:tx>
          <c:spPr>
            <a:solidFill>
              <a:schemeClr val="accent1"/>
            </a:solidFill>
            <a:ln w="9525" cap="flat">
              <a:solidFill>
                <a:srgbClr val="F9F9F9"/>
              </a:solidFill>
              <a:prstDash val="solid"/>
              <a:round/>
            </a:ln>
            <a:effectLst/>
          </c:spPr>
          <c:dPt>
            <c:idx val="0"/>
            <c:bubble3D val="0"/>
            <c:spPr>
              <a:solidFill>
                <a:srgbClr val="00052F"/>
              </a:solidFill>
              <a:effectLst/>
            </c:spPr>
            <c:extLst>
              <c:ext xmlns:c16="http://schemas.microsoft.com/office/drawing/2014/chart" uri="{C3380CC4-5D6E-409C-BE32-E72D297353CC}">
                <c16:uniqueId val="{00000001-E2CF-43FE-8B29-1D08482C829F}"/>
              </c:ext>
            </c:extLst>
          </c:dPt>
          <c:dPt>
            <c:idx val="1"/>
            <c:bubble3D val="0"/>
            <c:spPr>
              <a:solidFill>
                <a:srgbClr val="2E6BD6"/>
              </a:solidFill>
              <a:effectLst/>
            </c:spPr>
            <c:extLst>
              <c:ext xmlns:c16="http://schemas.microsoft.com/office/drawing/2014/chart" uri="{C3380CC4-5D6E-409C-BE32-E72D297353CC}">
                <c16:uniqueId val="{00000003-E2CF-43FE-8B29-1D08482C829F}"/>
              </c:ext>
            </c:extLst>
          </c:dPt>
          <c:dPt>
            <c:idx val="2"/>
            <c:bubble3D val="0"/>
            <c:spPr>
              <a:solidFill>
                <a:srgbClr val="E2231A"/>
              </a:solidFill>
              <a:effectLst/>
            </c:spPr>
            <c:extLst>
              <c:ext xmlns:c16="http://schemas.microsoft.com/office/drawing/2014/chart" uri="{C3380CC4-5D6E-409C-BE32-E72D297353CC}">
                <c16:uniqueId val="{00000005-E2CF-43FE-8B29-1D08482C829F}"/>
              </c:ext>
            </c:extLst>
          </c:dPt>
          <c:dPt>
            <c:idx val="3"/>
            <c:bubble3D val="0"/>
            <c:spPr>
              <a:solidFill>
                <a:srgbClr val="E8B04B"/>
              </a:solidFill>
              <a:effectLst/>
            </c:spPr>
            <c:extLst>
              <c:ext xmlns:c16="http://schemas.microsoft.com/office/drawing/2014/chart" uri="{C3380CC4-5D6E-409C-BE32-E72D297353CC}">
                <c16:uniqueId val="{00000007-E2CF-43FE-8B29-1D08482C829F}"/>
              </c:ext>
            </c:extLst>
          </c:dPt>
          <c:dPt>
            <c:idx val="4"/>
            <c:bubble3D val="0"/>
            <c:spPr>
              <a:solidFill>
                <a:srgbClr val="1F9D6B"/>
              </a:solidFill>
              <a:effectLst/>
            </c:spPr>
            <c:extLst>
              <c:ext xmlns:c16="http://schemas.microsoft.com/office/drawing/2014/chart" uri="{C3380CC4-5D6E-409C-BE32-E72D297353CC}">
                <c16:uniqueId val="{00000009-E2CF-43FE-8B29-1D08482C829F}"/>
              </c:ext>
            </c:extLst>
          </c:dPt>
          <c:dPt>
            <c:idx val="5"/>
            <c:bubble3D val="0"/>
            <c:spPr>
              <a:solidFill>
                <a:srgbClr val="6B7488"/>
              </a:solidFill>
              <a:effectLst/>
            </c:spPr>
            <c:extLst>
              <c:ext xmlns:c16="http://schemas.microsoft.com/office/drawing/2014/chart" uri="{C3380CC4-5D6E-409C-BE32-E72D297353CC}">
                <c16:uniqueId val="{0000000B-E2CF-43FE-8B29-1D08482C829F}"/>
              </c:ext>
            </c:extLst>
          </c:dPt>
          <c:dLbls>
            <c:dLbl>
              <c:idx val="0"/>
              <c:numFmt formatCode="0\%" sourceLinked="0"/>
              <c:spPr/>
              <c:txPr>
                <a:bodyPr/>
                <a:lstStyle/>
                <a:p>
                  <a:pPr>
                    <a:defRPr sz="1900" b="0" i="0" u="none" strike="noStrike">
                      <a:solidFill>
                        <a:srgbClr val="FFFFFF"/>
                      </a:solidFill>
                      <a:latin typeface="Calibri"/>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2CF-43FE-8B29-1D08482C829F}"/>
                </c:ext>
              </c:extLst>
            </c:dLbl>
            <c:dLbl>
              <c:idx val="1"/>
              <c:numFmt formatCode="0\%" sourceLinked="0"/>
              <c:spPr/>
              <c:txPr>
                <a:bodyPr/>
                <a:lstStyle/>
                <a:p>
                  <a:pPr>
                    <a:defRPr sz="1900" b="0" i="0" u="none" strike="noStrike">
                      <a:solidFill>
                        <a:srgbClr val="FFFFFF"/>
                      </a:solidFill>
                      <a:latin typeface="Calibri"/>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CF-43FE-8B29-1D08482C829F}"/>
                </c:ext>
              </c:extLst>
            </c:dLbl>
            <c:dLbl>
              <c:idx val="2"/>
              <c:numFmt formatCode="0\%" sourceLinked="0"/>
              <c:spPr/>
              <c:txPr>
                <a:bodyPr/>
                <a:lstStyle/>
                <a:p>
                  <a:pPr>
                    <a:defRPr sz="1900" b="0" i="0" u="none" strike="noStrike">
                      <a:solidFill>
                        <a:srgbClr val="FFFFFF"/>
                      </a:solidFill>
                      <a:latin typeface="Calibri"/>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CF-43FE-8B29-1D08482C829F}"/>
                </c:ext>
              </c:extLst>
            </c:dLbl>
            <c:dLbl>
              <c:idx val="3"/>
              <c:numFmt formatCode="0\%" sourceLinked="0"/>
              <c:spPr/>
              <c:txPr>
                <a:bodyPr/>
                <a:lstStyle/>
                <a:p>
                  <a:pPr>
                    <a:defRPr sz="1900" b="0" i="0" u="none" strike="noStrike">
                      <a:solidFill>
                        <a:srgbClr val="FFFFFF"/>
                      </a:solidFill>
                      <a:latin typeface="Calibri"/>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CF-43FE-8B29-1D08482C829F}"/>
                </c:ext>
              </c:extLst>
            </c:dLbl>
            <c:dLbl>
              <c:idx val="4"/>
              <c:numFmt formatCode="0\%" sourceLinked="0"/>
              <c:spPr/>
              <c:txPr>
                <a:bodyPr/>
                <a:lstStyle/>
                <a:p>
                  <a:pPr>
                    <a:defRPr sz="1900" b="0" i="0" u="none" strike="noStrike">
                      <a:solidFill>
                        <a:srgbClr val="FFFFFF"/>
                      </a:solidFill>
                      <a:latin typeface="Calibri"/>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CF-43FE-8B29-1D08482C829F}"/>
                </c:ext>
              </c:extLst>
            </c:dLbl>
            <c:dLbl>
              <c:idx val="5"/>
              <c:numFmt formatCode="0\%" sourceLinked="0"/>
              <c:spPr/>
              <c:txPr>
                <a:bodyPr/>
                <a:lstStyle/>
                <a:p>
                  <a:pPr>
                    <a:defRPr sz="1900" b="0" i="0" u="none" strike="noStrike">
                      <a:solidFill>
                        <a:srgbClr val="FFFFFF"/>
                      </a:solidFill>
                      <a:latin typeface="Calibri"/>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2CF-43FE-8B29-1D08482C829F}"/>
                </c:ext>
              </c:extLst>
            </c:dLbl>
            <c:numFmt formatCode="0\%" sourceLinked="0"/>
            <c:spPr>
              <a:noFill/>
              <a:ln>
                <a:noFill/>
              </a:ln>
              <a:effectLst/>
            </c:spPr>
            <c:txPr>
              <a:bodyPr/>
              <a:lstStyle/>
              <a:p>
                <a:pPr>
                  <a:defRPr sz="1900" b="0" i="0" u="none" strike="noStrike">
                    <a:solidFill>
                      <a:srgbClr val="000000"/>
                    </a:solidFill>
                    <a:latin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Sheet1!$A$2:$A$7</c:f>
              <c:strCache>
                <c:ptCount val="6"/>
                <c:pt idx="0">
                  <c:v>Financial</c:v>
                </c:pt>
                <c:pt idx="1">
                  <c:v>Trade</c:v>
                </c:pt>
                <c:pt idx="2">
                  <c:v>Manufacturing</c:v>
                </c:pt>
                <c:pt idx="3">
                  <c:v>Energy</c:v>
                </c:pt>
                <c:pt idx="4">
                  <c:v>ICT</c:v>
                </c:pt>
                <c:pt idx="5">
                  <c:v>Other</c:v>
                </c:pt>
              </c:strCache>
            </c:strRef>
          </c:cat>
          <c:val>
            <c:numRef>
              <c:f>Sheet1!$B$2:$B$7</c:f>
              <c:numCache>
                <c:formatCode>General</c:formatCode>
                <c:ptCount val="6"/>
                <c:pt idx="0">
                  <c:v>33</c:v>
                </c:pt>
                <c:pt idx="1">
                  <c:v>27</c:v>
                </c:pt>
                <c:pt idx="2">
                  <c:v>18</c:v>
                </c:pt>
                <c:pt idx="3">
                  <c:v>14</c:v>
                </c:pt>
                <c:pt idx="4">
                  <c:v>3</c:v>
                </c:pt>
                <c:pt idx="5">
                  <c:v>5</c:v>
                </c:pt>
              </c:numCache>
            </c:numRef>
          </c:val>
          <c:extLst>
            <c:ext xmlns:c16="http://schemas.microsoft.com/office/drawing/2014/chart" uri="{C3380CC4-5D6E-409C-BE32-E72D297353CC}">
              <c16:uniqueId val="{0000000C-E2CF-43FE-8B29-1D08482C829F}"/>
            </c:ext>
          </c:extLst>
        </c:ser>
        <c:dLbls>
          <c:showLegendKey val="0"/>
          <c:showVal val="0"/>
          <c:showCatName val="0"/>
          <c:showSerName val="0"/>
          <c:showPercent val="0"/>
          <c:showBubbleSize val="0"/>
          <c:showLeaderLines val="0"/>
        </c:dLbls>
        <c:firstSliceAng val="0"/>
        <c:holeSize val="55"/>
      </c:doughnutChart>
      <c:spPr>
        <a:noFill/>
        <a:ln>
          <a:noFill/>
        </a:ln>
        <a:effectLst/>
      </c:spPr>
    </c:plotArea>
    <c:legend>
      <c:legendPos val="r"/>
      <c:overlay val="0"/>
      <c:txPr>
        <a:bodyPr/>
        <a:lstStyle/>
        <a:p>
          <a:pPr>
            <a:defRPr sz="1600">
              <a:solidFill>
                <a:srgbClr val="1A2236"/>
              </a:solidFill>
              <a:latin typeface="Calibri"/>
              <a:cs typeface="Calibri"/>
            </a:defRPr>
          </a:pPr>
          <a:endParaRPr lang="en-US"/>
        </a:p>
      </c:txPr>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38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Moldova's EU path is not a distant dream — it is a structured, funded, and actively progressing process. Since applying in March 2022, Moldova opened accession negotiations by December 2023, the fastest in EU enlargement history. The €1.9 billion EU Growth Plan, activated in 2025, directly supports Moldova's socioeconomic reforms. Full membership is targeted for 2028. For investors, this means progressively harmonized regulations, access to EU single market, and a dramatically more predictable business environment.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975966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2543407"/>
      </p:ext>
    </p:extLst>
  </p:cSld>
  <p:clrMap bg1="lt1" tx1="dk1" bg2="lt2" tx2="dk2" accent1="accent1" accent2="accent2" accent3="accent3" accent4="accent4" accent5="accent5" accent6="accent6" hlink="hlink" folHlink="folHlink"/>
  <p:sldLayoutIdLst>
    <p:sldLayoutId id="214748365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8.png"/><Relationship Id="rId4" Type="http://schemas.openxmlformats.org/officeDocument/2006/relationships/image" Target="../media/image29.png"/><Relationship Id="rId9"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5.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36.png"/><Relationship Id="rId10" Type="http://schemas.openxmlformats.org/officeDocument/2006/relationships/image" Target="../media/image3.png"/><Relationship Id="rId4" Type="http://schemas.openxmlformats.org/officeDocument/2006/relationships/image" Target="../media/image35.png"/><Relationship Id="rId9"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3.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1.png"/><Relationship Id="rId10" Type="http://schemas.openxmlformats.org/officeDocument/2006/relationships/image" Target="../media/image8.png"/><Relationship Id="rId4" Type="http://schemas.openxmlformats.org/officeDocument/2006/relationships/image" Target="../media/image43.png"/><Relationship Id="rId9"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hyperlink" Target="mailto:office@invest.gov.md"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1.png"/><Relationship Id="rId4" Type="http://schemas.openxmlformats.org/officeDocument/2006/relationships/image" Target="../media/image17.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png"/><Relationship Id="rId5" Type="http://schemas.openxmlformats.org/officeDocument/2006/relationships/image" Target="../media/image24.png"/><Relationship Id="rId10" Type="http://schemas.openxmlformats.org/officeDocument/2006/relationships/image" Target="../media/image8.png"/><Relationship Id="rId4" Type="http://schemas.openxmlformats.org/officeDocument/2006/relationships/image" Target="../media/image23.png"/><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5486400" cy="6858000"/>
          </a:xfrm>
          <a:prstGeom prst="rect">
            <a:avLst/>
          </a:prstGeom>
          <a:solidFill>
            <a:srgbClr val="0D1230"/>
          </a:solidFill>
          <a:ln/>
        </p:spPr>
      </p:sp>
      <p:sp>
        <p:nvSpPr>
          <p:cNvPr id="3" name="Shape 1"/>
          <p:cNvSpPr/>
          <p:nvPr/>
        </p:nvSpPr>
        <p:spPr>
          <a:xfrm>
            <a:off x="4657372" y="0"/>
            <a:ext cx="7504148" cy="6858000"/>
          </a:xfrm>
          <a:prstGeom prst="rect">
            <a:avLst/>
          </a:prstGeom>
          <a:solidFill>
            <a:srgbClr val="00052F"/>
          </a:solidFill>
          <a:ln/>
        </p:spPr>
      </p:sp>
      <p:sp>
        <p:nvSpPr>
          <p:cNvPr id="5" name="Text 2"/>
          <p:cNvSpPr/>
          <p:nvPr/>
        </p:nvSpPr>
        <p:spPr>
          <a:xfrm>
            <a:off x="5149971" y="914400"/>
            <a:ext cx="6737229" cy="411480"/>
          </a:xfrm>
          <a:prstGeom prst="rect">
            <a:avLst/>
          </a:prstGeom>
          <a:solidFill>
            <a:srgbClr val="00052F"/>
          </a:solidFill>
          <a:ln/>
        </p:spPr>
        <p:txBody>
          <a:bodyPr wrap="square" lIns="0" tIns="0" rIns="0" bIns="0" rtlCol="0" anchor="ctr"/>
          <a:lstStyle/>
          <a:p>
            <a:pPr marL="0" indent="0">
              <a:buNone/>
            </a:pPr>
            <a:r>
              <a:rPr lang="en-US" sz="1600" b="1" kern="0" spc="300" dirty="0">
                <a:solidFill>
                  <a:srgbClr val="75B7E6"/>
                </a:solidFill>
                <a:latin typeface="Circe"/>
                <a:ea typeface="Calibri" pitchFamily="34" charset="-122"/>
                <a:cs typeface="Calibri" pitchFamily="34" charset="-120"/>
              </a:rPr>
              <a:t>INVEST MOLDOVA AGENCY</a:t>
            </a:r>
            <a:endParaRPr lang="en-US" sz="1600" dirty="0">
              <a:latin typeface="Circe"/>
            </a:endParaRPr>
          </a:p>
        </p:txBody>
      </p:sp>
      <p:sp>
        <p:nvSpPr>
          <p:cNvPr id="6" name="Text 3"/>
          <p:cNvSpPr/>
          <p:nvPr/>
        </p:nvSpPr>
        <p:spPr>
          <a:xfrm>
            <a:off x="5149971" y="1324574"/>
            <a:ext cx="7042030" cy="2103120"/>
          </a:xfrm>
          <a:prstGeom prst="rect">
            <a:avLst/>
          </a:prstGeom>
          <a:noFill/>
          <a:ln/>
        </p:spPr>
        <p:txBody>
          <a:bodyPr wrap="square" lIns="0" tIns="0" rIns="0" bIns="0" rtlCol="0" anchor="ctr"/>
          <a:lstStyle/>
          <a:p>
            <a:pPr>
              <a:lnSpc>
                <a:spcPct val="115000"/>
              </a:lnSpc>
            </a:pPr>
            <a:r>
              <a:rPr lang="en-US" sz="6600" b="1" dirty="0">
                <a:solidFill>
                  <a:srgbClr val="FFFFFF"/>
                </a:solidFill>
                <a:latin typeface="Circe"/>
              </a:rPr>
              <a:t>Investor Guide</a:t>
            </a:r>
            <a:endParaRPr lang="en-US" sz="6600" dirty="0">
              <a:latin typeface="Circe"/>
            </a:endParaRPr>
          </a:p>
          <a:p>
            <a:pPr>
              <a:lnSpc>
                <a:spcPct val="115000"/>
              </a:lnSpc>
            </a:pPr>
            <a:r>
              <a:rPr lang="en-US" sz="5400" b="1" dirty="0">
                <a:solidFill>
                  <a:srgbClr val="FFFFFF"/>
                </a:solidFill>
                <a:latin typeface="Circe"/>
              </a:rPr>
              <a:t>2026</a:t>
            </a:r>
            <a:endParaRPr lang="en-US" sz="5400" dirty="0">
              <a:latin typeface="Circe"/>
            </a:endParaRPr>
          </a:p>
        </p:txBody>
      </p:sp>
      <p:sp>
        <p:nvSpPr>
          <p:cNvPr id="7" name="Shape 4"/>
          <p:cNvSpPr/>
          <p:nvPr/>
        </p:nvSpPr>
        <p:spPr>
          <a:xfrm>
            <a:off x="5149971" y="3611880"/>
            <a:ext cx="5091309" cy="64008"/>
          </a:xfrm>
          <a:prstGeom prst="rect">
            <a:avLst/>
          </a:prstGeom>
          <a:solidFill>
            <a:schemeClr val="bg1"/>
          </a:solidFill>
          <a:ln/>
        </p:spPr>
      </p:sp>
      <p:sp>
        <p:nvSpPr>
          <p:cNvPr id="8" name="Text 5"/>
          <p:cNvSpPr/>
          <p:nvPr/>
        </p:nvSpPr>
        <p:spPr>
          <a:xfrm>
            <a:off x="5149971" y="3794760"/>
            <a:ext cx="6737229" cy="518448"/>
          </a:xfrm>
          <a:prstGeom prst="rect">
            <a:avLst/>
          </a:prstGeom>
          <a:noFill/>
          <a:ln/>
        </p:spPr>
        <p:txBody>
          <a:bodyPr wrap="square" lIns="0" tIns="0" rIns="0" bIns="0" rtlCol="0" anchor="ctr"/>
          <a:lstStyle/>
          <a:p>
            <a:pPr marL="0" indent="0">
              <a:buNone/>
            </a:pPr>
            <a:r>
              <a:rPr lang="ro-MD" sz="2200" dirty="0">
                <a:solidFill>
                  <a:srgbClr val="FFFFFF"/>
                </a:solidFill>
                <a:latin typeface="Circe"/>
                <a:ea typeface="Calibri" pitchFamily="34" charset="-122"/>
                <a:cs typeface="Calibri" pitchFamily="34" charset="-120"/>
              </a:rPr>
              <a:t>Republic of Moldova</a:t>
            </a:r>
            <a:endParaRPr lang="en-US" sz="2200" dirty="0">
              <a:latin typeface="Circe"/>
            </a:endParaRPr>
          </a:p>
        </p:txBody>
      </p:sp>
      <p:sp>
        <p:nvSpPr>
          <p:cNvPr id="9" name="Text 6"/>
          <p:cNvSpPr/>
          <p:nvPr/>
        </p:nvSpPr>
        <p:spPr>
          <a:xfrm>
            <a:off x="5149971" y="4462272"/>
            <a:ext cx="6737229" cy="1005840"/>
          </a:xfrm>
          <a:prstGeom prst="rect">
            <a:avLst/>
          </a:prstGeom>
          <a:noFill/>
          <a:ln/>
        </p:spPr>
        <p:txBody>
          <a:bodyPr wrap="square" lIns="0" tIns="0" rIns="0" bIns="0" rtlCol="0" anchor="ctr"/>
          <a:lstStyle/>
          <a:p>
            <a:r>
              <a:rPr lang="en-US" sz="1600" i="1" dirty="0">
                <a:solidFill>
                  <a:srgbClr val="C8A84B"/>
                </a:solidFill>
                <a:latin typeface="Circe"/>
              </a:rPr>
              <a:t>Gateway to Europe</a:t>
            </a:r>
            <a:endParaRPr lang="ro-MD" sz="1600" i="1" dirty="0">
              <a:solidFill>
                <a:srgbClr val="C8A84B"/>
              </a:solidFill>
              <a:latin typeface="Circe"/>
            </a:endParaRPr>
          </a:p>
          <a:p>
            <a:r>
              <a:rPr lang="en-US" sz="1600" i="1" dirty="0">
                <a:solidFill>
                  <a:srgbClr val="C8A84B"/>
                </a:solidFill>
                <a:latin typeface="Circe"/>
              </a:rPr>
              <a:t>Strategic Location, Competitive Edge, EU Pathway</a:t>
            </a:r>
            <a:endParaRPr lang="en-US" sz="1600" dirty="0">
              <a:latin typeface="Circe"/>
            </a:endParaRPr>
          </a:p>
        </p:txBody>
      </p:sp>
      <p:sp>
        <p:nvSpPr>
          <p:cNvPr id="11" name="Shape 7"/>
          <p:cNvSpPr/>
          <p:nvPr/>
        </p:nvSpPr>
        <p:spPr>
          <a:xfrm>
            <a:off x="0" y="6583680"/>
            <a:ext cx="12161520" cy="274320"/>
          </a:xfrm>
          <a:prstGeom prst="rect">
            <a:avLst/>
          </a:prstGeom>
          <a:solidFill>
            <a:srgbClr val="0A0E25"/>
          </a:solidFill>
          <a:ln/>
        </p:spPr>
      </p:sp>
      <p:sp>
        <p:nvSpPr>
          <p:cNvPr id="13" name="Text 9"/>
          <p:cNvSpPr/>
          <p:nvPr/>
        </p:nvSpPr>
        <p:spPr>
          <a:xfrm>
            <a:off x="6858000" y="6601968"/>
            <a:ext cx="5029200" cy="256032"/>
          </a:xfrm>
          <a:prstGeom prst="rect">
            <a:avLst/>
          </a:prstGeom>
          <a:noFill/>
          <a:ln/>
        </p:spPr>
        <p:txBody>
          <a:bodyPr wrap="square" lIns="0" tIns="0" rIns="0" bIns="0" rtlCol="0" anchor="ctr"/>
          <a:lstStyle/>
          <a:p>
            <a:pPr marL="0" indent="0" algn="r">
              <a:buNone/>
            </a:pPr>
            <a:r>
              <a:rPr lang="en-US" sz="1000" dirty="0">
                <a:solidFill>
                  <a:srgbClr val="8899BB"/>
                </a:solidFill>
                <a:latin typeface="Circe"/>
                <a:ea typeface="Calibri" pitchFamily="34" charset="-122"/>
                <a:cs typeface="Calibri" pitchFamily="34" charset="-120"/>
              </a:rPr>
              <a:t>Evelina DESCALUI  |  Head of</a:t>
            </a:r>
            <a:r>
              <a:rPr lang="ro-MD" sz="1000" dirty="0">
                <a:solidFill>
                  <a:srgbClr val="8899BB"/>
                </a:solidFill>
                <a:latin typeface="Circe"/>
                <a:ea typeface="Calibri" pitchFamily="34" charset="-122"/>
                <a:cs typeface="Calibri" pitchFamily="34" charset="-120"/>
              </a:rPr>
              <a:t> </a:t>
            </a:r>
            <a:r>
              <a:rPr lang="en-US" sz="1000" dirty="0">
                <a:solidFill>
                  <a:srgbClr val="8899BB"/>
                </a:solidFill>
                <a:latin typeface="Circe"/>
                <a:ea typeface="Calibri" pitchFamily="34" charset="-122"/>
                <a:cs typeface="Calibri" pitchFamily="34" charset="-120"/>
              </a:rPr>
              <a:t>Aftercare Department</a:t>
            </a:r>
            <a:endParaRPr lang="en-US" sz="1000" dirty="0">
              <a:latin typeface="Circe"/>
            </a:endParaRPr>
          </a:p>
        </p:txBody>
      </p:sp>
      <p:pic>
        <p:nvPicPr>
          <p:cNvPr id="14" name="Picture 7">
            <a:extLst>
              <a:ext uri="{FF2B5EF4-FFF2-40B4-BE49-F238E27FC236}">
                <a16:creationId xmlns:a16="http://schemas.microsoft.com/office/drawing/2014/main" id="{28599AB9-3A2F-CA8E-9791-99510AEF7465}"/>
              </a:ext>
            </a:extLst>
          </p:cNvPr>
          <p:cNvPicPr>
            <a:picLocks noChangeAspect="1"/>
          </p:cNvPicPr>
          <p:nvPr/>
        </p:nvPicPr>
        <p:blipFill rotWithShape="1">
          <a:blip r:embed="rId3"/>
          <a:stretch>
            <a:fillRect/>
          </a:stretch>
        </p:blipFill>
        <p:spPr bwMode="auto">
          <a:xfrm>
            <a:off x="10621608" y="5698166"/>
            <a:ext cx="1151291" cy="573971"/>
          </a:xfrm>
          <a:prstGeom prst="rect">
            <a:avLst/>
          </a:prstGeom>
        </p:spPr>
      </p:pic>
      <p:pic>
        <p:nvPicPr>
          <p:cNvPr id="16" name="Picture 15">
            <a:extLst>
              <a:ext uri="{FF2B5EF4-FFF2-40B4-BE49-F238E27FC236}">
                <a16:creationId xmlns:a16="http://schemas.microsoft.com/office/drawing/2014/main" id="{C0D8F9AD-1890-0D85-EF83-79F2E9C8AAD4}"/>
              </a:ext>
            </a:extLst>
          </p:cNvPr>
          <p:cNvPicPr>
            <a:picLocks noChangeAspect="1"/>
          </p:cNvPicPr>
          <p:nvPr/>
        </p:nvPicPr>
        <p:blipFill>
          <a:blip r:embed="rId4"/>
          <a:stretch>
            <a:fillRect/>
          </a:stretch>
        </p:blipFill>
        <p:spPr>
          <a:xfrm>
            <a:off x="-1" y="-1"/>
            <a:ext cx="4875652" cy="6854021"/>
          </a:xfrm>
          <a:prstGeom prst="rect">
            <a:avLst/>
          </a:prstGeom>
        </p:spPr>
      </p:pic>
      <p:sp>
        <p:nvSpPr>
          <p:cNvPr id="17" name="Text 8">
            <a:extLst>
              <a:ext uri="{FF2B5EF4-FFF2-40B4-BE49-F238E27FC236}">
                <a16:creationId xmlns:a16="http://schemas.microsoft.com/office/drawing/2014/main" id="{39E399B0-6F90-96EA-E378-4750070184D2}"/>
              </a:ext>
            </a:extLst>
          </p:cNvPr>
          <p:cNvSpPr/>
          <p:nvPr/>
        </p:nvSpPr>
        <p:spPr>
          <a:xfrm>
            <a:off x="5149971" y="6583680"/>
            <a:ext cx="9144000" cy="256032"/>
          </a:xfrm>
          <a:prstGeom prst="rect">
            <a:avLst/>
          </a:prstGeom>
          <a:noFill/>
          <a:ln/>
        </p:spPr>
        <p:txBody>
          <a:bodyPr wrap="square" lIns="0" tIns="0" rIns="0" bIns="0" rtlCol="0" anchor="ctr"/>
          <a:lstStyle/>
          <a:p>
            <a:pPr marL="0" indent="0">
              <a:buNone/>
            </a:pPr>
            <a:r>
              <a:rPr lang="en-US" sz="1000" dirty="0">
                <a:solidFill>
                  <a:srgbClr val="8899BB"/>
                </a:solidFill>
                <a:latin typeface="Circe"/>
                <a:ea typeface="Calibri" pitchFamily="34" charset="-122"/>
                <a:cs typeface="Calibri" pitchFamily="34" charset="-120"/>
              </a:rPr>
              <a:t>Economic Diplomatic Club  •  2026  •  Chișinău, Republic of Moldova</a:t>
            </a:r>
            <a:endParaRPr lang="en-US" sz="1000" dirty="0">
              <a:latin typeface="Circe"/>
            </a:endParaRPr>
          </a:p>
        </p:txBody>
      </p:sp>
      <p:sp>
        <p:nvSpPr>
          <p:cNvPr id="18" name="Shape 4">
            <a:extLst>
              <a:ext uri="{FF2B5EF4-FFF2-40B4-BE49-F238E27FC236}">
                <a16:creationId xmlns:a16="http://schemas.microsoft.com/office/drawing/2014/main" id="{414CC91E-4170-0F29-1437-147FCDBDC506}"/>
              </a:ext>
            </a:extLst>
          </p:cNvPr>
          <p:cNvSpPr/>
          <p:nvPr/>
        </p:nvSpPr>
        <p:spPr>
          <a:xfrm rot="5400000" flipV="1">
            <a:off x="1432052" y="3391599"/>
            <a:ext cx="6937443" cy="70820"/>
          </a:xfrm>
          <a:prstGeom prst="rect">
            <a:avLst/>
          </a:prstGeom>
          <a:solidFill>
            <a:schemeClr val="bg1"/>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VI–VII</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Setting Up &amp; Protecting Your Business</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How quickly and securely a company can be established — and how its ideas and data are protected.</a:t>
            </a:r>
            <a:endParaRPr lang="en-US" sz="1350" dirty="0">
              <a:latin typeface="Circe"/>
            </a:endParaRPr>
          </a:p>
        </p:txBody>
      </p:sp>
      <p:sp>
        <p:nvSpPr>
          <p:cNvPr id="13" name="Shape 11"/>
          <p:cNvSpPr/>
          <p:nvPr/>
        </p:nvSpPr>
        <p:spPr>
          <a:xfrm>
            <a:off x="50292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14" name="Shape 12"/>
          <p:cNvSpPr/>
          <p:nvPr/>
        </p:nvSpPr>
        <p:spPr>
          <a:xfrm>
            <a:off x="758952" y="2340864"/>
            <a:ext cx="566928" cy="566928"/>
          </a:xfrm>
          <a:prstGeom prst="ellipse">
            <a:avLst/>
          </a:prstGeom>
          <a:solidFill>
            <a:srgbClr val="003E7D"/>
          </a:solidFill>
          <a:ln/>
        </p:spPr>
      </p:sp>
      <p:pic>
        <p:nvPicPr>
          <p:cNvPr id="15" name="Image 0" descr="preencoded.png"/>
          <p:cNvPicPr>
            <a:picLocks noChangeAspect="1"/>
          </p:cNvPicPr>
          <p:nvPr/>
        </p:nvPicPr>
        <p:blipFill>
          <a:blip r:embed="rId3"/>
          <a:stretch>
            <a:fillRect/>
          </a:stretch>
        </p:blipFill>
        <p:spPr>
          <a:xfrm>
            <a:off x="883676" y="2465588"/>
            <a:ext cx="317480" cy="317480"/>
          </a:xfrm>
          <a:prstGeom prst="rect">
            <a:avLst/>
          </a:prstGeom>
        </p:spPr>
      </p:pic>
      <p:sp>
        <p:nvSpPr>
          <p:cNvPr id="16" name="Text 13"/>
          <p:cNvSpPr/>
          <p:nvPr/>
        </p:nvSpPr>
        <p:spPr>
          <a:xfrm>
            <a:off x="1472184" y="232257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Fast, contactless set-up</a:t>
            </a:r>
            <a:endParaRPr lang="en-US" sz="2000" dirty="0">
              <a:latin typeface="Circe"/>
            </a:endParaRPr>
          </a:p>
        </p:txBody>
      </p:sp>
      <p:sp>
        <p:nvSpPr>
          <p:cNvPr id="17" name="Text 14"/>
          <p:cNvSpPr/>
          <p:nvPr/>
        </p:nvSpPr>
        <p:spPr>
          <a:xfrm>
            <a:off x="789432" y="2902712"/>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Companies are incorporated on registration with the Public Services Agency — a swift, streamlined process.</a:t>
            </a:r>
            <a:endParaRPr lang="en-US" sz="1600" dirty="0">
              <a:latin typeface="Circe"/>
            </a:endParaRPr>
          </a:p>
        </p:txBody>
      </p:sp>
      <p:sp>
        <p:nvSpPr>
          <p:cNvPr id="18" name="Shape 15"/>
          <p:cNvSpPr/>
          <p:nvPr/>
        </p:nvSpPr>
        <p:spPr>
          <a:xfrm>
            <a:off x="425196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19" name="Shape 16"/>
          <p:cNvSpPr/>
          <p:nvPr/>
        </p:nvSpPr>
        <p:spPr>
          <a:xfrm>
            <a:off x="4507992" y="2340864"/>
            <a:ext cx="566928" cy="566928"/>
          </a:xfrm>
          <a:prstGeom prst="ellipse">
            <a:avLst/>
          </a:prstGeom>
          <a:solidFill>
            <a:srgbClr val="E2231A"/>
          </a:solidFill>
          <a:ln/>
        </p:spPr>
      </p:sp>
      <p:pic>
        <p:nvPicPr>
          <p:cNvPr id="20" name="Image 1" descr="preencoded.png"/>
          <p:cNvPicPr>
            <a:picLocks noChangeAspect="1"/>
          </p:cNvPicPr>
          <p:nvPr/>
        </p:nvPicPr>
        <p:blipFill>
          <a:blip r:embed="rId4"/>
          <a:stretch>
            <a:fillRect/>
          </a:stretch>
        </p:blipFill>
        <p:spPr>
          <a:xfrm>
            <a:off x="4632716" y="2465588"/>
            <a:ext cx="317480" cy="317480"/>
          </a:xfrm>
          <a:prstGeom prst="rect">
            <a:avLst/>
          </a:prstGeom>
        </p:spPr>
      </p:pic>
      <p:sp>
        <p:nvSpPr>
          <p:cNvPr id="21" name="Text 17"/>
          <p:cNvSpPr/>
          <p:nvPr/>
        </p:nvSpPr>
        <p:spPr>
          <a:xfrm>
            <a:off x="5221224" y="232257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No physical presence needed</a:t>
            </a:r>
            <a:endParaRPr lang="en-US" sz="2000" dirty="0">
              <a:latin typeface="Circe"/>
            </a:endParaRPr>
          </a:p>
        </p:txBody>
      </p:sp>
      <p:sp>
        <p:nvSpPr>
          <p:cNvPr id="22" name="Text 18"/>
          <p:cNvSpPr/>
          <p:nvPr/>
        </p:nvSpPr>
        <p:spPr>
          <a:xfrm>
            <a:off x="4526280" y="2915656"/>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Foreign investors can establish a company remotely; personal ID numbers are issued without Moldovan documents.</a:t>
            </a:r>
            <a:endParaRPr lang="en-US" sz="1600" dirty="0">
              <a:latin typeface="Circe"/>
            </a:endParaRPr>
          </a:p>
        </p:txBody>
      </p:sp>
      <p:sp>
        <p:nvSpPr>
          <p:cNvPr id="23" name="Shape 19"/>
          <p:cNvSpPr/>
          <p:nvPr/>
        </p:nvSpPr>
        <p:spPr>
          <a:xfrm>
            <a:off x="800100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24" name="Shape 20"/>
          <p:cNvSpPr/>
          <p:nvPr/>
        </p:nvSpPr>
        <p:spPr>
          <a:xfrm>
            <a:off x="8257032" y="2340864"/>
            <a:ext cx="566928" cy="566928"/>
          </a:xfrm>
          <a:prstGeom prst="ellipse">
            <a:avLst/>
          </a:prstGeom>
          <a:solidFill>
            <a:srgbClr val="1F9D6B"/>
          </a:solidFill>
          <a:ln/>
        </p:spPr>
      </p:sp>
      <p:pic>
        <p:nvPicPr>
          <p:cNvPr id="25" name="Image 2" descr="preencoded.png"/>
          <p:cNvPicPr>
            <a:picLocks noChangeAspect="1"/>
          </p:cNvPicPr>
          <p:nvPr/>
        </p:nvPicPr>
        <p:blipFill>
          <a:blip r:embed="rId5"/>
          <a:stretch>
            <a:fillRect/>
          </a:stretch>
        </p:blipFill>
        <p:spPr>
          <a:xfrm>
            <a:off x="8381756" y="2465588"/>
            <a:ext cx="317480" cy="317480"/>
          </a:xfrm>
          <a:prstGeom prst="rect">
            <a:avLst/>
          </a:prstGeom>
        </p:spPr>
      </p:pic>
      <p:sp>
        <p:nvSpPr>
          <p:cNvPr id="26" name="Text 21"/>
          <p:cNvSpPr/>
          <p:nvPr/>
        </p:nvSpPr>
        <p:spPr>
          <a:xfrm>
            <a:off x="8970264" y="232257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Trusted digital tools</a:t>
            </a:r>
            <a:endParaRPr lang="en-US" sz="2000" dirty="0">
              <a:latin typeface="Circe"/>
            </a:endParaRPr>
          </a:p>
        </p:txBody>
      </p:sp>
      <p:sp>
        <p:nvSpPr>
          <p:cNvPr id="27" name="Text 22"/>
          <p:cNvSpPr/>
          <p:nvPr/>
        </p:nvSpPr>
        <p:spPr>
          <a:xfrm>
            <a:off x="8275320" y="2970276"/>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eKYC, eNotary and MobiSign secure identification, authentication and signing — ideal for diaspora &amp; foreign founders.</a:t>
            </a:r>
            <a:endParaRPr lang="en-US" sz="1600" dirty="0">
              <a:latin typeface="Circe"/>
            </a:endParaRPr>
          </a:p>
        </p:txBody>
      </p:sp>
      <p:sp>
        <p:nvSpPr>
          <p:cNvPr id="28" name="Shape 23"/>
          <p:cNvSpPr/>
          <p:nvPr/>
        </p:nvSpPr>
        <p:spPr>
          <a:xfrm>
            <a:off x="50292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29" name="Shape 24"/>
          <p:cNvSpPr/>
          <p:nvPr/>
        </p:nvSpPr>
        <p:spPr>
          <a:xfrm>
            <a:off x="758952" y="4325112"/>
            <a:ext cx="566928" cy="566928"/>
          </a:xfrm>
          <a:prstGeom prst="ellipse">
            <a:avLst/>
          </a:prstGeom>
          <a:solidFill>
            <a:srgbClr val="E8B04B"/>
          </a:solidFill>
          <a:ln/>
        </p:spPr>
      </p:sp>
      <p:pic>
        <p:nvPicPr>
          <p:cNvPr id="30" name="Image 3" descr="preencoded.png"/>
          <p:cNvPicPr>
            <a:picLocks noChangeAspect="1"/>
          </p:cNvPicPr>
          <p:nvPr/>
        </p:nvPicPr>
        <p:blipFill>
          <a:blip r:embed="rId6"/>
          <a:stretch>
            <a:fillRect/>
          </a:stretch>
        </p:blipFill>
        <p:spPr>
          <a:xfrm>
            <a:off x="883676" y="4449836"/>
            <a:ext cx="317480" cy="317480"/>
          </a:xfrm>
          <a:prstGeom prst="rect">
            <a:avLst/>
          </a:prstGeom>
        </p:spPr>
      </p:pic>
      <p:sp>
        <p:nvSpPr>
          <p:cNvPr id="31" name="Text 25"/>
          <p:cNvSpPr/>
          <p:nvPr/>
        </p:nvSpPr>
        <p:spPr>
          <a:xfrm>
            <a:off x="1472184" y="4306824"/>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IP aligned to EU standards</a:t>
            </a:r>
            <a:endParaRPr lang="en-US" sz="2000" dirty="0">
              <a:latin typeface="Circe"/>
            </a:endParaRPr>
          </a:p>
        </p:txBody>
      </p:sp>
      <p:sp>
        <p:nvSpPr>
          <p:cNvPr id="32" name="Text 26"/>
          <p:cNvSpPr/>
          <p:nvPr/>
        </p:nvSpPr>
        <p:spPr>
          <a:xfrm>
            <a:off x="777240" y="5001768"/>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A full body of laws on trademarks, inventions, designs, copyright, trade secrets &amp; geographical indications.</a:t>
            </a:r>
            <a:endParaRPr lang="en-US" sz="1600" dirty="0">
              <a:latin typeface="Circe"/>
            </a:endParaRPr>
          </a:p>
        </p:txBody>
      </p:sp>
      <p:sp>
        <p:nvSpPr>
          <p:cNvPr id="33" name="Shape 27"/>
          <p:cNvSpPr/>
          <p:nvPr/>
        </p:nvSpPr>
        <p:spPr>
          <a:xfrm>
            <a:off x="425196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34" name="Shape 28"/>
          <p:cNvSpPr/>
          <p:nvPr/>
        </p:nvSpPr>
        <p:spPr>
          <a:xfrm>
            <a:off x="4507992" y="4325112"/>
            <a:ext cx="566928" cy="566928"/>
          </a:xfrm>
          <a:prstGeom prst="ellipse">
            <a:avLst/>
          </a:prstGeom>
          <a:solidFill>
            <a:srgbClr val="8A2BE2"/>
          </a:solidFill>
          <a:ln/>
        </p:spPr>
      </p:sp>
      <p:pic>
        <p:nvPicPr>
          <p:cNvPr id="35" name="Image 4" descr="preencoded.png"/>
          <p:cNvPicPr>
            <a:picLocks noChangeAspect="1"/>
          </p:cNvPicPr>
          <p:nvPr/>
        </p:nvPicPr>
        <p:blipFill>
          <a:blip r:embed="rId7"/>
          <a:stretch>
            <a:fillRect/>
          </a:stretch>
        </p:blipFill>
        <p:spPr>
          <a:xfrm>
            <a:off x="4632716" y="4449836"/>
            <a:ext cx="317480" cy="317480"/>
          </a:xfrm>
          <a:prstGeom prst="rect">
            <a:avLst/>
          </a:prstGeom>
        </p:spPr>
      </p:pic>
      <p:sp>
        <p:nvSpPr>
          <p:cNvPr id="36" name="Text 29"/>
          <p:cNvSpPr/>
          <p:nvPr/>
        </p:nvSpPr>
        <p:spPr>
          <a:xfrm>
            <a:off x="5221224" y="4306824"/>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Data protection</a:t>
            </a:r>
            <a:endParaRPr lang="en-US" sz="2000" dirty="0">
              <a:latin typeface="Circe"/>
            </a:endParaRPr>
          </a:p>
        </p:txBody>
      </p:sp>
      <p:sp>
        <p:nvSpPr>
          <p:cNvPr id="37" name="Text 30"/>
          <p:cNvSpPr/>
          <p:nvPr/>
        </p:nvSpPr>
        <p:spPr>
          <a:xfrm>
            <a:off x="4526280" y="4900676"/>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Personal-data framework harmonised with European standards — reassurance for data-driven businesses.</a:t>
            </a:r>
            <a:endParaRPr lang="en-US" sz="1600" dirty="0">
              <a:latin typeface="Circe"/>
            </a:endParaRPr>
          </a:p>
        </p:txBody>
      </p:sp>
      <p:sp>
        <p:nvSpPr>
          <p:cNvPr id="38" name="Shape 31"/>
          <p:cNvSpPr/>
          <p:nvPr/>
        </p:nvSpPr>
        <p:spPr>
          <a:xfrm>
            <a:off x="800100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39" name="Shape 32"/>
          <p:cNvSpPr/>
          <p:nvPr/>
        </p:nvSpPr>
        <p:spPr>
          <a:xfrm>
            <a:off x="8257032" y="4325112"/>
            <a:ext cx="566928" cy="566928"/>
          </a:xfrm>
          <a:prstGeom prst="ellipse">
            <a:avLst/>
          </a:prstGeom>
          <a:solidFill>
            <a:srgbClr val="2E6BD6"/>
          </a:solidFill>
          <a:ln/>
        </p:spPr>
      </p:sp>
      <p:pic>
        <p:nvPicPr>
          <p:cNvPr id="40" name="Image 5" descr="preencoded.png"/>
          <p:cNvPicPr>
            <a:picLocks noChangeAspect="1"/>
          </p:cNvPicPr>
          <p:nvPr/>
        </p:nvPicPr>
        <p:blipFill>
          <a:blip r:embed="rId8"/>
          <a:stretch>
            <a:fillRect/>
          </a:stretch>
        </p:blipFill>
        <p:spPr>
          <a:xfrm>
            <a:off x="8381756" y="4449836"/>
            <a:ext cx="317480" cy="317480"/>
          </a:xfrm>
          <a:prstGeom prst="rect">
            <a:avLst/>
          </a:prstGeom>
        </p:spPr>
      </p:pic>
      <p:sp>
        <p:nvSpPr>
          <p:cNvPr id="41" name="Text 33"/>
          <p:cNvSpPr/>
          <p:nvPr/>
        </p:nvSpPr>
        <p:spPr>
          <a:xfrm>
            <a:off x="8970264" y="4306824"/>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National treatment</a:t>
            </a:r>
            <a:endParaRPr lang="en-US" sz="2000" dirty="0">
              <a:latin typeface="Circe"/>
            </a:endParaRPr>
          </a:p>
        </p:txBody>
      </p:sp>
      <p:sp>
        <p:nvSpPr>
          <p:cNvPr id="42" name="Text 34"/>
          <p:cNvSpPr/>
          <p:nvPr/>
        </p:nvSpPr>
        <p:spPr>
          <a:xfrm>
            <a:off x="8275320" y="5001768"/>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Foreign investors receive the same legal protection as domestic ones across IP and investment law.</a:t>
            </a:r>
            <a:endParaRPr lang="en-US" sz="1600" dirty="0">
              <a:latin typeface="Circe"/>
            </a:endParaRPr>
          </a:p>
        </p:txBody>
      </p:sp>
      <p:sp>
        <p:nvSpPr>
          <p:cNvPr id="43" name="Text 35"/>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9</a:t>
            </a:r>
            <a:endParaRPr lang="en-US" sz="900" dirty="0">
              <a:latin typeface="Circe"/>
            </a:endParaRPr>
          </a:p>
        </p:txBody>
      </p:sp>
      <p:pic>
        <p:nvPicPr>
          <p:cNvPr id="44" name="Picture 7">
            <a:extLst>
              <a:ext uri="{FF2B5EF4-FFF2-40B4-BE49-F238E27FC236}">
                <a16:creationId xmlns:a16="http://schemas.microsoft.com/office/drawing/2014/main" id="{AB0DCCA6-4A73-8719-3913-610A19F83391}"/>
              </a:ext>
            </a:extLst>
          </p:cNvPr>
          <p:cNvPicPr>
            <a:picLocks noChangeAspect="1"/>
          </p:cNvPicPr>
          <p:nvPr/>
        </p:nvPicPr>
        <p:blipFill rotWithShape="1">
          <a:blip r:embed="rId9"/>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2A2C44FE-123D-0A6B-2F5C-DBD01F3EA5F6}"/>
              </a:ext>
            </a:extLst>
          </p:cNvPr>
          <p:cNvPicPr>
            <a:picLocks noChangeAspect="1"/>
          </p:cNvPicPr>
          <p:nvPr/>
        </p:nvPicPr>
        <p:blipFill>
          <a:blip r:embed="rId10">
            <a:alphaModFix amt="45000"/>
          </a:blip>
          <a:stretch>
            <a:fillRect/>
          </a:stretch>
        </p:blipFill>
        <p:spPr>
          <a:xfrm flipH="1">
            <a:off x="-14381" y="1540256"/>
            <a:ext cx="5010297" cy="59181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VII+</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Priority Sectors at a Glance</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1000" dirty="0">
                <a:solidFill>
                  <a:srgbClr val="6B7488"/>
                </a:solidFill>
                <a:latin typeface="Circe"/>
                <a:ea typeface="Calibri" pitchFamily="34" charset="-122"/>
                <a:cs typeface="Calibri" pitchFamily="34" charset="-120"/>
              </a:rPr>
              <a:t>Investor Guide 2026   •   Invest Moldova Agency</a:t>
            </a:r>
            <a:endParaRPr lang="en-US" sz="10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Three engines of the economy — each with its own chapter, data and incentive logic in the guide.</a:t>
            </a:r>
            <a:endParaRPr lang="en-US" sz="1350" dirty="0">
              <a:latin typeface="Circe"/>
            </a:endParaRPr>
          </a:p>
        </p:txBody>
      </p:sp>
      <p:sp>
        <p:nvSpPr>
          <p:cNvPr id="13" name="Shape 11"/>
          <p:cNvSpPr/>
          <p:nvPr/>
        </p:nvSpPr>
        <p:spPr>
          <a:xfrm>
            <a:off x="502920" y="2103120"/>
            <a:ext cx="3657600" cy="4023360"/>
          </a:xfrm>
          <a:prstGeom prst="roundRect">
            <a:avLst>
              <a:gd name="adj" fmla="val 2000"/>
            </a:avLst>
          </a:prstGeom>
          <a:solidFill>
            <a:srgbClr val="FFFFFF"/>
          </a:solidFill>
          <a:ln/>
          <a:effectLst>
            <a:outerShdw blurRad="88900" dist="38100" dir="5400000" algn="bl" rotWithShape="0">
              <a:srgbClr val="000000">
                <a:alpha val="22000"/>
              </a:srgbClr>
            </a:outerShdw>
          </a:effectLst>
        </p:spPr>
      </p:sp>
      <p:sp>
        <p:nvSpPr>
          <p:cNvPr id="14" name="Shape 12"/>
          <p:cNvSpPr/>
          <p:nvPr/>
        </p:nvSpPr>
        <p:spPr>
          <a:xfrm>
            <a:off x="777240" y="2331720"/>
            <a:ext cx="713232" cy="713232"/>
          </a:xfrm>
          <a:prstGeom prst="ellipse">
            <a:avLst/>
          </a:prstGeom>
          <a:solidFill>
            <a:srgbClr val="2E6BD6"/>
          </a:solidFill>
          <a:ln/>
        </p:spPr>
      </p:sp>
      <p:pic>
        <p:nvPicPr>
          <p:cNvPr id="15" name="Image 0" descr="preencoded.png"/>
          <p:cNvPicPr>
            <a:picLocks noChangeAspect="1"/>
          </p:cNvPicPr>
          <p:nvPr/>
        </p:nvPicPr>
        <p:blipFill>
          <a:blip r:embed="rId3"/>
          <a:stretch>
            <a:fillRect/>
          </a:stretch>
        </p:blipFill>
        <p:spPr>
          <a:xfrm>
            <a:off x="941832" y="2496312"/>
            <a:ext cx="384048" cy="384048"/>
          </a:xfrm>
          <a:prstGeom prst="rect">
            <a:avLst/>
          </a:prstGeom>
        </p:spPr>
      </p:pic>
      <p:sp>
        <p:nvSpPr>
          <p:cNvPr id="16" name="Text 13"/>
          <p:cNvSpPr/>
          <p:nvPr/>
        </p:nvSpPr>
        <p:spPr>
          <a:xfrm>
            <a:off x="1618488" y="2286000"/>
            <a:ext cx="2377440" cy="457200"/>
          </a:xfrm>
          <a:prstGeom prst="rect">
            <a:avLst/>
          </a:prstGeom>
          <a:noFill/>
          <a:ln/>
        </p:spPr>
        <p:txBody>
          <a:bodyPr wrap="square" lIns="0" tIns="0" rIns="0" bIns="0" rtlCol="0" anchor="ctr"/>
          <a:lstStyle/>
          <a:p>
            <a:pPr marL="0" indent="0">
              <a:buNone/>
            </a:pPr>
            <a:r>
              <a:rPr lang="en-US" sz="2400" b="1" dirty="0">
                <a:solidFill>
                  <a:srgbClr val="1A2236"/>
                </a:solidFill>
                <a:latin typeface="Circe"/>
                <a:ea typeface="Cambria" pitchFamily="34" charset="-122"/>
                <a:cs typeface="Cambria" pitchFamily="34" charset="-120"/>
              </a:rPr>
              <a:t>ICT</a:t>
            </a:r>
            <a:endParaRPr lang="en-US" sz="2400" dirty="0">
              <a:latin typeface="Circe"/>
            </a:endParaRPr>
          </a:p>
        </p:txBody>
      </p:sp>
      <p:sp>
        <p:nvSpPr>
          <p:cNvPr id="17" name="Text 14"/>
          <p:cNvSpPr/>
          <p:nvPr/>
        </p:nvSpPr>
        <p:spPr>
          <a:xfrm>
            <a:off x="1618488" y="2743200"/>
            <a:ext cx="2377440" cy="292608"/>
          </a:xfrm>
          <a:prstGeom prst="rect">
            <a:avLst/>
          </a:prstGeom>
          <a:noFill/>
          <a:ln/>
        </p:spPr>
        <p:txBody>
          <a:bodyPr wrap="square" lIns="0" tIns="0" rIns="0" bIns="0" rtlCol="0" anchor="ctr"/>
          <a:lstStyle/>
          <a:p>
            <a:pPr marL="0" indent="0">
              <a:buNone/>
            </a:pPr>
            <a:r>
              <a:rPr lang="en-US" sz="1200" b="1" dirty="0">
                <a:solidFill>
                  <a:srgbClr val="E2231A"/>
                </a:solidFill>
                <a:latin typeface="Circe"/>
                <a:ea typeface="Calibri" pitchFamily="34" charset="-122"/>
                <a:cs typeface="Calibri" pitchFamily="34" charset="-120"/>
              </a:rPr>
              <a:t>Best-performing sector</a:t>
            </a:r>
            <a:endParaRPr lang="en-US" sz="1200" dirty="0">
              <a:latin typeface="Circe"/>
            </a:endParaRPr>
          </a:p>
        </p:txBody>
      </p:sp>
      <p:sp>
        <p:nvSpPr>
          <p:cNvPr id="18" name="Text 15"/>
          <p:cNvSpPr/>
          <p:nvPr/>
        </p:nvSpPr>
        <p:spPr>
          <a:xfrm>
            <a:off x="795528" y="329184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USD 840 m</a:t>
            </a:r>
            <a:endParaRPr lang="en-US" sz="3200" dirty="0">
              <a:latin typeface="Circe"/>
            </a:endParaRPr>
          </a:p>
        </p:txBody>
      </p:sp>
      <p:sp>
        <p:nvSpPr>
          <p:cNvPr id="19" name="Text 16"/>
          <p:cNvSpPr/>
          <p:nvPr/>
        </p:nvSpPr>
        <p:spPr>
          <a:xfrm>
            <a:off x="795528" y="367588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IT exports 2025</a:t>
            </a:r>
            <a:endParaRPr lang="en-US" sz="1600" dirty="0">
              <a:latin typeface="Circe"/>
            </a:endParaRPr>
          </a:p>
        </p:txBody>
      </p:sp>
      <p:sp>
        <p:nvSpPr>
          <p:cNvPr id="20" name="Text 17"/>
          <p:cNvSpPr/>
          <p:nvPr/>
        </p:nvSpPr>
        <p:spPr>
          <a:xfrm>
            <a:off x="795528" y="406908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~7.5%</a:t>
            </a:r>
            <a:endParaRPr lang="en-US" sz="3200" dirty="0">
              <a:latin typeface="Circe"/>
            </a:endParaRPr>
          </a:p>
        </p:txBody>
      </p:sp>
      <p:sp>
        <p:nvSpPr>
          <p:cNvPr id="21" name="Text 18"/>
          <p:cNvSpPr/>
          <p:nvPr/>
        </p:nvSpPr>
        <p:spPr>
          <a:xfrm>
            <a:off x="795528" y="445312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of GDP</a:t>
            </a:r>
            <a:endParaRPr lang="en-US" sz="1600" dirty="0">
              <a:latin typeface="Circe"/>
            </a:endParaRPr>
          </a:p>
        </p:txBody>
      </p:sp>
      <p:sp>
        <p:nvSpPr>
          <p:cNvPr id="22" name="Text 19"/>
          <p:cNvSpPr/>
          <p:nvPr/>
        </p:nvSpPr>
        <p:spPr>
          <a:xfrm>
            <a:off x="795528" y="4983480"/>
            <a:ext cx="3108960" cy="1051560"/>
          </a:xfrm>
          <a:prstGeom prst="rect">
            <a:avLst/>
          </a:prstGeom>
          <a:noFill/>
          <a:ln/>
        </p:spPr>
        <p:txBody>
          <a:bodyPr wrap="square" lIns="0" tIns="0" rIns="0" bIns="0" rtlCol="0" anchor="t"/>
          <a:lstStyle/>
          <a:p>
            <a:pPr marL="0" indent="0" algn="just">
              <a:lnSpc>
                <a:spcPct val="105000"/>
              </a:lnSpc>
              <a:buNone/>
            </a:pPr>
            <a:r>
              <a:rPr lang="en-US" sz="1600" dirty="0">
                <a:solidFill>
                  <a:srgbClr val="1A2236"/>
                </a:solidFill>
                <a:latin typeface="Circe"/>
                <a:ea typeface="Calibri" pitchFamily="34" charset="-122"/>
                <a:cs typeface="Calibri" pitchFamily="34" charset="-120"/>
              </a:rPr>
              <a:t>Top-50 globally for internet speed; ~80% of output exported. MITP residents pay a 7% flat tax.</a:t>
            </a:r>
            <a:endParaRPr lang="en-US" sz="1600" dirty="0">
              <a:latin typeface="Circe"/>
            </a:endParaRPr>
          </a:p>
        </p:txBody>
      </p:sp>
      <p:sp>
        <p:nvSpPr>
          <p:cNvPr id="23" name="Shape 20"/>
          <p:cNvSpPr/>
          <p:nvPr/>
        </p:nvSpPr>
        <p:spPr>
          <a:xfrm>
            <a:off x="4297680" y="2103120"/>
            <a:ext cx="3657600" cy="4023360"/>
          </a:xfrm>
          <a:prstGeom prst="roundRect">
            <a:avLst>
              <a:gd name="adj" fmla="val 2000"/>
            </a:avLst>
          </a:prstGeom>
          <a:solidFill>
            <a:srgbClr val="FFFFFF"/>
          </a:solidFill>
          <a:ln/>
          <a:effectLst>
            <a:outerShdw blurRad="88900" dist="38100" dir="5400000" algn="bl" rotWithShape="0">
              <a:srgbClr val="000000">
                <a:alpha val="22000"/>
              </a:srgbClr>
            </a:outerShdw>
          </a:effectLst>
        </p:spPr>
      </p:sp>
      <p:sp>
        <p:nvSpPr>
          <p:cNvPr id="24" name="Shape 21"/>
          <p:cNvSpPr/>
          <p:nvPr/>
        </p:nvSpPr>
        <p:spPr>
          <a:xfrm>
            <a:off x="4572000" y="2331720"/>
            <a:ext cx="713232" cy="713232"/>
          </a:xfrm>
          <a:prstGeom prst="ellipse">
            <a:avLst/>
          </a:prstGeom>
          <a:solidFill>
            <a:srgbClr val="1F9D6B"/>
          </a:solidFill>
          <a:ln/>
        </p:spPr>
      </p:sp>
      <p:pic>
        <p:nvPicPr>
          <p:cNvPr id="25" name="Image 1" descr="preencoded.png"/>
          <p:cNvPicPr>
            <a:picLocks noChangeAspect="1"/>
          </p:cNvPicPr>
          <p:nvPr/>
        </p:nvPicPr>
        <p:blipFill>
          <a:blip r:embed="rId4"/>
          <a:stretch>
            <a:fillRect/>
          </a:stretch>
        </p:blipFill>
        <p:spPr>
          <a:xfrm>
            <a:off x="4736592" y="2496312"/>
            <a:ext cx="384048" cy="384048"/>
          </a:xfrm>
          <a:prstGeom prst="rect">
            <a:avLst/>
          </a:prstGeom>
        </p:spPr>
      </p:pic>
      <p:sp>
        <p:nvSpPr>
          <p:cNvPr id="26" name="Text 22"/>
          <p:cNvSpPr/>
          <p:nvPr/>
        </p:nvSpPr>
        <p:spPr>
          <a:xfrm>
            <a:off x="5413248" y="2286000"/>
            <a:ext cx="2377440" cy="457200"/>
          </a:xfrm>
          <a:prstGeom prst="rect">
            <a:avLst/>
          </a:prstGeom>
          <a:noFill/>
          <a:ln/>
        </p:spPr>
        <p:txBody>
          <a:bodyPr wrap="square" lIns="0" tIns="0" rIns="0" bIns="0" rtlCol="0" anchor="ctr"/>
          <a:lstStyle/>
          <a:p>
            <a:pPr marL="0" indent="0">
              <a:buNone/>
            </a:pPr>
            <a:r>
              <a:rPr lang="en-US" sz="2400" b="1" dirty="0">
                <a:solidFill>
                  <a:srgbClr val="1A2236"/>
                </a:solidFill>
                <a:latin typeface="Circe"/>
                <a:ea typeface="Cambria" pitchFamily="34" charset="-122"/>
                <a:cs typeface="Cambria" pitchFamily="34" charset="-120"/>
              </a:rPr>
              <a:t>Renewable energy</a:t>
            </a:r>
            <a:endParaRPr lang="en-US" sz="2400" dirty="0">
              <a:latin typeface="Circe"/>
            </a:endParaRPr>
          </a:p>
        </p:txBody>
      </p:sp>
      <p:sp>
        <p:nvSpPr>
          <p:cNvPr id="27" name="Text 23"/>
          <p:cNvSpPr/>
          <p:nvPr/>
        </p:nvSpPr>
        <p:spPr>
          <a:xfrm>
            <a:off x="5413248" y="2743200"/>
            <a:ext cx="2377440" cy="292608"/>
          </a:xfrm>
          <a:prstGeom prst="rect">
            <a:avLst/>
          </a:prstGeom>
          <a:noFill/>
          <a:ln/>
        </p:spPr>
        <p:txBody>
          <a:bodyPr wrap="square" lIns="0" tIns="0" rIns="0" bIns="0" rtlCol="0" anchor="ctr"/>
          <a:lstStyle/>
          <a:p>
            <a:pPr marL="0" indent="0">
              <a:buNone/>
            </a:pPr>
            <a:r>
              <a:rPr lang="en-US" sz="1200" b="1" dirty="0">
                <a:solidFill>
                  <a:srgbClr val="E2231A"/>
                </a:solidFill>
                <a:latin typeface="Circe"/>
                <a:ea typeface="Calibri" pitchFamily="34" charset="-122"/>
                <a:cs typeface="Calibri" pitchFamily="34" charset="-120"/>
              </a:rPr>
              <a:t>Green transformation</a:t>
            </a:r>
            <a:endParaRPr lang="en-US" sz="1200" dirty="0">
              <a:latin typeface="Circe"/>
            </a:endParaRPr>
          </a:p>
        </p:txBody>
      </p:sp>
      <p:sp>
        <p:nvSpPr>
          <p:cNvPr id="28" name="Text 24"/>
          <p:cNvSpPr/>
          <p:nvPr/>
        </p:nvSpPr>
        <p:spPr>
          <a:xfrm>
            <a:off x="4590288" y="329184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1,023 MW</a:t>
            </a:r>
            <a:endParaRPr lang="en-US" sz="3200" dirty="0">
              <a:latin typeface="Circe"/>
            </a:endParaRPr>
          </a:p>
        </p:txBody>
      </p:sp>
      <p:sp>
        <p:nvSpPr>
          <p:cNvPr id="29" name="Text 25"/>
          <p:cNvSpPr/>
          <p:nvPr/>
        </p:nvSpPr>
        <p:spPr>
          <a:xfrm>
            <a:off x="4590288" y="367588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installed capacity</a:t>
            </a:r>
            <a:endParaRPr lang="en-US" sz="1600" dirty="0">
              <a:latin typeface="Circe"/>
            </a:endParaRPr>
          </a:p>
        </p:txBody>
      </p:sp>
      <p:sp>
        <p:nvSpPr>
          <p:cNvPr id="30" name="Text 26"/>
          <p:cNvSpPr/>
          <p:nvPr/>
        </p:nvSpPr>
        <p:spPr>
          <a:xfrm>
            <a:off x="4590288" y="406908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~29.1%</a:t>
            </a:r>
            <a:endParaRPr lang="en-US" sz="3200" dirty="0">
              <a:latin typeface="Circe"/>
            </a:endParaRPr>
          </a:p>
        </p:txBody>
      </p:sp>
      <p:sp>
        <p:nvSpPr>
          <p:cNvPr id="31" name="Text 27"/>
          <p:cNvSpPr/>
          <p:nvPr/>
        </p:nvSpPr>
        <p:spPr>
          <a:xfrm>
            <a:off x="4590288" y="445312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of consumption</a:t>
            </a:r>
            <a:endParaRPr lang="en-US" sz="1600" dirty="0">
              <a:latin typeface="Circe"/>
            </a:endParaRPr>
          </a:p>
        </p:txBody>
      </p:sp>
      <p:sp>
        <p:nvSpPr>
          <p:cNvPr id="32" name="Text 28"/>
          <p:cNvSpPr/>
          <p:nvPr/>
        </p:nvSpPr>
        <p:spPr>
          <a:xfrm>
            <a:off x="4590288" y="4983480"/>
            <a:ext cx="3108960" cy="1051560"/>
          </a:xfrm>
          <a:prstGeom prst="rect">
            <a:avLst/>
          </a:prstGeom>
          <a:noFill/>
          <a:ln/>
        </p:spPr>
        <p:txBody>
          <a:bodyPr wrap="square" lIns="0" tIns="0" rIns="0" bIns="0" rtlCol="0" anchor="t"/>
          <a:lstStyle/>
          <a:p>
            <a:pPr marL="0" indent="0" algn="just">
              <a:lnSpc>
                <a:spcPct val="105000"/>
              </a:lnSpc>
              <a:buNone/>
            </a:pPr>
            <a:r>
              <a:rPr lang="en-US" sz="1600" dirty="0">
                <a:solidFill>
                  <a:srgbClr val="1A2236"/>
                </a:solidFill>
                <a:latin typeface="Circe"/>
                <a:ea typeface="Calibri" pitchFamily="34" charset="-122"/>
                <a:cs typeface="Calibri" pitchFamily="34" charset="-120"/>
              </a:rPr>
              <a:t>Near the 30% / 2030 target. Competitive tenders (105 MW wind + 60 MW PV) drew €190 m+; 15-yr PPAs.</a:t>
            </a:r>
            <a:endParaRPr lang="en-US" sz="1600" dirty="0">
              <a:latin typeface="Circe"/>
            </a:endParaRPr>
          </a:p>
        </p:txBody>
      </p:sp>
      <p:sp>
        <p:nvSpPr>
          <p:cNvPr id="33" name="Shape 29"/>
          <p:cNvSpPr/>
          <p:nvPr/>
        </p:nvSpPr>
        <p:spPr>
          <a:xfrm>
            <a:off x="8092440" y="2103120"/>
            <a:ext cx="3657600" cy="4023360"/>
          </a:xfrm>
          <a:prstGeom prst="roundRect">
            <a:avLst>
              <a:gd name="adj" fmla="val 2000"/>
            </a:avLst>
          </a:prstGeom>
          <a:solidFill>
            <a:srgbClr val="FFFFFF"/>
          </a:solidFill>
          <a:ln/>
          <a:effectLst>
            <a:outerShdw blurRad="88900" dist="38100" dir="5400000" algn="bl" rotWithShape="0">
              <a:srgbClr val="000000">
                <a:alpha val="22000"/>
              </a:srgbClr>
            </a:outerShdw>
          </a:effectLst>
        </p:spPr>
      </p:sp>
      <p:sp>
        <p:nvSpPr>
          <p:cNvPr id="34" name="Shape 30"/>
          <p:cNvSpPr/>
          <p:nvPr/>
        </p:nvSpPr>
        <p:spPr>
          <a:xfrm>
            <a:off x="8366760" y="2331720"/>
            <a:ext cx="713232" cy="713232"/>
          </a:xfrm>
          <a:prstGeom prst="ellipse">
            <a:avLst/>
          </a:prstGeom>
          <a:solidFill>
            <a:srgbClr val="E8B04B"/>
          </a:solidFill>
          <a:ln/>
        </p:spPr>
      </p:sp>
      <p:pic>
        <p:nvPicPr>
          <p:cNvPr id="35" name="Image 2" descr="preencoded.png"/>
          <p:cNvPicPr>
            <a:picLocks noChangeAspect="1"/>
          </p:cNvPicPr>
          <p:nvPr/>
        </p:nvPicPr>
        <p:blipFill>
          <a:blip r:embed="rId5"/>
          <a:stretch>
            <a:fillRect/>
          </a:stretch>
        </p:blipFill>
        <p:spPr>
          <a:xfrm>
            <a:off x="8531352" y="2496312"/>
            <a:ext cx="384048" cy="384048"/>
          </a:xfrm>
          <a:prstGeom prst="rect">
            <a:avLst/>
          </a:prstGeom>
        </p:spPr>
      </p:pic>
      <p:sp>
        <p:nvSpPr>
          <p:cNvPr id="36" name="Text 31"/>
          <p:cNvSpPr/>
          <p:nvPr/>
        </p:nvSpPr>
        <p:spPr>
          <a:xfrm>
            <a:off x="9208008" y="2286000"/>
            <a:ext cx="2377440" cy="457200"/>
          </a:xfrm>
          <a:prstGeom prst="rect">
            <a:avLst/>
          </a:prstGeom>
          <a:noFill/>
          <a:ln/>
        </p:spPr>
        <p:txBody>
          <a:bodyPr wrap="square" lIns="0" tIns="0" rIns="0" bIns="0" rtlCol="0" anchor="ctr"/>
          <a:lstStyle/>
          <a:p>
            <a:pPr marL="0" indent="0">
              <a:buNone/>
            </a:pPr>
            <a:r>
              <a:rPr lang="en-US" sz="2400" b="1" dirty="0">
                <a:solidFill>
                  <a:srgbClr val="1A2236"/>
                </a:solidFill>
                <a:latin typeface="Circe"/>
                <a:ea typeface="Cambria" pitchFamily="34" charset="-122"/>
                <a:cs typeface="Cambria" pitchFamily="34" charset="-120"/>
              </a:rPr>
              <a:t>Agriculture</a:t>
            </a:r>
            <a:endParaRPr lang="en-US" sz="2400" dirty="0">
              <a:latin typeface="Circe"/>
            </a:endParaRPr>
          </a:p>
        </p:txBody>
      </p:sp>
      <p:sp>
        <p:nvSpPr>
          <p:cNvPr id="37" name="Text 32"/>
          <p:cNvSpPr/>
          <p:nvPr/>
        </p:nvSpPr>
        <p:spPr>
          <a:xfrm>
            <a:off x="9208008" y="2743200"/>
            <a:ext cx="2377440" cy="292608"/>
          </a:xfrm>
          <a:prstGeom prst="rect">
            <a:avLst/>
          </a:prstGeom>
          <a:noFill/>
          <a:ln/>
        </p:spPr>
        <p:txBody>
          <a:bodyPr wrap="square" lIns="0" tIns="0" rIns="0" bIns="0" rtlCol="0" anchor="ctr"/>
          <a:lstStyle/>
          <a:p>
            <a:pPr marL="0" indent="0">
              <a:buNone/>
            </a:pPr>
            <a:r>
              <a:rPr lang="en-US" sz="1200" b="1" dirty="0">
                <a:solidFill>
                  <a:srgbClr val="E2231A"/>
                </a:solidFill>
                <a:latin typeface="Circe"/>
                <a:ea typeface="Calibri" pitchFamily="34" charset="-122"/>
                <a:cs typeface="Calibri" pitchFamily="34" charset="-120"/>
              </a:rPr>
              <a:t>A traditional pillar</a:t>
            </a:r>
            <a:endParaRPr lang="en-US" sz="1200" dirty="0">
              <a:latin typeface="Circe"/>
            </a:endParaRPr>
          </a:p>
        </p:txBody>
      </p:sp>
      <p:sp>
        <p:nvSpPr>
          <p:cNvPr id="38" name="Text 33"/>
          <p:cNvSpPr/>
          <p:nvPr/>
        </p:nvSpPr>
        <p:spPr>
          <a:xfrm>
            <a:off x="8385048" y="329184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~7.4%</a:t>
            </a:r>
            <a:endParaRPr lang="en-US" sz="3200" dirty="0">
              <a:latin typeface="Circe"/>
            </a:endParaRPr>
          </a:p>
        </p:txBody>
      </p:sp>
      <p:sp>
        <p:nvSpPr>
          <p:cNvPr id="39" name="Text 34"/>
          <p:cNvSpPr/>
          <p:nvPr/>
        </p:nvSpPr>
        <p:spPr>
          <a:xfrm>
            <a:off x="8385048" y="367588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of GDP</a:t>
            </a:r>
            <a:endParaRPr lang="en-US" sz="1600" dirty="0">
              <a:latin typeface="Circe"/>
            </a:endParaRPr>
          </a:p>
        </p:txBody>
      </p:sp>
      <p:sp>
        <p:nvSpPr>
          <p:cNvPr id="40" name="Text 35"/>
          <p:cNvSpPr/>
          <p:nvPr/>
        </p:nvSpPr>
        <p:spPr>
          <a:xfrm>
            <a:off x="8385048" y="406908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71</a:t>
            </a:r>
            <a:endParaRPr lang="en-US" sz="3200" dirty="0">
              <a:latin typeface="Circe"/>
            </a:endParaRPr>
          </a:p>
        </p:txBody>
      </p:sp>
      <p:sp>
        <p:nvSpPr>
          <p:cNvPr id="41" name="Text 36"/>
          <p:cNvSpPr/>
          <p:nvPr/>
        </p:nvSpPr>
        <p:spPr>
          <a:xfrm>
            <a:off x="8385048" y="445312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wine export markets</a:t>
            </a:r>
            <a:endParaRPr lang="en-US" sz="1600" dirty="0">
              <a:latin typeface="Circe"/>
            </a:endParaRPr>
          </a:p>
        </p:txBody>
      </p:sp>
      <p:sp>
        <p:nvSpPr>
          <p:cNvPr id="42" name="Text 37"/>
          <p:cNvSpPr/>
          <p:nvPr/>
        </p:nvSpPr>
        <p:spPr>
          <a:xfrm>
            <a:off x="8385048" y="4983480"/>
            <a:ext cx="3108960" cy="1051560"/>
          </a:xfrm>
          <a:prstGeom prst="rect">
            <a:avLst/>
          </a:prstGeom>
          <a:noFill/>
          <a:ln/>
        </p:spPr>
        <p:txBody>
          <a:bodyPr wrap="square" lIns="0" tIns="0" rIns="0" bIns="0" rtlCol="0" anchor="t"/>
          <a:lstStyle/>
          <a:p>
            <a:pPr marL="0" indent="0" algn="just">
              <a:lnSpc>
                <a:spcPct val="105000"/>
              </a:lnSpc>
              <a:buNone/>
            </a:pPr>
            <a:r>
              <a:rPr lang="en-US" sz="1600" dirty="0">
                <a:solidFill>
                  <a:srgbClr val="1A2236"/>
                </a:solidFill>
                <a:latin typeface="Circe"/>
                <a:ea typeface="Calibri" pitchFamily="34" charset="-122"/>
                <a:cs typeface="Calibri" pitchFamily="34" charset="-120"/>
              </a:rPr>
              <a:t>Fertile chernozem on ~75% of land; world top-10 in walnuts. Seven product groups liberalised to the EU.</a:t>
            </a:r>
            <a:endParaRPr lang="en-US" sz="1600" dirty="0">
              <a:latin typeface="Circe"/>
            </a:endParaRPr>
          </a:p>
        </p:txBody>
      </p:sp>
      <p:sp>
        <p:nvSpPr>
          <p:cNvPr id="43" name="Text 38"/>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1000" dirty="0">
                <a:solidFill>
                  <a:srgbClr val="6B7488"/>
                </a:solidFill>
                <a:latin typeface="Circe"/>
                <a:ea typeface="Calibri" pitchFamily="34" charset="-122"/>
                <a:cs typeface="Calibri" pitchFamily="34" charset="-120"/>
              </a:rPr>
              <a:t>8</a:t>
            </a:r>
            <a:endParaRPr lang="en-US" sz="1000" dirty="0">
              <a:latin typeface="Circe"/>
            </a:endParaRPr>
          </a:p>
        </p:txBody>
      </p:sp>
      <p:pic>
        <p:nvPicPr>
          <p:cNvPr id="44" name="Picture 7">
            <a:extLst>
              <a:ext uri="{FF2B5EF4-FFF2-40B4-BE49-F238E27FC236}">
                <a16:creationId xmlns:a16="http://schemas.microsoft.com/office/drawing/2014/main" id="{D6D636CA-F23E-731F-54FC-D7616BA1F098}"/>
              </a:ext>
            </a:extLst>
          </p:cNvPr>
          <p:cNvPicPr>
            <a:picLocks noChangeAspect="1"/>
          </p:cNvPicPr>
          <p:nvPr/>
        </p:nvPicPr>
        <p:blipFill rotWithShape="1">
          <a:blip r:embed="rId6"/>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532C8923-A287-FEEC-2E25-F3206ED60782}"/>
              </a:ext>
            </a:extLst>
          </p:cNvPr>
          <p:cNvPicPr>
            <a:picLocks noChangeAspect="1"/>
          </p:cNvPicPr>
          <p:nvPr/>
        </p:nvPicPr>
        <p:blipFill>
          <a:blip r:embed="rId7">
            <a:alphaModFix amt="45000"/>
          </a:blip>
          <a:stretch>
            <a:fillRect/>
          </a:stretch>
        </p:blipFill>
        <p:spPr>
          <a:xfrm>
            <a:off x="7446606" y="1577848"/>
            <a:ext cx="4816416" cy="591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VIII</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Investment Guarantees</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400" i="1" dirty="0">
                <a:solidFill>
                  <a:srgbClr val="6B7488"/>
                </a:solidFill>
                <a:latin typeface="Circe"/>
                <a:ea typeface="Calibri" pitchFamily="34" charset="-122"/>
                <a:cs typeface="Calibri" pitchFamily="34" charset="-120"/>
              </a:rPr>
              <a:t>The legal certainty an investor needs — and the modernised framework coming next.</a:t>
            </a:r>
            <a:endParaRPr lang="en-US" sz="1400" dirty="0">
              <a:latin typeface="Circe"/>
            </a:endParaRPr>
          </a:p>
        </p:txBody>
      </p:sp>
      <p:sp>
        <p:nvSpPr>
          <p:cNvPr id="13" name="Shape 11"/>
          <p:cNvSpPr/>
          <p:nvPr/>
        </p:nvSpPr>
        <p:spPr>
          <a:xfrm>
            <a:off x="502920" y="2148840"/>
            <a:ext cx="11155680" cy="1371600"/>
          </a:xfrm>
          <a:prstGeom prst="roundRect">
            <a:avLst>
              <a:gd name="adj" fmla="val 5333"/>
            </a:avLst>
          </a:prstGeom>
          <a:solidFill>
            <a:srgbClr val="00052F"/>
          </a:solidFill>
          <a:ln/>
          <a:effectLst>
            <a:outerShdw blurRad="88900" dist="38100" dir="5400000" algn="bl" rotWithShape="0">
              <a:srgbClr val="000000">
                <a:alpha val="22000"/>
              </a:srgbClr>
            </a:outerShdw>
          </a:effectLst>
        </p:spPr>
      </p:sp>
      <p:sp>
        <p:nvSpPr>
          <p:cNvPr id="14" name="Text 12"/>
          <p:cNvSpPr/>
          <p:nvPr/>
        </p:nvSpPr>
        <p:spPr>
          <a:xfrm>
            <a:off x="822960" y="2286000"/>
            <a:ext cx="10515600" cy="1097280"/>
          </a:xfrm>
          <a:prstGeom prst="rect">
            <a:avLst/>
          </a:prstGeom>
          <a:noFill/>
          <a:ln/>
        </p:spPr>
        <p:txBody>
          <a:bodyPr wrap="square" lIns="0" tIns="0" rIns="0" bIns="0" rtlCol="0" anchor="ctr"/>
          <a:lstStyle/>
          <a:p>
            <a:pPr marL="0" indent="0">
              <a:lnSpc>
                <a:spcPct val="110000"/>
              </a:lnSpc>
              <a:buNone/>
            </a:pPr>
            <a:r>
              <a:rPr lang="en-US" sz="2400" b="1" dirty="0">
                <a:solidFill>
                  <a:srgbClr val="FFFFFF"/>
                </a:solidFill>
                <a:latin typeface="Circe"/>
                <a:ea typeface="Calibri" pitchFamily="34" charset="-122"/>
                <a:cs typeface="Calibri" pitchFamily="34" charset="-120"/>
              </a:rPr>
              <a:t>Equal protection for local and foreign investors</a:t>
            </a:r>
            <a:endParaRPr lang="en-US" sz="2400" dirty="0">
              <a:latin typeface="Circe"/>
            </a:endParaRPr>
          </a:p>
          <a:p>
            <a:pPr marL="0" indent="0" algn="just">
              <a:lnSpc>
                <a:spcPct val="110000"/>
              </a:lnSpc>
              <a:buNone/>
            </a:pPr>
            <a:r>
              <a:rPr lang="en-US" dirty="0">
                <a:solidFill>
                  <a:srgbClr val="CADCFC"/>
                </a:solidFill>
                <a:latin typeface="Circe"/>
                <a:ea typeface="Calibri" pitchFamily="34" charset="-122"/>
                <a:cs typeface="Calibri" pitchFamily="34" charset="-120"/>
              </a:rPr>
              <a:t>Moldova is a WTO member; Law 81/2004 underpins today's guarantees, and a new investment law will modernise the regime to European standards — strengthening the country's competitiveness.</a:t>
            </a:r>
            <a:endParaRPr lang="en-US" sz="2400" dirty="0">
              <a:latin typeface="Circe"/>
            </a:endParaRPr>
          </a:p>
        </p:txBody>
      </p:sp>
      <p:sp>
        <p:nvSpPr>
          <p:cNvPr id="15" name="Text 13"/>
          <p:cNvSpPr/>
          <p:nvPr/>
        </p:nvSpPr>
        <p:spPr>
          <a:xfrm>
            <a:off x="502920" y="3749040"/>
            <a:ext cx="7315200" cy="365760"/>
          </a:xfrm>
          <a:prstGeom prst="rect">
            <a:avLst/>
          </a:prstGeom>
          <a:noFill/>
          <a:ln/>
        </p:spPr>
        <p:txBody>
          <a:bodyPr wrap="square" lIns="0" tIns="0" rIns="0" bIns="0" rtlCol="0" anchor="ctr"/>
          <a:lstStyle/>
          <a:p>
            <a:pPr marL="0" indent="0">
              <a:buNone/>
            </a:pPr>
            <a:r>
              <a:rPr lang="en-US" b="1" dirty="0">
                <a:solidFill>
                  <a:srgbClr val="1A2236"/>
                </a:solidFill>
                <a:latin typeface="Circe"/>
                <a:ea typeface="Calibri" pitchFamily="34" charset="-122"/>
                <a:cs typeface="Calibri" pitchFamily="34" charset="-120"/>
              </a:rPr>
              <a:t>What the new framework will deliver</a:t>
            </a:r>
            <a:endParaRPr lang="en-US" dirty="0">
              <a:latin typeface="Circe"/>
            </a:endParaRPr>
          </a:p>
        </p:txBody>
      </p:sp>
      <p:sp>
        <p:nvSpPr>
          <p:cNvPr id="16" name="Shape 14"/>
          <p:cNvSpPr/>
          <p:nvPr/>
        </p:nvSpPr>
        <p:spPr>
          <a:xfrm>
            <a:off x="502920" y="4160520"/>
            <a:ext cx="3657600" cy="868680"/>
          </a:xfrm>
          <a:prstGeom prst="roundRect">
            <a:avLst>
              <a:gd name="adj" fmla="val 7368"/>
            </a:avLst>
          </a:prstGeom>
          <a:solidFill>
            <a:srgbClr val="FFFFFF"/>
          </a:solidFill>
          <a:ln/>
          <a:effectLst>
            <a:outerShdw blurRad="88900" dist="38100" dir="5400000" algn="bl" rotWithShape="0">
              <a:srgbClr val="000000">
                <a:alpha val="22000"/>
              </a:srgbClr>
            </a:outerShdw>
          </a:effectLst>
        </p:spPr>
      </p:sp>
      <p:sp>
        <p:nvSpPr>
          <p:cNvPr id="17" name="Shape 15"/>
          <p:cNvSpPr/>
          <p:nvPr/>
        </p:nvSpPr>
        <p:spPr>
          <a:xfrm>
            <a:off x="685800" y="4361688"/>
            <a:ext cx="457200" cy="457200"/>
          </a:xfrm>
          <a:prstGeom prst="ellipse">
            <a:avLst/>
          </a:prstGeom>
          <a:solidFill>
            <a:srgbClr val="E2231A"/>
          </a:solidFill>
          <a:ln/>
        </p:spPr>
      </p:sp>
      <p:pic>
        <p:nvPicPr>
          <p:cNvPr id="18" name="Image 0" descr="preencoded.png"/>
          <p:cNvPicPr>
            <a:picLocks noChangeAspect="1"/>
          </p:cNvPicPr>
          <p:nvPr/>
        </p:nvPicPr>
        <p:blipFill>
          <a:blip r:embed="rId3"/>
          <a:stretch>
            <a:fillRect/>
          </a:stretch>
        </p:blipFill>
        <p:spPr>
          <a:xfrm>
            <a:off x="795528" y="4471416"/>
            <a:ext cx="237744" cy="237744"/>
          </a:xfrm>
          <a:prstGeom prst="rect">
            <a:avLst/>
          </a:prstGeom>
        </p:spPr>
      </p:pic>
      <p:sp>
        <p:nvSpPr>
          <p:cNvPr id="19" name="Text 16"/>
          <p:cNvSpPr/>
          <p:nvPr/>
        </p:nvSpPr>
        <p:spPr>
          <a:xfrm>
            <a:off x="1252728" y="4160520"/>
            <a:ext cx="2743200" cy="868680"/>
          </a:xfrm>
          <a:prstGeom prst="rect">
            <a:avLst/>
          </a:prstGeom>
          <a:noFill/>
          <a:ln/>
        </p:spPr>
        <p:txBody>
          <a:bodyPr wrap="square" lIns="0" tIns="0" rIns="0" bIns="0" rtlCol="0" anchor="ctr"/>
          <a:lstStyle/>
          <a:p>
            <a:pPr marL="0" indent="0">
              <a:lnSpc>
                <a:spcPct val="95000"/>
              </a:lnSpc>
              <a:buNone/>
            </a:pPr>
            <a:r>
              <a:rPr lang="en-US" sz="1600" b="1" dirty="0">
                <a:solidFill>
                  <a:srgbClr val="1A2236"/>
                </a:solidFill>
                <a:latin typeface="Circe"/>
                <a:ea typeface="Calibri" pitchFamily="34" charset="-122"/>
                <a:cs typeface="Calibri" pitchFamily="34" charset="-120"/>
              </a:rPr>
              <a:t>Legal stability &amp; certainty for investors</a:t>
            </a:r>
            <a:endParaRPr lang="en-US" sz="1600" dirty="0">
              <a:latin typeface="Circe"/>
            </a:endParaRPr>
          </a:p>
        </p:txBody>
      </p:sp>
      <p:sp>
        <p:nvSpPr>
          <p:cNvPr id="20" name="Shape 17"/>
          <p:cNvSpPr/>
          <p:nvPr/>
        </p:nvSpPr>
        <p:spPr>
          <a:xfrm>
            <a:off x="4251960" y="4160520"/>
            <a:ext cx="3657600" cy="868680"/>
          </a:xfrm>
          <a:prstGeom prst="roundRect">
            <a:avLst>
              <a:gd name="adj" fmla="val 7368"/>
            </a:avLst>
          </a:prstGeom>
          <a:solidFill>
            <a:srgbClr val="FFFFFF"/>
          </a:solidFill>
          <a:ln/>
          <a:effectLst>
            <a:outerShdw blurRad="88900" dist="38100" dir="5400000" algn="bl" rotWithShape="0">
              <a:srgbClr val="000000">
                <a:alpha val="22000"/>
              </a:srgbClr>
            </a:outerShdw>
          </a:effectLst>
        </p:spPr>
      </p:sp>
      <p:sp>
        <p:nvSpPr>
          <p:cNvPr id="21" name="Shape 18"/>
          <p:cNvSpPr/>
          <p:nvPr/>
        </p:nvSpPr>
        <p:spPr>
          <a:xfrm>
            <a:off x="4434840" y="4361688"/>
            <a:ext cx="457200" cy="457200"/>
          </a:xfrm>
          <a:prstGeom prst="ellipse">
            <a:avLst/>
          </a:prstGeom>
          <a:solidFill>
            <a:srgbClr val="E2231A"/>
          </a:solidFill>
          <a:ln/>
        </p:spPr>
      </p:sp>
      <p:pic>
        <p:nvPicPr>
          <p:cNvPr id="22" name="Image 1" descr="preencoded.png"/>
          <p:cNvPicPr>
            <a:picLocks noChangeAspect="1"/>
          </p:cNvPicPr>
          <p:nvPr/>
        </p:nvPicPr>
        <p:blipFill>
          <a:blip r:embed="rId4"/>
          <a:stretch>
            <a:fillRect/>
          </a:stretch>
        </p:blipFill>
        <p:spPr>
          <a:xfrm>
            <a:off x="4544568" y="4471416"/>
            <a:ext cx="237744" cy="237744"/>
          </a:xfrm>
          <a:prstGeom prst="rect">
            <a:avLst/>
          </a:prstGeom>
        </p:spPr>
      </p:pic>
      <p:sp>
        <p:nvSpPr>
          <p:cNvPr id="23" name="Text 19"/>
          <p:cNvSpPr/>
          <p:nvPr/>
        </p:nvSpPr>
        <p:spPr>
          <a:xfrm>
            <a:off x="5001768" y="4160520"/>
            <a:ext cx="2743200" cy="868680"/>
          </a:xfrm>
          <a:prstGeom prst="rect">
            <a:avLst/>
          </a:prstGeom>
          <a:noFill/>
          <a:ln/>
        </p:spPr>
        <p:txBody>
          <a:bodyPr wrap="square" lIns="0" tIns="0" rIns="0" bIns="0" rtlCol="0" anchor="ctr"/>
          <a:lstStyle/>
          <a:p>
            <a:pPr marL="0" indent="0">
              <a:lnSpc>
                <a:spcPct val="95000"/>
              </a:lnSpc>
              <a:buNone/>
            </a:pPr>
            <a:r>
              <a:rPr lang="en-US" sz="1600" b="1" dirty="0">
                <a:solidFill>
                  <a:srgbClr val="1A2236"/>
                </a:solidFill>
                <a:latin typeface="Circe"/>
                <a:ea typeface="Calibri" pitchFamily="34" charset="-122"/>
                <a:cs typeface="Calibri" pitchFamily="34" charset="-120"/>
              </a:rPr>
              <a:t>One-stop-shop regime for strategic investments</a:t>
            </a:r>
            <a:endParaRPr lang="en-US" sz="1600" dirty="0">
              <a:latin typeface="Circe"/>
            </a:endParaRPr>
          </a:p>
        </p:txBody>
      </p:sp>
      <p:sp>
        <p:nvSpPr>
          <p:cNvPr id="24" name="Shape 20"/>
          <p:cNvSpPr/>
          <p:nvPr/>
        </p:nvSpPr>
        <p:spPr>
          <a:xfrm>
            <a:off x="8001000" y="4160520"/>
            <a:ext cx="3657600" cy="868680"/>
          </a:xfrm>
          <a:prstGeom prst="roundRect">
            <a:avLst>
              <a:gd name="adj" fmla="val 7368"/>
            </a:avLst>
          </a:prstGeom>
          <a:solidFill>
            <a:srgbClr val="FFFFFF"/>
          </a:solidFill>
          <a:ln/>
          <a:effectLst>
            <a:outerShdw blurRad="88900" dist="38100" dir="5400000" algn="bl" rotWithShape="0">
              <a:srgbClr val="000000">
                <a:alpha val="22000"/>
              </a:srgbClr>
            </a:outerShdw>
          </a:effectLst>
        </p:spPr>
      </p:sp>
      <p:sp>
        <p:nvSpPr>
          <p:cNvPr id="25" name="Shape 21"/>
          <p:cNvSpPr/>
          <p:nvPr/>
        </p:nvSpPr>
        <p:spPr>
          <a:xfrm>
            <a:off x="8183880" y="4361688"/>
            <a:ext cx="457200" cy="457200"/>
          </a:xfrm>
          <a:prstGeom prst="ellipse">
            <a:avLst/>
          </a:prstGeom>
          <a:solidFill>
            <a:srgbClr val="E2231A"/>
          </a:solidFill>
          <a:ln/>
        </p:spPr>
      </p:sp>
      <p:pic>
        <p:nvPicPr>
          <p:cNvPr id="26" name="Image 2" descr="preencoded.png"/>
          <p:cNvPicPr>
            <a:picLocks noChangeAspect="1"/>
          </p:cNvPicPr>
          <p:nvPr/>
        </p:nvPicPr>
        <p:blipFill>
          <a:blip r:embed="rId5"/>
          <a:stretch>
            <a:fillRect/>
          </a:stretch>
        </p:blipFill>
        <p:spPr>
          <a:xfrm>
            <a:off x="8293608" y="4471416"/>
            <a:ext cx="237744" cy="237744"/>
          </a:xfrm>
          <a:prstGeom prst="rect">
            <a:avLst/>
          </a:prstGeom>
        </p:spPr>
      </p:pic>
      <p:sp>
        <p:nvSpPr>
          <p:cNvPr id="27" name="Text 22"/>
          <p:cNvSpPr/>
          <p:nvPr/>
        </p:nvSpPr>
        <p:spPr>
          <a:xfrm>
            <a:off x="8750808" y="4160520"/>
            <a:ext cx="2743200" cy="868680"/>
          </a:xfrm>
          <a:prstGeom prst="rect">
            <a:avLst/>
          </a:prstGeom>
          <a:noFill/>
          <a:ln/>
        </p:spPr>
        <p:txBody>
          <a:bodyPr wrap="square" lIns="0" tIns="0" rIns="0" bIns="0" rtlCol="0" anchor="ctr"/>
          <a:lstStyle/>
          <a:p>
            <a:pPr marL="0" indent="0">
              <a:lnSpc>
                <a:spcPct val="95000"/>
              </a:lnSpc>
              <a:buNone/>
            </a:pPr>
            <a:r>
              <a:rPr lang="en-US" sz="1600" b="1" dirty="0">
                <a:solidFill>
                  <a:srgbClr val="1A2236"/>
                </a:solidFill>
                <a:latin typeface="Circe"/>
                <a:ea typeface="Calibri" pitchFamily="34" charset="-122"/>
                <a:cs typeface="Calibri" pitchFamily="34" charset="-120"/>
              </a:rPr>
              <a:t>Stronger protection, incl. investor–state disputes</a:t>
            </a:r>
            <a:endParaRPr lang="en-US" sz="1600" dirty="0">
              <a:latin typeface="Circe"/>
            </a:endParaRPr>
          </a:p>
        </p:txBody>
      </p:sp>
      <p:sp>
        <p:nvSpPr>
          <p:cNvPr id="28" name="Shape 23"/>
          <p:cNvSpPr/>
          <p:nvPr/>
        </p:nvSpPr>
        <p:spPr>
          <a:xfrm>
            <a:off x="502920" y="5138928"/>
            <a:ext cx="3657600" cy="868680"/>
          </a:xfrm>
          <a:prstGeom prst="roundRect">
            <a:avLst>
              <a:gd name="adj" fmla="val 7368"/>
            </a:avLst>
          </a:prstGeom>
          <a:solidFill>
            <a:srgbClr val="FFFFFF"/>
          </a:solidFill>
          <a:ln/>
          <a:effectLst>
            <a:outerShdw blurRad="88900" dist="38100" dir="5400000" algn="bl" rotWithShape="0">
              <a:srgbClr val="000000">
                <a:alpha val="22000"/>
              </a:srgbClr>
            </a:outerShdw>
          </a:effectLst>
        </p:spPr>
      </p:sp>
      <p:sp>
        <p:nvSpPr>
          <p:cNvPr id="29" name="Shape 24"/>
          <p:cNvSpPr/>
          <p:nvPr/>
        </p:nvSpPr>
        <p:spPr>
          <a:xfrm>
            <a:off x="685800" y="5340096"/>
            <a:ext cx="457200" cy="457200"/>
          </a:xfrm>
          <a:prstGeom prst="ellipse">
            <a:avLst/>
          </a:prstGeom>
          <a:solidFill>
            <a:srgbClr val="E2231A"/>
          </a:solidFill>
          <a:ln/>
        </p:spPr>
      </p:sp>
      <p:pic>
        <p:nvPicPr>
          <p:cNvPr id="30" name="Image 3" descr="preencoded.png"/>
          <p:cNvPicPr>
            <a:picLocks noChangeAspect="1"/>
          </p:cNvPicPr>
          <p:nvPr/>
        </p:nvPicPr>
        <p:blipFill>
          <a:blip r:embed="rId6"/>
          <a:stretch>
            <a:fillRect/>
          </a:stretch>
        </p:blipFill>
        <p:spPr>
          <a:xfrm>
            <a:off x="795528" y="5449824"/>
            <a:ext cx="237744" cy="237744"/>
          </a:xfrm>
          <a:prstGeom prst="rect">
            <a:avLst/>
          </a:prstGeom>
        </p:spPr>
      </p:pic>
      <p:sp>
        <p:nvSpPr>
          <p:cNvPr id="31" name="Text 25"/>
          <p:cNvSpPr/>
          <p:nvPr/>
        </p:nvSpPr>
        <p:spPr>
          <a:xfrm>
            <a:off x="1252728" y="5138928"/>
            <a:ext cx="2743200" cy="868680"/>
          </a:xfrm>
          <a:prstGeom prst="rect">
            <a:avLst/>
          </a:prstGeom>
          <a:noFill/>
          <a:ln/>
        </p:spPr>
        <p:txBody>
          <a:bodyPr wrap="square" lIns="0" tIns="0" rIns="0" bIns="0" rtlCol="0" anchor="ctr"/>
          <a:lstStyle/>
          <a:p>
            <a:pPr marL="0" indent="0">
              <a:lnSpc>
                <a:spcPct val="95000"/>
              </a:lnSpc>
              <a:buNone/>
            </a:pPr>
            <a:r>
              <a:rPr lang="en-US" sz="1600" b="1" dirty="0">
                <a:solidFill>
                  <a:srgbClr val="1A2236"/>
                </a:solidFill>
                <a:latin typeface="Circe"/>
                <a:ea typeface="Calibri" pitchFamily="34" charset="-122"/>
                <a:cs typeface="Calibri" pitchFamily="34" charset="-120"/>
              </a:rPr>
              <a:t>Capital steered to strategic sectors &amp; regions</a:t>
            </a:r>
            <a:endParaRPr lang="en-US" sz="1600" dirty="0">
              <a:latin typeface="Circe"/>
            </a:endParaRPr>
          </a:p>
        </p:txBody>
      </p:sp>
      <p:sp>
        <p:nvSpPr>
          <p:cNvPr id="32" name="Shape 26"/>
          <p:cNvSpPr/>
          <p:nvPr/>
        </p:nvSpPr>
        <p:spPr>
          <a:xfrm>
            <a:off x="4251960" y="5138928"/>
            <a:ext cx="3657600" cy="868680"/>
          </a:xfrm>
          <a:prstGeom prst="roundRect">
            <a:avLst>
              <a:gd name="adj" fmla="val 7368"/>
            </a:avLst>
          </a:prstGeom>
          <a:solidFill>
            <a:srgbClr val="FFFFFF"/>
          </a:solidFill>
          <a:ln/>
          <a:effectLst>
            <a:outerShdw blurRad="88900" dist="38100" dir="5400000" algn="bl" rotWithShape="0">
              <a:srgbClr val="000000">
                <a:alpha val="22000"/>
              </a:srgbClr>
            </a:outerShdw>
          </a:effectLst>
        </p:spPr>
      </p:sp>
      <p:sp>
        <p:nvSpPr>
          <p:cNvPr id="33" name="Shape 27"/>
          <p:cNvSpPr/>
          <p:nvPr/>
        </p:nvSpPr>
        <p:spPr>
          <a:xfrm>
            <a:off x="4434840" y="5340096"/>
            <a:ext cx="457200" cy="457200"/>
          </a:xfrm>
          <a:prstGeom prst="ellipse">
            <a:avLst/>
          </a:prstGeom>
          <a:solidFill>
            <a:srgbClr val="E2231A"/>
          </a:solidFill>
          <a:ln/>
        </p:spPr>
      </p:sp>
      <p:pic>
        <p:nvPicPr>
          <p:cNvPr id="34" name="Image 4" descr="preencoded.png"/>
          <p:cNvPicPr>
            <a:picLocks noChangeAspect="1"/>
          </p:cNvPicPr>
          <p:nvPr/>
        </p:nvPicPr>
        <p:blipFill>
          <a:blip r:embed="rId7"/>
          <a:stretch>
            <a:fillRect/>
          </a:stretch>
        </p:blipFill>
        <p:spPr>
          <a:xfrm>
            <a:off x="4544568" y="5449824"/>
            <a:ext cx="237744" cy="237744"/>
          </a:xfrm>
          <a:prstGeom prst="rect">
            <a:avLst/>
          </a:prstGeom>
        </p:spPr>
      </p:pic>
      <p:sp>
        <p:nvSpPr>
          <p:cNvPr id="35" name="Text 28"/>
          <p:cNvSpPr/>
          <p:nvPr/>
        </p:nvSpPr>
        <p:spPr>
          <a:xfrm>
            <a:off x="5001768" y="5138928"/>
            <a:ext cx="2743200" cy="868680"/>
          </a:xfrm>
          <a:prstGeom prst="rect">
            <a:avLst/>
          </a:prstGeom>
          <a:noFill/>
          <a:ln/>
        </p:spPr>
        <p:txBody>
          <a:bodyPr wrap="square" lIns="0" tIns="0" rIns="0" bIns="0" rtlCol="0" anchor="ctr"/>
          <a:lstStyle/>
          <a:p>
            <a:pPr marL="0" indent="0">
              <a:lnSpc>
                <a:spcPct val="95000"/>
              </a:lnSpc>
              <a:buNone/>
            </a:pPr>
            <a:r>
              <a:rPr lang="en-US" sz="1600" b="1" dirty="0">
                <a:solidFill>
                  <a:srgbClr val="1A2236"/>
                </a:solidFill>
                <a:latin typeface="Circe"/>
                <a:ea typeface="Calibri" pitchFamily="34" charset="-122"/>
                <a:cs typeface="Calibri" pitchFamily="34" charset="-120"/>
              </a:rPr>
              <a:t>Digitalised interaction with public authorities</a:t>
            </a:r>
            <a:endParaRPr lang="en-US" sz="1600" dirty="0">
              <a:latin typeface="Circe"/>
            </a:endParaRPr>
          </a:p>
        </p:txBody>
      </p:sp>
      <p:sp>
        <p:nvSpPr>
          <p:cNvPr id="36" name="Shape 29"/>
          <p:cNvSpPr/>
          <p:nvPr/>
        </p:nvSpPr>
        <p:spPr>
          <a:xfrm>
            <a:off x="8001000" y="5138928"/>
            <a:ext cx="3657600" cy="868680"/>
          </a:xfrm>
          <a:prstGeom prst="roundRect">
            <a:avLst>
              <a:gd name="adj" fmla="val 7368"/>
            </a:avLst>
          </a:prstGeom>
          <a:solidFill>
            <a:srgbClr val="FFFFFF"/>
          </a:solidFill>
          <a:ln/>
          <a:effectLst>
            <a:outerShdw blurRad="88900" dist="38100" dir="5400000" algn="bl" rotWithShape="0">
              <a:srgbClr val="000000">
                <a:alpha val="22000"/>
              </a:srgbClr>
            </a:outerShdw>
          </a:effectLst>
        </p:spPr>
      </p:sp>
      <p:sp>
        <p:nvSpPr>
          <p:cNvPr id="37" name="Shape 30"/>
          <p:cNvSpPr/>
          <p:nvPr/>
        </p:nvSpPr>
        <p:spPr>
          <a:xfrm>
            <a:off x="8183880" y="5340096"/>
            <a:ext cx="457200" cy="457200"/>
          </a:xfrm>
          <a:prstGeom prst="ellipse">
            <a:avLst/>
          </a:prstGeom>
          <a:solidFill>
            <a:srgbClr val="E2231A"/>
          </a:solidFill>
          <a:ln/>
        </p:spPr>
      </p:sp>
      <p:pic>
        <p:nvPicPr>
          <p:cNvPr id="38" name="Image 5" descr="preencoded.png"/>
          <p:cNvPicPr>
            <a:picLocks noChangeAspect="1"/>
          </p:cNvPicPr>
          <p:nvPr/>
        </p:nvPicPr>
        <p:blipFill>
          <a:blip r:embed="rId8"/>
          <a:stretch>
            <a:fillRect/>
          </a:stretch>
        </p:blipFill>
        <p:spPr>
          <a:xfrm>
            <a:off x="8293608" y="5449824"/>
            <a:ext cx="237744" cy="237744"/>
          </a:xfrm>
          <a:prstGeom prst="rect">
            <a:avLst/>
          </a:prstGeom>
        </p:spPr>
      </p:pic>
      <p:sp>
        <p:nvSpPr>
          <p:cNvPr id="39" name="Text 31"/>
          <p:cNvSpPr/>
          <p:nvPr/>
        </p:nvSpPr>
        <p:spPr>
          <a:xfrm>
            <a:off x="8750808" y="5138928"/>
            <a:ext cx="2743200" cy="868680"/>
          </a:xfrm>
          <a:prstGeom prst="rect">
            <a:avLst/>
          </a:prstGeom>
          <a:noFill/>
          <a:ln/>
        </p:spPr>
        <p:txBody>
          <a:bodyPr wrap="square" lIns="0" tIns="0" rIns="0" bIns="0" rtlCol="0" anchor="ctr"/>
          <a:lstStyle/>
          <a:p>
            <a:pPr marL="0" indent="0">
              <a:lnSpc>
                <a:spcPct val="95000"/>
              </a:lnSpc>
              <a:buNone/>
            </a:pPr>
            <a:r>
              <a:rPr lang="en-US" sz="1600" b="1" dirty="0">
                <a:solidFill>
                  <a:srgbClr val="1A2236"/>
                </a:solidFill>
                <a:latin typeface="Circe"/>
                <a:ea typeface="Calibri" pitchFamily="34" charset="-122"/>
                <a:cs typeface="Calibri" pitchFamily="34" charset="-120"/>
              </a:rPr>
              <a:t>Clear, transparent government investment agreements</a:t>
            </a:r>
            <a:endParaRPr lang="en-US" sz="1600" dirty="0">
              <a:latin typeface="Circe"/>
            </a:endParaRPr>
          </a:p>
        </p:txBody>
      </p:sp>
      <p:sp>
        <p:nvSpPr>
          <p:cNvPr id="40" name="Text 32"/>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10</a:t>
            </a:r>
            <a:endParaRPr lang="en-US" sz="900" dirty="0">
              <a:latin typeface="Circe"/>
            </a:endParaRPr>
          </a:p>
        </p:txBody>
      </p:sp>
      <p:pic>
        <p:nvPicPr>
          <p:cNvPr id="41" name="Picture 7">
            <a:extLst>
              <a:ext uri="{FF2B5EF4-FFF2-40B4-BE49-F238E27FC236}">
                <a16:creationId xmlns:a16="http://schemas.microsoft.com/office/drawing/2014/main" id="{8940971B-780A-C941-9374-B2DDEE6012A7}"/>
              </a:ext>
            </a:extLst>
          </p:cNvPr>
          <p:cNvPicPr>
            <a:picLocks noChangeAspect="1"/>
          </p:cNvPicPr>
          <p:nvPr/>
        </p:nvPicPr>
        <p:blipFill rotWithShape="1">
          <a:blip r:embed="rId9"/>
          <a:stretch>
            <a:fillRect/>
          </a:stretch>
        </p:blipFill>
        <p:spPr bwMode="auto">
          <a:xfrm>
            <a:off x="10532709" y="279400"/>
            <a:ext cx="1151291" cy="573971"/>
          </a:xfrm>
          <a:prstGeom prst="rect">
            <a:avLst/>
          </a:prstGeom>
        </p:spPr>
      </p:pic>
      <p:pic>
        <p:nvPicPr>
          <p:cNvPr id="8" name="Image 0" descr="preencoded.png">
            <a:extLst>
              <a:ext uri="{FF2B5EF4-FFF2-40B4-BE49-F238E27FC236}">
                <a16:creationId xmlns:a16="http://schemas.microsoft.com/office/drawing/2014/main" id="{B2D12354-BACA-2978-190C-C11E41221FC7}"/>
              </a:ext>
            </a:extLst>
          </p:cNvPr>
          <p:cNvPicPr>
            <a:picLocks noChangeAspect="1"/>
          </p:cNvPicPr>
          <p:nvPr/>
        </p:nvPicPr>
        <p:blipFill>
          <a:blip r:embed="rId10">
            <a:alphaModFix amt="20000"/>
          </a:blip>
          <a:stretch>
            <a:fillRect/>
          </a:stretch>
        </p:blipFill>
        <p:spPr>
          <a:xfrm>
            <a:off x="9235440" y="2235719"/>
            <a:ext cx="2743200" cy="29900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IX</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Tax Framework — Comparative Analysis</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A transparent, competitive system — the headline rates every CFO will check first.</a:t>
            </a:r>
            <a:endParaRPr lang="en-US" sz="1350" dirty="0">
              <a:latin typeface="Circe"/>
            </a:endParaRPr>
          </a:p>
        </p:txBody>
      </p:sp>
      <p:sp>
        <p:nvSpPr>
          <p:cNvPr id="13" name="Shape 11"/>
          <p:cNvSpPr/>
          <p:nvPr/>
        </p:nvSpPr>
        <p:spPr>
          <a:xfrm>
            <a:off x="502920" y="2148840"/>
            <a:ext cx="2743200" cy="1554480"/>
          </a:xfrm>
          <a:prstGeom prst="roundRect">
            <a:avLst>
              <a:gd name="adj" fmla="val 4706"/>
            </a:avLst>
          </a:prstGeom>
          <a:solidFill>
            <a:srgbClr val="FFFFFF"/>
          </a:solidFill>
          <a:ln/>
          <a:effectLst>
            <a:outerShdw blurRad="88900" dist="38100" dir="5400000" algn="bl" rotWithShape="0">
              <a:srgbClr val="000000">
                <a:alpha val="22000"/>
              </a:srgbClr>
            </a:outerShdw>
          </a:effectLst>
        </p:spPr>
      </p:sp>
      <p:sp>
        <p:nvSpPr>
          <p:cNvPr id="14" name="Text 12"/>
          <p:cNvSpPr/>
          <p:nvPr/>
        </p:nvSpPr>
        <p:spPr>
          <a:xfrm>
            <a:off x="502920" y="2286000"/>
            <a:ext cx="2743200" cy="777240"/>
          </a:xfrm>
          <a:prstGeom prst="rect">
            <a:avLst/>
          </a:prstGeom>
          <a:noFill/>
          <a:ln/>
        </p:spPr>
        <p:txBody>
          <a:bodyPr wrap="square" lIns="0" tIns="0" rIns="0" bIns="0" rtlCol="0" anchor="ctr"/>
          <a:lstStyle/>
          <a:p>
            <a:pPr marL="0" indent="0" algn="ctr">
              <a:buNone/>
            </a:pPr>
            <a:r>
              <a:rPr lang="en-US" sz="4600" b="1" dirty="0">
                <a:solidFill>
                  <a:srgbClr val="E2231A"/>
                </a:solidFill>
                <a:latin typeface="Circe"/>
                <a:ea typeface="Cambria" pitchFamily="34" charset="-122"/>
                <a:cs typeface="Cambria" pitchFamily="34" charset="-120"/>
              </a:rPr>
              <a:t>12%</a:t>
            </a:r>
            <a:endParaRPr lang="en-US" sz="4600" dirty="0">
              <a:latin typeface="Circe"/>
            </a:endParaRPr>
          </a:p>
        </p:txBody>
      </p:sp>
      <p:sp>
        <p:nvSpPr>
          <p:cNvPr id="15" name="Text 13"/>
          <p:cNvSpPr/>
          <p:nvPr/>
        </p:nvSpPr>
        <p:spPr>
          <a:xfrm>
            <a:off x="640080" y="3108960"/>
            <a:ext cx="2468880" cy="502920"/>
          </a:xfrm>
          <a:prstGeom prst="rect">
            <a:avLst/>
          </a:prstGeom>
          <a:noFill/>
          <a:ln/>
        </p:spPr>
        <p:txBody>
          <a:bodyPr wrap="square" lIns="0" tIns="0" rIns="0" bIns="0" rtlCol="0" anchor="t"/>
          <a:lstStyle/>
          <a:p>
            <a:pPr marL="0" indent="0" algn="ctr">
              <a:lnSpc>
                <a:spcPct val="95000"/>
              </a:lnSpc>
              <a:buNone/>
            </a:pPr>
            <a:r>
              <a:rPr lang="en-US" sz="1600" dirty="0">
                <a:solidFill>
                  <a:srgbClr val="6B7488"/>
                </a:solidFill>
                <a:latin typeface="Circe"/>
                <a:ea typeface="Calibri" pitchFamily="34" charset="-122"/>
                <a:cs typeface="Calibri" pitchFamily="34" charset="-120"/>
              </a:rPr>
              <a:t>Corporate income tax</a:t>
            </a:r>
            <a:endParaRPr lang="en-US" sz="1600" dirty="0">
              <a:latin typeface="Circe"/>
            </a:endParaRPr>
          </a:p>
        </p:txBody>
      </p:sp>
      <p:sp>
        <p:nvSpPr>
          <p:cNvPr id="16" name="Shape 14"/>
          <p:cNvSpPr/>
          <p:nvPr/>
        </p:nvSpPr>
        <p:spPr>
          <a:xfrm>
            <a:off x="3337560" y="2148840"/>
            <a:ext cx="2743200" cy="1554480"/>
          </a:xfrm>
          <a:prstGeom prst="roundRect">
            <a:avLst>
              <a:gd name="adj" fmla="val 4706"/>
            </a:avLst>
          </a:prstGeom>
          <a:solidFill>
            <a:srgbClr val="FFFFFF"/>
          </a:solidFill>
          <a:ln/>
          <a:effectLst>
            <a:outerShdw blurRad="88900" dist="38100" dir="5400000" algn="bl" rotWithShape="0">
              <a:srgbClr val="000000">
                <a:alpha val="22000"/>
              </a:srgbClr>
            </a:outerShdw>
          </a:effectLst>
        </p:spPr>
      </p:sp>
      <p:sp>
        <p:nvSpPr>
          <p:cNvPr id="17" name="Text 15"/>
          <p:cNvSpPr/>
          <p:nvPr/>
        </p:nvSpPr>
        <p:spPr>
          <a:xfrm>
            <a:off x="3337560" y="2286000"/>
            <a:ext cx="2743200" cy="777240"/>
          </a:xfrm>
          <a:prstGeom prst="rect">
            <a:avLst/>
          </a:prstGeom>
          <a:noFill/>
          <a:ln/>
        </p:spPr>
        <p:txBody>
          <a:bodyPr wrap="square" lIns="0" tIns="0" rIns="0" bIns="0" rtlCol="0" anchor="ctr"/>
          <a:lstStyle/>
          <a:p>
            <a:pPr marL="0" indent="0" algn="ctr">
              <a:buNone/>
            </a:pPr>
            <a:r>
              <a:rPr lang="en-US" sz="4600" b="1" dirty="0">
                <a:solidFill>
                  <a:srgbClr val="00052F"/>
                </a:solidFill>
                <a:latin typeface="Circe"/>
                <a:ea typeface="Cambria" pitchFamily="34" charset="-122"/>
                <a:cs typeface="Cambria" pitchFamily="34" charset="-120"/>
              </a:rPr>
              <a:t>20%</a:t>
            </a:r>
            <a:endParaRPr lang="en-US" sz="4600" dirty="0">
              <a:latin typeface="Circe"/>
            </a:endParaRPr>
          </a:p>
        </p:txBody>
      </p:sp>
      <p:sp>
        <p:nvSpPr>
          <p:cNvPr id="18" name="Text 16"/>
          <p:cNvSpPr/>
          <p:nvPr/>
        </p:nvSpPr>
        <p:spPr>
          <a:xfrm>
            <a:off x="3474720" y="3108960"/>
            <a:ext cx="2468880" cy="502920"/>
          </a:xfrm>
          <a:prstGeom prst="rect">
            <a:avLst/>
          </a:prstGeom>
          <a:noFill/>
          <a:ln/>
        </p:spPr>
        <p:txBody>
          <a:bodyPr wrap="square" lIns="0" tIns="0" rIns="0" bIns="0" rtlCol="0" anchor="t"/>
          <a:lstStyle/>
          <a:p>
            <a:pPr marL="0" indent="0" algn="ctr">
              <a:lnSpc>
                <a:spcPct val="95000"/>
              </a:lnSpc>
              <a:buNone/>
            </a:pPr>
            <a:r>
              <a:rPr lang="en-US" sz="1600" dirty="0">
                <a:solidFill>
                  <a:srgbClr val="6B7488"/>
                </a:solidFill>
                <a:latin typeface="Circe"/>
                <a:ea typeface="Calibri" pitchFamily="34" charset="-122"/>
                <a:cs typeface="Calibri" pitchFamily="34" charset="-120"/>
              </a:rPr>
              <a:t>VAT (8% reduced)</a:t>
            </a:r>
            <a:endParaRPr lang="en-US" sz="1600" dirty="0">
              <a:latin typeface="Circe"/>
            </a:endParaRPr>
          </a:p>
        </p:txBody>
      </p:sp>
      <p:sp>
        <p:nvSpPr>
          <p:cNvPr id="19" name="Shape 17"/>
          <p:cNvSpPr/>
          <p:nvPr/>
        </p:nvSpPr>
        <p:spPr>
          <a:xfrm>
            <a:off x="6172200" y="2148840"/>
            <a:ext cx="2743200" cy="1554480"/>
          </a:xfrm>
          <a:prstGeom prst="roundRect">
            <a:avLst>
              <a:gd name="adj" fmla="val 4706"/>
            </a:avLst>
          </a:prstGeom>
          <a:solidFill>
            <a:srgbClr val="FFFFFF"/>
          </a:solidFill>
          <a:ln/>
          <a:effectLst>
            <a:outerShdw blurRad="88900" dist="38100" dir="5400000" algn="bl" rotWithShape="0">
              <a:srgbClr val="000000">
                <a:alpha val="22000"/>
              </a:srgbClr>
            </a:outerShdw>
          </a:effectLst>
        </p:spPr>
      </p:sp>
      <p:sp>
        <p:nvSpPr>
          <p:cNvPr id="20" name="Text 18"/>
          <p:cNvSpPr/>
          <p:nvPr/>
        </p:nvSpPr>
        <p:spPr>
          <a:xfrm>
            <a:off x="6172200" y="2286000"/>
            <a:ext cx="2743200" cy="777240"/>
          </a:xfrm>
          <a:prstGeom prst="rect">
            <a:avLst/>
          </a:prstGeom>
          <a:noFill/>
          <a:ln/>
        </p:spPr>
        <p:txBody>
          <a:bodyPr wrap="square" lIns="0" tIns="0" rIns="0" bIns="0" rtlCol="0" anchor="ctr"/>
          <a:lstStyle/>
          <a:p>
            <a:pPr marL="0" indent="0" algn="ctr">
              <a:buNone/>
            </a:pPr>
            <a:r>
              <a:rPr lang="en-US" sz="4600" b="1" dirty="0">
                <a:solidFill>
                  <a:srgbClr val="2E6BD6"/>
                </a:solidFill>
                <a:latin typeface="Circe"/>
                <a:ea typeface="Cambria" pitchFamily="34" charset="-122"/>
                <a:cs typeface="Cambria" pitchFamily="34" charset="-120"/>
              </a:rPr>
              <a:t>6%</a:t>
            </a:r>
            <a:endParaRPr lang="en-US" sz="4600" dirty="0">
              <a:latin typeface="Circe"/>
            </a:endParaRPr>
          </a:p>
        </p:txBody>
      </p:sp>
      <p:sp>
        <p:nvSpPr>
          <p:cNvPr id="21" name="Text 19"/>
          <p:cNvSpPr/>
          <p:nvPr/>
        </p:nvSpPr>
        <p:spPr>
          <a:xfrm>
            <a:off x="6309360" y="3108960"/>
            <a:ext cx="2468880" cy="502920"/>
          </a:xfrm>
          <a:prstGeom prst="rect">
            <a:avLst/>
          </a:prstGeom>
          <a:noFill/>
          <a:ln/>
        </p:spPr>
        <p:txBody>
          <a:bodyPr wrap="square" lIns="0" tIns="0" rIns="0" bIns="0" rtlCol="0" anchor="t"/>
          <a:lstStyle/>
          <a:p>
            <a:pPr marL="0" indent="0" algn="ctr">
              <a:lnSpc>
                <a:spcPct val="95000"/>
              </a:lnSpc>
              <a:buNone/>
            </a:pPr>
            <a:r>
              <a:rPr lang="en-US" sz="1600" dirty="0">
                <a:solidFill>
                  <a:srgbClr val="6B7488"/>
                </a:solidFill>
                <a:latin typeface="Circe"/>
                <a:ea typeface="Calibri" pitchFamily="34" charset="-122"/>
                <a:cs typeface="Calibri" pitchFamily="34" charset="-120"/>
              </a:rPr>
              <a:t>Dividends (non-resident)</a:t>
            </a:r>
            <a:endParaRPr lang="en-US" sz="1600" dirty="0">
              <a:latin typeface="Circe"/>
            </a:endParaRPr>
          </a:p>
        </p:txBody>
      </p:sp>
      <p:sp>
        <p:nvSpPr>
          <p:cNvPr id="22" name="Shape 20"/>
          <p:cNvSpPr/>
          <p:nvPr/>
        </p:nvSpPr>
        <p:spPr>
          <a:xfrm>
            <a:off x="9006840" y="2148840"/>
            <a:ext cx="2743200" cy="1554480"/>
          </a:xfrm>
          <a:prstGeom prst="roundRect">
            <a:avLst>
              <a:gd name="adj" fmla="val 4706"/>
            </a:avLst>
          </a:prstGeom>
          <a:solidFill>
            <a:srgbClr val="FFFFFF"/>
          </a:solidFill>
          <a:ln/>
          <a:effectLst>
            <a:outerShdw blurRad="88900" dist="38100" dir="5400000" algn="bl" rotWithShape="0">
              <a:srgbClr val="000000">
                <a:alpha val="22000"/>
              </a:srgbClr>
            </a:outerShdw>
          </a:effectLst>
        </p:spPr>
      </p:sp>
      <p:sp>
        <p:nvSpPr>
          <p:cNvPr id="23" name="Text 21"/>
          <p:cNvSpPr/>
          <p:nvPr/>
        </p:nvSpPr>
        <p:spPr>
          <a:xfrm>
            <a:off x="9006840" y="2286000"/>
            <a:ext cx="2743200" cy="777240"/>
          </a:xfrm>
          <a:prstGeom prst="rect">
            <a:avLst/>
          </a:prstGeom>
          <a:noFill/>
          <a:ln/>
        </p:spPr>
        <p:txBody>
          <a:bodyPr wrap="square" lIns="0" tIns="0" rIns="0" bIns="0" rtlCol="0" anchor="ctr"/>
          <a:lstStyle/>
          <a:p>
            <a:pPr marL="0" indent="0" algn="ctr">
              <a:buNone/>
            </a:pPr>
            <a:r>
              <a:rPr lang="en-US" sz="4600" b="1" dirty="0">
                <a:solidFill>
                  <a:srgbClr val="1F9D6B"/>
                </a:solidFill>
                <a:latin typeface="Circe"/>
                <a:ea typeface="Cambria" pitchFamily="34" charset="-122"/>
                <a:cs typeface="Cambria" pitchFamily="34" charset="-120"/>
              </a:rPr>
              <a:t>12%</a:t>
            </a:r>
            <a:endParaRPr lang="en-US" sz="4600" dirty="0">
              <a:latin typeface="Circe"/>
            </a:endParaRPr>
          </a:p>
        </p:txBody>
      </p:sp>
      <p:sp>
        <p:nvSpPr>
          <p:cNvPr id="24" name="Text 22"/>
          <p:cNvSpPr/>
          <p:nvPr/>
        </p:nvSpPr>
        <p:spPr>
          <a:xfrm>
            <a:off x="9144000" y="3108960"/>
            <a:ext cx="2468880" cy="502920"/>
          </a:xfrm>
          <a:prstGeom prst="rect">
            <a:avLst/>
          </a:prstGeom>
          <a:noFill/>
          <a:ln/>
        </p:spPr>
        <p:txBody>
          <a:bodyPr wrap="square" lIns="0" tIns="0" rIns="0" bIns="0" rtlCol="0" anchor="t"/>
          <a:lstStyle/>
          <a:p>
            <a:pPr marL="0" indent="0" algn="ctr">
              <a:lnSpc>
                <a:spcPct val="95000"/>
              </a:lnSpc>
              <a:buNone/>
            </a:pPr>
            <a:r>
              <a:rPr lang="en-US" sz="1600" dirty="0">
                <a:solidFill>
                  <a:srgbClr val="6B7488"/>
                </a:solidFill>
                <a:latin typeface="Circe"/>
                <a:ea typeface="Calibri" pitchFamily="34" charset="-122"/>
                <a:cs typeface="Calibri" pitchFamily="34" charset="-120"/>
              </a:rPr>
              <a:t>Interest &amp; royalties</a:t>
            </a:r>
            <a:endParaRPr lang="en-US" sz="1600" dirty="0">
              <a:latin typeface="Circe"/>
            </a:endParaRPr>
          </a:p>
        </p:txBody>
      </p:sp>
      <p:sp>
        <p:nvSpPr>
          <p:cNvPr id="25" name="Shape 23"/>
          <p:cNvSpPr/>
          <p:nvPr/>
        </p:nvSpPr>
        <p:spPr>
          <a:xfrm>
            <a:off x="502920" y="3931920"/>
            <a:ext cx="5532120" cy="2194560"/>
          </a:xfrm>
          <a:prstGeom prst="roundRect">
            <a:avLst>
              <a:gd name="adj" fmla="val 2917"/>
            </a:avLst>
          </a:prstGeom>
          <a:solidFill>
            <a:srgbClr val="FFFFFF"/>
          </a:solidFill>
          <a:ln/>
          <a:effectLst>
            <a:outerShdw blurRad="88900" dist="38100" dir="5400000" algn="bl" rotWithShape="0">
              <a:srgbClr val="000000">
                <a:alpha val="22000"/>
              </a:srgbClr>
            </a:outerShdw>
          </a:effectLst>
        </p:spPr>
      </p:sp>
      <p:sp>
        <p:nvSpPr>
          <p:cNvPr id="26" name="Shape 24"/>
          <p:cNvSpPr/>
          <p:nvPr/>
        </p:nvSpPr>
        <p:spPr>
          <a:xfrm>
            <a:off x="758952" y="4169664"/>
            <a:ext cx="566928" cy="566928"/>
          </a:xfrm>
          <a:prstGeom prst="ellipse">
            <a:avLst/>
          </a:prstGeom>
          <a:solidFill>
            <a:srgbClr val="00052F"/>
          </a:solidFill>
          <a:ln/>
        </p:spPr>
      </p:sp>
      <p:pic>
        <p:nvPicPr>
          <p:cNvPr id="27" name="Image 0" descr="preencoded.png"/>
          <p:cNvPicPr>
            <a:picLocks noChangeAspect="1"/>
          </p:cNvPicPr>
          <p:nvPr/>
        </p:nvPicPr>
        <p:blipFill>
          <a:blip r:embed="rId3"/>
          <a:stretch>
            <a:fillRect/>
          </a:stretch>
        </p:blipFill>
        <p:spPr>
          <a:xfrm>
            <a:off x="883676" y="4294388"/>
            <a:ext cx="317480" cy="317480"/>
          </a:xfrm>
          <a:prstGeom prst="rect">
            <a:avLst/>
          </a:prstGeom>
        </p:spPr>
      </p:pic>
      <p:sp>
        <p:nvSpPr>
          <p:cNvPr id="28" name="Text 25"/>
          <p:cNvSpPr/>
          <p:nvPr/>
        </p:nvSpPr>
        <p:spPr>
          <a:xfrm>
            <a:off x="1472184" y="4151376"/>
            <a:ext cx="4389120" cy="566928"/>
          </a:xfrm>
          <a:prstGeom prst="rect">
            <a:avLst/>
          </a:prstGeom>
          <a:noFill/>
          <a:ln/>
        </p:spPr>
        <p:txBody>
          <a:bodyPr wrap="square" lIns="0" tIns="0" rIns="0" bIns="0" rtlCol="0" anchor="ctr"/>
          <a:lstStyle/>
          <a:p>
            <a:pPr marL="0" indent="0">
              <a:lnSpc>
                <a:spcPct val="95000"/>
              </a:lnSpc>
              <a:buNone/>
            </a:pPr>
            <a:r>
              <a:rPr lang="en-US" sz="1400" b="1" dirty="0">
                <a:solidFill>
                  <a:srgbClr val="1A2236"/>
                </a:solidFill>
                <a:latin typeface="Circe"/>
                <a:ea typeface="Calibri" pitchFamily="34" charset="-122"/>
                <a:cs typeface="Calibri" pitchFamily="34" charset="-120"/>
              </a:rPr>
              <a:t>Reinvested profit deferral</a:t>
            </a:r>
            <a:endParaRPr lang="en-US" sz="1400" dirty="0">
              <a:latin typeface="Circe"/>
            </a:endParaRPr>
          </a:p>
        </p:txBody>
      </p:sp>
      <p:sp>
        <p:nvSpPr>
          <p:cNvPr id="29" name="Text 26"/>
          <p:cNvSpPr/>
          <p:nvPr/>
        </p:nvSpPr>
        <p:spPr>
          <a:xfrm>
            <a:off x="777240" y="4846320"/>
            <a:ext cx="5001768" cy="114300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SMEs that reinvest 2023–2026 profits (rather than pay dividends) defer income tax until dividends are actually distributed — capital stays in the business.</a:t>
            </a:r>
            <a:endParaRPr lang="en-US" dirty="0">
              <a:latin typeface="Circe"/>
            </a:endParaRPr>
          </a:p>
        </p:txBody>
      </p:sp>
      <p:sp>
        <p:nvSpPr>
          <p:cNvPr id="30" name="Shape 27"/>
          <p:cNvSpPr/>
          <p:nvPr/>
        </p:nvSpPr>
        <p:spPr>
          <a:xfrm>
            <a:off x="6126480" y="3931920"/>
            <a:ext cx="5532120" cy="2194560"/>
          </a:xfrm>
          <a:prstGeom prst="roundRect">
            <a:avLst>
              <a:gd name="adj" fmla="val 2917"/>
            </a:avLst>
          </a:prstGeom>
          <a:solidFill>
            <a:srgbClr val="FFFFFF"/>
          </a:solidFill>
          <a:ln/>
          <a:effectLst>
            <a:outerShdw blurRad="88900" dist="38100" dir="5400000" algn="bl" rotWithShape="0">
              <a:srgbClr val="000000">
                <a:alpha val="22000"/>
              </a:srgbClr>
            </a:outerShdw>
          </a:effectLst>
        </p:spPr>
      </p:sp>
      <p:sp>
        <p:nvSpPr>
          <p:cNvPr id="31" name="Shape 28"/>
          <p:cNvSpPr/>
          <p:nvPr/>
        </p:nvSpPr>
        <p:spPr>
          <a:xfrm>
            <a:off x="6382512" y="4169664"/>
            <a:ext cx="566928" cy="566928"/>
          </a:xfrm>
          <a:prstGeom prst="ellipse">
            <a:avLst/>
          </a:prstGeom>
          <a:solidFill>
            <a:srgbClr val="00052F"/>
          </a:solidFill>
          <a:ln/>
        </p:spPr>
      </p:sp>
      <p:pic>
        <p:nvPicPr>
          <p:cNvPr id="32" name="Image 1" descr="preencoded.png"/>
          <p:cNvPicPr>
            <a:picLocks noChangeAspect="1"/>
          </p:cNvPicPr>
          <p:nvPr/>
        </p:nvPicPr>
        <p:blipFill>
          <a:blip r:embed="rId4"/>
          <a:stretch>
            <a:fillRect/>
          </a:stretch>
        </p:blipFill>
        <p:spPr>
          <a:xfrm>
            <a:off x="6507236" y="4294388"/>
            <a:ext cx="317480" cy="317480"/>
          </a:xfrm>
          <a:prstGeom prst="rect">
            <a:avLst/>
          </a:prstGeom>
        </p:spPr>
      </p:pic>
      <p:sp>
        <p:nvSpPr>
          <p:cNvPr id="33" name="Text 29"/>
          <p:cNvSpPr/>
          <p:nvPr/>
        </p:nvSpPr>
        <p:spPr>
          <a:xfrm>
            <a:off x="7095744" y="4151376"/>
            <a:ext cx="4389120" cy="566928"/>
          </a:xfrm>
          <a:prstGeom prst="rect">
            <a:avLst/>
          </a:prstGeom>
          <a:noFill/>
          <a:ln/>
        </p:spPr>
        <p:txBody>
          <a:bodyPr wrap="square" lIns="0" tIns="0" rIns="0" bIns="0" rtlCol="0" anchor="ctr"/>
          <a:lstStyle/>
          <a:p>
            <a:pPr marL="0" indent="0">
              <a:lnSpc>
                <a:spcPct val="95000"/>
              </a:lnSpc>
              <a:buNone/>
            </a:pPr>
            <a:r>
              <a:rPr lang="en-US" sz="1400" b="1" dirty="0">
                <a:solidFill>
                  <a:srgbClr val="1A2236"/>
                </a:solidFill>
                <a:latin typeface="Circe"/>
                <a:ea typeface="Calibri" pitchFamily="34" charset="-122"/>
                <a:cs typeface="Calibri" pitchFamily="34" charset="-120"/>
              </a:rPr>
              <a:t>Special-area regimes</a:t>
            </a:r>
            <a:endParaRPr lang="en-US" sz="1400" dirty="0">
              <a:latin typeface="Circe"/>
            </a:endParaRPr>
          </a:p>
        </p:txBody>
      </p:sp>
      <p:sp>
        <p:nvSpPr>
          <p:cNvPr id="34" name="Text 30"/>
          <p:cNvSpPr/>
          <p:nvPr/>
        </p:nvSpPr>
        <p:spPr>
          <a:xfrm>
            <a:off x="6400800" y="4846320"/>
            <a:ext cx="5001768" cy="114300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Layered on top: dedicated incentives for residents of IT parks, free economic zones and industrial parks (next slide) — among the most generous in the region.</a:t>
            </a:r>
            <a:endParaRPr lang="en-US" dirty="0">
              <a:latin typeface="Circe"/>
            </a:endParaRPr>
          </a:p>
        </p:txBody>
      </p:sp>
      <p:sp>
        <p:nvSpPr>
          <p:cNvPr id="35" name="Text 31"/>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11</a:t>
            </a:r>
            <a:endParaRPr lang="en-US" sz="900" dirty="0">
              <a:latin typeface="Circe"/>
            </a:endParaRPr>
          </a:p>
        </p:txBody>
      </p:sp>
      <p:pic>
        <p:nvPicPr>
          <p:cNvPr id="36" name="Picture 7">
            <a:extLst>
              <a:ext uri="{FF2B5EF4-FFF2-40B4-BE49-F238E27FC236}">
                <a16:creationId xmlns:a16="http://schemas.microsoft.com/office/drawing/2014/main" id="{E4CAC602-1DF7-FEA7-E37D-351277488F7A}"/>
              </a:ext>
            </a:extLst>
          </p:cNvPr>
          <p:cNvPicPr>
            <a:picLocks noChangeAspect="1"/>
          </p:cNvPicPr>
          <p:nvPr/>
        </p:nvPicPr>
        <p:blipFill rotWithShape="1">
          <a:blip r:embed="rId5"/>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18DDFDDD-1D79-D0E8-FE65-459A6C045748}"/>
              </a:ext>
            </a:extLst>
          </p:cNvPr>
          <p:cNvPicPr>
            <a:picLocks noChangeAspect="1"/>
          </p:cNvPicPr>
          <p:nvPr/>
        </p:nvPicPr>
        <p:blipFill>
          <a:blip r:embed="rId6">
            <a:alphaModFix amt="45000"/>
          </a:blip>
          <a:stretch>
            <a:fillRect/>
          </a:stretch>
        </p:blipFill>
        <p:spPr>
          <a:xfrm flipH="1">
            <a:off x="-24385" y="1452803"/>
            <a:ext cx="5010297" cy="59181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X</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Special Incentives: MITP, Free Zones &amp; Parks</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Three special regimes that can transform a project's economics — each detailed in Chapter X.</a:t>
            </a:r>
            <a:endParaRPr lang="en-US" sz="1350" dirty="0">
              <a:latin typeface="Circe"/>
            </a:endParaRPr>
          </a:p>
        </p:txBody>
      </p:sp>
      <p:sp>
        <p:nvSpPr>
          <p:cNvPr id="13" name="Shape 11"/>
          <p:cNvSpPr/>
          <p:nvPr/>
        </p:nvSpPr>
        <p:spPr>
          <a:xfrm>
            <a:off x="502920" y="2103120"/>
            <a:ext cx="5486400" cy="4023360"/>
          </a:xfrm>
          <a:prstGeom prst="roundRect">
            <a:avLst>
              <a:gd name="adj" fmla="val 1818"/>
            </a:avLst>
          </a:prstGeom>
          <a:solidFill>
            <a:srgbClr val="00052F"/>
          </a:solidFill>
          <a:ln/>
          <a:effectLst>
            <a:outerShdw blurRad="88900" dist="38100" dir="5400000" algn="bl" rotWithShape="0">
              <a:srgbClr val="000000">
                <a:alpha val="22000"/>
              </a:srgbClr>
            </a:outerShdw>
          </a:effectLst>
        </p:spPr>
      </p:sp>
      <p:sp>
        <p:nvSpPr>
          <p:cNvPr id="14" name="Shape 12"/>
          <p:cNvSpPr/>
          <p:nvPr/>
        </p:nvSpPr>
        <p:spPr>
          <a:xfrm>
            <a:off x="777240" y="2331720"/>
            <a:ext cx="713232" cy="713232"/>
          </a:xfrm>
          <a:prstGeom prst="ellipse">
            <a:avLst/>
          </a:prstGeom>
          <a:solidFill>
            <a:srgbClr val="2E6BD6"/>
          </a:solidFill>
          <a:ln/>
        </p:spPr>
      </p:sp>
      <p:pic>
        <p:nvPicPr>
          <p:cNvPr id="15" name="Image 0" descr="preencoded.png"/>
          <p:cNvPicPr>
            <a:picLocks noChangeAspect="1"/>
          </p:cNvPicPr>
          <p:nvPr/>
        </p:nvPicPr>
        <p:blipFill>
          <a:blip r:embed="rId3"/>
          <a:stretch>
            <a:fillRect/>
          </a:stretch>
        </p:blipFill>
        <p:spPr>
          <a:xfrm>
            <a:off x="941832" y="2496312"/>
            <a:ext cx="384048" cy="384048"/>
          </a:xfrm>
          <a:prstGeom prst="rect">
            <a:avLst/>
          </a:prstGeom>
        </p:spPr>
      </p:pic>
      <p:sp>
        <p:nvSpPr>
          <p:cNvPr id="16" name="Text 13"/>
          <p:cNvSpPr/>
          <p:nvPr/>
        </p:nvSpPr>
        <p:spPr>
          <a:xfrm>
            <a:off x="1627632" y="2286000"/>
            <a:ext cx="4206240" cy="777240"/>
          </a:xfrm>
          <a:prstGeom prst="rect">
            <a:avLst/>
          </a:prstGeom>
          <a:noFill/>
          <a:ln/>
        </p:spPr>
        <p:txBody>
          <a:bodyPr wrap="square" lIns="0" tIns="0" rIns="0" bIns="0" rtlCol="0" anchor="ctr"/>
          <a:lstStyle/>
          <a:p>
            <a:pPr marL="0" indent="0">
              <a:lnSpc>
                <a:spcPct val="95000"/>
              </a:lnSpc>
              <a:buNone/>
            </a:pPr>
            <a:r>
              <a:rPr lang="en-US" sz="2000" b="1" dirty="0">
                <a:solidFill>
                  <a:srgbClr val="FFFFFF"/>
                </a:solidFill>
                <a:latin typeface="Circe"/>
                <a:ea typeface="Calibri" pitchFamily="34" charset="-122"/>
                <a:cs typeface="Calibri" pitchFamily="34" charset="-120"/>
              </a:rPr>
              <a:t>Moldova Innovation Technology Park</a:t>
            </a:r>
            <a:endParaRPr lang="en-US" sz="2000" dirty="0">
              <a:latin typeface="Circe"/>
            </a:endParaRPr>
          </a:p>
        </p:txBody>
      </p:sp>
      <p:sp>
        <p:nvSpPr>
          <p:cNvPr id="17" name="Text 14"/>
          <p:cNvSpPr/>
          <p:nvPr/>
        </p:nvSpPr>
        <p:spPr>
          <a:xfrm>
            <a:off x="822960" y="3246120"/>
            <a:ext cx="2377440" cy="640080"/>
          </a:xfrm>
          <a:prstGeom prst="rect">
            <a:avLst/>
          </a:prstGeom>
          <a:noFill/>
          <a:ln/>
        </p:spPr>
        <p:txBody>
          <a:bodyPr wrap="square" lIns="0" tIns="0" rIns="0" bIns="0" rtlCol="0" anchor="b"/>
          <a:lstStyle/>
          <a:p>
            <a:pPr marL="0" indent="0" algn="l">
              <a:buNone/>
            </a:pPr>
            <a:r>
              <a:rPr lang="en-US" sz="4800" b="1" dirty="0">
                <a:solidFill>
                  <a:srgbClr val="E8B04B"/>
                </a:solidFill>
                <a:latin typeface="Circe"/>
                <a:ea typeface="Cambria" pitchFamily="34" charset="-122"/>
                <a:cs typeface="Cambria" pitchFamily="34" charset="-120"/>
              </a:rPr>
              <a:t>7%</a:t>
            </a:r>
            <a:endParaRPr lang="en-US" sz="4800" dirty="0">
              <a:latin typeface="Circe"/>
            </a:endParaRPr>
          </a:p>
        </p:txBody>
      </p:sp>
      <p:sp>
        <p:nvSpPr>
          <p:cNvPr id="18" name="Text 15"/>
          <p:cNvSpPr/>
          <p:nvPr/>
        </p:nvSpPr>
        <p:spPr>
          <a:xfrm>
            <a:off x="822960" y="3849624"/>
            <a:ext cx="2377440" cy="457200"/>
          </a:xfrm>
          <a:prstGeom prst="rect">
            <a:avLst/>
          </a:prstGeom>
          <a:noFill/>
          <a:ln/>
        </p:spPr>
        <p:txBody>
          <a:bodyPr wrap="square" lIns="0" tIns="0" rIns="0" bIns="0" rtlCol="0" anchor="t"/>
          <a:lstStyle/>
          <a:p>
            <a:pPr marL="0" indent="0" algn="l">
              <a:lnSpc>
                <a:spcPct val="95000"/>
              </a:lnSpc>
              <a:buNone/>
            </a:pPr>
            <a:r>
              <a:rPr lang="en-US" sz="1400" dirty="0">
                <a:solidFill>
                  <a:srgbClr val="CADCFC"/>
                </a:solidFill>
                <a:latin typeface="Circe"/>
                <a:ea typeface="Calibri" pitchFamily="34" charset="-122"/>
                <a:cs typeface="Calibri" pitchFamily="34" charset="-120"/>
              </a:rPr>
              <a:t>flat tax on turnover</a:t>
            </a:r>
            <a:endParaRPr lang="en-US" sz="1400" dirty="0">
              <a:latin typeface="Circe"/>
            </a:endParaRPr>
          </a:p>
        </p:txBody>
      </p:sp>
      <p:sp>
        <p:nvSpPr>
          <p:cNvPr id="19" name="Text 16"/>
          <p:cNvSpPr/>
          <p:nvPr/>
        </p:nvSpPr>
        <p:spPr>
          <a:xfrm>
            <a:off x="3291840" y="3246120"/>
            <a:ext cx="2468880" cy="640080"/>
          </a:xfrm>
          <a:prstGeom prst="rect">
            <a:avLst/>
          </a:prstGeom>
          <a:noFill/>
          <a:ln/>
        </p:spPr>
        <p:txBody>
          <a:bodyPr wrap="square" lIns="0" tIns="0" rIns="0" bIns="0" rtlCol="0" anchor="b"/>
          <a:lstStyle/>
          <a:p>
            <a:pPr marL="0" indent="0" algn="l">
              <a:buNone/>
            </a:pPr>
            <a:r>
              <a:rPr lang="en-US" sz="3200" b="1" dirty="0">
                <a:solidFill>
                  <a:srgbClr val="E2231A"/>
                </a:solidFill>
                <a:latin typeface="Circe"/>
                <a:ea typeface="Cambria" pitchFamily="34" charset="-122"/>
                <a:cs typeface="Cambria" pitchFamily="34" charset="-120"/>
              </a:rPr>
              <a:t>USD 1 bn+</a:t>
            </a:r>
            <a:endParaRPr lang="en-US" sz="3200" dirty="0">
              <a:latin typeface="Circe"/>
            </a:endParaRPr>
          </a:p>
        </p:txBody>
      </p:sp>
      <p:sp>
        <p:nvSpPr>
          <p:cNvPr id="20" name="Text 17"/>
          <p:cNvSpPr/>
          <p:nvPr/>
        </p:nvSpPr>
        <p:spPr>
          <a:xfrm>
            <a:off x="3291840" y="3849624"/>
            <a:ext cx="2468880" cy="457200"/>
          </a:xfrm>
          <a:prstGeom prst="rect">
            <a:avLst/>
          </a:prstGeom>
          <a:noFill/>
          <a:ln/>
        </p:spPr>
        <p:txBody>
          <a:bodyPr wrap="square" lIns="0" tIns="0" rIns="0" bIns="0" rtlCol="0" anchor="t"/>
          <a:lstStyle/>
          <a:p>
            <a:pPr marL="0" indent="0" algn="l">
              <a:lnSpc>
                <a:spcPct val="95000"/>
              </a:lnSpc>
              <a:buNone/>
            </a:pPr>
            <a:r>
              <a:rPr lang="en-US" sz="1400" dirty="0">
                <a:solidFill>
                  <a:srgbClr val="CADCFC"/>
                </a:solidFill>
                <a:latin typeface="Circe"/>
                <a:ea typeface="Calibri" pitchFamily="34" charset="-122"/>
                <a:cs typeface="Calibri" pitchFamily="34" charset="-120"/>
              </a:rPr>
              <a:t>resident turnover 2025</a:t>
            </a:r>
            <a:endParaRPr lang="en-US" sz="1400" dirty="0">
              <a:latin typeface="Circe"/>
            </a:endParaRPr>
          </a:p>
        </p:txBody>
      </p:sp>
      <p:sp>
        <p:nvSpPr>
          <p:cNvPr id="21" name="Text 18"/>
          <p:cNvSpPr/>
          <p:nvPr/>
        </p:nvSpPr>
        <p:spPr>
          <a:xfrm>
            <a:off x="822960" y="4434840"/>
            <a:ext cx="4937760" cy="914400"/>
          </a:xfrm>
          <a:prstGeom prst="rect">
            <a:avLst/>
          </a:prstGeom>
          <a:noFill/>
          <a:ln/>
        </p:spPr>
        <p:txBody>
          <a:bodyPr wrap="square" lIns="0" tIns="0" rIns="0" bIns="0" rtlCol="0" anchor="t"/>
          <a:lstStyle/>
          <a:p>
            <a:pPr marL="0" indent="0">
              <a:lnSpc>
                <a:spcPct val="115000"/>
              </a:lnSpc>
              <a:buNone/>
            </a:pPr>
            <a:r>
              <a:rPr lang="en-US" sz="1600" b="1" dirty="0">
                <a:solidFill>
                  <a:srgbClr val="FFFFFF"/>
                </a:solidFill>
                <a:latin typeface="Circe"/>
                <a:ea typeface="Calibri" pitchFamily="34" charset="-122"/>
                <a:cs typeface="Calibri" pitchFamily="34" charset="-120"/>
              </a:rPr>
              <a:t>~26,000 </a:t>
            </a:r>
            <a:r>
              <a:rPr lang="en-US" sz="1600" dirty="0">
                <a:solidFill>
                  <a:srgbClr val="CADCFC"/>
                </a:solidFill>
                <a:latin typeface="Circe"/>
                <a:ea typeface="Calibri" pitchFamily="34" charset="-122"/>
                <a:cs typeface="Calibri" pitchFamily="34" charset="-120"/>
              </a:rPr>
              <a:t>specialists  ·  </a:t>
            </a:r>
            <a:r>
              <a:rPr lang="en-US" sz="1600" b="1" dirty="0">
                <a:solidFill>
                  <a:srgbClr val="FFFFFF"/>
                </a:solidFill>
                <a:latin typeface="Circe"/>
                <a:ea typeface="Calibri" pitchFamily="34" charset="-122"/>
                <a:cs typeface="Calibri" pitchFamily="34" charset="-120"/>
              </a:rPr>
              <a:t>~89% </a:t>
            </a:r>
            <a:r>
              <a:rPr lang="en-US" sz="1600" dirty="0">
                <a:solidFill>
                  <a:srgbClr val="CADCFC"/>
                </a:solidFill>
                <a:latin typeface="Circe"/>
                <a:ea typeface="Calibri" pitchFamily="34" charset="-122"/>
                <a:cs typeface="Calibri" pitchFamily="34" charset="-120"/>
              </a:rPr>
              <a:t>of sales exported  ·  </a:t>
            </a:r>
            <a:r>
              <a:rPr lang="en-US" sz="1600" b="1" dirty="0">
                <a:solidFill>
                  <a:srgbClr val="FFFFFF"/>
                </a:solidFill>
                <a:latin typeface="Circe"/>
                <a:ea typeface="Calibri" pitchFamily="34" charset="-122"/>
                <a:cs typeface="Calibri" pitchFamily="34" charset="-120"/>
              </a:rPr>
              <a:t>10× </a:t>
            </a:r>
            <a:r>
              <a:rPr lang="en-US" sz="1600" dirty="0">
                <a:solidFill>
                  <a:srgbClr val="CADCFC"/>
                </a:solidFill>
                <a:latin typeface="Circe"/>
                <a:ea typeface="Calibri" pitchFamily="34" charset="-122"/>
                <a:cs typeface="Calibri" pitchFamily="34" charset="-120"/>
              </a:rPr>
              <a:t>turnover growth since 2018</a:t>
            </a:r>
            <a:endParaRPr lang="en-US" sz="1600" dirty="0">
              <a:latin typeface="Circe"/>
            </a:endParaRPr>
          </a:p>
        </p:txBody>
      </p:sp>
      <p:sp>
        <p:nvSpPr>
          <p:cNvPr id="22" name="Text 19"/>
          <p:cNvSpPr/>
          <p:nvPr/>
        </p:nvSpPr>
        <p:spPr>
          <a:xfrm>
            <a:off x="822960" y="5349240"/>
            <a:ext cx="4937760" cy="640080"/>
          </a:xfrm>
          <a:prstGeom prst="rect">
            <a:avLst/>
          </a:prstGeom>
          <a:noFill/>
          <a:ln/>
        </p:spPr>
        <p:txBody>
          <a:bodyPr wrap="square" lIns="0" tIns="0" rIns="0" bIns="0" rtlCol="0" anchor="t"/>
          <a:lstStyle/>
          <a:p>
            <a:pPr marL="0" indent="0">
              <a:lnSpc>
                <a:spcPct val="105000"/>
              </a:lnSpc>
              <a:buNone/>
            </a:pPr>
            <a:r>
              <a:rPr lang="en-US" sz="1400" i="1" dirty="0">
                <a:solidFill>
                  <a:srgbClr val="E8B04B"/>
                </a:solidFill>
                <a:latin typeface="Circe"/>
                <a:ea typeface="Calibri" pitchFamily="34" charset="-122"/>
                <a:cs typeface="Calibri" pitchFamily="34" charset="-120"/>
              </a:rPr>
              <a:t>A single 7% tax replaces income tax, social &amp; health contributions, local taxes and more.</a:t>
            </a:r>
            <a:endParaRPr lang="en-US" sz="1400" dirty="0">
              <a:latin typeface="Circe"/>
            </a:endParaRPr>
          </a:p>
        </p:txBody>
      </p:sp>
      <p:sp>
        <p:nvSpPr>
          <p:cNvPr id="23" name="Shape 20"/>
          <p:cNvSpPr/>
          <p:nvPr/>
        </p:nvSpPr>
        <p:spPr>
          <a:xfrm>
            <a:off x="6126480" y="2103120"/>
            <a:ext cx="5532120" cy="1920240"/>
          </a:xfrm>
          <a:prstGeom prst="roundRect">
            <a:avLst>
              <a:gd name="adj" fmla="val 3333"/>
            </a:avLst>
          </a:prstGeom>
          <a:solidFill>
            <a:srgbClr val="FFFFFF"/>
          </a:solidFill>
          <a:ln/>
          <a:effectLst>
            <a:outerShdw blurRad="88900" dist="38100" dir="5400000" algn="bl" rotWithShape="0">
              <a:srgbClr val="000000">
                <a:alpha val="22000"/>
              </a:srgbClr>
            </a:outerShdw>
          </a:effectLst>
        </p:spPr>
      </p:sp>
      <p:sp>
        <p:nvSpPr>
          <p:cNvPr id="24" name="Shape 21"/>
          <p:cNvSpPr/>
          <p:nvPr/>
        </p:nvSpPr>
        <p:spPr>
          <a:xfrm>
            <a:off x="6382512" y="2340864"/>
            <a:ext cx="566928" cy="566928"/>
          </a:xfrm>
          <a:prstGeom prst="ellipse">
            <a:avLst/>
          </a:prstGeom>
          <a:solidFill>
            <a:srgbClr val="E2231A"/>
          </a:solidFill>
          <a:ln/>
        </p:spPr>
      </p:sp>
      <p:pic>
        <p:nvPicPr>
          <p:cNvPr id="25" name="Image 1" descr="preencoded.png"/>
          <p:cNvPicPr>
            <a:picLocks noChangeAspect="1"/>
          </p:cNvPicPr>
          <p:nvPr/>
        </p:nvPicPr>
        <p:blipFill>
          <a:blip r:embed="rId4"/>
          <a:stretch>
            <a:fillRect/>
          </a:stretch>
        </p:blipFill>
        <p:spPr>
          <a:xfrm>
            <a:off x="6507236" y="2465588"/>
            <a:ext cx="317480" cy="317480"/>
          </a:xfrm>
          <a:prstGeom prst="rect">
            <a:avLst/>
          </a:prstGeom>
        </p:spPr>
      </p:pic>
      <p:sp>
        <p:nvSpPr>
          <p:cNvPr id="26" name="Text 22"/>
          <p:cNvSpPr/>
          <p:nvPr/>
        </p:nvSpPr>
        <p:spPr>
          <a:xfrm>
            <a:off x="7095744" y="2322576"/>
            <a:ext cx="4389120" cy="566928"/>
          </a:xfrm>
          <a:prstGeom prst="rect">
            <a:avLst/>
          </a:prstGeom>
          <a:noFill/>
          <a:ln/>
        </p:spPr>
        <p:txBody>
          <a:bodyPr wrap="square" lIns="0" tIns="0" rIns="0" bIns="0" rtlCol="0" anchor="ctr"/>
          <a:lstStyle/>
          <a:p>
            <a:pPr marL="0" indent="0">
              <a:lnSpc>
                <a:spcPct val="95000"/>
              </a:lnSpc>
              <a:buNone/>
            </a:pPr>
            <a:r>
              <a:rPr lang="en-US" sz="2000" b="1" dirty="0">
                <a:solidFill>
                  <a:srgbClr val="1A2236"/>
                </a:solidFill>
                <a:latin typeface="Circe"/>
                <a:ea typeface="Calibri" pitchFamily="34" charset="-122"/>
                <a:cs typeface="Calibri" pitchFamily="34" charset="-120"/>
              </a:rPr>
              <a:t>Free Economic Zones</a:t>
            </a:r>
            <a:endParaRPr lang="en-US" sz="2000" dirty="0">
              <a:latin typeface="Circe"/>
            </a:endParaRPr>
          </a:p>
        </p:txBody>
      </p:sp>
      <p:sp>
        <p:nvSpPr>
          <p:cNvPr id="27" name="Text 23"/>
          <p:cNvSpPr/>
          <p:nvPr/>
        </p:nvSpPr>
        <p:spPr>
          <a:xfrm>
            <a:off x="6400800" y="3017520"/>
            <a:ext cx="5001768" cy="86868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Customs &amp; VAT relief and reduced income tax for export-oriented production and logistics within designated zones.</a:t>
            </a:r>
            <a:endParaRPr lang="en-US" dirty="0">
              <a:latin typeface="Circe"/>
            </a:endParaRPr>
          </a:p>
        </p:txBody>
      </p:sp>
      <p:sp>
        <p:nvSpPr>
          <p:cNvPr id="28" name="Shape 24"/>
          <p:cNvSpPr/>
          <p:nvPr/>
        </p:nvSpPr>
        <p:spPr>
          <a:xfrm>
            <a:off x="6126480" y="4206240"/>
            <a:ext cx="5532120" cy="1920240"/>
          </a:xfrm>
          <a:prstGeom prst="roundRect">
            <a:avLst>
              <a:gd name="adj" fmla="val 3333"/>
            </a:avLst>
          </a:prstGeom>
          <a:solidFill>
            <a:srgbClr val="FFFFFF"/>
          </a:solidFill>
          <a:ln/>
          <a:effectLst>
            <a:outerShdw blurRad="88900" dist="38100" dir="5400000" algn="bl" rotWithShape="0">
              <a:srgbClr val="000000">
                <a:alpha val="22000"/>
              </a:srgbClr>
            </a:outerShdw>
          </a:effectLst>
        </p:spPr>
      </p:sp>
      <p:sp>
        <p:nvSpPr>
          <p:cNvPr id="29" name="Shape 25"/>
          <p:cNvSpPr/>
          <p:nvPr/>
        </p:nvSpPr>
        <p:spPr>
          <a:xfrm>
            <a:off x="6382512" y="4443984"/>
            <a:ext cx="566928" cy="566928"/>
          </a:xfrm>
          <a:prstGeom prst="ellipse">
            <a:avLst/>
          </a:prstGeom>
          <a:solidFill>
            <a:srgbClr val="1F9D6B"/>
          </a:solidFill>
          <a:ln/>
        </p:spPr>
      </p:sp>
      <p:pic>
        <p:nvPicPr>
          <p:cNvPr id="30" name="Image 2" descr="preencoded.png"/>
          <p:cNvPicPr>
            <a:picLocks noChangeAspect="1"/>
          </p:cNvPicPr>
          <p:nvPr/>
        </p:nvPicPr>
        <p:blipFill>
          <a:blip r:embed="rId5"/>
          <a:stretch>
            <a:fillRect/>
          </a:stretch>
        </p:blipFill>
        <p:spPr>
          <a:xfrm>
            <a:off x="6507236" y="4568708"/>
            <a:ext cx="317480" cy="317480"/>
          </a:xfrm>
          <a:prstGeom prst="rect">
            <a:avLst/>
          </a:prstGeom>
        </p:spPr>
      </p:pic>
      <p:sp>
        <p:nvSpPr>
          <p:cNvPr id="31" name="Text 26"/>
          <p:cNvSpPr/>
          <p:nvPr/>
        </p:nvSpPr>
        <p:spPr>
          <a:xfrm>
            <a:off x="7095744" y="4425696"/>
            <a:ext cx="4389120" cy="566928"/>
          </a:xfrm>
          <a:prstGeom prst="rect">
            <a:avLst/>
          </a:prstGeom>
          <a:noFill/>
          <a:ln/>
        </p:spPr>
        <p:txBody>
          <a:bodyPr wrap="square" lIns="0" tIns="0" rIns="0" bIns="0" rtlCol="0" anchor="ctr"/>
          <a:lstStyle/>
          <a:p>
            <a:pPr marL="0" indent="0">
              <a:lnSpc>
                <a:spcPct val="95000"/>
              </a:lnSpc>
              <a:buNone/>
            </a:pPr>
            <a:r>
              <a:rPr lang="en-US" sz="2000" b="1" dirty="0">
                <a:solidFill>
                  <a:srgbClr val="1A2236"/>
                </a:solidFill>
                <a:latin typeface="Circe"/>
                <a:ea typeface="Calibri" pitchFamily="34" charset="-122"/>
                <a:cs typeface="Calibri" pitchFamily="34" charset="-120"/>
              </a:rPr>
              <a:t>Industrial Parks</a:t>
            </a:r>
            <a:endParaRPr lang="en-US" sz="2000" dirty="0">
              <a:latin typeface="Circe"/>
            </a:endParaRPr>
          </a:p>
        </p:txBody>
      </p:sp>
      <p:sp>
        <p:nvSpPr>
          <p:cNvPr id="32" name="Text 27"/>
          <p:cNvSpPr/>
          <p:nvPr/>
        </p:nvSpPr>
        <p:spPr>
          <a:xfrm>
            <a:off x="6400800" y="5120640"/>
            <a:ext cx="5001768" cy="868680"/>
          </a:xfrm>
          <a:prstGeom prst="rect">
            <a:avLst/>
          </a:prstGeom>
          <a:noFill/>
          <a:ln/>
        </p:spPr>
        <p:txBody>
          <a:bodyPr wrap="square" lIns="0" tIns="0" rIns="0" bIns="0" rtlCol="0" anchor="t"/>
          <a:lstStyle/>
          <a:p>
            <a:pPr marL="0" indent="0">
              <a:lnSpc>
                <a:spcPct val="102000"/>
              </a:lnSpc>
              <a:buNone/>
            </a:pPr>
            <a:r>
              <a:rPr lang="en-US" dirty="0">
                <a:solidFill>
                  <a:srgbClr val="6B7488"/>
                </a:solidFill>
                <a:latin typeface="Circe"/>
                <a:ea typeface="Calibri" pitchFamily="34" charset="-122"/>
                <a:cs typeface="Calibri" pitchFamily="34" charset="-120"/>
              </a:rPr>
              <a:t>Ready-to-use serviced land and infrastructure with fiscal facilities — fast-track siting for manufacturers.</a:t>
            </a:r>
            <a:endParaRPr lang="en-US" dirty="0">
              <a:latin typeface="Circe"/>
            </a:endParaRPr>
          </a:p>
        </p:txBody>
      </p:sp>
      <p:sp>
        <p:nvSpPr>
          <p:cNvPr id="33" name="Text 28"/>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12</a:t>
            </a:r>
            <a:endParaRPr lang="en-US" sz="900" dirty="0">
              <a:latin typeface="Circe"/>
            </a:endParaRPr>
          </a:p>
        </p:txBody>
      </p:sp>
      <p:pic>
        <p:nvPicPr>
          <p:cNvPr id="34" name="Picture 7">
            <a:extLst>
              <a:ext uri="{FF2B5EF4-FFF2-40B4-BE49-F238E27FC236}">
                <a16:creationId xmlns:a16="http://schemas.microsoft.com/office/drawing/2014/main" id="{C9B6A330-E9F7-075C-ACE6-B745875E6E7B}"/>
              </a:ext>
            </a:extLst>
          </p:cNvPr>
          <p:cNvPicPr>
            <a:picLocks noChangeAspect="1"/>
          </p:cNvPicPr>
          <p:nvPr/>
        </p:nvPicPr>
        <p:blipFill rotWithShape="1">
          <a:blip r:embed="rId6"/>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C0971363-FCF5-2A72-D4BA-3681E13A243C}"/>
              </a:ext>
            </a:extLst>
          </p:cNvPr>
          <p:cNvPicPr>
            <a:picLocks noChangeAspect="1"/>
          </p:cNvPicPr>
          <p:nvPr/>
        </p:nvPicPr>
        <p:blipFill>
          <a:blip r:embed="rId7">
            <a:alphaModFix amt="45000"/>
          </a:blip>
          <a:stretch>
            <a:fillRect/>
          </a:stretch>
        </p:blipFill>
        <p:spPr>
          <a:xfrm>
            <a:off x="7345104" y="1499616"/>
            <a:ext cx="4816416" cy="5918175"/>
          </a:xfrm>
          <a:prstGeom prst="rect">
            <a:avLst/>
          </a:prstGeom>
        </p:spPr>
      </p:pic>
      <p:pic>
        <p:nvPicPr>
          <p:cNvPr id="8" name="Image 0" descr="preencoded.png">
            <a:extLst>
              <a:ext uri="{FF2B5EF4-FFF2-40B4-BE49-F238E27FC236}">
                <a16:creationId xmlns:a16="http://schemas.microsoft.com/office/drawing/2014/main" id="{61A30508-01E7-A8C1-5D66-503F8B3EE5B0}"/>
              </a:ext>
            </a:extLst>
          </p:cNvPr>
          <p:cNvPicPr>
            <a:picLocks noChangeAspect="1"/>
          </p:cNvPicPr>
          <p:nvPr/>
        </p:nvPicPr>
        <p:blipFill>
          <a:blip r:embed="rId8">
            <a:alphaModFix amt="20000"/>
          </a:blip>
          <a:stretch>
            <a:fillRect/>
          </a:stretch>
        </p:blipFill>
        <p:spPr>
          <a:xfrm>
            <a:off x="-278042" y="2880360"/>
            <a:ext cx="5377058" cy="586094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XI</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Customs Regulations</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lgn="just">
              <a:buNone/>
            </a:pPr>
            <a:r>
              <a:rPr lang="en-US" sz="1200" dirty="0">
                <a:solidFill>
                  <a:srgbClr val="6B7488"/>
                </a:solidFill>
                <a:latin typeface="Circe"/>
                <a:ea typeface="Calibri" pitchFamily="34" charset="-122"/>
                <a:cs typeface="Calibri" pitchFamily="34" charset="-120"/>
              </a:rPr>
              <a:t>Investor Guide 2026   •   Invest Moldova Agency</a:t>
            </a:r>
            <a:endParaRPr lang="en-US" sz="12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Special customs regimes let goods move and be processed efficiently — key for export-driven models.</a:t>
            </a:r>
            <a:endParaRPr lang="en-US" sz="1350" dirty="0">
              <a:latin typeface="Circe"/>
            </a:endParaRPr>
          </a:p>
        </p:txBody>
      </p:sp>
      <p:sp>
        <p:nvSpPr>
          <p:cNvPr id="13" name="Shape 11"/>
          <p:cNvSpPr/>
          <p:nvPr/>
        </p:nvSpPr>
        <p:spPr>
          <a:xfrm>
            <a:off x="50292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14" name="Shape 12"/>
          <p:cNvSpPr/>
          <p:nvPr/>
        </p:nvSpPr>
        <p:spPr>
          <a:xfrm>
            <a:off x="758952" y="2340864"/>
            <a:ext cx="566928" cy="566928"/>
          </a:xfrm>
          <a:prstGeom prst="ellipse">
            <a:avLst/>
          </a:prstGeom>
          <a:solidFill>
            <a:srgbClr val="003E7D"/>
          </a:solidFill>
          <a:ln/>
        </p:spPr>
      </p:sp>
      <p:pic>
        <p:nvPicPr>
          <p:cNvPr id="15" name="Image 0" descr="preencoded.png"/>
          <p:cNvPicPr>
            <a:picLocks noChangeAspect="1"/>
          </p:cNvPicPr>
          <p:nvPr/>
        </p:nvPicPr>
        <p:blipFill>
          <a:blip r:embed="rId3"/>
          <a:stretch>
            <a:fillRect/>
          </a:stretch>
        </p:blipFill>
        <p:spPr>
          <a:xfrm>
            <a:off x="883676" y="2465588"/>
            <a:ext cx="317480" cy="317480"/>
          </a:xfrm>
          <a:prstGeom prst="rect">
            <a:avLst/>
          </a:prstGeom>
        </p:spPr>
      </p:pic>
      <p:sp>
        <p:nvSpPr>
          <p:cNvPr id="16" name="Text 13"/>
          <p:cNvSpPr/>
          <p:nvPr/>
        </p:nvSpPr>
        <p:spPr>
          <a:xfrm>
            <a:off x="1472184" y="2322576"/>
            <a:ext cx="2514600" cy="566928"/>
          </a:xfrm>
          <a:prstGeom prst="rect">
            <a:avLst/>
          </a:prstGeom>
          <a:noFill/>
          <a:ln/>
        </p:spPr>
        <p:txBody>
          <a:bodyPr wrap="square" lIns="0" tIns="0" rIns="0" bIns="0" rtlCol="0" anchor="ctr"/>
          <a:lstStyle/>
          <a:p>
            <a:pPr marL="0" indent="0" algn="just">
              <a:lnSpc>
                <a:spcPct val="95000"/>
              </a:lnSpc>
              <a:buNone/>
            </a:pPr>
            <a:r>
              <a:rPr lang="en-US" sz="2400" b="1" dirty="0">
                <a:solidFill>
                  <a:srgbClr val="1A2236"/>
                </a:solidFill>
                <a:latin typeface="Circe"/>
                <a:ea typeface="Calibri" pitchFamily="34" charset="-122"/>
                <a:cs typeface="Calibri" pitchFamily="34" charset="-120"/>
              </a:rPr>
              <a:t>Inward processing</a:t>
            </a:r>
            <a:endParaRPr lang="en-US" sz="2400" dirty="0">
              <a:latin typeface="Circe"/>
            </a:endParaRPr>
          </a:p>
        </p:txBody>
      </p:sp>
      <p:sp>
        <p:nvSpPr>
          <p:cNvPr id="17" name="Text 14"/>
          <p:cNvSpPr/>
          <p:nvPr/>
        </p:nvSpPr>
        <p:spPr>
          <a:xfrm>
            <a:off x="777240" y="3017520"/>
            <a:ext cx="3127248" cy="82296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Import goods duty-suspended for processing, then re-export — ideal for contract manufacturing.</a:t>
            </a:r>
            <a:endParaRPr lang="en-US" dirty="0">
              <a:latin typeface="Circe"/>
            </a:endParaRPr>
          </a:p>
        </p:txBody>
      </p:sp>
      <p:sp>
        <p:nvSpPr>
          <p:cNvPr id="18" name="Shape 15"/>
          <p:cNvSpPr/>
          <p:nvPr/>
        </p:nvSpPr>
        <p:spPr>
          <a:xfrm>
            <a:off x="425196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19" name="Shape 16"/>
          <p:cNvSpPr/>
          <p:nvPr/>
        </p:nvSpPr>
        <p:spPr>
          <a:xfrm>
            <a:off x="4507992" y="2340864"/>
            <a:ext cx="566928" cy="566928"/>
          </a:xfrm>
          <a:prstGeom prst="ellipse">
            <a:avLst/>
          </a:prstGeom>
          <a:solidFill>
            <a:srgbClr val="E2231A"/>
          </a:solidFill>
          <a:ln/>
        </p:spPr>
      </p:sp>
      <p:pic>
        <p:nvPicPr>
          <p:cNvPr id="20" name="Image 1" descr="preencoded.png"/>
          <p:cNvPicPr>
            <a:picLocks noChangeAspect="1"/>
          </p:cNvPicPr>
          <p:nvPr/>
        </p:nvPicPr>
        <p:blipFill>
          <a:blip r:embed="rId4"/>
          <a:stretch>
            <a:fillRect/>
          </a:stretch>
        </p:blipFill>
        <p:spPr>
          <a:xfrm>
            <a:off x="4632716" y="2465588"/>
            <a:ext cx="317480" cy="317480"/>
          </a:xfrm>
          <a:prstGeom prst="rect">
            <a:avLst/>
          </a:prstGeom>
        </p:spPr>
      </p:pic>
      <p:sp>
        <p:nvSpPr>
          <p:cNvPr id="21" name="Text 17"/>
          <p:cNvSpPr/>
          <p:nvPr/>
        </p:nvSpPr>
        <p:spPr>
          <a:xfrm>
            <a:off x="5221224" y="2322576"/>
            <a:ext cx="2514600" cy="566928"/>
          </a:xfrm>
          <a:prstGeom prst="rect">
            <a:avLst/>
          </a:prstGeom>
          <a:noFill/>
          <a:ln/>
        </p:spPr>
        <p:txBody>
          <a:bodyPr wrap="square" lIns="0" tIns="0" rIns="0" bIns="0" rtlCol="0" anchor="ctr"/>
          <a:lstStyle/>
          <a:p>
            <a:pPr marL="0" indent="0" algn="just">
              <a:lnSpc>
                <a:spcPct val="95000"/>
              </a:lnSpc>
              <a:buNone/>
            </a:pPr>
            <a:r>
              <a:rPr lang="en-US" sz="2400" b="1" dirty="0">
                <a:solidFill>
                  <a:srgbClr val="1A2236"/>
                </a:solidFill>
                <a:latin typeface="Circe"/>
                <a:ea typeface="Calibri" pitchFamily="34" charset="-122"/>
                <a:cs typeface="Calibri" pitchFamily="34" charset="-120"/>
              </a:rPr>
              <a:t>Outward processing</a:t>
            </a:r>
            <a:endParaRPr lang="en-US" sz="2400" dirty="0">
              <a:latin typeface="Circe"/>
            </a:endParaRPr>
          </a:p>
        </p:txBody>
      </p:sp>
      <p:sp>
        <p:nvSpPr>
          <p:cNvPr id="22" name="Text 18"/>
          <p:cNvSpPr/>
          <p:nvPr/>
        </p:nvSpPr>
        <p:spPr>
          <a:xfrm>
            <a:off x="4526280" y="3017520"/>
            <a:ext cx="3127248" cy="82296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Send goods out for processing and re-import with relief on the value added abroad.</a:t>
            </a:r>
            <a:endParaRPr lang="en-US" dirty="0">
              <a:latin typeface="Circe"/>
            </a:endParaRPr>
          </a:p>
        </p:txBody>
      </p:sp>
      <p:sp>
        <p:nvSpPr>
          <p:cNvPr id="23" name="Shape 19"/>
          <p:cNvSpPr/>
          <p:nvPr/>
        </p:nvSpPr>
        <p:spPr>
          <a:xfrm>
            <a:off x="800100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24" name="Shape 20"/>
          <p:cNvSpPr/>
          <p:nvPr/>
        </p:nvSpPr>
        <p:spPr>
          <a:xfrm>
            <a:off x="8257032" y="2340864"/>
            <a:ext cx="566928" cy="566928"/>
          </a:xfrm>
          <a:prstGeom prst="ellipse">
            <a:avLst/>
          </a:prstGeom>
          <a:solidFill>
            <a:srgbClr val="1F9D6B"/>
          </a:solidFill>
          <a:ln/>
        </p:spPr>
      </p:sp>
      <p:pic>
        <p:nvPicPr>
          <p:cNvPr id="25" name="Image 2" descr="preencoded.png"/>
          <p:cNvPicPr>
            <a:picLocks noChangeAspect="1"/>
          </p:cNvPicPr>
          <p:nvPr/>
        </p:nvPicPr>
        <p:blipFill>
          <a:blip r:embed="rId5"/>
          <a:stretch>
            <a:fillRect/>
          </a:stretch>
        </p:blipFill>
        <p:spPr>
          <a:xfrm>
            <a:off x="8381756" y="2465588"/>
            <a:ext cx="317480" cy="317480"/>
          </a:xfrm>
          <a:prstGeom prst="rect">
            <a:avLst/>
          </a:prstGeom>
        </p:spPr>
      </p:pic>
      <p:sp>
        <p:nvSpPr>
          <p:cNvPr id="26" name="Text 21"/>
          <p:cNvSpPr/>
          <p:nvPr/>
        </p:nvSpPr>
        <p:spPr>
          <a:xfrm>
            <a:off x="8970264" y="2322576"/>
            <a:ext cx="2514600" cy="566928"/>
          </a:xfrm>
          <a:prstGeom prst="rect">
            <a:avLst/>
          </a:prstGeom>
          <a:noFill/>
          <a:ln/>
        </p:spPr>
        <p:txBody>
          <a:bodyPr wrap="square" lIns="0" tIns="0" rIns="0" bIns="0" rtlCol="0" anchor="ctr"/>
          <a:lstStyle/>
          <a:p>
            <a:pPr marL="0" indent="0" algn="just">
              <a:lnSpc>
                <a:spcPct val="95000"/>
              </a:lnSpc>
              <a:buNone/>
            </a:pPr>
            <a:r>
              <a:rPr lang="en-US" sz="2400" b="1" dirty="0">
                <a:solidFill>
                  <a:srgbClr val="1A2236"/>
                </a:solidFill>
                <a:latin typeface="Circe"/>
                <a:ea typeface="Calibri" pitchFamily="34" charset="-122"/>
                <a:cs typeface="Calibri" pitchFamily="34" charset="-120"/>
              </a:rPr>
              <a:t>Customs warehousing</a:t>
            </a:r>
            <a:endParaRPr lang="en-US" sz="2400" dirty="0">
              <a:latin typeface="Circe"/>
            </a:endParaRPr>
          </a:p>
        </p:txBody>
      </p:sp>
      <p:sp>
        <p:nvSpPr>
          <p:cNvPr id="27" name="Text 22"/>
          <p:cNvSpPr/>
          <p:nvPr/>
        </p:nvSpPr>
        <p:spPr>
          <a:xfrm>
            <a:off x="8275320" y="3017520"/>
            <a:ext cx="3127248" cy="82296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Store imported goods without paying duties until they enter the market.</a:t>
            </a:r>
            <a:endParaRPr lang="en-US" dirty="0">
              <a:latin typeface="Circe"/>
            </a:endParaRPr>
          </a:p>
        </p:txBody>
      </p:sp>
      <p:sp>
        <p:nvSpPr>
          <p:cNvPr id="28" name="Shape 23"/>
          <p:cNvSpPr/>
          <p:nvPr/>
        </p:nvSpPr>
        <p:spPr>
          <a:xfrm>
            <a:off x="50292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29" name="Shape 24"/>
          <p:cNvSpPr/>
          <p:nvPr/>
        </p:nvSpPr>
        <p:spPr>
          <a:xfrm>
            <a:off x="758952" y="4325112"/>
            <a:ext cx="566928" cy="566928"/>
          </a:xfrm>
          <a:prstGeom prst="ellipse">
            <a:avLst/>
          </a:prstGeom>
          <a:solidFill>
            <a:srgbClr val="E8B04B"/>
          </a:solidFill>
          <a:ln/>
        </p:spPr>
      </p:sp>
      <p:pic>
        <p:nvPicPr>
          <p:cNvPr id="30" name="Image 3" descr="preencoded.png"/>
          <p:cNvPicPr>
            <a:picLocks noChangeAspect="1"/>
          </p:cNvPicPr>
          <p:nvPr/>
        </p:nvPicPr>
        <p:blipFill>
          <a:blip r:embed="rId6"/>
          <a:stretch>
            <a:fillRect/>
          </a:stretch>
        </p:blipFill>
        <p:spPr>
          <a:xfrm>
            <a:off x="883676" y="4449836"/>
            <a:ext cx="317480" cy="317480"/>
          </a:xfrm>
          <a:prstGeom prst="rect">
            <a:avLst/>
          </a:prstGeom>
        </p:spPr>
      </p:pic>
      <p:sp>
        <p:nvSpPr>
          <p:cNvPr id="31" name="Text 25"/>
          <p:cNvSpPr/>
          <p:nvPr/>
        </p:nvSpPr>
        <p:spPr>
          <a:xfrm>
            <a:off x="1472184" y="4306824"/>
            <a:ext cx="2514600" cy="566928"/>
          </a:xfrm>
          <a:prstGeom prst="rect">
            <a:avLst/>
          </a:prstGeom>
          <a:noFill/>
          <a:ln/>
        </p:spPr>
        <p:txBody>
          <a:bodyPr wrap="square" lIns="0" tIns="0" rIns="0" bIns="0" rtlCol="0" anchor="ctr"/>
          <a:lstStyle/>
          <a:p>
            <a:pPr marL="0" indent="0" algn="just">
              <a:lnSpc>
                <a:spcPct val="95000"/>
              </a:lnSpc>
              <a:buNone/>
            </a:pPr>
            <a:r>
              <a:rPr lang="en-US" sz="2400" b="1" dirty="0">
                <a:solidFill>
                  <a:srgbClr val="1A2236"/>
                </a:solidFill>
                <a:latin typeface="Circe"/>
                <a:ea typeface="Calibri" pitchFamily="34" charset="-122"/>
                <a:cs typeface="Calibri" pitchFamily="34" charset="-120"/>
              </a:rPr>
              <a:t>Transit</a:t>
            </a:r>
            <a:endParaRPr lang="en-US" sz="2400" dirty="0">
              <a:latin typeface="Circe"/>
            </a:endParaRPr>
          </a:p>
        </p:txBody>
      </p:sp>
      <p:sp>
        <p:nvSpPr>
          <p:cNvPr id="32" name="Text 26"/>
          <p:cNvSpPr/>
          <p:nvPr/>
        </p:nvSpPr>
        <p:spPr>
          <a:xfrm>
            <a:off x="777240" y="5001768"/>
            <a:ext cx="3127248" cy="82296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Move goods across the territory under customs supervision with suspended duties.</a:t>
            </a:r>
            <a:endParaRPr lang="en-US" dirty="0">
              <a:latin typeface="Circe"/>
            </a:endParaRPr>
          </a:p>
        </p:txBody>
      </p:sp>
      <p:sp>
        <p:nvSpPr>
          <p:cNvPr id="33" name="Shape 27"/>
          <p:cNvSpPr/>
          <p:nvPr/>
        </p:nvSpPr>
        <p:spPr>
          <a:xfrm>
            <a:off x="425196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34" name="Shape 28"/>
          <p:cNvSpPr/>
          <p:nvPr/>
        </p:nvSpPr>
        <p:spPr>
          <a:xfrm>
            <a:off x="4507992" y="4325112"/>
            <a:ext cx="566928" cy="566928"/>
          </a:xfrm>
          <a:prstGeom prst="ellipse">
            <a:avLst/>
          </a:prstGeom>
          <a:solidFill>
            <a:srgbClr val="8A2BE2"/>
          </a:solidFill>
          <a:ln/>
        </p:spPr>
      </p:sp>
      <p:pic>
        <p:nvPicPr>
          <p:cNvPr id="35" name="Image 4" descr="preencoded.png"/>
          <p:cNvPicPr>
            <a:picLocks noChangeAspect="1"/>
          </p:cNvPicPr>
          <p:nvPr/>
        </p:nvPicPr>
        <p:blipFill>
          <a:blip r:embed="rId7"/>
          <a:stretch>
            <a:fillRect/>
          </a:stretch>
        </p:blipFill>
        <p:spPr>
          <a:xfrm>
            <a:off x="4632716" y="4449836"/>
            <a:ext cx="317480" cy="317480"/>
          </a:xfrm>
          <a:prstGeom prst="rect">
            <a:avLst/>
          </a:prstGeom>
        </p:spPr>
      </p:pic>
      <p:sp>
        <p:nvSpPr>
          <p:cNvPr id="36" name="Text 29"/>
          <p:cNvSpPr/>
          <p:nvPr/>
        </p:nvSpPr>
        <p:spPr>
          <a:xfrm>
            <a:off x="5221224" y="4306824"/>
            <a:ext cx="2514600" cy="566928"/>
          </a:xfrm>
          <a:prstGeom prst="rect">
            <a:avLst/>
          </a:prstGeom>
          <a:noFill/>
          <a:ln/>
        </p:spPr>
        <p:txBody>
          <a:bodyPr wrap="square" lIns="0" tIns="0" rIns="0" bIns="0" rtlCol="0" anchor="ctr"/>
          <a:lstStyle/>
          <a:p>
            <a:pPr marL="0" indent="0" algn="just">
              <a:lnSpc>
                <a:spcPct val="95000"/>
              </a:lnSpc>
              <a:buNone/>
            </a:pPr>
            <a:r>
              <a:rPr lang="en-US" sz="2400" b="1" dirty="0">
                <a:solidFill>
                  <a:srgbClr val="1A2236"/>
                </a:solidFill>
                <a:latin typeface="Circe"/>
                <a:ea typeface="Calibri" pitchFamily="34" charset="-122"/>
                <a:cs typeface="Calibri" pitchFamily="34" charset="-120"/>
              </a:rPr>
              <a:t>Temporary admission</a:t>
            </a:r>
            <a:endParaRPr lang="en-US" sz="2400" dirty="0">
              <a:latin typeface="Circe"/>
            </a:endParaRPr>
          </a:p>
        </p:txBody>
      </p:sp>
      <p:sp>
        <p:nvSpPr>
          <p:cNvPr id="37" name="Text 30"/>
          <p:cNvSpPr/>
          <p:nvPr/>
        </p:nvSpPr>
        <p:spPr>
          <a:xfrm>
            <a:off x="4526280" y="5001768"/>
            <a:ext cx="3127248" cy="82296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Bring in equipment temporarily with partial or full relief from import duties.</a:t>
            </a:r>
            <a:endParaRPr lang="en-US" dirty="0">
              <a:latin typeface="Circe"/>
            </a:endParaRPr>
          </a:p>
        </p:txBody>
      </p:sp>
      <p:sp>
        <p:nvSpPr>
          <p:cNvPr id="38" name="Shape 31"/>
          <p:cNvSpPr/>
          <p:nvPr/>
        </p:nvSpPr>
        <p:spPr>
          <a:xfrm>
            <a:off x="800100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39" name="Shape 32"/>
          <p:cNvSpPr/>
          <p:nvPr/>
        </p:nvSpPr>
        <p:spPr>
          <a:xfrm>
            <a:off x="8257032" y="4325112"/>
            <a:ext cx="566928" cy="566928"/>
          </a:xfrm>
          <a:prstGeom prst="ellipse">
            <a:avLst/>
          </a:prstGeom>
          <a:solidFill>
            <a:srgbClr val="2E6BD6"/>
          </a:solidFill>
          <a:ln/>
        </p:spPr>
      </p:sp>
      <p:pic>
        <p:nvPicPr>
          <p:cNvPr id="40" name="Image 5" descr="preencoded.png"/>
          <p:cNvPicPr>
            <a:picLocks noChangeAspect="1"/>
          </p:cNvPicPr>
          <p:nvPr/>
        </p:nvPicPr>
        <p:blipFill>
          <a:blip r:embed="rId8"/>
          <a:stretch>
            <a:fillRect/>
          </a:stretch>
        </p:blipFill>
        <p:spPr>
          <a:xfrm>
            <a:off x="8381756" y="4449836"/>
            <a:ext cx="317480" cy="317480"/>
          </a:xfrm>
          <a:prstGeom prst="rect">
            <a:avLst/>
          </a:prstGeom>
        </p:spPr>
      </p:pic>
      <p:sp>
        <p:nvSpPr>
          <p:cNvPr id="41" name="Text 33"/>
          <p:cNvSpPr/>
          <p:nvPr/>
        </p:nvSpPr>
        <p:spPr>
          <a:xfrm>
            <a:off x="8970264" y="4306824"/>
            <a:ext cx="2514600" cy="566928"/>
          </a:xfrm>
          <a:prstGeom prst="rect">
            <a:avLst/>
          </a:prstGeom>
          <a:noFill/>
          <a:ln/>
        </p:spPr>
        <p:txBody>
          <a:bodyPr wrap="square" lIns="0" tIns="0" rIns="0" bIns="0" rtlCol="0" anchor="ctr"/>
          <a:lstStyle/>
          <a:p>
            <a:pPr marL="0" indent="0" algn="just">
              <a:lnSpc>
                <a:spcPct val="95000"/>
              </a:lnSpc>
              <a:buNone/>
            </a:pPr>
            <a:r>
              <a:rPr lang="en-US" sz="2400" b="1" dirty="0">
                <a:solidFill>
                  <a:srgbClr val="1A2236"/>
                </a:solidFill>
                <a:latin typeface="Circe"/>
                <a:ea typeface="Calibri" pitchFamily="34" charset="-122"/>
                <a:cs typeface="Calibri" pitchFamily="34" charset="-120"/>
              </a:rPr>
              <a:t>Trade-agreement origin</a:t>
            </a:r>
            <a:endParaRPr lang="en-US" sz="2400" dirty="0">
              <a:latin typeface="Circe"/>
            </a:endParaRPr>
          </a:p>
        </p:txBody>
      </p:sp>
      <p:sp>
        <p:nvSpPr>
          <p:cNvPr id="42" name="Text 34"/>
          <p:cNvSpPr/>
          <p:nvPr/>
        </p:nvSpPr>
        <p:spPr>
          <a:xfrm>
            <a:off x="8275320" y="5001768"/>
            <a:ext cx="3127248" cy="82296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Preferential origin rules under DCFTA, CEFTA &amp; other FTAs reduce or remove tariffs.</a:t>
            </a:r>
            <a:endParaRPr lang="en-US" dirty="0">
              <a:latin typeface="Circe"/>
            </a:endParaRPr>
          </a:p>
        </p:txBody>
      </p:sp>
      <p:sp>
        <p:nvSpPr>
          <p:cNvPr id="43" name="Text 35"/>
          <p:cNvSpPr/>
          <p:nvPr/>
        </p:nvSpPr>
        <p:spPr>
          <a:xfrm>
            <a:off x="11338560" y="6473952"/>
            <a:ext cx="457200" cy="274320"/>
          </a:xfrm>
          <a:prstGeom prst="rect">
            <a:avLst/>
          </a:prstGeom>
          <a:noFill/>
          <a:ln/>
        </p:spPr>
        <p:txBody>
          <a:bodyPr wrap="square" lIns="0" tIns="0" rIns="0" bIns="0" rtlCol="0" anchor="ctr"/>
          <a:lstStyle/>
          <a:p>
            <a:pPr marL="0" indent="0" algn="just">
              <a:buNone/>
            </a:pPr>
            <a:r>
              <a:rPr lang="en-US" sz="1200" dirty="0">
                <a:solidFill>
                  <a:srgbClr val="6B7488"/>
                </a:solidFill>
                <a:latin typeface="Circe"/>
                <a:ea typeface="Calibri" pitchFamily="34" charset="-122"/>
                <a:cs typeface="Calibri" pitchFamily="34" charset="-120"/>
              </a:rPr>
              <a:t>13</a:t>
            </a:r>
            <a:endParaRPr lang="en-US" sz="1200" dirty="0">
              <a:latin typeface="Circe"/>
            </a:endParaRPr>
          </a:p>
        </p:txBody>
      </p:sp>
      <p:pic>
        <p:nvPicPr>
          <p:cNvPr id="45" name="Picture 7">
            <a:extLst>
              <a:ext uri="{FF2B5EF4-FFF2-40B4-BE49-F238E27FC236}">
                <a16:creationId xmlns:a16="http://schemas.microsoft.com/office/drawing/2014/main" id="{B39EB49D-6687-A9C2-7A32-A3B493A1E474}"/>
              </a:ext>
            </a:extLst>
          </p:cNvPr>
          <p:cNvPicPr>
            <a:picLocks noChangeAspect="1"/>
          </p:cNvPicPr>
          <p:nvPr/>
        </p:nvPicPr>
        <p:blipFill rotWithShape="1">
          <a:blip r:embed="rId9"/>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805CED17-0459-9AAE-D437-30401381B757}"/>
              </a:ext>
            </a:extLst>
          </p:cNvPr>
          <p:cNvPicPr>
            <a:picLocks noChangeAspect="1"/>
          </p:cNvPicPr>
          <p:nvPr/>
        </p:nvPicPr>
        <p:blipFill>
          <a:blip r:embed="rId10">
            <a:alphaModFix amt="45000"/>
          </a:blip>
          <a:stretch>
            <a:fillRect/>
          </a:stretch>
        </p:blipFill>
        <p:spPr>
          <a:xfrm flipH="1">
            <a:off x="-24385" y="1452803"/>
            <a:ext cx="5010297" cy="59181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XII–XIV</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People: Labour, Permits &amp; Talent</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i="1" dirty="0">
                <a:solidFill>
                  <a:srgbClr val="6B7488"/>
                </a:solidFill>
                <a:latin typeface="Circe"/>
                <a:ea typeface="Calibri" pitchFamily="34" charset="-122"/>
                <a:cs typeface="Calibri" pitchFamily="34" charset="-120"/>
              </a:rPr>
              <a:t>Everything an employer needs to know about hiring, mobility and the skills pipeline.</a:t>
            </a:r>
            <a:endParaRPr lang="en-US" dirty="0">
              <a:latin typeface="Circe"/>
            </a:endParaRPr>
          </a:p>
        </p:txBody>
      </p:sp>
      <p:sp>
        <p:nvSpPr>
          <p:cNvPr id="13" name="Shape 11"/>
          <p:cNvSpPr/>
          <p:nvPr/>
        </p:nvSpPr>
        <p:spPr>
          <a:xfrm>
            <a:off x="502920" y="2103120"/>
            <a:ext cx="3657600" cy="4023360"/>
          </a:xfrm>
          <a:prstGeom prst="roundRect">
            <a:avLst>
              <a:gd name="adj" fmla="val 2000"/>
            </a:avLst>
          </a:prstGeom>
          <a:solidFill>
            <a:srgbClr val="FFFFFF"/>
          </a:solidFill>
          <a:ln/>
          <a:effectLst>
            <a:outerShdw blurRad="88900" dist="38100" dir="5400000" algn="bl" rotWithShape="0">
              <a:srgbClr val="000000">
                <a:alpha val="22000"/>
              </a:srgbClr>
            </a:outerShdw>
          </a:effectLst>
        </p:spPr>
      </p:sp>
      <p:sp>
        <p:nvSpPr>
          <p:cNvPr id="14" name="Shape 12"/>
          <p:cNvSpPr/>
          <p:nvPr/>
        </p:nvSpPr>
        <p:spPr>
          <a:xfrm>
            <a:off x="777240" y="2331720"/>
            <a:ext cx="713232" cy="713232"/>
          </a:xfrm>
          <a:prstGeom prst="ellipse">
            <a:avLst/>
          </a:prstGeom>
          <a:solidFill>
            <a:srgbClr val="E2231A"/>
          </a:solidFill>
          <a:ln/>
        </p:spPr>
      </p:sp>
      <p:pic>
        <p:nvPicPr>
          <p:cNvPr id="15" name="Image 0" descr="preencoded.png"/>
          <p:cNvPicPr>
            <a:picLocks noChangeAspect="1"/>
          </p:cNvPicPr>
          <p:nvPr/>
        </p:nvPicPr>
        <p:blipFill>
          <a:blip r:embed="rId3"/>
          <a:stretch>
            <a:fillRect/>
          </a:stretch>
        </p:blipFill>
        <p:spPr>
          <a:xfrm>
            <a:off x="941832" y="2496312"/>
            <a:ext cx="384048" cy="384048"/>
          </a:xfrm>
          <a:prstGeom prst="rect">
            <a:avLst/>
          </a:prstGeom>
        </p:spPr>
      </p:pic>
      <p:sp>
        <p:nvSpPr>
          <p:cNvPr id="16" name="Text 13"/>
          <p:cNvSpPr/>
          <p:nvPr/>
        </p:nvSpPr>
        <p:spPr>
          <a:xfrm>
            <a:off x="1618488" y="2286000"/>
            <a:ext cx="2377440" cy="777240"/>
          </a:xfrm>
          <a:prstGeom prst="rect">
            <a:avLst/>
          </a:prstGeom>
          <a:noFill/>
          <a:ln/>
        </p:spPr>
        <p:txBody>
          <a:bodyPr wrap="square" lIns="0" tIns="0" rIns="0" bIns="0" rtlCol="0" anchor="ctr"/>
          <a:lstStyle/>
          <a:p>
            <a:pPr marL="0" indent="0" algn="just">
              <a:lnSpc>
                <a:spcPct val="95000"/>
              </a:lnSpc>
              <a:buNone/>
            </a:pPr>
            <a:r>
              <a:rPr lang="en-US" sz="2800" b="1" dirty="0">
                <a:solidFill>
                  <a:srgbClr val="1A2236"/>
                </a:solidFill>
                <a:latin typeface="Circe"/>
                <a:ea typeface="Cambria" pitchFamily="34" charset="-122"/>
                <a:cs typeface="Cambria" pitchFamily="34" charset="-120"/>
              </a:rPr>
              <a:t>Labour market</a:t>
            </a:r>
            <a:endParaRPr lang="en-US" sz="2800" dirty="0">
              <a:latin typeface="Circe"/>
            </a:endParaRPr>
          </a:p>
        </p:txBody>
      </p:sp>
      <p:sp>
        <p:nvSpPr>
          <p:cNvPr id="17" name="Text 14"/>
          <p:cNvSpPr/>
          <p:nvPr/>
        </p:nvSpPr>
        <p:spPr>
          <a:xfrm>
            <a:off x="795528" y="329184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MDL 6,300</a:t>
            </a:r>
            <a:endParaRPr lang="en-US" sz="3200" dirty="0">
              <a:latin typeface="Circe"/>
            </a:endParaRPr>
          </a:p>
        </p:txBody>
      </p:sp>
      <p:sp>
        <p:nvSpPr>
          <p:cNvPr id="18" name="Text 15"/>
          <p:cNvSpPr/>
          <p:nvPr/>
        </p:nvSpPr>
        <p:spPr>
          <a:xfrm>
            <a:off x="795528" y="367588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min. wage 2026 (~€310)</a:t>
            </a:r>
            <a:endParaRPr lang="en-US" sz="1600" dirty="0">
              <a:latin typeface="Circe"/>
            </a:endParaRPr>
          </a:p>
        </p:txBody>
      </p:sp>
      <p:sp>
        <p:nvSpPr>
          <p:cNvPr id="19" name="Text 16"/>
          <p:cNvSpPr/>
          <p:nvPr/>
        </p:nvSpPr>
        <p:spPr>
          <a:xfrm>
            <a:off x="795528" y="406908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MDL 17,400</a:t>
            </a:r>
            <a:endParaRPr lang="en-US" sz="3200" dirty="0">
              <a:latin typeface="Circe"/>
            </a:endParaRPr>
          </a:p>
        </p:txBody>
      </p:sp>
      <p:sp>
        <p:nvSpPr>
          <p:cNvPr id="20" name="Text 17"/>
          <p:cNvSpPr/>
          <p:nvPr/>
        </p:nvSpPr>
        <p:spPr>
          <a:xfrm>
            <a:off x="795528" y="445312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forecast avg. wage (~€862)</a:t>
            </a:r>
            <a:endParaRPr lang="en-US" sz="1600" dirty="0">
              <a:latin typeface="Circe"/>
            </a:endParaRPr>
          </a:p>
        </p:txBody>
      </p:sp>
      <p:sp>
        <p:nvSpPr>
          <p:cNvPr id="21" name="Text 18"/>
          <p:cNvSpPr/>
          <p:nvPr/>
        </p:nvSpPr>
        <p:spPr>
          <a:xfrm>
            <a:off x="795528" y="4983480"/>
            <a:ext cx="3108960" cy="1051560"/>
          </a:xfrm>
          <a:prstGeom prst="rect">
            <a:avLst/>
          </a:prstGeom>
          <a:noFill/>
          <a:ln/>
        </p:spPr>
        <p:txBody>
          <a:bodyPr wrap="square" lIns="0" tIns="0" rIns="0" bIns="0" rtlCol="0" anchor="t"/>
          <a:lstStyle/>
          <a:p>
            <a:pPr marL="0" indent="0" algn="just">
              <a:lnSpc>
                <a:spcPct val="105000"/>
              </a:lnSpc>
              <a:buNone/>
            </a:pPr>
            <a:r>
              <a:rPr lang="en-US" sz="1600" dirty="0">
                <a:solidFill>
                  <a:srgbClr val="1A2236"/>
                </a:solidFill>
                <a:latin typeface="Circe"/>
                <a:ea typeface="Calibri" pitchFamily="34" charset="-122"/>
                <a:cs typeface="Calibri" pitchFamily="34" charset="-120"/>
              </a:rPr>
              <a:t>Overtime pay, remote work with equal rights, and clear rules for hiring foreign nationals.</a:t>
            </a:r>
            <a:endParaRPr lang="en-US" sz="1600" dirty="0">
              <a:latin typeface="Circe"/>
            </a:endParaRPr>
          </a:p>
        </p:txBody>
      </p:sp>
      <p:sp>
        <p:nvSpPr>
          <p:cNvPr id="22" name="Shape 19"/>
          <p:cNvSpPr/>
          <p:nvPr/>
        </p:nvSpPr>
        <p:spPr>
          <a:xfrm>
            <a:off x="4297680" y="2103120"/>
            <a:ext cx="3657600" cy="4023360"/>
          </a:xfrm>
          <a:prstGeom prst="roundRect">
            <a:avLst>
              <a:gd name="adj" fmla="val 2000"/>
            </a:avLst>
          </a:prstGeom>
          <a:solidFill>
            <a:srgbClr val="FFFFFF"/>
          </a:solidFill>
          <a:ln/>
          <a:effectLst>
            <a:outerShdw blurRad="88900" dist="38100" dir="5400000" algn="bl" rotWithShape="0">
              <a:srgbClr val="000000">
                <a:alpha val="22000"/>
              </a:srgbClr>
            </a:outerShdw>
          </a:effectLst>
        </p:spPr>
      </p:sp>
      <p:sp>
        <p:nvSpPr>
          <p:cNvPr id="23" name="Shape 20"/>
          <p:cNvSpPr/>
          <p:nvPr/>
        </p:nvSpPr>
        <p:spPr>
          <a:xfrm>
            <a:off x="4572000" y="2331720"/>
            <a:ext cx="713232" cy="713232"/>
          </a:xfrm>
          <a:prstGeom prst="ellipse">
            <a:avLst/>
          </a:prstGeom>
          <a:solidFill>
            <a:srgbClr val="003E7D"/>
          </a:solidFill>
          <a:ln/>
        </p:spPr>
      </p:sp>
      <p:pic>
        <p:nvPicPr>
          <p:cNvPr id="24" name="Image 1" descr="preencoded.png"/>
          <p:cNvPicPr>
            <a:picLocks noChangeAspect="1"/>
          </p:cNvPicPr>
          <p:nvPr/>
        </p:nvPicPr>
        <p:blipFill>
          <a:blip r:embed="rId4"/>
          <a:stretch>
            <a:fillRect/>
          </a:stretch>
        </p:blipFill>
        <p:spPr>
          <a:xfrm>
            <a:off x="4736592" y="2496312"/>
            <a:ext cx="384048" cy="384048"/>
          </a:xfrm>
          <a:prstGeom prst="rect">
            <a:avLst/>
          </a:prstGeom>
        </p:spPr>
      </p:pic>
      <p:sp>
        <p:nvSpPr>
          <p:cNvPr id="25" name="Text 21"/>
          <p:cNvSpPr/>
          <p:nvPr/>
        </p:nvSpPr>
        <p:spPr>
          <a:xfrm>
            <a:off x="5413248" y="2286000"/>
            <a:ext cx="2377440" cy="777240"/>
          </a:xfrm>
          <a:prstGeom prst="rect">
            <a:avLst/>
          </a:prstGeom>
          <a:noFill/>
          <a:ln/>
        </p:spPr>
        <p:txBody>
          <a:bodyPr wrap="square" lIns="0" tIns="0" rIns="0" bIns="0" rtlCol="0" anchor="ctr"/>
          <a:lstStyle/>
          <a:p>
            <a:pPr marL="0" indent="0">
              <a:lnSpc>
                <a:spcPct val="95000"/>
              </a:lnSpc>
              <a:buNone/>
            </a:pPr>
            <a:r>
              <a:rPr lang="en-US" sz="2800" b="1" dirty="0">
                <a:solidFill>
                  <a:srgbClr val="1A2236"/>
                </a:solidFill>
                <a:latin typeface="Circe"/>
                <a:ea typeface="Cambria" pitchFamily="34" charset="-122"/>
                <a:cs typeface="Cambria" pitchFamily="34" charset="-120"/>
              </a:rPr>
              <a:t>Residence &amp; permits</a:t>
            </a:r>
            <a:endParaRPr lang="en-US" sz="2800" dirty="0">
              <a:latin typeface="Circe"/>
            </a:endParaRPr>
          </a:p>
        </p:txBody>
      </p:sp>
      <p:sp>
        <p:nvSpPr>
          <p:cNvPr id="26" name="Text 22"/>
          <p:cNvSpPr/>
          <p:nvPr/>
        </p:nvSpPr>
        <p:spPr>
          <a:xfrm>
            <a:off x="4590288" y="329184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 1 yr</a:t>
            </a:r>
            <a:endParaRPr lang="en-US" sz="3200" dirty="0">
              <a:latin typeface="Circe"/>
            </a:endParaRPr>
          </a:p>
        </p:txBody>
      </p:sp>
      <p:sp>
        <p:nvSpPr>
          <p:cNvPr id="27" name="Text 23"/>
          <p:cNvSpPr/>
          <p:nvPr/>
        </p:nvSpPr>
        <p:spPr>
          <a:xfrm>
            <a:off x="4590288" y="367588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work permit (renewable)</a:t>
            </a:r>
            <a:endParaRPr lang="en-US" sz="1600" dirty="0">
              <a:latin typeface="Circe"/>
            </a:endParaRPr>
          </a:p>
        </p:txBody>
      </p:sp>
      <p:sp>
        <p:nvSpPr>
          <p:cNvPr id="28" name="Text 24"/>
          <p:cNvSpPr/>
          <p:nvPr/>
        </p:nvSpPr>
        <p:spPr>
          <a:xfrm>
            <a:off x="4590288" y="406908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Art. 361</a:t>
            </a:r>
            <a:endParaRPr lang="en-US" sz="3200" dirty="0">
              <a:latin typeface="Circe"/>
            </a:endParaRPr>
          </a:p>
        </p:txBody>
      </p:sp>
      <p:sp>
        <p:nvSpPr>
          <p:cNvPr id="29" name="Text 25"/>
          <p:cNvSpPr/>
          <p:nvPr/>
        </p:nvSpPr>
        <p:spPr>
          <a:xfrm>
            <a:off x="4590288" y="445312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investor residence route</a:t>
            </a:r>
            <a:endParaRPr lang="en-US" sz="1600" dirty="0">
              <a:latin typeface="Circe"/>
            </a:endParaRPr>
          </a:p>
        </p:txBody>
      </p:sp>
      <p:sp>
        <p:nvSpPr>
          <p:cNvPr id="30" name="Text 26"/>
          <p:cNvSpPr/>
          <p:nvPr/>
        </p:nvSpPr>
        <p:spPr>
          <a:xfrm>
            <a:off x="4590288" y="4983480"/>
            <a:ext cx="3108960" cy="1051560"/>
          </a:xfrm>
          <a:prstGeom prst="rect">
            <a:avLst/>
          </a:prstGeom>
          <a:noFill/>
          <a:ln/>
        </p:spPr>
        <p:txBody>
          <a:bodyPr wrap="square" lIns="0" tIns="0" rIns="0" bIns="0" rtlCol="0" anchor="t"/>
          <a:lstStyle/>
          <a:p>
            <a:pPr marL="0" indent="0" algn="just">
              <a:lnSpc>
                <a:spcPct val="105000"/>
              </a:lnSpc>
              <a:buNone/>
            </a:pPr>
            <a:r>
              <a:rPr lang="en-US" sz="1600" dirty="0">
                <a:solidFill>
                  <a:srgbClr val="1A2236"/>
                </a:solidFill>
                <a:latin typeface="Circe"/>
                <a:ea typeface="Calibri" pitchFamily="34" charset="-122"/>
                <a:cs typeface="Calibri" pitchFamily="34" charset="-120"/>
              </a:rPr>
              <a:t>Investors who are partners/shareholders — or who create jobs — can obtain temporary residence.</a:t>
            </a:r>
            <a:endParaRPr lang="en-US" sz="1600" dirty="0">
              <a:latin typeface="Circe"/>
            </a:endParaRPr>
          </a:p>
        </p:txBody>
      </p:sp>
      <p:sp>
        <p:nvSpPr>
          <p:cNvPr id="31" name="Shape 27"/>
          <p:cNvSpPr/>
          <p:nvPr/>
        </p:nvSpPr>
        <p:spPr>
          <a:xfrm>
            <a:off x="8092440" y="2103120"/>
            <a:ext cx="3657600" cy="4023360"/>
          </a:xfrm>
          <a:prstGeom prst="roundRect">
            <a:avLst>
              <a:gd name="adj" fmla="val 2000"/>
            </a:avLst>
          </a:prstGeom>
          <a:solidFill>
            <a:srgbClr val="FFFFFF"/>
          </a:solidFill>
          <a:ln/>
          <a:effectLst>
            <a:outerShdw blurRad="88900" dist="38100" dir="5400000" algn="bl" rotWithShape="0">
              <a:srgbClr val="000000">
                <a:alpha val="22000"/>
              </a:srgbClr>
            </a:outerShdw>
          </a:effectLst>
        </p:spPr>
      </p:sp>
      <p:sp>
        <p:nvSpPr>
          <p:cNvPr id="32" name="Shape 28"/>
          <p:cNvSpPr/>
          <p:nvPr/>
        </p:nvSpPr>
        <p:spPr>
          <a:xfrm>
            <a:off x="8366760" y="2331720"/>
            <a:ext cx="713232" cy="713232"/>
          </a:xfrm>
          <a:prstGeom prst="ellipse">
            <a:avLst/>
          </a:prstGeom>
          <a:solidFill>
            <a:srgbClr val="1F9D6B"/>
          </a:solidFill>
          <a:ln/>
        </p:spPr>
      </p:sp>
      <p:pic>
        <p:nvPicPr>
          <p:cNvPr id="33" name="Image 2" descr="preencoded.png"/>
          <p:cNvPicPr>
            <a:picLocks noChangeAspect="1"/>
          </p:cNvPicPr>
          <p:nvPr/>
        </p:nvPicPr>
        <p:blipFill>
          <a:blip r:embed="rId5"/>
          <a:stretch>
            <a:fillRect/>
          </a:stretch>
        </p:blipFill>
        <p:spPr>
          <a:xfrm>
            <a:off x="8531352" y="2496312"/>
            <a:ext cx="384048" cy="384048"/>
          </a:xfrm>
          <a:prstGeom prst="rect">
            <a:avLst/>
          </a:prstGeom>
        </p:spPr>
      </p:pic>
      <p:sp>
        <p:nvSpPr>
          <p:cNvPr id="34" name="Text 29"/>
          <p:cNvSpPr/>
          <p:nvPr/>
        </p:nvSpPr>
        <p:spPr>
          <a:xfrm>
            <a:off x="9208008" y="2286000"/>
            <a:ext cx="2377440" cy="777240"/>
          </a:xfrm>
          <a:prstGeom prst="rect">
            <a:avLst/>
          </a:prstGeom>
          <a:noFill/>
          <a:ln/>
        </p:spPr>
        <p:txBody>
          <a:bodyPr wrap="square" lIns="0" tIns="0" rIns="0" bIns="0" rtlCol="0" anchor="ctr"/>
          <a:lstStyle/>
          <a:p>
            <a:pPr marL="0" indent="0">
              <a:lnSpc>
                <a:spcPct val="95000"/>
              </a:lnSpc>
              <a:buNone/>
            </a:pPr>
            <a:r>
              <a:rPr lang="en-US" sz="2800" b="1" dirty="0">
                <a:solidFill>
                  <a:srgbClr val="1A2236"/>
                </a:solidFill>
                <a:latin typeface="Circe"/>
                <a:ea typeface="Cambria" pitchFamily="34" charset="-122"/>
                <a:cs typeface="Cambria" pitchFamily="34" charset="-120"/>
              </a:rPr>
              <a:t>Education &amp; talent</a:t>
            </a:r>
            <a:endParaRPr lang="en-US" sz="2800" dirty="0">
              <a:latin typeface="Circe"/>
            </a:endParaRPr>
          </a:p>
        </p:txBody>
      </p:sp>
      <p:sp>
        <p:nvSpPr>
          <p:cNvPr id="35" name="Text 30"/>
          <p:cNvSpPr/>
          <p:nvPr/>
        </p:nvSpPr>
        <p:spPr>
          <a:xfrm>
            <a:off x="8385048" y="329184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62,900</a:t>
            </a:r>
            <a:endParaRPr lang="en-US" sz="3200" dirty="0">
              <a:latin typeface="Circe"/>
            </a:endParaRPr>
          </a:p>
        </p:txBody>
      </p:sp>
      <p:sp>
        <p:nvSpPr>
          <p:cNvPr id="36" name="Text 31"/>
          <p:cNvSpPr/>
          <p:nvPr/>
        </p:nvSpPr>
        <p:spPr>
          <a:xfrm>
            <a:off x="8385048" y="367588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higher-ed students (+6.8%)</a:t>
            </a:r>
            <a:endParaRPr lang="en-US" sz="1600" dirty="0">
              <a:latin typeface="Circe"/>
            </a:endParaRPr>
          </a:p>
        </p:txBody>
      </p:sp>
      <p:sp>
        <p:nvSpPr>
          <p:cNvPr id="37" name="Text 32"/>
          <p:cNvSpPr/>
          <p:nvPr/>
        </p:nvSpPr>
        <p:spPr>
          <a:xfrm>
            <a:off x="8385048" y="4069080"/>
            <a:ext cx="3108960" cy="411480"/>
          </a:xfrm>
          <a:prstGeom prst="rect">
            <a:avLst/>
          </a:prstGeom>
          <a:noFill/>
          <a:ln/>
        </p:spPr>
        <p:txBody>
          <a:bodyPr wrap="square" lIns="0" tIns="0" rIns="0" bIns="0" rtlCol="0" anchor="ctr"/>
          <a:lstStyle/>
          <a:p>
            <a:pPr marL="0" indent="0" algn="just">
              <a:buNone/>
            </a:pPr>
            <a:r>
              <a:rPr lang="en-US" sz="3200" b="1" dirty="0">
                <a:solidFill>
                  <a:srgbClr val="00052F"/>
                </a:solidFill>
                <a:latin typeface="Circe"/>
                <a:ea typeface="Cambria" pitchFamily="34" charset="-122"/>
                <a:cs typeface="Cambria" pitchFamily="34" charset="-120"/>
              </a:rPr>
              <a:t>≤ 50%</a:t>
            </a:r>
            <a:endParaRPr lang="en-US" sz="3200" dirty="0">
              <a:latin typeface="Circe"/>
            </a:endParaRPr>
          </a:p>
        </p:txBody>
      </p:sp>
      <p:sp>
        <p:nvSpPr>
          <p:cNvPr id="38" name="Text 33"/>
          <p:cNvSpPr/>
          <p:nvPr/>
        </p:nvSpPr>
        <p:spPr>
          <a:xfrm>
            <a:off x="8385048" y="4453128"/>
            <a:ext cx="3108960" cy="274320"/>
          </a:xfrm>
          <a:prstGeom prst="rect">
            <a:avLst/>
          </a:prstGeom>
          <a:noFill/>
          <a:ln/>
        </p:spPr>
        <p:txBody>
          <a:bodyPr wrap="square" lIns="0" tIns="0" rIns="0" bIns="0" rtlCol="0" anchor="ctr"/>
          <a:lstStyle/>
          <a:p>
            <a:pPr marL="0" indent="0" algn="just">
              <a:buNone/>
            </a:pPr>
            <a:r>
              <a:rPr lang="en-US" sz="1600" dirty="0">
                <a:solidFill>
                  <a:srgbClr val="6B7488"/>
                </a:solidFill>
                <a:latin typeface="Circe"/>
                <a:ea typeface="Calibri" pitchFamily="34" charset="-122"/>
                <a:cs typeface="Calibri" pitchFamily="34" charset="-120"/>
              </a:rPr>
              <a:t>state funding for dual education</a:t>
            </a:r>
            <a:endParaRPr lang="en-US" sz="1600" dirty="0">
              <a:latin typeface="Circe"/>
            </a:endParaRPr>
          </a:p>
        </p:txBody>
      </p:sp>
      <p:sp>
        <p:nvSpPr>
          <p:cNvPr id="39" name="Text 34"/>
          <p:cNvSpPr/>
          <p:nvPr/>
        </p:nvSpPr>
        <p:spPr>
          <a:xfrm>
            <a:off x="8385048" y="4983480"/>
            <a:ext cx="3108960" cy="1051560"/>
          </a:xfrm>
          <a:prstGeom prst="rect">
            <a:avLst/>
          </a:prstGeom>
          <a:noFill/>
          <a:ln/>
        </p:spPr>
        <p:txBody>
          <a:bodyPr wrap="square" lIns="0" tIns="0" rIns="0" bIns="0" rtlCol="0" anchor="t"/>
          <a:lstStyle/>
          <a:p>
            <a:pPr marL="0" indent="0" algn="just">
              <a:lnSpc>
                <a:spcPct val="105000"/>
              </a:lnSpc>
              <a:buNone/>
            </a:pPr>
            <a:r>
              <a:rPr lang="en-US" sz="1600" dirty="0">
                <a:solidFill>
                  <a:srgbClr val="1A2236"/>
                </a:solidFill>
                <a:latin typeface="Circe"/>
                <a:ea typeface="Calibri" pitchFamily="34" charset="-122"/>
                <a:cs typeface="Calibri" pitchFamily="34" charset="-120"/>
              </a:rPr>
              <a:t>Romanian-language teaching with EN/RU/FR programmes; growing dual-education partnerships.</a:t>
            </a:r>
            <a:endParaRPr lang="en-US" sz="1600" dirty="0">
              <a:latin typeface="Circe"/>
            </a:endParaRPr>
          </a:p>
        </p:txBody>
      </p:sp>
      <p:sp>
        <p:nvSpPr>
          <p:cNvPr id="40" name="Text 35"/>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14</a:t>
            </a:r>
            <a:endParaRPr lang="en-US" sz="900" dirty="0">
              <a:latin typeface="Circe"/>
            </a:endParaRPr>
          </a:p>
        </p:txBody>
      </p:sp>
      <p:pic>
        <p:nvPicPr>
          <p:cNvPr id="41" name="Picture 7">
            <a:extLst>
              <a:ext uri="{FF2B5EF4-FFF2-40B4-BE49-F238E27FC236}">
                <a16:creationId xmlns:a16="http://schemas.microsoft.com/office/drawing/2014/main" id="{71B6AF79-99EF-4351-65E0-D01D899F1346}"/>
              </a:ext>
            </a:extLst>
          </p:cNvPr>
          <p:cNvPicPr>
            <a:picLocks noChangeAspect="1"/>
          </p:cNvPicPr>
          <p:nvPr/>
        </p:nvPicPr>
        <p:blipFill rotWithShape="1">
          <a:blip r:embed="rId6"/>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CDDA1D7C-0CA0-F7CB-970F-9F922A29A29E}"/>
              </a:ext>
            </a:extLst>
          </p:cNvPr>
          <p:cNvPicPr>
            <a:picLocks noChangeAspect="1"/>
          </p:cNvPicPr>
          <p:nvPr/>
        </p:nvPicPr>
        <p:blipFill>
          <a:blip r:embed="rId7">
            <a:alphaModFix amt="45000"/>
          </a:blip>
          <a:stretch>
            <a:fillRect/>
          </a:stretch>
        </p:blipFill>
        <p:spPr>
          <a:xfrm>
            <a:off x="7513032" y="1737360"/>
            <a:ext cx="4816416" cy="591817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XV</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Infrastructure &amp; Connectivity</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The physical and digital backbone — roads, rail, air, energy and telecoms — that moves goods and data.</a:t>
            </a:r>
            <a:endParaRPr lang="en-US" sz="1350" dirty="0">
              <a:latin typeface="Circe"/>
            </a:endParaRPr>
          </a:p>
        </p:txBody>
      </p:sp>
      <p:sp>
        <p:nvSpPr>
          <p:cNvPr id="13" name="Shape 11"/>
          <p:cNvSpPr/>
          <p:nvPr/>
        </p:nvSpPr>
        <p:spPr>
          <a:xfrm>
            <a:off x="502920" y="2148840"/>
            <a:ext cx="11155680" cy="1463040"/>
          </a:xfrm>
          <a:prstGeom prst="roundRect">
            <a:avLst>
              <a:gd name="adj" fmla="val 5000"/>
            </a:avLst>
          </a:prstGeom>
          <a:solidFill>
            <a:srgbClr val="00052F"/>
          </a:solidFill>
          <a:ln/>
          <a:effectLst>
            <a:outerShdw blurRad="88900" dist="38100" dir="5400000" algn="bl" rotWithShape="0">
              <a:srgbClr val="000000">
                <a:alpha val="22000"/>
              </a:srgbClr>
            </a:outerShdw>
          </a:effectLst>
        </p:spPr>
      </p:sp>
      <p:sp>
        <p:nvSpPr>
          <p:cNvPr id="14" name="Text 12"/>
          <p:cNvSpPr/>
          <p:nvPr/>
        </p:nvSpPr>
        <p:spPr>
          <a:xfrm>
            <a:off x="914400" y="2331720"/>
            <a:ext cx="2651760" cy="640080"/>
          </a:xfrm>
          <a:prstGeom prst="rect">
            <a:avLst/>
          </a:prstGeom>
          <a:noFill/>
          <a:ln/>
        </p:spPr>
        <p:txBody>
          <a:bodyPr wrap="square" lIns="0" tIns="0" rIns="0" bIns="0" rtlCol="0" anchor="b"/>
          <a:lstStyle/>
          <a:p>
            <a:pPr marL="0" indent="0" algn="l">
              <a:buNone/>
            </a:pPr>
            <a:r>
              <a:rPr lang="en-US" sz="3200" b="1" dirty="0">
                <a:solidFill>
                  <a:srgbClr val="E2231A"/>
                </a:solidFill>
                <a:latin typeface="Circe"/>
                <a:ea typeface="Cambria" pitchFamily="34" charset="-122"/>
                <a:cs typeface="Cambria" pitchFamily="34" charset="-120"/>
              </a:rPr>
              <a:t>9,500 km</a:t>
            </a:r>
            <a:endParaRPr lang="en-US" sz="3200" dirty="0">
              <a:latin typeface="Circe"/>
            </a:endParaRPr>
          </a:p>
        </p:txBody>
      </p:sp>
      <p:sp>
        <p:nvSpPr>
          <p:cNvPr id="15" name="Text 13"/>
          <p:cNvSpPr/>
          <p:nvPr/>
        </p:nvSpPr>
        <p:spPr>
          <a:xfrm>
            <a:off x="914400" y="2935224"/>
            <a:ext cx="2651760" cy="457200"/>
          </a:xfrm>
          <a:prstGeom prst="rect">
            <a:avLst/>
          </a:prstGeom>
          <a:noFill/>
          <a:ln/>
        </p:spPr>
        <p:txBody>
          <a:bodyPr wrap="square" lIns="0" tIns="0" rIns="0" bIns="0" rtlCol="0" anchor="t"/>
          <a:lstStyle/>
          <a:p>
            <a:pPr marL="0" indent="0" algn="l">
              <a:lnSpc>
                <a:spcPct val="95000"/>
              </a:lnSpc>
              <a:buNone/>
            </a:pPr>
            <a:r>
              <a:rPr lang="en-US" sz="1200" dirty="0">
                <a:solidFill>
                  <a:srgbClr val="CADCFC"/>
                </a:solidFill>
                <a:latin typeface="Circe"/>
                <a:ea typeface="Calibri" pitchFamily="34" charset="-122"/>
                <a:cs typeface="Calibri" pitchFamily="34" charset="-120"/>
              </a:rPr>
              <a:t>public roads</a:t>
            </a:r>
            <a:endParaRPr lang="en-US" sz="1200" dirty="0">
              <a:latin typeface="Circe"/>
            </a:endParaRPr>
          </a:p>
        </p:txBody>
      </p:sp>
      <p:sp>
        <p:nvSpPr>
          <p:cNvPr id="16" name="Text 14"/>
          <p:cNvSpPr/>
          <p:nvPr/>
        </p:nvSpPr>
        <p:spPr>
          <a:xfrm>
            <a:off x="3657600" y="2331720"/>
            <a:ext cx="2651760" cy="640080"/>
          </a:xfrm>
          <a:prstGeom prst="rect">
            <a:avLst/>
          </a:prstGeom>
          <a:noFill/>
          <a:ln/>
        </p:spPr>
        <p:txBody>
          <a:bodyPr wrap="square" lIns="0" tIns="0" rIns="0" bIns="0" rtlCol="0" anchor="b"/>
          <a:lstStyle/>
          <a:p>
            <a:pPr marL="0" indent="0" algn="l">
              <a:buNone/>
            </a:pPr>
            <a:r>
              <a:rPr lang="en-US" sz="3200" b="1" dirty="0">
                <a:solidFill>
                  <a:srgbClr val="E2231A"/>
                </a:solidFill>
                <a:latin typeface="Circe"/>
                <a:ea typeface="Cambria" pitchFamily="34" charset="-122"/>
                <a:cs typeface="Cambria" pitchFamily="34" charset="-120"/>
              </a:rPr>
              <a:t>1,150 km</a:t>
            </a:r>
            <a:endParaRPr lang="en-US" sz="3200" dirty="0">
              <a:latin typeface="Circe"/>
            </a:endParaRPr>
          </a:p>
        </p:txBody>
      </p:sp>
      <p:sp>
        <p:nvSpPr>
          <p:cNvPr id="17" name="Text 15"/>
          <p:cNvSpPr/>
          <p:nvPr/>
        </p:nvSpPr>
        <p:spPr>
          <a:xfrm>
            <a:off x="3657600" y="2935224"/>
            <a:ext cx="2651760" cy="457200"/>
          </a:xfrm>
          <a:prstGeom prst="rect">
            <a:avLst/>
          </a:prstGeom>
          <a:noFill/>
          <a:ln/>
        </p:spPr>
        <p:txBody>
          <a:bodyPr wrap="square" lIns="0" tIns="0" rIns="0" bIns="0" rtlCol="0" anchor="t"/>
          <a:lstStyle/>
          <a:p>
            <a:pPr marL="0" indent="0" algn="l">
              <a:lnSpc>
                <a:spcPct val="95000"/>
              </a:lnSpc>
              <a:buNone/>
            </a:pPr>
            <a:r>
              <a:rPr lang="en-US" sz="1200" dirty="0">
                <a:solidFill>
                  <a:srgbClr val="CADCFC"/>
                </a:solidFill>
                <a:latin typeface="Circe"/>
                <a:ea typeface="Calibri" pitchFamily="34" charset="-122"/>
                <a:cs typeface="Calibri" pitchFamily="34" charset="-120"/>
              </a:rPr>
              <a:t>railway network</a:t>
            </a:r>
            <a:endParaRPr lang="en-US" sz="1200" dirty="0">
              <a:latin typeface="Circe"/>
            </a:endParaRPr>
          </a:p>
        </p:txBody>
      </p:sp>
      <p:sp>
        <p:nvSpPr>
          <p:cNvPr id="18" name="Text 16"/>
          <p:cNvSpPr/>
          <p:nvPr/>
        </p:nvSpPr>
        <p:spPr>
          <a:xfrm>
            <a:off x="6400800" y="2331720"/>
            <a:ext cx="2651760" cy="640080"/>
          </a:xfrm>
          <a:prstGeom prst="rect">
            <a:avLst/>
          </a:prstGeom>
          <a:noFill/>
          <a:ln/>
        </p:spPr>
        <p:txBody>
          <a:bodyPr wrap="square" lIns="0" tIns="0" rIns="0" bIns="0" rtlCol="0" anchor="b"/>
          <a:lstStyle/>
          <a:p>
            <a:pPr marL="0" indent="0" algn="l">
              <a:buNone/>
            </a:pPr>
            <a:r>
              <a:rPr lang="en-US" sz="3200" b="1" dirty="0">
                <a:solidFill>
                  <a:srgbClr val="E2231A"/>
                </a:solidFill>
                <a:latin typeface="Circe"/>
                <a:ea typeface="Cambria" pitchFamily="34" charset="-122"/>
                <a:cs typeface="Cambria" pitchFamily="34" charset="-120"/>
              </a:rPr>
              <a:t>6.08 mn</a:t>
            </a:r>
            <a:endParaRPr lang="en-US" sz="3200" dirty="0">
              <a:latin typeface="Circe"/>
            </a:endParaRPr>
          </a:p>
        </p:txBody>
      </p:sp>
      <p:sp>
        <p:nvSpPr>
          <p:cNvPr id="19" name="Text 17"/>
          <p:cNvSpPr/>
          <p:nvPr/>
        </p:nvSpPr>
        <p:spPr>
          <a:xfrm>
            <a:off x="6400800" y="2935224"/>
            <a:ext cx="2651760" cy="457200"/>
          </a:xfrm>
          <a:prstGeom prst="rect">
            <a:avLst/>
          </a:prstGeom>
          <a:noFill/>
          <a:ln/>
        </p:spPr>
        <p:txBody>
          <a:bodyPr wrap="square" lIns="0" tIns="0" rIns="0" bIns="0" rtlCol="0" anchor="t"/>
          <a:lstStyle/>
          <a:p>
            <a:pPr marL="0" indent="0" algn="l">
              <a:lnSpc>
                <a:spcPct val="95000"/>
              </a:lnSpc>
              <a:buNone/>
            </a:pPr>
            <a:r>
              <a:rPr lang="en-US" sz="1200" dirty="0">
                <a:solidFill>
                  <a:srgbClr val="CADCFC"/>
                </a:solidFill>
                <a:latin typeface="Circe"/>
                <a:ea typeface="Calibri" pitchFamily="34" charset="-122"/>
                <a:cs typeface="Calibri" pitchFamily="34" charset="-120"/>
              </a:rPr>
              <a:t>airport passengers 2025</a:t>
            </a:r>
            <a:endParaRPr lang="en-US" sz="1200" dirty="0">
              <a:latin typeface="Circe"/>
            </a:endParaRPr>
          </a:p>
        </p:txBody>
      </p:sp>
      <p:sp>
        <p:nvSpPr>
          <p:cNvPr id="20" name="Text 18"/>
          <p:cNvSpPr/>
          <p:nvPr/>
        </p:nvSpPr>
        <p:spPr>
          <a:xfrm>
            <a:off x="9144000" y="2331720"/>
            <a:ext cx="2651760" cy="640080"/>
          </a:xfrm>
          <a:prstGeom prst="rect">
            <a:avLst/>
          </a:prstGeom>
          <a:noFill/>
          <a:ln/>
        </p:spPr>
        <p:txBody>
          <a:bodyPr wrap="square" lIns="0" tIns="0" rIns="0" bIns="0" rtlCol="0" anchor="b"/>
          <a:lstStyle/>
          <a:p>
            <a:pPr marL="0" indent="0" algn="l">
              <a:buNone/>
            </a:pPr>
            <a:r>
              <a:rPr lang="en-US" sz="3200" b="1" dirty="0">
                <a:solidFill>
                  <a:srgbClr val="E2231A"/>
                </a:solidFill>
                <a:latin typeface="Circe"/>
                <a:ea typeface="Cambria" pitchFamily="34" charset="-122"/>
                <a:cs typeface="Cambria" pitchFamily="34" charset="-120"/>
              </a:rPr>
              <a:t>20.2 mn t</a:t>
            </a:r>
            <a:endParaRPr lang="en-US" sz="3200" dirty="0">
              <a:latin typeface="Circe"/>
            </a:endParaRPr>
          </a:p>
        </p:txBody>
      </p:sp>
      <p:sp>
        <p:nvSpPr>
          <p:cNvPr id="21" name="Text 19"/>
          <p:cNvSpPr/>
          <p:nvPr/>
        </p:nvSpPr>
        <p:spPr>
          <a:xfrm>
            <a:off x="9144000" y="2935224"/>
            <a:ext cx="2651760" cy="457200"/>
          </a:xfrm>
          <a:prstGeom prst="rect">
            <a:avLst/>
          </a:prstGeom>
          <a:noFill/>
          <a:ln/>
        </p:spPr>
        <p:txBody>
          <a:bodyPr wrap="square" lIns="0" tIns="0" rIns="0" bIns="0" rtlCol="0" anchor="t"/>
          <a:lstStyle/>
          <a:p>
            <a:pPr marL="0" indent="0" algn="l">
              <a:lnSpc>
                <a:spcPct val="95000"/>
              </a:lnSpc>
              <a:buNone/>
            </a:pPr>
            <a:r>
              <a:rPr lang="en-US" sz="1200" dirty="0">
                <a:solidFill>
                  <a:srgbClr val="CADCFC"/>
                </a:solidFill>
                <a:latin typeface="Circe"/>
                <a:ea typeface="Calibri" pitchFamily="34" charset="-122"/>
                <a:cs typeface="Calibri" pitchFamily="34" charset="-120"/>
              </a:rPr>
              <a:t>freight carried 2025</a:t>
            </a:r>
            <a:endParaRPr lang="en-US" sz="1200" dirty="0">
              <a:latin typeface="Circe"/>
            </a:endParaRPr>
          </a:p>
        </p:txBody>
      </p:sp>
      <p:sp>
        <p:nvSpPr>
          <p:cNvPr id="22" name="Shape 20"/>
          <p:cNvSpPr/>
          <p:nvPr/>
        </p:nvSpPr>
        <p:spPr>
          <a:xfrm>
            <a:off x="502920" y="3840480"/>
            <a:ext cx="3657600" cy="2286000"/>
          </a:xfrm>
          <a:prstGeom prst="roundRect">
            <a:avLst>
              <a:gd name="adj" fmla="val 2800"/>
            </a:avLst>
          </a:prstGeom>
          <a:solidFill>
            <a:srgbClr val="FFFFFF"/>
          </a:solidFill>
          <a:ln/>
          <a:effectLst>
            <a:outerShdw blurRad="88900" dist="38100" dir="5400000" algn="bl" rotWithShape="0">
              <a:srgbClr val="000000">
                <a:alpha val="22000"/>
              </a:srgbClr>
            </a:outerShdw>
          </a:effectLst>
        </p:spPr>
      </p:sp>
      <p:sp>
        <p:nvSpPr>
          <p:cNvPr id="23" name="Shape 21"/>
          <p:cNvSpPr/>
          <p:nvPr/>
        </p:nvSpPr>
        <p:spPr>
          <a:xfrm>
            <a:off x="758952" y="4078224"/>
            <a:ext cx="566928" cy="566928"/>
          </a:xfrm>
          <a:prstGeom prst="ellipse">
            <a:avLst/>
          </a:prstGeom>
          <a:solidFill>
            <a:srgbClr val="003E7D"/>
          </a:solidFill>
          <a:ln/>
        </p:spPr>
      </p:sp>
      <p:pic>
        <p:nvPicPr>
          <p:cNvPr id="24" name="Image 0" descr="preencoded.png"/>
          <p:cNvPicPr>
            <a:picLocks noChangeAspect="1"/>
          </p:cNvPicPr>
          <p:nvPr/>
        </p:nvPicPr>
        <p:blipFill>
          <a:blip r:embed="rId3"/>
          <a:stretch>
            <a:fillRect/>
          </a:stretch>
        </p:blipFill>
        <p:spPr>
          <a:xfrm>
            <a:off x="883676" y="4202948"/>
            <a:ext cx="317480" cy="317480"/>
          </a:xfrm>
          <a:prstGeom prst="rect">
            <a:avLst/>
          </a:prstGeom>
        </p:spPr>
      </p:pic>
      <p:sp>
        <p:nvSpPr>
          <p:cNvPr id="25" name="Text 22"/>
          <p:cNvSpPr/>
          <p:nvPr/>
        </p:nvSpPr>
        <p:spPr>
          <a:xfrm>
            <a:off x="1472184" y="405993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Transport</a:t>
            </a:r>
            <a:endParaRPr lang="en-US" sz="2000" dirty="0">
              <a:latin typeface="Circe"/>
            </a:endParaRPr>
          </a:p>
        </p:txBody>
      </p:sp>
      <p:sp>
        <p:nvSpPr>
          <p:cNvPr id="26" name="Text 23"/>
          <p:cNvSpPr/>
          <p:nvPr/>
        </p:nvSpPr>
        <p:spPr>
          <a:xfrm>
            <a:off x="777240" y="4754880"/>
            <a:ext cx="3127248" cy="123444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9,500+ km of roads and a 1,150 km rail network ready for modernisation; Eugen Doga Airport hit 106.8% of its 2025 target (+46.8% YoY).</a:t>
            </a:r>
            <a:endParaRPr lang="en-US" sz="1600" dirty="0">
              <a:latin typeface="Circe"/>
            </a:endParaRPr>
          </a:p>
        </p:txBody>
      </p:sp>
      <p:sp>
        <p:nvSpPr>
          <p:cNvPr id="27" name="Shape 24"/>
          <p:cNvSpPr/>
          <p:nvPr/>
        </p:nvSpPr>
        <p:spPr>
          <a:xfrm>
            <a:off x="4297680" y="3840480"/>
            <a:ext cx="3657600" cy="2286000"/>
          </a:xfrm>
          <a:prstGeom prst="roundRect">
            <a:avLst>
              <a:gd name="adj" fmla="val 2800"/>
            </a:avLst>
          </a:prstGeom>
          <a:solidFill>
            <a:srgbClr val="FFFFFF"/>
          </a:solidFill>
          <a:ln/>
          <a:effectLst>
            <a:outerShdw blurRad="88900" dist="38100" dir="5400000" algn="bl" rotWithShape="0">
              <a:srgbClr val="000000">
                <a:alpha val="22000"/>
              </a:srgbClr>
            </a:outerShdw>
          </a:effectLst>
        </p:spPr>
      </p:sp>
      <p:sp>
        <p:nvSpPr>
          <p:cNvPr id="28" name="Shape 25"/>
          <p:cNvSpPr/>
          <p:nvPr/>
        </p:nvSpPr>
        <p:spPr>
          <a:xfrm>
            <a:off x="4553712" y="4078224"/>
            <a:ext cx="566928" cy="566928"/>
          </a:xfrm>
          <a:prstGeom prst="ellipse">
            <a:avLst/>
          </a:prstGeom>
          <a:solidFill>
            <a:srgbClr val="E2231A"/>
          </a:solidFill>
          <a:ln/>
        </p:spPr>
      </p:sp>
      <p:pic>
        <p:nvPicPr>
          <p:cNvPr id="29" name="Image 1" descr="preencoded.png"/>
          <p:cNvPicPr>
            <a:picLocks noChangeAspect="1"/>
          </p:cNvPicPr>
          <p:nvPr/>
        </p:nvPicPr>
        <p:blipFill>
          <a:blip r:embed="rId4"/>
          <a:stretch>
            <a:fillRect/>
          </a:stretch>
        </p:blipFill>
        <p:spPr>
          <a:xfrm>
            <a:off x="4678436" y="4202948"/>
            <a:ext cx="317480" cy="317480"/>
          </a:xfrm>
          <a:prstGeom prst="rect">
            <a:avLst/>
          </a:prstGeom>
        </p:spPr>
      </p:pic>
      <p:sp>
        <p:nvSpPr>
          <p:cNvPr id="30" name="Text 26"/>
          <p:cNvSpPr/>
          <p:nvPr/>
        </p:nvSpPr>
        <p:spPr>
          <a:xfrm>
            <a:off x="5266944" y="405993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Energy</a:t>
            </a:r>
            <a:endParaRPr lang="en-US" sz="2000" dirty="0">
              <a:latin typeface="Circe"/>
            </a:endParaRPr>
          </a:p>
        </p:txBody>
      </p:sp>
      <p:sp>
        <p:nvSpPr>
          <p:cNvPr id="31" name="Text 27"/>
          <p:cNvSpPr/>
          <p:nvPr/>
        </p:nvSpPr>
        <p:spPr>
          <a:xfrm>
            <a:off x="4572000" y="4754880"/>
            <a:ext cx="3127248" cy="123444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Ongoing grid modernisation to absorb renewables and ensure reliable distribution, backed by international funding.</a:t>
            </a:r>
            <a:endParaRPr lang="en-US" sz="1600" dirty="0">
              <a:latin typeface="Circe"/>
            </a:endParaRPr>
          </a:p>
        </p:txBody>
      </p:sp>
      <p:sp>
        <p:nvSpPr>
          <p:cNvPr id="32" name="Shape 28"/>
          <p:cNvSpPr/>
          <p:nvPr/>
        </p:nvSpPr>
        <p:spPr>
          <a:xfrm>
            <a:off x="8092440" y="3840480"/>
            <a:ext cx="3657600" cy="2286000"/>
          </a:xfrm>
          <a:prstGeom prst="roundRect">
            <a:avLst>
              <a:gd name="adj" fmla="val 2800"/>
            </a:avLst>
          </a:prstGeom>
          <a:solidFill>
            <a:srgbClr val="FFFFFF"/>
          </a:solidFill>
          <a:ln/>
          <a:effectLst>
            <a:outerShdw blurRad="88900" dist="38100" dir="5400000" algn="bl" rotWithShape="0">
              <a:srgbClr val="000000">
                <a:alpha val="22000"/>
              </a:srgbClr>
            </a:outerShdw>
          </a:effectLst>
        </p:spPr>
      </p:sp>
      <p:sp>
        <p:nvSpPr>
          <p:cNvPr id="33" name="Shape 29"/>
          <p:cNvSpPr/>
          <p:nvPr/>
        </p:nvSpPr>
        <p:spPr>
          <a:xfrm>
            <a:off x="8348472" y="4078224"/>
            <a:ext cx="566928" cy="566928"/>
          </a:xfrm>
          <a:prstGeom prst="ellipse">
            <a:avLst/>
          </a:prstGeom>
          <a:solidFill>
            <a:srgbClr val="1F9D6B"/>
          </a:solidFill>
          <a:ln/>
        </p:spPr>
      </p:sp>
      <p:pic>
        <p:nvPicPr>
          <p:cNvPr id="34" name="Image 2" descr="preencoded.png"/>
          <p:cNvPicPr>
            <a:picLocks noChangeAspect="1"/>
          </p:cNvPicPr>
          <p:nvPr/>
        </p:nvPicPr>
        <p:blipFill>
          <a:blip r:embed="rId5"/>
          <a:stretch>
            <a:fillRect/>
          </a:stretch>
        </p:blipFill>
        <p:spPr>
          <a:xfrm>
            <a:off x="8473196" y="4202948"/>
            <a:ext cx="317480" cy="317480"/>
          </a:xfrm>
          <a:prstGeom prst="rect">
            <a:avLst/>
          </a:prstGeom>
        </p:spPr>
      </p:pic>
      <p:sp>
        <p:nvSpPr>
          <p:cNvPr id="35" name="Text 30"/>
          <p:cNvSpPr/>
          <p:nvPr/>
        </p:nvSpPr>
        <p:spPr>
          <a:xfrm>
            <a:off x="9061704" y="405993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Telecom &amp; digital</a:t>
            </a:r>
            <a:endParaRPr lang="en-US" sz="2000" dirty="0">
              <a:latin typeface="Circe"/>
            </a:endParaRPr>
          </a:p>
        </p:txBody>
      </p:sp>
      <p:sp>
        <p:nvSpPr>
          <p:cNvPr id="36" name="Text 31"/>
          <p:cNvSpPr/>
          <p:nvPr/>
        </p:nvSpPr>
        <p:spPr>
          <a:xfrm>
            <a:off x="8366760" y="4754880"/>
            <a:ext cx="3127248" cy="123444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Top-tier fixed-internet speeds at globally competitive prices — a strong base for digital and BPO operations.</a:t>
            </a:r>
            <a:endParaRPr lang="en-US" sz="1600" dirty="0">
              <a:latin typeface="Circe"/>
            </a:endParaRPr>
          </a:p>
        </p:txBody>
      </p:sp>
      <p:sp>
        <p:nvSpPr>
          <p:cNvPr id="37" name="Text 32"/>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15</a:t>
            </a:r>
            <a:endParaRPr lang="en-US" sz="900" dirty="0">
              <a:latin typeface="Circe"/>
            </a:endParaRPr>
          </a:p>
        </p:txBody>
      </p:sp>
      <p:pic>
        <p:nvPicPr>
          <p:cNvPr id="38" name="Picture 7">
            <a:extLst>
              <a:ext uri="{FF2B5EF4-FFF2-40B4-BE49-F238E27FC236}">
                <a16:creationId xmlns:a16="http://schemas.microsoft.com/office/drawing/2014/main" id="{8E8D7998-CCF8-53B6-D3EF-F75A6DC8CEB5}"/>
              </a:ext>
            </a:extLst>
          </p:cNvPr>
          <p:cNvPicPr>
            <a:picLocks noChangeAspect="1"/>
          </p:cNvPicPr>
          <p:nvPr/>
        </p:nvPicPr>
        <p:blipFill rotWithShape="1">
          <a:blip r:embed="rId6"/>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0B7B5665-473E-F35C-28EB-5CC3E156DC5C}"/>
              </a:ext>
            </a:extLst>
          </p:cNvPr>
          <p:cNvPicPr>
            <a:picLocks noChangeAspect="1"/>
          </p:cNvPicPr>
          <p:nvPr/>
        </p:nvPicPr>
        <p:blipFill>
          <a:blip r:embed="rId7">
            <a:alphaModFix amt="20000"/>
          </a:blip>
          <a:stretch>
            <a:fillRect/>
          </a:stretch>
        </p:blipFill>
        <p:spPr>
          <a:xfrm>
            <a:off x="54864" y="2189741"/>
            <a:ext cx="2743200" cy="2990065"/>
          </a:xfrm>
          <a:prstGeom prst="rect">
            <a:avLst/>
          </a:prstGeom>
        </p:spPr>
      </p:pic>
      <p:pic>
        <p:nvPicPr>
          <p:cNvPr id="8" name="Image 0" descr="preencoded.png">
            <a:extLst>
              <a:ext uri="{FF2B5EF4-FFF2-40B4-BE49-F238E27FC236}">
                <a16:creationId xmlns:a16="http://schemas.microsoft.com/office/drawing/2014/main" id="{B9FCBB77-8DFF-38E5-FB9D-CA3322FAB56F}"/>
              </a:ext>
            </a:extLst>
          </p:cNvPr>
          <p:cNvPicPr>
            <a:picLocks noChangeAspect="1"/>
          </p:cNvPicPr>
          <p:nvPr/>
        </p:nvPicPr>
        <p:blipFill>
          <a:blip r:embed="rId7">
            <a:alphaModFix amt="20000"/>
          </a:blip>
          <a:stretch>
            <a:fillRect/>
          </a:stretch>
        </p:blipFill>
        <p:spPr>
          <a:xfrm flipH="1">
            <a:off x="9180576" y="2208535"/>
            <a:ext cx="2551176" cy="299006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266700" y="384048"/>
            <a:ext cx="1104900" cy="530352"/>
          </a:xfrm>
          <a:prstGeom prst="roundRect">
            <a:avLst>
              <a:gd name="adj" fmla="val 13793"/>
            </a:avLst>
          </a:prstGeom>
          <a:solidFill>
            <a:srgbClr val="E2231A"/>
          </a:solidFill>
          <a:ln/>
        </p:spPr>
      </p:sp>
      <p:sp>
        <p:nvSpPr>
          <p:cNvPr id="4" name="Text 2"/>
          <p:cNvSpPr/>
          <p:nvPr/>
        </p:nvSpPr>
        <p:spPr>
          <a:xfrm>
            <a:off x="266700" y="384048"/>
            <a:ext cx="110490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XVI</a:t>
            </a:r>
            <a:r>
              <a:rPr lang="ro-MD" sz="2000" b="1" dirty="0">
                <a:solidFill>
                  <a:srgbClr val="FFFFFF"/>
                </a:solidFill>
                <a:latin typeface="Circe"/>
                <a:ea typeface="Cambria" pitchFamily="34" charset="-122"/>
                <a:cs typeface="Cambria" pitchFamily="34" charset="-120"/>
              </a:rPr>
              <a:t> </a:t>
            </a:r>
            <a:r>
              <a:rPr lang="en-US" sz="2000" b="1" dirty="0">
                <a:solidFill>
                  <a:srgbClr val="FFFFFF"/>
                </a:solidFill>
                <a:latin typeface="Circe"/>
                <a:ea typeface="Cambria" pitchFamily="34" charset="-122"/>
                <a:cs typeface="Cambria" pitchFamily="34" charset="-120"/>
              </a:rPr>
              <a:t>–XVII</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Reconstruction of Ukraine &amp; Real Estate</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Two forward-looking opportunity sets — a regional growth catalyst and a maturing property market.</a:t>
            </a:r>
            <a:endParaRPr lang="en-US" sz="1350" dirty="0">
              <a:latin typeface="Circe"/>
            </a:endParaRPr>
          </a:p>
        </p:txBody>
      </p:sp>
      <p:sp>
        <p:nvSpPr>
          <p:cNvPr id="13" name="Shape 11"/>
          <p:cNvSpPr/>
          <p:nvPr/>
        </p:nvSpPr>
        <p:spPr>
          <a:xfrm>
            <a:off x="502920" y="2103120"/>
            <a:ext cx="5486400" cy="4023360"/>
          </a:xfrm>
          <a:prstGeom prst="roundRect">
            <a:avLst>
              <a:gd name="adj" fmla="val 1818"/>
            </a:avLst>
          </a:prstGeom>
          <a:solidFill>
            <a:srgbClr val="00052F"/>
          </a:solidFill>
          <a:ln/>
          <a:effectLst>
            <a:outerShdw blurRad="88900" dist="38100" dir="5400000" algn="bl" rotWithShape="0">
              <a:srgbClr val="000000">
                <a:alpha val="22000"/>
              </a:srgbClr>
            </a:outerShdw>
          </a:effectLst>
        </p:spPr>
      </p:sp>
      <p:sp>
        <p:nvSpPr>
          <p:cNvPr id="14" name="Shape 12"/>
          <p:cNvSpPr/>
          <p:nvPr/>
        </p:nvSpPr>
        <p:spPr>
          <a:xfrm>
            <a:off x="777240" y="2331720"/>
            <a:ext cx="713232" cy="713232"/>
          </a:xfrm>
          <a:prstGeom prst="ellipse">
            <a:avLst/>
          </a:prstGeom>
          <a:solidFill>
            <a:srgbClr val="E2231A"/>
          </a:solidFill>
          <a:ln/>
        </p:spPr>
      </p:sp>
      <p:pic>
        <p:nvPicPr>
          <p:cNvPr id="15" name="Image 0" descr="preencoded.png"/>
          <p:cNvPicPr>
            <a:picLocks noChangeAspect="1"/>
          </p:cNvPicPr>
          <p:nvPr/>
        </p:nvPicPr>
        <p:blipFill>
          <a:blip r:embed="rId3"/>
          <a:stretch>
            <a:fillRect/>
          </a:stretch>
        </p:blipFill>
        <p:spPr>
          <a:xfrm>
            <a:off x="941832" y="2496312"/>
            <a:ext cx="384048" cy="384048"/>
          </a:xfrm>
          <a:prstGeom prst="rect">
            <a:avLst/>
          </a:prstGeom>
        </p:spPr>
      </p:pic>
      <p:sp>
        <p:nvSpPr>
          <p:cNvPr id="16" name="Text 13"/>
          <p:cNvSpPr/>
          <p:nvPr/>
        </p:nvSpPr>
        <p:spPr>
          <a:xfrm>
            <a:off x="1627632" y="2286000"/>
            <a:ext cx="4206240" cy="777240"/>
          </a:xfrm>
          <a:prstGeom prst="rect">
            <a:avLst/>
          </a:prstGeom>
          <a:noFill/>
          <a:ln/>
        </p:spPr>
        <p:txBody>
          <a:bodyPr wrap="square" lIns="0" tIns="0" rIns="0" bIns="0" rtlCol="0" anchor="ctr"/>
          <a:lstStyle/>
          <a:p>
            <a:pPr marL="0" indent="0">
              <a:lnSpc>
                <a:spcPct val="95000"/>
              </a:lnSpc>
              <a:buNone/>
            </a:pPr>
            <a:r>
              <a:rPr lang="en-US" b="1" dirty="0">
                <a:solidFill>
                  <a:srgbClr val="FFFFFF"/>
                </a:solidFill>
                <a:latin typeface="Circe"/>
                <a:ea typeface="Calibri" pitchFamily="34" charset="-122"/>
                <a:cs typeface="Calibri" pitchFamily="34" charset="-120"/>
              </a:rPr>
              <a:t>Moldova &amp; the reconstruction of Ukraine</a:t>
            </a:r>
            <a:endParaRPr lang="en-US" dirty="0">
              <a:latin typeface="Circe"/>
            </a:endParaRPr>
          </a:p>
        </p:txBody>
      </p:sp>
      <p:sp>
        <p:nvSpPr>
          <p:cNvPr id="17" name="Text 14"/>
          <p:cNvSpPr/>
          <p:nvPr/>
        </p:nvSpPr>
        <p:spPr>
          <a:xfrm>
            <a:off x="822960" y="3246120"/>
            <a:ext cx="2651760" cy="640080"/>
          </a:xfrm>
          <a:prstGeom prst="rect">
            <a:avLst/>
          </a:prstGeom>
          <a:noFill/>
          <a:ln/>
        </p:spPr>
        <p:txBody>
          <a:bodyPr wrap="square" lIns="0" tIns="0" rIns="0" bIns="0" rtlCol="0" anchor="b"/>
          <a:lstStyle/>
          <a:p>
            <a:pPr marL="0" indent="0" algn="l">
              <a:buNone/>
            </a:pPr>
            <a:r>
              <a:rPr lang="en-US" sz="2700" b="1" dirty="0">
                <a:solidFill>
                  <a:srgbClr val="E2231A"/>
                </a:solidFill>
                <a:latin typeface="Circe"/>
                <a:ea typeface="Cambria" pitchFamily="34" charset="-122"/>
                <a:cs typeface="Cambria" pitchFamily="34" charset="-120"/>
              </a:rPr>
              <a:t>USD 588 bn</a:t>
            </a:r>
            <a:endParaRPr lang="en-US" sz="2700" dirty="0">
              <a:latin typeface="Circe"/>
            </a:endParaRPr>
          </a:p>
        </p:txBody>
      </p:sp>
      <p:sp>
        <p:nvSpPr>
          <p:cNvPr id="18" name="Text 15"/>
          <p:cNvSpPr/>
          <p:nvPr/>
        </p:nvSpPr>
        <p:spPr>
          <a:xfrm>
            <a:off x="822960" y="3849624"/>
            <a:ext cx="2651760" cy="457200"/>
          </a:xfrm>
          <a:prstGeom prst="rect">
            <a:avLst/>
          </a:prstGeom>
          <a:noFill/>
          <a:ln/>
        </p:spPr>
        <p:txBody>
          <a:bodyPr wrap="square" lIns="0" tIns="0" rIns="0" bIns="0" rtlCol="0" anchor="t"/>
          <a:lstStyle/>
          <a:p>
            <a:pPr marL="0" indent="0" algn="l">
              <a:lnSpc>
                <a:spcPct val="95000"/>
              </a:lnSpc>
              <a:buNone/>
            </a:pPr>
            <a:r>
              <a:rPr lang="en-US" sz="1400" dirty="0">
                <a:solidFill>
                  <a:srgbClr val="CADCFC"/>
                </a:solidFill>
                <a:latin typeface="Circe"/>
                <a:ea typeface="Calibri" pitchFamily="34" charset="-122"/>
                <a:cs typeface="Calibri" pitchFamily="34" charset="-120"/>
              </a:rPr>
              <a:t>est. recovery cost (10 yrs)</a:t>
            </a:r>
            <a:endParaRPr lang="en-US" sz="1400" dirty="0">
              <a:latin typeface="Circe"/>
            </a:endParaRPr>
          </a:p>
        </p:txBody>
      </p:sp>
      <p:sp>
        <p:nvSpPr>
          <p:cNvPr id="19" name="Text 16"/>
          <p:cNvSpPr/>
          <p:nvPr/>
        </p:nvSpPr>
        <p:spPr>
          <a:xfrm>
            <a:off x="3566160" y="3246120"/>
            <a:ext cx="2286000" cy="640080"/>
          </a:xfrm>
          <a:prstGeom prst="rect">
            <a:avLst/>
          </a:prstGeom>
          <a:noFill/>
          <a:ln/>
        </p:spPr>
        <p:txBody>
          <a:bodyPr wrap="square" lIns="0" tIns="0" rIns="0" bIns="0" rtlCol="0" anchor="b"/>
          <a:lstStyle/>
          <a:p>
            <a:pPr marL="0" indent="0" algn="l">
              <a:buNone/>
            </a:pPr>
            <a:r>
              <a:rPr lang="en-US" sz="2400" b="1" dirty="0">
                <a:solidFill>
                  <a:srgbClr val="E8B04B"/>
                </a:solidFill>
                <a:latin typeface="Circe"/>
                <a:ea typeface="Cambria" pitchFamily="34" charset="-122"/>
                <a:cs typeface="Cambria" pitchFamily="34" charset="-120"/>
              </a:rPr>
              <a:t>USD 590 m+</a:t>
            </a:r>
            <a:endParaRPr lang="en-US" sz="2400" dirty="0">
              <a:latin typeface="Circe"/>
            </a:endParaRPr>
          </a:p>
        </p:txBody>
      </p:sp>
      <p:sp>
        <p:nvSpPr>
          <p:cNvPr id="20" name="Text 17"/>
          <p:cNvSpPr/>
          <p:nvPr/>
        </p:nvSpPr>
        <p:spPr>
          <a:xfrm>
            <a:off x="3566160" y="3849624"/>
            <a:ext cx="2286000" cy="457200"/>
          </a:xfrm>
          <a:prstGeom prst="rect">
            <a:avLst/>
          </a:prstGeom>
          <a:noFill/>
          <a:ln/>
        </p:spPr>
        <p:txBody>
          <a:bodyPr wrap="square" lIns="0" tIns="0" rIns="0" bIns="0" rtlCol="0" anchor="t"/>
          <a:lstStyle/>
          <a:p>
            <a:pPr marL="0" indent="0" algn="l">
              <a:lnSpc>
                <a:spcPct val="95000"/>
              </a:lnSpc>
              <a:buNone/>
            </a:pPr>
            <a:r>
              <a:rPr lang="en-US" sz="1400" dirty="0">
                <a:solidFill>
                  <a:srgbClr val="CADCFC"/>
                </a:solidFill>
                <a:latin typeface="Circe"/>
                <a:ea typeface="Calibri" pitchFamily="34" charset="-122"/>
                <a:cs typeface="Calibri" pitchFamily="34" charset="-120"/>
              </a:rPr>
              <a:t>MD–UA opportunities</a:t>
            </a:r>
            <a:endParaRPr lang="en-US" sz="1400" dirty="0">
              <a:latin typeface="Circe"/>
            </a:endParaRPr>
          </a:p>
        </p:txBody>
      </p:sp>
      <p:sp>
        <p:nvSpPr>
          <p:cNvPr id="21" name="Text 18"/>
          <p:cNvSpPr/>
          <p:nvPr/>
        </p:nvSpPr>
        <p:spPr>
          <a:xfrm>
            <a:off x="822960" y="4434840"/>
            <a:ext cx="4937760" cy="1554480"/>
          </a:xfrm>
          <a:prstGeom prst="rect">
            <a:avLst/>
          </a:prstGeom>
          <a:noFill/>
          <a:ln/>
        </p:spPr>
        <p:txBody>
          <a:bodyPr wrap="square" lIns="0" tIns="0" rIns="0" bIns="0" rtlCol="0" anchor="t"/>
          <a:lstStyle/>
          <a:p>
            <a:pPr marL="0" indent="0" algn="just">
              <a:lnSpc>
                <a:spcPct val="112000"/>
              </a:lnSpc>
              <a:buNone/>
            </a:pPr>
            <a:r>
              <a:rPr lang="en-US" dirty="0">
                <a:solidFill>
                  <a:srgbClr val="CADCFC"/>
                </a:solidFill>
                <a:latin typeface="Circe"/>
                <a:ea typeface="Calibri" pitchFamily="34" charset="-122"/>
                <a:cs typeface="Calibri" pitchFamily="34" charset="-120"/>
              </a:rPr>
              <a:t>The largest investment project in post-war Europe. Concrete openings across Odesa, Vinnytsia &amp; Chernivtsi in logistics, energy, manufacturing, agri-food and dual-use tech. A 2026 KSE–IMA study maps the opportunity.</a:t>
            </a:r>
            <a:endParaRPr lang="en-US" dirty="0">
              <a:latin typeface="Circe"/>
            </a:endParaRPr>
          </a:p>
        </p:txBody>
      </p:sp>
      <p:sp>
        <p:nvSpPr>
          <p:cNvPr id="22" name="Shape 19"/>
          <p:cNvSpPr/>
          <p:nvPr/>
        </p:nvSpPr>
        <p:spPr>
          <a:xfrm>
            <a:off x="6126480" y="2103120"/>
            <a:ext cx="5532120" cy="4023360"/>
          </a:xfrm>
          <a:prstGeom prst="roundRect">
            <a:avLst>
              <a:gd name="adj" fmla="val 1818"/>
            </a:avLst>
          </a:prstGeom>
          <a:solidFill>
            <a:srgbClr val="FFFFFF"/>
          </a:solidFill>
          <a:ln/>
          <a:effectLst>
            <a:outerShdw blurRad="88900" dist="38100" dir="5400000" algn="bl" rotWithShape="0">
              <a:srgbClr val="000000">
                <a:alpha val="22000"/>
              </a:srgbClr>
            </a:outerShdw>
          </a:effectLst>
        </p:spPr>
      </p:sp>
      <p:sp>
        <p:nvSpPr>
          <p:cNvPr id="23" name="Shape 20"/>
          <p:cNvSpPr/>
          <p:nvPr/>
        </p:nvSpPr>
        <p:spPr>
          <a:xfrm>
            <a:off x="6400800" y="2331720"/>
            <a:ext cx="713232" cy="713232"/>
          </a:xfrm>
          <a:prstGeom prst="ellipse">
            <a:avLst/>
          </a:prstGeom>
          <a:solidFill>
            <a:srgbClr val="2E6BD6"/>
          </a:solidFill>
          <a:ln/>
        </p:spPr>
      </p:sp>
      <p:pic>
        <p:nvPicPr>
          <p:cNvPr id="24" name="Image 1" descr="preencoded.png"/>
          <p:cNvPicPr>
            <a:picLocks noChangeAspect="1"/>
          </p:cNvPicPr>
          <p:nvPr/>
        </p:nvPicPr>
        <p:blipFill>
          <a:blip r:embed="rId4"/>
          <a:stretch>
            <a:fillRect/>
          </a:stretch>
        </p:blipFill>
        <p:spPr>
          <a:xfrm>
            <a:off x="6565392" y="2496312"/>
            <a:ext cx="384048" cy="384048"/>
          </a:xfrm>
          <a:prstGeom prst="rect">
            <a:avLst/>
          </a:prstGeom>
        </p:spPr>
      </p:pic>
      <p:sp>
        <p:nvSpPr>
          <p:cNvPr id="25" name="Text 21"/>
          <p:cNvSpPr/>
          <p:nvPr/>
        </p:nvSpPr>
        <p:spPr>
          <a:xfrm>
            <a:off x="7242048" y="2286000"/>
            <a:ext cx="4206240" cy="777240"/>
          </a:xfrm>
          <a:prstGeom prst="rect">
            <a:avLst/>
          </a:prstGeom>
          <a:noFill/>
          <a:ln/>
        </p:spPr>
        <p:txBody>
          <a:bodyPr wrap="square" lIns="0" tIns="0" rIns="0" bIns="0" rtlCol="0" anchor="ctr"/>
          <a:lstStyle/>
          <a:p>
            <a:pPr marL="0" indent="0">
              <a:buNone/>
            </a:pPr>
            <a:r>
              <a:rPr lang="en-US" sz="2400" b="1" dirty="0">
                <a:solidFill>
                  <a:srgbClr val="1A2236"/>
                </a:solidFill>
                <a:latin typeface="Circe"/>
                <a:ea typeface="Cambria" pitchFamily="34" charset="-122"/>
                <a:cs typeface="Cambria" pitchFamily="34" charset="-120"/>
              </a:rPr>
              <a:t>Real estate market</a:t>
            </a:r>
            <a:endParaRPr lang="en-US" sz="2400" dirty="0">
              <a:latin typeface="Circe"/>
            </a:endParaRPr>
          </a:p>
        </p:txBody>
      </p:sp>
      <p:sp>
        <p:nvSpPr>
          <p:cNvPr id="26" name="Text 22"/>
          <p:cNvSpPr/>
          <p:nvPr/>
        </p:nvSpPr>
        <p:spPr>
          <a:xfrm>
            <a:off x="6400800" y="3246120"/>
            <a:ext cx="2651760" cy="640080"/>
          </a:xfrm>
          <a:prstGeom prst="rect">
            <a:avLst/>
          </a:prstGeom>
          <a:noFill/>
          <a:ln/>
        </p:spPr>
        <p:txBody>
          <a:bodyPr wrap="square" lIns="0" tIns="0" rIns="0" bIns="0" rtlCol="0" anchor="b"/>
          <a:lstStyle/>
          <a:p>
            <a:pPr marL="0" indent="0" algn="l">
              <a:buNone/>
            </a:pPr>
            <a:r>
              <a:rPr lang="en-US" sz="2500" b="1" dirty="0">
                <a:solidFill>
                  <a:srgbClr val="00052F"/>
                </a:solidFill>
                <a:latin typeface="Circe"/>
                <a:ea typeface="Cambria" pitchFamily="34" charset="-122"/>
                <a:cs typeface="Cambria" pitchFamily="34" charset="-120"/>
              </a:rPr>
              <a:t>€1,720/m²</a:t>
            </a:r>
            <a:endParaRPr lang="en-US" sz="2500" dirty="0">
              <a:latin typeface="Circe"/>
            </a:endParaRPr>
          </a:p>
        </p:txBody>
      </p:sp>
      <p:sp>
        <p:nvSpPr>
          <p:cNvPr id="27" name="Text 23"/>
          <p:cNvSpPr/>
          <p:nvPr/>
        </p:nvSpPr>
        <p:spPr>
          <a:xfrm>
            <a:off x="6400800" y="3849624"/>
            <a:ext cx="2651760" cy="457200"/>
          </a:xfrm>
          <a:prstGeom prst="rect">
            <a:avLst/>
          </a:prstGeom>
          <a:noFill/>
          <a:ln/>
        </p:spPr>
        <p:txBody>
          <a:bodyPr wrap="square" lIns="0" tIns="0" rIns="0" bIns="0" rtlCol="0" anchor="t"/>
          <a:lstStyle/>
          <a:p>
            <a:pPr marL="0" indent="0" algn="l">
              <a:lnSpc>
                <a:spcPct val="95000"/>
              </a:lnSpc>
              <a:buNone/>
            </a:pPr>
            <a:r>
              <a:rPr lang="en-US" sz="1400" dirty="0">
                <a:solidFill>
                  <a:srgbClr val="6B7488"/>
                </a:solidFill>
                <a:latin typeface="Circe"/>
                <a:ea typeface="Calibri" pitchFamily="34" charset="-122"/>
                <a:cs typeface="Calibri" pitchFamily="34" charset="-120"/>
              </a:rPr>
              <a:t>Chișinău residential 2025</a:t>
            </a:r>
            <a:endParaRPr lang="en-US" sz="1400" dirty="0">
              <a:latin typeface="Circe"/>
            </a:endParaRPr>
          </a:p>
        </p:txBody>
      </p:sp>
      <p:sp>
        <p:nvSpPr>
          <p:cNvPr id="28" name="Text 24"/>
          <p:cNvSpPr/>
          <p:nvPr/>
        </p:nvSpPr>
        <p:spPr>
          <a:xfrm>
            <a:off x="9098280" y="3246120"/>
            <a:ext cx="2377440" cy="640080"/>
          </a:xfrm>
          <a:prstGeom prst="rect">
            <a:avLst/>
          </a:prstGeom>
          <a:noFill/>
          <a:ln/>
        </p:spPr>
        <p:txBody>
          <a:bodyPr wrap="square" lIns="0" tIns="0" rIns="0" bIns="0" rtlCol="0" anchor="b"/>
          <a:lstStyle/>
          <a:p>
            <a:pPr marL="0" indent="0" algn="l">
              <a:buNone/>
            </a:pPr>
            <a:r>
              <a:rPr lang="en-US" sz="2500" b="1" dirty="0">
                <a:solidFill>
                  <a:srgbClr val="00052F"/>
                </a:solidFill>
                <a:latin typeface="Circe"/>
                <a:ea typeface="Cambria" pitchFamily="34" charset="-122"/>
                <a:cs typeface="Cambria" pitchFamily="34" charset="-120"/>
              </a:rPr>
              <a:t>11.2%</a:t>
            </a:r>
            <a:endParaRPr lang="en-US" sz="2500" dirty="0">
              <a:latin typeface="Circe"/>
            </a:endParaRPr>
          </a:p>
        </p:txBody>
      </p:sp>
      <p:sp>
        <p:nvSpPr>
          <p:cNvPr id="29" name="Text 25"/>
          <p:cNvSpPr/>
          <p:nvPr/>
        </p:nvSpPr>
        <p:spPr>
          <a:xfrm>
            <a:off x="9098280" y="3849624"/>
            <a:ext cx="2377440" cy="457200"/>
          </a:xfrm>
          <a:prstGeom prst="rect">
            <a:avLst/>
          </a:prstGeom>
          <a:noFill/>
          <a:ln/>
        </p:spPr>
        <p:txBody>
          <a:bodyPr wrap="square" lIns="0" tIns="0" rIns="0" bIns="0" rtlCol="0" anchor="t"/>
          <a:lstStyle/>
          <a:p>
            <a:pPr marL="0" indent="0" algn="l">
              <a:lnSpc>
                <a:spcPct val="95000"/>
              </a:lnSpc>
              <a:buNone/>
            </a:pPr>
            <a:r>
              <a:rPr lang="en-US" sz="1400" dirty="0">
                <a:solidFill>
                  <a:srgbClr val="6B7488"/>
                </a:solidFill>
                <a:latin typeface="Circe"/>
                <a:ea typeface="Calibri" pitchFamily="34" charset="-122"/>
                <a:cs typeface="Calibri" pitchFamily="34" charset="-120"/>
              </a:rPr>
              <a:t>yield, Class-A offices</a:t>
            </a:r>
            <a:endParaRPr lang="en-US" sz="1400" dirty="0">
              <a:latin typeface="Circe"/>
            </a:endParaRPr>
          </a:p>
        </p:txBody>
      </p:sp>
      <p:sp>
        <p:nvSpPr>
          <p:cNvPr id="30" name="Text 26"/>
          <p:cNvSpPr/>
          <p:nvPr/>
        </p:nvSpPr>
        <p:spPr>
          <a:xfrm>
            <a:off x="6400800" y="4434840"/>
            <a:ext cx="5029200" cy="1554480"/>
          </a:xfrm>
          <a:prstGeom prst="rect">
            <a:avLst/>
          </a:prstGeom>
          <a:noFill/>
          <a:ln/>
        </p:spPr>
        <p:txBody>
          <a:bodyPr wrap="square" lIns="0" tIns="0" rIns="0" bIns="0" rtlCol="0" anchor="t"/>
          <a:lstStyle/>
          <a:p>
            <a:pPr marL="0" indent="0" algn="just">
              <a:lnSpc>
                <a:spcPct val="112000"/>
              </a:lnSpc>
              <a:buNone/>
            </a:pPr>
            <a:r>
              <a:rPr lang="en-US" dirty="0">
                <a:solidFill>
                  <a:srgbClr val="1A2236"/>
                </a:solidFill>
                <a:latin typeface="Circe"/>
                <a:ea typeface="Calibri" pitchFamily="34" charset="-122"/>
                <a:cs typeface="Calibri" pitchFamily="34" charset="-120"/>
              </a:rPr>
              <a:t>Prices rose from €1,030/m² (2022) to €1,720/m² (2025). Office yields 8.3–11.2%; modern warehousing ~7.3%. Foreigners may own private land — with limits on agricultural &amp; forestry land.</a:t>
            </a:r>
            <a:endParaRPr lang="en-US" dirty="0">
              <a:latin typeface="Circe"/>
            </a:endParaRPr>
          </a:p>
        </p:txBody>
      </p:sp>
      <p:sp>
        <p:nvSpPr>
          <p:cNvPr id="31" name="Text 27"/>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16</a:t>
            </a:r>
            <a:endParaRPr lang="en-US" sz="900" dirty="0">
              <a:latin typeface="Circe"/>
            </a:endParaRPr>
          </a:p>
        </p:txBody>
      </p:sp>
      <p:pic>
        <p:nvPicPr>
          <p:cNvPr id="7" name="Image 0" descr="preencoded.png">
            <a:extLst>
              <a:ext uri="{FF2B5EF4-FFF2-40B4-BE49-F238E27FC236}">
                <a16:creationId xmlns:a16="http://schemas.microsoft.com/office/drawing/2014/main" id="{EE227741-ED23-8F00-C5B2-0BD04403353F}"/>
              </a:ext>
            </a:extLst>
          </p:cNvPr>
          <p:cNvPicPr>
            <a:picLocks noChangeAspect="1"/>
          </p:cNvPicPr>
          <p:nvPr/>
        </p:nvPicPr>
        <p:blipFill>
          <a:blip r:embed="rId5">
            <a:alphaModFix amt="20000"/>
          </a:blip>
          <a:stretch>
            <a:fillRect/>
          </a:stretch>
        </p:blipFill>
        <p:spPr>
          <a:xfrm>
            <a:off x="-278042" y="2880360"/>
            <a:ext cx="5377058" cy="5860947"/>
          </a:xfrm>
          <a:prstGeom prst="rect">
            <a:avLst/>
          </a:prstGeom>
        </p:spPr>
      </p:pic>
      <p:pic>
        <p:nvPicPr>
          <p:cNvPr id="8" name="Image 0" descr="preencoded.png">
            <a:extLst>
              <a:ext uri="{FF2B5EF4-FFF2-40B4-BE49-F238E27FC236}">
                <a16:creationId xmlns:a16="http://schemas.microsoft.com/office/drawing/2014/main" id="{FA6C43A5-1344-A4A8-5ECD-0B67C7FA98E0}"/>
              </a:ext>
            </a:extLst>
          </p:cNvPr>
          <p:cNvPicPr>
            <a:picLocks noChangeAspect="1"/>
          </p:cNvPicPr>
          <p:nvPr/>
        </p:nvPicPr>
        <p:blipFill>
          <a:blip r:embed="rId6">
            <a:alphaModFix amt="45000"/>
          </a:blip>
          <a:stretch>
            <a:fillRect/>
          </a:stretch>
        </p:blipFill>
        <p:spPr>
          <a:xfrm>
            <a:off x="7345103" y="1499616"/>
            <a:ext cx="4894395" cy="6013992"/>
          </a:xfrm>
          <a:prstGeom prst="rect">
            <a:avLst/>
          </a:prstGeom>
        </p:spPr>
      </p:pic>
      <p:pic>
        <p:nvPicPr>
          <p:cNvPr id="9" name="Picture 7">
            <a:extLst>
              <a:ext uri="{FF2B5EF4-FFF2-40B4-BE49-F238E27FC236}">
                <a16:creationId xmlns:a16="http://schemas.microsoft.com/office/drawing/2014/main" id="{2268AB54-AF91-2929-7BFD-F3E87C095851}"/>
              </a:ext>
            </a:extLst>
          </p:cNvPr>
          <p:cNvPicPr>
            <a:picLocks noChangeAspect="1"/>
          </p:cNvPicPr>
          <p:nvPr/>
        </p:nvPicPr>
        <p:blipFill rotWithShape="1">
          <a:blip r:embed="rId7"/>
          <a:stretch>
            <a:fillRect/>
          </a:stretch>
        </p:blipFill>
        <p:spPr bwMode="auto">
          <a:xfrm>
            <a:off x="10532709" y="279400"/>
            <a:ext cx="1151291" cy="57397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XVIII</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Financing a Business in Moldova</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lgn="just">
              <a:buNone/>
            </a:pPr>
            <a:r>
              <a:rPr lang="en-US" sz="1050" dirty="0">
                <a:solidFill>
                  <a:srgbClr val="6B7488"/>
                </a:solidFill>
                <a:latin typeface="Circe"/>
                <a:ea typeface="Calibri" pitchFamily="34" charset="-122"/>
                <a:cs typeface="Calibri" pitchFamily="34" charset="-120"/>
              </a:rPr>
              <a:t>Investor Guide 2026   •   Invest Moldova Agency</a:t>
            </a:r>
            <a:endParaRPr lang="en-US" sz="105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The funding ecosystem — where to find capital, grants and guarantees once a project is decided.</a:t>
            </a:r>
            <a:endParaRPr lang="en-US" sz="1350" dirty="0">
              <a:latin typeface="Circe"/>
            </a:endParaRPr>
          </a:p>
        </p:txBody>
      </p:sp>
      <p:sp>
        <p:nvSpPr>
          <p:cNvPr id="13" name="Shape 11"/>
          <p:cNvSpPr/>
          <p:nvPr/>
        </p:nvSpPr>
        <p:spPr>
          <a:xfrm>
            <a:off x="502920" y="2194560"/>
            <a:ext cx="2788920" cy="3657600"/>
          </a:xfrm>
          <a:prstGeom prst="roundRect">
            <a:avLst>
              <a:gd name="adj" fmla="val 2295"/>
            </a:avLst>
          </a:prstGeom>
          <a:solidFill>
            <a:srgbClr val="FFFFFF"/>
          </a:solidFill>
          <a:ln/>
          <a:effectLst>
            <a:outerShdw blurRad="88900" dist="38100" dir="5400000" algn="bl" rotWithShape="0">
              <a:srgbClr val="000000">
                <a:alpha val="22000"/>
              </a:srgbClr>
            </a:outerShdw>
          </a:effectLst>
        </p:spPr>
      </p:sp>
      <p:sp>
        <p:nvSpPr>
          <p:cNvPr id="14" name="Shape 12"/>
          <p:cNvSpPr/>
          <p:nvPr/>
        </p:nvSpPr>
        <p:spPr>
          <a:xfrm>
            <a:off x="758952" y="2432304"/>
            <a:ext cx="566928" cy="566928"/>
          </a:xfrm>
          <a:prstGeom prst="ellipse">
            <a:avLst/>
          </a:prstGeom>
          <a:solidFill>
            <a:srgbClr val="003E7D"/>
          </a:solidFill>
          <a:ln/>
        </p:spPr>
      </p:sp>
      <p:pic>
        <p:nvPicPr>
          <p:cNvPr id="15" name="Image 0" descr="preencoded.png"/>
          <p:cNvPicPr>
            <a:picLocks noChangeAspect="1"/>
          </p:cNvPicPr>
          <p:nvPr/>
        </p:nvPicPr>
        <p:blipFill>
          <a:blip r:embed="rId3"/>
          <a:stretch>
            <a:fillRect/>
          </a:stretch>
        </p:blipFill>
        <p:spPr>
          <a:xfrm>
            <a:off x="883676" y="2557028"/>
            <a:ext cx="317480" cy="317480"/>
          </a:xfrm>
          <a:prstGeom prst="rect">
            <a:avLst/>
          </a:prstGeom>
        </p:spPr>
      </p:pic>
      <p:sp>
        <p:nvSpPr>
          <p:cNvPr id="16" name="Text 13"/>
          <p:cNvSpPr/>
          <p:nvPr/>
        </p:nvSpPr>
        <p:spPr>
          <a:xfrm>
            <a:off x="1472184" y="2414016"/>
            <a:ext cx="164592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Bank financing</a:t>
            </a:r>
            <a:endParaRPr lang="en-US" sz="2000" dirty="0">
              <a:latin typeface="Circe"/>
            </a:endParaRPr>
          </a:p>
        </p:txBody>
      </p:sp>
      <p:sp>
        <p:nvSpPr>
          <p:cNvPr id="17" name="Text 14"/>
          <p:cNvSpPr/>
          <p:nvPr/>
        </p:nvSpPr>
        <p:spPr>
          <a:xfrm>
            <a:off x="777240" y="3108960"/>
            <a:ext cx="2258568" cy="260604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Short- &amp; long-term loans, credit lines and leasing from a diversified banking sector (collateral &amp; business plan required).</a:t>
            </a:r>
            <a:endParaRPr lang="en-US" dirty="0">
              <a:latin typeface="Circe"/>
            </a:endParaRPr>
          </a:p>
        </p:txBody>
      </p:sp>
      <p:sp>
        <p:nvSpPr>
          <p:cNvPr id="18" name="Shape 15"/>
          <p:cNvSpPr/>
          <p:nvPr/>
        </p:nvSpPr>
        <p:spPr>
          <a:xfrm>
            <a:off x="3383280" y="2194560"/>
            <a:ext cx="2788920" cy="3657600"/>
          </a:xfrm>
          <a:prstGeom prst="roundRect">
            <a:avLst>
              <a:gd name="adj" fmla="val 2295"/>
            </a:avLst>
          </a:prstGeom>
          <a:solidFill>
            <a:srgbClr val="FFFFFF"/>
          </a:solidFill>
          <a:ln/>
          <a:effectLst>
            <a:outerShdw blurRad="88900" dist="38100" dir="5400000" algn="bl" rotWithShape="0">
              <a:srgbClr val="000000">
                <a:alpha val="22000"/>
              </a:srgbClr>
            </a:outerShdw>
          </a:effectLst>
        </p:spPr>
      </p:sp>
      <p:sp>
        <p:nvSpPr>
          <p:cNvPr id="19" name="Shape 16"/>
          <p:cNvSpPr/>
          <p:nvPr/>
        </p:nvSpPr>
        <p:spPr>
          <a:xfrm>
            <a:off x="3639312" y="2432304"/>
            <a:ext cx="566928" cy="566928"/>
          </a:xfrm>
          <a:prstGeom prst="ellipse">
            <a:avLst/>
          </a:prstGeom>
          <a:solidFill>
            <a:srgbClr val="E2231A"/>
          </a:solidFill>
          <a:ln/>
        </p:spPr>
      </p:sp>
      <p:pic>
        <p:nvPicPr>
          <p:cNvPr id="20" name="Image 1" descr="preencoded.png"/>
          <p:cNvPicPr>
            <a:picLocks noChangeAspect="1"/>
          </p:cNvPicPr>
          <p:nvPr/>
        </p:nvPicPr>
        <p:blipFill>
          <a:blip r:embed="rId4"/>
          <a:stretch>
            <a:fillRect/>
          </a:stretch>
        </p:blipFill>
        <p:spPr>
          <a:xfrm>
            <a:off x="3764036" y="2557028"/>
            <a:ext cx="317480" cy="317480"/>
          </a:xfrm>
          <a:prstGeom prst="rect">
            <a:avLst/>
          </a:prstGeom>
        </p:spPr>
      </p:pic>
      <p:sp>
        <p:nvSpPr>
          <p:cNvPr id="21" name="Text 17"/>
          <p:cNvSpPr/>
          <p:nvPr/>
        </p:nvSpPr>
        <p:spPr>
          <a:xfrm>
            <a:off x="4352544" y="2414016"/>
            <a:ext cx="164592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State aid</a:t>
            </a:r>
            <a:endParaRPr lang="en-US" sz="2000" dirty="0">
              <a:latin typeface="Circe"/>
            </a:endParaRPr>
          </a:p>
        </p:txBody>
      </p:sp>
      <p:sp>
        <p:nvSpPr>
          <p:cNvPr id="22" name="Text 18"/>
          <p:cNvSpPr/>
          <p:nvPr/>
        </p:nvSpPr>
        <p:spPr>
          <a:xfrm>
            <a:off x="3657600" y="3108960"/>
            <a:ext cx="2258568" cy="260604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Grants, fiscal incentives, investment funds and the regional aid scheme for manufacturing.</a:t>
            </a:r>
            <a:endParaRPr lang="en-US" dirty="0">
              <a:latin typeface="Circe"/>
            </a:endParaRPr>
          </a:p>
        </p:txBody>
      </p:sp>
      <p:sp>
        <p:nvSpPr>
          <p:cNvPr id="23" name="Shape 19"/>
          <p:cNvSpPr/>
          <p:nvPr/>
        </p:nvSpPr>
        <p:spPr>
          <a:xfrm>
            <a:off x="6263640" y="2194560"/>
            <a:ext cx="2788920" cy="3657600"/>
          </a:xfrm>
          <a:prstGeom prst="roundRect">
            <a:avLst>
              <a:gd name="adj" fmla="val 2295"/>
            </a:avLst>
          </a:prstGeom>
          <a:solidFill>
            <a:srgbClr val="FFFFFF"/>
          </a:solidFill>
          <a:ln/>
          <a:effectLst>
            <a:outerShdw blurRad="88900" dist="38100" dir="5400000" algn="bl" rotWithShape="0">
              <a:srgbClr val="000000">
                <a:alpha val="22000"/>
              </a:srgbClr>
            </a:outerShdw>
          </a:effectLst>
        </p:spPr>
      </p:sp>
      <p:sp>
        <p:nvSpPr>
          <p:cNvPr id="24" name="Shape 20"/>
          <p:cNvSpPr/>
          <p:nvPr/>
        </p:nvSpPr>
        <p:spPr>
          <a:xfrm>
            <a:off x="6519672" y="2432304"/>
            <a:ext cx="566928" cy="566928"/>
          </a:xfrm>
          <a:prstGeom prst="ellipse">
            <a:avLst/>
          </a:prstGeom>
          <a:solidFill>
            <a:srgbClr val="1F9D6B"/>
          </a:solidFill>
          <a:ln/>
        </p:spPr>
      </p:sp>
      <p:pic>
        <p:nvPicPr>
          <p:cNvPr id="25" name="Image 2" descr="preencoded.png"/>
          <p:cNvPicPr>
            <a:picLocks noChangeAspect="1"/>
          </p:cNvPicPr>
          <p:nvPr/>
        </p:nvPicPr>
        <p:blipFill>
          <a:blip r:embed="rId5"/>
          <a:stretch>
            <a:fillRect/>
          </a:stretch>
        </p:blipFill>
        <p:spPr>
          <a:xfrm>
            <a:off x="6644396" y="2557028"/>
            <a:ext cx="317480" cy="317480"/>
          </a:xfrm>
          <a:prstGeom prst="rect">
            <a:avLst/>
          </a:prstGeom>
        </p:spPr>
      </p:pic>
      <p:sp>
        <p:nvSpPr>
          <p:cNvPr id="26" name="Text 21"/>
          <p:cNvSpPr/>
          <p:nvPr/>
        </p:nvSpPr>
        <p:spPr>
          <a:xfrm>
            <a:off x="7232904" y="2414016"/>
            <a:ext cx="164592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ODA programmes</a:t>
            </a:r>
            <a:endParaRPr lang="en-US" sz="2000" dirty="0">
              <a:latin typeface="Circe"/>
            </a:endParaRPr>
          </a:p>
        </p:txBody>
      </p:sp>
      <p:sp>
        <p:nvSpPr>
          <p:cNvPr id="27" name="Text 22"/>
          <p:cNvSpPr/>
          <p:nvPr/>
        </p:nvSpPr>
        <p:spPr>
          <a:xfrm>
            <a:off x="6537960" y="3108960"/>
            <a:ext cx="2258568" cy="260604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Start-up &amp; growth grants (up to MDL 5 m), FACEM investment loans, Program 373 subsidies and guarantees up to 80%.</a:t>
            </a:r>
            <a:endParaRPr lang="en-US" dirty="0">
              <a:latin typeface="Circe"/>
            </a:endParaRPr>
          </a:p>
        </p:txBody>
      </p:sp>
      <p:sp>
        <p:nvSpPr>
          <p:cNvPr id="28" name="Shape 23"/>
          <p:cNvSpPr/>
          <p:nvPr/>
        </p:nvSpPr>
        <p:spPr>
          <a:xfrm>
            <a:off x="9144000" y="2194560"/>
            <a:ext cx="2788920" cy="3657600"/>
          </a:xfrm>
          <a:prstGeom prst="roundRect">
            <a:avLst>
              <a:gd name="adj" fmla="val 2295"/>
            </a:avLst>
          </a:prstGeom>
          <a:solidFill>
            <a:srgbClr val="FFFFFF"/>
          </a:solidFill>
          <a:ln/>
          <a:effectLst>
            <a:outerShdw blurRad="88900" dist="38100" dir="5400000" algn="bl" rotWithShape="0">
              <a:srgbClr val="000000">
                <a:alpha val="22000"/>
              </a:srgbClr>
            </a:outerShdw>
          </a:effectLst>
        </p:spPr>
      </p:sp>
      <p:sp>
        <p:nvSpPr>
          <p:cNvPr id="29" name="Shape 24"/>
          <p:cNvSpPr/>
          <p:nvPr/>
        </p:nvSpPr>
        <p:spPr>
          <a:xfrm>
            <a:off x="9400032" y="2432304"/>
            <a:ext cx="566928" cy="566928"/>
          </a:xfrm>
          <a:prstGeom prst="ellipse">
            <a:avLst/>
          </a:prstGeom>
          <a:solidFill>
            <a:srgbClr val="E8B04B"/>
          </a:solidFill>
          <a:ln/>
        </p:spPr>
      </p:sp>
      <p:pic>
        <p:nvPicPr>
          <p:cNvPr id="30" name="Image 3" descr="preencoded.png"/>
          <p:cNvPicPr>
            <a:picLocks noChangeAspect="1"/>
          </p:cNvPicPr>
          <p:nvPr/>
        </p:nvPicPr>
        <p:blipFill>
          <a:blip r:embed="rId6"/>
          <a:stretch>
            <a:fillRect/>
          </a:stretch>
        </p:blipFill>
        <p:spPr>
          <a:xfrm>
            <a:off x="9524756" y="2557028"/>
            <a:ext cx="317480" cy="317480"/>
          </a:xfrm>
          <a:prstGeom prst="rect">
            <a:avLst/>
          </a:prstGeom>
        </p:spPr>
      </p:pic>
      <p:sp>
        <p:nvSpPr>
          <p:cNvPr id="31" name="Text 25"/>
          <p:cNvSpPr/>
          <p:nvPr/>
        </p:nvSpPr>
        <p:spPr>
          <a:xfrm>
            <a:off x="10113264" y="2414016"/>
            <a:ext cx="164592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AIPA (agriculture)</a:t>
            </a:r>
            <a:endParaRPr lang="en-US" sz="2000" dirty="0">
              <a:latin typeface="Circe"/>
            </a:endParaRPr>
          </a:p>
        </p:txBody>
      </p:sp>
      <p:sp>
        <p:nvSpPr>
          <p:cNvPr id="32" name="Text 26"/>
          <p:cNvSpPr/>
          <p:nvPr/>
        </p:nvSpPr>
        <p:spPr>
          <a:xfrm>
            <a:off x="9418320" y="3108960"/>
            <a:ext cx="2258568" cy="2606040"/>
          </a:xfrm>
          <a:prstGeom prst="rect">
            <a:avLst/>
          </a:prstGeom>
          <a:noFill/>
          <a:ln/>
        </p:spPr>
        <p:txBody>
          <a:bodyPr wrap="square" lIns="0" tIns="0" rIns="0" bIns="0" rtlCol="0" anchor="t"/>
          <a:lstStyle/>
          <a:p>
            <a:pPr marL="0" indent="0" algn="just">
              <a:lnSpc>
                <a:spcPct val="102000"/>
              </a:lnSpc>
              <a:buNone/>
            </a:pPr>
            <a:r>
              <a:rPr lang="en-US" dirty="0">
                <a:solidFill>
                  <a:srgbClr val="6B7488"/>
                </a:solidFill>
                <a:latin typeface="Circe"/>
                <a:ea typeface="Calibri" pitchFamily="34" charset="-122"/>
                <a:cs typeface="Calibri" pitchFamily="34" charset="-120"/>
              </a:rPr>
              <a:t>Direct payments, sectoral interventions and rural-development support for the agri-food sector.</a:t>
            </a:r>
            <a:endParaRPr lang="en-US" dirty="0">
              <a:latin typeface="Circe"/>
            </a:endParaRPr>
          </a:p>
        </p:txBody>
      </p:sp>
      <p:sp>
        <p:nvSpPr>
          <p:cNvPr id="33" name="Text 27"/>
          <p:cNvSpPr/>
          <p:nvPr/>
        </p:nvSpPr>
        <p:spPr>
          <a:xfrm>
            <a:off x="11338560" y="6473952"/>
            <a:ext cx="457200" cy="274320"/>
          </a:xfrm>
          <a:prstGeom prst="rect">
            <a:avLst/>
          </a:prstGeom>
          <a:noFill/>
          <a:ln/>
        </p:spPr>
        <p:txBody>
          <a:bodyPr wrap="square" lIns="0" tIns="0" rIns="0" bIns="0" rtlCol="0" anchor="ctr"/>
          <a:lstStyle/>
          <a:p>
            <a:pPr marL="0" indent="0" algn="just">
              <a:buNone/>
            </a:pPr>
            <a:r>
              <a:rPr lang="en-US" sz="1050" dirty="0">
                <a:solidFill>
                  <a:srgbClr val="6B7488"/>
                </a:solidFill>
                <a:latin typeface="Circe"/>
                <a:ea typeface="Calibri" pitchFamily="34" charset="-122"/>
                <a:cs typeface="Calibri" pitchFamily="34" charset="-120"/>
              </a:rPr>
              <a:t>17</a:t>
            </a:r>
            <a:endParaRPr lang="en-US" sz="1050" dirty="0">
              <a:latin typeface="Circe"/>
            </a:endParaRPr>
          </a:p>
        </p:txBody>
      </p:sp>
      <p:pic>
        <p:nvPicPr>
          <p:cNvPr id="34" name="Picture 7">
            <a:extLst>
              <a:ext uri="{FF2B5EF4-FFF2-40B4-BE49-F238E27FC236}">
                <a16:creationId xmlns:a16="http://schemas.microsoft.com/office/drawing/2014/main" id="{FAFE0F88-D12A-865B-7B3A-2AF6C824AD73}"/>
              </a:ext>
            </a:extLst>
          </p:cNvPr>
          <p:cNvPicPr>
            <a:picLocks noChangeAspect="1"/>
          </p:cNvPicPr>
          <p:nvPr/>
        </p:nvPicPr>
        <p:blipFill rotWithShape="1">
          <a:blip r:embed="rId7"/>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9B39D3C8-FC1E-EF2C-4280-C702EEBCF2D5}"/>
              </a:ext>
            </a:extLst>
          </p:cNvPr>
          <p:cNvPicPr>
            <a:picLocks noChangeAspect="1"/>
          </p:cNvPicPr>
          <p:nvPr/>
        </p:nvPicPr>
        <p:blipFill>
          <a:blip r:embed="rId8">
            <a:alphaModFix amt="45000"/>
          </a:blip>
          <a:stretch>
            <a:fillRect/>
          </a:stretch>
        </p:blipFill>
        <p:spPr>
          <a:xfrm flipH="1">
            <a:off x="11063" y="1938528"/>
            <a:ext cx="3985505" cy="5343989"/>
          </a:xfrm>
          <a:prstGeom prst="rect">
            <a:avLst/>
          </a:prstGeom>
        </p:spPr>
      </p:pic>
      <p:pic>
        <p:nvPicPr>
          <p:cNvPr id="9" name="Image 0" descr="preencoded.png">
            <a:extLst>
              <a:ext uri="{FF2B5EF4-FFF2-40B4-BE49-F238E27FC236}">
                <a16:creationId xmlns:a16="http://schemas.microsoft.com/office/drawing/2014/main" id="{BBC8EB09-F46E-ED3E-9B3A-658B1250C18F}"/>
              </a:ext>
            </a:extLst>
          </p:cNvPr>
          <p:cNvPicPr>
            <a:picLocks noChangeAspect="1"/>
          </p:cNvPicPr>
          <p:nvPr/>
        </p:nvPicPr>
        <p:blipFill>
          <a:blip r:embed="rId8">
            <a:alphaModFix amt="45000"/>
          </a:blip>
          <a:stretch>
            <a:fillRect/>
          </a:stretch>
        </p:blipFill>
        <p:spPr>
          <a:xfrm>
            <a:off x="8344884" y="1938528"/>
            <a:ext cx="3985505" cy="534398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52F"/>
        </a:solidFill>
        <a:effectLst/>
      </p:bgPr>
    </p:bg>
    <p:spTree>
      <p:nvGrpSpPr>
        <p:cNvPr id="1" name=""/>
        <p:cNvGrpSpPr/>
        <p:nvPr/>
      </p:nvGrpSpPr>
      <p:grpSpPr>
        <a:xfrm>
          <a:off x="0" y="0"/>
          <a:ext cx="0" cy="0"/>
          <a:chOff x="0" y="0"/>
          <a:chExt cx="0" cy="0"/>
        </a:xfrm>
      </p:grpSpPr>
      <p:sp>
        <p:nvSpPr>
          <p:cNvPr id="2" name="Shape 0"/>
          <p:cNvSpPr/>
          <p:nvPr/>
        </p:nvSpPr>
        <p:spPr>
          <a:xfrm>
            <a:off x="0" y="0"/>
            <a:ext cx="4297680" cy="6858000"/>
          </a:xfrm>
          <a:prstGeom prst="rect">
            <a:avLst/>
          </a:prstGeom>
          <a:solidFill>
            <a:srgbClr val="003E7D"/>
          </a:solidFill>
          <a:ln/>
        </p:spPr>
        <p:txBody>
          <a:bodyPr/>
          <a:lstStyle/>
          <a:p>
            <a:endParaRPr lang="en-US" dirty="0"/>
          </a:p>
        </p:txBody>
      </p:sp>
      <p:sp>
        <p:nvSpPr>
          <p:cNvPr id="8" name="Text 6"/>
          <p:cNvSpPr/>
          <p:nvPr/>
        </p:nvSpPr>
        <p:spPr>
          <a:xfrm>
            <a:off x="502920" y="1124200"/>
            <a:ext cx="3566160" cy="2377440"/>
          </a:xfrm>
          <a:prstGeom prst="rect">
            <a:avLst/>
          </a:prstGeom>
          <a:noFill/>
          <a:ln/>
        </p:spPr>
        <p:txBody>
          <a:bodyPr wrap="square" lIns="0" tIns="0" rIns="0" bIns="0" rtlCol="0" anchor="ctr"/>
          <a:lstStyle/>
          <a:p>
            <a:pPr marL="0" indent="0">
              <a:lnSpc>
                <a:spcPct val="100000"/>
              </a:lnSpc>
              <a:buNone/>
            </a:pPr>
            <a:r>
              <a:rPr lang="en-US" sz="3200" b="1" dirty="0">
                <a:solidFill>
                  <a:srgbClr val="FFFFFF"/>
                </a:solidFill>
                <a:latin typeface="Circe"/>
                <a:ea typeface="Cambria" pitchFamily="34" charset="-122"/>
                <a:cs typeface="Cambria" pitchFamily="34" charset="-120"/>
              </a:rPr>
              <a:t>A 20-minute</a:t>
            </a:r>
            <a:endParaRPr lang="en-US" sz="3200" dirty="0">
              <a:latin typeface="Circe"/>
            </a:endParaRPr>
          </a:p>
          <a:p>
            <a:pPr marL="0" indent="0">
              <a:lnSpc>
                <a:spcPct val="100000"/>
              </a:lnSpc>
              <a:buNone/>
            </a:pPr>
            <a:r>
              <a:rPr lang="en-US" sz="3200" b="1" dirty="0">
                <a:solidFill>
                  <a:srgbClr val="FFFFFF"/>
                </a:solidFill>
                <a:latin typeface="Circe"/>
                <a:ea typeface="Cambria" pitchFamily="34" charset="-122"/>
                <a:cs typeface="Cambria" pitchFamily="34" charset="-120"/>
              </a:rPr>
              <a:t>walk through the</a:t>
            </a:r>
            <a:endParaRPr lang="en-US" sz="3200" dirty="0">
              <a:latin typeface="Circe"/>
            </a:endParaRPr>
          </a:p>
          <a:p>
            <a:pPr marL="0" indent="0">
              <a:lnSpc>
                <a:spcPct val="100000"/>
              </a:lnSpc>
              <a:buNone/>
            </a:pPr>
            <a:r>
              <a:rPr lang="en-US" sz="3200" b="1" dirty="0">
                <a:solidFill>
                  <a:srgbClr val="FFFFFF"/>
                </a:solidFill>
                <a:latin typeface="Circe"/>
                <a:ea typeface="Cambria" pitchFamily="34" charset="-122"/>
                <a:cs typeface="Cambria" pitchFamily="34" charset="-120"/>
              </a:rPr>
              <a:t>Investor Guide</a:t>
            </a:r>
            <a:endParaRPr lang="en-US" sz="3200" dirty="0">
              <a:latin typeface="Circe"/>
            </a:endParaRPr>
          </a:p>
          <a:p>
            <a:pPr marL="0" indent="0">
              <a:lnSpc>
                <a:spcPct val="100000"/>
              </a:lnSpc>
              <a:buNone/>
            </a:pPr>
            <a:r>
              <a:rPr lang="en-US" sz="3200" b="1" dirty="0">
                <a:solidFill>
                  <a:srgbClr val="FFFFFF"/>
                </a:solidFill>
                <a:latin typeface="Circe"/>
                <a:ea typeface="Cambria" pitchFamily="34" charset="-122"/>
                <a:cs typeface="Cambria" pitchFamily="34" charset="-120"/>
              </a:rPr>
              <a:t>2026</a:t>
            </a:r>
            <a:endParaRPr lang="en-US" sz="3200" dirty="0">
              <a:latin typeface="Circe"/>
            </a:endParaRPr>
          </a:p>
        </p:txBody>
      </p:sp>
      <p:sp>
        <p:nvSpPr>
          <p:cNvPr id="10" name="Text 8"/>
          <p:cNvSpPr/>
          <p:nvPr/>
        </p:nvSpPr>
        <p:spPr>
          <a:xfrm>
            <a:off x="4754880" y="411480"/>
            <a:ext cx="6858000" cy="457200"/>
          </a:xfrm>
          <a:prstGeom prst="rect">
            <a:avLst/>
          </a:prstGeom>
          <a:noFill/>
          <a:ln/>
        </p:spPr>
        <p:txBody>
          <a:bodyPr wrap="square" lIns="0" tIns="0" rIns="0" bIns="0" rtlCol="0" anchor="ctr"/>
          <a:lstStyle/>
          <a:p>
            <a:pPr marL="0" indent="0">
              <a:buNone/>
            </a:pPr>
            <a:r>
              <a:rPr lang="en-US" sz="2400" b="1" dirty="0">
                <a:solidFill>
                  <a:srgbClr val="FFFFFF"/>
                </a:solidFill>
                <a:latin typeface="Circe"/>
                <a:ea typeface="Cambria" pitchFamily="34" charset="-122"/>
                <a:cs typeface="Cambria" pitchFamily="34" charset="-120"/>
              </a:rPr>
              <a:t>Why this </a:t>
            </a:r>
            <a:r>
              <a:rPr lang="ro-MD" sz="2400" b="1" dirty="0">
                <a:solidFill>
                  <a:srgbClr val="FFFFFF"/>
                </a:solidFill>
                <a:latin typeface="Circe"/>
                <a:ea typeface="Cambria" pitchFamily="34" charset="-122"/>
                <a:cs typeface="Cambria" pitchFamily="34" charset="-120"/>
              </a:rPr>
              <a:t>G</a:t>
            </a:r>
            <a:r>
              <a:rPr lang="en-US" sz="2400" b="1" dirty="0" err="1">
                <a:solidFill>
                  <a:srgbClr val="FFFFFF"/>
                </a:solidFill>
                <a:latin typeface="Circe"/>
                <a:ea typeface="Cambria" pitchFamily="34" charset="-122"/>
                <a:cs typeface="Cambria" pitchFamily="34" charset="-120"/>
              </a:rPr>
              <a:t>uide</a:t>
            </a:r>
            <a:r>
              <a:rPr lang="en-US" sz="2400" b="1" dirty="0">
                <a:solidFill>
                  <a:srgbClr val="FFFFFF"/>
                </a:solidFill>
                <a:latin typeface="Circe"/>
                <a:ea typeface="Cambria" pitchFamily="34" charset="-122"/>
                <a:cs typeface="Cambria" pitchFamily="34" charset="-120"/>
              </a:rPr>
              <a:t> </a:t>
            </a:r>
            <a:r>
              <a:rPr lang="ro-MD" sz="2400" b="1" dirty="0">
                <a:solidFill>
                  <a:srgbClr val="FFFFFF"/>
                </a:solidFill>
                <a:latin typeface="Circe"/>
                <a:ea typeface="Cambria" pitchFamily="34" charset="-122"/>
                <a:cs typeface="Cambria" pitchFamily="34" charset="-120"/>
              </a:rPr>
              <a:t>-</a:t>
            </a:r>
            <a:r>
              <a:rPr lang="en-US" sz="2400" b="1" dirty="0">
                <a:solidFill>
                  <a:srgbClr val="FFFFFF"/>
                </a:solidFill>
                <a:latin typeface="Circe"/>
                <a:ea typeface="Cambria" pitchFamily="34" charset="-122"/>
                <a:cs typeface="Cambria" pitchFamily="34" charset="-120"/>
              </a:rPr>
              <a:t> and why now</a:t>
            </a:r>
            <a:endParaRPr lang="en-US" sz="2400" dirty="0">
              <a:latin typeface="Circe"/>
            </a:endParaRPr>
          </a:p>
        </p:txBody>
      </p:sp>
      <p:sp>
        <p:nvSpPr>
          <p:cNvPr id="11" name="Text 9"/>
          <p:cNvSpPr/>
          <p:nvPr/>
        </p:nvSpPr>
        <p:spPr>
          <a:xfrm>
            <a:off x="4785360" y="1610360"/>
            <a:ext cx="6858000" cy="2468880"/>
          </a:xfrm>
          <a:prstGeom prst="rect">
            <a:avLst/>
          </a:prstGeom>
          <a:noFill/>
          <a:ln/>
        </p:spPr>
        <p:txBody>
          <a:bodyPr wrap="square" lIns="0" tIns="0" rIns="0" bIns="0" rtlCol="0" anchor="ctr"/>
          <a:lstStyle/>
          <a:p>
            <a:pPr algn="just">
              <a:buNone/>
            </a:pPr>
            <a:r>
              <a:rPr lang="en-US" sz="1600" dirty="0">
                <a:solidFill>
                  <a:schemeClr val="bg1"/>
                </a:solidFill>
                <a:latin typeface="Circe"/>
              </a:rPr>
              <a:t>The Investor Guide 2026, developed by the Invest Moldova Agency, represents an updated and enhanced version of the 2025 edition, reflecting the latest developments in Moldova’s investment landscape and business environment.</a:t>
            </a:r>
            <a:endParaRPr lang="ro-MD" sz="1600" dirty="0">
              <a:solidFill>
                <a:schemeClr val="bg1"/>
              </a:solidFill>
              <a:latin typeface="Circe"/>
            </a:endParaRPr>
          </a:p>
          <a:p>
            <a:pPr algn="just">
              <a:buNone/>
            </a:pPr>
            <a:endParaRPr lang="en-US" sz="1600" dirty="0">
              <a:solidFill>
                <a:schemeClr val="bg1"/>
              </a:solidFill>
              <a:latin typeface="Circe"/>
            </a:endParaRPr>
          </a:p>
          <a:p>
            <a:pPr algn="just">
              <a:buNone/>
            </a:pPr>
            <a:r>
              <a:rPr lang="en-US" sz="1600" dirty="0">
                <a:solidFill>
                  <a:schemeClr val="bg1"/>
                </a:solidFill>
                <a:latin typeface="Circe"/>
              </a:rPr>
              <a:t>The guide brings together, in one comprehensive resource, the key information investors need to make informed decisions: the country’s strategic advantages, macroeconomic outlook, priority sectors, incentive framework, and practical steps for establishing and operating a business in Moldova.</a:t>
            </a:r>
            <a:endParaRPr lang="ro-MD" sz="1600" dirty="0">
              <a:solidFill>
                <a:schemeClr val="bg1"/>
              </a:solidFill>
              <a:latin typeface="Circe"/>
            </a:endParaRPr>
          </a:p>
          <a:p>
            <a:pPr algn="just">
              <a:buNone/>
            </a:pPr>
            <a:endParaRPr lang="en-US" sz="1600" dirty="0">
              <a:solidFill>
                <a:schemeClr val="bg1"/>
              </a:solidFill>
              <a:latin typeface="Circe"/>
            </a:endParaRPr>
          </a:p>
          <a:p>
            <a:pPr algn="just">
              <a:buNone/>
            </a:pPr>
            <a:r>
              <a:rPr lang="en-US" sz="1600" dirty="0">
                <a:solidFill>
                  <a:schemeClr val="bg1"/>
                </a:solidFill>
                <a:latin typeface="Circe"/>
              </a:rPr>
              <a:t>Serving as a practical roadmap for investor engagement, the guide supports companies in understanding opportunities and navigating the investment process.</a:t>
            </a:r>
          </a:p>
          <a:p>
            <a:pPr algn="just">
              <a:buNone/>
            </a:pPr>
            <a:endParaRPr lang="ro-MD" sz="1600" b="1" dirty="0">
              <a:solidFill>
                <a:schemeClr val="bg1"/>
              </a:solidFill>
              <a:latin typeface="Circe"/>
            </a:endParaRPr>
          </a:p>
          <a:p>
            <a:pPr algn="just">
              <a:buNone/>
            </a:pPr>
            <a:r>
              <a:rPr lang="en-US" sz="1600" b="1" dirty="0">
                <a:solidFill>
                  <a:schemeClr val="bg1"/>
                </a:solidFill>
                <a:latin typeface="Circe"/>
              </a:rPr>
              <a:t>Today’s presentation provides an overview of the guide’s structure, key chapters, and the information available to support investor discussions.</a:t>
            </a:r>
            <a:endParaRPr lang="en-US" sz="1600" dirty="0">
              <a:solidFill>
                <a:schemeClr val="bg1"/>
              </a:solidFill>
              <a:latin typeface="Circe"/>
            </a:endParaRPr>
          </a:p>
        </p:txBody>
      </p:sp>
      <p:sp>
        <p:nvSpPr>
          <p:cNvPr id="12" name="Shape 10"/>
          <p:cNvSpPr/>
          <p:nvPr/>
        </p:nvSpPr>
        <p:spPr>
          <a:xfrm>
            <a:off x="4754880" y="4798094"/>
            <a:ext cx="2194560" cy="1691640"/>
          </a:xfrm>
          <a:prstGeom prst="roundRect">
            <a:avLst>
              <a:gd name="adj" fmla="val 4324"/>
            </a:avLst>
          </a:prstGeom>
          <a:solidFill>
            <a:srgbClr val="0A1547"/>
          </a:solidFill>
          <a:ln/>
          <a:effectLst>
            <a:outerShdw blurRad="88900" dist="38100" dir="5400000" algn="bl" rotWithShape="0">
              <a:srgbClr val="000000">
                <a:alpha val="22000"/>
              </a:srgbClr>
            </a:outerShdw>
          </a:effectLst>
        </p:spPr>
      </p:sp>
      <p:sp>
        <p:nvSpPr>
          <p:cNvPr id="13" name="Text 11"/>
          <p:cNvSpPr/>
          <p:nvPr/>
        </p:nvSpPr>
        <p:spPr>
          <a:xfrm>
            <a:off x="4846320" y="4798094"/>
            <a:ext cx="2011680" cy="777240"/>
          </a:xfrm>
          <a:prstGeom prst="rect">
            <a:avLst/>
          </a:prstGeom>
          <a:noFill/>
          <a:ln/>
        </p:spPr>
        <p:txBody>
          <a:bodyPr wrap="square" lIns="0" tIns="0" rIns="0" bIns="0" rtlCol="0" anchor="ctr"/>
          <a:lstStyle/>
          <a:p>
            <a:pPr marL="0" indent="0" algn="ctr">
              <a:buNone/>
            </a:pPr>
            <a:r>
              <a:rPr lang="en-US" sz="4000" b="1" dirty="0">
                <a:solidFill>
                  <a:srgbClr val="E2231A"/>
                </a:solidFill>
                <a:latin typeface="Circe"/>
                <a:ea typeface="Cambria" pitchFamily="34" charset="-122"/>
                <a:cs typeface="Cambria" pitchFamily="34" charset="-120"/>
              </a:rPr>
              <a:t>18</a:t>
            </a:r>
            <a:endParaRPr lang="en-US" sz="4000" dirty="0">
              <a:latin typeface="Circe"/>
            </a:endParaRPr>
          </a:p>
        </p:txBody>
      </p:sp>
      <p:sp>
        <p:nvSpPr>
          <p:cNvPr id="14" name="Text 12"/>
          <p:cNvSpPr/>
          <p:nvPr/>
        </p:nvSpPr>
        <p:spPr>
          <a:xfrm>
            <a:off x="4846320" y="5643914"/>
            <a:ext cx="2011680" cy="640080"/>
          </a:xfrm>
          <a:prstGeom prst="rect">
            <a:avLst/>
          </a:prstGeom>
          <a:noFill/>
          <a:ln/>
        </p:spPr>
        <p:txBody>
          <a:bodyPr wrap="square" lIns="0" tIns="0" rIns="0" bIns="0" rtlCol="0" anchor="ctr"/>
          <a:lstStyle/>
          <a:p>
            <a:pPr marL="0" indent="0" algn="ctr">
              <a:lnSpc>
                <a:spcPct val="95000"/>
              </a:lnSpc>
              <a:buNone/>
            </a:pPr>
            <a:r>
              <a:rPr lang="en-US" sz="1200" dirty="0">
                <a:solidFill>
                  <a:srgbClr val="CADCFC"/>
                </a:solidFill>
                <a:latin typeface="Circe"/>
                <a:ea typeface="Calibri" pitchFamily="34" charset="-122"/>
                <a:cs typeface="Calibri" pitchFamily="34" charset="-120"/>
              </a:rPr>
              <a:t>chapters,</a:t>
            </a:r>
            <a:endParaRPr lang="en-US" sz="1200" dirty="0">
              <a:latin typeface="Circe"/>
            </a:endParaRPr>
          </a:p>
          <a:p>
            <a:pPr marL="0" indent="0" algn="ctr">
              <a:lnSpc>
                <a:spcPct val="95000"/>
              </a:lnSpc>
              <a:buNone/>
            </a:pPr>
            <a:r>
              <a:rPr lang="en-US" sz="1200" dirty="0">
                <a:solidFill>
                  <a:srgbClr val="CADCFC"/>
                </a:solidFill>
                <a:latin typeface="Circe"/>
                <a:ea typeface="Calibri" pitchFamily="34" charset="-122"/>
                <a:cs typeface="Calibri" pitchFamily="34" charset="-120"/>
              </a:rPr>
              <a:t>one reference</a:t>
            </a:r>
            <a:endParaRPr lang="en-US" sz="1200" dirty="0">
              <a:latin typeface="Circe"/>
            </a:endParaRPr>
          </a:p>
        </p:txBody>
      </p:sp>
      <p:sp>
        <p:nvSpPr>
          <p:cNvPr id="15" name="Shape 13"/>
          <p:cNvSpPr/>
          <p:nvPr/>
        </p:nvSpPr>
        <p:spPr>
          <a:xfrm>
            <a:off x="7109460" y="4798094"/>
            <a:ext cx="2194560" cy="1691640"/>
          </a:xfrm>
          <a:prstGeom prst="roundRect">
            <a:avLst>
              <a:gd name="adj" fmla="val 4324"/>
            </a:avLst>
          </a:prstGeom>
          <a:solidFill>
            <a:srgbClr val="0A1547"/>
          </a:solidFill>
          <a:ln/>
          <a:effectLst>
            <a:outerShdw blurRad="88900" dist="38100" dir="5400000" algn="bl" rotWithShape="0">
              <a:srgbClr val="000000">
                <a:alpha val="22000"/>
              </a:srgbClr>
            </a:outerShdw>
          </a:effectLst>
        </p:spPr>
      </p:sp>
      <p:sp>
        <p:nvSpPr>
          <p:cNvPr id="16" name="Text 14"/>
          <p:cNvSpPr/>
          <p:nvPr/>
        </p:nvSpPr>
        <p:spPr>
          <a:xfrm>
            <a:off x="7178040" y="4798094"/>
            <a:ext cx="2011680" cy="777240"/>
          </a:xfrm>
          <a:prstGeom prst="rect">
            <a:avLst/>
          </a:prstGeom>
          <a:noFill/>
          <a:ln/>
        </p:spPr>
        <p:txBody>
          <a:bodyPr wrap="square" lIns="0" tIns="0" rIns="0" bIns="0" rtlCol="0" anchor="ctr"/>
          <a:lstStyle/>
          <a:p>
            <a:pPr marL="0" indent="0" algn="ctr">
              <a:buNone/>
            </a:pPr>
            <a:r>
              <a:rPr lang="en-US" sz="4000" b="1" dirty="0">
                <a:solidFill>
                  <a:srgbClr val="E2231A"/>
                </a:solidFill>
                <a:latin typeface="Circe"/>
                <a:ea typeface="Cambria" pitchFamily="34" charset="-122"/>
                <a:cs typeface="Cambria" pitchFamily="34" charset="-120"/>
              </a:rPr>
              <a:t>47</a:t>
            </a:r>
            <a:endParaRPr lang="en-US" sz="4000" dirty="0">
              <a:latin typeface="Circe"/>
            </a:endParaRPr>
          </a:p>
        </p:txBody>
      </p:sp>
      <p:sp>
        <p:nvSpPr>
          <p:cNvPr id="17" name="Text 15"/>
          <p:cNvSpPr/>
          <p:nvPr/>
        </p:nvSpPr>
        <p:spPr>
          <a:xfrm>
            <a:off x="7178040" y="5643914"/>
            <a:ext cx="2011680" cy="640080"/>
          </a:xfrm>
          <a:prstGeom prst="rect">
            <a:avLst/>
          </a:prstGeom>
          <a:noFill/>
          <a:ln/>
        </p:spPr>
        <p:txBody>
          <a:bodyPr wrap="square" lIns="0" tIns="0" rIns="0" bIns="0" rtlCol="0" anchor="ctr"/>
          <a:lstStyle/>
          <a:p>
            <a:pPr marL="0" indent="0" algn="ctr">
              <a:lnSpc>
                <a:spcPct val="95000"/>
              </a:lnSpc>
              <a:buNone/>
            </a:pPr>
            <a:r>
              <a:rPr lang="en-US" sz="1200" dirty="0">
                <a:solidFill>
                  <a:srgbClr val="CADCFC"/>
                </a:solidFill>
                <a:latin typeface="Circe"/>
                <a:ea typeface="Calibri" pitchFamily="34" charset="-122"/>
                <a:cs typeface="Calibri" pitchFamily="34" charset="-120"/>
              </a:rPr>
              <a:t>countries via</a:t>
            </a:r>
            <a:endParaRPr lang="en-US" sz="1200" dirty="0">
              <a:latin typeface="Circe"/>
            </a:endParaRPr>
          </a:p>
          <a:p>
            <a:pPr marL="0" indent="0" algn="ctr">
              <a:lnSpc>
                <a:spcPct val="95000"/>
              </a:lnSpc>
              <a:buNone/>
            </a:pPr>
            <a:r>
              <a:rPr lang="en-US" sz="1200" dirty="0">
                <a:solidFill>
                  <a:srgbClr val="CADCFC"/>
                </a:solidFill>
                <a:latin typeface="Circe"/>
                <a:ea typeface="Calibri" pitchFamily="34" charset="-122"/>
                <a:cs typeface="Calibri" pitchFamily="34" charset="-120"/>
              </a:rPr>
              <a:t>free-trade access</a:t>
            </a:r>
            <a:endParaRPr lang="en-US" sz="1200" dirty="0">
              <a:latin typeface="Circe"/>
            </a:endParaRPr>
          </a:p>
        </p:txBody>
      </p:sp>
      <p:sp>
        <p:nvSpPr>
          <p:cNvPr id="18" name="Shape 16"/>
          <p:cNvSpPr/>
          <p:nvPr/>
        </p:nvSpPr>
        <p:spPr>
          <a:xfrm>
            <a:off x="9464040" y="4798094"/>
            <a:ext cx="2194560" cy="1691640"/>
          </a:xfrm>
          <a:prstGeom prst="roundRect">
            <a:avLst>
              <a:gd name="adj" fmla="val 4324"/>
            </a:avLst>
          </a:prstGeom>
          <a:solidFill>
            <a:srgbClr val="0A1547"/>
          </a:solidFill>
          <a:ln/>
          <a:effectLst>
            <a:outerShdw blurRad="88900" dist="38100" dir="5400000" algn="bl" rotWithShape="0">
              <a:srgbClr val="000000">
                <a:alpha val="22000"/>
              </a:srgbClr>
            </a:outerShdw>
          </a:effectLst>
        </p:spPr>
      </p:sp>
      <p:sp>
        <p:nvSpPr>
          <p:cNvPr id="19" name="Text 17"/>
          <p:cNvSpPr/>
          <p:nvPr/>
        </p:nvSpPr>
        <p:spPr>
          <a:xfrm>
            <a:off x="9509760" y="4798094"/>
            <a:ext cx="2011680" cy="777240"/>
          </a:xfrm>
          <a:prstGeom prst="rect">
            <a:avLst/>
          </a:prstGeom>
          <a:noFill/>
          <a:ln/>
        </p:spPr>
        <p:txBody>
          <a:bodyPr wrap="square" lIns="0" tIns="0" rIns="0" bIns="0" rtlCol="0" anchor="ctr"/>
          <a:lstStyle/>
          <a:p>
            <a:pPr marL="0" indent="0" algn="ctr">
              <a:buNone/>
            </a:pPr>
            <a:r>
              <a:rPr lang="en-US" sz="4000" b="1" dirty="0">
                <a:solidFill>
                  <a:srgbClr val="E2231A"/>
                </a:solidFill>
                <a:latin typeface="Circe"/>
                <a:ea typeface="Cambria" pitchFamily="34" charset="-122"/>
                <a:cs typeface="Cambria" pitchFamily="34" charset="-120"/>
              </a:rPr>
              <a:t>2028</a:t>
            </a:r>
            <a:endParaRPr lang="en-US" sz="4000" dirty="0">
              <a:latin typeface="Circe"/>
            </a:endParaRPr>
          </a:p>
        </p:txBody>
      </p:sp>
      <p:sp>
        <p:nvSpPr>
          <p:cNvPr id="20" name="Text 18"/>
          <p:cNvSpPr/>
          <p:nvPr/>
        </p:nvSpPr>
        <p:spPr>
          <a:xfrm>
            <a:off x="9509760" y="5643914"/>
            <a:ext cx="2011680" cy="640080"/>
          </a:xfrm>
          <a:prstGeom prst="rect">
            <a:avLst/>
          </a:prstGeom>
          <a:noFill/>
          <a:ln/>
        </p:spPr>
        <p:txBody>
          <a:bodyPr wrap="square" lIns="0" tIns="0" rIns="0" bIns="0" rtlCol="0" anchor="ctr"/>
          <a:lstStyle/>
          <a:p>
            <a:pPr marL="0" indent="0" algn="ctr">
              <a:lnSpc>
                <a:spcPct val="95000"/>
              </a:lnSpc>
              <a:buNone/>
            </a:pPr>
            <a:r>
              <a:rPr lang="en-US" sz="1200" dirty="0">
                <a:solidFill>
                  <a:srgbClr val="CADCFC"/>
                </a:solidFill>
                <a:latin typeface="Circe"/>
                <a:ea typeface="Calibri" pitchFamily="34" charset="-122"/>
                <a:cs typeface="Calibri" pitchFamily="34" charset="-120"/>
              </a:rPr>
              <a:t>target year for</a:t>
            </a:r>
            <a:endParaRPr lang="en-US" sz="1200" dirty="0">
              <a:latin typeface="Circe"/>
            </a:endParaRPr>
          </a:p>
          <a:p>
            <a:pPr marL="0" indent="0" algn="ctr">
              <a:lnSpc>
                <a:spcPct val="95000"/>
              </a:lnSpc>
              <a:buNone/>
            </a:pPr>
            <a:r>
              <a:rPr lang="en-US" sz="1200" dirty="0">
                <a:solidFill>
                  <a:srgbClr val="CADCFC"/>
                </a:solidFill>
                <a:latin typeface="Circe"/>
                <a:ea typeface="Calibri" pitchFamily="34" charset="-122"/>
                <a:cs typeface="Calibri" pitchFamily="34" charset="-120"/>
              </a:rPr>
              <a:t>full EU membership</a:t>
            </a:r>
            <a:endParaRPr lang="en-US" sz="1200" dirty="0">
              <a:latin typeface="Circe"/>
            </a:endParaRPr>
          </a:p>
        </p:txBody>
      </p:sp>
      <p:pic>
        <p:nvPicPr>
          <p:cNvPr id="21" name="Image 0" descr="preencoded.png">
            <a:extLst>
              <a:ext uri="{FF2B5EF4-FFF2-40B4-BE49-F238E27FC236}">
                <a16:creationId xmlns:a16="http://schemas.microsoft.com/office/drawing/2014/main" id="{F2BF2DEB-6DC9-6626-CA75-D839740AD218}"/>
              </a:ext>
            </a:extLst>
          </p:cNvPr>
          <p:cNvPicPr>
            <a:picLocks noChangeAspect="1"/>
          </p:cNvPicPr>
          <p:nvPr/>
        </p:nvPicPr>
        <p:blipFill>
          <a:blip r:embed="rId3">
            <a:alphaModFix amt="20000"/>
          </a:blip>
          <a:stretch>
            <a:fillRect/>
          </a:stretch>
        </p:blipFill>
        <p:spPr>
          <a:xfrm>
            <a:off x="-1293933" y="3406934"/>
            <a:ext cx="5526062" cy="6023360"/>
          </a:xfrm>
          <a:prstGeom prst="rect">
            <a:avLst/>
          </a:prstGeom>
        </p:spPr>
      </p:pic>
      <p:pic>
        <p:nvPicPr>
          <p:cNvPr id="22" name="Picture 7">
            <a:extLst>
              <a:ext uri="{FF2B5EF4-FFF2-40B4-BE49-F238E27FC236}">
                <a16:creationId xmlns:a16="http://schemas.microsoft.com/office/drawing/2014/main" id="{71C08633-FCF9-46E5-7765-28E55FBD9F39}"/>
              </a:ext>
            </a:extLst>
          </p:cNvPr>
          <p:cNvPicPr>
            <a:picLocks noChangeAspect="1"/>
          </p:cNvPicPr>
          <p:nvPr/>
        </p:nvPicPr>
        <p:blipFill rotWithShape="1">
          <a:blip r:embed="rId4"/>
          <a:stretch>
            <a:fillRect/>
          </a:stretch>
        </p:blipFill>
        <p:spPr bwMode="auto">
          <a:xfrm>
            <a:off x="502920" y="248989"/>
            <a:ext cx="1151291" cy="57397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123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70000"/>
          </a:blip>
          <a:stretch>
            <a:fillRect/>
          </a:stretch>
        </p:blipFill>
        <p:spPr>
          <a:xfrm>
            <a:off x="0" y="0"/>
            <a:ext cx="12161520" cy="6858000"/>
          </a:xfrm>
          <a:prstGeom prst="rect">
            <a:avLst/>
          </a:prstGeom>
        </p:spPr>
      </p:pic>
      <p:sp>
        <p:nvSpPr>
          <p:cNvPr id="3" name="Shape 0"/>
          <p:cNvSpPr/>
          <p:nvPr/>
        </p:nvSpPr>
        <p:spPr>
          <a:xfrm>
            <a:off x="0" y="0"/>
            <a:ext cx="7772400" cy="6858000"/>
          </a:xfrm>
          <a:prstGeom prst="rect">
            <a:avLst/>
          </a:prstGeom>
          <a:solidFill>
            <a:srgbClr val="0D1230">
              <a:alpha val="75000"/>
            </a:srgbClr>
          </a:solidFill>
          <a:ln/>
        </p:spPr>
      </p:sp>
      <p:sp>
        <p:nvSpPr>
          <p:cNvPr id="7" name="Text 3"/>
          <p:cNvSpPr/>
          <p:nvPr/>
        </p:nvSpPr>
        <p:spPr>
          <a:xfrm>
            <a:off x="457200" y="1097280"/>
            <a:ext cx="8229600" cy="822960"/>
          </a:xfrm>
          <a:prstGeom prst="rect">
            <a:avLst/>
          </a:prstGeom>
          <a:noFill/>
          <a:ln/>
        </p:spPr>
        <p:txBody>
          <a:bodyPr wrap="square" lIns="0" tIns="0" rIns="0" bIns="0" rtlCol="0" anchor="ctr"/>
          <a:lstStyle/>
          <a:p>
            <a:pPr algn="just" defTabSz="1219170">
              <a:lnSpc>
                <a:spcPct val="110000"/>
              </a:lnSpc>
            </a:pPr>
            <a:r>
              <a:rPr lang="en-US" sz="3600" b="1" dirty="0">
                <a:solidFill>
                  <a:srgbClr val="FFFFFF"/>
                </a:solidFill>
              </a:rPr>
              <a:t>MOLDOVA IS OPEN</a:t>
            </a:r>
            <a:r>
              <a:rPr lang="ro-MD" sz="3600" dirty="0">
                <a:solidFill>
                  <a:prstClr val="black"/>
                </a:solidFill>
              </a:rPr>
              <a:t> </a:t>
            </a:r>
            <a:r>
              <a:rPr lang="en-US" sz="3600" b="1" dirty="0">
                <a:solidFill>
                  <a:srgbClr val="FFFFFF"/>
                </a:solidFill>
              </a:rPr>
              <a:t>FOR BUSINESS</a:t>
            </a:r>
            <a:endParaRPr lang="en-US" sz="3600" dirty="0">
              <a:solidFill>
                <a:prstClr val="black"/>
              </a:solidFill>
            </a:endParaRPr>
          </a:p>
        </p:txBody>
      </p:sp>
      <p:sp>
        <p:nvSpPr>
          <p:cNvPr id="8" name="Shape 4"/>
          <p:cNvSpPr/>
          <p:nvPr/>
        </p:nvSpPr>
        <p:spPr>
          <a:xfrm>
            <a:off x="457200" y="1993392"/>
            <a:ext cx="5029200" cy="64008"/>
          </a:xfrm>
          <a:prstGeom prst="rect">
            <a:avLst/>
          </a:prstGeom>
          <a:solidFill>
            <a:srgbClr val="FFFFFF"/>
          </a:solidFill>
          <a:ln/>
        </p:spPr>
      </p:sp>
      <p:sp>
        <p:nvSpPr>
          <p:cNvPr id="9" name="Text 5"/>
          <p:cNvSpPr/>
          <p:nvPr/>
        </p:nvSpPr>
        <p:spPr>
          <a:xfrm>
            <a:off x="457200" y="2148840"/>
            <a:ext cx="5029200" cy="658368"/>
          </a:xfrm>
          <a:prstGeom prst="rect">
            <a:avLst/>
          </a:prstGeom>
          <a:noFill/>
          <a:ln/>
        </p:spPr>
        <p:txBody>
          <a:bodyPr wrap="square" lIns="0" tIns="0" rIns="0" bIns="0"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Invest Moldova Agency </a:t>
            </a:r>
            <a:r>
              <a:rPr kumimoji="0" lang="ro-MD"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your partner for strategic investments</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in the Republic of Moldova</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6"/>
          <p:cNvSpPr/>
          <p:nvPr/>
        </p:nvSpPr>
        <p:spPr>
          <a:xfrm>
            <a:off x="457200" y="3017520"/>
            <a:ext cx="164592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5B7E6"/>
                </a:solidFill>
                <a:effectLst/>
                <a:uLnTx/>
                <a:uFillTx/>
                <a:latin typeface="Calibri" pitchFamily="34" charset="0"/>
                <a:ea typeface="Calibri" pitchFamily="34" charset="-122"/>
                <a:cs typeface="Calibri" pitchFamily="34" charset="-120"/>
              </a:rPr>
              <a:t>🌐  Website: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7"/>
          <p:cNvSpPr/>
          <p:nvPr/>
        </p:nvSpPr>
        <p:spPr>
          <a:xfrm>
            <a:off x="2148840" y="3017520"/>
            <a:ext cx="5029200" cy="384048"/>
          </a:xfrm>
          <a:prstGeom prst="rect">
            <a:avLst/>
          </a:prstGeom>
          <a:noFill/>
          <a:ln/>
        </p:spPr>
        <p:txBody>
          <a:bodyPr wrap="square" lIns="0" tIns="0" rIns="0" bIns="0" rtlCol="0" anchor="ctr"/>
          <a:lstStyle/>
          <a:p>
            <a:pPr lvl="0"/>
            <a:r>
              <a:rPr lang="en-US" dirty="0">
                <a:solidFill>
                  <a:srgbClr val="FFFFFF"/>
                </a:solidFill>
                <a:latin typeface="Calibri" pitchFamily="34" charset="0"/>
                <a:ea typeface="Calibri" pitchFamily="34" charset="-122"/>
                <a:cs typeface="Calibri" pitchFamily="34" charset="-120"/>
              </a:rPr>
              <a:t>https://invest.gov.md/en/home-2/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8"/>
          <p:cNvSpPr/>
          <p:nvPr/>
        </p:nvSpPr>
        <p:spPr>
          <a:xfrm>
            <a:off x="457200" y="3703320"/>
            <a:ext cx="164592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5B7E6"/>
                </a:solidFill>
                <a:effectLst/>
                <a:uLnTx/>
                <a:uFillTx/>
                <a:latin typeface="Calibri" pitchFamily="34" charset="0"/>
                <a:ea typeface="Calibri" pitchFamily="34" charset="-122"/>
                <a:cs typeface="Calibri" pitchFamily="34" charset="-120"/>
              </a:rPr>
              <a:t>📧  Email: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9"/>
          <p:cNvSpPr/>
          <p:nvPr/>
        </p:nvSpPr>
        <p:spPr>
          <a:xfrm>
            <a:off x="2148840" y="3703320"/>
            <a:ext cx="50292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hlinkClick r:id="rId4"/>
              </a:rPr>
              <a:t>office@invest.gov.md</a:t>
            </a:r>
            <a:r>
              <a:rPr kumimoji="0" lang="ro-MD"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0"/>
          <p:cNvSpPr/>
          <p:nvPr/>
        </p:nvSpPr>
        <p:spPr>
          <a:xfrm>
            <a:off x="457200" y="4389120"/>
            <a:ext cx="164592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5B7E6"/>
                </a:solidFill>
                <a:effectLst/>
                <a:uLnTx/>
                <a:uFillTx/>
                <a:latin typeface="Calibri" pitchFamily="34" charset="0"/>
                <a:ea typeface="Calibri" pitchFamily="34" charset="-122"/>
                <a:cs typeface="Calibri" pitchFamily="34" charset="-120"/>
              </a:rPr>
              <a:t>📞  Phone: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1"/>
          <p:cNvSpPr/>
          <p:nvPr/>
        </p:nvSpPr>
        <p:spPr>
          <a:xfrm>
            <a:off x="2148840" y="4389120"/>
            <a:ext cx="50292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+373 22 27 36 54</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2"/>
          <p:cNvSpPr/>
          <p:nvPr/>
        </p:nvSpPr>
        <p:spPr>
          <a:xfrm>
            <a:off x="457200" y="5074920"/>
            <a:ext cx="164592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5B7E6"/>
                </a:solidFill>
                <a:effectLst/>
                <a:uLnTx/>
                <a:uFillTx/>
                <a:latin typeface="Calibri" pitchFamily="34" charset="0"/>
                <a:ea typeface="Calibri" pitchFamily="34" charset="-122"/>
                <a:cs typeface="Calibri" pitchFamily="34" charset="-120"/>
              </a:rPr>
              <a:t>📍  Address: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3"/>
          <p:cNvSpPr/>
          <p:nvPr/>
        </p:nvSpPr>
        <p:spPr>
          <a:xfrm>
            <a:off x="2148840" y="5074920"/>
            <a:ext cx="502920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MD"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 </a:t>
            </a:r>
            <a:r>
              <a:rPr kumimoji="0" lang="en-US"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Eugen Doga </a:t>
            </a:r>
            <a:r>
              <a:rPr kumimoji="0" lang="ro-MD"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Street, </a:t>
            </a:r>
            <a:r>
              <a:rPr kumimoji="0" lang="en-US"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Chișinău, </a:t>
            </a:r>
            <a:r>
              <a:rPr kumimoji="0" lang="ro-MD"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Moldova, </a:t>
            </a:r>
            <a:r>
              <a:rPr kumimoji="0" lang="en-US" sz="18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MD-2005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4"/>
          <p:cNvSpPr/>
          <p:nvPr/>
        </p:nvSpPr>
        <p:spPr>
          <a:xfrm>
            <a:off x="9060542" y="4764024"/>
            <a:ext cx="201168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0D8EA"/>
                </a:solidFill>
                <a:effectLst/>
                <a:uLnTx/>
                <a:uFillTx/>
                <a:latin typeface="Calibri" pitchFamily="34" charset="0"/>
                <a:ea typeface="Calibri" pitchFamily="34" charset="-122"/>
                <a:cs typeface="Calibri" pitchFamily="34" charset="-120"/>
              </a:rPr>
              <a:t>Scan to visit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MD" sz="1800" b="0" i="0" u="none" strike="noStrike" kern="1200" cap="none" spc="0" normalizeH="0" baseline="0" noProof="0" dirty="0" err="1">
                <a:ln>
                  <a:noFill/>
                </a:ln>
                <a:solidFill>
                  <a:srgbClr val="D0D8EA"/>
                </a:solidFill>
                <a:effectLst/>
                <a:uLnTx/>
                <a:uFillTx/>
                <a:latin typeface="Calibri" pitchFamily="34" charset="0"/>
                <a:ea typeface="Calibri" pitchFamily="34" charset="-122"/>
                <a:cs typeface="Calibri" pitchFamily="34" charset="-120"/>
              </a:rPr>
              <a:t>the</a:t>
            </a:r>
            <a:r>
              <a:rPr kumimoji="0" lang="en-US" sz="1800" b="0" i="0" u="none" strike="noStrike" kern="1200" cap="none" spc="0" normalizeH="0" baseline="0" noProof="0" dirty="0">
                <a:ln>
                  <a:noFill/>
                </a:ln>
                <a:solidFill>
                  <a:srgbClr val="D0D8EA"/>
                </a:solidFill>
                <a:effectLst/>
                <a:uLnTx/>
                <a:uFillTx/>
                <a:latin typeface="Calibri" pitchFamily="34" charset="0"/>
                <a:ea typeface="Calibri" pitchFamily="34" charset="-122"/>
                <a:cs typeface="Calibri" pitchFamily="34" charset="-120"/>
              </a:rPr>
              <a:t> </a:t>
            </a:r>
            <a:r>
              <a:rPr kumimoji="0" lang="ro-MD" sz="1800" b="0" i="0" u="none" strike="noStrike" kern="1200" cap="none" spc="0" normalizeH="0" baseline="0" noProof="0" dirty="0">
                <a:ln>
                  <a:noFill/>
                </a:ln>
                <a:solidFill>
                  <a:srgbClr val="D0D8EA"/>
                </a:solidFill>
                <a:effectLst/>
                <a:uLnTx/>
                <a:uFillTx/>
                <a:latin typeface="Calibri" pitchFamily="34" charset="0"/>
                <a:ea typeface="Calibri" pitchFamily="34" charset="-122"/>
                <a:cs typeface="Calibri" pitchFamily="34" charset="-120"/>
              </a:rPr>
              <a:t>website </a:t>
            </a:r>
            <a:r>
              <a:rPr kumimoji="0" lang="en-US" sz="1800" b="0" i="0" u="none" strike="noStrike" kern="1200" cap="none" spc="0" normalizeH="0" baseline="0" noProof="0" dirty="0">
                <a:ln>
                  <a:noFill/>
                </a:ln>
                <a:solidFill>
                  <a:srgbClr val="D0D8EA"/>
                </a:solidFill>
                <a:effectLst/>
                <a:uLnTx/>
                <a:uFillTx/>
                <a:latin typeface="Calibri" pitchFamily="34" charset="0"/>
                <a:ea typeface="Calibri" pitchFamily="34" charset="-122"/>
                <a:cs typeface="Calibri" pitchFamily="34" charset="-120"/>
              </a:rPr>
              <a:t>page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5"/>
          <p:cNvSpPr/>
          <p:nvPr/>
        </p:nvSpPr>
        <p:spPr>
          <a:xfrm>
            <a:off x="457200" y="5596128"/>
            <a:ext cx="7315200" cy="960120"/>
          </a:xfrm>
          <a:prstGeom prst="rect">
            <a:avLst/>
          </a:prstGeom>
          <a:solidFill>
            <a:srgbClr val="FFFFFF">
              <a:alpha val="12000"/>
            </a:srgbClr>
          </a:solidFill>
          <a:ln/>
        </p:spPr>
      </p:sp>
      <p:sp>
        <p:nvSpPr>
          <p:cNvPr id="21" name="Text 16"/>
          <p:cNvSpPr/>
          <p:nvPr/>
        </p:nvSpPr>
        <p:spPr>
          <a:xfrm>
            <a:off x="457200" y="5577840"/>
            <a:ext cx="7315200" cy="9601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"Your investment journey begins with one call.</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We handle everything else."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4" name="Picture 7">
            <a:extLst>
              <a:ext uri="{FF2B5EF4-FFF2-40B4-BE49-F238E27FC236}">
                <a16:creationId xmlns:a16="http://schemas.microsoft.com/office/drawing/2014/main" id="{1F0863D1-ED1E-9940-0665-A129E682697C}"/>
              </a:ext>
            </a:extLst>
          </p:cNvPr>
          <p:cNvPicPr>
            <a:picLocks noChangeAspect="1"/>
          </p:cNvPicPr>
          <p:nvPr/>
        </p:nvPicPr>
        <p:blipFill rotWithShape="1">
          <a:blip r:embed="rId5"/>
          <a:stretch>
            <a:fillRect/>
          </a:stretch>
        </p:blipFill>
        <p:spPr bwMode="auto">
          <a:xfrm>
            <a:off x="457200" y="203562"/>
            <a:ext cx="1440611" cy="718210"/>
          </a:xfrm>
          <a:prstGeom prst="rect">
            <a:avLst/>
          </a:prstGeom>
        </p:spPr>
      </p:pic>
      <p:pic>
        <p:nvPicPr>
          <p:cNvPr id="6" name="Image 0" descr="preencoded.png">
            <a:extLst>
              <a:ext uri="{FF2B5EF4-FFF2-40B4-BE49-F238E27FC236}">
                <a16:creationId xmlns:a16="http://schemas.microsoft.com/office/drawing/2014/main" id="{9466AA89-8CF9-0BBC-156D-910458EC79A9}"/>
              </a:ext>
            </a:extLst>
          </p:cNvPr>
          <p:cNvPicPr>
            <a:picLocks noChangeAspect="1"/>
          </p:cNvPicPr>
          <p:nvPr/>
        </p:nvPicPr>
        <p:blipFill>
          <a:blip r:embed="rId6">
            <a:alphaModFix amt="8000"/>
          </a:blip>
          <a:stretch>
            <a:fillRect/>
          </a:stretch>
        </p:blipFill>
        <p:spPr>
          <a:xfrm>
            <a:off x="-2293982" y="2468880"/>
            <a:ext cx="6145347" cy="6698375"/>
          </a:xfrm>
          <a:prstGeom prst="rect">
            <a:avLst/>
          </a:prstGeom>
        </p:spPr>
      </p:pic>
      <p:pic>
        <p:nvPicPr>
          <p:cNvPr id="26" name="Picture 25">
            <a:extLst>
              <a:ext uri="{FF2B5EF4-FFF2-40B4-BE49-F238E27FC236}">
                <a16:creationId xmlns:a16="http://schemas.microsoft.com/office/drawing/2014/main" id="{D1223F8E-3638-A8CF-942A-F84713D62B13}"/>
              </a:ext>
            </a:extLst>
          </p:cNvPr>
          <p:cNvPicPr>
            <a:picLocks noChangeAspect="1"/>
          </p:cNvPicPr>
          <p:nvPr/>
        </p:nvPicPr>
        <p:blipFill>
          <a:blip r:embed="rId7"/>
          <a:stretch>
            <a:fillRect/>
          </a:stretch>
        </p:blipFill>
        <p:spPr>
          <a:xfrm>
            <a:off x="8715756" y="1993392"/>
            <a:ext cx="2502408" cy="25024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Text 1"/>
          <p:cNvSpPr/>
          <p:nvPr/>
        </p:nvSpPr>
        <p:spPr>
          <a:xfrm>
            <a:off x="502920" y="365760"/>
            <a:ext cx="6400800" cy="237744"/>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mbria" panose="02040503050406030204" pitchFamily="18" charset="0"/>
                <a:cs typeface="Calibri" pitchFamily="34" charset="-120"/>
              </a:rPr>
              <a:t>WHAT'S INSIDE</a:t>
            </a:r>
            <a:endParaRPr lang="en-US" sz="1000" dirty="0">
              <a:latin typeface="Circe"/>
              <a:ea typeface="Cambria" panose="02040503050406030204" pitchFamily="18" charset="0"/>
            </a:endParaRPr>
          </a:p>
        </p:txBody>
      </p:sp>
      <p:sp>
        <p:nvSpPr>
          <p:cNvPr id="4" name="Text 2"/>
          <p:cNvSpPr/>
          <p:nvPr/>
        </p:nvSpPr>
        <p:spPr>
          <a:xfrm>
            <a:off x="502920" y="585216"/>
            <a:ext cx="1051560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anose="02040503050406030204" pitchFamily="18" charset="0"/>
                <a:cs typeface="Cambria" pitchFamily="34" charset="-120"/>
              </a:rPr>
              <a:t>Eighteen chapters, four questions every investor asks</a:t>
            </a:r>
            <a:endParaRPr lang="en-US" sz="2600" dirty="0">
              <a:latin typeface="Circe"/>
              <a:ea typeface="Cambria" panose="02040503050406030204" pitchFamily="18" charset="0"/>
            </a:endParaRPr>
          </a:p>
        </p:txBody>
      </p:sp>
      <p:sp>
        <p:nvSpPr>
          <p:cNvPr id="9" name="Shape 7"/>
          <p:cNvSpPr/>
          <p:nvPr/>
        </p:nvSpPr>
        <p:spPr>
          <a:xfrm>
            <a:off x="502920" y="1600200"/>
            <a:ext cx="2743200" cy="4480560"/>
          </a:xfrm>
          <a:prstGeom prst="roundRect">
            <a:avLst>
              <a:gd name="adj" fmla="val 2333"/>
            </a:avLst>
          </a:prstGeom>
          <a:solidFill>
            <a:srgbClr val="FFFFFF"/>
          </a:solidFill>
          <a:ln/>
          <a:effectLst>
            <a:outerShdw blurRad="88900" dist="38100" dir="5400000" algn="bl" rotWithShape="0">
              <a:srgbClr val="000000">
                <a:alpha val="22000"/>
              </a:srgbClr>
            </a:outerShdw>
          </a:effectLst>
        </p:spPr>
      </p:sp>
      <p:sp>
        <p:nvSpPr>
          <p:cNvPr id="10" name="Shape 8"/>
          <p:cNvSpPr/>
          <p:nvPr/>
        </p:nvSpPr>
        <p:spPr>
          <a:xfrm>
            <a:off x="777240" y="1874520"/>
            <a:ext cx="640080" cy="640080"/>
          </a:xfrm>
          <a:prstGeom prst="ellipse">
            <a:avLst/>
          </a:prstGeom>
          <a:solidFill>
            <a:srgbClr val="2E6BD6"/>
          </a:solidFill>
          <a:ln/>
        </p:spPr>
      </p:sp>
      <p:pic>
        <p:nvPicPr>
          <p:cNvPr id="11" name="Image 0" descr="preencoded.png"/>
          <p:cNvPicPr>
            <a:picLocks noChangeAspect="1"/>
          </p:cNvPicPr>
          <p:nvPr/>
        </p:nvPicPr>
        <p:blipFill>
          <a:blip r:embed="rId3"/>
          <a:stretch>
            <a:fillRect/>
          </a:stretch>
        </p:blipFill>
        <p:spPr>
          <a:xfrm>
            <a:off x="941832" y="2039112"/>
            <a:ext cx="310896" cy="310896"/>
          </a:xfrm>
          <a:prstGeom prst="rect">
            <a:avLst/>
          </a:prstGeom>
        </p:spPr>
      </p:pic>
      <p:sp>
        <p:nvSpPr>
          <p:cNvPr id="12" name="Text 9"/>
          <p:cNvSpPr/>
          <p:nvPr/>
        </p:nvSpPr>
        <p:spPr>
          <a:xfrm>
            <a:off x="1527048" y="1874520"/>
            <a:ext cx="1645920" cy="640080"/>
          </a:xfrm>
          <a:prstGeom prst="rect">
            <a:avLst/>
          </a:prstGeom>
          <a:noFill/>
          <a:ln/>
        </p:spPr>
        <p:txBody>
          <a:bodyPr wrap="square" lIns="0" tIns="0" rIns="0" bIns="0" rtlCol="0" anchor="ctr"/>
          <a:lstStyle/>
          <a:p>
            <a:pPr marL="0" indent="0">
              <a:buNone/>
            </a:pPr>
            <a:r>
              <a:rPr lang="en-US" b="1" dirty="0">
                <a:solidFill>
                  <a:srgbClr val="1A2236"/>
                </a:solidFill>
                <a:latin typeface="Circe"/>
                <a:ea typeface="Cambria" panose="02040503050406030204" pitchFamily="18" charset="0"/>
                <a:cs typeface="Calibri" pitchFamily="34" charset="-120"/>
              </a:rPr>
              <a:t>Why Moldova</a:t>
            </a:r>
            <a:endParaRPr lang="en-US" dirty="0">
              <a:latin typeface="Circe"/>
              <a:ea typeface="Cambria" panose="02040503050406030204" pitchFamily="18" charset="0"/>
            </a:endParaRPr>
          </a:p>
        </p:txBody>
      </p:sp>
      <p:sp>
        <p:nvSpPr>
          <p:cNvPr id="13" name="Text 10"/>
          <p:cNvSpPr/>
          <p:nvPr/>
        </p:nvSpPr>
        <p:spPr>
          <a:xfrm>
            <a:off x="795528" y="2743200"/>
            <a:ext cx="2240280" cy="3108960"/>
          </a:xfrm>
          <a:prstGeom prst="rect">
            <a:avLst/>
          </a:prstGeom>
          <a:noFill/>
          <a:ln/>
        </p:spPr>
        <p:txBody>
          <a:bodyPr wrap="square" lIns="0" tIns="0" rIns="0" bIns="0" rtlCol="0" anchor="t"/>
          <a:lstStyle/>
          <a:p>
            <a:pPr marL="400050" indent="-400050">
              <a:spcAft>
                <a:spcPts val="900"/>
              </a:spcAft>
              <a:buSzPct val="100000"/>
              <a:buAutoNum type="romanUcPeriod"/>
            </a:pPr>
            <a:r>
              <a:rPr lang="en-US" dirty="0">
                <a:solidFill>
                  <a:srgbClr val="1A2236"/>
                </a:solidFill>
                <a:latin typeface="Circe"/>
                <a:ea typeface="Cambria" panose="02040503050406030204" pitchFamily="18" charset="0"/>
                <a:cs typeface="Calibri" pitchFamily="34" charset="-120"/>
              </a:rPr>
              <a:t>Economic overview &amp; ratings</a:t>
            </a:r>
            <a:endParaRPr lang="ro-MD" dirty="0">
              <a:latin typeface="Circe"/>
              <a:ea typeface="Cambria" panose="02040503050406030204" pitchFamily="18" charset="0"/>
            </a:endParaRPr>
          </a:p>
          <a:p>
            <a:pPr marL="400050" indent="-400050">
              <a:spcAft>
                <a:spcPts val="900"/>
              </a:spcAft>
              <a:buSzPct val="100000"/>
              <a:buAutoNum type="romanUcPeriod"/>
            </a:pPr>
            <a:r>
              <a:rPr lang="en-US" dirty="0">
                <a:solidFill>
                  <a:srgbClr val="1A2236"/>
                </a:solidFill>
                <a:latin typeface="Circe"/>
                <a:ea typeface="Cambria" panose="02040503050406030204" pitchFamily="18" charset="0"/>
                <a:cs typeface="Calibri" pitchFamily="34" charset="-120"/>
              </a:rPr>
              <a:t>Gateway to growth</a:t>
            </a:r>
            <a:endParaRPr lang="ro-MD" dirty="0">
              <a:latin typeface="Circe"/>
              <a:ea typeface="Cambria" panose="02040503050406030204" pitchFamily="18" charset="0"/>
            </a:endParaRPr>
          </a:p>
          <a:p>
            <a:pPr marL="400050" indent="-400050">
              <a:spcAft>
                <a:spcPts val="900"/>
              </a:spcAft>
              <a:buSzPct val="100000"/>
              <a:buAutoNum type="romanUcPeriod"/>
            </a:pPr>
            <a:r>
              <a:rPr lang="ro-MD" dirty="0">
                <a:solidFill>
                  <a:srgbClr val="1A2236"/>
                </a:solidFill>
                <a:latin typeface="Circe"/>
                <a:ea typeface="Cambria" panose="02040503050406030204" pitchFamily="18" charset="0"/>
                <a:cs typeface="Calibri" pitchFamily="34" charset="-120"/>
              </a:rPr>
              <a:t>E</a:t>
            </a:r>
            <a:r>
              <a:rPr lang="en-US" dirty="0">
                <a:solidFill>
                  <a:srgbClr val="1A2236"/>
                </a:solidFill>
                <a:latin typeface="Circe"/>
                <a:ea typeface="Cambria" panose="02040503050406030204" pitchFamily="18" charset="0"/>
                <a:cs typeface="Calibri" pitchFamily="34" charset="-120"/>
              </a:rPr>
              <a:t>U accession path</a:t>
            </a:r>
            <a:endParaRPr lang="ro-MD" dirty="0">
              <a:latin typeface="Circe"/>
              <a:ea typeface="Cambria" panose="02040503050406030204" pitchFamily="18" charset="0"/>
            </a:endParaRPr>
          </a:p>
          <a:p>
            <a:pPr marL="400050" indent="-400050">
              <a:spcAft>
                <a:spcPts val="900"/>
              </a:spcAft>
              <a:buSzPct val="100000"/>
              <a:buAutoNum type="romanUcPeriod"/>
            </a:pPr>
            <a:r>
              <a:rPr lang="en-US" dirty="0">
                <a:solidFill>
                  <a:srgbClr val="1A2236"/>
                </a:solidFill>
                <a:latin typeface="Circe"/>
                <a:ea typeface="Cambria" panose="02040503050406030204" pitchFamily="18" charset="0"/>
                <a:cs typeface="Calibri" pitchFamily="34" charset="-120"/>
              </a:rPr>
              <a:t>Foreign direct investment</a:t>
            </a:r>
            <a:endParaRPr lang="en-US" dirty="0">
              <a:latin typeface="Circe"/>
              <a:ea typeface="Cambria" panose="02040503050406030204" pitchFamily="18" charset="0"/>
            </a:endParaRPr>
          </a:p>
        </p:txBody>
      </p:sp>
      <p:sp>
        <p:nvSpPr>
          <p:cNvPr id="14" name="Shape 11"/>
          <p:cNvSpPr/>
          <p:nvPr/>
        </p:nvSpPr>
        <p:spPr>
          <a:xfrm>
            <a:off x="3355848" y="1600200"/>
            <a:ext cx="2743200" cy="4480560"/>
          </a:xfrm>
          <a:prstGeom prst="roundRect">
            <a:avLst>
              <a:gd name="adj" fmla="val 2333"/>
            </a:avLst>
          </a:prstGeom>
          <a:solidFill>
            <a:srgbClr val="FFFFFF"/>
          </a:solidFill>
          <a:ln/>
          <a:effectLst>
            <a:outerShdw blurRad="88900" dist="38100" dir="5400000" algn="bl" rotWithShape="0">
              <a:srgbClr val="000000">
                <a:alpha val="22000"/>
              </a:srgbClr>
            </a:outerShdw>
          </a:effectLst>
        </p:spPr>
      </p:sp>
      <p:sp>
        <p:nvSpPr>
          <p:cNvPr id="15" name="Shape 12"/>
          <p:cNvSpPr/>
          <p:nvPr/>
        </p:nvSpPr>
        <p:spPr>
          <a:xfrm>
            <a:off x="3630168" y="1874520"/>
            <a:ext cx="640080" cy="640080"/>
          </a:xfrm>
          <a:prstGeom prst="ellipse">
            <a:avLst/>
          </a:prstGeom>
          <a:solidFill>
            <a:srgbClr val="E2231A"/>
          </a:solidFill>
          <a:ln/>
        </p:spPr>
      </p:sp>
      <p:pic>
        <p:nvPicPr>
          <p:cNvPr id="16" name="Image 1" descr="preencoded.png"/>
          <p:cNvPicPr>
            <a:picLocks noChangeAspect="1"/>
          </p:cNvPicPr>
          <p:nvPr/>
        </p:nvPicPr>
        <p:blipFill>
          <a:blip r:embed="rId4"/>
          <a:stretch>
            <a:fillRect/>
          </a:stretch>
        </p:blipFill>
        <p:spPr>
          <a:xfrm>
            <a:off x="3794760" y="2039112"/>
            <a:ext cx="310896" cy="310896"/>
          </a:xfrm>
          <a:prstGeom prst="rect">
            <a:avLst/>
          </a:prstGeom>
        </p:spPr>
      </p:pic>
      <p:sp>
        <p:nvSpPr>
          <p:cNvPr id="17" name="Text 13"/>
          <p:cNvSpPr/>
          <p:nvPr/>
        </p:nvSpPr>
        <p:spPr>
          <a:xfrm>
            <a:off x="4379976" y="1874520"/>
            <a:ext cx="1645920" cy="640080"/>
          </a:xfrm>
          <a:prstGeom prst="rect">
            <a:avLst/>
          </a:prstGeom>
          <a:noFill/>
          <a:ln/>
        </p:spPr>
        <p:txBody>
          <a:bodyPr wrap="square" lIns="0" tIns="0" rIns="0" bIns="0" rtlCol="0" anchor="ctr"/>
          <a:lstStyle/>
          <a:p>
            <a:pPr marL="0" indent="0">
              <a:buNone/>
            </a:pPr>
            <a:r>
              <a:rPr lang="en-US" b="1" dirty="0">
                <a:solidFill>
                  <a:srgbClr val="1A2236"/>
                </a:solidFill>
                <a:latin typeface="Circe"/>
                <a:ea typeface="Cambria" panose="02040503050406030204" pitchFamily="18" charset="0"/>
                <a:cs typeface="Calibri" pitchFamily="34" charset="-120"/>
              </a:rPr>
              <a:t>Where to invest</a:t>
            </a:r>
            <a:endParaRPr lang="en-US" dirty="0">
              <a:latin typeface="Circe"/>
              <a:ea typeface="Cambria" panose="02040503050406030204" pitchFamily="18" charset="0"/>
            </a:endParaRPr>
          </a:p>
        </p:txBody>
      </p:sp>
      <p:sp>
        <p:nvSpPr>
          <p:cNvPr id="18" name="Text 14"/>
          <p:cNvSpPr/>
          <p:nvPr/>
        </p:nvSpPr>
        <p:spPr>
          <a:xfrm>
            <a:off x="3648456" y="2743200"/>
            <a:ext cx="2240280" cy="3108960"/>
          </a:xfrm>
          <a:prstGeom prst="rect">
            <a:avLst/>
          </a:prstGeom>
          <a:noFill/>
          <a:ln/>
        </p:spPr>
        <p:txBody>
          <a:bodyPr wrap="square" lIns="0" tIns="0" rIns="0" bIns="0" rtlCol="0" anchor="t"/>
          <a:lstStyle/>
          <a:p>
            <a:pPr>
              <a:spcAft>
                <a:spcPts val="900"/>
              </a:spcAft>
              <a:buSzPct val="100000"/>
            </a:pPr>
            <a:r>
              <a:rPr lang="ro-MD" dirty="0">
                <a:solidFill>
                  <a:srgbClr val="1A2236"/>
                </a:solidFill>
                <a:latin typeface="Circe"/>
                <a:ea typeface="Cambria" panose="02040503050406030204" pitchFamily="18" charset="0"/>
                <a:cs typeface="Calibri" pitchFamily="34" charset="-120"/>
              </a:rPr>
              <a:t>V. </a:t>
            </a:r>
            <a:r>
              <a:rPr lang="en-US" dirty="0">
                <a:latin typeface="Circe"/>
                <a:ea typeface="Cambria" panose="02040503050406030204" pitchFamily="18" charset="0"/>
              </a:rPr>
              <a:t>Investment</a:t>
            </a:r>
            <a:r>
              <a:rPr lang="en-US" dirty="0">
                <a:solidFill>
                  <a:srgbClr val="1A2236"/>
                </a:solidFill>
                <a:latin typeface="Circe"/>
                <a:ea typeface="Cambria" panose="02040503050406030204" pitchFamily="18" charset="0"/>
                <a:cs typeface="Calibri" pitchFamily="34" charset="-120"/>
              </a:rPr>
              <a:t> opportunities</a:t>
            </a:r>
            <a:endParaRPr lang="ro-MD" dirty="0">
              <a:latin typeface="Circe"/>
              <a:ea typeface="Cambria" panose="02040503050406030204" pitchFamily="18" charset="0"/>
            </a:endParaRPr>
          </a:p>
          <a:p>
            <a:pPr>
              <a:spcAft>
                <a:spcPts val="900"/>
              </a:spcAft>
              <a:buSzPct val="100000"/>
            </a:pPr>
            <a:r>
              <a:rPr lang="ro-MD" dirty="0">
                <a:solidFill>
                  <a:srgbClr val="1A2236"/>
                </a:solidFill>
                <a:latin typeface="Circe"/>
                <a:ea typeface="Cambria" panose="02040503050406030204" pitchFamily="18" charset="0"/>
                <a:cs typeface="Calibri" pitchFamily="34" charset="-120"/>
              </a:rPr>
              <a:t>VI. </a:t>
            </a:r>
            <a:r>
              <a:rPr lang="ro-MD" dirty="0" err="1">
                <a:solidFill>
                  <a:srgbClr val="1A2236"/>
                </a:solidFill>
                <a:latin typeface="Circe"/>
                <a:ea typeface="Cambria" panose="02040503050406030204" pitchFamily="18" charset="0"/>
                <a:cs typeface="Calibri" pitchFamily="34" charset="-120"/>
              </a:rPr>
              <a:t>Doing</a:t>
            </a:r>
            <a:r>
              <a:rPr lang="ro-MD" dirty="0">
                <a:solidFill>
                  <a:srgbClr val="1A2236"/>
                </a:solidFill>
                <a:latin typeface="Circe"/>
                <a:ea typeface="Cambria" panose="02040503050406030204" pitchFamily="18" charset="0"/>
                <a:cs typeface="Calibri" pitchFamily="34" charset="-120"/>
              </a:rPr>
              <a:t> business in Moldova</a:t>
            </a:r>
          </a:p>
          <a:p>
            <a:pPr>
              <a:spcAft>
                <a:spcPts val="900"/>
              </a:spcAft>
              <a:buSzPct val="100000"/>
            </a:pPr>
            <a:r>
              <a:rPr lang="en-US" dirty="0">
                <a:solidFill>
                  <a:srgbClr val="1A2236"/>
                </a:solidFill>
                <a:latin typeface="Circe"/>
                <a:ea typeface="Cambria" panose="02040503050406030204" pitchFamily="18" charset="0"/>
                <a:cs typeface="Calibri" pitchFamily="34" charset="-120"/>
              </a:rPr>
              <a:t>VII. </a:t>
            </a:r>
            <a:r>
              <a:rPr lang="ro-MD" dirty="0" err="1">
                <a:solidFill>
                  <a:srgbClr val="1A2236"/>
                </a:solidFill>
                <a:latin typeface="Circe"/>
                <a:ea typeface="Cambria" panose="02040503050406030204" pitchFamily="18" charset="0"/>
                <a:cs typeface="Calibri" pitchFamily="34" charset="-120"/>
              </a:rPr>
              <a:t>Intellectual</a:t>
            </a:r>
            <a:r>
              <a:rPr lang="ro-MD" dirty="0">
                <a:solidFill>
                  <a:srgbClr val="1A2236"/>
                </a:solidFill>
                <a:latin typeface="Circe"/>
                <a:ea typeface="Cambria" panose="02040503050406030204" pitchFamily="18" charset="0"/>
                <a:cs typeface="Calibri" pitchFamily="34" charset="-120"/>
              </a:rPr>
              <a:t> </a:t>
            </a:r>
            <a:r>
              <a:rPr lang="ro-MD" dirty="0" err="1">
                <a:solidFill>
                  <a:srgbClr val="1A2236"/>
                </a:solidFill>
                <a:latin typeface="Circe"/>
                <a:ea typeface="Cambria" panose="02040503050406030204" pitchFamily="18" charset="0"/>
                <a:cs typeface="Calibri" pitchFamily="34" charset="-120"/>
              </a:rPr>
              <a:t>property</a:t>
            </a:r>
            <a:r>
              <a:rPr lang="ro-MD" dirty="0">
                <a:solidFill>
                  <a:srgbClr val="1A2236"/>
                </a:solidFill>
                <a:latin typeface="Circe"/>
                <a:ea typeface="Cambria" panose="02040503050406030204" pitchFamily="18" charset="0"/>
                <a:cs typeface="Calibri" pitchFamily="34" charset="-120"/>
              </a:rPr>
              <a:t>/data </a:t>
            </a:r>
            <a:r>
              <a:rPr lang="ro-MD" dirty="0" err="1">
                <a:solidFill>
                  <a:srgbClr val="1A2236"/>
                </a:solidFill>
                <a:latin typeface="Circe"/>
                <a:ea typeface="Cambria" panose="02040503050406030204" pitchFamily="18" charset="0"/>
                <a:cs typeface="Calibri" pitchFamily="34" charset="-120"/>
              </a:rPr>
              <a:t>protection</a:t>
            </a:r>
            <a:endParaRPr lang="en-US" dirty="0">
              <a:latin typeface="Circe"/>
              <a:ea typeface="Cambria" panose="02040503050406030204" pitchFamily="18" charset="0"/>
            </a:endParaRPr>
          </a:p>
          <a:p>
            <a:pPr>
              <a:spcAft>
                <a:spcPts val="900"/>
              </a:spcAft>
              <a:buSzPct val="100000"/>
            </a:pPr>
            <a:r>
              <a:rPr lang="ro-MD" dirty="0">
                <a:solidFill>
                  <a:srgbClr val="1A2236"/>
                </a:solidFill>
                <a:latin typeface="Circe"/>
                <a:ea typeface="Cambria" panose="02040503050406030204" pitchFamily="18" charset="0"/>
                <a:cs typeface="Calibri" pitchFamily="34" charset="-120"/>
              </a:rPr>
              <a:t>XVI. </a:t>
            </a:r>
            <a:r>
              <a:rPr lang="en-US" dirty="0">
                <a:solidFill>
                  <a:srgbClr val="1A2236"/>
                </a:solidFill>
                <a:latin typeface="Circe"/>
                <a:ea typeface="Cambria" panose="02040503050406030204" pitchFamily="18" charset="0"/>
                <a:cs typeface="Calibri" pitchFamily="34" charset="-120"/>
              </a:rPr>
              <a:t>Ukraine reconstruction</a:t>
            </a:r>
            <a:endParaRPr lang="ro-MD" dirty="0">
              <a:solidFill>
                <a:srgbClr val="1A2236"/>
              </a:solidFill>
              <a:latin typeface="Circe"/>
              <a:ea typeface="Cambria" panose="02040503050406030204" pitchFamily="18" charset="0"/>
              <a:cs typeface="Calibri" pitchFamily="34" charset="-120"/>
            </a:endParaRPr>
          </a:p>
          <a:p>
            <a:pPr>
              <a:spcAft>
                <a:spcPts val="900"/>
              </a:spcAft>
              <a:buSzPct val="100000"/>
            </a:pPr>
            <a:r>
              <a:rPr lang="ro-MD" dirty="0">
                <a:solidFill>
                  <a:srgbClr val="1A2236"/>
                </a:solidFill>
                <a:latin typeface="Circe"/>
                <a:ea typeface="Cambria" panose="02040503050406030204" pitchFamily="18" charset="0"/>
                <a:cs typeface="Calibri" pitchFamily="34" charset="-120"/>
              </a:rPr>
              <a:t>XVII. </a:t>
            </a:r>
            <a:r>
              <a:rPr lang="en-US" dirty="0">
                <a:solidFill>
                  <a:srgbClr val="1A2236"/>
                </a:solidFill>
                <a:latin typeface="Circe"/>
                <a:ea typeface="Cambria" panose="02040503050406030204" pitchFamily="18" charset="0"/>
                <a:cs typeface="Calibri" pitchFamily="34" charset="-120"/>
              </a:rPr>
              <a:t>Real estate</a:t>
            </a:r>
            <a:endParaRPr lang="en-US" dirty="0">
              <a:latin typeface="Circe"/>
              <a:ea typeface="Cambria" panose="02040503050406030204" pitchFamily="18" charset="0"/>
            </a:endParaRPr>
          </a:p>
        </p:txBody>
      </p:sp>
      <p:sp>
        <p:nvSpPr>
          <p:cNvPr id="19" name="Shape 15"/>
          <p:cNvSpPr/>
          <p:nvPr/>
        </p:nvSpPr>
        <p:spPr>
          <a:xfrm>
            <a:off x="6208776" y="1600200"/>
            <a:ext cx="2743200" cy="4480560"/>
          </a:xfrm>
          <a:prstGeom prst="roundRect">
            <a:avLst>
              <a:gd name="adj" fmla="val 2333"/>
            </a:avLst>
          </a:prstGeom>
          <a:solidFill>
            <a:srgbClr val="FFFFFF"/>
          </a:solidFill>
          <a:ln/>
          <a:effectLst>
            <a:outerShdw blurRad="88900" dist="38100" dir="5400000" algn="bl" rotWithShape="0">
              <a:srgbClr val="000000">
                <a:alpha val="22000"/>
              </a:srgbClr>
            </a:outerShdw>
          </a:effectLst>
        </p:spPr>
      </p:sp>
      <p:sp>
        <p:nvSpPr>
          <p:cNvPr id="20" name="Shape 16"/>
          <p:cNvSpPr/>
          <p:nvPr/>
        </p:nvSpPr>
        <p:spPr>
          <a:xfrm>
            <a:off x="6483096" y="1874520"/>
            <a:ext cx="640080" cy="640080"/>
          </a:xfrm>
          <a:prstGeom prst="ellipse">
            <a:avLst/>
          </a:prstGeom>
          <a:solidFill>
            <a:srgbClr val="1F9D6B"/>
          </a:solidFill>
          <a:ln/>
        </p:spPr>
      </p:sp>
      <p:pic>
        <p:nvPicPr>
          <p:cNvPr id="21" name="Image 2" descr="preencoded.png"/>
          <p:cNvPicPr>
            <a:picLocks noChangeAspect="1"/>
          </p:cNvPicPr>
          <p:nvPr/>
        </p:nvPicPr>
        <p:blipFill>
          <a:blip r:embed="rId5"/>
          <a:stretch>
            <a:fillRect/>
          </a:stretch>
        </p:blipFill>
        <p:spPr>
          <a:xfrm>
            <a:off x="6647688" y="2039112"/>
            <a:ext cx="310896" cy="310896"/>
          </a:xfrm>
          <a:prstGeom prst="rect">
            <a:avLst/>
          </a:prstGeom>
        </p:spPr>
      </p:pic>
      <p:sp>
        <p:nvSpPr>
          <p:cNvPr id="22" name="Text 17"/>
          <p:cNvSpPr/>
          <p:nvPr/>
        </p:nvSpPr>
        <p:spPr>
          <a:xfrm>
            <a:off x="7232904" y="1874520"/>
            <a:ext cx="1645920" cy="640080"/>
          </a:xfrm>
          <a:prstGeom prst="rect">
            <a:avLst/>
          </a:prstGeom>
          <a:noFill/>
          <a:ln/>
        </p:spPr>
        <p:txBody>
          <a:bodyPr wrap="square" lIns="0" tIns="0" rIns="0" bIns="0" rtlCol="0" anchor="ctr"/>
          <a:lstStyle/>
          <a:p>
            <a:pPr marL="0" indent="0">
              <a:buNone/>
            </a:pPr>
            <a:r>
              <a:rPr lang="en-US" b="1" dirty="0">
                <a:solidFill>
                  <a:srgbClr val="1A2236"/>
                </a:solidFill>
                <a:latin typeface="Circe"/>
                <a:ea typeface="Cambria" panose="02040503050406030204" pitchFamily="18" charset="0"/>
                <a:cs typeface="Calibri" pitchFamily="34" charset="-120"/>
              </a:rPr>
              <a:t>How it's taxed</a:t>
            </a:r>
            <a:endParaRPr lang="en-US" dirty="0">
              <a:latin typeface="Circe"/>
              <a:ea typeface="Cambria" panose="02040503050406030204" pitchFamily="18" charset="0"/>
            </a:endParaRPr>
          </a:p>
        </p:txBody>
      </p:sp>
      <p:sp>
        <p:nvSpPr>
          <p:cNvPr id="23" name="Text 18"/>
          <p:cNvSpPr/>
          <p:nvPr/>
        </p:nvSpPr>
        <p:spPr>
          <a:xfrm>
            <a:off x="6501384" y="2743200"/>
            <a:ext cx="2240280" cy="3108960"/>
          </a:xfrm>
          <a:prstGeom prst="rect">
            <a:avLst/>
          </a:prstGeom>
          <a:noFill/>
          <a:ln/>
        </p:spPr>
        <p:txBody>
          <a:bodyPr wrap="square" lIns="0" tIns="0" rIns="0" bIns="0" rtlCol="0" anchor="t"/>
          <a:lstStyle/>
          <a:p>
            <a:pPr>
              <a:spcAft>
                <a:spcPts val="900"/>
              </a:spcAft>
              <a:buSzPct val="100000"/>
            </a:pPr>
            <a:r>
              <a:rPr lang="en-US" dirty="0">
                <a:solidFill>
                  <a:srgbClr val="1A2236"/>
                </a:solidFill>
                <a:latin typeface="Circe"/>
                <a:ea typeface="Cambria" panose="02040503050406030204" pitchFamily="18" charset="0"/>
                <a:cs typeface="Calibri" pitchFamily="34" charset="-120"/>
              </a:rPr>
              <a:t>IX. Tax framework (comparative)</a:t>
            </a:r>
            <a:endParaRPr lang="en-US" dirty="0">
              <a:latin typeface="Circe"/>
              <a:ea typeface="Cambria" panose="02040503050406030204" pitchFamily="18" charset="0"/>
            </a:endParaRPr>
          </a:p>
          <a:p>
            <a:pPr>
              <a:spcAft>
                <a:spcPts val="900"/>
              </a:spcAft>
              <a:buSzPct val="100000"/>
            </a:pPr>
            <a:r>
              <a:rPr lang="en-US" dirty="0">
                <a:solidFill>
                  <a:srgbClr val="1A2236"/>
                </a:solidFill>
                <a:latin typeface="Circe"/>
                <a:ea typeface="Cambria" panose="02040503050406030204" pitchFamily="18" charset="0"/>
                <a:cs typeface="Calibri" pitchFamily="34" charset="-120"/>
              </a:rPr>
              <a:t>X. Special incentives &amp; facilities</a:t>
            </a:r>
            <a:endParaRPr lang="en-US" dirty="0">
              <a:latin typeface="Circe"/>
              <a:ea typeface="Cambria" panose="02040503050406030204" pitchFamily="18" charset="0"/>
            </a:endParaRPr>
          </a:p>
          <a:p>
            <a:pPr>
              <a:spcAft>
                <a:spcPts val="900"/>
              </a:spcAft>
              <a:buSzPct val="100000"/>
            </a:pPr>
            <a:r>
              <a:rPr lang="en-US" dirty="0">
                <a:solidFill>
                  <a:srgbClr val="1A2236"/>
                </a:solidFill>
                <a:latin typeface="Circe"/>
                <a:ea typeface="Cambria" panose="02040503050406030204" pitchFamily="18" charset="0"/>
                <a:cs typeface="Calibri" pitchFamily="34" charset="-120"/>
              </a:rPr>
              <a:t>XI. Customs regimes</a:t>
            </a:r>
            <a:endParaRPr lang="en-US" dirty="0">
              <a:latin typeface="Circe"/>
              <a:ea typeface="Cambria" panose="02040503050406030204" pitchFamily="18" charset="0"/>
            </a:endParaRPr>
          </a:p>
        </p:txBody>
      </p:sp>
      <p:sp>
        <p:nvSpPr>
          <p:cNvPr id="24" name="Shape 19"/>
          <p:cNvSpPr/>
          <p:nvPr/>
        </p:nvSpPr>
        <p:spPr>
          <a:xfrm>
            <a:off x="9061704" y="1600200"/>
            <a:ext cx="2743200" cy="4480560"/>
          </a:xfrm>
          <a:prstGeom prst="roundRect">
            <a:avLst>
              <a:gd name="adj" fmla="val 2333"/>
            </a:avLst>
          </a:prstGeom>
          <a:solidFill>
            <a:srgbClr val="FFFFFF"/>
          </a:solidFill>
          <a:ln/>
          <a:effectLst>
            <a:outerShdw blurRad="88900" dist="38100" dir="5400000" algn="bl" rotWithShape="0">
              <a:srgbClr val="000000">
                <a:alpha val="22000"/>
              </a:srgbClr>
            </a:outerShdw>
          </a:effectLst>
        </p:spPr>
      </p:sp>
      <p:sp>
        <p:nvSpPr>
          <p:cNvPr id="25" name="Shape 20"/>
          <p:cNvSpPr/>
          <p:nvPr/>
        </p:nvSpPr>
        <p:spPr>
          <a:xfrm>
            <a:off x="9336024" y="1874520"/>
            <a:ext cx="640080" cy="640080"/>
          </a:xfrm>
          <a:prstGeom prst="ellipse">
            <a:avLst/>
          </a:prstGeom>
          <a:solidFill>
            <a:srgbClr val="E8B04B"/>
          </a:solidFill>
          <a:ln/>
        </p:spPr>
      </p:sp>
      <p:pic>
        <p:nvPicPr>
          <p:cNvPr id="26" name="Image 3" descr="preencoded.png"/>
          <p:cNvPicPr>
            <a:picLocks noChangeAspect="1"/>
          </p:cNvPicPr>
          <p:nvPr/>
        </p:nvPicPr>
        <p:blipFill>
          <a:blip r:embed="rId6"/>
          <a:stretch>
            <a:fillRect/>
          </a:stretch>
        </p:blipFill>
        <p:spPr>
          <a:xfrm>
            <a:off x="9500616" y="2039112"/>
            <a:ext cx="310896" cy="310896"/>
          </a:xfrm>
          <a:prstGeom prst="rect">
            <a:avLst/>
          </a:prstGeom>
        </p:spPr>
      </p:pic>
      <p:sp>
        <p:nvSpPr>
          <p:cNvPr id="27" name="Text 21"/>
          <p:cNvSpPr/>
          <p:nvPr/>
        </p:nvSpPr>
        <p:spPr>
          <a:xfrm>
            <a:off x="10085832" y="1874520"/>
            <a:ext cx="1645920" cy="640080"/>
          </a:xfrm>
          <a:prstGeom prst="rect">
            <a:avLst/>
          </a:prstGeom>
          <a:noFill/>
          <a:ln/>
        </p:spPr>
        <p:txBody>
          <a:bodyPr wrap="square" lIns="0" tIns="0" rIns="0" bIns="0" rtlCol="0" anchor="ctr"/>
          <a:lstStyle/>
          <a:p>
            <a:pPr marL="0" indent="0">
              <a:buNone/>
            </a:pPr>
            <a:r>
              <a:rPr lang="en-US" b="1" dirty="0">
                <a:solidFill>
                  <a:srgbClr val="1A2236"/>
                </a:solidFill>
                <a:latin typeface="Circe"/>
                <a:ea typeface="Cambria" panose="02040503050406030204" pitchFamily="18" charset="0"/>
                <a:cs typeface="Calibri" pitchFamily="34" charset="-120"/>
              </a:rPr>
              <a:t>How to operate</a:t>
            </a:r>
            <a:endParaRPr lang="en-US" dirty="0">
              <a:latin typeface="Circe"/>
              <a:ea typeface="Cambria" panose="02040503050406030204" pitchFamily="18" charset="0"/>
            </a:endParaRPr>
          </a:p>
        </p:txBody>
      </p:sp>
      <p:sp>
        <p:nvSpPr>
          <p:cNvPr id="28" name="Text 22"/>
          <p:cNvSpPr/>
          <p:nvPr/>
        </p:nvSpPr>
        <p:spPr>
          <a:xfrm>
            <a:off x="9354312" y="2743200"/>
            <a:ext cx="2240280" cy="3108960"/>
          </a:xfrm>
          <a:prstGeom prst="rect">
            <a:avLst/>
          </a:prstGeom>
          <a:noFill/>
          <a:ln/>
        </p:spPr>
        <p:txBody>
          <a:bodyPr wrap="square" lIns="0" tIns="0" rIns="0" bIns="0" rtlCol="0" anchor="t"/>
          <a:lstStyle/>
          <a:p>
            <a:pPr>
              <a:spcAft>
                <a:spcPts val="900"/>
              </a:spcAft>
              <a:buSzPct val="100000"/>
            </a:pPr>
            <a:r>
              <a:rPr lang="en-US" dirty="0">
                <a:solidFill>
                  <a:srgbClr val="1A2236"/>
                </a:solidFill>
                <a:latin typeface="Circe"/>
                <a:ea typeface="Cambria" panose="02040503050406030204" pitchFamily="18" charset="0"/>
                <a:cs typeface="Calibri" pitchFamily="34" charset="-120"/>
              </a:rPr>
              <a:t>VI. Setting up a business</a:t>
            </a:r>
            <a:endParaRPr lang="en-US" dirty="0">
              <a:latin typeface="Circe"/>
              <a:ea typeface="Cambria" panose="02040503050406030204" pitchFamily="18" charset="0"/>
            </a:endParaRPr>
          </a:p>
          <a:p>
            <a:pPr>
              <a:spcAft>
                <a:spcPts val="900"/>
              </a:spcAft>
              <a:buSzPct val="100000"/>
            </a:pPr>
            <a:r>
              <a:rPr lang="en-US" dirty="0">
                <a:solidFill>
                  <a:srgbClr val="1A2236"/>
                </a:solidFill>
                <a:latin typeface="Circe"/>
                <a:ea typeface="Cambria" panose="02040503050406030204" pitchFamily="18" charset="0"/>
                <a:cs typeface="Calibri" pitchFamily="34" charset="-120"/>
              </a:rPr>
              <a:t>XII</a:t>
            </a:r>
            <a:r>
              <a:rPr lang="ro-MD" dirty="0">
                <a:solidFill>
                  <a:srgbClr val="1A2236"/>
                </a:solidFill>
                <a:latin typeface="Circe"/>
                <a:ea typeface="Cambria" panose="02040503050406030204" pitchFamily="18" charset="0"/>
                <a:cs typeface="Calibri" pitchFamily="34" charset="-120"/>
              </a:rPr>
              <a:t>. </a:t>
            </a:r>
            <a:r>
              <a:rPr lang="en-US" dirty="0" err="1">
                <a:solidFill>
                  <a:srgbClr val="1A2236"/>
                </a:solidFill>
                <a:latin typeface="Circe"/>
                <a:ea typeface="Cambria" panose="02040503050406030204" pitchFamily="18" charset="0"/>
                <a:cs typeface="Calibri" pitchFamily="34" charset="-120"/>
              </a:rPr>
              <a:t>Labour</a:t>
            </a:r>
            <a:r>
              <a:rPr lang="ro-MD" dirty="0">
                <a:solidFill>
                  <a:srgbClr val="1A2236"/>
                </a:solidFill>
                <a:latin typeface="Circe"/>
                <a:ea typeface="Cambria" panose="02040503050406030204" pitchFamily="18" charset="0"/>
                <a:cs typeface="Calibri" pitchFamily="34" charset="-120"/>
              </a:rPr>
              <a:t> market</a:t>
            </a:r>
          </a:p>
          <a:p>
            <a:pPr>
              <a:spcAft>
                <a:spcPts val="900"/>
              </a:spcAft>
              <a:buSzPct val="100000"/>
            </a:pPr>
            <a:r>
              <a:rPr lang="en-US" dirty="0">
                <a:solidFill>
                  <a:srgbClr val="1A2236"/>
                </a:solidFill>
                <a:latin typeface="Circe"/>
                <a:ea typeface="Cambria" panose="02040503050406030204" pitchFamily="18" charset="0"/>
                <a:cs typeface="Calibri" pitchFamily="34" charset="-120"/>
              </a:rPr>
              <a:t>XIII. </a:t>
            </a:r>
            <a:r>
              <a:rPr lang="ro-MD" dirty="0" err="1">
                <a:solidFill>
                  <a:srgbClr val="1A2236"/>
                </a:solidFill>
                <a:latin typeface="Circe"/>
                <a:ea typeface="Cambria" panose="02040503050406030204" pitchFamily="18" charset="0"/>
                <a:cs typeface="Calibri" pitchFamily="34" charset="-120"/>
              </a:rPr>
              <a:t>Residence</a:t>
            </a:r>
            <a:r>
              <a:rPr lang="ro-MD" dirty="0">
                <a:solidFill>
                  <a:srgbClr val="1A2236"/>
                </a:solidFill>
                <a:latin typeface="Circe"/>
                <a:ea typeface="Cambria" panose="02040503050406030204" pitchFamily="18" charset="0"/>
                <a:cs typeface="Calibri" pitchFamily="34" charset="-120"/>
              </a:rPr>
              <a:t> </a:t>
            </a:r>
            <a:r>
              <a:rPr lang="en-US" dirty="0">
                <a:solidFill>
                  <a:srgbClr val="1A2236"/>
                </a:solidFill>
                <a:latin typeface="Circe"/>
                <a:ea typeface="Cambria" panose="02040503050406030204" pitchFamily="18" charset="0"/>
                <a:cs typeface="Calibri" pitchFamily="34" charset="-120"/>
              </a:rPr>
              <a:t>&amp; </a:t>
            </a:r>
            <a:r>
              <a:rPr lang="ro-MD" dirty="0" err="1">
                <a:solidFill>
                  <a:srgbClr val="1A2236"/>
                </a:solidFill>
                <a:latin typeface="Circe"/>
                <a:ea typeface="Cambria" panose="02040503050406030204" pitchFamily="18" charset="0"/>
                <a:cs typeface="Calibri" pitchFamily="34" charset="-120"/>
              </a:rPr>
              <a:t>work</a:t>
            </a:r>
            <a:r>
              <a:rPr lang="ro-MD" dirty="0">
                <a:solidFill>
                  <a:srgbClr val="1A2236"/>
                </a:solidFill>
                <a:latin typeface="Circe"/>
                <a:ea typeface="Cambria" panose="02040503050406030204" pitchFamily="18" charset="0"/>
                <a:cs typeface="Calibri" pitchFamily="34" charset="-120"/>
              </a:rPr>
              <a:t> </a:t>
            </a:r>
            <a:r>
              <a:rPr lang="en-US" dirty="0">
                <a:solidFill>
                  <a:srgbClr val="1A2236"/>
                </a:solidFill>
                <a:latin typeface="Circe"/>
                <a:ea typeface="Cambria" panose="02040503050406030204" pitchFamily="18" charset="0"/>
                <a:cs typeface="Calibri" pitchFamily="34" charset="-120"/>
              </a:rPr>
              <a:t>permits</a:t>
            </a:r>
            <a:endParaRPr lang="en-US" dirty="0">
              <a:latin typeface="Circe"/>
              <a:ea typeface="Cambria" panose="02040503050406030204" pitchFamily="18" charset="0"/>
            </a:endParaRPr>
          </a:p>
          <a:p>
            <a:pPr>
              <a:spcAft>
                <a:spcPts val="900"/>
              </a:spcAft>
              <a:buSzPct val="100000"/>
            </a:pPr>
            <a:r>
              <a:rPr lang="en-US" dirty="0">
                <a:solidFill>
                  <a:srgbClr val="1A2236"/>
                </a:solidFill>
                <a:latin typeface="Circe"/>
                <a:ea typeface="Cambria" panose="02040503050406030204" pitchFamily="18" charset="0"/>
                <a:cs typeface="Calibri" pitchFamily="34" charset="-120"/>
              </a:rPr>
              <a:t>XIV. Education &amp; talent</a:t>
            </a:r>
            <a:endParaRPr lang="en-US" dirty="0">
              <a:latin typeface="Circe"/>
              <a:ea typeface="Cambria" panose="02040503050406030204" pitchFamily="18" charset="0"/>
            </a:endParaRPr>
          </a:p>
          <a:p>
            <a:pPr>
              <a:spcAft>
                <a:spcPts val="900"/>
              </a:spcAft>
              <a:buSzPct val="100000"/>
            </a:pPr>
            <a:r>
              <a:rPr lang="en-US" dirty="0">
                <a:solidFill>
                  <a:srgbClr val="1A2236"/>
                </a:solidFill>
                <a:latin typeface="Circe"/>
                <a:ea typeface="Cambria" panose="02040503050406030204" pitchFamily="18" charset="0"/>
                <a:cs typeface="Calibri" pitchFamily="34" charset="-120"/>
              </a:rPr>
              <a:t>XV. Infrastructure</a:t>
            </a:r>
            <a:endParaRPr lang="ro-MD" dirty="0">
              <a:solidFill>
                <a:srgbClr val="1A2236"/>
              </a:solidFill>
              <a:latin typeface="Circe"/>
              <a:ea typeface="Cambria" panose="02040503050406030204" pitchFamily="18" charset="0"/>
              <a:cs typeface="Calibri" pitchFamily="34" charset="-120"/>
            </a:endParaRPr>
          </a:p>
          <a:p>
            <a:pPr>
              <a:spcAft>
                <a:spcPts val="900"/>
              </a:spcAft>
              <a:buSzPct val="100000"/>
            </a:pPr>
            <a:r>
              <a:rPr lang="en-US" dirty="0">
                <a:solidFill>
                  <a:srgbClr val="1A2236"/>
                </a:solidFill>
                <a:latin typeface="Circe"/>
                <a:ea typeface="Cambria" panose="02040503050406030204" pitchFamily="18" charset="0"/>
                <a:cs typeface="Calibri" pitchFamily="34" charset="-120"/>
              </a:rPr>
              <a:t>XVIII. Financing</a:t>
            </a:r>
            <a:endParaRPr lang="en-US" dirty="0">
              <a:latin typeface="Circe"/>
              <a:ea typeface="Cambria" panose="02040503050406030204" pitchFamily="18" charset="0"/>
            </a:endParaRPr>
          </a:p>
        </p:txBody>
      </p:sp>
      <p:sp>
        <p:nvSpPr>
          <p:cNvPr id="29" name="Text 23"/>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mbria" panose="02040503050406030204" pitchFamily="18" charset="0"/>
                <a:cs typeface="Calibri" pitchFamily="34" charset="-120"/>
              </a:rPr>
              <a:t>1</a:t>
            </a:r>
            <a:endParaRPr lang="en-US" sz="900" dirty="0">
              <a:latin typeface="Circe"/>
              <a:ea typeface="Cambria" panose="02040503050406030204" pitchFamily="18" charset="0"/>
            </a:endParaRPr>
          </a:p>
        </p:txBody>
      </p:sp>
      <p:pic>
        <p:nvPicPr>
          <p:cNvPr id="30" name="Image 1" descr="preencoded.png">
            <a:extLst>
              <a:ext uri="{FF2B5EF4-FFF2-40B4-BE49-F238E27FC236}">
                <a16:creationId xmlns:a16="http://schemas.microsoft.com/office/drawing/2014/main" id="{5D34BCCC-8602-6FC3-3C9C-4A27B10FCF79}"/>
              </a:ext>
            </a:extLst>
          </p:cNvPr>
          <p:cNvPicPr>
            <a:picLocks noChangeAspect="1"/>
          </p:cNvPicPr>
          <p:nvPr/>
        </p:nvPicPr>
        <p:blipFill>
          <a:blip r:embed="rId7">
            <a:alphaModFix amt="45000"/>
          </a:blip>
          <a:stretch>
            <a:fillRect/>
          </a:stretch>
        </p:blipFill>
        <p:spPr>
          <a:xfrm>
            <a:off x="7580376" y="1517904"/>
            <a:ext cx="4751105" cy="5811520"/>
          </a:xfrm>
          <a:prstGeom prst="rect">
            <a:avLst/>
          </a:prstGeom>
        </p:spPr>
      </p:pic>
      <p:pic>
        <p:nvPicPr>
          <p:cNvPr id="31" name="Picture 7">
            <a:extLst>
              <a:ext uri="{FF2B5EF4-FFF2-40B4-BE49-F238E27FC236}">
                <a16:creationId xmlns:a16="http://schemas.microsoft.com/office/drawing/2014/main" id="{646BBF19-BFDF-50AC-878E-98EA5A8331D1}"/>
              </a:ext>
            </a:extLst>
          </p:cNvPr>
          <p:cNvPicPr>
            <a:picLocks noChangeAspect="1"/>
          </p:cNvPicPr>
          <p:nvPr/>
        </p:nvPicPr>
        <p:blipFill rotWithShape="1">
          <a:blip r:embed="rId8"/>
          <a:stretch>
            <a:fillRect/>
          </a:stretch>
        </p:blipFill>
        <p:spPr bwMode="auto">
          <a:xfrm>
            <a:off x="10532709" y="279400"/>
            <a:ext cx="1151291" cy="57397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I</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Economic Overview of the Republic of Moldova</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548640"/>
          </a:xfrm>
          <a:prstGeom prst="rect">
            <a:avLst/>
          </a:prstGeom>
          <a:noFill/>
          <a:ln/>
        </p:spPr>
        <p:txBody>
          <a:bodyPr wrap="square" lIns="0" tIns="0" rIns="0" bIns="0" rtlCol="0" anchor="ctr"/>
          <a:lstStyle/>
          <a:p>
            <a:pPr marL="0" indent="0">
              <a:lnSpc>
                <a:spcPct val="105000"/>
              </a:lnSpc>
              <a:buNone/>
            </a:pPr>
            <a:r>
              <a:rPr lang="en-US" sz="1350" i="1" dirty="0">
                <a:solidFill>
                  <a:srgbClr val="6B7488"/>
                </a:solidFill>
                <a:latin typeface="Circe"/>
                <a:ea typeface="Calibri" pitchFamily="34" charset="-122"/>
                <a:cs typeface="Calibri" pitchFamily="34" charset="-120"/>
              </a:rPr>
              <a:t>The macro picture, key indicators and how Moldova is rated by the world's institutions — the starting point for any investment case.</a:t>
            </a:r>
            <a:endParaRPr lang="en-US" sz="1350" dirty="0">
              <a:latin typeface="Circe"/>
            </a:endParaRPr>
          </a:p>
        </p:txBody>
      </p:sp>
      <p:sp>
        <p:nvSpPr>
          <p:cNvPr id="13" name="Shape 11"/>
          <p:cNvSpPr/>
          <p:nvPr/>
        </p:nvSpPr>
        <p:spPr>
          <a:xfrm>
            <a:off x="502920" y="2148840"/>
            <a:ext cx="11155680" cy="1508760"/>
          </a:xfrm>
          <a:prstGeom prst="roundRect">
            <a:avLst>
              <a:gd name="adj" fmla="val 4848"/>
            </a:avLst>
          </a:prstGeom>
          <a:solidFill>
            <a:schemeClr val="accent5">
              <a:lumMod val="20000"/>
              <a:lumOff val="80000"/>
            </a:schemeClr>
          </a:solidFill>
          <a:ln/>
          <a:effectLst>
            <a:outerShdw blurRad="88900" dist="38100" dir="5400000" algn="bl" rotWithShape="0">
              <a:srgbClr val="000000">
                <a:alpha val="22000"/>
              </a:srgbClr>
            </a:outerShdw>
          </a:effectLst>
        </p:spPr>
      </p:sp>
      <p:sp>
        <p:nvSpPr>
          <p:cNvPr id="14" name="Text 12"/>
          <p:cNvSpPr/>
          <p:nvPr/>
        </p:nvSpPr>
        <p:spPr>
          <a:xfrm>
            <a:off x="777240" y="2331720"/>
            <a:ext cx="1828800" cy="640080"/>
          </a:xfrm>
          <a:prstGeom prst="rect">
            <a:avLst/>
          </a:prstGeom>
          <a:noFill/>
          <a:ln/>
        </p:spPr>
        <p:txBody>
          <a:bodyPr wrap="square" lIns="0" tIns="0" rIns="0" bIns="0" rtlCol="0" anchor="b"/>
          <a:lstStyle/>
          <a:p>
            <a:pPr marL="0" indent="0" algn="l">
              <a:buNone/>
            </a:pPr>
            <a:r>
              <a:rPr lang="en-US" sz="2400" b="1" dirty="0">
                <a:solidFill>
                  <a:srgbClr val="00052F"/>
                </a:solidFill>
                <a:latin typeface="Circe"/>
                <a:ea typeface="Cambria" pitchFamily="34" charset="-122"/>
                <a:cs typeface="Cambria" pitchFamily="34" charset="-120"/>
              </a:rPr>
              <a:t>USD 20.1 bn</a:t>
            </a:r>
            <a:endParaRPr lang="en-US" sz="2400" dirty="0">
              <a:solidFill>
                <a:srgbClr val="00052F"/>
              </a:solidFill>
              <a:latin typeface="Circe"/>
            </a:endParaRPr>
          </a:p>
        </p:txBody>
      </p:sp>
      <p:sp>
        <p:nvSpPr>
          <p:cNvPr id="15" name="Text 13"/>
          <p:cNvSpPr/>
          <p:nvPr/>
        </p:nvSpPr>
        <p:spPr>
          <a:xfrm>
            <a:off x="777240" y="2935224"/>
            <a:ext cx="1828800" cy="457200"/>
          </a:xfrm>
          <a:prstGeom prst="rect">
            <a:avLst/>
          </a:prstGeom>
          <a:noFill/>
          <a:ln/>
        </p:spPr>
        <p:txBody>
          <a:bodyPr wrap="square" lIns="0" tIns="0" rIns="0" bIns="0" rtlCol="0" anchor="t"/>
          <a:lstStyle/>
          <a:p>
            <a:pPr marL="0" indent="0" algn="l">
              <a:lnSpc>
                <a:spcPct val="95000"/>
              </a:lnSpc>
              <a:buNone/>
            </a:pPr>
            <a:r>
              <a:rPr lang="en-US" sz="1050" dirty="0">
                <a:solidFill>
                  <a:srgbClr val="00052F"/>
                </a:solidFill>
                <a:latin typeface="Circe"/>
                <a:ea typeface="Calibri" pitchFamily="34" charset="-122"/>
                <a:cs typeface="Calibri" pitchFamily="34" charset="-120"/>
              </a:rPr>
              <a:t>GDP (2025 est.)</a:t>
            </a:r>
            <a:endParaRPr lang="en-US" sz="1050" dirty="0">
              <a:solidFill>
                <a:srgbClr val="00052F"/>
              </a:solidFill>
              <a:latin typeface="Circe"/>
            </a:endParaRPr>
          </a:p>
        </p:txBody>
      </p:sp>
      <p:sp>
        <p:nvSpPr>
          <p:cNvPr id="16" name="Text 14"/>
          <p:cNvSpPr/>
          <p:nvPr/>
        </p:nvSpPr>
        <p:spPr>
          <a:xfrm>
            <a:off x="2587752" y="2331720"/>
            <a:ext cx="1828800" cy="640080"/>
          </a:xfrm>
          <a:prstGeom prst="rect">
            <a:avLst/>
          </a:prstGeom>
          <a:noFill/>
          <a:ln/>
        </p:spPr>
        <p:txBody>
          <a:bodyPr wrap="square" lIns="0" tIns="0" rIns="0" bIns="0" rtlCol="0" anchor="b"/>
          <a:lstStyle/>
          <a:p>
            <a:pPr marL="0" indent="0" algn="l">
              <a:buNone/>
            </a:pPr>
            <a:r>
              <a:rPr lang="en-US" sz="2400" b="1" dirty="0">
                <a:solidFill>
                  <a:srgbClr val="00052F"/>
                </a:solidFill>
                <a:latin typeface="Circe"/>
                <a:ea typeface="Cambria" pitchFamily="34" charset="-122"/>
                <a:cs typeface="Cambria" pitchFamily="34" charset="-120"/>
              </a:rPr>
              <a:t>+2.4%</a:t>
            </a:r>
            <a:endParaRPr lang="en-US" sz="2400" dirty="0">
              <a:solidFill>
                <a:srgbClr val="00052F"/>
              </a:solidFill>
              <a:latin typeface="Circe"/>
            </a:endParaRPr>
          </a:p>
        </p:txBody>
      </p:sp>
      <p:sp>
        <p:nvSpPr>
          <p:cNvPr id="17" name="Text 15"/>
          <p:cNvSpPr/>
          <p:nvPr/>
        </p:nvSpPr>
        <p:spPr>
          <a:xfrm>
            <a:off x="2587752" y="2935224"/>
            <a:ext cx="1828800" cy="457200"/>
          </a:xfrm>
          <a:prstGeom prst="rect">
            <a:avLst/>
          </a:prstGeom>
          <a:noFill/>
          <a:ln/>
        </p:spPr>
        <p:txBody>
          <a:bodyPr wrap="square" lIns="0" tIns="0" rIns="0" bIns="0" rtlCol="0" anchor="t"/>
          <a:lstStyle/>
          <a:p>
            <a:pPr marL="0" indent="0" algn="l">
              <a:lnSpc>
                <a:spcPct val="95000"/>
              </a:lnSpc>
              <a:buNone/>
            </a:pPr>
            <a:r>
              <a:rPr lang="en-US" sz="1050" dirty="0">
                <a:solidFill>
                  <a:srgbClr val="00052F"/>
                </a:solidFill>
                <a:latin typeface="Circe"/>
                <a:ea typeface="Calibri" pitchFamily="34" charset="-122"/>
                <a:cs typeface="Calibri" pitchFamily="34" charset="-120"/>
              </a:rPr>
              <a:t>GDP growth 2025</a:t>
            </a:r>
            <a:endParaRPr lang="en-US" sz="1050" dirty="0">
              <a:solidFill>
                <a:srgbClr val="00052F"/>
              </a:solidFill>
              <a:latin typeface="Circe"/>
            </a:endParaRPr>
          </a:p>
        </p:txBody>
      </p:sp>
      <p:sp>
        <p:nvSpPr>
          <p:cNvPr id="18" name="Text 16"/>
          <p:cNvSpPr/>
          <p:nvPr/>
        </p:nvSpPr>
        <p:spPr>
          <a:xfrm>
            <a:off x="4398264" y="2331720"/>
            <a:ext cx="1828800" cy="640080"/>
          </a:xfrm>
          <a:prstGeom prst="rect">
            <a:avLst/>
          </a:prstGeom>
          <a:noFill/>
          <a:ln/>
        </p:spPr>
        <p:txBody>
          <a:bodyPr wrap="square" lIns="0" tIns="0" rIns="0" bIns="0" rtlCol="0" anchor="b"/>
          <a:lstStyle/>
          <a:p>
            <a:pPr marL="0" indent="0" algn="l">
              <a:buNone/>
            </a:pPr>
            <a:r>
              <a:rPr lang="en-US" sz="2400" b="1" dirty="0">
                <a:solidFill>
                  <a:srgbClr val="00052F"/>
                </a:solidFill>
                <a:latin typeface="Circe"/>
                <a:ea typeface="Cambria" pitchFamily="34" charset="-122"/>
                <a:cs typeface="Cambria" pitchFamily="34" charset="-120"/>
              </a:rPr>
              <a:t>USD 8,441</a:t>
            </a:r>
            <a:endParaRPr lang="en-US" sz="2400" dirty="0">
              <a:solidFill>
                <a:srgbClr val="00052F"/>
              </a:solidFill>
              <a:latin typeface="Circe"/>
            </a:endParaRPr>
          </a:p>
        </p:txBody>
      </p:sp>
      <p:sp>
        <p:nvSpPr>
          <p:cNvPr id="19" name="Text 17"/>
          <p:cNvSpPr/>
          <p:nvPr/>
        </p:nvSpPr>
        <p:spPr>
          <a:xfrm>
            <a:off x="4398264" y="2935224"/>
            <a:ext cx="1828800" cy="457200"/>
          </a:xfrm>
          <a:prstGeom prst="rect">
            <a:avLst/>
          </a:prstGeom>
          <a:noFill/>
          <a:ln/>
        </p:spPr>
        <p:txBody>
          <a:bodyPr wrap="square" lIns="0" tIns="0" rIns="0" bIns="0" rtlCol="0" anchor="t"/>
          <a:lstStyle/>
          <a:p>
            <a:pPr marL="0" indent="0" algn="l">
              <a:lnSpc>
                <a:spcPct val="95000"/>
              </a:lnSpc>
              <a:buNone/>
            </a:pPr>
            <a:r>
              <a:rPr lang="en-US" sz="1050" dirty="0">
                <a:solidFill>
                  <a:srgbClr val="00052F"/>
                </a:solidFill>
                <a:latin typeface="Circe"/>
                <a:ea typeface="Calibri" pitchFamily="34" charset="-122"/>
                <a:cs typeface="Calibri" pitchFamily="34" charset="-120"/>
              </a:rPr>
              <a:t>GDP per capita</a:t>
            </a:r>
            <a:endParaRPr lang="en-US" sz="1050" dirty="0">
              <a:solidFill>
                <a:srgbClr val="00052F"/>
              </a:solidFill>
              <a:latin typeface="Circe"/>
            </a:endParaRPr>
          </a:p>
        </p:txBody>
      </p:sp>
      <p:sp>
        <p:nvSpPr>
          <p:cNvPr id="20" name="Text 18"/>
          <p:cNvSpPr/>
          <p:nvPr/>
        </p:nvSpPr>
        <p:spPr>
          <a:xfrm>
            <a:off x="6208776" y="2331720"/>
            <a:ext cx="1828800" cy="640080"/>
          </a:xfrm>
          <a:prstGeom prst="rect">
            <a:avLst/>
          </a:prstGeom>
          <a:noFill/>
          <a:ln/>
        </p:spPr>
        <p:txBody>
          <a:bodyPr wrap="square" lIns="0" tIns="0" rIns="0" bIns="0" rtlCol="0" anchor="b"/>
          <a:lstStyle/>
          <a:p>
            <a:pPr marL="0" indent="0" algn="l">
              <a:buNone/>
            </a:pPr>
            <a:r>
              <a:rPr lang="en-US" sz="2400" b="1" dirty="0">
                <a:solidFill>
                  <a:srgbClr val="00052F"/>
                </a:solidFill>
                <a:latin typeface="Circe"/>
                <a:ea typeface="Cambria" pitchFamily="34" charset="-122"/>
                <a:cs typeface="Cambria" pitchFamily="34" charset="-120"/>
              </a:rPr>
              <a:t>3.8%</a:t>
            </a:r>
            <a:endParaRPr lang="en-US" sz="2400" dirty="0">
              <a:solidFill>
                <a:srgbClr val="00052F"/>
              </a:solidFill>
              <a:latin typeface="Circe"/>
            </a:endParaRPr>
          </a:p>
        </p:txBody>
      </p:sp>
      <p:sp>
        <p:nvSpPr>
          <p:cNvPr id="21" name="Text 19"/>
          <p:cNvSpPr/>
          <p:nvPr/>
        </p:nvSpPr>
        <p:spPr>
          <a:xfrm>
            <a:off x="6208776" y="2935224"/>
            <a:ext cx="1828800" cy="457200"/>
          </a:xfrm>
          <a:prstGeom prst="rect">
            <a:avLst/>
          </a:prstGeom>
          <a:noFill/>
          <a:ln/>
        </p:spPr>
        <p:txBody>
          <a:bodyPr wrap="square" lIns="0" tIns="0" rIns="0" bIns="0" rtlCol="0" anchor="t"/>
          <a:lstStyle/>
          <a:p>
            <a:pPr marL="0" indent="0" algn="l">
              <a:lnSpc>
                <a:spcPct val="95000"/>
              </a:lnSpc>
              <a:buNone/>
            </a:pPr>
            <a:r>
              <a:rPr lang="en-US" sz="1050" dirty="0">
                <a:solidFill>
                  <a:srgbClr val="00052F"/>
                </a:solidFill>
                <a:latin typeface="Circe"/>
                <a:ea typeface="Calibri" pitchFamily="34" charset="-122"/>
                <a:cs typeface="Calibri" pitchFamily="34" charset="-120"/>
              </a:rPr>
              <a:t>Unemployment</a:t>
            </a:r>
            <a:endParaRPr lang="en-US" sz="1050" dirty="0">
              <a:solidFill>
                <a:srgbClr val="00052F"/>
              </a:solidFill>
              <a:latin typeface="Circe"/>
            </a:endParaRPr>
          </a:p>
        </p:txBody>
      </p:sp>
      <p:sp>
        <p:nvSpPr>
          <p:cNvPr id="22" name="Text 20"/>
          <p:cNvSpPr/>
          <p:nvPr/>
        </p:nvSpPr>
        <p:spPr>
          <a:xfrm>
            <a:off x="8019288" y="2331720"/>
            <a:ext cx="1828800" cy="640080"/>
          </a:xfrm>
          <a:prstGeom prst="rect">
            <a:avLst/>
          </a:prstGeom>
          <a:noFill/>
          <a:ln/>
        </p:spPr>
        <p:txBody>
          <a:bodyPr wrap="square" lIns="0" tIns="0" rIns="0" bIns="0" rtlCol="0" anchor="b"/>
          <a:lstStyle/>
          <a:p>
            <a:pPr marL="0" indent="0" algn="l">
              <a:buNone/>
            </a:pPr>
            <a:r>
              <a:rPr lang="en-US" sz="2400" b="1" dirty="0">
                <a:solidFill>
                  <a:srgbClr val="00052F"/>
                </a:solidFill>
                <a:latin typeface="Circe"/>
                <a:ea typeface="Cambria" pitchFamily="34" charset="-122"/>
                <a:cs typeface="Cambria" pitchFamily="34" charset="-120"/>
              </a:rPr>
              <a:t>2.4 mn</a:t>
            </a:r>
            <a:endParaRPr lang="en-US" sz="2400" dirty="0">
              <a:solidFill>
                <a:srgbClr val="00052F"/>
              </a:solidFill>
              <a:latin typeface="Circe"/>
            </a:endParaRPr>
          </a:p>
        </p:txBody>
      </p:sp>
      <p:sp>
        <p:nvSpPr>
          <p:cNvPr id="23" name="Text 21"/>
          <p:cNvSpPr/>
          <p:nvPr/>
        </p:nvSpPr>
        <p:spPr>
          <a:xfrm>
            <a:off x="8019288" y="2935224"/>
            <a:ext cx="1828800" cy="457200"/>
          </a:xfrm>
          <a:prstGeom prst="rect">
            <a:avLst/>
          </a:prstGeom>
          <a:noFill/>
          <a:ln/>
        </p:spPr>
        <p:txBody>
          <a:bodyPr wrap="square" lIns="0" tIns="0" rIns="0" bIns="0" rtlCol="0" anchor="t"/>
          <a:lstStyle/>
          <a:p>
            <a:pPr marL="0" indent="0" algn="l">
              <a:lnSpc>
                <a:spcPct val="95000"/>
              </a:lnSpc>
              <a:buNone/>
            </a:pPr>
            <a:r>
              <a:rPr lang="en-US" sz="1050" dirty="0">
                <a:solidFill>
                  <a:srgbClr val="00052F"/>
                </a:solidFill>
                <a:latin typeface="Circe"/>
                <a:ea typeface="Calibri" pitchFamily="34" charset="-122"/>
                <a:cs typeface="Calibri" pitchFamily="34" charset="-120"/>
              </a:rPr>
              <a:t>Population</a:t>
            </a:r>
            <a:endParaRPr lang="en-US" sz="1050" dirty="0">
              <a:solidFill>
                <a:srgbClr val="00052F"/>
              </a:solidFill>
              <a:latin typeface="Circe"/>
            </a:endParaRPr>
          </a:p>
        </p:txBody>
      </p:sp>
      <p:sp>
        <p:nvSpPr>
          <p:cNvPr id="24" name="Text 22"/>
          <p:cNvSpPr/>
          <p:nvPr/>
        </p:nvSpPr>
        <p:spPr>
          <a:xfrm>
            <a:off x="9829800" y="2331720"/>
            <a:ext cx="1828800" cy="640080"/>
          </a:xfrm>
          <a:prstGeom prst="rect">
            <a:avLst/>
          </a:prstGeom>
          <a:noFill/>
          <a:ln/>
        </p:spPr>
        <p:txBody>
          <a:bodyPr wrap="square" lIns="0" tIns="0" rIns="0" bIns="0" rtlCol="0" anchor="b"/>
          <a:lstStyle/>
          <a:p>
            <a:pPr marL="0" indent="0" algn="l">
              <a:buNone/>
            </a:pPr>
            <a:r>
              <a:rPr lang="en-US" sz="2400" b="1" dirty="0">
                <a:solidFill>
                  <a:srgbClr val="00052F"/>
                </a:solidFill>
                <a:latin typeface="Circe"/>
                <a:ea typeface="Cambria" pitchFamily="34" charset="-122"/>
                <a:cs typeface="Cambria" pitchFamily="34" charset="-120"/>
              </a:rPr>
              <a:t>72 yrs</a:t>
            </a:r>
            <a:endParaRPr lang="en-US" sz="2400" dirty="0">
              <a:solidFill>
                <a:srgbClr val="00052F"/>
              </a:solidFill>
              <a:latin typeface="Circe"/>
            </a:endParaRPr>
          </a:p>
        </p:txBody>
      </p:sp>
      <p:sp>
        <p:nvSpPr>
          <p:cNvPr id="25" name="Text 23"/>
          <p:cNvSpPr/>
          <p:nvPr/>
        </p:nvSpPr>
        <p:spPr>
          <a:xfrm>
            <a:off x="9829800" y="2935224"/>
            <a:ext cx="1828800" cy="457200"/>
          </a:xfrm>
          <a:prstGeom prst="rect">
            <a:avLst/>
          </a:prstGeom>
          <a:noFill/>
          <a:ln/>
        </p:spPr>
        <p:txBody>
          <a:bodyPr wrap="square" lIns="0" tIns="0" rIns="0" bIns="0" rtlCol="0" anchor="t"/>
          <a:lstStyle/>
          <a:p>
            <a:pPr marL="0" indent="0" algn="l">
              <a:lnSpc>
                <a:spcPct val="95000"/>
              </a:lnSpc>
              <a:buNone/>
            </a:pPr>
            <a:r>
              <a:rPr lang="en-US" sz="1050" dirty="0">
                <a:solidFill>
                  <a:srgbClr val="00052F"/>
                </a:solidFill>
                <a:latin typeface="Circe"/>
                <a:ea typeface="Calibri" pitchFamily="34" charset="-122"/>
                <a:cs typeface="Calibri" pitchFamily="34" charset="-120"/>
              </a:rPr>
              <a:t>Life expectancy</a:t>
            </a:r>
            <a:endParaRPr lang="en-US" sz="1050" dirty="0">
              <a:solidFill>
                <a:srgbClr val="00052F"/>
              </a:solidFill>
              <a:latin typeface="Circe"/>
            </a:endParaRPr>
          </a:p>
        </p:txBody>
      </p:sp>
      <p:sp>
        <p:nvSpPr>
          <p:cNvPr id="26" name="Shape 24"/>
          <p:cNvSpPr/>
          <p:nvPr/>
        </p:nvSpPr>
        <p:spPr>
          <a:xfrm>
            <a:off x="502920" y="3886200"/>
            <a:ext cx="5532120" cy="2240280"/>
          </a:xfrm>
          <a:prstGeom prst="roundRect">
            <a:avLst>
              <a:gd name="adj" fmla="val 2857"/>
            </a:avLst>
          </a:prstGeom>
          <a:solidFill>
            <a:srgbClr val="FFFFFF"/>
          </a:solidFill>
          <a:ln/>
          <a:effectLst>
            <a:outerShdw blurRad="88900" dist="38100" dir="5400000" algn="bl" rotWithShape="0">
              <a:srgbClr val="000000">
                <a:alpha val="22000"/>
              </a:srgbClr>
            </a:outerShdw>
          </a:effectLst>
        </p:spPr>
      </p:sp>
      <p:sp>
        <p:nvSpPr>
          <p:cNvPr id="27" name="Shape 25"/>
          <p:cNvSpPr/>
          <p:nvPr/>
        </p:nvSpPr>
        <p:spPr>
          <a:xfrm>
            <a:off x="758952" y="4123944"/>
            <a:ext cx="566928" cy="566928"/>
          </a:xfrm>
          <a:prstGeom prst="ellipse">
            <a:avLst/>
          </a:prstGeom>
          <a:solidFill>
            <a:srgbClr val="00052F"/>
          </a:solidFill>
          <a:ln/>
        </p:spPr>
      </p:sp>
      <p:pic>
        <p:nvPicPr>
          <p:cNvPr id="28" name="Image 0" descr="preencoded.png"/>
          <p:cNvPicPr>
            <a:picLocks noChangeAspect="1"/>
          </p:cNvPicPr>
          <p:nvPr/>
        </p:nvPicPr>
        <p:blipFill>
          <a:blip r:embed="rId3"/>
          <a:stretch>
            <a:fillRect/>
          </a:stretch>
        </p:blipFill>
        <p:spPr>
          <a:xfrm>
            <a:off x="883676" y="4248668"/>
            <a:ext cx="317480" cy="317480"/>
          </a:xfrm>
          <a:prstGeom prst="rect">
            <a:avLst/>
          </a:prstGeom>
        </p:spPr>
      </p:pic>
      <p:sp>
        <p:nvSpPr>
          <p:cNvPr id="29" name="Text 26"/>
          <p:cNvSpPr/>
          <p:nvPr/>
        </p:nvSpPr>
        <p:spPr>
          <a:xfrm>
            <a:off x="1472184" y="4105656"/>
            <a:ext cx="4389120" cy="566928"/>
          </a:xfrm>
          <a:prstGeom prst="rect">
            <a:avLst/>
          </a:prstGeom>
          <a:noFill/>
          <a:ln/>
        </p:spPr>
        <p:txBody>
          <a:bodyPr wrap="square" lIns="0" tIns="0" rIns="0" bIns="0" rtlCol="0" anchor="ctr"/>
          <a:lstStyle/>
          <a:p>
            <a:pPr marL="0" indent="0" algn="just">
              <a:lnSpc>
                <a:spcPct val="95000"/>
              </a:lnSpc>
              <a:buNone/>
            </a:pPr>
            <a:r>
              <a:rPr lang="en-US" b="1" dirty="0">
                <a:solidFill>
                  <a:srgbClr val="1A2236"/>
                </a:solidFill>
                <a:latin typeface="Circe"/>
                <a:ea typeface="Calibri" pitchFamily="34" charset="-122"/>
                <a:cs typeface="Calibri" pitchFamily="34" charset="-120"/>
              </a:rPr>
              <a:t>Resilient through shocks</a:t>
            </a:r>
            <a:endParaRPr lang="en-US" dirty="0">
              <a:latin typeface="Circe"/>
            </a:endParaRPr>
          </a:p>
        </p:txBody>
      </p:sp>
      <p:sp>
        <p:nvSpPr>
          <p:cNvPr id="30" name="Text 27"/>
          <p:cNvSpPr/>
          <p:nvPr/>
        </p:nvSpPr>
        <p:spPr>
          <a:xfrm>
            <a:off x="777240" y="4800600"/>
            <a:ext cx="5001768" cy="118872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Despite the war in Ukraine, an energy crisis and severe drought, Moldova has built a solid base for long-term growth. The IMF projects ~1.9% growth in 2026 and ~3.2% in 2027 as the external environment normalises.</a:t>
            </a:r>
            <a:endParaRPr lang="en-US" sz="1600" dirty="0">
              <a:latin typeface="Circe"/>
            </a:endParaRPr>
          </a:p>
        </p:txBody>
      </p:sp>
      <p:sp>
        <p:nvSpPr>
          <p:cNvPr id="31" name="Shape 28"/>
          <p:cNvSpPr/>
          <p:nvPr/>
        </p:nvSpPr>
        <p:spPr>
          <a:xfrm>
            <a:off x="6126480" y="3886200"/>
            <a:ext cx="5532120" cy="2240280"/>
          </a:xfrm>
          <a:prstGeom prst="roundRect">
            <a:avLst>
              <a:gd name="adj" fmla="val 2857"/>
            </a:avLst>
          </a:prstGeom>
          <a:solidFill>
            <a:srgbClr val="FFFFFF"/>
          </a:solidFill>
          <a:ln/>
          <a:effectLst>
            <a:outerShdw blurRad="88900" dist="38100" dir="5400000" algn="bl" rotWithShape="0">
              <a:srgbClr val="000000">
                <a:alpha val="22000"/>
              </a:srgbClr>
            </a:outerShdw>
          </a:effectLst>
        </p:spPr>
      </p:sp>
      <p:sp>
        <p:nvSpPr>
          <p:cNvPr id="32" name="Shape 29"/>
          <p:cNvSpPr/>
          <p:nvPr/>
        </p:nvSpPr>
        <p:spPr>
          <a:xfrm>
            <a:off x="6382512" y="4123944"/>
            <a:ext cx="566928" cy="566928"/>
          </a:xfrm>
          <a:prstGeom prst="ellipse">
            <a:avLst/>
          </a:prstGeom>
          <a:solidFill>
            <a:srgbClr val="00052F"/>
          </a:solidFill>
          <a:ln/>
        </p:spPr>
      </p:sp>
      <p:pic>
        <p:nvPicPr>
          <p:cNvPr id="33" name="Image 1" descr="preencoded.png"/>
          <p:cNvPicPr>
            <a:picLocks noChangeAspect="1"/>
          </p:cNvPicPr>
          <p:nvPr/>
        </p:nvPicPr>
        <p:blipFill>
          <a:blip r:embed="rId4"/>
          <a:stretch>
            <a:fillRect/>
          </a:stretch>
        </p:blipFill>
        <p:spPr>
          <a:xfrm>
            <a:off x="6507236" y="4248668"/>
            <a:ext cx="317480" cy="317480"/>
          </a:xfrm>
          <a:prstGeom prst="rect">
            <a:avLst/>
          </a:prstGeom>
        </p:spPr>
      </p:pic>
      <p:sp>
        <p:nvSpPr>
          <p:cNvPr id="34" name="Text 30"/>
          <p:cNvSpPr/>
          <p:nvPr/>
        </p:nvSpPr>
        <p:spPr>
          <a:xfrm>
            <a:off x="7095744" y="4105656"/>
            <a:ext cx="4389120" cy="566928"/>
          </a:xfrm>
          <a:prstGeom prst="rect">
            <a:avLst/>
          </a:prstGeom>
          <a:noFill/>
          <a:ln/>
        </p:spPr>
        <p:txBody>
          <a:bodyPr wrap="square" lIns="0" tIns="0" rIns="0" bIns="0" rtlCol="0" anchor="ctr"/>
          <a:lstStyle/>
          <a:p>
            <a:pPr marL="0" indent="0" algn="just">
              <a:lnSpc>
                <a:spcPct val="95000"/>
              </a:lnSpc>
              <a:buNone/>
            </a:pPr>
            <a:r>
              <a:rPr lang="en-US" b="1" dirty="0">
                <a:solidFill>
                  <a:srgbClr val="1A2236"/>
                </a:solidFill>
                <a:latin typeface="Circe"/>
                <a:ea typeface="Calibri" pitchFamily="34" charset="-122"/>
                <a:cs typeface="Calibri" pitchFamily="34" charset="-120"/>
              </a:rPr>
              <a:t>Independently rated &amp; ranked</a:t>
            </a:r>
            <a:endParaRPr lang="en-US" dirty="0">
              <a:latin typeface="Circe"/>
            </a:endParaRPr>
          </a:p>
        </p:txBody>
      </p:sp>
      <p:sp>
        <p:nvSpPr>
          <p:cNvPr id="35" name="Text 31"/>
          <p:cNvSpPr/>
          <p:nvPr/>
        </p:nvSpPr>
        <p:spPr>
          <a:xfrm>
            <a:off x="6400800" y="4800600"/>
            <a:ext cx="5001768" cy="118872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The guide compiles Moldova's full scorecard — Moody's B2, S&amp;P B+, Fitch BB (all stable), plus its standings on Economic Freedom, the Global Innovation Index, English Proficiency, Corruption Perceptions and Soft Power.</a:t>
            </a:r>
            <a:endParaRPr lang="en-US" sz="1600" dirty="0">
              <a:latin typeface="Circe"/>
            </a:endParaRPr>
          </a:p>
        </p:txBody>
      </p:sp>
      <p:sp>
        <p:nvSpPr>
          <p:cNvPr id="36" name="Text 32"/>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2</a:t>
            </a:r>
            <a:endParaRPr lang="en-US" sz="900" dirty="0">
              <a:latin typeface="Circe"/>
            </a:endParaRPr>
          </a:p>
        </p:txBody>
      </p:sp>
      <p:pic>
        <p:nvPicPr>
          <p:cNvPr id="40" name="Picture 7">
            <a:extLst>
              <a:ext uri="{FF2B5EF4-FFF2-40B4-BE49-F238E27FC236}">
                <a16:creationId xmlns:a16="http://schemas.microsoft.com/office/drawing/2014/main" id="{96C734BB-7D66-4296-39D9-126997FDCD19}"/>
              </a:ext>
            </a:extLst>
          </p:cNvPr>
          <p:cNvPicPr>
            <a:picLocks noChangeAspect="1"/>
          </p:cNvPicPr>
          <p:nvPr/>
        </p:nvPicPr>
        <p:blipFill rotWithShape="1">
          <a:blip r:embed="rId5"/>
          <a:stretch>
            <a:fillRect/>
          </a:stretch>
        </p:blipFill>
        <p:spPr bwMode="auto">
          <a:xfrm>
            <a:off x="10532709" y="279400"/>
            <a:ext cx="1151291" cy="573971"/>
          </a:xfrm>
          <a:prstGeom prst="rect">
            <a:avLst/>
          </a:prstGeom>
        </p:spPr>
      </p:pic>
      <p:pic>
        <p:nvPicPr>
          <p:cNvPr id="8" name="Image 0" descr="preencoded.png">
            <a:extLst>
              <a:ext uri="{FF2B5EF4-FFF2-40B4-BE49-F238E27FC236}">
                <a16:creationId xmlns:a16="http://schemas.microsoft.com/office/drawing/2014/main" id="{BD0C9CD6-077D-409C-BFC9-BAB210E58C2D}"/>
              </a:ext>
            </a:extLst>
          </p:cNvPr>
          <p:cNvPicPr>
            <a:picLocks noChangeAspect="1"/>
          </p:cNvPicPr>
          <p:nvPr/>
        </p:nvPicPr>
        <p:blipFill>
          <a:blip r:embed="rId6">
            <a:alphaModFix amt="45000"/>
          </a:blip>
          <a:stretch>
            <a:fillRect/>
          </a:stretch>
        </p:blipFill>
        <p:spPr>
          <a:xfrm flipH="1">
            <a:off x="490220" y="3890772"/>
            <a:ext cx="2115820" cy="2514263"/>
          </a:xfrm>
          <a:prstGeom prst="rect">
            <a:avLst/>
          </a:prstGeom>
        </p:spPr>
      </p:pic>
      <p:pic>
        <p:nvPicPr>
          <p:cNvPr id="9" name="Image 0" descr="preencoded.png">
            <a:extLst>
              <a:ext uri="{FF2B5EF4-FFF2-40B4-BE49-F238E27FC236}">
                <a16:creationId xmlns:a16="http://schemas.microsoft.com/office/drawing/2014/main" id="{A5DECA53-094F-5541-E867-00614DEE94F2}"/>
              </a:ext>
            </a:extLst>
          </p:cNvPr>
          <p:cNvPicPr>
            <a:picLocks noChangeAspect="1"/>
          </p:cNvPicPr>
          <p:nvPr/>
        </p:nvPicPr>
        <p:blipFill>
          <a:blip r:embed="rId6">
            <a:alphaModFix amt="45000"/>
          </a:blip>
          <a:stretch>
            <a:fillRect/>
          </a:stretch>
        </p:blipFill>
        <p:spPr>
          <a:xfrm>
            <a:off x="9609633" y="3890772"/>
            <a:ext cx="2061667" cy="24414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II</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A Gateway to Growth &amp; Innovation</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Chapter II distils the country's competitive edge into a set of clear advantages an investor can act on.</a:t>
            </a:r>
            <a:endParaRPr lang="en-US" sz="1350" dirty="0">
              <a:latin typeface="Circe"/>
            </a:endParaRPr>
          </a:p>
        </p:txBody>
      </p:sp>
      <p:sp>
        <p:nvSpPr>
          <p:cNvPr id="13" name="Shape 11"/>
          <p:cNvSpPr/>
          <p:nvPr/>
        </p:nvSpPr>
        <p:spPr>
          <a:xfrm>
            <a:off x="50292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14" name="Shape 12"/>
          <p:cNvSpPr/>
          <p:nvPr/>
        </p:nvSpPr>
        <p:spPr>
          <a:xfrm>
            <a:off x="758952" y="2340864"/>
            <a:ext cx="566928" cy="566928"/>
          </a:xfrm>
          <a:prstGeom prst="ellipse">
            <a:avLst/>
          </a:prstGeom>
          <a:solidFill>
            <a:srgbClr val="003E7D"/>
          </a:solidFill>
          <a:ln/>
        </p:spPr>
      </p:sp>
      <p:pic>
        <p:nvPicPr>
          <p:cNvPr id="15" name="Image 0" descr="preencoded.png"/>
          <p:cNvPicPr>
            <a:picLocks noChangeAspect="1"/>
          </p:cNvPicPr>
          <p:nvPr/>
        </p:nvPicPr>
        <p:blipFill>
          <a:blip r:embed="rId3"/>
          <a:stretch>
            <a:fillRect/>
          </a:stretch>
        </p:blipFill>
        <p:spPr>
          <a:xfrm>
            <a:off x="883676" y="2465588"/>
            <a:ext cx="317480" cy="317480"/>
          </a:xfrm>
          <a:prstGeom prst="rect">
            <a:avLst/>
          </a:prstGeom>
        </p:spPr>
      </p:pic>
      <p:sp>
        <p:nvSpPr>
          <p:cNvPr id="16" name="Text 13"/>
          <p:cNvSpPr/>
          <p:nvPr/>
        </p:nvSpPr>
        <p:spPr>
          <a:xfrm>
            <a:off x="1472184" y="232257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Strategic location</a:t>
            </a:r>
            <a:endParaRPr lang="en-US" sz="2000" dirty="0">
              <a:latin typeface="Circe"/>
            </a:endParaRPr>
          </a:p>
        </p:txBody>
      </p:sp>
      <p:sp>
        <p:nvSpPr>
          <p:cNvPr id="17" name="Text 14"/>
          <p:cNvSpPr/>
          <p:nvPr/>
        </p:nvSpPr>
        <p:spPr>
          <a:xfrm>
            <a:off x="777240" y="3017520"/>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1–3 hours by air from major EU hubs; Giurgiulești deep-water port links Moldova to Black Sea maritime trade.</a:t>
            </a:r>
            <a:endParaRPr lang="en-US" sz="1600" dirty="0">
              <a:latin typeface="Circe"/>
            </a:endParaRPr>
          </a:p>
        </p:txBody>
      </p:sp>
      <p:sp>
        <p:nvSpPr>
          <p:cNvPr id="18" name="Shape 15"/>
          <p:cNvSpPr/>
          <p:nvPr/>
        </p:nvSpPr>
        <p:spPr>
          <a:xfrm>
            <a:off x="425196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19" name="Shape 16"/>
          <p:cNvSpPr/>
          <p:nvPr/>
        </p:nvSpPr>
        <p:spPr>
          <a:xfrm>
            <a:off x="4507992" y="2340864"/>
            <a:ext cx="566928" cy="566928"/>
          </a:xfrm>
          <a:prstGeom prst="ellipse">
            <a:avLst/>
          </a:prstGeom>
          <a:solidFill>
            <a:srgbClr val="E2231A"/>
          </a:solidFill>
          <a:ln/>
        </p:spPr>
      </p:sp>
      <p:pic>
        <p:nvPicPr>
          <p:cNvPr id="20" name="Image 1" descr="preencoded.png"/>
          <p:cNvPicPr>
            <a:picLocks noChangeAspect="1"/>
          </p:cNvPicPr>
          <p:nvPr/>
        </p:nvPicPr>
        <p:blipFill>
          <a:blip r:embed="rId4"/>
          <a:stretch>
            <a:fillRect/>
          </a:stretch>
        </p:blipFill>
        <p:spPr>
          <a:xfrm>
            <a:off x="4632716" y="2465588"/>
            <a:ext cx="317480" cy="317480"/>
          </a:xfrm>
          <a:prstGeom prst="rect">
            <a:avLst/>
          </a:prstGeom>
        </p:spPr>
      </p:pic>
      <p:sp>
        <p:nvSpPr>
          <p:cNvPr id="21" name="Text 17"/>
          <p:cNvSpPr/>
          <p:nvPr/>
        </p:nvSpPr>
        <p:spPr>
          <a:xfrm>
            <a:off x="5221224" y="232257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Advantageous tax</a:t>
            </a:r>
            <a:endParaRPr lang="en-US" sz="2000" dirty="0">
              <a:latin typeface="Circe"/>
            </a:endParaRPr>
          </a:p>
        </p:txBody>
      </p:sp>
      <p:sp>
        <p:nvSpPr>
          <p:cNvPr id="22" name="Text 18"/>
          <p:cNvSpPr/>
          <p:nvPr/>
        </p:nvSpPr>
        <p:spPr>
          <a:xfrm>
            <a:off x="4526280" y="3017520"/>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12% income tax, deferral on reinvested profit, 20% VAT (8% reduced), and a 7% flat tax inside MITP.</a:t>
            </a:r>
            <a:endParaRPr lang="en-US" sz="1600" dirty="0">
              <a:latin typeface="Circe"/>
            </a:endParaRPr>
          </a:p>
        </p:txBody>
      </p:sp>
      <p:sp>
        <p:nvSpPr>
          <p:cNvPr id="23" name="Shape 19"/>
          <p:cNvSpPr/>
          <p:nvPr/>
        </p:nvSpPr>
        <p:spPr>
          <a:xfrm>
            <a:off x="800100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24" name="Shape 20"/>
          <p:cNvSpPr/>
          <p:nvPr/>
        </p:nvSpPr>
        <p:spPr>
          <a:xfrm>
            <a:off x="8257032" y="2340864"/>
            <a:ext cx="566928" cy="566928"/>
          </a:xfrm>
          <a:prstGeom prst="ellipse">
            <a:avLst/>
          </a:prstGeom>
          <a:solidFill>
            <a:srgbClr val="1F9D6B"/>
          </a:solidFill>
          <a:ln/>
        </p:spPr>
      </p:sp>
      <p:pic>
        <p:nvPicPr>
          <p:cNvPr id="25" name="Image 2" descr="preencoded.png"/>
          <p:cNvPicPr>
            <a:picLocks noChangeAspect="1"/>
          </p:cNvPicPr>
          <p:nvPr/>
        </p:nvPicPr>
        <p:blipFill>
          <a:blip r:embed="rId5"/>
          <a:stretch>
            <a:fillRect/>
          </a:stretch>
        </p:blipFill>
        <p:spPr>
          <a:xfrm>
            <a:off x="8381756" y="2465588"/>
            <a:ext cx="317480" cy="317480"/>
          </a:xfrm>
          <a:prstGeom prst="rect">
            <a:avLst/>
          </a:prstGeom>
        </p:spPr>
      </p:pic>
      <p:sp>
        <p:nvSpPr>
          <p:cNvPr id="26" name="Text 21"/>
          <p:cNvSpPr/>
          <p:nvPr/>
        </p:nvSpPr>
        <p:spPr>
          <a:xfrm>
            <a:off x="8970264" y="2322576"/>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Free-trade reach</a:t>
            </a:r>
            <a:endParaRPr lang="en-US" sz="2000" dirty="0">
              <a:latin typeface="Circe"/>
            </a:endParaRPr>
          </a:p>
        </p:txBody>
      </p:sp>
      <p:sp>
        <p:nvSpPr>
          <p:cNvPr id="27" name="Text 22"/>
          <p:cNvSpPr/>
          <p:nvPr/>
        </p:nvSpPr>
        <p:spPr>
          <a:xfrm>
            <a:off x="8275320" y="3017520"/>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DCFTA with the EU, CEFTA, GUAM, EFTA, Turkey &amp; UK — preferential access to 870+ million consumers.</a:t>
            </a:r>
            <a:endParaRPr lang="en-US" sz="1600" dirty="0">
              <a:latin typeface="Circe"/>
            </a:endParaRPr>
          </a:p>
        </p:txBody>
      </p:sp>
      <p:sp>
        <p:nvSpPr>
          <p:cNvPr id="28" name="Shape 23"/>
          <p:cNvSpPr/>
          <p:nvPr/>
        </p:nvSpPr>
        <p:spPr>
          <a:xfrm>
            <a:off x="50292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29" name="Shape 24"/>
          <p:cNvSpPr/>
          <p:nvPr/>
        </p:nvSpPr>
        <p:spPr>
          <a:xfrm>
            <a:off x="758952" y="4325112"/>
            <a:ext cx="566928" cy="566928"/>
          </a:xfrm>
          <a:prstGeom prst="ellipse">
            <a:avLst/>
          </a:prstGeom>
          <a:solidFill>
            <a:srgbClr val="2E6BD6"/>
          </a:solidFill>
          <a:ln/>
        </p:spPr>
      </p:sp>
      <p:pic>
        <p:nvPicPr>
          <p:cNvPr id="30" name="Image 3" descr="preencoded.png"/>
          <p:cNvPicPr>
            <a:picLocks noChangeAspect="1"/>
          </p:cNvPicPr>
          <p:nvPr/>
        </p:nvPicPr>
        <p:blipFill>
          <a:blip r:embed="rId6"/>
          <a:stretch>
            <a:fillRect/>
          </a:stretch>
        </p:blipFill>
        <p:spPr>
          <a:xfrm>
            <a:off x="883676" y="4449836"/>
            <a:ext cx="317480" cy="317480"/>
          </a:xfrm>
          <a:prstGeom prst="rect">
            <a:avLst/>
          </a:prstGeom>
        </p:spPr>
      </p:pic>
      <p:sp>
        <p:nvSpPr>
          <p:cNvPr id="31" name="Text 25"/>
          <p:cNvSpPr/>
          <p:nvPr/>
        </p:nvSpPr>
        <p:spPr>
          <a:xfrm>
            <a:off x="1472184" y="4306824"/>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Digital &amp; efficient</a:t>
            </a:r>
            <a:endParaRPr lang="en-US" sz="2000" dirty="0">
              <a:latin typeface="Circe"/>
            </a:endParaRPr>
          </a:p>
        </p:txBody>
      </p:sp>
      <p:sp>
        <p:nvSpPr>
          <p:cNvPr id="32" name="Text 26"/>
          <p:cNvSpPr/>
          <p:nvPr/>
        </p:nvSpPr>
        <p:spPr>
          <a:xfrm>
            <a:off x="777240" y="5001768"/>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77%+ of business services online, fast remote company registration, unified e-permits platform.</a:t>
            </a:r>
            <a:endParaRPr lang="en-US" sz="1600" dirty="0">
              <a:latin typeface="Circe"/>
            </a:endParaRPr>
          </a:p>
        </p:txBody>
      </p:sp>
      <p:sp>
        <p:nvSpPr>
          <p:cNvPr id="33" name="Shape 27"/>
          <p:cNvSpPr/>
          <p:nvPr/>
        </p:nvSpPr>
        <p:spPr>
          <a:xfrm>
            <a:off x="425196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34" name="Shape 28"/>
          <p:cNvSpPr/>
          <p:nvPr/>
        </p:nvSpPr>
        <p:spPr>
          <a:xfrm>
            <a:off x="4507992" y="4325112"/>
            <a:ext cx="566928" cy="566928"/>
          </a:xfrm>
          <a:prstGeom prst="ellipse">
            <a:avLst/>
          </a:prstGeom>
          <a:solidFill>
            <a:srgbClr val="E8B04B"/>
          </a:solidFill>
          <a:ln/>
        </p:spPr>
      </p:sp>
      <p:pic>
        <p:nvPicPr>
          <p:cNvPr id="35" name="Image 4" descr="preencoded.png"/>
          <p:cNvPicPr>
            <a:picLocks noChangeAspect="1"/>
          </p:cNvPicPr>
          <p:nvPr/>
        </p:nvPicPr>
        <p:blipFill>
          <a:blip r:embed="rId7"/>
          <a:stretch>
            <a:fillRect/>
          </a:stretch>
        </p:blipFill>
        <p:spPr>
          <a:xfrm>
            <a:off x="4632716" y="4449836"/>
            <a:ext cx="317480" cy="317480"/>
          </a:xfrm>
          <a:prstGeom prst="rect">
            <a:avLst/>
          </a:prstGeom>
        </p:spPr>
      </p:pic>
      <p:sp>
        <p:nvSpPr>
          <p:cNvPr id="36" name="Text 29"/>
          <p:cNvSpPr/>
          <p:nvPr/>
        </p:nvSpPr>
        <p:spPr>
          <a:xfrm>
            <a:off x="5221224" y="4306824"/>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Competitive workforce</a:t>
            </a:r>
            <a:endParaRPr lang="en-US" sz="2000" dirty="0">
              <a:latin typeface="Circe"/>
            </a:endParaRPr>
          </a:p>
        </p:txBody>
      </p:sp>
      <p:sp>
        <p:nvSpPr>
          <p:cNvPr id="37" name="Text 30"/>
          <p:cNvSpPr/>
          <p:nvPr/>
        </p:nvSpPr>
        <p:spPr>
          <a:xfrm>
            <a:off x="4526280" y="5001768"/>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Young, multilingual talent (RO, RU, EN, FR, IT, ES, DE) at competitive wages, strong in IT &amp; manufacturing.</a:t>
            </a:r>
            <a:endParaRPr lang="en-US" sz="1600" dirty="0">
              <a:latin typeface="Circe"/>
            </a:endParaRPr>
          </a:p>
        </p:txBody>
      </p:sp>
      <p:sp>
        <p:nvSpPr>
          <p:cNvPr id="38" name="Shape 31"/>
          <p:cNvSpPr/>
          <p:nvPr/>
        </p:nvSpPr>
        <p:spPr>
          <a:xfrm>
            <a:off x="800100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39" name="Shape 32"/>
          <p:cNvSpPr/>
          <p:nvPr/>
        </p:nvSpPr>
        <p:spPr>
          <a:xfrm>
            <a:off x="8257032" y="4325112"/>
            <a:ext cx="566928" cy="566928"/>
          </a:xfrm>
          <a:prstGeom prst="ellipse">
            <a:avLst/>
          </a:prstGeom>
          <a:solidFill>
            <a:srgbClr val="8A2BE2"/>
          </a:solidFill>
          <a:ln/>
        </p:spPr>
      </p:sp>
      <p:pic>
        <p:nvPicPr>
          <p:cNvPr id="40" name="Image 5" descr="preencoded.png"/>
          <p:cNvPicPr>
            <a:picLocks noChangeAspect="1"/>
          </p:cNvPicPr>
          <p:nvPr/>
        </p:nvPicPr>
        <p:blipFill>
          <a:blip r:embed="rId8"/>
          <a:stretch>
            <a:fillRect/>
          </a:stretch>
        </p:blipFill>
        <p:spPr>
          <a:xfrm>
            <a:off x="8381756" y="4449836"/>
            <a:ext cx="317480" cy="317480"/>
          </a:xfrm>
          <a:prstGeom prst="rect">
            <a:avLst/>
          </a:prstGeom>
        </p:spPr>
      </p:pic>
      <p:sp>
        <p:nvSpPr>
          <p:cNvPr id="41" name="Text 33"/>
          <p:cNvSpPr/>
          <p:nvPr/>
        </p:nvSpPr>
        <p:spPr>
          <a:xfrm>
            <a:off x="8970264" y="4306824"/>
            <a:ext cx="2514600" cy="566928"/>
          </a:xfrm>
          <a:prstGeom prst="rect">
            <a:avLst/>
          </a:prstGeom>
          <a:noFill/>
          <a:ln/>
        </p:spPr>
        <p:txBody>
          <a:bodyPr wrap="square" lIns="0" tIns="0" rIns="0" bIns="0" rtlCol="0" anchor="ctr"/>
          <a:lstStyle/>
          <a:p>
            <a:pPr marL="0" indent="0" algn="just">
              <a:lnSpc>
                <a:spcPct val="95000"/>
              </a:lnSpc>
              <a:buNone/>
            </a:pPr>
            <a:r>
              <a:rPr lang="en-US" sz="2000" b="1" dirty="0">
                <a:solidFill>
                  <a:srgbClr val="1A2236"/>
                </a:solidFill>
                <a:latin typeface="Circe"/>
                <a:ea typeface="Calibri" pitchFamily="34" charset="-122"/>
                <a:cs typeface="Calibri" pitchFamily="34" charset="-120"/>
              </a:rPr>
              <a:t>Reform leader</a:t>
            </a:r>
            <a:endParaRPr lang="en-US" sz="2000" dirty="0">
              <a:latin typeface="Circe"/>
            </a:endParaRPr>
          </a:p>
        </p:txBody>
      </p:sp>
      <p:sp>
        <p:nvSpPr>
          <p:cNvPr id="42" name="Text 34"/>
          <p:cNvSpPr/>
          <p:nvPr/>
        </p:nvSpPr>
        <p:spPr>
          <a:xfrm>
            <a:off x="8275320" y="5001768"/>
            <a:ext cx="3127248" cy="822960"/>
          </a:xfrm>
          <a:prstGeom prst="rect">
            <a:avLst/>
          </a:prstGeom>
          <a:noFill/>
          <a:ln/>
        </p:spPr>
        <p:txBody>
          <a:bodyPr wrap="square" lIns="0" tIns="0" rIns="0" bIns="0" rtlCol="0" anchor="t"/>
          <a:lstStyle/>
          <a:p>
            <a:pPr marL="0" indent="0" algn="just">
              <a:lnSpc>
                <a:spcPct val="102000"/>
              </a:lnSpc>
              <a:buNone/>
            </a:pPr>
            <a:r>
              <a:rPr lang="en-US" sz="1600" dirty="0">
                <a:solidFill>
                  <a:srgbClr val="6B7488"/>
                </a:solidFill>
                <a:latin typeface="Circe"/>
                <a:ea typeface="Calibri" pitchFamily="34" charset="-122"/>
                <a:cs typeface="Calibri" pitchFamily="34" charset="-120"/>
              </a:rPr>
              <a:t>Highest reform-implementation rate among EU candidates (93%); EUR 1.9 bn EU Growth Plan 2025–2027.</a:t>
            </a:r>
            <a:endParaRPr lang="en-US" sz="1600" dirty="0">
              <a:latin typeface="Circe"/>
            </a:endParaRPr>
          </a:p>
        </p:txBody>
      </p:sp>
      <p:sp>
        <p:nvSpPr>
          <p:cNvPr id="43" name="Text 35"/>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3</a:t>
            </a:r>
            <a:endParaRPr lang="en-US" sz="900" dirty="0">
              <a:latin typeface="Circe"/>
            </a:endParaRPr>
          </a:p>
        </p:txBody>
      </p:sp>
      <p:pic>
        <p:nvPicPr>
          <p:cNvPr id="44" name="Picture 7">
            <a:extLst>
              <a:ext uri="{FF2B5EF4-FFF2-40B4-BE49-F238E27FC236}">
                <a16:creationId xmlns:a16="http://schemas.microsoft.com/office/drawing/2014/main" id="{D7609BE7-4766-1AFB-10C0-D5D5B9CC22DC}"/>
              </a:ext>
            </a:extLst>
          </p:cNvPr>
          <p:cNvPicPr>
            <a:picLocks noChangeAspect="1"/>
          </p:cNvPicPr>
          <p:nvPr/>
        </p:nvPicPr>
        <p:blipFill rotWithShape="1">
          <a:blip r:embed="rId9"/>
          <a:stretch>
            <a:fillRect/>
          </a:stretch>
        </p:blipFill>
        <p:spPr bwMode="auto">
          <a:xfrm>
            <a:off x="10537789" y="280993"/>
            <a:ext cx="1151291" cy="573971"/>
          </a:xfrm>
          <a:prstGeom prst="rect">
            <a:avLst/>
          </a:prstGeom>
        </p:spPr>
      </p:pic>
      <p:pic>
        <p:nvPicPr>
          <p:cNvPr id="45" name="Image 0" descr="preencoded.png">
            <a:extLst>
              <a:ext uri="{FF2B5EF4-FFF2-40B4-BE49-F238E27FC236}">
                <a16:creationId xmlns:a16="http://schemas.microsoft.com/office/drawing/2014/main" id="{6A79F1DB-6CD7-CFC4-7CB7-53E25CFA86F8}"/>
              </a:ext>
            </a:extLst>
          </p:cNvPr>
          <p:cNvPicPr>
            <a:picLocks noChangeAspect="1"/>
          </p:cNvPicPr>
          <p:nvPr/>
        </p:nvPicPr>
        <p:blipFill>
          <a:blip r:embed="rId10">
            <a:alphaModFix amt="45000"/>
          </a:blip>
          <a:stretch>
            <a:fillRect/>
          </a:stretch>
        </p:blipFill>
        <p:spPr>
          <a:xfrm>
            <a:off x="7204166" y="1426842"/>
            <a:ext cx="4987834" cy="590664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09600" y="0"/>
            <a:ext cx="10363200" cy="1219200"/>
          </a:xfrm>
          <a:prstGeom prst="rect">
            <a:avLst/>
          </a:prstGeom>
          <a:noFill/>
          <a:ln/>
        </p:spPr>
        <p:txBody>
          <a:bodyPr wrap="square" lIns="0" tIns="0" rIns="0" bIns="0" rtlCol="0" anchor="ctr"/>
          <a:lstStyle/>
          <a:p>
            <a:r>
              <a:rPr lang="en-US" sz="3467" b="1" dirty="0">
                <a:solidFill>
                  <a:srgbClr val="FFFFFF"/>
                </a:solidFill>
                <a:latin typeface="Circe"/>
              </a:rPr>
              <a:t>THE EU ACCESSION JOURNEY</a:t>
            </a:r>
            <a:endParaRPr lang="en-US" sz="3467" dirty="0">
              <a:latin typeface="Circe"/>
            </a:endParaRPr>
          </a:p>
        </p:txBody>
      </p:sp>
      <p:sp>
        <p:nvSpPr>
          <p:cNvPr id="5" name="Shape 3"/>
          <p:cNvSpPr/>
          <p:nvPr/>
        </p:nvSpPr>
        <p:spPr>
          <a:xfrm>
            <a:off x="487680" y="1402080"/>
            <a:ext cx="11094720" cy="1072896"/>
          </a:xfrm>
          <a:prstGeom prst="roundRect">
            <a:avLst>
              <a:gd name="adj" fmla="val 11364"/>
            </a:avLst>
          </a:prstGeom>
          <a:solidFill>
            <a:srgbClr val="003E7D">
              <a:alpha val="94902"/>
            </a:srgbClr>
          </a:solidFill>
          <a:ln w="12700">
            <a:solidFill>
              <a:srgbClr val="003E7D"/>
            </a:solidFill>
            <a:prstDash val="solid"/>
          </a:ln>
          <a:effectLst>
            <a:outerShdw blurRad="101600" dist="38100" dir="2700000" algn="bl" rotWithShape="0">
              <a:srgbClr val="000000">
                <a:alpha val="12000"/>
              </a:srgbClr>
            </a:outerShdw>
          </a:effectLst>
        </p:spPr>
      </p:sp>
      <p:sp>
        <p:nvSpPr>
          <p:cNvPr id="6" name="Text 4"/>
          <p:cNvSpPr/>
          <p:nvPr/>
        </p:nvSpPr>
        <p:spPr>
          <a:xfrm>
            <a:off x="670560" y="1426464"/>
            <a:ext cx="10850880" cy="1024128"/>
          </a:xfrm>
          <a:prstGeom prst="rect">
            <a:avLst/>
          </a:prstGeom>
          <a:noFill/>
          <a:ln/>
        </p:spPr>
        <p:txBody>
          <a:bodyPr wrap="square" lIns="67733" tIns="67733" rIns="67733" bIns="67733" rtlCol="0" anchor="ctr"/>
          <a:lstStyle/>
          <a:p>
            <a:pPr algn="just"/>
            <a:r>
              <a:rPr lang="en-US" b="1" dirty="0">
                <a:solidFill>
                  <a:schemeClr val="bg1"/>
                </a:solidFill>
                <a:latin typeface="Circe"/>
              </a:rPr>
              <a:t>EU Growth Plan 2025–2027: </a:t>
            </a:r>
            <a:r>
              <a:rPr lang="en-US" dirty="0">
                <a:solidFill>
                  <a:schemeClr val="bg1"/>
                </a:solidFill>
                <a:latin typeface="Circe"/>
              </a:rPr>
              <a:t>€1.9B support package | 93% reform implementation rate — highest among all EU candidate states | DCFTA guarantees preferential EU market access</a:t>
            </a:r>
            <a:r>
              <a:rPr lang="ro-MD" dirty="0">
                <a:solidFill>
                  <a:schemeClr val="bg1"/>
                </a:solidFill>
                <a:latin typeface="Circe"/>
              </a:rPr>
              <a:t>. </a:t>
            </a:r>
            <a:r>
              <a:rPr lang="en-US" dirty="0">
                <a:solidFill>
                  <a:schemeClr val="bg1"/>
                </a:solidFill>
                <a:latin typeface="Circe"/>
                <a:ea typeface="Calibri" pitchFamily="34" charset="-122"/>
                <a:cs typeface="Calibri" pitchFamily="34" charset="-120"/>
              </a:rPr>
              <a:t>First two tranches already disbursed (Jul 2025, Mar 2026).</a:t>
            </a:r>
            <a:endParaRPr lang="en-US" dirty="0">
              <a:solidFill>
                <a:schemeClr val="bg1"/>
              </a:solidFill>
              <a:latin typeface="Circe"/>
            </a:endParaRPr>
          </a:p>
        </p:txBody>
      </p:sp>
      <p:sp>
        <p:nvSpPr>
          <p:cNvPr id="7" name="Shape 5"/>
          <p:cNvSpPr/>
          <p:nvPr/>
        </p:nvSpPr>
        <p:spPr>
          <a:xfrm>
            <a:off x="731520" y="3657600"/>
            <a:ext cx="10728960" cy="85344"/>
          </a:xfrm>
          <a:prstGeom prst="rect">
            <a:avLst/>
          </a:prstGeom>
          <a:solidFill>
            <a:srgbClr val="E2231A"/>
          </a:solidFill>
          <a:ln w="12700">
            <a:solidFill>
              <a:srgbClr val="E2231A"/>
            </a:solidFill>
            <a:prstDash val="solid"/>
          </a:ln>
        </p:spPr>
      </p:sp>
      <p:sp>
        <p:nvSpPr>
          <p:cNvPr id="8" name="Text 6"/>
          <p:cNvSpPr/>
          <p:nvPr/>
        </p:nvSpPr>
        <p:spPr>
          <a:xfrm>
            <a:off x="426720" y="2682240"/>
            <a:ext cx="2133600" cy="829056"/>
          </a:xfrm>
          <a:prstGeom prst="rect">
            <a:avLst/>
          </a:prstGeom>
          <a:noFill/>
          <a:ln/>
        </p:spPr>
        <p:txBody>
          <a:bodyPr wrap="square" lIns="0" tIns="0" rIns="0" bIns="0" rtlCol="0" anchor="ctr"/>
          <a:lstStyle/>
          <a:p>
            <a:pPr algn="ctr"/>
            <a:r>
              <a:rPr lang="en-US" b="1" dirty="0">
                <a:solidFill>
                  <a:srgbClr val="0D7A6E"/>
                </a:solidFill>
                <a:latin typeface="Circe"/>
              </a:rPr>
              <a:t>Mar 2022</a:t>
            </a:r>
            <a:endParaRPr lang="en-US" dirty="0">
              <a:latin typeface="Circe"/>
            </a:endParaRPr>
          </a:p>
        </p:txBody>
      </p:sp>
      <p:sp>
        <p:nvSpPr>
          <p:cNvPr id="9" name="Shape 7"/>
          <p:cNvSpPr/>
          <p:nvPr/>
        </p:nvSpPr>
        <p:spPr>
          <a:xfrm>
            <a:off x="1158240" y="3328416"/>
            <a:ext cx="670560" cy="670560"/>
          </a:xfrm>
          <a:prstGeom prst="ellipse">
            <a:avLst/>
          </a:prstGeom>
          <a:solidFill>
            <a:srgbClr val="003E7D"/>
          </a:solidFill>
          <a:ln w="25400">
            <a:solidFill>
              <a:srgbClr val="00052F"/>
            </a:solidFill>
            <a:prstDash val="solid"/>
          </a:ln>
        </p:spPr>
      </p:sp>
      <p:sp>
        <p:nvSpPr>
          <p:cNvPr id="10" name="Shape 8"/>
          <p:cNvSpPr/>
          <p:nvPr/>
        </p:nvSpPr>
        <p:spPr>
          <a:xfrm>
            <a:off x="426720" y="3925824"/>
            <a:ext cx="2133600" cy="2316480"/>
          </a:xfrm>
          <a:prstGeom prst="roundRect">
            <a:avLst>
              <a:gd name="adj" fmla="val 4571"/>
            </a:avLst>
          </a:prstGeom>
          <a:solidFill>
            <a:srgbClr val="FFFFFF"/>
          </a:solidFill>
          <a:ln w="6350">
            <a:solidFill>
              <a:srgbClr val="E2E8F0"/>
            </a:solidFill>
            <a:prstDash val="solid"/>
          </a:ln>
          <a:effectLst>
            <a:outerShdw blurRad="76200" dist="25400" dir="2700000" algn="bl" rotWithShape="0">
              <a:srgbClr val="000000">
                <a:alpha val="10000"/>
              </a:srgbClr>
            </a:outerShdw>
          </a:effectLst>
        </p:spPr>
      </p:sp>
      <p:sp>
        <p:nvSpPr>
          <p:cNvPr id="11" name="Text 9"/>
          <p:cNvSpPr/>
          <p:nvPr/>
        </p:nvSpPr>
        <p:spPr>
          <a:xfrm>
            <a:off x="499872" y="3962400"/>
            <a:ext cx="1975104" cy="2218944"/>
          </a:xfrm>
          <a:prstGeom prst="rect">
            <a:avLst/>
          </a:prstGeom>
          <a:noFill/>
          <a:ln/>
        </p:spPr>
        <p:txBody>
          <a:bodyPr wrap="square" lIns="0" tIns="0" rIns="0" bIns="0" rtlCol="0" anchor="ctr"/>
          <a:lstStyle/>
          <a:p>
            <a:pPr algn="ctr"/>
            <a:r>
              <a:rPr lang="en-US" dirty="0">
                <a:solidFill>
                  <a:srgbClr val="1A2E4A"/>
                </a:solidFill>
                <a:latin typeface="Circe"/>
              </a:rPr>
              <a:t>EU Application</a:t>
            </a:r>
            <a:endParaRPr lang="en-US" dirty="0">
              <a:latin typeface="Circe"/>
            </a:endParaRPr>
          </a:p>
          <a:p>
            <a:pPr algn="ctr"/>
            <a:r>
              <a:rPr lang="en-US" dirty="0">
                <a:solidFill>
                  <a:srgbClr val="1A2E4A"/>
                </a:solidFill>
                <a:latin typeface="Circe"/>
              </a:rPr>
              <a:t>submitted</a:t>
            </a:r>
            <a:endParaRPr lang="en-US" dirty="0">
              <a:latin typeface="Circe"/>
            </a:endParaRPr>
          </a:p>
        </p:txBody>
      </p:sp>
      <p:sp>
        <p:nvSpPr>
          <p:cNvPr id="12" name="Text 10"/>
          <p:cNvSpPr/>
          <p:nvPr/>
        </p:nvSpPr>
        <p:spPr>
          <a:xfrm>
            <a:off x="2682240" y="2682240"/>
            <a:ext cx="2133600" cy="829056"/>
          </a:xfrm>
          <a:prstGeom prst="rect">
            <a:avLst/>
          </a:prstGeom>
          <a:noFill/>
          <a:ln/>
        </p:spPr>
        <p:txBody>
          <a:bodyPr wrap="square" lIns="0" tIns="0" rIns="0" bIns="0" rtlCol="0" anchor="ctr"/>
          <a:lstStyle/>
          <a:p>
            <a:pPr algn="ctr"/>
            <a:r>
              <a:rPr lang="en-US" b="1" dirty="0">
                <a:solidFill>
                  <a:srgbClr val="0D7A6E"/>
                </a:solidFill>
                <a:latin typeface="Circe"/>
              </a:rPr>
              <a:t>Dec 2023</a:t>
            </a:r>
            <a:endParaRPr lang="en-US" dirty="0">
              <a:latin typeface="Circe"/>
            </a:endParaRPr>
          </a:p>
        </p:txBody>
      </p:sp>
      <p:sp>
        <p:nvSpPr>
          <p:cNvPr id="13" name="Shape 11"/>
          <p:cNvSpPr/>
          <p:nvPr/>
        </p:nvSpPr>
        <p:spPr>
          <a:xfrm>
            <a:off x="3413760" y="3328416"/>
            <a:ext cx="670560" cy="670560"/>
          </a:xfrm>
          <a:prstGeom prst="ellipse">
            <a:avLst/>
          </a:prstGeom>
          <a:solidFill>
            <a:srgbClr val="003E7D"/>
          </a:solidFill>
          <a:ln w="25400">
            <a:solidFill>
              <a:srgbClr val="00052F"/>
            </a:solidFill>
            <a:prstDash val="solid"/>
          </a:ln>
        </p:spPr>
      </p:sp>
      <p:sp>
        <p:nvSpPr>
          <p:cNvPr id="14" name="Shape 12"/>
          <p:cNvSpPr/>
          <p:nvPr/>
        </p:nvSpPr>
        <p:spPr>
          <a:xfrm>
            <a:off x="2672080" y="3925824"/>
            <a:ext cx="2133600" cy="2316480"/>
          </a:xfrm>
          <a:prstGeom prst="roundRect">
            <a:avLst>
              <a:gd name="adj" fmla="val 4571"/>
            </a:avLst>
          </a:prstGeom>
          <a:solidFill>
            <a:srgbClr val="FFFFFF"/>
          </a:solidFill>
          <a:ln w="6350">
            <a:solidFill>
              <a:srgbClr val="E2E8F0"/>
            </a:solidFill>
            <a:prstDash val="solid"/>
          </a:ln>
          <a:effectLst>
            <a:outerShdw blurRad="76200" dist="25400" dir="2700000" algn="bl" rotWithShape="0">
              <a:srgbClr val="000000">
                <a:alpha val="10000"/>
              </a:srgbClr>
            </a:outerShdw>
          </a:effectLst>
        </p:spPr>
      </p:sp>
      <p:sp>
        <p:nvSpPr>
          <p:cNvPr id="15" name="Text 13"/>
          <p:cNvSpPr/>
          <p:nvPr/>
        </p:nvSpPr>
        <p:spPr>
          <a:xfrm>
            <a:off x="2755392" y="3962400"/>
            <a:ext cx="1975104" cy="2218944"/>
          </a:xfrm>
          <a:prstGeom prst="rect">
            <a:avLst/>
          </a:prstGeom>
          <a:noFill/>
          <a:ln/>
        </p:spPr>
        <p:txBody>
          <a:bodyPr wrap="square" lIns="0" tIns="0" rIns="0" bIns="0" rtlCol="0" anchor="ctr"/>
          <a:lstStyle/>
          <a:p>
            <a:pPr algn="ctr"/>
            <a:r>
              <a:rPr lang="en-US" dirty="0">
                <a:solidFill>
                  <a:srgbClr val="1A2E4A"/>
                </a:solidFill>
                <a:latin typeface="Circe"/>
              </a:rPr>
              <a:t>Accession</a:t>
            </a:r>
            <a:endParaRPr lang="en-US" dirty="0">
              <a:latin typeface="Circe"/>
            </a:endParaRPr>
          </a:p>
          <a:p>
            <a:pPr algn="ctr"/>
            <a:r>
              <a:rPr lang="en-US" dirty="0">
                <a:solidFill>
                  <a:srgbClr val="1A2E4A"/>
                </a:solidFill>
                <a:latin typeface="Circe"/>
              </a:rPr>
              <a:t>negotiations opened</a:t>
            </a:r>
            <a:endParaRPr lang="en-US" dirty="0">
              <a:latin typeface="Circe"/>
            </a:endParaRPr>
          </a:p>
        </p:txBody>
      </p:sp>
      <p:sp>
        <p:nvSpPr>
          <p:cNvPr id="16" name="Text 14"/>
          <p:cNvSpPr/>
          <p:nvPr/>
        </p:nvSpPr>
        <p:spPr>
          <a:xfrm>
            <a:off x="4937760" y="2682240"/>
            <a:ext cx="2133600" cy="829056"/>
          </a:xfrm>
          <a:prstGeom prst="rect">
            <a:avLst/>
          </a:prstGeom>
          <a:noFill/>
          <a:ln/>
        </p:spPr>
        <p:txBody>
          <a:bodyPr wrap="square" lIns="0" tIns="0" rIns="0" bIns="0" rtlCol="0" anchor="ctr"/>
          <a:lstStyle/>
          <a:p>
            <a:pPr algn="ctr"/>
            <a:r>
              <a:rPr lang="en-US" b="1" dirty="0">
                <a:solidFill>
                  <a:srgbClr val="0D7A6E"/>
                </a:solidFill>
                <a:latin typeface="Circe"/>
              </a:rPr>
              <a:t>Oct 2024</a:t>
            </a:r>
            <a:endParaRPr lang="en-US" dirty="0">
              <a:latin typeface="Circe"/>
            </a:endParaRPr>
          </a:p>
        </p:txBody>
      </p:sp>
      <p:sp>
        <p:nvSpPr>
          <p:cNvPr id="17" name="Shape 15"/>
          <p:cNvSpPr/>
          <p:nvPr/>
        </p:nvSpPr>
        <p:spPr>
          <a:xfrm>
            <a:off x="5669280" y="3328416"/>
            <a:ext cx="670560" cy="670560"/>
          </a:xfrm>
          <a:prstGeom prst="ellipse">
            <a:avLst/>
          </a:prstGeom>
          <a:solidFill>
            <a:srgbClr val="003E7D"/>
          </a:solidFill>
          <a:ln w="25400">
            <a:solidFill>
              <a:srgbClr val="00052F"/>
            </a:solidFill>
            <a:prstDash val="solid"/>
          </a:ln>
        </p:spPr>
      </p:sp>
      <p:sp>
        <p:nvSpPr>
          <p:cNvPr id="18" name="Shape 16"/>
          <p:cNvSpPr/>
          <p:nvPr/>
        </p:nvSpPr>
        <p:spPr>
          <a:xfrm>
            <a:off x="4937760" y="3925824"/>
            <a:ext cx="2133600" cy="2316480"/>
          </a:xfrm>
          <a:prstGeom prst="roundRect">
            <a:avLst>
              <a:gd name="adj" fmla="val 4571"/>
            </a:avLst>
          </a:prstGeom>
          <a:solidFill>
            <a:srgbClr val="FFFFFF"/>
          </a:solidFill>
          <a:ln w="6350">
            <a:solidFill>
              <a:srgbClr val="E2E8F0"/>
            </a:solidFill>
            <a:prstDash val="solid"/>
          </a:ln>
          <a:effectLst>
            <a:outerShdw blurRad="76200" dist="25400" dir="2700000" algn="bl" rotWithShape="0">
              <a:srgbClr val="000000">
                <a:alpha val="10000"/>
              </a:srgbClr>
            </a:outerShdw>
          </a:effectLst>
        </p:spPr>
      </p:sp>
      <p:sp>
        <p:nvSpPr>
          <p:cNvPr id="19" name="Text 17"/>
          <p:cNvSpPr/>
          <p:nvPr/>
        </p:nvSpPr>
        <p:spPr>
          <a:xfrm>
            <a:off x="5010912" y="3962400"/>
            <a:ext cx="1975104" cy="2218944"/>
          </a:xfrm>
          <a:prstGeom prst="rect">
            <a:avLst/>
          </a:prstGeom>
          <a:noFill/>
          <a:ln/>
        </p:spPr>
        <p:txBody>
          <a:bodyPr wrap="square" lIns="0" tIns="0" rIns="0" bIns="0" rtlCol="0" anchor="ctr"/>
          <a:lstStyle/>
          <a:p>
            <a:pPr algn="ctr"/>
            <a:r>
              <a:rPr lang="en-US" dirty="0">
                <a:solidFill>
                  <a:srgbClr val="1A2E4A"/>
                </a:solidFill>
                <a:latin typeface="Circe"/>
              </a:rPr>
              <a:t>Negotiating framework</a:t>
            </a:r>
            <a:endParaRPr lang="en-US" dirty="0">
              <a:latin typeface="Circe"/>
            </a:endParaRPr>
          </a:p>
          <a:p>
            <a:pPr algn="ctr"/>
            <a:r>
              <a:rPr lang="en-US" dirty="0">
                <a:solidFill>
                  <a:srgbClr val="1A2E4A"/>
                </a:solidFill>
                <a:latin typeface="Circe"/>
              </a:rPr>
              <a:t>adopted</a:t>
            </a:r>
            <a:endParaRPr lang="en-US" dirty="0">
              <a:latin typeface="Circe"/>
            </a:endParaRPr>
          </a:p>
        </p:txBody>
      </p:sp>
      <p:sp>
        <p:nvSpPr>
          <p:cNvPr id="20" name="Text 18"/>
          <p:cNvSpPr/>
          <p:nvPr/>
        </p:nvSpPr>
        <p:spPr>
          <a:xfrm>
            <a:off x="7193280" y="2682240"/>
            <a:ext cx="2133600" cy="829056"/>
          </a:xfrm>
          <a:prstGeom prst="rect">
            <a:avLst/>
          </a:prstGeom>
          <a:noFill/>
          <a:ln/>
        </p:spPr>
        <p:txBody>
          <a:bodyPr wrap="square" lIns="0" tIns="0" rIns="0" bIns="0" rtlCol="0" anchor="ctr"/>
          <a:lstStyle/>
          <a:p>
            <a:pPr algn="ctr"/>
            <a:r>
              <a:rPr lang="en-US" b="1" dirty="0">
                <a:solidFill>
                  <a:srgbClr val="0D7A6E"/>
                </a:solidFill>
                <a:latin typeface="Circe"/>
              </a:rPr>
              <a:t>2025–27</a:t>
            </a:r>
            <a:endParaRPr lang="en-US" dirty="0">
              <a:latin typeface="Circe"/>
            </a:endParaRPr>
          </a:p>
        </p:txBody>
      </p:sp>
      <p:sp>
        <p:nvSpPr>
          <p:cNvPr id="21" name="Shape 19"/>
          <p:cNvSpPr/>
          <p:nvPr/>
        </p:nvSpPr>
        <p:spPr>
          <a:xfrm>
            <a:off x="7924800" y="3328416"/>
            <a:ext cx="670560" cy="670560"/>
          </a:xfrm>
          <a:prstGeom prst="ellipse">
            <a:avLst/>
          </a:prstGeom>
          <a:solidFill>
            <a:srgbClr val="003E7D"/>
          </a:solidFill>
          <a:ln w="25400">
            <a:solidFill>
              <a:srgbClr val="00052F"/>
            </a:solidFill>
            <a:prstDash val="solid"/>
          </a:ln>
        </p:spPr>
      </p:sp>
      <p:sp>
        <p:nvSpPr>
          <p:cNvPr id="22" name="Shape 20"/>
          <p:cNvSpPr/>
          <p:nvPr/>
        </p:nvSpPr>
        <p:spPr>
          <a:xfrm>
            <a:off x="7193280" y="3925824"/>
            <a:ext cx="2133600" cy="2316480"/>
          </a:xfrm>
          <a:prstGeom prst="roundRect">
            <a:avLst>
              <a:gd name="adj" fmla="val 4571"/>
            </a:avLst>
          </a:prstGeom>
          <a:solidFill>
            <a:srgbClr val="FFFFFF"/>
          </a:solidFill>
          <a:ln w="6350">
            <a:solidFill>
              <a:srgbClr val="E2E8F0"/>
            </a:solidFill>
            <a:prstDash val="solid"/>
          </a:ln>
          <a:effectLst>
            <a:outerShdw blurRad="76200" dist="25400" dir="2700000" algn="bl" rotWithShape="0">
              <a:srgbClr val="000000">
                <a:alpha val="10000"/>
              </a:srgbClr>
            </a:outerShdw>
          </a:effectLst>
        </p:spPr>
        <p:txBody>
          <a:bodyPr/>
          <a:lstStyle/>
          <a:p>
            <a:endParaRPr lang="en-US" sz="2800" dirty="0">
              <a:latin typeface="Circe"/>
            </a:endParaRPr>
          </a:p>
        </p:txBody>
      </p:sp>
      <p:sp>
        <p:nvSpPr>
          <p:cNvPr id="23" name="Text 21"/>
          <p:cNvSpPr/>
          <p:nvPr/>
        </p:nvSpPr>
        <p:spPr>
          <a:xfrm>
            <a:off x="7266432" y="3962400"/>
            <a:ext cx="1975104" cy="2218944"/>
          </a:xfrm>
          <a:prstGeom prst="rect">
            <a:avLst/>
          </a:prstGeom>
          <a:noFill/>
          <a:ln/>
        </p:spPr>
        <p:txBody>
          <a:bodyPr wrap="square" lIns="0" tIns="0" rIns="0" bIns="0" rtlCol="0" anchor="ctr"/>
          <a:lstStyle/>
          <a:p>
            <a:pPr algn="ctr"/>
            <a:r>
              <a:rPr lang="en-US" sz="2000" dirty="0">
                <a:solidFill>
                  <a:srgbClr val="1A2236"/>
                </a:solidFill>
                <a:latin typeface="Circe"/>
                <a:ea typeface="Calibri" pitchFamily="34" charset="-122"/>
                <a:cs typeface="Calibri" pitchFamily="34" charset="-120"/>
              </a:rPr>
              <a:t>Reform &amp; Growth Facility</a:t>
            </a:r>
            <a:r>
              <a:rPr lang="ro-MD" sz="2000" dirty="0">
                <a:solidFill>
                  <a:srgbClr val="1A2236"/>
                </a:solidFill>
                <a:latin typeface="Circe"/>
                <a:ea typeface="Calibri" pitchFamily="34" charset="-122"/>
                <a:cs typeface="Calibri" pitchFamily="34" charset="-120"/>
              </a:rPr>
              <a:t> - </a:t>
            </a:r>
            <a:r>
              <a:rPr lang="en-US" sz="2000" dirty="0">
                <a:solidFill>
                  <a:srgbClr val="1A2236"/>
                </a:solidFill>
                <a:latin typeface="Circe"/>
                <a:ea typeface="Calibri" pitchFamily="34" charset="-122"/>
                <a:cs typeface="Calibri" pitchFamily="34" charset="-120"/>
              </a:rPr>
              <a:t>up to €1.9 bn</a:t>
            </a:r>
            <a:endParaRPr lang="en-US" sz="2000" dirty="0">
              <a:latin typeface="Circe"/>
            </a:endParaRPr>
          </a:p>
        </p:txBody>
      </p:sp>
      <p:sp>
        <p:nvSpPr>
          <p:cNvPr id="24" name="Text 22"/>
          <p:cNvSpPr/>
          <p:nvPr/>
        </p:nvSpPr>
        <p:spPr>
          <a:xfrm>
            <a:off x="9448800" y="2682240"/>
            <a:ext cx="2133600" cy="829056"/>
          </a:xfrm>
          <a:prstGeom prst="rect">
            <a:avLst/>
          </a:prstGeom>
          <a:noFill/>
          <a:ln/>
        </p:spPr>
        <p:txBody>
          <a:bodyPr wrap="square" lIns="0" tIns="0" rIns="0" bIns="0" rtlCol="0" anchor="ctr"/>
          <a:lstStyle/>
          <a:p>
            <a:pPr algn="ctr"/>
            <a:r>
              <a:rPr lang="en-US" b="1" dirty="0">
                <a:solidFill>
                  <a:srgbClr val="0D7A6E"/>
                </a:solidFill>
                <a:latin typeface="Circe"/>
              </a:rPr>
              <a:t>Target 2028</a:t>
            </a:r>
            <a:endParaRPr lang="en-US" dirty="0">
              <a:solidFill>
                <a:srgbClr val="0D7A6E"/>
              </a:solidFill>
              <a:latin typeface="Circe"/>
            </a:endParaRPr>
          </a:p>
        </p:txBody>
      </p:sp>
      <p:sp>
        <p:nvSpPr>
          <p:cNvPr id="25" name="Shape 23"/>
          <p:cNvSpPr/>
          <p:nvPr/>
        </p:nvSpPr>
        <p:spPr>
          <a:xfrm>
            <a:off x="10180320" y="3328416"/>
            <a:ext cx="670560" cy="670560"/>
          </a:xfrm>
          <a:prstGeom prst="ellipse">
            <a:avLst/>
          </a:prstGeom>
          <a:solidFill>
            <a:srgbClr val="003E7D"/>
          </a:solidFill>
          <a:ln w="25400">
            <a:solidFill>
              <a:srgbClr val="00052F"/>
            </a:solidFill>
            <a:prstDash val="solid"/>
          </a:ln>
        </p:spPr>
      </p:sp>
      <p:sp>
        <p:nvSpPr>
          <p:cNvPr id="26" name="Shape 24"/>
          <p:cNvSpPr/>
          <p:nvPr/>
        </p:nvSpPr>
        <p:spPr>
          <a:xfrm>
            <a:off x="9448800" y="3925824"/>
            <a:ext cx="2133600" cy="2316480"/>
          </a:xfrm>
          <a:prstGeom prst="roundRect">
            <a:avLst>
              <a:gd name="adj" fmla="val 4571"/>
            </a:avLst>
          </a:prstGeom>
          <a:solidFill>
            <a:srgbClr val="003E7D"/>
          </a:solidFill>
          <a:ln w="6350">
            <a:solidFill>
              <a:srgbClr val="003E7D"/>
            </a:solidFill>
            <a:prstDash val="solid"/>
          </a:ln>
          <a:effectLst>
            <a:outerShdw blurRad="76200" dist="25400" dir="2700000" algn="bl" rotWithShape="0">
              <a:srgbClr val="000000">
                <a:alpha val="10000"/>
              </a:srgbClr>
            </a:outerShdw>
          </a:effectLst>
        </p:spPr>
      </p:sp>
      <p:sp>
        <p:nvSpPr>
          <p:cNvPr id="27" name="Text 25"/>
          <p:cNvSpPr/>
          <p:nvPr/>
        </p:nvSpPr>
        <p:spPr>
          <a:xfrm>
            <a:off x="9521952" y="3962400"/>
            <a:ext cx="1975104" cy="2218944"/>
          </a:xfrm>
          <a:prstGeom prst="rect">
            <a:avLst/>
          </a:prstGeom>
          <a:noFill/>
          <a:ln/>
        </p:spPr>
        <p:txBody>
          <a:bodyPr wrap="square" lIns="0" tIns="0" rIns="0" bIns="0" rtlCol="0" anchor="ctr"/>
          <a:lstStyle/>
          <a:p>
            <a:pPr algn="ctr"/>
            <a:r>
              <a:rPr lang="en-US" sz="2000" b="1" dirty="0">
                <a:solidFill>
                  <a:schemeClr val="bg1"/>
                </a:solidFill>
                <a:latin typeface="Circe"/>
                <a:ea typeface="Calibri" pitchFamily="34" charset="-122"/>
                <a:cs typeface="Calibri" pitchFamily="34" charset="-120"/>
              </a:rPr>
              <a:t>Target for full EU membership</a:t>
            </a:r>
            <a:endParaRPr lang="en-US" sz="2000" b="1" dirty="0">
              <a:solidFill>
                <a:schemeClr val="bg1"/>
              </a:solidFill>
              <a:latin typeface="Circe"/>
            </a:endParaRPr>
          </a:p>
        </p:txBody>
      </p:sp>
      <p:pic>
        <p:nvPicPr>
          <p:cNvPr id="28" name="Image 0" descr="preencoded.png">
            <a:extLst>
              <a:ext uri="{FF2B5EF4-FFF2-40B4-BE49-F238E27FC236}">
                <a16:creationId xmlns:a16="http://schemas.microsoft.com/office/drawing/2014/main" id="{B36006B5-E906-01FF-2493-EE2A47314BC1}"/>
              </a:ext>
            </a:extLst>
          </p:cNvPr>
          <p:cNvPicPr>
            <a:picLocks noChangeAspect="1"/>
          </p:cNvPicPr>
          <p:nvPr/>
        </p:nvPicPr>
        <p:blipFill>
          <a:blip r:embed="rId3">
            <a:alphaModFix amt="45000"/>
          </a:blip>
          <a:stretch>
            <a:fillRect/>
          </a:stretch>
        </p:blipFill>
        <p:spPr>
          <a:xfrm flipH="1">
            <a:off x="-89757" y="2040128"/>
            <a:ext cx="4668869" cy="5693825"/>
          </a:xfrm>
          <a:prstGeom prst="rect">
            <a:avLst/>
          </a:prstGeom>
        </p:spPr>
      </p:pic>
      <p:sp>
        <p:nvSpPr>
          <p:cNvPr id="30" name="Shape 0">
            <a:extLst>
              <a:ext uri="{FF2B5EF4-FFF2-40B4-BE49-F238E27FC236}">
                <a16:creationId xmlns:a16="http://schemas.microsoft.com/office/drawing/2014/main" id="{4E5219C2-3268-AA37-C3F4-07B496CC5C79}"/>
              </a:ext>
            </a:extLst>
          </p:cNvPr>
          <p:cNvSpPr/>
          <p:nvPr/>
        </p:nvSpPr>
        <p:spPr>
          <a:xfrm>
            <a:off x="0" y="-6096"/>
            <a:ext cx="12161520" cy="1298448"/>
          </a:xfrm>
          <a:prstGeom prst="rect">
            <a:avLst/>
          </a:prstGeom>
          <a:solidFill>
            <a:srgbClr val="00052F"/>
          </a:solidFill>
          <a:ln/>
        </p:spPr>
      </p:sp>
      <p:sp>
        <p:nvSpPr>
          <p:cNvPr id="31" name="Shape 1">
            <a:extLst>
              <a:ext uri="{FF2B5EF4-FFF2-40B4-BE49-F238E27FC236}">
                <a16:creationId xmlns:a16="http://schemas.microsoft.com/office/drawing/2014/main" id="{D0B334D1-C370-479D-C452-703D2AD2BE93}"/>
              </a:ext>
            </a:extLst>
          </p:cNvPr>
          <p:cNvSpPr/>
          <p:nvPr/>
        </p:nvSpPr>
        <p:spPr>
          <a:xfrm>
            <a:off x="502920" y="384048"/>
            <a:ext cx="868680" cy="530352"/>
          </a:xfrm>
          <a:prstGeom prst="roundRect">
            <a:avLst>
              <a:gd name="adj" fmla="val 13793"/>
            </a:avLst>
          </a:prstGeom>
          <a:solidFill>
            <a:srgbClr val="E2231A"/>
          </a:solidFill>
          <a:ln/>
        </p:spPr>
      </p:sp>
      <p:sp>
        <p:nvSpPr>
          <p:cNvPr id="32" name="Text 2">
            <a:extLst>
              <a:ext uri="{FF2B5EF4-FFF2-40B4-BE49-F238E27FC236}">
                <a16:creationId xmlns:a16="http://schemas.microsoft.com/office/drawing/2014/main" id="{0A2E89CB-FCE0-7234-E269-5EA9E0FA4BD4}"/>
              </a:ext>
            </a:extLst>
          </p:cNvPr>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III</a:t>
            </a:r>
            <a:endParaRPr lang="en-US" sz="2000" dirty="0">
              <a:latin typeface="Circe"/>
            </a:endParaRPr>
          </a:p>
        </p:txBody>
      </p:sp>
      <p:sp>
        <p:nvSpPr>
          <p:cNvPr id="33" name="Text 3">
            <a:extLst>
              <a:ext uri="{FF2B5EF4-FFF2-40B4-BE49-F238E27FC236}">
                <a16:creationId xmlns:a16="http://schemas.microsoft.com/office/drawing/2014/main" id="{5D3648E8-6B62-5749-20E6-6C19F27DB00A}"/>
              </a:ext>
            </a:extLst>
          </p:cNvPr>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34" name="Text 4">
            <a:extLst>
              <a:ext uri="{FF2B5EF4-FFF2-40B4-BE49-F238E27FC236}">
                <a16:creationId xmlns:a16="http://schemas.microsoft.com/office/drawing/2014/main" id="{795DEF26-C048-9D88-2EAB-04757A315D28}"/>
              </a:ext>
            </a:extLst>
          </p:cNvPr>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The EU Accession Pathway</a:t>
            </a:r>
            <a:endParaRPr lang="en-US" sz="2600" dirty="0">
              <a:latin typeface="Circe"/>
            </a:endParaRPr>
          </a:p>
        </p:txBody>
      </p:sp>
      <p:pic>
        <p:nvPicPr>
          <p:cNvPr id="38" name="Picture 7">
            <a:extLst>
              <a:ext uri="{FF2B5EF4-FFF2-40B4-BE49-F238E27FC236}">
                <a16:creationId xmlns:a16="http://schemas.microsoft.com/office/drawing/2014/main" id="{43EE82E7-8704-8101-67EC-DC86544D88B7}"/>
              </a:ext>
            </a:extLst>
          </p:cNvPr>
          <p:cNvPicPr>
            <a:picLocks noChangeAspect="1"/>
          </p:cNvPicPr>
          <p:nvPr/>
        </p:nvPicPr>
        <p:blipFill rotWithShape="1">
          <a:blip r:embed="rId4"/>
          <a:stretch>
            <a:fillRect/>
          </a:stretch>
        </p:blipFill>
        <p:spPr bwMode="auto">
          <a:xfrm>
            <a:off x="10532709" y="279400"/>
            <a:ext cx="1151291" cy="573971"/>
          </a:xfrm>
          <a:prstGeom prst="rect">
            <a:avLst/>
          </a:prstGeom>
        </p:spPr>
      </p:pic>
      <p:sp>
        <p:nvSpPr>
          <p:cNvPr id="2" name="Text 21">
            <a:extLst>
              <a:ext uri="{FF2B5EF4-FFF2-40B4-BE49-F238E27FC236}">
                <a16:creationId xmlns:a16="http://schemas.microsoft.com/office/drawing/2014/main" id="{EED6D0CF-78EF-1C14-9477-71C1E0E1D1B8}"/>
              </a:ext>
            </a:extLst>
          </p:cNvPr>
          <p:cNvSpPr/>
          <p:nvPr/>
        </p:nvSpPr>
        <p:spPr>
          <a:xfrm>
            <a:off x="11338560" y="6473952"/>
            <a:ext cx="457200" cy="274320"/>
          </a:xfrm>
          <a:prstGeom prst="rect">
            <a:avLst/>
          </a:prstGeom>
          <a:noFill/>
          <a:ln/>
        </p:spPr>
        <p:txBody>
          <a:bodyPr wrap="square" lIns="0" tIns="0" rIns="0" bIns="0" rtlCol="0" anchor="ctr"/>
          <a:lstStyle/>
          <a:p>
            <a:pPr marL="0" indent="0" algn="r">
              <a:buNone/>
            </a:pPr>
            <a:r>
              <a:rPr lang="ro-MD" sz="900" dirty="0">
                <a:latin typeface="Circe"/>
              </a:rPr>
              <a:t>4</a:t>
            </a:r>
            <a:endParaRPr lang="en-US" sz="900" dirty="0">
              <a:latin typeface="Circ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IV</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Foreign Direct Investment</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83870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Who already invests here, how much, and in which sectors — the proof points that build investor confidence.</a:t>
            </a:r>
            <a:endParaRPr lang="en-US" sz="1350" dirty="0">
              <a:latin typeface="Circe"/>
            </a:endParaRPr>
          </a:p>
        </p:txBody>
      </p:sp>
      <p:sp>
        <p:nvSpPr>
          <p:cNvPr id="13" name="Shape 11"/>
          <p:cNvSpPr/>
          <p:nvPr/>
        </p:nvSpPr>
        <p:spPr>
          <a:xfrm>
            <a:off x="502920" y="2103120"/>
            <a:ext cx="5212080" cy="4023360"/>
          </a:xfrm>
          <a:prstGeom prst="roundRect">
            <a:avLst>
              <a:gd name="adj" fmla="val 1818"/>
            </a:avLst>
          </a:prstGeom>
          <a:solidFill>
            <a:srgbClr val="00052F"/>
          </a:solidFill>
          <a:ln/>
          <a:effectLst>
            <a:outerShdw blurRad="88900" dist="38100" dir="5400000" algn="bl" rotWithShape="0">
              <a:srgbClr val="000000">
                <a:alpha val="22000"/>
              </a:srgbClr>
            </a:outerShdw>
          </a:effectLst>
        </p:spPr>
      </p:sp>
      <p:sp>
        <p:nvSpPr>
          <p:cNvPr id="14" name="Text 12"/>
          <p:cNvSpPr/>
          <p:nvPr/>
        </p:nvSpPr>
        <p:spPr>
          <a:xfrm>
            <a:off x="822960" y="2331720"/>
            <a:ext cx="4572000" cy="640080"/>
          </a:xfrm>
          <a:prstGeom prst="rect">
            <a:avLst/>
          </a:prstGeom>
          <a:noFill/>
          <a:ln/>
        </p:spPr>
        <p:txBody>
          <a:bodyPr wrap="square" lIns="0" tIns="0" rIns="0" bIns="0" rtlCol="0" anchor="b"/>
          <a:lstStyle/>
          <a:p>
            <a:pPr marL="0" indent="0" algn="l">
              <a:buNone/>
            </a:pPr>
            <a:r>
              <a:rPr lang="en-US" sz="4000" b="1" dirty="0">
                <a:solidFill>
                  <a:srgbClr val="E2231A"/>
                </a:solidFill>
                <a:latin typeface="Circe"/>
                <a:ea typeface="Cambria" pitchFamily="34" charset="-122"/>
                <a:cs typeface="Cambria" pitchFamily="34" charset="-120"/>
              </a:rPr>
              <a:t>USD 6.32 bn</a:t>
            </a:r>
            <a:endParaRPr lang="en-US" sz="4000" dirty="0">
              <a:latin typeface="Circe"/>
            </a:endParaRPr>
          </a:p>
        </p:txBody>
      </p:sp>
      <p:sp>
        <p:nvSpPr>
          <p:cNvPr id="15" name="Text 13"/>
          <p:cNvSpPr/>
          <p:nvPr/>
        </p:nvSpPr>
        <p:spPr>
          <a:xfrm>
            <a:off x="822960" y="2935224"/>
            <a:ext cx="4572000" cy="457200"/>
          </a:xfrm>
          <a:prstGeom prst="rect">
            <a:avLst/>
          </a:prstGeom>
          <a:noFill/>
          <a:ln/>
        </p:spPr>
        <p:txBody>
          <a:bodyPr wrap="square" lIns="0" tIns="0" rIns="0" bIns="0" rtlCol="0" anchor="t"/>
          <a:lstStyle/>
          <a:p>
            <a:pPr marL="0" indent="0" algn="l">
              <a:lnSpc>
                <a:spcPct val="95000"/>
              </a:lnSpc>
              <a:buNone/>
            </a:pPr>
            <a:r>
              <a:rPr lang="en-US" sz="1400" dirty="0">
                <a:solidFill>
                  <a:srgbClr val="CADCFC"/>
                </a:solidFill>
                <a:latin typeface="Circe"/>
                <a:ea typeface="Calibri" pitchFamily="34" charset="-122"/>
                <a:cs typeface="Calibri" pitchFamily="34" charset="-120"/>
              </a:rPr>
              <a:t>Total FDI stock (31 Dec 2025)</a:t>
            </a:r>
            <a:endParaRPr lang="en-US" sz="1400" dirty="0">
              <a:latin typeface="Circe"/>
            </a:endParaRPr>
          </a:p>
        </p:txBody>
      </p:sp>
      <p:sp>
        <p:nvSpPr>
          <p:cNvPr id="16" name="Text 14"/>
          <p:cNvSpPr/>
          <p:nvPr/>
        </p:nvSpPr>
        <p:spPr>
          <a:xfrm>
            <a:off x="822960" y="3429000"/>
            <a:ext cx="2377440" cy="640080"/>
          </a:xfrm>
          <a:prstGeom prst="rect">
            <a:avLst/>
          </a:prstGeom>
          <a:noFill/>
          <a:ln/>
        </p:spPr>
        <p:txBody>
          <a:bodyPr wrap="square" lIns="0" tIns="0" rIns="0" bIns="0" rtlCol="0" anchor="b"/>
          <a:lstStyle/>
          <a:p>
            <a:pPr marL="0" indent="0" algn="l">
              <a:buNone/>
            </a:pPr>
            <a:r>
              <a:rPr lang="en-US" sz="3200" b="1" dirty="0">
                <a:solidFill>
                  <a:srgbClr val="E8B04B"/>
                </a:solidFill>
                <a:latin typeface="Circe"/>
                <a:ea typeface="Cambria" pitchFamily="34" charset="-122"/>
                <a:cs typeface="Cambria" pitchFamily="34" charset="-120"/>
              </a:rPr>
              <a:t>84.5%</a:t>
            </a:r>
            <a:endParaRPr lang="en-US" sz="3200" dirty="0">
              <a:latin typeface="Circe"/>
            </a:endParaRPr>
          </a:p>
        </p:txBody>
      </p:sp>
      <p:sp>
        <p:nvSpPr>
          <p:cNvPr id="17" name="Text 15"/>
          <p:cNvSpPr/>
          <p:nvPr/>
        </p:nvSpPr>
        <p:spPr>
          <a:xfrm>
            <a:off x="822960" y="4032504"/>
            <a:ext cx="2377440" cy="457200"/>
          </a:xfrm>
          <a:prstGeom prst="rect">
            <a:avLst/>
          </a:prstGeom>
          <a:noFill/>
          <a:ln/>
        </p:spPr>
        <p:txBody>
          <a:bodyPr wrap="square" lIns="0" tIns="0" rIns="0" bIns="0" rtlCol="0" anchor="t"/>
          <a:lstStyle/>
          <a:p>
            <a:pPr marL="0" indent="0" algn="l">
              <a:lnSpc>
                <a:spcPct val="95000"/>
              </a:lnSpc>
              <a:buNone/>
            </a:pPr>
            <a:r>
              <a:rPr lang="en-US" sz="1400" dirty="0">
                <a:solidFill>
                  <a:srgbClr val="CADCFC"/>
                </a:solidFill>
                <a:latin typeface="Circe"/>
                <a:ea typeface="Calibri" pitchFamily="34" charset="-122"/>
                <a:cs typeface="Calibri" pitchFamily="34" charset="-120"/>
              </a:rPr>
              <a:t>from the EU</a:t>
            </a:r>
            <a:endParaRPr lang="en-US" sz="1400" dirty="0">
              <a:latin typeface="Circe"/>
            </a:endParaRPr>
          </a:p>
        </p:txBody>
      </p:sp>
      <p:sp>
        <p:nvSpPr>
          <p:cNvPr id="18" name="Text 16"/>
          <p:cNvSpPr/>
          <p:nvPr/>
        </p:nvSpPr>
        <p:spPr>
          <a:xfrm>
            <a:off x="3246120" y="3429000"/>
            <a:ext cx="2377440" cy="640080"/>
          </a:xfrm>
          <a:prstGeom prst="rect">
            <a:avLst/>
          </a:prstGeom>
          <a:noFill/>
          <a:ln/>
        </p:spPr>
        <p:txBody>
          <a:bodyPr wrap="square" lIns="0" tIns="0" rIns="0" bIns="0" rtlCol="0" anchor="b"/>
          <a:lstStyle/>
          <a:p>
            <a:pPr marL="0" indent="0" algn="l">
              <a:buNone/>
            </a:pPr>
            <a:r>
              <a:rPr lang="en-US" sz="3200" b="1" dirty="0">
                <a:solidFill>
                  <a:srgbClr val="E8B04B"/>
                </a:solidFill>
                <a:latin typeface="Circe"/>
                <a:ea typeface="Cambria" pitchFamily="34" charset="-122"/>
                <a:cs typeface="Cambria" pitchFamily="34" charset="-120"/>
              </a:rPr>
              <a:t>20.1%</a:t>
            </a:r>
            <a:endParaRPr lang="en-US" sz="3200" dirty="0">
              <a:latin typeface="Circe"/>
            </a:endParaRPr>
          </a:p>
        </p:txBody>
      </p:sp>
      <p:sp>
        <p:nvSpPr>
          <p:cNvPr id="19" name="Text 17"/>
          <p:cNvSpPr/>
          <p:nvPr/>
        </p:nvSpPr>
        <p:spPr>
          <a:xfrm>
            <a:off x="3246120" y="4032504"/>
            <a:ext cx="2377440" cy="457200"/>
          </a:xfrm>
          <a:prstGeom prst="rect">
            <a:avLst/>
          </a:prstGeom>
          <a:noFill/>
          <a:ln/>
        </p:spPr>
        <p:txBody>
          <a:bodyPr wrap="square" lIns="0" tIns="0" rIns="0" bIns="0" rtlCol="0" anchor="t"/>
          <a:lstStyle/>
          <a:p>
            <a:pPr marL="0" indent="0" algn="l">
              <a:lnSpc>
                <a:spcPct val="95000"/>
              </a:lnSpc>
              <a:buNone/>
            </a:pPr>
            <a:r>
              <a:rPr lang="en-US" sz="1400" dirty="0">
                <a:solidFill>
                  <a:srgbClr val="CADCFC"/>
                </a:solidFill>
                <a:latin typeface="Circe"/>
                <a:ea typeface="Calibri" pitchFamily="34" charset="-122"/>
                <a:cs typeface="Calibri" pitchFamily="34" charset="-120"/>
              </a:rPr>
              <a:t>of gross value added</a:t>
            </a:r>
            <a:endParaRPr lang="en-US" sz="1400" dirty="0">
              <a:latin typeface="Circe"/>
            </a:endParaRPr>
          </a:p>
        </p:txBody>
      </p:sp>
      <p:sp>
        <p:nvSpPr>
          <p:cNvPr id="20" name="Text 18"/>
          <p:cNvSpPr/>
          <p:nvPr/>
        </p:nvSpPr>
        <p:spPr>
          <a:xfrm>
            <a:off x="822960" y="4526280"/>
            <a:ext cx="4572000" cy="457200"/>
          </a:xfrm>
          <a:prstGeom prst="rect">
            <a:avLst/>
          </a:prstGeom>
          <a:noFill/>
          <a:ln/>
        </p:spPr>
        <p:txBody>
          <a:bodyPr wrap="square" lIns="0" tIns="0" rIns="0" bIns="0" rtlCol="0" anchor="ctr"/>
          <a:lstStyle/>
          <a:p>
            <a:pPr marL="0" indent="0">
              <a:buNone/>
            </a:pPr>
            <a:r>
              <a:rPr lang="en-US" sz="1600" b="1" dirty="0">
                <a:solidFill>
                  <a:srgbClr val="FFFFFF"/>
                </a:solidFill>
                <a:latin typeface="Circe"/>
                <a:ea typeface="Calibri" pitchFamily="34" charset="-122"/>
                <a:cs typeface="Calibri" pitchFamily="34" charset="-120"/>
              </a:rPr>
              <a:t>60+ </a:t>
            </a:r>
            <a:r>
              <a:rPr lang="en-US" sz="1600" dirty="0">
                <a:solidFill>
                  <a:srgbClr val="CADCFC"/>
                </a:solidFill>
                <a:latin typeface="Circe"/>
                <a:ea typeface="Calibri" pitchFamily="34" charset="-122"/>
                <a:cs typeface="Calibri" pitchFamily="34" charset="-120"/>
              </a:rPr>
              <a:t>source countries  ·  </a:t>
            </a:r>
            <a:r>
              <a:rPr lang="en-US" sz="1600" b="1" dirty="0">
                <a:solidFill>
                  <a:srgbClr val="FFFFFF"/>
                </a:solidFill>
                <a:latin typeface="Circe"/>
                <a:ea typeface="Calibri" pitchFamily="34" charset="-122"/>
                <a:cs typeface="Calibri" pitchFamily="34" charset="-120"/>
              </a:rPr>
              <a:t>10,000+ </a:t>
            </a:r>
            <a:r>
              <a:rPr lang="en-US" sz="1600" dirty="0">
                <a:solidFill>
                  <a:srgbClr val="CADCFC"/>
                </a:solidFill>
                <a:latin typeface="Circe"/>
                <a:ea typeface="Calibri" pitchFamily="34" charset="-122"/>
                <a:cs typeface="Calibri" pitchFamily="34" charset="-120"/>
              </a:rPr>
              <a:t>foreign-owned companies</a:t>
            </a:r>
            <a:endParaRPr lang="en-US" sz="1600" dirty="0">
              <a:latin typeface="Circe"/>
            </a:endParaRPr>
          </a:p>
        </p:txBody>
      </p:sp>
      <p:sp>
        <p:nvSpPr>
          <p:cNvPr id="21" name="Text 19"/>
          <p:cNvSpPr/>
          <p:nvPr/>
        </p:nvSpPr>
        <p:spPr>
          <a:xfrm>
            <a:off x="822960" y="5029200"/>
            <a:ext cx="4572000" cy="914400"/>
          </a:xfrm>
          <a:prstGeom prst="rect">
            <a:avLst/>
          </a:prstGeom>
          <a:noFill/>
          <a:ln/>
        </p:spPr>
        <p:txBody>
          <a:bodyPr wrap="square" lIns="0" tIns="0" rIns="0" bIns="0" rtlCol="0" anchor="t"/>
          <a:lstStyle/>
          <a:p>
            <a:pPr marL="0" indent="0" algn="just">
              <a:lnSpc>
                <a:spcPct val="110000"/>
              </a:lnSpc>
              <a:buNone/>
            </a:pPr>
            <a:r>
              <a:rPr lang="en-US" sz="1600" i="1" dirty="0">
                <a:solidFill>
                  <a:srgbClr val="CADCFC"/>
                </a:solidFill>
                <a:latin typeface="Circe"/>
                <a:ea typeface="Calibri" pitchFamily="34" charset="-122"/>
                <a:cs typeface="Calibri" pitchFamily="34" charset="-120"/>
              </a:rPr>
              <a:t>Net FDI inflow held positive at USD 459.5 m in 2025. Equity &amp; shares make up 69.2% of the stock.</a:t>
            </a:r>
            <a:endParaRPr lang="en-US" sz="1600" dirty="0">
              <a:latin typeface="Circe"/>
            </a:endParaRPr>
          </a:p>
        </p:txBody>
      </p:sp>
      <p:sp>
        <p:nvSpPr>
          <p:cNvPr id="22" name="Text 20"/>
          <p:cNvSpPr/>
          <p:nvPr/>
        </p:nvSpPr>
        <p:spPr>
          <a:xfrm>
            <a:off x="6126480" y="2103120"/>
            <a:ext cx="5486400" cy="365760"/>
          </a:xfrm>
          <a:prstGeom prst="rect">
            <a:avLst/>
          </a:prstGeom>
          <a:noFill/>
          <a:ln/>
        </p:spPr>
        <p:txBody>
          <a:bodyPr wrap="square" lIns="0" tIns="0" rIns="0" bIns="0" rtlCol="0" anchor="ctr"/>
          <a:lstStyle/>
          <a:p>
            <a:pPr marL="0" indent="0">
              <a:buNone/>
            </a:pPr>
            <a:r>
              <a:rPr lang="en-US" sz="2000" b="1" dirty="0">
                <a:solidFill>
                  <a:srgbClr val="1A2236"/>
                </a:solidFill>
                <a:latin typeface="Circe"/>
                <a:ea typeface="Calibri" pitchFamily="34" charset="-122"/>
                <a:cs typeface="Calibri" pitchFamily="34" charset="-120"/>
              </a:rPr>
              <a:t>FDI by sector</a:t>
            </a:r>
            <a:endParaRPr lang="en-US" sz="2000" dirty="0">
              <a:latin typeface="Circe"/>
            </a:endParaRPr>
          </a:p>
        </p:txBody>
      </p:sp>
      <p:graphicFrame>
        <p:nvGraphicFramePr>
          <p:cNvPr id="23" name="Chart 0"/>
          <p:cNvGraphicFramePr/>
          <p:nvPr>
            <p:extLst>
              <p:ext uri="{D42A27DB-BD31-4B8C-83A1-F6EECF244321}">
                <p14:modId xmlns:p14="http://schemas.microsoft.com/office/powerpoint/2010/main" val="4150846767"/>
              </p:ext>
            </p:extLst>
          </p:nvPr>
        </p:nvGraphicFramePr>
        <p:xfrm>
          <a:off x="6035040" y="2578608"/>
          <a:ext cx="5669280" cy="3749040"/>
        </p:xfrm>
        <a:graphic>
          <a:graphicData uri="http://schemas.openxmlformats.org/drawingml/2006/chart">
            <c:chart xmlns:c="http://schemas.openxmlformats.org/drawingml/2006/chart" xmlns:r="http://schemas.openxmlformats.org/officeDocument/2006/relationships" r:id="rId3"/>
          </a:graphicData>
        </a:graphic>
      </p:graphicFrame>
      <p:sp>
        <p:nvSpPr>
          <p:cNvPr id="24" name="Text 21"/>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5</a:t>
            </a:r>
            <a:endParaRPr lang="en-US" sz="900" dirty="0">
              <a:latin typeface="Circe"/>
            </a:endParaRPr>
          </a:p>
        </p:txBody>
      </p:sp>
      <p:pic>
        <p:nvPicPr>
          <p:cNvPr id="25" name="Image 0" descr="preencoded.png">
            <a:extLst>
              <a:ext uri="{FF2B5EF4-FFF2-40B4-BE49-F238E27FC236}">
                <a16:creationId xmlns:a16="http://schemas.microsoft.com/office/drawing/2014/main" id="{F7C3555A-DC54-B15A-4EAC-10ADADE26DD4}"/>
              </a:ext>
            </a:extLst>
          </p:cNvPr>
          <p:cNvPicPr>
            <a:picLocks noChangeAspect="1"/>
          </p:cNvPicPr>
          <p:nvPr/>
        </p:nvPicPr>
        <p:blipFill>
          <a:blip r:embed="rId4">
            <a:alphaModFix amt="20000"/>
          </a:blip>
          <a:stretch>
            <a:fillRect/>
          </a:stretch>
        </p:blipFill>
        <p:spPr>
          <a:xfrm>
            <a:off x="-548077" y="3163824"/>
            <a:ext cx="5592705" cy="6096000"/>
          </a:xfrm>
          <a:prstGeom prst="rect">
            <a:avLst/>
          </a:prstGeom>
        </p:spPr>
      </p:pic>
      <p:pic>
        <p:nvPicPr>
          <p:cNvPr id="26" name="Picture 7">
            <a:extLst>
              <a:ext uri="{FF2B5EF4-FFF2-40B4-BE49-F238E27FC236}">
                <a16:creationId xmlns:a16="http://schemas.microsoft.com/office/drawing/2014/main" id="{3163AAB0-9BBF-8000-F84E-3CA179236FA1}"/>
              </a:ext>
            </a:extLst>
          </p:cNvPr>
          <p:cNvPicPr>
            <a:picLocks noChangeAspect="1"/>
          </p:cNvPicPr>
          <p:nvPr/>
        </p:nvPicPr>
        <p:blipFill rotWithShape="1">
          <a:blip r:embed="rId5"/>
          <a:stretch>
            <a:fillRect/>
          </a:stretch>
        </p:blipFill>
        <p:spPr bwMode="auto">
          <a:xfrm>
            <a:off x="10532709" y="279400"/>
            <a:ext cx="1151291" cy="57397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IV</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Proof of Concept: Success Stories</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buNone/>
            </a:pPr>
            <a:r>
              <a:rPr lang="en-US" sz="900" dirty="0">
                <a:solidFill>
                  <a:srgbClr val="6B7488"/>
                </a:solidFill>
                <a:latin typeface="Circe"/>
                <a:ea typeface="Calibri" pitchFamily="34" charset="-122"/>
                <a:cs typeface="Calibri" pitchFamily="34" charset="-120"/>
              </a:rPr>
              <a:t>Investor Guide 2026   •   Invest Moldova Agency</a:t>
            </a:r>
            <a:endParaRPr lang="en-US" sz="9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The guide profiles flagship investors already thriving in Moldova — across automotive, construction, energy, tech and mobility.</a:t>
            </a:r>
            <a:endParaRPr lang="en-US" sz="1350" dirty="0">
              <a:latin typeface="Circe"/>
            </a:endParaRPr>
          </a:p>
        </p:txBody>
      </p:sp>
      <p:sp>
        <p:nvSpPr>
          <p:cNvPr id="13" name="Shape 11"/>
          <p:cNvSpPr/>
          <p:nvPr/>
        </p:nvSpPr>
        <p:spPr>
          <a:xfrm>
            <a:off x="50292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14" name="Shape 12"/>
          <p:cNvSpPr/>
          <p:nvPr/>
        </p:nvSpPr>
        <p:spPr>
          <a:xfrm>
            <a:off x="758952" y="2340864"/>
            <a:ext cx="566928" cy="566928"/>
          </a:xfrm>
          <a:prstGeom prst="ellipse">
            <a:avLst/>
          </a:prstGeom>
          <a:solidFill>
            <a:srgbClr val="003E7D"/>
          </a:solidFill>
          <a:ln/>
        </p:spPr>
      </p:sp>
      <p:pic>
        <p:nvPicPr>
          <p:cNvPr id="15" name="Image 0" descr="preencoded.png"/>
          <p:cNvPicPr>
            <a:picLocks noChangeAspect="1"/>
          </p:cNvPicPr>
          <p:nvPr/>
        </p:nvPicPr>
        <p:blipFill>
          <a:blip r:embed="rId3"/>
          <a:stretch>
            <a:fillRect/>
          </a:stretch>
        </p:blipFill>
        <p:spPr>
          <a:xfrm>
            <a:off x="886968" y="2468880"/>
            <a:ext cx="310896" cy="310896"/>
          </a:xfrm>
          <a:prstGeom prst="rect">
            <a:avLst/>
          </a:prstGeom>
        </p:spPr>
      </p:pic>
      <p:sp>
        <p:nvSpPr>
          <p:cNvPr id="16" name="Text 13"/>
          <p:cNvSpPr/>
          <p:nvPr/>
        </p:nvSpPr>
        <p:spPr>
          <a:xfrm>
            <a:off x="1453896" y="2340864"/>
            <a:ext cx="2560320" cy="329184"/>
          </a:xfrm>
          <a:prstGeom prst="rect">
            <a:avLst/>
          </a:prstGeom>
          <a:noFill/>
          <a:ln/>
        </p:spPr>
        <p:txBody>
          <a:bodyPr wrap="square" lIns="0" tIns="0" rIns="0" bIns="0" rtlCol="0" anchor="ctr"/>
          <a:lstStyle/>
          <a:p>
            <a:pPr marL="0" indent="0" algn="just">
              <a:buNone/>
            </a:pPr>
            <a:r>
              <a:rPr lang="en-US" sz="2000" b="1" dirty="0">
                <a:solidFill>
                  <a:srgbClr val="1A2236"/>
                </a:solidFill>
                <a:latin typeface="Circe"/>
                <a:ea typeface="Calibri" pitchFamily="34" charset="-122"/>
                <a:cs typeface="Calibri" pitchFamily="34" charset="-120"/>
              </a:rPr>
              <a:t>DRÄXLMAIER</a:t>
            </a:r>
            <a:endParaRPr lang="en-US" sz="2000" dirty="0">
              <a:latin typeface="Circe"/>
            </a:endParaRPr>
          </a:p>
        </p:txBody>
      </p:sp>
      <p:sp>
        <p:nvSpPr>
          <p:cNvPr id="17" name="Text 14"/>
          <p:cNvSpPr/>
          <p:nvPr/>
        </p:nvSpPr>
        <p:spPr>
          <a:xfrm>
            <a:off x="1453896" y="2651760"/>
            <a:ext cx="2560320" cy="274320"/>
          </a:xfrm>
          <a:prstGeom prst="rect">
            <a:avLst/>
          </a:prstGeom>
          <a:noFill/>
          <a:ln/>
        </p:spPr>
        <p:txBody>
          <a:bodyPr wrap="square" lIns="0" tIns="0" rIns="0" bIns="0" rtlCol="0" anchor="ctr"/>
          <a:lstStyle/>
          <a:p>
            <a:pPr marL="0" indent="0" algn="just">
              <a:buNone/>
            </a:pPr>
            <a:r>
              <a:rPr lang="en-US" sz="1400" b="1" dirty="0">
                <a:solidFill>
                  <a:srgbClr val="E2231A"/>
                </a:solidFill>
                <a:latin typeface="Circe"/>
                <a:ea typeface="Calibri" pitchFamily="34" charset="-122"/>
                <a:cs typeface="Calibri" pitchFamily="34" charset="-120"/>
              </a:rPr>
              <a:t>Germany · Automotive</a:t>
            </a:r>
            <a:endParaRPr lang="en-US" sz="1400" dirty="0">
              <a:latin typeface="Circe"/>
            </a:endParaRPr>
          </a:p>
        </p:txBody>
      </p:sp>
      <p:sp>
        <p:nvSpPr>
          <p:cNvPr id="18" name="Text 15"/>
          <p:cNvSpPr/>
          <p:nvPr/>
        </p:nvSpPr>
        <p:spPr>
          <a:xfrm>
            <a:off x="777240" y="3017520"/>
            <a:ext cx="3154680" cy="868680"/>
          </a:xfrm>
          <a:prstGeom prst="rect">
            <a:avLst/>
          </a:prstGeom>
          <a:noFill/>
          <a:ln/>
        </p:spPr>
        <p:txBody>
          <a:bodyPr wrap="square" lIns="0" tIns="0" rIns="0" bIns="0" rtlCol="0" anchor="t"/>
          <a:lstStyle/>
          <a:p>
            <a:pPr marL="0" indent="0" algn="just">
              <a:lnSpc>
                <a:spcPct val="100000"/>
              </a:lnSpc>
              <a:buNone/>
            </a:pPr>
            <a:r>
              <a:rPr lang="en-US" sz="1600" dirty="0">
                <a:solidFill>
                  <a:srgbClr val="6B7488"/>
                </a:solidFill>
                <a:latin typeface="Circe"/>
                <a:ea typeface="Calibri" pitchFamily="34" charset="-122"/>
                <a:cs typeface="Calibri" pitchFamily="34" charset="-120"/>
              </a:rPr>
              <a:t>~5,000 staff across Bălți, Chișinău &amp; Cahul; pioneer of dual education in Moldova since 2007.</a:t>
            </a:r>
            <a:endParaRPr lang="en-US" sz="1600" dirty="0">
              <a:latin typeface="Circe"/>
            </a:endParaRPr>
          </a:p>
        </p:txBody>
      </p:sp>
      <p:sp>
        <p:nvSpPr>
          <p:cNvPr id="19" name="Shape 16"/>
          <p:cNvSpPr/>
          <p:nvPr/>
        </p:nvSpPr>
        <p:spPr>
          <a:xfrm>
            <a:off x="425196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20" name="Shape 17"/>
          <p:cNvSpPr/>
          <p:nvPr/>
        </p:nvSpPr>
        <p:spPr>
          <a:xfrm>
            <a:off x="4507992" y="2340864"/>
            <a:ext cx="566928" cy="566928"/>
          </a:xfrm>
          <a:prstGeom prst="ellipse">
            <a:avLst/>
          </a:prstGeom>
          <a:solidFill>
            <a:srgbClr val="E2231A"/>
          </a:solidFill>
          <a:ln/>
        </p:spPr>
      </p:sp>
      <p:pic>
        <p:nvPicPr>
          <p:cNvPr id="21" name="Image 1" descr="preencoded.png"/>
          <p:cNvPicPr>
            <a:picLocks noChangeAspect="1"/>
          </p:cNvPicPr>
          <p:nvPr/>
        </p:nvPicPr>
        <p:blipFill>
          <a:blip r:embed="rId4"/>
          <a:stretch>
            <a:fillRect/>
          </a:stretch>
        </p:blipFill>
        <p:spPr>
          <a:xfrm>
            <a:off x="4636008" y="2468880"/>
            <a:ext cx="310896" cy="310896"/>
          </a:xfrm>
          <a:prstGeom prst="rect">
            <a:avLst/>
          </a:prstGeom>
        </p:spPr>
      </p:pic>
      <p:sp>
        <p:nvSpPr>
          <p:cNvPr id="22" name="Text 18"/>
          <p:cNvSpPr/>
          <p:nvPr/>
        </p:nvSpPr>
        <p:spPr>
          <a:xfrm>
            <a:off x="5202936" y="2340864"/>
            <a:ext cx="2560320" cy="329184"/>
          </a:xfrm>
          <a:prstGeom prst="rect">
            <a:avLst/>
          </a:prstGeom>
          <a:noFill/>
          <a:ln/>
        </p:spPr>
        <p:txBody>
          <a:bodyPr wrap="square" lIns="0" tIns="0" rIns="0" bIns="0" rtlCol="0" anchor="ctr"/>
          <a:lstStyle/>
          <a:p>
            <a:pPr marL="0" indent="0" algn="just">
              <a:buNone/>
            </a:pPr>
            <a:r>
              <a:rPr lang="en-US" sz="2000" b="1" dirty="0">
                <a:solidFill>
                  <a:srgbClr val="1A2236"/>
                </a:solidFill>
                <a:latin typeface="Circe"/>
                <a:ea typeface="Calibri" pitchFamily="34" charset="-122"/>
                <a:cs typeface="Calibri" pitchFamily="34" charset="-120"/>
              </a:rPr>
              <a:t>Gebauer &amp; Griller</a:t>
            </a:r>
            <a:endParaRPr lang="en-US" sz="2000" dirty="0">
              <a:latin typeface="Circe"/>
            </a:endParaRPr>
          </a:p>
        </p:txBody>
      </p:sp>
      <p:sp>
        <p:nvSpPr>
          <p:cNvPr id="23" name="Text 19"/>
          <p:cNvSpPr/>
          <p:nvPr/>
        </p:nvSpPr>
        <p:spPr>
          <a:xfrm>
            <a:off x="5202936" y="2651760"/>
            <a:ext cx="2560320" cy="274320"/>
          </a:xfrm>
          <a:prstGeom prst="rect">
            <a:avLst/>
          </a:prstGeom>
          <a:noFill/>
          <a:ln/>
        </p:spPr>
        <p:txBody>
          <a:bodyPr wrap="square" lIns="0" tIns="0" rIns="0" bIns="0" rtlCol="0" anchor="ctr"/>
          <a:lstStyle/>
          <a:p>
            <a:pPr marL="0" indent="0" algn="just">
              <a:buNone/>
            </a:pPr>
            <a:r>
              <a:rPr lang="en-US" sz="1400" b="1" dirty="0">
                <a:solidFill>
                  <a:srgbClr val="E2231A"/>
                </a:solidFill>
                <a:latin typeface="Circe"/>
                <a:ea typeface="Calibri" pitchFamily="34" charset="-122"/>
                <a:cs typeface="Calibri" pitchFamily="34" charset="-120"/>
              </a:rPr>
              <a:t>Austria · Cabling</a:t>
            </a:r>
            <a:endParaRPr lang="en-US" sz="1400" dirty="0">
              <a:latin typeface="Circe"/>
            </a:endParaRPr>
          </a:p>
        </p:txBody>
      </p:sp>
      <p:sp>
        <p:nvSpPr>
          <p:cNvPr id="24" name="Text 20"/>
          <p:cNvSpPr/>
          <p:nvPr/>
        </p:nvSpPr>
        <p:spPr>
          <a:xfrm>
            <a:off x="4526280" y="3017520"/>
            <a:ext cx="3154680" cy="868680"/>
          </a:xfrm>
          <a:prstGeom prst="rect">
            <a:avLst/>
          </a:prstGeom>
          <a:noFill/>
          <a:ln/>
        </p:spPr>
        <p:txBody>
          <a:bodyPr wrap="square" lIns="0" tIns="0" rIns="0" bIns="0" rtlCol="0" anchor="t"/>
          <a:lstStyle/>
          <a:p>
            <a:pPr marL="0" indent="0" algn="just">
              <a:lnSpc>
                <a:spcPct val="100000"/>
              </a:lnSpc>
              <a:buNone/>
            </a:pPr>
            <a:r>
              <a:rPr lang="en-US" sz="1600" dirty="0">
                <a:solidFill>
                  <a:srgbClr val="6B7488"/>
                </a:solidFill>
                <a:latin typeface="Circe"/>
                <a:ea typeface="Calibri" pitchFamily="34" charset="-122"/>
                <a:cs typeface="Calibri" pitchFamily="34" charset="-120"/>
              </a:rPr>
              <a:t>Two factories in Bălți, ~1,200 employees; e-mobility &amp; autonomous-driving harnesses.</a:t>
            </a:r>
            <a:endParaRPr lang="en-US" sz="1600" dirty="0">
              <a:latin typeface="Circe"/>
            </a:endParaRPr>
          </a:p>
        </p:txBody>
      </p:sp>
      <p:sp>
        <p:nvSpPr>
          <p:cNvPr id="25" name="Shape 21"/>
          <p:cNvSpPr/>
          <p:nvPr/>
        </p:nvSpPr>
        <p:spPr>
          <a:xfrm>
            <a:off x="8001000" y="2103120"/>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26" name="Shape 22"/>
          <p:cNvSpPr/>
          <p:nvPr/>
        </p:nvSpPr>
        <p:spPr>
          <a:xfrm>
            <a:off x="8257032" y="2340864"/>
            <a:ext cx="566928" cy="566928"/>
          </a:xfrm>
          <a:prstGeom prst="ellipse">
            <a:avLst/>
          </a:prstGeom>
          <a:solidFill>
            <a:srgbClr val="1F9D6B"/>
          </a:solidFill>
          <a:ln/>
        </p:spPr>
      </p:sp>
      <p:pic>
        <p:nvPicPr>
          <p:cNvPr id="27" name="Image 2" descr="preencoded.png"/>
          <p:cNvPicPr>
            <a:picLocks noChangeAspect="1"/>
          </p:cNvPicPr>
          <p:nvPr/>
        </p:nvPicPr>
        <p:blipFill>
          <a:blip r:embed="rId5"/>
          <a:stretch>
            <a:fillRect/>
          </a:stretch>
        </p:blipFill>
        <p:spPr>
          <a:xfrm>
            <a:off x="8385048" y="2468880"/>
            <a:ext cx="310896" cy="310896"/>
          </a:xfrm>
          <a:prstGeom prst="rect">
            <a:avLst/>
          </a:prstGeom>
        </p:spPr>
      </p:pic>
      <p:sp>
        <p:nvSpPr>
          <p:cNvPr id="28" name="Text 23"/>
          <p:cNvSpPr/>
          <p:nvPr/>
        </p:nvSpPr>
        <p:spPr>
          <a:xfrm>
            <a:off x="8951976" y="2340864"/>
            <a:ext cx="2560320" cy="329184"/>
          </a:xfrm>
          <a:prstGeom prst="rect">
            <a:avLst/>
          </a:prstGeom>
          <a:noFill/>
          <a:ln/>
        </p:spPr>
        <p:txBody>
          <a:bodyPr wrap="square" lIns="0" tIns="0" rIns="0" bIns="0" rtlCol="0" anchor="ctr"/>
          <a:lstStyle/>
          <a:p>
            <a:pPr marL="0" indent="0" algn="just">
              <a:buNone/>
            </a:pPr>
            <a:r>
              <a:rPr lang="en-US" sz="2000" b="1" dirty="0">
                <a:solidFill>
                  <a:srgbClr val="1A2236"/>
                </a:solidFill>
                <a:latin typeface="Circe"/>
                <a:ea typeface="Calibri" pitchFamily="34" charset="-122"/>
                <a:cs typeface="Calibri" pitchFamily="34" charset="-120"/>
              </a:rPr>
              <a:t>Knauf</a:t>
            </a:r>
            <a:endParaRPr lang="en-US" sz="2000" dirty="0">
              <a:latin typeface="Circe"/>
            </a:endParaRPr>
          </a:p>
        </p:txBody>
      </p:sp>
      <p:sp>
        <p:nvSpPr>
          <p:cNvPr id="29" name="Text 24"/>
          <p:cNvSpPr/>
          <p:nvPr/>
        </p:nvSpPr>
        <p:spPr>
          <a:xfrm>
            <a:off x="8951976" y="2651760"/>
            <a:ext cx="2560320" cy="274320"/>
          </a:xfrm>
          <a:prstGeom prst="rect">
            <a:avLst/>
          </a:prstGeom>
          <a:noFill/>
          <a:ln/>
        </p:spPr>
        <p:txBody>
          <a:bodyPr wrap="square" lIns="0" tIns="0" rIns="0" bIns="0" rtlCol="0" anchor="ctr"/>
          <a:lstStyle/>
          <a:p>
            <a:pPr marL="0" indent="0" algn="just">
              <a:buNone/>
            </a:pPr>
            <a:r>
              <a:rPr lang="en-US" sz="1400" b="1" dirty="0">
                <a:solidFill>
                  <a:srgbClr val="E2231A"/>
                </a:solidFill>
                <a:latin typeface="Circe"/>
                <a:ea typeface="Calibri" pitchFamily="34" charset="-122"/>
                <a:cs typeface="Calibri" pitchFamily="34" charset="-120"/>
              </a:rPr>
              <a:t>Germany · Construction</a:t>
            </a:r>
            <a:endParaRPr lang="en-US" sz="1400" dirty="0">
              <a:latin typeface="Circe"/>
            </a:endParaRPr>
          </a:p>
        </p:txBody>
      </p:sp>
      <p:sp>
        <p:nvSpPr>
          <p:cNvPr id="30" name="Text 25"/>
          <p:cNvSpPr/>
          <p:nvPr/>
        </p:nvSpPr>
        <p:spPr>
          <a:xfrm>
            <a:off x="8275320" y="3017520"/>
            <a:ext cx="3154680" cy="868680"/>
          </a:xfrm>
          <a:prstGeom prst="rect">
            <a:avLst/>
          </a:prstGeom>
          <a:noFill/>
          <a:ln/>
        </p:spPr>
        <p:txBody>
          <a:bodyPr wrap="square" lIns="0" tIns="0" rIns="0" bIns="0" rtlCol="0" anchor="t"/>
          <a:lstStyle/>
          <a:p>
            <a:pPr marL="0" indent="0" algn="just">
              <a:lnSpc>
                <a:spcPct val="100000"/>
              </a:lnSpc>
              <a:buNone/>
            </a:pPr>
            <a:r>
              <a:rPr lang="en-US" sz="1600" dirty="0">
                <a:solidFill>
                  <a:srgbClr val="6B7488"/>
                </a:solidFill>
                <a:latin typeface="Circe"/>
                <a:ea typeface="Calibri" pitchFamily="34" charset="-122"/>
                <a:cs typeface="Calibri" pitchFamily="34" charset="-120"/>
              </a:rPr>
              <a:t>Largest branded building-materials maker on the market; new Bălți plasterboard plant (2024).</a:t>
            </a:r>
            <a:endParaRPr lang="en-US" sz="1600" dirty="0">
              <a:latin typeface="Circe"/>
            </a:endParaRPr>
          </a:p>
        </p:txBody>
      </p:sp>
      <p:sp>
        <p:nvSpPr>
          <p:cNvPr id="31" name="Shape 26"/>
          <p:cNvSpPr/>
          <p:nvPr/>
        </p:nvSpPr>
        <p:spPr>
          <a:xfrm>
            <a:off x="50292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32" name="Shape 27"/>
          <p:cNvSpPr/>
          <p:nvPr/>
        </p:nvSpPr>
        <p:spPr>
          <a:xfrm>
            <a:off x="758952" y="4325112"/>
            <a:ext cx="566928" cy="566928"/>
          </a:xfrm>
          <a:prstGeom prst="ellipse">
            <a:avLst/>
          </a:prstGeom>
          <a:solidFill>
            <a:srgbClr val="E8B04B"/>
          </a:solidFill>
          <a:ln/>
        </p:spPr>
      </p:sp>
      <p:pic>
        <p:nvPicPr>
          <p:cNvPr id="33" name="Image 3" descr="preencoded.png"/>
          <p:cNvPicPr>
            <a:picLocks noChangeAspect="1"/>
          </p:cNvPicPr>
          <p:nvPr/>
        </p:nvPicPr>
        <p:blipFill>
          <a:blip r:embed="rId6"/>
          <a:stretch>
            <a:fillRect/>
          </a:stretch>
        </p:blipFill>
        <p:spPr>
          <a:xfrm>
            <a:off x="886968" y="4453128"/>
            <a:ext cx="310896" cy="310896"/>
          </a:xfrm>
          <a:prstGeom prst="rect">
            <a:avLst/>
          </a:prstGeom>
        </p:spPr>
      </p:pic>
      <p:sp>
        <p:nvSpPr>
          <p:cNvPr id="34" name="Text 28"/>
          <p:cNvSpPr/>
          <p:nvPr/>
        </p:nvSpPr>
        <p:spPr>
          <a:xfrm>
            <a:off x="1453896" y="4325112"/>
            <a:ext cx="2560320" cy="329184"/>
          </a:xfrm>
          <a:prstGeom prst="rect">
            <a:avLst/>
          </a:prstGeom>
          <a:noFill/>
          <a:ln/>
        </p:spPr>
        <p:txBody>
          <a:bodyPr wrap="square" lIns="0" tIns="0" rIns="0" bIns="0" rtlCol="0" anchor="ctr"/>
          <a:lstStyle/>
          <a:p>
            <a:pPr marL="0" indent="0" algn="just">
              <a:buNone/>
            </a:pPr>
            <a:r>
              <a:rPr lang="en-US" sz="2000" b="1" dirty="0">
                <a:solidFill>
                  <a:srgbClr val="1A2236"/>
                </a:solidFill>
                <a:latin typeface="Circe"/>
                <a:ea typeface="Calibri" pitchFamily="34" charset="-122"/>
                <a:cs typeface="Calibri" pitchFamily="34" charset="-120"/>
              </a:rPr>
              <a:t>ROCA Industry</a:t>
            </a:r>
            <a:endParaRPr lang="en-US" sz="2000" dirty="0">
              <a:latin typeface="Circe"/>
            </a:endParaRPr>
          </a:p>
        </p:txBody>
      </p:sp>
      <p:sp>
        <p:nvSpPr>
          <p:cNvPr id="35" name="Text 29"/>
          <p:cNvSpPr/>
          <p:nvPr/>
        </p:nvSpPr>
        <p:spPr>
          <a:xfrm>
            <a:off x="1453896" y="4636008"/>
            <a:ext cx="2560320" cy="274320"/>
          </a:xfrm>
          <a:prstGeom prst="rect">
            <a:avLst/>
          </a:prstGeom>
          <a:noFill/>
          <a:ln/>
        </p:spPr>
        <p:txBody>
          <a:bodyPr wrap="square" lIns="0" tIns="0" rIns="0" bIns="0" rtlCol="0" anchor="ctr"/>
          <a:lstStyle/>
          <a:p>
            <a:pPr marL="0" indent="0" algn="just">
              <a:buNone/>
            </a:pPr>
            <a:r>
              <a:rPr lang="en-US" sz="1400" b="1" dirty="0">
                <a:solidFill>
                  <a:srgbClr val="E2231A"/>
                </a:solidFill>
                <a:latin typeface="Circe"/>
                <a:ea typeface="Calibri" pitchFamily="34" charset="-122"/>
                <a:cs typeface="Calibri" pitchFamily="34" charset="-120"/>
              </a:rPr>
              <a:t>Romania · Materials</a:t>
            </a:r>
            <a:endParaRPr lang="en-US" sz="1400" dirty="0">
              <a:latin typeface="Circe"/>
            </a:endParaRPr>
          </a:p>
        </p:txBody>
      </p:sp>
      <p:sp>
        <p:nvSpPr>
          <p:cNvPr id="36" name="Text 30"/>
          <p:cNvSpPr/>
          <p:nvPr/>
        </p:nvSpPr>
        <p:spPr>
          <a:xfrm>
            <a:off x="777240" y="5001768"/>
            <a:ext cx="3154680" cy="868680"/>
          </a:xfrm>
          <a:prstGeom prst="rect">
            <a:avLst/>
          </a:prstGeom>
          <a:noFill/>
          <a:ln/>
        </p:spPr>
        <p:txBody>
          <a:bodyPr wrap="square" lIns="0" tIns="0" rIns="0" bIns="0" rtlCol="0" anchor="t"/>
          <a:lstStyle/>
          <a:p>
            <a:pPr marL="0" indent="0" algn="just">
              <a:lnSpc>
                <a:spcPct val="100000"/>
              </a:lnSpc>
              <a:buNone/>
            </a:pPr>
            <a:r>
              <a:rPr lang="en-US" sz="1600" dirty="0">
                <a:solidFill>
                  <a:srgbClr val="6B7488"/>
                </a:solidFill>
                <a:latin typeface="Circe"/>
                <a:ea typeface="Calibri" pitchFamily="34" charset="-122"/>
                <a:cs typeface="Calibri" pitchFamily="34" charset="-120"/>
              </a:rPr>
              <a:t>CEE's largest fibreglass-mesh producer at Vulcănești; ~€2.57 m capacity expansion in 2026.</a:t>
            </a:r>
            <a:endParaRPr lang="en-US" sz="1600" dirty="0">
              <a:latin typeface="Circe"/>
            </a:endParaRPr>
          </a:p>
        </p:txBody>
      </p:sp>
      <p:sp>
        <p:nvSpPr>
          <p:cNvPr id="37" name="Shape 31"/>
          <p:cNvSpPr/>
          <p:nvPr/>
        </p:nvSpPr>
        <p:spPr>
          <a:xfrm>
            <a:off x="425196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38" name="Shape 32"/>
          <p:cNvSpPr/>
          <p:nvPr/>
        </p:nvSpPr>
        <p:spPr>
          <a:xfrm>
            <a:off x="4507992" y="4325112"/>
            <a:ext cx="566928" cy="566928"/>
          </a:xfrm>
          <a:prstGeom prst="ellipse">
            <a:avLst/>
          </a:prstGeom>
          <a:solidFill>
            <a:srgbClr val="8A2BE2"/>
          </a:solidFill>
          <a:ln/>
        </p:spPr>
      </p:sp>
      <p:pic>
        <p:nvPicPr>
          <p:cNvPr id="39" name="Image 4" descr="preencoded.png"/>
          <p:cNvPicPr>
            <a:picLocks noChangeAspect="1"/>
          </p:cNvPicPr>
          <p:nvPr/>
        </p:nvPicPr>
        <p:blipFill>
          <a:blip r:embed="rId7"/>
          <a:stretch>
            <a:fillRect/>
          </a:stretch>
        </p:blipFill>
        <p:spPr>
          <a:xfrm>
            <a:off x="4636008" y="4453128"/>
            <a:ext cx="310896" cy="310896"/>
          </a:xfrm>
          <a:prstGeom prst="rect">
            <a:avLst/>
          </a:prstGeom>
        </p:spPr>
      </p:pic>
      <p:sp>
        <p:nvSpPr>
          <p:cNvPr id="40" name="Text 33"/>
          <p:cNvSpPr/>
          <p:nvPr/>
        </p:nvSpPr>
        <p:spPr>
          <a:xfrm>
            <a:off x="5202936" y="4325112"/>
            <a:ext cx="2560320" cy="329184"/>
          </a:xfrm>
          <a:prstGeom prst="rect">
            <a:avLst/>
          </a:prstGeom>
          <a:noFill/>
          <a:ln/>
        </p:spPr>
        <p:txBody>
          <a:bodyPr wrap="square" lIns="0" tIns="0" rIns="0" bIns="0" rtlCol="0" anchor="ctr"/>
          <a:lstStyle/>
          <a:p>
            <a:pPr marL="0" indent="0" algn="just">
              <a:buNone/>
            </a:pPr>
            <a:r>
              <a:rPr lang="en-US" sz="2000" b="1" dirty="0">
                <a:solidFill>
                  <a:srgbClr val="1A2236"/>
                </a:solidFill>
                <a:latin typeface="Circe"/>
                <a:ea typeface="Calibri" pitchFamily="34" charset="-122"/>
                <a:cs typeface="Calibri" pitchFamily="34" charset="-120"/>
              </a:rPr>
              <a:t>Premier Energy</a:t>
            </a:r>
            <a:endParaRPr lang="en-US" sz="2000" dirty="0">
              <a:latin typeface="Circe"/>
            </a:endParaRPr>
          </a:p>
        </p:txBody>
      </p:sp>
      <p:sp>
        <p:nvSpPr>
          <p:cNvPr id="41" name="Text 34"/>
          <p:cNvSpPr/>
          <p:nvPr/>
        </p:nvSpPr>
        <p:spPr>
          <a:xfrm>
            <a:off x="5202936" y="4636008"/>
            <a:ext cx="2560320" cy="274320"/>
          </a:xfrm>
          <a:prstGeom prst="rect">
            <a:avLst/>
          </a:prstGeom>
          <a:noFill/>
          <a:ln/>
        </p:spPr>
        <p:txBody>
          <a:bodyPr wrap="square" lIns="0" tIns="0" rIns="0" bIns="0" rtlCol="0" anchor="ctr"/>
          <a:lstStyle/>
          <a:p>
            <a:pPr marL="0" indent="0" algn="just">
              <a:buNone/>
            </a:pPr>
            <a:r>
              <a:rPr lang="en-US" sz="1400" b="1" dirty="0">
                <a:solidFill>
                  <a:srgbClr val="E2231A"/>
                </a:solidFill>
                <a:latin typeface="Circe"/>
                <a:ea typeface="Calibri" pitchFamily="34" charset="-122"/>
                <a:cs typeface="Calibri" pitchFamily="34" charset="-120"/>
              </a:rPr>
              <a:t>Distribution &amp; solar</a:t>
            </a:r>
            <a:endParaRPr lang="en-US" sz="1400" dirty="0">
              <a:latin typeface="Circe"/>
            </a:endParaRPr>
          </a:p>
        </p:txBody>
      </p:sp>
      <p:sp>
        <p:nvSpPr>
          <p:cNvPr id="42" name="Text 35"/>
          <p:cNvSpPr/>
          <p:nvPr/>
        </p:nvSpPr>
        <p:spPr>
          <a:xfrm>
            <a:off x="4526280" y="5001768"/>
            <a:ext cx="3154680" cy="868680"/>
          </a:xfrm>
          <a:prstGeom prst="rect">
            <a:avLst/>
          </a:prstGeom>
          <a:noFill/>
          <a:ln/>
        </p:spPr>
        <p:txBody>
          <a:bodyPr wrap="square" lIns="0" tIns="0" rIns="0" bIns="0" rtlCol="0" anchor="t"/>
          <a:lstStyle/>
          <a:p>
            <a:pPr marL="0" indent="0" algn="just">
              <a:lnSpc>
                <a:spcPct val="100000"/>
              </a:lnSpc>
              <a:buNone/>
            </a:pPr>
            <a:r>
              <a:rPr lang="en-US" sz="1600" dirty="0">
                <a:solidFill>
                  <a:srgbClr val="6B7488"/>
                </a:solidFill>
                <a:latin typeface="Circe"/>
                <a:ea typeface="Calibri" pitchFamily="34" charset="-122"/>
                <a:cs typeface="Calibri" pitchFamily="34" charset="-120"/>
              </a:rPr>
              <a:t>~€381 m invested since 2000; 15 PV parks, 35.57 MW installed, listed in Bucharest.</a:t>
            </a:r>
            <a:endParaRPr lang="en-US" sz="1600" dirty="0">
              <a:latin typeface="Circe"/>
            </a:endParaRPr>
          </a:p>
        </p:txBody>
      </p:sp>
      <p:sp>
        <p:nvSpPr>
          <p:cNvPr id="43" name="Shape 36"/>
          <p:cNvSpPr/>
          <p:nvPr/>
        </p:nvSpPr>
        <p:spPr>
          <a:xfrm>
            <a:off x="8001000" y="4087368"/>
            <a:ext cx="3657600" cy="1874520"/>
          </a:xfrm>
          <a:prstGeom prst="roundRect">
            <a:avLst>
              <a:gd name="adj" fmla="val 3415"/>
            </a:avLst>
          </a:prstGeom>
          <a:solidFill>
            <a:srgbClr val="FFFFFF"/>
          </a:solidFill>
          <a:ln/>
          <a:effectLst>
            <a:outerShdw blurRad="88900" dist="38100" dir="5400000" algn="bl" rotWithShape="0">
              <a:srgbClr val="000000">
                <a:alpha val="22000"/>
              </a:srgbClr>
            </a:outerShdw>
          </a:effectLst>
        </p:spPr>
      </p:sp>
      <p:sp>
        <p:nvSpPr>
          <p:cNvPr id="44" name="Shape 37"/>
          <p:cNvSpPr/>
          <p:nvPr/>
        </p:nvSpPr>
        <p:spPr>
          <a:xfrm>
            <a:off x="8257032" y="4325112"/>
            <a:ext cx="566928" cy="566928"/>
          </a:xfrm>
          <a:prstGeom prst="ellipse">
            <a:avLst/>
          </a:prstGeom>
          <a:solidFill>
            <a:srgbClr val="2E6BD6"/>
          </a:solidFill>
          <a:ln/>
        </p:spPr>
      </p:sp>
      <p:pic>
        <p:nvPicPr>
          <p:cNvPr id="45" name="Image 5" descr="preencoded.png"/>
          <p:cNvPicPr>
            <a:picLocks noChangeAspect="1"/>
          </p:cNvPicPr>
          <p:nvPr/>
        </p:nvPicPr>
        <p:blipFill>
          <a:blip r:embed="rId8"/>
          <a:stretch>
            <a:fillRect/>
          </a:stretch>
        </p:blipFill>
        <p:spPr>
          <a:xfrm>
            <a:off x="8385048" y="4453128"/>
            <a:ext cx="310896" cy="310896"/>
          </a:xfrm>
          <a:prstGeom prst="rect">
            <a:avLst/>
          </a:prstGeom>
        </p:spPr>
      </p:pic>
      <p:sp>
        <p:nvSpPr>
          <p:cNvPr id="46" name="Text 38"/>
          <p:cNvSpPr/>
          <p:nvPr/>
        </p:nvSpPr>
        <p:spPr>
          <a:xfrm>
            <a:off x="8951976" y="4325112"/>
            <a:ext cx="2560320" cy="329184"/>
          </a:xfrm>
          <a:prstGeom prst="rect">
            <a:avLst/>
          </a:prstGeom>
          <a:noFill/>
          <a:ln/>
        </p:spPr>
        <p:txBody>
          <a:bodyPr wrap="square" lIns="0" tIns="0" rIns="0" bIns="0" rtlCol="0" anchor="ctr"/>
          <a:lstStyle/>
          <a:p>
            <a:pPr marL="0" indent="0" algn="just">
              <a:buNone/>
            </a:pPr>
            <a:r>
              <a:rPr lang="en-US" sz="2000" b="1" dirty="0">
                <a:solidFill>
                  <a:srgbClr val="1A2236"/>
                </a:solidFill>
                <a:latin typeface="Circe"/>
                <a:ea typeface="Calibri" pitchFamily="34" charset="-122"/>
                <a:cs typeface="Calibri" pitchFamily="34" charset="-120"/>
              </a:rPr>
              <a:t>Bolt</a:t>
            </a:r>
            <a:endParaRPr lang="en-US" sz="2000" dirty="0">
              <a:latin typeface="Circe"/>
            </a:endParaRPr>
          </a:p>
        </p:txBody>
      </p:sp>
      <p:sp>
        <p:nvSpPr>
          <p:cNvPr id="47" name="Text 39"/>
          <p:cNvSpPr/>
          <p:nvPr/>
        </p:nvSpPr>
        <p:spPr>
          <a:xfrm>
            <a:off x="8951976" y="4636008"/>
            <a:ext cx="2560320" cy="274320"/>
          </a:xfrm>
          <a:prstGeom prst="rect">
            <a:avLst/>
          </a:prstGeom>
          <a:noFill/>
          <a:ln/>
        </p:spPr>
        <p:txBody>
          <a:bodyPr wrap="square" lIns="0" tIns="0" rIns="0" bIns="0" rtlCol="0" anchor="ctr"/>
          <a:lstStyle/>
          <a:p>
            <a:pPr marL="0" indent="0" algn="just">
              <a:buNone/>
            </a:pPr>
            <a:r>
              <a:rPr lang="en-US" sz="1400" b="1" dirty="0">
                <a:solidFill>
                  <a:srgbClr val="E2231A"/>
                </a:solidFill>
                <a:latin typeface="Circe"/>
                <a:ea typeface="Calibri" pitchFamily="34" charset="-122"/>
                <a:cs typeface="Calibri" pitchFamily="34" charset="-120"/>
              </a:rPr>
              <a:t>Estonia · Mobility</a:t>
            </a:r>
            <a:endParaRPr lang="en-US" sz="1400" dirty="0">
              <a:latin typeface="Circe"/>
            </a:endParaRPr>
          </a:p>
        </p:txBody>
      </p:sp>
      <p:sp>
        <p:nvSpPr>
          <p:cNvPr id="48" name="Text 40"/>
          <p:cNvSpPr/>
          <p:nvPr/>
        </p:nvSpPr>
        <p:spPr>
          <a:xfrm>
            <a:off x="8275320" y="5001768"/>
            <a:ext cx="3154680" cy="868680"/>
          </a:xfrm>
          <a:prstGeom prst="rect">
            <a:avLst/>
          </a:prstGeom>
          <a:noFill/>
          <a:ln/>
        </p:spPr>
        <p:txBody>
          <a:bodyPr wrap="square" lIns="0" tIns="0" rIns="0" bIns="0" rtlCol="0" anchor="t"/>
          <a:lstStyle/>
          <a:p>
            <a:pPr marL="0" indent="0" algn="just">
              <a:lnSpc>
                <a:spcPct val="100000"/>
              </a:lnSpc>
              <a:buNone/>
            </a:pPr>
            <a:r>
              <a:rPr lang="en-US" sz="1600" dirty="0">
                <a:solidFill>
                  <a:srgbClr val="6B7488"/>
                </a:solidFill>
                <a:latin typeface="Circe"/>
                <a:ea typeface="Calibri" pitchFamily="34" charset="-122"/>
                <a:cs typeface="Calibri" pitchFamily="34" charset="-120"/>
              </a:rPr>
              <a:t>180,000+ users, 6 m+ km travelled; first fully digital ride-hailing platform in Moldova.</a:t>
            </a:r>
            <a:endParaRPr lang="en-US" sz="1600" dirty="0">
              <a:latin typeface="Circe"/>
            </a:endParaRPr>
          </a:p>
        </p:txBody>
      </p:sp>
      <p:sp>
        <p:nvSpPr>
          <p:cNvPr id="49" name="Text 41"/>
          <p:cNvSpPr/>
          <p:nvPr/>
        </p:nvSpPr>
        <p:spPr>
          <a:xfrm>
            <a:off x="11338560" y="6473952"/>
            <a:ext cx="457200" cy="274320"/>
          </a:xfrm>
          <a:prstGeom prst="rect">
            <a:avLst/>
          </a:prstGeom>
          <a:noFill/>
          <a:ln/>
        </p:spPr>
        <p:txBody>
          <a:bodyPr wrap="square" lIns="0" tIns="0" rIns="0" bIns="0" rtlCol="0" anchor="ctr"/>
          <a:lstStyle/>
          <a:p>
            <a:pPr marL="0" indent="0" algn="r">
              <a:buNone/>
            </a:pPr>
            <a:r>
              <a:rPr lang="en-US" sz="900" dirty="0">
                <a:solidFill>
                  <a:srgbClr val="6B7488"/>
                </a:solidFill>
                <a:latin typeface="Circe"/>
                <a:ea typeface="Calibri" pitchFamily="34" charset="-122"/>
                <a:cs typeface="Calibri" pitchFamily="34" charset="-120"/>
              </a:rPr>
              <a:t>6</a:t>
            </a:r>
            <a:endParaRPr lang="en-US" sz="900" dirty="0">
              <a:latin typeface="Circe"/>
            </a:endParaRPr>
          </a:p>
        </p:txBody>
      </p:sp>
      <p:pic>
        <p:nvPicPr>
          <p:cNvPr id="50" name="Image 0" descr="preencoded.png">
            <a:extLst>
              <a:ext uri="{FF2B5EF4-FFF2-40B4-BE49-F238E27FC236}">
                <a16:creationId xmlns:a16="http://schemas.microsoft.com/office/drawing/2014/main" id="{16B6B9AF-EB67-8313-196C-91BA17772F55}"/>
              </a:ext>
            </a:extLst>
          </p:cNvPr>
          <p:cNvPicPr>
            <a:picLocks noChangeAspect="1"/>
          </p:cNvPicPr>
          <p:nvPr/>
        </p:nvPicPr>
        <p:blipFill>
          <a:blip r:embed="rId9">
            <a:alphaModFix amt="45000"/>
          </a:blip>
          <a:stretch>
            <a:fillRect/>
          </a:stretch>
        </p:blipFill>
        <p:spPr>
          <a:xfrm flipH="1">
            <a:off x="-24385" y="1452803"/>
            <a:ext cx="5010297" cy="5918175"/>
          </a:xfrm>
          <a:prstGeom prst="rect">
            <a:avLst/>
          </a:prstGeom>
        </p:spPr>
      </p:pic>
      <p:pic>
        <p:nvPicPr>
          <p:cNvPr id="51" name="Image 0" descr="preencoded.png">
            <a:extLst>
              <a:ext uri="{FF2B5EF4-FFF2-40B4-BE49-F238E27FC236}">
                <a16:creationId xmlns:a16="http://schemas.microsoft.com/office/drawing/2014/main" id="{CD19DF4F-A80D-04A5-2564-E6D2B4C4C82C}"/>
              </a:ext>
            </a:extLst>
          </p:cNvPr>
          <p:cNvPicPr>
            <a:picLocks noChangeAspect="1"/>
          </p:cNvPicPr>
          <p:nvPr/>
        </p:nvPicPr>
        <p:blipFill>
          <a:blip r:embed="rId9">
            <a:alphaModFix amt="45000"/>
          </a:blip>
          <a:stretch>
            <a:fillRect/>
          </a:stretch>
        </p:blipFill>
        <p:spPr>
          <a:xfrm>
            <a:off x="7375585" y="1397025"/>
            <a:ext cx="4816416" cy="5918175"/>
          </a:xfrm>
          <a:prstGeom prst="rect">
            <a:avLst/>
          </a:prstGeom>
        </p:spPr>
      </p:pic>
      <p:pic>
        <p:nvPicPr>
          <p:cNvPr id="52" name="Picture 7">
            <a:extLst>
              <a:ext uri="{FF2B5EF4-FFF2-40B4-BE49-F238E27FC236}">
                <a16:creationId xmlns:a16="http://schemas.microsoft.com/office/drawing/2014/main" id="{C6D86212-E8CC-E04C-FD4D-8CD2DEF2C348}"/>
              </a:ext>
            </a:extLst>
          </p:cNvPr>
          <p:cNvPicPr>
            <a:picLocks noChangeAspect="1"/>
          </p:cNvPicPr>
          <p:nvPr/>
        </p:nvPicPr>
        <p:blipFill rotWithShape="1">
          <a:blip r:embed="rId10"/>
          <a:stretch>
            <a:fillRect/>
          </a:stretch>
        </p:blipFill>
        <p:spPr bwMode="auto">
          <a:xfrm>
            <a:off x="10532709" y="279400"/>
            <a:ext cx="1151291" cy="57397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61520" cy="1298448"/>
          </a:xfrm>
          <a:prstGeom prst="rect">
            <a:avLst/>
          </a:prstGeom>
          <a:solidFill>
            <a:srgbClr val="00052F"/>
          </a:solidFill>
          <a:ln/>
        </p:spPr>
      </p:sp>
      <p:sp>
        <p:nvSpPr>
          <p:cNvPr id="3" name="Shape 1"/>
          <p:cNvSpPr/>
          <p:nvPr/>
        </p:nvSpPr>
        <p:spPr>
          <a:xfrm>
            <a:off x="502920" y="384048"/>
            <a:ext cx="868680" cy="530352"/>
          </a:xfrm>
          <a:prstGeom prst="roundRect">
            <a:avLst>
              <a:gd name="adj" fmla="val 13793"/>
            </a:avLst>
          </a:prstGeom>
          <a:solidFill>
            <a:srgbClr val="E2231A"/>
          </a:solidFill>
          <a:ln/>
        </p:spPr>
      </p:sp>
      <p:sp>
        <p:nvSpPr>
          <p:cNvPr id="4" name="Text 2"/>
          <p:cNvSpPr/>
          <p:nvPr/>
        </p:nvSpPr>
        <p:spPr>
          <a:xfrm>
            <a:off x="502920" y="384048"/>
            <a:ext cx="868680" cy="530352"/>
          </a:xfrm>
          <a:prstGeom prst="rect">
            <a:avLst/>
          </a:prstGeom>
          <a:noFill/>
          <a:ln/>
        </p:spPr>
        <p:txBody>
          <a:bodyPr wrap="square" lIns="0" tIns="0" rIns="0" bIns="0" rtlCol="0" anchor="ctr"/>
          <a:lstStyle/>
          <a:p>
            <a:pPr marL="0" indent="0" algn="ctr">
              <a:buNone/>
            </a:pPr>
            <a:r>
              <a:rPr lang="en-US" sz="2000" b="1" dirty="0">
                <a:solidFill>
                  <a:srgbClr val="FFFFFF"/>
                </a:solidFill>
                <a:latin typeface="Circe"/>
                <a:ea typeface="Cambria" pitchFamily="34" charset="-122"/>
                <a:cs typeface="Cambria" pitchFamily="34" charset="-120"/>
              </a:rPr>
              <a:t>V</a:t>
            </a:r>
            <a:endParaRPr lang="en-US" sz="2000" dirty="0">
              <a:latin typeface="Circe"/>
            </a:endParaRPr>
          </a:p>
        </p:txBody>
      </p:sp>
      <p:sp>
        <p:nvSpPr>
          <p:cNvPr id="5" name="Text 3"/>
          <p:cNvSpPr/>
          <p:nvPr/>
        </p:nvSpPr>
        <p:spPr>
          <a:xfrm>
            <a:off x="1554480" y="384048"/>
            <a:ext cx="6400800" cy="219456"/>
          </a:xfrm>
          <a:prstGeom prst="rect">
            <a:avLst/>
          </a:prstGeom>
          <a:noFill/>
          <a:ln/>
        </p:spPr>
        <p:txBody>
          <a:bodyPr wrap="square" lIns="0" tIns="0" rIns="0" bIns="0" rtlCol="0" anchor="ctr"/>
          <a:lstStyle/>
          <a:p>
            <a:pPr marL="0" indent="0">
              <a:buNone/>
            </a:pPr>
            <a:r>
              <a:rPr lang="en-US" sz="1000" b="1" kern="0" spc="300" dirty="0">
                <a:solidFill>
                  <a:srgbClr val="CADCFC"/>
                </a:solidFill>
                <a:latin typeface="Circe"/>
                <a:ea typeface="Calibri" pitchFamily="34" charset="-122"/>
                <a:cs typeface="Calibri" pitchFamily="34" charset="-120"/>
              </a:rPr>
              <a:t>WHAT YOU'LL FIND IN THE GUIDE</a:t>
            </a:r>
            <a:endParaRPr lang="en-US" sz="1000" dirty="0">
              <a:latin typeface="Circe"/>
            </a:endParaRPr>
          </a:p>
        </p:txBody>
      </p:sp>
      <p:sp>
        <p:nvSpPr>
          <p:cNvPr id="6" name="Text 4"/>
          <p:cNvSpPr/>
          <p:nvPr/>
        </p:nvSpPr>
        <p:spPr>
          <a:xfrm>
            <a:off x="1554480" y="585216"/>
            <a:ext cx="8869680" cy="566928"/>
          </a:xfrm>
          <a:prstGeom prst="rect">
            <a:avLst/>
          </a:prstGeom>
          <a:noFill/>
          <a:ln/>
        </p:spPr>
        <p:txBody>
          <a:bodyPr wrap="square" lIns="0" tIns="0" rIns="0" bIns="0" rtlCol="0" anchor="ctr"/>
          <a:lstStyle/>
          <a:p>
            <a:pPr marL="0" indent="0">
              <a:buNone/>
            </a:pPr>
            <a:r>
              <a:rPr lang="en-US" sz="2600" b="1" dirty="0">
                <a:solidFill>
                  <a:srgbClr val="FFFFFF"/>
                </a:solidFill>
                <a:latin typeface="Circe"/>
                <a:ea typeface="Cambria" pitchFamily="34" charset="-122"/>
                <a:cs typeface="Cambria" pitchFamily="34" charset="-120"/>
              </a:rPr>
              <a:t>Investment Opportunities &amp; State Aid</a:t>
            </a:r>
            <a:endParaRPr lang="en-US" sz="2600" dirty="0">
              <a:latin typeface="Circe"/>
            </a:endParaRPr>
          </a:p>
        </p:txBody>
      </p:sp>
      <p:sp>
        <p:nvSpPr>
          <p:cNvPr id="11" name="Text 9"/>
          <p:cNvSpPr/>
          <p:nvPr/>
        </p:nvSpPr>
        <p:spPr>
          <a:xfrm>
            <a:off x="502920" y="6473952"/>
            <a:ext cx="6400800" cy="274320"/>
          </a:xfrm>
          <a:prstGeom prst="rect">
            <a:avLst/>
          </a:prstGeom>
          <a:noFill/>
          <a:ln/>
        </p:spPr>
        <p:txBody>
          <a:bodyPr wrap="square" lIns="0" tIns="0" rIns="0" bIns="0" rtlCol="0" anchor="ctr"/>
          <a:lstStyle/>
          <a:p>
            <a:pPr marL="0" indent="0" algn="just">
              <a:buNone/>
            </a:pPr>
            <a:r>
              <a:rPr lang="en-US" sz="1100" dirty="0">
                <a:solidFill>
                  <a:srgbClr val="6B7488"/>
                </a:solidFill>
                <a:latin typeface="Circe"/>
                <a:ea typeface="Calibri" pitchFamily="34" charset="-122"/>
                <a:cs typeface="Calibri" pitchFamily="34" charset="-120"/>
              </a:rPr>
              <a:t>Investor Guide 2026   •   Invest Moldova Agency</a:t>
            </a:r>
            <a:endParaRPr lang="en-US" sz="1100" dirty="0">
              <a:latin typeface="Circe"/>
            </a:endParaRPr>
          </a:p>
        </p:txBody>
      </p:sp>
      <p:sp>
        <p:nvSpPr>
          <p:cNvPr id="12" name="Text 10"/>
          <p:cNvSpPr/>
          <p:nvPr/>
        </p:nvSpPr>
        <p:spPr>
          <a:xfrm>
            <a:off x="502920" y="1481328"/>
            <a:ext cx="11155680" cy="457200"/>
          </a:xfrm>
          <a:prstGeom prst="rect">
            <a:avLst/>
          </a:prstGeom>
          <a:noFill/>
          <a:ln/>
        </p:spPr>
        <p:txBody>
          <a:bodyPr wrap="square" lIns="0" tIns="0" rIns="0" bIns="0" rtlCol="0" anchor="ctr"/>
          <a:lstStyle/>
          <a:p>
            <a:pPr marL="0" indent="0">
              <a:buNone/>
            </a:pPr>
            <a:r>
              <a:rPr lang="en-US" sz="1350" i="1" dirty="0">
                <a:solidFill>
                  <a:srgbClr val="6B7488"/>
                </a:solidFill>
                <a:latin typeface="Circe"/>
                <a:ea typeface="Calibri" pitchFamily="34" charset="-122"/>
                <a:cs typeface="Calibri" pitchFamily="34" charset="-120"/>
              </a:rPr>
              <a:t>Chapter V sets out where the government actively wants — and co-finances — new investment.</a:t>
            </a:r>
            <a:endParaRPr lang="en-US" sz="1350" dirty="0">
              <a:latin typeface="Circe"/>
            </a:endParaRPr>
          </a:p>
        </p:txBody>
      </p:sp>
      <p:sp>
        <p:nvSpPr>
          <p:cNvPr id="13" name="Shape 11"/>
          <p:cNvSpPr/>
          <p:nvPr/>
        </p:nvSpPr>
        <p:spPr>
          <a:xfrm>
            <a:off x="502920" y="2103120"/>
            <a:ext cx="5486400" cy="4023360"/>
          </a:xfrm>
          <a:prstGeom prst="roundRect">
            <a:avLst>
              <a:gd name="adj" fmla="val 1818"/>
            </a:avLst>
          </a:prstGeom>
          <a:solidFill>
            <a:srgbClr val="00052F"/>
          </a:solidFill>
          <a:ln/>
          <a:effectLst>
            <a:outerShdw blurRad="88900" dist="38100" dir="5400000" algn="bl" rotWithShape="0">
              <a:srgbClr val="000000">
                <a:alpha val="22000"/>
              </a:srgbClr>
            </a:outerShdw>
          </a:effectLst>
        </p:spPr>
      </p:sp>
      <p:sp>
        <p:nvSpPr>
          <p:cNvPr id="14" name="Text 12"/>
          <p:cNvSpPr/>
          <p:nvPr/>
        </p:nvSpPr>
        <p:spPr>
          <a:xfrm>
            <a:off x="777240" y="2286000"/>
            <a:ext cx="4937760" cy="457200"/>
          </a:xfrm>
          <a:prstGeom prst="rect">
            <a:avLst/>
          </a:prstGeom>
          <a:noFill/>
          <a:ln/>
        </p:spPr>
        <p:txBody>
          <a:bodyPr wrap="square" lIns="0" tIns="0" rIns="0" bIns="0" rtlCol="0" anchor="ctr"/>
          <a:lstStyle/>
          <a:p>
            <a:pPr marL="0" indent="0" algn="just">
              <a:buNone/>
            </a:pPr>
            <a:r>
              <a:rPr lang="en-US" sz="2000" b="1" dirty="0">
                <a:solidFill>
                  <a:srgbClr val="FFFFFF"/>
                </a:solidFill>
                <a:latin typeface="Circe"/>
                <a:ea typeface="Calibri" pitchFamily="34" charset="-122"/>
                <a:cs typeface="Calibri" pitchFamily="34" charset="-120"/>
              </a:rPr>
              <a:t>Regional State Aid Scheme (GD 875/2024)</a:t>
            </a:r>
            <a:endParaRPr lang="en-US" sz="2000" dirty="0">
              <a:latin typeface="Circe"/>
            </a:endParaRPr>
          </a:p>
        </p:txBody>
      </p:sp>
      <p:sp>
        <p:nvSpPr>
          <p:cNvPr id="15" name="Text 13"/>
          <p:cNvSpPr/>
          <p:nvPr/>
        </p:nvSpPr>
        <p:spPr>
          <a:xfrm>
            <a:off x="777240" y="2788920"/>
            <a:ext cx="2468880" cy="640080"/>
          </a:xfrm>
          <a:prstGeom prst="rect">
            <a:avLst/>
          </a:prstGeom>
          <a:noFill/>
          <a:ln/>
        </p:spPr>
        <p:txBody>
          <a:bodyPr wrap="square" lIns="0" tIns="0" rIns="0" bIns="0" rtlCol="0" anchor="b"/>
          <a:lstStyle/>
          <a:p>
            <a:pPr marL="0" indent="0" algn="just">
              <a:buNone/>
            </a:pPr>
            <a:r>
              <a:rPr lang="en-US" sz="3600" b="1" dirty="0">
                <a:solidFill>
                  <a:srgbClr val="E2231A"/>
                </a:solidFill>
                <a:latin typeface="Circe"/>
                <a:ea typeface="Cambria" pitchFamily="34" charset="-122"/>
                <a:cs typeface="Cambria" pitchFamily="34" charset="-120"/>
              </a:rPr>
              <a:t>MDL 2 bn</a:t>
            </a:r>
            <a:endParaRPr lang="en-US" sz="3600" dirty="0">
              <a:latin typeface="Circe"/>
            </a:endParaRPr>
          </a:p>
        </p:txBody>
      </p:sp>
      <p:sp>
        <p:nvSpPr>
          <p:cNvPr id="16" name="Text 14"/>
          <p:cNvSpPr/>
          <p:nvPr/>
        </p:nvSpPr>
        <p:spPr>
          <a:xfrm>
            <a:off x="777240" y="3392424"/>
            <a:ext cx="2468880" cy="457200"/>
          </a:xfrm>
          <a:prstGeom prst="rect">
            <a:avLst/>
          </a:prstGeom>
          <a:noFill/>
          <a:ln/>
        </p:spPr>
        <p:txBody>
          <a:bodyPr wrap="square" lIns="0" tIns="0" rIns="0" bIns="0" rtlCol="0" anchor="t"/>
          <a:lstStyle/>
          <a:p>
            <a:pPr marL="0" indent="0" algn="just">
              <a:lnSpc>
                <a:spcPct val="95000"/>
              </a:lnSpc>
              <a:buNone/>
            </a:pPr>
            <a:r>
              <a:rPr lang="en-US" sz="1600" dirty="0">
                <a:solidFill>
                  <a:srgbClr val="CADCFC"/>
                </a:solidFill>
                <a:latin typeface="Circe"/>
                <a:ea typeface="Calibri" pitchFamily="34" charset="-122"/>
                <a:cs typeface="Calibri" pitchFamily="34" charset="-120"/>
              </a:rPr>
              <a:t>total envelope (~€100 m)</a:t>
            </a:r>
            <a:endParaRPr lang="en-US" sz="1600" dirty="0">
              <a:latin typeface="Circe"/>
            </a:endParaRPr>
          </a:p>
        </p:txBody>
      </p:sp>
      <p:sp>
        <p:nvSpPr>
          <p:cNvPr id="17" name="Text 15"/>
          <p:cNvSpPr/>
          <p:nvPr/>
        </p:nvSpPr>
        <p:spPr>
          <a:xfrm>
            <a:off x="3383280" y="2788920"/>
            <a:ext cx="2468880" cy="640080"/>
          </a:xfrm>
          <a:prstGeom prst="rect">
            <a:avLst/>
          </a:prstGeom>
          <a:noFill/>
          <a:ln/>
        </p:spPr>
        <p:txBody>
          <a:bodyPr wrap="square" lIns="0" tIns="0" rIns="0" bIns="0" rtlCol="0" anchor="b"/>
          <a:lstStyle/>
          <a:p>
            <a:pPr marL="0" indent="0" algn="just">
              <a:buNone/>
            </a:pPr>
            <a:r>
              <a:rPr lang="en-US" sz="3600" b="1" dirty="0">
                <a:solidFill>
                  <a:srgbClr val="E8B04B"/>
                </a:solidFill>
                <a:latin typeface="Circe"/>
                <a:ea typeface="Cambria" pitchFamily="34" charset="-122"/>
                <a:cs typeface="Cambria" pitchFamily="34" charset="-120"/>
              </a:rPr>
              <a:t>60%</a:t>
            </a:r>
            <a:endParaRPr lang="en-US" sz="3600" dirty="0">
              <a:latin typeface="Circe"/>
            </a:endParaRPr>
          </a:p>
        </p:txBody>
      </p:sp>
      <p:sp>
        <p:nvSpPr>
          <p:cNvPr id="18" name="Text 16"/>
          <p:cNvSpPr/>
          <p:nvPr/>
        </p:nvSpPr>
        <p:spPr>
          <a:xfrm>
            <a:off x="3383280" y="3392424"/>
            <a:ext cx="2468880" cy="457200"/>
          </a:xfrm>
          <a:prstGeom prst="rect">
            <a:avLst/>
          </a:prstGeom>
          <a:noFill/>
          <a:ln/>
        </p:spPr>
        <p:txBody>
          <a:bodyPr wrap="square" lIns="0" tIns="0" rIns="0" bIns="0" rtlCol="0" anchor="t"/>
          <a:lstStyle/>
          <a:p>
            <a:pPr marL="0" indent="0" algn="just">
              <a:lnSpc>
                <a:spcPct val="95000"/>
              </a:lnSpc>
              <a:buNone/>
            </a:pPr>
            <a:r>
              <a:rPr lang="en-US" sz="1600" dirty="0">
                <a:solidFill>
                  <a:srgbClr val="CADCFC"/>
                </a:solidFill>
                <a:latin typeface="Circe"/>
                <a:ea typeface="Calibri" pitchFamily="34" charset="-122"/>
                <a:cs typeface="Calibri" pitchFamily="34" charset="-120"/>
              </a:rPr>
              <a:t>max aid intensity</a:t>
            </a:r>
            <a:endParaRPr lang="en-US" sz="1600" dirty="0">
              <a:latin typeface="Circe"/>
            </a:endParaRPr>
          </a:p>
        </p:txBody>
      </p:sp>
      <p:sp>
        <p:nvSpPr>
          <p:cNvPr id="19" name="Text 17"/>
          <p:cNvSpPr/>
          <p:nvPr/>
        </p:nvSpPr>
        <p:spPr>
          <a:xfrm>
            <a:off x="777240" y="3931920"/>
            <a:ext cx="4937760" cy="2011680"/>
          </a:xfrm>
          <a:prstGeom prst="rect">
            <a:avLst/>
          </a:prstGeom>
          <a:noFill/>
          <a:ln/>
        </p:spPr>
        <p:txBody>
          <a:bodyPr wrap="square" lIns="0" tIns="0" rIns="0" bIns="0" rtlCol="0" anchor="t"/>
          <a:lstStyle/>
          <a:p>
            <a:pPr marL="0" indent="0" algn="just">
              <a:lnSpc>
                <a:spcPct val="110000"/>
              </a:lnSpc>
              <a:buNone/>
            </a:pPr>
            <a:r>
              <a:rPr lang="en-US" b="1" dirty="0">
                <a:solidFill>
                  <a:srgbClr val="E8B04B"/>
                </a:solidFill>
                <a:latin typeface="Circe"/>
                <a:ea typeface="Calibri" pitchFamily="34" charset="-122"/>
                <a:cs typeface="Calibri" pitchFamily="34" charset="-120"/>
              </a:rPr>
              <a:t>Combined support: </a:t>
            </a:r>
            <a:endParaRPr lang="en-US" dirty="0">
              <a:latin typeface="Circe"/>
            </a:endParaRPr>
          </a:p>
          <a:p>
            <a:pPr marL="0" indent="0" algn="just">
              <a:lnSpc>
                <a:spcPct val="110000"/>
              </a:lnSpc>
              <a:buNone/>
            </a:pPr>
            <a:r>
              <a:rPr lang="en-US" dirty="0">
                <a:solidFill>
                  <a:srgbClr val="CADCFC"/>
                </a:solidFill>
                <a:latin typeface="Circe"/>
                <a:ea typeface="Calibri" pitchFamily="34" charset="-122"/>
                <a:cs typeface="Calibri" pitchFamily="34" charset="-120"/>
              </a:rPr>
              <a:t>25% non-reimbursable grant + 75% partial corporate-tax exemption, for projects of MDL 10 m+. In 2025, 20 agreements were signed totalling ~MDL 2.0 bn of investment.</a:t>
            </a:r>
            <a:endParaRPr lang="en-US" dirty="0">
              <a:latin typeface="Circe"/>
            </a:endParaRPr>
          </a:p>
        </p:txBody>
      </p:sp>
      <p:sp>
        <p:nvSpPr>
          <p:cNvPr id="20" name="Text 18"/>
          <p:cNvSpPr/>
          <p:nvPr/>
        </p:nvSpPr>
        <p:spPr>
          <a:xfrm>
            <a:off x="6263640" y="2103120"/>
            <a:ext cx="5486400" cy="365760"/>
          </a:xfrm>
          <a:prstGeom prst="rect">
            <a:avLst/>
          </a:prstGeom>
          <a:noFill/>
          <a:ln/>
        </p:spPr>
        <p:txBody>
          <a:bodyPr wrap="square" lIns="0" tIns="0" rIns="0" bIns="0" rtlCol="0" anchor="ctr"/>
          <a:lstStyle/>
          <a:p>
            <a:pPr marL="0" indent="0" algn="just">
              <a:buNone/>
            </a:pPr>
            <a:r>
              <a:rPr lang="en-US" b="1" dirty="0">
                <a:solidFill>
                  <a:srgbClr val="1A2236"/>
                </a:solidFill>
                <a:latin typeface="Circe"/>
                <a:ea typeface="Calibri" pitchFamily="34" charset="-122"/>
                <a:cs typeface="Calibri" pitchFamily="34" charset="-120"/>
              </a:rPr>
              <a:t>Priority manufacturing sectors</a:t>
            </a:r>
            <a:endParaRPr lang="en-US" dirty="0">
              <a:latin typeface="Circe"/>
            </a:endParaRPr>
          </a:p>
        </p:txBody>
      </p:sp>
      <p:sp>
        <p:nvSpPr>
          <p:cNvPr id="21" name="Shape 19"/>
          <p:cNvSpPr/>
          <p:nvPr/>
        </p:nvSpPr>
        <p:spPr>
          <a:xfrm>
            <a:off x="6263640" y="2514600"/>
            <a:ext cx="2606040" cy="1078992"/>
          </a:xfrm>
          <a:prstGeom prst="roundRect">
            <a:avLst>
              <a:gd name="adj" fmla="val 5932"/>
            </a:avLst>
          </a:prstGeom>
          <a:solidFill>
            <a:srgbClr val="FFFFFF"/>
          </a:solidFill>
          <a:ln/>
          <a:effectLst>
            <a:outerShdw blurRad="88900" dist="38100" dir="5400000" algn="bl" rotWithShape="0">
              <a:srgbClr val="000000">
                <a:alpha val="22000"/>
              </a:srgbClr>
            </a:outerShdw>
          </a:effectLst>
        </p:spPr>
      </p:sp>
      <p:sp>
        <p:nvSpPr>
          <p:cNvPr id="22" name="Shape 20"/>
          <p:cNvSpPr/>
          <p:nvPr/>
        </p:nvSpPr>
        <p:spPr>
          <a:xfrm>
            <a:off x="6464808" y="2807208"/>
            <a:ext cx="502920" cy="502920"/>
          </a:xfrm>
          <a:prstGeom prst="ellipse">
            <a:avLst/>
          </a:prstGeom>
          <a:solidFill>
            <a:srgbClr val="E2231A"/>
          </a:solidFill>
          <a:ln/>
        </p:spPr>
      </p:sp>
      <p:pic>
        <p:nvPicPr>
          <p:cNvPr id="23" name="Image 0" descr="preencoded.png"/>
          <p:cNvPicPr>
            <a:picLocks noChangeAspect="1"/>
          </p:cNvPicPr>
          <p:nvPr/>
        </p:nvPicPr>
        <p:blipFill>
          <a:blip r:embed="rId3"/>
          <a:stretch>
            <a:fillRect/>
          </a:stretch>
        </p:blipFill>
        <p:spPr>
          <a:xfrm>
            <a:off x="6583680" y="2926080"/>
            <a:ext cx="265176" cy="265176"/>
          </a:xfrm>
          <a:prstGeom prst="rect">
            <a:avLst/>
          </a:prstGeom>
        </p:spPr>
      </p:pic>
      <p:sp>
        <p:nvSpPr>
          <p:cNvPr id="24" name="Text 21"/>
          <p:cNvSpPr/>
          <p:nvPr/>
        </p:nvSpPr>
        <p:spPr>
          <a:xfrm>
            <a:off x="7068312" y="2514600"/>
            <a:ext cx="1737360" cy="1078992"/>
          </a:xfrm>
          <a:prstGeom prst="rect">
            <a:avLst/>
          </a:prstGeom>
          <a:noFill/>
          <a:ln/>
        </p:spPr>
        <p:txBody>
          <a:bodyPr wrap="square" lIns="0" tIns="0" rIns="0" bIns="0" rtlCol="0" anchor="ctr"/>
          <a:lstStyle/>
          <a:p>
            <a:pPr marL="0" indent="0" algn="just">
              <a:lnSpc>
                <a:spcPct val="95000"/>
              </a:lnSpc>
              <a:buNone/>
            </a:pPr>
            <a:r>
              <a:rPr lang="en-US" b="1" dirty="0">
                <a:solidFill>
                  <a:srgbClr val="1A2236"/>
                </a:solidFill>
                <a:latin typeface="Circe"/>
                <a:ea typeface="Calibri" pitchFamily="34" charset="-122"/>
                <a:cs typeface="Calibri" pitchFamily="34" charset="-120"/>
              </a:rPr>
              <a:t>Automotive parts</a:t>
            </a:r>
            <a:endParaRPr lang="en-US" dirty="0">
              <a:latin typeface="Circe"/>
            </a:endParaRPr>
          </a:p>
        </p:txBody>
      </p:sp>
      <p:sp>
        <p:nvSpPr>
          <p:cNvPr id="25" name="Shape 22"/>
          <p:cNvSpPr/>
          <p:nvPr/>
        </p:nvSpPr>
        <p:spPr>
          <a:xfrm>
            <a:off x="8961120" y="2514600"/>
            <a:ext cx="2606040" cy="1078992"/>
          </a:xfrm>
          <a:prstGeom prst="roundRect">
            <a:avLst>
              <a:gd name="adj" fmla="val 5932"/>
            </a:avLst>
          </a:prstGeom>
          <a:solidFill>
            <a:srgbClr val="FFFFFF"/>
          </a:solidFill>
          <a:ln/>
          <a:effectLst>
            <a:outerShdw blurRad="88900" dist="38100" dir="5400000" algn="bl" rotWithShape="0">
              <a:srgbClr val="000000">
                <a:alpha val="22000"/>
              </a:srgbClr>
            </a:outerShdw>
          </a:effectLst>
        </p:spPr>
      </p:sp>
      <p:sp>
        <p:nvSpPr>
          <p:cNvPr id="26" name="Shape 23"/>
          <p:cNvSpPr/>
          <p:nvPr/>
        </p:nvSpPr>
        <p:spPr>
          <a:xfrm>
            <a:off x="9162288" y="2807208"/>
            <a:ext cx="502920" cy="502920"/>
          </a:xfrm>
          <a:prstGeom prst="ellipse">
            <a:avLst/>
          </a:prstGeom>
          <a:solidFill>
            <a:srgbClr val="E2231A"/>
          </a:solidFill>
          <a:ln/>
        </p:spPr>
      </p:sp>
      <p:pic>
        <p:nvPicPr>
          <p:cNvPr id="27" name="Image 1" descr="preencoded.png"/>
          <p:cNvPicPr>
            <a:picLocks noChangeAspect="1"/>
          </p:cNvPicPr>
          <p:nvPr/>
        </p:nvPicPr>
        <p:blipFill>
          <a:blip r:embed="rId4"/>
          <a:stretch>
            <a:fillRect/>
          </a:stretch>
        </p:blipFill>
        <p:spPr>
          <a:xfrm>
            <a:off x="9281160" y="2926080"/>
            <a:ext cx="265176" cy="265176"/>
          </a:xfrm>
          <a:prstGeom prst="rect">
            <a:avLst/>
          </a:prstGeom>
        </p:spPr>
      </p:pic>
      <p:sp>
        <p:nvSpPr>
          <p:cNvPr id="28" name="Text 24"/>
          <p:cNvSpPr/>
          <p:nvPr/>
        </p:nvSpPr>
        <p:spPr>
          <a:xfrm>
            <a:off x="9765792" y="2514600"/>
            <a:ext cx="1737360" cy="1078992"/>
          </a:xfrm>
          <a:prstGeom prst="rect">
            <a:avLst/>
          </a:prstGeom>
          <a:noFill/>
          <a:ln/>
        </p:spPr>
        <p:txBody>
          <a:bodyPr wrap="square" lIns="0" tIns="0" rIns="0" bIns="0" rtlCol="0" anchor="ctr"/>
          <a:lstStyle/>
          <a:p>
            <a:pPr marL="0" indent="0" algn="just">
              <a:lnSpc>
                <a:spcPct val="95000"/>
              </a:lnSpc>
              <a:buNone/>
            </a:pPr>
            <a:r>
              <a:rPr lang="en-US" b="1" dirty="0">
                <a:solidFill>
                  <a:srgbClr val="1A2236"/>
                </a:solidFill>
                <a:latin typeface="Circe"/>
                <a:ea typeface="Calibri" pitchFamily="34" charset="-122"/>
                <a:cs typeface="Calibri" pitchFamily="34" charset="-120"/>
              </a:rPr>
              <a:t>Electronics</a:t>
            </a:r>
            <a:endParaRPr lang="en-US" dirty="0">
              <a:latin typeface="Circe"/>
            </a:endParaRPr>
          </a:p>
        </p:txBody>
      </p:sp>
      <p:sp>
        <p:nvSpPr>
          <p:cNvPr id="29" name="Shape 25"/>
          <p:cNvSpPr/>
          <p:nvPr/>
        </p:nvSpPr>
        <p:spPr>
          <a:xfrm>
            <a:off x="6263640" y="3703320"/>
            <a:ext cx="2606040" cy="1078992"/>
          </a:xfrm>
          <a:prstGeom prst="roundRect">
            <a:avLst>
              <a:gd name="adj" fmla="val 5932"/>
            </a:avLst>
          </a:prstGeom>
          <a:solidFill>
            <a:srgbClr val="FFFFFF"/>
          </a:solidFill>
          <a:ln/>
          <a:effectLst>
            <a:outerShdw blurRad="88900" dist="38100" dir="5400000" algn="bl" rotWithShape="0">
              <a:srgbClr val="000000">
                <a:alpha val="22000"/>
              </a:srgbClr>
            </a:outerShdw>
          </a:effectLst>
        </p:spPr>
      </p:sp>
      <p:sp>
        <p:nvSpPr>
          <p:cNvPr id="30" name="Shape 26"/>
          <p:cNvSpPr/>
          <p:nvPr/>
        </p:nvSpPr>
        <p:spPr>
          <a:xfrm>
            <a:off x="6464808" y="3995928"/>
            <a:ext cx="502920" cy="502920"/>
          </a:xfrm>
          <a:prstGeom prst="ellipse">
            <a:avLst/>
          </a:prstGeom>
          <a:solidFill>
            <a:srgbClr val="E2231A"/>
          </a:solidFill>
          <a:ln/>
        </p:spPr>
      </p:sp>
      <p:pic>
        <p:nvPicPr>
          <p:cNvPr id="31" name="Image 2" descr="preencoded.png"/>
          <p:cNvPicPr>
            <a:picLocks noChangeAspect="1"/>
          </p:cNvPicPr>
          <p:nvPr/>
        </p:nvPicPr>
        <p:blipFill>
          <a:blip r:embed="rId5"/>
          <a:stretch>
            <a:fillRect/>
          </a:stretch>
        </p:blipFill>
        <p:spPr>
          <a:xfrm>
            <a:off x="6583680" y="4114800"/>
            <a:ext cx="265176" cy="265176"/>
          </a:xfrm>
          <a:prstGeom prst="rect">
            <a:avLst/>
          </a:prstGeom>
        </p:spPr>
      </p:pic>
      <p:sp>
        <p:nvSpPr>
          <p:cNvPr id="32" name="Text 27"/>
          <p:cNvSpPr/>
          <p:nvPr/>
        </p:nvSpPr>
        <p:spPr>
          <a:xfrm>
            <a:off x="7068312" y="3703320"/>
            <a:ext cx="1737360" cy="1078992"/>
          </a:xfrm>
          <a:prstGeom prst="rect">
            <a:avLst/>
          </a:prstGeom>
          <a:noFill/>
          <a:ln/>
        </p:spPr>
        <p:txBody>
          <a:bodyPr wrap="square" lIns="0" tIns="0" rIns="0" bIns="0" rtlCol="0" anchor="ctr"/>
          <a:lstStyle/>
          <a:p>
            <a:pPr marL="0" indent="0" algn="just">
              <a:lnSpc>
                <a:spcPct val="95000"/>
              </a:lnSpc>
              <a:buNone/>
            </a:pPr>
            <a:r>
              <a:rPr lang="en-US" b="1" dirty="0">
                <a:solidFill>
                  <a:srgbClr val="1A2236"/>
                </a:solidFill>
                <a:latin typeface="Circe"/>
                <a:ea typeface="Calibri" pitchFamily="34" charset="-122"/>
                <a:cs typeface="Calibri" pitchFamily="34" charset="-120"/>
              </a:rPr>
              <a:t>Chemical &amp; pharma</a:t>
            </a:r>
            <a:endParaRPr lang="en-US" dirty="0">
              <a:latin typeface="Circe"/>
            </a:endParaRPr>
          </a:p>
        </p:txBody>
      </p:sp>
      <p:sp>
        <p:nvSpPr>
          <p:cNvPr id="33" name="Shape 28"/>
          <p:cNvSpPr/>
          <p:nvPr/>
        </p:nvSpPr>
        <p:spPr>
          <a:xfrm>
            <a:off x="8961120" y="3703320"/>
            <a:ext cx="2606040" cy="1078992"/>
          </a:xfrm>
          <a:prstGeom prst="roundRect">
            <a:avLst>
              <a:gd name="adj" fmla="val 5932"/>
            </a:avLst>
          </a:prstGeom>
          <a:solidFill>
            <a:srgbClr val="FFFFFF"/>
          </a:solidFill>
          <a:ln/>
          <a:effectLst>
            <a:outerShdw blurRad="88900" dist="38100" dir="5400000" algn="bl" rotWithShape="0">
              <a:srgbClr val="000000">
                <a:alpha val="22000"/>
              </a:srgbClr>
            </a:outerShdw>
          </a:effectLst>
        </p:spPr>
      </p:sp>
      <p:sp>
        <p:nvSpPr>
          <p:cNvPr id="34" name="Shape 29"/>
          <p:cNvSpPr/>
          <p:nvPr/>
        </p:nvSpPr>
        <p:spPr>
          <a:xfrm>
            <a:off x="9162288" y="3995928"/>
            <a:ext cx="502920" cy="502920"/>
          </a:xfrm>
          <a:prstGeom prst="ellipse">
            <a:avLst/>
          </a:prstGeom>
          <a:solidFill>
            <a:srgbClr val="E2231A"/>
          </a:solidFill>
          <a:ln/>
        </p:spPr>
      </p:sp>
      <p:pic>
        <p:nvPicPr>
          <p:cNvPr id="35" name="Image 3" descr="preencoded.png"/>
          <p:cNvPicPr>
            <a:picLocks noChangeAspect="1"/>
          </p:cNvPicPr>
          <p:nvPr/>
        </p:nvPicPr>
        <p:blipFill>
          <a:blip r:embed="rId6"/>
          <a:stretch>
            <a:fillRect/>
          </a:stretch>
        </p:blipFill>
        <p:spPr>
          <a:xfrm>
            <a:off x="9281160" y="4114800"/>
            <a:ext cx="265176" cy="265176"/>
          </a:xfrm>
          <a:prstGeom prst="rect">
            <a:avLst/>
          </a:prstGeom>
        </p:spPr>
      </p:pic>
      <p:sp>
        <p:nvSpPr>
          <p:cNvPr id="36" name="Text 30"/>
          <p:cNvSpPr/>
          <p:nvPr/>
        </p:nvSpPr>
        <p:spPr>
          <a:xfrm>
            <a:off x="9765792" y="3703320"/>
            <a:ext cx="1737360" cy="1078992"/>
          </a:xfrm>
          <a:prstGeom prst="rect">
            <a:avLst/>
          </a:prstGeom>
          <a:noFill/>
          <a:ln/>
        </p:spPr>
        <p:txBody>
          <a:bodyPr wrap="square" lIns="0" tIns="0" rIns="0" bIns="0" rtlCol="0" anchor="ctr"/>
          <a:lstStyle/>
          <a:p>
            <a:pPr marL="0" indent="0" algn="just">
              <a:lnSpc>
                <a:spcPct val="95000"/>
              </a:lnSpc>
              <a:buNone/>
            </a:pPr>
            <a:r>
              <a:rPr lang="en-US" b="1" dirty="0">
                <a:solidFill>
                  <a:srgbClr val="1A2236"/>
                </a:solidFill>
                <a:latin typeface="Circe"/>
                <a:ea typeface="Calibri" pitchFamily="34" charset="-122"/>
                <a:cs typeface="Calibri" pitchFamily="34" charset="-120"/>
              </a:rPr>
              <a:t>Textiles &amp; footwear</a:t>
            </a:r>
            <a:endParaRPr lang="en-US" dirty="0">
              <a:latin typeface="Circe"/>
            </a:endParaRPr>
          </a:p>
        </p:txBody>
      </p:sp>
      <p:sp>
        <p:nvSpPr>
          <p:cNvPr id="37" name="Shape 31"/>
          <p:cNvSpPr/>
          <p:nvPr/>
        </p:nvSpPr>
        <p:spPr>
          <a:xfrm>
            <a:off x="6263640" y="4892040"/>
            <a:ext cx="2606040" cy="1078992"/>
          </a:xfrm>
          <a:prstGeom prst="roundRect">
            <a:avLst>
              <a:gd name="adj" fmla="val 5932"/>
            </a:avLst>
          </a:prstGeom>
          <a:solidFill>
            <a:srgbClr val="FFFFFF"/>
          </a:solidFill>
          <a:ln/>
          <a:effectLst>
            <a:outerShdw blurRad="88900" dist="38100" dir="5400000" algn="bl" rotWithShape="0">
              <a:srgbClr val="000000">
                <a:alpha val="22000"/>
              </a:srgbClr>
            </a:outerShdw>
          </a:effectLst>
        </p:spPr>
      </p:sp>
      <p:sp>
        <p:nvSpPr>
          <p:cNvPr id="38" name="Shape 32"/>
          <p:cNvSpPr/>
          <p:nvPr/>
        </p:nvSpPr>
        <p:spPr>
          <a:xfrm>
            <a:off x="6464808" y="5184648"/>
            <a:ext cx="502920" cy="502920"/>
          </a:xfrm>
          <a:prstGeom prst="ellipse">
            <a:avLst/>
          </a:prstGeom>
          <a:solidFill>
            <a:srgbClr val="E2231A"/>
          </a:solidFill>
          <a:ln/>
        </p:spPr>
      </p:sp>
      <p:pic>
        <p:nvPicPr>
          <p:cNvPr id="39" name="Image 4" descr="preencoded.png"/>
          <p:cNvPicPr>
            <a:picLocks noChangeAspect="1"/>
          </p:cNvPicPr>
          <p:nvPr/>
        </p:nvPicPr>
        <p:blipFill>
          <a:blip r:embed="rId7"/>
          <a:stretch>
            <a:fillRect/>
          </a:stretch>
        </p:blipFill>
        <p:spPr>
          <a:xfrm>
            <a:off x="6583680" y="5303520"/>
            <a:ext cx="265176" cy="265176"/>
          </a:xfrm>
          <a:prstGeom prst="rect">
            <a:avLst/>
          </a:prstGeom>
        </p:spPr>
      </p:pic>
      <p:sp>
        <p:nvSpPr>
          <p:cNvPr id="40" name="Text 33"/>
          <p:cNvSpPr/>
          <p:nvPr/>
        </p:nvSpPr>
        <p:spPr>
          <a:xfrm>
            <a:off x="7068312" y="4892040"/>
            <a:ext cx="1737360" cy="1078992"/>
          </a:xfrm>
          <a:prstGeom prst="rect">
            <a:avLst/>
          </a:prstGeom>
          <a:noFill/>
          <a:ln/>
        </p:spPr>
        <p:txBody>
          <a:bodyPr wrap="square" lIns="0" tIns="0" rIns="0" bIns="0" rtlCol="0" anchor="ctr"/>
          <a:lstStyle/>
          <a:p>
            <a:pPr marL="0" indent="0" algn="just">
              <a:lnSpc>
                <a:spcPct val="95000"/>
              </a:lnSpc>
              <a:buNone/>
            </a:pPr>
            <a:r>
              <a:rPr lang="en-US" b="1" dirty="0">
                <a:solidFill>
                  <a:srgbClr val="1A2236"/>
                </a:solidFill>
                <a:latin typeface="Circe"/>
                <a:ea typeface="Calibri" pitchFamily="34" charset="-122"/>
                <a:cs typeface="Calibri" pitchFamily="34" charset="-120"/>
              </a:rPr>
              <a:t>Agrifood</a:t>
            </a:r>
            <a:endParaRPr lang="en-US" dirty="0">
              <a:latin typeface="Circe"/>
            </a:endParaRPr>
          </a:p>
        </p:txBody>
      </p:sp>
      <p:sp>
        <p:nvSpPr>
          <p:cNvPr id="41" name="Shape 34"/>
          <p:cNvSpPr/>
          <p:nvPr/>
        </p:nvSpPr>
        <p:spPr>
          <a:xfrm>
            <a:off x="8961120" y="4892040"/>
            <a:ext cx="2606040" cy="1078992"/>
          </a:xfrm>
          <a:prstGeom prst="roundRect">
            <a:avLst>
              <a:gd name="adj" fmla="val 5932"/>
            </a:avLst>
          </a:prstGeom>
          <a:solidFill>
            <a:srgbClr val="FFFFFF"/>
          </a:solidFill>
          <a:ln/>
          <a:effectLst>
            <a:outerShdw blurRad="88900" dist="38100" dir="5400000" algn="bl" rotWithShape="0">
              <a:srgbClr val="000000">
                <a:alpha val="22000"/>
              </a:srgbClr>
            </a:outerShdw>
          </a:effectLst>
        </p:spPr>
      </p:sp>
      <p:sp>
        <p:nvSpPr>
          <p:cNvPr id="42" name="Shape 35"/>
          <p:cNvSpPr/>
          <p:nvPr/>
        </p:nvSpPr>
        <p:spPr>
          <a:xfrm>
            <a:off x="9162288" y="5184648"/>
            <a:ext cx="502920" cy="502920"/>
          </a:xfrm>
          <a:prstGeom prst="ellipse">
            <a:avLst/>
          </a:prstGeom>
          <a:solidFill>
            <a:srgbClr val="E2231A"/>
          </a:solidFill>
          <a:ln/>
        </p:spPr>
      </p:sp>
      <p:pic>
        <p:nvPicPr>
          <p:cNvPr id="43" name="Image 5" descr="preencoded.png"/>
          <p:cNvPicPr>
            <a:picLocks noChangeAspect="1"/>
          </p:cNvPicPr>
          <p:nvPr/>
        </p:nvPicPr>
        <p:blipFill>
          <a:blip r:embed="rId8"/>
          <a:stretch>
            <a:fillRect/>
          </a:stretch>
        </p:blipFill>
        <p:spPr>
          <a:xfrm>
            <a:off x="9281160" y="5303520"/>
            <a:ext cx="265176" cy="265176"/>
          </a:xfrm>
          <a:prstGeom prst="rect">
            <a:avLst/>
          </a:prstGeom>
        </p:spPr>
      </p:pic>
      <p:sp>
        <p:nvSpPr>
          <p:cNvPr id="44" name="Text 36"/>
          <p:cNvSpPr/>
          <p:nvPr/>
        </p:nvSpPr>
        <p:spPr>
          <a:xfrm>
            <a:off x="9765792" y="4892040"/>
            <a:ext cx="1737360" cy="1078992"/>
          </a:xfrm>
          <a:prstGeom prst="rect">
            <a:avLst/>
          </a:prstGeom>
          <a:noFill/>
          <a:ln/>
        </p:spPr>
        <p:txBody>
          <a:bodyPr wrap="square" lIns="0" tIns="0" rIns="0" bIns="0" rtlCol="0" anchor="ctr"/>
          <a:lstStyle/>
          <a:p>
            <a:pPr marL="0" indent="0" algn="just">
              <a:lnSpc>
                <a:spcPct val="95000"/>
              </a:lnSpc>
              <a:buNone/>
            </a:pPr>
            <a:r>
              <a:rPr lang="en-US" b="1" dirty="0">
                <a:solidFill>
                  <a:srgbClr val="1A2236"/>
                </a:solidFill>
                <a:latin typeface="Circe"/>
                <a:ea typeface="Calibri" pitchFamily="34" charset="-122"/>
                <a:cs typeface="Calibri" pitchFamily="34" charset="-120"/>
              </a:rPr>
              <a:t>Construction materials</a:t>
            </a:r>
            <a:endParaRPr lang="en-US" dirty="0">
              <a:latin typeface="Circe"/>
            </a:endParaRPr>
          </a:p>
        </p:txBody>
      </p:sp>
      <p:sp>
        <p:nvSpPr>
          <p:cNvPr id="45" name="Text 37"/>
          <p:cNvSpPr/>
          <p:nvPr/>
        </p:nvSpPr>
        <p:spPr>
          <a:xfrm>
            <a:off x="11338560" y="6473952"/>
            <a:ext cx="457200" cy="274320"/>
          </a:xfrm>
          <a:prstGeom prst="rect">
            <a:avLst/>
          </a:prstGeom>
          <a:noFill/>
          <a:ln/>
        </p:spPr>
        <p:txBody>
          <a:bodyPr wrap="square" lIns="0" tIns="0" rIns="0" bIns="0" rtlCol="0" anchor="ctr"/>
          <a:lstStyle/>
          <a:p>
            <a:pPr marL="0" indent="0" algn="just">
              <a:buNone/>
            </a:pPr>
            <a:r>
              <a:rPr lang="en-US" sz="1100" dirty="0">
                <a:solidFill>
                  <a:srgbClr val="6B7488"/>
                </a:solidFill>
                <a:latin typeface="Circe"/>
                <a:ea typeface="Calibri" pitchFamily="34" charset="-122"/>
                <a:cs typeface="Calibri" pitchFamily="34" charset="-120"/>
              </a:rPr>
              <a:t>7</a:t>
            </a:r>
            <a:endParaRPr lang="en-US" sz="1100" dirty="0">
              <a:latin typeface="Circe"/>
            </a:endParaRPr>
          </a:p>
        </p:txBody>
      </p:sp>
      <p:pic>
        <p:nvPicPr>
          <p:cNvPr id="48" name="Picture 7">
            <a:extLst>
              <a:ext uri="{FF2B5EF4-FFF2-40B4-BE49-F238E27FC236}">
                <a16:creationId xmlns:a16="http://schemas.microsoft.com/office/drawing/2014/main" id="{7C6F8E1B-944E-87F1-2947-DBADEB1C16CB}"/>
              </a:ext>
            </a:extLst>
          </p:cNvPr>
          <p:cNvPicPr>
            <a:picLocks noChangeAspect="1"/>
          </p:cNvPicPr>
          <p:nvPr/>
        </p:nvPicPr>
        <p:blipFill rotWithShape="1">
          <a:blip r:embed="rId9"/>
          <a:stretch>
            <a:fillRect/>
          </a:stretch>
        </p:blipFill>
        <p:spPr bwMode="auto">
          <a:xfrm>
            <a:off x="10532709" y="279400"/>
            <a:ext cx="1151291" cy="573971"/>
          </a:xfrm>
          <a:prstGeom prst="rect">
            <a:avLst/>
          </a:prstGeom>
        </p:spPr>
      </p:pic>
      <p:pic>
        <p:nvPicPr>
          <p:cNvPr id="7" name="Image 0" descr="preencoded.png">
            <a:extLst>
              <a:ext uri="{FF2B5EF4-FFF2-40B4-BE49-F238E27FC236}">
                <a16:creationId xmlns:a16="http://schemas.microsoft.com/office/drawing/2014/main" id="{6294838E-F4E3-1FEE-2EDD-7F8B68956F60}"/>
              </a:ext>
            </a:extLst>
          </p:cNvPr>
          <p:cNvPicPr>
            <a:picLocks noChangeAspect="1"/>
          </p:cNvPicPr>
          <p:nvPr/>
        </p:nvPicPr>
        <p:blipFill>
          <a:blip r:embed="rId10">
            <a:alphaModFix amt="45000"/>
          </a:blip>
          <a:stretch>
            <a:fillRect/>
          </a:stretch>
        </p:blipFill>
        <p:spPr>
          <a:xfrm>
            <a:off x="7375585" y="1397025"/>
            <a:ext cx="4816416" cy="5918175"/>
          </a:xfrm>
          <a:prstGeom prst="rect">
            <a:avLst/>
          </a:prstGeom>
        </p:spPr>
      </p:pic>
      <p:pic>
        <p:nvPicPr>
          <p:cNvPr id="8" name="Image 0" descr="preencoded.png">
            <a:extLst>
              <a:ext uri="{FF2B5EF4-FFF2-40B4-BE49-F238E27FC236}">
                <a16:creationId xmlns:a16="http://schemas.microsoft.com/office/drawing/2014/main" id="{F902C23B-BF15-1A86-E3C2-DD8E53734D14}"/>
              </a:ext>
            </a:extLst>
          </p:cNvPr>
          <p:cNvPicPr>
            <a:picLocks noChangeAspect="1"/>
          </p:cNvPicPr>
          <p:nvPr/>
        </p:nvPicPr>
        <p:blipFill>
          <a:blip r:embed="rId11">
            <a:alphaModFix amt="20000"/>
          </a:blip>
          <a:stretch>
            <a:fillRect/>
          </a:stretch>
        </p:blipFill>
        <p:spPr>
          <a:xfrm>
            <a:off x="-1717839" y="2757094"/>
            <a:ext cx="5377058" cy="586094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2677</Words>
  <Application>Microsoft Office PowerPoint</Application>
  <PresentationFormat>Widescreen</PresentationFormat>
  <Paragraphs>402</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Circe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Investor Guide 2026 — Republic of Moldova</dc:title>
  <dc:subject>PptxGenJS Presentation</dc:subject>
  <dc:creator>Invest Moldova Agency</dc:creator>
  <cp:lastModifiedBy>Evelina Descalui IMA</cp:lastModifiedBy>
  <cp:revision>6</cp:revision>
  <dcterms:created xsi:type="dcterms:W3CDTF">2026-06-26T11:38:16Z</dcterms:created>
  <dcterms:modified xsi:type="dcterms:W3CDTF">2026-06-26T13:43:11Z</dcterms:modified>
</cp:coreProperties>
</file>