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08" r:id="rId1"/>
    <p:sldMasterId id="2147484020" r:id="rId2"/>
  </p:sldMasterIdLst>
  <p:notesMasterIdLst>
    <p:notesMasterId r:id="rId16"/>
  </p:notesMasterIdLst>
  <p:handoutMasterIdLst>
    <p:handoutMasterId r:id="rId17"/>
  </p:handoutMasterIdLst>
  <p:sldIdLst>
    <p:sldId id="272" r:id="rId3"/>
    <p:sldId id="324" r:id="rId4"/>
    <p:sldId id="276" r:id="rId5"/>
    <p:sldId id="282" r:id="rId6"/>
    <p:sldId id="323" r:id="rId7"/>
    <p:sldId id="327" r:id="rId8"/>
    <p:sldId id="328" r:id="rId9"/>
    <p:sldId id="326" r:id="rId10"/>
    <p:sldId id="330" r:id="rId11"/>
    <p:sldId id="332" r:id="rId12"/>
    <p:sldId id="331" r:id="rId13"/>
    <p:sldId id="333" r:id="rId14"/>
    <p:sldId id="281" r:id="rId15"/>
  </p:sldIdLst>
  <p:sldSz cx="9144000" cy="6858000" type="screen4x3"/>
  <p:notesSz cx="6797675" cy="987266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ndaugas Krikščionaitis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2E3E00"/>
    <a:srgbClr val="406000"/>
    <a:srgbClr val="9900CC"/>
    <a:srgbClr val="00CC00"/>
    <a:srgbClr val="0000FF"/>
    <a:srgbClr val="FF9900"/>
    <a:srgbClr val="F6FD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98C62B-51F9-4380-9C5A-372C235C1108}" v="25" dt="2024-12-11T08:41:05.1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35" autoAdjust="0"/>
    <p:restoredTop sz="84688" autoAdjust="0"/>
  </p:normalViewPr>
  <p:slideViewPr>
    <p:cSldViewPr>
      <p:cViewPr varScale="1">
        <p:scale>
          <a:sx n="90" d="100"/>
          <a:sy n="90" d="100"/>
        </p:scale>
        <p:origin x="1650" y="9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2028" y="-96"/>
      </p:cViewPr>
      <p:guideLst>
        <p:guide orient="horz" pos="3110"/>
        <p:guide pos="214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microsoft.com/office/2016/11/relationships/changesInfo" Target="changesInfos/changesInfo1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ita Stankūnienė" userId="c0df2d2c-d7ff-440e-86af-db7d9bba361c" providerId="ADAL" clId="{7098C62B-51F9-4380-9C5A-372C235C1108}"/>
    <pc:docChg chg="undo custSel modSld">
      <pc:chgData name="Edita Stankūnienė" userId="c0df2d2c-d7ff-440e-86af-db7d9bba361c" providerId="ADAL" clId="{7098C62B-51F9-4380-9C5A-372C235C1108}" dt="2024-12-11T08:41:34.598" v="54" actId="20577"/>
      <pc:docMkLst>
        <pc:docMk/>
      </pc:docMkLst>
      <pc:sldChg chg="modSp mod">
        <pc:chgData name="Edita Stankūnienė" userId="c0df2d2c-d7ff-440e-86af-db7d9bba361c" providerId="ADAL" clId="{7098C62B-51F9-4380-9C5A-372C235C1108}" dt="2024-12-11T08:01:31.205" v="3" actId="6549"/>
        <pc:sldMkLst>
          <pc:docMk/>
          <pc:sldMk cId="0" sldId="282"/>
        </pc:sldMkLst>
        <pc:spChg chg="mod">
          <ac:chgData name="Edita Stankūnienė" userId="c0df2d2c-d7ff-440e-86af-db7d9bba361c" providerId="ADAL" clId="{7098C62B-51F9-4380-9C5A-372C235C1108}" dt="2024-12-11T08:01:31.205" v="3" actId="6549"/>
          <ac:spMkLst>
            <pc:docMk/>
            <pc:sldMk cId="0" sldId="282"/>
            <ac:spMk id="8194" creationId="{AEFF8962-7ADD-B724-FF65-7F066EC9A3BC}"/>
          </ac:spMkLst>
        </pc:spChg>
      </pc:sldChg>
      <pc:sldChg chg="modSp mod">
        <pc:chgData name="Edita Stankūnienė" userId="c0df2d2c-d7ff-440e-86af-db7d9bba361c" providerId="ADAL" clId="{7098C62B-51F9-4380-9C5A-372C235C1108}" dt="2024-12-11T08:29:10.128" v="6" actId="14734"/>
        <pc:sldMkLst>
          <pc:docMk/>
          <pc:sldMk cId="2469025444" sldId="330"/>
        </pc:sldMkLst>
        <pc:graphicFrameChg chg="modGraphic">
          <ac:chgData name="Edita Stankūnienė" userId="c0df2d2c-d7ff-440e-86af-db7d9bba361c" providerId="ADAL" clId="{7098C62B-51F9-4380-9C5A-372C235C1108}" dt="2024-12-11T08:29:10.128" v="6" actId="14734"/>
          <ac:graphicFrameMkLst>
            <pc:docMk/>
            <pc:sldMk cId="2469025444" sldId="330"/>
            <ac:graphicFrameMk id="5" creationId="{6311ED6B-E248-823B-B3B3-026552A3445A}"/>
          </ac:graphicFrameMkLst>
        </pc:graphicFrameChg>
      </pc:sldChg>
      <pc:sldChg chg="modSp mod">
        <pc:chgData name="Edita Stankūnienė" userId="c0df2d2c-d7ff-440e-86af-db7d9bba361c" providerId="ADAL" clId="{7098C62B-51F9-4380-9C5A-372C235C1108}" dt="2024-12-11T08:40:54.504" v="50" actId="122"/>
        <pc:sldMkLst>
          <pc:docMk/>
          <pc:sldMk cId="682545107" sldId="332"/>
        </pc:sldMkLst>
        <pc:graphicFrameChg chg="mod modGraphic">
          <ac:chgData name="Edita Stankūnienė" userId="c0df2d2c-d7ff-440e-86af-db7d9bba361c" providerId="ADAL" clId="{7098C62B-51F9-4380-9C5A-372C235C1108}" dt="2024-12-11T08:40:54.504" v="50" actId="122"/>
          <ac:graphicFrameMkLst>
            <pc:docMk/>
            <pc:sldMk cId="682545107" sldId="332"/>
            <ac:graphicFrameMk id="2" creationId="{CE28ACCA-EDFC-D283-F1EB-720D94CF6FAC}"/>
          </ac:graphicFrameMkLst>
        </pc:graphicFrameChg>
      </pc:sldChg>
      <pc:sldChg chg="modSp mod">
        <pc:chgData name="Edita Stankūnienė" userId="c0df2d2c-d7ff-440e-86af-db7d9bba361c" providerId="ADAL" clId="{7098C62B-51F9-4380-9C5A-372C235C1108}" dt="2024-12-11T08:41:34.598" v="54" actId="20577"/>
        <pc:sldMkLst>
          <pc:docMk/>
          <pc:sldMk cId="260168878" sldId="333"/>
        </pc:sldMkLst>
        <pc:spChg chg="mod">
          <ac:chgData name="Edita Stankūnienė" userId="c0df2d2c-d7ff-440e-86af-db7d9bba361c" providerId="ADAL" clId="{7098C62B-51F9-4380-9C5A-372C235C1108}" dt="2024-12-11T08:41:34.598" v="54" actId="20577"/>
          <ac:spMkLst>
            <pc:docMk/>
            <pc:sldMk cId="260168878" sldId="333"/>
            <ac:spMk id="3" creationId="{616F962B-F895-69DC-F3B0-D5754C5FBDBE}"/>
          </ac:spMkLst>
        </pc:spChg>
        <pc:graphicFrameChg chg="mod">
          <ac:chgData name="Edita Stankūnienė" userId="c0df2d2c-d7ff-440e-86af-db7d9bba361c" providerId="ADAL" clId="{7098C62B-51F9-4380-9C5A-372C235C1108}" dt="2024-12-11T08:40:46.199" v="48" actId="1076"/>
          <ac:graphicFrameMkLst>
            <pc:docMk/>
            <pc:sldMk cId="260168878" sldId="333"/>
            <ac:graphicFrameMk id="6" creationId="{B4083B29-E0A3-BAAF-2178-2644ACC999F3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explosion val="1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3A82-495A-B968-CFF2BBEC1ACF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3A82-495A-B968-CFF2BBEC1AC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Taip</c:v>
                </c:pt>
                <c:pt idx="1">
                  <c:v>Ne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0.87</c:v>
                </c:pt>
                <c:pt idx="1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7E-4880-B37C-66B267C8754E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0533854166666666"/>
          <c:y val="3.0002461573017461E-3"/>
          <c:w val="0.18932271161417322"/>
          <c:h val="8.48465695662081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F5A0A71-088C-692E-179A-AF3A9FADB87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l" defTabSz="933450" eaLnBrk="1" hangingPunct="1">
              <a:spcBef>
                <a:spcPct val="0"/>
              </a:spcBef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7E85C8E-03ED-22D5-DCD3-E5F0134B15C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 defTabSz="933450" eaLnBrk="1" hangingPunct="1">
              <a:spcBef>
                <a:spcPct val="0"/>
              </a:spcBef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1E1E56B-6F72-36C0-DAA1-00D021F687B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3950" cy="3700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544BE842-ABF1-64F0-6D5B-270286AF3D6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87888"/>
            <a:ext cx="5438775" cy="44434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7393491D-64AF-509D-2807-1749981094F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7363"/>
            <a:ext cx="2946400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l" defTabSz="933450" eaLnBrk="1" hangingPunct="1">
              <a:spcBef>
                <a:spcPct val="0"/>
              </a:spcBef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F37997D8-6D1E-4613-664A-9841A0EC0D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377363"/>
            <a:ext cx="2944813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9E94286-044C-4EC7-B44F-44D930BECE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AD8C8C81-31C2-A694-523D-2E6A9D3836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CA725803-73F1-C66A-7A8E-B691EDD83C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lt-LT" altLang="lt-L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23E16B5E-1F39-BCFC-CEA4-86C8793CBD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B3A104D7-D90B-4551-A90F-4EC255A0056E}" type="slidenum">
              <a:rPr lang="en-GB" altLang="lt-LT" sz="1200" smtClean="0">
                <a:latin typeface="Arial" panose="020B0604020202020204" pitchFamily="34" charset="0"/>
              </a:rPr>
              <a:pPr/>
              <a:t>1</a:t>
            </a:fld>
            <a:endParaRPr lang="en-GB" altLang="lt-LT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288DF978-A3ED-D45B-3570-E2F3C5F40B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2DEC29E6-FFE0-7D0E-57F2-A2592439D4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lt-L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CF0DE090-B1D1-DB48-FC93-21D7B3A868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defTabSz="914400"/>
            <a:fld id="{32AD8DB8-DD2A-4F35-8843-1F468504E606}" type="slidenum">
              <a:rPr lang="en-US" altLang="lt-LT" sz="1200" smtClean="0">
                <a:solidFill>
                  <a:srgbClr val="000000"/>
                </a:solidFill>
                <a:latin typeface="Calibri" panose="020F0502020204030204" pitchFamily="34" charset="0"/>
              </a:rPr>
              <a:pPr defTabSz="914400"/>
              <a:t>5</a:t>
            </a:fld>
            <a:endParaRPr lang="en-US" altLang="lt-LT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6EDA5A-C644-4C03-BB77-E5E15632D742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330894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6EDA5A-C644-4C03-BB77-E5E15632D742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91108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9E94286-044C-4EC7-B44F-44D930BECEA0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0136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F10D2B-A1BF-7E03-27CE-FB6488891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09F4D-D2AC-4EB0-BFFD-D67313A0E958}" type="datetimeFigureOut">
              <a:rPr lang="lt-LT"/>
              <a:pPr>
                <a:defRPr/>
              </a:pPr>
              <a:t>2024-12-11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712909-E6DD-EF4C-EE8A-6816D1C79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AE33C-A478-F993-C1C6-F57919CC2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5BA6D-3B57-463F-B343-9635451984FE}" type="slidenum">
              <a:rPr lang="lt-LT" altLang="en-US"/>
              <a:pPr>
                <a:defRPr/>
              </a:pPr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13373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E62B31-C702-4AF8-1945-E847C3B78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8E09C-2A7C-4C38-9286-EEC3512ED7FE}" type="datetimeFigureOut">
              <a:rPr lang="lt-LT"/>
              <a:pPr>
                <a:defRPr/>
              </a:pPr>
              <a:t>2024-12-11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C3232-FD4B-3B1B-3248-D7DDC2244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406A3C-ACC2-64EE-19AC-7DECB4DAC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50307-F3F3-42AE-A7B7-402A25626C38}" type="slidenum">
              <a:rPr lang="lt-LT" altLang="en-US"/>
              <a:pPr>
                <a:defRPr/>
              </a:pPr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3444149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80728"/>
            <a:ext cx="2057400" cy="5145435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lt-L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80728"/>
            <a:ext cx="6019800" cy="514543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0E128E-B510-AB43-2BB0-1C413D9E4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D0A3A-7821-4CBE-B49A-F27CF8474464}" type="datetimeFigureOut">
              <a:rPr lang="lt-LT"/>
              <a:pPr>
                <a:defRPr/>
              </a:pPr>
              <a:t>2024-12-11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2932AC-E8DF-E7C2-8531-300E89231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043687-517A-F8A1-2E76-D41B6B511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AD577-8B15-4152-AA07-EF891ECCCE3D}" type="slidenum">
              <a:rPr lang="lt-LT" altLang="en-US"/>
              <a:pPr>
                <a:defRPr/>
              </a:pPr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37475430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806BA6-3E4A-6BB6-E1DF-E26D204C5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5B35C-67FA-4937-9676-E686215C6EC6}" type="datetimeFigureOut">
              <a:rPr lang="lt-LT"/>
              <a:pPr>
                <a:defRPr/>
              </a:pPr>
              <a:t>2024-12-11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B2B9EC-5251-60C3-937E-0CA6C27A2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F8583-E0AB-48B6-2595-90EBF32D9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1D5BF-E213-4712-AE6C-DB848AF71A54}" type="slidenum">
              <a:rPr lang="lt-LT" altLang="lt-LT"/>
              <a:pPr>
                <a:defRPr/>
              </a:pPr>
              <a:t>‹#›</a:t>
            </a:fld>
            <a:endParaRPr lang="lt-LT" altLang="lt-LT"/>
          </a:p>
        </p:txBody>
      </p:sp>
    </p:spTree>
    <p:extLst>
      <p:ext uri="{BB962C8B-B14F-4D97-AF65-F5344CB8AC3E}">
        <p14:creationId xmlns:p14="http://schemas.microsoft.com/office/powerpoint/2010/main" val="36769426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A62ED8-4472-76C8-24A0-CF451D9E6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FE42A-4133-4AD6-A8E3-0D05AE9EBB4E}" type="datetimeFigureOut">
              <a:rPr lang="lt-LT"/>
              <a:pPr>
                <a:defRPr/>
              </a:pPr>
              <a:t>2024-12-11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018520-B7F1-1A1C-D2D0-B55950D1C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B9935D-3DAF-8D0E-7BBE-63B4B30FF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16AC8-90F5-4C9F-8194-589919DA1F51}" type="slidenum">
              <a:rPr lang="lt-LT" altLang="lt-LT"/>
              <a:pPr>
                <a:defRPr/>
              </a:pPr>
              <a:t>‹#›</a:t>
            </a:fld>
            <a:endParaRPr lang="lt-LT" altLang="lt-LT"/>
          </a:p>
        </p:txBody>
      </p:sp>
    </p:spTree>
    <p:extLst>
      <p:ext uri="{BB962C8B-B14F-4D97-AF65-F5344CB8AC3E}">
        <p14:creationId xmlns:p14="http://schemas.microsoft.com/office/powerpoint/2010/main" val="636046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4E064-C9B7-761B-767B-4C70A315E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C432E-1D6B-468D-B9B9-59B3FB66176A}" type="datetimeFigureOut">
              <a:rPr lang="lt-LT"/>
              <a:pPr>
                <a:defRPr/>
              </a:pPr>
              <a:t>2024-12-11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65CDF8-3FD5-B759-1B6B-6BEF147E4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68BDCA-6D57-1D8A-BED7-F13206265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3D51A-83D4-434B-8AFA-7A9A27344A54}" type="slidenum">
              <a:rPr lang="lt-LT" altLang="lt-LT"/>
              <a:pPr>
                <a:defRPr/>
              </a:pPr>
              <a:t>‹#›</a:t>
            </a:fld>
            <a:endParaRPr lang="lt-LT" altLang="lt-LT"/>
          </a:p>
        </p:txBody>
      </p:sp>
    </p:spTree>
    <p:extLst>
      <p:ext uri="{BB962C8B-B14F-4D97-AF65-F5344CB8AC3E}">
        <p14:creationId xmlns:p14="http://schemas.microsoft.com/office/powerpoint/2010/main" val="30434719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3890301-FF85-D262-9E28-3E5A3EF03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99013-EEC4-435C-9433-54E334419ABC}" type="datetimeFigureOut">
              <a:rPr lang="lt-LT"/>
              <a:pPr>
                <a:defRPr/>
              </a:pPr>
              <a:t>2024-12-11</a:t>
            </a:fld>
            <a:endParaRPr lang="lt-L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F1E848C-02DE-E386-1AFC-C7E39228F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1C7E648-439E-1591-6F7F-29079243B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5735E-3A0C-4544-812C-C97F7101EE9A}" type="slidenum">
              <a:rPr lang="lt-LT" altLang="lt-LT"/>
              <a:pPr>
                <a:defRPr/>
              </a:pPr>
              <a:t>‹#›</a:t>
            </a:fld>
            <a:endParaRPr lang="lt-LT" altLang="lt-LT"/>
          </a:p>
        </p:txBody>
      </p:sp>
    </p:spTree>
    <p:extLst>
      <p:ext uri="{BB962C8B-B14F-4D97-AF65-F5344CB8AC3E}">
        <p14:creationId xmlns:p14="http://schemas.microsoft.com/office/powerpoint/2010/main" val="2230613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3605546-BEE0-C2A3-319F-4FC562A39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E2751-7539-4312-A8E8-84577323B817}" type="datetimeFigureOut">
              <a:rPr lang="lt-LT"/>
              <a:pPr>
                <a:defRPr/>
              </a:pPr>
              <a:t>2024-12-11</a:t>
            </a:fld>
            <a:endParaRPr lang="lt-LT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E86CCB8-41CA-A456-DD0D-AECCD0701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24AB15E-6085-C4C5-65A9-B1514A46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0E109-7C19-4CC1-90C9-520A5F0B037F}" type="slidenum">
              <a:rPr lang="lt-LT" altLang="lt-LT"/>
              <a:pPr>
                <a:defRPr/>
              </a:pPr>
              <a:t>‹#›</a:t>
            </a:fld>
            <a:endParaRPr lang="lt-LT" altLang="lt-LT"/>
          </a:p>
        </p:txBody>
      </p:sp>
    </p:spTree>
    <p:extLst>
      <p:ext uri="{BB962C8B-B14F-4D97-AF65-F5344CB8AC3E}">
        <p14:creationId xmlns:p14="http://schemas.microsoft.com/office/powerpoint/2010/main" val="24233875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6207ED0-8CCD-D32C-0EA5-E3C0F2357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B46C7-B236-4825-942E-C18612B3DD6D}" type="datetimeFigureOut">
              <a:rPr lang="lt-LT"/>
              <a:pPr>
                <a:defRPr/>
              </a:pPr>
              <a:t>2024-12-11</a:t>
            </a:fld>
            <a:endParaRPr lang="lt-LT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C3B8695-6784-0DD9-15D6-C9CFFAEFD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83CBE85-2A11-A0B6-5446-3C35A9E12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77F30-EEFF-4178-8C63-D675794A91BB}" type="slidenum">
              <a:rPr lang="lt-LT" altLang="lt-LT"/>
              <a:pPr>
                <a:defRPr/>
              </a:pPr>
              <a:t>‹#›</a:t>
            </a:fld>
            <a:endParaRPr lang="lt-LT" altLang="lt-LT"/>
          </a:p>
        </p:txBody>
      </p:sp>
    </p:spTree>
    <p:extLst>
      <p:ext uri="{BB962C8B-B14F-4D97-AF65-F5344CB8AC3E}">
        <p14:creationId xmlns:p14="http://schemas.microsoft.com/office/powerpoint/2010/main" val="24806276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5CABBF6-5F5C-3A3C-9EF5-E213AF711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5BF30-8E00-4C41-B370-1079F541606D}" type="datetimeFigureOut">
              <a:rPr lang="lt-LT"/>
              <a:pPr>
                <a:defRPr/>
              </a:pPr>
              <a:t>2024-12-11</a:t>
            </a:fld>
            <a:endParaRPr lang="lt-LT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1BABCC8-333A-5531-3EDA-CE644CFAA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1D0DED3-D6C9-F26A-DF0B-8727BF7F8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5EB49-528D-4DAE-B90C-FF4616F1F04B}" type="slidenum">
              <a:rPr lang="lt-LT" altLang="lt-LT"/>
              <a:pPr>
                <a:defRPr/>
              </a:pPr>
              <a:t>‹#›</a:t>
            </a:fld>
            <a:endParaRPr lang="lt-LT" altLang="lt-LT"/>
          </a:p>
        </p:txBody>
      </p:sp>
    </p:spTree>
    <p:extLst>
      <p:ext uri="{BB962C8B-B14F-4D97-AF65-F5344CB8AC3E}">
        <p14:creationId xmlns:p14="http://schemas.microsoft.com/office/powerpoint/2010/main" val="40053210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80728"/>
            <a:ext cx="5111750" cy="51454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7544" y="2132856"/>
            <a:ext cx="3008313" cy="40429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2A734A7-89DB-0AFF-88C1-42D061388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E94E4-7DA8-40DB-A6FF-517353DF1DCE}" type="datetimeFigureOut">
              <a:rPr lang="lt-LT"/>
              <a:pPr>
                <a:defRPr/>
              </a:pPr>
              <a:t>2024-12-11</a:t>
            </a:fld>
            <a:endParaRPr lang="lt-L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B193E03-5AB6-5509-FEA8-8525119A2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CB33466-4091-4C7F-F819-AB6BCD465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AF209-1B33-40E3-8603-4CF12F5CA7F3}" type="slidenum">
              <a:rPr lang="lt-LT" altLang="lt-LT"/>
              <a:pPr>
                <a:defRPr/>
              </a:pPr>
              <a:t>‹#›</a:t>
            </a:fld>
            <a:endParaRPr lang="lt-LT" altLang="lt-LT"/>
          </a:p>
        </p:txBody>
      </p:sp>
    </p:spTree>
    <p:extLst>
      <p:ext uri="{BB962C8B-B14F-4D97-AF65-F5344CB8AC3E}">
        <p14:creationId xmlns:p14="http://schemas.microsoft.com/office/powerpoint/2010/main" val="881811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F76E2B-81EB-0403-83F2-D4042F051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0C311-1D54-4F73-82EC-1805125ED235}" type="datetimeFigureOut">
              <a:rPr lang="lt-LT"/>
              <a:pPr>
                <a:defRPr/>
              </a:pPr>
              <a:t>2024-12-11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CB874-198D-DCF7-4C17-24897BC72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05EE33-51DE-32BA-4F93-DAFD997D9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398BE-5115-4493-8C4E-81707290867E}" type="slidenum">
              <a:rPr lang="lt-LT" altLang="en-US"/>
              <a:pPr>
                <a:defRPr/>
              </a:pPr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9739844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80727"/>
            <a:ext cx="5486400" cy="3746847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t-LT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4EF36B3-7AE3-8F8E-C1F4-BA4D719D8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11222-863F-4674-AA35-1C83EB0CCCAF}" type="datetimeFigureOut">
              <a:rPr lang="lt-LT"/>
              <a:pPr>
                <a:defRPr/>
              </a:pPr>
              <a:t>2024-12-11</a:t>
            </a:fld>
            <a:endParaRPr lang="lt-L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696CAAC-D135-37C6-3731-3DE2C2838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730FACA-6703-522B-A35D-3D97A9EA3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41425-60E7-48E1-883B-1B278B5A42B7}" type="slidenum">
              <a:rPr lang="lt-LT" altLang="lt-LT"/>
              <a:pPr>
                <a:defRPr/>
              </a:pPr>
              <a:t>‹#›</a:t>
            </a:fld>
            <a:endParaRPr lang="lt-LT" altLang="lt-LT"/>
          </a:p>
        </p:txBody>
      </p:sp>
    </p:spTree>
    <p:extLst>
      <p:ext uri="{BB962C8B-B14F-4D97-AF65-F5344CB8AC3E}">
        <p14:creationId xmlns:p14="http://schemas.microsoft.com/office/powerpoint/2010/main" val="23204614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3C80CD-F297-E051-61E7-70ED76365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2EA78-2E51-482D-A5B2-B7B9B6ACDE9A}" type="datetimeFigureOut">
              <a:rPr lang="lt-LT"/>
              <a:pPr>
                <a:defRPr/>
              </a:pPr>
              <a:t>2024-12-11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85F012-9D44-617C-01B0-A9D0E2065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DBDD44-2190-1FA6-CE77-460DDF7C6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B39C6-AF46-4700-9F19-F72C602F595E}" type="slidenum">
              <a:rPr lang="lt-LT" altLang="lt-LT"/>
              <a:pPr>
                <a:defRPr/>
              </a:pPr>
              <a:t>‹#›</a:t>
            </a:fld>
            <a:endParaRPr lang="lt-LT" altLang="lt-LT"/>
          </a:p>
        </p:txBody>
      </p:sp>
    </p:spTree>
    <p:extLst>
      <p:ext uri="{BB962C8B-B14F-4D97-AF65-F5344CB8AC3E}">
        <p14:creationId xmlns:p14="http://schemas.microsoft.com/office/powerpoint/2010/main" val="19388378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80728"/>
            <a:ext cx="2057400" cy="5145435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lt-L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80728"/>
            <a:ext cx="6019800" cy="514543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DBB4D9-3A80-C515-2420-248B06BF1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97CF0-99F5-4080-B6EA-FD49A3E3EFE8}" type="datetimeFigureOut">
              <a:rPr lang="lt-LT"/>
              <a:pPr>
                <a:defRPr/>
              </a:pPr>
              <a:t>2024-12-11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F256B-7433-CA3F-D5E2-1A29F5FE2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7AA413-7173-0E8E-1B12-0EB8D5DB3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E00E6-3999-4F92-AC83-C9FF64595965}" type="slidenum">
              <a:rPr lang="lt-LT" altLang="lt-LT"/>
              <a:pPr>
                <a:defRPr/>
              </a:pPr>
              <a:t>‹#›</a:t>
            </a:fld>
            <a:endParaRPr lang="lt-LT" altLang="lt-LT"/>
          </a:p>
        </p:txBody>
      </p:sp>
    </p:spTree>
    <p:extLst>
      <p:ext uri="{BB962C8B-B14F-4D97-AF65-F5344CB8AC3E}">
        <p14:creationId xmlns:p14="http://schemas.microsoft.com/office/powerpoint/2010/main" val="4226227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CC2C2E-5D9D-87F6-D0D7-CD7D3D49F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51121-EF2D-4B83-83AF-D12DD5B7B478}" type="datetimeFigureOut">
              <a:rPr lang="lt-LT"/>
              <a:pPr>
                <a:defRPr/>
              </a:pPr>
              <a:t>2024-12-11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760A2D-739E-C318-9D0E-05A16005B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62CF64-A8E8-B827-1DA6-245E0AD28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F8B16-675C-4C98-B32B-621A194ADA58}" type="slidenum">
              <a:rPr lang="lt-LT" altLang="en-US"/>
              <a:pPr>
                <a:defRPr/>
              </a:pPr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1036427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A7458FD-C5C3-22AC-2B40-3510342CF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964FA-5CFC-4AD5-ADB2-C81C5207BEA8}" type="datetimeFigureOut">
              <a:rPr lang="lt-LT"/>
              <a:pPr>
                <a:defRPr/>
              </a:pPr>
              <a:t>2024-12-11</a:t>
            </a:fld>
            <a:endParaRPr lang="lt-L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D1E6E55-CC3C-BAE0-F4FF-36A75D35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2CA217D-C6B4-8173-EE74-999883C65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20AF6-04DF-4405-B09D-CCF52A1263F3}" type="slidenum">
              <a:rPr lang="lt-LT" altLang="en-US"/>
              <a:pPr>
                <a:defRPr/>
              </a:pPr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3001310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6AD9087-2717-50F4-DA19-00793A672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895FB-DE16-4F41-A6E7-8034E2604119}" type="datetimeFigureOut">
              <a:rPr lang="lt-LT"/>
              <a:pPr>
                <a:defRPr/>
              </a:pPr>
              <a:t>2024-12-11</a:t>
            </a:fld>
            <a:endParaRPr lang="lt-LT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C1CB759-8348-95B5-E3AD-823026236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0F9FB56-0B2C-1AAF-7E52-DDC86411F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FE697-CADD-4AE7-865A-8F538ACA3B76}" type="slidenum">
              <a:rPr lang="lt-LT" altLang="en-US"/>
              <a:pPr>
                <a:defRPr/>
              </a:pPr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4186987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F6667C9-E571-BEDA-A266-0B197BA90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D73B0-B8F2-47DA-92A4-218E010E7979}" type="datetimeFigureOut">
              <a:rPr lang="lt-LT"/>
              <a:pPr>
                <a:defRPr/>
              </a:pPr>
              <a:t>2024-12-11</a:t>
            </a:fld>
            <a:endParaRPr lang="lt-LT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3B39B0C-7DD0-5403-6BB6-79A5CADE5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B58AEAB-BFF5-8D62-A3A3-45B56032D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8F2E8-9707-4F5D-B1B1-F1C36391CF63}" type="slidenum">
              <a:rPr lang="lt-LT" altLang="en-US"/>
              <a:pPr>
                <a:defRPr/>
              </a:pPr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2644269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1E9077A-051C-F1BA-BCC0-A18B5CCB8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5DA23-F432-49E3-BD9A-C2A6A67E93D8}" type="datetimeFigureOut">
              <a:rPr lang="lt-LT"/>
              <a:pPr>
                <a:defRPr/>
              </a:pPr>
              <a:t>2024-12-11</a:t>
            </a:fld>
            <a:endParaRPr lang="lt-LT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2037C29-FA8C-9C16-2BED-7497FEFF3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5DEF2E-53CE-995C-8122-2F32DFAD9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C351A-0302-402A-A971-A28C2F57A0A6}" type="slidenum">
              <a:rPr lang="lt-LT" altLang="en-US"/>
              <a:pPr>
                <a:defRPr/>
              </a:pPr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3699284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80728"/>
            <a:ext cx="5111750" cy="51454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7544" y="2132856"/>
            <a:ext cx="3008313" cy="40429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131A93D-3734-F72A-D9AF-8E25E9B64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430F7-700C-459F-9C54-97FF7555F726}" type="datetimeFigureOut">
              <a:rPr lang="lt-LT"/>
              <a:pPr>
                <a:defRPr/>
              </a:pPr>
              <a:t>2024-12-11</a:t>
            </a:fld>
            <a:endParaRPr lang="lt-L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8C2559B-8343-0621-9473-2AA6A2CB3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15AADD1-69BD-9D81-5AA8-110BFF7B6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4B5BF-C3E3-4802-AC1E-7C8B31FA8578}" type="slidenum">
              <a:rPr lang="lt-LT" altLang="en-US"/>
              <a:pPr>
                <a:defRPr/>
              </a:pPr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191098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80727"/>
            <a:ext cx="5486400" cy="3746847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t-LT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16118F7-177F-33FF-CD8B-8A88B18B3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42CD0-566D-487E-877B-E531DD74A364}" type="datetimeFigureOut">
              <a:rPr lang="lt-LT"/>
              <a:pPr>
                <a:defRPr/>
              </a:pPr>
              <a:t>2024-12-11</a:t>
            </a:fld>
            <a:endParaRPr lang="lt-L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E971908-053F-4B27-666D-4EA3DD0E8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66A3641-A635-4C1D-D25A-B36D199BF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73938-87A1-4FEB-BBDC-97470DAEF797}" type="slidenum">
              <a:rPr lang="lt-LT" altLang="en-US"/>
              <a:pPr>
                <a:defRPr/>
              </a:pPr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435361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19CDB8A-24E1-7FE2-C869-2AE3D214273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900113" y="0"/>
            <a:ext cx="7797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t-LT"/>
              <a:t>Click to edit Master title style</a:t>
            </a:r>
            <a:endParaRPr lang="lt-LT" altLang="lt-LT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A7AA1A1-513D-44E7-B7F4-1FE85FF052C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t-LT"/>
              <a:t>Click to edit Master text styles</a:t>
            </a:r>
          </a:p>
          <a:p>
            <a:pPr lvl="1"/>
            <a:r>
              <a:rPr lang="en-US" altLang="lt-LT"/>
              <a:t>Second level</a:t>
            </a:r>
          </a:p>
          <a:p>
            <a:pPr lvl="2"/>
            <a:r>
              <a:rPr lang="en-US" altLang="lt-LT"/>
              <a:t>Third level</a:t>
            </a:r>
          </a:p>
          <a:p>
            <a:pPr lvl="3"/>
            <a:r>
              <a:rPr lang="en-US" altLang="lt-LT"/>
              <a:t>Fourth level</a:t>
            </a:r>
          </a:p>
          <a:p>
            <a:pPr lvl="4"/>
            <a:r>
              <a:rPr lang="en-US" altLang="lt-LT"/>
              <a:t>Fifth level</a:t>
            </a:r>
            <a:endParaRPr lang="lt-LT" alt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476211-F853-F443-6F42-B31C8883EA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74AF22E-0703-4FC8-A815-96F02CB595BA}" type="datetimeFigureOut">
              <a:rPr lang="lt-LT"/>
              <a:pPr>
                <a:defRPr/>
              </a:pPr>
              <a:t>2024-12-11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B30E00-8728-4C2A-6340-587B54AE9A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019AF-278B-4D3D-3D76-C5FD4C98C6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FE2DD34-A87B-4356-B7B8-ED6DA67D793F}" type="slidenum">
              <a:rPr lang="lt-LT" altLang="en-US"/>
              <a:pPr>
                <a:defRPr/>
              </a:pPr>
              <a:t>‹#›</a:t>
            </a:fld>
            <a:endParaRPr lang="lt-L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3AE18E0B-3FC0-2B68-03FC-35B1ABA323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0"/>
            <a:ext cx="7797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t-LT"/>
              <a:t>Click to edit Master title style</a:t>
            </a:r>
            <a:endParaRPr lang="lt-LT" altLang="lt-LT"/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5E34BC63-9733-67E6-EA21-98E217E9FD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t-LT"/>
              <a:t>Click to edit Master text styles</a:t>
            </a:r>
          </a:p>
          <a:p>
            <a:pPr lvl="1"/>
            <a:r>
              <a:rPr lang="en-US" altLang="lt-LT"/>
              <a:t>Second level</a:t>
            </a:r>
          </a:p>
          <a:p>
            <a:pPr lvl="2"/>
            <a:r>
              <a:rPr lang="en-US" altLang="lt-LT"/>
              <a:t>Third level</a:t>
            </a:r>
          </a:p>
          <a:p>
            <a:pPr lvl="3"/>
            <a:r>
              <a:rPr lang="en-US" altLang="lt-LT"/>
              <a:t>Fourth level</a:t>
            </a:r>
          </a:p>
          <a:p>
            <a:pPr lvl="4"/>
            <a:r>
              <a:rPr lang="en-US" altLang="lt-LT"/>
              <a:t>Fifth level</a:t>
            </a:r>
            <a:endParaRPr lang="lt-LT" alt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8DCE61-21ED-6B6C-1383-E3F88B30C3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822F24B7-0490-475F-ADB7-CB633D490C53}" type="datetimeFigureOut">
              <a:rPr lang="lt-LT"/>
              <a:pPr>
                <a:defRPr/>
              </a:pPr>
              <a:t>2024-12-11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72DC5E-A766-5832-ABA5-E65CA30DF2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433FE2-5BD9-3C33-958E-7E9C47C845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03A44DB-9127-48CB-BFD8-D89B744A69A6}" type="slidenum">
              <a:rPr lang="lt-LT" altLang="lt-LT"/>
              <a:pPr>
                <a:defRPr/>
              </a:pPr>
              <a:t>‹#›</a:t>
            </a:fld>
            <a:endParaRPr lang="lt-LT" alt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2" r:id="rId1"/>
    <p:sldLayoutId id="2147484033" r:id="rId2"/>
    <p:sldLayoutId id="2147484034" r:id="rId3"/>
    <p:sldLayoutId id="2147484035" r:id="rId4"/>
    <p:sldLayoutId id="2147484036" r:id="rId5"/>
    <p:sldLayoutId id="2147484037" r:id="rId6"/>
    <p:sldLayoutId id="2147484038" r:id="rId7"/>
    <p:sldLayoutId id="2147484039" r:id="rId8"/>
    <p:sldLayoutId id="2147484040" r:id="rId9"/>
    <p:sldLayoutId id="2147484041" r:id="rId10"/>
    <p:sldLayoutId id="21474840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info@lrmuitine.lt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>
            <a:extLst>
              <a:ext uri="{FF2B5EF4-FFF2-40B4-BE49-F238E27FC236}">
                <a16:creationId xmlns:a16="http://schemas.microsoft.com/office/drawing/2014/main" id="{24D33EEB-BA87-57D5-940E-10C49BD96E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716088"/>
            <a:ext cx="65262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lt-LT" altLang="lt-LT" sz="3600">
                <a:latin typeface="Times New Roman" panose="02020603050405020304" pitchFamily="18" charset="0"/>
              </a:rPr>
              <a:t>LR</a:t>
            </a:r>
            <a:r>
              <a:rPr lang="pt-BR" altLang="lt-LT" sz="3600">
                <a:latin typeface="Times New Roman" panose="02020603050405020304" pitchFamily="18" charset="0"/>
              </a:rPr>
              <a:t> muitinės informavimo ir konsultavimo </a:t>
            </a:r>
            <a:r>
              <a:rPr lang="lt-LT" altLang="lt-LT" sz="3600">
                <a:latin typeface="Times New Roman" panose="02020603050405020304" pitchFamily="18" charset="0"/>
              </a:rPr>
              <a:t>tinklo pristatymas</a:t>
            </a:r>
            <a:endParaRPr lang="pt-BR" altLang="lt-LT" sz="3600">
              <a:latin typeface="Times New Roman" panose="02020603050405020304" pitchFamily="18" charset="0"/>
            </a:endParaRPr>
          </a:p>
        </p:txBody>
      </p:sp>
      <p:sp>
        <p:nvSpPr>
          <p:cNvPr id="4099" name="TextBox 2">
            <a:extLst>
              <a:ext uri="{FF2B5EF4-FFF2-40B4-BE49-F238E27FC236}">
                <a16:creationId xmlns:a16="http://schemas.microsoft.com/office/drawing/2014/main" id="{4D1B4D27-4A3B-B1D8-7209-31E5C9FDCB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3965575"/>
            <a:ext cx="35814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lt-LT" altLang="lt-LT" sz="2800">
                <a:latin typeface="Times New Roman" panose="02020603050405020304" pitchFamily="18" charset="0"/>
              </a:rPr>
              <a:t>M. Krikščionaitis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lt-LT" altLang="lt-LT" sz="2800">
                <a:latin typeface="Times New Roman" panose="02020603050405020304" pitchFamily="18" charset="0"/>
              </a:rPr>
              <a:t>MIS vedėjas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E46F08F2-98AA-9B56-1A17-D96907E90F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3904" y="1066055"/>
            <a:ext cx="505619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lt-L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Paklausimų valdymo kriterijų rezultatai</a:t>
            </a:r>
          </a:p>
          <a:p>
            <a:pPr lvl="0" algn="ctr"/>
            <a:r>
              <a:rPr lang="lt-LT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(VIKIS duomenys)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E28ACCA-EDFC-D283-F1EB-720D94CF6F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344056"/>
              </p:ext>
            </p:extLst>
          </p:nvPr>
        </p:nvGraphicFramePr>
        <p:xfrm>
          <a:off x="114299" y="2057400"/>
          <a:ext cx="8915400" cy="35282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956">
                  <a:extLst>
                    <a:ext uri="{9D8B030D-6E8A-4147-A177-3AD203B41FA5}">
                      <a16:colId xmlns:a16="http://schemas.microsoft.com/office/drawing/2014/main" val="536848170"/>
                    </a:ext>
                  </a:extLst>
                </a:gridCol>
                <a:gridCol w="3730244">
                  <a:extLst>
                    <a:ext uri="{9D8B030D-6E8A-4147-A177-3AD203B41FA5}">
                      <a16:colId xmlns:a16="http://schemas.microsoft.com/office/drawing/2014/main" val="101221623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040540587"/>
                    </a:ext>
                  </a:extLst>
                </a:gridCol>
                <a:gridCol w="1285247">
                  <a:extLst>
                    <a:ext uri="{9D8B030D-6E8A-4147-A177-3AD203B41FA5}">
                      <a16:colId xmlns:a16="http://schemas.microsoft.com/office/drawing/2014/main" val="327334182"/>
                    </a:ext>
                  </a:extLst>
                </a:gridCol>
                <a:gridCol w="1229353">
                  <a:extLst>
                    <a:ext uri="{9D8B030D-6E8A-4147-A177-3AD203B41FA5}">
                      <a16:colId xmlns:a16="http://schemas.microsoft.com/office/drawing/2014/main" val="26055955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888029557"/>
                    </a:ext>
                  </a:extLst>
                </a:gridCol>
              </a:tblGrid>
              <a:tr h="327510">
                <a:tc>
                  <a:txBody>
                    <a:bodyPr/>
                    <a:lstStyle/>
                    <a:p>
                      <a:pPr marL="457200" algn="just">
                        <a:tabLst>
                          <a:tab pos="180340" algn="l"/>
                        </a:tabLst>
                      </a:pPr>
                      <a:r>
                        <a:rPr lang="lt-LT" sz="1100" dirty="0">
                          <a:effectLst/>
                        </a:rPr>
                        <a:t>Nr.</a:t>
                      </a: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 marL="457200" algn="just">
                        <a:tabLst>
                          <a:tab pos="180340" algn="l"/>
                        </a:tabLst>
                      </a:pPr>
                      <a:endParaRPr lang="lt-LT" sz="1200" dirty="0">
                        <a:effectLst/>
                      </a:endParaRPr>
                    </a:p>
                    <a:p>
                      <a:pPr marL="457200" algn="just">
                        <a:tabLst>
                          <a:tab pos="180340" algn="l"/>
                        </a:tabLst>
                      </a:pPr>
                      <a:r>
                        <a:rPr lang="lt-LT" sz="1200" dirty="0">
                          <a:effectLst/>
                        </a:rPr>
                        <a:t>Kriterijus</a:t>
                      </a:r>
                      <a:endParaRPr lang="lt-L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 marL="457200" algn="just">
                        <a:tabLst>
                          <a:tab pos="180340" algn="l"/>
                        </a:tabLst>
                      </a:pPr>
                      <a:endParaRPr lang="lt-LT" sz="1200" dirty="0">
                        <a:effectLst/>
                      </a:endParaRPr>
                    </a:p>
                    <a:p>
                      <a:pPr marL="457200" algn="just">
                        <a:tabLst>
                          <a:tab pos="180340" algn="l"/>
                        </a:tabLst>
                      </a:pPr>
                      <a:r>
                        <a:rPr lang="lt-LT" sz="1200" dirty="0">
                          <a:effectLst/>
                        </a:rPr>
                        <a:t>Standartas</a:t>
                      </a:r>
                      <a:endParaRPr lang="lt-L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 marL="457200" algn="just">
                        <a:tabLst>
                          <a:tab pos="180340" algn="l"/>
                        </a:tabLs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2024 m.</a:t>
                      </a:r>
                      <a:endParaRPr lang="lt-L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457200" algn="just">
                        <a:tabLst>
                          <a:tab pos="180340" algn="l"/>
                        </a:tabLs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I ketv.</a:t>
                      </a:r>
                      <a:endParaRPr lang="lt-L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tabLst>
                          <a:tab pos="180340" algn="l"/>
                        </a:tabLs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2024</a:t>
                      </a:r>
                      <a:r>
                        <a:rPr lang="lt-L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m. </a:t>
                      </a:r>
                      <a:endParaRPr lang="lt-L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457200" algn="just">
                        <a:tabLst>
                          <a:tab pos="180340" algn="l"/>
                        </a:tabLs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II ketv.</a:t>
                      </a:r>
                      <a:endParaRPr lang="lt-L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tabLst>
                          <a:tab pos="180340" algn="l"/>
                        </a:tabLst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2024</a:t>
                      </a:r>
                      <a:r>
                        <a:rPr kumimoji="0" lang="lt-LT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m.</a:t>
                      </a:r>
                      <a:r>
                        <a:rPr lang="lt-L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III ketv.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3800075"/>
                  </a:ext>
                </a:extLst>
              </a:tr>
              <a:tr h="453793">
                <a:tc>
                  <a:txBody>
                    <a:bodyPr/>
                    <a:lstStyle/>
                    <a:p>
                      <a:pPr marL="457200" algn="just">
                        <a:tabLst>
                          <a:tab pos="180340" algn="l"/>
                        </a:tabLst>
                      </a:pPr>
                      <a:r>
                        <a:rPr lang="lt-LT" sz="1100" dirty="0">
                          <a:effectLst/>
                        </a:rPr>
                        <a:t>1.</a:t>
                      </a:r>
                      <a:endParaRPr lang="lt-LT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 marL="457200" algn="l">
                        <a:tabLst>
                          <a:tab pos="180340" algn="l"/>
                        </a:tabLst>
                      </a:pPr>
                      <a:r>
                        <a:rPr lang="lt-LT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+mn-cs"/>
                        </a:rPr>
                        <a:t>Atsiliepimas (angl. Average Speed of Answer., ASA)</a:t>
                      </a:r>
                      <a:endParaRPr lang="lt-LT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 marL="457200" algn="ctr">
                        <a:tabLst>
                          <a:tab pos="180340" algn="l"/>
                        </a:tabLst>
                      </a:pPr>
                      <a:r>
                        <a:rPr lang="lt-LT" sz="12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+mn-cs"/>
                        </a:rPr>
                        <a:t>20 sek.</a:t>
                      </a:r>
                      <a:endParaRPr lang="lt-LT" sz="1200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 marL="457200" algn="ctr">
                        <a:tabLst>
                          <a:tab pos="180340" algn="l"/>
                        </a:tabLs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 sek.</a:t>
                      </a:r>
                      <a:endParaRPr lang="lt-L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tabLst>
                          <a:tab pos="180340" algn="l"/>
                        </a:tabLs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 sek.</a:t>
                      </a:r>
                      <a:endParaRPr lang="lt-L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tabLst>
                          <a:tab pos="180340" algn="l"/>
                        </a:tabLs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 sek.</a:t>
                      </a:r>
                      <a:endParaRPr lang="lt-L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4649459"/>
                  </a:ext>
                </a:extLst>
              </a:tr>
              <a:tr h="605058">
                <a:tc>
                  <a:txBody>
                    <a:bodyPr/>
                    <a:lstStyle/>
                    <a:p>
                      <a:pPr marL="457200" algn="just">
                        <a:tabLst>
                          <a:tab pos="180340" algn="l"/>
                        </a:tabLst>
                      </a:pPr>
                      <a:r>
                        <a:rPr lang="lt-LT" sz="1100" dirty="0">
                          <a:effectLst/>
                        </a:rPr>
                        <a:t>2.</a:t>
                      </a:r>
                      <a:endParaRPr lang="lt-LT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 marL="457200" algn="l">
                        <a:tabLst>
                          <a:tab pos="180340" algn="l"/>
                        </a:tabLst>
                      </a:pPr>
                      <a:r>
                        <a:rPr lang="lt-LT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+mn-cs"/>
                        </a:rPr>
                        <a:t>Praleista skambučių (nuo visų gautų skambučių) (angl. Not Accepted, NA)</a:t>
                      </a:r>
                      <a:endParaRPr lang="lt-LT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 marL="457200" algn="ctr">
                        <a:tabLst>
                          <a:tab pos="180340" algn="l"/>
                        </a:tabLst>
                      </a:pPr>
                      <a:r>
                        <a:rPr lang="lt-LT" sz="12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+mn-cs"/>
                        </a:rPr>
                        <a:t>5 proc.</a:t>
                      </a:r>
                      <a:endParaRPr lang="lt-LT" sz="1200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 marL="457200" algn="ctr">
                        <a:tabLst>
                          <a:tab pos="180340" algn="l"/>
                        </a:tabLs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3,5 proc.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tabLst>
                          <a:tab pos="180340" algn="l"/>
                        </a:tabLs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3,4 proc.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tabLst>
                          <a:tab pos="180340" algn="l"/>
                        </a:tabLs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3,6 proc.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4992446"/>
                  </a:ext>
                </a:extLst>
              </a:tr>
              <a:tr h="605058">
                <a:tc>
                  <a:txBody>
                    <a:bodyPr/>
                    <a:lstStyle/>
                    <a:p>
                      <a:pPr marL="457200" algn="just">
                        <a:tabLst>
                          <a:tab pos="180340" algn="l"/>
                        </a:tabLst>
                      </a:pPr>
                      <a:r>
                        <a:rPr lang="lt-LT" sz="1100" dirty="0">
                          <a:effectLst/>
                        </a:rPr>
                        <a:t>3.</a:t>
                      </a:r>
                      <a:endParaRPr lang="lt-LT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 marL="457200" algn="l">
                        <a:tabLst>
                          <a:tab pos="180340" algn="l"/>
                        </a:tabLst>
                      </a:pPr>
                      <a:r>
                        <a:rPr lang="lt-LT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+mn-cs"/>
                        </a:rPr>
                        <a:t>Vidutinė vieno skambučio trukmė (angl. Average handle time, AHT-V)</a:t>
                      </a:r>
                      <a:endParaRPr lang="lt-LT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 marL="457200" algn="ctr">
                        <a:tabLst>
                          <a:tab pos="180340" algn="l"/>
                        </a:tabLst>
                      </a:pPr>
                      <a:r>
                        <a:rPr lang="lt-LT" sz="12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+mn-cs"/>
                        </a:rPr>
                        <a:t>5 min.</a:t>
                      </a:r>
                      <a:endParaRPr lang="lt-LT" sz="1200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 marL="457200" algn="ctr">
                        <a:tabLst>
                          <a:tab pos="180340" algn="l"/>
                        </a:tabLs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4:34 min.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tabLst>
                          <a:tab pos="180340" algn="l"/>
                        </a:tabLs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4:08 min.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tabLst>
                          <a:tab pos="180340" algn="l"/>
                        </a:tabLs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4:23 min.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3295335"/>
                  </a:ext>
                </a:extLst>
              </a:tr>
              <a:tr h="756322">
                <a:tc>
                  <a:txBody>
                    <a:bodyPr/>
                    <a:lstStyle/>
                    <a:p>
                      <a:pPr marL="457200" algn="just">
                        <a:tabLst>
                          <a:tab pos="180340" algn="l"/>
                        </a:tabLst>
                      </a:pPr>
                      <a:r>
                        <a:rPr lang="lt-LT" sz="1100" dirty="0">
                          <a:effectLst/>
                        </a:rPr>
                        <a:t>4.</a:t>
                      </a:r>
                      <a:endParaRPr lang="lt-LT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 marL="457200" algn="l">
                        <a:tabLst>
                          <a:tab pos="180340" algn="l"/>
                        </a:tabLst>
                      </a:pPr>
                      <a:r>
                        <a:rPr lang="lt-LT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+mn-cs"/>
                        </a:rPr>
                        <a:t>Vidutinė vieno el. pašto atsakymo trukmė (angl. Average handle time, AHT-e.mail)</a:t>
                      </a:r>
                      <a:endParaRPr lang="lt-LT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 marL="457200" algn="ctr">
                        <a:tabLst>
                          <a:tab pos="180340" algn="l"/>
                        </a:tabLst>
                      </a:pPr>
                      <a:r>
                        <a:rPr lang="lt-LT" sz="12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+mn-cs"/>
                        </a:rPr>
                        <a:t>4 val.</a:t>
                      </a:r>
                      <a:endParaRPr lang="lt-LT" sz="1200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 marL="457200" algn="ctr">
                        <a:tabLst>
                          <a:tab pos="180340" algn="l"/>
                        </a:tabLs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1:56:29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tabLst>
                          <a:tab pos="180340" algn="l"/>
                        </a:tabLs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1:43:24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tabLst>
                          <a:tab pos="180340" algn="l"/>
                        </a:tabLs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2:57:32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7072614"/>
                  </a:ext>
                </a:extLst>
              </a:tr>
              <a:tr h="605058">
                <a:tc>
                  <a:txBody>
                    <a:bodyPr/>
                    <a:lstStyle/>
                    <a:p>
                      <a:pPr marL="457200" algn="just">
                        <a:tabLst>
                          <a:tab pos="180340" algn="l"/>
                        </a:tabLst>
                      </a:pPr>
                      <a:r>
                        <a:rPr lang="lt-LT" sz="1100" dirty="0">
                          <a:effectLst/>
                        </a:rPr>
                        <a:t>5.</a:t>
                      </a:r>
                      <a:endParaRPr lang="lt-LT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 marL="457200" algn="l">
                        <a:tabLst>
                          <a:tab pos="180340" algn="l"/>
                        </a:tabLst>
                      </a:pPr>
                      <a:r>
                        <a:rPr lang="lt-LT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+mn-cs"/>
                        </a:rPr>
                        <a:t>Peradresavimas (angl. Transfer initiated, TI)</a:t>
                      </a:r>
                      <a:endParaRPr lang="lt-LT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 marL="457200" algn="ctr">
                        <a:tabLst>
                          <a:tab pos="180340" algn="l"/>
                        </a:tabLst>
                      </a:pPr>
                      <a:r>
                        <a:rPr lang="lt-LT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+mn-cs"/>
                        </a:rPr>
                        <a:t>5 proc.</a:t>
                      </a:r>
                      <a:endParaRPr lang="lt-LT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 marL="457200" algn="ctr">
                        <a:tabLst>
                          <a:tab pos="180340" algn="l"/>
                        </a:tabLs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2,9 proc.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tabLst>
                          <a:tab pos="180340" algn="l"/>
                        </a:tabLs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3,17 proc.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tabLst>
                          <a:tab pos="180340" algn="l"/>
                        </a:tabLs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3,06 proc.</a:t>
                      </a:r>
                      <a:endParaRPr lang="lt-L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457200" algn="ctr">
                        <a:tabLst>
                          <a:tab pos="180340" algn="l"/>
                        </a:tabLs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lt-L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4363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2545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A6179A9-A2C0-AB41-7C7B-E5017DDE73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96566"/>
              </p:ext>
            </p:extLst>
          </p:nvPr>
        </p:nvGraphicFramePr>
        <p:xfrm>
          <a:off x="304800" y="2133600"/>
          <a:ext cx="8534399" cy="29462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2371">
                  <a:extLst>
                    <a:ext uri="{9D8B030D-6E8A-4147-A177-3AD203B41FA5}">
                      <a16:colId xmlns:a16="http://schemas.microsoft.com/office/drawing/2014/main" val="176255269"/>
                    </a:ext>
                  </a:extLst>
                </a:gridCol>
                <a:gridCol w="785291">
                  <a:extLst>
                    <a:ext uri="{9D8B030D-6E8A-4147-A177-3AD203B41FA5}">
                      <a16:colId xmlns:a16="http://schemas.microsoft.com/office/drawing/2014/main" val="1431109610"/>
                    </a:ext>
                  </a:extLst>
                </a:gridCol>
                <a:gridCol w="977552">
                  <a:extLst>
                    <a:ext uri="{9D8B030D-6E8A-4147-A177-3AD203B41FA5}">
                      <a16:colId xmlns:a16="http://schemas.microsoft.com/office/drawing/2014/main" val="3123343718"/>
                    </a:ext>
                  </a:extLst>
                </a:gridCol>
                <a:gridCol w="787998">
                  <a:extLst>
                    <a:ext uri="{9D8B030D-6E8A-4147-A177-3AD203B41FA5}">
                      <a16:colId xmlns:a16="http://schemas.microsoft.com/office/drawing/2014/main" val="3758434154"/>
                    </a:ext>
                  </a:extLst>
                </a:gridCol>
                <a:gridCol w="954083">
                  <a:extLst>
                    <a:ext uri="{9D8B030D-6E8A-4147-A177-3AD203B41FA5}">
                      <a16:colId xmlns:a16="http://schemas.microsoft.com/office/drawing/2014/main" val="1058982388"/>
                    </a:ext>
                  </a:extLst>
                </a:gridCol>
                <a:gridCol w="977552">
                  <a:extLst>
                    <a:ext uri="{9D8B030D-6E8A-4147-A177-3AD203B41FA5}">
                      <a16:colId xmlns:a16="http://schemas.microsoft.com/office/drawing/2014/main" val="3903038888"/>
                    </a:ext>
                  </a:extLst>
                </a:gridCol>
                <a:gridCol w="773557">
                  <a:extLst>
                    <a:ext uri="{9D8B030D-6E8A-4147-A177-3AD203B41FA5}">
                      <a16:colId xmlns:a16="http://schemas.microsoft.com/office/drawing/2014/main" val="1167545925"/>
                    </a:ext>
                  </a:extLst>
                </a:gridCol>
                <a:gridCol w="752797">
                  <a:extLst>
                    <a:ext uri="{9D8B030D-6E8A-4147-A177-3AD203B41FA5}">
                      <a16:colId xmlns:a16="http://schemas.microsoft.com/office/drawing/2014/main" val="798234790"/>
                    </a:ext>
                  </a:extLst>
                </a:gridCol>
                <a:gridCol w="977552">
                  <a:extLst>
                    <a:ext uri="{9D8B030D-6E8A-4147-A177-3AD203B41FA5}">
                      <a16:colId xmlns:a16="http://schemas.microsoft.com/office/drawing/2014/main" val="2051371304"/>
                    </a:ext>
                  </a:extLst>
                </a:gridCol>
                <a:gridCol w="735646">
                  <a:extLst>
                    <a:ext uri="{9D8B030D-6E8A-4147-A177-3AD203B41FA5}">
                      <a16:colId xmlns:a16="http://schemas.microsoft.com/office/drawing/2014/main" val="823493472"/>
                    </a:ext>
                  </a:extLst>
                </a:gridCol>
              </a:tblGrid>
              <a:tr h="322921">
                <a:tc>
                  <a:txBody>
                    <a:bodyPr/>
                    <a:lstStyle/>
                    <a:p>
                      <a:pPr algn="ctr"/>
                      <a:r>
                        <a:rPr lang="lt-LT" sz="1200">
                          <a:effectLst/>
                          <a:highlight>
                            <a:srgbClr val="FF0000"/>
                          </a:highlight>
                        </a:rPr>
                        <a:t> 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2024 m. I ketv.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</a:rPr>
                        <a:t>2024 m. II ketv.</a:t>
                      </a:r>
                      <a:endParaRPr lang="lt-LT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/>
                      <a:endParaRPr lang="lt-L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</a:rPr>
                        <a:t>2024 m. III ketv.</a:t>
                      </a:r>
                      <a:endParaRPr lang="lt-LT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/>
                      <a:endParaRPr lang="lt-L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31599775"/>
                  </a:ext>
                </a:extLst>
              </a:tr>
              <a:tr h="362879">
                <a:tc>
                  <a:txBody>
                    <a:bodyPr/>
                    <a:lstStyle/>
                    <a:p>
                      <a:pPr algn="ctr"/>
                      <a:r>
                        <a:rPr lang="lt-LT" sz="1200">
                          <a:effectLst/>
                          <a:highlight>
                            <a:srgbClr val="FF0000"/>
                          </a:highlight>
                        </a:rPr>
                        <a:t> 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Gauta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Persiųsta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Proc.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Gauta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Persiųsta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Proc.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Gauta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Persiųsta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Proc.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7382450"/>
                  </a:ext>
                </a:extLst>
              </a:tr>
              <a:tr h="322921">
                <a:tc>
                  <a:txBody>
                    <a:bodyPr/>
                    <a:lstStyle/>
                    <a:p>
                      <a:pPr algn="ctr"/>
                      <a:r>
                        <a:rPr lang="lt-LT" sz="1200">
                          <a:effectLst/>
                        </a:rPr>
                        <a:t>VIKIS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15233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442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2,9%</a:t>
                      </a:r>
                      <a:endParaRPr lang="lt-LT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15794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501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3,17%</a:t>
                      </a:r>
                      <a:endParaRPr lang="lt-LT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16048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605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3,76%</a:t>
                      </a:r>
                      <a:endParaRPr lang="lt-LT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7194652"/>
                  </a:ext>
                </a:extLst>
              </a:tr>
              <a:tr h="645843">
                <a:tc>
                  <a:txBody>
                    <a:bodyPr/>
                    <a:lstStyle/>
                    <a:p>
                      <a:pPr algn="ctr"/>
                      <a:r>
                        <a:rPr lang="lt-LT" sz="1200">
                          <a:effectLst/>
                        </a:rPr>
                        <a:t>e-mail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6627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207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3,1%</a:t>
                      </a:r>
                      <a:endParaRPr lang="lt-LT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8207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312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3,8%</a:t>
                      </a:r>
                      <a:endParaRPr lang="lt-LT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9086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432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4,7%</a:t>
                      </a:r>
                      <a:endParaRPr lang="lt-LT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7244122"/>
                  </a:ext>
                </a:extLst>
              </a:tr>
              <a:tr h="645843">
                <a:tc>
                  <a:txBody>
                    <a:bodyPr/>
                    <a:lstStyle/>
                    <a:p>
                      <a:pPr algn="ctr"/>
                      <a:r>
                        <a:rPr lang="lt-LT" sz="1200">
                          <a:effectLst/>
                        </a:rPr>
                        <a:t>Tel.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8606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215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2,49</a:t>
                      </a:r>
                      <a:endParaRPr lang="lt-LT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7587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189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2,49%</a:t>
                      </a:r>
                      <a:endParaRPr lang="lt-LT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6962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173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2,48%</a:t>
                      </a:r>
                      <a:endParaRPr lang="lt-LT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2907087"/>
                  </a:ext>
                </a:extLst>
              </a:tr>
              <a:tr h="645843">
                <a:tc>
                  <a:txBody>
                    <a:bodyPr/>
                    <a:lstStyle/>
                    <a:p>
                      <a:pPr algn="ctr"/>
                      <a:r>
                        <a:rPr lang="lt-LT" sz="1200">
                          <a:effectLst/>
                        </a:rPr>
                        <a:t>DBSIS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473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263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55,6%</a:t>
                      </a:r>
                      <a:endParaRPr lang="lt-LT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511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240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46,97%</a:t>
                      </a:r>
                      <a:endParaRPr lang="lt-LT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547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234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44,77%</a:t>
                      </a:r>
                      <a:endParaRPr lang="lt-LT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2561833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E46F08F2-98AA-9B56-1A17-D96907E90F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1143000"/>
            <a:ext cx="430117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lt-LT" altLang="lt-LT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Paklausimų persiuntimas</a:t>
            </a:r>
            <a:endParaRPr kumimoji="0" lang="lt-LT" altLang="lt-LT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446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16F962B-F895-69DC-F3B0-D5754C5FBDBE}"/>
              </a:ext>
            </a:extLst>
          </p:cNvPr>
          <p:cNvSpPr txBox="1"/>
          <p:nvPr/>
        </p:nvSpPr>
        <p:spPr>
          <a:xfrm>
            <a:off x="152400" y="1143001"/>
            <a:ext cx="8763000" cy="43858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lt-LT" sz="1000" dirty="0">
              <a:solidFill>
                <a:srgbClr val="000000"/>
              </a:solidFill>
            </a:endParaRPr>
          </a:p>
          <a:p>
            <a:endParaRPr lang="lt-LT" sz="1000" dirty="0">
              <a:solidFill>
                <a:srgbClr val="000000"/>
              </a:solidFill>
            </a:endParaRPr>
          </a:p>
          <a:p>
            <a:r>
              <a:rPr lang="lt-LT" sz="1400" dirty="0">
                <a:solidFill>
                  <a:srgbClr val="000000"/>
                </a:solidFill>
              </a:rPr>
              <a:t>UAB „KOKYBĖS EKSPERTAI“</a:t>
            </a:r>
          </a:p>
          <a:p>
            <a:endParaRPr lang="lt-LT" sz="1000" b="0" i="0" u="none" strike="noStrike" baseline="0" dirty="0">
              <a:latin typeface="Times New Roman" panose="02020603050405020304" pitchFamily="18" charset="0"/>
            </a:endParaRPr>
          </a:p>
          <a:p>
            <a:r>
              <a:rPr lang="lt-LT" sz="1100" dirty="0"/>
              <a:t>830 – respondentų</a:t>
            </a:r>
          </a:p>
          <a:p>
            <a:pPr algn="ctr"/>
            <a:endParaRPr lang="lt-LT" sz="1100" dirty="0"/>
          </a:p>
          <a:p>
            <a:r>
              <a:rPr lang="lt-LT" sz="1100" dirty="0"/>
              <a:t>2024-08-28</a:t>
            </a:r>
          </a:p>
          <a:p>
            <a:endParaRPr lang="lt-LT" sz="1000" b="0" i="0" u="none" strike="noStrike" baseline="0" dirty="0">
              <a:latin typeface="Times New Roman" panose="02020603050405020304" pitchFamily="18" charset="0"/>
            </a:endParaRPr>
          </a:p>
          <a:p>
            <a:endParaRPr lang="lt-LT" sz="1000" dirty="0"/>
          </a:p>
          <a:p>
            <a:endParaRPr lang="lt-LT" sz="1000" b="0" i="0" u="none" strike="noStrike" baseline="0" dirty="0">
              <a:latin typeface="Times New Roman" panose="02020603050405020304" pitchFamily="18" charset="0"/>
            </a:endParaRPr>
          </a:p>
          <a:p>
            <a:endParaRPr lang="lt-LT" sz="1000" dirty="0"/>
          </a:p>
          <a:p>
            <a:endParaRPr lang="lt-LT" sz="1000" b="0" i="0" u="none" strike="noStrike" baseline="0" dirty="0">
              <a:latin typeface="Times New Roman" panose="02020603050405020304" pitchFamily="18" charset="0"/>
            </a:endParaRPr>
          </a:p>
          <a:p>
            <a:endParaRPr lang="lt-LT" sz="1000" dirty="0"/>
          </a:p>
          <a:p>
            <a:endParaRPr lang="lt-LT" sz="1000" b="0" i="0" u="none" strike="noStrike" baseline="0" dirty="0">
              <a:latin typeface="Times New Roman" panose="02020603050405020304" pitchFamily="18" charset="0"/>
            </a:endParaRPr>
          </a:p>
          <a:p>
            <a:endParaRPr lang="lt-LT" sz="1000" dirty="0"/>
          </a:p>
          <a:p>
            <a:endParaRPr lang="lt-LT" sz="1000" b="0" i="0" u="none" strike="noStrike" baseline="0" dirty="0">
              <a:latin typeface="Times New Roman" panose="02020603050405020304" pitchFamily="18" charset="0"/>
            </a:endParaRPr>
          </a:p>
          <a:p>
            <a:endParaRPr lang="lt-LT" sz="1000" dirty="0"/>
          </a:p>
          <a:p>
            <a:endParaRPr lang="lt-LT" sz="1000" b="0" i="0" u="none" strike="noStrike" baseline="0" dirty="0">
              <a:latin typeface="Times New Roman" panose="02020603050405020304" pitchFamily="18" charset="0"/>
            </a:endParaRPr>
          </a:p>
          <a:p>
            <a:endParaRPr lang="lt-LT" sz="1200" b="0" i="0" u="none" strike="noStrike" baseline="0" dirty="0">
              <a:latin typeface="Times New Roman" panose="02020603050405020304" pitchFamily="18" charset="0"/>
            </a:endParaRPr>
          </a:p>
          <a:p>
            <a:r>
              <a:rPr lang="lt-LT" sz="1600" b="0" i="0" u="none" strike="noStrike" baseline="0" dirty="0">
                <a:latin typeface="Times New Roman" panose="02020603050405020304" pitchFamily="18" charset="0"/>
              </a:rPr>
              <a:t>Pagrindinės </a:t>
            </a:r>
            <a:r>
              <a:rPr lang="lt-LT" sz="1600" b="0" i="0" u="none" strike="noStrike" baseline="0">
                <a:latin typeface="Times New Roman" panose="02020603050405020304" pitchFamily="18" charset="0"/>
              </a:rPr>
              <a:t>priežastys „</a:t>
            </a:r>
            <a:r>
              <a:rPr lang="lt-LT" sz="1600" b="0" i="0" u="none" strike="noStrike" baseline="0">
                <a:solidFill>
                  <a:srgbClr val="FF0000"/>
                </a:solidFill>
                <a:latin typeface="Times New Roman" panose="02020603050405020304" pitchFamily="18" charset="0"/>
              </a:rPr>
              <a:t>NE</a:t>
            </a:r>
            <a:r>
              <a:rPr lang="lt-LT" sz="1600" b="0" i="0" u="none" strike="noStrike" baseline="0">
                <a:latin typeface="Times New Roman" panose="02020603050405020304" pitchFamily="18" charset="0"/>
              </a:rPr>
              <a:t>“: </a:t>
            </a:r>
            <a:endParaRPr lang="lt-LT" sz="1600" b="0" i="0" u="none" strike="noStrike" baseline="0" dirty="0">
              <a:latin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lt-LT" sz="1600" b="0" i="1" u="none" strike="noStrike" baseline="0" dirty="0">
                <a:latin typeface="Times New Roman" panose="02020603050405020304" pitchFamily="18" charset="0"/>
              </a:rPr>
              <a:t>skirtingi darbuotojai teikia skirtingą informaciją; </a:t>
            </a:r>
            <a:endParaRPr lang="lt-LT" sz="1600" b="0" i="0" u="none" strike="noStrike" baseline="0" dirty="0">
              <a:latin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lt-LT" sz="1600" b="0" i="1" u="none" strike="noStrike" baseline="0" dirty="0">
                <a:latin typeface="Times New Roman" panose="02020603050405020304" pitchFamily="18" charset="0"/>
              </a:rPr>
              <a:t>atsakymai neišsamūs, trūksta konkretumo; </a:t>
            </a:r>
            <a:endParaRPr lang="lt-LT" sz="1600" b="0" i="0" u="none" strike="noStrike" baseline="0" dirty="0">
              <a:latin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lt-LT" sz="1600" b="0" i="1" u="none" strike="noStrike" baseline="0" dirty="0">
                <a:latin typeface="Times New Roman" panose="02020603050405020304" pitchFamily="18" charset="0"/>
              </a:rPr>
              <a:t>nukreipdavo atsakymo ieškoti kitur; </a:t>
            </a:r>
            <a:endParaRPr lang="lt-LT" sz="1600" b="0" i="0" u="none" strike="noStrike" baseline="0" dirty="0">
              <a:latin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lt-LT" sz="1600" b="0" i="1" u="none" strike="noStrike" baseline="0" dirty="0">
                <a:latin typeface="Times New Roman" panose="02020603050405020304" pitchFamily="18" charset="0"/>
              </a:rPr>
              <a:t>neaiškiai pateikiama informacija. </a:t>
            </a:r>
            <a:endParaRPr lang="lt-LT" sz="1600" b="0" i="0" u="none" strike="noStrike" baseline="0" dirty="0">
              <a:latin typeface="Times New Roman" panose="02020603050405020304" pitchFamily="18" charset="0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4083B29-E0A3-BAAF-2178-2644ACC999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407015"/>
              </p:ext>
            </p:extLst>
          </p:nvPr>
        </p:nvGraphicFramePr>
        <p:xfrm>
          <a:off x="2133600" y="1752600"/>
          <a:ext cx="4876800" cy="306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01688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1C4BE441-F326-E160-194E-F8A3611E75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t-LT" altLang="lt-LT">
                <a:latin typeface="Times New Roman" panose="02020603050405020304" pitchFamily="18" charset="0"/>
                <a:cs typeface="Times New Roman" panose="02020603050405020304" pitchFamily="18" charset="0"/>
              </a:rPr>
              <a:t>Ačiū už dėmesį</a:t>
            </a:r>
            <a:r>
              <a:rPr lang="en-US" altLang="lt-LT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lt-LT" altLang="lt-LT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>
            <a:extLst>
              <a:ext uri="{FF2B5EF4-FFF2-40B4-BE49-F238E27FC236}">
                <a16:creationId xmlns:a16="http://schemas.microsoft.com/office/drawing/2014/main" id="{86170F3E-6E35-27D0-A72D-90782F455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166813"/>
            <a:ext cx="7772400" cy="45243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lt-LT" altLang="lt-LT" sz="3600" dirty="0">
                <a:latin typeface="Times New Roman" panose="02020603050405020304" pitchFamily="18" charset="0"/>
              </a:rPr>
              <a:t>LR muitinės komunikacijos kanalai</a:t>
            </a: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lt-LT" altLang="lt-LT" sz="28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Telefonai:  </a:t>
            </a:r>
          </a:p>
          <a:p>
            <a:pPr marL="457200" indent="-457200">
              <a:spcBef>
                <a:spcPct val="0"/>
              </a:spcBef>
              <a:buFontTx/>
              <a:buChar char="-"/>
              <a:defRPr/>
            </a:pPr>
            <a:r>
              <a:rPr lang="lt-LT" altLang="lt-LT" sz="2800" dirty="0">
                <a:latin typeface="Times New Roman" panose="02020603050405020304" pitchFamily="18" charset="0"/>
              </a:rPr>
              <a:t>Bendroji muitinės informacija – 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lt-LT" altLang="lt-LT" sz="2800" dirty="0">
                <a:latin typeface="Times New Roman" panose="02020603050405020304" pitchFamily="18" charset="0"/>
              </a:rPr>
              <a:t>8 5 2665000;</a:t>
            </a:r>
          </a:p>
          <a:p>
            <a:pPr marL="457200" indent="-457200">
              <a:spcBef>
                <a:spcPct val="0"/>
              </a:spcBef>
              <a:buFontTx/>
              <a:buChar char="-"/>
              <a:defRPr/>
            </a:pPr>
            <a:r>
              <a:rPr lang="lt-LT" altLang="lt-LT" sz="2800" dirty="0">
                <a:latin typeface="Times New Roman" panose="02020603050405020304" pitchFamily="18" charset="0"/>
              </a:rPr>
              <a:t>Informacija deklaracijų teikimo klausimais -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lt-LT" altLang="lt-LT" sz="2800" dirty="0">
                <a:latin typeface="Times New Roman" panose="02020603050405020304" pitchFamily="18" charset="0"/>
              </a:rPr>
              <a:t>8 5 2665001;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lt-LT" altLang="lt-LT" sz="2800" dirty="0">
              <a:latin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Ø"/>
              <a:tabLst>
                <a:tab pos="444500" algn="l"/>
                <a:tab pos="533400" algn="l"/>
              </a:tabLst>
              <a:defRPr/>
            </a:pPr>
            <a:r>
              <a:rPr lang="lt-LT" altLang="lt-LT" sz="28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LRM svetainė ir VLS portalas (</a:t>
            </a:r>
            <a:r>
              <a:rPr lang="lt-LT" altLang="lt-LT" sz="2800" b="1" i="1" dirty="0" err="1">
                <a:solidFill>
                  <a:srgbClr val="008000"/>
                </a:solidFill>
                <a:latin typeface="Times New Roman" panose="02020603050405020304" pitchFamily="18" charset="0"/>
              </a:rPr>
              <a:t>Widget</a:t>
            </a:r>
            <a:r>
              <a:rPr lang="lt-LT" altLang="lt-LT" sz="28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)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  <a:tabLst>
                <a:tab pos="444500" algn="l"/>
                <a:tab pos="533400" algn="l"/>
              </a:tabLst>
              <a:defRPr/>
            </a:pPr>
            <a:endParaRPr lang="lt-LT" altLang="lt-LT" sz="2800" dirty="0">
              <a:latin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lt-LT" altLang="lt-LT" sz="28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El. paštas: </a:t>
            </a:r>
            <a:r>
              <a:rPr lang="lt-LT" altLang="lt-LT" sz="2800" b="1" dirty="0">
                <a:solidFill>
                  <a:srgbClr val="008000"/>
                </a:solidFill>
                <a:latin typeface="Times New Roman" panose="02020603050405020304" pitchFamily="18" charset="0"/>
                <a:hlinkClick r:id="rId2"/>
              </a:rPr>
              <a:t>info@lrmuitine.lt</a:t>
            </a:r>
            <a:endParaRPr lang="fr-FR" altLang="lt-LT" sz="2800" b="1" dirty="0">
              <a:solidFill>
                <a:srgbClr val="008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" name="Picture 2" descr="A screen shot of a phone&#10;&#10;Description automatically generated">
            <a:extLst>
              <a:ext uri="{FF2B5EF4-FFF2-40B4-BE49-F238E27FC236}">
                <a16:creationId xmlns:a16="http://schemas.microsoft.com/office/drawing/2014/main" id="{1E362ADD-2D53-7028-381A-2FC52759E7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3657600"/>
            <a:ext cx="1219200" cy="238360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Lentelė 2">
            <a:extLst>
              <a:ext uri="{FF2B5EF4-FFF2-40B4-BE49-F238E27FC236}">
                <a16:creationId xmlns:a16="http://schemas.microsoft.com/office/drawing/2014/main" id="{727FDDA0-F898-B9CF-4F61-749F5A252C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111065"/>
              </p:ext>
            </p:extLst>
          </p:nvPr>
        </p:nvGraphicFramePr>
        <p:xfrm>
          <a:off x="1295400" y="1403376"/>
          <a:ext cx="6096000" cy="4071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5326">
                <a:tc gridSpan="2">
                  <a:txBody>
                    <a:bodyPr/>
                    <a:lstStyle/>
                    <a:p>
                      <a:pPr algn="ctr"/>
                      <a:r>
                        <a:rPr lang="lt-LT" sz="4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Arial" panose="020B0604020202020204" pitchFamily="34" charset="0"/>
                        </a:rPr>
                        <a:t>Pateikta konsultacijų </a:t>
                      </a:r>
                    </a:p>
                    <a:p>
                      <a:endParaRPr lang="lt-LT" sz="1800" dirty="0"/>
                    </a:p>
                  </a:txBody>
                  <a:tcPr marT="45712" marB="45712"/>
                </a:tc>
                <a:tc hMerge="1"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30">
                <a:tc>
                  <a:txBody>
                    <a:bodyPr/>
                    <a:lstStyle/>
                    <a:p>
                      <a:pPr algn="ctr"/>
                      <a:r>
                        <a:rPr lang="lt-LT" sz="1800" dirty="0"/>
                        <a:t>Metai 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/>
                        <a:t>Skaičius vnt.</a:t>
                      </a:r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130">
                <a:tc>
                  <a:txBody>
                    <a:bodyPr/>
                    <a:lstStyle/>
                    <a:p>
                      <a:pPr algn="ctr"/>
                      <a:r>
                        <a:rPr lang="lt-LT" sz="2400" dirty="0"/>
                        <a:t>2020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dirty="0"/>
                        <a:t>5 469</a:t>
                      </a:r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710">
                <a:tc>
                  <a:txBody>
                    <a:bodyPr/>
                    <a:lstStyle/>
                    <a:p>
                      <a:pPr algn="ctr"/>
                      <a:r>
                        <a:rPr lang="lt-LT" sz="2400" dirty="0"/>
                        <a:t>2021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dirty="0"/>
                        <a:t>31 238</a:t>
                      </a:r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474">
                <a:tc>
                  <a:txBody>
                    <a:bodyPr/>
                    <a:lstStyle/>
                    <a:p>
                      <a:pPr algn="ctr"/>
                      <a:r>
                        <a:rPr lang="lt-LT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2022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dirty="0"/>
                        <a:t>43 </a:t>
                      </a:r>
                      <a:r>
                        <a:rPr lang="lt-LT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906</a:t>
                      </a:r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651817873"/>
                  </a:ext>
                </a:extLst>
              </a:tr>
              <a:tr h="182710">
                <a:tc>
                  <a:txBody>
                    <a:bodyPr/>
                    <a:lstStyle/>
                    <a:p>
                      <a:pPr algn="ctr"/>
                      <a:r>
                        <a:rPr lang="lt-LT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2023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dirty="0"/>
                        <a:t>51 623</a:t>
                      </a:r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2297364710"/>
                  </a:ext>
                </a:extLst>
              </a:tr>
              <a:tr h="498826">
                <a:tc>
                  <a:txBody>
                    <a:bodyPr/>
                    <a:lstStyle/>
                    <a:p>
                      <a:pPr algn="ctr"/>
                      <a:r>
                        <a:rPr lang="lt-LT" sz="2400" dirty="0"/>
                        <a:t>2024</a:t>
                      </a:r>
                    </a:p>
                  </a:txBody>
                  <a:tcPr marT="45712" marB="457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400" b="1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60 000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i="1" dirty="0"/>
                        <a:t>Prognozuojamas</a:t>
                      </a:r>
                    </a:p>
                  </a:txBody>
                  <a:tcPr marT="45712" marB="4571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>
            <a:extLst>
              <a:ext uri="{FF2B5EF4-FFF2-40B4-BE49-F238E27FC236}">
                <a16:creationId xmlns:a16="http://schemas.microsoft.com/office/drawing/2014/main" id="{AEFF8962-7ADD-B724-FF65-7F066EC9A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888" y="936625"/>
            <a:ext cx="8404225" cy="498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lt-LT" altLang="lt-L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2013 m. spalio 9 d. Europos Parlamento ir Tarybos reglamento (ES) Nr. 952/2013, kuriuo nustatomas Sąjungos muitinės kodeksas, 14 straipsnis;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lt-LT" altLang="lt-L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Lietuvos Respublikos viešojo administravimo įstatymo 7 straipsnio 1 dalies 1, 2 punktai;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lt-LT" altLang="lt-L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Prašymų ir skundų nagrinėjimo ir asmenų aptarnavimo viešojo administravimo subjektuose taisyklės, patvirtintos Lietuvos Respublikos Vyriausybės 2007 m. rugpjūčio 22 d. nutarimu Nr. 875;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lt-LT" altLang="lt-L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Vienodos ir kokybiškos asmenų konsultavimo praktikos užtikrinimo gairės, patvirtintos Lietuvos Respublikos ūkio ministro ir Lietuvos Respublikos teisingumo ministro 2015 m. liepos 3 d. įsakymu Nr. 4-432/1R-169;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lt-LT" altLang="lt-L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Asmenų konsultavimo Muitinės departamente prie Lietuvos Respublikos finansų ministerijos aprašas, patvirtintas Muitinės departamento prie Lietuvos Respublikos finansų ministerijos generalinio direktoriaus 2014 m. kovo 24 d. įsakymu Nr. 1B-182. </a:t>
            </a:r>
            <a:r>
              <a:rPr lang="lt-LT" altLang="lt-LT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(MD GD 2021 m. spalio 13 d. įsakymo Nr. 1B-711 redakcija)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lt-LT" altLang="lt-LT" sz="2000" b="1" dirty="0">
                <a:solidFill>
                  <a:srgbClr val="2E3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Muitinės departamento Muitinės informacijos skyriaus nuostatai</a:t>
            </a:r>
            <a:endParaRPr lang="fr-FR" altLang="lt-LT" sz="2000" b="1" dirty="0">
              <a:solidFill>
                <a:srgbClr val="2E3E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238133-F0B8-FD83-1037-EE4E69658D4D}"/>
              </a:ext>
            </a:extLst>
          </p:cNvPr>
          <p:cNvSpPr txBox="1"/>
          <p:nvPr/>
        </p:nvSpPr>
        <p:spPr>
          <a:xfrm>
            <a:off x="990600" y="188913"/>
            <a:ext cx="76962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lt-LT" sz="2000" b="1" dirty="0">
                <a:solidFill>
                  <a:srgbClr val="2E3E00"/>
                </a:solidFill>
              </a:rPr>
              <a:t>Informavimo ir konsultavimo funkcijų atlikimo </a:t>
            </a:r>
          </a:p>
          <a:p>
            <a:pPr algn="r">
              <a:defRPr/>
            </a:pPr>
            <a:r>
              <a:rPr lang="lt-LT" sz="2000" b="1" spc="300" dirty="0">
                <a:solidFill>
                  <a:srgbClr val="2E3E00"/>
                </a:solidFill>
              </a:rPr>
              <a:t>teisiniai pagrindai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Box 60">
            <a:extLst>
              <a:ext uri="{FF2B5EF4-FFF2-40B4-BE49-F238E27FC236}">
                <a16:creationId xmlns:a16="http://schemas.microsoft.com/office/drawing/2014/main" id="{CB61B3B7-D963-4824-1DAE-720294B2F769}"/>
              </a:ext>
            </a:extLst>
          </p:cNvPr>
          <p:cNvSpPr txBox="1"/>
          <p:nvPr/>
        </p:nvSpPr>
        <p:spPr>
          <a:xfrm>
            <a:off x="84138" y="1727200"/>
            <a:ext cx="1381125" cy="595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Asm</a:t>
            </a:r>
            <a:r>
              <a:rPr lang="lt-LT" sz="1200" dirty="0">
                <a:solidFill>
                  <a:prstClr val="black"/>
                </a:solidFill>
                <a:latin typeface="Calibri"/>
                <a:cs typeface="+mn-cs"/>
              </a:rPr>
              <a:t>enys</a:t>
            </a: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, pateik</a:t>
            </a:r>
            <a:r>
              <a:rPr lang="lt-LT" sz="1200" dirty="0">
                <a:solidFill>
                  <a:prstClr val="black"/>
                </a:solidFill>
                <a:latin typeface="Calibri"/>
                <a:cs typeface="+mn-cs"/>
              </a:rPr>
              <a:t>ę užklausas</a:t>
            </a:r>
            <a:endParaRPr lang="en-GB" sz="12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B63D7E80-B9A8-6047-E45E-7D0C378EE41D}"/>
              </a:ext>
            </a:extLst>
          </p:cNvPr>
          <p:cNvSpPr/>
          <p:nvPr/>
        </p:nvSpPr>
        <p:spPr>
          <a:xfrm>
            <a:off x="1835150" y="1487488"/>
            <a:ext cx="1373188" cy="286226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lt-LT" sz="1200" b="1" dirty="0">
                <a:solidFill>
                  <a:prstClr val="black"/>
                </a:solidFill>
              </a:rPr>
              <a:t>Informacijos teikimo / gavimo kanalai</a:t>
            </a:r>
            <a:endParaRPr lang="en-GB" sz="1200" b="1" dirty="0">
              <a:solidFill>
                <a:prstClr val="black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C6ED1DF5-ED39-18A2-B0E9-D10A59EC16F8}"/>
              </a:ext>
            </a:extLst>
          </p:cNvPr>
          <p:cNvSpPr txBox="1"/>
          <p:nvPr/>
        </p:nvSpPr>
        <p:spPr>
          <a:xfrm>
            <a:off x="3267075" y="2344738"/>
            <a:ext cx="1079500" cy="425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lt-LT" sz="1200" dirty="0">
                <a:solidFill>
                  <a:prstClr val="black"/>
                </a:solidFill>
                <a:latin typeface="Calibri"/>
                <a:cs typeface="+mn-cs"/>
              </a:rPr>
              <a:t>Užklausos pateikimas</a:t>
            </a:r>
            <a:endParaRPr lang="en-GB" sz="12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1361E5D-023B-C97A-26D2-14B26159FEFC}"/>
              </a:ext>
            </a:extLst>
          </p:cNvPr>
          <p:cNvSpPr txBox="1"/>
          <p:nvPr/>
        </p:nvSpPr>
        <p:spPr>
          <a:xfrm>
            <a:off x="3182938" y="3194050"/>
            <a:ext cx="1325562" cy="596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lt-LT" sz="1200" dirty="0">
                <a:solidFill>
                  <a:prstClr val="black"/>
                </a:solidFill>
                <a:latin typeface="Calibri"/>
                <a:cs typeface="+mn-cs"/>
              </a:rPr>
              <a:t>Informacijos ar konsultacijos suteikimas</a:t>
            </a:r>
            <a:endParaRPr lang="en-GB" sz="12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C4FDCA7-955D-E5F3-C0B2-0D5F99A2C79E}"/>
              </a:ext>
            </a:extLst>
          </p:cNvPr>
          <p:cNvSpPr txBox="1"/>
          <p:nvPr/>
        </p:nvSpPr>
        <p:spPr>
          <a:xfrm>
            <a:off x="6038850" y="3192463"/>
            <a:ext cx="1282700" cy="7667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lt-LT" sz="1200" dirty="0">
                <a:solidFill>
                  <a:prstClr val="black"/>
                </a:solidFill>
                <a:latin typeface="Calibri"/>
                <a:cs typeface="+mn-cs"/>
              </a:rPr>
              <a:t>Specializuotos konsultacijos, informacijos suteikimas</a:t>
            </a:r>
            <a:endParaRPr lang="en-GB" sz="12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A62543B5-DD05-A030-8099-C394C96E1F26}"/>
              </a:ext>
            </a:extLst>
          </p:cNvPr>
          <p:cNvCxnSpPr/>
          <p:nvPr/>
        </p:nvCxnSpPr>
        <p:spPr>
          <a:xfrm>
            <a:off x="3265488" y="2813050"/>
            <a:ext cx="1177925" cy="0"/>
          </a:xfrm>
          <a:prstGeom prst="straightConnector1">
            <a:avLst/>
          </a:prstGeom>
          <a:ln w="5715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id="{1531248A-0D79-AF8B-D2D9-3143CC9DE596}"/>
              </a:ext>
            </a:extLst>
          </p:cNvPr>
          <p:cNvSpPr/>
          <p:nvPr/>
        </p:nvSpPr>
        <p:spPr>
          <a:xfrm>
            <a:off x="4527550" y="1484313"/>
            <a:ext cx="1616075" cy="286543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lt-LT" sz="1200" b="1" dirty="0">
                <a:solidFill>
                  <a:prstClr val="black"/>
                </a:solidFill>
              </a:rPr>
              <a:t>MD MIS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lt-LT" sz="1200" b="1" dirty="0">
                <a:solidFill>
                  <a:prstClr val="black"/>
                </a:solidFill>
              </a:rPr>
              <a:t>(MD_TM)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4057669A-0CD6-F6A7-C268-B7C4E9096072}"/>
              </a:ext>
            </a:extLst>
          </p:cNvPr>
          <p:cNvCxnSpPr/>
          <p:nvPr/>
        </p:nvCxnSpPr>
        <p:spPr>
          <a:xfrm flipH="1">
            <a:off x="3208338" y="3051175"/>
            <a:ext cx="1214437" cy="0"/>
          </a:xfrm>
          <a:prstGeom prst="straightConnector1">
            <a:avLst/>
          </a:prstGeom>
          <a:ln w="5715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187B56A1-2BC7-9D02-ABC1-CF60DAFA97C5}"/>
              </a:ext>
            </a:extLst>
          </p:cNvPr>
          <p:cNvCxnSpPr/>
          <p:nvPr/>
        </p:nvCxnSpPr>
        <p:spPr>
          <a:xfrm>
            <a:off x="1200150" y="2827338"/>
            <a:ext cx="635000" cy="0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8874ABB9-C43C-FB68-88F1-993F0251F463}"/>
              </a:ext>
            </a:extLst>
          </p:cNvPr>
          <p:cNvCxnSpPr/>
          <p:nvPr/>
        </p:nvCxnSpPr>
        <p:spPr>
          <a:xfrm>
            <a:off x="6186488" y="2951163"/>
            <a:ext cx="1030287" cy="0"/>
          </a:xfrm>
          <a:prstGeom prst="straightConnector1">
            <a:avLst/>
          </a:prstGeom>
          <a:ln w="1905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E928DFD8-0416-BC01-5922-819A4D2DD43A}"/>
              </a:ext>
            </a:extLst>
          </p:cNvPr>
          <p:cNvCxnSpPr/>
          <p:nvPr/>
        </p:nvCxnSpPr>
        <p:spPr>
          <a:xfrm flipH="1" flipV="1">
            <a:off x="6157913" y="3062288"/>
            <a:ext cx="996950" cy="0"/>
          </a:xfrm>
          <a:prstGeom prst="straightConnector1">
            <a:avLst/>
          </a:prstGeom>
          <a:ln w="1905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>
            <a:extLst>
              <a:ext uri="{FF2B5EF4-FFF2-40B4-BE49-F238E27FC236}">
                <a16:creationId xmlns:a16="http://schemas.microsoft.com/office/drawing/2014/main" id="{719829CA-8302-8BF4-441B-F226B9BFA7F9}"/>
              </a:ext>
            </a:extLst>
          </p:cNvPr>
          <p:cNvSpPr/>
          <p:nvPr/>
        </p:nvSpPr>
        <p:spPr>
          <a:xfrm>
            <a:off x="7216775" y="1484313"/>
            <a:ext cx="1316038" cy="2865437"/>
          </a:xfrm>
          <a:prstGeom prst="rect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prstClr val="black"/>
                </a:solidFill>
              </a:rPr>
              <a:t>LM ekspertai</a:t>
            </a:r>
            <a:endParaRPr lang="lt-LT" sz="1200" b="1" dirty="0">
              <a:solidFill>
                <a:prstClr val="black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lt-LT" sz="1200" b="1" dirty="0">
              <a:solidFill>
                <a:prstClr val="black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lt-LT" sz="1200" b="1" dirty="0">
                <a:solidFill>
                  <a:prstClr val="black"/>
                </a:solidFill>
              </a:rPr>
              <a:t>(MD ir MĮ darbuotojai-specialistai)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ACF3D8F-7470-5756-C75B-60F865FD8228}"/>
              </a:ext>
            </a:extLst>
          </p:cNvPr>
          <p:cNvSpPr/>
          <p:nvPr/>
        </p:nvSpPr>
        <p:spPr>
          <a:xfrm>
            <a:off x="1801813" y="4760913"/>
            <a:ext cx="6731000" cy="889000"/>
          </a:xfrm>
          <a:prstGeom prst="rect">
            <a:avLst/>
          </a:prstGeom>
          <a:solidFill>
            <a:schemeClr val="accent5"/>
          </a:solidFill>
          <a:ln>
            <a:noFill/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000" b="1" dirty="0">
              <a:solidFill>
                <a:prstClr val="white"/>
              </a:solidFill>
            </a:endParaRP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517481A3-6FF2-89D7-0978-98D7E0EC7A99}"/>
              </a:ext>
            </a:extLst>
          </p:cNvPr>
          <p:cNvCxnSpPr/>
          <p:nvPr/>
        </p:nvCxnSpPr>
        <p:spPr>
          <a:xfrm>
            <a:off x="7927975" y="4368800"/>
            <a:ext cx="0" cy="392113"/>
          </a:xfrm>
          <a:prstGeom prst="straightConnector1">
            <a:avLst/>
          </a:prstGeom>
          <a:ln w="1905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72EC4A94-8707-2FBD-D6B4-A2A6C0DE9F3E}"/>
              </a:ext>
            </a:extLst>
          </p:cNvPr>
          <p:cNvCxnSpPr/>
          <p:nvPr/>
        </p:nvCxnSpPr>
        <p:spPr>
          <a:xfrm>
            <a:off x="5275263" y="4384675"/>
            <a:ext cx="0" cy="376238"/>
          </a:xfrm>
          <a:prstGeom prst="straightConnector1">
            <a:avLst/>
          </a:prstGeom>
          <a:ln w="1905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084DED3D-9B94-A0E5-A26F-FF4FCE03E7BB}"/>
              </a:ext>
            </a:extLst>
          </p:cNvPr>
          <p:cNvSpPr txBox="1"/>
          <p:nvPr/>
        </p:nvSpPr>
        <p:spPr>
          <a:xfrm>
            <a:off x="6419850" y="4359275"/>
            <a:ext cx="1755775" cy="4603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lt-LT" sz="1200" dirty="0">
                <a:solidFill>
                  <a:prstClr val="black"/>
                </a:solidFill>
                <a:latin typeface="Calibri"/>
                <a:cs typeface="+mn-cs"/>
              </a:rPr>
              <a:t>Muitinės informacijos papildymas</a:t>
            </a:r>
            <a:endParaRPr lang="en-GB" sz="12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09BD640C-0604-7694-06FB-3A52C2233AD5}"/>
              </a:ext>
            </a:extLst>
          </p:cNvPr>
          <p:cNvSpPr txBox="1"/>
          <p:nvPr/>
        </p:nvSpPr>
        <p:spPr>
          <a:xfrm>
            <a:off x="3627438" y="4359275"/>
            <a:ext cx="1630362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lt-LT" sz="1200" dirty="0">
                <a:solidFill>
                  <a:prstClr val="black"/>
                </a:solidFill>
                <a:latin typeface="Calibri"/>
                <a:cs typeface="+mn-cs"/>
              </a:rPr>
              <a:t>Muitinės informacijos naudojimas</a:t>
            </a:r>
            <a:endParaRPr lang="en-GB" sz="12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EBD320D3-BF75-80C0-2302-978A94515DD6}"/>
              </a:ext>
            </a:extLst>
          </p:cNvPr>
          <p:cNvCxnSpPr/>
          <p:nvPr/>
        </p:nvCxnSpPr>
        <p:spPr>
          <a:xfrm flipV="1">
            <a:off x="5510213" y="4354513"/>
            <a:ext cx="0" cy="392112"/>
          </a:xfrm>
          <a:prstGeom prst="straightConnector1">
            <a:avLst/>
          </a:prstGeom>
          <a:ln w="1905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54D4BFA8-DDB3-17AD-8C9C-95A11DA1E5DC}"/>
              </a:ext>
            </a:extLst>
          </p:cNvPr>
          <p:cNvCxnSpPr/>
          <p:nvPr/>
        </p:nvCxnSpPr>
        <p:spPr>
          <a:xfrm flipH="1" flipV="1">
            <a:off x="5257800" y="2743200"/>
            <a:ext cx="0" cy="4587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2E8D11FC-1C58-59D8-3329-688329812085}"/>
              </a:ext>
            </a:extLst>
          </p:cNvPr>
          <p:cNvCxnSpPr/>
          <p:nvPr/>
        </p:nvCxnSpPr>
        <p:spPr>
          <a:xfrm>
            <a:off x="5459413" y="2751138"/>
            <a:ext cx="4762" cy="46831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2" name="Rectangle 81">
            <a:extLst>
              <a:ext uri="{FF2B5EF4-FFF2-40B4-BE49-F238E27FC236}">
                <a16:creationId xmlns:a16="http://schemas.microsoft.com/office/drawing/2014/main" id="{27BAFBB3-E37F-D298-AAA8-DB2CC0DDA4DB}"/>
              </a:ext>
            </a:extLst>
          </p:cNvPr>
          <p:cNvSpPr/>
          <p:nvPr/>
        </p:nvSpPr>
        <p:spPr>
          <a:xfrm>
            <a:off x="4670425" y="1974850"/>
            <a:ext cx="1374775" cy="766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prstClr val="black"/>
                </a:solidFill>
              </a:rPr>
              <a:t>I lygio specialista</a:t>
            </a:r>
            <a:r>
              <a:rPr lang="lt-LT" sz="1200" b="1" dirty="0">
                <a:solidFill>
                  <a:prstClr val="black"/>
                </a:solidFill>
              </a:rPr>
              <a:t>i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lt-LT" sz="1200" b="1" dirty="0">
              <a:solidFill>
                <a:prstClr val="black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lt-LT" sz="1200" b="1" dirty="0">
              <a:solidFill>
                <a:prstClr val="black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0781DCEC-4F15-2FD2-E44E-67AD46962CDE}"/>
              </a:ext>
            </a:extLst>
          </p:cNvPr>
          <p:cNvSpPr/>
          <p:nvPr/>
        </p:nvSpPr>
        <p:spPr>
          <a:xfrm>
            <a:off x="4670425" y="3235325"/>
            <a:ext cx="1374775" cy="954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prstClr val="black"/>
                </a:solidFill>
              </a:rPr>
              <a:t>II lygio specialistai</a:t>
            </a:r>
            <a:endParaRPr lang="lt-LT" sz="1200" b="1" dirty="0">
              <a:solidFill>
                <a:prstClr val="black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lt-LT" sz="1200" b="1" dirty="0">
              <a:solidFill>
                <a:prstClr val="black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lt-LT" sz="1200" b="1" dirty="0">
              <a:solidFill>
                <a:prstClr val="black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lt-LT" sz="1200" b="1" dirty="0">
              <a:solidFill>
                <a:prstClr val="black"/>
              </a:solidFill>
            </a:endParaRPr>
          </a:p>
        </p:txBody>
      </p:sp>
      <p:cxnSp>
        <p:nvCxnSpPr>
          <p:cNvPr id="86" name="Elbow Connector 50">
            <a:extLst>
              <a:ext uri="{FF2B5EF4-FFF2-40B4-BE49-F238E27FC236}">
                <a16:creationId xmlns:a16="http://schemas.microsoft.com/office/drawing/2014/main" id="{77D9376A-4922-A0DF-84FD-5755DD78486D}"/>
              </a:ext>
            </a:extLst>
          </p:cNvPr>
          <p:cNvCxnSpPr/>
          <p:nvPr/>
        </p:nvCxnSpPr>
        <p:spPr>
          <a:xfrm rot="16200000" flipH="1">
            <a:off x="296070" y="3659981"/>
            <a:ext cx="1966912" cy="1044575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296EBC3F-5F12-753D-11F4-097C6A73C8EE}"/>
              </a:ext>
            </a:extLst>
          </p:cNvPr>
          <p:cNvSpPr txBox="1"/>
          <p:nvPr/>
        </p:nvSpPr>
        <p:spPr>
          <a:xfrm>
            <a:off x="3627438" y="4992688"/>
            <a:ext cx="30988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lt-LT" sz="1800" dirty="0">
                <a:solidFill>
                  <a:prstClr val="black"/>
                </a:solidFill>
                <a:latin typeface="Calibri"/>
                <a:cs typeface="+mn-cs"/>
              </a:rPr>
              <a:t>Muitinės informacijos rodyklė</a:t>
            </a:r>
            <a:endParaRPr lang="en-GB" sz="18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88" name="Freeform 52">
            <a:extLst>
              <a:ext uri="{FF2B5EF4-FFF2-40B4-BE49-F238E27FC236}">
                <a16:creationId xmlns:a16="http://schemas.microsoft.com/office/drawing/2014/main" id="{8EC7AA27-AABE-5FAB-A930-97C77E14195D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427038" y="2509838"/>
            <a:ext cx="695325" cy="658812"/>
          </a:xfrm>
          <a:custGeom>
            <a:avLst/>
            <a:gdLst>
              <a:gd name="T0" fmla="*/ 100 w 200"/>
              <a:gd name="T1" fmla="*/ 0 h 200"/>
              <a:gd name="T2" fmla="*/ 0 w 200"/>
              <a:gd name="T3" fmla="*/ 100 h 200"/>
              <a:gd name="T4" fmla="*/ 28 w 200"/>
              <a:gd name="T5" fmla="*/ 169 h 200"/>
              <a:gd name="T6" fmla="*/ 32 w 200"/>
              <a:gd name="T7" fmla="*/ 174 h 200"/>
              <a:gd name="T8" fmla="*/ 32 w 200"/>
              <a:gd name="T9" fmla="*/ 174 h 200"/>
              <a:gd name="T10" fmla="*/ 100 w 200"/>
              <a:gd name="T11" fmla="*/ 200 h 200"/>
              <a:gd name="T12" fmla="*/ 167 w 200"/>
              <a:gd name="T13" fmla="*/ 174 h 200"/>
              <a:gd name="T14" fmla="*/ 167 w 200"/>
              <a:gd name="T15" fmla="*/ 174 h 200"/>
              <a:gd name="T16" fmla="*/ 171 w 200"/>
              <a:gd name="T17" fmla="*/ 170 h 200"/>
              <a:gd name="T18" fmla="*/ 200 w 200"/>
              <a:gd name="T19" fmla="*/ 100 h 200"/>
              <a:gd name="T20" fmla="*/ 100 w 200"/>
              <a:gd name="T21" fmla="*/ 0 h 200"/>
              <a:gd name="T22" fmla="*/ 100 w 200"/>
              <a:gd name="T23" fmla="*/ 187 h 200"/>
              <a:gd name="T24" fmla="*/ 43 w 200"/>
              <a:gd name="T25" fmla="*/ 166 h 200"/>
              <a:gd name="T26" fmla="*/ 100 w 200"/>
              <a:gd name="T27" fmla="*/ 152 h 200"/>
              <a:gd name="T28" fmla="*/ 156 w 200"/>
              <a:gd name="T29" fmla="*/ 166 h 200"/>
              <a:gd name="T30" fmla="*/ 100 w 200"/>
              <a:gd name="T31" fmla="*/ 187 h 200"/>
              <a:gd name="T32" fmla="*/ 165 w 200"/>
              <a:gd name="T33" fmla="*/ 157 h 200"/>
              <a:gd name="T34" fmla="*/ 100 w 200"/>
              <a:gd name="T35" fmla="*/ 140 h 200"/>
              <a:gd name="T36" fmla="*/ 34 w 200"/>
              <a:gd name="T37" fmla="*/ 157 h 200"/>
              <a:gd name="T38" fmla="*/ 12 w 200"/>
              <a:gd name="T39" fmla="*/ 100 h 200"/>
              <a:gd name="T40" fmla="*/ 100 w 200"/>
              <a:gd name="T41" fmla="*/ 12 h 200"/>
              <a:gd name="T42" fmla="*/ 187 w 200"/>
              <a:gd name="T43" fmla="*/ 100 h 200"/>
              <a:gd name="T44" fmla="*/ 165 w 200"/>
              <a:gd name="T45" fmla="*/ 157 h 200"/>
              <a:gd name="T46" fmla="*/ 100 w 200"/>
              <a:gd name="T47" fmla="*/ 54 h 200"/>
              <a:gd name="T48" fmla="*/ 67 w 200"/>
              <a:gd name="T49" fmla="*/ 87 h 200"/>
              <a:gd name="T50" fmla="*/ 100 w 200"/>
              <a:gd name="T51" fmla="*/ 120 h 200"/>
              <a:gd name="T52" fmla="*/ 133 w 200"/>
              <a:gd name="T53" fmla="*/ 87 h 200"/>
              <a:gd name="T54" fmla="*/ 100 w 200"/>
              <a:gd name="T55" fmla="*/ 54 h 200"/>
              <a:gd name="T56" fmla="*/ 100 w 200"/>
              <a:gd name="T57" fmla="*/ 108 h 200"/>
              <a:gd name="T58" fmla="*/ 79 w 200"/>
              <a:gd name="T59" fmla="*/ 87 h 200"/>
              <a:gd name="T60" fmla="*/ 100 w 200"/>
              <a:gd name="T61" fmla="*/ 67 h 200"/>
              <a:gd name="T62" fmla="*/ 120 w 200"/>
              <a:gd name="T63" fmla="*/ 87 h 200"/>
              <a:gd name="T64" fmla="*/ 100 w 200"/>
              <a:gd name="T65" fmla="*/ 108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00" h="200">
                <a:moveTo>
                  <a:pt x="100" y="0"/>
                </a:moveTo>
                <a:cubicBezTo>
                  <a:pt x="44" y="0"/>
                  <a:pt x="0" y="44"/>
                  <a:pt x="0" y="100"/>
                </a:cubicBezTo>
                <a:cubicBezTo>
                  <a:pt x="0" y="127"/>
                  <a:pt x="10" y="151"/>
                  <a:pt x="28" y="169"/>
                </a:cubicBezTo>
                <a:cubicBezTo>
                  <a:pt x="32" y="174"/>
                  <a:pt x="32" y="174"/>
                  <a:pt x="32" y="174"/>
                </a:cubicBezTo>
                <a:cubicBezTo>
                  <a:pt x="32" y="174"/>
                  <a:pt x="32" y="174"/>
                  <a:pt x="32" y="174"/>
                </a:cubicBezTo>
                <a:cubicBezTo>
                  <a:pt x="50" y="190"/>
                  <a:pt x="74" y="200"/>
                  <a:pt x="100" y="200"/>
                </a:cubicBezTo>
                <a:cubicBezTo>
                  <a:pt x="125" y="200"/>
                  <a:pt x="149" y="190"/>
                  <a:pt x="167" y="174"/>
                </a:cubicBezTo>
                <a:cubicBezTo>
                  <a:pt x="167" y="174"/>
                  <a:pt x="167" y="174"/>
                  <a:pt x="167" y="174"/>
                </a:cubicBezTo>
                <a:cubicBezTo>
                  <a:pt x="171" y="170"/>
                  <a:pt x="171" y="170"/>
                  <a:pt x="171" y="170"/>
                </a:cubicBezTo>
                <a:cubicBezTo>
                  <a:pt x="189" y="152"/>
                  <a:pt x="200" y="127"/>
                  <a:pt x="200" y="100"/>
                </a:cubicBezTo>
                <a:cubicBezTo>
                  <a:pt x="200" y="44"/>
                  <a:pt x="155" y="0"/>
                  <a:pt x="100" y="0"/>
                </a:cubicBezTo>
                <a:close/>
                <a:moveTo>
                  <a:pt x="100" y="187"/>
                </a:moveTo>
                <a:cubicBezTo>
                  <a:pt x="78" y="187"/>
                  <a:pt x="58" y="179"/>
                  <a:pt x="43" y="166"/>
                </a:cubicBezTo>
                <a:cubicBezTo>
                  <a:pt x="58" y="157"/>
                  <a:pt x="78" y="152"/>
                  <a:pt x="100" y="152"/>
                </a:cubicBezTo>
                <a:cubicBezTo>
                  <a:pt x="121" y="152"/>
                  <a:pt x="141" y="157"/>
                  <a:pt x="156" y="166"/>
                </a:cubicBezTo>
                <a:cubicBezTo>
                  <a:pt x="141" y="179"/>
                  <a:pt x="121" y="187"/>
                  <a:pt x="100" y="187"/>
                </a:cubicBezTo>
                <a:close/>
                <a:moveTo>
                  <a:pt x="165" y="157"/>
                </a:moveTo>
                <a:cubicBezTo>
                  <a:pt x="148" y="146"/>
                  <a:pt x="125" y="140"/>
                  <a:pt x="100" y="140"/>
                </a:cubicBezTo>
                <a:cubicBezTo>
                  <a:pt x="75" y="140"/>
                  <a:pt x="51" y="146"/>
                  <a:pt x="34" y="157"/>
                </a:cubicBezTo>
                <a:cubicBezTo>
                  <a:pt x="20" y="142"/>
                  <a:pt x="12" y="122"/>
                  <a:pt x="12" y="100"/>
                </a:cubicBezTo>
                <a:cubicBezTo>
                  <a:pt x="12" y="51"/>
                  <a:pt x="51" y="12"/>
                  <a:pt x="100" y="12"/>
                </a:cubicBezTo>
                <a:cubicBezTo>
                  <a:pt x="148" y="12"/>
                  <a:pt x="187" y="51"/>
                  <a:pt x="187" y="100"/>
                </a:cubicBezTo>
                <a:cubicBezTo>
                  <a:pt x="187" y="122"/>
                  <a:pt x="179" y="142"/>
                  <a:pt x="165" y="157"/>
                </a:cubicBezTo>
                <a:close/>
                <a:moveTo>
                  <a:pt x="100" y="54"/>
                </a:moveTo>
                <a:cubicBezTo>
                  <a:pt x="81" y="54"/>
                  <a:pt x="67" y="69"/>
                  <a:pt x="67" y="87"/>
                </a:cubicBezTo>
                <a:cubicBezTo>
                  <a:pt x="67" y="106"/>
                  <a:pt x="81" y="120"/>
                  <a:pt x="100" y="120"/>
                </a:cubicBezTo>
                <a:cubicBezTo>
                  <a:pt x="118" y="120"/>
                  <a:pt x="133" y="106"/>
                  <a:pt x="133" y="87"/>
                </a:cubicBezTo>
                <a:cubicBezTo>
                  <a:pt x="133" y="69"/>
                  <a:pt x="118" y="54"/>
                  <a:pt x="100" y="54"/>
                </a:cubicBezTo>
                <a:close/>
                <a:moveTo>
                  <a:pt x="100" y="108"/>
                </a:moveTo>
                <a:cubicBezTo>
                  <a:pt x="88" y="108"/>
                  <a:pt x="79" y="99"/>
                  <a:pt x="79" y="87"/>
                </a:cubicBezTo>
                <a:cubicBezTo>
                  <a:pt x="79" y="76"/>
                  <a:pt x="88" y="67"/>
                  <a:pt x="100" y="67"/>
                </a:cubicBezTo>
                <a:cubicBezTo>
                  <a:pt x="111" y="67"/>
                  <a:pt x="120" y="76"/>
                  <a:pt x="120" y="87"/>
                </a:cubicBezTo>
                <a:cubicBezTo>
                  <a:pt x="120" y="99"/>
                  <a:pt x="111" y="108"/>
                  <a:pt x="100" y="108"/>
                </a:cubicBezTo>
                <a:close/>
              </a:path>
            </a:pathLst>
          </a:custGeom>
          <a:solidFill>
            <a:srgbClr val="000000"/>
          </a:solidFill>
          <a:ln w="19050">
            <a:solidFill>
              <a:schemeClr val="bg1"/>
            </a:solidFill>
          </a:ln>
        </p:spPr>
        <p:txBody>
          <a:bodyPr lIns="78191" tIns="39096" rIns="78191" bIns="39096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5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89" name="Freeform 52">
            <a:extLst>
              <a:ext uri="{FF2B5EF4-FFF2-40B4-BE49-F238E27FC236}">
                <a16:creationId xmlns:a16="http://schemas.microsoft.com/office/drawing/2014/main" id="{8E0E622C-A6A5-8C37-2837-EC4874568EB3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7591425" y="2622550"/>
            <a:ext cx="673100" cy="657225"/>
          </a:xfrm>
          <a:custGeom>
            <a:avLst/>
            <a:gdLst>
              <a:gd name="T0" fmla="*/ 100 w 200"/>
              <a:gd name="T1" fmla="*/ 0 h 200"/>
              <a:gd name="T2" fmla="*/ 0 w 200"/>
              <a:gd name="T3" fmla="*/ 100 h 200"/>
              <a:gd name="T4" fmla="*/ 28 w 200"/>
              <a:gd name="T5" fmla="*/ 169 h 200"/>
              <a:gd name="T6" fmla="*/ 32 w 200"/>
              <a:gd name="T7" fmla="*/ 174 h 200"/>
              <a:gd name="T8" fmla="*/ 32 w 200"/>
              <a:gd name="T9" fmla="*/ 174 h 200"/>
              <a:gd name="T10" fmla="*/ 100 w 200"/>
              <a:gd name="T11" fmla="*/ 200 h 200"/>
              <a:gd name="T12" fmla="*/ 167 w 200"/>
              <a:gd name="T13" fmla="*/ 174 h 200"/>
              <a:gd name="T14" fmla="*/ 167 w 200"/>
              <a:gd name="T15" fmla="*/ 174 h 200"/>
              <a:gd name="T16" fmla="*/ 171 w 200"/>
              <a:gd name="T17" fmla="*/ 170 h 200"/>
              <a:gd name="T18" fmla="*/ 200 w 200"/>
              <a:gd name="T19" fmla="*/ 100 h 200"/>
              <a:gd name="T20" fmla="*/ 100 w 200"/>
              <a:gd name="T21" fmla="*/ 0 h 200"/>
              <a:gd name="T22" fmla="*/ 100 w 200"/>
              <a:gd name="T23" fmla="*/ 187 h 200"/>
              <a:gd name="T24" fmla="*/ 43 w 200"/>
              <a:gd name="T25" fmla="*/ 166 h 200"/>
              <a:gd name="T26" fmla="*/ 100 w 200"/>
              <a:gd name="T27" fmla="*/ 152 h 200"/>
              <a:gd name="T28" fmla="*/ 156 w 200"/>
              <a:gd name="T29" fmla="*/ 166 h 200"/>
              <a:gd name="T30" fmla="*/ 100 w 200"/>
              <a:gd name="T31" fmla="*/ 187 h 200"/>
              <a:gd name="T32" fmla="*/ 165 w 200"/>
              <a:gd name="T33" fmla="*/ 157 h 200"/>
              <a:gd name="T34" fmla="*/ 100 w 200"/>
              <a:gd name="T35" fmla="*/ 140 h 200"/>
              <a:gd name="T36" fmla="*/ 34 w 200"/>
              <a:gd name="T37" fmla="*/ 157 h 200"/>
              <a:gd name="T38" fmla="*/ 12 w 200"/>
              <a:gd name="T39" fmla="*/ 100 h 200"/>
              <a:gd name="T40" fmla="*/ 100 w 200"/>
              <a:gd name="T41" fmla="*/ 12 h 200"/>
              <a:gd name="T42" fmla="*/ 187 w 200"/>
              <a:gd name="T43" fmla="*/ 100 h 200"/>
              <a:gd name="T44" fmla="*/ 165 w 200"/>
              <a:gd name="T45" fmla="*/ 157 h 200"/>
              <a:gd name="T46" fmla="*/ 100 w 200"/>
              <a:gd name="T47" fmla="*/ 54 h 200"/>
              <a:gd name="T48" fmla="*/ 67 w 200"/>
              <a:gd name="T49" fmla="*/ 87 h 200"/>
              <a:gd name="T50" fmla="*/ 100 w 200"/>
              <a:gd name="T51" fmla="*/ 120 h 200"/>
              <a:gd name="T52" fmla="*/ 133 w 200"/>
              <a:gd name="T53" fmla="*/ 87 h 200"/>
              <a:gd name="T54" fmla="*/ 100 w 200"/>
              <a:gd name="T55" fmla="*/ 54 h 200"/>
              <a:gd name="T56" fmla="*/ 100 w 200"/>
              <a:gd name="T57" fmla="*/ 108 h 200"/>
              <a:gd name="T58" fmla="*/ 79 w 200"/>
              <a:gd name="T59" fmla="*/ 87 h 200"/>
              <a:gd name="T60" fmla="*/ 100 w 200"/>
              <a:gd name="T61" fmla="*/ 67 h 200"/>
              <a:gd name="T62" fmla="*/ 120 w 200"/>
              <a:gd name="T63" fmla="*/ 87 h 200"/>
              <a:gd name="T64" fmla="*/ 100 w 200"/>
              <a:gd name="T65" fmla="*/ 108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00" h="200">
                <a:moveTo>
                  <a:pt x="100" y="0"/>
                </a:moveTo>
                <a:cubicBezTo>
                  <a:pt x="44" y="0"/>
                  <a:pt x="0" y="44"/>
                  <a:pt x="0" y="100"/>
                </a:cubicBezTo>
                <a:cubicBezTo>
                  <a:pt x="0" y="127"/>
                  <a:pt x="10" y="151"/>
                  <a:pt x="28" y="169"/>
                </a:cubicBezTo>
                <a:cubicBezTo>
                  <a:pt x="32" y="174"/>
                  <a:pt x="32" y="174"/>
                  <a:pt x="32" y="174"/>
                </a:cubicBezTo>
                <a:cubicBezTo>
                  <a:pt x="32" y="174"/>
                  <a:pt x="32" y="174"/>
                  <a:pt x="32" y="174"/>
                </a:cubicBezTo>
                <a:cubicBezTo>
                  <a:pt x="50" y="190"/>
                  <a:pt x="74" y="200"/>
                  <a:pt x="100" y="200"/>
                </a:cubicBezTo>
                <a:cubicBezTo>
                  <a:pt x="125" y="200"/>
                  <a:pt x="149" y="190"/>
                  <a:pt x="167" y="174"/>
                </a:cubicBezTo>
                <a:cubicBezTo>
                  <a:pt x="167" y="174"/>
                  <a:pt x="167" y="174"/>
                  <a:pt x="167" y="174"/>
                </a:cubicBezTo>
                <a:cubicBezTo>
                  <a:pt x="171" y="170"/>
                  <a:pt x="171" y="170"/>
                  <a:pt x="171" y="170"/>
                </a:cubicBezTo>
                <a:cubicBezTo>
                  <a:pt x="189" y="152"/>
                  <a:pt x="200" y="127"/>
                  <a:pt x="200" y="100"/>
                </a:cubicBezTo>
                <a:cubicBezTo>
                  <a:pt x="200" y="44"/>
                  <a:pt x="155" y="0"/>
                  <a:pt x="100" y="0"/>
                </a:cubicBezTo>
                <a:close/>
                <a:moveTo>
                  <a:pt x="100" y="187"/>
                </a:moveTo>
                <a:cubicBezTo>
                  <a:pt x="78" y="187"/>
                  <a:pt x="58" y="179"/>
                  <a:pt x="43" y="166"/>
                </a:cubicBezTo>
                <a:cubicBezTo>
                  <a:pt x="58" y="157"/>
                  <a:pt x="78" y="152"/>
                  <a:pt x="100" y="152"/>
                </a:cubicBezTo>
                <a:cubicBezTo>
                  <a:pt x="121" y="152"/>
                  <a:pt x="141" y="157"/>
                  <a:pt x="156" y="166"/>
                </a:cubicBezTo>
                <a:cubicBezTo>
                  <a:pt x="141" y="179"/>
                  <a:pt x="121" y="187"/>
                  <a:pt x="100" y="187"/>
                </a:cubicBezTo>
                <a:close/>
                <a:moveTo>
                  <a:pt x="165" y="157"/>
                </a:moveTo>
                <a:cubicBezTo>
                  <a:pt x="148" y="146"/>
                  <a:pt x="125" y="140"/>
                  <a:pt x="100" y="140"/>
                </a:cubicBezTo>
                <a:cubicBezTo>
                  <a:pt x="75" y="140"/>
                  <a:pt x="51" y="146"/>
                  <a:pt x="34" y="157"/>
                </a:cubicBezTo>
                <a:cubicBezTo>
                  <a:pt x="20" y="142"/>
                  <a:pt x="12" y="122"/>
                  <a:pt x="12" y="100"/>
                </a:cubicBezTo>
                <a:cubicBezTo>
                  <a:pt x="12" y="51"/>
                  <a:pt x="51" y="12"/>
                  <a:pt x="100" y="12"/>
                </a:cubicBezTo>
                <a:cubicBezTo>
                  <a:pt x="148" y="12"/>
                  <a:pt x="187" y="51"/>
                  <a:pt x="187" y="100"/>
                </a:cubicBezTo>
                <a:cubicBezTo>
                  <a:pt x="187" y="122"/>
                  <a:pt x="179" y="142"/>
                  <a:pt x="165" y="157"/>
                </a:cubicBezTo>
                <a:close/>
                <a:moveTo>
                  <a:pt x="100" y="54"/>
                </a:moveTo>
                <a:cubicBezTo>
                  <a:pt x="81" y="54"/>
                  <a:pt x="67" y="69"/>
                  <a:pt x="67" y="87"/>
                </a:cubicBezTo>
                <a:cubicBezTo>
                  <a:pt x="67" y="106"/>
                  <a:pt x="81" y="120"/>
                  <a:pt x="100" y="120"/>
                </a:cubicBezTo>
                <a:cubicBezTo>
                  <a:pt x="118" y="120"/>
                  <a:pt x="133" y="106"/>
                  <a:pt x="133" y="87"/>
                </a:cubicBezTo>
                <a:cubicBezTo>
                  <a:pt x="133" y="69"/>
                  <a:pt x="118" y="54"/>
                  <a:pt x="100" y="54"/>
                </a:cubicBezTo>
                <a:close/>
                <a:moveTo>
                  <a:pt x="100" y="108"/>
                </a:moveTo>
                <a:cubicBezTo>
                  <a:pt x="88" y="108"/>
                  <a:pt x="79" y="99"/>
                  <a:pt x="79" y="87"/>
                </a:cubicBezTo>
                <a:cubicBezTo>
                  <a:pt x="79" y="76"/>
                  <a:pt x="88" y="67"/>
                  <a:pt x="100" y="67"/>
                </a:cubicBezTo>
                <a:cubicBezTo>
                  <a:pt x="111" y="67"/>
                  <a:pt x="120" y="76"/>
                  <a:pt x="120" y="87"/>
                </a:cubicBezTo>
                <a:cubicBezTo>
                  <a:pt x="120" y="99"/>
                  <a:pt x="111" y="108"/>
                  <a:pt x="100" y="108"/>
                </a:cubicBezTo>
                <a:close/>
              </a:path>
            </a:pathLst>
          </a:custGeom>
          <a:solidFill>
            <a:srgbClr val="000000"/>
          </a:solidFill>
          <a:ln w="19050">
            <a:solidFill>
              <a:schemeClr val="bg1"/>
            </a:solidFill>
          </a:ln>
        </p:spPr>
        <p:txBody>
          <a:bodyPr lIns="78191" tIns="39096" rIns="78191" bIns="39096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5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79E5C187-28C4-7BD2-71E2-244916605A22}"/>
              </a:ext>
            </a:extLst>
          </p:cNvPr>
          <p:cNvSpPr txBox="1"/>
          <p:nvPr/>
        </p:nvSpPr>
        <p:spPr>
          <a:xfrm>
            <a:off x="6143625" y="2000250"/>
            <a:ext cx="1079500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lt-LT" sz="1200" dirty="0">
                <a:solidFill>
                  <a:prstClr val="black"/>
                </a:solidFill>
                <a:latin typeface="Calibri"/>
                <a:cs typeface="+mn-cs"/>
              </a:rPr>
              <a:t>Užklausos, dėl specialios informacijos  pateikimas</a:t>
            </a:r>
            <a:endParaRPr lang="en-GB" sz="12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91" name="Freeform 51">
            <a:extLst>
              <a:ext uri="{FF2B5EF4-FFF2-40B4-BE49-F238E27FC236}">
                <a16:creationId xmlns:a16="http://schemas.microsoft.com/office/drawing/2014/main" id="{D3505C0C-6BCF-49DB-16A2-6388AF09ED84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167313" y="3649663"/>
            <a:ext cx="396875" cy="360362"/>
          </a:xfrm>
          <a:custGeom>
            <a:avLst/>
            <a:gdLst>
              <a:gd name="T0" fmla="*/ 68 w 239"/>
              <a:gd name="T1" fmla="*/ 15 h 200"/>
              <a:gd name="T2" fmla="*/ 103 w 239"/>
              <a:gd name="T3" fmla="*/ 49 h 200"/>
              <a:gd name="T4" fmla="*/ 68 w 239"/>
              <a:gd name="T5" fmla="*/ 84 h 200"/>
              <a:gd name="T6" fmla="*/ 33 w 239"/>
              <a:gd name="T7" fmla="*/ 49 h 200"/>
              <a:gd name="T8" fmla="*/ 68 w 239"/>
              <a:gd name="T9" fmla="*/ 15 h 200"/>
              <a:gd name="T10" fmla="*/ 68 w 239"/>
              <a:gd name="T11" fmla="*/ 99 h 200"/>
              <a:gd name="T12" fmla="*/ 118 w 239"/>
              <a:gd name="T13" fmla="*/ 49 h 200"/>
              <a:gd name="T14" fmla="*/ 68 w 239"/>
              <a:gd name="T15" fmla="*/ 0 h 200"/>
              <a:gd name="T16" fmla="*/ 18 w 239"/>
              <a:gd name="T17" fmla="*/ 49 h 200"/>
              <a:gd name="T18" fmla="*/ 68 w 239"/>
              <a:gd name="T19" fmla="*/ 99 h 200"/>
              <a:gd name="T20" fmla="*/ 187 w 239"/>
              <a:gd name="T21" fmla="*/ 61 h 200"/>
              <a:gd name="T22" fmla="*/ 211 w 239"/>
              <a:gd name="T23" fmla="*/ 85 h 200"/>
              <a:gd name="T24" fmla="*/ 187 w 239"/>
              <a:gd name="T25" fmla="*/ 109 h 200"/>
              <a:gd name="T26" fmla="*/ 163 w 239"/>
              <a:gd name="T27" fmla="*/ 85 h 200"/>
              <a:gd name="T28" fmla="*/ 187 w 239"/>
              <a:gd name="T29" fmla="*/ 61 h 200"/>
              <a:gd name="T30" fmla="*/ 187 w 239"/>
              <a:gd name="T31" fmla="*/ 124 h 200"/>
              <a:gd name="T32" fmla="*/ 226 w 239"/>
              <a:gd name="T33" fmla="*/ 85 h 200"/>
              <a:gd name="T34" fmla="*/ 187 w 239"/>
              <a:gd name="T35" fmla="*/ 46 h 200"/>
              <a:gd name="T36" fmla="*/ 148 w 239"/>
              <a:gd name="T37" fmla="*/ 85 h 200"/>
              <a:gd name="T38" fmla="*/ 187 w 239"/>
              <a:gd name="T39" fmla="*/ 124 h 200"/>
              <a:gd name="T40" fmla="*/ 224 w 239"/>
              <a:gd name="T41" fmla="*/ 185 h 200"/>
              <a:gd name="T42" fmla="*/ 143 w 239"/>
              <a:gd name="T43" fmla="*/ 185 h 200"/>
              <a:gd name="T44" fmla="*/ 143 w 239"/>
              <a:gd name="T45" fmla="*/ 159 h 200"/>
              <a:gd name="T46" fmla="*/ 224 w 239"/>
              <a:gd name="T47" fmla="*/ 159 h 200"/>
              <a:gd name="T48" fmla="*/ 224 w 239"/>
              <a:gd name="T49" fmla="*/ 185 h 200"/>
              <a:gd name="T50" fmla="*/ 128 w 239"/>
              <a:gd name="T51" fmla="*/ 185 h 200"/>
              <a:gd name="T52" fmla="*/ 15 w 239"/>
              <a:gd name="T53" fmla="*/ 185 h 200"/>
              <a:gd name="T54" fmla="*/ 15 w 239"/>
              <a:gd name="T55" fmla="*/ 147 h 200"/>
              <a:gd name="T56" fmla="*/ 128 w 239"/>
              <a:gd name="T57" fmla="*/ 147 h 200"/>
              <a:gd name="T58" fmla="*/ 128 w 239"/>
              <a:gd name="T59" fmla="*/ 150 h 200"/>
              <a:gd name="T60" fmla="*/ 128 w 239"/>
              <a:gd name="T61" fmla="*/ 185 h 200"/>
              <a:gd name="T62" fmla="*/ 234 w 239"/>
              <a:gd name="T63" fmla="*/ 148 h 200"/>
              <a:gd name="T64" fmla="*/ 143 w 239"/>
              <a:gd name="T65" fmla="*/ 143 h 200"/>
              <a:gd name="T66" fmla="*/ 143 w 239"/>
              <a:gd name="T67" fmla="*/ 137 h 200"/>
              <a:gd name="T68" fmla="*/ 138 w 239"/>
              <a:gd name="T69" fmla="*/ 135 h 200"/>
              <a:gd name="T70" fmla="*/ 4 w 239"/>
              <a:gd name="T71" fmla="*/ 135 h 200"/>
              <a:gd name="T72" fmla="*/ 0 w 239"/>
              <a:gd name="T73" fmla="*/ 137 h 200"/>
              <a:gd name="T74" fmla="*/ 0 w 239"/>
              <a:gd name="T75" fmla="*/ 200 h 200"/>
              <a:gd name="T76" fmla="*/ 128 w 239"/>
              <a:gd name="T77" fmla="*/ 200 h 200"/>
              <a:gd name="T78" fmla="*/ 143 w 239"/>
              <a:gd name="T79" fmla="*/ 200 h 200"/>
              <a:gd name="T80" fmla="*/ 239 w 239"/>
              <a:gd name="T81" fmla="*/ 200 h 200"/>
              <a:gd name="T82" fmla="*/ 239 w 239"/>
              <a:gd name="T83" fmla="*/ 150 h 200"/>
              <a:gd name="T84" fmla="*/ 234 w 239"/>
              <a:gd name="T85" fmla="*/ 148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39" h="200">
                <a:moveTo>
                  <a:pt x="68" y="15"/>
                </a:moveTo>
                <a:cubicBezTo>
                  <a:pt x="87" y="15"/>
                  <a:pt x="103" y="30"/>
                  <a:pt x="103" y="49"/>
                </a:cubicBezTo>
                <a:cubicBezTo>
                  <a:pt x="103" y="68"/>
                  <a:pt x="87" y="84"/>
                  <a:pt x="68" y="84"/>
                </a:cubicBezTo>
                <a:cubicBezTo>
                  <a:pt x="49" y="84"/>
                  <a:pt x="33" y="68"/>
                  <a:pt x="33" y="49"/>
                </a:cubicBezTo>
                <a:cubicBezTo>
                  <a:pt x="33" y="30"/>
                  <a:pt x="49" y="15"/>
                  <a:pt x="68" y="15"/>
                </a:cubicBezTo>
                <a:moveTo>
                  <a:pt x="68" y="99"/>
                </a:moveTo>
                <a:cubicBezTo>
                  <a:pt x="95" y="99"/>
                  <a:pt x="118" y="77"/>
                  <a:pt x="118" y="49"/>
                </a:cubicBezTo>
                <a:cubicBezTo>
                  <a:pt x="118" y="22"/>
                  <a:pt x="95" y="0"/>
                  <a:pt x="68" y="0"/>
                </a:cubicBezTo>
                <a:cubicBezTo>
                  <a:pt x="41" y="0"/>
                  <a:pt x="18" y="22"/>
                  <a:pt x="18" y="49"/>
                </a:cubicBezTo>
                <a:cubicBezTo>
                  <a:pt x="18" y="77"/>
                  <a:pt x="41" y="99"/>
                  <a:pt x="68" y="99"/>
                </a:cubicBezTo>
                <a:moveTo>
                  <a:pt x="187" y="61"/>
                </a:moveTo>
                <a:cubicBezTo>
                  <a:pt x="201" y="61"/>
                  <a:pt x="211" y="72"/>
                  <a:pt x="211" y="85"/>
                </a:cubicBezTo>
                <a:cubicBezTo>
                  <a:pt x="211" y="98"/>
                  <a:pt x="201" y="109"/>
                  <a:pt x="187" y="109"/>
                </a:cubicBezTo>
                <a:cubicBezTo>
                  <a:pt x="174" y="109"/>
                  <a:pt x="163" y="98"/>
                  <a:pt x="163" y="85"/>
                </a:cubicBezTo>
                <a:cubicBezTo>
                  <a:pt x="163" y="72"/>
                  <a:pt x="174" y="61"/>
                  <a:pt x="187" y="61"/>
                </a:cubicBezTo>
                <a:moveTo>
                  <a:pt x="187" y="124"/>
                </a:moveTo>
                <a:cubicBezTo>
                  <a:pt x="209" y="124"/>
                  <a:pt x="226" y="107"/>
                  <a:pt x="226" y="85"/>
                </a:cubicBezTo>
                <a:cubicBezTo>
                  <a:pt x="226" y="64"/>
                  <a:pt x="209" y="46"/>
                  <a:pt x="187" y="46"/>
                </a:cubicBezTo>
                <a:cubicBezTo>
                  <a:pt x="166" y="46"/>
                  <a:pt x="148" y="64"/>
                  <a:pt x="148" y="85"/>
                </a:cubicBezTo>
                <a:cubicBezTo>
                  <a:pt x="148" y="107"/>
                  <a:pt x="166" y="124"/>
                  <a:pt x="187" y="124"/>
                </a:cubicBezTo>
                <a:moveTo>
                  <a:pt x="224" y="185"/>
                </a:moveTo>
                <a:cubicBezTo>
                  <a:pt x="143" y="185"/>
                  <a:pt x="143" y="185"/>
                  <a:pt x="143" y="185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67" y="149"/>
                  <a:pt x="200" y="149"/>
                  <a:pt x="224" y="159"/>
                </a:cubicBezTo>
                <a:lnTo>
                  <a:pt x="224" y="185"/>
                </a:lnTo>
                <a:close/>
                <a:moveTo>
                  <a:pt x="128" y="185"/>
                </a:moveTo>
                <a:cubicBezTo>
                  <a:pt x="15" y="185"/>
                  <a:pt x="15" y="185"/>
                  <a:pt x="15" y="185"/>
                </a:cubicBezTo>
                <a:cubicBezTo>
                  <a:pt x="15" y="147"/>
                  <a:pt x="15" y="147"/>
                  <a:pt x="15" y="147"/>
                </a:cubicBezTo>
                <a:cubicBezTo>
                  <a:pt x="48" y="132"/>
                  <a:pt x="94" y="132"/>
                  <a:pt x="128" y="147"/>
                </a:cubicBezTo>
                <a:cubicBezTo>
                  <a:pt x="128" y="150"/>
                  <a:pt x="128" y="150"/>
                  <a:pt x="128" y="150"/>
                </a:cubicBezTo>
                <a:lnTo>
                  <a:pt x="128" y="185"/>
                </a:lnTo>
                <a:close/>
                <a:moveTo>
                  <a:pt x="234" y="148"/>
                </a:moveTo>
                <a:cubicBezTo>
                  <a:pt x="208" y="135"/>
                  <a:pt x="171" y="134"/>
                  <a:pt x="143" y="143"/>
                </a:cubicBezTo>
                <a:cubicBezTo>
                  <a:pt x="143" y="137"/>
                  <a:pt x="143" y="137"/>
                  <a:pt x="143" y="137"/>
                </a:cubicBezTo>
                <a:cubicBezTo>
                  <a:pt x="138" y="135"/>
                  <a:pt x="138" y="135"/>
                  <a:pt x="138" y="135"/>
                </a:cubicBezTo>
                <a:cubicBezTo>
                  <a:pt x="99" y="116"/>
                  <a:pt x="43" y="116"/>
                  <a:pt x="4" y="135"/>
                </a:cubicBezTo>
                <a:cubicBezTo>
                  <a:pt x="0" y="137"/>
                  <a:pt x="0" y="137"/>
                  <a:pt x="0" y="137"/>
                </a:cubicBezTo>
                <a:cubicBezTo>
                  <a:pt x="0" y="200"/>
                  <a:pt x="0" y="200"/>
                  <a:pt x="0" y="200"/>
                </a:cubicBezTo>
                <a:cubicBezTo>
                  <a:pt x="128" y="200"/>
                  <a:pt x="128" y="200"/>
                  <a:pt x="128" y="200"/>
                </a:cubicBezTo>
                <a:cubicBezTo>
                  <a:pt x="143" y="200"/>
                  <a:pt x="143" y="200"/>
                  <a:pt x="143" y="200"/>
                </a:cubicBezTo>
                <a:cubicBezTo>
                  <a:pt x="239" y="200"/>
                  <a:pt x="239" y="200"/>
                  <a:pt x="239" y="200"/>
                </a:cubicBezTo>
                <a:cubicBezTo>
                  <a:pt x="239" y="150"/>
                  <a:pt x="239" y="150"/>
                  <a:pt x="239" y="150"/>
                </a:cubicBezTo>
                <a:lnTo>
                  <a:pt x="234" y="148"/>
                </a:lnTo>
                <a:close/>
              </a:path>
            </a:pathLst>
          </a:custGeom>
          <a:solidFill>
            <a:srgbClr val="000000"/>
          </a:solidFill>
          <a:ln w="6350">
            <a:solidFill>
              <a:srgbClr val="F5CACA"/>
            </a:solidFill>
          </a:ln>
        </p:spPr>
        <p:txBody>
          <a:bodyPr lIns="78191" tIns="39096" rIns="78191" bIns="39096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92" name="Freeform 51">
            <a:extLst>
              <a:ext uri="{FF2B5EF4-FFF2-40B4-BE49-F238E27FC236}">
                <a16:creationId xmlns:a16="http://schemas.microsoft.com/office/drawing/2014/main" id="{A4EF605E-C7E3-5831-D723-86C270BA4CE6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170488" y="2214563"/>
            <a:ext cx="396875" cy="358775"/>
          </a:xfrm>
          <a:custGeom>
            <a:avLst/>
            <a:gdLst>
              <a:gd name="T0" fmla="*/ 68 w 239"/>
              <a:gd name="T1" fmla="*/ 15 h 200"/>
              <a:gd name="T2" fmla="*/ 103 w 239"/>
              <a:gd name="T3" fmla="*/ 49 h 200"/>
              <a:gd name="T4" fmla="*/ 68 w 239"/>
              <a:gd name="T5" fmla="*/ 84 h 200"/>
              <a:gd name="T6" fmla="*/ 33 w 239"/>
              <a:gd name="T7" fmla="*/ 49 h 200"/>
              <a:gd name="T8" fmla="*/ 68 w 239"/>
              <a:gd name="T9" fmla="*/ 15 h 200"/>
              <a:gd name="T10" fmla="*/ 68 w 239"/>
              <a:gd name="T11" fmla="*/ 99 h 200"/>
              <a:gd name="T12" fmla="*/ 118 w 239"/>
              <a:gd name="T13" fmla="*/ 49 h 200"/>
              <a:gd name="T14" fmla="*/ 68 w 239"/>
              <a:gd name="T15" fmla="*/ 0 h 200"/>
              <a:gd name="T16" fmla="*/ 18 w 239"/>
              <a:gd name="T17" fmla="*/ 49 h 200"/>
              <a:gd name="T18" fmla="*/ 68 w 239"/>
              <a:gd name="T19" fmla="*/ 99 h 200"/>
              <a:gd name="T20" fmla="*/ 187 w 239"/>
              <a:gd name="T21" fmla="*/ 61 h 200"/>
              <a:gd name="T22" fmla="*/ 211 w 239"/>
              <a:gd name="T23" fmla="*/ 85 h 200"/>
              <a:gd name="T24" fmla="*/ 187 w 239"/>
              <a:gd name="T25" fmla="*/ 109 h 200"/>
              <a:gd name="T26" fmla="*/ 163 w 239"/>
              <a:gd name="T27" fmla="*/ 85 h 200"/>
              <a:gd name="T28" fmla="*/ 187 w 239"/>
              <a:gd name="T29" fmla="*/ 61 h 200"/>
              <a:gd name="T30" fmla="*/ 187 w 239"/>
              <a:gd name="T31" fmla="*/ 124 h 200"/>
              <a:gd name="T32" fmla="*/ 226 w 239"/>
              <a:gd name="T33" fmla="*/ 85 h 200"/>
              <a:gd name="T34" fmla="*/ 187 w 239"/>
              <a:gd name="T35" fmla="*/ 46 h 200"/>
              <a:gd name="T36" fmla="*/ 148 w 239"/>
              <a:gd name="T37" fmla="*/ 85 h 200"/>
              <a:gd name="T38" fmla="*/ 187 w 239"/>
              <a:gd name="T39" fmla="*/ 124 h 200"/>
              <a:gd name="T40" fmla="*/ 224 w 239"/>
              <a:gd name="T41" fmla="*/ 185 h 200"/>
              <a:gd name="T42" fmla="*/ 143 w 239"/>
              <a:gd name="T43" fmla="*/ 185 h 200"/>
              <a:gd name="T44" fmla="*/ 143 w 239"/>
              <a:gd name="T45" fmla="*/ 159 h 200"/>
              <a:gd name="T46" fmla="*/ 224 w 239"/>
              <a:gd name="T47" fmla="*/ 159 h 200"/>
              <a:gd name="T48" fmla="*/ 224 w 239"/>
              <a:gd name="T49" fmla="*/ 185 h 200"/>
              <a:gd name="T50" fmla="*/ 128 w 239"/>
              <a:gd name="T51" fmla="*/ 185 h 200"/>
              <a:gd name="T52" fmla="*/ 15 w 239"/>
              <a:gd name="T53" fmla="*/ 185 h 200"/>
              <a:gd name="T54" fmla="*/ 15 w 239"/>
              <a:gd name="T55" fmla="*/ 147 h 200"/>
              <a:gd name="T56" fmla="*/ 128 w 239"/>
              <a:gd name="T57" fmla="*/ 147 h 200"/>
              <a:gd name="T58" fmla="*/ 128 w 239"/>
              <a:gd name="T59" fmla="*/ 150 h 200"/>
              <a:gd name="T60" fmla="*/ 128 w 239"/>
              <a:gd name="T61" fmla="*/ 185 h 200"/>
              <a:gd name="T62" fmla="*/ 234 w 239"/>
              <a:gd name="T63" fmla="*/ 148 h 200"/>
              <a:gd name="T64" fmla="*/ 143 w 239"/>
              <a:gd name="T65" fmla="*/ 143 h 200"/>
              <a:gd name="T66" fmla="*/ 143 w 239"/>
              <a:gd name="T67" fmla="*/ 137 h 200"/>
              <a:gd name="T68" fmla="*/ 138 w 239"/>
              <a:gd name="T69" fmla="*/ 135 h 200"/>
              <a:gd name="T70" fmla="*/ 4 w 239"/>
              <a:gd name="T71" fmla="*/ 135 h 200"/>
              <a:gd name="T72" fmla="*/ 0 w 239"/>
              <a:gd name="T73" fmla="*/ 137 h 200"/>
              <a:gd name="T74" fmla="*/ 0 w 239"/>
              <a:gd name="T75" fmla="*/ 200 h 200"/>
              <a:gd name="T76" fmla="*/ 128 w 239"/>
              <a:gd name="T77" fmla="*/ 200 h 200"/>
              <a:gd name="T78" fmla="*/ 143 w 239"/>
              <a:gd name="T79" fmla="*/ 200 h 200"/>
              <a:gd name="T80" fmla="*/ 239 w 239"/>
              <a:gd name="T81" fmla="*/ 200 h 200"/>
              <a:gd name="T82" fmla="*/ 239 w 239"/>
              <a:gd name="T83" fmla="*/ 150 h 200"/>
              <a:gd name="T84" fmla="*/ 234 w 239"/>
              <a:gd name="T85" fmla="*/ 148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39" h="200">
                <a:moveTo>
                  <a:pt x="68" y="15"/>
                </a:moveTo>
                <a:cubicBezTo>
                  <a:pt x="87" y="15"/>
                  <a:pt x="103" y="30"/>
                  <a:pt x="103" y="49"/>
                </a:cubicBezTo>
                <a:cubicBezTo>
                  <a:pt x="103" y="68"/>
                  <a:pt x="87" y="84"/>
                  <a:pt x="68" y="84"/>
                </a:cubicBezTo>
                <a:cubicBezTo>
                  <a:pt x="49" y="84"/>
                  <a:pt x="33" y="68"/>
                  <a:pt x="33" y="49"/>
                </a:cubicBezTo>
                <a:cubicBezTo>
                  <a:pt x="33" y="30"/>
                  <a:pt x="49" y="15"/>
                  <a:pt x="68" y="15"/>
                </a:cubicBezTo>
                <a:moveTo>
                  <a:pt x="68" y="99"/>
                </a:moveTo>
                <a:cubicBezTo>
                  <a:pt x="95" y="99"/>
                  <a:pt x="118" y="77"/>
                  <a:pt x="118" y="49"/>
                </a:cubicBezTo>
                <a:cubicBezTo>
                  <a:pt x="118" y="22"/>
                  <a:pt x="95" y="0"/>
                  <a:pt x="68" y="0"/>
                </a:cubicBezTo>
                <a:cubicBezTo>
                  <a:pt x="41" y="0"/>
                  <a:pt x="18" y="22"/>
                  <a:pt x="18" y="49"/>
                </a:cubicBezTo>
                <a:cubicBezTo>
                  <a:pt x="18" y="77"/>
                  <a:pt x="41" y="99"/>
                  <a:pt x="68" y="99"/>
                </a:cubicBezTo>
                <a:moveTo>
                  <a:pt x="187" y="61"/>
                </a:moveTo>
                <a:cubicBezTo>
                  <a:pt x="201" y="61"/>
                  <a:pt x="211" y="72"/>
                  <a:pt x="211" y="85"/>
                </a:cubicBezTo>
                <a:cubicBezTo>
                  <a:pt x="211" y="98"/>
                  <a:pt x="201" y="109"/>
                  <a:pt x="187" y="109"/>
                </a:cubicBezTo>
                <a:cubicBezTo>
                  <a:pt x="174" y="109"/>
                  <a:pt x="163" y="98"/>
                  <a:pt x="163" y="85"/>
                </a:cubicBezTo>
                <a:cubicBezTo>
                  <a:pt x="163" y="72"/>
                  <a:pt x="174" y="61"/>
                  <a:pt x="187" y="61"/>
                </a:cubicBezTo>
                <a:moveTo>
                  <a:pt x="187" y="124"/>
                </a:moveTo>
                <a:cubicBezTo>
                  <a:pt x="209" y="124"/>
                  <a:pt x="226" y="107"/>
                  <a:pt x="226" y="85"/>
                </a:cubicBezTo>
                <a:cubicBezTo>
                  <a:pt x="226" y="64"/>
                  <a:pt x="209" y="46"/>
                  <a:pt x="187" y="46"/>
                </a:cubicBezTo>
                <a:cubicBezTo>
                  <a:pt x="166" y="46"/>
                  <a:pt x="148" y="64"/>
                  <a:pt x="148" y="85"/>
                </a:cubicBezTo>
                <a:cubicBezTo>
                  <a:pt x="148" y="107"/>
                  <a:pt x="166" y="124"/>
                  <a:pt x="187" y="124"/>
                </a:cubicBezTo>
                <a:moveTo>
                  <a:pt x="224" y="185"/>
                </a:moveTo>
                <a:cubicBezTo>
                  <a:pt x="143" y="185"/>
                  <a:pt x="143" y="185"/>
                  <a:pt x="143" y="185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67" y="149"/>
                  <a:pt x="200" y="149"/>
                  <a:pt x="224" y="159"/>
                </a:cubicBezTo>
                <a:lnTo>
                  <a:pt x="224" y="185"/>
                </a:lnTo>
                <a:close/>
                <a:moveTo>
                  <a:pt x="128" y="185"/>
                </a:moveTo>
                <a:cubicBezTo>
                  <a:pt x="15" y="185"/>
                  <a:pt x="15" y="185"/>
                  <a:pt x="15" y="185"/>
                </a:cubicBezTo>
                <a:cubicBezTo>
                  <a:pt x="15" y="147"/>
                  <a:pt x="15" y="147"/>
                  <a:pt x="15" y="147"/>
                </a:cubicBezTo>
                <a:cubicBezTo>
                  <a:pt x="48" y="132"/>
                  <a:pt x="94" y="132"/>
                  <a:pt x="128" y="147"/>
                </a:cubicBezTo>
                <a:cubicBezTo>
                  <a:pt x="128" y="150"/>
                  <a:pt x="128" y="150"/>
                  <a:pt x="128" y="150"/>
                </a:cubicBezTo>
                <a:lnTo>
                  <a:pt x="128" y="185"/>
                </a:lnTo>
                <a:close/>
                <a:moveTo>
                  <a:pt x="234" y="148"/>
                </a:moveTo>
                <a:cubicBezTo>
                  <a:pt x="208" y="135"/>
                  <a:pt x="171" y="134"/>
                  <a:pt x="143" y="143"/>
                </a:cubicBezTo>
                <a:cubicBezTo>
                  <a:pt x="143" y="137"/>
                  <a:pt x="143" y="137"/>
                  <a:pt x="143" y="137"/>
                </a:cubicBezTo>
                <a:cubicBezTo>
                  <a:pt x="138" y="135"/>
                  <a:pt x="138" y="135"/>
                  <a:pt x="138" y="135"/>
                </a:cubicBezTo>
                <a:cubicBezTo>
                  <a:pt x="99" y="116"/>
                  <a:pt x="43" y="116"/>
                  <a:pt x="4" y="135"/>
                </a:cubicBezTo>
                <a:cubicBezTo>
                  <a:pt x="0" y="137"/>
                  <a:pt x="0" y="137"/>
                  <a:pt x="0" y="137"/>
                </a:cubicBezTo>
                <a:cubicBezTo>
                  <a:pt x="0" y="200"/>
                  <a:pt x="0" y="200"/>
                  <a:pt x="0" y="200"/>
                </a:cubicBezTo>
                <a:cubicBezTo>
                  <a:pt x="128" y="200"/>
                  <a:pt x="128" y="200"/>
                  <a:pt x="128" y="200"/>
                </a:cubicBezTo>
                <a:cubicBezTo>
                  <a:pt x="143" y="200"/>
                  <a:pt x="143" y="200"/>
                  <a:pt x="143" y="200"/>
                </a:cubicBezTo>
                <a:cubicBezTo>
                  <a:pt x="239" y="200"/>
                  <a:pt x="239" y="200"/>
                  <a:pt x="239" y="200"/>
                </a:cubicBezTo>
                <a:cubicBezTo>
                  <a:pt x="239" y="150"/>
                  <a:pt x="239" y="150"/>
                  <a:pt x="239" y="150"/>
                </a:cubicBezTo>
                <a:lnTo>
                  <a:pt x="234" y="148"/>
                </a:lnTo>
                <a:close/>
              </a:path>
            </a:pathLst>
          </a:custGeom>
          <a:solidFill>
            <a:srgbClr val="000000"/>
          </a:solidFill>
          <a:ln w="6350">
            <a:solidFill>
              <a:srgbClr val="F5CACA"/>
            </a:solidFill>
          </a:ln>
        </p:spPr>
        <p:txBody>
          <a:bodyPr lIns="78191" tIns="39096" rIns="78191" bIns="39096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93" name="Freeform 73">
            <a:extLst>
              <a:ext uri="{FF2B5EF4-FFF2-40B4-BE49-F238E27FC236}">
                <a16:creationId xmlns:a16="http://schemas.microsoft.com/office/drawing/2014/main" id="{742757EF-D1BE-A0B9-BB27-AF3F5292246C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2328863" y="2727325"/>
            <a:ext cx="360362" cy="354013"/>
          </a:xfrm>
          <a:custGeom>
            <a:avLst/>
            <a:gdLst>
              <a:gd name="T0" fmla="*/ 6709 w 6709"/>
              <a:gd name="T1" fmla="*/ 0 h 6708"/>
              <a:gd name="T2" fmla="*/ 2508 w 6709"/>
              <a:gd name="T3" fmla="*/ 5788 h 6708"/>
              <a:gd name="T4" fmla="*/ 2430 w 6709"/>
              <a:gd name="T5" fmla="*/ 5806 h 6708"/>
              <a:gd name="T6" fmla="*/ 2342 w 6709"/>
              <a:gd name="T7" fmla="*/ 5764 h 6708"/>
              <a:gd name="T8" fmla="*/ 1534 w 6709"/>
              <a:gd name="T9" fmla="*/ 4892 h 6708"/>
              <a:gd name="T10" fmla="*/ 1536 w 6709"/>
              <a:gd name="T11" fmla="*/ 4802 h 6708"/>
              <a:gd name="T12" fmla="*/ 1658 w 6709"/>
              <a:gd name="T13" fmla="*/ 4404 h 6708"/>
              <a:gd name="T14" fmla="*/ 1504 w 6709"/>
              <a:gd name="T15" fmla="*/ 4280 h 6708"/>
              <a:gd name="T16" fmla="*/ 1388 w 6709"/>
              <a:gd name="T17" fmla="*/ 4084 h 6708"/>
              <a:gd name="T18" fmla="*/ 1868 w 6709"/>
              <a:gd name="T19" fmla="*/ 2096 h 6708"/>
              <a:gd name="T20" fmla="*/ 2684 w 6709"/>
              <a:gd name="T21" fmla="*/ 1736 h 6708"/>
              <a:gd name="T22" fmla="*/ 2958 w 6709"/>
              <a:gd name="T23" fmla="*/ 1754 h 6708"/>
              <a:gd name="T24" fmla="*/ 1732 w 6709"/>
              <a:gd name="T25" fmla="*/ 3102 h 6708"/>
              <a:gd name="T26" fmla="*/ 1572 w 6709"/>
              <a:gd name="T27" fmla="*/ 3390 h 6708"/>
              <a:gd name="T28" fmla="*/ 1608 w 6709"/>
              <a:gd name="T29" fmla="*/ 3674 h 6708"/>
              <a:gd name="T30" fmla="*/ 1740 w 6709"/>
              <a:gd name="T31" fmla="*/ 3848 h 6708"/>
              <a:gd name="T32" fmla="*/ 1978 w 6709"/>
              <a:gd name="T33" fmla="*/ 3956 h 6708"/>
              <a:gd name="T34" fmla="*/ 2278 w 6709"/>
              <a:gd name="T35" fmla="*/ 3910 h 6708"/>
              <a:gd name="T36" fmla="*/ 2882 w 6709"/>
              <a:gd name="T37" fmla="*/ 3398 h 6708"/>
              <a:gd name="T38" fmla="*/ 3172 w 6709"/>
              <a:gd name="T39" fmla="*/ 3238 h 6708"/>
              <a:gd name="T40" fmla="*/ 3377 w 6709"/>
              <a:gd name="T41" fmla="*/ 3228 h 6708"/>
              <a:gd name="T42" fmla="*/ 5341 w 6709"/>
              <a:gd name="T43" fmla="*/ 4200 h 6708"/>
              <a:gd name="T44" fmla="*/ 5373 w 6709"/>
              <a:gd name="T45" fmla="*/ 4246 h 6708"/>
              <a:gd name="T46" fmla="*/ 3985 w 6709"/>
              <a:gd name="T47" fmla="*/ 5558 h 6708"/>
              <a:gd name="T48" fmla="*/ 3889 w 6709"/>
              <a:gd name="T49" fmla="*/ 5616 h 6708"/>
              <a:gd name="T50" fmla="*/ 5215 w 6709"/>
              <a:gd name="T51" fmla="*/ 3814 h 6708"/>
              <a:gd name="T52" fmla="*/ 3661 w 6709"/>
              <a:gd name="T53" fmla="*/ 3014 h 6708"/>
              <a:gd name="T54" fmla="*/ 3399 w 6709"/>
              <a:gd name="T55" fmla="*/ 2942 h 6708"/>
              <a:gd name="T56" fmla="*/ 3142 w 6709"/>
              <a:gd name="T57" fmla="*/ 2950 h 6708"/>
              <a:gd name="T58" fmla="*/ 2894 w 6709"/>
              <a:gd name="T59" fmla="*/ 3042 h 6708"/>
              <a:gd name="T60" fmla="*/ 2192 w 6709"/>
              <a:gd name="T61" fmla="*/ 3626 h 6708"/>
              <a:gd name="T62" fmla="*/ 2082 w 6709"/>
              <a:gd name="T63" fmla="*/ 3676 h 6708"/>
              <a:gd name="T64" fmla="*/ 1948 w 6709"/>
              <a:gd name="T65" fmla="*/ 3646 h 6708"/>
              <a:gd name="T66" fmla="*/ 1868 w 6709"/>
              <a:gd name="T67" fmla="*/ 3556 h 6708"/>
              <a:gd name="T68" fmla="*/ 1854 w 6709"/>
              <a:gd name="T69" fmla="*/ 3438 h 6708"/>
              <a:gd name="T70" fmla="*/ 1920 w 6709"/>
              <a:gd name="T71" fmla="*/ 3316 h 6708"/>
              <a:gd name="T72" fmla="*/ 3493 w 6709"/>
              <a:gd name="T73" fmla="*/ 1978 h 6708"/>
              <a:gd name="T74" fmla="*/ 3707 w 6709"/>
              <a:gd name="T75" fmla="*/ 1956 h 6708"/>
              <a:gd name="T76" fmla="*/ 6423 w 6709"/>
              <a:gd name="T77" fmla="*/ 2402 h 6708"/>
              <a:gd name="T78" fmla="*/ 3891 w 6709"/>
              <a:gd name="T79" fmla="*/ 1710 h 6708"/>
              <a:gd name="T80" fmla="*/ 3675 w 6709"/>
              <a:gd name="T81" fmla="*/ 1668 h 6708"/>
              <a:gd name="T82" fmla="*/ 3457 w 6709"/>
              <a:gd name="T83" fmla="*/ 1692 h 6708"/>
              <a:gd name="T84" fmla="*/ 2982 w 6709"/>
              <a:gd name="T85" fmla="*/ 1466 h 6708"/>
              <a:gd name="T86" fmla="*/ 2588 w 6709"/>
              <a:gd name="T87" fmla="*/ 1462 h 6708"/>
              <a:gd name="T88" fmla="*/ 286 w 6709"/>
              <a:gd name="T89" fmla="*/ 286 h 6708"/>
              <a:gd name="T90" fmla="*/ 1088 w 6709"/>
              <a:gd name="T91" fmla="*/ 4076 h 6708"/>
              <a:gd name="T92" fmla="*/ 1182 w 6709"/>
              <a:gd name="T93" fmla="*/ 4318 h 6708"/>
              <a:gd name="T94" fmla="*/ 1342 w 6709"/>
              <a:gd name="T95" fmla="*/ 4522 h 6708"/>
              <a:gd name="T96" fmla="*/ 1264 w 6709"/>
              <a:gd name="T97" fmla="*/ 4716 h 6708"/>
              <a:gd name="T98" fmla="*/ 1266 w 6709"/>
              <a:gd name="T99" fmla="*/ 4988 h 6708"/>
              <a:gd name="T100" fmla="*/ 2146 w 6709"/>
              <a:gd name="T101" fmla="*/ 5976 h 6708"/>
              <a:gd name="T102" fmla="*/ 2410 w 6709"/>
              <a:gd name="T103" fmla="*/ 6090 h 6708"/>
              <a:gd name="T104" fmla="*/ 2588 w 6709"/>
              <a:gd name="T105" fmla="*/ 6066 h 6708"/>
              <a:gd name="T106" fmla="*/ 3677 w 6709"/>
              <a:gd name="T107" fmla="*/ 5848 h 6708"/>
              <a:gd name="T108" fmla="*/ 3855 w 6709"/>
              <a:gd name="T109" fmla="*/ 5902 h 6708"/>
              <a:gd name="T110" fmla="*/ 4003 w 6709"/>
              <a:gd name="T111" fmla="*/ 5886 h 6708"/>
              <a:gd name="T112" fmla="*/ 4153 w 6709"/>
              <a:gd name="T113" fmla="*/ 5800 h 6708"/>
              <a:gd name="T114" fmla="*/ 5583 w 6709"/>
              <a:gd name="T115" fmla="*/ 4476 h 6708"/>
              <a:gd name="T116" fmla="*/ 5657 w 6709"/>
              <a:gd name="T117" fmla="*/ 4210 h 6708"/>
              <a:gd name="T118" fmla="*/ 5559 w 6709"/>
              <a:gd name="T119" fmla="*/ 4010 h 67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6709" h="6708">
                <a:moveTo>
                  <a:pt x="6709" y="0"/>
                </a:moveTo>
                <a:lnTo>
                  <a:pt x="0" y="0"/>
                </a:lnTo>
                <a:lnTo>
                  <a:pt x="0" y="6708"/>
                </a:lnTo>
                <a:lnTo>
                  <a:pt x="6709" y="6708"/>
                </a:lnTo>
                <a:lnTo>
                  <a:pt x="6709" y="6708"/>
                </a:lnTo>
                <a:lnTo>
                  <a:pt x="6709" y="0"/>
                </a:lnTo>
                <a:lnTo>
                  <a:pt x="6709" y="0"/>
                </a:lnTo>
                <a:close/>
                <a:moveTo>
                  <a:pt x="1574" y="4746"/>
                </a:moveTo>
                <a:lnTo>
                  <a:pt x="1618" y="4708"/>
                </a:lnTo>
                <a:lnTo>
                  <a:pt x="2926" y="5432"/>
                </a:lnTo>
                <a:lnTo>
                  <a:pt x="2530" y="5772"/>
                </a:lnTo>
                <a:lnTo>
                  <a:pt x="2530" y="5772"/>
                </a:lnTo>
                <a:lnTo>
                  <a:pt x="2520" y="5780"/>
                </a:lnTo>
                <a:lnTo>
                  <a:pt x="2508" y="5788"/>
                </a:lnTo>
                <a:lnTo>
                  <a:pt x="2496" y="5794"/>
                </a:lnTo>
                <a:lnTo>
                  <a:pt x="2484" y="5798"/>
                </a:lnTo>
                <a:lnTo>
                  <a:pt x="2470" y="5802"/>
                </a:lnTo>
                <a:lnTo>
                  <a:pt x="2456" y="5804"/>
                </a:lnTo>
                <a:lnTo>
                  <a:pt x="2444" y="5806"/>
                </a:lnTo>
                <a:lnTo>
                  <a:pt x="2430" y="5806"/>
                </a:lnTo>
                <a:lnTo>
                  <a:pt x="2430" y="5806"/>
                </a:lnTo>
                <a:lnTo>
                  <a:pt x="2416" y="5804"/>
                </a:lnTo>
                <a:lnTo>
                  <a:pt x="2402" y="5800"/>
                </a:lnTo>
                <a:lnTo>
                  <a:pt x="2390" y="5796"/>
                </a:lnTo>
                <a:lnTo>
                  <a:pt x="2376" y="5790"/>
                </a:lnTo>
                <a:lnTo>
                  <a:pt x="2364" y="5784"/>
                </a:lnTo>
                <a:lnTo>
                  <a:pt x="2352" y="5774"/>
                </a:lnTo>
                <a:lnTo>
                  <a:pt x="2342" y="5764"/>
                </a:lnTo>
                <a:lnTo>
                  <a:pt x="2330" y="5752"/>
                </a:lnTo>
                <a:lnTo>
                  <a:pt x="1560" y="4940"/>
                </a:lnTo>
                <a:lnTo>
                  <a:pt x="1560" y="4940"/>
                </a:lnTo>
                <a:lnTo>
                  <a:pt x="1552" y="4930"/>
                </a:lnTo>
                <a:lnTo>
                  <a:pt x="1544" y="4918"/>
                </a:lnTo>
                <a:lnTo>
                  <a:pt x="1538" y="4906"/>
                </a:lnTo>
                <a:lnTo>
                  <a:pt x="1534" y="4892"/>
                </a:lnTo>
                <a:lnTo>
                  <a:pt x="1530" y="4880"/>
                </a:lnTo>
                <a:lnTo>
                  <a:pt x="1528" y="4866"/>
                </a:lnTo>
                <a:lnTo>
                  <a:pt x="1526" y="4854"/>
                </a:lnTo>
                <a:lnTo>
                  <a:pt x="1528" y="4840"/>
                </a:lnTo>
                <a:lnTo>
                  <a:pt x="1528" y="4828"/>
                </a:lnTo>
                <a:lnTo>
                  <a:pt x="1532" y="4814"/>
                </a:lnTo>
                <a:lnTo>
                  <a:pt x="1536" y="4802"/>
                </a:lnTo>
                <a:lnTo>
                  <a:pt x="1540" y="4790"/>
                </a:lnTo>
                <a:lnTo>
                  <a:pt x="1548" y="4778"/>
                </a:lnTo>
                <a:lnTo>
                  <a:pt x="1554" y="4766"/>
                </a:lnTo>
                <a:lnTo>
                  <a:pt x="1564" y="4756"/>
                </a:lnTo>
                <a:lnTo>
                  <a:pt x="1574" y="4746"/>
                </a:lnTo>
                <a:lnTo>
                  <a:pt x="1574" y="4746"/>
                </a:lnTo>
                <a:close/>
                <a:moveTo>
                  <a:pt x="1658" y="4404"/>
                </a:moveTo>
                <a:lnTo>
                  <a:pt x="1658" y="4404"/>
                </a:lnTo>
                <a:lnTo>
                  <a:pt x="1630" y="4386"/>
                </a:lnTo>
                <a:lnTo>
                  <a:pt x="1602" y="4368"/>
                </a:lnTo>
                <a:lnTo>
                  <a:pt x="1576" y="4348"/>
                </a:lnTo>
                <a:lnTo>
                  <a:pt x="1550" y="4326"/>
                </a:lnTo>
                <a:lnTo>
                  <a:pt x="1526" y="4304"/>
                </a:lnTo>
                <a:lnTo>
                  <a:pt x="1504" y="4280"/>
                </a:lnTo>
                <a:lnTo>
                  <a:pt x="1484" y="4254"/>
                </a:lnTo>
                <a:lnTo>
                  <a:pt x="1464" y="4228"/>
                </a:lnTo>
                <a:lnTo>
                  <a:pt x="1446" y="4202"/>
                </a:lnTo>
                <a:lnTo>
                  <a:pt x="1428" y="4174"/>
                </a:lnTo>
                <a:lnTo>
                  <a:pt x="1414" y="4144"/>
                </a:lnTo>
                <a:lnTo>
                  <a:pt x="1400" y="4114"/>
                </a:lnTo>
                <a:lnTo>
                  <a:pt x="1388" y="4084"/>
                </a:lnTo>
                <a:lnTo>
                  <a:pt x="1378" y="4052"/>
                </a:lnTo>
                <a:lnTo>
                  <a:pt x="1368" y="4020"/>
                </a:lnTo>
                <a:lnTo>
                  <a:pt x="1362" y="3988"/>
                </a:lnTo>
                <a:lnTo>
                  <a:pt x="1238" y="3310"/>
                </a:lnTo>
                <a:lnTo>
                  <a:pt x="286" y="2752"/>
                </a:lnTo>
                <a:lnTo>
                  <a:pt x="286" y="1148"/>
                </a:lnTo>
                <a:lnTo>
                  <a:pt x="1868" y="2096"/>
                </a:lnTo>
                <a:lnTo>
                  <a:pt x="2494" y="1794"/>
                </a:lnTo>
                <a:lnTo>
                  <a:pt x="2494" y="1794"/>
                </a:lnTo>
                <a:lnTo>
                  <a:pt x="2532" y="1776"/>
                </a:lnTo>
                <a:lnTo>
                  <a:pt x="2570" y="1762"/>
                </a:lnTo>
                <a:lnTo>
                  <a:pt x="2608" y="1752"/>
                </a:lnTo>
                <a:lnTo>
                  <a:pt x="2646" y="1742"/>
                </a:lnTo>
                <a:lnTo>
                  <a:pt x="2684" y="1736"/>
                </a:lnTo>
                <a:lnTo>
                  <a:pt x="2724" y="1730"/>
                </a:lnTo>
                <a:lnTo>
                  <a:pt x="2764" y="1728"/>
                </a:lnTo>
                <a:lnTo>
                  <a:pt x="2802" y="1730"/>
                </a:lnTo>
                <a:lnTo>
                  <a:pt x="2842" y="1732"/>
                </a:lnTo>
                <a:lnTo>
                  <a:pt x="2880" y="1738"/>
                </a:lnTo>
                <a:lnTo>
                  <a:pt x="2918" y="1744"/>
                </a:lnTo>
                <a:lnTo>
                  <a:pt x="2958" y="1754"/>
                </a:lnTo>
                <a:lnTo>
                  <a:pt x="2994" y="1766"/>
                </a:lnTo>
                <a:lnTo>
                  <a:pt x="3032" y="1782"/>
                </a:lnTo>
                <a:lnTo>
                  <a:pt x="3068" y="1798"/>
                </a:lnTo>
                <a:lnTo>
                  <a:pt x="3104" y="1818"/>
                </a:lnTo>
                <a:lnTo>
                  <a:pt x="3162" y="1850"/>
                </a:lnTo>
                <a:lnTo>
                  <a:pt x="1732" y="3102"/>
                </a:lnTo>
                <a:lnTo>
                  <a:pt x="1732" y="3102"/>
                </a:lnTo>
                <a:lnTo>
                  <a:pt x="1698" y="3134"/>
                </a:lnTo>
                <a:lnTo>
                  <a:pt x="1666" y="3172"/>
                </a:lnTo>
                <a:lnTo>
                  <a:pt x="1638" y="3212"/>
                </a:lnTo>
                <a:lnTo>
                  <a:pt x="1616" y="3254"/>
                </a:lnTo>
                <a:lnTo>
                  <a:pt x="1596" y="3296"/>
                </a:lnTo>
                <a:lnTo>
                  <a:pt x="1582" y="3342"/>
                </a:lnTo>
                <a:lnTo>
                  <a:pt x="1572" y="3390"/>
                </a:lnTo>
                <a:lnTo>
                  <a:pt x="1566" y="3438"/>
                </a:lnTo>
                <a:lnTo>
                  <a:pt x="1566" y="3438"/>
                </a:lnTo>
                <a:lnTo>
                  <a:pt x="1564" y="3488"/>
                </a:lnTo>
                <a:lnTo>
                  <a:pt x="1568" y="3536"/>
                </a:lnTo>
                <a:lnTo>
                  <a:pt x="1578" y="3582"/>
                </a:lnTo>
                <a:lnTo>
                  <a:pt x="1590" y="3628"/>
                </a:lnTo>
                <a:lnTo>
                  <a:pt x="1608" y="3674"/>
                </a:lnTo>
                <a:lnTo>
                  <a:pt x="1630" y="3716"/>
                </a:lnTo>
                <a:lnTo>
                  <a:pt x="1656" y="3756"/>
                </a:lnTo>
                <a:lnTo>
                  <a:pt x="1686" y="3794"/>
                </a:lnTo>
                <a:lnTo>
                  <a:pt x="1686" y="3794"/>
                </a:lnTo>
                <a:lnTo>
                  <a:pt x="1704" y="3814"/>
                </a:lnTo>
                <a:lnTo>
                  <a:pt x="1722" y="3832"/>
                </a:lnTo>
                <a:lnTo>
                  <a:pt x="1740" y="3848"/>
                </a:lnTo>
                <a:lnTo>
                  <a:pt x="1760" y="3862"/>
                </a:lnTo>
                <a:lnTo>
                  <a:pt x="1778" y="3878"/>
                </a:lnTo>
                <a:lnTo>
                  <a:pt x="1800" y="3890"/>
                </a:lnTo>
                <a:lnTo>
                  <a:pt x="1842" y="3914"/>
                </a:lnTo>
                <a:lnTo>
                  <a:pt x="1886" y="3932"/>
                </a:lnTo>
                <a:lnTo>
                  <a:pt x="1930" y="3946"/>
                </a:lnTo>
                <a:lnTo>
                  <a:pt x="1978" y="3956"/>
                </a:lnTo>
                <a:lnTo>
                  <a:pt x="2024" y="3962"/>
                </a:lnTo>
                <a:lnTo>
                  <a:pt x="2072" y="3962"/>
                </a:lnTo>
                <a:lnTo>
                  <a:pt x="2118" y="3958"/>
                </a:lnTo>
                <a:lnTo>
                  <a:pt x="2166" y="3950"/>
                </a:lnTo>
                <a:lnTo>
                  <a:pt x="2212" y="3938"/>
                </a:lnTo>
                <a:lnTo>
                  <a:pt x="2256" y="3920"/>
                </a:lnTo>
                <a:lnTo>
                  <a:pt x="2278" y="3910"/>
                </a:lnTo>
                <a:lnTo>
                  <a:pt x="2300" y="3898"/>
                </a:lnTo>
                <a:lnTo>
                  <a:pt x="2320" y="3886"/>
                </a:lnTo>
                <a:lnTo>
                  <a:pt x="2342" y="3872"/>
                </a:lnTo>
                <a:lnTo>
                  <a:pt x="2362" y="3856"/>
                </a:lnTo>
                <a:lnTo>
                  <a:pt x="2382" y="3840"/>
                </a:lnTo>
                <a:lnTo>
                  <a:pt x="2882" y="3398"/>
                </a:lnTo>
                <a:lnTo>
                  <a:pt x="2882" y="3398"/>
                </a:lnTo>
                <a:lnTo>
                  <a:pt x="2928" y="3360"/>
                </a:lnTo>
                <a:lnTo>
                  <a:pt x="2976" y="3326"/>
                </a:lnTo>
                <a:lnTo>
                  <a:pt x="3024" y="3296"/>
                </a:lnTo>
                <a:lnTo>
                  <a:pt x="3074" y="3272"/>
                </a:lnTo>
                <a:lnTo>
                  <a:pt x="3122" y="3252"/>
                </a:lnTo>
                <a:lnTo>
                  <a:pt x="3148" y="3244"/>
                </a:lnTo>
                <a:lnTo>
                  <a:pt x="3172" y="3238"/>
                </a:lnTo>
                <a:lnTo>
                  <a:pt x="3198" y="3232"/>
                </a:lnTo>
                <a:lnTo>
                  <a:pt x="3222" y="3228"/>
                </a:lnTo>
                <a:lnTo>
                  <a:pt x="3248" y="3226"/>
                </a:lnTo>
                <a:lnTo>
                  <a:pt x="3274" y="3224"/>
                </a:lnTo>
                <a:lnTo>
                  <a:pt x="3298" y="3222"/>
                </a:lnTo>
                <a:lnTo>
                  <a:pt x="3324" y="3224"/>
                </a:lnTo>
                <a:lnTo>
                  <a:pt x="3377" y="3228"/>
                </a:lnTo>
                <a:lnTo>
                  <a:pt x="3429" y="3238"/>
                </a:lnTo>
                <a:lnTo>
                  <a:pt x="3483" y="3254"/>
                </a:lnTo>
                <a:lnTo>
                  <a:pt x="3537" y="3272"/>
                </a:lnTo>
                <a:lnTo>
                  <a:pt x="3591" y="3298"/>
                </a:lnTo>
                <a:lnTo>
                  <a:pt x="3645" y="3326"/>
                </a:lnTo>
                <a:lnTo>
                  <a:pt x="3701" y="3360"/>
                </a:lnTo>
                <a:lnTo>
                  <a:pt x="5341" y="4200"/>
                </a:lnTo>
                <a:lnTo>
                  <a:pt x="5341" y="4200"/>
                </a:lnTo>
                <a:lnTo>
                  <a:pt x="5349" y="4204"/>
                </a:lnTo>
                <a:lnTo>
                  <a:pt x="5357" y="4210"/>
                </a:lnTo>
                <a:lnTo>
                  <a:pt x="5365" y="4224"/>
                </a:lnTo>
                <a:lnTo>
                  <a:pt x="5371" y="4236"/>
                </a:lnTo>
                <a:lnTo>
                  <a:pt x="5373" y="4246"/>
                </a:lnTo>
                <a:lnTo>
                  <a:pt x="5373" y="4246"/>
                </a:lnTo>
                <a:lnTo>
                  <a:pt x="5373" y="4258"/>
                </a:lnTo>
                <a:lnTo>
                  <a:pt x="5373" y="4270"/>
                </a:lnTo>
                <a:lnTo>
                  <a:pt x="5367" y="4284"/>
                </a:lnTo>
                <a:lnTo>
                  <a:pt x="5363" y="4292"/>
                </a:lnTo>
                <a:lnTo>
                  <a:pt x="5359" y="4298"/>
                </a:lnTo>
                <a:lnTo>
                  <a:pt x="3997" y="5540"/>
                </a:lnTo>
                <a:lnTo>
                  <a:pt x="3985" y="5558"/>
                </a:lnTo>
                <a:lnTo>
                  <a:pt x="3985" y="5558"/>
                </a:lnTo>
                <a:lnTo>
                  <a:pt x="3979" y="5568"/>
                </a:lnTo>
                <a:lnTo>
                  <a:pt x="3971" y="5578"/>
                </a:lnTo>
                <a:lnTo>
                  <a:pt x="3953" y="5594"/>
                </a:lnTo>
                <a:lnTo>
                  <a:pt x="3933" y="5606"/>
                </a:lnTo>
                <a:lnTo>
                  <a:pt x="3911" y="5614"/>
                </a:lnTo>
                <a:lnTo>
                  <a:pt x="3889" y="5616"/>
                </a:lnTo>
                <a:lnTo>
                  <a:pt x="3865" y="5616"/>
                </a:lnTo>
                <a:lnTo>
                  <a:pt x="3841" y="5610"/>
                </a:lnTo>
                <a:lnTo>
                  <a:pt x="3831" y="5604"/>
                </a:lnTo>
                <a:lnTo>
                  <a:pt x="3819" y="5598"/>
                </a:lnTo>
                <a:lnTo>
                  <a:pt x="1658" y="4404"/>
                </a:lnTo>
                <a:close/>
                <a:moveTo>
                  <a:pt x="5231" y="3404"/>
                </a:moveTo>
                <a:lnTo>
                  <a:pt x="5215" y="3814"/>
                </a:lnTo>
                <a:lnTo>
                  <a:pt x="3851" y="3116"/>
                </a:lnTo>
                <a:lnTo>
                  <a:pt x="3851" y="3116"/>
                </a:lnTo>
                <a:lnTo>
                  <a:pt x="3813" y="3092"/>
                </a:lnTo>
                <a:lnTo>
                  <a:pt x="3775" y="3070"/>
                </a:lnTo>
                <a:lnTo>
                  <a:pt x="3737" y="3050"/>
                </a:lnTo>
                <a:lnTo>
                  <a:pt x="3699" y="3032"/>
                </a:lnTo>
                <a:lnTo>
                  <a:pt x="3661" y="3014"/>
                </a:lnTo>
                <a:lnTo>
                  <a:pt x="3623" y="2998"/>
                </a:lnTo>
                <a:lnTo>
                  <a:pt x="3585" y="2986"/>
                </a:lnTo>
                <a:lnTo>
                  <a:pt x="3547" y="2974"/>
                </a:lnTo>
                <a:lnTo>
                  <a:pt x="3511" y="2962"/>
                </a:lnTo>
                <a:lnTo>
                  <a:pt x="3473" y="2954"/>
                </a:lnTo>
                <a:lnTo>
                  <a:pt x="3435" y="2946"/>
                </a:lnTo>
                <a:lnTo>
                  <a:pt x="3399" y="2942"/>
                </a:lnTo>
                <a:lnTo>
                  <a:pt x="3361" y="2938"/>
                </a:lnTo>
                <a:lnTo>
                  <a:pt x="3324" y="2936"/>
                </a:lnTo>
                <a:lnTo>
                  <a:pt x="3286" y="2936"/>
                </a:lnTo>
                <a:lnTo>
                  <a:pt x="3250" y="2936"/>
                </a:lnTo>
                <a:lnTo>
                  <a:pt x="3214" y="2940"/>
                </a:lnTo>
                <a:lnTo>
                  <a:pt x="3178" y="2944"/>
                </a:lnTo>
                <a:lnTo>
                  <a:pt x="3142" y="2950"/>
                </a:lnTo>
                <a:lnTo>
                  <a:pt x="3106" y="2958"/>
                </a:lnTo>
                <a:lnTo>
                  <a:pt x="3070" y="2968"/>
                </a:lnTo>
                <a:lnTo>
                  <a:pt x="3034" y="2980"/>
                </a:lnTo>
                <a:lnTo>
                  <a:pt x="2998" y="2992"/>
                </a:lnTo>
                <a:lnTo>
                  <a:pt x="2964" y="3006"/>
                </a:lnTo>
                <a:lnTo>
                  <a:pt x="2930" y="3024"/>
                </a:lnTo>
                <a:lnTo>
                  <a:pt x="2894" y="3042"/>
                </a:lnTo>
                <a:lnTo>
                  <a:pt x="2860" y="3060"/>
                </a:lnTo>
                <a:lnTo>
                  <a:pt x="2826" y="3082"/>
                </a:lnTo>
                <a:lnTo>
                  <a:pt x="2792" y="3106"/>
                </a:lnTo>
                <a:lnTo>
                  <a:pt x="2758" y="3130"/>
                </a:lnTo>
                <a:lnTo>
                  <a:pt x="2726" y="3156"/>
                </a:lnTo>
                <a:lnTo>
                  <a:pt x="2692" y="3184"/>
                </a:lnTo>
                <a:lnTo>
                  <a:pt x="2192" y="3626"/>
                </a:lnTo>
                <a:lnTo>
                  <a:pt x="2192" y="3626"/>
                </a:lnTo>
                <a:lnTo>
                  <a:pt x="2176" y="3638"/>
                </a:lnTo>
                <a:lnTo>
                  <a:pt x="2158" y="3650"/>
                </a:lnTo>
                <a:lnTo>
                  <a:pt x="2140" y="3660"/>
                </a:lnTo>
                <a:lnTo>
                  <a:pt x="2122" y="3666"/>
                </a:lnTo>
                <a:lnTo>
                  <a:pt x="2102" y="3672"/>
                </a:lnTo>
                <a:lnTo>
                  <a:pt x="2082" y="3676"/>
                </a:lnTo>
                <a:lnTo>
                  <a:pt x="2062" y="3676"/>
                </a:lnTo>
                <a:lnTo>
                  <a:pt x="2042" y="3676"/>
                </a:lnTo>
                <a:lnTo>
                  <a:pt x="2024" y="3674"/>
                </a:lnTo>
                <a:lnTo>
                  <a:pt x="2004" y="3670"/>
                </a:lnTo>
                <a:lnTo>
                  <a:pt x="1984" y="3664"/>
                </a:lnTo>
                <a:lnTo>
                  <a:pt x="1966" y="3656"/>
                </a:lnTo>
                <a:lnTo>
                  <a:pt x="1948" y="3646"/>
                </a:lnTo>
                <a:lnTo>
                  <a:pt x="1932" y="3634"/>
                </a:lnTo>
                <a:lnTo>
                  <a:pt x="1916" y="3622"/>
                </a:lnTo>
                <a:lnTo>
                  <a:pt x="1902" y="3606"/>
                </a:lnTo>
                <a:lnTo>
                  <a:pt x="1902" y="3606"/>
                </a:lnTo>
                <a:lnTo>
                  <a:pt x="1888" y="3590"/>
                </a:lnTo>
                <a:lnTo>
                  <a:pt x="1878" y="3574"/>
                </a:lnTo>
                <a:lnTo>
                  <a:pt x="1868" y="3556"/>
                </a:lnTo>
                <a:lnTo>
                  <a:pt x="1862" y="3538"/>
                </a:lnTo>
                <a:lnTo>
                  <a:pt x="1856" y="3518"/>
                </a:lnTo>
                <a:lnTo>
                  <a:pt x="1852" y="3498"/>
                </a:lnTo>
                <a:lnTo>
                  <a:pt x="1850" y="3478"/>
                </a:lnTo>
                <a:lnTo>
                  <a:pt x="1852" y="3458"/>
                </a:lnTo>
                <a:lnTo>
                  <a:pt x="1852" y="3458"/>
                </a:lnTo>
                <a:lnTo>
                  <a:pt x="1854" y="3438"/>
                </a:lnTo>
                <a:lnTo>
                  <a:pt x="1858" y="3418"/>
                </a:lnTo>
                <a:lnTo>
                  <a:pt x="1864" y="3398"/>
                </a:lnTo>
                <a:lnTo>
                  <a:pt x="1872" y="3380"/>
                </a:lnTo>
                <a:lnTo>
                  <a:pt x="1882" y="3362"/>
                </a:lnTo>
                <a:lnTo>
                  <a:pt x="1894" y="3346"/>
                </a:lnTo>
                <a:lnTo>
                  <a:pt x="1906" y="3330"/>
                </a:lnTo>
                <a:lnTo>
                  <a:pt x="1920" y="3316"/>
                </a:lnTo>
                <a:lnTo>
                  <a:pt x="3359" y="2060"/>
                </a:lnTo>
                <a:lnTo>
                  <a:pt x="3359" y="2060"/>
                </a:lnTo>
                <a:lnTo>
                  <a:pt x="3383" y="2038"/>
                </a:lnTo>
                <a:lnTo>
                  <a:pt x="3409" y="2020"/>
                </a:lnTo>
                <a:lnTo>
                  <a:pt x="3437" y="2004"/>
                </a:lnTo>
                <a:lnTo>
                  <a:pt x="3465" y="1990"/>
                </a:lnTo>
                <a:lnTo>
                  <a:pt x="3493" y="1978"/>
                </a:lnTo>
                <a:lnTo>
                  <a:pt x="3523" y="1970"/>
                </a:lnTo>
                <a:lnTo>
                  <a:pt x="3553" y="1962"/>
                </a:lnTo>
                <a:lnTo>
                  <a:pt x="3583" y="1956"/>
                </a:lnTo>
                <a:lnTo>
                  <a:pt x="3615" y="1954"/>
                </a:lnTo>
                <a:lnTo>
                  <a:pt x="3645" y="1952"/>
                </a:lnTo>
                <a:lnTo>
                  <a:pt x="3677" y="1954"/>
                </a:lnTo>
                <a:lnTo>
                  <a:pt x="3707" y="1956"/>
                </a:lnTo>
                <a:lnTo>
                  <a:pt x="3739" y="1962"/>
                </a:lnTo>
                <a:lnTo>
                  <a:pt x="3769" y="1970"/>
                </a:lnTo>
                <a:lnTo>
                  <a:pt x="3799" y="1982"/>
                </a:lnTo>
                <a:lnTo>
                  <a:pt x="3829" y="1994"/>
                </a:lnTo>
                <a:lnTo>
                  <a:pt x="4333" y="2234"/>
                </a:lnTo>
                <a:lnTo>
                  <a:pt x="6423" y="464"/>
                </a:lnTo>
                <a:lnTo>
                  <a:pt x="6423" y="2402"/>
                </a:lnTo>
                <a:lnTo>
                  <a:pt x="5231" y="3404"/>
                </a:lnTo>
                <a:close/>
                <a:moveTo>
                  <a:pt x="6191" y="286"/>
                </a:moveTo>
                <a:lnTo>
                  <a:pt x="4289" y="1896"/>
                </a:lnTo>
                <a:lnTo>
                  <a:pt x="3951" y="1736"/>
                </a:lnTo>
                <a:lnTo>
                  <a:pt x="3951" y="1736"/>
                </a:lnTo>
                <a:lnTo>
                  <a:pt x="3921" y="1722"/>
                </a:lnTo>
                <a:lnTo>
                  <a:pt x="3891" y="1710"/>
                </a:lnTo>
                <a:lnTo>
                  <a:pt x="3861" y="1700"/>
                </a:lnTo>
                <a:lnTo>
                  <a:pt x="3831" y="1690"/>
                </a:lnTo>
                <a:lnTo>
                  <a:pt x="3799" y="1684"/>
                </a:lnTo>
                <a:lnTo>
                  <a:pt x="3769" y="1678"/>
                </a:lnTo>
                <a:lnTo>
                  <a:pt x="3737" y="1672"/>
                </a:lnTo>
                <a:lnTo>
                  <a:pt x="3705" y="1670"/>
                </a:lnTo>
                <a:lnTo>
                  <a:pt x="3675" y="1668"/>
                </a:lnTo>
                <a:lnTo>
                  <a:pt x="3643" y="1666"/>
                </a:lnTo>
                <a:lnTo>
                  <a:pt x="3611" y="1668"/>
                </a:lnTo>
                <a:lnTo>
                  <a:pt x="3579" y="1670"/>
                </a:lnTo>
                <a:lnTo>
                  <a:pt x="3549" y="1674"/>
                </a:lnTo>
                <a:lnTo>
                  <a:pt x="3517" y="1678"/>
                </a:lnTo>
                <a:lnTo>
                  <a:pt x="3487" y="1684"/>
                </a:lnTo>
                <a:lnTo>
                  <a:pt x="3457" y="1692"/>
                </a:lnTo>
                <a:lnTo>
                  <a:pt x="3248" y="1570"/>
                </a:lnTo>
                <a:lnTo>
                  <a:pt x="3248" y="1570"/>
                </a:lnTo>
                <a:lnTo>
                  <a:pt x="3196" y="1542"/>
                </a:lnTo>
                <a:lnTo>
                  <a:pt x="3144" y="1518"/>
                </a:lnTo>
                <a:lnTo>
                  <a:pt x="3092" y="1498"/>
                </a:lnTo>
                <a:lnTo>
                  <a:pt x="3036" y="1480"/>
                </a:lnTo>
                <a:lnTo>
                  <a:pt x="2982" y="1466"/>
                </a:lnTo>
                <a:lnTo>
                  <a:pt x="2926" y="1454"/>
                </a:lnTo>
                <a:lnTo>
                  <a:pt x="2870" y="1448"/>
                </a:lnTo>
                <a:lnTo>
                  <a:pt x="2814" y="1444"/>
                </a:lnTo>
                <a:lnTo>
                  <a:pt x="2758" y="1442"/>
                </a:lnTo>
                <a:lnTo>
                  <a:pt x="2700" y="1446"/>
                </a:lnTo>
                <a:lnTo>
                  <a:pt x="2644" y="1452"/>
                </a:lnTo>
                <a:lnTo>
                  <a:pt x="2588" y="1462"/>
                </a:lnTo>
                <a:lnTo>
                  <a:pt x="2532" y="1476"/>
                </a:lnTo>
                <a:lnTo>
                  <a:pt x="2478" y="1492"/>
                </a:lnTo>
                <a:lnTo>
                  <a:pt x="2424" y="1512"/>
                </a:lnTo>
                <a:lnTo>
                  <a:pt x="2370" y="1536"/>
                </a:lnTo>
                <a:lnTo>
                  <a:pt x="1884" y="1770"/>
                </a:lnTo>
                <a:lnTo>
                  <a:pt x="286" y="814"/>
                </a:lnTo>
                <a:lnTo>
                  <a:pt x="286" y="286"/>
                </a:lnTo>
                <a:lnTo>
                  <a:pt x="6191" y="286"/>
                </a:lnTo>
                <a:close/>
                <a:moveTo>
                  <a:pt x="286" y="6422"/>
                </a:moveTo>
                <a:lnTo>
                  <a:pt x="286" y="3084"/>
                </a:lnTo>
                <a:lnTo>
                  <a:pt x="980" y="3492"/>
                </a:lnTo>
                <a:lnTo>
                  <a:pt x="1080" y="4038"/>
                </a:lnTo>
                <a:lnTo>
                  <a:pt x="1080" y="4038"/>
                </a:lnTo>
                <a:lnTo>
                  <a:pt x="1088" y="4076"/>
                </a:lnTo>
                <a:lnTo>
                  <a:pt x="1096" y="4112"/>
                </a:lnTo>
                <a:lnTo>
                  <a:pt x="1108" y="4148"/>
                </a:lnTo>
                <a:lnTo>
                  <a:pt x="1120" y="4184"/>
                </a:lnTo>
                <a:lnTo>
                  <a:pt x="1134" y="4218"/>
                </a:lnTo>
                <a:lnTo>
                  <a:pt x="1148" y="4252"/>
                </a:lnTo>
                <a:lnTo>
                  <a:pt x="1164" y="4286"/>
                </a:lnTo>
                <a:lnTo>
                  <a:pt x="1182" y="4318"/>
                </a:lnTo>
                <a:lnTo>
                  <a:pt x="1202" y="4350"/>
                </a:lnTo>
                <a:lnTo>
                  <a:pt x="1222" y="4382"/>
                </a:lnTo>
                <a:lnTo>
                  <a:pt x="1244" y="4412"/>
                </a:lnTo>
                <a:lnTo>
                  <a:pt x="1266" y="4440"/>
                </a:lnTo>
                <a:lnTo>
                  <a:pt x="1290" y="4468"/>
                </a:lnTo>
                <a:lnTo>
                  <a:pt x="1316" y="4496"/>
                </a:lnTo>
                <a:lnTo>
                  <a:pt x="1342" y="4522"/>
                </a:lnTo>
                <a:lnTo>
                  <a:pt x="1370" y="4548"/>
                </a:lnTo>
                <a:lnTo>
                  <a:pt x="1370" y="4548"/>
                </a:lnTo>
                <a:lnTo>
                  <a:pt x="1342" y="4578"/>
                </a:lnTo>
                <a:lnTo>
                  <a:pt x="1318" y="4610"/>
                </a:lnTo>
                <a:lnTo>
                  <a:pt x="1296" y="4644"/>
                </a:lnTo>
                <a:lnTo>
                  <a:pt x="1278" y="4680"/>
                </a:lnTo>
                <a:lnTo>
                  <a:pt x="1264" y="4716"/>
                </a:lnTo>
                <a:lnTo>
                  <a:pt x="1254" y="4754"/>
                </a:lnTo>
                <a:lnTo>
                  <a:pt x="1246" y="4794"/>
                </a:lnTo>
                <a:lnTo>
                  <a:pt x="1242" y="4832"/>
                </a:lnTo>
                <a:lnTo>
                  <a:pt x="1244" y="4872"/>
                </a:lnTo>
                <a:lnTo>
                  <a:pt x="1246" y="4912"/>
                </a:lnTo>
                <a:lnTo>
                  <a:pt x="1254" y="4950"/>
                </a:lnTo>
                <a:lnTo>
                  <a:pt x="1266" y="4988"/>
                </a:lnTo>
                <a:lnTo>
                  <a:pt x="1280" y="5026"/>
                </a:lnTo>
                <a:lnTo>
                  <a:pt x="1300" y="5062"/>
                </a:lnTo>
                <a:lnTo>
                  <a:pt x="1322" y="5098"/>
                </a:lnTo>
                <a:lnTo>
                  <a:pt x="1348" y="5132"/>
                </a:lnTo>
                <a:lnTo>
                  <a:pt x="2118" y="5944"/>
                </a:lnTo>
                <a:lnTo>
                  <a:pt x="2118" y="5944"/>
                </a:lnTo>
                <a:lnTo>
                  <a:pt x="2146" y="5976"/>
                </a:lnTo>
                <a:lnTo>
                  <a:pt x="2178" y="6002"/>
                </a:lnTo>
                <a:lnTo>
                  <a:pt x="2212" y="6026"/>
                </a:lnTo>
                <a:lnTo>
                  <a:pt x="2248" y="6046"/>
                </a:lnTo>
                <a:lnTo>
                  <a:pt x="2286" y="6064"/>
                </a:lnTo>
                <a:lnTo>
                  <a:pt x="2326" y="6076"/>
                </a:lnTo>
                <a:lnTo>
                  <a:pt x="2368" y="6086"/>
                </a:lnTo>
                <a:lnTo>
                  <a:pt x="2410" y="6090"/>
                </a:lnTo>
                <a:lnTo>
                  <a:pt x="2410" y="6090"/>
                </a:lnTo>
                <a:lnTo>
                  <a:pt x="2440" y="6092"/>
                </a:lnTo>
                <a:lnTo>
                  <a:pt x="2440" y="6092"/>
                </a:lnTo>
                <a:lnTo>
                  <a:pt x="2478" y="6090"/>
                </a:lnTo>
                <a:lnTo>
                  <a:pt x="2516" y="6086"/>
                </a:lnTo>
                <a:lnTo>
                  <a:pt x="2552" y="6076"/>
                </a:lnTo>
                <a:lnTo>
                  <a:pt x="2588" y="6066"/>
                </a:lnTo>
                <a:lnTo>
                  <a:pt x="2622" y="6050"/>
                </a:lnTo>
                <a:lnTo>
                  <a:pt x="2656" y="6032"/>
                </a:lnTo>
                <a:lnTo>
                  <a:pt x="2688" y="6012"/>
                </a:lnTo>
                <a:lnTo>
                  <a:pt x="2718" y="5988"/>
                </a:lnTo>
                <a:lnTo>
                  <a:pt x="3194" y="5580"/>
                </a:lnTo>
                <a:lnTo>
                  <a:pt x="3677" y="5848"/>
                </a:lnTo>
                <a:lnTo>
                  <a:pt x="3677" y="5848"/>
                </a:lnTo>
                <a:lnTo>
                  <a:pt x="3701" y="5860"/>
                </a:lnTo>
                <a:lnTo>
                  <a:pt x="3727" y="5872"/>
                </a:lnTo>
                <a:lnTo>
                  <a:pt x="3751" y="5882"/>
                </a:lnTo>
                <a:lnTo>
                  <a:pt x="3777" y="5890"/>
                </a:lnTo>
                <a:lnTo>
                  <a:pt x="3803" y="5896"/>
                </a:lnTo>
                <a:lnTo>
                  <a:pt x="3829" y="5900"/>
                </a:lnTo>
                <a:lnTo>
                  <a:pt x="3855" y="5902"/>
                </a:lnTo>
                <a:lnTo>
                  <a:pt x="3881" y="5904"/>
                </a:lnTo>
                <a:lnTo>
                  <a:pt x="3881" y="5904"/>
                </a:lnTo>
                <a:lnTo>
                  <a:pt x="3907" y="5902"/>
                </a:lnTo>
                <a:lnTo>
                  <a:pt x="3931" y="5900"/>
                </a:lnTo>
                <a:lnTo>
                  <a:pt x="3955" y="5896"/>
                </a:lnTo>
                <a:lnTo>
                  <a:pt x="3979" y="5892"/>
                </a:lnTo>
                <a:lnTo>
                  <a:pt x="4003" y="5886"/>
                </a:lnTo>
                <a:lnTo>
                  <a:pt x="4025" y="5878"/>
                </a:lnTo>
                <a:lnTo>
                  <a:pt x="4049" y="5868"/>
                </a:lnTo>
                <a:lnTo>
                  <a:pt x="4071" y="5858"/>
                </a:lnTo>
                <a:lnTo>
                  <a:pt x="4093" y="5846"/>
                </a:lnTo>
                <a:lnTo>
                  <a:pt x="4113" y="5832"/>
                </a:lnTo>
                <a:lnTo>
                  <a:pt x="4133" y="5816"/>
                </a:lnTo>
                <a:lnTo>
                  <a:pt x="4153" y="5800"/>
                </a:lnTo>
                <a:lnTo>
                  <a:pt x="4171" y="5784"/>
                </a:lnTo>
                <a:lnTo>
                  <a:pt x="4187" y="5766"/>
                </a:lnTo>
                <a:lnTo>
                  <a:pt x="4203" y="5746"/>
                </a:lnTo>
                <a:lnTo>
                  <a:pt x="4219" y="5724"/>
                </a:lnTo>
                <a:lnTo>
                  <a:pt x="5555" y="4506"/>
                </a:lnTo>
                <a:lnTo>
                  <a:pt x="5555" y="4506"/>
                </a:lnTo>
                <a:lnTo>
                  <a:pt x="5583" y="4476"/>
                </a:lnTo>
                <a:lnTo>
                  <a:pt x="5607" y="4442"/>
                </a:lnTo>
                <a:lnTo>
                  <a:pt x="5625" y="4408"/>
                </a:lnTo>
                <a:lnTo>
                  <a:pt x="5641" y="4370"/>
                </a:lnTo>
                <a:lnTo>
                  <a:pt x="5651" y="4332"/>
                </a:lnTo>
                <a:lnTo>
                  <a:pt x="5659" y="4292"/>
                </a:lnTo>
                <a:lnTo>
                  <a:pt x="5659" y="4252"/>
                </a:lnTo>
                <a:lnTo>
                  <a:pt x="5657" y="4210"/>
                </a:lnTo>
                <a:lnTo>
                  <a:pt x="5657" y="4210"/>
                </a:lnTo>
                <a:lnTo>
                  <a:pt x="5651" y="4172"/>
                </a:lnTo>
                <a:lnTo>
                  <a:pt x="5639" y="4136"/>
                </a:lnTo>
                <a:lnTo>
                  <a:pt x="5625" y="4102"/>
                </a:lnTo>
                <a:lnTo>
                  <a:pt x="5605" y="4068"/>
                </a:lnTo>
                <a:lnTo>
                  <a:pt x="5583" y="4038"/>
                </a:lnTo>
                <a:lnTo>
                  <a:pt x="5559" y="4010"/>
                </a:lnTo>
                <a:lnTo>
                  <a:pt x="5529" y="3984"/>
                </a:lnTo>
                <a:lnTo>
                  <a:pt x="5497" y="3960"/>
                </a:lnTo>
                <a:lnTo>
                  <a:pt x="5513" y="3540"/>
                </a:lnTo>
                <a:lnTo>
                  <a:pt x="6423" y="2774"/>
                </a:lnTo>
                <a:lnTo>
                  <a:pt x="6423" y="6422"/>
                </a:lnTo>
                <a:lnTo>
                  <a:pt x="286" y="6422"/>
                </a:lnTo>
                <a:close/>
              </a:path>
            </a:pathLst>
          </a:custGeom>
          <a:solidFill>
            <a:schemeClr val="tx1"/>
          </a:solidFill>
          <a:ln w="3175">
            <a:noFill/>
          </a:ln>
        </p:spPr>
        <p:txBody>
          <a:bodyPr lIns="78191" tIns="39096" rIns="78191" bIns="39096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5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94" name="Freeform 89">
            <a:extLst>
              <a:ext uri="{FF2B5EF4-FFF2-40B4-BE49-F238E27FC236}">
                <a16:creationId xmlns:a16="http://schemas.microsoft.com/office/drawing/2014/main" id="{429FF2CF-EB5E-F616-2B88-76F1C864C6C8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2374900" y="3368675"/>
            <a:ext cx="274638" cy="201613"/>
          </a:xfrm>
          <a:custGeom>
            <a:avLst/>
            <a:gdLst>
              <a:gd name="T0" fmla="*/ 188 w 200"/>
              <a:gd name="T1" fmla="*/ 0 h 150"/>
              <a:gd name="T2" fmla="*/ 13 w 200"/>
              <a:gd name="T3" fmla="*/ 0 h 150"/>
              <a:gd name="T4" fmla="*/ 0 w 200"/>
              <a:gd name="T5" fmla="*/ 13 h 150"/>
              <a:gd name="T6" fmla="*/ 0 w 200"/>
              <a:gd name="T7" fmla="*/ 138 h 150"/>
              <a:gd name="T8" fmla="*/ 13 w 200"/>
              <a:gd name="T9" fmla="*/ 150 h 150"/>
              <a:gd name="T10" fmla="*/ 188 w 200"/>
              <a:gd name="T11" fmla="*/ 150 h 150"/>
              <a:gd name="T12" fmla="*/ 200 w 200"/>
              <a:gd name="T13" fmla="*/ 138 h 150"/>
              <a:gd name="T14" fmla="*/ 200 w 200"/>
              <a:gd name="T15" fmla="*/ 13 h 150"/>
              <a:gd name="T16" fmla="*/ 188 w 200"/>
              <a:gd name="T17" fmla="*/ 0 h 150"/>
              <a:gd name="T18" fmla="*/ 188 w 200"/>
              <a:gd name="T19" fmla="*/ 138 h 150"/>
              <a:gd name="T20" fmla="*/ 13 w 200"/>
              <a:gd name="T21" fmla="*/ 138 h 150"/>
              <a:gd name="T22" fmla="*/ 13 w 200"/>
              <a:gd name="T23" fmla="*/ 42 h 150"/>
              <a:gd name="T24" fmla="*/ 100 w 200"/>
              <a:gd name="T25" fmla="*/ 84 h 150"/>
              <a:gd name="T26" fmla="*/ 188 w 200"/>
              <a:gd name="T27" fmla="*/ 42 h 150"/>
              <a:gd name="T28" fmla="*/ 188 w 200"/>
              <a:gd name="T29" fmla="*/ 138 h 150"/>
              <a:gd name="T30" fmla="*/ 188 w 200"/>
              <a:gd name="T31" fmla="*/ 28 h 150"/>
              <a:gd name="T32" fmla="*/ 100 w 200"/>
              <a:gd name="T33" fmla="*/ 70 h 150"/>
              <a:gd name="T34" fmla="*/ 13 w 200"/>
              <a:gd name="T35" fmla="*/ 28 h 150"/>
              <a:gd name="T36" fmla="*/ 13 w 200"/>
              <a:gd name="T37" fmla="*/ 13 h 150"/>
              <a:gd name="T38" fmla="*/ 188 w 200"/>
              <a:gd name="T39" fmla="*/ 13 h 150"/>
              <a:gd name="T40" fmla="*/ 188 w 200"/>
              <a:gd name="T41" fmla="*/ 28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00" h="150">
                <a:moveTo>
                  <a:pt x="188" y="0"/>
                </a:moveTo>
                <a:cubicBezTo>
                  <a:pt x="13" y="0"/>
                  <a:pt x="13" y="0"/>
                  <a:pt x="13" y="0"/>
                </a:cubicBezTo>
                <a:cubicBezTo>
                  <a:pt x="6" y="0"/>
                  <a:pt x="0" y="6"/>
                  <a:pt x="0" y="13"/>
                </a:cubicBezTo>
                <a:cubicBezTo>
                  <a:pt x="0" y="138"/>
                  <a:pt x="0" y="138"/>
                  <a:pt x="0" y="138"/>
                </a:cubicBezTo>
                <a:cubicBezTo>
                  <a:pt x="0" y="145"/>
                  <a:pt x="6" y="150"/>
                  <a:pt x="13" y="150"/>
                </a:cubicBezTo>
                <a:cubicBezTo>
                  <a:pt x="188" y="150"/>
                  <a:pt x="188" y="150"/>
                  <a:pt x="188" y="150"/>
                </a:cubicBezTo>
                <a:cubicBezTo>
                  <a:pt x="194" y="150"/>
                  <a:pt x="200" y="145"/>
                  <a:pt x="200" y="138"/>
                </a:cubicBezTo>
                <a:cubicBezTo>
                  <a:pt x="200" y="13"/>
                  <a:pt x="200" y="13"/>
                  <a:pt x="200" y="13"/>
                </a:cubicBezTo>
                <a:cubicBezTo>
                  <a:pt x="200" y="6"/>
                  <a:pt x="194" y="0"/>
                  <a:pt x="188" y="0"/>
                </a:cubicBezTo>
                <a:close/>
                <a:moveTo>
                  <a:pt x="188" y="138"/>
                </a:moveTo>
                <a:cubicBezTo>
                  <a:pt x="13" y="138"/>
                  <a:pt x="13" y="138"/>
                  <a:pt x="13" y="138"/>
                </a:cubicBezTo>
                <a:cubicBezTo>
                  <a:pt x="13" y="42"/>
                  <a:pt x="13" y="42"/>
                  <a:pt x="13" y="42"/>
                </a:cubicBezTo>
                <a:cubicBezTo>
                  <a:pt x="100" y="84"/>
                  <a:pt x="100" y="84"/>
                  <a:pt x="100" y="84"/>
                </a:cubicBezTo>
                <a:cubicBezTo>
                  <a:pt x="188" y="42"/>
                  <a:pt x="188" y="42"/>
                  <a:pt x="188" y="42"/>
                </a:cubicBezTo>
                <a:lnTo>
                  <a:pt x="188" y="138"/>
                </a:lnTo>
                <a:close/>
                <a:moveTo>
                  <a:pt x="188" y="28"/>
                </a:moveTo>
                <a:cubicBezTo>
                  <a:pt x="100" y="70"/>
                  <a:pt x="100" y="70"/>
                  <a:pt x="100" y="70"/>
                </a:cubicBezTo>
                <a:cubicBezTo>
                  <a:pt x="13" y="28"/>
                  <a:pt x="13" y="28"/>
                  <a:pt x="13" y="28"/>
                </a:cubicBezTo>
                <a:cubicBezTo>
                  <a:pt x="13" y="13"/>
                  <a:pt x="13" y="13"/>
                  <a:pt x="13" y="13"/>
                </a:cubicBezTo>
                <a:cubicBezTo>
                  <a:pt x="188" y="13"/>
                  <a:pt x="188" y="13"/>
                  <a:pt x="188" y="13"/>
                </a:cubicBezTo>
                <a:lnTo>
                  <a:pt x="188" y="2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lIns="78191" tIns="39096" rIns="78191" bIns="39096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BFB78BF5-1D51-3A61-09EA-7429CA5FB4A4}"/>
              </a:ext>
            </a:extLst>
          </p:cNvPr>
          <p:cNvSpPr/>
          <p:nvPr/>
        </p:nvSpPr>
        <p:spPr>
          <a:xfrm>
            <a:off x="2328863" y="2187575"/>
            <a:ext cx="365125" cy="355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lt-LT" sz="2400">
              <a:solidFill>
                <a:prstClr val="white"/>
              </a:solidFill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682EDC1F-A94E-6D3E-E11C-B67665405AC5}"/>
              </a:ext>
            </a:extLst>
          </p:cNvPr>
          <p:cNvSpPr/>
          <p:nvPr/>
        </p:nvSpPr>
        <p:spPr>
          <a:xfrm>
            <a:off x="2328863" y="3303588"/>
            <a:ext cx="365125" cy="32861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lt-LT" sz="2400">
              <a:solidFill>
                <a:prstClr val="white"/>
              </a:solidFill>
            </a:endParaRPr>
          </a:p>
        </p:txBody>
      </p:sp>
      <p:grpSp>
        <p:nvGrpSpPr>
          <p:cNvPr id="9251" name="Group 96">
            <a:extLst>
              <a:ext uri="{FF2B5EF4-FFF2-40B4-BE49-F238E27FC236}">
                <a16:creationId xmlns:a16="http://schemas.microsoft.com/office/drawing/2014/main" id="{066E399B-30DC-F8BC-1850-A83F42D04E2A}"/>
              </a:ext>
            </a:extLst>
          </p:cNvPr>
          <p:cNvGrpSpPr>
            <a:grpSpLocks/>
          </p:cNvGrpSpPr>
          <p:nvPr/>
        </p:nvGrpSpPr>
        <p:grpSpPr bwMode="auto">
          <a:xfrm>
            <a:off x="2338388" y="3805238"/>
            <a:ext cx="355600" cy="330200"/>
            <a:chOff x="4078538" y="4129008"/>
            <a:chExt cx="462498" cy="384631"/>
          </a:xfrm>
        </p:grpSpPr>
        <p:sp>
          <p:nvSpPr>
            <p:cNvPr id="100" name="Freeform 33">
              <a:extLst>
                <a:ext uri="{FF2B5EF4-FFF2-40B4-BE49-F238E27FC236}">
                  <a16:creationId xmlns:a16="http://schemas.microsoft.com/office/drawing/2014/main" id="{25476A00-B4F0-EAB9-F7D4-D513E4C3C53B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4194163" y="4180785"/>
              <a:ext cx="231249" cy="286623"/>
            </a:xfrm>
            <a:custGeom>
              <a:avLst/>
              <a:gdLst>
                <a:gd name="T0" fmla="*/ 150 w 162"/>
                <a:gd name="T1" fmla="*/ 186 h 200"/>
                <a:gd name="T2" fmla="*/ 149 w 162"/>
                <a:gd name="T3" fmla="*/ 187 h 200"/>
                <a:gd name="T4" fmla="*/ 13 w 162"/>
                <a:gd name="T5" fmla="*/ 187 h 200"/>
                <a:gd name="T6" fmla="*/ 12 w 162"/>
                <a:gd name="T7" fmla="*/ 186 h 200"/>
                <a:gd name="T8" fmla="*/ 12 w 162"/>
                <a:gd name="T9" fmla="*/ 13 h 200"/>
                <a:gd name="T10" fmla="*/ 13 w 162"/>
                <a:gd name="T11" fmla="*/ 12 h 200"/>
                <a:gd name="T12" fmla="*/ 149 w 162"/>
                <a:gd name="T13" fmla="*/ 12 h 200"/>
                <a:gd name="T14" fmla="*/ 150 w 162"/>
                <a:gd name="T15" fmla="*/ 13 h 200"/>
                <a:gd name="T16" fmla="*/ 150 w 162"/>
                <a:gd name="T17" fmla="*/ 186 h 200"/>
                <a:gd name="T18" fmla="*/ 149 w 162"/>
                <a:gd name="T19" fmla="*/ 0 h 200"/>
                <a:gd name="T20" fmla="*/ 13 w 162"/>
                <a:gd name="T21" fmla="*/ 0 h 200"/>
                <a:gd name="T22" fmla="*/ 0 w 162"/>
                <a:gd name="T23" fmla="*/ 13 h 200"/>
                <a:gd name="T24" fmla="*/ 0 w 162"/>
                <a:gd name="T25" fmla="*/ 186 h 200"/>
                <a:gd name="T26" fmla="*/ 13 w 162"/>
                <a:gd name="T27" fmla="*/ 200 h 200"/>
                <a:gd name="T28" fmla="*/ 149 w 162"/>
                <a:gd name="T29" fmla="*/ 200 h 200"/>
                <a:gd name="T30" fmla="*/ 162 w 162"/>
                <a:gd name="T31" fmla="*/ 186 h 200"/>
                <a:gd name="T32" fmla="*/ 162 w 162"/>
                <a:gd name="T33" fmla="*/ 13 h 200"/>
                <a:gd name="T34" fmla="*/ 149 w 162"/>
                <a:gd name="T35" fmla="*/ 0 h 200"/>
                <a:gd name="T36" fmla="*/ 31 w 162"/>
                <a:gd name="T37" fmla="*/ 87 h 200"/>
                <a:gd name="T38" fmla="*/ 131 w 162"/>
                <a:gd name="T39" fmla="*/ 87 h 200"/>
                <a:gd name="T40" fmla="*/ 131 w 162"/>
                <a:gd name="T41" fmla="*/ 75 h 200"/>
                <a:gd name="T42" fmla="*/ 31 w 162"/>
                <a:gd name="T43" fmla="*/ 75 h 200"/>
                <a:gd name="T44" fmla="*/ 31 w 162"/>
                <a:gd name="T45" fmla="*/ 87 h 200"/>
                <a:gd name="T46" fmla="*/ 31 w 162"/>
                <a:gd name="T47" fmla="*/ 125 h 200"/>
                <a:gd name="T48" fmla="*/ 131 w 162"/>
                <a:gd name="T49" fmla="*/ 125 h 200"/>
                <a:gd name="T50" fmla="*/ 131 w 162"/>
                <a:gd name="T51" fmla="*/ 112 h 200"/>
                <a:gd name="T52" fmla="*/ 31 w 162"/>
                <a:gd name="T53" fmla="*/ 112 h 200"/>
                <a:gd name="T54" fmla="*/ 31 w 162"/>
                <a:gd name="T55" fmla="*/ 125 h 200"/>
                <a:gd name="T56" fmla="*/ 31 w 162"/>
                <a:gd name="T57" fmla="*/ 50 h 200"/>
                <a:gd name="T58" fmla="*/ 81 w 162"/>
                <a:gd name="T59" fmla="*/ 50 h 200"/>
                <a:gd name="T60" fmla="*/ 81 w 162"/>
                <a:gd name="T61" fmla="*/ 37 h 200"/>
                <a:gd name="T62" fmla="*/ 31 w 162"/>
                <a:gd name="T63" fmla="*/ 37 h 200"/>
                <a:gd name="T64" fmla="*/ 31 w 162"/>
                <a:gd name="T65" fmla="*/ 5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2" h="200">
                  <a:moveTo>
                    <a:pt x="150" y="186"/>
                  </a:moveTo>
                  <a:cubicBezTo>
                    <a:pt x="150" y="187"/>
                    <a:pt x="150" y="187"/>
                    <a:pt x="149" y="187"/>
                  </a:cubicBezTo>
                  <a:cubicBezTo>
                    <a:pt x="13" y="187"/>
                    <a:pt x="13" y="187"/>
                    <a:pt x="13" y="187"/>
                  </a:cubicBezTo>
                  <a:cubicBezTo>
                    <a:pt x="13" y="187"/>
                    <a:pt x="12" y="187"/>
                    <a:pt x="12" y="186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2"/>
                    <a:pt x="13" y="12"/>
                    <a:pt x="13" y="12"/>
                  </a:cubicBezTo>
                  <a:cubicBezTo>
                    <a:pt x="149" y="12"/>
                    <a:pt x="149" y="12"/>
                    <a:pt x="149" y="12"/>
                  </a:cubicBezTo>
                  <a:cubicBezTo>
                    <a:pt x="150" y="12"/>
                    <a:pt x="150" y="12"/>
                    <a:pt x="150" y="13"/>
                  </a:cubicBezTo>
                  <a:lnTo>
                    <a:pt x="150" y="186"/>
                  </a:lnTo>
                  <a:close/>
                  <a:moveTo>
                    <a:pt x="149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0" y="194"/>
                    <a:pt x="6" y="200"/>
                    <a:pt x="13" y="200"/>
                  </a:cubicBezTo>
                  <a:cubicBezTo>
                    <a:pt x="149" y="200"/>
                    <a:pt x="149" y="200"/>
                    <a:pt x="149" y="200"/>
                  </a:cubicBezTo>
                  <a:cubicBezTo>
                    <a:pt x="157" y="200"/>
                    <a:pt x="162" y="194"/>
                    <a:pt x="162" y="186"/>
                  </a:cubicBezTo>
                  <a:cubicBezTo>
                    <a:pt x="162" y="13"/>
                    <a:pt x="162" y="13"/>
                    <a:pt x="162" y="13"/>
                  </a:cubicBezTo>
                  <a:cubicBezTo>
                    <a:pt x="162" y="6"/>
                    <a:pt x="157" y="0"/>
                    <a:pt x="149" y="0"/>
                  </a:cubicBezTo>
                  <a:close/>
                  <a:moveTo>
                    <a:pt x="31" y="87"/>
                  </a:moveTo>
                  <a:cubicBezTo>
                    <a:pt x="131" y="87"/>
                    <a:pt x="131" y="87"/>
                    <a:pt x="131" y="87"/>
                  </a:cubicBezTo>
                  <a:cubicBezTo>
                    <a:pt x="131" y="75"/>
                    <a:pt x="131" y="75"/>
                    <a:pt x="131" y="75"/>
                  </a:cubicBezTo>
                  <a:cubicBezTo>
                    <a:pt x="31" y="75"/>
                    <a:pt x="31" y="75"/>
                    <a:pt x="31" y="75"/>
                  </a:cubicBezTo>
                  <a:lnTo>
                    <a:pt x="31" y="87"/>
                  </a:lnTo>
                  <a:close/>
                  <a:moveTo>
                    <a:pt x="31" y="125"/>
                  </a:moveTo>
                  <a:cubicBezTo>
                    <a:pt x="131" y="125"/>
                    <a:pt x="131" y="125"/>
                    <a:pt x="131" y="125"/>
                  </a:cubicBezTo>
                  <a:cubicBezTo>
                    <a:pt x="131" y="112"/>
                    <a:pt x="131" y="112"/>
                    <a:pt x="131" y="112"/>
                  </a:cubicBezTo>
                  <a:cubicBezTo>
                    <a:pt x="31" y="112"/>
                    <a:pt x="31" y="112"/>
                    <a:pt x="31" y="112"/>
                  </a:cubicBezTo>
                  <a:lnTo>
                    <a:pt x="31" y="125"/>
                  </a:lnTo>
                  <a:close/>
                  <a:moveTo>
                    <a:pt x="31" y="50"/>
                  </a:moveTo>
                  <a:cubicBezTo>
                    <a:pt x="81" y="50"/>
                    <a:pt x="81" y="50"/>
                    <a:pt x="81" y="50"/>
                  </a:cubicBezTo>
                  <a:cubicBezTo>
                    <a:pt x="81" y="37"/>
                    <a:pt x="81" y="37"/>
                    <a:pt x="81" y="37"/>
                  </a:cubicBezTo>
                  <a:cubicBezTo>
                    <a:pt x="31" y="37"/>
                    <a:pt x="31" y="37"/>
                    <a:pt x="31" y="37"/>
                  </a:cubicBezTo>
                  <a:lnTo>
                    <a:pt x="31" y="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CA8AAC5F-D693-B662-1A0A-077F3CC083EC}"/>
                </a:ext>
              </a:extLst>
            </p:cNvPr>
            <p:cNvSpPr/>
            <p:nvPr/>
          </p:nvSpPr>
          <p:spPr>
            <a:xfrm>
              <a:off x="4078538" y="4129008"/>
              <a:ext cx="462498" cy="38463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lt-LT" sz="2400">
                <a:solidFill>
                  <a:prstClr val="white"/>
                </a:solidFill>
              </a:endParaRPr>
            </a:p>
          </p:txBody>
        </p:sp>
      </p:grpSp>
      <p:sp>
        <p:nvSpPr>
          <p:cNvPr id="98" name="Freeform 235">
            <a:extLst>
              <a:ext uri="{FF2B5EF4-FFF2-40B4-BE49-F238E27FC236}">
                <a16:creationId xmlns:a16="http://schemas.microsoft.com/office/drawing/2014/main" id="{A70DB262-EA77-0B33-CA23-C4CC0C2DE66A}"/>
              </a:ext>
            </a:extLst>
          </p:cNvPr>
          <p:cNvSpPr>
            <a:spLocks/>
          </p:cNvSpPr>
          <p:nvPr/>
        </p:nvSpPr>
        <p:spPr bwMode="auto">
          <a:xfrm rot="4848033" flipH="1">
            <a:off x="2393950" y="2206625"/>
            <a:ext cx="233363" cy="315913"/>
          </a:xfrm>
          <a:custGeom>
            <a:avLst/>
            <a:gdLst>
              <a:gd name="T0" fmla="*/ 1672939 w 12900"/>
              <a:gd name="T1" fmla="*/ 46628719 h 17028"/>
              <a:gd name="T2" fmla="*/ 586120 w 12900"/>
              <a:gd name="T3" fmla="*/ 44850311 h 17028"/>
              <a:gd name="T4" fmla="*/ 44176 w 12900"/>
              <a:gd name="T5" fmla="*/ 43411659 h 17028"/>
              <a:gd name="T6" fmla="*/ 26484 w 12900"/>
              <a:gd name="T7" fmla="*/ 42253628 h 17028"/>
              <a:gd name="T8" fmla="*/ 533098 w 12900"/>
              <a:gd name="T9" fmla="*/ 39308275 h 17028"/>
              <a:gd name="T10" fmla="*/ 1672939 w 12900"/>
              <a:gd name="T11" fmla="*/ 35630361 h 17028"/>
              <a:gd name="T12" fmla="*/ 3451868 w 12900"/>
              <a:gd name="T13" fmla="*/ 31219778 h 17028"/>
              <a:gd name="T14" fmla="*/ 5743272 w 12900"/>
              <a:gd name="T15" fmla="*/ 26504869 h 17028"/>
              <a:gd name="T16" fmla="*/ 8482408 w 12900"/>
              <a:gd name="T17" fmla="*/ 21784097 h 17028"/>
              <a:gd name="T18" fmla="*/ 11657388 w 12900"/>
              <a:gd name="T19" fmla="*/ 17054465 h 17028"/>
              <a:gd name="T20" fmla="*/ 14932554 w 12900"/>
              <a:gd name="T21" fmla="*/ 12682306 h 17028"/>
              <a:gd name="T22" fmla="*/ 18113449 w 12900"/>
              <a:gd name="T23" fmla="*/ 8844813 h 17028"/>
              <a:gd name="T24" fmla="*/ 21211853 w 12900"/>
              <a:gd name="T25" fmla="*/ 5530243 h 17028"/>
              <a:gd name="T26" fmla="*/ 24133607 w 12900"/>
              <a:gd name="T27" fmla="*/ 2830127 h 17028"/>
              <a:gd name="T28" fmla="*/ 26628253 w 12900"/>
              <a:gd name="T29" fmla="*/ 1019215 h 17028"/>
              <a:gd name="T30" fmla="*/ 28669314 w 12900"/>
              <a:gd name="T31" fmla="*/ 112238 h 17028"/>
              <a:gd name="T32" fmla="*/ 29921060 w 12900"/>
              <a:gd name="T33" fmla="*/ 35438 h 17028"/>
              <a:gd name="T34" fmla="*/ 31570391 w 12900"/>
              <a:gd name="T35" fmla="*/ 463789 h 17028"/>
              <a:gd name="T36" fmla="*/ 34863246 w 12900"/>
              <a:gd name="T37" fmla="*/ 1707533 h 17028"/>
              <a:gd name="T38" fmla="*/ 36486093 w 12900"/>
              <a:gd name="T39" fmla="*/ 2629241 h 17028"/>
              <a:gd name="T40" fmla="*/ 37652417 w 12900"/>
              <a:gd name="T41" fmla="*/ 3645467 h 17028"/>
              <a:gd name="T42" fmla="*/ 37941027 w 12900"/>
              <a:gd name="T43" fmla="*/ 4171326 h 17028"/>
              <a:gd name="T44" fmla="*/ 37976357 w 12900"/>
              <a:gd name="T45" fmla="*/ 4697131 h 17028"/>
              <a:gd name="T46" fmla="*/ 37637656 w 12900"/>
              <a:gd name="T47" fmla="*/ 5692702 h 17028"/>
              <a:gd name="T48" fmla="*/ 36565599 w 12900"/>
              <a:gd name="T49" fmla="*/ 7666074 h 17028"/>
              <a:gd name="T50" fmla="*/ 33947270 w 12900"/>
              <a:gd name="T51" fmla="*/ 11509491 h 17028"/>
              <a:gd name="T52" fmla="*/ 32468728 w 12900"/>
              <a:gd name="T53" fmla="*/ 13273116 h 17028"/>
              <a:gd name="T54" fmla="*/ 31134491 w 12900"/>
              <a:gd name="T55" fmla="*/ 14611382 h 17028"/>
              <a:gd name="T56" fmla="*/ 29903368 w 12900"/>
              <a:gd name="T57" fmla="*/ 15589181 h 17028"/>
              <a:gd name="T58" fmla="*/ 28813619 w 12900"/>
              <a:gd name="T59" fmla="*/ 16153467 h 17028"/>
              <a:gd name="T60" fmla="*/ 27927106 w 12900"/>
              <a:gd name="T61" fmla="*/ 16318861 h 17028"/>
              <a:gd name="T62" fmla="*/ 26822595 w 12900"/>
              <a:gd name="T63" fmla="*/ 16165261 h 17028"/>
              <a:gd name="T64" fmla="*/ 26416164 w 12900"/>
              <a:gd name="T65" fmla="*/ 15934862 h 17028"/>
              <a:gd name="T66" fmla="*/ 25726985 w 12900"/>
              <a:gd name="T67" fmla="*/ 15122457 h 17028"/>
              <a:gd name="T68" fmla="*/ 23953917 w 12900"/>
              <a:gd name="T69" fmla="*/ 13234743 h 17028"/>
              <a:gd name="T70" fmla="*/ 23582817 w 12900"/>
              <a:gd name="T71" fmla="*/ 12980646 h 17028"/>
              <a:gd name="T72" fmla="*/ 21506378 w 12900"/>
              <a:gd name="T73" fmla="*/ 15290841 h 17028"/>
              <a:gd name="T74" fmla="*/ 15068013 w 12900"/>
              <a:gd name="T75" fmla="*/ 23583214 h 17028"/>
              <a:gd name="T76" fmla="*/ 9248163 w 12900"/>
              <a:gd name="T77" fmla="*/ 31984896 h 17028"/>
              <a:gd name="T78" fmla="*/ 8326272 w 12900"/>
              <a:gd name="T79" fmla="*/ 34490049 h 17028"/>
              <a:gd name="T80" fmla="*/ 8815194 w 12900"/>
              <a:gd name="T81" fmla="*/ 34953838 h 17028"/>
              <a:gd name="T82" fmla="*/ 9784192 w 12900"/>
              <a:gd name="T83" fmla="*/ 35361535 h 17028"/>
              <a:gd name="T84" fmla="*/ 11404108 w 12900"/>
              <a:gd name="T85" fmla="*/ 35760318 h 17028"/>
              <a:gd name="T86" fmla="*/ 12320083 w 12900"/>
              <a:gd name="T87" fmla="*/ 36108934 h 17028"/>
              <a:gd name="T88" fmla="*/ 12832558 w 12900"/>
              <a:gd name="T89" fmla="*/ 36501847 h 17028"/>
              <a:gd name="T90" fmla="*/ 13383348 w 12900"/>
              <a:gd name="T91" fmla="*/ 37544651 h 17028"/>
              <a:gd name="T92" fmla="*/ 14322880 w 12900"/>
              <a:gd name="T93" fmla="*/ 40306782 h 17028"/>
              <a:gd name="T94" fmla="*/ 15100412 w 12900"/>
              <a:gd name="T95" fmla="*/ 43565259 h 17028"/>
              <a:gd name="T96" fmla="*/ 15241786 w 12900"/>
              <a:gd name="T97" fmla="*/ 45834088 h 17028"/>
              <a:gd name="T98" fmla="*/ 14988506 w 12900"/>
              <a:gd name="T99" fmla="*/ 47151643 h 17028"/>
              <a:gd name="T100" fmla="*/ 14508431 w 12900"/>
              <a:gd name="T101" fmla="*/ 47772021 h 17028"/>
              <a:gd name="T102" fmla="*/ 13300857 w 12900"/>
              <a:gd name="T103" fmla="*/ 48368755 h 17028"/>
              <a:gd name="T104" fmla="*/ 11065406 w 12900"/>
              <a:gd name="T105" fmla="*/ 49187084 h 17028"/>
              <a:gd name="T106" fmla="*/ 8376364 w 12900"/>
              <a:gd name="T107" fmla="*/ 49922688 h 17028"/>
              <a:gd name="T108" fmla="*/ 6547342 w 12900"/>
              <a:gd name="T109" fmla="*/ 50286034 h 17028"/>
              <a:gd name="T110" fmla="*/ 5649059 w 12900"/>
              <a:gd name="T111" fmla="*/ 50188526 h 17028"/>
              <a:gd name="T112" fmla="*/ 4624109 w 12900"/>
              <a:gd name="T113" fmla="*/ 49621359 h 17028"/>
              <a:gd name="T114" fmla="*/ 3410622 w 12900"/>
              <a:gd name="T115" fmla="*/ 48581490 h 17028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2900"/>
              <a:gd name="T175" fmla="*/ 0 h 17028"/>
              <a:gd name="T176" fmla="*/ 12900 w 12900"/>
              <a:gd name="T177" fmla="*/ 17028 h 17028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2900" h="17028">
                <a:moveTo>
                  <a:pt x="927" y="16208"/>
                </a:moveTo>
                <a:lnTo>
                  <a:pt x="887" y="16168"/>
                </a:lnTo>
                <a:lnTo>
                  <a:pt x="845" y="16125"/>
                </a:lnTo>
                <a:lnTo>
                  <a:pt x="806" y="16080"/>
                </a:lnTo>
                <a:lnTo>
                  <a:pt x="765" y="16035"/>
                </a:lnTo>
                <a:lnTo>
                  <a:pt x="726" y="15988"/>
                </a:lnTo>
                <a:lnTo>
                  <a:pt x="685" y="15940"/>
                </a:lnTo>
                <a:lnTo>
                  <a:pt x="646" y="15889"/>
                </a:lnTo>
                <a:lnTo>
                  <a:pt x="608" y="15837"/>
                </a:lnTo>
                <a:lnTo>
                  <a:pt x="568" y="15784"/>
                </a:lnTo>
                <a:lnTo>
                  <a:pt x="529" y="15729"/>
                </a:lnTo>
                <a:lnTo>
                  <a:pt x="490" y="15673"/>
                </a:lnTo>
                <a:lnTo>
                  <a:pt x="452" y="15615"/>
                </a:lnTo>
                <a:lnTo>
                  <a:pt x="414" y="15555"/>
                </a:lnTo>
                <a:lnTo>
                  <a:pt x="376" y="15494"/>
                </a:lnTo>
                <a:lnTo>
                  <a:pt x="338" y="15431"/>
                </a:lnTo>
                <a:lnTo>
                  <a:pt x="301" y="15367"/>
                </a:lnTo>
                <a:lnTo>
                  <a:pt x="264" y="15303"/>
                </a:lnTo>
                <a:lnTo>
                  <a:pt x="230" y="15242"/>
                </a:lnTo>
                <a:lnTo>
                  <a:pt x="199" y="15182"/>
                </a:lnTo>
                <a:lnTo>
                  <a:pt x="169" y="15123"/>
                </a:lnTo>
                <a:lnTo>
                  <a:pt x="143" y="15067"/>
                </a:lnTo>
                <a:lnTo>
                  <a:pt x="118" y="15011"/>
                </a:lnTo>
                <a:lnTo>
                  <a:pt x="96" y="14958"/>
                </a:lnTo>
                <a:lnTo>
                  <a:pt x="76" y="14906"/>
                </a:lnTo>
                <a:lnTo>
                  <a:pt x="57" y="14857"/>
                </a:lnTo>
                <a:lnTo>
                  <a:pt x="43" y="14808"/>
                </a:lnTo>
                <a:lnTo>
                  <a:pt x="30" y="14762"/>
                </a:lnTo>
                <a:lnTo>
                  <a:pt x="19" y="14716"/>
                </a:lnTo>
                <a:lnTo>
                  <a:pt x="15" y="14695"/>
                </a:lnTo>
                <a:lnTo>
                  <a:pt x="11" y="14673"/>
                </a:lnTo>
                <a:lnTo>
                  <a:pt x="7" y="14652"/>
                </a:lnTo>
                <a:lnTo>
                  <a:pt x="4" y="14632"/>
                </a:lnTo>
                <a:lnTo>
                  <a:pt x="2" y="14612"/>
                </a:lnTo>
                <a:lnTo>
                  <a:pt x="1" y="14591"/>
                </a:lnTo>
                <a:lnTo>
                  <a:pt x="0" y="14572"/>
                </a:lnTo>
                <a:lnTo>
                  <a:pt x="0" y="14554"/>
                </a:lnTo>
                <a:lnTo>
                  <a:pt x="1" y="14473"/>
                </a:lnTo>
                <a:lnTo>
                  <a:pt x="4" y="14389"/>
                </a:lnTo>
                <a:lnTo>
                  <a:pt x="9" y="14303"/>
                </a:lnTo>
                <a:lnTo>
                  <a:pt x="17" y="14215"/>
                </a:lnTo>
                <a:lnTo>
                  <a:pt x="27" y="14123"/>
                </a:lnTo>
                <a:lnTo>
                  <a:pt x="38" y="14031"/>
                </a:lnTo>
                <a:lnTo>
                  <a:pt x="52" y="13935"/>
                </a:lnTo>
                <a:lnTo>
                  <a:pt x="68" y="13835"/>
                </a:lnTo>
                <a:lnTo>
                  <a:pt x="86" y="13735"/>
                </a:lnTo>
                <a:lnTo>
                  <a:pt x="106" y="13632"/>
                </a:lnTo>
                <a:lnTo>
                  <a:pt x="130" y="13525"/>
                </a:lnTo>
                <a:lnTo>
                  <a:pt x="154" y="13417"/>
                </a:lnTo>
                <a:lnTo>
                  <a:pt x="181" y="13306"/>
                </a:lnTo>
                <a:lnTo>
                  <a:pt x="210" y="13193"/>
                </a:lnTo>
                <a:lnTo>
                  <a:pt x="241" y="13076"/>
                </a:lnTo>
                <a:lnTo>
                  <a:pt x="275" y="12958"/>
                </a:lnTo>
                <a:lnTo>
                  <a:pt x="310" y="12838"/>
                </a:lnTo>
                <a:lnTo>
                  <a:pt x="347" y="12714"/>
                </a:lnTo>
                <a:lnTo>
                  <a:pt x="388" y="12588"/>
                </a:lnTo>
                <a:lnTo>
                  <a:pt x="430" y="12460"/>
                </a:lnTo>
                <a:lnTo>
                  <a:pt x="473" y="12329"/>
                </a:lnTo>
                <a:lnTo>
                  <a:pt x="520" y="12196"/>
                </a:lnTo>
                <a:lnTo>
                  <a:pt x="568" y="12061"/>
                </a:lnTo>
                <a:lnTo>
                  <a:pt x="619" y="11922"/>
                </a:lnTo>
                <a:lnTo>
                  <a:pt x="672" y="11781"/>
                </a:lnTo>
                <a:lnTo>
                  <a:pt x="727" y="11638"/>
                </a:lnTo>
                <a:lnTo>
                  <a:pt x="783" y="11492"/>
                </a:lnTo>
                <a:lnTo>
                  <a:pt x="843" y="11345"/>
                </a:lnTo>
                <a:lnTo>
                  <a:pt x="905" y="11194"/>
                </a:lnTo>
                <a:lnTo>
                  <a:pt x="968" y="11041"/>
                </a:lnTo>
                <a:lnTo>
                  <a:pt x="1034" y="10886"/>
                </a:lnTo>
                <a:lnTo>
                  <a:pt x="1102" y="10728"/>
                </a:lnTo>
                <a:lnTo>
                  <a:pt x="1172" y="10568"/>
                </a:lnTo>
                <a:lnTo>
                  <a:pt x="1243" y="10408"/>
                </a:lnTo>
                <a:lnTo>
                  <a:pt x="1315" y="10249"/>
                </a:lnTo>
                <a:lnTo>
                  <a:pt x="1389" y="10090"/>
                </a:lnTo>
                <a:lnTo>
                  <a:pt x="1465" y="9931"/>
                </a:lnTo>
                <a:lnTo>
                  <a:pt x="1543" y="9771"/>
                </a:lnTo>
                <a:lnTo>
                  <a:pt x="1620" y="9611"/>
                </a:lnTo>
                <a:lnTo>
                  <a:pt x="1701" y="9451"/>
                </a:lnTo>
                <a:lnTo>
                  <a:pt x="1782" y="9292"/>
                </a:lnTo>
                <a:lnTo>
                  <a:pt x="1866" y="9132"/>
                </a:lnTo>
                <a:lnTo>
                  <a:pt x="1950" y="8972"/>
                </a:lnTo>
                <a:lnTo>
                  <a:pt x="2036" y="8812"/>
                </a:lnTo>
                <a:lnTo>
                  <a:pt x="2124" y="8653"/>
                </a:lnTo>
                <a:lnTo>
                  <a:pt x="2213" y="8494"/>
                </a:lnTo>
                <a:lnTo>
                  <a:pt x="2304" y="8334"/>
                </a:lnTo>
                <a:lnTo>
                  <a:pt x="2397" y="8174"/>
                </a:lnTo>
                <a:lnTo>
                  <a:pt x="2489" y="8014"/>
                </a:lnTo>
                <a:lnTo>
                  <a:pt x="2585" y="7854"/>
                </a:lnTo>
                <a:lnTo>
                  <a:pt x="2681" y="7694"/>
                </a:lnTo>
                <a:lnTo>
                  <a:pt x="2779" y="7534"/>
                </a:lnTo>
                <a:lnTo>
                  <a:pt x="2880" y="7374"/>
                </a:lnTo>
                <a:lnTo>
                  <a:pt x="2981" y="7215"/>
                </a:lnTo>
                <a:lnTo>
                  <a:pt x="3083" y="7055"/>
                </a:lnTo>
                <a:lnTo>
                  <a:pt x="3188" y="6894"/>
                </a:lnTo>
                <a:lnTo>
                  <a:pt x="3293" y="6734"/>
                </a:lnTo>
                <a:lnTo>
                  <a:pt x="3400" y="6574"/>
                </a:lnTo>
                <a:lnTo>
                  <a:pt x="3509" y="6414"/>
                </a:lnTo>
                <a:lnTo>
                  <a:pt x="3619" y="6253"/>
                </a:lnTo>
                <a:lnTo>
                  <a:pt x="3730" y="6093"/>
                </a:lnTo>
                <a:lnTo>
                  <a:pt x="3844" y="5933"/>
                </a:lnTo>
                <a:lnTo>
                  <a:pt x="3958" y="5773"/>
                </a:lnTo>
                <a:lnTo>
                  <a:pt x="4075" y="5612"/>
                </a:lnTo>
                <a:lnTo>
                  <a:pt x="4187" y="5459"/>
                </a:lnTo>
                <a:lnTo>
                  <a:pt x="4299" y="5306"/>
                </a:lnTo>
                <a:lnTo>
                  <a:pt x="4409" y="5157"/>
                </a:lnTo>
                <a:lnTo>
                  <a:pt x="4520" y="5008"/>
                </a:lnTo>
                <a:lnTo>
                  <a:pt x="4631" y="4862"/>
                </a:lnTo>
                <a:lnTo>
                  <a:pt x="4741" y="4717"/>
                </a:lnTo>
                <a:lnTo>
                  <a:pt x="4852" y="4574"/>
                </a:lnTo>
                <a:lnTo>
                  <a:pt x="4962" y="4432"/>
                </a:lnTo>
                <a:lnTo>
                  <a:pt x="5070" y="4293"/>
                </a:lnTo>
                <a:lnTo>
                  <a:pt x="5180" y="4155"/>
                </a:lnTo>
                <a:lnTo>
                  <a:pt x="5289" y="4019"/>
                </a:lnTo>
                <a:lnTo>
                  <a:pt x="5398" y="3884"/>
                </a:lnTo>
                <a:lnTo>
                  <a:pt x="5506" y="3752"/>
                </a:lnTo>
                <a:lnTo>
                  <a:pt x="5614" y="3621"/>
                </a:lnTo>
                <a:lnTo>
                  <a:pt x="5722" y="3492"/>
                </a:lnTo>
                <a:lnTo>
                  <a:pt x="5830" y="3365"/>
                </a:lnTo>
                <a:lnTo>
                  <a:pt x="5937" y="3239"/>
                </a:lnTo>
                <a:lnTo>
                  <a:pt x="6044" y="3116"/>
                </a:lnTo>
                <a:lnTo>
                  <a:pt x="6150" y="2994"/>
                </a:lnTo>
                <a:lnTo>
                  <a:pt x="6257" y="2874"/>
                </a:lnTo>
                <a:lnTo>
                  <a:pt x="6363" y="2755"/>
                </a:lnTo>
                <a:lnTo>
                  <a:pt x="6469" y="2638"/>
                </a:lnTo>
                <a:lnTo>
                  <a:pt x="6575" y="2524"/>
                </a:lnTo>
                <a:lnTo>
                  <a:pt x="6679" y="2410"/>
                </a:lnTo>
                <a:lnTo>
                  <a:pt x="6785" y="2299"/>
                </a:lnTo>
                <a:lnTo>
                  <a:pt x="6889" y="2189"/>
                </a:lnTo>
                <a:lnTo>
                  <a:pt x="6994" y="2082"/>
                </a:lnTo>
                <a:lnTo>
                  <a:pt x="7097" y="1975"/>
                </a:lnTo>
                <a:lnTo>
                  <a:pt x="7202" y="1872"/>
                </a:lnTo>
                <a:lnTo>
                  <a:pt x="7305" y="1768"/>
                </a:lnTo>
                <a:lnTo>
                  <a:pt x="7408" y="1668"/>
                </a:lnTo>
                <a:lnTo>
                  <a:pt x="7511" y="1569"/>
                </a:lnTo>
                <a:lnTo>
                  <a:pt x="7613" y="1472"/>
                </a:lnTo>
                <a:lnTo>
                  <a:pt x="7714" y="1379"/>
                </a:lnTo>
                <a:lnTo>
                  <a:pt x="7814" y="1289"/>
                </a:lnTo>
                <a:lnTo>
                  <a:pt x="7911" y="1201"/>
                </a:lnTo>
                <a:lnTo>
                  <a:pt x="8007" y="1118"/>
                </a:lnTo>
                <a:lnTo>
                  <a:pt x="8101" y="1036"/>
                </a:lnTo>
                <a:lnTo>
                  <a:pt x="8194" y="958"/>
                </a:lnTo>
                <a:lnTo>
                  <a:pt x="8286" y="884"/>
                </a:lnTo>
                <a:lnTo>
                  <a:pt x="8375" y="811"/>
                </a:lnTo>
                <a:lnTo>
                  <a:pt x="8464" y="743"/>
                </a:lnTo>
                <a:lnTo>
                  <a:pt x="8551" y="677"/>
                </a:lnTo>
                <a:lnTo>
                  <a:pt x="8637" y="614"/>
                </a:lnTo>
                <a:lnTo>
                  <a:pt x="8721" y="554"/>
                </a:lnTo>
                <a:lnTo>
                  <a:pt x="8803" y="498"/>
                </a:lnTo>
                <a:lnTo>
                  <a:pt x="8883" y="443"/>
                </a:lnTo>
                <a:lnTo>
                  <a:pt x="8963" y="393"/>
                </a:lnTo>
                <a:lnTo>
                  <a:pt x="9041" y="345"/>
                </a:lnTo>
                <a:lnTo>
                  <a:pt x="9116" y="300"/>
                </a:lnTo>
                <a:lnTo>
                  <a:pt x="9191" y="260"/>
                </a:lnTo>
                <a:lnTo>
                  <a:pt x="9265" y="222"/>
                </a:lnTo>
                <a:lnTo>
                  <a:pt x="9336" y="185"/>
                </a:lnTo>
                <a:lnTo>
                  <a:pt x="9405" y="153"/>
                </a:lnTo>
                <a:lnTo>
                  <a:pt x="9475" y="125"/>
                </a:lnTo>
                <a:lnTo>
                  <a:pt x="9542" y="98"/>
                </a:lnTo>
                <a:lnTo>
                  <a:pt x="9607" y="76"/>
                </a:lnTo>
                <a:lnTo>
                  <a:pt x="9671" y="55"/>
                </a:lnTo>
                <a:lnTo>
                  <a:pt x="9734" y="38"/>
                </a:lnTo>
                <a:lnTo>
                  <a:pt x="9794" y="24"/>
                </a:lnTo>
                <a:lnTo>
                  <a:pt x="9853" y="14"/>
                </a:lnTo>
                <a:lnTo>
                  <a:pt x="9912" y="6"/>
                </a:lnTo>
                <a:lnTo>
                  <a:pt x="9968" y="1"/>
                </a:lnTo>
                <a:lnTo>
                  <a:pt x="10023" y="0"/>
                </a:lnTo>
                <a:lnTo>
                  <a:pt x="10047" y="0"/>
                </a:lnTo>
                <a:lnTo>
                  <a:pt x="10073" y="2"/>
                </a:lnTo>
                <a:lnTo>
                  <a:pt x="10099" y="4"/>
                </a:lnTo>
                <a:lnTo>
                  <a:pt x="10129" y="7"/>
                </a:lnTo>
                <a:lnTo>
                  <a:pt x="10159" y="12"/>
                </a:lnTo>
                <a:lnTo>
                  <a:pt x="10192" y="17"/>
                </a:lnTo>
                <a:lnTo>
                  <a:pt x="10226" y="23"/>
                </a:lnTo>
                <a:lnTo>
                  <a:pt x="10263" y="31"/>
                </a:lnTo>
                <a:lnTo>
                  <a:pt x="10300" y="39"/>
                </a:lnTo>
                <a:lnTo>
                  <a:pt x="10339" y="48"/>
                </a:lnTo>
                <a:lnTo>
                  <a:pt x="10381" y="58"/>
                </a:lnTo>
                <a:lnTo>
                  <a:pt x="10423" y="69"/>
                </a:lnTo>
                <a:lnTo>
                  <a:pt x="10515" y="95"/>
                </a:lnTo>
                <a:lnTo>
                  <a:pt x="10613" y="124"/>
                </a:lnTo>
                <a:lnTo>
                  <a:pt x="10719" y="157"/>
                </a:lnTo>
                <a:lnTo>
                  <a:pt x="10831" y="194"/>
                </a:lnTo>
                <a:lnTo>
                  <a:pt x="10949" y="234"/>
                </a:lnTo>
                <a:lnTo>
                  <a:pt x="11076" y="278"/>
                </a:lnTo>
                <a:lnTo>
                  <a:pt x="11209" y="327"/>
                </a:lnTo>
                <a:lnTo>
                  <a:pt x="11349" y="378"/>
                </a:lnTo>
                <a:lnTo>
                  <a:pt x="11496" y="435"/>
                </a:lnTo>
                <a:lnTo>
                  <a:pt x="11651" y="494"/>
                </a:lnTo>
                <a:lnTo>
                  <a:pt x="11714" y="521"/>
                </a:lnTo>
                <a:lnTo>
                  <a:pt x="11776" y="549"/>
                </a:lnTo>
                <a:lnTo>
                  <a:pt x="11837" y="578"/>
                </a:lnTo>
                <a:lnTo>
                  <a:pt x="11897" y="606"/>
                </a:lnTo>
                <a:lnTo>
                  <a:pt x="11957" y="636"/>
                </a:lnTo>
                <a:lnTo>
                  <a:pt x="12014" y="666"/>
                </a:lnTo>
                <a:lnTo>
                  <a:pt x="12071" y="696"/>
                </a:lnTo>
                <a:lnTo>
                  <a:pt x="12127" y="727"/>
                </a:lnTo>
                <a:lnTo>
                  <a:pt x="12182" y="759"/>
                </a:lnTo>
                <a:lnTo>
                  <a:pt x="12235" y="791"/>
                </a:lnTo>
                <a:lnTo>
                  <a:pt x="12287" y="823"/>
                </a:lnTo>
                <a:lnTo>
                  <a:pt x="12338" y="857"/>
                </a:lnTo>
                <a:lnTo>
                  <a:pt x="12388" y="890"/>
                </a:lnTo>
                <a:lnTo>
                  <a:pt x="12437" y="924"/>
                </a:lnTo>
                <a:lnTo>
                  <a:pt x="12485" y="959"/>
                </a:lnTo>
                <a:lnTo>
                  <a:pt x="12531" y="994"/>
                </a:lnTo>
                <a:lnTo>
                  <a:pt x="12576" y="1030"/>
                </a:lnTo>
                <a:lnTo>
                  <a:pt x="12618" y="1065"/>
                </a:lnTo>
                <a:lnTo>
                  <a:pt x="12657" y="1099"/>
                </a:lnTo>
                <a:lnTo>
                  <a:pt x="12693" y="1133"/>
                </a:lnTo>
                <a:lnTo>
                  <a:pt x="12726" y="1167"/>
                </a:lnTo>
                <a:lnTo>
                  <a:pt x="12756" y="1201"/>
                </a:lnTo>
                <a:lnTo>
                  <a:pt x="12784" y="1234"/>
                </a:lnTo>
                <a:lnTo>
                  <a:pt x="12808" y="1267"/>
                </a:lnTo>
                <a:lnTo>
                  <a:pt x="12819" y="1284"/>
                </a:lnTo>
                <a:lnTo>
                  <a:pt x="12830" y="1300"/>
                </a:lnTo>
                <a:lnTo>
                  <a:pt x="12839" y="1316"/>
                </a:lnTo>
                <a:lnTo>
                  <a:pt x="12848" y="1332"/>
                </a:lnTo>
                <a:lnTo>
                  <a:pt x="12856" y="1349"/>
                </a:lnTo>
                <a:lnTo>
                  <a:pt x="12864" y="1365"/>
                </a:lnTo>
                <a:lnTo>
                  <a:pt x="12871" y="1381"/>
                </a:lnTo>
                <a:lnTo>
                  <a:pt x="12877" y="1396"/>
                </a:lnTo>
                <a:lnTo>
                  <a:pt x="12882" y="1412"/>
                </a:lnTo>
                <a:lnTo>
                  <a:pt x="12887" y="1428"/>
                </a:lnTo>
                <a:lnTo>
                  <a:pt x="12892" y="1443"/>
                </a:lnTo>
                <a:lnTo>
                  <a:pt x="12895" y="1459"/>
                </a:lnTo>
                <a:lnTo>
                  <a:pt x="12897" y="1474"/>
                </a:lnTo>
                <a:lnTo>
                  <a:pt x="12899" y="1489"/>
                </a:lnTo>
                <a:lnTo>
                  <a:pt x="12900" y="1505"/>
                </a:lnTo>
                <a:lnTo>
                  <a:pt x="12900" y="1520"/>
                </a:lnTo>
                <a:lnTo>
                  <a:pt x="12899" y="1541"/>
                </a:lnTo>
                <a:lnTo>
                  <a:pt x="12897" y="1566"/>
                </a:lnTo>
                <a:lnTo>
                  <a:pt x="12894" y="1590"/>
                </a:lnTo>
                <a:lnTo>
                  <a:pt x="12888" y="1617"/>
                </a:lnTo>
                <a:lnTo>
                  <a:pt x="12882" y="1646"/>
                </a:lnTo>
                <a:lnTo>
                  <a:pt x="12875" y="1676"/>
                </a:lnTo>
                <a:lnTo>
                  <a:pt x="12865" y="1707"/>
                </a:lnTo>
                <a:lnTo>
                  <a:pt x="12854" y="1740"/>
                </a:lnTo>
                <a:lnTo>
                  <a:pt x="12842" y="1774"/>
                </a:lnTo>
                <a:lnTo>
                  <a:pt x="12829" y="1810"/>
                </a:lnTo>
                <a:lnTo>
                  <a:pt x="12813" y="1847"/>
                </a:lnTo>
                <a:lnTo>
                  <a:pt x="12797" y="1887"/>
                </a:lnTo>
                <a:lnTo>
                  <a:pt x="12779" y="1927"/>
                </a:lnTo>
                <a:lnTo>
                  <a:pt x="12759" y="1970"/>
                </a:lnTo>
                <a:lnTo>
                  <a:pt x="12738" y="2014"/>
                </a:lnTo>
                <a:lnTo>
                  <a:pt x="12717" y="2058"/>
                </a:lnTo>
                <a:lnTo>
                  <a:pt x="12692" y="2105"/>
                </a:lnTo>
                <a:lnTo>
                  <a:pt x="12668" y="2153"/>
                </a:lnTo>
                <a:lnTo>
                  <a:pt x="12641" y="2203"/>
                </a:lnTo>
                <a:lnTo>
                  <a:pt x="12613" y="2254"/>
                </a:lnTo>
                <a:lnTo>
                  <a:pt x="12553" y="2362"/>
                </a:lnTo>
                <a:lnTo>
                  <a:pt x="12486" y="2475"/>
                </a:lnTo>
                <a:lnTo>
                  <a:pt x="12415" y="2595"/>
                </a:lnTo>
                <a:lnTo>
                  <a:pt x="12338" y="2720"/>
                </a:lnTo>
                <a:lnTo>
                  <a:pt x="12255" y="2852"/>
                </a:lnTo>
                <a:lnTo>
                  <a:pt x="12167" y="2990"/>
                </a:lnTo>
                <a:lnTo>
                  <a:pt x="12075" y="3130"/>
                </a:lnTo>
                <a:lnTo>
                  <a:pt x="11983" y="3266"/>
                </a:lnTo>
                <a:lnTo>
                  <a:pt x="11892" y="3398"/>
                </a:lnTo>
                <a:lnTo>
                  <a:pt x="11800" y="3528"/>
                </a:lnTo>
                <a:lnTo>
                  <a:pt x="11708" y="3654"/>
                </a:lnTo>
                <a:lnTo>
                  <a:pt x="11618" y="3777"/>
                </a:lnTo>
                <a:lnTo>
                  <a:pt x="11526" y="3896"/>
                </a:lnTo>
                <a:lnTo>
                  <a:pt x="11434" y="4012"/>
                </a:lnTo>
                <a:lnTo>
                  <a:pt x="11388" y="4069"/>
                </a:lnTo>
                <a:lnTo>
                  <a:pt x="11343" y="4125"/>
                </a:lnTo>
                <a:lnTo>
                  <a:pt x="11297" y="4181"/>
                </a:lnTo>
                <a:lnTo>
                  <a:pt x="11252" y="4235"/>
                </a:lnTo>
                <a:lnTo>
                  <a:pt x="11206" y="4288"/>
                </a:lnTo>
                <a:lnTo>
                  <a:pt x="11160" y="4341"/>
                </a:lnTo>
                <a:lnTo>
                  <a:pt x="11114" y="4393"/>
                </a:lnTo>
                <a:lnTo>
                  <a:pt x="11069" y="4443"/>
                </a:lnTo>
                <a:lnTo>
                  <a:pt x="11024" y="4493"/>
                </a:lnTo>
                <a:lnTo>
                  <a:pt x="10978" y="4543"/>
                </a:lnTo>
                <a:lnTo>
                  <a:pt x="10932" y="4591"/>
                </a:lnTo>
                <a:lnTo>
                  <a:pt x="10886" y="4639"/>
                </a:lnTo>
                <a:lnTo>
                  <a:pt x="10841" y="4685"/>
                </a:lnTo>
                <a:lnTo>
                  <a:pt x="10796" y="4731"/>
                </a:lnTo>
                <a:lnTo>
                  <a:pt x="10750" y="4777"/>
                </a:lnTo>
                <a:lnTo>
                  <a:pt x="10705" y="4820"/>
                </a:lnTo>
                <a:lnTo>
                  <a:pt x="10659" y="4864"/>
                </a:lnTo>
                <a:lnTo>
                  <a:pt x="10614" y="4906"/>
                </a:lnTo>
                <a:lnTo>
                  <a:pt x="10571" y="4946"/>
                </a:lnTo>
                <a:lnTo>
                  <a:pt x="10526" y="4986"/>
                </a:lnTo>
                <a:lnTo>
                  <a:pt x="10483" y="5023"/>
                </a:lnTo>
                <a:lnTo>
                  <a:pt x="10439" y="5060"/>
                </a:lnTo>
                <a:lnTo>
                  <a:pt x="10398" y="5094"/>
                </a:lnTo>
                <a:lnTo>
                  <a:pt x="10355" y="5128"/>
                </a:lnTo>
                <a:lnTo>
                  <a:pt x="10314" y="5160"/>
                </a:lnTo>
                <a:lnTo>
                  <a:pt x="10273" y="5191"/>
                </a:lnTo>
                <a:lnTo>
                  <a:pt x="10233" y="5221"/>
                </a:lnTo>
                <a:lnTo>
                  <a:pt x="10192" y="5249"/>
                </a:lnTo>
                <a:lnTo>
                  <a:pt x="10153" y="5277"/>
                </a:lnTo>
                <a:lnTo>
                  <a:pt x="10113" y="5301"/>
                </a:lnTo>
                <a:lnTo>
                  <a:pt x="10075" y="5326"/>
                </a:lnTo>
                <a:lnTo>
                  <a:pt x="10038" y="5348"/>
                </a:lnTo>
                <a:lnTo>
                  <a:pt x="9999" y="5369"/>
                </a:lnTo>
                <a:lnTo>
                  <a:pt x="9962" y="5390"/>
                </a:lnTo>
                <a:lnTo>
                  <a:pt x="9926" y="5408"/>
                </a:lnTo>
                <a:lnTo>
                  <a:pt x="9889" y="5425"/>
                </a:lnTo>
                <a:lnTo>
                  <a:pt x="9853" y="5441"/>
                </a:lnTo>
                <a:lnTo>
                  <a:pt x="9818" y="5455"/>
                </a:lnTo>
                <a:lnTo>
                  <a:pt x="9783" y="5468"/>
                </a:lnTo>
                <a:lnTo>
                  <a:pt x="9749" y="5480"/>
                </a:lnTo>
                <a:lnTo>
                  <a:pt x="9715" y="5490"/>
                </a:lnTo>
                <a:lnTo>
                  <a:pt x="9681" y="5499"/>
                </a:lnTo>
                <a:lnTo>
                  <a:pt x="9648" y="5507"/>
                </a:lnTo>
                <a:lnTo>
                  <a:pt x="9616" y="5512"/>
                </a:lnTo>
                <a:lnTo>
                  <a:pt x="9584" y="5517"/>
                </a:lnTo>
                <a:lnTo>
                  <a:pt x="9552" y="5521"/>
                </a:lnTo>
                <a:lnTo>
                  <a:pt x="9522" y="5523"/>
                </a:lnTo>
                <a:lnTo>
                  <a:pt x="9492" y="5524"/>
                </a:lnTo>
                <a:lnTo>
                  <a:pt x="9482" y="5524"/>
                </a:lnTo>
                <a:lnTo>
                  <a:pt x="9474" y="5524"/>
                </a:lnTo>
                <a:lnTo>
                  <a:pt x="9421" y="5523"/>
                </a:lnTo>
                <a:lnTo>
                  <a:pt x="9372" y="5521"/>
                </a:lnTo>
                <a:lnTo>
                  <a:pt x="9324" y="5517"/>
                </a:lnTo>
                <a:lnTo>
                  <a:pt x="9280" y="5512"/>
                </a:lnTo>
                <a:lnTo>
                  <a:pt x="9237" y="5506"/>
                </a:lnTo>
                <a:lnTo>
                  <a:pt x="9197" y="5498"/>
                </a:lnTo>
                <a:lnTo>
                  <a:pt x="9159" y="5489"/>
                </a:lnTo>
                <a:lnTo>
                  <a:pt x="9124" y="5478"/>
                </a:lnTo>
                <a:lnTo>
                  <a:pt x="9107" y="5472"/>
                </a:lnTo>
                <a:lnTo>
                  <a:pt x="9090" y="5465"/>
                </a:lnTo>
                <a:lnTo>
                  <a:pt x="9075" y="5459"/>
                </a:lnTo>
                <a:lnTo>
                  <a:pt x="9059" y="5452"/>
                </a:lnTo>
                <a:lnTo>
                  <a:pt x="9045" y="5445"/>
                </a:lnTo>
                <a:lnTo>
                  <a:pt x="9031" y="5438"/>
                </a:lnTo>
                <a:lnTo>
                  <a:pt x="9017" y="5429"/>
                </a:lnTo>
                <a:lnTo>
                  <a:pt x="9004" y="5422"/>
                </a:lnTo>
                <a:lnTo>
                  <a:pt x="8993" y="5413"/>
                </a:lnTo>
                <a:lnTo>
                  <a:pt x="8981" y="5403"/>
                </a:lnTo>
                <a:lnTo>
                  <a:pt x="8969" y="5394"/>
                </a:lnTo>
                <a:lnTo>
                  <a:pt x="8960" y="5384"/>
                </a:lnTo>
                <a:lnTo>
                  <a:pt x="8949" y="5375"/>
                </a:lnTo>
                <a:lnTo>
                  <a:pt x="8941" y="5364"/>
                </a:lnTo>
                <a:lnTo>
                  <a:pt x="8932" y="5353"/>
                </a:lnTo>
                <a:lnTo>
                  <a:pt x="8923" y="5343"/>
                </a:lnTo>
                <a:lnTo>
                  <a:pt x="8905" y="5318"/>
                </a:lnTo>
                <a:lnTo>
                  <a:pt x="8877" y="5283"/>
                </a:lnTo>
                <a:lnTo>
                  <a:pt x="8839" y="5238"/>
                </a:lnTo>
                <a:lnTo>
                  <a:pt x="8792" y="5184"/>
                </a:lnTo>
                <a:lnTo>
                  <a:pt x="8735" y="5119"/>
                </a:lnTo>
                <a:lnTo>
                  <a:pt x="8669" y="5043"/>
                </a:lnTo>
                <a:lnTo>
                  <a:pt x="8592" y="4959"/>
                </a:lnTo>
                <a:lnTo>
                  <a:pt x="8506" y="4863"/>
                </a:lnTo>
                <a:lnTo>
                  <a:pt x="8419" y="4769"/>
                </a:lnTo>
                <a:lnTo>
                  <a:pt x="8340" y="4685"/>
                </a:lnTo>
                <a:lnTo>
                  <a:pt x="8271" y="4612"/>
                </a:lnTo>
                <a:lnTo>
                  <a:pt x="8209" y="4551"/>
                </a:lnTo>
                <a:lnTo>
                  <a:pt x="8182" y="4524"/>
                </a:lnTo>
                <a:lnTo>
                  <a:pt x="8157" y="4501"/>
                </a:lnTo>
                <a:lnTo>
                  <a:pt x="8133" y="4480"/>
                </a:lnTo>
                <a:lnTo>
                  <a:pt x="8113" y="4462"/>
                </a:lnTo>
                <a:lnTo>
                  <a:pt x="8094" y="4446"/>
                </a:lnTo>
                <a:lnTo>
                  <a:pt x="8078" y="4434"/>
                </a:lnTo>
                <a:lnTo>
                  <a:pt x="8063" y="4425"/>
                </a:lnTo>
                <a:lnTo>
                  <a:pt x="8051" y="4418"/>
                </a:lnTo>
                <a:lnTo>
                  <a:pt x="8044" y="4412"/>
                </a:lnTo>
                <a:lnTo>
                  <a:pt x="8036" y="4406"/>
                </a:lnTo>
                <a:lnTo>
                  <a:pt x="8027" y="4401"/>
                </a:lnTo>
                <a:lnTo>
                  <a:pt x="8017" y="4397"/>
                </a:lnTo>
                <a:lnTo>
                  <a:pt x="8007" y="4394"/>
                </a:lnTo>
                <a:lnTo>
                  <a:pt x="7996" y="4392"/>
                </a:lnTo>
                <a:lnTo>
                  <a:pt x="7984" y="4391"/>
                </a:lnTo>
                <a:lnTo>
                  <a:pt x="7971" y="4391"/>
                </a:lnTo>
                <a:lnTo>
                  <a:pt x="7949" y="4409"/>
                </a:lnTo>
                <a:lnTo>
                  <a:pt x="7899" y="4462"/>
                </a:lnTo>
                <a:lnTo>
                  <a:pt x="7823" y="4547"/>
                </a:lnTo>
                <a:lnTo>
                  <a:pt x="7724" y="4665"/>
                </a:lnTo>
                <a:lnTo>
                  <a:pt x="7602" y="4810"/>
                </a:lnTo>
                <a:lnTo>
                  <a:pt x="7462" y="4981"/>
                </a:lnTo>
                <a:lnTo>
                  <a:pt x="7302" y="5176"/>
                </a:lnTo>
                <a:lnTo>
                  <a:pt x="7127" y="5394"/>
                </a:lnTo>
                <a:lnTo>
                  <a:pt x="6936" y="5632"/>
                </a:lnTo>
                <a:lnTo>
                  <a:pt x="6734" y="5886"/>
                </a:lnTo>
                <a:lnTo>
                  <a:pt x="6520" y="6156"/>
                </a:lnTo>
                <a:lnTo>
                  <a:pt x="6298" y="6441"/>
                </a:lnTo>
                <a:lnTo>
                  <a:pt x="6068" y="6735"/>
                </a:lnTo>
                <a:lnTo>
                  <a:pt x="5834" y="7039"/>
                </a:lnTo>
                <a:lnTo>
                  <a:pt x="5595" y="7350"/>
                </a:lnTo>
                <a:lnTo>
                  <a:pt x="5355" y="7665"/>
                </a:lnTo>
                <a:lnTo>
                  <a:pt x="5116" y="7983"/>
                </a:lnTo>
                <a:lnTo>
                  <a:pt x="4879" y="8302"/>
                </a:lnTo>
                <a:lnTo>
                  <a:pt x="4645" y="8618"/>
                </a:lnTo>
                <a:lnTo>
                  <a:pt x="4417" y="8931"/>
                </a:lnTo>
                <a:lnTo>
                  <a:pt x="4197" y="9238"/>
                </a:lnTo>
                <a:lnTo>
                  <a:pt x="3986" y="9536"/>
                </a:lnTo>
                <a:lnTo>
                  <a:pt x="3787" y="9824"/>
                </a:lnTo>
                <a:lnTo>
                  <a:pt x="3601" y="10099"/>
                </a:lnTo>
                <a:lnTo>
                  <a:pt x="3430" y="10359"/>
                </a:lnTo>
                <a:lnTo>
                  <a:pt x="3275" y="10603"/>
                </a:lnTo>
                <a:lnTo>
                  <a:pt x="3140" y="10827"/>
                </a:lnTo>
                <a:lnTo>
                  <a:pt x="3024" y="11031"/>
                </a:lnTo>
                <a:lnTo>
                  <a:pt x="2932" y="11210"/>
                </a:lnTo>
                <a:lnTo>
                  <a:pt x="2864" y="11364"/>
                </a:lnTo>
                <a:lnTo>
                  <a:pt x="2821" y="11491"/>
                </a:lnTo>
                <a:lnTo>
                  <a:pt x="2807" y="11587"/>
                </a:lnTo>
                <a:lnTo>
                  <a:pt x="2807" y="11605"/>
                </a:lnTo>
                <a:lnTo>
                  <a:pt x="2810" y="11622"/>
                </a:lnTo>
                <a:lnTo>
                  <a:pt x="2813" y="11641"/>
                </a:lnTo>
                <a:lnTo>
                  <a:pt x="2820" y="11658"/>
                </a:lnTo>
                <a:lnTo>
                  <a:pt x="2827" y="11675"/>
                </a:lnTo>
                <a:lnTo>
                  <a:pt x="2836" y="11691"/>
                </a:lnTo>
                <a:lnTo>
                  <a:pt x="2846" y="11708"/>
                </a:lnTo>
                <a:lnTo>
                  <a:pt x="2859" y="11724"/>
                </a:lnTo>
                <a:lnTo>
                  <a:pt x="2873" y="11740"/>
                </a:lnTo>
                <a:lnTo>
                  <a:pt x="2889" y="11756"/>
                </a:lnTo>
                <a:lnTo>
                  <a:pt x="2906" y="11772"/>
                </a:lnTo>
                <a:lnTo>
                  <a:pt x="2925" y="11788"/>
                </a:lnTo>
                <a:lnTo>
                  <a:pt x="2947" y="11803"/>
                </a:lnTo>
                <a:lnTo>
                  <a:pt x="2968" y="11818"/>
                </a:lnTo>
                <a:lnTo>
                  <a:pt x="2993" y="11832"/>
                </a:lnTo>
                <a:lnTo>
                  <a:pt x="3018" y="11847"/>
                </a:lnTo>
                <a:lnTo>
                  <a:pt x="3045" y="11862"/>
                </a:lnTo>
                <a:lnTo>
                  <a:pt x="3075" y="11876"/>
                </a:lnTo>
                <a:lnTo>
                  <a:pt x="3104" y="11890"/>
                </a:lnTo>
                <a:lnTo>
                  <a:pt x="3136" y="11904"/>
                </a:lnTo>
                <a:lnTo>
                  <a:pt x="3171" y="11918"/>
                </a:lnTo>
                <a:lnTo>
                  <a:pt x="3206" y="11932"/>
                </a:lnTo>
                <a:lnTo>
                  <a:pt x="3243" y="11944"/>
                </a:lnTo>
                <a:lnTo>
                  <a:pt x="3281" y="11957"/>
                </a:lnTo>
                <a:lnTo>
                  <a:pt x="3322" y="11970"/>
                </a:lnTo>
                <a:lnTo>
                  <a:pt x="3365" y="11983"/>
                </a:lnTo>
                <a:lnTo>
                  <a:pt x="3408" y="11996"/>
                </a:lnTo>
                <a:lnTo>
                  <a:pt x="3453" y="12007"/>
                </a:lnTo>
                <a:lnTo>
                  <a:pt x="3500" y="12020"/>
                </a:lnTo>
                <a:lnTo>
                  <a:pt x="3549" y="12032"/>
                </a:lnTo>
                <a:lnTo>
                  <a:pt x="3599" y="12042"/>
                </a:lnTo>
                <a:lnTo>
                  <a:pt x="3651" y="12054"/>
                </a:lnTo>
                <a:lnTo>
                  <a:pt x="3729" y="12070"/>
                </a:lnTo>
                <a:lnTo>
                  <a:pt x="3803" y="12087"/>
                </a:lnTo>
                <a:lnTo>
                  <a:pt x="3872" y="12105"/>
                </a:lnTo>
                <a:lnTo>
                  <a:pt x="3938" y="12125"/>
                </a:lnTo>
                <a:lnTo>
                  <a:pt x="3969" y="12134"/>
                </a:lnTo>
                <a:lnTo>
                  <a:pt x="4000" y="12145"/>
                </a:lnTo>
                <a:lnTo>
                  <a:pt x="4029" y="12155"/>
                </a:lnTo>
                <a:lnTo>
                  <a:pt x="4058" y="12166"/>
                </a:lnTo>
                <a:lnTo>
                  <a:pt x="4084" y="12177"/>
                </a:lnTo>
                <a:lnTo>
                  <a:pt x="4111" y="12187"/>
                </a:lnTo>
                <a:lnTo>
                  <a:pt x="4135" y="12199"/>
                </a:lnTo>
                <a:lnTo>
                  <a:pt x="4160" y="12211"/>
                </a:lnTo>
                <a:lnTo>
                  <a:pt x="4183" y="12223"/>
                </a:lnTo>
                <a:lnTo>
                  <a:pt x="4205" y="12235"/>
                </a:lnTo>
                <a:lnTo>
                  <a:pt x="4226" y="12247"/>
                </a:lnTo>
                <a:lnTo>
                  <a:pt x="4246" y="12260"/>
                </a:lnTo>
                <a:lnTo>
                  <a:pt x="4265" y="12273"/>
                </a:lnTo>
                <a:lnTo>
                  <a:pt x="4284" y="12287"/>
                </a:lnTo>
                <a:lnTo>
                  <a:pt x="4300" y="12299"/>
                </a:lnTo>
                <a:lnTo>
                  <a:pt x="4316" y="12313"/>
                </a:lnTo>
                <a:lnTo>
                  <a:pt x="4331" y="12327"/>
                </a:lnTo>
                <a:lnTo>
                  <a:pt x="4344" y="12341"/>
                </a:lnTo>
                <a:lnTo>
                  <a:pt x="4357" y="12356"/>
                </a:lnTo>
                <a:lnTo>
                  <a:pt x="4369" y="12371"/>
                </a:lnTo>
                <a:lnTo>
                  <a:pt x="4381" y="12386"/>
                </a:lnTo>
                <a:lnTo>
                  <a:pt x="4390" y="12401"/>
                </a:lnTo>
                <a:lnTo>
                  <a:pt x="4399" y="12417"/>
                </a:lnTo>
                <a:lnTo>
                  <a:pt x="4406" y="12432"/>
                </a:lnTo>
                <a:lnTo>
                  <a:pt x="4433" y="12477"/>
                </a:lnTo>
                <a:lnTo>
                  <a:pt x="4460" y="12527"/>
                </a:lnTo>
                <a:lnTo>
                  <a:pt x="4487" y="12583"/>
                </a:lnTo>
                <a:lnTo>
                  <a:pt x="4515" y="12643"/>
                </a:lnTo>
                <a:lnTo>
                  <a:pt x="4544" y="12709"/>
                </a:lnTo>
                <a:lnTo>
                  <a:pt x="4574" y="12779"/>
                </a:lnTo>
                <a:lnTo>
                  <a:pt x="4603" y="12855"/>
                </a:lnTo>
                <a:lnTo>
                  <a:pt x="4633" y="12936"/>
                </a:lnTo>
                <a:lnTo>
                  <a:pt x="4664" y="13022"/>
                </a:lnTo>
                <a:lnTo>
                  <a:pt x="4696" y="13113"/>
                </a:lnTo>
                <a:lnTo>
                  <a:pt x="4728" y="13209"/>
                </a:lnTo>
                <a:lnTo>
                  <a:pt x="4761" y="13310"/>
                </a:lnTo>
                <a:lnTo>
                  <a:pt x="4794" y="13415"/>
                </a:lnTo>
                <a:lnTo>
                  <a:pt x="4828" y="13527"/>
                </a:lnTo>
                <a:lnTo>
                  <a:pt x="4863" y="13644"/>
                </a:lnTo>
                <a:lnTo>
                  <a:pt x="4898" y="13764"/>
                </a:lnTo>
                <a:lnTo>
                  <a:pt x="4932" y="13886"/>
                </a:lnTo>
                <a:lnTo>
                  <a:pt x="4965" y="14005"/>
                </a:lnTo>
                <a:lnTo>
                  <a:pt x="4995" y="14120"/>
                </a:lnTo>
                <a:lnTo>
                  <a:pt x="5022" y="14232"/>
                </a:lnTo>
                <a:lnTo>
                  <a:pt x="5048" y="14342"/>
                </a:lnTo>
                <a:lnTo>
                  <a:pt x="5070" y="14447"/>
                </a:lnTo>
                <a:lnTo>
                  <a:pt x="5092" y="14551"/>
                </a:lnTo>
                <a:lnTo>
                  <a:pt x="5110" y="14651"/>
                </a:lnTo>
                <a:lnTo>
                  <a:pt x="5127" y="14747"/>
                </a:lnTo>
                <a:lnTo>
                  <a:pt x="5141" y="14841"/>
                </a:lnTo>
                <a:lnTo>
                  <a:pt x="5153" y="14931"/>
                </a:lnTo>
                <a:lnTo>
                  <a:pt x="5163" y="15019"/>
                </a:lnTo>
                <a:lnTo>
                  <a:pt x="5171" y="15103"/>
                </a:lnTo>
                <a:lnTo>
                  <a:pt x="5176" y="15184"/>
                </a:lnTo>
                <a:lnTo>
                  <a:pt x="5179" y="15262"/>
                </a:lnTo>
                <a:lnTo>
                  <a:pt x="5180" y="15336"/>
                </a:lnTo>
                <a:lnTo>
                  <a:pt x="5179" y="15398"/>
                </a:lnTo>
                <a:lnTo>
                  <a:pt x="5178" y="15458"/>
                </a:lnTo>
                <a:lnTo>
                  <a:pt x="5175" y="15515"/>
                </a:lnTo>
                <a:lnTo>
                  <a:pt x="5172" y="15571"/>
                </a:lnTo>
                <a:lnTo>
                  <a:pt x="5166" y="15623"/>
                </a:lnTo>
                <a:lnTo>
                  <a:pt x="5161" y="15674"/>
                </a:lnTo>
                <a:lnTo>
                  <a:pt x="5154" y="15722"/>
                </a:lnTo>
                <a:lnTo>
                  <a:pt x="5146" y="15767"/>
                </a:lnTo>
                <a:lnTo>
                  <a:pt x="5137" y="15811"/>
                </a:lnTo>
                <a:lnTo>
                  <a:pt x="5126" y="15851"/>
                </a:lnTo>
                <a:lnTo>
                  <a:pt x="5115" y="15891"/>
                </a:lnTo>
                <a:lnTo>
                  <a:pt x="5102" y="15927"/>
                </a:lnTo>
                <a:lnTo>
                  <a:pt x="5089" y="15961"/>
                </a:lnTo>
                <a:lnTo>
                  <a:pt x="5075" y="15992"/>
                </a:lnTo>
                <a:lnTo>
                  <a:pt x="5059" y="16022"/>
                </a:lnTo>
                <a:lnTo>
                  <a:pt x="5042" y="16048"/>
                </a:lnTo>
                <a:lnTo>
                  <a:pt x="5033" y="16061"/>
                </a:lnTo>
                <a:lnTo>
                  <a:pt x="5024" y="16074"/>
                </a:lnTo>
                <a:lnTo>
                  <a:pt x="5014" y="16087"/>
                </a:lnTo>
                <a:lnTo>
                  <a:pt x="5003" y="16100"/>
                </a:lnTo>
                <a:lnTo>
                  <a:pt x="4980" y="16124"/>
                </a:lnTo>
                <a:lnTo>
                  <a:pt x="4954" y="16148"/>
                </a:lnTo>
                <a:lnTo>
                  <a:pt x="4926" y="16171"/>
                </a:lnTo>
                <a:lnTo>
                  <a:pt x="4896" y="16193"/>
                </a:lnTo>
                <a:lnTo>
                  <a:pt x="4863" y="16216"/>
                </a:lnTo>
                <a:lnTo>
                  <a:pt x="4827" y="16237"/>
                </a:lnTo>
                <a:lnTo>
                  <a:pt x="4790" y="16258"/>
                </a:lnTo>
                <a:lnTo>
                  <a:pt x="4751" y="16279"/>
                </a:lnTo>
                <a:lnTo>
                  <a:pt x="4708" y="16299"/>
                </a:lnTo>
                <a:lnTo>
                  <a:pt x="4664" y="16318"/>
                </a:lnTo>
                <a:lnTo>
                  <a:pt x="4616" y="16337"/>
                </a:lnTo>
                <a:lnTo>
                  <a:pt x="4567" y="16355"/>
                </a:lnTo>
                <a:lnTo>
                  <a:pt x="4516" y="16373"/>
                </a:lnTo>
                <a:lnTo>
                  <a:pt x="4462" y="16390"/>
                </a:lnTo>
                <a:lnTo>
                  <a:pt x="4390" y="16419"/>
                </a:lnTo>
                <a:lnTo>
                  <a:pt x="4317" y="16450"/>
                </a:lnTo>
                <a:lnTo>
                  <a:pt x="4242" y="16479"/>
                </a:lnTo>
                <a:lnTo>
                  <a:pt x="4165" y="16509"/>
                </a:lnTo>
                <a:lnTo>
                  <a:pt x="4086" y="16538"/>
                </a:lnTo>
                <a:lnTo>
                  <a:pt x="4006" y="16567"/>
                </a:lnTo>
                <a:lnTo>
                  <a:pt x="3925" y="16594"/>
                </a:lnTo>
                <a:lnTo>
                  <a:pt x="3842" y="16622"/>
                </a:lnTo>
                <a:lnTo>
                  <a:pt x="3757" y="16650"/>
                </a:lnTo>
                <a:lnTo>
                  <a:pt x="3671" y="16676"/>
                </a:lnTo>
                <a:lnTo>
                  <a:pt x="3582" y="16703"/>
                </a:lnTo>
                <a:lnTo>
                  <a:pt x="3493" y="16730"/>
                </a:lnTo>
                <a:lnTo>
                  <a:pt x="3401" y="16756"/>
                </a:lnTo>
                <a:lnTo>
                  <a:pt x="3308" y="16782"/>
                </a:lnTo>
                <a:lnTo>
                  <a:pt x="3213" y="16806"/>
                </a:lnTo>
                <a:lnTo>
                  <a:pt x="3116" y="16832"/>
                </a:lnTo>
                <a:lnTo>
                  <a:pt x="3021" y="16855"/>
                </a:lnTo>
                <a:lnTo>
                  <a:pt x="2931" y="16878"/>
                </a:lnTo>
                <a:lnTo>
                  <a:pt x="2844" y="16899"/>
                </a:lnTo>
                <a:lnTo>
                  <a:pt x="2762" y="16918"/>
                </a:lnTo>
                <a:lnTo>
                  <a:pt x="2684" y="16935"/>
                </a:lnTo>
                <a:lnTo>
                  <a:pt x="2612" y="16952"/>
                </a:lnTo>
                <a:lnTo>
                  <a:pt x="2543" y="16966"/>
                </a:lnTo>
                <a:lnTo>
                  <a:pt x="2479" y="16979"/>
                </a:lnTo>
                <a:lnTo>
                  <a:pt x="2419" y="16991"/>
                </a:lnTo>
                <a:lnTo>
                  <a:pt x="2363" y="17000"/>
                </a:lnTo>
                <a:lnTo>
                  <a:pt x="2312" y="17009"/>
                </a:lnTo>
                <a:lnTo>
                  <a:pt x="2265" y="17016"/>
                </a:lnTo>
                <a:lnTo>
                  <a:pt x="2223" y="17022"/>
                </a:lnTo>
                <a:lnTo>
                  <a:pt x="2184" y="17025"/>
                </a:lnTo>
                <a:lnTo>
                  <a:pt x="2151" y="17027"/>
                </a:lnTo>
                <a:lnTo>
                  <a:pt x="2121" y="17028"/>
                </a:lnTo>
                <a:lnTo>
                  <a:pt x="2095" y="17027"/>
                </a:lnTo>
                <a:lnTo>
                  <a:pt x="2067" y="17025"/>
                </a:lnTo>
                <a:lnTo>
                  <a:pt x="2038" y="17021"/>
                </a:lnTo>
                <a:lnTo>
                  <a:pt x="2010" y="17015"/>
                </a:lnTo>
                <a:lnTo>
                  <a:pt x="1980" y="17008"/>
                </a:lnTo>
                <a:lnTo>
                  <a:pt x="1949" y="16999"/>
                </a:lnTo>
                <a:lnTo>
                  <a:pt x="1918" y="16989"/>
                </a:lnTo>
                <a:lnTo>
                  <a:pt x="1886" y="16977"/>
                </a:lnTo>
                <a:lnTo>
                  <a:pt x="1854" y="16963"/>
                </a:lnTo>
                <a:lnTo>
                  <a:pt x="1821" y="16948"/>
                </a:lnTo>
                <a:lnTo>
                  <a:pt x="1787" y="16931"/>
                </a:lnTo>
                <a:lnTo>
                  <a:pt x="1753" y="16913"/>
                </a:lnTo>
                <a:lnTo>
                  <a:pt x="1717" y="16893"/>
                </a:lnTo>
                <a:lnTo>
                  <a:pt x="1682" y="16871"/>
                </a:lnTo>
                <a:lnTo>
                  <a:pt x="1646" y="16848"/>
                </a:lnTo>
                <a:lnTo>
                  <a:pt x="1609" y="16823"/>
                </a:lnTo>
                <a:lnTo>
                  <a:pt x="1570" y="16797"/>
                </a:lnTo>
                <a:lnTo>
                  <a:pt x="1533" y="16769"/>
                </a:lnTo>
                <a:lnTo>
                  <a:pt x="1494" y="16739"/>
                </a:lnTo>
                <a:lnTo>
                  <a:pt x="1454" y="16708"/>
                </a:lnTo>
                <a:lnTo>
                  <a:pt x="1414" y="16675"/>
                </a:lnTo>
                <a:lnTo>
                  <a:pt x="1373" y="16641"/>
                </a:lnTo>
                <a:lnTo>
                  <a:pt x="1330" y="16605"/>
                </a:lnTo>
                <a:lnTo>
                  <a:pt x="1289" y="16567"/>
                </a:lnTo>
                <a:lnTo>
                  <a:pt x="1246" y="16528"/>
                </a:lnTo>
                <a:lnTo>
                  <a:pt x="1202" y="16487"/>
                </a:lnTo>
                <a:lnTo>
                  <a:pt x="1158" y="16445"/>
                </a:lnTo>
                <a:lnTo>
                  <a:pt x="1113" y="16400"/>
                </a:lnTo>
                <a:lnTo>
                  <a:pt x="1067" y="16355"/>
                </a:lnTo>
                <a:lnTo>
                  <a:pt x="1021" y="16308"/>
                </a:lnTo>
                <a:lnTo>
                  <a:pt x="974" y="16258"/>
                </a:lnTo>
                <a:lnTo>
                  <a:pt x="927" y="16208"/>
                </a:lnTo>
              </a:path>
            </a:pathLst>
          </a:custGeom>
          <a:noFill/>
          <a:ln w="19050">
            <a:solidFill>
              <a:schemeClr val="tx1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800">
              <a:solidFill>
                <a:prstClr val="black"/>
              </a:solidFill>
            </a:endParaRPr>
          </a:p>
        </p:txBody>
      </p: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E481D1A9-E7FD-A6DA-A3B6-28B05B5FEF75}"/>
              </a:ext>
            </a:extLst>
          </p:cNvPr>
          <p:cNvCxnSpPr/>
          <p:nvPr/>
        </p:nvCxnSpPr>
        <p:spPr>
          <a:xfrm>
            <a:off x="1122363" y="2841625"/>
            <a:ext cx="68580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54" name="Title 1">
            <a:extLst>
              <a:ext uri="{FF2B5EF4-FFF2-40B4-BE49-F238E27FC236}">
                <a16:creationId xmlns:a16="http://schemas.microsoft.com/office/drawing/2014/main" id="{FBDF3DD8-66A0-FAAF-EC39-801EC111A3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1550" y="260350"/>
            <a:ext cx="6956425" cy="552450"/>
          </a:xfrm>
        </p:spPr>
        <p:txBody>
          <a:bodyPr/>
          <a:lstStyle/>
          <a:p>
            <a:pPr algn="l"/>
            <a:r>
              <a:rPr lang="lt-LT" altLang="lt-LT" sz="2400">
                <a:solidFill>
                  <a:srgbClr val="31594A"/>
                </a:solidFill>
              </a:rPr>
              <a:t>Centralizuotas IK veiksmų valdymas IT priemonėmis</a:t>
            </a:r>
            <a:endParaRPr lang="en-US" altLang="lt-LT" sz="2400" b="1">
              <a:solidFill>
                <a:srgbClr val="31594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2">
            <a:extLst>
              <a:ext uri="{FF2B5EF4-FFF2-40B4-BE49-F238E27FC236}">
                <a16:creationId xmlns:a16="http://schemas.microsoft.com/office/drawing/2014/main" id="{D8EAE1EB-C4D8-0105-08FB-5B9342F871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066800"/>
            <a:ext cx="82296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lt-LT" altLang="lt-LT" sz="28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MD MIS pagrindinės konsultavimo sritys</a:t>
            </a: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lt-LT" altLang="lt-LT" sz="2400" b="1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Informacijos rodyklė (detalizuota virš 150 potemių)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01EEB6-BFEC-47EE-96B8-64E7A57DCF69}"/>
              </a:ext>
            </a:extLst>
          </p:cNvPr>
          <p:cNvSpPr txBox="1"/>
          <p:nvPr/>
        </p:nvSpPr>
        <p:spPr>
          <a:xfrm>
            <a:off x="1011238" y="2209800"/>
            <a:ext cx="7210425" cy="30622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514350" indent="-514350">
              <a:spcAft>
                <a:spcPts val="600"/>
              </a:spcAft>
              <a:buFontTx/>
              <a:buAutoNum type="alphaUcPeriod"/>
              <a:defRPr/>
            </a:pPr>
            <a:r>
              <a:rPr lang="lt-LT" sz="2800" dirty="0">
                <a:solidFill>
                  <a:srgbClr val="008000"/>
                </a:solidFill>
              </a:rPr>
              <a:t>Bendrosios muitinės veiklos taisyklės</a:t>
            </a:r>
          </a:p>
          <a:p>
            <a:pPr marL="514350" indent="-514350">
              <a:spcAft>
                <a:spcPts val="600"/>
              </a:spcAft>
              <a:buFontTx/>
              <a:buAutoNum type="alphaUcPeriod"/>
              <a:defRPr/>
            </a:pPr>
            <a:r>
              <a:rPr lang="lt-LT" sz="2800" dirty="0">
                <a:solidFill>
                  <a:srgbClr val="008000"/>
                </a:solidFill>
              </a:rPr>
              <a:t>Muitinės administruojami mokesčiai </a:t>
            </a:r>
          </a:p>
          <a:p>
            <a:pPr>
              <a:spcAft>
                <a:spcPts val="600"/>
              </a:spcAft>
              <a:defRPr/>
            </a:pPr>
            <a:r>
              <a:rPr lang="lt-LT" sz="2800" dirty="0"/>
              <a:t>(tarifai, lengvatos, įmokos ir kt.)</a:t>
            </a:r>
          </a:p>
          <a:p>
            <a:pPr>
              <a:spcAft>
                <a:spcPts val="600"/>
              </a:spcAft>
              <a:defRPr/>
            </a:pPr>
            <a:r>
              <a:rPr lang="lt-LT" sz="2800" dirty="0">
                <a:solidFill>
                  <a:srgbClr val="008000"/>
                </a:solidFill>
              </a:rPr>
              <a:t>C.  Veiksmai su prekėmis</a:t>
            </a:r>
          </a:p>
          <a:p>
            <a:pPr>
              <a:spcAft>
                <a:spcPts val="600"/>
              </a:spcAft>
              <a:defRPr/>
            </a:pPr>
            <a:r>
              <a:rPr lang="lt-LT" sz="2800" dirty="0"/>
              <a:t>(prekių gabenimas, procedūrų įforminimas ir kt.)</a:t>
            </a:r>
          </a:p>
          <a:p>
            <a:pPr>
              <a:spcAft>
                <a:spcPts val="600"/>
              </a:spcAft>
              <a:defRPr/>
            </a:pPr>
            <a:r>
              <a:rPr lang="lt-LT" sz="2800" dirty="0">
                <a:solidFill>
                  <a:srgbClr val="008000"/>
                </a:solidFill>
              </a:rPr>
              <a:t>D.  Apribojimai ir draudimai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>
            <a:extLst>
              <a:ext uri="{FF2B5EF4-FFF2-40B4-BE49-F238E27FC236}">
                <a16:creationId xmlns:a16="http://schemas.microsoft.com/office/drawing/2014/main" id="{55EEC2BE-A8B8-BA8D-ABD8-3D18B6F999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990600"/>
            <a:ext cx="7772400" cy="4340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lt-LT" altLang="lt-LT" sz="4400" dirty="0">
                <a:latin typeface="Times New Roman" panose="02020603050405020304" pitchFamily="18" charset="0"/>
              </a:rPr>
              <a:t>Konsultacijos pateikimo terminai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endParaRPr lang="lt-LT" altLang="lt-LT" sz="2400" dirty="0"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lt-LT" altLang="lt-LT" sz="2400" b="1" dirty="0">
                <a:latin typeface="Times New Roman" panose="02020603050405020304" pitchFamily="18" charset="0"/>
              </a:rPr>
              <a:t>Žodžiu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endParaRPr lang="lt-LT" altLang="lt-LT" sz="2000" dirty="0">
              <a:latin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r>
              <a:rPr lang="lt-LT" altLang="lt-LT" sz="2000" dirty="0">
                <a:latin typeface="Times New Roman" panose="02020603050405020304" pitchFamily="18" charset="0"/>
              </a:rPr>
              <a:t>Pokalbio metu („</a:t>
            </a:r>
            <a:r>
              <a:rPr lang="lt-LT" altLang="lt-LT" sz="2000" i="1" dirty="0">
                <a:solidFill>
                  <a:srgbClr val="008000"/>
                </a:solidFill>
                <a:latin typeface="Times New Roman" panose="02020603050405020304" pitchFamily="18" charset="0"/>
              </a:rPr>
              <a:t>tuoj pat</a:t>
            </a:r>
            <a:r>
              <a:rPr lang="lt-LT" altLang="lt-LT" sz="2000" dirty="0">
                <a:latin typeface="Times New Roman" panose="02020603050405020304" pitchFamily="18" charset="0"/>
              </a:rPr>
              <a:t>“).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r>
              <a:rPr lang="lt-LT" altLang="lt-LT" sz="2000" dirty="0">
                <a:latin typeface="Times New Roman" panose="02020603050405020304" pitchFamily="18" charset="0"/>
              </a:rPr>
              <a:t>Pervedama į paklausimą raštu.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endParaRPr lang="lt-LT" altLang="lt-LT" sz="2000" dirty="0"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lt-LT" altLang="lt-LT" sz="2400" b="1" dirty="0">
                <a:latin typeface="Times New Roman" panose="02020603050405020304" pitchFamily="18" charset="0"/>
              </a:rPr>
              <a:t>Raštu</a:t>
            </a:r>
            <a:r>
              <a:rPr lang="lt-LT" altLang="lt-LT" sz="2400" dirty="0">
                <a:latin typeface="Times New Roman" panose="02020603050405020304" pitchFamily="18" charset="0"/>
              </a:rPr>
              <a:t> </a:t>
            </a:r>
          </a:p>
          <a:p>
            <a:pPr marL="342900" indent="-342900">
              <a:spcBef>
                <a:spcPct val="0"/>
              </a:spcBef>
              <a:defRPr/>
            </a:pPr>
            <a:endParaRPr lang="lt-LT" altLang="lt-LT" sz="2000" dirty="0">
              <a:latin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r>
              <a:rPr lang="lt-LT" altLang="lt-LT" sz="2000" dirty="0">
                <a:latin typeface="Times New Roman" panose="02020603050405020304" pitchFamily="18" charset="0"/>
              </a:rPr>
              <a:t>2 d. d. – paklausimus raštu (daugiau kaip </a:t>
            </a:r>
            <a:r>
              <a:rPr lang="lt-LT" altLang="lt-LT" sz="2000" i="1" dirty="0">
                <a:latin typeface="Times New Roman" panose="02020603050405020304" pitchFamily="18" charset="0"/>
              </a:rPr>
              <a:t>96</a:t>
            </a:r>
            <a:r>
              <a:rPr lang="lt-LT" altLang="lt-LT" sz="2000" dirty="0">
                <a:latin typeface="Times New Roman" panose="02020603050405020304" pitchFamily="18" charset="0"/>
              </a:rPr>
              <a:t>% konsultacijų).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r>
              <a:rPr lang="lt-LT" altLang="lt-LT" sz="2000" dirty="0">
                <a:latin typeface="Times New Roman" panose="02020603050405020304" pitchFamily="18" charset="0"/>
              </a:rPr>
              <a:t>10 d. d. – reikalinga papildoma informacija.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r>
              <a:rPr lang="lt-LT" altLang="lt-LT" sz="2000" dirty="0">
                <a:latin typeface="Times New Roman" panose="02020603050405020304" pitchFamily="18" charset="0"/>
              </a:rPr>
              <a:t>20 d. d. – LR viešojo administravimo įstatymas.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>
            <a:extLst>
              <a:ext uri="{FF2B5EF4-FFF2-40B4-BE49-F238E27FC236}">
                <a16:creationId xmlns:a16="http://schemas.microsoft.com/office/drawing/2014/main" id="{3FA91C47-47D7-74A2-6742-B6C36482A5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990600"/>
            <a:ext cx="8686800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lt-LT" altLang="lt-L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Konsultavimas – sprendimų priėmimas</a:t>
            </a:r>
            <a:endParaRPr lang="lt-LT" altLang="lt-LT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</a:pPr>
            <a:endParaRPr lang="lt-LT" altLang="lt-L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lt-LT" alt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Atskyrimo pagrindai:</a:t>
            </a:r>
            <a:endParaRPr lang="lt-LT" altLang="lt-LT" sz="2800" i="1" dirty="0"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Konsultacija nesusijusi su konkrečiu administraciniu sprendimu.</a:t>
            </a:r>
          </a:p>
          <a:p>
            <a:pPr>
              <a:buFont typeface="Arial" panose="020B0604020202020204" pitchFamily="34" charset="0"/>
              <a:buNone/>
            </a:pPr>
            <a:endParaRPr lang="lt-LT" altLang="lt-L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lt-LT" alt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Fizinis arba juridinis asmuo klausia dėl muitų arba muitinės veiklos teisės aktų taikymo.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E46F08F2-98AA-9B56-1A17-D96907E90F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3069" y="1066055"/>
            <a:ext cx="295786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lt-L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Paklausimų vertinimai</a:t>
            </a:r>
          </a:p>
          <a:p>
            <a:pPr lvl="0" algn="ctr"/>
            <a:r>
              <a:rPr lang="lt-LT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(interesantų nuomonė)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311ED6B-E248-823B-B3B3-026552A344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01731"/>
              </p:ext>
            </p:extLst>
          </p:nvPr>
        </p:nvGraphicFramePr>
        <p:xfrm>
          <a:off x="152400" y="1905000"/>
          <a:ext cx="8839199" cy="39575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2919">
                  <a:extLst>
                    <a:ext uri="{9D8B030D-6E8A-4147-A177-3AD203B41FA5}">
                      <a16:colId xmlns:a16="http://schemas.microsoft.com/office/drawing/2014/main" val="150232758"/>
                    </a:ext>
                  </a:extLst>
                </a:gridCol>
                <a:gridCol w="698653">
                  <a:extLst>
                    <a:ext uri="{9D8B030D-6E8A-4147-A177-3AD203B41FA5}">
                      <a16:colId xmlns:a16="http://schemas.microsoft.com/office/drawing/2014/main" val="1811260150"/>
                    </a:ext>
                  </a:extLst>
                </a:gridCol>
                <a:gridCol w="824428">
                  <a:extLst>
                    <a:ext uri="{9D8B030D-6E8A-4147-A177-3AD203B41FA5}">
                      <a16:colId xmlns:a16="http://schemas.microsoft.com/office/drawing/2014/main" val="1823249226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70150976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165688947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32918137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65838277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34119075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97405096"/>
                    </a:ext>
                  </a:extLst>
                </a:gridCol>
                <a:gridCol w="914399">
                  <a:extLst>
                    <a:ext uri="{9D8B030D-6E8A-4147-A177-3AD203B41FA5}">
                      <a16:colId xmlns:a16="http://schemas.microsoft.com/office/drawing/2014/main" val="1543577239"/>
                    </a:ext>
                  </a:extLst>
                </a:gridCol>
              </a:tblGrid>
              <a:tr h="362172">
                <a:tc>
                  <a:txBody>
                    <a:bodyPr/>
                    <a:lstStyle/>
                    <a:p>
                      <a:pPr algn="just"/>
                      <a:r>
                        <a:rPr lang="lt-LT" sz="1200">
                          <a:effectLst/>
                        </a:rPr>
                        <a:t> 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2024 m. I ketv.</a:t>
                      </a:r>
                      <a:endParaRPr lang="lt-L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lt-L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lt-L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</a:rPr>
                        <a:t>2024 m. II ketv.</a:t>
                      </a:r>
                      <a:endParaRPr lang="lt-LT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lt-L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lt-LT" sz="1200" dirty="0">
                          <a:effectLst/>
                          <a:latin typeface="Times New Roman" panose="02020603050405020304" pitchFamily="18" charset="0"/>
                        </a:rPr>
                        <a:t>2024 m. III ketv.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lt-L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1228169"/>
                  </a:ext>
                </a:extLst>
              </a:tr>
              <a:tr h="718420">
                <a:tc>
                  <a:txBody>
                    <a:bodyPr/>
                    <a:lstStyle/>
                    <a:p>
                      <a:pPr algn="just"/>
                      <a:r>
                        <a:rPr lang="lt-LT" sz="1200">
                          <a:effectLst/>
                        </a:rPr>
                        <a:t>Balas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lt-LT" sz="1200">
                          <a:effectLst/>
                        </a:rPr>
                        <a:t>Vnt.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lt-LT" sz="1200">
                          <a:effectLst/>
                        </a:rPr>
                        <a:t>Proc.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lt-LT" sz="1200">
                          <a:effectLst/>
                        </a:rPr>
                        <a:t>Pastabos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lt-LT" sz="1200">
                          <a:effectLst/>
                        </a:rPr>
                        <a:t>Vnt.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lt-LT" sz="1200" dirty="0">
                          <a:effectLst/>
                        </a:rPr>
                        <a:t>Proc.</a:t>
                      </a:r>
                      <a:endParaRPr lang="lt-L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lt-LT" sz="1200">
                          <a:effectLst/>
                        </a:rPr>
                        <a:t>Pastabos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lt-LT" sz="1200">
                          <a:effectLst/>
                        </a:rPr>
                        <a:t>Vnt.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lt-LT" sz="1200">
                          <a:effectLst/>
                        </a:rPr>
                        <a:t>Proc.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lt-LT" sz="1200">
                          <a:effectLst/>
                        </a:rPr>
                        <a:t>Pastabos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6902484"/>
                  </a:ext>
                </a:extLst>
              </a:tr>
              <a:tr h="538815">
                <a:tc>
                  <a:txBody>
                    <a:bodyPr/>
                    <a:lstStyle/>
                    <a:p>
                      <a:pPr algn="ctr"/>
                      <a:r>
                        <a:rPr lang="lt-LT" sz="1200" dirty="0">
                          <a:effectLst/>
                        </a:rPr>
                        <a:t>5</a:t>
                      </a:r>
                      <a:endParaRPr lang="lt-L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lt-LT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537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lt-LT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91,1%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lt-LT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lt-LT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545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90,8%</a:t>
                      </a:r>
                      <a:endParaRPr lang="lt-LT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443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90,41%</a:t>
                      </a:r>
                      <a:endParaRPr lang="lt-LT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6576333"/>
                  </a:ext>
                </a:extLst>
              </a:tr>
              <a:tr h="538815">
                <a:tc>
                  <a:txBody>
                    <a:bodyPr/>
                    <a:lstStyle/>
                    <a:p>
                      <a:pPr algn="ctr"/>
                      <a:r>
                        <a:rPr lang="lt-LT" sz="1200" dirty="0">
                          <a:effectLst/>
                        </a:rPr>
                        <a:t>4</a:t>
                      </a:r>
                      <a:endParaRPr lang="lt-L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lt-LT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lt-LT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2,7%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lt-LT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lt-LT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2,1%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3,27%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49818725"/>
                  </a:ext>
                </a:extLst>
              </a:tr>
              <a:tr h="538815">
                <a:tc>
                  <a:txBody>
                    <a:bodyPr/>
                    <a:lstStyle/>
                    <a:p>
                      <a:pPr algn="ctr"/>
                      <a:r>
                        <a:rPr lang="lt-LT" sz="1200" dirty="0">
                          <a:effectLst/>
                        </a:rPr>
                        <a:t>3</a:t>
                      </a:r>
                      <a:endParaRPr lang="lt-L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lt-LT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lt-LT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lt-LT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lt-LT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0,8%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1,02%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36884673"/>
                  </a:ext>
                </a:extLst>
              </a:tr>
              <a:tr h="538815">
                <a:tc>
                  <a:txBody>
                    <a:bodyPr/>
                    <a:lstStyle/>
                    <a:p>
                      <a:pPr algn="ctr"/>
                      <a:r>
                        <a:rPr lang="lt-LT" sz="1200" dirty="0">
                          <a:effectLst/>
                        </a:rPr>
                        <a:t>2</a:t>
                      </a:r>
                      <a:endParaRPr lang="lt-L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lt-LT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lt-LT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lt-LT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lt-LT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0,5%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0,82%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2033008"/>
                  </a:ext>
                </a:extLst>
              </a:tr>
              <a:tr h="538815">
                <a:tc>
                  <a:txBody>
                    <a:bodyPr/>
                    <a:lstStyle/>
                    <a:p>
                      <a:pPr algn="ctr"/>
                      <a:r>
                        <a:rPr lang="lt-LT" sz="1200" dirty="0">
                          <a:effectLst/>
                        </a:rPr>
                        <a:t>1</a:t>
                      </a:r>
                      <a:endParaRPr lang="lt-L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lt-LT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lt-LT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5%</a:t>
                      </a:r>
                    </a:p>
                    <a:p>
                      <a:r>
                        <a:rPr lang="lt-LT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(2,7%)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lt-LT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(14 nek.)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lt-LT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5,6%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(2%)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(22 nek.)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4,49%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(2,45 %)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(10 nek.)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1625479"/>
                  </a:ext>
                </a:extLst>
              </a:tr>
              <a:tr h="181086">
                <a:tc>
                  <a:txBody>
                    <a:bodyPr/>
                    <a:lstStyle/>
                    <a:p>
                      <a:pPr algn="just"/>
                      <a:r>
                        <a:rPr lang="lt-LT" sz="1200">
                          <a:effectLst/>
                        </a:rPr>
                        <a:t>Viso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lt-LT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589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lt-LT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lt-LT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lt-LT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490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lt-L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lt-L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0884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9025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8589</TotalTime>
  <Words>861</Words>
  <Application>Microsoft Office PowerPoint</Application>
  <PresentationFormat>On-screen Show (4:3)</PresentationFormat>
  <Paragraphs>286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Centralizuotas IK veiksmų valdymas IT priemonėmis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Ačiū už dėmesį!</vt:lpstr>
    </vt:vector>
  </TitlesOfParts>
  <Company>KTM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KLAIPĖDOS TERITORINĖS MUITINĖS  2005 METŲ VEIKLOS ATASKAITA</dc:title>
  <dc:creator>POSTAS</dc:creator>
  <cp:lastModifiedBy>Edita Stankūnienė</cp:lastModifiedBy>
  <cp:revision>505</cp:revision>
  <cp:lastPrinted>2020-05-19T05:48:00Z</cp:lastPrinted>
  <dcterms:created xsi:type="dcterms:W3CDTF">2006-01-19T12:01:08Z</dcterms:created>
  <dcterms:modified xsi:type="dcterms:W3CDTF">2024-12-11T08:41:41Z</dcterms:modified>
</cp:coreProperties>
</file>