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71" r:id="rId5"/>
    <p:sldId id="275" r:id="rId6"/>
    <p:sldId id="278" r:id="rId7"/>
    <p:sldId id="279" r:id="rId8"/>
    <p:sldId id="280" r:id="rId9"/>
    <p:sldId id="281" r:id="rId10"/>
    <p:sldId id="282" r:id="rId11"/>
    <p:sldId id="291" r:id="rId12"/>
    <p:sldId id="288" r:id="rId13"/>
    <p:sldId id="290" r:id="rId14"/>
    <p:sldId id="285" r:id="rId15"/>
    <p:sldId id="286" r:id="rId16"/>
    <p:sldId id="287" r:id="rId17"/>
    <p:sldId id="294" r:id="rId18"/>
    <p:sldId id="293" r:id="rId19"/>
    <p:sldId id="272" r:id="rId20"/>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79A7F0A-0F51-6331-73CB-B1694C1E688E}" name="Justina Brazevičiūtė" initials="JB" userId="S::Justina.Brazeviciute@eimin.lt::625d18a1-cbea-40fb-9463-89fe7bc9307c" providerId="AD"/>
  <p188:author id="{EB44C87D-5F0D-FD02-B129-98C7B0B0676A}" name="Inga Simanonytė" initials="IS" userId="S::Inga.Simanonyte@eimin.lt::3e473702-39d0-4e80-a5c3-442d15ecd3b1" providerId="AD"/>
  <p188:author id="{AC6591DA-B110-5AD0-9178-FE29FC376C77}" name="Simona Survilaitė" initials="SS" userId="0891e857899bc55c"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0A6F"/>
    <a:srgbClr val="CCD3FF"/>
    <a:srgbClr val="7E47FF"/>
    <a:srgbClr val="E4E8FF"/>
    <a:srgbClr val="F2F1F0"/>
    <a:srgbClr val="44BBA4"/>
    <a:srgbClr val="E1F4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6" autoAdjust="0"/>
    <p:restoredTop sz="89316" autoAdjust="0"/>
  </p:normalViewPr>
  <p:slideViewPr>
    <p:cSldViewPr snapToGrid="0">
      <p:cViewPr varScale="1">
        <p:scale>
          <a:sx n="108" d="100"/>
          <a:sy n="108" d="100"/>
        </p:scale>
        <p:origin x="960" y="19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9E0BD5-00F0-4811-96F2-4596E4805A1E}" type="datetimeFigureOut">
              <a:rPr lang="lt-LT" smtClean="0"/>
              <a:t>2024-08-22</a:t>
            </a:fld>
            <a:endParaRPr lang="lt-L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F19827-B0B5-4D11-9F03-8526598BD9CE}" type="slidenum">
              <a:rPr lang="lt-LT" smtClean="0"/>
              <a:t>‹#›</a:t>
            </a:fld>
            <a:endParaRPr lang="lt-LT"/>
          </a:p>
        </p:txBody>
      </p:sp>
    </p:spTree>
    <p:extLst>
      <p:ext uri="{BB962C8B-B14F-4D97-AF65-F5344CB8AC3E}">
        <p14:creationId xmlns:p14="http://schemas.microsoft.com/office/powerpoint/2010/main" val="619736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F19827-B0B5-4D11-9F03-8526598BD9CE}" type="slidenum">
              <a:rPr lang="lt-LT" smtClean="0"/>
              <a:t>5</a:t>
            </a:fld>
            <a:endParaRPr lang="lt-LT"/>
          </a:p>
        </p:txBody>
      </p:sp>
    </p:spTree>
    <p:extLst>
      <p:ext uri="{BB962C8B-B14F-4D97-AF65-F5344CB8AC3E}">
        <p14:creationId xmlns:p14="http://schemas.microsoft.com/office/powerpoint/2010/main" val="2440631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F19827-B0B5-4D11-9F03-8526598BD9CE}" type="slidenum">
              <a:rPr lang="lt-LT" smtClean="0"/>
              <a:t>10</a:t>
            </a:fld>
            <a:endParaRPr lang="lt-LT"/>
          </a:p>
        </p:txBody>
      </p:sp>
    </p:spTree>
    <p:extLst>
      <p:ext uri="{BB962C8B-B14F-4D97-AF65-F5344CB8AC3E}">
        <p14:creationId xmlns:p14="http://schemas.microsoft.com/office/powerpoint/2010/main" val="1702121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F19827-B0B5-4D11-9F03-8526598BD9CE}" type="slidenum">
              <a:rPr lang="lt-LT" smtClean="0"/>
              <a:t>11</a:t>
            </a:fld>
            <a:endParaRPr lang="lt-LT"/>
          </a:p>
        </p:txBody>
      </p:sp>
    </p:spTree>
    <p:extLst>
      <p:ext uri="{BB962C8B-B14F-4D97-AF65-F5344CB8AC3E}">
        <p14:creationId xmlns:p14="http://schemas.microsoft.com/office/powerpoint/2010/main" val="3809763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800">
                <a:effectLst/>
                <a:highlight>
                  <a:srgbClr val="FFFF00"/>
                </a:highlight>
                <a:latin typeface="Verdana" panose="020B0604030504040204" pitchFamily="34" charset="0"/>
                <a:ea typeface="Aptos" panose="020B0004020202020204" pitchFamily="34" charset="0"/>
                <a:cs typeface="Aptos" panose="020B0004020202020204" pitchFamily="34" charset="0"/>
              </a:rPr>
              <a:t>Pradėtas įgyvendinti projektas</a:t>
            </a:r>
            <a:r>
              <a:rPr lang="lt-LT" sz="1800">
                <a:effectLst/>
                <a:latin typeface="Verdana" panose="020B0604030504040204" pitchFamily="34" charset="0"/>
                <a:ea typeface="Aptos" panose="020B0004020202020204" pitchFamily="34" charset="0"/>
                <a:cs typeface="Aptos" panose="020B0004020202020204" pitchFamily="34" charset="0"/>
              </a:rPr>
              <a:t> „Įjunkime ateitį: įrenginių koalicija Ukrainos vaikams“ skirtas aprūpinti Ukrainos vaikus mokymuisi reikalingais kompiuteriais su programine įranga (planuojama įsigyti ir perduoti iki 288 kompiuterių). </a:t>
            </a:r>
            <a:endParaRPr lang="lt-LT"/>
          </a:p>
        </p:txBody>
      </p:sp>
      <p:sp>
        <p:nvSpPr>
          <p:cNvPr id="4" name="Slide Number Placeholder 3"/>
          <p:cNvSpPr>
            <a:spLocks noGrp="1"/>
          </p:cNvSpPr>
          <p:nvPr>
            <p:ph type="sldNum" sz="quarter" idx="5"/>
          </p:nvPr>
        </p:nvSpPr>
        <p:spPr/>
        <p:txBody>
          <a:bodyPr/>
          <a:lstStyle/>
          <a:p>
            <a:fld id="{4FF19827-B0B5-4D11-9F03-8526598BD9CE}" type="slidenum">
              <a:rPr lang="lt-LT" smtClean="0"/>
              <a:t>12</a:t>
            </a:fld>
            <a:endParaRPr lang="lt-LT"/>
          </a:p>
        </p:txBody>
      </p:sp>
    </p:spTree>
    <p:extLst>
      <p:ext uri="{BB962C8B-B14F-4D97-AF65-F5344CB8AC3E}">
        <p14:creationId xmlns:p14="http://schemas.microsoft.com/office/powerpoint/2010/main" val="56893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Vie</a:t>
            </a:r>
            <a:r>
              <a:rPr lang="lt-LT" dirty="0" err="1"/>
              <a:t>šųjų</a:t>
            </a:r>
            <a:r>
              <a:rPr lang="lt-LT" dirty="0"/>
              <a:t> pirkimų centralizavimas. </a:t>
            </a:r>
            <a:r>
              <a:rPr lang="lt-LT" sz="1200" dirty="0">
                <a:solidFill>
                  <a:srgbClr val="390A6F"/>
                </a:solidFill>
                <a:latin typeface="Verdana" panose="020B0604030504040204" pitchFamily="34" charset="0"/>
                <a:ea typeface="Verdana" panose="020B0604030504040204" pitchFamily="34" charset="0"/>
              </a:rPr>
              <a:t>Viešųjų pirkimų centralizavimas savivaldybėse ir sveikatos apsaugos srities įstaigose mažina administracinę naštą bei korupcijos rizikas, leidžia standartizuoti procesus ir efektyviau naudoti valstybės biudžeto lėšas. Dėl to pirkimai tampa patrauklesni verslui.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lt-LT" dirty="0"/>
              <a:t>Viešųjų pirkimų panaudojimas strateginiams valstybės tikslams. </a:t>
            </a:r>
            <a:r>
              <a:rPr lang="lt-LT" sz="1200" dirty="0">
                <a:solidFill>
                  <a:srgbClr val="390A6F"/>
                </a:solidFill>
                <a:latin typeface="Verdana" panose="020B0604030504040204" pitchFamily="34" charset="0"/>
                <a:ea typeface="Verdana" panose="020B0604030504040204" pitchFamily="34" charset="0"/>
              </a:rPr>
              <a:t>Žaliųjų pirkimų srityje Lietuva padarė didžiulį proveržį. VPT duomenimis, </a:t>
            </a:r>
            <a:r>
              <a:rPr lang="lt-LT" sz="1400" b="1" dirty="0">
                <a:solidFill>
                  <a:srgbClr val="390A6F"/>
                </a:solidFill>
                <a:latin typeface="Verdana" panose="020B0604030504040204" pitchFamily="34" charset="0"/>
                <a:ea typeface="Verdana" panose="020B0604030504040204" pitchFamily="34" charset="0"/>
              </a:rPr>
              <a:t>2023 m</a:t>
            </a:r>
            <a:r>
              <a:rPr lang="lt-LT" sz="1400" dirty="0">
                <a:solidFill>
                  <a:srgbClr val="390A6F"/>
                </a:solidFill>
                <a:latin typeface="Verdana" panose="020B0604030504040204" pitchFamily="34" charset="0"/>
                <a:ea typeface="Verdana" panose="020B0604030504040204" pitchFamily="34" charset="0"/>
              </a:rPr>
              <a:t>.</a:t>
            </a:r>
            <a:r>
              <a:rPr lang="lt-LT" sz="1400" b="1" dirty="0">
                <a:solidFill>
                  <a:srgbClr val="390A6F"/>
                </a:solidFill>
                <a:latin typeface="Verdana" panose="020B0604030504040204" pitchFamily="34" charset="0"/>
                <a:ea typeface="Verdana" panose="020B0604030504040204" pitchFamily="34" charset="0"/>
              </a:rPr>
              <a:t> Lietuvoje net 72 </a:t>
            </a:r>
            <a:r>
              <a:rPr lang="en-GB" sz="1400" b="1" dirty="0">
                <a:solidFill>
                  <a:srgbClr val="390A6F"/>
                </a:solidFill>
                <a:latin typeface="Verdana" panose="020B0604030504040204" pitchFamily="34" charset="0"/>
                <a:ea typeface="Verdana" panose="020B0604030504040204" pitchFamily="34" charset="0"/>
              </a:rPr>
              <a:t>proc.</a:t>
            </a:r>
            <a:r>
              <a:rPr lang="lt-LT" sz="1400" b="1" dirty="0">
                <a:solidFill>
                  <a:srgbClr val="390A6F"/>
                </a:solidFill>
                <a:latin typeface="Verdana" panose="020B0604030504040204" pitchFamily="34" charset="0"/>
                <a:ea typeface="Verdana" panose="020B0604030504040204" pitchFamily="34" charset="0"/>
              </a:rPr>
              <a:t> pirkimų pagal skaičių ir 89 </a:t>
            </a:r>
            <a:r>
              <a:rPr lang="en-GB" sz="1400" b="1" dirty="0">
                <a:solidFill>
                  <a:srgbClr val="390A6F"/>
                </a:solidFill>
                <a:latin typeface="Verdana" panose="020B0604030504040204" pitchFamily="34" charset="0"/>
                <a:ea typeface="Verdana" panose="020B0604030504040204" pitchFamily="34" charset="0"/>
              </a:rPr>
              <a:t>proc.</a:t>
            </a:r>
            <a:r>
              <a:rPr lang="lt-LT" sz="1400" b="1" dirty="0">
                <a:solidFill>
                  <a:srgbClr val="390A6F"/>
                </a:solidFill>
                <a:latin typeface="Verdana" panose="020B0604030504040204" pitchFamily="34" charset="0"/>
                <a:ea typeface="Verdana" panose="020B0604030504040204" pitchFamily="34" charset="0"/>
              </a:rPr>
              <a:t> pagal vertę yra žali (2024 m</a:t>
            </a:r>
            <a:r>
              <a:rPr lang="lt-LT" sz="1400" dirty="0">
                <a:solidFill>
                  <a:srgbClr val="390A6F"/>
                </a:solidFill>
                <a:latin typeface="Verdana" panose="020B0604030504040204" pitchFamily="34" charset="0"/>
                <a:ea typeface="Verdana" panose="020B0604030504040204" pitchFamily="34" charset="0"/>
              </a:rPr>
              <a:t>.</a:t>
            </a:r>
            <a:r>
              <a:rPr lang="lt-LT" sz="1400" b="1" dirty="0">
                <a:solidFill>
                  <a:srgbClr val="390A6F"/>
                </a:solidFill>
                <a:latin typeface="Verdana" panose="020B0604030504040204" pitchFamily="34" charset="0"/>
                <a:ea typeface="Verdana" panose="020B0604030504040204" pitchFamily="34" charset="0"/>
              </a:rPr>
              <a:t> 94 </a:t>
            </a:r>
            <a:r>
              <a:rPr lang="en-GB" sz="1400" b="1" dirty="0">
                <a:solidFill>
                  <a:srgbClr val="390A6F"/>
                </a:solidFill>
                <a:latin typeface="Verdana" panose="020B0604030504040204" pitchFamily="34" charset="0"/>
                <a:ea typeface="Verdana" panose="020B0604030504040204" pitchFamily="34" charset="0"/>
              </a:rPr>
              <a:t>proc.</a:t>
            </a:r>
            <a:r>
              <a:rPr lang="lt-LT" sz="1400" b="1" dirty="0">
                <a:solidFill>
                  <a:srgbClr val="390A6F"/>
                </a:solidFill>
                <a:latin typeface="Verdana" panose="020B0604030504040204" pitchFamily="34" charset="0"/>
                <a:ea typeface="Verdana" panose="020B0604030504040204" pitchFamily="34" charset="0"/>
              </a:rPr>
              <a:t> pirkimų)</a:t>
            </a:r>
            <a:r>
              <a:rPr lang="lt-LT" sz="1400" dirty="0">
                <a:solidFill>
                  <a:srgbClr val="390A6F"/>
                </a:solidFill>
                <a:latin typeface="Verdana" panose="020B0604030504040204" pitchFamily="34" charset="0"/>
                <a:ea typeface="Verdana" panose="020B0604030504040204" pitchFamily="34" charset="0"/>
              </a:rPr>
              <a:t>.</a:t>
            </a:r>
            <a:r>
              <a:rPr lang="lt-LT" sz="1200" dirty="0">
                <a:solidFill>
                  <a:srgbClr val="390A6F"/>
                </a:solidFill>
                <a:latin typeface="Verdana" panose="020B0604030504040204" pitchFamily="34" charset="0"/>
                <a:ea typeface="Verdana" panose="020B0604030504040204" pitchFamily="34" charset="0"/>
              </a:rPr>
              <a:t> Taip pat didelis dėmesys skiriamas inovatyvių viešųjų pirkimų skatinimui. Lietuva taip pat siekia plačiau naudoti viešuosius pirkimus visuomenės problemoms spręsti (lyčių lygybei ir nediskriminavimui užtikrinti, tinkamoms darbo sąlygoms skatinti, socialiai pažeidžiamų asmenų įdarbinimui ir pan.).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pt-BR" sz="1200" dirty="0">
                <a:solidFill>
                  <a:srgbClr val="390A6F"/>
                </a:solidFill>
                <a:latin typeface="Verdana" panose="020B0604030504040204" pitchFamily="34" charset="0"/>
                <a:ea typeface="Verdana" panose="020B0604030504040204" pitchFamily="34" charset="0"/>
              </a:rPr>
              <a:t>Tiekėjų vertinimo nacionalinio saugumo aspektu sistemos sukūrimas.</a:t>
            </a:r>
            <a:r>
              <a:rPr lang="lt-LT" sz="1200" dirty="0">
                <a:solidFill>
                  <a:srgbClr val="390A6F"/>
                </a:solidFill>
                <a:latin typeface="Verdana" panose="020B0604030504040204" pitchFamily="34" charset="0"/>
                <a:ea typeface="Verdana" panose="020B0604030504040204" pitchFamily="34" charset="0"/>
              </a:rPr>
              <a:t> Siekiant užkirsti kelią galimoms nacionalinio saugumo pažeidimo rizikoms, sudarytos teisinės galimybės iš pirkimų šalinti tiekėjus, kurie tiesiogiai ar netiesiogiai prisideda prie „nedraugiškų“ valstybių finansavimo, t. y. yra įsteigti ar veiklą vykdo, ar jų prekės yra tiekiamos ar paslaugos teikiamos Vyriausybės nurodytoje valstybėje.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lt-LT" sz="1200" dirty="0">
                <a:solidFill>
                  <a:srgbClr val="390A6F"/>
                </a:solidFill>
                <a:latin typeface="Verdana" panose="020B0604030504040204" pitchFamily="34" charset="0"/>
                <a:ea typeface="Verdana" panose="020B0604030504040204" pitchFamily="34" charset="0"/>
              </a:rPr>
              <a:t>Konkurencijos skatinimas viešuosiuose pirkimuose. Konkurencijai skatinti VPT vykdė EIM finansuojamą projektą „Tiekėjų pritraukimas į viešuosius pirkimus“, kuriuo siekta nuosekliai padėti verslo subjektams, o ypač SVV, dalyvauti viešuosiuose pirkimuose ir tokiu būdu sukurti prielaidas vystyti verslą ir skatinti konkurencinę aplinką vidaus rinkoje.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lt-LT" sz="1200" dirty="0">
              <a:solidFill>
                <a:srgbClr val="390A6F"/>
              </a:solidFill>
              <a:latin typeface="Verdana" panose="020B0604030504040204" pitchFamily="34" charset="0"/>
              <a:ea typeface="Verdana" panose="020B0604030504040204" pitchFamily="34" charset="0"/>
            </a:endParaRP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FF19827-B0B5-4D11-9F03-8526598BD9CE}" type="slidenum">
              <a:rPr lang="lt-LT" smtClean="0"/>
              <a:t>14</a:t>
            </a:fld>
            <a:endParaRPr lang="lt-LT"/>
          </a:p>
        </p:txBody>
      </p:sp>
    </p:spTree>
    <p:extLst>
      <p:ext uri="{BB962C8B-B14F-4D97-AF65-F5344CB8AC3E}">
        <p14:creationId xmlns:p14="http://schemas.microsoft.com/office/powerpoint/2010/main" val="306307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5233B-BE04-3344-E1DB-28AC881A70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t-LT"/>
          </a:p>
        </p:txBody>
      </p:sp>
      <p:sp>
        <p:nvSpPr>
          <p:cNvPr id="3" name="Subtitle 2">
            <a:extLst>
              <a:ext uri="{FF2B5EF4-FFF2-40B4-BE49-F238E27FC236}">
                <a16:creationId xmlns:a16="http://schemas.microsoft.com/office/drawing/2014/main" id="{79FCF4B8-3452-81F0-3999-12696E3476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id="{45D6BCA5-9DB5-C29C-2B90-CA6881CAB07F}"/>
              </a:ext>
            </a:extLst>
          </p:cNvPr>
          <p:cNvSpPr>
            <a:spLocks noGrp="1"/>
          </p:cNvSpPr>
          <p:nvPr>
            <p:ph type="dt" sz="half" idx="10"/>
          </p:nvPr>
        </p:nvSpPr>
        <p:spPr/>
        <p:txBody>
          <a:bodyPr/>
          <a:lstStyle/>
          <a:p>
            <a:fld id="{A261F307-12D7-4F5C-A726-FCBADD5FB561}" type="datetimeFigureOut">
              <a:rPr lang="lt-LT" smtClean="0"/>
              <a:t>2024-08-22</a:t>
            </a:fld>
            <a:endParaRPr lang="lt-LT"/>
          </a:p>
        </p:txBody>
      </p:sp>
      <p:sp>
        <p:nvSpPr>
          <p:cNvPr id="5" name="Footer Placeholder 4">
            <a:extLst>
              <a:ext uri="{FF2B5EF4-FFF2-40B4-BE49-F238E27FC236}">
                <a16:creationId xmlns:a16="http://schemas.microsoft.com/office/drawing/2014/main" id="{F763FB09-4CA4-8C77-C9FD-2C7531C36140}"/>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7DA68574-D852-D151-FD88-CAB21F104CD3}"/>
              </a:ext>
            </a:extLst>
          </p:cNvPr>
          <p:cNvSpPr>
            <a:spLocks noGrp="1"/>
          </p:cNvSpPr>
          <p:nvPr>
            <p:ph type="sldNum" sz="quarter" idx="12"/>
          </p:nvPr>
        </p:nvSpPr>
        <p:spPr/>
        <p:txBody>
          <a:bodyPr/>
          <a:lstStyle/>
          <a:p>
            <a:fld id="{A20CDF27-F1B0-493B-94E7-9D576FDE88E5}" type="slidenum">
              <a:rPr lang="lt-LT" smtClean="0"/>
              <a:t>‹#›</a:t>
            </a:fld>
            <a:endParaRPr lang="lt-LT"/>
          </a:p>
        </p:txBody>
      </p:sp>
    </p:spTree>
    <p:extLst>
      <p:ext uri="{BB962C8B-B14F-4D97-AF65-F5344CB8AC3E}">
        <p14:creationId xmlns:p14="http://schemas.microsoft.com/office/powerpoint/2010/main" val="2452011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BC738-4D40-C4D9-73FE-4E99B49C9DE6}"/>
              </a:ext>
            </a:extLst>
          </p:cNvPr>
          <p:cNvSpPr>
            <a:spLocks noGrp="1"/>
          </p:cNvSpPr>
          <p:nvPr>
            <p:ph type="title"/>
          </p:nvPr>
        </p:nvSpPr>
        <p:spPr/>
        <p:txBody>
          <a:bodyPr/>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22656A9A-C6B5-EA93-9429-6B5E060CAC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5A96FD77-18AC-3EF0-2C9B-B4A9B7F6E3C8}"/>
              </a:ext>
            </a:extLst>
          </p:cNvPr>
          <p:cNvSpPr>
            <a:spLocks noGrp="1"/>
          </p:cNvSpPr>
          <p:nvPr>
            <p:ph type="dt" sz="half" idx="10"/>
          </p:nvPr>
        </p:nvSpPr>
        <p:spPr/>
        <p:txBody>
          <a:bodyPr/>
          <a:lstStyle/>
          <a:p>
            <a:fld id="{A261F307-12D7-4F5C-A726-FCBADD5FB561}" type="datetimeFigureOut">
              <a:rPr lang="lt-LT" smtClean="0"/>
              <a:t>2024-08-22</a:t>
            </a:fld>
            <a:endParaRPr lang="lt-LT"/>
          </a:p>
        </p:txBody>
      </p:sp>
      <p:sp>
        <p:nvSpPr>
          <p:cNvPr id="5" name="Footer Placeholder 4">
            <a:extLst>
              <a:ext uri="{FF2B5EF4-FFF2-40B4-BE49-F238E27FC236}">
                <a16:creationId xmlns:a16="http://schemas.microsoft.com/office/drawing/2014/main" id="{147CADC9-27C3-F64E-32E9-550E26B89383}"/>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21EB3658-1C24-52DE-FB46-42431E825BD7}"/>
              </a:ext>
            </a:extLst>
          </p:cNvPr>
          <p:cNvSpPr>
            <a:spLocks noGrp="1"/>
          </p:cNvSpPr>
          <p:nvPr>
            <p:ph type="sldNum" sz="quarter" idx="12"/>
          </p:nvPr>
        </p:nvSpPr>
        <p:spPr/>
        <p:txBody>
          <a:bodyPr/>
          <a:lstStyle/>
          <a:p>
            <a:fld id="{A20CDF27-F1B0-493B-94E7-9D576FDE88E5}" type="slidenum">
              <a:rPr lang="lt-LT" smtClean="0"/>
              <a:t>‹#›</a:t>
            </a:fld>
            <a:endParaRPr lang="lt-LT"/>
          </a:p>
        </p:txBody>
      </p:sp>
    </p:spTree>
    <p:extLst>
      <p:ext uri="{BB962C8B-B14F-4D97-AF65-F5344CB8AC3E}">
        <p14:creationId xmlns:p14="http://schemas.microsoft.com/office/powerpoint/2010/main" val="2730301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2436AE-E124-5A8A-119F-D69FE9DDFA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317F3DD1-3288-1A9B-6C27-3A6CEDB556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9AEB17D7-564F-FA96-4FA4-CAE48CF0A3AB}"/>
              </a:ext>
            </a:extLst>
          </p:cNvPr>
          <p:cNvSpPr>
            <a:spLocks noGrp="1"/>
          </p:cNvSpPr>
          <p:nvPr>
            <p:ph type="dt" sz="half" idx="10"/>
          </p:nvPr>
        </p:nvSpPr>
        <p:spPr/>
        <p:txBody>
          <a:bodyPr/>
          <a:lstStyle/>
          <a:p>
            <a:fld id="{A261F307-12D7-4F5C-A726-FCBADD5FB561}" type="datetimeFigureOut">
              <a:rPr lang="lt-LT" smtClean="0"/>
              <a:t>2024-08-22</a:t>
            </a:fld>
            <a:endParaRPr lang="lt-LT"/>
          </a:p>
        </p:txBody>
      </p:sp>
      <p:sp>
        <p:nvSpPr>
          <p:cNvPr id="5" name="Footer Placeholder 4">
            <a:extLst>
              <a:ext uri="{FF2B5EF4-FFF2-40B4-BE49-F238E27FC236}">
                <a16:creationId xmlns:a16="http://schemas.microsoft.com/office/drawing/2014/main" id="{2C385201-A28A-E956-28A3-3692E64BAEE6}"/>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40EB3914-6BEA-13D2-84AE-C50B9344BA02}"/>
              </a:ext>
            </a:extLst>
          </p:cNvPr>
          <p:cNvSpPr>
            <a:spLocks noGrp="1"/>
          </p:cNvSpPr>
          <p:nvPr>
            <p:ph type="sldNum" sz="quarter" idx="12"/>
          </p:nvPr>
        </p:nvSpPr>
        <p:spPr/>
        <p:txBody>
          <a:bodyPr/>
          <a:lstStyle/>
          <a:p>
            <a:fld id="{A20CDF27-F1B0-493B-94E7-9D576FDE88E5}" type="slidenum">
              <a:rPr lang="lt-LT" smtClean="0"/>
              <a:t>‹#›</a:t>
            </a:fld>
            <a:endParaRPr lang="lt-LT"/>
          </a:p>
        </p:txBody>
      </p:sp>
    </p:spTree>
    <p:extLst>
      <p:ext uri="{BB962C8B-B14F-4D97-AF65-F5344CB8AC3E}">
        <p14:creationId xmlns:p14="http://schemas.microsoft.com/office/powerpoint/2010/main" val="1515124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DB726-DAA4-AF07-389B-0730D1C258FB}"/>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09FA3C28-0143-913E-6658-27A39E805B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33C93A4B-1E09-9C09-6605-DC4838BC533D}"/>
              </a:ext>
            </a:extLst>
          </p:cNvPr>
          <p:cNvSpPr>
            <a:spLocks noGrp="1"/>
          </p:cNvSpPr>
          <p:nvPr>
            <p:ph type="dt" sz="half" idx="10"/>
          </p:nvPr>
        </p:nvSpPr>
        <p:spPr/>
        <p:txBody>
          <a:bodyPr/>
          <a:lstStyle/>
          <a:p>
            <a:fld id="{A261F307-12D7-4F5C-A726-FCBADD5FB561}" type="datetimeFigureOut">
              <a:rPr lang="lt-LT" smtClean="0"/>
              <a:t>2024-08-22</a:t>
            </a:fld>
            <a:endParaRPr lang="lt-LT"/>
          </a:p>
        </p:txBody>
      </p:sp>
      <p:sp>
        <p:nvSpPr>
          <p:cNvPr id="5" name="Footer Placeholder 4">
            <a:extLst>
              <a:ext uri="{FF2B5EF4-FFF2-40B4-BE49-F238E27FC236}">
                <a16:creationId xmlns:a16="http://schemas.microsoft.com/office/drawing/2014/main" id="{4AB923E3-6C9D-8CDD-7B92-2C7BB1B9DEE1}"/>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44FBD342-F0D6-4686-AD4D-9E4279C7BFE8}"/>
              </a:ext>
            </a:extLst>
          </p:cNvPr>
          <p:cNvSpPr>
            <a:spLocks noGrp="1"/>
          </p:cNvSpPr>
          <p:nvPr>
            <p:ph type="sldNum" sz="quarter" idx="12"/>
          </p:nvPr>
        </p:nvSpPr>
        <p:spPr/>
        <p:txBody>
          <a:bodyPr/>
          <a:lstStyle/>
          <a:p>
            <a:fld id="{A20CDF27-F1B0-493B-94E7-9D576FDE88E5}" type="slidenum">
              <a:rPr lang="lt-LT" smtClean="0"/>
              <a:t>‹#›</a:t>
            </a:fld>
            <a:endParaRPr lang="lt-LT"/>
          </a:p>
        </p:txBody>
      </p:sp>
    </p:spTree>
    <p:extLst>
      <p:ext uri="{BB962C8B-B14F-4D97-AF65-F5344CB8AC3E}">
        <p14:creationId xmlns:p14="http://schemas.microsoft.com/office/powerpoint/2010/main" val="928447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36EDC-E724-71AB-B958-39AB377BDA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t-LT"/>
          </a:p>
        </p:txBody>
      </p:sp>
      <p:sp>
        <p:nvSpPr>
          <p:cNvPr id="3" name="Text Placeholder 2">
            <a:extLst>
              <a:ext uri="{FF2B5EF4-FFF2-40B4-BE49-F238E27FC236}">
                <a16:creationId xmlns:a16="http://schemas.microsoft.com/office/drawing/2014/main" id="{996C9544-17E9-C6A8-9475-6379526CA4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2CDF81-5231-7E4A-A6C2-6D2AE40AFB4F}"/>
              </a:ext>
            </a:extLst>
          </p:cNvPr>
          <p:cNvSpPr>
            <a:spLocks noGrp="1"/>
          </p:cNvSpPr>
          <p:nvPr>
            <p:ph type="dt" sz="half" idx="10"/>
          </p:nvPr>
        </p:nvSpPr>
        <p:spPr/>
        <p:txBody>
          <a:bodyPr/>
          <a:lstStyle/>
          <a:p>
            <a:fld id="{A261F307-12D7-4F5C-A726-FCBADD5FB561}" type="datetimeFigureOut">
              <a:rPr lang="lt-LT" smtClean="0"/>
              <a:t>2024-08-22</a:t>
            </a:fld>
            <a:endParaRPr lang="lt-LT"/>
          </a:p>
        </p:txBody>
      </p:sp>
      <p:sp>
        <p:nvSpPr>
          <p:cNvPr id="5" name="Footer Placeholder 4">
            <a:extLst>
              <a:ext uri="{FF2B5EF4-FFF2-40B4-BE49-F238E27FC236}">
                <a16:creationId xmlns:a16="http://schemas.microsoft.com/office/drawing/2014/main" id="{CD28C147-2331-548C-BE86-F11A13D95133}"/>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6BA0035B-9454-80B5-9F3C-4A52E397819D}"/>
              </a:ext>
            </a:extLst>
          </p:cNvPr>
          <p:cNvSpPr>
            <a:spLocks noGrp="1"/>
          </p:cNvSpPr>
          <p:nvPr>
            <p:ph type="sldNum" sz="quarter" idx="12"/>
          </p:nvPr>
        </p:nvSpPr>
        <p:spPr/>
        <p:txBody>
          <a:bodyPr/>
          <a:lstStyle/>
          <a:p>
            <a:fld id="{A20CDF27-F1B0-493B-94E7-9D576FDE88E5}" type="slidenum">
              <a:rPr lang="lt-LT" smtClean="0"/>
              <a:t>‹#›</a:t>
            </a:fld>
            <a:endParaRPr lang="lt-LT"/>
          </a:p>
        </p:txBody>
      </p:sp>
    </p:spTree>
    <p:extLst>
      <p:ext uri="{BB962C8B-B14F-4D97-AF65-F5344CB8AC3E}">
        <p14:creationId xmlns:p14="http://schemas.microsoft.com/office/powerpoint/2010/main" val="763497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4005D-7D42-1D25-7E3F-D5D30A5EDDD1}"/>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C983769D-4D68-BBB8-E8E4-D92892F944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a:extLst>
              <a:ext uri="{FF2B5EF4-FFF2-40B4-BE49-F238E27FC236}">
                <a16:creationId xmlns:a16="http://schemas.microsoft.com/office/drawing/2014/main" id="{74D8FC88-88A7-762E-93DD-3596C82E3A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4">
            <a:extLst>
              <a:ext uri="{FF2B5EF4-FFF2-40B4-BE49-F238E27FC236}">
                <a16:creationId xmlns:a16="http://schemas.microsoft.com/office/drawing/2014/main" id="{BAAD9F93-1434-15BB-E6DB-9521BDCC16DA}"/>
              </a:ext>
            </a:extLst>
          </p:cNvPr>
          <p:cNvSpPr>
            <a:spLocks noGrp="1"/>
          </p:cNvSpPr>
          <p:nvPr>
            <p:ph type="dt" sz="half" idx="10"/>
          </p:nvPr>
        </p:nvSpPr>
        <p:spPr/>
        <p:txBody>
          <a:bodyPr/>
          <a:lstStyle/>
          <a:p>
            <a:fld id="{A261F307-12D7-4F5C-A726-FCBADD5FB561}" type="datetimeFigureOut">
              <a:rPr lang="lt-LT" smtClean="0"/>
              <a:t>2024-08-22</a:t>
            </a:fld>
            <a:endParaRPr lang="lt-LT"/>
          </a:p>
        </p:txBody>
      </p:sp>
      <p:sp>
        <p:nvSpPr>
          <p:cNvPr id="6" name="Footer Placeholder 5">
            <a:extLst>
              <a:ext uri="{FF2B5EF4-FFF2-40B4-BE49-F238E27FC236}">
                <a16:creationId xmlns:a16="http://schemas.microsoft.com/office/drawing/2014/main" id="{8ECC6519-C59D-31A3-2EF4-0154C22C98D0}"/>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AF67A4DC-092D-239F-7277-3B4C7420D655}"/>
              </a:ext>
            </a:extLst>
          </p:cNvPr>
          <p:cNvSpPr>
            <a:spLocks noGrp="1"/>
          </p:cNvSpPr>
          <p:nvPr>
            <p:ph type="sldNum" sz="quarter" idx="12"/>
          </p:nvPr>
        </p:nvSpPr>
        <p:spPr/>
        <p:txBody>
          <a:bodyPr/>
          <a:lstStyle/>
          <a:p>
            <a:fld id="{A20CDF27-F1B0-493B-94E7-9D576FDE88E5}" type="slidenum">
              <a:rPr lang="lt-LT" smtClean="0"/>
              <a:t>‹#›</a:t>
            </a:fld>
            <a:endParaRPr lang="lt-LT"/>
          </a:p>
        </p:txBody>
      </p:sp>
    </p:spTree>
    <p:extLst>
      <p:ext uri="{BB962C8B-B14F-4D97-AF65-F5344CB8AC3E}">
        <p14:creationId xmlns:p14="http://schemas.microsoft.com/office/powerpoint/2010/main" val="546431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EF52E-EE9B-CBB3-EAD3-1C45F34D7863}"/>
              </a:ext>
            </a:extLst>
          </p:cNvPr>
          <p:cNvSpPr>
            <a:spLocks noGrp="1"/>
          </p:cNvSpPr>
          <p:nvPr>
            <p:ph type="title"/>
          </p:nvPr>
        </p:nvSpPr>
        <p:spPr>
          <a:xfrm>
            <a:off x="839788" y="365125"/>
            <a:ext cx="10515600" cy="1325563"/>
          </a:xfrm>
        </p:spPr>
        <p:txBody>
          <a:bodyPr/>
          <a:lstStyle/>
          <a:p>
            <a:r>
              <a:rPr lang="en-US"/>
              <a:t>Click to edit Master title style</a:t>
            </a:r>
            <a:endParaRPr lang="lt-LT"/>
          </a:p>
        </p:txBody>
      </p:sp>
      <p:sp>
        <p:nvSpPr>
          <p:cNvPr id="3" name="Text Placeholder 2">
            <a:extLst>
              <a:ext uri="{FF2B5EF4-FFF2-40B4-BE49-F238E27FC236}">
                <a16:creationId xmlns:a16="http://schemas.microsoft.com/office/drawing/2014/main" id="{0BCD1C28-F1E5-2160-6B12-31A9B8FE9E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9D1C3E-A266-60F7-7C3D-07AB55D7CA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a:extLst>
              <a:ext uri="{FF2B5EF4-FFF2-40B4-BE49-F238E27FC236}">
                <a16:creationId xmlns:a16="http://schemas.microsoft.com/office/drawing/2014/main" id="{608881F9-3AB7-671B-0208-8B91EEB50C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F09CB5-5CAA-B57A-5BBE-4265B9C2F4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6">
            <a:extLst>
              <a:ext uri="{FF2B5EF4-FFF2-40B4-BE49-F238E27FC236}">
                <a16:creationId xmlns:a16="http://schemas.microsoft.com/office/drawing/2014/main" id="{703DB5D1-0B40-B53F-33DF-7828E0964836}"/>
              </a:ext>
            </a:extLst>
          </p:cNvPr>
          <p:cNvSpPr>
            <a:spLocks noGrp="1"/>
          </p:cNvSpPr>
          <p:nvPr>
            <p:ph type="dt" sz="half" idx="10"/>
          </p:nvPr>
        </p:nvSpPr>
        <p:spPr/>
        <p:txBody>
          <a:bodyPr/>
          <a:lstStyle/>
          <a:p>
            <a:fld id="{A261F307-12D7-4F5C-A726-FCBADD5FB561}" type="datetimeFigureOut">
              <a:rPr lang="lt-LT" smtClean="0"/>
              <a:t>2024-08-22</a:t>
            </a:fld>
            <a:endParaRPr lang="lt-LT"/>
          </a:p>
        </p:txBody>
      </p:sp>
      <p:sp>
        <p:nvSpPr>
          <p:cNvPr id="8" name="Footer Placeholder 7">
            <a:extLst>
              <a:ext uri="{FF2B5EF4-FFF2-40B4-BE49-F238E27FC236}">
                <a16:creationId xmlns:a16="http://schemas.microsoft.com/office/drawing/2014/main" id="{76300D02-253C-D564-BEBC-15FF5A3F1D42}"/>
              </a:ext>
            </a:extLst>
          </p:cNvPr>
          <p:cNvSpPr>
            <a:spLocks noGrp="1"/>
          </p:cNvSpPr>
          <p:nvPr>
            <p:ph type="ftr" sz="quarter" idx="11"/>
          </p:nvPr>
        </p:nvSpPr>
        <p:spPr/>
        <p:txBody>
          <a:bodyPr/>
          <a:lstStyle/>
          <a:p>
            <a:endParaRPr lang="lt-LT"/>
          </a:p>
        </p:txBody>
      </p:sp>
      <p:sp>
        <p:nvSpPr>
          <p:cNvPr id="9" name="Slide Number Placeholder 8">
            <a:extLst>
              <a:ext uri="{FF2B5EF4-FFF2-40B4-BE49-F238E27FC236}">
                <a16:creationId xmlns:a16="http://schemas.microsoft.com/office/drawing/2014/main" id="{617CF033-4187-6F8C-C924-A7DCA9A99177}"/>
              </a:ext>
            </a:extLst>
          </p:cNvPr>
          <p:cNvSpPr>
            <a:spLocks noGrp="1"/>
          </p:cNvSpPr>
          <p:nvPr>
            <p:ph type="sldNum" sz="quarter" idx="12"/>
          </p:nvPr>
        </p:nvSpPr>
        <p:spPr/>
        <p:txBody>
          <a:bodyPr/>
          <a:lstStyle/>
          <a:p>
            <a:fld id="{A20CDF27-F1B0-493B-94E7-9D576FDE88E5}" type="slidenum">
              <a:rPr lang="lt-LT" smtClean="0"/>
              <a:t>‹#›</a:t>
            </a:fld>
            <a:endParaRPr lang="lt-LT"/>
          </a:p>
        </p:txBody>
      </p:sp>
    </p:spTree>
    <p:extLst>
      <p:ext uri="{BB962C8B-B14F-4D97-AF65-F5344CB8AC3E}">
        <p14:creationId xmlns:p14="http://schemas.microsoft.com/office/powerpoint/2010/main" val="3918840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0F1E8-93E2-A129-05AA-561884935087}"/>
              </a:ext>
            </a:extLst>
          </p:cNvPr>
          <p:cNvSpPr>
            <a:spLocks noGrp="1"/>
          </p:cNvSpPr>
          <p:nvPr>
            <p:ph type="title"/>
          </p:nvPr>
        </p:nvSpPr>
        <p:spPr/>
        <p:txBody>
          <a:bodyPr/>
          <a:lstStyle/>
          <a:p>
            <a:r>
              <a:rPr lang="en-US"/>
              <a:t>Click to edit Master title style</a:t>
            </a:r>
            <a:endParaRPr lang="lt-LT"/>
          </a:p>
        </p:txBody>
      </p:sp>
      <p:sp>
        <p:nvSpPr>
          <p:cNvPr id="3" name="Date Placeholder 2">
            <a:extLst>
              <a:ext uri="{FF2B5EF4-FFF2-40B4-BE49-F238E27FC236}">
                <a16:creationId xmlns:a16="http://schemas.microsoft.com/office/drawing/2014/main" id="{415E64F1-513C-31E3-EA23-4671C5C6D363}"/>
              </a:ext>
            </a:extLst>
          </p:cNvPr>
          <p:cNvSpPr>
            <a:spLocks noGrp="1"/>
          </p:cNvSpPr>
          <p:nvPr>
            <p:ph type="dt" sz="half" idx="10"/>
          </p:nvPr>
        </p:nvSpPr>
        <p:spPr/>
        <p:txBody>
          <a:bodyPr/>
          <a:lstStyle/>
          <a:p>
            <a:fld id="{A261F307-12D7-4F5C-A726-FCBADD5FB561}" type="datetimeFigureOut">
              <a:rPr lang="lt-LT" smtClean="0"/>
              <a:t>2024-08-22</a:t>
            </a:fld>
            <a:endParaRPr lang="lt-LT"/>
          </a:p>
        </p:txBody>
      </p:sp>
      <p:sp>
        <p:nvSpPr>
          <p:cNvPr id="4" name="Footer Placeholder 3">
            <a:extLst>
              <a:ext uri="{FF2B5EF4-FFF2-40B4-BE49-F238E27FC236}">
                <a16:creationId xmlns:a16="http://schemas.microsoft.com/office/drawing/2014/main" id="{0DC2C289-B9E1-07CE-E467-8A411EB77DE9}"/>
              </a:ext>
            </a:extLst>
          </p:cNvPr>
          <p:cNvSpPr>
            <a:spLocks noGrp="1"/>
          </p:cNvSpPr>
          <p:nvPr>
            <p:ph type="ftr" sz="quarter" idx="11"/>
          </p:nvPr>
        </p:nvSpPr>
        <p:spPr/>
        <p:txBody>
          <a:bodyPr/>
          <a:lstStyle/>
          <a:p>
            <a:endParaRPr lang="lt-LT"/>
          </a:p>
        </p:txBody>
      </p:sp>
      <p:sp>
        <p:nvSpPr>
          <p:cNvPr id="5" name="Slide Number Placeholder 4">
            <a:extLst>
              <a:ext uri="{FF2B5EF4-FFF2-40B4-BE49-F238E27FC236}">
                <a16:creationId xmlns:a16="http://schemas.microsoft.com/office/drawing/2014/main" id="{EADCEED6-B3CC-5BED-8E14-79FA5A8763A0}"/>
              </a:ext>
            </a:extLst>
          </p:cNvPr>
          <p:cNvSpPr>
            <a:spLocks noGrp="1"/>
          </p:cNvSpPr>
          <p:nvPr>
            <p:ph type="sldNum" sz="quarter" idx="12"/>
          </p:nvPr>
        </p:nvSpPr>
        <p:spPr/>
        <p:txBody>
          <a:bodyPr/>
          <a:lstStyle/>
          <a:p>
            <a:fld id="{A20CDF27-F1B0-493B-94E7-9D576FDE88E5}" type="slidenum">
              <a:rPr lang="lt-LT" smtClean="0"/>
              <a:t>‹#›</a:t>
            </a:fld>
            <a:endParaRPr lang="lt-LT"/>
          </a:p>
        </p:txBody>
      </p:sp>
    </p:spTree>
    <p:extLst>
      <p:ext uri="{BB962C8B-B14F-4D97-AF65-F5344CB8AC3E}">
        <p14:creationId xmlns:p14="http://schemas.microsoft.com/office/powerpoint/2010/main" val="2403921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B351A2-1B61-34CF-B59D-51F7B24507E7}"/>
              </a:ext>
            </a:extLst>
          </p:cNvPr>
          <p:cNvSpPr>
            <a:spLocks noGrp="1"/>
          </p:cNvSpPr>
          <p:nvPr>
            <p:ph type="dt" sz="half" idx="10"/>
          </p:nvPr>
        </p:nvSpPr>
        <p:spPr/>
        <p:txBody>
          <a:bodyPr/>
          <a:lstStyle/>
          <a:p>
            <a:fld id="{A261F307-12D7-4F5C-A726-FCBADD5FB561}" type="datetimeFigureOut">
              <a:rPr lang="lt-LT" smtClean="0"/>
              <a:t>2024-08-22</a:t>
            </a:fld>
            <a:endParaRPr lang="lt-LT"/>
          </a:p>
        </p:txBody>
      </p:sp>
      <p:sp>
        <p:nvSpPr>
          <p:cNvPr id="3" name="Footer Placeholder 2">
            <a:extLst>
              <a:ext uri="{FF2B5EF4-FFF2-40B4-BE49-F238E27FC236}">
                <a16:creationId xmlns:a16="http://schemas.microsoft.com/office/drawing/2014/main" id="{EEA64347-4823-E5BC-01D5-DF79B7234776}"/>
              </a:ext>
            </a:extLst>
          </p:cNvPr>
          <p:cNvSpPr>
            <a:spLocks noGrp="1"/>
          </p:cNvSpPr>
          <p:nvPr>
            <p:ph type="ftr" sz="quarter" idx="11"/>
          </p:nvPr>
        </p:nvSpPr>
        <p:spPr/>
        <p:txBody>
          <a:bodyPr/>
          <a:lstStyle/>
          <a:p>
            <a:endParaRPr lang="lt-LT"/>
          </a:p>
        </p:txBody>
      </p:sp>
      <p:sp>
        <p:nvSpPr>
          <p:cNvPr id="4" name="Slide Number Placeholder 3">
            <a:extLst>
              <a:ext uri="{FF2B5EF4-FFF2-40B4-BE49-F238E27FC236}">
                <a16:creationId xmlns:a16="http://schemas.microsoft.com/office/drawing/2014/main" id="{1DF9FE0D-0ED7-7DE2-7878-D813D881191F}"/>
              </a:ext>
            </a:extLst>
          </p:cNvPr>
          <p:cNvSpPr>
            <a:spLocks noGrp="1"/>
          </p:cNvSpPr>
          <p:nvPr>
            <p:ph type="sldNum" sz="quarter" idx="12"/>
          </p:nvPr>
        </p:nvSpPr>
        <p:spPr/>
        <p:txBody>
          <a:bodyPr/>
          <a:lstStyle/>
          <a:p>
            <a:fld id="{A20CDF27-F1B0-493B-94E7-9D576FDE88E5}" type="slidenum">
              <a:rPr lang="lt-LT" smtClean="0"/>
              <a:t>‹#›</a:t>
            </a:fld>
            <a:endParaRPr lang="lt-LT"/>
          </a:p>
        </p:txBody>
      </p:sp>
    </p:spTree>
    <p:extLst>
      <p:ext uri="{BB962C8B-B14F-4D97-AF65-F5344CB8AC3E}">
        <p14:creationId xmlns:p14="http://schemas.microsoft.com/office/powerpoint/2010/main" val="1295071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1FE25-3607-CF52-74DA-FB716073E2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Content Placeholder 2">
            <a:extLst>
              <a:ext uri="{FF2B5EF4-FFF2-40B4-BE49-F238E27FC236}">
                <a16:creationId xmlns:a16="http://schemas.microsoft.com/office/drawing/2014/main" id="{C74A37C8-1BF7-56DE-7DA1-0E7592A491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a:extLst>
              <a:ext uri="{FF2B5EF4-FFF2-40B4-BE49-F238E27FC236}">
                <a16:creationId xmlns:a16="http://schemas.microsoft.com/office/drawing/2014/main" id="{C146DD79-07D5-83EF-C76C-FCAC203EE2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21AE9B-6363-5A10-3785-071518D3453F}"/>
              </a:ext>
            </a:extLst>
          </p:cNvPr>
          <p:cNvSpPr>
            <a:spLocks noGrp="1"/>
          </p:cNvSpPr>
          <p:nvPr>
            <p:ph type="dt" sz="half" idx="10"/>
          </p:nvPr>
        </p:nvSpPr>
        <p:spPr/>
        <p:txBody>
          <a:bodyPr/>
          <a:lstStyle/>
          <a:p>
            <a:fld id="{A261F307-12D7-4F5C-A726-FCBADD5FB561}" type="datetimeFigureOut">
              <a:rPr lang="lt-LT" smtClean="0"/>
              <a:t>2024-08-22</a:t>
            </a:fld>
            <a:endParaRPr lang="lt-LT"/>
          </a:p>
        </p:txBody>
      </p:sp>
      <p:sp>
        <p:nvSpPr>
          <p:cNvPr id="6" name="Footer Placeholder 5">
            <a:extLst>
              <a:ext uri="{FF2B5EF4-FFF2-40B4-BE49-F238E27FC236}">
                <a16:creationId xmlns:a16="http://schemas.microsoft.com/office/drawing/2014/main" id="{7FDCF201-874F-CF0E-98A9-633B41360768}"/>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4B603D1A-98B9-DE76-1144-7C1FBF66E716}"/>
              </a:ext>
            </a:extLst>
          </p:cNvPr>
          <p:cNvSpPr>
            <a:spLocks noGrp="1"/>
          </p:cNvSpPr>
          <p:nvPr>
            <p:ph type="sldNum" sz="quarter" idx="12"/>
          </p:nvPr>
        </p:nvSpPr>
        <p:spPr/>
        <p:txBody>
          <a:bodyPr/>
          <a:lstStyle/>
          <a:p>
            <a:fld id="{A20CDF27-F1B0-493B-94E7-9D576FDE88E5}" type="slidenum">
              <a:rPr lang="lt-LT" smtClean="0"/>
              <a:t>‹#›</a:t>
            </a:fld>
            <a:endParaRPr lang="lt-LT"/>
          </a:p>
        </p:txBody>
      </p:sp>
    </p:spTree>
    <p:extLst>
      <p:ext uri="{BB962C8B-B14F-4D97-AF65-F5344CB8AC3E}">
        <p14:creationId xmlns:p14="http://schemas.microsoft.com/office/powerpoint/2010/main" val="3077979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4849C-A050-2EBF-D997-C225A98722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Picture Placeholder 2">
            <a:extLst>
              <a:ext uri="{FF2B5EF4-FFF2-40B4-BE49-F238E27FC236}">
                <a16:creationId xmlns:a16="http://schemas.microsoft.com/office/drawing/2014/main" id="{9290E3A3-687B-1B69-C58C-2DC1B993A0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a:extLst>
              <a:ext uri="{FF2B5EF4-FFF2-40B4-BE49-F238E27FC236}">
                <a16:creationId xmlns:a16="http://schemas.microsoft.com/office/drawing/2014/main" id="{4F331B22-83F5-548D-9024-4F92C91C48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85AB96-8183-0477-CA3E-6004FDF26CC5}"/>
              </a:ext>
            </a:extLst>
          </p:cNvPr>
          <p:cNvSpPr>
            <a:spLocks noGrp="1"/>
          </p:cNvSpPr>
          <p:nvPr>
            <p:ph type="dt" sz="half" idx="10"/>
          </p:nvPr>
        </p:nvSpPr>
        <p:spPr/>
        <p:txBody>
          <a:bodyPr/>
          <a:lstStyle/>
          <a:p>
            <a:fld id="{A261F307-12D7-4F5C-A726-FCBADD5FB561}" type="datetimeFigureOut">
              <a:rPr lang="lt-LT" smtClean="0"/>
              <a:t>2024-08-22</a:t>
            </a:fld>
            <a:endParaRPr lang="lt-LT"/>
          </a:p>
        </p:txBody>
      </p:sp>
      <p:sp>
        <p:nvSpPr>
          <p:cNvPr id="6" name="Footer Placeholder 5">
            <a:extLst>
              <a:ext uri="{FF2B5EF4-FFF2-40B4-BE49-F238E27FC236}">
                <a16:creationId xmlns:a16="http://schemas.microsoft.com/office/drawing/2014/main" id="{BD50C543-189E-33B6-0A52-ADBD10F7F526}"/>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A6241FA0-1790-55F5-C95C-6228D1E3113C}"/>
              </a:ext>
            </a:extLst>
          </p:cNvPr>
          <p:cNvSpPr>
            <a:spLocks noGrp="1"/>
          </p:cNvSpPr>
          <p:nvPr>
            <p:ph type="sldNum" sz="quarter" idx="12"/>
          </p:nvPr>
        </p:nvSpPr>
        <p:spPr/>
        <p:txBody>
          <a:bodyPr/>
          <a:lstStyle/>
          <a:p>
            <a:fld id="{A20CDF27-F1B0-493B-94E7-9D576FDE88E5}" type="slidenum">
              <a:rPr lang="lt-LT" smtClean="0"/>
              <a:t>‹#›</a:t>
            </a:fld>
            <a:endParaRPr lang="lt-LT"/>
          </a:p>
        </p:txBody>
      </p:sp>
    </p:spTree>
    <p:extLst>
      <p:ext uri="{BB962C8B-B14F-4D97-AF65-F5344CB8AC3E}">
        <p14:creationId xmlns:p14="http://schemas.microsoft.com/office/powerpoint/2010/main" val="4144175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CFA6D4-4ABD-ADFC-2460-2972EDB98D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a:extLst>
              <a:ext uri="{FF2B5EF4-FFF2-40B4-BE49-F238E27FC236}">
                <a16:creationId xmlns:a16="http://schemas.microsoft.com/office/drawing/2014/main" id="{AAE972EF-A3D8-7769-A8DD-5191DC8C41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B5BA9D99-5A4B-5D57-51A1-CAE2AAAD27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1F307-12D7-4F5C-A726-FCBADD5FB561}" type="datetimeFigureOut">
              <a:rPr lang="lt-LT" smtClean="0"/>
              <a:t>2024-08-22</a:t>
            </a:fld>
            <a:endParaRPr lang="lt-LT"/>
          </a:p>
        </p:txBody>
      </p:sp>
      <p:sp>
        <p:nvSpPr>
          <p:cNvPr id="5" name="Footer Placeholder 4">
            <a:extLst>
              <a:ext uri="{FF2B5EF4-FFF2-40B4-BE49-F238E27FC236}">
                <a16:creationId xmlns:a16="http://schemas.microsoft.com/office/drawing/2014/main" id="{6A2BAB46-0328-F27D-0908-FF5E87419E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a:extLst>
              <a:ext uri="{FF2B5EF4-FFF2-40B4-BE49-F238E27FC236}">
                <a16:creationId xmlns:a16="http://schemas.microsoft.com/office/drawing/2014/main" id="{4D76B80D-C285-3398-6538-5907303D1B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CDF27-F1B0-493B-94E7-9D576FDE88E5}" type="slidenum">
              <a:rPr lang="lt-LT" smtClean="0"/>
              <a:t>‹#›</a:t>
            </a:fld>
            <a:endParaRPr lang="lt-LT"/>
          </a:p>
        </p:txBody>
      </p:sp>
    </p:spTree>
    <p:extLst>
      <p:ext uri="{BB962C8B-B14F-4D97-AF65-F5344CB8AC3E}">
        <p14:creationId xmlns:p14="http://schemas.microsoft.com/office/powerpoint/2010/main" val="2340176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5.sv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17.sv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19.sv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21.sv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11.sv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11.sv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90A6F"/>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5359C495-F3D3-9580-6B26-98C1DCF9772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1775" y="528339"/>
            <a:ext cx="2434964" cy="1133169"/>
          </a:xfrm>
          <a:prstGeom prst="rect">
            <a:avLst/>
          </a:prstGeom>
        </p:spPr>
      </p:pic>
      <p:pic>
        <p:nvPicPr>
          <p:cNvPr id="4" name="Graphic 3">
            <a:extLst>
              <a:ext uri="{FF2B5EF4-FFF2-40B4-BE49-F238E27FC236}">
                <a16:creationId xmlns:a16="http://schemas.microsoft.com/office/drawing/2014/main" id="{2BF6A73C-23C5-04A8-382E-8EB481AE7CCF}"/>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59774" t="6693" b="22487"/>
          <a:stretch/>
        </p:blipFill>
        <p:spPr>
          <a:xfrm>
            <a:off x="4495467" y="-336837"/>
            <a:ext cx="9090327" cy="8016863"/>
          </a:xfrm>
          <a:prstGeom prst="rect">
            <a:avLst/>
          </a:prstGeom>
        </p:spPr>
      </p:pic>
      <p:sp>
        <p:nvSpPr>
          <p:cNvPr id="2" name="Title 1">
            <a:extLst>
              <a:ext uri="{FF2B5EF4-FFF2-40B4-BE49-F238E27FC236}">
                <a16:creationId xmlns:a16="http://schemas.microsoft.com/office/drawing/2014/main" id="{4FECB960-E363-681D-3111-4B6C49F225A5}"/>
              </a:ext>
            </a:extLst>
          </p:cNvPr>
          <p:cNvSpPr>
            <a:spLocks noGrp="1"/>
          </p:cNvSpPr>
          <p:nvPr>
            <p:ph type="ctrTitle"/>
          </p:nvPr>
        </p:nvSpPr>
        <p:spPr>
          <a:xfrm>
            <a:off x="543624" y="2190440"/>
            <a:ext cx="9144000" cy="2387600"/>
          </a:xfrm>
        </p:spPr>
        <p:txBody>
          <a:bodyPr>
            <a:normAutofit/>
          </a:bodyPr>
          <a:lstStyle/>
          <a:p>
            <a:pPr algn="l"/>
            <a:r>
              <a:rPr lang="en-US" sz="7200" b="1" dirty="0">
                <a:solidFill>
                  <a:schemeClr val="bg1"/>
                </a:solidFill>
                <a:latin typeface="Verdana" panose="020B0604030504040204" pitchFamily="34" charset="0"/>
                <a:ea typeface="Verdana" panose="020B0604030504040204" pitchFamily="34" charset="0"/>
              </a:rPr>
              <a:t>K</a:t>
            </a:r>
            <a:r>
              <a:rPr lang="lt-LT" sz="7200" b="1" dirty="0">
                <a:solidFill>
                  <a:schemeClr val="bg1"/>
                </a:solidFill>
                <a:latin typeface="Verdana" panose="020B0604030504040204" pitchFamily="34" charset="0"/>
                <a:ea typeface="Verdana" panose="020B0604030504040204" pitchFamily="34" charset="0"/>
              </a:rPr>
              <a:t>ą</a:t>
            </a:r>
            <a:br>
              <a:rPr lang="lt-LT" sz="7200" b="1" dirty="0">
                <a:solidFill>
                  <a:schemeClr val="bg1"/>
                </a:solidFill>
                <a:latin typeface="Verdana" panose="020B0604030504040204" pitchFamily="34" charset="0"/>
                <a:ea typeface="Verdana" panose="020B0604030504040204" pitchFamily="34" charset="0"/>
              </a:rPr>
            </a:br>
            <a:r>
              <a:rPr lang="lt-LT" sz="7200" b="1" dirty="0">
                <a:solidFill>
                  <a:schemeClr val="bg1"/>
                </a:solidFill>
                <a:latin typeface="Verdana" panose="020B0604030504040204" pitchFamily="34" charset="0"/>
                <a:ea typeface="Verdana" panose="020B0604030504040204" pitchFamily="34" charset="0"/>
              </a:rPr>
              <a:t>nuveikėme?</a:t>
            </a:r>
          </a:p>
        </p:txBody>
      </p:sp>
    </p:spTree>
    <p:extLst>
      <p:ext uri="{BB962C8B-B14F-4D97-AF65-F5344CB8AC3E}">
        <p14:creationId xmlns:p14="http://schemas.microsoft.com/office/powerpoint/2010/main" val="403691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4BBA4">
            <a:alpha val="16000"/>
          </a:srgbClr>
        </a:solidFill>
        <a:effectLst/>
      </p:bgPr>
    </p:bg>
    <p:spTree>
      <p:nvGrpSpPr>
        <p:cNvPr id="1" name=""/>
        <p:cNvGrpSpPr/>
        <p:nvPr/>
      </p:nvGrpSpPr>
      <p:grpSpPr>
        <a:xfrm>
          <a:off x="0" y="0"/>
          <a:ext cx="0" cy="0"/>
          <a:chOff x="0" y="0"/>
          <a:chExt cx="0" cy="0"/>
        </a:xfrm>
      </p:grpSpPr>
      <p:sp>
        <p:nvSpPr>
          <p:cNvPr id="30" name="Rectangle: Rounded Corners 29">
            <a:extLst>
              <a:ext uri="{FF2B5EF4-FFF2-40B4-BE49-F238E27FC236}">
                <a16:creationId xmlns:a16="http://schemas.microsoft.com/office/drawing/2014/main" id="{423C0741-7A7E-8E39-28CD-9284A1A91564}"/>
              </a:ext>
            </a:extLst>
          </p:cNvPr>
          <p:cNvSpPr/>
          <p:nvPr/>
        </p:nvSpPr>
        <p:spPr>
          <a:xfrm>
            <a:off x="7722354" y="3457553"/>
            <a:ext cx="5964421" cy="3049625"/>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8" name="Rectangle: Rounded Corners 7">
            <a:extLst>
              <a:ext uri="{FF2B5EF4-FFF2-40B4-BE49-F238E27FC236}">
                <a16:creationId xmlns:a16="http://schemas.microsoft.com/office/drawing/2014/main" id="{37EB1802-B9C8-E755-7D06-6D222D150B01}"/>
              </a:ext>
            </a:extLst>
          </p:cNvPr>
          <p:cNvSpPr/>
          <p:nvPr/>
        </p:nvSpPr>
        <p:spPr>
          <a:xfrm>
            <a:off x="7722355" y="1406833"/>
            <a:ext cx="5964421" cy="1778704"/>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0" name="Rectangle: Rounded Corners 9">
            <a:extLst>
              <a:ext uri="{FF2B5EF4-FFF2-40B4-BE49-F238E27FC236}">
                <a16:creationId xmlns:a16="http://schemas.microsoft.com/office/drawing/2014/main" id="{4E501A77-DEE8-6B86-0831-EE968A50D5FE}"/>
              </a:ext>
            </a:extLst>
          </p:cNvPr>
          <p:cNvSpPr/>
          <p:nvPr/>
        </p:nvSpPr>
        <p:spPr>
          <a:xfrm>
            <a:off x="-1494776" y="2354941"/>
            <a:ext cx="5964422" cy="3241319"/>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grpSp>
        <p:nvGrpSpPr>
          <p:cNvPr id="11" name="Group 10">
            <a:extLst>
              <a:ext uri="{FF2B5EF4-FFF2-40B4-BE49-F238E27FC236}">
                <a16:creationId xmlns:a16="http://schemas.microsoft.com/office/drawing/2014/main" id="{77F5427B-4208-B37F-5988-C77247CE894E}"/>
              </a:ext>
            </a:extLst>
          </p:cNvPr>
          <p:cNvGrpSpPr/>
          <p:nvPr/>
        </p:nvGrpSpPr>
        <p:grpSpPr>
          <a:xfrm>
            <a:off x="11139264" y="1678751"/>
            <a:ext cx="486809" cy="486808"/>
            <a:chOff x="5003421" y="1668780"/>
            <a:chExt cx="563880" cy="563880"/>
          </a:xfrm>
        </p:grpSpPr>
        <p:sp>
          <p:nvSpPr>
            <p:cNvPr id="13" name="Oval 12">
              <a:extLst>
                <a:ext uri="{FF2B5EF4-FFF2-40B4-BE49-F238E27FC236}">
                  <a16:creationId xmlns:a16="http://schemas.microsoft.com/office/drawing/2014/main" id="{5B6A2517-A156-DF89-1EF4-344244CC964B}"/>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14" name="TextBox 13">
              <a:extLst>
                <a:ext uri="{FF2B5EF4-FFF2-40B4-BE49-F238E27FC236}">
                  <a16:creationId xmlns:a16="http://schemas.microsoft.com/office/drawing/2014/main" id="{943AD274-BF1D-7510-7457-F1BB0372C704}"/>
                </a:ext>
              </a:extLst>
            </p:cNvPr>
            <p:cNvSpPr txBox="1"/>
            <p:nvPr/>
          </p:nvSpPr>
          <p:spPr>
            <a:xfrm>
              <a:off x="5083431" y="1770742"/>
              <a:ext cx="457200" cy="356504"/>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2</a:t>
              </a:r>
              <a:r>
                <a:rPr lang="lt-LT" sz="1400" b="1" dirty="0">
                  <a:solidFill>
                    <a:schemeClr val="bg1"/>
                  </a:solidFill>
                  <a:latin typeface="Verdana" panose="020B0604030504040204" pitchFamily="34" charset="0"/>
                  <a:ea typeface="Verdana" panose="020B0604030504040204" pitchFamily="34" charset="0"/>
                </a:rPr>
                <a:t>.</a:t>
              </a:r>
            </a:p>
          </p:txBody>
        </p:sp>
      </p:grpSp>
      <p:grpSp>
        <p:nvGrpSpPr>
          <p:cNvPr id="15" name="Group 14">
            <a:extLst>
              <a:ext uri="{FF2B5EF4-FFF2-40B4-BE49-F238E27FC236}">
                <a16:creationId xmlns:a16="http://schemas.microsoft.com/office/drawing/2014/main" id="{81047E6F-E6ED-CD41-8576-20B2140FF29E}"/>
              </a:ext>
            </a:extLst>
          </p:cNvPr>
          <p:cNvGrpSpPr/>
          <p:nvPr/>
        </p:nvGrpSpPr>
        <p:grpSpPr>
          <a:xfrm>
            <a:off x="677277" y="2689516"/>
            <a:ext cx="465790" cy="486808"/>
            <a:chOff x="5003421" y="1668780"/>
            <a:chExt cx="563880" cy="563880"/>
          </a:xfrm>
        </p:grpSpPr>
        <p:sp>
          <p:nvSpPr>
            <p:cNvPr id="16" name="Oval 15">
              <a:extLst>
                <a:ext uri="{FF2B5EF4-FFF2-40B4-BE49-F238E27FC236}">
                  <a16:creationId xmlns:a16="http://schemas.microsoft.com/office/drawing/2014/main" id="{0EFA8C5B-C22F-2FC9-0236-83C55B0DC4CB}"/>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17" name="TextBox 16">
              <a:extLst>
                <a:ext uri="{FF2B5EF4-FFF2-40B4-BE49-F238E27FC236}">
                  <a16:creationId xmlns:a16="http://schemas.microsoft.com/office/drawing/2014/main" id="{B16B4C4D-2388-232D-ED51-20B19D42BCC6}"/>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1.</a:t>
              </a:r>
            </a:p>
          </p:txBody>
        </p:sp>
      </p:grpSp>
      <p:sp>
        <p:nvSpPr>
          <p:cNvPr id="12" name="Oval 11">
            <a:extLst>
              <a:ext uri="{FF2B5EF4-FFF2-40B4-BE49-F238E27FC236}">
                <a16:creationId xmlns:a16="http://schemas.microsoft.com/office/drawing/2014/main" id="{00508C57-8866-D99D-DE75-1A02BB92F78E}"/>
              </a:ext>
            </a:extLst>
          </p:cNvPr>
          <p:cNvSpPr/>
          <p:nvPr/>
        </p:nvSpPr>
        <p:spPr>
          <a:xfrm>
            <a:off x="4704144" y="2546195"/>
            <a:ext cx="2783712" cy="278371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 name="Title 1">
            <a:extLst>
              <a:ext uri="{FF2B5EF4-FFF2-40B4-BE49-F238E27FC236}">
                <a16:creationId xmlns:a16="http://schemas.microsoft.com/office/drawing/2014/main" id="{2D20D38F-85A9-19BC-5AB2-AE505E2A7157}"/>
              </a:ext>
            </a:extLst>
          </p:cNvPr>
          <p:cNvSpPr>
            <a:spLocks noGrp="1"/>
          </p:cNvSpPr>
          <p:nvPr>
            <p:ph type="title"/>
          </p:nvPr>
        </p:nvSpPr>
        <p:spPr>
          <a:xfrm>
            <a:off x="589344" y="435830"/>
            <a:ext cx="8946542" cy="804011"/>
          </a:xfrm>
        </p:spPr>
        <p:txBody>
          <a:bodyPr>
            <a:normAutofit/>
          </a:bodyPr>
          <a:lstStyle/>
          <a:p>
            <a:r>
              <a:rPr lang="lt-LT" sz="3600" b="1" dirty="0">
                <a:solidFill>
                  <a:srgbClr val="390A6F"/>
                </a:solidFill>
                <a:latin typeface="Verdana" panose="020B0604030504040204" pitchFamily="34" charset="0"/>
                <a:ea typeface="Verdana" panose="020B0604030504040204" pitchFamily="34" charset="0"/>
              </a:rPr>
              <a:t>Investavome į ateitį</a:t>
            </a:r>
          </a:p>
        </p:txBody>
      </p:sp>
      <p:pic>
        <p:nvPicPr>
          <p:cNvPr id="3" name="Google Shape;110;p20">
            <a:extLst>
              <a:ext uri="{FF2B5EF4-FFF2-40B4-BE49-F238E27FC236}">
                <a16:creationId xmlns:a16="http://schemas.microsoft.com/office/drawing/2014/main" id="{AC89B901-8E20-DA62-C18E-F149736F0DA5}"/>
              </a:ext>
            </a:extLst>
          </p:cNvPr>
          <p:cNvPicPr preferRelativeResize="0"/>
          <p:nvPr/>
        </p:nvPicPr>
        <p:blipFill rotWithShape="1">
          <a:blip r:embed="rId3">
            <a:alphaModFix/>
          </a:blip>
          <a:srcRect/>
          <a:stretch/>
        </p:blipFill>
        <p:spPr>
          <a:xfrm>
            <a:off x="9475885" y="103630"/>
            <a:ext cx="2266283" cy="1136283"/>
          </a:xfrm>
          <a:prstGeom prst="rect">
            <a:avLst/>
          </a:prstGeom>
          <a:noFill/>
          <a:ln>
            <a:noFill/>
          </a:ln>
        </p:spPr>
      </p:pic>
      <p:sp>
        <p:nvSpPr>
          <p:cNvPr id="20" name="TextBox 19">
            <a:extLst>
              <a:ext uri="{FF2B5EF4-FFF2-40B4-BE49-F238E27FC236}">
                <a16:creationId xmlns:a16="http://schemas.microsoft.com/office/drawing/2014/main" id="{39938C6B-C493-408F-A4BA-B6A24CE582A6}"/>
              </a:ext>
            </a:extLst>
          </p:cNvPr>
          <p:cNvSpPr txBox="1"/>
          <p:nvPr/>
        </p:nvSpPr>
        <p:spPr>
          <a:xfrm>
            <a:off x="7961970" y="3689575"/>
            <a:ext cx="3090637" cy="2600712"/>
          </a:xfrm>
          <a:prstGeom prst="rect">
            <a:avLst/>
          </a:prstGeom>
          <a:noFill/>
        </p:spPr>
        <p:txBody>
          <a:bodyPr wrap="square" rtlCol="0">
            <a:spAutoFit/>
          </a:bodyPr>
          <a:lstStyle/>
          <a:p>
            <a:pPr algn="r"/>
            <a:r>
              <a:rPr lang="lt-LT" sz="1600" b="1" dirty="0">
                <a:solidFill>
                  <a:srgbClr val="44BBA4"/>
                </a:solidFill>
                <a:latin typeface="Verdana" panose="020B0604030504040204" pitchFamily="34" charset="0"/>
                <a:ea typeface="Verdana" panose="020B0604030504040204" pitchFamily="34" charset="0"/>
              </a:rPr>
              <a:t>Saugesni ir</a:t>
            </a:r>
            <a:br>
              <a:rPr lang="en-US" sz="1600" b="1" dirty="0">
                <a:solidFill>
                  <a:srgbClr val="44BBA4"/>
                </a:solidFill>
                <a:latin typeface="Verdana" panose="020B0604030504040204" pitchFamily="34" charset="0"/>
                <a:ea typeface="Verdana" panose="020B0604030504040204" pitchFamily="34" charset="0"/>
              </a:rPr>
            </a:br>
            <a:r>
              <a:rPr lang="lt-LT" sz="1600" b="1" dirty="0">
                <a:solidFill>
                  <a:srgbClr val="44BBA4"/>
                </a:solidFill>
                <a:latin typeface="Verdana" panose="020B0604030504040204" pitchFamily="34" charset="0"/>
                <a:ea typeface="Verdana" panose="020B0604030504040204" pitchFamily="34" charset="0"/>
              </a:rPr>
              <a:t>atsakingai valdomi valstybės ištekliai</a:t>
            </a:r>
            <a:br>
              <a:rPr lang="lt-LT" sz="1400" b="1" dirty="0">
                <a:solidFill>
                  <a:srgbClr val="44BBA4"/>
                </a:solidFill>
                <a:latin typeface="Verdana" panose="020B0604030504040204" pitchFamily="34" charset="0"/>
                <a:ea typeface="Verdana" panose="020B0604030504040204" pitchFamily="34" charset="0"/>
              </a:rPr>
            </a:br>
            <a:br>
              <a:rPr lang="lt-LT" sz="500" b="1" dirty="0">
                <a:solidFill>
                  <a:srgbClr val="44BBA4"/>
                </a:solidFill>
                <a:latin typeface="Verdana" panose="020B0604030504040204" pitchFamily="34" charset="0"/>
                <a:ea typeface="Verdana" panose="020B0604030504040204" pitchFamily="34" charset="0"/>
              </a:rPr>
            </a:br>
            <a:r>
              <a:rPr lang="lt-LT" sz="1200" dirty="0">
                <a:solidFill>
                  <a:srgbClr val="390A6F"/>
                </a:solidFill>
                <a:latin typeface="Verdana" panose="020B0604030504040204" pitchFamily="34" charset="0"/>
                <a:ea typeface="Verdana" panose="020B0604030504040204" pitchFamily="34" charset="0"/>
              </a:rPr>
              <a:t>Lietuvos duomenys, saugomi privačiuose ir viešuosiuose centruose, padės ginantis nuo kibernetinių atakų, užtikrins sklandžią valstybės institucijų veiklą. </a:t>
            </a:r>
          </a:p>
          <a:p>
            <a:pPr algn="r"/>
            <a:r>
              <a:rPr lang="lt-LT" sz="1400" b="1" dirty="0">
                <a:solidFill>
                  <a:srgbClr val="390A6F"/>
                </a:solidFill>
                <a:latin typeface="Verdana" panose="020B0604030504040204" pitchFamily="34" charset="0"/>
                <a:ea typeface="Verdana" panose="020B0604030504040204" pitchFamily="34" charset="0"/>
              </a:rPr>
              <a:t>204</a:t>
            </a:r>
            <a:r>
              <a:rPr lang="lt-LT" sz="1200" dirty="0">
                <a:solidFill>
                  <a:srgbClr val="390A6F"/>
                </a:solidFill>
                <a:latin typeface="Verdana" panose="020B0604030504040204" pitchFamily="34" charset="0"/>
                <a:ea typeface="Verdana" panose="020B0604030504040204" pitchFamily="34" charset="0"/>
              </a:rPr>
              <a:t> valstybės institucijų informacinių sistemų duomenys perkelti į naują centralizuotai valdomą IRT infrastruktūrą.</a:t>
            </a:r>
            <a:endParaRPr lang="lt-LT" sz="1200" b="1" dirty="0">
              <a:solidFill>
                <a:srgbClr val="390A6F"/>
              </a:solidFill>
              <a:latin typeface="Verdana" panose="020B0604030504040204" pitchFamily="34" charset="0"/>
              <a:ea typeface="Verdana" panose="020B0604030504040204" pitchFamily="34" charset="0"/>
            </a:endParaRPr>
          </a:p>
        </p:txBody>
      </p:sp>
      <p:pic>
        <p:nvPicPr>
          <p:cNvPr id="69" name="Graphic 68">
            <a:extLst>
              <a:ext uri="{FF2B5EF4-FFF2-40B4-BE49-F238E27FC236}">
                <a16:creationId xmlns:a16="http://schemas.microsoft.com/office/drawing/2014/main" id="{D95CF4BF-C90C-CE27-48B0-E2EB54DC5CE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14771" y="3246255"/>
            <a:ext cx="1441543" cy="1383591"/>
          </a:xfrm>
          <a:prstGeom prst="rect">
            <a:avLst/>
          </a:prstGeom>
        </p:spPr>
      </p:pic>
      <p:sp>
        <p:nvSpPr>
          <p:cNvPr id="25" name="TextBox 24">
            <a:extLst>
              <a:ext uri="{FF2B5EF4-FFF2-40B4-BE49-F238E27FC236}">
                <a16:creationId xmlns:a16="http://schemas.microsoft.com/office/drawing/2014/main" id="{0B0F8E0B-F0F9-CBB2-F097-14FEED908D1B}"/>
              </a:ext>
            </a:extLst>
          </p:cNvPr>
          <p:cNvSpPr txBox="1"/>
          <p:nvPr/>
        </p:nvSpPr>
        <p:spPr>
          <a:xfrm>
            <a:off x="1187217" y="2636862"/>
            <a:ext cx="3186527" cy="269304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lt-LT" b="1" i="0" u="none" strike="noStrike" kern="1200" cap="none" spc="0" normalizeH="0" baseline="0" noProof="0" dirty="0">
                <a:ln>
                  <a:noFill/>
                </a:ln>
                <a:solidFill>
                  <a:srgbClr val="7E47FF"/>
                </a:solidFill>
                <a:effectLst/>
                <a:uLnTx/>
                <a:uFillTx/>
                <a:latin typeface="Verdana" panose="020B0604030504040204" pitchFamily="34" charset="0"/>
                <a:ea typeface="Verdana" panose="020B0604030504040204" pitchFamily="34" charset="0"/>
                <a:cs typeface="+mn-cs"/>
              </a:rPr>
              <a:t>Kylame pagal tarptautinius</a:t>
            </a:r>
            <a:br>
              <a:rPr kumimoji="0" lang="en-US" b="1" i="0" u="none" strike="noStrike" kern="1200" cap="none" spc="0" normalizeH="0" baseline="0" noProof="0" dirty="0">
                <a:ln>
                  <a:noFill/>
                </a:ln>
                <a:solidFill>
                  <a:srgbClr val="7E47FF"/>
                </a:solidFill>
                <a:effectLst/>
                <a:uLnTx/>
                <a:uFillTx/>
                <a:latin typeface="Verdana" panose="020B0604030504040204" pitchFamily="34" charset="0"/>
                <a:ea typeface="Verdana" panose="020B0604030504040204" pitchFamily="34" charset="0"/>
                <a:cs typeface="+mn-cs"/>
              </a:rPr>
            </a:br>
            <a:r>
              <a:rPr kumimoji="0" lang="lt-LT" b="1" i="0" u="none" strike="noStrike" kern="1200" cap="none" spc="0" normalizeH="0" baseline="0" noProof="0" dirty="0">
                <a:ln>
                  <a:noFill/>
                </a:ln>
                <a:solidFill>
                  <a:srgbClr val="7E47FF"/>
                </a:solidFill>
                <a:effectLst/>
                <a:uLnTx/>
                <a:uFillTx/>
                <a:latin typeface="Verdana" panose="020B0604030504040204" pitchFamily="34" charset="0"/>
                <a:ea typeface="Verdana" panose="020B0604030504040204" pitchFamily="34" charset="0"/>
                <a:cs typeface="+mn-cs"/>
              </a:rPr>
              <a:t>reitingus</a:t>
            </a:r>
            <a:r>
              <a:rPr kumimoji="0" lang="lt-LT" sz="900" b="1" i="0" u="none" strike="noStrike" kern="1200" cap="none" spc="0" normalizeH="0" baseline="0" noProof="0" dirty="0">
                <a:ln>
                  <a:noFill/>
                </a:ln>
                <a:solidFill>
                  <a:srgbClr val="44BBA4"/>
                </a:solidFill>
                <a:effectLst/>
                <a:uLnTx/>
                <a:uFillTx/>
                <a:latin typeface="Verdana" panose="020B0604030504040204" pitchFamily="34" charset="0"/>
                <a:ea typeface="Verdana" panose="020B0604030504040204" pitchFamily="34" charset="0"/>
                <a:cs typeface="+mn-cs"/>
              </a:rPr>
              <a:t> </a:t>
            </a:r>
            <a:br>
              <a:rPr kumimoji="0" lang="lt-LT" sz="900" b="1" i="0" u="none" strike="noStrike" kern="1200" cap="none" spc="0" normalizeH="0" baseline="0" noProof="0" dirty="0">
                <a:ln>
                  <a:noFill/>
                </a:ln>
                <a:solidFill>
                  <a:srgbClr val="44BBA4"/>
                </a:solidFill>
                <a:effectLst/>
                <a:uLnTx/>
                <a:uFillTx/>
                <a:latin typeface="Verdana" panose="020B0604030504040204" pitchFamily="34" charset="0"/>
                <a:ea typeface="Verdana" panose="020B0604030504040204" pitchFamily="34" charset="0"/>
                <a:cs typeface="+mn-cs"/>
              </a:rPr>
            </a:br>
            <a:endParaRPr kumimoji="0" lang="lt-LT" sz="500" b="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endParaRPr>
          </a:p>
          <a:p>
            <a:pPr marL="171450" marR="0" lvl="0" indent="-171450"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lt-LT" sz="1400" b="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Pagal pasaulio inovacijų indeksą –</a:t>
            </a:r>
            <a:r>
              <a:rPr kumimoji="0" lang="lt-LT" sz="16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 į 34 vietą</a:t>
            </a:r>
            <a:r>
              <a:rPr kumimoji="0" lang="lt-LT" sz="14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a:t>
            </a:r>
          </a:p>
          <a:p>
            <a:pPr marL="171450" marR="0" lvl="0" indent="-171450"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lt-LT" sz="1400" b="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Pagal Europos elektroninės valdžios reitingą – </a:t>
            </a:r>
            <a:r>
              <a:rPr kumimoji="0" lang="lt-LT" sz="16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 į </a:t>
            </a:r>
            <a:br>
              <a:rPr kumimoji="0" lang="lt-LT" sz="16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br>
            <a:r>
              <a:rPr kumimoji="0" lang="lt-LT" sz="16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6 vietą</a:t>
            </a:r>
            <a:r>
              <a:rPr kumimoji="0" lang="lt-LT" sz="14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a:t>
            </a:r>
          </a:p>
          <a:p>
            <a:pPr marL="171450" marR="0" lvl="0" indent="-171450"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lt-LT" sz="1400" b="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Pagal Jungtinių Tautų laimės indeksą – </a:t>
            </a:r>
            <a:r>
              <a:rPr kumimoji="0" lang="lt-LT" sz="16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į</a:t>
            </a:r>
            <a:r>
              <a:rPr lang="lt-LT" sz="1600" b="1" dirty="0">
                <a:solidFill>
                  <a:srgbClr val="390A6F"/>
                </a:solidFill>
                <a:latin typeface="Verdana" panose="020B0604030504040204" pitchFamily="34" charset="0"/>
                <a:ea typeface="Verdana" panose="020B0604030504040204" pitchFamily="34" charset="0"/>
              </a:rPr>
              <a:t> 19</a:t>
            </a:r>
            <a:r>
              <a:rPr kumimoji="0" lang="lt-LT" sz="16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 vietą</a:t>
            </a:r>
            <a:r>
              <a:rPr kumimoji="0" lang="lt-LT" sz="14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a:t>
            </a:r>
          </a:p>
        </p:txBody>
      </p:sp>
      <p:sp>
        <p:nvSpPr>
          <p:cNvPr id="33" name="TextBox 32">
            <a:extLst>
              <a:ext uri="{FF2B5EF4-FFF2-40B4-BE49-F238E27FC236}">
                <a16:creationId xmlns:a16="http://schemas.microsoft.com/office/drawing/2014/main" id="{E40A5C6F-11B1-7150-E8FE-ED35C25042A7}"/>
              </a:ext>
            </a:extLst>
          </p:cNvPr>
          <p:cNvSpPr txBox="1"/>
          <p:nvPr/>
        </p:nvSpPr>
        <p:spPr>
          <a:xfrm>
            <a:off x="7855307" y="1595276"/>
            <a:ext cx="3197301" cy="140038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lt-LT" b="1" i="0" u="none" strike="noStrike" kern="1200" cap="none" spc="0" normalizeH="0" baseline="0" noProof="0" dirty="0">
                <a:ln>
                  <a:noFill/>
                </a:ln>
                <a:solidFill>
                  <a:srgbClr val="44BBA4"/>
                </a:solidFill>
                <a:effectLst/>
                <a:uLnTx/>
                <a:uFillTx/>
                <a:latin typeface="Verdana" panose="020B0604030504040204" pitchFamily="34" charset="0"/>
                <a:ea typeface="Verdana" panose="020B0604030504040204" pitchFamily="34" charset="0"/>
                <a:cs typeface="+mn-cs"/>
              </a:rPr>
              <a:t>Atverta daugiau duomenų</a:t>
            </a:r>
            <a:br>
              <a:rPr kumimoji="0" lang="lt-LT" b="1" i="0" u="none" strike="noStrike" kern="1200" cap="none" spc="0" normalizeH="0" baseline="0" noProof="0" dirty="0">
                <a:ln>
                  <a:noFill/>
                </a:ln>
                <a:solidFill>
                  <a:srgbClr val="44BBA4"/>
                </a:solidFill>
                <a:effectLst/>
                <a:uLnTx/>
                <a:uFillTx/>
                <a:latin typeface="Verdana" panose="020B0604030504040204" pitchFamily="34" charset="0"/>
                <a:ea typeface="Verdana" panose="020B0604030504040204" pitchFamily="34" charset="0"/>
                <a:cs typeface="+mn-cs"/>
              </a:rPr>
            </a:br>
            <a:br>
              <a:rPr kumimoji="0" lang="lt-LT" sz="500" b="1" i="0" u="none" strike="noStrike" kern="1200" cap="none" spc="0" normalizeH="0" baseline="0" noProof="0" dirty="0">
                <a:ln>
                  <a:noFill/>
                </a:ln>
                <a:solidFill>
                  <a:srgbClr val="44BBA4"/>
                </a:solidFill>
                <a:effectLst/>
                <a:uLnTx/>
                <a:uFillTx/>
                <a:latin typeface="Verdana" panose="020B0604030504040204" pitchFamily="34" charset="0"/>
                <a:ea typeface="Verdana" panose="020B0604030504040204" pitchFamily="34" charset="0"/>
                <a:cs typeface="+mn-cs"/>
              </a:rPr>
            </a:br>
            <a:r>
              <a:rPr kumimoji="0" lang="lt-LT" sz="1400" b="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Atvirų duomenų sukurta rinka Lietuvoje siekia </a:t>
            </a:r>
            <a:r>
              <a:rPr kumimoji="0" lang="lt-LT" sz="14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566 mln. Eur – apie 1,2 proc. BVP</a:t>
            </a:r>
            <a:r>
              <a:rPr kumimoji="0" lang="lt-LT" sz="14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a:t>
            </a:r>
          </a:p>
        </p:txBody>
      </p:sp>
      <p:grpSp>
        <p:nvGrpSpPr>
          <p:cNvPr id="31" name="Group 30">
            <a:extLst>
              <a:ext uri="{FF2B5EF4-FFF2-40B4-BE49-F238E27FC236}">
                <a16:creationId xmlns:a16="http://schemas.microsoft.com/office/drawing/2014/main" id="{1F3E1319-41AB-26D3-F6E0-7F19347C1EB2}"/>
              </a:ext>
            </a:extLst>
          </p:cNvPr>
          <p:cNvGrpSpPr/>
          <p:nvPr/>
        </p:nvGrpSpPr>
        <p:grpSpPr>
          <a:xfrm>
            <a:off x="11139264" y="3751289"/>
            <a:ext cx="486809" cy="486808"/>
            <a:chOff x="5003421" y="1668780"/>
            <a:chExt cx="563880" cy="563880"/>
          </a:xfrm>
        </p:grpSpPr>
        <p:sp>
          <p:nvSpPr>
            <p:cNvPr id="32" name="Oval 31">
              <a:extLst>
                <a:ext uri="{FF2B5EF4-FFF2-40B4-BE49-F238E27FC236}">
                  <a16:creationId xmlns:a16="http://schemas.microsoft.com/office/drawing/2014/main" id="{5C3C96E6-9087-057F-C073-84EB3B939794}"/>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37" name="TextBox 36">
              <a:extLst>
                <a:ext uri="{FF2B5EF4-FFF2-40B4-BE49-F238E27FC236}">
                  <a16:creationId xmlns:a16="http://schemas.microsoft.com/office/drawing/2014/main" id="{A8CCBB5A-8A62-9F52-0BD7-B6768E7B6766}"/>
                </a:ext>
              </a:extLst>
            </p:cNvPr>
            <p:cNvSpPr txBox="1"/>
            <p:nvPr/>
          </p:nvSpPr>
          <p:spPr>
            <a:xfrm>
              <a:off x="5083431" y="1770742"/>
              <a:ext cx="457200" cy="356504"/>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3</a:t>
              </a:r>
              <a:r>
                <a:rPr lang="lt-LT" sz="1400" b="1" dirty="0">
                  <a:solidFill>
                    <a:schemeClr val="bg1"/>
                  </a:solidFill>
                  <a:latin typeface="Verdana" panose="020B0604030504040204" pitchFamily="34" charset="0"/>
                  <a:ea typeface="Verdana" panose="020B0604030504040204" pitchFamily="34" charset="0"/>
                </a:rPr>
                <a:t>.</a:t>
              </a:r>
            </a:p>
          </p:txBody>
        </p:sp>
      </p:grpSp>
    </p:spTree>
    <p:extLst>
      <p:ext uri="{BB962C8B-B14F-4D97-AF65-F5344CB8AC3E}">
        <p14:creationId xmlns:p14="http://schemas.microsoft.com/office/powerpoint/2010/main" val="2059258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D3FF">
            <a:alpha val="52000"/>
          </a:srgbClr>
        </a:solidFill>
        <a:effectLst/>
      </p:bgPr>
    </p:bg>
    <p:spTree>
      <p:nvGrpSpPr>
        <p:cNvPr id="1" name=""/>
        <p:cNvGrpSpPr/>
        <p:nvPr/>
      </p:nvGrpSpPr>
      <p:grpSpPr>
        <a:xfrm>
          <a:off x="0" y="0"/>
          <a:ext cx="0" cy="0"/>
          <a:chOff x="0" y="0"/>
          <a:chExt cx="0" cy="0"/>
        </a:xfrm>
      </p:grpSpPr>
      <p:sp>
        <p:nvSpPr>
          <p:cNvPr id="19" name="Rectangle: Rounded Corners 18">
            <a:extLst>
              <a:ext uri="{FF2B5EF4-FFF2-40B4-BE49-F238E27FC236}">
                <a16:creationId xmlns:a16="http://schemas.microsoft.com/office/drawing/2014/main" id="{AC35EC82-2B0C-84B6-0291-505F8EA0AD0B}"/>
              </a:ext>
            </a:extLst>
          </p:cNvPr>
          <p:cNvSpPr/>
          <p:nvPr/>
        </p:nvSpPr>
        <p:spPr>
          <a:xfrm>
            <a:off x="-1857142" y="4190594"/>
            <a:ext cx="6326787" cy="2278625"/>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4" name="Rectangle: Rounded Corners 33">
            <a:extLst>
              <a:ext uri="{FF2B5EF4-FFF2-40B4-BE49-F238E27FC236}">
                <a16:creationId xmlns:a16="http://schemas.microsoft.com/office/drawing/2014/main" id="{B1C9472C-123A-6716-3D6D-945396806D91}"/>
              </a:ext>
            </a:extLst>
          </p:cNvPr>
          <p:cNvSpPr/>
          <p:nvPr/>
        </p:nvSpPr>
        <p:spPr>
          <a:xfrm>
            <a:off x="7722354" y="1836176"/>
            <a:ext cx="5964421" cy="2148117"/>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5" name="Rectangle: Rounded Corners 34">
            <a:extLst>
              <a:ext uri="{FF2B5EF4-FFF2-40B4-BE49-F238E27FC236}">
                <a16:creationId xmlns:a16="http://schemas.microsoft.com/office/drawing/2014/main" id="{810930BF-E66B-4ADC-150C-FA523386C772}"/>
              </a:ext>
            </a:extLst>
          </p:cNvPr>
          <p:cNvSpPr/>
          <p:nvPr/>
        </p:nvSpPr>
        <p:spPr>
          <a:xfrm>
            <a:off x="-1423686" y="1489029"/>
            <a:ext cx="5893331" cy="2541078"/>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9" name="Rectangle: Rounded Corners 38">
            <a:extLst>
              <a:ext uri="{FF2B5EF4-FFF2-40B4-BE49-F238E27FC236}">
                <a16:creationId xmlns:a16="http://schemas.microsoft.com/office/drawing/2014/main" id="{5027868E-8370-81DE-4DCF-4BD15083C84F}"/>
              </a:ext>
            </a:extLst>
          </p:cNvPr>
          <p:cNvSpPr/>
          <p:nvPr/>
        </p:nvSpPr>
        <p:spPr>
          <a:xfrm>
            <a:off x="7722354" y="4135771"/>
            <a:ext cx="5964421" cy="2148117"/>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 name="Oval 11">
            <a:extLst>
              <a:ext uri="{FF2B5EF4-FFF2-40B4-BE49-F238E27FC236}">
                <a16:creationId xmlns:a16="http://schemas.microsoft.com/office/drawing/2014/main" id="{00508C57-8866-D99D-DE75-1A02BB92F78E}"/>
              </a:ext>
            </a:extLst>
          </p:cNvPr>
          <p:cNvSpPr/>
          <p:nvPr/>
        </p:nvSpPr>
        <p:spPr>
          <a:xfrm>
            <a:off x="4704144" y="2546195"/>
            <a:ext cx="2783712" cy="278371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pic>
        <p:nvPicPr>
          <p:cNvPr id="3" name="Google Shape;110;p20">
            <a:extLst>
              <a:ext uri="{FF2B5EF4-FFF2-40B4-BE49-F238E27FC236}">
                <a16:creationId xmlns:a16="http://schemas.microsoft.com/office/drawing/2014/main" id="{AC89B901-8E20-DA62-C18E-F149736F0DA5}"/>
              </a:ext>
            </a:extLst>
          </p:cNvPr>
          <p:cNvPicPr preferRelativeResize="0"/>
          <p:nvPr/>
        </p:nvPicPr>
        <p:blipFill rotWithShape="1">
          <a:blip r:embed="rId3">
            <a:alphaModFix/>
          </a:blip>
          <a:srcRect/>
          <a:stretch/>
        </p:blipFill>
        <p:spPr>
          <a:xfrm>
            <a:off x="9475885" y="103630"/>
            <a:ext cx="2266283" cy="1136283"/>
          </a:xfrm>
          <a:prstGeom prst="rect">
            <a:avLst/>
          </a:prstGeom>
          <a:noFill/>
          <a:ln>
            <a:noFill/>
          </a:ln>
        </p:spPr>
      </p:pic>
      <p:grpSp>
        <p:nvGrpSpPr>
          <p:cNvPr id="7" name="Group 6">
            <a:extLst>
              <a:ext uri="{FF2B5EF4-FFF2-40B4-BE49-F238E27FC236}">
                <a16:creationId xmlns:a16="http://schemas.microsoft.com/office/drawing/2014/main" id="{6490DD57-4D00-351D-6B62-F7139D0441D2}"/>
              </a:ext>
            </a:extLst>
          </p:cNvPr>
          <p:cNvGrpSpPr/>
          <p:nvPr/>
        </p:nvGrpSpPr>
        <p:grpSpPr>
          <a:xfrm>
            <a:off x="677276" y="4641783"/>
            <a:ext cx="486809" cy="486808"/>
            <a:chOff x="5003421" y="1668780"/>
            <a:chExt cx="563880" cy="563880"/>
          </a:xfrm>
        </p:grpSpPr>
        <p:sp>
          <p:nvSpPr>
            <p:cNvPr id="8" name="Oval 7">
              <a:extLst>
                <a:ext uri="{FF2B5EF4-FFF2-40B4-BE49-F238E27FC236}">
                  <a16:creationId xmlns:a16="http://schemas.microsoft.com/office/drawing/2014/main" id="{21FD0222-13B6-D129-80F9-61F8AD96379B}"/>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9" name="TextBox 8">
              <a:extLst>
                <a:ext uri="{FF2B5EF4-FFF2-40B4-BE49-F238E27FC236}">
                  <a16:creationId xmlns:a16="http://schemas.microsoft.com/office/drawing/2014/main" id="{C392AA27-92E2-9F5E-A2A5-C4E543925CF0}"/>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2.</a:t>
              </a:r>
            </a:p>
          </p:txBody>
        </p:sp>
      </p:grpSp>
      <p:sp>
        <p:nvSpPr>
          <p:cNvPr id="20" name="TextBox 19">
            <a:extLst>
              <a:ext uri="{FF2B5EF4-FFF2-40B4-BE49-F238E27FC236}">
                <a16:creationId xmlns:a16="http://schemas.microsoft.com/office/drawing/2014/main" id="{39938C6B-C493-408F-A4BA-B6A24CE582A6}"/>
              </a:ext>
            </a:extLst>
          </p:cNvPr>
          <p:cNvSpPr txBox="1"/>
          <p:nvPr/>
        </p:nvSpPr>
        <p:spPr>
          <a:xfrm>
            <a:off x="1233159" y="1782265"/>
            <a:ext cx="2801917" cy="2031325"/>
          </a:xfrm>
          <a:prstGeom prst="rect">
            <a:avLst/>
          </a:prstGeom>
          <a:noFill/>
        </p:spPr>
        <p:txBody>
          <a:bodyPr wrap="square" rtlCol="0">
            <a:spAutoFit/>
          </a:bodyPr>
          <a:lstStyle/>
          <a:p>
            <a:r>
              <a:rPr lang="lt-LT" b="1" dirty="0">
                <a:solidFill>
                  <a:srgbClr val="7E47FF"/>
                </a:solidFill>
                <a:latin typeface="Verdana" panose="020B0604030504040204" pitchFamily="34" charset="0"/>
                <a:ea typeface="Verdana" panose="020B0604030504040204" pitchFamily="34" charset="0"/>
              </a:rPr>
              <a:t>Lietuviai grįžta į Lietuvą</a:t>
            </a:r>
            <a:br>
              <a:rPr lang="lt-LT" sz="1600" b="1" dirty="0">
                <a:solidFill>
                  <a:srgbClr val="44BBA4"/>
                </a:solidFill>
                <a:latin typeface="Verdana" panose="020B0604030504040204" pitchFamily="34" charset="0"/>
                <a:ea typeface="Verdana" panose="020B0604030504040204" pitchFamily="34" charset="0"/>
              </a:rPr>
            </a:br>
            <a:br>
              <a:rPr lang="lt-LT" sz="500" b="1" dirty="0">
                <a:solidFill>
                  <a:srgbClr val="44BBA4"/>
                </a:solidFill>
                <a:latin typeface="Verdana" panose="020B0604030504040204" pitchFamily="34" charset="0"/>
                <a:ea typeface="Verdana" panose="020B0604030504040204" pitchFamily="34" charset="0"/>
              </a:rPr>
            </a:br>
            <a:r>
              <a:rPr lang="lt-LT" sz="1400" dirty="0">
                <a:solidFill>
                  <a:srgbClr val="390A6F"/>
                </a:solidFill>
                <a:latin typeface="Verdana" panose="020B0604030504040204" pitchFamily="34" charset="0"/>
                <a:ea typeface="Verdana" panose="020B0604030504040204" pitchFamily="34" charset="0"/>
              </a:rPr>
              <a:t>Ketvirti metai iš eilės į šalį grįžta daugiau Lietuvos piliečių nei išvyksta. Nuo 2021 metų sugrįžo 25 tūkst. daugiau nei išvažiavimo Lietuvos piliečių.</a:t>
            </a:r>
          </a:p>
        </p:txBody>
      </p:sp>
      <p:sp>
        <p:nvSpPr>
          <p:cNvPr id="21" name="TextBox 20">
            <a:extLst>
              <a:ext uri="{FF2B5EF4-FFF2-40B4-BE49-F238E27FC236}">
                <a16:creationId xmlns:a16="http://schemas.microsoft.com/office/drawing/2014/main" id="{68C9D0EA-2270-08B2-F996-E0119F09B189}"/>
              </a:ext>
            </a:extLst>
          </p:cNvPr>
          <p:cNvSpPr txBox="1"/>
          <p:nvPr/>
        </p:nvSpPr>
        <p:spPr>
          <a:xfrm>
            <a:off x="1217024" y="4603792"/>
            <a:ext cx="2946098" cy="1431161"/>
          </a:xfrm>
          <a:prstGeom prst="rect">
            <a:avLst/>
          </a:prstGeom>
          <a:noFill/>
        </p:spPr>
        <p:txBody>
          <a:bodyPr wrap="square" rtlCol="0">
            <a:spAutoFit/>
          </a:bodyPr>
          <a:lstStyle/>
          <a:p>
            <a:r>
              <a:rPr lang="lt-LT" b="1" dirty="0">
                <a:solidFill>
                  <a:srgbClr val="7E47FF"/>
                </a:solidFill>
                <a:latin typeface="Verdana" panose="020B0604030504040204" pitchFamily="34" charset="0"/>
                <a:ea typeface="Verdana" panose="020B0604030504040204" pitchFamily="34" charset="0"/>
              </a:rPr>
              <a:t>„International </a:t>
            </a:r>
            <a:r>
              <a:rPr lang="lt-LT" b="1" dirty="0" err="1">
                <a:solidFill>
                  <a:srgbClr val="7E47FF"/>
                </a:solidFill>
                <a:latin typeface="Verdana" panose="020B0604030504040204" pitchFamily="34" charset="0"/>
                <a:ea typeface="Verdana" panose="020B0604030504040204" pitchFamily="34" charset="0"/>
              </a:rPr>
              <a:t>house</a:t>
            </a:r>
            <a:r>
              <a:rPr lang="lt-LT" b="1" dirty="0">
                <a:solidFill>
                  <a:srgbClr val="7E47FF"/>
                </a:solidFill>
                <a:latin typeface="Verdana" panose="020B0604030504040204" pitchFamily="34" charset="0"/>
                <a:ea typeface="Verdana" panose="020B0604030504040204" pitchFamily="34" charset="0"/>
              </a:rPr>
              <a:t>“</a:t>
            </a:r>
            <a:r>
              <a:rPr lang="en-US" b="1" dirty="0">
                <a:solidFill>
                  <a:srgbClr val="7E47FF"/>
                </a:solidFill>
                <a:latin typeface="Verdana" panose="020B0604030504040204" pitchFamily="34" charset="0"/>
                <a:ea typeface="Verdana" panose="020B0604030504040204" pitchFamily="34" charset="0"/>
              </a:rPr>
              <a:t> </a:t>
            </a:r>
            <a:br>
              <a:rPr lang="lt-LT" b="1" dirty="0">
                <a:solidFill>
                  <a:srgbClr val="44BBA4"/>
                </a:solidFill>
                <a:latin typeface="Verdana" panose="020B0604030504040204" pitchFamily="34" charset="0"/>
                <a:ea typeface="Verdana" panose="020B0604030504040204" pitchFamily="34" charset="0"/>
              </a:rPr>
            </a:br>
            <a:endParaRPr lang="lt-LT" sz="500" b="1" dirty="0">
              <a:solidFill>
                <a:srgbClr val="44BBA4"/>
              </a:solidFill>
              <a:latin typeface="Verdana" panose="020B0604030504040204" pitchFamily="34" charset="0"/>
              <a:ea typeface="Verdana" panose="020B0604030504040204" pitchFamily="34" charset="0"/>
            </a:endParaRPr>
          </a:p>
          <a:p>
            <a:r>
              <a:rPr lang="lt-LT" sz="1400" dirty="0">
                <a:solidFill>
                  <a:srgbClr val="390A6F"/>
                </a:solidFill>
                <a:latin typeface="Verdana" panose="020B0604030504040204" pitchFamily="34" charset="0"/>
                <a:ea typeface="Verdana" panose="020B0604030504040204" pitchFamily="34" charset="0"/>
              </a:rPr>
              <a:t>Birželį tinklas atėjo į Klaipėdą ir čia aptarnavo daugiau nei </a:t>
            </a:r>
          </a:p>
          <a:p>
            <a:r>
              <a:rPr lang="lt-LT" sz="1600" b="1" dirty="0">
                <a:solidFill>
                  <a:srgbClr val="390A6F"/>
                </a:solidFill>
                <a:latin typeface="Verdana" panose="020B0604030504040204" pitchFamily="34" charset="0"/>
                <a:ea typeface="Verdana" panose="020B0604030504040204" pitchFamily="34" charset="0"/>
              </a:rPr>
              <a:t>1 tūkst</a:t>
            </a:r>
            <a:r>
              <a:rPr lang="lt-LT" sz="1600" dirty="0">
                <a:solidFill>
                  <a:srgbClr val="390A6F"/>
                </a:solidFill>
                <a:latin typeface="Verdana" panose="020B0604030504040204" pitchFamily="34" charset="0"/>
                <a:ea typeface="Verdana" panose="020B0604030504040204" pitchFamily="34" charset="0"/>
              </a:rPr>
              <a:t>.</a:t>
            </a:r>
            <a:r>
              <a:rPr lang="lt-LT" sz="1600" b="1" dirty="0">
                <a:solidFill>
                  <a:srgbClr val="390A6F"/>
                </a:solidFill>
                <a:latin typeface="Verdana" panose="020B0604030504040204" pitchFamily="34" charset="0"/>
                <a:ea typeface="Verdana" panose="020B0604030504040204" pitchFamily="34" charset="0"/>
              </a:rPr>
              <a:t> </a:t>
            </a:r>
            <a:r>
              <a:rPr lang="lt-LT" sz="1400" dirty="0">
                <a:solidFill>
                  <a:srgbClr val="390A6F"/>
                </a:solidFill>
                <a:latin typeface="Verdana" panose="020B0604030504040204" pitchFamily="34" charset="0"/>
                <a:ea typeface="Verdana" panose="020B0604030504040204" pitchFamily="34" charset="0"/>
              </a:rPr>
              <a:t>klientų.</a:t>
            </a:r>
          </a:p>
        </p:txBody>
      </p:sp>
      <p:grpSp>
        <p:nvGrpSpPr>
          <p:cNvPr id="27" name="Group 26">
            <a:extLst>
              <a:ext uri="{FF2B5EF4-FFF2-40B4-BE49-F238E27FC236}">
                <a16:creationId xmlns:a16="http://schemas.microsoft.com/office/drawing/2014/main" id="{79E8A03B-5854-74BE-0C3C-2E17F062F551}"/>
              </a:ext>
            </a:extLst>
          </p:cNvPr>
          <p:cNvGrpSpPr/>
          <p:nvPr/>
        </p:nvGrpSpPr>
        <p:grpSpPr>
          <a:xfrm>
            <a:off x="677276" y="1846511"/>
            <a:ext cx="486809" cy="486808"/>
            <a:chOff x="5003421" y="1668780"/>
            <a:chExt cx="563880" cy="563880"/>
          </a:xfrm>
        </p:grpSpPr>
        <p:sp>
          <p:nvSpPr>
            <p:cNvPr id="28" name="Oval 27">
              <a:extLst>
                <a:ext uri="{FF2B5EF4-FFF2-40B4-BE49-F238E27FC236}">
                  <a16:creationId xmlns:a16="http://schemas.microsoft.com/office/drawing/2014/main" id="{CEA0A234-434F-DDC6-97FF-CF4E9597905F}"/>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29" name="TextBox 28">
              <a:extLst>
                <a:ext uri="{FF2B5EF4-FFF2-40B4-BE49-F238E27FC236}">
                  <a16:creationId xmlns:a16="http://schemas.microsoft.com/office/drawing/2014/main" id="{B5E87311-D5C8-0704-9F8D-6E34F25BAC3D}"/>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1.</a:t>
              </a:r>
            </a:p>
          </p:txBody>
        </p:sp>
      </p:grpSp>
      <p:sp>
        <p:nvSpPr>
          <p:cNvPr id="36" name="TextBox 35">
            <a:extLst>
              <a:ext uri="{FF2B5EF4-FFF2-40B4-BE49-F238E27FC236}">
                <a16:creationId xmlns:a16="http://schemas.microsoft.com/office/drawing/2014/main" id="{4CD05A21-8927-5555-C426-7B04693A823A}"/>
              </a:ext>
            </a:extLst>
          </p:cNvPr>
          <p:cNvSpPr txBox="1"/>
          <p:nvPr/>
        </p:nvSpPr>
        <p:spPr>
          <a:xfrm>
            <a:off x="8234438" y="4469362"/>
            <a:ext cx="2824389" cy="143116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lt-LT" b="1" i="0" u="none" strike="noStrike" kern="1200" cap="none" spc="0" normalizeH="0" baseline="0" dirty="0">
                <a:ln>
                  <a:noFill/>
                </a:ln>
                <a:solidFill>
                  <a:srgbClr val="44BBA4"/>
                </a:solidFill>
                <a:effectLst/>
                <a:uLnTx/>
                <a:uFillTx/>
                <a:latin typeface="Verdana" panose="020B0604030504040204" pitchFamily="34" charset="0"/>
                <a:ea typeface="Verdana" panose="020B0604030504040204" pitchFamily="34" charset="0"/>
                <a:cs typeface="+mn-cs"/>
              </a:rPr>
              <a:t>Ugdome naujus talentus </a:t>
            </a:r>
            <a:br>
              <a:rPr kumimoji="0" lang="lt-LT" b="1" i="0" u="none" strike="noStrike" kern="1200" cap="none" spc="0" normalizeH="0" baseline="0" dirty="0">
                <a:ln>
                  <a:noFill/>
                </a:ln>
                <a:solidFill>
                  <a:srgbClr val="44BBA4"/>
                </a:solidFill>
                <a:effectLst/>
                <a:uLnTx/>
                <a:uFillTx/>
                <a:latin typeface="Verdana" panose="020B0604030504040204" pitchFamily="34" charset="0"/>
                <a:ea typeface="Verdana" panose="020B0604030504040204" pitchFamily="34" charset="0"/>
                <a:cs typeface="+mn-cs"/>
              </a:rPr>
            </a:br>
            <a:br>
              <a:rPr kumimoji="0" lang="lt-LT" sz="500" b="1" i="0" u="none" strike="noStrike" kern="1200" cap="none" spc="0" normalizeH="0" baseline="0" dirty="0">
                <a:ln>
                  <a:noFill/>
                </a:ln>
                <a:solidFill>
                  <a:srgbClr val="44BBA4"/>
                </a:solidFill>
                <a:effectLst/>
                <a:uLnTx/>
                <a:uFillTx/>
                <a:latin typeface="Verdana" panose="020B0604030504040204" pitchFamily="34" charset="0"/>
                <a:ea typeface="Verdana" panose="020B0604030504040204" pitchFamily="34" charset="0"/>
                <a:cs typeface="+mn-cs"/>
              </a:rPr>
            </a:br>
            <a:r>
              <a:rPr lang="lt-LT" sz="1400" dirty="0">
                <a:solidFill>
                  <a:srgbClr val="390A6F"/>
                </a:solidFill>
                <a:latin typeface="Verdana" panose="020B0604030504040204" pitchFamily="34" charset="0"/>
                <a:ea typeface="Verdana" panose="020B0604030504040204" pitchFamily="34" charset="0"/>
              </a:rPr>
              <a:t>T</a:t>
            </a:r>
            <a:r>
              <a:rPr kumimoji="0" lang="lt-LT" sz="1400" b="0" i="0" u="none" strike="noStrike" kern="1200" cap="none" spc="0" normalizeH="0" baseline="0" dirty="0">
                <a:ln>
                  <a:noFill/>
                </a:ln>
                <a:solidFill>
                  <a:srgbClr val="390A6F"/>
                </a:solidFill>
                <a:effectLst/>
                <a:uLnTx/>
                <a:uFillTx/>
                <a:latin typeface="Verdana" panose="020B0604030504040204" pitchFamily="34" charset="0"/>
                <a:ea typeface="Verdana" panose="020B0604030504040204" pitchFamily="34" charset="0"/>
                <a:cs typeface="+mn-cs"/>
              </a:rPr>
              <a:t>alentams, kurie reikalingi Lietuvos regionams, ugdyti –</a:t>
            </a:r>
            <a:br>
              <a:rPr kumimoji="0" lang="lt-LT" sz="1400" b="0" i="0" u="none" strike="noStrike" kern="1200" cap="none" spc="0" normalizeH="0" baseline="0" dirty="0">
                <a:ln>
                  <a:noFill/>
                </a:ln>
                <a:solidFill>
                  <a:srgbClr val="390A6F"/>
                </a:solidFill>
                <a:effectLst/>
                <a:uLnTx/>
                <a:uFillTx/>
                <a:latin typeface="Verdana" panose="020B0604030504040204" pitchFamily="34" charset="0"/>
                <a:ea typeface="Verdana" panose="020B0604030504040204" pitchFamily="34" charset="0"/>
                <a:cs typeface="+mn-cs"/>
              </a:rPr>
            </a:br>
            <a:r>
              <a:rPr kumimoji="0" lang="lt-LT" sz="1400" b="0" i="0" u="none" strike="noStrike" kern="1200" cap="none" spc="0" normalizeH="0" baseline="0" dirty="0">
                <a:ln>
                  <a:noFill/>
                </a:ln>
                <a:solidFill>
                  <a:srgbClr val="390A6F"/>
                </a:solidFill>
                <a:effectLst/>
                <a:uLnTx/>
                <a:uFillTx/>
                <a:latin typeface="Verdana" panose="020B0604030504040204" pitchFamily="34" charset="0"/>
                <a:ea typeface="Verdana" panose="020B0604030504040204" pitchFamily="34" charset="0"/>
                <a:cs typeface="+mn-cs"/>
              </a:rPr>
              <a:t>dar </a:t>
            </a:r>
            <a:r>
              <a:rPr kumimoji="0" lang="lt-LT" sz="1600" b="1" i="0" u="none" strike="noStrike" kern="1200" cap="none" spc="0" normalizeH="0" baseline="0" dirty="0">
                <a:ln>
                  <a:noFill/>
                </a:ln>
                <a:solidFill>
                  <a:srgbClr val="390A6F"/>
                </a:solidFill>
                <a:effectLst/>
                <a:uLnTx/>
                <a:uFillTx/>
                <a:latin typeface="Verdana" panose="020B0604030504040204" pitchFamily="34" charset="0"/>
                <a:ea typeface="Verdana" panose="020B0604030504040204" pitchFamily="34" charset="0"/>
                <a:cs typeface="+mn-cs"/>
              </a:rPr>
              <a:t>260 stipendijų</a:t>
            </a:r>
            <a:r>
              <a:rPr kumimoji="0" lang="lt-LT" sz="1400" i="0" u="none" strike="noStrike" kern="1200" cap="none" spc="0" normalizeH="0" baseline="0" dirty="0">
                <a:ln>
                  <a:noFill/>
                </a:ln>
                <a:solidFill>
                  <a:srgbClr val="390A6F"/>
                </a:solidFill>
                <a:effectLst/>
                <a:uLnTx/>
                <a:uFillTx/>
                <a:latin typeface="Verdana" panose="020B0604030504040204" pitchFamily="34" charset="0"/>
                <a:ea typeface="Verdana" panose="020B0604030504040204" pitchFamily="34" charset="0"/>
                <a:cs typeface="+mn-cs"/>
              </a:rPr>
              <a:t>.</a:t>
            </a:r>
          </a:p>
        </p:txBody>
      </p:sp>
      <p:sp>
        <p:nvSpPr>
          <p:cNvPr id="45" name="TextBox 44">
            <a:extLst>
              <a:ext uri="{FF2B5EF4-FFF2-40B4-BE49-F238E27FC236}">
                <a16:creationId xmlns:a16="http://schemas.microsoft.com/office/drawing/2014/main" id="{305CDEB8-4BEC-8ADF-3084-0428744917F5}"/>
              </a:ext>
            </a:extLst>
          </p:cNvPr>
          <p:cNvSpPr txBox="1"/>
          <p:nvPr/>
        </p:nvSpPr>
        <p:spPr>
          <a:xfrm>
            <a:off x="8393151" y="2118912"/>
            <a:ext cx="2665676" cy="161582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lt-LT" b="1" dirty="0">
                <a:solidFill>
                  <a:srgbClr val="44BBA4"/>
                </a:solidFill>
                <a:latin typeface="Verdana" panose="020B0604030504040204" pitchFamily="34" charset="0"/>
                <a:ea typeface="Verdana" panose="020B0604030504040204" pitchFamily="34" charset="0"/>
              </a:rPr>
              <a:t>Diasporai palankus darbdavys</a:t>
            </a:r>
            <a:br>
              <a:rPr kumimoji="0" lang="lt-LT" b="1" i="0" u="none" strike="noStrike" kern="1200" cap="none" spc="0" normalizeH="0" baseline="0" noProof="0" dirty="0">
                <a:ln>
                  <a:noFill/>
                </a:ln>
                <a:solidFill>
                  <a:srgbClr val="44BBA4"/>
                </a:solidFill>
                <a:effectLst/>
                <a:uLnTx/>
                <a:uFillTx/>
                <a:latin typeface="Verdana" panose="020B0604030504040204" pitchFamily="34" charset="0"/>
                <a:ea typeface="Verdana" panose="020B0604030504040204" pitchFamily="34" charset="0"/>
                <a:cs typeface="+mn-cs"/>
              </a:rPr>
            </a:br>
            <a:br>
              <a:rPr kumimoji="0" lang="lt-LT" sz="500" b="1" i="0" u="none" strike="noStrike" kern="1200" cap="none" spc="0" normalizeH="0" baseline="0" noProof="0" dirty="0">
                <a:ln>
                  <a:noFill/>
                </a:ln>
                <a:solidFill>
                  <a:srgbClr val="44BBA4"/>
                </a:solidFill>
                <a:effectLst/>
                <a:uLnTx/>
                <a:uFillTx/>
                <a:latin typeface="Verdana" panose="020B0604030504040204" pitchFamily="34" charset="0"/>
                <a:ea typeface="Verdana" panose="020B0604030504040204" pitchFamily="34" charset="0"/>
                <a:cs typeface="+mn-cs"/>
              </a:rPr>
            </a:br>
            <a:r>
              <a:rPr lang="lt-LT" sz="1400" dirty="0">
                <a:solidFill>
                  <a:srgbClr val="390A6F"/>
                </a:solidFill>
                <a:latin typeface="Verdana" panose="020B0604030504040204" pitchFamily="34" charset="0"/>
                <a:ea typeface="Verdana" panose="020B0604030504040204" pitchFamily="34" charset="0"/>
              </a:rPr>
              <a:t>Kartu su darbdaviais Lietuvoje bus kuriamos diasporai priimtinos </a:t>
            </a:r>
          </a:p>
          <a:p>
            <a:pPr marL="0" marR="0" lvl="0" indent="0" algn="r" defTabSz="914400" rtl="0" eaLnBrk="1" fontAlgn="auto" latinLnBrk="0" hangingPunct="1">
              <a:lnSpc>
                <a:spcPct val="100000"/>
              </a:lnSpc>
              <a:spcBef>
                <a:spcPts val="0"/>
              </a:spcBef>
              <a:spcAft>
                <a:spcPts val="0"/>
              </a:spcAft>
              <a:buClrTx/>
              <a:buSzTx/>
              <a:buFontTx/>
              <a:buNone/>
              <a:tabLst/>
              <a:defRPr/>
            </a:pPr>
            <a:r>
              <a:rPr lang="lt-LT" sz="1400" dirty="0">
                <a:solidFill>
                  <a:srgbClr val="390A6F"/>
                </a:solidFill>
                <a:latin typeface="Verdana" panose="020B0604030504040204" pitchFamily="34" charset="0"/>
                <a:ea typeface="Verdana" panose="020B0604030504040204" pitchFamily="34" charset="0"/>
              </a:rPr>
              <a:t>darbo vietos.</a:t>
            </a:r>
            <a:endParaRPr kumimoji="0" lang="lt-LT" sz="14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endParaRPr>
          </a:p>
        </p:txBody>
      </p:sp>
      <p:sp>
        <p:nvSpPr>
          <p:cNvPr id="47" name="Title 1">
            <a:extLst>
              <a:ext uri="{FF2B5EF4-FFF2-40B4-BE49-F238E27FC236}">
                <a16:creationId xmlns:a16="http://schemas.microsoft.com/office/drawing/2014/main" id="{720421E0-2EBF-7763-2F46-3A22502E6D10}"/>
              </a:ext>
            </a:extLst>
          </p:cNvPr>
          <p:cNvSpPr txBox="1">
            <a:spLocks/>
          </p:cNvSpPr>
          <p:nvPr/>
        </p:nvSpPr>
        <p:spPr>
          <a:xfrm>
            <a:off x="589344" y="435830"/>
            <a:ext cx="8946542" cy="8040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3600" b="1" dirty="0">
                <a:solidFill>
                  <a:srgbClr val="390A6F"/>
                </a:solidFill>
                <a:latin typeface="Verdana" panose="020B0604030504040204" pitchFamily="34" charset="0"/>
                <a:ea typeface="Verdana" panose="020B0604030504040204" pitchFamily="34" charset="0"/>
              </a:rPr>
              <a:t>Tikėjome talentais</a:t>
            </a:r>
          </a:p>
        </p:txBody>
      </p:sp>
      <p:pic>
        <p:nvPicPr>
          <p:cNvPr id="25" name="Graphic 24">
            <a:extLst>
              <a:ext uri="{FF2B5EF4-FFF2-40B4-BE49-F238E27FC236}">
                <a16:creationId xmlns:a16="http://schemas.microsoft.com/office/drawing/2014/main" id="{46E60AE3-7FBC-D345-DF3E-3F6E5ACD3B6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77244" y="3213485"/>
            <a:ext cx="1441544" cy="1449131"/>
          </a:xfrm>
          <a:prstGeom prst="rect">
            <a:avLst/>
          </a:prstGeom>
        </p:spPr>
      </p:pic>
      <p:grpSp>
        <p:nvGrpSpPr>
          <p:cNvPr id="2" name="Group 1">
            <a:extLst>
              <a:ext uri="{FF2B5EF4-FFF2-40B4-BE49-F238E27FC236}">
                <a16:creationId xmlns:a16="http://schemas.microsoft.com/office/drawing/2014/main" id="{BDDF61C7-E4A5-02B3-A8A0-F3146165F259}"/>
              </a:ext>
            </a:extLst>
          </p:cNvPr>
          <p:cNvGrpSpPr/>
          <p:nvPr/>
        </p:nvGrpSpPr>
        <p:grpSpPr>
          <a:xfrm>
            <a:off x="11145959" y="2199182"/>
            <a:ext cx="480114" cy="486808"/>
            <a:chOff x="5003421" y="1668780"/>
            <a:chExt cx="563880" cy="563880"/>
          </a:xfrm>
        </p:grpSpPr>
        <p:sp>
          <p:nvSpPr>
            <p:cNvPr id="10" name="Oval 9">
              <a:extLst>
                <a:ext uri="{FF2B5EF4-FFF2-40B4-BE49-F238E27FC236}">
                  <a16:creationId xmlns:a16="http://schemas.microsoft.com/office/drawing/2014/main" id="{F6964ED9-AA6E-AE47-028E-5B3BC73E637D}"/>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11" name="TextBox 10">
              <a:extLst>
                <a:ext uri="{FF2B5EF4-FFF2-40B4-BE49-F238E27FC236}">
                  <a16:creationId xmlns:a16="http://schemas.microsoft.com/office/drawing/2014/main" id="{8A614F8E-DA74-4FB4-74AC-8689F71DF3F5}"/>
                </a:ext>
              </a:extLst>
            </p:cNvPr>
            <p:cNvSpPr txBox="1"/>
            <p:nvPr/>
          </p:nvSpPr>
          <p:spPr>
            <a:xfrm>
              <a:off x="5083431" y="1770742"/>
              <a:ext cx="457200" cy="356504"/>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3</a:t>
              </a:r>
              <a:r>
                <a:rPr lang="lt-LT" sz="1400" b="1" dirty="0">
                  <a:solidFill>
                    <a:schemeClr val="bg1"/>
                  </a:solidFill>
                  <a:latin typeface="Verdana" panose="020B0604030504040204" pitchFamily="34" charset="0"/>
                  <a:ea typeface="Verdana" panose="020B0604030504040204" pitchFamily="34" charset="0"/>
                </a:rPr>
                <a:t>.</a:t>
              </a:r>
            </a:p>
          </p:txBody>
        </p:sp>
      </p:grpSp>
      <p:grpSp>
        <p:nvGrpSpPr>
          <p:cNvPr id="14" name="Group 13">
            <a:extLst>
              <a:ext uri="{FF2B5EF4-FFF2-40B4-BE49-F238E27FC236}">
                <a16:creationId xmlns:a16="http://schemas.microsoft.com/office/drawing/2014/main" id="{8EE135EC-282D-CB96-D657-454B466F7E2D}"/>
              </a:ext>
            </a:extLst>
          </p:cNvPr>
          <p:cNvGrpSpPr/>
          <p:nvPr/>
        </p:nvGrpSpPr>
        <p:grpSpPr>
          <a:xfrm>
            <a:off x="11174708" y="4546323"/>
            <a:ext cx="486809" cy="486808"/>
            <a:chOff x="5003421" y="1668780"/>
            <a:chExt cx="563880" cy="563880"/>
          </a:xfrm>
        </p:grpSpPr>
        <p:sp>
          <p:nvSpPr>
            <p:cNvPr id="15" name="Oval 14">
              <a:extLst>
                <a:ext uri="{FF2B5EF4-FFF2-40B4-BE49-F238E27FC236}">
                  <a16:creationId xmlns:a16="http://schemas.microsoft.com/office/drawing/2014/main" id="{1E8F07ED-53A3-E866-227D-53C12D668766}"/>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16" name="TextBox 15">
              <a:extLst>
                <a:ext uri="{FF2B5EF4-FFF2-40B4-BE49-F238E27FC236}">
                  <a16:creationId xmlns:a16="http://schemas.microsoft.com/office/drawing/2014/main" id="{709CAF11-4314-D581-7B91-38EBEBB0310D}"/>
                </a:ext>
              </a:extLst>
            </p:cNvPr>
            <p:cNvSpPr txBox="1"/>
            <p:nvPr/>
          </p:nvSpPr>
          <p:spPr>
            <a:xfrm>
              <a:off x="5083431" y="1770742"/>
              <a:ext cx="457200" cy="356504"/>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4</a:t>
              </a:r>
              <a:r>
                <a:rPr lang="lt-LT" sz="1400" b="1" dirty="0">
                  <a:solidFill>
                    <a:schemeClr val="bg1"/>
                  </a:solidFill>
                  <a:latin typeface="Verdana" panose="020B0604030504040204" pitchFamily="34" charset="0"/>
                  <a:ea typeface="Verdana" panose="020B0604030504040204" pitchFamily="34" charset="0"/>
                </a:rPr>
                <a:t>.</a:t>
              </a:r>
            </a:p>
          </p:txBody>
        </p:sp>
      </p:grpSp>
    </p:spTree>
    <p:extLst>
      <p:ext uri="{BB962C8B-B14F-4D97-AF65-F5344CB8AC3E}">
        <p14:creationId xmlns:p14="http://schemas.microsoft.com/office/powerpoint/2010/main" val="870472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2F1F0"/>
        </a:solidFill>
        <a:effectLst/>
      </p:bgPr>
    </p:bg>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285A42F9-4B50-B9BF-431C-BE98CEAE646A}"/>
              </a:ext>
            </a:extLst>
          </p:cNvPr>
          <p:cNvSpPr/>
          <p:nvPr/>
        </p:nvSpPr>
        <p:spPr>
          <a:xfrm>
            <a:off x="7722355" y="1785510"/>
            <a:ext cx="5964421" cy="2148117"/>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6" name="Rectangle: Rounded Corners 15">
            <a:extLst>
              <a:ext uri="{FF2B5EF4-FFF2-40B4-BE49-F238E27FC236}">
                <a16:creationId xmlns:a16="http://schemas.microsoft.com/office/drawing/2014/main" id="{A7D8BA2D-660F-07A7-E285-E51B23C9922A}"/>
              </a:ext>
            </a:extLst>
          </p:cNvPr>
          <p:cNvSpPr/>
          <p:nvPr/>
        </p:nvSpPr>
        <p:spPr>
          <a:xfrm>
            <a:off x="7722355" y="4105206"/>
            <a:ext cx="5964421" cy="1893830"/>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7" name="Rectangle: Rounded Corners 16">
            <a:extLst>
              <a:ext uri="{FF2B5EF4-FFF2-40B4-BE49-F238E27FC236}">
                <a16:creationId xmlns:a16="http://schemas.microsoft.com/office/drawing/2014/main" id="{32070C9F-1E2B-161E-8BD1-94C1C04B4320}"/>
              </a:ext>
            </a:extLst>
          </p:cNvPr>
          <p:cNvSpPr/>
          <p:nvPr/>
        </p:nvSpPr>
        <p:spPr>
          <a:xfrm>
            <a:off x="-1494776" y="1785510"/>
            <a:ext cx="5964421" cy="1958917"/>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18" name="Rectangle: Rounded Corners 17">
            <a:extLst>
              <a:ext uri="{FF2B5EF4-FFF2-40B4-BE49-F238E27FC236}">
                <a16:creationId xmlns:a16="http://schemas.microsoft.com/office/drawing/2014/main" id="{6A20A4CC-D3A8-08C4-DE7D-34B00C17C0F9}"/>
              </a:ext>
            </a:extLst>
          </p:cNvPr>
          <p:cNvSpPr/>
          <p:nvPr/>
        </p:nvSpPr>
        <p:spPr>
          <a:xfrm>
            <a:off x="-1494776" y="3947786"/>
            <a:ext cx="5964421" cy="2051250"/>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grpSp>
        <p:nvGrpSpPr>
          <p:cNvPr id="19" name="Group 18">
            <a:extLst>
              <a:ext uri="{FF2B5EF4-FFF2-40B4-BE49-F238E27FC236}">
                <a16:creationId xmlns:a16="http://schemas.microsoft.com/office/drawing/2014/main" id="{90CCB1F5-1A5E-B8ED-451D-A62EE8CEE9AA}"/>
              </a:ext>
            </a:extLst>
          </p:cNvPr>
          <p:cNvGrpSpPr/>
          <p:nvPr/>
        </p:nvGrpSpPr>
        <p:grpSpPr>
          <a:xfrm>
            <a:off x="677276" y="4126879"/>
            <a:ext cx="486809" cy="486808"/>
            <a:chOff x="5003421" y="1668780"/>
            <a:chExt cx="563880" cy="563880"/>
          </a:xfrm>
        </p:grpSpPr>
        <p:sp>
          <p:nvSpPr>
            <p:cNvPr id="20" name="Oval 19">
              <a:extLst>
                <a:ext uri="{FF2B5EF4-FFF2-40B4-BE49-F238E27FC236}">
                  <a16:creationId xmlns:a16="http://schemas.microsoft.com/office/drawing/2014/main" id="{58B01DC0-85FB-E07D-4174-F47339676000}"/>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21" name="TextBox 20">
              <a:extLst>
                <a:ext uri="{FF2B5EF4-FFF2-40B4-BE49-F238E27FC236}">
                  <a16:creationId xmlns:a16="http://schemas.microsoft.com/office/drawing/2014/main" id="{E399E1D4-05C4-D718-1D1C-C3E3BF444A5B}"/>
                </a:ext>
              </a:extLst>
            </p:cNvPr>
            <p:cNvSpPr txBox="1"/>
            <p:nvPr/>
          </p:nvSpPr>
          <p:spPr>
            <a:xfrm>
              <a:off x="5083431" y="1770742"/>
              <a:ext cx="457200" cy="356504"/>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2</a:t>
              </a:r>
              <a:r>
                <a:rPr lang="lt-LT" sz="1400" b="1" dirty="0">
                  <a:solidFill>
                    <a:schemeClr val="bg1"/>
                  </a:solidFill>
                  <a:latin typeface="Verdana" panose="020B0604030504040204" pitchFamily="34" charset="0"/>
                  <a:ea typeface="Verdana" panose="020B0604030504040204" pitchFamily="34" charset="0"/>
                </a:rPr>
                <a:t>.</a:t>
              </a:r>
            </a:p>
          </p:txBody>
        </p:sp>
      </p:grpSp>
      <p:grpSp>
        <p:nvGrpSpPr>
          <p:cNvPr id="22" name="Group 21">
            <a:extLst>
              <a:ext uri="{FF2B5EF4-FFF2-40B4-BE49-F238E27FC236}">
                <a16:creationId xmlns:a16="http://schemas.microsoft.com/office/drawing/2014/main" id="{98BC722F-DF74-CE91-BCA4-3B0937728647}"/>
              </a:ext>
            </a:extLst>
          </p:cNvPr>
          <p:cNvGrpSpPr/>
          <p:nvPr/>
        </p:nvGrpSpPr>
        <p:grpSpPr>
          <a:xfrm>
            <a:off x="677276" y="1959289"/>
            <a:ext cx="486809" cy="486808"/>
            <a:chOff x="5003421" y="1668780"/>
            <a:chExt cx="563880" cy="563880"/>
          </a:xfrm>
        </p:grpSpPr>
        <p:sp>
          <p:nvSpPr>
            <p:cNvPr id="23" name="Oval 22">
              <a:extLst>
                <a:ext uri="{FF2B5EF4-FFF2-40B4-BE49-F238E27FC236}">
                  <a16:creationId xmlns:a16="http://schemas.microsoft.com/office/drawing/2014/main" id="{36C20481-7109-0705-FDBC-189B0B73200D}"/>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24" name="TextBox 23">
              <a:extLst>
                <a:ext uri="{FF2B5EF4-FFF2-40B4-BE49-F238E27FC236}">
                  <a16:creationId xmlns:a16="http://schemas.microsoft.com/office/drawing/2014/main" id="{B00B0EE9-0850-10F8-1ABF-9A7E8EB2D8B5}"/>
                </a:ext>
              </a:extLst>
            </p:cNvPr>
            <p:cNvSpPr txBox="1"/>
            <p:nvPr/>
          </p:nvSpPr>
          <p:spPr>
            <a:xfrm>
              <a:off x="5083431" y="1770742"/>
              <a:ext cx="457200" cy="356504"/>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1</a:t>
              </a:r>
              <a:r>
                <a:rPr lang="lt-LT" sz="1400" b="1" dirty="0">
                  <a:solidFill>
                    <a:schemeClr val="bg1"/>
                  </a:solidFill>
                  <a:latin typeface="Verdana" panose="020B0604030504040204" pitchFamily="34" charset="0"/>
                  <a:ea typeface="Verdana" panose="020B0604030504040204" pitchFamily="34" charset="0"/>
                </a:rPr>
                <a:t>.</a:t>
              </a:r>
            </a:p>
          </p:txBody>
        </p:sp>
      </p:grpSp>
      <p:grpSp>
        <p:nvGrpSpPr>
          <p:cNvPr id="25" name="Group 24">
            <a:extLst>
              <a:ext uri="{FF2B5EF4-FFF2-40B4-BE49-F238E27FC236}">
                <a16:creationId xmlns:a16="http://schemas.microsoft.com/office/drawing/2014/main" id="{186D4DA5-D3CD-DEF5-EC7C-566E50D27056}"/>
              </a:ext>
            </a:extLst>
          </p:cNvPr>
          <p:cNvGrpSpPr/>
          <p:nvPr/>
        </p:nvGrpSpPr>
        <p:grpSpPr>
          <a:xfrm>
            <a:off x="11151681" y="1978952"/>
            <a:ext cx="486809" cy="486808"/>
            <a:chOff x="5003421" y="1668780"/>
            <a:chExt cx="563880" cy="563880"/>
          </a:xfrm>
        </p:grpSpPr>
        <p:sp>
          <p:nvSpPr>
            <p:cNvPr id="26" name="Oval 25">
              <a:extLst>
                <a:ext uri="{FF2B5EF4-FFF2-40B4-BE49-F238E27FC236}">
                  <a16:creationId xmlns:a16="http://schemas.microsoft.com/office/drawing/2014/main" id="{49160E24-05FD-2778-DD31-6F292A93E9CE}"/>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27" name="TextBox 26">
              <a:extLst>
                <a:ext uri="{FF2B5EF4-FFF2-40B4-BE49-F238E27FC236}">
                  <a16:creationId xmlns:a16="http://schemas.microsoft.com/office/drawing/2014/main" id="{4D9369E5-B30A-CBB9-BFC0-5519E3514B3B}"/>
                </a:ext>
              </a:extLst>
            </p:cNvPr>
            <p:cNvSpPr txBox="1"/>
            <p:nvPr/>
          </p:nvSpPr>
          <p:spPr>
            <a:xfrm>
              <a:off x="5083431" y="1770742"/>
              <a:ext cx="457200" cy="356504"/>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3</a:t>
              </a:r>
              <a:r>
                <a:rPr lang="lt-LT" sz="1400" b="1" dirty="0">
                  <a:solidFill>
                    <a:schemeClr val="bg1"/>
                  </a:solidFill>
                  <a:latin typeface="Verdana" panose="020B0604030504040204" pitchFamily="34" charset="0"/>
                  <a:ea typeface="Verdana" panose="020B0604030504040204" pitchFamily="34" charset="0"/>
                </a:rPr>
                <a:t>.</a:t>
              </a:r>
            </a:p>
          </p:txBody>
        </p:sp>
      </p:grpSp>
      <p:grpSp>
        <p:nvGrpSpPr>
          <p:cNvPr id="28" name="Group 27">
            <a:extLst>
              <a:ext uri="{FF2B5EF4-FFF2-40B4-BE49-F238E27FC236}">
                <a16:creationId xmlns:a16="http://schemas.microsoft.com/office/drawing/2014/main" id="{6FABB1BD-BE0B-36B7-DA41-A9364B7C943E}"/>
              </a:ext>
            </a:extLst>
          </p:cNvPr>
          <p:cNvGrpSpPr/>
          <p:nvPr/>
        </p:nvGrpSpPr>
        <p:grpSpPr>
          <a:xfrm>
            <a:off x="11151681" y="4314035"/>
            <a:ext cx="486809" cy="486808"/>
            <a:chOff x="5003421" y="1668780"/>
            <a:chExt cx="563880" cy="563880"/>
          </a:xfrm>
        </p:grpSpPr>
        <p:sp>
          <p:nvSpPr>
            <p:cNvPr id="29" name="Oval 28">
              <a:extLst>
                <a:ext uri="{FF2B5EF4-FFF2-40B4-BE49-F238E27FC236}">
                  <a16:creationId xmlns:a16="http://schemas.microsoft.com/office/drawing/2014/main" id="{C1E14EAF-2B9A-2C03-A3A2-244FA2A19D8D}"/>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30" name="TextBox 29">
              <a:extLst>
                <a:ext uri="{FF2B5EF4-FFF2-40B4-BE49-F238E27FC236}">
                  <a16:creationId xmlns:a16="http://schemas.microsoft.com/office/drawing/2014/main" id="{CF751381-DC4C-C73C-D0E0-DC3345EE7E63}"/>
                </a:ext>
              </a:extLst>
            </p:cNvPr>
            <p:cNvSpPr txBox="1"/>
            <p:nvPr/>
          </p:nvSpPr>
          <p:spPr>
            <a:xfrm>
              <a:off x="5083431" y="1770742"/>
              <a:ext cx="457200" cy="356504"/>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4</a:t>
              </a:r>
              <a:r>
                <a:rPr lang="lt-LT" sz="1400" b="1" dirty="0">
                  <a:solidFill>
                    <a:schemeClr val="bg1"/>
                  </a:solidFill>
                  <a:latin typeface="Verdana" panose="020B0604030504040204" pitchFamily="34" charset="0"/>
                  <a:ea typeface="Verdana" panose="020B0604030504040204" pitchFamily="34" charset="0"/>
                </a:rPr>
                <a:t>.</a:t>
              </a:r>
            </a:p>
          </p:txBody>
        </p:sp>
      </p:grpSp>
      <p:sp>
        <p:nvSpPr>
          <p:cNvPr id="12" name="Oval 11">
            <a:extLst>
              <a:ext uri="{FF2B5EF4-FFF2-40B4-BE49-F238E27FC236}">
                <a16:creationId xmlns:a16="http://schemas.microsoft.com/office/drawing/2014/main" id="{00508C57-8866-D99D-DE75-1A02BB92F78E}"/>
              </a:ext>
            </a:extLst>
          </p:cNvPr>
          <p:cNvSpPr/>
          <p:nvPr/>
        </p:nvSpPr>
        <p:spPr>
          <a:xfrm>
            <a:off x="4704144" y="2546195"/>
            <a:ext cx="2783712" cy="278371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pic>
        <p:nvPicPr>
          <p:cNvPr id="3" name="Google Shape;110;p20">
            <a:extLst>
              <a:ext uri="{FF2B5EF4-FFF2-40B4-BE49-F238E27FC236}">
                <a16:creationId xmlns:a16="http://schemas.microsoft.com/office/drawing/2014/main" id="{AC89B901-8E20-DA62-C18E-F149736F0DA5}"/>
              </a:ext>
            </a:extLst>
          </p:cNvPr>
          <p:cNvPicPr preferRelativeResize="0"/>
          <p:nvPr/>
        </p:nvPicPr>
        <p:blipFill rotWithShape="1">
          <a:blip r:embed="rId3">
            <a:alphaModFix/>
          </a:blip>
          <a:srcRect/>
          <a:stretch/>
        </p:blipFill>
        <p:spPr>
          <a:xfrm>
            <a:off x="9475885" y="103630"/>
            <a:ext cx="2266283" cy="1136283"/>
          </a:xfrm>
          <a:prstGeom prst="rect">
            <a:avLst/>
          </a:prstGeom>
          <a:noFill/>
          <a:ln>
            <a:noFill/>
          </a:ln>
        </p:spPr>
      </p:pic>
      <p:sp>
        <p:nvSpPr>
          <p:cNvPr id="40" name="TextBox 39">
            <a:extLst>
              <a:ext uri="{FF2B5EF4-FFF2-40B4-BE49-F238E27FC236}">
                <a16:creationId xmlns:a16="http://schemas.microsoft.com/office/drawing/2014/main" id="{875F5E09-14A5-A80F-9A64-BB7643868941}"/>
              </a:ext>
            </a:extLst>
          </p:cNvPr>
          <p:cNvSpPr txBox="1"/>
          <p:nvPr/>
        </p:nvSpPr>
        <p:spPr>
          <a:xfrm>
            <a:off x="1272434" y="1995277"/>
            <a:ext cx="2783712" cy="1554272"/>
          </a:xfrm>
          <a:prstGeom prst="rect">
            <a:avLst/>
          </a:prstGeom>
          <a:noFill/>
        </p:spPr>
        <p:txBody>
          <a:bodyPr wrap="square" rtlCol="0">
            <a:spAutoFit/>
          </a:bodyPr>
          <a:lstStyle/>
          <a:p>
            <a:r>
              <a:rPr lang="lt-LT" b="1" dirty="0">
                <a:solidFill>
                  <a:srgbClr val="7E47FF"/>
                </a:solidFill>
                <a:latin typeface="Verdana" panose="020B0604030504040204" pitchFamily="34" charset="0"/>
                <a:ea typeface="Verdana" panose="020B0604030504040204" pitchFamily="34" charset="0"/>
              </a:rPr>
              <a:t>Įtraukiame verslą </a:t>
            </a:r>
            <a:br>
              <a:rPr lang="lt-LT" b="1" dirty="0">
                <a:solidFill>
                  <a:srgbClr val="44BBA4"/>
                </a:solidFill>
                <a:latin typeface="Verdana" panose="020B0604030504040204" pitchFamily="34" charset="0"/>
                <a:ea typeface="Verdana" panose="020B0604030504040204" pitchFamily="34" charset="0"/>
              </a:rPr>
            </a:br>
            <a:br>
              <a:rPr lang="lt-LT" sz="500" b="1" dirty="0">
                <a:solidFill>
                  <a:srgbClr val="44BBA4"/>
                </a:solidFill>
                <a:latin typeface="Verdana" panose="020B0604030504040204" pitchFamily="34" charset="0"/>
                <a:ea typeface="Verdana" panose="020B0604030504040204" pitchFamily="34" charset="0"/>
              </a:rPr>
            </a:br>
            <a:r>
              <a:rPr lang="lt-LT" sz="1400" dirty="0">
                <a:solidFill>
                  <a:srgbClr val="390A6F"/>
                </a:solidFill>
                <a:latin typeface="Verdana" panose="020B0604030504040204" pitchFamily="34" charset="0"/>
                <a:ea typeface="Verdana" panose="020B0604030504040204" pitchFamily="34" charset="0"/>
              </a:rPr>
              <a:t>Sukurtas katalogas, kuriame teikiama informacija apie galimybes investuoti į Ukrainos atstatymą ir dalyvauti jame. </a:t>
            </a:r>
            <a:endParaRPr lang="lt-LT" sz="1400" b="1" dirty="0">
              <a:solidFill>
                <a:srgbClr val="390A6F"/>
              </a:solidFill>
              <a:latin typeface="Verdana" panose="020B0604030504040204" pitchFamily="34" charset="0"/>
              <a:ea typeface="Verdana" panose="020B0604030504040204" pitchFamily="34" charset="0"/>
            </a:endParaRPr>
          </a:p>
        </p:txBody>
      </p:sp>
      <p:sp>
        <p:nvSpPr>
          <p:cNvPr id="41" name="TextBox 40">
            <a:extLst>
              <a:ext uri="{FF2B5EF4-FFF2-40B4-BE49-F238E27FC236}">
                <a16:creationId xmlns:a16="http://schemas.microsoft.com/office/drawing/2014/main" id="{7635FEDE-5D63-D89C-26B8-A64B1458EDD0}"/>
              </a:ext>
            </a:extLst>
          </p:cNvPr>
          <p:cNvSpPr txBox="1"/>
          <p:nvPr/>
        </p:nvSpPr>
        <p:spPr>
          <a:xfrm>
            <a:off x="8086798" y="2008688"/>
            <a:ext cx="2971694" cy="1738938"/>
          </a:xfrm>
          <a:prstGeom prst="rect">
            <a:avLst/>
          </a:prstGeom>
          <a:noFill/>
        </p:spPr>
        <p:txBody>
          <a:bodyPr wrap="square" rtlCol="0">
            <a:spAutoFit/>
          </a:bodyPr>
          <a:lstStyle/>
          <a:p>
            <a:pPr algn="r"/>
            <a:r>
              <a:rPr lang="lt-LT" b="1" dirty="0">
                <a:solidFill>
                  <a:srgbClr val="44BBA4"/>
                </a:solidFill>
                <a:latin typeface="Verdana" panose="020B0604030504040204" pitchFamily="34" charset="0"/>
                <a:ea typeface="Verdana" panose="020B0604030504040204" pitchFamily="34" charset="0"/>
              </a:rPr>
              <a:t>Nauji darbai  </a:t>
            </a:r>
            <a:br>
              <a:rPr lang="lt-LT" b="1" dirty="0">
                <a:solidFill>
                  <a:srgbClr val="44BBA4"/>
                </a:solidFill>
                <a:latin typeface="Verdana" panose="020B0604030504040204" pitchFamily="34" charset="0"/>
                <a:ea typeface="Verdana" panose="020B0604030504040204" pitchFamily="34" charset="0"/>
              </a:rPr>
            </a:br>
            <a:br>
              <a:rPr lang="lt-LT" sz="500" b="1" dirty="0">
                <a:solidFill>
                  <a:srgbClr val="44BBA4"/>
                </a:solidFill>
                <a:latin typeface="Verdana" panose="020B0604030504040204" pitchFamily="34" charset="0"/>
                <a:ea typeface="Verdana" panose="020B0604030504040204" pitchFamily="34" charset="0"/>
              </a:rPr>
            </a:br>
            <a:r>
              <a:rPr lang="lt-LT" sz="1200" dirty="0">
                <a:solidFill>
                  <a:srgbClr val="390A6F"/>
                </a:solidFill>
                <a:latin typeface="Verdana" panose="020B0604030504040204" pitchFamily="34" charset="0"/>
                <a:ea typeface="Verdana" panose="020B0604030504040204" pitchFamily="34" charset="0"/>
              </a:rPr>
              <a:t>„Ateities mokykla Ukrainai“ ir skaitmeninio miestų planavimo 3D priemonės projektai. Dalyvaujame Pasaulio banko Ukrainos</a:t>
            </a:r>
          </a:p>
          <a:p>
            <a:pPr algn="r"/>
            <a:r>
              <a:rPr lang="lt-LT" sz="1200" dirty="0">
                <a:solidFill>
                  <a:srgbClr val="390A6F"/>
                </a:solidFill>
                <a:latin typeface="Verdana" panose="020B0604030504040204" pitchFamily="34" charset="0"/>
                <a:ea typeface="Verdana" panose="020B0604030504040204" pitchFamily="34" charset="0"/>
              </a:rPr>
              <a:t>atstatymo iniciatyvoje.</a:t>
            </a:r>
          </a:p>
          <a:p>
            <a:pPr algn="r"/>
            <a:r>
              <a:rPr lang="lt-LT" sz="1200" dirty="0">
                <a:solidFill>
                  <a:srgbClr val="390A6F"/>
                </a:solidFill>
                <a:latin typeface="Verdana" panose="020B0604030504040204" pitchFamily="34" charset="0"/>
                <a:ea typeface="Verdana" panose="020B0604030504040204" pitchFamily="34" charset="0"/>
              </a:rPr>
              <a:t>Aprūpiname Ukrainos vaikus kompiuteriais su programine įranga.</a:t>
            </a:r>
          </a:p>
        </p:txBody>
      </p:sp>
      <p:sp>
        <p:nvSpPr>
          <p:cNvPr id="47" name="TextBox 46">
            <a:extLst>
              <a:ext uri="{FF2B5EF4-FFF2-40B4-BE49-F238E27FC236}">
                <a16:creationId xmlns:a16="http://schemas.microsoft.com/office/drawing/2014/main" id="{6D01CD51-5D28-E54F-58BC-A953F2A261E3}"/>
              </a:ext>
            </a:extLst>
          </p:cNvPr>
          <p:cNvSpPr txBox="1"/>
          <p:nvPr/>
        </p:nvSpPr>
        <p:spPr>
          <a:xfrm>
            <a:off x="1272434" y="4156615"/>
            <a:ext cx="2875820" cy="17851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b="1" i="0" u="none" strike="noStrike" kern="1200" cap="none" spc="0" normalizeH="0" baseline="0" noProof="0" dirty="0">
                <a:ln>
                  <a:noFill/>
                </a:ln>
                <a:solidFill>
                  <a:srgbClr val="7E47FF"/>
                </a:solidFill>
                <a:effectLst/>
                <a:uLnTx/>
                <a:uFillTx/>
                <a:latin typeface="Verdana" panose="020B0604030504040204" pitchFamily="34" charset="0"/>
                <a:ea typeface="Verdana" panose="020B0604030504040204" pitchFamily="34" charset="0"/>
                <a:cs typeface="+mn-cs"/>
              </a:rPr>
              <a:t>Atstatymo projektai</a:t>
            </a:r>
            <a:br>
              <a:rPr kumimoji="0" lang="lt-LT" b="1" i="0" u="none" strike="noStrike" kern="1200" cap="none" spc="0" normalizeH="0" baseline="0" noProof="0" dirty="0">
                <a:ln>
                  <a:noFill/>
                </a:ln>
                <a:solidFill>
                  <a:srgbClr val="44BBA4"/>
                </a:solidFill>
                <a:effectLst/>
                <a:uLnTx/>
                <a:uFillTx/>
                <a:latin typeface="Verdana" panose="020B0604030504040204" pitchFamily="34" charset="0"/>
                <a:ea typeface="Verdana" panose="020B0604030504040204" pitchFamily="34" charset="0"/>
                <a:cs typeface="+mn-cs"/>
              </a:rPr>
            </a:br>
            <a:br>
              <a:rPr kumimoji="0" lang="lt-LT" sz="500" i="0" u="none" strike="noStrike" kern="1200" cap="none" spc="0" normalizeH="0" baseline="0" noProof="0" dirty="0">
                <a:ln>
                  <a:noFill/>
                </a:ln>
                <a:solidFill>
                  <a:srgbClr val="44BBA4"/>
                </a:solidFill>
                <a:effectLst/>
                <a:uLnTx/>
                <a:uFillTx/>
                <a:latin typeface="Verdana" panose="020B0604030504040204" pitchFamily="34" charset="0"/>
                <a:ea typeface="Verdana" panose="020B0604030504040204" pitchFamily="34" charset="0"/>
                <a:cs typeface="+mn-cs"/>
              </a:rPr>
            </a:br>
            <a:r>
              <a:rPr kumimoji="0" lang="lt-LT" sz="14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Baigta mobilioji gyvenvietė </a:t>
            </a:r>
            <a:r>
              <a:rPr kumimoji="0" lang="lt-LT" sz="1400" i="0" u="none" strike="noStrike" kern="1200" cap="none" spc="0" normalizeH="0" baseline="0" noProof="0" dirty="0" err="1">
                <a:ln>
                  <a:noFill/>
                </a:ln>
                <a:solidFill>
                  <a:srgbClr val="390A6F"/>
                </a:solidFill>
                <a:effectLst/>
                <a:uLnTx/>
                <a:uFillTx/>
                <a:latin typeface="Verdana" panose="020B0604030504040204" pitchFamily="34" charset="0"/>
                <a:ea typeface="Verdana" panose="020B0604030504040204" pitchFamily="34" charset="0"/>
                <a:cs typeface="+mn-cs"/>
              </a:rPr>
              <a:t>Borodiankoje</a:t>
            </a:r>
            <a:r>
              <a:rPr kumimoji="0" lang="lt-LT" sz="14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 renovuotas darželis </a:t>
            </a:r>
            <a:r>
              <a:rPr kumimoji="0" lang="lt-LT" sz="1400" i="0" u="none" strike="noStrike" kern="1200" cap="none" spc="0" normalizeH="0" baseline="0" noProof="0" dirty="0" err="1">
                <a:ln>
                  <a:noFill/>
                </a:ln>
                <a:solidFill>
                  <a:srgbClr val="390A6F"/>
                </a:solidFill>
                <a:effectLst/>
                <a:uLnTx/>
                <a:uFillTx/>
                <a:latin typeface="Verdana" panose="020B0604030504040204" pitchFamily="34" charset="0"/>
                <a:ea typeface="Verdana" panose="020B0604030504040204" pitchFamily="34" charset="0"/>
                <a:cs typeface="+mn-cs"/>
              </a:rPr>
              <a:t>Irpinėje</a:t>
            </a:r>
            <a:r>
              <a:rPr kumimoji="0" lang="lt-LT" sz="14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 renovuota mokykla </a:t>
            </a:r>
            <a:r>
              <a:rPr kumimoji="0" lang="lt-LT" sz="1400" i="0" u="none" strike="noStrike" kern="1200" cap="none" spc="0" normalizeH="0" baseline="0" noProof="0" dirty="0" err="1">
                <a:ln>
                  <a:noFill/>
                </a:ln>
                <a:solidFill>
                  <a:srgbClr val="390A6F"/>
                </a:solidFill>
                <a:effectLst/>
                <a:uLnTx/>
                <a:uFillTx/>
                <a:latin typeface="Verdana" panose="020B0604030504040204" pitchFamily="34" charset="0"/>
                <a:ea typeface="Verdana" panose="020B0604030504040204" pitchFamily="34" charset="0"/>
                <a:cs typeface="+mn-cs"/>
              </a:rPr>
              <a:t>Borodiankoje</a:t>
            </a:r>
            <a:r>
              <a:rPr kumimoji="0" lang="lt-LT" sz="14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 modernizuotas elektros tinklas </a:t>
            </a:r>
            <a:r>
              <a:rPr kumimoji="0" lang="lt-LT" sz="1400" i="0" u="none" strike="noStrike" kern="1200" cap="none" spc="0" normalizeH="0" baseline="0" noProof="0" dirty="0" err="1">
                <a:ln>
                  <a:noFill/>
                </a:ln>
                <a:solidFill>
                  <a:srgbClr val="390A6F"/>
                </a:solidFill>
                <a:effectLst/>
                <a:uLnTx/>
                <a:uFillTx/>
                <a:latin typeface="Verdana" panose="020B0604030504040204" pitchFamily="34" charset="0"/>
                <a:ea typeface="Verdana" panose="020B0604030504040204" pitchFamily="34" charset="0"/>
                <a:cs typeface="+mn-cs"/>
              </a:rPr>
              <a:t>Mykolajive</a:t>
            </a:r>
            <a:r>
              <a:rPr kumimoji="0" lang="lt-LT" sz="14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a:t>
            </a:r>
          </a:p>
        </p:txBody>
      </p:sp>
      <p:sp>
        <p:nvSpPr>
          <p:cNvPr id="13" name="Title 1">
            <a:extLst>
              <a:ext uri="{FF2B5EF4-FFF2-40B4-BE49-F238E27FC236}">
                <a16:creationId xmlns:a16="http://schemas.microsoft.com/office/drawing/2014/main" id="{088BF26B-39F6-9668-4FFB-8322A5F7A057}"/>
              </a:ext>
            </a:extLst>
          </p:cNvPr>
          <p:cNvSpPr txBox="1">
            <a:spLocks/>
          </p:cNvSpPr>
          <p:nvPr/>
        </p:nvSpPr>
        <p:spPr>
          <a:xfrm>
            <a:off x="589344" y="435830"/>
            <a:ext cx="8946542" cy="8040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3600" b="1" dirty="0">
                <a:solidFill>
                  <a:srgbClr val="390A6F"/>
                </a:solidFill>
                <a:latin typeface="Verdana" panose="020B0604030504040204" pitchFamily="34" charset="0"/>
                <a:ea typeface="Verdana" panose="020B0604030504040204" pitchFamily="34" charset="0"/>
              </a:rPr>
              <a:t>Palaikėme Ukrainos kovą</a:t>
            </a:r>
          </a:p>
        </p:txBody>
      </p:sp>
      <p:sp>
        <p:nvSpPr>
          <p:cNvPr id="49" name="TextBox 48">
            <a:extLst>
              <a:ext uri="{FF2B5EF4-FFF2-40B4-BE49-F238E27FC236}">
                <a16:creationId xmlns:a16="http://schemas.microsoft.com/office/drawing/2014/main" id="{3B5280DD-01DF-9598-562C-F2A68F0E2AB4}"/>
              </a:ext>
            </a:extLst>
          </p:cNvPr>
          <p:cNvSpPr txBox="1"/>
          <p:nvPr/>
        </p:nvSpPr>
        <p:spPr>
          <a:xfrm>
            <a:off x="7898971" y="4337870"/>
            <a:ext cx="3159521" cy="1523494"/>
          </a:xfrm>
          <a:prstGeom prst="rect">
            <a:avLst/>
          </a:prstGeom>
          <a:noFill/>
        </p:spPr>
        <p:txBody>
          <a:bodyPr wrap="square" rtlCol="0">
            <a:spAutoFit/>
          </a:bodyPr>
          <a:lstStyle/>
          <a:p>
            <a:pPr algn="r"/>
            <a:r>
              <a:rPr lang="lt-LT" b="1" dirty="0">
                <a:solidFill>
                  <a:srgbClr val="44BBA4"/>
                </a:solidFill>
                <a:latin typeface="Verdana" panose="020B0604030504040204" pitchFamily="34" charset="0"/>
                <a:ea typeface="Verdana" panose="020B0604030504040204" pitchFamily="34" charset="0"/>
              </a:rPr>
              <a:t>Strateginės prekės</a:t>
            </a:r>
            <a:br>
              <a:rPr lang="lt-LT" b="1" dirty="0">
                <a:solidFill>
                  <a:srgbClr val="44BBA4"/>
                </a:solidFill>
                <a:latin typeface="Verdana" panose="020B0604030504040204" pitchFamily="34" charset="0"/>
                <a:ea typeface="Verdana" panose="020B0604030504040204" pitchFamily="34" charset="0"/>
              </a:rPr>
            </a:br>
            <a:br>
              <a:rPr lang="lt-LT" sz="500" b="1" dirty="0">
                <a:solidFill>
                  <a:srgbClr val="44BBA4"/>
                </a:solidFill>
                <a:latin typeface="Verdana" panose="020B0604030504040204" pitchFamily="34" charset="0"/>
                <a:ea typeface="Verdana" panose="020B0604030504040204" pitchFamily="34" charset="0"/>
              </a:rPr>
            </a:br>
            <a:r>
              <a:rPr lang="lt-LT" sz="1400" dirty="0">
                <a:solidFill>
                  <a:srgbClr val="390A6F"/>
                </a:solidFill>
                <a:latin typeface="Verdana" panose="020B0604030504040204" pitchFamily="34" charset="0"/>
                <a:ea typeface="Verdana" panose="020B0604030504040204" pitchFamily="34" charset="0"/>
              </a:rPr>
              <a:t>Dar labiau ribojamas prekių iš Lietuvos į trečiąsias šalis eksportas, siekiant sumažinti šių prekių panaudojimo </a:t>
            </a:r>
          </a:p>
          <a:p>
            <a:pPr algn="r"/>
            <a:r>
              <a:rPr lang="lt-LT" sz="1400" dirty="0">
                <a:solidFill>
                  <a:srgbClr val="390A6F"/>
                </a:solidFill>
                <a:latin typeface="Verdana" panose="020B0604030504040204" pitchFamily="34" charset="0"/>
                <a:ea typeface="Verdana" panose="020B0604030504040204" pitchFamily="34" charset="0"/>
              </a:rPr>
              <a:t>kare riziką.</a:t>
            </a:r>
            <a:endParaRPr lang="lt-LT" sz="1400" b="1" dirty="0">
              <a:solidFill>
                <a:srgbClr val="390A6F"/>
              </a:solidFill>
              <a:latin typeface="Verdana" panose="020B0604030504040204" pitchFamily="34" charset="0"/>
              <a:ea typeface="Verdana" panose="020B0604030504040204" pitchFamily="34" charset="0"/>
            </a:endParaRPr>
          </a:p>
        </p:txBody>
      </p:sp>
      <p:pic>
        <p:nvPicPr>
          <p:cNvPr id="11" name="Graphic 7">
            <a:extLst>
              <a:ext uri="{FF2B5EF4-FFF2-40B4-BE49-F238E27FC236}">
                <a16:creationId xmlns:a16="http://schemas.microsoft.com/office/drawing/2014/main" id="{EF13DB2A-CFFD-F8A0-94C8-46B2822AD85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03086" y="3169473"/>
            <a:ext cx="1559327" cy="1537156"/>
          </a:xfrm>
          <a:prstGeom prst="rect">
            <a:avLst/>
          </a:prstGeom>
        </p:spPr>
      </p:pic>
    </p:spTree>
    <p:extLst>
      <p:ext uri="{BB962C8B-B14F-4D97-AF65-F5344CB8AC3E}">
        <p14:creationId xmlns:p14="http://schemas.microsoft.com/office/powerpoint/2010/main" val="2024795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44BBA4">
            <a:alpha val="16000"/>
          </a:srgbClr>
        </a:solidFill>
        <a:effectLst/>
      </p:bgPr>
    </p:bg>
    <p:spTree>
      <p:nvGrpSpPr>
        <p:cNvPr id="1" name=""/>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EBDA2A63-BF23-6070-352D-39D074027879}"/>
              </a:ext>
            </a:extLst>
          </p:cNvPr>
          <p:cNvSpPr/>
          <p:nvPr/>
        </p:nvSpPr>
        <p:spPr>
          <a:xfrm>
            <a:off x="7738863" y="2775640"/>
            <a:ext cx="5964421" cy="2193769"/>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 name="Oval 11">
            <a:extLst>
              <a:ext uri="{FF2B5EF4-FFF2-40B4-BE49-F238E27FC236}">
                <a16:creationId xmlns:a16="http://schemas.microsoft.com/office/drawing/2014/main" id="{00508C57-8866-D99D-DE75-1A02BB92F78E}"/>
              </a:ext>
            </a:extLst>
          </p:cNvPr>
          <p:cNvSpPr/>
          <p:nvPr/>
        </p:nvSpPr>
        <p:spPr>
          <a:xfrm>
            <a:off x="4704144" y="2546195"/>
            <a:ext cx="2783712" cy="278371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0" name="Rectangle: Rounded Corners 9">
            <a:extLst>
              <a:ext uri="{FF2B5EF4-FFF2-40B4-BE49-F238E27FC236}">
                <a16:creationId xmlns:a16="http://schemas.microsoft.com/office/drawing/2014/main" id="{FDFCCB60-1835-C361-999D-14265262FCB4}"/>
              </a:ext>
            </a:extLst>
          </p:cNvPr>
          <p:cNvSpPr/>
          <p:nvPr/>
        </p:nvSpPr>
        <p:spPr>
          <a:xfrm>
            <a:off x="-1538919" y="2205670"/>
            <a:ext cx="5964421" cy="1981971"/>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pic>
        <p:nvPicPr>
          <p:cNvPr id="3" name="Google Shape;110;p20">
            <a:extLst>
              <a:ext uri="{FF2B5EF4-FFF2-40B4-BE49-F238E27FC236}">
                <a16:creationId xmlns:a16="http://schemas.microsoft.com/office/drawing/2014/main" id="{AC89B901-8E20-DA62-C18E-F149736F0DA5}"/>
              </a:ext>
            </a:extLst>
          </p:cNvPr>
          <p:cNvPicPr preferRelativeResize="0"/>
          <p:nvPr/>
        </p:nvPicPr>
        <p:blipFill rotWithShape="1">
          <a:blip r:embed="rId2">
            <a:alphaModFix/>
          </a:blip>
          <a:srcRect/>
          <a:stretch/>
        </p:blipFill>
        <p:spPr>
          <a:xfrm>
            <a:off x="9475885" y="103630"/>
            <a:ext cx="2266283" cy="1136283"/>
          </a:xfrm>
          <a:prstGeom prst="rect">
            <a:avLst/>
          </a:prstGeom>
          <a:noFill/>
          <a:ln>
            <a:noFill/>
          </a:ln>
        </p:spPr>
      </p:pic>
      <p:grpSp>
        <p:nvGrpSpPr>
          <p:cNvPr id="4" name="Group 3">
            <a:extLst>
              <a:ext uri="{FF2B5EF4-FFF2-40B4-BE49-F238E27FC236}">
                <a16:creationId xmlns:a16="http://schemas.microsoft.com/office/drawing/2014/main" id="{ABB96B2B-8A17-E574-F2FF-E018AE18103F}"/>
              </a:ext>
            </a:extLst>
          </p:cNvPr>
          <p:cNvGrpSpPr/>
          <p:nvPr/>
        </p:nvGrpSpPr>
        <p:grpSpPr>
          <a:xfrm>
            <a:off x="11139265" y="3152831"/>
            <a:ext cx="486809" cy="486808"/>
            <a:chOff x="5003421" y="1668780"/>
            <a:chExt cx="563880" cy="563880"/>
          </a:xfrm>
        </p:grpSpPr>
        <p:sp>
          <p:nvSpPr>
            <p:cNvPr id="5" name="Oval 4">
              <a:extLst>
                <a:ext uri="{FF2B5EF4-FFF2-40B4-BE49-F238E27FC236}">
                  <a16:creationId xmlns:a16="http://schemas.microsoft.com/office/drawing/2014/main" id="{2B3CDAC5-F879-34E6-C663-51B8C0EBF922}"/>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6" name="TextBox 5">
              <a:extLst>
                <a:ext uri="{FF2B5EF4-FFF2-40B4-BE49-F238E27FC236}">
                  <a16:creationId xmlns:a16="http://schemas.microsoft.com/office/drawing/2014/main" id="{F0248D40-01FD-8D47-31D7-FB60AE108598}"/>
                </a:ext>
              </a:extLst>
            </p:cNvPr>
            <p:cNvSpPr txBox="1"/>
            <p:nvPr/>
          </p:nvSpPr>
          <p:spPr>
            <a:xfrm>
              <a:off x="5083431" y="1770742"/>
              <a:ext cx="457200" cy="356504"/>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3</a:t>
              </a:r>
              <a:r>
                <a:rPr lang="lt-LT" sz="1400" b="1" dirty="0">
                  <a:solidFill>
                    <a:schemeClr val="bg1"/>
                  </a:solidFill>
                  <a:latin typeface="Verdana" panose="020B0604030504040204" pitchFamily="34" charset="0"/>
                  <a:ea typeface="Verdana" panose="020B0604030504040204" pitchFamily="34" charset="0"/>
                </a:rPr>
                <a:t>.</a:t>
              </a:r>
            </a:p>
          </p:txBody>
        </p:sp>
      </p:grpSp>
      <p:grpSp>
        <p:nvGrpSpPr>
          <p:cNvPr id="7" name="Group 6">
            <a:extLst>
              <a:ext uri="{FF2B5EF4-FFF2-40B4-BE49-F238E27FC236}">
                <a16:creationId xmlns:a16="http://schemas.microsoft.com/office/drawing/2014/main" id="{6490DD57-4D00-351D-6B62-F7139D0441D2}"/>
              </a:ext>
            </a:extLst>
          </p:cNvPr>
          <p:cNvGrpSpPr/>
          <p:nvPr/>
        </p:nvGrpSpPr>
        <p:grpSpPr>
          <a:xfrm>
            <a:off x="633133" y="2453321"/>
            <a:ext cx="486809" cy="486808"/>
            <a:chOff x="5003421" y="1668780"/>
            <a:chExt cx="563880" cy="563880"/>
          </a:xfrm>
        </p:grpSpPr>
        <p:sp>
          <p:nvSpPr>
            <p:cNvPr id="8" name="Oval 7">
              <a:extLst>
                <a:ext uri="{FF2B5EF4-FFF2-40B4-BE49-F238E27FC236}">
                  <a16:creationId xmlns:a16="http://schemas.microsoft.com/office/drawing/2014/main" id="{21FD0222-13B6-D129-80F9-61F8AD96379B}"/>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9" name="TextBox 8">
              <a:extLst>
                <a:ext uri="{FF2B5EF4-FFF2-40B4-BE49-F238E27FC236}">
                  <a16:creationId xmlns:a16="http://schemas.microsoft.com/office/drawing/2014/main" id="{C392AA27-92E2-9F5E-A2A5-C4E543925CF0}"/>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1.</a:t>
              </a:r>
            </a:p>
          </p:txBody>
        </p:sp>
      </p:grpSp>
      <p:sp>
        <p:nvSpPr>
          <p:cNvPr id="40" name="TextBox 39">
            <a:extLst>
              <a:ext uri="{FF2B5EF4-FFF2-40B4-BE49-F238E27FC236}">
                <a16:creationId xmlns:a16="http://schemas.microsoft.com/office/drawing/2014/main" id="{875F5E09-14A5-A80F-9A64-BB7643868941}"/>
              </a:ext>
            </a:extLst>
          </p:cNvPr>
          <p:cNvSpPr txBox="1"/>
          <p:nvPr/>
        </p:nvSpPr>
        <p:spPr>
          <a:xfrm>
            <a:off x="1228291" y="2390032"/>
            <a:ext cx="2665776" cy="1615827"/>
          </a:xfrm>
          <a:prstGeom prst="rect">
            <a:avLst/>
          </a:prstGeom>
          <a:noFill/>
        </p:spPr>
        <p:txBody>
          <a:bodyPr wrap="square" rtlCol="0">
            <a:spAutoFit/>
          </a:bodyPr>
          <a:lstStyle/>
          <a:p>
            <a:r>
              <a:rPr lang="lt-LT" b="1" dirty="0">
                <a:solidFill>
                  <a:srgbClr val="7E47FF"/>
                </a:solidFill>
                <a:latin typeface="Verdana" panose="020B0604030504040204" pitchFamily="34" charset="0"/>
                <a:ea typeface="Verdana" panose="020B0604030504040204" pitchFamily="34" charset="0"/>
              </a:rPr>
              <a:t>Strateginės skrydžių kryptys</a:t>
            </a:r>
            <a:br>
              <a:rPr lang="lt-LT" b="1" dirty="0">
                <a:solidFill>
                  <a:srgbClr val="44BBA4"/>
                </a:solidFill>
                <a:latin typeface="Verdana" panose="020B0604030504040204" pitchFamily="34" charset="0"/>
                <a:ea typeface="Verdana" panose="020B0604030504040204" pitchFamily="34" charset="0"/>
              </a:rPr>
            </a:br>
            <a:br>
              <a:rPr lang="lt-LT" sz="500" b="1" dirty="0">
                <a:solidFill>
                  <a:srgbClr val="44BBA4"/>
                </a:solidFill>
                <a:latin typeface="Verdana" panose="020B0604030504040204" pitchFamily="34" charset="0"/>
                <a:ea typeface="Verdana" panose="020B0604030504040204" pitchFamily="34" charset="0"/>
              </a:rPr>
            </a:br>
            <a:r>
              <a:rPr lang="lt-LT" sz="1400" dirty="0">
                <a:solidFill>
                  <a:srgbClr val="390A6F"/>
                </a:solidFill>
                <a:latin typeface="Verdana" panose="020B0604030504040204" pitchFamily="34" charset="0"/>
                <a:ea typeface="Verdana" panose="020B0604030504040204" pitchFamily="34" charset="0"/>
              </a:rPr>
              <a:t>Pasirašytas susitarimas užtikrins tvarius skrydžius ir keleivių srautus svarbiomis kryptimis.</a:t>
            </a:r>
            <a:endParaRPr lang="lt-LT" sz="1400" b="1" dirty="0">
              <a:solidFill>
                <a:srgbClr val="390A6F"/>
              </a:solidFill>
              <a:latin typeface="Verdana" panose="020B0604030504040204" pitchFamily="34" charset="0"/>
              <a:ea typeface="Verdana" panose="020B0604030504040204" pitchFamily="34" charset="0"/>
            </a:endParaRPr>
          </a:p>
        </p:txBody>
      </p:sp>
      <p:sp>
        <p:nvSpPr>
          <p:cNvPr id="41" name="TextBox 40">
            <a:extLst>
              <a:ext uri="{FF2B5EF4-FFF2-40B4-BE49-F238E27FC236}">
                <a16:creationId xmlns:a16="http://schemas.microsoft.com/office/drawing/2014/main" id="{7635FEDE-5D63-D89C-26B8-A64B1458EDD0}"/>
              </a:ext>
            </a:extLst>
          </p:cNvPr>
          <p:cNvSpPr txBox="1"/>
          <p:nvPr/>
        </p:nvSpPr>
        <p:spPr>
          <a:xfrm>
            <a:off x="8176334" y="3068647"/>
            <a:ext cx="2886997" cy="1615827"/>
          </a:xfrm>
          <a:prstGeom prst="rect">
            <a:avLst/>
          </a:prstGeom>
          <a:noFill/>
        </p:spPr>
        <p:txBody>
          <a:bodyPr wrap="square" rtlCol="0">
            <a:spAutoFit/>
          </a:bodyPr>
          <a:lstStyle/>
          <a:p>
            <a:pPr algn="r"/>
            <a:r>
              <a:rPr lang="lt-LT" b="1" dirty="0">
                <a:solidFill>
                  <a:srgbClr val="44BBA4"/>
                </a:solidFill>
                <a:latin typeface="Verdana" panose="020B0604030504040204" pitchFamily="34" charset="0"/>
                <a:ea typeface="Verdana" panose="020B0604030504040204" pitchFamily="34" charset="0"/>
              </a:rPr>
              <a:t>Turistai grįžta į Lietuvą</a:t>
            </a:r>
            <a:br>
              <a:rPr lang="lt-LT" b="1" dirty="0">
                <a:solidFill>
                  <a:srgbClr val="44BBA4"/>
                </a:solidFill>
                <a:latin typeface="Verdana" panose="020B0604030504040204" pitchFamily="34" charset="0"/>
                <a:ea typeface="Verdana" panose="020B0604030504040204" pitchFamily="34" charset="0"/>
              </a:rPr>
            </a:br>
            <a:br>
              <a:rPr lang="lt-LT" sz="500" b="1" dirty="0">
                <a:solidFill>
                  <a:srgbClr val="44BBA4"/>
                </a:solidFill>
                <a:latin typeface="Verdana" panose="020B0604030504040204" pitchFamily="34" charset="0"/>
                <a:ea typeface="Verdana" panose="020B0604030504040204" pitchFamily="34" charset="0"/>
              </a:rPr>
            </a:br>
            <a:r>
              <a:rPr lang="lt-LT" sz="1400" dirty="0">
                <a:solidFill>
                  <a:srgbClr val="390A6F"/>
                </a:solidFill>
                <a:latin typeface="Verdana" panose="020B0604030504040204" pitchFamily="34" charset="0"/>
                <a:ea typeface="Verdana" panose="020B0604030504040204" pitchFamily="34" charset="0"/>
              </a:rPr>
              <a:t>Turistų skaičius grįžta į </a:t>
            </a:r>
            <a:r>
              <a:rPr lang="lt-LT" sz="1400" dirty="0" err="1">
                <a:solidFill>
                  <a:srgbClr val="390A6F"/>
                </a:solidFill>
                <a:latin typeface="Verdana" panose="020B0604030504040204" pitchFamily="34" charset="0"/>
                <a:ea typeface="Verdana" panose="020B0604030504040204" pitchFamily="34" charset="0"/>
              </a:rPr>
              <a:t>priešpandeminį</a:t>
            </a:r>
            <a:r>
              <a:rPr lang="lt-LT" sz="1400" dirty="0">
                <a:solidFill>
                  <a:srgbClr val="390A6F"/>
                </a:solidFill>
                <a:latin typeface="Verdana" panose="020B0604030504040204" pitchFamily="34" charset="0"/>
                <a:ea typeface="Verdana" panose="020B0604030504040204" pitchFamily="34" charset="0"/>
              </a:rPr>
              <a:t> lygį, o jų išleidžiama suma Lietuvoje siekia </a:t>
            </a:r>
            <a:r>
              <a:rPr lang="lt-LT" sz="1600" b="1" dirty="0">
                <a:solidFill>
                  <a:srgbClr val="390A6F"/>
                </a:solidFill>
                <a:latin typeface="Verdana" panose="020B0604030504040204" pitchFamily="34" charset="0"/>
                <a:ea typeface="Verdana" panose="020B0604030504040204" pitchFamily="34" charset="0"/>
              </a:rPr>
              <a:t>2,4 mlrd</a:t>
            </a:r>
            <a:r>
              <a:rPr lang="lt-LT" sz="1400" dirty="0">
                <a:solidFill>
                  <a:srgbClr val="390A6F"/>
                </a:solidFill>
                <a:latin typeface="Verdana" panose="020B0604030504040204" pitchFamily="34" charset="0"/>
                <a:ea typeface="Verdana" panose="020B0604030504040204" pitchFamily="34" charset="0"/>
              </a:rPr>
              <a:t>. </a:t>
            </a:r>
            <a:r>
              <a:rPr lang="lt-LT" sz="1600" b="1" dirty="0">
                <a:solidFill>
                  <a:srgbClr val="390A6F"/>
                </a:solidFill>
                <a:latin typeface="Verdana" panose="020B0604030504040204" pitchFamily="34" charset="0"/>
                <a:ea typeface="Verdana" panose="020B0604030504040204" pitchFamily="34" charset="0"/>
              </a:rPr>
              <a:t>Eur</a:t>
            </a:r>
            <a:r>
              <a:rPr lang="lt-LT" sz="1400" dirty="0">
                <a:solidFill>
                  <a:srgbClr val="390A6F"/>
                </a:solidFill>
                <a:latin typeface="Verdana" panose="020B0604030504040204" pitchFamily="34" charset="0"/>
                <a:ea typeface="Verdana" panose="020B0604030504040204" pitchFamily="34" charset="0"/>
              </a:rPr>
              <a:t>.</a:t>
            </a:r>
          </a:p>
        </p:txBody>
      </p:sp>
      <p:sp>
        <p:nvSpPr>
          <p:cNvPr id="42" name="Rectangle: Rounded Corners 41">
            <a:extLst>
              <a:ext uri="{FF2B5EF4-FFF2-40B4-BE49-F238E27FC236}">
                <a16:creationId xmlns:a16="http://schemas.microsoft.com/office/drawing/2014/main" id="{C153BA49-A941-53BA-A53C-4A9521AE5AFE}"/>
              </a:ext>
            </a:extLst>
          </p:cNvPr>
          <p:cNvSpPr/>
          <p:nvPr/>
        </p:nvSpPr>
        <p:spPr>
          <a:xfrm>
            <a:off x="-1538919" y="4403994"/>
            <a:ext cx="5964421" cy="993041"/>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grpSp>
        <p:nvGrpSpPr>
          <p:cNvPr id="43" name="Group 42">
            <a:extLst>
              <a:ext uri="{FF2B5EF4-FFF2-40B4-BE49-F238E27FC236}">
                <a16:creationId xmlns:a16="http://schemas.microsoft.com/office/drawing/2014/main" id="{EF3D6BB3-5669-02B3-073E-801D7771AB4F}"/>
              </a:ext>
            </a:extLst>
          </p:cNvPr>
          <p:cNvGrpSpPr/>
          <p:nvPr/>
        </p:nvGrpSpPr>
        <p:grpSpPr>
          <a:xfrm>
            <a:off x="702207" y="4625478"/>
            <a:ext cx="486809" cy="486808"/>
            <a:chOff x="5003421" y="1668780"/>
            <a:chExt cx="563880" cy="563880"/>
          </a:xfrm>
        </p:grpSpPr>
        <p:sp>
          <p:nvSpPr>
            <p:cNvPr id="45" name="Oval 44">
              <a:extLst>
                <a:ext uri="{FF2B5EF4-FFF2-40B4-BE49-F238E27FC236}">
                  <a16:creationId xmlns:a16="http://schemas.microsoft.com/office/drawing/2014/main" id="{826F85FB-65AE-723D-8084-7546003BB255}"/>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46" name="TextBox 45">
              <a:extLst>
                <a:ext uri="{FF2B5EF4-FFF2-40B4-BE49-F238E27FC236}">
                  <a16:creationId xmlns:a16="http://schemas.microsoft.com/office/drawing/2014/main" id="{FD687CB0-9D95-551F-B913-7095A28B1033}"/>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2.</a:t>
              </a:r>
            </a:p>
          </p:txBody>
        </p:sp>
      </p:grpSp>
      <p:sp>
        <p:nvSpPr>
          <p:cNvPr id="47" name="TextBox 46">
            <a:extLst>
              <a:ext uri="{FF2B5EF4-FFF2-40B4-BE49-F238E27FC236}">
                <a16:creationId xmlns:a16="http://schemas.microsoft.com/office/drawing/2014/main" id="{6D01CD51-5D28-E54F-58BC-A953F2A261E3}"/>
              </a:ext>
            </a:extLst>
          </p:cNvPr>
          <p:cNvSpPr txBox="1"/>
          <p:nvPr/>
        </p:nvSpPr>
        <p:spPr>
          <a:xfrm>
            <a:off x="1297365" y="4682726"/>
            <a:ext cx="300917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b="1" i="0" u="none" strike="noStrike" kern="1200" cap="none" spc="0" normalizeH="0" baseline="0" dirty="0">
                <a:ln>
                  <a:noFill/>
                </a:ln>
                <a:solidFill>
                  <a:srgbClr val="7E47FF"/>
                </a:solidFill>
                <a:effectLst/>
                <a:uLnTx/>
                <a:uFillTx/>
                <a:latin typeface="Verdana" panose="020B0604030504040204" pitchFamily="34" charset="0"/>
                <a:ea typeface="Verdana" panose="020B0604030504040204" pitchFamily="34" charset="0"/>
                <a:cs typeface="+mn-cs"/>
              </a:rPr>
              <a:t>„Michelin“ Lietuvoje </a:t>
            </a:r>
            <a:endParaRPr kumimoji="0" lang="lt-LT" sz="1400" b="1" i="0" u="none" strike="noStrike" kern="1200" cap="none" spc="0" normalizeH="0" baseline="0" dirty="0">
              <a:ln>
                <a:noFill/>
              </a:ln>
              <a:solidFill>
                <a:srgbClr val="390A6F"/>
              </a:solidFill>
              <a:effectLst/>
              <a:uLnTx/>
              <a:uFillTx/>
              <a:latin typeface="Verdana" panose="020B0604030504040204" pitchFamily="34" charset="0"/>
              <a:ea typeface="Verdana" panose="020B0604030504040204" pitchFamily="34" charset="0"/>
              <a:cs typeface="+mn-cs"/>
            </a:endParaRPr>
          </a:p>
        </p:txBody>
      </p:sp>
      <p:sp>
        <p:nvSpPr>
          <p:cNvPr id="13" name="Title 1">
            <a:extLst>
              <a:ext uri="{FF2B5EF4-FFF2-40B4-BE49-F238E27FC236}">
                <a16:creationId xmlns:a16="http://schemas.microsoft.com/office/drawing/2014/main" id="{088BF26B-39F6-9668-4FFB-8322A5F7A057}"/>
              </a:ext>
            </a:extLst>
          </p:cNvPr>
          <p:cNvSpPr txBox="1">
            <a:spLocks/>
          </p:cNvSpPr>
          <p:nvPr/>
        </p:nvSpPr>
        <p:spPr>
          <a:xfrm>
            <a:off x="589344" y="435830"/>
            <a:ext cx="8946542" cy="8040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3600" b="1" dirty="0">
                <a:solidFill>
                  <a:srgbClr val="390A6F"/>
                </a:solidFill>
                <a:latin typeface="Verdana" panose="020B0604030504040204" pitchFamily="34" charset="0"/>
                <a:ea typeface="Verdana" panose="020B0604030504040204" pitchFamily="34" charset="0"/>
              </a:rPr>
              <a:t>Auginome turizmą</a:t>
            </a:r>
          </a:p>
        </p:txBody>
      </p:sp>
      <p:pic>
        <p:nvPicPr>
          <p:cNvPr id="2" name="Graphic 1">
            <a:extLst>
              <a:ext uri="{FF2B5EF4-FFF2-40B4-BE49-F238E27FC236}">
                <a16:creationId xmlns:a16="http://schemas.microsoft.com/office/drawing/2014/main" id="{A77B0A14-40F0-FE08-8CBE-3AC3A09DB9F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61427" y="3196656"/>
            <a:ext cx="1669145" cy="1490017"/>
          </a:xfrm>
          <a:prstGeom prst="rect">
            <a:avLst/>
          </a:prstGeom>
        </p:spPr>
      </p:pic>
    </p:spTree>
    <p:extLst>
      <p:ext uri="{BB962C8B-B14F-4D97-AF65-F5344CB8AC3E}">
        <p14:creationId xmlns:p14="http://schemas.microsoft.com/office/powerpoint/2010/main" val="3661595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CD3FF">
            <a:alpha val="52000"/>
          </a:srgbClr>
        </a:solidFill>
        <a:effectLst/>
      </p:bgPr>
    </p:bg>
    <p:spTree>
      <p:nvGrpSpPr>
        <p:cNvPr id="1" name=""/>
        <p:cNvGrpSpPr/>
        <p:nvPr/>
      </p:nvGrpSpPr>
      <p:grpSpPr>
        <a:xfrm>
          <a:off x="0" y="0"/>
          <a:ext cx="0" cy="0"/>
          <a:chOff x="0" y="0"/>
          <a:chExt cx="0" cy="0"/>
        </a:xfrm>
      </p:grpSpPr>
      <p:sp>
        <p:nvSpPr>
          <p:cNvPr id="39" name="Rectangle: Rounded Corners 13">
            <a:extLst>
              <a:ext uri="{FF2B5EF4-FFF2-40B4-BE49-F238E27FC236}">
                <a16:creationId xmlns:a16="http://schemas.microsoft.com/office/drawing/2014/main" id="{322BEC34-AAB5-4F6B-CEEA-182572BF8409}"/>
              </a:ext>
            </a:extLst>
          </p:cNvPr>
          <p:cNvSpPr/>
          <p:nvPr/>
        </p:nvSpPr>
        <p:spPr>
          <a:xfrm>
            <a:off x="7519194" y="3941891"/>
            <a:ext cx="6458822" cy="2149015"/>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8" name="Rectangle: Rounded Corners 13">
            <a:extLst>
              <a:ext uri="{FF2B5EF4-FFF2-40B4-BE49-F238E27FC236}">
                <a16:creationId xmlns:a16="http://schemas.microsoft.com/office/drawing/2014/main" id="{322BEC34-AAB5-4F6B-CEEA-182572BF8409}"/>
              </a:ext>
            </a:extLst>
          </p:cNvPr>
          <p:cNvSpPr/>
          <p:nvPr/>
        </p:nvSpPr>
        <p:spPr>
          <a:xfrm>
            <a:off x="7487856" y="1457273"/>
            <a:ext cx="6458822" cy="2326178"/>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7" name="Rectangle: Rounded Corners 13">
            <a:extLst>
              <a:ext uri="{FF2B5EF4-FFF2-40B4-BE49-F238E27FC236}">
                <a16:creationId xmlns:a16="http://schemas.microsoft.com/office/drawing/2014/main" id="{322BEC34-AAB5-4F6B-CEEA-182572BF8409}"/>
              </a:ext>
            </a:extLst>
          </p:cNvPr>
          <p:cNvSpPr/>
          <p:nvPr/>
        </p:nvSpPr>
        <p:spPr>
          <a:xfrm>
            <a:off x="-1761957" y="3865450"/>
            <a:ext cx="6458822" cy="2790989"/>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2" name="Rectangle: Rounded Corners 13">
            <a:extLst>
              <a:ext uri="{FF2B5EF4-FFF2-40B4-BE49-F238E27FC236}">
                <a16:creationId xmlns:a16="http://schemas.microsoft.com/office/drawing/2014/main" id="{322BEC34-AAB5-4F6B-CEEA-182572BF8409}"/>
              </a:ext>
            </a:extLst>
          </p:cNvPr>
          <p:cNvSpPr/>
          <p:nvPr/>
        </p:nvSpPr>
        <p:spPr>
          <a:xfrm>
            <a:off x="-1754678" y="1307084"/>
            <a:ext cx="6458822" cy="2393280"/>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 name="Oval 11">
            <a:extLst>
              <a:ext uri="{FF2B5EF4-FFF2-40B4-BE49-F238E27FC236}">
                <a16:creationId xmlns:a16="http://schemas.microsoft.com/office/drawing/2014/main" id="{00508C57-8866-D99D-DE75-1A02BB92F78E}"/>
              </a:ext>
            </a:extLst>
          </p:cNvPr>
          <p:cNvSpPr/>
          <p:nvPr/>
        </p:nvSpPr>
        <p:spPr>
          <a:xfrm>
            <a:off x="4704144" y="2546195"/>
            <a:ext cx="2783712" cy="278371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 name="Title 1">
            <a:extLst>
              <a:ext uri="{FF2B5EF4-FFF2-40B4-BE49-F238E27FC236}">
                <a16:creationId xmlns:a16="http://schemas.microsoft.com/office/drawing/2014/main" id="{2D20D38F-85A9-19BC-5AB2-AE505E2A7157}"/>
              </a:ext>
            </a:extLst>
          </p:cNvPr>
          <p:cNvSpPr>
            <a:spLocks noGrp="1"/>
          </p:cNvSpPr>
          <p:nvPr>
            <p:ph type="title"/>
          </p:nvPr>
        </p:nvSpPr>
        <p:spPr>
          <a:xfrm>
            <a:off x="589344" y="435830"/>
            <a:ext cx="8946542" cy="804011"/>
          </a:xfrm>
        </p:spPr>
        <p:txBody>
          <a:bodyPr>
            <a:normAutofit/>
          </a:bodyPr>
          <a:lstStyle/>
          <a:p>
            <a:r>
              <a:rPr lang="lt-LT" sz="3600" b="1" dirty="0">
                <a:solidFill>
                  <a:srgbClr val="390A6F"/>
                </a:solidFill>
                <a:latin typeface="Verdana" panose="020B0604030504040204" pitchFamily="34" charset="0"/>
                <a:ea typeface="Verdana" panose="020B0604030504040204" pitchFamily="34" charset="0"/>
              </a:rPr>
              <a:t>Tobulinome viešuosius pirkimus</a:t>
            </a:r>
          </a:p>
        </p:txBody>
      </p:sp>
      <p:pic>
        <p:nvPicPr>
          <p:cNvPr id="3" name="Google Shape;110;p20">
            <a:extLst>
              <a:ext uri="{FF2B5EF4-FFF2-40B4-BE49-F238E27FC236}">
                <a16:creationId xmlns:a16="http://schemas.microsoft.com/office/drawing/2014/main" id="{AC89B901-8E20-DA62-C18E-F149736F0DA5}"/>
              </a:ext>
            </a:extLst>
          </p:cNvPr>
          <p:cNvPicPr preferRelativeResize="0"/>
          <p:nvPr/>
        </p:nvPicPr>
        <p:blipFill rotWithShape="1">
          <a:blip r:embed="rId3">
            <a:alphaModFix/>
          </a:blip>
          <a:srcRect/>
          <a:stretch/>
        </p:blipFill>
        <p:spPr>
          <a:xfrm>
            <a:off x="9475885" y="103630"/>
            <a:ext cx="2266283" cy="1136283"/>
          </a:xfrm>
          <a:prstGeom prst="rect">
            <a:avLst/>
          </a:prstGeom>
          <a:noFill/>
          <a:ln>
            <a:noFill/>
          </a:ln>
        </p:spPr>
      </p:pic>
      <p:grpSp>
        <p:nvGrpSpPr>
          <p:cNvPr id="7" name="Group 6">
            <a:extLst>
              <a:ext uri="{FF2B5EF4-FFF2-40B4-BE49-F238E27FC236}">
                <a16:creationId xmlns:a16="http://schemas.microsoft.com/office/drawing/2014/main" id="{6490DD57-4D00-351D-6B62-F7139D0441D2}"/>
              </a:ext>
            </a:extLst>
          </p:cNvPr>
          <p:cNvGrpSpPr/>
          <p:nvPr/>
        </p:nvGrpSpPr>
        <p:grpSpPr>
          <a:xfrm>
            <a:off x="675120" y="4031537"/>
            <a:ext cx="486809" cy="486808"/>
            <a:chOff x="5003421" y="1732746"/>
            <a:chExt cx="563880" cy="563880"/>
          </a:xfrm>
        </p:grpSpPr>
        <p:sp>
          <p:nvSpPr>
            <p:cNvPr id="8" name="Oval 7">
              <a:extLst>
                <a:ext uri="{FF2B5EF4-FFF2-40B4-BE49-F238E27FC236}">
                  <a16:creationId xmlns:a16="http://schemas.microsoft.com/office/drawing/2014/main" id="{21FD0222-13B6-D129-80F9-61F8AD96379B}"/>
                </a:ext>
              </a:extLst>
            </p:cNvPr>
            <p:cNvSpPr/>
            <p:nvPr/>
          </p:nvSpPr>
          <p:spPr>
            <a:xfrm>
              <a:off x="5003421" y="1732746"/>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9" name="TextBox 8">
              <a:extLst>
                <a:ext uri="{FF2B5EF4-FFF2-40B4-BE49-F238E27FC236}">
                  <a16:creationId xmlns:a16="http://schemas.microsoft.com/office/drawing/2014/main" id="{C392AA27-92E2-9F5E-A2A5-C4E543925CF0}"/>
                </a:ext>
              </a:extLst>
            </p:cNvPr>
            <p:cNvSpPr txBox="1"/>
            <p:nvPr/>
          </p:nvSpPr>
          <p:spPr>
            <a:xfrm>
              <a:off x="5083431" y="1836434"/>
              <a:ext cx="457200" cy="356503"/>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2.</a:t>
              </a:r>
            </a:p>
          </p:txBody>
        </p:sp>
      </p:grpSp>
      <p:sp>
        <p:nvSpPr>
          <p:cNvPr id="20" name="TextBox 19">
            <a:extLst>
              <a:ext uri="{FF2B5EF4-FFF2-40B4-BE49-F238E27FC236}">
                <a16:creationId xmlns:a16="http://schemas.microsoft.com/office/drawing/2014/main" id="{39938C6B-C493-408F-A4BA-B6A24CE582A6}"/>
              </a:ext>
            </a:extLst>
          </p:cNvPr>
          <p:cNvSpPr txBox="1"/>
          <p:nvPr/>
        </p:nvSpPr>
        <p:spPr>
          <a:xfrm>
            <a:off x="1217338" y="1404083"/>
            <a:ext cx="3373693" cy="1769715"/>
          </a:xfrm>
          <a:prstGeom prst="rect">
            <a:avLst/>
          </a:prstGeom>
          <a:noFill/>
        </p:spPr>
        <p:txBody>
          <a:bodyPr wrap="square" rtlCol="0">
            <a:spAutoFit/>
          </a:bodyPr>
          <a:lstStyle/>
          <a:p>
            <a:r>
              <a:rPr lang="lt-LT" sz="1500" b="1" dirty="0">
                <a:solidFill>
                  <a:srgbClr val="7E47FF"/>
                </a:solidFill>
                <a:latin typeface="Verdana" panose="020B0604030504040204" pitchFamily="34" charset="0"/>
                <a:ea typeface="Verdana" panose="020B0604030504040204" pitchFamily="34" charset="0"/>
              </a:rPr>
              <a:t>Viešųjų pirkimų centralizavimo reforma</a:t>
            </a:r>
            <a:endParaRPr lang="en-US" sz="1500" b="1" dirty="0">
              <a:solidFill>
                <a:srgbClr val="7E47FF"/>
              </a:solidFill>
              <a:latin typeface="Verdana" panose="020B0604030504040204" pitchFamily="34" charset="0"/>
              <a:ea typeface="Verdana" panose="020B0604030504040204" pitchFamily="34" charset="0"/>
            </a:endParaRPr>
          </a:p>
          <a:p>
            <a:endParaRPr lang="en-US" sz="500" b="1" dirty="0">
              <a:solidFill>
                <a:srgbClr val="7E47FF"/>
              </a:solidFill>
              <a:latin typeface="Verdana" panose="020B0604030504040204" pitchFamily="34" charset="0"/>
              <a:ea typeface="Verdana" panose="020B0604030504040204" pitchFamily="34" charset="0"/>
            </a:endParaRPr>
          </a:p>
          <a:p>
            <a:r>
              <a:rPr lang="lt-LT" sz="1600" dirty="0">
                <a:solidFill>
                  <a:srgbClr val="390A6F"/>
                </a:solidFill>
                <a:latin typeface="Verdana" panose="020B0604030504040204" pitchFamily="34" charset="0"/>
                <a:ea typeface="Verdana" panose="020B0604030504040204" pitchFamily="34" charset="0"/>
              </a:rPr>
              <a:t>Mažina administracinę naštą. 2023</a:t>
            </a:r>
            <a:r>
              <a:rPr lang="en-US" sz="1600" dirty="0">
                <a:solidFill>
                  <a:srgbClr val="390A6F"/>
                </a:solidFill>
                <a:latin typeface="Verdana" panose="020B0604030504040204" pitchFamily="34" charset="0"/>
                <a:ea typeface="Verdana" panose="020B0604030504040204" pitchFamily="34" charset="0"/>
              </a:rPr>
              <a:t> </a:t>
            </a:r>
            <a:r>
              <a:rPr lang="lt-LT" sz="1600" dirty="0">
                <a:solidFill>
                  <a:srgbClr val="390A6F"/>
                </a:solidFill>
                <a:latin typeface="Verdana" panose="020B0604030504040204" pitchFamily="34" charset="0"/>
                <a:ea typeface="Verdana" panose="020B0604030504040204" pitchFamily="34" charset="0"/>
              </a:rPr>
              <a:t>m. tai padėjo 19,7 proc. padidinti tiekėjų skaičių </a:t>
            </a:r>
            <a:endParaRPr lang="en-US" sz="1600" dirty="0">
              <a:solidFill>
                <a:srgbClr val="390A6F"/>
              </a:solidFill>
              <a:latin typeface="Verdana" panose="020B0604030504040204" pitchFamily="34" charset="0"/>
              <a:ea typeface="Verdana" panose="020B0604030504040204" pitchFamily="34" charset="0"/>
            </a:endParaRPr>
          </a:p>
          <a:p>
            <a:r>
              <a:rPr lang="lt-LT" sz="1600" dirty="0">
                <a:solidFill>
                  <a:srgbClr val="390A6F"/>
                </a:solidFill>
                <a:latin typeface="Verdana" panose="020B0604030504040204" pitchFamily="34" charset="0"/>
                <a:ea typeface="Verdana" panose="020B0604030504040204" pitchFamily="34" charset="0"/>
              </a:rPr>
              <a:t>VšĮ CPO LT el. kataloge.</a:t>
            </a:r>
            <a:br>
              <a:rPr lang="lt-LT" sz="1000" b="1" dirty="0">
                <a:solidFill>
                  <a:srgbClr val="44BBA4"/>
                </a:solidFill>
                <a:latin typeface="Verdana" panose="020B0604030504040204" pitchFamily="34" charset="0"/>
                <a:ea typeface="Verdana" panose="020B0604030504040204" pitchFamily="34" charset="0"/>
              </a:rPr>
            </a:br>
            <a:endParaRPr lang="lt-LT" sz="1000" b="1" dirty="0">
              <a:solidFill>
                <a:srgbClr val="390A6F"/>
              </a:solidFill>
              <a:latin typeface="Verdana" panose="020B0604030504040204" pitchFamily="34" charset="0"/>
              <a:ea typeface="Verdana" panose="020B0604030504040204" pitchFamily="34" charset="0"/>
            </a:endParaRPr>
          </a:p>
        </p:txBody>
      </p:sp>
      <p:sp>
        <p:nvSpPr>
          <p:cNvPr id="21" name="TextBox 20">
            <a:extLst>
              <a:ext uri="{FF2B5EF4-FFF2-40B4-BE49-F238E27FC236}">
                <a16:creationId xmlns:a16="http://schemas.microsoft.com/office/drawing/2014/main" id="{68C9D0EA-2270-08B2-F996-E0119F09B189}"/>
              </a:ext>
            </a:extLst>
          </p:cNvPr>
          <p:cNvSpPr txBox="1"/>
          <p:nvPr/>
        </p:nvSpPr>
        <p:spPr>
          <a:xfrm>
            <a:off x="1214865" y="3976089"/>
            <a:ext cx="3595113" cy="2446824"/>
          </a:xfrm>
          <a:prstGeom prst="rect">
            <a:avLst/>
          </a:prstGeom>
          <a:noFill/>
        </p:spPr>
        <p:txBody>
          <a:bodyPr wrap="square" rtlCol="0">
            <a:spAutoFit/>
          </a:bodyPr>
          <a:lstStyle/>
          <a:p>
            <a:r>
              <a:rPr lang="lt-LT" sz="1500" b="1" dirty="0">
                <a:solidFill>
                  <a:srgbClr val="7E47FF"/>
                </a:solidFill>
                <a:latin typeface="Verdana" panose="020B0604030504040204" pitchFamily="34" charset="0"/>
                <a:ea typeface="Verdana" panose="020B0604030504040204" pitchFamily="34" charset="0"/>
              </a:rPr>
              <a:t>Viešųjų pirkimų</a:t>
            </a:r>
            <a:endParaRPr lang="en-US" sz="1500" b="1" dirty="0">
              <a:solidFill>
                <a:srgbClr val="7E47FF"/>
              </a:solidFill>
              <a:latin typeface="Verdana" panose="020B0604030504040204" pitchFamily="34" charset="0"/>
              <a:ea typeface="Verdana" panose="020B0604030504040204" pitchFamily="34" charset="0"/>
            </a:endParaRPr>
          </a:p>
          <a:p>
            <a:r>
              <a:rPr lang="lt-LT" sz="1500" b="1" dirty="0">
                <a:solidFill>
                  <a:srgbClr val="7E47FF"/>
                </a:solidFill>
                <a:latin typeface="Verdana" panose="020B0604030504040204" pitchFamily="34" charset="0"/>
                <a:ea typeface="Verdana" panose="020B0604030504040204" pitchFamily="34" charset="0"/>
              </a:rPr>
              <a:t>panaudojimas</a:t>
            </a:r>
            <a:r>
              <a:rPr lang="en-US" sz="1500" b="1" dirty="0">
                <a:solidFill>
                  <a:srgbClr val="7E47FF"/>
                </a:solidFill>
                <a:latin typeface="Verdana" panose="020B0604030504040204" pitchFamily="34" charset="0"/>
                <a:ea typeface="Verdana" panose="020B0604030504040204" pitchFamily="34" charset="0"/>
              </a:rPr>
              <a:t> </a:t>
            </a:r>
          </a:p>
          <a:p>
            <a:r>
              <a:rPr lang="lt-LT" sz="1500" b="1" dirty="0">
                <a:solidFill>
                  <a:srgbClr val="7E47FF"/>
                </a:solidFill>
                <a:latin typeface="Verdana" panose="020B0604030504040204" pitchFamily="34" charset="0"/>
                <a:ea typeface="Verdana" panose="020B0604030504040204" pitchFamily="34" charset="0"/>
              </a:rPr>
              <a:t>strateginiams valstybės tikslams</a:t>
            </a:r>
            <a:endParaRPr lang="en-US" sz="1500" b="1" dirty="0">
              <a:solidFill>
                <a:srgbClr val="7E47FF"/>
              </a:solidFill>
              <a:latin typeface="Verdana" panose="020B0604030504040204" pitchFamily="34" charset="0"/>
              <a:ea typeface="Verdana" panose="020B0604030504040204" pitchFamily="34" charset="0"/>
            </a:endParaRPr>
          </a:p>
          <a:p>
            <a:endParaRPr lang="en-US" sz="500" b="1" dirty="0">
              <a:solidFill>
                <a:srgbClr val="7E47FF"/>
              </a:solidFill>
              <a:latin typeface="Verdana" panose="020B0604030504040204" pitchFamily="34" charset="0"/>
              <a:ea typeface="Verdana" panose="020B0604030504040204" pitchFamily="34" charset="0"/>
            </a:endParaRPr>
          </a:p>
          <a:p>
            <a:r>
              <a:rPr lang="lt-LT" sz="1200" dirty="0">
                <a:solidFill>
                  <a:srgbClr val="390A6F"/>
                </a:solidFill>
                <a:latin typeface="Verdana" panose="020B0604030504040204" pitchFamily="34" charset="0"/>
                <a:ea typeface="Verdana" panose="020B0604030504040204" pitchFamily="34" charset="0"/>
              </a:rPr>
              <a:t>Auga žalieji pirkimai: 2023 m. Lietuvoje net 72 </a:t>
            </a:r>
            <a:r>
              <a:rPr lang="en-GB" sz="1200" dirty="0">
                <a:solidFill>
                  <a:srgbClr val="390A6F"/>
                </a:solidFill>
                <a:latin typeface="Verdana" panose="020B0604030504040204" pitchFamily="34" charset="0"/>
                <a:ea typeface="Verdana" panose="020B0604030504040204" pitchFamily="34" charset="0"/>
              </a:rPr>
              <a:t>proc.</a:t>
            </a:r>
            <a:r>
              <a:rPr lang="lt-LT" sz="1200" dirty="0">
                <a:solidFill>
                  <a:srgbClr val="390A6F"/>
                </a:solidFill>
                <a:latin typeface="Verdana" panose="020B0604030504040204" pitchFamily="34" charset="0"/>
                <a:ea typeface="Verdana" panose="020B0604030504040204" pitchFamily="34" charset="0"/>
              </a:rPr>
              <a:t> pirkimų pagal skaičių ir 89 </a:t>
            </a:r>
            <a:r>
              <a:rPr lang="en-GB" sz="1200" dirty="0">
                <a:solidFill>
                  <a:srgbClr val="390A6F"/>
                </a:solidFill>
                <a:latin typeface="Verdana" panose="020B0604030504040204" pitchFamily="34" charset="0"/>
                <a:ea typeface="Verdana" panose="020B0604030504040204" pitchFamily="34" charset="0"/>
              </a:rPr>
              <a:t>proc.</a:t>
            </a:r>
            <a:r>
              <a:rPr lang="lt-LT" sz="1200" dirty="0">
                <a:solidFill>
                  <a:srgbClr val="390A6F"/>
                </a:solidFill>
                <a:latin typeface="Verdana" panose="020B0604030504040204" pitchFamily="34" charset="0"/>
                <a:ea typeface="Verdana" panose="020B0604030504040204" pitchFamily="34" charset="0"/>
              </a:rPr>
              <a:t> pagal vertę yra žalieji. </a:t>
            </a:r>
          </a:p>
          <a:p>
            <a:r>
              <a:rPr lang="lt-LT" sz="1200" dirty="0">
                <a:solidFill>
                  <a:srgbClr val="390A6F"/>
                </a:solidFill>
                <a:latin typeface="Verdana" panose="020B0604030504040204" pitchFamily="34" charset="0"/>
                <a:ea typeface="Verdana" panose="020B0604030504040204" pitchFamily="34" charset="0"/>
              </a:rPr>
              <a:t>Skatinami inovatyvūs viešieji pirkimai.</a:t>
            </a:r>
          </a:p>
          <a:p>
            <a:r>
              <a:rPr lang="lt-LT" sz="1200" dirty="0">
                <a:solidFill>
                  <a:srgbClr val="390A6F"/>
                </a:solidFill>
                <a:latin typeface="Verdana" panose="020B0604030504040204" pitchFamily="34" charset="0"/>
                <a:ea typeface="Verdana" panose="020B0604030504040204" pitchFamily="34" charset="0"/>
              </a:rPr>
              <a:t>Plačiau naudojami viešieji pirkimai visuomenės problemoms spręsti. </a:t>
            </a:r>
            <a:br>
              <a:rPr lang="lt-LT" sz="1600" b="1" dirty="0">
                <a:solidFill>
                  <a:srgbClr val="44BBA4"/>
                </a:solidFill>
                <a:latin typeface="Verdana" panose="020B0604030504040204" pitchFamily="34" charset="0"/>
                <a:ea typeface="Verdana" panose="020B0604030504040204" pitchFamily="34" charset="0"/>
              </a:rPr>
            </a:br>
            <a:endParaRPr lang="lt-LT" sz="1600" dirty="0">
              <a:solidFill>
                <a:srgbClr val="390A6F"/>
              </a:solidFill>
              <a:latin typeface="Verdana" panose="020B0604030504040204" pitchFamily="34" charset="0"/>
              <a:ea typeface="Verdana" panose="020B0604030504040204" pitchFamily="34" charset="0"/>
            </a:endParaRPr>
          </a:p>
        </p:txBody>
      </p:sp>
      <p:grpSp>
        <p:nvGrpSpPr>
          <p:cNvPr id="52" name="Group 51">
            <a:extLst>
              <a:ext uri="{FF2B5EF4-FFF2-40B4-BE49-F238E27FC236}">
                <a16:creationId xmlns:a16="http://schemas.microsoft.com/office/drawing/2014/main" id="{B521FFDC-3ADE-081D-ACDB-36EDE3C89B25}"/>
              </a:ext>
            </a:extLst>
          </p:cNvPr>
          <p:cNvGrpSpPr/>
          <p:nvPr/>
        </p:nvGrpSpPr>
        <p:grpSpPr>
          <a:xfrm>
            <a:off x="11105813" y="1612899"/>
            <a:ext cx="486809" cy="486808"/>
            <a:chOff x="5003421" y="1668780"/>
            <a:chExt cx="563880" cy="563880"/>
          </a:xfrm>
        </p:grpSpPr>
        <p:sp>
          <p:nvSpPr>
            <p:cNvPr id="53" name="Oval 52">
              <a:extLst>
                <a:ext uri="{FF2B5EF4-FFF2-40B4-BE49-F238E27FC236}">
                  <a16:creationId xmlns:a16="http://schemas.microsoft.com/office/drawing/2014/main" id="{52D72A5B-F16B-4345-11B5-20AB2D9D8325}"/>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54" name="TextBox 53">
              <a:extLst>
                <a:ext uri="{FF2B5EF4-FFF2-40B4-BE49-F238E27FC236}">
                  <a16:creationId xmlns:a16="http://schemas.microsoft.com/office/drawing/2014/main" id="{C05746CD-D45A-FBC0-DDCB-A2BD34634FB6}"/>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3.</a:t>
              </a:r>
            </a:p>
          </p:txBody>
        </p:sp>
      </p:grpSp>
      <p:sp>
        <p:nvSpPr>
          <p:cNvPr id="55" name="TextBox 54">
            <a:extLst>
              <a:ext uri="{FF2B5EF4-FFF2-40B4-BE49-F238E27FC236}">
                <a16:creationId xmlns:a16="http://schemas.microsoft.com/office/drawing/2014/main" id="{9F4D1205-74BB-E3AE-E7A2-3CCE1F6CA8FB}"/>
              </a:ext>
            </a:extLst>
          </p:cNvPr>
          <p:cNvSpPr txBox="1"/>
          <p:nvPr/>
        </p:nvSpPr>
        <p:spPr>
          <a:xfrm>
            <a:off x="7777947" y="1558750"/>
            <a:ext cx="3271907" cy="2246769"/>
          </a:xfrm>
          <a:prstGeom prst="rect">
            <a:avLst/>
          </a:prstGeom>
          <a:noFill/>
        </p:spPr>
        <p:txBody>
          <a:bodyPr wrap="square" rtlCol="0">
            <a:spAutoFit/>
          </a:bodyPr>
          <a:lstStyle/>
          <a:p>
            <a:pPr lvl="0" algn="r">
              <a:defRPr/>
            </a:pPr>
            <a:r>
              <a:rPr lang="pt-BR" sz="1500" b="1" dirty="0">
                <a:solidFill>
                  <a:srgbClr val="44BBA4"/>
                </a:solidFill>
                <a:latin typeface="Verdana" panose="020B0604030504040204" pitchFamily="34" charset="0"/>
                <a:ea typeface="Verdana" panose="020B0604030504040204" pitchFamily="34" charset="0"/>
              </a:rPr>
              <a:t>Tiekėjų vertinimo nacionalinio saugumo aspektu sistemos sukūrimas</a:t>
            </a:r>
          </a:p>
          <a:p>
            <a:pPr lvl="0" algn="r">
              <a:defRPr/>
            </a:pPr>
            <a:endParaRPr lang="pt-BR" sz="500" b="1" dirty="0">
              <a:solidFill>
                <a:srgbClr val="44BBA4"/>
              </a:solidFill>
              <a:latin typeface="Verdana" panose="020B0604030504040204" pitchFamily="34" charset="0"/>
              <a:ea typeface="Verdana" panose="020B0604030504040204" pitchFamily="34" charset="0"/>
            </a:endParaRPr>
          </a:p>
          <a:p>
            <a:pPr lvl="0" algn="r">
              <a:defRPr/>
            </a:pPr>
            <a:r>
              <a:rPr lang="lt-LT" sz="1400" dirty="0">
                <a:solidFill>
                  <a:srgbClr val="390A6F"/>
                </a:solidFill>
                <a:latin typeface="Verdana" panose="020B0604030504040204" pitchFamily="34" charset="0"/>
                <a:ea typeface="Verdana" panose="020B0604030504040204" pitchFamily="34" charset="0"/>
              </a:rPr>
              <a:t>Sudarytos teisinės galimybės iš pirkimų šalinti tiekėjus, kurie tiesiogiai ar netiesiogiai prisideda prie „nedraugiškų“ valstybių finansavimo.</a:t>
            </a:r>
          </a:p>
          <a:p>
            <a:pPr lvl="0" algn="r">
              <a:defRPr/>
            </a:pPr>
            <a:br>
              <a:rPr kumimoji="0" lang="lt-LT" sz="10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rPr>
            </a:br>
            <a:endParaRPr kumimoji="0" lang="lt-LT" sz="10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endParaRPr>
          </a:p>
        </p:txBody>
      </p:sp>
      <p:grpSp>
        <p:nvGrpSpPr>
          <p:cNvPr id="18" name="Group 17">
            <a:extLst>
              <a:ext uri="{FF2B5EF4-FFF2-40B4-BE49-F238E27FC236}">
                <a16:creationId xmlns:a16="http://schemas.microsoft.com/office/drawing/2014/main" id="{68F98250-1C0E-F8AF-4E97-8371F231A963}"/>
              </a:ext>
            </a:extLst>
          </p:cNvPr>
          <p:cNvGrpSpPr/>
          <p:nvPr/>
        </p:nvGrpSpPr>
        <p:grpSpPr>
          <a:xfrm>
            <a:off x="11132707" y="4150887"/>
            <a:ext cx="486809" cy="486808"/>
            <a:chOff x="5003421" y="1668780"/>
            <a:chExt cx="563880" cy="563880"/>
          </a:xfrm>
        </p:grpSpPr>
        <p:sp>
          <p:nvSpPr>
            <p:cNvPr id="19" name="Oval 18">
              <a:extLst>
                <a:ext uri="{FF2B5EF4-FFF2-40B4-BE49-F238E27FC236}">
                  <a16:creationId xmlns:a16="http://schemas.microsoft.com/office/drawing/2014/main" id="{87DBB204-78BD-B9CF-0419-3A4317291641}"/>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23" name="TextBox 22">
              <a:extLst>
                <a:ext uri="{FF2B5EF4-FFF2-40B4-BE49-F238E27FC236}">
                  <a16:creationId xmlns:a16="http://schemas.microsoft.com/office/drawing/2014/main" id="{A9876D9B-4A71-EFB1-B9FD-FE7413A65470}"/>
                </a:ext>
              </a:extLst>
            </p:cNvPr>
            <p:cNvSpPr txBox="1"/>
            <p:nvPr/>
          </p:nvSpPr>
          <p:spPr>
            <a:xfrm>
              <a:off x="5083431" y="1770742"/>
              <a:ext cx="457200" cy="356504"/>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4</a:t>
              </a:r>
              <a:r>
                <a:rPr lang="lt-LT" sz="1400" b="1" dirty="0">
                  <a:solidFill>
                    <a:schemeClr val="bg1"/>
                  </a:solidFill>
                  <a:latin typeface="Verdana" panose="020B0604030504040204" pitchFamily="34" charset="0"/>
                  <a:ea typeface="Verdana" panose="020B0604030504040204" pitchFamily="34" charset="0"/>
                </a:rPr>
                <a:t>.</a:t>
              </a:r>
            </a:p>
          </p:txBody>
        </p:sp>
      </p:grpSp>
      <p:sp>
        <p:nvSpPr>
          <p:cNvPr id="26" name="TextBox 25">
            <a:extLst>
              <a:ext uri="{FF2B5EF4-FFF2-40B4-BE49-F238E27FC236}">
                <a16:creationId xmlns:a16="http://schemas.microsoft.com/office/drawing/2014/main" id="{FFF051AE-6358-9E54-2C3B-8D0BCEE6E1F4}"/>
              </a:ext>
            </a:extLst>
          </p:cNvPr>
          <p:cNvSpPr txBox="1"/>
          <p:nvPr/>
        </p:nvSpPr>
        <p:spPr>
          <a:xfrm>
            <a:off x="7777948" y="4101752"/>
            <a:ext cx="3314373" cy="1800493"/>
          </a:xfrm>
          <a:prstGeom prst="rect">
            <a:avLst/>
          </a:prstGeom>
          <a:noFill/>
        </p:spPr>
        <p:txBody>
          <a:bodyPr wrap="square" rtlCol="0">
            <a:spAutoFit/>
          </a:bodyPr>
          <a:lstStyle/>
          <a:p>
            <a:pPr algn="r"/>
            <a:r>
              <a:rPr lang="lt-LT" sz="1500" b="1" dirty="0">
                <a:solidFill>
                  <a:srgbClr val="44BBA4"/>
                </a:solidFill>
                <a:latin typeface="Verdana" panose="020B0604030504040204" pitchFamily="34" charset="0"/>
                <a:ea typeface="Verdana" panose="020B0604030504040204" pitchFamily="34" charset="0"/>
              </a:rPr>
              <a:t>Konkurencijos skatinimas viešuosiuose pirkimuose</a:t>
            </a:r>
            <a:endParaRPr lang="en-US" sz="1500" b="1" dirty="0">
              <a:solidFill>
                <a:srgbClr val="44BBA4"/>
              </a:solidFill>
              <a:latin typeface="Verdana" panose="020B0604030504040204" pitchFamily="34" charset="0"/>
              <a:ea typeface="Verdana" panose="020B0604030504040204" pitchFamily="34" charset="0"/>
            </a:endParaRPr>
          </a:p>
          <a:p>
            <a:pPr algn="r"/>
            <a:endParaRPr lang="en-US" sz="500" b="1" dirty="0">
              <a:solidFill>
                <a:srgbClr val="44BBA4"/>
              </a:solidFill>
              <a:latin typeface="Verdana" panose="020B0604030504040204" pitchFamily="34" charset="0"/>
              <a:ea typeface="Verdana" panose="020B0604030504040204" pitchFamily="34" charset="0"/>
            </a:endParaRPr>
          </a:p>
          <a:p>
            <a:pPr algn="r"/>
            <a:r>
              <a:rPr lang="lt-LT" sz="1600" dirty="0">
                <a:solidFill>
                  <a:srgbClr val="390A6F"/>
                </a:solidFill>
                <a:latin typeface="Verdana" panose="020B0604030504040204" pitchFamily="34" charset="0"/>
                <a:ea typeface="Verdana" panose="020B0604030504040204" pitchFamily="34" charset="0"/>
              </a:rPr>
              <a:t>Ministerija finansavo projektą, kuriuo padedama smulkiajam ir vidutiniam verslui dalyvauti viešuosiuose pirkimuose.</a:t>
            </a:r>
          </a:p>
          <a:p>
            <a:pPr algn="r"/>
            <a:endParaRPr lang="lt-LT" sz="1200" b="1" dirty="0">
              <a:solidFill>
                <a:srgbClr val="390A6F"/>
              </a:solidFill>
              <a:latin typeface="Verdana" panose="020B0604030504040204" pitchFamily="34" charset="0"/>
              <a:ea typeface="Verdana" panose="020B0604030504040204" pitchFamily="34" charset="0"/>
            </a:endParaRPr>
          </a:p>
        </p:txBody>
      </p:sp>
      <p:pic>
        <p:nvPicPr>
          <p:cNvPr id="31" name="Google Shape;267;p33"/>
          <p:cNvPicPr preferRelativeResize="0"/>
          <p:nvPr/>
        </p:nvPicPr>
        <p:blipFill rotWithShape="1">
          <a:blip r:embed="rId4">
            <a:alphaModFix/>
          </a:blip>
          <a:srcRect l="29" r="19"/>
          <a:stretch/>
        </p:blipFill>
        <p:spPr>
          <a:xfrm>
            <a:off x="4962898" y="2770246"/>
            <a:ext cx="2273697" cy="2274842"/>
          </a:xfrm>
          <a:prstGeom prst="rect">
            <a:avLst/>
          </a:prstGeom>
          <a:noFill/>
          <a:ln>
            <a:noFill/>
          </a:ln>
        </p:spPr>
      </p:pic>
      <p:grpSp>
        <p:nvGrpSpPr>
          <p:cNvPr id="33" name="Group 32">
            <a:extLst>
              <a:ext uri="{FF2B5EF4-FFF2-40B4-BE49-F238E27FC236}">
                <a16:creationId xmlns:a16="http://schemas.microsoft.com/office/drawing/2014/main" id="{6490DD57-4D00-351D-6B62-F7139D0441D2}"/>
              </a:ext>
            </a:extLst>
          </p:cNvPr>
          <p:cNvGrpSpPr/>
          <p:nvPr/>
        </p:nvGrpSpPr>
        <p:grpSpPr>
          <a:xfrm>
            <a:off x="675120" y="1433229"/>
            <a:ext cx="486809" cy="486808"/>
            <a:chOff x="5003421" y="1732746"/>
            <a:chExt cx="563880" cy="563880"/>
          </a:xfrm>
        </p:grpSpPr>
        <p:sp>
          <p:nvSpPr>
            <p:cNvPr id="35" name="Oval 34">
              <a:extLst>
                <a:ext uri="{FF2B5EF4-FFF2-40B4-BE49-F238E27FC236}">
                  <a16:creationId xmlns:a16="http://schemas.microsoft.com/office/drawing/2014/main" id="{21FD0222-13B6-D129-80F9-61F8AD96379B}"/>
                </a:ext>
              </a:extLst>
            </p:cNvPr>
            <p:cNvSpPr/>
            <p:nvPr/>
          </p:nvSpPr>
          <p:spPr>
            <a:xfrm>
              <a:off x="5003421" y="1732746"/>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36" name="TextBox 35">
              <a:extLst>
                <a:ext uri="{FF2B5EF4-FFF2-40B4-BE49-F238E27FC236}">
                  <a16:creationId xmlns:a16="http://schemas.microsoft.com/office/drawing/2014/main" id="{C392AA27-92E2-9F5E-A2A5-C4E543925CF0}"/>
                </a:ext>
              </a:extLst>
            </p:cNvPr>
            <p:cNvSpPr txBox="1"/>
            <p:nvPr/>
          </p:nvSpPr>
          <p:spPr>
            <a:xfrm>
              <a:off x="5083431" y="1836434"/>
              <a:ext cx="457200" cy="356503"/>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1</a:t>
              </a:r>
              <a:r>
                <a:rPr lang="lt-LT" sz="1400" b="1" dirty="0">
                  <a:solidFill>
                    <a:schemeClr val="bg1"/>
                  </a:solidFill>
                  <a:latin typeface="Verdana" panose="020B0604030504040204" pitchFamily="34" charset="0"/>
                  <a:ea typeface="Verdana" panose="020B0604030504040204" pitchFamily="34" charset="0"/>
                </a:rPr>
                <a:t>.</a:t>
              </a:r>
            </a:p>
          </p:txBody>
        </p:sp>
      </p:grpSp>
    </p:spTree>
    <p:extLst>
      <p:ext uri="{BB962C8B-B14F-4D97-AF65-F5344CB8AC3E}">
        <p14:creationId xmlns:p14="http://schemas.microsoft.com/office/powerpoint/2010/main" val="3903319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CD3FF">
            <a:alpha val="52000"/>
          </a:srgbClr>
        </a:solidFill>
        <a:effectLst/>
      </p:bgPr>
    </p:bg>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00508C57-8866-D99D-DE75-1A02BB92F78E}"/>
              </a:ext>
            </a:extLst>
          </p:cNvPr>
          <p:cNvSpPr/>
          <p:nvPr/>
        </p:nvSpPr>
        <p:spPr>
          <a:xfrm>
            <a:off x="4704144" y="2546195"/>
            <a:ext cx="2783712" cy="278371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pic>
        <p:nvPicPr>
          <p:cNvPr id="18" name="Graphic 17">
            <a:extLst>
              <a:ext uri="{FF2B5EF4-FFF2-40B4-BE49-F238E27FC236}">
                <a16:creationId xmlns:a16="http://schemas.microsoft.com/office/drawing/2014/main" id="{6759412D-DB47-92D5-E3D9-F1C5024E9B5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89958" y="3232009"/>
            <a:ext cx="1412084" cy="1412084"/>
          </a:xfrm>
          <a:prstGeom prst="rect">
            <a:avLst/>
          </a:prstGeom>
        </p:spPr>
      </p:pic>
      <p:sp>
        <p:nvSpPr>
          <p:cNvPr id="2" name="Rectangle: Rounded Corners 1">
            <a:extLst>
              <a:ext uri="{FF2B5EF4-FFF2-40B4-BE49-F238E27FC236}">
                <a16:creationId xmlns:a16="http://schemas.microsoft.com/office/drawing/2014/main" id="{1BB19C54-E0EF-77C8-D47B-21C4F1C158D5}"/>
              </a:ext>
            </a:extLst>
          </p:cNvPr>
          <p:cNvSpPr/>
          <p:nvPr/>
        </p:nvSpPr>
        <p:spPr>
          <a:xfrm>
            <a:off x="7798336" y="3048000"/>
            <a:ext cx="5964421" cy="1779232"/>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1" name="Rectangle: Rounded Corners 10">
            <a:extLst>
              <a:ext uri="{FF2B5EF4-FFF2-40B4-BE49-F238E27FC236}">
                <a16:creationId xmlns:a16="http://schemas.microsoft.com/office/drawing/2014/main" id="{B1826464-3E8B-22B3-1A77-F0B1B5DFFE7D}"/>
              </a:ext>
            </a:extLst>
          </p:cNvPr>
          <p:cNvSpPr/>
          <p:nvPr/>
        </p:nvSpPr>
        <p:spPr>
          <a:xfrm>
            <a:off x="-1511403" y="2162211"/>
            <a:ext cx="5964421" cy="1969119"/>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4" name="Rectangle: Rounded Corners 13">
            <a:extLst>
              <a:ext uri="{FF2B5EF4-FFF2-40B4-BE49-F238E27FC236}">
                <a16:creationId xmlns:a16="http://schemas.microsoft.com/office/drawing/2014/main" id="{D0E99510-D9D9-CB56-8D0C-5BA2A3F2F53D}"/>
              </a:ext>
            </a:extLst>
          </p:cNvPr>
          <p:cNvSpPr/>
          <p:nvPr/>
        </p:nvSpPr>
        <p:spPr>
          <a:xfrm>
            <a:off x="-1511403" y="4423317"/>
            <a:ext cx="5964421" cy="1025912"/>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pic>
        <p:nvPicPr>
          <p:cNvPr id="3" name="Google Shape;110;p20">
            <a:extLst>
              <a:ext uri="{FF2B5EF4-FFF2-40B4-BE49-F238E27FC236}">
                <a16:creationId xmlns:a16="http://schemas.microsoft.com/office/drawing/2014/main" id="{AC89B901-8E20-DA62-C18E-F149736F0DA5}"/>
              </a:ext>
            </a:extLst>
          </p:cNvPr>
          <p:cNvPicPr preferRelativeResize="0"/>
          <p:nvPr/>
        </p:nvPicPr>
        <p:blipFill rotWithShape="1">
          <a:blip r:embed="rId4">
            <a:alphaModFix/>
          </a:blip>
          <a:srcRect/>
          <a:stretch/>
        </p:blipFill>
        <p:spPr>
          <a:xfrm>
            <a:off x="9475885" y="103630"/>
            <a:ext cx="2266283" cy="1136283"/>
          </a:xfrm>
          <a:prstGeom prst="rect">
            <a:avLst/>
          </a:prstGeom>
          <a:noFill/>
          <a:ln>
            <a:noFill/>
          </a:ln>
        </p:spPr>
      </p:pic>
      <p:grpSp>
        <p:nvGrpSpPr>
          <p:cNvPr id="4" name="Group 3">
            <a:extLst>
              <a:ext uri="{FF2B5EF4-FFF2-40B4-BE49-F238E27FC236}">
                <a16:creationId xmlns:a16="http://schemas.microsoft.com/office/drawing/2014/main" id="{ABB96B2B-8A17-E574-F2FF-E018AE18103F}"/>
              </a:ext>
            </a:extLst>
          </p:cNvPr>
          <p:cNvGrpSpPr/>
          <p:nvPr/>
        </p:nvGrpSpPr>
        <p:grpSpPr>
          <a:xfrm>
            <a:off x="11202245" y="3428381"/>
            <a:ext cx="486809" cy="486808"/>
            <a:chOff x="5003421" y="1668780"/>
            <a:chExt cx="563880" cy="563880"/>
          </a:xfrm>
        </p:grpSpPr>
        <p:sp>
          <p:nvSpPr>
            <p:cNvPr id="5" name="Oval 4">
              <a:extLst>
                <a:ext uri="{FF2B5EF4-FFF2-40B4-BE49-F238E27FC236}">
                  <a16:creationId xmlns:a16="http://schemas.microsoft.com/office/drawing/2014/main" id="{2B3CDAC5-F879-34E6-C663-51B8C0EBF922}"/>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6" name="TextBox 5">
              <a:extLst>
                <a:ext uri="{FF2B5EF4-FFF2-40B4-BE49-F238E27FC236}">
                  <a16:creationId xmlns:a16="http://schemas.microsoft.com/office/drawing/2014/main" id="{F0248D40-01FD-8D47-31D7-FB60AE108598}"/>
                </a:ext>
              </a:extLst>
            </p:cNvPr>
            <p:cNvSpPr txBox="1"/>
            <p:nvPr/>
          </p:nvSpPr>
          <p:spPr>
            <a:xfrm>
              <a:off x="5083431" y="1770742"/>
              <a:ext cx="457200" cy="356504"/>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3</a:t>
              </a:r>
              <a:r>
                <a:rPr lang="lt-LT" sz="1400" b="1" dirty="0">
                  <a:solidFill>
                    <a:schemeClr val="bg1"/>
                  </a:solidFill>
                  <a:latin typeface="Verdana" panose="020B0604030504040204" pitchFamily="34" charset="0"/>
                  <a:ea typeface="Verdana" panose="020B0604030504040204" pitchFamily="34" charset="0"/>
                </a:rPr>
                <a:t>.</a:t>
              </a:r>
            </a:p>
          </p:txBody>
        </p:sp>
      </p:grpSp>
      <p:grpSp>
        <p:nvGrpSpPr>
          <p:cNvPr id="7" name="Group 6">
            <a:extLst>
              <a:ext uri="{FF2B5EF4-FFF2-40B4-BE49-F238E27FC236}">
                <a16:creationId xmlns:a16="http://schemas.microsoft.com/office/drawing/2014/main" id="{6490DD57-4D00-351D-6B62-F7139D0441D2}"/>
              </a:ext>
            </a:extLst>
          </p:cNvPr>
          <p:cNvGrpSpPr/>
          <p:nvPr/>
        </p:nvGrpSpPr>
        <p:grpSpPr>
          <a:xfrm>
            <a:off x="660649" y="2357839"/>
            <a:ext cx="486809" cy="486808"/>
            <a:chOff x="5003421" y="1668780"/>
            <a:chExt cx="563880" cy="563880"/>
          </a:xfrm>
        </p:grpSpPr>
        <p:sp>
          <p:nvSpPr>
            <p:cNvPr id="8" name="Oval 7">
              <a:extLst>
                <a:ext uri="{FF2B5EF4-FFF2-40B4-BE49-F238E27FC236}">
                  <a16:creationId xmlns:a16="http://schemas.microsoft.com/office/drawing/2014/main" id="{21FD0222-13B6-D129-80F9-61F8AD96379B}"/>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9" name="TextBox 8">
              <a:extLst>
                <a:ext uri="{FF2B5EF4-FFF2-40B4-BE49-F238E27FC236}">
                  <a16:creationId xmlns:a16="http://schemas.microsoft.com/office/drawing/2014/main" id="{C392AA27-92E2-9F5E-A2A5-C4E543925CF0}"/>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1.</a:t>
              </a:r>
            </a:p>
          </p:txBody>
        </p:sp>
      </p:grpSp>
      <p:sp>
        <p:nvSpPr>
          <p:cNvPr id="40" name="TextBox 39">
            <a:extLst>
              <a:ext uri="{FF2B5EF4-FFF2-40B4-BE49-F238E27FC236}">
                <a16:creationId xmlns:a16="http://schemas.microsoft.com/office/drawing/2014/main" id="{875F5E09-14A5-A80F-9A64-BB7643868941}"/>
              </a:ext>
            </a:extLst>
          </p:cNvPr>
          <p:cNvSpPr txBox="1"/>
          <p:nvPr/>
        </p:nvSpPr>
        <p:spPr>
          <a:xfrm>
            <a:off x="1255807" y="2398626"/>
            <a:ext cx="2665776" cy="1523494"/>
          </a:xfrm>
          <a:prstGeom prst="rect">
            <a:avLst/>
          </a:prstGeom>
          <a:noFill/>
        </p:spPr>
        <p:txBody>
          <a:bodyPr wrap="square" rtlCol="0">
            <a:spAutoFit/>
          </a:bodyPr>
          <a:lstStyle/>
          <a:p>
            <a:r>
              <a:rPr lang="lt-LT" b="1" dirty="0">
                <a:solidFill>
                  <a:srgbClr val="7E47FF"/>
                </a:solidFill>
                <a:latin typeface="Verdana" panose="020B0604030504040204" pitchFamily="34" charset="0"/>
                <a:ea typeface="Verdana" panose="020B0604030504040204" pitchFamily="34" charset="0"/>
              </a:rPr>
              <a:t>Gynybos inovacijos</a:t>
            </a:r>
          </a:p>
          <a:p>
            <a:endParaRPr lang="lt-LT" sz="500" b="1" dirty="0">
              <a:solidFill>
                <a:srgbClr val="7E47FF"/>
              </a:solidFill>
              <a:latin typeface="Verdana" panose="020B0604030504040204" pitchFamily="34" charset="0"/>
              <a:ea typeface="Verdana" panose="020B0604030504040204" pitchFamily="34" charset="0"/>
            </a:endParaRPr>
          </a:p>
          <a:p>
            <a:r>
              <a:rPr lang="lt-LT" sz="1400" dirty="0">
                <a:solidFill>
                  <a:srgbClr val="390A6F"/>
                </a:solidFill>
                <a:latin typeface="Verdana" panose="020B0604030504040204" pitchFamily="34" charset="0"/>
                <a:ea typeface="Verdana" panose="020B0604030504040204" pitchFamily="34" charset="0"/>
              </a:rPr>
              <a:t>Skatinamos investicijos į gynybos ir saugumo pramonę, stiprinamas verslo ir mokslo bendradarbiavimas.</a:t>
            </a:r>
          </a:p>
        </p:txBody>
      </p:sp>
      <p:sp>
        <p:nvSpPr>
          <p:cNvPr id="41" name="TextBox 40">
            <a:extLst>
              <a:ext uri="{FF2B5EF4-FFF2-40B4-BE49-F238E27FC236}">
                <a16:creationId xmlns:a16="http://schemas.microsoft.com/office/drawing/2014/main" id="{7635FEDE-5D63-D89C-26B8-A64B1458EDD0}"/>
              </a:ext>
            </a:extLst>
          </p:cNvPr>
          <p:cNvSpPr txBox="1"/>
          <p:nvPr/>
        </p:nvSpPr>
        <p:spPr>
          <a:xfrm>
            <a:off x="8241114" y="3342214"/>
            <a:ext cx="2833730" cy="1154162"/>
          </a:xfrm>
          <a:prstGeom prst="rect">
            <a:avLst/>
          </a:prstGeom>
          <a:noFill/>
        </p:spPr>
        <p:txBody>
          <a:bodyPr wrap="square" rtlCol="0">
            <a:spAutoFit/>
          </a:bodyPr>
          <a:lstStyle/>
          <a:p>
            <a:pPr algn="r"/>
            <a:r>
              <a:rPr lang="lt-LT" b="1" dirty="0">
                <a:solidFill>
                  <a:srgbClr val="44BBA4"/>
                </a:solidFill>
                <a:latin typeface="Verdana" panose="020B0604030504040204" pitchFamily="34" charset="0"/>
                <a:ea typeface="Verdana" panose="020B0604030504040204" pitchFamily="34" charset="0"/>
              </a:rPr>
              <a:t>Biurokratijos mažinimas</a:t>
            </a:r>
            <a:endParaRPr lang="en-US" b="1" dirty="0">
              <a:solidFill>
                <a:srgbClr val="44BBA4"/>
              </a:solidFill>
              <a:latin typeface="Verdana" panose="020B0604030504040204" pitchFamily="34" charset="0"/>
              <a:ea typeface="Verdana" panose="020B0604030504040204" pitchFamily="34" charset="0"/>
            </a:endParaRPr>
          </a:p>
          <a:p>
            <a:pPr algn="r"/>
            <a:endParaRPr lang="en-US" sz="500" b="1" dirty="0">
              <a:solidFill>
                <a:srgbClr val="44BBA4"/>
              </a:solidFill>
              <a:latin typeface="Verdana" panose="020B0604030504040204" pitchFamily="34" charset="0"/>
              <a:ea typeface="Verdana" panose="020B0604030504040204" pitchFamily="34" charset="0"/>
            </a:endParaRPr>
          </a:p>
          <a:p>
            <a:pPr algn="r"/>
            <a:r>
              <a:rPr lang="lt-LT" sz="1400" dirty="0">
                <a:solidFill>
                  <a:srgbClr val="390A6F"/>
                </a:solidFill>
                <a:latin typeface="Verdana" panose="020B0604030504040204" pitchFamily="34" charset="0"/>
                <a:ea typeface="Verdana" panose="020B0604030504040204" pitchFamily="34" charset="0"/>
              </a:rPr>
              <a:t>Skirsime išskirtinį dėmesį biurokratijos mažinimui.</a:t>
            </a:r>
          </a:p>
        </p:txBody>
      </p:sp>
      <p:grpSp>
        <p:nvGrpSpPr>
          <p:cNvPr id="43" name="Group 42">
            <a:extLst>
              <a:ext uri="{FF2B5EF4-FFF2-40B4-BE49-F238E27FC236}">
                <a16:creationId xmlns:a16="http://schemas.microsoft.com/office/drawing/2014/main" id="{EF3D6BB3-5669-02B3-073E-801D7771AB4F}"/>
              </a:ext>
            </a:extLst>
          </p:cNvPr>
          <p:cNvGrpSpPr/>
          <p:nvPr/>
        </p:nvGrpSpPr>
        <p:grpSpPr>
          <a:xfrm>
            <a:off x="660649" y="4664492"/>
            <a:ext cx="486809" cy="486808"/>
            <a:chOff x="5003421" y="1668780"/>
            <a:chExt cx="563880" cy="563880"/>
          </a:xfrm>
        </p:grpSpPr>
        <p:sp>
          <p:nvSpPr>
            <p:cNvPr id="45" name="Oval 44">
              <a:extLst>
                <a:ext uri="{FF2B5EF4-FFF2-40B4-BE49-F238E27FC236}">
                  <a16:creationId xmlns:a16="http://schemas.microsoft.com/office/drawing/2014/main" id="{826F85FB-65AE-723D-8084-7546003BB255}"/>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46" name="TextBox 45">
              <a:extLst>
                <a:ext uri="{FF2B5EF4-FFF2-40B4-BE49-F238E27FC236}">
                  <a16:creationId xmlns:a16="http://schemas.microsoft.com/office/drawing/2014/main" id="{FD687CB0-9D95-551F-B913-7095A28B1033}"/>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2.</a:t>
              </a:r>
            </a:p>
          </p:txBody>
        </p:sp>
      </p:grpSp>
      <p:sp>
        <p:nvSpPr>
          <p:cNvPr id="47" name="TextBox 46">
            <a:extLst>
              <a:ext uri="{FF2B5EF4-FFF2-40B4-BE49-F238E27FC236}">
                <a16:creationId xmlns:a16="http://schemas.microsoft.com/office/drawing/2014/main" id="{6D01CD51-5D28-E54F-58BC-A953F2A261E3}"/>
              </a:ext>
            </a:extLst>
          </p:cNvPr>
          <p:cNvSpPr txBox="1"/>
          <p:nvPr/>
        </p:nvSpPr>
        <p:spPr>
          <a:xfrm>
            <a:off x="1255806" y="4610317"/>
            <a:ext cx="292218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b="1" i="1" dirty="0">
                <a:solidFill>
                  <a:srgbClr val="7E47FF"/>
                </a:solidFill>
                <a:effectLst/>
                <a:latin typeface="Verdana" panose="020B0604030504040204" pitchFamily="34" charset="0"/>
                <a:ea typeface="Verdana" panose="020B0604030504040204" pitchFamily="34" charset="0"/>
                <a:cs typeface="Vani" panose="020B0502040204020203" pitchFamily="18" charset="0"/>
              </a:rPr>
              <a:t>AI </a:t>
            </a:r>
            <a:r>
              <a:rPr lang="lt-LT" sz="1800" b="1" i="1" dirty="0" err="1">
                <a:solidFill>
                  <a:srgbClr val="7E47FF"/>
                </a:solidFill>
                <a:effectLst/>
                <a:latin typeface="Verdana" panose="020B0604030504040204" pitchFamily="34" charset="0"/>
                <a:ea typeface="Verdana" panose="020B0604030504040204" pitchFamily="34" charset="0"/>
                <a:cs typeface="Vani" panose="020B0502040204020203" pitchFamily="18" charset="0"/>
              </a:rPr>
              <a:t>Govtech</a:t>
            </a:r>
            <a:r>
              <a:rPr lang="lt-LT" sz="1800" b="1" i="1" dirty="0">
                <a:solidFill>
                  <a:srgbClr val="7E47FF"/>
                </a:solidFill>
                <a:effectLst/>
                <a:latin typeface="Verdana" panose="020B0604030504040204" pitchFamily="34" charset="0"/>
                <a:ea typeface="Verdana" panose="020B0604030504040204" pitchFamily="34" charset="0"/>
                <a:cs typeface="Vani" panose="020B0502040204020203" pitchFamily="18" charset="0"/>
              </a:rPr>
              <a:t> </a:t>
            </a:r>
            <a:r>
              <a:rPr lang="lt-LT" sz="1800" b="1" dirty="0">
                <a:solidFill>
                  <a:srgbClr val="7E47FF"/>
                </a:solidFill>
                <a:effectLst/>
                <a:latin typeface="Verdana" panose="020B0604030504040204" pitchFamily="34" charset="0"/>
                <a:ea typeface="Verdana" panose="020B0604030504040204" pitchFamily="34" charset="0"/>
                <a:cs typeface="Vani" panose="020B0502040204020203" pitchFamily="18" charset="0"/>
              </a:rPr>
              <a:t>sprendimų diegimas</a:t>
            </a:r>
          </a:p>
        </p:txBody>
      </p:sp>
      <p:sp>
        <p:nvSpPr>
          <p:cNvPr id="13" name="Title 1">
            <a:extLst>
              <a:ext uri="{FF2B5EF4-FFF2-40B4-BE49-F238E27FC236}">
                <a16:creationId xmlns:a16="http://schemas.microsoft.com/office/drawing/2014/main" id="{088BF26B-39F6-9668-4FFB-8322A5F7A057}"/>
              </a:ext>
            </a:extLst>
          </p:cNvPr>
          <p:cNvSpPr txBox="1">
            <a:spLocks/>
          </p:cNvSpPr>
          <p:nvPr/>
        </p:nvSpPr>
        <p:spPr>
          <a:xfrm>
            <a:off x="589344" y="435830"/>
            <a:ext cx="8946542" cy="8040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3600" b="1" dirty="0">
                <a:solidFill>
                  <a:srgbClr val="390A6F"/>
                </a:solidFill>
                <a:latin typeface="Verdana" panose="020B0604030504040204" pitchFamily="34" charset="0"/>
                <a:ea typeface="Verdana" panose="020B0604030504040204" pitchFamily="34" charset="0"/>
              </a:rPr>
              <a:t>Kas toliau?</a:t>
            </a:r>
          </a:p>
        </p:txBody>
      </p:sp>
    </p:spTree>
    <p:extLst>
      <p:ext uri="{BB962C8B-B14F-4D97-AF65-F5344CB8AC3E}">
        <p14:creationId xmlns:p14="http://schemas.microsoft.com/office/powerpoint/2010/main" val="2904204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390A6F"/>
        </a:solidFill>
        <a:effectLst/>
      </p:bgPr>
    </p:bg>
    <p:spTree>
      <p:nvGrpSpPr>
        <p:cNvPr id="1" name=""/>
        <p:cNvGrpSpPr/>
        <p:nvPr/>
      </p:nvGrpSpPr>
      <p:grpSpPr>
        <a:xfrm>
          <a:off x="0" y="0"/>
          <a:ext cx="0" cy="0"/>
          <a:chOff x="0" y="0"/>
          <a:chExt cx="0" cy="0"/>
        </a:xfrm>
      </p:grpSpPr>
      <p:pic>
        <p:nvPicPr>
          <p:cNvPr id="3" name="Graphic 3">
            <a:extLst>
              <a:ext uri="{FF2B5EF4-FFF2-40B4-BE49-F238E27FC236}">
                <a16:creationId xmlns:a16="http://schemas.microsoft.com/office/drawing/2014/main" id="{2BF6A73C-23C5-04A8-382E-8EB481AE7CCF}"/>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59774" t="6693" b="22487"/>
          <a:stretch/>
        </p:blipFill>
        <p:spPr>
          <a:xfrm>
            <a:off x="4495467" y="-336837"/>
            <a:ext cx="9090327" cy="8016863"/>
          </a:xfrm>
          <a:prstGeom prst="rect">
            <a:avLst/>
          </a:prstGeom>
        </p:spPr>
      </p:pic>
      <p:sp>
        <p:nvSpPr>
          <p:cNvPr id="5" name="Title 1">
            <a:extLst>
              <a:ext uri="{FF2B5EF4-FFF2-40B4-BE49-F238E27FC236}">
                <a16:creationId xmlns:a16="http://schemas.microsoft.com/office/drawing/2014/main" id="{DADA4A5B-3576-1822-C161-DA8C1399112D}"/>
              </a:ext>
            </a:extLst>
          </p:cNvPr>
          <p:cNvSpPr txBox="1">
            <a:spLocks/>
          </p:cNvSpPr>
          <p:nvPr/>
        </p:nvSpPr>
        <p:spPr>
          <a:xfrm>
            <a:off x="701775" y="2349138"/>
            <a:ext cx="8223071"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lt-LT" sz="7200" b="1" dirty="0">
                <a:solidFill>
                  <a:schemeClr val="bg1"/>
                </a:solidFill>
                <a:latin typeface="Verdana" panose="020B0604030504040204" pitchFamily="34" charset="0"/>
                <a:ea typeface="Verdana" panose="020B0604030504040204" pitchFamily="34" charset="0"/>
              </a:rPr>
              <a:t>Ačiū</a:t>
            </a:r>
          </a:p>
          <a:p>
            <a:pPr algn="l"/>
            <a:r>
              <a:rPr lang="lt-LT" sz="7200" b="1" dirty="0">
                <a:solidFill>
                  <a:schemeClr val="bg1"/>
                </a:solidFill>
                <a:latin typeface="Verdana" panose="020B0604030504040204" pitchFamily="34" charset="0"/>
                <a:ea typeface="Verdana" panose="020B0604030504040204" pitchFamily="34" charset="0"/>
              </a:rPr>
              <a:t>už dėmesį!</a:t>
            </a:r>
          </a:p>
        </p:txBody>
      </p:sp>
      <p:pic>
        <p:nvPicPr>
          <p:cNvPr id="4" name="Graphic 10">
            <a:extLst>
              <a:ext uri="{FF2B5EF4-FFF2-40B4-BE49-F238E27FC236}">
                <a16:creationId xmlns:a16="http://schemas.microsoft.com/office/drawing/2014/main" id="{5359C495-F3D3-9580-6B26-98C1DCF9772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1775" y="528339"/>
            <a:ext cx="2434964" cy="1133169"/>
          </a:xfrm>
          <a:prstGeom prst="rect">
            <a:avLst/>
          </a:prstGeom>
        </p:spPr>
      </p:pic>
    </p:spTree>
    <p:extLst>
      <p:ext uri="{BB962C8B-B14F-4D97-AF65-F5344CB8AC3E}">
        <p14:creationId xmlns:p14="http://schemas.microsoft.com/office/powerpoint/2010/main" val="2884549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2F1F0"/>
        </a:solidFill>
        <a:effectLst/>
      </p:bgPr>
    </p:bg>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CBCB431B-6002-6A8E-0FD7-76C29E9B1039}"/>
              </a:ext>
            </a:extLst>
          </p:cNvPr>
          <p:cNvSpPr/>
          <p:nvPr/>
        </p:nvSpPr>
        <p:spPr>
          <a:xfrm>
            <a:off x="7918883" y="2738917"/>
            <a:ext cx="5964421" cy="2783712"/>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 name="Oval 11">
            <a:extLst>
              <a:ext uri="{FF2B5EF4-FFF2-40B4-BE49-F238E27FC236}">
                <a16:creationId xmlns:a16="http://schemas.microsoft.com/office/drawing/2014/main" id="{00508C57-8866-D99D-DE75-1A02BB92F78E}"/>
              </a:ext>
            </a:extLst>
          </p:cNvPr>
          <p:cNvSpPr/>
          <p:nvPr/>
        </p:nvSpPr>
        <p:spPr>
          <a:xfrm>
            <a:off x="4704144" y="2546195"/>
            <a:ext cx="2783712" cy="278371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0" name="Rectangle: Rounded Corners 9">
            <a:extLst>
              <a:ext uri="{FF2B5EF4-FFF2-40B4-BE49-F238E27FC236}">
                <a16:creationId xmlns:a16="http://schemas.microsoft.com/office/drawing/2014/main" id="{FDFCCB60-1835-C361-999D-14265262FCB4}"/>
              </a:ext>
            </a:extLst>
          </p:cNvPr>
          <p:cNvSpPr/>
          <p:nvPr/>
        </p:nvSpPr>
        <p:spPr>
          <a:xfrm>
            <a:off x="-1494776" y="2546195"/>
            <a:ext cx="5964421" cy="2783712"/>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grpSp>
        <p:nvGrpSpPr>
          <p:cNvPr id="14" name="Group 13">
            <a:extLst>
              <a:ext uri="{FF2B5EF4-FFF2-40B4-BE49-F238E27FC236}">
                <a16:creationId xmlns:a16="http://schemas.microsoft.com/office/drawing/2014/main" id="{D51E1073-A955-0660-5113-BB8EA312F4C5}"/>
              </a:ext>
            </a:extLst>
          </p:cNvPr>
          <p:cNvGrpSpPr/>
          <p:nvPr/>
        </p:nvGrpSpPr>
        <p:grpSpPr>
          <a:xfrm>
            <a:off x="5224029" y="3066036"/>
            <a:ext cx="1883276" cy="1744030"/>
            <a:chOff x="5224029" y="3066036"/>
            <a:chExt cx="1883276" cy="1744030"/>
          </a:xfrm>
        </p:grpSpPr>
        <p:sp>
          <p:nvSpPr>
            <p:cNvPr id="53" name="Freeform: Shape 52">
              <a:extLst>
                <a:ext uri="{FF2B5EF4-FFF2-40B4-BE49-F238E27FC236}">
                  <a16:creationId xmlns:a16="http://schemas.microsoft.com/office/drawing/2014/main" id="{391BB76A-DAB9-8D73-41E9-4D8DB94673C7}"/>
                </a:ext>
              </a:extLst>
            </p:cNvPr>
            <p:cNvSpPr/>
            <p:nvPr/>
          </p:nvSpPr>
          <p:spPr>
            <a:xfrm>
              <a:off x="5349607" y="3180161"/>
              <a:ext cx="1525997" cy="1525995"/>
            </a:xfrm>
            <a:custGeom>
              <a:avLst/>
              <a:gdLst>
                <a:gd name="connsiteX0" fmla="*/ 988756 w 988756"/>
                <a:gd name="connsiteY0" fmla="*/ 494378 h 988755"/>
                <a:gd name="connsiteX1" fmla="*/ 494378 w 988756"/>
                <a:gd name="connsiteY1" fmla="*/ 988755 h 988755"/>
                <a:gd name="connsiteX2" fmla="*/ 0 w 988756"/>
                <a:gd name="connsiteY2" fmla="*/ 494378 h 988755"/>
                <a:gd name="connsiteX3" fmla="*/ 494378 w 988756"/>
                <a:gd name="connsiteY3" fmla="*/ 0 h 988755"/>
                <a:gd name="connsiteX4" fmla="*/ 988756 w 988756"/>
                <a:gd name="connsiteY4" fmla="*/ 494378 h 988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8756" h="988755">
                  <a:moveTo>
                    <a:pt x="988756" y="494378"/>
                  </a:moveTo>
                  <a:cubicBezTo>
                    <a:pt x="988756" y="767415"/>
                    <a:pt x="767416" y="988755"/>
                    <a:pt x="494378" y="988755"/>
                  </a:cubicBezTo>
                  <a:cubicBezTo>
                    <a:pt x="221341" y="988755"/>
                    <a:pt x="0" y="767415"/>
                    <a:pt x="0" y="494378"/>
                  </a:cubicBezTo>
                  <a:cubicBezTo>
                    <a:pt x="0" y="221340"/>
                    <a:pt x="221341" y="0"/>
                    <a:pt x="494378" y="0"/>
                  </a:cubicBezTo>
                  <a:cubicBezTo>
                    <a:pt x="767416" y="0"/>
                    <a:pt x="988756" y="221340"/>
                    <a:pt x="988756" y="494378"/>
                  </a:cubicBezTo>
                  <a:close/>
                </a:path>
              </a:pathLst>
            </a:custGeom>
            <a:solidFill>
              <a:srgbClr val="44BBA4"/>
            </a:solidFill>
            <a:ln w="5144" cap="flat">
              <a:noFill/>
              <a:prstDash val="solid"/>
              <a:miter/>
            </a:ln>
          </p:spPr>
          <p:txBody>
            <a:bodyPr rtlCol="0" anchor="ctr"/>
            <a:lstStyle/>
            <a:p>
              <a:endParaRPr lang="lt-LT"/>
            </a:p>
          </p:txBody>
        </p:sp>
        <p:sp>
          <p:nvSpPr>
            <p:cNvPr id="54" name="Freeform: Shape 53">
              <a:extLst>
                <a:ext uri="{FF2B5EF4-FFF2-40B4-BE49-F238E27FC236}">
                  <a16:creationId xmlns:a16="http://schemas.microsoft.com/office/drawing/2014/main" id="{1CA0EE43-1ACF-E040-5FAC-80947EB9820C}"/>
                </a:ext>
              </a:extLst>
            </p:cNvPr>
            <p:cNvSpPr/>
            <p:nvPr/>
          </p:nvSpPr>
          <p:spPr>
            <a:xfrm>
              <a:off x="5309140" y="4329729"/>
              <a:ext cx="393651" cy="399126"/>
            </a:xfrm>
            <a:custGeom>
              <a:avLst/>
              <a:gdLst>
                <a:gd name="connsiteX0" fmla="*/ 94272 w 255063"/>
                <a:gd name="connsiteY0" fmla="*/ 0 h 258610"/>
                <a:gd name="connsiteX1" fmla="*/ 72951 w 255063"/>
                <a:gd name="connsiteY1" fmla="*/ 34259 h 258610"/>
                <a:gd name="connsiteX2" fmla="*/ 8987 w 255063"/>
                <a:gd name="connsiteY2" fmla="*/ 249647 h 258610"/>
                <a:gd name="connsiteX3" fmla="*/ 224375 w 255063"/>
                <a:gd name="connsiteY3" fmla="*/ 185683 h 258610"/>
                <a:gd name="connsiteX4" fmla="*/ 255063 w 255063"/>
                <a:gd name="connsiteY4" fmla="*/ 166638 h 258610"/>
                <a:gd name="connsiteX5" fmla="*/ 94221 w 255063"/>
                <a:gd name="connsiteY5" fmla="*/ 0 h 258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5063" h="258610">
                  <a:moveTo>
                    <a:pt x="94272" y="0"/>
                  </a:moveTo>
                  <a:cubicBezTo>
                    <a:pt x="86872" y="11592"/>
                    <a:pt x="79679" y="23029"/>
                    <a:pt x="72951" y="34259"/>
                  </a:cubicBezTo>
                  <a:cubicBezTo>
                    <a:pt x="-4106" y="163430"/>
                    <a:pt x="-9695" y="231017"/>
                    <a:pt x="8987" y="249647"/>
                  </a:cubicBezTo>
                  <a:cubicBezTo>
                    <a:pt x="27617" y="268277"/>
                    <a:pt x="95256" y="262740"/>
                    <a:pt x="224375" y="185683"/>
                  </a:cubicBezTo>
                  <a:cubicBezTo>
                    <a:pt x="234466" y="179680"/>
                    <a:pt x="244713" y="173262"/>
                    <a:pt x="255063" y="166638"/>
                  </a:cubicBezTo>
                  <a:cubicBezTo>
                    <a:pt x="189184" y="124617"/>
                    <a:pt x="133966" y="67432"/>
                    <a:pt x="94221" y="0"/>
                  </a:cubicBezTo>
                  <a:close/>
                </a:path>
              </a:pathLst>
            </a:custGeom>
            <a:noFill/>
            <a:ln w="5144" cap="flat">
              <a:noFill/>
              <a:prstDash val="solid"/>
              <a:miter/>
            </a:ln>
          </p:spPr>
          <p:txBody>
            <a:bodyPr rtlCol="0" anchor="ctr"/>
            <a:lstStyle/>
            <a:p>
              <a:endParaRPr lang="lt-LT"/>
            </a:p>
          </p:txBody>
        </p:sp>
        <p:sp>
          <p:nvSpPr>
            <p:cNvPr id="55" name="Freeform: Shape 54">
              <a:extLst>
                <a:ext uri="{FF2B5EF4-FFF2-40B4-BE49-F238E27FC236}">
                  <a16:creationId xmlns:a16="http://schemas.microsoft.com/office/drawing/2014/main" id="{020EF13F-C783-58D9-9153-D37D004F4867}"/>
                </a:ext>
              </a:extLst>
            </p:cNvPr>
            <p:cNvSpPr/>
            <p:nvPr/>
          </p:nvSpPr>
          <p:spPr>
            <a:xfrm>
              <a:off x="6498617" y="3138149"/>
              <a:ext cx="401319" cy="395835"/>
            </a:xfrm>
            <a:custGeom>
              <a:avLst/>
              <a:gdLst>
                <a:gd name="connsiteX0" fmla="*/ 251096 w 260031"/>
                <a:gd name="connsiteY0" fmla="*/ 8953 h 256478"/>
                <a:gd name="connsiteX1" fmla="*/ 221029 w 260031"/>
                <a:gd name="connsiteY1" fmla="*/ 0 h 256478"/>
                <a:gd name="connsiteX2" fmla="*/ 35708 w 260031"/>
                <a:gd name="connsiteY2" fmla="*/ 72969 h 256478"/>
                <a:gd name="connsiteX3" fmla="*/ 0 w 260031"/>
                <a:gd name="connsiteY3" fmla="*/ 95170 h 256478"/>
                <a:gd name="connsiteX4" fmla="*/ 167156 w 260031"/>
                <a:gd name="connsiteY4" fmla="*/ 256478 h 256478"/>
                <a:gd name="connsiteX5" fmla="*/ 187080 w 260031"/>
                <a:gd name="connsiteY5" fmla="*/ 224341 h 256478"/>
                <a:gd name="connsiteX6" fmla="*/ 251044 w 260031"/>
                <a:gd name="connsiteY6" fmla="*/ 8953 h 256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0031" h="256478">
                  <a:moveTo>
                    <a:pt x="251096" y="8953"/>
                  </a:moveTo>
                  <a:cubicBezTo>
                    <a:pt x="245559" y="3416"/>
                    <a:pt x="235623" y="0"/>
                    <a:pt x="221029" y="0"/>
                  </a:cubicBezTo>
                  <a:cubicBezTo>
                    <a:pt x="186666" y="0"/>
                    <a:pt x="126324" y="18889"/>
                    <a:pt x="35708" y="72969"/>
                  </a:cubicBezTo>
                  <a:cubicBezTo>
                    <a:pt x="24012" y="79955"/>
                    <a:pt x="12058" y="87459"/>
                    <a:pt x="0" y="95170"/>
                  </a:cubicBezTo>
                  <a:cubicBezTo>
                    <a:pt x="67690" y="134967"/>
                    <a:pt x="125082" y="190392"/>
                    <a:pt x="167156" y="256478"/>
                  </a:cubicBezTo>
                  <a:cubicBezTo>
                    <a:pt x="174091" y="245662"/>
                    <a:pt x="180818" y="234898"/>
                    <a:pt x="187080" y="224341"/>
                  </a:cubicBezTo>
                  <a:cubicBezTo>
                    <a:pt x="264137" y="95170"/>
                    <a:pt x="269727" y="27583"/>
                    <a:pt x="251044" y="8953"/>
                  </a:cubicBezTo>
                  <a:close/>
                </a:path>
              </a:pathLst>
            </a:custGeom>
            <a:noFill/>
            <a:ln w="5144" cap="flat">
              <a:noFill/>
              <a:prstDash val="solid"/>
              <a:miter/>
            </a:ln>
          </p:spPr>
          <p:txBody>
            <a:bodyPr rtlCol="0" anchor="ctr"/>
            <a:lstStyle/>
            <a:p>
              <a:endParaRPr lang="lt-LT"/>
            </a:p>
          </p:txBody>
        </p:sp>
        <p:sp>
          <p:nvSpPr>
            <p:cNvPr id="56" name="Freeform: Shape 55">
              <a:extLst>
                <a:ext uri="{FF2B5EF4-FFF2-40B4-BE49-F238E27FC236}">
                  <a16:creationId xmlns:a16="http://schemas.microsoft.com/office/drawing/2014/main" id="{81799A77-9CFE-D8DA-700D-390063D3795E}"/>
                </a:ext>
              </a:extLst>
            </p:cNvPr>
            <p:cNvSpPr/>
            <p:nvPr/>
          </p:nvSpPr>
          <p:spPr>
            <a:xfrm>
              <a:off x="5228083" y="4245306"/>
              <a:ext cx="556095" cy="564760"/>
            </a:xfrm>
            <a:custGeom>
              <a:avLst/>
              <a:gdLst>
                <a:gd name="connsiteX0" fmla="*/ 276947 w 360317"/>
                <a:gd name="connsiteY0" fmla="*/ 240384 h 365931"/>
                <a:gd name="connsiteX1" fmla="*/ 61559 w 360317"/>
                <a:gd name="connsiteY1" fmla="*/ 304348 h 365931"/>
                <a:gd name="connsiteX2" fmla="*/ 125523 w 360317"/>
                <a:gd name="connsiteY2" fmla="*/ 88960 h 365931"/>
                <a:gd name="connsiteX3" fmla="*/ 146845 w 360317"/>
                <a:gd name="connsiteY3" fmla="*/ 54701 h 365931"/>
                <a:gd name="connsiteX4" fmla="*/ 119054 w 360317"/>
                <a:gd name="connsiteY4" fmla="*/ 0 h 365931"/>
                <a:gd name="connsiteX5" fmla="*/ 24194 w 360317"/>
                <a:gd name="connsiteY5" fmla="*/ 341712 h 365931"/>
                <a:gd name="connsiteX6" fmla="*/ 91367 w 360317"/>
                <a:gd name="connsiteY6" fmla="*/ 365932 h 365931"/>
                <a:gd name="connsiteX7" fmla="*/ 360318 w 360317"/>
                <a:gd name="connsiteY7" fmla="*/ 250630 h 365931"/>
                <a:gd name="connsiteX8" fmla="*/ 307635 w 360317"/>
                <a:gd name="connsiteY8" fmla="*/ 221391 h 365931"/>
                <a:gd name="connsiteX9" fmla="*/ 276947 w 360317"/>
                <a:gd name="connsiteY9" fmla="*/ 240435 h 36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0317" h="365931">
                  <a:moveTo>
                    <a:pt x="276947" y="240384"/>
                  </a:moveTo>
                  <a:cubicBezTo>
                    <a:pt x="147776" y="317441"/>
                    <a:pt x="80189" y="322978"/>
                    <a:pt x="61559" y="304348"/>
                  </a:cubicBezTo>
                  <a:cubicBezTo>
                    <a:pt x="42928" y="285718"/>
                    <a:pt x="48466" y="218079"/>
                    <a:pt x="125523" y="88960"/>
                  </a:cubicBezTo>
                  <a:cubicBezTo>
                    <a:pt x="132199" y="77730"/>
                    <a:pt x="139392" y="66241"/>
                    <a:pt x="146845" y="54701"/>
                  </a:cubicBezTo>
                  <a:cubicBezTo>
                    <a:pt x="136494" y="37105"/>
                    <a:pt x="127231" y="18889"/>
                    <a:pt x="119054" y="0"/>
                  </a:cubicBezTo>
                  <a:cubicBezTo>
                    <a:pt x="15966" y="152976"/>
                    <a:pt x="-32887" y="284631"/>
                    <a:pt x="24194" y="341712"/>
                  </a:cubicBezTo>
                  <a:cubicBezTo>
                    <a:pt x="40755" y="358273"/>
                    <a:pt x="63577" y="365932"/>
                    <a:pt x="91367" y="365932"/>
                  </a:cubicBezTo>
                  <a:cubicBezTo>
                    <a:pt x="158230" y="365932"/>
                    <a:pt x="253969" y="321581"/>
                    <a:pt x="360318" y="250630"/>
                  </a:cubicBezTo>
                  <a:cubicBezTo>
                    <a:pt x="342101" y="241936"/>
                    <a:pt x="324558" y="232155"/>
                    <a:pt x="307635" y="221391"/>
                  </a:cubicBezTo>
                  <a:cubicBezTo>
                    <a:pt x="297285" y="227963"/>
                    <a:pt x="286986" y="234381"/>
                    <a:pt x="276947" y="240435"/>
                  </a:cubicBezTo>
                  <a:close/>
                </a:path>
              </a:pathLst>
            </a:custGeom>
            <a:solidFill>
              <a:srgbClr val="7E47FF"/>
            </a:solidFill>
            <a:ln w="5144" cap="flat">
              <a:noFill/>
              <a:prstDash val="solid"/>
              <a:miter/>
            </a:ln>
          </p:spPr>
          <p:txBody>
            <a:bodyPr rtlCol="0" anchor="ctr"/>
            <a:lstStyle/>
            <a:p>
              <a:endParaRPr lang="lt-LT"/>
            </a:p>
          </p:txBody>
        </p:sp>
        <p:sp>
          <p:nvSpPr>
            <p:cNvPr id="57" name="Freeform: Shape 56">
              <a:extLst>
                <a:ext uri="{FF2B5EF4-FFF2-40B4-BE49-F238E27FC236}">
                  <a16:creationId xmlns:a16="http://schemas.microsoft.com/office/drawing/2014/main" id="{4EF478D8-B0F9-DFFE-197B-19D4ED90D122}"/>
                </a:ext>
              </a:extLst>
            </p:cNvPr>
            <p:cNvSpPr/>
            <p:nvPr/>
          </p:nvSpPr>
          <p:spPr>
            <a:xfrm>
              <a:off x="6504368" y="4350736"/>
              <a:ext cx="391539" cy="387899"/>
            </a:xfrm>
            <a:custGeom>
              <a:avLst/>
              <a:gdLst>
                <a:gd name="connsiteX0" fmla="*/ 0 w 253694"/>
                <a:gd name="connsiteY0" fmla="*/ 160221 h 251336"/>
                <a:gd name="connsiteX1" fmla="*/ 29343 w 253694"/>
                <a:gd name="connsiteY1" fmla="*/ 178386 h 251336"/>
                <a:gd name="connsiteX2" fmla="*/ 244731 w 253694"/>
                <a:gd name="connsiteY2" fmla="*/ 242350 h 251336"/>
                <a:gd name="connsiteX3" fmla="*/ 180766 w 253694"/>
                <a:gd name="connsiteY3" fmla="*/ 26962 h 251336"/>
                <a:gd name="connsiteX4" fmla="*/ 164154 w 253694"/>
                <a:gd name="connsiteY4" fmla="*/ 0 h 251336"/>
                <a:gd name="connsiteX5" fmla="*/ 0 w 253694"/>
                <a:gd name="connsiteY5" fmla="*/ 160221 h 251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3694" h="251336">
                  <a:moveTo>
                    <a:pt x="0" y="160221"/>
                  </a:moveTo>
                  <a:cubicBezTo>
                    <a:pt x="9884" y="166483"/>
                    <a:pt x="19717" y="172641"/>
                    <a:pt x="29343" y="178386"/>
                  </a:cubicBezTo>
                  <a:cubicBezTo>
                    <a:pt x="158514" y="255443"/>
                    <a:pt x="226100" y="261032"/>
                    <a:pt x="244731" y="242350"/>
                  </a:cubicBezTo>
                  <a:cubicBezTo>
                    <a:pt x="263361" y="223720"/>
                    <a:pt x="257824" y="156081"/>
                    <a:pt x="180766" y="26962"/>
                  </a:cubicBezTo>
                  <a:cubicBezTo>
                    <a:pt x="175488" y="18113"/>
                    <a:pt x="169899" y="9056"/>
                    <a:pt x="164154" y="0"/>
                  </a:cubicBezTo>
                  <a:cubicBezTo>
                    <a:pt x="122754" y="65413"/>
                    <a:pt x="66448" y="120373"/>
                    <a:pt x="0" y="160221"/>
                  </a:cubicBezTo>
                  <a:close/>
                </a:path>
              </a:pathLst>
            </a:custGeom>
            <a:noFill/>
            <a:ln w="5144" cap="flat">
              <a:noFill/>
              <a:prstDash val="solid"/>
              <a:miter/>
            </a:ln>
          </p:spPr>
          <p:txBody>
            <a:bodyPr rtlCol="0" anchor="ctr"/>
            <a:lstStyle/>
            <a:p>
              <a:endParaRPr lang="lt-LT"/>
            </a:p>
          </p:txBody>
        </p:sp>
        <p:sp>
          <p:nvSpPr>
            <p:cNvPr id="58" name="Freeform: Shape 57">
              <a:extLst>
                <a:ext uri="{FF2B5EF4-FFF2-40B4-BE49-F238E27FC236}">
                  <a16:creationId xmlns:a16="http://schemas.microsoft.com/office/drawing/2014/main" id="{0A1F68BF-CC1A-9A2F-4AE3-63CC638BCFFB}"/>
                </a:ext>
              </a:extLst>
            </p:cNvPr>
            <p:cNvSpPr/>
            <p:nvPr/>
          </p:nvSpPr>
          <p:spPr>
            <a:xfrm>
              <a:off x="5305183" y="3147733"/>
              <a:ext cx="403280" cy="407017"/>
            </a:xfrm>
            <a:custGeom>
              <a:avLst/>
              <a:gdLst>
                <a:gd name="connsiteX0" fmla="*/ 261302 w 261302"/>
                <a:gd name="connsiteY0" fmla="*/ 95998 h 263723"/>
                <a:gd name="connsiteX1" fmla="*/ 224352 w 261302"/>
                <a:gd name="connsiteY1" fmla="*/ 72969 h 263723"/>
                <a:gd name="connsiteX2" fmla="*/ 39031 w 261302"/>
                <a:gd name="connsiteY2" fmla="*/ 0 h 263723"/>
                <a:gd name="connsiteX3" fmla="*/ 8964 w 261302"/>
                <a:gd name="connsiteY3" fmla="*/ 8953 h 263723"/>
                <a:gd name="connsiteX4" fmla="*/ 72928 w 261302"/>
                <a:gd name="connsiteY4" fmla="*/ 224341 h 263723"/>
                <a:gd name="connsiteX5" fmla="*/ 97510 w 261302"/>
                <a:gd name="connsiteY5" fmla="*/ 263723 h 263723"/>
                <a:gd name="connsiteX6" fmla="*/ 261302 w 261302"/>
                <a:gd name="connsiteY6" fmla="*/ 95946 h 263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1302" h="263723">
                  <a:moveTo>
                    <a:pt x="261302" y="95998"/>
                  </a:moveTo>
                  <a:cubicBezTo>
                    <a:pt x="248830" y="87925"/>
                    <a:pt x="236462" y="80162"/>
                    <a:pt x="224352" y="72969"/>
                  </a:cubicBezTo>
                  <a:cubicBezTo>
                    <a:pt x="133684" y="18889"/>
                    <a:pt x="73394" y="0"/>
                    <a:pt x="39031" y="0"/>
                  </a:cubicBezTo>
                  <a:cubicBezTo>
                    <a:pt x="24437" y="0"/>
                    <a:pt x="14501" y="3416"/>
                    <a:pt x="8964" y="8953"/>
                  </a:cubicBezTo>
                  <a:cubicBezTo>
                    <a:pt x="-9667" y="27583"/>
                    <a:pt x="-4129" y="95222"/>
                    <a:pt x="72928" y="224341"/>
                  </a:cubicBezTo>
                  <a:cubicBezTo>
                    <a:pt x="80639" y="237227"/>
                    <a:pt x="88919" y="250423"/>
                    <a:pt x="97510" y="263723"/>
                  </a:cubicBezTo>
                  <a:cubicBezTo>
                    <a:pt x="137876" y="195567"/>
                    <a:pt x="194181" y="137917"/>
                    <a:pt x="261302" y="95946"/>
                  </a:cubicBezTo>
                  <a:close/>
                </a:path>
              </a:pathLst>
            </a:custGeom>
            <a:noFill/>
            <a:ln w="5144" cap="flat">
              <a:noFill/>
              <a:prstDash val="solid"/>
              <a:miter/>
            </a:ln>
          </p:spPr>
          <p:txBody>
            <a:bodyPr rtlCol="0" anchor="ctr"/>
            <a:lstStyle/>
            <a:p>
              <a:endParaRPr lang="lt-LT"/>
            </a:p>
          </p:txBody>
        </p:sp>
        <p:sp>
          <p:nvSpPr>
            <p:cNvPr id="59" name="Freeform: Shape 58">
              <a:extLst>
                <a:ext uri="{FF2B5EF4-FFF2-40B4-BE49-F238E27FC236}">
                  <a16:creationId xmlns:a16="http://schemas.microsoft.com/office/drawing/2014/main" id="{5B624F5B-7DC1-4BF7-A99A-A3B34194C225}"/>
                </a:ext>
              </a:extLst>
            </p:cNvPr>
            <p:cNvSpPr/>
            <p:nvPr/>
          </p:nvSpPr>
          <p:spPr>
            <a:xfrm>
              <a:off x="5224029" y="3066036"/>
              <a:ext cx="565581" cy="572817"/>
            </a:xfrm>
            <a:custGeom>
              <a:avLst/>
              <a:gdLst>
                <a:gd name="connsiteX0" fmla="*/ 125511 w 366463"/>
                <a:gd name="connsiteY0" fmla="*/ 277328 h 371152"/>
                <a:gd name="connsiteX1" fmla="*/ 61546 w 366463"/>
                <a:gd name="connsiteY1" fmla="*/ 61940 h 371152"/>
                <a:gd name="connsiteX2" fmla="*/ 91614 w 366463"/>
                <a:gd name="connsiteY2" fmla="*/ 52987 h 371152"/>
                <a:gd name="connsiteX3" fmla="*/ 276934 w 366463"/>
                <a:gd name="connsiteY3" fmla="*/ 125956 h 371152"/>
                <a:gd name="connsiteX4" fmla="*/ 313884 w 366463"/>
                <a:gd name="connsiteY4" fmla="*/ 148985 h 371152"/>
                <a:gd name="connsiteX5" fmla="*/ 366464 w 366463"/>
                <a:gd name="connsiteY5" fmla="*/ 120367 h 371152"/>
                <a:gd name="connsiteX6" fmla="*/ 304000 w 366463"/>
                <a:gd name="connsiteY6" fmla="*/ 80570 h 371152"/>
                <a:gd name="connsiteX7" fmla="*/ 24182 w 366463"/>
                <a:gd name="connsiteY7" fmla="*/ 24575 h 371152"/>
                <a:gd name="connsiteX8" fmla="*/ 122302 w 366463"/>
                <a:gd name="connsiteY8" fmla="*/ 371152 h 371152"/>
                <a:gd name="connsiteX9" fmla="*/ 150144 w 366463"/>
                <a:gd name="connsiteY9" fmla="*/ 316762 h 371152"/>
                <a:gd name="connsiteX10" fmla="*/ 125562 w 366463"/>
                <a:gd name="connsiteY10" fmla="*/ 277379 h 371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6463" h="371152">
                  <a:moveTo>
                    <a:pt x="125511" y="277328"/>
                  </a:moveTo>
                  <a:cubicBezTo>
                    <a:pt x="48453" y="148157"/>
                    <a:pt x="42864" y="80570"/>
                    <a:pt x="61546" y="61940"/>
                  </a:cubicBezTo>
                  <a:cubicBezTo>
                    <a:pt x="67084" y="56402"/>
                    <a:pt x="77020" y="52987"/>
                    <a:pt x="91614" y="52987"/>
                  </a:cubicBezTo>
                  <a:cubicBezTo>
                    <a:pt x="125976" y="52987"/>
                    <a:pt x="186318" y="71876"/>
                    <a:pt x="276934" y="125956"/>
                  </a:cubicBezTo>
                  <a:cubicBezTo>
                    <a:pt x="289044" y="133201"/>
                    <a:pt x="301412" y="140964"/>
                    <a:pt x="313884" y="148985"/>
                  </a:cubicBezTo>
                  <a:cubicBezTo>
                    <a:pt x="330755" y="138428"/>
                    <a:pt x="348299" y="128854"/>
                    <a:pt x="366464" y="120367"/>
                  </a:cubicBezTo>
                  <a:cubicBezTo>
                    <a:pt x="345194" y="106083"/>
                    <a:pt x="324286" y="92680"/>
                    <a:pt x="304000" y="80570"/>
                  </a:cubicBezTo>
                  <a:cubicBezTo>
                    <a:pt x="164427" y="-2697"/>
                    <a:pt x="70292" y="-21535"/>
                    <a:pt x="24182" y="24575"/>
                  </a:cubicBezTo>
                  <a:cubicBezTo>
                    <a:pt x="-33469" y="82278"/>
                    <a:pt x="16988" y="216106"/>
                    <a:pt x="122302" y="371152"/>
                  </a:cubicBezTo>
                  <a:cubicBezTo>
                    <a:pt x="130479" y="352367"/>
                    <a:pt x="139794" y="334202"/>
                    <a:pt x="150144" y="316762"/>
                  </a:cubicBezTo>
                  <a:cubicBezTo>
                    <a:pt x="141502" y="303410"/>
                    <a:pt x="133221" y="290265"/>
                    <a:pt x="125562" y="277379"/>
                  </a:cubicBezTo>
                  <a:close/>
                </a:path>
              </a:pathLst>
            </a:custGeom>
            <a:solidFill>
              <a:srgbClr val="7E47FF"/>
            </a:solidFill>
            <a:ln w="5144" cap="flat">
              <a:noFill/>
              <a:prstDash val="solid"/>
              <a:miter/>
            </a:ln>
          </p:spPr>
          <p:txBody>
            <a:bodyPr rtlCol="0" anchor="ctr"/>
            <a:lstStyle/>
            <a:p>
              <a:endParaRPr lang="lt-LT"/>
            </a:p>
          </p:txBody>
        </p:sp>
        <p:sp>
          <p:nvSpPr>
            <p:cNvPr id="60" name="Freeform: Shape 59">
              <a:extLst>
                <a:ext uri="{FF2B5EF4-FFF2-40B4-BE49-F238E27FC236}">
                  <a16:creationId xmlns:a16="http://schemas.microsoft.com/office/drawing/2014/main" id="{926AEC8C-E03C-7666-7736-ECD287121C35}"/>
                </a:ext>
              </a:extLst>
            </p:cNvPr>
            <p:cNvSpPr/>
            <p:nvPr/>
          </p:nvSpPr>
          <p:spPr>
            <a:xfrm>
              <a:off x="5412705" y="3554911"/>
              <a:ext cx="222597" cy="285774"/>
            </a:xfrm>
            <a:custGeom>
              <a:avLst/>
              <a:gdLst>
                <a:gd name="connsiteX0" fmla="*/ 144230 w 144230"/>
                <a:gd name="connsiteY0" fmla="*/ 158669 h 185165"/>
                <a:gd name="connsiteX1" fmla="*/ 27842 w 144230"/>
                <a:gd name="connsiteY1" fmla="*/ 0 h 185165"/>
                <a:gd name="connsiteX2" fmla="*/ 0 w 144230"/>
                <a:gd name="connsiteY2" fmla="*/ 54390 h 185165"/>
                <a:gd name="connsiteX3" fmla="*/ 97603 w 144230"/>
                <a:gd name="connsiteY3" fmla="*/ 185165 h 185165"/>
              </a:gdLst>
              <a:ahLst/>
              <a:cxnLst>
                <a:cxn ang="0">
                  <a:pos x="connsiteX0" y="connsiteY0"/>
                </a:cxn>
                <a:cxn ang="0">
                  <a:pos x="connsiteX1" y="connsiteY1"/>
                </a:cxn>
                <a:cxn ang="0">
                  <a:pos x="connsiteX2" y="connsiteY2"/>
                </a:cxn>
                <a:cxn ang="0">
                  <a:pos x="connsiteX3" y="connsiteY3"/>
                </a:cxn>
              </a:cxnLst>
              <a:rect l="l" t="t" r="r" b="b"/>
              <a:pathLst>
                <a:path w="144230" h="185165">
                  <a:moveTo>
                    <a:pt x="144230" y="158669"/>
                  </a:moveTo>
                  <a:cubicBezTo>
                    <a:pt x="99776" y="103916"/>
                    <a:pt x="60549" y="50509"/>
                    <a:pt x="27842" y="0"/>
                  </a:cubicBezTo>
                  <a:cubicBezTo>
                    <a:pt x="17492" y="17492"/>
                    <a:pt x="8177" y="35656"/>
                    <a:pt x="0" y="54390"/>
                  </a:cubicBezTo>
                  <a:cubicBezTo>
                    <a:pt x="28825" y="96774"/>
                    <a:pt x="61687" y="140763"/>
                    <a:pt x="97603" y="185165"/>
                  </a:cubicBezTo>
                </a:path>
              </a:pathLst>
            </a:custGeom>
            <a:solidFill>
              <a:srgbClr val="7E47FF"/>
            </a:solidFill>
            <a:ln w="5144" cap="flat">
              <a:noFill/>
              <a:prstDash val="solid"/>
              <a:miter/>
            </a:ln>
          </p:spPr>
          <p:txBody>
            <a:bodyPr rtlCol="0" anchor="ctr"/>
            <a:lstStyle/>
            <a:p>
              <a:endParaRPr lang="lt-LT"/>
            </a:p>
          </p:txBody>
        </p:sp>
        <p:grpSp>
          <p:nvGrpSpPr>
            <p:cNvPr id="61" name="Graphic 8">
              <a:extLst>
                <a:ext uri="{FF2B5EF4-FFF2-40B4-BE49-F238E27FC236}">
                  <a16:creationId xmlns:a16="http://schemas.microsoft.com/office/drawing/2014/main" id="{546E4E58-B07F-A259-A0C1-6BE6B74C32F9}"/>
                </a:ext>
              </a:extLst>
            </p:cNvPr>
            <p:cNvGrpSpPr/>
            <p:nvPr/>
          </p:nvGrpSpPr>
          <p:grpSpPr>
            <a:xfrm>
              <a:off x="6258608" y="3262586"/>
              <a:ext cx="848697" cy="848697"/>
              <a:chOff x="4862750" y="3118094"/>
              <a:chExt cx="549906" cy="549906"/>
            </a:xfrm>
          </p:grpSpPr>
          <p:sp>
            <p:nvSpPr>
              <p:cNvPr id="65" name="Freeform: Shape 64">
                <a:extLst>
                  <a:ext uri="{FF2B5EF4-FFF2-40B4-BE49-F238E27FC236}">
                    <a16:creationId xmlns:a16="http://schemas.microsoft.com/office/drawing/2014/main" id="{4F424901-ACC2-86C1-366F-4498CAAF267E}"/>
                  </a:ext>
                </a:extLst>
              </p:cNvPr>
              <p:cNvSpPr/>
              <p:nvPr/>
            </p:nvSpPr>
            <p:spPr>
              <a:xfrm>
                <a:off x="4862750" y="3118094"/>
                <a:ext cx="549906" cy="549906"/>
              </a:xfrm>
              <a:custGeom>
                <a:avLst/>
                <a:gdLst>
                  <a:gd name="connsiteX0" fmla="*/ 549907 w 549906"/>
                  <a:gd name="connsiteY0" fmla="*/ 274953 h 549906"/>
                  <a:gd name="connsiteX1" fmla="*/ 274954 w 549906"/>
                  <a:gd name="connsiteY1" fmla="*/ 549907 h 549906"/>
                  <a:gd name="connsiteX2" fmla="*/ 0 w 549906"/>
                  <a:gd name="connsiteY2" fmla="*/ 274953 h 549906"/>
                  <a:gd name="connsiteX3" fmla="*/ 274954 w 549906"/>
                  <a:gd name="connsiteY3" fmla="*/ 0 h 549906"/>
                  <a:gd name="connsiteX4" fmla="*/ 549907 w 549906"/>
                  <a:gd name="connsiteY4" fmla="*/ 274953 h 5499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906" h="549906">
                    <a:moveTo>
                      <a:pt x="549907" y="274953"/>
                    </a:moveTo>
                    <a:cubicBezTo>
                      <a:pt x="549907" y="426806"/>
                      <a:pt x="426806" y="549907"/>
                      <a:pt x="274954" y="549907"/>
                    </a:cubicBezTo>
                    <a:cubicBezTo>
                      <a:pt x="123101" y="549907"/>
                      <a:pt x="0" y="426806"/>
                      <a:pt x="0" y="274953"/>
                    </a:cubicBezTo>
                    <a:cubicBezTo>
                      <a:pt x="0" y="123101"/>
                      <a:pt x="123101" y="0"/>
                      <a:pt x="274954" y="0"/>
                    </a:cubicBezTo>
                    <a:cubicBezTo>
                      <a:pt x="426806" y="0"/>
                      <a:pt x="549907" y="123101"/>
                      <a:pt x="549907" y="274953"/>
                    </a:cubicBezTo>
                    <a:close/>
                  </a:path>
                </a:pathLst>
              </a:custGeom>
              <a:solidFill>
                <a:srgbClr val="CCD3FF"/>
              </a:solidFill>
              <a:ln w="5144" cap="flat">
                <a:noFill/>
                <a:prstDash val="solid"/>
                <a:miter/>
              </a:ln>
            </p:spPr>
            <p:txBody>
              <a:bodyPr rtlCol="0" anchor="ctr"/>
              <a:lstStyle/>
              <a:p>
                <a:endParaRPr lang="lt-LT"/>
              </a:p>
            </p:txBody>
          </p:sp>
          <p:sp>
            <p:nvSpPr>
              <p:cNvPr id="66" name="Freeform: Shape 65">
                <a:extLst>
                  <a:ext uri="{FF2B5EF4-FFF2-40B4-BE49-F238E27FC236}">
                    <a16:creationId xmlns:a16="http://schemas.microsoft.com/office/drawing/2014/main" id="{7B83E74C-E23C-490C-A463-9FAE533C605B}"/>
                  </a:ext>
                </a:extLst>
              </p:cNvPr>
              <p:cNvSpPr/>
              <p:nvPr/>
            </p:nvSpPr>
            <p:spPr>
              <a:xfrm>
                <a:off x="4918538" y="3173882"/>
                <a:ext cx="438331" cy="438331"/>
              </a:xfrm>
              <a:custGeom>
                <a:avLst/>
                <a:gdLst>
                  <a:gd name="connsiteX0" fmla="*/ 438332 w 438331"/>
                  <a:gd name="connsiteY0" fmla="*/ 219166 h 438331"/>
                  <a:gd name="connsiteX1" fmla="*/ 219166 w 438331"/>
                  <a:gd name="connsiteY1" fmla="*/ 438331 h 438331"/>
                  <a:gd name="connsiteX2" fmla="*/ 0 w 438331"/>
                  <a:gd name="connsiteY2" fmla="*/ 219166 h 438331"/>
                  <a:gd name="connsiteX3" fmla="*/ 219166 w 438331"/>
                  <a:gd name="connsiteY3" fmla="*/ 0 h 438331"/>
                  <a:gd name="connsiteX4" fmla="*/ 438332 w 438331"/>
                  <a:gd name="connsiteY4" fmla="*/ 219166 h 438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331" h="438331">
                    <a:moveTo>
                      <a:pt x="438332" y="219166"/>
                    </a:moveTo>
                    <a:cubicBezTo>
                      <a:pt x="438332" y="340207"/>
                      <a:pt x="340208" y="438331"/>
                      <a:pt x="219166" y="438331"/>
                    </a:cubicBezTo>
                    <a:cubicBezTo>
                      <a:pt x="98124" y="438331"/>
                      <a:pt x="0" y="340207"/>
                      <a:pt x="0" y="219166"/>
                    </a:cubicBezTo>
                    <a:cubicBezTo>
                      <a:pt x="0" y="98124"/>
                      <a:pt x="98124" y="0"/>
                      <a:pt x="219166" y="0"/>
                    </a:cubicBezTo>
                    <a:cubicBezTo>
                      <a:pt x="340208" y="0"/>
                      <a:pt x="438332" y="98124"/>
                      <a:pt x="438332" y="219166"/>
                    </a:cubicBezTo>
                    <a:close/>
                  </a:path>
                </a:pathLst>
              </a:custGeom>
              <a:solidFill>
                <a:srgbClr val="F2F1F0"/>
              </a:solidFill>
              <a:ln w="5144" cap="flat">
                <a:noFill/>
                <a:prstDash val="solid"/>
                <a:miter/>
              </a:ln>
            </p:spPr>
            <p:txBody>
              <a:bodyPr rtlCol="0" anchor="ctr"/>
              <a:lstStyle/>
              <a:p>
                <a:endParaRPr lang="lt-LT"/>
              </a:p>
            </p:txBody>
          </p:sp>
          <p:sp>
            <p:nvSpPr>
              <p:cNvPr id="67" name="Freeform: Shape 66">
                <a:extLst>
                  <a:ext uri="{FF2B5EF4-FFF2-40B4-BE49-F238E27FC236}">
                    <a16:creationId xmlns:a16="http://schemas.microsoft.com/office/drawing/2014/main" id="{3E8DF1DB-404C-D06B-CB69-14878CC76222}"/>
                  </a:ext>
                </a:extLst>
              </p:cNvPr>
              <p:cNvSpPr/>
              <p:nvPr/>
            </p:nvSpPr>
            <p:spPr>
              <a:xfrm>
                <a:off x="5031873" y="3285561"/>
                <a:ext cx="177713" cy="223719"/>
              </a:xfrm>
              <a:custGeom>
                <a:avLst/>
                <a:gdLst>
                  <a:gd name="connsiteX0" fmla="*/ 177713 w 177713"/>
                  <a:gd name="connsiteY0" fmla="*/ 210834 h 223719"/>
                  <a:gd name="connsiteX1" fmla="*/ 148629 w 177713"/>
                  <a:gd name="connsiteY1" fmla="*/ 220977 h 223719"/>
                  <a:gd name="connsiteX2" fmla="*/ 116957 w 177713"/>
                  <a:gd name="connsiteY2" fmla="*/ 223720 h 223719"/>
                  <a:gd name="connsiteX3" fmla="*/ 54132 w 177713"/>
                  <a:gd name="connsiteY3" fmla="*/ 201829 h 223719"/>
                  <a:gd name="connsiteX4" fmla="*/ 19407 w 177713"/>
                  <a:gd name="connsiteY4" fmla="*/ 142264 h 223719"/>
                  <a:gd name="connsiteX5" fmla="*/ 0 w 177713"/>
                  <a:gd name="connsiteY5" fmla="*/ 142264 h 223719"/>
                  <a:gd name="connsiteX6" fmla="*/ 6365 w 177713"/>
                  <a:gd name="connsiteY6" fmla="*/ 125134 h 223719"/>
                  <a:gd name="connsiteX7" fmla="*/ 17233 w 177713"/>
                  <a:gd name="connsiteY7" fmla="*/ 125134 h 223719"/>
                  <a:gd name="connsiteX8" fmla="*/ 16819 w 177713"/>
                  <a:gd name="connsiteY8" fmla="*/ 118665 h 223719"/>
                  <a:gd name="connsiteX9" fmla="*/ 16664 w 177713"/>
                  <a:gd name="connsiteY9" fmla="*/ 112093 h 223719"/>
                  <a:gd name="connsiteX10" fmla="*/ 16819 w 177713"/>
                  <a:gd name="connsiteY10" fmla="*/ 104537 h 223719"/>
                  <a:gd name="connsiteX11" fmla="*/ 17233 w 177713"/>
                  <a:gd name="connsiteY11" fmla="*/ 97292 h 223719"/>
                  <a:gd name="connsiteX12" fmla="*/ 0 w 177713"/>
                  <a:gd name="connsiteY12" fmla="*/ 97292 h 223719"/>
                  <a:gd name="connsiteX13" fmla="*/ 6365 w 177713"/>
                  <a:gd name="connsiteY13" fmla="*/ 80162 h 223719"/>
                  <a:gd name="connsiteX14" fmla="*/ 19872 w 177713"/>
                  <a:gd name="connsiteY14" fmla="*/ 80162 h 223719"/>
                  <a:gd name="connsiteX15" fmla="*/ 55218 w 177713"/>
                  <a:gd name="connsiteY15" fmla="*/ 21477 h 223719"/>
                  <a:gd name="connsiteX16" fmla="*/ 117423 w 177713"/>
                  <a:gd name="connsiteY16" fmla="*/ 0 h 223719"/>
                  <a:gd name="connsiteX17" fmla="*/ 151682 w 177713"/>
                  <a:gd name="connsiteY17" fmla="*/ 2950 h 223719"/>
                  <a:gd name="connsiteX18" fmla="*/ 177713 w 177713"/>
                  <a:gd name="connsiteY18" fmla="*/ 12420 h 223719"/>
                  <a:gd name="connsiteX19" fmla="*/ 177713 w 177713"/>
                  <a:gd name="connsiteY19" fmla="*/ 42695 h 223719"/>
                  <a:gd name="connsiteX20" fmla="*/ 175384 w 177713"/>
                  <a:gd name="connsiteY20" fmla="*/ 42695 h 223719"/>
                  <a:gd name="connsiteX21" fmla="*/ 149457 w 177713"/>
                  <a:gd name="connsiteY21" fmla="*/ 28877 h 223719"/>
                  <a:gd name="connsiteX22" fmla="*/ 117113 w 177713"/>
                  <a:gd name="connsiteY22" fmla="*/ 24478 h 223719"/>
                  <a:gd name="connsiteX23" fmla="*/ 75815 w 177713"/>
                  <a:gd name="connsiteY23" fmla="*/ 39486 h 223719"/>
                  <a:gd name="connsiteX24" fmla="*/ 50302 w 177713"/>
                  <a:gd name="connsiteY24" fmla="*/ 80162 h 223719"/>
                  <a:gd name="connsiteX25" fmla="*/ 119131 w 177713"/>
                  <a:gd name="connsiteY25" fmla="*/ 80162 h 223719"/>
                  <a:gd name="connsiteX26" fmla="*/ 112766 w 177713"/>
                  <a:gd name="connsiteY26" fmla="*/ 97292 h 223719"/>
                  <a:gd name="connsiteX27" fmla="*/ 47249 w 177713"/>
                  <a:gd name="connsiteY27" fmla="*/ 97292 h 223719"/>
                  <a:gd name="connsiteX28" fmla="*/ 46731 w 177713"/>
                  <a:gd name="connsiteY28" fmla="*/ 104537 h 223719"/>
                  <a:gd name="connsiteX29" fmla="*/ 46524 w 177713"/>
                  <a:gd name="connsiteY29" fmla="*/ 112093 h 223719"/>
                  <a:gd name="connsiteX30" fmla="*/ 46679 w 177713"/>
                  <a:gd name="connsiteY30" fmla="*/ 118769 h 223719"/>
                  <a:gd name="connsiteX31" fmla="*/ 47093 w 177713"/>
                  <a:gd name="connsiteY31" fmla="*/ 125134 h 223719"/>
                  <a:gd name="connsiteX32" fmla="*/ 102157 w 177713"/>
                  <a:gd name="connsiteY32" fmla="*/ 125134 h 223719"/>
                  <a:gd name="connsiteX33" fmla="*/ 95791 w 177713"/>
                  <a:gd name="connsiteY33" fmla="*/ 142264 h 223719"/>
                  <a:gd name="connsiteX34" fmla="*/ 49991 w 177713"/>
                  <a:gd name="connsiteY34" fmla="*/ 142264 h 223719"/>
                  <a:gd name="connsiteX35" fmla="*/ 76229 w 177713"/>
                  <a:gd name="connsiteY35" fmla="*/ 183768 h 223719"/>
                  <a:gd name="connsiteX36" fmla="*/ 117113 w 177713"/>
                  <a:gd name="connsiteY36" fmla="*/ 198931 h 223719"/>
                  <a:gd name="connsiteX37" fmla="*/ 152769 w 177713"/>
                  <a:gd name="connsiteY37" fmla="*/ 194377 h 223719"/>
                  <a:gd name="connsiteX38" fmla="*/ 175540 w 177713"/>
                  <a:gd name="connsiteY38" fmla="*/ 180973 h 223719"/>
                  <a:gd name="connsiteX39" fmla="*/ 177713 w 177713"/>
                  <a:gd name="connsiteY39" fmla="*/ 180973 h 223719"/>
                  <a:gd name="connsiteX40" fmla="*/ 177713 w 177713"/>
                  <a:gd name="connsiteY40" fmla="*/ 210834 h 223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7713" h="223719">
                    <a:moveTo>
                      <a:pt x="177713" y="210834"/>
                    </a:moveTo>
                    <a:cubicBezTo>
                      <a:pt x="167259" y="215750"/>
                      <a:pt x="157582" y="219166"/>
                      <a:pt x="148629" y="220977"/>
                    </a:cubicBezTo>
                    <a:cubicBezTo>
                      <a:pt x="139676" y="222788"/>
                      <a:pt x="129119" y="223720"/>
                      <a:pt x="116957" y="223720"/>
                    </a:cubicBezTo>
                    <a:cubicBezTo>
                      <a:pt x="93462" y="223720"/>
                      <a:pt x="72503" y="216423"/>
                      <a:pt x="54132" y="201829"/>
                    </a:cubicBezTo>
                    <a:cubicBezTo>
                      <a:pt x="35708" y="187235"/>
                      <a:pt x="24168" y="167363"/>
                      <a:pt x="19407" y="142264"/>
                    </a:cubicBezTo>
                    <a:lnTo>
                      <a:pt x="0" y="142264"/>
                    </a:lnTo>
                    <a:lnTo>
                      <a:pt x="6365" y="125134"/>
                    </a:lnTo>
                    <a:lnTo>
                      <a:pt x="17233" y="125134"/>
                    </a:lnTo>
                    <a:cubicBezTo>
                      <a:pt x="17026" y="123116"/>
                      <a:pt x="16871" y="120942"/>
                      <a:pt x="16819" y="118665"/>
                    </a:cubicBezTo>
                    <a:cubicBezTo>
                      <a:pt x="16716" y="116388"/>
                      <a:pt x="16664" y="114215"/>
                      <a:pt x="16664" y="112093"/>
                    </a:cubicBezTo>
                    <a:cubicBezTo>
                      <a:pt x="16664" y="109557"/>
                      <a:pt x="16664" y="107073"/>
                      <a:pt x="16819" y="104537"/>
                    </a:cubicBezTo>
                    <a:cubicBezTo>
                      <a:pt x="16923" y="102001"/>
                      <a:pt x="17078" y="99621"/>
                      <a:pt x="17233" y="97292"/>
                    </a:cubicBezTo>
                    <a:lnTo>
                      <a:pt x="0" y="97292"/>
                    </a:lnTo>
                    <a:lnTo>
                      <a:pt x="6365" y="80162"/>
                    </a:lnTo>
                    <a:lnTo>
                      <a:pt x="19872" y="80162"/>
                    </a:lnTo>
                    <a:cubicBezTo>
                      <a:pt x="25462" y="55322"/>
                      <a:pt x="37261" y="35760"/>
                      <a:pt x="55218" y="21477"/>
                    </a:cubicBezTo>
                    <a:cubicBezTo>
                      <a:pt x="73176" y="7193"/>
                      <a:pt x="93928" y="0"/>
                      <a:pt x="117423" y="0"/>
                    </a:cubicBezTo>
                    <a:cubicBezTo>
                      <a:pt x="131034" y="0"/>
                      <a:pt x="142471" y="983"/>
                      <a:pt x="151682" y="2950"/>
                    </a:cubicBezTo>
                    <a:cubicBezTo>
                      <a:pt x="160894" y="4916"/>
                      <a:pt x="169588" y="8073"/>
                      <a:pt x="177713" y="12420"/>
                    </a:cubicBezTo>
                    <a:lnTo>
                      <a:pt x="177713" y="42695"/>
                    </a:lnTo>
                    <a:lnTo>
                      <a:pt x="175384" y="42695"/>
                    </a:lnTo>
                    <a:cubicBezTo>
                      <a:pt x="167673" y="36433"/>
                      <a:pt x="158979" y="31775"/>
                      <a:pt x="149457" y="28877"/>
                    </a:cubicBezTo>
                    <a:cubicBezTo>
                      <a:pt x="139883" y="25927"/>
                      <a:pt x="129119" y="24478"/>
                      <a:pt x="117113" y="24478"/>
                    </a:cubicBezTo>
                    <a:cubicBezTo>
                      <a:pt x="101950" y="24478"/>
                      <a:pt x="88184" y="29498"/>
                      <a:pt x="75815" y="39486"/>
                    </a:cubicBezTo>
                    <a:cubicBezTo>
                      <a:pt x="63447" y="49474"/>
                      <a:pt x="54960" y="63033"/>
                      <a:pt x="50302" y="80162"/>
                    </a:cubicBezTo>
                    <a:lnTo>
                      <a:pt x="119131" y="80162"/>
                    </a:lnTo>
                    <a:lnTo>
                      <a:pt x="112766" y="97292"/>
                    </a:lnTo>
                    <a:lnTo>
                      <a:pt x="47249" y="97292"/>
                    </a:lnTo>
                    <a:cubicBezTo>
                      <a:pt x="47042" y="99621"/>
                      <a:pt x="46886" y="102053"/>
                      <a:pt x="46731" y="104537"/>
                    </a:cubicBezTo>
                    <a:cubicBezTo>
                      <a:pt x="46576" y="107073"/>
                      <a:pt x="46524" y="109557"/>
                      <a:pt x="46524" y="112093"/>
                    </a:cubicBezTo>
                    <a:cubicBezTo>
                      <a:pt x="46524" y="114318"/>
                      <a:pt x="46524" y="116543"/>
                      <a:pt x="46679" y="118769"/>
                    </a:cubicBezTo>
                    <a:cubicBezTo>
                      <a:pt x="46783" y="120994"/>
                      <a:pt x="46938" y="123116"/>
                      <a:pt x="47093" y="125134"/>
                    </a:cubicBezTo>
                    <a:lnTo>
                      <a:pt x="102157" y="125134"/>
                    </a:lnTo>
                    <a:lnTo>
                      <a:pt x="95791" y="142264"/>
                    </a:lnTo>
                    <a:lnTo>
                      <a:pt x="49991" y="142264"/>
                    </a:lnTo>
                    <a:cubicBezTo>
                      <a:pt x="54701" y="159859"/>
                      <a:pt x="63499" y="173676"/>
                      <a:pt x="76229" y="183768"/>
                    </a:cubicBezTo>
                    <a:cubicBezTo>
                      <a:pt x="89012" y="193859"/>
                      <a:pt x="102622" y="198931"/>
                      <a:pt x="117113" y="198931"/>
                    </a:cubicBezTo>
                    <a:cubicBezTo>
                      <a:pt x="131603" y="198931"/>
                      <a:pt x="144179" y="197430"/>
                      <a:pt x="152769" y="194377"/>
                    </a:cubicBezTo>
                    <a:cubicBezTo>
                      <a:pt x="161360" y="191324"/>
                      <a:pt x="168967" y="186873"/>
                      <a:pt x="175540" y="180973"/>
                    </a:cubicBezTo>
                    <a:lnTo>
                      <a:pt x="177713" y="180973"/>
                    </a:lnTo>
                    <a:lnTo>
                      <a:pt x="177713" y="210834"/>
                    </a:lnTo>
                    <a:close/>
                  </a:path>
                </a:pathLst>
              </a:custGeom>
              <a:solidFill>
                <a:srgbClr val="7E47FF"/>
              </a:solidFill>
              <a:ln w="5144" cap="flat">
                <a:noFill/>
                <a:prstDash val="solid"/>
                <a:miter/>
              </a:ln>
            </p:spPr>
            <p:txBody>
              <a:bodyPr rtlCol="0" anchor="ctr"/>
              <a:lstStyle/>
              <a:p>
                <a:endParaRPr lang="lt-LT"/>
              </a:p>
            </p:txBody>
          </p:sp>
        </p:grpSp>
        <p:sp>
          <p:nvSpPr>
            <p:cNvPr id="62" name="Freeform: Shape 61">
              <a:extLst>
                <a:ext uri="{FF2B5EF4-FFF2-40B4-BE49-F238E27FC236}">
                  <a16:creationId xmlns:a16="http://schemas.microsoft.com/office/drawing/2014/main" id="{8F7D7EC4-344E-AEC9-EF07-532C702EF004}"/>
                </a:ext>
              </a:extLst>
            </p:cNvPr>
            <p:cNvSpPr/>
            <p:nvPr/>
          </p:nvSpPr>
          <p:spPr>
            <a:xfrm>
              <a:off x="5702872" y="3958334"/>
              <a:ext cx="770027" cy="673701"/>
            </a:xfrm>
            <a:custGeom>
              <a:avLst/>
              <a:gdLst>
                <a:gd name="connsiteX0" fmla="*/ 467778 w 498932"/>
                <a:gd name="connsiteY0" fmla="*/ 0 h 436519"/>
                <a:gd name="connsiteX1" fmla="*/ 374316 w 498932"/>
                <a:gd name="connsiteY1" fmla="*/ 97861 h 436519"/>
                <a:gd name="connsiteX2" fmla="*/ 0 w 498932"/>
                <a:gd name="connsiteY2" fmla="*/ 407281 h 436519"/>
                <a:gd name="connsiteX3" fmla="*/ 52683 w 498932"/>
                <a:gd name="connsiteY3" fmla="*/ 436520 h 436519"/>
                <a:gd name="connsiteX4" fmla="*/ 411628 w 498932"/>
                <a:gd name="connsiteY4" fmla="*/ 135225 h 436519"/>
                <a:gd name="connsiteX5" fmla="*/ 498932 w 498932"/>
                <a:gd name="connsiteY5" fmla="*/ 44144 h 436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8932" h="436519">
                  <a:moveTo>
                    <a:pt x="467778" y="0"/>
                  </a:moveTo>
                  <a:cubicBezTo>
                    <a:pt x="438021" y="32655"/>
                    <a:pt x="406763" y="65413"/>
                    <a:pt x="374316" y="97861"/>
                  </a:cubicBezTo>
                  <a:cubicBezTo>
                    <a:pt x="247008" y="225169"/>
                    <a:pt x="115457" y="333794"/>
                    <a:pt x="0" y="407281"/>
                  </a:cubicBezTo>
                  <a:cubicBezTo>
                    <a:pt x="16871" y="418045"/>
                    <a:pt x="34466" y="427826"/>
                    <a:pt x="52683" y="436520"/>
                  </a:cubicBezTo>
                  <a:cubicBezTo>
                    <a:pt x="167518" y="359877"/>
                    <a:pt x="294722" y="252131"/>
                    <a:pt x="411628" y="135225"/>
                  </a:cubicBezTo>
                  <a:cubicBezTo>
                    <a:pt x="441851" y="105003"/>
                    <a:pt x="470987" y="74573"/>
                    <a:pt x="498932" y="44144"/>
                  </a:cubicBezTo>
                </a:path>
              </a:pathLst>
            </a:custGeom>
            <a:solidFill>
              <a:srgbClr val="7E47FF"/>
            </a:solidFill>
            <a:ln w="5144" cap="flat">
              <a:noFill/>
              <a:prstDash val="solid"/>
              <a:miter/>
            </a:ln>
          </p:spPr>
          <p:txBody>
            <a:bodyPr rtlCol="0" anchor="ctr"/>
            <a:lstStyle/>
            <a:p>
              <a:endParaRPr lang="lt-LT"/>
            </a:p>
          </p:txBody>
        </p:sp>
        <p:sp>
          <p:nvSpPr>
            <p:cNvPr id="63" name="Freeform: Shape 62">
              <a:extLst>
                <a:ext uri="{FF2B5EF4-FFF2-40B4-BE49-F238E27FC236}">
                  <a16:creationId xmlns:a16="http://schemas.microsoft.com/office/drawing/2014/main" id="{226F3837-334F-B081-C91B-A8753A1F3003}"/>
                </a:ext>
              </a:extLst>
            </p:cNvPr>
            <p:cNvSpPr/>
            <p:nvPr/>
          </p:nvSpPr>
          <p:spPr>
            <a:xfrm>
              <a:off x="6313239" y="3971033"/>
              <a:ext cx="159740" cy="159740"/>
            </a:xfrm>
            <a:custGeom>
              <a:avLst/>
              <a:gdLst>
                <a:gd name="connsiteX0" fmla="*/ 0 w 103502"/>
                <a:gd name="connsiteY0" fmla="*/ 0 h 103502"/>
                <a:gd name="connsiteX1" fmla="*/ 103502 w 103502"/>
                <a:gd name="connsiteY1" fmla="*/ 0 h 103502"/>
                <a:gd name="connsiteX2" fmla="*/ 103502 w 103502"/>
                <a:gd name="connsiteY2" fmla="*/ 103502 h 103502"/>
              </a:gdLst>
              <a:ahLst/>
              <a:cxnLst>
                <a:cxn ang="0">
                  <a:pos x="connsiteX0" y="connsiteY0"/>
                </a:cxn>
                <a:cxn ang="0">
                  <a:pos x="connsiteX1" y="connsiteY1"/>
                </a:cxn>
                <a:cxn ang="0">
                  <a:pos x="connsiteX2" y="connsiteY2"/>
                </a:cxn>
              </a:cxnLst>
              <a:rect l="l" t="t" r="r" b="b"/>
              <a:pathLst>
                <a:path w="103502" h="103502">
                  <a:moveTo>
                    <a:pt x="0" y="0"/>
                  </a:moveTo>
                  <a:lnTo>
                    <a:pt x="103502" y="0"/>
                  </a:lnTo>
                  <a:lnTo>
                    <a:pt x="103502" y="103502"/>
                  </a:lnTo>
                </a:path>
              </a:pathLst>
            </a:custGeom>
            <a:noFill/>
            <a:ln w="52464" cap="rnd">
              <a:solidFill>
                <a:srgbClr val="7E47FF"/>
              </a:solidFill>
              <a:prstDash val="solid"/>
              <a:round/>
            </a:ln>
          </p:spPr>
          <p:txBody>
            <a:bodyPr rtlCol="0" anchor="ctr"/>
            <a:lstStyle/>
            <a:p>
              <a:endParaRPr lang="lt-LT"/>
            </a:p>
          </p:txBody>
        </p:sp>
        <p:sp>
          <p:nvSpPr>
            <p:cNvPr id="64" name="Freeform: Shape 63">
              <a:extLst>
                <a:ext uri="{FF2B5EF4-FFF2-40B4-BE49-F238E27FC236}">
                  <a16:creationId xmlns:a16="http://schemas.microsoft.com/office/drawing/2014/main" id="{82EAA33D-CFC7-F7D5-AC6C-199DA3BBA676}"/>
                </a:ext>
              </a:extLst>
            </p:cNvPr>
            <p:cNvSpPr/>
            <p:nvPr/>
          </p:nvSpPr>
          <p:spPr>
            <a:xfrm>
              <a:off x="5471010" y="3674157"/>
              <a:ext cx="159740" cy="159740"/>
            </a:xfrm>
            <a:custGeom>
              <a:avLst/>
              <a:gdLst>
                <a:gd name="connsiteX0" fmla="*/ 103502 w 103502"/>
                <a:gd name="connsiteY0" fmla="*/ 0 h 103502"/>
                <a:gd name="connsiteX1" fmla="*/ 103502 w 103502"/>
                <a:gd name="connsiteY1" fmla="*/ 103502 h 103502"/>
                <a:gd name="connsiteX2" fmla="*/ 0 w 103502"/>
                <a:gd name="connsiteY2" fmla="*/ 103502 h 103502"/>
              </a:gdLst>
              <a:ahLst/>
              <a:cxnLst>
                <a:cxn ang="0">
                  <a:pos x="connsiteX0" y="connsiteY0"/>
                </a:cxn>
                <a:cxn ang="0">
                  <a:pos x="connsiteX1" y="connsiteY1"/>
                </a:cxn>
                <a:cxn ang="0">
                  <a:pos x="connsiteX2" y="connsiteY2"/>
                </a:cxn>
              </a:cxnLst>
              <a:rect l="l" t="t" r="r" b="b"/>
              <a:pathLst>
                <a:path w="103502" h="103502">
                  <a:moveTo>
                    <a:pt x="103502" y="0"/>
                  </a:moveTo>
                  <a:lnTo>
                    <a:pt x="103502" y="103502"/>
                  </a:lnTo>
                  <a:lnTo>
                    <a:pt x="0" y="103502"/>
                  </a:lnTo>
                </a:path>
              </a:pathLst>
            </a:custGeom>
            <a:noFill/>
            <a:ln w="52464" cap="rnd">
              <a:solidFill>
                <a:srgbClr val="7E47FF"/>
              </a:solidFill>
              <a:prstDash val="solid"/>
              <a:round/>
            </a:ln>
          </p:spPr>
          <p:txBody>
            <a:bodyPr rtlCol="0" anchor="ctr"/>
            <a:lstStyle/>
            <a:p>
              <a:endParaRPr lang="lt-LT"/>
            </a:p>
          </p:txBody>
        </p:sp>
      </p:grpSp>
      <p:sp>
        <p:nvSpPr>
          <p:cNvPr id="71" name="TextBox 70">
            <a:extLst>
              <a:ext uri="{FF2B5EF4-FFF2-40B4-BE49-F238E27FC236}">
                <a16:creationId xmlns:a16="http://schemas.microsoft.com/office/drawing/2014/main" id="{C438B77B-DBE3-8ACB-861D-19A2FDDDA02F}"/>
              </a:ext>
            </a:extLst>
          </p:cNvPr>
          <p:cNvSpPr txBox="1"/>
          <p:nvPr/>
        </p:nvSpPr>
        <p:spPr>
          <a:xfrm>
            <a:off x="8133319" y="3032917"/>
            <a:ext cx="2884595" cy="1954381"/>
          </a:xfrm>
          <a:prstGeom prst="rect">
            <a:avLst/>
          </a:prstGeom>
          <a:noFill/>
        </p:spPr>
        <p:txBody>
          <a:bodyPr wrap="square" rtlCol="0">
            <a:spAutoFit/>
          </a:bodyPr>
          <a:lstStyle/>
          <a:p>
            <a:pPr algn="r"/>
            <a:r>
              <a:rPr lang="lt-LT" b="1" dirty="0">
                <a:solidFill>
                  <a:srgbClr val="44BBA4"/>
                </a:solidFill>
                <a:latin typeface="Verdana" panose="020B0604030504040204" pitchFamily="34" charset="0"/>
                <a:ea typeface="Verdana" panose="020B0604030504040204" pitchFamily="34" charset="0"/>
              </a:rPr>
              <a:t>1 mlrd. vertės paskolų priemonė didiesiems projektams</a:t>
            </a:r>
          </a:p>
          <a:p>
            <a:pPr algn="r"/>
            <a:br>
              <a:rPr lang="lt-LT" sz="500" b="1" dirty="0">
                <a:solidFill>
                  <a:srgbClr val="44BBA4"/>
                </a:solidFill>
                <a:latin typeface="Verdana" panose="020B0604030504040204" pitchFamily="34" charset="0"/>
                <a:ea typeface="Verdana" panose="020B0604030504040204" pitchFamily="34" charset="0"/>
              </a:rPr>
            </a:br>
            <a:r>
              <a:rPr lang="lt-LT" sz="1400" dirty="0">
                <a:solidFill>
                  <a:srgbClr val="390A6F"/>
                </a:solidFill>
                <a:latin typeface="Verdana" panose="020B0604030504040204" pitchFamily="34" charset="0"/>
                <a:ea typeface="Verdana" panose="020B0604030504040204" pitchFamily="34" charset="0"/>
              </a:rPr>
              <a:t>Vos tik paskelbus kvietimą, gauta paraiškų už gerokai daugiau kaip </a:t>
            </a:r>
            <a:r>
              <a:rPr lang="lt-LT" sz="1600" b="1" dirty="0">
                <a:solidFill>
                  <a:srgbClr val="390A6F"/>
                </a:solidFill>
                <a:latin typeface="Verdana" panose="020B0604030504040204" pitchFamily="34" charset="0"/>
                <a:ea typeface="Verdana" panose="020B0604030504040204" pitchFamily="34" charset="0"/>
              </a:rPr>
              <a:t>1 mlrd</a:t>
            </a:r>
            <a:r>
              <a:rPr lang="lt-LT" sz="1600" dirty="0">
                <a:solidFill>
                  <a:srgbClr val="390A6F"/>
                </a:solidFill>
                <a:latin typeface="Verdana" panose="020B0604030504040204" pitchFamily="34" charset="0"/>
                <a:ea typeface="Verdana" panose="020B0604030504040204" pitchFamily="34" charset="0"/>
              </a:rPr>
              <a:t>.</a:t>
            </a:r>
            <a:r>
              <a:rPr lang="lt-LT" sz="1600" b="1" dirty="0">
                <a:solidFill>
                  <a:srgbClr val="390A6F"/>
                </a:solidFill>
                <a:latin typeface="Verdana" panose="020B0604030504040204" pitchFamily="34" charset="0"/>
                <a:ea typeface="Verdana" panose="020B0604030504040204" pitchFamily="34" charset="0"/>
              </a:rPr>
              <a:t> eurų</a:t>
            </a:r>
            <a:r>
              <a:rPr lang="lt-LT" sz="1600" dirty="0">
                <a:solidFill>
                  <a:srgbClr val="390A6F"/>
                </a:solidFill>
                <a:latin typeface="Verdana" panose="020B0604030504040204" pitchFamily="34" charset="0"/>
                <a:ea typeface="Verdana" panose="020B0604030504040204" pitchFamily="34" charset="0"/>
              </a:rPr>
              <a:t>.</a:t>
            </a:r>
            <a:r>
              <a:rPr lang="lt-LT" sz="1600" b="1" dirty="0">
                <a:solidFill>
                  <a:srgbClr val="390A6F"/>
                </a:solidFill>
                <a:latin typeface="Verdana" panose="020B0604030504040204" pitchFamily="34" charset="0"/>
                <a:ea typeface="Verdana" panose="020B0604030504040204" pitchFamily="34" charset="0"/>
              </a:rPr>
              <a:t> </a:t>
            </a:r>
          </a:p>
        </p:txBody>
      </p:sp>
      <p:sp>
        <p:nvSpPr>
          <p:cNvPr id="44" name="TextBox 43">
            <a:extLst>
              <a:ext uri="{FF2B5EF4-FFF2-40B4-BE49-F238E27FC236}">
                <a16:creationId xmlns:a16="http://schemas.microsoft.com/office/drawing/2014/main" id="{57B3133F-E1E0-8B08-6F19-B40AAFFAE18A}"/>
              </a:ext>
            </a:extLst>
          </p:cNvPr>
          <p:cNvSpPr txBox="1"/>
          <p:nvPr/>
        </p:nvSpPr>
        <p:spPr>
          <a:xfrm>
            <a:off x="1290906" y="3055219"/>
            <a:ext cx="3051159" cy="1769715"/>
          </a:xfrm>
          <a:prstGeom prst="rect">
            <a:avLst/>
          </a:prstGeom>
          <a:noFill/>
        </p:spPr>
        <p:txBody>
          <a:bodyPr wrap="square" rtlCol="0">
            <a:spAutoFit/>
          </a:bodyPr>
          <a:lstStyle/>
          <a:p>
            <a:r>
              <a:rPr lang="lt-LT" b="1" dirty="0">
                <a:solidFill>
                  <a:srgbClr val="7E47FF"/>
                </a:solidFill>
                <a:latin typeface="Verdana" panose="020B0604030504040204" pitchFamily="34" charset="0"/>
                <a:ea typeface="Verdana" panose="020B0604030504040204" pitchFamily="34" charset="0"/>
              </a:rPr>
              <a:t>1 mlrd. Lietuvos ekonomikai</a:t>
            </a:r>
            <a:br>
              <a:rPr lang="lt-LT" b="1" dirty="0">
                <a:solidFill>
                  <a:srgbClr val="44BBA4"/>
                </a:solidFill>
                <a:latin typeface="Verdana" panose="020B0604030504040204" pitchFamily="34" charset="0"/>
                <a:ea typeface="Verdana" panose="020B0604030504040204" pitchFamily="34" charset="0"/>
              </a:rPr>
            </a:br>
            <a:br>
              <a:rPr lang="lt-LT" sz="500" b="1" dirty="0">
                <a:solidFill>
                  <a:srgbClr val="44BBA4"/>
                </a:solidFill>
                <a:latin typeface="Verdana" panose="020B0604030504040204" pitchFamily="34" charset="0"/>
                <a:ea typeface="Verdana" panose="020B0604030504040204" pitchFamily="34" charset="0"/>
              </a:rPr>
            </a:br>
            <a:r>
              <a:rPr lang="lt-LT" sz="1600" dirty="0">
                <a:solidFill>
                  <a:srgbClr val="390A6F"/>
                </a:solidFill>
                <a:latin typeface="Verdana" panose="020B0604030504040204" pitchFamily="34" charset="0"/>
                <a:ea typeface="Verdana" panose="020B0604030504040204" pitchFamily="34" charset="0"/>
              </a:rPr>
              <a:t>Beveik </a:t>
            </a:r>
            <a:r>
              <a:rPr lang="lt-LT" sz="1800" b="1" dirty="0">
                <a:solidFill>
                  <a:srgbClr val="390A6F"/>
                </a:solidFill>
                <a:latin typeface="Verdana" panose="020B0604030504040204" pitchFamily="34" charset="0"/>
                <a:ea typeface="Verdana" panose="020B0604030504040204" pitchFamily="34" charset="0"/>
              </a:rPr>
              <a:t>3000</a:t>
            </a:r>
            <a:r>
              <a:rPr lang="lt-LT" sz="1600" dirty="0">
                <a:solidFill>
                  <a:srgbClr val="390A6F"/>
                </a:solidFill>
                <a:latin typeface="Verdana" panose="020B0604030504040204" pitchFamily="34" charset="0"/>
                <a:ea typeface="Verdana" panose="020B0604030504040204" pitchFamily="34" charset="0"/>
              </a:rPr>
              <a:t> įmonių ir įstaigų siekė pasinaudoti priemonėmis už 1 mlrd. eurų.</a:t>
            </a:r>
            <a:endParaRPr lang="lt-LT" sz="1400" dirty="0">
              <a:solidFill>
                <a:srgbClr val="390A6F"/>
              </a:solidFill>
              <a:latin typeface="Verdana" panose="020B0604030504040204" pitchFamily="34" charset="0"/>
              <a:ea typeface="Verdana" panose="020B0604030504040204" pitchFamily="34" charset="0"/>
            </a:endParaRPr>
          </a:p>
        </p:txBody>
      </p:sp>
      <p:sp>
        <p:nvSpPr>
          <p:cNvPr id="2" name="Title 1">
            <a:extLst>
              <a:ext uri="{FF2B5EF4-FFF2-40B4-BE49-F238E27FC236}">
                <a16:creationId xmlns:a16="http://schemas.microsoft.com/office/drawing/2014/main" id="{2D20D38F-85A9-19BC-5AB2-AE505E2A7157}"/>
              </a:ext>
            </a:extLst>
          </p:cNvPr>
          <p:cNvSpPr>
            <a:spLocks noGrp="1"/>
          </p:cNvSpPr>
          <p:nvPr>
            <p:ph type="title"/>
          </p:nvPr>
        </p:nvSpPr>
        <p:spPr>
          <a:xfrm>
            <a:off x="589344" y="503482"/>
            <a:ext cx="5918136" cy="804011"/>
          </a:xfrm>
        </p:spPr>
        <p:txBody>
          <a:bodyPr>
            <a:normAutofit fontScale="90000"/>
          </a:bodyPr>
          <a:lstStyle/>
          <a:p>
            <a:r>
              <a:rPr lang="lt-LT" sz="4000" b="1" dirty="0">
                <a:solidFill>
                  <a:srgbClr val="390A6F"/>
                </a:solidFill>
                <a:latin typeface="Verdana" panose="020B0604030504040204" pitchFamily="34" charset="0"/>
                <a:ea typeface="Verdana" panose="020B0604030504040204" pitchFamily="34" charset="0"/>
              </a:rPr>
              <a:t>Investavome į Lietuvos ekonomiką</a:t>
            </a:r>
          </a:p>
        </p:txBody>
      </p:sp>
      <p:pic>
        <p:nvPicPr>
          <p:cNvPr id="3" name="Google Shape;110;p20">
            <a:extLst>
              <a:ext uri="{FF2B5EF4-FFF2-40B4-BE49-F238E27FC236}">
                <a16:creationId xmlns:a16="http://schemas.microsoft.com/office/drawing/2014/main" id="{AC89B901-8E20-DA62-C18E-F149736F0DA5}"/>
              </a:ext>
            </a:extLst>
          </p:cNvPr>
          <p:cNvPicPr preferRelativeResize="0"/>
          <p:nvPr/>
        </p:nvPicPr>
        <p:blipFill rotWithShape="1">
          <a:blip r:embed="rId2">
            <a:alphaModFix/>
          </a:blip>
          <a:srcRect/>
          <a:stretch/>
        </p:blipFill>
        <p:spPr>
          <a:xfrm>
            <a:off x="9475885" y="103630"/>
            <a:ext cx="2266283" cy="1136283"/>
          </a:xfrm>
          <a:prstGeom prst="rect">
            <a:avLst/>
          </a:prstGeom>
          <a:noFill/>
          <a:ln>
            <a:noFill/>
          </a:ln>
        </p:spPr>
      </p:pic>
      <p:grpSp>
        <p:nvGrpSpPr>
          <p:cNvPr id="4" name="Group 3">
            <a:extLst>
              <a:ext uri="{FF2B5EF4-FFF2-40B4-BE49-F238E27FC236}">
                <a16:creationId xmlns:a16="http://schemas.microsoft.com/office/drawing/2014/main" id="{ABB96B2B-8A17-E574-F2FF-E018AE18103F}"/>
              </a:ext>
            </a:extLst>
          </p:cNvPr>
          <p:cNvGrpSpPr/>
          <p:nvPr/>
        </p:nvGrpSpPr>
        <p:grpSpPr>
          <a:xfrm>
            <a:off x="11139265" y="3116562"/>
            <a:ext cx="486809" cy="486808"/>
            <a:chOff x="5003421" y="1668780"/>
            <a:chExt cx="563880" cy="563880"/>
          </a:xfrm>
        </p:grpSpPr>
        <p:sp>
          <p:nvSpPr>
            <p:cNvPr id="5" name="Oval 4">
              <a:extLst>
                <a:ext uri="{FF2B5EF4-FFF2-40B4-BE49-F238E27FC236}">
                  <a16:creationId xmlns:a16="http://schemas.microsoft.com/office/drawing/2014/main" id="{2B3CDAC5-F879-34E6-C663-51B8C0EBF922}"/>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6" name="TextBox 5">
              <a:extLst>
                <a:ext uri="{FF2B5EF4-FFF2-40B4-BE49-F238E27FC236}">
                  <a16:creationId xmlns:a16="http://schemas.microsoft.com/office/drawing/2014/main" id="{F0248D40-01FD-8D47-31D7-FB60AE108598}"/>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2.</a:t>
              </a:r>
            </a:p>
          </p:txBody>
        </p:sp>
      </p:grpSp>
      <p:grpSp>
        <p:nvGrpSpPr>
          <p:cNvPr id="7" name="Group 6">
            <a:extLst>
              <a:ext uri="{FF2B5EF4-FFF2-40B4-BE49-F238E27FC236}">
                <a16:creationId xmlns:a16="http://schemas.microsoft.com/office/drawing/2014/main" id="{6490DD57-4D00-351D-6B62-F7139D0441D2}"/>
              </a:ext>
            </a:extLst>
          </p:cNvPr>
          <p:cNvGrpSpPr/>
          <p:nvPr/>
        </p:nvGrpSpPr>
        <p:grpSpPr>
          <a:xfrm>
            <a:off x="677276" y="3116562"/>
            <a:ext cx="486809" cy="486808"/>
            <a:chOff x="5003421" y="1668780"/>
            <a:chExt cx="563880" cy="563880"/>
          </a:xfrm>
        </p:grpSpPr>
        <p:sp>
          <p:nvSpPr>
            <p:cNvPr id="8" name="Oval 7">
              <a:extLst>
                <a:ext uri="{FF2B5EF4-FFF2-40B4-BE49-F238E27FC236}">
                  <a16:creationId xmlns:a16="http://schemas.microsoft.com/office/drawing/2014/main" id="{21FD0222-13B6-D129-80F9-61F8AD96379B}"/>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9" name="TextBox 8">
              <a:extLst>
                <a:ext uri="{FF2B5EF4-FFF2-40B4-BE49-F238E27FC236}">
                  <a16:creationId xmlns:a16="http://schemas.microsoft.com/office/drawing/2014/main" id="{C392AA27-92E2-9F5E-A2A5-C4E543925CF0}"/>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1.</a:t>
              </a:r>
            </a:p>
          </p:txBody>
        </p:sp>
      </p:grpSp>
    </p:spTree>
    <p:extLst>
      <p:ext uri="{BB962C8B-B14F-4D97-AF65-F5344CB8AC3E}">
        <p14:creationId xmlns:p14="http://schemas.microsoft.com/office/powerpoint/2010/main" val="768392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4BBA4">
            <a:alpha val="16000"/>
          </a:srgbClr>
        </a:solidFill>
        <a:effectLst/>
      </p:bgPr>
    </p:bg>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DB62AB45-A300-6177-7043-76C4F0C87B73}"/>
              </a:ext>
            </a:extLst>
          </p:cNvPr>
          <p:cNvSpPr/>
          <p:nvPr/>
        </p:nvSpPr>
        <p:spPr>
          <a:xfrm>
            <a:off x="7722354" y="3082781"/>
            <a:ext cx="5308811" cy="1553989"/>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46" name="Rectangle: Rounded Corners 45">
            <a:extLst>
              <a:ext uri="{FF2B5EF4-FFF2-40B4-BE49-F238E27FC236}">
                <a16:creationId xmlns:a16="http://schemas.microsoft.com/office/drawing/2014/main" id="{DD8A8701-CD5A-4B37-EBF6-6786C2697311}"/>
              </a:ext>
            </a:extLst>
          </p:cNvPr>
          <p:cNvSpPr/>
          <p:nvPr/>
        </p:nvSpPr>
        <p:spPr>
          <a:xfrm>
            <a:off x="-895048" y="1475792"/>
            <a:ext cx="5364694" cy="160014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9" name="Rectangle: Rounded Corners 38">
            <a:extLst>
              <a:ext uri="{FF2B5EF4-FFF2-40B4-BE49-F238E27FC236}">
                <a16:creationId xmlns:a16="http://schemas.microsoft.com/office/drawing/2014/main" id="{4426CCF0-DB4C-27E1-8140-A5F4A967B012}"/>
              </a:ext>
            </a:extLst>
          </p:cNvPr>
          <p:cNvSpPr/>
          <p:nvPr/>
        </p:nvSpPr>
        <p:spPr>
          <a:xfrm>
            <a:off x="7722353" y="4712084"/>
            <a:ext cx="5308812" cy="17100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4" name="Rectangle: Rounded Corners 23">
            <a:extLst>
              <a:ext uri="{FF2B5EF4-FFF2-40B4-BE49-F238E27FC236}">
                <a16:creationId xmlns:a16="http://schemas.microsoft.com/office/drawing/2014/main" id="{10F4FAB1-DE78-2BEF-4A14-4955B3DA4E7D}"/>
              </a:ext>
            </a:extLst>
          </p:cNvPr>
          <p:cNvSpPr/>
          <p:nvPr/>
        </p:nvSpPr>
        <p:spPr>
          <a:xfrm>
            <a:off x="-839165" y="3251871"/>
            <a:ext cx="5308811" cy="1407938"/>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25" name="Rectangle: Rounded Corners 24">
            <a:extLst>
              <a:ext uri="{FF2B5EF4-FFF2-40B4-BE49-F238E27FC236}">
                <a16:creationId xmlns:a16="http://schemas.microsoft.com/office/drawing/2014/main" id="{5C6E8AB6-426A-8D8E-F00F-05523A4751E5}"/>
              </a:ext>
            </a:extLst>
          </p:cNvPr>
          <p:cNvSpPr/>
          <p:nvPr/>
        </p:nvSpPr>
        <p:spPr>
          <a:xfrm>
            <a:off x="-839166" y="4835742"/>
            <a:ext cx="5308812" cy="148264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 name="Oval 11">
            <a:extLst>
              <a:ext uri="{FF2B5EF4-FFF2-40B4-BE49-F238E27FC236}">
                <a16:creationId xmlns:a16="http://schemas.microsoft.com/office/drawing/2014/main" id="{00508C57-8866-D99D-DE75-1A02BB92F78E}"/>
              </a:ext>
            </a:extLst>
          </p:cNvPr>
          <p:cNvSpPr/>
          <p:nvPr/>
        </p:nvSpPr>
        <p:spPr>
          <a:xfrm>
            <a:off x="4704144" y="2546195"/>
            <a:ext cx="2783712" cy="278371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 name="Title 1">
            <a:extLst>
              <a:ext uri="{FF2B5EF4-FFF2-40B4-BE49-F238E27FC236}">
                <a16:creationId xmlns:a16="http://schemas.microsoft.com/office/drawing/2014/main" id="{2D20D38F-85A9-19BC-5AB2-AE505E2A7157}"/>
              </a:ext>
            </a:extLst>
          </p:cNvPr>
          <p:cNvSpPr>
            <a:spLocks noGrp="1"/>
          </p:cNvSpPr>
          <p:nvPr>
            <p:ph type="title"/>
          </p:nvPr>
        </p:nvSpPr>
        <p:spPr>
          <a:xfrm>
            <a:off x="589344" y="435830"/>
            <a:ext cx="8946542" cy="804011"/>
          </a:xfrm>
        </p:spPr>
        <p:txBody>
          <a:bodyPr>
            <a:normAutofit/>
          </a:bodyPr>
          <a:lstStyle/>
          <a:p>
            <a:r>
              <a:rPr lang="lt-LT" sz="3600" b="1" dirty="0">
                <a:solidFill>
                  <a:srgbClr val="390A6F"/>
                </a:solidFill>
                <a:latin typeface="Verdana" panose="020B0604030504040204" pitchFamily="34" charset="0"/>
                <a:ea typeface="Verdana" panose="020B0604030504040204" pitchFamily="34" charset="0"/>
              </a:rPr>
              <a:t>Auginome Lietuvą</a:t>
            </a:r>
          </a:p>
        </p:txBody>
      </p:sp>
      <p:pic>
        <p:nvPicPr>
          <p:cNvPr id="3" name="Google Shape;110;p20">
            <a:extLst>
              <a:ext uri="{FF2B5EF4-FFF2-40B4-BE49-F238E27FC236}">
                <a16:creationId xmlns:a16="http://schemas.microsoft.com/office/drawing/2014/main" id="{AC89B901-8E20-DA62-C18E-F149736F0DA5}"/>
              </a:ext>
            </a:extLst>
          </p:cNvPr>
          <p:cNvPicPr preferRelativeResize="0"/>
          <p:nvPr/>
        </p:nvPicPr>
        <p:blipFill rotWithShape="1">
          <a:blip r:embed="rId2">
            <a:alphaModFix/>
          </a:blip>
          <a:srcRect/>
          <a:stretch/>
        </p:blipFill>
        <p:spPr>
          <a:xfrm>
            <a:off x="9475885" y="103630"/>
            <a:ext cx="2266283" cy="1136283"/>
          </a:xfrm>
          <a:prstGeom prst="rect">
            <a:avLst/>
          </a:prstGeom>
          <a:noFill/>
          <a:ln>
            <a:noFill/>
          </a:ln>
        </p:spPr>
      </p:pic>
      <p:grpSp>
        <p:nvGrpSpPr>
          <p:cNvPr id="4" name="Group 3">
            <a:extLst>
              <a:ext uri="{FF2B5EF4-FFF2-40B4-BE49-F238E27FC236}">
                <a16:creationId xmlns:a16="http://schemas.microsoft.com/office/drawing/2014/main" id="{ABB96B2B-8A17-E574-F2FF-E018AE18103F}"/>
              </a:ext>
            </a:extLst>
          </p:cNvPr>
          <p:cNvGrpSpPr/>
          <p:nvPr/>
        </p:nvGrpSpPr>
        <p:grpSpPr>
          <a:xfrm>
            <a:off x="11099213" y="3224239"/>
            <a:ext cx="486809" cy="486808"/>
            <a:chOff x="5003421" y="1668780"/>
            <a:chExt cx="563880" cy="563880"/>
          </a:xfrm>
        </p:grpSpPr>
        <p:sp>
          <p:nvSpPr>
            <p:cNvPr id="5" name="Oval 4">
              <a:extLst>
                <a:ext uri="{FF2B5EF4-FFF2-40B4-BE49-F238E27FC236}">
                  <a16:creationId xmlns:a16="http://schemas.microsoft.com/office/drawing/2014/main" id="{2B3CDAC5-F879-34E6-C663-51B8C0EBF922}"/>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6" name="TextBox 5">
              <a:extLst>
                <a:ext uri="{FF2B5EF4-FFF2-40B4-BE49-F238E27FC236}">
                  <a16:creationId xmlns:a16="http://schemas.microsoft.com/office/drawing/2014/main" id="{F0248D40-01FD-8D47-31D7-FB60AE108598}"/>
                </a:ext>
              </a:extLst>
            </p:cNvPr>
            <p:cNvSpPr txBox="1"/>
            <p:nvPr/>
          </p:nvSpPr>
          <p:spPr>
            <a:xfrm>
              <a:off x="5083431" y="1770742"/>
              <a:ext cx="457200" cy="356504"/>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5</a:t>
              </a:r>
              <a:r>
                <a:rPr lang="lt-LT" sz="1400" b="1" dirty="0">
                  <a:solidFill>
                    <a:schemeClr val="bg1"/>
                  </a:solidFill>
                  <a:latin typeface="Verdana" panose="020B0604030504040204" pitchFamily="34" charset="0"/>
                  <a:ea typeface="Verdana" panose="020B0604030504040204" pitchFamily="34" charset="0"/>
                </a:rPr>
                <a:t>.</a:t>
              </a:r>
            </a:p>
          </p:txBody>
        </p:sp>
      </p:grpSp>
      <p:grpSp>
        <p:nvGrpSpPr>
          <p:cNvPr id="7" name="Group 6">
            <a:extLst>
              <a:ext uri="{FF2B5EF4-FFF2-40B4-BE49-F238E27FC236}">
                <a16:creationId xmlns:a16="http://schemas.microsoft.com/office/drawing/2014/main" id="{6490DD57-4D00-351D-6B62-F7139D0441D2}"/>
              </a:ext>
            </a:extLst>
          </p:cNvPr>
          <p:cNvGrpSpPr/>
          <p:nvPr/>
        </p:nvGrpSpPr>
        <p:grpSpPr>
          <a:xfrm>
            <a:off x="677276" y="3314877"/>
            <a:ext cx="486809" cy="486808"/>
            <a:chOff x="5003421" y="1591281"/>
            <a:chExt cx="563880" cy="563880"/>
          </a:xfrm>
        </p:grpSpPr>
        <p:sp>
          <p:nvSpPr>
            <p:cNvPr id="8" name="Oval 7">
              <a:extLst>
                <a:ext uri="{FF2B5EF4-FFF2-40B4-BE49-F238E27FC236}">
                  <a16:creationId xmlns:a16="http://schemas.microsoft.com/office/drawing/2014/main" id="{21FD0222-13B6-D129-80F9-61F8AD96379B}"/>
                </a:ext>
              </a:extLst>
            </p:cNvPr>
            <p:cNvSpPr/>
            <p:nvPr/>
          </p:nvSpPr>
          <p:spPr>
            <a:xfrm>
              <a:off x="5003421" y="1591281"/>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9" name="TextBox 8">
              <a:extLst>
                <a:ext uri="{FF2B5EF4-FFF2-40B4-BE49-F238E27FC236}">
                  <a16:creationId xmlns:a16="http://schemas.microsoft.com/office/drawing/2014/main" id="{C392AA27-92E2-9F5E-A2A5-C4E543925CF0}"/>
                </a:ext>
              </a:extLst>
            </p:cNvPr>
            <p:cNvSpPr txBox="1"/>
            <p:nvPr/>
          </p:nvSpPr>
          <p:spPr>
            <a:xfrm>
              <a:off x="5083431" y="1667411"/>
              <a:ext cx="457200" cy="356503"/>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2.</a:t>
              </a:r>
            </a:p>
          </p:txBody>
        </p:sp>
      </p:grpSp>
      <p:grpSp>
        <p:nvGrpSpPr>
          <p:cNvPr id="19" name="Group 18">
            <a:extLst>
              <a:ext uri="{FF2B5EF4-FFF2-40B4-BE49-F238E27FC236}">
                <a16:creationId xmlns:a16="http://schemas.microsoft.com/office/drawing/2014/main" id="{F2E5A5D3-B13D-EC94-6A51-888D53F322FB}"/>
              </a:ext>
            </a:extLst>
          </p:cNvPr>
          <p:cNvGrpSpPr/>
          <p:nvPr/>
        </p:nvGrpSpPr>
        <p:grpSpPr>
          <a:xfrm>
            <a:off x="5306590" y="3040179"/>
            <a:ext cx="1609876" cy="1447044"/>
            <a:chOff x="5314210" y="3040179"/>
            <a:chExt cx="1609876" cy="1447044"/>
          </a:xfrm>
        </p:grpSpPr>
        <p:sp>
          <p:nvSpPr>
            <p:cNvPr id="14" name="Freeform: Shape 13">
              <a:extLst>
                <a:ext uri="{FF2B5EF4-FFF2-40B4-BE49-F238E27FC236}">
                  <a16:creationId xmlns:a16="http://schemas.microsoft.com/office/drawing/2014/main" id="{6B323C7E-AB33-A5F6-5BC5-EBB66F1E4778}"/>
                </a:ext>
              </a:extLst>
            </p:cNvPr>
            <p:cNvSpPr/>
            <p:nvPr/>
          </p:nvSpPr>
          <p:spPr>
            <a:xfrm>
              <a:off x="5314210" y="3364689"/>
              <a:ext cx="1029181" cy="832104"/>
            </a:xfrm>
            <a:custGeom>
              <a:avLst/>
              <a:gdLst>
                <a:gd name="connsiteX0" fmla="*/ 208956 w 706236"/>
                <a:gd name="connsiteY0" fmla="*/ 380799 h 571000"/>
                <a:gd name="connsiteX1" fmla="*/ 226976 w 706236"/>
                <a:gd name="connsiteY1" fmla="*/ 407518 h 571000"/>
                <a:gd name="connsiteX2" fmla="*/ 226976 w 706236"/>
                <a:gd name="connsiteY2" fmla="*/ 479261 h 571000"/>
                <a:gd name="connsiteX3" fmla="*/ 706237 w 706236"/>
                <a:gd name="connsiteY3" fmla="*/ 0 h 571000"/>
                <a:gd name="connsiteX4" fmla="*/ 123317 w 706236"/>
                <a:gd name="connsiteY4" fmla="*/ 0 h 571000"/>
                <a:gd name="connsiteX5" fmla="*/ 0 w 706236"/>
                <a:gd name="connsiteY5" fmla="*/ 123318 h 571000"/>
                <a:gd name="connsiteX6" fmla="*/ 0 w 706236"/>
                <a:gd name="connsiteY6" fmla="*/ 571000 h 571000"/>
                <a:gd name="connsiteX7" fmla="*/ 177435 w 706236"/>
                <a:gd name="connsiteY7" fmla="*/ 387521 h 571000"/>
                <a:gd name="connsiteX8" fmla="*/ 208956 w 706236"/>
                <a:gd name="connsiteY8" fmla="*/ 380855 h 57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6236" h="571000">
                  <a:moveTo>
                    <a:pt x="208956" y="380799"/>
                  </a:moveTo>
                  <a:cubicBezTo>
                    <a:pt x="219859" y="385205"/>
                    <a:pt x="226976" y="395769"/>
                    <a:pt x="226976" y="407518"/>
                  </a:cubicBezTo>
                  <a:lnTo>
                    <a:pt x="226976" y="479261"/>
                  </a:lnTo>
                  <a:lnTo>
                    <a:pt x="706237" y="0"/>
                  </a:lnTo>
                  <a:lnTo>
                    <a:pt x="123317" y="0"/>
                  </a:lnTo>
                  <a:cubicBezTo>
                    <a:pt x="55473" y="0"/>
                    <a:pt x="0" y="55473"/>
                    <a:pt x="0" y="123318"/>
                  </a:cubicBezTo>
                  <a:lnTo>
                    <a:pt x="0" y="571000"/>
                  </a:lnTo>
                  <a:lnTo>
                    <a:pt x="177435" y="387521"/>
                  </a:lnTo>
                  <a:cubicBezTo>
                    <a:pt x="185626" y="379104"/>
                    <a:pt x="198054" y="376449"/>
                    <a:pt x="208956" y="380855"/>
                  </a:cubicBezTo>
                  <a:close/>
                </a:path>
              </a:pathLst>
            </a:custGeom>
            <a:solidFill>
              <a:srgbClr val="44BBA4"/>
            </a:solidFill>
            <a:ln w="5616" cap="flat">
              <a:noFill/>
              <a:prstDash val="solid"/>
              <a:miter/>
            </a:ln>
          </p:spPr>
          <p:txBody>
            <a:bodyPr rtlCol="0" anchor="ctr"/>
            <a:lstStyle/>
            <a:p>
              <a:endParaRPr lang="lt-LT"/>
            </a:p>
          </p:txBody>
        </p:sp>
        <p:sp>
          <p:nvSpPr>
            <p:cNvPr id="15" name="Freeform: Shape 14">
              <a:extLst>
                <a:ext uri="{FF2B5EF4-FFF2-40B4-BE49-F238E27FC236}">
                  <a16:creationId xmlns:a16="http://schemas.microsoft.com/office/drawing/2014/main" id="{87ADB27D-81A7-4349-9B0B-CD57F74453CF}"/>
                </a:ext>
              </a:extLst>
            </p:cNvPr>
            <p:cNvSpPr/>
            <p:nvPr/>
          </p:nvSpPr>
          <p:spPr>
            <a:xfrm>
              <a:off x="5314456" y="3364689"/>
              <a:ext cx="1609630" cy="1122534"/>
            </a:xfrm>
            <a:custGeom>
              <a:avLst/>
              <a:gdLst>
                <a:gd name="connsiteX0" fmla="*/ 981286 w 1104547"/>
                <a:gd name="connsiteY0" fmla="*/ 0 h 770296"/>
                <a:gd name="connsiteX1" fmla="*/ 787582 w 1104547"/>
                <a:gd name="connsiteY1" fmla="*/ 0 h 770296"/>
                <a:gd name="connsiteX2" fmla="*/ 218333 w 1104547"/>
                <a:gd name="connsiteY2" fmla="*/ 569249 h 770296"/>
                <a:gd name="connsiteX3" fmla="*/ 186925 w 1104547"/>
                <a:gd name="connsiteY3" fmla="*/ 575520 h 770296"/>
                <a:gd name="connsiteX4" fmla="*/ 169131 w 1104547"/>
                <a:gd name="connsiteY4" fmla="*/ 548913 h 770296"/>
                <a:gd name="connsiteX5" fmla="*/ 169131 w 1104547"/>
                <a:gd name="connsiteY5" fmla="*/ 478865 h 770296"/>
                <a:gd name="connsiteX6" fmla="*/ 0 w 1104547"/>
                <a:gd name="connsiteY6" fmla="*/ 653758 h 770296"/>
                <a:gd name="connsiteX7" fmla="*/ 123092 w 1104547"/>
                <a:gd name="connsiteY7" fmla="*/ 770240 h 770296"/>
                <a:gd name="connsiteX8" fmla="*/ 408479 w 1104547"/>
                <a:gd name="connsiteY8" fmla="*/ 770240 h 770296"/>
                <a:gd name="connsiteX9" fmla="*/ 871018 w 1104547"/>
                <a:gd name="connsiteY9" fmla="*/ 304085 h 770296"/>
                <a:gd name="connsiteX10" fmla="*/ 827690 w 1104547"/>
                <a:gd name="connsiteY10" fmla="*/ 304085 h 770296"/>
                <a:gd name="connsiteX11" fmla="*/ 798880 w 1104547"/>
                <a:gd name="connsiteY11" fmla="*/ 275276 h 770296"/>
                <a:gd name="connsiteX12" fmla="*/ 827690 w 1104547"/>
                <a:gd name="connsiteY12" fmla="*/ 246466 h 770296"/>
                <a:gd name="connsiteX13" fmla="*/ 940670 w 1104547"/>
                <a:gd name="connsiteY13" fmla="*/ 246466 h 770296"/>
                <a:gd name="connsiteX14" fmla="*/ 969480 w 1104547"/>
                <a:gd name="connsiteY14" fmla="*/ 275276 h 770296"/>
                <a:gd name="connsiteX15" fmla="*/ 969480 w 1104547"/>
                <a:gd name="connsiteY15" fmla="*/ 388255 h 770296"/>
                <a:gd name="connsiteX16" fmla="*/ 940670 w 1104547"/>
                <a:gd name="connsiteY16" fmla="*/ 417065 h 770296"/>
                <a:gd name="connsiteX17" fmla="*/ 911860 w 1104547"/>
                <a:gd name="connsiteY17" fmla="*/ 388255 h 770296"/>
                <a:gd name="connsiteX18" fmla="*/ 911860 w 1104547"/>
                <a:gd name="connsiteY18" fmla="*/ 344815 h 770296"/>
                <a:gd name="connsiteX19" fmla="*/ 489655 w 1104547"/>
                <a:gd name="connsiteY19" fmla="*/ 770297 h 770296"/>
                <a:gd name="connsiteX20" fmla="*/ 981230 w 1104547"/>
                <a:gd name="connsiteY20" fmla="*/ 770297 h 770296"/>
                <a:gd name="connsiteX21" fmla="*/ 1104547 w 1104547"/>
                <a:gd name="connsiteY21" fmla="*/ 646979 h 770296"/>
                <a:gd name="connsiteX22" fmla="*/ 1104547 w 1104547"/>
                <a:gd name="connsiteY22" fmla="*/ 123318 h 770296"/>
                <a:gd name="connsiteX23" fmla="*/ 981230 w 1104547"/>
                <a:gd name="connsiteY23" fmla="*/ 0 h 770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04547" h="770296">
                  <a:moveTo>
                    <a:pt x="981286" y="0"/>
                  </a:moveTo>
                  <a:lnTo>
                    <a:pt x="787582" y="0"/>
                  </a:lnTo>
                  <a:lnTo>
                    <a:pt x="218333" y="569249"/>
                  </a:lnTo>
                  <a:cubicBezTo>
                    <a:pt x="210086" y="577497"/>
                    <a:pt x="197715" y="579982"/>
                    <a:pt x="186925" y="575520"/>
                  </a:cubicBezTo>
                  <a:cubicBezTo>
                    <a:pt x="176136" y="571057"/>
                    <a:pt x="169131" y="560550"/>
                    <a:pt x="169131" y="548913"/>
                  </a:cubicBezTo>
                  <a:lnTo>
                    <a:pt x="169131" y="478865"/>
                  </a:lnTo>
                  <a:lnTo>
                    <a:pt x="0" y="653758"/>
                  </a:lnTo>
                  <a:cubicBezTo>
                    <a:pt x="3615" y="718439"/>
                    <a:pt x="57563" y="770240"/>
                    <a:pt x="123092" y="770240"/>
                  </a:cubicBezTo>
                  <a:lnTo>
                    <a:pt x="408479" y="770240"/>
                  </a:lnTo>
                  <a:lnTo>
                    <a:pt x="871018" y="304085"/>
                  </a:lnTo>
                  <a:lnTo>
                    <a:pt x="827690" y="304085"/>
                  </a:lnTo>
                  <a:cubicBezTo>
                    <a:pt x="811760" y="304085"/>
                    <a:pt x="798880" y="291206"/>
                    <a:pt x="798880" y="275276"/>
                  </a:cubicBezTo>
                  <a:cubicBezTo>
                    <a:pt x="798880" y="259345"/>
                    <a:pt x="811760" y="246466"/>
                    <a:pt x="827690" y="246466"/>
                  </a:cubicBezTo>
                  <a:lnTo>
                    <a:pt x="940670" y="246466"/>
                  </a:lnTo>
                  <a:cubicBezTo>
                    <a:pt x="956600" y="246466"/>
                    <a:pt x="969480" y="259345"/>
                    <a:pt x="969480" y="275276"/>
                  </a:cubicBezTo>
                  <a:lnTo>
                    <a:pt x="969480" y="388255"/>
                  </a:lnTo>
                  <a:cubicBezTo>
                    <a:pt x="969480" y="404186"/>
                    <a:pt x="956600" y="417065"/>
                    <a:pt x="940670" y="417065"/>
                  </a:cubicBezTo>
                  <a:cubicBezTo>
                    <a:pt x="924740" y="417065"/>
                    <a:pt x="911860" y="404186"/>
                    <a:pt x="911860" y="388255"/>
                  </a:cubicBezTo>
                  <a:lnTo>
                    <a:pt x="911860" y="344815"/>
                  </a:lnTo>
                  <a:lnTo>
                    <a:pt x="489655" y="770297"/>
                  </a:lnTo>
                  <a:lnTo>
                    <a:pt x="981230" y="770297"/>
                  </a:lnTo>
                  <a:cubicBezTo>
                    <a:pt x="1049074" y="770297"/>
                    <a:pt x="1104547" y="714824"/>
                    <a:pt x="1104547" y="646979"/>
                  </a:cubicBezTo>
                  <a:lnTo>
                    <a:pt x="1104547" y="123318"/>
                  </a:lnTo>
                  <a:cubicBezTo>
                    <a:pt x="1104547" y="55473"/>
                    <a:pt x="1049074" y="0"/>
                    <a:pt x="981230" y="0"/>
                  </a:cubicBezTo>
                  <a:close/>
                </a:path>
              </a:pathLst>
            </a:custGeom>
            <a:solidFill>
              <a:srgbClr val="44BBA4"/>
            </a:solidFill>
            <a:ln w="5616" cap="flat">
              <a:noFill/>
              <a:prstDash val="solid"/>
              <a:miter/>
            </a:ln>
          </p:spPr>
          <p:txBody>
            <a:bodyPr rtlCol="0" anchor="ctr"/>
            <a:lstStyle/>
            <a:p>
              <a:endParaRPr lang="lt-LT"/>
            </a:p>
          </p:txBody>
        </p:sp>
        <p:sp>
          <p:nvSpPr>
            <p:cNvPr id="16" name="Freeform: Shape 15">
              <a:extLst>
                <a:ext uri="{FF2B5EF4-FFF2-40B4-BE49-F238E27FC236}">
                  <a16:creationId xmlns:a16="http://schemas.microsoft.com/office/drawing/2014/main" id="{BEA5B974-92A2-AE48-3681-506AB800C0BA}"/>
                </a:ext>
              </a:extLst>
            </p:cNvPr>
            <p:cNvSpPr/>
            <p:nvPr/>
          </p:nvSpPr>
          <p:spPr>
            <a:xfrm>
              <a:off x="6343474" y="3040179"/>
              <a:ext cx="383864" cy="324510"/>
            </a:xfrm>
            <a:custGeom>
              <a:avLst/>
              <a:gdLst>
                <a:gd name="connsiteX0" fmla="*/ 205793 w 263412"/>
                <a:gd name="connsiteY0" fmla="*/ 98405 h 222683"/>
                <a:gd name="connsiteX1" fmla="*/ 205793 w 263412"/>
                <a:gd name="connsiteY1" fmla="*/ 141790 h 222683"/>
                <a:gd name="connsiteX2" fmla="*/ 234603 w 263412"/>
                <a:gd name="connsiteY2" fmla="*/ 170600 h 222683"/>
                <a:gd name="connsiteX3" fmla="*/ 263412 w 263412"/>
                <a:gd name="connsiteY3" fmla="*/ 141790 h 222683"/>
                <a:gd name="connsiteX4" fmla="*/ 263412 w 263412"/>
                <a:gd name="connsiteY4" fmla="*/ 28810 h 222683"/>
                <a:gd name="connsiteX5" fmla="*/ 263412 w 263412"/>
                <a:gd name="connsiteY5" fmla="*/ 28697 h 222683"/>
                <a:gd name="connsiteX6" fmla="*/ 262848 w 263412"/>
                <a:gd name="connsiteY6" fmla="*/ 23217 h 222683"/>
                <a:gd name="connsiteX7" fmla="*/ 262113 w 263412"/>
                <a:gd name="connsiteY7" fmla="*/ 20732 h 222683"/>
                <a:gd name="connsiteX8" fmla="*/ 261209 w 263412"/>
                <a:gd name="connsiteY8" fmla="*/ 17851 h 222683"/>
                <a:gd name="connsiteX9" fmla="*/ 259741 w 263412"/>
                <a:gd name="connsiteY9" fmla="*/ 15083 h 222683"/>
                <a:gd name="connsiteX10" fmla="*/ 258554 w 263412"/>
                <a:gd name="connsiteY10" fmla="*/ 12880 h 222683"/>
                <a:gd name="connsiteX11" fmla="*/ 255052 w 263412"/>
                <a:gd name="connsiteY11" fmla="*/ 8586 h 222683"/>
                <a:gd name="connsiteX12" fmla="*/ 254995 w 263412"/>
                <a:gd name="connsiteY12" fmla="*/ 8473 h 222683"/>
                <a:gd name="connsiteX13" fmla="*/ 254882 w 263412"/>
                <a:gd name="connsiteY13" fmla="*/ 8361 h 222683"/>
                <a:gd name="connsiteX14" fmla="*/ 250646 w 263412"/>
                <a:gd name="connsiteY14" fmla="*/ 4858 h 222683"/>
                <a:gd name="connsiteX15" fmla="*/ 248330 w 263412"/>
                <a:gd name="connsiteY15" fmla="*/ 3615 h 222683"/>
                <a:gd name="connsiteX16" fmla="*/ 245675 w 263412"/>
                <a:gd name="connsiteY16" fmla="*/ 2203 h 222683"/>
                <a:gd name="connsiteX17" fmla="*/ 242737 w 263412"/>
                <a:gd name="connsiteY17" fmla="*/ 1299 h 222683"/>
                <a:gd name="connsiteX18" fmla="*/ 240308 w 263412"/>
                <a:gd name="connsiteY18" fmla="*/ 565 h 222683"/>
                <a:gd name="connsiteX19" fmla="*/ 234659 w 263412"/>
                <a:gd name="connsiteY19" fmla="*/ 0 h 222683"/>
                <a:gd name="connsiteX20" fmla="*/ 121679 w 263412"/>
                <a:gd name="connsiteY20" fmla="*/ 0 h 222683"/>
                <a:gd name="connsiteX21" fmla="*/ 92869 w 263412"/>
                <a:gd name="connsiteY21" fmla="*/ 28810 h 222683"/>
                <a:gd name="connsiteX22" fmla="*/ 121679 w 263412"/>
                <a:gd name="connsiteY22" fmla="*/ 57620 h 222683"/>
                <a:gd name="connsiteX23" fmla="*/ 165064 w 263412"/>
                <a:gd name="connsiteY23" fmla="*/ 57620 h 222683"/>
                <a:gd name="connsiteX24" fmla="*/ 0 w 263412"/>
                <a:gd name="connsiteY24" fmla="*/ 222683 h 222683"/>
                <a:gd name="connsiteX25" fmla="*/ 81515 w 263412"/>
                <a:gd name="connsiteY25" fmla="*/ 222683 h 222683"/>
                <a:gd name="connsiteX26" fmla="*/ 205793 w 263412"/>
                <a:gd name="connsiteY26" fmla="*/ 98405 h 22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63412" h="222683">
                  <a:moveTo>
                    <a:pt x="205793" y="98405"/>
                  </a:moveTo>
                  <a:lnTo>
                    <a:pt x="205793" y="141790"/>
                  </a:lnTo>
                  <a:cubicBezTo>
                    <a:pt x="205793" y="157720"/>
                    <a:pt x="218672" y="170600"/>
                    <a:pt x="234603" y="170600"/>
                  </a:cubicBezTo>
                  <a:cubicBezTo>
                    <a:pt x="250533" y="170600"/>
                    <a:pt x="263412" y="157720"/>
                    <a:pt x="263412" y="141790"/>
                  </a:cubicBezTo>
                  <a:lnTo>
                    <a:pt x="263412" y="28810"/>
                  </a:lnTo>
                  <a:cubicBezTo>
                    <a:pt x="263412" y="28810"/>
                    <a:pt x="263412" y="28697"/>
                    <a:pt x="263412" y="28697"/>
                  </a:cubicBezTo>
                  <a:cubicBezTo>
                    <a:pt x="263412" y="26833"/>
                    <a:pt x="263243" y="25025"/>
                    <a:pt x="262848" y="23217"/>
                  </a:cubicBezTo>
                  <a:cubicBezTo>
                    <a:pt x="262678" y="22370"/>
                    <a:pt x="262339" y="21579"/>
                    <a:pt x="262113" y="20732"/>
                  </a:cubicBezTo>
                  <a:cubicBezTo>
                    <a:pt x="261831" y="19771"/>
                    <a:pt x="261605" y="18755"/>
                    <a:pt x="261209" y="17851"/>
                  </a:cubicBezTo>
                  <a:cubicBezTo>
                    <a:pt x="260814" y="16890"/>
                    <a:pt x="260249" y="16043"/>
                    <a:pt x="259741" y="15083"/>
                  </a:cubicBezTo>
                  <a:cubicBezTo>
                    <a:pt x="259345" y="14348"/>
                    <a:pt x="259006" y="13558"/>
                    <a:pt x="258554" y="12880"/>
                  </a:cubicBezTo>
                  <a:cubicBezTo>
                    <a:pt x="257537" y="11354"/>
                    <a:pt x="256351" y="9886"/>
                    <a:pt x="255052" y="8586"/>
                  </a:cubicBezTo>
                  <a:cubicBezTo>
                    <a:pt x="255052" y="8586"/>
                    <a:pt x="255052" y="8530"/>
                    <a:pt x="254995" y="8473"/>
                  </a:cubicBezTo>
                  <a:cubicBezTo>
                    <a:pt x="254995" y="8473"/>
                    <a:pt x="254882" y="8417"/>
                    <a:pt x="254882" y="8361"/>
                  </a:cubicBezTo>
                  <a:cubicBezTo>
                    <a:pt x="253583" y="7061"/>
                    <a:pt x="252171" y="5931"/>
                    <a:pt x="250646" y="4858"/>
                  </a:cubicBezTo>
                  <a:cubicBezTo>
                    <a:pt x="249911" y="4350"/>
                    <a:pt x="249121" y="4011"/>
                    <a:pt x="248330" y="3615"/>
                  </a:cubicBezTo>
                  <a:cubicBezTo>
                    <a:pt x="247426" y="3107"/>
                    <a:pt x="246578" y="2599"/>
                    <a:pt x="245675" y="2203"/>
                  </a:cubicBezTo>
                  <a:cubicBezTo>
                    <a:pt x="244714" y="1808"/>
                    <a:pt x="243697" y="1582"/>
                    <a:pt x="242737" y="1299"/>
                  </a:cubicBezTo>
                  <a:cubicBezTo>
                    <a:pt x="241946" y="1073"/>
                    <a:pt x="241155" y="734"/>
                    <a:pt x="240308" y="565"/>
                  </a:cubicBezTo>
                  <a:cubicBezTo>
                    <a:pt x="238444" y="169"/>
                    <a:pt x="236580" y="0"/>
                    <a:pt x="234659" y="0"/>
                  </a:cubicBezTo>
                  <a:lnTo>
                    <a:pt x="121679" y="0"/>
                  </a:lnTo>
                  <a:cubicBezTo>
                    <a:pt x="105749" y="0"/>
                    <a:pt x="92869" y="12880"/>
                    <a:pt x="92869" y="28810"/>
                  </a:cubicBezTo>
                  <a:cubicBezTo>
                    <a:pt x="92869" y="44740"/>
                    <a:pt x="105749" y="57620"/>
                    <a:pt x="121679" y="57620"/>
                  </a:cubicBezTo>
                  <a:lnTo>
                    <a:pt x="165064" y="57620"/>
                  </a:lnTo>
                  <a:lnTo>
                    <a:pt x="0" y="222683"/>
                  </a:lnTo>
                  <a:lnTo>
                    <a:pt x="81515" y="222683"/>
                  </a:lnTo>
                  <a:lnTo>
                    <a:pt x="205793" y="98405"/>
                  </a:lnTo>
                  <a:close/>
                </a:path>
              </a:pathLst>
            </a:custGeom>
            <a:solidFill>
              <a:srgbClr val="7E47FF"/>
            </a:solidFill>
            <a:ln w="5616" cap="flat">
              <a:noFill/>
              <a:prstDash val="solid"/>
              <a:miter/>
            </a:ln>
          </p:spPr>
          <p:txBody>
            <a:bodyPr rtlCol="0" anchor="ctr"/>
            <a:lstStyle/>
            <a:p>
              <a:endParaRPr lang="lt-LT"/>
            </a:p>
          </p:txBody>
        </p:sp>
        <p:sp>
          <p:nvSpPr>
            <p:cNvPr id="17" name="Freeform: Shape 16">
              <a:extLst>
                <a:ext uri="{FF2B5EF4-FFF2-40B4-BE49-F238E27FC236}">
                  <a16:creationId xmlns:a16="http://schemas.microsoft.com/office/drawing/2014/main" id="{FE087F69-9F29-4266-AA8E-1608B0342E22}"/>
                </a:ext>
              </a:extLst>
            </p:cNvPr>
            <p:cNvSpPr/>
            <p:nvPr/>
          </p:nvSpPr>
          <p:spPr>
            <a:xfrm>
              <a:off x="5314210" y="3364689"/>
              <a:ext cx="1147971" cy="952622"/>
            </a:xfrm>
            <a:custGeom>
              <a:avLst/>
              <a:gdLst>
                <a:gd name="connsiteX0" fmla="*/ 169300 w 787751"/>
                <a:gd name="connsiteY0" fmla="*/ 548913 h 653701"/>
                <a:gd name="connsiteX1" fmla="*/ 187095 w 787751"/>
                <a:gd name="connsiteY1" fmla="*/ 575520 h 653701"/>
                <a:gd name="connsiteX2" fmla="*/ 218503 w 787751"/>
                <a:gd name="connsiteY2" fmla="*/ 569249 h 653701"/>
                <a:gd name="connsiteX3" fmla="*/ 787752 w 787751"/>
                <a:gd name="connsiteY3" fmla="*/ 0 h 653701"/>
                <a:gd name="connsiteX4" fmla="*/ 706237 w 787751"/>
                <a:gd name="connsiteY4" fmla="*/ 0 h 653701"/>
                <a:gd name="connsiteX5" fmla="*/ 226976 w 787751"/>
                <a:gd name="connsiteY5" fmla="*/ 479317 h 653701"/>
                <a:gd name="connsiteX6" fmla="*/ 226976 w 787751"/>
                <a:gd name="connsiteY6" fmla="*/ 407575 h 653701"/>
                <a:gd name="connsiteX7" fmla="*/ 208956 w 787751"/>
                <a:gd name="connsiteY7" fmla="*/ 380855 h 653701"/>
                <a:gd name="connsiteX8" fmla="*/ 177435 w 787751"/>
                <a:gd name="connsiteY8" fmla="*/ 387521 h 653701"/>
                <a:gd name="connsiteX9" fmla="*/ 0 w 787751"/>
                <a:gd name="connsiteY9" fmla="*/ 571000 h 653701"/>
                <a:gd name="connsiteX10" fmla="*/ 0 w 787751"/>
                <a:gd name="connsiteY10" fmla="*/ 646866 h 653701"/>
                <a:gd name="connsiteX11" fmla="*/ 226 w 787751"/>
                <a:gd name="connsiteY11" fmla="*/ 653702 h 653701"/>
                <a:gd name="connsiteX12" fmla="*/ 169357 w 787751"/>
                <a:gd name="connsiteY12" fmla="*/ 478809 h 653701"/>
                <a:gd name="connsiteX13" fmla="*/ 169357 w 787751"/>
                <a:gd name="connsiteY13" fmla="*/ 548856 h 653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87751" h="653701">
                  <a:moveTo>
                    <a:pt x="169300" y="548913"/>
                  </a:moveTo>
                  <a:cubicBezTo>
                    <a:pt x="169300" y="560550"/>
                    <a:pt x="176305" y="571057"/>
                    <a:pt x="187095" y="575520"/>
                  </a:cubicBezTo>
                  <a:cubicBezTo>
                    <a:pt x="197884" y="579982"/>
                    <a:pt x="210255" y="577497"/>
                    <a:pt x="218503" y="569249"/>
                  </a:cubicBezTo>
                  <a:lnTo>
                    <a:pt x="787752" y="0"/>
                  </a:lnTo>
                  <a:lnTo>
                    <a:pt x="706237" y="0"/>
                  </a:lnTo>
                  <a:lnTo>
                    <a:pt x="226976" y="479317"/>
                  </a:lnTo>
                  <a:lnTo>
                    <a:pt x="226976" y="407575"/>
                  </a:lnTo>
                  <a:cubicBezTo>
                    <a:pt x="226976" y="395825"/>
                    <a:pt x="219859" y="385261"/>
                    <a:pt x="208956" y="380855"/>
                  </a:cubicBezTo>
                  <a:cubicBezTo>
                    <a:pt x="198054" y="376449"/>
                    <a:pt x="185569" y="379104"/>
                    <a:pt x="177435" y="387521"/>
                  </a:cubicBezTo>
                  <a:lnTo>
                    <a:pt x="0" y="571000"/>
                  </a:lnTo>
                  <a:lnTo>
                    <a:pt x="0" y="646866"/>
                  </a:lnTo>
                  <a:cubicBezTo>
                    <a:pt x="0" y="649183"/>
                    <a:pt x="56" y="651442"/>
                    <a:pt x="226" y="653702"/>
                  </a:cubicBezTo>
                  <a:lnTo>
                    <a:pt x="169357" y="478809"/>
                  </a:lnTo>
                  <a:lnTo>
                    <a:pt x="169357" y="548856"/>
                  </a:lnTo>
                  <a:close/>
                </a:path>
              </a:pathLst>
            </a:custGeom>
            <a:solidFill>
              <a:srgbClr val="CCD3FF"/>
            </a:solidFill>
            <a:ln w="5616" cap="flat">
              <a:noFill/>
              <a:prstDash val="solid"/>
              <a:miter/>
            </a:ln>
          </p:spPr>
          <p:txBody>
            <a:bodyPr rtlCol="0" anchor="ctr"/>
            <a:lstStyle/>
            <a:p>
              <a:endParaRPr lang="lt-LT"/>
            </a:p>
          </p:txBody>
        </p:sp>
        <p:sp>
          <p:nvSpPr>
            <p:cNvPr id="18" name="Freeform: Shape 17">
              <a:extLst>
                <a:ext uri="{FF2B5EF4-FFF2-40B4-BE49-F238E27FC236}">
                  <a16:creationId xmlns:a16="http://schemas.microsoft.com/office/drawing/2014/main" id="{D08EC25C-3638-DFB5-DE10-A6521FCFDCA3}"/>
                </a:ext>
              </a:extLst>
            </p:cNvPr>
            <p:cNvSpPr/>
            <p:nvPr/>
          </p:nvSpPr>
          <p:spPr>
            <a:xfrm>
              <a:off x="5909804" y="3723777"/>
              <a:ext cx="817533" cy="763283"/>
            </a:xfrm>
            <a:custGeom>
              <a:avLst/>
              <a:gdLst>
                <a:gd name="connsiteX0" fmla="*/ 503382 w 561001"/>
                <a:gd name="connsiteY0" fmla="*/ 141790 h 523774"/>
                <a:gd name="connsiteX1" fmla="*/ 532191 w 561001"/>
                <a:gd name="connsiteY1" fmla="*/ 170600 h 523774"/>
                <a:gd name="connsiteX2" fmla="*/ 561001 w 561001"/>
                <a:gd name="connsiteY2" fmla="*/ 141790 h 523774"/>
                <a:gd name="connsiteX3" fmla="*/ 561001 w 561001"/>
                <a:gd name="connsiteY3" fmla="*/ 28810 h 523774"/>
                <a:gd name="connsiteX4" fmla="*/ 532191 w 561001"/>
                <a:gd name="connsiteY4" fmla="*/ 0 h 523774"/>
                <a:gd name="connsiteX5" fmla="*/ 419212 w 561001"/>
                <a:gd name="connsiteY5" fmla="*/ 0 h 523774"/>
                <a:gd name="connsiteX6" fmla="*/ 390402 w 561001"/>
                <a:gd name="connsiteY6" fmla="*/ 28810 h 523774"/>
                <a:gd name="connsiteX7" fmla="*/ 419212 w 561001"/>
                <a:gd name="connsiteY7" fmla="*/ 57620 h 523774"/>
                <a:gd name="connsiteX8" fmla="*/ 462539 w 561001"/>
                <a:gd name="connsiteY8" fmla="*/ 57620 h 523774"/>
                <a:gd name="connsiteX9" fmla="*/ 0 w 561001"/>
                <a:gd name="connsiteY9" fmla="*/ 523775 h 523774"/>
                <a:gd name="connsiteX10" fmla="*/ 81232 w 561001"/>
                <a:gd name="connsiteY10" fmla="*/ 523775 h 523774"/>
                <a:gd name="connsiteX11" fmla="*/ 503438 w 561001"/>
                <a:gd name="connsiteY11" fmla="*/ 98292 h 523774"/>
                <a:gd name="connsiteX12" fmla="*/ 503438 w 561001"/>
                <a:gd name="connsiteY12" fmla="*/ 141733 h 523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1001" h="523774">
                  <a:moveTo>
                    <a:pt x="503382" y="141790"/>
                  </a:moveTo>
                  <a:cubicBezTo>
                    <a:pt x="503382" y="157720"/>
                    <a:pt x="516261" y="170600"/>
                    <a:pt x="532191" y="170600"/>
                  </a:cubicBezTo>
                  <a:cubicBezTo>
                    <a:pt x="548122" y="170600"/>
                    <a:pt x="561001" y="157720"/>
                    <a:pt x="561001" y="141790"/>
                  </a:cubicBezTo>
                  <a:lnTo>
                    <a:pt x="561001" y="28810"/>
                  </a:lnTo>
                  <a:cubicBezTo>
                    <a:pt x="561001" y="12880"/>
                    <a:pt x="548122" y="0"/>
                    <a:pt x="532191" y="0"/>
                  </a:cubicBezTo>
                  <a:lnTo>
                    <a:pt x="419212" y="0"/>
                  </a:lnTo>
                  <a:cubicBezTo>
                    <a:pt x="403281" y="0"/>
                    <a:pt x="390402" y="12880"/>
                    <a:pt x="390402" y="28810"/>
                  </a:cubicBezTo>
                  <a:cubicBezTo>
                    <a:pt x="390402" y="44740"/>
                    <a:pt x="403281" y="57620"/>
                    <a:pt x="419212" y="57620"/>
                  </a:cubicBezTo>
                  <a:lnTo>
                    <a:pt x="462539" y="57620"/>
                  </a:lnTo>
                  <a:lnTo>
                    <a:pt x="0" y="523775"/>
                  </a:lnTo>
                  <a:lnTo>
                    <a:pt x="81232" y="523775"/>
                  </a:lnTo>
                  <a:lnTo>
                    <a:pt x="503438" y="98292"/>
                  </a:lnTo>
                  <a:lnTo>
                    <a:pt x="503438" y="141733"/>
                  </a:lnTo>
                  <a:close/>
                </a:path>
              </a:pathLst>
            </a:custGeom>
            <a:solidFill>
              <a:srgbClr val="F2F1F0"/>
            </a:solidFill>
            <a:ln w="5616" cap="flat">
              <a:noFill/>
              <a:prstDash val="solid"/>
              <a:miter/>
            </a:ln>
          </p:spPr>
          <p:txBody>
            <a:bodyPr rtlCol="0" anchor="ctr"/>
            <a:lstStyle/>
            <a:p>
              <a:endParaRPr lang="lt-LT"/>
            </a:p>
          </p:txBody>
        </p:sp>
      </p:grpSp>
      <p:sp>
        <p:nvSpPr>
          <p:cNvPr id="20" name="TextBox 19">
            <a:extLst>
              <a:ext uri="{FF2B5EF4-FFF2-40B4-BE49-F238E27FC236}">
                <a16:creationId xmlns:a16="http://schemas.microsoft.com/office/drawing/2014/main" id="{39938C6B-C493-408F-A4BA-B6A24CE582A6}"/>
              </a:ext>
            </a:extLst>
          </p:cNvPr>
          <p:cNvSpPr txBox="1"/>
          <p:nvPr/>
        </p:nvSpPr>
        <p:spPr>
          <a:xfrm>
            <a:off x="1219495" y="1596622"/>
            <a:ext cx="2844505" cy="1431161"/>
          </a:xfrm>
          <a:prstGeom prst="rect">
            <a:avLst/>
          </a:prstGeom>
          <a:noFill/>
        </p:spPr>
        <p:txBody>
          <a:bodyPr wrap="square" rtlCol="0">
            <a:spAutoFit/>
          </a:bodyPr>
          <a:lstStyle/>
          <a:p>
            <a:r>
              <a:rPr lang="lt-LT" b="1" dirty="0">
                <a:solidFill>
                  <a:srgbClr val="7E47FF"/>
                </a:solidFill>
                <a:latin typeface="Verdana" panose="020B0604030504040204" pitchFamily="34" charset="0"/>
                <a:ea typeface="Verdana" panose="020B0604030504040204" pitchFamily="34" charset="0"/>
              </a:rPr>
              <a:t>Užsienio investicijos</a:t>
            </a:r>
          </a:p>
          <a:p>
            <a:br>
              <a:rPr lang="lt-LT" sz="500" b="1" dirty="0">
                <a:solidFill>
                  <a:srgbClr val="44BBA4"/>
                </a:solidFill>
                <a:latin typeface="Verdana" panose="020B0604030504040204" pitchFamily="34" charset="0"/>
                <a:ea typeface="Verdana" panose="020B0604030504040204" pitchFamily="34" charset="0"/>
              </a:rPr>
            </a:br>
            <a:r>
              <a:rPr lang="lt-LT" sz="1600" b="1" dirty="0">
                <a:solidFill>
                  <a:srgbClr val="390A6F"/>
                </a:solidFill>
                <a:latin typeface="Verdana" panose="020B0604030504040204" pitchFamily="34" charset="0"/>
                <a:ea typeface="Verdana" panose="020B0604030504040204" pitchFamily="34" charset="0"/>
              </a:rPr>
              <a:t>181</a:t>
            </a:r>
            <a:r>
              <a:rPr lang="lt-LT" sz="1400" dirty="0">
                <a:solidFill>
                  <a:srgbClr val="390A6F"/>
                </a:solidFill>
                <a:latin typeface="Verdana" panose="020B0604030504040204" pitchFamily="34" charset="0"/>
                <a:ea typeface="Verdana" panose="020B0604030504040204" pitchFamily="34" charset="0"/>
              </a:rPr>
              <a:t> investuotojas</a:t>
            </a:r>
            <a:r>
              <a:rPr lang="lt-LT" sz="1600" b="1" dirty="0">
                <a:solidFill>
                  <a:srgbClr val="390A6F"/>
                </a:solidFill>
                <a:latin typeface="Verdana" panose="020B0604030504040204" pitchFamily="34" charset="0"/>
                <a:ea typeface="Verdana" panose="020B0604030504040204" pitchFamily="34" charset="0"/>
              </a:rPr>
              <a:t> </a:t>
            </a:r>
            <a:r>
              <a:rPr lang="lt-LT" sz="1400" dirty="0">
                <a:solidFill>
                  <a:srgbClr val="390A6F"/>
                </a:solidFill>
                <a:latin typeface="Verdana" panose="020B0604030504040204" pitchFamily="34" charset="0"/>
                <a:ea typeface="Verdana" panose="020B0604030504040204" pitchFamily="34" charset="0"/>
              </a:rPr>
              <a:t>sukurs daugiau kaip </a:t>
            </a:r>
            <a:r>
              <a:rPr lang="lt-LT" sz="1600" b="1" dirty="0">
                <a:solidFill>
                  <a:srgbClr val="390A6F"/>
                </a:solidFill>
                <a:latin typeface="Verdana" panose="020B0604030504040204" pitchFamily="34" charset="0"/>
                <a:ea typeface="Verdana" panose="020B0604030504040204" pitchFamily="34" charset="0"/>
              </a:rPr>
              <a:t>15 700 darbo vietų</a:t>
            </a:r>
            <a:r>
              <a:rPr lang="lt-LT" sz="1600" dirty="0">
                <a:solidFill>
                  <a:srgbClr val="390A6F"/>
                </a:solidFill>
                <a:latin typeface="Verdana" panose="020B0604030504040204" pitchFamily="34" charset="0"/>
                <a:ea typeface="Verdana" panose="020B0604030504040204" pitchFamily="34" charset="0"/>
              </a:rPr>
              <a:t>.</a:t>
            </a:r>
            <a:r>
              <a:rPr lang="lt-LT" sz="1600" b="1" dirty="0">
                <a:solidFill>
                  <a:srgbClr val="390A6F"/>
                </a:solidFill>
                <a:latin typeface="Verdana" panose="020B0604030504040204" pitchFamily="34" charset="0"/>
                <a:ea typeface="Verdana" panose="020B0604030504040204" pitchFamily="34" charset="0"/>
              </a:rPr>
              <a:t> </a:t>
            </a:r>
            <a:r>
              <a:rPr lang="lt-LT" sz="1600" dirty="0">
                <a:solidFill>
                  <a:srgbClr val="390A6F"/>
                </a:solidFill>
                <a:latin typeface="Verdana" panose="020B0604030504040204" pitchFamily="34" charset="0"/>
                <a:ea typeface="Verdana" panose="020B0604030504040204" pitchFamily="34" charset="0"/>
              </a:rPr>
              <a:t>Investicija sieks </a:t>
            </a:r>
            <a:r>
              <a:rPr lang="lt-LT" sz="1600" b="1" dirty="0">
                <a:solidFill>
                  <a:srgbClr val="390A6F"/>
                </a:solidFill>
                <a:latin typeface="Verdana" panose="020B0604030504040204" pitchFamily="34" charset="0"/>
                <a:ea typeface="Verdana" panose="020B0604030504040204" pitchFamily="34" charset="0"/>
              </a:rPr>
              <a:t>800 mln</a:t>
            </a:r>
            <a:r>
              <a:rPr lang="lt-LT" sz="1600" dirty="0">
                <a:solidFill>
                  <a:srgbClr val="390A6F"/>
                </a:solidFill>
                <a:latin typeface="Verdana" panose="020B0604030504040204" pitchFamily="34" charset="0"/>
                <a:ea typeface="Verdana" panose="020B0604030504040204" pitchFamily="34" charset="0"/>
              </a:rPr>
              <a:t>.</a:t>
            </a:r>
            <a:r>
              <a:rPr lang="lt-LT" sz="1600" b="1" dirty="0">
                <a:solidFill>
                  <a:srgbClr val="390A6F"/>
                </a:solidFill>
                <a:latin typeface="Verdana" panose="020B0604030504040204" pitchFamily="34" charset="0"/>
                <a:ea typeface="Verdana" panose="020B0604030504040204" pitchFamily="34" charset="0"/>
              </a:rPr>
              <a:t> Eur</a:t>
            </a:r>
            <a:r>
              <a:rPr lang="lt-LT" sz="1600" dirty="0">
                <a:solidFill>
                  <a:srgbClr val="390A6F"/>
                </a:solidFill>
                <a:latin typeface="Verdana" panose="020B0604030504040204" pitchFamily="34" charset="0"/>
                <a:ea typeface="Verdana" panose="020B0604030504040204" pitchFamily="34" charset="0"/>
              </a:rPr>
              <a:t>.</a:t>
            </a:r>
            <a:endParaRPr lang="lt-LT" sz="1400" dirty="0">
              <a:solidFill>
                <a:srgbClr val="390A6F"/>
              </a:solidFill>
              <a:latin typeface="Verdana" panose="020B0604030504040204" pitchFamily="34" charset="0"/>
              <a:ea typeface="Verdana" panose="020B0604030504040204" pitchFamily="34" charset="0"/>
            </a:endParaRPr>
          </a:p>
        </p:txBody>
      </p:sp>
      <p:sp>
        <p:nvSpPr>
          <p:cNvPr id="21" name="TextBox 20">
            <a:extLst>
              <a:ext uri="{FF2B5EF4-FFF2-40B4-BE49-F238E27FC236}">
                <a16:creationId xmlns:a16="http://schemas.microsoft.com/office/drawing/2014/main" id="{68C9D0EA-2270-08B2-F996-E0119F09B189}"/>
              </a:ext>
            </a:extLst>
          </p:cNvPr>
          <p:cNvSpPr txBox="1"/>
          <p:nvPr/>
        </p:nvSpPr>
        <p:spPr>
          <a:xfrm>
            <a:off x="1217023" y="3332799"/>
            <a:ext cx="2878726" cy="1338828"/>
          </a:xfrm>
          <a:prstGeom prst="rect">
            <a:avLst/>
          </a:prstGeom>
          <a:noFill/>
        </p:spPr>
        <p:txBody>
          <a:bodyPr wrap="square" rtlCol="0">
            <a:spAutoFit/>
          </a:bodyPr>
          <a:lstStyle/>
          <a:p>
            <a:r>
              <a:rPr lang="lt-LT" b="1" dirty="0">
                <a:solidFill>
                  <a:srgbClr val="7E47FF"/>
                </a:solidFill>
                <a:latin typeface="Verdana" panose="020B0604030504040204" pitchFamily="34" charset="0"/>
                <a:ea typeface="Verdana" panose="020B0604030504040204" pitchFamily="34" charset="0"/>
              </a:rPr>
              <a:t>Stambūs projektai</a:t>
            </a:r>
          </a:p>
          <a:p>
            <a:br>
              <a:rPr lang="lt-LT" sz="500" b="1" dirty="0">
                <a:solidFill>
                  <a:srgbClr val="44BBA4"/>
                </a:solidFill>
                <a:latin typeface="Verdana" panose="020B0604030504040204" pitchFamily="34" charset="0"/>
                <a:ea typeface="Verdana" panose="020B0604030504040204" pitchFamily="34" charset="0"/>
              </a:rPr>
            </a:br>
            <a:r>
              <a:rPr lang="lt-LT" sz="1400" b="1" dirty="0">
                <a:solidFill>
                  <a:srgbClr val="390A6F"/>
                </a:solidFill>
                <a:latin typeface="Verdana" panose="020B0604030504040204" pitchFamily="34" charset="0"/>
                <a:ea typeface="Verdana" panose="020B0604030504040204" pitchFamily="34" charset="0"/>
              </a:rPr>
              <a:t>Lietuvoje jau kyla 16 gamyklų</a:t>
            </a:r>
            <a:r>
              <a:rPr lang="lt-LT" sz="1400" dirty="0">
                <a:solidFill>
                  <a:srgbClr val="390A6F"/>
                </a:solidFill>
                <a:latin typeface="Verdana" panose="020B0604030504040204" pitchFamily="34" charset="0"/>
                <a:ea typeface="Verdana" panose="020B0604030504040204" pitchFamily="34" charset="0"/>
              </a:rPr>
              <a:t>, kuriose dirbs </a:t>
            </a:r>
          </a:p>
          <a:p>
            <a:r>
              <a:rPr lang="lt-LT" sz="1400" b="1" dirty="0">
                <a:solidFill>
                  <a:srgbClr val="390A6F"/>
                </a:solidFill>
                <a:latin typeface="Verdana" panose="020B0604030504040204" pitchFamily="34" charset="0"/>
                <a:ea typeface="Verdana" panose="020B0604030504040204" pitchFamily="34" charset="0"/>
              </a:rPr>
              <a:t>4 tūkst. žmonių</a:t>
            </a:r>
            <a:r>
              <a:rPr lang="lt-LT" sz="1400" dirty="0">
                <a:solidFill>
                  <a:srgbClr val="390A6F"/>
                </a:solidFill>
                <a:latin typeface="Verdana" panose="020B0604030504040204" pitchFamily="34" charset="0"/>
                <a:ea typeface="Verdana" panose="020B0604030504040204" pitchFamily="34" charset="0"/>
              </a:rPr>
              <a:t>.</a:t>
            </a:r>
            <a:r>
              <a:rPr lang="lt-LT" sz="1400" b="1" dirty="0">
                <a:solidFill>
                  <a:srgbClr val="390A6F"/>
                </a:solidFill>
                <a:latin typeface="Verdana" panose="020B0604030504040204" pitchFamily="34" charset="0"/>
                <a:ea typeface="Verdana" panose="020B0604030504040204" pitchFamily="34" charset="0"/>
              </a:rPr>
              <a:t> </a:t>
            </a:r>
            <a:r>
              <a:rPr lang="lt-LT" sz="1400" dirty="0">
                <a:solidFill>
                  <a:srgbClr val="390A6F"/>
                </a:solidFill>
                <a:latin typeface="Verdana" panose="020B0604030504040204" pitchFamily="34" charset="0"/>
                <a:ea typeface="Verdana" panose="020B0604030504040204" pitchFamily="34" charset="0"/>
              </a:rPr>
              <a:t>Investicijos siekia </a:t>
            </a:r>
            <a:r>
              <a:rPr lang="lt-LT" sz="1400" b="1" dirty="0">
                <a:solidFill>
                  <a:srgbClr val="390A6F"/>
                </a:solidFill>
                <a:latin typeface="Verdana" panose="020B0604030504040204" pitchFamily="34" charset="0"/>
                <a:ea typeface="Verdana" panose="020B0604030504040204" pitchFamily="34" charset="0"/>
              </a:rPr>
              <a:t>1,4 mlrd</a:t>
            </a:r>
            <a:r>
              <a:rPr lang="lt-LT" sz="1400" dirty="0">
                <a:solidFill>
                  <a:srgbClr val="390A6F"/>
                </a:solidFill>
                <a:latin typeface="Verdana" panose="020B0604030504040204" pitchFamily="34" charset="0"/>
                <a:ea typeface="Verdana" panose="020B0604030504040204" pitchFamily="34" charset="0"/>
              </a:rPr>
              <a:t>.</a:t>
            </a:r>
            <a:r>
              <a:rPr lang="lt-LT" sz="1400" b="1" dirty="0">
                <a:solidFill>
                  <a:srgbClr val="390A6F"/>
                </a:solidFill>
                <a:latin typeface="Verdana" panose="020B0604030504040204" pitchFamily="34" charset="0"/>
                <a:ea typeface="Verdana" panose="020B0604030504040204" pitchFamily="34" charset="0"/>
              </a:rPr>
              <a:t> Eur</a:t>
            </a:r>
            <a:r>
              <a:rPr lang="lt-LT" sz="1400" dirty="0">
                <a:solidFill>
                  <a:srgbClr val="390A6F"/>
                </a:solidFill>
                <a:latin typeface="Verdana" panose="020B0604030504040204" pitchFamily="34" charset="0"/>
                <a:ea typeface="Verdana" panose="020B0604030504040204" pitchFamily="34" charset="0"/>
              </a:rPr>
              <a:t>.</a:t>
            </a:r>
          </a:p>
        </p:txBody>
      </p:sp>
      <p:sp>
        <p:nvSpPr>
          <p:cNvPr id="22" name="TextBox 21">
            <a:extLst>
              <a:ext uri="{FF2B5EF4-FFF2-40B4-BE49-F238E27FC236}">
                <a16:creationId xmlns:a16="http://schemas.microsoft.com/office/drawing/2014/main" id="{A2D0DB79-5A0D-B294-D648-3EE9156795D3}"/>
              </a:ext>
            </a:extLst>
          </p:cNvPr>
          <p:cNvSpPr txBox="1"/>
          <p:nvPr/>
        </p:nvSpPr>
        <p:spPr>
          <a:xfrm>
            <a:off x="1197301" y="4971029"/>
            <a:ext cx="2935453" cy="1215717"/>
          </a:xfrm>
          <a:prstGeom prst="rect">
            <a:avLst/>
          </a:prstGeom>
          <a:noFill/>
        </p:spPr>
        <p:txBody>
          <a:bodyPr wrap="square" rtlCol="0">
            <a:spAutoFit/>
          </a:bodyPr>
          <a:lstStyle/>
          <a:p>
            <a:r>
              <a:rPr lang="lt-LT" b="1" dirty="0">
                <a:solidFill>
                  <a:srgbClr val="7E47FF"/>
                </a:solidFill>
                <a:latin typeface="Verdana" panose="020B0604030504040204" pitchFamily="34" charset="0"/>
                <a:ea typeface="Verdana" panose="020B0604030504040204" pitchFamily="34" charset="0"/>
              </a:rPr>
              <a:t>Geresnė infrastruktūra</a:t>
            </a:r>
          </a:p>
          <a:p>
            <a:br>
              <a:rPr lang="lt-LT" sz="500" b="1" dirty="0">
                <a:solidFill>
                  <a:srgbClr val="44BBA4"/>
                </a:solidFill>
                <a:latin typeface="Verdana" panose="020B0604030504040204" pitchFamily="34" charset="0"/>
                <a:ea typeface="Verdana" panose="020B0604030504040204" pitchFamily="34" charset="0"/>
              </a:rPr>
            </a:br>
            <a:r>
              <a:rPr lang="lt-LT" sz="1400" dirty="0">
                <a:solidFill>
                  <a:srgbClr val="390A6F"/>
                </a:solidFill>
                <a:latin typeface="Verdana" panose="020B0604030504040204" pitchFamily="34" charset="0"/>
                <a:ea typeface="Verdana" panose="020B0604030504040204" pitchFamily="34" charset="0"/>
              </a:rPr>
              <a:t>Pramoninėms teritorijoms vystyti skirta </a:t>
            </a:r>
            <a:r>
              <a:rPr lang="lt-LT" sz="1600" b="1" dirty="0">
                <a:solidFill>
                  <a:srgbClr val="390A6F"/>
                </a:solidFill>
                <a:latin typeface="Verdana" panose="020B0604030504040204" pitchFamily="34" charset="0"/>
                <a:ea typeface="Verdana" panose="020B0604030504040204" pitchFamily="34" charset="0"/>
              </a:rPr>
              <a:t>16 mln</a:t>
            </a:r>
            <a:r>
              <a:rPr lang="lt-LT" sz="1600" dirty="0">
                <a:solidFill>
                  <a:srgbClr val="390A6F"/>
                </a:solidFill>
                <a:latin typeface="Verdana" panose="020B0604030504040204" pitchFamily="34" charset="0"/>
                <a:ea typeface="Verdana" panose="020B0604030504040204" pitchFamily="34" charset="0"/>
              </a:rPr>
              <a:t>.</a:t>
            </a:r>
            <a:r>
              <a:rPr lang="lt-LT" sz="1600" b="1" dirty="0">
                <a:solidFill>
                  <a:srgbClr val="390A6F"/>
                </a:solidFill>
                <a:latin typeface="Verdana" panose="020B0604030504040204" pitchFamily="34" charset="0"/>
                <a:ea typeface="Verdana" panose="020B0604030504040204" pitchFamily="34" charset="0"/>
              </a:rPr>
              <a:t> Eur</a:t>
            </a:r>
            <a:r>
              <a:rPr lang="lt-LT" sz="1400" dirty="0">
                <a:solidFill>
                  <a:srgbClr val="390A6F"/>
                </a:solidFill>
                <a:latin typeface="Verdana" panose="020B0604030504040204" pitchFamily="34" charset="0"/>
                <a:ea typeface="Verdana" panose="020B0604030504040204" pitchFamily="34" charset="0"/>
              </a:rPr>
              <a:t>.</a:t>
            </a:r>
          </a:p>
        </p:txBody>
      </p:sp>
      <p:grpSp>
        <p:nvGrpSpPr>
          <p:cNvPr id="27" name="Group 26">
            <a:extLst>
              <a:ext uri="{FF2B5EF4-FFF2-40B4-BE49-F238E27FC236}">
                <a16:creationId xmlns:a16="http://schemas.microsoft.com/office/drawing/2014/main" id="{79E8A03B-5854-74BE-0C3C-2E17F062F551}"/>
              </a:ext>
            </a:extLst>
          </p:cNvPr>
          <p:cNvGrpSpPr/>
          <p:nvPr/>
        </p:nvGrpSpPr>
        <p:grpSpPr>
          <a:xfrm>
            <a:off x="677276" y="1557390"/>
            <a:ext cx="486809" cy="486808"/>
            <a:chOff x="5003421" y="1651558"/>
            <a:chExt cx="563880" cy="563880"/>
          </a:xfrm>
        </p:grpSpPr>
        <p:sp>
          <p:nvSpPr>
            <p:cNvPr id="28" name="Oval 27">
              <a:extLst>
                <a:ext uri="{FF2B5EF4-FFF2-40B4-BE49-F238E27FC236}">
                  <a16:creationId xmlns:a16="http://schemas.microsoft.com/office/drawing/2014/main" id="{CEA0A234-434F-DDC6-97FF-CF4E9597905F}"/>
                </a:ext>
              </a:extLst>
            </p:cNvPr>
            <p:cNvSpPr/>
            <p:nvPr/>
          </p:nvSpPr>
          <p:spPr>
            <a:xfrm>
              <a:off x="5003421" y="1651558"/>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29" name="TextBox 28">
              <a:extLst>
                <a:ext uri="{FF2B5EF4-FFF2-40B4-BE49-F238E27FC236}">
                  <a16:creationId xmlns:a16="http://schemas.microsoft.com/office/drawing/2014/main" id="{B5E87311-D5C8-0704-9F8D-6E34F25BAC3D}"/>
                </a:ext>
              </a:extLst>
            </p:cNvPr>
            <p:cNvSpPr txBox="1"/>
            <p:nvPr/>
          </p:nvSpPr>
          <p:spPr>
            <a:xfrm>
              <a:off x="5083431" y="1736299"/>
              <a:ext cx="457200" cy="356503"/>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1.</a:t>
              </a:r>
            </a:p>
          </p:txBody>
        </p:sp>
      </p:grpSp>
      <p:grpSp>
        <p:nvGrpSpPr>
          <p:cNvPr id="30" name="Group 29">
            <a:extLst>
              <a:ext uri="{FF2B5EF4-FFF2-40B4-BE49-F238E27FC236}">
                <a16:creationId xmlns:a16="http://schemas.microsoft.com/office/drawing/2014/main" id="{6FBB4AF9-EAB8-F455-8EAD-E19AB2D20068}"/>
              </a:ext>
            </a:extLst>
          </p:cNvPr>
          <p:cNvGrpSpPr/>
          <p:nvPr/>
        </p:nvGrpSpPr>
        <p:grpSpPr>
          <a:xfrm>
            <a:off x="677276" y="5019970"/>
            <a:ext cx="486809" cy="486808"/>
            <a:chOff x="5003421" y="1668780"/>
            <a:chExt cx="563880" cy="563880"/>
          </a:xfrm>
        </p:grpSpPr>
        <p:sp>
          <p:nvSpPr>
            <p:cNvPr id="31" name="Oval 30">
              <a:extLst>
                <a:ext uri="{FF2B5EF4-FFF2-40B4-BE49-F238E27FC236}">
                  <a16:creationId xmlns:a16="http://schemas.microsoft.com/office/drawing/2014/main" id="{7FC7D5BA-2743-395F-FC36-811DAFA42C05}"/>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32" name="TextBox 31">
              <a:extLst>
                <a:ext uri="{FF2B5EF4-FFF2-40B4-BE49-F238E27FC236}">
                  <a16:creationId xmlns:a16="http://schemas.microsoft.com/office/drawing/2014/main" id="{D7E2A8B1-0386-8828-F009-869B6408DC50}"/>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3.</a:t>
              </a:r>
            </a:p>
          </p:txBody>
        </p:sp>
      </p:grpSp>
      <p:sp>
        <p:nvSpPr>
          <p:cNvPr id="36" name="TextBox 35">
            <a:extLst>
              <a:ext uri="{FF2B5EF4-FFF2-40B4-BE49-F238E27FC236}">
                <a16:creationId xmlns:a16="http://schemas.microsoft.com/office/drawing/2014/main" id="{4CD05A21-8927-5555-C426-7B04693A823A}"/>
              </a:ext>
            </a:extLst>
          </p:cNvPr>
          <p:cNvSpPr txBox="1"/>
          <p:nvPr/>
        </p:nvSpPr>
        <p:spPr>
          <a:xfrm>
            <a:off x="8315501" y="3261128"/>
            <a:ext cx="2783712" cy="1308050"/>
          </a:xfrm>
          <a:prstGeom prst="rect">
            <a:avLst/>
          </a:prstGeom>
          <a:noFill/>
        </p:spPr>
        <p:txBody>
          <a:bodyPr wrap="square" rtlCol="0">
            <a:spAutoFit/>
          </a:bodyPr>
          <a:lstStyle/>
          <a:p>
            <a:pPr algn="r"/>
            <a:r>
              <a:rPr lang="lt-LT" b="1" dirty="0">
                <a:solidFill>
                  <a:srgbClr val="44BBA4"/>
                </a:solidFill>
                <a:latin typeface="Verdana" panose="020B0604030504040204" pitchFamily="34" charset="0"/>
                <a:ea typeface="Verdana" panose="020B0604030504040204" pitchFamily="34" charset="0"/>
              </a:rPr>
              <a:t>Startuoliai</a:t>
            </a:r>
          </a:p>
          <a:p>
            <a:pPr algn="r"/>
            <a:r>
              <a:rPr lang="lt-LT" sz="500" b="1" dirty="0">
                <a:solidFill>
                  <a:srgbClr val="44BBA4"/>
                </a:solidFill>
                <a:latin typeface="Verdana" panose="020B0604030504040204" pitchFamily="34" charset="0"/>
                <a:ea typeface="Verdana" panose="020B0604030504040204" pitchFamily="34" charset="0"/>
              </a:rPr>
              <a:t> </a:t>
            </a:r>
            <a:br>
              <a:rPr lang="lt-LT" sz="700" b="1" dirty="0">
                <a:solidFill>
                  <a:srgbClr val="44BBA4"/>
                </a:solidFill>
                <a:latin typeface="Verdana" panose="020B0604030504040204" pitchFamily="34" charset="0"/>
                <a:ea typeface="Verdana" panose="020B0604030504040204" pitchFamily="34" charset="0"/>
              </a:rPr>
            </a:br>
            <a:r>
              <a:rPr lang="lt-LT" sz="1400" dirty="0">
                <a:solidFill>
                  <a:srgbClr val="390A6F"/>
                </a:solidFill>
                <a:latin typeface="Verdana" panose="020B0604030504040204" pitchFamily="34" charset="0"/>
                <a:ea typeface="Verdana" panose="020B0604030504040204" pitchFamily="34" charset="0"/>
              </a:rPr>
              <a:t>Startuolių vertė per penkerius metus išaugo nuo 1,9 mlrd. Eur </a:t>
            </a:r>
          </a:p>
          <a:p>
            <a:pPr algn="r"/>
            <a:r>
              <a:rPr lang="lt-LT" sz="1400" b="1" dirty="0">
                <a:solidFill>
                  <a:srgbClr val="390A6F"/>
                </a:solidFill>
                <a:latin typeface="Verdana" panose="020B0604030504040204" pitchFamily="34" charset="0"/>
                <a:ea typeface="Verdana" panose="020B0604030504040204" pitchFamily="34" charset="0"/>
              </a:rPr>
              <a:t>iki 13,7 mlrd</a:t>
            </a:r>
            <a:r>
              <a:rPr lang="lt-LT" sz="1400" dirty="0">
                <a:solidFill>
                  <a:srgbClr val="390A6F"/>
                </a:solidFill>
                <a:latin typeface="Verdana" panose="020B0604030504040204" pitchFamily="34" charset="0"/>
                <a:ea typeface="Verdana" panose="020B0604030504040204" pitchFamily="34" charset="0"/>
              </a:rPr>
              <a:t>. </a:t>
            </a:r>
            <a:r>
              <a:rPr lang="lt-LT" sz="1400" b="1" dirty="0">
                <a:solidFill>
                  <a:srgbClr val="390A6F"/>
                </a:solidFill>
                <a:latin typeface="Verdana" panose="020B0604030504040204" pitchFamily="34" charset="0"/>
                <a:ea typeface="Verdana" panose="020B0604030504040204" pitchFamily="34" charset="0"/>
              </a:rPr>
              <a:t>Eur</a:t>
            </a:r>
            <a:r>
              <a:rPr lang="lt-LT" sz="1400" dirty="0">
                <a:solidFill>
                  <a:srgbClr val="390A6F"/>
                </a:solidFill>
                <a:latin typeface="Verdana" panose="020B0604030504040204" pitchFamily="34" charset="0"/>
                <a:ea typeface="Verdana" panose="020B0604030504040204" pitchFamily="34" charset="0"/>
              </a:rPr>
              <a:t>.</a:t>
            </a:r>
            <a:r>
              <a:rPr lang="lt-LT" sz="1400" b="1" dirty="0">
                <a:solidFill>
                  <a:srgbClr val="390A6F"/>
                </a:solidFill>
                <a:latin typeface="Verdana" panose="020B0604030504040204" pitchFamily="34" charset="0"/>
                <a:ea typeface="Verdana" panose="020B0604030504040204" pitchFamily="34" charset="0"/>
              </a:rPr>
              <a:t> </a:t>
            </a:r>
          </a:p>
        </p:txBody>
      </p:sp>
      <p:sp>
        <p:nvSpPr>
          <p:cNvPr id="37" name="TextBox 36">
            <a:extLst>
              <a:ext uri="{FF2B5EF4-FFF2-40B4-BE49-F238E27FC236}">
                <a16:creationId xmlns:a16="http://schemas.microsoft.com/office/drawing/2014/main" id="{07297A8C-73A7-99C4-01AE-1D1AD79FDF2D}"/>
              </a:ext>
            </a:extLst>
          </p:cNvPr>
          <p:cNvSpPr txBox="1"/>
          <p:nvPr/>
        </p:nvSpPr>
        <p:spPr>
          <a:xfrm>
            <a:off x="8021562" y="4761909"/>
            <a:ext cx="3058052" cy="1461939"/>
          </a:xfrm>
          <a:prstGeom prst="rect">
            <a:avLst/>
          </a:prstGeom>
          <a:noFill/>
        </p:spPr>
        <p:txBody>
          <a:bodyPr wrap="square" rtlCol="0">
            <a:spAutoFit/>
          </a:bodyPr>
          <a:lstStyle/>
          <a:p>
            <a:pPr algn="r"/>
            <a:r>
              <a:rPr lang="lt-LT" b="1" dirty="0">
                <a:solidFill>
                  <a:srgbClr val="44BBA4"/>
                </a:solidFill>
                <a:latin typeface="Verdana" panose="020B0604030504040204" pitchFamily="34" charset="0"/>
                <a:ea typeface="Verdana" panose="020B0604030504040204" pitchFamily="34" charset="0"/>
              </a:rPr>
              <a:t>Akceleratoriai</a:t>
            </a:r>
          </a:p>
          <a:p>
            <a:pPr algn="r"/>
            <a:br>
              <a:rPr lang="lt-LT" sz="500" b="1" dirty="0">
                <a:solidFill>
                  <a:srgbClr val="44BBA4"/>
                </a:solidFill>
                <a:latin typeface="Verdana" panose="020B0604030504040204" pitchFamily="34" charset="0"/>
                <a:ea typeface="Verdana" panose="020B0604030504040204" pitchFamily="34" charset="0"/>
              </a:rPr>
            </a:br>
            <a:r>
              <a:rPr lang="lt-LT" sz="1400" dirty="0">
                <a:solidFill>
                  <a:srgbClr val="390A6F"/>
                </a:solidFill>
                <a:latin typeface="Verdana" panose="020B0604030504040204" pitchFamily="34" charset="0"/>
                <a:ea typeface="Verdana" panose="020B0604030504040204" pitchFamily="34" charset="0"/>
              </a:rPr>
              <a:t>„Plug and Play“ padės užaugti </a:t>
            </a:r>
            <a:r>
              <a:rPr lang="lt-LT" sz="1600" b="1" dirty="0">
                <a:solidFill>
                  <a:srgbClr val="390A6F"/>
                </a:solidFill>
                <a:latin typeface="Verdana" panose="020B0604030504040204" pitchFamily="34" charset="0"/>
                <a:ea typeface="Verdana" panose="020B0604030504040204" pitchFamily="34" charset="0"/>
              </a:rPr>
              <a:t>60 </a:t>
            </a:r>
            <a:r>
              <a:rPr lang="lt-LT" sz="1400" dirty="0">
                <a:solidFill>
                  <a:srgbClr val="390A6F"/>
                </a:solidFill>
                <a:latin typeface="Verdana" panose="020B0604030504040204" pitchFamily="34" charset="0"/>
                <a:ea typeface="Verdana" panose="020B0604030504040204" pitchFamily="34" charset="0"/>
              </a:rPr>
              <a:t>startuolių.</a:t>
            </a:r>
          </a:p>
          <a:p>
            <a:pPr algn="r"/>
            <a:r>
              <a:rPr lang="lt-LT" sz="500" dirty="0">
                <a:solidFill>
                  <a:srgbClr val="390A6F"/>
                </a:solidFill>
                <a:latin typeface="Verdana" panose="020B0604030504040204" pitchFamily="34" charset="0"/>
                <a:ea typeface="Verdana" panose="020B0604030504040204" pitchFamily="34" charset="0"/>
              </a:rPr>
              <a:t> </a:t>
            </a:r>
            <a:endParaRPr lang="lt-LT" sz="700" dirty="0">
              <a:solidFill>
                <a:srgbClr val="390A6F"/>
              </a:solidFill>
              <a:latin typeface="Verdana" panose="020B0604030504040204" pitchFamily="34" charset="0"/>
              <a:ea typeface="Verdana" panose="020B0604030504040204" pitchFamily="34" charset="0"/>
            </a:endParaRPr>
          </a:p>
          <a:p>
            <a:pPr algn="r"/>
            <a:r>
              <a:rPr lang="lt-LT" sz="1400" dirty="0">
                <a:solidFill>
                  <a:srgbClr val="390A6F"/>
                </a:solidFill>
                <a:latin typeface="Verdana" panose="020B0604030504040204" pitchFamily="34" charset="0"/>
                <a:ea typeface="Verdana" panose="020B0604030504040204" pitchFamily="34" charset="0"/>
              </a:rPr>
              <a:t>EIMIN inicijuotų programų vertė – beveik </a:t>
            </a:r>
            <a:r>
              <a:rPr lang="lt-LT" sz="1600" b="1" dirty="0">
                <a:solidFill>
                  <a:srgbClr val="390A6F"/>
                </a:solidFill>
                <a:latin typeface="Verdana" panose="020B0604030504040204" pitchFamily="34" charset="0"/>
                <a:ea typeface="Verdana" panose="020B0604030504040204" pitchFamily="34" charset="0"/>
              </a:rPr>
              <a:t>64 mln</a:t>
            </a:r>
            <a:r>
              <a:rPr lang="lt-LT" sz="1600" dirty="0">
                <a:solidFill>
                  <a:srgbClr val="390A6F"/>
                </a:solidFill>
                <a:latin typeface="Verdana" panose="020B0604030504040204" pitchFamily="34" charset="0"/>
                <a:ea typeface="Verdana" panose="020B0604030504040204" pitchFamily="34" charset="0"/>
              </a:rPr>
              <a:t>.</a:t>
            </a:r>
            <a:r>
              <a:rPr lang="lt-LT" sz="1600" b="1" dirty="0">
                <a:solidFill>
                  <a:srgbClr val="390A6F"/>
                </a:solidFill>
                <a:latin typeface="Verdana" panose="020B0604030504040204" pitchFamily="34" charset="0"/>
                <a:ea typeface="Verdana" panose="020B0604030504040204" pitchFamily="34" charset="0"/>
              </a:rPr>
              <a:t> Eur</a:t>
            </a:r>
            <a:r>
              <a:rPr lang="lt-LT" sz="1400" dirty="0">
                <a:solidFill>
                  <a:srgbClr val="390A6F"/>
                </a:solidFill>
                <a:latin typeface="Verdana" panose="020B0604030504040204" pitchFamily="34" charset="0"/>
                <a:ea typeface="Verdana" panose="020B0604030504040204" pitchFamily="34" charset="0"/>
              </a:rPr>
              <a:t>.</a:t>
            </a:r>
          </a:p>
        </p:txBody>
      </p:sp>
      <p:grpSp>
        <p:nvGrpSpPr>
          <p:cNvPr id="40" name="Group 39">
            <a:extLst>
              <a:ext uri="{FF2B5EF4-FFF2-40B4-BE49-F238E27FC236}">
                <a16:creationId xmlns:a16="http://schemas.microsoft.com/office/drawing/2014/main" id="{B1D50149-BBD8-8630-6D93-DEDEB5808660}"/>
              </a:ext>
            </a:extLst>
          </p:cNvPr>
          <p:cNvGrpSpPr/>
          <p:nvPr/>
        </p:nvGrpSpPr>
        <p:grpSpPr>
          <a:xfrm>
            <a:off x="11099213" y="4731311"/>
            <a:ext cx="486809" cy="486808"/>
            <a:chOff x="5003421" y="1668780"/>
            <a:chExt cx="563880" cy="563880"/>
          </a:xfrm>
        </p:grpSpPr>
        <p:sp>
          <p:nvSpPr>
            <p:cNvPr id="41" name="Oval 40">
              <a:extLst>
                <a:ext uri="{FF2B5EF4-FFF2-40B4-BE49-F238E27FC236}">
                  <a16:creationId xmlns:a16="http://schemas.microsoft.com/office/drawing/2014/main" id="{7539951D-C97E-BD3E-ADE5-17D738907C30}"/>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42" name="TextBox 41">
              <a:extLst>
                <a:ext uri="{FF2B5EF4-FFF2-40B4-BE49-F238E27FC236}">
                  <a16:creationId xmlns:a16="http://schemas.microsoft.com/office/drawing/2014/main" id="{62F04685-29D0-E6D5-27B5-B819C19E1E00}"/>
                </a:ext>
              </a:extLst>
            </p:cNvPr>
            <p:cNvSpPr txBox="1"/>
            <p:nvPr/>
          </p:nvSpPr>
          <p:spPr>
            <a:xfrm>
              <a:off x="5083431" y="1770742"/>
              <a:ext cx="457200" cy="356503"/>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6</a:t>
              </a:r>
              <a:r>
                <a:rPr lang="lt-LT" sz="1400" b="1" dirty="0">
                  <a:solidFill>
                    <a:schemeClr val="bg1"/>
                  </a:solidFill>
                  <a:latin typeface="Verdana" panose="020B0604030504040204" pitchFamily="34" charset="0"/>
                  <a:ea typeface="Verdana" panose="020B0604030504040204" pitchFamily="34" charset="0"/>
                </a:rPr>
                <a:t>.</a:t>
              </a:r>
            </a:p>
          </p:txBody>
        </p:sp>
      </p:grpSp>
      <p:sp>
        <p:nvSpPr>
          <p:cNvPr id="11" name="Rectangle: Rounded Corners 10">
            <a:extLst>
              <a:ext uri="{FF2B5EF4-FFF2-40B4-BE49-F238E27FC236}">
                <a16:creationId xmlns:a16="http://schemas.microsoft.com/office/drawing/2014/main" id="{2E6388CD-8949-5A17-31D3-073CA7CE6686}"/>
              </a:ext>
            </a:extLst>
          </p:cNvPr>
          <p:cNvSpPr/>
          <p:nvPr/>
        </p:nvSpPr>
        <p:spPr>
          <a:xfrm>
            <a:off x="7722354" y="1713556"/>
            <a:ext cx="5142905" cy="1251644"/>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grpSp>
        <p:nvGrpSpPr>
          <p:cNvPr id="13" name="Group 12">
            <a:extLst>
              <a:ext uri="{FF2B5EF4-FFF2-40B4-BE49-F238E27FC236}">
                <a16:creationId xmlns:a16="http://schemas.microsoft.com/office/drawing/2014/main" id="{09786BDB-FD73-392C-E1E4-F2324223ECC0}"/>
              </a:ext>
            </a:extLst>
          </p:cNvPr>
          <p:cNvGrpSpPr/>
          <p:nvPr/>
        </p:nvGrpSpPr>
        <p:grpSpPr>
          <a:xfrm>
            <a:off x="11099213" y="1841872"/>
            <a:ext cx="486809" cy="486808"/>
            <a:chOff x="5003421" y="1668780"/>
            <a:chExt cx="563880" cy="563880"/>
          </a:xfrm>
        </p:grpSpPr>
        <p:sp>
          <p:nvSpPr>
            <p:cNvPr id="43" name="Oval 42">
              <a:extLst>
                <a:ext uri="{FF2B5EF4-FFF2-40B4-BE49-F238E27FC236}">
                  <a16:creationId xmlns:a16="http://schemas.microsoft.com/office/drawing/2014/main" id="{24CEB453-C12D-C016-37EA-C7397A59B292}"/>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44" name="TextBox 43">
              <a:extLst>
                <a:ext uri="{FF2B5EF4-FFF2-40B4-BE49-F238E27FC236}">
                  <a16:creationId xmlns:a16="http://schemas.microsoft.com/office/drawing/2014/main" id="{4BA6EEDF-24E9-C901-73AA-0C77D6FEAC90}"/>
                </a:ext>
              </a:extLst>
            </p:cNvPr>
            <p:cNvSpPr txBox="1"/>
            <p:nvPr/>
          </p:nvSpPr>
          <p:spPr>
            <a:xfrm>
              <a:off x="5083431" y="1762131"/>
              <a:ext cx="457200" cy="356503"/>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4</a:t>
              </a:r>
              <a:r>
                <a:rPr lang="lt-LT" sz="1400" b="1" dirty="0">
                  <a:solidFill>
                    <a:schemeClr val="bg1"/>
                  </a:solidFill>
                  <a:latin typeface="Verdana" panose="020B0604030504040204" pitchFamily="34" charset="0"/>
                  <a:ea typeface="Verdana" panose="020B0604030504040204" pitchFamily="34" charset="0"/>
                </a:rPr>
                <a:t>.</a:t>
              </a:r>
            </a:p>
          </p:txBody>
        </p:sp>
      </p:grpSp>
      <p:sp>
        <p:nvSpPr>
          <p:cNvPr id="45" name="TextBox 44">
            <a:extLst>
              <a:ext uri="{FF2B5EF4-FFF2-40B4-BE49-F238E27FC236}">
                <a16:creationId xmlns:a16="http://schemas.microsoft.com/office/drawing/2014/main" id="{305CDEB8-4BEC-8ADF-3084-0428744917F5}"/>
              </a:ext>
            </a:extLst>
          </p:cNvPr>
          <p:cNvSpPr txBox="1"/>
          <p:nvPr/>
        </p:nvSpPr>
        <p:spPr>
          <a:xfrm>
            <a:off x="7973181" y="1889024"/>
            <a:ext cx="3103007" cy="907941"/>
          </a:xfrm>
          <a:prstGeom prst="rect">
            <a:avLst/>
          </a:prstGeom>
          <a:noFill/>
        </p:spPr>
        <p:txBody>
          <a:bodyPr wrap="square" rtlCol="0">
            <a:spAutoFit/>
          </a:bodyPr>
          <a:lstStyle/>
          <a:p>
            <a:pPr algn="r"/>
            <a:r>
              <a:rPr lang="lt-LT" b="1" dirty="0">
                <a:solidFill>
                  <a:srgbClr val="44BBA4"/>
                </a:solidFill>
                <a:latin typeface="Verdana" panose="020B0604030504040204" pitchFamily="34" charset="0"/>
                <a:ea typeface="Verdana" panose="020B0604030504040204" pitchFamily="34" charset="0"/>
              </a:rPr>
              <a:t>Profesionalai</a:t>
            </a:r>
          </a:p>
          <a:p>
            <a:pPr algn="r"/>
            <a:r>
              <a:rPr lang="lt-LT" sz="500" b="1" dirty="0">
                <a:solidFill>
                  <a:srgbClr val="44BBA4"/>
                </a:solidFill>
                <a:latin typeface="Verdana" panose="020B0604030504040204" pitchFamily="34" charset="0"/>
                <a:ea typeface="Verdana" panose="020B0604030504040204" pitchFamily="34" charset="0"/>
              </a:rPr>
              <a:t> </a:t>
            </a:r>
            <a:endParaRPr lang="lt-LT" b="1" dirty="0">
              <a:solidFill>
                <a:srgbClr val="44BBA4"/>
              </a:solidFill>
              <a:latin typeface="Verdana" panose="020B0604030504040204" pitchFamily="34" charset="0"/>
              <a:ea typeface="Verdana" panose="020B0604030504040204" pitchFamily="34" charset="0"/>
            </a:endParaRPr>
          </a:p>
          <a:p>
            <a:pPr algn="r"/>
            <a:r>
              <a:rPr lang="lt-LT" sz="1400" dirty="0">
                <a:solidFill>
                  <a:srgbClr val="390A6F"/>
                </a:solidFill>
                <a:latin typeface="Verdana" panose="020B0604030504040204" pitchFamily="34" charset="0"/>
                <a:ea typeface="Verdana" panose="020B0604030504040204" pitchFamily="34" charset="0"/>
              </a:rPr>
              <a:t>D</a:t>
            </a:r>
            <a:r>
              <a:rPr kumimoji="0" lang="lt-LT" sz="1400" b="0" i="0" u="none" strike="noStrike" kern="1200" cap="none" spc="0" normalizeH="0" baseline="0" dirty="0">
                <a:ln>
                  <a:noFill/>
                </a:ln>
                <a:solidFill>
                  <a:srgbClr val="390A6F"/>
                </a:solidFill>
                <a:effectLst/>
                <a:uLnTx/>
                <a:uFillTx/>
                <a:latin typeface="Verdana" panose="020B0604030504040204" pitchFamily="34" charset="0"/>
                <a:ea typeface="Verdana" panose="020B0604030504040204" pitchFamily="34" charset="0"/>
                <a:cs typeface="+mn-cs"/>
              </a:rPr>
              <a:t>irbti į Lietuvą atvyko </a:t>
            </a:r>
            <a:r>
              <a:rPr kumimoji="0" lang="lt-LT" sz="1400" i="0" u="none" strike="noStrike" kern="1200" cap="none" spc="0" normalizeH="0" baseline="0" dirty="0">
                <a:ln>
                  <a:noFill/>
                </a:ln>
                <a:solidFill>
                  <a:srgbClr val="390A6F"/>
                </a:solidFill>
                <a:effectLst/>
                <a:uLnTx/>
                <a:uFillTx/>
                <a:latin typeface="Verdana" panose="020B0604030504040204" pitchFamily="34" charset="0"/>
                <a:ea typeface="Verdana" panose="020B0604030504040204" pitchFamily="34" charset="0"/>
                <a:cs typeface="+mn-cs"/>
              </a:rPr>
              <a:t>daugiau kaip </a:t>
            </a:r>
            <a:r>
              <a:rPr kumimoji="0" lang="lt-LT" sz="1600" b="1" i="0" u="none" strike="noStrike" kern="1200" cap="none" spc="0" normalizeH="0" baseline="0" dirty="0">
                <a:ln>
                  <a:noFill/>
                </a:ln>
                <a:solidFill>
                  <a:srgbClr val="390A6F"/>
                </a:solidFill>
                <a:effectLst/>
                <a:uLnTx/>
                <a:uFillTx/>
                <a:latin typeface="Verdana" panose="020B0604030504040204" pitchFamily="34" charset="0"/>
                <a:ea typeface="Verdana" panose="020B0604030504040204" pitchFamily="34" charset="0"/>
                <a:cs typeface="+mn-cs"/>
              </a:rPr>
              <a:t>1000 talentų</a:t>
            </a:r>
            <a:r>
              <a:rPr kumimoji="0" lang="lt-LT" sz="1400" i="0" u="none" strike="noStrike" kern="1200" cap="none" spc="0" normalizeH="0" baseline="0" dirty="0">
                <a:ln>
                  <a:noFill/>
                </a:ln>
                <a:solidFill>
                  <a:srgbClr val="390A6F"/>
                </a:solidFill>
                <a:effectLst/>
                <a:uLnTx/>
                <a:uFillTx/>
                <a:latin typeface="Verdana" panose="020B0604030504040204" pitchFamily="34" charset="0"/>
                <a:ea typeface="Verdana" panose="020B0604030504040204" pitchFamily="34" charset="0"/>
                <a:cs typeface="+mn-cs"/>
              </a:rPr>
              <a:t>.</a:t>
            </a:r>
            <a:endParaRPr lang="lt-LT" sz="1400" dirty="0">
              <a:solidFill>
                <a:srgbClr val="390A6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95475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D3FF">
            <a:alpha val="52000"/>
          </a:srgbClr>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7FE3352B-C9F5-8CAA-755A-8E77CA3E7F20}"/>
              </a:ext>
            </a:extLst>
          </p:cNvPr>
          <p:cNvSpPr/>
          <p:nvPr/>
        </p:nvSpPr>
        <p:spPr>
          <a:xfrm>
            <a:off x="7738863" y="2546195"/>
            <a:ext cx="5964421" cy="2783712"/>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 name="Rectangle: Rounded Corners 3">
            <a:extLst>
              <a:ext uri="{FF2B5EF4-FFF2-40B4-BE49-F238E27FC236}">
                <a16:creationId xmlns:a16="http://schemas.microsoft.com/office/drawing/2014/main" id="{63D5BF77-21CF-F38F-AC79-3EF6E1F1866D}"/>
              </a:ext>
            </a:extLst>
          </p:cNvPr>
          <p:cNvSpPr/>
          <p:nvPr/>
        </p:nvSpPr>
        <p:spPr>
          <a:xfrm>
            <a:off x="-1494776" y="2523281"/>
            <a:ext cx="5964421" cy="2783712"/>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 name="Oval 11">
            <a:extLst>
              <a:ext uri="{FF2B5EF4-FFF2-40B4-BE49-F238E27FC236}">
                <a16:creationId xmlns:a16="http://schemas.microsoft.com/office/drawing/2014/main" id="{00508C57-8866-D99D-DE75-1A02BB92F78E}"/>
              </a:ext>
            </a:extLst>
          </p:cNvPr>
          <p:cNvSpPr/>
          <p:nvPr/>
        </p:nvSpPr>
        <p:spPr>
          <a:xfrm>
            <a:off x="4704144" y="2546195"/>
            <a:ext cx="2783712" cy="278371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pic>
        <p:nvPicPr>
          <p:cNvPr id="3" name="Google Shape;110;p20">
            <a:extLst>
              <a:ext uri="{FF2B5EF4-FFF2-40B4-BE49-F238E27FC236}">
                <a16:creationId xmlns:a16="http://schemas.microsoft.com/office/drawing/2014/main" id="{AC89B901-8E20-DA62-C18E-F149736F0DA5}"/>
              </a:ext>
            </a:extLst>
          </p:cNvPr>
          <p:cNvPicPr preferRelativeResize="0"/>
          <p:nvPr/>
        </p:nvPicPr>
        <p:blipFill rotWithShape="1">
          <a:blip r:embed="rId2">
            <a:alphaModFix/>
          </a:blip>
          <a:srcRect/>
          <a:stretch/>
        </p:blipFill>
        <p:spPr>
          <a:xfrm>
            <a:off x="9475885" y="103630"/>
            <a:ext cx="2266283" cy="1136283"/>
          </a:xfrm>
          <a:prstGeom prst="rect">
            <a:avLst/>
          </a:prstGeom>
          <a:noFill/>
          <a:ln>
            <a:noFill/>
          </a:ln>
        </p:spPr>
      </p:pic>
      <p:grpSp>
        <p:nvGrpSpPr>
          <p:cNvPr id="7" name="Group 6">
            <a:extLst>
              <a:ext uri="{FF2B5EF4-FFF2-40B4-BE49-F238E27FC236}">
                <a16:creationId xmlns:a16="http://schemas.microsoft.com/office/drawing/2014/main" id="{6490DD57-4D00-351D-6B62-F7139D0441D2}"/>
              </a:ext>
            </a:extLst>
          </p:cNvPr>
          <p:cNvGrpSpPr/>
          <p:nvPr/>
        </p:nvGrpSpPr>
        <p:grpSpPr>
          <a:xfrm>
            <a:off x="677276" y="3200137"/>
            <a:ext cx="486809" cy="486808"/>
            <a:chOff x="5003421" y="1668780"/>
            <a:chExt cx="563880" cy="563880"/>
          </a:xfrm>
        </p:grpSpPr>
        <p:sp>
          <p:nvSpPr>
            <p:cNvPr id="8" name="Oval 7">
              <a:extLst>
                <a:ext uri="{FF2B5EF4-FFF2-40B4-BE49-F238E27FC236}">
                  <a16:creationId xmlns:a16="http://schemas.microsoft.com/office/drawing/2014/main" id="{21FD0222-13B6-D129-80F9-61F8AD96379B}"/>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9" name="TextBox 8">
              <a:extLst>
                <a:ext uri="{FF2B5EF4-FFF2-40B4-BE49-F238E27FC236}">
                  <a16:creationId xmlns:a16="http://schemas.microsoft.com/office/drawing/2014/main" id="{C392AA27-92E2-9F5E-A2A5-C4E543925CF0}"/>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1.</a:t>
              </a:r>
            </a:p>
          </p:txBody>
        </p:sp>
      </p:grpSp>
      <p:grpSp>
        <p:nvGrpSpPr>
          <p:cNvPr id="38" name="Group 37">
            <a:extLst>
              <a:ext uri="{FF2B5EF4-FFF2-40B4-BE49-F238E27FC236}">
                <a16:creationId xmlns:a16="http://schemas.microsoft.com/office/drawing/2014/main" id="{50A42C63-3257-8347-330F-AE8F7917B4DF}"/>
              </a:ext>
            </a:extLst>
          </p:cNvPr>
          <p:cNvGrpSpPr/>
          <p:nvPr/>
        </p:nvGrpSpPr>
        <p:grpSpPr>
          <a:xfrm>
            <a:off x="5029509" y="2874737"/>
            <a:ext cx="2132981" cy="2149241"/>
            <a:chOff x="6775869" y="1228428"/>
            <a:chExt cx="2132981" cy="2149241"/>
          </a:xfrm>
        </p:grpSpPr>
        <p:sp>
          <p:nvSpPr>
            <p:cNvPr id="15" name="Freeform: Shape 14">
              <a:extLst>
                <a:ext uri="{FF2B5EF4-FFF2-40B4-BE49-F238E27FC236}">
                  <a16:creationId xmlns:a16="http://schemas.microsoft.com/office/drawing/2014/main" id="{92D9828B-7287-03B3-E079-5490B8E2F0E7}"/>
                </a:ext>
              </a:extLst>
            </p:cNvPr>
            <p:cNvSpPr/>
            <p:nvPr/>
          </p:nvSpPr>
          <p:spPr>
            <a:xfrm>
              <a:off x="6934253" y="1375286"/>
              <a:ext cx="1816214" cy="1830209"/>
            </a:xfrm>
            <a:custGeom>
              <a:avLst/>
              <a:gdLst>
                <a:gd name="connsiteX0" fmla="*/ 1028728 w 1028727"/>
                <a:gd name="connsiteY0" fmla="*/ 518327 h 1036654"/>
                <a:gd name="connsiteX1" fmla="*/ 514364 w 1028727"/>
                <a:gd name="connsiteY1" fmla="*/ 1036655 h 1036654"/>
                <a:gd name="connsiteX2" fmla="*/ 0 w 1028727"/>
                <a:gd name="connsiteY2" fmla="*/ 518327 h 1036654"/>
                <a:gd name="connsiteX3" fmla="*/ 514364 w 1028727"/>
                <a:gd name="connsiteY3" fmla="*/ 0 h 1036654"/>
                <a:gd name="connsiteX4" fmla="*/ 1028728 w 1028727"/>
                <a:gd name="connsiteY4" fmla="*/ 518327 h 10366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727" h="1036654">
                  <a:moveTo>
                    <a:pt x="1028728" y="518327"/>
                  </a:moveTo>
                  <a:cubicBezTo>
                    <a:pt x="1028728" y="804592"/>
                    <a:pt x="798439" y="1036655"/>
                    <a:pt x="514364" y="1036655"/>
                  </a:cubicBezTo>
                  <a:cubicBezTo>
                    <a:pt x="230289" y="1036655"/>
                    <a:pt x="0" y="804592"/>
                    <a:pt x="0" y="518327"/>
                  </a:cubicBezTo>
                  <a:cubicBezTo>
                    <a:pt x="0" y="232063"/>
                    <a:pt x="230289" y="0"/>
                    <a:pt x="514364" y="0"/>
                  </a:cubicBezTo>
                  <a:cubicBezTo>
                    <a:pt x="798439" y="0"/>
                    <a:pt x="1028728" y="232063"/>
                    <a:pt x="1028728" y="518327"/>
                  </a:cubicBezTo>
                  <a:close/>
                </a:path>
              </a:pathLst>
            </a:custGeom>
            <a:noFill/>
            <a:ln w="22974" cap="rnd">
              <a:solidFill>
                <a:srgbClr val="7E47FF"/>
              </a:solidFill>
              <a:prstDash val="sysDash"/>
              <a:round/>
            </a:ln>
          </p:spPr>
          <p:txBody>
            <a:bodyPr rtlCol="0" anchor="ctr"/>
            <a:lstStyle/>
            <a:p>
              <a:endParaRPr lang="lt-LT"/>
            </a:p>
          </p:txBody>
        </p:sp>
        <p:sp>
          <p:nvSpPr>
            <p:cNvPr id="16" name="Freeform: Shape 15">
              <a:extLst>
                <a:ext uri="{FF2B5EF4-FFF2-40B4-BE49-F238E27FC236}">
                  <a16:creationId xmlns:a16="http://schemas.microsoft.com/office/drawing/2014/main" id="{5BA5B1B9-07FD-5975-8D41-2A93A140BEE7}"/>
                </a:ext>
              </a:extLst>
            </p:cNvPr>
            <p:cNvSpPr/>
            <p:nvPr/>
          </p:nvSpPr>
          <p:spPr>
            <a:xfrm>
              <a:off x="7107662" y="1555693"/>
              <a:ext cx="1469396" cy="1469396"/>
            </a:xfrm>
            <a:custGeom>
              <a:avLst/>
              <a:gdLst>
                <a:gd name="connsiteX0" fmla="*/ 832285 w 832285"/>
                <a:gd name="connsiteY0" fmla="*/ 416143 h 832285"/>
                <a:gd name="connsiteX1" fmla="*/ 416143 w 832285"/>
                <a:gd name="connsiteY1" fmla="*/ 832285 h 832285"/>
                <a:gd name="connsiteX2" fmla="*/ 0 w 832285"/>
                <a:gd name="connsiteY2" fmla="*/ 416143 h 832285"/>
                <a:gd name="connsiteX3" fmla="*/ 416143 w 832285"/>
                <a:gd name="connsiteY3" fmla="*/ 0 h 832285"/>
                <a:gd name="connsiteX4" fmla="*/ 832285 w 832285"/>
                <a:gd name="connsiteY4" fmla="*/ 416143 h 8322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285" h="832285">
                  <a:moveTo>
                    <a:pt x="832285" y="416143"/>
                  </a:moveTo>
                  <a:cubicBezTo>
                    <a:pt x="832285" y="645972"/>
                    <a:pt x="645972" y="832285"/>
                    <a:pt x="416143" y="832285"/>
                  </a:cubicBezTo>
                  <a:cubicBezTo>
                    <a:pt x="186313" y="832285"/>
                    <a:pt x="0" y="645972"/>
                    <a:pt x="0" y="416143"/>
                  </a:cubicBezTo>
                  <a:cubicBezTo>
                    <a:pt x="0" y="186313"/>
                    <a:pt x="186313" y="0"/>
                    <a:pt x="416143" y="0"/>
                  </a:cubicBezTo>
                  <a:cubicBezTo>
                    <a:pt x="645972" y="0"/>
                    <a:pt x="832285" y="186313"/>
                    <a:pt x="832285" y="416143"/>
                  </a:cubicBezTo>
                  <a:close/>
                </a:path>
              </a:pathLst>
            </a:custGeom>
            <a:solidFill>
              <a:srgbClr val="44BBA4"/>
            </a:solidFill>
            <a:ln w="5802" cap="flat">
              <a:noFill/>
              <a:prstDash val="solid"/>
              <a:miter/>
            </a:ln>
          </p:spPr>
          <p:txBody>
            <a:bodyPr rtlCol="0" anchor="ctr"/>
            <a:lstStyle/>
            <a:p>
              <a:endParaRPr lang="lt-LT"/>
            </a:p>
          </p:txBody>
        </p:sp>
        <p:sp>
          <p:nvSpPr>
            <p:cNvPr id="17" name="Freeform: Shape 16">
              <a:extLst>
                <a:ext uri="{FF2B5EF4-FFF2-40B4-BE49-F238E27FC236}">
                  <a16:creationId xmlns:a16="http://schemas.microsoft.com/office/drawing/2014/main" id="{DC2DAC1D-316A-5556-21AF-F7181E0FEEBF}"/>
                </a:ext>
              </a:extLst>
            </p:cNvPr>
            <p:cNvSpPr/>
            <p:nvPr/>
          </p:nvSpPr>
          <p:spPr>
            <a:xfrm>
              <a:off x="6775869" y="1228428"/>
              <a:ext cx="2132981" cy="2149241"/>
            </a:xfrm>
            <a:custGeom>
              <a:avLst/>
              <a:gdLst>
                <a:gd name="connsiteX0" fmla="*/ 1208149 w 1208148"/>
                <a:gd name="connsiteY0" fmla="*/ 608679 h 1217358"/>
                <a:gd name="connsiteX1" fmla="*/ 604074 w 1208148"/>
                <a:gd name="connsiteY1" fmla="*/ 1217358 h 1217358"/>
                <a:gd name="connsiteX2" fmla="*/ 0 w 1208148"/>
                <a:gd name="connsiteY2" fmla="*/ 608679 h 1217358"/>
                <a:gd name="connsiteX3" fmla="*/ 604074 w 1208148"/>
                <a:gd name="connsiteY3" fmla="*/ 0 h 1217358"/>
                <a:gd name="connsiteX4" fmla="*/ 1208149 w 1208148"/>
                <a:gd name="connsiteY4" fmla="*/ 608679 h 12173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8148" h="1217358">
                  <a:moveTo>
                    <a:pt x="1208149" y="608679"/>
                  </a:moveTo>
                  <a:cubicBezTo>
                    <a:pt x="1208149" y="944843"/>
                    <a:pt x="937695" y="1217358"/>
                    <a:pt x="604074" y="1217358"/>
                  </a:cubicBezTo>
                  <a:cubicBezTo>
                    <a:pt x="270453" y="1217358"/>
                    <a:pt x="0" y="944843"/>
                    <a:pt x="0" y="608679"/>
                  </a:cubicBezTo>
                  <a:cubicBezTo>
                    <a:pt x="0" y="272515"/>
                    <a:pt x="270453" y="0"/>
                    <a:pt x="604074" y="0"/>
                  </a:cubicBezTo>
                  <a:cubicBezTo>
                    <a:pt x="937695" y="0"/>
                    <a:pt x="1208149" y="272515"/>
                    <a:pt x="1208149" y="608679"/>
                  </a:cubicBezTo>
                  <a:close/>
                </a:path>
              </a:pathLst>
            </a:custGeom>
            <a:noFill/>
            <a:ln w="24657" cap="rnd">
              <a:solidFill>
                <a:srgbClr val="CCD3FF"/>
              </a:solidFill>
              <a:prstDash val="sysDash"/>
              <a:round/>
            </a:ln>
          </p:spPr>
          <p:txBody>
            <a:bodyPr rtlCol="0" anchor="ctr"/>
            <a:lstStyle/>
            <a:p>
              <a:endParaRPr lang="lt-LT"/>
            </a:p>
          </p:txBody>
        </p:sp>
        <p:grpSp>
          <p:nvGrpSpPr>
            <p:cNvPr id="18" name="Graphic 1">
              <a:extLst>
                <a:ext uri="{FF2B5EF4-FFF2-40B4-BE49-F238E27FC236}">
                  <a16:creationId xmlns:a16="http://schemas.microsoft.com/office/drawing/2014/main" id="{BC0C08FB-BE02-C82E-2685-D190253274C2}"/>
                </a:ext>
              </a:extLst>
            </p:cNvPr>
            <p:cNvGrpSpPr/>
            <p:nvPr/>
          </p:nvGrpSpPr>
          <p:grpSpPr>
            <a:xfrm>
              <a:off x="7380589" y="1985561"/>
              <a:ext cx="978191" cy="661938"/>
              <a:chOff x="3317144" y="689921"/>
              <a:chExt cx="554060" cy="374930"/>
            </a:xfrm>
          </p:grpSpPr>
          <p:sp>
            <p:nvSpPr>
              <p:cNvPr id="19" name="Freeform: Shape 18">
                <a:extLst>
                  <a:ext uri="{FF2B5EF4-FFF2-40B4-BE49-F238E27FC236}">
                    <a16:creationId xmlns:a16="http://schemas.microsoft.com/office/drawing/2014/main" id="{B66740C9-12E8-47F7-AF0F-E518763CE765}"/>
                  </a:ext>
                </a:extLst>
              </p:cNvPr>
              <p:cNvSpPr/>
              <p:nvPr/>
            </p:nvSpPr>
            <p:spPr>
              <a:xfrm>
                <a:off x="3848179" y="907465"/>
                <a:ext cx="23025" cy="48848"/>
              </a:xfrm>
              <a:custGeom>
                <a:avLst/>
                <a:gdLst>
                  <a:gd name="connsiteX0" fmla="*/ 13232 w 23025"/>
                  <a:gd name="connsiteY0" fmla="*/ 0 h 48848"/>
                  <a:gd name="connsiteX1" fmla="*/ 23025 w 23025"/>
                  <a:gd name="connsiteY1" fmla="*/ 9793 h 48848"/>
                  <a:gd name="connsiteX2" fmla="*/ 23025 w 23025"/>
                  <a:gd name="connsiteY2" fmla="*/ 39055 h 48848"/>
                  <a:gd name="connsiteX3" fmla="*/ 13232 w 23025"/>
                  <a:gd name="connsiteY3" fmla="*/ 48848 h 48848"/>
                  <a:gd name="connsiteX4" fmla="*/ 9793 w 23025"/>
                  <a:gd name="connsiteY4" fmla="*/ 48848 h 48848"/>
                  <a:gd name="connsiteX5" fmla="*/ 0 w 23025"/>
                  <a:gd name="connsiteY5" fmla="*/ 39055 h 48848"/>
                  <a:gd name="connsiteX6" fmla="*/ 0 w 23025"/>
                  <a:gd name="connsiteY6" fmla="*/ 9793 h 48848"/>
                  <a:gd name="connsiteX7" fmla="*/ 9793 w 23025"/>
                  <a:gd name="connsiteY7" fmla="*/ 0 h 4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025" h="48848">
                    <a:moveTo>
                      <a:pt x="13232" y="0"/>
                    </a:moveTo>
                    <a:cubicBezTo>
                      <a:pt x="18641" y="0"/>
                      <a:pt x="23025" y="4384"/>
                      <a:pt x="23025" y="9793"/>
                    </a:cubicBezTo>
                    <a:lnTo>
                      <a:pt x="23025" y="39055"/>
                    </a:lnTo>
                    <a:cubicBezTo>
                      <a:pt x="23025" y="44464"/>
                      <a:pt x="18641" y="48848"/>
                      <a:pt x="13232" y="48848"/>
                    </a:cubicBezTo>
                    <a:lnTo>
                      <a:pt x="9793" y="48848"/>
                    </a:lnTo>
                    <a:cubicBezTo>
                      <a:pt x="4384" y="48848"/>
                      <a:pt x="0" y="44464"/>
                      <a:pt x="0" y="39055"/>
                    </a:cubicBezTo>
                    <a:lnTo>
                      <a:pt x="0" y="9793"/>
                    </a:lnTo>
                    <a:cubicBezTo>
                      <a:pt x="0" y="4384"/>
                      <a:pt x="4385" y="0"/>
                      <a:pt x="9793" y="0"/>
                    </a:cubicBezTo>
                    <a:close/>
                  </a:path>
                </a:pathLst>
              </a:custGeom>
              <a:solidFill>
                <a:srgbClr val="F2F1F0"/>
              </a:solidFill>
              <a:ln w="5802" cap="flat">
                <a:noFill/>
                <a:prstDash val="solid"/>
                <a:miter/>
              </a:ln>
            </p:spPr>
            <p:txBody>
              <a:bodyPr rtlCol="0" anchor="ctr"/>
              <a:lstStyle/>
              <a:p>
                <a:endParaRPr lang="lt-LT"/>
              </a:p>
            </p:txBody>
          </p:sp>
          <p:sp>
            <p:nvSpPr>
              <p:cNvPr id="20" name="Freeform: Shape 19">
                <a:extLst>
                  <a:ext uri="{FF2B5EF4-FFF2-40B4-BE49-F238E27FC236}">
                    <a16:creationId xmlns:a16="http://schemas.microsoft.com/office/drawing/2014/main" id="{EF27F3EE-0B83-15B6-F2D5-4EA0D48E68F5}"/>
                  </a:ext>
                </a:extLst>
              </p:cNvPr>
              <p:cNvSpPr/>
              <p:nvPr/>
            </p:nvSpPr>
            <p:spPr>
              <a:xfrm>
                <a:off x="3653952" y="792281"/>
                <a:ext cx="205127" cy="206293"/>
              </a:xfrm>
              <a:custGeom>
                <a:avLst/>
                <a:gdLst>
                  <a:gd name="connsiteX0" fmla="*/ 0 w 205127"/>
                  <a:gd name="connsiteY0" fmla="*/ 22734 h 206293"/>
                  <a:gd name="connsiteX1" fmla="*/ 0 w 205127"/>
                  <a:gd name="connsiteY1" fmla="*/ 183560 h 206293"/>
                  <a:gd name="connsiteX2" fmla="*/ 5363 w 205127"/>
                  <a:gd name="connsiteY2" fmla="*/ 198949 h 206293"/>
                  <a:gd name="connsiteX3" fmla="*/ 6179 w 205127"/>
                  <a:gd name="connsiteY3" fmla="*/ 199881 h 206293"/>
                  <a:gd name="connsiteX4" fmla="*/ 20285 w 205127"/>
                  <a:gd name="connsiteY4" fmla="*/ 206293 h 206293"/>
                  <a:gd name="connsiteX5" fmla="*/ 184784 w 205127"/>
                  <a:gd name="connsiteY5" fmla="*/ 206293 h 206293"/>
                  <a:gd name="connsiteX6" fmla="*/ 199765 w 205127"/>
                  <a:gd name="connsiteY6" fmla="*/ 198949 h 206293"/>
                  <a:gd name="connsiteX7" fmla="*/ 205128 w 205127"/>
                  <a:gd name="connsiteY7" fmla="*/ 183560 h 206293"/>
                  <a:gd name="connsiteX8" fmla="*/ 205128 w 205127"/>
                  <a:gd name="connsiteY8" fmla="*/ 112328 h 206293"/>
                  <a:gd name="connsiteX9" fmla="*/ 203437 w 205127"/>
                  <a:gd name="connsiteY9" fmla="*/ 107315 h 206293"/>
                  <a:gd name="connsiteX10" fmla="*/ 192712 w 205127"/>
                  <a:gd name="connsiteY10" fmla="*/ 91926 h 206293"/>
                  <a:gd name="connsiteX11" fmla="*/ 119731 w 205127"/>
                  <a:gd name="connsiteY11" fmla="*/ 0 h 206293"/>
                  <a:gd name="connsiteX12" fmla="*/ 20285 w 205127"/>
                  <a:gd name="connsiteY12" fmla="*/ 0 h 206293"/>
                  <a:gd name="connsiteX13" fmla="*/ 16496 w 205127"/>
                  <a:gd name="connsiteY13" fmla="*/ 408 h 206293"/>
                  <a:gd name="connsiteX14" fmla="*/ 5363 w 205127"/>
                  <a:gd name="connsiteY14" fmla="*/ 7345 h 206293"/>
                  <a:gd name="connsiteX15" fmla="*/ 0 w 205127"/>
                  <a:gd name="connsiteY15" fmla="*/ 22734 h 206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5127" h="206293">
                    <a:moveTo>
                      <a:pt x="0" y="22734"/>
                    </a:moveTo>
                    <a:lnTo>
                      <a:pt x="0" y="183560"/>
                    </a:lnTo>
                    <a:cubicBezTo>
                      <a:pt x="0" y="189447"/>
                      <a:pt x="2040" y="194927"/>
                      <a:pt x="5363" y="198949"/>
                    </a:cubicBezTo>
                    <a:cubicBezTo>
                      <a:pt x="5654" y="199240"/>
                      <a:pt x="5887" y="199590"/>
                      <a:pt x="6179" y="199881"/>
                    </a:cubicBezTo>
                    <a:cubicBezTo>
                      <a:pt x="9851" y="203845"/>
                      <a:pt x="14806" y="206293"/>
                      <a:pt x="20285" y="206293"/>
                    </a:cubicBezTo>
                    <a:cubicBezTo>
                      <a:pt x="56426" y="206293"/>
                      <a:pt x="148643" y="206293"/>
                      <a:pt x="184784" y="206293"/>
                    </a:cubicBezTo>
                    <a:cubicBezTo>
                      <a:pt x="190730" y="206293"/>
                      <a:pt x="195976" y="203495"/>
                      <a:pt x="199765" y="198949"/>
                    </a:cubicBezTo>
                    <a:cubicBezTo>
                      <a:pt x="203087" y="194927"/>
                      <a:pt x="205128" y="189447"/>
                      <a:pt x="205128" y="183560"/>
                    </a:cubicBezTo>
                    <a:cubicBezTo>
                      <a:pt x="205128" y="149809"/>
                      <a:pt x="205128" y="139725"/>
                      <a:pt x="205128" y="112328"/>
                    </a:cubicBezTo>
                    <a:lnTo>
                      <a:pt x="203437" y="107315"/>
                    </a:lnTo>
                    <a:cubicBezTo>
                      <a:pt x="202155" y="105507"/>
                      <a:pt x="198074" y="99678"/>
                      <a:pt x="192712" y="91926"/>
                    </a:cubicBezTo>
                    <a:cubicBezTo>
                      <a:pt x="171319" y="61031"/>
                      <a:pt x="128999" y="0"/>
                      <a:pt x="119731" y="0"/>
                    </a:cubicBezTo>
                    <a:lnTo>
                      <a:pt x="20285" y="0"/>
                    </a:lnTo>
                    <a:cubicBezTo>
                      <a:pt x="19003" y="0"/>
                      <a:pt x="17721" y="117"/>
                      <a:pt x="16496" y="408"/>
                    </a:cubicBezTo>
                    <a:cubicBezTo>
                      <a:pt x="12125" y="1341"/>
                      <a:pt x="8277" y="3847"/>
                      <a:pt x="5363" y="7345"/>
                    </a:cubicBezTo>
                    <a:cubicBezTo>
                      <a:pt x="2040" y="11367"/>
                      <a:pt x="0" y="16846"/>
                      <a:pt x="0" y="22734"/>
                    </a:cubicBezTo>
                    <a:close/>
                  </a:path>
                </a:pathLst>
              </a:custGeom>
              <a:solidFill>
                <a:srgbClr val="CCD3FF"/>
              </a:solidFill>
              <a:ln w="5802" cap="flat">
                <a:noFill/>
                <a:prstDash val="solid"/>
                <a:miter/>
              </a:ln>
            </p:spPr>
            <p:txBody>
              <a:bodyPr rtlCol="0" anchor="ctr"/>
              <a:lstStyle/>
              <a:p>
                <a:endParaRPr lang="lt-LT"/>
              </a:p>
            </p:txBody>
          </p:sp>
          <p:sp>
            <p:nvSpPr>
              <p:cNvPr id="21" name="Freeform: Shape 20">
                <a:extLst>
                  <a:ext uri="{FF2B5EF4-FFF2-40B4-BE49-F238E27FC236}">
                    <a16:creationId xmlns:a16="http://schemas.microsoft.com/office/drawing/2014/main" id="{3406AE28-637C-3EEB-3BD2-5B3183129F81}"/>
                  </a:ext>
                </a:extLst>
              </p:cNvPr>
              <p:cNvSpPr/>
              <p:nvPr/>
            </p:nvSpPr>
            <p:spPr>
              <a:xfrm>
                <a:off x="3317144" y="689921"/>
                <a:ext cx="353304" cy="308653"/>
              </a:xfrm>
              <a:custGeom>
                <a:avLst/>
                <a:gdLst>
                  <a:gd name="connsiteX0" fmla="*/ 28563 w 353304"/>
                  <a:gd name="connsiteY0" fmla="*/ 0 h 308653"/>
                  <a:gd name="connsiteX1" fmla="*/ 324742 w 353304"/>
                  <a:gd name="connsiteY1" fmla="*/ 0 h 308653"/>
                  <a:gd name="connsiteX2" fmla="*/ 344794 w 353304"/>
                  <a:gd name="connsiteY2" fmla="*/ 7986 h 308653"/>
                  <a:gd name="connsiteX3" fmla="*/ 353305 w 353304"/>
                  <a:gd name="connsiteY3" fmla="*/ 27514 h 308653"/>
                  <a:gd name="connsiteX4" fmla="*/ 353305 w 353304"/>
                  <a:gd name="connsiteY4" fmla="*/ 281140 h 308653"/>
                  <a:gd name="connsiteX5" fmla="*/ 344794 w 353304"/>
                  <a:gd name="connsiteY5" fmla="*/ 300667 h 308653"/>
                  <a:gd name="connsiteX6" fmla="*/ 324742 w 353304"/>
                  <a:gd name="connsiteY6" fmla="*/ 308653 h 308653"/>
                  <a:gd name="connsiteX7" fmla="*/ 28563 w 353304"/>
                  <a:gd name="connsiteY7" fmla="*/ 308653 h 308653"/>
                  <a:gd name="connsiteX8" fmla="*/ 8511 w 353304"/>
                  <a:gd name="connsiteY8" fmla="*/ 300667 h 308653"/>
                  <a:gd name="connsiteX9" fmla="*/ 0 w 353304"/>
                  <a:gd name="connsiteY9" fmla="*/ 281140 h 308653"/>
                  <a:gd name="connsiteX10" fmla="*/ 0 w 353304"/>
                  <a:gd name="connsiteY10" fmla="*/ 27514 h 308653"/>
                  <a:gd name="connsiteX11" fmla="*/ 8511 w 353304"/>
                  <a:gd name="connsiteY11" fmla="*/ 7986 h 308653"/>
                  <a:gd name="connsiteX12" fmla="*/ 28563 w 353304"/>
                  <a:gd name="connsiteY12" fmla="*/ 0 h 30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3304" h="308653">
                    <a:moveTo>
                      <a:pt x="28563" y="0"/>
                    </a:moveTo>
                    <a:lnTo>
                      <a:pt x="324742" y="0"/>
                    </a:lnTo>
                    <a:cubicBezTo>
                      <a:pt x="332553" y="0"/>
                      <a:pt x="339606" y="3031"/>
                      <a:pt x="344794" y="7986"/>
                    </a:cubicBezTo>
                    <a:cubicBezTo>
                      <a:pt x="350040" y="12999"/>
                      <a:pt x="353305" y="19877"/>
                      <a:pt x="353305" y="27514"/>
                    </a:cubicBezTo>
                    <a:lnTo>
                      <a:pt x="353305" y="281140"/>
                    </a:lnTo>
                    <a:cubicBezTo>
                      <a:pt x="353305" y="288776"/>
                      <a:pt x="350040" y="295654"/>
                      <a:pt x="344794" y="300667"/>
                    </a:cubicBezTo>
                    <a:cubicBezTo>
                      <a:pt x="339606" y="305564"/>
                      <a:pt x="332494" y="308653"/>
                      <a:pt x="324742" y="308653"/>
                    </a:cubicBezTo>
                    <a:cubicBezTo>
                      <a:pt x="210898" y="308653"/>
                      <a:pt x="105333" y="308653"/>
                      <a:pt x="28563" y="308653"/>
                    </a:cubicBezTo>
                    <a:cubicBezTo>
                      <a:pt x="20752" y="308653"/>
                      <a:pt x="13698" y="305622"/>
                      <a:pt x="8511" y="300667"/>
                    </a:cubicBezTo>
                    <a:cubicBezTo>
                      <a:pt x="3264" y="295654"/>
                      <a:pt x="0" y="288776"/>
                      <a:pt x="0" y="281140"/>
                    </a:cubicBezTo>
                    <a:lnTo>
                      <a:pt x="0" y="27514"/>
                    </a:lnTo>
                    <a:cubicBezTo>
                      <a:pt x="0" y="19877"/>
                      <a:pt x="3264" y="12999"/>
                      <a:pt x="8511" y="7986"/>
                    </a:cubicBezTo>
                    <a:cubicBezTo>
                      <a:pt x="13698" y="3089"/>
                      <a:pt x="20810" y="0"/>
                      <a:pt x="28563" y="0"/>
                    </a:cubicBezTo>
                    <a:close/>
                  </a:path>
                </a:pathLst>
              </a:custGeom>
              <a:solidFill>
                <a:srgbClr val="F2F1F0"/>
              </a:solidFill>
              <a:ln w="5802" cap="flat">
                <a:noFill/>
                <a:prstDash val="solid"/>
                <a:miter/>
              </a:ln>
            </p:spPr>
            <p:txBody>
              <a:bodyPr rtlCol="0" anchor="ctr"/>
              <a:lstStyle/>
              <a:p>
                <a:endParaRPr lang="lt-LT"/>
              </a:p>
            </p:txBody>
          </p:sp>
          <p:sp>
            <p:nvSpPr>
              <p:cNvPr id="22" name="Freeform: Shape 21">
                <a:extLst>
                  <a:ext uri="{FF2B5EF4-FFF2-40B4-BE49-F238E27FC236}">
                    <a16:creationId xmlns:a16="http://schemas.microsoft.com/office/drawing/2014/main" id="{F711A850-BADF-D67E-F9A9-90242128C2B6}"/>
                  </a:ext>
                </a:extLst>
              </p:cNvPr>
              <p:cNvSpPr/>
              <p:nvPr/>
            </p:nvSpPr>
            <p:spPr>
              <a:xfrm>
                <a:off x="3317144" y="689921"/>
                <a:ext cx="353304" cy="249137"/>
              </a:xfrm>
              <a:custGeom>
                <a:avLst/>
                <a:gdLst>
                  <a:gd name="connsiteX0" fmla="*/ 28563 w 353304"/>
                  <a:gd name="connsiteY0" fmla="*/ 0 h 249137"/>
                  <a:gd name="connsiteX1" fmla="*/ 324742 w 353304"/>
                  <a:gd name="connsiteY1" fmla="*/ 0 h 249137"/>
                  <a:gd name="connsiteX2" fmla="*/ 344794 w 353304"/>
                  <a:gd name="connsiteY2" fmla="*/ 6412 h 249137"/>
                  <a:gd name="connsiteX3" fmla="*/ 353305 w 353304"/>
                  <a:gd name="connsiteY3" fmla="*/ 22209 h 249137"/>
                  <a:gd name="connsiteX4" fmla="*/ 353305 w 353304"/>
                  <a:gd name="connsiteY4" fmla="*/ 226929 h 249137"/>
                  <a:gd name="connsiteX5" fmla="*/ 344794 w 353304"/>
                  <a:gd name="connsiteY5" fmla="*/ 242726 h 249137"/>
                  <a:gd name="connsiteX6" fmla="*/ 324742 w 353304"/>
                  <a:gd name="connsiteY6" fmla="*/ 249138 h 249137"/>
                  <a:gd name="connsiteX7" fmla="*/ 28563 w 353304"/>
                  <a:gd name="connsiteY7" fmla="*/ 249138 h 249137"/>
                  <a:gd name="connsiteX8" fmla="*/ 8511 w 353304"/>
                  <a:gd name="connsiteY8" fmla="*/ 242726 h 249137"/>
                  <a:gd name="connsiteX9" fmla="*/ 0 w 353304"/>
                  <a:gd name="connsiteY9" fmla="*/ 226929 h 249137"/>
                  <a:gd name="connsiteX10" fmla="*/ 0 w 353304"/>
                  <a:gd name="connsiteY10" fmla="*/ 22209 h 249137"/>
                  <a:gd name="connsiteX11" fmla="*/ 8511 w 353304"/>
                  <a:gd name="connsiteY11" fmla="*/ 6412 h 249137"/>
                  <a:gd name="connsiteX12" fmla="*/ 28563 w 353304"/>
                  <a:gd name="connsiteY12" fmla="*/ 0 h 24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3304" h="249137">
                    <a:moveTo>
                      <a:pt x="28563" y="0"/>
                    </a:moveTo>
                    <a:lnTo>
                      <a:pt x="324742" y="0"/>
                    </a:lnTo>
                    <a:cubicBezTo>
                      <a:pt x="332553" y="0"/>
                      <a:pt x="339606" y="2448"/>
                      <a:pt x="344794" y="6412"/>
                    </a:cubicBezTo>
                    <a:cubicBezTo>
                      <a:pt x="350040" y="10434"/>
                      <a:pt x="353305" y="16030"/>
                      <a:pt x="353305" y="22209"/>
                    </a:cubicBezTo>
                    <a:lnTo>
                      <a:pt x="353305" y="226929"/>
                    </a:lnTo>
                    <a:cubicBezTo>
                      <a:pt x="353305" y="233107"/>
                      <a:pt x="350040" y="238645"/>
                      <a:pt x="344794" y="242726"/>
                    </a:cubicBezTo>
                    <a:cubicBezTo>
                      <a:pt x="339606" y="246689"/>
                      <a:pt x="332494" y="249138"/>
                      <a:pt x="324742" y="249138"/>
                    </a:cubicBezTo>
                    <a:cubicBezTo>
                      <a:pt x="210898" y="249138"/>
                      <a:pt x="105333" y="249138"/>
                      <a:pt x="28563" y="249138"/>
                    </a:cubicBezTo>
                    <a:cubicBezTo>
                      <a:pt x="20752" y="249138"/>
                      <a:pt x="13698" y="246689"/>
                      <a:pt x="8511" y="242726"/>
                    </a:cubicBezTo>
                    <a:cubicBezTo>
                      <a:pt x="3264" y="238703"/>
                      <a:pt x="0" y="233107"/>
                      <a:pt x="0" y="226929"/>
                    </a:cubicBezTo>
                    <a:lnTo>
                      <a:pt x="0" y="22209"/>
                    </a:lnTo>
                    <a:cubicBezTo>
                      <a:pt x="0" y="16030"/>
                      <a:pt x="3264" y="10492"/>
                      <a:pt x="8511" y="6412"/>
                    </a:cubicBezTo>
                    <a:cubicBezTo>
                      <a:pt x="13698" y="2448"/>
                      <a:pt x="20810" y="0"/>
                      <a:pt x="28563" y="0"/>
                    </a:cubicBezTo>
                    <a:close/>
                  </a:path>
                </a:pathLst>
              </a:custGeom>
              <a:solidFill>
                <a:srgbClr val="F2F1F0"/>
              </a:solidFill>
              <a:ln w="5802" cap="flat">
                <a:noFill/>
                <a:prstDash val="solid"/>
                <a:miter/>
              </a:ln>
            </p:spPr>
            <p:txBody>
              <a:bodyPr rtlCol="0" anchor="ctr"/>
              <a:lstStyle/>
              <a:p>
                <a:endParaRPr lang="lt-LT"/>
              </a:p>
            </p:txBody>
          </p:sp>
          <p:sp>
            <p:nvSpPr>
              <p:cNvPr id="23" name="Freeform: Shape 22">
                <a:extLst>
                  <a:ext uri="{FF2B5EF4-FFF2-40B4-BE49-F238E27FC236}">
                    <a16:creationId xmlns:a16="http://schemas.microsoft.com/office/drawing/2014/main" id="{90B2E4E3-7992-D86F-E752-7EB8A08CC072}"/>
                  </a:ext>
                </a:extLst>
              </p:cNvPr>
              <p:cNvSpPr/>
              <p:nvPr/>
            </p:nvSpPr>
            <p:spPr>
              <a:xfrm>
                <a:off x="3317144" y="927984"/>
                <a:ext cx="353421" cy="70590"/>
              </a:xfrm>
              <a:custGeom>
                <a:avLst/>
                <a:gdLst>
                  <a:gd name="connsiteX0" fmla="*/ 353305 w 353421"/>
                  <a:gd name="connsiteY0" fmla="*/ 43777 h 70590"/>
                  <a:gd name="connsiteX1" fmla="*/ 344794 w 353421"/>
                  <a:gd name="connsiteY1" fmla="*/ 62605 h 70590"/>
                  <a:gd name="connsiteX2" fmla="*/ 324742 w 353421"/>
                  <a:gd name="connsiteY2" fmla="*/ 70591 h 70590"/>
                  <a:gd name="connsiteX3" fmla="*/ 28563 w 353421"/>
                  <a:gd name="connsiteY3" fmla="*/ 70591 h 70590"/>
                  <a:gd name="connsiteX4" fmla="*/ 8511 w 353421"/>
                  <a:gd name="connsiteY4" fmla="*/ 62605 h 70590"/>
                  <a:gd name="connsiteX5" fmla="*/ 0 w 353421"/>
                  <a:gd name="connsiteY5" fmla="*/ 43077 h 70590"/>
                  <a:gd name="connsiteX6" fmla="*/ 0 w 353421"/>
                  <a:gd name="connsiteY6" fmla="*/ 0 h 70590"/>
                  <a:gd name="connsiteX7" fmla="*/ 353421 w 353421"/>
                  <a:gd name="connsiteY7" fmla="*/ 0 h 70590"/>
                  <a:gd name="connsiteX8" fmla="*/ 353421 w 353421"/>
                  <a:gd name="connsiteY8" fmla="*/ 43777 h 70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421" h="70590">
                    <a:moveTo>
                      <a:pt x="353305" y="43777"/>
                    </a:moveTo>
                    <a:cubicBezTo>
                      <a:pt x="353130" y="51122"/>
                      <a:pt x="349865" y="57767"/>
                      <a:pt x="344794" y="62605"/>
                    </a:cubicBezTo>
                    <a:cubicBezTo>
                      <a:pt x="339606" y="67501"/>
                      <a:pt x="332494" y="70591"/>
                      <a:pt x="324742" y="70591"/>
                    </a:cubicBezTo>
                    <a:cubicBezTo>
                      <a:pt x="210898" y="70591"/>
                      <a:pt x="105333" y="70591"/>
                      <a:pt x="28563" y="70591"/>
                    </a:cubicBezTo>
                    <a:cubicBezTo>
                      <a:pt x="20752" y="70591"/>
                      <a:pt x="13698" y="67560"/>
                      <a:pt x="8511" y="62605"/>
                    </a:cubicBezTo>
                    <a:cubicBezTo>
                      <a:pt x="3264" y="57592"/>
                      <a:pt x="0" y="50714"/>
                      <a:pt x="0" y="43077"/>
                    </a:cubicBezTo>
                    <a:lnTo>
                      <a:pt x="0" y="0"/>
                    </a:lnTo>
                    <a:lnTo>
                      <a:pt x="353421" y="0"/>
                    </a:lnTo>
                    <a:lnTo>
                      <a:pt x="353421" y="43777"/>
                    </a:lnTo>
                    <a:close/>
                  </a:path>
                </a:pathLst>
              </a:custGeom>
              <a:solidFill>
                <a:srgbClr val="CCD3FF"/>
              </a:solidFill>
              <a:ln w="5802" cap="flat">
                <a:noFill/>
                <a:prstDash val="solid"/>
                <a:miter/>
              </a:ln>
            </p:spPr>
            <p:txBody>
              <a:bodyPr rtlCol="0" anchor="ctr"/>
              <a:lstStyle/>
              <a:p>
                <a:endParaRPr lang="lt-LT"/>
              </a:p>
            </p:txBody>
          </p:sp>
          <p:sp>
            <p:nvSpPr>
              <p:cNvPr id="24" name="Freeform: Shape 23">
                <a:extLst>
                  <a:ext uri="{FF2B5EF4-FFF2-40B4-BE49-F238E27FC236}">
                    <a16:creationId xmlns:a16="http://schemas.microsoft.com/office/drawing/2014/main" id="{C52B6A19-7E42-F325-EDCA-EF603A10AC89}"/>
                  </a:ext>
                </a:extLst>
              </p:cNvPr>
              <p:cNvSpPr/>
              <p:nvPr/>
            </p:nvSpPr>
            <p:spPr>
              <a:xfrm>
                <a:off x="3683447" y="819911"/>
                <a:ext cx="148056" cy="91284"/>
              </a:xfrm>
              <a:custGeom>
                <a:avLst/>
                <a:gdLst>
                  <a:gd name="connsiteX0" fmla="*/ 2623 w 148056"/>
                  <a:gd name="connsiteY0" fmla="*/ 91284 h 91284"/>
                  <a:gd name="connsiteX1" fmla="*/ 4255 w 148056"/>
                  <a:gd name="connsiteY1" fmla="*/ 91284 h 91284"/>
                  <a:gd name="connsiteX2" fmla="*/ 4255 w 148056"/>
                  <a:gd name="connsiteY2" fmla="*/ 91284 h 91284"/>
                  <a:gd name="connsiteX3" fmla="*/ 15739 w 148056"/>
                  <a:gd name="connsiteY3" fmla="*/ 91284 h 91284"/>
                  <a:gd name="connsiteX4" fmla="*/ 15739 w 148056"/>
                  <a:gd name="connsiteY4" fmla="*/ 91284 h 91284"/>
                  <a:gd name="connsiteX5" fmla="*/ 133662 w 148056"/>
                  <a:gd name="connsiteY5" fmla="*/ 91284 h 91284"/>
                  <a:gd name="connsiteX6" fmla="*/ 137626 w 148056"/>
                  <a:gd name="connsiteY6" fmla="*/ 90993 h 91284"/>
                  <a:gd name="connsiteX7" fmla="*/ 141532 w 148056"/>
                  <a:gd name="connsiteY7" fmla="*/ 90235 h 91284"/>
                  <a:gd name="connsiteX8" fmla="*/ 141532 w 148056"/>
                  <a:gd name="connsiteY8" fmla="*/ 90235 h 91284"/>
                  <a:gd name="connsiteX9" fmla="*/ 147769 w 148056"/>
                  <a:gd name="connsiteY9" fmla="*/ 79743 h 91284"/>
                  <a:gd name="connsiteX10" fmla="*/ 146253 w 148056"/>
                  <a:gd name="connsiteY10" fmla="*/ 76653 h 91284"/>
                  <a:gd name="connsiteX11" fmla="*/ 137626 w 148056"/>
                  <a:gd name="connsiteY11" fmla="*/ 64237 h 91284"/>
                  <a:gd name="connsiteX12" fmla="*/ 94782 w 148056"/>
                  <a:gd name="connsiteY12" fmla="*/ 3556 h 91284"/>
                  <a:gd name="connsiteX13" fmla="*/ 94782 w 148056"/>
                  <a:gd name="connsiteY13" fmla="*/ 3556 h 91284"/>
                  <a:gd name="connsiteX14" fmla="*/ 87729 w 148056"/>
                  <a:gd name="connsiteY14" fmla="*/ 0 h 91284"/>
                  <a:gd name="connsiteX15" fmla="*/ 14864 w 148056"/>
                  <a:gd name="connsiteY15" fmla="*/ 0 h 91284"/>
                  <a:gd name="connsiteX16" fmla="*/ 4314 w 148056"/>
                  <a:gd name="connsiteY16" fmla="*/ 0 h 91284"/>
                  <a:gd name="connsiteX17" fmla="*/ 4197 w 148056"/>
                  <a:gd name="connsiteY17" fmla="*/ 0 h 91284"/>
                  <a:gd name="connsiteX18" fmla="*/ 3906 w 148056"/>
                  <a:gd name="connsiteY18" fmla="*/ 0 h 91284"/>
                  <a:gd name="connsiteX19" fmla="*/ 3906 w 148056"/>
                  <a:gd name="connsiteY19" fmla="*/ 0 h 91284"/>
                  <a:gd name="connsiteX20" fmla="*/ 0 w 148056"/>
                  <a:gd name="connsiteY20" fmla="*/ 4314 h 91284"/>
                  <a:gd name="connsiteX21" fmla="*/ 0 w 148056"/>
                  <a:gd name="connsiteY21" fmla="*/ 4314 h 91284"/>
                  <a:gd name="connsiteX22" fmla="*/ 0 w 148056"/>
                  <a:gd name="connsiteY22" fmla="*/ 9327 h 91284"/>
                  <a:gd name="connsiteX23" fmla="*/ 0 w 148056"/>
                  <a:gd name="connsiteY23" fmla="*/ 81899 h 91284"/>
                  <a:gd name="connsiteX24" fmla="*/ 0 w 148056"/>
                  <a:gd name="connsiteY24" fmla="*/ 88370 h 91284"/>
                  <a:gd name="connsiteX25" fmla="*/ 233 w 148056"/>
                  <a:gd name="connsiteY25" fmla="*/ 88370 h 91284"/>
                  <a:gd name="connsiteX26" fmla="*/ 2623 w 148056"/>
                  <a:gd name="connsiteY26" fmla="*/ 90876 h 91284"/>
                  <a:gd name="connsiteX27" fmla="*/ 2623 w 148056"/>
                  <a:gd name="connsiteY27" fmla="*/ 91226 h 91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48056" h="91284">
                    <a:moveTo>
                      <a:pt x="2623" y="91284"/>
                    </a:moveTo>
                    <a:lnTo>
                      <a:pt x="4255" y="91284"/>
                    </a:lnTo>
                    <a:cubicBezTo>
                      <a:pt x="4255" y="91284"/>
                      <a:pt x="4255" y="91284"/>
                      <a:pt x="4255" y="91284"/>
                    </a:cubicBezTo>
                    <a:lnTo>
                      <a:pt x="15739" y="91284"/>
                    </a:lnTo>
                    <a:cubicBezTo>
                      <a:pt x="15739" y="91284"/>
                      <a:pt x="15739" y="91284"/>
                      <a:pt x="15739" y="91284"/>
                    </a:cubicBezTo>
                    <a:lnTo>
                      <a:pt x="133662" y="91284"/>
                    </a:lnTo>
                    <a:cubicBezTo>
                      <a:pt x="134828" y="91284"/>
                      <a:pt x="136169" y="91168"/>
                      <a:pt x="137626" y="90993"/>
                    </a:cubicBezTo>
                    <a:cubicBezTo>
                      <a:pt x="138967" y="90818"/>
                      <a:pt x="140307" y="90585"/>
                      <a:pt x="141532" y="90235"/>
                    </a:cubicBezTo>
                    <a:lnTo>
                      <a:pt x="141532" y="90235"/>
                    </a:lnTo>
                    <a:cubicBezTo>
                      <a:pt x="146195" y="89069"/>
                      <a:pt x="148993" y="84348"/>
                      <a:pt x="147769" y="79743"/>
                    </a:cubicBezTo>
                    <a:cubicBezTo>
                      <a:pt x="147477" y="78577"/>
                      <a:pt x="146953" y="77528"/>
                      <a:pt x="146253" y="76653"/>
                    </a:cubicBezTo>
                    <a:cubicBezTo>
                      <a:pt x="143339" y="72515"/>
                      <a:pt x="140774" y="68784"/>
                      <a:pt x="137626" y="64237"/>
                    </a:cubicBezTo>
                    <a:cubicBezTo>
                      <a:pt x="126259" y="47857"/>
                      <a:pt x="108772" y="22675"/>
                      <a:pt x="94782" y="3556"/>
                    </a:cubicBezTo>
                    <a:lnTo>
                      <a:pt x="94782" y="3556"/>
                    </a:lnTo>
                    <a:cubicBezTo>
                      <a:pt x="93091" y="1224"/>
                      <a:pt x="90410" y="0"/>
                      <a:pt x="87729" y="0"/>
                    </a:cubicBezTo>
                    <a:lnTo>
                      <a:pt x="14864" y="0"/>
                    </a:lnTo>
                    <a:cubicBezTo>
                      <a:pt x="14864" y="0"/>
                      <a:pt x="4314" y="0"/>
                      <a:pt x="4314" y="0"/>
                    </a:cubicBezTo>
                    <a:lnTo>
                      <a:pt x="4197" y="0"/>
                    </a:lnTo>
                    <a:cubicBezTo>
                      <a:pt x="4197" y="0"/>
                      <a:pt x="3906" y="0"/>
                      <a:pt x="3906" y="0"/>
                    </a:cubicBezTo>
                    <a:lnTo>
                      <a:pt x="3906" y="0"/>
                    </a:lnTo>
                    <a:cubicBezTo>
                      <a:pt x="1749" y="233"/>
                      <a:pt x="0" y="2098"/>
                      <a:pt x="0" y="4314"/>
                    </a:cubicBezTo>
                    <a:lnTo>
                      <a:pt x="0" y="4314"/>
                    </a:lnTo>
                    <a:lnTo>
                      <a:pt x="0" y="9327"/>
                    </a:lnTo>
                    <a:cubicBezTo>
                      <a:pt x="0" y="9327"/>
                      <a:pt x="0" y="81899"/>
                      <a:pt x="0" y="81899"/>
                    </a:cubicBezTo>
                    <a:lnTo>
                      <a:pt x="0" y="88370"/>
                    </a:lnTo>
                    <a:cubicBezTo>
                      <a:pt x="0" y="88370"/>
                      <a:pt x="233" y="88370"/>
                      <a:pt x="233" y="88370"/>
                    </a:cubicBezTo>
                    <a:cubicBezTo>
                      <a:pt x="641" y="89477"/>
                      <a:pt x="1516" y="90410"/>
                      <a:pt x="2623" y="90876"/>
                    </a:cubicBezTo>
                    <a:lnTo>
                      <a:pt x="2623" y="91226"/>
                    </a:lnTo>
                    <a:close/>
                  </a:path>
                </a:pathLst>
              </a:custGeom>
              <a:solidFill>
                <a:srgbClr val="F2F1F0"/>
              </a:solidFill>
              <a:ln w="5802" cap="flat">
                <a:noFill/>
                <a:prstDash val="solid"/>
                <a:miter/>
              </a:ln>
            </p:spPr>
            <p:txBody>
              <a:bodyPr rtlCol="0" anchor="ctr"/>
              <a:lstStyle/>
              <a:p>
                <a:endParaRPr lang="lt-LT"/>
              </a:p>
            </p:txBody>
          </p:sp>
          <p:sp>
            <p:nvSpPr>
              <p:cNvPr id="25" name="Freeform: Shape 24">
                <a:extLst>
                  <a:ext uri="{FF2B5EF4-FFF2-40B4-BE49-F238E27FC236}">
                    <a16:creationId xmlns:a16="http://schemas.microsoft.com/office/drawing/2014/main" id="{140E2F67-B047-7BD9-111C-8F90F9DF1707}"/>
                  </a:ext>
                </a:extLst>
              </p:cNvPr>
              <p:cNvSpPr/>
              <p:nvPr/>
            </p:nvSpPr>
            <p:spPr>
              <a:xfrm>
                <a:off x="3375027" y="945879"/>
                <a:ext cx="120196" cy="118972"/>
              </a:xfrm>
              <a:custGeom>
                <a:avLst/>
                <a:gdLst>
                  <a:gd name="connsiteX0" fmla="*/ 120197 w 120196"/>
                  <a:gd name="connsiteY0" fmla="*/ 59516 h 118972"/>
                  <a:gd name="connsiteX1" fmla="*/ 102593 w 120196"/>
                  <a:gd name="connsiteY1" fmla="*/ 17429 h 118972"/>
                  <a:gd name="connsiteX2" fmla="*/ 60099 w 120196"/>
                  <a:gd name="connsiteY2" fmla="*/ 0 h 118972"/>
                  <a:gd name="connsiteX3" fmla="*/ 17604 w 120196"/>
                  <a:gd name="connsiteY3" fmla="*/ 17429 h 118972"/>
                  <a:gd name="connsiteX4" fmla="*/ 0 w 120196"/>
                  <a:gd name="connsiteY4" fmla="*/ 59516 h 118972"/>
                  <a:gd name="connsiteX5" fmla="*/ 17604 w 120196"/>
                  <a:gd name="connsiteY5" fmla="*/ 101544 h 118972"/>
                  <a:gd name="connsiteX6" fmla="*/ 60099 w 120196"/>
                  <a:gd name="connsiteY6" fmla="*/ 118973 h 118972"/>
                  <a:gd name="connsiteX7" fmla="*/ 102593 w 120196"/>
                  <a:gd name="connsiteY7" fmla="*/ 101544 h 118972"/>
                  <a:gd name="connsiteX8" fmla="*/ 120197 w 120196"/>
                  <a:gd name="connsiteY8" fmla="*/ 59516 h 118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196" h="118972">
                    <a:moveTo>
                      <a:pt x="120197" y="59516"/>
                    </a:moveTo>
                    <a:cubicBezTo>
                      <a:pt x="120197" y="43077"/>
                      <a:pt x="113493" y="28213"/>
                      <a:pt x="102593" y="17429"/>
                    </a:cubicBezTo>
                    <a:cubicBezTo>
                      <a:pt x="91751" y="6645"/>
                      <a:pt x="76712" y="0"/>
                      <a:pt x="60099" y="0"/>
                    </a:cubicBezTo>
                    <a:cubicBezTo>
                      <a:pt x="43485" y="0"/>
                      <a:pt x="28505" y="6645"/>
                      <a:pt x="17604" y="17429"/>
                    </a:cubicBezTo>
                    <a:cubicBezTo>
                      <a:pt x="6762" y="28213"/>
                      <a:pt x="0" y="43077"/>
                      <a:pt x="0" y="59516"/>
                    </a:cubicBezTo>
                    <a:cubicBezTo>
                      <a:pt x="0" y="75954"/>
                      <a:pt x="6704" y="90818"/>
                      <a:pt x="17604" y="101544"/>
                    </a:cubicBezTo>
                    <a:cubicBezTo>
                      <a:pt x="28446" y="112328"/>
                      <a:pt x="43485" y="118973"/>
                      <a:pt x="60099" y="118973"/>
                    </a:cubicBezTo>
                    <a:cubicBezTo>
                      <a:pt x="76653" y="118973"/>
                      <a:pt x="91692" y="112328"/>
                      <a:pt x="102593" y="101544"/>
                    </a:cubicBezTo>
                    <a:cubicBezTo>
                      <a:pt x="113435" y="90760"/>
                      <a:pt x="120197" y="75895"/>
                      <a:pt x="120197" y="59516"/>
                    </a:cubicBezTo>
                    <a:close/>
                  </a:path>
                </a:pathLst>
              </a:custGeom>
              <a:solidFill>
                <a:srgbClr val="464748"/>
              </a:solidFill>
              <a:ln w="5802" cap="flat">
                <a:noFill/>
                <a:prstDash val="solid"/>
                <a:miter/>
              </a:ln>
            </p:spPr>
            <p:txBody>
              <a:bodyPr rtlCol="0" anchor="ctr"/>
              <a:lstStyle/>
              <a:p>
                <a:endParaRPr lang="lt-LT"/>
              </a:p>
            </p:txBody>
          </p:sp>
          <p:sp>
            <p:nvSpPr>
              <p:cNvPr id="26" name="Freeform: Shape 25">
                <a:extLst>
                  <a:ext uri="{FF2B5EF4-FFF2-40B4-BE49-F238E27FC236}">
                    <a16:creationId xmlns:a16="http://schemas.microsoft.com/office/drawing/2014/main" id="{ABD4F92A-E851-F9B3-D142-19C13776DA51}"/>
                  </a:ext>
                </a:extLst>
              </p:cNvPr>
              <p:cNvSpPr/>
              <p:nvPr/>
            </p:nvSpPr>
            <p:spPr>
              <a:xfrm>
                <a:off x="3401608" y="972169"/>
                <a:ext cx="67151" cy="66452"/>
              </a:xfrm>
              <a:custGeom>
                <a:avLst/>
                <a:gdLst>
                  <a:gd name="connsiteX0" fmla="*/ 67152 w 67151"/>
                  <a:gd name="connsiteY0" fmla="*/ 33226 h 66452"/>
                  <a:gd name="connsiteX1" fmla="*/ 57300 w 67151"/>
                  <a:gd name="connsiteY1" fmla="*/ 9735 h 66452"/>
                  <a:gd name="connsiteX2" fmla="*/ 33576 w 67151"/>
                  <a:gd name="connsiteY2" fmla="*/ 0 h 66452"/>
                  <a:gd name="connsiteX3" fmla="*/ 9851 w 67151"/>
                  <a:gd name="connsiteY3" fmla="*/ 9735 h 66452"/>
                  <a:gd name="connsiteX4" fmla="*/ 0 w 67151"/>
                  <a:gd name="connsiteY4" fmla="*/ 33226 h 66452"/>
                  <a:gd name="connsiteX5" fmla="*/ 9851 w 67151"/>
                  <a:gd name="connsiteY5" fmla="*/ 56718 h 66452"/>
                  <a:gd name="connsiteX6" fmla="*/ 33576 w 67151"/>
                  <a:gd name="connsiteY6" fmla="*/ 66452 h 66452"/>
                  <a:gd name="connsiteX7" fmla="*/ 57300 w 67151"/>
                  <a:gd name="connsiteY7" fmla="*/ 56718 h 66452"/>
                  <a:gd name="connsiteX8" fmla="*/ 67152 w 67151"/>
                  <a:gd name="connsiteY8" fmla="*/ 33226 h 66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151" h="66452">
                    <a:moveTo>
                      <a:pt x="67152" y="33226"/>
                    </a:moveTo>
                    <a:cubicBezTo>
                      <a:pt x="67152" y="24074"/>
                      <a:pt x="63421" y="15739"/>
                      <a:pt x="57300" y="9735"/>
                    </a:cubicBezTo>
                    <a:cubicBezTo>
                      <a:pt x="51238" y="3731"/>
                      <a:pt x="42844" y="0"/>
                      <a:pt x="33576" y="0"/>
                    </a:cubicBezTo>
                    <a:cubicBezTo>
                      <a:pt x="24308" y="0"/>
                      <a:pt x="15914" y="3731"/>
                      <a:pt x="9851" y="9735"/>
                    </a:cubicBezTo>
                    <a:cubicBezTo>
                      <a:pt x="3789" y="15739"/>
                      <a:pt x="0" y="24074"/>
                      <a:pt x="0" y="33226"/>
                    </a:cubicBezTo>
                    <a:cubicBezTo>
                      <a:pt x="0" y="42378"/>
                      <a:pt x="3731" y="50714"/>
                      <a:pt x="9851" y="56718"/>
                    </a:cubicBezTo>
                    <a:cubicBezTo>
                      <a:pt x="15914" y="62722"/>
                      <a:pt x="24308" y="66452"/>
                      <a:pt x="33576" y="66452"/>
                    </a:cubicBezTo>
                    <a:cubicBezTo>
                      <a:pt x="42844" y="66452"/>
                      <a:pt x="51238" y="62722"/>
                      <a:pt x="57300" y="56718"/>
                    </a:cubicBezTo>
                    <a:cubicBezTo>
                      <a:pt x="63363" y="50714"/>
                      <a:pt x="67152" y="42378"/>
                      <a:pt x="67152" y="33226"/>
                    </a:cubicBezTo>
                    <a:close/>
                  </a:path>
                </a:pathLst>
              </a:custGeom>
              <a:solidFill>
                <a:srgbClr val="F3FFFF"/>
              </a:solidFill>
              <a:ln w="5802" cap="flat">
                <a:noFill/>
                <a:prstDash val="solid"/>
                <a:miter/>
              </a:ln>
            </p:spPr>
            <p:txBody>
              <a:bodyPr rtlCol="0" anchor="ctr"/>
              <a:lstStyle/>
              <a:p>
                <a:endParaRPr lang="lt-LT"/>
              </a:p>
            </p:txBody>
          </p:sp>
          <p:sp>
            <p:nvSpPr>
              <p:cNvPr id="27" name="Freeform: Shape 26">
                <a:extLst>
                  <a:ext uri="{FF2B5EF4-FFF2-40B4-BE49-F238E27FC236}">
                    <a16:creationId xmlns:a16="http://schemas.microsoft.com/office/drawing/2014/main" id="{1EF5A4B2-F5D6-982B-9F4A-63B1E16C1BA9}"/>
                  </a:ext>
                </a:extLst>
              </p:cNvPr>
              <p:cNvSpPr/>
              <p:nvPr/>
            </p:nvSpPr>
            <p:spPr>
              <a:xfrm>
                <a:off x="3424983" y="995252"/>
                <a:ext cx="20402" cy="20285"/>
              </a:xfrm>
              <a:custGeom>
                <a:avLst/>
                <a:gdLst>
                  <a:gd name="connsiteX0" fmla="*/ 20402 w 20402"/>
                  <a:gd name="connsiteY0" fmla="*/ 10143 h 20285"/>
                  <a:gd name="connsiteX1" fmla="*/ 17429 w 20402"/>
                  <a:gd name="connsiteY1" fmla="*/ 2973 h 20285"/>
                  <a:gd name="connsiteX2" fmla="*/ 10201 w 20402"/>
                  <a:gd name="connsiteY2" fmla="*/ 0 h 20285"/>
                  <a:gd name="connsiteX3" fmla="*/ 2973 w 20402"/>
                  <a:gd name="connsiteY3" fmla="*/ 2973 h 20285"/>
                  <a:gd name="connsiteX4" fmla="*/ 0 w 20402"/>
                  <a:gd name="connsiteY4" fmla="*/ 10143 h 20285"/>
                  <a:gd name="connsiteX5" fmla="*/ 2973 w 20402"/>
                  <a:gd name="connsiteY5" fmla="*/ 17313 h 20285"/>
                  <a:gd name="connsiteX6" fmla="*/ 10201 w 20402"/>
                  <a:gd name="connsiteY6" fmla="*/ 20285 h 20285"/>
                  <a:gd name="connsiteX7" fmla="*/ 17429 w 20402"/>
                  <a:gd name="connsiteY7" fmla="*/ 17313 h 20285"/>
                  <a:gd name="connsiteX8" fmla="*/ 20402 w 20402"/>
                  <a:gd name="connsiteY8" fmla="*/ 10143 h 2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402" h="20285">
                    <a:moveTo>
                      <a:pt x="20402" y="10143"/>
                    </a:moveTo>
                    <a:cubicBezTo>
                      <a:pt x="20402" y="7345"/>
                      <a:pt x="19236" y="4838"/>
                      <a:pt x="17429" y="2973"/>
                    </a:cubicBezTo>
                    <a:cubicBezTo>
                      <a:pt x="15564" y="1166"/>
                      <a:pt x="13057" y="0"/>
                      <a:pt x="10201" y="0"/>
                    </a:cubicBezTo>
                    <a:cubicBezTo>
                      <a:pt x="7345" y="0"/>
                      <a:pt x="4838" y="1108"/>
                      <a:pt x="2973" y="2973"/>
                    </a:cubicBezTo>
                    <a:cubicBezTo>
                      <a:pt x="1108" y="4780"/>
                      <a:pt x="0" y="7345"/>
                      <a:pt x="0" y="10143"/>
                    </a:cubicBezTo>
                    <a:cubicBezTo>
                      <a:pt x="0" y="12941"/>
                      <a:pt x="1166" y="15447"/>
                      <a:pt x="2973" y="17313"/>
                    </a:cubicBezTo>
                    <a:cubicBezTo>
                      <a:pt x="4838" y="19120"/>
                      <a:pt x="7345" y="20285"/>
                      <a:pt x="10201" y="20285"/>
                    </a:cubicBezTo>
                    <a:cubicBezTo>
                      <a:pt x="13057" y="20285"/>
                      <a:pt x="15564" y="19178"/>
                      <a:pt x="17429" y="17313"/>
                    </a:cubicBezTo>
                    <a:cubicBezTo>
                      <a:pt x="19295" y="15506"/>
                      <a:pt x="20402" y="12941"/>
                      <a:pt x="20402" y="10143"/>
                    </a:cubicBezTo>
                    <a:close/>
                  </a:path>
                </a:pathLst>
              </a:custGeom>
              <a:solidFill>
                <a:srgbClr val="7E8182"/>
              </a:solidFill>
              <a:ln w="5802" cap="flat">
                <a:noFill/>
                <a:prstDash val="solid"/>
                <a:miter/>
              </a:ln>
            </p:spPr>
            <p:txBody>
              <a:bodyPr rtlCol="0" anchor="ctr"/>
              <a:lstStyle/>
              <a:p>
                <a:endParaRPr lang="lt-LT"/>
              </a:p>
            </p:txBody>
          </p:sp>
          <p:sp>
            <p:nvSpPr>
              <p:cNvPr id="28" name="Freeform: Shape 27">
                <a:extLst>
                  <a:ext uri="{FF2B5EF4-FFF2-40B4-BE49-F238E27FC236}">
                    <a16:creationId xmlns:a16="http://schemas.microsoft.com/office/drawing/2014/main" id="{C3A94E5D-D3AA-2575-1136-2D94536DB250}"/>
                  </a:ext>
                </a:extLst>
              </p:cNvPr>
              <p:cNvSpPr/>
              <p:nvPr/>
            </p:nvSpPr>
            <p:spPr>
              <a:xfrm>
                <a:off x="3375027" y="945879"/>
                <a:ext cx="120196" cy="118972"/>
              </a:xfrm>
              <a:custGeom>
                <a:avLst/>
                <a:gdLst>
                  <a:gd name="connsiteX0" fmla="*/ 120197 w 120196"/>
                  <a:gd name="connsiteY0" fmla="*/ 59516 h 118972"/>
                  <a:gd name="connsiteX1" fmla="*/ 102593 w 120196"/>
                  <a:gd name="connsiteY1" fmla="*/ 17429 h 118972"/>
                  <a:gd name="connsiteX2" fmla="*/ 60099 w 120196"/>
                  <a:gd name="connsiteY2" fmla="*/ 0 h 118972"/>
                  <a:gd name="connsiteX3" fmla="*/ 17604 w 120196"/>
                  <a:gd name="connsiteY3" fmla="*/ 17429 h 118972"/>
                  <a:gd name="connsiteX4" fmla="*/ 0 w 120196"/>
                  <a:gd name="connsiteY4" fmla="*/ 59516 h 118972"/>
                  <a:gd name="connsiteX5" fmla="*/ 17604 w 120196"/>
                  <a:gd name="connsiteY5" fmla="*/ 101544 h 118972"/>
                  <a:gd name="connsiteX6" fmla="*/ 60099 w 120196"/>
                  <a:gd name="connsiteY6" fmla="*/ 118973 h 118972"/>
                  <a:gd name="connsiteX7" fmla="*/ 102593 w 120196"/>
                  <a:gd name="connsiteY7" fmla="*/ 101544 h 118972"/>
                  <a:gd name="connsiteX8" fmla="*/ 120197 w 120196"/>
                  <a:gd name="connsiteY8" fmla="*/ 59516 h 118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196" h="118972">
                    <a:moveTo>
                      <a:pt x="120197" y="59516"/>
                    </a:moveTo>
                    <a:cubicBezTo>
                      <a:pt x="120197" y="43077"/>
                      <a:pt x="113493" y="28213"/>
                      <a:pt x="102593" y="17429"/>
                    </a:cubicBezTo>
                    <a:cubicBezTo>
                      <a:pt x="91751" y="6645"/>
                      <a:pt x="76712" y="0"/>
                      <a:pt x="60099" y="0"/>
                    </a:cubicBezTo>
                    <a:cubicBezTo>
                      <a:pt x="43485" y="0"/>
                      <a:pt x="28505" y="6645"/>
                      <a:pt x="17604" y="17429"/>
                    </a:cubicBezTo>
                    <a:cubicBezTo>
                      <a:pt x="6762" y="28213"/>
                      <a:pt x="0" y="43077"/>
                      <a:pt x="0" y="59516"/>
                    </a:cubicBezTo>
                    <a:cubicBezTo>
                      <a:pt x="0" y="75954"/>
                      <a:pt x="6704" y="90818"/>
                      <a:pt x="17604" y="101544"/>
                    </a:cubicBezTo>
                    <a:cubicBezTo>
                      <a:pt x="28446" y="112328"/>
                      <a:pt x="43485" y="118973"/>
                      <a:pt x="60099" y="118973"/>
                    </a:cubicBezTo>
                    <a:cubicBezTo>
                      <a:pt x="76653" y="118973"/>
                      <a:pt x="91692" y="112328"/>
                      <a:pt x="102593" y="101544"/>
                    </a:cubicBezTo>
                    <a:cubicBezTo>
                      <a:pt x="113435" y="90760"/>
                      <a:pt x="120197" y="75895"/>
                      <a:pt x="120197" y="59516"/>
                    </a:cubicBezTo>
                    <a:close/>
                  </a:path>
                </a:pathLst>
              </a:custGeom>
              <a:solidFill>
                <a:srgbClr val="7E47FF"/>
              </a:solidFill>
              <a:ln w="5802" cap="flat">
                <a:noFill/>
                <a:prstDash val="solid"/>
                <a:miter/>
              </a:ln>
            </p:spPr>
            <p:txBody>
              <a:bodyPr rtlCol="0" anchor="ctr"/>
              <a:lstStyle/>
              <a:p>
                <a:endParaRPr lang="lt-LT"/>
              </a:p>
            </p:txBody>
          </p:sp>
          <p:sp>
            <p:nvSpPr>
              <p:cNvPr id="29" name="Freeform: Shape 28">
                <a:extLst>
                  <a:ext uri="{FF2B5EF4-FFF2-40B4-BE49-F238E27FC236}">
                    <a16:creationId xmlns:a16="http://schemas.microsoft.com/office/drawing/2014/main" id="{7018CCED-A307-B11D-E8CE-65D5AD2BAF5D}"/>
                  </a:ext>
                </a:extLst>
              </p:cNvPr>
              <p:cNvSpPr/>
              <p:nvPr/>
            </p:nvSpPr>
            <p:spPr>
              <a:xfrm>
                <a:off x="3401608" y="972169"/>
                <a:ext cx="67151" cy="66452"/>
              </a:xfrm>
              <a:custGeom>
                <a:avLst/>
                <a:gdLst>
                  <a:gd name="connsiteX0" fmla="*/ 67152 w 67151"/>
                  <a:gd name="connsiteY0" fmla="*/ 33226 h 66452"/>
                  <a:gd name="connsiteX1" fmla="*/ 57300 w 67151"/>
                  <a:gd name="connsiteY1" fmla="*/ 9735 h 66452"/>
                  <a:gd name="connsiteX2" fmla="*/ 33576 w 67151"/>
                  <a:gd name="connsiteY2" fmla="*/ 0 h 66452"/>
                  <a:gd name="connsiteX3" fmla="*/ 9851 w 67151"/>
                  <a:gd name="connsiteY3" fmla="*/ 9735 h 66452"/>
                  <a:gd name="connsiteX4" fmla="*/ 0 w 67151"/>
                  <a:gd name="connsiteY4" fmla="*/ 33226 h 66452"/>
                  <a:gd name="connsiteX5" fmla="*/ 9851 w 67151"/>
                  <a:gd name="connsiteY5" fmla="*/ 56718 h 66452"/>
                  <a:gd name="connsiteX6" fmla="*/ 33576 w 67151"/>
                  <a:gd name="connsiteY6" fmla="*/ 66452 h 66452"/>
                  <a:gd name="connsiteX7" fmla="*/ 57300 w 67151"/>
                  <a:gd name="connsiteY7" fmla="*/ 56718 h 66452"/>
                  <a:gd name="connsiteX8" fmla="*/ 67152 w 67151"/>
                  <a:gd name="connsiteY8" fmla="*/ 33226 h 66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151" h="66452">
                    <a:moveTo>
                      <a:pt x="67152" y="33226"/>
                    </a:moveTo>
                    <a:cubicBezTo>
                      <a:pt x="67152" y="24074"/>
                      <a:pt x="63421" y="15739"/>
                      <a:pt x="57300" y="9735"/>
                    </a:cubicBezTo>
                    <a:cubicBezTo>
                      <a:pt x="51238" y="3731"/>
                      <a:pt x="42844" y="0"/>
                      <a:pt x="33576" y="0"/>
                    </a:cubicBezTo>
                    <a:cubicBezTo>
                      <a:pt x="24308" y="0"/>
                      <a:pt x="15914" y="3731"/>
                      <a:pt x="9851" y="9735"/>
                    </a:cubicBezTo>
                    <a:cubicBezTo>
                      <a:pt x="3789" y="15739"/>
                      <a:pt x="0" y="24074"/>
                      <a:pt x="0" y="33226"/>
                    </a:cubicBezTo>
                    <a:cubicBezTo>
                      <a:pt x="0" y="42378"/>
                      <a:pt x="3731" y="50714"/>
                      <a:pt x="9851" y="56718"/>
                    </a:cubicBezTo>
                    <a:cubicBezTo>
                      <a:pt x="15914" y="62722"/>
                      <a:pt x="24308" y="66452"/>
                      <a:pt x="33576" y="66452"/>
                    </a:cubicBezTo>
                    <a:cubicBezTo>
                      <a:pt x="42844" y="66452"/>
                      <a:pt x="51238" y="62722"/>
                      <a:pt x="57300" y="56718"/>
                    </a:cubicBezTo>
                    <a:cubicBezTo>
                      <a:pt x="63363" y="50714"/>
                      <a:pt x="67152" y="42378"/>
                      <a:pt x="67152" y="33226"/>
                    </a:cubicBezTo>
                    <a:close/>
                  </a:path>
                </a:pathLst>
              </a:custGeom>
              <a:solidFill>
                <a:srgbClr val="F2F1F0"/>
              </a:solidFill>
              <a:ln w="5802" cap="flat">
                <a:noFill/>
                <a:prstDash val="solid"/>
                <a:miter/>
              </a:ln>
            </p:spPr>
            <p:txBody>
              <a:bodyPr rtlCol="0" anchor="ctr"/>
              <a:lstStyle/>
              <a:p>
                <a:endParaRPr lang="lt-LT"/>
              </a:p>
            </p:txBody>
          </p:sp>
          <p:sp>
            <p:nvSpPr>
              <p:cNvPr id="30" name="Freeform: Shape 29">
                <a:extLst>
                  <a:ext uri="{FF2B5EF4-FFF2-40B4-BE49-F238E27FC236}">
                    <a16:creationId xmlns:a16="http://schemas.microsoft.com/office/drawing/2014/main" id="{5994AE84-84CE-56FC-2C09-9673A801037E}"/>
                  </a:ext>
                </a:extLst>
              </p:cNvPr>
              <p:cNvSpPr/>
              <p:nvPr/>
            </p:nvSpPr>
            <p:spPr>
              <a:xfrm>
                <a:off x="3683447" y="921338"/>
                <a:ext cx="37131" cy="12299"/>
              </a:xfrm>
              <a:custGeom>
                <a:avLst/>
                <a:gdLst>
                  <a:gd name="connsiteX0" fmla="*/ 31827 w 37131"/>
                  <a:gd name="connsiteY0" fmla="*/ 0 h 12299"/>
                  <a:gd name="connsiteX1" fmla="*/ 37132 w 37131"/>
                  <a:gd name="connsiteY1" fmla="*/ 5305 h 12299"/>
                  <a:gd name="connsiteX2" fmla="*/ 37132 w 37131"/>
                  <a:gd name="connsiteY2" fmla="*/ 6995 h 12299"/>
                  <a:gd name="connsiteX3" fmla="*/ 31827 w 37131"/>
                  <a:gd name="connsiteY3" fmla="*/ 12300 h 12299"/>
                  <a:gd name="connsiteX4" fmla="*/ 5304 w 37131"/>
                  <a:gd name="connsiteY4" fmla="*/ 12300 h 12299"/>
                  <a:gd name="connsiteX5" fmla="*/ 0 w 37131"/>
                  <a:gd name="connsiteY5" fmla="*/ 6995 h 12299"/>
                  <a:gd name="connsiteX6" fmla="*/ 0 w 37131"/>
                  <a:gd name="connsiteY6" fmla="*/ 5305 h 12299"/>
                  <a:gd name="connsiteX7" fmla="*/ 5304 w 37131"/>
                  <a:gd name="connsiteY7" fmla="*/ 0 h 12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131" h="12299">
                    <a:moveTo>
                      <a:pt x="31827" y="0"/>
                    </a:moveTo>
                    <a:cubicBezTo>
                      <a:pt x="34757" y="0"/>
                      <a:pt x="37132" y="2375"/>
                      <a:pt x="37132" y="5305"/>
                    </a:cubicBezTo>
                    <a:lnTo>
                      <a:pt x="37132" y="6995"/>
                    </a:lnTo>
                    <a:cubicBezTo>
                      <a:pt x="37132" y="9925"/>
                      <a:pt x="34757" y="12300"/>
                      <a:pt x="31827" y="12300"/>
                    </a:cubicBezTo>
                    <a:lnTo>
                      <a:pt x="5304" y="12300"/>
                    </a:lnTo>
                    <a:cubicBezTo>
                      <a:pt x="2375" y="12300"/>
                      <a:pt x="0" y="9925"/>
                      <a:pt x="0" y="6995"/>
                    </a:cubicBezTo>
                    <a:lnTo>
                      <a:pt x="0" y="5305"/>
                    </a:lnTo>
                    <a:cubicBezTo>
                      <a:pt x="0" y="2375"/>
                      <a:pt x="2375" y="0"/>
                      <a:pt x="5304" y="0"/>
                    </a:cubicBezTo>
                    <a:close/>
                  </a:path>
                </a:pathLst>
              </a:custGeom>
              <a:solidFill>
                <a:srgbClr val="7E47FF"/>
              </a:solidFill>
              <a:ln w="5802" cap="flat">
                <a:noFill/>
                <a:prstDash val="solid"/>
                <a:miter/>
              </a:ln>
            </p:spPr>
            <p:txBody>
              <a:bodyPr rtlCol="0" anchor="ctr"/>
              <a:lstStyle/>
              <a:p>
                <a:endParaRPr lang="lt-LT"/>
              </a:p>
            </p:txBody>
          </p:sp>
          <p:sp>
            <p:nvSpPr>
              <p:cNvPr id="31" name="Freeform: Shape 30">
                <a:extLst>
                  <a:ext uri="{FF2B5EF4-FFF2-40B4-BE49-F238E27FC236}">
                    <a16:creationId xmlns:a16="http://schemas.microsoft.com/office/drawing/2014/main" id="{8E4DCA7E-697B-99A4-A382-744422A4AC34}"/>
                  </a:ext>
                </a:extLst>
              </p:cNvPr>
              <p:cNvSpPr/>
              <p:nvPr/>
            </p:nvSpPr>
            <p:spPr>
              <a:xfrm>
                <a:off x="3706589" y="945879"/>
                <a:ext cx="120196" cy="118972"/>
              </a:xfrm>
              <a:custGeom>
                <a:avLst/>
                <a:gdLst>
                  <a:gd name="connsiteX0" fmla="*/ 120197 w 120196"/>
                  <a:gd name="connsiteY0" fmla="*/ 59516 h 118972"/>
                  <a:gd name="connsiteX1" fmla="*/ 102593 w 120196"/>
                  <a:gd name="connsiteY1" fmla="*/ 17429 h 118972"/>
                  <a:gd name="connsiteX2" fmla="*/ 60098 w 120196"/>
                  <a:gd name="connsiteY2" fmla="*/ 0 h 118972"/>
                  <a:gd name="connsiteX3" fmla="*/ 17604 w 120196"/>
                  <a:gd name="connsiteY3" fmla="*/ 17429 h 118972"/>
                  <a:gd name="connsiteX4" fmla="*/ 0 w 120196"/>
                  <a:gd name="connsiteY4" fmla="*/ 59516 h 118972"/>
                  <a:gd name="connsiteX5" fmla="*/ 17604 w 120196"/>
                  <a:gd name="connsiteY5" fmla="*/ 101544 h 118972"/>
                  <a:gd name="connsiteX6" fmla="*/ 60098 w 120196"/>
                  <a:gd name="connsiteY6" fmla="*/ 118973 h 118972"/>
                  <a:gd name="connsiteX7" fmla="*/ 102593 w 120196"/>
                  <a:gd name="connsiteY7" fmla="*/ 101544 h 118972"/>
                  <a:gd name="connsiteX8" fmla="*/ 120197 w 120196"/>
                  <a:gd name="connsiteY8" fmla="*/ 59516 h 118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196" h="118972">
                    <a:moveTo>
                      <a:pt x="120197" y="59516"/>
                    </a:moveTo>
                    <a:cubicBezTo>
                      <a:pt x="120197" y="43077"/>
                      <a:pt x="113493" y="28213"/>
                      <a:pt x="102593" y="17429"/>
                    </a:cubicBezTo>
                    <a:cubicBezTo>
                      <a:pt x="91751" y="6645"/>
                      <a:pt x="76712" y="0"/>
                      <a:pt x="60098" y="0"/>
                    </a:cubicBezTo>
                    <a:cubicBezTo>
                      <a:pt x="43485" y="0"/>
                      <a:pt x="28505" y="6645"/>
                      <a:pt x="17604" y="17429"/>
                    </a:cubicBezTo>
                    <a:cubicBezTo>
                      <a:pt x="6762" y="28213"/>
                      <a:pt x="0" y="43077"/>
                      <a:pt x="0" y="59516"/>
                    </a:cubicBezTo>
                    <a:cubicBezTo>
                      <a:pt x="0" y="75954"/>
                      <a:pt x="6703" y="90818"/>
                      <a:pt x="17604" y="101544"/>
                    </a:cubicBezTo>
                    <a:cubicBezTo>
                      <a:pt x="28446" y="112328"/>
                      <a:pt x="43485" y="118973"/>
                      <a:pt x="60098" y="118973"/>
                    </a:cubicBezTo>
                    <a:cubicBezTo>
                      <a:pt x="76712" y="118973"/>
                      <a:pt x="91692" y="112328"/>
                      <a:pt x="102593" y="101544"/>
                    </a:cubicBezTo>
                    <a:cubicBezTo>
                      <a:pt x="113435" y="90760"/>
                      <a:pt x="120197" y="75895"/>
                      <a:pt x="120197" y="59516"/>
                    </a:cubicBezTo>
                    <a:close/>
                  </a:path>
                </a:pathLst>
              </a:custGeom>
              <a:solidFill>
                <a:srgbClr val="464748"/>
              </a:solidFill>
              <a:ln w="5802" cap="flat">
                <a:noFill/>
                <a:prstDash val="solid"/>
                <a:miter/>
              </a:ln>
            </p:spPr>
            <p:txBody>
              <a:bodyPr rtlCol="0" anchor="ctr"/>
              <a:lstStyle/>
              <a:p>
                <a:endParaRPr lang="lt-LT"/>
              </a:p>
            </p:txBody>
          </p:sp>
          <p:sp>
            <p:nvSpPr>
              <p:cNvPr id="32" name="Freeform: Shape 31">
                <a:extLst>
                  <a:ext uri="{FF2B5EF4-FFF2-40B4-BE49-F238E27FC236}">
                    <a16:creationId xmlns:a16="http://schemas.microsoft.com/office/drawing/2014/main" id="{A87AF102-159F-0AAC-6C66-41EB4F5C6AB6}"/>
                  </a:ext>
                </a:extLst>
              </p:cNvPr>
              <p:cNvSpPr/>
              <p:nvPr/>
            </p:nvSpPr>
            <p:spPr>
              <a:xfrm>
                <a:off x="3733170" y="972169"/>
                <a:ext cx="67151" cy="66452"/>
              </a:xfrm>
              <a:custGeom>
                <a:avLst/>
                <a:gdLst>
                  <a:gd name="connsiteX0" fmla="*/ 67152 w 67151"/>
                  <a:gd name="connsiteY0" fmla="*/ 33226 h 66452"/>
                  <a:gd name="connsiteX1" fmla="*/ 57301 w 67151"/>
                  <a:gd name="connsiteY1" fmla="*/ 9735 h 66452"/>
                  <a:gd name="connsiteX2" fmla="*/ 33576 w 67151"/>
                  <a:gd name="connsiteY2" fmla="*/ 0 h 66452"/>
                  <a:gd name="connsiteX3" fmla="*/ 9851 w 67151"/>
                  <a:gd name="connsiteY3" fmla="*/ 9735 h 66452"/>
                  <a:gd name="connsiteX4" fmla="*/ 0 w 67151"/>
                  <a:gd name="connsiteY4" fmla="*/ 33226 h 66452"/>
                  <a:gd name="connsiteX5" fmla="*/ 9851 w 67151"/>
                  <a:gd name="connsiteY5" fmla="*/ 56718 h 66452"/>
                  <a:gd name="connsiteX6" fmla="*/ 33576 w 67151"/>
                  <a:gd name="connsiteY6" fmla="*/ 66452 h 66452"/>
                  <a:gd name="connsiteX7" fmla="*/ 57301 w 67151"/>
                  <a:gd name="connsiteY7" fmla="*/ 56718 h 66452"/>
                  <a:gd name="connsiteX8" fmla="*/ 67152 w 67151"/>
                  <a:gd name="connsiteY8" fmla="*/ 33226 h 66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151" h="66452">
                    <a:moveTo>
                      <a:pt x="67152" y="33226"/>
                    </a:moveTo>
                    <a:cubicBezTo>
                      <a:pt x="67152" y="24074"/>
                      <a:pt x="63421" y="15739"/>
                      <a:pt x="57301" y="9735"/>
                    </a:cubicBezTo>
                    <a:cubicBezTo>
                      <a:pt x="51238" y="3731"/>
                      <a:pt x="42844" y="0"/>
                      <a:pt x="33576" y="0"/>
                    </a:cubicBezTo>
                    <a:cubicBezTo>
                      <a:pt x="24308" y="0"/>
                      <a:pt x="15914" y="3731"/>
                      <a:pt x="9851" y="9735"/>
                    </a:cubicBezTo>
                    <a:cubicBezTo>
                      <a:pt x="3789" y="15739"/>
                      <a:pt x="0" y="24074"/>
                      <a:pt x="0" y="33226"/>
                    </a:cubicBezTo>
                    <a:cubicBezTo>
                      <a:pt x="0" y="42378"/>
                      <a:pt x="3731" y="50714"/>
                      <a:pt x="9851" y="56718"/>
                    </a:cubicBezTo>
                    <a:cubicBezTo>
                      <a:pt x="15914" y="62722"/>
                      <a:pt x="24308" y="66452"/>
                      <a:pt x="33576" y="66452"/>
                    </a:cubicBezTo>
                    <a:cubicBezTo>
                      <a:pt x="42844" y="66452"/>
                      <a:pt x="51238" y="62722"/>
                      <a:pt x="57301" y="56718"/>
                    </a:cubicBezTo>
                    <a:cubicBezTo>
                      <a:pt x="63363" y="50714"/>
                      <a:pt x="67152" y="42378"/>
                      <a:pt x="67152" y="33226"/>
                    </a:cubicBezTo>
                    <a:close/>
                  </a:path>
                </a:pathLst>
              </a:custGeom>
              <a:solidFill>
                <a:srgbClr val="F3FFFF"/>
              </a:solidFill>
              <a:ln w="5802" cap="flat">
                <a:noFill/>
                <a:prstDash val="solid"/>
                <a:miter/>
              </a:ln>
            </p:spPr>
            <p:txBody>
              <a:bodyPr rtlCol="0" anchor="ctr"/>
              <a:lstStyle/>
              <a:p>
                <a:endParaRPr lang="lt-LT"/>
              </a:p>
            </p:txBody>
          </p:sp>
          <p:sp>
            <p:nvSpPr>
              <p:cNvPr id="33" name="Freeform: Shape 32">
                <a:extLst>
                  <a:ext uri="{FF2B5EF4-FFF2-40B4-BE49-F238E27FC236}">
                    <a16:creationId xmlns:a16="http://schemas.microsoft.com/office/drawing/2014/main" id="{4D6ACB6B-818F-66EE-CFDE-D329598593E5}"/>
                  </a:ext>
                </a:extLst>
              </p:cNvPr>
              <p:cNvSpPr/>
              <p:nvPr/>
            </p:nvSpPr>
            <p:spPr>
              <a:xfrm>
                <a:off x="3756545" y="995252"/>
                <a:ext cx="20402" cy="20285"/>
              </a:xfrm>
              <a:custGeom>
                <a:avLst/>
                <a:gdLst>
                  <a:gd name="connsiteX0" fmla="*/ 20402 w 20402"/>
                  <a:gd name="connsiteY0" fmla="*/ 10143 h 20285"/>
                  <a:gd name="connsiteX1" fmla="*/ 17429 w 20402"/>
                  <a:gd name="connsiteY1" fmla="*/ 2973 h 20285"/>
                  <a:gd name="connsiteX2" fmla="*/ 10201 w 20402"/>
                  <a:gd name="connsiteY2" fmla="*/ 0 h 20285"/>
                  <a:gd name="connsiteX3" fmla="*/ 2973 w 20402"/>
                  <a:gd name="connsiteY3" fmla="*/ 2973 h 20285"/>
                  <a:gd name="connsiteX4" fmla="*/ 0 w 20402"/>
                  <a:gd name="connsiteY4" fmla="*/ 10143 h 20285"/>
                  <a:gd name="connsiteX5" fmla="*/ 2973 w 20402"/>
                  <a:gd name="connsiteY5" fmla="*/ 17313 h 20285"/>
                  <a:gd name="connsiteX6" fmla="*/ 10201 w 20402"/>
                  <a:gd name="connsiteY6" fmla="*/ 20285 h 20285"/>
                  <a:gd name="connsiteX7" fmla="*/ 17429 w 20402"/>
                  <a:gd name="connsiteY7" fmla="*/ 17313 h 20285"/>
                  <a:gd name="connsiteX8" fmla="*/ 20402 w 20402"/>
                  <a:gd name="connsiteY8" fmla="*/ 10143 h 2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402" h="20285">
                    <a:moveTo>
                      <a:pt x="20402" y="10143"/>
                    </a:moveTo>
                    <a:cubicBezTo>
                      <a:pt x="20402" y="7345"/>
                      <a:pt x="19236" y="4838"/>
                      <a:pt x="17429" y="2973"/>
                    </a:cubicBezTo>
                    <a:cubicBezTo>
                      <a:pt x="15564" y="1166"/>
                      <a:pt x="12999" y="0"/>
                      <a:pt x="10201" y="0"/>
                    </a:cubicBezTo>
                    <a:cubicBezTo>
                      <a:pt x="7403" y="0"/>
                      <a:pt x="4838" y="1108"/>
                      <a:pt x="2973" y="2973"/>
                    </a:cubicBezTo>
                    <a:cubicBezTo>
                      <a:pt x="1108" y="4780"/>
                      <a:pt x="0" y="7345"/>
                      <a:pt x="0" y="10143"/>
                    </a:cubicBezTo>
                    <a:cubicBezTo>
                      <a:pt x="0" y="12941"/>
                      <a:pt x="1166" y="15447"/>
                      <a:pt x="2973" y="17313"/>
                    </a:cubicBezTo>
                    <a:cubicBezTo>
                      <a:pt x="4838" y="19120"/>
                      <a:pt x="7345" y="20285"/>
                      <a:pt x="10201" y="20285"/>
                    </a:cubicBezTo>
                    <a:cubicBezTo>
                      <a:pt x="13057" y="20285"/>
                      <a:pt x="15564" y="19178"/>
                      <a:pt x="17429" y="17313"/>
                    </a:cubicBezTo>
                    <a:cubicBezTo>
                      <a:pt x="19294" y="15506"/>
                      <a:pt x="20402" y="12941"/>
                      <a:pt x="20402" y="10143"/>
                    </a:cubicBezTo>
                    <a:close/>
                  </a:path>
                </a:pathLst>
              </a:custGeom>
              <a:solidFill>
                <a:srgbClr val="7E8182"/>
              </a:solidFill>
              <a:ln w="5802" cap="flat">
                <a:noFill/>
                <a:prstDash val="solid"/>
                <a:miter/>
              </a:ln>
            </p:spPr>
            <p:txBody>
              <a:bodyPr rtlCol="0" anchor="ctr"/>
              <a:lstStyle/>
              <a:p>
                <a:endParaRPr lang="lt-LT"/>
              </a:p>
            </p:txBody>
          </p:sp>
          <p:sp>
            <p:nvSpPr>
              <p:cNvPr id="34" name="Freeform: Shape 33">
                <a:extLst>
                  <a:ext uri="{FF2B5EF4-FFF2-40B4-BE49-F238E27FC236}">
                    <a16:creationId xmlns:a16="http://schemas.microsoft.com/office/drawing/2014/main" id="{8D88EA9C-43D4-34AA-F36D-46E0EC1BCC2B}"/>
                  </a:ext>
                </a:extLst>
              </p:cNvPr>
              <p:cNvSpPr/>
              <p:nvPr/>
            </p:nvSpPr>
            <p:spPr>
              <a:xfrm>
                <a:off x="3706589" y="945879"/>
                <a:ext cx="120196" cy="118972"/>
              </a:xfrm>
              <a:custGeom>
                <a:avLst/>
                <a:gdLst>
                  <a:gd name="connsiteX0" fmla="*/ 120197 w 120196"/>
                  <a:gd name="connsiteY0" fmla="*/ 59516 h 118972"/>
                  <a:gd name="connsiteX1" fmla="*/ 102593 w 120196"/>
                  <a:gd name="connsiteY1" fmla="*/ 17429 h 118972"/>
                  <a:gd name="connsiteX2" fmla="*/ 60098 w 120196"/>
                  <a:gd name="connsiteY2" fmla="*/ 0 h 118972"/>
                  <a:gd name="connsiteX3" fmla="*/ 17604 w 120196"/>
                  <a:gd name="connsiteY3" fmla="*/ 17429 h 118972"/>
                  <a:gd name="connsiteX4" fmla="*/ 0 w 120196"/>
                  <a:gd name="connsiteY4" fmla="*/ 59516 h 118972"/>
                  <a:gd name="connsiteX5" fmla="*/ 17604 w 120196"/>
                  <a:gd name="connsiteY5" fmla="*/ 101544 h 118972"/>
                  <a:gd name="connsiteX6" fmla="*/ 60098 w 120196"/>
                  <a:gd name="connsiteY6" fmla="*/ 118973 h 118972"/>
                  <a:gd name="connsiteX7" fmla="*/ 102593 w 120196"/>
                  <a:gd name="connsiteY7" fmla="*/ 101544 h 118972"/>
                  <a:gd name="connsiteX8" fmla="*/ 120197 w 120196"/>
                  <a:gd name="connsiteY8" fmla="*/ 59516 h 118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196" h="118972">
                    <a:moveTo>
                      <a:pt x="120197" y="59516"/>
                    </a:moveTo>
                    <a:cubicBezTo>
                      <a:pt x="120197" y="43077"/>
                      <a:pt x="113493" y="28213"/>
                      <a:pt x="102593" y="17429"/>
                    </a:cubicBezTo>
                    <a:cubicBezTo>
                      <a:pt x="91751" y="6645"/>
                      <a:pt x="76712" y="0"/>
                      <a:pt x="60098" y="0"/>
                    </a:cubicBezTo>
                    <a:cubicBezTo>
                      <a:pt x="43485" y="0"/>
                      <a:pt x="28505" y="6645"/>
                      <a:pt x="17604" y="17429"/>
                    </a:cubicBezTo>
                    <a:cubicBezTo>
                      <a:pt x="6762" y="28213"/>
                      <a:pt x="0" y="43077"/>
                      <a:pt x="0" y="59516"/>
                    </a:cubicBezTo>
                    <a:cubicBezTo>
                      <a:pt x="0" y="75954"/>
                      <a:pt x="6703" y="90818"/>
                      <a:pt x="17604" y="101544"/>
                    </a:cubicBezTo>
                    <a:cubicBezTo>
                      <a:pt x="28446" y="112328"/>
                      <a:pt x="43485" y="118973"/>
                      <a:pt x="60098" y="118973"/>
                    </a:cubicBezTo>
                    <a:cubicBezTo>
                      <a:pt x="76712" y="118973"/>
                      <a:pt x="91692" y="112328"/>
                      <a:pt x="102593" y="101544"/>
                    </a:cubicBezTo>
                    <a:cubicBezTo>
                      <a:pt x="113435" y="90760"/>
                      <a:pt x="120197" y="75895"/>
                      <a:pt x="120197" y="59516"/>
                    </a:cubicBezTo>
                    <a:close/>
                  </a:path>
                </a:pathLst>
              </a:custGeom>
              <a:solidFill>
                <a:srgbClr val="7E47FF"/>
              </a:solidFill>
              <a:ln w="5802" cap="flat">
                <a:noFill/>
                <a:prstDash val="solid"/>
                <a:miter/>
              </a:ln>
            </p:spPr>
            <p:txBody>
              <a:bodyPr rtlCol="0" anchor="ctr"/>
              <a:lstStyle/>
              <a:p>
                <a:endParaRPr lang="lt-LT"/>
              </a:p>
            </p:txBody>
          </p:sp>
          <p:sp>
            <p:nvSpPr>
              <p:cNvPr id="35" name="Freeform: Shape 34">
                <a:extLst>
                  <a:ext uri="{FF2B5EF4-FFF2-40B4-BE49-F238E27FC236}">
                    <a16:creationId xmlns:a16="http://schemas.microsoft.com/office/drawing/2014/main" id="{AD9B959C-2754-3000-227B-4C3B31986FED}"/>
                  </a:ext>
                </a:extLst>
              </p:cNvPr>
              <p:cNvSpPr/>
              <p:nvPr/>
            </p:nvSpPr>
            <p:spPr>
              <a:xfrm>
                <a:off x="3733170" y="972169"/>
                <a:ext cx="67151" cy="66452"/>
              </a:xfrm>
              <a:custGeom>
                <a:avLst/>
                <a:gdLst>
                  <a:gd name="connsiteX0" fmla="*/ 67152 w 67151"/>
                  <a:gd name="connsiteY0" fmla="*/ 33226 h 66452"/>
                  <a:gd name="connsiteX1" fmla="*/ 57301 w 67151"/>
                  <a:gd name="connsiteY1" fmla="*/ 9735 h 66452"/>
                  <a:gd name="connsiteX2" fmla="*/ 33576 w 67151"/>
                  <a:gd name="connsiteY2" fmla="*/ 0 h 66452"/>
                  <a:gd name="connsiteX3" fmla="*/ 9851 w 67151"/>
                  <a:gd name="connsiteY3" fmla="*/ 9735 h 66452"/>
                  <a:gd name="connsiteX4" fmla="*/ 0 w 67151"/>
                  <a:gd name="connsiteY4" fmla="*/ 33226 h 66452"/>
                  <a:gd name="connsiteX5" fmla="*/ 9851 w 67151"/>
                  <a:gd name="connsiteY5" fmla="*/ 56718 h 66452"/>
                  <a:gd name="connsiteX6" fmla="*/ 33576 w 67151"/>
                  <a:gd name="connsiteY6" fmla="*/ 66452 h 66452"/>
                  <a:gd name="connsiteX7" fmla="*/ 57301 w 67151"/>
                  <a:gd name="connsiteY7" fmla="*/ 56718 h 66452"/>
                  <a:gd name="connsiteX8" fmla="*/ 67152 w 67151"/>
                  <a:gd name="connsiteY8" fmla="*/ 33226 h 66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151" h="66452">
                    <a:moveTo>
                      <a:pt x="67152" y="33226"/>
                    </a:moveTo>
                    <a:cubicBezTo>
                      <a:pt x="67152" y="24074"/>
                      <a:pt x="63421" y="15739"/>
                      <a:pt x="57301" y="9735"/>
                    </a:cubicBezTo>
                    <a:cubicBezTo>
                      <a:pt x="51238" y="3731"/>
                      <a:pt x="42844" y="0"/>
                      <a:pt x="33576" y="0"/>
                    </a:cubicBezTo>
                    <a:cubicBezTo>
                      <a:pt x="24308" y="0"/>
                      <a:pt x="15914" y="3731"/>
                      <a:pt x="9851" y="9735"/>
                    </a:cubicBezTo>
                    <a:cubicBezTo>
                      <a:pt x="3789" y="15739"/>
                      <a:pt x="0" y="24074"/>
                      <a:pt x="0" y="33226"/>
                    </a:cubicBezTo>
                    <a:cubicBezTo>
                      <a:pt x="0" y="42378"/>
                      <a:pt x="3731" y="50714"/>
                      <a:pt x="9851" y="56718"/>
                    </a:cubicBezTo>
                    <a:cubicBezTo>
                      <a:pt x="15914" y="62722"/>
                      <a:pt x="24308" y="66452"/>
                      <a:pt x="33576" y="66452"/>
                    </a:cubicBezTo>
                    <a:cubicBezTo>
                      <a:pt x="42844" y="66452"/>
                      <a:pt x="51238" y="62722"/>
                      <a:pt x="57301" y="56718"/>
                    </a:cubicBezTo>
                    <a:cubicBezTo>
                      <a:pt x="63363" y="50714"/>
                      <a:pt x="67152" y="42378"/>
                      <a:pt x="67152" y="33226"/>
                    </a:cubicBezTo>
                    <a:close/>
                  </a:path>
                </a:pathLst>
              </a:custGeom>
              <a:solidFill>
                <a:srgbClr val="F2F1F0"/>
              </a:solidFill>
              <a:ln w="5802" cap="flat">
                <a:noFill/>
                <a:prstDash val="solid"/>
                <a:miter/>
              </a:ln>
            </p:spPr>
            <p:txBody>
              <a:bodyPr rtlCol="0" anchor="ctr"/>
              <a:lstStyle/>
              <a:p>
                <a:endParaRPr lang="lt-LT"/>
              </a:p>
            </p:txBody>
          </p:sp>
          <p:sp>
            <p:nvSpPr>
              <p:cNvPr id="36" name="Freeform: Shape 35">
                <a:extLst>
                  <a:ext uri="{FF2B5EF4-FFF2-40B4-BE49-F238E27FC236}">
                    <a16:creationId xmlns:a16="http://schemas.microsoft.com/office/drawing/2014/main" id="{8DA9B65F-DD9B-1A82-A7B2-8C28991E5C62}"/>
                  </a:ext>
                </a:extLst>
              </p:cNvPr>
              <p:cNvSpPr/>
              <p:nvPr/>
            </p:nvSpPr>
            <p:spPr>
              <a:xfrm>
                <a:off x="3753980" y="992629"/>
                <a:ext cx="25531" cy="25531"/>
              </a:xfrm>
              <a:custGeom>
                <a:avLst/>
                <a:gdLst>
                  <a:gd name="connsiteX0" fmla="*/ 25532 w 25531"/>
                  <a:gd name="connsiteY0" fmla="*/ 12766 h 25531"/>
                  <a:gd name="connsiteX1" fmla="*/ 12766 w 25531"/>
                  <a:gd name="connsiteY1" fmla="*/ 25532 h 25531"/>
                  <a:gd name="connsiteX2" fmla="*/ 0 w 25531"/>
                  <a:gd name="connsiteY2" fmla="*/ 12766 h 25531"/>
                  <a:gd name="connsiteX3" fmla="*/ 12766 w 25531"/>
                  <a:gd name="connsiteY3" fmla="*/ 0 h 25531"/>
                  <a:gd name="connsiteX4" fmla="*/ 25532 w 25531"/>
                  <a:gd name="connsiteY4" fmla="*/ 12766 h 25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31" h="25531">
                    <a:moveTo>
                      <a:pt x="25532" y="12766"/>
                    </a:moveTo>
                    <a:cubicBezTo>
                      <a:pt x="25532" y="19816"/>
                      <a:pt x="19816" y="25532"/>
                      <a:pt x="12766" y="25532"/>
                    </a:cubicBezTo>
                    <a:cubicBezTo>
                      <a:pt x="5715" y="25532"/>
                      <a:pt x="0" y="19816"/>
                      <a:pt x="0" y="12766"/>
                    </a:cubicBezTo>
                    <a:cubicBezTo>
                      <a:pt x="0" y="5715"/>
                      <a:pt x="5715" y="0"/>
                      <a:pt x="12766" y="0"/>
                    </a:cubicBezTo>
                    <a:cubicBezTo>
                      <a:pt x="19816" y="0"/>
                      <a:pt x="25532" y="5715"/>
                      <a:pt x="25532" y="12766"/>
                    </a:cubicBezTo>
                    <a:close/>
                  </a:path>
                </a:pathLst>
              </a:custGeom>
              <a:solidFill>
                <a:srgbClr val="7E47FF"/>
              </a:solidFill>
              <a:ln w="5802" cap="flat">
                <a:noFill/>
                <a:prstDash val="solid"/>
                <a:miter/>
              </a:ln>
            </p:spPr>
            <p:txBody>
              <a:bodyPr rtlCol="0" anchor="ctr"/>
              <a:lstStyle/>
              <a:p>
                <a:endParaRPr lang="lt-LT"/>
              </a:p>
            </p:txBody>
          </p:sp>
          <p:sp>
            <p:nvSpPr>
              <p:cNvPr id="37" name="Freeform: Shape 36">
                <a:extLst>
                  <a:ext uri="{FF2B5EF4-FFF2-40B4-BE49-F238E27FC236}">
                    <a16:creationId xmlns:a16="http://schemas.microsoft.com/office/drawing/2014/main" id="{F1D7E3B3-D0BF-59CC-88D9-55DF51EB991F}"/>
                  </a:ext>
                </a:extLst>
              </p:cNvPr>
              <p:cNvSpPr/>
              <p:nvPr/>
            </p:nvSpPr>
            <p:spPr>
              <a:xfrm>
                <a:off x="3422418" y="992629"/>
                <a:ext cx="25531" cy="25531"/>
              </a:xfrm>
              <a:custGeom>
                <a:avLst/>
                <a:gdLst>
                  <a:gd name="connsiteX0" fmla="*/ 12766 w 25531"/>
                  <a:gd name="connsiteY0" fmla="*/ 25532 h 25531"/>
                  <a:gd name="connsiteX1" fmla="*/ 0 w 25531"/>
                  <a:gd name="connsiteY1" fmla="*/ 12766 h 25531"/>
                  <a:gd name="connsiteX2" fmla="*/ 12766 w 25531"/>
                  <a:gd name="connsiteY2" fmla="*/ 0 h 25531"/>
                  <a:gd name="connsiteX3" fmla="*/ 25532 w 25531"/>
                  <a:gd name="connsiteY3" fmla="*/ 12766 h 25531"/>
                  <a:gd name="connsiteX4" fmla="*/ 12766 w 25531"/>
                  <a:gd name="connsiteY4" fmla="*/ 25532 h 25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31" h="25531">
                    <a:moveTo>
                      <a:pt x="12766" y="25532"/>
                    </a:moveTo>
                    <a:cubicBezTo>
                      <a:pt x="5713" y="25532"/>
                      <a:pt x="0" y="19819"/>
                      <a:pt x="0" y="12766"/>
                    </a:cubicBezTo>
                    <a:cubicBezTo>
                      <a:pt x="0" y="5713"/>
                      <a:pt x="5713" y="0"/>
                      <a:pt x="12766" y="0"/>
                    </a:cubicBezTo>
                    <a:cubicBezTo>
                      <a:pt x="19819" y="0"/>
                      <a:pt x="25532" y="5713"/>
                      <a:pt x="25532" y="12766"/>
                    </a:cubicBezTo>
                    <a:cubicBezTo>
                      <a:pt x="25532" y="19819"/>
                      <a:pt x="19819" y="25532"/>
                      <a:pt x="12766" y="25532"/>
                    </a:cubicBezTo>
                    <a:close/>
                  </a:path>
                </a:pathLst>
              </a:custGeom>
              <a:solidFill>
                <a:srgbClr val="7E47FF"/>
              </a:solidFill>
              <a:ln w="5802" cap="flat">
                <a:noFill/>
                <a:prstDash val="solid"/>
                <a:miter/>
              </a:ln>
            </p:spPr>
            <p:txBody>
              <a:bodyPr rtlCol="0" anchor="ctr"/>
              <a:lstStyle/>
              <a:p>
                <a:endParaRPr lang="lt-LT"/>
              </a:p>
            </p:txBody>
          </p:sp>
        </p:grpSp>
      </p:grpSp>
      <p:sp>
        <p:nvSpPr>
          <p:cNvPr id="40" name="TextBox 39">
            <a:extLst>
              <a:ext uri="{FF2B5EF4-FFF2-40B4-BE49-F238E27FC236}">
                <a16:creationId xmlns:a16="http://schemas.microsoft.com/office/drawing/2014/main" id="{875F5E09-14A5-A80F-9A64-BB7643868941}"/>
              </a:ext>
            </a:extLst>
          </p:cNvPr>
          <p:cNvSpPr txBox="1"/>
          <p:nvPr/>
        </p:nvSpPr>
        <p:spPr>
          <a:xfrm>
            <a:off x="1272434" y="3238807"/>
            <a:ext cx="2544118" cy="1554272"/>
          </a:xfrm>
          <a:prstGeom prst="rect">
            <a:avLst/>
          </a:prstGeom>
          <a:noFill/>
        </p:spPr>
        <p:txBody>
          <a:bodyPr wrap="square" rtlCol="0">
            <a:spAutoFit/>
          </a:bodyPr>
          <a:lstStyle/>
          <a:p>
            <a:r>
              <a:rPr lang="lt-LT" b="1" dirty="0">
                <a:solidFill>
                  <a:srgbClr val="7E47FF"/>
                </a:solidFill>
                <a:latin typeface="Verdana" panose="020B0604030504040204" pitchFamily="34" charset="0"/>
                <a:ea typeface="Verdana" panose="020B0604030504040204" pitchFamily="34" charset="0"/>
              </a:rPr>
              <a:t>Eksportas </a:t>
            </a:r>
            <a:br>
              <a:rPr lang="lt-LT" b="1" dirty="0">
                <a:solidFill>
                  <a:srgbClr val="44BBA4"/>
                </a:solidFill>
                <a:latin typeface="Verdana" panose="020B0604030504040204" pitchFamily="34" charset="0"/>
                <a:ea typeface="Verdana" panose="020B0604030504040204" pitchFamily="34" charset="0"/>
              </a:rPr>
            </a:br>
            <a:br>
              <a:rPr lang="lt-LT" sz="500" b="1" dirty="0">
                <a:solidFill>
                  <a:srgbClr val="44BBA4"/>
                </a:solidFill>
                <a:latin typeface="Verdana" panose="020B0604030504040204" pitchFamily="34" charset="0"/>
                <a:ea typeface="Verdana" panose="020B0604030504040204" pitchFamily="34" charset="0"/>
              </a:rPr>
            </a:br>
            <a:r>
              <a:rPr lang="lt-LT" sz="1400" dirty="0">
                <a:solidFill>
                  <a:srgbClr val="390A6F"/>
                </a:solidFill>
                <a:latin typeface="Verdana" panose="020B0604030504040204" pitchFamily="34" charset="0"/>
                <a:ea typeface="Verdana" panose="020B0604030504040204" pitchFamily="34" charset="0"/>
              </a:rPr>
              <a:t>Lietuvos metinis eksporto augimas per ketverius metus padidėjo 4 kartus, o Lietuviškos kilmės eksportas – 6 kartus.</a:t>
            </a:r>
          </a:p>
        </p:txBody>
      </p:sp>
      <p:sp>
        <p:nvSpPr>
          <p:cNvPr id="13" name="Title 1">
            <a:extLst>
              <a:ext uri="{FF2B5EF4-FFF2-40B4-BE49-F238E27FC236}">
                <a16:creationId xmlns:a16="http://schemas.microsoft.com/office/drawing/2014/main" id="{088BF26B-39F6-9668-4FFB-8322A5F7A057}"/>
              </a:ext>
            </a:extLst>
          </p:cNvPr>
          <p:cNvSpPr txBox="1">
            <a:spLocks/>
          </p:cNvSpPr>
          <p:nvPr/>
        </p:nvSpPr>
        <p:spPr>
          <a:xfrm>
            <a:off x="589344" y="435830"/>
            <a:ext cx="8946542" cy="8040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3600" b="1" dirty="0">
                <a:solidFill>
                  <a:srgbClr val="390A6F"/>
                </a:solidFill>
                <a:latin typeface="Verdana" panose="020B0604030504040204" pitchFamily="34" charset="0"/>
                <a:ea typeface="Verdana" panose="020B0604030504040204" pitchFamily="34" charset="0"/>
              </a:rPr>
              <a:t>Skatinome eksportą</a:t>
            </a:r>
          </a:p>
        </p:txBody>
      </p:sp>
      <p:sp>
        <p:nvSpPr>
          <p:cNvPr id="5" name="TextBox 4">
            <a:extLst>
              <a:ext uri="{FF2B5EF4-FFF2-40B4-BE49-F238E27FC236}">
                <a16:creationId xmlns:a16="http://schemas.microsoft.com/office/drawing/2014/main" id="{C1A4A75E-6B46-20C5-D7C5-8623DC5A2C2B}"/>
              </a:ext>
            </a:extLst>
          </p:cNvPr>
          <p:cNvSpPr txBox="1"/>
          <p:nvPr/>
        </p:nvSpPr>
        <p:spPr>
          <a:xfrm>
            <a:off x="8418285" y="3288163"/>
            <a:ext cx="2622247" cy="1215717"/>
          </a:xfrm>
          <a:prstGeom prst="rect">
            <a:avLst/>
          </a:prstGeom>
          <a:noFill/>
        </p:spPr>
        <p:txBody>
          <a:bodyPr wrap="square" rtlCol="0">
            <a:spAutoFit/>
          </a:bodyPr>
          <a:lstStyle/>
          <a:p>
            <a:pPr algn="r"/>
            <a:r>
              <a:rPr lang="lt-LT" b="1" dirty="0">
                <a:solidFill>
                  <a:srgbClr val="44BBA4"/>
                </a:solidFill>
                <a:latin typeface="Verdana" panose="020B0604030504040204" pitchFamily="34" charset="0"/>
                <a:ea typeface="Verdana" panose="020B0604030504040204" pitchFamily="34" charset="0"/>
              </a:rPr>
              <a:t>Platesnis atašė tinklas </a:t>
            </a:r>
            <a:br>
              <a:rPr lang="lt-LT" sz="800" b="1" dirty="0">
                <a:solidFill>
                  <a:srgbClr val="44BBA4"/>
                </a:solidFill>
                <a:latin typeface="Verdana" panose="020B0604030504040204" pitchFamily="34" charset="0"/>
                <a:ea typeface="Verdana" panose="020B0604030504040204" pitchFamily="34" charset="0"/>
              </a:rPr>
            </a:br>
            <a:br>
              <a:rPr lang="lt-LT" sz="500" b="1" dirty="0">
                <a:solidFill>
                  <a:srgbClr val="44BBA4"/>
                </a:solidFill>
                <a:latin typeface="Verdana" panose="020B0604030504040204" pitchFamily="34" charset="0"/>
                <a:ea typeface="Verdana" panose="020B0604030504040204" pitchFamily="34" charset="0"/>
              </a:rPr>
            </a:br>
            <a:r>
              <a:rPr lang="lt-LT" sz="1400" dirty="0">
                <a:solidFill>
                  <a:srgbClr val="390A6F"/>
                </a:solidFill>
                <a:latin typeface="Verdana" panose="020B0604030504040204" pitchFamily="34" charset="0"/>
                <a:ea typeface="Verdana" panose="020B0604030504040204" pitchFamily="34" charset="0"/>
              </a:rPr>
              <a:t>Jau dirba </a:t>
            </a:r>
            <a:r>
              <a:rPr lang="lt-LT" sz="1600" b="1" dirty="0">
                <a:solidFill>
                  <a:srgbClr val="390A6F"/>
                </a:solidFill>
                <a:latin typeface="Verdana" panose="020B0604030504040204" pitchFamily="34" charset="0"/>
                <a:ea typeface="Verdana" panose="020B0604030504040204" pitchFamily="34" charset="0"/>
              </a:rPr>
              <a:t>21 žmogaus komanda</a:t>
            </a:r>
            <a:r>
              <a:rPr lang="lt-LT" sz="1400" dirty="0">
                <a:solidFill>
                  <a:srgbClr val="390A6F"/>
                </a:solidFill>
                <a:latin typeface="Verdana" panose="020B0604030504040204" pitchFamily="34" charset="0"/>
                <a:ea typeface="Verdana" panose="020B0604030504040204" pitchFamily="34" charset="0"/>
              </a:rPr>
              <a:t>.</a:t>
            </a:r>
            <a:endParaRPr lang="lt-LT" sz="1600" b="1" dirty="0">
              <a:solidFill>
                <a:srgbClr val="390A6F"/>
              </a:solidFill>
              <a:latin typeface="Verdana" panose="020B0604030504040204" pitchFamily="34" charset="0"/>
              <a:ea typeface="Verdana" panose="020B0604030504040204" pitchFamily="34" charset="0"/>
            </a:endParaRPr>
          </a:p>
        </p:txBody>
      </p:sp>
      <p:grpSp>
        <p:nvGrpSpPr>
          <p:cNvPr id="6" name="Group 5">
            <a:extLst>
              <a:ext uri="{FF2B5EF4-FFF2-40B4-BE49-F238E27FC236}">
                <a16:creationId xmlns:a16="http://schemas.microsoft.com/office/drawing/2014/main" id="{8672DE64-A0E8-C764-ABF1-E186A32CE7E0}"/>
              </a:ext>
            </a:extLst>
          </p:cNvPr>
          <p:cNvGrpSpPr/>
          <p:nvPr/>
        </p:nvGrpSpPr>
        <p:grpSpPr>
          <a:xfrm>
            <a:off x="11139265" y="3338701"/>
            <a:ext cx="486809" cy="486808"/>
            <a:chOff x="5003421" y="1668780"/>
            <a:chExt cx="563880" cy="563880"/>
          </a:xfrm>
        </p:grpSpPr>
        <p:sp>
          <p:nvSpPr>
            <p:cNvPr id="11" name="Oval 10">
              <a:extLst>
                <a:ext uri="{FF2B5EF4-FFF2-40B4-BE49-F238E27FC236}">
                  <a16:creationId xmlns:a16="http://schemas.microsoft.com/office/drawing/2014/main" id="{C0C72124-6F52-70DA-2C21-7EBE1E3015B6}"/>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14" name="TextBox 13">
              <a:extLst>
                <a:ext uri="{FF2B5EF4-FFF2-40B4-BE49-F238E27FC236}">
                  <a16:creationId xmlns:a16="http://schemas.microsoft.com/office/drawing/2014/main" id="{A05ACE65-BAD9-F5BE-7789-D7AA555E9955}"/>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2.</a:t>
              </a:r>
            </a:p>
          </p:txBody>
        </p:sp>
      </p:grpSp>
    </p:spTree>
    <p:extLst>
      <p:ext uri="{BB962C8B-B14F-4D97-AF65-F5344CB8AC3E}">
        <p14:creationId xmlns:p14="http://schemas.microsoft.com/office/powerpoint/2010/main" val="163117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2F1F0"/>
        </a:solidFill>
        <a:effectLst/>
      </p:bgPr>
    </p:bg>
    <p:spTree>
      <p:nvGrpSpPr>
        <p:cNvPr id="1" name=""/>
        <p:cNvGrpSpPr/>
        <p:nvPr/>
      </p:nvGrpSpPr>
      <p:grpSpPr>
        <a:xfrm>
          <a:off x="0" y="0"/>
          <a:ext cx="0" cy="0"/>
          <a:chOff x="0" y="0"/>
          <a:chExt cx="0" cy="0"/>
        </a:xfrm>
      </p:grpSpPr>
      <p:sp>
        <p:nvSpPr>
          <p:cNvPr id="49" name="Rectangle: Rounded Corners 48">
            <a:extLst>
              <a:ext uri="{FF2B5EF4-FFF2-40B4-BE49-F238E27FC236}">
                <a16:creationId xmlns:a16="http://schemas.microsoft.com/office/drawing/2014/main" id="{79A39D66-D35B-D960-6BBB-4F86E95D8231}"/>
              </a:ext>
            </a:extLst>
          </p:cNvPr>
          <p:cNvSpPr/>
          <p:nvPr/>
        </p:nvSpPr>
        <p:spPr>
          <a:xfrm>
            <a:off x="7722354" y="4795297"/>
            <a:ext cx="5473256" cy="1493511"/>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50" name="Rectangle: Rounded Corners 49">
            <a:extLst>
              <a:ext uri="{FF2B5EF4-FFF2-40B4-BE49-F238E27FC236}">
                <a16:creationId xmlns:a16="http://schemas.microsoft.com/office/drawing/2014/main" id="{52C6F8E6-1752-66E7-AD97-5CBAAE101AC7}"/>
              </a:ext>
            </a:extLst>
          </p:cNvPr>
          <p:cNvSpPr/>
          <p:nvPr/>
        </p:nvSpPr>
        <p:spPr>
          <a:xfrm>
            <a:off x="7722354" y="1491305"/>
            <a:ext cx="5465326" cy="1543219"/>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33" name="Rectangle: Rounded Corners 32">
            <a:extLst>
              <a:ext uri="{FF2B5EF4-FFF2-40B4-BE49-F238E27FC236}">
                <a16:creationId xmlns:a16="http://schemas.microsoft.com/office/drawing/2014/main" id="{F109CBAC-387B-AD23-F521-4601C45BDF2A}"/>
              </a:ext>
            </a:extLst>
          </p:cNvPr>
          <p:cNvSpPr/>
          <p:nvPr/>
        </p:nvSpPr>
        <p:spPr>
          <a:xfrm>
            <a:off x="-899886" y="4596203"/>
            <a:ext cx="5369532" cy="1694693"/>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26" name="Rectangle: Rounded Corners 25">
            <a:extLst>
              <a:ext uri="{FF2B5EF4-FFF2-40B4-BE49-F238E27FC236}">
                <a16:creationId xmlns:a16="http://schemas.microsoft.com/office/drawing/2014/main" id="{ECC24509-A1FF-58E8-EF05-D880EDFE22EC}"/>
              </a:ext>
            </a:extLst>
          </p:cNvPr>
          <p:cNvSpPr/>
          <p:nvPr/>
        </p:nvSpPr>
        <p:spPr>
          <a:xfrm>
            <a:off x="-839166" y="3100239"/>
            <a:ext cx="5308811" cy="1407938"/>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19" name="Rectangle: Rounded Corners 18">
            <a:extLst>
              <a:ext uri="{FF2B5EF4-FFF2-40B4-BE49-F238E27FC236}">
                <a16:creationId xmlns:a16="http://schemas.microsoft.com/office/drawing/2014/main" id="{88325101-F99E-DCE2-8B36-BFEB6184BDAD}"/>
              </a:ext>
            </a:extLst>
          </p:cNvPr>
          <p:cNvSpPr/>
          <p:nvPr/>
        </p:nvSpPr>
        <p:spPr>
          <a:xfrm>
            <a:off x="-839166" y="1595592"/>
            <a:ext cx="5308811" cy="1407938"/>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10" name="Rectangle: Rounded Corners 9">
            <a:extLst>
              <a:ext uri="{FF2B5EF4-FFF2-40B4-BE49-F238E27FC236}">
                <a16:creationId xmlns:a16="http://schemas.microsoft.com/office/drawing/2014/main" id="{4F586289-6C23-2DCB-91EE-0E92F130635D}"/>
              </a:ext>
            </a:extLst>
          </p:cNvPr>
          <p:cNvSpPr/>
          <p:nvPr/>
        </p:nvSpPr>
        <p:spPr>
          <a:xfrm>
            <a:off x="7722354" y="3168741"/>
            <a:ext cx="5465326" cy="1496140"/>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12" name="Oval 11">
            <a:extLst>
              <a:ext uri="{FF2B5EF4-FFF2-40B4-BE49-F238E27FC236}">
                <a16:creationId xmlns:a16="http://schemas.microsoft.com/office/drawing/2014/main" id="{00508C57-8866-D99D-DE75-1A02BB92F78E}"/>
              </a:ext>
            </a:extLst>
          </p:cNvPr>
          <p:cNvSpPr/>
          <p:nvPr/>
        </p:nvSpPr>
        <p:spPr>
          <a:xfrm>
            <a:off x="4704144" y="2546195"/>
            <a:ext cx="2783712" cy="278371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pic>
        <p:nvPicPr>
          <p:cNvPr id="3" name="Google Shape;110;p20">
            <a:extLst>
              <a:ext uri="{FF2B5EF4-FFF2-40B4-BE49-F238E27FC236}">
                <a16:creationId xmlns:a16="http://schemas.microsoft.com/office/drawing/2014/main" id="{AC89B901-8E20-DA62-C18E-F149736F0DA5}"/>
              </a:ext>
            </a:extLst>
          </p:cNvPr>
          <p:cNvPicPr preferRelativeResize="0"/>
          <p:nvPr/>
        </p:nvPicPr>
        <p:blipFill rotWithShape="1">
          <a:blip r:embed="rId3">
            <a:alphaModFix/>
          </a:blip>
          <a:srcRect/>
          <a:stretch/>
        </p:blipFill>
        <p:spPr>
          <a:xfrm>
            <a:off x="9475885" y="103630"/>
            <a:ext cx="2266283" cy="1136283"/>
          </a:xfrm>
          <a:prstGeom prst="rect">
            <a:avLst/>
          </a:prstGeom>
          <a:noFill/>
          <a:ln>
            <a:noFill/>
          </a:ln>
        </p:spPr>
      </p:pic>
      <p:grpSp>
        <p:nvGrpSpPr>
          <p:cNvPr id="4" name="Group 3">
            <a:extLst>
              <a:ext uri="{FF2B5EF4-FFF2-40B4-BE49-F238E27FC236}">
                <a16:creationId xmlns:a16="http://schemas.microsoft.com/office/drawing/2014/main" id="{ABB96B2B-8A17-E574-F2FF-E018AE18103F}"/>
              </a:ext>
            </a:extLst>
          </p:cNvPr>
          <p:cNvGrpSpPr/>
          <p:nvPr/>
        </p:nvGrpSpPr>
        <p:grpSpPr>
          <a:xfrm>
            <a:off x="11139265" y="3364399"/>
            <a:ext cx="486809" cy="486808"/>
            <a:chOff x="5003421" y="1668780"/>
            <a:chExt cx="563880" cy="563880"/>
          </a:xfrm>
        </p:grpSpPr>
        <p:sp>
          <p:nvSpPr>
            <p:cNvPr id="5" name="Oval 4">
              <a:extLst>
                <a:ext uri="{FF2B5EF4-FFF2-40B4-BE49-F238E27FC236}">
                  <a16:creationId xmlns:a16="http://schemas.microsoft.com/office/drawing/2014/main" id="{2B3CDAC5-F879-34E6-C663-51B8C0EBF922}"/>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6" name="TextBox 5">
              <a:extLst>
                <a:ext uri="{FF2B5EF4-FFF2-40B4-BE49-F238E27FC236}">
                  <a16:creationId xmlns:a16="http://schemas.microsoft.com/office/drawing/2014/main" id="{F0248D40-01FD-8D47-31D7-FB60AE108598}"/>
                </a:ext>
              </a:extLst>
            </p:cNvPr>
            <p:cNvSpPr txBox="1"/>
            <p:nvPr/>
          </p:nvSpPr>
          <p:spPr>
            <a:xfrm>
              <a:off x="5083431" y="1770742"/>
              <a:ext cx="457200" cy="356504"/>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5</a:t>
              </a:r>
              <a:r>
                <a:rPr lang="lt-LT" sz="1400" b="1" dirty="0">
                  <a:solidFill>
                    <a:schemeClr val="bg1"/>
                  </a:solidFill>
                  <a:latin typeface="Verdana" panose="020B0604030504040204" pitchFamily="34" charset="0"/>
                  <a:ea typeface="Verdana" panose="020B0604030504040204" pitchFamily="34" charset="0"/>
                </a:rPr>
                <a:t>.</a:t>
              </a:r>
            </a:p>
          </p:txBody>
        </p:sp>
      </p:grpSp>
      <p:grpSp>
        <p:nvGrpSpPr>
          <p:cNvPr id="7" name="Group 6">
            <a:extLst>
              <a:ext uri="{FF2B5EF4-FFF2-40B4-BE49-F238E27FC236}">
                <a16:creationId xmlns:a16="http://schemas.microsoft.com/office/drawing/2014/main" id="{6490DD57-4D00-351D-6B62-F7139D0441D2}"/>
              </a:ext>
            </a:extLst>
          </p:cNvPr>
          <p:cNvGrpSpPr/>
          <p:nvPr/>
        </p:nvGrpSpPr>
        <p:grpSpPr>
          <a:xfrm>
            <a:off x="677276" y="3213313"/>
            <a:ext cx="486809" cy="486808"/>
            <a:chOff x="5003421" y="1668780"/>
            <a:chExt cx="563880" cy="563880"/>
          </a:xfrm>
        </p:grpSpPr>
        <p:sp>
          <p:nvSpPr>
            <p:cNvPr id="8" name="Oval 7">
              <a:extLst>
                <a:ext uri="{FF2B5EF4-FFF2-40B4-BE49-F238E27FC236}">
                  <a16:creationId xmlns:a16="http://schemas.microsoft.com/office/drawing/2014/main" id="{21FD0222-13B6-D129-80F9-61F8AD96379B}"/>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9" name="TextBox 8">
              <a:extLst>
                <a:ext uri="{FF2B5EF4-FFF2-40B4-BE49-F238E27FC236}">
                  <a16:creationId xmlns:a16="http://schemas.microsoft.com/office/drawing/2014/main" id="{C392AA27-92E2-9F5E-A2A5-C4E543925CF0}"/>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2.</a:t>
              </a:r>
            </a:p>
          </p:txBody>
        </p:sp>
      </p:grpSp>
      <p:sp>
        <p:nvSpPr>
          <p:cNvPr id="20" name="TextBox 19">
            <a:extLst>
              <a:ext uri="{FF2B5EF4-FFF2-40B4-BE49-F238E27FC236}">
                <a16:creationId xmlns:a16="http://schemas.microsoft.com/office/drawing/2014/main" id="{39938C6B-C493-408F-A4BA-B6A24CE582A6}"/>
              </a:ext>
            </a:extLst>
          </p:cNvPr>
          <p:cNvSpPr txBox="1"/>
          <p:nvPr/>
        </p:nvSpPr>
        <p:spPr>
          <a:xfrm>
            <a:off x="1219495" y="1828459"/>
            <a:ext cx="2716511" cy="923330"/>
          </a:xfrm>
          <a:prstGeom prst="rect">
            <a:avLst/>
          </a:prstGeom>
          <a:noFill/>
        </p:spPr>
        <p:txBody>
          <a:bodyPr wrap="square" rtlCol="0">
            <a:spAutoFit/>
          </a:bodyPr>
          <a:lstStyle/>
          <a:p>
            <a:r>
              <a:rPr lang="lt-LT" b="1" dirty="0">
                <a:solidFill>
                  <a:srgbClr val="7E47FF"/>
                </a:solidFill>
                <a:latin typeface="Verdana" panose="020B0604030504040204" pitchFamily="34" charset="0"/>
                <a:ea typeface="Verdana" panose="020B0604030504040204" pitchFamily="34" charset="0"/>
              </a:rPr>
              <a:t>MILInvest </a:t>
            </a:r>
          </a:p>
          <a:p>
            <a:br>
              <a:rPr lang="lt-LT" sz="500" b="1" dirty="0">
                <a:solidFill>
                  <a:srgbClr val="44BBA4"/>
                </a:solidFill>
                <a:latin typeface="Verdana" panose="020B0604030504040204" pitchFamily="34" charset="0"/>
                <a:ea typeface="Verdana" panose="020B0604030504040204" pitchFamily="34" charset="0"/>
              </a:rPr>
            </a:br>
            <a:r>
              <a:rPr lang="lt-LT" sz="1600" b="1" dirty="0">
                <a:solidFill>
                  <a:srgbClr val="390A6F"/>
                </a:solidFill>
                <a:latin typeface="Verdana" panose="020B0604030504040204" pitchFamily="34" charset="0"/>
                <a:ea typeface="Verdana" panose="020B0604030504040204" pitchFamily="34" charset="0"/>
              </a:rPr>
              <a:t>13,5 mln</a:t>
            </a:r>
            <a:r>
              <a:rPr lang="lt-LT" sz="1600" dirty="0">
                <a:solidFill>
                  <a:srgbClr val="390A6F"/>
                </a:solidFill>
                <a:latin typeface="Verdana" panose="020B0604030504040204" pitchFamily="34" charset="0"/>
                <a:ea typeface="Verdana" panose="020B0604030504040204" pitchFamily="34" charset="0"/>
              </a:rPr>
              <a:t>.</a:t>
            </a:r>
            <a:r>
              <a:rPr lang="lt-LT" sz="1600" b="1" dirty="0">
                <a:solidFill>
                  <a:srgbClr val="390A6F"/>
                </a:solidFill>
                <a:latin typeface="Verdana" panose="020B0604030504040204" pitchFamily="34" charset="0"/>
                <a:ea typeface="Verdana" panose="020B0604030504040204" pitchFamily="34" charset="0"/>
              </a:rPr>
              <a:t> Eur </a:t>
            </a:r>
            <a:r>
              <a:rPr lang="lt-LT" sz="1400" dirty="0">
                <a:solidFill>
                  <a:srgbClr val="390A6F"/>
                </a:solidFill>
                <a:latin typeface="Verdana" panose="020B0604030504040204" pitchFamily="34" charset="0"/>
                <a:ea typeface="Verdana" panose="020B0604030504040204" pitchFamily="34" charset="0"/>
              </a:rPr>
              <a:t>įmonėms gynybos ir saugumo srityje.</a:t>
            </a:r>
            <a:endParaRPr lang="lt-LT" sz="1200" b="1" dirty="0">
              <a:solidFill>
                <a:srgbClr val="390A6F"/>
              </a:solidFill>
              <a:latin typeface="Verdana" panose="020B0604030504040204" pitchFamily="34" charset="0"/>
              <a:ea typeface="Verdana" panose="020B0604030504040204" pitchFamily="34" charset="0"/>
            </a:endParaRPr>
          </a:p>
        </p:txBody>
      </p:sp>
      <p:sp>
        <p:nvSpPr>
          <p:cNvPr id="21" name="TextBox 20">
            <a:extLst>
              <a:ext uri="{FF2B5EF4-FFF2-40B4-BE49-F238E27FC236}">
                <a16:creationId xmlns:a16="http://schemas.microsoft.com/office/drawing/2014/main" id="{68C9D0EA-2270-08B2-F996-E0119F09B189}"/>
              </a:ext>
            </a:extLst>
          </p:cNvPr>
          <p:cNvSpPr txBox="1"/>
          <p:nvPr/>
        </p:nvSpPr>
        <p:spPr>
          <a:xfrm>
            <a:off x="1217023" y="3271964"/>
            <a:ext cx="3004457" cy="1154162"/>
          </a:xfrm>
          <a:prstGeom prst="rect">
            <a:avLst/>
          </a:prstGeom>
          <a:noFill/>
        </p:spPr>
        <p:txBody>
          <a:bodyPr wrap="square" rtlCol="0">
            <a:spAutoFit/>
          </a:bodyPr>
          <a:lstStyle/>
          <a:p>
            <a:r>
              <a:rPr lang="lt-LT" b="1" dirty="0">
                <a:solidFill>
                  <a:srgbClr val="7E47FF"/>
                </a:solidFill>
                <a:latin typeface="Verdana" panose="020B0604030504040204" pitchFamily="34" charset="0"/>
                <a:ea typeface="Verdana" panose="020B0604030504040204" pitchFamily="34" charset="0"/>
              </a:rPr>
              <a:t>NATO inovacijos</a:t>
            </a:r>
          </a:p>
          <a:p>
            <a:br>
              <a:rPr lang="lt-LT" sz="500" b="1" dirty="0">
                <a:solidFill>
                  <a:srgbClr val="44BBA4"/>
                </a:solidFill>
                <a:latin typeface="Verdana" panose="020B0604030504040204" pitchFamily="34" charset="0"/>
                <a:ea typeface="Verdana" panose="020B0604030504040204" pitchFamily="34" charset="0"/>
              </a:rPr>
            </a:br>
            <a:r>
              <a:rPr lang="lt-LT" sz="1600" b="1" dirty="0">
                <a:solidFill>
                  <a:srgbClr val="390A6F"/>
                </a:solidFill>
                <a:latin typeface="Verdana" panose="020B0604030504040204" pitchFamily="34" charset="0"/>
                <a:ea typeface="Verdana" panose="020B0604030504040204" pitchFamily="34" charset="0"/>
              </a:rPr>
              <a:t>1 mlrd</a:t>
            </a:r>
            <a:r>
              <a:rPr lang="lt-LT" sz="1600" dirty="0">
                <a:solidFill>
                  <a:srgbClr val="390A6F"/>
                </a:solidFill>
                <a:latin typeface="Verdana" panose="020B0604030504040204" pitchFamily="34" charset="0"/>
                <a:ea typeface="Verdana" panose="020B0604030504040204" pitchFamily="34" charset="0"/>
              </a:rPr>
              <a:t>.</a:t>
            </a:r>
            <a:r>
              <a:rPr lang="lt-LT" sz="1600" b="1" dirty="0">
                <a:solidFill>
                  <a:srgbClr val="390A6F"/>
                </a:solidFill>
                <a:latin typeface="Verdana" panose="020B0604030504040204" pitchFamily="34" charset="0"/>
                <a:ea typeface="Verdana" panose="020B0604030504040204" pitchFamily="34" charset="0"/>
              </a:rPr>
              <a:t> Eur </a:t>
            </a:r>
            <a:r>
              <a:rPr lang="lt-LT" sz="1400" dirty="0">
                <a:solidFill>
                  <a:srgbClr val="390A6F"/>
                </a:solidFill>
                <a:latin typeface="Verdana" panose="020B0604030504040204" pitchFamily="34" charset="0"/>
                <a:ea typeface="Verdana" panose="020B0604030504040204" pitchFamily="34" charset="0"/>
              </a:rPr>
              <a:t>vertės fondas technologijoms stiprinti NATO pasirinktose srityse.</a:t>
            </a:r>
          </a:p>
        </p:txBody>
      </p:sp>
      <p:sp>
        <p:nvSpPr>
          <p:cNvPr id="22" name="TextBox 21">
            <a:extLst>
              <a:ext uri="{FF2B5EF4-FFF2-40B4-BE49-F238E27FC236}">
                <a16:creationId xmlns:a16="http://schemas.microsoft.com/office/drawing/2014/main" id="{A2D0DB79-5A0D-B294-D648-3EE9156795D3}"/>
              </a:ext>
            </a:extLst>
          </p:cNvPr>
          <p:cNvSpPr txBox="1"/>
          <p:nvPr/>
        </p:nvSpPr>
        <p:spPr>
          <a:xfrm>
            <a:off x="1197301" y="4734428"/>
            <a:ext cx="3024179" cy="1461939"/>
          </a:xfrm>
          <a:prstGeom prst="rect">
            <a:avLst/>
          </a:prstGeom>
          <a:noFill/>
        </p:spPr>
        <p:txBody>
          <a:bodyPr wrap="square" rtlCol="0">
            <a:spAutoFit/>
          </a:bodyPr>
          <a:lstStyle/>
          <a:p>
            <a:r>
              <a:rPr lang="lt-LT" b="1" dirty="0">
                <a:solidFill>
                  <a:srgbClr val="7E47FF"/>
                </a:solidFill>
                <a:latin typeface="Verdana" panose="020B0604030504040204" pitchFamily="34" charset="0"/>
                <a:ea typeface="Verdana" panose="020B0604030504040204" pitchFamily="34" charset="0"/>
              </a:rPr>
              <a:t>NATO gynybos inovacijų akceleratorius DIANA</a:t>
            </a:r>
          </a:p>
          <a:p>
            <a:br>
              <a:rPr lang="lt-LT" sz="500" b="1" dirty="0">
                <a:solidFill>
                  <a:srgbClr val="44BBA4"/>
                </a:solidFill>
                <a:latin typeface="Verdana" panose="020B0604030504040204" pitchFamily="34" charset="0"/>
                <a:ea typeface="Verdana" panose="020B0604030504040204" pitchFamily="34" charset="0"/>
              </a:rPr>
            </a:br>
            <a:r>
              <a:rPr lang="lt-LT" sz="1400" dirty="0">
                <a:solidFill>
                  <a:srgbClr val="390A6F"/>
                </a:solidFill>
                <a:latin typeface="Verdana" panose="020B0604030504040204" pitchFamily="34" charset="0"/>
                <a:ea typeface="Verdana" panose="020B0604030504040204" pitchFamily="34" charset="0"/>
              </a:rPr>
              <a:t>Proveržio technologijų akceleravimo veikloms skatinti.</a:t>
            </a:r>
            <a:endParaRPr lang="lt-LT" sz="1400" b="1" dirty="0">
              <a:solidFill>
                <a:srgbClr val="390A6F"/>
              </a:solidFill>
              <a:latin typeface="Verdana" panose="020B0604030504040204" pitchFamily="34" charset="0"/>
              <a:ea typeface="Verdana" panose="020B0604030504040204" pitchFamily="34" charset="0"/>
            </a:endParaRPr>
          </a:p>
        </p:txBody>
      </p:sp>
      <p:grpSp>
        <p:nvGrpSpPr>
          <p:cNvPr id="27" name="Group 26">
            <a:extLst>
              <a:ext uri="{FF2B5EF4-FFF2-40B4-BE49-F238E27FC236}">
                <a16:creationId xmlns:a16="http://schemas.microsoft.com/office/drawing/2014/main" id="{79E8A03B-5854-74BE-0C3C-2E17F062F551}"/>
              </a:ext>
            </a:extLst>
          </p:cNvPr>
          <p:cNvGrpSpPr/>
          <p:nvPr/>
        </p:nvGrpSpPr>
        <p:grpSpPr>
          <a:xfrm>
            <a:off x="677276" y="1784538"/>
            <a:ext cx="486809" cy="486808"/>
            <a:chOff x="5003421" y="1668780"/>
            <a:chExt cx="563880" cy="563880"/>
          </a:xfrm>
        </p:grpSpPr>
        <p:sp>
          <p:nvSpPr>
            <p:cNvPr id="28" name="Oval 27">
              <a:extLst>
                <a:ext uri="{FF2B5EF4-FFF2-40B4-BE49-F238E27FC236}">
                  <a16:creationId xmlns:a16="http://schemas.microsoft.com/office/drawing/2014/main" id="{CEA0A234-434F-DDC6-97FF-CF4E9597905F}"/>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29" name="TextBox 28">
              <a:extLst>
                <a:ext uri="{FF2B5EF4-FFF2-40B4-BE49-F238E27FC236}">
                  <a16:creationId xmlns:a16="http://schemas.microsoft.com/office/drawing/2014/main" id="{B5E87311-D5C8-0704-9F8D-6E34F25BAC3D}"/>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1.</a:t>
              </a:r>
            </a:p>
          </p:txBody>
        </p:sp>
      </p:grpSp>
      <p:grpSp>
        <p:nvGrpSpPr>
          <p:cNvPr id="30" name="Group 29">
            <a:extLst>
              <a:ext uri="{FF2B5EF4-FFF2-40B4-BE49-F238E27FC236}">
                <a16:creationId xmlns:a16="http://schemas.microsoft.com/office/drawing/2014/main" id="{6FBB4AF9-EAB8-F455-8EAD-E19AB2D20068}"/>
              </a:ext>
            </a:extLst>
          </p:cNvPr>
          <p:cNvGrpSpPr/>
          <p:nvPr/>
        </p:nvGrpSpPr>
        <p:grpSpPr>
          <a:xfrm>
            <a:off x="677276" y="4805671"/>
            <a:ext cx="486809" cy="486808"/>
            <a:chOff x="5003421" y="1668780"/>
            <a:chExt cx="563880" cy="563880"/>
          </a:xfrm>
        </p:grpSpPr>
        <p:sp>
          <p:nvSpPr>
            <p:cNvPr id="31" name="Oval 30">
              <a:extLst>
                <a:ext uri="{FF2B5EF4-FFF2-40B4-BE49-F238E27FC236}">
                  <a16:creationId xmlns:a16="http://schemas.microsoft.com/office/drawing/2014/main" id="{7FC7D5BA-2743-395F-FC36-811DAFA42C05}"/>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32" name="TextBox 31">
              <a:extLst>
                <a:ext uri="{FF2B5EF4-FFF2-40B4-BE49-F238E27FC236}">
                  <a16:creationId xmlns:a16="http://schemas.microsoft.com/office/drawing/2014/main" id="{D7E2A8B1-0386-8828-F009-869B6408DC50}"/>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3.</a:t>
              </a:r>
            </a:p>
          </p:txBody>
        </p:sp>
      </p:grpSp>
      <p:sp>
        <p:nvSpPr>
          <p:cNvPr id="36" name="TextBox 35">
            <a:extLst>
              <a:ext uri="{FF2B5EF4-FFF2-40B4-BE49-F238E27FC236}">
                <a16:creationId xmlns:a16="http://schemas.microsoft.com/office/drawing/2014/main" id="{4CD05A21-8927-5555-C426-7B04693A823A}"/>
              </a:ext>
            </a:extLst>
          </p:cNvPr>
          <p:cNvSpPr txBox="1"/>
          <p:nvPr/>
        </p:nvSpPr>
        <p:spPr>
          <a:xfrm>
            <a:off x="8160956" y="3427587"/>
            <a:ext cx="2894929" cy="984885"/>
          </a:xfrm>
          <a:prstGeom prst="rect">
            <a:avLst/>
          </a:prstGeom>
          <a:noFill/>
        </p:spPr>
        <p:txBody>
          <a:bodyPr wrap="square" rtlCol="0">
            <a:spAutoFit/>
          </a:bodyPr>
          <a:lstStyle/>
          <a:p>
            <a:pPr algn="r"/>
            <a:r>
              <a:rPr lang="lt-LT" sz="1600" b="1" dirty="0">
                <a:solidFill>
                  <a:srgbClr val="44BBA4"/>
                </a:solidFill>
                <a:latin typeface="Verdana" panose="020B0604030504040204" pitchFamily="34" charset="0"/>
                <a:ea typeface="Verdana" panose="020B0604030504040204" pitchFamily="34" charset="0"/>
              </a:rPr>
              <a:t>Gynybos čekiai</a:t>
            </a:r>
          </a:p>
          <a:p>
            <a:pPr algn="r"/>
            <a:br>
              <a:rPr lang="lt-LT" sz="500" b="1" dirty="0">
                <a:solidFill>
                  <a:srgbClr val="44BBA4"/>
                </a:solidFill>
                <a:latin typeface="Verdana" panose="020B0604030504040204" pitchFamily="34" charset="0"/>
                <a:ea typeface="Verdana" panose="020B0604030504040204" pitchFamily="34" charset="0"/>
              </a:rPr>
            </a:br>
            <a:r>
              <a:rPr lang="lt-LT" sz="1200" dirty="0">
                <a:solidFill>
                  <a:srgbClr val="390A6F"/>
                </a:solidFill>
                <a:latin typeface="Verdana" panose="020B0604030504040204" pitchFamily="34" charset="0"/>
                <a:ea typeface="Verdana" panose="020B0604030504040204" pitchFamily="34" charset="0"/>
              </a:rPr>
              <a:t>Įsteigėme visiškai naują įrankį – 10 įmonių investuos į 10 naujų gynybos pramonės produktų. </a:t>
            </a:r>
            <a:endParaRPr lang="lt-LT" sz="1200" b="1" dirty="0">
              <a:solidFill>
                <a:srgbClr val="390A6F"/>
              </a:solidFill>
              <a:latin typeface="Verdana" panose="020B0604030504040204" pitchFamily="34" charset="0"/>
              <a:ea typeface="Verdana" panose="020B0604030504040204" pitchFamily="34" charset="0"/>
            </a:endParaRPr>
          </a:p>
        </p:txBody>
      </p:sp>
      <p:grpSp>
        <p:nvGrpSpPr>
          <p:cNvPr id="13" name="Group 12">
            <a:extLst>
              <a:ext uri="{FF2B5EF4-FFF2-40B4-BE49-F238E27FC236}">
                <a16:creationId xmlns:a16="http://schemas.microsoft.com/office/drawing/2014/main" id="{09786BDB-FD73-392C-E1E4-F2324223ECC0}"/>
              </a:ext>
            </a:extLst>
          </p:cNvPr>
          <p:cNvGrpSpPr/>
          <p:nvPr/>
        </p:nvGrpSpPr>
        <p:grpSpPr>
          <a:xfrm>
            <a:off x="11116241" y="1525396"/>
            <a:ext cx="486809" cy="486808"/>
            <a:chOff x="5003421" y="1668780"/>
            <a:chExt cx="563880" cy="563880"/>
          </a:xfrm>
        </p:grpSpPr>
        <p:sp>
          <p:nvSpPr>
            <p:cNvPr id="43" name="Oval 42">
              <a:extLst>
                <a:ext uri="{FF2B5EF4-FFF2-40B4-BE49-F238E27FC236}">
                  <a16:creationId xmlns:a16="http://schemas.microsoft.com/office/drawing/2014/main" id="{24CEB453-C12D-C016-37EA-C7397A59B292}"/>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44" name="TextBox 43">
              <a:extLst>
                <a:ext uri="{FF2B5EF4-FFF2-40B4-BE49-F238E27FC236}">
                  <a16:creationId xmlns:a16="http://schemas.microsoft.com/office/drawing/2014/main" id="{4BA6EEDF-24E9-C901-73AA-0C77D6FEAC90}"/>
                </a:ext>
              </a:extLst>
            </p:cNvPr>
            <p:cNvSpPr txBox="1"/>
            <p:nvPr/>
          </p:nvSpPr>
          <p:spPr>
            <a:xfrm>
              <a:off x="5083431" y="1770742"/>
              <a:ext cx="457200" cy="356504"/>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4</a:t>
              </a:r>
              <a:r>
                <a:rPr lang="lt-LT" sz="1400" b="1" dirty="0">
                  <a:solidFill>
                    <a:schemeClr val="bg1"/>
                  </a:solidFill>
                  <a:latin typeface="Verdana" panose="020B0604030504040204" pitchFamily="34" charset="0"/>
                  <a:ea typeface="Verdana" panose="020B0604030504040204" pitchFamily="34" charset="0"/>
                </a:rPr>
                <a:t>.</a:t>
              </a:r>
            </a:p>
          </p:txBody>
        </p:sp>
      </p:grpSp>
      <p:sp>
        <p:nvSpPr>
          <p:cNvPr id="45" name="TextBox 44">
            <a:extLst>
              <a:ext uri="{FF2B5EF4-FFF2-40B4-BE49-F238E27FC236}">
                <a16:creationId xmlns:a16="http://schemas.microsoft.com/office/drawing/2014/main" id="{305CDEB8-4BEC-8ADF-3084-0428744917F5}"/>
              </a:ext>
            </a:extLst>
          </p:cNvPr>
          <p:cNvSpPr txBox="1"/>
          <p:nvPr/>
        </p:nvSpPr>
        <p:spPr>
          <a:xfrm>
            <a:off x="7879080" y="1606973"/>
            <a:ext cx="3121823" cy="1354217"/>
          </a:xfrm>
          <a:prstGeom prst="rect">
            <a:avLst/>
          </a:prstGeom>
          <a:noFill/>
        </p:spPr>
        <p:txBody>
          <a:bodyPr wrap="square" rtlCol="0">
            <a:spAutoFit/>
          </a:bodyPr>
          <a:lstStyle/>
          <a:p>
            <a:pPr algn="r"/>
            <a:r>
              <a:rPr lang="lt-LT" sz="1600" b="1" dirty="0">
                <a:solidFill>
                  <a:srgbClr val="44BBA4"/>
                </a:solidFill>
                <a:latin typeface="Verdana" panose="020B0604030504040204" pitchFamily="34" charset="0"/>
                <a:ea typeface="Verdana" panose="020B0604030504040204" pitchFamily="34" charset="0"/>
              </a:rPr>
              <a:t>Būtini teisiniai žingsniai</a:t>
            </a:r>
          </a:p>
          <a:p>
            <a:pPr algn="r"/>
            <a:br>
              <a:rPr lang="lt-LT" sz="500" b="1" dirty="0">
                <a:solidFill>
                  <a:srgbClr val="44BBA4"/>
                </a:solidFill>
                <a:latin typeface="Verdana" panose="020B0604030504040204" pitchFamily="34" charset="0"/>
                <a:ea typeface="Verdana" panose="020B0604030504040204" pitchFamily="34" charset="0"/>
              </a:rPr>
            </a:br>
            <a:r>
              <a:rPr kumimoji="0" lang="lt-LT" sz="1200" b="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Patvirtinome gynybos gaires, įteisinome gynybos pramoninį bendradarbiavimą, kariuomenė su Inovacijų agentūra pasirašė bendradarbiavimo susitarimą.</a:t>
            </a:r>
            <a:endParaRPr lang="lt-LT" sz="1400" b="1" dirty="0">
              <a:solidFill>
                <a:srgbClr val="390A6F"/>
              </a:solidFill>
              <a:latin typeface="Verdana" panose="020B0604030504040204" pitchFamily="34" charset="0"/>
              <a:ea typeface="Verdana" panose="020B0604030504040204" pitchFamily="34" charset="0"/>
            </a:endParaRPr>
          </a:p>
        </p:txBody>
      </p:sp>
      <p:sp>
        <p:nvSpPr>
          <p:cNvPr id="47" name="Title 1">
            <a:extLst>
              <a:ext uri="{FF2B5EF4-FFF2-40B4-BE49-F238E27FC236}">
                <a16:creationId xmlns:a16="http://schemas.microsoft.com/office/drawing/2014/main" id="{720421E0-2EBF-7763-2F46-3A22502E6D10}"/>
              </a:ext>
            </a:extLst>
          </p:cNvPr>
          <p:cNvSpPr txBox="1">
            <a:spLocks/>
          </p:cNvSpPr>
          <p:nvPr/>
        </p:nvSpPr>
        <p:spPr>
          <a:xfrm>
            <a:off x="589344" y="435830"/>
            <a:ext cx="8946542" cy="8040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3600" b="1" dirty="0">
                <a:solidFill>
                  <a:srgbClr val="390A6F"/>
                </a:solidFill>
                <a:latin typeface="Verdana" panose="020B0604030504040204" pitchFamily="34" charset="0"/>
                <a:ea typeface="Verdana" panose="020B0604030504040204" pitchFamily="34" charset="0"/>
              </a:rPr>
              <a:t>Stiprinome gynybos pramonę</a:t>
            </a:r>
          </a:p>
        </p:txBody>
      </p:sp>
      <p:grpSp>
        <p:nvGrpSpPr>
          <p:cNvPr id="70" name="Group 69">
            <a:extLst>
              <a:ext uri="{FF2B5EF4-FFF2-40B4-BE49-F238E27FC236}">
                <a16:creationId xmlns:a16="http://schemas.microsoft.com/office/drawing/2014/main" id="{6229DD7B-AAA9-DA15-9C01-D5184CAC8E9C}"/>
              </a:ext>
            </a:extLst>
          </p:cNvPr>
          <p:cNvGrpSpPr/>
          <p:nvPr/>
        </p:nvGrpSpPr>
        <p:grpSpPr>
          <a:xfrm>
            <a:off x="5377244" y="3178252"/>
            <a:ext cx="1515600" cy="1450502"/>
            <a:chOff x="5377244" y="3178252"/>
            <a:chExt cx="1515600" cy="1450502"/>
          </a:xfrm>
        </p:grpSpPr>
        <p:grpSp>
          <p:nvGrpSpPr>
            <p:cNvPr id="56" name="Graphic 1">
              <a:extLst>
                <a:ext uri="{FF2B5EF4-FFF2-40B4-BE49-F238E27FC236}">
                  <a16:creationId xmlns:a16="http://schemas.microsoft.com/office/drawing/2014/main" id="{FE48B9DA-A6F6-9156-F8F0-C7CC391AED2F}"/>
                </a:ext>
              </a:extLst>
            </p:cNvPr>
            <p:cNvGrpSpPr/>
            <p:nvPr/>
          </p:nvGrpSpPr>
          <p:grpSpPr>
            <a:xfrm>
              <a:off x="5377244" y="3178252"/>
              <a:ext cx="1450502" cy="1450502"/>
              <a:chOff x="5377244" y="3178252"/>
              <a:chExt cx="1450502" cy="1450502"/>
            </a:xfrm>
          </p:grpSpPr>
          <p:sp>
            <p:nvSpPr>
              <p:cNvPr id="57" name="Freeform: Shape 56">
                <a:extLst>
                  <a:ext uri="{FF2B5EF4-FFF2-40B4-BE49-F238E27FC236}">
                    <a16:creationId xmlns:a16="http://schemas.microsoft.com/office/drawing/2014/main" id="{745C658F-33C9-794B-E429-681220C7D8FA}"/>
                  </a:ext>
                </a:extLst>
              </p:cNvPr>
              <p:cNvSpPr/>
              <p:nvPr/>
            </p:nvSpPr>
            <p:spPr>
              <a:xfrm>
                <a:off x="5377244" y="3178252"/>
                <a:ext cx="1450502" cy="1450502"/>
              </a:xfrm>
              <a:custGeom>
                <a:avLst/>
                <a:gdLst>
                  <a:gd name="connsiteX0" fmla="*/ 1450502 w 1450502"/>
                  <a:gd name="connsiteY0" fmla="*/ 725251 h 1450502"/>
                  <a:gd name="connsiteX1" fmla="*/ 725251 w 1450502"/>
                  <a:gd name="connsiteY1" fmla="*/ 1450502 h 1450502"/>
                  <a:gd name="connsiteX2" fmla="*/ 0 w 1450502"/>
                  <a:gd name="connsiteY2" fmla="*/ 725251 h 1450502"/>
                  <a:gd name="connsiteX3" fmla="*/ 725251 w 1450502"/>
                  <a:gd name="connsiteY3" fmla="*/ 0 h 1450502"/>
                  <a:gd name="connsiteX4" fmla="*/ 1450502 w 1450502"/>
                  <a:gd name="connsiteY4" fmla="*/ 725251 h 14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0502" h="1450502">
                    <a:moveTo>
                      <a:pt x="1450502" y="725251"/>
                    </a:moveTo>
                    <a:cubicBezTo>
                      <a:pt x="1450502" y="1125796"/>
                      <a:pt x="1125796" y="1450502"/>
                      <a:pt x="725251" y="1450502"/>
                    </a:cubicBezTo>
                    <a:cubicBezTo>
                      <a:pt x="324706" y="1450502"/>
                      <a:pt x="0" y="1125796"/>
                      <a:pt x="0" y="725251"/>
                    </a:cubicBezTo>
                    <a:cubicBezTo>
                      <a:pt x="0" y="324706"/>
                      <a:pt x="324706" y="0"/>
                      <a:pt x="725251" y="0"/>
                    </a:cubicBezTo>
                    <a:cubicBezTo>
                      <a:pt x="1125796" y="0"/>
                      <a:pt x="1450502" y="324706"/>
                      <a:pt x="1450502" y="725251"/>
                    </a:cubicBezTo>
                    <a:close/>
                  </a:path>
                </a:pathLst>
              </a:custGeom>
              <a:solidFill>
                <a:srgbClr val="44BBA4"/>
              </a:solidFill>
              <a:ln w="7584" cap="flat">
                <a:noFill/>
                <a:prstDash val="solid"/>
                <a:miter/>
              </a:ln>
            </p:spPr>
            <p:txBody>
              <a:bodyPr rtlCol="0" anchor="ctr"/>
              <a:lstStyle/>
              <a:p>
                <a:endParaRPr lang="lt-LT"/>
              </a:p>
            </p:txBody>
          </p:sp>
          <p:sp>
            <p:nvSpPr>
              <p:cNvPr id="58" name="Freeform: Shape 57">
                <a:extLst>
                  <a:ext uri="{FF2B5EF4-FFF2-40B4-BE49-F238E27FC236}">
                    <a16:creationId xmlns:a16="http://schemas.microsoft.com/office/drawing/2014/main" id="{4D9A2129-4805-9CE8-74AF-A9E52AE69F52}"/>
                  </a:ext>
                </a:extLst>
              </p:cNvPr>
              <p:cNvSpPr/>
              <p:nvPr/>
            </p:nvSpPr>
            <p:spPr>
              <a:xfrm>
                <a:off x="5597560" y="3398568"/>
                <a:ext cx="1009870" cy="1009870"/>
              </a:xfrm>
              <a:custGeom>
                <a:avLst/>
                <a:gdLst>
                  <a:gd name="connsiteX0" fmla="*/ 1009870 w 1009870"/>
                  <a:gd name="connsiteY0" fmla="*/ 504935 h 1009870"/>
                  <a:gd name="connsiteX1" fmla="*/ 504935 w 1009870"/>
                  <a:gd name="connsiteY1" fmla="*/ 1009870 h 1009870"/>
                  <a:gd name="connsiteX2" fmla="*/ 0 w 1009870"/>
                  <a:gd name="connsiteY2" fmla="*/ 504935 h 1009870"/>
                  <a:gd name="connsiteX3" fmla="*/ 504935 w 1009870"/>
                  <a:gd name="connsiteY3" fmla="*/ 0 h 1009870"/>
                  <a:gd name="connsiteX4" fmla="*/ 1009870 w 1009870"/>
                  <a:gd name="connsiteY4" fmla="*/ 504935 h 1009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9870" h="1009870">
                    <a:moveTo>
                      <a:pt x="1009870" y="504935"/>
                    </a:moveTo>
                    <a:cubicBezTo>
                      <a:pt x="1009870" y="783803"/>
                      <a:pt x="783803" y="1009870"/>
                      <a:pt x="504935" y="1009870"/>
                    </a:cubicBezTo>
                    <a:cubicBezTo>
                      <a:pt x="226067" y="1009870"/>
                      <a:pt x="0" y="783803"/>
                      <a:pt x="0" y="504935"/>
                    </a:cubicBezTo>
                    <a:cubicBezTo>
                      <a:pt x="0" y="226067"/>
                      <a:pt x="226067" y="0"/>
                      <a:pt x="504935" y="0"/>
                    </a:cubicBezTo>
                    <a:cubicBezTo>
                      <a:pt x="783803" y="0"/>
                      <a:pt x="1009870" y="226067"/>
                      <a:pt x="1009870" y="504935"/>
                    </a:cubicBezTo>
                    <a:close/>
                  </a:path>
                </a:pathLst>
              </a:custGeom>
              <a:noFill/>
              <a:ln w="77356" cap="rnd">
                <a:solidFill>
                  <a:srgbClr val="CCD3FF"/>
                </a:solidFill>
                <a:prstDash val="solid"/>
                <a:round/>
              </a:ln>
            </p:spPr>
            <p:txBody>
              <a:bodyPr rtlCol="0" anchor="ctr"/>
              <a:lstStyle/>
              <a:p>
                <a:endParaRPr lang="lt-LT"/>
              </a:p>
            </p:txBody>
          </p:sp>
          <p:sp>
            <p:nvSpPr>
              <p:cNvPr id="59" name="Freeform: Shape 58">
                <a:extLst>
                  <a:ext uri="{FF2B5EF4-FFF2-40B4-BE49-F238E27FC236}">
                    <a16:creationId xmlns:a16="http://schemas.microsoft.com/office/drawing/2014/main" id="{578462D8-C7E9-4A6F-955E-0277AB1FDBAE}"/>
                  </a:ext>
                </a:extLst>
              </p:cNvPr>
              <p:cNvSpPr/>
              <p:nvPr/>
            </p:nvSpPr>
            <p:spPr>
              <a:xfrm>
                <a:off x="5726470" y="3527478"/>
                <a:ext cx="752050" cy="752050"/>
              </a:xfrm>
              <a:custGeom>
                <a:avLst/>
                <a:gdLst>
                  <a:gd name="connsiteX0" fmla="*/ 752050 w 752050"/>
                  <a:gd name="connsiteY0" fmla="*/ 376025 h 752050"/>
                  <a:gd name="connsiteX1" fmla="*/ 376025 w 752050"/>
                  <a:gd name="connsiteY1" fmla="*/ 752050 h 752050"/>
                  <a:gd name="connsiteX2" fmla="*/ 0 w 752050"/>
                  <a:gd name="connsiteY2" fmla="*/ 376025 h 752050"/>
                  <a:gd name="connsiteX3" fmla="*/ 376025 w 752050"/>
                  <a:gd name="connsiteY3" fmla="*/ 0 h 752050"/>
                  <a:gd name="connsiteX4" fmla="*/ 752050 w 752050"/>
                  <a:gd name="connsiteY4" fmla="*/ 376025 h 752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2050" h="752050">
                    <a:moveTo>
                      <a:pt x="752050" y="376025"/>
                    </a:moveTo>
                    <a:cubicBezTo>
                      <a:pt x="752050" y="583698"/>
                      <a:pt x="583698" y="752050"/>
                      <a:pt x="376025" y="752050"/>
                    </a:cubicBezTo>
                    <a:cubicBezTo>
                      <a:pt x="168352" y="752050"/>
                      <a:pt x="0" y="583698"/>
                      <a:pt x="0" y="376025"/>
                    </a:cubicBezTo>
                    <a:cubicBezTo>
                      <a:pt x="0" y="168352"/>
                      <a:pt x="168352" y="0"/>
                      <a:pt x="376025" y="0"/>
                    </a:cubicBezTo>
                    <a:cubicBezTo>
                      <a:pt x="583698" y="0"/>
                      <a:pt x="752050" y="168352"/>
                      <a:pt x="752050" y="376025"/>
                    </a:cubicBezTo>
                    <a:close/>
                  </a:path>
                </a:pathLst>
              </a:custGeom>
              <a:noFill/>
              <a:ln w="30032" cap="rnd">
                <a:solidFill>
                  <a:srgbClr val="CCD3FF"/>
                </a:solidFill>
                <a:prstDash val="solid"/>
                <a:round/>
              </a:ln>
            </p:spPr>
            <p:txBody>
              <a:bodyPr rtlCol="0" anchor="ctr"/>
              <a:lstStyle/>
              <a:p>
                <a:endParaRPr lang="lt-LT"/>
              </a:p>
            </p:txBody>
          </p:sp>
          <p:sp>
            <p:nvSpPr>
              <p:cNvPr id="60" name="Freeform: Shape 59">
                <a:extLst>
                  <a:ext uri="{FF2B5EF4-FFF2-40B4-BE49-F238E27FC236}">
                    <a16:creationId xmlns:a16="http://schemas.microsoft.com/office/drawing/2014/main" id="{E4D19F2A-89D0-AF93-1861-F25649B26DBC}"/>
                  </a:ext>
                </a:extLst>
              </p:cNvPr>
              <p:cNvSpPr/>
              <p:nvPr/>
            </p:nvSpPr>
            <p:spPr>
              <a:xfrm>
                <a:off x="6331162" y="3903503"/>
                <a:ext cx="428409" cy="7591"/>
              </a:xfrm>
              <a:custGeom>
                <a:avLst/>
                <a:gdLst>
                  <a:gd name="connsiteX0" fmla="*/ 428409 w 428409"/>
                  <a:gd name="connsiteY0" fmla="*/ 0 h 7591"/>
                  <a:gd name="connsiteX1" fmla="*/ 0 w 428409"/>
                  <a:gd name="connsiteY1" fmla="*/ 0 h 7591"/>
                </a:gdLst>
                <a:ahLst/>
                <a:cxnLst>
                  <a:cxn ang="0">
                    <a:pos x="connsiteX0" y="connsiteY0"/>
                  </a:cxn>
                  <a:cxn ang="0">
                    <a:pos x="connsiteX1" y="connsiteY1"/>
                  </a:cxn>
                </a:cxnLst>
                <a:rect l="l" t="t" r="r" b="b"/>
                <a:pathLst>
                  <a:path w="428409" h="7591">
                    <a:moveTo>
                      <a:pt x="428409" y="0"/>
                    </a:moveTo>
                    <a:lnTo>
                      <a:pt x="0" y="0"/>
                    </a:lnTo>
                  </a:path>
                </a:pathLst>
              </a:custGeom>
              <a:ln w="32838" cap="rnd">
                <a:solidFill>
                  <a:srgbClr val="CCD3FF"/>
                </a:solidFill>
                <a:prstDash val="solid"/>
                <a:round/>
              </a:ln>
            </p:spPr>
            <p:txBody>
              <a:bodyPr rtlCol="0" anchor="ctr"/>
              <a:lstStyle/>
              <a:p>
                <a:endParaRPr lang="lt-LT"/>
              </a:p>
            </p:txBody>
          </p:sp>
          <p:sp>
            <p:nvSpPr>
              <p:cNvPr id="61" name="Freeform: Shape 60">
                <a:extLst>
                  <a:ext uri="{FF2B5EF4-FFF2-40B4-BE49-F238E27FC236}">
                    <a16:creationId xmlns:a16="http://schemas.microsoft.com/office/drawing/2014/main" id="{7CD10515-64FA-FF10-5B9A-C390E0923EA5}"/>
                  </a:ext>
                </a:extLst>
              </p:cNvPr>
              <p:cNvSpPr/>
              <p:nvPr/>
            </p:nvSpPr>
            <p:spPr>
              <a:xfrm>
                <a:off x="5451189" y="3903503"/>
                <a:ext cx="428333" cy="7591"/>
              </a:xfrm>
              <a:custGeom>
                <a:avLst/>
                <a:gdLst>
                  <a:gd name="connsiteX0" fmla="*/ 428333 w 428333"/>
                  <a:gd name="connsiteY0" fmla="*/ 0 h 7591"/>
                  <a:gd name="connsiteX1" fmla="*/ 0 w 428333"/>
                  <a:gd name="connsiteY1" fmla="*/ 0 h 7591"/>
                </a:gdLst>
                <a:ahLst/>
                <a:cxnLst>
                  <a:cxn ang="0">
                    <a:pos x="connsiteX0" y="connsiteY0"/>
                  </a:cxn>
                  <a:cxn ang="0">
                    <a:pos x="connsiteX1" y="connsiteY1"/>
                  </a:cxn>
                </a:cxnLst>
                <a:rect l="l" t="t" r="r" b="b"/>
                <a:pathLst>
                  <a:path w="428333" h="7591">
                    <a:moveTo>
                      <a:pt x="428333" y="0"/>
                    </a:moveTo>
                    <a:lnTo>
                      <a:pt x="0" y="0"/>
                    </a:lnTo>
                  </a:path>
                </a:pathLst>
              </a:custGeom>
              <a:ln w="32838" cap="rnd">
                <a:solidFill>
                  <a:srgbClr val="CCD3FF"/>
                </a:solidFill>
                <a:prstDash val="solid"/>
                <a:round/>
              </a:ln>
            </p:spPr>
            <p:txBody>
              <a:bodyPr rtlCol="0" anchor="ctr"/>
              <a:lstStyle/>
              <a:p>
                <a:endParaRPr lang="lt-LT"/>
              </a:p>
            </p:txBody>
          </p:sp>
          <p:sp>
            <p:nvSpPr>
              <p:cNvPr id="62" name="Freeform: Shape 61">
                <a:extLst>
                  <a:ext uri="{FF2B5EF4-FFF2-40B4-BE49-F238E27FC236}">
                    <a16:creationId xmlns:a16="http://schemas.microsoft.com/office/drawing/2014/main" id="{CE7C8F84-F54B-B2EA-B309-FDE8CBF649C6}"/>
                  </a:ext>
                </a:extLst>
              </p:cNvPr>
              <p:cNvSpPr/>
              <p:nvPr/>
            </p:nvSpPr>
            <p:spPr>
              <a:xfrm>
                <a:off x="6105380" y="3249312"/>
                <a:ext cx="7591" cy="428333"/>
              </a:xfrm>
              <a:custGeom>
                <a:avLst/>
                <a:gdLst>
                  <a:gd name="connsiteX0" fmla="*/ 0 w 7591"/>
                  <a:gd name="connsiteY0" fmla="*/ 0 h 428333"/>
                  <a:gd name="connsiteX1" fmla="*/ 0 w 7591"/>
                  <a:gd name="connsiteY1" fmla="*/ 428333 h 428333"/>
                </a:gdLst>
                <a:ahLst/>
                <a:cxnLst>
                  <a:cxn ang="0">
                    <a:pos x="connsiteX0" y="connsiteY0"/>
                  </a:cxn>
                  <a:cxn ang="0">
                    <a:pos x="connsiteX1" y="connsiteY1"/>
                  </a:cxn>
                </a:cxnLst>
                <a:rect l="l" t="t" r="r" b="b"/>
                <a:pathLst>
                  <a:path w="7591" h="428333">
                    <a:moveTo>
                      <a:pt x="0" y="0"/>
                    </a:moveTo>
                    <a:lnTo>
                      <a:pt x="0" y="428333"/>
                    </a:lnTo>
                  </a:path>
                </a:pathLst>
              </a:custGeom>
              <a:ln w="32838" cap="rnd">
                <a:solidFill>
                  <a:srgbClr val="CCD3FF"/>
                </a:solidFill>
                <a:prstDash val="solid"/>
                <a:round/>
              </a:ln>
            </p:spPr>
            <p:txBody>
              <a:bodyPr rtlCol="0" anchor="ctr"/>
              <a:lstStyle/>
              <a:p>
                <a:endParaRPr lang="lt-LT"/>
              </a:p>
            </p:txBody>
          </p:sp>
          <p:sp>
            <p:nvSpPr>
              <p:cNvPr id="63" name="Freeform: Shape 62">
                <a:extLst>
                  <a:ext uri="{FF2B5EF4-FFF2-40B4-BE49-F238E27FC236}">
                    <a16:creationId xmlns:a16="http://schemas.microsoft.com/office/drawing/2014/main" id="{02DAF500-CFFC-54B3-E91A-94CEDB418A58}"/>
                  </a:ext>
                </a:extLst>
              </p:cNvPr>
              <p:cNvSpPr/>
              <p:nvPr/>
            </p:nvSpPr>
            <p:spPr>
              <a:xfrm>
                <a:off x="6105380" y="4129286"/>
                <a:ext cx="7591" cy="428409"/>
              </a:xfrm>
              <a:custGeom>
                <a:avLst/>
                <a:gdLst>
                  <a:gd name="connsiteX0" fmla="*/ 0 w 7591"/>
                  <a:gd name="connsiteY0" fmla="*/ 0 h 428409"/>
                  <a:gd name="connsiteX1" fmla="*/ 0 w 7591"/>
                  <a:gd name="connsiteY1" fmla="*/ 428409 h 428409"/>
                </a:gdLst>
                <a:ahLst/>
                <a:cxnLst>
                  <a:cxn ang="0">
                    <a:pos x="connsiteX0" y="connsiteY0"/>
                  </a:cxn>
                  <a:cxn ang="0">
                    <a:pos x="connsiteX1" y="connsiteY1"/>
                  </a:cxn>
                </a:cxnLst>
                <a:rect l="l" t="t" r="r" b="b"/>
                <a:pathLst>
                  <a:path w="7591" h="428409">
                    <a:moveTo>
                      <a:pt x="0" y="0"/>
                    </a:moveTo>
                    <a:lnTo>
                      <a:pt x="0" y="428409"/>
                    </a:lnTo>
                  </a:path>
                </a:pathLst>
              </a:custGeom>
              <a:ln w="32838" cap="rnd">
                <a:solidFill>
                  <a:srgbClr val="CCD3FF"/>
                </a:solidFill>
                <a:prstDash val="solid"/>
                <a:round/>
              </a:ln>
            </p:spPr>
            <p:txBody>
              <a:bodyPr rtlCol="0" anchor="ctr"/>
              <a:lstStyle/>
              <a:p>
                <a:endParaRPr lang="lt-LT"/>
              </a:p>
            </p:txBody>
          </p:sp>
          <p:sp>
            <p:nvSpPr>
              <p:cNvPr id="64" name="Freeform: Shape 63">
                <a:extLst>
                  <a:ext uri="{FF2B5EF4-FFF2-40B4-BE49-F238E27FC236}">
                    <a16:creationId xmlns:a16="http://schemas.microsoft.com/office/drawing/2014/main" id="{04E30FAA-69CD-B2F0-1EF9-676C82D5A983}"/>
                  </a:ext>
                </a:extLst>
              </p:cNvPr>
              <p:cNvSpPr/>
              <p:nvPr/>
            </p:nvSpPr>
            <p:spPr>
              <a:xfrm>
                <a:off x="6054059" y="3855067"/>
                <a:ext cx="96872" cy="96872"/>
              </a:xfrm>
              <a:custGeom>
                <a:avLst/>
                <a:gdLst>
                  <a:gd name="connsiteX0" fmla="*/ 96872 w 96872"/>
                  <a:gd name="connsiteY0" fmla="*/ 48436 h 96872"/>
                  <a:gd name="connsiteX1" fmla="*/ 48436 w 96872"/>
                  <a:gd name="connsiteY1" fmla="*/ 96872 h 96872"/>
                  <a:gd name="connsiteX2" fmla="*/ 0 w 96872"/>
                  <a:gd name="connsiteY2" fmla="*/ 48436 h 96872"/>
                  <a:gd name="connsiteX3" fmla="*/ 48436 w 96872"/>
                  <a:gd name="connsiteY3" fmla="*/ 0 h 96872"/>
                  <a:gd name="connsiteX4" fmla="*/ 96872 w 96872"/>
                  <a:gd name="connsiteY4" fmla="*/ 48436 h 968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72" h="96872">
                    <a:moveTo>
                      <a:pt x="96872" y="48436"/>
                    </a:moveTo>
                    <a:cubicBezTo>
                      <a:pt x="96872" y="75187"/>
                      <a:pt x="75187" y="96872"/>
                      <a:pt x="48436" y="96872"/>
                    </a:cubicBezTo>
                    <a:cubicBezTo>
                      <a:pt x="21686" y="96872"/>
                      <a:pt x="0" y="75187"/>
                      <a:pt x="0" y="48436"/>
                    </a:cubicBezTo>
                    <a:cubicBezTo>
                      <a:pt x="0" y="21686"/>
                      <a:pt x="21686" y="0"/>
                      <a:pt x="48436" y="0"/>
                    </a:cubicBezTo>
                    <a:cubicBezTo>
                      <a:pt x="75187" y="0"/>
                      <a:pt x="96872" y="21686"/>
                      <a:pt x="96872" y="48436"/>
                    </a:cubicBezTo>
                    <a:close/>
                  </a:path>
                </a:pathLst>
              </a:custGeom>
              <a:solidFill>
                <a:srgbClr val="CCD3FF"/>
              </a:solidFill>
              <a:ln w="7584" cap="flat">
                <a:noFill/>
                <a:prstDash val="solid"/>
                <a:miter/>
              </a:ln>
            </p:spPr>
            <p:txBody>
              <a:bodyPr rtlCol="0" anchor="ctr"/>
              <a:lstStyle/>
              <a:p>
                <a:endParaRPr lang="lt-LT"/>
              </a:p>
            </p:txBody>
          </p:sp>
        </p:grpSp>
        <p:sp>
          <p:nvSpPr>
            <p:cNvPr id="65" name="Freeform: Shape 64">
              <a:extLst>
                <a:ext uri="{FF2B5EF4-FFF2-40B4-BE49-F238E27FC236}">
                  <a16:creationId xmlns:a16="http://schemas.microsoft.com/office/drawing/2014/main" id="{794C47B2-2B53-996E-4DE9-2DA588AE6FD9}"/>
                </a:ext>
              </a:extLst>
            </p:cNvPr>
            <p:cNvSpPr/>
            <p:nvPr/>
          </p:nvSpPr>
          <p:spPr>
            <a:xfrm>
              <a:off x="6197965" y="3764724"/>
              <a:ext cx="694879" cy="848922"/>
            </a:xfrm>
            <a:custGeom>
              <a:avLst/>
              <a:gdLst>
                <a:gd name="connsiteX0" fmla="*/ 694768 w 694879"/>
                <a:gd name="connsiteY0" fmla="*/ 218418 h 848922"/>
                <a:gd name="connsiteX1" fmla="*/ 694768 w 694879"/>
                <a:gd name="connsiteY1" fmla="*/ 218418 h 848922"/>
                <a:gd name="connsiteX2" fmla="*/ 582636 w 694879"/>
                <a:gd name="connsiteY2" fmla="*/ 106286 h 848922"/>
                <a:gd name="connsiteX3" fmla="*/ 582636 w 694879"/>
                <a:gd name="connsiteY3" fmla="*/ 87914 h 848922"/>
                <a:gd name="connsiteX4" fmla="*/ 356626 w 694879"/>
                <a:gd name="connsiteY4" fmla="*/ 3416 h 848922"/>
                <a:gd name="connsiteX5" fmla="*/ 347440 w 694879"/>
                <a:gd name="connsiteY5" fmla="*/ 0 h 848922"/>
                <a:gd name="connsiteX6" fmla="*/ 338254 w 694879"/>
                <a:gd name="connsiteY6" fmla="*/ 3416 h 848922"/>
                <a:gd name="connsiteX7" fmla="*/ 112244 w 694879"/>
                <a:gd name="connsiteY7" fmla="*/ 87914 h 848922"/>
                <a:gd name="connsiteX8" fmla="*/ 112244 w 694879"/>
                <a:gd name="connsiteY8" fmla="*/ 106286 h 848922"/>
                <a:gd name="connsiteX9" fmla="*/ 112 w 694879"/>
                <a:gd name="connsiteY9" fmla="*/ 218418 h 848922"/>
                <a:gd name="connsiteX10" fmla="*/ 112 w 694879"/>
                <a:gd name="connsiteY10" fmla="*/ 218418 h 848922"/>
                <a:gd name="connsiteX11" fmla="*/ 97516 w 694879"/>
                <a:gd name="connsiteY11" fmla="*/ 586092 h 848922"/>
                <a:gd name="connsiteX12" fmla="*/ 347364 w 694879"/>
                <a:gd name="connsiteY12" fmla="*/ 848923 h 848922"/>
                <a:gd name="connsiteX13" fmla="*/ 347364 w 694879"/>
                <a:gd name="connsiteY13" fmla="*/ 848923 h 848922"/>
                <a:gd name="connsiteX14" fmla="*/ 347440 w 694879"/>
                <a:gd name="connsiteY14" fmla="*/ 848923 h 848922"/>
                <a:gd name="connsiteX15" fmla="*/ 347516 w 694879"/>
                <a:gd name="connsiteY15" fmla="*/ 848923 h 848922"/>
                <a:gd name="connsiteX16" fmla="*/ 347516 w 694879"/>
                <a:gd name="connsiteY16" fmla="*/ 848923 h 848922"/>
                <a:gd name="connsiteX17" fmla="*/ 597364 w 694879"/>
                <a:gd name="connsiteY17" fmla="*/ 586016 h 848922"/>
                <a:gd name="connsiteX18" fmla="*/ 694768 w 694879"/>
                <a:gd name="connsiteY18" fmla="*/ 218342 h 848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94879" h="848922">
                  <a:moveTo>
                    <a:pt x="694768" y="218418"/>
                  </a:moveTo>
                  <a:lnTo>
                    <a:pt x="694768" y="218418"/>
                  </a:lnTo>
                  <a:cubicBezTo>
                    <a:pt x="632818" y="218418"/>
                    <a:pt x="582636" y="168236"/>
                    <a:pt x="582636" y="106286"/>
                  </a:cubicBezTo>
                  <a:lnTo>
                    <a:pt x="582636" y="87914"/>
                  </a:lnTo>
                  <a:lnTo>
                    <a:pt x="356626" y="3416"/>
                  </a:lnTo>
                  <a:lnTo>
                    <a:pt x="347440" y="0"/>
                  </a:lnTo>
                  <a:lnTo>
                    <a:pt x="338254" y="3416"/>
                  </a:lnTo>
                  <a:lnTo>
                    <a:pt x="112244" y="87914"/>
                  </a:lnTo>
                  <a:lnTo>
                    <a:pt x="112244" y="106286"/>
                  </a:lnTo>
                  <a:cubicBezTo>
                    <a:pt x="112244" y="168236"/>
                    <a:pt x="62062" y="218418"/>
                    <a:pt x="112" y="218418"/>
                  </a:cubicBezTo>
                  <a:lnTo>
                    <a:pt x="112" y="218418"/>
                  </a:lnTo>
                  <a:cubicBezTo>
                    <a:pt x="112" y="218418"/>
                    <a:pt x="-7252" y="385667"/>
                    <a:pt x="97516" y="586092"/>
                  </a:cubicBezTo>
                  <a:cubicBezTo>
                    <a:pt x="200385" y="782873"/>
                    <a:pt x="342277" y="846645"/>
                    <a:pt x="347364" y="848923"/>
                  </a:cubicBezTo>
                  <a:lnTo>
                    <a:pt x="347364" y="848923"/>
                  </a:lnTo>
                  <a:cubicBezTo>
                    <a:pt x="347364" y="848923"/>
                    <a:pt x="347364" y="848923"/>
                    <a:pt x="347440" y="848923"/>
                  </a:cubicBezTo>
                  <a:cubicBezTo>
                    <a:pt x="347440" y="848923"/>
                    <a:pt x="347516" y="848923"/>
                    <a:pt x="347516" y="848923"/>
                  </a:cubicBezTo>
                  <a:lnTo>
                    <a:pt x="347516" y="848923"/>
                  </a:lnTo>
                  <a:cubicBezTo>
                    <a:pt x="352602" y="846645"/>
                    <a:pt x="494494" y="782797"/>
                    <a:pt x="597364" y="586016"/>
                  </a:cubicBezTo>
                  <a:cubicBezTo>
                    <a:pt x="702132" y="385667"/>
                    <a:pt x="694768" y="218342"/>
                    <a:pt x="694768" y="218342"/>
                  </a:cubicBezTo>
                  <a:close/>
                </a:path>
              </a:pathLst>
            </a:custGeom>
            <a:solidFill>
              <a:srgbClr val="7E47FF"/>
            </a:solidFill>
            <a:ln w="7584" cap="flat">
              <a:noFill/>
              <a:prstDash val="solid"/>
              <a:miter/>
            </a:ln>
          </p:spPr>
          <p:txBody>
            <a:bodyPr rtlCol="0" anchor="ctr"/>
            <a:lstStyle/>
            <a:p>
              <a:endParaRPr lang="lt-LT" dirty="0"/>
            </a:p>
          </p:txBody>
        </p:sp>
        <p:sp>
          <p:nvSpPr>
            <p:cNvPr id="66" name="Freeform: Shape 65">
              <a:extLst>
                <a:ext uri="{FF2B5EF4-FFF2-40B4-BE49-F238E27FC236}">
                  <a16:creationId xmlns:a16="http://schemas.microsoft.com/office/drawing/2014/main" id="{1839C6D0-E003-1B58-FAFA-206BBFCEBC1F}"/>
                </a:ext>
              </a:extLst>
            </p:cNvPr>
            <p:cNvSpPr/>
            <p:nvPr/>
          </p:nvSpPr>
          <p:spPr>
            <a:xfrm>
              <a:off x="6271783" y="3854916"/>
              <a:ext cx="547005" cy="668312"/>
            </a:xfrm>
            <a:custGeom>
              <a:avLst/>
              <a:gdLst>
                <a:gd name="connsiteX0" fmla="*/ 547005 w 547005"/>
                <a:gd name="connsiteY0" fmla="*/ 172032 h 668312"/>
                <a:gd name="connsiteX1" fmla="*/ 547005 w 547005"/>
                <a:gd name="connsiteY1" fmla="*/ 172032 h 668312"/>
                <a:gd name="connsiteX2" fmla="*/ 458712 w 547005"/>
                <a:gd name="connsiteY2" fmla="*/ 83738 h 668312"/>
                <a:gd name="connsiteX3" fmla="*/ 458712 w 547005"/>
                <a:gd name="connsiteY3" fmla="*/ 69238 h 668312"/>
                <a:gd name="connsiteX4" fmla="*/ 280758 w 547005"/>
                <a:gd name="connsiteY4" fmla="*/ 2733 h 668312"/>
                <a:gd name="connsiteX5" fmla="*/ 273546 w 547005"/>
                <a:gd name="connsiteY5" fmla="*/ 0 h 668312"/>
                <a:gd name="connsiteX6" fmla="*/ 266334 w 547005"/>
                <a:gd name="connsiteY6" fmla="*/ 2733 h 668312"/>
                <a:gd name="connsiteX7" fmla="*/ 88380 w 547005"/>
                <a:gd name="connsiteY7" fmla="*/ 69238 h 668312"/>
                <a:gd name="connsiteX8" fmla="*/ 88380 w 547005"/>
                <a:gd name="connsiteY8" fmla="*/ 83738 h 668312"/>
                <a:gd name="connsiteX9" fmla="*/ 87 w 547005"/>
                <a:gd name="connsiteY9" fmla="*/ 172032 h 668312"/>
                <a:gd name="connsiteX10" fmla="*/ 87 w 547005"/>
                <a:gd name="connsiteY10" fmla="*/ 172032 h 668312"/>
                <a:gd name="connsiteX11" fmla="*/ 76765 w 547005"/>
                <a:gd name="connsiteY11" fmla="*/ 461434 h 668312"/>
                <a:gd name="connsiteX12" fmla="*/ 273470 w 547005"/>
                <a:gd name="connsiteY12" fmla="*/ 668312 h 668312"/>
                <a:gd name="connsiteX13" fmla="*/ 273470 w 547005"/>
                <a:gd name="connsiteY13" fmla="*/ 668312 h 668312"/>
                <a:gd name="connsiteX14" fmla="*/ 273470 w 547005"/>
                <a:gd name="connsiteY14" fmla="*/ 668312 h 668312"/>
                <a:gd name="connsiteX15" fmla="*/ 273470 w 547005"/>
                <a:gd name="connsiteY15" fmla="*/ 668312 h 668312"/>
                <a:gd name="connsiteX16" fmla="*/ 273470 w 547005"/>
                <a:gd name="connsiteY16" fmla="*/ 668312 h 668312"/>
                <a:gd name="connsiteX17" fmla="*/ 470175 w 547005"/>
                <a:gd name="connsiteY17" fmla="*/ 461358 h 668312"/>
                <a:gd name="connsiteX18" fmla="*/ 546853 w 547005"/>
                <a:gd name="connsiteY18" fmla="*/ 171956 h 66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7005" h="668312">
                  <a:moveTo>
                    <a:pt x="547005" y="172032"/>
                  </a:moveTo>
                  <a:lnTo>
                    <a:pt x="547005" y="172032"/>
                  </a:lnTo>
                  <a:cubicBezTo>
                    <a:pt x="498265" y="172032"/>
                    <a:pt x="458712" y="132478"/>
                    <a:pt x="458712" y="83738"/>
                  </a:cubicBezTo>
                  <a:lnTo>
                    <a:pt x="458712" y="69238"/>
                  </a:lnTo>
                  <a:lnTo>
                    <a:pt x="280758" y="2733"/>
                  </a:lnTo>
                  <a:lnTo>
                    <a:pt x="273546" y="0"/>
                  </a:lnTo>
                  <a:lnTo>
                    <a:pt x="266334" y="2733"/>
                  </a:lnTo>
                  <a:lnTo>
                    <a:pt x="88380" y="69238"/>
                  </a:lnTo>
                  <a:lnTo>
                    <a:pt x="88380" y="83738"/>
                  </a:lnTo>
                  <a:cubicBezTo>
                    <a:pt x="88380" y="132478"/>
                    <a:pt x="48827" y="172032"/>
                    <a:pt x="87" y="172032"/>
                  </a:cubicBezTo>
                  <a:lnTo>
                    <a:pt x="87" y="172032"/>
                  </a:lnTo>
                  <a:cubicBezTo>
                    <a:pt x="87" y="172032"/>
                    <a:pt x="-5683" y="303675"/>
                    <a:pt x="76765" y="461434"/>
                  </a:cubicBezTo>
                  <a:cubicBezTo>
                    <a:pt x="157770" y="616308"/>
                    <a:pt x="269446" y="666566"/>
                    <a:pt x="273470" y="668312"/>
                  </a:cubicBezTo>
                  <a:lnTo>
                    <a:pt x="273470" y="668312"/>
                  </a:lnTo>
                  <a:cubicBezTo>
                    <a:pt x="273470" y="668312"/>
                    <a:pt x="273470" y="668312"/>
                    <a:pt x="273470" y="668312"/>
                  </a:cubicBezTo>
                  <a:cubicBezTo>
                    <a:pt x="273470" y="668312"/>
                    <a:pt x="273470" y="668312"/>
                    <a:pt x="273470" y="668312"/>
                  </a:cubicBezTo>
                  <a:lnTo>
                    <a:pt x="273470" y="668312"/>
                  </a:lnTo>
                  <a:cubicBezTo>
                    <a:pt x="277494" y="666490"/>
                    <a:pt x="389170" y="616308"/>
                    <a:pt x="470175" y="461358"/>
                  </a:cubicBezTo>
                  <a:cubicBezTo>
                    <a:pt x="552623" y="303675"/>
                    <a:pt x="546853" y="171956"/>
                    <a:pt x="546853" y="171956"/>
                  </a:cubicBezTo>
                  <a:close/>
                </a:path>
              </a:pathLst>
            </a:custGeom>
            <a:noFill/>
            <a:ln w="21462" cap="rnd">
              <a:solidFill>
                <a:srgbClr val="CCD3FF"/>
              </a:solidFill>
              <a:prstDash val="solid"/>
              <a:round/>
            </a:ln>
          </p:spPr>
          <p:txBody>
            <a:bodyPr rtlCol="0" anchor="ctr"/>
            <a:lstStyle/>
            <a:p>
              <a:endParaRPr lang="lt-LT"/>
            </a:p>
          </p:txBody>
        </p:sp>
        <p:pic>
          <p:nvPicPr>
            <p:cNvPr id="69" name="Graphic 68" descr="Lock with solid fill">
              <a:extLst>
                <a:ext uri="{FF2B5EF4-FFF2-40B4-BE49-F238E27FC236}">
                  <a16:creationId xmlns:a16="http://schemas.microsoft.com/office/drawing/2014/main" id="{F7653BE4-1756-2E77-D526-F332828E0D4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16867" y="3917431"/>
              <a:ext cx="452289" cy="452289"/>
            </a:xfrm>
            <a:prstGeom prst="rect">
              <a:avLst/>
            </a:prstGeom>
          </p:spPr>
        </p:pic>
      </p:grpSp>
      <p:grpSp>
        <p:nvGrpSpPr>
          <p:cNvPr id="15" name="Group 14">
            <a:extLst>
              <a:ext uri="{FF2B5EF4-FFF2-40B4-BE49-F238E27FC236}">
                <a16:creationId xmlns:a16="http://schemas.microsoft.com/office/drawing/2014/main" id="{A1DA442C-2F0D-E3BF-2AE3-4E9B76753F6B}"/>
              </a:ext>
            </a:extLst>
          </p:cNvPr>
          <p:cNvGrpSpPr/>
          <p:nvPr/>
        </p:nvGrpSpPr>
        <p:grpSpPr>
          <a:xfrm>
            <a:off x="11139265" y="5046762"/>
            <a:ext cx="486809" cy="486808"/>
            <a:chOff x="5003421" y="1668780"/>
            <a:chExt cx="563880" cy="563880"/>
          </a:xfrm>
        </p:grpSpPr>
        <p:sp>
          <p:nvSpPr>
            <p:cNvPr id="16" name="Oval 15">
              <a:extLst>
                <a:ext uri="{FF2B5EF4-FFF2-40B4-BE49-F238E27FC236}">
                  <a16:creationId xmlns:a16="http://schemas.microsoft.com/office/drawing/2014/main" id="{C27D2242-E377-36A6-4BAD-D78A1F3DA2C5}"/>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17" name="TextBox 16">
              <a:extLst>
                <a:ext uri="{FF2B5EF4-FFF2-40B4-BE49-F238E27FC236}">
                  <a16:creationId xmlns:a16="http://schemas.microsoft.com/office/drawing/2014/main" id="{6A5F184D-D4E7-E72C-B022-1FC766903F70}"/>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6.</a:t>
              </a:r>
            </a:p>
          </p:txBody>
        </p:sp>
      </p:grpSp>
      <p:sp>
        <p:nvSpPr>
          <p:cNvPr id="18" name="TextBox 17">
            <a:extLst>
              <a:ext uri="{FF2B5EF4-FFF2-40B4-BE49-F238E27FC236}">
                <a16:creationId xmlns:a16="http://schemas.microsoft.com/office/drawing/2014/main" id="{0B139E5E-8409-BD2C-330E-2F5B94CEB8D9}"/>
              </a:ext>
            </a:extLst>
          </p:cNvPr>
          <p:cNvSpPr txBox="1"/>
          <p:nvPr/>
        </p:nvSpPr>
        <p:spPr>
          <a:xfrm>
            <a:off x="8160956" y="5005440"/>
            <a:ext cx="2894929" cy="1031051"/>
          </a:xfrm>
          <a:prstGeom prst="rect">
            <a:avLst/>
          </a:prstGeom>
          <a:noFill/>
        </p:spPr>
        <p:txBody>
          <a:bodyPr wrap="square" rtlCol="0">
            <a:spAutoFit/>
          </a:bodyPr>
          <a:lstStyle/>
          <a:p>
            <a:pPr algn="r"/>
            <a:r>
              <a:rPr lang="lt-LT" sz="1600" b="1" dirty="0">
                <a:solidFill>
                  <a:srgbClr val="44BBA4"/>
                </a:solidFill>
                <a:latin typeface="Verdana" panose="020B0604030504040204" pitchFamily="34" charset="0"/>
                <a:ea typeface="Verdana" panose="020B0604030504040204" pitchFamily="34" charset="0"/>
              </a:rPr>
              <a:t>Į Lietuvą pakvietėme NATO iššūkį</a:t>
            </a:r>
          </a:p>
          <a:p>
            <a:pPr algn="r"/>
            <a:endParaRPr lang="lt-LT" sz="500" b="1" dirty="0">
              <a:solidFill>
                <a:srgbClr val="44BBA4"/>
              </a:solidFill>
              <a:latin typeface="Verdana" panose="020B0604030504040204" pitchFamily="34" charset="0"/>
              <a:ea typeface="Verdana" panose="020B0604030504040204" pitchFamily="34" charset="0"/>
            </a:endParaRPr>
          </a:p>
          <a:p>
            <a:pPr algn="r"/>
            <a:r>
              <a:rPr lang="lt-LT" sz="1200" dirty="0">
                <a:solidFill>
                  <a:srgbClr val="390A6F"/>
                </a:solidFill>
                <a:latin typeface="Verdana" panose="020B0604030504040204" pitchFamily="34" charset="0"/>
                <a:ea typeface="Verdana" panose="020B0604030504040204" pitchFamily="34" charset="0"/>
              </a:rPr>
              <a:t>Lietuvos </a:t>
            </a:r>
            <a:r>
              <a:rPr lang="lt-LT" sz="1200" dirty="0" err="1">
                <a:solidFill>
                  <a:srgbClr val="390A6F"/>
                </a:solidFill>
                <a:latin typeface="Verdana" panose="020B0604030504040204" pitchFamily="34" charset="0"/>
                <a:ea typeface="Verdana" panose="020B0604030504040204" pitchFamily="34" charset="0"/>
              </a:rPr>
              <a:t>startuoliai</a:t>
            </a:r>
            <a:r>
              <a:rPr lang="lt-LT" sz="1200" dirty="0">
                <a:solidFill>
                  <a:srgbClr val="390A6F"/>
                </a:solidFill>
                <a:latin typeface="Verdana" panose="020B0604030504040204" pitchFamily="34" charset="0"/>
                <a:ea typeface="Verdana" panose="020B0604030504040204" pitchFamily="34" charset="0"/>
              </a:rPr>
              <a:t> užėmė pirmą ir antrą vietas NATO iššūkio serijoje.</a:t>
            </a:r>
          </a:p>
        </p:txBody>
      </p:sp>
    </p:spTree>
    <p:extLst>
      <p:ext uri="{BB962C8B-B14F-4D97-AF65-F5344CB8AC3E}">
        <p14:creationId xmlns:p14="http://schemas.microsoft.com/office/powerpoint/2010/main" val="133911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4BBA4">
            <a:alpha val="16000"/>
          </a:srgbClr>
        </a:solidFill>
        <a:effectLst/>
      </p:bgPr>
    </p:bg>
    <p:spTree>
      <p:nvGrpSpPr>
        <p:cNvPr id="1" name=""/>
        <p:cNvGrpSpPr/>
        <p:nvPr/>
      </p:nvGrpSpPr>
      <p:grpSpPr>
        <a:xfrm>
          <a:off x="0" y="0"/>
          <a:ext cx="0" cy="0"/>
          <a:chOff x="0" y="0"/>
          <a:chExt cx="0" cy="0"/>
        </a:xfrm>
      </p:grpSpPr>
      <p:sp>
        <p:nvSpPr>
          <p:cNvPr id="43" name="Rectangle: Rounded Corners 42">
            <a:extLst>
              <a:ext uri="{FF2B5EF4-FFF2-40B4-BE49-F238E27FC236}">
                <a16:creationId xmlns:a16="http://schemas.microsoft.com/office/drawing/2014/main" id="{1CE1F058-782E-FD43-4C48-454EC4D2686D}"/>
              </a:ext>
            </a:extLst>
          </p:cNvPr>
          <p:cNvSpPr/>
          <p:nvPr/>
        </p:nvSpPr>
        <p:spPr>
          <a:xfrm>
            <a:off x="7697617" y="2356270"/>
            <a:ext cx="5964421" cy="1437424"/>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4" name="Rectangle: Rounded Corners 43">
            <a:extLst>
              <a:ext uri="{FF2B5EF4-FFF2-40B4-BE49-F238E27FC236}">
                <a16:creationId xmlns:a16="http://schemas.microsoft.com/office/drawing/2014/main" id="{C1BCC4ED-407D-5DB0-97A8-B84A3E671237}"/>
              </a:ext>
            </a:extLst>
          </p:cNvPr>
          <p:cNvSpPr/>
          <p:nvPr/>
        </p:nvSpPr>
        <p:spPr>
          <a:xfrm>
            <a:off x="7724511" y="4043959"/>
            <a:ext cx="5964421" cy="1317812"/>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3" name="Rectangle: Rounded Corners 32">
            <a:extLst>
              <a:ext uri="{FF2B5EF4-FFF2-40B4-BE49-F238E27FC236}">
                <a16:creationId xmlns:a16="http://schemas.microsoft.com/office/drawing/2014/main" id="{2E5F62D9-D9F6-9316-9640-191891749733}"/>
              </a:ext>
            </a:extLst>
          </p:cNvPr>
          <p:cNvSpPr/>
          <p:nvPr/>
        </p:nvSpPr>
        <p:spPr>
          <a:xfrm>
            <a:off x="-1496932" y="2132438"/>
            <a:ext cx="5964421" cy="1721521"/>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4" name="Rectangle: Rounded Corners 33">
            <a:extLst>
              <a:ext uri="{FF2B5EF4-FFF2-40B4-BE49-F238E27FC236}">
                <a16:creationId xmlns:a16="http://schemas.microsoft.com/office/drawing/2014/main" id="{FFEA170F-7901-A765-3642-BC0EC3941BDD}"/>
              </a:ext>
            </a:extLst>
          </p:cNvPr>
          <p:cNvSpPr/>
          <p:nvPr/>
        </p:nvSpPr>
        <p:spPr>
          <a:xfrm>
            <a:off x="-1496932" y="4026163"/>
            <a:ext cx="5964421" cy="1507904"/>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 name="Oval 11">
            <a:extLst>
              <a:ext uri="{FF2B5EF4-FFF2-40B4-BE49-F238E27FC236}">
                <a16:creationId xmlns:a16="http://schemas.microsoft.com/office/drawing/2014/main" id="{00508C57-8866-D99D-DE75-1A02BB92F78E}"/>
              </a:ext>
            </a:extLst>
          </p:cNvPr>
          <p:cNvSpPr/>
          <p:nvPr/>
        </p:nvSpPr>
        <p:spPr>
          <a:xfrm>
            <a:off x="4704144" y="2546195"/>
            <a:ext cx="2783712" cy="278371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 name="Title 1">
            <a:extLst>
              <a:ext uri="{FF2B5EF4-FFF2-40B4-BE49-F238E27FC236}">
                <a16:creationId xmlns:a16="http://schemas.microsoft.com/office/drawing/2014/main" id="{2D20D38F-85A9-19BC-5AB2-AE505E2A7157}"/>
              </a:ext>
            </a:extLst>
          </p:cNvPr>
          <p:cNvSpPr>
            <a:spLocks noGrp="1"/>
          </p:cNvSpPr>
          <p:nvPr>
            <p:ph type="title"/>
          </p:nvPr>
        </p:nvSpPr>
        <p:spPr>
          <a:xfrm>
            <a:off x="589344" y="435830"/>
            <a:ext cx="8946542" cy="804011"/>
          </a:xfrm>
        </p:spPr>
        <p:txBody>
          <a:bodyPr>
            <a:normAutofit/>
          </a:bodyPr>
          <a:lstStyle/>
          <a:p>
            <a:r>
              <a:rPr lang="lt-LT" sz="3600" b="1" dirty="0">
                <a:solidFill>
                  <a:srgbClr val="390A6F"/>
                </a:solidFill>
                <a:latin typeface="Verdana" panose="020B0604030504040204" pitchFamily="34" charset="0"/>
                <a:ea typeface="Verdana" panose="020B0604030504040204" pitchFamily="34" charset="0"/>
              </a:rPr>
              <a:t>Kūrėme tvarią Lietuvą</a:t>
            </a:r>
          </a:p>
        </p:txBody>
      </p:sp>
      <p:pic>
        <p:nvPicPr>
          <p:cNvPr id="3" name="Google Shape;110;p20">
            <a:extLst>
              <a:ext uri="{FF2B5EF4-FFF2-40B4-BE49-F238E27FC236}">
                <a16:creationId xmlns:a16="http://schemas.microsoft.com/office/drawing/2014/main" id="{AC89B901-8E20-DA62-C18E-F149736F0DA5}"/>
              </a:ext>
            </a:extLst>
          </p:cNvPr>
          <p:cNvPicPr preferRelativeResize="0"/>
          <p:nvPr/>
        </p:nvPicPr>
        <p:blipFill rotWithShape="1">
          <a:blip r:embed="rId2">
            <a:alphaModFix/>
          </a:blip>
          <a:srcRect/>
          <a:stretch/>
        </p:blipFill>
        <p:spPr>
          <a:xfrm>
            <a:off x="9475885" y="103630"/>
            <a:ext cx="2266283" cy="1136283"/>
          </a:xfrm>
          <a:prstGeom prst="rect">
            <a:avLst/>
          </a:prstGeom>
          <a:noFill/>
          <a:ln>
            <a:noFill/>
          </a:ln>
        </p:spPr>
      </p:pic>
      <p:grpSp>
        <p:nvGrpSpPr>
          <p:cNvPr id="7" name="Group 6">
            <a:extLst>
              <a:ext uri="{FF2B5EF4-FFF2-40B4-BE49-F238E27FC236}">
                <a16:creationId xmlns:a16="http://schemas.microsoft.com/office/drawing/2014/main" id="{6490DD57-4D00-351D-6B62-F7139D0441D2}"/>
              </a:ext>
            </a:extLst>
          </p:cNvPr>
          <p:cNvGrpSpPr/>
          <p:nvPr/>
        </p:nvGrpSpPr>
        <p:grpSpPr>
          <a:xfrm>
            <a:off x="675120" y="4172806"/>
            <a:ext cx="486809" cy="486808"/>
            <a:chOff x="5003421" y="1668780"/>
            <a:chExt cx="563880" cy="563880"/>
          </a:xfrm>
        </p:grpSpPr>
        <p:sp>
          <p:nvSpPr>
            <p:cNvPr id="8" name="Oval 7">
              <a:extLst>
                <a:ext uri="{FF2B5EF4-FFF2-40B4-BE49-F238E27FC236}">
                  <a16:creationId xmlns:a16="http://schemas.microsoft.com/office/drawing/2014/main" id="{21FD0222-13B6-D129-80F9-61F8AD96379B}"/>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9" name="TextBox 8">
              <a:extLst>
                <a:ext uri="{FF2B5EF4-FFF2-40B4-BE49-F238E27FC236}">
                  <a16:creationId xmlns:a16="http://schemas.microsoft.com/office/drawing/2014/main" id="{C392AA27-92E2-9F5E-A2A5-C4E543925CF0}"/>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2.</a:t>
              </a:r>
            </a:p>
          </p:txBody>
        </p:sp>
      </p:grpSp>
      <p:sp>
        <p:nvSpPr>
          <p:cNvPr id="20" name="TextBox 19">
            <a:extLst>
              <a:ext uri="{FF2B5EF4-FFF2-40B4-BE49-F238E27FC236}">
                <a16:creationId xmlns:a16="http://schemas.microsoft.com/office/drawing/2014/main" id="{39938C6B-C493-408F-A4BA-B6A24CE582A6}"/>
              </a:ext>
            </a:extLst>
          </p:cNvPr>
          <p:cNvSpPr txBox="1"/>
          <p:nvPr/>
        </p:nvSpPr>
        <p:spPr>
          <a:xfrm>
            <a:off x="1217339" y="2229619"/>
            <a:ext cx="2984810" cy="1569660"/>
          </a:xfrm>
          <a:prstGeom prst="rect">
            <a:avLst/>
          </a:prstGeom>
          <a:noFill/>
        </p:spPr>
        <p:txBody>
          <a:bodyPr wrap="square" rtlCol="0">
            <a:spAutoFit/>
          </a:bodyPr>
          <a:lstStyle/>
          <a:p>
            <a:r>
              <a:rPr lang="lt-LT" sz="1600" b="1" dirty="0">
                <a:solidFill>
                  <a:srgbClr val="7E47FF"/>
                </a:solidFill>
                <a:latin typeface="Verdana" panose="020B0604030504040204" pitchFamily="34" charset="0"/>
                <a:ea typeface="Verdana" panose="020B0604030504040204" pitchFamily="34" charset="0"/>
              </a:rPr>
              <a:t>Penktadalis elektros energijos pramonėje taps atsinaujinančia</a:t>
            </a:r>
          </a:p>
          <a:p>
            <a:br>
              <a:rPr lang="lt-LT" sz="500" b="1" dirty="0">
                <a:solidFill>
                  <a:srgbClr val="44BBA4"/>
                </a:solidFill>
                <a:latin typeface="Verdana" panose="020B0604030504040204" pitchFamily="34" charset="0"/>
                <a:ea typeface="Verdana" panose="020B0604030504040204" pitchFamily="34" charset="0"/>
              </a:rPr>
            </a:br>
            <a:r>
              <a:rPr lang="lt-LT" sz="1400" dirty="0">
                <a:solidFill>
                  <a:srgbClr val="390A6F"/>
                </a:solidFill>
                <a:latin typeface="Verdana" panose="020B0604030504040204" pitchFamily="34" charset="0"/>
                <a:ea typeface="Verdana" panose="020B0604030504040204" pitchFamily="34" charset="0"/>
              </a:rPr>
              <a:t>Dėl EIMIN priemonių pramonė investuoja į atsinaujinančią energetiką.</a:t>
            </a:r>
            <a:endParaRPr lang="lt-LT" sz="1200" b="1" dirty="0">
              <a:solidFill>
                <a:srgbClr val="390A6F"/>
              </a:solidFill>
              <a:latin typeface="Verdana" panose="020B0604030504040204" pitchFamily="34" charset="0"/>
              <a:ea typeface="Verdana" panose="020B0604030504040204" pitchFamily="34" charset="0"/>
            </a:endParaRPr>
          </a:p>
        </p:txBody>
      </p:sp>
      <p:sp>
        <p:nvSpPr>
          <p:cNvPr id="21" name="TextBox 20">
            <a:extLst>
              <a:ext uri="{FF2B5EF4-FFF2-40B4-BE49-F238E27FC236}">
                <a16:creationId xmlns:a16="http://schemas.microsoft.com/office/drawing/2014/main" id="{68C9D0EA-2270-08B2-F996-E0119F09B189}"/>
              </a:ext>
            </a:extLst>
          </p:cNvPr>
          <p:cNvSpPr txBox="1"/>
          <p:nvPr/>
        </p:nvSpPr>
        <p:spPr>
          <a:xfrm>
            <a:off x="1214866" y="4157394"/>
            <a:ext cx="3176747" cy="1354217"/>
          </a:xfrm>
          <a:prstGeom prst="rect">
            <a:avLst/>
          </a:prstGeom>
          <a:noFill/>
        </p:spPr>
        <p:txBody>
          <a:bodyPr wrap="square" rtlCol="0">
            <a:spAutoFit/>
          </a:bodyPr>
          <a:lstStyle/>
          <a:p>
            <a:r>
              <a:rPr lang="lt-LT" sz="1600" b="1" dirty="0">
                <a:solidFill>
                  <a:srgbClr val="7E47FF"/>
                </a:solidFill>
                <a:latin typeface="Verdana" panose="020B0604030504040204" pitchFamily="34" charset="0"/>
                <a:ea typeface="Verdana" panose="020B0604030504040204" pitchFamily="34" charset="0"/>
              </a:rPr>
              <a:t>ŠESD emisija kasmet mažės 129 tūkst. t.</a:t>
            </a:r>
          </a:p>
          <a:p>
            <a:br>
              <a:rPr lang="lt-LT" sz="500" b="1" dirty="0">
                <a:solidFill>
                  <a:srgbClr val="44BBA4"/>
                </a:solidFill>
                <a:latin typeface="Verdana" panose="020B0604030504040204" pitchFamily="34" charset="0"/>
                <a:ea typeface="Verdana" panose="020B0604030504040204" pitchFamily="34" charset="0"/>
              </a:rPr>
            </a:br>
            <a:r>
              <a:rPr lang="lt-LT" sz="1400" dirty="0">
                <a:solidFill>
                  <a:srgbClr val="390A6F"/>
                </a:solidFill>
                <a:latin typeface="Verdana" panose="020B0604030504040204" pitchFamily="34" charset="0"/>
                <a:ea typeface="Verdana" panose="020B0604030504040204" pitchFamily="34" charset="0"/>
              </a:rPr>
              <a:t>Įgyvendinus EIMIN priemones kenksmingųjų dujų išmetimas pramonėje mažės.</a:t>
            </a:r>
          </a:p>
        </p:txBody>
      </p:sp>
      <p:grpSp>
        <p:nvGrpSpPr>
          <p:cNvPr id="27" name="Group 26">
            <a:extLst>
              <a:ext uri="{FF2B5EF4-FFF2-40B4-BE49-F238E27FC236}">
                <a16:creationId xmlns:a16="http://schemas.microsoft.com/office/drawing/2014/main" id="{79E8A03B-5854-74BE-0C3C-2E17F062F551}"/>
              </a:ext>
            </a:extLst>
          </p:cNvPr>
          <p:cNvGrpSpPr/>
          <p:nvPr/>
        </p:nvGrpSpPr>
        <p:grpSpPr>
          <a:xfrm>
            <a:off x="675120" y="2274906"/>
            <a:ext cx="486809" cy="486808"/>
            <a:chOff x="5003421" y="1668780"/>
            <a:chExt cx="563880" cy="563880"/>
          </a:xfrm>
        </p:grpSpPr>
        <p:sp>
          <p:nvSpPr>
            <p:cNvPr id="28" name="Oval 27">
              <a:extLst>
                <a:ext uri="{FF2B5EF4-FFF2-40B4-BE49-F238E27FC236}">
                  <a16:creationId xmlns:a16="http://schemas.microsoft.com/office/drawing/2014/main" id="{CEA0A234-434F-DDC6-97FF-CF4E9597905F}"/>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29" name="TextBox 28">
              <a:extLst>
                <a:ext uri="{FF2B5EF4-FFF2-40B4-BE49-F238E27FC236}">
                  <a16:creationId xmlns:a16="http://schemas.microsoft.com/office/drawing/2014/main" id="{B5E87311-D5C8-0704-9F8D-6E34F25BAC3D}"/>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1.</a:t>
              </a:r>
            </a:p>
          </p:txBody>
        </p:sp>
      </p:grpSp>
      <p:grpSp>
        <p:nvGrpSpPr>
          <p:cNvPr id="52" name="Group 51">
            <a:extLst>
              <a:ext uri="{FF2B5EF4-FFF2-40B4-BE49-F238E27FC236}">
                <a16:creationId xmlns:a16="http://schemas.microsoft.com/office/drawing/2014/main" id="{B521FFDC-3ADE-081D-ACDB-36EDE3C89B25}"/>
              </a:ext>
            </a:extLst>
          </p:cNvPr>
          <p:cNvGrpSpPr/>
          <p:nvPr/>
        </p:nvGrpSpPr>
        <p:grpSpPr>
          <a:xfrm>
            <a:off x="11074475" y="2602424"/>
            <a:ext cx="486809" cy="486808"/>
            <a:chOff x="5003421" y="1668780"/>
            <a:chExt cx="563880" cy="563880"/>
          </a:xfrm>
        </p:grpSpPr>
        <p:sp>
          <p:nvSpPr>
            <p:cNvPr id="53" name="Oval 52">
              <a:extLst>
                <a:ext uri="{FF2B5EF4-FFF2-40B4-BE49-F238E27FC236}">
                  <a16:creationId xmlns:a16="http://schemas.microsoft.com/office/drawing/2014/main" id="{52D72A5B-F16B-4345-11B5-20AB2D9D8325}"/>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54" name="TextBox 53">
              <a:extLst>
                <a:ext uri="{FF2B5EF4-FFF2-40B4-BE49-F238E27FC236}">
                  <a16:creationId xmlns:a16="http://schemas.microsoft.com/office/drawing/2014/main" id="{C05746CD-D45A-FBC0-DDCB-A2BD34634FB6}"/>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3.</a:t>
              </a:r>
            </a:p>
          </p:txBody>
        </p:sp>
      </p:grpSp>
      <p:sp>
        <p:nvSpPr>
          <p:cNvPr id="55" name="TextBox 54">
            <a:extLst>
              <a:ext uri="{FF2B5EF4-FFF2-40B4-BE49-F238E27FC236}">
                <a16:creationId xmlns:a16="http://schemas.microsoft.com/office/drawing/2014/main" id="{9F4D1205-74BB-E3AE-E7A2-3CCE1F6CA8FB}"/>
              </a:ext>
            </a:extLst>
          </p:cNvPr>
          <p:cNvSpPr txBox="1"/>
          <p:nvPr/>
        </p:nvSpPr>
        <p:spPr>
          <a:xfrm>
            <a:off x="7724511" y="2646850"/>
            <a:ext cx="3294005" cy="9079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lt-LT" b="1" i="0" u="none" strike="noStrike" kern="1200" cap="none" spc="0" normalizeH="0" baseline="0" noProof="0" dirty="0">
                <a:ln>
                  <a:noFill/>
                </a:ln>
                <a:solidFill>
                  <a:srgbClr val="44BBA4"/>
                </a:solidFill>
                <a:effectLst/>
                <a:uLnTx/>
                <a:uFillTx/>
                <a:latin typeface="Verdana" panose="020B0604030504040204" pitchFamily="34" charset="0"/>
                <a:ea typeface="Verdana" panose="020B0604030504040204" pitchFamily="34" charset="0"/>
                <a:cs typeface="+mn-cs"/>
              </a:rPr>
              <a:t>Maisto nešvaistymas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lt-LT" sz="500" b="1" i="0" u="none" strike="noStrike" kern="1200" cap="none" spc="0" normalizeH="0" baseline="0" noProof="0" dirty="0">
                <a:ln>
                  <a:noFill/>
                </a:ln>
                <a:solidFill>
                  <a:srgbClr val="44BBA4"/>
                </a:solidFill>
                <a:effectLst/>
                <a:uLnTx/>
                <a:uFillTx/>
                <a:latin typeface="Verdana" panose="020B0604030504040204" pitchFamily="34" charset="0"/>
                <a:ea typeface="Verdana" panose="020B0604030504040204" pitchFamily="34" charset="0"/>
                <a:cs typeface="+mn-cs"/>
              </a:rPr>
              <a:t> </a:t>
            </a:r>
            <a:br>
              <a:rPr kumimoji="0" lang="lt-LT" sz="700" b="1" i="0" u="none" strike="noStrike" kern="1200" cap="none" spc="0" normalizeH="0" baseline="0" noProof="0" dirty="0">
                <a:ln>
                  <a:noFill/>
                </a:ln>
                <a:solidFill>
                  <a:srgbClr val="44BBA4"/>
                </a:solidFill>
                <a:effectLst/>
                <a:uLnTx/>
                <a:uFillTx/>
                <a:latin typeface="Verdana" panose="020B0604030504040204" pitchFamily="34" charset="0"/>
                <a:ea typeface="Verdana" panose="020B0604030504040204" pitchFamily="34" charset="0"/>
                <a:cs typeface="+mn-cs"/>
              </a:rPr>
            </a:br>
            <a:r>
              <a:rPr lang="lt-LT" sz="1400" dirty="0">
                <a:solidFill>
                  <a:srgbClr val="390A6F"/>
                </a:solidFill>
                <a:latin typeface="Verdana" panose="020B0604030504040204" pitchFamily="34" charset="0"/>
                <a:ea typeface="Verdana" panose="020B0604030504040204" pitchFamily="34" charset="0"/>
              </a:rPr>
              <a:t>L</a:t>
            </a:r>
            <a:r>
              <a:rPr kumimoji="0" lang="lt-LT" sz="1400" b="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eidžia kasmet sutaupyti apie </a:t>
            </a:r>
            <a:r>
              <a:rPr kumimoji="0" lang="lt-LT" sz="16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147,6 mln</a:t>
            </a:r>
            <a:r>
              <a:rPr kumimoji="0" lang="lt-LT" sz="16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a:t>
            </a:r>
            <a:r>
              <a:rPr kumimoji="0" lang="lt-LT" sz="16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 Eur</a:t>
            </a:r>
            <a:r>
              <a:rPr kumimoji="0" lang="lt-LT" sz="16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a:t>
            </a:r>
            <a:endParaRPr kumimoji="0" lang="lt-LT" sz="14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endParaRPr>
          </a:p>
        </p:txBody>
      </p:sp>
      <p:pic>
        <p:nvPicPr>
          <p:cNvPr id="10" name="Graphic 9">
            <a:extLst>
              <a:ext uri="{FF2B5EF4-FFF2-40B4-BE49-F238E27FC236}">
                <a16:creationId xmlns:a16="http://schemas.microsoft.com/office/drawing/2014/main" id="{98B92F18-87D5-EB37-6759-9B41FCAC9AF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33124" y="3100739"/>
            <a:ext cx="1125751" cy="1653447"/>
          </a:xfrm>
          <a:prstGeom prst="rect">
            <a:avLst/>
          </a:prstGeom>
        </p:spPr>
      </p:pic>
      <p:grpSp>
        <p:nvGrpSpPr>
          <p:cNvPr id="18" name="Group 17">
            <a:extLst>
              <a:ext uri="{FF2B5EF4-FFF2-40B4-BE49-F238E27FC236}">
                <a16:creationId xmlns:a16="http://schemas.microsoft.com/office/drawing/2014/main" id="{68F98250-1C0E-F8AF-4E97-8371F231A963}"/>
              </a:ext>
            </a:extLst>
          </p:cNvPr>
          <p:cNvGrpSpPr/>
          <p:nvPr/>
        </p:nvGrpSpPr>
        <p:grpSpPr>
          <a:xfrm>
            <a:off x="11101369" y="4189258"/>
            <a:ext cx="486809" cy="486808"/>
            <a:chOff x="5003421" y="1668780"/>
            <a:chExt cx="563880" cy="563880"/>
          </a:xfrm>
        </p:grpSpPr>
        <p:sp>
          <p:nvSpPr>
            <p:cNvPr id="19" name="Oval 18">
              <a:extLst>
                <a:ext uri="{FF2B5EF4-FFF2-40B4-BE49-F238E27FC236}">
                  <a16:creationId xmlns:a16="http://schemas.microsoft.com/office/drawing/2014/main" id="{87DBB204-78BD-B9CF-0419-3A4317291641}"/>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23" name="TextBox 22">
              <a:extLst>
                <a:ext uri="{FF2B5EF4-FFF2-40B4-BE49-F238E27FC236}">
                  <a16:creationId xmlns:a16="http://schemas.microsoft.com/office/drawing/2014/main" id="{A9876D9B-4A71-EFB1-B9FD-FE7413A65470}"/>
                </a:ext>
              </a:extLst>
            </p:cNvPr>
            <p:cNvSpPr txBox="1"/>
            <p:nvPr/>
          </p:nvSpPr>
          <p:spPr>
            <a:xfrm>
              <a:off x="5083431" y="1770742"/>
              <a:ext cx="457200" cy="356504"/>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4</a:t>
              </a:r>
              <a:r>
                <a:rPr lang="lt-LT" sz="1400" b="1" dirty="0">
                  <a:solidFill>
                    <a:schemeClr val="bg1"/>
                  </a:solidFill>
                  <a:latin typeface="Verdana" panose="020B0604030504040204" pitchFamily="34" charset="0"/>
                  <a:ea typeface="Verdana" panose="020B0604030504040204" pitchFamily="34" charset="0"/>
                </a:rPr>
                <a:t>.</a:t>
              </a:r>
            </a:p>
          </p:txBody>
        </p:sp>
      </p:grpSp>
      <p:sp>
        <p:nvSpPr>
          <p:cNvPr id="26" name="TextBox 25">
            <a:extLst>
              <a:ext uri="{FF2B5EF4-FFF2-40B4-BE49-F238E27FC236}">
                <a16:creationId xmlns:a16="http://schemas.microsoft.com/office/drawing/2014/main" id="{FFF051AE-6358-9E54-2C3B-8D0BCEE6E1F4}"/>
              </a:ext>
            </a:extLst>
          </p:cNvPr>
          <p:cNvSpPr txBox="1"/>
          <p:nvPr/>
        </p:nvSpPr>
        <p:spPr>
          <a:xfrm>
            <a:off x="7961972" y="4119297"/>
            <a:ext cx="3112504" cy="1154162"/>
          </a:xfrm>
          <a:prstGeom prst="rect">
            <a:avLst/>
          </a:prstGeom>
          <a:noFill/>
        </p:spPr>
        <p:txBody>
          <a:bodyPr wrap="square" rtlCol="0">
            <a:spAutoFit/>
          </a:bodyPr>
          <a:lstStyle/>
          <a:p>
            <a:pPr algn="r"/>
            <a:r>
              <a:rPr lang="lt-LT" b="1" dirty="0">
                <a:solidFill>
                  <a:srgbClr val="44BBA4"/>
                </a:solidFill>
                <a:latin typeface="Verdana" panose="020B0604030504040204" pitchFamily="34" charset="0"/>
                <a:ea typeface="Verdana" panose="020B0604030504040204" pitchFamily="34" charset="0"/>
              </a:rPr>
              <a:t>1000 pramonės įmonių darbuotojų</a:t>
            </a:r>
          </a:p>
          <a:p>
            <a:pPr algn="r"/>
            <a:endParaRPr lang="en-US" sz="500" b="1" dirty="0">
              <a:solidFill>
                <a:srgbClr val="44BBA4"/>
              </a:solidFill>
              <a:latin typeface="Verdana" panose="020B0604030504040204" pitchFamily="34" charset="0"/>
              <a:ea typeface="Verdana" panose="020B0604030504040204" pitchFamily="34" charset="0"/>
            </a:endParaRPr>
          </a:p>
          <a:p>
            <a:pPr algn="r"/>
            <a:r>
              <a:rPr lang="lt-LT" sz="1400" dirty="0">
                <a:solidFill>
                  <a:srgbClr val="390A6F"/>
                </a:solidFill>
                <a:latin typeface="Verdana" panose="020B0604030504040204" pitchFamily="34" charset="0"/>
                <a:ea typeface="Verdana" panose="020B0604030504040204" pitchFamily="34" charset="0"/>
              </a:rPr>
              <a:t>Bus apmokyti žiedinei pramonei reikalingiems įgūdžiams įgyti.</a:t>
            </a:r>
            <a:endParaRPr lang="lt-LT" sz="1400" b="1" dirty="0">
              <a:solidFill>
                <a:srgbClr val="390A6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52330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D3FF">
            <a:alpha val="52000"/>
          </a:srgbClr>
        </a:solidFill>
        <a:effectLst/>
      </p:bgPr>
    </p:bg>
    <p:spTree>
      <p:nvGrpSpPr>
        <p:cNvPr id="1" name=""/>
        <p:cNvGrpSpPr/>
        <p:nvPr/>
      </p:nvGrpSpPr>
      <p:grpSpPr>
        <a:xfrm>
          <a:off x="0" y="0"/>
          <a:ext cx="0" cy="0"/>
          <a:chOff x="0" y="0"/>
          <a:chExt cx="0" cy="0"/>
        </a:xfrm>
      </p:grpSpPr>
      <p:sp>
        <p:nvSpPr>
          <p:cNvPr id="22" name="Rectangle: Rounded Corners 21">
            <a:extLst>
              <a:ext uri="{FF2B5EF4-FFF2-40B4-BE49-F238E27FC236}">
                <a16:creationId xmlns:a16="http://schemas.microsoft.com/office/drawing/2014/main" id="{73EB74E6-8574-5FE7-1F34-06B5957873D8}"/>
              </a:ext>
            </a:extLst>
          </p:cNvPr>
          <p:cNvSpPr/>
          <p:nvPr/>
        </p:nvSpPr>
        <p:spPr>
          <a:xfrm>
            <a:off x="-1494776" y="2557501"/>
            <a:ext cx="5964421" cy="2783712"/>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 name="Oval 11">
            <a:extLst>
              <a:ext uri="{FF2B5EF4-FFF2-40B4-BE49-F238E27FC236}">
                <a16:creationId xmlns:a16="http://schemas.microsoft.com/office/drawing/2014/main" id="{00508C57-8866-D99D-DE75-1A02BB92F78E}"/>
              </a:ext>
            </a:extLst>
          </p:cNvPr>
          <p:cNvSpPr/>
          <p:nvPr/>
        </p:nvSpPr>
        <p:spPr>
          <a:xfrm>
            <a:off x="4704144" y="2546195"/>
            <a:ext cx="2783712" cy="278371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pic>
        <p:nvPicPr>
          <p:cNvPr id="3" name="Google Shape;110;p20">
            <a:extLst>
              <a:ext uri="{FF2B5EF4-FFF2-40B4-BE49-F238E27FC236}">
                <a16:creationId xmlns:a16="http://schemas.microsoft.com/office/drawing/2014/main" id="{AC89B901-8E20-DA62-C18E-F149736F0DA5}"/>
              </a:ext>
            </a:extLst>
          </p:cNvPr>
          <p:cNvPicPr preferRelativeResize="0"/>
          <p:nvPr/>
        </p:nvPicPr>
        <p:blipFill rotWithShape="1">
          <a:blip r:embed="rId2">
            <a:alphaModFix/>
          </a:blip>
          <a:srcRect/>
          <a:stretch/>
        </p:blipFill>
        <p:spPr>
          <a:xfrm>
            <a:off x="9475885" y="103630"/>
            <a:ext cx="2266283" cy="1136283"/>
          </a:xfrm>
          <a:prstGeom prst="rect">
            <a:avLst/>
          </a:prstGeom>
          <a:noFill/>
          <a:ln>
            <a:noFill/>
          </a:ln>
        </p:spPr>
      </p:pic>
      <p:grpSp>
        <p:nvGrpSpPr>
          <p:cNvPr id="7" name="Group 6">
            <a:extLst>
              <a:ext uri="{FF2B5EF4-FFF2-40B4-BE49-F238E27FC236}">
                <a16:creationId xmlns:a16="http://schemas.microsoft.com/office/drawing/2014/main" id="{6490DD57-4D00-351D-6B62-F7139D0441D2}"/>
              </a:ext>
            </a:extLst>
          </p:cNvPr>
          <p:cNvGrpSpPr/>
          <p:nvPr/>
        </p:nvGrpSpPr>
        <p:grpSpPr>
          <a:xfrm>
            <a:off x="677276" y="2863140"/>
            <a:ext cx="486809" cy="486808"/>
            <a:chOff x="5003421" y="1668780"/>
            <a:chExt cx="563880" cy="563880"/>
          </a:xfrm>
        </p:grpSpPr>
        <p:sp>
          <p:nvSpPr>
            <p:cNvPr id="8" name="Oval 7">
              <a:extLst>
                <a:ext uri="{FF2B5EF4-FFF2-40B4-BE49-F238E27FC236}">
                  <a16:creationId xmlns:a16="http://schemas.microsoft.com/office/drawing/2014/main" id="{21FD0222-13B6-D129-80F9-61F8AD96379B}"/>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9" name="TextBox 8">
              <a:extLst>
                <a:ext uri="{FF2B5EF4-FFF2-40B4-BE49-F238E27FC236}">
                  <a16:creationId xmlns:a16="http://schemas.microsoft.com/office/drawing/2014/main" id="{C392AA27-92E2-9F5E-A2A5-C4E543925CF0}"/>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1.</a:t>
              </a:r>
            </a:p>
          </p:txBody>
        </p:sp>
      </p:grpSp>
      <p:sp>
        <p:nvSpPr>
          <p:cNvPr id="40" name="TextBox 39">
            <a:extLst>
              <a:ext uri="{FF2B5EF4-FFF2-40B4-BE49-F238E27FC236}">
                <a16:creationId xmlns:a16="http://schemas.microsoft.com/office/drawing/2014/main" id="{875F5E09-14A5-A80F-9A64-BB7643868941}"/>
              </a:ext>
            </a:extLst>
          </p:cNvPr>
          <p:cNvSpPr txBox="1"/>
          <p:nvPr/>
        </p:nvSpPr>
        <p:spPr>
          <a:xfrm>
            <a:off x="1272434" y="2929300"/>
            <a:ext cx="2481810" cy="2215991"/>
          </a:xfrm>
          <a:prstGeom prst="rect">
            <a:avLst/>
          </a:prstGeom>
          <a:noFill/>
        </p:spPr>
        <p:txBody>
          <a:bodyPr wrap="square" rtlCol="0">
            <a:spAutoFit/>
          </a:bodyPr>
          <a:lstStyle/>
          <a:p>
            <a:r>
              <a:rPr kumimoji="0" lang="lt-LT" b="1" i="0" u="none" strike="noStrike" kern="1200" cap="none" spc="0" normalizeH="0" baseline="0" noProof="0" dirty="0">
                <a:ln>
                  <a:noFill/>
                </a:ln>
                <a:solidFill>
                  <a:srgbClr val="7E47FF"/>
                </a:solidFill>
                <a:effectLst/>
                <a:uLnTx/>
                <a:uFillTx/>
                <a:latin typeface="Verdana" panose="020B0604030504040204" pitchFamily="34" charset="0"/>
                <a:ea typeface="Verdana" panose="020B0604030504040204" pitchFamily="34" charset="0"/>
                <a:cs typeface="+mn-cs"/>
              </a:rPr>
              <a:t>Pagalba verslui </a:t>
            </a:r>
          </a:p>
          <a:p>
            <a:endParaRPr lang="lt-LT" sz="500" b="1" dirty="0">
              <a:solidFill>
                <a:srgbClr val="44BBA4"/>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4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rPr>
              <a:t>Kasmet „Invegoje“ sukurtais įrankiais pasinaudoja </a:t>
            </a:r>
            <a:r>
              <a:rPr kumimoji="0" lang="lt-LT" sz="14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rPr>
              <a:t>beveik 200 Lietuvos įmonių</a:t>
            </a:r>
            <a:r>
              <a:rPr kumimoji="0" lang="lt-LT" sz="14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rPr>
              <a:t>, o Inovacijų agentūra įvairias paslaugas teikia </a:t>
            </a:r>
            <a:r>
              <a:rPr kumimoji="0" lang="lt-LT" sz="14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rPr>
              <a:t>kas antrai Lietuvos įmonei</a:t>
            </a:r>
            <a:r>
              <a:rPr kumimoji="0" lang="lt-LT" sz="14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rPr>
              <a:t>.</a:t>
            </a:r>
            <a:r>
              <a:rPr kumimoji="0" lang="lt-LT" sz="14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rPr>
              <a:t> </a:t>
            </a:r>
            <a:endParaRPr lang="lt-LT" sz="1400" b="1" dirty="0">
              <a:solidFill>
                <a:srgbClr val="390A6F"/>
              </a:solidFill>
              <a:latin typeface="Verdana" panose="020B0604030504040204" pitchFamily="34" charset="0"/>
              <a:ea typeface="Verdana" panose="020B0604030504040204" pitchFamily="34" charset="0"/>
            </a:endParaRPr>
          </a:p>
        </p:txBody>
      </p:sp>
      <p:grpSp>
        <p:nvGrpSpPr>
          <p:cNvPr id="2" name="Group 1">
            <a:extLst>
              <a:ext uri="{FF2B5EF4-FFF2-40B4-BE49-F238E27FC236}">
                <a16:creationId xmlns:a16="http://schemas.microsoft.com/office/drawing/2014/main" id="{E4CEDFD0-A28E-DB3B-030F-8BB7295599E4}"/>
              </a:ext>
            </a:extLst>
          </p:cNvPr>
          <p:cNvGrpSpPr/>
          <p:nvPr/>
        </p:nvGrpSpPr>
        <p:grpSpPr>
          <a:xfrm>
            <a:off x="7705660" y="2557501"/>
            <a:ext cx="5964421" cy="2527846"/>
            <a:chOff x="7722355" y="1610469"/>
            <a:chExt cx="5964421" cy="2527846"/>
          </a:xfrm>
        </p:grpSpPr>
        <p:sp>
          <p:nvSpPr>
            <p:cNvPr id="24" name="Rectangle: Rounded Corners 23">
              <a:extLst>
                <a:ext uri="{FF2B5EF4-FFF2-40B4-BE49-F238E27FC236}">
                  <a16:creationId xmlns:a16="http://schemas.microsoft.com/office/drawing/2014/main" id="{D7572CE5-28E0-F722-0614-8492EB7180A4}"/>
                </a:ext>
              </a:extLst>
            </p:cNvPr>
            <p:cNvSpPr/>
            <p:nvPr/>
          </p:nvSpPr>
          <p:spPr>
            <a:xfrm>
              <a:off x="7722355" y="1610469"/>
              <a:ext cx="5964421" cy="252784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grpSp>
          <p:nvGrpSpPr>
            <p:cNvPr id="4" name="Group 3">
              <a:extLst>
                <a:ext uri="{FF2B5EF4-FFF2-40B4-BE49-F238E27FC236}">
                  <a16:creationId xmlns:a16="http://schemas.microsoft.com/office/drawing/2014/main" id="{ABB96B2B-8A17-E574-F2FF-E018AE18103F}"/>
                </a:ext>
              </a:extLst>
            </p:cNvPr>
            <p:cNvGrpSpPr/>
            <p:nvPr/>
          </p:nvGrpSpPr>
          <p:grpSpPr>
            <a:xfrm>
              <a:off x="11139264" y="1994194"/>
              <a:ext cx="486809" cy="486808"/>
              <a:chOff x="5003421" y="1825658"/>
              <a:chExt cx="563880" cy="563880"/>
            </a:xfrm>
          </p:grpSpPr>
          <p:sp>
            <p:nvSpPr>
              <p:cNvPr id="5" name="Oval 4">
                <a:extLst>
                  <a:ext uri="{FF2B5EF4-FFF2-40B4-BE49-F238E27FC236}">
                    <a16:creationId xmlns:a16="http://schemas.microsoft.com/office/drawing/2014/main" id="{2B3CDAC5-F879-34E6-C663-51B8C0EBF922}"/>
                  </a:ext>
                </a:extLst>
              </p:cNvPr>
              <p:cNvSpPr/>
              <p:nvPr/>
            </p:nvSpPr>
            <p:spPr>
              <a:xfrm>
                <a:off x="5003421" y="1825658"/>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6" name="TextBox 5">
                <a:extLst>
                  <a:ext uri="{FF2B5EF4-FFF2-40B4-BE49-F238E27FC236}">
                    <a16:creationId xmlns:a16="http://schemas.microsoft.com/office/drawing/2014/main" id="{F0248D40-01FD-8D47-31D7-FB60AE108598}"/>
                  </a:ext>
                </a:extLst>
              </p:cNvPr>
              <p:cNvSpPr txBox="1"/>
              <p:nvPr/>
            </p:nvSpPr>
            <p:spPr>
              <a:xfrm>
                <a:off x="5083431" y="1931535"/>
                <a:ext cx="457200" cy="356503"/>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2</a:t>
                </a:r>
                <a:r>
                  <a:rPr lang="lt-LT" sz="1400" b="1" dirty="0">
                    <a:solidFill>
                      <a:schemeClr val="bg1"/>
                    </a:solidFill>
                    <a:latin typeface="Verdana" panose="020B0604030504040204" pitchFamily="34" charset="0"/>
                    <a:ea typeface="Verdana" panose="020B0604030504040204" pitchFamily="34" charset="0"/>
                  </a:rPr>
                  <a:t>.</a:t>
                </a:r>
              </a:p>
            </p:txBody>
          </p:sp>
        </p:grpSp>
        <p:sp>
          <p:nvSpPr>
            <p:cNvPr id="41" name="TextBox 40">
              <a:extLst>
                <a:ext uri="{FF2B5EF4-FFF2-40B4-BE49-F238E27FC236}">
                  <a16:creationId xmlns:a16="http://schemas.microsoft.com/office/drawing/2014/main" id="{7635FEDE-5D63-D89C-26B8-A64B1458EDD0}"/>
                </a:ext>
              </a:extLst>
            </p:cNvPr>
            <p:cNvSpPr txBox="1"/>
            <p:nvPr/>
          </p:nvSpPr>
          <p:spPr>
            <a:xfrm>
              <a:off x="8083644" y="1938656"/>
              <a:ext cx="2964359" cy="2015936"/>
            </a:xfrm>
            <a:prstGeom prst="rect">
              <a:avLst/>
            </a:prstGeom>
            <a:noFill/>
          </p:spPr>
          <p:txBody>
            <a:bodyPr wrap="square" rtlCol="0">
              <a:spAutoFit/>
            </a:bodyPr>
            <a:lstStyle/>
            <a:p>
              <a:pPr algn="r"/>
              <a:r>
                <a:rPr lang="lt-LT" b="1" dirty="0">
                  <a:solidFill>
                    <a:srgbClr val="44BBA4"/>
                  </a:solidFill>
                  <a:latin typeface="Verdana" panose="020B0604030504040204" pitchFamily="34" charset="0"/>
                  <a:ea typeface="Verdana" panose="020B0604030504040204" pitchFamily="34" charset="0"/>
                </a:rPr>
                <a:t>Verslui palankūs mokesčiai </a:t>
              </a:r>
            </a:p>
            <a:p>
              <a:pPr algn="r"/>
              <a:br>
                <a:rPr lang="lt-LT" sz="500" b="1" dirty="0">
                  <a:solidFill>
                    <a:srgbClr val="44BBA4"/>
                  </a:solidFill>
                  <a:latin typeface="Verdana" panose="020B0604030504040204" pitchFamily="34" charset="0"/>
                  <a:ea typeface="Verdana" panose="020B0604030504040204" pitchFamily="34" charset="0"/>
                </a:rPr>
              </a:br>
              <a:r>
                <a:rPr lang="lt-LT" sz="1400" dirty="0">
                  <a:solidFill>
                    <a:srgbClr val="390A6F"/>
                  </a:solidFill>
                  <a:latin typeface="Verdana" panose="020B0604030504040204" pitchFamily="34" charset="0"/>
                  <a:ea typeface="Verdana" panose="020B0604030504040204" pitchFamily="34" charset="0"/>
                </a:rPr>
                <a:t>Nuolat dirbame, kad verslo apmokestinimas būtų racionalus, esame vieninteliai, kurie griežtai nepritaria papildomam verslo apmokestinimui.</a:t>
              </a:r>
              <a:endParaRPr lang="lt-LT" sz="1400" b="1" dirty="0">
                <a:solidFill>
                  <a:srgbClr val="390A6F"/>
                </a:solidFill>
                <a:latin typeface="Verdana" panose="020B0604030504040204" pitchFamily="34" charset="0"/>
                <a:ea typeface="Verdana" panose="020B0604030504040204" pitchFamily="34" charset="0"/>
              </a:endParaRPr>
            </a:p>
          </p:txBody>
        </p:sp>
      </p:grpSp>
      <p:sp>
        <p:nvSpPr>
          <p:cNvPr id="13" name="Title 1">
            <a:extLst>
              <a:ext uri="{FF2B5EF4-FFF2-40B4-BE49-F238E27FC236}">
                <a16:creationId xmlns:a16="http://schemas.microsoft.com/office/drawing/2014/main" id="{088BF26B-39F6-9668-4FFB-8322A5F7A057}"/>
              </a:ext>
            </a:extLst>
          </p:cNvPr>
          <p:cNvSpPr txBox="1">
            <a:spLocks/>
          </p:cNvSpPr>
          <p:nvPr/>
        </p:nvSpPr>
        <p:spPr>
          <a:xfrm>
            <a:off x="589344" y="435830"/>
            <a:ext cx="8946542" cy="8040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3600" b="1" dirty="0">
                <a:solidFill>
                  <a:srgbClr val="390A6F"/>
                </a:solidFill>
                <a:latin typeface="Verdana" panose="020B0604030504040204" pitchFamily="34" charset="0"/>
                <a:ea typeface="Verdana" panose="020B0604030504040204" pitchFamily="34" charset="0"/>
              </a:rPr>
              <a:t>Skatinom verslą(1)</a:t>
            </a:r>
          </a:p>
        </p:txBody>
      </p:sp>
      <p:pic>
        <p:nvPicPr>
          <p:cNvPr id="11" name="Graphic 10">
            <a:extLst>
              <a:ext uri="{FF2B5EF4-FFF2-40B4-BE49-F238E27FC236}">
                <a16:creationId xmlns:a16="http://schemas.microsoft.com/office/drawing/2014/main" id="{C6E4CBD3-77D1-4F6A-6E73-CEBE3E1B9B5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91185" y="3379684"/>
            <a:ext cx="1609629" cy="1116885"/>
          </a:xfrm>
          <a:prstGeom prst="rect">
            <a:avLst/>
          </a:prstGeom>
        </p:spPr>
      </p:pic>
    </p:spTree>
    <p:extLst>
      <p:ext uri="{BB962C8B-B14F-4D97-AF65-F5344CB8AC3E}">
        <p14:creationId xmlns:p14="http://schemas.microsoft.com/office/powerpoint/2010/main" val="1046766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CD3FF">
            <a:alpha val="52000"/>
          </a:srgbClr>
        </a:solidFill>
        <a:effectLst/>
      </p:bgPr>
    </p:bg>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509C127F-BCE3-C466-22DD-37894F308923}"/>
              </a:ext>
            </a:extLst>
          </p:cNvPr>
          <p:cNvSpPr/>
          <p:nvPr/>
        </p:nvSpPr>
        <p:spPr>
          <a:xfrm>
            <a:off x="7722355" y="1610469"/>
            <a:ext cx="5964421" cy="2148117"/>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3" name="Rectangle: Rounded Corners 12">
            <a:extLst>
              <a:ext uri="{FF2B5EF4-FFF2-40B4-BE49-F238E27FC236}">
                <a16:creationId xmlns:a16="http://schemas.microsoft.com/office/drawing/2014/main" id="{33E11B8B-B4C1-7511-C39F-1A3F6A8306DA}"/>
              </a:ext>
            </a:extLst>
          </p:cNvPr>
          <p:cNvSpPr/>
          <p:nvPr/>
        </p:nvSpPr>
        <p:spPr>
          <a:xfrm>
            <a:off x="7722355" y="4071721"/>
            <a:ext cx="5964421" cy="2148117"/>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4" name="Rectangle: Rounded Corners 13">
            <a:extLst>
              <a:ext uri="{FF2B5EF4-FFF2-40B4-BE49-F238E27FC236}">
                <a16:creationId xmlns:a16="http://schemas.microsoft.com/office/drawing/2014/main" id="{322BEC34-AAB5-4F6B-CEEA-182572BF8409}"/>
              </a:ext>
            </a:extLst>
          </p:cNvPr>
          <p:cNvSpPr/>
          <p:nvPr/>
        </p:nvSpPr>
        <p:spPr>
          <a:xfrm>
            <a:off x="-1494776" y="1610469"/>
            <a:ext cx="5964421" cy="2148117"/>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5" name="Rectangle: Rounded Corners 14">
            <a:extLst>
              <a:ext uri="{FF2B5EF4-FFF2-40B4-BE49-F238E27FC236}">
                <a16:creationId xmlns:a16="http://schemas.microsoft.com/office/drawing/2014/main" id="{4BB8186E-CFE0-8441-1951-834235239C64}"/>
              </a:ext>
            </a:extLst>
          </p:cNvPr>
          <p:cNvSpPr/>
          <p:nvPr/>
        </p:nvSpPr>
        <p:spPr>
          <a:xfrm>
            <a:off x="-1494776" y="4071721"/>
            <a:ext cx="5964421" cy="2148117"/>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 name="Oval 11">
            <a:extLst>
              <a:ext uri="{FF2B5EF4-FFF2-40B4-BE49-F238E27FC236}">
                <a16:creationId xmlns:a16="http://schemas.microsoft.com/office/drawing/2014/main" id="{00508C57-8866-D99D-DE75-1A02BB92F78E}"/>
              </a:ext>
            </a:extLst>
          </p:cNvPr>
          <p:cNvSpPr/>
          <p:nvPr/>
        </p:nvSpPr>
        <p:spPr>
          <a:xfrm>
            <a:off x="4704144" y="2546195"/>
            <a:ext cx="2783712" cy="278371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pic>
        <p:nvPicPr>
          <p:cNvPr id="3" name="Google Shape;110;p20">
            <a:extLst>
              <a:ext uri="{FF2B5EF4-FFF2-40B4-BE49-F238E27FC236}">
                <a16:creationId xmlns:a16="http://schemas.microsoft.com/office/drawing/2014/main" id="{AC89B901-8E20-DA62-C18E-F149736F0DA5}"/>
              </a:ext>
            </a:extLst>
          </p:cNvPr>
          <p:cNvPicPr preferRelativeResize="0"/>
          <p:nvPr/>
        </p:nvPicPr>
        <p:blipFill rotWithShape="1">
          <a:blip r:embed="rId2">
            <a:alphaModFix/>
          </a:blip>
          <a:srcRect/>
          <a:stretch/>
        </p:blipFill>
        <p:spPr>
          <a:xfrm>
            <a:off x="9475885" y="103630"/>
            <a:ext cx="2266283" cy="1136283"/>
          </a:xfrm>
          <a:prstGeom prst="rect">
            <a:avLst/>
          </a:prstGeom>
          <a:noFill/>
          <a:ln>
            <a:noFill/>
          </a:ln>
        </p:spPr>
      </p:pic>
      <p:grpSp>
        <p:nvGrpSpPr>
          <p:cNvPr id="7" name="Group 6">
            <a:extLst>
              <a:ext uri="{FF2B5EF4-FFF2-40B4-BE49-F238E27FC236}">
                <a16:creationId xmlns:a16="http://schemas.microsoft.com/office/drawing/2014/main" id="{6490DD57-4D00-351D-6B62-F7139D0441D2}"/>
              </a:ext>
            </a:extLst>
          </p:cNvPr>
          <p:cNvGrpSpPr/>
          <p:nvPr/>
        </p:nvGrpSpPr>
        <p:grpSpPr>
          <a:xfrm>
            <a:off x="677276" y="4309214"/>
            <a:ext cx="486809" cy="486808"/>
            <a:chOff x="5003421" y="1668780"/>
            <a:chExt cx="563880" cy="563880"/>
          </a:xfrm>
        </p:grpSpPr>
        <p:sp>
          <p:nvSpPr>
            <p:cNvPr id="8" name="Oval 7">
              <a:extLst>
                <a:ext uri="{FF2B5EF4-FFF2-40B4-BE49-F238E27FC236}">
                  <a16:creationId xmlns:a16="http://schemas.microsoft.com/office/drawing/2014/main" id="{21FD0222-13B6-D129-80F9-61F8AD96379B}"/>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9" name="TextBox 8">
              <a:extLst>
                <a:ext uri="{FF2B5EF4-FFF2-40B4-BE49-F238E27FC236}">
                  <a16:creationId xmlns:a16="http://schemas.microsoft.com/office/drawing/2014/main" id="{C392AA27-92E2-9F5E-A2A5-C4E543925CF0}"/>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4.</a:t>
              </a:r>
            </a:p>
          </p:txBody>
        </p:sp>
      </p:grpSp>
      <p:sp>
        <p:nvSpPr>
          <p:cNvPr id="20" name="TextBox 19">
            <a:extLst>
              <a:ext uri="{FF2B5EF4-FFF2-40B4-BE49-F238E27FC236}">
                <a16:creationId xmlns:a16="http://schemas.microsoft.com/office/drawing/2014/main" id="{39938C6B-C493-408F-A4BA-B6A24CE582A6}"/>
              </a:ext>
            </a:extLst>
          </p:cNvPr>
          <p:cNvSpPr txBox="1"/>
          <p:nvPr/>
        </p:nvSpPr>
        <p:spPr>
          <a:xfrm>
            <a:off x="1219495" y="1716883"/>
            <a:ext cx="3080131" cy="1954381"/>
          </a:xfrm>
          <a:prstGeom prst="rect">
            <a:avLst/>
          </a:prstGeom>
          <a:noFill/>
        </p:spPr>
        <p:txBody>
          <a:bodyPr wrap="square" rtlCol="0">
            <a:spAutoFit/>
          </a:bodyPr>
          <a:lstStyle/>
          <a:p>
            <a:r>
              <a:rPr kumimoji="0" lang="lt-LT" b="1" i="0" u="none" strike="noStrike" kern="1200" cap="none" spc="0" normalizeH="0" baseline="0" noProof="0" dirty="0">
                <a:ln>
                  <a:noFill/>
                </a:ln>
                <a:solidFill>
                  <a:srgbClr val="7E47FF"/>
                </a:solidFill>
                <a:effectLst/>
                <a:uLnTx/>
                <a:uFillTx/>
                <a:latin typeface="Verdana" panose="020B0604030504040204" pitchFamily="34" charset="0"/>
                <a:ea typeface="Verdana" panose="020B0604030504040204" pitchFamily="34" charset="0"/>
                <a:cs typeface="+mn-cs"/>
              </a:rPr>
              <a:t>Vaikus mokome verslo paslapčių </a:t>
            </a:r>
          </a:p>
          <a:p>
            <a:br>
              <a:rPr kumimoji="0" lang="lt-LT" sz="500" b="1" i="0" u="none" strike="noStrike" kern="1200" cap="none" spc="0" normalizeH="0" baseline="0" noProof="0" dirty="0">
                <a:ln>
                  <a:noFill/>
                </a:ln>
                <a:solidFill>
                  <a:srgbClr val="44BBA4"/>
                </a:solidFill>
                <a:effectLst/>
                <a:uLnTx/>
                <a:uFillTx/>
                <a:latin typeface="Verdana" panose="020B0604030504040204" pitchFamily="34" charset="0"/>
                <a:ea typeface="Verdana" panose="020B0604030504040204" pitchFamily="34" charset="0"/>
                <a:cs typeface="+mn-cs"/>
              </a:rPr>
            </a:br>
            <a:r>
              <a:rPr lang="lt-LT" sz="1400" dirty="0">
                <a:solidFill>
                  <a:srgbClr val="390A6F"/>
                </a:solidFill>
                <a:latin typeface="Verdana" panose="020B0604030504040204" pitchFamily="34" charset="0"/>
                <a:ea typeface="Verdana" panose="020B0604030504040204" pitchFamily="34" charset="0"/>
              </a:rPr>
              <a:t>Apmokyta</a:t>
            </a:r>
            <a:r>
              <a:rPr kumimoji="0" lang="lt-LT" sz="1400" b="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 </a:t>
            </a:r>
            <a:r>
              <a:rPr kumimoji="0" lang="lt-LT" sz="16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10</a:t>
            </a:r>
            <a:r>
              <a:rPr lang="lt-LT" sz="1600" b="1" dirty="0">
                <a:solidFill>
                  <a:srgbClr val="390A6F"/>
                </a:solidFill>
                <a:latin typeface="Verdana" panose="020B0604030504040204" pitchFamily="34" charset="0"/>
                <a:ea typeface="Verdana" panose="020B0604030504040204" pitchFamily="34" charset="0"/>
              </a:rPr>
              <a:t> 000</a:t>
            </a:r>
            <a:r>
              <a:rPr kumimoji="0" lang="lt-LT" sz="16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 mokinių</a:t>
            </a:r>
            <a:r>
              <a:rPr kumimoji="0" lang="lt-LT" sz="14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a:t>
            </a:r>
            <a:br>
              <a:rPr kumimoji="0" lang="lt-LT" sz="16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br>
            <a:r>
              <a:rPr lang="lt-LT" sz="1400" dirty="0">
                <a:solidFill>
                  <a:srgbClr val="390A6F"/>
                </a:solidFill>
                <a:latin typeface="Verdana" panose="020B0604030504040204" pitchFamily="34" charset="0"/>
                <a:ea typeface="Verdana" panose="020B0604030504040204" pitchFamily="34" charset="0"/>
              </a:rPr>
              <a:t>Tarptautiniais duomenimis, į</a:t>
            </a:r>
            <a:r>
              <a:rPr kumimoji="0" lang="lt-LT" sz="1400" b="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 vaikų verslumą </a:t>
            </a:r>
            <a:r>
              <a:rPr kumimoji="0" lang="lt-LT" sz="16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investuotas 1 Eur atneša 45 Eur grąžą</a:t>
            </a:r>
            <a:r>
              <a:rPr kumimoji="0" lang="lt-LT" sz="14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cs typeface="+mn-cs"/>
              </a:rPr>
              <a:t>.</a:t>
            </a:r>
            <a:endParaRPr lang="lt-LT" sz="1400" dirty="0">
              <a:solidFill>
                <a:srgbClr val="390A6F"/>
              </a:solidFill>
              <a:latin typeface="Verdana" panose="020B0604030504040204" pitchFamily="34" charset="0"/>
              <a:ea typeface="Verdana" panose="020B0604030504040204" pitchFamily="34" charset="0"/>
            </a:endParaRPr>
          </a:p>
        </p:txBody>
      </p:sp>
      <p:sp>
        <p:nvSpPr>
          <p:cNvPr id="21" name="TextBox 20">
            <a:extLst>
              <a:ext uri="{FF2B5EF4-FFF2-40B4-BE49-F238E27FC236}">
                <a16:creationId xmlns:a16="http://schemas.microsoft.com/office/drawing/2014/main" id="{68C9D0EA-2270-08B2-F996-E0119F09B189}"/>
              </a:ext>
            </a:extLst>
          </p:cNvPr>
          <p:cNvSpPr txBox="1"/>
          <p:nvPr/>
        </p:nvSpPr>
        <p:spPr>
          <a:xfrm>
            <a:off x="1217023" y="4286871"/>
            <a:ext cx="2960967" cy="176971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lt-LT" b="1" i="0" u="none" strike="noStrike" kern="1200" cap="none" spc="0" normalizeH="0" baseline="0" dirty="0">
                <a:ln>
                  <a:noFill/>
                </a:ln>
                <a:solidFill>
                  <a:srgbClr val="7E47FF"/>
                </a:solidFill>
                <a:effectLst/>
                <a:uLnTx/>
                <a:uFillTx/>
                <a:latin typeface="Verdana" panose="020B0604030504040204" pitchFamily="34" charset="0"/>
                <a:ea typeface="Verdana" panose="020B0604030504040204" pitchFamily="34" charset="0"/>
                <a:cs typeface="+mn-cs"/>
              </a:rPr>
              <a:t>Pirmoji pasaulyje skaitmeninio verslumo programa 5–8 klasėms </a:t>
            </a:r>
          </a:p>
          <a:p>
            <a:pPr marL="0" marR="0" lvl="0" indent="0" defTabSz="914400" rtl="0" eaLnBrk="1" fontAlgn="auto" latinLnBrk="0" hangingPunct="1">
              <a:lnSpc>
                <a:spcPct val="100000"/>
              </a:lnSpc>
              <a:spcBef>
                <a:spcPts val="0"/>
              </a:spcBef>
              <a:spcAft>
                <a:spcPts val="0"/>
              </a:spcAft>
              <a:buClrTx/>
              <a:buSzTx/>
              <a:buFontTx/>
              <a:buNone/>
              <a:tabLst/>
              <a:defRPr/>
            </a:pPr>
            <a:br>
              <a:rPr kumimoji="0" lang="lt-LT" sz="500" b="1" i="0" u="none" strike="noStrike" kern="1200" cap="none" spc="0" normalizeH="0" baseline="0" dirty="0">
                <a:ln>
                  <a:noFill/>
                </a:ln>
                <a:solidFill>
                  <a:srgbClr val="44BBA4"/>
                </a:solidFill>
                <a:effectLst/>
                <a:uLnTx/>
                <a:uFillTx/>
                <a:latin typeface="Verdana" panose="020B0604030504040204" pitchFamily="34" charset="0"/>
                <a:ea typeface="Verdana" panose="020B0604030504040204" pitchFamily="34" charset="0"/>
                <a:cs typeface="+mn-cs"/>
              </a:rPr>
            </a:br>
            <a:r>
              <a:rPr lang="lt-LT" sz="1400" dirty="0">
                <a:solidFill>
                  <a:srgbClr val="390A6F"/>
                </a:solidFill>
                <a:latin typeface="Verdana" panose="020B0604030504040204" pitchFamily="34" charset="0"/>
                <a:ea typeface="Verdana" panose="020B0604030504040204" pitchFamily="34" charset="0"/>
              </a:rPr>
              <a:t>P</a:t>
            </a:r>
            <a:r>
              <a:rPr kumimoji="0" lang="lt-LT" sz="1400" b="0" i="0" u="none" strike="noStrike" kern="1200" cap="none" spc="0" normalizeH="0" baseline="0" dirty="0">
                <a:ln>
                  <a:noFill/>
                </a:ln>
                <a:solidFill>
                  <a:srgbClr val="390A6F"/>
                </a:solidFill>
                <a:effectLst/>
                <a:uLnTx/>
                <a:uFillTx/>
                <a:latin typeface="Verdana" panose="020B0604030504040204" pitchFamily="34" charset="0"/>
                <a:ea typeface="Verdana" panose="020B0604030504040204" pitchFamily="34" charset="0"/>
                <a:cs typeface="+mn-cs"/>
              </a:rPr>
              <a:t>rogramoje dalyvaus apie </a:t>
            </a:r>
            <a:r>
              <a:rPr kumimoji="0" lang="lt-LT" sz="1600" b="1" i="0" u="none" strike="noStrike" kern="1200" cap="none" spc="0" normalizeH="0" baseline="0" dirty="0">
                <a:ln>
                  <a:noFill/>
                </a:ln>
                <a:solidFill>
                  <a:srgbClr val="390A6F"/>
                </a:solidFill>
                <a:effectLst/>
                <a:uLnTx/>
                <a:uFillTx/>
                <a:latin typeface="Verdana" panose="020B0604030504040204" pitchFamily="34" charset="0"/>
                <a:ea typeface="Verdana" panose="020B0604030504040204" pitchFamily="34" charset="0"/>
                <a:cs typeface="+mn-cs"/>
              </a:rPr>
              <a:t>2400</a:t>
            </a:r>
            <a:r>
              <a:rPr kumimoji="0" lang="lt-LT" sz="1400" b="0" i="0" u="none" strike="noStrike" kern="1200" cap="none" spc="0" normalizeH="0" baseline="0" dirty="0">
                <a:ln>
                  <a:noFill/>
                </a:ln>
                <a:solidFill>
                  <a:srgbClr val="390A6F"/>
                </a:solidFill>
                <a:effectLst/>
                <a:uLnTx/>
                <a:uFillTx/>
                <a:latin typeface="Verdana" panose="020B0604030504040204" pitchFamily="34" charset="0"/>
                <a:ea typeface="Verdana" panose="020B0604030504040204" pitchFamily="34" charset="0"/>
                <a:cs typeface="+mn-cs"/>
              </a:rPr>
              <a:t> mokinių.</a:t>
            </a:r>
            <a:endParaRPr kumimoji="0" lang="lt-LT" sz="1400" b="1" i="0" u="none" strike="noStrike" kern="1200" cap="none" spc="0" normalizeH="0" baseline="0" dirty="0">
              <a:ln>
                <a:noFill/>
              </a:ln>
              <a:solidFill>
                <a:srgbClr val="390A6F"/>
              </a:solidFill>
              <a:effectLst/>
              <a:uLnTx/>
              <a:uFillTx/>
              <a:latin typeface="Verdana" panose="020B0604030504040204" pitchFamily="34" charset="0"/>
              <a:ea typeface="Verdana" panose="020B0604030504040204" pitchFamily="34" charset="0"/>
              <a:cs typeface="+mn-cs"/>
            </a:endParaRPr>
          </a:p>
        </p:txBody>
      </p:sp>
      <p:grpSp>
        <p:nvGrpSpPr>
          <p:cNvPr id="27" name="Group 26">
            <a:extLst>
              <a:ext uri="{FF2B5EF4-FFF2-40B4-BE49-F238E27FC236}">
                <a16:creationId xmlns:a16="http://schemas.microsoft.com/office/drawing/2014/main" id="{79E8A03B-5854-74BE-0C3C-2E17F062F551}"/>
              </a:ext>
            </a:extLst>
          </p:cNvPr>
          <p:cNvGrpSpPr/>
          <p:nvPr/>
        </p:nvGrpSpPr>
        <p:grpSpPr>
          <a:xfrm>
            <a:off x="677276" y="1762170"/>
            <a:ext cx="486809" cy="486808"/>
            <a:chOff x="5003421" y="1668780"/>
            <a:chExt cx="563880" cy="563880"/>
          </a:xfrm>
        </p:grpSpPr>
        <p:sp>
          <p:nvSpPr>
            <p:cNvPr id="28" name="Oval 27">
              <a:extLst>
                <a:ext uri="{FF2B5EF4-FFF2-40B4-BE49-F238E27FC236}">
                  <a16:creationId xmlns:a16="http://schemas.microsoft.com/office/drawing/2014/main" id="{CEA0A234-434F-DDC6-97FF-CF4E9597905F}"/>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29" name="TextBox 28">
              <a:extLst>
                <a:ext uri="{FF2B5EF4-FFF2-40B4-BE49-F238E27FC236}">
                  <a16:creationId xmlns:a16="http://schemas.microsoft.com/office/drawing/2014/main" id="{B5E87311-D5C8-0704-9F8D-6E34F25BAC3D}"/>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3.</a:t>
              </a:r>
            </a:p>
          </p:txBody>
        </p:sp>
      </p:grpSp>
      <p:sp>
        <p:nvSpPr>
          <p:cNvPr id="47" name="Title 1">
            <a:extLst>
              <a:ext uri="{FF2B5EF4-FFF2-40B4-BE49-F238E27FC236}">
                <a16:creationId xmlns:a16="http://schemas.microsoft.com/office/drawing/2014/main" id="{720421E0-2EBF-7763-2F46-3A22502E6D10}"/>
              </a:ext>
            </a:extLst>
          </p:cNvPr>
          <p:cNvSpPr txBox="1">
            <a:spLocks/>
          </p:cNvSpPr>
          <p:nvPr/>
        </p:nvSpPr>
        <p:spPr>
          <a:xfrm>
            <a:off x="589344" y="435830"/>
            <a:ext cx="8946542" cy="8040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3600" b="1" dirty="0">
                <a:solidFill>
                  <a:srgbClr val="390A6F"/>
                </a:solidFill>
                <a:latin typeface="Verdana" panose="020B0604030504040204" pitchFamily="34" charset="0"/>
                <a:ea typeface="Verdana" panose="020B0604030504040204" pitchFamily="34" charset="0"/>
              </a:rPr>
              <a:t>Skatinom verslą(2)</a:t>
            </a:r>
          </a:p>
        </p:txBody>
      </p:sp>
      <p:grpSp>
        <p:nvGrpSpPr>
          <p:cNvPr id="19" name="Group 18">
            <a:extLst>
              <a:ext uri="{FF2B5EF4-FFF2-40B4-BE49-F238E27FC236}">
                <a16:creationId xmlns:a16="http://schemas.microsoft.com/office/drawing/2014/main" id="{60F66944-9EC7-13B5-3785-9768FCEDACFD}"/>
              </a:ext>
            </a:extLst>
          </p:cNvPr>
          <p:cNvGrpSpPr/>
          <p:nvPr/>
        </p:nvGrpSpPr>
        <p:grpSpPr>
          <a:xfrm>
            <a:off x="11151681" y="1826167"/>
            <a:ext cx="486809" cy="486808"/>
            <a:chOff x="5003421" y="1668780"/>
            <a:chExt cx="563880" cy="563880"/>
          </a:xfrm>
        </p:grpSpPr>
        <p:sp>
          <p:nvSpPr>
            <p:cNvPr id="23" name="Oval 22">
              <a:extLst>
                <a:ext uri="{FF2B5EF4-FFF2-40B4-BE49-F238E27FC236}">
                  <a16:creationId xmlns:a16="http://schemas.microsoft.com/office/drawing/2014/main" id="{B26BC426-9215-5B84-0A27-ACA0A15DE879}"/>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26" name="TextBox 25">
              <a:extLst>
                <a:ext uri="{FF2B5EF4-FFF2-40B4-BE49-F238E27FC236}">
                  <a16:creationId xmlns:a16="http://schemas.microsoft.com/office/drawing/2014/main" id="{C7447A46-6596-4B7F-41C4-8ADE70D50D4A}"/>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5.</a:t>
              </a:r>
            </a:p>
          </p:txBody>
        </p:sp>
      </p:grpSp>
      <p:sp>
        <p:nvSpPr>
          <p:cNvPr id="33" name="TextBox 32">
            <a:extLst>
              <a:ext uri="{FF2B5EF4-FFF2-40B4-BE49-F238E27FC236}">
                <a16:creationId xmlns:a16="http://schemas.microsoft.com/office/drawing/2014/main" id="{90B0FBD9-C3D7-D006-1CC7-62D386EA190D}"/>
              </a:ext>
            </a:extLst>
          </p:cNvPr>
          <p:cNvSpPr txBox="1"/>
          <p:nvPr/>
        </p:nvSpPr>
        <p:spPr>
          <a:xfrm>
            <a:off x="8170127" y="1848469"/>
            <a:ext cx="2893664" cy="1831271"/>
          </a:xfrm>
          <a:prstGeom prst="rect">
            <a:avLst/>
          </a:prstGeom>
          <a:noFill/>
        </p:spPr>
        <p:txBody>
          <a:bodyPr wrap="square" rtlCol="0">
            <a:spAutoFit/>
          </a:bodyPr>
          <a:lstStyle/>
          <a:p>
            <a:pPr algn="r"/>
            <a:r>
              <a:rPr lang="lt-LT" b="1" dirty="0">
                <a:solidFill>
                  <a:srgbClr val="44BBA4"/>
                </a:solidFill>
                <a:latin typeface="Verdana" panose="020B0604030504040204" pitchFamily="34" charset="0"/>
                <a:ea typeface="Verdana" panose="020B0604030504040204" pitchFamily="34" charset="0"/>
              </a:rPr>
              <a:t>Sidabrinė ekonomika</a:t>
            </a:r>
          </a:p>
          <a:p>
            <a:pPr algn="r"/>
            <a:r>
              <a:rPr lang="lt-LT" sz="500" b="1" dirty="0">
                <a:solidFill>
                  <a:srgbClr val="44BBA4"/>
                </a:solidFill>
                <a:latin typeface="Verdana" panose="020B0604030504040204" pitchFamily="34" charset="0"/>
                <a:ea typeface="Verdana" panose="020B0604030504040204" pitchFamily="34" charset="0"/>
              </a:rPr>
              <a:t> </a:t>
            </a:r>
            <a:br>
              <a:rPr lang="lt-LT" b="1" dirty="0">
                <a:solidFill>
                  <a:srgbClr val="44BBA4"/>
                </a:solidFill>
                <a:latin typeface="Verdana" panose="020B0604030504040204" pitchFamily="34" charset="0"/>
                <a:ea typeface="Verdana" panose="020B0604030504040204" pitchFamily="34" charset="0"/>
              </a:rPr>
            </a:br>
            <a:r>
              <a:rPr lang="lt-LT" sz="1400" dirty="0">
                <a:solidFill>
                  <a:srgbClr val="390A6F"/>
                </a:solidFill>
                <a:latin typeface="Verdana" panose="020B0604030504040204" pitchFamily="34" charset="0"/>
                <a:ea typeface="Verdana" panose="020B0604030504040204" pitchFamily="34" charset="0"/>
              </a:rPr>
              <a:t>„Startuok nuo </a:t>
            </a:r>
            <a:r>
              <a:rPr lang="lt-LT" sz="1400">
                <a:solidFill>
                  <a:srgbClr val="390A6F"/>
                </a:solidFill>
                <a:latin typeface="Verdana" panose="020B0604030504040204" pitchFamily="34" charset="0"/>
                <a:ea typeface="Verdana" panose="020B0604030504040204" pitchFamily="34" charset="0"/>
              </a:rPr>
              <a:t>50+“ jau </a:t>
            </a:r>
            <a:r>
              <a:rPr lang="lt-LT" sz="1400" dirty="0">
                <a:solidFill>
                  <a:srgbClr val="390A6F"/>
                </a:solidFill>
                <a:latin typeface="Verdana" panose="020B0604030504040204" pitchFamily="34" charset="0"/>
                <a:ea typeface="Verdana" panose="020B0604030504040204" pitchFamily="34" charset="0"/>
              </a:rPr>
              <a:t>sulaukė </a:t>
            </a:r>
            <a:r>
              <a:rPr lang="lt-LT" sz="1600" b="1" dirty="0">
                <a:solidFill>
                  <a:srgbClr val="390A6F"/>
                </a:solidFill>
                <a:latin typeface="Verdana" panose="020B0604030504040204" pitchFamily="34" charset="0"/>
                <a:ea typeface="Verdana" panose="020B0604030504040204" pitchFamily="34" charset="0"/>
              </a:rPr>
              <a:t>250 dalyvių</a:t>
            </a:r>
            <a:r>
              <a:rPr lang="lt-LT" sz="1400" dirty="0">
                <a:solidFill>
                  <a:srgbClr val="390A6F"/>
                </a:solidFill>
                <a:latin typeface="Verdana" panose="020B0604030504040204" pitchFamily="34" charset="0"/>
                <a:ea typeface="Verdana" panose="020B0604030504040204" pitchFamily="34" charset="0"/>
              </a:rPr>
              <a:t> 6 Lietuvos miestuose: Birštone, Kėdainiuose, Panevėžyje, Rokiškyje, Visagine ir Utenoje.</a:t>
            </a:r>
            <a:endParaRPr lang="lt-LT" sz="1400" b="1" dirty="0">
              <a:solidFill>
                <a:srgbClr val="390A6F"/>
              </a:solidFill>
              <a:latin typeface="Verdana" panose="020B0604030504040204" pitchFamily="34" charset="0"/>
              <a:ea typeface="Verdana" panose="020B0604030504040204" pitchFamily="34" charset="0"/>
            </a:endParaRPr>
          </a:p>
        </p:txBody>
      </p:sp>
      <p:grpSp>
        <p:nvGrpSpPr>
          <p:cNvPr id="4" name="Group 3">
            <a:extLst>
              <a:ext uri="{FF2B5EF4-FFF2-40B4-BE49-F238E27FC236}">
                <a16:creationId xmlns:a16="http://schemas.microsoft.com/office/drawing/2014/main" id="{F216CD32-7672-7095-E3A6-814CEC7D5953}"/>
              </a:ext>
            </a:extLst>
          </p:cNvPr>
          <p:cNvGrpSpPr/>
          <p:nvPr/>
        </p:nvGrpSpPr>
        <p:grpSpPr>
          <a:xfrm>
            <a:off x="11151681" y="4342372"/>
            <a:ext cx="486809" cy="486808"/>
            <a:chOff x="5003421" y="1668780"/>
            <a:chExt cx="563880" cy="563880"/>
          </a:xfrm>
        </p:grpSpPr>
        <p:sp>
          <p:nvSpPr>
            <p:cNvPr id="5" name="Oval 4">
              <a:extLst>
                <a:ext uri="{FF2B5EF4-FFF2-40B4-BE49-F238E27FC236}">
                  <a16:creationId xmlns:a16="http://schemas.microsoft.com/office/drawing/2014/main" id="{0FE0B899-B628-39D8-0CE7-EAF78F7BCBCE}"/>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6" name="TextBox 5">
              <a:extLst>
                <a:ext uri="{FF2B5EF4-FFF2-40B4-BE49-F238E27FC236}">
                  <a16:creationId xmlns:a16="http://schemas.microsoft.com/office/drawing/2014/main" id="{BAC2CB59-FF23-634A-ED6C-EC61DC45EC5D}"/>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6.</a:t>
              </a:r>
            </a:p>
          </p:txBody>
        </p:sp>
      </p:grpSp>
      <p:sp>
        <p:nvSpPr>
          <p:cNvPr id="10" name="TextBox 9">
            <a:extLst>
              <a:ext uri="{FF2B5EF4-FFF2-40B4-BE49-F238E27FC236}">
                <a16:creationId xmlns:a16="http://schemas.microsoft.com/office/drawing/2014/main" id="{F00AF4E8-8B24-5F95-1DAD-04C01D3837C6}"/>
              </a:ext>
            </a:extLst>
          </p:cNvPr>
          <p:cNvSpPr txBox="1"/>
          <p:nvPr/>
        </p:nvSpPr>
        <p:spPr>
          <a:xfrm>
            <a:off x="7799827" y="4250053"/>
            <a:ext cx="3284694" cy="1923604"/>
          </a:xfrm>
          <a:prstGeom prst="rect">
            <a:avLst/>
          </a:prstGeom>
          <a:noFill/>
        </p:spPr>
        <p:txBody>
          <a:bodyPr wrap="square" rtlCol="0">
            <a:spAutoFit/>
          </a:bodyPr>
          <a:lstStyle/>
          <a:p>
            <a:pPr algn="r"/>
            <a:r>
              <a:rPr lang="lt-LT" b="1" i="0" dirty="0">
                <a:solidFill>
                  <a:srgbClr val="44BBA4"/>
                </a:solidFill>
                <a:effectLst/>
                <a:latin typeface="Verdana" panose="020B0604030504040204" pitchFamily="34" charset="0"/>
                <a:ea typeface="Verdana" panose="020B0604030504040204" pitchFamily="34" charset="0"/>
              </a:rPr>
              <a:t>Plečiame bendradarbystės  centrų </a:t>
            </a:r>
            <a:r>
              <a:rPr lang="lt-LT" b="1" dirty="0">
                <a:solidFill>
                  <a:srgbClr val="44BBA4"/>
                </a:solidFill>
                <a:latin typeface="Verdana" panose="020B0604030504040204" pitchFamily="34" charset="0"/>
                <a:ea typeface="Verdana" panose="020B0604030504040204" pitchFamily="34" charset="0"/>
              </a:rPr>
              <a:t>„Spiečius“ tinklą</a:t>
            </a:r>
          </a:p>
          <a:p>
            <a:pPr algn="r"/>
            <a:endParaRPr lang="lt-LT" sz="500" b="1" dirty="0">
              <a:solidFill>
                <a:srgbClr val="44BBA4"/>
              </a:solidFill>
              <a:latin typeface="Verdana" panose="020B0604030504040204" pitchFamily="34" charset="0"/>
              <a:ea typeface="Verdana" panose="020B0604030504040204" pitchFamily="34" charset="0"/>
            </a:endParaRPr>
          </a:p>
          <a:p>
            <a:pPr algn="r"/>
            <a:r>
              <a:rPr lang="lt-LT" sz="1400" b="0" i="0" dirty="0">
                <a:solidFill>
                  <a:srgbClr val="390A6F"/>
                </a:solidFill>
                <a:effectLst/>
                <a:latin typeface="Verdana" panose="020B0604030504040204" pitchFamily="34" charset="0"/>
                <a:ea typeface="Verdana" panose="020B0604030504040204" pitchFamily="34" charset="0"/>
              </a:rPr>
              <a:t>Verslumo įgūdžius ugdė 800 pradedančiųjų verslų. Narių apyvarta prisijungus prie „Spiečiaus“ </a:t>
            </a:r>
            <a:r>
              <a:rPr lang="lt-LT" sz="1600" b="1" i="0" dirty="0">
                <a:solidFill>
                  <a:srgbClr val="390A6F"/>
                </a:solidFill>
                <a:effectLst/>
                <a:latin typeface="Verdana" panose="020B0604030504040204" pitchFamily="34" charset="0"/>
                <a:ea typeface="Verdana" panose="020B0604030504040204" pitchFamily="34" charset="0"/>
              </a:rPr>
              <a:t>augo 60</a:t>
            </a:r>
            <a:r>
              <a:rPr lang="en-US" sz="1600" b="1" dirty="0">
                <a:solidFill>
                  <a:srgbClr val="390A6F"/>
                </a:solidFill>
                <a:latin typeface="Verdana" panose="020B0604030504040204" pitchFamily="34" charset="0"/>
                <a:ea typeface="Verdana" panose="020B0604030504040204" pitchFamily="34" charset="0"/>
              </a:rPr>
              <a:t> proc</a:t>
            </a:r>
            <a:r>
              <a:rPr lang="lt-LT" sz="1400" b="0" i="0" dirty="0">
                <a:solidFill>
                  <a:srgbClr val="390A6F"/>
                </a:solidFill>
                <a:effectLst/>
                <a:latin typeface="Verdana" panose="020B0604030504040204" pitchFamily="34" charset="0"/>
                <a:ea typeface="Verdana" panose="020B0604030504040204" pitchFamily="34" charset="0"/>
              </a:rPr>
              <a:t>.</a:t>
            </a:r>
            <a:endParaRPr lang="lt-LT" sz="1400" dirty="0">
              <a:solidFill>
                <a:srgbClr val="390A6F"/>
              </a:solidFill>
              <a:latin typeface="Verdana" panose="020B0604030504040204" pitchFamily="34" charset="0"/>
              <a:ea typeface="Verdana" panose="020B0604030504040204" pitchFamily="34" charset="0"/>
            </a:endParaRPr>
          </a:p>
        </p:txBody>
      </p:sp>
      <p:pic>
        <p:nvPicPr>
          <p:cNvPr id="24" name="Graphic 23">
            <a:extLst>
              <a:ext uri="{FF2B5EF4-FFF2-40B4-BE49-F238E27FC236}">
                <a16:creationId xmlns:a16="http://schemas.microsoft.com/office/drawing/2014/main" id="{1E29C871-AE40-F92D-08EE-A0B50A74826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91185" y="3379684"/>
            <a:ext cx="1609629" cy="1116885"/>
          </a:xfrm>
          <a:prstGeom prst="rect">
            <a:avLst/>
          </a:prstGeom>
        </p:spPr>
      </p:pic>
    </p:spTree>
    <p:extLst>
      <p:ext uri="{BB962C8B-B14F-4D97-AF65-F5344CB8AC3E}">
        <p14:creationId xmlns:p14="http://schemas.microsoft.com/office/powerpoint/2010/main" val="1340475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2F1F0"/>
        </a:solidFill>
        <a:effectLst/>
      </p:bgPr>
    </p:bg>
    <p:spTree>
      <p:nvGrpSpPr>
        <p:cNvPr id="1" name=""/>
        <p:cNvGrpSpPr/>
        <p:nvPr/>
      </p:nvGrpSpPr>
      <p:grpSpPr>
        <a:xfrm>
          <a:off x="0" y="0"/>
          <a:ext cx="0" cy="0"/>
          <a:chOff x="0" y="0"/>
          <a:chExt cx="0" cy="0"/>
        </a:xfrm>
      </p:grpSpPr>
      <p:sp>
        <p:nvSpPr>
          <p:cNvPr id="51" name="Rectangle: Rounded Corners 50">
            <a:extLst>
              <a:ext uri="{FF2B5EF4-FFF2-40B4-BE49-F238E27FC236}">
                <a16:creationId xmlns:a16="http://schemas.microsoft.com/office/drawing/2014/main" id="{92A4FE9D-EF75-0589-BF5D-6679FCAB42C7}"/>
              </a:ext>
            </a:extLst>
          </p:cNvPr>
          <p:cNvSpPr/>
          <p:nvPr/>
        </p:nvSpPr>
        <p:spPr>
          <a:xfrm>
            <a:off x="7722355" y="1610469"/>
            <a:ext cx="5964421" cy="2148117"/>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2" name="Rectangle: Rounded Corners 51">
            <a:extLst>
              <a:ext uri="{FF2B5EF4-FFF2-40B4-BE49-F238E27FC236}">
                <a16:creationId xmlns:a16="http://schemas.microsoft.com/office/drawing/2014/main" id="{E8752C2E-7A33-DADA-B6CC-EF6BEC720896}"/>
              </a:ext>
            </a:extLst>
          </p:cNvPr>
          <p:cNvSpPr/>
          <p:nvPr/>
        </p:nvSpPr>
        <p:spPr>
          <a:xfrm>
            <a:off x="7722355" y="4071721"/>
            <a:ext cx="5964421" cy="2148117"/>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 name="Rectangle: Rounded Corners 6">
            <a:extLst>
              <a:ext uri="{FF2B5EF4-FFF2-40B4-BE49-F238E27FC236}">
                <a16:creationId xmlns:a16="http://schemas.microsoft.com/office/drawing/2014/main" id="{6B15C5CA-4BD5-85D1-599D-8734D4E2C79E}"/>
              </a:ext>
            </a:extLst>
          </p:cNvPr>
          <p:cNvSpPr/>
          <p:nvPr/>
        </p:nvSpPr>
        <p:spPr>
          <a:xfrm>
            <a:off x="-895048" y="1239841"/>
            <a:ext cx="5364694" cy="160014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8" name="Rectangle: Rounded Corners 7">
            <a:extLst>
              <a:ext uri="{FF2B5EF4-FFF2-40B4-BE49-F238E27FC236}">
                <a16:creationId xmlns:a16="http://schemas.microsoft.com/office/drawing/2014/main" id="{FF1921D2-13B9-B761-CD11-3C7B0DCB4084}"/>
              </a:ext>
            </a:extLst>
          </p:cNvPr>
          <p:cNvSpPr/>
          <p:nvPr/>
        </p:nvSpPr>
        <p:spPr>
          <a:xfrm>
            <a:off x="-934720" y="2978600"/>
            <a:ext cx="5404366" cy="1877558"/>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 name="Rectangle: Rounded Corners 8">
            <a:extLst>
              <a:ext uri="{FF2B5EF4-FFF2-40B4-BE49-F238E27FC236}">
                <a16:creationId xmlns:a16="http://schemas.microsoft.com/office/drawing/2014/main" id="{D871B163-962A-99FD-FA69-BEAEC650AE13}"/>
              </a:ext>
            </a:extLst>
          </p:cNvPr>
          <p:cNvSpPr/>
          <p:nvPr/>
        </p:nvSpPr>
        <p:spPr>
          <a:xfrm>
            <a:off x="-895048" y="4994771"/>
            <a:ext cx="5364694" cy="160014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 name="Oval 11">
            <a:extLst>
              <a:ext uri="{FF2B5EF4-FFF2-40B4-BE49-F238E27FC236}">
                <a16:creationId xmlns:a16="http://schemas.microsoft.com/office/drawing/2014/main" id="{00508C57-8866-D99D-DE75-1A02BB92F78E}"/>
              </a:ext>
            </a:extLst>
          </p:cNvPr>
          <p:cNvSpPr/>
          <p:nvPr/>
        </p:nvSpPr>
        <p:spPr>
          <a:xfrm>
            <a:off x="4704144" y="2546195"/>
            <a:ext cx="2783712" cy="278371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pic>
        <p:nvPicPr>
          <p:cNvPr id="3" name="Google Shape;110;p20">
            <a:extLst>
              <a:ext uri="{FF2B5EF4-FFF2-40B4-BE49-F238E27FC236}">
                <a16:creationId xmlns:a16="http://schemas.microsoft.com/office/drawing/2014/main" id="{AC89B901-8E20-DA62-C18E-F149736F0DA5}"/>
              </a:ext>
            </a:extLst>
          </p:cNvPr>
          <p:cNvPicPr preferRelativeResize="0"/>
          <p:nvPr/>
        </p:nvPicPr>
        <p:blipFill rotWithShape="1">
          <a:blip r:embed="rId2">
            <a:alphaModFix/>
          </a:blip>
          <a:srcRect/>
          <a:stretch/>
        </p:blipFill>
        <p:spPr>
          <a:xfrm>
            <a:off x="9475885" y="103630"/>
            <a:ext cx="2266283" cy="1136283"/>
          </a:xfrm>
          <a:prstGeom prst="rect">
            <a:avLst/>
          </a:prstGeom>
          <a:noFill/>
          <a:ln>
            <a:noFill/>
          </a:ln>
        </p:spPr>
      </p:pic>
      <p:sp>
        <p:nvSpPr>
          <p:cNvPr id="22" name="TextBox 21">
            <a:extLst>
              <a:ext uri="{FF2B5EF4-FFF2-40B4-BE49-F238E27FC236}">
                <a16:creationId xmlns:a16="http://schemas.microsoft.com/office/drawing/2014/main" id="{A2D0DB79-5A0D-B294-D648-3EE9156795D3}"/>
              </a:ext>
            </a:extLst>
          </p:cNvPr>
          <p:cNvSpPr txBox="1"/>
          <p:nvPr/>
        </p:nvSpPr>
        <p:spPr>
          <a:xfrm>
            <a:off x="8025032" y="1971621"/>
            <a:ext cx="3021707" cy="1477328"/>
          </a:xfrm>
          <a:prstGeom prst="rect">
            <a:avLst/>
          </a:prstGeom>
          <a:noFill/>
        </p:spPr>
        <p:txBody>
          <a:bodyPr wrap="square" rtlCol="0">
            <a:spAutoFit/>
          </a:bodyPr>
          <a:lstStyle/>
          <a:p>
            <a:pPr algn="r"/>
            <a:r>
              <a:rPr lang="lt-LT" sz="1600" b="1" dirty="0">
                <a:solidFill>
                  <a:srgbClr val="44BBA4"/>
                </a:solidFill>
                <a:latin typeface="Verdana" panose="020B0604030504040204" pitchFamily="34" charset="0"/>
                <a:ea typeface="Verdana" panose="020B0604030504040204" pitchFamily="34" charset="0"/>
              </a:rPr>
              <a:t>Pažangi </a:t>
            </a:r>
          </a:p>
          <a:p>
            <a:pPr algn="r"/>
            <a:r>
              <a:rPr lang="lt-LT" sz="1600" b="1" dirty="0">
                <a:solidFill>
                  <a:srgbClr val="44BBA4"/>
                </a:solidFill>
                <a:latin typeface="Verdana" panose="020B0604030504040204" pitchFamily="34" charset="0"/>
                <a:ea typeface="Verdana" panose="020B0604030504040204" pitchFamily="34" charset="0"/>
              </a:rPr>
              <a:t>verslo priežiūra</a:t>
            </a:r>
          </a:p>
          <a:p>
            <a:pPr algn="r"/>
            <a:br>
              <a:rPr lang="lt-LT" sz="500" b="1" dirty="0">
                <a:solidFill>
                  <a:srgbClr val="44BBA4"/>
                </a:solidFill>
                <a:latin typeface="Verdana" panose="020B0604030504040204" pitchFamily="34" charset="0"/>
                <a:ea typeface="Verdana" panose="020B0604030504040204" pitchFamily="34" charset="0"/>
              </a:rPr>
            </a:br>
            <a:r>
              <a:rPr lang="lt-LT" sz="1200" dirty="0">
                <a:solidFill>
                  <a:srgbClr val="390A6F"/>
                </a:solidFill>
                <a:latin typeface="Verdana" panose="020B0604030504040204" pitchFamily="34" charset="0"/>
                <a:ea typeface="Verdana" panose="020B0604030504040204" pitchFamily="34" charset="0"/>
              </a:rPr>
              <a:t>Net </a:t>
            </a:r>
            <a:r>
              <a:rPr lang="lt-LT" sz="1400" b="1" dirty="0">
                <a:solidFill>
                  <a:srgbClr val="390A6F"/>
                </a:solidFill>
                <a:latin typeface="Verdana" panose="020B0604030504040204" pitchFamily="34" charset="0"/>
                <a:ea typeface="Verdana" panose="020B0604030504040204" pitchFamily="34" charset="0"/>
              </a:rPr>
              <a:t>35</a:t>
            </a:r>
            <a:r>
              <a:rPr lang="lt-LT" sz="1200" dirty="0">
                <a:solidFill>
                  <a:srgbClr val="390A6F"/>
                </a:solidFill>
                <a:latin typeface="Verdana" panose="020B0604030504040204" pitchFamily="34" charset="0"/>
                <a:ea typeface="Verdana" panose="020B0604030504040204" pitchFamily="34" charset="0"/>
              </a:rPr>
              <a:t> verslo priežiūros institucijos pasiekė aukščiausius vertinimo rezultatus. Bendras pažangos lygis pakilo iki </a:t>
            </a:r>
            <a:r>
              <a:rPr lang="lt-LT" sz="1400" b="1" dirty="0">
                <a:solidFill>
                  <a:srgbClr val="390A6F"/>
                </a:solidFill>
                <a:latin typeface="Verdana" panose="020B0604030504040204" pitchFamily="34" charset="0"/>
                <a:ea typeface="Verdana" panose="020B0604030504040204" pitchFamily="34" charset="0"/>
              </a:rPr>
              <a:t>7,2 balo</a:t>
            </a:r>
            <a:r>
              <a:rPr lang="lt-LT" sz="1200" dirty="0">
                <a:solidFill>
                  <a:srgbClr val="390A6F"/>
                </a:solidFill>
                <a:latin typeface="Verdana" panose="020B0604030504040204" pitchFamily="34" charset="0"/>
                <a:ea typeface="Verdana" panose="020B0604030504040204" pitchFamily="34" charset="0"/>
              </a:rPr>
              <a:t> iš 10.</a:t>
            </a:r>
            <a:endParaRPr lang="lt-LT" sz="1200" b="1" dirty="0">
              <a:solidFill>
                <a:srgbClr val="390A6F"/>
              </a:solidFill>
              <a:latin typeface="Verdana" panose="020B0604030504040204" pitchFamily="34" charset="0"/>
              <a:ea typeface="Verdana" panose="020B0604030504040204" pitchFamily="34" charset="0"/>
            </a:endParaRPr>
          </a:p>
        </p:txBody>
      </p:sp>
      <p:sp>
        <p:nvSpPr>
          <p:cNvPr id="36" name="TextBox 35">
            <a:extLst>
              <a:ext uri="{FF2B5EF4-FFF2-40B4-BE49-F238E27FC236}">
                <a16:creationId xmlns:a16="http://schemas.microsoft.com/office/drawing/2014/main" id="{4CD05A21-8927-5555-C426-7B04693A823A}"/>
              </a:ext>
            </a:extLst>
          </p:cNvPr>
          <p:cNvSpPr txBox="1"/>
          <p:nvPr/>
        </p:nvSpPr>
        <p:spPr>
          <a:xfrm>
            <a:off x="1233101" y="5193473"/>
            <a:ext cx="3160668" cy="1231106"/>
          </a:xfrm>
          <a:prstGeom prst="rect">
            <a:avLst/>
          </a:prstGeom>
          <a:noFill/>
        </p:spPr>
        <p:txBody>
          <a:bodyPr wrap="square" rtlCol="0">
            <a:spAutoFit/>
          </a:bodyPr>
          <a:lstStyle/>
          <a:p>
            <a:r>
              <a:rPr lang="lt-LT" sz="1600" b="1" dirty="0">
                <a:solidFill>
                  <a:srgbClr val="7E47FF"/>
                </a:solidFill>
                <a:latin typeface="Verdana" panose="020B0604030504040204" pitchFamily="34" charset="0"/>
                <a:ea typeface="Verdana" panose="020B0604030504040204" pitchFamily="34" charset="0"/>
              </a:rPr>
              <a:t>Inovatyvūs </a:t>
            </a:r>
          </a:p>
          <a:p>
            <a:r>
              <a:rPr lang="lt-LT" sz="1600" b="1" dirty="0">
                <a:solidFill>
                  <a:srgbClr val="7E47FF"/>
                </a:solidFill>
                <a:latin typeface="Verdana" panose="020B0604030504040204" pitchFamily="34" charset="0"/>
                <a:ea typeface="Verdana" panose="020B0604030504040204" pitchFamily="34" charset="0"/>
              </a:rPr>
              <a:t>viešieji pirkimai </a:t>
            </a:r>
          </a:p>
          <a:p>
            <a:br>
              <a:rPr lang="lt-LT" sz="500" b="1" dirty="0">
                <a:solidFill>
                  <a:srgbClr val="44BBA4"/>
                </a:solidFill>
                <a:latin typeface="Verdana" panose="020B0604030504040204" pitchFamily="34" charset="0"/>
                <a:ea typeface="Verdana" panose="020B0604030504040204" pitchFamily="34" charset="0"/>
              </a:rPr>
            </a:br>
            <a:r>
              <a:rPr lang="lt-LT" sz="1200" dirty="0">
                <a:solidFill>
                  <a:srgbClr val="390A6F"/>
                </a:solidFill>
                <a:latin typeface="Verdana" panose="020B0604030504040204" pitchFamily="34" charset="0"/>
                <a:ea typeface="Verdana" panose="020B0604030504040204" pitchFamily="34" charset="0"/>
              </a:rPr>
              <a:t>Siekiama padėti pirkimų vykdytojams ir paskatinti juos vykdyti daugiau inovatyvių viešųjų pirkimų.</a:t>
            </a:r>
            <a:endParaRPr lang="lt-LT" sz="1200" b="1" dirty="0">
              <a:solidFill>
                <a:srgbClr val="390A6F"/>
              </a:solidFill>
              <a:latin typeface="Verdana" panose="020B0604030504040204" pitchFamily="34" charset="0"/>
              <a:ea typeface="Verdana" panose="020B0604030504040204" pitchFamily="34" charset="0"/>
            </a:endParaRPr>
          </a:p>
        </p:txBody>
      </p:sp>
      <p:sp>
        <p:nvSpPr>
          <p:cNvPr id="45" name="TextBox 44">
            <a:extLst>
              <a:ext uri="{FF2B5EF4-FFF2-40B4-BE49-F238E27FC236}">
                <a16:creationId xmlns:a16="http://schemas.microsoft.com/office/drawing/2014/main" id="{305CDEB8-4BEC-8ADF-3084-0428744917F5}"/>
              </a:ext>
            </a:extLst>
          </p:cNvPr>
          <p:cNvSpPr txBox="1"/>
          <p:nvPr/>
        </p:nvSpPr>
        <p:spPr>
          <a:xfrm>
            <a:off x="1238418" y="1533642"/>
            <a:ext cx="3049120" cy="1077218"/>
          </a:xfrm>
          <a:prstGeom prst="rect">
            <a:avLst/>
          </a:prstGeom>
          <a:noFill/>
        </p:spPr>
        <p:txBody>
          <a:bodyPr wrap="square" rtlCol="0">
            <a:spAutoFit/>
          </a:bodyPr>
          <a:lstStyle/>
          <a:p>
            <a:r>
              <a:rPr lang="lt-LT" sz="1600" b="1" dirty="0">
                <a:solidFill>
                  <a:srgbClr val="7E47FF"/>
                </a:solidFill>
                <a:latin typeface="Verdana" panose="020B0604030504040204" pitchFamily="34" charset="0"/>
                <a:ea typeface="Verdana" panose="020B0604030504040204" pitchFamily="34" charset="0"/>
              </a:rPr>
              <a:t>Administracinės naštos mažinimas </a:t>
            </a:r>
          </a:p>
          <a:p>
            <a:br>
              <a:rPr lang="lt-LT" sz="500" b="1" dirty="0">
                <a:solidFill>
                  <a:srgbClr val="44BBA4"/>
                </a:solidFill>
                <a:latin typeface="Verdana" panose="020B0604030504040204" pitchFamily="34" charset="0"/>
                <a:ea typeface="Verdana" panose="020B0604030504040204" pitchFamily="34" charset="0"/>
              </a:rPr>
            </a:br>
            <a:r>
              <a:rPr kumimoji="0" lang="lt-LT" sz="1200" b="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rPr>
              <a:t>Per ketverius metus administracinė našta </a:t>
            </a:r>
            <a:r>
              <a:rPr kumimoji="0" lang="lt-LT" sz="14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rPr>
              <a:t>sumažėjo 34 mln</a:t>
            </a:r>
            <a:r>
              <a:rPr kumimoji="0" lang="lt-LT" sz="140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rPr>
              <a:t>.</a:t>
            </a:r>
            <a:r>
              <a:rPr kumimoji="0" lang="lt-LT" sz="1400" b="1"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rPr>
              <a:t> Eur</a:t>
            </a:r>
            <a:r>
              <a:rPr kumimoji="0" lang="lt-LT" sz="1400" b="0" i="0" u="none" strike="noStrike" kern="1200" cap="none" spc="0" normalizeH="0" baseline="0" noProof="0" dirty="0">
                <a:ln>
                  <a:noFill/>
                </a:ln>
                <a:solidFill>
                  <a:srgbClr val="390A6F"/>
                </a:solidFill>
                <a:effectLst/>
                <a:uLnTx/>
                <a:uFillTx/>
                <a:latin typeface="Verdana" panose="020B0604030504040204" pitchFamily="34" charset="0"/>
                <a:ea typeface="Verdana" panose="020B0604030504040204" pitchFamily="34" charset="0"/>
              </a:rPr>
              <a:t>. </a:t>
            </a:r>
            <a:endParaRPr lang="lt-LT" sz="1400" dirty="0">
              <a:solidFill>
                <a:srgbClr val="390A6F"/>
              </a:solidFill>
              <a:latin typeface="Verdana" panose="020B0604030504040204" pitchFamily="34" charset="0"/>
              <a:ea typeface="Verdana" panose="020B0604030504040204" pitchFamily="34" charset="0"/>
            </a:endParaRPr>
          </a:p>
        </p:txBody>
      </p:sp>
      <p:sp>
        <p:nvSpPr>
          <p:cNvPr id="47" name="Title 1">
            <a:extLst>
              <a:ext uri="{FF2B5EF4-FFF2-40B4-BE49-F238E27FC236}">
                <a16:creationId xmlns:a16="http://schemas.microsoft.com/office/drawing/2014/main" id="{720421E0-2EBF-7763-2F46-3A22502E6D10}"/>
              </a:ext>
            </a:extLst>
          </p:cNvPr>
          <p:cNvSpPr txBox="1">
            <a:spLocks/>
          </p:cNvSpPr>
          <p:nvPr/>
        </p:nvSpPr>
        <p:spPr>
          <a:xfrm>
            <a:off x="589344" y="435830"/>
            <a:ext cx="8946542" cy="8040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err="1">
                <a:solidFill>
                  <a:srgbClr val="390A6F"/>
                </a:solidFill>
                <a:latin typeface="Verdana" panose="020B0604030504040204" pitchFamily="34" charset="0"/>
                <a:ea typeface="Verdana" panose="020B0604030504040204" pitchFamily="34" charset="0"/>
              </a:rPr>
              <a:t>Kovojome</a:t>
            </a:r>
            <a:r>
              <a:rPr lang="en-US" sz="3600" b="1" dirty="0">
                <a:solidFill>
                  <a:srgbClr val="390A6F"/>
                </a:solidFill>
                <a:latin typeface="Verdana" panose="020B0604030504040204" pitchFamily="34" charset="0"/>
                <a:ea typeface="Verdana" panose="020B0604030504040204" pitchFamily="34" charset="0"/>
              </a:rPr>
              <a:t> </a:t>
            </a:r>
            <a:r>
              <a:rPr lang="en-US" sz="3600" b="1" dirty="0" err="1">
                <a:solidFill>
                  <a:srgbClr val="390A6F"/>
                </a:solidFill>
                <a:latin typeface="Verdana" panose="020B0604030504040204" pitchFamily="34" charset="0"/>
                <a:ea typeface="Verdana" panose="020B0604030504040204" pitchFamily="34" charset="0"/>
              </a:rPr>
              <a:t>su</a:t>
            </a:r>
            <a:r>
              <a:rPr lang="en-US" sz="3600" b="1" dirty="0">
                <a:solidFill>
                  <a:srgbClr val="390A6F"/>
                </a:solidFill>
                <a:latin typeface="Verdana" panose="020B0604030504040204" pitchFamily="34" charset="0"/>
                <a:ea typeface="Verdana" panose="020B0604030504040204" pitchFamily="34" charset="0"/>
              </a:rPr>
              <a:t> </a:t>
            </a:r>
            <a:r>
              <a:rPr lang="en-US" sz="3600" b="1" dirty="0" err="1">
                <a:solidFill>
                  <a:srgbClr val="390A6F"/>
                </a:solidFill>
                <a:latin typeface="Verdana" panose="020B0604030504040204" pitchFamily="34" charset="0"/>
                <a:ea typeface="Verdana" panose="020B0604030504040204" pitchFamily="34" charset="0"/>
              </a:rPr>
              <a:t>biurokratija</a:t>
            </a:r>
            <a:endParaRPr lang="lt-LT" sz="3600" b="1" dirty="0">
              <a:solidFill>
                <a:srgbClr val="390A6F"/>
              </a:solidFill>
              <a:latin typeface="Verdana" panose="020B0604030504040204" pitchFamily="34" charset="0"/>
              <a:ea typeface="Verdana" panose="020B0604030504040204" pitchFamily="34" charset="0"/>
            </a:endParaRPr>
          </a:p>
        </p:txBody>
      </p:sp>
      <p:pic>
        <p:nvPicPr>
          <p:cNvPr id="10" name="Graphic 12">
            <a:extLst>
              <a:ext uri="{FF2B5EF4-FFF2-40B4-BE49-F238E27FC236}">
                <a16:creationId xmlns:a16="http://schemas.microsoft.com/office/drawing/2014/main" id="{5CDBCCB6-4A76-17AC-9F25-C1EB96FF0D4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60191" y="3261844"/>
            <a:ext cx="1671619" cy="1469731"/>
          </a:xfrm>
          <a:prstGeom prst="rect">
            <a:avLst/>
          </a:prstGeom>
        </p:spPr>
      </p:pic>
      <p:sp>
        <p:nvSpPr>
          <p:cNvPr id="17" name="TextBox 16">
            <a:extLst>
              <a:ext uri="{FF2B5EF4-FFF2-40B4-BE49-F238E27FC236}">
                <a16:creationId xmlns:a16="http://schemas.microsoft.com/office/drawing/2014/main" id="{0C4B1A07-8386-B82B-3A32-9797BE47BCD6}"/>
              </a:ext>
            </a:extLst>
          </p:cNvPr>
          <p:cNvSpPr txBox="1"/>
          <p:nvPr/>
        </p:nvSpPr>
        <p:spPr>
          <a:xfrm>
            <a:off x="1233101" y="3080276"/>
            <a:ext cx="2914997" cy="1754326"/>
          </a:xfrm>
          <a:prstGeom prst="rect">
            <a:avLst/>
          </a:prstGeom>
          <a:noFill/>
        </p:spPr>
        <p:txBody>
          <a:bodyPr wrap="square" rtlCol="0">
            <a:spAutoFit/>
          </a:bodyPr>
          <a:lstStyle/>
          <a:p>
            <a:r>
              <a:rPr lang="lt-LT" sz="1600" b="1" dirty="0">
                <a:solidFill>
                  <a:srgbClr val="7E47FF"/>
                </a:solidFill>
                <a:latin typeface="Verdana" panose="020B0604030504040204" pitchFamily="34" charset="0"/>
                <a:ea typeface="Verdana" panose="020B0604030504040204" pitchFamily="34" charset="0"/>
              </a:rPr>
              <a:t>Skaičiuojame prisitaikymo prie reguliavimo naštą</a:t>
            </a:r>
          </a:p>
          <a:p>
            <a:br>
              <a:rPr lang="lt-LT" sz="500" b="1" dirty="0">
                <a:solidFill>
                  <a:srgbClr val="44BBA4"/>
                </a:solidFill>
                <a:latin typeface="Verdana" panose="020B0604030504040204" pitchFamily="34" charset="0"/>
                <a:ea typeface="Verdana" panose="020B0604030504040204" pitchFamily="34" charset="0"/>
              </a:rPr>
            </a:br>
            <a:r>
              <a:rPr lang="lt-LT" sz="1200" dirty="0">
                <a:solidFill>
                  <a:srgbClr val="390A6F"/>
                </a:solidFill>
                <a:effectLst/>
                <a:latin typeface="Verdana" panose="020B0604030504040204" pitchFamily="34" charset="0"/>
                <a:ea typeface="Verdana" panose="020B0604030504040204" pitchFamily="34" charset="0"/>
                <a:cs typeface="Verdana" panose="020B0604030504040204" pitchFamily="34" charset="0"/>
              </a:rPr>
              <a:t>Prisitaikymo išlaidos sudaro net </a:t>
            </a:r>
            <a:r>
              <a:rPr lang="lt-LT" sz="1400" b="1" dirty="0">
                <a:solidFill>
                  <a:srgbClr val="390A6F"/>
                </a:solidFill>
                <a:effectLst/>
                <a:latin typeface="Verdana" panose="020B0604030504040204" pitchFamily="34" charset="0"/>
                <a:ea typeface="Verdana" panose="020B0604030504040204" pitchFamily="34" charset="0"/>
                <a:cs typeface="Verdana" panose="020B0604030504040204" pitchFamily="34" charset="0"/>
              </a:rPr>
              <a:t>86 </a:t>
            </a:r>
            <a:r>
              <a:rPr lang="lt-LT" sz="1400" b="1" dirty="0">
                <a:solidFill>
                  <a:srgbClr val="390A6F"/>
                </a:solidFill>
                <a:latin typeface="Verdana" panose="020B0604030504040204" pitchFamily="34" charset="0"/>
                <a:ea typeface="Verdana" panose="020B0604030504040204" pitchFamily="34" charset="0"/>
                <a:cs typeface="Verdana" panose="020B0604030504040204" pitchFamily="34" charset="0"/>
              </a:rPr>
              <a:t>proc.</a:t>
            </a:r>
            <a:r>
              <a:rPr lang="lt-LT" sz="1400" b="1" dirty="0">
                <a:solidFill>
                  <a:srgbClr val="390A6F"/>
                </a:solidFill>
                <a:effectLst/>
                <a:latin typeface="Verdana" panose="020B0604030504040204" pitchFamily="34" charset="0"/>
                <a:ea typeface="Verdana" panose="020B0604030504040204" pitchFamily="34" charset="0"/>
                <a:cs typeface="Verdana" panose="020B0604030504040204" pitchFamily="34" charset="0"/>
              </a:rPr>
              <a:t> </a:t>
            </a:r>
            <a:r>
              <a:rPr lang="lt-LT" sz="1200" dirty="0">
                <a:solidFill>
                  <a:srgbClr val="390A6F"/>
                </a:solidFill>
                <a:effectLst/>
                <a:latin typeface="Verdana" panose="020B0604030504040204" pitchFamily="34" charset="0"/>
                <a:ea typeface="Verdana" panose="020B0604030504040204" pitchFamily="34" charset="0"/>
                <a:cs typeface="Verdana" panose="020B0604030504040204" pitchFamily="34" charset="0"/>
              </a:rPr>
              <a:t>išlaidų sumos. Naujos metodikos mokyta beveik </a:t>
            </a:r>
            <a:r>
              <a:rPr lang="lt-LT" sz="1400" b="1" dirty="0">
                <a:solidFill>
                  <a:srgbClr val="390A6F"/>
                </a:solidFill>
                <a:effectLst/>
                <a:latin typeface="Verdana" panose="020B0604030504040204" pitchFamily="34" charset="0"/>
                <a:ea typeface="Verdana" panose="020B0604030504040204" pitchFamily="34" charset="0"/>
                <a:cs typeface="Verdana" panose="020B0604030504040204" pitchFamily="34" charset="0"/>
              </a:rPr>
              <a:t>1500</a:t>
            </a:r>
            <a:r>
              <a:rPr lang="lt-LT" sz="1200" dirty="0">
                <a:solidFill>
                  <a:srgbClr val="390A6F"/>
                </a:solidFill>
                <a:effectLst/>
                <a:latin typeface="Verdana" panose="020B0604030504040204" pitchFamily="34" charset="0"/>
                <a:ea typeface="Verdana" panose="020B0604030504040204" pitchFamily="34" charset="0"/>
                <a:cs typeface="Verdana" panose="020B0604030504040204" pitchFamily="34" charset="0"/>
              </a:rPr>
              <a:t> specialistų.</a:t>
            </a:r>
            <a:endParaRPr lang="lt-LT" sz="1200" dirty="0">
              <a:solidFill>
                <a:srgbClr val="390A6F"/>
              </a:solidFill>
            </a:endParaRPr>
          </a:p>
        </p:txBody>
      </p:sp>
      <p:sp>
        <p:nvSpPr>
          <p:cNvPr id="34" name="TextBox 33">
            <a:extLst>
              <a:ext uri="{FF2B5EF4-FFF2-40B4-BE49-F238E27FC236}">
                <a16:creationId xmlns:a16="http://schemas.microsoft.com/office/drawing/2014/main" id="{1275B429-918A-A94B-5B61-E763F23FD388}"/>
              </a:ext>
            </a:extLst>
          </p:cNvPr>
          <p:cNvSpPr txBox="1"/>
          <p:nvPr/>
        </p:nvSpPr>
        <p:spPr>
          <a:xfrm>
            <a:off x="8213009" y="4458973"/>
            <a:ext cx="2833730" cy="1400383"/>
          </a:xfrm>
          <a:prstGeom prst="rect">
            <a:avLst/>
          </a:prstGeom>
          <a:noFill/>
        </p:spPr>
        <p:txBody>
          <a:bodyPr wrap="square" rtlCol="0">
            <a:spAutoFit/>
          </a:bodyPr>
          <a:lstStyle/>
          <a:p>
            <a:pPr algn="r"/>
            <a:r>
              <a:rPr lang="lt-LT" sz="1600" b="1" dirty="0">
                <a:solidFill>
                  <a:srgbClr val="44BBA4"/>
                </a:solidFill>
                <a:latin typeface="Verdana" panose="020B0604030504040204" pitchFamily="34" charset="0"/>
                <a:ea typeface="Verdana" panose="020B0604030504040204" pitchFamily="34" charset="0"/>
              </a:rPr>
              <a:t>Tvarkomės su licencijomis</a:t>
            </a:r>
          </a:p>
          <a:p>
            <a:pPr algn="r"/>
            <a:br>
              <a:rPr lang="lt-LT" sz="500" b="1" dirty="0">
                <a:solidFill>
                  <a:srgbClr val="44BBA4"/>
                </a:solidFill>
                <a:latin typeface="Verdana" panose="020B0604030504040204" pitchFamily="34" charset="0"/>
                <a:ea typeface="Verdana" panose="020B0604030504040204" pitchFamily="34" charset="0"/>
              </a:rPr>
            </a:br>
            <a:r>
              <a:rPr lang="lt-LT" sz="1200" dirty="0">
                <a:solidFill>
                  <a:srgbClr val="390A6F"/>
                </a:solidFill>
                <a:latin typeface="Verdana" panose="020B0604030504040204" pitchFamily="34" charset="0"/>
                <a:ea typeface="Verdana" panose="020B0604030504040204" pitchFamily="34" charset="0"/>
              </a:rPr>
              <a:t>Vykdome licencijavimo modernizavimą</a:t>
            </a:r>
            <a:r>
              <a:rPr lang="en-US" sz="1200" dirty="0">
                <a:solidFill>
                  <a:srgbClr val="390A6F"/>
                </a:solidFill>
                <a:latin typeface="Verdana" panose="020B0604030504040204" pitchFamily="34" charset="0"/>
                <a:ea typeface="Verdana" panose="020B0604030504040204" pitchFamily="34" charset="0"/>
              </a:rPr>
              <a:t> –</a:t>
            </a:r>
            <a:r>
              <a:rPr lang="lt-LT" sz="1200" dirty="0">
                <a:solidFill>
                  <a:srgbClr val="390A6F"/>
                </a:solidFill>
                <a:latin typeface="Verdana" panose="020B0604030504040204" pitchFamily="34" charset="0"/>
                <a:ea typeface="Verdana" panose="020B0604030504040204" pitchFamily="34" charset="0"/>
              </a:rPr>
              <a:t> 115 šiuo metu fizinių licencijų </a:t>
            </a:r>
            <a:r>
              <a:rPr lang="lt-LT" sz="1200">
                <a:solidFill>
                  <a:srgbClr val="390A6F"/>
                </a:solidFill>
                <a:latin typeface="Verdana" panose="020B0604030504040204" pitchFamily="34" charset="0"/>
                <a:ea typeface="Verdana" panose="020B0604030504040204" pitchFamily="34" charset="0"/>
              </a:rPr>
              <a:t>taps skaitmeninėmis.</a:t>
            </a:r>
            <a:endParaRPr lang="lt-LT" sz="1200" dirty="0">
              <a:solidFill>
                <a:srgbClr val="390A6F"/>
              </a:solidFill>
              <a:latin typeface="Verdana" panose="020B0604030504040204" pitchFamily="34" charset="0"/>
              <a:ea typeface="Verdana" panose="020B0604030504040204" pitchFamily="34" charset="0"/>
            </a:endParaRPr>
          </a:p>
        </p:txBody>
      </p:sp>
      <p:grpSp>
        <p:nvGrpSpPr>
          <p:cNvPr id="18" name="Group 17">
            <a:extLst>
              <a:ext uri="{FF2B5EF4-FFF2-40B4-BE49-F238E27FC236}">
                <a16:creationId xmlns:a16="http://schemas.microsoft.com/office/drawing/2014/main" id="{F25124EC-16E0-E84B-DECC-78AEA7F8A1C4}"/>
              </a:ext>
            </a:extLst>
          </p:cNvPr>
          <p:cNvGrpSpPr/>
          <p:nvPr/>
        </p:nvGrpSpPr>
        <p:grpSpPr>
          <a:xfrm>
            <a:off x="677276" y="3147877"/>
            <a:ext cx="486809" cy="486808"/>
            <a:chOff x="5003421" y="1668780"/>
            <a:chExt cx="563880" cy="563880"/>
          </a:xfrm>
        </p:grpSpPr>
        <p:sp>
          <p:nvSpPr>
            <p:cNvPr id="20" name="Oval 19">
              <a:extLst>
                <a:ext uri="{FF2B5EF4-FFF2-40B4-BE49-F238E27FC236}">
                  <a16:creationId xmlns:a16="http://schemas.microsoft.com/office/drawing/2014/main" id="{B817095E-06FD-B17C-6645-E87755B7CF26}"/>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21" name="TextBox 20">
              <a:extLst>
                <a:ext uri="{FF2B5EF4-FFF2-40B4-BE49-F238E27FC236}">
                  <a16:creationId xmlns:a16="http://schemas.microsoft.com/office/drawing/2014/main" id="{A92FE4F8-5C32-C6F9-0911-F22E029680F0}"/>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2.</a:t>
              </a:r>
            </a:p>
          </p:txBody>
        </p:sp>
      </p:grpSp>
      <p:grpSp>
        <p:nvGrpSpPr>
          <p:cNvPr id="24" name="Group 23">
            <a:extLst>
              <a:ext uri="{FF2B5EF4-FFF2-40B4-BE49-F238E27FC236}">
                <a16:creationId xmlns:a16="http://schemas.microsoft.com/office/drawing/2014/main" id="{4FA8C004-8459-A366-0C00-C391C365014F}"/>
              </a:ext>
            </a:extLst>
          </p:cNvPr>
          <p:cNvGrpSpPr/>
          <p:nvPr/>
        </p:nvGrpSpPr>
        <p:grpSpPr>
          <a:xfrm>
            <a:off x="677276" y="1589003"/>
            <a:ext cx="486809" cy="486808"/>
            <a:chOff x="5003421" y="1668780"/>
            <a:chExt cx="563880" cy="563880"/>
          </a:xfrm>
        </p:grpSpPr>
        <p:sp>
          <p:nvSpPr>
            <p:cNvPr id="27" name="Oval 26">
              <a:extLst>
                <a:ext uri="{FF2B5EF4-FFF2-40B4-BE49-F238E27FC236}">
                  <a16:creationId xmlns:a16="http://schemas.microsoft.com/office/drawing/2014/main" id="{A15B382D-AA80-8B02-280C-6344A7620750}"/>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28" name="TextBox 27">
              <a:extLst>
                <a:ext uri="{FF2B5EF4-FFF2-40B4-BE49-F238E27FC236}">
                  <a16:creationId xmlns:a16="http://schemas.microsoft.com/office/drawing/2014/main" id="{4F9DB8C8-D670-A0F3-C030-F9CBF0E06800}"/>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1.</a:t>
              </a:r>
            </a:p>
          </p:txBody>
        </p:sp>
      </p:grpSp>
      <p:grpSp>
        <p:nvGrpSpPr>
          <p:cNvPr id="29" name="Group 28">
            <a:extLst>
              <a:ext uri="{FF2B5EF4-FFF2-40B4-BE49-F238E27FC236}">
                <a16:creationId xmlns:a16="http://schemas.microsoft.com/office/drawing/2014/main" id="{0C15D789-FA48-37F8-545B-F0DCFF392DA6}"/>
              </a:ext>
            </a:extLst>
          </p:cNvPr>
          <p:cNvGrpSpPr/>
          <p:nvPr/>
        </p:nvGrpSpPr>
        <p:grpSpPr>
          <a:xfrm>
            <a:off x="677276" y="5229768"/>
            <a:ext cx="486809" cy="486808"/>
            <a:chOff x="5003421" y="1668780"/>
            <a:chExt cx="563880" cy="563880"/>
          </a:xfrm>
        </p:grpSpPr>
        <p:sp>
          <p:nvSpPr>
            <p:cNvPr id="35" name="Oval 34">
              <a:extLst>
                <a:ext uri="{FF2B5EF4-FFF2-40B4-BE49-F238E27FC236}">
                  <a16:creationId xmlns:a16="http://schemas.microsoft.com/office/drawing/2014/main" id="{383711B9-745A-D560-4F62-99633C1AC87E}"/>
                </a:ext>
              </a:extLst>
            </p:cNvPr>
            <p:cNvSpPr/>
            <p:nvPr/>
          </p:nvSpPr>
          <p:spPr>
            <a:xfrm>
              <a:off x="5003421" y="1668780"/>
              <a:ext cx="563880" cy="563880"/>
            </a:xfrm>
            <a:prstGeom prst="ellipse">
              <a:avLst/>
            </a:prstGeom>
            <a:solidFill>
              <a:srgbClr val="7E47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37" name="TextBox 36">
              <a:extLst>
                <a:ext uri="{FF2B5EF4-FFF2-40B4-BE49-F238E27FC236}">
                  <a16:creationId xmlns:a16="http://schemas.microsoft.com/office/drawing/2014/main" id="{52E850A9-95AA-AFBC-B111-A7C4ADD09E52}"/>
                </a:ext>
              </a:extLst>
            </p:cNvPr>
            <p:cNvSpPr txBox="1"/>
            <p:nvPr/>
          </p:nvSpPr>
          <p:spPr>
            <a:xfrm>
              <a:off x="5083431" y="1770742"/>
              <a:ext cx="457200" cy="356504"/>
            </a:xfrm>
            <a:prstGeom prst="rect">
              <a:avLst/>
            </a:prstGeom>
            <a:noFill/>
          </p:spPr>
          <p:txBody>
            <a:bodyPr wrap="square" rtlCol="0">
              <a:spAutoFit/>
            </a:bodyPr>
            <a:lstStyle/>
            <a:p>
              <a:pPr algn="ctr"/>
              <a:r>
                <a:rPr lang="lt-LT" sz="1400" b="1" dirty="0">
                  <a:solidFill>
                    <a:schemeClr val="bg1"/>
                  </a:solidFill>
                  <a:latin typeface="Verdana" panose="020B0604030504040204" pitchFamily="34" charset="0"/>
                  <a:ea typeface="Verdana" panose="020B0604030504040204" pitchFamily="34" charset="0"/>
                </a:rPr>
                <a:t>3.</a:t>
              </a:r>
            </a:p>
          </p:txBody>
        </p:sp>
      </p:grpSp>
      <p:grpSp>
        <p:nvGrpSpPr>
          <p:cNvPr id="40" name="Group 39">
            <a:extLst>
              <a:ext uri="{FF2B5EF4-FFF2-40B4-BE49-F238E27FC236}">
                <a16:creationId xmlns:a16="http://schemas.microsoft.com/office/drawing/2014/main" id="{1D95EE1A-03E8-B2BA-2ADD-691F02AE1824}"/>
              </a:ext>
            </a:extLst>
          </p:cNvPr>
          <p:cNvGrpSpPr/>
          <p:nvPr/>
        </p:nvGrpSpPr>
        <p:grpSpPr>
          <a:xfrm>
            <a:off x="11099213" y="2036833"/>
            <a:ext cx="486809" cy="486808"/>
            <a:chOff x="5003421" y="1668780"/>
            <a:chExt cx="563880" cy="563880"/>
          </a:xfrm>
        </p:grpSpPr>
        <p:sp>
          <p:nvSpPr>
            <p:cNvPr id="41" name="Oval 40">
              <a:extLst>
                <a:ext uri="{FF2B5EF4-FFF2-40B4-BE49-F238E27FC236}">
                  <a16:creationId xmlns:a16="http://schemas.microsoft.com/office/drawing/2014/main" id="{6E02C6CA-4CD2-08BC-99C5-BAFC40F40D80}"/>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42" name="TextBox 41">
              <a:extLst>
                <a:ext uri="{FF2B5EF4-FFF2-40B4-BE49-F238E27FC236}">
                  <a16:creationId xmlns:a16="http://schemas.microsoft.com/office/drawing/2014/main" id="{8C14CF63-37AE-DEFD-1179-DC26324789D9}"/>
                </a:ext>
              </a:extLst>
            </p:cNvPr>
            <p:cNvSpPr txBox="1"/>
            <p:nvPr/>
          </p:nvSpPr>
          <p:spPr>
            <a:xfrm>
              <a:off x="5083431" y="1770742"/>
              <a:ext cx="457200" cy="356504"/>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4</a:t>
              </a:r>
              <a:r>
                <a:rPr lang="lt-LT" sz="1400" b="1" dirty="0">
                  <a:solidFill>
                    <a:schemeClr val="bg1"/>
                  </a:solidFill>
                  <a:latin typeface="Verdana" panose="020B0604030504040204" pitchFamily="34" charset="0"/>
                  <a:ea typeface="Verdana" panose="020B0604030504040204" pitchFamily="34" charset="0"/>
                </a:rPr>
                <a:t>.</a:t>
              </a:r>
            </a:p>
          </p:txBody>
        </p:sp>
      </p:grpSp>
      <p:grpSp>
        <p:nvGrpSpPr>
          <p:cNvPr id="48" name="Group 47">
            <a:extLst>
              <a:ext uri="{FF2B5EF4-FFF2-40B4-BE49-F238E27FC236}">
                <a16:creationId xmlns:a16="http://schemas.microsoft.com/office/drawing/2014/main" id="{80CF202B-7092-F87F-149F-F3854A3364FD}"/>
              </a:ext>
            </a:extLst>
          </p:cNvPr>
          <p:cNvGrpSpPr/>
          <p:nvPr/>
        </p:nvGrpSpPr>
        <p:grpSpPr>
          <a:xfrm>
            <a:off x="11099213" y="4508676"/>
            <a:ext cx="486809" cy="486808"/>
            <a:chOff x="5003421" y="1668780"/>
            <a:chExt cx="563880" cy="563880"/>
          </a:xfrm>
        </p:grpSpPr>
        <p:sp>
          <p:nvSpPr>
            <p:cNvPr id="49" name="Oval 48">
              <a:extLst>
                <a:ext uri="{FF2B5EF4-FFF2-40B4-BE49-F238E27FC236}">
                  <a16:creationId xmlns:a16="http://schemas.microsoft.com/office/drawing/2014/main" id="{D652B0D1-2EA4-D6D9-25B9-CAC990CC2E11}"/>
                </a:ext>
              </a:extLst>
            </p:cNvPr>
            <p:cNvSpPr/>
            <p:nvPr/>
          </p:nvSpPr>
          <p:spPr>
            <a:xfrm>
              <a:off x="5003421" y="1668780"/>
              <a:ext cx="563880" cy="563880"/>
            </a:xfrm>
            <a:prstGeom prst="ellipse">
              <a:avLst/>
            </a:prstGeom>
            <a:solidFill>
              <a:srgbClr val="44BB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b="1" dirty="0">
                <a:latin typeface="Verdana" panose="020B0604030504040204" pitchFamily="34" charset="0"/>
                <a:ea typeface="Verdana" panose="020B0604030504040204" pitchFamily="34" charset="0"/>
              </a:endParaRPr>
            </a:p>
          </p:txBody>
        </p:sp>
        <p:sp>
          <p:nvSpPr>
            <p:cNvPr id="50" name="TextBox 49">
              <a:extLst>
                <a:ext uri="{FF2B5EF4-FFF2-40B4-BE49-F238E27FC236}">
                  <a16:creationId xmlns:a16="http://schemas.microsoft.com/office/drawing/2014/main" id="{BC27DAC2-ED5A-5D4F-282C-CE3BF6A05A3E}"/>
                </a:ext>
              </a:extLst>
            </p:cNvPr>
            <p:cNvSpPr txBox="1"/>
            <p:nvPr/>
          </p:nvSpPr>
          <p:spPr>
            <a:xfrm>
              <a:off x="5083431" y="1770742"/>
              <a:ext cx="457200" cy="356504"/>
            </a:xfrm>
            <a:prstGeom prst="rect">
              <a:avLst/>
            </a:prstGeom>
            <a:noFill/>
          </p:spPr>
          <p:txBody>
            <a:bodyPr wrap="square" rtlCol="0">
              <a:spAutoFit/>
            </a:bodyPr>
            <a:lstStyle/>
            <a:p>
              <a:pPr algn="ctr"/>
              <a:r>
                <a:rPr lang="en-US" sz="1400" b="1" dirty="0">
                  <a:solidFill>
                    <a:schemeClr val="bg1"/>
                  </a:solidFill>
                  <a:latin typeface="Verdana" panose="020B0604030504040204" pitchFamily="34" charset="0"/>
                  <a:ea typeface="Verdana" panose="020B0604030504040204" pitchFamily="34" charset="0"/>
                </a:rPr>
                <a:t>5</a:t>
              </a:r>
              <a:r>
                <a:rPr lang="lt-LT" sz="1400" b="1" dirty="0">
                  <a:solidFill>
                    <a:schemeClr val="bg1"/>
                  </a:solidFill>
                  <a:latin typeface="Verdana" panose="020B0604030504040204" pitchFamily="34" charset="0"/>
                  <a:ea typeface="Verdana" panose="020B0604030504040204" pitchFamily="34" charset="0"/>
                </a:rPr>
                <a:t>.</a:t>
              </a:r>
            </a:p>
          </p:txBody>
        </p:sp>
      </p:grpSp>
    </p:spTree>
    <p:extLst>
      <p:ext uri="{BB962C8B-B14F-4D97-AF65-F5344CB8AC3E}">
        <p14:creationId xmlns:p14="http://schemas.microsoft.com/office/powerpoint/2010/main" val="2036976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e2d0bcb-09bf-49c2-bea3-381d2c42c872">
      <Terms xmlns="http://schemas.microsoft.com/office/infopath/2007/PartnerControls"/>
    </lcf76f155ced4ddcb4097134ff3c332f>
    <TaxCatchAll xmlns="f50c9d2b-8b1f-483c-8e2f-953d3d0ec08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0E8858565479C429563E63A9CC84696" ma:contentTypeVersion="22" ma:contentTypeDescription="Create a new document." ma:contentTypeScope="" ma:versionID="fd74db9f4aebd3ae560c000fcf840f9d">
  <xsd:schema xmlns:xsd="http://www.w3.org/2001/XMLSchema" xmlns:xs="http://www.w3.org/2001/XMLSchema" xmlns:p="http://schemas.microsoft.com/office/2006/metadata/properties" xmlns:ns2="de2d0bcb-09bf-49c2-bea3-381d2c42c872" xmlns:ns3="f50c9d2b-8b1f-483c-8e2f-953d3d0ec08b" targetNamespace="http://schemas.microsoft.com/office/2006/metadata/properties" ma:root="true" ma:fieldsID="2ea868ce9e1815dac5fc8c396aa9ae44" ns2:_="" ns3:_="">
    <xsd:import namespace="de2d0bcb-09bf-49c2-bea3-381d2c42c872"/>
    <xsd:import namespace="f50c9d2b-8b1f-483c-8e2f-953d3d0ec0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2d0bcb-09bf-49c2-bea3-381d2c42c8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4e3501c9-f7a7-4b81-baa6-2bbc2eda4d3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0c9d2b-8b1f-483c-8e2f-953d3d0ec08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a092fcc4-4f86-4340-9c95-f68716265b35}" ma:internalName="TaxCatchAll" ma:showField="CatchAllData" ma:web="f50c9d2b-8b1f-483c-8e2f-953d3d0ec0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F3F6A6-F020-45B7-8137-6E681912739C}">
  <ds:schemaRefs>
    <ds:schemaRef ds:uri="http://schemas.microsoft.com/sharepoint/v3/contenttype/forms"/>
  </ds:schemaRefs>
</ds:datastoreItem>
</file>

<file path=customXml/itemProps2.xml><?xml version="1.0" encoding="utf-8"?>
<ds:datastoreItem xmlns:ds="http://schemas.openxmlformats.org/officeDocument/2006/customXml" ds:itemID="{C8E49036-B34F-47A8-92FF-AAAABC7F48C8}">
  <ds:schemaRefs>
    <ds:schemaRef ds:uri="http://schemas.microsoft.com/office/2006/metadata/properties"/>
    <ds:schemaRef ds:uri="http://schemas.microsoft.com/office/infopath/2007/PartnerControls"/>
    <ds:schemaRef ds:uri="de2d0bcb-09bf-49c2-bea3-381d2c42c872"/>
    <ds:schemaRef ds:uri="f50c9d2b-8b1f-483c-8e2f-953d3d0ec08b"/>
  </ds:schemaRefs>
</ds:datastoreItem>
</file>

<file path=customXml/itemProps3.xml><?xml version="1.0" encoding="utf-8"?>
<ds:datastoreItem xmlns:ds="http://schemas.openxmlformats.org/officeDocument/2006/customXml" ds:itemID="{99F8766A-29A4-4DCC-952F-18FBB572F5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2d0bcb-09bf-49c2-bea3-381d2c42c872"/>
    <ds:schemaRef ds:uri="f50c9d2b-8b1f-483c-8e2f-953d3d0ec0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3563</TotalTime>
  <Words>1476</Words>
  <Application>Microsoft Macintosh PowerPoint</Application>
  <PresentationFormat>Widescreen</PresentationFormat>
  <Paragraphs>198</Paragraphs>
  <Slides>16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Aptos</vt:lpstr>
      <vt:lpstr>Arial</vt:lpstr>
      <vt:lpstr>Calibri</vt:lpstr>
      <vt:lpstr>Calibri Light</vt:lpstr>
      <vt:lpstr>Verdana</vt:lpstr>
      <vt:lpstr>Wingdings</vt:lpstr>
      <vt:lpstr>Office Theme</vt:lpstr>
      <vt:lpstr>Ką nuveikėme?</vt:lpstr>
      <vt:lpstr>Investavome į Lietuvos ekonomiką</vt:lpstr>
      <vt:lpstr>Auginome Lietuvą</vt:lpstr>
      <vt:lpstr>PowerPoint Presentation</vt:lpstr>
      <vt:lpstr>PowerPoint Presentation</vt:lpstr>
      <vt:lpstr>Kūrėme tvarią Lietuvą</vt:lpstr>
      <vt:lpstr>PowerPoint Presentation</vt:lpstr>
      <vt:lpstr>PowerPoint Presentation</vt:lpstr>
      <vt:lpstr>PowerPoint Presentation</vt:lpstr>
      <vt:lpstr>Investavome į ateitį</vt:lpstr>
      <vt:lpstr>PowerPoint Presentation</vt:lpstr>
      <vt:lpstr>PowerPoint Presentation</vt:lpstr>
      <vt:lpstr>PowerPoint Presentation</vt:lpstr>
      <vt:lpstr>Tobulinome viešuosius pirkimus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simona.s@coagency.lt</dc:creator>
  <cp:lastModifiedBy>Inga Simanonytė</cp:lastModifiedBy>
  <cp:revision>143</cp:revision>
  <dcterms:created xsi:type="dcterms:W3CDTF">2022-11-17T17:15:50Z</dcterms:created>
  <dcterms:modified xsi:type="dcterms:W3CDTF">2024-08-22T12:34:33Z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0x010100E0E8858565479C429563E63A9CC84696</vt:lpwstr>
  </property>
</Properties>
</file>