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36"/>
  </p:notesMasterIdLst>
  <p:handoutMasterIdLst>
    <p:handoutMasterId r:id="rId37"/>
  </p:handoutMasterIdLst>
  <p:sldIdLst>
    <p:sldId id="390" r:id="rId2"/>
    <p:sldId id="414" r:id="rId3"/>
    <p:sldId id="429" r:id="rId4"/>
    <p:sldId id="430" r:id="rId5"/>
    <p:sldId id="433" r:id="rId6"/>
    <p:sldId id="438" r:id="rId7"/>
    <p:sldId id="435" r:id="rId8"/>
    <p:sldId id="437" r:id="rId9"/>
    <p:sldId id="434" r:id="rId10"/>
    <p:sldId id="440" r:id="rId11"/>
    <p:sldId id="439" r:id="rId12"/>
    <p:sldId id="431" r:id="rId13"/>
    <p:sldId id="442" r:id="rId14"/>
    <p:sldId id="432" r:id="rId15"/>
    <p:sldId id="417" r:id="rId16"/>
    <p:sldId id="418" r:id="rId17"/>
    <p:sldId id="421" r:id="rId18"/>
    <p:sldId id="420" r:id="rId19"/>
    <p:sldId id="419" r:id="rId20"/>
    <p:sldId id="416" r:id="rId21"/>
    <p:sldId id="422" r:id="rId22"/>
    <p:sldId id="423" r:id="rId23"/>
    <p:sldId id="425" r:id="rId24"/>
    <p:sldId id="424" r:id="rId25"/>
    <p:sldId id="426" r:id="rId26"/>
    <p:sldId id="427" r:id="rId27"/>
    <p:sldId id="428" r:id="rId28"/>
    <p:sldId id="411" r:id="rId29"/>
    <p:sldId id="443" r:id="rId30"/>
    <p:sldId id="444" r:id="rId31"/>
    <p:sldId id="445" r:id="rId32"/>
    <p:sldId id="446" r:id="rId33"/>
    <p:sldId id="447" r:id="rId34"/>
    <p:sldId id="449" r:id="rId35"/>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88F"/>
    <a:srgbClr val="1C384F"/>
    <a:srgbClr val="33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581" autoAdjust="0"/>
  </p:normalViewPr>
  <p:slideViewPr>
    <p:cSldViewPr snapToGrid="0" snapToObjects="1">
      <p:cViewPr varScale="1">
        <p:scale>
          <a:sx n="86" d="100"/>
          <a:sy n="86" d="100"/>
        </p:scale>
        <p:origin x="514" y="58"/>
      </p:cViewPr>
      <p:guideLst>
        <p:guide orient="horz" pos="3929"/>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FAF77A02-AC5C-F94B-BA31-9FFDEFF2A171}" type="datetimeFigureOut">
              <a:t>1/11/2024</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465061F-8778-6F4F-A7B5-61EC7F885267}" type="slidenum">
              <a:t>‹#›</a:t>
            </a:fld>
            <a:endParaRPr lang="en-US"/>
          </a:p>
        </p:txBody>
      </p:sp>
    </p:spTree>
    <p:extLst>
      <p:ext uri="{BB962C8B-B14F-4D97-AF65-F5344CB8AC3E}">
        <p14:creationId xmlns:p14="http://schemas.microsoft.com/office/powerpoint/2010/main" val="7919475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B2FEDBC-4372-A341-8991-48E16770EEDE}" type="datetimeFigureOut">
              <a:t>1/11/2024</a:t>
            </a:fld>
            <a:endParaRPr lang="en-US"/>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8848AAC-4892-C349-81E3-68A5206F4071}" type="slidenum">
              <a:t>‹#›</a:t>
            </a:fld>
            <a:endParaRPr lang="en-US"/>
          </a:p>
        </p:txBody>
      </p:sp>
    </p:spTree>
    <p:extLst>
      <p:ext uri="{BB962C8B-B14F-4D97-AF65-F5344CB8AC3E}">
        <p14:creationId xmlns:p14="http://schemas.microsoft.com/office/powerpoint/2010/main" val="35240482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848AAC-4892-C349-81E3-68A5206F4071}" type="slidenum">
              <a:rPr lang="en-GB" smtClean="0"/>
              <a:t>2</a:t>
            </a:fld>
            <a:endParaRPr lang="en-GB"/>
          </a:p>
        </p:txBody>
      </p:sp>
    </p:spTree>
    <p:extLst>
      <p:ext uri="{BB962C8B-B14F-4D97-AF65-F5344CB8AC3E}">
        <p14:creationId xmlns:p14="http://schemas.microsoft.com/office/powerpoint/2010/main" val="564125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741F36B-C61E-4CC8-BBA8-900056959CBB}"/>
              </a:ext>
            </a:extLst>
          </p:cNvPr>
          <p:cNvPicPr>
            <a:picLocks noChangeAspect="1"/>
          </p:cNvPicPr>
          <p:nvPr userDrawn="1"/>
        </p:nvPicPr>
        <p:blipFill rotWithShape="1">
          <a:blip r:embed="rId2"/>
          <a:srcRect t="16728" b="8205"/>
          <a:stretch/>
        </p:blipFill>
        <p:spPr>
          <a:xfrm>
            <a:off x="-2" y="0"/>
            <a:ext cx="12192000" cy="6864174"/>
          </a:xfrm>
          <a:prstGeom prst="rect">
            <a:avLst/>
          </a:prstGeom>
        </p:spPr>
      </p:pic>
      <p:sp>
        <p:nvSpPr>
          <p:cNvPr id="2" name="Title 1"/>
          <p:cNvSpPr>
            <a:spLocks noGrp="1"/>
          </p:cNvSpPr>
          <p:nvPr>
            <p:ph type="ctrTitle" hasCustomPrompt="1"/>
          </p:nvPr>
        </p:nvSpPr>
        <p:spPr>
          <a:xfrm>
            <a:off x="1062001" y="491252"/>
            <a:ext cx="10363200" cy="2494006"/>
          </a:xfrm>
        </p:spPr>
        <p:txBody>
          <a:bodyPr/>
          <a:lstStyle>
            <a:lvl1pPr>
              <a:lnSpc>
                <a:spcPct val="90000"/>
              </a:lnSpc>
              <a:defRPr sz="5000">
                <a:solidFill>
                  <a:schemeClr val="bg1"/>
                </a:solidFill>
              </a:defRPr>
            </a:lvl1pPr>
          </a:lstStyle>
          <a:p>
            <a:r>
              <a:rPr lang="nl-BE" dirty="0"/>
              <a:t>Click </a:t>
            </a:r>
            <a:r>
              <a:rPr lang="nl-BE" dirty="0" err="1"/>
              <a:t>to</a:t>
            </a:r>
            <a:r>
              <a:rPr lang="nl-BE" dirty="0"/>
              <a:t> </a:t>
            </a:r>
            <a:r>
              <a:rPr lang="nl-BE" dirty="0" err="1"/>
              <a:t>edit</a:t>
            </a:r>
            <a:r>
              <a:rPr lang="nl-BE" dirty="0"/>
              <a:t> Master </a:t>
            </a:r>
            <a:r>
              <a:rPr lang="nl-BE" dirty="0" err="1"/>
              <a:t>style</a:t>
            </a:r>
            <a:endParaRPr lang="en-US" dirty="0"/>
          </a:p>
        </p:txBody>
      </p:sp>
      <p:sp>
        <p:nvSpPr>
          <p:cNvPr id="3" name="Subtitle 2"/>
          <p:cNvSpPr>
            <a:spLocks noGrp="1"/>
          </p:cNvSpPr>
          <p:nvPr>
            <p:ph type="subTitle" idx="1"/>
          </p:nvPr>
        </p:nvSpPr>
        <p:spPr>
          <a:xfrm>
            <a:off x="1062001" y="3196313"/>
            <a:ext cx="8534400" cy="1752600"/>
          </a:xfrm>
        </p:spPr>
        <p:txBody>
          <a:bodyPr/>
          <a:lstStyle>
            <a:lvl1pPr marL="0" indent="0" algn="l">
              <a:buNone/>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SMEUnited_RGB.png"/>
          <p:cNvPicPr>
            <a:picLocks noChangeAspect="1"/>
          </p:cNvPicPr>
          <p:nvPr userDrawn="1"/>
        </p:nvPicPr>
        <p:blipFill rotWithShape="1">
          <a:blip r:embed="rId3">
            <a:extLst>
              <a:ext uri="{28A0092B-C50C-407E-A947-70E740481C1C}">
                <a14:useLocalDpi xmlns:a14="http://schemas.microsoft.com/office/drawing/2010/main" val="0"/>
              </a:ext>
            </a:extLst>
          </a:blip>
          <a:srcRect l="-1" t="1" r="-3871" b="-4175"/>
          <a:stretch/>
        </p:blipFill>
        <p:spPr>
          <a:xfrm>
            <a:off x="9447664" y="4763874"/>
            <a:ext cx="2738408" cy="2083740"/>
          </a:xfrm>
          <a:prstGeom prst="rect">
            <a:avLst/>
          </a:prstGeom>
        </p:spPr>
      </p:pic>
      <p:sp>
        <p:nvSpPr>
          <p:cNvPr id="11" name="Date Placeholder 10"/>
          <p:cNvSpPr>
            <a:spLocks noGrp="1"/>
          </p:cNvSpPr>
          <p:nvPr>
            <p:ph type="dt" sz="half" idx="10"/>
          </p:nvPr>
        </p:nvSpPr>
        <p:spPr>
          <a:xfrm>
            <a:off x="269880" y="6012000"/>
            <a:ext cx="605355" cy="839422"/>
          </a:xfrm>
        </p:spPr>
        <p:txBody>
          <a:bodyPr/>
          <a:lstStyle>
            <a:lvl1pPr>
              <a:defRPr>
                <a:solidFill>
                  <a:schemeClr val="bg1"/>
                </a:solidFill>
              </a:defRPr>
            </a:lvl1pPr>
          </a:lstStyle>
          <a:p>
            <a:endParaRPr lang="en-US" dirty="0"/>
          </a:p>
        </p:txBody>
      </p:sp>
      <p:sp>
        <p:nvSpPr>
          <p:cNvPr id="12" name="Footer Placeholder 11"/>
          <p:cNvSpPr>
            <a:spLocks noGrp="1"/>
          </p:cNvSpPr>
          <p:nvPr>
            <p:ph type="ftr" sz="quarter" idx="11"/>
          </p:nvPr>
        </p:nvSpPr>
        <p:spPr>
          <a:xfrm>
            <a:off x="1060800" y="6012000"/>
            <a:ext cx="3860800" cy="852174"/>
          </a:xfrm>
        </p:spPr>
        <p:txBody>
          <a:bodyPr/>
          <a:lstStyle>
            <a:lvl1pPr algn="l">
              <a:defRPr>
                <a:solidFill>
                  <a:schemeClr val="bg1"/>
                </a:solidFill>
              </a:defRPr>
            </a:lvl1pPr>
          </a:lstStyle>
          <a:p>
            <a:endParaRPr lang="en-US" dirty="0"/>
          </a:p>
        </p:txBody>
      </p:sp>
    </p:spTree>
    <p:extLst>
      <p:ext uri="{BB962C8B-B14F-4D97-AF65-F5344CB8AC3E}">
        <p14:creationId xmlns:p14="http://schemas.microsoft.com/office/powerpoint/2010/main" val="18962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chart">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E0BBF56-A117-4772-A976-102F1C9AC876}"/>
              </a:ext>
            </a:extLst>
          </p:cNvPr>
          <p:cNvSpPr/>
          <p:nvPr userDrawn="1"/>
        </p:nvSpPr>
        <p:spPr>
          <a:xfrm>
            <a:off x="4787999" y="0"/>
            <a:ext cx="7403997" cy="68641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sz="1800"/>
          </a:p>
        </p:txBody>
      </p:sp>
      <p:sp>
        <p:nvSpPr>
          <p:cNvPr id="10" name="Tijdelijke aanduiding voor grafiek 9">
            <a:extLst>
              <a:ext uri="{FF2B5EF4-FFF2-40B4-BE49-F238E27FC236}">
                <a16:creationId xmlns:a16="http://schemas.microsoft.com/office/drawing/2014/main" id="{A5E27FFE-B5C4-43A3-B5F6-CF2E15338FDE}"/>
              </a:ext>
            </a:extLst>
          </p:cNvPr>
          <p:cNvSpPr>
            <a:spLocks noGrp="1"/>
          </p:cNvSpPr>
          <p:nvPr>
            <p:ph type="chart" sz="quarter" idx="13"/>
          </p:nvPr>
        </p:nvSpPr>
        <p:spPr>
          <a:xfrm>
            <a:off x="4788000" y="0"/>
            <a:ext cx="7403997" cy="6858000"/>
          </a:xfrm>
        </p:spPr>
        <p:txBody>
          <a:bodyPr anchor="ctr"/>
          <a:lstStyle>
            <a:lvl1pPr marL="0" indent="0" algn="ctr">
              <a:buNone/>
              <a:defRPr/>
            </a:lvl1pPr>
          </a:lstStyle>
          <a:p>
            <a:r>
              <a:rPr lang="en-US"/>
              <a:t>Click icon to add chart</a:t>
            </a:r>
            <a:endParaRPr lang="nl-BE" dirty="0"/>
          </a:p>
        </p:txBody>
      </p:sp>
      <p:sp>
        <p:nvSpPr>
          <p:cNvPr id="2" name="Title 1"/>
          <p:cNvSpPr>
            <a:spLocks noGrp="1"/>
          </p:cNvSpPr>
          <p:nvPr>
            <p:ph type="title" hasCustomPrompt="1"/>
          </p:nvPr>
        </p:nvSpPr>
        <p:spPr>
          <a:xfrm>
            <a:off x="1260000" y="612000"/>
            <a:ext cx="3060000" cy="1152000"/>
          </a:xfrm>
        </p:spPr>
        <p:txBody>
          <a:bodyPr/>
          <a:lstStyle>
            <a:lvl1pPr>
              <a:defRPr sz="3200">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1260000" y="2196000"/>
            <a:ext cx="3060000"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D0D548-02AE-104C-BF16-5D0C501B7158}" type="slidenum">
              <a:t>‹#›</a:t>
            </a:fld>
            <a:endParaRPr lang="en-US"/>
          </a:p>
        </p:txBody>
      </p:sp>
      <p:pic>
        <p:nvPicPr>
          <p:cNvPr id="13" name="Picture 7">
            <a:extLst>
              <a:ext uri="{FF2B5EF4-FFF2-40B4-BE49-F238E27FC236}">
                <a16:creationId xmlns:a16="http://schemas.microsoft.com/office/drawing/2014/main" id="{B9923DD8-ED13-4EF4-AA7D-696874C08950}"/>
              </a:ext>
            </a:extLst>
          </p:cNvPr>
          <p:cNvPicPr>
            <a:picLocks/>
          </p:cNvPicPr>
          <p:nvPr userDrawn="1"/>
        </p:nvPicPr>
        <p:blipFill rotWithShape="1">
          <a:blip r:embed="rId2"/>
          <a:srcRect l="1" t="8519" r="-7835"/>
          <a:stretch/>
        </p:blipFill>
        <p:spPr>
          <a:xfrm>
            <a:off x="10085700" y="0"/>
            <a:ext cx="2106300" cy="1151579"/>
          </a:xfrm>
          <a:prstGeom prst="rect">
            <a:avLst/>
          </a:prstGeom>
        </p:spPr>
      </p:pic>
      <p:sp>
        <p:nvSpPr>
          <p:cNvPr id="12" name="Tijdelijke aanduiding voor inhoud 9">
            <a:extLst>
              <a:ext uri="{FF2B5EF4-FFF2-40B4-BE49-F238E27FC236}">
                <a16:creationId xmlns:a16="http://schemas.microsoft.com/office/drawing/2014/main" id="{7A90823C-8C19-4A6E-95E4-F4D0F9C67AE6}"/>
              </a:ext>
            </a:extLst>
          </p:cNvPr>
          <p:cNvSpPr>
            <a:spLocks noGrp="1"/>
          </p:cNvSpPr>
          <p:nvPr>
            <p:ph sz="quarter" idx="15"/>
          </p:nvPr>
        </p:nvSpPr>
        <p:spPr>
          <a:xfrm>
            <a:off x="1260000" y="2916000"/>
            <a:ext cx="3060000" cy="2960544"/>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83230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and content">
    <p:bg>
      <p:bgPr>
        <a:solidFill>
          <a:schemeClr val="bg1"/>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E0BBF56-A117-4772-A976-102F1C9AC876}"/>
              </a:ext>
            </a:extLst>
          </p:cNvPr>
          <p:cNvSpPr/>
          <p:nvPr userDrawn="1"/>
        </p:nvSpPr>
        <p:spPr>
          <a:xfrm>
            <a:off x="0" y="0"/>
            <a:ext cx="3476625" cy="686417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sz="1800"/>
          </a:p>
        </p:txBody>
      </p:sp>
      <p:sp>
        <p:nvSpPr>
          <p:cNvPr id="2" name="Title 1"/>
          <p:cNvSpPr>
            <a:spLocks noGrp="1"/>
          </p:cNvSpPr>
          <p:nvPr>
            <p:ph type="title"/>
          </p:nvPr>
        </p:nvSpPr>
        <p:spPr>
          <a:xfrm>
            <a:off x="4680000" y="612000"/>
            <a:ext cx="5522238" cy="1152000"/>
          </a:xfrm>
        </p:spPr>
        <p:txBody>
          <a:bodyPr/>
          <a:lstStyle>
            <a:lvl1pPr>
              <a:defRPr sz="3200">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4679998" y="2196000"/>
            <a:ext cx="6408000"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D0D548-02AE-104C-BF16-5D0C501B7158}" type="slidenum">
              <a:t>‹#›</a:t>
            </a:fld>
            <a:endParaRPr lang="en-US"/>
          </a:p>
        </p:txBody>
      </p:sp>
      <p:pic>
        <p:nvPicPr>
          <p:cNvPr id="13" name="Picture 7">
            <a:extLst>
              <a:ext uri="{FF2B5EF4-FFF2-40B4-BE49-F238E27FC236}">
                <a16:creationId xmlns:a16="http://schemas.microsoft.com/office/drawing/2014/main" id="{B9923DD8-ED13-4EF4-AA7D-696874C08950}"/>
              </a:ext>
            </a:extLst>
          </p:cNvPr>
          <p:cNvPicPr>
            <a:picLocks/>
          </p:cNvPicPr>
          <p:nvPr userDrawn="1"/>
        </p:nvPicPr>
        <p:blipFill rotWithShape="1">
          <a:blip r:embed="rId2"/>
          <a:srcRect l="1" t="8519" r="-7835"/>
          <a:stretch/>
        </p:blipFill>
        <p:spPr>
          <a:xfrm>
            <a:off x="10085700" y="0"/>
            <a:ext cx="2106300" cy="1151579"/>
          </a:xfrm>
          <a:prstGeom prst="rect">
            <a:avLst/>
          </a:prstGeom>
        </p:spPr>
      </p:pic>
      <p:pic>
        <p:nvPicPr>
          <p:cNvPr id="12" name="Picture 6">
            <a:extLst>
              <a:ext uri="{FF2B5EF4-FFF2-40B4-BE49-F238E27FC236}">
                <a16:creationId xmlns:a16="http://schemas.microsoft.com/office/drawing/2014/main" id="{9DBDED41-5766-4DD8-8D78-E5E997C8A40F}"/>
              </a:ext>
            </a:extLst>
          </p:cNvPr>
          <p:cNvPicPr>
            <a:picLocks/>
          </p:cNvPicPr>
          <p:nvPr userDrawn="1"/>
        </p:nvPicPr>
        <p:blipFill>
          <a:blip r:embed="rId3"/>
          <a:srcRect/>
          <a:stretch/>
        </p:blipFill>
        <p:spPr>
          <a:xfrm>
            <a:off x="1" y="0"/>
            <a:ext cx="1440000" cy="1440000"/>
          </a:xfrm>
          <a:prstGeom prst="rect">
            <a:avLst/>
          </a:prstGeom>
        </p:spPr>
      </p:pic>
      <p:sp>
        <p:nvSpPr>
          <p:cNvPr id="6" name="Tijdelijke aanduiding voor afbeelding 5">
            <a:extLst>
              <a:ext uri="{FF2B5EF4-FFF2-40B4-BE49-F238E27FC236}">
                <a16:creationId xmlns:a16="http://schemas.microsoft.com/office/drawing/2014/main" id="{8100C7D1-D293-4E97-AEF3-2902DC6F9ED5}"/>
              </a:ext>
            </a:extLst>
          </p:cNvPr>
          <p:cNvSpPr>
            <a:spLocks noGrp="1"/>
          </p:cNvSpPr>
          <p:nvPr>
            <p:ph type="pic" sz="quarter" idx="13"/>
          </p:nvPr>
        </p:nvSpPr>
        <p:spPr>
          <a:xfrm>
            <a:off x="479425" y="2224087"/>
            <a:ext cx="2409825" cy="2409825"/>
          </a:xfrm>
        </p:spPr>
        <p:txBody>
          <a:bodyPr anchor="ctr"/>
          <a:lstStyle>
            <a:lvl1pPr marL="0" indent="0" algn="ctr">
              <a:buNone/>
              <a:defRPr/>
            </a:lvl1pPr>
          </a:lstStyle>
          <a:p>
            <a:r>
              <a:rPr lang="en-US"/>
              <a:t>Click icon to add picture</a:t>
            </a:r>
            <a:endParaRPr lang="nl-BE" dirty="0"/>
          </a:p>
        </p:txBody>
      </p:sp>
      <p:sp>
        <p:nvSpPr>
          <p:cNvPr id="14" name="Tijdelijke aanduiding voor inhoud 9">
            <a:extLst>
              <a:ext uri="{FF2B5EF4-FFF2-40B4-BE49-F238E27FC236}">
                <a16:creationId xmlns:a16="http://schemas.microsoft.com/office/drawing/2014/main" id="{B9F9967F-93DD-4004-928B-B8CE1B2A45E5}"/>
              </a:ext>
            </a:extLst>
          </p:cNvPr>
          <p:cNvSpPr>
            <a:spLocks noGrp="1"/>
          </p:cNvSpPr>
          <p:nvPr>
            <p:ph sz="quarter" idx="15"/>
          </p:nvPr>
        </p:nvSpPr>
        <p:spPr>
          <a:xfrm>
            <a:off x="4679998" y="2916000"/>
            <a:ext cx="6408000" cy="2960544"/>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801274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FC5337A-E30D-4B20-8FE1-480A6C065468}"/>
              </a:ext>
            </a:extLst>
          </p:cNvPr>
          <p:cNvPicPr>
            <a:picLocks noChangeAspect="1"/>
          </p:cNvPicPr>
          <p:nvPr userDrawn="1"/>
        </p:nvPicPr>
        <p:blipFill rotWithShape="1">
          <a:blip r:embed="rId2"/>
          <a:srcRect b="24933"/>
          <a:stretch/>
        </p:blipFill>
        <p:spPr>
          <a:xfrm>
            <a:off x="-2" y="0"/>
            <a:ext cx="12192000" cy="6864174"/>
          </a:xfrm>
          <a:prstGeom prst="rect">
            <a:avLst/>
          </a:prstGeom>
        </p:spPr>
      </p:pic>
      <p:sp>
        <p:nvSpPr>
          <p:cNvPr id="3" name="Subtitle 2"/>
          <p:cNvSpPr>
            <a:spLocks noGrp="1"/>
          </p:cNvSpPr>
          <p:nvPr>
            <p:ph type="subTitle" idx="1"/>
          </p:nvPr>
        </p:nvSpPr>
        <p:spPr>
          <a:xfrm>
            <a:off x="2164043" y="2308770"/>
            <a:ext cx="6725957" cy="3282406"/>
          </a:xfrm>
        </p:spPr>
        <p:txBody>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lvl1pPr>
              <a:defRPr>
                <a:solidFill>
                  <a:srgbClr val="FFFFFF"/>
                </a:solidFill>
              </a:defRPr>
            </a:lvl1pPr>
          </a:lstStyle>
          <a:p>
            <a:endParaRPr lang="en-US"/>
          </a:p>
        </p:txBody>
      </p:sp>
      <p:sp>
        <p:nvSpPr>
          <p:cNvPr id="14" name="Footer Placeholder 13"/>
          <p:cNvSpPr>
            <a:spLocks noGrp="1"/>
          </p:cNvSpPr>
          <p:nvPr>
            <p:ph type="ftr" sz="quarter" idx="11"/>
          </p:nvPr>
        </p:nvSpPr>
        <p:spPr>
          <a:xfrm>
            <a:off x="2164043" y="6012000"/>
            <a:ext cx="3737157" cy="852174"/>
          </a:xfrm>
        </p:spPr>
        <p:txBody>
          <a:bodyPr/>
          <a:lstStyle>
            <a:lvl1pPr algn="l">
              <a:defRPr>
                <a:solidFill>
                  <a:schemeClr val="bg1"/>
                </a:solidFill>
              </a:defRPr>
            </a:lvl1pPr>
          </a:lstStyle>
          <a:p>
            <a:endParaRPr lang="en-US" dirty="0"/>
          </a:p>
        </p:txBody>
      </p:sp>
      <p:sp>
        <p:nvSpPr>
          <p:cNvPr id="15" name="Slide Number Placeholder 14"/>
          <p:cNvSpPr>
            <a:spLocks noGrp="1"/>
          </p:cNvSpPr>
          <p:nvPr>
            <p:ph type="sldNum" sz="quarter" idx="12"/>
          </p:nvPr>
        </p:nvSpPr>
        <p:spPr/>
        <p:txBody>
          <a:bodyPr/>
          <a:lstStyle>
            <a:lvl1pPr>
              <a:defRPr>
                <a:solidFill>
                  <a:srgbClr val="FFFFFF"/>
                </a:solidFill>
              </a:defRPr>
            </a:lvl1pPr>
          </a:lstStyle>
          <a:p>
            <a:fld id="{BED0D548-02AE-104C-BF16-5D0C501B7158}" type="slidenum">
              <a:rPr lang="en-US"/>
              <a:pPr/>
              <a:t>‹#›</a:t>
            </a:fld>
            <a:endParaRPr lang="en-US"/>
          </a:p>
        </p:txBody>
      </p:sp>
      <p:pic>
        <p:nvPicPr>
          <p:cNvPr id="8" name="Picture 6" descr="SMEUnited_RGB.png">
            <a:extLst>
              <a:ext uri="{FF2B5EF4-FFF2-40B4-BE49-F238E27FC236}">
                <a16:creationId xmlns:a16="http://schemas.microsoft.com/office/drawing/2014/main" id="{55D1C680-47AF-4839-A80E-505B5F24A46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t="22325" r="-3871" b="23172"/>
          <a:stretch/>
        </p:blipFill>
        <p:spPr>
          <a:xfrm>
            <a:off x="9863134" y="5667374"/>
            <a:ext cx="2189163" cy="871537"/>
          </a:xfrm>
          <a:prstGeom prst="rect">
            <a:avLst/>
          </a:prstGeom>
        </p:spPr>
      </p:pic>
    </p:spTree>
    <p:extLst>
      <p:ext uri="{BB962C8B-B14F-4D97-AF65-F5344CB8AC3E}">
        <p14:creationId xmlns:p14="http://schemas.microsoft.com/office/powerpoint/2010/main" val="403550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D0D548-02AE-104C-BF16-5D0C501B7158}" type="slidenum">
              <a:t>‹#›</a:t>
            </a:fld>
            <a:endParaRPr lang="en-US"/>
          </a:p>
        </p:txBody>
      </p:sp>
    </p:spTree>
    <p:extLst>
      <p:ext uri="{BB962C8B-B14F-4D97-AF65-F5344CB8AC3E}">
        <p14:creationId xmlns:p14="http://schemas.microsoft.com/office/powerpoint/2010/main" val="3826735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D0D548-02AE-104C-BF16-5D0C501B7158}" type="slidenum">
              <a:t>‹#›</a:t>
            </a:fld>
            <a:endParaRPr lang="en-US"/>
          </a:p>
        </p:txBody>
      </p:sp>
    </p:spTree>
    <p:extLst>
      <p:ext uri="{BB962C8B-B14F-4D97-AF65-F5344CB8AC3E}">
        <p14:creationId xmlns:p14="http://schemas.microsoft.com/office/powerpoint/2010/main" val="37614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EB5EEDB-2FD0-4729-9CE1-9FEFB8CE056F}"/>
              </a:ext>
            </a:extLst>
          </p:cNvPr>
          <p:cNvPicPr>
            <a:picLocks noChangeAspect="1"/>
          </p:cNvPicPr>
          <p:nvPr userDrawn="1"/>
        </p:nvPicPr>
        <p:blipFill rotWithShape="1">
          <a:blip r:embed="rId2"/>
          <a:srcRect t="16728" b="8205"/>
          <a:stretch/>
        </p:blipFill>
        <p:spPr>
          <a:xfrm>
            <a:off x="-2" y="0"/>
            <a:ext cx="12192000" cy="6864174"/>
          </a:xfrm>
          <a:prstGeom prst="rect">
            <a:avLst/>
          </a:prstGeom>
        </p:spPr>
      </p:pic>
      <p:pic>
        <p:nvPicPr>
          <p:cNvPr id="7" name="Picture 6" descr="SMEUnited_RGB.png">
            <a:extLst>
              <a:ext uri="{FF2B5EF4-FFF2-40B4-BE49-F238E27FC236}">
                <a16:creationId xmlns:a16="http://schemas.microsoft.com/office/drawing/2014/main" id="{86B08DF7-36BD-4CCA-9907-225398944D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t="1" r="-3871" b="-4175"/>
          <a:stretch/>
        </p:blipFill>
        <p:spPr>
          <a:xfrm>
            <a:off x="9447664" y="4763874"/>
            <a:ext cx="2738408" cy="2083740"/>
          </a:xfrm>
          <a:prstGeom prst="rect">
            <a:avLst/>
          </a:prstGeom>
        </p:spPr>
      </p:pic>
      <p:sp>
        <p:nvSpPr>
          <p:cNvPr id="8" name="Title 1">
            <a:extLst>
              <a:ext uri="{FF2B5EF4-FFF2-40B4-BE49-F238E27FC236}">
                <a16:creationId xmlns:a16="http://schemas.microsoft.com/office/drawing/2014/main" id="{DECF58A6-A739-429A-81F2-45DAF687BB48}"/>
              </a:ext>
            </a:extLst>
          </p:cNvPr>
          <p:cNvSpPr>
            <a:spLocks noGrp="1"/>
          </p:cNvSpPr>
          <p:nvPr>
            <p:ph type="ctrTitle" hasCustomPrompt="1"/>
          </p:nvPr>
        </p:nvSpPr>
        <p:spPr>
          <a:xfrm>
            <a:off x="1062001" y="491252"/>
            <a:ext cx="10363200" cy="2494006"/>
          </a:xfrm>
        </p:spPr>
        <p:txBody>
          <a:bodyPr/>
          <a:lstStyle>
            <a:lvl1pPr>
              <a:lnSpc>
                <a:spcPct val="90000"/>
              </a:lnSpc>
              <a:defRPr sz="5000">
                <a:solidFill>
                  <a:schemeClr val="bg1"/>
                </a:solidFill>
              </a:defRPr>
            </a:lvl1pPr>
          </a:lstStyle>
          <a:p>
            <a:r>
              <a:rPr lang="nl-BE" dirty="0"/>
              <a:t>Click </a:t>
            </a:r>
            <a:r>
              <a:rPr lang="nl-BE" dirty="0" err="1"/>
              <a:t>to</a:t>
            </a:r>
            <a:r>
              <a:rPr lang="nl-BE" dirty="0"/>
              <a:t> </a:t>
            </a:r>
            <a:r>
              <a:rPr lang="nl-BE" dirty="0" err="1"/>
              <a:t>edit</a:t>
            </a:r>
            <a:r>
              <a:rPr lang="nl-BE" dirty="0"/>
              <a:t> Master </a:t>
            </a:r>
            <a:r>
              <a:rPr lang="nl-BE" dirty="0" err="1"/>
              <a:t>style</a:t>
            </a:r>
            <a:endParaRPr lang="en-US" dirty="0"/>
          </a:p>
        </p:txBody>
      </p:sp>
      <p:sp>
        <p:nvSpPr>
          <p:cNvPr id="9" name="Subtitle 2">
            <a:extLst>
              <a:ext uri="{FF2B5EF4-FFF2-40B4-BE49-F238E27FC236}">
                <a16:creationId xmlns:a16="http://schemas.microsoft.com/office/drawing/2014/main" id="{BA660692-8EA9-40B9-8E16-113B0D76C21D}"/>
              </a:ext>
            </a:extLst>
          </p:cNvPr>
          <p:cNvSpPr>
            <a:spLocks noGrp="1"/>
          </p:cNvSpPr>
          <p:nvPr>
            <p:ph type="subTitle" idx="1"/>
          </p:nvPr>
        </p:nvSpPr>
        <p:spPr>
          <a:xfrm>
            <a:off x="1062001" y="3196313"/>
            <a:ext cx="8534400" cy="1752600"/>
          </a:xfrm>
        </p:spPr>
        <p:txBody>
          <a:bodyPr/>
          <a:lstStyle>
            <a:lvl1pPr marL="0" indent="0" algn="l">
              <a:buNone/>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3567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6" name="Groep 5">
            <a:extLst>
              <a:ext uri="{FF2B5EF4-FFF2-40B4-BE49-F238E27FC236}">
                <a16:creationId xmlns:a16="http://schemas.microsoft.com/office/drawing/2014/main" id="{CE854A4D-7971-4284-A1BF-AEADBAB7E251}"/>
              </a:ext>
            </a:extLst>
          </p:cNvPr>
          <p:cNvGrpSpPr/>
          <p:nvPr userDrawn="1"/>
        </p:nvGrpSpPr>
        <p:grpSpPr>
          <a:xfrm>
            <a:off x="5902167" y="-309235"/>
            <a:ext cx="9669984" cy="7072609"/>
            <a:chOff x="-1910357" y="-34536265"/>
            <a:chExt cx="58085259" cy="42483456"/>
          </a:xfrm>
        </p:grpSpPr>
        <p:grpSp>
          <p:nvGrpSpPr>
            <p:cNvPr id="7" name="Groep 6">
              <a:extLst>
                <a:ext uri="{FF2B5EF4-FFF2-40B4-BE49-F238E27FC236}">
                  <a16:creationId xmlns:a16="http://schemas.microsoft.com/office/drawing/2014/main" id="{984972DA-7485-43D0-B3A4-6A050643F25E}"/>
                </a:ext>
              </a:extLst>
            </p:cNvPr>
            <p:cNvGrpSpPr/>
            <p:nvPr/>
          </p:nvGrpSpPr>
          <p:grpSpPr>
            <a:xfrm>
              <a:off x="-1910357" y="-34536265"/>
              <a:ext cx="58085259" cy="42483456"/>
              <a:chOff x="-8890430" y="-25808521"/>
              <a:chExt cx="58085259" cy="42483456"/>
            </a:xfrm>
          </p:grpSpPr>
          <p:grpSp>
            <p:nvGrpSpPr>
              <p:cNvPr id="9" name="Shape 2012">
                <a:extLst>
                  <a:ext uri="{FF2B5EF4-FFF2-40B4-BE49-F238E27FC236}">
                    <a16:creationId xmlns:a16="http://schemas.microsoft.com/office/drawing/2014/main" id="{3498565C-E3E9-487D-B3B8-09FB4EDFDCFA}"/>
                  </a:ext>
                </a:extLst>
              </p:cNvPr>
              <p:cNvGrpSpPr>
                <a:grpSpLocks noChangeAspect="1"/>
              </p:cNvGrpSpPr>
              <p:nvPr/>
            </p:nvGrpSpPr>
            <p:grpSpPr>
              <a:xfrm>
                <a:off x="-8890430" y="-25808521"/>
                <a:ext cx="58085259" cy="42483456"/>
                <a:chOff x="2979925" y="-33602"/>
                <a:chExt cx="6221676" cy="4549335"/>
              </a:xfrm>
              <a:solidFill>
                <a:schemeClr val="bg2"/>
              </a:solidFill>
            </p:grpSpPr>
            <p:sp>
              <p:nvSpPr>
                <p:cNvPr id="11" name="Shape 2013">
                  <a:extLst>
                    <a:ext uri="{FF2B5EF4-FFF2-40B4-BE49-F238E27FC236}">
                      <a16:creationId xmlns:a16="http://schemas.microsoft.com/office/drawing/2014/main" id="{50EF7975-5166-47E7-AC4E-16151D0379AC}"/>
                    </a:ext>
                  </a:extLst>
                </p:cNvPr>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 name="Shape 2014">
                  <a:extLst>
                    <a:ext uri="{FF2B5EF4-FFF2-40B4-BE49-F238E27FC236}">
                      <a16:creationId xmlns:a16="http://schemas.microsoft.com/office/drawing/2014/main" id="{C075CB01-B5DD-457F-ADCC-DF5248082691}"/>
                    </a:ext>
                  </a:extLst>
                </p:cNvPr>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3" name="Shape 2015">
                  <a:extLst>
                    <a:ext uri="{FF2B5EF4-FFF2-40B4-BE49-F238E27FC236}">
                      <a16:creationId xmlns:a16="http://schemas.microsoft.com/office/drawing/2014/main" id="{16C4AB47-E9D6-4C33-9E0B-59767DFE3B8B}"/>
                    </a:ext>
                  </a:extLst>
                </p:cNvPr>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4" name="Shape 2016">
                  <a:extLst>
                    <a:ext uri="{FF2B5EF4-FFF2-40B4-BE49-F238E27FC236}">
                      <a16:creationId xmlns:a16="http://schemas.microsoft.com/office/drawing/2014/main" id="{A136B283-F178-4148-B30D-671F7E6116D2}"/>
                    </a:ext>
                  </a:extLst>
                </p:cNvPr>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5" name="Shape 2017">
                  <a:extLst>
                    <a:ext uri="{FF2B5EF4-FFF2-40B4-BE49-F238E27FC236}">
                      <a16:creationId xmlns:a16="http://schemas.microsoft.com/office/drawing/2014/main" id="{231356C6-29F5-414C-A0DD-D58BE28EEC03}"/>
                    </a:ext>
                  </a:extLst>
                </p:cNvPr>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6" name="Shape 2018">
                  <a:extLst>
                    <a:ext uri="{FF2B5EF4-FFF2-40B4-BE49-F238E27FC236}">
                      <a16:creationId xmlns:a16="http://schemas.microsoft.com/office/drawing/2014/main" id="{B8E445F2-6326-4CFA-ABCD-89248EDB642D}"/>
                    </a:ext>
                  </a:extLst>
                </p:cNvPr>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7" name="Shape 2019">
                  <a:extLst>
                    <a:ext uri="{FF2B5EF4-FFF2-40B4-BE49-F238E27FC236}">
                      <a16:creationId xmlns:a16="http://schemas.microsoft.com/office/drawing/2014/main" id="{13B085E9-4BE4-4670-B922-6D2560E01F06}"/>
                    </a:ext>
                  </a:extLst>
                </p:cNvPr>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8" name="Shape 2020">
                  <a:extLst>
                    <a:ext uri="{FF2B5EF4-FFF2-40B4-BE49-F238E27FC236}">
                      <a16:creationId xmlns:a16="http://schemas.microsoft.com/office/drawing/2014/main" id="{FA491CC2-FE6B-49C5-868D-41075F23FC39}"/>
                    </a:ext>
                  </a:extLst>
                </p:cNvPr>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9" name="Shape 2021">
                  <a:extLst>
                    <a:ext uri="{FF2B5EF4-FFF2-40B4-BE49-F238E27FC236}">
                      <a16:creationId xmlns:a16="http://schemas.microsoft.com/office/drawing/2014/main" id="{4E8CBB74-8A45-4DAD-B7F9-A25E1A4125EB}"/>
                    </a:ext>
                  </a:extLst>
                </p:cNvPr>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0" name="Shape 2022">
                  <a:extLst>
                    <a:ext uri="{FF2B5EF4-FFF2-40B4-BE49-F238E27FC236}">
                      <a16:creationId xmlns:a16="http://schemas.microsoft.com/office/drawing/2014/main" id="{0CB2A72B-D30F-4A16-9F81-2F7EA20F3763}"/>
                    </a:ext>
                  </a:extLst>
                </p:cNvPr>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1" name="Shape 2023">
                  <a:extLst>
                    <a:ext uri="{FF2B5EF4-FFF2-40B4-BE49-F238E27FC236}">
                      <a16:creationId xmlns:a16="http://schemas.microsoft.com/office/drawing/2014/main" id="{FBCFFEE4-2020-4CF2-ADF3-EBD54BA54B48}"/>
                    </a:ext>
                  </a:extLst>
                </p:cNvPr>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2" name="Shape 2024">
                  <a:extLst>
                    <a:ext uri="{FF2B5EF4-FFF2-40B4-BE49-F238E27FC236}">
                      <a16:creationId xmlns:a16="http://schemas.microsoft.com/office/drawing/2014/main" id="{DF8A9E4D-8766-4A57-82FC-EE7F748DB764}"/>
                    </a:ext>
                  </a:extLst>
                </p:cNvPr>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3" name="Shape 2025">
                  <a:extLst>
                    <a:ext uri="{FF2B5EF4-FFF2-40B4-BE49-F238E27FC236}">
                      <a16:creationId xmlns:a16="http://schemas.microsoft.com/office/drawing/2014/main" id="{55B78AC6-DC1B-4F9D-B557-910645336122}"/>
                    </a:ext>
                  </a:extLst>
                </p:cNvPr>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4" name="Shape 2026">
                  <a:extLst>
                    <a:ext uri="{FF2B5EF4-FFF2-40B4-BE49-F238E27FC236}">
                      <a16:creationId xmlns:a16="http://schemas.microsoft.com/office/drawing/2014/main" id="{75E6E63A-19B5-4282-BB4D-BDA4F9F8D824}"/>
                    </a:ext>
                  </a:extLst>
                </p:cNvPr>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5" name="Shape 2027">
                  <a:extLst>
                    <a:ext uri="{FF2B5EF4-FFF2-40B4-BE49-F238E27FC236}">
                      <a16:creationId xmlns:a16="http://schemas.microsoft.com/office/drawing/2014/main" id="{D7EDB99B-D8C0-4871-8B7A-A99DF4F8B1B2}"/>
                    </a:ext>
                  </a:extLst>
                </p:cNvPr>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6" name="Shape 2028">
                  <a:extLst>
                    <a:ext uri="{FF2B5EF4-FFF2-40B4-BE49-F238E27FC236}">
                      <a16:creationId xmlns:a16="http://schemas.microsoft.com/office/drawing/2014/main" id="{FD469A56-71B9-4E0B-AEB5-B1116F7CFC4A}"/>
                    </a:ext>
                  </a:extLst>
                </p:cNvPr>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7" name="Shape 2029">
                  <a:extLst>
                    <a:ext uri="{FF2B5EF4-FFF2-40B4-BE49-F238E27FC236}">
                      <a16:creationId xmlns:a16="http://schemas.microsoft.com/office/drawing/2014/main" id="{15AABD1D-68E5-435F-921F-9392DDEDA6CB}"/>
                    </a:ext>
                  </a:extLst>
                </p:cNvPr>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8" name="Shape 2030">
                  <a:extLst>
                    <a:ext uri="{FF2B5EF4-FFF2-40B4-BE49-F238E27FC236}">
                      <a16:creationId xmlns:a16="http://schemas.microsoft.com/office/drawing/2014/main" id="{9B1A4FCD-4121-4ED8-8160-51A17492F8A6}"/>
                    </a:ext>
                  </a:extLst>
                </p:cNvPr>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29" name="Shape 2031">
                  <a:extLst>
                    <a:ext uri="{FF2B5EF4-FFF2-40B4-BE49-F238E27FC236}">
                      <a16:creationId xmlns:a16="http://schemas.microsoft.com/office/drawing/2014/main" id="{0335A613-207E-4EC5-A300-30507D51D173}"/>
                    </a:ext>
                  </a:extLst>
                </p:cNvPr>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0" name="Shape 2032">
                  <a:extLst>
                    <a:ext uri="{FF2B5EF4-FFF2-40B4-BE49-F238E27FC236}">
                      <a16:creationId xmlns:a16="http://schemas.microsoft.com/office/drawing/2014/main" id="{87BCF3FB-D8CF-4AA3-9A19-3AAEED15D56D}"/>
                    </a:ext>
                  </a:extLst>
                </p:cNvPr>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1" name="Shape 2033">
                  <a:extLst>
                    <a:ext uri="{FF2B5EF4-FFF2-40B4-BE49-F238E27FC236}">
                      <a16:creationId xmlns:a16="http://schemas.microsoft.com/office/drawing/2014/main" id="{4ADEEFA1-8161-46CD-8A8C-3041B100A46F}"/>
                    </a:ext>
                  </a:extLst>
                </p:cNvPr>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2" name="Shape 2034">
                  <a:extLst>
                    <a:ext uri="{FF2B5EF4-FFF2-40B4-BE49-F238E27FC236}">
                      <a16:creationId xmlns:a16="http://schemas.microsoft.com/office/drawing/2014/main" id="{0C0F57AC-102B-4AE6-8520-D964BAFCD52B}"/>
                    </a:ext>
                  </a:extLst>
                </p:cNvPr>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3" name="Shape 2035">
                  <a:extLst>
                    <a:ext uri="{FF2B5EF4-FFF2-40B4-BE49-F238E27FC236}">
                      <a16:creationId xmlns:a16="http://schemas.microsoft.com/office/drawing/2014/main" id="{894AFB33-BC0A-4532-A41B-CA24E7EE7674}"/>
                    </a:ext>
                  </a:extLst>
                </p:cNvPr>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4" name="Shape 2036">
                  <a:extLst>
                    <a:ext uri="{FF2B5EF4-FFF2-40B4-BE49-F238E27FC236}">
                      <a16:creationId xmlns:a16="http://schemas.microsoft.com/office/drawing/2014/main" id="{1978468A-CD21-4239-91F6-53CE20FFA68D}"/>
                    </a:ext>
                  </a:extLst>
                </p:cNvPr>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5" name="Shape 2037">
                  <a:extLst>
                    <a:ext uri="{FF2B5EF4-FFF2-40B4-BE49-F238E27FC236}">
                      <a16:creationId xmlns:a16="http://schemas.microsoft.com/office/drawing/2014/main" id="{3CE4FDF5-EB93-47D2-B523-96D64EE2240B}"/>
                    </a:ext>
                  </a:extLst>
                </p:cNvPr>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6" name="Shape 2038">
                  <a:extLst>
                    <a:ext uri="{FF2B5EF4-FFF2-40B4-BE49-F238E27FC236}">
                      <a16:creationId xmlns:a16="http://schemas.microsoft.com/office/drawing/2014/main" id="{4612051D-B628-4136-AF63-2E9F47B61BD1}"/>
                    </a:ext>
                  </a:extLst>
                </p:cNvPr>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7" name="Shape 2039">
                  <a:extLst>
                    <a:ext uri="{FF2B5EF4-FFF2-40B4-BE49-F238E27FC236}">
                      <a16:creationId xmlns:a16="http://schemas.microsoft.com/office/drawing/2014/main" id="{5AC81408-9E59-481D-AB17-C790AE614AE5}"/>
                    </a:ext>
                  </a:extLst>
                </p:cNvPr>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8" name="Shape 2040">
                  <a:extLst>
                    <a:ext uri="{FF2B5EF4-FFF2-40B4-BE49-F238E27FC236}">
                      <a16:creationId xmlns:a16="http://schemas.microsoft.com/office/drawing/2014/main" id="{C3080D90-F46F-4A2A-AFFC-0085A5830994}"/>
                    </a:ext>
                  </a:extLst>
                </p:cNvPr>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39" name="Shape 2041">
                  <a:extLst>
                    <a:ext uri="{FF2B5EF4-FFF2-40B4-BE49-F238E27FC236}">
                      <a16:creationId xmlns:a16="http://schemas.microsoft.com/office/drawing/2014/main" id="{AE886470-9B22-450C-B35B-BB78FFCE6EDE}"/>
                    </a:ext>
                  </a:extLst>
                </p:cNvPr>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0" name="Shape 2042">
                  <a:extLst>
                    <a:ext uri="{FF2B5EF4-FFF2-40B4-BE49-F238E27FC236}">
                      <a16:creationId xmlns:a16="http://schemas.microsoft.com/office/drawing/2014/main" id="{905CC93B-2F7F-48CC-8CB4-B4F3A8B34EFC}"/>
                    </a:ext>
                  </a:extLst>
                </p:cNvPr>
                <p:cNvSpPr/>
                <p:nvPr/>
              </p:nvSpPr>
              <p:spPr>
                <a:xfrm>
                  <a:off x="2979925" y="1055254"/>
                  <a:ext cx="543118" cy="437886"/>
                </a:xfrm>
                <a:custGeom>
                  <a:avLst/>
                  <a:gdLst/>
                  <a:ahLst/>
                  <a:cxnLst/>
                  <a:rect l="0" t="0" r="0" b="0"/>
                  <a:pathLst>
                    <a:path w="120000" h="120000" extrusionOk="0">
                      <a:moveTo>
                        <a:pt x="24201" y="44848"/>
                      </a:moveTo>
                      <a:cubicBezTo>
                        <a:pt x="26218" y="46666"/>
                        <a:pt x="26218" y="46666"/>
                        <a:pt x="26218" y="46666"/>
                      </a:cubicBezTo>
                      <a:cubicBezTo>
                        <a:pt x="27731" y="45454"/>
                        <a:pt x="27731" y="45454"/>
                        <a:pt x="27731" y="45454"/>
                      </a:cubicBezTo>
                      <a:cubicBezTo>
                        <a:pt x="28739" y="44242"/>
                        <a:pt x="28739" y="44242"/>
                        <a:pt x="28739" y="44242"/>
                      </a:cubicBezTo>
                      <a:cubicBezTo>
                        <a:pt x="29747" y="45454"/>
                        <a:pt x="29747" y="45454"/>
                        <a:pt x="29747" y="45454"/>
                      </a:cubicBezTo>
                      <a:cubicBezTo>
                        <a:pt x="28235" y="47272"/>
                        <a:pt x="28235" y="47272"/>
                        <a:pt x="28235" y="47272"/>
                      </a:cubicBezTo>
                      <a:cubicBezTo>
                        <a:pt x="27226" y="48484"/>
                        <a:pt x="27226" y="48484"/>
                        <a:pt x="27226" y="48484"/>
                      </a:cubicBezTo>
                      <a:cubicBezTo>
                        <a:pt x="27226" y="50303"/>
                        <a:pt x="27226" y="50303"/>
                        <a:pt x="27226" y="50303"/>
                      </a:cubicBezTo>
                      <a:cubicBezTo>
                        <a:pt x="25210" y="49696"/>
                        <a:pt x="25210" y="49696"/>
                        <a:pt x="25210" y="49696"/>
                      </a:cubicBezTo>
                      <a:cubicBezTo>
                        <a:pt x="23193" y="47272"/>
                        <a:pt x="23193" y="47272"/>
                        <a:pt x="23193" y="47272"/>
                      </a:cubicBezTo>
                      <a:cubicBezTo>
                        <a:pt x="22184" y="46666"/>
                        <a:pt x="22184" y="46666"/>
                        <a:pt x="22184" y="46666"/>
                      </a:cubicBezTo>
                      <a:cubicBezTo>
                        <a:pt x="21176" y="46060"/>
                        <a:pt x="21176" y="46060"/>
                        <a:pt x="21176" y="46060"/>
                      </a:cubicBezTo>
                      <a:cubicBezTo>
                        <a:pt x="20672" y="44242"/>
                        <a:pt x="20672" y="44242"/>
                        <a:pt x="20672" y="44242"/>
                      </a:cubicBezTo>
                      <a:cubicBezTo>
                        <a:pt x="20168" y="44848"/>
                        <a:pt x="20168" y="44848"/>
                        <a:pt x="20168" y="44848"/>
                      </a:cubicBezTo>
                      <a:cubicBezTo>
                        <a:pt x="18151" y="45454"/>
                        <a:pt x="18151" y="45454"/>
                        <a:pt x="18151" y="45454"/>
                      </a:cubicBezTo>
                      <a:cubicBezTo>
                        <a:pt x="17647" y="46060"/>
                        <a:pt x="17647" y="46060"/>
                        <a:pt x="17647" y="46060"/>
                      </a:cubicBezTo>
                      <a:cubicBezTo>
                        <a:pt x="17142" y="44848"/>
                        <a:pt x="17142" y="44848"/>
                        <a:pt x="17142" y="44848"/>
                      </a:cubicBezTo>
                      <a:cubicBezTo>
                        <a:pt x="17647" y="43636"/>
                        <a:pt x="17647" y="43636"/>
                        <a:pt x="17647" y="43636"/>
                      </a:cubicBezTo>
                      <a:cubicBezTo>
                        <a:pt x="16134" y="43636"/>
                        <a:pt x="16134" y="43636"/>
                        <a:pt x="16134" y="43636"/>
                      </a:cubicBezTo>
                      <a:cubicBezTo>
                        <a:pt x="16134" y="43636"/>
                        <a:pt x="15630" y="44242"/>
                        <a:pt x="15126" y="44242"/>
                      </a:cubicBezTo>
                      <a:cubicBezTo>
                        <a:pt x="14621" y="44242"/>
                        <a:pt x="14117" y="44242"/>
                        <a:pt x="14117" y="44242"/>
                      </a:cubicBezTo>
                      <a:cubicBezTo>
                        <a:pt x="13613" y="43636"/>
                        <a:pt x="13109" y="43030"/>
                        <a:pt x="12605" y="43030"/>
                      </a:cubicBezTo>
                      <a:cubicBezTo>
                        <a:pt x="12100" y="42424"/>
                        <a:pt x="11596" y="41818"/>
                        <a:pt x="11596" y="41818"/>
                      </a:cubicBezTo>
                      <a:cubicBezTo>
                        <a:pt x="10588" y="42424"/>
                        <a:pt x="10588" y="42424"/>
                        <a:pt x="10588" y="42424"/>
                      </a:cubicBezTo>
                      <a:cubicBezTo>
                        <a:pt x="9579" y="43636"/>
                        <a:pt x="9579" y="43636"/>
                        <a:pt x="9579" y="43636"/>
                      </a:cubicBezTo>
                      <a:cubicBezTo>
                        <a:pt x="9579" y="43030"/>
                        <a:pt x="9579" y="43030"/>
                        <a:pt x="9579" y="43030"/>
                      </a:cubicBezTo>
                      <a:cubicBezTo>
                        <a:pt x="8571" y="42424"/>
                        <a:pt x="8571" y="42424"/>
                        <a:pt x="8571" y="42424"/>
                      </a:cubicBezTo>
                      <a:cubicBezTo>
                        <a:pt x="6554" y="42424"/>
                        <a:pt x="6554" y="42424"/>
                        <a:pt x="6554" y="42424"/>
                      </a:cubicBezTo>
                      <a:cubicBezTo>
                        <a:pt x="6050" y="42424"/>
                        <a:pt x="6050" y="42424"/>
                        <a:pt x="6050" y="42424"/>
                      </a:cubicBezTo>
                      <a:cubicBezTo>
                        <a:pt x="6050" y="42424"/>
                        <a:pt x="6050" y="42424"/>
                        <a:pt x="5042" y="42424"/>
                      </a:cubicBezTo>
                      <a:cubicBezTo>
                        <a:pt x="4537" y="41818"/>
                        <a:pt x="4537" y="41818"/>
                        <a:pt x="4537" y="41818"/>
                      </a:cubicBezTo>
                      <a:cubicBezTo>
                        <a:pt x="3025" y="41212"/>
                        <a:pt x="3025" y="41212"/>
                        <a:pt x="3025" y="41212"/>
                      </a:cubicBezTo>
                      <a:cubicBezTo>
                        <a:pt x="1512" y="40606"/>
                        <a:pt x="1512" y="40606"/>
                        <a:pt x="1512" y="40606"/>
                      </a:cubicBezTo>
                      <a:cubicBezTo>
                        <a:pt x="1512" y="40606"/>
                        <a:pt x="1008" y="40606"/>
                        <a:pt x="1008" y="41212"/>
                      </a:cubicBezTo>
                      <a:cubicBezTo>
                        <a:pt x="1008" y="42424"/>
                        <a:pt x="0" y="43030"/>
                        <a:pt x="0" y="43636"/>
                      </a:cubicBezTo>
                      <a:cubicBezTo>
                        <a:pt x="504" y="44242"/>
                        <a:pt x="1008" y="44242"/>
                        <a:pt x="1512" y="45454"/>
                      </a:cubicBezTo>
                      <a:cubicBezTo>
                        <a:pt x="2521" y="46060"/>
                        <a:pt x="2521" y="46060"/>
                        <a:pt x="2521" y="46060"/>
                      </a:cubicBezTo>
                      <a:cubicBezTo>
                        <a:pt x="4033" y="46060"/>
                        <a:pt x="4033" y="46060"/>
                        <a:pt x="4033" y="46060"/>
                      </a:cubicBezTo>
                      <a:cubicBezTo>
                        <a:pt x="4537" y="45454"/>
                        <a:pt x="4537" y="45454"/>
                        <a:pt x="4537" y="45454"/>
                      </a:cubicBezTo>
                      <a:cubicBezTo>
                        <a:pt x="6554" y="46060"/>
                        <a:pt x="6554" y="46060"/>
                        <a:pt x="6554" y="46060"/>
                      </a:cubicBezTo>
                      <a:cubicBezTo>
                        <a:pt x="7058" y="47272"/>
                        <a:pt x="7563" y="48484"/>
                        <a:pt x="8067" y="47878"/>
                      </a:cubicBezTo>
                      <a:cubicBezTo>
                        <a:pt x="8571" y="47272"/>
                        <a:pt x="8571" y="47272"/>
                        <a:pt x="8571" y="47272"/>
                      </a:cubicBezTo>
                      <a:cubicBezTo>
                        <a:pt x="9579" y="47878"/>
                        <a:pt x="9579" y="47878"/>
                        <a:pt x="9579" y="47878"/>
                      </a:cubicBezTo>
                      <a:cubicBezTo>
                        <a:pt x="9579" y="47878"/>
                        <a:pt x="10084" y="50303"/>
                        <a:pt x="11092" y="50303"/>
                      </a:cubicBezTo>
                      <a:cubicBezTo>
                        <a:pt x="11596" y="50909"/>
                        <a:pt x="12100" y="50909"/>
                        <a:pt x="12100" y="50909"/>
                      </a:cubicBezTo>
                      <a:cubicBezTo>
                        <a:pt x="14117" y="52121"/>
                        <a:pt x="14117" y="52121"/>
                        <a:pt x="14117" y="52121"/>
                      </a:cubicBezTo>
                      <a:cubicBezTo>
                        <a:pt x="15126" y="52121"/>
                        <a:pt x="15126" y="52121"/>
                        <a:pt x="15126" y="52121"/>
                      </a:cubicBezTo>
                      <a:cubicBezTo>
                        <a:pt x="15126" y="52121"/>
                        <a:pt x="16638" y="51515"/>
                        <a:pt x="16638" y="52121"/>
                      </a:cubicBezTo>
                      <a:cubicBezTo>
                        <a:pt x="16638" y="52727"/>
                        <a:pt x="17647" y="53333"/>
                        <a:pt x="17142" y="53939"/>
                      </a:cubicBezTo>
                      <a:cubicBezTo>
                        <a:pt x="17142" y="53939"/>
                        <a:pt x="17142" y="54545"/>
                        <a:pt x="17142" y="55151"/>
                      </a:cubicBezTo>
                      <a:cubicBezTo>
                        <a:pt x="17142" y="55757"/>
                        <a:pt x="17142" y="56363"/>
                        <a:pt x="17142" y="56363"/>
                      </a:cubicBezTo>
                      <a:cubicBezTo>
                        <a:pt x="15630" y="58181"/>
                        <a:pt x="15630" y="58181"/>
                        <a:pt x="15630" y="58181"/>
                      </a:cubicBezTo>
                      <a:cubicBezTo>
                        <a:pt x="15630" y="59393"/>
                        <a:pt x="15630" y="59393"/>
                        <a:pt x="15630" y="59393"/>
                      </a:cubicBezTo>
                      <a:cubicBezTo>
                        <a:pt x="15630" y="59393"/>
                        <a:pt x="15630" y="60606"/>
                        <a:pt x="15126" y="60606"/>
                      </a:cubicBezTo>
                      <a:cubicBezTo>
                        <a:pt x="15126" y="61212"/>
                        <a:pt x="14621" y="63030"/>
                        <a:pt x="14621" y="63030"/>
                      </a:cubicBezTo>
                      <a:cubicBezTo>
                        <a:pt x="16134" y="61818"/>
                        <a:pt x="16134" y="61818"/>
                        <a:pt x="16134" y="61818"/>
                      </a:cubicBezTo>
                      <a:cubicBezTo>
                        <a:pt x="16134" y="61818"/>
                        <a:pt x="16638" y="61818"/>
                        <a:pt x="16638" y="62424"/>
                      </a:cubicBezTo>
                      <a:cubicBezTo>
                        <a:pt x="16134" y="63636"/>
                        <a:pt x="15630" y="64242"/>
                        <a:pt x="15630" y="64242"/>
                      </a:cubicBezTo>
                      <a:cubicBezTo>
                        <a:pt x="15630" y="64242"/>
                        <a:pt x="16134" y="66060"/>
                        <a:pt x="16638" y="65454"/>
                      </a:cubicBezTo>
                      <a:cubicBezTo>
                        <a:pt x="17647" y="64848"/>
                        <a:pt x="17647" y="64848"/>
                        <a:pt x="17647" y="64848"/>
                      </a:cubicBezTo>
                      <a:cubicBezTo>
                        <a:pt x="18655" y="64242"/>
                        <a:pt x="18655" y="64242"/>
                        <a:pt x="18655" y="64242"/>
                      </a:cubicBezTo>
                      <a:cubicBezTo>
                        <a:pt x="20168" y="63636"/>
                        <a:pt x="20168" y="63636"/>
                        <a:pt x="20168" y="63636"/>
                      </a:cubicBezTo>
                      <a:cubicBezTo>
                        <a:pt x="20168" y="63636"/>
                        <a:pt x="20168" y="63636"/>
                        <a:pt x="20672" y="63030"/>
                      </a:cubicBezTo>
                      <a:cubicBezTo>
                        <a:pt x="21680" y="63030"/>
                        <a:pt x="23193" y="63030"/>
                        <a:pt x="23193" y="63030"/>
                      </a:cubicBezTo>
                      <a:cubicBezTo>
                        <a:pt x="23193" y="63030"/>
                        <a:pt x="23697" y="64848"/>
                        <a:pt x="23193" y="64848"/>
                      </a:cubicBezTo>
                      <a:cubicBezTo>
                        <a:pt x="22689" y="64848"/>
                        <a:pt x="20672" y="64242"/>
                        <a:pt x="20672" y="64242"/>
                      </a:cubicBezTo>
                      <a:cubicBezTo>
                        <a:pt x="19663" y="64848"/>
                        <a:pt x="19663" y="64848"/>
                        <a:pt x="19663" y="64848"/>
                      </a:cubicBezTo>
                      <a:cubicBezTo>
                        <a:pt x="18655" y="65454"/>
                        <a:pt x="18655" y="65454"/>
                        <a:pt x="18655" y="65454"/>
                      </a:cubicBezTo>
                      <a:cubicBezTo>
                        <a:pt x="17647" y="66666"/>
                        <a:pt x="17647" y="66666"/>
                        <a:pt x="17647" y="66666"/>
                      </a:cubicBezTo>
                      <a:cubicBezTo>
                        <a:pt x="17647" y="66666"/>
                        <a:pt x="16638" y="68484"/>
                        <a:pt x="17142" y="68484"/>
                      </a:cubicBezTo>
                      <a:cubicBezTo>
                        <a:pt x="17647" y="69090"/>
                        <a:pt x="16134" y="69696"/>
                        <a:pt x="16134" y="69696"/>
                      </a:cubicBezTo>
                      <a:cubicBezTo>
                        <a:pt x="15630" y="69696"/>
                        <a:pt x="15630" y="69696"/>
                        <a:pt x="15630" y="69696"/>
                      </a:cubicBezTo>
                      <a:cubicBezTo>
                        <a:pt x="15630" y="70303"/>
                        <a:pt x="15630" y="70303"/>
                        <a:pt x="15630" y="70303"/>
                      </a:cubicBezTo>
                      <a:cubicBezTo>
                        <a:pt x="15630" y="70303"/>
                        <a:pt x="15630" y="70303"/>
                        <a:pt x="16134" y="70909"/>
                      </a:cubicBezTo>
                      <a:cubicBezTo>
                        <a:pt x="16638" y="70909"/>
                        <a:pt x="18151" y="70909"/>
                        <a:pt x="18151" y="70909"/>
                      </a:cubicBezTo>
                      <a:cubicBezTo>
                        <a:pt x="18151" y="70909"/>
                        <a:pt x="19159" y="70303"/>
                        <a:pt x="18655" y="70909"/>
                      </a:cubicBezTo>
                      <a:cubicBezTo>
                        <a:pt x="18655" y="71515"/>
                        <a:pt x="18151" y="73333"/>
                        <a:pt x="18151" y="73333"/>
                      </a:cubicBezTo>
                      <a:cubicBezTo>
                        <a:pt x="18151" y="73333"/>
                        <a:pt x="17647" y="73939"/>
                        <a:pt x="16134" y="73939"/>
                      </a:cubicBezTo>
                      <a:cubicBezTo>
                        <a:pt x="15126" y="74545"/>
                        <a:pt x="13613" y="75151"/>
                        <a:pt x="13613" y="75151"/>
                      </a:cubicBezTo>
                      <a:cubicBezTo>
                        <a:pt x="12605" y="76969"/>
                        <a:pt x="12605" y="76969"/>
                        <a:pt x="12605" y="76969"/>
                      </a:cubicBezTo>
                      <a:cubicBezTo>
                        <a:pt x="12605" y="76969"/>
                        <a:pt x="13109" y="77575"/>
                        <a:pt x="11596" y="77575"/>
                      </a:cubicBezTo>
                      <a:cubicBezTo>
                        <a:pt x="10588" y="77575"/>
                        <a:pt x="9579" y="77575"/>
                        <a:pt x="9579" y="77575"/>
                      </a:cubicBezTo>
                      <a:cubicBezTo>
                        <a:pt x="8571" y="77575"/>
                        <a:pt x="8571" y="77575"/>
                        <a:pt x="8571" y="77575"/>
                      </a:cubicBezTo>
                      <a:cubicBezTo>
                        <a:pt x="8571" y="77575"/>
                        <a:pt x="7563" y="78181"/>
                        <a:pt x="7563" y="78181"/>
                      </a:cubicBezTo>
                      <a:cubicBezTo>
                        <a:pt x="7058" y="77575"/>
                        <a:pt x="6554" y="76969"/>
                        <a:pt x="6554" y="76969"/>
                      </a:cubicBezTo>
                      <a:cubicBezTo>
                        <a:pt x="7058" y="74545"/>
                        <a:pt x="7058" y="74545"/>
                        <a:pt x="7058" y="74545"/>
                      </a:cubicBezTo>
                      <a:cubicBezTo>
                        <a:pt x="6554" y="73939"/>
                        <a:pt x="6554" y="73939"/>
                        <a:pt x="6554" y="73939"/>
                      </a:cubicBezTo>
                      <a:cubicBezTo>
                        <a:pt x="6554" y="72121"/>
                        <a:pt x="6554" y="72121"/>
                        <a:pt x="6554" y="72121"/>
                      </a:cubicBezTo>
                      <a:cubicBezTo>
                        <a:pt x="6554" y="72121"/>
                        <a:pt x="5042" y="73333"/>
                        <a:pt x="5042" y="73939"/>
                      </a:cubicBezTo>
                      <a:cubicBezTo>
                        <a:pt x="4537" y="73939"/>
                        <a:pt x="4537" y="75151"/>
                        <a:pt x="4537" y="75151"/>
                      </a:cubicBezTo>
                      <a:cubicBezTo>
                        <a:pt x="3529" y="76969"/>
                        <a:pt x="3529" y="76969"/>
                        <a:pt x="3529" y="76969"/>
                      </a:cubicBezTo>
                      <a:cubicBezTo>
                        <a:pt x="3025" y="76969"/>
                        <a:pt x="3025" y="76969"/>
                        <a:pt x="3025" y="76969"/>
                      </a:cubicBezTo>
                      <a:cubicBezTo>
                        <a:pt x="3025" y="79393"/>
                        <a:pt x="3025" y="79393"/>
                        <a:pt x="3025" y="79393"/>
                      </a:cubicBezTo>
                      <a:cubicBezTo>
                        <a:pt x="2521" y="80606"/>
                        <a:pt x="2521" y="80606"/>
                        <a:pt x="2521" y="80606"/>
                      </a:cubicBezTo>
                      <a:cubicBezTo>
                        <a:pt x="2521" y="80606"/>
                        <a:pt x="2016" y="80606"/>
                        <a:pt x="2521" y="81212"/>
                      </a:cubicBezTo>
                      <a:cubicBezTo>
                        <a:pt x="3025" y="81212"/>
                        <a:pt x="5042" y="82424"/>
                        <a:pt x="5042" y="82424"/>
                      </a:cubicBezTo>
                      <a:cubicBezTo>
                        <a:pt x="5042" y="82424"/>
                        <a:pt x="5546" y="81818"/>
                        <a:pt x="6554" y="83030"/>
                      </a:cubicBezTo>
                      <a:cubicBezTo>
                        <a:pt x="7058" y="83636"/>
                        <a:pt x="8067" y="84242"/>
                        <a:pt x="8067" y="84242"/>
                      </a:cubicBezTo>
                      <a:cubicBezTo>
                        <a:pt x="8571" y="84242"/>
                        <a:pt x="8571" y="84242"/>
                        <a:pt x="8571" y="84242"/>
                      </a:cubicBezTo>
                      <a:cubicBezTo>
                        <a:pt x="10084" y="83636"/>
                        <a:pt x="10084" y="83636"/>
                        <a:pt x="10084" y="83636"/>
                      </a:cubicBezTo>
                      <a:cubicBezTo>
                        <a:pt x="11092" y="84848"/>
                        <a:pt x="11092" y="84848"/>
                        <a:pt x="11092" y="84848"/>
                      </a:cubicBezTo>
                      <a:cubicBezTo>
                        <a:pt x="13613" y="85454"/>
                        <a:pt x="13613" y="85454"/>
                        <a:pt x="13613" y="85454"/>
                      </a:cubicBezTo>
                      <a:cubicBezTo>
                        <a:pt x="13613" y="85454"/>
                        <a:pt x="14117" y="86666"/>
                        <a:pt x="14117" y="87272"/>
                      </a:cubicBezTo>
                      <a:cubicBezTo>
                        <a:pt x="14621" y="87272"/>
                        <a:pt x="15630" y="89090"/>
                        <a:pt x="15630" y="89090"/>
                      </a:cubicBezTo>
                      <a:cubicBezTo>
                        <a:pt x="15630" y="89090"/>
                        <a:pt x="15630" y="87878"/>
                        <a:pt x="16638" y="88484"/>
                      </a:cubicBezTo>
                      <a:cubicBezTo>
                        <a:pt x="18151" y="88484"/>
                        <a:pt x="18655" y="88484"/>
                        <a:pt x="18655" y="88484"/>
                      </a:cubicBezTo>
                      <a:cubicBezTo>
                        <a:pt x="18655" y="88484"/>
                        <a:pt x="19663" y="88484"/>
                        <a:pt x="20168" y="89090"/>
                      </a:cubicBezTo>
                      <a:cubicBezTo>
                        <a:pt x="20672" y="89696"/>
                        <a:pt x="22184" y="92727"/>
                        <a:pt x="22184" y="92727"/>
                      </a:cubicBezTo>
                      <a:cubicBezTo>
                        <a:pt x="23193" y="95757"/>
                        <a:pt x="23193" y="95757"/>
                        <a:pt x="23193" y="95757"/>
                      </a:cubicBezTo>
                      <a:cubicBezTo>
                        <a:pt x="24201" y="98181"/>
                        <a:pt x="24201" y="98181"/>
                        <a:pt x="24201" y="98181"/>
                      </a:cubicBezTo>
                      <a:cubicBezTo>
                        <a:pt x="24201" y="98181"/>
                        <a:pt x="24201" y="98787"/>
                        <a:pt x="25210" y="99393"/>
                      </a:cubicBezTo>
                      <a:cubicBezTo>
                        <a:pt x="26218" y="100606"/>
                        <a:pt x="26722" y="101818"/>
                        <a:pt x="26722" y="101818"/>
                      </a:cubicBezTo>
                      <a:cubicBezTo>
                        <a:pt x="26722" y="101818"/>
                        <a:pt x="26722" y="102424"/>
                        <a:pt x="27226" y="103030"/>
                      </a:cubicBezTo>
                      <a:cubicBezTo>
                        <a:pt x="27731" y="104242"/>
                        <a:pt x="28739" y="105454"/>
                        <a:pt x="28739" y="105454"/>
                      </a:cubicBezTo>
                      <a:cubicBezTo>
                        <a:pt x="28739" y="105454"/>
                        <a:pt x="28739" y="106060"/>
                        <a:pt x="29243" y="106666"/>
                      </a:cubicBezTo>
                      <a:cubicBezTo>
                        <a:pt x="30252" y="107272"/>
                        <a:pt x="31260" y="107272"/>
                        <a:pt x="31764" y="107878"/>
                      </a:cubicBezTo>
                      <a:cubicBezTo>
                        <a:pt x="32773" y="109090"/>
                        <a:pt x="33781" y="110303"/>
                        <a:pt x="33781" y="110303"/>
                      </a:cubicBezTo>
                      <a:cubicBezTo>
                        <a:pt x="33781" y="110303"/>
                        <a:pt x="36302" y="113333"/>
                        <a:pt x="37310" y="114545"/>
                      </a:cubicBezTo>
                      <a:cubicBezTo>
                        <a:pt x="38319" y="115757"/>
                        <a:pt x="39327" y="116969"/>
                        <a:pt x="39831" y="116969"/>
                      </a:cubicBezTo>
                      <a:cubicBezTo>
                        <a:pt x="40336" y="117575"/>
                        <a:pt x="42857" y="118181"/>
                        <a:pt x="42857" y="118181"/>
                      </a:cubicBezTo>
                      <a:cubicBezTo>
                        <a:pt x="42857" y="118181"/>
                        <a:pt x="44369" y="119999"/>
                        <a:pt x="44873" y="119393"/>
                      </a:cubicBezTo>
                      <a:cubicBezTo>
                        <a:pt x="45882" y="119393"/>
                        <a:pt x="43865" y="118787"/>
                        <a:pt x="46890" y="118787"/>
                      </a:cubicBezTo>
                      <a:cubicBezTo>
                        <a:pt x="49915" y="118787"/>
                        <a:pt x="51932" y="119999"/>
                        <a:pt x="51932" y="119999"/>
                      </a:cubicBezTo>
                      <a:cubicBezTo>
                        <a:pt x="53949" y="118181"/>
                        <a:pt x="53949" y="118181"/>
                        <a:pt x="53949" y="118181"/>
                      </a:cubicBezTo>
                      <a:cubicBezTo>
                        <a:pt x="53949" y="118181"/>
                        <a:pt x="53445" y="119393"/>
                        <a:pt x="53949" y="117575"/>
                      </a:cubicBezTo>
                      <a:cubicBezTo>
                        <a:pt x="54453" y="116363"/>
                        <a:pt x="54957" y="115151"/>
                        <a:pt x="54957" y="115151"/>
                      </a:cubicBezTo>
                      <a:cubicBezTo>
                        <a:pt x="54957" y="115151"/>
                        <a:pt x="54453" y="113939"/>
                        <a:pt x="55966" y="113939"/>
                      </a:cubicBezTo>
                      <a:cubicBezTo>
                        <a:pt x="56974" y="113939"/>
                        <a:pt x="60000" y="113333"/>
                        <a:pt x="60504" y="113333"/>
                      </a:cubicBezTo>
                      <a:cubicBezTo>
                        <a:pt x="61008" y="113333"/>
                        <a:pt x="61008" y="113939"/>
                        <a:pt x="61512" y="113333"/>
                      </a:cubicBezTo>
                      <a:cubicBezTo>
                        <a:pt x="61512" y="112727"/>
                        <a:pt x="66050" y="114545"/>
                        <a:pt x="66050" y="114545"/>
                      </a:cubicBezTo>
                      <a:cubicBezTo>
                        <a:pt x="66554" y="113333"/>
                        <a:pt x="66554" y="113333"/>
                        <a:pt x="66554" y="113333"/>
                      </a:cubicBezTo>
                      <a:cubicBezTo>
                        <a:pt x="67563" y="112727"/>
                        <a:pt x="67563" y="112727"/>
                        <a:pt x="67563" y="112727"/>
                      </a:cubicBezTo>
                      <a:cubicBezTo>
                        <a:pt x="68571" y="115151"/>
                        <a:pt x="68571" y="115151"/>
                        <a:pt x="68571" y="115151"/>
                      </a:cubicBezTo>
                      <a:cubicBezTo>
                        <a:pt x="70588" y="115151"/>
                        <a:pt x="70588" y="115151"/>
                        <a:pt x="70588" y="115151"/>
                      </a:cubicBezTo>
                      <a:cubicBezTo>
                        <a:pt x="70588" y="115151"/>
                        <a:pt x="72100" y="114545"/>
                        <a:pt x="73109" y="114545"/>
                      </a:cubicBezTo>
                      <a:cubicBezTo>
                        <a:pt x="73613" y="114545"/>
                        <a:pt x="75630" y="113333"/>
                        <a:pt x="75630" y="113333"/>
                      </a:cubicBezTo>
                      <a:cubicBezTo>
                        <a:pt x="75630" y="113333"/>
                        <a:pt x="76134" y="112121"/>
                        <a:pt x="76638" y="112121"/>
                      </a:cubicBezTo>
                      <a:cubicBezTo>
                        <a:pt x="77142" y="111515"/>
                        <a:pt x="78655" y="111515"/>
                        <a:pt x="79159" y="111515"/>
                      </a:cubicBezTo>
                      <a:cubicBezTo>
                        <a:pt x="80168" y="111515"/>
                        <a:pt x="81680" y="110909"/>
                        <a:pt x="81680" y="110909"/>
                      </a:cubicBezTo>
                      <a:cubicBezTo>
                        <a:pt x="82689" y="109696"/>
                        <a:pt x="82689" y="109696"/>
                        <a:pt x="82689" y="109696"/>
                      </a:cubicBezTo>
                      <a:cubicBezTo>
                        <a:pt x="82689" y="109696"/>
                        <a:pt x="83193" y="109090"/>
                        <a:pt x="84201" y="109090"/>
                      </a:cubicBezTo>
                      <a:cubicBezTo>
                        <a:pt x="84705" y="109696"/>
                        <a:pt x="86722" y="109696"/>
                        <a:pt x="86722" y="109696"/>
                      </a:cubicBezTo>
                      <a:cubicBezTo>
                        <a:pt x="88235" y="108484"/>
                        <a:pt x="88235" y="108484"/>
                        <a:pt x="88235" y="108484"/>
                      </a:cubicBezTo>
                      <a:cubicBezTo>
                        <a:pt x="89747" y="107878"/>
                        <a:pt x="89747" y="107878"/>
                        <a:pt x="89747" y="107878"/>
                      </a:cubicBezTo>
                      <a:cubicBezTo>
                        <a:pt x="89747" y="107878"/>
                        <a:pt x="89747" y="107272"/>
                        <a:pt x="90252" y="107878"/>
                      </a:cubicBezTo>
                      <a:cubicBezTo>
                        <a:pt x="90756" y="108484"/>
                        <a:pt x="91764" y="109696"/>
                        <a:pt x="91764" y="109696"/>
                      </a:cubicBezTo>
                      <a:cubicBezTo>
                        <a:pt x="93781" y="110303"/>
                        <a:pt x="93781" y="110303"/>
                        <a:pt x="93781" y="110303"/>
                      </a:cubicBezTo>
                      <a:cubicBezTo>
                        <a:pt x="95294" y="109696"/>
                        <a:pt x="95294" y="109696"/>
                        <a:pt x="95294" y="109696"/>
                      </a:cubicBezTo>
                      <a:cubicBezTo>
                        <a:pt x="96302" y="108484"/>
                        <a:pt x="96302" y="108484"/>
                        <a:pt x="96302" y="108484"/>
                      </a:cubicBezTo>
                      <a:cubicBezTo>
                        <a:pt x="96302" y="108484"/>
                        <a:pt x="96302" y="107878"/>
                        <a:pt x="97815" y="107878"/>
                      </a:cubicBezTo>
                      <a:cubicBezTo>
                        <a:pt x="99327" y="107878"/>
                        <a:pt x="99831" y="107878"/>
                        <a:pt x="99831" y="107878"/>
                      </a:cubicBezTo>
                      <a:cubicBezTo>
                        <a:pt x="99831" y="107878"/>
                        <a:pt x="101344" y="107878"/>
                        <a:pt x="101344" y="107272"/>
                      </a:cubicBezTo>
                      <a:cubicBezTo>
                        <a:pt x="101344" y="106666"/>
                        <a:pt x="101344" y="105454"/>
                        <a:pt x="101848" y="104848"/>
                      </a:cubicBezTo>
                      <a:cubicBezTo>
                        <a:pt x="101848" y="104242"/>
                        <a:pt x="103865" y="101818"/>
                        <a:pt x="103865" y="101818"/>
                      </a:cubicBezTo>
                      <a:cubicBezTo>
                        <a:pt x="104873" y="101212"/>
                        <a:pt x="104873" y="101212"/>
                        <a:pt x="104873" y="101212"/>
                      </a:cubicBezTo>
                      <a:cubicBezTo>
                        <a:pt x="104369" y="99393"/>
                        <a:pt x="104369" y="99393"/>
                        <a:pt x="104369" y="99393"/>
                      </a:cubicBezTo>
                      <a:cubicBezTo>
                        <a:pt x="104873" y="98181"/>
                        <a:pt x="104873" y="98181"/>
                        <a:pt x="104873" y="98181"/>
                      </a:cubicBezTo>
                      <a:cubicBezTo>
                        <a:pt x="104873" y="98181"/>
                        <a:pt x="106386" y="97575"/>
                        <a:pt x="105882" y="98787"/>
                      </a:cubicBezTo>
                      <a:cubicBezTo>
                        <a:pt x="105378" y="99999"/>
                        <a:pt x="105882" y="100606"/>
                        <a:pt x="105882" y="100606"/>
                      </a:cubicBezTo>
                      <a:cubicBezTo>
                        <a:pt x="105882" y="100606"/>
                        <a:pt x="106386" y="99999"/>
                        <a:pt x="106890" y="99999"/>
                      </a:cubicBezTo>
                      <a:cubicBezTo>
                        <a:pt x="107899" y="99999"/>
                        <a:pt x="107899" y="99393"/>
                        <a:pt x="108403" y="99393"/>
                      </a:cubicBezTo>
                      <a:cubicBezTo>
                        <a:pt x="109411" y="99999"/>
                        <a:pt x="109915" y="99393"/>
                        <a:pt x="109915" y="99393"/>
                      </a:cubicBezTo>
                      <a:cubicBezTo>
                        <a:pt x="109915" y="99393"/>
                        <a:pt x="109411" y="98181"/>
                        <a:pt x="109915" y="98181"/>
                      </a:cubicBezTo>
                      <a:cubicBezTo>
                        <a:pt x="110420" y="98787"/>
                        <a:pt x="111428" y="98787"/>
                        <a:pt x="111428" y="98787"/>
                      </a:cubicBezTo>
                      <a:cubicBezTo>
                        <a:pt x="111428" y="98787"/>
                        <a:pt x="111932" y="98787"/>
                        <a:pt x="111932" y="98181"/>
                      </a:cubicBezTo>
                      <a:cubicBezTo>
                        <a:pt x="111932" y="98181"/>
                        <a:pt x="110420" y="96969"/>
                        <a:pt x="110924" y="96969"/>
                      </a:cubicBezTo>
                      <a:cubicBezTo>
                        <a:pt x="111428" y="97575"/>
                        <a:pt x="112436" y="96969"/>
                        <a:pt x="112436" y="96969"/>
                      </a:cubicBezTo>
                      <a:cubicBezTo>
                        <a:pt x="112436" y="96969"/>
                        <a:pt x="113949" y="97575"/>
                        <a:pt x="112436" y="96363"/>
                      </a:cubicBezTo>
                      <a:cubicBezTo>
                        <a:pt x="111428" y="94545"/>
                        <a:pt x="112941" y="94545"/>
                        <a:pt x="112941" y="94545"/>
                      </a:cubicBezTo>
                      <a:cubicBezTo>
                        <a:pt x="112941" y="94545"/>
                        <a:pt x="114453" y="95151"/>
                        <a:pt x="113949" y="95151"/>
                      </a:cubicBezTo>
                      <a:cubicBezTo>
                        <a:pt x="113445" y="94545"/>
                        <a:pt x="111428" y="91515"/>
                        <a:pt x="111428" y="91515"/>
                      </a:cubicBezTo>
                      <a:cubicBezTo>
                        <a:pt x="111428" y="90909"/>
                        <a:pt x="111428" y="90909"/>
                        <a:pt x="111428" y="90909"/>
                      </a:cubicBezTo>
                      <a:cubicBezTo>
                        <a:pt x="111428" y="89696"/>
                        <a:pt x="111428" y="89696"/>
                        <a:pt x="111428" y="89696"/>
                      </a:cubicBezTo>
                      <a:cubicBezTo>
                        <a:pt x="111428" y="89696"/>
                        <a:pt x="112436" y="90303"/>
                        <a:pt x="112941" y="90909"/>
                      </a:cubicBezTo>
                      <a:cubicBezTo>
                        <a:pt x="112941" y="90909"/>
                        <a:pt x="112941" y="90909"/>
                        <a:pt x="113445" y="91515"/>
                      </a:cubicBezTo>
                      <a:cubicBezTo>
                        <a:pt x="114453" y="92121"/>
                        <a:pt x="113949" y="93333"/>
                        <a:pt x="114453" y="93333"/>
                      </a:cubicBezTo>
                      <a:cubicBezTo>
                        <a:pt x="114957" y="93939"/>
                        <a:pt x="116470" y="93333"/>
                        <a:pt x="116470" y="93333"/>
                      </a:cubicBezTo>
                      <a:cubicBezTo>
                        <a:pt x="117478" y="91515"/>
                        <a:pt x="117478" y="91515"/>
                        <a:pt x="117478" y="91515"/>
                      </a:cubicBezTo>
                      <a:cubicBezTo>
                        <a:pt x="117478" y="91515"/>
                        <a:pt x="119495" y="89090"/>
                        <a:pt x="118991" y="89090"/>
                      </a:cubicBezTo>
                      <a:cubicBezTo>
                        <a:pt x="118487" y="88484"/>
                        <a:pt x="115966" y="89696"/>
                        <a:pt x="115966" y="89696"/>
                      </a:cubicBezTo>
                      <a:cubicBezTo>
                        <a:pt x="116974" y="87272"/>
                        <a:pt x="116974" y="87272"/>
                        <a:pt x="116974" y="87272"/>
                      </a:cubicBezTo>
                      <a:cubicBezTo>
                        <a:pt x="115462" y="86666"/>
                        <a:pt x="115462" y="86666"/>
                        <a:pt x="115462" y="86666"/>
                      </a:cubicBezTo>
                      <a:cubicBezTo>
                        <a:pt x="114957" y="86060"/>
                        <a:pt x="114957" y="86060"/>
                        <a:pt x="114957" y="86060"/>
                      </a:cubicBezTo>
                      <a:cubicBezTo>
                        <a:pt x="114957" y="86060"/>
                        <a:pt x="116470" y="86060"/>
                        <a:pt x="116470" y="86060"/>
                      </a:cubicBezTo>
                      <a:cubicBezTo>
                        <a:pt x="116974" y="86060"/>
                        <a:pt x="117983" y="85454"/>
                        <a:pt x="117983" y="85454"/>
                      </a:cubicBezTo>
                      <a:cubicBezTo>
                        <a:pt x="117983" y="84242"/>
                        <a:pt x="117983" y="84242"/>
                        <a:pt x="117983" y="84242"/>
                      </a:cubicBezTo>
                      <a:cubicBezTo>
                        <a:pt x="116470" y="83030"/>
                        <a:pt x="116470" y="83030"/>
                        <a:pt x="116470" y="83030"/>
                      </a:cubicBezTo>
                      <a:cubicBezTo>
                        <a:pt x="116974" y="82424"/>
                        <a:pt x="116974" y="82424"/>
                        <a:pt x="116974" y="82424"/>
                      </a:cubicBezTo>
                      <a:cubicBezTo>
                        <a:pt x="117478" y="81212"/>
                        <a:pt x="117478" y="81212"/>
                        <a:pt x="117478" y="81212"/>
                      </a:cubicBezTo>
                      <a:cubicBezTo>
                        <a:pt x="118487" y="80606"/>
                        <a:pt x="118487" y="80606"/>
                        <a:pt x="118487" y="80606"/>
                      </a:cubicBezTo>
                      <a:cubicBezTo>
                        <a:pt x="120000" y="76969"/>
                        <a:pt x="120000" y="76969"/>
                        <a:pt x="120000" y="76969"/>
                      </a:cubicBezTo>
                      <a:cubicBezTo>
                        <a:pt x="119495" y="75757"/>
                        <a:pt x="119495" y="75757"/>
                        <a:pt x="119495" y="75757"/>
                      </a:cubicBezTo>
                      <a:cubicBezTo>
                        <a:pt x="118487" y="75757"/>
                        <a:pt x="118487" y="75757"/>
                        <a:pt x="118487" y="75757"/>
                      </a:cubicBezTo>
                      <a:cubicBezTo>
                        <a:pt x="118487" y="73333"/>
                        <a:pt x="118487" y="73333"/>
                        <a:pt x="118487" y="73333"/>
                      </a:cubicBezTo>
                      <a:cubicBezTo>
                        <a:pt x="116470" y="72121"/>
                        <a:pt x="116470" y="72121"/>
                        <a:pt x="116470" y="72121"/>
                      </a:cubicBezTo>
                      <a:cubicBezTo>
                        <a:pt x="116470" y="72121"/>
                        <a:pt x="114957" y="70909"/>
                        <a:pt x="114957" y="70303"/>
                      </a:cubicBezTo>
                      <a:cubicBezTo>
                        <a:pt x="114957" y="70303"/>
                        <a:pt x="114957" y="69090"/>
                        <a:pt x="114453" y="69696"/>
                      </a:cubicBezTo>
                      <a:cubicBezTo>
                        <a:pt x="113949" y="69696"/>
                        <a:pt x="113445" y="69090"/>
                        <a:pt x="113445" y="69090"/>
                      </a:cubicBezTo>
                      <a:cubicBezTo>
                        <a:pt x="113445" y="69090"/>
                        <a:pt x="113445" y="67272"/>
                        <a:pt x="113445" y="67272"/>
                      </a:cubicBezTo>
                      <a:cubicBezTo>
                        <a:pt x="113445" y="67272"/>
                        <a:pt x="114453" y="66666"/>
                        <a:pt x="114453" y="66060"/>
                      </a:cubicBezTo>
                      <a:cubicBezTo>
                        <a:pt x="114957" y="65454"/>
                        <a:pt x="114453" y="64242"/>
                        <a:pt x="114453" y="64242"/>
                      </a:cubicBezTo>
                      <a:cubicBezTo>
                        <a:pt x="113949" y="64242"/>
                        <a:pt x="112941" y="64848"/>
                        <a:pt x="112941" y="64848"/>
                      </a:cubicBezTo>
                      <a:cubicBezTo>
                        <a:pt x="109915" y="65454"/>
                        <a:pt x="109915" y="65454"/>
                        <a:pt x="109915" y="65454"/>
                      </a:cubicBezTo>
                      <a:cubicBezTo>
                        <a:pt x="108907" y="64848"/>
                        <a:pt x="108907" y="64848"/>
                        <a:pt x="108907" y="64848"/>
                      </a:cubicBezTo>
                      <a:cubicBezTo>
                        <a:pt x="108907" y="64848"/>
                        <a:pt x="109411" y="64848"/>
                        <a:pt x="109411" y="64242"/>
                      </a:cubicBezTo>
                      <a:cubicBezTo>
                        <a:pt x="109915" y="63636"/>
                        <a:pt x="109915" y="63030"/>
                        <a:pt x="110420" y="62424"/>
                      </a:cubicBezTo>
                      <a:cubicBezTo>
                        <a:pt x="110924" y="61818"/>
                        <a:pt x="110924" y="62424"/>
                        <a:pt x="111428" y="61212"/>
                      </a:cubicBezTo>
                      <a:cubicBezTo>
                        <a:pt x="112436" y="60606"/>
                        <a:pt x="113445" y="59393"/>
                        <a:pt x="113445" y="59393"/>
                      </a:cubicBezTo>
                      <a:cubicBezTo>
                        <a:pt x="113445" y="57575"/>
                        <a:pt x="113445" y="57575"/>
                        <a:pt x="113445" y="57575"/>
                      </a:cubicBezTo>
                      <a:cubicBezTo>
                        <a:pt x="112941" y="55757"/>
                        <a:pt x="112941" y="55757"/>
                        <a:pt x="112941" y="55757"/>
                      </a:cubicBezTo>
                      <a:cubicBezTo>
                        <a:pt x="112941" y="55757"/>
                        <a:pt x="112436" y="55151"/>
                        <a:pt x="111932" y="55151"/>
                      </a:cubicBezTo>
                      <a:cubicBezTo>
                        <a:pt x="111428" y="55151"/>
                        <a:pt x="111932" y="56363"/>
                        <a:pt x="110924" y="55151"/>
                      </a:cubicBezTo>
                      <a:cubicBezTo>
                        <a:pt x="110420" y="54545"/>
                        <a:pt x="110420" y="54545"/>
                        <a:pt x="109915" y="53333"/>
                      </a:cubicBezTo>
                      <a:cubicBezTo>
                        <a:pt x="109411" y="52727"/>
                        <a:pt x="109411" y="51515"/>
                        <a:pt x="109411" y="51515"/>
                      </a:cubicBezTo>
                      <a:cubicBezTo>
                        <a:pt x="109411" y="51515"/>
                        <a:pt x="108403" y="50909"/>
                        <a:pt x="108907" y="50909"/>
                      </a:cubicBezTo>
                      <a:cubicBezTo>
                        <a:pt x="109915" y="50909"/>
                        <a:pt x="110420" y="51515"/>
                        <a:pt x="110924" y="50909"/>
                      </a:cubicBezTo>
                      <a:cubicBezTo>
                        <a:pt x="111428" y="50303"/>
                        <a:pt x="111428" y="50909"/>
                        <a:pt x="111428" y="50303"/>
                      </a:cubicBezTo>
                      <a:cubicBezTo>
                        <a:pt x="111428" y="49696"/>
                        <a:pt x="111932" y="47878"/>
                        <a:pt x="111932" y="47878"/>
                      </a:cubicBezTo>
                      <a:cubicBezTo>
                        <a:pt x="111932" y="47272"/>
                        <a:pt x="111932" y="47272"/>
                        <a:pt x="112941" y="46666"/>
                      </a:cubicBezTo>
                      <a:cubicBezTo>
                        <a:pt x="114453" y="46060"/>
                        <a:pt x="113949" y="46060"/>
                        <a:pt x="114957" y="46060"/>
                      </a:cubicBezTo>
                      <a:cubicBezTo>
                        <a:pt x="115462" y="45454"/>
                        <a:pt x="115966" y="44848"/>
                        <a:pt x="115462" y="44848"/>
                      </a:cubicBezTo>
                      <a:cubicBezTo>
                        <a:pt x="115462" y="44242"/>
                        <a:pt x="114453" y="44242"/>
                        <a:pt x="114453" y="44242"/>
                      </a:cubicBezTo>
                      <a:cubicBezTo>
                        <a:pt x="113949" y="43636"/>
                        <a:pt x="112941" y="44848"/>
                        <a:pt x="112941" y="44848"/>
                      </a:cubicBezTo>
                      <a:cubicBezTo>
                        <a:pt x="112941" y="44848"/>
                        <a:pt x="111932" y="45454"/>
                        <a:pt x="111428" y="46060"/>
                      </a:cubicBezTo>
                      <a:cubicBezTo>
                        <a:pt x="110924" y="46666"/>
                        <a:pt x="110420" y="46060"/>
                        <a:pt x="109915" y="46060"/>
                      </a:cubicBezTo>
                      <a:cubicBezTo>
                        <a:pt x="109411" y="46060"/>
                        <a:pt x="109411" y="46060"/>
                        <a:pt x="109411" y="46060"/>
                      </a:cubicBezTo>
                      <a:cubicBezTo>
                        <a:pt x="109411" y="46060"/>
                        <a:pt x="108403" y="45454"/>
                        <a:pt x="107899" y="46666"/>
                      </a:cubicBezTo>
                      <a:cubicBezTo>
                        <a:pt x="107899" y="47878"/>
                        <a:pt x="106890" y="49090"/>
                        <a:pt x="106890" y="49090"/>
                      </a:cubicBezTo>
                      <a:cubicBezTo>
                        <a:pt x="106890" y="49090"/>
                        <a:pt x="106386" y="49696"/>
                        <a:pt x="106386" y="48484"/>
                      </a:cubicBezTo>
                      <a:cubicBezTo>
                        <a:pt x="106386" y="47878"/>
                        <a:pt x="105882" y="46060"/>
                        <a:pt x="105882" y="46060"/>
                      </a:cubicBezTo>
                      <a:cubicBezTo>
                        <a:pt x="105882" y="46060"/>
                        <a:pt x="105882" y="46060"/>
                        <a:pt x="105882" y="46060"/>
                      </a:cubicBezTo>
                      <a:cubicBezTo>
                        <a:pt x="105378" y="46060"/>
                        <a:pt x="103865" y="45454"/>
                        <a:pt x="103865" y="45454"/>
                      </a:cubicBezTo>
                      <a:cubicBezTo>
                        <a:pt x="103865" y="45454"/>
                        <a:pt x="104369" y="45454"/>
                        <a:pt x="104369" y="44242"/>
                      </a:cubicBezTo>
                      <a:cubicBezTo>
                        <a:pt x="103865" y="43636"/>
                        <a:pt x="103865" y="43030"/>
                        <a:pt x="103865" y="43030"/>
                      </a:cubicBezTo>
                      <a:cubicBezTo>
                        <a:pt x="104369" y="43030"/>
                        <a:pt x="104873" y="43030"/>
                        <a:pt x="104873" y="43030"/>
                      </a:cubicBezTo>
                      <a:cubicBezTo>
                        <a:pt x="105378" y="43030"/>
                        <a:pt x="105378" y="43030"/>
                        <a:pt x="105378" y="41818"/>
                      </a:cubicBezTo>
                      <a:cubicBezTo>
                        <a:pt x="105378" y="40000"/>
                        <a:pt x="104873" y="39393"/>
                        <a:pt x="104873" y="39393"/>
                      </a:cubicBezTo>
                      <a:cubicBezTo>
                        <a:pt x="104873" y="39393"/>
                        <a:pt x="104369" y="38787"/>
                        <a:pt x="104369" y="38787"/>
                      </a:cubicBezTo>
                      <a:cubicBezTo>
                        <a:pt x="104369" y="36363"/>
                        <a:pt x="104369" y="36363"/>
                        <a:pt x="104369" y="36363"/>
                      </a:cubicBezTo>
                      <a:cubicBezTo>
                        <a:pt x="104369" y="36363"/>
                        <a:pt x="104369" y="35757"/>
                        <a:pt x="103865" y="35151"/>
                      </a:cubicBezTo>
                      <a:cubicBezTo>
                        <a:pt x="103361" y="34545"/>
                        <a:pt x="103361" y="33939"/>
                        <a:pt x="102857" y="34545"/>
                      </a:cubicBezTo>
                      <a:cubicBezTo>
                        <a:pt x="102857" y="34545"/>
                        <a:pt x="102352" y="35151"/>
                        <a:pt x="101848" y="35151"/>
                      </a:cubicBezTo>
                      <a:cubicBezTo>
                        <a:pt x="101344" y="34545"/>
                        <a:pt x="100336" y="33939"/>
                        <a:pt x="100336" y="33939"/>
                      </a:cubicBezTo>
                      <a:cubicBezTo>
                        <a:pt x="98319" y="32727"/>
                        <a:pt x="98319" y="32727"/>
                        <a:pt x="98319" y="32727"/>
                      </a:cubicBezTo>
                      <a:cubicBezTo>
                        <a:pt x="98319" y="32727"/>
                        <a:pt x="98319" y="32727"/>
                        <a:pt x="97815" y="33333"/>
                      </a:cubicBezTo>
                      <a:cubicBezTo>
                        <a:pt x="97815" y="33939"/>
                        <a:pt x="97310" y="33333"/>
                        <a:pt x="97310" y="34545"/>
                      </a:cubicBezTo>
                      <a:cubicBezTo>
                        <a:pt x="97815" y="35151"/>
                        <a:pt x="97815" y="35757"/>
                        <a:pt x="97815" y="36363"/>
                      </a:cubicBezTo>
                      <a:cubicBezTo>
                        <a:pt x="97310" y="36969"/>
                        <a:pt x="97310" y="37575"/>
                        <a:pt x="97310" y="38787"/>
                      </a:cubicBezTo>
                      <a:cubicBezTo>
                        <a:pt x="96806" y="39393"/>
                        <a:pt x="96302" y="39393"/>
                        <a:pt x="96302" y="40000"/>
                      </a:cubicBezTo>
                      <a:cubicBezTo>
                        <a:pt x="96302" y="40606"/>
                        <a:pt x="96806" y="40606"/>
                        <a:pt x="96806" y="41212"/>
                      </a:cubicBezTo>
                      <a:cubicBezTo>
                        <a:pt x="96806" y="41212"/>
                        <a:pt x="96302" y="42424"/>
                        <a:pt x="95798" y="42424"/>
                      </a:cubicBezTo>
                      <a:cubicBezTo>
                        <a:pt x="95798" y="43030"/>
                        <a:pt x="95294" y="43636"/>
                        <a:pt x="94789" y="43636"/>
                      </a:cubicBezTo>
                      <a:cubicBezTo>
                        <a:pt x="94789" y="43030"/>
                        <a:pt x="94285" y="43030"/>
                        <a:pt x="93781" y="43030"/>
                      </a:cubicBezTo>
                      <a:cubicBezTo>
                        <a:pt x="93277" y="43030"/>
                        <a:pt x="92773" y="43636"/>
                        <a:pt x="92773" y="43636"/>
                      </a:cubicBezTo>
                      <a:cubicBezTo>
                        <a:pt x="92773" y="43636"/>
                        <a:pt x="92268" y="44242"/>
                        <a:pt x="91764" y="43636"/>
                      </a:cubicBezTo>
                      <a:cubicBezTo>
                        <a:pt x="90756" y="43030"/>
                        <a:pt x="90252" y="42424"/>
                        <a:pt x="90252" y="42424"/>
                      </a:cubicBezTo>
                      <a:cubicBezTo>
                        <a:pt x="90252" y="41212"/>
                        <a:pt x="90252" y="41212"/>
                        <a:pt x="90252" y="41212"/>
                      </a:cubicBezTo>
                      <a:cubicBezTo>
                        <a:pt x="90252" y="41212"/>
                        <a:pt x="92268" y="41818"/>
                        <a:pt x="89747" y="40000"/>
                      </a:cubicBezTo>
                      <a:cubicBezTo>
                        <a:pt x="87731" y="38787"/>
                        <a:pt x="87731" y="38787"/>
                        <a:pt x="87731" y="38787"/>
                      </a:cubicBezTo>
                      <a:cubicBezTo>
                        <a:pt x="87731" y="38787"/>
                        <a:pt x="87731" y="39393"/>
                        <a:pt x="87226" y="40000"/>
                      </a:cubicBezTo>
                      <a:cubicBezTo>
                        <a:pt x="86722" y="40000"/>
                        <a:pt x="86722" y="40606"/>
                        <a:pt x="86722" y="40606"/>
                      </a:cubicBezTo>
                      <a:cubicBezTo>
                        <a:pt x="86218" y="41818"/>
                        <a:pt x="86218" y="41818"/>
                        <a:pt x="86218" y="41818"/>
                      </a:cubicBezTo>
                      <a:cubicBezTo>
                        <a:pt x="85714" y="41818"/>
                        <a:pt x="85714" y="41818"/>
                        <a:pt x="85714" y="41818"/>
                      </a:cubicBezTo>
                      <a:cubicBezTo>
                        <a:pt x="84705" y="43636"/>
                        <a:pt x="84705" y="43636"/>
                        <a:pt x="84705" y="43636"/>
                      </a:cubicBezTo>
                      <a:cubicBezTo>
                        <a:pt x="84705" y="43636"/>
                        <a:pt x="84201" y="44242"/>
                        <a:pt x="83697" y="44242"/>
                      </a:cubicBezTo>
                      <a:cubicBezTo>
                        <a:pt x="83697" y="44242"/>
                        <a:pt x="83193" y="44242"/>
                        <a:pt x="83193" y="44242"/>
                      </a:cubicBezTo>
                      <a:cubicBezTo>
                        <a:pt x="82689" y="44242"/>
                        <a:pt x="82184" y="44242"/>
                        <a:pt x="82184" y="43636"/>
                      </a:cubicBezTo>
                      <a:cubicBezTo>
                        <a:pt x="81680" y="43636"/>
                        <a:pt x="81680" y="43636"/>
                        <a:pt x="81680" y="43030"/>
                      </a:cubicBezTo>
                      <a:cubicBezTo>
                        <a:pt x="81680" y="42424"/>
                        <a:pt x="81680" y="41212"/>
                        <a:pt x="81176" y="40606"/>
                      </a:cubicBezTo>
                      <a:cubicBezTo>
                        <a:pt x="81176" y="40000"/>
                        <a:pt x="81176" y="40000"/>
                        <a:pt x="80672" y="38787"/>
                      </a:cubicBezTo>
                      <a:cubicBezTo>
                        <a:pt x="80168" y="38181"/>
                        <a:pt x="79663" y="36969"/>
                        <a:pt x="79663" y="36969"/>
                      </a:cubicBezTo>
                      <a:cubicBezTo>
                        <a:pt x="77142" y="35151"/>
                        <a:pt x="77142" y="35151"/>
                        <a:pt x="77142" y="35151"/>
                      </a:cubicBezTo>
                      <a:cubicBezTo>
                        <a:pt x="77142" y="35151"/>
                        <a:pt x="77647" y="34545"/>
                        <a:pt x="76638" y="34545"/>
                      </a:cubicBezTo>
                      <a:cubicBezTo>
                        <a:pt x="76134" y="35151"/>
                        <a:pt x="75126" y="36363"/>
                        <a:pt x="75126" y="36363"/>
                      </a:cubicBezTo>
                      <a:cubicBezTo>
                        <a:pt x="75126" y="36363"/>
                        <a:pt x="75126" y="37575"/>
                        <a:pt x="75126" y="38181"/>
                      </a:cubicBezTo>
                      <a:cubicBezTo>
                        <a:pt x="75126" y="38181"/>
                        <a:pt x="74621" y="38787"/>
                        <a:pt x="74621" y="39393"/>
                      </a:cubicBezTo>
                      <a:cubicBezTo>
                        <a:pt x="75126" y="40606"/>
                        <a:pt x="75630" y="41818"/>
                        <a:pt x="75126" y="42424"/>
                      </a:cubicBezTo>
                      <a:cubicBezTo>
                        <a:pt x="75126" y="42424"/>
                        <a:pt x="74621" y="43636"/>
                        <a:pt x="74621" y="44848"/>
                      </a:cubicBezTo>
                      <a:cubicBezTo>
                        <a:pt x="74621" y="46060"/>
                        <a:pt x="75126" y="47272"/>
                        <a:pt x="74621" y="47272"/>
                      </a:cubicBezTo>
                      <a:cubicBezTo>
                        <a:pt x="74117" y="47878"/>
                        <a:pt x="74117" y="48484"/>
                        <a:pt x="74117" y="48484"/>
                      </a:cubicBezTo>
                      <a:cubicBezTo>
                        <a:pt x="73613" y="48484"/>
                        <a:pt x="73613" y="48484"/>
                        <a:pt x="73613" y="48484"/>
                      </a:cubicBezTo>
                      <a:cubicBezTo>
                        <a:pt x="73613" y="48484"/>
                        <a:pt x="73613" y="47878"/>
                        <a:pt x="74117" y="46060"/>
                      </a:cubicBezTo>
                      <a:cubicBezTo>
                        <a:pt x="74117" y="44242"/>
                        <a:pt x="73613" y="43636"/>
                        <a:pt x="73613" y="43030"/>
                      </a:cubicBezTo>
                      <a:cubicBezTo>
                        <a:pt x="73109" y="43030"/>
                        <a:pt x="73109" y="43030"/>
                        <a:pt x="73109" y="42424"/>
                      </a:cubicBezTo>
                      <a:cubicBezTo>
                        <a:pt x="73109" y="41818"/>
                        <a:pt x="73109" y="41212"/>
                        <a:pt x="73109" y="41212"/>
                      </a:cubicBezTo>
                      <a:cubicBezTo>
                        <a:pt x="73109" y="41212"/>
                        <a:pt x="72100" y="40000"/>
                        <a:pt x="72100" y="39393"/>
                      </a:cubicBezTo>
                      <a:cubicBezTo>
                        <a:pt x="72100" y="38787"/>
                        <a:pt x="72605" y="38181"/>
                        <a:pt x="72605" y="36969"/>
                      </a:cubicBezTo>
                      <a:cubicBezTo>
                        <a:pt x="72605" y="35151"/>
                        <a:pt x="73109" y="35151"/>
                        <a:pt x="72605" y="34545"/>
                      </a:cubicBezTo>
                      <a:cubicBezTo>
                        <a:pt x="72100" y="33939"/>
                        <a:pt x="72605" y="33333"/>
                        <a:pt x="72100" y="32727"/>
                      </a:cubicBezTo>
                      <a:cubicBezTo>
                        <a:pt x="71596" y="32727"/>
                        <a:pt x="71596" y="33333"/>
                        <a:pt x="71092" y="32727"/>
                      </a:cubicBezTo>
                      <a:cubicBezTo>
                        <a:pt x="71092" y="32727"/>
                        <a:pt x="71092" y="33333"/>
                        <a:pt x="71092" y="33333"/>
                      </a:cubicBezTo>
                      <a:cubicBezTo>
                        <a:pt x="71596" y="32121"/>
                        <a:pt x="71596" y="32121"/>
                        <a:pt x="71596" y="32121"/>
                      </a:cubicBezTo>
                      <a:cubicBezTo>
                        <a:pt x="71596" y="32121"/>
                        <a:pt x="72100" y="29696"/>
                        <a:pt x="71596" y="30909"/>
                      </a:cubicBezTo>
                      <a:cubicBezTo>
                        <a:pt x="71092" y="31515"/>
                        <a:pt x="69579" y="32121"/>
                        <a:pt x="69579" y="31515"/>
                      </a:cubicBezTo>
                      <a:cubicBezTo>
                        <a:pt x="70084" y="30909"/>
                        <a:pt x="69579" y="30303"/>
                        <a:pt x="69579" y="30303"/>
                      </a:cubicBezTo>
                      <a:cubicBezTo>
                        <a:pt x="69579" y="30303"/>
                        <a:pt x="67563" y="30303"/>
                        <a:pt x="67563" y="30303"/>
                      </a:cubicBezTo>
                      <a:cubicBezTo>
                        <a:pt x="67563" y="30303"/>
                        <a:pt x="67563" y="29696"/>
                        <a:pt x="67563" y="30909"/>
                      </a:cubicBezTo>
                      <a:cubicBezTo>
                        <a:pt x="67563" y="31515"/>
                        <a:pt x="68067" y="32727"/>
                        <a:pt x="67058" y="32727"/>
                      </a:cubicBezTo>
                      <a:cubicBezTo>
                        <a:pt x="66050" y="33333"/>
                        <a:pt x="65546" y="33333"/>
                        <a:pt x="65546" y="33333"/>
                      </a:cubicBezTo>
                      <a:cubicBezTo>
                        <a:pt x="65546" y="32727"/>
                        <a:pt x="64537" y="32121"/>
                        <a:pt x="64537" y="32121"/>
                      </a:cubicBezTo>
                      <a:cubicBezTo>
                        <a:pt x="64537" y="32121"/>
                        <a:pt x="64033" y="32121"/>
                        <a:pt x="63529" y="32121"/>
                      </a:cubicBezTo>
                      <a:cubicBezTo>
                        <a:pt x="63529" y="32727"/>
                        <a:pt x="62521" y="32727"/>
                        <a:pt x="62521" y="32727"/>
                      </a:cubicBezTo>
                      <a:cubicBezTo>
                        <a:pt x="62521" y="33939"/>
                        <a:pt x="62521" y="33939"/>
                        <a:pt x="62521" y="33939"/>
                      </a:cubicBezTo>
                      <a:cubicBezTo>
                        <a:pt x="62521" y="34545"/>
                        <a:pt x="62521" y="34545"/>
                        <a:pt x="62521" y="34545"/>
                      </a:cubicBezTo>
                      <a:cubicBezTo>
                        <a:pt x="62521" y="34545"/>
                        <a:pt x="62016" y="34545"/>
                        <a:pt x="62016" y="34545"/>
                      </a:cubicBezTo>
                      <a:cubicBezTo>
                        <a:pt x="61512" y="35151"/>
                        <a:pt x="61008" y="35151"/>
                        <a:pt x="61512" y="35757"/>
                      </a:cubicBezTo>
                      <a:cubicBezTo>
                        <a:pt x="61512" y="35757"/>
                        <a:pt x="61512" y="35757"/>
                        <a:pt x="61512" y="36969"/>
                      </a:cubicBezTo>
                      <a:cubicBezTo>
                        <a:pt x="61512" y="37575"/>
                        <a:pt x="61512" y="37575"/>
                        <a:pt x="61512" y="38181"/>
                      </a:cubicBezTo>
                      <a:cubicBezTo>
                        <a:pt x="61008" y="38787"/>
                        <a:pt x="61008" y="39393"/>
                        <a:pt x="60504" y="40000"/>
                      </a:cubicBezTo>
                      <a:cubicBezTo>
                        <a:pt x="60504" y="40000"/>
                        <a:pt x="60000" y="40606"/>
                        <a:pt x="60000" y="40606"/>
                      </a:cubicBezTo>
                      <a:cubicBezTo>
                        <a:pt x="59495" y="41212"/>
                        <a:pt x="59495" y="41212"/>
                        <a:pt x="58991" y="41212"/>
                      </a:cubicBezTo>
                      <a:cubicBezTo>
                        <a:pt x="58487" y="41212"/>
                        <a:pt x="58487" y="41818"/>
                        <a:pt x="58487" y="41212"/>
                      </a:cubicBezTo>
                      <a:cubicBezTo>
                        <a:pt x="58487" y="40000"/>
                        <a:pt x="58487" y="39393"/>
                        <a:pt x="58487" y="38181"/>
                      </a:cubicBezTo>
                      <a:cubicBezTo>
                        <a:pt x="58487" y="37575"/>
                        <a:pt x="58991" y="37575"/>
                        <a:pt x="57983" y="36363"/>
                      </a:cubicBezTo>
                      <a:cubicBezTo>
                        <a:pt x="57478" y="35151"/>
                        <a:pt x="56974" y="35151"/>
                        <a:pt x="56974" y="34545"/>
                      </a:cubicBezTo>
                      <a:cubicBezTo>
                        <a:pt x="56974" y="34545"/>
                        <a:pt x="56974" y="33939"/>
                        <a:pt x="56974" y="33333"/>
                      </a:cubicBezTo>
                      <a:cubicBezTo>
                        <a:pt x="56974" y="32727"/>
                        <a:pt x="56974" y="33939"/>
                        <a:pt x="56974" y="31515"/>
                      </a:cubicBezTo>
                      <a:cubicBezTo>
                        <a:pt x="57478" y="29696"/>
                        <a:pt x="56974" y="29090"/>
                        <a:pt x="56974" y="29090"/>
                      </a:cubicBezTo>
                      <a:cubicBezTo>
                        <a:pt x="56974" y="29090"/>
                        <a:pt x="57478" y="26060"/>
                        <a:pt x="57478" y="26060"/>
                      </a:cubicBezTo>
                      <a:cubicBezTo>
                        <a:pt x="56974" y="26060"/>
                        <a:pt x="55462" y="26060"/>
                        <a:pt x="54957" y="26060"/>
                      </a:cubicBezTo>
                      <a:cubicBezTo>
                        <a:pt x="54453" y="26060"/>
                        <a:pt x="54453" y="26060"/>
                        <a:pt x="53949" y="26060"/>
                      </a:cubicBezTo>
                      <a:cubicBezTo>
                        <a:pt x="53949" y="26666"/>
                        <a:pt x="53445" y="26060"/>
                        <a:pt x="53445" y="27272"/>
                      </a:cubicBezTo>
                      <a:cubicBezTo>
                        <a:pt x="52941" y="28484"/>
                        <a:pt x="52436" y="28484"/>
                        <a:pt x="52436" y="29696"/>
                      </a:cubicBezTo>
                      <a:cubicBezTo>
                        <a:pt x="52436" y="30303"/>
                        <a:pt x="52436" y="31515"/>
                        <a:pt x="52436" y="31515"/>
                      </a:cubicBezTo>
                      <a:cubicBezTo>
                        <a:pt x="52436" y="32121"/>
                        <a:pt x="51932" y="32727"/>
                        <a:pt x="51932" y="32727"/>
                      </a:cubicBezTo>
                      <a:cubicBezTo>
                        <a:pt x="51932" y="32727"/>
                        <a:pt x="51932" y="33333"/>
                        <a:pt x="51932" y="34545"/>
                      </a:cubicBezTo>
                      <a:cubicBezTo>
                        <a:pt x="51428" y="35757"/>
                        <a:pt x="51428" y="36363"/>
                        <a:pt x="51428" y="36969"/>
                      </a:cubicBezTo>
                      <a:cubicBezTo>
                        <a:pt x="51428" y="36969"/>
                        <a:pt x="51428" y="36969"/>
                        <a:pt x="50924" y="37575"/>
                      </a:cubicBezTo>
                      <a:cubicBezTo>
                        <a:pt x="50420" y="38181"/>
                        <a:pt x="49411" y="40000"/>
                        <a:pt x="48907" y="40000"/>
                      </a:cubicBezTo>
                      <a:cubicBezTo>
                        <a:pt x="48907" y="40000"/>
                        <a:pt x="48907" y="40000"/>
                        <a:pt x="48403" y="40606"/>
                      </a:cubicBezTo>
                      <a:cubicBezTo>
                        <a:pt x="48403" y="40606"/>
                        <a:pt x="47394" y="42424"/>
                        <a:pt x="46890" y="42424"/>
                      </a:cubicBezTo>
                      <a:cubicBezTo>
                        <a:pt x="46386" y="43030"/>
                        <a:pt x="46890" y="43030"/>
                        <a:pt x="46386" y="43030"/>
                      </a:cubicBezTo>
                      <a:cubicBezTo>
                        <a:pt x="46386" y="42424"/>
                        <a:pt x="45882" y="42424"/>
                        <a:pt x="45882" y="41818"/>
                      </a:cubicBezTo>
                      <a:cubicBezTo>
                        <a:pt x="45882" y="40606"/>
                        <a:pt x="45882" y="40606"/>
                        <a:pt x="46386" y="39393"/>
                      </a:cubicBezTo>
                      <a:cubicBezTo>
                        <a:pt x="46386" y="38787"/>
                        <a:pt x="46890" y="37575"/>
                        <a:pt x="46890" y="37575"/>
                      </a:cubicBezTo>
                      <a:cubicBezTo>
                        <a:pt x="46890" y="37575"/>
                        <a:pt x="47394" y="36969"/>
                        <a:pt x="46890" y="36969"/>
                      </a:cubicBezTo>
                      <a:cubicBezTo>
                        <a:pt x="46386" y="36969"/>
                        <a:pt x="45882" y="36969"/>
                        <a:pt x="45378" y="36969"/>
                      </a:cubicBezTo>
                      <a:cubicBezTo>
                        <a:pt x="44369" y="36969"/>
                        <a:pt x="43361" y="37575"/>
                        <a:pt x="42857" y="38181"/>
                      </a:cubicBezTo>
                      <a:cubicBezTo>
                        <a:pt x="42352" y="38181"/>
                        <a:pt x="42352" y="38787"/>
                        <a:pt x="41344" y="40000"/>
                      </a:cubicBezTo>
                      <a:cubicBezTo>
                        <a:pt x="40336" y="40606"/>
                        <a:pt x="40336" y="40606"/>
                        <a:pt x="40336" y="40606"/>
                      </a:cubicBezTo>
                      <a:cubicBezTo>
                        <a:pt x="39831" y="41818"/>
                        <a:pt x="39831" y="41818"/>
                        <a:pt x="39831" y="41818"/>
                      </a:cubicBezTo>
                      <a:cubicBezTo>
                        <a:pt x="39831" y="42424"/>
                        <a:pt x="39831" y="42424"/>
                        <a:pt x="39831" y="42424"/>
                      </a:cubicBezTo>
                      <a:cubicBezTo>
                        <a:pt x="39831" y="42424"/>
                        <a:pt x="39831" y="41212"/>
                        <a:pt x="39831" y="41212"/>
                      </a:cubicBezTo>
                      <a:cubicBezTo>
                        <a:pt x="39831" y="41212"/>
                        <a:pt x="39327" y="41212"/>
                        <a:pt x="39327" y="41818"/>
                      </a:cubicBezTo>
                      <a:cubicBezTo>
                        <a:pt x="39327" y="41818"/>
                        <a:pt x="38823" y="42424"/>
                        <a:pt x="38823" y="42424"/>
                      </a:cubicBezTo>
                      <a:cubicBezTo>
                        <a:pt x="38319" y="43030"/>
                        <a:pt x="38319" y="43636"/>
                        <a:pt x="38319" y="44242"/>
                      </a:cubicBezTo>
                      <a:cubicBezTo>
                        <a:pt x="37815" y="44848"/>
                        <a:pt x="37815" y="46060"/>
                        <a:pt x="37310" y="46060"/>
                      </a:cubicBezTo>
                      <a:cubicBezTo>
                        <a:pt x="37310" y="46060"/>
                        <a:pt x="37310" y="46666"/>
                        <a:pt x="37310" y="46666"/>
                      </a:cubicBezTo>
                      <a:cubicBezTo>
                        <a:pt x="36806" y="46666"/>
                        <a:pt x="36302" y="47272"/>
                        <a:pt x="36302" y="47272"/>
                      </a:cubicBezTo>
                      <a:cubicBezTo>
                        <a:pt x="36302" y="47878"/>
                        <a:pt x="35798" y="46666"/>
                        <a:pt x="35798" y="45454"/>
                      </a:cubicBezTo>
                      <a:cubicBezTo>
                        <a:pt x="36302" y="44848"/>
                        <a:pt x="36302" y="44848"/>
                        <a:pt x="36302" y="44242"/>
                      </a:cubicBezTo>
                      <a:cubicBezTo>
                        <a:pt x="36806" y="44242"/>
                        <a:pt x="36806" y="43030"/>
                        <a:pt x="37310" y="43030"/>
                      </a:cubicBezTo>
                      <a:cubicBezTo>
                        <a:pt x="37310" y="43030"/>
                        <a:pt x="37310" y="43636"/>
                        <a:pt x="37310" y="42424"/>
                      </a:cubicBezTo>
                      <a:cubicBezTo>
                        <a:pt x="37815" y="41212"/>
                        <a:pt x="37815" y="40606"/>
                        <a:pt x="37815" y="40606"/>
                      </a:cubicBezTo>
                      <a:cubicBezTo>
                        <a:pt x="37815" y="40606"/>
                        <a:pt x="37815" y="40606"/>
                        <a:pt x="37815" y="40000"/>
                      </a:cubicBezTo>
                      <a:cubicBezTo>
                        <a:pt x="37310" y="39393"/>
                        <a:pt x="37310" y="40000"/>
                        <a:pt x="37310" y="39393"/>
                      </a:cubicBezTo>
                      <a:cubicBezTo>
                        <a:pt x="37815" y="38787"/>
                        <a:pt x="37815" y="38181"/>
                        <a:pt x="37815" y="37575"/>
                      </a:cubicBezTo>
                      <a:cubicBezTo>
                        <a:pt x="38319" y="37575"/>
                        <a:pt x="38319" y="36969"/>
                        <a:pt x="38319" y="36969"/>
                      </a:cubicBezTo>
                      <a:cubicBezTo>
                        <a:pt x="38319" y="36969"/>
                        <a:pt x="38319" y="36969"/>
                        <a:pt x="38319" y="36363"/>
                      </a:cubicBezTo>
                      <a:cubicBezTo>
                        <a:pt x="38319" y="36363"/>
                        <a:pt x="37815" y="35757"/>
                        <a:pt x="37815" y="35757"/>
                      </a:cubicBezTo>
                      <a:cubicBezTo>
                        <a:pt x="37815" y="35757"/>
                        <a:pt x="37815" y="35151"/>
                        <a:pt x="37815" y="35151"/>
                      </a:cubicBezTo>
                      <a:cubicBezTo>
                        <a:pt x="37815" y="35151"/>
                        <a:pt x="38319" y="34545"/>
                        <a:pt x="38319" y="33939"/>
                      </a:cubicBezTo>
                      <a:cubicBezTo>
                        <a:pt x="37815" y="33939"/>
                        <a:pt x="37815" y="33333"/>
                        <a:pt x="37310" y="32727"/>
                      </a:cubicBezTo>
                      <a:cubicBezTo>
                        <a:pt x="36806" y="32727"/>
                        <a:pt x="36806" y="32727"/>
                        <a:pt x="36806" y="32121"/>
                      </a:cubicBezTo>
                      <a:cubicBezTo>
                        <a:pt x="36806" y="32121"/>
                        <a:pt x="35798" y="31515"/>
                        <a:pt x="35798" y="31515"/>
                      </a:cubicBezTo>
                      <a:cubicBezTo>
                        <a:pt x="35798" y="31515"/>
                        <a:pt x="36302" y="30303"/>
                        <a:pt x="36302" y="30303"/>
                      </a:cubicBezTo>
                      <a:cubicBezTo>
                        <a:pt x="36302" y="30303"/>
                        <a:pt x="36302" y="29696"/>
                        <a:pt x="36806" y="29696"/>
                      </a:cubicBezTo>
                      <a:cubicBezTo>
                        <a:pt x="36806" y="30303"/>
                        <a:pt x="36806" y="30909"/>
                        <a:pt x="36806" y="30909"/>
                      </a:cubicBezTo>
                      <a:cubicBezTo>
                        <a:pt x="36806" y="31515"/>
                        <a:pt x="38319" y="32121"/>
                        <a:pt x="38319" y="32121"/>
                      </a:cubicBezTo>
                      <a:cubicBezTo>
                        <a:pt x="38319" y="32121"/>
                        <a:pt x="39327" y="31515"/>
                        <a:pt x="39327" y="31515"/>
                      </a:cubicBezTo>
                      <a:cubicBezTo>
                        <a:pt x="39831" y="31515"/>
                        <a:pt x="39831" y="30303"/>
                        <a:pt x="39831" y="30303"/>
                      </a:cubicBezTo>
                      <a:cubicBezTo>
                        <a:pt x="39831" y="30303"/>
                        <a:pt x="39327" y="30303"/>
                        <a:pt x="39831" y="29696"/>
                      </a:cubicBezTo>
                      <a:cubicBezTo>
                        <a:pt x="40336" y="29696"/>
                        <a:pt x="41344" y="29090"/>
                        <a:pt x="41344" y="29090"/>
                      </a:cubicBezTo>
                      <a:cubicBezTo>
                        <a:pt x="41344" y="28484"/>
                        <a:pt x="41848" y="28484"/>
                        <a:pt x="41848" y="28484"/>
                      </a:cubicBezTo>
                      <a:cubicBezTo>
                        <a:pt x="41848" y="28484"/>
                        <a:pt x="42352" y="27878"/>
                        <a:pt x="42352" y="27878"/>
                      </a:cubicBezTo>
                      <a:cubicBezTo>
                        <a:pt x="42352" y="27272"/>
                        <a:pt x="42857" y="27272"/>
                        <a:pt x="42352" y="26666"/>
                      </a:cubicBezTo>
                      <a:cubicBezTo>
                        <a:pt x="42352" y="26666"/>
                        <a:pt x="42352" y="26060"/>
                        <a:pt x="42352" y="25454"/>
                      </a:cubicBezTo>
                      <a:cubicBezTo>
                        <a:pt x="42352" y="25454"/>
                        <a:pt x="43361" y="26060"/>
                        <a:pt x="42352" y="24848"/>
                      </a:cubicBezTo>
                      <a:cubicBezTo>
                        <a:pt x="41344" y="24242"/>
                        <a:pt x="40336" y="23636"/>
                        <a:pt x="40840" y="23636"/>
                      </a:cubicBezTo>
                      <a:cubicBezTo>
                        <a:pt x="41344" y="23636"/>
                        <a:pt x="41848" y="23636"/>
                        <a:pt x="41848" y="23636"/>
                      </a:cubicBezTo>
                      <a:cubicBezTo>
                        <a:pt x="42352" y="23636"/>
                        <a:pt x="42857" y="24242"/>
                        <a:pt x="42857" y="23636"/>
                      </a:cubicBezTo>
                      <a:cubicBezTo>
                        <a:pt x="43361" y="23636"/>
                        <a:pt x="43361" y="23636"/>
                        <a:pt x="43361" y="23030"/>
                      </a:cubicBezTo>
                      <a:cubicBezTo>
                        <a:pt x="42857" y="22424"/>
                        <a:pt x="42857" y="22424"/>
                        <a:pt x="42857" y="22424"/>
                      </a:cubicBezTo>
                      <a:cubicBezTo>
                        <a:pt x="42352" y="21818"/>
                        <a:pt x="42352" y="21818"/>
                        <a:pt x="41848" y="21818"/>
                      </a:cubicBezTo>
                      <a:cubicBezTo>
                        <a:pt x="41848" y="21818"/>
                        <a:pt x="41344" y="22424"/>
                        <a:pt x="41848" y="21212"/>
                      </a:cubicBezTo>
                      <a:cubicBezTo>
                        <a:pt x="41848" y="20000"/>
                        <a:pt x="41848" y="20000"/>
                        <a:pt x="41848" y="19393"/>
                      </a:cubicBezTo>
                      <a:cubicBezTo>
                        <a:pt x="41848" y="19393"/>
                        <a:pt x="42857" y="19393"/>
                        <a:pt x="41848" y="19393"/>
                      </a:cubicBezTo>
                      <a:cubicBezTo>
                        <a:pt x="41344" y="18787"/>
                        <a:pt x="41344" y="18787"/>
                        <a:pt x="41344" y="18787"/>
                      </a:cubicBezTo>
                      <a:cubicBezTo>
                        <a:pt x="40840" y="18787"/>
                        <a:pt x="41344" y="18787"/>
                        <a:pt x="40336" y="18787"/>
                      </a:cubicBezTo>
                      <a:cubicBezTo>
                        <a:pt x="39831" y="18787"/>
                        <a:pt x="40336" y="17575"/>
                        <a:pt x="40336" y="17575"/>
                      </a:cubicBezTo>
                      <a:cubicBezTo>
                        <a:pt x="40336" y="16969"/>
                        <a:pt x="40840" y="14545"/>
                        <a:pt x="40840" y="14545"/>
                      </a:cubicBezTo>
                      <a:cubicBezTo>
                        <a:pt x="40336" y="13939"/>
                        <a:pt x="40336" y="13939"/>
                        <a:pt x="40336" y="13939"/>
                      </a:cubicBezTo>
                      <a:cubicBezTo>
                        <a:pt x="40336" y="13939"/>
                        <a:pt x="39831" y="12727"/>
                        <a:pt x="39831" y="12727"/>
                      </a:cubicBezTo>
                      <a:cubicBezTo>
                        <a:pt x="39831" y="12121"/>
                        <a:pt x="39831" y="11515"/>
                        <a:pt x="39327" y="11515"/>
                      </a:cubicBezTo>
                      <a:cubicBezTo>
                        <a:pt x="39327" y="11515"/>
                        <a:pt x="38823" y="10909"/>
                        <a:pt x="38823" y="10909"/>
                      </a:cubicBezTo>
                      <a:cubicBezTo>
                        <a:pt x="38823" y="10909"/>
                        <a:pt x="38319" y="10909"/>
                        <a:pt x="38319" y="10303"/>
                      </a:cubicBezTo>
                      <a:cubicBezTo>
                        <a:pt x="38319" y="9696"/>
                        <a:pt x="38319" y="9090"/>
                        <a:pt x="38319" y="9090"/>
                      </a:cubicBezTo>
                      <a:cubicBezTo>
                        <a:pt x="38319" y="8484"/>
                        <a:pt x="38319" y="7878"/>
                        <a:pt x="38319" y="7878"/>
                      </a:cubicBezTo>
                      <a:cubicBezTo>
                        <a:pt x="37310" y="4848"/>
                        <a:pt x="37310" y="4848"/>
                        <a:pt x="37310" y="4848"/>
                      </a:cubicBezTo>
                      <a:cubicBezTo>
                        <a:pt x="37310" y="4242"/>
                        <a:pt x="37310" y="4242"/>
                        <a:pt x="37310" y="4242"/>
                      </a:cubicBezTo>
                      <a:cubicBezTo>
                        <a:pt x="36806" y="3030"/>
                        <a:pt x="36806" y="3030"/>
                        <a:pt x="36806" y="3030"/>
                      </a:cubicBezTo>
                      <a:cubicBezTo>
                        <a:pt x="36302" y="3030"/>
                        <a:pt x="36302" y="3030"/>
                        <a:pt x="36302" y="3030"/>
                      </a:cubicBezTo>
                      <a:cubicBezTo>
                        <a:pt x="36302" y="1818"/>
                        <a:pt x="36302" y="1818"/>
                        <a:pt x="36302" y="1818"/>
                      </a:cubicBezTo>
                      <a:cubicBezTo>
                        <a:pt x="36302" y="1818"/>
                        <a:pt x="35798" y="1818"/>
                        <a:pt x="35798" y="2424"/>
                      </a:cubicBezTo>
                      <a:cubicBezTo>
                        <a:pt x="35798" y="2424"/>
                        <a:pt x="35798" y="3030"/>
                        <a:pt x="35294" y="3030"/>
                      </a:cubicBezTo>
                      <a:cubicBezTo>
                        <a:pt x="34789" y="3030"/>
                        <a:pt x="34285" y="2424"/>
                        <a:pt x="34285" y="2424"/>
                      </a:cubicBezTo>
                      <a:cubicBezTo>
                        <a:pt x="34285" y="2424"/>
                        <a:pt x="34285" y="1818"/>
                        <a:pt x="34285" y="1212"/>
                      </a:cubicBezTo>
                      <a:cubicBezTo>
                        <a:pt x="33781" y="1212"/>
                        <a:pt x="32268" y="0"/>
                        <a:pt x="32268" y="0"/>
                      </a:cubicBezTo>
                      <a:cubicBezTo>
                        <a:pt x="32268" y="0"/>
                        <a:pt x="32268" y="0"/>
                        <a:pt x="32268" y="606"/>
                      </a:cubicBezTo>
                      <a:cubicBezTo>
                        <a:pt x="32268" y="606"/>
                        <a:pt x="31764" y="1212"/>
                        <a:pt x="31764" y="606"/>
                      </a:cubicBezTo>
                      <a:cubicBezTo>
                        <a:pt x="31260" y="606"/>
                        <a:pt x="30252" y="0"/>
                        <a:pt x="30252" y="0"/>
                      </a:cubicBezTo>
                      <a:cubicBezTo>
                        <a:pt x="30252" y="0"/>
                        <a:pt x="30252" y="606"/>
                        <a:pt x="30252" y="606"/>
                      </a:cubicBezTo>
                      <a:cubicBezTo>
                        <a:pt x="30252" y="1212"/>
                        <a:pt x="30756" y="1818"/>
                        <a:pt x="30756" y="1818"/>
                      </a:cubicBezTo>
                      <a:cubicBezTo>
                        <a:pt x="30252" y="1818"/>
                        <a:pt x="29747" y="1818"/>
                        <a:pt x="29747" y="1818"/>
                      </a:cubicBezTo>
                      <a:cubicBezTo>
                        <a:pt x="29747" y="1818"/>
                        <a:pt x="29747" y="1818"/>
                        <a:pt x="29243" y="1818"/>
                      </a:cubicBezTo>
                      <a:cubicBezTo>
                        <a:pt x="29243" y="1212"/>
                        <a:pt x="28739" y="1212"/>
                        <a:pt x="28739" y="1212"/>
                      </a:cubicBezTo>
                      <a:cubicBezTo>
                        <a:pt x="28739" y="1818"/>
                        <a:pt x="28235" y="1818"/>
                        <a:pt x="28235" y="3030"/>
                      </a:cubicBezTo>
                      <a:cubicBezTo>
                        <a:pt x="28739" y="3636"/>
                        <a:pt x="28235" y="3636"/>
                        <a:pt x="28739" y="4242"/>
                      </a:cubicBezTo>
                      <a:cubicBezTo>
                        <a:pt x="29243" y="4242"/>
                        <a:pt x="29243" y="4242"/>
                        <a:pt x="29747" y="4848"/>
                      </a:cubicBezTo>
                      <a:cubicBezTo>
                        <a:pt x="30252" y="4848"/>
                        <a:pt x="30252" y="4848"/>
                        <a:pt x="30756" y="4848"/>
                      </a:cubicBezTo>
                      <a:cubicBezTo>
                        <a:pt x="30756" y="4848"/>
                        <a:pt x="31260" y="4848"/>
                        <a:pt x="31764" y="4848"/>
                      </a:cubicBezTo>
                      <a:cubicBezTo>
                        <a:pt x="31764" y="4848"/>
                        <a:pt x="32268" y="4242"/>
                        <a:pt x="32268" y="4242"/>
                      </a:cubicBezTo>
                      <a:cubicBezTo>
                        <a:pt x="32268" y="4242"/>
                        <a:pt x="32268" y="4848"/>
                        <a:pt x="32268" y="4848"/>
                      </a:cubicBezTo>
                      <a:cubicBezTo>
                        <a:pt x="32268" y="4848"/>
                        <a:pt x="31764" y="4848"/>
                        <a:pt x="32268" y="5454"/>
                      </a:cubicBezTo>
                      <a:cubicBezTo>
                        <a:pt x="32268" y="5454"/>
                        <a:pt x="32268" y="5454"/>
                        <a:pt x="32268" y="5454"/>
                      </a:cubicBezTo>
                      <a:cubicBezTo>
                        <a:pt x="32773" y="6060"/>
                        <a:pt x="32773" y="6060"/>
                        <a:pt x="32773" y="6060"/>
                      </a:cubicBezTo>
                      <a:cubicBezTo>
                        <a:pt x="32773" y="6060"/>
                        <a:pt x="32773" y="6060"/>
                        <a:pt x="32773" y="6060"/>
                      </a:cubicBezTo>
                      <a:cubicBezTo>
                        <a:pt x="32773" y="6060"/>
                        <a:pt x="32773" y="6666"/>
                        <a:pt x="32773" y="6666"/>
                      </a:cubicBezTo>
                      <a:cubicBezTo>
                        <a:pt x="32773" y="7272"/>
                        <a:pt x="32773" y="7272"/>
                        <a:pt x="33277" y="7272"/>
                      </a:cubicBezTo>
                      <a:cubicBezTo>
                        <a:pt x="33781" y="7878"/>
                        <a:pt x="33781" y="7272"/>
                        <a:pt x="33781" y="7272"/>
                      </a:cubicBezTo>
                      <a:cubicBezTo>
                        <a:pt x="33781" y="7272"/>
                        <a:pt x="34789" y="8484"/>
                        <a:pt x="34285" y="8484"/>
                      </a:cubicBezTo>
                      <a:cubicBezTo>
                        <a:pt x="34285" y="8484"/>
                        <a:pt x="33781" y="7878"/>
                        <a:pt x="34285" y="8484"/>
                      </a:cubicBezTo>
                      <a:cubicBezTo>
                        <a:pt x="34789" y="9090"/>
                        <a:pt x="35294" y="9090"/>
                        <a:pt x="35294" y="9090"/>
                      </a:cubicBezTo>
                      <a:cubicBezTo>
                        <a:pt x="35294" y="9090"/>
                        <a:pt x="34789" y="9696"/>
                        <a:pt x="33781" y="9090"/>
                      </a:cubicBezTo>
                      <a:cubicBezTo>
                        <a:pt x="33277" y="9090"/>
                        <a:pt x="33277" y="9090"/>
                        <a:pt x="33277" y="9090"/>
                      </a:cubicBezTo>
                      <a:cubicBezTo>
                        <a:pt x="33277" y="9090"/>
                        <a:pt x="32773" y="8484"/>
                        <a:pt x="32773" y="8484"/>
                      </a:cubicBezTo>
                      <a:cubicBezTo>
                        <a:pt x="32268" y="7878"/>
                        <a:pt x="32268" y="7272"/>
                        <a:pt x="32268" y="7272"/>
                      </a:cubicBezTo>
                      <a:cubicBezTo>
                        <a:pt x="32268" y="7272"/>
                        <a:pt x="31764" y="6666"/>
                        <a:pt x="31260" y="6666"/>
                      </a:cubicBezTo>
                      <a:cubicBezTo>
                        <a:pt x="30756" y="6060"/>
                        <a:pt x="30252" y="6666"/>
                        <a:pt x="29747" y="6666"/>
                      </a:cubicBezTo>
                      <a:cubicBezTo>
                        <a:pt x="29747" y="6666"/>
                        <a:pt x="29243" y="7272"/>
                        <a:pt x="28739" y="7272"/>
                      </a:cubicBezTo>
                      <a:cubicBezTo>
                        <a:pt x="28739" y="7272"/>
                        <a:pt x="28739" y="7878"/>
                        <a:pt x="28739" y="8484"/>
                      </a:cubicBezTo>
                      <a:cubicBezTo>
                        <a:pt x="29243" y="9090"/>
                        <a:pt x="30252" y="11515"/>
                        <a:pt x="30252" y="11515"/>
                      </a:cubicBezTo>
                      <a:cubicBezTo>
                        <a:pt x="30252" y="11515"/>
                        <a:pt x="31260" y="12727"/>
                        <a:pt x="31260" y="12727"/>
                      </a:cubicBezTo>
                      <a:cubicBezTo>
                        <a:pt x="31260" y="12727"/>
                        <a:pt x="31764" y="13939"/>
                        <a:pt x="31764" y="13939"/>
                      </a:cubicBezTo>
                      <a:cubicBezTo>
                        <a:pt x="31764" y="13939"/>
                        <a:pt x="31764" y="13939"/>
                        <a:pt x="32268" y="14545"/>
                      </a:cubicBezTo>
                      <a:cubicBezTo>
                        <a:pt x="32773" y="14545"/>
                        <a:pt x="32268" y="14545"/>
                        <a:pt x="32268" y="14545"/>
                      </a:cubicBezTo>
                      <a:cubicBezTo>
                        <a:pt x="32268" y="15151"/>
                        <a:pt x="31764" y="15757"/>
                        <a:pt x="31764" y="16363"/>
                      </a:cubicBezTo>
                      <a:cubicBezTo>
                        <a:pt x="31764" y="16363"/>
                        <a:pt x="31764" y="15757"/>
                        <a:pt x="31764" y="16363"/>
                      </a:cubicBezTo>
                      <a:cubicBezTo>
                        <a:pt x="31764" y="17575"/>
                        <a:pt x="31764" y="18787"/>
                        <a:pt x="31764" y="18787"/>
                      </a:cubicBezTo>
                      <a:cubicBezTo>
                        <a:pt x="31260" y="20000"/>
                        <a:pt x="31260" y="20000"/>
                        <a:pt x="31260" y="20000"/>
                      </a:cubicBezTo>
                      <a:cubicBezTo>
                        <a:pt x="30756" y="20606"/>
                        <a:pt x="30756" y="20606"/>
                        <a:pt x="30756" y="20606"/>
                      </a:cubicBezTo>
                      <a:cubicBezTo>
                        <a:pt x="30756" y="20606"/>
                        <a:pt x="30756" y="20606"/>
                        <a:pt x="30756" y="20606"/>
                      </a:cubicBezTo>
                      <a:cubicBezTo>
                        <a:pt x="30252" y="20606"/>
                        <a:pt x="30756" y="20000"/>
                        <a:pt x="30756" y="20000"/>
                      </a:cubicBezTo>
                      <a:cubicBezTo>
                        <a:pt x="30756" y="19393"/>
                        <a:pt x="30756" y="19393"/>
                        <a:pt x="30756" y="19393"/>
                      </a:cubicBezTo>
                      <a:cubicBezTo>
                        <a:pt x="31260" y="18181"/>
                        <a:pt x="31260" y="18181"/>
                        <a:pt x="31260" y="18181"/>
                      </a:cubicBezTo>
                      <a:cubicBezTo>
                        <a:pt x="31260" y="18181"/>
                        <a:pt x="30756" y="17575"/>
                        <a:pt x="30252" y="17575"/>
                      </a:cubicBezTo>
                      <a:cubicBezTo>
                        <a:pt x="30252" y="16969"/>
                        <a:pt x="30252" y="17575"/>
                        <a:pt x="29747" y="17575"/>
                      </a:cubicBezTo>
                      <a:cubicBezTo>
                        <a:pt x="29747" y="17575"/>
                        <a:pt x="29243" y="18787"/>
                        <a:pt x="29243" y="18787"/>
                      </a:cubicBezTo>
                      <a:cubicBezTo>
                        <a:pt x="29243" y="18787"/>
                        <a:pt x="28739" y="18787"/>
                        <a:pt x="29243" y="18181"/>
                      </a:cubicBezTo>
                      <a:cubicBezTo>
                        <a:pt x="29243" y="18181"/>
                        <a:pt x="29243" y="16969"/>
                        <a:pt x="29747" y="16969"/>
                      </a:cubicBezTo>
                      <a:cubicBezTo>
                        <a:pt x="29747" y="16969"/>
                        <a:pt x="29747" y="16969"/>
                        <a:pt x="29747" y="16969"/>
                      </a:cubicBezTo>
                      <a:cubicBezTo>
                        <a:pt x="29747" y="16363"/>
                        <a:pt x="30252" y="16363"/>
                        <a:pt x="30252" y="15757"/>
                      </a:cubicBezTo>
                      <a:cubicBezTo>
                        <a:pt x="30252" y="15151"/>
                        <a:pt x="30252" y="15151"/>
                        <a:pt x="30252" y="14545"/>
                      </a:cubicBezTo>
                      <a:cubicBezTo>
                        <a:pt x="29747" y="14545"/>
                        <a:pt x="29747" y="13939"/>
                        <a:pt x="29747" y="13333"/>
                      </a:cubicBezTo>
                      <a:cubicBezTo>
                        <a:pt x="29243" y="13333"/>
                        <a:pt x="28739" y="13939"/>
                        <a:pt x="28739" y="13939"/>
                      </a:cubicBezTo>
                      <a:cubicBezTo>
                        <a:pt x="28739" y="14545"/>
                        <a:pt x="28739" y="14545"/>
                        <a:pt x="28739" y="14545"/>
                      </a:cubicBezTo>
                      <a:cubicBezTo>
                        <a:pt x="28235" y="15151"/>
                        <a:pt x="28235" y="15151"/>
                        <a:pt x="27731" y="15757"/>
                      </a:cubicBezTo>
                      <a:cubicBezTo>
                        <a:pt x="27226" y="16363"/>
                        <a:pt x="27226" y="16363"/>
                        <a:pt x="27226" y="16363"/>
                      </a:cubicBezTo>
                      <a:cubicBezTo>
                        <a:pt x="27226" y="16363"/>
                        <a:pt x="27731" y="15151"/>
                        <a:pt x="27731" y="15151"/>
                      </a:cubicBezTo>
                      <a:cubicBezTo>
                        <a:pt x="27731" y="15151"/>
                        <a:pt x="28235" y="14545"/>
                        <a:pt x="27731" y="14545"/>
                      </a:cubicBezTo>
                      <a:cubicBezTo>
                        <a:pt x="27731" y="14545"/>
                        <a:pt x="27731" y="14545"/>
                        <a:pt x="27731" y="13939"/>
                      </a:cubicBezTo>
                      <a:cubicBezTo>
                        <a:pt x="27731" y="13939"/>
                        <a:pt x="27731" y="13333"/>
                        <a:pt x="27731" y="13333"/>
                      </a:cubicBezTo>
                      <a:cubicBezTo>
                        <a:pt x="27731" y="13333"/>
                        <a:pt x="28235" y="13333"/>
                        <a:pt x="27731" y="13333"/>
                      </a:cubicBezTo>
                      <a:cubicBezTo>
                        <a:pt x="27226" y="13333"/>
                        <a:pt x="27226" y="13333"/>
                        <a:pt x="27226" y="13333"/>
                      </a:cubicBezTo>
                      <a:cubicBezTo>
                        <a:pt x="27226" y="13333"/>
                        <a:pt x="26722" y="13333"/>
                        <a:pt x="26722" y="13333"/>
                      </a:cubicBezTo>
                      <a:cubicBezTo>
                        <a:pt x="26722" y="12727"/>
                        <a:pt x="27226" y="12727"/>
                        <a:pt x="27226" y="12727"/>
                      </a:cubicBezTo>
                      <a:cubicBezTo>
                        <a:pt x="27226" y="12121"/>
                        <a:pt x="27731" y="11515"/>
                        <a:pt x="27731" y="11515"/>
                      </a:cubicBezTo>
                      <a:cubicBezTo>
                        <a:pt x="27731" y="11515"/>
                        <a:pt x="27226" y="10909"/>
                        <a:pt x="27226" y="10909"/>
                      </a:cubicBezTo>
                      <a:cubicBezTo>
                        <a:pt x="26722" y="10303"/>
                        <a:pt x="26722" y="9696"/>
                        <a:pt x="26722" y="9696"/>
                      </a:cubicBezTo>
                      <a:cubicBezTo>
                        <a:pt x="26722" y="9696"/>
                        <a:pt x="26722" y="10909"/>
                        <a:pt x="26722" y="9090"/>
                      </a:cubicBezTo>
                      <a:cubicBezTo>
                        <a:pt x="26218" y="7272"/>
                        <a:pt x="26218" y="7272"/>
                        <a:pt x="26218" y="7272"/>
                      </a:cubicBezTo>
                      <a:cubicBezTo>
                        <a:pt x="25714" y="6666"/>
                        <a:pt x="25714" y="6666"/>
                        <a:pt x="25714" y="6666"/>
                      </a:cubicBezTo>
                      <a:cubicBezTo>
                        <a:pt x="25714" y="6666"/>
                        <a:pt x="25714" y="6060"/>
                        <a:pt x="25210" y="6060"/>
                      </a:cubicBezTo>
                      <a:cubicBezTo>
                        <a:pt x="25210" y="5454"/>
                        <a:pt x="24201" y="4848"/>
                        <a:pt x="24201" y="4848"/>
                      </a:cubicBezTo>
                      <a:cubicBezTo>
                        <a:pt x="24201" y="4242"/>
                        <a:pt x="24201" y="4242"/>
                        <a:pt x="24201" y="4242"/>
                      </a:cubicBezTo>
                      <a:cubicBezTo>
                        <a:pt x="24201" y="4242"/>
                        <a:pt x="24201" y="3636"/>
                        <a:pt x="24201" y="3636"/>
                      </a:cubicBezTo>
                      <a:cubicBezTo>
                        <a:pt x="23697" y="3636"/>
                        <a:pt x="23193" y="3030"/>
                        <a:pt x="23193" y="3636"/>
                      </a:cubicBezTo>
                      <a:cubicBezTo>
                        <a:pt x="23193" y="4242"/>
                        <a:pt x="23193" y="4242"/>
                        <a:pt x="23193" y="4848"/>
                      </a:cubicBezTo>
                      <a:cubicBezTo>
                        <a:pt x="22689" y="4848"/>
                        <a:pt x="21680" y="4848"/>
                        <a:pt x="21680" y="4848"/>
                      </a:cubicBezTo>
                      <a:cubicBezTo>
                        <a:pt x="21680" y="4848"/>
                        <a:pt x="21680" y="5454"/>
                        <a:pt x="21680" y="5454"/>
                      </a:cubicBezTo>
                      <a:cubicBezTo>
                        <a:pt x="20672" y="6060"/>
                        <a:pt x="20672" y="6060"/>
                        <a:pt x="20672" y="6060"/>
                      </a:cubicBezTo>
                      <a:cubicBezTo>
                        <a:pt x="20672" y="6060"/>
                        <a:pt x="20672" y="5454"/>
                        <a:pt x="20672" y="6060"/>
                      </a:cubicBezTo>
                      <a:cubicBezTo>
                        <a:pt x="21176" y="6666"/>
                        <a:pt x="21176" y="7272"/>
                        <a:pt x="21176" y="7878"/>
                      </a:cubicBezTo>
                      <a:cubicBezTo>
                        <a:pt x="21176" y="7878"/>
                        <a:pt x="22184" y="8484"/>
                        <a:pt x="21680" y="8484"/>
                      </a:cubicBezTo>
                      <a:cubicBezTo>
                        <a:pt x="21680" y="8484"/>
                        <a:pt x="20672" y="8484"/>
                        <a:pt x="20672" y="8484"/>
                      </a:cubicBezTo>
                      <a:cubicBezTo>
                        <a:pt x="20672" y="8484"/>
                        <a:pt x="20168" y="7878"/>
                        <a:pt x="20168" y="7272"/>
                      </a:cubicBezTo>
                      <a:cubicBezTo>
                        <a:pt x="20168" y="7272"/>
                        <a:pt x="19663" y="6666"/>
                        <a:pt x="19159" y="6666"/>
                      </a:cubicBezTo>
                      <a:cubicBezTo>
                        <a:pt x="19159" y="6666"/>
                        <a:pt x="18655" y="6666"/>
                        <a:pt x="18151" y="7272"/>
                      </a:cubicBezTo>
                      <a:cubicBezTo>
                        <a:pt x="18151" y="7878"/>
                        <a:pt x="18151" y="7272"/>
                        <a:pt x="18151" y="8484"/>
                      </a:cubicBezTo>
                      <a:cubicBezTo>
                        <a:pt x="18151" y="9696"/>
                        <a:pt x="18151" y="10909"/>
                        <a:pt x="18151" y="10909"/>
                      </a:cubicBezTo>
                      <a:cubicBezTo>
                        <a:pt x="18151" y="10909"/>
                        <a:pt x="18655" y="11515"/>
                        <a:pt x="19159" y="12121"/>
                      </a:cubicBezTo>
                      <a:cubicBezTo>
                        <a:pt x="19159" y="12121"/>
                        <a:pt x="19663" y="13939"/>
                        <a:pt x="19663" y="13939"/>
                      </a:cubicBezTo>
                      <a:cubicBezTo>
                        <a:pt x="19663" y="14545"/>
                        <a:pt x="20168" y="15151"/>
                        <a:pt x="20168" y="15151"/>
                      </a:cubicBezTo>
                      <a:cubicBezTo>
                        <a:pt x="20168" y="15151"/>
                        <a:pt x="17647" y="13939"/>
                        <a:pt x="17647" y="13333"/>
                      </a:cubicBezTo>
                      <a:cubicBezTo>
                        <a:pt x="17647" y="12727"/>
                        <a:pt x="17647" y="11515"/>
                        <a:pt x="17142" y="11515"/>
                      </a:cubicBezTo>
                      <a:cubicBezTo>
                        <a:pt x="17142" y="11515"/>
                        <a:pt x="17142" y="10909"/>
                        <a:pt x="16638" y="11515"/>
                      </a:cubicBezTo>
                      <a:cubicBezTo>
                        <a:pt x="16134" y="11515"/>
                        <a:pt x="16134" y="11515"/>
                        <a:pt x="15630" y="11515"/>
                      </a:cubicBezTo>
                      <a:cubicBezTo>
                        <a:pt x="15630" y="12121"/>
                        <a:pt x="15630" y="12727"/>
                        <a:pt x="15630" y="12727"/>
                      </a:cubicBezTo>
                      <a:cubicBezTo>
                        <a:pt x="15630" y="12727"/>
                        <a:pt x="15630" y="13333"/>
                        <a:pt x="15630" y="13939"/>
                      </a:cubicBezTo>
                      <a:cubicBezTo>
                        <a:pt x="16134" y="15151"/>
                        <a:pt x="16134" y="15151"/>
                        <a:pt x="16134" y="15757"/>
                      </a:cubicBezTo>
                      <a:cubicBezTo>
                        <a:pt x="16638" y="16363"/>
                        <a:pt x="17142" y="16363"/>
                        <a:pt x="17142" y="16969"/>
                      </a:cubicBezTo>
                      <a:cubicBezTo>
                        <a:pt x="17142" y="16969"/>
                        <a:pt x="17647" y="17575"/>
                        <a:pt x="17647" y="17575"/>
                      </a:cubicBezTo>
                      <a:cubicBezTo>
                        <a:pt x="17647" y="17575"/>
                        <a:pt x="17142" y="18787"/>
                        <a:pt x="17142" y="18787"/>
                      </a:cubicBezTo>
                      <a:cubicBezTo>
                        <a:pt x="17142" y="19393"/>
                        <a:pt x="16638" y="20000"/>
                        <a:pt x="16638" y="20000"/>
                      </a:cubicBezTo>
                      <a:cubicBezTo>
                        <a:pt x="16638" y="20000"/>
                        <a:pt x="17647" y="20606"/>
                        <a:pt x="17647" y="20606"/>
                      </a:cubicBezTo>
                      <a:cubicBezTo>
                        <a:pt x="17647" y="20606"/>
                        <a:pt x="18151" y="21212"/>
                        <a:pt x="17647" y="21818"/>
                      </a:cubicBezTo>
                      <a:cubicBezTo>
                        <a:pt x="17142" y="21818"/>
                        <a:pt x="17142" y="21818"/>
                        <a:pt x="16638" y="21818"/>
                      </a:cubicBezTo>
                      <a:cubicBezTo>
                        <a:pt x="16638" y="21212"/>
                        <a:pt x="16134" y="21818"/>
                        <a:pt x="16134" y="20606"/>
                      </a:cubicBezTo>
                      <a:cubicBezTo>
                        <a:pt x="16638" y="20000"/>
                        <a:pt x="16638" y="19393"/>
                        <a:pt x="16638" y="19393"/>
                      </a:cubicBezTo>
                      <a:cubicBezTo>
                        <a:pt x="16134" y="19393"/>
                        <a:pt x="15630" y="18181"/>
                        <a:pt x="15630" y="18181"/>
                      </a:cubicBezTo>
                      <a:cubicBezTo>
                        <a:pt x="15630" y="18181"/>
                        <a:pt x="16638" y="20000"/>
                        <a:pt x="15126" y="16969"/>
                      </a:cubicBezTo>
                      <a:cubicBezTo>
                        <a:pt x="14117" y="14545"/>
                        <a:pt x="14117" y="14545"/>
                        <a:pt x="14117" y="14545"/>
                      </a:cubicBezTo>
                      <a:cubicBezTo>
                        <a:pt x="14117" y="13333"/>
                        <a:pt x="14117" y="13333"/>
                        <a:pt x="14117" y="13333"/>
                      </a:cubicBezTo>
                      <a:cubicBezTo>
                        <a:pt x="14117" y="13333"/>
                        <a:pt x="13613" y="13333"/>
                        <a:pt x="13613" y="13333"/>
                      </a:cubicBezTo>
                      <a:cubicBezTo>
                        <a:pt x="13613" y="13333"/>
                        <a:pt x="13109" y="12727"/>
                        <a:pt x="13109" y="12727"/>
                      </a:cubicBezTo>
                      <a:cubicBezTo>
                        <a:pt x="13109" y="12727"/>
                        <a:pt x="12100" y="12727"/>
                        <a:pt x="12100" y="12727"/>
                      </a:cubicBezTo>
                      <a:cubicBezTo>
                        <a:pt x="12100" y="13333"/>
                        <a:pt x="12100" y="13333"/>
                        <a:pt x="12100" y="13939"/>
                      </a:cubicBezTo>
                      <a:cubicBezTo>
                        <a:pt x="11596" y="13939"/>
                        <a:pt x="11596" y="15151"/>
                        <a:pt x="11596" y="15151"/>
                      </a:cubicBezTo>
                      <a:cubicBezTo>
                        <a:pt x="11092" y="15151"/>
                        <a:pt x="11092" y="16363"/>
                        <a:pt x="11092" y="16363"/>
                      </a:cubicBezTo>
                      <a:cubicBezTo>
                        <a:pt x="11092" y="16363"/>
                        <a:pt x="11596" y="16363"/>
                        <a:pt x="11596" y="16969"/>
                      </a:cubicBezTo>
                      <a:cubicBezTo>
                        <a:pt x="12100" y="17575"/>
                        <a:pt x="12100" y="18181"/>
                        <a:pt x="12100" y="18181"/>
                      </a:cubicBezTo>
                      <a:cubicBezTo>
                        <a:pt x="12100" y="18181"/>
                        <a:pt x="11596" y="17575"/>
                        <a:pt x="11596" y="17575"/>
                      </a:cubicBezTo>
                      <a:cubicBezTo>
                        <a:pt x="11092" y="17575"/>
                        <a:pt x="11092" y="17575"/>
                        <a:pt x="11092" y="17575"/>
                      </a:cubicBezTo>
                      <a:cubicBezTo>
                        <a:pt x="10588" y="18181"/>
                        <a:pt x="10588" y="18181"/>
                        <a:pt x="10588" y="18181"/>
                      </a:cubicBezTo>
                      <a:cubicBezTo>
                        <a:pt x="10588" y="18181"/>
                        <a:pt x="10588" y="18181"/>
                        <a:pt x="10588" y="18181"/>
                      </a:cubicBezTo>
                      <a:cubicBezTo>
                        <a:pt x="10588" y="18181"/>
                        <a:pt x="10588" y="19393"/>
                        <a:pt x="10588" y="19393"/>
                      </a:cubicBezTo>
                      <a:cubicBezTo>
                        <a:pt x="10588" y="19393"/>
                        <a:pt x="11092" y="20000"/>
                        <a:pt x="11092" y="20000"/>
                      </a:cubicBezTo>
                      <a:cubicBezTo>
                        <a:pt x="11092" y="20000"/>
                        <a:pt x="11092" y="20606"/>
                        <a:pt x="11092" y="20606"/>
                      </a:cubicBezTo>
                      <a:cubicBezTo>
                        <a:pt x="11092" y="20606"/>
                        <a:pt x="11596" y="21212"/>
                        <a:pt x="11596" y="21212"/>
                      </a:cubicBezTo>
                      <a:cubicBezTo>
                        <a:pt x="11596" y="21818"/>
                        <a:pt x="11596" y="21818"/>
                        <a:pt x="11596" y="21818"/>
                      </a:cubicBezTo>
                      <a:cubicBezTo>
                        <a:pt x="11596" y="21818"/>
                        <a:pt x="11596" y="21818"/>
                        <a:pt x="11596" y="21818"/>
                      </a:cubicBezTo>
                      <a:cubicBezTo>
                        <a:pt x="11092" y="21818"/>
                        <a:pt x="11596" y="22424"/>
                        <a:pt x="11092" y="21818"/>
                      </a:cubicBezTo>
                      <a:cubicBezTo>
                        <a:pt x="10588" y="21212"/>
                        <a:pt x="10588" y="21818"/>
                        <a:pt x="10084" y="21212"/>
                      </a:cubicBezTo>
                      <a:cubicBezTo>
                        <a:pt x="10084" y="20000"/>
                        <a:pt x="10084" y="20000"/>
                        <a:pt x="10084" y="20000"/>
                      </a:cubicBezTo>
                      <a:cubicBezTo>
                        <a:pt x="10084" y="20000"/>
                        <a:pt x="10588" y="19393"/>
                        <a:pt x="9579" y="18787"/>
                      </a:cubicBezTo>
                      <a:cubicBezTo>
                        <a:pt x="9075" y="17575"/>
                        <a:pt x="9075" y="16969"/>
                        <a:pt x="9075" y="16969"/>
                      </a:cubicBezTo>
                      <a:cubicBezTo>
                        <a:pt x="9075" y="16969"/>
                        <a:pt x="8571" y="16363"/>
                        <a:pt x="8067" y="16363"/>
                      </a:cubicBezTo>
                      <a:cubicBezTo>
                        <a:pt x="8067" y="16969"/>
                        <a:pt x="8067" y="16969"/>
                        <a:pt x="7563" y="16969"/>
                      </a:cubicBezTo>
                      <a:cubicBezTo>
                        <a:pt x="7058" y="17575"/>
                        <a:pt x="7058" y="17575"/>
                        <a:pt x="6554" y="17575"/>
                      </a:cubicBezTo>
                      <a:cubicBezTo>
                        <a:pt x="6554" y="17575"/>
                        <a:pt x="5546" y="17575"/>
                        <a:pt x="5546" y="17575"/>
                      </a:cubicBezTo>
                      <a:cubicBezTo>
                        <a:pt x="5546" y="17575"/>
                        <a:pt x="5546" y="17575"/>
                        <a:pt x="4537" y="18181"/>
                      </a:cubicBezTo>
                      <a:cubicBezTo>
                        <a:pt x="4033" y="19393"/>
                        <a:pt x="3529" y="19393"/>
                        <a:pt x="4033" y="19393"/>
                      </a:cubicBezTo>
                      <a:cubicBezTo>
                        <a:pt x="4537" y="20000"/>
                        <a:pt x="5546" y="20000"/>
                        <a:pt x="5546" y="20000"/>
                      </a:cubicBezTo>
                      <a:cubicBezTo>
                        <a:pt x="5546" y="20000"/>
                        <a:pt x="6050" y="20000"/>
                        <a:pt x="6554" y="20606"/>
                      </a:cubicBezTo>
                      <a:cubicBezTo>
                        <a:pt x="7058" y="20606"/>
                        <a:pt x="8067" y="21818"/>
                        <a:pt x="8067" y="21818"/>
                      </a:cubicBezTo>
                      <a:cubicBezTo>
                        <a:pt x="9075" y="23636"/>
                        <a:pt x="9075" y="23636"/>
                        <a:pt x="9075" y="23636"/>
                      </a:cubicBezTo>
                      <a:cubicBezTo>
                        <a:pt x="9075" y="23636"/>
                        <a:pt x="9075" y="24242"/>
                        <a:pt x="9075" y="24242"/>
                      </a:cubicBezTo>
                      <a:cubicBezTo>
                        <a:pt x="9075" y="24242"/>
                        <a:pt x="9075" y="24242"/>
                        <a:pt x="9075" y="24848"/>
                      </a:cubicBezTo>
                      <a:cubicBezTo>
                        <a:pt x="9075" y="24848"/>
                        <a:pt x="9075" y="25454"/>
                        <a:pt x="9075" y="25454"/>
                      </a:cubicBezTo>
                      <a:cubicBezTo>
                        <a:pt x="9075" y="25454"/>
                        <a:pt x="9579" y="26060"/>
                        <a:pt x="10084" y="26666"/>
                      </a:cubicBezTo>
                      <a:cubicBezTo>
                        <a:pt x="10588" y="26666"/>
                        <a:pt x="10588" y="26666"/>
                        <a:pt x="11092" y="26666"/>
                      </a:cubicBezTo>
                      <a:cubicBezTo>
                        <a:pt x="11596" y="26666"/>
                        <a:pt x="11092" y="26666"/>
                        <a:pt x="11596" y="26666"/>
                      </a:cubicBezTo>
                      <a:cubicBezTo>
                        <a:pt x="12605" y="26060"/>
                        <a:pt x="12605" y="26060"/>
                        <a:pt x="12605" y="26060"/>
                      </a:cubicBezTo>
                      <a:cubicBezTo>
                        <a:pt x="12605" y="26060"/>
                        <a:pt x="12605" y="26060"/>
                        <a:pt x="13109" y="26060"/>
                      </a:cubicBezTo>
                      <a:cubicBezTo>
                        <a:pt x="14117" y="26060"/>
                        <a:pt x="13613" y="26666"/>
                        <a:pt x="14117" y="26666"/>
                      </a:cubicBezTo>
                      <a:cubicBezTo>
                        <a:pt x="14117" y="26060"/>
                        <a:pt x="15126" y="26060"/>
                        <a:pt x="15126" y="26060"/>
                      </a:cubicBezTo>
                      <a:cubicBezTo>
                        <a:pt x="15630" y="26060"/>
                        <a:pt x="15630" y="25454"/>
                        <a:pt x="16134" y="26060"/>
                      </a:cubicBezTo>
                      <a:cubicBezTo>
                        <a:pt x="16134" y="26666"/>
                        <a:pt x="16134" y="26666"/>
                        <a:pt x="16134" y="27272"/>
                      </a:cubicBezTo>
                      <a:cubicBezTo>
                        <a:pt x="16638" y="27272"/>
                        <a:pt x="17142" y="27878"/>
                        <a:pt x="17142" y="27878"/>
                      </a:cubicBezTo>
                      <a:cubicBezTo>
                        <a:pt x="18151" y="27878"/>
                        <a:pt x="18151" y="27878"/>
                        <a:pt x="18151" y="27878"/>
                      </a:cubicBezTo>
                      <a:cubicBezTo>
                        <a:pt x="18151" y="27878"/>
                        <a:pt x="18151" y="27272"/>
                        <a:pt x="18655" y="27272"/>
                      </a:cubicBezTo>
                      <a:cubicBezTo>
                        <a:pt x="18655" y="26666"/>
                        <a:pt x="19159" y="26060"/>
                        <a:pt x="19159" y="26060"/>
                      </a:cubicBezTo>
                      <a:cubicBezTo>
                        <a:pt x="19159" y="26060"/>
                        <a:pt x="18655" y="26060"/>
                        <a:pt x="19159" y="26666"/>
                      </a:cubicBezTo>
                      <a:cubicBezTo>
                        <a:pt x="19663" y="26666"/>
                        <a:pt x="19663" y="26666"/>
                        <a:pt x="20168" y="27272"/>
                      </a:cubicBezTo>
                      <a:cubicBezTo>
                        <a:pt x="20168" y="27272"/>
                        <a:pt x="21176" y="26666"/>
                        <a:pt x="21176" y="26666"/>
                      </a:cubicBezTo>
                      <a:cubicBezTo>
                        <a:pt x="21680" y="26666"/>
                        <a:pt x="21680" y="26666"/>
                        <a:pt x="21680" y="26666"/>
                      </a:cubicBezTo>
                      <a:cubicBezTo>
                        <a:pt x="21680" y="26666"/>
                        <a:pt x="21176" y="27272"/>
                        <a:pt x="21680" y="27272"/>
                      </a:cubicBezTo>
                      <a:cubicBezTo>
                        <a:pt x="21680" y="27272"/>
                        <a:pt x="21176" y="27272"/>
                        <a:pt x="21680" y="27272"/>
                      </a:cubicBezTo>
                      <a:cubicBezTo>
                        <a:pt x="22184" y="27272"/>
                        <a:pt x="22689" y="26666"/>
                        <a:pt x="22689" y="26666"/>
                      </a:cubicBezTo>
                      <a:cubicBezTo>
                        <a:pt x="22689" y="26666"/>
                        <a:pt x="22184" y="27272"/>
                        <a:pt x="22184" y="27878"/>
                      </a:cubicBezTo>
                      <a:cubicBezTo>
                        <a:pt x="22184" y="27878"/>
                        <a:pt x="22184" y="28484"/>
                        <a:pt x="22184" y="28484"/>
                      </a:cubicBezTo>
                      <a:cubicBezTo>
                        <a:pt x="22184" y="28484"/>
                        <a:pt x="22184" y="29090"/>
                        <a:pt x="22689" y="29696"/>
                      </a:cubicBezTo>
                      <a:cubicBezTo>
                        <a:pt x="23193" y="29696"/>
                        <a:pt x="23697" y="29696"/>
                        <a:pt x="23697" y="29696"/>
                      </a:cubicBezTo>
                      <a:cubicBezTo>
                        <a:pt x="23697" y="29696"/>
                        <a:pt x="24705" y="29696"/>
                        <a:pt x="24705" y="29696"/>
                      </a:cubicBezTo>
                      <a:cubicBezTo>
                        <a:pt x="24705" y="30303"/>
                        <a:pt x="24705" y="29696"/>
                        <a:pt x="24705" y="30303"/>
                      </a:cubicBezTo>
                      <a:cubicBezTo>
                        <a:pt x="24705" y="30303"/>
                        <a:pt x="25210" y="29696"/>
                        <a:pt x="25210" y="29696"/>
                      </a:cubicBezTo>
                      <a:cubicBezTo>
                        <a:pt x="25714" y="29696"/>
                        <a:pt x="26218" y="29696"/>
                        <a:pt x="26218" y="29696"/>
                      </a:cubicBezTo>
                      <a:cubicBezTo>
                        <a:pt x="26218" y="30303"/>
                        <a:pt x="25714" y="30909"/>
                        <a:pt x="25714" y="30909"/>
                      </a:cubicBezTo>
                      <a:cubicBezTo>
                        <a:pt x="25714" y="30909"/>
                        <a:pt x="25714" y="30909"/>
                        <a:pt x="25714" y="31515"/>
                      </a:cubicBezTo>
                      <a:cubicBezTo>
                        <a:pt x="25714" y="31515"/>
                        <a:pt x="26722" y="31515"/>
                        <a:pt x="26722" y="31515"/>
                      </a:cubicBezTo>
                      <a:cubicBezTo>
                        <a:pt x="26722" y="31515"/>
                        <a:pt x="26722" y="30909"/>
                        <a:pt x="27226" y="31515"/>
                      </a:cubicBezTo>
                      <a:cubicBezTo>
                        <a:pt x="27226" y="32121"/>
                        <a:pt x="27226" y="32121"/>
                        <a:pt x="27226" y="32121"/>
                      </a:cubicBezTo>
                      <a:cubicBezTo>
                        <a:pt x="26722" y="32121"/>
                        <a:pt x="26722" y="31515"/>
                        <a:pt x="26722" y="32727"/>
                      </a:cubicBezTo>
                      <a:cubicBezTo>
                        <a:pt x="26218" y="33333"/>
                        <a:pt x="26722" y="33939"/>
                        <a:pt x="26722" y="33939"/>
                      </a:cubicBezTo>
                      <a:cubicBezTo>
                        <a:pt x="27226" y="35151"/>
                        <a:pt x="27226" y="35151"/>
                        <a:pt x="27226" y="35151"/>
                      </a:cubicBezTo>
                      <a:cubicBezTo>
                        <a:pt x="27226" y="35151"/>
                        <a:pt x="27731" y="35151"/>
                        <a:pt x="28235" y="35151"/>
                      </a:cubicBezTo>
                      <a:cubicBezTo>
                        <a:pt x="28235" y="35151"/>
                        <a:pt x="28235" y="35151"/>
                        <a:pt x="28235" y="35151"/>
                      </a:cubicBezTo>
                      <a:cubicBezTo>
                        <a:pt x="28739" y="34545"/>
                        <a:pt x="28739" y="34545"/>
                        <a:pt x="29243" y="34545"/>
                      </a:cubicBezTo>
                      <a:cubicBezTo>
                        <a:pt x="29243" y="34545"/>
                        <a:pt x="29747" y="35151"/>
                        <a:pt x="29747" y="35151"/>
                      </a:cubicBezTo>
                      <a:cubicBezTo>
                        <a:pt x="29747" y="35757"/>
                        <a:pt x="29747" y="35757"/>
                        <a:pt x="29747" y="35757"/>
                      </a:cubicBezTo>
                      <a:cubicBezTo>
                        <a:pt x="29747" y="35757"/>
                        <a:pt x="29747" y="36363"/>
                        <a:pt x="29747" y="36363"/>
                      </a:cubicBezTo>
                      <a:cubicBezTo>
                        <a:pt x="30252" y="36969"/>
                        <a:pt x="30756" y="36969"/>
                        <a:pt x="30756" y="36969"/>
                      </a:cubicBezTo>
                      <a:cubicBezTo>
                        <a:pt x="30756" y="36969"/>
                        <a:pt x="30756" y="36969"/>
                        <a:pt x="30756" y="37575"/>
                      </a:cubicBezTo>
                      <a:cubicBezTo>
                        <a:pt x="31260" y="38181"/>
                        <a:pt x="32268" y="38787"/>
                        <a:pt x="32268" y="38787"/>
                      </a:cubicBezTo>
                      <a:cubicBezTo>
                        <a:pt x="32268" y="38787"/>
                        <a:pt x="30756" y="38181"/>
                        <a:pt x="30756" y="38181"/>
                      </a:cubicBezTo>
                      <a:cubicBezTo>
                        <a:pt x="30252" y="38181"/>
                        <a:pt x="29243" y="38181"/>
                        <a:pt x="29243" y="38181"/>
                      </a:cubicBezTo>
                      <a:cubicBezTo>
                        <a:pt x="28739" y="38181"/>
                        <a:pt x="27731" y="38181"/>
                        <a:pt x="27731" y="38181"/>
                      </a:cubicBezTo>
                      <a:cubicBezTo>
                        <a:pt x="26218" y="38787"/>
                        <a:pt x="26218" y="38787"/>
                        <a:pt x="26218" y="38787"/>
                      </a:cubicBezTo>
                      <a:cubicBezTo>
                        <a:pt x="26218" y="38787"/>
                        <a:pt x="25210" y="39393"/>
                        <a:pt x="24705" y="39393"/>
                      </a:cubicBezTo>
                      <a:cubicBezTo>
                        <a:pt x="24705" y="39393"/>
                        <a:pt x="24201" y="39393"/>
                        <a:pt x="23697" y="39393"/>
                      </a:cubicBezTo>
                      <a:cubicBezTo>
                        <a:pt x="23697" y="40000"/>
                        <a:pt x="23193" y="40000"/>
                        <a:pt x="22689" y="40000"/>
                      </a:cubicBezTo>
                      <a:cubicBezTo>
                        <a:pt x="22689" y="40000"/>
                        <a:pt x="21680" y="40000"/>
                        <a:pt x="21176" y="40000"/>
                      </a:cubicBezTo>
                      <a:cubicBezTo>
                        <a:pt x="21176" y="40000"/>
                        <a:pt x="20672" y="40000"/>
                        <a:pt x="20672" y="40000"/>
                      </a:cubicBezTo>
                      <a:cubicBezTo>
                        <a:pt x="19159" y="40606"/>
                        <a:pt x="19159" y="40606"/>
                        <a:pt x="19159" y="40606"/>
                      </a:cubicBezTo>
                      <a:cubicBezTo>
                        <a:pt x="19663" y="41212"/>
                        <a:pt x="19663" y="41212"/>
                        <a:pt x="19663" y="41212"/>
                      </a:cubicBezTo>
                      <a:cubicBezTo>
                        <a:pt x="20672" y="41818"/>
                        <a:pt x="20672" y="41818"/>
                        <a:pt x="20672" y="41818"/>
                      </a:cubicBezTo>
                      <a:cubicBezTo>
                        <a:pt x="20672" y="41818"/>
                        <a:pt x="20672" y="41818"/>
                        <a:pt x="20672" y="41818"/>
                      </a:cubicBezTo>
                      <a:cubicBezTo>
                        <a:pt x="21176" y="41818"/>
                        <a:pt x="21680" y="42424"/>
                        <a:pt x="21680" y="42424"/>
                      </a:cubicBezTo>
                      <a:cubicBezTo>
                        <a:pt x="21680" y="42424"/>
                        <a:pt x="22184" y="43030"/>
                        <a:pt x="22689" y="43636"/>
                      </a:cubicBezTo>
                      <a:cubicBezTo>
                        <a:pt x="22689" y="43636"/>
                        <a:pt x="23193" y="44242"/>
                        <a:pt x="23193" y="44242"/>
                      </a:cubicBezTo>
                      <a:lnTo>
                        <a:pt x="24201" y="44848"/>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1" name="Shape 2043">
                  <a:extLst>
                    <a:ext uri="{FF2B5EF4-FFF2-40B4-BE49-F238E27FC236}">
                      <a16:creationId xmlns:a16="http://schemas.microsoft.com/office/drawing/2014/main" id="{4AB8C8F8-B698-4059-B13D-4168126FE20E}"/>
                    </a:ext>
                  </a:extLst>
                </p:cNvPr>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2" name="Shape 2044">
                  <a:extLst>
                    <a:ext uri="{FF2B5EF4-FFF2-40B4-BE49-F238E27FC236}">
                      <a16:creationId xmlns:a16="http://schemas.microsoft.com/office/drawing/2014/main" id="{30D30854-D4E3-4CC3-A510-54C546148649}"/>
                    </a:ext>
                  </a:extLst>
                </p:cNvPr>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3" name="Shape 2045">
                  <a:extLst>
                    <a:ext uri="{FF2B5EF4-FFF2-40B4-BE49-F238E27FC236}">
                      <a16:creationId xmlns:a16="http://schemas.microsoft.com/office/drawing/2014/main" id="{0656C425-3799-4612-8B6F-BFD52A4FAF63}"/>
                    </a:ext>
                  </a:extLst>
                </p:cNvPr>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4" name="Shape 2046">
                  <a:extLst>
                    <a:ext uri="{FF2B5EF4-FFF2-40B4-BE49-F238E27FC236}">
                      <a16:creationId xmlns:a16="http://schemas.microsoft.com/office/drawing/2014/main" id="{CC45319D-38D0-4D8B-A100-B59287070C22}"/>
                    </a:ext>
                  </a:extLst>
                </p:cNvPr>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5" name="Shape 2047">
                  <a:extLst>
                    <a:ext uri="{FF2B5EF4-FFF2-40B4-BE49-F238E27FC236}">
                      <a16:creationId xmlns:a16="http://schemas.microsoft.com/office/drawing/2014/main" id="{09FE3377-0162-4315-B1A0-5BB5F63C36FA}"/>
                    </a:ext>
                  </a:extLst>
                </p:cNvPr>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6" name="Shape 2048">
                  <a:extLst>
                    <a:ext uri="{FF2B5EF4-FFF2-40B4-BE49-F238E27FC236}">
                      <a16:creationId xmlns:a16="http://schemas.microsoft.com/office/drawing/2014/main" id="{E5BF6D97-AAC3-4BFE-AB17-34E62CC123BA}"/>
                    </a:ext>
                  </a:extLst>
                </p:cNvPr>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7" name="Shape 2049">
                  <a:extLst>
                    <a:ext uri="{FF2B5EF4-FFF2-40B4-BE49-F238E27FC236}">
                      <a16:creationId xmlns:a16="http://schemas.microsoft.com/office/drawing/2014/main" id="{CCF2F8CC-C00F-4555-854E-07D00DF198F2}"/>
                    </a:ext>
                  </a:extLst>
                </p:cNvPr>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8" name="Shape 2050">
                  <a:extLst>
                    <a:ext uri="{FF2B5EF4-FFF2-40B4-BE49-F238E27FC236}">
                      <a16:creationId xmlns:a16="http://schemas.microsoft.com/office/drawing/2014/main" id="{B20C0A0D-625D-4EC9-9FBD-2C13B2BFA75D}"/>
                    </a:ext>
                  </a:extLst>
                </p:cNvPr>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49" name="Shape 2051">
                  <a:extLst>
                    <a:ext uri="{FF2B5EF4-FFF2-40B4-BE49-F238E27FC236}">
                      <a16:creationId xmlns:a16="http://schemas.microsoft.com/office/drawing/2014/main" id="{82FB8CB6-B9B6-4B4B-A85B-E8E0AC17A3EE}"/>
                    </a:ext>
                  </a:extLst>
                </p:cNvPr>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0" name="Shape 2052">
                  <a:extLst>
                    <a:ext uri="{FF2B5EF4-FFF2-40B4-BE49-F238E27FC236}">
                      <a16:creationId xmlns:a16="http://schemas.microsoft.com/office/drawing/2014/main" id="{0681D940-3809-4469-9C2F-14852AD22601}"/>
                    </a:ext>
                  </a:extLst>
                </p:cNvPr>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1" name="Shape 2053">
                  <a:extLst>
                    <a:ext uri="{FF2B5EF4-FFF2-40B4-BE49-F238E27FC236}">
                      <a16:creationId xmlns:a16="http://schemas.microsoft.com/office/drawing/2014/main" id="{3DA229B8-1E02-4C5E-996A-C9C801010F5F}"/>
                    </a:ext>
                  </a:extLst>
                </p:cNvPr>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2" name="Shape 2054">
                  <a:extLst>
                    <a:ext uri="{FF2B5EF4-FFF2-40B4-BE49-F238E27FC236}">
                      <a16:creationId xmlns:a16="http://schemas.microsoft.com/office/drawing/2014/main" id="{25FC97D5-470B-41FD-8297-42FCD811417F}"/>
                    </a:ext>
                  </a:extLst>
                </p:cNvPr>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3" name="Shape 2055">
                  <a:extLst>
                    <a:ext uri="{FF2B5EF4-FFF2-40B4-BE49-F238E27FC236}">
                      <a16:creationId xmlns:a16="http://schemas.microsoft.com/office/drawing/2014/main" id="{672FCEA8-9539-4985-A414-726E6EC34D3B}"/>
                    </a:ext>
                  </a:extLst>
                </p:cNvPr>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4" name="Shape 2056">
                  <a:extLst>
                    <a:ext uri="{FF2B5EF4-FFF2-40B4-BE49-F238E27FC236}">
                      <a16:creationId xmlns:a16="http://schemas.microsoft.com/office/drawing/2014/main" id="{5EB69E48-1AD2-4AE1-B3EB-42C58160FF07}"/>
                    </a:ext>
                  </a:extLst>
                </p:cNvPr>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5" name="Shape 2057">
                  <a:extLst>
                    <a:ext uri="{FF2B5EF4-FFF2-40B4-BE49-F238E27FC236}">
                      <a16:creationId xmlns:a16="http://schemas.microsoft.com/office/drawing/2014/main" id="{4C842980-16AB-4725-BBD8-81A48FD2BBE4}"/>
                    </a:ext>
                  </a:extLst>
                </p:cNvPr>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dirty="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56" name="Shape 2058">
                  <a:extLst>
                    <a:ext uri="{FF2B5EF4-FFF2-40B4-BE49-F238E27FC236}">
                      <a16:creationId xmlns:a16="http://schemas.microsoft.com/office/drawing/2014/main" id="{25D793EE-9ECA-4496-B7B0-A1B8E0DD12A2}"/>
                    </a:ext>
                  </a:extLst>
                </p:cNvPr>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chemeClr val="bg1"/>
                  </a:solidFill>
                  <a:prstDash val="solid"/>
                  <a:miter/>
                  <a:headEnd type="none" w="med" len="med"/>
                  <a:tailEnd type="none" w="med" len="med"/>
                </a:ln>
              </p:spPr>
              <p:txBody>
                <a:bodyPr lIns="34285" tIns="17138" rIns="34285" bIns="17138" anchor="t" anchorCtr="0">
                  <a:noAutofit/>
                </a:bodyPr>
                <a:lstStyle/>
                <a:p>
                  <a:pPr defTabSz="342900"/>
                  <a:endParaRPr sz="1350"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sp>
            <p:nvSpPr>
              <p:cNvPr id="10" name="Vrije vorm: vorm 9">
                <a:extLst>
                  <a:ext uri="{FF2B5EF4-FFF2-40B4-BE49-F238E27FC236}">
                    <a16:creationId xmlns:a16="http://schemas.microsoft.com/office/drawing/2014/main" id="{CA25A263-F04E-46A5-B496-98380D9A00E5}"/>
                  </a:ext>
                </a:extLst>
              </p:cNvPr>
              <p:cNvSpPr/>
              <p:nvPr/>
            </p:nvSpPr>
            <p:spPr>
              <a:xfrm>
                <a:off x="7029450" y="1016794"/>
                <a:ext cx="602456" cy="859631"/>
              </a:xfrm>
              <a:custGeom>
                <a:avLst/>
                <a:gdLst>
                  <a:gd name="connsiteX0" fmla="*/ 323850 w 602456"/>
                  <a:gd name="connsiteY0" fmla="*/ 16669 h 859631"/>
                  <a:gd name="connsiteX1" fmla="*/ 300038 w 602456"/>
                  <a:gd name="connsiteY1" fmla="*/ 126206 h 859631"/>
                  <a:gd name="connsiteX2" fmla="*/ 326231 w 602456"/>
                  <a:gd name="connsiteY2" fmla="*/ 230981 h 859631"/>
                  <a:gd name="connsiteX3" fmla="*/ 361950 w 602456"/>
                  <a:gd name="connsiteY3" fmla="*/ 278606 h 859631"/>
                  <a:gd name="connsiteX4" fmla="*/ 388144 w 602456"/>
                  <a:gd name="connsiteY4" fmla="*/ 395287 h 859631"/>
                  <a:gd name="connsiteX5" fmla="*/ 421481 w 602456"/>
                  <a:gd name="connsiteY5" fmla="*/ 411956 h 859631"/>
                  <a:gd name="connsiteX6" fmla="*/ 507206 w 602456"/>
                  <a:gd name="connsiteY6" fmla="*/ 442912 h 859631"/>
                  <a:gd name="connsiteX7" fmla="*/ 581025 w 602456"/>
                  <a:gd name="connsiteY7" fmla="*/ 442912 h 859631"/>
                  <a:gd name="connsiteX8" fmla="*/ 602456 w 602456"/>
                  <a:gd name="connsiteY8" fmla="*/ 540544 h 859631"/>
                  <a:gd name="connsiteX9" fmla="*/ 519113 w 602456"/>
                  <a:gd name="connsiteY9" fmla="*/ 669131 h 859631"/>
                  <a:gd name="connsiteX10" fmla="*/ 450056 w 602456"/>
                  <a:gd name="connsiteY10" fmla="*/ 702469 h 859631"/>
                  <a:gd name="connsiteX11" fmla="*/ 471488 w 602456"/>
                  <a:gd name="connsiteY11" fmla="*/ 842962 h 859631"/>
                  <a:gd name="connsiteX12" fmla="*/ 452438 w 602456"/>
                  <a:gd name="connsiteY12" fmla="*/ 859631 h 859631"/>
                  <a:gd name="connsiteX13" fmla="*/ 423863 w 602456"/>
                  <a:gd name="connsiteY13" fmla="*/ 859631 h 859631"/>
                  <a:gd name="connsiteX14" fmla="*/ 369094 w 602456"/>
                  <a:gd name="connsiteY14" fmla="*/ 842962 h 859631"/>
                  <a:gd name="connsiteX15" fmla="*/ 366713 w 602456"/>
                  <a:gd name="connsiteY15" fmla="*/ 800100 h 859631"/>
                  <a:gd name="connsiteX16" fmla="*/ 333375 w 602456"/>
                  <a:gd name="connsiteY16" fmla="*/ 778669 h 859631"/>
                  <a:gd name="connsiteX17" fmla="*/ 285750 w 602456"/>
                  <a:gd name="connsiteY17" fmla="*/ 797719 h 859631"/>
                  <a:gd name="connsiteX18" fmla="*/ 233363 w 602456"/>
                  <a:gd name="connsiteY18" fmla="*/ 842962 h 859631"/>
                  <a:gd name="connsiteX19" fmla="*/ 123825 w 602456"/>
                  <a:gd name="connsiteY19" fmla="*/ 845344 h 859631"/>
                  <a:gd name="connsiteX20" fmla="*/ 130969 w 602456"/>
                  <a:gd name="connsiteY20" fmla="*/ 792956 h 859631"/>
                  <a:gd name="connsiteX21" fmla="*/ 73819 w 602456"/>
                  <a:gd name="connsiteY21" fmla="*/ 783431 h 859631"/>
                  <a:gd name="connsiteX22" fmla="*/ 38100 w 602456"/>
                  <a:gd name="connsiteY22" fmla="*/ 762000 h 859631"/>
                  <a:gd name="connsiteX23" fmla="*/ 2381 w 602456"/>
                  <a:gd name="connsiteY23" fmla="*/ 704850 h 859631"/>
                  <a:gd name="connsiteX24" fmla="*/ 66675 w 602456"/>
                  <a:gd name="connsiteY24" fmla="*/ 692944 h 859631"/>
                  <a:gd name="connsiteX25" fmla="*/ 59531 w 602456"/>
                  <a:gd name="connsiteY25" fmla="*/ 647700 h 859631"/>
                  <a:gd name="connsiteX26" fmla="*/ 107156 w 602456"/>
                  <a:gd name="connsiteY26" fmla="*/ 600075 h 859631"/>
                  <a:gd name="connsiteX27" fmla="*/ 107156 w 602456"/>
                  <a:gd name="connsiteY27" fmla="*/ 528637 h 859631"/>
                  <a:gd name="connsiteX28" fmla="*/ 83344 w 602456"/>
                  <a:gd name="connsiteY28" fmla="*/ 511969 h 859631"/>
                  <a:gd name="connsiteX29" fmla="*/ 73819 w 602456"/>
                  <a:gd name="connsiteY29" fmla="*/ 511969 h 859631"/>
                  <a:gd name="connsiteX30" fmla="*/ 28575 w 602456"/>
                  <a:gd name="connsiteY30" fmla="*/ 435769 h 859631"/>
                  <a:gd name="connsiteX31" fmla="*/ 0 w 602456"/>
                  <a:gd name="connsiteY31" fmla="*/ 423862 h 859631"/>
                  <a:gd name="connsiteX32" fmla="*/ 23813 w 602456"/>
                  <a:gd name="connsiteY32" fmla="*/ 371475 h 859631"/>
                  <a:gd name="connsiteX33" fmla="*/ 23813 w 602456"/>
                  <a:gd name="connsiteY33" fmla="*/ 338137 h 859631"/>
                  <a:gd name="connsiteX34" fmla="*/ 4763 w 602456"/>
                  <a:gd name="connsiteY34" fmla="*/ 323850 h 859631"/>
                  <a:gd name="connsiteX35" fmla="*/ 4763 w 602456"/>
                  <a:gd name="connsiteY35" fmla="*/ 285750 h 859631"/>
                  <a:gd name="connsiteX36" fmla="*/ 45244 w 602456"/>
                  <a:gd name="connsiteY36" fmla="*/ 250031 h 859631"/>
                  <a:gd name="connsiteX37" fmla="*/ 85725 w 602456"/>
                  <a:gd name="connsiteY37" fmla="*/ 230981 h 859631"/>
                  <a:gd name="connsiteX38" fmla="*/ 85725 w 602456"/>
                  <a:gd name="connsiteY38" fmla="*/ 169069 h 859631"/>
                  <a:gd name="connsiteX39" fmla="*/ 126206 w 602456"/>
                  <a:gd name="connsiteY39" fmla="*/ 90487 h 859631"/>
                  <a:gd name="connsiteX40" fmla="*/ 145256 w 602456"/>
                  <a:gd name="connsiteY40" fmla="*/ 64294 h 859631"/>
                  <a:gd name="connsiteX41" fmla="*/ 171450 w 602456"/>
                  <a:gd name="connsiteY41" fmla="*/ 57150 h 859631"/>
                  <a:gd name="connsiteX42" fmla="*/ 216694 w 602456"/>
                  <a:gd name="connsiteY42" fmla="*/ 2381 h 859631"/>
                  <a:gd name="connsiteX43" fmla="*/ 240506 w 602456"/>
                  <a:gd name="connsiteY43" fmla="*/ 0 h 859631"/>
                  <a:gd name="connsiteX44" fmla="*/ 323850 w 602456"/>
                  <a:gd name="connsiteY44" fmla="*/ 16669 h 85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2456" h="859631">
                    <a:moveTo>
                      <a:pt x="323850" y="16669"/>
                    </a:moveTo>
                    <a:lnTo>
                      <a:pt x="300038" y="126206"/>
                    </a:lnTo>
                    <a:lnTo>
                      <a:pt x="326231" y="230981"/>
                    </a:lnTo>
                    <a:lnTo>
                      <a:pt x="361950" y="278606"/>
                    </a:lnTo>
                    <a:lnTo>
                      <a:pt x="388144" y="395287"/>
                    </a:lnTo>
                    <a:lnTo>
                      <a:pt x="421481" y="411956"/>
                    </a:lnTo>
                    <a:lnTo>
                      <a:pt x="507206" y="442912"/>
                    </a:lnTo>
                    <a:lnTo>
                      <a:pt x="581025" y="442912"/>
                    </a:lnTo>
                    <a:lnTo>
                      <a:pt x="602456" y="540544"/>
                    </a:lnTo>
                    <a:lnTo>
                      <a:pt x="519113" y="669131"/>
                    </a:lnTo>
                    <a:lnTo>
                      <a:pt x="450056" y="702469"/>
                    </a:lnTo>
                    <a:lnTo>
                      <a:pt x="471488" y="842962"/>
                    </a:lnTo>
                    <a:lnTo>
                      <a:pt x="452438" y="859631"/>
                    </a:lnTo>
                    <a:lnTo>
                      <a:pt x="423863" y="859631"/>
                    </a:lnTo>
                    <a:lnTo>
                      <a:pt x="369094" y="842962"/>
                    </a:lnTo>
                    <a:lnTo>
                      <a:pt x="366713" y="800100"/>
                    </a:lnTo>
                    <a:lnTo>
                      <a:pt x="333375" y="778669"/>
                    </a:lnTo>
                    <a:lnTo>
                      <a:pt x="285750" y="797719"/>
                    </a:lnTo>
                    <a:lnTo>
                      <a:pt x="233363" y="842962"/>
                    </a:lnTo>
                    <a:lnTo>
                      <a:pt x="123825" y="845344"/>
                    </a:lnTo>
                    <a:lnTo>
                      <a:pt x="130969" y="792956"/>
                    </a:lnTo>
                    <a:lnTo>
                      <a:pt x="73819" y="783431"/>
                    </a:lnTo>
                    <a:lnTo>
                      <a:pt x="38100" y="762000"/>
                    </a:lnTo>
                    <a:lnTo>
                      <a:pt x="2381" y="704850"/>
                    </a:lnTo>
                    <a:lnTo>
                      <a:pt x="66675" y="692944"/>
                    </a:lnTo>
                    <a:lnTo>
                      <a:pt x="59531" y="647700"/>
                    </a:lnTo>
                    <a:lnTo>
                      <a:pt x="107156" y="600075"/>
                    </a:lnTo>
                    <a:lnTo>
                      <a:pt x="107156" y="528637"/>
                    </a:lnTo>
                    <a:lnTo>
                      <a:pt x="83344" y="511969"/>
                    </a:lnTo>
                    <a:lnTo>
                      <a:pt x="73819" y="511969"/>
                    </a:lnTo>
                    <a:lnTo>
                      <a:pt x="28575" y="435769"/>
                    </a:lnTo>
                    <a:lnTo>
                      <a:pt x="0" y="423862"/>
                    </a:lnTo>
                    <a:lnTo>
                      <a:pt x="23813" y="371475"/>
                    </a:lnTo>
                    <a:lnTo>
                      <a:pt x="23813" y="338137"/>
                    </a:lnTo>
                    <a:lnTo>
                      <a:pt x="4763" y="323850"/>
                    </a:lnTo>
                    <a:lnTo>
                      <a:pt x="4763" y="285750"/>
                    </a:lnTo>
                    <a:lnTo>
                      <a:pt x="45244" y="250031"/>
                    </a:lnTo>
                    <a:lnTo>
                      <a:pt x="85725" y="230981"/>
                    </a:lnTo>
                    <a:lnTo>
                      <a:pt x="85725" y="169069"/>
                    </a:lnTo>
                    <a:lnTo>
                      <a:pt x="126206" y="90487"/>
                    </a:lnTo>
                    <a:lnTo>
                      <a:pt x="145256" y="64294"/>
                    </a:lnTo>
                    <a:lnTo>
                      <a:pt x="171450" y="57150"/>
                    </a:lnTo>
                    <a:lnTo>
                      <a:pt x="216694" y="2381"/>
                    </a:lnTo>
                    <a:lnTo>
                      <a:pt x="240506" y="0"/>
                    </a:lnTo>
                    <a:lnTo>
                      <a:pt x="323850" y="16669"/>
                    </a:lnTo>
                    <a:close/>
                  </a:path>
                </a:pathLst>
              </a:custGeom>
              <a:solidFill>
                <a:schemeClr val="bg2"/>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
          <p:nvSpPr>
            <p:cNvPr id="8" name="Vrije vorm: vorm 7">
              <a:extLst>
                <a:ext uri="{FF2B5EF4-FFF2-40B4-BE49-F238E27FC236}">
                  <a16:creationId xmlns:a16="http://schemas.microsoft.com/office/drawing/2014/main" id="{69EEF1BD-06DE-4841-8A7F-4C906C769638}"/>
                </a:ext>
              </a:extLst>
            </p:cNvPr>
            <p:cNvSpPr/>
            <p:nvPr/>
          </p:nvSpPr>
          <p:spPr>
            <a:xfrm>
              <a:off x="9880600" y="403225"/>
              <a:ext cx="400050" cy="304800"/>
            </a:xfrm>
            <a:custGeom>
              <a:avLst/>
              <a:gdLst>
                <a:gd name="connsiteX0" fmla="*/ 15875 w 400050"/>
                <a:gd name="connsiteY0" fmla="*/ 152400 h 304800"/>
                <a:gd name="connsiteX1" fmla="*/ 22225 w 400050"/>
                <a:gd name="connsiteY1" fmla="*/ 66675 h 304800"/>
                <a:gd name="connsiteX2" fmla="*/ 66675 w 400050"/>
                <a:gd name="connsiteY2" fmla="*/ 63500 h 304800"/>
                <a:gd name="connsiteX3" fmla="*/ 63500 w 400050"/>
                <a:gd name="connsiteY3" fmla="*/ 0 h 304800"/>
                <a:gd name="connsiteX4" fmla="*/ 234950 w 400050"/>
                <a:gd name="connsiteY4" fmla="*/ 3175 h 304800"/>
                <a:gd name="connsiteX5" fmla="*/ 361950 w 400050"/>
                <a:gd name="connsiteY5" fmla="*/ 73025 h 304800"/>
                <a:gd name="connsiteX6" fmla="*/ 400050 w 400050"/>
                <a:gd name="connsiteY6" fmla="*/ 152400 h 304800"/>
                <a:gd name="connsiteX7" fmla="*/ 327025 w 400050"/>
                <a:gd name="connsiteY7" fmla="*/ 200025 h 304800"/>
                <a:gd name="connsiteX8" fmla="*/ 269875 w 400050"/>
                <a:gd name="connsiteY8" fmla="*/ 257175 h 304800"/>
                <a:gd name="connsiteX9" fmla="*/ 190500 w 400050"/>
                <a:gd name="connsiteY9" fmla="*/ 269875 h 304800"/>
                <a:gd name="connsiteX10" fmla="*/ 117475 w 400050"/>
                <a:gd name="connsiteY10" fmla="*/ 304800 h 304800"/>
                <a:gd name="connsiteX11" fmla="*/ 25400 w 400050"/>
                <a:gd name="connsiteY11" fmla="*/ 263525 h 304800"/>
                <a:gd name="connsiteX12" fmla="*/ 0 w 400050"/>
                <a:gd name="connsiteY12" fmla="*/ 222250 h 304800"/>
                <a:gd name="connsiteX13" fmla="*/ 15875 w 400050"/>
                <a:gd name="connsiteY13"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304800">
                  <a:moveTo>
                    <a:pt x="15875" y="152400"/>
                  </a:moveTo>
                  <a:lnTo>
                    <a:pt x="22225" y="66675"/>
                  </a:lnTo>
                  <a:lnTo>
                    <a:pt x="66675" y="63500"/>
                  </a:lnTo>
                  <a:lnTo>
                    <a:pt x="63500" y="0"/>
                  </a:lnTo>
                  <a:lnTo>
                    <a:pt x="234950" y="3175"/>
                  </a:lnTo>
                  <a:lnTo>
                    <a:pt x="361950" y="73025"/>
                  </a:lnTo>
                  <a:lnTo>
                    <a:pt x="400050" y="152400"/>
                  </a:lnTo>
                  <a:lnTo>
                    <a:pt x="327025" y="200025"/>
                  </a:lnTo>
                  <a:lnTo>
                    <a:pt x="269875" y="257175"/>
                  </a:lnTo>
                  <a:lnTo>
                    <a:pt x="190500" y="269875"/>
                  </a:lnTo>
                  <a:lnTo>
                    <a:pt x="117475" y="304800"/>
                  </a:lnTo>
                  <a:lnTo>
                    <a:pt x="25400" y="263525"/>
                  </a:lnTo>
                  <a:lnTo>
                    <a:pt x="0" y="222250"/>
                  </a:lnTo>
                  <a:lnTo>
                    <a:pt x="15875" y="152400"/>
                  </a:lnTo>
                  <a:close/>
                </a:path>
              </a:pathLst>
            </a:custGeom>
            <a:solidFill>
              <a:schemeClr val="bg2"/>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88592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chemeClr val="bg1"/>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69043B47-BAFC-4A1E-B84D-D0495D3CF799}"/>
              </a:ext>
            </a:extLst>
          </p:cNvPr>
          <p:cNvPicPr>
            <a:picLocks/>
          </p:cNvPicPr>
          <p:nvPr userDrawn="1"/>
        </p:nvPicPr>
        <p:blipFill>
          <a:blip r:embed="rId2"/>
          <a:srcRect/>
          <a:stretch/>
        </p:blipFill>
        <p:spPr>
          <a:xfrm>
            <a:off x="1" y="0"/>
            <a:ext cx="4438650" cy="4438650"/>
          </a:xfrm>
          <a:prstGeom prst="rect">
            <a:avLst/>
          </a:prstGeom>
        </p:spPr>
      </p:pic>
      <p:sp>
        <p:nvSpPr>
          <p:cNvPr id="2" name="Title 1"/>
          <p:cNvSpPr>
            <a:spLocks noGrp="1"/>
          </p:cNvSpPr>
          <p:nvPr>
            <p:ph type="ctrTitle" hasCustomPrompt="1"/>
          </p:nvPr>
        </p:nvSpPr>
        <p:spPr>
          <a:xfrm>
            <a:off x="1962150" y="2030217"/>
            <a:ext cx="8548651" cy="2494006"/>
          </a:xfrm>
        </p:spPr>
        <p:txBody>
          <a:bodyPr/>
          <a:lstStyle>
            <a:lvl1pPr>
              <a:lnSpc>
                <a:spcPct val="90000"/>
              </a:lnSpc>
              <a:defRPr sz="5000">
                <a:solidFill>
                  <a:schemeClr val="accent1"/>
                </a:solidFill>
              </a:defRPr>
            </a:lvl1pPr>
          </a:lstStyle>
          <a:p>
            <a:r>
              <a:rPr lang="nl-BE" dirty="0"/>
              <a:t>Click </a:t>
            </a:r>
            <a:r>
              <a:rPr lang="nl-BE" dirty="0" err="1"/>
              <a:t>to</a:t>
            </a:r>
            <a:r>
              <a:rPr lang="nl-BE" dirty="0"/>
              <a:t> </a:t>
            </a:r>
            <a:r>
              <a:rPr lang="nl-BE" dirty="0" err="1"/>
              <a:t>edit</a:t>
            </a:r>
            <a:r>
              <a:rPr lang="nl-BE" dirty="0"/>
              <a:t> Master </a:t>
            </a:r>
            <a:r>
              <a:rPr lang="nl-BE" dirty="0" err="1"/>
              <a:t>style</a:t>
            </a:r>
            <a:endParaRPr lang="en-US" dirty="0"/>
          </a:p>
        </p:txBody>
      </p:sp>
      <p:sp>
        <p:nvSpPr>
          <p:cNvPr id="3" name="Subtitle 2"/>
          <p:cNvSpPr>
            <a:spLocks noGrp="1"/>
          </p:cNvSpPr>
          <p:nvPr>
            <p:ph type="subTitle" idx="1"/>
          </p:nvPr>
        </p:nvSpPr>
        <p:spPr>
          <a:xfrm>
            <a:off x="1962150" y="4735278"/>
            <a:ext cx="8548651" cy="743169"/>
          </a:xfrm>
        </p:spPr>
        <p:txBody>
          <a:bodyPr/>
          <a:lstStyle>
            <a:lvl1pPr marL="0" indent="0" algn="l">
              <a:buNone/>
              <a:defRPr sz="21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1730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0000" y="612000"/>
            <a:ext cx="8964000" cy="1152000"/>
          </a:xfrm>
        </p:spPr>
        <p:txBody>
          <a:bodyPr/>
          <a:lstStyle>
            <a:lvl1pPr>
              <a:defRPr>
                <a:solidFill>
                  <a:schemeClr val="accent1"/>
                </a:solidFill>
              </a:defRPr>
            </a:lvl1pPr>
          </a:lstStyle>
          <a:p>
            <a:r>
              <a:rPr lang="nl-BE" dirty="0"/>
              <a:t>Click </a:t>
            </a:r>
            <a:r>
              <a:rPr lang="nl-BE" dirty="0" err="1"/>
              <a:t>to</a:t>
            </a:r>
            <a:r>
              <a:rPr lang="nl-BE" dirty="0"/>
              <a:t> </a:t>
            </a:r>
            <a:r>
              <a:rPr lang="nl-BE" dirty="0" err="1"/>
              <a:t>edit</a:t>
            </a:r>
            <a:r>
              <a:rPr lang="nl-BE" dirty="0"/>
              <a:t> Master </a:t>
            </a:r>
            <a:r>
              <a:rPr lang="nl-BE" dirty="0" err="1"/>
              <a:t>title</a:t>
            </a:r>
            <a:r>
              <a:rPr lang="nl-BE" dirty="0"/>
              <a:t> </a:t>
            </a:r>
            <a:r>
              <a:rPr lang="nl-BE" dirty="0" err="1"/>
              <a:t>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D0D548-02AE-104C-BF16-5D0C501B7158}" type="slidenum">
              <a:t>‹#›</a:t>
            </a:fld>
            <a:endParaRPr lang="en-US"/>
          </a:p>
        </p:txBody>
      </p:sp>
      <p:sp>
        <p:nvSpPr>
          <p:cNvPr id="10" name="Tijdelijke aanduiding voor inhoud 9">
            <a:extLst>
              <a:ext uri="{FF2B5EF4-FFF2-40B4-BE49-F238E27FC236}">
                <a16:creationId xmlns:a16="http://schemas.microsoft.com/office/drawing/2014/main" id="{0E973A21-84E4-4D01-82FE-A3B7C088AE3C}"/>
              </a:ext>
            </a:extLst>
          </p:cNvPr>
          <p:cNvSpPr>
            <a:spLocks noGrp="1"/>
          </p:cNvSpPr>
          <p:nvPr>
            <p:ph sz="quarter" idx="13"/>
          </p:nvPr>
        </p:nvSpPr>
        <p:spPr>
          <a:xfrm>
            <a:off x="1260000" y="1980000"/>
            <a:ext cx="8964000" cy="3600000"/>
          </a:xfrm>
        </p:spPr>
        <p:txBody>
          <a:bodyPr/>
          <a:lstStyle/>
          <a:p>
            <a:pPr lvl="0"/>
            <a:r>
              <a:rPr lang="en-GB" noProof="0"/>
              <a:t>Klikken om de tekststijl van het model te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Tree>
    <p:extLst>
      <p:ext uri="{BB962C8B-B14F-4D97-AF65-F5344CB8AC3E}">
        <p14:creationId xmlns:p14="http://schemas.microsoft.com/office/powerpoint/2010/main" val="352588865"/>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0000" y="612000"/>
            <a:ext cx="8964000" cy="504000"/>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1260000" y="1116000"/>
            <a:ext cx="8964000"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D0D548-02AE-104C-BF16-5D0C501B7158}" type="slidenum">
              <a:t>‹#›</a:t>
            </a:fld>
            <a:endParaRPr lang="en-US"/>
          </a:p>
        </p:txBody>
      </p:sp>
      <p:sp>
        <p:nvSpPr>
          <p:cNvPr id="10" name="Tijdelijke aanduiding voor inhoud 9">
            <a:extLst>
              <a:ext uri="{FF2B5EF4-FFF2-40B4-BE49-F238E27FC236}">
                <a16:creationId xmlns:a16="http://schemas.microsoft.com/office/drawing/2014/main" id="{DF3D3321-673C-473B-B38F-3E299204E47D}"/>
              </a:ext>
            </a:extLst>
          </p:cNvPr>
          <p:cNvSpPr>
            <a:spLocks noGrp="1"/>
          </p:cNvSpPr>
          <p:nvPr>
            <p:ph sz="quarter" idx="13"/>
          </p:nvPr>
        </p:nvSpPr>
        <p:spPr>
          <a:xfrm>
            <a:off x="1260000" y="1980000"/>
            <a:ext cx="8964000" cy="360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48386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two colum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0000" y="612000"/>
            <a:ext cx="8964000" cy="504000"/>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1260000" y="1116000"/>
            <a:ext cx="4319999"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D0D548-02AE-104C-BF16-5D0C501B7158}" type="slidenum">
              <a:t>‹#›</a:t>
            </a:fld>
            <a:endParaRPr lang="en-US"/>
          </a:p>
        </p:txBody>
      </p:sp>
      <p:sp>
        <p:nvSpPr>
          <p:cNvPr id="10" name="Tijdelijke aanduiding voor inhoud 9">
            <a:extLst>
              <a:ext uri="{FF2B5EF4-FFF2-40B4-BE49-F238E27FC236}">
                <a16:creationId xmlns:a16="http://schemas.microsoft.com/office/drawing/2014/main" id="{CA8129F4-C4DC-4447-AA01-4C5DF35D2989}"/>
              </a:ext>
            </a:extLst>
          </p:cNvPr>
          <p:cNvSpPr>
            <a:spLocks noGrp="1"/>
          </p:cNvSpPr>
          <p:nvPr>
            <p:ph sz="quarter" idx="14"/>
          </p:nvPr>
        </p:nvSpPr>
        <p:spPr>
          <a:xfrm>
            <a:off x="1260000" y="1980000"/>
            <a:ext cx="4366608" cy="3600000"/>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1" name="Tijdelijke aanduiding voor inhoud 9">
            <a:extLst>
              <a:ext uri="{FF2B5EF4-FFF2-40B4-BE49-F238E27FC236}">
                <a16:creationId xmlns:a16="http://schemas.microsoft.com/office/drawing/2014/main" id="{38E3BCB3-77C4-4628-89A1-1736B01FA804}"/>
              </a:ext>
            </a:extLst>
          </p:cNvPr>
          <p:cNvSpPr>
            <a:spLocks noGrp="1"/>
          </p:cNvSpPr>
          <p:nvPr>
            <p:ph sz="quarter" idx="15"/>
          </p:nvPr>
        </p:nvSpPr>
        <p:spPr>
          <a:xfrm>
            <a:off x="6096000" y="1980000"/>
            <a:ext cx="4366608" cy="3600000"/>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97267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titles and two colum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1260000" y="2196000"/>
            <a:ext cx="4366608"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D0D548-02AE-104C-BF16-5D0C501B7158}" type="slidenum">
              <a:t>‹#›</a:t>
            </a:fld>
            <a:endParaRPr lang="en-US"/>
          </a:p>
        </p:txBody>
      </p:sp>
      <p:sp>
        <p:nvSpPr>
          <p:cNvPr id="10" name="Text Placeholder 2">
            <a:extLst>
              <a:ext uri="{FF2B5EF4-FFF2-40B4-BE49-F238E27FC236}">
                <a16:creationId xmlns:a16="http://schemas.microsoft.com/office/drawing/2014/main" id="{D8645F90-9EA8-4D4E-831D-8C4B82359D63}"/>
              </a:ext>
            </a:extLst>
          </p:cNvPr>
          <p:cNvSpPr>
            <a:spLocks noGrp="1"/>
          </p:cNvSpPr>
          <p:nvPr>
            <p:ph type="body" idx="14" hasCustomPrompt="1"/>
          </p:nvPr>
        </p:nvSpPr>
        <p:spPr>
          <a:xfrm>
            <a:off x="6096000" y="2196000"/>
            <a:ext cx="4366608"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Tijdelijke aanduiding voor inhoud 9">
            <a:extLst>
              <a:ext uri="{FF2B5EF4-FFF2-40B4-BE49-F238E27FC236}">
                <a16:creationId xmlns:a16="http://schemas.microsoft.com/office/drawing/2014/main" id="{BA14CD72-432B-41CE-B5D7-316921943E0A}"/>
              </a:ext>
            </a:extLst>
          </p:cNvPr>
          <p:cNvSpPr>
            <a:spLocks noGrp="1"/>
          </p:cNvSpPr>
          <p:nvPr>
            <p:ph sz="quarter" idx="15"/>
          </p:nvPr>
        </p:nvSpPr>
        <p:spPr>
          <a:xfrm>
            <a:off x="1260000" y="2916000"/>
            <a:ext cx="4366608" cy="2960544"/>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3" name="Tijdelijke aanduiding voor inhoud 9">
            <a:extLst>
              <a:ext uri="{FF2B5EF4-FFF2-40B4-BE49-F238E27FC236}">
                <a16:creationId xmlns:a16="http://schemas.microsoft.com/office/drawing/2014/main" id="{B1252050-A874-4387-AEEE-427087C8577D}"/>
              </a:ext>
            </a:extLst>
          </p:cNvPr>
          <p:cNvSpPr>
            <a:spLocks noGrp="1"/>
          </p:cNvSpPr>
          <p:nvPr>
            <p:ph sz="quarter" idx="16"/>
          </p:nvPr>
        </p:nvSpPr>
        <p:spPr>
          <a:xfrm>
            <a:off x="6096000" y="2916000"/>
            <a:ext cx="4366608" cy="2960544"/>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46804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image right">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DF10D6CA-B9D4-423E-9A55-D5F8C7448034}"/>
              </a:ext>
            </a:extLst>
          </p:cNvPr>
          <p:cNvSpPr>
            <a:spLocks noGrp="1"/>
          </p:cNvSpPr>
          <p:nvPr>
            <p:ph type="pic" sz="quarter" idx="13"/>
          </p:nvPr>
        </p:nvSpPr>
        <p:spPr>
          <a:xfrm>
            <a:off x="6096000" y="0"/>
            <a:ext cx="6096000" cy="6858000"/>
          </a:xfrm>
        </p:spPr>
        <p:txBody>
          <a:bodyPr anchor="ctr"/>
          <a:lstStyle>
            <a:lvl1pPr marL="0" indent="0" algn="ctr">
              <a:buNone/>
              <a:defRPr/>
            </a:lvl1pPr>
          </a:lstStyle>
          <a:p>
            <a:r>
              <a:rPr lang="en-US"/>
              <a:t>Click icon to add picture</a:t>
            </a:r>
            <a:endParaRPr lang="nl-BE" dirty="0"/>
          </a:p>
        </p:txBody>
      </p:sp>
      <p:sp>
        <p:nvSpPr>
          <p:cNvPr id="2" name="Title 1"/>
          <p:cNvSpPr>
            <a:spLocks noGrp="1"/>
          </p:cNvSpPr>
          <p:nvPr>
            <p:ph type="title" hasCustomPrompt="1"/>
          </p:nvPr>
        </p:nvSpPr>
        <p:spPr>
          <a:xfrm>
            <a:off x="1260000" y="612000"/>
            <a:ext cx="4366608" cy="1152000"/>
          </a:xfrm>
        </p:spPr>
        <p:txBody>
          <a:bodyPr/>
          <a:lstStyle>
            <a:lvl1pPr>
              <a:defRPr sz="3200">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1260001" y="2196000"/>
            <a:ext cx="4366608"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D0D548-02AE-104C-BF16-5D0C501B7158}" type="slidenum">
              <a:t>‹#›</a:t>
            </a:fld>
            <a:endParaRPr lang="en-US"/>
          </a:p>
        </p:txBody>
      </p:sp>
      <p:sp>
        <p:nvSpPr>
          <p:cNvPr id="10" name="Tijdelijke aanduiding voor inhoud 9">
            <a:extLst>
              <a:ext uri="{FF2B5EF4-FFF2-40B4-BE49-F238E27FC236}">
                <a16:creationId xmlns:a16="http://schemas.microsoft.com/office/drawing/2014/main" id="{8385D094-BF51-4230-9B34-7252EEE81D94}"/>
              </a:ext>
            </a:extLst>
          </p:cNvPr>
          <p:cNvSpPr>
            <a:spLocks noGrp="1"/>
          </p:cNvSpPr>
          <p:nvPr>
            <p:ph sz="quarter" idx="15"/>
          </p:nvPr>
        </p:nvSpPr>
        <p:spPr>
          <a:xfrm>
            <a:off x="1260000" y="2916000"/>
            <a:ext cx="4366608" cy="2960544"/>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98274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e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0000" y="612000"/>
            <a:ext cx="8964000" cy="1152000"/>
          </a:xfrm>
        </p:spPr>
        <p:txBody>
          <a:bodyPr/>
          <a:lstStyle>
            <a:lvl1pPr>
              <a:defRPr sz="3200">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1260000" y="2196000"/>
            <a:ext cx="8964000"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D0D548-02AE-104C-BF16-5D0C501B7158}" type="slidenum">
              <a:t>‹#›</a:t>
            </a:fld>
            <a:endParaRPr lang="en-US"/>
          </a:p>
        </p:txBody>
      </p:sp>
      <p:sp>
        <p:nvSpPr>
          <p:cNvPr id="5" name="Rechthoek 4">
            <a:extLst>
              <a:ext uri="{FF2B5EF4-FFF2-40B4-BE49-F238E27FC236}">
                <a16:creationId xmlns:a16="http://schemas.microsoft.com/office/drawing/2014/main" id="{ECDA38D3-7995-494D-907B-9CB3A51FC9E9}"/>
              </a:ext>
            </a:extLst>
          </p:cNvPr>
          <p:cNvSpPr/>
          <p:nvPr userDrawn="1"/>
        </p:nvSpPr>
        <p:spPr>
          <a:xfrm>
            <a:off x="10045700" y="0"/>
            <a:ext cx="2146300" cy="110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ijdelijke aanduiding voor inhoud 9">
            <a:extLst>
              <a:ext uri="{FF2B5EF4-FFF2-40B4-BE49-F238E27FC236}">
                <a16:creationId xmlns:a16="http://schemas.microsoft.com/office/drawing/2014/main" id="{5DA180CE-A652-44EC-B173-5BC08D4757DF}"/>
              </a:ext>
            </a:extLst>
          </p:cNvPr>
          <p:cNvSpPr>
            <a:spLocks noGrp="1"/>
          </p:cNvSpPr>
          <p:nvPr>
            <p:ph sz="quarter" idx="15"/>
          </p:nvPr>
        </p:nvSpPr>
        <p:spPr>
          <a:xfrm>
            <a:off x="1260000" y="2916000"/>
            <a:ext cx="8964000" cy="2960544"/>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04435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le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0000" y="612000"/>
            <a:ext cx="3312000" cy="1152000"/>
          </a:xfrm>
        </p:spPr>
        <p:txBody>
          <a:bodyPr/>
          <a:lstStyle>
            <a:lvl1pPr>
              <a:defRPr sz="3200">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6660000" y="2196000"/>
            <a:ext cx="4366608" cy="720000"/>
          </a:xfrm>
        </p:spPr>
        <p:txBody>
          <a:bodyPr anchor="t"/>
          <a:lstStyle>
            <a:lvl1pPr marL="0" indent="0">
              <a:buNone/>
              <a:defRPr sz="2000" b="1">
                <a:solidFill>
                  <a:schemeClr val="accent2"/>
                </a:solidFill>
                <a:latin typeface="+mj-lt"/>
                <a:cs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D0D548-02AE-104C-BF16-5D0C501B7158}" type="slidenum">
              <a:t>‹#›</a:t>
            </a:fld>
            <a:endParaRPr lang="en-US"/>
          </a:p>
        </p:txBody>
      </p:sp>
      <p:sp>
        <p:nvSpPr>
          <p:cNvPr id="6" name="Tijdelijke aanduiding voor afbeelding 5">
            <a:extLst>
              <a:ext uri="{FF2B5EF4-FFF2-40B4-BE49-F238E27FC236}">
                <a16:creationId xmlns:a16="http://schemas.microsoft.com/office/drawing/2014/main" id="{DF10D6CA-B9D4-423E-9A55-D5F8C7448034}"/>
              </a:ext>
            </a:extLst>
          </p:cNvPr>
          <p:cNvSpPr>
            <a:spLocks noGrp="1"/>
          </p:cNvSpPr>
          <p:nvPr>
            <p:ph type="pic" sz="quarter" idx="13"/>
          </p:nvPr>
        </p:nvSpPr>
        <p:spPr>
          <a:xfrm>
            <a:off x="0" y="0"/>
            <a:ext cx="6096000" cy="6858000"/>
          </a:xfrm>
        </p:spPr>
        <p:txBody>
          <a:bodyPr anchor="ctr"/>
          <a:lstStyle>
            <a:lvl1pPr marL="0" indent="0" algn="ctr">
              <a:buNone/>
              <a:defRPr/>
            </a:lvl1pPr>
          </a:lstStyle>
          <a:p>
            <a:r>
              <a:rPr lang="en-US"/>
              <a:t>Click icon to add picture</a:t>
            </a:r>
            <a:endParaRPr lang="nl-BE" dirty="0"/>
          </a:p>
        </p:txBody>
      </p:sp>
      <p:sp>
        <p:nvSpPr>
          <p:cNvPr id="10" name="Tijdelijke aanduiding voor inhoud 9">
            <a:extLst>
              <a:ext uri="{FF2B5EF4-FFF2-40B4-BE49-F238E27FC236}">
                <a16:creationId xmlns:a16="http://schemas.microsoft.com/office/drawing/2014/main" id="{B44D37ED-763C-4755-8A5A-D3B84E95EF56}"/>
              </a:ext>
            </a:extLst>
          </p:cNvPr>
          <p:cNvSpPr>
            <a:spLocks noGrp="1"/>
          </p:cNvSpPr>
          <p:nvPr>
            <p:ph sz="quarter" idx="15"/>
          </p:nvPr>
        </p:nvSpPr>
        <p:spPr>
          <a:xfrm>
            <a:off x="6660000" y="2916000"/>
            <a:ext cx="4366608" cy="2960544"/>
          </a:xfrm>
        </p:spPr>
        <p:txBody>
          <a:bodyPr/>
          <a:lstStyle>
            <a:lvl1pPr marL="0" indent="0">
              <a:buNone/>
              <a:defRPr/>
            </a:lvl1pPr>
            <a:lvl2pPr marL="180000" indent="0">
              <a:buNone/>
              <a:defRPr/>
            </a:lvl2pPr>
            <a:lvl3pPr marL="432000" indent="0">
              <a:buNone/>
              <a:defRPr/>
            </a:lvl3pPr>
            <a:lvl4pPr marL="612000" indent="0">
              <a:buNone/>
              <a:defRPr/>
            </a:lvl4pPr>
            <a:lvl5pPr marL="792000" indent="0">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42032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0000" y="612000"/>
            <a:ext cx="8964000" cy="1152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1260000" y="1980000"/>
            <a:ext cx="8964000" cy="36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2470" y="6005826"/>
            <a:ext cx="702337" cy="852174"/>
          </a:xfrm>
          <a:prstGeom prst="rect">
            <a:avLst/>
          </a:prstGeom>
        </p:spPr>
        <p:txBody>
          <a:bodyPr vert="horz" lIns="0" tIns="0" rIns="0" bIns="0" rtlCol="0" anchor="ctr">
            <a:noAutofit/>
          </a:bodyPr>
          <a:lstStyle>
            <a:lvl1pPr algn="l">
              <a:defRPr sz="600">
                <a:solidFill>
                  <a:schemeClr val="tx1">
                    <a:tint val="75000"/>
                  </a:schemeClr>
                </a:solidFill>
                <a:latin typeface="+mn-lt"/>
                <a:cs typeface="Century Gothic"/>
              </a:defRPr>
            </a:lvl1pPr>
          </a:lstStyle>
          <a:p>
            <a:endParaRPr lang="en-US" dirty="0"/>
          </a:p>
        </p:txBody>
      </p:sp>
      <p:sp>
        <p:nvSpPr>
          <p:cNvPr id="5" name="Footer Placeholder 4"/>
          <p:cNvSpPr>
            <a:spLocks noGrp="1"/>
          </p:cNvSpPr>
          <p:nvPr>
            <p:ph type="ftr" sz="quarter" idx="3"/>
          </p:nvPr>
        </p:nvSpPr>
        <p:spPr>
          <a:xfrm>
            <a:off x="7813706" y="6012000"/>
            <a:ext cx="3737157" cy="852174"/>
          </a:xfrm>
          <a:prstGeom prst="rect">
            <a:avLst/>
          </a:prstGeom>
        </p:spPr>
        <p:txBody>
          <a:bodyPr vert="horz" lIns="0" tIns="0" rIns="0" bIns="0" rtlCol="0" anchor="ctr">
            <a:noAutofit/>
          </a:bodyPr>
          <a:lstStyle>
            <a:lvl1pPr algn="r">
              <a:defRPr sz="600">
                <a:solidFill>
                  <a:schemeClr val="tx1">
                    <a:tint val="75000"/>
                  </a:schemeClr>
                </a:solidFill>
                <a:latin typeface="+mn-lt"/>
                <a:cs typeface="Century Gothic"/>
              </a:defRPr>
            </a:lvl1pPr>
          </a:lstStyle>
          <a:p>
            <a:endParaRPr lang="en-US" dirty="0"/>
          </a:p>
        </p:txBody>
      </p:sp>
      <p:sp>
        <p:nvSpPr>
          <p:cNvPr id="6" name="Slide Number Placeholder 5"/>
          <p:cNvSpPr>
            <a:spLocks noGrp="1"/>
          </p:cNvSpPr>
          <p:nvPr>
            <p:ph type="sldNum" sz="quarter" idx="4"/>
          </p:nvPr>
        </p:nvSpPr>
        <p:spPr>
          <a:xfrm>
            <a:off x="3" y="6005826"/>
            <a:ext cx="479996" cy="852174"/>
          </a:xfrm>
          <a:prstGeom prst="rect">
            <a:avLst/>
          </a:prstGeom>
        </p:spPr>
        <p:txBody>
          <a:bodyPr vert="horz" lIns="0" tIns="0" rIns="0" bIns="0" rtlCol="0" anchor="ctr">
            <a:noAutofit/>
          </a:bodyPr>
          <a:lstStyle>
            <a:lvl1pPr algn="r">
              <a:defRPr sz="600">
                <a:solidFill>
                  <a:schemeClr val="tx1">
                    <a:tint val="75000"/>
                  </a:schemeClr>
                </a:solidFill>
                <a:latin typeface="+mn-lt"/>
                <a:cs typeface="Century Gothic"/>
              </a:defRPr>
            </a:lvl1pPr>
          </a:lstStyle>
          <a:p>
            <a:fld id="{BED0D548-02AE-104C-BF16-5D0C501B7158}" type="slidenum">
              <a:rPr lang="en-US" smtClean="0"/>
              <a:pPr/>
              <a:t>‹#›</a:t>
            </a:fld>
            <a:endParaRPr lang="en-US"/>
          </a:p>
        </p:txBody>
      </p:sp>
      <p:pic>
        <p:nvPicPr>
          <p:cNvPr id="7" name="Picture 6"/>
          <p:cNvPicPr>
            <a:picLocks/>
          </p:cNvPicPr>
          <p:nvPr userDrawn="1"/>
        </p:nvPicPr>
        <p:blipFill>
          <a:blip r:embed="rId18"/>
          <a:srcRect/>
          <a:stretch/>
        </p:blipFill>
        <p:spPr>
          <a:xfrm>
            <a:off x="1" y="0"/>
            <a:ext cx="1440000" cy="1440000"/>
          </a:xfrm>
          <a:prstGeom prst="rect">
            <a:avLst/>
          </a:prstGeom>
        </p:spPr>
      </p:pic>
      <p:pic>
        <p:nvPicPr>
          <p:cNvPr id="8" name="Picture 7"/>
          <p:cNvPicPr>
            <a:picLocks/>
          </p:cNvPicPr>
          <p:nvPr userDrawn="1"/>
        </p:nvPicPr>
        <p:blipFill rotWithShape="1">
          <a:blip r:embed="rId19"/>
          <a:srcRect l="1" t="8519" r="-7835"/>
          <a:stretch/>
        </p:blipFill>
        <p:spPr>
          <a:xfrm>
            <a:off x="10085700" y="0"/>
            <a:ext cx="2106300" cy="1151579"/>
          </a:xfrm>
          <a:prstGeom prst="rect">
            <a:avLst/>
          </a:prstGeom>
        </p:spPr>
      </p:pic>
    </p:spTree>
    <p:extLst>
      <p:ext uri="{BB962C8B-B14F-4D97-AF65-F5344CB8AC3E}">
        <p14:creationId xmlns:p14="http://schemas.microsoft.com/office/powerpoint/2010/main" val="220690667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3" r:id="rId4"/>
    <p:sldLayoutId id="2147483658" r:id="rId5"/>
    <p:sldLayoutId id="2147483667" r:id="rId6"/>
    <p:sldLayoutId id="2147483659" r:id="rId7"/>
    <p:sldLayoutId id="2147483665" r:id="rId8"/>
    <p:sldLayoutId id="2147483660" r:id="rId9"/>
    <p:sldLayoutId id="2147483661" r:id="rId10"/>
    <p:sldLayoutId id="2147483664" r:id="rId11"/>
    <p:sldLayoutId id="2147483656" r:id="rId12"/>
    <p:sldLayoutId id="2147483654" r:id="rId13"/>
    <p:sldLayoutId id="2147483655" r:id="rId14"/>
    <p:sldLayoutId id="2147483657" r:id="rId15"/>
    <p:sldLayoutId id="2147483666" r:id="rId16"/>
  </p:sldLayoutIdLst>
  <p:hf sldNum="0" hdr="0"/>
  <p:txStyles>
    <p:titleStyle>
      <a:lvl1pPr algn="l" defTabSz="457200" rtl="0" eaLnBrk="1" latinLnBrk="0" hangingPunct="1">
        <a:lnSpc>
          <a:spcPct val="90000"/>
        </a:lnSpc>
        <a:spcBef>
          <a:spcPct val="0"/>
        </a:spcBef>
        <a:buNone/>
        <a:defRPr sz="3200" b="1" kern="1200">
          <a:solidFill>
            <a:schemeClr val="accent1"/>
          </a:solidFill>
          <a:latin typeface="+mj-lt"/>
          <a:ea typeface="Osaka"/>
          <a:cs typeface="Century Gothic"/>
        </a:defRPr>
      </a:lvl1pPr>
    </p:titleStyle>
    <p:bodyStyle>
      <a:lvl1pPr marL="180000" indent="-180000" algn="l" defTabSz="457200" rtl="0" eaLnBrk="1" latinLnBrk="0" hangingPunct="1">
        <a:spcBef>
          <a:spcPts val="0"/>
        </a:spcBef>
        <a:spcAft>
          <a:spcPts val="1000"/>
        </a:spcAft>
        <a:buFont typeface="Arial"/>
        <a:buChar char="•"/>
        <a:defRPr sz="2400" kern="1200">
          <a:solidFill>
            <a:schemeClr val="tx1"/>
          </a:solidFill>
          <a:latin typeface="+mn-lt"/>
          <a:ea typeface="+mn-ea"/>
          <a:cs typeface="Century Gothic"/>
        </a:defRPr>
      </a:lvl1pPr>
      <a:lvl2pPr marL="432000" indent="-252000" algn="l" defTabSz="457200" rtl="0" eaLnBrk="1" latinLnBrk="0" hangingPunct="1">
        <a:spcBef>
          <a:spcPts val="0"/>
        </a:spcBef>
        <a:spcAft>
          <a:spcPts val="1000"/>
        </a:spcAft>
        <a:buFont typeface="Arial"/>
        <a:buChar char="–"/>
        <a:defRPr sz="2400" kern="1200">
          <a:solidFill>
            <a:schemeClr val="tx1"/>
          </a:solidFill>
          <a:latin typeface="+mn-lt"/>
          <a:ea typeface="+mn-ea"/>
          <a:cs typeface="Century Gothic"/>
        </a:defRPr>
      </a:lvl2pPr>
      <a:lvl3pPr marL="612000" indent="-180000" algn="l" defTabSz="457200" rtl="0" eaLnBrk="1" latinLnBrk="0" hangingPunct="1">
        <a:spcBef>
          <a:spcPts val="0"/>
        </a:spcBef>
        <a:spcAft>
          <a:spcPts val="600"/>
        </a:spcAft>
        <a:buFont typeface="Arial"/>
        <a:buChar char="•"/>
        <a:defRPr sz="1800" kern="1200">
          <a:solidFill>
            <a:schemeClr val="tx1"/>
          </a:solidFill>
          <a:latin typeface="+mn-lt"/>
          <a:ea typeface="+mn-ea"/>
          <a:cs typeface="Century Gothic"/>
        </a:defRPr>
      </a:lvl3pPr>
      <a:lvl4pPr marL="792000" indent="-180000" algn="l" defTabSz="457200" rtl="0" eaLnBrk="1" latinLnBrk="0" hangingPunct="1">
        <a:spcBef>
          <a:spcPts val="0"/>
        </a:spcBef>
        <a:spcAft>
          <a:spcPts val="600"/>
        </a:spcAft>
        <a:buFont typeface="Arial"/>
        <a:buChar char="–"/>
        <a:defRPr sz="1800" kern="1200">
          <a:solidFill>
            <a:schemeClr val="tx1"/>
          </a:solidFill>
          <a:latin typeface="+mn-lt"/>
          <a:ea typeface="+mn-ea"/>
          <a:cs typeface="Century Gothic"/>
        </a:defRPr>
      </a:lvl4pPr>
      <a:lvl5pPr marL="972000" indent="-180000" algn="l" defTabSz="457200" rtl="0" eaLnBrk="1" latinLnBrk="0" hangingPunct="1">
        <a:spcBef>
          <a:spcPts val="0"/>
        </a:spcBef>
        <a:spcAft>
          <a:spcPts val="600"/>
        </a:spcAft>
        <a:buFont typeface="Arial"/>
        <a:buChar char="•"/>
        <a:defRPr sz="1800" kern="1200">
          <a:solidFill>
            <a:schemeClr val="tx1"/>
          </a:solidFill>
          <a:latin typeface="+mn-lt"/>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1" userDrawn="1">
          <p15:clr>
            <a:srgbClr val="F26B43"/>
          </p15:clr>
        </p15:guide>
        <p15:guide id="4" pos="8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574F1F-9701-47CA-9D2F-00FC07C57925}"/>
              </a:ext>
            </a:extLst>
          </p:cNvPr>
          <p:cNvSpPr>
            <a:spLocks noGrp="1"/>
          </p:cNvSpPr>
          <p:nvPr>
            <p:ph type="ctrTitle"/>
          </p:nvPr>
        </p:nvSpPr>
        <p:spPr>
          <a:xfrm>
            <a:off x="501169" y="934994"/>
            <a:ext cx="10363200" cy="2494006"/>
          </a:xfrm>
        </p:spPr>
        <p:txBody>
          <a:bodyPr/>
          <a:lstStyle/>
          <a:p>
            <a:r>
              <a:rPr lang="en-GB" dirty="0"/>
              <a:t>SUPPORT2SME4SD</a:t>
            </a:r>
            <a:br>
              <a:rPr lang="en-GB" dirty="0"/>
            </a:br>
            <a:r>
              <a:rPr lang="en-GB" dirty="0"/>
              <a:t>Third training</a:t>
            </a:r>
            <a:endParaRPr lang="nl-BE" dirty="0"/>
          </a:p>
        </p:txBody>
      </p:sp>
      <p:sp>
        <p:nvSpPr>
          <p:cNvPr id="5" name="Ondertitel 4">
            <a:extLst>
              <a:ext uri="{FF2B5EF4-FFF2-40B4-BE49-F238E27FC236}">
                <a16:creationId xmlns:a16="http://schemas.microsoft.com/office/drawing/2014/main" id="{BEC680CD-C6E4-4A7D-B30D-A4B46CABFA6C}"/>
              </a:ext>
            </a:extLst>
          </p:cNvPr>
          <p:cNvSpPr>
            <a:spLocks noGrp="1"/>
          </p:cNvSpPr>
          <p:nvPr>
            <p:ph type="subTitle" idx="1"/>
          </p:nvPr>
        </p:nvSpPr>
        <p:spPr>
          <a:xfrm>
            <a:off x="501169" y="4459966"/>
            <a:ext cx="8534400" cy="1752600"/>
          </a:xfrm>
        </p:spPr>
        <p:txBody>
          <a:bodyPr/>
          <a:lstStyle/>
          <a:p>
            <a:r>
              <a:rPr lang="nl-BE" dirty="0"/>
              <a:t>17 </a:t>
            </a:r>
            <a:r>
              <a:rPr lang="nl-BE" dirty="0" err="1"/>
              <a:t>January</a:t>
            </a:r>
            <a:r>
              <a:rPr lang="nl-BE" dirty="0"/>
              <a:t> 2024</a:t>
            </a:r>
          </a:p>
          <a:p>
            <a:r>
              <a:rPr lang="nl-BE" dirty="0"/>
              <a:t>Online </a:t>
            </a:r>
          </a:p>
        </p:txBody>
      </p:sp>
    </p:spTree>
    <p:extLst>
      <p:ext uri="{BB962C8B-B14F-4D97-AF65-F5344CB8AC3E}">
        <p14:creationId xmlns:p14="http://schemas.microsoft.com/office/powerpoint/2010/main" val="39134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6C20-3058-3318-6A5C-95312C29076E}"/>
              </a:ext>
            </a:extLst>
          </p:cNvPr>
          <p:cNvSpPr>
            <a:spLocks noGrp="1"/>
          </p:cNvSpPr>
          <p:nvPr>
            <p:ph type="title"/>
          </p:nvPr>
        </p:nvSpPr>
        <p:spPr/>
        <p:txBody>
          <a:bodyPr/>
          <a:lstStyle/>
          <a:p>
            <a:r>
              <a:rPr lang="fr-BE" dirty="0"/>
              <a:t>The </a:t>
            </a:r>
            <a:r>
              <a:rPr lang="fr-BE" dirty="0" err="1"/>
              <a:t>Autumn</a:t>
            </a:r>
            <a:r>
              <a:rPr lang="fr-BE" dirty="0"/>
              <a:t> Package </a:t>
            </a:r>
            <a:endParaRPr lang="en-GB" dirty="0"/>
          </a:p>
        </p:txBody>
      </p:sp>
      <p:sp>
        <p:nvSpPr>
          <p:cNvPr id="3" name="Date Placeholder 2">
            <a:extLst>
              <a:ext uri="{FF2B5EF4-FFF2-40B4-BE49-F238E27FC236}">
                <a16:creationId xmlns:a16="http://schemas.microsoft.com/office/drawing/2014/main" id="{19630321-E6B0-FFAB-78AC-65AFB6A8865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FC33FD-23C1-8B8B-1C71-8E15837AF41F}"/>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CB302A54-140C-4D50-8103-2C369AFDB9FF}"/>
              </a:ext>
            </a:extLst>
          </p:cNvPr>
          <p:cNvSpPr>
            <a:spLocks noGrp="1"/>
          </p:cNvSpPr>
          <p:nvPr>
            <p:ph sz="quarter" idx="13"/>
          </p:nvPr>
        </p:nvSpPr>
        <p:spPr/>
        <p:txBody>
          <a:bodyPr/>
          <a:lstStyle/>
          <a:p>
            <a:r>
              <a:rPr lang="en-GB" dirty="0"/>
              <a:t>Opinion on Draft budgetary Plans of euro area Member states: ensures the respect of EU’s economic governance rules  </a:t>
            </a:r>
          </a:p>
          <a:p>
            <a:r>
              <a:rPr lang="en-GB" dirty="0"/>
              <a:t>Recommendation for the euro area: tailored advices to Members states on fiscal, financial and structural issues</a:t>
            </a:r>
          </a:p>
          <a:p>
            <a:r>
              <a:rPr lang="en-GB" dirty="0"/>
              <a:t>Alert Mechanism Report: aims to detect, prevent and correct imbalances </a:t>
            </a:r>
          </a:p>
          <a:p>
            <a:r>
              <a:rPr lang="en-GB" dirty="0"/>
              <a:t>Joint Employment Report: analyses employment and social situation in Europe and the policy responses of national governments. Includes a country summary </a:t>
            </a:r>
          </a:p>
          <a:p>
            <a:endParaRPr lang="en-GB" dirty="0"/>
          </a:p>
        </p:txBody>
      </p:sp>
    </p:spTree>
    <p:extLst>
      <p:ext uri="{BB962C8B-B14F-4D97-AF65-F5344CB8AC3E}">
        <p14:creationId xmlns:p14="http://schemas.microsoft.com/office/powerpoint/2010/main" val="258524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785D-EFFB-EACF-0837-4482AE709AC2}"/>
              </a:ext>
            </a:extLst>
          </p:cNvPr>
          <p:cNvSpPr>
            <a:spLocks noGrp="1"/>
          </p:cNvSpPr>
          <p:nvPr>
            <p:ph type="title"/>
          </p:nvPr>
        </p:nvSpPr>
        <p:spPr/>
        <p:txBody>
          <a:bodyPr/>
          <a:lstStyle/>
          <a:p>
            <a:r>
              <a:rPr lang="fr-BE" dirty="0" err="1"/>
              <a:t>Employer’s</a:t>
            </a:r>
            <a:r>
              <a:rPr lang="fr-BE" dirty="0"/>
              <a:t> </a:t>
            </a:r>
            <a:r>
              <a:rPr lang="fr-BE" dirty="0" err="1"/>
              <a:t>views</a:t>
            </a:r>
            <a:r>
              <a:rPr lang="fr-BE" dirty="0"/>
              <a:t> on the 2024 ASGS</a:t>
            </a:r>
            <a:endParaRPr lang="en-GB" dirty="0"/>
          </a:p>
        </p:txBody>
      </p:sp>
      <p:sp>
        <p:nvSpPr>
          <p:cNvPr id="3" name="Date Placeholder 2">
            <a:extLst>
              <a:ext uri="{FF2B5EF4-FFF2-40B4-BE49-F238E27FC236}">
                <a16:creationId xmlns:a16="http://schemas.microsoft.com/office/drawing/2014/main" id="{35B02B91-1380-50BE-C9D4-0316F236A93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BACC3F8-6988-A404-D115-5D7D7D2225D3}"/>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8E81B312-3062-4219-2AC1-84BA570022DC}"/>
              </a:ext>
            </a:extLst>
          </p:cNvPr>
          <p:cNvSpPr>
            <a:spLocks noGrp="1"/>
          </p:cNvSpPr>
          <p:nvPr>
            <p:ph sz="quarter" idx="13"/>
          </p:nvPr>
        </p:nvSpPr>
        <p:spPr>
          <a:xfrm>
            <a:off x="1260000" y="1508041"/>
            <a:ext cx="8964000" cy="3600000"/>
          </a:xfrm>
        </p:spPr>
        <p:txBody>
          <a:bodyPr/>
          <a:lstStyle/>
          <a:p>
            <a:r>
              <a:rPr lang="fr-BE" dirty="0" err="1"/>
              <a:t>European</a:t>
            </a:r>
            <a:r>
              <a:rPr lang="fr-BE" dirty="0"/>
              <a:t> Social Partners </a:t>
            </a:r>
            <a:r>
              <a:rPr lang="fr-BE" dirty="0" err="1"/>
              <a:t>were</a:t>
            </a:r>
            <a:r>
              <a:rPr lang="fr-BE" dirty="0"/>
              <a:t> </a:t>
            </a:r>
            <a:r>
              <a:rPr lang="fr-BE" dirty="0" err="1"/>
              <a:t>asked</a:t>
            </a:r>
            <a:r>
              <a:rPr lang="fr-BE" dirty="0"/>
              <a:t> to </a:t>
            </a:r>
            <a:r>
              <a:rPr lang="fr-BE" dirty="0" err="1"/>
              <a:t>provide</a:t>
            </a:r>
            <a:r>
              <a:rPr lang="fr-BE" dirty="0"/>
              <a:t> </a:t>
            </a:r>
            <a:r>
              <a:rPr lang="fr-BE" dirty="0" err="1"/>
              <a:t>their</a:t>
            </a:r>
            <a:r>
              <a:rPr lang="fr-BE" dirty="0"/>
              <a:t> </a:t>
            </a:r>
            <a:r>
              <a:rPr lang="fr-BE" dirty="0" err="1"/>
              <a:t>views</a:t>
            </a:r>
            <a:r>
              <a:rPr lang="fr-BE" dirty="0"/>
              <a:t> and </a:t>
            </a:r>
            <a:r>
              <a:rPr lang="fr-BE" dirty="0" err="1"/>
              <a:t>priorities</a:t>
            </a:r>
            <a:r>
              <a:rPr lang="fr-BE" dirty="0"/>
              <a:t> </a:t>
            </a:r>
            <a:r>
              <a:rPr lang="fr-BE" dirty="0" err="1"/>
              <a:t>ahead</a:t>
            </a:r>
            <a:r>
              <a:rPr lang="fr-BE" dirty="0"/>
              <a:t> of the publication of the ASGS. SMEunited </a:t>
            </a:r>
            <a:r>
              <a:rPr lang="fr-BE" dirty="0" err="1"/>
              <a:t>coordinated</a:t>
            </a:r>
            <a:r>
              <a:rPr lang="fr-BE" dirty="0"/>
              <a:t> </a:t>
            </a:r>
            <a:r>
              <a:rPr lang="fr-BE" dirty="0" err="1"/>
              <a:t>with</a:t>
            </a:r>
            <a:r>
              <a:rPr lang="fr-BE" dirty="0"/>
              <a:t> the </a:t>
            </a:r>
            <a:r>
              <a:rPr lang="fr-BE" dirty="0" err="1"/>
              <a:t>other</a:t>
            </a:r>
            <a:r>
              <a:rPr lang="fr-BE" dirty="0"/>
              <a:t> </a:t>
            </a:r>
            <a:r>
              <a:rPr lang="fr-BE" dirty="0" err="1"/>
              <a:t>employers</a:t>
            </a:r>
            <a:r>
              <a:rPr lang="fr-BE" dirty="0"/>
              <a:t>: </a:t>
            </a:r>
          </a:p>
          <a:p>
            <a:pPr lvl="1"/>
            <a:r>
              <a:rPr lang="fr-BE" dirty="0"/>
              <a:t>Labour and </a:t>
            </a:r>
            <a:r>
              <a:rPr lang="fr-BE" dirty="0" err="1"/>
              <a:t>skill</a:t>
            </a:r>
            <a:r>
              <a:rPr lang="fr-BE" dirty="0"/>
              <a:t> </a:t>
            </a:r>
            <a:r>
              <a:rPr lang="fr-BE" dirty="0" err="1"/>
              <a:t>shortages</a:t>
            </a:r>
            <a:r>
              <a:rPr lang="fr-BE" dirty="0"/>
              <a:t> </a:t>
            </a:r>
            <a:r>
              <a:rPr lang="fr-BE" dirty="0" err="1"/>
              <a:t>remain</a:t>
            </a:r>
            <a:r>
              <a:rPr lang="fr-BE" dirty="0"/>
              <a:t> one of the main </a:t>
            </a:r>
            <a:r>
              <a:rPr lang="fr-BE" dirty="0" err="1"/>
              <a:t>concerns</a:t>
            </a:r>
            <a:endParaRPr lang="fr-BE" dirty="0"/>
          </a:p>
          <a:p>
            <a:pPr lvl="1"/>
            <a:r>
              <a:rPr lang="fr-BE" dirty="0" err="1"/>
              <a:t>Tailor</a:t>
            </a:r>
            <a:r>
              <a:rPr lang="fr-BE" dirty="0"/>
              <a:t>-made solutions to </a:t>
            </a:r>
            <a:r>
              <a:rPr lang="fr-BE" dirty="0" err="1"/>
              <a:t>fight</a:t>
            </a:r>
            <a:r>
              <a:rPr lang="fr-BE" dirty="0"/>
              <a:t> </a:t>
            </a:r>
            <a:r>
              <a:rPr lang="fr-BE" dirty="0" err="1"/>
              <a:t>inactivity</a:t>
            </a:r>
            <a:r>
              <a:rPr lang="fr-BE" dirty="0"/>
              <a:t> </a:t>
            </a:r>
          </a:p>
          <a:p>
            <a:pPr lvl="1"/>
            <a:r>
              <a:rPr lang="fr-BE" dirty="0" err="1"/>
              <a:t>Further</a:t>
            </a:r>
            <a:r>
              <a:rPr lang="fr-BE" dirty="0"/>
              <a:t> </a:t>
            </a:r>
            <a:r>
              <a:rPr lang="fr-BE" dirty="0" err="1"/>
              <a:t>engagment</a:t>
            </a:r>
            <a:r>
              <a:rPr lang="fr-BE" dirty="0"/>
              <a:t> of social </a:t>
            </a:r>
            <a:r>
              <a:rPr lang="fr-BE" dirty="0" err="1"/>
              <a:t>partners</a:t>
            </a:r>
            <a:r>
              <a:rPr lang="fr-BE" dirty="0"/>
              <a:t> in collective </a:t>
            </a:r>
            <a:r>
              <a:rPr lang="fr-BE" dirty="0" err="1"/>
              <a:t>bargaining</a:t>
            </a:r>
            <a:r>
              <a:rPr lang="fr-BE" dirty="0"/>
              <a:t> of </a:t>
            </a:r>
            <a:r>
              <a:rPr lang="fr-BE" dirty="0" err="1"/>
              <a:t>wages</a:t>
            </a:r>
            <a:r>
              <a:rPr lang="fr-BE" dirty="0"/>
              <a:t> </a:t>
            </a:r>
          </a:p>
          <a:p>
            <a:pPr lvl="1"/>
            <a:r>
              <a:rPr lang="fr-BE" dirty="0" err="1"/>
              <a:t>Development</a:t>
            </a:r>
            <a:r>
              <a:rPr lang="fr-BE" dirty="0"/>
              <a:t> of </a:t>
            </a:r>
            <a:r>
              <a:rPr lang="fr-BE" dirty="0" err="1"/>
              <a:t>skills</a:t>
            </a:r>
            <a:r>
              <a:rPr lang="fr-BE" dirty="0"/>
              <a:t> and compétences for the green transition </a:t>
            </a:r>
          </a:p>
          <a:p>
            <a:pPr lvl="1"/>
            <a:r>
              <a:rPr lang="fr-BE" dirty="0"/>
              <a:t>Foster the </a:t>
            </a:r>
            <a:r>
              <a:rPr lang="fr-BE" dirty="0" err="1"/>
              <a:t>interplay</a:t>
            </a:r>
            <a:r>
              <a:rPr lang="fr-BE" dirty="0"/>
              <a:t> </a:t>
            </a:r>
            <a:r>
              <a:rPr lang="fr-BE" dirty="0" err="1"/>
              <a:t>between</a:t>
            </a:r>
            <a:r>
              <a:rPr lang="fr-BE" dirty="0"/>
              <a:t> </a:t>
            </a:r>
            <a:r>
              <a:rPr lang="fr-BE" dirty="0" err="1"/>
              <a:t>skills</a:t>
            </a:r>
            <a:r>
              <a:rPr lang="fr-BE" dirty="0"/>
              <a:t> and migration </a:t>
            </a:r>
          </a:p>
          <a:p>
            <a:pPr lvl="1"/>
            <a:endParaRPr lang="fr-BE" dirty="0"/>
          </a:p>
          <a:p>
            <a:endParaRPr lang="en-GB" dirty="0"/>
          </a:p>
        </p:txBody>
      </p:sp>
    </p:spTree>
    <p:extLst>
      <p:ext uri="{BB962C8B-B14F-4D97-AF65-F5344CB8AC3E}">
        <p14:creationId xmlns:p14="http://schemas.microsoft.com/office/powerpoint/2010/main" val="167388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0320-F761-CCC3-95B0-82CC3574E71A}"/>
              </a:ext>
            </a:extLst>
          </p:cNvPr>
          <p:cNvSpPr>
            <a:spLocks noGrp="1"/>
          </p:cNvSpPr>
          <p:nvPr>
            <p:ph type="title"/>
          </p:nvPr>
        </p:nvSpPr>
        <p:spPr>
          <a:xfrm>
            <a:off x="1260000" y="612000"/>
            <a:ext cx="8964000" cy="666000"/>
          </a:xfrm>
        </p:spPr>
        <p:txBody>
          <a:bodyPr/>
          <a:lstStyle/>
          <a:p>
            <a:r>
              <a:rPr lang="fr-BE" dirty="0" err="1"/>
              <a:t>Role</a:t>
            </a:r>
            <a:r>
              <a:rPr lang="fr-BE" dirty="0"/>
              <a:t> of social national </a:t>
            </a:r>
            <a:r>
              <a:rPr lang="fr-BE" dirty="0" err="1"/>
              <a:t>partners</a:t>
            </a:r>
            <a:r>
              <a:rPr lang="fr-BE" dirty="0"/>
              <a:t> </a:t>
            </a:r>
            <a:endParaRPr lang="en-GB" dirty="0"/>
          </a:p>
        </p:txBody>
      </p:sp>
      <p:sp>
        <p:nvSpPr>
          <p:cNvPr id="3" name="Date Placeholder 2">
            <a:extLst>
              <a:ext uri="{FF2B5EF4-FFF2-40B4-BE49-F238E27FC236}">
                <a16:creationId xmlns:a16="http://schemas.microsoft.com/office/drawing/2014/main" id="{35F4503B-5109-AC7F-63C4-78D775ECDC6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3442EF-689E-E496-1454-5854F90EF28F}"/>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A39688E6-AC48-B974-7FC8-968C9ACA25E7}"/>
              </a:ext>
            </a:extLst>
          </p:cNvPr>
          <p:cNvSpPr>
            <a:spLocks noGrp="1"/>
          </p:cNvSpPr>
          <p:nvPr>
            <p:ph sz="quarter" idx="13"/>
          </p:nvPr>
        </p:nvSpPr>
        <p:spPr>
          <a:xfrm>
            <a:off x="502920" y="1629000"/>
            <a:ext cx="9721080" cy="3600000"/>
          </a:xfrm>
        </p:spPr>
        <p:txBody>
          <a:bodyPr/>
          <a:lstStyle/>
          <a:p>
            <a:pPr marL="0" indent="0">
              <a:buNone/>
            </a:pPr>
            <a:r>
              <a:rPr lang="fr-BE" dirty="0"/>
              <a:t>At EU </a:t>
            </a:r>
            <a:r>
              <a:rPr lang="fr-BE" dirty="0" err="1"/>
              <a:t>level</a:t>
            </a:r>
            <a:r>
              <a:rPr lang="fr-BE" dirty="0"/>
              <a:t>:</a:t>
            </a:r>
          </a:p>
          <a:p>
            <a:pPr marL="0" indent="0">
              <a:buNone/>
            </a:pPr>
            <a:endParaRPr lang="fr-BE" dirty="0"/>
          </a:p>
          <a:p>
            <a:pPr marL="0" indent="0">
              <a:buNone/>
            </a:pPr>
            <a:r>
              <a:rPr lang="fr-BE" dirty="0"/>
              <a:t>SME organisations and national social </a:t>
            </a:r>
            <a:r>
              <a:rPr lang="fr-BE" dirty="0" err="1"/>
              <a:t>partners</a:t>
            </a:r>
            <a:r>
              <a:rPr lang="fr-BE" dirty="0"/>
              <a:t> have a key </a:t>
            </a:r>
            <a:r>
              <a:rPr lang="fr-BE" dirty="0" err="1"/>
              <a:t>role</a:t>
            </a:r>
            <a:r>
              <a:rPr lang="fr-BE" dirty="0"/>
              <a:t> to </a:t>
            </a:r>
            <a:r>
              <a:rPr lang="fr-BE" dirty="0" err="1"/>
              <a:t>play</a:t>
            </a:r>
            <a:r>
              <a:rPr lang="fr-BE" dirty="0"/>
              <a:t> to influence the National Reform Programmes, the Country Reports and the Country-</a:t>
            </a:r>
            <a:r>
              <a:rPr lang="fr-BE" dirty="0" err="1"/>
              <a:t>Specific</a:t>
            </a:r>
            <a:r>
              <a:rPr lang="fr-BE" dirty="0"/>
              <a:t> </a:t>
            </a:r>
            <a:r>
              <a:rPr lang="fr-BE" dirty="0" err="1"/>
              <a:t>Recommendation</a:t>
            </a:r>
            <a:r>
              <a:rPr lang="fr-BE" dirty="0"/>
              <a:t>: </a:t>
            </a:r>
          </a:p>
          <a:p>
            <a:pPr marL="0" indent="0">
              <a:buNone/>
            </a:pPr>
            <a:endParaRPr lang="fr-BE" dirty="0"/>
          </a:p>
          <a:p>
            <a:pPr lvl="1"/>
            <a:r>
              <a:rPr lang="en-GB" dirty="0"/>
              <a:t>contact and meet the European Semester Officer in your country</a:t>
            </a:r>
          </a:p>
          <a:p>
            <a:pPr lvl="1"/>
            <a:r>
              <a:rPr lang="en-GB" dirty="0"/>
              <a:t>be involved in the annual fact finding missions </a:t>
            </a:r>
          </a:p>
          <a:p>
            <a:pPr lvl="1"/>
            <a:r>
              <a:rPr lang="en-GB" dirty="0"/>
              <a:t>Ask for a clear overview of the deadlines for providing input/feedback </a:t>
            </a:r>
          </a:p>
          <a:p>
            <a:pPr lvl="1"/>
            <a:endParaRPr lang="en-GB" dirty="0"/>
          </a:p>
        </p:txBody>
      </p:sp>
    </p:spTree>
    <p:extLst>
      <p:ext uri="{BB962C8B-B14F-4D97-AF65-F5344CB8AC3E}">
        <p14:creationId xmlns:p14="http://schemas.microsoft.com/office/powerpoint/2010/main" val="102031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0320-F761-CCC3-95B0-82CC3574E71A}"/>
              </a:ext>
            </a:extLst>
          </p:cNvPr>
          <p:cNvSpPr>
            <a:spLocks noGrp="1"/>
          </p:cNvSpPr>
          <p:nvPr>
            <p:ph type="title"/>
          </p:nvPr>
        </p:nvSpPr>
        <p:spPr>
          <a:xfrm>
            <a:off x="1260000" y="612000"/>
            <a:ext cx="8964000" cy="666000"/>
          </a:xfrm>
        </p:spPr>
        <p:txBody>
          <a:bodyPr/>
          <a:lstStyle/>
          <a:p>
            <a:r>
              <a:rPr lang="fr-BE" dirty="0" err="1"/>
              <a:t>Role</a:t>
            </a:r>
            <a:r>
              <a:rPr lang="fr-BE" dirty="0"/>
              <a:t> of social national </a:t>
            </a:r>
            <a:r>
              <a:rPr lang="fr-BE" dirty="0" err="1"/>
              <a:t>partners</a:t>
            </a:r>
            <a:r>
              <a:rPr lang="fr-BE" dirty="0"/>
              <a:t> </a:t>
            </a:r>
            <a:endParaRPr lang="en-GB" dirty="0"/>
          </a:p>
        </p:txBody>
      </p:sp>
      <p:sp>
        <p:nvSpPr>
          <p:cNvPr id="3" name="Date Placeholder 2">
            <a:extLst>
              <a:ext uri="{FF2B5EF4-FFF2-40B4-BE49-F238E27FC236}">
                <a16:creationId xmlns:a16="http://schemas.microsoft.com/office/drawing/2014/main" id="{35F4503B-5109-AC7F-63C4-78D775ECDC6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3442EF-689E-E496-1454-5854F90EF28F}"/>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A39688E6-AC48-B974-7FC8-968C9ACA25E7}"/>
              </a:ext>
            </a:extLst>
          </p:cNvPr>
          <p:cNvSpPr>
            <a:spLocks noGrp="1"/>
          </p:cNvSpPr>
          <p:nvPr>
            <p:ph sz="quarter" idx="13"/>
          </p:nvPr>
        </p:nvSpPr>
        <p:spPr>
          <a:xfrm>
            <a:off x="502920" y="1629000"/>
            <a:ext cx="9721080" cy="3600000"/>
          </a:xfrm>
        </p:spPr>
        <p:txBody>
          <a:bodyPr/>
          <a:lstStyle/>
          <a:p>
            <a:pPr marL="0" indent="0">
              <a:buNone/>
            </a:pPr>
            <a:r>
              <a:rPr lang="fr-BE" dirty="0"/>
              <a:t>At national </a:t>
            </a:r>
            <a:r>
              <a:rPr lang="fr-BE" dirty="0" err="1"/>
              <a:t>level</a:t>
            </a:r>
            <a:r>
              <a:rPr lang="fr-BE" dirty="0"/>
              <a:t>: </a:t>
            </a:r>
          </a:p>
          <a:p>
            <a:pPr marL="0" indent="0">
              <a:buNone/>
            </a:pPr>
            <a:endParaRPr lang="fr-BE" dirty="0"/>
          </a:p>
          <a:p>
            <a:pPr lvl="1"/>
            <a:r>
              <a:rPr lang="en-GB" dirty="0"/>
              <a:t>contact the relevant ministries in your country and ask for a clear overview of the deadlines for the involvement in the drafting of the National Reform Programmes. </a:t>
            </a:r>
          </a:p>
          <a:p>
            <a:pPr lvl="1"/>
            <a:r>
              <a:rPr lang="en-GB" dirty="0"/>
              <a:t>request to be involved in the drafting of the National Reform Programmes based on the process of consultation that is in place in your country. </a:t>
            </a:r>
          </a:p>
          <a:p>
            <a:pPr lvl="1"/>
            <a:r>
              <a:rPr lang="en-GB" dirty="0"/>
              <a:t>when analysing the draft National Reform Programme, ensure that the main reforms you would like your government to tackle are included. </a:t>
            </a:r>
            <a:endParaRPr lang="fr-BE" dirty="0"/>
          </a:p>
        </p:txBody>
      </p:sp>
    </p:spTree>
    <p:extLst>
      <p:ext uri="{BB962C8B-B14F-4D97-AF65-F5344CB8AC3E}">
        <p14:creationId xmlns:p14="http://schemas.microsoft.com/office/powerpoint/2010/main" val="61075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ED03379-427B-44EA-9F21-421BD267FF8A}"/>
              </a:ext>
            </a:extLst>
          </p:cNvPr>
          <p:cNvSpPr>
            <a:spLocks noGrp="1"/>
          </p:cNvSpPr>
          <p:nvPr>
            <p:ph type="ctrTitle"/>
          </p:nvPr>
        </p:nvSpPr>
        <p:spPr>
          <a:xfrm>
            <a:off x="3309367" y="1136117"/>
            <a:ext cx="7904324" cy="1217405"/>
          </a:xfrm>
        </p:spPr>
        <p:txBody>
          <a:bodyPr/>
          <a:lstStyle/>
          <a:p>
            <a:r>
              <a:rPr lang="nl-BE" sz="3600" dirty="0" err="1"/>
              <a:t>Questions</a:t>
            </a:r>
            <a:r>
              <a:rPr lang="nl-BE" sz="3600" dirty="0"/>
              <a:t> </a:t>
            </a:r>
            <a:r>
              <a:rPr lang="nl-BE" sz="3600" dirty="0" err="1"/>
              <a:t>for</a:t>
            </a:r>
            <a:r>
              <a:rPr lang="nl-BE" sz="3600" dirty="0"/>
              <a:t> </a:t>
            </a:r>
            <a:r>
              <a:rPr lang="nl-BE" sz="3600" dirty="0" err="1"/>
              <a:t>discussion</a:t>
            </a:r>
            <a:endParaRPr lang="nl-BE" sz="3600" dirty="0"/>
          </a:p>
        </p:txBody>
      </p:sp>
      <p:sp>
        <p:nvSpPr>
          <p:cNvPr id="8" name="Ondertitel 7">
            <a:extLst>
              <a:ext uri="{FF2B5EF4-FFF2-40B4-BE49-F238E27FC236}">
                <a16:creationId xmlns:a16="http://schemas.microsoft.com/office/drawing/2014/main" id="{5C9D4A30-2B6B-4579-A6B7-C06CA49D87FD}"/>
              </a:ext>
            </a:extLst>
          </p:cNvPr>
          <p:cNvSpPr>
            <a:spLocks noGrp="1"/>
          </p:cNvSpPr>
          <p:nvPr>
            <p:ph type="subTitle" idx="1"/>
          </p:nvPr>
        </p:nvSpPr>
        <p:spPr>
          <a:xfrm>
            <a:off x="2423972" y="1895329"/>
            <a:ext cx="9035034" cy="4664754"/>
          </a:xfrm>
        </p:spPr>
        <p:txBody>
          <a:bodyPr/>
          <a:lstStyle/>
          <a:p>
            <a:r>
              <a:rPr lang="fr-BE" sz="2800" dirty="0">
                <a:solidFill>
                  <a:schemeClr val="tx1"/>
                </a:solidFill>
              </a:rPr>
              <a:t>1) Have </a:t>
            </a:r>
            <a:r>
              <a:rPr lang="fr-BE" sz="2800" dirty="0" err="1">
                <a:solidFill>
                  <a:schemeClr val="tx1"/>
                </a:solidFill>
              </a:rPr>
              <a:t>you</a:t>
            </a:r>
            <a:r>
              <a:rPr lang="fr-BE" sz="2800" dirty="0">
                <a:solidFill>
                  <a:schemeClr val="tx1"/>
                </a:solidFill>
              </a:rPr>
              <a:t> been </a:t>
            </a:r>
            <a:r>
              <a:rPr lang="fr-BE" sz="2800" dirty="0" err="1">
                <a:solidFill>
                  <a:schemeClr val="tx1"/>
                </a:solidFill>
              </a:rPr>
              <a:t>consulted</a:t>
            </a:r>
            <a:r>
              <a:rPr lang="fr-BE" sz="2800" dirty="0">
                <a:solidFill>
                  <a:schemeClr val="tx1"/>
                </a:solidFill>
              </a:rPr>
              <a:t>/</a:t>
            </a:r>
            <a:r>
              <a:rPr lang="fr-BE" sz="2800" dirty="0" err="1">
                <a:solidFill>
                  <a:schemeClr val="tx1"/>
                </a:solidFill>
              </a:rPr>
              <a:t>contacted</a:t>
            </a:r>
            <a:r>
              <a:rPr lang="fr-BE" sz="2800" dirty="0">
                <a:solidFill>
                  <a:schemeClr val="tx1"/>
                </a:solidFill>
              </a:rPr>
              <a:t> by </a:t>
            </a:r>
            <a:r>
              <a:rPr lang="fr-BE" sz="2800" dirty="0" err="1">
                <a:solidFill>
                  <a:schemeClr val="tx1"/>
                </a:solidFill>
              </a:rPr>
              <a:t>your</a:t>
            </a:r>
            <a:r>
              <a:rPr lang="fr-BE" sz="2800" dirty="0">
                <a:solidFill>
                  <a:schemeClr val="tx1"/>
                </a:solidFill>
              </a:rPr>
              <a:t> </a:t>
            </a:r>
            <a:r>
              <a:rPr lang="fr-BE" sz="2800" dirty="0" err="1">
                <a:solidFill>
                  <a:schemeClr val="tx1"/>
                </a:solidFill>
              </a:rPr>
              <a:t>European</a:t>
            </a:r>
            <a:r>
              <a:rPr lang="fr-BE" sz="2800" dirty="0">
                <a:solidFill>
                  <a:schemeClr val="tx1"/>
                </a:solidFill>
              </a:rPr>
              <a:t> </a:t>
            </a:r>
            <a:r>
              <a:rPr lang="fr-BE" sz="2800" dirty="0" err="1">
                <a:solidFill>
                  <a:schemeClr val="tx1"/>
                </a:solidFill>
              </a:rPr>
              <a:t>Semester</a:t>
            </a:r>
            <a:r>
              <a:rPr lang="fr-BE" sz="2800" dirty="0">
                <a:solidFill>
                  <a:schemeClr val="tx1"/>
                </a:solidFill>
              </a:rPr>
              <a:t> </a:t>
            </a:r>
            <a:r>
              <a:rPr lang="fr-BE" sz="2800" dirty="0" err="1">
                <a:solidFill>
                  <a:schemeClr val="tx1"/>
                </a:solidFill>
              </a:rPr>
              <a:t>Officer</a:t>
            </a:r>
            <a:r>
              <a:rPr lang="fr-BE" sz="2800" dirty="0">
                <a:solidFill>
                  <a:schemeClr val="tx1"/>
                </a:solidFill>
              </a:rPr>
              <a:t>? If yes, </a:t>
            </a:r>
            <a:r>
              <a:rPr lang="fr-BE" sz="2800" dirty="0" err="1">
                <a:solidFill>
                  <a:schemeClr val="tx1"/>
                </a:solidFill>
              </a:rPr>
              <a:t>with</a:t>
            </a:r>
            <a:r>
              <a:rPr lang="fr-BE" sz="2800" dirty="0">
                <a:solidFill>
                  <a:schemeClr val="tx1"/>
                </a:solidFill>
              </a:rPr>
              <a:t> </a:t>
            </a:r>
            <a:r>
              <a:rPr lang="fr-BE" sz="2800" dirty="0" err="1">
                <a:solidFill>
                  <a:schemeClr val="tx1"/>
                </a:solidFill>
              </a:rPr>
              <a:t>other</a:t>
            </a:r>
            <a:r>
              <a:rPr lang="fr-BE" sz="2800" dirty="0">
                <a:solidFill>
                  <a:schemeClr val="tx1"/>
                </a:solidFill>
              </a:rPr>
              <a:t> social </a:t>
            </a:r>
            <a:r>
              <a:rPr lang="fr-BE" sz="2800" dirty="0" err="1">
                <a:solidFill>
                  <a:schemeClr val="tx1"/>
                </a:solidFill>
              </a:rPr>
              <a:t>partners</a:t>
            </a:r>
            <a:r>
              <a:rPr lang="fr-BE" sz="2800" dirty="0">
                <a:solidFill>
                  <a:schemeClr val="tx1"/>
                </a:solidFill>
              </a:rPr>
              <a:t>? </a:t>
            </a:r>
          </a:p>
          <a:p>
            <a:r>
              <a:rPr lang="fr-BE" sz="2800" dirty="0">
                <a:solidFill>
                  <a:schemeClr val="tx1"/>
                </a:solidFill>
              </a:rPr>
              <a:t>2) </a:t>
            </a:r>
            <a:r>
              <a:rPr lang="en-GB" sz="2800" dirty="0">
                <a:solidFill>
                  <a:schemeClr val="tx1"/>
                </a:solidFill>
              </a:rPr>
              <a:t>What is the level of involvement of social partners in the national reforms in your country (drafting &amp; monitoring implementation)?</a:t>
            </a:r>
          </a:p>
          <a:p>
            <a:r>
              <a:rPr lang="en-GB" sz="2800" dirty="0">
                <a:solidFill>
                  <a:schemeClr val="tx1"/>
                </a:solidFill>
              </a:rPr>
              <a:t>3) Do you have a clear overview of the consultation process/timeline in your country? </a:t>
            </a:r>
            <a:endParaRPr lang="en-GB" sz="2400" dirty="0">
              <a:solidFill>
                <a:schemeClr val="tx1"/>
              </a:solidFill>
            </a:endParaRPr>
          </a:p>
        </p:txBody>
      </p:sp>
    </p:spTree>
    <p:extLst>
      <p:ext uri="{BB962C8B-B14F-4D97-AF65-F5344CB8AC3E}">
        <p14:creationId xmlns:p14="http://schemas.microsoft.com/office/powerpoint/2010/main" val="281505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CBF3-8240-240B-CF67-19F956EDD846}"/>
              </a:ext>
            </a:extLst>
          </p:cNvPr>
          <p:cNvSpPr>
            <a:spLocks noGrp="1"/>
          </p:cNvSpPr>
          <p:nvPr>
            <p:ph type="title"/>
          </p:nvPr>
        </p:nvSpPr>
        <p:spPr/>
        <p:txBody>
          <a:bodyPr/>
          <a:lstStyle/>
          <a:p>
            <a:r>
              <a:rPr lang="fr-BE" dirty="0" err="1"/>
              <a:t>Pay</a:t>
            </a:r>
            <a:r>
              <a:rPr lang="fr-BE" dirty="0"/>
              <a:t> </a:t>
            </a:r>
            <a:r>
              <a:rPr lang="fr-BE" dirty="0" err="1"/>
              <a:t>Transparency</a:t>
            </a:r>
            <a:r>
              <a:rPr lang="fr-BE" dirty="0"/>
              <a:t> Directive </a:t>
            </a:r>
            <a:endParaRPr lang="en-GB" dirty="0"/>
          </a:p>
        </p:txBody>
      </p:sp>
      <p:sp>
        <p:nvSpPr>
          <p:cNvPr id="3" name="Date Placeholder 2">
            <a:extLst>
              <a:ext uri="{FF2B5EF4-FFF2-40B4-BE49-F238E27FC236}">
                <a16:creationId xmlns:a16="http://schemas.microsoft.com/office/drawing/2014/main" id="{10566EAC-48E7-0BE9-17E0-DA1BADFF3E0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9C19254-0324-9BEE-F4EB-41EA28ADADAF}"/>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1B8423F2-544B-C8AE-2DA1-8A15D32F22DF}"/>
              </a:ext>
            </a:extLst>
          </p:cNvPr>
          <p:cNvSpPr>
            <a:spLocks noGrp="1"/>
          </p:cNvSpPr>
          <p:nvPr>
            <p:ph sz="quarter" idx="13"/>
          </p:nvPr>
        </p:nvSpPr>
        <p:spPr>
          <a:xfrm>
            <a:off x="1260000" y="1765910"/>
            <a:ext cx="8964000" cy="3600000"/>
          </a:xfrm>
        </p:spPr>
        <p:txBody>
          <a:bodyPr/>
          <a:lstStyle/>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On 4 March 2021 the Commission published its proposal for a directive. The European Parliament and the Council, led by the Czech presidency, reached a political agreement on 15 December 2022. </a:t>
            </a:r>
          </a:p>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The European Parliament adopted the directive at its plenary on 30 March 2023.</a:t>
            </a:r>
          </a:p>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The right to equal pay between women and men for equal work or work of equal value is enshrined in Article 157 TFEU and in Directive 2006/54/EC on equal pay -&gt; improve implementation of these principles. </a:t>
            </a:r>
          </a:p>
          <a:p>
            <a:endParaRPr lang="en-GB" dirty="0"/>
          </a:p>
        </p:txBody>
      </p:sp>
    </p:spTree>
    <p:extLst>
      <p:ext uri="{BB962C8B-B14F-4D97-AF65-F5344CB8AC3E}">
        <p14:creationId xmlns:p14="http://schemas.microsoft.com/office/powerpoint/2010/main" val="20363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41DA-E2CC-4614-3B05-8D8010F5C603}"/>
              </a:ext>
            </a:extLst>
          </p:cNvPr>
          <p:cNvSpPr>
            <a:spLocks noGrp="1"/>
          </p:cNvSpPr>
          <p:nvPr>
            <p:ph type="title"/>
          </p:nvPr>
        </p:nvSpPr>
        <p:spPr/>
        <p:txBody>
          <a:bodyPr/>
          <a:lstStyle/>
          <a:p>
            <a:r>
              <a:rPr lang="en-GB" dirty="0"/>
              <a:t>The core concept: equal pay for equal work or work of equal value 1 / 2 </a:t>
            </a:r>
          </a:p>
        </p:txBody>
      </p:sp>
      <p:sp>
        <p:nvSpPr>
          <p:cNvPr id="3" name="Date Placeholder 2">
            <a:extLst>
              <a:ext uri="{FF2B5EF4-FFF2-40B4-BE49-F238E27FC236}">
                <a16:creationId xmlns:a16="http://schemas.microsoft.com/office/drawing/2014/main" id="{EA621B46-1F01-0318-2848-4BC7B45D0B6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3EB0140-2471-1565-3C5C-1BC5E7C6C3C4}"/>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1F48A93D-3752-086B-549C-336029E2195D}"/>
              </a:ext>
            </a:extLst>
          </p:cNvPr>
          <p:cNvSpPr>
            <a:spLocks noGrp="1"/>
          </p:cNvSpPr>
          <p:nvPr>
            <p:ph sz="quarter" idx="13"/>
          </p:nvPr>
        </p:nvSpPr>
        <p:spPr/>
        <p:txBody>
          <a:bodyPr/>
          <a:lstStyle/>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The value of work should be assessed and compared on the basis of objective criteria, including educational, professional and training requirements, skills, effort, responsibility and working conditions, irrespective of differences in working patterns -&gt;  To reach and ensure gender-neutral job evaluation. </a:t>
            </a:r>
          </a:p>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To facilitate the application of work of equal value, 4 key criteria can be used: </a:t>
            </a:r>
            <a:r>
              <a:rPr lang="en-GB" b="1" dirty="0">
                <a:solidFill>
                  <a:srgbClr val="000000"/>
                </a:solidFill>
                <a:latin typeface="Muli" panose="00000500000000000000" pitchFamily="2" charset="0"/>
                <a:ea typeface="MS Mincho" panose="02020609040205080304" pitchFamily="49" charset="-128"/>
                <a:cs typeface="Muli" panose="00000500000000000000" pitchFamily="2" charset="0"/>
              </a:rPr>
              <a:t>skills</a:t>
            </a:r>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 (including soft skills) required, </a:t>
            </a:r>
            <a:r>
              <a:rPr lang="en-GB" b="1" dirty="0">
                <a:solidFill>
                  <a:srgbClr val="000000"/>
                </a:solidFill>
                <a:latin typeface="Muli" panose="00000500000000000000" pitchFamily="2" charset="0"/>
                <a:ea typeface="MS Mincho" panose="02020609040205080304" pitchFamily="49" charset="-128"/>
                <a:cs typeface="Muli" panose="00000500000000000000" pitchFamily="2" charset="0"/>
              </a:rPr>
              <a:t>efforts</a:t>
            </a:r>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 provided</a:t>
            </a:r>
            <a:r>
              <a:rPr lang="en-GB" b="1" dirty="0">
                <a:solidFill>
                  <a:srgbClr val="000000"/>
                </a:solidFill>
                <a:latin typeface="Muli" panose="00000500000000000000" pitchFamily="2" charset="0"/>
                <a:ea typeface="MS Mincho" panose="02020609040205080304" pitchFamily="49" charset="-128"/>
                <a:cs typeface="Muli" panose="00000500000000000000" pitchFamily="2" charset="0"/>
              </a:rPr>
              <a:t>, responsibilities </a:t>
            </a:r>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and </a:t>
            </a:r>
            <a:r>
              <a:rPr lang="en-GB" b="1" dirty="0">
                <a:solidFill>
                  <a:srgbClr val="000000"/>
                </a:solidFill>
                <a:latin typeface="Muli" panose="00000500000000000000" pitchFamily="2" charset="0"/>
                <a:ea typeface="MS Mincho" panose="02020609040205080304" pitchFamily="49" charset="-128"/>
                <a:cs typeface="Muli" panose="00000500000000000000" pitchFamily="2" charset="0"/>
              </a:rPr>
              <a:t>working conditions -&gt; </a:t>
            </a:r>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identified as essential and sufficient by the EU, regardless of the economic sectors.</a:t>
            </a:r>
          </a:p>
          <a:p>
            <a:endParaRPr lang="en-GB" dirty="0"/>
          </a:p>
        </p:txBody>
      </p:sp>
    </p:spTree>
    <p:extLst>
      <p:ext uri="{BB962C8B-B14F-4D97-AF65-F5344CB8AC3E}">
        <p14:creationId xmlns:p14="http://schemas.microsoft.com/office/powerpoint/2010/main" val="219930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E6F6-7ACF-B77F-E7A2-2EF51767A25F}"/>
              </a:ext>
            </a:extLst>
          </p:cNvPr>
          <p:cNvSpPr>
            <a:spLocks noGrp="1"/>
          </p:cNvSpPr>
          <p:nvPr>
            <p:ph type="title"/>
          </p:nvPr>
        </p:nvSpPr>
        <p:spPr/>
        <p:txBody>
          <a:bodyPr/>
          <a:lstStyle/>
          <a:p>
            <a:r>
              <a:rPr lang="en-GB" dirty="0"/>
              <a:t>The core concept: equal pay for equal work or work of equal value 2/2 </a:t>
            </a:r>
          </a:p>
        </p:txBody>
      </p:sp>
      <p:sp>
        <p:nvSpPr>
          <p:cNvPr id="3" name="Date Placeholder 2">
            <a:extLst>
              <a:ext uri="{FF2B5EF4-FFF2-40B4-BE49-F238E27FC236}">
                <a16:creationId xmlns:a16="http://schemas.microsoft.com/office/drawing/2014/main" id="{7F910EDC-DCB2-93C9-C00B-7384E20AE73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5EBC723-7A92-0E1C-AD93-58F3AA90B9FF}"/>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D92FB2C8-2796-D0EC-6F92-05F94872F06D}"/>
              </a:ext>
            </a:extLst>
          </p:cNvPr>
          <p:cNvSpPr>
            <a:spLocks noGrp="1"/>
          </p:cNvSpPr>
          <p:nvPr>
            <p:ph sz="quarter" idx="13"/>
          </p:nvPr>
        </p:nvSpPr>
        <p:spPr/>
        <p:txBody>
          <a:bodyPr/>
          <a:lstStyle/>
          <a:p>
            <a:r>
              <a:rPr lang="en-GB" dirty="0">
                <a:solidFill>
                  <a:srgbClr val="000000"/>
                </a:solidFill>
                <a:effectLst/>
                <a:latin typeface="Muli" panose="00000500000000000000" pitchFamily="2" charset="0"/>
                <a:ea typeface="MS Mincho" panose="02020609040205080304" pitchFamily="49" charset="-128"/>
                <a:cs typeface="Muli" panose="00000500000000000000" pitchFamily="2" charset="0"/>
              </a:rPr>
              <a:t>The purpose of a gender-neutral pay structure is to understand if workers are in a comparable position, in order to assess if they are paid equally. </a:t>
            </a:r>
          </a:p>
          <a:p>
            <a:r>
              <a:rPr lang="en-GB" dirty="0">
                <a:solidFill>
                  <a:srgbClr val="000000"/>
                </a:solidFill>
                <a:effectLst/>
                <a:latin typeface="Muli" panose="00000500000000000000" pitchFamily="2" charset="0"/>
                <a:ea typeface="MS Mincho" panose="02020609040205080304" pitchFamily="49" charset="-128"/>
                <a:cs typeface="Muli" panose="00000500000000000000" pitchFamily="2" charset="0"/>
              </a:rPr>
              <a:t>It belongs to Member States, in consultation with equality bodies, to ensure that the relevant methodologies and analytical tools are made available and easily accessible to employers and/or social partners, in order to implement gender-neutral job evaluation.</a:t>
            </a:r>
          </a:p>
          <a:p>
            <a:r>
              <a:rPr lang="en-GB" dirty="0">
                <a:solidFill>
                  <a:srgbClr val="000000"/>
                </a:solidFill>
                <a:effectLst/>
                <a:latin typeface="Muli" panose="00000500000000000000" pitchFamily="2" charset="0"/>
                <a:ea typeface="MS Mincho" panose="02020609040205080304" pitchFamily="49" charset="-128"/>
                <a:cs typeface="Muli" panose="00000500000000000000" pitchFamily="2" charset="0"/>
              </a:rPr>
              <a:t>When assessing whether female and male workers are in a comparable situation, the key criteria is not the employer but the single source establishing the pay conditions. </a:t>
            </a:r>
          </a:p>
          <a:p>
            <a:endPar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endParaRPr>
          </a:p>
          <a:p>
            <a:endParaRPr lang="en-GB" dirty="0"/>
          </a:p>
        </p:txBody>
      </p:sp>
    </p:spTree>
    <p:extLst>
      <p:ext uri="{BB962C8B-B14F-4D97-AF65-F5344CB8AC3E}">
        <p14:creationId xmlns:p14="http://schemas.microsoft.com/office/powerpoint/2010/main" val="408501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FEA54-A904-B96D-4F59-A32C6D21A424}"/>
              </a:ext>
            </a:extLst>
          </p:cNvPr>
          <p:cNvSpPr>
            <a:spLocks noGrp="1"/>
          </p:cNvSpPr>
          <p:nvPr>
            <p:ph type="title"/>
          </p:nvPr>
        </p:nvSpPr>
        <p:spPr/>
        <p:txBody>
          <a:bodyPr/>
          <a:lstStyle/>
          <a:p>
            <a:r>
              <a:rPr lang="fr-BE" dirty="0"/>
              <a:t>Obligations of </a:t>
            </a:r>
            <a:r>
              <a:rPr lang="fr-BE" dirty="0" err="1"/>
              <a:t>employers</a:t>
            </a:r>
            <a:r>
              <a:rPr lang="fr-BE" dirty="0"/>
              <a:t> and right of information 1/2</a:t>
            </a:r>
            <a:endParaRPr lang="en-GB" dirty="0"/>
          </a:p>
        </p:txBody>
      </p:sp>
      <p:sp>
        <p:nvSpPr>
          <p:cNvPr id="3" name="Date Placeholder 2">
            <a:extLst>
              <a:ext uri="{FF2B5EF4-FFF2-40B4-BE49-F238E27FC236}">
                <a16:creationId xmlns:a16="http://schemas.microsoft.com/office/drawing/2014/main" id="{A3562421-4F4B-D4C1-6742-5D86869FB1E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52D90B9-556C-BD09-4AC2-D62F88D98B36}"/>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1FEF5355-1F10-1C57-7546-E7F7E7CB154A}"/>
              </a:ext>
            </a:extLst>
          </p:cNvPr>
          <p:cNvSpPr>
            <a:spLocks noGrp="1"/>
          </p:cNvSpPr>
          <p:nvPr>
            <p:ph sz="quarter" idx="13"/>
          </p:nvPr>
        </p:nvSpPr>
        <p:spPr/>
        <p:txBody>
          <a:bodyPr/>
          <a:lstStyle/>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Employers shall make accessible to their workers the criteria that are used to determine workers’ pay, pay levels and pay progression. </a:t>
            </a:r>
            <a:r>
              <a:rPr lang="en-GB" u="sng" dirty="0">
                <a:solidFill>
                  <a:srgbClr val="000000"/>
                </a:solidFill>
                <a:latin typeface="Muli" panose="00000500000000000000" pitchFamily="2" charset="0"/>
                <a:ea typeface="MS Mincho" panose="02020609040205080304" pitchFamily="49" charset="-128"/>
                <a:cs typeface="Muli" panose="00000500000000000000" pitchFamily="2" charset="0"/>
              </a:rPr>
              <a:t>Member States may exempt employers with fewer than 50 workers</a:t>
            </a:r>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 </a:t>
            </a:r>
          </a:p>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Workers have the right to request and receive in writing, information on their individual pay level and the average pay levels, broken down by sex, for</a:t>
            </a:r>
            <a:r>
              <a:rPr lang="en-GB" u="sng" dirty="0">
                <a:solidFill>
                  <a:srgbClr val="000000"/>
                </a:solidFill>
                <a:latin typeface="Muli" panose="00000500000000000000" pitchFamily="2" charset="0"/>
                <a:ea typeface="MS Mincho" panose="02020609040205080304" pitchFamily="49" charset="-128"/>
                <a:cs typeface="Muli" panose="00000500000000000000" pitchFamily="2" charset="0"/>
              </a:rPr>
              <a:t> categories of workers performing the same work as them or work of equal value to theirs</a:t>
            </a:r>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 (they can do so through workers’ representatives or through an equality body). </a:t>
            </a:r>
            <a:r>
              <a:rPr lang="en-GB" u="sng" dirty="0">
                <a:solidFill>
                  <a:srgbClr val="000000"/>
                </a:solidFill>
                <a:latin typeface="Muli" panose="00000500000000000000" pitchFamily="2" charset="0"/>
                <a:ea typeface="MS Mincho" panose="02020609040205080304" pitchFamily="49" charset="-128"/>
                <a:cs typeface="Muli" panose="00000500000000000000" pitchFamily="2" charset="0"/>
              </a:rPr>
              <a:t>Employers have to reply within two months.</a:t>
            </a:r>
          </a:p>
          <a:p>
            <a:endParaRPr lang="en-GB" dirty="0"/>
          </a:p>
        </p:txBody>
      </p:sp>
    </p:spTree>
    <p:extLst>
      <p:ext uri="{BB962C8B-B14F-4D97-AF65-F5344CB8AC3E}">
        <p14:creationId xmlns:p14="http://schemas.microsoft.com/office/powerpoint/2010/main" val="290872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ED30-F1C2-B350-25C6-F54BFD8CECEC}"/>
              </a:ext>
            </a:extLst>
          </p:cNvPr>
          <p:cNvSpPr>
            <a:spLocks noGrp="1"/>
          </p:cNvSpPr>
          <p:nvPr>
            <p:ph type="title"/>
          </p:nvPr>
        </p:nvSpPr>
        <p:spPr/>
        <p:txBody>
          <a:bodyPr/>
          <a:lstStyle/>
          <a:p>
            <a:r>
              <a:rPr lang="fr-BE" dirty="0"/>
              <a:t>Obligations of </a:t>
            </a:r>
            <a:r>
              <a:rPr lang="fr-BE" dirty="0" err="1"/>
              <a:t>employers</a:t>
            </a:r>
            <a:r>
              <a:rPr lang="fr-BE" dirty="0"/>
              <a:t> and right of information 2/2 </a:t>
            </a:r>
            <a:endParaRPr lang="en-GB" dirty="0"/>
          </a:p>
        </p:txBody>
      </p:sp>
      <p:sp>
        <p:nvSpPr>
          <p:cNvPr id="3" name="Date Placeholder 2">
            <a:extLst>
              <a:ext uri="{FF2B5EF4-FFF2-40B4-BE49-F238E27FC236}">
                <a16:creationId xmlns:a16="http://schemas.microsoft.com/office/drawing/2014/main" id="{3C3A9FB3-BC2A-3D87-B184-8B206338CED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85A3499-AD26-A097-7881-BC2F0B382AC5}"/>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AA18BA5D-B15C-C3E7-0D0E-EB3C304164A2}"/>
              </a:ext>
            </a:extLst>
          </p:cNvPr>
          <p:cNvSpPr>
            <a:spLocks noGrp="1"/>
          </p:cNvSpPr>
          <p:nvPr>
            <p:ph sz="quarter" idx="13"/>
          </p:nvPr>
        </p:nvSpPr>
        <p:spPr>
          <a:xfrm>
            <a:off x="1260000" y="1979999"/>
            <a:ext cx="10375530" cy="3833571"/>
          </a:xfrm>
        </p:spPr>
        <p:txBody>
          <a:bodyPr/>
          <a:lstStyle/>
          <a:p>
            <a:r>
              <a:rPr lang="en-GB" dirty="0">
                <a:solidFill>
                  <a:srgbClr val="404040"/>
                </a:solidFill>
                <a:latin typeface="Muli" panose="00000500000000000000" pitchFamily="2" charset="0"/>
                <a:ea typeface="MS Mincho" panose="02020609040205080304" pitchFamily="49" charset="-128"/>
                <a:cs typeface="Times New Roman" panose="02020603050405020304" pitchFamily="18" charset="0"/>
              </a:rPr>
              <a:t>Employers shall inform all workers, on an annual basis, of their right to receive the criteria that are used to establish pay.</a:t>
            </a:r>
          </a:p>
          <a:p>
            <a:r>
              <a:rPr lang="en-GB" sz="2400" dirty="0"/>
              <a:t>It also covers applicants, which should receive the initial pay and its range. </a:t>
            </a:r>
            <a:endParaRPr lang="en-GB" dirty="0">
              <a:solidFill>
                <a:srgbClr val="404040"/>
              </a:solidFill>
              <a:latin typeface="Muli" panose="00000500000000000000" pitchFamily="2" charset="0"/>
              <a:ea typeface="MS Mincho" panose="02020609040205080304" pitchFamily="49" charset="-128"/>
              <a:cs typeface="Times New Roman" panose="02020603050405020304" pitchFamily="18" charset="0"/>
            </a:endParaRPr>
          </a:p>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Workers shall not be prevented from disclosing their pay for the purpose of the enforcement of the principle of equal pay. Employers can not restrict workers from disclosing information about their pay.</a:t>
            </a:r>
          </a:p>
          <a:p>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Employers can prohibit workers from disclosing information about pay levels that are not applied to them (unless this information is used to exercise their right to equal pay internally). </a:t>
            </a:r>
            <a:r>
              <a:rPr lang="en-GB" u="sng" dirty="0">
                <a:solidFill>
                  <a:srgbClr val="000000"/>
                </a:solidFill>
                <a:latin typeface="Muli" panose="00000500000000000000" pitchFamily="2" charset="0"/>
                <a:ea typeface="MS Mincho" panose="02020609040205080304" pitchFamily="49" charset="-128"/>
                <a:cs typeface="Muli" panose="00000500000000000000" pitchFamily="2" charset="0"/>
              </a:rPr>
              <a:t>Workers cannot share pay levels that are not applied to them under any circumstance</a:t>
            </a:r>
            <a:r>
              <a:rPr lang="en-GB" dirty="0">
                <a:solidFill>
                  <a:srgbClr val="000000"/>
                </a:solidFill>
                <a:latin typeface="Muli" panose="00000500000000000000" pitchFamily="2" charset="0"/>
                <a:ea typeface="MS Mincho" panose="02020609040205080304" pitchFamily="49" charset="-128"/>
                <a:cs typeface="Muli" panose="00000500000000000000" pitchFamily="2" charset="0"/>
              </a:rPr>
              <a:t>. </a:t>
            </a:r>
          </a:p>
          <a:p>
            <a:endParaRPr lang="en-GB" dirty="0">
              <a:solidFill>
                <a:srgbClr val="000000"/>
              </a:solidFill>
              <a:latin typeface="Muli" panose="00000500000000000000" pitchFamily="2" charset="0"/>
              <a:ea typeface="MS Mincho" panose="02020609040205080304" pitchFamily="49" charset="-128"/>
              <a:cs typeface="Muli" panose="00000500000000000000" pitchFamily="2" charset="0"/>
            </a:endParaRPr>
          </a:p>
          <a:p>
            <a:endParaRPr lang="en-GB" dirty="0"/>
          </a:p>
        </p:txBody>
      </p:sp>
    </p:spTree>
    <p:extLst>
      <p:ext uri="{BB962C8B-B14F-4D97-AF65-F5344CB8AC3E}">
        <p14:creationId xmlns:p14="http://schemas.microsoft.com/office/powerpoint/2010/main" val="215479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0127C36-C8CF-4AD8-9D69-79EE0C1B62AA}"/>
              </a:ext>
            </a:extLst>
          </p:cNvPr>
          <p:cNvSpPr>
            <a:spLocks noGrp="1"/>
          </p:cNvSpPr>
          <p:nvPr>
            <p:ph type="title"/>
          </p:nvPr>
        </p:nvSpPr>
        <p:spPr/>
        <p:txBody>
          <a:bodyPr/>
          <a:lstStyle/>
          <a:p>
            <a:r>
              <a:rPr lang="nl-BE" sz="4800" dirty="0"/>
              <a:t>Agenda</a:t>
            </a:r>
          </a:p>
        </p:txBody>
      </p:sp>
      <p:sp>
        <p:nvSpPr>
          <p:cNvPr id="8" name="Tijdelijke aanduiding voor inhoud 7">
            <a:extLst>
              <a:ext uri="{FF2B5EF4-FFF2-40B4-BE49-F238E27FC236}">
                <a16:creationId xmlns:a16="http://schemas.microsoft.com/office/drawing/2014/main" id="{6A199A15-04A9-4999-A101-4921D09CE40C}"/>
              </a:ext>
            </a:extLst>
          </p:cNvPr>
          <p:cNvSpPr>
            <a:spLocks noGrp="1"/>
          </p:cNvSpPr>
          <p:nvPr>
            <p:ph sz="quarter" idx="13"/>
          </p:nvPr>
        </p:nvSpPr>
        <p:spPr>
          <a:xfrm>
            <a:off x="1260000" y="1575250"/>
            <a:ext cx="10617368" cy="5101997"/>
          </a:xfrm>
        </p:spPr>
        <p:txBody>
          <a:bodyPr/>
          <a:lstStyle/>
          <a:p>
            <a:pPr marL="0" indent="0" algn="just">
              <a:buNone/>
            </a:pPr>
            <a:r>
              <a:rPr lang="fr-FR" sz="3600" dirty="0" err="1"/>
              <a:t>European</a:t>
            </a:r>
            <a:r>
              <a:rPr lang="fr-FR" sz="3600" dirty="0"/>
              <a:t> </a:t>
            </a:r>
            <a:r>
              <a:rPr lang="fr-FR" sz="3600" dirty="0" err="1"/>
              <a:t>Semester</a:t>
            </a:r>
            <a:r>
              <a:rPr lang="fr-FR" sz="3600" dirty="0"/>
              <a:t> 2024 and </a:t>
            </a:r>
            <a:r>
              <a:rPr lang="fr-FR" sz="3600" dirty="0" err="1"/>
              <a:t>Autumn</a:t>
            </a:r>
            <a:r>
              <a:rPr lang="fr-FR" sz="3600" dirty="0"/>
              <a:t> Package </a:t>
            </a:r>
          </a:p>
          <a:p>
            <a:pPr marL="0" indent="0" algn="just">
              <a:buNone/>
            </a:pPr>
            <a:endParaRPr lang="fr-FR" sz="3600" dirty="0"/>
          </a:p>
          <a:p>
            <a:pPr marL="0" indent="0" algn="just">
              <a:buNone/>
            </a:pPr>
            <a:r>
              <a:rPr lang="fr-FR" sz="3600" dirty="0" err="1"/>
              <a:t>Pay</a:t>
            </a:r>
            <a:r>
              <a:rPr lang="fr-FR" sz="3600" dirty="0"/>
              <a:t> </a:t>
            </a:r>
            <a:r>
              <a:rPr lang="fr-FR" sz="3600" dirty="0" err="1"/>
              <a:t>Transparency</a:t>
            </a:r>
            <a:r>
              <a:rPr lang="fr-FR" sz="3600" dirty="0"/>
              <a:t> Directive </a:t>
            </a:r>
          </a:p>
          <a:p>
            <a:pPr marL="0" indent="0" algn="just">
              <a:buNone/>
            </a:pPr>
            <a:endParaRPr lang="fr-FR" sz="3600" dirty="0"/>
          </a:p>
          <a:p>
            <a:pPr marL="0" indent="0" algn="just">
              <a:buNone/>
            </a:pPr>
            <a:r>
              <a:rPr lang="fr-FR" sz="3600" dirty="0"/>
              <a:t>Commission </a:t>
            </a:r>
            <a:r>
              <a:rPr lang="fr-FR" sz="3600" dirty="0" err="1"/>
              <a:t>Recommendation</a:t>
            </a:r>
            <a:r>
              <a:rPr lang="fr-FR" sz="3600" dirty="0"/>
              <a:t> for Effective Active Support to </a:t>
            </a:r>
            <a:r>
              <a:rPr lang="fr-FR" sz="3600" dirty="0" err="1"/>
              <a:t>Employment</a:t>
            </a:r>
            <a:endParaRPr lang="fr-FR" sz="3600" dirty="0"/>
          </a:p>
        </p:txBody>
      </p:sp>
    </p:spTree>
    <p:extLst>
      <p:ext uri="{BB962C8B-B14F-4D97-AF65-F5344CB8AC3E}">
        <p14:creationId xmlns:p14="http://schemas.microsoft.com/office/powerpoint/2010/main" val="4256196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1E18-3477-CE65-E325-6A734A5DDDF4}"/>
              </a:ext>
            </a:extLst>
          </p:cNvPr>
          <p:cNvSpPr>
            <a:spLocks noGrp="1"/>
          </p:cNvSpPr>
          <p:nvPr>
            <p:ph type="title"/>
          </p:nvPr>
        </p:nvSpPr>
        <p:spPr/>
        <p:txBody>
          <a:bodyPr/>
          <a:lstStyle/>
          <a:p>
            <a:r>
              <a:rPr lang="en-GB" dirty="0"/>
              <a:t>Reporting on pay gap, the staircase system applicable to SMEs  </a:t>
            </a:r>
          </a:p>
        </p:txBody>
      </p:sp>
      <p:sp>
        <p:nvSpPr>
          <p:cNvPr id="3" name="Date Placeholder 2">
            <a:extLst>
              <a:ext uri="{FF2B5EF4-FFF2-40B4-BE49-F238E27FC236}">
                <a16:creationId xmlns:a16="http://schemas.microsoft.com/office/drawing/2014/main" id="{0D6E6276-C078-B2B9-22DE-1DA9E828A8F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1856443-9932-F485-AA68-53B6B9903824}"/>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5E327923-4E1B-0286-9A25-9A9A358BA15E}"/>
              </a:ext>
            </a:extLst>
          </p:cNvPr>
          <p:cNvSpPr>
            <a:spLocks noGrp="1"/>
          </p:cNvSpPr>
          <p:nvPr>
            <p:ph sz="quarter" idx="13"/>
          </p:nvPr>
        </p:nvSpPr>
        <p:spPr/>
        <p:txBody>
          <a:bodyPr/>
          <a:lstStyle/>
          <a:p>
            <a:r>
              <a:rPr lang="en-GB" dirty="0"/>
              <a:t>150 to 249 employees: first deadline on 7 June 2027, and every three years thereafter.</a:t>
            </a:r>
          </a:p>
          <a:p>
            <a:r>
              <a:rPr lang="en-GB" dirty="0"/>
              <a:t>100 to 149 employees: first deadline on 7 June 2031 and every three years thereafter.</a:t>
            </a:r>
          </a:p>
          <a:p>
            <a:r>
              <a:rPr lang="en-GB" dirty="0"/>
              <a:t>The directive does not include a reporting obligation for companies with less than 100 employees, and Member States can impose an obligation themselves.</a:t>
            </a:r>
          </a:p>
          <a:p>
            <a:r>
              <a:rPr lang="en-GB" dirty="0"/>
              <a:t>Workers’ representatives shall have access to the methodologies applied by the employer (but they cannot obstruct it nor request any changes). </a:t>
            </a:r>
          </a:p>
          <a:p>
            <a:endParaRPr lang="en-GB" dirty="0"/>
          </a:p>
          <a:p>
            <a:endParaRPr lang="en-GB" dirty="0"/>
          </a:p>
        </p:txBody>
      </p:sp>
    </p:spTree>
    <p:extLst>
      <p:ext uri="{BB962C8B-B14F-4D97-AF65-F5344CB8AC3E}">
        <p14:creationId xmlns:p14="http://schemas.microsoft.com/office/powerpoint/2010/main" val="1824219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B523-437B-3EBD-630C-4189A93CCA9F}"/>
              </a:ext>
            </a:extLst>
          </p:cNvPr>
          <p:cNvSpPr>
            <a:spLocks noGrp="1"/>
          </p:cNvSpPr>
          <p:nvPr>
            <p:ph type="title"/>
          </p:nvPr>
        </p:nvSpPr>
        <p:spPr/>
        <p:txBody>
          <a:bodyPr/>
          <a:lstStyle/>
          <a:p>
            <a:r>
              <a:rPr lang="fr-BE" dirty="0" err="1"/>
              <a:t>Reporting</a:t>
            </a:r>
            <a:r>
              <a:rPr lang="fr-BE" dirty="0"/>
              <a:t> on </a:t>
            </a:r>
            <a:r>
              <a:rPr lang="fr-BE" dirty="0" err="1"/>
              <a:t>pay</a:t>
            </a:r>
            <a:r>
              <a:rPr lang="fr-BE" dirty="0"/>
              <a:t> gap, </a:t>
            </a:r>
            <a:r>
              <a:rPr lang="fr-BE" dirty="0" err="1"/>
              <a:t>what</a:t>
            </a:r>
            <a:r>
              <a:rPr lang="fr-BE" dirty="0"/>
              <a:t> </a:t>
            </a:r>
            <a:r>
              <a:rPr lang="fr-BE" dirty="0" err="1"/>
              <a:t>is</a:t>
            </a:r>
            <a:r>
              <a:rPr lang="fr-BE" dirty="0"/>
              <a:t> </a:t>
            </a:r>
            <a:r>
              <a:rPr lang="fr-BE" dirty="0" err="1"/>
              <a:t>included</a:t>
            </a:r>
            <a:r>
              <a:rPr lang="fr-BE" dirty="0"/>
              <a:t>? 1/2  </a:t>
            </a:r>
            <a:endParaRPr lang="en-GB" dirty="0"/>
          </a:p>
        </p:txBody>
      </p:sp>
      <p:sp>
        <p:nvSpPr>
          <p:cNvPr id="3" name="Date Placeholder 2">
            <a:extLst>
              <a:ext uri="{FF2B5EF4-FFF2-40B4-BE49-F238E27FC236}">
                <a16:creationId xmlns:a16="http://schemas.microsoft.com/office/drawing/2014/main" id="{1C37EA01-7FFA-FF93-4FCA-CF5B1584084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F1BE236-ECCB-C14A-A03C-28E0CD401488}"/>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63917E6F-CBB6-F476-8268-DC93E2658737}"/>
              </a:ext>
            </a:extLst>
          </p:cNvPr>
          <p:cNvSpPr>
            <a:spLocks noGrp="1"/>
          </p:cNvSpPr>
          <p:nvPr>
            <p:ph sz="quarter" idx="13"/>
          </p:nvPr>
        </p:nvSpPr>
        <p:spPr>
          <a:xfrm>
            <a:off x="-354563" y="1595536"/>
            <a:ext cx="11737910" cy="3498466"/>
          </a:xfrm>
        </p:spPr>
        <p:txBody>
          <a:bodyPr numCol="2"/>
          <a:lstStyle/>
          <a:p>
            <a:pPr marL="1600200" lvl="3" indent="-228600">
              <a:lnSpc>
                <a:spcPct val="115000"/>
              </a:lnSpc>
              <a:buFont typeface="Symbol" panose="05050102010706020507" pitchFamily="18" charset="2"/>
              <a:buChar char=""/>
            </a:pPr>
            <a:r>
              <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rPr>
              <a:t>the gender pay gap;</a:t>
            </a:r>
          </a:p>
          <a:p>
            <a:pPr marL="1600200" lvl="3" indent="-228600">
              <a:lnSpc>
                <a:spcPct val="115000"/>
              </a:lnSpc>
              <a:buFont typeface="Symbol" panose="05050102010706020507" pitchFamily="18" charset="2"/>
              <a:buChar char=""/>
            </a:pPr>
            <a:r>
              <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rPr>
              <a:t>the gender pay gap in complementary or variable components (e.g., variable bonuses, additional benefits, etc.);</a:t>
            </a:r>
          </a:p>
          <a:p>
            <a:pPr marL="1600200" lvl="3" indent="-228600">
              <a:lnSpc>
                <a:spcPct val="115000"/>
              </a:lnSpc>
              <a:buFont typeface="Symbol" panose="05050102010706020507" pitchFamily="18" charset="2"/>
              <a:buChar char=""/>
            </a:pPr>
            <a:r>
              <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rPr>
              <a:t>the median gender pay gap;</a:t>
            </a:r>
          </a:p>
          <a:p>
            <a:pPr marL="1600200" lvl="3" indent="-228600">
              <a:lnSpc>
                <a:spcPct val="115000"/>
              </a:lnSpc>
              <a:buFont typeface="Symbol" panose="05050102010706020507" pitchFamily="18" charset="2"/>
              <a:buChar char=""/>
            </a:pPr>
            <a:r>
              <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rPr>
              <a:t>the </a:t>
            </a:r>
            <a:r>
              <a:rPr lang="en-GB" dirty="0">
                <a:solidFill>
                  <a:srgbClr val="000000"/>
                </a:solidFill>
                <a:latin typeface="Muli" panose="00000500000000000000" pitchFamily="2" charset="0"/>
                <a:ea typeface="MS Mincho" panose="02020609040205080304" pitchFamily="49" charset="-128"/>
              </a:rPr>
              <a:t>median gender pay gap in complementary or variable </a:t>
            </a:r>
            <a:r>
              <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rPr>
              <a:t>components;</a:t>
            </a:r>
          </a:p>
          <a:p>
            <a:pPr marL="1600200" lvl="3" indent="-228600">
              <a:lnSpc>
                <a:spcPct val="115000"/>
              </a:lnSpc>
              <a:buFont typeface="Symbol" panose="05050102010706020507" pitchFamily="18" charset="2"/>
              <a:buChar char=""/>
            </a:pPr>
            <a:r>
              <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rPr>
              <a:t>the proportion of female and male workers receiving complementary or variable components;</a:t>
            </a:r>
          </a:p>
          <a:p>
            <a:pPr marL="1600200" lvl="3" indent="-228600">
              <a:lnSpc>
                <a:spcPct val="115000"/>
              </a:lnSpc>
              <a:buFont typeface="Symbol" panose="05050102010706020507" pitchFamily="18" charset="2"/>
              <a:buChar char=""/>
            </a:pPr>
            <a:endPar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endParaRPr>
          </a:p>
          <a:p>
            <a:pPr marL="1600200" lvl="3" indent="-228600">
              <a:lnSpc>
                <a:spcPct val="115000"/>
              </a:lnSpc>
              <a:buFont typeface="Symbol" panose="05050102010706020507" pitchFamily="18" charset="2"/>
              <a:buChar char=""/>
            </a:pPr>
            <a:r>
              <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rPr>
              <a:t>the proportion of female and male workers in each quartile pay band (a “quartile pay band” means each of four equal groups of workers into which they are divided according to their pay levels, from the lowest to the highest)</a:t>
            </a:r>
          </a:p>
          <a:p>
            <a:pPr marL="1600200" lvl="3" indent="-228600" algn="just">
              <a:lnSpc>
                <a:spcPct val="115000"/>
              </a:lnSpc>
              <a:buFont typeface="Symbol" panose="05050102010706020507" pitchFamily="18" charset="2"/>
              <a:buChar char=""/>
            </a:pPr>
            <a:r>
              <a:rPr lang="en-GB" sz="1800" dirty="0">
                <a:solidFill>
                  <a:srgbClr val="000000"/>
                </a:solidFill>
                <a:effectLst/>
                <a:latin typeface="Muli" panose="00000500000000000000" pitchFamily="2" charset="0"/>
                <a:ea typeface="MS Mincho" panose="02020609040205080304" pitchFamily="49" charset="-128"/>
                <a:cs typeface="Muli" panose="00000500000000000000" pitchFamily="2" charset="0"/>
              </a:rPr>
              <a:t>the gender pay gap between workers by categories of workers broken down by ordinary basic wage or salary and complementary or variable components.</a:t>
            </a:r>
          </a:p>
          <a:p>
            <a:endParaRPr lang="en-GB" dirty="0"/>
          </a:p>
        </p:txBody>
      </p:sp>
      <p:sp>
        <p:nvSpPr>
          <p:cNvPr id="6" name="TextBox 5">
            <a:extLst>
              <a:ext uri="{FF2B5EF4-FFF2-40B4-BE49-F238E27FC236}">
                <a16:creationId xmlns:a16="http://schemas.microsoft.com/office/drawing/2014/main" id="{DE801DE2-0272-1DC1-7BE2-4671E182D429}"/>
              </a:ext>
            </a:extLst>
          </p:cNvPr>
          <p:cNvSpPr txBox="1"/>
          <p:nvPr/>
        </p:nvSpPr>
        <p:spPr>
          <a:xfrm>
            <a:off x="1073020" y="5359495"/>
            <a:ext cx="10123715" cy="646331"/>
          </a:xfrm>
          <a:prstGeom prst="rect">
            <a:avLst/>
          </a:prstGeom>
          <a:noFill/>
        </p:spPr>
        <p:txBody>
          <a:bodyPr wrap="square" rtlCol="0">
            <a:spAutoFit/>
          </a:bodyPr>
          <a:lstStyle/>
          <a:p>
            <a:r>
              <a:rPr lang="en-GB" dirty="0">
                <a:solidFill>
                  <a:srgbClr val="000000"/>
                </a:solidFill>
                <a:latin typeface="Muli" panose="00000500000000000000" pitchFamily="2" charset="0"/>
                <a:ea typeface="MS Mincho" panose="02020609040205080304" pitchFamily="49" charset="-128"/>
              </a:rPr>
              <a:t>‘</a:t>
            </a:r>
            <a:r>
              <a:rPr lang="en-GB" i="1" dirty="0">
                <a:solidFill>
                  <a:srgbClr val="000000"/>
                </a:solidFill>
                <a:latin typeface="Muli" panose="00000500000000000000" pitchFamily="2" charset="0"/>
                <a:ea typeface="MS Mincho" panose="02020609040205080304" pitchFamily="49" charset="-128"/>
              </a:rPr>
              <a:t>gender pay gap</a:t>
            </a:r>
            <a:r>
              <a:rPr lang="en-GB" dirty="0">
                <a:solidFill>
                  <a:srgbClr val="000000"/>
                </a:solidFill>
                <a:latin typeface="Muli" panose="00000500000000000000" pitchFamily="2" charset="0"/>
                <a:ea typeface="MS Mincho" panose="02020609040205080304" pitchFamily="49" charset="-128"/>
              </a:rPr>
              <a:t>’ means the difference in average pay levels between female and male workers of an employer expressed as a percentage of the average pay level of male workers; </a:t>
            </a:r>
          </a:p>
        </p:txBody>
      </p:sp>
    </p:spTree>
    <p:extLst>
      <p:ext uri="{BB962C8B-B14F-4D97-AF65-F5344CB8AC3E}">
        <p14:creationId xmlns:p14="http://schemas.microsoft.com/office/powerpoint/2010/main" val="148051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92FC-9F92-556B-F9BE-6AB0E7522DFA}"/>
              </a:ext>
            </a:extLst>
          </p:cNvPr>
          <p:cNvSpPr>
            <a:spLocks noGrp="1"/>
          </p:cNvSpPr>
          <p:nvPr>
            <p:ph type="title"/>
          </p:nvPr>
        </p:nvSpPr>
        <p:spPr/>
        <p:txBody>
          <a:bodyPr/>
          <a:lstStyle/>
          <a:p>
            <a:r>
              <a:rPr lang="fr-BE" dirty="0" err="1"/>
              <a:t>Reporting</a:t>
            </a:r>
            <a:r>
              <a:rPr lang="fr-BE" dirty="0"/>
              <a:t> on </a:t>
            </a:r>
            <a:r>
              <a:rPr lang="fr-BE" dirty="0" err="1"/>
              <a:t>pay</a:t>
            </a:r>
            <a:r>
              <a:rPr lang="fr-BE" dirty="0"/>
              <a:t> gap, </a:t>
            </a:r>
            <a:r>
              <a:rPr lang="fr-BE" dirty="0" err="1"/>
              <a:t>what</a:t>
            </a:r>
            <a:r>
              <a:rPr lang="fr-BE" dirty="0"/>
              <a:t> </a:t>
            </a:r>
            <a:r>
              <a:rPr lang="fr-BE" dirty="0" err="1"/>
              <a:t>is</a:t>
            </a:r>
            <a:r>
              <a:rPr lang="fr-BE" dirty="0"/>
              <a:t> </a:t>
            </a:r>
            <a:r>
              <a:rPr lang="fr-BE" dirty="0" err="1"/>
              <a:t>included</a:t>
            </a:r>
            <a:r>
              <a:rPr lang="fr-BE" dirty="0"/>
              <a:t>? 2/2</a:t>
            </a:r>
            <a:endParaRPr lang="en-GB" dirty="0"/>
          </a:p>
        </p:txBody>
      </p:sp>
      <p:sp>
        <p:nvSpPr>
          <p:cNvPr id="3" name="Date Placeholder 2">
            <a:extLst>
              <a:ext uri="{FF2B5EF4-FFF2-40B4-BE49-F238E27FC236}">
                <a16:creationId xmlns:a16="http://schemas.microsoft.com/office/drawing/2014/main" id="{8AAC964D-9B4F-A6B2-1896-D98C079D492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A643596-D485-71CB-A276-D1D5DDC785F4}"/>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94A4C478-70B0-E3E5-859D-E78B8C7B3231}"/>
              </a:ext>
            </a:extLst>
          </p:cNvPr>
          <p:cNvSpPr>
            <a:spLocks noGrp="1"/>
          </p:cNvSpPr>
          <p:nvPr>
            <p:ph sz="quarter" idx="13"/>
          </p:nvPr>
        </p:nvSpPr>
        <p:spPr/>
        <p:txBody>
          <a:bodyPr/>
          <a:lstStyle/>
          <a:p>
            <a:r>
              <a:rPr lang="fr-BE" dirty="0" err="1"/>
              <a:t>Results</a:t>
            </a:r>
            <a:r>
              <a:rPr lang="fr-BE" dirty="0"/>
              <a:t> have to </a:t>
            </a:r>
            <a:r>
              <a:rPr lang="fr-BE" dirty="0" err="1"/>
              <a:t>be</a:t>
            </a:r>
            <a:r>
              <a:rPr lang="fr-BE" dirty="0"/>
              <a:t> </a:t>
            </a:r>
            <a:r>
              <a:rPr lang="fr-BE" dirty="0" err="1"/>
              <a:t>shared</a:t>
            </a:r>
            <a:r>
              <a:rPr lang="fr-BE" dirty="0"/>
              <a:t> </a:t>
            </a:r>
            <a:r>
              <a:rPr lang="fr-BE" dirty="0" err="1"/>
              <a:t>with</a:t>
            </a:r>
            <a:r>
              <a:rPr lang="fr-BE" dirty="0"/>
              <a:t> the monitoring body, </a:t>
            </a:r>
            <a:r>
              <a:rPr lang="fr-BE" dirty="0" err="1"/>
              <a:t>which</a:t>
            </a:r>
            <a:r>
              <a:rPr lang="fr-BE" dirty="0"/>
              <a:t> </a:t>
            </a:r>
            <a:r>
              <a:rPr lang="fr-BE" dirty="0" err="1"/>
              <a:t>will</a:t>
            </a:r>
            <a:r>
              <a:rPr lang="fr-BE" dirty="0"/>
              <a:t> </a:t>
            </a:r>
            <a:r>
              <a:rPr lang="fr-BE" dirty="0" err="1"/>
              <a:t>publish</a:t>
            </a:r>
            <a:r>
              <a:rPr lang="fr-BE" dirty="0"/>
              <a:t> the report. </a:t>
            </a:r>
          </a:p>
          <a:p>
            <a:r>
              <a:rPr lang="en-GB" dirty="0"/>
              <a:t>The information regarding the gender pay gap between workers by categories of workers broken down by ordinary basic wage or salary and complementary or variable components</a:t>
            </a:r>
            <a:r>
              <a:rPr lang="fr-BE" dirty="0"/>
              <a:t> </a:t>
            </a:r>
            <a:r>
              <a:rPr lang="fr-BE" dirty="0" err="1"/>
              <a:t>will</a:t>
            </a:r>
            <a:r>
              <a:rPr lang="fr-BE" dirty="0"/>
              <a:t> </a:t>
            </a:r>
            <a:r>
              <a:rPr lang="fr-BE" dirty="0" err="1"/>
              <a:t>be</a:t>
            </a:r>
            <a:r>
              <a:rPr lang="fr-BE" dirty="0"/>
              <a:t> </a:t>
            </a:r>
            <a:r>
              <a:rPr lang="fr-BE" dirty="0" err="1"/>
              <a:t>kept</a:t>
            </a:r>
            <a:r>
              <a:rPr lang="fr-BE" dirty="0"/>
              <a:t> </a:t>
            </a:r>
            <a:r>
              <a:rPr lang="fr-BE" dirty="0" err="1"/>
              <a:t>confidential</a:t>
            </a:r>
            <a:r>
              <a:rPr lang="fr-BE" dirty="0"/>
              <a:t>.</a:t>
            </a:r>
          </a:p>
          <a:p>
            <a:r>
              <a:rPr lang="en-GB" dirty="0"/>
              <a:t>In case of gender pay difference, employers will be asked to find solutions with workers’ representatives, the labour inspectorate and/or the equality. </a:t>
            </a:r>
          </a:p>
        </p:txBody>
      </p:sp>
    </p:spTree>
    <p:extLst>
      <p:ext uri="{BB962C8B-B14F-4D97-AF65-F5344CB8AC3E}">
        <p14:creationId xmlns:p14="http://schemas.microsoft.com/office/powerpoint/2010/main" val="125644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670B-C4B6-8456-A81D-8787CA1324C8}"/>
              </a:ext>
            </a:extLst>
          </p:cNvPr>
          <p:cNvSpPr>
            <a:spLocks noGrp="1"/>
          </p:cNvSpPr>
          <p:nvPr>
            <p:ph type="title"/>
          </p:nvPr>
        </p:nvSpPr>
        <p:spPr/>
        <p:txBody>
          <a:bodyPr/>
          <a:lstStyle/>
          <a:p>
            <a:r>
              <a:rPr lang="fr-BE" dirty="0"/>
              <a:t>Scope of the </a:t>
            </a:r>
            <a:r>
              <a:rPr lang="fr-BE" dirty="0" err="1"/>
              <a:t>reporting</a:t>
            </a:r>
            <a:r>
              <a:rPr lang="fr-BE" dirty="0"/>
              <a:t> </a:t>
            </a:r>
            <a:endParaRPr lang="en-GB" dirty="0"/>
          </a:p>
        </p:txBody>
      </p:sp>
      <p:sp>
        <p:nvSpPr>
          <p:cNvPr id="3" name="Date Placeholder 2">
            <a:extLst>
              <a:ext uri="{FF2B5EF4-FFF2-40B4-BE49-F238E27FC236}">
                <a16:creationId xmlns:a16="http://schemas.microsoft.com/office/drawing/2014/main" id="{9B129DE3-11BB-4409-972A-8FEAB36E208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0E8B104-E72E-3AF9-616F-69ED12A87361}"/>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36AAB20B-228D-53DA-48BB-3BEAE0ECFE8F}"/>
              </a:ext>
            </a:extLst>
          </p:cNvPr>
          <p:cNvSpPr>
            <a:spLocks noGrp="1"/>
          </p:cNvSpPr>
          <p:nvPr>
            <p:ph sz="quarter" idx="13"/>
          </p:nvPr>
        </p:nvSpPr>
        <p:spPr>
          <a:xfrm>
            <a:off x="1260000" y="1494001"/>
            <a:ext cx="9243017" cy="4118234"/>
          </a:xfrm>
        </p:spPr>
        <p:txBody>
          <a:bodyPr numCol="1"/>
          <a:lstStyle/>
          <a:p>
            <a:r>
              <a:rPr lang="en-GB" sz="2000" dirty="0"/>
              <a:t>All workers, with all kind of contract, as far as there is an employment relationship (including apprenticeships and traineeships) by law.</a:t>
            </a:r>
          </a:p>
          <a:p>
            <a:pPr marL="0" indent="0">
              <a:buNone/>
            </a:pPr>
            <a:r>
              <a:rPr lang="en-GB" sz="2000" dirty="0"/>
              <a:t> </a:t>
            </a:r>
          </a:p>
          <a:p>
            <a:r>
              <a:rPr lang="en-GB" sz="2000" dirty="0"/>
              <a:t>It concerns all kind of pay: wages, salaries or any other consideration, whether in cash or in kind, which workers receive directly or indirectly, in respect of their employment from their employer. </a:t>
            </a:r>
          </a:p>
          <a:p>
            <a:pPr marL="0" indent="0">
              <a:buNone/>
            </a:pPr>
            <a:endParaRPr lang="en-GB" sz="2000" dirty="0"/>
          </a:p>
          <a:p>
            <a:r>
              <a:rPr lang="en-GB" sz="2000" dirty="0"/>
              <a:t>It also covers bonuses, overtime compensation, travel facilities, housing and food allowances, compensation for attending training, payments in the case of dismissal, statutory sick pay, statutory required compensation and occupational pensions.</a:t>
            </a:r>
          </a:p>
          <a:p>
            <a:endParaRPr lang="en-GB" sz="2000" dirty="0"/>
          </a:p>
          <a:p>
            <a:r>
              <a:rPr lang="en-GB" sz="2000" dirty="0"/>
              <a:t>It is measured as annual gross pay and the corresponding gross hourly pay. </a:t>
            </a:r>
          </a:p>
          <a:p>
            <a:endParaRPr lang="en-GB" sz="2000" dirty="0"/>
          </a:p>
          <a:p>
            <a:endParaRPr lang="en-GB" dirty="0"/>
          </a:p>
        </p:txBody>
      </p:sp>
    </p:spTree>
    <p:extLst>
      <p:ext uri="{BB962C8B-B14F-4D97-AF65-F5344CB8AC3E}">
        <p14:creationId xmlns:p14="http://schemas.microsoft.com/office/powerpoint/2010/main" val="67220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84B1-7AAD-4AF3-47A7-8AA8CDF033A1}"/>
              </a:ext>
            </a:extLst>
          </p:cNvPr>
          <p:cNvSpPr>
            <a:spLocks noGrp="1"/>
          </p:cNvSpPr>
          <p:nvPr>
            <p:ph type="title"/>
          </p:nvPr>
        </p:nvSpPr>
        <p:spPr/>
        <p:txBody>
          <a:bodyPr/>
          <a:lstStyle/>
          <a:p>
            <a:r>
              <a:rPr lang="fr-BE" dirty="0"/>
              <a:t>Joint </a:t>
            </a:r>
            <a:r>
              <a:rPr lang="fr-BE" dirty="0" err="1"/>
              <a:t>pay</a:t>
            </a:r>
            <a:r>
              <a:rPr lang="fr-BE" dirty="0"/>
              <a:t> </a:t>
            </a:r>
            <a:r>
              <a:rPr lang="fr-BE" dirty="0" err="1"/>
              <a:t>assessment</a:t>
            </a:r>
            <a:r>
              <a:rPr lang="fr-BE" dirty="0"/>
              <a:t> 1/3  </a:t>
            </a:r>
            <a:endParaRPr lang="en-GB" dirty="0"/>
          </a:p>
        </p:txBody>
      </p:sp>
      <p:sp>
        <p:nvSpPr>
          <p:cNvPr id="3" name="Date Placeholder 2">
            <a:extLst>
              <a:ext uri="{FF2B5EF4-FFF2-40B4-BE49-F238E27FC236}">
                <a16:creationId xmlns:a16="http://schemas.microsoft.com/office/drawing/2014/main" id="{44316A34-D88C-1C77-13A7-E22AC8731C2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237DD76-A741-F2FC-E977-4438F1BCEBCD}"/>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56B12E3F-441F-8D37-3DBE-1C678555C3A9}"/>
              </a:ext>
            </a:extLst>
          </p:cNvPr>
          <p:cNvSpPr>
            <a:spLocks noGrp="1"/>
          </p:cNvSpPr>
          <p:nvPr>
            <p:ph sz="quarter" idx="13"/>
          </p:nvPr>
        </p:nvSpPr>
        <p:spPr/>
        <p:txBody>
          <a:bodyPr/>
          <a:lstStyle/>
          <a:p>
            <a:r>
              <a:rPr lang="en-GB" dirty="0"/>
              <a:t>Self-remediation tool for companies, out of court mechanism  (in cooperation with workers’ representatives), applicable if: </a:t>
            </a:r>
          </a:p>
          <a:p>
            <a:pPr marL="0" indent="0">
              <a:buNone/>
            </a:pPr>
            <a:endParaRPr lang="en-GB" dirty="0"/>
          </a:p>
          <a:p>
            <a:pPr lvl="1"/>
            <a:r>
              <a:rPr lang="en-GB" dirty="0"/>
              <a:t>difference in the average pay level between female and male workers of at least 5% in any category of workers;</a:t>
            </a:r>
          </a:p>
          <a:p>
            <a:pPr lvl="1"/>
            <a:r>
              <a:rPr lang="en-GB" dirty="0"/>
              <a:t>Such difference is not justified by objective criteria</a:t>
            </a:r>
          </a:p>
          <a:p>
            <a:pPr lvl="1"/>
            <a:r>
              <a:rPr lang="en-GB" dirty="0"/>
              <a:t>It has not been corrected within 6 months after the reporting </a:t>
            </a:r>
          </a:p>
        </p:txBody>
      </p:sp>
    </p:spTree>
    <p:extLst>
      <p:ext uri="{BB962C8B-B14F-4D97-AF65-F5344CB8AC3E}">
        <p14:creationId xmlns:p14="http://schemas.microsoft.com/office/powerpoint/2010/main" val="3680139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0556-4C30-9854-73AE-600949E6F996}"/>
              </a:ext>
            </a:extLst>
          </p:cNvPr>
          <p:cNvSpPr>
            <a:spLocks noGrp="1"/>
          </p:cNvSpPr>
          <p:nvPr>
            <p:ph type="title"/>
          </p:nvPr>
        </p:nvSpPr>
        <p:spPr/>
        <p:txBody>
          <a:bodyPr/>
          <a:lstStyle/>
          <a:p>
            <a:r>
              <a:rPr lang="fr-BE" dirty="0"/>
              <a:t>Joint </a:t>
            </a:r>
            <a:r>
              <a:rPr lang="fr-BE" dirty="0" err="1"/>
              <a:t>pay</a:t>
            </a:r>
            <a:r>
              <a:rPr lang="fr-BE" dirty="0"/>
              <a:t> </a:t>
            </a:r>
            <a:r>
              <a:rPr lang="fr-BE" dirty="0" err="1"/>
              <a:t>assessment</a:t>
            </a:r>
            <a:r>
              <a:rPr lang="fr-BE" dirty="0"/>
              <a:t> 2/3  </a:t>
            </a:r>
            <a:endParaRPr lang="en-GB" dirty="0"/>
          </a:p>
        </p:txBody>
      </p:sp>
      <p:sp>
        <p:nvSpPr>
          <p:cNvPr id="3" name="Date Placeholder 2">
            <a:extLst>
              <a:ext uri="{FF2B5EF4-FFF2-40B4-BE49-F238E27FC236}">
                <a16:creationId xmlns:a16="http://schemas.microsoft.com/office/drawing/2014/main" id="{2794B469-10C0-A619-4000-4BAEA6FD77B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4D27E21-8C5F-4152-1E82-77E27E6144BE}"/>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079EA077-9DF2-194D-112D-C258E269FE2E}"/>
              </a:ext>
            </a:extLst>
          </p:cNvPr>
          <p:cNvSpPr>
            <a:spLocks noGrp="1"/>
          </p:cNvSpPr>
          <p:nvPr>
            <p:ph sz="quarter" idx="13"/>
          </p:nvPr>
        </p:nvSpPr>
        <p:spPr>
          <a:xfrm>
            <a:off x="402671" y="1494000"/>
            <a:ext cx="10914077" cy="4210513"/>
          </a:xfrm>
        </p:spPr>
        <p:txBody>
          <a:bodyPr numCol="2"/>
          <a:lstStyle/>
          <a:p>
            <a:pPr marL="0" indent="0">
              <a:buNone/>
            </a:pPr>
            <a:r>
              <a:rPr lang="fr-BE" sz="1800" dirty="0"/>
              <a:t>It </a:t>
            </a:r>
            <a:r>
              <a:rPr lang="fr-BE" sz="1800" dirty="0" err="1"/>
              <a:t>includes</a:t>
            </a:r>
            <a:r>
              <a:rPr lang="fr-BE" sz="1800" dirty="0"/>
              <a:t>: </a:t>
            </a:r>
          </a:p>
          <a:p>
            <a:r>
              <a:rPr lang="en-GB" sz="1800" dirty="0"/>
              <a:t>an analysis of the proportion of female and male workers in each category of workers;</a:t>
            </a:r>
          </a:p>
          <a:p>
            <a:r>
              <a:rPr lang="en-GB" sz="1800" dirty="0"/>
              <a:t>information on average female and male workers’ pay levels complementary or variable components for each category of workers;</a:t>
            </a:r>
          </a:p>
          <a:p>
            <a:r>
              <a:rPr lang="en-GB" sz="1800" dirty="0"/>
              <a:t>any differences in average pay levels between female and male workers in each category of workers;</a:t>
            </a:r>
          </a:p>
          <a:p>
            <a:r>
              <a:rPr lang="en-GB" sz="1800" dirty="0"/>
              <a:t>the reasons for such differences in average pay levels, on the basis of objective, if any, as established jointly by the workers’ representatives and the employer;</a:t>
            </a:r>
          </a:p>
          <a:p>
            <a:r>
              <a:rPr lang="en-GB" sz="1800" dirty="0"/>
              <a:t>the proportion of female and male workers who benefited from any improvement in pay following their return from maternity or paternity leave, parental leave or carers’ leave, </a:t>
            </a:r>
          </a:p>
          <a:p>
            <a:r>
              <a:rPr lang="en-GB" sz="1800" b="1" dirty="0"/>
              <a:t>measures to address differences in pay if they are not justified </a:t>
            </a:r>
            <a:r>
              <a:rPr lang="en-GB" sz="1800" dirty="0"/>
              <a:t>on the basis of objective, gender-neutral criteria;</a:t>
            </a:r>
          </a:p>
          <a:p>
            <a:r>
              <a:rPr lang="en-GB" sz="1800" dirty="0"/>
              <a:t>an evaluation of the effectiveness of measures from previous joint pay assessments (when applicable) </a:t>
            </a:r>
          </a:p>
          <a:p>
            <a:pPr marL="0" indent="0">
              <a:buNone/>
            </a:pPr>
            <a:endParaRPr lang="en-GB" sz="1800" dirty="0"/>
          </a:p>
        </p:txBody>
      </p:sp>
    </p:spTree>
    <p:extLst>
      <p:ext uri="{BB962C8B-B14F-4D97-AF65-F5344CB8AC3E}">
        <p14:creationId xmlns:p14="http://schemas.microsoft.com/office/powerpoint/2010/main" val="296150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59A1-A84B-75AF-18FA-999683C8B2CE}"/>
              </a:ext>
            </a:extLst>
          </p:cNvPr>
          <p:cNvSpPr>
            <a:spLocks noGrp="1"/>
          </p:cNvSpPr>
          <p:nvPr>
            <p:ph type="title"/>
          </p:nvPr>
        </p:nvSpPr>
        <p:spPr/>
        <p:txBody>
          <a:bodyPr/>
          <a:lstStyle/>
          <a:p>
            <a:r>
              <a:rPr lang="fr-BE" dirty="0"/>
              <a:t>Joint </a:t>
            </a:r>
            <a:r>
              <a:rPr lang="fr-BE" dirty="0" err="1"/>
              <a:t>pay</a:t>
            </a:r>
            <a:r>
              <a:rPr lang="fr-BE" dirty="0"/>
              <a:t> </a:t>
            </a:r>
            <a:r>
              <a:rPr lang="fr-BE" dirty="0" err="1"/>
              <a:t>assessment</a:t>
            </a:r>
            <a:r>
              <a:rPr lang="fr-BE" dirty="0"/>
              <a:t> 3/3  </a:t>
            </a:r>
            <a:endParaRPr lang="en-GB" dirty="0"/>
          </a:p>
        </p:txBody>
      </p:sp>
      <p:sp>
        <p:nvSpPr>
          <p:cNvPr id="3" name="Date Placeholder 2">
            <a:extLst>
              <a:ext uri="{FF2B5EF4-FFF2-40B4-BE49-F238E27FC236}">
                <a16:creationId xmlns:a16="http://schemas.microsoft.com/office/drawing/2014/main" id="{3F230ED7-BDDA-8764-EF8E-E4A4D9666AC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145046C-90FF-E15A-7143-DD554C778D4A}"/>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D28537DB-0684-8745-8D6D-A4BF4AE2698A}"/>
              </a:ext>
            </a:extLst>
          </p:cNvPr>
          <p:cNvSpPr>
            <a:spLocks noGrp="1"/>
          </p:cNvSpPr>
          <p:nvPr>
            <p:ph sz="quarter" idx="13"/>
          </p:nvPr>
        </p:nvSpPr>
        <p:spPr>
          <a:xfrm>
            <a:off x="673378" y="1764000"/>
            <a:ext cx="9591530" cy="3600000"/>
          </a:xfrm>
        </p:spPr>
        <p:txBody>
          <a:bodyPr/>
          <a:lstStyle/>
          <a:p>
            <a:r>
              <a:rPr lang="en-GB" dirty="0"/>
              <a:t>Needs to identify corrective actions and plan their implementation of the proposed measures within a reasonable timeframe in close </a:t>
            </a:r>
            <a:r>
              <a:rPr lang="en-GB" dirty="0" err="1"/>
              <a:t>cooperationwith</a:t>
            </a:r>
            <a:r>
              <a:rPr lang="en-GB" dirty="0"/>
              <a:t> the workers’ representatives. Upon their request, the labour inspectorate or equality body can participate in the process.</a:t>
            </a:r>
          </a:p>
          <a:p>
            <a:r>
              <a:rPr lang="en-GB" dirty="0"/>
              <a:t>Accessible to workers and workers’ representatives, and should be communicated to the monitoring body. The labour inspectorate and the equality body should also be able to access the joint pay assessment upon request. </a:t>
            </a:r>
          </a:p>
          <a:p>
            <a:endParaRPr lang="en-GB" dirty="0"/>
          </a:p>
        </p:txBody>
      </p:sp>
    </p:spTree>
    <p:extLst>
      <p:ext uri="{BB962C8B-B14F-4D97-AF65-F5344CB8AC3E}">
        <p14:creationId xmlns:p14="http://schemas.microsoft.com/office/powerpoint/2010/main" val="1340523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E572-AC2A-80F5-F0B5-7857398D9307}"/>
              </a:ext>
            </a:extLst>
          </p:cNvPr>
          <p:cNvSpPr>
            <a:spLocks noGrp="1"/>
          </p:cNvSpPr>
          <p:nvPr>
            <p:ph type="title"/>
          </p:nvPr>
        </p:nvSpPr>
        <p:spPr/>
        <p:txBody>
          <a:bodyPr/>
          <a:lstStyle/>
          <a:p>
            <a:r>
              <a:rPr lang="fr-BE" dirty="0" err="1"/>
              <a:t>Specificities</a:t>
            </a:r>
            <a:r>
              <a:rPr lang="fr-BE" dirty="0"/>
              <a:t> </a:t>
            </a:r>
            <a:endParaRPr lang="en-GB" dirty="0"/>
          </a:p>
        </p:txBody>
      </p:sp>
      <p:sp>
        <p:nvSpPr>
          <p:cNvPr id="3" name="Date Placeholder 2">
            <a:extLst>
              <a:ext uri="{FF2B5EF4-FFF2-40B4-BE49-F238E27FC236}">
                <a16:creationId xmlns:a16="http://schemas.microsoft.com/office/drawing/2014/main" id="{C02FA5D3-0BB9-1596-14F7-B5D14F003C7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BA4BA02-45D8-3A94-59E3-BBEECD3EDDD6}"/>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79B34EFC-0DFE-97B5-A261-8DE9DC8D89DA}"/>
              </a:ext>
            </a:extLst>
          </p:cNvPr>
          <p:cNvSpPr>
            <a:spLocks noGrp="1"/>
          </p:cNvSpPr>
          <p:nvPr>
            <p:ph sz="quarter" idx="13"/>
          </p:nvPr>
        </p:nvSpPr>
        <p:spPr>
          <a:xfrm>
            <a:off x="1260000" y="1629000"/>
            <a:ext cx="8964000" cy="3600000"/>
          </a:xfrm>
        </p:spPr>
        <p:txBody>
          <a:bodyPr/>
          <a:lstStyle/>
          <a:p>
            <a:r>
              <a:rPr lang="fr-BE" dirty="0"/>
              <a:t>Shift of the </a:t>
            </a:r>
            <a:r>
              <a:rPr lang="fr-BE" dirty="0" err="1"/>
              <a:t>burden</a:t>
            </a:r>
            <a:r>
              <a:rPr lang="fr-BE" dirty="0"/>
              <a:t> of proof: </a:t>
            </a:r>
            <a:r>
              <a:rPr lang="en-GB" dirty="0"/>
              <a:t>Unless  the employer proves that the infringement to equal pay was manifestly unintentional and of a minor character, it is on the employers to prove that there has been discrimination in relation to pay once an employee considers him/herself wronged before a competent authority. </a:t>
            </a:r>
          </a:p>
          <a:p>
            <a:r>
              <a:rPr lang="en-GB" dirty="0"/>
              <a:t>Limitation period: Members States cannot implement a limitation periods for bringing equal pay claims shorter than 3 years. However, the date at which the limitation period starts to run is fixed by national law. </a:t>
            </a:r>
          </a:p>
        </p:txBody>
      </p:sp>
    </p:spTree>
    <p:extLst>
      <p:ext uri="{BB962C8B-B14F-4D97-AF65-F5344CB8AC3E}">
        <p14:creationId xmlns:p14="http://schemas.microsoft.com/office/powerpoint/2010/main" val="47241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ED03379-427B-44EA-9F21-421BD267FF8A}"/>
              </a:ext>
            </a:extLst>
          </p:cNvPr>
          <p:cNvSpPr>
            <a:spLocks noGrp="1"/>
          </p:cNvSpPr>
          <p:nvPr>
            <p:ph type="ctrTitle"/>
          </p:nvPr>
        </p:nvSpPr>
        <p:spPr>
          <a:xfrm>
            <a:off x="3309367" y="1136117"/>
            <a:ext cx="7904324" cy="1217405"/>
          </a:xfrm>
        </p:spPr>
        <p:txBody>
          <a:bodyPr/>
          <a:lstStyle/>
          <a:p>
            <a:r>
              <a:rPr lang="nl-BE" sz="3600" dirty="0" err="1"/>
              <a:t>Questions</a:t>
            </a:r>
            <a:r>
              <a:rPr lang="nl-BE" sz="3600" dirty="0"/>
              <a:t> </a:t>
            </a:r>
            <a:r>
              <a:rPr lang="nl-BE" sz="3600" dirty="0" err="1"/>
              <a:t>for</a:t>
            </a:r>
            <a:r>
              <a:rPr lang="nl-BE" sz="3600" dirty="0"/>
              <a:t> </a:t>
            </a:r>
            <a:r>
              <a:rPr lang="nl-BE" sz="3600" dirty="0" err="1"/>
              <a:t>discussion</a:t>
            </a:r>
            <a:endParaRPr lang="nl-BE" sz="3600" dirty="0"/>
          </a:p>
        </p:txBody>
      </p:sp>
      <p:sp>
        <p:nvSpPr>
          <p:cNvPr id="8" name="Ondertitel 7">
            <a:extLst>
              <a:ext uri="{FF2B5EF4-FFF2-40B4-BE49-F238E27FC236}">
                <a16:creationId xmlns:a16="http://schemas.microsoft.com/office/drawing/2014/main" id="{5C9D4A30-2B6B-4579-A6B7-C06CA49D87FD}"/>
              </a:ext>
            </a:extLst>
          </p:cNvPr>
          <p:cNvSpPr>
            <a:spLocks noGrp="1"/>
          </p:cNvSpPr>
          <p:nvPr>
            <p:ph type="subTitle" idx="1"/>
          </p:nvPr>
        </p:nvSpPr>
        <p:spPr>
          <a:xfrm>
            <a:off x="2423972" y="1895329"/>
            <a:ext cx="9035034" cy="4664754"/>
          </a:xfrm>
        </p:spPr>
        <p:txBody>
          <a:bodyPr/>
          <a:lstStyle/>
          <a:p>
            <a:r>
              <a:rPr lang="fr-BE" sz="2800" dirty="0">
                <a:solidFill>
                  <a:schemeClr val="tx1"/>
                </a:solidFill>
              </a:rPr>
              <a:t>1) How have been </a:t>
            </a:r>
            <a:r>
              <a:rPr lang="fr-BE" sz="2800" dirty="0" err="1">
                <a:solidFill>
                  <a:schemeClr val="tx1"/>
                </a:solidFill>
              </a:rPr>
              <a:t>using</a:t>
            </a:r>
            <a:r>
              <a:rPr lang="fr-BE" sz="2800" dirty="0">
                <a:solidFill>
                  <a:schemeClr val="tx1"/>
                </a:solidFill>
              </a:rPr>
              <a:t> social dialogue to </a:t>
            </a:r>
            <a:r>
              <a:rPr lang="fr-BE" sz="2800" dirty="0" err="1">
                <a:solidFill>
                  <a:schemeClr val="tx1"/>
                </a:solidFill>
              </a:rPr>
              <a:t>implement</a:t>
            </a:r>
            <a:r>
              <a:rPr lang="fr-BE" sz="2800" dirty="0">
                <a:solidFill>
                  <a:schemeClr val="tx1"/>
                </a:solidFill>
              </a:rPr>
              <a:t> </a:t>
            </a:r>
            <a:r>
              <a:rPr lang="fr-BE" sz="2800" dirty="0" err="1">
                <a:solidFill>
                  <a:schemeClr val="tx1"/>
                </a:solidFill>
              </a:rPr>
              <a:t>equal</a:t>
            </a:r>
            <a:r>
              <a:rPr lang="fr-BE" sz="2800" dirty="0">
                <a:solidFill>
                  <a:schemeClr val="tx1"/>
                </a:solidFill>
              </a:rPr>
              <a:t> </a:t>
            </a:r>
            <a:r>
              <a:rPr lang="fr-BE" sz="2800" dirty="0" err="1">
                <a:solidFill>
                  <a:schemeClr val="tx1"/>
                </a:solidFill>
              </a:rPr>
              <a:t>pay</a:t>
            </a:r>
            <a:r>
              <a:rPr lang="fr-BE" sz="2800" dirty="0">
                <a:solidFill>
                  <a:schemeClr val="tx1"/>
                </a:solidFill>
              </a:rPr>
              <a:t> in </a:t>
            </a:r>
            <a:r>
              <a:rPr lang="fr-BE" sz="2800" dirty="0" err="1">
                <a:solidFill>
                  <a:schemeClr val="tx1"/>
                </a:solidFill>
              </a:rPr>
              <a:t>your</a:t>
            </a:r>
            <a:r>
              <a:rPr lang="fr-BE" sz="2800" dirty="0">
                <a:solidFill>
                  <a:schemeClr val="tx1"/>
                </a:solidFill>
              </a:rPr>
              <a:t> country? </a:t>
            </a:r>
          </a:p>
          <a:p>
            <a:r>
              <a:rPr lang="fr-BE" sz="2800" dirty="0">
                <a:solidFill>
                  <a:schemeClr val="tx1"/>
                </a:solidFill>
              </a:rPr>
              <a:t>2) Have </a:t>
            </a:r>
            <a:r>
              <a:rPr lang="fr-BE" sz="2800" dirty="0" err="1">
                <a:solidFill>
                  <a:schemeClr val="tx1"/>
                </a:solidFill>
              </a:rPr>
              <a:t>you</a:t>
            </a:r>
            <a:r>
              <a:rPr lang="fr-BE" sz="2800" dirty="0">
                <a:solidFill>
                  <a:schemeClr val="tx1"/>
                </a:solidFill>
              </a:rPr>
              <a:t> been </a:t>
            </a:r>
            <a:r>
              <a:rPr lang="fr-BE" sz="2800" dirty="0" err="1">
                <a:solidFill>
                  <a:schemeClr val="tx1"/>
                </a:solidFill>
              </a:rPr>
              <a:t>involved</a:t>
            </a:r>
            <a:r>
              <a:rPr lang="fr-BE" sz="2800" dirty="0">
                <a:solidFill>
                  <a:schemeClr val="tx1"/>
                </a:solidFill>
              </a:rPr>
              <a:t> in the design of </a:t>
            </a:r>
            <a:r>
              <a:rPr lang="fr-BE" sz="2800" dirty="0" err="1">
                <a:solidFill>
                  <a:schemeClr val="tx1"/>
                </a:solidFill>
              </a:rPr>
              <a:t>gender</a:t>
            </a:r>
            <a:r>
              <a:rPr lang="fr-BE" sz="2800" dirty="0">
                <a:solidFill>
                  <a:schemeClr val="tx1"/>
                </a:solidFill>
              </a:rPr>
              <a:t>-neutral job </a:t>
            </a:r>
            <a:r>
              <a:rPr lang="fr-BE" sz="2800" dirty="0" err="1">
                <a:solidFill>
                  <a:schemeClr val="tx1"/>
                </a:solidFill>
              </a:rPr>
              <a:t>evaluation</a:t>
            </a:r>
            <a:r>
              <a:rPr lang="fr-BE" sz="2800" dirty="0">
                <a:solidFill>
                  <a:schemeClr val="tx1"/>
                </a:solidFill>
              </a:rPr>
              <a:t> </a:t>
            </a:r>
            <a:r>
              <a:rPr lang="fr-BE" sz="2800" dirty="0" err="1">
                <a:solidFill>
                  <a:schemeClr val="tx1"/>
                </a:solidFill>
              </a:rPr>
              <a:t>with</a:t>
            </a:r>
            <a:r>
              <a:rPr lang="fr-BE" sz="2800" dirty="0">
                <a:solidFill>
                  <a:schemeClr val="tx1"/>
                </a:solidFill>
              </a:rPr>
              <a:t> the </a:t>
            </a:r>
            <a:r>
              <a:rPr lang="fr-BE" sz="2800" dirty="0" err="1">
                <a:solidFill>
                  <a:schemeClr val="tx1"/>
                </a:solidFill>
              </a:rPr>
              <a:t>other</a:t>
            </a:r>
            <a:r>
              <a:rPr lang="fr-BE" sz="2800" dirty="0">
                <a:solidFill>
                  <a:schemeClr val="tx1"/>
                </a:solidFill>
              </a:rPr>
              <a:t> social </a:t>
            </a:r>
            <a:r>
              <a:rPr lang="fr-BE" sz="2800" dirty="0" err="1">
                <a:solidFill>
                  <a:schemeClr val="tx1"/>
                </a:solidFill>
              </a:rPr>
              <a:t>partners</a:t>
            </a:r>
            <a:r>
              <a:rPr lang="fr-BE" sz="2800" dirty="0">
                <a:solidFill>
                  <a:schemeClr val="tx1"/>
                </a:solidFill>
              </a:rPr>
              <a:t> in </a:t>
            </a:r>
            <a:r>
              <a:rPr lang="fr-BE" sz="2800" dirty="0" err="1">
                <a:solidFill>
                  <a:schemeClr val="tx1"/>
                </a:solidFill>
              </a:rPr>
              <a:t>your</a:t>
            </a:r>
            <a:r>
              <a:rPr lang="fr-BE" sz="2800" dirty="0">
                <a:solidFill>
                  <a:schemeClr val="tx1"/>
                </a:solidFill>
              </a:rPr>
              <a:t> country? </a:t>
            </a:r>
          </a:p>
          <a:p>
            <a:r>
              <a:rPr lang="fr-BE" sz="2800" dirty="0">
                <a:solidFill>
                  <a:schemeClr val="tx1"/>
                </a:solidFill>
              </a:rPr>
              <a:t>3) Do </a:t>
            </a:r>
            <a:r>
              <a:rPr lang="fr-BE" sz="2800" dirty="0" err="1">
                <a:solidFill>
                  <a:schemeClr val="tx1"/>
                </a:solidFill>
              </a:rPr>
              <a:t>you</a:t>
            </a:r>
            <a:r>
              <a:rPr lang="fr-BE" sz="2800" dirty="0">
                <a:solidFill>
                  <a:schemeClr val="tx1"/>
                </a:solidFill>
              </a:rPr>
              <a:t> </a:t>
            </a:r>
            <a:r>
              <a:rPr lang="fr-BE" sz="2800" dirty="0" err="1">
                <a:solidFill>
                  <a:schemeClr val="tx1"/>
                </a:solidFill>
              </a:rPr>
              <a:t>already</a:t>
            </a:r>
            <a:r>
              <a:rPr lang="fr-BE" sz="2800" dirty="0">
                <a:solidFill>
                  <a:schemeClr val="tx1"/>
                </a:solidFill>
              </a:rPr>
              <a:t> have information </a:t>
            </a:r>
            <a:r>
              <a:rPr lang="fr-BE" sz="2800" dirty="0" err="1">
                <a:solidFill>
                  <a:schemeClr val="tx1"/>
                </a:solidFill>
              </a:rPr>
              <a:t>concerning</a:t>
            </a:r>
            <a:r>
              <a:rPr lang="fr-BE" sz="2800" dirty="0">
                <a:solidFill>
                  <a:schemeClr val="tx1"/>
                </a:solidFill>
              </a:rPr>
              <a:t> the </a:t>
            </a:r>
            <a:r>
              <a:rPr lang="fr-BE" sz="2800" dirty="0" err="1">
                <a:solidFill>
                  <a:schemeClr val="tx1"/>
                </a:solidFill>
              </a:rPr>
              <a:t>willingness</a:t>
            </a:r>
            <a:r>
              <a:rPr lang="fr-BE" sz="2800" dirty="0">
                <a:solidFill>
                  <a:schemeClr val="tx1"/>
                </a:solidFill>
              </a:rPr>
              <a:t> of </a:t>
            </a:r>
            <a:r>
              <a:rPr lang="fr-BE" sz="2800" dirty="0" err="1">
                <a:solidFill>
                  <a:schemeClr val="tx1"/>
                </a:solidFill>
              </a:rPr>
              <a:t>your</a:t>
            </a:r>
            <a:r>
              <a:rPr lang="fr-BE" sz="2800" dirty="0">
                <a:solidFill>
                  <a:schemeClr val="tx1"/>
                </a:solidFill>
              </a:rPr>
              <a:t> </a:t>
            </a:r>
            <a:r>
              <a:rPr lang="fr-BE" sz="2800" dirty="0" err="1">
                <a:solidFill>
                  <a:schemeClr val="tx1"/>
                </a:solidFill>
              </a:rPr>
              <a:t>government</a:t>
            </a:r>
            <a:r>
              <a:rPr lang="fr-BE" sz="2800" dirty="0">
                <a:solidFill>
                  <a:schemeClr val="tx1"/>
                </a:solidFill>
              </a:rPr>
              <a:t> to </a:t>
            </a:r>
            <a:r>
              <a:rPr lang="fr-BE" sz="2800" dirty="0" err="1">
                <a:solidFill>
                  <a:schemeClr val="tx1"/>
                </a:solidFill>
              </a:rPr>
              <a:t>apply</a:t>
            </a:r>
            <a:r>
              <a:rPr lang="fr-BE" sz="2800" dirty="0">
                <a:solidFill>
                  <a:schemeClr val="tx1"/>
                </a:solidFill>
              </a:rPr>
              <a:t> </a:t>
            </a:r>
            <a:r>
              <a:rPr lang="fr-BE" sz="2800" dirty="0" err="1">
                <a:solidFill>
                  <a:schemeClr val="tx1"/>
                </a:solidFill>
              </a:rPr>
              <a:t>reporting</a:t>
            </a:r>
            <a:r>
              <a:rPr lang="fr-BE" sz="2800" dirty="0">
                <a:solidFill>
                  <a:schemeClr val="tx1"/>
                </a:solidFill>
              </a:rPr>
              <a:t> obligations </a:t>
            </a:r>
            <a:r>
              <a:rPr lang="en-GB" sz="2800" dirty="0">
                <a:solidFill>
                  <a:schemeClr val="tx1"/>
                </a:solidFill>
              </a:rPr>
              <a:t>for companies with less than 100 employees? </a:t>
            </a:r>
          </a:p>
          <a:p>
            <a:endParaRPr lang="en-GB" sz="2800" dirty="0">
              <a:solidFill>
                <a:schemeClr val="tx1"/>
              </a:solidFill>
            </a:endParaRPr>
          </a:p>
          <a:p>
            <a:endParaRPr lang="en-GB" sz="2400" dirty="0">
              <a:solidFill>
                <a:schemeClr val="tx1"/>
              </a:solidFill>
            </a:endParaRPr>
          </a:p>
        </p:txBody>
      </p:sp>
    </p:spTree>
    <p:extLst>
      <p:ext uri="{BB962C8B-B14F-4D97-AF65-F5344CB8AC3E}">
        <p14:creationId xmlns:p14="http://schemas.microsoft.com/office/powerpoint/2010/main" val="1482506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E572-AC2A-80F5-F0B5-7857398D9307}"/>
              </a:ext>
            </a:extLst>
          </p:cNvPr>
          <p:cNvSpPr>
            <a:spLocks noGrp="1"/>
          </p:cNvSpPr>
          <p:nvPr>
            <p:ph type="title"/>
          </p:nvPr>
        </p:nvSpPr>
        <p:spPr/>
        <p:txBody>
          <a:bodyPr/>
          <a:lstStyle/>
          <a:p>
            <a:r>
              <a:rPr lang="fr-BE" dirty="0"/>
              <a:t>Commission </a:t>
            </a:r>
            <a:r>
              <a:rPr lang="fr-BE" dirty="0" err="1"/>
              <a:t>Recommendation</a:t>
            </a:r>
            <a:r>
              <a:rPr lang="fr-BE" dirty="0"/>
              <a:t> for Effective Active Support to </a:t>
            </a:r>
            <a:r>
              <a:rPr lang="fr-BE" dirty="0" err="1"/>
              <a:t>Employment</a:t>
            </a:r>
            <a:r>
              <a:rPr lang="fr-BE" dirty="0"/>
              <a:t> </a:t>
            </a:r>
            <a:endParaRPr lang="en-GB" dirty="0"/>
          </a:p>
        </p:txBody>
      </p:sp>
      <p:sp>
        <p:nvSpPr>
          <p:cNvPr id="3" name="Date Placeholder 2">
            <a:extLst>
              <a:ext uri="{FF2B5EF4-FFF2-40B4-BE49-F238E27FC236}">
                <a16:creationId xmlns:a16="http://schemas.microsoft.com/office/drawing/2014/main" id="{C02FA5D3-0BB9-1596-14F7-B5D14F003C7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BA4BA02-45D8-3A94-59E3-BBEECD3EDDD6}"/>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79B34EFC-0DFE-97B5-A261-8DE9DC8D89DA}"/>
              </a:ext>
            </a:extLst>
          </p:cNvPr>
          <p:cNvSpPr>
            <a:spLocks noGrp="1"/>
          </p:cNvSpPr>
          <p:nvPr>
            <p:ph sz="quarter" idx="13"/>
          </p:nvPr>
        </p:nvSpPr>
        <p:spPr>
          <a:xfrm>
            <a:off x="1201277" y="1838725"/>
            <a:ext cx="8964000" cy="3600000"/>
          </a:xfrm>
        </p:spPr>
        <p:txBody>
          <a:bodyPr/>
          <a:lstStyle/>
          <a:p>
            <a:r>
              <a:rPr lang="fr-BE" dirty="0"/>
              <a:t>Stems </a:t>
            </a:r>
            <a:r>
              <a:rPr lang="fr-BE" dirty="0" err="1"/>
              <a:t>from</a:t>
            </a:r>
            <a:r>
              <a:rPr lang="fr-BE" dirty="0"/>
              <a:t> the European </a:t>
            </a:r>
            <a:r>
              <a:rPr lang="fr-BE" dirty="0" err="1"/>
              <a:t>Pillar</a:t>
            </a:r>
            <a:r>
              <a:rPr lang="fr-BE" dirty="0"/>
              <a:t> of Social </a:t>
            </a:r>
            <a:r>
              <a:rPr lang="fr-BE" dirty="0" err="1"/>
              <a:t>Rights</a:t>
            </a:r>
            <a:r>
              <a:rPr lang="fr-BE" dirty="0"/>
              <a:t> -&gt; </a:t>
            </a:r>
            <a:r>
              <a:rPr lang="fr-BE" dirty="0" err="1"/>
              <a:t>strategy</a:t>
            </a:r>
            <a:r>
              <a:rPr lang="fr-BE" dirty="0"/>
              <a:t> to transition </a:t>
            </a:r>
            <a:r>
              <a:rPr lang="fr-BE" dirty="0" err="1"/>
              <a:t>gradually</a:t>
            </a:r>
            <a:r>
              <a:rPr lang="fr-BE" dirty="0"/>
              <a:t> </a:t>
            </a:r>
            <a:r>
              <a:rPr lang="fr-BE" dirty="0" err="1"/>
              <a:t>from</a:t>
            </a:r>
            <a:r>
              <a:rPr lang="fr-BE" dirty="0"/>
              <a:t> emergency </a:t>
            </a:r>
            <a:r>
              <a:rPr lang="fr-BE" dirty="0" err="1"/>
              <a:t>measures</a:t>
            </a:r>
            <a:r>
              <a:rPr lang="fr-BE" dirty="0"/>
              <a:t> to new </a:t>
            </a:r>
            <a:r>
              <a:rPr lang="fr-BE" dirty="0" err="1"/>
              <a:t>measure</a:t>
            </a:r>
            <a:r>
              <a:rPr lang="fr-BE" dirty="0"/>
              <a:t> for a job-</a:t>
            </a:r>
            <a:r>
              <a:rPr lang="fr-BE" dirty="0" err="1"/>
              <a:t>rich</a:t>
            </a:r>
            <a:r>
              <a:rPr lang="fr-BE" dirty="0"/>
              <a:t> </a:t>
            </a:r>
            <a:r>
              <a:rPr lang="fr-BE" dirty="0" err="1"/>
              <a:t>economy</a:t>
            </a:r>
            <a:endParaRPr lang="fr-BE" dirty="0"/>
          </a:p>
          <a:p>
            <a:pPr lvl="1"/>
            <a:r>
              <a:rPr lang="fr-BE" dirty="0"/>
              <a:t>Promotion of job </a:t>
            </a:r>
            <a:r>
              <a:rPr lang="fr-BE" dirty="0" err="1"/>
              <a:t>creation</a:t>
            </a:r>
            <a:r>
              <a:rPr lang="fr-BE" dirty="0"/>
              <a:t> and job-to-job transitions, </a:t>
            </a:r>
            <a:r>
              <a:rPr lang="fr-BE" dirty="0" err="1"/>
              <a:t>including</a:t>
            </a:r>
            <a:r>
              <a:rPr lang="fr-BE" dirty="0"/>
              <a:t> </a:t>
            </a:r>
            <a:r>
              <a:rPr lang="fr-BE" dirty="0" err="1"/>
              <a:t>towards</a:t>
            </a:r>
            <a:r>
              <a:rPr lang="fr-BE" dirty="0"/>
              <a:t> the digital and green transition </a:t>
            </a:r>
          </a:p>
          <a:p>
            <a:r>
              <a:rPr lang="fr-BE" dirty="0" err="1"/>
              <a:t>Provides</a:t>
            </a:r>
            <a:r>
              <a:rPr lang="fr-BE" dirty="0"/>
              <a:t> guidances to </a:t>
            </a:r>
            <a:r>
              <a:rPr lang="fr-BE" dirty="0" err="1"/>
              <a:t>develop</a:t>
            </a:r>
            <a:r>
              <a:rPr lang="fr-BE" dirty="0"/>
              <a:t> </a:t>
            </a:r>
            <a:r>
              <a:rPr lang="fr-BE" dirty="0" err="1"/>
              <a:t>policy</a:t>
            </a:r>
            <a:r>
              <a:rPr lang="fr-BE" dirty="0"/>
              <a:t> packages </a:t>
            </a:r>
            <a:r>
              <a:rPr lang="fr-BE" dirty="0" err="1"/>
              <a:t>around</a:t>
            </a:r>
            <a:r>
              <a:rPr lang="fr-BE" dirty="0"/>
              <a:t>:</a:t>
            </a:r>
          </a:p>
          <a:p>
            <a:pPr lvl="1"/>
            <a:r>
              <a:rPr lang="en-GB" dirty="0"/>
              <a:t>(1) hiring incentives and entrepreneurial support</a:t>
            </a:r>
          </a:p>
          <a:p>
            <a:pPr lvl="1"/>
            <a:r>
              <a:rPr lang="en-GB" dirty="0"/>
              <a:t>(2) upskilling and reskilling opportunities,</a:t>
            </a:r>
          </a:p>
          <a:p>
            <a:pPr lvl="1"/>
            <a:r>
              <a:rPr lang="en-GB" dirty="0"/>
              <a:t>(3) enhanced support by employment services, with a special focus on young people and workers in the sectors worst affected by the pandemic.</a:t>
            </a:r>
            <a:endParaRPr lang="fr-BE" dirty="0"/>
          </a:p>
        </p:txBody>
      </p:sp>
    </p:spTree>
    <p:extLst>
      <p:ext uri="{BB962C8B-B14F-4D97-AF65-F5344CB8AC3E}">
        <p14:creationId xmlns:p14="http://schemas.microsoft.com/office/powerpoint/2010/main" val="291606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93B9-76AB-4FBA-4AE6-6EEA1328E557}"/>
              </a:ext>
            </a:extLst>
          </p:cNvPr>
          <p:cNvSpPr>
            <a:spLocks noGrp="1"/>
          </p:cNvSpPr>
          <p:nvPr>
            <p:ph type="title"/>
          </p:nvPr>
        </p:nvSpPr>
        <p:spPr/>
        <p:txBody>
          <a:bodyPr/>
          <a:lstStyle/>
          <a:p>
            <a:r>
              <a:rPr lang="fr-BE" dirty="0"/>
              <a:t>The </a:t>
            </a:r>
            <a:r>
              <a:rPr lang="fr-BE" dirty="0" err="1"/>
              <a:t>European</a:t>
            </a:r>
            <a:r>
              <a:rPr lang="fr-BE" dirty="0"/>
              <a:t> </a:t>
            </a:r>
            <a:r>
              <a:rPr lang="fr-BE" dirty="0" err="1"/>
              <a:t>Semester</a:t>
            </a:r>
            <a:r>
              <a:rPr lang="fr-BE" dirty="0"/>
              <a:t> 2024 and the </a:t>
            </a:r>
            <a:r>
              <a:rPr lang="fr-BE" dirty="0" err="1"/>
              <a:t>Autumn</a:t>
            </a:r>
            <a:r>
              <a:rPr lang="fr-BE" dirty="0"/>
              <a:t> Package </a:t>
            </a:r>
            <a:endParaRPr lang="en-GB" dirty="0"/>
          </a:p>
        </p:txBody>
      </p:sp>
      <p:sp>
        <p:nvSpPr>
          <p:cNvPr id="3" name="Date Placeholder 2">
            <a:extLst>
              <a:ext uri="{FF2B5EF4-FFF2-40B4-BE49-F238E27FC236}">
                <a16:creationId xmlns:a16="http://schemas.microsoft.com/office/drawing/2014/main" id="{D4653F9C-4676-CAE6-8D2F-34094CCB921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449340C-08B2-D5EF-9240-C592F9AB9346}"/>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97165E08-E2AA-B0AB-8DD8-379C6912575F}"/>
              </a:ext>
            </a:extLst>
          </p:cNvPr>
          <p:cNvSpPr>
            <a:spLocks noGrp="1"/>
          </p:cNvSpPr>
          <p:nvPr>
            <p:ph sz="quarter" idx="13"/>
          </p:nvPr>
        </p:nvSpPr>
        <p:spPr/>
        <p:txBody>
          <a:bodyPr/>
          <a:lstStyle/>
          <a:p>
            <a:r>
              <a:rPr lang="en-GB" dirty="0"/>
              <a:t>The European Union’s framework for the coordination and surveillance of economic and social policies. Now together with the Recovery and Resilience Facility; </a:t>
            </a:r>
          </a:p>
          <a:p>
            <a:r>
              <a:rPr lang="en-GB" dirty="0"/>
              <a:t>Policy coordination starts in November when the Commission sets the priorities for the year to come. </a:t>
            </a:r>
          </a:p>
          <a:p>
            <a:r>
              <a:rPr lang="en-GB" dirty="0"/>
              <a:t>The cycle ends in October of the following year, when national governments submit draft budgetary plans taking into account the EU recommendations adopted by the Council in summer.</a:t>
            </a:r>
          </a:p>
        </p:txBody>
      </p:sp>
    </p:spTree>
    <p:extLst>
      <p:ext uri="{BB962C8B-B14F-4D97-AF65-F5344CB8AC3E}">
        <p14:creationId xmlns:p14="http://schemas.microsoft.com/office/powerpoint/2010/main" val="339575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2069-ADD0-82C5-92FD-8749F2E60A0F}"/>
              </a:ext>
            </a:extLst>
          </p:cNvPr>
          <p:cNvSpPr>
            <a:spLocks noGrp="1"/>
          </p:cNvSpPr>
          <p:nvPr>
            <p:ph type="title"/>
          </p:nvPr>
        </p:nvSpPr>
        <p:spPr/>
        <p:txBody>
          <a:bodyPr/>
          <a:lstStyle/>
          <a:p>
            <a:r>
              <a:rPr lang="fr-BE" dirty="0" err="1"/>
              <a:t>Implementation</a:t>
            </a:r>
            <a:r>
              <a:rPr lang="fr-BE" dirty="0"/>
              <a:t> of </a:t>
            </a:r>
            <a:r>
              <a:rPr lang="fr-BE" dirty="0" err="1"/>
              <a:t>measures</a:t>
            </a:r>
            <a:r>
              <a:rPr lang="fr-BE" dirty="0"/>
              <a:t> </a:t>
            </a:r>
            <a:endParaRPr lang="en-GB" dirty="0"/>
          </a:p>
        </p:txBody>
      </p:sp>
      <p:sp>
        <p:nvSpPr>
          <p:cNvPr id="3" name="Date Placeholder 2">
            <a:extLst>
              <a:ext uri="{FF2B5EF4-FFF2-40B4-BE49-F238E27FC236}">
                <a16:creationId xmlns:a16="http://schemas.microsoft.com/office/drawing/2014/main" id="{884F59AC-23D6-C5E5-FD76-198532D0DC4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FFABB15-87CA-0CB1-442A-5DE2F81EA2F1}"/>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C6A23B3D-D724-7161-054D-1D8EC1FA4098}"/>
              </a:ext>
            </a:extLst>
          </p:cNvPr>
          <p:cNvSpPr>
            <a:spLocks noGrp="1"/>
          </p:cNvSpPr>
          <p:nvPr>
            <p:ph sz="quarter" idx="13"/>
          </p:nvPr>
        </p:nvSpPr>
        <p:spPr/>
        <p:txBody>
          <a:bodyPr/>
          <a:lstStyle/>
          <a:p>
            <a:r>
              <a:rPr lang="en-GB" dirty="0"/>
              <a:t>-&gt; Based on a mapping of skills needs across economic sectors and regions, and should be complemented by the implementation of the relevant country-specific recommendations adopted by the Council in the European Semester. </a:t>
            </a:r>
          </a:p>
          <a:p>
            <a:r>
              <a:rPr lang="en-GB" dirty="0"/>
              <a:t>Social partners should be closely involved in the design and implementation of these policies.</a:t>
            </a:r>
          </a:p>
          <a:p>
            <a:r>
              <a:rPr lang="en-GB" dirty="0"/>
              <a:t>Member States should rely on social dialogue and involve social partners in the design, implementation and evaluation of the policies</a:t>
            </a:r>
          </a:p>
        </p:txBody>
      </p:sp>
    </p:spTree>
    <p:extLst>
      <p:ext uri="{BB962C8B-B14F-4D97-AF65-F5344CB8AC3E}">
        <p14:creationId xmlns:p14="http://schemas.microsoft.com/office/powerpoint/2010/main" val="235673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1E33-5410-286F-F54C-A69100BC0C23}"/>
              </a:ext>
            </a:extLst>
          </p:cNvPr>
          <p:cNvSpPr>
            <a:spLocks noGrp="1"/>
          </p:cNvSpPr>
          <p:nvPr>
            <p:ph type="title"/>
          </p:nvPr>
        </p:nvSpPr>
        <p:spPr/>
        <p:txBody>
          <a:bodyPr/>
          <a:lstStyle/>
          <a:p>
            <a:r>
              <a:rPr lang="en-GB" dirty="0"/>
              <a:t>(1) Hiring incentives and entrepreneurial support</a:t>
            </a:r>
          </a:p>
        </p:txBody>
      </p:sp>
      <p:sp>
        <p:nvSpPr>
          <p:cNvPr id="3" name="Date Placeholder 2">
            <a:extLst>
              <a:ext uri="{FF2B5EF4-FFF2-40B4-BE49-F238E27FC236}">
                <a16:creationId xmlns:a16="http://schemas.microsoft.com/office/drawing/2014/main" id="{D9FB94EE-7B2C-3C4B-DDAD-26D7C391E5E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9166E36-970F-E56F-2143-1334B327C553}"/>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1D721C0E-D8F8-6DA5-62E6-C77292204864}"/>
              </a:ext>
            </a:extLst>
          </p:cNvPr>
          <p:cNvSpPr>
            <a:spLocks noGrp="1"/>
          </p:cNvSpPr>
          <p:nvPr>
            <p:ph sz="quarter" idx="13"/>
          </p:nvPr>
        </p:nvSpPr>
        <p:spPr/>
        <p:txBody>
          <a:bodyPr/>
          <a:lstStyle/>
          <a:p>
            <a:r>
              <a:rPr lang="en-GB" dirty="0"/>
              <a:t>Hiring and transition incentives to promote quality job creation and support the employability of workers</a:t>
            </a:r>
          </a:p>
          <a:p>
            <a:r>
              <a:rPr lang="en-GB" dirty="0"/>
              <a:t>Accompanying labour market transitions from declining to expanding sectors, including green and digital sectors</a:t>
            </a:r>
          </a:p>
          <a:p>
            <a:r>
              <a:rPr lang="en-GB" dirty="0"/>
              <a:t>Introduce or strengthen support schemes for apprenticeships and paid traineeships, in particular in micro, small and medium-sized enterprises and in sectors facing particular skill shortages.</a:t>
            </a:r>
          </a:p>
          <a:p>
            <a:r>
              <a:rPr lang="en-GB" dirty="0"/>
              <a:t>Support start-up grants, loans and equity to promote entrepreneurship, accompanied by improved access to social protection for the self-employed.</a:t>
            </a:r>
          </a:p>
          <a:p>
            <a:endParaRPr lang="en-GB" dirty="0"/>
          </a:p>
        </p:txBody>
      </p:sp>
    </p:spTree>
    <p:extLst>
      <p:ext uri="{BB962C8B-B14F-4D97-AF65-F5344CB8AC3E}">
        <p14:creationId xmlns:p14="http://schemas.microsoft.com/office/powerpoint/2010/main" val="3164771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E042-EB40-44E1-4AC7-376DD05559A3}"/>
              </a:ext>
            </a:extLst>
          </p:cNvPr>
          <p:cNvSpPr>
            <a:spLocks noGrp="1"/>
          </p:cNvSpPr>
          <p:nvPr>
            <p:ph type="title"/>
          </p:nvPr>
        </p:nvSpPr>
        <p:spPr/>
        <p:txBody>
          <a:bodyPr/>
          <a:lstStyle/>
          <a:p>
            <a:r>
              <a:rPr lang="en-GB" dirty="0"/>
              <a:t>(2) Upskilling and reskilling opportunities</a:t>
            </a:r>
          </a:p>
        </p:txBody>
      </p:sp>
      <p:sp>
        <p:nvSpPr>
          <p:cNvPr id="3" name="Date Placeholder 2">
            <a:extLst>
              <a:ext uri="{FF2B5EF4-FFF2-40B4-BE49-F238E27FC236}">
                <a16:creationId xmlns:a16="http://schemas.microsoft.com/office/drawing/2014/main" id="{53F25888-699C-5058-5220-3A876AC08EF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08C7254-8172-6A84-7201-5789D838D007}"/>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FC6DC09A-4D39-5832-91F7-7A76E1252E1A}"/>
              </a:ext>
            </a:extLst>
          </p:cNvPr>
          <p:cNvSpPr>
            <a:spLocks noGrp="1"/>
          </p:cNvSpPr>
          <p:nvPr>
            <p:ph sz="quarter" idx="13"/>
          </p:nvPr>
        </p:nvSpPr>
        <p:spPr/>
        <p:txBody>
          <a:bodyPr/>
          <a:lstStyle/>
          <a:p>
            <a:r>
              <a:rPr lang="en-GB" dirty="0"/>
              <a:t>Put in place comprehensive skills strategies for the different economic sectors and ecosystems, supporting for this purpose the cooperation among companies, social partners, education and training institutions</a:t>
            </a:r>
          </a:p>
          <a:p>
            <a:r>
              <a:rPr lang="en-GB" dirty="0"/>
              <a:t>Inform education and training services with up-to-date labour market and skills intelligence</a:t>
            </a:r>
          </a:p>
          <a:p>
            <a:r>
              <a:rPr lang="en-GB" dirty="0"/>
              <a:t>Reinforce the capacities for the recognition and validation of learning and experience gained outside formal education and training to ensure that workers can communicate their skills to prospective employers</a:t>
            </a:r>
          </a:p>
        </p:txBody>
      </p:sp>
    </p:spTree>
    <p:extLst>
      <p:ext uri="{BB962C8B-B14F-4D97-AF65-F5344CB8AC3E}">
        <p14:creationId xmlns:p14="http://schemas.microsoft.com/office/powerpoint/2010/main" val="1727833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FD34-7FC4-FD92-A4FE-19CA65ABC6AE}"/>
              </a:ext>
            </a:extLst>
          </p:cNvPr>
          <p:cNvSpPr>
            <a:spLocks noGrp="1"/>
          </p:cNvSpPr>
          <p:nvPr>
            <p:ph type="title"/>
          </p:nvPr>
        </p:nvSpPr>
        <p:spPr/>
        <p:txBody>
          <a:bodyPr/>
          <a:lstStyle/>
          <a:p>
            <a:r>
              <a:rPr lang="fr-BE" dirty="0"/>
              <a:t>(3)</a:t>
            </a:r>
            <a:r>
              <a:rPr lang="en-GB" dirty="0"/>
              <a:t> Enhanced support by employment services</a:t>
            </a:r>
          </a:p>
        </p:txBody>
      </p:sp>
      <p:sp>
        <p:nvSpPr>
          <p:cNvPr id="3" name="Date Placeholder 2">
            <a:extLst>
              <a:ext uri="{FF2B5EF4-FFF2-40B4-BE49-F238E27FC236}">
                <a16:creationId xmlns:a16="http://schemas.microsoft.com/office/drawing/2014/main" id="{D7661B27-6D25-C475-8F15-3C4E2B522B3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B2043D2-1A05-755B-A86B-CFF456017EE1}"/>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3479A515-0DE8-3FF3-27AE-C7415153F8F9}"/>
              </a:ext>
            </a:extLst>
          </p:cNvPr>
          <p:cNvSpPr>
            <a:spLocks noGrp="1"/>
          </p:cNvSpPr>
          <p:nvPr>
            <p:ph sz="quarter" idx="13"/>
          </p:nvPr>
        </p:nvSpPr>
        <p:spPr>
          <a:xfrm>
            <a:off x="1259999" y="1980000"/>
            <a:ext cx="10836925" cy="3600000"/>
          </a:xfrm>
        </p:spPr>
        <p:txBody>
          <a:bodyPr/>
          <a:lstStyle/>
          <a:p>
            <a:r>
              <a:rPr lang="en-GB" dirty="0"/>
              <a:t>With a special focus on young people and workers of all ages in the sectors worst affected by the pandemic.</a:t>
            </a:r>
          </a:p>
          <a:p>
            <a:r>
              <a:rPr lang="en-GB" dirty="0"/>
              <a:t>Provide individualised support to jobseekers: </a:t>
            </a:r>
          </a:p>
          <a:p>
            <a:pPr lvl="1"/>
            <a:r>
              <a:rPr lang="en-GB" dirty="0"/>
              <a:t>With comprising counselling, guidance and mentoring, assessment and validation of skills, job-search assistance, entrepreneurship support.</a:t>
            </a:r>
          </a:p>
          <a:p>
            <a:r>
              <a:rPr lang="en-GB" dirty="0"/>
              <a:t>Support to workers affected by company restructurings, in close cooperation with companies in search of additional skills and workforce</a:t>
            </a:r>
          </a:p>
          <a:p>
            <a:pPr lvl="1"/>
            <a:r>
              <a:rPr lang="en-GB" dirty="0"/>
              <a:t>With facilitating cross-border mobility and promoting the recognition or validation of skills</a:t>
            </a:r>
          </a:p>
          <a:p>
            <a:endParaRPr lang="en-GB" dirty="0"/>
          </a:p>
        </p:txBody>
      </p:sp>
    </p:spTree>
    <p:extLst>
      <p:ext uri="{BB962C8B-B14F-4D97-AF65-F5344CB8AC3E}">
        <p14:creationId xmlns:p14="http://schemas.microsoft.com/office/powerpoint/2010/main" val="321323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ED03379-427B-44EA-9F21-421BD267FF8A}"/>
              </a:ext>
            </a:extLst>
          </p:cNvPr>
          <p:cNvSpPr>
            <a:spLocks noGrp="1"/>
          </p:cNvSpPr>
          <p:nvPr>
            <p:ph type="ctrTitle"/>
          </p:nvPr>
        </p:nvSpPr>
        <p:spPr>
          <a:xfrm>
            <a:off x="3309367" y="1136117"/>
            <a:ext cx="7904324" cy="1217405"/>
          </a:xfrm>
        </p:spPr>
        <p:txBody>
          <a:bodyPr/>
          <a:lstStyle/>
          <a:p>
            <a:r>
              <a:rPr lang="nl-BE" sz="3600" dirty="0" err="1"/>
              <a:t>Questions</a:t>
            </a:r>
            <a:r>
              <a:rPr lang="nl-BE" sz="3600" dirty="0"/>
              <a:t> </a:t>
            </a:r>
            <a:r>
              <a:rPr lang="nl-BE" sz="3600" dirty="0" err="1"/>
              <a:t>for</a:t>
            </a:r>
            <a:r>
              <a:rPr lang="nl-BE" sz="3600" dirty="0"/>
              <a:t> </a:t>
            </a:r>
            <a:r>
              <a:rPr lang="nl-BE" sz="3600" dirty="0" err="1"/>
              <a:t>discussion</a:t>
            </a:r>
            <a:endParaRPr lang="nl-BE" sz="3600" dirty="0"/>
          </a:p>
        </p:txBody>
      </p:sp>
      <p:sp>
        <p:nvSpPr>
          <p:cNvPr id="8" name="Ondertitel 7">
            <a:extLst>
              <a:ext uri="{FF2B5EF4-FFF2-40B4-BE49-F238E27FC236}">
                <a16:creationId xmlns:a16="http://schemas.microsoft.com/office/drawing/2014/main" id="{5C9D4A30-2B6B-4579-A6B7-C06CA49D87FD}"/>
              </a:ext>
            </a:extLst>
          </p:cNvPr>
          <p:cNvSpPr>
            <a:spLocks noGrp="1"/>
          </p:cNvSpPr>
          <p:nvPr>
            <p:ph type="subTitle" idx="1"/>
          </p:nvPr>
        </p:nvSpPr>
        <p:spPr>
          <a:xfrm>
            <a:off x="2423972" y="1895329"/>
            <a:ext cx="9035034" cy="4664754"/>
          </a:xfrm>
        </p:spPr>
        <p:txBody>
          <a:bodyPr/>
          <a:lstStyle/>
          <a:p>
            <a:r>
              <a:rPr lang="en-GB" sz="2800" dirty="0">
                <a:solidFill>
                  <a:schemeClr val="tx1"/>
                </a:solidFill>
              </a:rPr>
              <a:t>1) Have you been consulted on the design on EASE measures in your country?</a:t>
            </a:r>
          </a:p>
          <a:p>
            <a:r>
              <a:rPr lang="en-GB" sz="2800" dirty="0">
                <a:solidFill>
                  <a:schemeClr val="tx1"/>
                </a:solidFill>
              </a:rPr>
              <a:t>2) Did you benefit from EASE measures? Did you witness improvement on the different areas targeted by the EASE? </a:t>
            </a:r>
          </a:p>
          <a:p>
            <a:r>
              <a:rPr lang="en-GB" sz="2800" dirty="0">
                <a:solidFill>
                  <a:schemeClr val="tx1"/>
                </a:solidFill>
              </a:rPr>
              <a:t>3) Are you able to monitor and evaluate the policies </a:t>
            </a:r>
            <a:r>
              <a:rPr lang="en-GB" sz="2800" dirty="0" err="1">
                <a:solidFill>
                  <a:schemeClr val="tx1"/>
                </a:solidFill>
              </a:rPr>
              <a:t>developped</a:t>
            </a:r>
            <a:r>
              <a:rPr lang="en-GB" sz="2800" dirty="0">
                <a:solidFill>
                  <a:schemeClr val="tx1"/>
                </a:solidFill>
              </a:rPr>
              <a:t> by your </a:t>
            </a:r>
            <a:r>
              <a:rPr lang="en-GB" sz="2800" dirty="0" err="1">
                <a:solidFill>
                  <a:schemeClr val="tx1"/>
                </a:solidFill>
              </a:rPr>
              <a:t>governement</a:t>
            </a:r>
            <a:r>
              <a:rPr lang="en-GB" sz="2800" dirty="0">
                <a:solidFill>
                  <a:schemeClr val="tx1"/>
                </a:solidFill>
              </a:rPr>
              <a:t>? </a:t>
            </a:r>
          </a:p>
          <a:p>
            <a:endParaRPr lang="en-GB" sz="2400" dirty="0">
              <a:solidFill>
                <a:schemeClr val="tx1"/>
              </a:solidFill>
            </a:endParaRPr>
          </a:p>
        </p:txBody>
      </p:sp>
    </p:spTree>
    <p:extLst>
      <p:ext uri="{BB962C8B-B14F-4D97-AF65-F5344CB8AC3E}">
        <p14:creationId xmlns:p14="http://schemas.microsoft.com/office/powerpoint/2010/main" val="381579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B91C-9257-EE15-E3CB-B23B59FE8170}"/>
              </a:ext>
            </a:extLst>
          </p:cNvPr>
          <p:cNvSpPr>
            <a:spLocks noGrp="1"/>
          </p:cNvSpPr>
          <p:nvPr>
            <p:ph type="title"/>
          </p:nvPr>
        </p:nvSpPr>
        <p:spPr/>
        <p:txBody>
          <a:bodyPr/>
          <a:lstStyle/>
          <a:p>
            <a:r>
              <a:rPr lang="fr-BE" dirty="0"/>
              <a:t>Objectives and </a:t>
            </a:r>
            <a:r>
              <a:rPr lang="fr-BE" dirty="0" err="1"/>
              <a:t>priorities</a:t>
            </a:r>
            <a:r>
              <a:rPr lang="fr-BE" dirty="0"/>
              <a:t> </a:t>
            </a:r>
            <a:endParaRPr lang="en-GB" dirty="0"/>
          </a:p>
        </p:txBody>
      </p:sp>
      <p:sp>
        <p:nvSpPr>
          <p:cNvPr id="3" name="Date Placeholder 2">
            <a:extLst>
              <a:ext uri="{FF2B5EF4-FFF2-40B4-BE49-F238E27FC236}">
                <a16:creationId xmlns:a16="http://schemas.microsoft.com/office/drawing/2014/main" id="{064CAC38-550A-66C4-D584-C705680E13F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0CE77E4-FAE9-C3D6-F90F-8AB142CB63BD}"/>
              </a:ext>
            </a:extLst>
          </p:cNvPr>
          <p:cNvSpPr>
            <a:spLocks noGrp="1"/>
          </p:cNvSpPr>
          <p:nvPr>
            <p:ph type="ftr" sz="quarter" idx="11"/>
          </p:nvPr>
        </p:nvSpPr>
        <p:spPr/>
        <p:txBody>
          <a:bodyPr/>
          <a:lstStyle/>
          <a:p>
            <a:endParaRPr lang="en-US" dirty="0"/>
          </a:p>
        </p:txBody>
      </p:sp>
      <p:pic>
        <p:nvPicPr>
          <p:cNvPr id="10" name="Content Placeholder 9" descr="Diagram">
            <a:extLst>
              <a:ext uri="{FF2B5EF4-FFF2-40B4-BE49-F238E27FC236}">
                <a16:creationId xmlns:a16="http://schemas.microsoft.com/office/drawing/2014/main" id="{994A27E3-C01F-BE1B-B6F0-E088BAFC8306}"/>
              </a:ext>
            </a:extLst>
          </p:cNvPr>
          <p:cNvPicPr>
            <a:picLocks noGrp="1" noChangeAspect="1"/>
          </p:cNvPicPr>
          <p:nvPr>
            <p:ph sz="quarter" idx="13"/>
          </p:nvPr>
        </p:nvPicPr>
        <p:blipFill>
          <a:blip r:embed="rId2"/>
          <a:stretch>
            <a:fillRect/>
          </a:stretch>
        </p:blipFill>
        <p:spPr>
          <a:xfrm>
            <a:off x="1495879" y="1258595"/>
            <a:ext cx="9200241" cy="4340809"/>
          </a:xfrm>
          <a:prstGeom prst="rect">
            <a:avLst/>
          </a:prstGeom>
        </p:spPr>
      </p:pic>
    </p:spTree>
    <p:extLst>
      <p:ext uri="{BB962C8B-B14F-4D97-AF65-F5344CB8AC3E}">
        <p14:creationId xmlns:p14="http://schemas.microsoft.com/office/powerpoint/2010/main" val="254009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0111-4D46-D131-06A0-FEB89ECF1C8F}"/>
              </a:ext>
            </a:extLst>
          </p:cNvPr>
          <p:cNvSpPr>
            <a:spLocks noGrp="1"/>
          </p:cNvSpPr>
          <p:nvPr>
            <p:ph type="title"/>
          </p:nvPr>
        </p:nvSpPr>
        <p:spPr/>
        <p:txBody>
          <a:bodyPr/>
          <a:lstStyle/>
          <a:p>
            <a:r>
              <a:rPr lang="fr-BE" dirty="0"/>
              <a:t>Timeline </a:t>
            </a:r>
            <a:endParaRPr lang="en-GB" dirty="0"/>
          </a:p>
        </p:txBody>
      </p:sp>
      <p:sp>
        <p:nvSpPr>
          <p:cNvPr id="3" name="Date Placeholder 2">
            <a:extLst>
              <a:ext uri="{FF2B5EF4-FFF2-40B4-BE49-F238E27FC236}">
                <a16:creationId xmlns:a16="http://schemas.microsoft.com/office/drawing/2014/main" id="{6879FBCD-047B-AB48-8CCC-93682323443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3E1589A-5322-AA76-159D-52775BF75BAD}"/>
              </a:ext>
            </a:extLst>
          </p:cNvPr>
          <p:cNvSpPr>
            <a:spLocks noGrp="1"/>
          </p:cNvSpPr>
          <p:nvPr>
            <p:ph type="ftr" sz="quarter" idx="11"/>
          </p:nvPr>
        </p:nvSpPr>
        <p:spPr/>
        <p:txBody>
          <a:bodyPr/>
          <a:lstStyle/>
          <a:p>
            <a:endParaRPr lang="en-US" dirty="0"/>
          </a:p>
        </p:txBody>
      </p:sp>
      <p:pic>
        <p:nvPicPr>
          <p:cNvPr id="7" name="Content Placeholder 6">
            <a:extLst>
              <a:ext uri="{FF2B5EF4-FFF2-40B4-BE49-F238E27FC236}">
                <a16:creationId xmlns:a16="http://schemas.microsoft.com/office/drawing/2014/main" id="{07C01C6E-DD6F-CA7B-5CAD-BBDCD8576BAD}"/>
              </a:ext>
            </a:extLst>
          </p:cNvPr>
          <p:cNvPicPr>
            <a:picLocks noGrp="1" noChangeAspect="1"/>
          </p:cNvPicPr>
          <p:nvPr>
            <p:ph sz="quarter" idx="13"/>
          </p:nvPr>
        </p:nvPicPr>
        <p:blipFill>
          <a:blip r:embed="rId2"/>
          <a:stretch>
            <a:fillRect/>
          </a:stretch>
        </p:blipFill>
        <p:spPr>
          <a:xfrm>
            <a:off x="2076823" y="1266556"/>
            <a:ext cx="8038354" cy="4324887"/>
          </a:xfrm>
        </p:spPr>
      </p:pic>
    </p:spTree>
    <p:extLst>
      <p:ext uri="{BB962C8B-B14F-4D97-AF65-F5344CB8AC3E}">
        <p14:creationId xmlns:p14="http://schemas.microsoft.com/office/powerpoint/2010/main" val="211904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8CD774-0455-A57A-785D-4AF8B6B1451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1829001-020E-3793-CE98-15361A417FA2}"/>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FB0B214E-F1C9-83CB-F88C-66AE80909DA1}"/>
              </a:ext>
            </a:extLst>
          </p:cNvPr>
          <p:cNvPicPr>
            <a:picLocks noChangeAspect="1"/>
          </p:cNvPicPr>
          <p:nvPr/>
        </p:nvPicPr>
        <p:blipFill>
          <a:blip r:embed="rId2"/>
          <a:stretch>
            <a:fillRect/>
          </a:stretch>
        </p:blipFill>
        <p:spPr>
          <a:xfrm>
            <a:off x="1396095" y="1558469"/>
            <a:ext cx="9399809" cy="3741061"/>
          </a:xfrm>
          <a:prstGeom prst="rect">
            <a:avLst/>
          </a:prstGeom>
        </p:spPr>
      </p:pic>
    </p:spTree>
    <p:extLst>
      <p:ext uri="{BB962C8B-B14F-4D97-AF65-F5344CB8AC3E}">
        <p14:creationId xmlns:p14="http://schemas.microsoft.com/office/powerpoint/2010/main" val="233601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28010F-90D3-9B9F-3237-FB2014B8F4D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81FCCCF-107F-E606-5DE3-A5688E90C747}"/>
              </a:ext>
            </a:extLst>
          </p:cNvPr>
          <p:cNvSpPr>
            <a:spLocks noGrp="1"/>
          </p:cNvSpPr>
          <p:nvPr>
            <p:ph type="ftr" sz="quarter" idx="11"/>
          </p:nvPr>
        </p:nvSpPr>
        <p:spPr/>
        <p:txBody>
          <a:bodyPr/>
          <a:lstStyle/>
          <a:p>
            <a:endParaRPr lang="en-US" dirty="0"/>
          </a:p>
        </p:txBody>
      </p:sp>
      <p:pic>
        <p:nvPicPr>
          <p:cNvPr id="7" name="Content Placeholder 6">
            <a:extLst>
              <a:ext uri="{FF2B5EF4-FFF2-40B4-BE49-F238E27FC236}">
                <a16:creationId xmlns:a16="http://schemas.microsoft.com/office/drawing/2014/main" id="{AF1B0926-8382-E97F-91E8-4715E4F6A0FF}"/>
              </a:ext>
            </a:extLst>
          </p:cNvPr>
          <p:cNvPicPr>
            <a:picLocks noGrp="1" noChangeAspect="1"/>
          </p:cNvPicPr>
          <p:nvPr>
            <p:ph sz="quarter" idx="13"/>
          </p:nvPr>
        </p:nvPicPr>
        <p:blipFill>
          <a:blip r:embed="rId2"/>
          <a:stretch>
            <a:fillRect/>
          </a:stretch>
        </p:blipFill>
        <p:spPr>
          <a:xfrm>
            <a:off x="1657188" y="1628775"/>
            <a:ext cx="8303822" cy="3600450"/>
          </a:xfrm>
        </p:spPr>
      </p:pic>
    </p:spTree>
    <p:extLst>
      <p:ext uri="{BB962C8B-B14F-4D97-AF65-F5344CB8AC3E}">
        <p14:creationId xmlns:p14="http://schemas.microsoft.com/office/powerpoint/2010/main" val="414523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B2BE32-29C3-8CC9-557B-372923A850B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4D993DE-8EFB-7E36-9B59-0DACD1AC195B}"/>
              </a:ext>
            </a:extLst>
          </p:cNvPr>
          <p:cNvSpPr>
            <a:spLocks noGrp="1"/>
          </p:cNvSpPr>
          <p:nvPr>
            <p:ph type="ftr" sz="quarter" idx="11"/>
          </p:nvPr>
        </p:nvSpPr>
        <p:spPr/>
        <p:txBody>
          <a:bodyPr/>
          <a:lstStyle/>
          <a:p>
            <a:endParaRPr lang="en-US" dirty="0"/>
          </a:p>
        </p:txBody>
      </p:sp>
      <p:pic>
        <p:nvPicPr>
          <p:cNvPr id="7" name="Picture 6">
            <a:extLst>
              <a:ext uri="{FF2B5EF4-FFF2-40B4-BE49-F238E27FC236}">
                <a16:creationId xmlns:a16="http://schemas.microsoft.com/office/drawing/2014/main" id="{3B743D38-76B2-DE57-0A41-3D5C7508EF70}"/>
              </a:ext>
            </a:extLst>
          </p:cNvPr>
          <p:cNvPicPr>
            <a:picLocks noChangeAspect="1"/>
          </p:cNvPicPr>
          <p:nvPr/>
        </p:nvPicPr>
        <p:blipFill>
          <a:blip r:embed="rId2"/>
          <a:stretch>
            <a:fillRect/>
          </a:stretch>
        </p:blipFill>
        <p:spPr>
          <a:xfrm>
            <a:off x="2051130" y="834674"/>
            <a:ext cx="8089740" cy="5188652"/>
          </a:xfrm>
          <a:prstGeom prst="rect">
            <a:avLst/>
          </a:prstGeom>
        </p:spPr>
      </p:pic>
    </p:spTree>
    <p:extLst>
      <p:ext uri="{BB962C8B-B14F-4D97-AF65-F5344CB8AC3E}">
        <p14:creationId xmlns:p14="http://schemas.microsoft.com/office/powerpoint/2010/main" val="99845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D57A-BEED-14AD-6989-DE8A0CFC39D8}"/>
              </a:ext>
            </a:extLst>
          </p:cNvPr>
          <p:cNvSpPr>
            <a:spLocks noGrp="1"/>
          </p:cNvSpPr>
          <p:nvPr>
            <p:ph type="title"/>
          </p:nvPr>
        </p:nvSpPr>
        <p:spPr/>
        <p:txBody>
          <a:bodyPr/>
          <a:lstStyle/>
          <a:p>
            <a:r>
              <a:rPr lang="fr-BE" dirty="0"/>
              <a:t>The </a:t>
            </a:r>
            <a:r>
              <a:rPr lang="fr-BE" dirty="0" err="1"/>
              <a:t>Autumn</a:t>
            </a:r>
            <a:r>
              <a:rPr lang="fr-BE" dirty="0"/>
              <a:t> Package </a:t>
            </a:r>
            <a:endParaRPr lang="en-GB" dirty="0"/>
          </a:p>
        </p:txBody>
      </p:sp>
      <p:sp>
        <p:nvSpPr>
          <p:cNvPr id="3" name="Date Placeholder 2">
            <a:extLst>
              <a:ext uri="{FF2B5EF4-FFF2-40B4-BE49-F238E27FC236}">
                <a16:creationId xmlns:a16="http://schemas.microsoft.com/office/drawing/2014/main" id="{21DB41D2-77A0-418C-C68F-462EDD77790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99180CE-8893-3E17-1CD0-58D303B126BB}"/>
              </a:ext>
            </a:extLst>
          </p:cNvPr>
          <p:cNvSpPr>
            <a:spLocks noGrp="1"/>
          </p:cNvSpPr>
          <p:nvPr>
            <p:ph type="ftr" sz="quarter" idx="11"/>
          </p:nvPr>
        </p:nvSpPr>
        <p:spPr/>
        <p:txBody>
          <a:bodyPr/>
          <a:lstStyle/>
          <a:p>
            <a:endParaRPr lang="en-US" dirty="0"/>
          </a:p>
        </p:txBody>
      </p:sp>
      <p:sp>
        <p:nvSpPr>
          <p:cNvPr id="5" name="Content Placeholder 4">
            <a:extLst>
              <a:ext uri="{FF2B5EF4-FFF2-40B4-BE49-F238E27FC236}">
                <a16:creationId xmlns:a16="http://schemas.microsoft.com/office/drawing/2014/main" id="{C1DD4E34-0705-3DDE-8108-3A9F93A80DAE}"/>
              </a:ext>
            </a:extLst>
          </p:cNvPr>
          <p:cNvSpPr>
            <a:spLocks noGrp="1"/>
          </p:cNvSpPr>
          <p:nvPr>
            <p:ph sz="quarter" idx="13"/>
          </p:nvPr>
        </p:nvSpPr>
        <p:spPr>
          <a:xfrm>
            <a:off x="512064" y="1489753"/>
            <a:ext cx="9711936" cy="3600000"/>
          </a:xfrm>
        </p:spPr>
        <p:txBody>
          <a:bodyPr/>
          <a:lstStyle/>
          <a:p>
            <a:pPr marL="0" indent="0">
              <a:buNone/>
            </a:pPr>
            <a:r>
              <a:rPr lang="en-GB" dirty="0"/>
              <a:t>Kicks off the annual European Semester cycle. The Commission sets out general social and economic priorities for the EU and provides EU countries with policy guidance. It was published on the 21/11/2023</a:t>
            </a:r>
          </a:p>
          <a:p>
            <a:pPr marL="0" indent="0">
              <a:buNone/>
            </a:pPr>
            <a:r>
              <a:rPr lang="en-GB" dirty="0"/>
              <a:t>It is composed of: </a:t>
            </a:r>
          </a:p>
          <a:p>
            <a:pPr marL="0" indent="0">
              <a:buNone/>
            </a:pPr>
            <a:endParaRPr lang="en-GB" dirty="0"/>
          </a:p>
          <a:p>
            <a:r>
              <a:rPr lang="en-GB" dirty="0"/>
              <a:t>The Annual Sustainable Growth Survey: agenda for coordinated EU policy responses, to enhance competitiveness through the green and digital transition (in line with social fairness and territorial cohesion objectives). </a:t>
            </a:r>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00227428"/>
      </p:ext>
    </p:extLst>
  </p:cSld>
  <p:clrMapOvr>
    <a:masterClrMapping/>
  </p:clrMapOvr>
</p:sld>
</file>

<file path=ppt/theme/theme1.xml><?xml version="1.0" encoding="utf-8"?>
<a:theme xmlns:a="http://schemas.openxmlformats.org/drawingml/2006/main" name="Office Theme">
  <a:themeElements>
    <a:clrScheme name="SMEUnited_V3">
      <a:dk1>
        <a:srgbClr val="000000"/>
      </a:dk1>
      <a:lt1>
        <a:sysClr val="window" lastClr="FFFFFF"/>
      </a:lt1>
      <a:dk2>
        <a:srgbClr val="000000"/>
      </a:dk2>
      <a:lt2>
        <a:srgbClr val="E7E6E6"/>
      </a:lt2>
      <a:accent1>
        <a:srgbClr val="1C388F"/>
      </a:accent1>
      <a:accent2>
        <a:srgbClr val="1BB8D5"/>
      </a:accent2>
      <a:accent3>
        <a:srgbClr val="F8AF00"/>
      </a:accent3>
      <a:accent4>
        <a:srgbClr val="2187B4"/>
      </a:accent4>
      <a:accent5>
        <a:srgbClr val="BC8600"/>
      </a:accent5>
      <a:accent6>
        <a:srgbClr val="7F7F7F"/>
      </a:accent6>
      <a:hlink>
        <a:srgbClr val="0563C1"/>
      </a:hlink>
      <a:folHlink>
        <a:srgbClr val="954F72"/>
      </a:folHlink>
    </a:clrScheme>
    <a:fontScheme name="SMEU Muli">
      <a:majorFont>
        <a:latin typeface="Muli bold"/>
        <a:ea typeface=""/>
        <a:cs typeface=""/>
      </a:majorFont>
      <a:minorFont>
        <a:latin typeface="Mul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0116_SMEUnited_16-9.potx" id="{7789965A-6D65-4E3A-B154-C1B11AE8A76F}" vid="{E22B48BA-D41A-4AA3-BF8A-45D831E53B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200116_SMEUnited_16-9</Template>
  <TotalTime>3449</TotalTime>
  <Words>2527</Words>
  <Application>Microsoft Office PowerPoint</Application>
  <PresentationFormat>Widescreen</PresentationFormat>
  <Paragraphs>155</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Muli</vt:lpstr>
      <vt:lpstr>Muli bold</vt:lpstr>
      <vt:lpstr>Symbol</vt:lpstr>
      <vt:lpstr>Office Theme</vt:lpstr>
      <vt:lpstr>SUPPORT2SME4SD Third training</vt:lpstr>
      <vt:lpstr>Agenda</vt:lpstr>
      <vt:lpstr>The European Semester 2024 and the Autumn Package </vt:lpstr>
      <vt:lpstr>Objectives and priorities </vt:lpstr>
      <vt:lpstr>Timeline </vt:lpstr>
      <vt:lpstr>PowerPoint Presentation</vt:lpstr>
      <vt:lpstr>PowerPoint Presentation</vt:lpstr>
      <vt:lpstr>PowerPoint Presentation</vt:lpstr>
      <vt:lpstr>The Autumn Package </vt:lpstr>
      <vt:lpstr>The Autumn Package </vt:lpstr>
      <vt:lpstr>Employer’s views on the 2024 ASGS</vt:lpstr>
      <vt:lpstr>Role of social national partners </vt:lpstr>
      <vt:lpstr>Role of social national partners </vt:lpstr>
      <vt:lpstr>Questions for discussion</vt:lpstr>
      <vt:lpstr>Pay Transparency Directive </vt:lpstr>
      <vt:lpstr>The core concept: equal pay for equal work or work of equal value 1 / 2 </vt:lpstr>
      <vt:lpstr>The core concept: equal pay for equal work or work of equal value 2/2 </vt:lpstr>
      <vt:lpstr>Obligations of employers and right of information 1/2</vt:lpstr>
      <vt:lpstr>Obligations of employers and right of information 2/2 </vt:lpstr>
      <vt:lpstr>Reporting on pay gap, the staircase system applicable to SMEs  </vt:lpstr>
      <vt:lpstr>Reporting on pay gap, what is included? 1/2  </vt:lpstr>
      <vt:lpstr>Reporting on pay gap, what is included? 2/2</vt:lpstr>
      <vt:lpstr>Scope of the reporting </vt:lpstr>
      <vt:lpstr>Joint pay assessment 1/3  </vt:lpstr>
      <vt:lpstr>Joint pay assessment 2/3  </vt:lpstr>
      <vt:lpstr>Joint pay assessment 3/3  </vt:lpstr>
      <vt:lpstr>Specificities </vt:lpstr>
      <vt:lpstr>Questions for discussion</vt:lpstr>
      <vt:lpstr>Commission Recommendation for Effective Active Support to Employment </vt:lpstr>
      <vt:lpstr>Implementation of measures </vt:lpstr>
      <vt:lpstr>(1) Hiring incentives and entrepreneurial support</vt:lpstr>
      <vt:lpstr>(2) Upskilling and reskilling opportunities</vt:lpstr>
      <vt:lpstr>(3) Enhanced support by employment services</vt:lpstr>
      <vt:lpstr>Questions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dc:title>
  <dc:creator>Veronique Willems</dc:creator>
  <cp:lastModifiedBy>Valentina Guerra</cp:lastModifiedBy>
  <cp:revision>247</cp:revision>
  <cp:lastPrinted>2020-06-03T15:03:26Z</cp:lastPrinted>
  <dcterms:created xsi:type="dcterms:W3CDTF">2020-04-20T18:14:06Z</dcterms:created>
  <dcterms:modified xsi:type="dcterms:W3CDTF">2024-01-11T11:39:32Z</dcterms:modified>
</cp:coreProperties>
</file>