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  <p:sldMasterId id="2147483674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5" r:id="rId4"/>
    <p:sldId id="275" r:id="rId5"/>
    <p:sldId id="276" r:id="rId6"/>
    <p:sldId id="277" r:id="rId7"/>
    <p:sldId id="278" r:id="rId8"/>
    <p:sldId id="279" r:id="rId9"/>
    <p:sldId id="280" r:id="rId10"/>
    <p:sldId id="258" r:id="rId11"/>
  </p:sldIdLst>
  <p:sldSz cx="10077450" cy="7562850"/>
  <p:notesSz cx="6858000" cy="9926638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ta Mikučionienė" initials="RM" lastIdx="8" clrIdx="0"/>
  <p:cmAuthor id="2" name="Janas Vidickas" initials="JV" lastIdx="21" clrIdx="1"/>
  <p:cmAuthor id="3" name="Evelina G" initials="EG" lastIdx="1" clrIdx="2">
    <p:extLst>
      <p:ext uri="{19B8F6BF-5375-455C-9EA6-DF929625EA0E}">
        <p15:presenceInfo xmlns:p15="http://schemas.microsoft.com/office/powerpoint/2012/main" userId="a7a30fdc6f45e29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5CA1"/>
    <a:srgbClr val="256FA9"/>
    <a:srgbClr val="002060"/>
    <a:srgbClr val="565656"/>
    <a:srgbClr val="054A95"/>
    <a:srgbClr val="065CBA"/>
    <a:srgbClr val="666666"/>
    <a:srgbClr val="024EBE"/>
    <a:srgbClr val="0246AA"/>
    <a:srgbClr val="005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02"/>
      </p:cViewPr>
      <p:guideLst>
        <p:guide orient="horz" pos="2382"/>
        <p:guide pos="31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8" d="100"/>
          <a:sy n="118" d="100"/>
        </p:scale>
        <p:origin x="117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361" cy="496646"/>
          </a:xfrm>
          <a:prstGeom prst="rect">
            <a:avLst/>
          </a:prstGeom>
        </p:spPr>
        <p:txBody>
          <a:bodyPr vert="horz" lIns="85762" tIns="42881" rIns="85762" bIns="42881" rtlCol="0"/>
          <a:lstStyle>
            <a:lvl1pPr algn="l">
              <a:defRPr sz="11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84241" y="1"/>
            <a:ext cx="2972361" cy="496646"/>
          </a:xfrm>
          <a:prstGeom prst="rect">
            <a:avLst/>
          </a:prstGeom>
        </p:spPr>
        <p:txBody>
          <a:bodyPr vert="horz" lIns="85762" tIns="42881" rIns="85762" bIns="42881" rtlCol="0"/>
          <a:lstStyle>
            <a:lvl1pPr algn="r">
              <a:defRPr sz="1100"/>
            </a:lvl1pPr>
          </a:lstStyle>
          <a:p>
            <a:fld id="{78FF32D9-DE8A-43B6-93E3-AAB4FC52D711}" type="datetimeFigureOut">
              <a:rPr lang="lt-LT" smtClean="0"/>
              <a:t>2024-05-30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1" y="9428427"/>
            <a:ext cx="2972361" cy="496646"/>
          </a:xfrm>
          <a:prstGeom prst="rect">
            <a:avLst/>
          </a:prstGeom>
        </p:spPr>
        <p:txBody>
          <a:bodyPr vert="horz" lIns="85762" tIns="42881" rIns="85762" bIns="42881" rtlCol="0" anchor="b"/>
          <a:lstStyle>
            <a:lvl1pPr algn="l">
              <a:defRPr sz="11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84241" y="9428427"/>
            <a:ext cx="2972361" cy="496646"/>
          </a:xfrm>
          <a:prstGeom prst="rect">
            <a:avLst/>
          </a:prstGeom>
        </p:spPr>
        <p:txBody>
          <a:bodyPr vert="horz" lIns="85762" tIns="42881" rIns="85762" bIns="42881" rtlCol="0" anchor="b"/>
          <a:lstStyle>
            <a:lvl1pPr algn="r">
              <a:defRPr sz="1100"/>
            </a:lvl1pPr>
          </a:lstStyle>
          <a:p>
            <a:fld id="{C1280F32-268B-4AF6-B95E-60188CFC459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67509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2547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3853" y="2"/>
            <a:ext cx="2972547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754CB-3AD6-47AE-B995-ADEEE6F7BD9F}" type="datetimeFigureOut">
              <a:rPr lang="lt-LT" smtClean="0"/>
              <a:t>2024-05-30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243013"/>
            <a:ext cx="4457700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481" y="4776790"/>
            <a:ext cx="5487041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72547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3853" y="9429751"/>
            <a:ext cx="2972547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B9D9B-5C6B-4995-B0CE-A020E132E06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717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6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364" y="4997263"/>
            <a:ext cx="9068760" cy="126252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b="1">
                <a:solidFill>
                  <a:srgbClr val="085CA1"/>
                </a:solidFill>
              </a:defRPr>
            </a:lvl1pPr>
          </a:lstStyle>
          <a:p>
            <a:pPr algn="ctr"/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>
          <a:xfrm>
            <a:off x="692150" y="7010400"/>
            <a:ext cx="2268538" cy="401638"/>
          </a:xfrm>
          <a:prstGeom prst="rect">
            <a:avLst/>
          </a:prstGeom>
        </p:spPr>
        <p:txBody>
          <a:bodyPr/>
          <a:lstStyle/>
          <a:p>
            <a:fld id="{83143A64-94AC-4607-8063-32D563327417}" type="datetimeFigureOut">
              <a:rPr lang="lt-LT" smtClean="0"/>
              <a:t>2024-05-30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>
          <a:xfrm>
            <a:off x="3338513" y="7010400"/>
            <a:ext cx="3400425" cy="401638"/>
          </a:xfrm>
          <a:prstGeom prst="rect">
            <a:avLst/>
          </a:prstGeom>
        </p:spPr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>
          <a:xfrm>
            <a:off x="7116763" y="7010400"/>
            <a:ext cx="2268537" cy="401638"/>
          </a:xfrm>
          <a:prstGeom prst="rect">
            <a:avLst/>
          </a:prstGeom>
        </p:spPr>
        <p:txBody>
          <a:bodyPr/>
          <a:lstStyle/>
          <a:p>
            <a:fld id="{87D95BBB-7902-4C9F-A721-E70F8E0EDC4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1332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93738" y="504825"/>
            <a:ext cx="3251200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284663" y="1089025"/>
            <a:ext cx="5100637" cy="5373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>
          <a:xfrm>
            <a:off x="692150" y="7010400"/>
            <a:ext cx="2268538" cy="401638"/>
          </a:xfrm>
          <a:prstGeom prst="rect">
            <a:avLst/>
          </a:prstGeom>
        </p:spPr>
        <p:txBody>
          <a:bodyPr/>
          <a:lstStyle/>
          <a:p>
            <a:fld id="{83143A64-94AC-4607-8063-32D563327417}" type="datetimeFigureOut">
              <a:rPr lang="lt-LT" smtClean="0"/>
              <a:t>2024-05-30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3338513" y="7010400"/>
            <a:ext cx="3400425" cy="401638"/>
          </a:xfrm>
          <a:prstGeom prst="rect">
            <a:avLst/>
          </a:prstGeom>
        </p:spPr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7116763" y="7010400"/>
            <a:ext cx="2268537" cy="401638"/>
          </a:xfrm>
          <a:prstGeom prst="rect">
            <a:avLst/>
          </a:prstGeom>
        </p:spPr>
        <p:txBody>
          <a:bodyPr/>
          <a:lstStyle/>
          <a:p>
            <a:fld id="{87D95BBB-7902-4C9F-A721-E70F8E0EDC4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16225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93738" y="504825"/>
            <a:ext cx="3251200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4284663" y="1089025"/>
            <a:ext cx="5100637" cy="5373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>
          <a:xfrm>
            <a:off x="692150" y="7010400"/>
            <a:ext cx="2268538" cy="401638"/>
          </a:xfrm>
          <a:prstGeom prst="rect">
            <a:avLst/>
          </a:prstGeom>
        </p:spPr>
        <p:txBody>
          <a:bodyPr/>
          <a:lstStyle/>
          <a:p>
            <a:fld id="{83143A64-94AC-4607-8063-32D563327417}" type="datetimeFigureOut">
              <a:rPr lang="lt-LT" smtClean="0"/>
              <a:t>2024-05-30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3338513" y="7010400"/>
            <a:ext cx="3400425" cy="401638"/>
          </a:xfrm>
          <a:prstGeom prst="rect">
            <a:avLst/>
          </a:prstGeom>
        </p:spPr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7116763" y="7010400"/>
            <a:ext cx="2268537" cy="401638"/>
          </a:xfrm>
          <a:prstGeom prst="rect">
            <a:avLst/>
          </a:prstGeom>
        </p:spPr>
        <p:txBody>
          <a:bodyPr/>
          <a:lstStyle/>
          <a:p>
            <a:fld id="{87D95BBB-7902-4C9F-A721-E70F8E0EDC4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50657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692150" y="7010400"/>
            <a:ext cx="2268538" cy="401638"/>
          </a:xfrm>
          <a:prstGeom prst="rect">
            <a:avLst/>
          </a:prstGeom>
        </p:spPr>
        <p:txBody>
          <a:bodyPr/>
          <a:lstStyle/>
          <a:p>
            <a:fld id="{83143A64-94AC-4607-8063-32D563327417}" type="datetimeFigureOut">
              <a:rPr lang="lt-LT" smtClean="0"/>
              <a:t>2024-05-30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3338513" y="7010400"/>
            <a:ext cx="3400425" cy="401638"/>
          </a:xfrm>
          <a:prstGeom prst="rect">
            <a:avLst/>
          </a:prstGeom>
        </p:spPr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7116763" y="7010400"/>
            <a:ext cx="2268537" cy="401638"/>
          </a:xfrm>
          <a:prstGeom prst="rect">
            <a:avLst/>
          </a:prstGeom>
        </p:spPr>
        <p:txBody>
          <a:bodyPr/>
          <a:lstStyle/>
          <a:p>
            <a:fld id="{87D95BBB-7902-4C9F-A721-E70F8E0EDC4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21333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7212013" y="403225"/>
            <a:ext cx="2173287" cy="640873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692150" y="403225"/>
            <a:ext cx="6367463" cy="6408738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692150" y="7010400"/>
            <a:ext cx="2268538" cy="401638"/>
          </a:xfrm>
          <a:prstGeom prst="rect">
            <a:avLst/>
          </a:prstGeom>
        </p:spPr>
        <p:txBody>
          <a:bodyPr/>
          <a:lstStyle/>
          <a:p>
            <a:fld id="{83143A64-94AC-4607-8063-32D563327417}" type="datetimeFigureOut">
              <a:rPr lang="lt-LT" smtClean="0"/>
              <a:t>2024-05-30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3338513" y="7010400"/>
            <a:ext cx="3400425" cy="401638"/>
          </a:xfrm>
          <a:prstGeom prst="rect">
            <a:avLst/>
          </a:prstGeom>
        </p:spPr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7116763" y="7010400"/>
            <a:ext cx="2268537" cy="401638"/>
          </a:xfrm>
          <a:prstGeom prst="rect">
            <a:avLst/>
          </a:prstGeom>
        </p:spPr>
        <p:txBody>
          <a:bodyPr/>
          <a:lstStyle/>
          <a:p>
            <a:fld id="{87D95BBB-7902-4C9F-A721-E70F8E0EDC4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0292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sirinktinis maketa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933643" y="99966"/>
            <a:ext cx="7670844" cy="1071609"/>
          </a:xfrm>
        </p:spPr>
        <p:txBody>
          <a:bodyPr/>
          <a:lstStyle/>
          <a:p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pavad. stilių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>
          <a:xfrm>
            <a:off x="635314" y="2761638"/>
            <a:ext cx="9068760" cy="4391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  <a:p>
            <a:pPr lvl="1"/>
            <a:r>
              <a:rPr lang="lt-LT" dirty="0"/>
              <a:t>Antras lygmuo</a:t>
            </a:r>
          </a:p>
          <a:p>
            <a:pPr lvl="2"/>
            <a:r>
              <a:rPr lang="lt-LT" dirty="0"/>
              <a:t>Trečias lygmuo</a:t>
            </a:r>
          </a:p>
          <a:p>
            <a:pPr lvl="3"/>
            <a:r>
              <a:rPr lang="lt-LT" dirty="0"/>
              <a:t>Ketvirtas lygmuo</a:t>
            </a:r>
          </a:p>
          <a:p>
            <a:pPr lvl="4"/>
            <a:r>
              <a:rPr lang="lt-LT" dirty="0"/>
              <a:t>Penktas lygmuo</a:t>
            </a:r>
          </a:p>
        </p:txBody>
      </p:sp>
      <p:pic>
        <p:nvPicPr>
          <p:cNvPr id="5" name="Paveikslėlis 4"/>
          <p:cNvPicPr>
            <a:picLocks noChangeAspect="1"/>
          </p:cNvPicPr>
          <p:nvPr userDrawn="1"/>
        </p:nvPicPr>
        <p:blipFill rotWithShape="1">
          <a:blip r:embed="rId2"/>
          <a:srcRect l="10646" r="12934" b="24670"/>
          <a:stretch/>
        </p:blipFill>
        <p:spPr>
          <a:xfrm>
            <a:off x="103833" y="78181"/>
            <a:ext cx="1829810" cy="1238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7" name="Tiesioji jungtis 6"/>
          <p:cNvCxnSpPr/>
          <p:nvPr userDrawn="1"/>
        </p:nvCxnSpPr>
        <p:spPr>
          <a:xfrm>
            <a:off x="1915535" y="1171575"/>
            <a:ext cx="7668000" cy="0"/>
          </a:xfrm>
          <a:prstGeom prst="line">
            <a:avLst/>
          </a:prstGeom>
          <a:ln w="19050">
            <a:solidFill>
              <a:srgbClr val="065CB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034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irinktinis maket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03228" y="5543980"/>
            <a:ext cx="9068760" cy="1860432"/>
          </a:xfrm>
        </p:spPr>
        <p:txBody>
          <a:bodyPr/>
          <a:lstStyle>
            <a:lvl1pPr>
              <a:defRPr>
                <a:solidFill>
                  <a:srgbClr val="085CA1"/>
                </a:solidFill>
              </a:defRPr>
            </a:lvl1pPr>
          </a:lstStyle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8193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260475" y="1238250"/>
            <a:ext cx="7558088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260475" y="3971925"/>
            <a:ext cx="7558088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692150" y="7010400"/>
            <a:ext cx="2268538" cy="401638"/>
          </a:xfrm>
          <a:prstGeom prst="rect">
            <a:avLst/>
          </a:prstGeom>
        </p:spPr>
        <p:txBody>
          <a:bodyPr/>
          <a:lstStyle/>
          <a:p>
            <a:fld id="{83143A64-94AC-4607-8063-32D563327417}" type="datetimeFigureOut">
              <a:rPr lang="lt-LT" smtClean="0"/>
              <a:t>2024-05-30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3338513" y="7010400"/>
            <a:ext cx="3400425" cy="401638"/>
          </a:xfrm>
          <a:prstGeom prst="rect">
            <a:avLst/>
          </a:prstGeom>
        </p:spPr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7116763" y="7010400"/>
            <a:ext cx="2268537" cy="401638"/>
          </a:xfrm>
          <a:prstGeom prst="rect">
            <a:avLst/>
          </a:prstGeom>
        </p:spPr>
        <p:txBody>
          <a:bodyPr/>
          <a:lstStyle/>
          <a:p>
            <a:fld id="{87D95BBB-7902-4C9F-A721-E70F8E0EDC4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297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692150" y="7010400"/>
            <a:ext cx="2268538" cy="401638"/>
          </a:xfrm>
          <a:prstGeom prst="rect">
            <a:avLst/>
          </a:prstGeom>
        </p:spPr>
        <p:txBody>
          <a:bodyPr/>
          <a:lstStyle/>
          <a:p>
            <a:fld id="{83143A64-94AC-4607-8063-32D563327417}" type="datetimeFigureOut">
              <a:rPr lang="lt-LT" smtClean="0"/>
              <a:t>2024-05-30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3338513" y="7010400"/>
            <a:ext cx="3400425" cy="401638"/>
          </a:xfrm>
          <a:prstGeom prst="rect">
            <a:avLst/>
          </a:prstGeom>
        </p:spPr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7116763" y="7010400"/>
            <a:ext cx="2268537" cy="401638"/>
          </a:xfrm>
          <a:prstGeom prst="rect">
            <a:avLst/>
          </a:prstGeom>
        </p:spPr>
        <p:txBody>
          <a:bodyPr/>
          <a:lstStyle/>
          <a:p>
            <a:fld id="{87D95BBB-7902-4C9F-A721-E70F8E0EDC4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9919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87388" y="1885950"/>
            <a:ext cx="8691562" cy="31448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87388" y="5060950"/>
            <a:ext cx="8691562" cy="16541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692150" y="7010400"/>
            <a:ext cx="2268538" cy="401638"/>
          </a:xfrm>
          <a:prstGeom prst="rect">
            <a:avLst/>
          </a:prstGeom>
        </p:spPr>
        <p:txBody>
          <a:bodyPr/>
          <a:lstStyle/>
          <a:p>
            <a:fld id="{83143A64-94AC-4607-8063-32D563327417}" type="datetimeFigureOut">
              <a:rPr lang="lt-LT" smtClean="0"/>
              <a:t>2024-05-30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3338513" y="7010400"/>
            <a:ext cx="3400425" cy="401638"/>
          </a:xfrm>
          <a:prstGeom prst="rect">
            <a:avLst/>
          </a:prstGeom>
        </p:spPr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7116763" y="7010400"/>
            <a:ext cx="2268537" cy="401638"/>
          </a:xfrm>
          <a:prstGeom prst="rect">
            <a:avLst/>
          </a:prstGeom>
        </p:spPr>
        <p:txBody>
          <a:bodyPr/>
          <a:lstStyle/>
          <a:p>
            <a:fld id="{87D95BBB-7902-4C9F-A721-E70F8E0EDC4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02820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692150" y="2012950"/>
            <a:ext cx="4270375" cy="4799013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5114925" y="2012950"/>
            <a:ext cx="4270375" cy="4799013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>
          <a:xfrm>
            <a:off x="692150" y="7010400"/>
            <a:ext cx="2268538" cy="401638"/>
          </a:xfrm>
          <a:prstGeom prst="rect">
            <a:avLst/>
          </a:prstGeom>
        </p:spPr>
        <p:txBody>
          <a:bodyPr/>
          <a:lstStyle/>
          <a:p>
            <a:fld id="{83143A64-94AC-4607-8063-32D563327417}" type="datetimeFigureOut">
              <a:rPr lang="lt-LT" smtClean="0"/>
              <a:t>2024-05-30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3338513" y="7010400"/>
            <a:ext cx="3400425" cy="401638"/>
          </a:xfrm>
          <a:prstGeom prst="rect">
            <a:avLst/>
          </a:prstGeom>
        </p:spPr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7116763" y="7010400"/>
            <a:ext cx="2268537" cy="401638"/>
          </a:xfrm>
          <a:prstGeom prst="rect">
            <a:avLst/>
          </a:prstGeom>
        </p:spPr>
        <p:txBody>
          <a:bodyPr/>
          <a:lstStyle/>
          <a:p>
            <a:fld id="{87D95BBB-7902-4C9F-A721-E70F8E0EDC4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1249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1562" cy="1460500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93738" y="1854200"/>
            <a:ext cx="426402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93738" y="2762250"/>
            <a:ext cx="4264025" cy="4064000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5102225" y="1854200"/>
            <a:ext cx="428307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5102225" y="2762250"/>
            <a:ext cx="4283075" cy="4064000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>
          <a:xfrm>
            <a:off x="692150" y="7010400"/>
            <a:ext cx="2268538" cy="401638"/>
          </a:xfrm>
          <a:prstGeom prst="rect">
            <a:avLst/>
          </a:prstGeom>
        </p:spPr>
        <p:txBody>
          <a:bodyPr/>
          <a:lstStyle/>
          <a:p>
            <a:fld id="{83143A64-94AC-4607-8063-32D563327417}" type="datetimeFigureOut">
              <a:rPr lang="lt-LT" smtClean="0"/>
              <a:t>2024-05-30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>
          <a:xfrm>
            <a:off x="3338513" y="7010400"/>
            <a:ext cx="3400425" cy="401638"/>
          </a:xfrm>
          <a:prstGeom prst="rect">
            <a:avLst/>
          </a:prstGeom>
        </p:spPr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>
          <a:xfrm>
            <a:off x="7116763" y="7010400"/>
            <a:ext cx="2268537" cy="401638"/>
          </a:xfrm>
          <a:prstGeom prst="rect">
            <a:avLst/>
          </a:prstGeom>
        </p:spPr>
        <p:txBody>
          <a:bodyPr/>
          <a:lstStyle/>
          <a:p>
            <a:fld id="{87D95BBB-7902-4C9F-A721-E70F8E0EDC4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93859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>
          <a:xfrm>
            <a:off x="692150" y="7010400"/>
            <a:ext cx="2268538" cy="401638"/>
          </a:xfrm>
          <a:prstGeom prst="rect">
            <a:avLst/>
          </a:prstGeom>
        </p:spPr>
        <p:txBody>
          <a:bodyPr/>
          <a:lstStyle/>
          <a:p>
            <a:fld id="{83143A64-94AC-4607-8063-32D563327417}" type="datetimeFigureOut">
              <a:rPr lang="lt-LT" smtClean="0"/>
              <a:t>2024-05-30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>
          <a:xfrm>
            <a:off x="3338513" y="7010400"/>
            <a:ext cx="3400425" cy="401638"/>
          </a:xfrm>
          <a:prstGeom prst="rect">
            <a:avLst/>
          </a:prstGeom>
        </p:spPr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>
          <a:xfrm>
            <a:off x="7116763" y="7010400"/>
            <a:ext cx="2268537" cy="401638"/>
          </a:xfrm>
          <a:prstGeom prst="rect">
            <a:avLst/>
          </a:prstGeom>
        </p:spPr>
        <p:txBody>
          <a:bodyPr/>
          <a:lstStyle/>
          <a:p>
            <a:fld id="{87D95BBB-7902-4C9F-A721-E70F8E0EDC4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7637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9854" y="4901184"/>
            <a:ext cx="9068760" cy="186043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86" r:id="rId2"/>
    <p:sldLayoutId id="2147483673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85CA1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1865014" y="403225"/>
            <a:ext cx="7670843" cy="768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92149" y="2012950"/>
            <a:ext cx="8843707" cy="4799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  <a:p>
            <a:pPr lvl="1"/>
            <a:r>
              <a:rPr lang="lt-LT" dirty="0"/>
              <a:t>Antras lygmuo</a:t>
            </a:r>
          </a:p>
          <a:p>
            <a:pPr lvl="2"/>
            <a:r>
              <a:rPr lang="lt-LT" dirty="0"/>
              <a:t>Trečias lygmuo</a:t>
            </a:r>
          </a:p>
          <a:p>
            <a:pPr lvl="3"/>
            <a:r>
              <a:rPr lang="lt-LT" dirty="0"/>
              <a:t>Ketvirtas lygmuo</a:t>
            </a:r>
          </a:p>
          <a:p>
            <a:pPr lvl="4"/>
            <a:r>
              <a:rPr lang="lt-LT" dirty="0"/>
              <a:t>Penktas lygmuo</a:t>
            </a:r>
          </a:p>
        </p:txBody>
      </p:sp>
      <p:pic>
        <p:nvPicPr>
          <p:cNvPr id="7" name="Paveikslėlis 6"/>
          <p:cNvPicPr>
            <a:picLocks noChangeAspect="1"/>
          </p:cNvPicPr>
          <p:nvPr userDrawn="1"/>
        </p:nvPicPr>
        <p:blipFill rotWithShape="1">
          <a:blip r:embed="rId13"/>
          <a:srcRect l="10646" r="12934" b="24670"/>
          <a:stretch/>
        </p:blipFill>
        <p:spPr>
          <a:xfrm>
            <a:off x="112886" y="136180"/>
            <a:ext cx="1829810" cy="1238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6" name="Tiesioji jungtis 5"/>
          <p:cNvCxnSpPr/>
          <p:nvPr userDrawn="1"/>
        </p:nvCxnSpPr>
        <p:spPr>
          <a:xfrm>
            <a:off x="1915535" y="1171575"/>
            <a:ext cx="7596000" cy="0"/>
          </a:xfrm>
          <a:prstGeom prst="line">
            <a:avLst/>
          </a:prstGeom>
          <a:ln w="19050">
            <a:solidFill>
              <a:srgbClr val="065CB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43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56FA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migracija.lrv.lt/lt/statistik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AfTdrlt_0o" TargetMode="External"/><Relationship Id="rId2" Type="http://schemas.openxmlformats.org/officeDocument/2006/relationships/hyperlink" Target="https://www.migracija.lt/darba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s://www.migracija.lt/noriu-gauti/pakeisti-leidim%C4%85-laikinai-gyventi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igracija.lrv.lt/lt/naudinga-informacija/ukraina-ukrayina-ukraina-ukraine/informacija-ukrainos-pilieciams-1/darbas-lietuvoje/" TargetMode="External"/><Relationship Id="rId2" Type="http://schemas.openxmlformats.org/officeDocument/2006/relationships/hyperlink" Target="https://migracija.lrv.lt/l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www.hcch.net/en/instruments/conventions/authorities1/?cid=4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fesijuklasifikatorius.lt/lpk-pakeitimai" TargetMode="External"/><Relationship Id="rId2" Type="http://schemas.openxmlformats.org/officeDocument/2006/relationships/hyperlink" Target="https://www.e-tar.lt/portal/lt/legalAct/ac68cd608f4c11eea5a28c81c82193a8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504345" y="4530336"/>
            <a:ext cx="9068760" cy="1262520"/>
          </a:xfrm>
        </p:spPr>
        <p:txBody>
          <a:bodyPr/>
          <a:lstStyle/>
          <a:p>
            <a:r>
              <a:rPr lang="lt-LT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Migracijos procedūrų aktualijos</a:t>
            </a:r>
            <a:br>
              <a:rPr lang="en-150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rgbClr val="054A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lt-LT" sz="1600" dirty="0">
                <a:solidFill>
                  <a:srgbClr val="054A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00" dirty="0">
                <a:solidFill>
                  <a:srgbClr val="054A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sz="1600" dirty="0">
                <a:solidFill>
                  <a:srgbClr val="054A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05-30</a:t>
            </a:r>
            <a:br>
              <a:rPr lang="lt-LT" sz="1600" dirty="0">
                <a:solidFill>
                  <a:srgbClr val="054A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600" dirty="0">
                <a:solidFill>
                  <a:srgbClr val="054A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Kaunas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78298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122D6-7EE8-4B65-8C5F-3A8A19084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Statistika</a:t>
            </a:r>
            <a:endParaRPr lang="en-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CC96F-A3E6-4220-9E1C-2A949CAE15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5314" y="1688976"/>
            <a:ext cx="9068760" cy="4391025"/>
          </a:xfrm>
        </p:spPr>
        <p:txBody>
          <a:bodyPr/>
          <a:lstStyle/>
          <a:p>
            <a:pPr marL="0" indent="0" algn="just">
              <a:buNone/>
            </a:pPr>
            <a:r>
              <a:rPr lang="en-GB" sz="2000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  <a:hlinkClick r:id="rId2"/>
              </a:rPr>
              <a:t>https://migracija.lrv.lt/lt/statistika/</a:t>
            </a:r>
            <a:r>
              <a:rPr lang="lt-LT" sz="2000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 </a:t>
            </a:r>
          </a:p>
          <a:p>
            <a:pPr marL="0" indent="0" algn="just">
              <a:buNone/>
            </a:pPr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pPr marL="0" indent="0" algn="just">
              <a:buNone/>
            </a:pPr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pPr marL="0" indent="0" algn="just">
              <a:buNone/>
            </a:pPr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pPr marL="0" indent="0" algn="just">
              <a:buNone/>
            </a:pPr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pPr marL="0" indent="0" algn="just">
              <a:buNone/>
            </a:pPr>
            <a:endParaRPr lang="en-150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3C9F68-A969-3960-9BAC-F6798FD709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6218" y="1243293"/>
            <a:ext cx="4258269" cy="2248214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472940E-75D3-1F38-5A4C-D7838F6E34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114711"/>
              </p:ext>
            </p:extLst>
          </p:nvPr>
        </p:nvGraphicFramePr>
        <p:xfrm>
          <a:off x="635314" y="3884488"/>
          <a:ext cx="8969173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9939">
                  <a:extLst>
                    <a:ext uri="{9D8B030D-6E8A-4147-A177-3AD203B41FA5}">
                      <a16:colId xmlns:a16="http://schemas.microsoft.com/office/drawing/2014/main" val="97733247"/>
                    </a:ext>
                  </a:extLst>
                </a:gridCol>
                <a:gridCol w="1736035">
                  <a:extLst>
                    <a:ext uri="{9D8B030D-6E8A-4147-A177-3AD203B41FA5}">
                      <a16:colId xmlns:a16="http://schemas.microsoft.com/office/drawing/2014/main" val="4040083546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382118260"/>
                    </a:ext>
                  </a:extLst>
                </a:gridCol>
                <a:gridCol w="1560416">
                  <a:extLst>
                    <a:ext uri="{9D8B030D-6E8A-4147-A177-3AD203B41FA5}">
                      <a16:colId xmlns:a16="http://schemas.microsoft.com/office/drawing/2014/main" val="31118713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2022 m.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2023 m.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2024 m.</a:t>
                      </a:r>
                      <a:endParaRPr lang="en-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23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/>
                        <a:t>Išduota naujų LLG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117 091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83 134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27 769</a:t>
                      </a:r>
                      <a:endParaRPr lang="en-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647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/>
                        <a:t> - iš jų darbo pagrindu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37 490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58 323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19 099</a:t>
                      </a:r>
                      <a:endParaRPr lang="en-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849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/>
                        <a:t>- iš jų mėlynosios kortelės (iš jų – įtraukta į Aukštą pridėtinę vertę kuriančių profesijų, kurių trūksta, sąrašą)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4 145 (2 679)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2 052 (730)</a:t>
                      </a:r>
                      <a:endParaRPr lang="en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608 (115)</a:t>
                      </a:r>
                      <a:endParaRPr lang="en-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048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0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122D6-7EE8-4B65-8C5F-3A8A19084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Atmintinės</a:t>
            </a:r>
            <a:endParaRPr lang="en-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CC96F-A3E6-4220-9E1C-2A949CAE15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5314" y="1688976"/>
            <a:ext cx="9068760" cy="4391025"/>
          </a:xfrm>
        </p:spPr>
        <p:txBody>
          <a:bodyPr/>
          <a:lstStyle/>
          <a:p>
            <a:r>
              <a:rPr lang="lt-LT" sz="2000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Darbdaviams: </a:t>
            </a:r>
            <a:r>
              <a:rPr lang="lt-LT" sz="2000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  <a:hlinkClick r:id="rId2"/>
              </a:rPr>
              <a:t>https://www.migracija.lt/darbas</a:t>
            </a:r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r>
              <a:rPr lang="lt-LT" sz="2000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 </a:t>
            </a:r>
            <a:r>
              <a:rPr lang="lt-LT" sz="2000" dirty="0" err="1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Webinaras</a:t>
            </a:r>
            <a:r>
              <a:rPr lang="lt-LT" sz="2000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: </a:t>
            </a:r>
            <a:r>
              <a:rPr lang="lt-LT" sz="2000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  <a:hlinkClick r:id="rId3"/>
              </a:rPr>
              <a:t>https://www.youtube.com/watch?v=QAfTdrlt_0o</a:t>
            </a:r>
            <a:r>
              <a:rPr lang="lt-LT" sz="2000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 </a:t>
            </a:r>
          </a:p>
          <a:p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r>
              <a:rPr lang="lt-LT" sz="2000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Sporto klubams: </a:t>
            </a:r>
            <a:r>
              <a:rPr lang="lt-LT" sz="2000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  <a:hlinkClick r:id="rId4"/>
              </a:rPr>
              <a:t>https://www.migracija.lt/noriu-gauti/pakeisti-leidim%C4%85-laikinai-gyventi1</a:t>
            </a:r>
            <a:r>
              <a:rPr lang="lt-LT" sz="2000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 </a:t>
            </a:r>
          </a:p>
          <a:p>
            <a:pPr marL="0" indent="0">
              <a:buNone/>
            </a:pPr>
            <a:r>
              <a:rPr lang="lt-LT" sz="2000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 </a:t>
            </a:r>
            <a:endParaRPr lang="en-150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2DF624-5ACE-BC8E-F997-3D19CCA2F5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83346" y="1260175"/>
            <a:ext cx="2555219" cy="1901131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5C1AA4FD-B7CD-85E0-A8D7-C074F9848590}"/>
              </a:ext>
            </a:extLst>
          </p:cNvPr>
          <p:cNvSpPr/>
          <p:nvPr/>
        </p:nvSpPr>
        <p:spPr>
          <a:xfrm>
            <a:off x="5169694" y="2796093"/>
            <a:ext cx="725581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42C0A8-7EE6-958C-0389-4355E6BB35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6681" y="4504157"/>
            <a:ext cx="5029438" cy="2524659"/>
          </a:xfrm>
          <a:prstGeom prst="rect">
            <a:avLst/>
          </a:prstGeom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BFC855F3-BC9A-1D0C-D452-9DDF8C2B2C96}"/>
              </a:ext>
            </a:extLst>
          </p:cNvPr>
          <p:cNvSpPr/>
          <p:nvPr/>
        </p:nvSpPr>
        <p:spPr>
          <a:xfrm>
            <a:off x="4313144" y="6590429"/>
            <a:ext cx="725581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944434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122D6-7EE8-4B65-8C5F-3A8A19084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Atmintinės (2)</a:t>
            </a:r>
            <a:endParaRPr lang="en-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CC96F-A3E6-4220-9E1C-2A949CAE15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5314" y="1688976"/>
            <a:ext cx="9068760" cy="4391025"/>
          </a:xfrm>
        </p:spPr>
        <p:txBody>
          <a:bodyPr/>
          <a:lstStyle/>
          <a:p>
            <a:r>
              <a:rPr lang="lt-LT" sz="2000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Baltarusijos piliečiams ir Ukrainos piliečiams: </a:t>
            </a:r>
            <a:r>
              <a:rPr lang="lt-LT" sz="2000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  <a:hlinkClick r:id="rId2"/>
              </a:rPr>
              <a:t>https://migracija.lrv.lt/lt/</a:t>
            </a:r>
            <a:r>
              <a:rPr lang="lt-LT" sz="2000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 </a:t>
            </a:r>
          </a:p>
          <a:p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pPr marL="0" indent="0">
              <a:buNone/>
            </a:pPr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pPr marL="0" indent="0">
              <a:buNone/>
            </a:pPr>
            <a:r>
              <a:rPr lang="lt-LT" sz="2000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  <a:hlinkClick r:id="rId3"/>
              </a:rPr>
              <a:t>https://migracija.lrv.lt/lt/naudinga-informacija/ukraina-ukrayina-ukraina-ukraine/informacija-ukrainos-pilieciams-1/darbas-lietuvoje/</a:t>
            </a:r>
            <a:r>
              <a:rPr lang="lt-LT" sz="2000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   </a:t>
            </a:r>
          </a:p>
          <a:p>
            <a:pPr marL="0" indent="0">
              <a:buNone/>
            </a:pPr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pPr marL="0" indent="0">
              <a:buNone/>
            </a:pPr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r>
              <a:rPr lang="lt-LT" sz="2000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Kas tvirtina dokumentus apostilėmis? </a:t>
            </a:r>
            <a:r>
              <a:rPr lang="lt-LT" sz="2000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  <a:hlinkClick r:id="rId4"/>
              </a:rPr>
              <a:t>https://www.hcch.net/en/instruments/conventions/authorities1/?cid=41</a:t>
            </a:r>
            <a:r>
              <a:rPr lang="lt-LT" sz="2000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 </a:t>
            </a:r>
          </a:p>
          <a:p>
            <a:pPr marL="0" indent="0">
              <a:buNone/>
            </a:pPr>
            <a:endParaRPr lang="en-150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FE456C-809E-B49E-0CA7-BB2F1407EF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181841"/>
            <a:ext cx="10077450" cy="178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099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2A894F-AFDE-9A5D-3D9D-C9DB6AEDC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>
                <a:solidFill>
                  <a:srgbClr val="085C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 naujesnio?</a:t>
            </a:r>
            <a:endParaRPr lang="en-150" dirty="0">
              <a:solidFill>
                <a:srgbClr val="085CA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76151F-BE42-E0C0-811B-21CC128E0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150" y="1744009"/>
            <a:ext cx="8843707" cy="4799013"/>
          </a:xfrm>
        </p:spPr>
        <p:txBody>
          <a:bodyPr>
            <a:normAutofit lnSpcReduction="10000"/>
          </a:bodyPr>
          <a:lstStyle/>
          <a:p>
            <a:r>
              <a:rPr lang="lt-LT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Vaikai nuo 2 m. amžiaus privalo asmeniškai atvykti į MD (anksčiau buvo nuo 6 m. amžiaus)</a:t>
            </a:r>
          </a:p>
          <a:p>
            <a:pPr algn="just"/>
            <a:r>
              <a:rPr lang="lt-LT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MD gali uždrausti įmonei 6 mėn. teikti tarpininkavimo raštus, jeigu kyla nelegalios migracijos grėsmė</a:t>
            </a:r>
          </a:p>
          <a:p>
            <a:pPr algn="just"/>
            <a:r>
              <a:rPr lang="lt-LT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2024 m. liepos 1 d. įsigalios nauja Lietuvos profesijų klasifikatoriaus redakcija </a:t>
            </a:r>
            <a:r>
              <a:rPr lang="lt-LT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(</a:t>
            </a:r>
            <a:r>
              <a:rPr lang="lt-LT" sz="24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2"/>
              </a:rPr>
              <a:t>nuoroda į paskelbtą teisės aktą Teisės aktų registre</a:t>
            </a:r>
            <a:r>
              <a:rPr lang="lt-LT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). </a:t>
            </a:r>
            <a:r>
              <a:rPr lang="lt-LT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Naujas klasifikatorius: </a:t>
            </a:r>
            <a:r>
              <a:rPr lang="lt-LT" sz="24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3"/>
              </a:rPr>
              <a:t>https://www.profesijuklasifikatorius.lt/lpk-pakeitimai</a:t>
            </a:r>
            <a:r>
              <a:rPr lang="lt-LT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. </a:t>
            </a:r>
          </a:p>
          <a:p>
            <a:pPr algn="just"/>
            <a:r>
              <a:rPr lang="lt-LT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Uždaryti Išorės paslaugų teikėjų biurai Libane, Jordanijoje, Šri Lankoje. Indijoje priimami tik aukštos profesinės kvalifikacijos darbuotojai</a:t>
            </a:r>
          </a:p>
          <a:p>
            <a:pPr algn="just"/>
            <a:r>
              <a:rPr lang="lt-LT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Planuojama apmokestinti tarpininkavimo raštus</a:t>
            </a:r>
          </a:p>
          <a:p>
            <a:pPr marL="0" indent="0" algn="just">
              <a:buNone/>
            </a:pPr>
            <a:endParaRPr lang="en-150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just"/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pPr marL="0" indent="0">
              <a:buNone/>
            </a:pPr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918942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2A894F-AFDE-9A5D-3D9D-C9DB6AEDC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>
                <a:solidFill>
                  <a:srgbClr val="085C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Planuojami UTPĮ pokyčiai</a:t>
            </a:r>
            <a:endParaRPr lang="en-150" dirty="0">
              <a:solidFill>
                <a:srgbClr val="085CA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76151F-BE42-E0C0-811B-21CC128E0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150" y="1744009"/>
            <a:ext cx="8843707" cy="4799013"/>
          </a:xfrm>
        </p:spPr>
        <p:txBody>
          <a:bodyPr>
            <a:normAutofit/>
          </a:bodyPr>
          <a:lstStyle/>
          <a:p>
            <a:r>
              <a:rPr lang="lt-LT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Nuo 2025 m. sausio – viena kvota visiems darbuotojams užsieniečiams (vietoj dabartinių 4)</a:t>
            </a:r>
          </a:p>
          <a:p>
            <a:r>
              <a:rPr lang="lt-LT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Nuo 2024 m. liepos:</a:t>
            </a:r>
          </a:p>
          <a:p>
            <a:pPr lvl="1"/>
            <a:r>
              <a:rPr lang="lt-LT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darbas tik turint Lietuvos išduotą LLG</a:t>
            </a:r>
          </a:p>
          <a:p>
            <a:pPr lvl="1"/>
            <a:r>
              <a:rPr lang="lt-LT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užsieniečiai įdarbinami visai darbo laiko normai</a:t>
            </a:r>
          </a:p>
          <a:p>
            <a:pPr lvl="1"/>
            <a:r>
              <a:rPr lang="lt-LT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galimybė keisti darbdavį – tik po 6 mėn. darbo</a:t>
            </a:r>
          </a:p>
          <a:p>
            <a:pPr lvl="1"/>
            <a:r>
              <a:rPr lang="lt-LT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jeigu darbo keliems darbdaviams sutartis – ne daugiau nei 4 darbdaviai</a:t>
            </a:r>
          </a:p>
          <a:p>
            <a:pPr lvl="1"/>
            <a:r>
              <a:rPr lang="lt-LT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licencijuojamoje srityje darbdavys turi turėti licenciją</a:t>
            </a:r>
          </a:p>
          <a:p>
            <a:pPr lvl="1"/>
            <a:endParaRPr lang="lt-LT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endParaRPr lang="lt-LT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pPr marL="0" indent="0" algn="just">
              <a:buNone/>
            </a:pPr>
            <a:endParaRPr lang="en-150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just"/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pPr marL="0" indent="0">
              <a:buNone/>
            </a:pPr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803030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2A894F-AFDE-9A5D-3D9D-C9DB6AEDC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>
                <a:solidFill>
                  <a:srgbClr val="085C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Dažniausiai daromos klaidos</a:t>
            </a:r>
            <a:endParaRPr lang="en-150" dirty="0">
              <a:solidFill>
                <a:srgbClr val="085CA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76151F-BE42-E0C0-811B-21CC128E0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18" y="1744009"/>
            <a:ext cx="9897035" cy="4799013"/>
          </a:xfrm>
        </p:spPr>
        <p:txBody>
          <a:bodyPr>
            <a:normAutofit/>
          </a:bodyPr>
          <a:lstStyle/>
          <a:p>
            <a:pPr lvl="1"/>
            <a:r>
              <a:rPr lang="lt-LT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Tarpininkavimo raštas užpildomas per anksti (raštas galioja tik 5 mėn.!)</a:t>
            </a:r>
          </a:p>
          <a:p>
            <a:pPr lvl="1"/>
            <a:r>
              <a:rPr lang="lt-LT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Tarpininkavimo rašte daroma klaidų, įkeliami nereikalingi dokumentai</a:t>
            </a:r>
          </a:p>
          <a:p>
            <a:pPr lvl="1"/>
            <a:r>
              <a:rPr lang="lt-LT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Laikino įdarbinimo įmonės turi pildyti prašymą „</a:t>
            </a:r>
            <a:r>
              <a:rPr lang="lt-LT" i="1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ketinu dirbti pagal darbo sutartį, mano profesija nėra įtraukta į trūkstamų profesijų sąrašą pagal įmonės vykdomą veiklą ir man reikalingas Užimtumo tarnybos sprendimas dėl atitikties Lietuvos darbo rinkos poreikiams</a:t>
            </a:r>
            <a:r>
              <a:rPr lang="lt-LT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“ ir TR pažymėti, kad darbuotojas dirbs pagal laikino darbo sutartį</a:t>
            </a:r>
          </a:p>
          <a:p>
            <a:pPr lvl="1"/>
            <a:r>
              <a:rPr lang="lt-LT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Darbuotojų atranka turi vykti užsienyje!</a:t>
            </a:r>
          </a:p>
          <a:p>
            <a:pPr lvl="1"/>
            <a:r>
              <a:rPr lang="lt-LT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Vėluojama pasikeisti leidimus gyventi</a:t>
            </a:r>
          </a:p>
          <a:p>
            <a:pPr lvl="1"/>
            <a:r>
              <a:rPr lang="lt-LT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Darbdaviai vėluoja pranešti apie pasikeitusias aplinkybes</a:t>
            </a:r>
          </a:p>
          <a:p>
            <a:pPr lvl="1"/>
            <a:r>
              <a:rPr lang="lt-LT" dirty="0">
                <a:solidFill>
                  <a:srgbClr val="085CA1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rPr>
              <a:t>MD skambučių centras informacijos apie konkrečius atvejus neteikia</a:t>
            </a:r>
          </a:p>
          <a:p>
            <a:endParaRPr lang="lt-LT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pPr marL="0" indent="0" algn="just">
              <a:buNone/>
            </a:pPr>
            <a:endParaRPr lang="en-150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just"/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pPr marL="0" indent="0">
              <a:buNone/>
            </a:pPr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2342467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2A894F-AFDE-9A5D-3D9D-C9DB6AEDC5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lt-LT" dirty="0">
                <a:solidFill>
                  <a:srgbClr val="085C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Klausimai-atsakymai</a:t>
            </a:r>
            <a:endParaRPr lang="en-150" dirty="0">
              <a:solidFill>
                <a:srgbClr val="085CA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76151F-BE42-E0C0-811B-21CC128E0D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lt-LT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endParaRPr lang="lt-LT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pPr marL="0" indent="0" algn="just">
              <a:buNone/>
            </a:pPr>
            <a:endParaRPr lang="en-150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just"/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pPr marL="0" indent="0">
              <a:buNone/>
            </a:pPr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endParaRPr lang="lt-LT" sz="2000" dirty="0">
              <a:solidFill>
                <a:srgbClr val="085CA1"/>
              </a:solidFill>
              <a:highlight>
                <a:srgbClr val="FFFFFF"/>
              </a:highlight>
              <a:latin typeface="Times New Roman" pitchFamily="18"/>
              <a:ea typeface="Microsoft YaHei" pitchFamily="2"/>
            </a:endParaRPr>
          </a:p>
          <a:p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1540649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lt-LT" sz="2400" dirty="0">
                <a:latin typeface="Times New Roman" panose="02020603050405020304" pitchFamily="18" charset="0"/>
                <a:cs typeface="Arial" panose="020B0604020202020204" pitchFamily="34" charset="0"/>
              </a:rPr>
              <a:t>Evelina Gudzinskaitė</a:t>
            </a:r>
            <a:br>
              <a:rPr lang="lt-LT" sz="2400" dirty="0">
                <a:latin typeface="Times New Roman" panose="02020603050405020304" pitchFamily="18" charset="0"/>
                <a:cs typeface="Arial" panose="020B0604020202020204" pitchFamily="34" charset="0"/>
              </a:rPr>
            </a:br>
            <a:r>
              <a:rPr lang="lt-LT" sz="2000" dirty="0">
                <a:latin typeface="Times New Roman" panose="02020603050405020304" pitchFamily="18" charset="0"/>
                <a:cs typeface="Arial" panose="020B0604020202020204" pitchFamily="34" charset="0"/>
              </a:rPr>
              <a:t>Migracijos departamento prie VRM direktorė</a:t>
            </a:r>
            <a:endParaRPr lang="lt-LT" sz="2400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759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artotojo dizaina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</TotalTime>
  <Words>466</Words>
  <Application>Microsoft Office PowerPoint</Application>
  <PresentationFormat>Custom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Aptos</vt:lpstr>
      <vt:lpstr>Arial</vt:lpstr>
      <vt:lpstr>Calibri</vt:lpstr>
      <vt:lpstr>Calibri Light</vt:lpstr>
      <vt:lpstr>Times New Roman</vt:lpstr>
      <vt:lpstr>Office Theme</vt:lpstr>
      <vt:lpstr>Vartotojo dizainas</vt:lpstr>
      <vt:lpstr>Migracijos procedūrų aktualijos 2024-05-30 Kaunas</vt:lpstr>
      <vt:lpstr>Statistika</vt:lpstr>
      <vt:lpstr>Atmintinės</vt:lpstr>
      <vt:lpstr>Atmintinės (2)</vt:lpstr>
      <vt:lpstr>Kas naujesnio?</vt:lpstr>
      <vt:lpstr>Planuojami UTPĮ pokyčiai</vt:lpstr>
      <vt:lpstr>Dažniausiai daromos klaidos</vt:lpstr>
      <vt:lpstr>Klausimai-atsakymai</vt:lpstr>
      <vt:lpstr>Evelina Gudzinskaitė Migracijos departamento prie VRM direktorė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migration services in Lithuania,  MIGRIS</dc:title>
  <dc:creator>Evelina G</dc:creator>
  <cp:lastModifiedBy>Evelina Gudzinskaitė</cp:lastModifiedBy>
  <cp:revision>63</cp:revision>
  <cp:lastPrinted>2024-01-15T15:00:28Z</cp:lastPrinted>
  <dcterms:created xsi:type="dcterms:W3CDTF">2020-02-27T19:36:53Z</dcterms:created>
  <dcterms:modified xsi:type="dcterms:W3CDTF">2024-05-30T00:22:41Z</dcterms:modified>
</cp:coreProperties>
</file>