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6.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drawings/drawing3.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drawings/drawing4.xml" ContentType="application/vnd.openxmlformats-officedocument.drawingml.chartshapes+xml"/>
  <Override PartName="/ppt/notesSlides/notesSlide10.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3.xml" ContentType="application/vnd.openxmlformats-officedocument.themeOverride+xml"/>
  <Override PartName="/ppt/drawings/drawing5.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4.xml" ContentType="application/vnd.openxmlformats-officedocument.themeOverride+xml"/>
  <Override PartName="/ppt/charts/chart15.xml" ContentType="application/vnd.openxmlformats-officedocument.drawingml.chart+xml"/>
  <Override PartName="/ppt/notesSlides/notesSlide14.xml" ContentType="application/vnd.openxmlformats-officedocument.presentationml.notesSl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5.xml" ContentType="application/vnd.openxmlformats-officedocument.themeOverride+xml"/>
  <Override PartName="/ppt/notesSlides/notesSlide15.xml" ContentType="application/vnd.openxmlformats-officedocument.presentationml.notesSl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6.xml" ContentType="application/vnd.openxmlformats-officedocument.themeOverr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6" r:id="rId2"/>
    <p:sldMasterId id="2147483712" r:id="rId3"/>
    <p:sldMasterId id="2147483736" r:id="rId4"/>
  </p:sldMasterIdLst>
  <p:notesMasterIdLst>
    <p:notesMasterId r:id="rId23"/>
  </p:notesMasterIdLst>
  <p:sldIdLst>
    <p:sldId id="581" r:id="rId5"/>
    <p:sldId id="582" r:id="rId6"/>
    <p:sldId id="583" r:id="rId7"/>
    <p:sldId id="584" r:id="rId8"/>
    <p:sldId id="585" r:id="rId9"/>
    <p:sldId id="587" r:id="rId10"/>
    <p:sldId id="586" r:id="rId11"/>
    <p:sldId id="588" r:id="rId12"/>
    <p:sldId id="589" r:id="rId13"/>
    <p:sldId id="592" r:id="rId14"/>
    <p:sldId id="590" r:id="rId15"/>
    <p:sldId id="591" r:id="rId16"/>
    <p:sldId id="593" r:id="rId17"/>
    <p:sldId id="599" r:id="rId18"/>
    <p:sldId id="595" r:id="rId19"/>
    <p:sldId id="596" r:id="rId20"/>
    <p:sldId id="597" r:id="rId21"/>
    <p:sldId id="598"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Trebuchet MS" panose="020B060302020202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MS PGothic" panose="020B0600070205080204" pitchFamily="34" charset="-128"/>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nė Zelenė" initials="AZ" lastIdx="1" clrIdx="0">
    <p:extLst>
      <p:ext uri="{19B8F6BF-5375-455C-9EA6-DF929625EA0E}">
        <p15:presenceInfo xmlns:p15="http://schemas.microsoft.com/office/powerpoint/2012/main" userId="S-1-5-21-12604286-831459112-1253772060-38523" providerId="AD"/>
      </p:ext>
    </p:extLst>
  </p:cmAuthor>
  <p:cmAuthor id="2" name="Rūta Asadauskaitė" initials="RA" lastIdx="6" clrIdx="1">
    <p:extLst>
      <p:ext uri="{19B8F6BF-5375-455C-9EA6-DF929625EA0E}">
        <p15:presenceInfo xmlns:p15="http://schemas.microsoft.com/office/powerpoint/2012/main" userId="S-1-5-21-12604286-831459112-1253772060-14630" providerId="AD"/>
      </p:ext>
    </p:extLst>
  </p:cmAuthor>
  <p:cmAuthor id="3" name="Aušra Razmuvienė" initials="AR" lastIdx="2" clrIdx="2">
    <p:extLst>
      <p:ext uri="{19B8F6BF-5375-455C-9EA6-DF929625EA0E}">
        <p15:presenceInfo xmlns:p15="http://schemas.microsoft.com/office/powerpoint/2012/main" userId="S-1-5-21-12604286-831459112-1253772060-10810" providerId="AD"/>
      </p:ext>
    </p:extLst>
  </p:cmAuthor>
  <p:cmAuthor id="4" name="Indrė Lenkaitytė" initials="IL" lastIdx="11" clrIdx="3">
    <p:extLst>
      <p:ext uri="{19B8F6BF-5375-455C-9EA6-DF929625EA0E}">
        <p15:presenceInfo xmlns:p15="http://schemas.microsoft.com/office/powerpoint/2012/main" userId="S-1-5-21-12604286-831459112-1253772060-40122" providerId="AD"/>
      </p:ext>
    </p:extLst>
  </p:cmAuthor>
  <p:cmAuthor id="5" name="Judita Stankienė" initials="JS" lastIdx="10" clrIdx="4">
    <p:extLst>
      <p:ext uri="{19B8F6BF-5375-455C-9EA6-DF929625EA0E}">
        <p15:presenceInfo xmlns:p15="http://schemas.microsoft.com/office/powerpoint/2012/main" userId="S-1-5-21-12604286-831459112-1253772060-21384" providerId="AD"/>
      </p:ext>
    </p:extLst>
  </p:cmAuthor>
  <p:cmAuthor id="6" name="Vida Sakalauskienė" initials="VS" lastIdx="8" clrIdx="5">
    <p:extLst>
      <p:ext uri="{19B8F6BF-5375-455C-9EA6-DF929625EA0E}">
        <p15:presenceInfo xmlns:p15="http://schemas.microsoft.com/office/powerpoint/2012/main" userId="S-1-5-21-12604286-831459112-1253772060-214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7D4C"/>
    <a:srgbClr val="B4E3CC"/>
    <a:srgbClr val="E06565"/>
    <a:srgbClr val="E4FDF0"/>
    <a:srgbClr val="0A6438"/>
    <a:srgbClr val="007D40"/>
    <a:srgbClr val="087C4B"/>
    <a:srgbClr val="56B363"/>
    <a:srgbClr val="E7F0EB"/>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 stiliaus, be tinklelio">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86179" autoAdjust="0"/>
  </p:normalViewPr>
  <p:slideViewPr>
    <p:cSldViewPr snapToGrid="0">
      <p:cViewPr varScale="1">
        <p:scale>
          <a:sx n="100" d="100"/>
          <a:sy n="100" d="100"/>
        </p:scale>
        <p:origin x="252" y="72"/>
      </p:cViewPr>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1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4.xml"/><Relationship Id="rId4"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5.xml"/><Relationship Id="rId4"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Knyga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Knyga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2.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none" spc="0" normalizeH="0" baseline="0">
                <a:solidFill>
                  <a:schemeClr val="tx1"/>
                </a:solidFill>
                <a:latin typeface="Trebuchet MS" panose="020B0603020202020204" pitchFamily="34" charset="0"/>
                <a:ea typeface="+mj-ea"/>
                <a:cs typeface="+mj-cs"/>
              </a:defRPr>
            </a:pPr>
            <a:r>
              <a:rPr lang="lt-LT" sz="1800" b="1" i="0" u="none" strike="noStrike" kern="1200" cap="none" spc="0" normalizeH="0" baseline="0" noProof="0" dirty="0">
                <a:solidFill>
                  <a:schemeClr val="tx1"/>
                </a:solidFill>
                <a:latin typeface="Trebuchet MS" panose="020B0603020202020204" pitchFamily="34" charset="0"/>
                <a:ea typeface="+mj-ea"/>
                <a:cs typeface="+mj-cs"/>
              </a:rPr>
              <a:t>Apskričių nacionalinio </a:t>
            </a:r>
            <a:r>
              <a:rPr lang="lt-LT" sz="1800" b="1" baseline="0" noProof="0" dirty="0">
                <a:solidFill>
                  <a:schemeClr val="tx1"/>
                </a:solidFill>
                <a:latin typeface="Trebuchet MS" panose="020B0603020202020204" pitchFamily="34" charset="0"/>
              </a:rPr>
              <a:t>biudžeto</a:t>
            </a:r>
            <a:r>
              <a:rPr lang="lt-LT" sz="1800" b="1" baseline="0" dirty="0">
                <a:solidFill>
                  <a:schemeClr val="tx1"/>
                </a:solidFill>
                <a:latin typeface="Trebuchet MS" panose="020B0603020202020204" pitchFamily="34" charset="0"/>
              </a:rPr>
              <a:t> įplaukos, mln. </a:t>
            </a:r>
            <a:r>
              <a:rPr lang="lt-LT" sz="1800" b="1" i="0" u="none" strike="noStrike" cap="none" normalizeH="0" baseline="0" dirty="0" smtClean="0">
                <a:solidFill>
                  <a:schemeClr val="tx1"/>
                </a:solidFill>
                <a:effectLst/>
              </a:rPr>
              <a:t>€</a:t>
            </a:r>
            <a:endParaRPr lang="lt-LT" sz="1800" b="1" dirty="0">
              <a:solidFill>
                <a:schemeClr val="tx1"/>
              </a:solidFill>
              <a:latin typeface="Trebuchet MS" panose="020B0603020202020204" pitchFamily="34" charset="0"/>
            </a:endParaRPr>
          </a:p>
        </c:rich>
      </c:tx>
      <c:layout>
        <c:manualLayout>
          <c:xMode val="edge"/>
          <c:yMode val="edge"/>
          <c:x val="0.27870011300422759"/>
          <c:y val="0.14313430481391617"/>
        </c:manualLayout>
      </c:layout>
      <c:overlay val="0"/>
      <c:spPr>
        <a:noFill/>
        <a:ln>
          <a:noFill/>
        </a:ln>
        <a:effectLst/>
      </c:spPr>
      <c:txPr>
        <a:bodyPr rot="0" spcFirstLastPara="1" vertOverflow="ellipsis" vert="horz" wrap="square" anchor="ctr" anchorCtr="1"/>
        <a:lstStyle/>
        <a:p>
          <a:pPr>
            <a:defRPr sz="1800" b="0" i="0" u="none" strike="noStrike" kern="1200" cap="none" spc="0" normalizeH="0" baseline="0">
              <a:solidFill>
                <a:schemeClr val="tx1"/>
              </a:solidFill>
              <a:latin typeface="Trebuchet MS" panose="020B0603020202020204" pitchFamily="34" charset="0"/>
              <a:ea typeface="+mj-ea"/>
              <a:cs typeface="+mj-cs"/>
            </a:defRPr>
          </a:pPr>
          <a:endParaRPr lang="en-US"/>
        </a:p>
      </c:txPr>
    </c:title>
    <c:autoTitleDeleted val="0"/>
    <c:plotArea>
      <c:layout>
        <c:manualLayout>
          <c:layoutTarget val="inner"/>
          <c:xMode val="edge"/>
          <c:yMode val="edge"/>
          <c:x val="0.16539407668919465"/>
          <c:y val="0.22844120415803024"/>
          <c:w val="0.76556108044166815"/>
          <c:h val="0.56625877307525763"/>
        </c:manualLayout>
      </c:layout>
      <c:barChart>
        <c:barDir val="bar"/>
        <c:grouping val="clustered"/>
        <c:varyColors val="0"/>
        <c:ser>
          <c:idx val="0"/>
          <c:order val="0"/>
          <c:tx>
            <c:strRef>
              <c:f>Lapas1!$B$1</c:f>
              <c:strCache>
                <c:ptCount val="1"/>
                <c:pt idx="0">
                  <c:v>2023 m. I ketv.</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4"/>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Lapas1!$A$3:$A$5</c:f>
              <c:strCache>
                <c:ptCount val="3"/>
                <c:pt idx="0">
                  <c:v>Marijampolės apskr.</c:v>
                </c:pt>
                <c:pt idx="1">
                  <c:v>Alytaus apskr.</c:v>
                </c:pt>
                <c:pt idx="2">
                  <c:v>Kauno apskr.</c:v>
                </c:pt>
              </c:strCache>
            </c:strRef>
          </c:cat>
          <c:val>
            <c:numRef>
              <c:f>Lapas1!$B$3:$B$5</c:f>
              <c:numCache>
                <c:formatCode>0</c:formatCode>
                <c:ptCount val="3"/>
                <c:pt idx="0">
                  <c:v>56.954000000000001</c:v>
                </c:pt>
                <c:pt idx="1">
                  <c:v>53.889000000000003</c:v>
                </c:pt>
                <c:pt idx="2">
                  <c:v>626</c:v>
                </c:pt>
              </c:numCache>
            </c:numRef>
          </c:val>
          <c:extLst xmlns:c16r2="http://schemas.microsoft.com/office/drawing/2015/06/chart">
            <c:ext xmlns:c16="http://schemas.microsoft.com/office/drawing/2014/chart" uri="{C3380CC4-5D6E-409C-BE32-E72D297353CC}">
              <c16:uniqueId val="{00000000-219C-45DE-B84D-695D2D7B466D}"/>
            </c:ext>
          </c:extLst>
        </c:ser>
        <c:ser>
          <c:idx val="1"/>
          <c:order val="1"/>
          <c:tx>
            <c:strRef>
              <c:f>Lapas1!$C$1</c:f>
              <c:strCache>
                <c:ptCount val="1"/>
                <c:pt idx="0">
                  <c:v>2024 m. I ketv.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2"/>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Lapas1!$A$3:$A$5</c:f>
              <c:strCache>
                <c:ptCount val="3"/>
                <c:pt idx="0">
                  <c:v>Marijampolės apskr.</c:v>
                </c:pt>
                <c:pt idx="1">
                  <c:v>Alytaus apskr.</c:v>
                </c:pt>
                <c:pt idx="2">
                  <c:v>Kauno apskr.</c:v>
                </c:pt>
              </c:strCache>
            </c:strRef>
          </c:cat>
          <c:val>
            <c:numRef>
              <c:f>Lapas1!$C$3:$C$5</c:f>
              <c:numCache>
                <c:formatCode>0</c:formatCode>
                <c:ptCount val="3"/>
                <c:pt idx="0">
                  <c:v>66</c:v>
                </c:pt>
                <c:pt idx="1">
                  <c:v>57.109000000000002</c:v>
                </c:pt>
                <c:pt idx="2">
                  <c:v>680.06399999999996</c:v>
                </c:pt>
              </c:numCache>
            </c:numRef>
          </c:val>
          <c:extLst xmlns:c16r2="http://schemas.microsoft.com/office/drawing/2015/06/chart">
            <c:ext xmlns:c16="http://schemas.microsoft.com/office/drawing/2014/chart" uri="{C3380CC4-5D6E-409C-BE32-E72D297353CC}">
              <c16:uniqueId val="{00000001-219C-45DE-B84D-695D2D7B466D}"/>
            </c:ext>
          </c:extLst>
        </c:ser>
        <c:dLbls>
          <c:showLegendKey val="0"/>
          <c:showVal val="1"/>
          <c:showCatName val="0"/>
          <c:showSerName val="0"/>
          <c:showPercent val="0"/>
          <c:showBubbleSize val="0"/>
        </c:dLbls>
        <c:gapWidth val="150"/>
        <c:overlap val="-25"/>
        <c:axId val="409709192"/>
        <c:axId val="409711152"/>
      </c:barChart>
      <c:catAx>
        <c:axId val="409709192"/>
        <c:scaling>
          <c:orientation val="minMax"/>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1400" b="0" i="0" u="none" strike="noStrike" kern="1200" cap="none" spc="0" normalizeH="0" baseline="0">
                <a:solidFill>
                  <a:schemeClr val="tx1"/>
                </a:solidFill>
                <a:latin typeface="Trebuchet MS" panose="020B0603020202020204" pitchFamily="34" charset="0"/>
                <a:ea typeface="+mn-ea"/>
                <a:cs typeface="+mn-cs"/>
              </a:defRPr>
            </a:pPr>
            <a:endParaRPr lang="en-US"/>
          </a:p>
        </c:txPr>
        <c:crossAx val="409711152"/>
        <c:crosses val="autoZero"/>
        <c:auto val="1"/>
        <c:lblAlgn val="ctr"/>
        <c:lblOffset val="100"/>
        <c:noMultiLvlLbl val="0"/>
      </c:catAx>
      <c:valAx>
        <c:axId val="409711152"/>
        <c:scaling>
          <c:orientation val="minMax"/>
        </c:scaling>
        <c:delete val="1"/>
        <c:axPos val="b"/>
        <c:numFmt formatCode="0" sourceLinked="1"/>
        <c:majorTickMark val="none"/>
        <c:minorTickMark val="none"/>
        <c:tickLblPos val="nextTo"/>
        <c:crossAx val="409709192"/>
        <c:crosses val="autoZero"/>
        <c:crossBetween val="between"/>
      </c:valAx>
      <c:spPr>
        <a:noFill/>
        <a:ln w="25400">
          <a:noFill/>
        </a:ln>
        <a:effectLst/>
      </c:spPr>
    </c:plotArea>
    <c:legend>
      <c:legendPos val="t"/>
      <c:layout>
        <c:manualLayout>
          <c:xMode val="edge"/>
          <c:yMode val="edge"/>
          <c:x val="0.25080884732163061"/>
          <c:y val="0.8376076069859526"/>
          <c:w val="0.47106619453505072"/>
          <c:h val="0.1072498343017769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51789843067742"/>
          <c:y val="4.1409596527706781E-2"/>
          <c:w val="0.84577198604780157"/>
          <c:h val="0.77949097271931911"/>
        </c:manualLayout>
      </c:layout>
      <c:barChart>
        <c:barDir val="col"/>
        <c:grouping val="clustered"/>
        <c:varyColors val="0"/>
        <c:ser>
          <c:idx val="0"/>
          <c:order val="0"/>
          <c:tx>
            <c:strRef>
              <c:f>Lapas1!$B$2</c:f>
              <c:strCache>
                <c:ptCount val="1"/>
                <c:pt idx="0">
                  <c:v>Stulpelis2</c:v>
                </c:pt>
              </c:strCache>
            </c:strRef>
          </c:tx>
          <c:spPr>
            <a:solidFill>
              <a:srgbClr val="197D4C"/>
            </a:solidFill>
            <a:ln>
              <a:noFill/>
            </a:ln>
            <a:effectLst/>
          </c:spPr>
          <c:invertIfNegative val="0"/>
          <c:dPt>
            <c:idx val="0"/>
            <c:invertIfNegative val="0"/>
            <c:bubble3D val="0"/>
            <c:spPr>
              <a:solidFill>
                <a:srgbClr val="B4E3CC"/>
              </a:solidFill>
              <a:ln>
                <a:noFill/>
              </a:ln>
              <a:effectLst/>
            </c:spPr>
            <c:extLst xmlns:c16r2="http://schemas.microsoft.com/office/drawing/2015/06/chart">
              <c:ext xmlns:c16="http://schemas.microsoft.com/office/drawing/2014/chart" uri="{C3380CC4-5D6E-409C-BE32-E72D297353CC}">
                <c16:uniqueId val="{00000004-62ED-446A-9CBA-ADFD4F98DA02}"/>
              </c:ext>
            </c:extLst>
          </c:dPt>
          <c:dPt>
            <c:idx val="1"/>
            <c:invertIfNegative val="0"/>
            <c:bubble3D val="0"/>
            <c:extLst xmlns:c16r2="http://schemas.microsoft.com/office/drawing/2015/06/chart">
              <c:ext xmlns:c16="http://schemas.microsoft.com/office/drawing/2014/chart" uri="{C3380CC4-5D6E-409C-BE32-E72D297353CC}">
                <c16:uniqueId val="{00000002-06A6-44F9-A7BA-2997AC398CEA}"/>
              </c:ext>
            </c:extLst>
          </c:dPt>
          <c:dPt>
            <c:idx val="2"/>
            <c:invertIfNegative val="0"/>
            <c:bubble3D val="0"/>
            <c:spPr>
              <a:solidFill>
                <a:srgbClr val="0F4A2D"/>
              </a:solidFill>
              <a:ln>
                <a:noFill/>
              </a:ln>
              <a:effectLst/>
            </c:spPr>
          </c:dPt>
          <c:cat>
            <c:strRef>
              <c:f>Lapas1!$A$3:$A$5</c:f>
              <c:strCache>
                <c:ptCount val="3"/>
                <c:pt idx="0">
                  <c:v>2022 m.</c:v>
                </c:pt>
                <c:pt idx="1">
                  <c:v>2023 m. </c:v>
                </c:pt>
                <c:pt idx="2">
                  <c:v>2024 m. I ketv.</c:v>
                </c:pt>
              </c:strCache>
            </c:strRef>
          </c:cat>
          <c:val>
            <c:numRef>
              <c:f>Lapas1!$B$3:$B$5</c:f>
              <c:numCache>
                <c:formatCode>General</c:formatCode>
                <c:ptCount val="3"/>
                <c:pt idx="0">
                  <c:v>41.5</c:v>
                </c:pt>
                <c:pt idx="1">
                  <c:v>44.9</c:v>
                </c:pt>
                <c:pt idx="2">
                  <c:v>11.3</c:v>
                </c:pt>
              </c:numCache>
            </c:numRef>
          </c:val>
          <c:extLst xmlns:c16r2="http://schemas.microsoft.com/office/drawing/2015/06/chart">
            <c:ext xmlns:c16="http://schemas.microsoft.com/office/drawing/2014/chart" uri="{C3380CC4-5D6E-409C-BE32-E72D297353CC}">
              <c16:uniqueId val="{00000000-62ED-446A-9CBA-ADFD4F98DA02}"/>
            </c:ext>
          </c:extLst>
        </c:ser>
        <c:dLbls>
          <c:showLegendKey val="0"/>
          <c:showVal val="0"/>
          <c:showCatName val="0"/>
          <c:showSerName val="0"/>
          <c:showPercent val="0"/>
          <c:showBubbleSize val="0"/>
        </c:dLbls>
        <c:gapWidth val="105"/>
        <c:overlap val="58"/>
        <c:axId val="401597496"/>
        <c:axId val="401599456"/>
      </c:barChart>
      <c:catAx>
        <c:axId val="401597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401599456"/>
        <c:crosses val="autoZero"/>
        <c:auto val="1"/>
        <c:lblAlgn val="ctr"/>
        <c:lblOffset val="100"/>
        <c:noMultiLvlLbl val="0"/>
      </c:catAx>
      <c:valAx>
        <c:axId val="401599456"/>
        <c:scaling>
          <c:orientation val="minMax"/>
        </c:scaling>
        <c:delete val="1"/>
        <c:axPos val="l"/>
        <c:numFmt formatCode="General" sourceLinked="1"/>
        <c:majorTickMark val="none"/>
        <c:minorTickMark val="none"/>
        <c:tickLblPos val="nextTo"/>
        <c:crossAx val="40159749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97688667722038"/>
          <c:y val="0.31702184046323301"/>
          <c:w val="0.36859033488052118"/>
          <c:h val="0.52637959858883432"/>
        </c:manualLayout>
      </c:layout>
      <c:doughnutChart>
        <c:varyColors val="1"/>
        <c:ser>
          <c:idx val="0"/>
          <c:order val="0"/>
          <c:tx>
            <c:strRef>
              <c:f>'Lapas2 (2)'!$B$29</c:f>
              <c:strCache>
                <c:ptCount val="1"/>
                <c:pt idx="0">
                  <c:v>Suma, Eur</c:v>
                </c:pt>
              </c:strCache>
            </c:strRef>
          </c:tx>
          <c:spPr>
            <a:ln>
              <a:noFill/>
            </a:ln>
            <a:scene3d>
              <a:camera prst="orthographicFront"/>
              <a:lightRig rig="threePt" dir="t"/>
            </a:scene3d>
          </c:spPr>
          <c:dPt>
            <c:idx val="0"/>
            <c:bubble3D val="0"/>
            <c:spPr>
              <a:solidFill>
                <a:srgbClr val="68C699"/>
              </a:solidFill>
              <a:ln>
                <a:noFill/>
              </a:ln>
              <a:effectLst/>
              <a:scene3d>
                <a:camera prst="orthographicFront"/>
                <a:lightRig rig="threePt" dir="t"/>
              </a:scene3d>
            </c:spPr>
            <c:extLst xmlns:c16r2="http://schemas.microsoft.com/office/drawing/2015/06/chart">
              <c:ext xmlns:c16="http://schemas.microsoft.com/office/drawing/2014/chart" uri="{C3380CC4-5D6E-409C-BE32-E72D297353CC}">
                <c16:uniqueId val="{00000001-3C61-4125-896A-FCB8E6B43A95}"/>
              </c:ext>
            </c:extLst>
          </c:dPt>
          <c:dPt>
            <c:idx val="1"/>
            <c:bubble3D val="0"/>
            <c:spPr>
              <a:solidFill>
                <a:schemeClr val="accent5"/>
              </a:solidFill>
              <a:ln>
                <a:noFill/>
              </a:ln>
              <a:effectLst/>
              <a:scene3d>
                <a:camera prst="orthographicFront"/>
                <a:lightRig rig="threePt" dir="t"/>
              </a:scene3d>
            </c:spPr>
            <c:extLst xmlns:c16r2="http://schemas.microsoft.com/office/drawing/2015/06/chart">
              <c:ext xmlns:c16="http://schemas.microsoft.com/office/drawing/2014/chart" uri="{C3380CC4-5D6E-409C-BE32-E72D297353CC}">
                <c16:uniqueId val="{00000003-3C61-4125-896A-FCB8E6B43A95}"/>
              </c:ext>
            </c:extLst>
          </c:dPt>
          <c:dPt>
            <c:idx val="2"/>
            <c:bubble3D val="0"/>
            <c:spPr>
              <a:solidFill>
                <a:schemeClr val="accent4"/>
              </a:solidFill>
              <a:ln>
                <a:noFill/>
              </a:ln>
              <a:effectLst/>
              <a:scene3d>
                <a:camera prst="orthographicFront"/>
                <a:lightRig rig="threePt" dir="t"/>
              </a:scene3d>
            </c:spPr>
            <c:extLst xmlns:c16r2="http://schemas.microsoft.com/office/drawing/2015/06/chart">
              <c:ext xmlns:c16="http://schemas.microsoft.com/office/drawing/2014/chart" uri="{C3380CC4-5D6E-409C-BE32-E72D297353CC}">
                <c16:uniqueId val="{00000005-3C61-4125-896A-FCB8E6B43A95}"/>
              </c:ext>
            </c:extLst>
          </c:dPt>
          <c:dPt>
            <c:idx val="3"/>
            <c:bubble3D val="0"/>
            <c:spPr>
              <a:solidFill>
                <a:schemeClr val="accent6">
                  <a:lumMod val="60000"/>
                </a:schemeClr>
              </a:solidFill>
              <a:ln>
                <a:noFill/>
              </a:ln>
              <a:effectLst/>
              <a:scene3d>
                <a:camera prst="orthographicFront"/>
                <a:lightRig rig="threePt" dir="t"/>
              </a:scene3d>
            </c:spPr>
            <c:extLst xmlns:c16r2="http://schemas.microsoft.com/office/drawing/2015/06/chart">
              <c:ext xmlns:c16="http://schemas.microsoft.com/office/drawing/2014/chart" uri="{C3380CC4-5D6E-409C-BE32-E72D297353CC}">
                <c16:uniqueId val="{00000007-3C61-4125-896A-FCB8E6B43A95}"/>
              </c:ext>
            </c:extLst>
          </c:dPt>
          <c:dPt>
            <c:idx val="4"/>
            <c:bubble3D val="0"/>
            <c:spPr>
              <a:solidFill>
                <a:schemeClr val="accent5">
                  <a:lumMod val="60000"/>
                </a:schemeClr>
              </a:solidFill>
              <a:ln>
                <a:noFill/>
              </a:ln>
              <a:effectLst/>
              <a:scene3d>
                <a:camera prst="orthographicFront"/>
                <a:lightRig rig="threePt" dir="t"/>
              </a:scene3d>
            </c:spPr>
            <c:extLst xmlns:c16r2="http://schemas.microsoft.com/office/drawing/2015/06/chart">
              <c:ext xmlns:c16="http://schemas.microsoft.com/office/drawing/2014/chart" uri="{C3380CC4-5D6E-409C-BE32-E72D297353CC}">
                <c16:uniqueId val="{00000009-3C61-4125-896A-FCB8E6B43A95}"/>
              </c:ext>
            </c:extLst>
          </c:dPt>
          <c:dPt>
            <c:idx val="6"/>
            <c:bubble3D val="0"/>
            <c:spPr>
              <a:solidFill>
                <a:schemeClr val="accent4">
                  <a:lumMod val="60000"/>
                </a:schemeClr>
              </a:solidFill>
              <a:ln>
                <a:noFill/>
              </a:ln>
              <a:effectLst/>
              <a:scene3d>
                <a:camera prst="orthographicFront"/>
                <a:lightRig rig="threePt" dir="t"/>
              </a:scene3d>
            </c:spPr>
            <c:extLst xmlns:c16r2="http://schemas.microsoft.com/office/drawing/2015/06/chart">
              <c:ext xmlns:c16="http://schemas.microsoft.com/office/drawing/2014/chart" uri="{C3380CC4-5D6E-409C-BE32-E72D297353CC}">
                <c16:uniqueId val="{0000000B-5AE0-472F-805C-778F07CF7F1F}"/>
              </c:ext>
            </c:extLst>
          </c:dPt>
          <c:dLbls>
            <c:dLbl>
              <c:idx val="0"/>
              <c:layout>
                <c:manualLayout>
                  <c:x val="-6.2022259048374356E-2"/>
                  <c:y val="-0.3447983885986608"/>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3C61-4125-896A-FCB8E6B43A95}"/>
                </c:ext>
                <c:ext xmlns:c15="http://schemas.microsoft.com/office/drawing/2012/chart" uri="{CE6537A1-D6FC-4f65-9D91-7224C49458BB}">
                  <c15:layout>
                    <c:manualLayout>
                      <c:w val="0.30691744297596885"/>
                      <c:h val="0.22004739117453942"/>
                    </c:manualLayout>
                  </c15:layout>
                </c:ext>
              </c:extLst>
            </c:dLbl>
            <c:dLbl>
              <c:idx val="1"/>
              <c:layout>
                <c:manualLayout>
                  <c:x val="6.8029585599321971E-2"/>
                  <c:y val="-0.25354239376718885"/>
                </c:manualLayout>
              </c:layout>
              <c:tx>
                <c:rich>
                  <a:bodyPr rot="0" spcFirstLastPara="1" vertOverflow="clip" horzOverflow="clip" vert="horz" wrap="square" lIns="36576" tIns="18288" rIns="36576" bIns="18288" anchor="ctr" anchorCtr="1">
                    <a:noAutofit/>
                  </a:bodyPr>
                  <a:lstStyle/>
                  <a:p>
                    <a:pPr>
                      <a:defRPr sz="1100" b="0" i="0" u="none" strike="noStrike" kern="1200" baseline="0">
                        <a:solidFill>
                          <a:schemeClr val="tx1"/>
                        </a:solidFill>
                        <a:latin typeface="Trebuchet MS" panose="020B0603020202020204" pitchFamily="34" charset="0"/>
                        <a:ea typeface="+mn-ea"/>
                        <a:cs typeface="+mn-cs"/>
                      </a:defRPr>
                    </a:pPr>
                    <a:fld id="{D98B6751-8536-4593-89A8-BD1056FC9A1D}" type="CATEGORYNAME">
                      <a:rPr lang="en-US" sz="1100"/>
                      <a:pPr>
                        <a:defRPr sz="1100" b="0" i="0" u="none" strike="noStrike" kern="1200" baseline="0">
                          <a:solidFill>
                            <a:schemeClr val="tx1"/>
                          </a:solidFill>
                          <a:latin typeface="Trebuchet MS" panose="020B0603020202020204" pitchFamily="34" charset="0"/>
                          <a:ea typeface="+mn-ea"/>
                          <a:cs typeface="+mn-cs"/>
                        </a:defRPr>
                      </a:pPr>
                      <a:t>[CATEGORY NAME]</a:t>
                    </a:fld>
                    <a:r>
                      <a:rPr lang="en-US" sz="1100" baseline="0" dirty="0"/>
                      <a:t>
14,7%</a:t>
                    </a:r>
                  </a:p>
                </c:rich>
              </c:tx>
              <c:numFmt formatCode="0.0%" sourceLinked="0"/>
              <c:spPr>
                <a:noFill/>
                <a:ln>
                  <a:noFill/>
                </a:ln>
                <a:effectLst/>
              </c:sp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3C61-4125-896A-FCB8E6B43A95}"/>
                </c:ext>
                <c:ext xmlns:c15="http://schemas.microsoft.com/office/drawing/2012/chart" uri="{CE6537A1-D6FC-4f65-9D91-7224C49458BB}">
                  <c15:spPr xmlns:c15="http://schemas.microsoft.com/office/drawing/2012/chart">
                    <a:prstGeom prst="roundRect">
                      <a:avLst/>
                    </a:prstGeom>
                  </c15:spPr>
                  <c15:layout>
                    <c:manualLayout>
                      <c:w val="0.25947911419343977"/>
                      <c:h val="0.12697566419700312"/>
                    </c:manualLayout>
                  </c15:layout>
                  <c15:dlblFieldTable/>
                  <c15:showDataLabelsRange val="0"/>
                </c:ext>
              </c:extLst>
            </c:dLbl>
            <c:dLbl>
              <c:idx val="2"/>
              <c:layout>
                <c:manualLayout>
                  <c:x val="0.2549818949437313"/>
                  <c:y val="-0.17481399519769955"/>
                </c:manualLayout>
              </c:layout>
              <c:numFmt formatCode="0.0%" sourceLinked="0"/>
              <c:spPr>
                <a:noFill/>
                <a:ln>
                  <a:noFill/>
                </a:ln>
                <a:effectLst/>
              </c:spPr>
              <c:txPr>
                <a:bodyPr rot="0" spcFirstLastPara="1" vertOverflow="clip" horzOverflow="clip" vert="horz" wrap="square" lIns="36576" tIns="18288" rIns="36576" bIns="18288" anchor="ctr" anchorCtr="1">
                  <a:noAutofit/>
                </a:bodyPr>
                <a:lstStyle/>
                <a:p>
                  <a:pPr>
                    <a:defRPr sz="1100" b="0" i="0" u="none" strike="noStrike" kern="1200" baseline="0">
                      <a:solidFill>
                        <a:schemeClr val="tx1"/>
                      </a:solidFill>
                      <a:latin typeface="Trebuchet MS" panose="020B0603020202020204" pitchFamily="34" charset="0"/>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3C61-4125-896A-FCB8E6B43A95}"/>
                </c:ext>
                <c:ext xmlns:c15="http://schemas.microsoft.com/office/drawing/2012/chart" uri="{CE6537A1-D6FC-4f65-9D91-7224C49458BB}">
                  <c15:spPr xmlns:c15="http://schemas.microsoft.com/office/drawing/2012/chart">
                    <a:prstGeom prst="roundRect">
                      <a:avLst/>
                    </a:prstGeom>
                  </c15:spPr>
                  <c15:layout>
                    <c:manualLayout>
                      <c:w val="0.25481888733149355"/>
                      <c:h val="0.1421058553705285"/>
                    </c:manualLayout>
                  </c15:layout>
                </c:ext>
              </c:extLst>
            </c:dLbl>
            <c:dLbl>
              <c:idx val="3"/>
              <c:layout>
                <c:manualLayout>
                  <c:x val="0.27369413642019136"/>
                  <c:y val="-7.8909562264440888E-2"/>
                </c:manualLayout>
              </c:layout>
              <c:numFmt formatCode="0.0%" sourceLinked="0"/>
              <c:spPr>
                <a:noFill/>
                <a:ln>
                  <a:noFill/>
                </a:ln>
                <a:effectLst/>
              </c:spPr>
              <c:txPr>
                <a:bodyPr rot="0" spcFirstLastPara="1" vertOverflow="clip" horzOverflow="clip" vert="horz" wrap="square" lIns="36576" tIns="18288" rIns="36576" bIns="18288" anchor="ctr" anchorCtr="1">
                  <a:noAutofit/>
                </a:bodyPr>
                <a:lstStyle/>
                <a:p>
                  <a:pPr>
                    <a:defRPr sz="1100" b="0" i="0" u="none" strike="noStrike" kern="1200" baseline="0">
                      <a:solidFill>
                        <a:schemeClr val="tx1"/>
                      </a:solidFill>
                      <a:latin typeface="Trebuchet MS" panose="020B0603020202020204" pitchFamily="34" charset="0"/>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3C61-4125-896A-FCB8E6B43A95}"/>
                </c:ext>
                <c:ext xmlns:c15="http://schemas.microsoft.com/office/drawing/2012/chart" uri="{CE6537A1-D6FC-4f65-9D91-7224C49458BB}">
                  <c15:spPr xmlns:c15="http://schemas.microsoft.com/office/drawing/2012/chart">
                    <a:prstGeom prst="roundRect">
                      <a:avLst/>
                    </a:prstGeom>
                  </c15:spPr>
                  <c15:layout>
                    <c:manualLayout>
                      <c:w val="0.27563756463239725"/>
                      <c:h val="0.14692453664313618"/>
                    </c:manualLayout>
                  </c15:layout>
                </c:ext>
              </c:extLst>
            </c:dLbl>
            <c:dLbl>
              <c:idx val="4"/>
              <c:layout>
                <c:manualLayout>
                  <c:x val="0.31300461986640959"/>
                  <c:y val="-3.0529495263125164E-2"/>
                </c:manualLayout>
              </c:layout>
              <c:numFmt formatCode="0.0%" sourceLinked="0"/>
              <c:spPr>
                <a:noFill/>
                <a:ln>
                  <a:noFill/>
                </a:ln>
                <a:effectLst/>
              </c:spPr>
              <c:txPr>
                <a:bodyPr rot="0" spcFirstLastPara="1" vertOverflow="clip" horzOverflow="clip" vert="horz" wrap="square" lIns="36576" tIns="18288" rIns="36576" bIns="18288" anchor="ctr" anchorCtr="1">
                  <a:noAutofit/>
                </a:bodyPr>
                <a:lstStyle/>
                <a:p>
                  <a:pPr>
                    <a:defRPr sz="1100" b="0" i="0" u="none" strike="noStrike" kern="1200" baseline="0">
                      <a:solidFill>
                        <a:schemeClr val="tx1"/>
                      </a:solidFill>
                      <a:latin typeface="Trebuchet MS" panose="020B0603020202020204" pitchFamily="34" charset="0"/>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3C61-4125-896A-FCB8E6B43A95}"/>
                </c:ext>
                <c:ext xmlns:c15="http://schemas.microsoft.com/office/drawing/2012/chart" uri="{CE6537A1-D6FC-4f65-9D91-7224C49458BB}">
                  <c15:spPr xmlns:c15="http://schemas.microsoft.com/office/drawing/2012/chart">
                    <a:prstGeom prst="roundRect">
                      <a:avLst/>
                    </a:prstGeom>
                  </c15:spPr>
                  <c15:layout>
                    <c:manualLayout>
                      <c:w val="0.29535495250356625"/>
                      <c:h val="0.15002830560852767"/>
                    </c:manualLayout>
                  </c15:layout>
                </c:ext>
              </c:extLst>
            </c:dLbl>
            <c:dLbl>
              <c:idx val="5"/>
              <c:layout>
                <c:manualLayout>
                  <c:x val="0.21306328970170971"/>
                  <c:y val="6.934532822902835E-2"/>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3C61-4125-896A-FCB8E6B43A95}"/>
                </c:ext>
                <c:ext xmlns:c15="http://schemas.microsoft.com/office/drawing/2012/chart" uri="{CE6537A1-D6FC-4f65-9D91-7224C49458BB}"/>
              </c:extLst>
            </c:dLbl>
            <c:dLbl>
              <c:idx val="6"/>
              <c:layout>
                <c:manualLayout>
                  <c:x val="0.10635403833816434"/>
                  <c:y val="0.12873055342291145"/>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5AE0-472F-805C-778F07CF7F1F}"/>
                </c:ext>
                <c:ext xmlns:c15="http://schemas.microsoft.com/office/drawing/2012/chart" uri="{CE6537A1-D6FC-4f65-9D91-7224C49458BB}"/>
              </c:extLst>
            </c:dLbl>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tx1"/>
                    </a:solidFill>
                    <a:latin typeface="Trebuchet MS" panose="020B0603020202020204" pitchFamily="34"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spPr xmlns:c15="http://schemas.microsoft.com/office/drawing/2012/chart">
                  <a:prstGeom prst="roundRect">
                    <a:avLst/>
                  </a:prstGeom>
                </c15:spPr>
              </c:ext>
            </c:extLst>
          </c:dLbls>
          <c:cat>
            <c:strRef>
              <c:f>'Lapas2 (2)'!$A$30:$A$36</c:f>
              <c:strCache>
                <c:ptCount val="7"/>
                <c:pt idx="0">
                  <c:v>PVM rizika</c:v>
                </c:pt>
                <c:pt idx="1">
                  <c:v>PM rizika</c:v>
                </c:pt>
                <c:pt idx="2">
                  <c:v>GPM rizika</c:v>
                </c:pt>
                <c:pt idx="3">
                  <c:v>Gyventojų rizikos</c:v>
                </c:pt>
                <c:pt idx="4">
                  <c:v>Sektorių rizika (maitinimas; elektroninė erdvė; statyba)</c:v>
                </c:pt>
                <c:pt idx="5">
                  <c:v>Naudotų automobilių prekyba</c:v>
                </c:pt>
                <c:pt idx="6">
                  <c:v>Kitos rizikos</c:v>
                </c:pt>
              </c:strCache>
            </c:strRef>
          </c:cat>
          <c:val>
            <c:numRef>
              <c:f>'Lapas2 (2)'!$B$30:$B$36</c:f>
              <c:numCache>
                <c:formatCode>General</c:formatCode>
                <c:ptCount val="7"/>
                <c:pt idx="0">
                  <c:v>7692817</c:v>
                </c:pt>
                <c:pt idx="1">
                  <c:v>1666259</c:v>
                </c:pt>
                <c:pt idx="2">
                  <c:v>55166</c:v>
                </c:pt>
                <c:pt idx="3">
                  <c:v>651763</c:v>
                </c:pt>
                <c:pt idx="4">
                  <c:v>648244</c:v>
                </c:pt>
                <c:pt idx="5">
                  <c:v>516097</c:v>
                </c:pt>
                <c:pt idx="6">
                  <c:v>70651</c:v>
                </c:pt>
              </c:numCache>
            </c:numRef>
          </c:val>
          <c:extLst xmlns:c16r2="http://schemas.microsoft.com/office/drawing/2015/06/chart">
            <c:ext xmlns:c16="http://schemas.microsoft.com/office/drawing/2014/chart" uri="{C3380CC4-5D6E-409C-BE32-E72D297353CC}">
              <c16:uniqueId val="{00000014-3C61-4125-896A-FCB8E6B43A95}"/>
            </c:ext>
          </c:extLst>
        </c:ser>
        <c:dLbls>
          <c:showLegendKey val="0"/>
          <c:showVal val="1"/>
          <c:showCatName val="0"/>
          <c:showSerName val="0"/>
          <c:showPercent val="0"/>
          <c:showBubbleSize val="0"/>
          <c:showLeaderLines val="1"/>
        </c:dLbls>
        <c:firstSliceAng val="111"/>
        <c:holeSize val="50"/>
      </c:doughnutChart>
      <c:spPr>
        <a:noFill/>
        <a:ln>
          <a:noFill/>
        </a:ln>
        <a:effectLst/>
      </c:spPr>
    </c:plotArea>
    <c:plotVisOnly val="1"/>
    <c:dispBlanksAs val="gap"/>
    <c:showDLblsOverMax val="0"/>
  </c:chart>
  <c:spPr>
    <a:noFill/>
    <a:ln>
      <a:noFill/>
    </a:ln>
    <a:effectLst/>
  </c:spPr>
  <c:txPr>
    <a:bodyPr/>
    <a:lstStyle/>
    <a:p>
      <a:pPr>
        <a:defRPr sz="1200" baseline="0">
          <a:solidFill>
            <a:sysClr val="windowText" lastClr="000000"/>
          </a:solidFill>
          <a:latin typeface="Trebuchet MS" panose="020B0603020202020204" pitchFamily="34" charset="0"/>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Lapas2!$A$2</c:f>
              <c:strCache>
                <c:ptCount val="1"/>
                <c:pt idx="0">
                  <c:v>2023-04-01</c:v>
                </c:pt>
              </c:strCache>
            </c:strRef>
          </c:tx>
          <c:spPr>
            <a:solidFill>
              <a:srgbClr val="B4E3CC"/>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rgbClr val="8CCAAC"/>
                    </a:solidFill>
                    <a:latin typeface="Trebuchet MS" panose="020B060302020202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Lapas2!$B$1:$D$1</c:f>
              <c:strCache>
                <c:ptCount val="3"/>
                <c:pt idx="0">
                  <c:v> Alytaus apskritis</c:v>
                </c:pt>
                <c:pt idx="1">
                  <c:v> Kauno apskritis</c:v>
                </c:pt>
                <c:pt idx="2">
                  <c:v> Marijampolės apskritis</c:v>
                </c:pt>
              </c:strCache>
            </c:strRef>
          </c:cat>
          <c:val>
            <c:numRef>
              <c:f>Lapas2!$B$2:$D$2</c:f>
              <c:numCache>
                <c:formatCode>0.0</c:formatCode>
                <c:ptCount val="3"/>
                <c:pt idx="0">
                  <c:v>9.4</c:v>
                </c:pt>
                <c:pt idx="1">
                  <c:v>9.6999999999999993</c:v>
                </c:pt>
                <c:pt idx="2">
                  <c:v>9.6999999999999993</c:v>
                </c:pt>
              </c:numCache>
            </c:numRef>
          </c:val>
          <c:extLst xmlns:c16r2="http://schemas.microsoft.com/office/drawing/2015/06/chart">
            <c:ext xmlns:c16="http://schemas.microsoft.com/office/drawing/2014/chart" uri="{C3380CC4-5D6E-409C-BE32-E72D297353CC}">
              <c16:uniqueId val="{00000000-BA8F-4E57-97C9-934A1371605C}"/>
            </c:ext>
          </c:extLst>
        </c:ser>
        <c:ser>
          <c:idx val="1"/>
          <c:order val="1"/>
          <c:tx>
            <c:strRef>
              <c:f>Lapas2!$A$3</c:f>
              <c:strCache>
                <c:ptCount val="1"/>
                <c:pt idx="0">
                  <c:v>2024-04-01</c:v>
                </c:pt>
              </c:strCache>
            </c:strRef>
          </c:tx>
          <c:spPr>
            <a:solidFill>
              <a:srgbClr val="007D40"/>
            </a:solidFill>
            <a:ln>
              <a:noFill/>
            </a:ln>
            <a:effectLst/>
          </c:spPr>
          <c:invertIfNegative val="0"/>
          <c:dLbls>
            <c:spPr>
              <a:noFill/>
              <a:ln>
                <a:noFill/>
              </a:ln>
              <a:effectLst/>
            </c:spPr>
            <c:txPr>
              <a:bodyPr rot="0" spcFirstLastPara="1" vertOverflow="ellipsis" vert="horz" wrap="square" anchor="ctr" anchorCtr="1"/>
              <a:lstStyle/>
              <a:p>
                <a:pPr>
                  <a:defRPr sz="2400" b="1" i="0" u="none" strike="noStrike" kern="1200" baseline="0">
                    <a:solidFill>
                      <a:srgbClr val="197D4C"/>
                    </a:solidFill>
                    <a:latin typeface="Trebuchet MS" panose="020B060302020202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Lapas2!$B$1:$D$1</c:f>
              <c:strCache>
                <c:ptCount val="3"/>
                <c:pt idx="0">
                  <c:v> Alytaus apskritis</c:v>
                </c:pt>
                <c:pt idx="1">
                  <c:v> Kauno apskritis</c:v>
                </c:pt>
                <c:pt idx="2">
                  <c:v> Marijampolės apskritis</c:v>
                </c:pt>
              </c:strCache>
            </c:strRef>
          </c:cat>
          <c:val>
            <c:numRef>
              <c:f>Lapas2!$B$3:$D$3</c:f>
              <c:numCache>
                <c:formatCode>0.0</c:formatCode>
                <c:ptCount val="3"/>
                <c:pt idx="0">
                  <c:v>9.6</c:v>
                </c:pt>
                <c:pt idx="1">
                  <c:v>9.6999999999999993</c:v>
                </c:pt>
                <c:pt idx="2">
                  <c:v>10.1</c:v>
                </c:pt>
              </c:numCache>
            </c:numRef>
          </c:val>
          <c:extLst xmlns:c16r2="http://schemas.microsoft.com/office/drawing/2015/06/chart">
            <c:ext xmlns:c16="http://schemas.microsoft.com/office/drawing/2014/chart" uri="{C3380CC4-5D6E-409C-BE32-E72D297353CC}">
              <c16:uniqueId val="{00000001-BA8F-4E57-97C9-934A1371605C}"/>
            </c:ext>
          </c:extLst>
        </c:ser>
        <c:dLbls>
          <c:dLblPos val="outEnd"/>
          <c:showLegendKey val="0"/>
          <c:showVal val="1"/>
          <c:showCatName val="0"/>
          <c:showSerName val="0"/>
          <c:showPercent val="0"/>
          <c:showBubbleSize val="0"/>
        </c:dLbls>
        <c:gapWidth val="219"/>
        <c:overlap val="-7"/>
        <c:axId val="415927048"/>
        <c:axId val="415918816"/>
      </c:barChart>
      <c:catAx>
        <c:axId val="4159270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Trebuchet MS" panose="020B0603020202020204" pitchFamily="34" charset="0"/>
                <a:ea typeface="+mn-ea"/>
                <a:cs typeface="+mn-cs"/>
              </a:defRPr>
            </a:pPr>
            <a:endParaRPr lang="en-US"/>
          </a:p>
        </c:txPr>
        <c:crossAx val="415918816"/>
        <c:crosses val="autoZero"/>
        <c:auto val="1"/>
        <c:lblAlgn val="ctr"/>
        <c:lblOffset val="100"/>
        <c:noMultiLvlLbl val="0"/>
      </c:catAx>
      <c:valAx>
        <c:axId val="415918816"/>
        <c:scaling>
          <c:orientation val="minMax"/>
          <c:min val="1"/>
        </c:scaling>
        <c:delete val="1"/>
        <c:axPos val="l"/>
        <c:numFmt formatCode="0.0" sourceLinked="1"/>
        <c:majorTickMark val="out"/>
        <c:minorTickMark val="none"/>
        <c:tickLblPos val="nextTo"/>
        <c:crossAx val="415927048"/>
        <c:crosses val="autoZero"/>
        <c:crossBetween val="between"/>
        <c:majorUnit val="1"/>
        <c:minorUnit val="0.5"/>
      </c:valAx>
      <c:spPr>
        <a:noFill/>
        <a:ln>
          <a:noFill/>
        </a:ln>
        <a:effectLst/>
      </c:spPr>
    </c:plotArea>
    <c:legend>
      <c:legendPos val="b"/>
      <c:layout>
        <c:manualLayout>
          <c:xMode val="edge"/>
          <c:yMode val="edge"/>
          <c:x val="0.3355011946960329"/>
          <c:y val="0.92014635483997331"/>
          <c:w val="0.3289976106079342"/>
          <c:h val="6.79133466525639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Trebuchet MS" panose="020B0603020202020204" pitchFamily="34" charset="0"/>
        </a:defRPr>
      </a:pPr>
      <a:endParaRPr lang="en-US"/>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3.8960803535197895E-2"/>
          <c:w val="0.84383418399393306"/>
          <c:h val="0.72458588458733486"/>
        </c:manualLayout>
      </c:layout>
      <c:barChart>
        <c:barDir val="col"/>
        <c:grouping val="clustered"/>
        <c:varyColors val="0"/>
        <c:ser>
          <c:idx val="0"/>
          <c:order val="0"/>
          <c:tx>
            <c:strRef>
              <c:f>Lapas3!$B$1</c:f>
              <c:strCache>
                <c:ptCount val="1"/>
                <c:pt idx="0">
                  <c:v>2022 m. IV ketv.</c:v>
                </c:pt>
              </c:strCache>
            </c:strRef>
          </c:tx>
          <c:spPr>
            <a:solidFill>
              <a:srgbClr val="B4E3CC"/>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rgbClr val="197D4C"/>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Lapas3!$A$2:$A$4</c:f>
              <c:strCache>
                <c:ptCount val="3"/>
                <c:pt idx="0">
                  <c:v>Alytaus apskritis</c:v>
                </c:pt>
                <c:pt idx="1">
                  <c:v>Kauno apskritis</c:v>
                </c:pt>
                <c:pt idx="2">
                  <c:v>Marijampolės apskritis</c:v>
                </c:pt>
              </c:strCache>
            </c:strRef>
          </c:cat>
          <c:val>
            <c:numRef>
              <c:f>Lapas3!$B$2:$B$4</c:f>
              <c:numCache>
                <c:formatCode>#,##0</c:formatCode>
                <c:ptCount val="3"/>
                <c:pt idx="0">
                  <c:v>1319</c:v>
                </c:pt>
                <c:pt idx="1">
                  <c:v>1612</c:v>
                </c:pt>
                <c:pt idx="2">
                  <c:v>1315</c:v>
                </c:pt>
              </c:numCache>
            </c:numRef>
          </c:val>
          <c:extLst xmlns:c16r2="http://schemas.microsoft.com/office/drawing/2015/06/chart">
            <c:ext xmlns:c16="http://schemas.microsoft.com/office/drawing/2014/chart" uri="{C3380CC4-5D6E-409C-BE32-E72D297353CC}">
              <c16:uniqueId val="{00000000-09A9-481A-9F8F-9517F2850105}"/>
            </c:ext>
          </c:extLst>
        </c:ser>
        <c:ser>
          <c:idx val="1"/>
          <c:order val="1"/>
          <c:tx>
            <c:strRef>
              <c:f>Lapas3!$C$1</c:f>
              <c:strCache>
                <c:ptCount val="1"/>
                <c:pt idx="0">
                  <c:v>2023 m. IV ketv.</c:v>
                </c:pt>
              </c:strCache>
            </c:strRef>
          </c:tx>
          <c:spPr>
            <a:solidFill>
              <a:srgbClr val="197D4C"/>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rgbClr val="B4E3CC"/>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Lapas3!$A$2:$A$4</c:f>
              <c:strCache>
                <c:ptCount val="3"/>
                <c:pt idx="0">
                  <c:v>Alytaus apskritis</c:v>
                </c:pt>
                <c:pt idx="1">
                  <c:v>Kauno apskritis</c:v>
                </c:pt>
                <c:pt idx="2">
                  <c:v>Marijampolės apskritis</c:v>
                </c:pt>
              </c:strCache>
            </c:strRef>
          </c:cat>
          <c:val>
            <c:numRef>
              <c:f>Lapas3!$C$2:$C$4</c:f>
              <c:numCache>
                <c:formatCode>#,##0</c:formatCode>
                <c:ptCount val="3"/>
                <c:pt idx="0">
                  <c:v>1596</c:v>
                </c:pt>
                <c:pt idx="1">
                  <c:v>1957</c:v>
                </c:pt>
                <c:pt idx="2">
                  <c:v>1600</c:v>
                </c:pt>
              </c:numCache>
            </c:numRef>
          </c:val>
          <c:extLst xmlns:c16r2="http://schemas.microsoft.com/office/drawing/2015/06/chart">
            <c:ext xmlns:c16="http://schemas.microsoft.com/office/drawing/2014/chart" uri="{C3380CC4-5D6E-409C-BE32-E72D297353CC}">
              <c16:uniqueId val="{00000001-09A9-481A-9F8F-9517F2850105}"/>
            </c:ext>
          </c:extLst>
        </c:ser>
        <c:dLbls>
          <c:showLegendKey val="0"/>
          <c:showVal val="0"/>
          <c:showCatName val="0"/>
          <c:showSerName val="0"/>
          <c:showPercent val="0"/>
          <c:showBubbleSize val="0"/>
        </c:dLbls>
        <c:gapWidth val="99"/>
        <c:overlap val="1"/>
        <c:axId val="415926656"/>
        <c:axId val="415921168"/>
      </c:barChart>
      <c:catAx>
        <c:axId val="4159266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197D4C"/>
                </a:solidFill>
                <a:latin typeface="Trebuchet MS" panose="020B0603020202020204" pitchFamily="34" charset="0"/>
                <a:ea typeface="+mn-ea"/>
                <a:cs typeface="+mn-cs"/>
              </a:defRPr>
            </a:pPr>
            <a:endParaRPr lang="en-US"/>
          </a:p>
        </c:txPr>
        <c:crossAx val="415921168"/>
        <c:crosses val="autoZero"/>
        <c:auto val="1"/>
        <c:lblAlgn val="ctr"/>
        <c:lblOffset val="100"/>
        <c:noMultiLvlLbl val="0"/>
      </c:catAx>
      <c:valAx>
        <c:axId val="415921168"/>
        <c:scaling>
          <c:orientation val="minMax"/>
        </c:scaling>
        <c:delete val="1"/>
        <c:axPos val="l"/>
        <c:numFmt formatCode="#,##0" sourceLinked="1"/>
        <c:majorTickMark val="out"/>
        <c:minorTickMark val="none"/>
        <c:tickLblPos val="nextTo"/>
        <c:crossAx val="415926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latin typeface="Trebuchet MS" panose="020B0603020202020204" pitchFamily="34" charset="0"/>
        </a:defRPr>
      </a:pPr>
      <a:endParaRPr lang="en-US"/>
    </a:p>
  </c:txPr>
  <c:externalData r:id="rId4">
    <c:autoUpdate val="0"/>
  </c:externalData>
  <c:userShapes r:id="rId5"/>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Trebuchet MS" panose="020B0603020202020204" pitchFamily="34" charset="0"/>
                <a:ea typeface="+mn-ea"/>
                <a:cs typeface="+mn-cs"/>
              </a:defRPr>
            </a:pPr>
            <a:r>
              <a:rPr lang="en-US" sz="2000" b="1" baseline="0" dirty="0">
                <a:solidFill>
                  <a:srgbClr val="197D4C"/>
                </a:solidFill>
                <a:latin typeface="Trebuchet MS" panose="020B0603020202020204" pitchFamily="34" charset="0"/>
              </a:rPr>
              <a:t>VMM600 </a:t>
            </a:r>
            <a:r>
              <a:rPr lang="lt-LT" sz="2000" b="1" baseline="0" dirty="0">
                <a:solidFill>
                  <a:srgbClr val="197D4C"/>
                </a:solidFill>
                <a:latin typeface="Trebuchet MS" panose="020B0603020202020204" pitchFamily="34" charset="0"/>
              </a:rPr>
              <a:t>užsienio </a:t>
            </a:r>
            <a:r>
              <a:rPr lang="en-US" sz="2000" b="1" baseline="0" dirty="0" err="1">
                <a:solidFill>
                  <a:srgbClr val="197D4C"/>
                </a:solidFill>
                <a:latin typeface="Trebuchet MS" panose="020B0603020202020204" pitchFamily="34" charset="0"/>
              </a:rPr>
              <a:t>kapitalo</a:t>
            </a:r>
            <a:r>
              <a:rPr lang="en-US" sz="2000" b="1" baseline="0" dirty="0">
                <a:solidFill>
                  <a:srgbClr val="197D4C"/>
                </a:solidFill>
                <a:latin typeface="Trebuchet MS" panose="020B0603020202020204" pitchFamily="34" charset="0"/>
              </a:rPr>
              <a:t> </a:t>
            </a:r>
            <a:r>
              <a:rPr lang="en-US" sz="2000" b="1" baseline="0" dirty="0" err="1">
                <a:solidFill>
                  <a:srgbClr val="197D4C"/>
                </a:solidFill>
                <a:latin typeface="Trebuchet MS" panose="020B0603020202020204" pitchFamily="34" charset="0"/>
              </a:rPr>
              <a:t>pasiskirstymas</a:t>
            </a:r>
            <a:r>
              <a:rPr lang="en-US" sz="2000" b="1" baseline="0" dirty="0">
                <a:solidFill>
                  <a:srgbClr val="197D4C"/>
                </a:solidFill>
                <a:latin typeface="Trebuchet MS" panose="020B0603020202020204" pitchFamily="34" charset="0"/>
              </a:rPr>
              <a:t> </a:t>
            </a:r>
            <a:r>
              <a:rPr lang="en-US" sz="2000" b="1" baseline="0" dirty="0" err="1">
                <a:solidFill>
                  <a:srgbClr val="197D4C"/>
                </a:solidFill>
                <a:latin typeface="Trebuchet MS" panose="020B0603020202020204" pitchFamily="34" charset="0"/>
              </a:rPr>
              <a:t>pagal</a:t>
            </a:r>
            <a:r>
              <a:rPr lang="en-US" sz="2000" b="1" baseline="0" dirty="0">
                <a:solidFill>
                  <a:srgbClr val="197D4C"/>
                </a:solidFill>
                <a:latin typeface="Trebuchet MS" panose="020B0603020202020204" pitchFamily="34" charset="0"/>
              </a:rPr>
              <a:t> </a:t>
            </a:r>
            <a:r>
              <a:rPr lang="en-US" sz="2000" b="1" baseline="0" dirty="0" err="1">
                <a:solidFill>
                  <a:srgbClr val="197D4C"/>
                </a:solidFill>
                <a:latin typeface="Trebuchet MS" panose="020B0603020202020204" pitchFamily="34" charset="0"/>
              </a:rPr>
              <a:t>šalis</a:t>
            </a:r>
            <a:r>
              <a:rPr lang="lt-LT" sz="2000" b="1" baseline="0" dirty="0">
                <a:solidFill>
                  <a:srgbClr val="197D4C"/>
                </a:solidFill>
                <a:latin typeface="Trebuchet MS" panose="020B0603020202020204" pitchFamily="34" charset="0"/>
              </a:rPr>
              <a:t>, vnt.</a:t>
            </a:r>
            <a:endParaRPr lang="en-US" sz="2000" b="1" baseline="0" dirty="0">
              <a:solidFill>
                <a:srgbClr val="197D4C"/>
              </a:solidFill>
              <a:latin typeface="Trebuchet MS" panose="020B0603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Trebuchet MS" panose="020B0603020202020204" pitchFamily="34" charset="0"/>
              <a:ea typeface="+mn-ea"/>
              <a:cs typeface="+mn-cs"/>
            </a:defRPr>
          </a:pPr>
          <a:endParaRPr lang="en-US"/>
        </a:p>
      </c:txPr>
    </c:title>
    <c:autoTitleDeleted val="0"/>
    <c:plotArea>
      <c:layout/>
      <c:barChart>
        <c:barDir val="col"/>
        <c:grouping val="clustered"/>
        <c:varyColors val="0"/>
        <c:ser>
          <c:idx val="0"/>
          <c:order val="0"/>
          <c:tx>
            <c:strRef>
              <c:f>akcininkai!$B$23</c:f>
              <c:strCache>
                <c:ptCount val="1"/>
                <c:pt idx="0">
                  <c:v>VMM600 užsienio kapitalo pasiskirstymas pagal šalis</c:v>
                </c:pt>
              </c:strCache>
            </c:strRef>
          </c:tx>
          <c:spPr>
            <a:solidFill>
              <a:srgbClr val="B4E3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97D4C"/>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akcininkai!$C$26:$C$38</c:f>
              <c:strCache>
                <c:ptCount val="13"/>
                <c:pt idx="0">
                  <c:v>Švedija</c:v>
                </c:pt>
                <c:pt idx="1">
                  <c:v>Estija</c:v>
                </c:pt>
                <c:pt idx="2">
                  <c:v>Suomija</c:v>
                </c:pt>
                <c:pt idx="3">
                  <c:v>Vokietija</c:v>
                </c:pt>
                <c:pt idx="4">
                  <c:v>Lenkija</c:v>
                </c:pt>
                <c:pt idx="5">
                  <c:v>Austrija</c:v>
                </c:pt>
                <c:pt idx="6">
                  <c:v>Latvija</c:v>
                </c:pt>
                <c:pt idx="7">
                  <c:v>Bosnija ir Hercegovina</c:v>
                </c:pt>
                <c:pt idx="8">
                  <c:v>Belgija</c:v>
                </c:pt>
                <c:pt idx="9">
                  <c:v>Danija</c:v>
                </c:pt>
                <c:pt idx="10">
                  <c:v>Airija</c:v>
                </c:pt>
                <c:pt idx="11">
                  <c:v>Nyderlandai</c:v>
                </c:pt>
                <c:pt idx="12">
                  <c:v>Norvegija</c:v>
                </c:pt>
              </c:strCache>
            </c:strRef>
          </c:cat>
          <c:val>
            <c:numRef>
              <c:f>akcininkai!$D$26:$D$38</c:f>
              <c:numCache>
                <c:formatCode>General</c:formatCode>
                <c:ptCount val="13"/>
                <c:pt idx="0">
                  <c:v>6</c:v>
                </c:pt>
                <c:pt idx="1">
                  <c:v>4</c:v>
                </c:pt>
                <c:pt idx="2">
                  <c:v>4</c:v>
                </c:pt>
                <c:pt idx="3">
                  <c:v>3</c:v>
                </c:pt>
                <c:pt idx="4">
                  <c:v>3</c:v>
                </c:pt>
                <c:pt idx="5">
                  <c:v>2</c:v>
                </c:pt>
                <c:pt idx="6">
                  <c:v>2</c:v>
                </c:pt>
                <c:pt idx="7">
                  <c:v>1</c:v>
                </c:pt>
                <c:pt idx="8">
                  <c:v>1</c:v>
                </c:pt>
                <c:pt idx="9">
                  <c:v>1</c:v>
                </c:pt>
                <c:pt idx="10">
                  <c:v>1</c:v>
                </c:pt>
                <c:pt idx="11">
                  <c:v>1</c:v>
                </c:pt>
                <c:pt idx="12">
                  <c:v>1</c:v>
                </c:pt>
              </c:numCache>
            </c:numRef>
          </c:val>
          <c:extLst xmlns:c16r2="http://schemas.microsoft.com/office/drawing/2015/06/chart">
            <c:ext xmlns:c16="http://schemas.microsoft.com/office/drawing/2014/chart" uri="{C3380CC4-5D6E-409C-BE32-E72D297353CC}">
              <c16:uniqueId val="{00000000-73E3-44CF-9D46-077ACBAC742C}"/>
            </c:ext>
          </c:extLst>
        </c:ser>
        <c:dLbls>
          <c:showLegendKey val="0"/>
          <c:showVal val="0"/>
          <c:showCatName val="0"/>
          <c:showSerName val="0"/>
          <c:showPercent val="0"/>
          <c:showBubbleSize val="0"/>
        </c:dLbls>
        <c:gapWidth val="150"/>
        <c:axId val="415919600"/>
        <c:axId val="415924304"/>
      </c:barChart>
      <c:catAx>
        <c:axId val="4159196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rebuchet MS" panose="020B0603020202020204" pitchFamily="34" charset="0"/>
                <a:ea typeface="+mn-ea"/>
                <a:cs typeface="+mn-cs"/>
              </a:defRPr>
            </a:pPr>
            <a:endParaRPr lang="en-US"/>
          </a:p>
        </c:txPr>
        <c:crossAx val="415924304"/>
        <c:crosses val="autoZero"/>
        <c:auto val="1"/>
        <c:lblAlgn val="ctr"/>
        <c:lblOffset val="100"/>
        <c:noMultiLvlLbl val="0"/>
      </c:catAx>
      <c:valAx>
        <c:axId val="415924304"/>
        <c:scaling>
          <c:orientation val="minMax"/>
        </c:scaling>
        <c:delete val="1"/>
        <c:axPos val="l"/>
        <c:numFmt formatCode="General" sourceLinked="1"/>
        <c:majorTickMark val="none"/>
        <c:minorTickMark val="none"/>
        <c:tickLblPos val="nextTo"/>
        <c:crossAx val="415919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spc="0" baseline="0">
              <a:solidFill>
                <a:srgbClr val="197D4C"/>
              </a:solidFill>
              <a:latin typeface="Trebuchet MS" panose="020B0603020202020204" pitchFamily="34" charset="0"/>
              <a:ea typeface="+mn-ea"/>
              <a:cs typeface="+mn-cs"/>
            </a:defRPr>
          </a:pPr>
          <a:endParaRPr lang="en-US"/>
        </a:p>
      </c:txPr>
    </c:title>
    <c:autoTitleDeleted val="0"/>
    <c:plotArea>
      <c:layout>
        <c:manualLayout>
          <c:layoutTarget val="inner"/>
          <c:xMode val="edge"/>
          <c:yMode val="edge"/>
          <c:x val="9.0277777777777776E-2"/>
          <c:y val="0.18316819772528431"/>
          <c:w val="0.81388888888888888"/>
          <c:h val="0.56634623797025374"/>
        </c:manualLayout>
      </c:layout>
      <c:doughnutChart>
        <c:varyColors val="1"/>
        <c:ser>
          <c:idx val="0"/>
          <c:order val="0"/>
          <c:tx>
            <c:strRef>
              <c:f>'akcinin region'!$B$8:$C$8</c:f>
              <c:strCache>
                <c:ptCount val="2"/>
                <c:pt idx="0">
                  <c:v>Kapitalo pasiskirstymas Kauno regione, vnt.</c:v>
                </c:pt>
              </c:strCache>
            </c:strRef>
          </c:tx>
          <c:spPr>
            <a:ln>
              <a:noFill/>
            </a:ln>
          </c:spPr>
          <c:dPt>
            <c:idx val="0"/>
            <c:bubble3D val="0"/>
            <c:explosion val="11"/>
            <c:spPr>
              <a:solidFill>
                <a:srgbClr val="197D4C"/>
              </a:solidFill>
              <a:ln w="19050">
                <a:noFill/>
              </a:ln>
              <a:effectLst/>
            </c:spPr>
            <c:extLst xmlns:c16r2="http://schemas.microsoft.com/office/drawing/2015/06/chart">
              <c:ext xmlns:c16="http://schemas.microsoft.com/office/drawing/2014/chart" uri="{C3380CC4-5D6E-409C-BE32-E72D297353CC}">
                <c16:uniqueId val="{00000001-69EF-40EF-A80A-B0F02CF6A0F4}"/>
              </c:ext>
            </c:extLst>
          </c:dPt>
          <c:dPt>
            <c:idx val="1"/>
            <c:bubble3D val="0"/>
            <c:spPr>
              <a:solidFill>
                <a:srgbClr val="B4E3CC"/>
              </a:solidFill>
              <a:ln w="19050">
                <a:noFill/>
              </a:ln>
              <a:effectLst/>
            </c:spPr>
            <c:extLst xmlns:c16r2="http://schemas.microsoft.com/office/drawing/2015/06/chart">
              <c:ext xmlns:c16="http://schemas.microsoft.com/office/drawing/2014/chart" uri="{C3380CC4-5D6E-409C-BE32-E72D297353CC}">
                <c16:uniqueId val="{00000003-69EF-40EF-A80A-B0F02CF6A0F4}"/>
              </c:ext>
            </c:extLst>
          </c:dPt>
          <c:dLbls>
            <c:dLbl>
              <c:idx val="0"/>
              <c:layout>
                <c:manualLayout>
                  <c:x val="0.1659634317862165"/>
                  <c:y val="5.6120653217889657E-2"/>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Trebuchet MS" panose="020B0603020202020204" pitchFamily="34" charset="0"/>
                        <a:ea typeface="+mn-ea"/>
                        <a:cs typeface="+mn-cs"/>
                      </a:defRPr>
                    </a:pPr>
                    <a:fld id="{22452EA5-7DEC-4F62-A062-F4AE8FC1F57F}" type="VALUE">
                      <a:rPr lang="en-US" sz="1400" b="1">
                        <a:solidFill>
                          <a:schemeClr val="tx1"/>
                        </a:solidFill>
                        <a:latin typeface="Trebuchet MS" panose="020B0603020202020204" pitchFamily="34" charset="0"/>
                      </a:rPr>
                      <a:pPr>
                        <a:defRPr sz="1197" b="1" i="0" u="none" strike="noStrike" kern="1200" baseline="0">
                          <a:solidFill>
                            <a:schemeClr val="bg1"/>
                          </a:solidFill>
                          <a:latin typeface="Trebuchet MS" panose="020B0603020202020204" pitchFamily="34" charset="0"/>
                          <a:ea typeface="+mn-ea"/>
                          <a:cs typeface="+mn-cs"/>
                        </a:defRPr>
                      </a:pPr>
                      <a:t>[VALUE]</a:t>
                    </a:fld>
                    <a:r>
                      <a:rPr lang="en-US" sz="1400" b="1" dirty="0">
                        <a:solidFill>
                          <a:schemeClr val="tx1"/>
                        </a:solidFill>
                        <a:latin typeface="Trebuchet MS" panose="020B0603020202020204" pitchFamily="34" charset="0"/>
                      </a:rPr>
                      <a:t> VMM; </a:t>
                    </a:r>
                    <a:fld id="{9D9342B7-A4D3-4E7A-A1D5-62CC81274B8B}" type="PERCENTAGE">
                      <a:rPr lang="en-US" sz="1400" b="1">
                        <a:solidFill>
                          <a:schemeClr val="tx1"/>
                        </a:solidFill>
                        <a:latin typeface="Trebuchet MS" panose="020B0603020202020204" pitchFamily="34" charset="0"/>
                      </a:rPr>
                      <a:pPr>
                        <a:defRPr sz="1197" b="1" i="0" u="none" strike="noStrike" kern="1200" baseline="0">
                          <a:solidFill>
                            <a:schemeClr val="bg1"/>
                          </a:solidFill>
                          <a:latin typeface="Trebuchet MS" panose="020B0603020202020204" pitchFamily="34" charset="0"/>
                          <a:ea typeface="+mn-ea"/>
                          <a:cs typeface="+mn-cs"/>
                        </a:defRPr>
                      </a:pPr>
                      <a:t>[PERCENTAGE]</a:t>
                    </a:fld>
                    <a:endParaRPr lang="en-US" sz="1400" b="1" dirty="0">
                      <a:solidFill>
                        <a:schemeClr val="tx1"/>
                      </a:solidFill>
                      <a:latin typeface="Trebuchet MS" panose="020B0603020202020204" pitchFamily="34" charset="0"/>
                    </a:endParaRPr>
                  </a:p>
                </c:rich>
              </c:tx>
              <c:spPr>
                <a:noFill/>
                <a:ln>
                  <a:noFill/>
                </a:ln>
                <a:effectLst/>
              </c:spPr>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1-69EF-40EF-A80A-B0F02CF6A0F4}"/>
                </c:ext>
                <c:ext xmlns:c15="http://schemas.microsoft.com/office/drawing/2012/chart" uri="{CE6537A1-D6FC-4f65-9D91-7224C49458BB}">
                  <c15:spPr xmlns:c15="http://schemas.microsoft.com/office/drawing/2012/chart">
                    <a:prstGeom prst="rect">
                      <a:avLst/>
                    </a:prstGeom>
                  </c15:spPr>
                  <c15:dlblFieldTable/>
                  <c15:showDataLabelsRange val="0"/>
                </c:ext>
              </c:extLst>
            </c:dLbl>
            <c:dLbl>
              <c:idx val="1"/>
              <c:layout>
                <c:manualLayout>
                  <c:x val="8.157524613220811E-2"/>
                  <c:y val="0.11504733909667401"/>
                </c:manualLayout>
              </c:layout>
              <c:tx>
                <c:rich>
                  <a:bodyPr/>
                  <a:lstStyle/>
                  <a:p>
                    <a:fld id="{D616F5D1-C31C-4394-A405-BEB090E9922F}" type="VALUE">
                      <a:rPr lang="en-US" sz="1400" baseline="0" smtClean="0">
                        <a:solidFill>
                          <a:sysClr val="windowText" lastClr="000000"/>
                        </a:solidFill>
                        <a:latin typeface="Trebuchet MS" panose="020B0603020202020204" pitchFamily="34" charset="0"/>
                      </a:rPr>
                      <a:pPr/>
                      <a:t>[VALUE]</a:t>
                    </a:fld>
                    <a:r>
                      <a:rPr lang="en-US" sz="1400" baseline="0" dirty="0">
                        <a:solidFill>
                          <a:sysClr val="windowText" lastClr="000000"/>
                        </a:solidFill>
                        <a:latin typeface="Trebuchet MS" panose="020B0603020202020204" pitchFamily="34" charset="0"/>
                      </a:rPr>
                      <a:t> VMM; </a:t>
                    </a:r>
                    <a:fld id="{E25A071D-65C3-42BB-BAFD-0FEDFB81D417}" type="PERCENTAGE">
                      <a:rPr lang="en-US" sz="1400" baseline="0">
                        <a:solidFill>
                          <a:sysClr val="windowText" lastClr="000000"/>
                        </a:solidFill>
                        <a:latin typeface="Trebuchet MS" panose="020B0603020202020204" pitchFamily="34" charset="0"/>
                      </a:rPr>
                      <a:pPr/>
                      <a:t>[PERCENTAGE]</a:t>
                    </a:fld>
                    <a:endParaRPr lang="en-US" sz="1400" baseline="0" dirty="0">
                      <a:solidFill>
                        <a:sysClr val="windowText" lastClr="000000"/>
                      </a:solidFill>
                      <a:latin typeface="Trebuchet MS" panose="020B0603020202020204" pitchFamily="34" charset="0"/>
                    </a:endParaRPr>
                  </a:p>
                </c:rich>
              </c:tx>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3-69EF-40EF-A80A-B0F02CF6A0F4}"/>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Trebuchet MS" panose="020B060302020202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'akcinin region'!$B$9:$C$9</c:f>
              <c:strCache>
                <c:ptCount val="2"/>
                <c:pt idx="0">
                  <c:v>Lietuvos kapitalas </c:v>
                </c:pt>
                <c:pt idx="1">
                  <c:v>Užsienio kapitalas</c:v>
                </c:pt>
              </c:strCache>
            </c:strRef>
          </c:cat>
          <c:val>
            <c:numRef>
              <c:f>'akcinin region'!$B$10:$C$10</c:f>
              <c:numCache>
                <c:formatCode>General</c:formatCode>
                <c:ptCount val="2"/>
                <c:pt idx="0">
                  <c:v>130</c:v>
                </c:pt>
                <c:pt idx="1">
                  <c:v>30</c:v>
                </c:pt>
              </c:numCache>
            </c:numRef>
          </c:val>
          <c:extLst xmlns:c16r2="http://schemas.microsoft.com/office/drawing/2015/06/chart">
            <c:ext xmlns:c16="http://schemas.microsoft.com/office/drawing/2014/chart" uri="{C3380CC4-5D6E-409C-BE32-E72D297353CC}">
              <c16:uniqueId val="{00000004-69EF-40EF-A80A-B0F02CF6A0F4}"/>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8.2778386878855331E-2"/>
          <c:y val="0.89768100181110622"/>
          <c:w val="0.87277517525499171"/>
          <c:h val="6.199211085022126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B4E3CC"/>
            </a:solidFill>
            <a:ln>
              <a:solidFill>
                <a:srgbClr val="197D4C"/>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rgbClr val="197D4C"/>
                    </a:solidFill>
                    <a:latin typeface="Trebuchet MS" panose="020B060302020202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 skaidrė'!$B$4:$B$12</c:f>
              <c:strCache>
                <c:ptCount val="9"/>
                <c:pt idx="0">
                  <c:v> Kasyba ir karjerų eksploatavimas  </c:v>
                </c:pt>
                <c:pt idx="1">
                  <c:v>Vandens tiekimas nuotekų valymas, atliekų tvarkymas ir regeneravimas </c:v>
                </c:pt>
                <c:pt idx="2">
                  <c:v> Apgyvendinimo ir maitinimo paslaugų veikla</c:v>
                </c:pt>
                <c:pt idx="3">
                  <c:v> Administracinė ir aptarnavimo veikla</c:v>
                </c:pt>
                <c:pt idx="4">
                  <c:v> Nekilnojamojo turto operacijos</c:v>
                </c:pt>
                <c:pt idx="5">
                  <c:v> Statyba </c:v>
                </c:pt>
                <c:pt idx="6">
                  <c:v> Transportas ir saugojimas</c:v>
                </c:pt>
                <c:pt idx="7">
                  <c:v> Apdirbamoji gamyba </c:v>
                </c:pt>
                <c:pt idx="8">
                  <c:v> Didmeninė ir mažmeninė prekyba; </c:v>
                </c:pt>
              </c:strCache>
            </c:strRef>
          </c:cat>
          <c:val>
            <c:numRef>
              <c:f>'18 skaidrė'!$C$4:$C$12</c:f>
              <c:numCache>
                <c:formatCode>General</c:formatCode>
                <c:ptCount val="9"/>
                <c:pt idx="0">
                  <c:v>1</c:v>
                </c:pt>
                <c:pt idx="1">
                  <c:v>1</c:v>
                </c:pt>
                <c:pt idx="2">
                  <c:v>2</c:v>
                </c:pt>
                <c:pt idx="3">
                  <c:v>3</c:v>
                </c:pt>
                <c:pt idx="4">
                  <c:v>4</c:v>
                </c:pt>
                <c:pt idx="5">
                  <c:v>8</c:v>
                </c:pt>
                <c:pt idx="6">
                  <c:v>13</c:v>
                </c:pt>
                <c:pt idx="7">
                  <c:v>40</c:v>
                </c:pt>
                <c:pt idx="8">
                  <c:v>88</c:v>
                </c:pt>
              </c:numCache>
            </c:numRef>
          </c:val>
          <c:extLst xmlns:c16r2="http://schemas.microsoft.com/office/drawing/2015/06/chart">
            <c:ext xmlns:c16="http://schemas.microsoft.com/office/drawing/2014/chart" uri="{C3380CC4-5D6E-409C-BE32-E72D297353CC}">
              <c16:uniqueId val="{00000000-BAF2-4E94-BED5-250E8FE45C34}"/>
            </c:ext>
          </c:extLst>
        </c:ser>
        <c:dLbls>
          <c:dLblPos val="outEnd"/>
          <c:showLegendKey val="0"/>
          <c:showVal val="1"/>
          <c:showCatName val="0"/>
          <c:showSerName val="0"/>
          <c:showPercent val="0"/>
          <c:showBubbleSize val="0"/>
        </c:dLbls>
        <c:gapWidth val="182"/>
        <c:axId val="415916464"/>
        <c:axId val="415922344"/>
      </c:barChart>
      <c:catAx>
        <c:axId val="415916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415922344"/>
        <c:crosses val="autoZero"/>
        <c:auto val="1"/>
        <c:lblAlgn val="ctr"/>
        <c:lblOffset val="100"/>
        <c:noMultiLvlLbl val="0"/>
      </c:catAx>
      <c:valAx>
        <c:axId val="415922344"/>
        <c:scaling>
          <c:orientation val="minMax"/>
        </c:scaling>
        <c:delete val="1"/>
        <c:axPos val="b"/>
        <c:numFmt formatCode="General" sourceLinked="1"/>
        <c:majorTickMark val="none"/>
        <c:minorTickMark val="none"/>
        <c:tickLblPos val="nextTo"/>
        <c:crossAx val="415916464"/>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Trebuchet MS" panose="020B0603020202020204" pitchFamily="34" charset="0"/>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175529759233152"/>
          <c:y val="4.6522256933738883E-2"/>
          <c:w val="0.63655517500335534"/>
          <c:h val="0.69829521039762066"/>
        </c:manualLayout>
      </c:layout>
      <c:pieChart>
        <c:varyColors val="1"/>
        <c:ser>
          <c:idx val="0"/>
          <c:order val="0"/>
          <c:tx>
            <c:strRef>
              <c:f>Results!$B$1</c:f>
              <c:strCache>
                <c:ptCount val="1"/>
                <c:pt idx="0">
                  <c:v>Frequency</c:v>
                </c:pt>
              </c:strCache>
            </c:strRef>
          </c:tx>
          <c:explosion val="5"/>
          <c:dPt>
            <c:idx val="0"/>
            <c:bubble3D val="0"/>
            <c:spPr>
              <a:solidFill>
                <a:srgbClr val="FF8989"/>
              </a:solidFill>
              <a:ln w="19050">
                <a:solidFill>
                  <a:schemeClr val="lt1"/>
                </a:solidFill>
              </a:ln>
              <a:effectLst/>
            </c:spPr>
            <c:extLst xmlns:c16r2="http://schemas.microsoft.com/office/drawing/2015/06/chart">
              <c:ext xmlns:c16="http://schemas.microsoft.com/office/drawing/2014/chart" uri="{C3380CC4-5D6E-409C-BE32-E72D297353CC}">
                <c16:uniqueId val="{00000001-6CFE-4D00-B5CE-C18C6F94C03A}"/>
              </c:ext>
            </c:extLst>
          </c:dPt>
          <c:dPt>
            <c:idx val="1"/>
            <c:bubble3D val="0"/>
            <c:spPr>
              <a:solidFill>
                <a:srgbClr val="8CCAAC"/>
              </a:solidFill>
              <a:ln w="19050">
                <a:solidFill>
                  <a:schemeClr val="lt1"/>
                </a:solidFill>
              </a:ln>
              <a:effectLst/>
            </c:spPr>
            <c:extLst xmlns:c16r2="http://schemas.microsoft.com/office/drawing/2015/06/chart">
              <c:ext xmlns:c16="http://schemas.microsoft.com/office/drawing/2014/chart" uri="{C3380CC4-5D6E-409C-BE32-E72D297353CC}">
                <c16:uniqueId val="{00000003-6CFE-4D00-B5CE-C18C6F94C03A}"/>
              </c:ext>
            </c:extLst>
          </c:dPt>
          <c:dPt>
            <c:idx val="2"/>
            <c:bubble3D val="0"/>
            <c:spPr>
              <a:solidFill>
                <a:srgbClr val="3A8D77"/>
              </a:solidFill>
              <a:ln w="19050">
                <a:solidFill>
                  <a:schemeClr val="lt1"/>
                </a:solidFill>
              </a:ln>
              <a:effectLst/>
            </c:spPr>
            <c:extLst xmlns:c16r2="http://schemas.microsoft.com/office/drawing/2015/06/chart">
              <c:ext xmlns:c16="http://schemas.microsoft.com/office/drawing/2014/chart" uri="{C3380CC4-5D6E-409C-BE32-E72D297353CC}">
                <c16:uniqueId val="{00000005-6CFE-4D00-B5CE-C18C6F94C03A}"/>
              </c:ext>
            </c:extLst>
          </c:dPt>
          <c:dPt>
            <c:idx val="3"/>
            <c:bubble3D val="0"/>
            <c:spPr>
              <a:solidFill>
                <a:srgbClr val="FCE28B"/>
              </a:solidFill>
              <a:ln w="19050">
                <a:solidFill>
                  <a:schemeClr val="lt1"/>
                </a:solidFill>
              </a:ln>
              <a:effectLst/>
            </c:spPr>
            <c:extLst xmlns:c16r2="http://schemas.microsoft.com/office/drawing/2015/06/chart">
              <c:ext xmlns:c16="http://schemas.microsoft.com/office/drawing/2014/chart" uri="{C3380CC4-5D6E-409C-BE32-E72D297353CC}">
                <c16:uniqueId val="{00000007-6CFE-4D00-B5CE-C18C6F94C03A}"/>
              </c:ext>
            </c:extLst>
          </c:dPt>
          <c:dPt>
            <c:idx val="4"/>
            <c:bubble3D val="0"/>
            <c:spPr>
              <a:solidFill>
                <a:srgbClr val="E06565"/>
              </a:solidFill>
              <a:ln w="19050">
                <a:solidFill>
                  <a:schemeClr val="lt1"/>
                </a:solidFill>
              </a:ln>
              <a:effectLst/>
            </c:spPr>
            <c:extLst xmlns:c16r2="http://schemas.microsoft.com/office/drawing/2015/06/chart">
              <c:ext xmlns:c16="http://schemas.microsoft.com/office/drawing/2014/chart" uri="{C3380CC4-5D6E-409C-BE32-E72D297353CC}">
                <c16:uniqueId val="{00000009-6CFE-4D00-B5CE-C18C6F94C03A}"/>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6CFE-4D00-B5CE-C18C6F94C03A}"/>
              </c:ext>
            </c:extLst>
          </c:dPt>
          <c:dLbls>
            <c:dLbl>
              <c:idx val="5"/>
              <c:delete val="1"/>
              <c:extLst xmlns:c16r2="http://schemas.microsoft.com/office/drawing/2015/06/chart">
                <c:ext xmlns:c16="http://schemas.microsoft.com/office/drawing/2014/chart" uri="{C3380CC4-5D6E-409C-BE32-E72D297353CC}">
                  <c16:uniqueId val="{0000000B-6CFE-4D00-B5CE-C18C6F94C03A}"/>
                </c:ext>
                <c:ext xmlns:c15="http://schemas.microsoft.com/office/drawing/2012/chart" uri="{CE6537A1-D6FC-4f65-9D91-7224C49458BB}"/>
              </c:extLst>
            </c:dLbl>
            <c:spPr>
              <a:solidFill>
                <a:sysClr val="window" lastClr="FFFFFF">
                  <a:lumMod val="95000"/>
                </a:sysClr>
              </a:solid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Trebuchet MS" panose="020B0603020202020204" pitchFamily="34" charset="0"/>
                    <a:ea typeface="+mn-ea"/>
                    <a:cs typeface="+mn-cs"/>
                  </a:defRPr>
                </a:pPr>
                <a:endParaRPr lang="en-US"/>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Results!$A$2:$A$7</c:f>
              <c:strCache>
                <c:ptCount val="6"/>
                <c:pt idx="0">
                  <c:v>vienas raudonas rodiklis</c:v>
                </c:pt>
                <c:pt idx="1">
                  <c:v>tik žali/ nevertinami rodikliai, bet yra nepriemoka</c:v>
                </c:pt>
                <c:pt idx="2">
                  <c:v>tik žali/ nevertinami rodikliai ir nėra nepriemokos</c:v>
                </c:pt>
                <c:pt idx="3">
                  <c:v>iki 3 geltonų rodiklių ir nei vieno raudono</c:v>
                </c:pt>
                <c:pt idx="4">
                  <c:v>daugiau nei vienas raudonas rodiklis</c:v>
                </c:pt>
                <c:pt idx="5">
                  <c:v>daugiau nei 3 geltoni rodikliai ir nei vieno raudono</c:v>
                </c:pt>
              </c:strCache>
            </c:strRef>
          </c:cat>
          <c:val>
            <c:numRef>
              <c:f>Results!$B$2:$B$7</c:f>
              <c:numCache>
                <c:formatCode>#,##0</c:formatCode>
                <c:ptCount val="6"/>
                <c:pt idx="0">
                  <c:v>15420</c:v>
                </c:pt>
                <c:pt idx="1">
                  <c:v>1894</c:v>
                </c:pt>
                <c:pt idx="2">
                  <c:v>20929</c:v>
                </c:pt>
                <c:pt idx="3">
                  <c:v>16233</c:v>
                </c:pt>
                <c:pt idx="4">
                  <c:v>5177</c:v>
                </c:pt>
                <c:pt idx="5">
                  <c:v>3</c:v>
                </c:pt>
              </c:numCache>
            </c:numRef>
          </c:val>
          <c:extLst xmlns:c16r2="http://schemas.microsoft.com/office/drawing/2015/06/chart">
            <c:ext xmlns:c16="http://schemas.microsoft.com/office/drawing/2014/chart" uri="{C3380CC4-5D6E-409C-BE32-E72D297353CC}">
              <c16:uniqueId val="{0000000C-6CFE-4D00-B5CE-C18C6F94C03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4.2980692962022891E-4"/>
          <c:y val="0.80904003779263722"/>
          <c:w val="0.96555393567586378"/>
          <c:h val="0.1322015522404163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latin typeface="Trebuchet MS" panose="020B0603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cap="none" spc="0" normalizeH="0" baseline="0">
                <a:solidFill>
                  <a:srgbClr val="197D4C"/>
                </a:solidFill>
                <a:latin typeface="Trebuchet MS" panose="020B0603020202020204" pitchFamily="34" charset="0"/>
                <a:ea typeface="+mj-ea"/>
                <a:cs typeface="+mj-cs"/>
              </a:defRPr>
            </a:pPr>
            <a:r>
              <a:rPr lang="lt-LT" sz="2000" b="1" dirty="0">
                <a:solidFill>
                  <a:schemeClr val="tx1"/>
                </a:solidFill>
                <a:effectLst/>
              </a:rPr>
              <a:t>Kauno AVMI valstybės ir savivaldybių biudžetų įplaukos</a:t>
            </a:r>
            <a:endParaRPr lang="lt-LT" sz="2000" dirty="0">
              <a:solidFill>
                <a:schemeClr val="tx1"/>
              </a:solidFill>
              <a:effectLst/>
            </a:endParaRPr>
          </a:p>
        </c:rich>
      </c:tx>
      <c:layout>
        <c:manualLayout>
          <c:xMode val="edge"/>
          <c:yMode val="edge"/>
          <c:x val="0.13376070626568176"/>
          <c:y val="7.8415801717967068E-2"/>
        </c:manualLayout>
      </c:layout>
      <c:overlay val="0"/>
      <c:spPr>
        <a:noFill/>
        <a:ln>
          <a:noFill/>
        </a:ln>
        <a:effectLst/>
      </c:spPr>
      <c:txPr>
        <a:bodyPr rot="0" spcFirstLastPara="1" vertOverflow="ellipsis" vert="horz" wrap="square" anchor="ctr" anchorCtr="1"/>
        <a:lstStyle/>
        <a:p>
          <a:pPr>
            <a:defRPr sz="2000" b="0" i="0" u="none" strike="noStrike" kern="1200" cap="none" spc="0" normalizeH="0" baseline="0">
              <a:solidFill>
                <a:srgbClr val="197D4C"/>
              </a:solidFill>
              <a:latin typeface="Trebuchet MS" panose="020B0603020202020204" pitchFamily="34" charset="0"/>
              <a:ea typeface="+mj-ea"/>
              <a:cs typeface="+mj-cs"/>
            </a:defRPr>
          </a:pPr>
          <a:endParaRPr lang="en-US"/>
        </a:p>
      </c:txPr>
    </c:title>
    <c:autoTitleDeleted val="0"/>
    <c:plotArea>
      <c:layout>
        <c:manualLayout>
          <c:layoutTarget val="inner"/>
          <c:xMode val="edge"/>
          <c:yMode val="edge"/>
          <c:x val="0.15771951406160006"/>
          <c:y val="0.28262408865558469"/>
          <c:w val="0.68619056531997458"/>
          <c:h val="0.47417468649752115"/>
        </c:manualLayout>
      </c:layout>
      <c:barChart>
        <c:barDir val="col"/>
        <c:grouping val="clustered"/>
        <c:varyColors val="0"/>
        <c:ser>
          <c:idx val="0"/>
          <c:order val="0"/>
          <c:tx>
            <c:strRef>
              <c:f>Lapas1!$B$1</c:f>
              <c:strCache>
                <c:ptCount val="1"/>
                <c:pt idx="0">
                  <c:v>valstybės biudžeto pajamos (be GPM)</c:v>
                </c:pt>
              </c:strCache>
            </c:strRef>
          </c:tx>
          <c:spPr>
            <a:solidFill>
              <a:srgbClr val="197D4C"/>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197D4C"/>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Lapas1!$A$2:$A$3</c:f>
              <c:strCache>
                <c:ptCount val="2"/>
                <c:pt idx="0">
                  <c:v>2023 m. I ketv.</c:v>
                </c:pt>
                <c:pt idx="1">
                  <c:v>2024 m. I ketv.</c:v>
                </c:pt>
              </c:strCache>
            </c:strRef>
          </c:cat>
          <c:val>
            <c:numRef>
              <c:f>Lapas1!$B$2:$B$3</c:f>
              <c:numCache>
                <c:formatCode>#\ ##0_ ;[Red]\-#\ ##0\ </c:formatCode>
                <c:ptCount val="2"/>
                <c:pt idx="0">
                  <c:v>519</c:v>
                </c:pt>
                <c:pt idx="1">
                  <c:v>563</c:v>
                </c:pt>
              </c:numCache>
            </c:numRef>
          </c:val>
          <c:extLst xmlns:c16r2="http://schemas.microsoft.com/office/drawing/2015/06/chart">
            <c:ext xmlns:c16="http://schemas.microsoft.com/office/drawing/2014/chart" uri="{C3380CC4-5D6E-409C-BE32-E72D297353CC}">
              <c16:uniqueId val="{00000000-FADE-422C-87CC-21066DDE5D59}"/>
            </c:ext>
          </c:extLst>
        </c:ser>
        <c:ser>
          <c:idx val="1"/>
          <c:order val="1"/>
          <c:tx>
            <c:strRef>
              <c:f>Lapas1!$C$1</c:f>
              <c:strCache>
                <c:ptCount val="1"/>
                <c:pt idx="0">
                  <c:v>savivaldybių biudžeto pajamos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4"/>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Lapas1!$A$2:$A$3</c:f>
              <c:strCache>
                <c:ptCount val="2"/>
                <c:pt idx="0">
                  <c:v>2023 m. I ketv.</c:v>
                </c:pt>
                <c:pt idx="1">
                  <c:v>2024 m. I ketv.</c:v>
                </c:pt>
              </c:strCache>
            </c:strRef>
          </c:cat>
          <c:val>
            <c:numRef>
              <c:f>Lapas1!$C$2:$C$3</c:f>
              <c:numCache>
                <c:formatCode>#\ ##0_ ;[Red]\-#\ ##0\ </c:formatCode>
                <c:ptCount val="2"/>
                <c:pt idx="0">
                  <c:v>218</c:v>
                </c:pt>
                <c:pt idx="1">
                  <c:v>240</c:v>
                </c:pt>
              </c:numCache>
            </c:numRef>
          </c:val>
          <c:extLst xmlns:c16r2="http://schemas.microsoft.com/office/drawing/2015/06/chart">
            <c:ext xmlns:c16="http://schemas.microsoft.com/office/drawing/2014/chart" uri="{C3380CC4-5D6E-409C-BE32-E72D297353CC}">
              <c16:uniqueId val="{00000001-FADE-422C-87CC-21066DDE5D59}"/>
            </c:ext>
          </c:extLst>
        </c:ser>
        <c:dLbls>
          <c:showLegendKey val="0"/>
          <c:showVal val="1"/>
          <c:showCatName val="0"/>
          <c:showSerName val="0"/>
          <c:showPercent val="0"/>
          <c:showBubbleSize val="0"/>
        </c:dLbls>
        <c:gapWidth val="150"/>
        <c:axId val="409707232"/>
        <c:axId val="409707624"/>
      </c:barChart>
      <c:catAx>
        <c:axId val="40970723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1400" b="0" i="0" u="none" strike="noStrike" kern="1200" cap="none" spc="0" normalizeH="0" baseline="0">
                <a:solidFill>
                  <a:schemeClr val="tx1"/>
                </a:solidFill>
                <a:latin typeface="Trebuchet MS" panose="020B0603020202020204" pitchFamily="34" charset="0"/>
                <a:ea typeface="+mn-ea"/>
                <a:cs typeface="+mn-cs"/>
              </a:defRPr>
            </a:pPr>
            <a:endParaRPr lang="en-US"/>
          </a:p>
        </c:txPr>
        <c:crossAx val="409707624"/>
        <c:crosses val="autoZero"/>
        <c:auto val="1"/>
        <c:lblAlgn val="ctr"/>
        <c:lblOffset val="100"/>
        <c:noMultiLvlLbl val="0"/>
      </c:catAx>
      <c:valAx>
        <c:axId val="409707624"/>
        <c:scaling>
          <c:orientation val="minMax"/>
        </c:scaling>
        <c:delete val="1"/>
        <c:axPos val="l"/>
        <c:numFmt formatCode="#\ ##0_ ;[Red]\-#\ ##0\ " sourceLinked="1"/>
        <c:majorTickMark val="none"/>
        <c:minorTickMark val="none"/>
        <c:tickLblPos val="nextTo"/>
        <c:crossAx val="409707232"/>
        <c:crosses val="autoZero"/>
        <c:crossBetween val="between"/>
      </c:valAx>
      <c:spPr>
        <a:noFill/>
        <a:ln w="25400">
          <a:noFill/>
        </a:ln>
        <a:effectLst/>
      </c:spPr>
    </c:plotArea>
    <c:legend>
      <c:legendPos val="t"/>
      <c:layout>
        <c:manualLayout>
          <c:xMode val="edge"/>
          <c:yMode val="edge"/>
          <c:x val="0"/>
          <c:y val="0.87930728643875034"/>
          <c:w val="0.99853691340886219"/>
          <c:h val="9.247399243621101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b="1" dirty="0">
                <a:solidFill>
                  <a:schemeClr val="tx1"/>
                </a:solidFill>
                <a:latin typeface="Trebuchet MS" panose="020B0603020202020204" pitchFamily="34" charset="0"/>
              </a:rPr>
              <a:t>Pajamos pagal mokesčius </a:t>
            </a:r>
          </a:p>
          <a:p>
            <a:pPr>
              <a:defRPr/>
            </a:pPr>
            <a:r>
              <a:rPr lang="lt-LT" sz="1800" dirty="0">
                <a:solidFill>
                  <a:schemeClr val="tx1"/>
                </a:solidFill>
                <a:latin typeface="Trebuchet MS" panose="020B0603020202020204" pitchFamily="34" charset="0"/>
              </a:rPr>
              <a:t>2024 m. I ketv. (be GPM į VB) </a:t>
            </a:r>
            <a:endParaRPr lang="en-US" sz="1800" dirty="0">
              <a:solidFill>
                <a:schemeClr val="tx1"/>
              </a:solidFill>
              <a:latin typeface="Trebuchet MS" panose="020B0603020202020204" pitchFamily="34" charset="0"/>
            </a:endParaRPr>
          </a:p>
        </c:rich>
      </c:tx>
      <c:layout>
        <c:manualLayout>
          <c:xMode val="edge"/>
          <c:yMode val="edge"/>
          <c:x val="0.26028904199475067"/>
          <c:y val="7.611752697579468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886975065616796"/>
          <c:y val="0.30249139690871973"/>
          <c:w val="0.44652969160104988"/>
          <c:h val="0.39691528142315546"/>
        </c:manualLayout>
      </c:layout>
      <c:doughnutChart>
        <c:varyColors val="1"/>
        <c:ser>
          <c:idx val="0"/>
          <c:order val="0"/>
          <c:tx>
            <c:strRef>
              <c:f>Lapas1!$B$1</c:f>
              <c:strCache>
                <c:ptCount val="1"/>
                <c:pt idx="0">
                  <c:v>Pardavimas</c:v>
                </c:pt>
              </c:strCache>
            </c:strRef>
          </c:tx>
          <c:spPr>
            <a:ln>
              <a:noFill/>
            </a:ln>
          </c:spPr>
          <c:explosion val="1"/>
          <c:dPt>
            <c:idx val="0"/>
            <c:bubble3D val="0"/>
            <c:spPr>
              <a:solidFill>
                <a:srgbClr val="197D4C"/>
              </a:solidFill>
              <a:ln w="19050">
                <a:noFill/>
              </a:ln>
              <a:effectLst/>
            </c:spPr>
            <c:extLst xmlns:c16r2="http://schemas.microsoft.com/office/drawing/2015/06/chart">
              <c:ext xmlns:c16="http://schemas.microsoft.com/office/drawing/2014/chart" uri="{C3380CC4-5D6E-409C-BE32-E72D297353CC}">
                <c16:uniqueId val="{00000001-2820-4EB5-9607-8C2926D9E8E0}"/>
              </c:ext>
            </c:extLst>
          </c:dPt>
          <c:dPt>
            <c:idx val="1"/>
            <c:bubble3D val="0"/>
            <c:spPr>
              <a:solidFill>
                <a:schemeClr val="accent2"/>
              </a:solidFill>
              <a:ln w="19050">
                <a:noFill/>
              </a:ln>
              <a:effectLst/>
            </c:spPr>
            <c:extLst xmlns:c16r2="http://schemas.microsoft.com/office/drawing/2015/06/chart">
              <c:ext xmlns:c16="http://schemas.microsoft.com/office/drawing/2014/chart" uri="{C3380CC4-5D6E-409C-BE32-E72D297353CC}">
                <c16:uniqueId val="{00000003-2820-4EB5-9607-8C2926D9E8E0}"/>
              </c:ext>
            </c:extLst>
          </c:dPt>
          <c:dPt>
            <c:idx val="2"/>
            <c:bubble3D val="0"/>
            <c:spPr>
              <a:solidFill>
                <a:schemeClr val="accent1">
                  <a:lumMod val="75000"/>
                </a:schemeClr>
              </a:solidFill>
              <a:ln w="19050">
                <a:noFill/>
              </a:ln>
              <a:effectLst/>
            </c:spPr>
            <c:extLst xmlns:c16r2="http://schemas.microsoft.com/office/drawing/2015/06/chart">
              <c:ext xmlns:c16="http://schemas.microsoft.com/office/drawing/2014/chart" uri="{C3380CC4-5D6E-409C-BE32-E72D297353CC}">
                <c16:uniqueId val="{00000005-2820-4EB5-9607-8C2926D9E8E0}"/>
              </c:ext>
            </c:extLst>
          </c:dPt>
          <c:dPt>
            <c:idx val="3"/>
            <c:bubble3D val="0"/>
            <c:spPr>
              <a:solidFill>
                <a:schemeClr val="accent4"/>
              </a:solidFill>
              <a:ln w="19050">
                <a:noFill/>
              </a:ln>
              <a:effectLst/>
            </c:spPr>
            <c:extLst xmlns:c16r2="http://schemas.microsoft.com/office/drawing/2015/06/chart">
              <c:ext xmlns:c16="http://schemas.microsoft.com/office/drawing/2014/chart" uri="{C3380CC4-5D6E-409C-BE32-E72D297353CC}">
                <c16:uniqueId val="{00000007-2820-4EB5-9607-8C2926D9E8E0}"/>
              </c:ext>
            </c:extLst>
          </c:dPt>
          <c:dPt>
            <c:idx val="4"/>
            <c:bubble3D val="0"/>
            <c:spPr>
              <a:solidFill>
                <a:schemeClr val="bg2">
                  <a:lumMod val="90000"/>
                </a:schemeClr>
              </a:solidFill>
              <a:ln w="19050">
                <a:noFill/>
              </a:ln>
              <a:effectLst/>
            </c:spPr>
            <c:extLst xmlns:c16r2="http://schemas.microsoft.com/office/drawing/2015/06/chart">
              <c:ext xmlns:c16="http://schemas.microsoft.com/office/drawing/2014/chart" uri="{C3380CC4-5D6E-409C-BE32-E72D297353CC}">
                <c16:uniqueId val="{00000009-2820-4EB5-9607-8C2926D9E8E0}"/>
              </c:ext>
            </c:extLst>
          </c:dPt>
          <c:dLbls>
            <c:dLbl>
              <c:idx val="0"/>
              <c:layout>
                <c:manualLayout>
                  <c:x val="-0.1378280839895013"/>
                  <c:y val="-3.6498833479148507E-2"/>
                </c:manualLayout>
              </c:layout>
              <c:tx>
                <c:rich>
                  <a:bodyPr/>
                  <a:lstStyle/>
                  <a:p>
                    <a:fld id="{01E0F6E2-286D-4A3B-B60A-A96ED6BE2927}" type="CATEGORYNAME">
                      <a:rPr lang="en-US" sz="1400" b="0" baseline="0" smtClean="0">
                        <a:solidFill>
                          <a:schemeClr val="tx1"/>
                        </a:solidFill>
                      </a:rPr>
                      <a:pPr/>
                      <a:t>[CATEGORY NAME]</a:t>
                    </a:fld>
                    <a:endParaRPr lang="en-US" sz="1400" b="0" baseline="0" dirty="0">
                      <a:solidFill>
                        <a:schemeClr val="tx1"/>
                      </a:solidFill>
                    </a:endParaRPr>
                  </a:p>
                  <a:p>
                    <a:r>
                      <a:rPr lang="en-US" sz="1400" baseline="0" dirty="0">
                        <a:solidFill>
                          <a:schemeClr val="tx1"/>
                        </a:solidFill>
                      </a:rPr>
                      <a:t> </a:t>
                    </a:r>
                    <a:fld id="{00876DF1-8EB7-40CA-8DCB-FB4521ACE3A5}" type="VALUE">
                      <a:rPr lang="en-US" sz="1400" baseline="0">
                        <a:solidFill>
                          <a:schemeClr val="tx1"/>
                        </a:solidFill>
                      </a:rPr>
                      <a:pPr/>
                      <a:t>[VALUE]</a:t>
                    </a:fld>
                    <a:endParaRPr lang="en-US" sz="1400" baseline="0" dirty="0">
                      <a:solidFill>
                        <a:schemeClr val="tx1"/>
                      </a:solidFill>
                    </a:endParaRPr>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2820-4EB5-9607-8C2926D9E8E0}"/>
                </c:ext>
                <c:ext xmlns:c15="http://schemas.microsoft.com/office/drawing/2012/chart" uri="{CE6537A1-D6FC-4f65-9D91-7224C49458BB}">
                  <c15:dlblFieldTable/>
                  <c15:showDataLabelsRange val="0"/>
                </c:ext>
              </c:extLst>
            </c:dLbl>
            <c:dLbl>
              <c:idx val="1"/>
              <c:layout>
                <c:manualLayout>
                  <c:x val="8.1801345144356954E-2"/>
                  <c:y val="-8.2005832604257797E-2"/>
                </c:manualLayout>
              </c:layout>
              <c:tx>
                <c:rich>
                  <a:bodyPr/>
                  <a:lstStyle/>
                  <a:p>
                    <a:fld id="{EE6CB0EA-01E4-4675-BC18-AD5F30237542}" type="CATEGORYNAME">
                      <a:rPr lang="en-US" sz="1400" b="0" baseline="0" smtClean="0">
                        <a:solidFill>
                          <a:schemeClr val="tx1"/>
                        </a:solidFill>
                      </a:rPr>
                      <a:pPr/>
                      <a:t>[CATEGORY NAME]</a:t>
                    </a:fld>
                    <a:endParaRPr lang="en-US" sz="1400" b="0" baseline="0" dirty="0">
                      <a:solidFill>
                        <a:schemeClr val="tx1"/>
                      </a:solidFill>
                    </a:endParaRPr>
                  </a:p>
                  <a:p>
                    <a:r>
                      <a:rPr lang="en-US" sz="1400" baseline="0" dirty="0">
                        <a:solidFill>
                          <a:schemeClr val="tx1"/>
                        </a:solidFill>
                      </a:rPr>
                      <a:t> </a:t>
                    </a:r>
                    <a:fld id="{082E02C1-DFE7-4FF1-A841-AA8B0C8CA7C0}" type="VALUE">
                      <a:rPr lang="en-US" sz="1400" baseline="0">
                        <a:solidFill>
                          <a:schemeClr val="tx1"/>
                        </a:solidFill>
                      </a:rPr>
                      <a:pPr/>
                      <a:t>[VALUE]</a:t>
                    </a:fld>
                    <a:endParaRPr lang="en-US" sz="1400" baseline="0" dirty="0">
                      <a:solidFill>
                        <a:schemeClr val="tx1"/>
                      </a:solidFill>
                    </a:endParaRPr>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2820-4EB5-9607-8C2926D9E8E0}"/>
                </c:ext>
                <c:ext xmlns:c15="http://schemas.microsoft.com/office/drawing/2012/chart" uri="{CE6537A1-D6FC-4f65-9D91-7224C49458BB}">
                  <c15:dlblFieldTable/>
                  <c15:showDataLabelsRange val="0"/>
                </c:ext>
              </c:extLst>
            </c:dLbl>
            <c:dLbl>
              <c:idx val="2"/>
              <c:layout>
                <c:manualLayout>
                  <c:x val="0.15140830052493437"/>
                  <c:y val="1.3387284922717995E-3"/>
                </c:manualLayout>
              </c:layout>
              <c:tx>
                <c:rich>
                  <a:bodyPr/>
                  <a:lstStyle/>
                  <a:p>
                    <a:fld id="{BDDD3B96-F9C1-4440-BA70-82A360BF90A9}" type="CATEGORYNAME">
                      <a:rPr lang="en-US" sz="1400" b="0" baseline="0" smtClean="0">
                        <a:solidFill>
                          <a:schemeClr val="tx1"/>
                        </a:solidFill>
                      </a:rPr>
                      <a:pPr/>
                      <a:t>[CATEGORY NAME]</a:t>
                    </a:fld>
                    <a:r>
                      <a:rPr lang="en-US" sz="1400" baseline="0" dirty="0">
                        <a:solidFill>
                          <a:schemeClr val="tx1"/>
                        </a:solidFill>
                      </a:rPr>
                      <a:t> </a:t>
                    </a:r>
                    <a:fld id="{CCFA95B4-4D1C-4B7C-825E-9E4042188794}" type="VALUE">
                      <a:rPr lang="en-US" sz="1400" baseline="0">
                        <a:solidFill>
                          <a:schemeClr val="tx1"/>
                        </a:solidFill>
                      </a:rPr>
                      <a:pPr/>
                      <a:t>[VALUE]</a:t>
                    </a:fld>
                    <a:endParaRPr lang="en-US" sz="1400" baseline="0" dirty="0">
                      <a:solidFill>
                        <a:schemeClr val="tx1"/>
                      </a:solidFill>
                    </a:endParaRPr>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2820-4EB5-9607-8C2926D9E8E0}"/>
                </c:ext>
                <c:ext xmlns:c15="http://schemas.microsoft.com/office/drawing/2012/chart" uri="{CE6537A1-D6FC-4f65-9D91-7224C49458BB}">
                  <c15:dlblFieldTable/>
                  <c15:showDataLabelsRange val="0"/>
                </c:ext>
              </c:extLst>
            </c:dLbl>
            <c:dLbl>
              <c:idx val="3"/>
              <c:layout>
                <c:manualLayout>
                  <c:x val="0.10450393700787394"/>
                  <c:y val="8.415806357538641E-2"/>
                </c:manualLayout>
              </c:layout>
              <c:tx>
                <c:rich>
                  <a:bodyPr/>
                  <a:lstStyle/>
                  <a:p>
                    <a:fld id="{A832EE44-F0C9-482F-A232-780FB695162D}" type="CATEGORYNAME">
                      <a:rPr lang="en-US" sz="1400" b="0" baseline="0" smtClean="0">
                        <a:solidFill>
                          <a:schemeClr val="tx1"/>
                        </a:solidFill>
                      </a:rPr>
                      <a:pPr/>
                      <a:t>[CATEGORY NAME]</a:t>
                    </a:fld>
                    <a:r>
                      <a:rPr lang="en-US" sz="1400" baseline="0" dirty="0">
                        <a:solidFill>
                          <a:schemeClr val="tx1"/>
                        </a:solidFill>
                      </a:rPr>
                      <a:t> </a:t>
                    </a:r>
                  </a:p>
                  <a:p>
                    <a:fld id="{056FDC1A-77F6-49BE-A493-6D48EEFB73BF}" type="VALUE">
                      <a:rPr lang="en-US" sz="1400" baseline="0" smtClean="0">
                        <a:solidFill>
                          <a:schemeClr val="tx1"/>
                        </a:solidFill>
                      </a:rPr>
                      <a:pPr/>
                      <a:t>[VALUE]</a:t>
                    </a:fld>
                    <a:endParaRPr lang="en-US"/>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2820-4EB5-9607-8C2926D9E8E0}"/>
                </c:ext>
                <c:ext xmlns:c15="http://schemas.microsoft.com/office/drawing/2012/chart" uri="{CE6537A1-D6FC-4f65-9D91-7224C49458BB}">
                  <c15:dlblFieldTable/>
                  <c15:showDataLabelsRange val="0"/>
                </c:ext>
              </c:extLst>
            </c:dLbl>
            <c:dLbl>
              <c:idx val="4"/>
              <c:layout>
                <c:manualLayout>
                  <c:x val="-4.4848097112860967E-2"/>
                  <c:y val="0.10070749489647128"/>
                </c:manualLayout>
              </c:layout>
              <c:tx>
                <c:rich>
                  <a:bodyPr/>
                  <a:lstStyle/>
                  <a:p>
                    <a:fld id="{5B2D33FC-E297-4FB8-8724-AE371798D4B2}" type="CATEGORYNAME">
                      <a:rPr lang="pt-BR"/>
                      <a:pPr/>
                      <a:t>[CATEGORY NAME]</a:t>
                    </a:fld>
                    <a:endParaRPr lang="pt-BR"/>
                  </a:p>
                  <a:p>
                    <a:fld id="{C97DBFAA-07B7-45C1-8803-77469608DC82}" type="VALUE">
                      <a:rPr lang="pt-BR"/>
                      <a:pPr/>
                      <a:t>[VALUE]</a:t>
                    </a:fld>
                    <a:endParaRPr lang="en-US"/>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9-2820-4EB5-9607-8C2926D9E8E0}"/>
                </c:ext>
                <c:ext xmlns:c15="http://schemas.microsoft.com/office/drawing/2012/chart" uri="{CE6537A1-D6FC-4f65-9D91-7224C49458BB}">
                  <c15:dlblFieldTable/>
                  <c15:showDataLabelsRange val="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Trebuchet MS" panose="020B06030202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Lapas1!$A$2:$A$6</c:f>
              <c:strCache>
                <c:ptCount val="5"/>
                <c:pt idx="0">
                  <c:v>PVM</c:v>
                </c:pt>
                <c:pt idx="1">
                  <c:v>GPM</c:v>
                </c:pt>
                <c:pt idx="2">
                  <c:v>Pelno mokestis</c:v>
                </c:pt>
                <c:pt idx="3">
                  <c:v>Akcizai</c:v>
                </c:pt>
                <c:pt idx="4">
                  <c:v>Kitos pajamos ir mokesčiai</c:v>
                </c:pt>
              </c:strCache>
            </c:strRef>
          </c:cat>
          <c:val>
            <c:numRef>
              <c:f>Lapas1!$B$2:$B$6</c:f>
              <c:numCache>
                <c:formatCode>0.0%</c:formatCode>
                <c:ptCount val="5"/>
                <c:pt idx="0">
                  <c:v>0.44319387140136784</c:v>
                </c:pt>
                <c:pt idx="1">
                  <c:v>0.22839114000165917</c:v>
                </c:pt>
                <c:pt idx="2">
                  <c:v>6.96872420823786E-2</c:v>
                </c:pt>
                <c:pt idx="3">
                  <c:v>0.14351025348054849</c:v>
                </c:pt>
                <c:pt idx="4">
                  <c:v>0.11521749303404584</c:v>
                </c:pt>
              </c:numCache>
            </c:numRef>
          </c:val>
          <c:extLst xmlns:c16r2="http://schemas.microsoft.com/office/drawing/2015/06/chart">
            <c:ext xmlns:c16="http://schemas.microsoft.com/office/drawing/2014/chart" uri="{C3380CC4-5D6E-409C-BE32-E72D297353CC}">
              <c16:uniqueId val="{0000000A-2820-4EB5-9607-8C2926D9E8E0}"/>
            </c:ext>
          </c:extLst>
        </c:ser>
        <c:dLbls>
          <c:showLegendKey val="0"/>
          <c:showVal val="0"/>
          <c:showCatName val="0"/>
          <c:showSerName val="0"/>
          <c:showPercent val="0"/>
          <c:showBubbleSize val="0"/>
          <c:showLeaderLines val="1"/>
        </c:dLbls>
        <c:firstSliceAng val="200"/>
        <c:holeSize val="75"/>
      </c:doughnutChart>
      <c:spPr>
        <a:noFill/>
        <a:ln>
          <a:noFill/>
        </a:ln>
        <a:effectLst/>
      </c:spPr>
    </c:plotArea>
    <c:legend>
      <c:legendPos val="b"/>
      <c:layout>
        <c:manualLayout>
          <c:xMode val="edge"/>
          <c:yMode val="edge"/>
          <c:x val="0"/>
          <c:y val="0.89903207932341789"/>
          <c:w val="1"/>
          <c:h val="5.937325191863969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Lapas1!$B$1</c:f>
              <c:strCache>
                <c:ptCount val="1"/>
                <c:pt idx="0">
                  <c:v>Procentai</c:v>
                </c:pt>
              </c:strCache>
            </c:strRef>
          </c:tx>
          <c:spPr>
            <a:ln>
              <a:noFill/>
            </a:ln>
          </c:spPr>
          <c:dPt>
            <c:idx val="0"/>
            <c:bubble3D val="0"/>
            <c:spPr>
              <a:solidFill>
                <a:srgbClr val="14643D"/>
              </a:solidFill>
              <a:ln w="19050">
                <a:noFill/>
              </a:ln>
              <a:effectLst/>
            </c:spPr>
            <c:extLst xmlns:c16r2="http://schemas.microsoft.com/office/drawing/2015/06/chart">
              <c:ext xmlns:c16="http://schemas.microsoft.com/office/drawing/2014/chart" uri="{C3380CC4-5D6E-409C-BE32-E72D297353CC}">
                <c16:uniqueId val="{00000001-A0BF-4639-A1C2-D0022B837ECE}"/>
              </c:ext>
            </c:extLst>
          </c:dPt>
          <c:dPt>
            <c:idx val="1"/>
            <c:bubble3D val="0"/>
            <c:spPr>
              <a:solidFill>
                <a:srgbClr val="2D9763"/>
              </a:solidFill>
              <a:ln w="19050">
                <a:noFill/>
              </a:ln>
              <a:effectLst/>
            </c:spPr>
            <c:extLst xmlns:c16r2="http://schemas.microsoft.com/office/drawing/2015/06/chart">
              <c:ext xmlns:c16="http://schemas.microsoft.com/office/drawing/2014/chart" uri="{C3380CC4-5D6E-409C-BE32-E72D297353CC}">
                <c16:uniqueId val="{00000003-A0BF-4639-A1C2-D0022B837ECE}"/>
              </c:ext>
            </c:extLst>
          </c:dPt>
          <c:dPt>
            <c:idx val="2"/>
            <c:bubble3D val="0"/>
            <c:spPr>
              <a:solidFill>
                <a:srgbClr val="8CCAAC"/>
              </a:solidFill>
              <a:ln w="19050">
                <a:noFill/>
              </a:ln>
              <a:effectLst/>
            </c:spPr>
            <c:extLst xmlns:c16r2="http://schemas.microsoft.com/office/drawing/2015/06/chart">
              <c:ext xmlns:c16="http://schemas.microsoft.com/office/drawing/2014/chart" uri="{C3380CC4-5D6E-409C-BE32-E72D297353CC}">
                <c16:uniqueId val="{00000005-A0BF-4639-A1C2-D0022B837ECE}"/>
              </c:ext>
            </c:extLst>
          </c:dPt>
          <c:dPt>
            <c:idx val="3"/>
            <c:bubble3D val="0"/>
            <c:spPr>
              <a:solidFill>
                <a:schemeClr val="tx1">
                  <a:lumMod val="50000"/>
                  <a:lumOff val="50000"/>
                </a:schemeClr>
              </a:solidFill>
              <a:ln w="19050">
                <a:noFill/>
              </a:ln>
              <a:effectLst/>
            </c:spPr>
            <c:extLst xmlns:c16r2="http://schemas.microsoft.com/office/drawing/2015/06/chart">
              <c:ext xmlns:c16="http://schemas.microsoft.com/office/drawing/2014/chart" uri="{C3380CC4-5D6E-409C-BE32-E72D297353CC}">
                <c16:uniqueId val="{00000007-A0BF-4639-A1C2-D0022B837EC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Lapas1!$A$2:$A$5</c:f>
              <c:strCache>
                <c:ptCount val="4"/>
                <c:pt idx="0">
                  <c:v>DMM</c:v>
                </c:pt>
                <c:pt idx="1">
                  <c:v>VMM</c:v>
                </c:pt>
                <c:pt idx="2">
                  <c:v>MMM</c:v>
                </c:pt>
                <c:pt idx="3">
                  <c:v>FA</c:v>
                </c:pt>
              </c:strCache>
            </c:strRef>
          </c:cat>
          <c:val>
            <c:numRef>
              <c:f>Lapas1!$B$2:$B$5</c:f>
              <c:numCache>
                <c:formatCode>General</c:formatCode>
                <c:ptCount val="4"/>
                <c:pt idx="0">
                  <c:v>38.299999999999997</c:v>
                </c:pt>
                <c:pt idx="1">
                  <c:v>30.4</c:v>
                </c:pt>
                <c:pt idx="2">
                  <c:v>28.5</c:v>
                </c:pt>
                <c:pt idx="3">
                  <c:v>2.8</c:v>
                </c:pt>
              </c:numCache>
            </c:numRef>
          </c:val>
          <c:extLst xmlns:c16r2="http://schemas.microsoft.com/office/drawing/2015/06/chart">
            <c:ext xmlns:c16="http://schemas.microsoft.com/office/drawing/2014/chart" uri="{C3380CC4-5D6E-409C-BE32-E72D297353CC}">
              <c16:uniqueId val="{00000008-A0BF-4639-A1C2-D0022B837EC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6">
                <a:lumMod val="60000"/>
                <a:lumOff val="40000"/>
              </a:schemeClr>
            </a:solidFill>
            <a:ln>
              <a:noFill/>
            </a:ln>
            <a:effectLst/>
          </c:spPr>
          <c:invertIfNegative val="0"/>
          <c:dPt>
            <c:idx val="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1926-441C-B522-502422C84924}"/>
              </c:ext>
            </c:extLst>
          </c:dPt>
          <c:dPt>
            <c:idx val="1"/>
            <c:invertIfNegative val="0"/>
            <c:bubble3D val="0"/>
            <c:spPr>
              <a:solidFill>
                <a:schemeClr val="accent4"/>
              </a:solidFill>
              <a:ln>
                <a:noFill/>
              </a:ln>
              <a:effectLst/>
            </c:spPr>
          </c:dPt>
          <c:dPt>
            <c:idx val="2"/>
            <c:invertIfNegative val="0"/>
            <c:bubble3D val="0"/>
            <c:spPr>
              <a:solidFill>
                <a:srgbClr val="197D4C"/>
              </a:solidFill>
              <a:ln>
                <a:noFill/>
              </a:ln>
              <a:effectLst/>
            </c:spPr>
            <c:extLst xmlns:c16r2="http://schemas.microsoft.com/office/drawing/2015/06/chart">
              <c:ext xmlns:c16="http://schemas.microsoft.com/office/drawing/2014/chart" uri="{C3380CC4-5D6E-409C-BE32-E72D297353CC}">
                <c16:uniqueId val="{00000003-1926-441C-B522-502422C84924}"/>
              </c:ext>
            </c:extLst>
          </c:dPt>
          <c:dLbls>
            <c:spPr>
              <a:noFill/>
              <a:ln>
                <a:noFill/>
              </a:ln>
              <a:effectLst/>
            </c:spPr>
            <c:txPr>
              <a:bodyPr rot="0" spcFirstLastPara="1" vertOverflow="ellipsis" vert="horz" wrap="square" anchor="ctr" anchorCtr="1"/>
              <a:lstStyle/>
              <a:p>
                <a:pPr>
                  <a:defRPr sz="1200" b="1" i="0" u="none" strike="noStrike" kern="1200" baseline="0">
                    <a:solidFill>
                      <a:srgbClr val="197D4C"/>
                    </a:solidFill>
                    <a:latin typeface="Trebuchet MS" panose="020B060302020202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Lapas1!$A$5:$A$7</c:f>
              <c:strCache>
                <c:ptCount val="3"/>
                <c:pt idx="0">
                  <c:v>Alytaus</c:v>
                </c:pt>
                <c:pt idx="1">
                  <c:v>Marijampolės</c:v>
                </c:pt>
                <c:pt idx="2">
                  <c:v>Kauno</c:v>
                </c:pt>
              </c:strCache>
            </c:strRef>
          </c:cat>
          <c:val>
            <c:numRef>
              <c:f>Lapas1!$B$5:$B$7</c:f>
              <c:numCache>
                <c:formatCode>0.0</c:formatCode>
                <c:ptCount val="3"/>
                <c:pt idx="0">
                  <c:v>38.700000000000003</c:v>
                </c:pt>
                <c:pt idx="1">
                  <c:v>39</c:v>
                </c:pt>
                <c:pt idx="2">
                  <c:v>180.6</c:v>
                </c:pt>
              </c:numCache>
            </c:numRef>
          </c:val>
          <c:extLst xmlns:c16r2="http://schemas.microsoft.com/office/drawing/2015/06/chart">
            <c:ext xmlns:c16="http://schemas.microsoft.com/office/drawing/2014/chart" uri="{C3380CC4-5D6E-409C-BE32-E72D297353CC}">
              <c16:uniqueId val="{00000004-1926-441C-B522-502422C84924}"/>
            </c:ext>
          </c:extLst>
        </c:ser>
        <c:dLbls>
          <c:dLblPos val="outEnd"/>
          <c:showLegendKey val="0"/>
          <c:showVal val="1"/>
          <c:showCatName val="0"/>
          <c:showSerName val="0"/>
          <c:showPercent val="0"/>
          <c:showBubbleSize val="0"/>
        </c:dLbls>
        <c:gapWidth val="103"/>
        <c:overlap val="82"/>
        <c:axId val="405120752"/>
        <c:axId val="405115656"/>
      </c:barChart>
      <c:catAx>
        <c:axId val="405120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rebuchet MS" panose="020B0603020202020204" pitchFamily="34" charset="0"/>
                <a:ea typeface="+mn-ea"/>
                <a:cs typeface="+mn-cs"/>
              </a:defRPr>
            </a:pPr>
            <a:endParaRPr lang="en-US"/>
          </a:p>
        </c:txPr>
        <c:crossAx val="405115656"/>
        <c:crosses val="autoZero"/>
        <c:auto val="1"/>
        <c:lblAlgn val="ctr"/>
        <c:lblOffset val="100"/>
        <c:noMultiLvlLbl val="0"/>
      </c:catAx>
      <c:valAx>
        <c:axId val="405115656"/>
        <c:scaling>
          <c:orientation val="minMax"/>
        </c:scaling>
        <c:delete val="1"/>
        <c:axPos val="b"/>
        <c:numFmt formatCode="0.0" sourceLinked="1"/>
        <c:majorTickMark val="none"/>
        <c:minorTickMark val="none"/>
        <c:tickLblPos val="nextTo"/>
        <c:crossAx val="405120752"/>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Trebuchet MS" panose="020B0603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6">
                <a:lumMod val="40000"/>
                <a:lumOff val="60000"/>
              </a:schemeClr>
            </a:solidFill>
            <a:ln>
              <a:noFill/>
            </a:ln>
            <a:effectLst/>
          </c:spPr>
          <c:invertIfNegative val="0"/>
          <c:dPt>
            <c:idx val="0"/>
            <c:invertIfNegative val="0"/>
            <c:bubble3D val="0"/>
            <c:spPr>
              <a:solidFill>
                <a:srgbClr val="197D4C"/>
              </a:solidFill>
              <a:ln>
                <a:noFill/>
              </a:ln>
              <a:effectLst/>
            </c:spPr>
          </c:dPt>
          <c:dPt>
            <c:idx val="1"/>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1-EFE7-4694-A5B4-817D6925F317}"/>
              </c:ext>
            </c:extLst>
          </c:dPt>
          <c:dPt>
            <c:idx val="2"/>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EFE7-4694-A5B4-817D6925F317}"/>
              </c:ext>
            </c:extLst>
          </c:dPt>
          <c:dLbls>
            <c:dLbl>
              <c:idx val="0"/>
              <c:tx>
                <c:rich>
                  <a:bodyPr/>
                  <a:lstStyle/>
                  <a:p>
                    <a:fld id="{CAA75BAF-E1E3-4CE9-A7AE-A392B4DF823E}" type="VALUE">
                      <a:rPr lang="en-US" sz="1600">
                        <a:solidFill>
                          <a:srgbClr val="197D4C"/>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fld id="{787FC55D-1638-4F2C-AB61-D06F6530499E}" type="VALUE">
                      <a:rPr lang="en-US" sz="1400" smtClean="0">
                        <a:solidFill>
                          <a:srgbClr val="197D4C"/>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fld id="{25ADC0E3-C486-4C30-92BD-606D45AD3830}"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97D4C"/>
                    </a:solidFill>
                    <a:latin typeface="Trebuchet MS" panose="020B060302020202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Lapas1!$A$13:$A$15</c:f>
              <c:strCache>
                <c:ptCount val="3"/>
                <c:pt idx="0">
                  <c:v>Kauno</c:v>
                </c:pt>
                <c:pt idx="1">
                  <c:v>Marijampolės</c:v>
                </c:pt>
                <c:pt idx="2">
                  <c:v>Alytaus</c:v>
                </c:pt>
              </c:strCache>
            </c:strRef>
          </c:cat>
          <c:val>
            <c:numRef>
              <c:f>Lapas1!$B$13:$B$15</c:f>
              <c:numCache>
                <c:formatCode>General</c:formatCode>
                <c:ptCount val="3"/>
                <c:pt idx="0">
                  <c:v>163</c:v>
                </c:pt>
                <c:pt idx="1">
                  <c:v>13</c:v>
                </c:pt>
                <c:pt idx="2">
                  <c:v>7</c:v>
                </c:pt>
              </c:numCache>
            </c:numRef>
          </c:val>
          <c:extLst xmlns:c16r2="http://schemas.microsoft.com/office/drawing/2015/06/chart">
            <c:ext xmlns:c16="http://schemas.microsoft.com/office/drawing/2014/chart" uri="{C3380CC4-5D6E-409C-BE32-E72D297353CC}">
              <c16:uniqueId val="{00000004-EFE7-4694-A5B4-817D6925F317}"/>
            </c:ext>
          </c:extLst>
        </c:ser>
        <c:dLbls>
          <c:showLegendKey val="0"/>
          <c:showVal val="0"/>
          <c:showCatName val="0"/>
          <c:showSerName val="0"/>
          <c:showPercent val="0"/>
          <c:showBubbleSize val="0"/>
        </c:dLbls>
        <c:gapWidth val="219"/>
        <c:overlap val="-27"/>
        <c:axId val="405116832"/>
        <c:axId val="405121144"/>
      </c:barChart>
      <c:catAx>
        <c:axId val="405116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rebuchet MS" panose="020B0603020202020204" pitchFamily="34" charset="0"/>
                <a:ea typeface="+mn-ea"/>
                <a:cs typeface="+mn-cs"/>
              </a:defRPr>
            </a:pPr>
            <a:endParaRPr lang="en-US"/>
          </a:p>
        </c:txPr>
        <c:crossAx val="405121144"/>
        <c:crosses val="autoZero"/>
        <c:auto val="1"/>
        <c:lblAlgn val="ctr"/>
        <c:lblOffset val="100"/>
        <c:noMultiLvlLbl val="0"/>
      </c:catAx>
      <c:valAx>
        <c:axId val="405121144"/>
        <c:scaling>
          <c:orientation val="minMax"/>
        </c:scaling>
        <c:delete val="1"/>
        <c:axPos val="l"/>
        <c:numFmt formatCode="General" sourceLinked="1"/>
        <c:majorTickMark val="none"/>
        <c:minorTickMark val="none"/>
        <c:tickLblPos val="nextTo"/>
        <c:crossAx val="405116832"/>
        <c:crosses val="autoZero"/>
        <c:crossBetween val="between"/>
      </c:valAx>
      <c:spPr>
        <a:noFill/>
        <a:ln w="25400">
          <a:noFill/>
        </a:ln>
        <a:effectLst/>
      </c:spPr>
    </c:plotArea>
    <c:plotVisOnly val="1"/>
    <c:dispBlanksAs val="gap"/>
    <c:showDLblsOverMax val="0"/>
  </c:chart>
  <c:spPr>
    <a:noFill/>
    <a:ln>
      <a:noFill/>
    </a:ln>
    <a:effectLst/>
  </c:spPr>
  <c:txPr>
    <a:bodyPr/>
    <a:lstStyle/>
    <a:p>
      <a:pPr>
        <a:defRPr>
          <a:latin typeface="Trebuchet MS" panose="020B0603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800" b="1" i="0" u="none" strike="noStrike" kern="1200" spc="0" baseline="0">
                <a:solidFill>
                  <a:srgbClr val="0A6438"/>
                </a:solidFill>
                <a:latin typeface="Trebuchet MS" panose="020B0603020202020204" pitchFamily="34" charset="0"/>
                <a:ea typeface="Lato Light" panose="020F0502020204030203" pitchFamily="34" charset="0"/>
                <a:cs typeface="Lato Light" panose="020F0502020204030203" pitchFamily="34" charset="0"/>
              </a:defRPr>
            </a:pPr>
            <a:r>
              <a:rPr lang="lt-LT" sz="2200" b="1" baseline="0" dirty="0">
                <a:solidFill>
                  <a:srgbClr val="197D4C"/>
                </a:solidFill>
              </a:rPr>
              <a:t>Daugiausiai mokesčių ir kitų įmokų sumokėjusios įmonės                         </a:t>
            </a:r>
            <a:r>
              <a:rPr lang="lt-LT" sz="1400" b="1" baseline="0" dirty="0">
                <a:solidFill>
                  <a:srgbClr val="197D4C"/>
                </a:solidFill>
              </a:rPr>
              <a:t>(2024 m. I ketv., mln. </a:t>
            </a:r>
            <a:r>
              <a:rPr lang="lt-LT" sz="1400" b="1" i="0" u="none" strike="noStrike" baseline="0" dirty="0" smtClean="0">
                <a:solidFill>
                  <a:srgbClr val="197D4C"/>
                </a:solidFill>
                <a:effectLst/>
              </a:rPr>
              <a:t>€</a:t>
            </a:r>
            <a:r>
              <a:rPr lang="lt-LT" sz="1400" b="1" baseline="0" dirty="0" smtClean="0">
                <a:solidFill>
                  <a:srgbClr val="197D4C"/>
                </a:solidFill>
              </a:rPr>
              <a:t>) </a:t>
            </a:r>
            <a:endParaRPr lang="en-US" sz="1400" b="1" baseline="0" dirty="0">
              <a:solidFill>
                <a:srgbClr val="197D4C"/>
              </a:solidFill>
            </a:endParaRPr>
          </a:p>
        </c:rich>
      </c:tx>
      <c:layout>
        <c:manualLayout>
          <c:xMode val="edge"/>
          <c:yMode val="edge"/>
          <c:x val="0.14729546968848686"/>
          <c:y val="2.3512742580538457E-2"/>
        </c:manualLayout>
      </c:layout>
      <c:overlay val="0"/>
      <c:spPr>
        <a:noFill/>
        <a:ln w="12700" cap="flat" cmpd="sng" algn="ctr">
          <a:noFill/>
          <a:prstDash val="solid"/>
          <a:miter lim="800000"/>
        </a:ln>
        <a:effectLst/>
      </c:spPr>
      <c:txPr>
        <a:bodyPr rot="0" spcFirstLastPara="1" vertOverflow="ellipsis" vert="horz" wrap="square" anchor="ctr" anchorCtr="1"/>
        <a:lstStyle/>
        <a:p>
          <a:pPr algn="ctr" rtl="0">
            <a:defRPr sz="1800" b="1" i="0" u="none" strike="noStrike" kern="1200" spc="0" baseline="0">
              <a:solidFill>
                <a:srgbClr val="0A6438"/>
              </a:solidFill>
              <a:latin typeface="Trebuchet MS" panose="020B0603020202020204" pitchFamily="34" charset="0"/>
              <a:ea typeface="Lato Light" panose="020F0502020204030203" pitchFamily="34" charset="0"/>
              <a:cs typeface="Lato Light" panose="020F0502020204030203" pitchFamily="34" charset="0"/>
            </a:defRPr>
          </a:pPr>
          <a:endParaRPr lang="en-US"/>
        </a:p>
      </c:txPr>
    </c:title>
    <c:autoTitleDeleted val="0"/>
    <c:plotArea>
      <c:layout>
        <c:manualLayout>
          <c:layoutTarget val="inner"/>
          <c:xMode val="edge"/>
          <c:yMode val="edge"/>
          <c:x val="0.30366818765326409"/>
          <c:y val="0.17638020212027922"/>
          <c:w val="0.61755122901963055"/>
          <c:h val="0.80479967732628133"/>
        </c:manualLayout>
      </c:layout>
      <c:barChart>
        <c:barDir val="bar"/>
        <c:grouping val="clustered"/>
        <c:varyColors val="0"/>
        <c:ser>
          <c:idx val="0"/>
          <c:order val="0"/>
          <c:tx>
            <c:strRef>
              <c:f>Sheet1!$B$1</c:f>
              <c:strCache>
                <c:ptCount val="1"/>
                <c:pt idx="0">
                  <c:v>2024 m. I ketv.</c:v>
                </c:pt>
              </c:strCache>
            </c:strRef>
          </c:tx>
          <c:spPr>
            <a:solidFill>
              <a:srgbClr val="197D4C"/>
            </a:solidFill>
            <a:ln w="63500">
              <a:noFill/>
            </a:ln>
            <a:effectLst/>
          </c:spPr>
          <c:invertIfNegative val="0"/>
          <c:dLbls>
            <c:dLbl>
              <c:idx val="8"/>
              <c:layout>
                <c:manualLayout>
                  <c:x val="-1.9231180600198761E-3"/>
                  <c:y val="-8.372920858404197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260-4EDE-BA88-B3D00F7605A4}"/>
                </c:ext>
                <c:ext xmlns:c15="http://schemas.microsoft.com/office/drawing/2012/chart" uri="{CE6537A1-D6FC-4f65-9D91-7224C49458BB}"/>
              </c:extLst>
            </c:dLbl>
            <c:numFmt formatCode="#,##0.0" sourceLinked="0"/>
            <c:spPr>
              <a:noFill/>
              <a:ln>
                <a:noFill/>
              </a:ln>
              <a:effectLst/>
            </c:spPr>
            <c:txPr>
              <a:bodyPr rot="0" spcFirstLastPara="1" vertOverflow="ellipsis" vert="horz" wrap="square" anchor="ctr" anchorCtr="1"/>
              <a:lstStyle/>
              <a:p>
                <a:pPr>
                  <a:defRPr sz="1600" b="1" i="0" u="none" strike="noStrike" kern="1200" baseline="0">
                    <a:solidFill>
                      <a:srgbClr val="197D4C"/>
                    </a:solidFill>
                    <a:latin typeface="Trebuchet MS" panose="020B0603020202020204" pitchFamily="34"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UAB "IRIS"</c:v>
                </c:pt>
                <c:pt idx="1">
                  <c:v>UAB "VARLE"</c:v>
                </c:pt>
                <c:pt idx="2">
                  <c:v>UAB "VITA BALTIC INTERNATIONAL"</c:v>
                </c:pt>
                <c:pt idx="3">
                  <c:v>UAB "MANTINGA"</c:v>
                </c:pt>
                <c:pt idx="4">
                  <c:v>UAB IKEA Industry Lietuva</c:v>
                </c:pt>
                <c:pt idx="5">
                  <c:v>UAB "Adampolis"</c:v>
                </c:pt>
                <c:pt idx="6">
                  <c:v>AB "Lytagra"</c:v>
                </c:pt>
                <c:pt idx="7">
                  <c:v>UAB "Topo grupė"</c:v>
                </c:pt>
                <c:pt idx="8">
                  <c:v>AB "Achema"</c:v>
                </c:pt>
                <c:pt idx="9">
                  <c:v>AB "Kelių priežiūra"</c:v>
                </c:pt>
                <c:pt idx="10">
                  <c:v>UAB "TOP SPORT"</c:v>
                </c:pt>
                <c:pt idx="11">
                  <c:v>AB "Volfas Engelman"</c:v>
                </c:pt>
                <c:pt idx="12">
                  <c:v>UAB "Kesko Senukai Lithuania"</c:v>
                </c:pt>
                <c:pt idx="13">
                  <c:v>UAB "SANITEX"</c:v>
                </c:pt>
                <c:pt idx="14">
                  <c:v>UAB "Okseta"</c:v>
                </c:pt>
              </c:strCache>
            </c:strRef>
          </c:cat>
          <c:val>
            <c:numRef>
              <c:f>Sheet1!$B$2:$B$16</c:f>
              <c:numCache>
                <c:formatCode>0.0</c:formatCode>
                <c:ptCount val="15"/>
                <c:pt idx="0">
                  <c:v>1.115</c:v>
                </c:pt>
                <c:pt idx="1">
                  <c:v>1.3480000000000001</c:v>
                </c:pt>
                <c:pt idx="2">
                  <c:v>1.8149999999999999</c:v>
                </c:pt>
                <c:pt idx="3">
                  <c:v>1.8169999999999999</c:v>
                </c:pt>
                <c:pt idx="4">
                  <c:v>2.9950000000000001</c:v>
                </c:pt>
                <c:pt idx="5">
                  <c:v>5.3140000000000001</c:v>
                </c:pt>
                <c:pt idx="6">
                  <c:v>5.5979999999999999</c:v>
                </c:pt>
                <c:pt idx="7">
                  <c:v>5.7119999999999997</c:v>
                </c:pt>
                <c:pt idx="8">
                  <c:v>6.4960000000000004</c:v>
                </c:pt>
                <c:pt idx="9">
                  <c:v>6.65</c:v>
                </c:pt>
                <c:pt idx="10">
                  <c:v>7.4720000000000004</c:v>
                </c:pt>
                <c:pt idx="11">
                  <c:v>15.362</c:v>
                </c:pt>
                <c:pt idx="12">
                  <c:v>19.055</c:v>
                </c:pt>
                <c:pt idx="13">
                  <c:v>48.981000000000002</c:v>
                </c:pt>
                <c:pt idx="14">
                  <c:v>74.488</c:v>
                </c:pt>
              </c:numCache>
            </c:numRef>
          </c:val>
          <c:extLst xmlns:c16r2="http://schemas.microsoft.com/office/drawing/2015/06/chart">
            <c:ext xmlns:c16="http://schemas.microsoft.com/office/drawing/2014/chart" uri="{C3380CC4-5D6E-409C-BE32-E72D297353CC}">
              <c16:uniqueId val="{00000000-C66C-3347-88D9-71A2F9B80A76}"/>
            </c:ext>
          </c:extLst>
        </c:ser>
        <c:dLbls>
          <c:showLegendKey val="0"/>
          <c:showVal val="0"/>
          <c:showCatName val="0"/>
          <c:showSerName val="0"/>
          <c:showPercent val="0"/>
          <c:showBubbleSize val="0"/>
        </c:dLbls>
        <c:gapWidth val="260"/>
        <c:axId val="409712328"/>
        <c:axId val="409712720"/>
      </c:barChart>
      <c:catAx>
        <c:axId val="409712328"/>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rebuchet MS" panose="020B0603020202020204" pitchFamily="34" charset="0"/>
                <a:ea typeface="Lato Light" panose="020F0502020204030203" pitchFamily="34" charset="0"/>
                <a:cs typeface="Lato Light" panose="020F0502020204030203" pitchFamily="34" charset="0"/>
              </a:defRPr>
            </a:pPr>
            <a:endParaRPr lang="en-US"/>
          </a:p>
        </c:txPr>
        <c:crossAx val="409712720"/>
        <c:crosses val="autoZero"/>
        <c:auto val="1"/>
        <c:lblAlgn val="ctr"/>
        <c:lblOffset val="100"/>
        <c:noMultiLvlLbl val="0"/>
      </c:catAx>
      <c:valAx>
        <c:axId val="409712720"/>
        <c:scaling>
          <c:orientation val="minMax"/>
        </c:scaling>
        <c:delete val="1"/>
        <c:axPos val="b"/>
        <c:numFmt formatCode="#\ ##0" sourceLinked="0"/>
        <c:majorTickMark val="none"/>
        <c:minorTickMark val="none"/>
        <c:tickLblPos val="nextTo"/>
        <c:crossAx val="409712328"/>
        <c:crosses val="autoZero"/>
        <c:crossBetween val="between"/>
      </c:valAx>
      <c:spPr>
        <a:solidFill>
          <a:schemeClr val="bg1"/>
        </a:solid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sz="1100" b="0" i="0">
          <a:solidFill>
            <a:schemeClr val="tx2"/>
          </a:solidFill>
          <a:latin typeface="Trebuchet MS" panose="020B0603020202020204" pitchFamily="34" charset="0"/>
          <a:ea typeface="Lato Light" panose="020F0502020204030203" pitchFamily="34" charset="0"/>
          <a:cs typeface="Lato Light" panose="020F0502020204030203"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400" b="1" i="0" u="none" strike="noStrike" kern="1200" spc="0" baseline="0">
                <a:solidFill>
                  <a:srgbClr val="197D4C"/>
                </a:solidFill>
                <a:latin typeface="Trebuchet MS" panose="020B0603020202020204" pitchFamily="34" charset="0"/>
                <a:ea typeface="Lato Light" panose="020F0502020204030203" pitchFamily="34" charset="0"/>
                <a:cs typeface="Lato Light" panose="020F0502020204030203" pitchFamily="34" charset="0"/>
              </a:defRPr>
            </a:pPr>
            <a:r>
              <a:rPr lang="lt-LT" sz="1800" b="1" dirty="0">
                <a:solidFill>
                  <a:schemeClr val="tx1"/>
                </a:solidFill>
              </a:rPr>
              <a:t>10 populiariausių </a:t>
            </a:r>
            <a:r>
              <a:rPr lang="lt-LT" sz="1800" b="1" baseline="0" dirty="0">
                <a:solidFill>
                  <a:schemeClr val="tx1"/>
                </a:solidFill>
              </a:rPr>
              <a:t>individualių</a:t>
            </a:r>
            <a:r>
              <a:rPr lang="lt-LT" sz="1800" b="1" dirty="0">
                <a:solidFill>
                  <a:schemeClr val="tx1"/>
                </a:solidFill>
              </a:rPr>
              <a:t> veiklų            </a:t>
            </a:r>
            <a:r>
              <a:rPr lang="lt-LT" sz="1400" b="1" baseline="0" dirty="0">
                <a:solidFill>
                  <a:schemeClr val="tx1"/>
                </a:solidFill>
              </a:rPr>
              <a:t>(2024, I ketv.)</a:t>
            </a:r>
            <a:r>
              <a:rPr lang="lt-LT" sz="1400" b="1" dirty="0">
                <a:solidFill>
                  <a:schemeClr val="tx1"/>
                </a:solidFill>
              </a:rPr>
              <a:t> </a:t>
            </a:r>
            <a:endParaRPr lang="en-US" sz="1400" b="1" dirty="0">
              <a:solidFill>
                <a:schemeClr val="tx1"/>
              </a:solidFill>
            </a:endParaRPr>
          </a:p>
        </c:rich>
      </c:tx>
      <c:layout>
        <c:manualLayout>
          <c:xMode val="edge"/>
          <c:yMode val="edge"/>
          <c:x val="0.13604203435429923"/>
          <c:y val="4.0969962243115107E-3"/>
        </c:manualLayout>
      </c:layout>
      <c:overlay val="0"/>
      <c:spPr>
        <a:noFill/>
        <a:ln w="12700" cap="flat" cmpd="sng" algn="ctr">
          <a:noFill/>
          <a:prstDash val="solid"/>
          <a:miter lim="800000"/>
        </a:ln>
        <a:effectLst/>
      </c:spPr>
      <c:txPr>
        <a:bodyPr rot="0" spcFirstLastPara="1" vertOverflow="ellipsis" vert="horz" wrap="square" anchor="ctr" anchorCtr="1"/>
        <a:lstStyle/>
        <a:p>
          <a:pPr algn="ctr" rtl="0">
            <a:defRPr sz="1400" b="1" i="0" u="none" strike="noStrike" kern="1200" spc="0" baseline="0">
              <a:solidFill>
                <a:srgbClr val="197D4C"/>
              </a:solidFill>
              <a:latin typeface="Trebuchet MS" panose="020B0603020202020204" pitchFamily="34" charset="0"/>
              <a:ea typeface="Lato Light" panose="020F0502020204030203" pitchFamily="34" charset="0"/>
              <a:cs typeface="Lato Light" panose="020F0502020204030203" pitchFamily="34" charset="0"/>
            </a:defRPr>
          </a:pPr>
          <a:endParaRPr lang="en-US"/>
        </a:p>
      </c:txPr>
    </c:title>
    <c:autoTitleDeleted val="0"/>
    <c:plotArea>
      <c:layout>
        <c:manualLayout>
          <c:layoutTarget val="inner"/>
          <c:xMode val="edge"/>
          <c:yMode val="edge"/>
          <c:x val="0.508145580653799"/>
          <c:y val="0.11598015634395671"/>
          <c:w val="0.49185441934620094"/>
          <c:h val="0.85220037731077036"/>
        </c:manualLayout>
      </c:layout>
      <c:barChart>
        <c:barDir val="bar"/>
        <c:grouping val="clustered"/>
        <c:varyColors val="0"/>
        <c:ser>
          <c:idx val="0"/>
          <c:order val="0"/>
          <c:tx>
            <c:strRef>
              <c:f>Sheet1!$B$1</c:f>
              <c:strCache>
                <c:ptCount val="1"/>
                <c:pt idx="0">
                  <c:v>2024 m. I ketv.</c:v>
                </c:pt>
              </c:strCache>
            </c:strRef>
          </c:tx>
          <c:spPr>
            <a:solidFill>
              <a:srgbClr val="2D9763"/>
            </a:solidFill>
            <a:ln w="63500">
              <a:noFill/>
            </a:ln>
            <a:effectLst/>
          </c:spPr>
          <c:invertIfNegative val="0"/>
          <c:dLbls>
            <c:dLbl>
              <c:idx val="8"/>
              <c:layout>
                <c:manualLayout>
                  <c:x val="-1.9231180600198761E-3"/>
                  <c:y val="-8.372920858404197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260-4EDE-BA88-B3D00F7605A4}"/>
                </c:ext>
                <c:ext xmlns:c15="http://schemas.microsoft.com/office/drawing/2012/chart" uri="{CE6537A1-D6FC-4f65-9D91-7224C49458BB}"/>
              </c:extLst>
            </c:dLbl>
            <c:numFmt formatCode="General" sourceLinked="0"/>
            <c:spPr>
              <a:noFill/>
              <a:ln>
                <a:noFill/>
              </a:ln>
              <a:effectLst/>
            </c:spPr>
            <c:txPr>
              <a:bodyPr rot="0" spcFirstLastPara="1" vertOverflow="overflow" horzOverflow="overflow" vert="horz" wrap="square" anchor="ctr" anchorCtr="1">
                <a:spAutoFit/>
              </a:bodyPr>
              <a:lstStyle/>
              <a:p>
                <a:pPr>
                  <a:defRPr sz="1200" b="1" i="0" u="none" strike="noStrike" kern="1200" baseline="0">
                    <a:solidFill>
                      <a:srgbClr val="197D4C"/>
                    </a:solidFill>
                    <a:latin typeface="Trebuchet MS" panose="020B0603020202020204" pitchFamily="34"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Kiti statybos baigiamieji ir apdailos darbai</c:v>
                </c:pt>
                <c:pt idx="1">
                  <c:v>Specializuota projektavimo veikla</c:v>
                </c:pt>
                <c:pt idx="2">
                  <c:v>Kompiuterių programavimo veikla</c:v>
                </c:pt>
                <c:pt idx="3">
                  <c:v>Užsakomasis pardavimas paštu arba internetu</c:v>
                </c:pt>
                <c:pt idx="4">
                  <c:v>Statybos baigimas ir apdaila</c:v>
                </c:pt>
                <c:pt idx="5">
                  <c:v>Variklinių transporto priemonių techninė priežiūra ir remontas</c:v>
                </c:pt>
                <c:pt idx="6">
                  <c:v>Kitas, niekur kitur nepriskirtas, švietimas</c:v>
                </c:pt>
                <c:pt idx="7">
                  <c:v>Kirpyklų ir kitų grožio salonų veikla</c:v>
                </c:pt>
                <c:pt idx="8">
                  <c:v>Kita pašto ir pasiuntinių (kurjerių) veikla</c:v>
                </c:pt>
                <c:pt idx="9">
                  <c:v>Kitas, niekur kitur nepriskirtas, keleivinis sausumos transportas</c:v>
                </c:pt>
              </c:strCache>
            </c:strRef>
          </c:cat>
          <c:val>
            <c:numRef>
              <c:f>Sheet1!$B$2:$B$11</c:f>
              <c:numCache>
                <c:formatCode>0</c:formatCode>
                <c:ptCount val="10"/>
                <c:pt idx="0">
                  <c:v>652</c:v>
                </c:pt>
                <c:pt idx="1">
                  <c:v>759</c:v>
                </c:pt>
                <c:pt idx="2">
                  <c:v>1039</c:v>
                </c:pt>
                <c:pt idx="3">
                  <c:v>1730</c:v>
                </c:pt>
                <c:pt idx="4">
                  <c:v>1816</c:v>
                </c:pt>
                <c:pt idx="5">
                  <c:v>2284</c:v>
                </c:pt>
                <c:pt idx="6">
                  <c:v>2497</c:v>
                </c:pt>
                <c:pt idx="7">
                  <c:v>3146</c:v>
                </c:pt>
                <c:pt idx="8">
                  <c:v>3939</c:v>
                </c:pt>
                <c:pt idx="9">
                  <c:v>4130</c:v>
                </c:pt>
              </c:numCache>
            </c:numRef>
          </c:val>
          <c:extLst xmlns:c16r2="http://schemas.microsoft.com/office/drawing/2015/06/chart">
            <c:ext xmlns:c16="http://schemas.microsoft.com/office/drawing/2014/chart" uri="{C3380CC4-5D6E-409C-BE32-E72D297353CC}">
              <c16:uniqueId val="{00000000-C66C-3347-88D9-71A2F9B80A76}"/>
            </c:ext>
          </c:extLst>
        </c:ser>
        <c:dLbls>
          <c:showLegendKey val="0"/>
          <c:showVal val="0"/>
          <c:showCatName val="0"/>
          <c:showSerName val="0"/>
          <c:showPercent val="0"/>
          <c:showBubbleSize val="0"/>
        </c:dLbls>
        <c:gapWidth val="274"/>
        <c:overlap val="35"/>
        <c:axId val="409715072"/>
        <c:axId val="409716248"/>
      </c:barChart>
      <c:catAx>
        <c:axId val="409715072"/>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t" anchorCtr="0"/>
          <a:lstStyle/>
          <a:p>
            <a:pPr>
              <a:defRPr sz="1200" b="0" i="0" u="none" strike="noStrike" kern="1200" baseline="0">
                <a:solidFill>
                  <a:schemeClr val="tx1"/>
                </a:solidFill>
                <a:latin typeface="Trebuchet MS" panose="020B0603020202020204" pitchFamily="34" charset="0"/>
                <a:ea typeface="Lato Light" panose="020F0502020204030203" pitchFamily="34" charset="0"/>
                <a:cs typeface="Lato Light" panose="020F0502020204030203" pitchFamily="34" charset="0"/>
              </a:defRPr>
            </a:pPr>
            <a:endParaRPr lang="en-US"/>
          </a:p>
        </c:txPr>
        <c:crossAx val="409716248"/>
        <c:crosses val="autoZero"/>
        <c:auto val="1"/>
        <c:lblAlgn val="ctr"/>
        <c:lblOffset val="100"/>
        <c:noMultiLvlLbl val="0"/>
      </c:catAx>
      <c:valAx>
        <c:axId val="409716248"/>
        <c:scaling>
          <c:orientation val="minMax"/>
        </c:scaling>
        <c:delete val="1"/>
        <c:axPos val="b"/>
        <c:numFmt formatCode="#\ ##0" sourceLinked="0"/>
        <c:majorTickMark val="none"/>
        <c:minorTickMark val="none"/>
        <c:tickLblPos val="nextTo"/>
        <c:crossAx val="409715072"/>
        <c:crosses val="autoZero"/>
        <c:crossBetween val="between"/>
      </c:valAx>
      <c:spPr>
        <a:solidFill>
          <a:schemeClr val="bg1"/>
        </a:solid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sz="1100" b="0" i="0">
          <a:solidFill>
            <a:schemeClr val="tx2"/>
          </a:solidFill>
          <a:latin typeface="Trebuchet MS" panose="020B0603020202020204" pitchFamily="34" charset="0"/>
          <a:ea typeface="Lato Light" panose="020F0502020204030203" pitchFamily="34" charset="0"/>
          <a:cs typeface="Lato Light" panose="020F0502020204030203"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lang="lt-LT" sz="1800" b="1" i="0" u="none" strike="noStrike" kern="1200" spc="0" baseline="0" dirty="0" smtClean="0">
                <a:solidFill>
                  <a:srgbClr val="006A3C"/>
                </a:solidFill>
                <a:latin typeface="Trebuchet MS" panose="020B0603020202020204" pitchFamily="34" charset="0"/>
                <a:ea typeface="Lato Light" panose="020F0502020204030203" pitchFamily="34" charset="0"/>
                <a:cs typeface="Lato Light" panose="020F0502020204030203" pitchFamily="34" charset="0"/>
              </a:defRPr>
            </a:pPr>
            <a:r>
              <a:rPr lang="lt-LT" sz="1800" b="1" i="0" u="none" strike="noStrike" kern="1200" spc="0" baseline="0" dirty="0">
                <a:solidFill>
                  <a:schemeClr val="tx1"/>
                </a:solidFill>
                <a:latin typeface="Trebuchet MS" panose="020B0603020202020204" pitchFamily="34" charset="0"/>
                <a:ea typeface="Lato Light" panose="020F0502020204030203" pitchFamily="34" charset="0"/>
                <a:cs typeface="Lato Light" panose="020F0502020204030203" pitchFamily="34" charset="0"/>
              </a:rPr>
              <a:t>Mokesčių mokėtojų skaičius </a:t>
            </a:r>
          </a:p>
        </c:rich>
      </c:tx>
      <c:layout>
        <c:manualLayout>
          <c:xMode val="edge"/>
          <c:yMode val="edge"/>
          <c:x val="0.25228319241825242"/>
          <c:y val="3.2743055958398271E-2"/>
        </c:manualLayout>
      </c:layout>
      <c:overlay val="0"/>
      <c:spPr>
        <a:noFill/>
        <a:ln>
          <a:noFill/>
        </a:ln>
        <a:effectLst/>
      </c:spPr>
      <c:txPr>
        <a:bodyPr rot="0" spcFirstLastPara="1" vertOverflow="ellipsis" vert="horz" wrap="square" anchor="ctr" anchorCtr="1"/>
        <a:lstStyle/>
        <a:p>
          <a:pPr algn="ctr" rtl="0">
            <a:defRPr lang="lt-LT" sz="1800" b="1" i="0" u="none" strike="noStrike" kern="1200" spc="0" baseline="0" dirty="0" smtClean="0">
              <a:solidFill>
                <a:srgbClr val="006A3C"/>
              </a:solidFill>
              <a:latin typeface="Trebuchet MS" panose="020B0603020202020204" pitchFamily="34" charset="0"/>
              <a:ea typeface="Lato Light" panose="020F0502020204030203" pitchFamily="34" charset="0"/>
              <a:cs typeface="Lato Light" panose="020F0502020204030203" pitchFamily="34" charset="0"/>
            </a:defRPr>
          </a:pPr>
          <a:endParaRPr lang="en-US"/>
        </a:p>
      </c:txPr>
    </c:title>
    <c:autoTitleDeleted val="0"/>
    <c:plotArea>
      <c:layout>
        <c:manualLayout>
          <c:layoutTarget val="inner"/>
          <c:xMode val="edge"/>
          <c:yMode val="edge"/>
          <c:x val="9.7332537334941779E-2"/>
          <c:y val="7.7776543928087555E-2"/>
          <c:w val="0.60353171093510294"/>
          <c:h val="0.6583650681315224"/>
        </c:manualLayout>
      </c:layout>
      <c:barChart>
        <c:barDir val="col"/>
        <c:grouping val="clustered"/>
        <c:varyColors val="0"/>
        <c:ser>
          <c:idx val="0"/>
          <c:order val="0"/>
          <c:tx>
            <c:strRef>
              <c:f>Lapas7!$B$1</c:f>
              <c:strCache>
                <c:ptCount val="1"/>
                <c:pt idx="0">
                  <c:v>2023-04-02</c:v>
                </c:pt>
              </c:strCache>
            </c:strRef>
          </c:tx>
          <c:spPr>
            <a:solidFill>
              <a:srgbClr val="8CCAAC"/>
            </a:solidFill>
            <a:ln>
              <a:solidFill>
                <a:srgbClr val="8CCAAC"/>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Trebuchet MS" panose="020B060302020202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Lapas7!$A$2:$A$3</c:f>
              <c:strCache>
                <c:ptCount val="2"/>
                <c:pt idx="0">
                  <c:v>Juridiniai asmenys</c:v>
                </c:pt>
                <c:pt idx="1">
                  <c:v>Asmenys vykdė individualią veiklą pagal pažymą</c:v>
                </c:pt>
              </c:strCache>
            </c:strRef>
          </c:cat>
          <c:val>
            <c:numRef>
              <c:f>Lapas7!$B$2:$B$3</c:f>
              <c:numCache>
                <c:formatCode>General</c:formatCode>
                <c:ptCount val="2"/>
                <c:pt idx="0">
                  <c:v>63262</c:v>
                </c:pt>
                <c:pt idx="1">
                  <c:v>58581</c:v>
                </c:pt>
              </c:numCache>
            </c:numRef>
          </c:val>
          <c:extLst xmlns:c16r2="http://schemas.microsoft.com/office/drawing/2015/06/chart">
            <c:ext xmlns:c16="http://schemas.microsoft.com/office/drawing/2014/chart" uri="{C3380CC4-5D6E-409C-BE32-E72D297353CC}">
              <c16:uniqueId val="{00000000-C499-48BA-90FA-ADC6AFD1F735}"/>
            </c:ext>
          </c:extLst>
        </c:ser>
        <c:ser>
          <c:idx val="1"/>
          <c:order val="1"/>
          <c:tx>
            <c:strRef>
              <c:f>Lapas7!$C$1</c:f>
              <c:strCache>
                <c:ptCount val="1"/>
                <c:pt idx="0">
                  <c:v>2024-04-02</c:v>
                </c:pt>
              </c:strCache>
            </c:strRef>
          </c:tx>
          <c:spPr>
            <a:solidFill>
              <a:srgbClr val="0A6438"/>
            </a:solidFill>
            <a:ln>
              <a:solidFill>
                <a:srgbClr val="0A6438"/>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Trebuchet MS" panose="020B060302020202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Lapas7!$A$2:$A$3</c:f>
              <c:strCache>
                <c:ptCount val="2"/>
                <c:pt idx="0">
                  <c:v>Juridiniai asmenys</c:v>
                </c:pt>
                <c:pt idx="1">
                  <c:v>Asmenys vykdė individualią veiklą pagal pažymą</c:v>
                </c:pt>
              </c:strCache>
            </c:strRef>
          </c:cat>
          <c:val>
            <c:numRef>
              <c:f>Lapas7!$C$2:$C$3</c:f>
              <c:numCache>
                <c:formatCode>General</c:formatCode>
                <c:ptCount val="2"/>
                <c:pt idx="0">
                  <c:v>61220</c:v>
                </c:pt>
                <c:pt idx="1">
                  <c:v>61787</c:v>
                </c:pt>
              </c:numCache>
            </c:numRef>
          </c:val>
          <c:extLst xmlns:c16r2="http://schemas.microsoft.com/office/drawing/2015/06/chart">
            <c:ext xmlns:c16="http://schemas.microsoft.com/office/drawing/2014/chart" uri="{C3380CC4-5D6E-409C-BE32-E72D297353CC}">
              <c16:uniqueId val="{00000002-C499-48BA-90FA-ADC6AFD1F735}"/>
            </c:ext>
          </c:extLst>
        </c:ser>
        <c:dLbls>
          <c:showLegendKey val="0"/>
          <c:showVal val="0"/>
          <c:showCatName val="0"/>
          <c:showSerName val="0"/>
          <c:showPercent val="0"/>
          <c:showBubbleSize val="0"/>
        </c:dLbls>
        <c:gapWidth val="150"/>
        <c:axId val="409715856"/>
        <c:axId val="401595928"/>
      </c:barChart>
      <c:lineChart>
        <c:grouping val="standard"/>
        <c:varyColors val="0"/>
        <c:ser>
          <c:idx val="2"/>
          <c:order val="2"/>
          <c:tx>
            <c:strRef>
              <c:f>Lapas7!$D$1</c:f>
              <c:strCache>
                <c:ptCount val="1"/>
                <c:pt idx="0">
                  <c:v>Pokytis, proc.</c:v>
                </c:pt>
              </c:strCache>
            </c:strRef>
          </c:tx>
          <c:spPr>
            <a:ln w="28575" cap="rnd">
              <a:solidFill>
                <a:srgbClr val="ED7D31"/>
              </a:solidFill>
              <a:round/>
            </a:ln>
            <a:effectLst/>
          </c:spPr>
          <c:marker>
            <c:symbol val="none"/>
          </c:marker>
          <c:dLbls>
            <c:spPr>
              <a:solidFill>
                <a:srgbClr val="ED7D3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Lapas7!$A$2:$A$3</c:f>
              <c:strCache>
                <c:ptCount val="2"/>
                <c:pt idx="0">
                  <c:v>Juridiniai asmenys</c:v>
                </c:pt>
                <c:pt idx="1">
                  <c:v>Asmenys vykdė individualią veiklą pagal pažymą</c:v>
                </c:pt>
              </c:strCache>
            </c:strRef>
          </c:cat>
          <c:val>
            <c:numRef>
              <c:f>Lapas7!$D$2:$D$3</c:f>
              <c:numCache>
                <c:formatCode>0.0%</c:formatCode>
                <c:ptCount val="2"/>
                <c:pt idx="0">
                  <c:v>-3.2278461003446002E-2</c:v>
                </c:pt>
                <c:pt idx="1">
                  <c:v>5.4727642068247428E-2</c:v>
                </c:pt>
              </c:numCache>
            </c:numRef>
          </c:val>
          <c:smooth val="0"/>
          <c:extLst xmlns:c16r2="http://schemas.microsoft.com/office/drawing/2015/06/chart">
            <c:ext xmlns:c16="http://schemas.microsoft.com/office/drawing/2014/chart" uri="{C3380CC4-5D6E-409C-BE32-E72D297353CC}">
              <c16:uniqueId val="{00000005-C499-48BA-90FA-ADC6AFD1F735}"/>
            </c:ext>
          </c:extLst>
        </c:ser>
        <c:dLbls>
          <c:showLegendKey val="0"/>
          <c:showVal val="0"/>
          <c:showCatName val="0"/>
          <c:showSerName val="0"/>
          <c:showPercent val="0"/>
          <c:showBubbleSize val="0"/>
        </c:dLbls>
        <c:marker val="1"/>
        <c:smooth val="0"/>
        <c:axId val="401594752"/>
        <c:axId val="401601416"/>
      </c:lineChart>
      <c:catAx>
        <c:axId val="409715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rebuchet MS" panose="020B0603020202020204" pitchFamily="34" charset="0"/>
                <a:ea typeface="+mn-ea"/>
                <a:cs typeface="+mn-cs"/>
              </a:defRPr>
            </a:pPr>
            <a:endParaRPr lang="en-US"/>
          </a:p>
        </c:txPr>
        <c:crossAx val="401595928"/>
        <c:crosses val="autoZero"/>
        <c:auto val="1"/>
        <c:lblAlgn val="ctr"/>
        <c:lblOffset val="100"/>
        <c:noMultiLvlLbl val="0"/>
      </c:catAx>
      <c:valAx>
        <c:axId val="401595928"/>
        <c:scaling>
          <c:orientation val="minMax"/>
          <c:max val="85000"/>
        </c:scaling>
        <c:delete val="0"/>
        <c:axPos val="l"/>
        <c:numFmt formatCode="General" sourceLinked="1"/>
        <c:majorTickMark val="none"/>
        <c:minorTickMark val="none"/>
        <c:tickLblPos val="nextTo"/>
        <c:spPr>
          <a:solidFill>
            <a:sysClr val="window" lastClr="FFFFFF"/>
          </a:solidFill>
          <a:ln>
            <a:noFill/>
          </a:ln>
          <a:effectLst/>
        </c:spPr>
        <c:txPr>
          <a:bodyPr rot="-60000000" spcFirstLastPara="1" vertOverflow="ellipsis" vert="horz" wrap="square" anchor="ctr" anchorCtr="1"/>
          <a:lstStyle/>
          <a:p>
            <a:pPr>
              <a:defRPr sz="900" b="0" i="0" u="none" strike="noStrike" kern="1200" baseline="0">
                <a:solidFill>
                  <a:schemeClr val="bg1"/>
                </a:solidFill>
                <a:latin typeface="Trebuchet MS" panose="020B0603020202020204" pitchFamily="34" charset="0"/>
                <a:ea typeface="+mn-ea"/>
                <a:cs typeface="+mn-cs"/>
              </a:defRPr>
            </a:pPr>
            <a:endParaRPr lang="en-US"/>
          </a:p>
        </c:txPr>
        <c:crossAx val="409715856"/>
        <c:crosses val="autoZero"/>
        <c:crossBetween val="between"/>
        <c:majorUnit val="15000"/>
      </c:valAx>
      <c:valAx>
        <c:axId val="401601416"/>
        <c:scaling>
          <c:orientation val="minMax"/>
          <c:max val="0.1"/>
        </c:scaling>
        <c:delete val="0"/>
        <c:axPos val="r"/>
        <c:numFmt formatCode="0.0%" sourceLinked="1"/>
        <c:majorTickMark val="out"/>
        <c:minorTickMark val="none"/>
        <c:tickLblPos val="nextTo"/>
        <c:spPr>
          <a:solidFill>
            <a:srgbClr val="D8E4E2"/>
          </a:solidFill>
          <a:ln>
            <a:noFill/>
          </a:ln>
          <a:effectLst/>
        </c:spPr>
        <c:txPr>
          <a:bodyPr rot="-60000000" spcFirstLastPara="1" vertOverflow="ellipsis" vert="horz" wrap="square" anchor="ctr" anchorCtr="1"/>
          <a:lstStyle/>
          <a:p>
            <a:pPr>
              <a:defRPr sz="100" b="0" i="0" u="none" strike="noStrike" kern="1200" baseline="0">
                <a:solidFill>
                  <a:srgbClr val="D8E4E2"/>
                </a:solidFill>
                <a:latin typeface="Trebuchet MS" panose="020B0603020202020204" pitchFamily="34" charset="0"/>
                <a:ea typeface="+mn-ea"/>
                <a:cs typeface="+mn-cs"/>
              </a:defRPr>
            </a:pPr>
            <a:endParaRPr lang="en-US"/>
          </a:p>
        </c:txPr>
        <c:crossAx val="401594752"/>
        <c:crosses val="max"/>
        <c:crossBetween val="between"/>
      </c:valAx>
      <c:catAx>
        <c:axId val="401594752"/>
        <c:scaling>
          <c:orientation val="minMax"/>
        </c:scaling>
        <c:delete val="1"/>
        <c:axPos val="b"/>
        <c:numFmt formatCode="General" sourceLinked="1"/>
        <c:majorTickMark val="out"/>
        <c:minorTickMark val="none"/>
        <c:tickLblPos val="nextTo"/>
        <c:crossAx val="401601416"/>
        <c:crosses val="autoZero"/>
        <c:auto val="1"/>
        <c:lblAlgn val="ctr"/>
        <c:lblOffset val="100"/>
        <c:noMultiLvlLbl val="0"/>
      </c:cat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latin typeface="Trebuchet MS" panose="020B0603020202020204"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0.87668</cdr:x>
      <cdr:y>0.28345</cdr:y>
    </cdr:from>
    <cdr:to>
      <cdr:x>0.95787</cdr:x>
      <cdr:y>0.35257</cdr:y>
    </cdr:to>
    <cdr:sp macro="" textlink="">
      <cdr:nvSpPr>
        <cdr:cNvPr id="4" name="TextBox 1"/>
        <cdr:cNvSpPr txBox="1"/>
      </cdr:nvSpPr>
      <cdr:spPr>
        <a:xfrm xmlns:a="http://schemas.openxmlformats.org/drawingml/2006/main">
          <a:off x="9948804" y="1309927"/>
          <a:ext cx="921364" cy="319426"/>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lt-LT" sz="1800" b="1" dirty="0">
              <a:solidFill>
                <a:schemeClr val="tx1"/>
              </a:solidFill>
              <a:latin typeface="Trebuchet MS" panose="020B0603020202020204" pitchFamily="34" charset="0"/>
            </a:rPr>
            <a:t> </a:t>
          </a:r>
          <a:r>
            <a:rPr lang="lt-LT" sz="1800" b="1" dirty="0" smtClean="0">
              <a:solidFill>
                <a:schemeClr val="tx1"/>
              </a:solidFill>
              <a:latin typeface="Trebuchet MS" panose="020B0603020202020204" pitchFamily="34" charset="0"/>
            </a:rPr>
            <a:t>9</a:t>
          </a:r>
          <a:r>
            <a:rPr lang="en-US" sz="1800" b="1" dirty="0" smtClean="0">
              <a:solidFill>
                <a:schemeClr val="tx1"/>
              </a:solidFill>
              <a:latin typeface="Trebuchet MS" panose="020B0603020202020204" pitchFamily="34" charset="0"/>
            </a:rPr>
            <a:t>1</a:t>
          </a:r>
          <a:r>
            <a:rPr lang="lt-LT" sz="1800" b="1" dirty="0" smtClean="0">
              <a:solidFill>
                <a:schemeClr val="tx1"/>
              </a:solidFill>
              <a:latin typeface="Trebuchet MS" panose="020B0603020202020204" pitchFamily="34" charset="0"/>
            </a:rPr>
            <a:t> </a:t>
          </a:r>
          <a:r>
            <a:rPr lang="en-US" sz="1800" b="1" dirty="0" smtClean="0">
              <a:solidFill>
                <a:schemeClr val="tx1"/>
              </a:solidFill>
              <a:latin typeface="Trebuchet MS" panose="020B0603020202020204" pitchFamily="34" charset="0"/>
            </a:rPr>
            <a:t>%</a:t>
          </a:r>
          <a:endParaRPr lang="lt-LT" sz="1800" dirty="0">
            <a:solidFill>
              <a:schemeClr val="tx1"/>
            </a:solidFill>
            <a:latin typeface="Trebuchet MS" panose="020B0603020202020204" pitchFamily="34" charset="0"/>
          </a:endParaRPr>
        </a:p>
      </cdr:txBody>
    </cdr:sp>
  </cdr:relSizeAnchor>
  <cdr:relSizeAnchor xmlns:cdr="http://schemas.openxmlformats.org/drawingml/2006/chartDrawing">
    <cdr:from>
      <cdr:x>0.29749</cdr:x>
      <cdr:y>0.46492</cdr:y>
    </cdr:from>
    <cdr:to>
      <cdr:x>0.37589</cdr:x>
      <cdr:y>0.53508</cdr:y>
    </cdr:to>
    <cdr:sp macro="" textlink="">
      <cdr:nvSpPr>
        <cdr:cNvPr id="6" name="TextBox 1"/>
        <cdr:cNvSpPr txBox="1"/>
      </cdr:nvSpPr>
      <cdr:spPr>
        <a:xfrm xmlns:a="http://schemas.openxmlformats.org/drawingml/2006/main">
          <a:off x="3376029" y="2148548"/>
          <a:ext cx="889703" cy="324233"/>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lt-LT" sz="1800" b="1" dirty="0">
              <a:solidFill>
                <a:schemeClr val="tx1"/>
              </a:solidFill>
              <a:latin typeface="Trebuchet MS" panose="020B0603020202020204" pitchFamily="34" charset="0"/>
            </a:rPr>
            <a:t> 6 </a:t>
          </a:r>
          <a:r>
            <a:rPr lang="en-US" sz="1800" b="1" dirty="0" smtClean="0">
              <a:solidFill>
                <a:schemeClr val="tx1"/>
              </a:solidFill>
              <a:latin typeface="Trebuchet MS" panose="020B0603020202020204" pitchFamily="34" charset="0"/>
            </a:rPr>
            <a:t>%</a:t>
          </a:r>
          <a:endParaRPr lang="lt-LT" sz="1800" dirty="0">
            <a:solidFill>
              <a:schemeClr val="tx1"/>
            </a:solidFill>
            <a:latin typeface="Trebuchet MS" panose="020B0603020202020204" pitchFamily="34" charset="0"/>
          </a:endParaRPr>
        </a:p>
      </cdr:txBody>
    </cdr:sp>
  </cdr:relSizeAnchor>
  <cdr:relSizeAnchor xmlns:cdr="http://schemas.openxmlformats.org/drawingml/2006/chartDrawing">
    <cdr:from>
      <cdr:x>0.29137</cdr:x>
      <cdr:y>0.47603</cdr:y>
    </cdr:from>
    <cdr:to>
      <cdr:x>0.30589</cdr:x>
      <cdr:y>0.52397</cdr:y>
    </cdr:to>
    <cdr:sp macro="" textlink="">
      <cdr:nvSpPr>
        <cdr:cNvPr id="5" name="Rodyklė aukštyn 4"/>
        <cdr:cNvSpPr/>
      </cdr:nvSpPr>
      <cdr:spPr>
        <a:xfrm xmlns:a="http://schemas.openxmlformats.org/drawingml/2006/main">
          <a:off x="3306587" y="2199874"/>
          <a:ext cx="164692" cy="221581"/>
        </a:xfrm>
        <a:prstGeom xmlns:a="http://schemas.openxmlformats.org/drawingml/2006/main" prst="upArrow">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lt-LT"/>
        </a:p>
      </cdr:txBody>
    </cdr:sp>
  </cdr:relSizeAnchor>
  <cdr:relSizeAnchor xmlns:cdr="http://schemas.openxmlformats.org/drawingml/2006/chartDrawing">
    <cdr:from>
      <cdr:x>0.87157</cdr:x>
      <cdr:y>0.29255</cdr:y>
    </cdr:from>
    <cdr:to>
      <cdr:x>0.88608</cdr:x>
      <cdr:y>0.3405</cdr:y>
    </cdr:to>
    <cdr:sp macro="" textlink="">
      <cdr:nvSpPr>
        <cdr:cNvPr id="8" name="Rodyklė aukštyn 7"/>
        <cdr:cNvSpPr/>
      </cdr:nvSpPr>
      <cdr:spPr>
        <a:xfrm xmlns:a="http://schemas.openxmlformats.org/drawingml/2006/main">
          <a:off x="9890776" y="1351981"/>
          <a:ext cx="164663" cy="221593"/>
        </a:xfrm>
        <a:prstGeom xmlns:a="http://schemas.openxmlformats.org/drawingml/2006/main" prst="upArrow">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lt-LT">
            <a:solidFill>
              <a:srgbClr val="0A6438"/>
            </a:solidFill>
          </a:endParaRPr>
        </a:p>
      </cdr:txBody>
    </cdr:sp>
  </cdr:relSizeAnchor>
  <cdr:relSizeAnchor xmlns:cdr="http://schemas.openxmlformats.org/drawingml/2006/chartDrawing">
    <cdr:from>
      <cdr:x>0.29138</cdr:x>
      <cdr:y>0.6597</cdr:y>
    </cdr:from>
    <cdr:to>
      <cdr:x>0.30589</cdr:x>
      <cdr:y>0.70764</cdr:y>
    </cdr:to>
    <cdr:sp macro="" textlink="">
      <cdr:nvSpPr>
        <cdr:cNvPr id="9" name="Rodyklė aukštyn 8"/>
        <cdr:cNvSpPr/>
      </cdr:nvSpPr>
      <cdr:spPr>
        <a:xfrm xmlns:a="http://schemas.openxmlformats.org/drawingml/2006/main">
          <a:off x="3306616" y="3048702"/>
          <a:ext cx="164663" cy="221547"/>
        </a:xfrm>
        <a:prstGeom xmlns:a="http://schemas.openxmlformats.org/drawingml/2006/main" prst="upArrow">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lt-LT"/>
        </a:p>
      </cdr:txBody>
    </cdr:sp>
  </cdr:relSizeAnchor>
</c:userShapes>
</file>

<file path=ppt/drawings/drawing2.xml><?xml version="1.0" encoding="utf-8"?>
<c:userShapes xmlns:c="http://schemas.openxmlformats.org/drawingml/2006/chart">
  <cdr:relSizeAnchor xmlns:cdr="http://schemas.openxmlformats.org/drawingml/2006/chartDrawing">
    <cdr:from>
      <cdr:x>0</cdr:x>
      <cdr:y>0.91009</cdr:y>
    </cdr:from>
    <cdr:to>
      <cdr:x>1</cdr:x>
      <cdr:y>1</cdr:y>
    </cdr:to>
    <cdr:sp macro="" textlink="">
      <cdr:nvSpPr>
        <cdr:cNvPr id="2" name="Stačiakampis 1">
          <a:extLst xmlns:a="http://schemas.openxmlformats.org/drawingml/2006/main">
            <a:ext uri="{FF2B5EF4-FFF2-40B4-BE49-F238E27FC236}">
              <a16:creationId xmlns="" xmlns:a16="http://schemas.microsoft.com/office/drawing/2014/main" id="{F0C43DA2-6F54-4A6B-9E04-BDF21900A641}"/>
            </a:ext>
          </a:extLst>
        </cdr:cNvPr>
        <cdr:cNvSpPr/>
      </cdr:nvSpPr>
      <cdr:spPr>
        <a:xfrm xmlns:a="http://schemas.openxmlformats.org/drawingml/2006/main">
          <a:off x="0" y="4941933"/>
          <a:ext cx="5107213" cy="488226"/>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defRPr lang="en-US" sz="1400" b="1" i="0" u="none" strike="noStrike" kern="1200" spc="0" baseline="0" dirty="0">
              <a:solidFill>
                <a:srgbClr val="006A3C"/>
              </a:solidFill>
              <a:latin typeface="Trebuchet MS" panose="020B0603020202020204" pitchFamily="34" charset="0"/>
              <a:ea typeface="Lato Light" panose="020F0502020204030203" pitchFamily="34" charset="0"/>
              <a:cs typeface="Lato Light" panose="020F0502020204030203" pitchFamily="34" charset="0"/>
            </a:defRPr>
          </a:pPr>
          <a:r>
            <a:rPr lang="lt-LT" sz="1600" b="0" dirty="0">
              <a:solidFill>
                <a:schemeClr val="tx1"/>
              </a:solidFill>
              <a:latin typeface="Trebuchet MS" panose="020B0603020202020204" pitchFamily="34" charset="0"/>
              <a:ea typeface="Lato Light" panose="020F0502020204030203" pitchFamily="34" charset="0"/>
              <a:cs typeface="Lato Light" panose="020F0502020204030203" pitchFamily="34" charset="0"/>
            </a:rPr>
            <a:t>2024 balandžio duomenimis, Kauno AVMI regione</a:t>
          </a:r>
        </a:p>
        <a:p xmlns:a="http://schemas.openxmlformats.org/drawingml/2006/main">
          <a:pPr>
            <a:defRPr lang="en-US" sz="1400" b="1" i="0" u="none" strike="noStrike" kern="1200" spc="0" baseline="0" dirty="0">
              <a:solidFill>
                <a:srgbClr val="006A3C"/>
              </a:solidFill>
              <a:latin typeface="Trebuchet MS" panose="020B0603020202020204" pitchFamily="34" charset="0"/>
              <a:ea typeface="Lato Light" panose="020F0502020204030203" pitchFamily="34" charset="0"/>
              <a:cs typeface="Lato Light" panose="020F0502020204030203" pitchFamily="34" charset="0"/>
            </a:defRPr>
          </a:pPr>
          <a:r>
            <a:rPr lang="lt-LT" sz="1600" b="1" dirty="0">
              <a:solidFill>
                <a:srgbClr val="0A6438"/>
              </a:solidFill>
              <a:latin typeface="Trebuchet MS" panose="020B0603020202020204" pitchFamily="34" charset="0"/>
              <a:ea typeface="Lato Light" panose="020F0502020204030203" pitchFamily="34" charset="0"/>
              <a:cs typeface="Lato Light" panose="020F0502020204030203" pitchFamily="34" charset="0"/>
            </a:rPr>
            <a:t>18,6 tūkst. asmenų dirbo įsigiję verslo liudijimus </a:t>
          </a:r>
        </a:p>
      </cdr:txBody>
    </cdr:sp>
  </cdr:relSizeAnchor>
</c:userShapes>
</file>

<file path=ppt/drawings/drawing3.xml><?xml version="1.0" encoding="utf-8"?>
<c:userShapes xmlns:c="http://schemas.openxmlformats.org/drawingml/2006/chart">
  <cdr:relSizeAnchor xmlns:cdr="http://schemas.openxmlformats.org/drawingml/2006/chartDrawing">
    <cdr:from>
      <cdr:x>0.42426</cdr:x>
      <cdr:y>0.57294</cdr:y>
    </cdr:from>
    <cdr:to>
      <cdr:x>0.49964</cdr:x>
      <cdr:y>0.73167</cdr:y>
    </cdr:to>
    <cdr:sp macro="" textlink="">
      <cdr:nvSpPr>
        <cdr:cNvPr id="2" name="TextBox 1"/>
        <cdr:cNvSpPr txBox="1"/>
      </cdr:nvSpPr>
      <cdr:spPr>
        <a:xfrm xmlns:a="http://schemas.openxmlformats.org/drawingml/2006/main">
          <a:off x="5146766" y="330054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lt-LT" sz="1100" dirty="0"/>
        </a:p>
      </cdr:txBody>
    </cdr:sp>
  </cdr:relSizeAnchor>
  <cdr:relSizeAnchor xmlns:cdr="http://schemas.openxmlformats.org/drawingml/2006/chartDrawing">
    <cdr:from>
      <cdr:x>0.32009</cdr:x>
      <cdr:y>0.4972</cdr:y>
    </cdr:from>
    <cdr:to>
      <cdr:x>0.44213</cdr:x>
      <cdr:y>0.75117</cdr:y>
    </cdr:to>
    <cdr:sp macro="" textlink="">
      <cdr:nvSpPr>
        <cdr:cNvPr id="3" name="TextBox 2"/>
        <cdr:cNvSpPr txBox="1"/>
      </cdr:nvSpPr>
      <cdr:spPr>
        <a:xfrm xmlns:a="http://schemas.openxmlformats.org/drawingml/2006/main">
          <a:off x="1984269" y="2549644"/>
          <a:ext cx="756538" cy="13023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lt-LT" b="1" dirty="0">
              <a:solidFill>
                <a:srgbClr val="197D4C"/>
              </a:solidFill>
              <a:latin typeface="Trebuchet MS" panose="020B0603020202020204" pitchFamily="34" charset="0"/>
            </a:rPr>
            <a:t>Papildomai </a:t>
          </a:r>
        </a:p>
        <a:p xmlns:a="http://schemas.openxmlformats.org/drawingml/2006/main">
          <a:pPr algn="ctr"/>
          <a:r>
            <a:rPr lang="lt-LT" b="1" dirty="0">
              <a:solidFill>
                <a:srgbClr val="197D4C"/>
              </a:solidFill>
              <a:latin typeface="Trebuchet MS" panose="020B0603020202020204" pitchFamily="34" charset="0"/>
            </a:rPr>
            <a:t>deklaruota</a:t>
          </a:r>
        </a:p>
        <a:p xmlns:a="http://schemas.openxmlformats.org/drawingml/2006/main">
          <a:pPr algn="ctr"/>
          <a:r>
            <a:rPr lang="lt-LT" b="1" dirty="0">
              <a:solidFill>
                <a:srgbClr val="197D4C"/>
              </a:solidFill>
              <a:latin typeface="Trebuchet MS" panose="020B0603020202020204" pitchFamily="34" charset="0"/>
            </a:rPr>
            <a:t> mokesčių suma </a:t>
          </a:r>
        </a:p>
        <a:p xmlns:a="http://schemas.openxmlformats.org/drawingml/2006/main">
          <a:pPr algn="ctr"/>
          <a:r>
            <a:rPr lang="lt-LT" b="1" dirty="0">
              <a:solidFill>
                <a:srgbClr val="197D4C"/>
              </a:solidFill>
              <a:latin typeface="Trebuchet MS" panose="020B0603020202020204" pitchFamily="34" charset="0"/>
            </a:rPr>
            <a:t>11,3 </a:t>
          </a:r>
        </a:p>
        <a:p xmlns:a="http://schemas.openxmlformats.org/drawingml/2006/main">
          <a:pPr algn="ctr"/>
          <a:r>
            <a:rPr lang="lt-LT" b="1" dirty="0">
              <a:solidFill>
                <a:srgbClr val="197D4C"/>
              </a:solidFill>
              <a:latin typeface="Trebuchet MS" panose="020B0603020202020204" pitchFamily="34" charset="0"/>
            </a:rPr>
            <a:t>mln. Eur</a:t>
          </a:r>
        </a:p>
      </cdr:txBody>
    </cdr:sp>
  </cdr:relSizeAnchor>
  <cdr:relSizeAnchor xmlns:cdr="http://schemas.openxmlformats.org/drawingml/2006/chartDrawing">
    <cdr:from>
      <cdr:x>0.69174</cdr:x>
      <cdr:y>0.82168</cdr:y>
    </cdr:from>
    <cdr:to>
      <cdr:x>0.81661</cdr:x>
      <cdr:y>1</cdr:y>
    </cdr:to>
    <cdr:sp macro="" textlink="">
      <cdr:nvSpPr>
        <cdr:cNvPr id="4" name="TextBox 3"/>
        <cdr:cNvSpPr txBox="1"/>
      </cdr:nvSpPr>
      <cdr:spPr>
        <a:xfrm xmlns:a="http://schemas.openxmlformats.org/drawingml/2006/main">
          <a:off x="5065755" y="421355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lt-LT" sz="1100" dirty="0"/>
        </a:p>
      </cdr:txBody>
    </cdr:sp>
  </cdr:relSizeAnchor>
  <cdr:relSizeAnchor xmlns:cdr="http://schemas.openxmlformats.org/drawingml/2006/chartDrawing">
    <cdr:from>
      <cdr:x>0.43492</cdr:x>
      <cdr:y>0.85054</cdr:y>
    </cdr:from>
    <cdr:to>
      <cdr:x>0.98439</cdr:x>
      <cdr:y>1</cdr:y>
    </cdr:to>
    <cdr:sp macro="" textlink="">
      <cdr:nvSpPr>
        <cdr:cNvPr id="5" name="Title 1">
          <a:extLst xmlns:a="http://schemas.openxmlformats.org/drawingml/2006/main">
            <a:ext uri="{FF2B5EF4-FFF2-40B4-BE49-F238E27FC236}">
              <a16:creationId xmlns="" xmlns:a16="http://schemas.microsoft.com/office/drawing/2014/main" id="{16C9DF7B-D324-48EB-81D4-F89F07C1BF34}"/>
            </a:ext>
          </a:extLst>
        </cdr:cNvPr>
        <cdr:cNvSpPr txBox="1">
          <a:spLocks xmlns:a="http://schemas.openxmlformats.org/drawingml/2006/main"/>
        </cdr:cNvSpPr>
      </cdr:nvSpPr>
      <cdr:spPr>
        <a:xfrm xmlns:a="http://schemas.openxmlformats.org/drawingml/2006/main">
          <a:off x="2696095" y="4361532"/>
          <a:ext cx="3406234" cy="766427"/>
        </a:xfrm>
        <a:prstGeom xmlns:a="http://schemas.openxmlformats.org/drawingml/2006/main" prst="rect">
          <a:avLst/>
        </a:prstGeom>
        <a:solidFill xmlns:a="http://schemas.openxmlformats.org/drawingml/2006/main">
          <a:schemeClr val="bg1"/>
        </a:solidFill>
      </cdr:spPr>
      <cdr:txBody>
        <a:bodyPr xmlns:a="http://schemas.openxmlformats.org/drawingml/2006/main" vert="horz" lIns="91440" tIns="45720" rIns="91440" bIns="45720" rtlCol="0" anchor="b">
          <a:noAutofit/>
        </a:bodyPr>
        <a:lstStyle xmlns:a="http://schemas.openxmlformats.org/drawingml/2006/main">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endParaRPr lang="lt-LT" sz="1200" b="1" u="sng" dirty="0">
            <a:solidFill>
              <a:schemeClr val="tx1">
                <a:lumMod val="65000"/>
                <a:lumOff val="35000"/>
              </a:schemeClr>
            </a:solidFill>
            <a:latin typeface="Trebuchet MS" panose="020B0603020202020204" pitchFamily="34" charset="0"/>
            <a:ea typeface="+mn-ea"/>
            <a:cs typeface="+mn-cs"/>
          </a:endParaRPr>
        </a:p>
        <a:p xmlns:a="http://schemas.openxmlformats.org/drawingml/2006/main">
          <a:pPr algn="r"/>
          <a:endParaRPr lang="lt-LT" sz="1200" b="1" u="sng" dirty="0">
            <a:solidFill>
              <a:schemeClr val="tx1">
                <a:lumMod val="65000"/>
                <a:lumOff val="35000"/>
              </a:schemeClr>
            </a:solidFill>
            <a:latin typeface="Trebuchet MS" panose="020B0603020202020204" pitchFamily="34" charset="0"/>
          </a:endParaRPr>
        </a:p>
        <a:p xmlns:a="http://schemas.openxmlformats.org/drawingml/2006/main">
          <a:pPr algn="r">
            <a:lnSpc>
              <a:spcPct val="150000"/>
            </a:lnSpc>
          </a:pPr>
          <a:r>
            <a:rPr lang="lt-LT" sz="1400" b="1" dirty="0">
              <a:solidFill>
                <a:schemeClr val="tx1">
                  <a:lumMod val="65000"/>
                  <a:lumOff val="35000"/>
                </a:schemeClr>
              </a:solidFill>
              <a:latin typeface="Trebuchet MS" panose="020B0603020202020204" pitchFamily="34" charset="0"/>
            </a:rPr>
            <a:t>Prioritetinės sritys: </a:t>
          </a:r>
        </a:p>
        <a:p xmlns:a="http://schemas.openxmlformats.org/drawingml/2006/main">
          <a:pPr algn="r"/>
          <a:r>
            <a:rPr lang="lt-LT" sz="1400" dirty="0">
              <a:solidFill>
                <a:schemeClr val="tx1">
                  <a:lumMod val="65000"/>
                  <a:lumOff val="35000"/>
                </a:schemeClr>
              </a:solidFill>
              <a:latin typeface="Trebuchet MS" panose="020B0603020202020204" pitchFamily="34" charset="0"/>
            </a:rPr>
            <a:t>Prekyba naudotais automobiliais</a:t>
          </a:r>
        </a:p>
      </cdr:txBody>
    </cdr:sp>
  </cdr:relSizeAnchor>
</c:userShapes>
</file>

<file path=ppt/drawings/drawing4.xml><?xml version="1.0" encoding="utf-8"?>
<c:userShapes xmlns:c="http://schemas.openxmlformats.org/drawingml/2006/chart">
  <cdr:relSizeAnchor xmlns:cdr="http://schemas.openxmlformats.org/drawingml/2006/chartDrawing">
    <cdr:from>
      <cdr:x>0.17059</cdr:x>
      <cdr:y>0.18369</cdr:y>
    </cdr:from>
    <cdr:to>
      <cdr:x>0.92289</cdr:x>
      <cdr:y>0.18369</cdr:y>
    </cdr:to>
    <cdr:cxnSp macro="">
      <cdr:nvCxnSpPr>
        <cdr:cNvPr id="3" name="Tiesioji jungtis 2">
          <a:extLst xmlns:a="http://schemas.openxmlformats.org/drawingml/2006/main">
            <a:ext uri="{FF2B5EF4-FFF2-40B4-BE49-F238E27FC236}">
              <a16:creationId xmlns="" xmlns:a16="http://schemas.microsoft.com/office/drawing/2014/main" id="{0ED886CB-4245-4EA1-B83A-3DA696F59808}"/>
            </a:ext>
          </a:extLst>
        </cdr:cNvPr>
        <cdr:cNvCxnSpPr/>
      </cdr:nvCxnSpPr>
      <cdr:spPr>
        <a:xfrm xmlns:a="http://schemas.openxmlformats.org/drawingml/2006/main">
          <a:off x="779957" y="503908"/>
          <a:ext cx="3439486" cy="0"/>
        </a:xfrm>
        <a:prstGeom xmlns:a="http://schemas.openxmlformats.org/drawingml/2006/main" prst="line">
          <a:avLst/>
        </a:prstGeom>
        <a:ln xmlns:a="http://schemas.openxmlformats.org/drawingml/2006/main"/>
      </cdr:spPr>
      <cdr:style>
        <a:lnRef xmlns:a="http://schemas.openxmlformats.org/drawingml/2006/main" idx="3">
          <a:schemeClr val="accent4"/>
        </a:lnRef>
        <a:fillRef xmlns:a="http://schemas.openxmlformats.org/drawingml/2006/main" idx="0">
          <a:schemeClr val="accent4"/>
        </a:fillRef>
        <a:effectRef xmlns:a="http://schemas.openxmlformats.org/drawingml/2006/main" idx="2">
          <a:schemeClr val="accent4"/>
        </a:effectRef>
        <a:fontRef xmlns:a="http://schemas.openxmlformats.org/drawingml/2006/main" idx="minor">
          <a:schemeClr val="tx1"/>
        </a:fontRef>
      </cdr:style>
    </cdr:cxnSp>
  </cdr:relSizeAnchor>
  <cdr:relSizeAnchor xmlns:cdr="http://schemas.openxmlformats.org/drawingml/2006/chartDrawing">
    <cdr:from>
      <cdr:x>0.84848</cdr:x>
      <cdr:y>0.13047</cdr:y>
    </cdr:from>
    <cdr:to>
      <cdr:x>0.98348</cdr:x>
      <cdr:y>0.23189</cdr:y>
    </cdr:to>
    <cdr:sp macro="" textlink="">
      <cdr:nvSpPr>
        <cdr:cNvPr id="5" name="Ovalas 4">
          <a:extLst xmlns:a="http://schemas.openxmlformats.org/drawingml/2006/main">
            <a:ext uri="{FF2B5EF4-FFF2-40B4-BE49-F238E27FC236}">
              <a16:creationId xmlns="" xmlns:a16="http://schemas.microsoft.com/office/drawing/2014/main" id="{F7FFFA50-A9CF-4A9C-9EAB-00DBAF918B7C}"/>
            </a:ext>
          </a:extLst>
        </cdr:cNvPr>
        <cdr:cNvSpPr/>
      </cdr:nvSpPr>
      <cdr:spPr>
        <a:xfrm xmlns:a="http://schemas.openxmlformats.org/drawingml/2006/main">
          <a:off x="8203962" y="488000"/>
          <a:ext cx="1305312" cy="379343"/>
        </a:xfrm>
        <a:prstGeom xmlns:a="http://schemas.openxmlformats.org/drawingml/2006/main" prst="ellipse">
          <a:avLst/>
        </a:prstGeom>
        <a:solidFill xmlns:a="http://schemas.openxmlformats.org/drawingml/2006/main">
          <a:schemeClr val="bg1"/>
        </a:solidFill>
        <a:ln xmlns:a="http://schemas.openxmlformats.org/drawingml/2006/main">
          <a:solidFill>
            <a:srgbClr val="0A6438"/>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lt-LT" sz="1000" b="0" cap="none" spc="0" dirty="0">
              <a:ln w="0"/>
              <a:solidFill>
                <a:schemeClr val="tx1"/>
              </a:solidFill>
              <a:latin typeface="Trebuchet MS" panose="020B0603020202020204" pitchFamily="34" charset="0"/>
            </a:rPr>
            <a:t>Šalyje 9,3 </a:t>
          </a:r>
          <a:r>
            <a:rPr lang="en-US" sz="1000" b="0" cap="none" spc="0" dirty="0">
              <a:ln w="0"/>
              <a:solidFill>
                <a:schemeClr val="tx1"/>
              </a:solidFill>
              <a:latin typeface="Trebuchet MS" panose="020B0603020202020204" pitchFamily="34" charset="0"/>
            </a:rPr>
            <a:t>%</a:t>
          </a:r>
          <a:endParaRPr lang="lt-LT" sz="1000" b="0" cap="none" spc="0" dirty="0">
            <a:ln w="0"/>
            <a:solidFill>
              <a:schemeClr val="tx1"/>
            </a:solidFill>
            <a:latin typeface="Trebuchet MS" panose="020B060302020202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0.82704</cdr:x>
      <cdr:y>0.12697</cdr:y>
    </cdr:from>
    <cdr:to>
      <cdr:x>0.94495</cdr:x>
      <cdr:y>0.32216</cdr:y>
    </cdr:to>
    <cdr:sp macro="" textlink="">
      <cdr:nvSpPr>
        <cdr:cNvPr id="2" name="Ovalas 1">
          <a:extLst xmlns:a="http://schemas.openxmlformats.org/drawingml/2006/main">
            <a:ext uri="{FF2B5EF4-FFF2-40B4-BE49-F238E27FC236}">
              <a16:creationId xmlns="" xmlns:a16="http://schemas.microsoft.com/office/drawing/2014/main" id="{26375563-2267-4C17-9DF6-1EC391266214}"/>
            </a:ext>
          </a:extLst>
        </cdr:cNvPr>
        <cdr:cNvSpPr/>
      </cdr:nvSpPr>
      <cdr:spPr>
        <a:xfrm xmlns:a="http://schemas.openxmlformats.org/drawingml/2006/main">
          <a:off x="8532294" y="455276"/>
          <a:ext cx="1216504" cy="699878"/>
        </a:xfrm>
        <a:prstGeom xmlns:a="http://schemas.openxmlformats.org/drawingml/2006/main" prst="ellipse">
          <a:avLst/>
        </a:prstGeom>
        <a:solidFill xmlns:a="http://schemas.openxmlformats.org/drawingml/2006/main">
          <a:schemeClr val="bg1"/>
        </a:solidFill>
        <a:ln xmlns:a="http://schemas.openxmlformats.org/drawingml/2006/main">
          <a:solidFill>
            <a:srgbClr val="197D4C"/>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lt-LT" b="1" dirty="0" smtClean="0">
              <a:solidFill>
                <a:srgbClr val="197D4C"/>
              </a:solidFill>
              <a:latin typeface="Trebuchet MS" panose="020B0603020202020204" pitchFamily="34" charset="0"/>
            </a:rPr>
            <a:t>Šalyje </a:t>
          </a:r>
          <a:r>
            <a:rPr lang="lt-LT" b="1" dirty="0">
              <a:solidFill>
                <a:srgbClr val="197D4C"/>
              </a:solidFill>
              <a:latin typeface="Trebuchet MS" panose="020B0603020202020204" pitchFamily="34" charset="0"/>
            </a:rPr>
            <a:t>1978 EUR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EFDF29-E502-46FE-A8E7-4709A3C0AAE3}" type="datetimeFigureOut">
              <a:rPr lang="lt-LT" smtClean="0"/>
              <a:t>2024-05-15</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A6954A-A2AB-456A-B959-12278C5002DF}" type="slidenum">
              <a:rPr lang="lt-LT" smtClean="0"/>
              <a:t>‹#›</a:t>
            </a:fld>
            <a:endParaRPr lang="lt-LT"/>
          </a:p>
        </p:txBody>
      </p:sp>
    </p:spTree>
    <p:extLst>
      <p:ext uri="{BB962C8B-B14F-4D97-AF65-F5344CB8AC3E}">
        <p14:creationId xmlns:p14="http://schemas.microsoft.com/office/powerpoint/2010/main" val="1127861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5AA6954A-A2AB-456A-B959-12278C5002DF}" type="slidenum">
              <a:rPr lang="lt-LT" smtClean="0">
                <a:solidFill>
                  <a:prstClr val="black"/>
                </a:solidFill>
              </a:rPr>
              <a:pPr/>
              <a:t>1</a:t>
            </a:fld>
            <a:endParaRPr lang="lt-LT">
              <a:solidFill>
                <a:prstClr val="black"/>
              </a:solidFill>
            </a:endParaRPr>
          </a:p>
        </p:txBody>
      </p:sp>
    </p:spTree>
    <p:extLst>
      <p:ext uri="{BB962C8B-B14F-4D97-AF65-F5344CB8AC3E}">
        <p14:creationId xmlns:p14="http://schemas.microsoft.com/office/powerpoint/2010/main" val="1130429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lgn="just"/>
            <a:r>
              <a:rPr lang="lt-LT" sz="1200" kern="1200" dirty="0">
                <a:solidFill>
                  <a:schemeClr val="tx1"/>
                </a:solidFill>
                <a:effectLst/>
                <a:latin typeface="+mn-lt"/>
                <a:ea typeface="+mn-ea"/>
                <a:cs typeface="+mn-cs"/>
              </a:rPr>
              <a:t>2023 m. IV </a:t>
            </a:r>
            <a:r>
              <a:rPr lang="lt-LT" sz="1200" kern="1200" dirty="0" err="1">
                <a:solidFill>
                  <a:schemeClr val="tx1"/>
                </a:solidFill>
                <a:effectLst/>
                <a:latin typeface="+mn-lt"/>
                <a:ea typeface="+mn-ea"/>
                <a:cs typeface="+mn-cs"/>
              </a:rPr>
              <a:t>ketv</a:t>
            </a:r>
            <a:r>
              <a:rPr lang="lt-LT" sz="1200" kern="1200" dirty="0">
                <a:solidFill>
                  <a:schemeClr val="tx1"/>
                </a:solidFill>
                <a:effectLst/>
                <a:latin typeface="+mn-lt"/>
                <a:ea typeface="+mn-ea"/>
                <a:cs typeface="+mn-cs"/>
              </a:rPr>
              <a:t>. </a:t>
            </a:r>
            <a:r>
              <a:rPr lang="lt-LT" sz="1200" b="1" kern="1200" dirty="0">
                <a:solidFill>
                  <a:schemeClr val="tx1"/>
                </a:solidFill>
                <a:effectLst/>
                <a:latin typeface="+mn-lt"/>
                <a:ea typeface="+mn-ea"/>
                <a:cs typeface="+mn-cs"/>
              </a:rPr>
              <a:t>vidutinis darbo užmokestis</a:t>
            </a:r>
            <a:r>
              <a:rPr lang="lt-LT" sz="1200" kern="1200" dirty="0">
                <a:solidFill>
                  <a:schemeClr val="tx1"/>
                </a:solidFill>
                <a:effectLst/>
                <a:latin typeface="+mn-lt"/>
                <a:ea typeface="+mn-ea"/>
                <a:cs typeface="+mn-cs"/>
              </a:rPr>
              <a:t> Kauno apskrityje buvo:  1 957 eurų, palyginti su 2022 m. IV </a:t>
            </a:r>
            <a:r>
              <a:rPr lang="lt-LT" sz="1200" kern="1200" dirty="0" err="1">
                <a:solidFill>
                  <a:schemeClr val="tx1"/>
                </a:solidFill>
                <a:effectLst/>
                <a:latin typeface="+mn-lt"/>
                <a:ea typeface="+mn-ea"/>
                <a:cs typeface="+mn-cs"/>
              </a:rPr>
              <a:t>ketv</a:t>
            </a:r>
            <a:r>
              <a:rPr lang="lt-LT" sz="1200" kern="1200" dirty="0">
                <a:solidFill>
                  <a:schemeClr val="tx1"/>
                </a:solidFill>
                <a:effectLst/>
                <a:latin typeface="+mn-lt"/>
                <a:ea typeface="+mn-ea"/>
                <a:cs typeface="+mn-cs"/>
              </a:rPr>
              <a:t>., buvo didesnis 345 eurais (21,4 proc.), Alytaus apskrityje — 1 596 eurų, palyginti su 2022 m. IV </a:t>
            </a:r>
            <a:r>
              <a:rPr lang="lt-LT" sz="1200" kern="1200" dirty="0" err="1">
                <a:solidFill>
                  <a:schemeClr val="tx1"/>
                </a:solidFill>
                <a:effectLst/>
                <a:latin typeface="+mn-lt"/>
                <a:ea typeface="+mn-ea"/>
                <a:cs typeface="+mn-cs"/>
              </a:rPr>
              <a:t>ketv</a:t>
            </a:r>
            <a:r>
              <a:rPr lang="lt-LT" sz="1200" kern="1200" dirty="0">
                <a:solidFill>
                  <a:schemeClr val="tx1"/>
                </a:solidFill>
                <a:effectLst/>
                <a:latin typeface="+mn-lt"/>
                <a:ea typeface="+mn-ea"/>
                <a:cs typeface="+mn-cs"/>
              </a:rPr>
              <a:t>., buvo didesnis 277 eurų (21 proc.), Marijampolės apskrityje — 1 600 eurų, palyginti su 2022 m. IV </a:t>
            </a:r>
            <a:r>
              <a:rPr lang="lt-LT" sz="1200" kern="1200" dirty="0" err="1">
                <a:solidFill>
                  <a:schemeClr val="tx1"/>
                </a:solidFill>
                <a:effectLst/>
                <a:latin typeface="+mn-lt"/>
                <a:ea typeface="+mn-ea"/>
                <a:cs typeface="+mn-cs"/>
              </a:rPr>
              <a:t>ketv</a:t>
            </a:r>
            <a:r>
              <a:rPr lang="lt-LT" sz="1200" kern="1200" dirty="0">
                <a:solidFill>
                  <a:schemeClr val="tx1"/>
                </a:solidFill>
                <a:effectLst/>
                <a:latin typeface="+mn-lt"/>
                <a:ea typeface="+mn-ea"/>
                <a:cs typeface="+mn-cs"/>
              </a:rPr>
              <a:t>., buvo didesnis 285 eurais (21,7 proc.). Palyginti su 2023 m. IV </a:t>
            </a:r>
            <a:r>
              <a:rPr lang="lt-LT" sz="1200" kern="1200" dirty="0" err="1">
                <a:solidFill>
                  <a:schemeClr val="tx1"/>
                </a:solidFill>
                <a:effectLst/>
                <a:latin typeface="+mn-lt"/>
                <a:ea typeface="+mn-ea"/>
                <a:cs typeface="+mn-cs"/>
              </a:rPr>
              <a:t>ketv</a:t>
            </a:r>
            <a:r>
              <a:rPr lang="lt-LT" sz="1200" kern="1200" dirty="0">
                <a:solidFill>
                  <a:schemeClr val="tx1"/>
                </a:solidFill>
                <a:effectLst/>
                <a:latin typeface="+mn-lt"/>
                <a:ea typeface="+mn-ea"/>
                <a:cs typeface="+mn-cs"/>
              </a:rPr>
              <a:t>. šalies vidutiniu darbo užmokesčiu (1 978 eurais), vidutinis darbo užmokestis Kauno apskrityje buvo mažesnis 1,1 proc. (21 eurais), Alytaus ir Marijampolės apskrityse mažesnis atitinkamai 19,3 proc. (382 eurais) ir 19,1 proc. (378 eurais</a:t>
            </a:r>
            <a:r>
              <a:rPr lang="lt-LT" sz="1200" kern="1200" dirty="0" smtClean="0">
                <a:solidFill>
                  <a:schemeClr val="tx1"/>
                </a:solidFill>
                <a:effectLst/>
                <a:latin typeface="+mn-lt"/>
                <a:ea typeface="+mn-ea"/>
                <a:cs typeface="+mn-cs"/>
              </a:rPr>
              <a:t>).</a:t>
            </a:r>
            <a:endParaRPr lang="lt-LT" sz="1600" b="1" kern="1200" dirty="0">
              <a:solidFill>
                <a:srgbClr val="007D40"/>
              </a:solidFill>
              <a:effectLst/>
              <a:latin typeface="Trebuchet MS" panose="020B0603020202020204" pitchFamily="34" charset="0"/>
              <a:ea typeface="+mn-ea"/>
              <a:cs typeface="+mn-cs"/>
            </a:endParaRPr>
          </a:p>
        </p:txBody>
      </p:sp>
      <p:sp>
        <p:nvSpPr>
          <p:cNvPr id="4" name="Skaidrės numerio vietos rezervavimo ženklas 3"/>
          <p:cNvSpPr>
            <a:spLocks noGrp="1"/>
          </p:cNvSpPr>
          <p:nvPr>
            <p:ph type="sldNum" sz="quarter" idx="10"/>
          </p:nvPr>
        </p:nvSpPr>
        <p:spPr/>
        <p:txBody>
          <a:bodyPr/>
          <a:lstStyle/>
          <a:p>
            <a:pPr>
              <a:defRPr/>
            </a:pPr>
            <a:fld id="{D83805A1-4159-4507-8D87-951888617429}" type="slidenum">
              <a:rPr lang="lt-LT" smtClean="0">
                <a:solidFill>
                  <a:prstClr val="black"/>
                </a:solidFill>
              </a:rPr>
              <a:pPr>
                <a:defRPr/>
              </a:pPr>
              <a:t>12</a:t>
            </a:fld>
            <a:endParaRPr lang="lt-LT">
              <a:solidFill>
                <a:prstClr val="black"/>
              </a:solidFill>
            </a:endParaRPr>
          </a:p>
        </p:txBody>
      </p:sp>
    </p:spTree>
    <p:extLst>
      <p:ext uri="{BB962C8B-B14F-4D97-AF65-F5344CB8AC3E}">
        <p14:creationId xmlns:p14="http://schemas.microsoft.com/office/powerpoint/2010/main" val="4255587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sz="1200" kern="1200" dirty="0">
              <a:solidFill>
                <a:schemeClr val="tx1"/>
              </a:solidFill>
              <a:effectLst/>
              <a:latin typeface="+mn-lt"/>
              <a:ea typeface="+mn-ea"/>
              <a:cs typeface="+mn-cs"/>
            </a:endParaRPr>
          </a:p>
        </p:txBody>
      </p:sp>
      <p:sp>
        <p:nvSpPr>
          <p:cNvPr id="4" name="Skaidrės numerio vietos rezervavimo ženklas 3"/>
          <p:cNvSpPr>
            <a:spLocks noGrp="1"/>
          </p:cNvSpPr>
          <p:nvPr>
            <p:ph type="sldNum" sz="quarter" idx="10"/>
          </p:nvPr>
        </p:nvSpPr>
        <p:spPr/>
        <p:txBody>
          <a:bodyPr/>
          <a:lstStyle/>
          <a:p>
            <a:pPr>
              <a:defRPr/>
            </a:pPr>
            <a:fld id="{96EDE821-C4FC-4C22-A210-73FC87DFA099}" type="slidenum">
              <a:rPr lang="lt-LT">
                <a:solidFill>
                  <a:prstClr val="black"/>
                </a:solidFill>
              </a:rPr>
              <a:pPr>
                <a:defRPr/>
              </a:pPr>
              <a:t>13</a:t>
            </a:fld>
            <a:endParaRPr lang="lt-LT">
              <a:solidFill>
                <a:prstClr val="black"/>
              </a:solidFill>
            </a:endParaRPr>
          </a:p>
        </p:txBody>
      </p:sp>
    </p:spTree>
    <p:extLst>
      <p:ext uri="{BB962C8B-B14F-4D97-AF65-F5344CB8AC3E}">
        <p14:creationId xmlns:p14="http://schemas.microsoft.com/office/powerpoint/2010/main" val="1235612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kaidrės vaizdo vietos rezervavimo ženkla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lt-LT" sz="1200" kern="1200" dirty="0">
                <a:solidFill>
                  <a:schemeClr val="tx1"/>
                </a:solidFill>
                <a:effectLst/>
                <a:latin typeface="+mn-lt"/>
                <a:ea typeface="+mn-ea"/>
                <a:cs typeface="+mn-cs"/>
              </a:rPr>
              <a:t>Sąrašas gali keistis, ateityje augti. Jį peržiūrėti žadama metų pabaigoje, atitinkamai gali būti svarstomi ir atrankoje taikomų metodų pokyčiai.</a:t>
            </a:r>
          </a:p>
          <a:p>
            <a:pPr>
              <a:spcBef>
                <a:spcPct val="0"/>
              </a:spcBef>
            </a:pPr>
            <a:endParaRPr lang="lt-LT" altLang="lt-LT" dirty="0"/>
          </a:p>
        </p:txBody>
      </p:sp>
      <p:sp>
        <p:nvSpPr>
          <p:cNvPr id="8196"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8E32989A-4E67-4A71-97ED-63A443CCED31}" type="slidenum">
              <a:rPr lang="lt-LT" altLang="lt-LT">
                <a:solidFill>
                  <a:prstClr val="black"/>
                </a:solidFill>
              </a:rPr>
              <a:pPr fontAlgn="base">
                <a:spcBef>
                  <a:spcPct val="0"/>
                </a:spcBef>
                <a:spcAft>
                  <a:spcPct val="0"/>
                </a:spcAft>
                <a:defRPr/>
              </a:pPr>
              <a:t>14</a:t>
            </a:fld>
            <a:endParaRPr lang="lt-LT" altLang="lt-LT" dirty="0">
              <a:solidFill>
                <a:prstClr val="black"/>
              </a:solidFill>
            </a:endParaRPr>
          </a:p>
        </p:txBody>
      </p:sp>
    </p:spTree>
    <p:extLst>
      <p:ext uri="{BB962C8B-B14F-4D97-AF65-F5344CB8AC3E}">
        <p14:creationId xmlns:p14="http://schemas.microsoft.com/office/powerpoint/2010/main" val="2206481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Palyginimui Kauno regione 2024 m. I </a:t>
            </a:r>
            <a:r>
              <a:rPr lang="lt-LT" dirty="0" err="1"/>
              <a:t>ketv</a:t>
            </a:r>
            <a:r>
              <a:rPr lang="lt-LT" dirty="0"/>
              <a:t>. iš viso 1695 VMM</a:t>
            </a:r>
          </a:p>
        </p:txBody>
      </p:sp>
      <p:sp>
        <p:nvSpPr>
          <p:cNvPr id="4" name="Skaidrės numerio vietos rezervavimo ženklas 3"/>
          <p:cNvSpPr>
            <a:spLocks noGrp="1"/>
          </p:cNvSpPr>
          <p:nvPr>
            <p:ph type="sldNum" sz="quarter" idx="10"/>
          </p:nvPr>
        </p:nvSpPr>
        <p:spPr/>
        <p:txBody>
          <a:bodyPr/>
          <a:lstStyle/>
          <a:p>
            <a:pPr>
              <a:defRPr/>
            </a:pPr>
            <a:fld id="{C06A2046-4CDC-4D8F-BCE0-0562D3326778}" type="slidenum">
              <a:rPr lang="lt-LT" smtClean="0">
                <a:solidFill>
                  <a:prstClr val="black"/>
                </a:solidFill>
              </a:rPr>
              <a:pPr>
                <a:defRPr/>
              </a:pPr>
              <a:t>15</a:t>
            </a:fld>
            <a:endParaRPr lang="lt-LT">
              <a:solidFill>
                <a:prstClr val="black"/>
              </a:solidFill>
            </a:endParaRPr>
          </a:p>
        </p:txBody>
      </p:sp>
    </p:spTree>
    <p:extLst>
      <p:ext uri="{BB962C8B-B14F-4D97-AF65-F5344CB8AC3E}">
        <p14:creationId xmlns:p14="http://schemas.microsoft.com/office/powerpoint/2010/main" val="1360531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200" kern="1200" dirty="0">
                <a:solidFill>
                  <a:schemeClr val="tx1"/>
                </a:solidFill>
                <a:effectLst/>
                <a:latin typeface="+mn-lt"/>
                <a:ea typeface="+mn-ea"/>
                <a:cs typeface="+mn-cs"/>
              </a:rPr>
              <a:t>Sąrašas gali keistis, ateityje augti. Jį peržiūrėti žadama metų pabaigoje, atitinkamai gali būti svarstomi ir atrankoje taikomų metodų pokyčiai.</a:t>
            </a:r>
          </a:p>
        </p:txBody>
      </p:sp>
      <p:sp>
        <p:nvSpPr>
          <p:cNvPr id="4" name="Skaidrės numerio vietos rezervavimo ženklas 3"/>
          <p:cNvSpPr>
            <a:spLocks noGrp="1"/>
          </p:cNvSpPr>
          <p:nvPr>
            <p:ph type="sldNum" sz="quarter" idx="10"/>
          </p:nvPr>
        </p:nvSpPr>
        <p:spPr/>
        <p:txBody>
          <a:bodyPr/>
          <a:lstStyle/>
          <a:p>
            <a:fld id="{C06A2046-4CDC-4D8F-BCE0-0562D3326778}" type="slidenum">
              <a:rPr lang="lt-LT" smtClean="0">
                <a:solidFill>
                  <a:prstClr val="black"/>
                </a:solidFill>
              </a:rPr>
              <a:pPr/>
              <a:t>16</a:t>
            </a:fld>
            <a:endParaRPr lang="lt-LT">
              <a:solidFill>
                <a:prstClr val="black"/>
              </a:solidFill>
            </a:endParaRPr>
          </a:p>
        </p:txBody>
      </p:sp>
    </p:spTree>
    <p:extLst>
      <p:ext uri="{BB962C8B-B14F-4D97-AF65-F5344CB8AC3E}">
        <p14:creationId xmlns:p14="http://schemas.microsoft.com/office/powerpoint/2010/main" val="2603829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b="0" dirty="0">
              <a:latin typeface="Trebuchet MS" panose="020B0603020202020204" pitchFamily="34" charset="0"/>
            </a:endParaRPr>
          </a:p>
        </p:txBody>
      </p:sp>
      <p:sp>
        <p:nvSpPr>
          <p:cNvPr id="4" name="Skaidrės numerio vietos rezervavimo ženklas 3"/>
          <p:cNvSpPr>
            <a:spLocks noGrp="1"/>
          </p:cNvSpPr>
          <p:nvPr>
            <p:ph type="sldNum" sz="quarter" idx="10"/>
          </p:nvPr>
        </p:nvSpPr>
        <p:spPr/>
        <p:txBody>
          <a:bodyPr/>
          <a:lstStyle/>
          <a:p>
            <a:fld id="{5AA6954A-A2AB-456A-B959-12278C5002DF}" type="slidenum">
              <a:rPr lang="lt-LT" smtClean="0">
                <a:solidFill>
                  <a:prstClr val="black"/>
                </a:solidFill>
              </a:rPr>
              <a:pPr/>
              <a:t>17</a:t>
            </a:fld>
            <a:endParaRPr lang="lt-LT">
              <a:solidFill>
                <a:prstClr val="black"/>
              </a:solidFill>
            </a:endParaRPr>
          </a:p>
        </p:txBody>
      </p:sp>
    </p:spTree>
    <p:extLst>
      <p:ext uri="{BB962C8B-B14F-4D97-AF65-F5344CB8AC3E}">
        <p14:creationId xmlns:p14="http://schemas.microsoft.com/office/powerpoint/2010/main" val="3655056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lgn="just"/>
            <a:r>
              <a:rPr lang="lt-LT" dirty="0"/>
              <a:t>Ačiū, kad pasitikėjimą kuriame kartu</a:t>
            </a:r>
          </a:p>
        </p:txBody>
      </p:sp>
      <p:sp>
        <p:nvSpPr>
          <p:cNvPr id="4" name="Skaidrės numerio vietos rezervavimo ženklas 3"/>
          <p:cNvSpPr>
            <a:spLocks noGrp="1"/>
          </p:cNvSpPr>
          <p:nvPr>
            <p:ph type="sldNum" sz="quarter" idx="10"/>
          </p:nvPr>
        </p:nvSpPr>
        <p:spPr/>
        <p:txBody>
          <a:bodyPr/>
          <a:lstStyle/>
          <a:p>
            <a:fld id="{5AA6954A-A2AB-456A-B959-12278C5002DF}" type="slidenum">
              <a:rPr lang="lt-LT" smtClean="0">
                <a:solidFill>
                  <a:prstClr val="black"/>
                </a:solidFill>
              </a:rPr>
              <a:pPr/>
              <a:t>18</a:t>
            </a:fld>
            <a:endParaRPr lang="lt-LT">
              <a:solidFill>
                <a:prstClr val="black"/>
              </a:solidFill>
            </a:endParaRPr>
          </a:p>
        </p:txBody>
      </p:sp>
    </p:spTree>
    <p:extLst>
      <p:ext uri="{BB962C8B-B14F-4D97-AF65-F5344CB8AC3E}">
        <p14:creationId xmlns:p14="http://schemas.microsoft.com/office/powerpoint/2010/main" val="3669081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5AA6954A-A2AB-456A-B959-12278C5002DF}" type="slidenum">
              <a:rPr lang="lt-LT" smtClean="0">
                <a:solidFill>
                  <a:prstClr val="black"/>
                </a:solidFill>
              </a:rPr>
              <a:pPr/>
              <a:t>2</a:t>
            </a:fld>
            <a:endParaRPr lang="lt-LT">
              <a:solidFill>
                <a:prstClr val="black"/>
              </a:solidFill>
            </a:endParaRPr>
          </a:p>
        </p:txBody>
      </p:sp>
    </p:spTree>
    <p:extLst>
      <p:ext uri="{BB962C8B-B14F-4D97-AF65-F5344CB8AC3E}">
        <p14:creationId xmlns:p14="http://schemas.microsoft.com/office/powerpoint/2010/main" val="2860341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latin typeface="Trebuchet MS" panose="020B0603020202020204" pitchFamily="34" charset="0"/>
              </a:rPr>
              <a:t>Pelno</a:t>
            </a:r>
            <a:r>
              <a:rPr lang="lt-LT" sz="1200" baseline="0" dirty="0">
                <a:latin typeface="Trebuchet MS" panose="020B0603020202020204" pitchFamily="34" charset="0"/>
              </a:rPr>
              <a:t> mokestis</a:t>
            </a:r>
            <a:r>
              <a:rPr lang="lt-LT" sz="1200" dirty="0">
                <a:latin typeface="Trebuchet MS" panose="020B0603020202020204" pitchFamily="34" charset="0"/>
              </a:rPr>
              <a:t> 2024 m. I ketv. sumažėjo 5,5 mln. Eur,</a:t>
            </a:r>
            <a:r>
              <a:rPr lang="lt-LT" sz="1200" baseline="0" dirty="0">
                <a:latin typeface="Trebuchet MS" panose="020B0603020202020204" pitchFamily="34" charset="0"/>
              </a:rPr>
              <a:t> nes </a:t>
            </a:r>
            <a:r>
              <a:rPr lang="lt-LT" sz="1200" dirty="0">
                <a:latin typeface="Trebuchet MS" panose="020B0603020202020204" pitchFamily="34" charset="0"/>
              </a:rPr>
              <a:t>AB „Lifosa“ šiais metais I ketv. apskaičiavo „nulinę“ mokėtino avansinio PM sumą, kai 2023 m. I ketv. sumokėjo</a:t>
            </a:r>
            <a:r>
              <a:rPr lang="lt-LT" sz="1200" baseline="0" dirty="0">
                <a:latin typeface="Trebuchet MS" panose="020B0603020202020204" pitchFamily="34" charset="0"/>
              </a:rPr>
              <a:t> </a:t>
            </a:r>
            <a:r>
              <a:rPr lang="lt-LT" sz="1200" dirty="0">
                <a:latin typeface="Trebuchet MS" panose="020B0603020202020204" pitchFamily="34" charset="0"/>
              </a:rPr>
              <a:t>5,8 mln. Eur pagal mokestinės paskolos sutartį</a:t>
            </a:r>
            <a:r>
              <a:rPr lang="lt-LT" sz="1200" dirty="0" smtClean="0">
                <a:latin typeface="Trebuchet MS" panose="020B0603020202020204" pitchFamily="34" charset="0"/>
              </a:rPr>
              <a:t>.</a:t>
            </a:r>
            <a:endParaRPr lang="en-US" sz="1200" dirty="0">
              <a:latin typeface="Trebuchet MS" panose="020B0603020202020204" pitchFamily="34" charset="0"/>
            </a:endParaRPr>
          </a:p>
        </p:txBody>
      </p:sp>
      <p:sp>
        <p:nvSpPr>
          <p:cNvPr id="4" name="Skaidrės numerio vietos rezervavimo ženklas 3"/>
          <p:cNvSpPr>
            <a:spLocks noGrp="1"/>
          </p:cNvSpPr>
          <p:nvPr>
            <p:ph type="sldNum" sz="quarter" idx="10"/>
          </p:nvPr>
        </p:nvSpPr>
        <p:spPr/>
        <p:txBody>
          <a:bodyPr/>
          <a:lstStyle/>
          <a:p>
            <a:fld id="{5AA6954A-A2AB-456A-B959-12278C5002DF}" type="slidenum">
              <a:rPr lang="lt-LT" smtClean="0">
                <a:solidFill>
                  <a:prstClr val="black"/>
                </a:solidFill>
              </a:rPr>
              <a:pPr/>
              <a:t>4</a:t>
            </a:fld>
            <a:endParaRPr lang="lt-LT">
              <a:solidFill>
                <a:prstClr val="black"/>
              </a:solidFill>
            </a:endParaRPr>
          </a:p>
        </p:txBody>
      </p:sp>
    </p:spTree>
    <p:extLst>
      <p:ext uri="{BB962C8B-B14F-4D97-AF65-F5344CB8AC3E}">
        <p14:creationId xmlns:p14="http://schemas.microsoft.com/office/powerpoint/2010/main" val="2877497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5AA6954A-A2AB-456A-B959-12278C5002DF}" type="slidenum">
              <a:rPr lang="lt-LT" smtClean="0">
                <a:solidFill>
                  <a:prstClr val="black"/>
                </a:solidFill>
              </a:rPr>
              <a:pPr/>
              <a:t>6</a:t>
            </a:fld>
            <a:endParaRPr lang="lt-LT">
              <a:solidFill>
                <a:prstClr val="black"/>
              </a:solidFill>
            </a:endParaRPr>
          </a:p>
        </p:txBody>
      </p:sp>
    </p:spTree>
    <p:extLst>
      <p:ext uri="{BB962C8B-B14F-4D97-AF65-F5344CB8AC3E}">
        <p14:creationId xmlns:p14="http://schemas.microsoft.com/office/powerpoint/2010/main" val="39231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5AA6954A-A2AB-456A-B959-12278C5002DF}" type="slidenum">
              <a:rPr lang="lt-LT" smtClean="0">
                <a:solidFill>
                  <a:prstClr val="black"/>
                </a:solidFill>
              </a:rPr>
              <a:pPr/>
              <a:t>7</a:t>
            </a:fld>
            <a:endParaRPr lang="lt-LT">
              <a:solidFill>
                <a:prstClr val="black"/>
              </a:solidFill>
            </a:endParaRPr>
          </a:p>
        </p:txBody>
      </p:sp>
    </p:spTree>
    <p:extLst>
      <p:ext uri="{BB962C8B-B14F-4D97-AF65-F5344CB8AC3E}">
        <p14:creationId xmlns:p14="http://schemas.microsoft.com/office/powerpoint/2010/main" val="1693262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kern="1200" baseline="0" dirty="0">
                <a:solidFill>
                  <a:schemeClr val="tx1"/>
                </a:solidFill>
                <a:effectLst/>
                <a:latin typeface="Trebuchet MS" panose="020B0603020202020204" pitchFamily="34" charset="0"/>
                <a:ea typeface="+mn-ea"/>
                <a:cs typeface="+mn-cs"/>
              </a:rPr>
              <a:t>Kontrolės veiksmus keičia rezultatyvi stebėsena.</a:t>
            </a:r>
          </a:p>
          <a:p>
            <a:endParaRPr lang="lt-LT" sz="1200" b="1" i="1" kern="1200" baseline="0" dirty="0">
              <a:solidFill>
                <a:schemeClr val="tx1"/>
              </a:solidFill>
              <a:effectLst/>
              <a:latin typeface="Trebuchet MS" panose="020B0603020202020204" pitchFamily="34" charset="0"/>
              <a:ea typeface="+mn-ea"/>
              <a:cs typeface="+mn-cs"/>
            </a:endParaRPr>
          </a:p>
          <a:p>
            <a:r>
              <a:rPr lang="lt-LT" sz="1200" b="1" i="1" kern="1200" baseline="0" dirty="0">
                <a:solidFill>
                  <a:schemeClr val="tx1"/>
                </a:solidFill>
                <a:effectLst/>
                <a:latin typeface="Trebuchet MS" panose="020B0603020202020204" pitchFamily="34" charset="0"/>
                <a:ea typeface="+mn-ea"/>
                <a:cs typeface="+mn-cs"/>
              </a:rPr>
              <a:t>2023 I pusm. </a:t>
            </a:r>
          </a:p>
          <a:p>
            <a:pPr marL="171450" indent="-171450">
              <a:buFont typeface="Arial" panose="020B0604020202020204" pitchFamily="34" charset="0"/>
              <a:buChar char="•"/>
            </a:pPr>
            <a:r>
              <a:rPr lang="lt-LT" sz="1200" b="1" i="0" kern="1200" baseline="0" dirty="0">
                <a:solidFill>
                  <a:schemeClr val="tx1"/>
                </a:solidFill>
                <a:effectLst/>
                <a:latin typeface="Trebuchet MS" panose="020B0603020202020204" pitchFamily="34" charset="0"/>
                <a:ea typeface="+mn-ea"/>
                <a:cs typeface="+mn-cs"/>
              </a:rPr>
              <a:t>Atlikti KV – 4116, suma 26,6 mln. papildomai mokėtinų sumų.</a:t>
            </a:r>
          </a:p>
          <a:p>
            <a:pPr marL="171450" indent="-171450">
              <a:buFont typeface="Arial" panose="020B0604020202020204" pitchFamily="34" charset="0"/>
              <a:buChar char="•"/>
            </a:pPr>
            <a:r>
              <a:rPr lang="lt-LT" sz="1200" b="1" i="0" kern="1200" baseline="0" dirty="0">
                <a:solidFill>
                  <a:schemeClr val="tx1"/>
                </a:solidFill>
                <a:effectLst/>
                <a:latin typeface="Trebuchet MS" panose="020B0603020202020204" pitchFamily="34" charset="0"/>
                <a:ea typeface="+mn-ea"/>
                <a:cs typeface="+mn-cs"/>
              </a:rPr>
              <a:t>Atlikti 11129 stebėsenos veiksmai, kurių rezultatas - 64,4 mln. eurų.</a:t>
            </a:r>
          </a:p>
          <a:p>
            <a:endParaRPr lang="lt-LT" sz="1200" b="1" i="1" kern="1200" baseline="0" dirty="0">
              <a:solidFill>
                <a:schemeClr val="tx1"/>
              </a:solidFill>
              <a:effectLst/>
              <a:latin typeface="Trebuchet MS" panose="020B0603020202020204" pitchFamily="34" charset="0"/>
              <a:ea typeface="+mn-ea"/>
              <a:cs typeface="+mn-cs"/>
            </a:endParaRPr>
          </a:p>
        </p:txBody>
      </p:sp>
      <p:sp>
        <p:nvSpPr>
          <p:cNvPr id="4" name="Skaidrės numerio vietos rezervavimo ženklas 3"/>
          <p:cNvSpPr>
            <a:spLocks noGrp="1"/>
          </p:cNvSpPr>
          <p:nvPr>
            <p:ph type="sldNum" sz="quarter" idx="10"/>
          </p:nvPr>
        </p:nvSpPr>
        <p:spPr/>
        <p:txBody>
          <a:bodyPr/>
          <a:lstStyle/>
          <a:p>
            <a:pPr>
              <a:defRPr/>
            </a:pPr>
            <a:fld id="{5AA6954A-A2AB-456A-B959-12278C5002DF}" type="slidenum">
              <a:rPr lang="lt-LT" smtClean="0">
                <a:solidFill>
                  <a:prstClr val="black"/>
                </a:solidFill>
              </a:rPr>
              <a:pPr>
                <a:defRPr/>
              </a:pPr>
              <a:t>8</a:t>
            </a:fld>
            <a:endParaRPr lang="lt-LT">
              <a:solidFill>
                <a:prstClr val="black"/>
              </a:solidFill>
            </a:endParaRPr>
          </a:p>
        </p:txBody>
      </p:sp>
    </p:spTree>
    <p:extLst>
      <p:ext uri="{BB962C8B-B14F-4D97-AF65-F5344CB8AC3E}">
        <p14:creationId xmlns:p14="http://schemas.microsoft.com/office/powerpoint/2010/main" val="1748253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pPr>
              <a:defRPr/>
            </a:pPr>
            <a:fld id="{D374CE53-B29D-4C99-AF14-E3AD53924A35}" type="slidenum">
              <a:rPr lang="lt-LT" smtClean="0">
                <a:solidFill>
                  <a:prstClr val="black"/>
                </a:solidFill>
              </a:rPr>
              <a:pPr>
                <a:defRPr/>
              </a:pPr>
              <a:t>9</a:t>
            </a:fld>
            <a:endParaRPr lang="lt-LT">
              <a:solidFill>
                <a:prstClr val="black"/>
              </a:solidFill>
            </a:endParaRPr>
          </a:p>
        </p:txBody>
      </p:sp>
    </p:spTree>
    <p:extLst>
      <p:ext uri="{BB962C8B-B14F-4D97-AF65-F5344CB8AC3E}">
        <p14:creationId xmlns:p14="http://schemas.microsoft.com/office/powerpoint/2010/main" val="735493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600" b="1" dirty="0">
                <a:latin typeface="Trebuchet MS" panose="020B0603020202020204" pitchFamily="34" charset="0"/>
              </a:rPr>
              <a:t>2024 m. I </a:t>
            </a:r>
            <a:r>
              <a:rPr lang="lt-LT" sz="1600" b="1" dirty="0" err="1">
                <a:latin typeface="Trebuchet MS" panose="020B0603020202020204" pitchFamily="34" charset="0"/>
              </a:rPr>
              <a:t>ketv</a:t>
            </a:r>
            <a:r>
              <a:rPr lang="lt-LT" sz="1600" b="1" dirty="0">
                <a:latin typeface="Trebuchet MS" panose="020B0603020202020204" pitchFamily="34" charset="0"/>
              </a:rPr>
              <a:t>. duomenis, lyginant su 2023 m. I </a:t>
            </a:r>
            <a:r>
              <a:rPr lang="lt-LT" sz="1600" b="1" dirty="0" err="1">
                <a:latin typeface="Trebuchet MS" panose="020B0603020202020204" pitchFamily="34" charset="0"/>
              </a:rPr>
              <a:t>ketv</a:t>
            </a:r>
            <a:r>
              <a:rPr lang="lt-LT" sz="1600" b="1" dirty="0">
                <a:latin typeface="Trebuchet MS" panose="020B0603020202020204" pitchFamily="34" charset="0"/>
              </a:rPr>
              <a:t>. duomenimis:</a:t>
            </a:r>
          </a:p>
          <a:p>
            <a:pPr marL="742950" lvl="1" indent="-285750">
              <a:buFont typeface="Arial" panose="020B0604020202020204" pitchFamily="34" charset="0"/>
              <a:buChar char="•"/>
            </a:pPr>
            <a:r>
              <a:rPr lang="lt-LT" sz="1600" dirty="0">
                <a:latin typeface="Trebuchet MS" panose="020B0603020202020204" pitchFamily="34" charset="0"/>
              </a:rPr>
              <a:t> PVM apmokestinami tiekimai sumažėjo 1,3 proc.</a:t>
            </a:r>
          </a:p>
          <a:p>
            <a:pPr marL="742950" lvl="1" indent="-285750">
              <a:buFont typeface="Arial" panose="020B0604020202020204" pitchFamily="34" charset="0"/>
              <a:buChar char="•"/>
            </a:pPr>
            <a:r>
              <a:rPr lang="lt-LT" sz="1600" dirty="0">
                <a:latin typeface="Trebuchet MS" panose="020B0603020202020204" pitchFamily="34" charset="0"/>
              </a:rPr>
              <a:t> tiekimai, apmokestinami 0 proc. PVM tarifu sumažėjo 5,1 proc. (prekių eksportas sumažėjo 13,3 proc., už Lietuvos ribų įvykę sandoriai (ne PVM objektas Lietuvoje) – 10,4 proc.</a:t>
            </a:r>
          </a:p>
          <a:p>
            <a:pPr marL="742950" lvl="1" indent="-285750">
              <a:buFont typeface="Arial" panose="020B0604020202020204" pitchFamily="34" charset="0"/>
              <a:buChar char="•"/>
            </a:pPr>
            <a:r>
              <a:rPr lang="lt-LT" sz="1600" dirty="0">
                <a:latin typeface="Trebuchet MS" panose="020B0603020202020204" pitchFamily="34" charset="0"/>
              </a:rPr>
              <a:t> kiti PVM apmokestinami sandoriai – 23,8 proc. (tik ES valstybių narių PVM mokėtojams patiektų prekių vertė padidėjo 4,2 proc</a:t>
            </a:r>
            <a:r>
              <a:rPr lang="lt-LT" sz="1600" dirty="0" smtClean="0">
                <a:latin typeface="Trebuchet MS" panose="020B0603020202020204" pitchFamily="34" charset="0"/>
              </a:rPr>
              <a:t>.).</a:t>
            </a:r>
            <a:endParaRPr lang="lt-LT" sz="1600" dirty="0">
              <a:latin typeface="Trebuchet MS" panose="020B0603020202020204" pitchFamily="34" charset="0"/>
            </a:endParaRPr>
          </a:p>
        </p:txBody>
      </p:sp>
      <p:sp>
        <p:nvSpPr>
          <p:cNvPr id="4" name="Skaidrės numerio vietos rezervavimo ženklas 3"/>
          <p:cNvSpPr>
            <a:spLocks noGrp="1"/>
          </p:cNvSpPr>
          <p:nvPr>
            <p:ph type="sldNum" sz="quarter" idx="10"/>
          </p:nvPr>
        </p:nvSpPr>
        <p:spPr/>
        <p:txBody>
          <a:bodyPr/>
          <a:lstStyle/>
          <a:p>
            <a:fld id="{D83805A1-4159-4507-8D87-951888617429}" type="slidenum">
              <a:rPr lang="lt-LT" smtClean="0">
                <a:solidFill>
                  <a:prstClr val="black"/>
                </a:solidFill>
              </a:rPr>
              <a:pPr/>
              <a:t>10</a:t>
            </a:fld>
            <a:endParaRPr lang="lt-LT">
              <a:solidFill>
                <a:prstClr val="black"/>
              </a:solidFill>
            </a:endParaRPr>
          </a:p>
        </p:txBody>
      </p:sp>
    </p:spTree>
    <p:extLst>
      <p:ext uri="{BB962C8B-B14F-4D97-AF65-F5344CB8AC3E}">
        <p14:creationId xmlns:p14="http://schemas.microsoft.com/office/powerpoint/2010/main" val="506921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lgn="just"/>
            <a:r>
              <a:rPr lang="x-none" sz="1600" dirty="0">
                <a:latin typeface="Trebuchet MS" panose="020B0603020202020204" pitchFamily="34" charset="0"/>
              </a:rPr>
              <a:t>Palyginus su šalies 202</a:t>
            </a:r>
            <a:r>
              <a:rPr lang="lt-LT" sz="1600" dirty="0">
                <a:latin typeface="Trebuchet MS" panose="020B0603020202020204" pitchFamily="34" charset="0"/>
              </a:rPr>
              <a:t>4</a:t>
            </a:r>
            <a:r>
              <a:rPr lang="x-none" sz="1600" dirty="0">
                <a:latin typeface="Trebuchet MS" panose="020B0603020202020204" pitchFamily="34" charset="0"/>
              </a:rPr>
              <a:t> m. </a:t>
            </a:r>
            <a:r>
              <a:rPr lang="lt-LT" sz="1600" dirty="0">
                <a:latin typeface="Trebuchet MS" panose="020B0603020202020204" pitchFamily="34" charset="0"/>
              </a:rPr>
              <a:t>balandžio</a:t>
            </a:r>
            <a:r>
              <a:rPr lang="x-none" sz="1600" dirty="0">
                <a:latin typeface="Trebuchet MS" panose="020B0603020202020204" pitchFamily="34" charset="0"/>
              </a:rPr>
              <a:t> 1 d. nedarbo rodikli</a:t>
            </a:r>
            <a:r>
              <a:rPr lang="lt-LT" sz="1600" dirty="0">
                <a:latin typeface="Trebuchet MS" panose="020B0603020202020204" pitchFamily="34" charset="0"/>
              </a:rPr>
              <a:t>u (9,3 proc.)</a:t>
            </a:r>
            <a:r>
              <a:rPr lang="x-none" sz="1600" dirty="0">
                <a:latin typeface="Trebuchet MS" panose="020B0603020202020204" pitchFamily="34" charset="0"/>
              </a:rPr>
              <a:t>, </a:t>
            </a:r>
            <a:r>
              <a:rPr lang="lt-LT" sz="1600" dirty="0">
                <a:latin typeface="Trebuchet MS" panose="020B0603020202020204" pitchFamily="34" charset="0"/>
              </a:rPr>
              <a:t>apskrityse </a:t>
            </a:r>
            <a:r>
              <a:rPr lang="x-none" sz="1600" dirty="0">
                <a:latin typeface="Trebuchet MS" panose="020B0603020202020204" pitchFamily="34" charset="0"/>
              </a:rPr>
              <a:t>nedarbas už šalies vidurkį</a:t>
            </a:r>
            <a:r>
              <a:rPr lang="lt-LT" sz="1600" dirty="0">
                <a:latin typeface="Trebuchet MS" panose="020B0603020202020204" pitchFamily="34" charset="0"/>
              </a:rPr>
              <a:t> buvo</a:t>
            </a:r>
            <a:r>
              <a:rPr lang="x-none" sz="1600" dirty="0">
                <a:latin typeface="Trebuchet MS" panose="020B0603020202020204" pitchFamily="34" charset="0"/>
              </a:rPr>
              <a:t> didesnis</a:t>
            </a:r>
            <a:r>
              <a:rPr lang="lt-LT" sz="1600" dirty="0">
                <a:latin typeface="Trebuchet MS" panose="020B0603020202020204" pitchFamily="34" charset="0"/>
              </a:rPr>
              <a:t>:</a:t>
            </a:r>
            <a:r>
              <a:rPr lang="x-none" sz="1600" dirty="0">
                <a:latin typeface="Trebuchet MS" panose="020B0603020202020204" pitchFamily="34" charset="0"/>
              </a:rPr>
              <a:t> </a:t>
            </a:r>
            <a:endParaRPr lang="lt-LT" sz="800" dirty="0">
              <a:latin typeface="Trebuchet MS" panose="020B0603020202020204" pitchFamily="34" charset="0"/>
            </a:endParaRPr>
          </a:p>
          <a:p>
            <a:pPr marL="742950" lvl="1" indent="-285750">
              <a:buFont typeface="Arial" panose="020B0604020202020204" pitchFamily="34" charset="0"/>
              <a:buChar char="•"/>
            </a:pPr>
            <a:r>
              <a:rPr lang="x-none" sz="1600" dirty="0">
                <a:latin typeface="Trebuchet MS" panose="020B0603020202020204" pitchFamily="34" charset="0"/>
              </a:rPr>
              <a:t>Marijampolės apskrityje –</a:t>
            </a:r>
            <a:r>
              <a:rPr lang="lt-LT" sz="1600" dirty="0">
                <a:latin typeface="Trebuchet MS" panose="020B0603020202020204" pitchFamily="34" charset="0"/>
              </a:rPr>
              <a:t> </a:t>
            </a:r>
            <a:r>
              <a:rPr lang="lt-LT" sz="1600" dirty="0">
                <a:solidFill>
                  <a:srgbClr val="007D40"/>
                </a:solidFill>
                <a:latin typeface="Trebuchet MS" panose="020B0603020202020204" pitchFamily="34" charset="0"/>
              </a:rPr>
              <a:t>0</a:t>
            </a:r>
            <a:r>
              <a:rPr lang="x-none" sz="1600" dirty="0">
                <a:solidFill>
                  <a:srgbClr val="007D40"/>
                </a:solidFill>
                <a:latin typeface="Trebuchet MS" panose="020B0603020202020204" pitchFamily="34" charset="0"/>
              </a:rPr>
              <a:t>,</a:t>
            </a:r>
            <a:r>
              <a:rPr lang="lt-LT" sz="1600" dirty="0">
                <a:solidFill>
                  <a:srgbClr val="007D40"/>
                </a:solidFill>
                <a:latin typeface="Trebuchet MS" panose="020B0603020202020204" pitchFamily="34" charset="0"/>
              </a:rPr>
              <a:t>8</a:t>
            </a:r>
            <a:r>
              <a:rPr lang="x-none" sz="1600" dirty="0">
                <a:solidFill>
                  <a:srgbClr val="007D40"/>
                </a:solidFill>
                <a:latin typeface="Trebuchet MS" panose="020B0603020202020204" pitchFamily="34" charset="0"/>
              </a:rPr>
              <a:t> proc. punkt</a:t>
            </a:r>
            <a:r>
              <a:rPr lang="lt-LT" sz="1600" dirty="0">
                <a:solidFill>
                  <a:srgbClr val="007D40"/>
                </a:solidFill>
                <a:latin typeface="Trebuchet MS" panose="020B0603020202020204" pitchFamily="34" charset="0"/>
              </a:rPr>
              <a:t>o</a:t>
            </a:r>
            <a:endParaRPr lang="lt-LT" sz="1600" dirty="0">
              <a:latin typeface="Trebuchet MS" panose="020B0603020202020204" pitchFamily="34" charset="0"/>
            </a:endParaRPr>
          </a:p>
          <a:p>
            <a:pPr marL="742950" lvl="1" indent="-285750">
              <a:buFont typeface="Arial" panose="020B0604020202020204" pitchFamily="34" charset="0"/>
              <a:buChar char="•"/>
            </a:pPr>
            <a:r>
              <a:rPr lang="x-none" sz="1600" dirty="0">
                <a:latin typeface="Trebuchet MS" panose="020B0603020202020204" pitchFamily="34" charset="0"/>
              </a:rPr>
              <a:t>Kauno apskrityje –</a:t>
            </a:r>
            <a:r>
              <a:rPr lang="lt-LT" sz="1600" dirty="0">
                <a:latin typeface="Trebuchet MS" panose="020B0603020202020204" pitchFamily="34" charset="0"/>
              </a:rPr>
              <a:t> </a:t>
            </a:r>
            <a:r>
              <a:rPr lang="lt-LT" sz="1600" dirty="0">
                <a:solidFill>
                  <a:srgbClr val="007D40"/>
                </a:solidFill>
                <a:latin typeface="Trebuchet MS" panose="020B0603020202020204" pitchFamily="34" charset="0"/>
              </a:rPr>
              <a:t>0</a:t>
            </a:r>
            <a:r>
              <a:rPr lang="x-none" sz="1600" dirty="0">
                <a:solidFill>
                  <a:srgbClr val="007D40"/>
                </a:solidFill>
                <a:latin typeface="Trebuchet MS" panose="020B0603020202020204" pitchFamily="34" charset="0"/>
              </a:rPr>
              <a:t>,</a:t>
            </a:r>
            <a:r>
              <a:rPr lang="lt-LT" sz="1600" dirty="0">
                <a:solidFill>
                  <a:srgbClr val="007D40"/>
                </a:solidFill>
                <a:latin typeface="Trebuchet MS" panose="020B0603020202020204" pitchFamily="34" charset="0"/>
              </a:rPr>
              <a:t>4</a:t>
            </a:r>
            <a:r>
              <a:rPr lang="x-none" sz="1600" dirty="0">
                <a:solidFill>
                  <a:srgbClr val="007D40"/>
                </a:solidFill>
                <a:latin typeface="Trebuchet MS" panose="020B0603020202020204" pitchFamily="34" charset="0"/>
              </a:rPr>
              <a:t> proc. punkto</a:t>
            </a:r>
            <a:endParaRPr lang="lt-LT" sz="1600" dirty="0">
              <a:latin typeface="Trebuchet MS" panose="020B0603020202020204" pitchFamily="34" charset="0"/>
            </a:endParaRPr>
          </a:p>
          <a:p>
            <a:pPr marL="742950" lvl="1" indent="-285750">
              <a:buFont typeface="Arial" panose="020B0604020202020204" pitchFamily="34" charset="0"/>
              <a:buChar char="•"/>
            </a:pPr>
            <a:r>
              <a:rPr lang="x-none" sz="1600" dirty="0">
                <a:latin typeface="Trebuchet MS" panose="020B0603020202020204" pitchFamily="34" charset="0"/>
              </a:rPr>
              <a:t>Alytaus apskrityje –</a:t>
            </a:r>
            <a:r>
              <a:rPr lang="lt-LT" sz="1600" dirty="0">
                <a:latin typeface="Trebuchet MS" panose="020B0603020202020204" pitchFamily="34" charset="0"/>
              </a:rPr>
              <a:t> </a:t>
            </a:r>
            <a:r>
              <a:rPr lang="lt-LT" sz="1600" dirty="0">
                <a:solidFill>
                  <a:srgbClr val="007D40"/>
                </a:solidFill>
                <a:latin typeface="Trebuchet MS" panose="020B0603020202020204" pitchFamily="34" charset="0"/>
              </a:rPr>
              <a:t>0,</a:t>
            </a:r>
            <a:r>
              <a:rPr lang="en-US" sz="1600" dirty="0">
                <a:solidFill>
                  <a:srgbClr val="007D40"/>
                </a:solidFill>
                <a:latin typeface="Trebuchet MS" panose="020B0603020202020204" pitchFamily="34" charset="0"/>
              </a:rPr>
              <a:t>3</a:t>
            </a:r>
            <a:r>
              <a:rPr lang="x-none" sz="1600" dirty="0">
                <a:solidFill>
                  <a:srgbClr val="007D40"/>
                </a:solidFill>
                <a:latin typeface="Trebuchet MS" panose="020B0603020202020204" pitchFamily="34" charset="0"/>
              </a:rPr>
              <a:t> proc. </a:t>
            </a:r>
            <a:r>
              <a:rPr lang="x-none" sz="1600" dirty="0" smtClean="0">
                <a:solidFill>
                  <a:srgbClr val="007D40"/>
                </a:solidFill>
                <a:latin typeface="Trebuchet MS" panose="020B0603020202020204" pitchFamily="34" charset="0"/>
              </a:rPr>
              <a:t>punkto</a:t>
            </a:r>
            <a:endParaRPr lang="lt-LT" sz="1600" dirty="0">
              <a:solidFill>
                <a:srgbClr val="007D40"/>
              </a:solidFill>
              <a:latin typeface="Trebuchet MS" panose="020B0603020202020204" pitchFamily="34" charset="0"/>
            </a:endParaRPr>
          </a:p>
        </p:txBody>
      </p:sp>
      <p:sp>
        <p:nvSpPr>
          <p:cNvPr id="4" name="Skaidrės numerio vietos rezervavimo ženklas 3"/>
          <p:cNvSpPr>
            <a:spLocks noGrp="1"/>
          </p:cNvSpPr>
          <p:nvPr>
            <p:ph type="sldNum" sz="quarter" idx="10"/>
          </p:nvPr>
        </p:nvSpPr>
        <p:spPr/>
        <p:txBody>
          <a:bodyPr/>
          <a:lstStyle/>
          <a:p>
            <a:pPr>
              <a:defRPr/>
            </a:pPr>
            <a:fld id="{D83805A1-4159-4507-8D87-951888617429}" type="slidenum">
              <a:rPr lang="lt-LT" smtClean="0">
                <a:solidFill>
                  <a:prstClr val="black"/>
                </a:solidFill>
              </a:rPr>
              <a:pPr>
                <a:defRPr/>
              </a:pPr>
              <a:t>11</a:t>
            </a:fld>
            <a:endParaRPr lang="lt-LT">
              <a:solidFill>
                <a:prstClr val="black"/>
              </a:solidFill>
            </a:endParaRPr>
          </a:p>
        </p:txBody>
      </p:sp>
    </p:spTree>
    <p:extLst>
      <p:ext uri="{BB962C8B-B14F-4D97-AF65-F5344CB8AC3E}">
        <p14:creationId xmlns:p14="http://schemas.microsoft.com/office/powerpoint/2010/main" val="1965312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632CD866-5354-48CF-93A1-6D646E126F4B}"/>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endParaRPr lang="en-US"/>
          </a:p>
        </p:txBody>
      </p:sp>
      <p:sp>
        <p:nvSpPr>
          <p:cNvPr id="3" name="Antrinis pavadinimas 2">
            <a:extLst>
              <a:ext uri="{FF2B5EF4-FFF2-40B4-BE49-F238E27FC236}">
                <a16:creationId xmlns:a16="http://schemas.microsoft.com/office/drawing/2014/main" xmlns="" id="{16028FC2-49BB-453F-9117-3FFB98B793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endParaRPr lang="en-US"/>
          </a:p>
        </p:txBody>
      </p:sp>
      <p:sp>
        <p:nvSpPr>
          <p:cNvPr id="4" name="Datos vietos rezervavimo ženklas 3">
            <a:extLst>
              <a:ext uri="{FF2B5EF4-FFF2-40B4-BE49-F238E27FC236}">
                <a16:creationId xmlns:a16="http://schemas.microsoft.com/office/drawing/2014/main" xmlns="" id="{A73D922B-3269-4357-AC2B-7E01DDA5A91F}"/>
              </a:ext>
            </a:extLst>
          </p:cNvPr>
          <p:cNvSpPr>
            <a:spLocks noGrp="1"/>
          </p:cNvSpPr>
          <p:nvPr>
            <p:ph type="dt" sz="half" idx="10"/>
          </p:nvPr>
        </p:nvSpPr>
        <p:spPr/>
        <p:txBody>
          <a:bodyPr/>
          <a:lstStyle/>
          <a:p>
            <a:fld id="{221EF331-FC2A-49A3-9047-A2FDB8B8843F}" type="datetimeFigureOut">
              <a:rPr lang="en-US" smtClean="0"/>
              <a:t>5/15/2024</a:t>
            </a:fld>
            <a:endParaRPr lang="en-US"/>
          </a:p>
        </p:txBody>
      </p:sp>
      <p:sp>
        <p:nvSpPr>
          <p:cNvPr id="5" name="Poraštės vietos rezervavimo ženklas 4">
            <a:extLst>
              <a:ext uri="{FF2B5EF4-FFF2-40B4-BE49-F238E27FC236}">
                <a16:creationId xmlns:a16="http://schemas.microsoft.com/office/drawing/2014/main" xmlns="" id="{C23B368A-1642-41DD-826E-46DD97F29242}"/>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xmlns="" id="{0F517917-B4B2-443B-8A8C-ED385D50525A}"/>
              </a:ext>
            </a:extLst>
          </p:cNvPr>
          <p:cNvSpPr>
            <a:spLocks noGrp="1"/>
          </p:cNvSpPr>
          <p:nvPr>
            <p:ph type="sldNum" sz="quarter" idx="12"/>
          </p:nvPr>
        </p:nvSpPr>
        <p:spPr/>
        <p:txBody>
          <a:bodyPr/>
          <a:lstStyle/>
          <a:p>
            <a:fld id="{B7D515CC-A234-4F1B-B29A-7C18E3ECB074}" type="slidenum">
              <a:rPr lang="en-US" smtClean="0"/>
              <a:t>‹#›</a:t>
            </a:fld>
            <a:endParaRPr lang="en-US"/>
          </a:p>
        </p:txBody>
      </p:sp>
    </p:spTree>
    <p:extLst>
      <p:ext uri="{BB962C8B-B14F-4D97-AF65-F5344CB8AC3E}">
        <p14:creationId xmlns:p14="http://schemas.microsoft.com/office/powerpoint/2010/main" val="1864850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7CC200C2-B859-4E35-91E3-09D94670A9EE}"/>
              </a:ext>
            </a:extLst>
          </p:cNvPr>
          <p:cNvSpPr>
            <a:spLocks noGrp="1"/>
          </p:cNvSpPr>
          <p:nvPr>
            <p:ph type="title"/>
          </p:nvPr>
        </p:nvSpPr>
        <p:spPr/>
        <p:txBody>
          <a:bodyPr/>
          <a:lstStyle/>
          <a:p>
            <a:r>
              <a:rPr lang="lt-LT"/>
              <a:t>Spustelėję redaguokite stilių</a:t>
            </a:r>
            <a:endParaRPr lang="en-US"/>
          </a:p>
        </p:txBody>
      </p:sp>
      <p:sp>
        <p:nvSpPr>
          <p:cNvPr id="3" name="Vertikalaus teksto vietos rezervavimo ženklas 2">
            <a:extLst>
              <a:ext uri="{FF2B5EF4-FFF2-40B4-BE49-F238E27FC236}">
                <a16:creationId xmlns:a16="http://schemas.microsoft.com/office/drawing/2014/main" xmlns="" id="{35C7F461-EF49-4949-9E00-8E812C548BD9}"/>
              </a:ext>
            </a:extLst>
          </p:cNvPr>
          <p:cNvSpPr>
            <a:spLocks noGrp="1"/>
          </p:cNvSpPr>
          <p:nvPr>
            <p:ph type="body" orient="vert" idx="1"/>
          </p:nvPr>
        </p:nvSpPr>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xmlns="" id="{AF2AC1A6-A927-4197-92F1-9EDEAE361298}"/>
              </a:ext>
            </a:extLst>
          </p:cNvPr>
          <p:cNvSpPr>
            <a:spLocks noGrp="1"/>
          </p:cNvSpPr>
          <p:nvPr>
            <p:ph type="dt" sz="half" idx="10"/>
          </p:nvPr>
        </p:nvSpPr>
        <p:spPr/>
        <p:txBody>
          <a:bodyPr/>
          <a:lstStyle/>
          <a:p>
            <a:fld id="{221EF331-FC2A-49A3-9047-A2FDB8B8843F}" type="datetimeFigureOut">
              <a:rPr lang="en-US" smtClean="0"/>
              <a:t>5/15/2024</a:t>
            </a:fld>
            <a:endParaRPr lang="en-US"/>
          </a:p>
        </p:txBody>
      </p:sp>
      <p:sp>
        <p:nvSpPr>
          <p:cNvPr id="5" name="Poraštės vietos rezervavimo ženklas 4">
            <a:extLst>
              <a:ext uri="{FF2B5EF4-FFF2-40B4-BE49-F238E27FC236}">
                <a16:creationId xmlns:a16="http://schemas.microsoft.com/office/drawing/2014/main" xmlns="" id="{820E6823-2FA0-474B-93D0-7DF1392AF560}"/>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xmlns="" id="{623DD588-2EC2-4746-92C4-06923E99491A}"/>
              </a:ext>
            </a:extLst>
          </p:cNvPr>
          <p:cNvSpPr>
            <a:spLocks noGrp="1"/>
          </p:cNvSpPr>
          <p:nvPr>
            <p:ph type="sldNum" sz="quarter" idx="12"/>
          </p:nvPr>
        </p:nvSpPr>
        <p:spPr/>
        <p:txBody>
          <a:bodyPr/>
          <a:lstStyle/>
          <a:p>
            <a:fld id="{B7D515CC-A234-4F1B-B29A-7C18E3ECB074}" type="slidenum">
              <a:rPr lang="en-US" smtClean="0"/>
              <a:t>‹#›</a:t>
            </a:fld>
            <a:endParaRPr lang="en-US"/>
          </a:p>
        </p:txBody>
      </p:sp>
    </p:spTree>
    <p:extLst>
      <p:ext uri="{BB962C8B-B14F-4D97-AF65-F5344CB8AC3E}">
        <p14:creationId xmlns:p14="http://schemas.microsoft.com/office/powerpoint/2010/main" val="3808907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xmlns="" id="{1BDC920C-3469-4990-9428-3832AABA3F0E}"/>
              </a:ext>
            </a:extLst>
          </p:cNvPr>
          <p:cNvSpPr>
            <a:spLocks noGrp="1"/>
          </p:cNvSpPr>
          <p:nvPr>
            <p:ph type="title" orient="vert"/>
          </p:nvPr>
        </p:nvSpPr>
        <p:spPr>
          <a:xfrm>
            <a:off x="8724900" y="365125"/>
            <a:ext cx="2628900" cy="5811838"/>
          </a:xfrm>
        </p:spPr>
        <p:txBody>
          <a:bodyPr vert="eaVert"/>
          <a:lstStyle/>
          <a:p>
            <a:r>
              <a:rPr lang="lt-LT"/>
              <a:t>Spustelėję redaguokite stilių</a:t>
            </a:r>
            <a:endParaRPr lang="en-US"/>
          </a:p>
        </p:txBody>
      </p:sp>
      <p:sp>
        <p:nvSpPr>
          <p:cNvPr id="3" name="Vertikalaus teksto vietos rezervavimo ženklas 2">
            <a:extLst>
              <a:ext uri="{FF2B5EF4-FFF2-40B4-BE49-F238E27FC236}">
                <a16:creationId xmlns:a16="http://schemas.microsoft.com/office/drawing/2014/main" xmlns="" id="{18FCC573-8474-460B-A093-EB2A2F9547E6}"/>
              </a:ext>
            </a:extLst>
          </p:cNvPr>
          <p:cNvSpPr>
            <a:spLocks noGrp="1"/>
          </p:cNvSpPr>
          <p:nvPr>
            <p:ph type="body" orient="vert" idx="1"/>
          </p:nvPr>
        </p:nvSpPr>
        <p:spPr>
          <a:xfrm>
            <a:off x="838200" y="365125"/>
            <a:ext cx="7734300" cy="5811838"/>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xmlns="" id="{CB2BF844-6789-4AC8-8C80-AABEF1EF0209}"/>
              </a:ext>
            </a:extLst>
          </p:cNvPr>
          <p:cNvSpPr>
            <a:spLocks noGrp="1"/>
          </p:cNvSpPr>
          <p:nvPr>
            <p:ph type="dt" sz="half" idx="10"/>
          </p:nvPr>
        </p:nvSpPr>
        <p:spPr/>
        <p:txBody>
          <a:bodyPr/>
          <a:lstStyle/>
          <a:p>
            <a:fld id="{221EF331-FC2A-49A3-9047-A2FDB8B8843F}" type="datetimeFigureOut">
              <a:rPr lang="en-US" smtClean="0"/>
              <a:t>5/15/2024</a:t>
            </a:fld>
            <a:endParaRPr lang="en-US"/>
          </a:p>
        </p:txBody>
      </p:sp>
      <p:sp>
        <p:nvSpPr>
          <p:cNvPr id="5" name="Poraštės vietos rezervavimo ženklas 4">
            <a:extLst>
              <a:ext uri="{FF2B5EF4-FFF2-40B4-BE49-F238E27FC236}">
                <a16:creationId xmlns:a16="http://schemas.microsoft.com/office/drawing/2014/main" xmlns="" id="{C02C81ED-E0C0-4430-A392-F9EA56A384E4}"/>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xmlns="" id="{93627BFD-1463-488F-8C57-FCF125D908A3}"/>
              </a:ext>
            </a:extLst>
          </p:cNvPr>
          <p:cNvSpPr>
            <a:spLocks noGrp="1"/>
          </p:cNvSpPr>
          <p:nvPr>
            <p:ph type="sldNum" sz="quarter" idx="12"/>
          </p:nvPr>
        </p:nvSpPr>
        <p:spPr/>
        <p:txBody>
          <a:bodyPr/>
          <a:lstStyle/>
          <a:p>
            <a:fld id="{B7D515CC-A234-4F1B-B29A-7C18E3ECB074}" type="slidenum">
              <a:rPr lang="en-US" smtClean="0"/>
              <a:t>‹#›</a:t>
            </a:fld>
            <a:endParaRPr lang="en-US"/>
          </a:p>
        </p:txBody>
      </p:sp>
    </p:spTree>
    <p:extLst>
      <p:ext uri="{BB962C8B-B14F-4D97-AF65-F5344CB8AC3E}">
        <p14:creationId xmlns:p14="http://schemas.microsoft.com/office/powerpoint/2010/main" val="2795614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914400" y="2130426"/>
            <a:ext cx="10363200" cy="1470025"/>
          </a:xfrm>
        </p:spPr>
        <p:txBody>
          <a:bodyPr/>
          <a:lstStyle/>
          <a:p>
            <a:r>
              <a:rPr lang="lt-LT" dirty="0"/>
              <a:t>Spustelėję </a:t>
            </a:r>
            <a:r>
              <a:rPr lang="lt-LT" dirty="0" err="1"/>
              <a:t>redag</a:t>
            </a:r>
            <a:r>
              <a:rPr lang="lt-LT" dirty="0"/>
              <a:t>. ruoš. </a:t>
            </a:r>
            <a:r>
              <a:rPr lang="lt-LT" dirty="0" err="1"/>
              <a:t>pavad</a:t>
            </a:r>
            <a:r>
              <a:rPr lang="lt-LT" dirty="0"/>
              <a:t>. stilių</a:t>
            </a:r>
          </a:p>
        </p:txBody>
      </p:sp>
      <p:sp>
        <p:nvSpPr>
          <p:cNvPr id="3" name="Antrinis pavadinima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lt-LT" dirty="0"/>
              <a:t>Spustelėję </a:t>
            </a:r>
            <a:r>
              <a:rPr lang="lt-LT" dirty="0" err="1"/>
              <a:t>redag</a:t>
            </a:r>
            <a:r>
              <a:rPr lang="lt-LT" dirty="0"/>
              <a:t>. ruoš. </a:t>
            </a:r>
            <a:r>
              <a:rPr lang="lt-LT" dirty="0" err="1"/>
              <a:t>paantrš</a:t>
            </a:r>
            <a:r>
              <a:rPr lang="lt-LT" dirty="0"/>
              <a:t>. stilių</a:t>
            </a:r>
          </a:p>
        </p:txBody>
      </p:sp>
    </p:spTree>
    <p:extLst>
      <p:ext uri="{BB962C8B-B14F-4D97-AF65-F5344CB8AC3E}">
        <p14:creationId xmlns:p14="http://schemas.microsoft.com/office/powerpoint/2010/main" val="3227250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Spustelėję </a:t>
            </a:r>
            <a:r>
              <a:rPr lang="lt-LT" dirty="0" err="1"/>
              <a:t>redag</a:t>
            </a:r>
            <a:r>
              <a:rPr lang="lt-LT" dirty="0"/>
              <a:t>. ruoš. </a:t>
            </a:r>
            <a:r>
              <a:rPr lang="lt-LT" dirty="0" err="1"/>
              <a:t>pavad</a:t>
            </a:r>
            <a:r>
              <a:rPr lang="lt-LT" dirty="0"/>
              <a:t>. stilių</a:t>
            </a:r>
          </a:p>
        </p:txBody>
      </p:sp>
      <p:sp>
        <p:nvSpPr>
          <p:cNvPr id="3" name="Turinio vietos rezervavimo ženklas 2"/>
          <p:cNvSpPr>
            <a:spLocks noGrp="1"/>
          </p:cNvSpPr>
          <p:nvPr>
            <p:ph idx="1"/>
          </p:nvPr>
        </p:nvSpPr>
        <p:spPr/>
        <p:txBody>
          <a:bodyPr/>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Tree>
    <p:extLst>
      <p:ext uri="{BB962C8B-B14F-4D97-AF65-F5344CB8AC3E}">
        <p14:creationId xmlns:p14="http://schemas.microsoft.com/office/powerpoint/2010/main" val="3548521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963084" y="4406901"/>
            <a:ext cx="10363200" cy="1362075"/>
          </a:xfrm>
        </p:spPr>
        <p:txBody>
          <a:bodyPr anchor="t"/>
          <a:lstStyle>
            <a:lvl1pPr algn="l">
              <a:defRPr sz="4000" b="1" cap="all"/>
            </a:lvl1pPr>
          </a:lstStyle>
          <a:p>
            <a:r>
              <a:rPr lang="lt-LT" dirty="0"/>
              <a:t>Spustelėję </a:t>
            </a:r>
            <a:r>
              <a:rPr lang="lt-LT" dirty="0" err="1"/>
              <a:t>redag</a:t>
            </a:r>
            <a:r>
              <a:rPr lang="lt-LT" dirty="0"/>
              <a:t>. ruoš. </a:t>
            </a:r>
            <a:r>
              <a:rPr lang="lt-LT" dirty="0" err="1"/>
              <a:t>pavad</a:t>
            </a:r>
            <a:r>
              <a:rPr lang="lt-LT" dirty="0"/>
              <a:t>. stilių</a:t>
            </a:r>
          </a:p>
        </p:txBody>
      </p:sp>
      <p:sp>
        <p:nvSpPr>
          <p:cNvPr id="3" name="Teksto vietos rezervavimo ženklas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lt-LT" dirty="0"/>
              <a:t>Spustelėję </a:t>
            </a:r>
            <a:r>
              <a:rPr lang="lt-LT" dirty="0" err="1"/>
              <a:t>redag</a:t>
            </a:r>
            <a:r>
              <a:rPr lang="lt-LT" dirty="0"/>
              <a:t>. ruoš. teksto stilių</a:t>
            </a:r>
          </a:p>
        </p:txBody>
      </p:sp>
    </p:spTree>
    <p:extLst>
      <p:ext uri="{BB962C8B-B14F-4D97-AF65-F5344CB8AC3E}">
        <p14:creationId xmlns:p14="http://schemas.microsoft.com/office/powerpoint/2010/main" val="1373389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Spustelėję </a:t>
            </a:r>
            <a:r>
              <a:rPr lang="lt-LT" dirty="0" err="1"/>
              <a:t>redag</a:t>
            </a:r>
            <a:r>
              <a:rPr lang="lt-LT" dirty="0"/>
              <a:t>. ruoš. </a:t>
            </a:r>
            <a:r>
              <a:rPr lang="lt-LT" dirty="0" err="1"/>
              <a:t>pavad</a:t>
            </a:r>
            <a:r>
              <a:rPr lang="lt-LT" dirty="0"/>
              <a:t>. stilių</a:t>
            </a:r>
          </a:p>
        </p:txBody>
      </p:sp>
      <p:sp>
        <p:nvSpPr>
          <p:cNvPr id="3" name="Turinio vietos rezervavimo ženklas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
        <p:nvSpPr>
          <p:cNvPr id="4" name="Turinio vietos rezervavimo ženklas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Tree>
    <p:extLst>
      <p:ext uri="{BB962C8B-B14F-4D97-AF65-F5344CB8AC3E}">
        <p14:creationId xmlns:p14="http://schemas.microsoft.com/office/powerpoint/2010/main" val="610295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lvl1pPr>
          </a:lstStyle>
          <a:p>
            <a:r>
              <a:rPr lang="lt-LT" dirty="0"/>
              <a:t>Spustelėję </a:t>
            </a:r>
            <a:r>
              <a:rPr lang="lt-LT" dirty="0" err="1"/>
              <a:t>redag</a:t>
            </a:r>
            <a:r>
              <a:rPr lang="lt-LT" dirty="0"/>
              <a:t>. ruoš. </a:t>
            </a:r>
            <a:r>
              <a:rPr lang="lt-LT" dirty="0" err="1"/>
              <a:t>pavad</a:t>
            </a:r>
            <a:r>
              <a:rPr lang="lt-LT" dirty="0"/>
              <a:t>. stilių</a:t>
            </a:r>
          </a:p>
        </p:txBody>
      </p:sp>
      <p:sp>
        <p:nvSpPr>
          <p:cNvPr id="3" name="Teksto vietos rezervavimo ženklas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Spustelėję </a:t>
            </a:r>
            <a:r>
              <a:rPr lang="lt-LT" dirty="0" err="1"/>
              <a:t>redag</a:t>
            </a:r>
            <a:r>
              <a:rPr lang="lt-LT" dirty="0"/>
              <a:t>. ruoš. teksto stilių</a:t>
            </a:r>
          </a:p>
        </p:txBody>
      </p:sp>
      <p:sp>
        <p:nvSpPr>
          <p:cNvPr id="4" name="Turinio vietos rezervavimo ženklas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
        <p:nvSpPr>
          <p:cNvPr id="5" name="Teksto vietos rezervavimo ženklas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Spustelėję </a:t>
            </a:r>
            <a:r>
              <a:rPr lang="lt-LT" dirty="0" err="1"/>
              <a:t>redag</a:t>
            </a:r>
            <a:r>
              <a:rPr lang="lt-LT" dirty="0"/>
              <a:t>. ruoš. teksto stilių</a:t>
            </a:r>
          </a:p>
        </p:txBody>
      </p:sp>
      <p:sp>
        <p:nvSpPr>
          <p:cNvPr id="6" name="Turinio vietos rezervavimo ženklas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Tree>
    <p:extLst>
      <p:ext uri="{BB962C8B-B14F-4D97-AF65-F5344CB8AC3E}">
        <p14:creationId xmlns:p14="http://schemas.microsoft.com/office/powerpoint/2010/main" val="715616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Spustelėję </a:t>
            </a:r>
            <a:r>
              <a:rPr lang="lt-LT" dirty="0" err="1"/>
              <a:t>redag</a:t>
            </a:r>
            <a:r>
              <a:rPr lang="lt-LT" dirty="0"/>
              <a:t>. ruoš. </a:t>
            </a:r>
            <a:r>
              <a:rPr lang="lt-LT" dirty="0" err="1"/>
              <a:t>pavad</a:t>
            </a:r>
            <a:r>
              <a:rPr lang="lt-LT" dirty="0"/>
              <a:t>. stilių</a:t>
            </a:r>
          </a:p>
        </p:txBody>
      </p:sp>
    </p:spTree>
    <p:extLst>
      <p:ext uri="{BB962C8B-B14F-4D97-AF65-F5344CB8AC3E}">
        <p14:creationId xmlns:p14="http://schemas.microsoft.com/office/powerpoint/2010/main" val="1177925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544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609601" y="273050"/>
            <a:ext cx="4011084" cy="1162050"/>
          </a:xfrm>
        </p:spPr>
        <p:txBody>
          <a:bodyPr anchor="b"/>
          <a:lstStyle>
            <a:lvl1pPr algn="l">
              <a:defRPr sz="2000" b="1"/>
            </a:lvl1pPr>
          </a:lstStyle>
          <a:p>
            <a:r>
              <a:rPr lang="lt-LT" dirty="0"/>
              <a:t>Spustelėję </a:t>
            </a:r>
            <a:r>
              <a:rPr lang="lt-LT" dirty="0" err="1"/>
              <a:t>redag</a:t>
            </a:r>
            <a:r>
              <a:rPr lang="lt-LT" dirty="0"/>
              <a:t>. ruoš. </a:t>
            </a:r>
            <a:r>
              <a:rPr lang="lt-LT" dirty="0" err="1"/>
              <a:t>pavad</a:t>
            </a:r>
            <a:r>
              <a:rPr lang="lt-LT" dirty="0"/>
              <a:t>. stilių</a:t>
            </a:r>
          </a:p>
        </p:txBody>
      </p:sp>
      <p:sp>
        <p:nvSpPr>
          <p:cNvPr id="3" name="Turinio vietos rezervavimo ženklas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
        <p:nvSpPr>
          <p:cNvPr id="4" name="Teksto vietos rezervavimo ženklas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dirty="0"/>
              <a:t>Spustelėję </a:t>
            </a:r>
            <a:r>
              <a:rPr lang="lt-LT" dirty="0" err="1"/>
              <a:t>redag</a:t>
            </a:r>
            <a:r>
              <a:rPr lang="lt-LT" dirty="0"/>
              <a:t>. ruoš. teksto stilių</a:t>
            </a:r>
          </a:p>
        </p:txBody>
      </p:sp>
    </p:spTree>
    <p:extLst>
      <p:ext uri="{BB962C8B-B14F-4D97-AF65-F5344CB8AC3E}">
        <p14:creationId xmlns:p14="http://schemas.microsoft.com/office/powerpoint/2010/main" val="4187036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6400CDDB-CC49-45A8-98E4-845CC92FE8CD}"/>
              </a:ext>
            </a:extLst>
          </p:cNvPr>
          <p:cNvSpPr>
            <a:spLocks noGrp="1"/>
          </p:cNvSpPr>
          <p:nvPr>
            <p:ph type="title"/>
          </p:nvPr>
        </p:nvSpPr>
        <p:spPr/>
        <p:txBody>
          <a:body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xmlns="" id="{0406E1EC-CDC4-43F3-B41B-CE4A49111E20}"/>
              </a:ext>
            </a:extLst>
          </p:cNvPr>
          <p:cNvSpPr>
            <a:spLocks noGrp="1"/>
          </p:cNvSpPr>
          <p:nvPr>
            <p:ph idx="1"/>
          </p:nvPr>
        </p:nvSpPr>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xmlns="" id="{43D3E8D6-6B4E-415B-8D71-D48172B3B7DD}"/>
              </a:ext>
            </a:extLst>
          </p:cNvPr>
          <p:cNvSpPr>
            <a:spLocks noGrp="1"/>
          </p:cNvSpPr>
          <p:nvPr>
            <p:ph type="dt" sz="half" idx="10"/>
          </p:nvPr>
        </p:nvSpPr>
        <p:spPr/>
        <p:txBody>
          <a:bodyPr/>
          <a:lstStyle/>
          <a:p>
            <a:fld id="{221EF331-FC2A-49A3-9047-A2FDB8B8843F}" type="datetimeFigureOut">
              <a:rPr lang="en-US" smtClean="0"/>
              <a:t>5/15/2024</a:t>
            </a:fld>
            <a:endParaRPr lang="en-US"/>
          </a:p>
        </p:txBody>
      </p:sp>
      <p:sp>
        <p:nvSpPr>
          <p:cNvPr id="5" name="Poraštės vietos rezervavimo ženklas 4">
            <a:extLst>
              <a:ext uri="{FF2B5EF4-FFF2-40B4-BE49-F238E27FC236}">
                <a16:creationId xmlns:a16="http://schemas.microsoft.com/office/drawing/2014/main" xmlns="" id="{2AFE69C1-208B-4ACF-87B6-499DF3D3A5FC}"/>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xmlns="" id="{A81B9AE5-9CAC-4A9A-A1DE-436E29C4F5F0}"/>
              </a:ext>
            </a:extLst>
          </p:cNvPr>
          <p:cNvSpPr>
            <a:spLocks noGrp="1"/>
          </p:cNvSpPr>
          <p:nvPr>
            <p:ph type="sldNum" sz="quarter" idx="12"/>
          </p:nvPr>
        </p:nvSpPr>
        <p:spPr/>
        <p:txBody>
          <a:bodyPr/>
          <a:lstStyle/>
          <a:p>
            <a:fld id="{B7D515CC-A234-4F1B-B29A-7C18E3ECB074}" type="slidenum">
              <a:rPr lang="en-US" smtClean="0"/>
              <a:t>‹#›</a:t>
            </a:fld>
            <a:endParaRPr lang="en-US"/>
          </a:p>
        </p:txBody>
      </p:sp>
    </p:spTree>
    <p:extLst>
      <p:ext uri="{BB962C8B-B14F-4D97-AF65-F5344CB8AC3E}">
        <p14:creationId xmlns:p14="http://schemas.microsoft.com/office/powerpoint/2010/main" val="1194939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2389717" y="4800600"/>
            <a:ext cx="7315200" cy="566738"/>
          </a:xfrm>
        </p:spPr>
        <p:txBody>
          <a:bodyPr anchor="b"/>
          <a:lstStyle>
            <a:lvl1pPr algn="l">
              <a:defRPr sz="2000" b="1"/>
            </a:lvl1pPr>
          </a:lstStyle>
          <a:p>
            <a:r>
              <a:rPr lang="lt-LT" dirty="0"/>
              <a:t>Spustelėję </a:t>
            </a:r>
            <a:r>
              <a:rPr lang="lt-LT" dirty="0" err="1"/>
              <a:t>redag</a:t>
            </a:r>
            <a:r>
              <a:rPr lang="lt-LT" dirty="0"/>
              <a:t>. ruoš. </a:t>
            </a:r>
            <a:r>
              <a:rPr lang="lt-LT" dirty="0" err="1"/>
              <a:t>pavad</a:t>
            </a:r>
            <a:r>
              <a:rPr lang="lt-LT" dirty="0"/>
              <a:t>. stilių</a:t>
            </a:r>
          </a:p>
        </p:txBody>
      </p:sp>
      <p:sp>
        <p:nvSpPr>
          <p:cNvPr id="3" name="Paveikslėlio vietos rezervavimo ženklas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dirty="0"/>
          </a:p>
        </p:txBody>
      </p:sp>
      <p:sp>
        <p:nvSpPr>
          <p:cNvPr id="4" name="Teksto vietos rezervavimo ženklas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dirty="0"/>
              <a:t>Spustelėję </a:t>
            </a:r>
            <a:r>
              <a:rPr lang="lt-LT" dirty="0" err="1"/>
              <a:t>redag</a:t>
            </a:r>
            <a:r>
              <a:rPr lang="lt-LT" dirty="0"/>
              <a:t>. ruoš. teksto stilių</a:t>
            </a:r>
          </a:p>
        </p:txBody>
      </p:sp>
    </p:spTree>
    <p:extLst>
      <p:ext uri="{BB962C8B-B14F-4D97-AF65-F5344CB8AC3E}">
        <p14:creationId xmlns:p14="http://schemas.microsoft.com/office/powerpoint/2010/main" val="3566020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Spustelėję </a:t>
            </a:r>
            <a:r>
              <a:rPr lang="lt-LT" dirty="0" err="1"/>
              <a:t>redag</a:t>
            </a:r>
            <a:r>
              <a:rPr lang="lt-LT" dirty="0"/>
              <a:t>. ruoš. </a:t>
            </a:r>
            <a:r>
              <a:rPr lang="lt-LT" dirty="0" err="1"/>
              <a:t>pavad</a:t>
            </a:r>
            <a:r>
              <a:rPr lang="lt-LT" dirty="0"/>
              <a:t>. stilių</a:t>
            </a:r>
          </a:p>
        </p:txBody>
      </p:sp>
      <p:sp>
        <p:nvSpPr>
          <p:cNvPr id="3" name="Vertikalaus teksto vietos rezervavimo ženklas 2"/>
          <p:cNvSpPr>
            <a:spLocks noGrp="1"/>
          </p:cNvSpPr>
          <p:nvPr>
            <p:ph type="body" orient="vert" idx="1"/>
          </p:nvPr>
        </p:nvSpPr>
        <p:spPr/>
        <p:txBody>
          <a:bodyPr vert="eaVert"/>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Tree>
    <p:extLst>
      <p:ext uri="{BB962C8B-B14F-4D97-AF65-F5344CB8AC3E}">
        <p14:creationId xmlns:p14="http://schemas.microsoft.com/office/powerpoint/2010/main" val="3704924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839200" y="274639"/>
            <a:ext cx="2743200" cy="5851525"/>
          </a:xfrm>
        </p:spPr>
        <p:txBody>
          <a:bodyPr vert="eaVert"/>
          <a:lstStyle/>
          <a:p>
            <a:r>
              <a:rPr lang="lt-LT" dirty="0"/>
              <a:t>Spustelėję </a:t>
            </a:r>
            <a:r>
              <a:rPr lang="lt-LT" dirty="0" err="1"/>
              <a:t>redag</a:t>
            </a:r>
            <a:r>
              <a:rPr lang="lt-LT" dirty="0"/>
              <a:t>. ruoš. </a:t>
            </a:r>
            <a:r>
              <a:rPr lang="lt-LT" dirty="0" err="1"/>
              <a:t>pavad</a:t>
            </a:r>
            <a:r>
              <a:rPr lang="lt-LT" dirty="0"/>
              <a:t>. stilių</a:t>
            </a:r>
          </a:p>
        </p:txBody>
      </p:sp>
      <p:sp>
        <p:nvSpPr>
          <p:cNvPr id="3" name="Vertikalaus teksto vietos rezervavimo ženklas 2"/>
          <p:cNvSpPr>
            <a:spLocks noGrp="1"/>
          </p:cNvSpPr>
          <p:nvPr>
            <p:ph type="body" orient="vert" idx="1"/>
          </p:nvPr>
        </p:nvSpPr>
        <p:spPr>
          <a:xfrm>
            <a:off x="609600" y="274639"/>
            <a:ext cx="8026400" cy="5851525"/>
          </a:xfrm>
        </p:spPr>
        <p:txBody>
          <a:bodyPr vert="eaVert"/>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Tree>
    <p:extLst>
      <p:ext uri="{BB962C8B-B14F-4D97-AF65-F5344CB8AC3E}">
        <p14:creationId xmlns:p14="http://schemas.microsoft.com/office/powerpoint/2010/main" val="3542097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Pavadinimas, tekstas ir turinys">
    <p:spTree>
      <p:nvGrpSpPr>
        <p:cNvPr id="1" name=""/>
        <p:cNvGrpSpPr/>
        <p:nvPr/>
      </p:nvGrpSpPr>
      <p:grpSpPr>
        <a:xfrm>
          <a:off x="0" y="0"/>
          <a:ext cx="0" cy="0"/>
          <a:chOff x="0" y="0"/>
          <a:chExt cx="0" cy="0"/>
        </a:xfrm>
      </p:grpSpPr>
      <p:sp>
        <p:nvSpPr>
          <p:cNvPr id="2" name="Antraštė 1"/>
          <p:cNvSpPr>
            <a:spLocks noGrp="1"/>
          </p:cNvSpPr>
          <p:nvPr>
            <p:ph type="title"/>
          </p:nvPr>
        </p:nvSpPr>
        <p:spPr>
          <a:xfrm>
            <a:off x="609600" y="274638"/>
            <a:ext cx="10972800" cy="1143000"/>
          </a:xfrm>
        </p:spPr>
        <p:txBody>
          <a:bodyPr/>
          <a:lstStyle/>
          <a:p>
            <a:r>
              <a:rPr lang="lt-LT" dirty="0"/>
              <a:t>Spustelėję </a:t>
            </a:r>
            <a:r>
              <a:rPr lang="lt-LT" dirty="0" err="1"/>
              <a:t>redag</a:t>
            </a:r>
            <a:r>
              <a:rPr lang="lt-LT" dirty="0"/>
              <a:t>. ruoš. </a:t>
            </a:r>
            <a:r>
              <a:rPr lang="lt-LT" dirty="0" err="1"/>
              <a:t>pavad</a:t>
            </a:r>
            <a:r>
              <a:rPr lang="lt-LT" dirty="0"/>
              <a:t>. stilių</a:t>
            </a:r>
          </a:p>
        </p:txBody>
      </p:sp>
      <p:sp>
        <p:nvSpPr>
          <p:cNvPr id="3" name="Teksto vietos rezervavimo ženklas 2"/>
          <p:cNvSpPr>
            <a:spLocks noGrp="1"/>
          </p:cNvSpPr>
          <p:nvPr>
            <p:ph type="body" sz="half" idx="1"/>
          </p:nvPr>
        </p:nvSpPr>
        <p:spPr>
          <a:xfrm>
            <a:off x="609600" y="1600201"/>
            <a:ext cx="5384800" cy="4525963"/>
          </a:xfrm>
        </p:spPr>
        <p:txBody>
          <a:bodyPr/>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
        <p:nvSpPr>
          <p:cNvPr id="4" name="Turinio vietos rezervavimo ženklas 3"/>
          <p:cNvSpPr>
            <a:spLocks noGrp="1"/>
          </p:cNvSpPr>
          <p:nvPr>
            <p:ph sz="half" idx="2"/>
          </p:nvPr>
        </p:nvSpPr>
        <p:spPr>
          <a:xfrm>
            <a:off x="6197600" y="1600201"/>
            <a:ext cx="5384800" cy="4525963"/>
          </a:xfrm>
        </p:spPr>
        <p:txBody>
          <a:bodyPr/>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Tree>
    <p:extLst>
      <p:ext uri="{BB962C8B-B14F-4D97-AF65-F5344CB8AC3E}">
        <p14:creationId xmlns:p14="http://schemas.microsoft.com/office/powerpoint/2010/main" val="182623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Pavadinimas ir lentelė">
    <p:spTree>
      <p:nvGrpSpPr>
        <p:cNvPr id="1" name=""/>
        <p:cNvGrpSpPr/>
        <p:nvPr/>
      </p:nvGrpSpPr>
      <p:grpSpPr>
        <a:xfrm>
          <a:off x="0" y="0"/>
          <a:ext cx="0" cy="0"/>
          <a:chOff x="0" y="0"/>
          <a:chExt cx="0" cy="0"/>
        </a:xfrm>
      </p:grpSpPr>
      <p:sp>
        <p:nvSpPr>
          <p:cNvPr id="2" name="Antraštė 1"/>
          <p:cNvSpPr>
            <a:spLocks noGrp="1"/>
          </p:cNvSpPr>
          <p:nvPr>
            <p:ph type="title"/>
          </p:nvPr>
        </p:nvSpPr>
        <p:spPr>
          <a:xfrm>
            <a:off x="609600" y="274638"/>
            <a:ext cx="10972800" cy="1143000"/>
          </a:xfrm>
        </p:spPr>
        <p:txBody>
          <a:bodyPr/>
          <a:lstStyle/>
          <a:p>
            <a:r>
              <a:rPr lang="lt-LT" dirty="0"/>
              <a:t>Spustelėję </a:t>
            </a:r>
            <a:r>
              <a:rPr lang="lt-LT" dirty="0" err="1"/>
              <a:t>redag</a:t>
            </a:r>
            <a:r>
              <a:rPr lang="lt-LT" dirty="0"/>
              <a:t>. ruoš. </a:t>
            </a:r>
            <a:r>
              <a:rPr lang="lt-LT" dirty="0" err="1"/>
              <a:t>pavad</a:t>
            </a:r>
            <a:r>
              <a:rPr lang="lt-LT" dirty="0"/>
              <a:t>. stilių</a:t>
            </a:r>
          </a:p>
        </p:txBody>
      </p:sp>
      <p:sp>
        <p:nvSpPr>
          <p:cNvPr id="3" name="Lentelės vietos rezervavimo ženklas 2"/>
          <p:cNvSpPr>
            <a:spLocks noGrp="1"/>
          </p:cNvSpPr>
          <p:nvPr>
            <p:ph type="tbl" idx="1"/>
          </p:nvPr>
        </p:nvSpPr>
        <p:spPr>
          <a:xfrm>
            <a:off x="609600" y="1600201"/>
            <a:ext cx="10972800" cy="4525963"/>
          </a:xfrm>
        </p:spPr>
        <p:txBody>
          <a:bodyPr/>
          <a:lstStyle/>
          <a:p>
            <a:pPr lvl="0"/>
            <a:endParaRPr lang="lt-LT" noProof="0" dirty="0"/>
          </a:p>
        </p:txBody>
      </p:sp>
    </p:spTree>
    <p:extLst>
      <p:ext uri="{BB962C8B-B14F-4D97-AF65-F5344CB8AC3E}">
        <p14:creationId xmlns:p14="http://schemas.microsoft.com/office/powerpoint/2010/main" val="1545199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632CD866-5354-48CF-93A1-6D646E126F4B}"/>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endParaRPr lang="en-US"/>
          </a:p>
        </p:txBody>
      </p:sp>
      <p:sp>
        <p:nvSpPr>
          <p:cNvPr id="3" name="Antrinis pavadinimas 2">
            <a:extLst>
              <a:ext uri="{FF2B5EF4-FFF2-40B4-BE49-F238E27FC236}">
                <a16:creationId xmlns:a16="http://schemas.microsoft.com/office/drawing/2014/main" xmlns="" id="{16028FC2-49BB-453F-9117-3FFB98B793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endParaRPr lang="en-US"/>
          </a:p>
        </p:txBody>
      </p:sp>
      <p:sp>
        <p:nvSpPr>
          <p:cNvPr id="4" name="Datos vietos rezervavimo ženklas 3">
            <a:extLst>
              <a:ext uri="{FF2B5EF4-FFF2-40B4-BE49-F238E27FC236}">
                <a16:creationId xmlns:a16="http://schemas.microsoft.com/office/drawing/2014/main" xmlns="" id="{A73D922B-3269-4357-AC2B-7E01DDA5A91F}"/>
              </a:ext>
            </a:extLst>
          </p:cNvPr>
          <p:cNvSpPr>
            <a:spLocks noGrp="1"/>
          </p:cNvSpPr>
          <p:nvPr>
            <p:ph type="dt" sz="half" idx="10"/>
          </p:nvPr>
        </p:nvSpPr>
        <p:spPr/>
        <p:txBody>
          <a:bodyPr/>
          <a:lstStyle/>
          <a:p>
            <a:fld id="{221EF331-FC2A-49A3-9047-A2FDB8B8843F}" type="datetimeFigureOut">
              <a:rPr lang="en-US" smtClean="0">
                <a:solidFill>
                  <a:prstClr val="black">
                    <a:tint val="75000"/>
                  </a:prstClr>
                </a:solidFill>
              </a:rPr>
              <a:pPr/>
              <a:t>5/15/2024</a:t>
            </a:fld>
            <a:endParaRPr lang="en-US">
              <a:solidFill>
                <a:prstClr val="black">
                  <a:tint val="75000"/>
                </a:prstClr>
              </a:solidFill>
            </a:endParaRPr>
          </a:p>
        </p:txBody>
      </p:sp>
      <p:sp>
        <p:nvSpPr>
          <p:cNvPr id="5" name="Poraštės vietos rezervavimo ženklas 4">
            <a:extLst>
              <a:ext uri="{FF2B5EF4-FFF2-40B4-BE49-F238E27FC236}">
                <a16:creationId xmlns:a16="http://schemas.microsoft.com/office/drawing/2014/main" xmlns="" id="{C23B368A-1642-41DD-826E-46DD97F292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kaidrės numerio vietos rezervavimo ženklas 5">
            <a:extLst>
              <a:ext uri="{FF2B5EF4-FFF2-40B4-BE49-F238E27FC236}">
                <a16:creationId xmlns:a16="http://schemas.microsoft.com/office/drawing/2014/main" xmlns="" id="{0F517917-B4B2-443B-8A8C-ED385D50525A}"/>
              </a:ext>
            </a:extLst>
          </p:cNvPr>
          <p:cNvSpPr>
            <a:spLocks noGrp="1"/>
          </p:cNvSpPr>
          <p:nvPr>
            <p:ph type="sldNum" sz="quarter" idx="12"/>
          </p:nvPr>
        </p:nvSpPr>
        <p:spPr/>
        <p:txBody>
          <a:bodyPr/>
          <a:lstStyle/>
          <a:p>
            <a:fld id="{B7D515CC-A234-4F1B-B29A-7C18E3ECB0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659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6400CDDB-CC49-45A8-98E4-845CC92FE8CD}"/>
              </a:ext>
            </a:extLst>
          </p:cNvPr>
          <p:cNvSpPr>
            <a:spLocks noGrp="1"/>
          </p:cNvSpPr>
          <p:nvPr>
            <p:ph type="title"/>
          </p:nvPr>
        </p:nvSpPr>
        <p:spPr/>
        <p:txBody>
          <a:body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xmlns="" id="{0406E1EC-CDC4-43F3-B41B-CE4A49111E20}"/>
              </a:ext>
            </a:extLst>
          </p:cNvPr>
          <p:cNvSpPr>
            <a:spLocks noGrp="1"/>
          </p:cNvSpPr>
          <p:nvPr>
            <p:ph idx="1"/>
          </p:nvPr>
        </p:nvSpPr>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xmlns="" id="{43D3E8D6-6B4E-415B-8D71-D48172B3B7DD}"/>
              </a:ext>
            </a:extLst>
          </p:cNvPr>
          <p:cNvSpPr>
            <a:spLocks noGrp="1"/>
          </p:cNvSpPr>
          <p:nvPr>
            <p:ph type="dt" sz="half" idx="10"/>
          </p:nvPr>
        </p:nvSpPr>
        <p:spPr/>
        <p:txBody>
          <a:bodyPr/>
          <a:lstStyle/>
          <a:p>
            <a:fld id="{221EF331-FC2A-49A3-9047-A2FDB8B8843F}" type="datetimeFigureOut">
              <a:rPr lang="en-US" smtClean="0">
                <a:solidFill>
                  <a:prstClr val="black">
                    <a:tint val="75000"/>
                  </a:prstClr>
                </a:solidFill>
              </a:rPr>
              <a:pPr/>
              <a:t>5/15/2024</a:t>
            </a:fld>
            <a:endParaRPr lang="en-US">
              <a:solidFill>
                <a:prstClr val="black">
                  <a:tint val="75000"/>
                </a:prstClr>
              </a:solidFill>
            </a:endParaRPr>
          </a:p>
        </p:txBody>
      </p:sp>
      <p:sp>
        <p:nvSpPr>
          <p:cNvPr id="5" name="Poraštės vietos rezervavimo ženklas 4">
            <a:extLst>
              <a:ext uri="{FF2B5EF4-FFF2-40B4-BE49-F238E27FC236}">
                <a16:creationId xmlns:a16="http://schemas.microsoft.com/office/drawing/2014/main" xmlns="" id="{2AFE69C1-208B-4ACF-87B6-499DF3D3A5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kaidrės numerio vietos rezervavimo ženklas 5">
            <a:extLst>
              <a:ext uri="{FF2B5EF4-FFF2-40B4-BE49-F238E27FC236}">
                <a16:creationId xmlns:a16="http://schemas.microsoft.com/office/drawing/2014/main" xmlns="" id="{A81B9AE5-9CAC-4A9A-A1DE-436E29C4F5F0}"/>
              </a:ext>
            </a:extLst>
          </p:cNvPr>
          <p:cNvSpPr>
            <a:spLocks noGrp="1"/>
          </p:cNvSpPr>
          <p:nvPr>
            <p:ph type="sldNum" sz="quarter" idx="12"/>
          </p:nvPr>
        </p:nvSpPr>
        <p:spPr/>
        <p:txBody>
          <a:bodyPr/>
          <a:lstStyle/>
          <a:p>
            <a:fld id="{B7D515CC-A234-4F1B-B29A-7C18E3ECB0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244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FDC4574C-64C1-43D3-A84D-BC35CFCA1638}"/>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xmlns="" id="{708C73B1-BDB0-4D53-A15C-666A04385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Redaguokite šablono teksto stilius</a:t>
            </a:r>
          </a:p>
        </p:txBody>
      </p:sp>
      <p:sp>
        <p:nvSpPr>
          <p:cNvPr id="4" name="Datos vietos rezervavimo ženklas 3">
            <a:extLst>
              <a:ext uri="{FF2B5EF4-FFF2-40B4-BE49-F238E27FC236}">
                <a16:creationId xmlns:a16="http://schemas.microsoft.com/office/drawing/2014/main" xmlns="" id="{EC1CEB8F-02D9-4A1E-AC87-12C325CB6153}"/>
              </a:ext>
            </a:extLst>
          </p:cNvPr>
          <p:cNvSpPr>
            <a:spLocks noGrp="1"/>
          </p:cNvSpPr>
          <p:nvPr>
            <p:ph type="dt" sz="half" idx="10"/>
          </p:nvPr>
        </p:nvSpPr>
        <p:spPr/>
        <p:txBody>
          <a:bodyPr/>
          <a:lstStyle/>
          <a:p>
            <a:fld id="{221EF331-FC2A-49A3-9047-A2FDB8B8843F}" type="datetimeFigureOut">
              <a:rPr lang="en-US" smtClean="0">
                <a:solidFill>
                  <a:prstClr val="black">
                    <a:tint val="75000"/>
                  </a:prstClr>
                </a:solidFill>
              </a:rPr>
              <a:pPr/>
              <a:t>5/15/2024</a:t>
            </a:fld>
            <a:endParaRPr lang="en-US">
              <a:solidFill>
                <a:prstClr val="black">
                  <a:tint val="75000"/>
                </a:prstClr>
              </a:solidFill>
            </a:endParaRPr>
          </a:p>
        </p:txBody>
      </p:sp>
      <p:sp>
        <p:nvSpPr>
          <p:cNvPr id="5" name="Poraštės vietos rezervavimo ženklas 4">
            <a:extLst>
              <a:ext uri="{FF2B5EF4-FFF2-40B4-BE49-F238E27FC236}">
                <a16:creationId xmlns:a16="http://schemas.microsoft.com/office/drawing/2014/main" xmlns="" id="{41EFE620-28DB-437E-80AC-168D781C6A40}"/>
              </a:ext>
            </a:extLst>
          </p:cNvPr>
          <p:cNvSpPr>
            <a:spLocks noGrp="1"/>
          </p:cNvSpPr>
          <p:nvPr>
            <p:ph type="ftr" sz="quarter" idx="11"/>
          </p:nvPr>
        </p:nvSpPr>
        <p:spPr/>
        <p:txBody>
          <a:bodyPr/>
          <a:lstStyle/>
          <a:p>
            <a:endParaRPr lang="en-US">
              <a:solidFill>
                <a:prstClr val="black">
                  <a:tint val="75000"/>
                </a:prstClr>
              </a:solidFill>
            </a:endParaRPr>
          </a:p>
        </p:txBody>
      </p:sp>
      <p:sp>
        <p:nvSpPr>
          <p:cNvPr id="6" name="Skaidrės numerio vietos rezervavimo ženklas 5">
            <a:extLst>
              <a:ext uri="{FF2B5EF4-FFF2-40B4-BE49-F238E27FC236}">
                <a16:creationId xmlns:a16="http://schemas.microsoft.com/office/drawing/2014/main" xmlns="" id="{0BFF1664-8D79-45D4-98EA-D4A6B77CD294}"/>
              </a:ext>
            </a:extLst>
          </p:cNvPr>
          <p:cNvSpPr>
            <a:spLocks noGrp="1"/>
          </p:cNvSpPr>
          <p:nvPr>
            <p:ph type="sldNum" sz="quarter" idx="12"/>
          </p:nvPr>
        </p:nvSpPr>
        <p:spPr/>
        <p:txBody>
          <a:bodyPr/>
          <a:lstStyle/>
          <a:p>
            <a:fld id="{B7D515CC-A234-4F1B-B29A-7C18E3ECB0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2123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FF663C93-D9B8-43F5-A3CF-BB832DF1DC5E}"/>
              </a:ext>
            </a:extLst>
          </p:cNvPr>
          <p:cNvSpPr>
            <a:spLocks noGrp="1"/>
          </p:cNvSpPr>
          <p:nvPr>
            <p:ph type="title"/>
          </p:nvPr>
        </p:nvSpPr>
        <p:spPr/>
        <p:txBody>
          <a:body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xmlns="" id="{BC53D330-3750-41BF-A53F-15D3E6FC709E}"/>
              </a:ext>
            </a:extLst>
          </p:cNvPr>
          <p:cNvSpPr>
            <a:spLocks noGrp="1"/>
          </p:cNvSpPr>
          <p:nvPr>
            <p:ph sz="half" idx="1"/>
          </p:nvPr>
        </p:nvSpPr>
        <p:spPr>
          <a:xfrm>
            <a:off x="838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urinio vietos rezervavimo ženklas 3">
            <a:extLst>
              <a:ext uri="{FF2B5EF4-FFF2-40B4-BE49-F238E27FC236}">
                <a16:creationId xmlns:a16="http://schemas.microsoft.com/office/drawing/2014/main" xmlns="" id="{0F526E83-2DA4-42F0-A60A-0E0BBDA4F36F}"/>
              </a:ext>
            </a:extLst>
          </p:cNvPr>
          <p:cNvSpPr>
            <a:spLocks noGrp="1"/>
          </p:cNvSpPr>
          <p:nvPr>
            <p:ph sz="half" idx="2"/>
          </p:nvPr>
        </p:nvSpPr>
        <p:spPr>
          <a:xfrm>
            <a:off x="6172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Datos vietos rezervavimo ženklas 4">
            <a:extLst>
              <a:ext uri="{FF2B5EF4-FFF2-40B4-BE49-F238E27FC236}">
                <a16:creationId xmlns:a16="http://schemas.microsoft.com/office/drawing/2014/main" xmlns="" id="{96E7195E-14E0-4A9B-821C-C33495408240}"/>
              </a:ext>
            </a:extLst>
          </p:cNvPr>
          <p:cNvSpPr>
            <a:spLocks noGrp="1"/>
          </p:cNvSpPr>
          <p:nvPr>
            <p:ph type="dt" sz="half" idx="10"/>
          </p:nvPr>
        </p:nvSpPr>
        <p:spPr/>
        <p:txBody>
          <a:bodyPr/>
          <a:lstStyle/>
          <a:p>
            <a:fld id="{221EF331-FC2A-49A3-9047-A2FDB8B8843F}" type="datetimeFigureOut">
              <a:rPr lang="en-US" smtClean="0">
                <a:solidFill>
                  <a:prstClr val="black">
                    <a:tint val="75000"/>
                  </a:prstClr>
                </a:solidFill>
              </a:rPr>
              <a:pPr/>
              <a:t>5/15/2024</a:t>
            </a:fld>
            <a:endParaRPr lang="en-US">
              <a:solidFill>
                <a:prstClr val="black">
                  <a:tint val="75000"/>
                </a:prstClr>
              </a:solidFill>
            </a:endParaRPr>
          </a:p>
        </p:txBody>
      </p:sp>
      <p:sp>
        <p:nvSpPr>
          <p:cNvPr id="6" name="Poraštės vietos rezervavimo ženklas 5">
            <a:extLst>
              <a:ext uri="{FF2B5EF4-FFF2-40B4-BE49-F238E27FC236}">
                <a16:creationId xmlns:a16="http://schemas.microsoft.com/office/drawing/2014/main" xmlns="" id="{3942F519-C1FA-4F80-A195-F141DCC73275}"/>
              </a:ext>
            </a:extLst>
          </p:cNvPr>
          <p:cNvSpPr>
            <a:spLocks noGrp="1"/>
          </p:cNvSpPr>
          <p:nvPr>
            <p:ph type="ftr" sz="quarter" idx="11"/>
          </p:nvPr>
        </p:nvSpPr>
        <p:spPr/>
        <p:txBody>
          <a:bodyPr/>
          <a:lstStyle/>
          <a:p>
            <a:endParaRPr lang="en-US">
              <a:solidFill>
                <a:prstClr val="black">
                  <a:tint val="75000"/>
                </a:prstClr>
              </a:solidFill>
            </a:endParaRPr>
          </a:p>
        </p:txBody>
      </p:sp>
      <p:sp>
        <p:nvSpPr>
          <p:cNvPr id="7" name="Skaidrės numerio vietos rezervavimo ženklas 6">
            <a:extLst>
              <a:ext uri="{FF2B5EF4-FFF2-40B4-BE49-F238E27FC236}">
                <a16:creationId xmlns:a16="http://schemas.microsoft.com/office/drawing/2014/main" xmlns="" id="{A098CEB9-3757-45C3-BCD4-E6B2FB2ED55C}"/>
              </a:ext>
            </a:extLst>
          </p:cNvPr>
          <p:cNvSpPr>
            <a:spLocks noGrp="1"/>
          </p:cNvSpPr>
          <p:nvPr>
            <p:ph type="sldNum" sz="quarter" idx="12"/>
          </p:nvPr>
        </p:nvSpPr>
        <p:spPr/>
        <p:txBody>
          <a:bodyPr/>
          <a:lstStyle/>
          <a:p>
            <a:fld id="{B7D515CC-A234-4F1B-B29A-7C18E3ECB0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275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ACAAC5C5-6658-43CA-9373-62FC1952C136}"/>
              </a:ext>
            </a:extLst>
          </p:cNvPr>
          <p:cNvSpPr>
            <a:spLocks noGrp="1"/>
          </p:cNvSpPr>
          <p:nvPr>
            <p:ph type="title"/>
          </p:nvPr>
        </p:nvSpPr>
        <p:spPr>
          <a:xfrm>
            <a:off x="839788" y="365125"/>
            <a:ext cx="10515600" cy="1325563"/>
          </a:xfrm>
        </p:spPr>
        <p:txBody>
          <a:body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xmlns="" id="{92FED304-879A-4A37-8BD7-AE94F4DE61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4" name="Turinio vietos rezervavimo ženklas 3">
            <a:extLst>
              <a:ext uri="{FF2B5EF4-FFF2-40B4-BE49-F238E27FC236}">
                <a16:creationId xmlns:a16="http://schemas.microsoft.com/office/drawing/2014/main" xmlns="" id="{41059D77-1FE0-4E7E-A3EF-F99F1D6CDF34}"/>
              </a:ext>
            </a:extLst>
          </p:cNvPr>
          <p:cNvSpPr>
            <a:spLocks noGrp="1"/>
          </p:cNvSpPr>
          <p:nvPr>
            <p:ph sz="half" idx="2"/>
          </p:nvPr>
        </p:nvSpPr>
        <p:spPr>
          <a:xfrm>
            <a:off x="839788" y="2505075"/>
            <a:ext cx="5157787"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Teksto vietos rezervavimo ženklas 4">
            <a:extLst>
              <a:ext uri="{FF2B5EF4-FFF2-40B4-BE49-F238E27FC236}">
                <a16:creationId xmlns:a16="http://schemas.microsoft.com/office/drawing/2014/main" xmlns="" id="{55D8D6F5-988A-4DFF-B7D8-0A74FE75DE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6" name="Turinio vietos rezervavimo ženklas 5">
            <a:extLst>
              <a:ext uri="{FF2B5EF4-FFF2-40B4-BE49-F238E27FC236}">
                <a16:creationId xmlns:a16="http://schemas.microsoft.com/office/drawing/2014/main" xmlns="" id="{654D4015-8999-4490-ADC1-03221C4F315E}"/>
              </a:ext>
            </a:extLst>
          </p:cNvPr>
          <p:cNvSpPr>
            <a:spLocks noGrp="1"/>
          </p:cNvSpPr>
          <p:nvPr>
            <p:ph sz="quarter" idx="4"/>
          </p:nvPr>
        </p:nvSpPr>
        <p:spPr>
          <a:xfrm>
            <a:off x="6172200" y="2505075"/>
            <a:ext cx="5183188"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7" name="Datos vietos rezervavimo ženklas 6">
            <a:extLst>
              <a:ext uri="{FF2B5EF4-FFF2-40B4-BE49-F238E27FC236}">
                <a16:creationId xmlns:a16="http://schemas.microsoft.com/office/drawing/2014/main" xmlns="" id="{CB1C23F7-13D3-4FAD-8E75-CECEC05D50F9}"/>
              </a:ext>
            </a:extLst>
          </p:cNvPr>
          <p:cNvSpPr>
            <a:spLocks noGrp="1"/>
          </p:cNvSpPr>
          <p:nvPr>
            <p:ph type="dt" sz="half" idx="10"/>
          </p:nvPr>
        </p:nvSpPr>
        <p:spPr/>
        <p:txBody>
          <a:bodyPr/>
          <a:lstStyle/>
          <a:p>
            <a:fld id="{221EF331-FC2A-49A3-9047-A2FDB8B8843F}" type="datetimeFigureOut">
              <a:rPr lang="en-US" smtClean="0">
                <a:solidFill>
                  <a:prstClr val="black">
                    <a:tint val="75000"/>
                  </a:prstClr>
                </a:solidFill>
              </a:rPr>
              <a:pPr/>
              <a:t>5/15/2024</a:t>
            </a:fld>
            <a:endParaRPr lang="en-US">
              <a:solidFill>
                <a:prstClr val="black">
                  <a:tint val="75000"/>
                </a:prstClr>
              </a:solidFill>
            </a:endParaRPr>
          </a:p>
        </p:txBody>
      </p:sp>
      <p:sp>
        <p:nvSpPr>
          <p:cNvPr id="8" name="Poraštės vietos rezervavimo ženklas 7">
            <a:extLst>
              <a:ext uri="{FF2B5EF4-FFF2-40B4-BE49-F238E27FC236}">
                <a16:creationId xmlns:a16="http://schemas.microsoft.com/office/drawing/2014/main" xmlns="" id="{DAC4FB7D-3B4B-46DE-B9EF-20A2337C5DEE}"/>
              </a:ext>
            </a:extLst>
          </p:cNvPr>
          <p:cNvSpPr>
            <a:spLocks noGrp="1"/>
          </p:cNvSpPr>
          <p:nvPr>
            <p:ph type="ftr" sz="quarter" idx="11"/>
          </p:nvPr>
        </p:nvSpPr>
        <p:spPr/>
        <p:txBody>
          <a:bodyPr/>
          <a:lstStyle/>
          <a:p>
            <a:endParaRPr lang="en-US">
              <a:solidFill>
                <a:prstClr val="black">
                  <a:tint val="75000"/>
                </a:prstClr>
              </a:solidFill>
            </a:endParaRPr>
          </a:p>
        </p:txBody>
      </p:sp>
      <p:sp>
        <p:nvSpPr>
          <p:cNvPr id="9" name="Skaidrės numerio vietos rezervavimo ženklas 8">
            <a:extLst>
              <a:ext uri="{FF2B5EF4-FFF2-40B4-BE49-F238E27FC236}">
                <a16:creationId xmlns:a16="http://schemas.microsoft.com/office/drawing/2014/main" xmlns="" id="{8396CA5A-6853-4414-9F4C-85942A869181}"/>
              </a:ext>
            </a:extLst>
          </p:cNvPr>
          <p:cNvSpPr>
            <a:spLocks noGrp="1"/>
          </p:cNvSpPr>
          <p:nvPr>
            <p:ph type="sldNum" sz="quarter" idx="12"/>
          </p:nvPr>
        </p:nvSpPr>
        <p:spPr/>
        <p:txBody>
          <a:bodyPr/>
          <a:lstStyle/>
          <a:p>
            <a:fld id="{B7D515CC-A234-4F1B-B29A-7C18E3ECB0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635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FDC4574C-64C1-43D3-A84D-BC35CFCA1638}"/>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xmlns="" id="{708C73B1-BDB0-4D53-A15C-666A04385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Redaguokite šablono teksto stilius</a:t>
            </a:r>
          </a:p>
        </p:txBody>
      </p:sp>
      <p:sp>
        <p:nvSpPr>
          <p:cNvPr id="4" name="Datos vietos rezervavimo ženklas 3">
            <a:extLst>
              <a:ext uri="{FF2B5EF4-FFF2-40B4-BE49-F238E27FC236}">
                <a16:creationId xmlns:a16="http://schemas.microsoft.com/office/drawing/2014/main" xmlns="" id="{EC1CEB8F-02D9-4A1E-AC87-12C325CB6153}"/>
              </a:ext>
            </a:extLst>
          </p:cNvPr>
          <p:cNvSpPr>
            <a:spLocks noGrp="1"/>
          </p:cNvSpPr>
          <p:nvPr>
            <p:ph type="dt" sz="half" idx="10"/>
          </p:nvPr>
        </p:nvSpPr>
        <p:spPr/>
        <p:txBody>
          <a:bodyPr/>
          <a:lstStyle/>
          <a:p>
            <a:fld id="{221EF331-FC2A-49A3-9047-A2FDB8B8843F}" type="datetimeFigureOut">
              <a:rPr lang="en-US" smtClean="0"/>
              <a:t>5/15/2024</a:t>
            </a:fld>
            <a:endParaRPr lang="en-US"/>
          </a:p>
        </p:txBody>
      </p:sp>
      <p:sp>
        <p:nvSpPr>
          <p:cNvPr id="5" name="Poraštės vietos rezervavimo ženklas 4">
            <a:extLst>
              <a:ext uri="{FF2B5EF4-FFF2-40B4-BE49-F238E27FC236}">
                <a16:creationId xmlns:a16="http://schemas.microsoft.com/office/drawing/2014/main" xmlns="" id="{41EFE620-28DB-437E-80AC-168D781C6A40}"/>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xmlns="" id="{0BFF1664-8D79-45D4-98EA-D4A6B77CD294}"/>
              </a:ext>
            </a:extLst>
          </p:cNvPr>
          <p:cNvSpPr>
            <a:spLocks noGrp="1"/>
          </p:cNvSpPr>
          <p:nvPr>
            <p:ph type="sldNum" sz="quarter" idx="12"/>
          </p:nvPr>
        </p:nvSpPr>
        <p:spPr/>
        <p:txBody>
          <a:bodyPr/>
          <a:lstStyle/>
          <a:p>
            <a:fld id="{B7D515CC-A234-4F1B-B29A-7C18E3ECB074}" type="slidenum">
              <a:rPr lang="en-US" smtClean="0"/>
              <a:t>‹#›</a:t>
            </a:fld>
            <a:endParaRPr lang="en-US"/>
          </a:p>
        </p:txBody>
      </p:sp>
    </p:spTree>
    <p:extLst>
      <p:ext uri="{BB962C8B-B14F-4D97-AF65-F5344CB8AC3E}">
        <p14:creationId xmlns:p14="http://schemas.microsoft.com/office/powerpoint/2010/main" val="841773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53274C53-7FCC-48B3-AE25-A9911362D7B0}"/>
              </a:ext>
            </a:extLst>
          </p:cNvPr>
          <p:cNvSpPr>
            <a:spLocks noGrp="1"/>
          </p:cNvSpPr>
          <p:nvPr>
            <p:ph type="title"/>
          </p:nvPr>
        </p:nvSpPr>
        <p:spPr/>
        <p:txBody>
          <a:bodyPr/>
          <a:lstStyle/>
          <a:p>
            <a:r>
              <a:rPr lang="lt-LT"/>
              <a:t>Spustelėję redaguokite stilių</a:t>
            </a:r>
            <a:endParaRPr lang="en-US"/>
          </a:p>
        </p:txBody>
      </p:sp>
      <p:sp>
        <p:nvSpPr>
          <p:cNvPr id="3" name="Datos vietos rezervavimo ženklas 2">
            <a:extLst>
              <a:ext uri="{FF2B5EF4-FFF2-40B4-BE49-F238E27FC236}">
                <a16:creationId xmlns:a16="http://schemas.microsoft.com/office/drawing/2014/main" xmlns="" id="{EF8D7EF3-2370-4233-8333-9895F60A27B8}"/>
              </a:ext>
            </a:extLst>
          </p:cNvPr>
          <p:cNvSpPr>
            <a:spLocks noGrp="1"/>
          </p:cNvSpPr>
          <p:nvPr>
            <p:ph type="dt" sz="half" idx="10"/>
          </p:nvPr>
        </p:nvSpPr>
        <p:spPr/>
        <p:txBody>
          <a:bodyPr/>
          <a:lstStyle/>
          <a:p>
            <a:fld id="{221EF331-FC2A-49A3-9047-A2FDB8B8843F}" type="datetimeFigureOut">
              <a:rPr lang="en-US" smtClean="0">
                <a:solidFill>
                  <a:prstClr val="black">
                    <a:tint val="75000"/>
                  </a:prstClr>
                </a:solidFill>
              </a:rPr>
              <a:pPr/>
              <a:t>5/15/2024</a:t>
            </a:fld>
            <a:endParaRPr lang="en-US">
              <a:solidFill>
                <a:prstClr val="black">
                  <a:tint val="75000"/>
                </a:prstClr>
              </a:solidFill>
            </a:endParaRPr>
          </a:p>
        </p:txBody>
      </p:sp>
      <p:sp>
        <p:nvSpPr>
          <p:cNvPr id="4" name="Poraštės vietos rezervavimo ženklas 3">
            <a:extLst>
              <a:ext uri="{FF2B5EF4-FFF2-40B4-BE49-F238E27FC236}">
                <a16:creationId xmlns:a16="http://schemas.microsoft.com/office/drawing/2014/main" xmlns="" id="{E6DC0BE2-8147-4A60-9031-070582732210}"/>
              </a:ext>
            </a:extLst>
          </p:cNvPr>
          <p:cNvSpPr>
            <a:spLocks noGrp="1"/>
          </p:cNvSpPr>
          <p:nvPr>
            <p:ph type="ftr" sz="quarter" idx="11"/>
          </p:nvPr>
        </p:nvSpPr>
        <p:spPr/>
        <p:txBody>
          <a:bodyPr/>
          <a:lstStyle/>
          <a:p>
            <a:endParaRPr lang="en-US">
              <a:solidFill>
                <a:prstClr val="black">
                  <a:tint val="75000"/>
                </a:prstClr>
              </a:solidFill>
            </a:endParaRPr>
          </a:p>
        </p:txBody>
      </p:sp>
      <p:sp>
        <p:nvSpPr>
          <p:cNvPr id="5" name="Skaidrės numerio vietos rezervavimo ženklas 4">
            <a:extLst>
              <a:ext uri="{FF2B5EF4-FFF2-40B4-BE49-F238E27FC236}">
                <a16:creationId xmlns:a16="http://schemas.microsoft.com/office/drawing/2014/main" xmlns="" id="{6EA741C4-9FE7-44BE-9B38-1C149D042C5A}"/>
              </a:ext>
            </a:extLst>
          </p:cNvPr>
          <p:cNvSpPr>
            <a:spLocks noGrp="1"/>
          </p:cNvSpPr>
          <p:nvPr>
            <p:ph type="sldNum" sz="quarter" idx="12"/>
          </p:nvPr>
        </p:nvSpPr>
        <p:spPr/>
        <p:txBody>
          <a:bodyPr/>
          <a:lstStyle/>
          <a:p>
            <a:fld id="{B7D515CC-A234-4F1B-B29A-7C18E3ECB0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6280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xmlns="" id="{97358067-932E-44A3-A106-4758FE94FC99}"/>
              </a:ext>
            </a:extLst>
          </p:cNvPr>
          <p:cNvSpPr>
            <a:spLocks noGrp="1"/>
          </p:cNvSpPr>
          <p:nvPr>
            <p:ph type="dt" sz="half" idx="10"/>
          </p:nvPr>
        </p:nvSpPr>
        <p:spPr/>
        <p:txBody>
          <a:bodyPr/>
          <a:lstStyle/>
          <a:p>
            <a:fld id="{221EF331-FC2A-49A3-9047-A2FDB8B8843F}" type="datetimeFigureOut">
              <a:rPr lang="en-US" smtClean="0">
                <a:solidFill>
                  <a:prstClr val="black">
                    <a:tint val="75000"/>
                  </a:prstClr>
                </a:solidFill>
              </a:rPr>
              <a:pPr/>
              <a:t>5/15/2024</a:t>
            </a:fld>
            <a:endParaRPr lang="en-US">
              <a:solidFill>
                <a:prstClr val="black">
                  <a:tint val="75000"/>
                </a:prstClr>
              </a:solidFill>
            </a:endParaRPr>
          </a:p>
        </p:txBody>
      </p:sp>
      <p:sp>
        <p:nvSpPr>
          <p:cNvPr id="3" name="Poraštės vietos rezervavimo ženklas 2">
            <a:extLst>
              <a:ext uri="{FF2B5EF4-FFF2-40B4-BE49-F238E27FC236}">
                <a16:creationId xmlns:a16="http://schemas.microsoft.com/office/drawing/2014/main" xmlns="" id="{2D3ECB4E-214A-4EF2-844A-63A15D1B3247}"/>
              </a:ext>
            </a:extLst>
          </p:cNvPr>
          <p:cNvSpPr>
            <a:spLocks noGrp="1"/>
          </p:cNvSpPr>
          <p:nvPr>
            <p:ph type="ftr" sz="quarter" idx="11"/>
          </p:nvPr>
        </p:nvSpPr>
        <p:spPr/>
        <p:txBody>
          <a:bodyPr/>
          <a:lstStyle/>
          <a:p>
            <a:endParaRPr lang="en-US">
              <a:solidFill>
                <a:prstClr val="black">
                  <a:tint val="75000"/>
                </a:prstClr>
              </a:solidFill>
            </a:endParaRPr>
          </a:p>
        </p:txBody>
      </p:sp>
      <p:sp>
        <p:nvSpPr>
          <p:cNvPr id="4" name="Skaidrės numerio vietos rezervavimo ženklas 3">
            <a:extLst>
              <a:ext uri="{FF2B5EF4-FFF2-40B4-BE49-F238E27FC236}">
                <a16:creationId xmlns:a16="http://schemas.microsoft.com/office/drawing/2014/main" xmlns="" id="{849F4D5B-5EE4-4D0E-B095-132A3C2D976D}"/>
              </a:ext>
            </a:extLst>
          </p:cNvPr>
          <p:cNvSpPr>
            <a:spLocks noGrp="1"/>
          </p:cNvSpPr>
          <p:nvPr>
            <p:ph type="sldNum" sz="quarter" idx="12"/>
          </p:nvPr>
        </p:nvSpPr>
        <p:spPr/>
        <p:txBody>
          <a:bodyPr/>
          <a:lstStyle/>
          <a:p>
            <a:fld id="{B7D515CC-A234-4F1B-B29A-7C18E3ECB0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283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47EF2E8E-FF81-4BBF-812F-2B3A64801B5E}"/>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xmlns="" id="{B063FA3A-6168-4D43-81E3-0BAF52110D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eksto vietos rezervavimo ženklas 3">
            <a:extLst>
              <a:ext uri="{FF2B5EF4-FFF2-40B4-BE49-F238E27FC236}">
                <a16:creationId xmlns:a16="http://schemas.microsoft.com/office/drawing/2014/main" xmlns="" id="{0DE78F30-A287-4622-A064-79B21BF65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a16="http://schemas.microsoft.com/office/drawing/2014/main" xmlns="" id="{C87A131A-1FEA-4547-98C2-85F398950895}"/>
              </a:ext>
            </a:extLst>
          </p:cNvPr>
          <p:cNvSpPr>
            <a:spLocks noGrp="1"/>
          </p:cNvSpPr>
          <p:nvPr>
            <p:ph type="dt" sz="half" idx="10"/>
          </p:nvPr>
        </p:nvSpPr>
        <p:spPr/>
        <p:txBody>
          <a:bodyPr/>
          <a:lstStyle/>
          <a:p>
            <a:fld id="{221EF331-FC2A-49A3-9047-A2FDB8B8843F}" type="datetimeFigureOut">
              <a:rPr lang="en-US" smtClean="0">
                <a:solidFill>
                  <a:prstClr val="black">
                    <a:tint val="75000"/>
                  </a:prstClr>
                </a:solidFill>
              </a:rPr>
              <a:pPr/>
              <a:t>5/15/2024</a:t>
            </a:fld>
            <a:endParaRPr lang="en-US">
              <a:solidFill>
                <a:prstClr val="black">
                  <a:tint val="75000"/>
                </a:prstClr>
              </a:solidFill>
            </a:endParaRPr>
          </a:p>
        </p:txBody>
      </p:sp>
      <p:sp>
        <p:nvSpPr>
          <p:cNvPr id="6" name="Poraštės vietos rezervavimo ženklas 5">
            <a:extLst>
              <a:ext uri="{FF2B5EF4-FFF2-40B4-BE49-F238E27FC236}">
                <a16:creationId xmlns:a16="http://schemas.microsoft.com/office/drawing/2014/main" xmlns="" id="{8C83A2ED-CFA2-4E85-8339-FB3A138648BB}"/>
              </a:ext>
            </a:extLst>
          </p:cNvPr>
          <p:cNvSpPr>
            <a:spLocks noGrp="1"/>
          </p:cNvSpPr>
          <p:nvPr>
            <p:ph type="ftr" sz="quarter" idx="11"/>
          </p:nvPr>
        </p:nvSpPr>
        <p:spPr/>
        <p:txBody>
          <a:bodyPr/>
          <a:lstStyle/>
          <a:p>
            <a:endParaRPr lang="en-US">
              <a:solidFill>
                <a:prstClr val="black">
                  <a:tint val="75000"/>
                </a:prstClr>
              </a:solidFill>
            </a:endParaRPr>
          </a:p>
        </p:txBody>
      </p:sp>
      <p:sp>
        <p:nvSpPr>
          <p:cNvPr id="7" name="Skaidrės numerio vietos rezervavimo ženklas 6">
            <a:extLst>
              <a:ext uri="{FF2B5EF4-FFF2-40B4-BE49-F238E27FC236}">
                <a16:creationId xmlns:a16="http://schemas.microsoft.com/office/drawing/2014/main" xmlns="" id="{4521B658-C8AA-4FBF-BBC6-D018350C8CB8}"/>
              </a:ext>
            </a:extLst>
          </p:cNvPr>
          <p:cNvSpPr>
            <a:spLocks noGrp="1"/>
          </p:cNvSpPr>
          <p:nvPr>
            <p:ph type="sldNum" sz="quarter" idx="12"/>
          </p:nvPr>
        </p:nvSpPr>
        <p:spPr/>
        <p:txBody>
          <a:bodyPr/>
          <a:lstStyle/>
          <a:p>
            <a:fld id="{B7D515CC-A234-4F1B-B29A-7C18E3ECB0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769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3A5F5170-D87F-46AA-AADC-D3053EA1F363}"/>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a:p>
        </p:txBody>
      </p:sp>
      <p:sp>
        <p:nvSpPr>
          <p:cNvPr id="3" name="Paveikslėlio vietos rezervavimo ženklas 2">
            <a:extLst>
              <a:ext uri="{FF2B5EF4-FFF2-40B4-BE49-F238E27FC236}">
                <a16:creationId xmlns:a16="http://schemas.microsoft.com/office/drawing/2014/main" xmlns="" id="{E312C930-9DEE-4AE7-B738-732028577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o vietos rezervavimo ženklas 3">
            <a:extLst>
              <a:ext uri="{FF2B5EF4-FFF2-40B4-BE49-F238E27FC236}">
                <a16:creationId xmlns:a16="http://schemas.microsoft.com/office/drawing/2014/main" xmlns="" id="{3357F5C4-A9D5-4117-80D4-056E1E4D1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a16="http://schemas.microsoft.com/office/drawing/2014/main" xmlns="" id="{7D40A2C1-BE2C-4212-837B-C91A49ACD266}"/>
              </a:ext>
            </a:extLst>
          </p:cNvPr>
          <p:cNvSpPr>
            <a:spLocks noGrp="1"/>
          </p:cNvSpPr>
          <p:nvPr>
            <p:ph type="dt" sz="half" idx="10"/>
          </p:nvPr>
        </p:nvSpPr>
        <p:spPr/>
        <p:txBody>
          <a:bodyPr/>
          <a:lstStyle/>
          <a:p>
            <a:fld id="{221EF331-FC2A-49A3-9047-A2FDB8B8843F}" type="datetimeFigureOut">
              <a:rPr lang="en-US" smtClean="0">
                <a:solidFill>
                  <a:prstClr val="black">
                    <a:tint val="75000"/>
                  </a:prstClr>
                </a:solidFill>
              </a:rPr>
              <a:pPr/>
              <a:t>5/15/2024</a:t>
            </a:fld>
            <a:endParaRPr lang="en-US">
              <a:solidFill>
                <a:prstClr val="black">
                  <a:tint val="75000"/>
                </a:prstClr>
              </a:solidFill>
            </a:endParaRPr>
          </a:p>
        </p:txBody>
      </p:sp>
      <p:sp>
        <p:nvSpPr>
          <p:cNvPr id="6" name="Poraštės vietos rezervavimo ženklas 5">
            <a:extLst>
              <a:ext uri="{FF2B5EF4-FFF2-40B4-BE49-F238E27FC236}">
                <a16:creationId xmlns:a16="http://schemas.microsoft.com/office/drawing/2014/main" xmlns="" id="{1D19CA4A-FE5C-40B7-B2A1-82A09E403C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kaidrės numerio vietos rezervavimo ženklas 6">
            <a:extLst>
              <a:ext uri="{FF2B5EF4-FFF2-40B4-BE49-F238E27FC236}">
                <a16:creationId xmlns:a16="http://schemas.microsoft.com/office/drawing/2014/main" xmlns="" id="{12DF931A-A836-4E86-BBD6-42F34B4743FF}"/>
              </a:ext>
            </a:extLst>
          </p:cNvPr>
          <p:cNvSpPr>
            <a:spLocks noGrp="1"/>
          </p:cNvSpPr>
          <p:nvPr>
            <p:ph type="sldNum" sz="quarter" idx="12"/>
          </p:nvPr>
        </p:nvSpPr>
        <p:spPr/>
        <p:txBody>
          <a:bodyPr/>
          <a:lstStyle/>
          <a:p>
            <a:fld id="{B7D515CC-A234-4F1B-B29A-7C18E3ECB0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125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7CC200C2-B859-4E35-91E3-09D94670A9EE}"/>
              </a:ext>
            </a:extLst>
          </p:cNvPr>
          <p:cNvSpPr>
            <a:spLocks noGrp="1"/>
          </p:cNvSpPr>
          <p:nvPr>
            <p:ph type="title"/>
          </p:nvPr>
        </p:nvSpPr>
        <p:spPr/>
        <p:txBody>
          <a:bodyPr/>
          <a:lstStyle/>
          <a:p>
            <a:r>
              <a:rPr lang="lt-LT"/>
              <a:t>Spustelėję redaguokite stilių</a:t>
            </a:r>
            <a:endParaRPr lang="en-US"/>
          </a:p>
        </p:txBody>
      </p:sp>
      <p:sp>
        <p:nvSpPr>
          <p:cNvPr id="3" name="Vertikalaus teksto vietos rezervavimo ženklas 2">
            <a:extLst>
              <a:ext uri="{FF2B5EF4-FFF2-40B4-BE49-F238E27FC236}">
                <a16:creationId xmlns:a16="http://schemas.microsoft.com/office/drawing/2014/main" xmlns="" id="{35C7F461-EF49-4949-9E00-8E812C548BD9}"/>
              </a:ext>
            </a:extLst>
          </p:cNvPr>
          <p:cNvSpPr>
            <a:spLocks noGrp="1"/>
          </p:cNvSpPr>
          <p:nvPr>
            <p:ph type="body" orient="vert" idx="1"/>
          </p:nvPr>
        </p:nvSpPr>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xmlns="" id="{AF2AC1A6-A927-4197-92F1-9EDEAE361298}"/>
              </a:ext>
            </a:extLst>
          </p:cNvPr>
          <p:cNvSpPr>
            <a:spLocks noGrp="1"/>
          </p:cNvSpPr>
          <p:nvPr>
            <p:ph type="dt" sz="half" idx="10"/>
          </p:nvPr>
        </p:nvSpPr>
        <p:spPr/>
        <p:txBody>
          <a:bodyPr/>
          <a:lstStyle/>
          <a:p>
            <a:fld id="{221EF331-FC2A-49A3-9047-A2FDB8B8843F}" type="datetimeFigureOut">
              <a:rPr lang="en-US" smtClean="0">
                <a:solidFill>
                  <a:prstClr val="black">
                    <a:tint val="75000"/>
                  </a:prstClr>
                </a:solidFill>
              </a:rPr>
              <a:pPr/>
              <a:t>5/15/2024</a:t>
            </a:fld>
            <a:endParaRPr lang="en-US">
              <a:solidFill>
                <a:prstClr val="black">
                  <a:tint val="75000"/>
                </a:prstClr>
              </a:solidFill>
            </a:endParaRPr>
          </a:p>
        </p:txBody>
      </p:sp>
      <p:sp>
        <p:nvSpPr>
          <p:cNvPr id="5" name="Poraštės vietos rezervavimo ženklas 4">
            <a:extLst>
              <a:ext uri="{FF2B5EF4-FFF2-40B4-BE49-F238E27FC236}">
                <a16:creationId xmlns:a16="http://schemas.microsoft.com/office/drawing/2014/main" xmlns="" id="{820E6823-2FA0-474B-93D0-7DF1392AF5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kaidrės numerio vietos rezervavimo ženklas 5">
            <a:extLst>
              <a:ext uri="{FF2B5EF4-FFF2-40B4-BE49-F238E27FC236}">
                <a16:creationId xmlns:a16="http://schemas.microsoft.com/office/drawing/2014/main" xmlns="" id="{623DD588-2EC2-4746-92C4-06923E99491A}"/>
              </a:ext>
            </a:extLst>
          </p:cNvPr>
          <p:cNvSpPr>
            <a:spLocks noGrp="1"/>
          </p:cNvSpPr>
          <p:nvPr>
            <p:ph type="sldNum" sz="quarter" idx="12"/>
          </p:nvPr>
        </p:nvSpPr>
        <p:spPr/>
        <p:txBody>
          <a:bodyPr/>
          <a:lstStyle/>
          <a:p>
            <a:fld id="{B7D515CC-A234-4F1B-B29A-7C18E3ECB0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811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xmlns="" id="{1BDC920C-3469-4990-9428-3832AABA3F0E}"/>
              </a:ext>
            </a:extLst>
          </p:cNvPr>
          <p:cNvSpPr>
            <a:spLocks noGrp="1"/>
          </p:cNvSpPr>
          <p:nvPr>
            <p:ph type="title" orient="vert"/>
          </p:nvPr>
        </p:nvSpPr>
        <p:spPr>
          <a:xfrm>
            <a:off x="8724900" y="365125"/>
            <a:ext cx="2628900" cy="5811838"/>
          </a:xfrm>
        </p:spPr>
        <p:txBody>
          <a:bodyPr vert="eaVert"/>
          <a:lstStyle/>
          <a:p>
            <a:r>
              <a:rPr lang="lt-LT"/>
              <a:t>Spustelėję redaguokite stilių</a:t>
            </a:r>
            <a:endParaRPr lang="en-US"/>
          </a:p>
        </p:txBody>
      </p:sp>
      <p:sp>
        <p:nvSpPr>
          <p:cNvPr id="3" name="Vertikalaus teksto vietos rezervavimo ženklas 2">
            <a:extLst>
              <a:ext uri="{FF2B5EF4-FFF2-40B4-BE49-F238E27FC236}">
                <a16:creationId xmlns:a16="http://schemas.microsoft.com/office/drawing/2014/main" xmlns="" id="{18FCC573-8474-460B-A093-EB2A2F9547E6}"/>
              </a:ext>
            </a:extLst>
          </p:cNvPr>
          <p:cNvSpPr>
            <a:spLocks noGrp="1"/>
          </p:cNvSpPr>
          <p:nvPr>
            <p:ph type="body" orient="vert" idx="1"/>
          </p:nvPr>
        </p:nvSpPr>
        <p:spPr>
          <a:xfrm>
            <a:off x="838200" y="365125"/>
            <a:ext cx="7734300" cy="5811838"/>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xmlns="" id="{CB2BF844-6789-4AC8-8C80-AABEF1EF0209}"/>
              </a:ext>
            </a:extLst>
          </p:cNvPr>
          <p:cNvSpPr>
            <a:spLocks noGrp="1"/>
          </p:cNvSpPr>
          <p:nvPr>
            <p:ph type="dt" sz="half" idx="10"/>
          </p:nvPr>
        </p:nvSpPr>
        <p:spPr/>
        <p:txBody>
          <a:bodyPr/>
          <a:lstStyle/>
          <a:p>
            <a:fld id="{221EF331-FC2A-49A3-9047-A2FDB8B8843F}" type="datetimeFigureOut">
              <a:rPr lang="en-US" smtClean="0">
                <a:solidFill>
                  <a:prstClr val="black">
                    <a:tint val="75000"/>
                  </a:prstClr>
                </a:solidFill>
              </a:rPr>
              <a:pPr/>
              <a:t>5/15/2024</a:t>
            </a:fld>
            <a:endParaRPr lang="en-US">
              <a:solidFill>
                <a:prstClr val="black">
                  <a:tint val="75000"/>
                </a:prstClr>
              </a:solidFill>
            </a:endParaRPr>
          </a:p>
        </p:txBody>
      </p:sp>
      <p:sp>
        <p:nvSpPr>
          <p:cNvPr id="5" name="Poraštės vietos rezervavimo ženklas 4">
            <a:extLst>
              <a:ext uri="{FF2B5EF4-FFF2-40B4-BE49-F238E27FC236}">
                <a16:creationId xmlns:a16="http://schemas.microsoft.com/office/drawing/2014/main" xmlns="" id="{C02C81ED-E0C0-4430-A392-F9EA56A384E4}"/>
              </a:ext>
            </a:extLst>
          </p:cNvPr>
          <p:cNvSpPr>
            <a:spLocks noGrp="1"/>
          </p:cNvSpPr>
          <p:nvPr>
            <p:ph type="ftr" sz="quarter" idx="11"/>
          </p:nvPr>
        </p:nvSpPr>
        <p:spPr/>
        <p:txBody>
          <a:bodyPr/>
          <a:lstStyle/>
          <a:p>
            <a:endParaRPr lang="en-US">
              <a:solidFill>
                <a:prstClr val="black">
                  <a:tint val="75000"/>
                </a:prstClr>
              </a:solidFill>
            </a:endParaRPr>
          </a:p>
        </p:txBody>
      </p:sp>
      <p:sp>
        <p:nvSpPr>
          <p:cNvPr id="6" name="Skaidrės numerio vietos rezervavimo ženklas 5">
            <a:extLst>
              <a:ext uri="{FF2B5EF4-FFF2-40B4-BE49-F238E27FC236}">
                <a16:creationId xmlns:a16="http://schemas.microsoft.com/office/drawing/2014/main" xmlns="" id="{93627BFD-1463-488F-8C57-FCF125D908A3}"/>
              </a:ext>
            </a:extLst>
          </p:cNvPr>
          <p:cNvSpPr>
            <a:spLocks noGrp="1"/>
          </p:cNvSpPr>
          <p:nvPr>
            <p:ph type="sldNum" sz="quarter" idx="12"/>
          </p:nvPr>
        </p:nvSpPr>
        <p:spPr/>
        <p:txBody>
          <a:bodyPr/>
          <a:lstStyle/>
          <a:p>
            <a:fld id="{B7D515CC-A234-4F1B-B29A-7C18E3ECB0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9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914400" y="2130426"/>
            <a:ext cx="10363200" cy="1470025"/>
          </a:xfrm>
        </p:spPr>
        <p:txBody>
          <a:bodyPr/>
          <a:lstStyle/>
          <a:p>
            <a:r>
              <a:rPr lang="lt-LT" dirty="0"/>
              <a:t>Spustelėję </a:t>
            </a:r>
            <a:r>
              <a:rPr lang="lt-LT" dirty="0" err="1"/>
              <a:t>redag</a:t>
            </a:r>
            <a:r>
              <a:rPr lang="lt-LT" dirty="0"/>
              <a:t>. ruoš. </a:t>
            </a:r>
            <a:r>
              <a:rPr lang="lt-LT" dirty="0" err="1"/>
              <a:t>pavad</a:t>
            </a:r>
            <a:r>
              <a:rPr lang="lt-LT" dirty="0"/>
              <a:t>. stilių</a:t>
            </a:r>
          </a:p>
        </p:txBody>
      </p:sp>
      <p:sp>
        <p:nvSpPr>
          <p:cNvPr id="3" name="Antrinis pavadinima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lt-LT" dirty="0"/>
              <a:t>Spustelėję </a:t>
            </a:r>
            <a:r>
              <a:rPr lang="lt-LT" dirty="0" err="1"/>
              <a:t>redag</a:t>
            </a:r>
            <a:r>
              <a:rPr lang="lt-LT" dirty="0"/>
              <a:t>. ruoš. </a:t>
            </a:r>
            <a:r>
              <a:rPr lang="lt-LT" dirty="0" err="1"/>
              <a:t>paantrš</a:t>
            </a:r>
            <a:r>
              <a:rPr lang="lt-LT" dirty="0"/>
              <a:t>. stilių</a:t>
            </a:r>
          </a:p>
        </p:txBody>
      </p:sp>
    </p:spTree>
    <p:extLst>
      <p:ext uri="{BB962C8B-B14F-4D97-AF65-F5344CB8AC3E}">
        <p14:creationId xmlns:p14="http://schemas.microsoft.com/office/powerpoint/2010/main" val="4241342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Spustelėję </a:t>
            </a:r>
            <a:r>
              <a:rPr lang="lt-LT" dirty="0" err="1"/>
              <a:t>redag</a:t>
            </a:r>
            <a:r>
              <a:rPr lang="lt-LT" dirty="0"/>
              <a:t>. ruoš. </a:t>
            </a:r>
            <a:r>
              <a:rPr lang="lt-LT" dirty="0" err="1"/>
              <a:t>pavad</a:t>
            </a:r>
            <a:r>
              <a:rPr lang="lt-LT" dirty="0"/>
              <a:t>. stilių</a:t>
            </a:r>
          </a:p>
        </p:txBody>
      </p:sp>
      <p:sp>
        <p:nvSpPr>
          <p:cNvPr id="3" name="Turinio vietos rezervavimo ženklas 2"/>
          <p:cNvSpPr>
            <a:spLocks noGrp="1"/>
          </p:cNvSpPr>
          <p:nvPr>
            <p:ph idx="1"/>
          </p:nvPr>
        </p:nvSpPr>
        <p:spPr/>
        <p:txBody>
          <a:bodyPr/>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Tree>
    <p:extLst>
      <p:ext uri="{BB962C8B-B14F-4D97-AF65-F5344CB8AC3E}">
        <p14:creationId xmlns:p14="http://schemas.microsoft.com/office/powerpoint/2010/main" val="1158023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963084" y="4406901"/>
            <a:ext cx="10363200" cy="1362075"/>
          </a:xfrm>
        </p:spPr>
        <p:txBody>
          <a:bodyPr anchor="t"/>
          <a:lstStyle>
            <a:lvl1pPr algn="l">
              <a:defRPr sz="4000" b="1" cap="all"/>
            </a:lvl1pPr>
          </a:lstStyle>
          <a:p>
            <a:r>
              <a:rPr lang="lt-LT" dirty="0"/>
              <a:t>Spustelėję </a:t>
            </a:r>
            <a:r>
              <a:rPr lang="lt-LT" dirty="0" err="1"/>
              <a:t>redag</a:t>
            </a:r>
            <a:r>
              <a:rPr lang="lt-LT" dirty="0"/>
              <a:t>. ruoš. </a:t>
            </a:r>
            <a:r>
              <a:rPr lang="lt-LT" dirty="0" err="1"/>
              <a:t>pavad</a:t>
            </a:r>
            <a:r>
              <a:rPr lang="lt-LT" dirty="0"/>
              <a:t>. stilių</a:t>
            </a:r>
          </a:p>
        </p:txBody>
      </p:sp>
      <p:sp>
        <p:nvSpPr>
          <p:cNvPr id="3" name="Teksto vietos rezervavimo ženklas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lt-LT" dirty="0"/>
              <a:t>Spustelėję </a:t>
            </a:r>
            <a:r>
              <a:rPr lang="lt-LT" dirty="0" err="1"/>
              <a:t>redag</a:t>
            </a:r>
            <a:r>
              <a:rPr lang="lt-LT" dirty="0"/>
              <a:t>. ruoš. teksto stilių</a:t>
            </a:r>
          </a:p>
        </p:txBody>
      </p:sp>
    </p:spTree>
    <p:extLst>
      <p:ext uri="{BB962C8B-B14F-4D97-AF65-F5344CB8AC3E}">
        <p14:creationId xmlns:p14="http://schemas.microsoft.com/office/powerpoint/2010/main" val="2785634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Spustelėję </a:t>
            </a:r>
            <a:r>
              <a:rPr lang="lt-LT" dirty="0" err="1"/>
              <a:t>redag</a:t>
            </a:r>
            <a:r>
              <a:rPr lang="lt-LT" dirty="0"/>
              <a:t>. ruoš. </a:t>
            </a:r>
            <a:r>
              <a:rPr lang="lt-LT" dirty="0" err="1"/>
              <a:t>pavad</a:t>
            </a:r>
            <a:r>
              <a:rPr lang="lt-LT" dirty="0"/>
              <a:t>. stilių</a:t>
            </a:r>
          </a:p>
        </p:txBody>
      </p:sp>
      <p:sp>
        <p:nvSpPr>
          <p:cNvPr id="3" name="Turinio vietos rezervavimo ženklas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
        <p:nvSpPr>
          <p:cNvPr id="4" name="Turinio vietos rezervavimo ženklas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Tree>
    <p:extLst>
      <p:ext uri="{BB962C8B-B14F-4D97-AF65-F5344CB8AC3E}">
        <p14:creationId xmlns:p14="http://schemas.microsoft.com/office/powerpoint/2010/main" val="130818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FF663C93-D9B8-43F5-A3CF-BB832DF1DC5E}"/>
              </a:ext>
            </a:extLst>
          </p:cNvPr>
          <p:cNvSpPr>
            <a:spLocks noGrp="1"/>
          </p:cNvSpPr>
          <p:nvPr>
            <p:ph type="title"/>
          </p:nvPr>
        </p:nvSpPr>
        <p:spPr/>
        <p:txBody>
          <a:body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xmlns="" id="{BC53D330-3750-41BF-A53F-15D3E6FC709E}"/>
              </a:ext>
            </a:extLst>
          </p:cNvPr>
          <p:cNvSpPr>
            <a:spLocks noGrp="1"/>
          </p:cNvSpPr>
          <p:nvPr>
            <p:ph sz="half" idx="1"/>
          </p:nvPr>
        </p:nvSpPr>
        <p:spPr>
          <a:xfrm>
            <a:off x="838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urinio vietos rezervavimo ženklas 3">
            <a:extLst>
              <a:ext uri="{FF2B5EF4-FFF2-40B4-BE49-F238E27FC236}">
                <a16:creationId xmlns:a16="http://schemas.microsoft.com/office/drawing/2014/main" xmlns="" id="{0F526E83-2DA4-42F0-A60A-0E0BBDA4F36F}"/>
              </a:ext>
            </a:extLst>
          </p:cNvPr>
          <p:cNvSpPr>
            <a:spLocks noGrp="1"/>
          </p:cNvSpPr>
          <p:nvPr>
            <p:ph sz="half" idx="2"/>
          </p:nvPr>
        </p:nvSpPr>
        <p:spPr>
          <a:xfrm>
            <a:off x="6172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Datos vietos rezervavimo ženklas 4">
            <a:extLst>
              <a:ext uri="{FF2B5EF4-FFF2-40B4-BE49-F238E27FC236}">
                <a16:creationId xmlns:a16="http://schemas.microsoft.com/office/drawing/2014/main" xmlns="" id="{96E7195E-14E0-4A9B-821C-C33495408240}"/>
              </a:ext>
            </a:extLst>
          </p:cNvPr>
          <p:cNvSpPr>
            <a:spLocks noGrp="1"/>
          </p:cNvSpPr>
          <p:nvPr>
            <p:ph type="dt" sz="half" idx="10"/>
          </p:nvPr>
        </p:nvSpPr>
        <p:spPr/>
        <p:txBody>
          <a:bodyPr/>
          <a:lstStyle/>
          <a:p>
            <a:fld id="{221EF331-FC2A-49A3-9047-A2FDB8B8843F}" type="datetimeFigureOut">
              <a:rPr lang="en-US" smtClean="0"/>
              <a:t>5/15/2024</a:t>
            </a:fld>
            <a:endParaRPr lang="en-US"/>
          </a:p>
        </p:txBody>
      </p:sp>
      <p:sp>
        <p:nvSpPr>
          <p:cNvPr id="6" name="Poraštės vietos rezervavimo ženklas 5">
            <a:extLst>
              <a:ext uri="{FF2B5EF4-FFF2-40B4-BE49-F238E27FC236}">
                <a16:creationId xmlns:a16="http://schemas.microsoft.com/office/drawing/2014/main" xmlns="" id="{3942F519-C1FA-4F80-A195-F141DCC73275}"/>
              </a:ext>
            </a:extLst>
          </p:cNvPr>
          <p:cNvSpPr>
            <a:spLocks noGrp="1"/>
          </p:cNvSpPr>
          <p:nvPr>
            <p:ph type="ftr" sz="quarter" idx="11"/>
          </p:nvPr>
        </p:nvSpPr>
        <p:spPr/>
        <p:txBody>
          <a:bodyPr/>
          <a:lstStyle/>
          <a:p>
            <a:endParaRPr lang="en-US"/>
          </a:p>
        </p:txBody>
      </p:sp>
      <p:sp>
        <p:nvSpPr>
          <p:cNvPr id="7" name="Skaidrės numerio vietos rezervavimo ženklas 6">
            <a:extLst>
              <a:ext uri="{FF2B5EF4-FFF2-40B4-BE49-F238E27FC236}">
                <a16:creationId xmlns:a16="http://schemas.microsoft.com/office/drawing/2014/main" xmlns="" id="{A098CEB9-3757-45C3-BCD4-E6B2FB2ED55C}"/>
              </a:ext>
            </a:extLst>
          </p:cNvPr>
          <p:cNvSpPr>
            <a:spLocks noGrp="1"/>
          </p:cNvSpPr>
          <p:nvPr>
            <p:ph type="sldNum" sz="quarter" idx="12"/>
          </p:nvPr>
        </p:nvSpPr>
        <p:spPr/>
        <p:txBody>
          <a:bodyPr/>
          <a:lstStyle/>
          <a:p>
            <a:fld id="{B7D515CC-A234-4F1B-B29A-7C18E3ECB074}" type="slidenum">
              <a:rPr lang="en-US" smtClean="0"/>
              <a:t>‹#›</a:t>
            </a:fld>
            <a:endParaRPr lang="en-US"/>
          </a:p>
        </p:txBody>
      </p:sp>
    </p:spTree>
    <p:extLst>
      <p:ext uri="{BB962C8B-B14F-4D97-AF65-F5344CB8AC3E}">
        <p14:creationId xmlns:p14="http://schemas.microsoft.com/office/powerpoint/2010/main" val="19556306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lvl1pPr>
          </a:lstStyle>
          <a:p>
            <a:r>
              <a:rPr lang="lt-LT" dirty="0"/>
              <a:t>Spustelėję </a:t>
            </a:r>
            <a:r>
              <a:rPr lang="lt-LT" dirty="0" err="1"/>
              <a:t>redag</a:t>
            </a:r>
            <a:r>
              <a:rPr lang="lt-LT" dirty="0"/>
              <a:t>. ruoš. </a:t>
            </a:r>
            <a:r>
              <a:rPr lang="lt-LT" dirty="0" err="1"/>
              <a:t>pavad</a:t>
            </a:r>
            <a:r>
              <a:rPr lang="lt-LT" dirty="0"/>
              <a:t>. stilių</a:t>
            </a:r>
          </a:p>
        </p:txBody>
      </p:sp>
      <p:sp>
        <p:nvSpPr>
          <p:cNvPr id="3" name="Teksto vietos rezervavimo ženklas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Spustelėję </a:t>
            </a:r>
            <a:r>
              <a:rPr lang="lt-LT" dirty="0" err="1"/>
              <a:t>redag</a:t>
            </a:r>
            <a:r>
              <a:rPr lang="lt-LT" dirty="0"/>
              <a:t>. ruoš. teksto stilių</a:t>
            </a:r>
          </a:p>
        </p:txBody>
      </p:sp>
      <p:sp>
        <p:nvSpPr>
          <p:cNvPr id="4" name="Turinio vietos rezervavimo ženklas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
        <p:nvSpPr>
          <p:cNvPr id="5" name="Teksto vietos rezervavimo ženklas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Spustelėję </a:t>
            </a:r>
            <a:r>
              <a:rPr lang="lt-LT" dirty="0" err="1"/>
              <a:t>redag</a:t>
            </a:r>
            <a:r>
              <a:rPr lang="lt-LT" dirty="0"/>
              <a:t>. ruoš. teksto stilių</a:t>
            </a:r>
          </a:p>
        </p:txBody>
      </p:sp>
      <p:sp>
        <p:nvSpPr>
          <p:cNvPr id="6" name="Turinio vietos rezervavimo ženklas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Tree>
    <p:extLst>
      <p:ext uri="{BB962C8B-B14F-4D97-AF65-F5344CB8AC3E}">
        <p14:creationId xmlns:p14="http://schemas.microsoft.com/office/powerpoint/2010/main" val="3084106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Spustelėję </a:t>
            </a:r>
            <a:r>
              <a:rPr lang="lt-LT" dirty="0" err="1"/>
              <a:t>redag</a:t>
            </a:r>
            <a:r>
              <a:rPr lang="lt-LT" dirty="0"/>
              <a:t>. ruoš. </a:t>
            </a:r>
            <a:r>
              <a:rPr lang="lt-LT" dirty="0" err="1"/>
              <a:t>pavad</a:t>
            </a:r>
            <a:r>
              <a:rPr lang="lt-LT" dirty="0"/>
              <a:t>. stilių</a:t>
            </a:r>
          </a:p>
        </p:txBody>
      </p:sp>
    </p:spTree>
    <p:extLst>
      <p:ext uri="{BB962C8B-B14F-4D97-AF65-F5344CB8AC3E}">
        <p14:creationId xmlns:p14="http://schemas.microsoft.com/office/powerpoint/2010/main" val="4057621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5989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609601" y="273050"/>
            <a:ext cx="4011084" cy="1162050"/>
          </a:xfrm>
        </p:spPr>
        <p:txBody>
          <a:bodyPr anchor="b"/>
          <a:lstStyle>
            <a:lvl1pPr algn="l">
              <a:defRPr sz="2000" b="1"/>
            </a:lvl1pPr>
          </a:lstStyle>
          <a:p>
            <a:r>
              <a:rPr lang="lt-LT" dirty="0"/>
              <a:t>Spustelėję </a:t>
            </a:r>
            <a:r>
              <a:rPr lang="lt-LT" dirty="0" err="1"/>
              <a:t>redag</a:t>
            </a:r>
            <a:r>
              <a:rPr lang="lt-LT" dirty="0"/>
              <a:t>. ruoš. </a:t>
            </a:r>
            <a:r>
              <a:rPr lang="lt-LT" dirty="0" err="1"/>
              <a:t>pavad</a:t>
            </a:r>
            <a:r>
              <a:rPr lang="lt-LT" dirty="0"/>
              <a:t>. stilių</a:t>
            </a:r>
          </a:p>
        </p:txBody>
      </p:sp>
      <p:sp>
        <p:nvSpPr>
          <p:cNvPr id="3" name="Turinio vietos rezervavimo ženklas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
        <p:nvSpPr>
          <p:cNvPr id="4" name="Teksto vietos rezervavimo ženklas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dirty="0"/>
              <a:t>Spustelėję </a:t>
            </a:r>
            <a:r>
              <a:rPr lang="lt-LT" dirty="0" err="1"/>
              <a:t>redag</a:t>
            </a:r>
            <a:r>
              <a:rPr lang="lt-LT" dirty="0"/>
              <a:t>. ruoš. teksto stilių</a:t>
            </a:r>
          </a:p>
        </p:txBody>
      </p:sp>
    </p:spTree>
    <p:extLst>
      <p:ext uri="{BB962C8B-B14F-4D97-AF65-F5344CB8AC3E}">
        <p14:creationId xmlns:p14="http://schemas.microsoft.com/office/powerpoint/2010/main" val="1734585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2389717" y="4800600"/>
            <a:ext cx="7315200" cy="566738"/>
          </a:xfrm>
        </p:spPr>
        <p:txBody>
          <a:bodyPr anchor="b"/>
          <a:lstStyle>
            <a:lvl1pPr algn="l">
              <a:defRPr sz="2000" b="1"/>
            </a:lvl1pPr>
          </a:lstStyle>
          <a:p>
            <a:r>
              <a:rPr lang="lt-LT" dirty="0"/>
              <a:t>Spustelėję </a:t>
            </a:r>
            <a:r>
              <a:rPr lang="lt-LT" dirty="0" err="1"/>
              <a:t>redag</a:t>
            </a:r>
            <a:r>
              <a:rPr lang="lt-LT" dirty="0"/>
              <a:t>. ruoš. </a:t>
            </a:r>
            <a:r>
              <a:rPr lang="lt-LT" dirty="0" err="1"/>
              <a:t>pavad</a:t>
            </a:r>
            <a:r>
              <a:rPr lang="lt-LT" dirty="0"/>
              <a:t>. stilių</a:t>
            </a:r>
          </a:p>
        </p:txBody>
      </p:sp>
      <p:sp>
        <p:nvSpPr>
          <p:cNvPr id="3" name="Paveikslėlio vietos rezervavimo ženklas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dirty="0"/>
          </a:p>
        </p:txBody>
      </p:sp>
      <p:sp>
        <p:nvSpPr>
          <p:cNvPr id="4" name="Teksto vietos rezervavimo ženklas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dirty="0"/>
              <a:t>Spustelėję </a:t>
            </a:r>
            <a:r>
              <a:rPr lang="lt-LT" dirty="0" err="1"/>
              <a:t>redag</a:t>
            </a:r>
            <a:r>
              <a:rPr lang="lt-LT" dirty="0"/>
              <a:t>. ruoš. teksto stilių</a:t>
            </a:r>
          </a:p>
        </p:txBody>
      </p:sp>
    </p:spTree>
    <p:extLst>
      <p:ext uri="{BB962C8B-B14F-4D97-AF65-F5344CB8AC3E}">
        <p14:creationId xmlns:p14="http://schemas.microsoft.com/office/powerpoint/2010/main" val="17310804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Spustelėję </a:t>
            </a:r>
            <a:r>
              <a:rPr lang="lt-LT" dirty="0" err="1"/>
              <a:t>redag</a:t>
            </a:r>
            <a:r>
              <a:rPr lang="lt-LT" dirty="0"/>
              <a:t>. ruoš. </a:t>
            </a:r>
            <a:r>
              <a:rPr lang="lt-LT" dirty="0" err="1"/>
              <a:t>pavad</a:t>
            </a:r>
            <a:r>
              <a:rPr lang="lt-LT" dirty="0"/>
              <a:t>. stilių</a:t>
            </a:r>
          </a:p>
        </p:txBody>
      </p:sp>
      <p:sp>
        <p:nvSpPr>
          <p:cNvPr id="3" name="Vertikalaus teksto vietos rezervavimo ženklas 2"/>
          <p:cNvSpPr>
            <a:spLocks noGrp="1"/>
          </p:cNvSpPr>
          <p:nvPr>
            <p:ph type="body" orient="vert" idx="1"/>
          </p:nvPr>
        </p:nvSpPr>
        <p:spPr/>
        <p:txBody>
          <a:bodyPr vert="eaVert"/>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Tree>
    <p:extLst>
      <p:ext uri="{BB962C8B-B14F-4D97-AF65-F5344CB8AC3E}">
        <p14:creationId xmlns:p14="http://schemas.microsoft.com/office/powerpoint/2010/main" val="4832881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839200" y="274639"/>
            <a:ext cx="2743200" cy="5851525"/>
          </a:xfrm>
        </p:spPr>
        <p:txBody>
          <a:bodyPr vert="eaVert"/>
          <a:lstStyle/>
          <a:p>
            <a:r>
              <a:rPr lang="lt-LT" dirty="0"/>
              <a:t>Spustelėję </a:t>
            </a:r>
            <a:r>
              <a:rPr lang="lt-LT" dirty="0" err="1"/>
              <a:t>redag</a:t>
            </a:r>
            <a:r>
              <a:rPr lang="lt-LT" dirty="0"/>
              <a:t>. ruoš. </a:t>
            </a:r>
            <a:r>
              <a:rPr lang="lt-LT" dirty="0" err="1"/>
              <a:t>pavad</a:t>
            </a:r>
            <a:r>
              <a:rPr lang="lt-LT" dirty="0"/>
              <a:t>. stilių</a:t>
            </a:r>
          </a:p>
        </p:txBody>
      </p:sp>
      <p:sp>
        <p:nvSpPr>
          <p:cNvPr id="3" name="Vertikalaus teksto vietos rezervavimo ženklas 2"/>
          <p:cNvSpPr>
            <a:spLocks noGrp="1"/>
          </p:cNvSpPr>
          <p:nvPr>
            <p:ph type="body" orient="vert" idx="1"/>
          </p:nvPr>
        </p:nvSpPr>
        <p:spPr>
          <a:xfrm>
            <a:off x="609600" y="274639"/>
            <a:ext cx="8026400" cy="5851525"/>
          </a:xfrm>
        </p:spPr>
        <p:txBody>
          <a:bodyPr vert="eaVert"/>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Tree>
    <p:extLst>
      <p:ext uri="{BB962C8B-B14F-4D97-AF65-F5344CB8AC3E}">
        <p14:creationId xmlns:p14="http://schemas.microsoft.com/office/powerpoint/2010/main" val="39093737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Pavadinimas, tekstas ir turinys">
    <p:spTree>
      <p:nvGrpSpPr>
        <p:cNvPr id="1" name=""/>
        <p:cNvGrpSpPr/>
        <p:nvPr/>
      </p:nvGrpSpPr>
      <p:grpSpPr>
        <a:xfrm>
          <a:off x="0" y="0"/>
          <a:ext cx="0" cy="0"/>
          <a:chOff x="0" y="0"/>
          <a:chExt cx="0" cy="0"/>
        </a:xfrm>
      </p:grpSpPr>
      <p:sp>
        <p:nvSpPr>
          <p:cNvPr id="2" name="Antraštė 1"/>
          <p:cNvSpPr>
            <a:spLocks noGrp="1"/>
          </p:cNvSpPr>
          <p:nvPr>
            <p:ph type="title"/>
          </p:nvPr>
        </p:nvSpPr>
        <p:spPr>
          <a:xfrm>
            <a:off x="609600" y="274638"/>
            <a:ext cx="10972800" cy="1143000"/>
          </a:xfrm>
        </p:spPr>
        <p:txBody>
          <a:bodyPr/>
          <a:lstStyle/>
          <a:p>
            <a:r>
              <a:rPr lang="lt-LT" dirty="0"/>
              <a:t>Spustelėję </a:t>
            </a:r>
            <a:r>
              <a:rPr lang="lt-LT" dirty="0" err="1"/>
              <a:t>redag</a:t>
            </a:r>
            <a:r>
              <a:rPr lang="lt-LT" dirty="0"/>
              <a:t>. ruoš. </a:t>
            </a:r>
            <a:r>
              <a:rPr lang="lt-LT" dirty="0" err="1"/>
              <a:t>pavad</a:t>
            </a:r>
            <a:r>
              <a:rPr lang="lt-LT" dirty="0"/>
              <a:t>. stilių</a:t>
            </a:r>
          </a:p>
        </p:txBody>
      </p:sp>
      <p:sp>
        <p:nvSpPr>
          <p:cNvPr id="3" name="Teksto vietos rezervavimo ženklas 2"/>
          <p:cNvSpPr>
            <a:spLocks noGrp="1"/>
          </p:cNvSpPr>
          <p:nvPr>
            <p:ph type="body" sz="half" idx="1"/>
          </p:nvPr>
        </p:nvSpPr>
        <p:spPr>
          <a:xfrm>
            <a:off x="609600" y="1600201"/>
            <a:ext cx="5384800" cy="4525963"/>
          </a:xfrm>
        </p:spPr>
        <p:txBody>
          <a:bodyPr/>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
        <p:nvSpPr>
          <p:cNvPr id="4" name="Turinio vietos rezervavimo ženklas 3"/>
          <p:cNvSpPr>
            <a:spLocks noGrp="1"/>
          </p:cNvSpPr>
          <p:nvPr>
            <p:ph sz="half" idx="2"/>
          </p:nvPr>
        </p:nvSpPr>
        <p:spPr>
          <a:xfrm>
            <a:off x="6197600" y="1600201"/>
            <a:ext cx="5384800" cy="4525963"/>
          </a:xfrm>
        </p:spPr>
        <p:txBody>
          <a:bodyPr/>
          <a:lstStyle/>
          <a:p>
            <a:pPr lvl="0"/>
            <a:r>
              <a:rPr lang="lt-LT" dirty="0"/>
              <a:t>Spustelėję </a:t>
            </a:r>
            <a:r>
              <a:rPr lang="lt-LT" dirty="0" err="1"/>
              <a:t>redag</a:t>
            </a:r>
            <a:r>
              <a:rPr lang="lt-LT" dirty="0"/>
              <a:t>. ruoš. teksto stilių</a:t>
            </a:r>
          </a:p>
          <a:p>
            <a:pPr lvl="1"/>
            <a:r>
              <a:rPr lang="lt-LT" dirty="0"/>
              <a:t>Antras lygmuo</a:t>
            </a:r>
          </a:p>
          <a:p>
            <a:pPr lvl="2"/>
            <a:r>
              <a:rPr lang="lt-LT" dirty="0"/>
              <a:t>Trečias lygmuo</a:t>
            </a:r>
          </a:p>
          <a:p>
            <a:pPr lvl="3"/>
            <a:r>
              <a:rPr lang="lt-LT" dirty="0"/>
              <a:t>Ketvirtas lygmuo</a:t>
            </a:r>
          </a:p>
          <a:p>
            <a:pPr lvl="4"/>
            <a:r>
              <a:rPr lang="lt-LT" dirty="0"/>
              <a:t>Penktas lygmuo</a:t>
            </a:r>
          </a:p>
        </p:txBody>
      </p:sp>
    </p:spTree>
    <p:extLst>
      <p:ext uri="{BB962C8B-B14F-4D97-AF65-F5344CB8AC3E}">
        <p14:creationId xmlns:p14="http://schemas.microsoft.com/office/powerpoint/2010/main" val="3005951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Pavadinimas ir lentelė">
    <p:spTree>
      <p:nvGrpSpPr>
        <p:cNvPr id="1" name=""/>
        <p:cNvGrpSpPr/>
        <p:nvPr/>
      </p:nvGrpSpPr>
      <p:grpSpPr>
        <a:xfrm>
          <a:off x="0" y="0"/>
          <a:ext cx="0" cy="0"/>
          <a:chOff x="0" y="0"/>
          <a:chExt cx="0" cy="0"/>
        </a:xfrm>
      </p:grpSpPr>
      <p:sp>
        <p:nvSpPr>
          <p:cNvPr id="2" name="Antraštė 1"/>
          <p:cNvSpPr>
            <a:spLocks noGrp="1"/>
          </p:cNvSpPr>
          <p:nvPr>
            <p:ph type="title"/>
          </p:nvPr>
        </p:nvSpPr>
        <p:spPr>
          <a:xfrm>
            <a:off x="609600" y="274638"/>
            <a:ext cx="10972800" cy="1143000"/>
          </a:xfrm>
        </p:spPr>
        <p:txBody>
          <a:bodyPr/>
          <a:lstStyle/>
          <a:p>
            <a:r>
              <a:rPr lang="lt-LT" dirty="0"/>
              <a:t>Spustelėję </a:t>
            </a:r>
            <a:r>
              <a:rPr lang="lt-LT" dirty="0" err="1"/>
              <a:t>redag</a:t>
            </a:r>
            <a:r>
              <a:rPr lang="lt-LT" dirty="0"/>
              <a:t>. ruoš. </a:t>
            </a:r>
            <a:r>
              <a:rPr lang="lt-LT" dirty="0" err="1"/>
              <a:t>pavad</a:t>
            </a:r>
            <a:r>
              <a:rPr lang="lt-LT" dirty="0"/>
              <a:t>. stilių</a:t>
            </a:r>
          </a:p>
        </p:txBody>
      </p:sp>
      <p:sp>
        <p:nvSpPr>
          <p:cNvPr id="3" name="Lentelės vietos rezervavimo ženklas 2"/>
          <p:cNvSpPr>
            <a:spLocks noGrp="1"/>
          </p:cNvSpPr>
          <p:nvPr>
            <p:ph type="tbl" idx="1"/>
          </p:nvPr>
        </p:nvSpPr>
        <p:spPr>
          <a:xfrm>
            <a:off x="609600" y="1600201"/>
            <a:ext cx="10972800" cy="4525963"/>
          </a:xfrm>
        </p:spPr>
        <p:txBody>
          <a:bodyPr/>
          <a:lstStyle/>
          <a:p>
            <a:pPr lvl="0"/>
            <a:endParaRPr lang="lt-LT" noProof="0" dirty="0"/>
          </a:p>
        </p:txBody>
      </p:sp>
    </p:spTree>
    <p:extLst>
      <p:ext uri="{BB962C8B-B14F-4D97-AF65-F5344CB8AC3E}">
        <p14:creationId xmlns:p14="http://schemas.microsoft.com/office/powerpoint/2010/main" val="1817670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0234" y="6176963"/>
            <a:ext cx="3443817"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robertasulinskas.IDEAPRIMA\Desktop\idea prima\VMI\ppt\ppt vmi-08.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33" y="-952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l">
              <a:defRPr b="1">
                <a:solidFill>
                  <a:srgbClr val="008D3D"/>
                </a:solidFill>
                <a:latin typeface="Trebuchet MS"/>
                <a:cs typeface="Trebuchet MS"/>
              </a:defRPr>
            </a:lvl1pPr>
          </a:lstStyle>
          <a:p>
            <a:r>
              <a:rPr lang="lt-LT" dirty="0"/>
              <a:t>Click to edit Master title style</a:t>
            </a:r>
          </a:p>
        </p:txBody>
      </p:sp>
      <p:sp>
        <p:nvSpPr>
          <p:cNvPr id="3" name="Content Placeholder 2"/>
          <p:cNvSpPr>
            <a:spLocks noGrp="1"/>
          </p:cNvSpPr>
          <p:nvPr>
            <p:ph idx="1"/>
          </p:nvPr>
        </p:nvSpPr>
        <p:spPr/>
        <p:txBody>
          <a:bodyPr/>
          <a:lstStyle>
            <a:lvl1pPr marL="0" indent="0">
              <a:buClr>
                <a:srgbClr val="008D3D"/>
              </a:buClr>
              <a:buFontTx/>
              <a:buNone/>
              <a:defRPr/>
            </a:lvl1pPr>
            <a:lvl2pPr marL="742950" indent="-285750">
              <a:buClr>
                <a:srgbClr val="008D3D"/>
              </a:buClr>
              <a:buFont typeface="Arial" pitchFamily="34" charset="0"/>
              <a:buChar char="•"/>
              <a:defRPr/>
            </a:lvl2pPr>
            <a:lvl3pPr>
              <a:buClr>
                <a:srgbClr val="008D3D"/>
              </a:buClr>
              <a:defRPr/>
            </a:lvl3pPr>
            <a:lvl4pPr>
              <a:buClr>
                <a:srgbClr val="008D3D"/>
              </a:buClr>
              <a:defRPr/>
            </a:lvl4pPr>
            <a:lvl5pPr>
              <a:buClr>
                <a:srgbClr val="008D3D"/>
              </a:buClr>
              <a:defRPr/>
            </a:lvl5pPr>
          </a:lstStyle>
          <a:p>
            <a:pPr lvl="0"/>
            <a:r>
              <a:rPr lang="lt-LT" dirty="0"/>
              <a:t>Click to edit Master text styles</a:t>
            </a:r>
          </a:p>
          <a:p>
            <a:pPr lvl="1"/>
            <a:r>
              <a:rPr lang="lt-LT" dirty="0"/>
              <a:t>Second level</a:t>
            </a:r>
          </a:p>
          <a:p>
            <a:pPr lvl="2"/>
            <a:r>
              <a:rPr lang="lt-LT" dirty="0"/>
              <a:t>Third level</a:t>
            </a:r>
          </a:p>
          <a:p>
            <a:pPr lvl="3"/>
            <a:r>
              <a:rPr lang="lt-LT" dirty="0"/>
              <a:t>Fourth level</a:t>
            </a:r>
          </a:p>
          <a:p>
            <a:pPr lvl="4"/>
            <a:r>
              <a:rPr lang="lt-LT" dirty="0"/>
              <a:t>Fifth level</a:t>
            </a:r>
          </a:p>
        </p:txBody>
      </p:sp>
    </p:spTree>
    <p:extLst>
      <p:ext uri="{BB962C8B-B14F-4D97-AF65-F5344CB8AC3E}">
        <p14:creationId xmlns:p14="http://schemas.microsoft.com/office/powerpoint/2010/main" val="157823816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ACAAC5C5-6658-43CA-9373-62FC1952C136}"/>
              </a:ext>
            </a:extLst>
          </p:cNvPr>
          <p:cNvSpPr>
            <a:spLocks noGrp="1"/>
          </p:cNvSpPr>
          <p:nvPr>
            <p:ph type="title"/>
          </p:nvPr>
        </p:nvSpPr>
        <p:spPr>
          <a:xfrm>
            <a:off x="839788" y="365125"/>
            <a:ext cx="10515600" cy="1325563"/>
          </a:xfrm>
        </p:spPr>
        <p:txBody>
          <a:body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xmlns="" id="{92FED304-879A-4A37-8BD7-AE94F4DE61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4" name="Turinio vietos rezervavimo ženklas 3">
            <a:extLst>
              <a:ext uri="{FF2B5EF4-FFF2-40B4-BE49-F238E27FC236}">
                <a16:creationId xmlns:a16="http://schemas.microsoft.com/office/drawing/2014/main" xmlns="" id="{41059D77-1FE0-4E7E-A3EF-F99F1D6CDF34}"/>
              </a:ext>
            </a:extLst>
          </p:cNvPr>
          <p:cNvSpPr>
            <a:spLocks noGrp="1"/>
          </p:cNvSpPr>
          <p:nvPr>
            <p:ph sz="half" idx="2"/>
          </p:nvPr>
        </p:nvSpPr>
        <p:spPr>
          <a:xfrm>
            <a:off x="839788" y="2505075"/>
            <a:ext cx="5157787"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Teksto vietos rezervavimo ženklas 4">
            <a:extLst>
              <a:ext uri="{FF2B5EF4-FFF2-40B4-BE49-F238E27FC236}">
                <a16:creationId xmlns:a16="http://schemas.microsoft.com/office/drawing/2014/main" xmlns="" id="{55D8D6F5-988A-4DFF-B7D8-0A74FE75DE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6" name="Turinio vietos rezervavimo ženklas 5">
            <a:extLst>
              <a:ext uri="{FF2B5EF4-FFF2-40B4-BE49-F238E27FC236}">
                <a16:creationId xmlns:a16="http://schemas.microsoft.com/office/drawing/2014/main" xmlns="" id="{654D4015-8999-4490-ADC1-03221C4F315E}"/>
              </a:ext>
            </a:extLst>
          </p:cNvPr>
          <p:cNvSpPr>
            <a:spLocks noGrp="1"/>
          </p:cNvSpPr>
          <p:nvPr>
            <p:ph sz="quarter" idx="4"/>
          </p:nvPr>
        </p:nvSpPr>
        <p:spPr>
          <a:xfrm>
            <a:off x="6172200" y="2505075"/>
            <a:ext cx="5183188"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7" name="Datos vietos rezervavimo ženklas 6">
            <a:extLst>
              <a:ext uri="{FF2B5EF4-FFF2-40B4-BE49-F238E27FC236}">
                <a16:creationId xmlns:a16="http://schemas.microsoft.com/office/drawing/2014/main" xmlns="" id="{CB1C23F7-13D3-4FAD-8E75-CECEC05D50F9}"/>
              </a:ext>
            </a:extLst>
          </p:cNvPr>
          <p:cNvSpPr>
            <a:spLocks noGrp="1"/>
          </p:cNvSpPr>
          <p:nvPr>
            <p:ph type="dt" sz="half" idx="10"/>
          </p:nvPr>
        </p:nvSpPr>
        <p:spPr/>
        <p:txBody>
          <a:bodyPr/>
          <a:lstStyle/>
          <a:p>
            <a:fld id="{221EF331-FC2A-49A3-9047-A2FDB8B8843F}" type="datetimeFigureOut">
              <a:rPr lang="en-US" smtClean="0"/>
              <a:t>5/15/2024</a:t>
            </a:fld>
            <a:endParaRPr lang="en-US"/>
          </a:p>
        </p:txBody>
      </p:sp>
      <p:sp>
        <p:nvSpPr>
          <p:cNvPr id="8" name="Poraštės vietos rezervavimo ženklas 7">
            <a:extLst>
              <a:ext uri="{FF2B5EF4-FFF2-40B4-BE49-F238E27FC236}">
                <a16:creationId xmlns:a16="http://schemas.microsoft.com/office/drawing/2014/main" xmlns="" id="{DAC4FB7D-3B4B-46DE-B9EF-20A2337C5DEE}"/>
              </a:ext>
            </a:extLst>
          </p:cNvPr>
          <p:cNvSpPr>
            <a:spLocks noGrp="1"/>
          </p:cNvSpPr>
          <p:nvPr>
            <p:ph type="ftr" sz="quarter" idx="11"/>
          </p:nvPr>
        </p:nvSpPr>
        <p:spPr/>
        <p:txBody>
          <a:bodyPr/>
          <a:lstStyle/>
          <a:p>
            <a:endParaRPr lang="en-US"/>
          </a:p>
        </p:txBody>
      </p:sp>
      <p:sp>
        <p:nvSpPr>
          <p:cNvPr id="9" name="Skaidrės numerio vietos rezervavimo ženklas 8">
            <a:extLst>
              <a:ext uri="{FF2B5EF4-FFF2-40B4-BE49-F238E27FC236}">
                <a16:creationId xmlns:a16="http://schemas.microsoft.com/office/drawing/2014/main" xmlns="" id="{8396CA5A-6853-4414-9F4C-85942A869181}"/>
              </a:ext>
            </a:extLst>
          </p:cNvPr>
          <p:cNvSpPr>
            <a:spLocks noGrp="1"/>
          </p:cNvSpPr>
          <p:nvPr>
            <p:ph type="sldNum" sz="quarter" idx="12"/>
          </p:nvPr>
        </p:nvSpPr>
        <p:spPr/>
        <p:txBody>
          <a:bodyPr/>
          <a:lstStyle/>
          <a:p>
            <a:fld id="{B7D515CC-A234-4F1B-B29A-7C18E3ECB074}" type="slidenum">
              <a:rPr lang="en-US" smtClean="0"/>
              <a:t>‹#›</a:t>
            </a:fld>
            <a:endParaRPr lang="en-US"/>
          </a:p>
        </p:txBody>
      </p:sp>
    </p:spTree>
    <p:extLst>
      <p:ext uri="{BB962C8B-B14F-4D97-AF65-F5344CB8AC3E}">
        <p14:creationId xmlns:p14="http://schemas.microsoft.com/office/powerpoint/2010/main" val="917203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53274C53-7FCC-48B3-AE25-A9911362D7B0}"/>
              </a:ext>
            </a:extLst>
          </p:cNvPr>
          <p:cNvSpPr>
            <a:spLocks noGrp="1"/>
          </p:cNvSpPr>
          <p:nvPr>
            <p:ph type="title"/>
          </p:nvPr>
        </p:nvSpPr>
        <p:spPr/>
        <p:txBody>
          <a:bodyPr/>
          <a:lstStyle/>
          <a:p>
            <a:r>
              <a:rPr lang="lt-LT"/>
              <a:t>Spustelėję redaguokite stilių</a:t>
            </a:r>
            <a:endParaRPr lang="en-US"/>
          </a:p>
        </p:txBody>
      </p:sp>
      <p:sp>
        <p:nvSpPr>
          <p:cNvPr id="3" name="Datos vietos rezervavimo ženklas 2">
            <a:extLst>
              <a:ext uri="{FF2B5EF4-FFF2-40B4-BE49-F238E27FC236}">
                <a16:creationId xmlns:a16="http://schemas.microsoft.com/office/drawing/2014/main" xmlns="" id="{EF8D7EF3-2370-4233-8333-9895F60A27B8}"/>
              </a:ext>
            </a:extLst>
          </p:cNvPr>
          <p:cNvSpPr>
            <a:spLocks noGrp="1"/>
          </p:cNvSpPr>
          <p:nvPr>
            <p:ph type="dt" sz="half" idx="10"/>
          </p:nvPr>
        </p:nvSpPr>
        <p:spPr/>
        <p:txBody>
          <a:bodyPr/>
          <a:lstStyle/>
          <a:p>
            <a:fld id="{221EF331-FC2A-49A3-9047-A2FDB8B8843F}" type="datetimeFigureOut">
              <a:rPr lang="en-US" smtClean="0"/>
              <a:t>5/15/2024</a:t>
            </a:fld>
            <a:endParaRPr lang="en-US"/>
          </a:p>
        </p:txBody>
      </p:sp>
      <p:sp>
        <p:nvSpPr>
          <p:cNvPr id="4" name="Poraštės vietos rezervavimo ženklas 3">
            <a:extLst>
              <a:ext uri="{FF2B5EF4-FFF2-40B4-BE49-F238E27FC236}">
                <a16:creationId xmlns:a16="http://schemas.microsoft.com/office/drawing/2014/main" xmlns="" id="{E6DC0BE2-8147-4A60-9031-070582732210}"/>
              </a:ext>
            </a:extLst>
          </p:cNvPr>
          <p:cNvSpPr>
            <a:spLocks noGrp="1"/>
          </p:cNvSpPr>
          <p:nvPr>
            <p:ph type="ftr" sz="quarter" idx="11"/>
          </p:nvPr>
        </p:nvSpPr>
        <p:spPr/>
        <p:txBody>
          <a:bodyPr/>
          <a:lstStyle/>
          <a:p>
            <a:endParaRPr lang="en-US"/>
          </a:p>
        </p:txBody>
      </p:sp>
      <p:sp>
        <p:nvSpPr>
          <p:cNvPr id="5" name="Skaidrės numerio vietos rezervavimo ženklas 4">
            <a:extLst>
              <a:ext uri="{FF2B5EF4-FFF2-40B4-BE49-F238E27FC236}">
                <a16:creationId xmlns:a16="http://schemas.microsoft.com/office/drawing/2014/main" xmlns="" id="{6EA741C4-9FE7-44BE-9B38-1C149D042C5A}"/>
              </a:ext>
            </a:extLst>
          </p:cNvPr>
          <p:cNvSpPr>
            <a:spLocks noGrp="1"/>
          </p:cNvSpPr>
          <p:nvPr>
            <p:ph type="sldNum" sz="quarter" idx="12"/>
          </p:nvPr>
        </p:nvSpPr>
        <p:spPr/>
        <p:txBody>
          <a:bodyPr/>
          <a:lstStyle/>
          <a:p>
            <a:fld id="{B7D515CC-A234-4F1B-B29A-7C18E3ECB074}" type="slidenum">
              <a:rPr lang="en-US" smtClean="0"/>
              <a:t>‹#›</a:t>
            </a:fld>
            <a:endParaRPr lang="en-US"/>
          </a:p>
        </p:txBody>
      </p:sp>
    </p:spTree>
    <p:extLst>
      <p:ext uri="{BB962C8B-B14F-4D97-AF65-F5344CB8AC3E}">
        <p14:creationId xmlns:p14="http://schemas.microsoft.com/office/powerpoint/2010/main" val="764106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xmlns="" id="{97358067-932E-44A3-A106-4758FE94FC99}"/>
              </a:ext>
            </a:extLst>
          </p:cNvPr>
          <p:cNvSpPr>
            <a:spLocks noGrp="1"/>
          </p:cNvSpPr>
          <p:nvPr>
            <p:ph type="dt" sz="half" idx="10"/>
          </p:nvPr>
        </p:nvSpPr>
        <p:spPr/>
        <p:txBody>
          <a:bodyPr/>
          <a:lstStyle/>
          <a:p>
            <a:fld id="{221EF331-FC2A-49A3-9047-A2FDB8B8843F}" type="datetimeFigureOut">
              <a:rPr lang="en-US" smtClean="0"/>
              <a:t>5/15/2024</a:t>
            </a:fld>
            <a:endParaRPr lang="en-US"/>
          </a:p>
        </p:txBody>
      </p:sp>
      <p:sp>
        <p:nvSpPr>
          <p:cNvPr id="3" name="Poraštės vietos rezervavimo ženklas 2">
            <a:extLst>
              <a:ext uri="{FF2B5EF4-FFF2-40B4-BE49-F238E27FC236}">
                <a16:creationId xmlns:a16="http://schemas.microsoft.com/office/drawing/2014/main" xmlns="" id="{2D3ECB4E-214A-4EF2-844A-63A15D1B3247}"/>
              </a:ext>
            </a:extLst>
          </p:cNvPr>
          <p:cNvSpPr>
            <a:spLocks noGrp="1"/>
          </p:cNvSpPr>
          <p:nvPr>
            <p:ph type="ftr" sz="quarter" idx="11"/>
          </p:nvPr>
        </p:nvSpPr>
        <p:spPr/>
        <p:txBody>
          <a:bodyPr/>
          <a:lstStyle/>
          <a:p>
            <a:endParaRPr lang="en-US"/>
          </a:p>
        </p:txBody>
      </p:sp>
      <p:sp>
        <p:nvSpPr>
          <p:cNvPr id="4" name="Skaidrės numerio vietos rezervavimo ženklas 3">
            <a:extLst>
              <a:ext uri="{FF2B5EF4-FFF2-40B4-BE49-F238E27FC236}">
                <a16:creationId xmlns:a16="http://schemas.microsoft.com/office/drawing/2014/main" xmlns="" id="{849F4D5B-5EE4-4D0E-B095-132A3C2D976D}"/>
              </a:ext>
            </a:extLst>
          </p:cNvPr>
          <p:cNvSpPr>
            <a:spLocks noGrp="1"/>
          </p:cNvSpPr>
          <p:nvPr>
            <p:ph type="sldNum" sz="quarter" idx="12"/>
          </p:nvPr>
        </p:nvSpPr>
        <p:spPr/>
        <p:txBody>
          <a:bodyPr/>
          <a:lstStyle/>
          <a:p>
            <a:fld id="{B7D515CC-A234-4F1B-B29A-7C18E3ECB074}" type="slidenum">
              <a:rPr lang="en-US" smtClean="0"/>
              <a:t>‹#›</a:t>
            </a:fld>
            <a:endParaRPr lang="en-US"/>
          </a:p>
        </p:txBody>
      </p:sp>
    </p:spTree>
    <p:extLst>
      <p:ext uri="{BB962C8B-B14F-4D97-AF65-F5344CB8AC3E}">
        <p14:creationId xmlns:p14="http://schemas.microsoft.com/office/powerpoint/2010/main" val="3607776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47EF2E8E-FF81-4BBF-812F-2B3A64801B5E}"/>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xmlns="" id="{B063FA3A-6168-4D43-81E3-0BAF52110D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eksto vietos rezervavimo ženklas 3">
            <a:extLst>
              <a:ext uri="{FF2B5EF4-FFF2-40B4-BE49-F238E27FC236}">
                <a16:creationId xmlns:a16="http://schemas.microsoft.com/office/drawing/2014/main" xmlns="" id="{0DE78F30-A287-4622-A064-79B21BF65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a16="http://schemas.microsoft.com/office/drawing/2014/main" xmlns="" id="{C87A131A-1FEA-4547-98C2-85F398950895}"/>
              </a:ext>
            </a:extLst>
          </p:cNvPr>
          <p:cNvSpPr>
            <a:spLocks noGrp="1"/>
          </p:cNvSpPr>
          <p:nvPr>
            <p:ph type="dt" sz="half" idx="10"/>
          </p:nvPr>
        </p:nvSpPr>
        <p:spPr/>
        <p:txBody>
          <a:bodyPr/>
          <a:lstStyle/>
          <a:p>
            <a:fld id="{221EF331-FC2A-49A3-9047-A2FDB8B8843F}" type="datetimeFigureOut">
              <a:rPr lang="en-US" smtClean="0"/>
              <a:t>5/15/2024</a:t>
            </a:fld>
            <a:endParaRPr lang="en-US"/>
          </a:p>
        </p:txBody>
      </p:sp>
      <p:sp>
        <p:nvSpPr>
          <p:cNvPr id="6" name="Poraštės vietos rezervavimo ženklas 5">
            <a:extLst>
              <a:ext uri="{FF2B5EF4-FFF2-40B4-BE49-F238E27FC236}">
                <a16:creationId xmlns:a16="http://schemas.microsoft.com/office/drawing/2014/main" xmlns="" id="{8C83A2ED-CFA2-4E85-8339-FB3A138648BB}"/>
              </a:ext>
            </a:extLst>
          </p:cNvPr>
          <p:cNvSpPr>
            <a:spLocks noGrp="1"/>
          </p:cNvSpPr>
          <p:nvPr>
            <p:ph type="ftr" sz="quarter" idx="11"/>
          </p:nvPr>
        </p:nvSpPr>
        <p:spPr/>
        <p:txBody>
          <a:bodyPr/>
          <a:lstStyle/>
          <a:p>
            <a:endParaRPr lang="en-US"/>
          </a:p>
        </p:txBody>
      </p:sp>
      <p:sp>
        <p:nvSpPr>
          <p:cNvPr id="7" name="Skaidrės numerio vietos rezervavimo ženklas 6">
            <a:extLst>
              <a:ext uri="{FF2B5EF4-FFF2-40B4-BE49-F238E27FC236}">
                <a16:creationId xmlns:a16="http://schemas.microsoft.com/office/drawing/2014/main" xmlns="" id="{4521B658-C8AA-4FBF-BBC6-D018350C8CB8}"/>
              </a:ext>
            </a:extLst>
          </p:cNvPr>
          <p:cNvSpPr>
            <a:spLocks noGrp="1"/>
          </p:cNvSpPr>
          <p:nvPr>
            <p:ph type="sldNum" sz="quarter" idx="12"/>
          </p:nvPr>
        </p:nvSpPr>
        <p:spPr/>
        <p:txBody>
          <a:bodyPr/>
          <a:lstStyle/>
          <a:p>
            <a:fld id="{B7D515CC-A234-4F1B-B29A-7C18E3ECB074}" type="slidenum">
              <a:rPr lang="en-US" smtClean="0"/>
              <a:t>‹#›</a:t>
            </a:fld>
            <a:endParaRPr lang="en-US"/>
          </a:p>
        </p:txBody>
      </p:sp>
    </p:spTree>
    <p:extLst>
      <p:ext uri="{BB962C8B-B14F-4D97-AF65-F5344CB8AC3E}">
        <p14:creationId xmlns:p14="http://schemas.microsoft.com/office/powerpoint/2010/main" val="2245469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3A5F5170-D87F-46AA-AADC-D3053EA1F363}"/>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a:p>
        </p:txBody>
      </p:sp>
      <p:sp>
        <p:nvSpPr>
          <p:cNvPr id="3" name="Paveikslėlio vietos rezervavimo ženklas 2">
            <a:extLst>
              <a:ext uri="{FF2B5EF4-FFF2-40B4-BE49-F238E27FC236}">
                <a16:creationId xmlns:a16="http://schemas.microsoft.com/office/drawing/2014/main" xmlns="" id="{E312C930-9DEE-4AE7-B738-732028577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o vietos rezervavimo ženklas 3">
            <a:extLst>
              <a:ext uri="{FF2B5EF4-FFF2-40B4-BE49-F238E27FC236}">
                <a16:creationId xmlns:a16="http://schemas.microsoft.com/office/drawing/2014/main" xmlns="" id="{3357F5C4-A9D5-4117-80D4-056E1E4D1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a16="http://schemas.microsoft.com/office/drawing/2014/main" xmlns="" id="{7D40A2C1-BE2C-4212-837B-C91A49ACD266}"/>
              </a:ext>
            </a:extLst>
          </p:cNvPr>
          <p:cNvSpPr>
            <a:spLocks noGrp="1"/>
          </p:cNvSpPr>
          <p:nvPr>
            <p:ph type="dt" sz="half" idx="10"/>
          </p:nvPr>
        </p:nvSpPr>
        <p:spPr/>
        <p:txBody>
          <a:bodyPr/>
          <a:lstStyle/>
          <a:p>
            <a:fld id="{221EF331-FC2A-49A3-9047-A2FDB8B8843F}" type="datetimeFigureOut">
              <a:rPr lang="en-US" smtClean="0"/>
              <a:t>5/15/2024</a:t>
            </a:fld>
            <a:endParaRPr lang="en-US"/>
          </a:p>
        </p:txBody>
      </p:sp>
      <p:sp>
        <p:nvSpPr>
          <p:cNvPr id="6" name="Poraštės vietos rezervavimo ženklas 5">
            <a:extLst>
              <a:ext uri="{FF2B5EF4-FFF2-40B4-BE49-F238E27FC236}">
                <a16:creationId xmlns:a16="http://schemas.microsoft.com/office/drawing/2014/main" xmlns="" id="{1D19CA4A-FE5C-40B7-B2A1-82A09E403CEB}"/>
              </a:ext>
            </a:extLst>
          </p:cNvPr>
          <p:cNvSpPr>
            <a:spLocks noGrp="1"/>
          </p:cNvSpPr>
          <p:nvPr>
            <p:ph type="ftr" sz="quarter" idx="11"/>
          </p:nvPr>
        </p:nvSpPr>
        <p:spPr/>
        <p:txBody>
          <a:bodyPr/>
          <a:lstStyle/>
          <a:p>
            <a:endParaRPr lang="en-US"/>
          </a:p>
        </p:txBody>
      </p:sp>
      <p:sp>
        <p:nvSpPr>
          <p:cNvPr id="7" name="Skaidrės numerio vietos rezervavimo ženklas 6">
            <a:extLst>
              <a:ext uri="{FF2B5EF4-FFF2-40B4-BE49-F238E27FC236}">
                <a16:creationId xmlns:a16="http://schemas.microsoft.com/office/drawing/2014/main" xmlns="" id="{12DF931A-A836-4E86-BBD6-42F34B4743FF}"/>
              </a:ext>
            </a:extLst>
          </p:cNvPr>
          <p:cNvSpPr>
            <a:spLocks noGrp="1"/>
          </p:cNvSpPr>
          <p:nvPr>
            <p:ph type="sldNum" sz="quarter" idx="12"/>
          </p:nvPr>
        </p:nvSpPr>
        <p:spPr/>
        <p:txBody>
          <a:bodyPr/>
          <a:lstStyle/>
          <a:p>
            <a:fld id="{B7D515CC-A234-4F1B-B29A-7C18E3ECB074}" type="slidenum">
              <a:rPr lang="en-US" smtClean="0"/>
              <a:t>‹#›</a:t>
            </a:fld>
            <a:endParaRPr lang="en-US"/>
          </a:p>
        </p:txBody>
      </p:sp>
    </p:spTree>
    <p:extLst>
      <p:ext uri="{BB962C8B-B14F-4D97-AF65-F5344CB8AC3E}">
        <p14:creationId xmlns:p14="http://schemas.microsoft.com/office/powerpoint/2010/main" val="3071522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1.jpe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xmlns="" id="{1194EFBD-5858-4028-89F3-C64D276839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xmlns="" id="{BBA18B0F-A5F8-46B8-9CB8-FF2928BCB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xmlns="" id="{AF0D7EA4-E872-484E-AD46-A2BF4643CB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1EF331-FC2A-49A3-9047-A2FDB8B8843F}" type="datetimeFigureOut">
              <a:rPr lang="en-US" smtClean="0"/>
              <a:t>5/15/2024</a:t>
            </a:fld>
            <a:endParaRPr lang="en-US"/>
          </a:p>
        </p:txBody>
      </p:sp>
      <p:sp>
        <p:nvSpPr>
          <p:cNvPr id="5" name="Poraštės vietos rezervavimo ženklas 4">
            <a:extLst>
              <a:ext uri="{FF2B5EF4-FFF2-40B4-BE49-F238E27FC236}">
                <a16:creationId xmlns:a16="http://schemas.microsoft.com/office/drawing/2014/main" xmlns="" id="{C7F102C6-C51B-4BEF-8335-3A70BC7F69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kaidrės numerio vietos rezervavimo ženklas 5">
            <a:extLst>
              <a:ext uri="{FF2B5EF4-FFF2-40B4-BE49-F238E27FC236}">
                <a16:creationId xmlns:a16="http://schemas.microsoft.com/office/drawing/2014/main" xmlns="" id="{0E438E22-EA3C-4906-AAFF-81A6DE557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515CC-A234-4F1B-B29A-7C18E3ECB074}" type="slidenum">
              <a:rPr lang="en-US" smtClean="0"/>
              <a:t>‹#›</a:t>
            </a:fld>
            <a:endParaRPr lang="en-US"/>
          </a:p>
        </p:txBody>
      </p:sp>
    </p:spTree>
    <p:extLst>
      <p:ext uri="{BB962C8B-B14F-4D97-AF65-F5344CB8AC3E}">
        <p14:creationId xmlns:p14="http://schemas.microsoft.com/office/powerpoint/2010/main" val="4121782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C:\Users\robertasulinskas.IDEAPRIMA\Desktop\idea prima\VMI\ppt\ppt vmi-08.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33" y="-952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altLang="lt-LT"/>
              <a:t>Spustelėkite, jei norite keisite ruoš. pav. stilių</a:t>
            </a:r>
          </a:p>
        </p:txBody>
      </p:sp>
      <p:sp>
        <p:nvSpPr>
          <p:cNvPr id="205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lt-LT"/>
              <a:t>Spustelėkite ruošinio teksto stiliams keisti</a:t>
            </a:r>
          </a:p>
          <a:p>
            <a:pPr lvl="1"/>
            <a:r>
              <a:rPr lang="lt-LT" altLang="lt-LT"/>
              <a:t>Antras lygmuo</a:t>
            </a:r>
          </a:p>
          <a:p>
            <a:pPr lvl="2"/>
            <a:r>
              <a:rPr lang="lt-LT" altLang="lt-LT"/>
              <a:t>Trečias lygmuo</a:t>
            </a:r>
          </a:p>
          <a:p>
            <a:pPr lvl="3"/>
            <a:r>
              <a:rPr lang="lt-LT" altLang="lt-LT"/>
              <a:t>Ketvirtas lygmuo</a:t>
            </a:r>
          </a:p>
          <a:p>
            <a:pPr lvl="4"/>
            <a:r>
              <a:rPr lang="lt-LT" altLang="lt-LT"/>
              <a:t>Penktas lygmuo</a:t>
            </a:r>
          </a:p>
        </p:txBody>
      </p:sp>
    </p:spTree>
    <p:extLst>
      <p:ext uri="{BB962C8B-B14F-4D97-AF65-F5344CB8AC3E}">
        <p14:creationId xmlns:p14="http://schemas.microsoft.com/office/powerpoint/2010/main" val="73946556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defTabSz="457200" rtl="0" eaLnBrk="0" fontAlgn="base" hangingPunct="0">
        <a:spcBef>
          <a:spcPct val="0"/>
        </a:spcBef>
        <a:spcAft>
          <a:spcPct val="0"/>
        </a:spcAft>
        <a:defRPr sz="4400">
          <a:solidFill>
            <a:srgbClr val="008D3D"/>
          </a:solidFill>
          <a:latin typeface="+mj-lt"/>
          <a:ea typeface="+mj-ea"/>
          <a:cs typeface="MS PGothic" charset="0"/>
        </a:defRPr>
      </a:lvl1pPr>
      <a:lvl2pPr algn="ctr" defTabSz="457200" rtl="0" eaLnBrk="0" fontAlgn="base" hangingPunct="0">
        <a:spcBef>
          <a:spcPct val="0"/>
        </a:spcBef>
        <a:spcAft>
          <a:spcPct val="0"/>
        </a:spcAft>
        <a:defRPr sz="4400">
          <a:solidFill>
            <a:srgbClr val="008D3D"/>
          </a:solidFill>
          <a:latin typeface="Trebuchet MS"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rgbClr val="008D3D"/>
          </a:solidFill>
          <a:latin typeface="Trebuchet MS"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rgbClr val="008D3D"/>
          </a:solidFill>
          <a:latin typeface="Trebuchet MS"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rgbClr val="008D3D"/>
          </a:solidFill>
          <a:latin typeface="Trebuchet MS" pitchFamily="34" charset="0"/>
          <a:ea typeface="MS PGothic" pitchFamily="34" charset="-128"/>
          <a:cs typeface="MS PGothic" charset="0"/>
        </a:defRPr>
      </a:lvl5pPr>
      <a:lvl6pPr marL="457200" algn="ctr" defTabSz="457200" rtl="0" eaLnBrk="0" fontAlgn="base" hangingPunct="0">
        <a:spcBef>
          <a:spcPct val="0"/>
        </a:spcBef>
        <a:spcAft>
          <a:spcPct val="0"/>
        </a:spcAft>
        <a:defRPr sz="4400">
          <a:solidFill>
            <a:srgbClr val="008D3D"/>
          </a:solidFill>
          <a:latin typeface="Trebuchet MS" pitchFamily="34" charset="0"/>
          <a:ea typeface="MS PGothic" pitchFamily="34" charset="-128"/>
        </a:defRPr>
      </a:lvl6pPr>
      <a:lvl7pPr marL="914400" algn="ctr" defTabSz="457200" rtl="0" eaLnBrk="0" fontAlgn="base" hangingPunct="0">
        <a:spcBef>
          <a:spcPct val="0"/>
        </a:spcBef>
        <a:spcAft>
          <a:spcPct val="0"/>
        </a:spcAft>
        <a:defRPr sz="4400">
          <a:solidFill>
            <a:srgbClr val="008D3D"/>
          </a:solidFill>
          <a:latin typeface="Trebuchet MS" pitchFamily="34" charset="0"/>
          <a:ea typeface="MS PGothic" pitchFamily="34" charset="-128"/>
        </a:defRPr>
      </a:lvl7pPr>
      <a:lvl8pPr marL="1371600" algn="ctr" defTabSz="457200" rtl="0" eaLnBrk="0" fontAlgn="base" hangingPunct="0">
        <a:spcBef>
          <a:spcPct val="0"/>
        </a:spcBef>
        <a:spcAft>
          <a:spcPct val="0"/>
        </a:spcAft>
        <a:defRPr sz="4400">
          <a:solidFill>
            <a:srgbClr val="008D3D"/>
          </a:solidFill>
          <a:latin typeface="Trebuchet MS" pitchFamily="34" charset="0"/>
          <a:ea typeface="MS PGothic" pitchFamily="34" charset="-128"/>
        </a:defRPr>
      </a:lvl8pPr>
      <a:lvl9pPr marL="1828800" algn="ctr" defTabSz="457200" rtl="0" eaLnBrk="0" fontAlgn="base" hangingPunct="0">
        <a:spcBef>
          <a:spcPct val="0"/>
        </a:spcBef>
        <a:spcAft>
          <a:spcPct val="0"/>
        </a:spcAft>
        <a:defRPr sz="4400">
          <a:solidFill>
            <a:srgbClr val="008D3D"/>
          </a:solidFill>
          <a:latin typeface="Trebuchet MS"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cs typeface="MS PGothic" charset="0"/>
        </a:defRPr>
      </a:lvl5pPr>
      <a:lvl6pPr marL="2514600" indent="-228600" algn="l" defTabSz="457200"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defTabSz="457200"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defTabSz="457200"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defTabSz="457200"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xmlns="" id="{1194EFBD-5858-4028-89F3-C64D276839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xmlns="" id="{BBA18B0F-A5F8-46B8-9CB8-FF2928BCB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xmlns="" id="{AF0D7EA4-E872-484E-AD46-A2BF4643CB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1EF331-FC2A-49A3-9047-A2FDB8B8843F}" type="datetimeFigureOut">
              <a:rPr lang="en-US" smtClean="0">
                <a:solidFill>
                  <a:prstClr val="black">
                    <a:tint val="75000"/>
                  </a:prstClr>
                </a:solidFill>
              </a:rPr>
              <a:pPr/>
              <a:t>5/15/2024</a:t>
            </a:fld>
            <a:endParaRPr lang="en-US">
              <a:solidFill>
                <a:prstClr val="black">
                  <a:tint val="75000"/>
                </a:prstClr>
              </a:solidFill>
            </a:endParaRPr>
          </a:p>
        </p:txBody>
      </p:sp>
      <p:sp>
        <p:nvSpPr>
          <p:cNvPr id="5" name="Poraštės vietos rezervavimo ženklas 4">
            <a:extLst>
              <a:ext uri="{FF2B5EF4-FFF2-40B4-BE49-F238E27FC236}">
                <a16:creationId xmlns:a16="http://schemas.microsoft.com/office/drawing/2014/main" xmlns="" id="{C7F102C6-C51B-4BEF-8335-3A70BC7F69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kaidrės numerio vietos rezervavimo ženklas 5">
            <a:extLst>
              <a:ext uri="{FF2B5EF4-FFF2-40B4-BE49-F238E27FC236}">
                <a16:creationId xmlns:a16="http://schemas.microsoft.com/office/drawing/2014/main" xmlns="" id="{0E438E22-EA3C-4906-AAFF-81A6DE557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515CC-A234-4F1B-B29A-7C18E3ECB0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02998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C:\Users\robertasulinskas.IDEAPRIMA\Desktop\idea prima\VMI\ppt\ppt vmi-08.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33" y="-952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altLang="lt-LT"/>
              <a:t>Spustelėkite, jei norite keisite ruoš. pav. stilių</a:t>
            </a:r>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lt-LT"/>
              <a:t>Spustelėkite ruošinio teksto stiliams keisti</a:t>
            </a:r>
          </a:p>
          <a:p>
            <a:pPr lvl="1"/>
            <a:r>
              <a:rPr lang="lt-LT" altLang="lt-LT"/>
              <a:t>Antras lygmuo</a:t>
            </a:r>
          </a:p>
          <a:p>
            <a:pPr lvl="2"/>
            <a:r>
              <a:rPr lang="lt-LT" altLang="lt-LT"/>
              <a:t>Trečias lygmuo</a:t>
            </a:r>
          </a:p>
          <a:p>
            <a:pPr lvl="3"/>
            <a:r>
              <a:rPr lang="lt-LT" altLang="lt-LT"/>
              <a:t>Ketvirtas lygmuo</a:t>
            </a:r>
          </a:p>
          <a:p>
            <a:pPr lvl="4"/>
            <a:r>
              <a:rPr lang="lt-LT" altLang="lt-LT"/>
              <a:t>Penktas lygmuo</a:t>
            </a:r>
          </a:p>
        </p:txBody>
      </p:sp>
    </p:spTree>
    <p:extLst>
      <p:ext uri="{BB962C8B-B14F-4D97-AF65-F5344CB8AC3E}">
        <p14:creationId xmlns:p14="http://schemas.microsoft.com/office/powerpoint/2010/main" val="18892972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Lst>
  <p:txStyles>
    <p:titleStyle>
      <a:lvl1pPr algn="ctr" defTabSz="457200" rtl="0" eaLnBrk="0" fontAlgn="base" hangingPunct="0">
        <a:spcBef>
          <a:spcPct val="0"/>
        </a:spcBef>
        <a:spcAft>
          <a:spcPct val="0"/>
        </a:spcAft>
        <a:defRPr sz="4400">
          <a:solidFill>
            <a:srgbClr val="008D3D"/>
          </a:solidFill>
          <a:latin typeface="+mj-lt"/>
          <a:ea typeface="MS PGothic" pitchFamily="34" charset="-128"/>
          <a:cs typeface="+mj-cs"/>
        </a:defRPr>
      </a:lvl1pPr>
      <a:lvl2pPr algn="ctr" defTabSz="457200" rtl="0" eaLnBrk="0" fontAlgn="base" hangingPunct="0">
        <a:spcBef>
          <a:spcPct val="0"/>
        </a:spcBef>
        <a:spcAft>
          <a:spcPct val="0"/>
        </a:spcAft>
        <a:defRPr sz="4400">
          <a:solidFill>
            <a:srgbClr val="008D3D"/>
          </a:solidFill>
          <a:latin typeface="Trebuchet MS" pitchFamily="34" charset="0"/>
          <a:ea typeface="MS PGothic" pitchFamily="34" charset="-128"/>
        </a:defRPr>
      </a:lvl2pPr>
      <a:lvl3pPr algn="ctr" defTabSz="457200" rtl="0" eaLnBrk="0" fontAlgn="base" hangingPunct="0">
        <a:spcBef>
          <a:spcPct val="0"/>
        </a:spcBef>
        <a:spcAft>
          <a:spcPct val="0"/>
        </a:spcAft>
        <a:defRPr sz="4400">
          <a:solidFill>
            <a:srgbClr val="008D3D"/>
          </a:solidFill>
          <a:latin typeface="Trebuchet MS" pitchFamily="34" charset="0"/>
          <a:ea typeface="MS PGothic" pitchFamily="34" charset="-128"/>
        </a:defRPr>
      </a:lvl3pPr>
      <a:lvl4pPr algn="ctr" defTabSz="457200" rtl="0" eaLnBrk="0" fontAlgn="base" hangingPunct="0">
        <a:spcBef>
          <a:spcPct val="0"/>
        </a:spcBef>
        <a:spcAft>
          <a:spcPct val="0"/>
        </a:spcAft>
        <a:defRPr sz="4400">
          <a:solidFill>
            <a:srgbClr val="008D3D"/>
          </a:solidFill>
          <a:latin typeface="Trebuchet MS" pitchFamily="34" charset="0"/>
          <a:ea typeface="MS PGothic" pitchFamily="34" charset="-128"/>
        </a:defRPr>
      </a:lvl4pPr>
      <a:lvl5pPr algn="ctr" defTabSz="457200" rtl="0" eaLnBrk="0" fontAlgn="base" hangingPunct="0">
        <a:spcBef>
          <a:spcPct val="0"/>
        </a:spcBef>
        <a:spcAft>
          <a:spcPct val="0"/>
        </a:spcAft>
        <a:defRPr sz="4400">
          <a:solidFill>
            <a:srgbClr val="008D3D"/>
          </a:solidFill>
          <a:latin typeface="Trebuchet MS" pitchFamily="34" charset="0"/>
          <a:ea typeface="MS PGothic" pitchFamily="34" charset="-128"/>
        </a:defRPr>
      </a:lvl5pPr>
      <a:lvl6pPr marL="457200" algn="ctr" defTabSz="457200" rtl="0" eaLnBrk="0" fontAlgn="base" hangingPunct="0">
        <a:spcBef>
          <a:spcPct val="0"/>
        </a:spcBef>
        <a:spcAft>
          <a:spcPct val="0"/>
        </a:spcAft>
        <a:defRPr sz="4400">
          <a:solidFill>
            <a:srgbClr val="008D3D"/>
          </a:solidFill>
          <a:latin typeface="Trebuchet MS" pitchFamily="34" charset="0"/>
          <a:ea typeface="MS PGothic" pitchFamily="34" charset="-128"/>
        </a:defRPr>
      </a:lvl6pPr>
      <a:lvl7pPr marL="914400" algn="ctr" defTabSz="457200" rtl="0" eaLnBrk="0" fontAlgn="base" hangingPunct="0">
        <a:spcBef>
          <a:spcPct val="0"/>
        </a:spcBef>
        <a:spcAft>
          <a:spcPct val="0"/>
        </a:spcAft>
        <a:defRPr sz="4400">
          <a:solidFill>
            <a:srgbClr val="008D3D"/>
          </a:solidFill>
          <a:latin typeface="Trebuchet MS" pitchFamily="34" charset="0"/>
          <a:ea typeface="MS PGothic" pitchFamily="34" charset="-128"/>
        </a:defRPr>
      </a:lvl7pPr>
      <a:lvl8pPr marL="1371600" algn="ctr" defTabSz="457200" rtl="0" eaLnBrk="0" fontAlgn="base" hangingPunct="0">
        <a:spcBef>
          <a:spcPct val="0"/>
        </a:spcBef>
        <a:spcAft>
          <a:spcPct val="0"/>
        </a:spcAft>
        <a:defRPr sz="4400">
          <a:solidFill>
            <a:srgbClr val="008D3D"/>
          </a:solidFill>
          <a:latin typeface="Trebuchet MS" pitchFamily="34" charset="0"/>
          <a:ea typeface="MS PGothic" pitchFamily="34" charset="-128"/>
        </a:defRPr>
      </a:lvl8pPr>
      <a:lvl9pPr marL="1828800" algn="ctr" defTabSz="457200" rtl="0" eaLnBrk="0" fontAlgn="base" hangingPunct="0">
        <a:spcBef>
          <a:spcPct val="0"/>
        </a:spcBef>
        <a:spcAft>
          <a:spcPct val="0"/>
        </a:spcAft>
        <a:defRPr sz="4400">
          <a:solidFill>
            <a:srgbClr val="008D3D"/>
          </a:solidFill>
          <a:latin typeface="Trebuchet MS"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S PGothic"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S PGothic"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itchFamily="34" charset="-128"/>
        </a:defRPr>
      </a:lvl5pPr>
      <a:lvl6pPr marL="2514600" indent="-228600" algn="l" defTabSz="457200"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defTabSz="457200"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defTabSz="457200"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defTabSz="457200"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1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7D4C"/>
        </a:solidFill>
        <a:effectLst/>
      </p:bgPr>
    </p:bg>
    <p:spTree>
      <p:nvGrpSpPr>
        <p:cNvPr id="1" name=""/>
        <p:cNvGrpSpPr/>
        <p:nvPr/>
      </p:nvGrpSpPr>
      <p:grpSpPr>
        <a:xfrm>
          <a:off x="0" y="0"/>
          <a:ext cx="0" cy="0"/>
          <a:chOff x="0" y="0"/>
          <a:chExt cx="0" cy="0"/>
        </a:xfrm>
      </p:grpSpPr>
      <p:pic>
        <p:nvPicPr>
          <p:cNvPr id="8" name="Paveikslėlis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7028" y="0"/>
            <a:ext cx="11500075" cy="8901910"/>
          </a:xfrm>
          <a:prstGeom prst="rect">
            <a:avLst/>
          </a:prstGeom>
        </p:spPr>
      </p:pic>
      <p:pic>
        <p:nvPicPr>
          <p:cNvPr id="7" name="Paveikslėlis 6">
            <a:extLst>
              <a:ext uri="{FF2B5EF4-FFF2-40B4-BE49-F238E27FC236}">
                <a16:creationId xmlns:a16="http://schemas.microsoft.com/office/drawing/2014/main" xmlns="" id="{61CF367E-0961-4E14-B6B1-6A90180E79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241" y="723307"/>
            <a:ext cx="1543262" cy="793237"/>
          </a:xfrm>
          <a:prstGeom prst="rect">
            <a:avLst/>
          </a:prstGeom>
        </p:spPr>
      </p:pic>
      <p:sp>
        <p:nvSpPr>
          <p:cNvPr id="2" name="Stačiakampis 1"/>
          <p:cNvSpPr/>
          <p:nvPr/>
        </p:nvSpPr>
        <p:spPr>
          <a:xfrm>
            <a:off x="723450" y="2689824"/>
            <a:ext cx="10285188" cy="923330"/>
          </a:xfrm>
          <a:prstGeom prst="rect">
            <a:avLst/>
          </a:prstGeom>
        </p:spPr>
        <p:txBody>
          <a:bodyPr wrap="none">
            <a:spAutoFit/>
          </a:bodyPr>
          <a:lstStyle/>
          <a:p>
            <a:r>
              <a:rPr lang="lt-LT" sz="4000" b="1" dirty="0">
                <a:solidFill>
                  <a:prstClr val="white"/>
                </a:solidFill>
                <a:latin typeface="Trebuchet MS" panose="020B0603020202020204" pitchFamily="34" charset="0"/>
              </a:rPr>
              <a:t>Žvilgsnis </a:t>
            </a:r>
            <a:r>
              <a:rPr lang="lt-LT" sz="4000" b="1" dirty="0" smtClean="0">
                <a:solidFill>
                  <a:prstClr val="white"/>
                </a:solidFill>
                <a:latin typeface="Trebuchet MS" panose="020B0603020202020204" pitchFamily="34" charset="0"/>
              </a:rPr>
              <a:t>iš</a:t>
            </a:r>
            <a:r>
              <a:rPr lang="en-US" sz="4000" b="1" dirty="0" smtClean="0">
                <a:solidFill>
                  <a:prstClr val="white"/>
                </a:solidFill>
                <a:latin typeface="Trebuchet MS" panose="020B0603020202020204" pitchFamily="34" charset="0"/>
              </a:rPr>
              <a:t>  </a:t>
            </a:r>
            <a:r>
              <a:rPr lang="lt-LT" sz="5400" b="1" dirty="0" smtClean="0">
                <a:solidFill>
                  <a:prstClr val="white"/>
                </a:solidFill>
                <a:latin typeface="Trebuchet MS" panose="020B0603020202020204" pitchFamily="34" charset="0"/>
              </a:rPr>
              <a:t>regiono </a:t>
            </a:r>
            <a:r>
              <a:rPr lang="lt-LT" sz="5400" b="1" dirty="0">
                <a:solidFill>
                  <a:prstClr val="white"/>
                </a:solidFill>
                <a:latin typeface="Trebuchet MS" panose="020B0603020202020204" pitchFamily="34" charset="0"/>
              </a:rPr>
              <a:t>perspektyvos</a:t>
            </a:r>
          </a:p>
        </p:txBody>
      </p:sp>
      <p:sp>
        <p:nvSpPr>
          <p:cNvPr id="9" name="Stačiakampis 8"/>
          <p:cNvSpPr/>
          <p:nvPr/>
        </p:nvSpPr>
        <p:spPr>
          <a:xfrm>
            <a:off x="723450" y="5207134"/>
            <a:ext cx="5472973" cy="1200329"/>
          </a:xfrm>
          <a:prstGeom prst="rect">
            <a:avLst/>
          </a:prstGeom>
        </p:spPr>
        <p:txBody>
          <a:bodyPr wrap="none">
            <a:spAutoFit/>
          </a:bodyPr>
          <a:lstStyle/>
          <a:p>
            <a:pPr>
              <a:lnSpc>
                <a:spcPct val="150000"/>
              </a:lnSpc>
            </a:pPr>
            <a:r>
              <a:rPr lang="en-US" sz="1600" dirty="0" smtClean="0">
                <a:solidFill>
                  <a:prstClr val="white"/>
                </a:solidFill>
                <a:latin typeface="Trebuchet MS" panose="020B0603020202020204" pitchFamily="34" charset="0"/>
              </a:rPr>
              <a:t>2024</a:t>
            </a:r>
            <a:r>
              <a:rPr lang="lt-LT" sz="1600" dirty="0" smtClean="0">
                <a:solidFill>
                  <a:prstClr val="white"/>
                </a:solidFill>
                <a:latin typeface="Trebuchet MS" panose="020B0603020202020204" pitchFamily="34" charset="0"/>
              </a:rPr>
              <a:t> 0</a:t>
            </a:r>
            <a:r>
              <a:rPr lang="en-US" sz="1600" dirty="0" smtClean="0">
                <a:solidFill>
                  <a:prstClr val="white"/>
                </a:solidFill>
                <a:latin typeface="Trebuchet MS" panose="020B0603020202020204" pitchFamily="34" charset="0"/>
              </a:rPr>
              <a:t>4</a:t>
            </a:r>
            <a:r>
              <a:rPr lang="lt-LT" sz="1600" dirty="0" smtClean="0">
                <a:solidFill>
                  <a:prstClr val="white"/>
                </a:solidFill>
                <a:latin typeface="Trebuchet MS" panose="020B0603020202020204" pitchFamily="34" charset="0"/>
              </a:rPr>
              <a:t> 30</a:t>
            </a:r>
            <a:endParaRPr lang="en-US" sz="1600" dirty="0" smtClean="0">
              <a:solidFill>
                <a:prstClr val="white"/>
              </a:solidFill>
              <a:latin typeface="Trebuchet MS" panose="020B0603020202020204" pitchFamily="34" charset="0"/>
            </a:endParaRPr>
          </a:p>
          <a:p>
            <a:pPr>
              <a:lnSpc>
                <a:spcPct val="150000"/>
              </a:lnSpc>
            </a:pPr>
            <a:r>
              <a:rPr lang="lt-LT" sz="1600" b="1" dirty="0" smtClean="0">
                <a:solidFill>
                  <a:prstClr val="white"/>
                </a:solidFill>
                <a:latin typeface="Trebuchet MS" panose="020B0603020202020204" pitchFamily="34" charset="0"/>
              </a:rPr>
              <a:t>Judita </a:t>
            </a:r>
            <a:r>
              <a:rPr lang="lt-LT" sz="1600" b="1" dirty="0" err="1">
                <a:solidFill>
                  <a:prstClr val="white"/>
                </a:solidFill>
                <a:latin typeface="Trebuchet MS" panose="020B0603020202020204" pitchFamily="34" charset="0"/>
              </a:rPr>
              <a:t>Stankienė</a:t>
            </a:r>
            <a:endParaRPr lang="lt-LT" sz="1600" b="1" dirty="0">
              <a:solidFill>
                <a:prstClr val="white"/>
              </a:solidFill>
              <a:latin typeface="Trebuchet MS" panose="020B0603020202020204" pitchFamily="34" charset="0"/>
            </a:endParaRPr>
          </a:p>
          <a:p>
            <a:pPr>
              <a:lnSpc>
                <a:spcPct val="150000"/>
              </a:lnSpc>
            </a:pPr>
            <a:r>
              <a:rPr lang="lt-LT" sz="1600" dirty="0">
                <a:solidFill>
                  <a:prstClr val="white"/>
                </a:solidFill>
                <a:latin typeface="Trebuchet MS" panose="020B0603020202020204" pitchFamily="34" charset="0"/>
              </a:rPr>
              <a:t>Kauno apskrities valstybinės mokesčių inspekcijos vadovė</a:t>
            </a:r>
          </a:p>
        </p:txBody>
      </p:sp>
    </p:spTree>
    <p:extLst>
      <p:ext uri="{BB962C8B-B14F-4D97-AF65-F5344CB8AC3E}">
        <p14:creationId xmlns:p14="http://schemas.microsoft.com/office/powerpoint/2010/main" val="15668160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tačiakampis 12"/>
          <p:cNvSpPr/>
          <p:nvPr/>
        </p:nvSpPr>
        <p:spPr>
          <a:xfrm>
            <a:off x="792843" y="284857"/>
            <a:ext cx="10903857" cy="954107"/>
          </a:xfrm>
          <a:prstGeom prst="rect">
            <a:avLst/>
          </a:prstGeom>
        </p:spPr>
        <p:txBody>
          <a:bodyPr wrap="square">
            <a:spAutoFit/>
          </a:bodyPr>
          <a:lstStyle/>
          <a:p>
            <a:pPr algn="ctr"/>
            <a:r>
              <a:rPr lang="lt-LT" sz="2800" b="1" dirty="0">
                <a:solidFill>
                  <a:srgbClr val="197D4C"/>
                </a:solidFill>
                <a:latin typeface="Trebuchet MS" panose="020B0603020202020204" pitchFamily="34" charset="0"/>
                <a:ea typeface="Times New Roman" panose="02020603050405020304" pitchFamily="18" charset="0"/>
              </a:rPr>
              <a:t>Kauno AVMI įmonių p</a:t>
            </a:r>
            <a:r>
              <a:rPr lang="en-US" sz="2800" b="1" dirty="0">
                <a:solidFill>
                  <a:srgbClr val="197D4C"/>
                </a:solidFill>
                <a:latin typeface="Trebuchet MS" panose="020B0603020202020204" pitchFamily="34" charset="0"/>
                <a:ea typeface="Times New Roman" panose="02020603050405020304" pitchFamily="18" charset="0"/>
              </a:rPr>
              <a:t>ardavimai 2024 m. I ketv. </a:t>
            </a:r>
            <a:endParaRPr lang="lt-LT" sz="2800" b="1" dirty="0">
              <a:solidFill>
                <a:srgbClr val="197D4C"/>
              </a:solidFill>
              <a:latin typeface="Trebuchet MS" panose="020B0603020202020204" pitchFamily="34" charset="0"/>
              <a:ea typeface="Times New Roman" panose="02020603050405020304" pitchFamily="18" charset="0"/>
            </a:endParaRPr>
          </a:p>
          <a:p>
            <a:pPr algn="ctr"/>
            <a:r>
              <a:rPr lang="en-US" sz="2800" b="1" dirty="0">
                <a:solidFill>
                  <a:srgbClr val="197D4C"/>
                </a:solidFill>
                <a:latin typeface="Trebuchet MS" panose="020B0603020202020204" pitchFamily="34" charset="0"/>
                <a:ea typeface="Times New Roman" panose="02020603050405020304" pitchFamily="18" charset="0"/>
              </a:rPr>
              <a:t>ir </a:t>
            </a:r>
            <a:r>
              <a:rPr lang="en-US" sz="2800" b="1" dirty="0" err="1">
                <a:solidFill>
                  <a:srgbClr val="197D4C"/>
                </a:solidFill>
                <a:latin typeface="Trebuchet MS" panose="020B0603020202020204" pitchFamily="34" charset="0"/>
                <a:ea typeface="Times New Roman" panose="02020603050405020304" pitchFamily="18" charset="0"/>
              </a:rPr>
              <a:t>jų</a:t>
            </a:r>
            <a:r>
              <a:rPr lang="en-US" sz="2800" b="1" dirty="0">
                <a:solidFill>
                  <a:srgbClr val="197D4C"/>
                </a:solidFill>
                <a:latin typeface="Trebuchet MS" panose="020B0603020202020204" pitchFamily="34" charset="0"/>
                <a:ea typeface="Times New Roman" panose="02020603050405020304" pitchFamily="18" charset="0"/>
              </a:rPr>
              <a:t> </a:t>
            </a:r>
            <a:r>
              <a:rPr lang="en-US" sz="2800" b="1" dirty="0" err="1">
                <a:solidFill>
                  <a:srgbClr val="197D4C"/>
                </a:solidFill>
                <a:latin typeface="Trebuchet MS" panose="020B0603020202020204" pitchFamily="34" charset="0"/>
                <a:ea typeface="Times New Roman" panose="02020603050405020304" pitchFamily="18" charset="0"/>
              </a:rPr>
              <a:t>pokytis</a:t>
            </a:r>
            <a:r>
              <a:rPr lang="lt-LT" sz="2800" b="1" dirty="0">
                <a:solidFill>
                  <a:srgbClr val="197D4C"/>
                </a:solidFill>
                <a:latin typeface="Trebuchet MS" panose="020B0603020202020204" pitchFamily="34" charset="0"/>
                <a:ea typeface="Times New Roman" panose="02020603050405020304" pitchFamily="18" charset="0"/>
              </a:rPr>
              <a:t> (lyginant </a:t>
            </a:r>
            <a:r>
              <a:rPr lang="en-US" sz="2800" b="1" dirty="0" err="1">
                <a:solidFill>
                  <a:srgbClr val="197D4C"/>
                </a:solidFill>
                <a:latin typeface="Trebuchet MS" panose="020B0603020202020204" pitchFamily="34" charset="0"/>
                <a:ea typeface="Times New Roman" panose="02020603050405020304" pitchFamily="18" charset="0"/>
              </a:rPr>
              <a:t>su</a:t>
            </a:r>
            <a:r>
              <a:rPr lang="en-US" sz="2800" b="1" dirty="0">
                <a:solidFill>
                  <a:srgbClr val="197D4C"/>
                </a:solidFill>
                <a:latin typeface="Trebuchet MS" panose="020B0603020202020204" pitchFamily="34" charset="0"/>
                <a:ea typeface="Times New Roman" panose="02020603050405020304" pitchFamily="18" charset="0"/>
              </a:rPr>
              <a:t> 2023 m. I ketv.</a:t>
            </a:r>
            <a:r>
              <a:rPr lang="lt-LT" sz="2800" b="1" dirty="0">
                <a:solidFill>
                  <a:srgbClr val="197D4C"/>
                </a:solidFill>
                <a:latin typeface="Trebuchet MS" panose="020B0603020202020204" pitchFamily="34" charset="0"/>
                <a:ea typeface="Times New Roman" panose="02020603050405020304" pitchFamily="18" charset="0"/>
              </a:rPr>
              <a:t>)</a:t>
            </a:r>
            <a:endParaRPr lang="lt-LT" sz="2800" dirty="0">
              <a:solidFill>
                <a:srgbClr val="197D4C"/>
              </a:solidFill>
              <a:latin typeface="Times New Roman" panose="02020603050405020304" pitchFamily="18" charset="0"/>
              <a:ea typeface="Times New Roman" panose="02020603050405020304" pitchFamily="18" charset="0"/>
            </a:endParaRPr>
          </a:p>
        </p:txBody>
      </p:sp>
      <p:pic>
        <p:nvPicPr>
          <p:cNvPr id="10" name="Paveikslėlis 9">
            <a:extLst>
              <a:ext uri="{FF2B5EF4-FFF2-40B4-BE49-F238E27FC236}">
                <a16:creationId xmlns="" xmlns:a16="http://schemas.microsoft.com/office/drawing/2014/main" id="{67252E18-F6EB-4105-B16D-D0988F606BD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4325" y="1796730"/>
            <a:ext cx="11382375" cy="3937320"/>
          </a:xfrm>
          <a:prstGeom prst="rect">
            <a:avLst/>
          </a:prstGeom>
          <a:noFill/>
        </p:spPr>
      </p:pic>
    </p:spTree>
    <p:extLst>
      <p:ext uri="{BB962C8B-B14F-4D97-AF65-F5344CB8AC3E}">
        <p14:creationId xmlns:p14="http://schemas.microsoft.com/office/powerpoint/2010/main" val="2063714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tačiakampis 12"/>
          <p:cNvSpPr/>
          <p:nvPr/>
        </p:nvSpPr>
        <p:spPr>
          <a:xfrm>
            <a:off x="868590" y="365080"/>
            <a:ext cx="10903857" cy="461665"/>
          </a:xfrm>
          <a:prstGeom prst="rect">
            <a:avLst/>
          </a:prstGeom>
        </p:spPr>
        <p:txBody>
          <a:bodyPr wrap="square">
            <a:spAutoFit/>
          </a:bodyPr>
          <a:lstStyle/>
          <a:p>
            <a:r>
              <a:rPr lang="lt-LT" sz="2400" b="1" dirty="0">
                <a:solidFill>
                  <a:srgbClr val="197D4C"/>
                </a:solidFill>
                <a:latin typeface="Trebuchet MS" panose="020B0603020202020204" pitchFamily="34" charset="0"/>
              </a:rPr>
              <a:t>Bedarbių procentas nuo darbingo amžiaus gyventojų pagal teritorijas</a:t>
            </a:r>
          </a:p>
        </p:txBody>
      </p:sp>
      <p:sp>
        <p:nvSpPr>
          <p:cNvPr id="4" name="Stačiakampis 3"/>
          <p:cNvSpPr/>
          <p:nvPr/>
        </p:nvSpPr>
        <p:spPr>
          <a:xfrm>
            <a:off x="1612673" y="5233623"/>
            <a:ext cx="4830310" cy="1200329"/>
          </a:xfrm>
          <a:prstGeom prst="rect">
            <a:avLst/>
          </a:prstGeom>
        </p:spPr>
        <p:txBody>
          <a:bodyPr wrap="square">
            <a:spAutoFit/>
          </a:bodyPr>
          <a:lstStyle/>
          <a:p>
            <a:pPr marL="285750" indent="-285750">
              <a:lnSpc>
                <a:spcPct val="150000"/>
              </a:lnSpc>
              <a:buFont typeface="Wingdings" panose="05000000000000000000" pitchFamily="2" charset="2"/>
              <a:buChar char="§"/>
            </a:pPr>
            <a:r>
              <a:rPr lang="lt-LT" sz="1600" dirty="0">
                <a:solidFill>
                  <a:prstClr val="black"/>
                </a:solidFill>
                <a:latin typeface="Trebuchet MS" panose="020B0603020202020204" pitchFamily="34" charset="0"/>
              </a:rPr>
              <a:t>Alytaus apskrityje </a:t>
            </a:r>
            <a:r>
              <a:rPr lang="lt-LT" sz="1600" b="1" dirty="0">
                <a:solidFill>
                  <a:srgbClr val="2D9763"/>
                </a:solidFill>
                <a:latin typeface="Trebuchet MS" panose="020B0603020202020204" pitchFamily="34" charset="0"/>
              </a:rPr>
              <a:t>padidėjo 0,2 </a:t>
            </a:r>
            <a:r>
              <a:rPr lang="en-US" sz="1600" b="1" dirty="0" smtClean="0">
                <a:solidFill>
                  <a:srgbClr val="2D9763"/>
                </a:solidFill>
                <a:latin typeface="Trebuchet MS" panose="020B0603020202020204" pitchFamily="34" charset="0"/>
              </a:rPr>
              <a:t>%</a:t>
            </a:r>
            <a:endParaRPr lang="lt-LT" sz="1600" b="1" dirty="0">
              <a:solidFill>
                <a:srgbClr val="2D9763"/>
              </a:solidFill>
              <a:latin typeface="Trebuchet MS" panose="020B0603020202020204" pitchFamily="34" charset="0"/>
            </a:endParaRPr>
          </a:p>
          <a:p>
            <a:pPr marL="285750" indent="-285750">
              <a:lnSpc>
                <a:spcPct val="150000"/>
              </a:lnSpc>
              <a:buFont typeface="Wingdings" panose="05000000000000000000" pitchFamily="2" charset="2"/>
              <a:buChar char="§"/>
              <a:defRPr/>
            </a:pPr>
            <a:r>
              <a:rPr lang="lt-LT" sz="1600" dirty="0">
                <a:solidFill>
                  <a:prstClr val="black"/>
                </a:solidFill>
                <a:latin typeface="Trebuchet MS" panose="020B0603020202020204" pitchFamily="34" charset="0"/>
              </a:rPr>
              <a:t>Marijampolės apskrityje </a:t>
            </a:r>
            <a:r>
              <a:rPr lang="lt-LT" sz="1600" b="1" dirty="0">
                <a:solidFill>
                  <a:srgbClr val="2D9763"/>
                </a:solidFill>
                <a:latin typeface="Trebuchet MS" panose="020B0603020202020204" pitchFamily="34" charset="0"/>
              </a:rPr>
              <a:t>padidėjo</a:t>
            </a:r>
            <a:r>
              <a:rPr lang="lt-LT" sz="1600" dirty="0">
                <a:solidFill>
                  <a:prstClr val="black">
                    <a:lumMod val="75000"/>
                    <a:lumOff val="25000"/>
                  </a:prstClr>
                </a:solidFill>
                <a:latin typeface="Trebuchet MS" panose="020B0603020202020204" pitchFamily="34" charset="0"/>
              </a:rPr>
              <a:t> </a:t>
            </a:r>
            <a:r>
              <a:rPr lang="lt-LT" sz="1600" b="1" dirty="0">
                <a:solidFill>
                  <a:srgbClr val="2D9763"/>
                </a:solidFill>
                <a:latin typeface="Trebuchet MS" panose="020B0603020202020204" pitchFamily="34" charset="0"/>
              </a:rPr>
              <a:t>0,4 </a:t>
            </a:r>
            <a:r>
              <a:rPr lang="en-US" sz="1600" b="1" dirty="0" smtClean="0">
                <a:solidFill>
                  <a:srgbClr val="2D9763"/>
                </a:solidFill>
                <a:latin typeface="Trebuchet MS" panose="020B0603020202020204" pitchFamily="34" charset="0"/>
              </a:rPr>
              <a:t>%</a:t>
            </a:r>
            <a:endParaRPr lang="lt-LT" sz="1600" b="1" dirty="0">
              <a:solidFill>
                <a:srgbClr val="2D9763"/>
              </a:solidFill>
              <a:latin typeface="Trebuchet MS" panose="020B0603020202020204" pitchFamily="34" charset="0"/>
            </a:endParaRPr>
          </a:p>
          <a:p>
            <a:pPr marL="285750" indent="-285750">
              <a:lnSpc>
                <a:spcPct val="150000"/>
              </a:lnSpc>
              <a:buFont typeface="Wingdings" panose="05000000000000000000" pitchFamily="2" charset="2"/>
              <a:buChar char="§"/>
              <a:defRPr/>
            </a:pPr>
            <a:r>
              <a:rPr lang="lt-LT" sz="1600" dirty="0">
                <a:solidFill>
                  <a:prstClr val="black"/>
                </a:solidFill>
                <a:latin typeface="Trebuchet MS" panose="020B0603020202020204" pitchFamily="34" charset="0"/>
              </a:rPr>
              <a:t>Kauno apskrityje </a:t>
            </a:r>
            <a:r>
              <a:rPr lang="lt-LT" sz="1600" b="1" dirty="0">
                <a:solidFill>
                  <a:srgbClr val="2D9763"/>
                </a:solidFill>
                <a:latin typeface="Trebuchet MS" panose="020B0603020202020204" pitchFamily="34" charset="0"/>
              </a:rPr>
              <a:t>nepakito</a:t>
            </a:r>
          </a:p>
        </p:txBody>
      </p:sp>
      <p:graphicFrame>
        <p:nvGraphicFramePr>
          <p:cNvPr id="12" name="Diagrama 11">
            <a:extLst>
              <a:ext uri="{FF2B5EF4-FFF2-40B4-BE49-F238E27FC236}">
                <a16:creationId xmlns="" xmlns:a16="http://schemas.microsoft.com/office/drawing/2014/main" id="{C69379A7-F0A1-4547-B50C-7D1BFF56AC91}"/>
              </a:ext>
            </a:extLst>
          </p:cNvPr>
          <p:cNvGraphicFramePr>
            <a:graphicFrameLocks/>
          </p:cNvGraphicFramePr>
          <p:nvPr>
            <p:extLst>
              <p:ext uri="{D42A27DB-BD31-4B8C-83A1-F6EECF244321}">
                <p14:modId xmlns:p14="http://schemas.microsoft.com/office/powerpoint/2010/main" val="2794517455"/>
              </p:ext>
            </p:extLst>
          </p:nvPr>
        </p:nvGraphicFramePr>
        <p:xfrm>
          <a:off x="1271021" y="1481878"/>
          <a:ext cx="9669010" cy="37403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1674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Tiesioji jungtis 2">
            <a:extLst>
              <a:ext uri="{FF2B5EF4-FFF2-40B4-BE49-F238E27FC236}">
                <a16:creationId xmlns="" xmlns:a16="http://schemas.microsoft.com/office/drawing/2014/main" id="{37E8F38C-3B7C-4A75-B0CA-377ECDEF5041}"/>
              </a:ext>
            </a:extLst>
          </p:cNvPr>
          <p:cNvCxnSpPr/>
          <p:nvPr/>
        </p:nvCxnSpPr>
        <p:spPr>
          <a:xfrm>
            <a:off x="2029230" y="2064180"/>
            <a:ext cx="8190689" cy="0"/>
          </a:xfrm>
          <a:prstGeom prst="line">
            <a:avLst/>
          </a:prstGeom>
          <a:ln>
            <a:solidFill>
              <a:schemeClr val="accent4">
                <a:lumMod val="60000"/>
                <a:lumOff val="40000"/>
              </a:schemeClr>
            </a:solidFill>
          </a:ln>
        </p:spPr>
        <p:style>
          <a:lnRef idx="3">
            <a:schemeClr val="dk1"/>
          </a:lnRef>
          <a:fillRef idx="0">
            <a:schemeClr val="dk1"/>
          </a:fillRef>
          <a:effectRef idx="2">
            <a:schemeClr val="dk1"/>
          </a:effectRef>
          <a:fontRef idx="minor">
            <a:schemeClr val="tx1"/>
          </a:fontRef>
        </p:style>
      </p:cxnSp>
      <p:sp>
        <p:nvSpPr>
          <p:cNvPr id="13" name="Stačiakampis 12"/>
          <p:cNvSpPr/>
          <p:nvPr/>
        </p:nvSpPr>
        <p:spPr>
          <a:xfrm>
            <a:off x="550206" y="368289"/>
            <a:ext cx="10903857" cy="461665"/>
          </a:xfrm>
          <a:prstGeom prst="rect">
            <a:avLst/>
          </a:prstGeom>
        </p:spPr>
        <p:txBody>
          <a:bodyPr wrap="square">
            <a:spAutoFit/>
          </a:bodyPr>
          <a:lstStyle/>
          <a:p>
            <a:pPr algn="ctr"/>
            <a:r>
              <a:rPr lang="lt-LT" sz="2400" b="1" dirty="0">
                <a:solidFill>
                  <a:srgbClr val="197D4C"/>
                </a:solidFill>
                <a:latin typeface="Trebuchet MS" panose="020B0603020202020204" pitchFamily="34" charset="0"/>
              </a:rPr>
              <a:t>Vidutinis darbo užmokestis pagal teritorijas</a:t>
            </a:r>
          </a:p>
        </p:txBody>
      </p:sp>
      <p:sp>
        <p:nvSpPr>
          <p:cNvPr id="4" name="Stačiakampis 3"/>
          <p:cNvSpPr/>
          <p:nvPr/>
        </p:nvSpPr>
        <p:spPr>
          <a:xfrm>
            <a:off x="1442175" y="5232896"/>
            <a:ext cx="4830310" cy="1200329"/>
          </a:xfrm>
          <a:prstGeom prst="rect">
            <a:avLst/>
          </a:prstGeom>
        </p:spPr>
        <p:txBody>
          <a:bodyPr wrap="square">
            <a:spAutoFit/>
          </a:bodyPr>
          <a:lstStyle/>
          <a:p>
            <a:pPr marL="285750" indent="-285750">
              <a:lnSpc>
                <a:spcPct val="150000"/>
              </a:lnSpc>
              <a:buFont typeface="Wingdings" panose="05000000000000000000" pitchFamily="2" charset="2"/>
              <a:buChar char="§"/>
            </a:pPr>
            <a:r>
              <a:rPr lang="lt-LT" sz="1600" dirty="0">
                <a:solidFill>
                  <a:prstClr val="black"/>
                </a:solidFill>
                <a:latin typeface="Trebuchet MS" panose="020B0603020202020204" pitchFamily="34" charset="0"/>
              </a:rPr>
              <a:t>Alytaus apskrityje </a:t>
            </a:r>
            <a:r>
              <a:rPr lang="lt-LT" sz="1600" b="1" dirty="0">
                <a:solidFill>
                  <a:srgbClr val="2D9763"/>
                </a:solidFill>
                <a:latin typeface="Trebuchet MS" panose="020B0603020202020204" pitchFamily="34" charset="0"/>
              </a:rPr>
              <a:t>padidėjo 21 </a:t>
            </a:r>
            <a:r>
              <a:rPr lang="en-US" sz="1600" b="1" dirty="0" smtClean="0">
                <a:solidFill>
                  <a:srgbClr val="2D9763"/>
                </a:solidFill>
                <a:latin typeface="Trebuchet MS" panose="020B0603020202020204" pitchFamily="34" charset="0"/>
              </a:rPr>
              <a:t>%</a:t>
            </a:r>
            <a:endParaRPr lang="lt-LT" sz="1600" b="1" dirty="0">
              <a:solidFill>
                <a:srgbClr val="2D9763"/>
              </a:solidFill>
              <a:latin typeface="Trebuchet MS" panose="020B0603020202020204" pitchFamily="34" charset="0"/>
            </a:endParaRPr>
          </a:p>
          <a:p>
            <a:pPr marL="285750" indent="-285750">
              <a:lnSpc>
                <a:spcPct val="150000"/>
              </a:lnSpc>
              <a:buFont typeface="Wingdings" panose="05000000000000000000" pitchFamily="2" charset="2"/>
              <a:buChar char="§"/>
              <a:defRPr/>
            </a:pPr>
            <a:r>
              <a:rPr lang="lt-LT" sz="1600" dirty="0">
                <a:solidFill>
                  <a:prstClr val="black"/>
                </a:solidFill>
                <a:latin typeface="Trebuchet MS" panose="020B0603020202020204" pitchFamily="34" charset="0"/>
              </a:rPr>
              <a:t>Marijampolės apskrityje </a:t>
            </a:r>
            <a:r>
              <a:rPr lang="lt-LT" sz="1600" b="1" dirty="0">
                <a:solidFill>
                  <a:srgbClr val="2D9763"/>
                </a:solidFill>
                <a:latin typeface="Trebuchet MS" panose="020B0603020202020204" pitchFamily="34" charset="0"/>
              </a:rPr>
              <a:t>padidėjo</a:t>
            </a:r>
            <a:r>
              <a:rPr lang="lt-LT" sz="1600" dirty="0">
                <a:solidFill>
                  <a:prstClr val="black">
                    <a:lumMod val="75000"/>
                    <a:lumOff val="25000"/>
                  </a:prstClr>
                </a:solidFill>
                <a:latin typeface="Trebuchet MS" panose="020B0603020202020204" pitchFamily="34" charset="0"/>
              </a:rPr>
              <a:t> </a:t>
            </a:r>
            <a:r>
              <a:rPr lang="lt-LT" sz="1600" b="1" dirty="0">
                <a:solidFill>
                  <a:srgbClr val="2D9763"/>
                </a:solidFill>
                <a:latin typeface="Trebuchet MS" panose="020B0603020202020204" pitchFamily="34" charset="0"/>
              </a:rPr>
              <a:t>21,7 </a:t>
            </a:r>
            <a:r>
              <a:rPr lang="en-US" sz="1600" b="1" dirty="0" smtClean="0">
                <a:solidFill>
                  <a:srgbClr val="2D9763"/>
                </a:solidFill>
                <a:latin typeface="Trebuchet MS" panose="020B0603020202020204" pitchFamily="34" charset="0"/>
              </a:rPr>
              <a:t>%</a:t>
            </a:r>
            <a:endParaRPr lang="lt-LT" sz="1600" b="1" dirty="0">
              <a:solidFill>
                <a:srgbClr val="2D9763"/>
              </a:solidFill>
              <a:latin typeface="Trebuchet MS" panose="020B0603020202020204" pitchFamily="34" charset="0"/>
            </a:endParaRPr>
          </a:p>
          <a:p>
            <a:pPr marL="285750" indent="-285750">
              <a:lnSpc>
                <a:spcPct val="150000"/>
              </a:lnSpc>
              <a:buFont typeface="Wingdings" panose="05000000000000000000" pitchFamily="2" charset="2"/>
              <a:buChar char="§"/>
              <a:defRPr/>
            </a:pPr>
            <a:r>
              <a:rPr lang="lt-LT" sz="1600" dirty="0">
                <a:solidFill>
                  <a:prstClr val="black"/>
                </a:solidFill>
                <a:latin typeface="Trebuchet MS" panose="020B0603020202020204" pitchFamily="34" charset="0"/>
              </a:rPr>
              <a:t>Kauno apskrityje </a:t>
            </a:r>
            <a:r>
              <a:rPr lang="lt-LT" sz="1600" b="1" dirty="0">
                <a:solidFill>
                  <a:srgbClr val="2D9763"/>
                </a:solidFill>
                <a:latin typeface="Trebuchet MS" panose="020B0603020202020204" pitchFamily="34" charset="0"/>
              </a:rPr>
              <a:t>padidėjo</a:t>
            </a:r>
            <a:r>
              <a:rPr lang="lt-LT" sz="1600" dirty="0">
                <a:solidFill>
                  <a:prstClr val="black">
                    <a:lumMod val="75000"/>
                    <a:lumOff val="25000"/>
                  </a:prstClr>
                </a:solidFill>
                <a:latin typeface="Trebuchet MS" panose="020B0603020202020204" pitchFamily="34" charset="0"/>
              </a:rPr>
              <a:t> </a:t>
            </a:r>
            <a:r>
              <a:rPr lang="lt-LT" sz="1600" b="1" dirty="0">
                <a:solidFill>
                  <a:srgbClr val="2D9763"/>
                </a:solidFill>
                <a:latin typeface="Trebuchet MS" panose="020B0603020202020204" pitchFamily="34" charset="0"/>
              </a:rPr>
              <a:t>21,4 </a:t>
            </a:r>
            <a:r>
              <a:rPr lang="en-US" sz="1600" b="1" dirty="0" smtClean="0">
                <a:solidFill>
                  <a:srgbClr val="2D9763"/>
                </a:solidFill>
                <a:latin typeface="Trebuchet MS" panose="020B0603020202020204" pitchFamily="34" charset="0"/>
              </a:rPr>
              <a:t>%</a:t>
            </a:r>
            <a:endParaRPr lang="lt-LT" sz="1600" b="1" dirty="0">
              <a:solidFill>
                <a:srgbClr val="2D9763"/>
              </a:solidFill>
              <a:latin typeface="Trebuchet MS" panose="020B0603020202020204" pitchFamily="34" charset="0"/>
            </a:endParaRPr>
          </a:p>
        </p:txBody>
      </p:sp>
      <p:graphicFrame>
        <p:nvGraphicFramePr>
          <p:cNvPr id="5" name="Diagrama 4">
            <a:extLst>
              <a:ext uri="{FF2B5EF4-FFF2-40B4-BE49-F238E27FC236}">
                <a16:creationId xmlns="" xmlns:a16="http://schemas.microsoft.com/office/drawing/2014/main" id="{47B06DCC-54ED-42D8-A617-B3A86E4BB040}"/>
              </a:ext>
            </a:extLst>
          </p:cNvPr>
          <p:cNvGraphicFramePr>
            <a:graphicFrameLocks/>
          </p:cNvGraphicFramePr>
          <p:nvPr>
            <p:extLst/>
          </p:nvPr>
        </p:nvGraphicFramePr>
        <p:xfrm>
          <a:off x="1442175" y="1288814"/>
          <a:ext cx="10316688" cy="39176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9312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uapvalintas stačiakampis 6"/>
          <p:cNvSpPr/>
          <p:nvPr/>
        </p:nvSpPr>
        <p:spPr>
          <a:xfrm>
            <a:off x="1439560" y="1665161"/>
            <a:ext cx="9112165" cy="4126040"/>
          </a:xfrm>
          <a:prstGeom prst="roundRect">
            <a:avLst>
              <a:gd name="adj" fmla="val 57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prstClr val="white"/>
              </a:solidFill>
            </a:endParaRPr>
          </a:p>
        </p:txBody>
      </p:sp>
      <p:sp>
        <p:nvSpPr>
          <p:cNvPr id="5" name="Stačiakampis 4">
            <a:extLst>
              <a:ext uri="{FF2B5EF4-FFF2-40B4-BE49-F238E27FC236}">
                <a16:creationId xmlns="" xmlns:a16="http://schemas.microsoft.com/office/drawing/2014/main" id="{E56611B2-3B5B-41AB-8485-C33721B1882A}"/>
              </a:ext>
            </a:extLst>
          </p:cNvPr>
          <p:cNvSpPr/>
          <p:nvPr/>
        </p:nvSpPr>
        <p:spPr>
          <a:xfrm>
            <a:off x="1994732" y="406119"/>
            <a:ext cx="8727697" cy="707886"/>
          </a:xfrm>
          <a:prstGeom prst="rect">
            <a:avLst/>
          </a:prstGeom>
        </p:spPr>
        <p:txBody>
          <a:bodyPr wrap="square">
            <a:spAutoFit/>
          </a:bodyPr>
          <a:lstStyle/>
          <a:p>
            <a:pPr algn="ctr" eaLnBrk="0" fontAlgn="base" hangingPunct="0">
              <a:spcBef>
                <a:spcPct val="0"/>
              </a:spcBef>
              <a:spcAft>
                <a:spcPct val="0"/>
              </a:spcAft>
              <a:defRPr/>
            </a:pPr>
            <a:r>
              <a:rPr lang="lt-LT" sz="4000" b="1" dirty="0">
                <a:solidFill>
                  <a:srgbClr val="197D4C"/>
                </a:solidFill>
                <a:latin typeface="Trebuchet MS" panose="020B0603020202020204" pitchFamily="34" charset="0"/>
                <a:ea typeface="MS PGothic"/>
              </a:rPr>
              <a:t>Projekto VMM600 tikslai </a:t>
            </a:r>
            <a:endParaRPr lang="lt-LT" sz="3600" b="1" dirty="0">
              <a:ln w="19050">
                <a:solidFill>
                  <a:srgbClr val="197D4D"/>
                </a:solidFill>
              </a:ln>
              <a:solidFill>
                <a:srgbClr val="197D4C"/>
              </a:solidFill>
              <a:latin typeface="Trebuchet MS" panose="020B0603020202020204" pitchFamily="34" charset="0"/>
              <a:ea typeface="MS PGothic"/>
            </a:endParaRPr>
          </a:p>
        </p:txBody>
      </p:sp>
      <p:sp>
        <p:nvSpPr>
          <p:cNvPr id="6" name="Stačiakampis 5">
            <a:extLst>
              <a:ext uri="{FF2B5EF4-FFF2-40B4-BE49-F238E27FC236}">
                <a16:creationId xmlns="" xmlns:a16="http://schemas.microsoft.com/office/drawing/2014/main" id="{E56611B2-3B5B-41AB-8485-C33721B1882A}"/>
              </a:ext>
            </a:extLst>
          </p:cNvPr>
          <p:cNvSpPr/>
          <p:nvPr/>
        </p:nvSpPr>
        <p:spPr>
          <a:xfrm>
            <a:off x="2103588" y="2281631"/>
            <a:ext cx="5930069" cy="2893100"/>
          </a:xfrm>
          <a:prstGeom prst="rect">
            <a:avLst/>
          </a:prstGeom>
        </p:spPr>
        <p:txBody>
          <a:bodyPr wrap="square">
            <a:spAutoFit/>
          </a:bodyPr>
          <a:lstStyle/>
          <a:p>
            <a:pPr>
              <a:defRPr/>
            </a:pPr>
            <a:r>
              <a:rPr lang="lt-LT" sz="2000" b="1" dirty="0">
                <a:solidFill>
                  <a:prstClr val="black"/>
                </a:solidFill>
                <a:latin typeface="Trebuchet MS" panose="020B0603020202020204" pitchFamily="34" charset="0"/>
                <a:ea typeface="MS PGothic"/>
              </a:rPr>
              <a:t>Komunikuojant individualiai su atrinktais MM</a:t>
            </a:r>
          </a:p>
          <a:p>
            <a:pPr>
              <a:defRPr/>
            </a:pPr>
            <a:endParaRPr lang="lt-LT" dirty="0">
              <a:solidFill>
                <a:prstClr val="black"/>
              </a:solidFill>
              <a:latin typeface="Trebuchet MS" panose="020B0603020202020204" pitchFamily="34" charset="0"/>
              <a:ea typeface="MS PGothic"/>
            </a:endParaRPr>
          </a:p>
          <a:p>
            <a:pPr marL="285750" indent="-285750">
              <a:buFont typeface="Arial" panose="020B0604020202020204" pitchFamily="34" charset="0"/>
              <a:buChar char="•"/>
              <a:defRPr/>
            </a:pPr>
            <a:r>
              <a:rPr lang="lt-LT" dirty="0">
                <a:solidFill>
                  <a:prstClr val="black"/>
                </a:solidFill>
                <a:latin typeface="Trebuchet MS" panose="020B0603020202020204" pitchFamily="34" charset="0"/>
                <a:ea typeface="MS PGothic"/>
              </a:rPr>
              <a:t>skatinti </a:t>
            </a:r>
            <a:r>
              <a:rPr lang="lt-LT" dirty="0" smtClean="0">
                <a:solidFill>
                  <a:prstClr val="black"/>
                </a:solidFill>
                <a:latin typeface="Trebuchet MS" panose="020B0603020202020204" pitchFamily="34" charset="0"/>
                <a:ea typeface="MS PGothic"/>
              </a:rPr>
              <a:t>bendradarbiavimą</a:t>
            </a:r>
            <a:endParaRPr lang="lt-LT" dirty="0">
              <a:solidFill>
                <a:prstClr val="black"/>
              </a:solidFill>
              <a:latin typeface="Trebuchet MS" panose="020B0603020202020204" pitchFamily="34" charset="0"/>
              <a:ea typeface="MS PGothic"/>
            </a:endParaRPr>
          </a:p>
          <a:p>
            <a:pPr>
              <a:defRPr/>
            </a:pPr>
            <a:r>
              <a:rPr lang="lt-LT" dirty="0">
                <a:solidFill>
                  <a:prstClr val="black"/>
                </a:solidFill>
                <a:latin typeface="Trebuchet MS" panose="020B0603020202020204" pitchFamily="34" charset="0"/>
                <a:ea typeface="MS PGothic"/>
              </a:rPr>
              <a:t> </a:t>
            </a:r>
          </a:p>
          <a:p>
            <a:pPr marL="285750" indent="-285750">
              <a:buFont typeface="Arial" panose="020B0604020202020204" pitchFamily="34" charset="0"/>
              <a:buChar char="•"/>
              <a:defRPr/>
            </a:pPr>
            <a:r>
              <a:rPr lang="lt-LT" dirty="0">
                <a:solidFill>
                  <a:prstClr val="black"/>
                </a:solidFill>
                <a:latin typeface="Trebuchet MS" panose="020B0603020202020204" pitchFamily="34" charset="0"/>
                <a:ea typeface="MS PGothic"/>
              </a:rPr>
              <a:t>kurti dialogą bei užtikrinti, kad mokesčiai būtų sumokėti </a:t>
            </a:r>
            <a:r>
              <a:rPr lang="lt-LT" dirty="0" smtClean="0">
                <a:solidFill>
                  <a:prstClr val="black"/>
                </a:solidFill>
                <a:latin typeface="Trebuchet MS" panose="020B0603020202020204" pitchFamily="34" charset="0"/>
                <a:ea typeface="MS PGothic"/>
              </a:rPr>
              <a:t>laiku</a:t>
            </a:r>
            <a:endParaRPr lang="lt-LT" dirty="0">
              <a:solidFill>
                <a:prstClr val="black"/>
              </a:solidFill>
              <a:latin typeface="Trebuchet MS" panose="020B0603020202020204" pitchFamily="34" charset="0"/>
              <a:ea typeface="MS PGothic"/>
            </a:endParaRPr>
          </a:p>
          <a:p>
            <a:pPr>
              <a:defRPr/>
            </a:pPr>
            <a:endParaRPr lang="lt-LT" dirty="0">
              <a:solidFill>
                <a:prstClr val="black"/>
              </a:solidFill>
              <a:latin typeface="Trebuchet MS" panose="020B0603020202020204" pitchFamily="34" charset="0"/>
              <a:ea typeface="MS PGothic"/>
            </a:endParaRPr>
          </a:p>
          <a:p>
            <a:pPr marL="285750" indent="-285750">
              <a:buFont typeface="Arial" panose="020B0604020202020204" pitchFamily="34" charset="0"/>
              <a:buChar char="•"/>
              <a:defRPr/>
            </a:pPr>
            <a:r>
              <a:rPr lang="lt-LT" dirty="0">
                <a:solidFill>
                  <a:prstClr val="black"/>
                </a:solidFill>
                <a:latin typeface="Trebuchet MS" panose="020B0603020202020204" pitchFamily="34" charset="0"/>
                <a:ea typeface="MS PGothic"/>
              </a:rPr>
              <a:t>mažinti mokesčių vengimo </a:t>
            </a:r>
            <a:r>
              <a:rPr lang="lt-LT" dirty="0" smtClean="0">
                <a:solidFill>
                  <a:prstClr val="black"/>
                </a:solidFill>
                <a:latin typeface="Trebuchet MS" panose="020B0603020202020204" pitchFamily="34" charset="0"/>
                <a:ea typeface="MS PGothic"/>
              </a:rPr>
              <a:t>riziką </a:t>
            </a:r>
            <a:endParaRPr lang="lt-LT" dirty="0">
              <a:solidFill>
                <a:prstClr val="black"/>
              </a:solidFill>
              <a:latin typeface="Trebuchet MS" panose="020B0603020202020204" pitchFamily="34" charset="0"/>
              <a:ea typeface="MS PGothic"/>
            </a:endParaRPr>
          </a:p>
          <a:p>
            <a:pPr>
              <a:defRPr/>
            </a:pPr>
            <a:endParaRPr lang="lt-LT" dirty="0">
              <a:solidFill>
                <a:prstClr val="black"/>
              </a:solidFill>
              <a:latin typeface="Trebuchet MS" panose="020B0603020202020204" pitchFamily="34" charset="0"/>
              <a:ea typeface="MS PGothic"/>
            </a:endParaRPr>
          </a:p>
          <a:p>
            <a:pPr marL="285750" indent="-285750">
              <a:buFont typeface="Arial" panose="020B0604020202020204" pitchFamily="34" charset="0"/>
              <a:buChar char="•"/>
              <a:defRPr/>
            </a:pPr>
            <a:r>
              <a:rPr lang="lt-LT" dirty="0">
                <a:solidFill>
                  <a:prstClr val="black"/>
                </a:solidFill>
                <a:latin typeface="Trebuchet MS" panose="020B0603020202020204" pitchFamily="34" charset="0"/>
                <a:ea typeface="MS PGothic"/>
              </a:rPr>
              <a:t>gerinti sąlygas lygiavertei konkurencinei </a:t>
            </a:r>
            <a:r>
              <a:rPr lang="lt-LT" dirty="0" smtClean="0">
                <a:solidFill>
                  <a:prstClr val="black"/>
                </a:solidFill>
                <a:latin typeface="Trebuchet MS" panose="020B0603020202020204" pitchFamily="34" charset="0"/>
                <a:ea typeface="MS PGothic"/>
              </a:rPr>
              <a:t>aplinkai</a:t>
            </a:r>
            <a:endParaRPr lang="lt-LT" dirty="0">
              <a:solidFill>
                <a:prstClr val="black"/>
              </a:solidFill>
              <a:latin typeface="Trebuchet MS" panose="020B0603020202020204" pitchFamily="34" charset="0"/>
              <a:ea typeface="MS PGothic"/>
            </a:endParaRPr>
          </a:p>
        </p:txBody>
      </p:sp>
    </p:spTree>
    <p:extLst>
      <p:ext uri="{BB962C8B-B14F-4D97-AF65-F5344CB8AC3E}">
        <p14:creationId xmlns:p14="http://schemas.microsoft.com/office/powerpoint/2010/main" val="4169334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Lentelė 2"/>
          <p:cNvGraphicFramePr>
            <a:graphicFrameLocks noGrp="1"/>
          </p:cNvGraphicFramePr>
          <p:nvPr>
            <p:extLst>
              <p:ext uri="{D42A27DB-BD31-4B8C-83A1-F6EECF244321}">
                <p14:modId xmlns:p14="http://schemas.microsoft.com/office/powerpoint/2010/main" val="2256911191"/>
              </p:ext>
            </p:extLst>
          </p:nvPr>
        </p:nvGraphicFramePr>
        <p:xfrm>
          <a:off x="585765" y="1430085"/>
          <a:ext cx="9929278" cy="4986590"/>
        </p:xfrm>
        <a:graphic>
          <a:graphicData uri="http://schemas.openxmlformats.org/drawingml/2006/table">
            <a:tbl>
              <a:tblPr firstRow="1" bandRow="1">
                <a:effectLst/>
                <a:tableStyleId>{638B1855-1B75-4FBE-930C-398BA8C253C6}</a:tableStyleId>
              </a:tblPr>
              <a:tblGrid>
                <a:gridCol w="2012456">
                  <a:extLst>
                    <a:ext uri="{9D8B030D-6E8A-4147-A177-3AD203B41FA5}">
                      <a16:colId xmlns:a16="http://schemas.microsoft.com/office/drawing/2014/main" xmlns="" val="20000"/>
                    </a:ext>
                  </a:extLst>
                </a:gridCol>
                <a:gridCol w="7916822">
                  <a:extLst>
                    <a:ext uri="{9D8B030D-6E8A-4147-A177-3AD203B41FA5}">
                      <a16:colId xmlns:a16="http://schemas.microsoft.com/office/drawing/2014/main" xmlns="" val="20001"/>
                    </a:ext>
                  </a:extLst>
                </a:gridCol>
              </a:tblGrid>
              <a:tr h="7447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800" b="1" kern="1200" dirty="0">
                          <a:solidFill>
                            <a:srgbClr val="14643D"/>
                          </a:solidFill>
                          <a:latin typeface="Trebuchet MS" panose="020B0603020202020204" pitchFamily="34" charset="0"/>
                          <a:ea typeface="+mn-ea"/>
                          <a:cs typeface="+mn-cs"/>
                        </a:rPr>
                        <a:t>160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4E3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b="0" dirty="0">
                          <a:ln>
                            <a:noFill/>
                          </a:ln>
                          <a:solidFill>
                            <a:schemeClr val="tx1"/>
                          </a:solidFill>
                          <a:latin typeface="Trebuchet MS" panose="020B0603020202020204" pitchFamily="34" charset="0"/>
                          <a:ea typeface="Calibri" panose="020F0502020204030204" pitchFamily="34" charset="0"/>
                          <a:cs typeface="Times New Roman" panose="02020603050405020304" pitchFamily="18" charset="0"/>
                        </a:rPr>
                        <a:t>Tiek</a:t>
                      </a:r>
                      <a:r>
                        <a:rPr lang="lt-LT" sz="1800" b="0" baseline="0" dirty="0">
                          <a:ln>
                            <a:noFill/>
                          </a:ln>
                          <a:solidFill>
                            <a:schemeClr val="tx1"/>
                          </a:solidFill>
                          <a:latin typeface="Trebuchet MS" panose="020B0603020202020204" pitchFamily="34" charset="0"/>
                          <a:ea typeface="Calibri" panose="020F0502020204030204" pitchFamily="34" charset="0"/>
                          <a:cs typeface="Times New Roman" panose="02020603050405020304" pitchFamily="18" charset="0"/>
                        </a:rPr>
                        <a:t> įmonių įtraukta į projektą</a:t>
                      </a:r>
                      <a:endParaRPr lang="lt-LT" sz="1800" b="0" dirty="0">
                        <a:ln>
                          <a:noFill/>
                        </a:ln>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7239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800" b="1" kern="1200" dirty="0">
                          <a:solidFill>
                            <a:srgbClr val="14643D"/>
                          </a:solidFill>
                          <a:latin typeface="Trebuchet MS" panose="020B0603020202020204" pitchFamily="34" charset="0"/>
                          <a:ea typeface="+mn-ea"/>
                          <a:cs typeface="+mn-cs"/>
                        </a:rPr>
                        <a:t>234 mln.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4E3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b="0" dirty="0">
                          <a:ln>
                            <a:noFill/>
                          </a:ln>
                          <a:solidFill>
                            <a:schemeClr val="tx1"/>
                          </a:solidFill>
                          <a:latin typeface="Trebuchet MS" panose="020B0603020202020204" pitchFamily="34" charset="0"/>
                        </a:rPr>
                        <a:t>Tiek iš viso mokesčių sumokėjo per 2023</a:t>
                      </a:r>
                      <a:r>
                        <a:rPr lang="lt-LT" sz="1800" b="0" baseline="0" dirty="0">
                          <a:ln>
                            <a:noFill/>
                          </a:ln>
                          <a:solidFill>
                            <a:schemeClr val="tx1"/>
                          </a:solidFill>
                          <a:latin typeface="Trebuchet MS" panose="020B0603020202020204" pitchFamily="34" charset="0"/>
                        </a:rPr>
                        <a:t> m.</a:t>
                      </a:r>
                      <a:endParaRPr lang="lt-LT" sz="1800" b="0" dirty="0">
                        <a:ln>
                          <a:noFill/>
                        </a:ln>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685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800" b="1" kern="1200" dirty="0">
                          <a:solidFill>
                            <a:srgbClr val="14643D"/>
                          </a:solidFill>
                          <a:latin typeface="Trebuchet MS" panose="020B0603020202020204" pitchFamily="34" charset="0"/>
                          <a:ea typeface="+mn-ea"/>
                          <a:cs typeface="+mn-cs"/>
                        </a:rPr>
                        <a:t>1,4 </a:t>
                      </a:r>
                      <a:r>
                        <a:rPr lang="en-US" sz="1800" b="1" kern="1200" dirty="0">
                          <a:solidFill>
                            <a:srgbClr val="14643D"/>
                          </a:solidFill>
                          <a:latin typeface="Trebuchet MS" panose="020B0603020202020204" pitchFamily="34" charset="0"/>
                          <a:ea typeface="+mn-ea"/>
                          <a:cs typeface="+mn-cs"/>
                        </a:rPr>
                        <a:t>%</a:t>
                      </a:r>
                      <a:endParaRPr lang="lt-LT" sz="1800" b="1" kern="1200" dirty="0">
                        <a:solidFill>
                          <a:srgbClr val="14643D"/>
                        </a:solidFill>
                        <a:latin typeface="Trebuchet MS" panose="020B0603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4E3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n>
                            <a:noFill/>
                          </a:ln>
                          <a:solidFill>
                            <a:schemeClr val="tx1"/>
                          </a:solidFill>
                          <a:latin typeface="Trebuchet MS" panose="020B0603020202020204" pitchFamily="34" charset="0"/>
                        </a:rPr>
                        <a:t>T</a:t>
                      </a:r>
                      <a:r>
                        <a:rPr lang="lt-LT" sz="1800" b="0" kern="1200" dirty="0">
                          <a:ln>
                            <a:noFill/>
                          </a:ln>
                          <a:solidFill>
                            <a:schemeClr val="tx1"/>
                          </a:solidFill>
                          <a:latin typeface="Trebuchet MS" panose="020B0603020202020204" pitchFamily="34" charset="0"/>
                          <a:ea typeface="+mn-ea"/>
                          <a:cs typeface="+mn-cs"/>
                        </a:rPr>
                        <a:t>okią</a:t>
                      </a:r>
                      <a:r>
                        <a:rPr lang="lt-LT" sz="1800" b="0" dirty="0">
                          <a:ln>
                            <a:noFill/>
                          </a:ln>
                          <a:solidFill>
                            <a:schemeClr val="tx1"/>
                          </a:solidFill>
                          <a:latin typeface="Trebuchet MS" panose="020B0603020202020204" pitchFamily="34" charset="0"/>
                        </a:rPr>
                        <a:t> dalį 2023 m. NB pajamose sudaro sumokėti mokesčiai</a:t>
                      </a:r>
                      <a:endParaRPr lang="lt-LT" sz="1800" b="0" dirty="0">
                        <a:ln>
                          <a:noFill/>
                        </a:ln>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7239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altLang="lt-LT" sz="1800" b="1" kern="1200" dirty="0">
                          <a:solidFill>
                            <a:srgbClr val="14643D"/>
                          </a:solidFill>
                          <a:latin typeface="Trebuchet MS" panose="020B0603020202020204" pitchFamily="34" charset="0"/>
                          <a:ea typeface="+mn-ea"/>
                          <a:cs typeface="+mn-cs"/>
                        </a:rPr>
                        <a:t>170 mln</a:t>
                      </a:r>
                      <a:r>
                        <a:rPr lang="en-US" altLang="lt-LT" sz="1800" b="1" kern="1200" dirty="0">
                          <a:solidFill>
                            <a:srgbClr val="14643D"/>
                          </a:solidFill>
                          <a:latin typeface="Trebuchet MS" panose="020B0603020202020204" pitchFamily="34" charset="0"/>
                          <a:ea typeface="+mn-ea"/>
                          <a:cs typeface="+mn-cs"/>
                        </a:rPr>
                        <a:t>. </a:t>
                      </a:r>
                      <a:r>
                        <a:rPr lang="lt-LT" sz="1800" b="1" kern="1200" dirty="0">
                          <a:solidFill>
                            <a:srgbClr val="14643D"/>
                          </a:solidFill>
                          <a:latin typeface="Trebuchet MS" panose="020B0603020202020204" pitchFamily="34" charset="0"/>
                          <a:ea typeface="+mn-ea"/>
                          <a:cs typeface="+mn-cs"/>
                        </a:rPr>
                        <a:t>€</a:t>
                      </a:r>
                      <a:endParaRPr lang="lt-LT" altLang="lt-LT" sz="1800" b="1" kern="1200" dirty="0">
                        <a:solidFill>
                          <a:srgbClr val="14643D"/>
                        </a:solidFill>
                        <a:latin typeface="Trebuchet MS" panose="020B0603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4E3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altLang="lt-LT" sz="1800" b="0" dirty="0">
                          <a:ln>
                            <a:noFill/>
                          </a:ln>
                          <a:solidFill>
                            <a:schemeClr val="tx1"/>
                          </a:solidFill>
                          <a:latin typeface="Trebuchet MS" panose="020B0603020202020204" pitchFamily="34" charset="0"/>
                        </a:rPr>
                        <a:t>Tokia deklaruota PVM suma 2023 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71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800" b="1" kern="1200" dirty="0">
                          <a:solidFill>
                            <a:srgbClr val="14643D"/>
                          </a:solidFill>
                          <a:latin typeface="Trebuchet MS" panose="020B0603020202020204" pitchFamily="34" charset="0"/>
                          <a:ea typeface="+mn-ea"/>
                          <a:cs typeface="+mn-cs"/>
                        </a:rPr>
                        <a:t>2,9 </a:t>
                      </a:r>
                      <a:r>
                        <a:rPr lang="en-US" sz="1800" b="1" kern="1200" dirty="0">
                          <a:solidFill>
                            <a:srgbClr val="14643D"/>
                          </a:solidFill>
                          <a:latin typeface="Trebuchet MS" panose="020B0603020202020204" pitchFamily="34" charset="0"/>
                          <a:ea typeface="+mn-ea"/>
                          <a:cs typeface="+mn-cs"/>
                        </a:rPr>
                        <a:t>%</a:t>
                      </a:r>
                      <a:endParaRPr lang="lt-LT" sz="1800" b="1" kern="1200" dirty="0">
                        <a:solidFill>
                          <a:srgbClr val="14643D"/>
                        </a:solidFill>
                        <a:latin typeface="Trebuchet MS" panose="020B0603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4E3CC"/>
                    </a:solidFill>
                  </a:tcPr>
                </a:tc>
                <a:tc>
                  <a:txBody>
                    <a:bodyPr/>
                    <a:lstStyle/>
                    <a:p>
                      <a:pPr algn="l"/>
                      <a:r>
                        <a:rPr lang="lt-LT" sz="1800" b="0" kern="1200" dirty="0">
                          <a:ln>
                            <a:noFill/>
                          </a:ln>
                          <a:solidFill>
                            <a:schemeClr val="tx1"/>
                          </a:solidFill>
                          <a:latin typeface="Trebuchet MS" panose="020B0603020202020204" pitchFamily="34" charset="0"/>
                          <a:ea typeface="+mn-ea"/>
                          <a:cs typeface="+mn-cs"/>
                        </a:rPr>
                        <a:t>Tokią</a:t>
                      </a:r>
                      <a:r>
                        <a:rPr lang="lt-LT" sz="1800" b="0" dirty="0">
                          <a:ln>
                            <a:noFill/>
                          </a:ln>
                          <a:solidFill>
                            <a:schemeClr val="tx1"/>
                          </a:solidFill>
                          <a:latin typeface="Trebuchet MS" panose="020B0603020202020204" pitchFamily="34" charset="0"/>
                        </a:rPr>
                        <a:t> dalį sudaro deklaruota PVM suma</a:t>
                      </a:r>
                      <a:endParaRPr lang="lt-LT" dirty="0">
                        <a:latin typeface="Trebuchet MS" panose="020B0603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115986689"/>
                  </a:ext>
                </a:extLst>
              </a:tr>
              <a:tr h="698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altLang="lt-LT" sz="1800" b="1" kern="1200" dirty="0">
                          <a:solidFill>
                            <a:srgbClr val="14643D"/>
                          </a:solidFill>
                          <a:latin typeface="Trebuchet MS" panose="020B0603020202020204" pitchFamily="34" charset="0"/>
                          <a:ea typeface="+mn-ea"/>
                          <a:cs typeface="+mn-cs"/>
                        </a:rPr>
                        <a:t>47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4E3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altLang="lt-LT" sz="1800" b="0" dirty="0">
                          <a:ln>
                            <a:noFill/>
                          </a:ln>
                          <a:solidFill>
                            <a:schemeClr val="tx1"/>
                          </a:solidFill>
                          <a:latin typeface="Trebuchet MS" panose="020B0603020202020204" pitchFamily="34" charset="0"/>
                        </a:rPr>
                        <a:t>Vidutinis darbuotojų skaičius (VDS)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698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altLang="lt-LT" sz="1800" b="1" kern="1200" dirty="0">
                          <a:solidFill>
                            <a:srgbClr val="14643D"/>
                          </a:solidFill>
                          <a:latin typeface="Trebuchet MS" panose="020B0603020202020204" pitchFamily="34" charset="0"/>
                          <a:ea typeface="+mn-ea"/>
                          <a:cs typeface="+mn-cs"/>
                        </a:rPr>
                        <a:t>2543 </a:t>
                      </a:r>
                      <a:r>
                        <a:rPr lang="lt-LT" sz="1800" b="1" kern="1200" dirty="0">
                          <a:solidFill>
                            <a:srgbClr val="14643D"/>
                          </a:solidFill>
                          <a:latin typeface="Trebuchet MS" panose="020B0603020202020204" pitchFamily="34" charset="0"/>
                          <a:ea typeface="+mn-ea"/>
                          <a:cs typeface="+mn-cs"/>
                        </a:rPr>
                        <a:t>€</a:t>
                      </a:r>
                      <a:endParaRPr lang="lt-LT" altLang="lt-LT" sz="1800" b="1" kern="1200" dirty="0">
                        <a:solidFill>
                          <a:srgbClr val="14643D"/>
                        </a:solidFill>
                        <a:latin typeface="Trebuchet MS" panose="020B0603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4E3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b="0" dirty="0">
                          <a:ln>
                            <a:noFill/>
                          </a:ln>
                          <a:solidFill>
                            <a:schemeClr val="tx1"/>
                          </a:solidFill>
                          <a:latin typeface="Trebuchet MS" panose="020B0603020202020204" pitchFamily="34" charset="0"/>
                        </a:rPr>
                        <a:t>Vidutinis darbo užmokestis (VDU)</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7"/>
                  </a:ext>
                </a:extLst>
              </a:tr>
            </a:tbl>
          </a:graphicData>
        </a:graphic>
      </p:graphicFrame>
      <p:sp>
        <p:nvSpPr>
          <p:cNvPr id="4" name="TextBox 3"/>
          <p:cNvSpPr txBox="1">
            <a:spLocks noChangeArrowheads="1"/>
          </p:cNvSpPr>
          <p:nvPr/>
        </p:nvSpPr>
        <p:spPr bwMode="auto">
          <a:xfrm>
            <a:off x="585765" y="542757"/>
            <a:ext cx="104111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algn="ctr" rtl="0" fontAlgn="base">
              <a:lnSpc>
                <a:spcPct val="90000"/>
              </a:lnSpc>
              <a:spcBef>
                <a:spcPct val="0"/>
              </a:spcBef>
              <a:spcAft>
                <a:spcPct val="0"/>
              </a:spcAft>
              <a:defRPr sz="6000" kern="1200">
                <a:solidFill>
                  <a:schemeClr val="tx1"/>
                </a:solidFill>
                <a:latin typeface="Calibri" panose="020F0502020204030204" pitchFamily="34" charset="0"/>
                <a:ea typeface="+mj-ea"/>
                <a:cs typeface="+mj-cs"/>
              </a:defRPr>
            </a:lvl1pPr>
            <a:lvl2pPr marL="742950" indent="-285750" algn="l" rtl="0" fontAlgn="base">
              <a:lnSpc>
                <a:spcPct val="90000"/>
              </a:lnSpc>
              <a:spcBef>
                <a:spcPct val="0"/>
              </a:spcBef>
              <a:spcAft>
                <a:spcPct val="0"/>
              </a:spcAft>
              <a:defRPr sz="4400">
                <a:solidFill>
                  <a:schemeClr val="tx1"/>
                </a:solidFill>
                <a:latin typeface="Calibri" panose="020F0502020204030204" pitchFamily="34" charset="0"/>
              </a:defRPr>
            </a:lvl2pPr>
            <a:lvl3pPr marL="1143000" indent="-228600" algn="l" rtl="0" fontAlgn="base">
              <a:lnSpc>
                <a:spcPct val="90000"/>
              </a:lnSpc>
              <a:spcBef>
                <a:spcPct val="0"/>
              </a:spcBef>
              <a:spcAft>
                <a:spcPct val="0"/>
              </a:spcAft>
              <a:defRPr sz="4400">
                <a:solidFill>
                  <a:schemeClr val="tx1"/>
                </a:solidFill>
                <a:latin typeface="Calibri" panose="020F0502020204030204" pitchFamily="34" charset="0"/>
              </a:defRPr>
            </a:lvl3pPr>
            <a:lvl4pPr marL="1600200" indent="-228600" algn="l" rtl="0" fontAlgn="base">
              <a:lnSpc>
                <a:spcPct val="90000"/>
              </a:lnSpc>
              <a:spcBef>
                <a:spcPct val="0"/>
              </a:spcBef>
              <a:spcAft>
                <a:spcPct val="0"/>
              </a:spcAft>
              <a:defRPr sz="4400">
                <a:solidFill>
                  <a:schemeClr val="tx1"/>
                </a:solidFill>
                <a:latin typeface="Calibri" panose="020F0502020204030204" pitchFamily="34" charset="0"/>
              </a:defRPr>
            </a:lvl4pPr>
            <a:lvl5pPr marL="2057400" indent="-228600" algn="l" rtl="0" fontAlgn="base">
              <a:lnSpc>
                <a:spcPct val="90000"/>
              </a:lnSpc>
              <a:spcBef>
                <a:spcPct val="0"/>
              </a:spcBef>
              <a:spcAft>
                <a:spcPct val="0"/>
              </a:spcAft>
              <a:defRPr sz="4400">
                <a:solidFill>
                  <a:schemeClr val="tx1"/>
                </a:solidFill>
                <a:latin typeface="Calibri" panose="020F0502020204030204" pitchFamily="34" charset="0"/>
              </a:defRPr>
            </a:lvl5pPr>
            <a:lvl6pPr marL="2514600" indent="-228600" algn="l" rtl="0" fontAlgn="base">
              <a:lnSpc>
                <a:spcPct val="90000"/>
              </a:lnSpc>
              <a:spcBef>
                <a:spcPct val="0"/>
              </a:spcBef>
              <a:spcAft>
                <a:spcPct val="0"/>
              </a:spcAft>
              <a:defRPr sz="4400">
                <a:solidFill>
                  <a:schemeClr val="tx1"/>
                </a:solidFill>
                <a:latin typeface="Calibri" panose="020F0502020204030204" pitchFamily="34" charset="0"/>
              </a:defRPr>
            </a:lvl6pPr>
            <a:lvl7pPr marL="2971800" indent="-228600" algn="l" rtl="0" fontAlgn="base">
              <a:lnSpc>
                <a:spcPct val="90000"/>
              </a:lnSpc>
              <a:spcBef>
                <a:spcPct val="0"/>
              </a:spcBef>
              <a:spcAft>
                <a:spcPct val="0"/>
              </a:spcAft>
              <a:defRPr sz="4400">
                <a:solidFill>
                  <a:schemeClr val="tx1"/>
                </a:solidFill>
                <a:latin typeface="Calibri" panose="020F0502020204030204" pitchFamily="34" charset="0"/>
              </a:defRPr>
            </a:lvl7pPr>
            <a:lvl8pPr marL="3429000" indent="-228600" algn="l" rtl="0" fontAlgn="base">
              <a:lnSpc>
                <a:spcPct val="90000"/>
              </a:lnSpc>
              <a:spcBef>
                <a:spcPct val="0"/>
              </a:spcBef>
              <a:spcAft>
                <a:spcPct val="0"/>
              </a:spcAft>
              <a:defRPr sz="4400">
                <a:solidFill>
                  <a:schemeClr val="tx1"/>
                </a:solidFill>
                <a:latin typeface="Calibri" panose="020F0502020204030204" pitchFamily="34" charset="0"/>
              </a:defRPr>
            </a:lvl8pPr>
            <a:lvl9pPr marL="3886200" indent="-228600" algn="l" rtl="0" fontAlgn="base">
              <a:lnSpc>
                <a:spcPct val="90000"/>
              </a:lnSpc>
              <a:spcBef>
                <a:spcPct val="0"/>
              </a:spcBef>
              <a:spcAft>
                <a:spcPct val="0"/>
              </a:spcAft>
              <a:defRPr sz="4400">
                <a:solidFill>
                  <a:schemeClr val="tx1"/>
                </a:solidFill>
                <a:latin typeface="Calibri" panose="020F0502020204030204" pitchFamily="34" charset="0"/>
              </a:defRPr>
            </a:lvl9pPr>
          </a:lstStyle>
          <a:p>
            <a:pPr algn="l">
              <a:defRPr/>
            </a:pPr>
            <a:r>
              <a:rPr lang="lt-LT" sz="4000" b="1" dirty="0">
                <a:solidFill>
                  <a:srgbClr val="14643D"/>
                </a:solidFill>
                <a:latin typeface="Trebuchet MS" panose="020B0603020202020204" pitchFamily="34" charset="0"/>
                <a:ea typeface="MS PGothic"/>
              </a:rPr>
              <a:t>Kauno regiono kliento portretas</a:t>
            </a:r>
          </a:p>
        </p:txBody>
      </p:sp>
    </p:spTree>
    <p:extLst>
      <p:ext uri="{BB962C8B-B14F-4D97-AF65-F5344CB8AC3E}">
        <p14:creationId xmlns:p14="http://schemas.microsoft.com/office/powerpoint/2010/main" val="1381792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23258" y="1155431"/>
            <a:ext cx="5162550" cy="369332"/>
          </a:xfrm>
          <a:prstGeom prst="rect">
            <a:avLst/>
          </a:prstGeom>
          <a:noFill/>
        </p:spPr>
        <p:txBody>
          <a:bodyPr wrap="square" rtlCol="0">
            <a:spAutoFit/>
          </a:bodyPr>
          <a:lstStyle/>
          <a:p>
            <a:pPr>
              <a:defRPr/>
            </a:pPr>
            <a:r>
              <a:rPr lang="lt-LT" b="1" dirty="0">
                <a:solidFill>
                  <a:srgbClr val="197D4C"/>
                </a:solidFill>
                <a:latin typeface="Trebuchet MS"/>
                <a:ea typeface="MS PGothic"/>
              </a:rPr>
              <a:t> Kauno regiono VMM600 aibės</a:t>
            </a:r>
          </a:p>
        </p:txBody>
      </p:sp>
      <p:graphicFrame>
        <p:nvGraphicFramePr>
          <p:cNvPr id="9" name="Diagrama 8"/>
          <p:cNvGraphicFramePr>
            <a:graphicFrameLocks/>
          </p:cNvGraphicFramePr>
          <p:nvPr>
            <p:extLst>
              <p:ext uri="{D42A27DB-BD31-4B8C-83A1-F6EECF244321}">
                <p14:modId xmlns:p14="http://schemas.microsoft.com/office/powerpoint/2010/main" val="816589954"/>
              </p:ext>
            </p:extLst>
          </p:nvPr>
        </p:nvGraphicFramePr>
        <p:xfrm>
          <a:off x="5710237" y="1524763"/>
          <a:ext cx="6339744" cy="46760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urinio vietos rezervavimo ženklas 9">
            <a:extLst>
              <a:ext uri="{FF2B5EF4-FFF2-40B4-BE49-F238E27FC236}">
                <a16:creationId xmlns="" xmlns:a16="http://schemas.microsoft.com/office/drawing/2014/main" id="{00000000-0008-0000-0400-000003000000}"/>
              </a:ext>
            </a:extLst>
          </p:cNvPr>
          <p:cNvGraphicFramePr>
            <a:graphicFrameLocks noGrp="1"/>
          </p:cNvGraphicFramePr>
          <p:nvPr>
            <p:ph idx="4294967295"/>
            <p:extLst/>
          </p:nvPr>
        </p:nvGraphicFramePr>
        <p:xfrm>
          <a:off x="638586" y="1858749"/>
          <a:ext cx="451485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2" name="Stačiakampis 1"/>
          <p:cNvSpPr/>
          <p:nvPr/>
        </p:nvSpPr>
        <p:spPr>
          <a:xfrm>
            <a:off x="2896011" y="285914"/>
            <a:ext cx="6304931" cy="535531"/>
          </a:xfrm>
          <a:prstGeom prst="rect">
            <a:avLst/>
          </a:prstGeom>
        </p:spPr>
        <p:txBody>
          <a:bodyPr wrap="none">
            <a:spAutoFit/>
          </a:bodyPr>
          <a:lstStyle/>
          <a:p>
            <a:pPr algn="ctr" fontAlgn="base">
              <a:lnSpc>
                <a:spcPct val="90000"/>
              </a:lnSpc>
              <a:spcBef>
                <a:spcPct val="0"/>
              </a:spcBef>
              <a:spcAft>
                <a:spcPct val="0"/>
              </a:spcAft>
              <a:defRPr/>
            </a:pPr>
            <a:r>
              <a:rPr lang="lt-LT" sz="3200" b="1" dirty="0" smtClean="0">
                <a:solidFill>
                  <a:srgbClr val="197D4C"/>
                </a:solidFill>
                <a:latin typeface="Trebuchet MS" panose="020B0603020202020204" pitchFamily="34" charset="0"/>
                <a:ea typeface="MS PGothic"/>
              </a:rPr>
              <a:t>VMM600 kapitalo pasiskirstymas</a:t>
            </a:r>
            <a:endParaRPr lang="lt-LT" sz="3200" b="1" dirty="0">
              <a:solidFill>
                <a:srgbClr val="197D4C"/>
              </a:solidFill>
              <a:latin typeface="Trebuchet MS" panose="020B0603020202020204" pitchFamily="34" charset="0"/>
              <a:ea typeface="MS PGothic"/>
            </a:endParaRPr>
          </a:p>
        </p:txBody>
      </p:sp>
    </p:spTree>
    <p:extLst>
      <p:ext uri="{BB962C8B-B14F-4D97-AF65-F5344CB8AC3E}">
        <p14:creationId xmlns:p14="http://schemas.microsoft.com/office/powerpoint/2010/main" val="2429980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F3266E19-3C4A-4BD9-BF50-08BE2C8CF136}"/>
              </a:ext>
            </a:extLst>
          </p:cNvPr>
          <p:cNvSpPr txBox="1"/>
          <p:nvPr/>
        </p:nvSpPr>
        <p:spPr>
          <a:xfrm>
            <a:off x="2800350" y="1509814"/>
            <a:ext cx="5886450" cy="619123"/>
          </a:xfrm>
          <a:prstGeom prst="rect">
            <a:avLst/>
          </a:prstGeom>
          <a:noFill/>
        </p:spPr>
        <p:txBody>
          <a:bodyPr wrap="square" rtlCol="0">
            <a:spAutoFit/>
          </a:bodyPr>
          <a:lstStyle/>
          <a:p>
            <a:endParaRPr lang="lt-LT" dirty="0">
              <a:solidFill>
                <a:prstClr val="black"/>
              </a:solidFill>
            </a:endParaRPr>
          </a:p>
        </p:txBody>
      </p:sp>
      <p:sp>
        <p:nvSpPr>
          <p:cNvPr id="12" name="TextBox 11">
            <a:extLst>
              <a:ext uri="{FF2B5EF4-FFF2-40B4-BE49-F238E27FC236}">
                <a16:creationId xmlns="" xmlns:a16="http://schemas.microsoft.com/office/drawing/2014/main" id="{10353D65-AFEF-4596-B8D4-186F1C284647}"/>
              </a:ext>
            </a:extLst>
          </p:cNvPr>
          <p:cNvSpPr txBox="1"/>
          <p:nvPr/>
        </p:nvSpPr>
        <p:spPr>
          <a:xfrm>
            <a:off x="2695575" y="1483513"/>
            <a:ext cx="5886450" cy="619123"/>
          </a:xfrm>
          <a:prstGeom prst="rect">
            <a:avLst/>
          </a:prstGeom>
          <a:noFill/>
        </p:spPr>
        <p:txBody>
          <a:bodyPr wrap="square" rtlCol="0">
            <a:spAutoFit/>
          </a:bodyPr>
          <a:lstStyle/>
          <a:p>
            <a:endParaRPr lang="lt-LT" dirty="0">
              <a:solidFill>
                <a:prstClr val="black"/>
              </a:solidFill>
            </a:endParaRPr>
          </a:p>
        </p:txBody>
      </p:sp>
      <p:sp>
        <p:nvSpPr>
          <p:cNvPr id="13" name="TextBox 12">
            <a:extLst>
              <a:ext uri="{FF2B5EF4-FFF2-40B4-BE49-F238E27FC236}">
                <a16:creationId xmlns="" xmlns:a16="http://schemas.microsoft.com/office/drawing/2014/main" id="{94DF907E-B746-40F2-9A52-11EFB349979C}"/>
              </a:ext>
            </a:extLst>
          </p:cNvPr>
          <p:cNvSpPr txBox="1"/>
          <p:nvPr/>
        </p:nvSpPr>
        <p:spPr>
          <a:xfrm>
            <a:off x="2800350" y="1493834"/>
            <a:ext cx="5886450" cy="619123"/>
          </a:xfrm>
          <a:prstGeom prst="rect">
            <a:avLst/>
          </a:prstGeom>
          <a:noFill/>
        </p:spPr>
        <p:txBody>
          <a:bodyPr wrap="square" rtlCol="0">
            <a:spAutoFit/>
          </a:bodyPr>
          <a:lstStyle/>
          <a:p>
            <a:endParaRPr lang="lt-LT" dirty="0">
              <a:solidFill>
                <a:prstClr val="black"/>
              </a:solidFill>
            </a:endParaRPr>
          </a:p>
        </p:txBody>
      </p:sp>
      <p:sp>
        <p:nvSpPr>
          <p:cNvPr id="9" name="TextBox 8">
            <a:extLst>
              <a:ext uri="{FF2B5EF4-FFF2-40B4-BE49-F238E27FC236}">
                <a16:creationId xmlns="" xmlns:a16="http://schemas.microsoft.com/office/drawing/2014/main" id="{94DF907E-B746-40F2-9A52-11EFB349979C}"/>
              </a:ext>
            </a:extLst>
          </p:cNvPr>
          <p:cNvSpPr txBox="1"/>
          <p:nvPr/>
        </p:nvSpPr>
        <p:spPr>
          <a:xfrm>
            <a:off x="2800350" y="1483513"/>
            <a:ext cx="5886450" cy="619123"/>
          </a:xfrm>
          <a:prstGeom prst="rect">
            <a:avLst/>
          </a:prstGeom>
          <a:noFill/>
        </p:spPr>
        <p:txBody>
          <a:bodyPr wrap="square" rtlCol="0">
            <a:spAutoFit/>
          </a:bodyPr>
          <a:lstStyle/>
          <a:p>
            <a:endParaRPr lang="lt-LT" dirty="0">
              <a:solidFill>
                <a:prstClr val="black"/>
              </a:solidFill>
            </a:endParaRPr>
          </a:p>
        </p:txBody>
      </p:sp>
      <p:sp>
        <p:nvSpPr>
          <p:cNvPr id="4" name="TextBox 3"/>
          <p:cNvSpPr txBox="1"/>
          <p:nvPr/>
        </p:nvSpPr>
        <p:spPr>
          <a:xfrm>
            <a:off x="4852987" y="5915255"/>
            <a:ext cx="1781175" cy="338554"/>
          </a:xfrm>
          <a:prstGeom prst="rect">
            <a:avLst/>
          </a:prstGeom>
          <a:noFill/>
        </p:spPr>
        <p:txBody>
          <a:bodyPr wrap="square" rtlCol="0">
            <a:spAutoFit/>
          </a:bodyPr>
          <a:lstStyle/>
          <a:p>
            <a:r>
              <a:rPr lang="lt-LT" sz="1600" b="1" dirty="0">
                <a:solidFill>
                  <a:srgbClr val="197D4C"/>
                </a:solidFill>
                <a:latin typeface="Trebuchet MS" panose="020B0603020202020204" pitchFamily="34" charset="0"/>
              </a:rPr>
              <a:t>Viso: 160 VMM</a:t>
            </a:r>
          </a:p>
        </p:txBody>
      </p:sp>
      <p:sp>
        <p:nvSpPr>
          <p:cNvPr id="17" name="Stačiakampis 16">
            <a:extLst>
              <a:ext uri="{FF2B5EF4-FFF2-40B4-BE49-F238E27FC236}">
                <a16:creationId xmlns="" xmlns:a16="http://schemas.microsoft.com/office/drawing/2014/main" id="{34C9A80C-494B-4357-9EBE-B45A18EC21A6}"/>
              </a:ext>
            </a:extLst>
          </p:cNvPr>
          <p:cNvSpPr/>
          <p:nvPr/>
        </p:nvSpPr>
        <p:spPr>
          <a:xfrm>
            <a:off x="479631" y="382495"/>
            <a:ext cx="1171236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fontAlgn="base">
              <a:lnSpc>
                <a:spcPct val="90000"/>
              </a:lnSpc>
              <a:spcBef>
                <a:spcPct val="0"/>
              </a:spcBef>
              <a:spcAft>
                <a:spcPct val="0"/>
              </a:spcAft>
            </a:pPr>
            <a:r>
              <a:rPr lang="lt-LT" sz="3600" b="1" dirty="0">
                <a:solidFill>
                  <a:srgbClr val="197D4C"/>
                </a:solidFill>
                <a:latin typeface="Trebuchet MS" panose="020B0603020202020204" pitchFamily="34" charset="0"/>
                <a:ea typeface="MS PGothic"/>
              </a:rPr>
              <a:t> Kauno regiono VMM600 pagal ekonomines veiklas </a:t>
            </a:r>
          </a:p>
        </p:txBody>
      </p:sp>
      <p:graphicFrame>
        <p:nvGraphicFramePr>
          <p:cNvPr id="21" name="Diagrama 20">
            <a:extLst>
              <a:ext uri="{FF2B5EF4-FFF2-40B4-BE49-F238E27FC236}">
                <a16:creationId xmlns="" xmlns:a16="http://schemas.microsoft.com/office/drawing/2014/main" id="{60833C61-0955-467D-9B7B-8D8237BB3DD2}"/>
              </a:ext>
            </a:extLst>
          </p:cNvPr>
          <p:cNvGraphicFramePr>
            <a:graphicFrameLocks/>
          </p:cNvGraphicFramePr>
          <p:nvPr>
            <p:extLst>
              <p:ext uri="{D42A27DB-BD31-4B8C-83A1-F6EECF244321}">
                <p14:modId xmlns:p14="http://schemas.microsoft.com/office/powerpoint/2010/main" val="3910088139"/>
              </p:ext>
            </p:extLst>
          </p:nvPr>
        </p:nvGraphicFramePr>
        <p:xfrm>
          <a:off x="676275" y="1685642"/>
          <a:ext cx="11029949" cy="40537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159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FE7BB9D4-B77A-488C-9EBB-244A1D1E958F}"/>
              </a:ext>
            </a:extLst>
          </p:cNvPr>
          <p:cNvSpPr txBox="1"/>
          <p:nvPr/>
        </p:nvSpPr>
        <p:spPr>
          <a:xfrm>
            <a:off x="258350" y="167711"/>
            <a:ext cx="11725129" cy="584775"/>
          </a:xfrm>
          <a:prstGeom prst="rect">
            <a:avLst/>
          </a:prstGeom>
          <a:noFill/>
        </p:spPr>
        <p:txBody>
          <a:bodyPr wrap="square" rtlCol="0">
            <a:spAutoFit/>
          </a:bodyPr>
          <a:lstStyle/>
          <a:p>
            <a:pPr algn="ctr"/>
            <a:r>
              <a:rPr lang="lt-LT" sz="3200" b="1" dirty="0">
                <a:ln w="19050">
                  <a:noFill/>
                </a:ln>
                <a:solidFill>
                  <a:srgbClr val="197D4C"/>
                </a:solidFill>
                <a:latin typeface="Trebuchet MS" panose="020B0603020202020204" pitchFamily="34" charset="0"/>
              </a:rPr>
              <a:t>Kliento profilis – 60</a:t>
            </a:r>
            <a:r>
              <a:rPr lang="en-US" sz="3200" b="1" dirty="0">
                <a:ln w="19050">
                  <a:noFill/>
                </a:ln>
                <a:solidFill>
                  <a:srgbClr val="197D4C"/>
                </a:solidFill>
                <a:latin typeface="Trebuchet MS" panose="020B0603020202020204" pitchFamily="34" charset="0"/>
              </a:rPr>
              <a:t> </a:t>
            </a:r>
            <a:r>
              <a:rPr lang="lt-LT" sz="3200" b="1" dirty="0">
                <a:ln w="19050">
                  <a:noFill/>
                </a:ln>
                <a:solidFill>
                  <a:srgbClr val="197D4C"/>
                </a:solidFill>
                <a:latin typeface="Trebuchet MS" panose="020B0603020202020204" pitchFamily="34" charset="0"/>
              </a:rPr>
              <a:t>tūkst. Kauno AVMI įmonių</a:t>
            </a:r>
            <a:endParaRPr lang="en-US" sz="3200" b="1" dirty="0">
              <a:ln w="19050">
                <a:noFill/>
              </a:ln>
              <a:solidFill>
                <a:srgbClr val="197D4C"/>
              </a:solidFill>
              <a:latin typeface="Trebuchet MS" panose="020B0603020202020204" pitchFamily="34" charset="0"/>
            </a:endParaRPr>
          </a:p>
        </p:txBody>
      </p:sp>
      <p:sp>
        <p:nvSpPr>
          <p:cNvPr id="2" name="Stačiakampis 1"/>
          <p:cNvSpPr/>
          <p:nvPr/>
        </p:nvSpPr>
        <p:spPr>
          <a:xfrm>
            <a:off x="669482" y="1711725"/>
            <a:ext cx="4361340" cy="3170099"/>
          </a:xfrm>
          <a:prstGeom prst="rect">
            <a:avLst/>
          </a:prstGeom>
        </p:spPr>
        <p:txBody>
          <a:bodyPr wrap="square">
            <a:spAutoFit/>
          </a:bodyPr>
          <a:lstStyle/>
          <a:p>
            <a:r>
              <a:rPr lang="lt-LT" sz="2000" b="1" dirty="0">
                <a:solidFill>
                  <a:srgbClr val="14643D"/>
                </a:solidFill>
                <a:latin typeface="Trebuchet MS" panose="020B0603020202020204" pitchFamily="34" charset="0"/>
              </a:rPr>
              <a:t>Kauno AVMI įmonių vertinimas:</a:t>
            </a:r>
          </a:p>
          <a:p>
            <a:endParaRPr lang="lt-LT" sz="2000" b="1" dirty="0">
              <a:solidFill>
                <a:srgbClr val="14643D"/>
              </a:solidFill>
              <a:latin typeface="Trebuchet MS" panose="020B0603020202020204" pitchFamily="34" charset="0"/>
            </a:endParaRPr>
          </a:p>
          <a:p>
            <a:pPr marL="342900" indent="-342900">
              <a:lnSpc>
                <a:spcPct val="150000"/>
              </a:lnSpc>
              <a:buFont typeface="Arial" panose="020B0604020202020204" pitchFamily="34" charset="0"/>
              <a:buChar char="•"/>
            </a:pPr>
            <a:r>
              <a:rPr lang="lt-LT" sz="2000" b="1" dirty="0">
                <a:solidFill>
                  <a:srgbClr val="3A8D77"/>
                </a:solidFill>
                <a:latin typeface="Trebuchet MS" panose="020B0603020202020204" pitchFamily="34" charset="0"/>
              </a:rPr>
              <a:t>42 </a:t>
            </a:r>
            <a:r>
              <a:rPr lang="en-US" sz="2000" b="1" dirty="0">
                <a:solidFill>
                  <a:srgbClr val="3A8D77"/>
                </a:solidFill>
                <a:latin typeface="Trebuchet MS" panose="020B0603020202020204" pitchFamily="34" charset="0"/>
              </a:rPr>
              <a:t>%</a:t>
            </a:r>
            <a:r>
              <a:rPr lang="lt-LT" sz="2000" b="1" dirty="0">
                <a:solidFill>
                  <a:srgbClr val="3A8D77"/>
                </a:solidFill>
                <a:latin typeface="Trebuchet MS" panose="020B0603020202020204" pitchFamily="34" charset="0"/>
              </a:rPr>
              <a:t> </a:t>
            </a:r>
            <a:r>
              <a:rPr lang="lt-LT" sz="2000" b="1" dirty="0">
                <a:solidFill>
                  <a:srgbClr val="14643D"/>
                </a:solidFill>
                <a:latin typeface="Trebuchet MS" panose="020B0603020202020204" pitchFamily="34" charset="0"/>
              </a:rPr>
              <a:t>visi žali rodikliai</a:t>
            </a:r>
          </a:p>
          <a:p>
            <a:pPr marL="342900" indent="-342900">
              <a:lnSpc>
                <a:spcPct val="150000"/>
              </a:lnSpc>
              <a:buFont typeface="Arial" panose="020B0604020202020204" pitchFamily="34" charset="0"/>
              <a:buChar char="•"/>
            </a:pPr>
            <a:r>
              <a:rPr lang="lt-LT" sz="2000" b="1" dirty="0">
                <a:solidFill>
                  <a:srgbClr val="FFC000"/>
                </a:solidFill>
                <a:latin typeface="Trebuchet MS" panose="020B0603020202020204" pitchFamily="34" charset="0"/>
              </a:rPr>
              <a:t>27 </a:t>
            </a:r>
            <a:r>
              <a:rPr lang="en-US" sz="2000" b="1" dirty="0">
                <a:solidFill>
                  <a:srgbClr val="FFC000"/>
                </a:solidFill>
                <a:latin typeface="Trebuchet MS" panose="020B0603020202020204" pitchFamily="34" charset="0"/>
              </a:rPr>
              <a:t>%</a:t>
            </a:r>
            <a:r>
              <a:rPr lang="lt-LT" sz="2000" b="1" dirty="0">
                <a:solidFill>
                  <a:srgbClr val="FFC000"/>
                </a:solidFill>
                <a:latin typeface="Trebuchet MS" panose="020B0603020202020204" pitchFamily="34" charset="0"/>
              </a:rPr>
              <a:t> </a:t>
            </a:r>
            <a:r>
              <a:rPr lang="en-US" sz="2000" b="1" dirty="0">
                <a:solidFill>
                  <a:srgbClr val="14643D"/>
                </a:solidFill>
                <a:latin typeface="Trebuchet MS" panose="020B0603020202020204" pitchFamily="34" charset="0"/>
              </a:rPr>
              <a:t>iki </a:t>
            </a:r>
            <a:r>
              <a:rPr lang="lt-LT" sz="2000" b="1" dirty="0">
                <a:solidFill>
                  <a:srgbClr val="14643D"/>
                </a:solidFill>
                <a:latin typeface="Trebuchet MS" panose="020B0603020202020204" pitchFamily="34" charset="0"/>
              </a:rPr>
              <a:t>3</a:t>
            </a:r>
            <a:r>
              <a:rPr lang="en-US" sz="2000" b="1" dirty="0">
                <a:solidFill>
                  <a:srgbClr val="14643D"/>
                </a:solidFill>
                <a:latin typeface="Trebuchet MS" panose="020B0603020202020204" pitchFamily="34" charset="0"/>
              </a:rPr>
              <a:t> </a:t>
            </a:r>
            <a:r>
              <a:rPr lang="lt-LT" sz="2000" b="1" dirty="0">
                <a:solidFill>
                  <a:srgbClr val="14643D"/>
                </a:solidFill>
                <a:latin typeface="Trebuchet MS" panose="020B0603020202020204" pitchFamily="34" charset="0"/>
              </a:rPr>
              <a:t>geltonų rodiklių</a:t>
            </a:r>
          </a:p>
          <a:p>
            <a:pPr marL="342900" indent="-342900">
              <a:lnSpc>
                <a:spcPct val="150000"/>
              </a:lnSpc>
              <a:buFont typeface="Arial" panose="020B0604020202020204" pitchFamily="34" charset="0"/>
              <a:buChar char="•"/>
            </a:pPr>
            <a:r>
              <a:rPr lang="lt-LT" sz="2000" b="1" dirty="0">
                <a:solidFill>
                  <a:srgbClr val="FF8989"/>
                </a:solidFill>
                <a:latin typeface="Trebuchet MS" panose="020B0603020202020204" pitchFamily="34" charset="0"/>
              </a:rPr>
              <a:t>17 </a:t>
            </a:r>
            <a:r>
              <a:rPr lang="en-US" sz="2000" b="1" dirty="0">
                <a:solidFill>
                  <a:srgbClr val="FF8989"/>
                </a:solidFill>
                <a:latin typeface="Trebuchet MS" panose="020B0603020202020204" pitchFamily="34" charset="0"/>
              </a:rPr>
              <a:t>%</a:t>
            </a:r>
            <a:r>
              <a:rPr lang="lt-LT" sz="2000" b="1" dirty="0">
                <a:solidFill>
                  <a:srgbClr val="FF8989"/>
                </a:solidFill>
                <a:latin typeface="Trebuchet MS" panose="020B0603020202020204" pitchFamily="34" charset="0"/>
              </a:rPr>
              <a:t> </a:t>
            </a:r>
            <a:r>
              <a:rPr lang="lt-LT" sz="2000" b="1" dirty="0">
                <a:solidFill>
                  <a:srgbClr val="14643D"/>
                </a:solidFill>
                <a:latin typeface="Trebuchet MS" panose="020B0603020202020204" pitchFamily="34" charset="0"/>
              </a:rPr>
              <a:t>1 raudonas rodiklis</a:t>
            </a:r>
          </a:p>
          <a:p>
            <a:pPr marL="342900" indent="-342900">
              <a:lnSpc>
                <a:spcPct val="150000"/>
              </a:lnSpc>
              <a:buFont typeface="Arial" panose="020B0604020202020204" pitchFamily="34" charset="0"/>
              <a:buChar char="•"/>
            </a:pPr>
            <a:r>
              <a:rPr lang="lt-LT" sz="2000" b="1" dirty="0">
                <a:solidFill>
                  <a:srgbClr val="FF0000"/>
                </a:solidFill>
                <a:latin typeface="Trebuchet MS" panose="020B0603020202020204" pitchFamily="34" charset="0"/>
              </a:rPr>
              <a:t>14 </a:t>
            </a:r>
            <a:r>
              <a:rPr lang="en-US" sz="2000" b="1" dirty="0">
                <a:solidFill>
                  <a:srgbClr val="FF0000"/>
                </a:solidFill>
                <a:latin typeface="Trebuchet MS" panose="020B0603020202020204" pitchFamily="34" charset="0"/>
              </a:rPr>
              <a:t>%</a:t>
            </a:r>
            <a:r>
              <a:rPr lang="lt-LT" sz="2000" b="1" dirty="0">
                <a:solidFill>
                  <a:srgbClr val="FF0000"/>
                </a:solidFill>
                <a:latin typeface="Trebuchet MS" panose="020B0603020202020204" pitchFamily="34" charset="0"/>
              </a:rPr>
              <a:t> </a:t>
            </a:r>
            <a:r>
              <a:rPr lang="lt-LT" sz="2000" b="1" dirty="0">
                <a:solidFill>
                  <a:srgbClr val="14643D"/>
                </a:solidFill>
                <a:latin typeface="Trebuchet MS" panose="020B0603020202020204" pitchFamily="34" charset="0"/>
              </a:rPr>
              <a:t>&gt; 3 raudoni rodikliai</a:t>
            </a:r>
          </a:p>
          <a:p>
            <a:endParaRPr lang="lt-LT" sz="2000" dirty="0">
              <a:solidFill>
                <a:srgbClr val="14643D"/>
              </a:solidFill>
              <a:latin typeface="Trebuchet MS" panose="020B0603020202020204" pitchFamily="34" charset="0"/>
            </a:endParaRPr>
          </a:p>
          <a:p>
            <a:endParaRPr lang="lt-LT" sz="2000" dirty="0">
              <a:solidFill>
                <a:srgbClr val="14643D"/>
              </a:solidFill>
              <a:latin typeface="Trebuchet MS" panose="020B0603020202020204" pitchFamily="34" charset="0"/>
            </a:endParaRPr>
          </a:p>
        </p:txBody>
      </p:sp>
      <p:sp>
        <p:nvSpPr>
          <p:cNvPr id="11" name="Stačiakampis 10"/>
          <p:cNvSpPr/>
          <p:nvPr/>
        </p:nvSpPr>
        <p:spPr>
          <a:xfrm>
            <a:off x="6120915" y="1310634"/>
            <a:ext cx="5496339" cy="307777"/>
          </a:xfrm>
          <a:prstGeom prst="rect">
            <a:avLst/>
          </a:prstGeom>
        </p:spPr>
        <p:txBody>
          <a:bodyPr wrap="square">
            <a:spAutoFit/>
          </a:bodyPr>
          <a:lstStyle/>
          <a:p>
            <a:pPr algn="ctr"/>
            <a:r>
              <a:rPr lang="lt-LT" sz="1400" b="1" dirty="0">
                <a:solidFill>
                  <a:prstClr val="black"/>
                </a:solidFill>
                <a:latin typeface="Trebuchet MS" panose="020B0603020202020204" pitchFamily="34" charset="0"/>
              </a:rPr>
              <a:t>MM pasiskirstymas pagal turimų rizikų kiekį (2024, balandis)</a:t>
            </a:r>
          </a:p>
        </p:txBody>
      </p:sp>
      <p:graphicFrame>
        <p:nvGraphicFramePr>
          <p:cNvPr id="8" name="Diagrama 7"/>
          <p:cNvGraphicFramePr>
            <a:graphicFrameLocks/>
          </p:cNvGraphicFramePr>
          <p:nvPr>
            <p:extLst/>
          </p:nvPr>
        </p:nvGraphicFramePr>
        <p:xfrm>
          <a:off x="5030822" y="1464523"/>
          <a:ext cx="6610503" cy="533860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59150" y="5659397"/>
            <a:ext cx="4333620" cy="738664"/>
          </a:xfrm>
          <a:prstGeom prst="rect">
            <a:avLst/>
          </a:prstGeom>
          <a:solidFill>
            <a:srgbClr val="E4FDF0"/>
          </a:solidFill>
          <a:ln w="38100">
            <a:solidFill>
              <a:srgbClr val="E06565"/>
            </a:solidFill>
          </a:ln>
        </p:spPr>
        <p:txBody>
          <a:bodyPr wrap="square" rtlCol="0">
            <a:spAutoFit/>
          </a:bodyPr>
          <a:lstStyle/>
          <a:p>
            <a:pPr algn="ctr">
              <a:lnSpc>
                <a:spcPct val="150000"/>
              </a:lnSpc>
            </a:pPr>
            <a:r>
              <a:rPr lang="lt-LT" sz="1400" b="1" dirty="0">
                <a:solidFill>
                  <a:srgbClr val="E06565"/>
                </a:solidFill>
                <a:latin typeface="Trebuchet MS" panose="020B0603020202020204" pitchFamily="34" charset="0"/>
              </a:rPr>
              <a:t>Bent vieną kartą prie kliento profilio</a:t>
            </a:r>
            <a:r>
              <a:rPr lang="en-US" sz="1400" b="1" dirty="0">
                <a:solidFill>
                  <a:srgbClr val="E06565"/>
                </a:solidFill>
                <a:latin typeface="Trebuchet MS" panose="020B0603020202020204" pitchFamily="34" charset="0"/>
              </a:rPr>
              <a:t> prisijung</a:t>
            </a:r>
            <a:r>
              <a:rPr lang="lt-LT" sz="1400" b="1" dirty="0">
                <a:solidFill>
                  <a:srgbClr val="E06565"/>
                </a:solidFill>
                <a:latin typeface="Trebuchet MS" panose="020B0603020202020204" pitchFamily="34" charset="0"/>
              </a:rPr>
              <a:t>ė</a:t>
            </a:r>
          </a:p>
          <a:p>
            <a:pPr algn="ctr">
              <a:lnSpc>
                <a:spcPct val="150000"/>
              </a:lnSpc>
            </a:pPr>
            <a:r>
              <a:rPr lang="lt-LT" sz="1400" b="1" dirty="0">
                <a:solidFill>
                  <a:srgbClr val="E06565"/>
                </a:solidFill>
                <a:latin typeface="Trebuchet MS" panose="020B0603020202020204" pitchFamily="34" charset="0"/>
              </a:rPr>
              <a:t>4 tūkst. </a:t>
            </a:r>
            <a:r>
              <a:rPr lang="en-US" sz="1400" b="1" dirty="0">
                <a:solidFill>
                  <a:srgbClr val="E06565"/>
                </a:solidFill>
                <a:latin typeface="Trebuchet MS" panose="020B0603020202020204" pitchFamily="34" charset="0"/>
              </a:rPr>
              <a:t>(</a:t>
            </a:r>
            <a:r>
              <a:rPr lang="lt-LT" sz="1400" b="1" dirty="0">
                <a:solidFill>
                  <a:srgbClr val="E06565"/>
                </a:solidFill>
                <a:latin typeface="Trebuchet MS" panose="020B0603020202020204" pitchFamily="34" charset="0"/>
              </a:rPr>
              <a:t>6,7 </a:t>
            </a:r>
            <a:r>
              <a:rPr lang="en-US" sz="1400" b="1" dirty="0" smtClean="0">
                <a:solidFill>
                  <a:srgbClr val="E06565"/>
                </a:solidFill>
                <a:latin typeface="Trebuchet MS" panose="020B0603020202020204" pitchFamily="34" charset="0"/>
              </a:rPr>
              <a:t>%)</a:t>
            </a:r>
            <a:r>
              <a:rPr lang="lt-LT" sz="1400" b="1" dirty="0" smtClean="0">
                <a:solidFill>
                  <a:srgbClr val="E06565"/>
                </a:solidFill>
                <a:latin typeface="Trebuchet MS" panose="020B0603020202020204" pitchFamily="34" charset="0"/>
              </a:rPr>
              <a:t> </a:t>
            </a:r>
            <a:r>
              <a:rPr lang="lt-LT" sz="1400" b="1" dirty="0">
                <a:solidFill>
                  <a:srgbClr val="E06565"/>
                </a:solidFill>
                <a:latin typeface="Trebuchet MS" panose="020B0603020202020204" pitchFamily="34" charset="0"/>
              </a:rPr>
              <a:t>Kauno AVMI įmonių</a:t>
            </a:r>
          </a:p>
        </p:txBody>
      </p:sp>
    </p:spTree>
    <p:extLst>
      <p:ext uri="{BB962C8B-B14F-4D97-AF65-F5344CB8AC3E}">
        <p14:creationId xmlns:p14="http://schemas.microsoft.com/office/powerpoint/2010/main" val="1503354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87C4B"/>
        </a:solidFill>
        <a:effectLst/>
      </p:bgPr>
    </p:bg>
    <p:spTree>
      <p:nvGrpSpPr>
        <p:cNvPr id="1" name=""/>
        <p:cNvGrpSpPr/>
        <p:nvPr/>
      </p:nvGrpSpPr>
      <p:grpSpPr>
        <a:xfrm>
          <a:off x="0" y="0"/>
          <a:ext cx="0" cy="0"/>
          <a:chOff x="0" y="0"/>
          <a:chExt cx="0" cy="0"/>
        </a:xfrm>
      </p:grpSpPr>
      <p:pic>
        <p:nvPicPr>
          <p:cNvPr id="2" name="Paveikslėlis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sp>
        <p:nvSpPr>
          <p:cNvPr id="4" name="TextBox 3">
            <a:extLst>
              <a:ext uri="{FF2B5EF4-FFF2-40B4-BE49-F238E27FC236}">
                <a16:creationId xmlns="" xmlns:a16="http://schemas.microsoft.com/office/drawing/2014/main" id="{24AD6A60-DBA1-43FC-9F4C-D75DAA420C4A}"/>
              </a:ext>
            </a:extLst>
          </p:cNvPr>
          <p:cNvSpPr txBox="1"/>
          <p:nvPr/>
        </p:nvSpPr>
        <p:spPr>
          <a:xfrm>
            <a:off x="1253219" y="2551837"/>
            <a:ext cx="9685563" cy="1754326"/>
          </a:xfrm>
          <a:prstGeom prst="rect">
            <a:avLst/>
          </a:prstGeom>
          <a:noFill/>
        </p:spPr>
        <p:txBody>
          <a:bodyPr wrap="square" rtlCol="0">
            <a:spAutoFit/>
          </a:bodyPr>
          <a:lstStyle/>
          <a:p>
            <a:pPr algn="ctr"/>
            <a:r>
              <a:rPr lang="lt-LT" sz="5400" b="1" dirty="0">
                <a:solidFill>
                  <a:prstClr val="white"/>
                </a:solidFill>
                <a:latin typeface="Trebuchet MS" panose="020B0603020202020204" pitchFamily="34" charset="0"/>
              </a:rPr>
              <a:t>Pasitikėjimą</a:t>
            </a:r>
            <a:endParaRPr lang="en-US" sz="5400" b="1" dirty="0">
              <a:solidFill>
                <a:prstClr val="white"/>
              </a:solidFill>
              <a:latin typeface="Trebuchet MS" panose="020B0603020202020204" pitchFamily="34" charset="0"/>
            </a:endParaRPr>
          </a:p>
          <a:p>
            <a:pPr algn="ctr"/>
            <a:r>
              <a:rPr lang="lt-LT" sz="5400" b="1" dirty="0">
                <a:solidFill>
                  <a:prstClr val="white"/>
                </a:solidFill>
                <a:latin typeface="Trebuchet MS" panose="020B0603020202020204" pitchFamily="34" charset="0"/>
              </a:rPr>
              <a:t>kuriame kartu</a:t>
            </a:r>
            <a:r>
              <a:rPr lang="en-US" sz="5400" b="1" dirty="0">
                <a:solidFill>
                  <a:prstClr val="white"/>
                </a:solidFill>
                <a:latin typeface="Trebuchet MS" panose="020B0603020202020204" pitchFamily="34" charset="0"/>
              </a:rPr>
              <a:t>!</a:t>
            </a:r>
            <a:endParaRPr lang="lt-LT" sz="5400" b="1"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3588857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221" y="1287789"/>
            <a:ext cx="11618811" cy="338554"/>
          </a:xfrm>
          <a:prstGeom prst="rect">
            <a:avLst/>
          </a:prstGeom>
          <a:noFill/>
        </p:spPr>
        <p:txBody>
          <a:bodyPr wrap="square" rtlCol="0">
            <a:spAutoFit/>
          </a:bodyPr>
          <a:lstStyle/>
          <a:p>
            <a:pPr algn="ctr"/>
            <a:r>
              <a:rPr lang="lt-LT" sz="1600" b="1" i="1" noProof="1">
                <a:solidFill>
                  <a:srgbClr val="197D4C"/>
                </a:solidFill>
                <a:latin typeface="Trebuchet MS" panose="020B0603020202020204" pitchFamily="34" charset="0"/>
              </a:rPr>
              <a:t>lyginant su 2023 m. I ketv.</a:t>
            </a:r>
            <a:endParaRPr lang="lt-LT" sz="1600" b="1" i="1" dirty="0">
              <a:solidFill>
                <a:srgbClr val="197D4C"/>
              </a:solidFill>
              <a:latin typeface="Trebuchet MS" panose="020B0603020202020204" pitchFamily="34" charset="0"/>
            </a:endParaRPr>
          </a:p>
        </p:txBody>
      </p:sp>
      <p:graphicFrame>
        <p:nvGraphicFramePr>
          <p:cNvPr id="13" name="Diagrama 12"/>
          <p:cNvGraphicFramePr/>
          <p:nvPr>
            <p:extLst/>
          </p:nvPr>
        </p:nvGraphicFramePr>
        <p:xfrm>
          <a:off x="548784" y="1784078"/>
          <a:ext cx="11348248" cy="462133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3924813" y="4775630"/>
            <a:ext cx="1351073" cy="187030"/>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lt-LT" sz="1800" b="1" dirty="0">
                <a:solidFill>
                  <a:prstClr val="black"/>
                </a:solidFill>
                <a:latin typeface="Trebuchet MS" panose="020B0603020202020204" pitchFamily="34" charset="0"/>
              </a:rPr>
              <a:t> 16 </a:t>
            </a:r>
            <a:r>
              <a:rPr lang="en-US" sz="1800" b="1" dirty="0" smtClean="0">
                <a:solidFill>
                  <a:prstClr val="black"/>
                </a:solidFill>
                <a:latin typeface="Trebuchet MS" panose="020B0603020202020204" pitchFamily="34" charset="0"/>
              </a:rPr>
              <a:t>%</a:t>
            </a:r>
            <a:endParaRPr lang="lt-LT" sz="1800" dirty="0">
              <a:solidFill>
                <a:prstClr val="black"/>
              </a:solidFill>
              <a:latin typeface="Trebuchet MS" panose="020B0603020202020204" pitchFamily="34" charset="0"/>
            </a:endParaRPr>
          </a:p>
        </p:txBody>
      </p:sp>
      <p:sp>
        <p:nvSpPr>
          <p:cNvPr id="2" name="Stačiakampis 1"/>
          <p:cNvSpPr/>
          <p:nvPr/>
        </p:nvSpPr>
        <p:spPr>
          <a:xfrm>
            <a:off x="1" y="214761"/>
            <a:ext cx="12192000" cy="1077218"/>
          </a:xfrm>
          <a:prstGeom prst="rect">
            <a:avLst/>
          </a:prstGeom>
        </p:spPr>
        <p:txBody>
          <a:bodyPr wrap="square">
            <a:spAutoFit/>
          </a:bodyPr>
          <a:lstStyle/>
          <a:p>
            <a:pPr algn="ctr"/>
            <a:r>
              <a:rPr lang="lt-LT" sz="3200" b="1" dirty="0">
                <a:solidFill>
                  <a:srgbClr val="197D4C"/>
                </a:solidFill>
                <a:latin typeface="Trebuchet MS" panose="020B0603020202020204" pitchFamily="34" charset="0"/>
              </a:rPr>
              <a:t>2024 m. I ketv. Kauno </a:t>
            </a:r>
            <a:r>
              <a:rPr lang="lt-LT" sz="3200" b="1" noProof="1">
                <a:solidFill>
                  <a:srgbClr val="197D4C"/>
                </a:solidFill>
                <a:latin typeface="Trebuchet MS" panose="020B0603020202020204" pitchFamily="34" charset="0"/>
              </a:rPr>
              <a:t>AVMI nacionalinio </a:t>
            </a:r>
            <a:r>
              <a:rPr lang="lt-LT" sz="3200" b="1" noProof="1" smtClean="0">
                <a:solidFill>
                  <a:srgbClr val="197D4C"/>
                </a:solidFill>
                <a:latin typeface="Trebuchet MS" panose="020B0603020202020204" pitchFamily="34" charset="0"/>
              </a:rPr>
              <a:t>biudžeto </a:t>
            </a:r>
            <a:endParaRPr lang="en-US" sz="3200" b="1" noProof="1" smtClean="0">
              <a:solidFill>
                <a:srgbClr val="197D4C"/>
              </a:solidFill>
              <a:latin typeface="Trebuchet MS" panose="020B0603020202020204" pitchFamily="34" charset="0"/>
            </a:endParaRPr>
          </a:p>
          <a:p>
            <a:pPr algn="ctr"/>
            <a:r>
              <a:rPr lang="lt-LT" sz="3200" b="1" noProof="1" smtClean="0">
                <a:solidFill>
                  <a:srgbClr val="197D4C"/>
                </a:solidFill>
                <a:latin typeface="Trebuchet MS" panose="020B0603020202020204" pitchFamily="34" charset="0"/>
              </a:rPr>
              <a:t>įplaukos </a:t>
            </a:r>
            <a:r>
              <a:rPr lang="lt-LT" sz="3200" b="1" noProof="1">
                <a:solidFill>
                  <a:srgbClr val="197D4C"/>
                </a:solidFill>
                <a:latin typeface="Trebuchet MS" panose="020B0603020202020204" pitchFamily="34" charset="0"/>
              </a:rPr>
              <a:t>išaugo 9 </a:t>
            </a:r>
            <a:r>
              <a:rPr lang="en-US" sz="3200" b="1" noProof="1">
                <a:solidFill>
                  <a:srgbClr val="197D4C"/>
                </a:solidFill>
                <a:latin typeface="Trebuchet MS" panose="020B0603020202020204" pitchFamily="34" charset="0"/>
              </a:rPr>
              <a:t>%</a:t>
            </a:r>
            <a:r>
              <a:rPr lang="lt-LT" sz="3200" b="1" noProof="1" smtClean="0">
                <a:solidFill>
                  <a:srgbClr val="197D4C"/>
                </a:solidFill>
                <a:latin typeface="Trebuchet MS" panose="020B0603020202020204" pitchFamily="34" charset="0"/>
              </a:rPr>
              <a:t> </a:t>
            </a:r>
            <a:r>
              <a:rPr lang="lt-LT" sz="3200" b="1" noProof="1">
                <a:solidFill>
                  <a:srgbClr val="197D4C"/>
                </a:solidFill>
                <a:latin typeface="Trebuchet MS" panose="020B0603020202020204" pitchFamily="34" charset="0"/>
              </a:rPr>
              <a:t>(66 mln. </a:t>
            </a:r>
            <a:r>
              <a:rPr lang="lt-LT" sz="3200" b="1" noProof="1" smtClean="0">
                <a:solidFill>
                  <a:srgbClr val="197D4C"/>
                </a:solidFill>
                <a:latin typeface="Trebuchet MS" panose="020B0603020202020204" pitchFamily="34" charset="0"/>
              </a:rPr>
              <a:t>€</a:t>
            </a:r>
            <a:r>
              <a:rPr lang="lt-LT" sz="3200" b="1" noProof="1">
                <a:solidFill>
                  <a:srgbClr val="197D4C"/>
                </a:solidFill>
                <a:latin typeface="Trebuchet MS" panose="020B0603020202020204" pitchFamily="34" charset="0"/>
              </a:rPr>
              <a:t>)</a:t>
            </a:r>
            <a:endParaRPr lang="lt-LT" sz="3200" b="1" dirty="0">
              <a:solidFill>
                <a:srgbClr val="197D4C"/>
              </a:solidFill>
              <a:latin typeface="Trebuchet MS" panose="020B0603020202020204" pitchFamily="34" charset="0"/>
            </a:endParaRPr>
          </a:p>
        </p:txBody>
      </p:sp>
    </p:spTree>
    <p:extLst>
      <p:ext uri="{BB962C8B-B14F-4D97-AF65-F5344CB8AC3E}">
        <p14:creationId xmlns:p14="http://schemas.microsoft.com/office/powerpoint/2010/main" val="27288871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a 12"/>
          <p:cNvGraphicFramePr/>
          <p:nvPr>
            <p:extLst/>
          </p:nvPr>
        </p:nvGraphicFramePr>
        <p:xfrm>
          <a:off x="0" y="0"/>
          <a:ext cx="6095999" cy="685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Diagrama 27"/>
          <p:cNvGraphicFramePr/>
          <p:nvPr>
            <p:extLst/>
          </p:nvPr>
        </p:nvGraphicFramePr>
        <p:xfrm>
          <a:off x="6096000" y="0"/>
          <a:ext cx="6096000" cy="6858000"/>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Tiesioji jungtis 2"/>
          <p:cNvCxnSpPr/>
          <p:nvPr/>
        </p:nvCxnSpPr>
        <p:spPr>
          <a:xfrm>
            <a:off x="6096000" y="357188"/>
            <a:ext cx="0" cy="614362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305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Suapvalintas stačiakampis 5"/>
          <p:cNvSpPr/>
          <p:nvPr/>
        </p:nvSpPr>
        <p:spPr>
          <a:xfrm>
            <a:off x="815606" y="1567189"/>
            <a:ext cx="10186690" cy="2008223"/>
          </a:xfrm>
          <a:prstGeom prst="roundRect">
            <a:avLst>
              <a:gd name="adj" fmla="val 57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prstClr val="white"/>
              </a:solidFill>
            </a:endParaRPr>
          </a:p>
        </p:txBody>
      </p:sp>
      <p:sp>
        <p:nvSpPr>
          <p:cNvPr id="12" name="Suapvalintas stačiakampis 11"/>
          <p:cNvSpPr/>
          <p:nvPr/>
        </p:nvSpPr>
        <p:spPr>
          <a:xfrm>
            <a:off x="815606" y="3789751"/>
            <a:ext cx="10186690" cy="2589718"/>
          </a:xfrm>
          <a:prstGeom prst="roundRect">
            <a:avLst>
              <a:gd name="adj" fmla="val 57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prstClr val="white"/>
              </a:solidFill>
            </a:endParaRPr>
          </a:p>
        </p:txBody>
      </p:sp>
      <p:sp>
        <p:nvSpPr>
          <p:cNvPr id="4" name="TextBox 3"/>
          <p:cNvSpPr txBox="1"/>
          <p:nvPr/>
        </p:nvSpPr>
        <p:spPr>
          <a:xfrm>
            <a:off x="787112" y="252109"/>
            <a:ext cx="11032263" cy="584775"/>
          </a:xfrm>
          <a:prstGeom prst="rect">
            <a:avLst/>
          </a:prstGeom>
          <a:noFill/>
        </p:spPr>
        <p:txBody>
          <a:bodyPr wrap="square" rtlCol="0">
            <a:spAutoFit/>
          </a:bodyPr>
          <a:lstStyle/>
          <a:p>
            <a:r>
              <a:rPr lang="lt-LT" sz="3200" b="1" dirty="0">
                <a:solidFill>
                  <a:srgbClr val="197D4C"/>
                </a:solidFill>
                <a:latin typeface="Trebuchet MS" panose="020B0603020202020204" pitchFamily="34" charset="0"/>
              </a:rPr>
              <a:t>Palyginkime</a:t>
            </a:r>
          </a:p>
        </p:txBody>
      </p:sp>
      <p:sp>
        <p:nvSpPr>
          <p:cNvPr id="25" name="Stačiakampis 24"/>
          <p:cNvSpPr/>
          <p:nvPr/>
        </p:nvSpPr>
        <p:spPr>
          <a:xfrm>
            <a:off x="1168112" y="3872362"/>
            <a:ext cx="4091161" cy="2400657"/>
          </a:xfrm>
          <a:prstGeom prst="rect">
            <a:avLst/>
          </a:prstGeom>
        </p:spPr>
        <p:txBody>
          <a:bodyPr wrap="square">
            <a:spAutoFit/>
          </a:bodyPr>
          <a:lstStyle/>
          <a:p>
            <a:pPr>
              <a:lnSpc>
                <a:spcPct val="150000"/>
              </a:lnSpc>
            </a:pPr>
            <a:r>
              <a:rPr lang="lt-LT" sz="2000" b="1" dirty="0">
                <a:solidFill>
                  <a:prstClr val="black"/>
                </a:solidFill>
                <a:latin typeface="Trebuchet MS" panose="020B0603020202020204" pitchFamily="34" charset="0"/>
              </a:rPr>
              <a:t>Surinkta mokesčių daugiau:</a:t>
            </a:r>
            <a:endParaRPr lang="en-US" sz="2000" b="1" dirty="0">
              <a:solidFill>
                <a:prstClr val="black"/>
              </a:solidFill>
              <a:latin typeface="Trebuchet MS" panose="020B0603020202020204" pitchFamily="34" charset="0"/>
            </a:endParaRPr>
          </a:p>
          <a:p>
            <a:pPr marL="342900" indent="-342900">
              <a:lnSpc>
                <a:spcPct val="150000"/>
              </a:lnSpc>
              <a:buFont typeface="Wingdings" panose="05000000000000000000" pitchFamily="2" charset="2"/>
              <a:buChar char="§"/>
            </a:pPr>
            <a:r>
              <a:rPr lang="lt-LT" sz="2000" dirty="0">
                <a:solidFill>
                  <a:prstClr val="black"/>
                </a:solidFill>
                <a:latin typeface="Trebuchet MS" panose="020B0603020202020204" pitchFamily="34" charset="0"/>
              </a:rPr>
              <a:t>PVM </a:t>
            </a:r>
            <a:r>
              <a:rPr lang="lt-LT" sz="2000" b="1" dirty="0">
                <a:solidFill>
                  <a:prstClr val="black"/>
                </a:solidFill>
                <a:latin typeface="Trebuchet MS" panose="020B0603020202020204" pitchFamily="34" charset="0"/>
              </a:rPr>
              <a:t>+15,2 </a:t>
            </a:r>
            <a:r>
              <a:rPr lang="en-US" sz="2000" b="1" dirty="0" smtClean="0">
                <a:solidFill>
                  <a:prstClr val="black"/>
                </a:solidFill>
                <a:latin typeface="Trebuchet MS" panose="020B0603020202020204" pitchFamily="34" charset="0"/>
              </a:rPr>
              <a:t>%</a:t>
            </a:r>
            <a:endParaRPr lang="en-US" sz="2000" b="1" dirty="0">
              <a:solidFill>
                <a:prstClr val="black"/>
              </a:solidFill>
              <a:latin typeface="Trebuchet MS" panose="020B0603020202020204" pitchFamily="34" charset="0"/>
            </a:endParaRPr>
          </a:p>
          <a:p>
            <a:pPr marL="342900" indent="-342900">
              <a:lnSpc>
                <a:spcPct val="150000"/>
              </a:lnSpc>
              <a:buFont typeface="Wingdings" panose="05000000000000000000" pitchFamily="2" charset="2"/>
              <a:buChar char="§"/>
            </a:pPr>
            <a:r>
              <a:rPr lang="lt-LT" sz="2000" dirty="0">
                <a:solidFill>
                  <a:prstClr val="black"/>
                </a:solidFill>
                <a:latin typeface="Trebuchet MS" panose="020B0603020202020204" pitchFamily="34" charset="0"/>
              </a:rPr>
              <a:t>GPM</a:t>
            </a:r>
            <a:r>
              <a:rPr lang="lt-LT" sz="2000" b="1" dirty="0">
                <a:solidFill>
                  <a:prstClr val="black"/>
                </a:solidFill>
                <a:latin typeface="Trebuchet MS" panose="020B0603020202020204" pitchFamily="34" charset="0"/>
              </a:rPr>
              <a:t> +9,6 </a:t>
            </a:r>
            <a:r>
              <a:rPr lang="en-US" sz="2000" b="1" dirty="0" smtClean="0">
                <a:solidFill>
                  <a:prstClr val="black"/>
                </a:solidFill>
                <a:latin typeface="Trebuchet MS" panose="020B0603020202020204" pitchFamily="34" charset="0"/>
              </a:rPr>
              <a:t>%</a:t>
            </a:r>
            <a:endParaRPr lang="lt-LT" sz="2000" b="1" dirty="0">
              <a:solidFill>
                <a:prstClr val="black"/>
              </a:solidFill>
              <a:latin typeface="Trebuchet MS" panose="020B0603020202020204" pitchFamily="34" charset="0"/>
            </a:endParaRPr>
          </a:p>
          <a:p>
            <a:pPr marL="342900" indent="-342900">
              <a:lnSpc>
                <a:spcPct val="150000"/>
              </a:lnSpc>
              <a:buFont typeface="Wingdings" panose="05000000000000000000" pitchFamily="2" charset="2"/>
              <a:buChar char="§"/>
            </a:pPr>
            <a:r>
              <a:rPr lang="lt-LT" sz="2000" dirty="0">
                <a:solidFill>
                  <a:prstClr val="black"/>
                </a:solidFill>
                <a:latin typeface="Trebuchet MS" panose="020B0603020202020204" pitchFamily="34" charset="0"/>
              </a:rPr>
              <a:t>Akcizų</a:t>
            </a:r>
            <a:r>
              <a:rPr lang="lt-LT" sz="2000" b="1" dirty="0">
                <a:solidFill>
                  <a:prstClr val="black"/>
                </a:solidFill>
                <a:latin typeface="Trebuchet MS" panose="020B0603020202020204" pitchFamily="34" charset="0"/>
              </a:rPr>
              <a:t> +4,6 </a:t>
            </a:r>
            <a:r>
              <a:rPr lang="en-US" sz="2000" b="1" dirty="0" smtClean="0">
                <a:solidFill>
                  <a:prstClr val="black"/>
                </a:solidFill>
                <a:latin typeface="Trebuchet MS" panose="020B0603020202020204" pitchFamily="34" charset="0"/>
              </a:rPr>
              <a:t>%</a:t>
            </a:r>
            <a:endParaRPr lang="en-US" sz="2000" b="1" dirty="0">
              <a:solidFill>
                <a:prstClr val="black"/>
              </a:solidFill>
              <a:latin typeface="Trebuchet MS" panose="020B0603020202020204" pitchFamily="34" charset="0"/>
            </a:endParaRPr>
          </a:p>
          <a:p>
            <a:pPr>
              <a:lnSpc>
                <a:spcPct val="150000"/>
              </a:lnSpc>
            </a:pPr>
            <a:r>
              <a:rPr lang="lt-LT" sz="2000" dirty="0">
                <a:solidFill>
                  <a:srgbClr val="C00000"/>
                </a:solidFill>
                <a:latin typeface="Trebuchet MS" panose="020B0603020202020204" pitchFamily="34" charset="0"/>
              </a:rPr>
              <a:t>Surinkta mažiau PM </a:t>
            </a:r>
            <a:r>
              <a:rPr lang="lt-LT" sz="2000" b="1" dirty="0" smtClean="0">
                <a:solidFill>
                  <a:srgbClr val="C00000"/>
                </a:solidFill>
                <a:latin typeface="Trebuchet MS" panose="020B0603020202020204" pitchFamily="34" charset="0"/>
              </a:rPr>
              <a:t>- 8,9 </a:t>
            </a:r>
            <a:r>
              <a:rPr lang="en-US" sz="2000" b="1" dirty="0" smtClean="0">
                <a:solidFill>
                  <a:srgbClr val="C00000"/>
                </a:solidFill>
                <a:latin typeface="Trebuchet MS" panose="020B0603020202020204" pitchFamily="34" charset="0"/>
              </a:rPr>
              <a:t>%</a:t>
            </a:r>
            <a:r>
              <a:rPr lang="lt-LT" sz="1400" b="1" dirty="0" smtClean="0">
                <a:solidFill>
                  <a:srgbClr val="C00000"/>
                </a:solidFill>
                <a:latin typeface="Trebuchet MS" panose="020B0603020202020204" pitchFamily="34" charset="0"/>
              </a:rPr>
              <a:t>*</a:t>
            </a:r>
            <a:endParaRPr lang="en-US" sz="1400" b="1" dirty="0">
              <a:solidFill>
                <a:srgbClr val="C00000"/>
              </a:solidFill>
              <a:latin typeface="Trebuchet MS" panose="020B0603020202020204" pitchFamily="34" charset="0"/>
            </a:endParaRPr>
          </a:p>
        </p:txBody>
      </p:sp>
      <p:sp>
        <p:nvSpPr>
          <p:cNvPr id="22" name="Stačiakampis 21"/>
          <p:cNvSpPr/>
          <p:nvPr/>
        </p:nvSpPr>
        <p:spPr>
          <a:xfrm>
            <a:off x="1168112" y="1845089"/>
            <a:ext cx="5721908" cy="1477328"/>
          </a:xfrm>
          <a:prstGeom prst="rect">
            <a:avLst/>
          </a:prstGeom>
        </p:spPr>
        <p:txBody>
          <a:bodyPr wrap="square">
            <a:spAutoFit/>
          </a:bodyPr>
          <a:lstStyle/>
          <a:p>
            <a:pPr>
              <a:lnSpc>
                <a:spcPct val="150000"/>
              </a:lnSpc>
            </a:pPr>
            <a:r>
              <a:rPr lang="lt-LT" sz="2000" b="1" dirty="0">
                <a:solidFill>
                  <a:prstClr val="black"/>
                </a:solidFill>
                <a:latin typeface="Trebuchet MS" panose="020B0603020202020204" pitchFamily="34" charset="0"/>
              </a:rPr>
              <a:t>Pajamų gauta daugiau:</a:t>
            </a:r>
            <a:endParaRPr lang="en-US" sz="2000" b="1" dirty="0">
              <a:solidFill>
                <a:prstClr val="black"/>
              </a:solidFill>
              <a:latin typeface="Trebuchet MS" panose="020B0603020202020204" pitchFamily="34" charset="0"/>
            </a:endParaRPr>
          </a:p>
          <a:p>
            <a:pPr>
              <a:lnSpc>
                <a:spcPct val="150000"/>
              </a:lnSpc>
            </a:pPr>
            <a:r>
              <a:rPr lang="lt-LT" sz="2000" b="1" dirty="0">
                <a:solidFill>
                  <a:prstClr val="black"/>
                </a:solidFill>
                <a:latin typeface="Trebuchet MS" panose="020B0603020202020204" pitchFamily="34" charset="0"/>
              </a:rPr>
              <a:t>+8,5 </a:t>
            </a:r>
            <a:r>
              <a:rPr lang="en-US" sz="2000" b="1" dirty="0">
                <a:solidFill>
                  <a:prstClr val="black"/>
                </a:solidFill>
                <a:latin typeface="Trebuchet MS" panose="020B0603020202020204" pitchFamily="34" charset="0"/>
              </a:rPr>
              <a:t>%</a:t>
            </a:r>
            <a:r>
              <a:rPr lang="en-US" sz="2000" b="1" dirty="0" smtClean="0">
                <a:solidFill>
                  <a:prstClr val="black"/>
                </a:solidFill>
                <a:latin typeface="Trebuchet MS" panose="020B0603020202020204" pitchFamily="34" charset="0"/>
              </a:rPr>
              <a:t> </a:t>
            </a:r>
            <a:r>
              <a:rPr lang="lt-LT" sz="2000" dirty="0">
                <a:solidFill>
                  <a:prstClr val="black"/>
                </a:solidFill>
                <a:latin typeface="Trebuchet MS" panose="020B0603020202020204" pitchFamily="34" charset="0"/>
              </a:rPr>
              <a:t>VB pajamų</a:t>
            </a:r>
          </a:p>
          <a:p>
            <a:pPr>
              <a:lnSpc>
                <a:spcPct val="150000"/>
              </a:lnSpc>
            </a:pPr>
            <a:r>
              <a:rPr lang="lt-LT" sz="2000" b="1" dirty="0">
                <a:solidFill>
                  <a:prstClr val="black"/>
                </a:solidFill>
                <a:latin typeface="Trebuchet MS" panose="020B0603020202020204" pitchFamily="34" charset="0"/>
              </a:rPr>
              <a:t>+</a:t>
            </a:r>
            <a:r>
              <a:rPr lang="en-US" sz="2000" b="1" dirty="0">
                <a:solidFill>
                  <a:prstClr val="black"/>
                </a:solidFill>
                <a:latin typeface="Trebuchet MS" panose="020B0603020202020204" pitchFamily="34" charset="0"/>
              </a:rPr>
              <a:t>1</a:t>
            </a:r>
            <a:r>
              <a:rPr lang="lt-LT" sz="2000" b="1" dirty="0">
                <a:solidFill>
                  <a:prstClr val="black"/>
                </a:solidFill>
                <a:latin typeface="Trebuchet MS" panose="020B0603020202020204" pitchFamily="34" charset="0"/>
              </a:rPr>
              <a:t>0,1</a:t>
            </a:r>
            <a:r>
              <a:rPr lang="en-US" sz="2000" b="1" dirty="0">
                <a:solidFill>
                  <a:prstClr val="black"/>
                </a:solidFill>
                <a:latin typeface="Trebuchet MS" panose="020B0603020202020204" pitchFamily="34" charset="0"/>
              </a:rPr>
              <a:t> %</a:t>
            </a:r>
            <a:r>
              <a:rPr lang="lt-LT" sz="2000" b="1" dirty="0" smtClean="0">
                <a:solidFill>
                  <a:prstClr val="black"/>
                </a:solidFill>
                <a:latin typeface="Trebuchet MS" panose="020B0603020202020204" pitchFamily="34" charset="0"/>
              </a:rPr>
              <a:t> </a:t>
            </a:r>
            <a:r>
              <a:rPr lang="lt-LT" sz="2000" dirty="0">
                <a:solidFill>
                  <a:prstClr val="black"/>
                </a:solidFill>
                <a:latin typeface="Trebuchet MS" panose="020B0603020202020204" pitchFamily="34" charset="0"/>
              </a:rPr>
              <a:t>SB pajamų</a:t>
            </a:r>
          </a:p>
        </p:txBody>
      </p:sp>
      <p:pic>
        <p:nvPicPr>
          <p:cNvPr id="2" name="Paveikslėli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9920" y="1847351"/>
            <a:ext cx="1320403" cy="1320403"/>
          </a:xfrm>
          <a:prstGeom prst="rect">
            <a:avLst/>
          </a:prstGeom>
        </p:spPr>
      </p:pic>
      <p:pic>
        <p:nvPicPr>
          <p:cNvPr id="3" name="Paveikslėlis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3406" y="4315452"/>
            <a:ext cx="1666875" cy="1666875"/>
          </a:xfrm>
          <a:prstGeom prst="rect">
            <a:avLst/>
          </a:prstGeom>
        </p:spPr>
      </p:pic>
      <p:sp>
        <p:nvSpPr>
          <p:cNvPr id="7" name="Stačiakampis 6"/>
          <p:cNvSpPr/>
          <p:nvPr/>
        </p:nvSpPr>
        <p:spPr>
          <a:xfrm>
            <a:off x="787112" y="852253"/>
            <a:ext cx="6096000" cy="369332"/>
          </a:xfrm>
          <a:prstGeom prst="rect">
            <a:avLst/>
          </a:prstGeom>
        </p:spPr>
        <p:txBody>
          <a:bodyPr>
            <a:spAutoFit/>
          </a:bodyPr>
          <a:lstStyle/>
          <a:p>
            <a:r>
              <a:rPr lang="lt-LT" b="1" dirty="0">
                <a:solidFill>
                  <a:srgbClr val="197D4C"/>
                </a:solidFill>
                <a:latin typeface="Trebuchet MS" panose="020B0603020202020204" pitchFamily="34" charset="0"/>
              </a:rPr>
              <a:t>2024 m. I ketv. ir 2023 m. I ketv. </a:t>
            </a:r>
          </a:p>
        </p:txBody>
      </p:sp>
    </p:spTree>
    <p:extLst>
      <p:ext uri="{BB962C8B-B14F-4D97-AF65-F5344CB8AC3E}">
        <p14:creationId xmlns:p14="http://schemas.microsoft.com/office/powerpoint/2010/main" val="513620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a 21"/>
          <p:cNvGraphicFramePr/>
          <p:nvPr>
            <p:extLst/>
          </p:nvPr>
        </p:nvGraphicFramePr>
        <p:xfrm>
          <a:off x="6686815" y="2204489"/>
          <a:ext cx="5218483" cy="3839002"/>
        </p:xfrm>
        <a:graphic>
          <a:graphicData uri="http://schemas.openxmlformats.org/drawingml/2006/chart">
            <c:chart xmlns:c="http://schemas.openxmlformats.org/drawingml/2006/chart" xmlns:r="http://schemas.openxmlformats.org/officeDocument/2006/relationships" r:id="rId2"/>
          </a:graphicData>
        </a:graphic>
      </p:graphicFrame>
      <p:sp>
        <p:nvSpPr>
          <p:cNvPr id="2" name="Pavadinimas 1"/>
          <p:cNvSpPr>
            <a:spLocks noGrp="1"/>
          </p:cNvSpPr>
          <p:nvPr>
            <p:ph type="title"/>
          </p:nvPr>
        </p:nvSpPr>
        <p:spPr>
          <a:xfrm>
            <a:off x="702281" y="52174"/>
            <a:ext cx="11074879" cy="1239676"/>
          </a:xfrm>
        </p:spPr>
        <p:txBody>
          <a:bodyPr>
            <a:normAutofit/>
          </a:bodyPr>
          <a:lstStyle/>
          <a:p>
            <a:pPr algn="ctr">
              <a:lnSpc>
                <a:spcPct val="150000"/>
              </a:lnSpc>
            </a:pPr>
            <a:r>
              <a:rPr lang="lt-LT" sz="2800" b="1" dirty="0">
                <a:solidFill>
                  <a:srgbClr val="197D4C"/>
                </a:solidFill>
                <a:latin typeface="Trebuchet MS" panose="020B0603020202020204" pitchFamily="34" charset="0"/>
                <a:ea typeface="+mn-ea"/>
                <a:cs typeface="+mn-cs"/>
              </a:rPr>
              <a:t>Nacionalinio biudžeto pajamos: mokesčių mokėtojų segmentai</a:t>
            </a:r>
            <a:br>
              <a:rPr lang="lt-LT" sz="2800" b="1" dirty="0">
                <a:solidFill>
                  <a:srgbClr val="197D4C"/>
                </a:solidFill>
                <a:latin typeface="Trebuchet MS" panose="020B0603020202020204" pitchFamily="34" charset="0"/>
                <a:ea typeface="+mn-ea"/>
                <a:cs typeface="+mn-cs"/>
              </a:rPr>
            </a:br>
            <a:r>
              <a:rPr lang="lt-LT" sz="2000" b="1" dirty="0">
                <a:solidFill>
                  <a:srgbClr val="197D4C"/>
                </a:solidFill>
                <a:latin typeface="Trebuchet MS" panose="020B0603020202020204" pitchFamily="34" charset="0"/>
              </a:rPr>
              <a:t>2024, I ketv.</a:t>
            </a:r>
            <a:endParaRPr lang="lt-LT" sz="2000" b="1" dirty="0">
              <a:solidFill>
                <a:srgbClr val="197D4C"/>
              </a:solidFill>
              <a:latin typeface="Trebuchet MS" panose="020B0603020202020204" pitchFamily="34" charset="0"/>
              <a:ea typeface="+mn-ea"/>
              <a:cs typeface="+mn-cs"/>
            </a:endParaRPr>
          </a:p>
        </p:txBody>
      </p:sp>
      <p:sp>
        <p:nvSpPr>
          <p:cNvPr id="3" name="Turinio vietos rezervavimo ženklas 2"/>
          <p:cNvSpPr>
            <a:spLocks noGrp="1"/>
          </p:cNvSpPr>
          <p:nvPr>
            <p:ph idx="1"/>
          </p:nvPr>
        </p:nvSpPr>
        <p:spPr>
          <a:xfrm>
            <a:off x="6312310" y="1696878"/>
            <a:ext cx="5879689" cy="4351338"/>
          </a:xfrm>
        </p:spPr>
        <p:txBody>
          <a:bodyPr/>
          <a:lstStyle/>
          <a:p>
            <a:pPr marL="0" lvl="1" indent="0" algn="ctr">
              <a:buNone/>
              <a:defRPr sz="1900" b="1" i="0" u="none" strike="noStrike" kern="1200" spc="0" baseline="0">
                <a:solidFill>
                  <a:srgbClr val="197D4C"/>
                </a:solidFill>
                <a:latin typeface="Trebuchet MS" panose="020B0603020202020204" pitchFamily="34" charset="0"/>
                <a:ea typeface="+mn-ea"/>
                <a:cs typeface="+mn-cs"/>
              </a:defRPr>
            </a:pPr>
            <a:r>
              <a:rPr lang="lt-LT" sz="1900" b="1" dirty="0">
                <a:latin typeface="Trebuchet MS" panose="020B0603020202020204" pitchFamily="34" charset="0"/>
              </a:rPr>
              <a:t>                                                                                Pajamų struktūra pagal segmentus</a:t>
            </a:r>
          </a:p>
        </p:txBody>
      </p:sp>
      <p:sp>
        <p:nvSpPr>
          <p:cNvPr id="5" name="TextBox 4"/>
          <p:cNvSpPr txBox="1"/>
          <p:nvPr/>
        </p:nvSpPr>
        <p:spPr>
          <a:xfrm>
            <a:off x="8632261" y="3634070"/>
            <a:ext cx="1239786" cy="707886"/>
          </a:xfrm>
          <a:prstGeom prst="rect">
            <a:avLst/>
          </a:prstGeom>
          <a:noFill/>
        </p:spPr>
        <p:txBody>
          <a:bodyPr wrap="square" rtlCol="0">
            <a:spAutoFit/>
          </a:bodyPr>
          <a:lstStyle/>
          <a:p>
            <a:pPr algn="ctr"/>
            <a:r>
              <a:rPr lang="lt-LT" sz="2000" b="1" dirty="0">
                <a:solidFill>
                  <a:prstClr val="black"/>
                </a:solidFill>
                <a:latin typeface="Trebuchet MS" panose="020B0603020202020204" pitchFamily="34" charset="0"/>
              </a:rPr>
              <a:t>859    mln. </a:t>
            </a:r>
            <a:r>
              <a:rPr lang="lt-LT" sz="2000" b="1" dirty="0" smtClean="0">
                <a:solidFill>
                  <a:prstClr val="black"/>
                </a:solidFill>
                <a:latin typeface="Trebuchet MS" panose="020B0603020202020204" pitchFamily="34" charset="0"/>
              </a:rPr>
              <a:t>€</a:t>
            </a:r>
            <a:endParaRPr lang="lt-LT" sz="2000" b="1" dirty="0">
              <a:solidFill>
                <a:prstClr val="black"/>
              </a:solidFill>
              <a:latin typeface="Trebuchet MS" panose="020B0603020202020204" pitchFamily="34" charset="0"/>
            </a:endParaRPr>
          </a:p>
        </p:txBody>
      </p:sp>
      <p:sp>
        <p:nvSpPr>
          <p:cNvPr id="6" name="TextBox 5"/>
          <p:cNvSpPr txBox="1"/>
          <p:nvPr/>
        </p:nvSpPr>
        <p:spPr>
          <a:xfrm>
            <a:off x="3618271" y="6381135"/>
            <a:ext cx="184731" cy="369332"/>
          </a:xfrm>
          <a:prstGeom prst="rect">
            <a:avLst/>
          </a:prstGeom>
          <a:noFill/>
        </p:spPr>
        <p:txBody>
          <a:bodyPr wrap="none" rtlCol="0">
            <a:spAutoFit/>
          </a:bodyPr>
          <a:lstStyle/>
          <a:p>
            <a:endParaRPr lang="lt-LT" dirty="0">
              <a:solidFill>
                <a:prstClr val="black"/>
              </a:solidFill>
              <a:latin typeface="Trebuchet MS" panose="020B0603020202020204" pitchFamily="34" charset="0"/>
            </a:endParaRPr>
          </a:p>
        </p:txBody>
      </p:sp>
      <p:sp>
        <p:nvSpPr>
          <p:cNvPr id="7" name="Stačiakampis 6"/>
          <p:cNvSpPr/>
          <p:nvPr/>
        </p:nvSpPr>
        <p:spPr>
          <a:xfrm>
            <a:off x="7122123" y="6120215"/>
            <a:ext cx="4957540" cy="430887"/>
          </a:xfrm>
          <a:prstGeom prst="rect">
            <a:avLst/>
          </a:prstGeom>
        </p:spPr>
        <p:txBody>
          <a:bodyPr wrap="square">
            <a:spAutoFit/>
          </a:bodyPr>
          <a:lstStyle/>
          <a:p>
            <a:r>
              <a:rPr lang="lt-LT" sz="1050" dirty="0">
                <a:solidFill>
                  <a:prstClr val="black"/>
                </a:solidFill>
                <a:latin typeface="Trebuchet MS" panose="020B0603020202020204" pitchFamily="34" charset="0"/>
              </a:rPr>
              <a:t>Duomenys pateikiami kartu su įmokomis į valstybės pinigų fondus bei su įskaitymais į Muitinės departamento administruojamus mokesčius</a:t>
            </a:r>
          </a:p>
        </p:txBody>
      </p:sp>
      <p:sp>
        <p:nvSpPr>
          <p:cNvPr id="9" name="TextBox 8"/>
          <p:cNvSpPr txBox="1"/>
          <p:nvPr/>
        </p:nvSpPr>
        <p:spPr>
          <a:xfrm>
            <a:off x="898341" y="1385877"/>
            <a:ext cx="4658228" cy="584775"/>
          </a:xfrm>
          <a:prstGeom prst="rect">
            <a:avLst/>
          </a:prstGeom>
          <a:noFill/>
        </p:spPr>
        <p:txBody>
          <a:bodyPr wrap="square" rtlCol="0">
            <a:spAutoFit/>
          </a:bodyPr>
          <a:lstStyle/>
          <a:p>
            <a:pPr algn="ctr"/>
            <a:r>
              <a:rPr lang="lt-LT" sz="1600" b="1" dirty="0">
                <a:solidFill>
                  <a:prstClr val="black"/>
                </a:solidFill>
                <a:latin typeface="Trebuchet MS" panose="020B0603020202020204" pitchFamily="34" charset="0"/>
              </a:rPr>
              <a:t>M</a:t>
            </a:r>
            <a:r>
              <a:rPr lang="fi-FI" sz="1600" b="1" dirty="0">
                <a:solidFill>
                  <a:prstClr val="black"/>
                </a:solidFill>
                <a:latin typeface="Trebuchet MS" panose="020B0603020202020204" pitchFamily="34" charset="0"/>
              </a:rPr>
              <a:t>okesčius ir kitas įmokas mokėjo </a:t>
            </a:r>
            <a:r>
              <a:rPr lang="lt-LT" sz="1600" b="1" dirty="0">
                <a:solidFill>
                  <a:prstClr val="black"/>
                </a:solidFill>
                <a:latin typeface="Trebuchet MS" panose="020B0603020202020204" pitchFamily="34" charset="0"/>
              </a:rPr>
              <a:t>258,3 tūkst. Kauno AVMI mokesčių mokėtojų</a:t>
            </a:r>
            <a:endParaRPr lang="lt-LT" sz="1600" dirty="0">
              <a:solidFill>
                <a:prstClr val="black"/>
              </a:solidFill>
              <a:latin typeface="Trebuchet MS" panose="020B0603020202020204" pitchFamily="34" charset="0"/>
            </a:endParaRPr>
          </a:p>
        </p:txBody>
      </p:sp>
      <p:sp>
        <p:nvSpPr>
          <p:cNvPr id="10" name="TextBox 9"/>
          <p:cNvSpPr txBox="1"/>
          <p:nvPr/>
        </p:nvSpPr>
        <p:spPr>
          <a:xfrm>
            <a:off x="142599" y="3572515"/>
            <a:ext cx="6549230" cy="830997"/>
          </a:xfrm>
          <a:prstGeom prst="rect">
            <a:avLst/>
          </a:prstGeom>
          <a:noFill/>
        </p:spPr>
        <p:txBody>
          <a:bodyPr wrap="square" rtlCol="0">
            <a:spAutoFit/>
          </a:bodyPr>
          <a:lstStyle/>
          <a:p>
            <a:pPr algn="ctr"/>
            <a:r>
              <a:rPr lang="lt-LT" sz="1600" dirty="0">
                <a:solidFill>
                  <a:prstClr val="black"/>
                </a:solidFill>
                <a:latin typeface="Trebuchet MS" panose="020B0603020202020204" pitchFamily="34" charset="0"/>
              </a:rPr>
              <a:t>Pagal segmentus didžiausią dalį sudarė </a:t>
            </a:r>
            <a:r>
              <a:rPr lang="lt-LT" sz="1600" b="1" dirty="0">
                <a:solidFill>
                  <a:srgbClr val="0A6438"/>
                </a:solidFill>
                <a:latin typeface="Trebuchet MS" panose="020B0603020202020204" pitchFamily="34" charset="0"/>
              </a:rPr>
              <a:t>didžiųjų mokesčių mokėtojų (DMM) sumokėti mokesčiai 38,3 </a:t>
            </a:r>
            <a:r>
              <a:rPr lang="en-US" sz="1600" b="1" dirty="0" smtClean="0">
                <a:solidFill>
                  <a:srgbClr val="0A6438"/>
                </a:solidFill>
                <a:latin typeface="Trebuchet MS" panose="020B0603020202020204" pitchFamily="34" charset="0"/>
              </a:rPr>
              <a:t>%</a:t>
            </a:r>
            <a:r>
              <a:rPr lang="lt-LT" sz="1600" b="1" dirty="0" smtClean="0">
                <a:solidFill>
                  <a:srgbClr val="0A6438"/>
                </a:solidFill>
                <a:latin typeface="Trebuchet MS" panose="020B0603020202020204" pitchFamily="34" charset="0"/>
              </a:rPr>
              <a:t> </a:t>
            </a:r>
            <a:r>
              <a:rPr lang="lt-LT" sz="1600" b="1" dirty="0">
                <a:solidFill>
                  <a:srgbClr val="0A6438"/>
                </a:solidFill>
                <a:latin typeface="Trebuchet MS" panose="020B0603020202020204" pitchFamily="34" charset="0"/>
              </a:rPr>
              <a:t>arba 329 mln. </a:t>
            </a:r>
            <a:r>
              <a:rPr lang="lt-LT" sz="1600" b="1" dirty="0" smtClean="0">
                <a:solidFill>
                  <a:srgbClr val="0A6438"/>
                </a:solidFill>
                <a:latin typeface="Trebuchet MS" panose="020B0603020202020204" pitchFamily="34" charset="0"/>
              </a:rPr>
              <a:t>€.         </a:t>
            </a:r>
            <a:endParaRPr lang="lt-LT" sz="1600" b="1" dirty="0">
              <a:solidFill>
                <a:srgbClr val="0A6438"/>
              </a:solidFill>
              <a:latin typeface="Trebuchet MS" panose="020B0603020202020204" pitchFamily="34" charset="0"/>
            </a:endParaRPr>
          </a:p>
          <a:p>
            <a:pPr algn="ctr"/>
            <a:r>
              <a:rPr lang="lt-LT" sz="1600" dirty="0">
                <a:solidFill>
                  <a:prstClr val="black"/>
                </a:solidFill>
                <a:latin typeface="Trebuchet MS" panose="020B0603020202020204" pitchFamily="34" charset="0"/>
              </a:rPr>
              <a:t>2024 balandį Kauno AVMI veiklą vykdė </a:t>
            </a:r>
            <a:r>
              <a:rPr lang="lt-LT" sz="1600" b="1" dirty="0">
                <a:solidFill>
                  <a:srgbClr val="0A6438"/>
                </a:solidFill>
                <a:latin typeface="Trebuchet MS" panose="020B0603020202020204" pitchFamily="34" charset="0"/>
              </a:rPr>
              <a:t>183 DMM.</a:t>
            </a:r>
            <a:endParaRPr lang="lt-LT" sz="1600" dirty="0">
              <a:solidFill>
                <a:prstClr val="black"/>
              </a:solidFill>
              <a:latin typeface="Trebuchet MS" panose="020B0603020202020204" pitchFamily="34" charset="0"/>
            </a:endParaRPr>
          </a:p>
        </p:txBody>
      </p:sp>
      <p:graphicFrame>
        <p:nvGraphicFramePr>
          <p:cNvPr id="11" name="Diagrama 10"/>
          <p:cNvGraphicFramePr>
            <a:graphicFrameLocks/>
          </p:cNvGraphicFramePr>
          <p:nvPr>
            <p:extLst/>
          </p:nvPr>
        </p:nvGraphicFramePr>
        <p:xfrm>
          <a:off x="371475" y="1981711"/>
          <a:ext cx="5773447" cy="11544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Diagrama 11"/>
          <p:cNvGraphicFramePr>
            <a:graphicFrameLocks/>
          </p:cNvGraphicFramePr>
          <p:nvPr>
            <p:extLst/>
          </p:nvPr>
        </p:nvGraphicFramePr>
        <p:xfrm>
          <a:off x="745979" y="4591050"/>
          <a:ext cx="5024438" cy="1855971"/>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Tiesioji jungtis 12"/>
          <p:cNvCxnSpPr/>
          <p:nvPr/>
        </p:nvCxnSpPr>
        <p:spPr>
          <a:xfrm>
            <a:off x="6829425" y="1385877"/>
            <a:ext cx="0" cy="516522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Tiesioji jungtis 13"/>
          <p:cNvCxnSpPr/>
          <p:nvPr/>
        </p:nvCxnSpPr>
        <p:spPr>
          <a:xfrm flipH="1">
            <a:off x="468022" y="3398327"/>
            <a:ext cx="636140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723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33">
            <a:extLst>
              <a:ext uri="{FF2B5EF4-FFF2-40B4-BE49-F238E27FC236}">
                <a16:creationId xmlns="" xmlns:a16="http://schemas.microsoft.com/office/drawing/2014/main" id="{E38050DE-B017-A942-BA04-28F4F1C8B40E}"/>
              </a:ext>
            </a:extLst>
          </p:cNvPr>
          <p:cNvGraphicFramePr/>
          <p:nvPr>
            <p:extLst/>
          </p:nvPr>
        </p:nvGraphicFramePr>
        <p:xfrm>
          <a:off x="1180318" y="212487"/>
          <a:ext cx="10129171" cy="63668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5832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2299" y="117974"/>
            <a:ext cx="6824564" cy="461665"/>
          </a:xfrm>
          <a:prstGeom prst="rect">
            <a:avLst/>
          </a:prstGeom>
          <a:noFill/>
        </p:spPr>
        <p:txBody>
          <a:bodyPr wrap="square" rtlCol="0">
            <a:spAutoFit/>
          </a:bodyPr>
          <a:lstStyle/>
          <a:p>
            <a:pPr algn="ctr"/>
            <a:r>
              <a:rPr lang="lt-LT" sz="2400" b="1" dirty="0">
                <a:solidFill>
                  <a:srgbClr val="197D4C"/>
                </a:solidFill>
                <a:latin typeface="Trebuchet MS" panose="020B0603020202020204" pitchFamily="34" charset="0"/>
              </a:rPr>
              <a:t>Kauno AVMI registruoti mokesčių mokėtojai </a:t>
            </a:r>
          </a:p>
        </p:txBody>
      </p:sp>
      <p:graphicFrame>
        <p:nvGraphicFramePr>
          <p:cNvPr id="13" name="Chart 33">
            <a:extLst>
              <a:ext uri="{FF2B5EF4-FFF2-40B4-BE49-F238E27FC236}">
                <a16:creationId xmlns="" xmlns:a16="http://schemas.microsoft.com/office/drawing/2014/main" id="{E38050DE-B017-A942-BA04-28F4F1C8B40E}"/>
              </a:ext>
            </a:extLst>
          </p:cNvPr>
          <p:cNvGraphicFramePr/>
          <p:nvPr>
            <p:extLst/>
          </p:nvPr>
        </p:nvGraphicFramePr>
        <p:xfrm>
          <a:off x="6085114" y="548861"/>
          <a:ext cx="6106886" cy="61996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Diagrama 9">
            <a:extLst>
              <a:ext uri="{FF2B5EF4-FFF2-40B4-BE49-F238E27FC236}">
                <a16:creationId xmlns="" xmlns:a16="http://schemas.microsoft.com/office/drawing/2014/main" id="{00000000-0008-0000-0600-000002000000}"/>
              </a:ext>
            </a:extLst>
          </p:cNvPr>
          <p:cNvGraphicFramePr>
            <a:graphicFrameLocks/>
          </p:cNvGraphicFramePr>
          <p:nvPr>
            <p:extLst/>
          </p:nvPr>
        </p:nvGraphicFramePr>
        <p:xfrm>
          <a:off x="371475" y="1067240"/>
          <a:ext cx="5594413" cy="5430159"/>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Tiesioji jungtis 4"/>
          <p:cNvCxnSpPr/>
          <p:nvPr/>
        </p:nvCxnSpPr>
        <p:spPr>
          <a:xfrm>
            <a:off x="5955001" y="881743"/>
            <a:ext cx="0" cy="5693228"/>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247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tačiakampis 15">
            <a:extLst>
              <a:ext uri="{FF2B5EF4-FFF2-40B4-BE49-F238E27FC236}">
                <a16:creationId xmlns="" xmlns:a16="http://schemas.microsoft.com/office/drawing/2014/main" id="{DC758EE4-B3E6-45BA-926A-A5434BEA89A8}"/>
              </a:ext>
            </a:extLst>
          </p:cNvPr>
          <p:cNvSpPr/>
          <p:nvPr/>
        </p:nvSpPr>
        <p:spPr>
          <a:xfrm>
            <a:off x="236296" y="524995"/>
            <a:ext cx="5279365" cy="1214504"/>
          </a:xfrm>
          <a:prstGeom prst="rect">
            <a:avLst/>
          </a:prstGeom>
          <a:solidFill>
            <a:schemeClr val="bg1"/>
          </a:solidFill>
          <a:ln w="28575" cap="flat" cmpd="sng" algn="ctr">
            <a:noFill/>
            <a:prstDash val="solid"/>
            <a:miter lim="800000"/>
          </a:ln>
          <a:effectLst/>
        </p:spPr>
        <p:txBody>
          <a:bodyPr rtlCol="0" anchor="ctr"/>
          <a:lstStyle/>
          <a:p>
            <a:pPr>
              <a:defRPr/>
            </a:pPr>
            <a:endParaRPr lang="en-US" sz="2000" b="1" kern="0" dirty="0">
              <a:solidFill>
                <a:prstClr val="black"/>
              </a:solidFill>
              <a:latin typeface="Trebuchet MS" panose="020B0603020202020204" pitchFamily="34" charset="0"/>
            </a:endParaRPr>
          </a:p>
        </p:txBody>
      </p:sp>
      <p:grpSp>
        <p:nvGrpSpPr>
          <p:cNvPr id="3" name="Grupė 2"/>
          <p:cNvGrpSpPr/>
          <p:nvPr/>
        </p:nvGrpSpPr>
        <p:grpSpPr>
          <a:xfrm>
            <a:off x="873234" y="3083364"/>
            <a:ext cx="4661973" cy="3670188"/>
            <a:chOff x="669753" y="3750039"/>
            <a:chExt cx="6296931" cy="4148553"/>
          </a:xfrm>
        </p:grpSpPr>
        <p:graphicFrame>
          <p:nvGraphicFramePr>
            <p:cNvPr id="6" name="Diagrama 5">
              <a:extLst>
                <a:ext uri="{FF2B5EF4-FFF2-40B4-BE49-F238E27FC236}">
                  <a16:creationId xmlns="" xmlns:a16="http://schemas.microsoft.com/office/drawing/2014/main" id="{CE6522D0-985C-42F5-AC07-2BD551D0F2F5}"/>
                </a:ext>
              </a:extLst>
            </p:cNvPr>
            <p:cNvGraphicFramePr/>
            <p:nvPr>
              <p:extLst/>
            </p:nvPr>
          </p:nvGraphicFramePr>
          <p:xfrm>
            <a:off x="669753" y="3750039"/>
            <a:ext cx="6296931" cy="4148553"/>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1114968" y="3926444"/>
              <a:ext cx="2258776" cy="452260"/>
            </a:xfrm>
            <a:prstGeom prst="rect">
              <a:avLst/>
            </a:prstGeom>
            <a:noFill/>
          </p:spPr>
          <p:txBody>
            <a:bodyPr wrap="square" rtlCol="0">
              <a:spAutoFit/>
            </a:bodyPr>
            <a:lstStyle/>
            <a:p>
              <a:pPr>
                <a:defRPr/>
              </a:pPr>
              <a:r>
                <a:rPr lang="en-US" sz="2000" b="1" dirty="0">
                  <a:solidFill>
                    <a:srgbClr val="8CCAAC"/>
                  </a:solidFill>
                  <a:latin typeface="Trebuchet MS" panose="020B0603020202020204" pitchFamily="34" charset="0"/>
                </a:rPr>
                <a:t>41,5 </a:t>
              </a:r>
              <a:r>
                <a:rPr lang="lt-LT" sz="2000" b="1" dirty="0">
                  <a:solidFill>
                    <a:srgbClr val="8CCAAC"/>
                  </a:solidFill>
                  <a:latin typeface="Trebuchet MS" panose="020B0603020202020204" pitchFamily="34" charset="0"/>
                </a:rPr>
                <a:t>mln. €</a:t>
              </a:r>
            </a:p>
          </p:txBody>
        </p:sp>
      </p:grpSp>
      <p:sp>
        <p:nvSpPr>
          <p:cNvPr id="9" name="Stačiakampis 8">
            <a:extLst>
              <a:ext uri="{FF2B5EF4-FFF2-40B4-BE49-F238E27FC236}">
                <a16:creationId xmlns="" xmlns:a16="http://schemas.microsoft.com/office/drawing/2014/main" id="{FA1096A6-FA52-40B7-94CB-A23B74DEFCEC}"/>
              </a:ext>
            </a:extLst>
          </p:cNvPr>
          <p:cNvSpPr/>
          <p:nvPr/>
        </p:nvSpPr>
        <p:spPr>
          <a:xfrm>
            <a:off x="376161" y="524995"/>
            <a:ext cx="5043564" cy="1169551"/>
          </a:xfrm>
          <a:prstGeom prst="rect">
            <a:avLst/>
          </a:prstGeom>
        </p:spPr>
        <p:txBody>
          <a:bodyPr wrap="square">
            <a:spAutoFit/>
          </a:bodyPr>
          <a:lstStyle/>
          <a:p>
            <a:pPr>
              <a:defRPr/>
            </a:pPr>
            <a:r>
              <a:rPr lang="lt-LT" b="1" dirty="0">
                <a:ln w="19050">
                  <a:noFill/>
                </a:ln>
                <a:solidFill>
                  <a:srgbClr val="197D4C"/>
                </a:solidFill>
                <a:latin typeface="Trebuchet MS" panose="020B0603020202020204" pitchFamily="34" charset="0"/>
              </a:rPr>
              <a:t>Kauno apskrityje </a:t>
            </a:r>
            <a:r>
              <a:rPr lang="lt-LT" b="1" dirty="0">
                <a:solidFill>
                  <a:srgbClr val="197D4C"/>
                </a:solidFill>
                <a:latin typeface="Trebuchet MS" panose="020B0603020202020204" pitchFamily="34" charset="0"/>
              </a:rPr>
              <a:t>kontrolės ir stebėsenos veiksmų rezultatai </a:t>
            </a:r>
            <a:r>
              <a:rPr lang="lt-LT" b="1" dirty="0">
                <a:ln w="19050">
                  <a:noFill/>
                </a:ln>
                <a:solidFill>
                  <a:srgbClr val="197D4C"/>
                </a:solidFill>
                <a:latin typeface="Trebuchet MS" panose="020B0603020202020204" pitchFamily="34" charset="0"/>
              </a:rPr>
              <a:t>padidėjo </a:t>
            </a:r>
            <a:r>
              <a:rPr lang="en-US" b="1" dirty="0">
                <a:ln w="19050">
                  <a:noFill/>
                </a:ln>
                <a:solidFill>
                  <a:srgbClr val="197D4C"/>
                </a:solidFill>
                <a:latin typeface="Trebuchet MS" panose="020B0603020202020204" pitchFamily="34" charset="0"/>
              </a:rPr>
              <a:t>8</a:t>
            </a:r>
            <a:r>
              <a:rPr lang="lt-LT" b="1" dirty="0">
                <a:ln w="19050">
                  <a:noFill/>
                </a:ln>
                <a:solidFill>
                  <a:srgbClr val="197D4C"/>
                </a:solidFill>
                <a:latin typeface="Trebuchet MS" panose="020B0603020202020204" pitchFamily="34" charset="0"/>
              </a:rPr>
              <a:t>,</a:t>
            </a:r>
            <a:r>
              <a:rPr lang="en-US" b="1" dirty="0">
                <a:ln w="19050">
                  <a:noFill/>
                </a:ln>
                <a:solidFill>
                  <a:srgbClr val="197D4C"/>
                </a:solidFill>
                <a:latin typeface="Trebuchet MS" panose="020B0603020202020204" pitchFamily="34" charset="0"/>
              </a:rPr>
              <a:t>2</a:t>
            </a:r>
            <a:r>
              <a:rPr lang="lt-LT" b="1" dirty="0">
                <a:ln w="19050">
                  <a:noFill/>
                </a:ln>
                <a:solidFill>
                  <a:srgbClr val="197D4C"/>
                </a:solidFill>
                <a:latin typeface="Trebuchet MS" panose="020B0603020202020204" pitchFamily="34" charset="0"/>
              </a:rPr>
              <a:t> </a:t>
            </a:r>
            <a:r>
              <a:rPr lang="en-US" b="1" dirty="0" smtClean="0">
                <a:ln w="19050">
                  <a:noFill/>
                </a:ln>
                <a:solidFill>
                  <a:srgbClr val="197D4C"/>
                </a:solidFill>
                <a:latin typeface="Trebuchet MS" panose="020B0603020202020204" pitchFamily="34" charset="0"/>
              </a:rPr>
              <a:t>%</a:t>
            </a:r>
            <a:endParaRPr lang="lt-LT" b="1" dirty="0">
              <a:ln w="19050">
                <a:noFill/>
              </a:ln>
              <a:solidFill>
                <a:srgbClr val="197D4C"/>
              </a:solidFill>
              <a:latin typeface="Trebuchet MS" panose="020B0603020202020204" pitchFamily="34" charset="0"/>
            </a:endParaRPr>
          </a:p>
          <a:p>
            <a:pPr>
              <a:defRPr/>
            </a:pPr>
            <a:endParaRPr lang="lt-LT" b="1" dirty="0">
              <a:solidFill>
                <a:srgbClr val="197D4C"/>
              </a:solidFill>
              <a:latin typeface="Trebuchet MS" panose="020B0603020202020204" pitchFamily="34" charset="0"/>
            </a:endParaRPr>
          </a:p>
          <a:p>
            <a:pPr>
              <a:defRPr/>
            </a:pPr>
            <a:r>
              <a:rPr lang="lt-LT" sz="1600" b="1" dirty="0">
                <a:solidFill>
                  <a:srgbClr val="197D4C"/>
                </a:solidFill>
                <a:latin typeface="Trebuchet MS" panose="020B0603020202020204" pitchFamily="34" charset="0"/>
              </a:rPr>
              <a:t>(lyginant 2023 su 2022 metais)</a:t>
            </a:r>
            <a:endParaRPr lang="lt-LT" sz="1600" dirty="0">
              <a:ln w="19050">
                <a:noFill/>
              </a:ln>
              <a:solidFill>
                <a:srgbClr val="197D4C"/>
              </a:solidFill>
            </a:endParaRPr>
          </a:p>
        </p:txBody>
      </p:sp>
      <p:sp>
        <p:nvSpPr>
          <p:cNvPr id="10" name="TextBox 9"/>
          <p:cNvSpPr txBox="1"/>
          <p:nvPr/>
        </p:nvSpPr>
        <p:spPr>
          <a:xfrm>
            <a:off x="2745350" y="2896396"/>
            <a:ext cx="1577676" cy="400110"/>
          </a:xfrm>
          <a:prstGeom prst="rect">
            <a:avLst/>
          </a:prstGeom>
          <a:noFill/>
        </p:spPr>
        <p:txBody>
          <a:bodyPr wrap="none" rtlCol="0">
            <a:spAutoFit/>
          </a:bodyPr>
          <a:lstStyle/>
          <a:p>
            <a:pPr>
              <a:defRPr/>
            </a:pPr>
            <a:r>
              <a:rPr lang="en-US" sz="2000" b="1" dirty="0">
                <a:solidFill>
                  <a:srgbClr val="197D4C"/>
                </a:solidFill>
                <a:latin typeface="Trebuchet MS" panose="020B0603020202020204" pitchFamily="34" charset="0"/>
              </a:rPr>
              <a:t>44,9</a:t>
            </a:r>
            <a:r>
              <a:rPr lang="lt-LT" sz="2000" b="1" dirty="0">
                <a:solidFill>
                  <a:srgbClr val="197D4C"/>
                </a:solidFill>
                <a:latin typeface="Trebuchet MS" panose="020B0603020202020204" pitchFamily="34" charset="0"/>
              </a:rPr>
              <a:t> mln. €</a:t>
            </a:r>
          </a:p>
        </p:txBody>
      </p:sp>
      <p:graphicFrame>
        <p:nvGraphicFramePr>
          <p:cNvPr id="11" name="Turinio vietos rezervavimo ženklas 3"/>
          <p:cNvGraphicFramePr>
            <a:graphicFrameLocks/>
          </p:cNvGraphicFramePr>
          <p:nvPr>
            <p:extLst/>
          </p:nvPr>
        </p:nvGraphicFramePr>
        <p:xfrm>
          <a:off x="5850028" y="1334419"/>
          <a:ext cx="6199097" cy="5127959"/>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1">
            <a:extLst>
              <a:ext uri="{FF2B5EF4-FFF2-40B4-BE49-F238E27FC236}">
                <a16:creationId xmlns="" xmlns:a16="http://schemas.microsoft.com/office/drawing/2014/main" id="{16C9DF7B-D324-48EB-81D4-F89F07C1BF34}"/>
              </a:ext>
            </a:extLst>
          </p:cNvPr>
          <p:cNvSpPr txBox="1">
            <a:spLocks/>
          </p:cNvSpPr>
          <p:nvPr/>
        </p:nvSpPr>
        <p:spPr>
          <a:xfrm>
            <a:off x="6029325" y="665646"/>
            <a:ext cx="6019800" cy="4927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lt-LT" sz="2000" b="1" dirty="0">
                <a:solidFill>
                  <a:srgbClr val="197D4C"/>
                </a:solidFill>
                <a:latin typeface="Trebuchet MS" panose="020B0603020202020204" pitchFamily="34" charset="0"/>
              </a:rPr>
              <a:t>2024 m. I </a:t>
            </a:r>
            <a:r>
              <a:rPr lang="lt-LT" sz="2000" b="1" dirty="0" err="1">
                <a:solidFill>
                  <a:srgbClr val="197D4C"/>
                </a:solidFill>
                <a:latin typeface="Trebuchet MS" panose="020B0603020202020204" pitchFamily="34" charset="0"/>
              </a:rPr>
              <a:t>ketv</a:t>
            </a:r>
            <a:r>
              <a:rPr lang="lt-LT" sz="2000" b="1" dirty="0">
                <a:solidFill>
                  <a:srgbClr val="197D4C"/>
                </a:solidFill>
                <a:latin typeface="Trebuchet MS" panose="020B0603020202020204" pitchFamily="34" charset="0"/>
              </a:rPr>
              <a:t>. rezultatai pagal </a:t>
            </a:r>
            <a:r>
              <a:rPr lang="lt-LT" sz="2000" b="1" dirty="0" smtClean="0">
                <a:ln w="19050">
                  <a:noFill/>
                </a:ln>
                <a:solidFill>
                  <a:srgbClr val="197D4C"/>
                </a:solidFill>
                <a:latin typeface="Trebuchet MS" panose="020B0603020202020204" pitchFamily="34" charset="0"/>
              </a:rPr>
              <a:t>mokestinių </a:t>
            </a:r>
            <a:r>
              <a:rPr lang="lt-LT" sz="2000" b="1" dirty="0">
                <a:ln w="19050">
                  <a:noFill/>
                </a:ln>
                <a:solidFill>
                  <a:srgbClr val="197D4C"/>
                </a:solidFill>
                <a:latin typeface="Trebuchet MS" panose="020B0603020202020204" pitchFamily="34" charset="0"/>
              </a:rPr>
              <a:t>prievolių </a:t>
            </a:r>
            <a:r>
              <a:rPr lang="lt-LT" sz="2000" b="1" dirty="0" smtClean="0">
                <a:solidFill>
                  <a:srgbClr val="197D4C"/>
                </a:solidFill>
                <a:latin typeface="Trebuchet MS" panose="020B0603020202020204" pitchFamily="34" charset="0"/>
              </a:rPr>
              <a:t>rizikas</a:t>
            </a:r>
            <a:endParaRPr lang="lt-LT" sz="2000" b="1" dirty="0">
              <a:solidFill>
                <a:srgbClr val="197D4C"/>
              </a:solidFill>
              <a:latin typeface="Trebuchet MS" panose="020B0603020202020204" pitchFamily="34" charset="0"/>
            </a:endParaRPr>
          </a:p>
        </p:txBody>
      </p:sp>
      <p:sp>
        <p:nvSpPr>
          <p:cNvPr id="2" name="Rectangle 1">
            <a:extLst>
              <a:ext uri="{FF2B5EF4-FFF2-40B4-BE49-F238E27FC236}">
                <a16:creationId xmlns="" xmlns:a16="http://schemas.microsoft.com/office/drawing/2014/main" id="{67D886CC-5FE7-427B-9AC7-29DCB49EF677}"/>
              </a:ext>
            </a:extLst>
          </p:cNvPr>
          <p:cNvSpPr/>
          <p:nvPr/>
        </p:nvSpPr>
        <p:spPr>
          <a:xfrm>
            <a:off x="3938016" y="4913052"/>
            <a:ext cx="1834156"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lt-LT" sz="2000" b="1" dirty="0">
                <a:solidFill>
                  <a:srgbClr val="0F4A2D"/>
                </a:solidFill>
                <a:latin typeface="Trebuchet MS" panose="020B0603020202020204" pitchFamily="34" charset="0"/>
              </a:rPr>
              <a:t>11,3 mln. €</a:t>
            </a:r>
          </a:p>
        </p:txBody>
      </p:sp>
    </p:spTree>
    <p:extLst>
      <p:ext uri="{BB962C8B-B14F-4D97-AF65-F5344CB8AC3E}">
        <p14:creationId xmlns:p14="http://schemas.microsoft.com/office/powerpoint/2010/main" val="470818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Pavadinimas 1"/>
          <p:cNvSpPr>
            <a:spLocks noGrp="1"/>
          </p:cNvSpPr>
          <p:nvPr>
            <p:ph type="title"/>
          </p:nvPr>
        </p:nvSpPr>
        <p:spPr>
          <a:xfrm>
            <a:off x="272069" y="142875"/>
            <a:ext cx="10515600" cy="483031"/>
          </a:xfrm>
        </p:spPr>
        <p:txBody>
          <a:bodyPr>
            <a:normAutofit fontScale="90000"/>
          </a:bodyPr>
          <a:lstStyle/>
          <a:p>
            <a:pPr lvl="0">
              <a:lnSpc>
                <a:spcPct val="100000"/>
              </a:lnSpc>
              <a:spcBef>
                <a:spcPts val="0"/>
              </a:spcBef>
            </a:pPr>
            <a:r>
              <a:rPr lang="lt-LT" sz="3200" b="1" dirty="0">
                <a:ln w="19050">
                  <a:noFill/>
                </a:ln>
                <a:solidFill>
                  <a:srgbClr val="197D4C"/>
                </a:solidFill>
                <a:latin typeface="Trebuchet MS" panose="020B0603020202020204" pitchFamily="34" charset="0"/>
                <a:ea typeface="+mn-ea"/>
                <a:cs typeface="+mn-cs"/>
              </a:rPr>
              <a:t>Rizikų matrica. Sektorių rizikos</a:t>
            </a:r>
            <a:endParaRPr lang="lt-LT" sz="3200" dirty="0">
              <a:ln w="19050">
                <a:noFill/>
              </a:ln>
              <a:solidFill>
                <a:srgbClr val="197D4C"/>
              </a:solidFill>
            </a:endParaRPr>
          </a:p>
        </p:txBody>
      </p:sp>
      <p:graphicFrame>
        <p:nvGraphicFramePr>
          <p:cNvPr id="4" name="Turinio vietos rezervavimo ženklas 3"/>
          <p:cNvGraphicFramePr>
            <a:graphicFrameLocks noGrp="1"/>
          </p:cNvGraphicFramePr>
          <p:nvPr>
            <p:ph idx="1"/>
            <p:extLst/>
          </p:nvPr>
        </p:nvGraphicFramePr>
        <p:xfrm>
          <a:off x="272069" y="702106"/>
          <a:ext cx="11430000" cy="5870657"/>
        </p:xfrm>
        <a:graphic>
          <a:graphicData uri="http://schemas.openxmlformats.org/drawingml/2006/table">
            <a:tbl>
              <a:tblPr/>
              <a:tblGrid>
                <a:gridCol w="5352156">
                  <a:extLst>
                    <a:ext uri="{9D8B030D-6E8A-4147-A177-3AD203B41FA5}">
                      <a16:colId xmlns="" xmlns:a16="http://schemas.microsoft.com/office/drawing/2014/main" val="20001"/>
                    </a:ext>
                  </a:extLst>
                </a:gridCol>
                <a:gridCol w="614505">
                  <a:extLst>
                    <a:ext uri="{9D8B030D-6E8A-4147-A177-3AD203B41FA5}">
                      <a16:colId xmlns="" xmlns:a16="http://schemas.microsoft.com/office/drawing/2014/main" val="20002"/>
                    </a:ext>
                  </a:extLst>
                </a:gridCol>
                <a:gridCol w="648566">
                  <a:extLst>
                    <a:ext uri="{9D8B030D-6E8A-4147-A177-3AD203B41FA5}">
                      <a16:colId xmlns="" xmlns:a16="http://schemas.microsoft.com/office/drawing/2014/main" val="20003"/>
                    </a:ext>
                  </a:extLst>
                </a:gridCol>
                <a:gridCol w="857426">
                  <a:extLst>
                    <a:ext uri="{9D8B030D-6E8A-4147-A177-3AD203B41FA5}">
                      <a16:colId xmlns="" xmlns:a16="http://schemas.microsoft.com/office/drawing/2014/main" val="20004"/>
                    </a:ext>
                  </a:extLst>
                </a:gridCol>
                <a:gridCol w="989337">
                  <a:extLst>
                    <a:ext uri="{9D8B030D-6E8A-4147-A177-3AD203B41FA5}">
                      <a16:colId xmlns="" xmlns:a16="http://schemas.microsoft.com/office/drawing/2014/main" val="20005"/>
                    </a:ext>
                  </a:extLst>
                </a:gridCol>
                <a:gridCol w="945366">
                  <a:extLst>
                    <a:ext uri="{9D8B030D-6E8A-4147-A177-3AD203B41FA5}">
                      <a16:colId xmlns="" xmlns:a16="http://schemas.microsoft.com/office/drawing/2014/main" val="20006"/>
                    </a:ext>
                  </a:extLst>
                </a:gridCol>
                <a:gridCol w="615587">
                  <a:extLst>
                    <a:ext uri="{9D8B030D-6E8A-4147-A177-3AD203B41FA5}">
                      <a16:colId xmlns="" xmlns:a16="http://schemas.microsoft.com/office/drawing/2014/main" val="20007"/>
                    </a:ext>
                  </a:extLst>
                </a:gridCol>
                <a:gridCol w="769484">
                  <a:extLst>
                    <a:ext uri="{9D8B030D-6E8A-4147-A177-3AD203B41FA5}">
                      <a16:colId xmlns="" xmlns:a16="http://schemas.microsoft.com/office/drawing/2014/main" val="20008"/>
                    </a:ext>
                  </a:extLst>
                </a:gridCol>
                <a:gridCol w="637573">
                  <a:extLst>
                    <a:ext uri="{9D8B030D-6E8A-4147-A177-3AD203B41FA5}">
                      <a16:colId xmlns="" xmlns:a16="http://schemas.microsoft.com/office/drawing/2014/main" val="20009"/>
                    </a:ext>
                  </a:extLst>
                </a:gridCol>
              </a:tblGrid>
              <a:tr h="202426">
                <a:tc rowSpan="2">
                  <a:txBody>
                    <a:bodyPr/>
                    <a:lstStyle/>
                    <a:p>
                      <a:pPr algn="ctr" fontAlgn="ctr"/>
                      <a:r>
                        <a:rPr lang="lt-LT" sz="1200" b="1" i="0" u="none" strike="noStrike" dirty="0">
                          <a:solidFill>
                            <a:schemeClr val="tx1"/>
                          </a:solidFill>
                          <a:effectLst/>
                          <a:latin typeface="Trebuchet MS" panose="020B0603020202020204" pitchFamily="34" charset="0"/>
                        </a:rPr>
                        <a:t>Rizikos</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8">
                  <a:txBody>
                    <a:bodyPr/>
                    <a:lstStyle/>
                    <a:p>
                      <a:pPr algn="ctr" fontAlgn="ctr"/>
                      <a:endParaRPr lang="lt-LT" sz="1400" b="1" i="0" u="none" strike="noStrike" dirty="0">
                        <a:solidFill>
                          <a:srgbClr val="0A6438"/>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extLst>
                  <a:ext uri="{0D108BD9-81ED-4DB2-BD59-A6C34878D82A}">
                    <a16:rowId xmlns="" xmlns:a16="http://schemas.microsoft.com/office/drawing/2014/main" val="10000"/>
                  </a:ext>
                </a:extLst>
              </a:tr>
              <a:tr h="344064">
                <a:tc vMerge="1">
                  <a:txBody>
                    <a:bodyPr/>
                    <a:lstStyle/>
                    <a:p>
                      <a:endParaRPr lang="lt-LT"/>
                    </a:p>
                  </a:txBody>
                  <a:tcPr/>
                </a:tc>
                <a:tc>
                  <a:txBody>
                    <a:bodyPr/>
                    <a:lstStyle/>
                    <a:p>
                      <a:pPr algn="ctr" fontAlgn="ctr"/>
                      <a:r>
                        <a:rPr lang="lt-LT" sz="1200" b="1" i="0" u="none" strike="noStrike" dirty="0">
                          <a:solidFill>
                            <a:schemeClr val="tx1"/>
                          </a:solidFill>
                          <a:effectLst/>
                          <a:latin typeface="Trebuchet MS" panose="020B0603020202020204" pitchFamily="34" charset="0"/>
                        </a:rPr>
                        <a:t>VMI</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lt-LT" sz="1200" b="1" i="0" u="none" strike="noStrike" dirty="0">
                          <a:solidFill>
                            <a:schemeClr val="tx1"/>
                          </a:solidFill>
                          <a:effectLst/>
                          <a:latin typeface="Trebuchet MS" panose="020B0603020202020204" pitchFamily="34" charset="0"/>
                        </a:rPr>
                        <a:t>VDI </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lt-LT" sz="1200" b="1" i="0" u="none" strike="noStrike" dirty="0">
                          <a:solidFill>
                            <a:schemeClr val="tx1"/>
                          </a:solidFill>
                          <a:effectLst/>
                          <a:latin typeface="Trebuchet MS" panose="020B0603020202020204" pitchFamily="34" charset="0"/>
                        </a:rPr>
                        <a:t>FNTT</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lt-LT" sz="1200" b="1" i="0" u="none" strike="noStrike" dirty="0">
                          <a:solidFill>
                            <a:schemeClr val="tx1"/>
                          </a:solidFill>
                          <a:effectLst/>
                          <a:latin typeface="Trebuchet MS" panose="020B0603020202020204" pitchFamily="34" charset="0"/>
                        </a:rPr>
                        <a:t>Policija</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lt-LT" sz="1200" b="1" i="0" u="none" strike="noStrike" dirty="0">
                          <a:solidFill>
                            <a:schemeClr val="tx1"/>
                          </a:solidFill>
                          <a:effectLst/>
                          <a:latin typeface="Trebuchet MS" panose="020B0603020202020204" pitchFamily="34" charset="0"/>
                        </a:rPr>
                        <a:t>Muitinė</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lt-LT" sz="1200" b="1" i="0" u="none" strike="noStrike" dirty="0">
                          <a:solidFill>
                            <a:schemeClr val="tx1"/>
                          </a:solidFill>
                          <a:effectLst/>
                          <a:latin typeface="Trebuchet MS" panose="020B0603020202020204" pitchFamily="34" charset="0"/>
                        </a:rPr>
                        <a:t>VSAT</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lt-LT" sz="1200" b="1" i="0" u="none" strike="noStrike" dirty="0">
                          <a:solidFill>
                            <a:schemeClr val="tx1"/>
                          </a:solidFill>
                          <a:effectLst/>
                          <a:latin typeface="Trebuchet MS" panose="020B0603020202020204" pitchFamily="34" charset="0"/>
                        </a:rPr>
                        <a:t>VMVT</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lt-LT" sz="1200" b="1" i="0" u="none" strike="noStrike" dirty="0">
                          <a:solidFill>
                            <a:schemeClr val="tx1"/>
                          </a:solidFill>
                          <a:effectLst/>
                          <a:latin typeface="Trebuchet MS" panose="020B0603020202020204" pitchFamily="34" charset="0"/>
                        </a:rPr>
                        <a:t>AAD</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02426">
                <a:tc>
                  <a:txBody>
                    <a:bodyPr/>
                    <a:lstStyle/>
                    <a:p>
                      <a:pPr algn="ctr" fontAlgn="b"/>
                      <a:r>
                        <a:rPr lang="lt-LT" sz="1200" b="0" i="0" u="none" strike="noStrike" dirty="0">
                          <a:solidFill>
                            <a:schemeClr val="tx1"/>
                          </a:solidFill>
                          <a:effectLst/>
                          <a:latin typeface="Trebuchet MS" panose="020B0603020202020204" pitchFamily="34" charset="0"/>
                        </a:rPr>
                        <a:t> </a:t>
                      </a:r>
                      <a:r>
                        <a:rPr lang="lt-LT" sz="1200" b="1" i="0" u="none" strike="noStrike" dirty="0">
                          <a:solidFill>
                            <a:schemeClr val="tx1"/>
                          </a:solidFill>
                          <a:effectLst/>
                          <a:latin typeface="Trebuchet MS" panose="020B0603020202020204" pitchFamily="34" charset="0"/>
                        </a:rPr>
                        <a:t>Sektorių rizika ir tikslinės veiklos</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lt-LT" sz="1200" b="0" i="0" u="none" strike="noStrike" dirty="0">
                          <a:solidFill>
                            <a:schemeClr val="tx1"/>
                          </a:solidFill>
                          <a:effectLst/>
                          <a:latin typeface="Trebuchet MS" panose="020B0603020202020204" pitchFamily="34" charset="0"/>
                        </a:rPr>
                        <a:t> </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lt-LT" sz="1200" b="0" i="0" u="none" strike="noStrike" dirty="0">
                          <a:solidFill>
                            <a:schemeClr val="tx1"/>
                          </a:solidFill>
                          <a:effectLst/>
                          <a:latin typeface="Trebuchet MS" panose="020B0603020202020204" pitchFamily="34" charset="0"/>
                        </a:rPr>
                        <a:t> </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lt-LT" sz="1200" b="0" i="0" u="none" strike="noStrike" dirty="0">
                          <a:solidFill>
                            <a:schemeClr val="tx1"/>
                          </a:solidFill>
                          <a:effectLst/>
                          <a:latin typeface="Trebuchet MS" panose="020B0603020202020204" pitchFamily="34" charset="0"/>
                        </a:rPr>
                        <a:t> </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lt-LT" sz="1200" b="0" i="0" u="none" strike="noStrike" dirty="0">
                          <a:solidFill>
                            <a:schemeClr val="tx1"/>
                          </a:solidFill>
                          <a:effectLst/>
                          <a:latin typeface="Trebuchet MS" panose="020B0603020202020204" pitchFamily="34" charset="0"/>
                        </a:rPr>
                        <a:t> </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lt-LT" sz="1200" b="0" i="0" u="none" strike="noStrike" dirty="0">
                          <a:solidFill>
                            <a:schemeClr val="tx1"/>
                          </a:solidFill>
                          <a:effectLst/>
                          <a:latin typeface="Trebuchet MS" panose="020B0603020202020204" pitchFamily="34" charset="0"/>
                        </a:rPr>
                        <a:t> </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lt-LT" sz="1200" b="0" i="0" u="none" strike="noStrike" dirty="0">
                          <a:solidFill>
                            <a:schemeClr val="tx1"/>
                          </a:solidFill>
                          <a:effectLst/>
                          <a:latin typeface="Trebuchet MS" panose="020B0603020202020204" pitchFamily="34" charset="0"/>
                        </a:rPr>
                        <a:t> </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lt-LT" sz="1200" b="0" i="0" u="none" strike="noStrike" dirty="0">
                          <a:solidFill>
                            <a:schemeClr val="tx1"/>
                          </a:solidFill>
                          <a:effectLst/>
                          <a:latin typeface="Trebuchet MS" panose="020B0603020202020204" pitchFamily="34" charset="0"/>
                        </a:rPr>
                        <a:t> </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lt-LT" sz="1200" b="0" i="0" u="none" strike="noStrike" dirty="0">
                          <a:solidFill>
                            <a:schemeClr val="tx1"/>
                          </a:solidFill>
                          <a:effectLst/>
                          <a:latin typeface="Trebuchet MS" panose="020B0603020202020204" pitchFamily="34" charset="0"/>
                        </a:rPr>
                        <a:t> </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252572">
                <a:tc>
                  <a:txBody>
                    <a:bodyPr/>
                    <a:lstStyle/>
                    <a:p>
                      <a:pPr algn="l" fontAlgn="t"/>
                      <a:r>
                        <a:rPr lang="lt-LT" sz="1200" b="1" i="0" u="none" strike="noStrike" dirty="0">
                          <a:solidFill>
                            <a:schemeClr val="tx1"/>
                          </a:solidFill>
                          <a:effectLst/>
                          <a:latin typeface="Trebuchet MS" panose="020B0603020202020204" pitchFamily="34" charset="0"/>
                        </a:rPr>
                        <a:t>Maitinimo veikla</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lt-LT" sz="1200" b="0" i="0" u="none" strike="noStrike" dirty="0">
                          <a:solidFill>
                            <a:schemeClr val="tx1"/>
                          </a:solidFill>
                          <a:effectLst/>
                          <a:latin typeface="Trebuchet MS" panose="020B0603020202020204" pitchFamily="34" charset="0"/>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r>
                        <a:rPr lang="en-US" sz="1200" b="0" i="0" u="none" strike="noStrike" dirty="0">
                          <a:solidFill>
                            <a:schemeClr val="tx1"/>
                          </a:solidFill>
                          <a:effectLst/>
                          <a:latin typeface="Trebuchet MS" panose="020B0603020202020204" pitchFamily="34" charset="0"/>
                        </a:rPr>
                        <a:t>X</a:t>
                      </a: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r>
                        <a:rPr lang="en-US" sz="1200" b="0" i="0" u="none" strike="noStrike" dirty="0">
                          <a:solidFill>
                            <a:schemeClr val="tx1"/>
                          </a:solidFill>
                          <a:effectLst/>
                          <a:latin typeface="Trebuchet MS" panose="020B0603020202020204" pitchFamily="34" charset="0"/>
                        </a:rPr>
                        <a:t>X</a:t>
                      </a: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extLst>
                  <a:ext uri="{0D108BD9-81ED-4DB2-BD59-A6C34878D82A}">
                    <a16:rowId xmlns="" xmlns:a16="http://schemas.microsoft.com/office/drawing/2014/main" val="10003"/>
                  </a:ext>
                </a:extLst>
              </a:tr>
              <a:tr h="251675">
                <a:tc>
                  <a:txBody>
                    <a:bodyPr/>
                    <a:lstStyle/>
                    <a:p>
                      <a:pPr algn="l" fontAlgn="t"/>
                      <a:r>
                        <a:rPr lang="lt-LT" sz="1200" b="1" i="0" u="none" strike="noStrike" dirty="0">
                          <a:solidFill>
                            <a:schemeClr val="tx1"/>
                          </a:solidFill>
                          <a:effectLst/>
                          <a:latin typeface="Trebuchet MS" panose="020B0603020202020204" pitchFamily="34" charset="0"/>
                        </a:rPr>
                        <a:t>Elektroninė erdvė:</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lt-LT" sz="1200" b="0" i="0" u="none" strike="noStrike" kern="1200" dirty="0">
                          <a:solidFill>
                            <a:schemeClr val="tx1"/>
                          </a:solidFill>
                          <a:effectLst/>
                          <a:latin typeface="Trebuchet MS" panose="020B0603020202020204" pitchFamily="34" charset="0"/>
                          <a:ea typeface="+mn-ea"/>
                          <a:cs typeface="+mn-cs"/>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DF0"/>
                    </a:solidFill>
                  </a:tcPr>
                </a:tc>
                <a:tc>
                  <a:txBody>
                    <a:bodyPr/>
                    <a:lstStyle/>
                    <a:p>
                      <a:pPr marL="0" algn="ctr" defTabSz="914400" rtl="0" eaLnBrk="1" fontAlgn="ctr" latinLnBrk="0" hangingPunct="1"/>
                      <a:r>
                        <a:rPr lang="en-US" sz="1200" b="0" i="0" u="none" strike="noStrike" kern="1200" dirty="0">
                          <a:solidFill>
                            <a:schemeClr val="tx1"/>
                          </a:solidFill>
                          <a:effectLst/>
                          <a:latin typeface="Trebuchet MS" panose="020B0603020202020204" pitchFamily="34" charset="0"/>
                          <a:ea typeface="+mn-ea"/>
                          <a:cs typeface="+mn-cs"/>
                        </a:rPr>
                        <a:t>X</a:t>
                      </a:r>
                      <a:endParaRPr lang="lt-LT" sz="1200" b="0" i="0" u="none" strike="noStrike" kern="1200" dirty="0">
                        <a:solidFill>
                          <a:schemeClr val="tx1"/>
                        </a:solidFill>
                        <a:effectLst/>
                        <a:latin typeface="Trebuchet MS" panose="020B0603020202020204" pitchFamily="34" charset="0"/>
                        <a:ea typeface="+mn-ea"/>
                        <a:cs typeface="+mn-cs"/>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DF0"/>
                    </a:solidFill>
                  </a:tcPr>
                </a:tc>
                <a:tc>
                  <a:txBody>
                    <a:bodyPr/>
                    <a:lstStyle/>
                    <a:p>
                      <a:pPr marL="0" algn="ctr" defTabSz="914400" rtl="0" eaLnBrk="1" fontAlgn="ctr" latinLnBrk="0" hangingPunct="1"/>
                      <a:r>
                        <a:rPr lang="lt-LT" sz="1200" b="0" i="0" u="none" strike="noStrike" kern="1200" dirty="0">
                          <a:solidFill>
                            <a:schemeClr val="tx1"/>
                          </a:solidFill>
                          <a:effectLst/>
                          <a:latin typeface="Trebuchet MS" panose="020B0603020202020204" pitchFamily="34" charset="0"/>
                          <a:ea typeface="+mn-ea"/>
                          <a:cs typeface="+mn-cs"/>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DF0"/>
                    </a:solidFill>
                  </a:tcPr>
                </a:tc>
                <a:tc>
                  <a:txBody>
                    <a:bodyPr/>
                    <a:lstStyle/>
                    <a:p>
                      <a:pPr marL="0" algn="ctr" defTabSz="914400" rtl="0" eaLnBrk="1" fontAlgn="ctr" latinLnBrk="0" hangingPunct="1"/>
                      <a:r>
                        <a:rPr lang="en-US" sz="1200" b="0" i="0" u="none" strike="noStrike" kern="1200" dirty="0">
                          <a:solidFill>
                            <a:schemeClr val="tx1"/>
                          </a:solidFill>
                          <a:effectLst/>
                          <a:latin typeface="Trebuchet MS" panose="020B0603020202020204" pitchFamily="34" charset="0"/>
                          <a:ea typeface="+mn-ea"/>
                          <a:cs typeface="+mn-cs"/>
                        </a:rPr>
                        <a:t>X</a:t>
                      </a:r>
                      <a:endParaRPr lang="lt-LT" sz="1200" b="0" i="0" u="none" strike="noStrike" kern="1200" dirty="0">
                        <a:solidFill>
                          <a:schemeClr val="tx1"/>
                        </a:solidFill>
                        <a:effectLst/>
                        <a:latin typeface="Trebuchet MS" panose="020B0603020202020204" pitchFamily="34" charset="0"/>
                        <a:ea typeface="+mn-ea"/>
                        <a:cs typeface="+mn-cs"/>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DF0"/>
                    </a:solidFill>
                  </a:tcPr>
                </a:tc>
                <a:tc>
                  <a:txBody>
                    <a:bodyPr/>
                    <a:lstStyle/>
                    <a:p>
                      <a:pPr marL="0" algn="ctr" defTabSz="914400" rtl="0" eaLnBrk="1" fontAlgn="ctr" latinLnBrk="0" hangingPunct="1"/>
                      <a:endParaRPr lang="lt-LT" sz="1200" b="0" i="0" u="none" strike="noStrike" kern="1200" dirty="0">
                        <a:solidFill>
                          <a:schemeClr val="tx1"/>
                        </a:solidFill>
                        <a:effectLst/>
                        <a:latin typeface="Trebuchet MS" panose="020B0603020202020204" pitchFamily="34" charset="0"/>
                        <a:ea typeface="+mn-ea"/>
                        <a:cs typeface="+mn-cs"/>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DF0"/>
                    </a:solidFill>
                  </a:tcPr>
                </a:tc>
                <a:tc>
                  <a:txBody>
                    <a:bodyPr/>
                    <a:lstStyle/>
                    <a:p>
                      <a:pPr marL="0" algn="ctr" defTabSz="914400" rtl="0" eaLnBrk="1" fontAlgn="ctr" latinLnBrk="0" hangingPunct="1"/>
                      <a:endParaRPr lang="lt-LT" sz="1200" b="0" i="0" u="none" strike="noStrike" kern="1200" dirty="0">
                        <a:solidFill>
                          <a:schemeClr val="tx1"/>
                        </a:solidFill>
                        <a:effectLst/>
                        <a:latin typeface="Trebuchet MS" panose="020B0603020202020204" pitchFamily="34" charset="0"/>
                        <a:ea typeface="+mn-ea"/>
                        <a:cs typeface="+mn-cs"/>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DF0"/>
                    </a:solidFill>
                  </a:tcPr>
                </a:tc>
                <a:tc>
                  <a:txBody>
                    <a:bodyPr/>
                    <a:lstStyle/>
                    <a:p>
                      <a:pPr marL="0" algn="ctr" defTabSz="914400" rtl="0" eaLnBrk="1" fontAlgn="ctr" latinLnBrk="0" hangingPunct="1"/>
                      <a:r>
                        <a:rPr lang="lt-LT" sz="1200" b="0" i="0" u="none" strike="noStrike" kern="1200" dirty="0">
                          <a:solidFill>
                            <a:schemeClr val="tx1"/>
                          </a:solidFill>
                          <a:effectLst/>
                          <a:latin typeface="Trebuchet MS" panose="020B0603020202020204" pitchFamily="34" charset="0"/>
                          <a:ea typeface="+mn-ea"/>
                          <a:cs typeface="+mn-cs"/>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DF0"/>
                    </a:solidFill>
                  </a:tcPr>
                </a:tc>
                <a:tc>
                  <a:txBody>
                    <a:bodyPr/>
                    <a:lstStyle/>
                    <a:p>
                      <a:pPr marL="0" algn="ctr" defTabSz="914400" rtl="0" eaLnBrk="1" fontAlgn="ctr" latinLnBrk="0" hangingPunct="1"/>
                      <a:r>
                        <a:rPr lang="lt-LT" sz="1200" b="0" i="0" u="none" strike="noStrike" kern="1200" dirty="0">
                          <a:solidFill>
                            <a:schemeClr val="tx1"/>
                          </a:solidFill>
                          <a:effectLst/>
                          <a:latin typeface="Trebuchet MS" panose="020B0603020202020204" pitchFamily="34" charset="0"/>
                          <a:ea typeface="+mn-ea"/>
                          <a:cs typeface="+mn-cs"/>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DF0"/>
                    </a:solidFill>
                  </a:tcPr>
                </a:tc>
                <a:extLst>
                  <a:ext uri="{0D108BD9-81ED-4DB2-BD59-A6C34878D82A}">
                    <a16:rowId xmlns="" xmlns:a16="http://schemas.microsoft.com/office/drawing/2014/main" val="10004"/>
                  </a:ext>
                </a:extLst>
              </a:tr>
              <a:tr h="243935">
                <a:tc>
                  <a:txBody>
                    <a:bodyPr/>
                    <a:lstStyle/>
                    <a:p>
                      <a:pPr marL="457200" lvl="1" algn="l" defTabSz="914400" rtl="0" eaLnBrk="1" fontAlgn="t" latinLnBrk="0" hangingPunct="1"/>
                      <a:r>
                        <a:rPr lang="lt-LT" sz="1200" b="0" i="0" u="none" strike="noStrike" kern="1200" dirty="0">
                          <a:solidFill>
                            <a:schemeClr val="tx1"/>
                          </a:solidFill>
                          <a:effectLst/>
                          <a:latin typeface="Trebuchet MS" panose="020B0603020202020204" pitchFamily="34" charset="0"/>
                          <a:ea typeface="+mn-ea"/>
                          <a:cs typeface="+mn-cs"/>
                        </a:rPr>
                        <a:t>Kitos rizikos el. erdvėje</a:t>
                      </a:r>
                    </a:p>
                  </a:txBody>
                  <a:tcPr marL="3175" marR="3175"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lt-LT" sz="1200" b="0" i="0" u="none" strike="noStrike" kern="1200" dirty="0">
                        <a:solidFill>
                          <a:schemeClr val="tx1"/>
                        </a:solidFill>
                        <a:effectLst/>
                        <a:latin typeface="Trebuchet MS" panose="020B0603020202020204" pitchFamily="34" charset="0"/>
                        <a:ea typeface="+mn-ea"/>
                        <a:cs typeface="+mn-cs"/>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extLst>
                  <a:ext uri="{0D108BD9-81ED-4DB2-BD59-A6C34878D82A}">
                    <a16:rowId xmlns="" xmlns:a16="http://schemas.microsoft.com/office/drawing/2014/main" val="179264091"/>
                  </a:ext>
                </a:extLst>
              </a:tr>
              <a:tr h="296699">
                <a:tc>
                  <a:txBody>
                    <a:bodyPr/>
                    <a:lstStyle/>
                    <a:p>
                      <a:pPr marL="457200" lvl="1" algn="l" defTabSz="914400" rtl="0" eaLnBrk="1" fontAlgn="t" latinLnBrk="0" hangingPunct="1"/>
                      <a:r>
                        <a:rPr lang="lt-LT" sz="1200" b="0" i="0" u="none" strike="noStrike" kern="1200" dirty="0">
                          <a:solidFill>
                            <a:schemeClr val="tx1"/>
                          </a:solidFill>
                          <a:effectLst/>
                          <a:latin typeface="Trebuchet MS" panose="020B0603020202020204" pitchFamily="34" charset="0"/>
                          <a:ea typeface="+mn-ea"/>
                          <a:cs typeface="+mn-cs"/>
                        </a:rPr>
                        <a:t>Socialiniai tinklai, nuomonės formuotojai</a:t>
                      </a:r>
                    </a:p>
                  </a:txBody>
                  <a:tcPr marL="3175" marR="3175"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lt-LT" sz="1200" b="0" i="0" u="none" strike="noStrike" kern="1200" dirty="0">
                        <a:solidFill>
                          <a:schemeClr val="tx1"/>
                        </a:solidFill>
                        <a:effectLst/>
                        <a:latin typeface="Trebuchet MS" panose="020B0603020202020204" pitchFamily="34" charset="0"/>
                        <a:ea typeface="+mn-ea"/>
                        <a:cs typeface="+mn-cs"/>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extLst>
                  <a:ext uri="{0D108BD9-81ED-4DB2-BD59-A6C34878D82A}">
                    <a16:rowId xmlns="" xmlns:a16="http://schemas.microsoft.com/office/drawing/2014/main" val="139639699"/>
                  </a:ext>
                </a:extLst>
              </a:tr>
              <a:tr h="397531">
                <a:tc>
                  <a:txBody>
                    <a:bodyPr/>
                    <a:lstStyle/>
                    <a:p>
                      <a:pPr marL="457200" lvl="1" algn="l" defTabSz="914400" rtl="0" eaLnBrk="1" fontAlgn="t" latinLnBrk="0" hangingPunct="1"/>
                      <a:r>
                        <a:rPr lang="lt-LT" sz="1200" b="0" i="0" u="none" strike="noStrike" kern="1200" dirty="0">
                          <a:solidFill>
                            <a:schemeClr val="tx1"/>
                          </a:solidFill>
                          <a:effectLst/>
                          <a:latin typeface="Trebuchet MS" panose="020B0603020202020204" pitchFamily="34" charset="0"/>
                          <a:ea typeface="+mn-ea"/>
                          <a:cs typeface="+mn-cs"/>
                        </a:rPr>
                        <a:t>El. prekybos veiklą vykdančių subjektų vengimas deklaruoti pajamas ir mokesčius, įskaitant OSS/MOSS </a:t>
                      </a:r>
                      <a:r>
                        <a:rPr lang="lt-LT" sz="1200" b="0" i="0" u="none" strike="noStrike" kern="1200" dirty="0" err="1">
                          <a:solidFill>
                            <a:schemeClr val="tx1"/>
                          </a:solidFill>
                          <a:effectLst/>
                          <a:latin typeface="Trebuchet MS" panose="020B0603020202020204" pitchFamily="34" charset="0"/>
                          <a:ea typeface="+mn-ea"/>
                          <a:cs typeface="+mn-cs"/>
                        </a:rPr>
                        <a:t>reg</a:t>
                      </a:r>
                      <a:r>
                        <a:rPr lang="lt-LT" sz="1200" b="0" i="0" u="none" strike="noStrike" kern="1200" dirty="0">
                          <a:solidFill>
                            <a:schemeClr val="tx1"/>
                          </a:solidFill>
                          <a:effectLst/>
                          <a:latin typeface="Trebuchet MS" panose="020B0603020202020204" pitchFamily="34" charset="0"/>
                          <a:ea typeface="+mn-ea"/>
                          <a:cs typeface="+mn-cs"/>
                        </a:rPr>
                        <a:t>. asmenis</a:t>
                      </a:r>
                    </a:p>
                  </a:txBody>
                  <a:tcPr marL="3175" marR="3175"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lt-LT" sz="1200" b="0" i="0" u="none" strike="noStrike" kern="1200" dirty="0">
                        <a:solidFill>
                          <a:schemeClr val="tx1"/>
                        </a:solidFill>
                        <a:effectLst/>
                        <a:latin typeface="Trebuchet MS" panose="020B0603020202020204" pitchFamily="34" charset="0"/>
                        <a:ea typeface="+mn-ea"/>
                        <a:cs typeface="+mn-cs"/>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extLst>
                  <a:ext uri="{0D108BD9-81ED-4DB2-BD59-A6C34878D82A}">
                    <a16:rowId xmlns="" xmlns:a16="http://schemas.microsoft.com/office/drawing/2014/main" val="1807601550"/>
                  </a:ext>
                </a:extLst>
              </a:tr>
              <a:tr h="248497">
                <a:tc>
                  <a:txBody>
                    <a:bodyPr/>
                    <a:lstStyle/>
                    <a:p>
                      <a:pPr marL="457200" lvl="1" algn="l" defTabSz="914400" rtl="0" eaLnBrk="1" fontAlgn="t" latinLnBrk="0" hangingPunct="1"/>
                      <a:r>
                        <a:rPr lang="pt-BR" sz="1200" b="0" i="0" u="none" strike="noStrike" kern="1200" dirty="0">
                          <a:solidFill>
                            <a:schemeClr val="tx1"/>
                          </a:solidFill>
                          <a:effectLst/>
                          <a:latin typeface="Trebuchet MS" panose="020B0603020202020204" pitchFamily="34" charset="0"/>
                          <a:ea typeface="+mn-ea"/>
                          <a:cs typeface="+mn-cs"/>
                        </a:rPr>
                        <a:t>Virtualios valiutos, sandoriai elektroninėje erdvėje</a:t>
                      </a:r>
                    </a:p>
                  </a:txBody>
                  <a:tcPr marL="3175" marR="3175"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lt-LT" sz="1200" b="0" i="0" u="none" strike="noStrike" kern="1200" dirty="0">
                        <a:solidFill>
                          <a:schemeClr val="tx1"/>
                        </a:solidFill>
                        <a:effectLst/>
                        <a:latin typeface="Trebuchet MS" panose="020B0603020202020204" pitchFamily="34" charset="0"/>
                        <a:ea typeface="+mn-ea"/>
                        <a:cs typeface="+mn-cs"/>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extLst>
                  <a:ext uri="{0D108BD9-81ED-4DB2-BD59-A6C34878D82A}">
                    <a16:rowId xmlns="" xmlns:a16="http://schemas.microsoft.com/office/drawing/2014/main" val="4086956026"/>
                  </a:ext>
                </a:extLst>
              </a:tr>
              <a:tr h="360993">
                <a:tc>
                  <a:txBody>
                    <a:bodyPr/>
                    <a:lstStyle/>
                    <a:p>
                      <a:pPr algn="l" fontAlgn="t"/>
                      <a:r>
                        <a:rPr lang="lt-LT" sz="1200" b="1" i="0" u="none" strike="noStrike" dirty="0">
                          <a:solidFill>
                            <a:schemeClr val="tx1"/>
                          </a:solidFill>
                          <a:effectLst/>
                          <a:latin typeface="Trebuchet MS" panose="020B0603020202020204" pitchFamily="34" charset="0"/>
                        </a:rPr>
                        <a:t>Naudotų automobilių prekyba</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lt-LT" sz="1200" b="0" i="0" u="none" strike="noStrike" kern="1200" dirty="0">
                          <a:solidFill>
                            <a:schemeClr val="tx1"/>
                          </a:solidFill>
                          <a:effectLst/>
                          <a:latin typeface="Trebuchet MS" panose="020B0603020202020204" pitchFamily="34" charset="0"/>
                          <a:ea typeface="+mn-ea"/>
                          <a:cs typeface="+mn-cs"/>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r>
                        <a:rPr lang="lt-LT" sz="1200" b="0" i="0" u="none" strike="noStrike" dirty="0">
                          <a:solidFill>
                            <a:schemeClr val="tx1"/>
                          </a:solidFill>
                          <a:effectLst/>
                          <a:latin typeface="Trebuchet MS" panose="020B0603020202020204" pitchFamily="34" charset="0"/>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r>
                        <a:rPr lang="en-US" sz="1200" b="0" i="0" u="none" strike="noStrike" dirty="0">
                          <a:solidFill>
                            <a:schemeClr val="tx1"/>
                          </a:solidFill>
                          <a:effectLst/>
                          <a:latin typeface="Trebuchet MS" panose="020B0603020202020204" pitchFamily="34" charset="0"/>
                        </a:rPr>
                        <a:t>X</a:t>
                      </a: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extLst>
                  <a:ext uri="{0D108BD9-81ED-4DB2-BD59-A6C34878D82A}">
                    <a16:rowId xmlns="" xmlns:a16="http://schemas.microsoft.com/office/drawing/2014/main" val="10005"/>
                  </a:ext>
                </a:extLst>
              </a:tr>
              <a:tr h="236850">
                <a:tc>
                  <a:txBody>
                    <a:bodyPr/>
                    <a:lstStyle/>
                    <a:p>
                      <a:pPr algn="l" fontAlgn="t"/>
                      <a:r>
                        <a:rPr lang="pt-BR" sz="1200" b="1" i="0" u="none" strike="noStrike" dirty="0">
                          <a:solidFill>
                            <a:schemeClr val="tx1"/>
                          </a:solidFill>
                          <a:effectLst/>
                          <a:latin typeface="Trebuchet MS" panose="020B0603020202020204" pitchFamily="34" charset="0"/>
                        </a:rPr>
                        <a:t>Automobilių remont</a:t>
                      </a:r>
                      <a:r>
                        <a:rPr lang="lt-LT" sz="1200" b="1" i="0" u="none" strike="noStrike" dirty="0" err="1">
                          <a:solidFill>
                            <a:schemeClr val="tx1"/>
                          </a:solidFill>
                          <a:effectLst/>
                          <a:latin typeface="Trebuchet MS" panose="020B0603020202020204" pitchFamily="34" charset="0"/>
                        </a:rPr>
                        <a:t>as</a:t>
                      </a:r>
                      <a:r>
                        <a:rPr lang="pt-BR" sz="1200" b="1" i="0" u="none" strike="noStrike" dirty="0">
                          <a:solidFill>
                            <a:schemeClr val="tx1"/>
                          </a:solidFill>
                          <a:effectLst/>
                          <a:latin typeface="Trebuchet MS" panose="020B0603020202020204" pitchFamily="34" charset="0"/>
                        </a:rPr>
                        <a:t> ir autodetalių prekyb</a:t>
                      </a:r>
                      <a:r>
                        <a:rPr lang="lt-LT" sz="1200" b="1" i="0" u="none" strike="noStrike" dirty="0">
                          <a:solidFill>
                            <a:schemeClr val="tx1"/>
                          </a:solidFill>
                          <a:effectLst/>
                          <a:latin typeface="Trebuchet MS" panose="020B0603020202020204" pitchFamily="34" charset="0"/>
                        </a:rPr>
                        <a:t>a</a:t>
                      </a:r>
                      <a:endParaRPr lang="pt-BR" sz="1200" b="1"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lt-LT" sz="1200" b="0" i="0" u="none" strike="noStrike" dirty="0">
                          <a:solidFill>
                            <a:schemeClr val="tx1"/>
                          </a:solidFill>
                          <a:effectLst/>
                          <a:latin typeface="Trebuchet MS" panose="020B0603020202020204" pitchFamily="34" charset="0"/>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r>
                        <a:rPr lang="lt-LT" sz="1200" b="0" i="0" u="none" strike="noStrike" dirty="0">
                          <a:solidFill>
                            <a:schemeClr val="tx1"/>
                          </a:solidFill>
                          <a:effectLst/>
                          <a:latin typeface="Trebuchet MS" panose="020B0603020202020204" pitchFamily="34" charset="0"/>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extLst>
                  <a:ext uri="{0D108BD9-81ED-4DB2-BD59-A6C34878D82A}">
                    <a16:rowId xmlns="" xmlns:a16="http://schemas.microsoft.com/office/drawing/2014/main" val="10006"/>
                  </a:ext>
                </a:extLst>
              </a:tr>
              <a:tr h="225603">
                <a:tc>
                  <a:txBody>
                    <a:bodyPr/>
                    <a:lstStyle/>
                    <a:p>
                      <a:pPr marL="0" algn="l" defTabSz="914400" rtl="0" eaLnBrk="1" fontAlgn="t" latinLnBrk="0" hangingPunct="1"/>
                      <a:r>
                        <a:rPr lang="lt-LT" sz="1200" b="1" i="0" u="none" strike="noStrike" kern="1200" dirty="0">
                          <a:solidFill>
                            <a:schemeClr val="tx1"/>
                          </a:solidFill>
                          <a:effectLst/>
                          <a:latin typeface="Trebuchet MS" panose="020B0603020202020204" pitchFamily="34" charset="0"/>
                          <a:ea typeface="+mn-ea"/>
                          <a:cs typeface="+mn-cs"/>
                        </a:rPr>
                        <a:t>Statyba: </a:t>
                      </a:r>
                    </a:p>
                  </a:txBody>
                  <a:tcPr marL="3175" marR="3175"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0" i="0" u="none" strike="noStrike" dirty="0">
                          <a:solidFill>
                            <a:schemeClr val="tx1"/>
                          </a:solidFill>
                          <a:effectLst/>
                          <a:latin typeface="Trebuchet MS" panose="020B0603020202020204" pitchFamily="34" charset="0"/>
                        </a:rPr>
                        <a:t>X</a:t>
                      </a: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DF0"/>
                    </a:solidFill>
                  </a:tcPr>
                </a:tc>
                <a:tc>
                  <a:txBody>
                    <a:bodyPr/>
                    <a:lstStyle/>
                    <a:p>
                      <a:pPr algn="ctr" fontAlgn="ctr"/>
                      <a:r>
                        <a:rPr lang="lt-LT" sz="1200" b="0" i="0" u="none" strike="noStrike" dirty="0">
                          <a:solidFill>
                            <a:schemeClr val="tx1"/>
                          </a:solidFill>
                          <a:effectLst/>
                          <a:latin typeface="Trebuchet MS" panose="020B0603020202020204" pitchFamily="34" charset="0"/>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DF0"/>
                    </a:solidFill>
                  </a:tcPr>
                </a:tc>
                <a:tc>
                  <a:txBody>
                    <a:bodyPr/>
                    <a:lstStyle/>
                    <a:p>
                      <a:pPr algn="ctr" fontAlgn="ctr"/>
                      <a:r>
                        <a:rPr lang="lt-LT" sz="1200" b="0" i="0" u="none" strike="noStrike" dirty="0">
                          <a:solidFill>
                            <a:schemeClr val="tx1"/>
                          </a:solidFill>
                          <a:effectLst/>
                          <a:latin typeface="Trebuchet MS" panose="020B0603020202020204" pitchFamily="34" charset="0"/>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DF0"/>
                    </a:solidFill>
                  </a:tcPr>
                </a:tc>
                <a:tc>
                  <a:txBody>
                    <a:bodyPr/>
                    <a:lstStyle/>
                    <a:p>
                      <a:pPr algn="ctr" fontAlgn="ctr"/>
                      <a:r>
                        <a:rPr lang="lt-LT" sz="1200" b="0" i="0" u="none" strike="noStrike" dirty="0">
                          <a:solidFill>
                            <a:schemeClr val="tx1"/>
                          </a:solidFill>
                          <a:effectLst/>
                          <a:latin typeface="Trebuchet MS" panose="020B0603020202020204" pitchFamily="34" charset="0"/>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DF0"/>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DF0"/>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DF0"/>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DF0"/>
                    </a:solidFill>
                  </a:tcPr>
                </a:tc>
                <a:tc>
                  <a:txBody>
                    <a:bodyPr/>
                    <a:lstStyle/>
                    <a:p>
                      <a:pPr algn="ctr" fontAlgn="ctr"/>
                      <a:r>
                        <a:rPr lang="lt-LT" sz="1200" b="0" i="0" u="none" strike="noStrike" dirty="0">
                          <a:solidFill>
                            <a:schemeClr val="tx1"/>
                          </a:solidFill>
                          <a:effectLst/>
                          <a:latin typeface="Trebuchet MS" panose="020B0603020202020204" pitchFamily="34" charset="0"/>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DF0"/>
                    </a:solidFill>
                  </a:tcPr>
                </a:tc>
                <a:extLst>
                  <a:ext uri="{0D108BD9-81ED-4DB2-BD59-A6C34878D82A}">
                    <a16:rowId xmlns="" xmlns:a16="http://schemas.microsoft.com/office/drawing/2014/main" val="10007"/>
                  </a:ext>
                </a:extLst>
              </a:tr>
              <a:tr h="358491">
                <a:tc>
                  <a:txBody>
                    <a:bodyPr/>
                    <a:lstStyle/>
                    <a:p>
                      <a:pPr marL="457200" lvl="1" algn="l" defTabSz="914400" rtl="0" eaLnBrk="1" fontAlgn="t" latinLnBrk="0" hangingPunct="1"/>
                      <a:r>
                        <a:rPr lang="lt-LT" sz="1200" b="0" i="0" u="none" strike="noStrike" kern="1200" dirty="0">
                          <a:solidFill>
                            <a:schemeClr val="tx1"/>
                          </a:solidFill>
                          <a:effectLst/>
                          <a:latin typeface="Trebuchet MS" panose="020B0603020202020204" pitchFamily="34" charset="0"/>
                          <a:ea typeface="+mn-ea"/>
                          <a:cs typeface="+mn-cs"/>
                        </a:rPr>
                        <a:t>Bendra statybų sektoriaus kontrolė</a:t>
                      </a:r>
                    </a:p>
                  </a:txBody>
                  <a:tcPr marL="3175" marR="3175"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lt-LT" sz="1200" b="0" i="0" u="none" strike="noStrike" dirty="0">
                          <a:solidFill>
                            <a:schemeClr val="tx1"/>
                          </a:solidFill>
                          <a:effectLst/>
                          <a:latin typeface="Trebuchet MS" panose="020B0603020202020204" pitchFamily="34" charset="0"/>
                        </a:rPr>
                        <a:t> </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extLst>
                  <a:ext uri="{0D108BD9-81ED-4DB2-BD59-A6C34878D82A}">
                    <a16:rowId xmlns="" xmlns:a16="http://schemas.microsoft.com/office/drawing/2014/main" val="10008"/>
                  </a:ext>
                </a:extLst>
              </a:tr>
              <a:tr h="227279">
                <a:tc>
                  <a:txBody>
                    <a:bodyPr/>
                    <a:lstStyle/>
                    <a:p>
                      <a:pPr marL="457200" lvl="1" algn="l" defTabSz="914400" rtl="0" eaLnBrk="1" fontAlgn="t" latinLnBrk="0" hangingPunct="1"/>
                      <a:r>
                        <a:rPr lang="lt-LT" sz="1200" b="0" i="0" u="none" strike="noStrike" kern="1200" dirty="0">
                          <a:solidFill>
                            <a:schemeClr val="tx1"/>
                          </a:solidFill>
                          <a:effectLst/>
                          <a:latin typeface="Trebuchet MS" panose="020B0603020202020204" pitchFamily="34" charset="0"/>
                          <a:ea typeface="+mn-ea"/>
                          <a:cs typeface="+mn-cs"/>
                        </a:rPr>
                        <a:t>Viešųjų pirkimų dalyvių kontrolė</a:t>
                      </a:r>
                    </a:p>
                  </a:txBody>
                  <a:tcPr marL="3175" marR="3175"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extLst>
                  <a:ext uri="{0D108BD9-81ED-4DB2-BD59-A6C34878D82A}">
                    <a16:rowId xmlns="" xmlns:a16="http://schemas.microsoft.com/office/drawing/2014/main" val="10009"/>
                  </a:ext>
                </a:extLst>
              </a:tr>
              <a:tr h="251708">
                <a:tc>
                  <a:txBody>
                    <a:bodyPr/>
                    <a:lstStyle/>
                    <a:p>
                      <a:pPr marL="457200" lvl="1" algn="l" defTabSz="914400" rtl="0" eaLnBrk="1" fontAlgn="t" latinLnBrk="0" hangingPunct="1"/>
                      <a:r>
                        <a:rPr lang="lt-LT" sz="1200" b="0" i="0" u="none" strike="noStrike" kern="1200" dirty="0">
                          <a:solidFill>
                            <a:schemeClr val="tx1"/>
                          </a:solidFill>
                          <a:effectLst/>
                          <a:latin typeface="Trebuchet MS" panose="020B0603020202020204" pitchFamily="34" charset="0"/>
                          <a:ea typeface="+mn-ea"/>
                          <a:cs typeface="+mn-cs"/>
                        </a:rPr>
                        <a:t>NT vystytojų/statytojų kontrolė</a:t>
                      </a:r>
                    </a:p>
                  </a:txBody>
                  <a:tcPr marL="3175" marR="3175"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lt-LT" sz="1200" b="0" i="0" u="none" strike="noStrike" dirty="0">
                          <a:solidFill>
                            <a:schemeClr val="tx1"/>
                          </a:solidFill>
                          <a:effectLst/>
                          <a:latin typeface="Trebuchet MS" panose="020B0603020202020204" pitchFamily="34" charset="0"/>
                        </a:rPr>
                        <a:t> </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extLst>
                  <a:ext uri="{0D108BD9-81ED-4DB2-BD59-A6C34878D82A}">
                    <a16:rowId xmlns="" xmlns:a16="http://schemas.microsoft.com/office/drawing/2014/main" val="10010"/>
                  </a:ext>
                </a:extLst>
              </a:tr>
              <a:tr h="298526">
                <a:tc>
                  <a:txBody>
                    <a:bodyPr/>
                    <a:lstStyle/>
                    <a:p>
                      <a:pPr marL="457200" lvl="1" algn="l" defTabSz="914400" rtl="0" eaLnBrk="1" fontAlgn="t" latinLnBrk="0" hangingPunct="1"/>
                      <a:r>
                        <a:rPr lang="lt-LT" sz="1200" b="0" i="0" u="none" strike="noStrike" kern="1200" dirty="0">
                          <a:solidFill>
                            <a:schemeClr val="tx1"/>
                          </a:solidFill>
                          <a:effectLst/>
                          <a:latin typeface="Trebuchet MS" panose="020B0603020202020204" pitchFamily="34" charset="0"/>
                          <a:ea typeface="+mn-ea"/>
                          <a:cs typeface="+mn-cs"/>
                        </a:rPr>
                        <a:t>Statybos objektų/kvartalų patikros</a:t>
                      </a:r>
                    </a:p>
                  </a:txBody>
                  <a:tcPr marL="3175" marR="3175"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extLst>
                  <a:ext uri="{0D108BD9-81ED-4DB2-BD59-A6C34878D82A}">
                    <a16:rowId xmlns="" xmlns:a16="http://schemas.microsoft.com/office/drawing/2014/main" val="10011"/>
                  </a:ext>
                </a:extLst>
              </a:tr>
              <a:tr h="217346">
                <a:tc>
                  <a:txBody>
                    <a:bodyPr/>
                    <a:lstStyle/>
                    <a:p>
                      <a:pPr marL="0" algn="l" defTabSz="914400" rtl="0" eaLnBrk="1" fontAlgn="t" latinLnBrk="0" hangingPunct="1"/>
                      <a:r>
                        <a:rPr lang="lt-LT" sz="1200" b="1" i="0" u="none" strike="noStrike" kern="1200" dirty="0">
                          <a:solidFill>
                            <a:schemeClr val="tx1"/>
                          </a:solidFill>
                          <a:effectLst/>
                          <a:latin typeface="Trebuchet MS" panose="020B0603020202020204" pitchFamily="34" charset="0"/>
                          <a:ea typeface="+mn-ea"/>
                          <a:cs typeface="+mn-cs"/>
                        </a:rPr>
                        <a:t>Privatūs poreikiai</a:t>
                      </a:r>
                    </a:p>
                  </a:txBody>
                  <a:tcPr marL="3175" marR="3175"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lt-LT" sz="1200" b="0" i="0" u="none" strike="noStrike" dirty="0">
                          <a:solidFill>
                            <a:schemeClr val="tx1"/>
                          </a:solidFill>
                          <a:effectLst/>
                          <a:latin typeface="Trebuchet MS" panose="020B0603020202020204" pitchFamily="34" charset="0"/>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extLst>
                  <a:ext uri="{0D108BD9-81ED-4DB2-BD59-A6C34878D82A}">
                    <a16:rowId xmlns="" xmlns:a16="http://schemas.microsoft.com/office/drawing/2014/main" val="10012"/>
                  </a:ext>
                </a:extLst>
              </a:tr>
              <a:tr h="285568">
                <a:tc>
                  <a:txBody>
                    <a:bodyPr/>
                    <a:lstStyle/>
                    <a:p>
                      <a:pPr marL="0" algn="l" defTabSz="914400" rtl="0" eaLnBrk="1" fontAlgn="t" latinLnBrk="0" hangingPunct="1"/>
                      <a:r>
                        <a:rPr lang="lt-LT" sz="1200" b="1" i="0" u="none" strike="noStrike" kern="1200" dirty="0">
                          <a:solidFill>
                            <a:schemeClr val="tx1"/>
                          </a:solidFill>
                          <a:effectLst/>
                          <a:latin typeface="Trebuchet MS" panose="020B0603020202020204" pitchFamily="34" charset="0"/>
                          <a:ea typeface="+mn-ea"/>
                          <a:cs typeface="+mn-cs"/>
                        </a:rPr>
                        <a:t>Prekyba, išskyrus transporto </a:t>
                      </a:r>
                      <a:r>
                        <a:rPr lang="lt-LT" sz="1200" b="1" i="0" u="none" strike="noStrike" kern="1200" dirty="0" err="1">
                          <a:solidFill>
                            <a:schemeClr val="tx1"/>
                          </a:solidFill>
                          <a:effectLst/>
                          <a:latin typeface="Trebuchet MS" panose="020B0603020202020204" pitchFamily="34" charset="0"/>
                          <a:ea typeface="+mn-ea"/>
                          <a:cs typeface="+mn-cs"/>
                        </a:rPr>
                        <a:t>priem</a:t>
                      </a:r>
                      <a:r>
                        <a:rPr lang="lt-LT" sz="1200" b="1" i="0" u="none" strike="noStrike" kern="1200" dirty="0">
                          <a:solidFill>
                            <a:schemeClr val="tx1"/>
                          </a:solidFill>
                          <a:effectLst/>
                          <a:latin typeface="Trebuchet MS" panose="020B0603020202020204" pitchFamily="34" charset="0"/>
                          <a:ea typeface="+mn-ea"/>
                          <a:cs typeface="+mn-cs"/>
                        </a:rPr>
                        <a:t>. prekybą ir remontą</a:t>
                      </a:r>
                    </a:p>
                  </a:txBody>
                  <a:tcPr marL="3175" marR="3175"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lt-LT" sz="1200" b="0" i="0" u="none" strike="noStrike" dirty="0">
                          <a:solidFill>
                            <a:schemeClr val="tx1"/>
                          </a:solidFill>
                          <a:effectLst/>
                          <a:latin typeface="Trebuchet MS" panose="020B0603020202020204" pitchFamily="34" charset="0"/>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extLst>
                  <a:ext uri="{0D108BD9-81ED-4DB2-BD59-A6C34878D82A}">
                    <a16:rowId xmlns="" xmlns:a16="http://schemas.microsoft.com/office/drawing/2014/main" val="3742897153"/>
                  </a:ext>
                </a:extLst>
              </a:tr>
              <a:tr h="279676">
                <a:tc>
                  <a:txBody>
                    <a:bodyPr/>
                    <a:lstStyle/>
                    <a:p>
                      <a:pPr marL="0" algn="l" defTabSz="914400" rtl="0" eaLnBrk="1" fontAlgn="t" latinLnBrk="0" hangingPunct="1"/>
                      <a:r>
                        <a:rPr lang="lt-LT" sz="1200" b="1" i="0" u="none" strike="noStrike" kern="1200" dirty="0">
                          <a:solidFill>
                            <a:schemeClr val="tx1"/>
                          </a:solidFill>
                          <a:effectLst/>
                          <a:latin typeface="Trebuchet MS" panose="020B0603020202020204" pitchFamily="34" charset="0"/>
                          <a:ea typeface="+mn-ea"/>
                          <a:cs typeface="+mn-cs"/>
                        </a:rPr>
                        <a:t>Apdirbamoji gamyba</a:t>
                      </a:r>
                    </a:p>
                  </a:txBody>
                  <a:tcPr marL="3175" marR="3175"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lt-LT" sz="1200" b="0" i="0" u="none" strike="noStrike" dirty="0">
                          <a:solidFill>
                            <a:schemeClr val="tx1"/>
                          </a:solidFill>
                          <a:effectLst/>
                          <a:latin typeface="Trebuchet MS" panose="020B0603020202020204" pitchFamily="34" charset="0"/>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extLst>
                  <a:ext uri="{0D108BD9-81ED-4DB2-BD59-A6C34878D82A}">
                    <a16:rowId xmlns="" xmlns:a16="http://schemas.microsoft.com/office/drawing/2014/main" val="1596390500"/>
                  </a:ext>
                </a:extLst>
              </a:tr>
              <a:tr h="217346">
                <a:tc>
                  <a:txBody>
                    <a:bodyPr/>
                    <a:lstStyle/>
                    <a:p>
                      <a:pPr marL="0" algn="l" defTabSz="914400" rtl="0" eaLnBrk="1" fontAlgn="t" latinLnBrk="0" hangingPunct="1"/>
                      <a:r>
                        <a:rPr lang="en-US" sz="1200" b="1" i="0" u="none" strike="noStrike" kern="1200" dirty="0">
                          <a:solidFill>
                            <a:schemeClr val="tx1"/>
                          </a:solidFill>
                          <a:effectLst/>
                          <a:latin typeface="Trebuchet MS" panose="020B0603020202020204" pitchFamily="34" charset="0"/>
                          <a:ea typeface="+mn-ea"/>
                          <a:cs typeface="+mn-cs"/>
                        </a:rPr>
                        <a:t>MASINIAI</a:t>
                      </a:r>
                      <a:r>
                        <a:rPr lang="en-US" sz="1200" b="1" i="0" u="none" strike="noStrike" kern="1200" baseline="0" dirty="0">
                          <a:solidFill>
                            <a:schemeClr val="tx1"/>
                          </a:solidFill>
                          <a:effectLst/>
                          <a:latin typeface="Trebuchet MS" panose="020B0603020202020204" pitchFamily="34" charset="0"/>
                          <a:ea typeface="+mn-ea"/>
                          <a:cs typeface="+mn-cs"/>
                        </a:rPr>
                        <a:t> RENGINIAI KAUNO DARIAUS IR GIR</a:t>
                      </a:r>
                      <a:r>
                        <a:rPr lang="lt-LT" sz="1200" b="1" i="0" u="none" strike="noStrike" kern="1200" baseline="0" dirty="0">
                          <a:solidFill>
                            <a:schemeClr val="tx1"/>
                          </a:solidFill>
                          <a:effectLst/>
                          <a:latin typeface="Trebuchet MS" panose="020B0603020202020204" pitchFamily="34" charset="0"/>
                          <a:ea typeface="+mn-ea"/>
                          <a:cs typeface="+mn-cs"/>
                        </a:rPr>
                        <a:t>Ė</a:t>
                      </a:r>
                      <a:r>
                        <a:rPr lang="en-US" sz="1200" b="1" i="0" u="none" strike="noStrike" kern="1200" baseline="0" dirty="0">
                          <a:solidFill>
                            <a:schemeClr val="tx1"/>
                          </a:solidFill>
                          <a:effectLst/>
                          <a:latin typeface="Trebuchet MS" panose="020B0603020202020204" pitchFamily="34" charset="0"/>
                          <a:ea typeface="+mn-ea"/>
                          <a:cs typeface="+mn-cs"/>
                        </a:rPr>
                        <a:t>NO STADIONE</a:t>
                      </a:r>
                      <a:endParaRPr lang="lt-LT" sz="1200" b="1" i="0" u="none" strike="noStrike" kern="1200" dirty="0">
                        <a:solidFill>
                          <a:schemeClr val="tx1"/>
                        </a:solidFill>
                        <a:effectLst/>
                        <a:latin typeface="Trebuchet MS" panose="020B0603020202020204" pitchFamily="34" charset="0"/>
                        <a:ea typeface="+mn-ea"/>
                        <a:cs typeface="+mn-cs"/>
                      </a:endParaRPr>
                    </a:p>
                  </a:txBody>
                  <a:tcPr marL="3175" marR="3175"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lt-LT" sz="1200" b="0" i="0" u="none" strike="noStrike" dirty="0">
                          <a:solidFill>
                            <a:schemeClr val="tx1"/>
                          </a:solidFill>
                          <a:effectLst/>
                          <a:latin typeface="Trebuchet MS" panose="020B0603020202020204" pitchFamily="34" charset="0"/>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r>
                        <a:rPr lang="lt-LT" sz="1200" b="0" i="0" u="none" strike="noStrike" dirty="0">
                          <a:solidFill>
                            <a:schemeClr val="tx1"/>
                          </a:solidFill>
                          <a:effectLst/>
                          <a:latin typeface="Trebuchet MS" panose="020B0603020202020204" pitchFamily="34" charset="0"/>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r>
                        <a:rPr lang="lt-LT" sz="1200" b="0" i="0" u="none" strike="noStrike" dirty="0">
                          <a:solidFill>
                            <a:schemeClr val="tx1"/>
                          </a:solidFill>
                          <a:effectLst/>
                          <a:latin typeface="Trebuchet MS" panose="020B0603020202020204" pitchFamily="34" charset="0"/>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r>
                        <a:rPr lang="lt-LT" sz="1200" b="0" i="0" u="none" strike="noStrike" dirty="0">
                          <a:solidFill>
                            <a:schemeClr val="tx1"/>
                          </a:solidFill>
                          <a:effectLst/>
                          <a:latin typeface="Trebuchet MS" panose="020B0603020202020204" pitchFamily="34" charset="0"/>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r>
                        <a:rPr lang="lt-LT" sz="1200" b="0" i="0" u="none" strike="noStrike" dirty="0">
                          <a:solidFill>
                            <a:schemeClr val="tx1"/>
                          </a:solidFill>
                          <a:effectLst/>
                          <a:latin typeface="Trebuchet MS" panose="020B0603020202020204" pitchFamily="34" charset="0"/>
                        </a:rPr>
                        <a:t>X</a:t>
                      </a: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extLst>
                  <a:ext uri="{0D108BD9-81ED-4DB2-BD59-A6C34878D82A}">
                    <a16:rowId xmlns="" xmlns:a16="http://schemas.microsoft.com/office/drawing/2014/main" val="168315119"/>
                  </a:ext>
                </a:extLst>
              </a:tr>
              <a:tr h="252348">
                <a:tc>
                  <a:txBody>
                    <a:bodyPr/>
                    <a:lstStyle/>
                    <a:p>
                      <a:pPr marL="0" algn="l" defTabSz="914400" rtl="0" eaLnBrk="1" fontAlgn="t" latinLnBrk="0" hangingPunct="1"/>
                      <a:endParaRPr lang="lt-LT" sz="1200" b="0" i="0" u="none" strike="noStrike" kern="1200" dirty="0">
                        <a:solidFill>
                          <a:schemeClr val="tx1"/>
                        </a:solidFill>
                        <a:effectLst/>
                        <a:latin typeface="Trebuchet MS" panose="020B0603020202020204" pitchFamily="34" charset="0"/>
                        <a:ea typeface="+mn-ea"/>
                        <a:cs typeface="+mn-cs"/>
                      </a:endParaRPr>
                    </a:p>
                  </a:txBody>
                  <a:tcPr marL="3175" marR="3175"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extLst>
                  <a:ext uri="{0D108BD9-81ED-4DB2-BD59-A6C34878D82A}">
                    <a16:rowId xmlns="" xmlns:a16="http://schemas.microsoft.com/office/drawing/2014/main" val="2524614823"/>
                  </a:ext>
                </a:extLst>
              </a:tr>
              <a:tr h="202426">
                <a:tc>
                  <a:txBody>
                    <a:bodyPr/>
                    <a:lstStyle/>
                    <a:p>
                      <a:pPr marL="0" algn="l" defTabSz="914400" rtl="0" eaLnBrk="1" fontAlgn="t" latinLnBrk="0" hangingPunct="1"/>
                      <a:endParaRPr lang="lt-LT" sz="1200" b="0" i="0" u="none" strike="noStrike" kern="1200" dirty="0">
                        <a:solidFill>
                          <a:schemeClr val="tx1"/>
                        </a:solidFill>
                        <a:effectLst/>
                        <a:latin typeface="Trebuchet MS" panose="020B0603020202020204" pitchFamily="34" charset="0"/>
                        <a:ea typeface="+mn-ea"/>
                        <a:cs typeface="+mn-cs"/>
                      </a:endParaRPr>
                    </a:p>
                  </a:txBody>
                  <a:tcPr marL="3175" marR="3175"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tc>
                  <a:txBody>
                    <a:bodyPr/>
                    <a:lstStyle/>
                    <a:p>
                      <a:pPr algn="ctr" fontAlgn="ctr"/>
                      <a:endParaRPr lang="lt-LT" sz="1200" b="0" i="0" u="none" strike="noStrike" dirty="0">
                        <a:solidFill>
                          <a:schemeClr val="tx1"/>
                        </a:solidFill>
                        <a:effectLst/>
                        <a:latin typeface="Trebuchet MS" panose="020B0603020202020204" pitchFamily="34" charset="0"/>
                      </a:endParaRPr>
                    </a:p>
                  </a:txBody>
                  <a:tcPr marL="5738" marR="5738" marT="5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3CD"/>
                    </a:solidFill>
                  </a:tcPr>
                </a:tc>
                <a:extLst>
                  <a:ext uri="{0D108BD9-81ED-4DB2-BD59-A6C34878D82A}">
                    <a16:rowId xmlns="" xmlns:a16="http://schemas.microsoft.com/office/drawing/2014/main" val="3090044768"/>
                  </a:ext>
                </a:extLst>
              </a:tr>
            </a:tbl>
          </a:graphicData>
        </a:graphic>
      </p:graphicFrame>
    </p:spTree>
    <p:extLst>
      <p:ext uri="{BB962C8B-B14F-4D97-AF65-F5344CB8AC3E}">
        <p14:creationId xmlns:p14="http://schemas.microsoft.com/office/powerpoint/2010/main" val="67802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5_Presentation1">
  <a:themeElements>
    <a:clrScheme name="6_Presentation1 1">
      <a:dk1>
        <a:srgbClr val="000000"/>
      </a:dk1>
      <a:lt1>
        <a:srgbClr val="FFFFFF"/>
      </a:lt1>
      <a:dk2>
        <a:srgbClr val="007D40"/>
      </a:dk2>
      <a:lt2>
        <a:srgbClr val="D5D7C5"/>
      </a:lt2>
      <a:accent1>
        <a:srgbClr val="65BD60"/>
      </a:accent1>
      <a:accent2>
        <a:srgbClr val="4AA254"/>
      </a:accent2>
      <a:accent3>
        <a:srgbClr val="FFFFFF"/>
      </a:accent3>
      <a:accent4>
        <a:srgbClr val="000000"/>
      </a:accent4>
      <a:accent5>
        <a:srgbClr val="B8DBB6"/>
      </a:accent5>
      <a:accent6>
        <a:srgbClr val="42924B"/>
      </a:accent6>
      <a:hlink>
        <a:srgbClr val="0CA804"/>
      </a:hlink>
      <a:folHlink>
        <a:srgbClr val="800080"/>
      </a:folHlink>
    </a:clrScheme>
    <a:fontScheme name="6_Presentation1">
      <a:majorFont>
        <a:latin typeface="Trebuchet MS"/>
        <a:ea typeface="MS PGothic"/>
        <a:cs typeface=""/>
      </a:majorFont>
      <a:minorFont>
        <a:latin typeface="Trebuchet MS"/>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Presentation1 1">
        <a:dk1>
          <a:srgbClr val="000000"/>
        </a:dk1>
        <a:lt1>
          <a:srgbClr val="FFFFFF"/>
        </a:lt1>
        <a:dk2>
          <a:srgbClr val="007D40"/>
        </a:dk2>
        <a:lt2>
          <a:srgbClr val="D5D7C5"/>
        </a:lt2>
        <a:accent1>
          <a:srgbClr val="65BD60"/>
        </a:accent1>
        <a:accent2>
          <a:srgbClr val="4AA254"/>
        </a:accent2>
        <a:accent3>
          <a:srgbClr val="FFFFFF"/>
        </a:accent3>
        <a:accent4>
          <a:srgbClr val="000000"/>
        </a:accent4>
        <a:accent5>
          <a:srgbClr val="B8DBB6"/>
        </a:accent5>
        <a:accent6>
          <a:srgbClr val="42924B"/>
        </a:accent6>
        <a:hlink>
          <a:srgbClr val="0CA804"/>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Presentation1">
  <a:themeElements>
    <a:clrScheme name="6_Presentation1 1">
      <a:dk1>
        <a:srgbClr val="000000"/>
      </a:dk1>
      <a:lt1>
        <a:srgbClr val="FFFFFF"/>
      </a:lt1>
      <a:dk2>
        <a:srgbClr val="007D40"/>
      </a:dk2>
      <a:lt2>
        <a:srgbClr val="D5D7C5"/>
      </a:lt2>
      <a:accent1>
        <a:srgbClr val="65BD60"/>
      </a:accent1>
      <a:accent2>
        <a:srgbClr val="4AA254"/>
      </a:accent2>
      <a:accent3>
        <a:srgbClr val="FFFFFF"/>
      </a:accent3>
      <a:accent4>
        <a:srgbClr val="000000"/>
      </a:accent4>
      <a:accent5>
        <a:srgbClr val="B8DBB6"/>
      </a:accent5>
      <a:accent6>
        <a:srgbClr val="42924B"/>
      </a:accent6>
      <a:hlink>
        <a:srgbClr val="0CA804"/>
      </a:hlink>
      <a:folHlink>
        <a:srgbClr val="800080"/>
      </a:folHlink>
    </a:clrScheme>
    <a:fontScheme name="6_Presentation1">
      <a:majorFont>
        <a:latin typeface="Trebuchet MS"/>
        <a:ea typeface="MS PGothic"/>
        <a:cs typeface=""/>
      </a:majorFont>
      <a:minorFont>
        <a:latin typeface="Trebuchet MS"/>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spPr>
      <a:bodyPr rtlCol="0" anchor="ctr"/>
      <a:lstStyle>
        <a:defPPr algn="ctr">
          <a:defRPr dirty="0" err="1">
            <a:solidFill>
              <a:schemeClr val="tx1"/>
            </a:solidFill>
            <a:latin typeface="Trebuchet MS" panose="020B0603020202020204" pitchFamily="34" charset="0"/>
            <a:ea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6_Presentation1 1">
        <a:dk1>
          <a:srgbClr val="000000"/>
        </a:dk1>
        <a:lt1>
          <a:srgbClr val="FFFFFF"/>
        </a:lt1>
        <a:dk2>
          <a:srgbClr val="007D40"/>
        </a:dk2>
        <a:lt2>
          <a:srgbClr val="D5D7C5"/>
        </a:lt2>
        <a:accent1>
          <a:srgbClr val="65BD60"/>
        </a:accent1>
        <a:accent2>
          <a:srgbClr val="4AA254"/>
        </a:accent2>
        <a:accent3>
          <a:srgbClr val="FFFFFF"/>
        </a:accent3>
        <a:accent4>
          <a:srgbClr val="000000"/>
        </a:accent4>
        <a:accent5>
          <a:srgbClr val="B8DBB6"/>
        </a:accent5>
        <a:accent6>
          <a:srgbClr val="42924B"/>
        </a:accent6>
        <a:hlink>
          <a:srgbClr val="0CA804"/>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13093</TotalTime>
  <Words>1183</Words>
  <Application>Microsoft Office PowerPoint</Application>
  <PresentationFormat>Widescreen</PresentationFormat>
  <Paragraphs>223</Paragraphs>
  <Slides>18</Slides>
  <Notes>16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18</vt:i4>
      </vt:variant>
    </vt:vector>
  </HeadingPairs>
  <TitlesOfParts>
    <vt:vector size="30" baseType="lpstr">
      <vt:lpstr>Calibri</vt:lpstr>
      <vt:lpstr>Lato Light</vt:lpstr>
      <vt:lpstr>Trebuchet MS</vt:lpstr>
      <vt:lpstr>Times New Roman</vt:lpstr>
      <vt:lpstr>Calibri Light</vt:lpstr>
      <vt:lpstr>Wingdings</vt:lpstr>
      <vt:lpstr>MS PGothic</vt:lpstr>
      <vt:lpstr>Arial</vt:lpstr>
      <vt:lpstr>„Office“ tema</vt:lpstr>
      <vt:lpstr>15_Presentation1</vt:lpstr>
      <vt:lpstr>2_„Office“ tema</vt:lpstr>
      <vt:lpstr>6_Presentation1</vt:lpstr>
      <vt:lpstr>PowerPoint Presentation</vt:lpstr>
      <vt:lpstr>PowerPoint Presentation</vt:lpstr>
      <vt:lpstr>PowerPoint Presentation</vt:lpstr>
      <vt:lpstr>PowerPoint Presentation</vt:lpstr>
      <vt:lpstr>Nacionalinio biudžeto pajamos: mokesčių mokėtojų segmentai 2024, I ketv.</vt:lpstr>
      <vt:lpstr>PowerPoint Presentation</vt:lpstr>
      <vt:lpstr>PowerPoint Presentation</vt:lpstr>
      <vt:lpstr>PowerPoint Presentation</vt:lpstr>
      <vt:lpstr>Rizikų matrica. Sektorių rizikos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Saule</dc:creator>
  <cp:lastModifiedBy>Daiva</cp:lastModifiedBy>
  <cp:revision>735</cp:revision>
  <dcterms:created xsi:type="dcterms:W3CDTF">2022-01-19T13:06:31Z</dcterms:created>
  <dcterms:modified xsi:type="dcterms:W3CDTF">2024-05-15T09:56:03Z</dcterms:modified>
</cp:coreProperties>
</file>