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4"/>
  </p:notesMasterIdLst>
  <p:sldIdLst>
    <p:sldId id="273" r:id="rId3"/>
    <p:sldId id="274" r:id="rId4"/>
    <p:sldId id="275" r:id="rId5"/>
    <p:sldId id="276" r:id="rId6"/>
    <p:sldId id="277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6637" autoAdjust="0"/>
  </p:normalViewPr>
  <p:slideViewPr>
    <p:cSldViewPr snapToGrid="0">
      <p:cViewPr varScale="1">
        <p:scale>
          <a:sx n="101" d="100"/>
          <a:sy n="101" d="100"/>
        </p:scale>
        <p:origin x="9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cma-FS.cma.vmi.lt\VMI\APAD\APAD_skyriai\I_skyrius\DODVS_KITOS_UZDUOTYS\2020\LRV_posedziui_08-21_del_COVID\VMI_Sodra_skola_r&#279;&#382;iai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.staskeviciute\Desktop\MPS%202020-202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Lapas2!$I$14</c:f>
              <c:strCache>
                <c:ptCount val="1"/>
                <c:pt idx="0">
                  <c:v>Nepriemoka, mln. Eur</c:v>
                </c:pt>
              </c:strCache>
            </c:strRef>
          </c:tx>
          <c:spPr>
            <a:solidFill>
              <a:srgbClr val="197D4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rebuche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Lapas2!$J$11:$O$12</c:f>
              <c:strCache>
                <c:ptCount val="6"/>
                <c:pt idx="0">
                  <c:v>2020-01-01</c:v>
                </c:pt>
                <c:pt idx="1">
                  <c:v>2021-01-01</c:v>
                </c:pt>
                <c:pt idx="2">
                  <c:v>2022-01-01</c:v>
                </c:pt>
                <c:pt idx="3">
                  <c:v>2023-01-01</c:v>
                </c:pt>
                <c:pt idx="4">
                  <c:v>2024-01-01</c:v>
                </c:pt>
                <c:pt idx="5">
                  <c:v>2024-03-01</c:v>
                </c:pt>
              </c:strCache>
            </c:strRef>
          </c:cat>
          <c:val>
            <c:numRef>
              <c:f>Lapas2!$J$14:$O$14</c:f>
              <c:numCache>
                <c:formatCode>General</c:formatCode>
                <c:ptCount val="6"/>
                <c:pt idx="0">
                  <c:v>102.6</c:v>
                </c:pt>
                <c:pt idx="1">
                  <c:v>687.5</c:v>
                </c:pt>
                <c:pt idx="2">
                  <c:v>151.19999999999999</c:v>
                </c:pt>
                <c:pt idx="3">
                  <c:v>159.69999999999999</c:v>
                </c:pt>
                <c:pt idx="4">
                  <c:v>152.19999999999999</c:v>
                </c:pt>
                <c:pt idx="5">
                  <c:v>159.5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564-42E1-8AF3-3F747C95D66B}"/>
            </c:ext>
          </c:extLst>
        </c:ser>
        <c:ser>
          <c:idx val="3"/>
          <c:order val="2"/>
          <c:tx>
            <c:strRef>
              <c:f>Lapas2!$I$16</c:f>
              <c:strCache>
                <c:ptCount val="1"/>
                <c:pt idx="0">
                  <c:v>MPS, mln. Eur</c:v>
                </c:pt>
              </c:strCache>
            </c:strRef>
          </c:tx>
          <c:spPr>
            <a:solidFill>
              <a:srgbClr val="91C07D"/>
            </a:solidFill>
            <a:ln>
              <a:noFill/>
            </a:ln>
            <a:effectLst/>
          </c:spPr>
          <c:invertIfNegative val="0"/>
          <c:dLbls>
            <c:dLbl>
              <c:idx val="2"/>
              <c:tx>
                <c:rich>
                  <a:bodyPr/>
                  <a:lstStyle/>
                  <a:p>
                    <a:fld id="{EE0511FF-150F-4901-BA1B-716A805F8186}" type="VALUE">
                      <a:rPr lang="en-US" smtClean="0"/>
                      <a:pPr/>
                      <a:t>[VALUE]</a:t>
                    </a:fld>
                    <a:r>
                      <a:rPr lang="en-US"/>
                      <a:t>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564-42E1-8AF3-3F747C95D66B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rebuche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Lapas2!$J$11:$O$12</c:f>
              <c:strCache>
                <c:ptCount val="6"/>
                <c:pt idx="0">
                  <c:v>2020-01-01</c:v>
                </c:pt>
                <c:pt idx="1">
                  <c:v>2021-01-01</c:v>
                </c:pt>
                <c:pt idx="2">
                  <c:v>2022-01-01</c:v>
                </c:pt>
                <c:pt idx="3">
                  <c:v>2023-01-01</c:v>
                </c:pt>
                <c:pt idx="4">
                  <c:v>2024-01-01</c:v>
                </c:pt>
                <c:pt idx="5">
                  <c:v>2024-03-01</c:v>
                </c:pt>
              </c:strCache>
            </c:strRef>
          </c:cat>
          <c:val>
            <c:numRef>
              <c:f>Lapas2!$J$16:$O$16</c:f>
              <c:numCache>
                <c:formatCode>General</c:formatCode>
                <c:ptCount val="6"/>
                <c:pt idx="0">
                  <c:v>20</c:v>
                </c:pt>
                <c:pt idx="1">
                  <c:v>153.9</c:v>
                </c:pt>
                <c:pt idx="2">
                  <c:v>454.3</c:v>
                </c:pt>
                <c:pt idx="3">
                  <c:v>107</c:v>
                </c:pt>
                <c:pt idx="4">
                  <c:v>52.3</c:v>
                </c:pt>
                <c:pt idx="5">
                  <c:v>47.1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564-42E1-8AF3-3F747C95D66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30247672"/>
        <c:axId val="530246888"/>
      </c:barChart>
      <c:lineChart>
        <c:grouping val="standard"/>
        <c:varyColors val="0"/>
        <c:ser>
          <c:idx val="0"/>
          <c:order val="0"/>
          <c:tx>
            <c:strRef>
              <c:f>Lapas2!$I$13</c:f>
              <c:strCache>
                <c:ptCount val="1"/>
                <c:pt idx="0">
                  <c:v>Juridinių asmenų skaičius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9932596618161245E-2"/>
                  <c:y val="-4.9441227113394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2277607985003788E-2"/>
                  <c:y val="2.0358152340809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8140136402109994E-2"/>
                  <c:y val="2.9083074772585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1657653452373744E-2"/>
                  <c:y val="3.78081117046551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16745744635279E-2"/>
                      <c:h val="4.887422165562387E-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3.5175170502637576E-2"/>
                  <c:y val="4.07163046816193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9.3800454673699969E-3"/>
                  <c:y val="-2.665917723911275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rebuche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Lapas2!$J$11:$O$12</c:f>
              <c:strCache>
                <c:ptCount val="6"/>
                <c:pt idx="0">
                  <c:v>2020-01-01</c:v>
                </c:pt>
                <c:pt idx="1">
                  <c:v>2021-01-01</c:v>
                </c:pt>
                <c:pt idx="2">
                  <c:v>2022-01-01</c:v>
                </c:pt>
                <c:pt idx="3">
                  <c:v>2023-01-01</c:v>
                </c:pt>
                <c:pt idx="4">
                  <c:v>2024-01-01</c:v>
                </c:pt>
                <c:pt idx="5">
                  <c:v>2024-03-01</c:v>
                </c:pt>
              </c:strCache>
            </c:strRef>
          </c:cat>
          <c:val>
            <c:numRef>
              <c:f>Lapas2!$J$13:$O$13</c:f>
              <c:numCache>
                <c:formatCode>General</c:formatCode>
                <c:ptCount val="6"/>
                <c:pt idx="0">
                  <c:v>33860</c:v>
                </c:pt>
                <c:pt idx="1">
                  <c:v>45011</c:v>
                </c:pt>
                <c:pt idx="2">
                  <c:v>47462</c:v>
                </c:pt>
                <c:pt idx="3">
                  <c:v>53497</c:v>
                </c:pt>
                <c:pt idx="4">
                  <c:v>57862</c:v>
                </c:pt>
                <c:pt idx="5">
                  <c:v>59362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A564-42E1-8AF3-3F747C95D66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30239440"/>
        <c:axId val="530250416"/>
      </c:lineChart>
      <c:catAx>
        <c:axId val="530247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rebuchet"/>
                <a:ea typeface="+mn-ea"/>
                <a:cs typeface="+mn-cs"/>
              </a:defRPr>
            </a:pPr>
            <a:endParaRPr lang="en-US"/>
          </a:p>
        </c:txPr>
        <c:crossAx val="530246888"/>
        <c:crosses val="autoZero"/>
        <c:auto val="1"/>
        <c:lblAlgn val="ctr"/>
        <c:lblOffset val="100"/>
        <c:noMultiLvlLbl val="0"/>
      </c:catAx>
      <c:valAx>
        <c:axId val="530246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rebuchet"/>
                <a:ea typeface="+mn-ea"/>
                <a:cs typeface="+mn-cs"/>
              </a:defRPr>
            </a:pPr>
            <a:endParaRPr lang="en-US"/>
          </a:p>
        </c:txPr>
        <c:crossAx val="530247672"/>
        <c:crosses val="autoZero"/>
        <c:crossBetween val="between"/>
      </c:valAx>
      <c:valAx>
        <c:axId val="53025041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rebuchet"/>
                <a:ea typeface="+mn-ea"/>
                <a:cs typeface="+mn-cs"/>
              </a:defRPr>
            </a:pPr>
            <a:endParaRPr lang="en-US"/>
          </a:p>
        </c:txPr>
        <c:crossAx val="530239440"/>
        <c:crosses val="max"/>
        <c:crossBetween val="between"/>
      </c:valAx>
      <c:catAx>
        <c:axId val="5302394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302504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rebuche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Lapas4!$C$22:$C$23</c:f>
              <c:strCache>
                <c:ptCount val="2"/>
                <c:pt idx="1">
                  <c:v>Nepriemoka, mln. Eur</c:v>
                </c:pt>
              </c:strCache>
            </c:strRef>
          </c:tx>
          <c:spPr>
            <a:solidFill>
              <a:srgbClr val="197D4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Trebuche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Lapas4!$B$24:$B$28</c:f>
              <c:strCache>
                <c:ptCount val="5"/>
                <c:pt idx="0">
                  <c:v>&lt;= 0,01 mln eurų</c:v>
                </c:pt>
                <c:pt idx="1">
                  <c:v>&gt; 0,01 ir &lt;= 0,1 mln. eurų</c:v>
                </c:pt>
                <c:pt idx="2">
                  <c:v>&gt; 0,1 ir &lt;= 0,5 mln. eurų</c:v>
                </c:pt>
                <c:pt idx="3">
                  <c:v>&gt; 0,5 ir &lt;= 1,0 mln. eurų</c:v>
                </c:pt>
                <c:pt idx="4">
                  <c:v>&gt;1,0 mln. eurų</c:v>
                </c:pt>
              </c:strCache>
            </c:strRef>
          </c:cat>
          <c:val>
            <c:numRef>
              <c:f>Lapas4!$C$24:$C$28</c:f>
              <c:numCache>
                <c:formatCode>General</c:formatCode>
                <c:ptCount val="5"/>
                <c:pt idx="0" formatCode="0.00">
                  <c:v>21.6</c:v>
                </c:pt>
                <c:pt idx="1">
                  <c:v>53.7</c:v>
                </c:pt>
                <c:pt idx="2">
                  <c:v>45.9</c:v>
                </c:pt>
                <c:pt idx="3">
                  <c:v>22.8</c:v>
                </c:pt>
                <c:pt idx="4">
                  <c:v>62.6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58A-4A1F-8B52-BE5D2689D3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0420760"/>
        <c:axId val="530421936"/>
      </c:barChart>
      <c:lineChart>
        <c:grouping val="standard"/>
        <c:varyColors val="0"/>
        <c:ser>
          <c:idx val="1"/>
          <c:order val="1"/>
          <c:tx>
            <c:strRef>
              <c:f>Lapas4!$D$22:$D$23</c:f>
              <c:strCache>
                <c:ptCount val="2"/>
                <c:pt idx="1">
                  <c:v>Juridinių asmenų skaičius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57253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58A-4A1F-8B52-BE5D2689D330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5813001738185072E-2"/>
                  <c:y val="-2.3907372422898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58A-4A1F-8B52-BE5D2689D330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5813001738185072E-2"/>
                  <c:y val="-2.65637471365536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58A-4A1F-8B52-BE5D2689D330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8.2829052256499203E-17"/>
                  <c:y val="-2.1250997709242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58A-4A1F-8B52-BE5D2689D330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1295001241560767E-2"/>
                  <c:y val="-2.3907372422898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58A-4A1F-8B52-BE5D2689D33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Trebuche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Lapas4!$B$24:$B$28</c:f>
              <c:strCache>
                <c:ptCount val="5"/>
                <c:pt idx="0">
                  <c:v>&lt;= 0,01 mln eurų</c:v>
                </c:pt>
                <c:pt idx="1">
                  <c:v>&gt; 0,01 ir &lt;= 0,1 mln. eurų</c:v>
                </c:pt>
                <c:pt idx="2">
                  <c:v>&gt; 0,1 ir &lt;= 0,5 mln. eurų</c:v>
                </c:pt>
                <c:pt idx="3">
                  <c:v>&gt; 0,5 ir &lt;= 1,0 mln. eurų</c:v>
                </c:pt>
                <c:pt idx="4">
                  <c:v>&gt;1,0 mln. eurų</c:v>
                </c:pt>
              </c:strCache>
            </c:strRef>
          </c:cat>
          <c:val>
            <c:numRef>
              <c:f>Lapas4!$D$24:$D$28</c:f>
              <c:numCache>
                <c:formatCode>General</c:formatCode>
                <c:ptCount val="5"/>
                <c:pt idx="0" formatCode="0.00">
                  <c:v>57253</c:v>
                </c:pt>
                <c:pt idx="1">
                  <c:v>1810</c:v>
                </c:pt>
                <c:pt idx="2">
                  <c:v>244</c:v>
                </c:pt>
                <c:pt idx="3">
                  <c:v>35</c:v>
                </c:pt>
                <c:pt idx="4">
                  <c:v>20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358A-4A1F-8B52-BE5D2689D3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0407432"/>
        <c:axId val="530407040"/>
      </c:lineChart>
      <c:catAx>
        <c:axId val="530420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Trebuchet"/>
                <a:ea typeface="+mn-ea"/>
                <a:cs typeface="+mn-cs"/>
              </a:defRPr>
            </a:pPr>
            <a:endParaRPr lang="en-US"/>
          </a:p>
        </c:txPr>
        <c:crossAx val="530421936"/>
        <c:crosses val="autoZero"/>
        <c:auto val="1"/>
        <c:lblAlgn val="ctr"/>
        <c:lblOffset val="100"/>
        <c:noMultiLvlLbl val="0"/>
      </c:catAx>
      <c:valAx>
        <c:axId val="530421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Trebuchet"/>
                <a:ea typeface="+mn-ea"/>
                <a:cs typeface="+mn-cs"/>
              </a:defRPr>
            </a:pPr>
            <a:endParaRPr lang="en-US"/>
          </a:p>
        </c:txPr>
        <c:crossAx val="530420760"/>
        <c:crosses val="autoZero"/>
        <c:crossBetween val="between"/>
      </c:valAx>
      <c:valAx>
        <c:axId val="530407040"/>
        <c:scaling>
          <c:orientation val="minMax"/>
          <c:max val="60000"/>
          <c:min val="0"/>
        </c:scaling>
        <c:delete val="0"/>
        <c:axPos val="r"/>
        <c:numFmt formatCode="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Trebuchet"/>
                <a:ea typeface="+mn-ea"/>
                <a:cs typeface="+mn-cs"/>
              </a:defRPr>
            </a:pPr>
            <a:endParaRPr lang="en-US"/>
          </a:p>
        </c:txPr>
        <c:crossAx val="530407432"/>
        <c:crosses val="max"/>
        <c:crossBetween val="between"/>
        <c:majorUnit val="10000"/>
        <c:minorUnit val="2000"/>
      </c:valAx>
      <c:catAx>
        <c:axId val="5304074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3040704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Trebuche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580630047854445E-2"/>
          <c:y val="0.11767170093840754"/>
          <c:w val="0.84655015674754197"/>
          <c:h val="0.74478225858715041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530242576"/>
        <c:axId val="530235520"/>
      </c:barChart>
      <c:catAx>
        <c:axId val="530242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none" spc="0" normalizeH="0" baseline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en-US"/>
          </a:p>
        </c:txPr>
        <c:crossAx val="530235520"/>
        <c:crosses val="autoZero"/>
        <c:auto val="1"/>
        <c:lblAlgn val="ctr"/>
        <c:lblOffset val="100"/>
        <c:noMultiLvlLbl val="0"/>
      </c:catAx>
      <c:valAx>
        <c:axId val="530235520"/>
        <c:scaling>
          <c:orientation val="minMax"/>
        </c:scaling>
        <c:delete val="1"/>
        <c:axPos val="l"/>
        <c:numFmt formatCode="#\ ##0" sourceLinked="0"/>
        <c:majorTickMark val="none"/>
        <c:minorTickMark val="none"/>
        <c:tickLblPos val="nextTo"/>
        <c:crossAx val="53024257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23542390076622E-2"/>
          <c:y val="4.9196060828798675E-2"/>
          <c:w val="0.54589250871685291"/>
          <c:h val="0.882726662618644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Struktūra</c:v>
                </c:pt>
              </c:strCache>
            </c:strRef>
          </c:tx>
          <c:spPr>
            <a:solidFill>
              <a:srgbClr val="ED7D31"/>
            </a:solidFill>
          </c:spPr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B6F-E241-BD21-72626DE1340C}"/>
              </c:ext>
            </c:extLst>
          </c:dPt>
          <c:dPt>
            <c:idx val="1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B6F-E241-BD21-72626DE1340C}"/>
              </c:ext>
            </c:extLst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B6F-E241-BD21-72626DE1340C}"/>
              </c:ext>
            </c:extLst>
          </c:dPt>
          <c:dPt>
            <c:idx val="3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B6F-E241-BD21-72626DE1340C}"/>
              </c:ext>
            </c:extLst>
          </c:dPt>
          <c:dPt>
            <c:idx val="4"/>
            <c:bubble3D val="0"/>
            <c:spPr>
              <a:solidFill>
                <a:srgbClr val="70AD47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DC3-4A7C-A4D0-21C9F6DE5D73}"/>
              </c:ext>
            </c:extLst>
          </c:dPt>
          <c:dPt>
            <c:idx val="5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DC3-4A7C-A4D0-21C9F6DE5D73}"/>
              </c:ext>
            </c:extLst>
          </c:dPt>
          <c:dPt>
            <c:idx val="6"/>
            <c:bubble3D val="0"/>
            <c:spPr>
              <a:solidFill>
                <a:srgbClr val="83A2D9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3DC3-4A7C-A4D0-21C9F6DE5D73}"/>
              </c:ext>
            </c:extLst>
          </c:dPt>
          <c:dPt>
            <c:idx val="7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3DC3-4A7C-A4D0-21C9F6DE5D73}"/>
              </c:ext>
            </c:extLst>
          </c:dPt>
          <c:dPt>
            <c:idx val="8"/>
            <c:bubble3D val="0"/>
            <c:spPr>
              <a:solidFill>
                <a:srgbClr val="91C07D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3DC3-4A7C-A4D0-21C9F6DE5D73}"/>
              </c:ext>
            </c:extLst>
          </c:dPt>
          <c:dPt>
            <c:idx val="9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3DC3-4A7C-A4D0-21C9F6DE5D73}"/>
              </c:ext>
            </c:extLst>
          </c:dPt>
          <c:dPt>
            <c:idx val="1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3DC3-4A7C-A4D0-21C9F6DE5D73}"/>
              </c:ext>
            </c:extLst>
          </c:dPt>
          <c:dPt>
            <c:idx val="11"/>
            <c:bubble3D val="0"/>
            <c:spPr>
              <a:solidFill>
                <a:srgbClr val="0A6438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3DC3-4A7C-A4D0-21C9F6DE5D73}"/>
              </c:ext>
            </c:extLst>
          </c:dPt>
          <c:dLbls>
            <c:dLbl>
              <c:idx val="0"/>
              <c:layout>
                <c:manualLayout>
                  <c:x val="-1.3944008737446931E-17"/>
                  <c:y val="-4.4276454745918896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0" i="0" u="none" strike="noStrike" kern="1200" baseline="0">
                      <a:solidFill>
                        <a:schemeClr val="bg1"/>
                      </a:solidFill>
                      <a:latin typeface="Trebuchet MS" panose="020B0603020202020204" pitchFamily="34" charset="0"/>
                      <a:ea typeface="Lato Light" panose="020F0502020204030203" pitchFamily="34" charset="0"/>
                      <a:cs typeface="Lato Light" panose="020F0502020204030203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6F-E241-BD21-72626DE1340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0648275135139667E-2"/>
                  <c:y val="-4.9196060828798679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0" i="0" u="none" strike="noStrike" kern="1200" baseline="0">
                      <a:solidFill>
                        <a:schemeClr val="bg1"/>
                      </a:solidFill>
                      <a:latin typeface="Trebuchet MS" panose="020B0603020202020204" pitchFamily="34" charset="0"/>
                      <a:ea typeface="Lato Light" panose="020F0502020204030203" pitchFamily="34" charset="0"/>
                      <a:cs typeface="Lato Light" panose="020F0502020204030203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6F-E241-BD21-72626DE1340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0847286486512388E-3"/>
                  <c:y val="-7.3794091243198018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0" i="0" u="none" strike="noStrike" kern="1200" baseline="0">
                      <a:solidFill>
                        <a:schemeClr val="bg1"/>
                      </a:solidFill>
                      <a:latin typeface="Trebuchet MS" panose="020B0603020202020204" pitchFamily="34" charset="0"/>
                      <a:ea typeface="Lato Light" panose="020F0502020204030203" pitchFamily="34" charset="0"/>
                      <a:cs typeface="Lato Light" panose="020F0502020204030203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B6F-E241-BD21-72626DE1340C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0" i="0" u="none" strike="noStrike" kern="1200" baseline="0">
                      <a:solidFill>
                        <a:schemeClr val="bg1"/>
                      </a:solidFill>
                      <a:latin typeface="Trebuchet MS" panose="020B0603020202020204" pitchFamily="34" charset="0"/>
                      <a:ea typeface="Lato Light" panose="020F0502020204030203" pitchFamily="34" charset="0"/>
                      <a:cs typeface="Lato Light" panose="020F0502020204030203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6.2367310886067553E-3"/>
                  <c:y val="-6.452009496138780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3DC3-4A7C-A4D0-21C9F6DE5D73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1.5211821621627538E-3"/>
                  <c:y val="-4.9196060828798679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3DC3-4A7C-A4D0-21C9F6DE5D73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5.7807622054750806E-3"/>
                  <c:y val="-2.446513942013538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3DC3-4A7C-A4D0-21C9F6DE5D73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4.5635464864884285E-3"/>
                  <c:y val="2.459803041439924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3DC3-4A7C-A4D0-21C9F6DE5D73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9.3550966329099417E-3"/>
                  <c:y val="6.087682639708427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3DC3-4A7C-A4D0-21C9F6DE5D73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1.7670738084385629E-2"/>
                  <c:y val="-6.452009496138859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3DC3-4A7C-A4D0-21C9F6DE5D73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5.1972759071722708E-3"/>
                  <c:y val="4.73147363050171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3DC3-4A7C-A4D0-21C9F6DE5D73}"/>
                </c:ex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Trebuchet MS" panose="020B0603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Sheet1!$A$2:$A$13</c:f>
              <c:strCache>
                <c:ptCount val="12"/>
                <c:pt idx="0">
                  <c:v>Didmeninė ir mažmeninė prekyba</c:v>
                </c:pt>
                <c:pt idx="1">
                  <c:v>Statyba</c:v>
                </c:pt>
                <c:pt idx="2">
                  <c:v>Nekilnojamojo turto operacijos</c:v>
                </c:pt>
                <c:pt idx="3">
                  <c:v>Apdirbamoji gamyba</c:v>
                </c:pt>
                <c:pt idx="4">
                  <c:v>Kita</c:v>
                </c:pt>
                <c:pt idx="5">
                  <c:v>Transportas ir saugojimas</c:v>
                </c:pt>
                <c:pt idx="6">
                  <c:v>Apgyvendinimo ir maitinimo paslaugų veikla</c:v>
                </c:pt>
                <c:pt idx="7">
                  <c:v>Administracinė ir aptarnavimo veikla</c:v>
                </c:pt>
                <c:pt idx="8">
                  <c:v>Profesinė, mokslinė ir techninė veikla</c:v>
                </c:pt>
                <c:pt idx="9">
                  <c:v>Žemės ūkis, miškininkystė ir žuvininkystė</c:v>
                </c:pt>
                <c:pt idx="11">
                  <c:v>Informacija ir ryšiai</c:v>
                </c:pt>
              </c:strCache>
            </c:strRef>
          </c:cat>
          <c:val>
            <c:numRef>
              <c:f>Sheet1!$B$2:$B$13</c:f>
              <c:numCache>
                <c:formatCode>0.0</c:formatCode>
                <c:ptCount val="12"/>
                <c:pt idx="0">
                  <c:v>27.2</c:v>
                </c:pt>
                <c:pt idx="1">
                  <c:v>12.99750757468979</c:v>
                </c:pt>
                <c:pt idx="2">
                  <c:v>12.3</c:v>
                </c:pt>
                <c:pt idx="3">
                  <c:v>12.2</c:v>
                </c:pt>
                <c:pt idx="4">
                  <c:v>11.5</c:v>
                </c:pt>
                <c:pt idx="5">
                  <c:v>8.7601465110683296</c:v>
                </c:pt>
                <c:pt idx="6">
                  <c:v>3.8291428858693055</c:v>
                </c:pt>
                <c:pt idx="7">
                  <c:v>3.0699315132366145</c:v>
                </c:pt>
                <c:pt idx="8">
                  <c:v>2.9400487925956722</c:v>
                </c:pt>
                <c:pt idx="9">
                  <c:v>2.6580751882054194</c:v>
                </c:pt>
                <c:pt idx="11">
                  <c:v>2.4020623540300399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B6F-E241-BD21-72626DE1340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180"/>
        <c:holeSize val="50"/>
      </c:doughnutChart>
      <c:spPr>
        <a:solidFill>
          <a:schemeClr val="bg1">
            <a:lumMod val="95000"/>
          </a:schemeClr>
        </a:solidFill>
        <a:ln>
          <a:noFill/>
        </a:ln>
        <a:effectLst/>
      </c:spPr>
    </c:plotArea>
    <c:legend>
      <c:legendPos val="r"/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rebuchet MS" panose="020B0603020202020204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rebuchet MS" panose="020B0603020202020204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pPr>
            <a:endParaRPr lang="en-US"/>
          </a:p>
        </c:txPr>
      </c:legendEntry>
      <c:legendEntry>
        <c:idx val="10"/>
        <c:delete val="1"/>
      </c:legendEntry>
      <c:layout>
        <c:manualLayout>
          <c:xMode val="edge"/>
          <c:yMode val="edge"/>
          <c:x val="0.61713126604278234"/>
          <c:y val="0"/>
          <c:w val="0.38134755179505486"/>
          <c:h val="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rebuchet MS" panose="020B0603020202020204" pitchFamily="34" charset="0"/>
              <a:ea typeface="Lato Light" panose="020F0502020204030203" pitchFamily="34" charset="0"/>
              <a:cs typeface="Lato Light" panose="020F0502020204030203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 sz="1800" b="0" i="0">
          <a:solidFill>
            <a:schemeClr val="bg1"/>
          </a:solidFill>
          <a:latin typeface="Century Gothic" panose="020B0502020202020204" pitchFamily="34" charset="0"/>
          <a:ea typeface="Lato Light" panose="020F0502020204030203" pitchFamily="34" charset="0"/>
          <a:cs typeface="Lato Light" panose="020F0502020204030203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Lapas3!$B$5</c:f>
              <c:strCache>
                <c:ptCount val="1"/>
                <c:pt idx="0">
                  <c:v>COVID sudarytų MPS suma</c:v>
                </c:pt>
              </c:strCache>
            </c:strRef>
          </c:tx>
          <c:spPr>
            <a:solidFill>
              <a:srgbClr val="197D4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6.4310852667381424E-3"/>
                  <c:y val="2.56278883084151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B6B-47CF-A049-B7A645404D62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B6B-47CF-A049-B7A645404D62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B6B-47CF-A049-B7A645404D6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Trebuche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Lapas3!$C$3:$F$4</c:f>
              <c:multiLvlStrCache>
                <c:ptCount val="4"/>
                <c:lvl>
                  <c:pt idx="0">
                    <c:v>JA</c:v>
                  </c:pt>
                  <c:pt idx="1">
                    <c:v>JA</c:v>
                  </c:pt>
                  <c:pt idx="2">
                    <c:v>JA</c:v>
                  </c:pt>
                  <c:pt idx="3">
                    <c:v>JA</c:v>
                  </c:pt>
                </c:lvl>
                <c:lvl>
                  <c:pt idx="0">
                    <c:v>2020 m. </c:v>
                  </c:pt>
                  <c:pt idx="1">
                    <c:v>2021 m.</c:v>
                  </c:pt>
                  <c:pt idx="2">
                    <c:v>2022 m.</c:v>
                  </c:pt>
                  <c:pt idx="3">
                    <c:v>2023 m. </c:v>
                  </c:pt>
                </c:lvl>
              </c:multiLvlStrCache>
            </c:multiLvlStrRef>
          </c:cat>
          <c:val>
            <c:numRef>
              <c:f>Lapas3!$C$5:$F$5</c:f>
              <c:numCache>
                <c:formatCode>#,##0.00</c:formatCode>
                <c:ptCount val="4"/>
                <c:pt idx="0" formatCode="#\ ##0.0">
                  <c:v>139.9</c:v>
                </c:pt>
                <c:pt idx="1">
                  <c:v>594.20000000000005</c:v>
                </c:pt>
                <c:pt idx="2" formatCode="#,##0">
                  <c:v>0</c:v>
                </c:pt>
                <c:pt idx="3" formatCode="#,##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B6B-47CF-A049-B7A645404D62}"/>
            </c:ext>
          </c:extLst>
        </c:ser>
        <c:ser>
          <c:idx val="1"/>
          <c:order val="1"/>
          <c:tx>
            <c:strRef>
              <c:f>Lapas3!$B$6</c:f>
              <c:strCache>
                <c:ptCount val="1"/>
                <c:pt idx="0">
                  <c:v>Sudarytų MPS suma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2005536472355421E-3"/>
                  <c:y val="-9.17135350967876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B6B-47CF-A049-B7A645404D62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8.588157350595424E-2"/>
                  <c:y val="-1.80190288079661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B6B-47CF-A049-B7A645404D62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fld id="{C3B740BC-87F4-463F-9BE5-5EBE1F53A7BF}" type="VALUE">
                      <a:rPr lang="en-US" sz="1200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2B6B-47CF-A049-B7A645404D62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A7E6DD80-30D2-4B79-AB49-ED280A734E22}" type="VALUE">
                      <a:rPr lang="en-US" sz="1200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B6B-47CF-A049-B7A645404D62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Trebuche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Lapas3!$C$3:$F$4</c:f>
              <c:multiLvlStrCache>
                <c:ptCount val="4"/>
                <c:lvl>
                  <c:pt idx="0">
                    <c:v>JA</c:v>
                  </c:pt>
                  <c:pt idx="1">
                    <c:v>JA</c:v>
                  </c:pt>
                  <c:pt idx="2">
                    <c:v>JA</c:v>
                  </c:pt>
                  <c:pt idx="3">
                    <c:v>JA</c:v>
                  </c:pt>
                </c:lvl>
                <c:lvl>
                  <c:pt idx="0">
                    <c:v>2020 m. </c:v>
                  </c:pt>
                  <c:pt idx="1">
                    <c:v>2021 m.</c:v>
                  </c:pt>
                  <c:pt idx="2">
                    <c:v>2022 m.</c:v>
                  </c:pt>
                  <c:pt idx="3">
                    <c:v>2023 m. </c:v>
                  </c:pt>
                </c:lvl>
              </c:multiLvlStrCache>
            </c:multiLvlStrRef>
          </c:cat>
          <c:val>
            <c:numRef>
              <c:f>Lapas3!$C$6:$F$6</c:f>
              <c:numCache>
                <c:formatCode>#,##0.00</c:formatCode>
                <c:ptCount val="4"/>
                <c:pt idx="0">
                  <c:v>33.799999999999997</c:v>
                </c:pt>
                <c:pt idx="1">
                  <c:v>28</c:v>
                </c:pt>
                <c:pt idx="2">
                  <c:v>134.19999999999999</c:v>
                </c:pt>
                <c:pt idx="3">
                  <c:v>80.7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B6B-47CF-A049-B7A645404D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30235912"/>
        <c:axId val="530236304"/>
      </c:barChart>
      <c:lineChart>
        <c:grouping val="stacked"/>
        <c:varyColors val="0"/>
        <c:ser>
          <c:idx val="3"/>
          <c:order val="2"/>
          <c:tx>
            <c:strRef>
              <c:f>Lapas3!$B$8</c:f>
              <c:strCache>
                <c:ptCount val="1"/>
                <c:pt idx="0">
                  <c:v>COVID sudarytų MPS vnt.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Trebuche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Lapas3!$C$3:$F$4</c:f>
              <c:multiLvlStrCache>
                <c:ptCount val="4"/>
                <c:lvl>
                  <c:pt idx="0">
                    <c:v>JA</c:v>
                  </c:pt>
                  <c:pt idx="1">
                    <c:v>JA</c:v>
                  </c:pt>
                  <c:pt idx="2">
                    <c:v>JA</c:v>
                  </c:pt>
                  <c:pt idx="3">
                    <c:v>JA</c:v>
                  </c:pt>
                </c:lvl>
                <c:lvl>
                  <c:pt idx="0">
                    <c:v>2020 m. </c:v>
                  </c:pt>
                  <c:pt idx="1">
                    <c:v>2021 m.</c:v>
                  </c:pt>
                  <c:pt idx="2">
                    <c:v>2022 m.</c:v>
                  </c:pt>
                  <c:pt idx="3">
                    <c:v>2023 m. </c:v>
                  </c:pt>
                </c:lvl>
              </c:multiLvlStrCache>
            </c:multiLvlStrRef>
          </c:cat>
          <c:val>
            <c:numRef>
              <c:f>Lapas3!$C$8:$D$8</c:f>
              <c:numCache>
                <c:formatCode>#,##0</c:formatCode>
                <c:ptCount val="2"/>
                <c:pt idx="0">
                  <c:v>2146</c:v>
                </c:pt>
                <c:pt idx="1">
                  <c:v>9030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2B6B-47CF-A049-B7A645404D62}"/>
            </c:ext>
          </c:extLst>
        </c:ser>
        <c:ser>
          <c:idx val="2"/>
          <c:order val="3"/>
          <c:tx>
            <c:strRef>
              <c:f>Lapas3!$B$7</c:f>
              <c:strCache>
                <c:ptCount val="1"/>
                <c:pt idx="0">
                  <c:v>Sudarytų MPS vnt.</c:v>
                </c:pt>
              </c:strCache>
            </c:strRef>
          </c:tx>
          <c:spPr>
            <a:ln w="28575" cap="rnd">
              <a:solidFill>
                <a:schemeClr val="accent2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0.12356785859611484"/>
                  <c:y val="1.08292155717471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Trebuche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2B6B-47CF-A049-B7A645404D62}"/>
                </c:ext>
                <c:ext xmlns:c15="http://schemas.microsoft.com/office/drawing/2012/chart" uri="{CE6537A1-D6FC-4f65-9D91-7224C49458BB}">
                  <c15:layout>
                    <c:manualLayout>
                      <c:w val="5.3487230220889706E-2"/>
                      <c:h val="4.2368888907837451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3.9658359144885094E-2"/>
                  <c:y val="-5.3818565447673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2B6B-47CF-A049-B7A645404D6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Trebuche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Lapas3!$C$3:$F$4</c:f>
              <c:multiLvlStrCache>
                <c:ptCount val="4"/>
                <c:lvl>
                  <c:pt idx="0">
                    <c:v>JA</c:v>
                  </c:pt>
                  <c:pt idx="1">
                    <c:v>JA</c:v>
                  </c:pt>
                  <c:pt idx="2">
                    <c:v>JA</c:v>
                  </c:pt>
                  <c:pt idx="3">
                    <c:v>JA</c:v>
                  </c:pt>
                </c:lvl>
                <c:lvl>
                  <c:pt idx="0">
                    <c:v>2020 m. </c:v>
                  </c:pt>
                  <c:pt idx="1">
                    <c:v>2021 m.</c:v>
                  </c:pt>
                  <c:pt idx="2">
                    <c:v>2022 m.</c:v>
                  </c:pt>
                  <c:pt idx="3">
                    <c:v>2023 m. </c:v>
                  </c:pt>
                </c:lvl>
              </c:multiLvlStrCache>
            </c:multiLvlStrRef>
          </c:cat>
          <c:val>
            <c:numRef>
              <c:f>Lapas3!$C$7:$F$7</c:f>
              <c:numCache>
                <c:formatCode>#,##0</c:formatCode>
                <c:ptCount val="4"/>
                <c:pt idx="0" formatCode="General">
                  <c:v>263</c:v>
                </c:pt>
                <c:pt idx="1">
                  <c:v>2005</c:v>
                </c:pt>
                <c:pt idx="2">
                  <c:v>2463</c:v>
                </c:pt>
                <c:pt idx="3">
                  <c:v>3237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2B6B-47CF-A049-B7A645404D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30237872"/>
        <c:axId val="530237480"/>
      </c:lineChart>
      <c:catAx>
        <c:axId val="530235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Trebuchet"/>
                <a:ea typeface="+mn-ea"/>
                <a:cs typeface="+mn-cs"/>
              </a:defRPr>
            </a:pPr>
            <a:endParaRPr lang="en-US"/>
          </a:p>
        </c:txPr>
        <c:crossAx val="530236304"/>
        <c:crosses val="autoZero"/>
        <c:auto val="1"/>
        <c:lblAlgn val="ctr"/>
        <c:lblOffset val="100"/>
        <c:noMultiLvlLbl val="0"/>
      </c:catAx>
      <c:valAx>
        <c:axId val="530236304"/>
        <c:scaling>
          <c:orientation val="minMax"/>
          <c:max val="7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Trebuchet"/>
                <a:ea typeface="+mn-ea"/>
                <a:cs typeface="+mn-cs"/>
              </a:defRPr>
            </a:pPr>
            <a:endParaRPr lang="en-US"/>
          </a:p>
        </c:txPr>
        <c:crossAx val="530235912"/>
        <c:crosses val="autoZero"/>
        <c:crossBetween val="between"/>
        <c:majorUnit val="50"/>
      </c:valAx>
      <c:valAx>
        <c:axId val="530237480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Trebuchet"/>
                <a:ea typeface="+mn-ea"/>
                <a:cs typeface="+mn-cs"/>
              </a:defRPr>
            </a:pPr>
            <a:endParaRPr lang="en-US"/>
          </a:p>
        </c:txPr>
        <c:crossAx val="530237872"/>
        <c:crosses val="max"/>
        <c:crossBetween val="between"/>
        <c:majorUnit val="1000"/>
      </c:valAx>
      <c:catAx>
        <c:axId val="5302378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302374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Trebuche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0.34235</cdr:x>
      <cdr:y>0.13352</cdr:y>
    </cdr:from>
    <cdr:to>
      <cdr:x>0.50595</cdr:x>
      <cdr:y>0.50289</cdr:y>
    </cdr:to>
    <cdr:sp macro="" textlink="">
      <cdr:nvSpPr>
        <cdr:cNvPr id="2" name="Circle">
          <a:extLst xmlns:a="http://schemas.openxmlformats.org/drawingml/2006/main">
            <a:ext uri="{FF2B5EF4-FFF2-40B4-BE49-F238E27FC236}">
              <a16:creationId xmlns="" xmlns:a16="http://schemas.microsoft.com/office/drawing/2014/main" id="{2AD22DA1-9CC4-B54E-A876-C0297C6AE405}"/>
            </a:ext>
          </a:extLst>
        </cdr:cNvPr>
        <cdr:cNvSpPr/>
      </cdr:nvSpPr>
      <cdr:spPr>
        <a:xfrm xmlns:a="http://schemas.openxmlformats.org/drawingml/2006/main">
          <a:off x="4165064" y="745810"/>
          <a:ext cx="1990410" cy="2063262"/>
        </a:xfrm>
        <a:prstGeom xmlns:a="http://schemas.openxmlformats.org/drawingml/2006/main" prst="ellipse">
          <a:avLst/>
        </a:prstGeom>
        <a:solidFill xmlns:a="http://schemas.openxmlformats.org/drawingml/2006/main">
          <a:srgbClr val="FFFFFF">
            <a:alpha val="51702"/>
          </a:srgbClr>
        </a:solidFill>
        <a:ln xmlns:a="http://schemas.openxmlformats.org/drawingml/2006/main" w="12700">
          <a:miter lim="400000"/>
        </a:ln>
      </cdr:spPr>
      <cdr:txBody>
        <a:bodyPr xmlns:a="http://schemas.openxmlformats.org/drawingml/2006/main" lIns="0" tIns="0" rIns="0" bIns="0" anchor="ctr"/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defRPr sz="3200" b="0">
              <a:solidFill>
                <a:srgbClr val="FFFFFF"/>
              </a:solidFill>
              <a:latin typeface="+mn-lt"/>
              <a:ea typeface="+mn-ea"/>
              <a:cs typeface="+mn-cs"/>
              <a:sym typeface="Helvetica Neue Medium"/>
            </a:defRPr>
          </a:pPr>
          <a:endParaRPr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0.12833</cdr:x>
      <cdr:y>0.4418</cdr:y>
    </cdr:from>
    <cdr:to>
      <cdr:x>0.51906</cdr:x>
      <cdr:y>0.5582</cdr:y>
    </cdr:to>
    <cdr:sp macro="" textlink="">
      <cdr:nvSpPr>
        <cdr:cNvPr id="2" name="Rectangle 25">
          <a:extLst xmlns:a="http://schemas.openxmlformats.org/drawingml/2006/main">
            <a:ext uri="{FF2B5EF4-FFF2-40B4-BE49-F238E27FC236}">
              <a16:creationId xmlns="" xmlns:a16="http://schemas.microsoft.com/office/drawing/2014/main" id="{F7B2D3B8-7E30-3840-8F41-0EB74E4FC844}"/>
            </a:ext>
          </a:extLst>
        </cdr:cNvPr>
        <cdr:cNvSpPr>
          <a:spLocks xmlns:a="http://schemas.openxmlformats.org/drawingml/2006/main"/>
        </cdr:cNvSpPr>
      </cdr:nvSpPr>
      <cdr:spPr bwMode="auto">
        <a:xfrm xmlns:a="http://schemas.openxmlformats.org/drawingml/2006/main">
          <a:off x="1567928" y="2608884"/>
          <a:ext cx="4773915" cy="68736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12700" cap="flat" cmpd="sng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cdr:spPr>
      <cdr:txBody>
        <a:bodyPr xmlns:a="http://schemas.openxmlformats.org/drawingml/2006/main" wrap="square" lIns="50800" tIns="50800" rIns="50800" bIns="50800" anchor="ctr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1">
            <a:defRPr/>
          </a:pPr>
          <a:r>
            <a:rPr lang="lt-LT" altLang="x-none" sz="2400" b="1" dirty="0">
              <a:solidFill>
                <a:schemeClr val="bg2">
                  <a:lumMod val="25000"/>
                </a:schemeClr>
              </a:solidFill>
              <a:latin typeface="Trebuchet MS" panose="020B0603020202020204" pitchFamily="34" charset="0"/>
              <a:ea typeface="Open Sans" charset="0"/>
              <a:cs typeface="Open Sans" charset="0"/>
              <a:sym typeface="Open Sans" charset="0"/>
            </a:rPr>
            <a:t>206,6</a:t>
          </a:r>
          <a:endParaRPr lang="en-US" altLang="x-none" sz="2400" b="1" dirty="0">
            <a:solidFill>
              <a:schemeClr val="bg2">
                <a:lumMod val="25000"/>
              </a:schemeClr>
            </a:solidFill>
            <a:latin typeface="Trebuchet MS" panose="020B0603020202020204" pitchFamily="34" charset="0"/>
            <a:ea typeface="Open Sans" charset="0"/>
            <a:cs typeface="Open Sans" charset="0"/>
            <a:sym typeface="Open Sans" charset="0"/>
          </a:endParaRPr>
        </a:p>
        <a:p xmlns:a="http://schemas.openxmlformats.org/drawingml/2006/main">
          <a:pPr algn="ctr" eaLnBrk="1">
            <a:defRPr/>
          </a:pPr>
          <a:r>
            <a:rPr lang="lt-LT" altLang="x-none" sz="1400" dirty="0">
              <a:solidFill>
                <a:srgbClr val="3F4347"/>
              </a:solidFill>
              <a:latin typeface="Trebuchet MS" panose="020B0603020202020204" pitchFamily="34" charset="0"/>
              <a:ea typeface="Open Sans" charset="0"/>
              <a:cs typeface="Open Sans" charset="0"/>
              <a:sym typeface="Open Sans" charset="0"/>
            </a:rPr>
            <a:t>m</a:t>
          </a:r>
          <a:r>
            <a:rPr lang="en-US" altLang="x-none" sz="1400" dirty="0">
              <a:solidFill>
                <a:srgbClr val="3F4347"/>
              </a:solidFill>
              <a:latin typeface="Trebuchet MS" panose="020B0603020202020204" pitchFamily="34" charset="0"/>
              <a:ea typeface="Open Sans" charset="0"/>
              <a:cs typeface="Open Sans" charset="0"/>
              <a:sym typeface="Open Sans" charset="0"/>
            </a:rPr>
            <a:t>ln. </a:t>
          </a:r>
          <a:r>
            <a:rPr lang="en-US" altLang="x-none" sz="1400" dirty="0" err="1">
              <a:solidFill>
                <a:srgbClr val="3F4347"/>
              </a:solidFill>
              <a:latin typeface="Trebuchet MS" panose="020B0603020202020204" pitchFamily="34" charset="0"/>
              <a:ea typeface="Open Sans" charset="0"/>
              <a:cs typeface="Open Sans" charset="0"/>
              <a:sym typeface="Open Sans" charset="0"/>
            </a:rPr>
            <a:t>eur</a:t>
          </a:r>
          <a:r>
            <a:rPr lang="lt-LT" altLang="x-none" sz="1400" dirty="0">
              <a:solidFill>
                <a:srgbClr val="3F4347"/>
              </a:solidFill>
              <a:latin typeface="Trebuchet MS" panose="020B0603020202020204" pitchFamily="34" charset="0"/>
              <a:ea typeface="Open Sans" charset="0"/>
              <a:cs typeface="Open Sans" charset="0"/>
              <a:sym typeface="Open Sans" charset="0"/>
            </a:rPr>
            <a:t>ų</a:t>
          </a:r>
          <a:endParaRPr lang="x-none" altLang="x-none" sz="1400" dirty="0">
            <a:solidFill>
              <a:srgbClr val="3F4347"/>
            </a:solidFill>
            <a:latin typeface="Trebuchet MS" panose="020B0603020202020204" pitchFamily="34" charset="0"/>
            <a:ea typeface="Open Sans" charset="0"/>
            <a:cs typeface="Open Sans" charset="0"/>
            <a:sym typeface="Open Sans" charset="0"/>
          </a:endParaRPr>
        </a:p>
      </cdr:txBody>
    </cdr:sp>
  </cdr:relSizeAnchor>
  <cdr:relSizeAnchor xmlns:cdr="http://schemas.openxmlformats.org/drawingml/2006/chartDrawing">
    <cdr:from>
      <cdr:x>0.70998</cdr:x>
      <cdr:y>0.4468</cdr:y>
    </cdr:from>
    <cdr:to>
      <cdr:x>1</cdr:x>
      <cdr:y>0.55515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927464" y="2306860"/>
          <a:ext cx="2421306" cy="5593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lt-LT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C3EF0-0996-4927-9400-94D19B147807}" type="datetimeFigureOut">
              <a:rPr lang="lt-LT" smtClean="0"/>
              <a:t>2024-05-15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1F2F8-DA7C-4C52-998E-949097CDA65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33794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6954A-A2AB-456A-B959-12278C5002DF}" type="slidenum">
              <a:rPr lang="lt-LT" smtClean="0">
                <a:solidFill>
                  <a:prstClr val="black"/>
                </a:solidFill>
              </a:rPr>
              <a:pPr/>
              <a:t>1</a:t>
            </a:fld>
            <a:endParaRPr lang="lt-L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154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0006F9-14AE-4DC7-B321-30C2CD4F28D1}" type="slidenum">
              <a:rPr lang="lt-LT" smtClean="0">
                <a:solidFill>
                  <a:prstClr val="black"/>
                </a:solidFill>
              </a:rPr>
              <a:pPr/>
              <a:t>2</a:t>
            </a:fld>
            <a:endParaRPr lang="lt-L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561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71D83-D648-43B2-8C2F-425BDB4C9B09}" type="slidenum">
              <a:rPr lang="lt-LT" smtClean="0">
                <a:solidFill>
                  <a:prstClr val="black"/>
                </a:solidFill>
              </a:rPr>
              <a:pPr/>
              <a:t>3</a:t>
            </a:fld>
            <a:endParaRPr lang="lt-L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201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b="1" u="none" dirty="0">
              <a:solidFill>
                <a:srgbClr val="FF0000"/>
              </a:solidFill>
            </a:endParaRP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DD2F7E-EC39-450A-BBDE-02FC00772971}" type="slidenum">
              <a:rPr lang="lt-LT" smtClean="0">
                <a:solidFill>
                  <a:prstClr val="black"/>
                </a:solidFill>
              </a:rPr>
              <a:pPr/>
              <a:t>4</a:t>
            </a:fld>
            <a:endParaRPr lang="lt-L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993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DD2F7E-EC39-450A-BBDE-02FC00772971}" type="slidenum">
              <a:rPr lang="lt-LT" smtClean="0">
                <a:solidFill>
                  <a:prstClr val="black"/>
                </a:solidFill>
              </a:rPr>
              <a:pPr/>
              <a:t>5</a:t>
            </a:fld>
            <a:endParaRPr lang="lt-L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778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9910219E-4C02-456B-B613-70F798932B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Antrinis pavadinimas 2">
            <a:extLst>
              <a:ext uri="{FF2B5EF4-FFF2-40B4-BE49-F238E27FC236}">
                <a16:creationId xmlns="" xmlns:a16="http://schemas.microsoft.com/office/drawing/2014/main" id="{0E3111F6-EE19-4DB0-A49D-1F585B7F68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  <a:endParaRPr lang="en-US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="" xmlns:a16="http://schemas.microsoft.com/office/drawing/2014/main" id="{20EAAAB5-FBF6-4D95-AEF8-B9F631521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1067-F9A7-4659-98B8-829652B12C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="" xmlns:a16="http://schemas.microsoft.com/office/drawing/2014/main" id="{C6BD507B-A133-46F9-B44F-651E5D9B6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="" xmlns:a16="http://schemas.microsoft.com/office/drawing/2014/main" id="{9CF85FFC-1903-4A4E-B31B-43E65360F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48F31-E5A6-4A8F-9512-B0C50BD01B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57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89159A65-C740-414B-8D8F-BF8DFD298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="" xmlns:a16="http://schemas.microsoft.com/office/drawing/2014/main" id="{DE2AD45E-8AC0-4CB2-BECD-81A26D6FEF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="" xmlns:a16="http://schemas.microsoft.com/office/drawing/2014/main" id="{4EA50777-7232-443C-98D2-0B80C9DA9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1067-F9A7-4659-98B8-829652B12C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="" xmlns:a16="http://schemas.microsoft.com/office/drawing/2014/main" id="{A1FA9307-554A-4B27-B2D8-E563D7B29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="" xmlns:a16="http://schemas.microsoft.com/office/drawing/2014/main" id="{17263AF1-1A7F-4936-8BEF-0E7A021E3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48F31-E5A6-4A8F-9512-B0C50BD01B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051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>
            <a:extLst>
              <a:ext uri="{FF2B5EF4-FFF2-40B4-BE49-F238E27FC236}">
                <a16:creationId xmlns="" xmlns:a16="http://schemas.microsoft.com/office/drawing/2014/main" id="{18B7401D-C15F-4BEB-BE23-47C6897FA1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="" xmlns:a16="http://schemas.microsoft.com/office/drawing/2014/main" id="{A902F492-8930-439F-B338-B9B4CB49DE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="" xmlns:a16="http://schemas.microsoft.com/office/drawing/2014/main" id="{8E589539-2E97-4F1E-8BAD-EB0BE4721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1067-F9A7-4659-98B8-829652B12C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="" xmlns:a16="http://schemas.microsoft.com/office/drawing/2014/main" id="{08789351-A80B-4639-A99B-E30C95EA6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="" xmlns:a16="http://schemas.microsoft.com/office/drawing/2014/main" id="{4D032E5C-DB27-4B05-8FAE-191441F01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48F31-E5A6-4A8F-9512-B0C50BD01B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988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478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632CD866-5354-48CF-93A1-6D646E126F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Antrinis pavadinimas 2">
            <a:extLst>
              <a:ext uri="{FF2B5EF4-FFF2-40B4-BE49-F238E27FC236}">
                <a16:creationId xmlns="" xmlns:a16="http://schemas.microsoft.com/office/drawing/2014/main" id="{16028FC2-49BB-453F-9117-3FFB98B793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  <a:endParaRPr lang="en-US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="" xmlns:a16="http://schemas.microsoft.com/office/drawing/2014/main" id="{A73D922B-3269-4357-AC2B-7E01DDA5A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F331-FC2A-49A3-9047-A2FDB8B884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="" xmlns:a16="http://schemas.microsoft.com/office/drawing/2014/main" id="{C23B368A-1642-41DD-826E-46DD97F29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="" xmlns:a16="http://schemas.microsoft.com/office/drawing/2014/main" id="{0F517917-B4B2-443B-8A8C-ED385D505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15CC-A234-4F1B-B29A-7C18E3ECB0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712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6400CDDB-CC49-45A8-98E4-845CC92FE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="" xmlns:a16="http://schemas.microsoft.com/office/drawing/2014/main" id="{0406E1EC-CDC4-43F3-B41B-CE4A49111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="" xmlns:a16="http://schemas.microsoft.com/office/drawing/2014/main" id="{43D3E8D6-6B4E-415B-8D71-D48172B3B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F331-FC2A-49A3-9047-A2FDB8B884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="" xmlns:a16="http://schemas.microsoft.com/office/drawing/2014/main" id="{2AFE69C1-208B-4ACF-87B6-499DF3D3A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="" xmlns:a16="http://schemas.microsoft.com/office/drawing/2014/main" id="{A81B9AE5-9CAC-4A9A-A1DE-436E29C4F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15CC-A234-4F1B-B29A-7C18E3ECB0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530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FDC4574C-64C1-43D3-A84D-BC35CFCA1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="" xmlns:a16="http://schemas.microsoft.com/office/drawing/2014/main" id="{708C73B1-BDB0-4D53-A15C-666A04385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="" xmlns:a16="http://schemas.microsoft.com/office/drawing/2014/main" id="{EC1CEB8F-02D9-4A1E-AC87-12C325CB6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F331-FC2A-49A3-9047-A2FDB8B884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="" xmlns:a16="http://schemas.microsoft.com/office/drawing/2014/main" id="{41EFE620-28DB-437E-80AC-168D781C6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="" xmlns:a16="http://schemas.microsoft.com/office/drawing/2014/main" id="{0BFF1664-8D79-45D4-98EA-D4A6B77CD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15CC-A234-4F1B-B29A-7C18E3ECB0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374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FF663C93-D9B8-43F5-A3CF-BB832DF1D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="" xmlns:a16="http://schemas.microsoft.com/office/drawing/2014/main" id="{BC53D330-3750-41BF-A53F-15D3E6FC70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="" xmlns:a16="http://schemas.microsoft.com/office/drawing/2014/main" id="{0F526E83-2DA4-42F0-A60A-0E0BBDA4F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="" xmlns:a16="http://schemas.microsoft.com/office/drawing/2014/main" id="{96E7195E-14E0-4A9B-821C-C33495408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F331-FC2A-49A3-9047-A2FDB8B884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="" xmlns:a16="http://schemas.microsoft.com/office/drawing/2014/main" id="{3942F519-C1FA-4F80-A195-F141DCC73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="" xmlns:a16="http://schemas.microsoft.com/office/drawing/2014/main" id="{A098CEB9-3757-45C3-BCD4-E6B2FB2ED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15CC-A234-4F1B-B29A-7C18E3ECB0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952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ACAAC5C5-6658-43CA-9373-62FC1952C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="" xmlns:a16="http://schemas.microsoft.com/office/drawing/2014/main" id="{92FED304-879A-4A37-8BD7-AE94F4DE6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="" xmlns:a16="http://schemas.microsoft.com/office/drawing/2014/main" id="{41059D77-1FE0-4E7E-A3EF-F99F1D6CD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="" xmlns:a16="http://schemas.microsoft.com/office/drawing/2014/main" id="{55D8D6F5-988A-4DFF-B7D8-0A74FE75DE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="" xmlns:a16="http://schemas.microsoft.com/office/drawing/2014/main" id="{654D4015-8999-4490-ADC1-03221C4F31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7" name="Datos vietos rezervavimo ženklas 6">
            <a:extLst>
              <a:ext uri="{FF2B5EF4-FFF2-40B4-BE49-F238E27FC236}">
                <a16:creationId xmlns="" xmlns:a16="http://schemas.microsoft.com/office/drawing/2014/main" id="{CB1C23F7-13D3-4FAD-8E75-CECEC05D5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F331-FC2A-49A3-9047-A2FDB8B884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="" xmlns:a16="http://schemas.microsoft.com/office/drawing/2014/main" id="{DAC4FB7D-3B4B-46DE-B9EF-20A2337C5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kaidrės numerio vietos rezervavimo ženklas 8">
            <a:extLst>
              <a:ext uri="{FF2B5EF4-FFF2-40B4-BE49-F238E27FC236}">
                <a16:creationId xmlns="" xmlns:a16="http://schemas.microsoft.com/office/drawing/2014/main" id="{8396CA5A-6853-4414-9F4C-85942A869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15CC-A234-4F1B-B29A-7C18E3ECB0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1529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53274C53-7FCC-48B3-AE25-A9911362D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="" xmlns:a16="http://schemas.microsoft.com/office/drawing/2014/main" id="{EF8D7EF3-2370-4233-8333-9895F60A2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F331-FC2A-49A3-9047-A2FDB8B884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="" xmlns:a16="http://schemas.microsoft.com/office/drawing/2014/main" id="{E6DC0BE2-8147-4A60-9031-070582732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="" xmlns:a16="http://schemas.microsoft.com/office/drawing/2014/main" id="{6EA741C4-9FE7-44BE-9B38-1C149D042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15CC-A234-4F1B-B29A-7C18E3ECB0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0104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="" xmlns:a16="http://schemas.microsoft.com/office/drawing/2014/main" id="{97358067-932E-44A3-A106-4758FE94F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F331-FC2A-49A3-9047-A2FDB8B884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="" xmlns:a16="http://schemas.microsoft.com/office/drawing/2014/main" id="{2D3ECB4E-214A-4EF2-844A-63A15D1B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="" xmlns:a16="http://schemas.microsoft.com/office/drawing/2014/main" id="{849F4D5B-5EE4-4D0E-B095-132A3C2D9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15CC-A234-4F1B-B29A-7C18E3ECB0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634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F8859433-3BE4-47BA-8779-265FD0EC7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="" xmlns:a16="http://schemas.microsoft.com/office/drawing/2014/main" id="{2A39B532-59CD-4A1C-AE4F-5FCD5B441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="" xmlns:a16="http://schemas.microsoft.com/office/drawing/2014/main" id="{E83D87AF-1A37-44DD-A928-A6E4D7891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1067-F9A7-4659-98B8-829652B12C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="" xmlns:a16="http://schemas.microsoft.com/office/drawing/2014/main" id="{FE20CE00-C94E-458B-9789-248A1753C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="" xmlns:a16="http://schemas.microsoft.com/office/drawing/2014/main" id="{F9226626-B2C2-4408-A8E2-BE85C3F4A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48F31-E5A6-4A8F-9512-B0C50BD01B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343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47EF2E8E-FF81-4BBF-812F-2B3A64801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="" xmlns:a16="http://schemas.microsoft.com/office/drawing/2014/main" id="{B063FA3A-6168-4D43-81E3-0BAF52110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="" xmlns:a16="http://schemas.microsoft.com/office/drawing/2014/main" id="{0DE78F30-A287-4622-A064-79B21BF65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="" xmlns:a16="http://schemas.microsoft.com/office/drawing/2014/main" id="{C87A131A-1FEA-4547-98C2-85F398950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F331-FC2A-49A3-9047-A2FDB8B884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="" xmlns:a16="http://schemas.microsoft.com/office/drawing/2014/main" id="{8C83A2ED-CFA2-4E85-8339-FB3A13864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="" xmlns:a16="http://schemas.microsoft.com/office/drawing/2014/main" id="{4521B658-C8AA-4FBF-BBC6-D018350C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15CC-A234-4F1B-B29A-7C18E3ECB0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2144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3A5F5170-D87F-46AA-AADC-D3053EA1F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Paveikslėlio vietos rezervavimo ženklas 2">
            <a:extLst>
              <a:ext uri="{FF2B5EF4-FFF2-40B4-BE49-F238E27FC236}">
                <a16:creationId xmlns="" xmlns:a16="http://schemas.microsoft.com/office/drawing/2014/main" id="{E312C930-9DEE-4AE7-B738-732028577D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="" xmlns:a16="http://schemas.microsoft.com/office/drawing/2014/main" id="{3357F5C4-A9D5-4117-80D4-056E1E4D16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="" xmlns:a16="http://schemas.microsoft.com/office/drawing/2014/main" id="{7D40A2C1-BE2C-4212-837B-C91A49ACD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F331-FC2A-49A3-9047-A2FDB8B884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="" xmlns:a16="http://schemas.microsoft.com/office/drawing/2014/main" id="{1D19CA4A-FE5C-40B7-B2A1-82A09E403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="" xmlns:a16="http://schemas.microsoft.com/office/drawing/2014/main" id="{12DF931A-A836-4E86-BBD6-42F34B474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15CC-A234-4F1B-B29A-7C18E3ECB0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9152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7CC200C2-B859-4E35-91E3-09D94670A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="" xmlns:a16="http://schemas.microsoft.com/office/drawing/2014/main" id="{35C7F461-EF49-4949-9E00-8E812C548B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="" xmlns:a16="http://schemas.microsoft.com/office/drawing/2014/main" id="{AF2AC1A6-A927-4197-92F1-9EDEAE361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F331-FC2A-49A3-9047-A2FDB8B884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="" xmlns:a16="http://schemas.microsoft.com/office/drawing/2014/main" id="{820E6823-2FA0-474B-93D0-7DF1392AF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="" xmlns:a16="http://schemas.microsoft.com/office/drawing/2014/main" id="{623DD588-2EC2-4746-92C4-06923E994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15CC-A234-4F1B-B29A-7C18E3ECB0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0518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>
            <a:extLst>
              <a:ext uri="{FF2B5EF4-FFF2-40B4-BE49-F238E27FC236}">
                <a16:creationId xmlns="" xmlns:a16="http://schemas.microsoft.com/office/drawing/2014/main" id="{1BDC920C-3469-4990-9428-3832AABA3F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Vertikalaus teksto vietos rezervavimo ženklas 2">
            <a:extLst>
              <a:ext uri="{FF2B5EF4-FFF2-40B4-BE49-F238E27FC236}">
                <a16:creationId xmlns="" xmlns:a16="http://schemas.microsoft.com/office/drawing/2014/main" id="{18FCC573-8474-460B-A093-EB2A2F954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="" xmlns:a16="http://schemas.microsoft.com/office/drawing/2014/main" id="{CB2BF844-6789-4AC8-8C80-AABEF1EF0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F331-FC2A-49A3-9047-A2FDB8B884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="" xmlns:a16="http://schemas.microsoft.com/office/drawing/2014/main" id="{C02C81ED-E0C0-4430-A392-F9EA56A38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="" xmlns:a16="http://schemas.microsoft.com/office/drawing/2014/main" id="{93627BFD-1463-488F-8C57-FCF125D90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15CC-A234-4F1B-B29A-7C18E3ECB0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71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DE9A3802-6447-4877-BDF4-426501A1B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="" xmlns:a16="http://schemas.microsoft.com/office/drawing/2014/main" id="{FC314F58-1545-463D-A770-04D7A238F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="" xmlns:a16="http://schemas.microsoft.com/office/drawing/2014/main" id="{130F2DBC-3490-4E4E-A361-1E4F7C8BD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1067-F9A7-4659-98B8-829652B12C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="" xmlns:a16="http://schemas.microsoft.com/office/drawing/2014/main" id="{0583E9D2-5E26-4155-9A85-CEC692719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="" xmlns:a16="http://schemas.microsoft.com/office/drawing/2014/main" id="{40CDFC7E-0C74-4B3A-974F-DF853F843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48F31-E5A6-4A8F-9512-B0C50BD01B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371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E0299A35-3E9A-4614-AB0C-06DDCB7F5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="" xmlns:a16="http://schemas.microsoft.com/office/drawing/2014/main" id="{11E06ED7-9285-4AF9-B7B3-243D4BB4ED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="" xmlns:a16="http://schemas.microsoft.com/office/drawing/2014/main" id="{D0CA313F-6D2C-4AE3-B95E-09CE1123D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="" xmlns:a16="http://schemas.microsoft.com/office/drawing/2014/main" id="{4D2046C7-B2AE-4A5C-BAD8-5BE4ECBD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1067-F9A7-4659-98B8-829652B12C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="" xmlns:a16="http://schemas.microsoft.com/office/drawing/2014/main" id="{D93A108E-D620-4FB3-8832-ED3DEE16E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="" xmlns:a16="http://schemas.microsoft.com/office/drawing/2014/main" id="{40971C03-1CB5-449D-98DE-5030FC25C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48F31-E5A6-4A8F-9512-B0C50BD01B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716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40BD5F2F-6067-4E07-B18C-1EAAB5A9C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="" xmlns:a16="http://schemas.microsoft.com/office/drawing/2014/main" id="{90EF4E5C-D856-4A14-859F-B782CF42D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="" xmlns:a16="http://schemas.microsoft.com/office/drawing/2014/main" id="{0FB99AEA-7B74-411D-A66B-68849C95A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="" xmlns:a16="http://schemas.microsoft.com/office/drawing/2014/main" id="{04D74C87-D212-4486-B365-20711F5F2D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="" xmlns:a16="http://schemas.microsoft.com/office/drawing/2014/main" id="{0D7C00F1-8CF6-4DB9-87A0-352462C944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7" name="Datos vietos rezervavimo ženklas 6">
            <a:extLst>
              <a:ext uri="{FF2B5EF4-FFF2-40B4-BE49-F238E27FC236}">
                <a16:creationId xmlns="" xmlns:a16="http://schemas.microsoft.com/office/drawing/2014/main" id="{30B74E67-74D5-4D9D-A562-AC7A0B3CD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1067-F9A7-4659-98B8-829652B12C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="" xmlns:a16="http://schemas.microsoft.com/office/drawing/2014/main" id="{98EA85FC-CF2B-4613-8C1E-705BF5F5B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kaidrės numerio vietos rezervavimo ženklas 8">
            <a:extLst>
              <a:ext uri="{FF2B5EF4-FFF2-40B4-BE49-F238E27FC236}">
                <a16:creationId xmlns="" xmlns:a16="http://schemas.microsoft.com/office/drawing/2014/main" id="{49A2648A-3670-4B0E-865E-AFD143DC0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48F31-E5A6-4A8F-9512-B0C50BD01B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839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F59013C1-2F38-48F3-B3DA-F81B578F1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="" xmlns:a16="http://schemas.microsoft.com/office/drawing/2014/main" id="{03188D58-EC93-4462-895B-A3912245C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1067-F9A7-4659-98B8-829652B12C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="" xmlns:a16="http://schemas.microsoft.com/office/drawing/2014/main" id="{69A3AE35-2434-4FA3-BB3A-0B5631AFB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="" xmlns:a16="http://schemas.microsoft.com/office/drawing/2014/main" id="{567E1FEC-9F24-4CE7-8E71-031FADDE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48F31-E5A6-4A8F-9512-B0C50BD01B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41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>
            <a:extLst>
              <a:ext uri="{FF2B5EF4-FFF2-40B4-BE49-F238E27FC236}">
                <a16:creationId xmlns="" xmlns:a16="http://schemas.microsoft.com/office/drawing/2014/main" id="{7296DB1E-EDAA-4343-89C5-6C8E2DA2E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1067-F9A7-4659-98B8-829652B12C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="" xmlns:a16="http://schemas.microsoft.com/office/drawing/2014/main" id="{818A9E7D-BF9F-4964-BF98-63D9127E9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="" xmlns:a16="http://schemas.microsoft.com/office/drawing/2014/main" id="{5E0F8A6C-5EC3-4B58-B769-BBF37162C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48F31-E5A6-4A8F-9512-B0C50BD01B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031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AA2B187B-AC2B-4887-8A16-4D609375F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="" xmlns:a16="http://schemas.microsoft.com/office/drawing/2014/main" id="{971B7CEA-6755-4D71-9E50-75BD8165A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="" xmlns:a16="http://schemas.microsoft.com/office/drawing/2014/main" id="{98A21921-7BDA-494D-B7C6-2D4BD423A3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="" xmlns:a16="http://schemas.microsoft.com/office/drawing/2014/main" id="{ABE3D1EE-C8E8-495D-86C5-26F6167CC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1067-F9A7-4659-98B8-829652B12C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="" xmlns:a16="http://schemas.microsoft.com/office/drawing/2014/main" id="{2E224B7F-27C2-4174-A708-6DAA852F8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="" xmlns:a16="http://schemas.microsoft.com/office/drawing/2014/main" id="{8C07564C-79E8-4F4E-837E-6A20D1E7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48F31-E5A6-4A8F-9512-B0C50BD01B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825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EB3B68FA-0CA5-4EEF-907A-20776C28C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Paveikslėlio vietos rezervavimo ženklas 2">
            <a:extLst>
              <a:ext uri="{FF2B5EF4-FFF2-40B4-BE49-F238E27FC236}">
                <a16:creationId xmlns="" xmlns:a16="http://schemas.microsoft.com/office/drawing/2014/main" id="{A12711ED-8132-421F-B203-9FF1CCCEDA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="" xmlns:a16="http://schemas.microsoft.com/office/drawing/2014/main" id="{E33842A9-07FA-48BC-AA40-6E0226AF1E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5" name="Datos vietos rezervavimo ženklas 4">
            <a:extLst>
              <a:ext uri="{FF2B5EF4-FFF2-40B4-BE49-F238E27FC236}">
                <a16:creationId xmlns="" xmlns:a16="http://schemas.microsoft.com/office/drawing/2014/main" id="{E78B4E55-B0C2-4EB9-9FCC-6879F8926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61067-F9A7-4659-98B8-829652B12C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="" xmlns:a16="http://schemas.microsoft.com/office/drawing/2014/main" id="{DA8981FD-B3F6-4E7E-A54C-750616564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="" xmlns:a16="http://schemas.microsoft.com/office/drawing/2014/main" id="{66079D1F-E628-41D8-B376-585D065F7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48F31-E5A6-4A8F-9512-B0C50BD01B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377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="" xmlns:a16="http://schemas.microsoft.com/office/drawing/2014/main" id="{22884407-74A9-420D-AA86-722B2E33D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="" xmlns:a16="http://schemas.microsoft.com/office/drawing/2014/main" id="{95984FA5-15D6-4E20-B4C6-D7CB20DA17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="" xmlns:a16="http://schemas.microsoft.com/office/drawing/2014/main" id="{BEADBFBB-83BB-4B3D-84DE-CC5E06AF2D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61067-F9A7-4659-98B8-829652B12CF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="" xmlns:a16="http://schemas.microsoft.com/office/drawing/2014/main" id="{CBFDEE14-CE61-4E25-AEEE-5937774DFC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="" xmlns:a16="http://schemas.microsoft.com/office/drawing/2014/main" id="{5C3FC832-A68A-4D1B-B659-9BE79F93AA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48F31-E5A6-4A8F-9512-B0C50BD01B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26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="" xmlns:a16="http://schemas.microsoft.com/office/drawing/2014/main" id="{1194EFBD-5858-4028-89F3-C64D27683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  <a:endParaRPr lang="en-US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="" xmlns:a16="http://schemas.microsoft.com/office/drawing/2014/main" id="{BBA18B0F-A5F8-46B8-9CB8-FF2928BCBA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/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="" xmlns:a16="http://schemas.microsoft.com/office/drawing/2014/main" id="{AF0D7EA4-E872-484E-AD46-A2BF4643CB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EF331-FC2A-49A3-9047-A2FDB8B884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="" xmlns:a16="http://schemas.microsoft.com/office/drawing/2014/main" id="{C7F102C6-C51B-4BEF-8335-3A70BC7F69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="" xmlns:a16="http://schemas.microsoft.com/office/drawing/2014/main" id="{0E438E22-EA3C-4906-AAFF-81A6DE557F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515CC-A234-4F1B-B29A-7C18E3ECB0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317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mi.lt/evmi/prasymas-isdestyti-atideti-mokesciu-ar-baudu-sumokejima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mi.lt/evmi/klausimynas-del-galimybes-sudaryti-mokestines-paskolos-sutarti" TargetMode="Externa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-tar.lt/portal/lt/legalAct/TAR.5A5400670D61/asr" TargetMode="External"/><Relationship Id="rId2" Type="http://schemas.openxmlformats.org/officeDocument/2006/relationships/hyperlink" Target="https://www.e-tar.lt/portal/lt/legalAct/TAR.97E35440023E/asr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e-tar.lt/portal/lt/legalAct/db77f3e06feb11e9a13eeecaacbc653f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mi.lt/evmi/klausimynas-del-galimybes-sudaryti-mokestines-paskolos-sutarti" TargetMode="External"/><Relationship Id="rId2" Type="http://schemas.openxmlformats.org/officeDocument/2006/relationships/hyperlink" Target="https://www.vmi.lt/evmi/k%C4%85-daryti-jeigu-neturiu-galimyb%C4%97s-laiku-sumok%C4%97ti-mokes%C4%8Dio-prievol%C4%97s-skolos-ar-administracin%C4%97s-baudos-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A64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aveikslėlis 6">
            <a:extLst>
              <a:ext uri="{FF2B5EF4-FFF2-40B4-BE49-F238E27FC236}">
                <a16:creationId xmlns="" xmlns:a16="http://schemas.microsoft.com/office/drawing/2014/main" id="{61CF367E-0961-4E14-B6B1-6A90180E79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790" y="585290"/>
            <a:ext cx="1543262" cy="793237"/>
          </a:xfrm>
          <a:prstGeom prst="rect">
            <a:avLst/>
          </a:prstGeom>
        </p:spPr>
      </p:pic>
      <p:sp>
        <p:nvSpPr>
          <p:cNvPr id="2" name="Stačiakampis 1"/>
          <p:cNvSpPr/>
          <p:nvPr/>
        </p:nvSpPr>
        <p:spPr>
          <a:xfrm>
            <a:off x="1033999" y="2689824"/>
            <a:ext cx="998863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4000" b="1" dirty="0">
                <a:solidFill>
                  <a:prstClr val="white"/>
                </a:solidFill>
                <a:latin typeface="Trebuchet MS" panose="020B0603020202020204" pitchFamily="34" charset="0"/>
              </a:rPr>
              <a:t>Kaip valdyti mokesčių skolą: </a:t>
            </a:r>
          </a:p>
          <a:p>
            <a:r>
              <a:rPr lang="lt-LT" sz="4000" b="1" dirty="0">
                <a:solidFill>
                  <a:prstClr val="white"/>
                </a:solidFill>
                <a:latin typeface="Trebuchet MS" panose="020B0603020202020204" pitchFamily="34" charset="0"/>
              </a:rPr>
              <a:t>mokestinės paskolos sutarties sudarymas</a:t>
            </a:r>
          </a:p>
        </p:txBody>
      </p:sp>
    </p:spTree>
    <p:extLst>
      <p:ext uri="{BB962C8B-B14F-4D97-AF65-F5344CB8AC3E}">
        <p14:creationId xmlns:p14="http://schemas.microsoft.com/office/powerpoint/2010/main" val="417885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E9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čiakampis 3">
            <a:extLst>
              <a:ext uri="{FF2B5EF4-FFF2-40B4-BE49-F238E27FC236}">
                <a16:creationId xmlns="" xmlns:a16="http://schemas.microsoft.com/office/drawing/2014/main" id="{C8ECDA64-4D25-40E0-A97E-7EC1C1F7A7B8}"/>
              </a:ext>
            </a:extLst>
          </p:cNvPr>
          <p:cNvSpPr/>
          <p:nvPr/>
        </p:nvSpPr>
        <p:spPr>
          <a:xfrm>
            <a:off x="528082" y="326571"/>
            <a:ext cx="109896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4000" b="1" noProof="1">
                <a:solidFill>
                  <a:srgbClr val="197D4C"/>
                </a:solidFill>
                <a:latin typeface="Trebuchet MS" panose="020B0603020202020204" pitchFamily="34" charset="0"/>
              </a:rPr>
              <a:t>Prašymo nagrinėjimui būtini dokumentai</a:t>
            </a:r>
          </a:p>
        </p:txBody>
      </p:sp>
      <p:sp>
        <p:nvSpPr>
          <p:cNvPr id="6" name="Stačiakampis 5"/>
          <p:cNvSpPr/>
          <p:nvPr/>
        </p:nvSpPr>
        <p:spPr>
          <a:xfrm>
            <a:off x="528082" y="1234096"/>
            <a:ext cx="11409680" cy="3962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lt-LT" dirty="0">
                <a:solidFill>
                  <a:prstClr val="black"/>
                </a:solidFill>
                <a:latin typeface="Trebuchet MS" panose="020B0603020202020204" pitchFamily="34" charset="0"/>
              </a:rPr>
              <a:t>paskutinio ketvirčio ir paskutinių 1 finansinių metų finansinę atskaitomybę;</a:t>
            </a:r>
          </a:p>
          <a:p>
            <a:pPr algn="just">
              <a:lnSpc>
                <a:spcPct val="150000"/>
              </a:lnSpc>
              <a:spcAft>
                <a:spcPts val="300"/>
              </a:spcAft>
            </a:pPr>
            <a:r>
              <a:rPr lang="lt-LT" sz="1200" i="1" dirty="0">
                <a:solidFill>
                  <a:prstClr val="black"/>
                </a:solidFill>
                <a:latin typeface="Trebuchet MS" panose="020B0603020202020204" pitchFamily="34" charset="0"/>
              </a:rPr>
              <a:t>       (teikiant šį mėnesį, einamųjų metų paskutinio ketvirčio finansinę atskaitomybę pateikite </a:t>
            </a:r>
            <a:r>
              <a:rPr lang="lt-LT" sz="1200" i="1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2024 04 </a:t>
            </a:r>
            <a:r>
              <a:rPr lang="lt-LT" sz="1200" i="1" dirty="0">
                <a:solidFill>
                  <a:prstClr val="black"/>
                </a:solidFill>
                <a:latin typeface="Trebuchet MS" panose="020B0603020202020204" pitchFamily="34" charset="0"/>
              </a:rPr>
              <a:t>01 būklei)</a:t>
            </a:r>
          </a:p>
          <a:p>
            <a:pPr marL="342900" indent="-342900" algn="just">
              <a:lnSpc>
                <a:spcPct val="150000"/>
              </a:lnSpc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lt-LT" dirty="0">
                <a:solidFill>
                  <a:prstClr val="black"/>
                </a:solidFill>
                <a:latin typeface="Trebuchet MS" panose="020B0603020202020204" pitchFamily="34" charset="0"/>
              </a:rPr>
              <a:t>kreditorių/debitorių sąrašą (paskutinio ketvirčio duomenys);</a:t>
            </a:r>
          </a:p>
          <a:p>
            <a:pPr marL="342900" indent="-342900" algn="just">
              <a:lnSpc>
                <a:spcPct val="150000"/>
              </a:lnSpc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lt-LT" dirty="0">
                <a:solidFill>
                  <a:prstClr val="black"/>
                </a:solidFill>
                <a:latin typeface="Trebuchet MS" panose="020B0603020202020204" pitchFamily="34" charset="0"/>
              </a:rPr>
              <a:t>banko sąskaitų išrašus, kasos knygos, avansinių apyskaitų kopijas prašymo teikimo dienai (už 3 paskutinių mėn. laikotarpį);</a:t>
            </a:r>
          </a:p>
          <a:p>
            <a:pPr marL="342900" indent="-342900" algn="just">
              <a:lnSpc>
                <a:spcPct val="150000"/>
              </a:lnSpc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lt-LT" dirty="0">
                <a:solidFill>
                  <a:prstClr val="black"/>
                </a:solidFill>
                <a:latin typeface="Trebuchet MS" panose="020B0603020202020204" pitchFamily="34" charset="0"/>
              </a:rPr>
              <a:t>sutarčių kopijos dėl suteiktos/gautos paskolos bei gautų kreditų;</a:t>
            </a:r>
          </a:p>
          <a:p>
            <a:pPr algn="just">
              <a:lnSpc>
                <a:spcPct val="150000"/>
              </a:lnSpc>
              <a:spcAft>
                <a:spcPts val="300"/>
              </a:spcAft>
            </a:pPr>
            <a:r>
              <a:rPr lang="lt-LT" sz="1200" i="1" dirty="0">
                <a:solidFill>
                  <a:prstClr val="black"/>
                </a:solidFill>
                <a:latin typeface="Trebuchet MS" panose="020B0603020202020204" pitchFamily="34" charset="0"/>
              </a:rPr>
              <a:t>     (jeigu nurodytų dokumentų pateikti įmonė neturi, pvz., nėra suteikusi paskolų, apie tai pakanka informuoti raštu)</a:t>
            </a:r>
          </a:p>
          <a:p>
            <a:pPr marL="342900" indent="-342900" algn="just">
              <a:lnSpc>
                <a:spcPct val="150000"/>
              </a:lnSpc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lt-LT" dirty="0">
                <a:solidFill>
                  <a:prstClr val="black"/>
                </a:solidFill>
                <a:latin typeface="Trebuchet MS" panose="020B0603020202020204" pitchFamily="34" charset="0"/>
              </a:rPr>
              <a:t>laisvos formos paaiškinimas apie realią galimybę atsiskaityti su biudžetu;</a:t>
            </a:r>
          </a:p>
          <a:p>
            <a:pPr marL="342900" indent="-342900" algn="just">
              <a:lnSpc>
                <a:spcPct val="150000"/>
              </a:lnSpc>
              <a:spcAft>
                <a:spcPts val="300"/>
              </a:spcAft>
              <a:buFont typeface="Courier New" panose="02070309020205020404" pitchFamily="49" charset="0"/>
              <a:buChar char="o"/>
            </a:pPr>
            <a:r>
              <a:rPr lang="lt-LT" dirty="0">
                <a:solidFill>
                  <a:prstClr val="black"/>
                </a:solidFill>
                <a:latin typeface="Trebuchet MS" panose="020B0603020202020204" pitchFamily="34" charset="0"/>
              </a:rPr>
              <a:t>Fizinių asmenų anketa (FR0283), kai juridinis asmuo yra individuali įmonė arba ūkinė bendrija.</a:t>
            </a:r>
          </a:p>
        </p:txBody>
      </p:sp>
      <p:grpSp>
        <p:nvGrpSpPr>
          <p:cNvPr id="17" name="Grupė 16"/>
          <p:cNvGrpSpPr/>
          <p:nvPr/>
        </p:nvGrpSpPr>
        <p:grpSpPr>
          <a:xfrm>
            <a:off x="0" y="5465787"/>
            <a:ext cx="11670268" cy="1064380"/>
            <a:chOff x="-485772" y="9572003"/>
            <a:chExt cx="11220453" cy="1428378"/>
          </a:xfrm>
          <a:solidFill>
            <a:srgbClr val="58B085"/>
          </a:solidFill>
        </p:grpSpPr>
        <p:sp>
          <p:nvSpPr>
            <p:cNvPr id="18" name="Rectangle: Top Corners Rounded 8">
              <a:extLst>
                <a:ext uri="{FF2B5EF4-FFF2-40B4-BE49-F238E27FC236}">
                  <a16:creationId xmlns="" xmlns:a16="http://schemas.microsoft.com/office/drawing/2014/main" id="{E0454F23-FDE4-49F5-BE1E-6CB02EC1DEBE}"/>
                </a:ext>
              </a:extLst>
            </p:cNvPr>
            <p:cNvSpPr/>
            <p:nvPr/>
          </p:nvSpPr>
          <p:spPr>
            <a:xfrm rot="5400000">
              <a:off x="4410266" y="4675965"/>
              <a:ext cx="1428378" cy="11220453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9" name="Rectangle 4">
              <a:extLst>
                <a:ext uri="{FF2B5EF4-FFF2-40B4-BE49-F238E27FC236}">
                  <a16:creationId xmlns="" xmlns:a16="http://schemas.microsoft.com/office/drawing/2014/main" id="{FDA231AA-C8B5-43F4-8287-20E8F4122D66}"/>
                </a:ext>
              </a:extLst>
            </p:cNvPr>
            <p:cNvSpPr/>
            <p:nvPr/>
          </p:nvSpPr>
          <p:spPr>
            <a:xfrm>
              <a:off x="1205344" y="9839915"/>
              <a:ext cx="8358140" cy="40011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endParaRPr lang="lt-LT" sz="2000" b="1" dirty="0">
                <a:solidFill>
                  <a:srgbClr val="00693C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72176" y="5776308"/>
            <a:ext cx="114980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dirty="0">
                <a:solidFill>
                  <a:srgbClr val="E3FDF0"/>
                </a:solidFill>
                <a:latin typeface="Trebuchet MS" panose="020B0603020202020204" pitchFamily="34" charset="0"/>
              </a:rPr>
              <a:t>Daugiau informacijos apie dokumentus</a:t>
            </a:r>
            <a:r>
              <a:rPr lang="lt-LT" sz="2000" b="1" dirty="0">
                <a:solidFill>
                  <a:srgbClr val="E3FDF0"/>
                </a:solidFill>
                <a:latin typeface="Trebuchet MS" panose="020B0603020202020204" pitchFamily="34" charset="0"/>
              </a:rPr>
              <a:t>: </a:t>
            </a:r>
            <a:r>
              <a:rPr lang="lt-LT" sz="2000" dirty="0">
                <a:hlinkClick r:id="rId2"/>
              </a:rPr>
              <a:t>Prašymas išdėstyti, atidėti mokesčių ar baudų sumokėjimą - VMI</a:t>
            </a:r>
            <a:endParaRPr lang="lt-LT" sz="2000" dirty="0">
              <a:solidFill>
                <a:srgbClr val="197D4C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3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FD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čiakampis 3">
            <a:extLst>
              <a:ext uri="{FF2B5EF4-FFF2-40B4-BE49-F238E27FC236}">
                <a16:creationId xmlns="" xmlns:a16="http://schemas.microsoft.com/office/drawing/2014/main" id="{C8ECDA64-4D25-40E0-A97E-7EC1C1F7A7B8}"/>
              </a:ext>
            </a:extLst>
          </p:cNvPr>
          <p:cNvSpPr/>
          <p:nvPr/>
        </p:nvSpPr>
        <p:spPr>
          <a:xfrm>
            <a:off x="528082" y="326571"/>
            <a:ext cx="109896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4000" b="1" noProof="1">
                <a:solidFill>
                  <a:srgbClr val="197D4C"/>
                </a:solidFill>
                <a:latin typeface="Trebuchet MS" panose="020B0603020202020204" pitchFamily="34" charset="0"/>
              </a:rPr>
              <a:t>Prašymo vertinimas</a:t>
            </a:r>
          </a:p>
        </p:txBody>
      </p:sp>
      <p:sp>
        <p:nvSpPr>
          <p:cNvPr id="6" name="Stačiakampis 5"/>
          <p:cNvSpPr/>
          <p:nvPr/>
        </p:nvSpPr>
        <p:spPr>
          <a:xfrm>
            <a:off x="450261" y="1631205"/>
            <a:ext cx="11409680" cy="1544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lt-LT" dirty="0">
                <a:solidFill>
                  <a:prstClr val="black"/>
                </a:solidFill>
                <a:latin typeface="Trebuchet MS" panose="020B0603020202020204" pitchFamily="34" charset="0"/>
              </a:rPr>
              <a:t>Įmonė </a:t>
            </a:r>
            <a:r>
              <a:rPr lang="lt-LT" b="1" dirty="0">
                <a:solidFill>
                  <a:prstClr val="black"/>
                </a:solidFill>
                <a:latin typeface="Trebuchet MS" panose="020B0603020202020204" pitchFamily="34" charset="0"/>
              </a:rPr>
              <a:t>individualiai įsivertina</a:t>
            </a:r>
            <a:r>
              <a:rPr lang="lt-LT" dirty="0">
                <a:solidFill>
                  <a:prstClr val="black"/>
                </a:solidFill>
                <a:latin typeface="Trebuchet MS" panose="020B0603020202020204" pitchFamily="34" charset="0"/>
              </a:rPr>
              <a:t>, kuriuos dokumentus iš VMI sąrašo ji gali pateikti su prašymu.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lt-LT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</a:rPr>
              <a:t>Pagal pateiktą prašymą bei dokumentus, VMI siekia įvertinti įmonės </a:t>
            </a:r>
            <a:r>
              <a:rPr lang="lt-LT" b="1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</a:rPr>
              <a:t>finansinę padėtį</a:t>
            </a:r>
            <a:r>
              <a:rPr lang="lt-LT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lt-LT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</a:rPr>
              <a:t>Išdėstymo terminas nustatomas pagal įmonės </a:t>
            </a:r>
            <a:r>
              <a:rPr lang="lt-LT" b="1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</a:rPr>
              <a:t>realias galimybes </a:t>
            </a:r>
            <a:r>
              <a:rPr lang="lt-LT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</a:rPr>
              <a:t>vykdyti įsipareigojimus.</a:t>
            </a:r>
          </a:p>
        </p:txBody>
      </p:sp>
      <p:grpSp>
        <p:nvGrpSpPr>
          <p:cNvPr id="9" name="Grupė 8"/>
          <p:cNvGrpSpPr/>
          <p:nvPr/>
        </p:nvGrpSpPr>
        <p:grpSpPr>
          <a:xfrm>
            <a:off x="0" y="5465787"/>
            <a:ext cx="11670268" cy="1064380"/>
            <a:chOff x="-485772" y="9572003"/>
            <a:chExt cx="11220453" cy="1428378"/>
          </a:xfrm>
          <a:solidFill>
            <a:srgbClr val="58B085"/>
          </a:solidFill>
        </p:grpSpPr>
        <p:sp>
          <p:nvSpPr>
            <p:cNvPr id="10" name="Rectangle: Top Corners Rounded 8">
              <a:extLst>
                <a:ext uri="{FF2B5EF4-FFF2-40B4-BE49-F238E27FC236}">
                  <a16:creationId xmlns="" xmlns:a16="http://schemas.microsoft.com/office/drawing/2014/main" id="{E0454F23-FDE4-49F5-BE1E-6CB02EC1DEBE}"/>
                </a:ext>
              </a:extLst>
            </p:cNvPr>
            <p:cNvSpPr/>
            <p:nvPr/>
          </p:nvSpPr>
          <p:spPr>
            <a:xfrm rot="5400000">
              <a:off x="4410266" y="4675965"/>
              <a:ext cx="1428378" cy="11220453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2" name="Rectangle 4">
              <a:extLst>
                <a:ext uri="{FF2B5EF4-FFF2-40B4-BE49-F238E27FC236}">
                  <a16:creationId xmlns="" xmlns:a16="http://schemas.microsoft.com/office/drawing/2014/main" id="{FDA231AA-C8B5-43F4-8287-20E8F4122D66}"/>
                </a:ext>
              </a:extLst>
            </p:cNvPr>
            <p:cNvSpPr/>
            <p:nvPr/>
          </p:nvSpPr>
          <p:spPr>
            <a:xfrm>
              <a:off x="1205344" y="9839915"/>
              <a:ext cx="8358140" cy="40011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endParaRPr lang="lt-LT" sz="2000" b="1" dirty="0">
                <a:solidFill>
                  <a:srgbClr val="00693C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13" name="Stačiakampis 12"/>
          <p:cNvSpPr/>
          <p:nvPr/>
        </p:nvSpPr>
        <p:spPr>
          <a:xfrm>
            <a:off x="962522" y="5609632"/>
            <a:ext cx="105551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000" b="1" dirty="0">
                <a:solidFill>
                  <a:srgbClr val="E3FDF0"/>
                </a:solidFill>
                <a:latin typeface="Trebuchet MS" panose="020B0603020202020204" pitchFamily="34" charset="0"/>
              </a:rPr>
              <a:t>Jei MPS prašymo vertinimui pritrūks duomenų, </a:t>
            </a:r>
            <a:r>
              <a:rPr lang="lt-LT" sz="2000" b="1" u="sng" dirty="0">
                <a:solidFill>
                  <a:srgbClr val="E3FDF0"/>
                </a:solidFill>
                <a:latin typeface="Trebuchet MS" panose="020B0603020202020204" pitchFamily="34" charset="0"/>
              </a:rPr>
              <a:t>VMI kreipsis į įmonę ir nurodys</a:t>
            </a:r>
            <a:r>
              <a:rPr lang="lt-LT" sz="2000" b="1" dirty="0">
                <a:solidFill>
                  <a:srgbClr val="E3FDF0"/>
                </a:solidFill>
                <a:latin typeface="Trebuchet MS" panose="020B0603020202020204" pitchFamily="34" charset="0"/>
              </a:rPr>
              <a:t>, kokių papildomų dokumentų dar reikia. </a:t>
            </a:r>
          </a:p>
        </p:txBody>
      </p:sp>
      <p:sp>
        <p:nvSpPr>
          <p:cNvPr id="28" name="Stačiakampis 27">
            <a:extLst>
              <a:ext uri="{FF2B5EF4-FFF2-40B4-BE49-F238E27FC236}">
                <a16:creationId xmlns="" xmlns:a16="http://schemas.microsoft.com/office/drawing/2014/main" id="{576C98D5-6DBA-4127-9F81-B507EEF97975}"/>
              </a:ext>
            </a:extLst>
          </p:cNvPr>
          <p:cNvSpPr/>
          <p:nvPr/>
        </p:nvSpPr>
        <p:spPr>
          <a:xfrm>
            <a:off x="0" y="1304089"/>
            <a:ext cx="11517717" cy="2364397"/>
          </a:xfrm>
          <a:prstGeom prst="rect">
            <a:avLst/>
          </a:prstGeom>
          <a:noFill/>
          <a:ln w="19050">
            <a:solidFill>
              <a:srgbClr val="B4E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31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FD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čiakampis 3"/>
          <p:cNvSpPr/>
          <p:nvPr/>
        </p:nvSpPr>
        <p:spPr>
          <a:xfrm>
            <a:off x="2958624" y="-771623"/>
            <a:ext cx="68673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1200" dirty="0">
                <a:solidFill>
                  <a:prstClr val="black"/>
                </a:solidFill>
              </a:rPr>
              <a:t>Jeigu 3 iš 5 apskaičiuotų santykinių rodiklių reikšmė yra gera ar patenkinama, laikoma neturinčiu finansinių sunkumų</a:t>
            </a:r>
            <a:endParaRPr lang="en-US" sz="1200" dirty="0">
              <a:solidFill>
                <a:prstClr val="black"/>
              </a:solidFill>
            </a:endParaRPr>
          </a:p>
          <a:p>
            <a:r>
              <a:rPr lang="lt-LT" sz="1200" u="sng" dirty="0">
                <a:solidFill>
                  <a:prstClr val="black"/>
                </a:solidFill>
                <a:hlinkClick r:id="rId2"/>
              </a:rPr>
              <a:t>https://www.vmi.lt/evmi/klausimynas-del-galimybes-sudaryti-mokestines-paskolos-sutarti</a:t>
            </a:r>
            <a:r>
              <a:rPr lang="lt-LT" sz="1200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6" name="Stačiakampis 5">
            <a:extLst>
              <a:ext uri="{FF2B5EF4-FFF2-40B4-BE49-F238E27FC236}">
                <a16:creationId xmlns="" xmlns:a16="http://schemas.microsoft.com/office/drawing/2014/main" id="{C8ECDA64-4D25-40E0-A97E-7EC1C1F7A7B8}"/>
              </a:ext>
            </a:extLst>
          </p:cNvPr>
          <p:cNvSpPr/>
          <p:nvPr/>
        </p:nvSpPr>
        <p:spPr>
          <a:xfrm>
            <a:off x="528082" y="326571"/>
            <a:ext cx="109896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4000" b="1" noProof="1">
                <a:solidFill>
                  <a:srgbClr val="197D4C"/>
                </a:solidFill>
                <a:latin typeface="Trebuchet MS" panose="020B0603020202020204" pitchFamily="34" charset="0"/>
              </a:rPr>
              <a:t>Finansinės rizikos ir likvidumo koeficientas</a:t>
            </a:r>
          </a:p>
        </p:txBody>
      </p:sp>
      <p:grpSp>
        <p:nvGrpSpPr>
          <p:cNvPr id="35" name="Grupė 34"/>
          <p:cNvGrpSpPr/>
          <p:nvPr/>
        </p:nvGrpSpPr>
        <p:grpSpPr>
          <a:xfrm>
            <a:off x="0" y="1181521"/>
            <a:ext cx="11985171" cy="4228680"/>
            <a:chOff x="-457393" y="9632572"/>
            <a:chExt cx="11220453" cy="1428378"/>
          </a:xfrm>
          <a:gradFill>
            <a:gsLst>
              <a:gs pos="100000">
                <a:srgbClr val="E3FDF0">
                  <a:alpha val="45000"/>
                </a:srgbClr>
              </a:gs>
              <a:gs pos="0">
                <a:srgbClr val="BFE9D4"/>
              </a:gs>
            </a:gsLst>
            <a:lin ang="0" scaled="0"/>
          </a:gradFill>
        </p:grpSpPr>
        <p:sp>
          <p:nvSpPr>
            <p:cNvPr id="37" name="Rectangle 4">
              <a:extLst>
                <a:ext uri="{FF2B5EF4-FFF2-40B4-BE49-F238E27FC236}">
                  <a16:creationId xmlns="" xmlns:a16="http://schemas.microsoft.com/office/drawing/2014/main" id="{FDA231AA-C8B5-43F4-8287-20E8F4122D66}"/>
                </a:ext>
              </a:extLst>
            </p:cNvPr>
            <p:cNvSpPr/>
            <p:nvPr/>
          </p:nvSpPr>
          <p:spPr>
            <a:xfrm>
              <a:off x="1205344" y="9839915"/>
              <a:ext cx="8358140" cy="40011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endParaRPr lang="lt-LT" sz="2000" b="1" dirty="0">
                <a:solidFill>
                  <a:srgbClr val="00693C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36" name="Rectangle: Top Corners Rounded 8">
              <a:extLst>
                <a:ext uri="{FF2B5EF4-FFF2-40B4-BE49-F238E27FC236}">
                  <a16:creationId xmlns="" xmlns:a16="http://schemas.microsoft.com/office/drawing/2014/main" id="{E0454F23-FDE4-49F5-BE1E-6CB02EC1DEBE}"/>
                </a:ext>
              </a:extLst>
            </p:cNvPr>
            <p:cNvSpPr/>
            <p:nvPr/>
          </p:nvSpPr>
          <p:spPr>
            <a:xfrm rot="5400000">
              <a:off x="4438645" y="4736534"/>
              <a:ext cx="1428378" cy="11220453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528082" y="5657671"/>
            <a:ext cx="107981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lt-LT" b="1" dirty="0">
                <a:solidFill>
                  <a:prstClr val="black"/>
                </a:solidFill>
                <a:latin typeface="Trebuchet MS" panose="020B0603020202020204" pitchFamily="34" charset="0"/>
              </a:rPr>
              <a:t>3 iš 5</a:t>
            </a:r>
            <a:r>
              <a:rPr lang="lt-LT" dirty="0">
                <a:solidFill>
                  <a:prstClr val="black"/>
                </a:solidFill>
                <a:latin typeface="Trebuchet MS" panose="020B0603020202020204" pitchFamily="34" charset="0"/>
              </a:rPr>
              <a:t> rodiklių reikšmė yra gera ar patenkinama - įmonė </a:t>
            </a:r>
            <a:r>
              <a:rPr lang="lt-LT" b="1" dirty="0">
                <a:solidFill>
                  <a:prstClr val="black"/>
                </a:solidFill>
                <a:latin typeface="Trebuchet MS" panose="020B0603020202020204" pitchFamily="34" charset="0"/>
              </a:rPr>
              <a:t>nepatyrė</a:t>
            </a:r>
            <a:r>
              <a:rPr lang="lt-LT" dirty="0">
                <a:solidFill>
                  <a:prstClr val="black"/>
                </a:solidFill>
                <a:latin typeface="Trebuchet MS" panose="020B0603020202020204" pitchFamily="34" charset="0"/>
              </a:rPr>
              <a:t> finansinių sunkumų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lt-LT" b="1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lt-LT" b="1" dirty="0">
                <a:solidFill>
                  <a:prstClr val="black"/>
                </a:solidFill>
                <a:latin typeface="Trebuchet MS" panose="020B0603020202020204" pitchFamily="34" charset="0"/>
              </a:rPr>
              <a:t>2 ir mažiau </a:t>
            </a:r>
            <a:r>
              <a:rPr lang="lt-LT" dirty="0">
                <a:solidFill>
                  <a:prstClr val="black"/>
                </a:solidFill>
                <a:latin typeface="Trebuchet MS" panose="020B0603020202020204" pitchFamily="34" charset="0"/>
              </a:rPr>
              <a:t>rodiklių reikšmė yra gera arba patenkinama – įmonė </a:t>
            </a:r>
            <a:r>
              <a:rPr lang="lt-LT" b="1" dirty="0">
                <a:solidFill>
                  <a:prstClr val="black"/>
                </a:solidFill>
                <a:latin typeface="Trebuchet MS" panose="020B0603020202020204" pitchFamily="34" charset="0"/>
              </a:rPr>
              <a:t>turi</a:t>
            </a:r>
            <a:r>
              <a:rPr lang="lt-LT" dirty="0">
                <a:solidFill>
                  <a:prstClr val="black"/>
                </a:solidFill>
                <a:latin typeface="Trebuchet MS" panose="020B0603020202020204" pitchFamily="34" charset="0"/>
              </a:rPr>
              <a:t> finansinių sunkumų</a:t>
            </a:r>
            <a:endParaRPr lang="lt-LT" b="1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endParaRPr lang="lt-LT" dirty="0">
              <a:solidFill>
                <a:prstClr val="black"/>
              </a:solidFill>
            </a:endParaRPr>
          </a:p>
        </p:txBody>
      </p:sp>
      <p:graphicFrame>
        <p:nvGraphicFramePr>
          <p:cNvPr id="39" name="Lentelė 38"/>
          <p:cNvGraphicFramePr>
            <a:graphicFrameLocks noGrp="1"/>
          </p:cNvGraphicFramePr>
          <p:nvPr>
            <p:extLst/>
          </p:nvPr>
        </p:nvGraphicFramePr>
        <p:xfrm>
          <a:off x="247268" y="1350248"/>
          <a:ext cx="11391775" cy="38062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90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39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85874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105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Bendrojo  likvidumo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Trumpalaikis turtas/ trumpalaikiai įsipareigojimai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Parodo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JA </a:t>
                      </a:r>
                      <a:r>
                        <a:rPr lang="lt-LT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sugebėjimą savo trumpalaikiu turtu padengti trumpalaikius įsipareigojimus. Rodiklio reikšmė laikoma gera, kai yra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&gt;</a:t>
                      </a:r>
                      <a:r>
                        <a:rPr lang="lt-LT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2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lt-LT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patenkinama, kai yra nuo 1,2 iki 2 (imtinai)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lt-LT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yra laikoma nepatenkinama, kai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&lt;</a:t>
                      </a:r>
                      <a:r>
                        <a:rPr lang="lt-LT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1,2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lt-LT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lt-LT" sz="1400" i="1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011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Kritinio likvidumo </a:t>
                      </a:r>
                    </a:p>
                    <a:p>
                      <a:pPr algn="ctr"/>
                      <a:endParaRPr lang="lt-LT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Trumpalaikis turtas – Atsargos / trumpalaikiai įsipareigojimai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Parodo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JA</a:t>
                      </a:r>
                      <a:r>
                        <a:rPr lang="lt-LT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sugebėjimą greitai (skubiai) realizuojamu trumpalaikiu turtu padengti trumpalaikius įsipareigojimus. Rodiklio reikšmė laikoma gera, kai yra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&gt;</a:t>
                      </a:r>
                      <a:r>
                        <a:rPr lang="lt-LT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1,5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lt-LT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 patenkinama, kai yra nuo 1 iki 1,5 (imtinai)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lt-LT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nepatenkinama, kai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&lt;</a:t>
                      </a:r>
                      <a:r>
                        <a:rPr lang="lt-LT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1.</a:t>
                      </a:r>
                      <a:endParaRPr lang="lt-LT" sz="1400" i="1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217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Bendrojo mokumo </a:t>
                      </a:r>
                    </a:p>
                    <a:p>
                      <a:pPr algn="ctr"/>
                      <a:endParaRPr lang="lt-LT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Nuosavas kapitalas /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visi įsipareigojimai</a:t>
                      </a:r>
                    </a:p>
                    <a:p>
                      <a:pPr algn="l"/>
                      <a:endParaRPr lang="lt-LT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Parodo, kiek vienam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JA</a:t>
                      </a:r>
                      <a:r>
                        <a:rPr lang="lt-LT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skolos eurui tenka nuosavo kapitalo. Rodiklio reikšmė laikoma gera, kai yra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&gt;</a:t>
                      </a:r>
                      <a:r>
                        <a:rPr lang="lt-LT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2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lt-LT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patenkinama, kai yra nuo 0,5 iki 2 (imtinai)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lt-LT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nepatenkinama, kai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&lt;</a:t>
                      </a:r>
                      <a:r>
                        <a:rPr lang="lt-LT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0,5.</a:t>
                      </a:r>
                      <a:endParaRPr lang="lt-LT" sz="1400" i="1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422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Įsiskolinimo</a:t>
                      </a:r>
                    </a:p>
                    <a:p>
                      <a:pPr algn="ctr"/>
                      <a:endParaRPr lang="lt-LT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Visi įsipareigojimai /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visas turtas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Parodo, kiek vienam turto eurui tenka skolų. Rodiklio reikšmė laikoma gera, kai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 &lt;</a:t>
                      </a:r>
                      <a:r>
                        <a:rPr lang="lt-LT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0,5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lt-LT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patenkinama, kai yra nuo 0,5 iki 0,7 (imtinai)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lt-LT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nepatenkinama, kai yra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       &gt;</a:t>
                      </a:r>
                      <a:r>
                        <a:rPr lang="lt-LT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0,7. </a:t>
                      </a:r>
                      <a:endParaRPr lang="lt-LT" sz="1400" i="1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727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Manevringumo</a:t>
                      </a:r>
                    </a:p>
                    <a:p>
                      <a:pPr algn="ctr"/>
                      <a:endParaRPr lang="lt-LT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Trumpalaikis turtas /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4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</a:rPr>
                        <a:t>nuosavas kapitalas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lt-LT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Parodo, kokią nuosavo kapitalo dalį sudaro trumpalaikis turtas. Rodiklio reikšmė laikoma gera, kai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&gt;</a:t>
                      </a:r>
                      <a:r>
                        <a:rPr lang="lt-LT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0,5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lt-LT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patenkinama, kai yra nuo 0,3 iki 0,5 (imtinai)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lt-LT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nepatenkinama, kai 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&lt;</a:t>
                      </a:r>
                      <a:r>
                        <a:rPr lang="lt-LT" sz="1400" i="1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0,3.</a:t>
                      </a:r>
                      <a:endParaRPr lang="lt-LT" sz="1400" i="1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88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8DC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000" b="1" noProof="1">
                <a:solidFill>
                  <a:srgbClr val="197D4C"/>
                </a:solidFill>
                <a:latin typeface="Trebuchet MS" panose="020B0603020202020204" pitchFamily="34" charset="0"/>
              </a:rPr>
              <a:t>Papildomas vertinimas</a:t>
            </a:r>
            <a:endParaRPr lang="lt-LT" sz="4000" noProof="1"/>
          </a:p>
        </p:txBody>
      </p:sp>
      <p:sp>
        <p:nvSpPr>
          <p:cNvPr id="5" name="Rectangle: Top Corners Rounded 8">
            <a:extLst>
              <a:ext uri="{FF2B5EF4-FFF2-40B4-BE49-F238E27FC236}">
                <a16:creationId xmlns="" xmlns:a16="http://schemas.microsoft.com/office/drawing/2014/main" id="{E0454F23-FDE4-49F5-BE1E-6CB02EC1DEBE}"/>
              </a:ext>
            </a:extLst>
          </p:cNvPr>
          <p:cNvSpPr/>
          <p:nvPr/>
        </p:nvSpPr>
        <p:spPr>
          <a:xfrm rot="5400000">
            <a:off x="5226353" y="-3849451"/>
            <a:ext cx="1064380" cy="11670268"/>
          </a:xfrm>
          <a:prstGeom prst="round2SameRect">
            <a:avLst/>
          </a:prstGeom>
          <a:solidFill>
            <a:srgbClr val="E3FDF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urinio vietos rezervavimo ženklas 2"/>
          <p:cNvSpPr txBox="1">
            <a:spLocks/>
          </p:cNvSpPr>
          <p:nvPr/>
        </p:nvSpPr>
        <p:spPr>
          <a:xfrm>
            <a:off x="577335" y="1453493"/>
            <a:ext cx="10515600" cy="513521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lt-LT" sz="1800" dirty="0">
                <a:solidFill>
                  <a:prstClr val="black"/>
                </a:solidFill>
                <a:latin typeface="Trebuchet MS" panose="020B0603020202020204" pitchFamily="34" charset="0"/>
              </a:rPr>
              <a:t>Jeigu įmonė kreipiasi dėl &gt;</a:t>
            </a:r>
            <a:r>
              <a:rPr lang="en-US" sz="1800" dirty="0">
                <a:solidFill>
                  <a:prstClr val="black"/>
                </a:solidFill>
                <a:latin typeface="Trebuchet MS" panose="020B0603020202020204" pitchFamily="34" charset="0"/>
              </a:rPr>
              <a:t>=</a:t>
            </a:r>
            <a:r>
              <a:rPr lang="lt-LT" sz="1800" dirty="0">
                <a:solidFill>
                  <a:prstClr val="black"/>
                </a:solidFill>
                <a:latin typeface="Trebuchet MS" panose="020B0603020202020204" pitchFamily="34" charset="0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Trebuchet MS" panose="020B0603020202020204" pitchFamily="34" charset="0"/>
              </a:rPr>
              <a:t>100 000 </a:t>
            </a:r>
            <a:r>
              <a:rPr lang="lt-LT" sz="1800" noProof="1">
                <a:solidFill>
                  <a:prstClr val="black"/>
                </a:solidFill>
                <a:latin typeface="Trebuchet MS" panose="020B0603020202020204" pitchFamily="34" charset="0"/>
              </a:rPr>
              <a:t>Eur nepriemokos išdėstymo / </a:t>
            </a:r>
            <a:r>
              <a:rPr lang="lt-LT" sz="1800" noProof="1" smtClean="0">
                <a:solidFill>
                  <a:prstClr val="black"/>
                </a:solidFill>
                <a:latin typeface="Trebuchet MS" panose="020B0603020202020204" pitchFamily="34" charset="0"/>
              </a:rPr>
              <a:t>atidėjimo </a:t>
            </a:r>
            <a:r>
              <a:rPr lang="lt-LT" sz="1800" dirty="0">
                <a:solidFill>
                  <a:prstClr val="black"/>
                </a:solidFill>
                <a:latin typeface="Trebuchet MS" panose="020B0603020202020204" pitchFamily="34" charset="0"/>
              </a:rPr>
              <a:t>ilgesniam nei 24 mėn. laikotarpiui, papildomai turi </a:t>
            </a:r>
            <a:r>
              <a:rPr lang="lt-LT" sz="1800" b="1" u="sng" dirty="0">
                <a:solidFill>
                  <a:prstClr val="black"/>
                </a:solidFill>
                <a:latin typeface="Trebuchet MS" panose="020B0603020202020204" pitchFamily="34" charset="0"/>
              </a:rPr>
              <a:t>pateikti</a:t>
            </a:r>
            <a:r>
              <a:rPr lang="lt-LT" sz="1800" dirty="0">
                <a:solidFill>
                  <a:prstClr val="black"/>
                </a:solidFill>
                <a:latin typeface="Trebuchet MS" panose="020B0603020202020204" pitchFamily="34" charset="0"/>
              </a:rPr>
              <a:t>:  </a:t>
            </a:r>
            <a:endParaRPr lang="lt-LT" sz="1800" b="1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lt-LT" sz="1800" dirty="0">
                <a:solidFill>
                  <a:prstClr val="black"/>
                </a:solidFill>
                <a:latin typeface="Trebuchet MS" panose="020B0603020202020204" pitchFamily="34" charset="0"/>
              </a:rPr>
              <a:t>Einamųjų metų paskutinio ketvirčio arba paskutinių finansinių metų (jei prašymas pateiktas einamųjų metų I ketvirtį) duomenis apie skolas finansinėms institucijoms.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lt-LT" sz="1800" dirty="0">
                <a:solidFill>
                  <a:prstClr val="black"/>
                </a:solidFill>
                <a:latin typeface="Trebuchet MS" panose="020B0603020202020204" pitchFamily="34" charset="0"/>
              </a:rPr>
              <a:t>Duomenis apie nusidėvėjimo ir / ar amortizacijos sąnaudas per praėjusius paskutinius finansinius metus.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lt-LT" sz="1800" dirty="0">
                <a:solidFill>
                  <a:prstClr val="black"/>
                </a:solidFill>
                <a:latin typeface="Trebuchet MS" panose="020B0603020202020204" pitchFamily="34" charset="0"/>
              </a:rPr>
              <a:t>Duomenis apie paskutinių finansinių metų finansinėje atskaitomybėje parodytą palūkanų sąnaudų sumą bei palūkanų pajamų sumą.</a:t>
            </a:r>
          </a:p>
        </p:txBody>
      </p:sp>
    </p:spTree>
    <p:extLst>
      <p:ext uri="{BB962C8B-B14F-4D97-AF65-F5344CB8AC3E}">
        <p14:creationId xmlns:p14="http://schemas.microsoft.com/office/powerpoint/2010/main" val="316866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FD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: Top Corners Rounded 8">
            <a:extLst>
              <a:ext uri="{FF2B5EF4-FFF2-40B4-BE49-F238E27FC236}">
                <a16:creationId xmlns="" xmlns:a16="http://schemas.microsoft.com/office/drawing/2014/main" id="{E0454F23-FDE4-49F5-BE1E-6CB02EC1DEBE}"/>
              </a:ext>
            </a:extLst>
          </p:cNvPr>
          <p:cNvSpPr/>
          <p:nvPr/>
        </p:nvSpPr>
        <p:spPr>
          <a:xfrm rot="5400000">
            <a:off x="5302945" y="-3863183"/>
            <a:ext cx="1064380" cy="11670268"/>
          </a:xfrm>
          <a:prstGeom prst="round2SameRect">
            <a:avLst/>
          </a:prstGeom>
          <a:solidFill>
            <a:srgbClr val="A8DC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200" y="1304410"/>
            <a:ext cx="10350229" cy="13255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lt-LT" sz="1800" dirty="0">
                <a:latin typeface="Trebuchet MS" panose="020B0603020202020204" pitchFamily="34" charset="0"/>
              </a:rPr>
              <a:t>Jeigu įmonė kreipiasi dėl &gt;</a:t>
            </a:r>
            <a:r>
              <a:rPr lang="en-US" sz="1800" dirty="0">
                <a:latin typeface="Trebuchet MS" panose="020B0603020202020204" pitchFamily="34" charset="0"/>
              </a:rPr>
              <a:t>=</a:t>
            </a:r>
            <a:r>
              <a:rPr lang="lt-LT" sz="1800" dirty="0">
                <a:latin typeface="Trebuchet MS" panose="020B0603020202020204" pitchFamily="34" charset="0"/>
              </a:rPr>
              <a:t> </a:t>
            </a:r>
            <a:r>
              <a:rPr lang="en-US" sz="1800" dirty="0">
                <a:latin typeface="Trebuchet MS" panose="020B0603020202020204" pitchFamily="34" charset="0"/>
              </a:rPr>
              <a:t>100 000 </a:t>
            </a:r>
            <a:r>
              <a:rPr lang="lt-LT" sz="1800" noProof="1">
                <a:latin typeface="Trebuchet MS" panose="020B0603020202020204" pitchFamily="34" charset="0"/>
              </a:rPr>
              <a:t>Eur nepriemokos </a:t>
            </a:r>
            <a:r>
              <a:rPr lang="lt-LT" sz="1800" dirty="0">
                <a:latin typeface="Trebuchet MS" panose="020B0603020202020204" pitchFamily="34" charset="0"/>
              </a:rPr>
              <a:t>atidėjimo/ išdėstymo ilgesniam nei 24 mėn. laikotarpiui, yra apskaičiuojamas išdėstymo </a:t>
            </a:r>
            <a:r>
              <a:rPr lang="lt-LT" sz="1800" b="1" u="sng" dirty="0">
                <a:latin typeface="Trebuchet MS" panose="020B0603020202020204" pitchFamily="34" charset="0"/>
              </a:rPr>
              <a:t>terminas</a:t>
            </a:r>
            <a:r>
              <a:rPr lang="lt-LT" sz="1800" dirty="0">
                <a:latin typeface="Trebuchet MS" panose="020B0603020202020204" pitchFamily="34" charset="0"/>
              </a:rPr>
              <a:t>:</a:t>
            </a:r>
            <a:endParaRPr lang="lt-LT" sz="1800" dirty="0"/>
          </a:p>
        </p:txBody>
      </p:sp>
      <p:sp>
        <p:nvSpPr>
          <p:cNvPr id="13" name="Pavadinimas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b="1" noProof="1">
                <a:solidFill>
                  <a:srgbClr val="197D4C"/>
                </a:solidFill>
                <a:latin typeface="Trebuchet MS" panose="020B0603020202020204" pitchFamily="34" charset="0"/>
              </a:rPr>
              <a:t>Papildomas vertinimas</a:t>
            </a:r>
            <a:endParaRPr lang="lt-LT" noProof="1">
              <a:solidFill>
                <a:prstClr val="black"/>
              </a:solidFill>
            </a:endParaRPr>
          </a:p>
        </p:txBody>
      </p:sp>
      <p:sp>
        <p:nvSpPr>
          <p:cNvPr id="16" name="Stačiakampis 15"/>
          <p:cNvSpPr/>
          <p:nvPr/>
        </p:nvSpPr>
        <p:spPr>
          <a:xfrm rot="5400000">
            <a:off x="8360519" y="1229256"/>
            <a:ext cx="991038" cy="5628461"/>
          </a:xfrm>
          <a:prstGeom prst="rect">
            <a:avLst/>
          </a:prstGeom>
          <a:noFill/>
          <a:ln w="28575">
            <a:solidFill>
              <a:srgbClr val="A8DC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>
              <a:solidFill>
                <a:prstClr val="white"/>
              </a:solidFill>
            </a:endParaRPr>
          </a:p>
        </p:txBody>
      </p:sp>
      <p:sp>
        <p:nvSpPr>
          <p:cNvPr id="17" name="Stačiakampis 16"/>
          <p:cNvSpPr/>
          <p:nvPr/>
        </p:nvSpPr>
        <p:spPr>
          <a:xfrm rot="5400000">
            <a:off x="2801312" y="1298513"/>
            <a:ext cx="991040" cy="5489949"/>
          </a:xfrm>
          <a:prstGeom prst="rect">
            <a:avLst/>
          </a:prstGeom>
          <a:noFill/>
          <a:ln w="28575">
            <a:solidFill>
              <a:srgbClr val="A8DC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>
              <a:solidFill>
                <a:prstClr val="white"/>
              </a:solidFill>
            </a:endParaRPr>
          </a:p>
        </p:txBody>
      </p:sp>
      <p:sp>
        <p:nvSpPr>
          <p:cNvPr id="20" name="Stačiakampis 19"/>
          <p:cNvSpPr/>
          <p:nvPr/>
        </p:nvSpPr>
        <p:spPr>
          <a:xfrm rot="5400000">
            <a:off x="5779308" y="1109340"/>
            <a:ext cx="633376" cy="3984173"/>
          </a:xfrm>
          <a:prstGeom prst="rect">
            <a:avLst/>
          </a:prstGeom>
          <a:noFill/>
          <a:ln w="28575">
            <a:solidFill>
              <a:srgbClr val="A8DC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>
              <a:solidFill>
                <a:prstClr val="white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27896" y="2940084"/>
            <a:ext cx="354003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lt-LT" sz="1600" dirty="0">
                <a:solidFill>
                  <a:prstClr val="black"/>
                </a:solidFill>
                <a:latin typeface="Trebuchet MS" panose="020B0603020202020204" pitchFamily="34" charset="0"/>
              </a:rPr>
              <a:t>Termino nustatymo rodiklis*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90947" y="3642949"/>
            <a:ext cx="3984173" cy="83099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lt-LT" sz="1600" dirty="0">
                <a:solidFill>
                  <a:prstClr val="black"/>
                </a:solidFill>
              </a:rPr>
              <a:t>Atsižvelgiant į rodiklio reikšmę, MPS terminas nuo 1 iki 5 metų.</a:t>
            </a:r>
          </a:p>
          <a:p>
            <a:r>
              <a:rPr lang="lt-LT" sz="1600" i="1" dirty="0">
                <a:solidFill>
                  <a:prstClr val="black"/>
                </a:solidFill>
              </a:rPr>
              <a:t>pvz. reikšmė 2 – tai išdėstymas iki 2 metų</a:t>
            </a:r>
          </a:p>
        </p:txBody>
      </p:sp>
      <p:sp>
        <p:nvSpPr>
          <p:cNvPr id="23" name="Stačiakampis 22"/>
          <p:cNvSpPr/>
          <p:nvPr/>
        </p:nvSpPr>
        <p:spPr>
          <a:xfrm>
            <a:off x="7772946" y="3641554"/>
            <a:ext cx="3984173" cy="86177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lt-LT" sz="1600" dirty="0">
                <a:solidFill>
                  <a:prstClr val="black"/>
                </a:solidFill>
              </a:rPr>
              <a:t>Pardavimo pajamoms sumažėjus: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lt-LT" sz="1600" dirty="0">
                <a:solidFill>
                  <a:prstClr val="black"/>
                </a:solidFill>
              </a:rPr>
              <a:t>iki 20 </a:t>
            </a:r>
            <a:r>
              <a:rPr lang="en-US" sz="1600" dirty="0">
                <a:solidFill>
                  <a:prstClr val="black"/>
                </a:solidFill>
              </a:rPr>
              <a:t>%</a:t>
            </a:r>
            <a:r>
              <a:rPr lang="lt-LT" sz="1600" dirty="0">
                <a:solidFill>
                  <a:prstClr val="black"/>
                </a:solidFill>
              </a:rPr>
              <a:t> - išdėstymas iki 2 metų;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600" dirty="0" err="1">
                <a:solidFill>
                  <a:prstClr val="black"/>
                </a:solidFill>
              </a:rPr>
              <a:t>daugiau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lt-LT" sz="1600" dirty="0">
                <a:solidFill>
                  <a:prstClr val="black"/>
                </a:solidFill>
              </a:rPr>
              <a:t>20 </a:t>
            </a:r>
            <a:r>
              <a:rPr lang="en-US" sz="1600" dirty="0">
                <a:solidFill>
                  <a:prstClr val="black"/>
                </a:solidFill>
              </a:rPr>
              <a:t>%</a:t>
            </a:r>
            <a:r>
              <a:rPr lang="lt-LT" sz="1600" dirty="0">
                <a:solidFill>
                  <a:prstClr val="black"/>
                </a:solidFill>
              </a:rPr>
              <a:t> - išdėstymas iki 5 metų.</a:t>
            </a:r>
          </a:p>
        </p:txBody>
      </p:sp>
      <p:sp>
        <p:nvSpPr>
          <p:cNvPr id="14" name="Pliusas 13"/>
          <p:cNvSpPr/>
          <p:nvPr/>
        </p:nvSpPr>
        <p:spPr>
          <a:xfrm>
            <a:off x="5007504" y="3918638"/>
            <a:ext cx="323048" cy="348395"/>
          </a:xfrm>
          <a:prstGeom prst="mathPlus">
            <a:avLst/>
          </a:prstGeom>
          <a:solidFill>
            <a:srgbClr val="A8DCC3"/>
          </a:solidFill>
          <a:ln>
            <a:solidFill>
              <a:srgbClr val="A8DC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>
              <a:solidFill>
                <a:prstClr val="white"/>
              </a:solidFill>
            </a:endParaRPr>
          </a:p>
        </p:txBody>
      </p:sp>
      <p:sp>
        <p:nvSpPr>
          <p:cNvPr id="25" name="Minusas 24"/>
          <p:cNvSpPr/>
          <p:nvPr/>
        </p:nvSpPr>
        <p:spPr>
          <a:xfrm>
            <a:off x="6903554" y="3892759"/>
            <a:ext cx="391340" cy="374274"/>
          </a:xfrm>
          <a:prstGeom prst="mathMinus">
            <a:avLst/>
          </a:prstGeom>
          <a:solidFill>
            <a:srgbClr val="A8DCC3"/>
          </a:solidFill>
          <a:ln>
            <a:solidFill>
              <a:srgbClr val="A8DC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>
              <a:solidFill>
                <a:prstClr val="white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8709" y="5209351"/>
            <a:ext cx="111184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t-LT" dirty="0">
                <a:solidFill>
                  <a:prstClr val="black"/>
                </a:solidFill>
                <a:latin typeface="Trebuchet MS" panose="020B0603020202020204" pitchFamily="34" charset="0"/>
              </a:rPr>
              <a:t>Rodiklis parodo, per kiek metų įmonė </a:t>
            </a:r>
            <a:r>
              <a:rPr lang="lt-LT" b="1" u="sng" dirty="0">
                <a:solidFill>
                  <a:prstClr val="black"/>
                </a:solidFill>
                <a:latin typeface="Trebuchet MS" panose="020B0603020202020204" pitchFamily="34" charset="0"/>
              </a:rPr>
              <a:t>sugebės</a:t>
            </a:r>
            <a:r>
              <a:rPr lang="lt-LT" dirty="0">
                <a:solidFill>
                  <a:prstClr val="black"/>
                </a:solidFill>
                <a:latin typeface="Trebuchet MS" panose="020B0603020202020204" pitchFamily="34" charset="0"/>
              </a:rPr>
              <a:t> sumokėti mokestinę nepriemoką pagal prašomą sudaryti  MPS.</a:t>
            </a:r>
          </a:p>
          <a:p>
            <a:pPr algn="just"/>
            <a:endParaRPr lang="lt-LT" sz="20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algn="just"/>
            <a:r>
              <a:rPr lang="lt-LT" sz="1400" dirty="0">
                <a:solidFill>
                  <a:prstClr val="black"/>
                </a:solidFill>
                <a:latin typeface="Trebuchet MS" panose="020B0603020202020204" pitchFamily="34" charset="0"/>
              </a:rPr>
              <a:t>*Detalus rodiklio apskaičiavimas - VA-38 „</a:t>
            </a:r>
            <a:r>
              <a:rPr lang="lt-LT" sz="1400" i="1" dirty="0">
                <a:solidFill>
                  <a:prstClr val="black"/>
                </a:solidFill>
                <a:latin typeface="Trebuchet MS" panose="020B0603020202020204" pitchFamily="34" charset="0"/>
              </a:rPr>
              <a:t>Dėl mokesčių mokėtojo, turinčio mokestinę nepriemoką, arba asmens, kuriam paskirta bauda už administracinį nusižengimą, finansinės būklės vertinimo rekomendacijų patvirtinimo</a:t>
            </a:r>
            <a:r>
              <a:rPr lang="lt-LT" sz="1400" dirty="0">
                <a:solidFill>
                  <a:prstClr val="black"/>
                </a:solidFill>
                <a:latin typeface="Trebuchet MS" panose="020B0603020202020204" pitchFamily="34" charset="0"/>
              </a:rPr>
              <a:t>“ 4 priede</a:t>
            </a:r>
            <a:endParaRPr lang="lt-LT" sz="1200" dirty="0">
              <a:solidFill>
                <a:prstClr val="black"/>
              </a:solidFill>
            </a:endParaRPr>
          </a:p>
        </p:txBody>
      </p:sp>
      <p:sp>
        <p:nvSpPr>
          <p:cNvPr id="27" name="Stačiakampis 26"/>
          <p:cNvSpPr/>
          <p:nvPr/>
        </p:nvSpPr>
        <p:spPr>
          <a:xfrm>
            <a:off x="5709167" y="3897701"/>
            <a:ext cx="752129" cy="307777"/>
          </a:xfrm>
          <a:prstGeom prst="rect">
            <a:avLst/>
          </a:prstGeom>
          <a:solidFill>
            <a:srgbClr val="E3FDF0"/>
          </a:solidFill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Trebuchet MS" panose="020B0603020202020204" pitchFamily="34" charset="0"/>
              </a:rPr>
              <a:t>EBITDA</a:t>
            </a:r>
            <a:endParaRPr lang="lt-LT" sz="1400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11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FD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200" y="1112246"/>
            <a:ext cx="10515600" cy="5288553"/>
          </a:xfrm>
          <a:solidFill>
            <a:srgbClr val="E3FDF0"/>
          </a:solidFill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lt-LT" sz="1800" dirty="0">
                <a:latin typeface="Trebuchet MS" panose="020B0603020202020204" pitchFamily="34" charset="0"/>
              </a:rPr>
              <a:t>Prašymas </a:t>
            </a:r>
            <a:r>
              <a:rPr lang="lt-LT" sz="1800" b="1" u="sng" dirty="0">
                <a:latin typeface="Trebuchet MS" panose="020B0603020202020204" pitchFamily="34" charset="0"/>
              </a:rPr>
              <a:t>tenkinamas</a:t>
            </a:r>
            <a:r>
              <a:rPr lang="lt-LT" sz="1800" dirty="0">
                <a:latin typeface="Trebuchet MS" panose="020B0603020202020204" pitchFamily="34" charset="0"/>
              </a:rPr>
              <a:t>, kai atlikus finansinės būklės vertinimą nustatoma, kad įmonė </a:t>
            </a:r>
            <a:r>
              <a:rPr lang="lt-LT" sz="1800" noProof="1">
                <a:latin typeface="Trebuchet MS" panose="020B0603020202020204" pitchFamily="34" charset="0"/>
              </a:rPr>
              <a:t>turi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lt-LT" sz="1800" dirty="0">
                <a:latin typeface="Trebuchet MS" panose="020B0603020202020204" pitchFamily="34" charset="0"/>
              </a:rPr>
              <a:t>laikinų finansinių sunkumų ir: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lt-LT" sz="1800" i="1" dirty="0">
                <a:latin typeface="Trebuchet MS" panose="020B0603020202020204" pitchFamily="34" charset="0"/>
              </a:rPr>
              <a:t>pateikia dokumentus, įrodančius realias galimybes sumokėti mokestinę nepriemoką ateityje/ prašomos atidėti ir (ar) išdėstyti mokestinės nepriemokos sumokėjimą siūlo užtikrinti įkeitimu, hipoteka, laidavimu arba garantija;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lt-LT" sz="1800" i="1" dirty="0">
                <a:latin typeface="Trebuchet MS" panose="020B0603020202020204" pitchFamily="34" charset="0"/>
              </a:rPr>
              <a:t>finansinė būklė yra blogėjanti: turtas ir apyvarta mažėja, skolos auga, veiklos nuostolis </a:t>
            </a:r>
            <a:r>
              <a:rPr lang="lt-LT" sz="1800" i="1" dirty="0" smtClean="0">
                <a:latin typeface="Trebuchet MS" panose="020B0603020202020204" pitchFamily="34" charset="0"/>
              </a:rPr>
              <a:t>didėja, </a:t>
            </a:r>
            <a:r>
              <a:rPr lang="lt-LT" sz="1800" i="1" dirty="0">
                <a:latin typeface="Trebuchet MS" panose="020B0603020202020204" pitchFamily="34" charset="0"/>
              </a:rPr>
              <a:t>mokesčių mokėtojas pateikia dokumentus, pagrindžiančius realias galimybes atkurti įmonės mokumą ir sumokėti prašomą atidėti ir (ar) išdėstyti MN ateityje / pasiūlo MN užtikrinti įkeitimu, hipoteka, laidavimu arba garantija </a:t>
            </a:r>
            <a:r>
              <a:rPr lang="lt-LT" sz="1800" i="1" dirty="0" smtClean="0">
                <a:latin typeface="Trebuchet MS" panose="020B0603020202020204" pitchFamily="34" charset="0"/>
              </a:rPr>
              <a:t> </a:t>
            </a:r>
            <a:endParaRPr lang="lt-LT" sz="1800" i="1" dirty="0">
              <a:latin typeface="Trebuchet MS" panose="020B0603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lt-LT" sz="1800" i="1" dirty="0">
                <a:latin typeface="Trebuchet MS" panose="020B0603020202020204" pitchFamily="34" charset="0"/>
              </a:rPr>
              <a:t>pateikia informaciją apie įmonės savininko ar akcininkų įnašus, prisidedant prie įmonės finansinės būklės stabilizavimo.</a:t>
            </a:r>
          </a:p>
        </p:txBody>
      </p:sp>
      <p:sp>
        <p:nvSpPr>
          <p:cNvPr id="4" name="Stačiakampis 3">
            <a:extLst>
              <a:ext uri="{FF2B5EF4-FFF2-40B4-BE49-F238E27FC236}">
                <a16:creationId xmlns="" xmlns:a16="http://schemas.microsoft.com/office/drawing/2014/main" id="{C8ECDA64-4D25-40E0-A97E-7EC1C1F7A7B8}"/>
              </a:ext>
            </a:extLst>
          </p:cNvPr>
          <p:cNvSpPr/>
          <p:nvPr/>
        </p:nvSpPr>
        <p:spPr>
          <a:xfrm>
            <a:off x="838200" y="404360"/>
            <a:ext cx="111039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4000" b="1" dirty="0">
                <a:solidFill>
                  <a:srgbClr val="197D4C"/>
                </a:solidFill>
                <a:latin typeface="Trebuchet MS" panose="020B0603020202020204" pitchFamily="34" charset="0"/>
              </a:rPr>
              <a:t>Prašymo tenkinamas</a:t>
            </a:r>
            <a:endParaRPr lang="pl-PL" sz="4000" b="1" dirty="0">
              <a:solidFill>
                <a:srgbClr val="197D4C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4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E9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čiakampis 3">
            <a:extLst>
              <a:ext uri="{FF2B5EF4-FFF2-40B4-BE49-F238E27FC236}">
                <a16:creationId xmlns="" xmlns:a16="http://schemas.microsoft.com/office/drawing/2014/main" id="{C8ECDA64-4D25-40E0-A97E-7EC1C1F7A7B8}"/>
              </a:ext>
            </a:extLst>
          </p:cNvPr>
          <p:cNvSpPr/>
          <p:nvPr/>
        </p:nvSpPr>
        <p:spPr>
          <a:xfrm>
            <a:off x="825793" y="449382"/>
            <a:ext cx="111039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4000" b="1" dirty="0">
                <a:solidFill>
                  <a:srgbClr val="197D4C"/>
                </a:solidFill>
                <a:latin typeface="Trebuchet MS" panose="020B0603020202020204" pitchFamily="34" charset="0"/>
              </a:rPr>
              <a:t>Sprendimo dėl MPS sudarymo priėmimas</a:t>
            </a:r>
            <a:endParaRPr lang="pl-PL" sz="4000" b="1" dirty="0">
              <a:solidFill>
                <a:srgbClr val="197D4C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Stačiakampis 1">
            <a:extLst>
              <a:ext uri="{FF2B5EF4-FFF2-40B4-BE49-F238E27FC236}">
                <a16:creationId xmlns="" xmlns:a16="http://schemas.microsoft.com/office/drawing/2014/main" id="{0769096F-1C99-4F3C-9B28-8FA060C937FA}"/>
              </a:ext>
            </a:extLst>
          </p:cNvPr>
          <p:cNvSpPr/>
          <p:nvPr/>
        </p:nvSpPr>
        <p:spPr>
          <a:xfrm>
            <a:off x="825792" y="1861825"/>
            <a:ext cx="9816267" cy="872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lt-LT" dirty="0">
                <a:solidFill>
                  <a:prstClr val="black"/>
                </a:solidFill>
                <a:latin typeface="Trebuchet MS" panose="020B0603020202020204" pitchFamily="34" charset="0"/>
              </a:rPr>
              <a:t>Sprendimas dėl nepriemokos atidėjimo ar išdėstymo priimamas per 30 dienų nuo prašymo gavimo.</a:t>
            </a:r>
          </a:p>
        </p:txBody>
      </p:sp>
      <p:sp>
        <p:nvSpPr>
          <p:cNvPr id="5" name="Stačiakampis 4">
            <a:extLst>
              <a:ext uri="{FF2B5EF4-FFF2-40B4-BE49-F238E27FC236}">
                <a16:creationId xmlns="" xmlns:a16="http://schemas.microsoft.com/office/drawing/2014/main" id="{8EFDD5A5-1A34-4002-AE9E-8800AB943CD7}"/>
              </a:ext>
            </a:extLst>
          </p:cNvPr>
          <p:cNvSpPr/>
          <p:nvPr/>
        </p:nvSpPr>
        <p:spPr>
          <a:xfrm>
            <a:off x="825792" y="3053799"/>
            <a:ext cx="9816267" cy="872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lt-LT" dirty="0">
                <a:solidFill>
                  <a:prstClr val="black"/>
                </a:solidFill>
                <a:latin typeface="Trebuchet MS" panose="020B0603020202020204" pitchFamily="34" charset="0"/>
              </a:rPr>
              <a:t>Per 10 darbo dienų su priimtu sprendimu reikia susipažinti prisijungus prie Mano VMI sistemos.</a:t>
            </a:r>
          </a:p>
        </p:txBody>
      </p:sp>
      <p:sp>
        <p:nvSpPr>
          <p:cNvPr id="6" name="Stačiakampis 5">
            <a:extLst>
              <a:ext uri="{FF2B5EF4-FFF2-40B4-BE49-F238E27FC236}">
                <a16:creationId xmlns="" xmlns:a16="http://schemas.microsoft.com/office/drawing/2014/main" id="{6EA822E7-8FD5-4141-90EE-A5C712062A02}"/>
              </a:ext>
            </a:extLst>
          </p:cNvPr>
          <p:cNvSpPr/>
          <p:nvPr/>
        </p:nvSpPr>
        <p:spPr>
          <a:xfrm>
            <a:off x="825792" y="4245773"/>
            <a:ext cx="98162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lt-LT" dirty="0">
                <a:solidFill>
                  <a:prstClr val="black"/>
                </a:solidFill>
                <a:latin typeface="Trebuchet MS" panose="020B0603020202020204" pitchFamily="34" charset="0"/>
              </a:rPr>
              <a:t>Susipažinus su sprendimu MANO VMI, suformuojama MPS, kuri įsigalioja tik po to, kai pasirašo įmonė ir mokesčių administratorius.</a:t>
            </a:r>
          </a:p>
        </p:txBody>
      </p:sp>
      <p:cxnSp>
        <p:nvCxnSpPr>
          <p:cNvPr id="7" name="Tiesioji jungtis 6">
            <a:extLst>
              <a:ext uri="{FF2B5EF4-FFF2-40B4-BE49-F238E27FC236}">
                <a16:creationId xmlns="" xmlns:a16="http://schemas.microsoft.com/office/drawing/2014/main" id="{5F188CF7-3EF7-4D3D-AD5B-70D8BEB15B45}"/>
              </a:ext>
            </a:extLst>
          </p:cNvPr>
          <p:cNvCxnSpPr>
            <a:cxnSpLocks/>
          </p:cNvCxnSpPr>
          <p:nvPr/>
        </p:nvCxnSpPr>
        <p:spPr>
          <a:xfrm>
            <a:off x="381877" y="-31899"/>
            <a:ext cx="0" cy="6889899"/>
          </a:xfrm>
          <a:prstGeom prst="line">
            <a:avLst/>
          </a:prstGeom>
          <a:ln w="19050">
            <a:solidFill>
              <a:srgbClr val="B4E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as 8">
            <a:extLst>
              <a:ext uri="{FF2B5EF4-FFF2-40B4-BE49-F238E27FC236}">
                <a16:creationId xmlns="" xmlns:a16="http://schemas.microsoft.com/office/drawing/2014/main" id="{831D4805-C47D-409A-A651-F9E322F09A68}"/>
              </a:ext>
            </a:extLst>
          </p:cNvPr>
          <p:cNvSpPr/>
          <p:nvPr/>
        </p:nvSpPr>
        <p:spPr>
          <a:xfrm>
            <a:off x="291501" y="2068035"/>
            <a:ext cx="180752" cy="180752"/>
          </a:xfrm>
          <a:prstGeom prst="ellipse">
            <a:avLst/>
          </a:prstGeom>
          <a:solidFill>
            <a:srgbClr val="E3FDF0"/>
          </a:solidFill>
          <a:ln w="19050">
            <a:solidFill>
              <a:srgbClr val="B4E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as 9">
            <a:extLst>
              <a:ext uri="{FF2B5EF4-FFF2-40B4-BE49-F238E27FC236}">
                <a16:creationId xmlns="" xmlns:a16="http://schemas.microsoft.com/office/drawing/2014/main" id="{B2E4B929-E3DD-4622-8859-5F04A908F78A}"/>
              </a:ext>
            </a:extLst>
          </p:cNvPr>
          <p:cNvSpPr/>
          <p:nvPr/>
        </p:nvSpPr>
        <p:spPr>
          <a:xfrm>
            <a:off x="291501" y="3248248"/>
            <a:ext cx="180752" cy="180752"/>
          </a:xfrm>
          <a:prstGeom prst="ellipse">
            <a:avLst/>
          </a:prstGeom>
          <a:solidFill>
            <a:srgbClr val="E3FDF0"/>
          </a:solidFill>
          <a:ln w="19050">
            <a:solidFill>
              <a:srgbClr val="B4E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as 10">
            <a:extLst>
              <a:ext uri="{FF2B5EF4-FFF2-40B4-BE49-F238E27FC236}">
                <a16:creationId xmlns="" xmlns:a16="http://schemas.microsoft.com/office/drawing/2014/main" id="{3338AE8D-B35E-4C3A-B4FD-D9B1C40C0BA5}"/>
              </a:ext>
            </a:extLst>
          </p:cNvPr>
          <p:cNvSpPr/>
          <p:nvPr/>
        </p:nvSpPr>
        <p:spPr>
          <a:xfrm>
            <a:off x="291501" y="4617062"/>
            <a:ext cx="180752" cy="180752"/>
          </a:xfrm>
          <a:prstGeom prst="ellipse">
            <a:avLst/>
          </a:prstGeom>
          <a:solidFill>
            <a:srgbClr val="E3FDF0"/>
          </a:solidFill>
          <a:ln w="19050">
            <a:solidFill>
              <a:srgbClr val="B4E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38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E9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čiakampis 3">
            <a:extLst>
              <a:ext uri="{FF2B5EF4-FFF2-40B4-BE49-F238E27FC236}">
                <a16:creationId xmlns="" xmlns:a16="http://schemas.microsoft.com/office/drawing/2014/main" id="{C8ECDA64-4D25-40E0-A97E-7EC1C1F7A7B8}"/>
              </a:ext>
            </a:extLst>
          </p:cNvPr>
          <p:cNvSpPr/>
          <p:nvPr/>
        </p:nvSpPr>
        <p:spPr>
          <a:xfrm>
            <a:off x="549852" y="380899"/>
            <a:ext cx="1110393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400" b="1" dirty="0">
                <a:solidFill>
                  <a:srgbClr val="197D4C"/>
                </a:solidFill>
                <a:latin typeface="Trebuchet MS" panose="020B0603020202020204" pitchFamily="34" charset="0"/>
              </a:rPr>
              <a:t>MPS pasirašymas</a:t>
            </a:r>
            <a:r>
              <a:rPr lang="lt-LT" sz="4400" b="1" dirty="0">
                <a:solidFill>
                  <a:srgbClr val="197D4C"/>
                </a:solidFill>
                <a:latin typeface="Trebuchet MS" panose="020B0603020202020204" pitchFamily="34" charset="0"/>
              </a:rPr>
              <a:t> vyksta Mano VMI portale</a:t>
            </a:r>
            <a:endParaRPr lang="pl-PL" sz="4400" b="1" dirty="0">
              <a:solidFill>
                <a:srgbClr val="197D4C"/>
              </a:solidFill>
              <a:latin typeface="Trebuchet MS" panose="020B0603020202020204" pitchFamily="34" charset="0"/>
            </a:endParaRPr>
          </a:p>
        </p:txBody>
      </p:sp>
      <p:pic>
        <p:nvPicPr>
          <p:cNvPr id="5" name="Paveikslėlis 4">
            <a:extLst>
              <a:ext uri="{FF2B5EF4-FFF2-40B4-BE49-F238E27FC236}">
                <a16:creationId xmlns="" xmlns:a16="http://schemas.microsoft.com/office/drawing/2014/main" id="{830F3058-F3D6-41EB-98E5-A86065647E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2005"/>
          <a:stretch/>
        </p:blipFill>
        <p:spPr>
          <a:xfrm>
            <a:off x="1588395" y="1223577"/>
            <a:ext cx="8223715" cy="3401463"/>
          </a:xfrm>
          <a:prstGeom prst="rect">
            <a:avLst/>
          </a:prstGeom>
        </p:spPr>
      </p:pic>
      <p:grpSp>
        <p:nvGrpSpPr>
          <p:cNvPr id="6" name="Grupė 5">
            <a:extLst>
              <a:ext uri="{FF2B5EF4-FFF2-40B4-BE49-F238E27FC236}">
                <a16:creationId xmlns="" xmlns:a16="http://schemas.microsoft.com/office/drawing/2014/main" id="{43B1EC2C-AF13-4825-A173-0B378D73BBB9}"/>
              </a:ext>
            </a:extLst>
          </p:cNvPr>
          <p:cNvGrpSpPr/>
          <p:nvPr/>
        </p:nvGrpSpPr>
        <p:grpSpPr>
          <a:xfrm>
            <a:off x="1588395" y="4850643"/>
            <a:ext cx="8223715" cy="1530701"/>
            <a:chOff x="755576" y="4941167"/>
            <a:chExt cx="7796700" cy="1251036"/>
          </a:xfrm>
        </p:grpSpPr>
        <p:pic>
          <p:nvPicPr>
            <p:cNvPr id="7" name="Paveikslėlis 6">
              <a:extLst>
                <a:ext uri="{FF2B5EF4-FFF2-40B4-BE49-F238E27FC236}">
                  <a16:creationId xmlns="" xmlns:a16="http://schemas.microsoft.com/office/drawing/2014/main" id="{AF3C7599-7872-4E8E-88E4-32EAC5191B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5412" y="4941167"/>
              <a:ext cx="7776864" cy="1251035"/>
            </a:xfrm>
            <a:prstGeom prst="rect">
              <a:avLst/>
            </a:prstGeom>
          </p:spPr>
        </p:pic>
        <p:sp>
          <p:nvSpPr>
            <p:cNvPr id="8" name="Stačiakampis 7">
              <a:extLst>
                <a:ext uri="{FF2B5EF4-FFF2-40B4-BE49-F238E27FC236}">
                  <a16:creationId xmlns="" xmlns:a16="http://schemas.microsoft.com/office/drawing/2014/main" id="{D19E58C5-5A67-40C7-B449-154308DBEAA3}"/>
                </a:ext>
              </a:extLst>
            </p:cNvPr>
            <p:cNvSpPr/>
            <p:nvPr/>
          </p:nvSpPr>
          <p:spPr>
            <a:xfrm>
              <a:off x="755576" y="5805265"/>
              <a:ext cx="4536504" cy="38693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t-LT">
                <a:solidFill>
                  <a:prstClr val="white"/>
                </a:solidFill>
              </a:endParaRPr>
            </a:p>
          </p:txBody>
        </p:sp>
      </p:grpSp>
      <p:sp>
        <p:nvSpPr>
          <p:cNvPr id="10" name="Stačiakampis 9">
            <a:extLst>
              <a:ext uri="{FF2B5EF4-FFF2-40B4-BE49-F238E27FC236}">
                <a16:creationId xmlns="" xmlns:a16="http://schemas.microsoft.com/office/drawing/2014/main" id="{8ECDE41C-85C2-45FB-B87B-1EE4DD736023}"/>
              </a:ext>
            </a:extLst>
          </p:cNvPr>
          <p:cNvSpPr/>
          <p:nvPr/>
        </p:nvSpPr>
        <p:spPr>
          <a:xfrm>
            <a:off x="6186792" y="3568015"/>
            <a:ext cx="3625319" cy="369651"/>
          </a:xfrm>
          <a:prstGeom prst="rect">
            <a:avLst/>
          </a:prstGeom>
          <a:noFill/>
          <a:ln w="19050">
            <a:solidFill>
              <a:srgbClr val="58B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>
              <a:solidFill>
                <a:prstClr val="white"/>
              </a:solidFill>
            </a:endParaRPr>
          </a:p>
        </p:txBody>
      </p:sp>
      <p:sp>
        <p:nvSpPr>
          <p:cNvPr id="11" name="Stačiakampis 10">
            <a:extLst>
              <a:ext uri="{FF2B5EF4-FFF2-40B4-BE49-F238E27FC236}">
                <a16:creationId xmlns="" xmlns:a16="http://schemas.microsoft.com/office/drawing/2014/main" id="{A605E583-A8B7-4B5E-990D-EE79FBF42473}"/>
              </a:ext>
            </a:extLst>
          </p:cNvPr>
          <p:cNvSpPr/>
          <p:nvPr/>
        </p:nvSpPr>
        <p:spPr>
          <a:xfrm>
            <a:off x="1588395" y="5907907"/>
            <a:ext cx="4784962" cy="429573"/>
          </a:xfrm>
          <a:prstGeom prst="rect">
            <a:avLst/>
          </a:prstGeom>
          <a:noFill/>
          <a:ln w="19050">
            <a:solidFill>
              <a:srgbClr val="58B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>
              <a:solidFill>
                <a:prstClr val="white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3B946F44-A6AC-48A8-B57C-99D22DB64B8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997010" y="3752841"/>
            <a:ext cx="392130" cy="392130"/>
          </a:xfrm>
          <a:prstGeom prst="rect">
            <a:avLst/>
          </a:prstGeom>
        </p:spPr>
      </p:pic>
      <p:pic>
        <p:nvPicPr>
          <p:cNvPr id="14" name="Picture 11">
            <a:extLst>
              <a:ext uri="{FF2B5EF4-FFF2-40B4-BE49-F238E27FC236}">
                <a16:creationId xmlns="" xmlns:a16="http://schemas.microsoft.com/office/drawing/2014/main" id="{3B946F44-A6AC-48A8-B57C-99D22DB64B8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836" y="6122693"/>
            <a:ext cx="392130" cy="39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69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E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čiakampis 3">
            <a:extLst>
              <a:ext uri="{FF2B5EF4-FFF2-40B4-BE49-F238E27FC236}">
                <a16:creationId xmlns="" xmlns:a16="http://schemas.microsoft.com/office/drawing/2014/main" id="{C8ECDA64-4D25-40E0-A97E-7EC1C1F7A7B8}"/>
              </a:ext>
            </a:extLst>
          </p:cNvPr>
          <p:cNvSpPr/>
          <p:nvPr/>
        </p:nvSpPr>
        <p:spPr>
          <a:xfrm>
            <a:off x="528081" y="449382"/>
            <a:ext cx="111039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4000" b="1" dirty="0">
                <a:solidFill>
                  <a:srgbClr val="0F4A2D"/>
                </a:solidFill>
                <a:latin typeface="Trebuchet MS" panose="020B0603020202020204" pitchFamily="34" charset="0"/>
              </a:rPr>
              <a:t>Palūkanos sudarius MPS</a:t>
            </a:r>
            <a:endParaRPr lang="pl-PL" sz="4000" b="1" dirty="0">
              <a:solidFill>
                <a:srgbClr val="0F4A2D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Stačiakampis 2">
            <a:extLst>
              <a:ext uri="{FF2B5EF4-FFF2-40B4-BE49-F238E27FC236}">
                <a16:creationId xmlns="" xmlns:a16="http://schemas.microsoft.com/office/drawing/2014/main" id="{CE287ADF-412A-483F-931F-F74E2E92AF5C}"/>
              </a:ext>
            </a:extLst>
          </p:cNvPr>
          <p:cNvSpPr/>
          <p:nvPr/>
        </p:nvSpPr>
        <p:spPr>
          <a:xfrm>
            <a:off x="528082" y="2214391"/>
            <a:ext cx="68509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dirty="0">
                <a:solidFill>
                  <a:prstClr val="black"/>
                </a:solidFill>
                <a:latin typeface="Trebuchet MS" panose="020B0603020202020204" pitchFamily="34" charset="0"/>
              </a:rPr>
              <a:t>Palūkanos pagal sudarytą MPS už mokestinę nepriemoką</a:t>
            </a:r>
          </a:p>
        </p:txBody>
      </p:sp>
      <p:sp>
        <p:nvSpPr>
          <p:cNvPr id="7" name="Stačiakampis 6">
            <a:extLst>
              <a:ext uri="{FF2B5EF4-FFF2-40B4-BE49-F238E27FC236}">
                <a16:creationId xmlns="" xmlns:a16="http://schemas.microsoft.com/office/drawing/2014/main" id="{1446D529-C724-402A-B9A4-5C23AB62BC39}"/>
              </a:ext>
            </a:extLst>
          </p:cNvPr>
          <p:cNvSpPr/>
          <p:nvPr/>
        </p:nvSpPr>
        <p:spPr>
          <a:xfrm>
            <a:off x="528082" y="3225037"/>
            <a:ext cx="6778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dirty="0">
                <a:solidFill>
                  <a:prstClr val="black"/>
                </a:solidFill>
                <a:latin typeface="Trebuchet MS" panose="020B0603020202020204" pitchFamily="34" charset="0"/>
              </a:rPr>
              <a:t>Padidintos palūkanos nesumokėjus laiku MPS įmokų pagal grafiką</a:t>
            </a:r>
          </a:p>
        </p:txBody>
      </p:sp>
      <p:sp>
        <p:nvSpPr>
          <p:cNvPr id="8" name="Stačiakampis 7">
            <a:extLst>
              <a:ext uri="{FF2B5EF4-FFF2-40B4-BE49-F238E27FC236}">
                <a16:creationId xmlns="" xmlns:a16="http://schemas.microsoft.com/office/drawing/2014/main" id="{B1DEB0E2-2459-452A-BCB4-6D339AC72EE3}"/>
              </a:ext>
            </a:extLst>
          </p:cNvPr>
          <p:cNvSpPr/>
          <p:nvPr/>
        </p:nvSpPr>
        <p:spPr>
          <a:xfrm>
            <a:off x="528082" y="4344269"/>
            <a:ext cx="68509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dirty="0">
                <a:solidFill>
                  <a:prstClr val="black"/>
                </a:solidFill>
                <a:latin typeface="Trebuchet MS" panose="020B0603020202020204" pitchFamily="34" charset="0"/>
              </a:rPr>
              <a:t>Palūkanų delspinigiai nesumokėjus palūkanų pagal MPS</a:t>
            </a:r>
          </a:p>
        </p:txBody>
      </p:sp>
      <p:sp>
        <p:nvSpPr>
          <p:cNvPr id="9" name="Stačiakampis 8">
            <a:extLst>
              <a:ext uri="{FF2B5EF4-FFF2-40B4-BE49-F238E27FC236}">
                <a16:creationId xmlns="" xmlns:a16="http://schemas.microsoft.com/office/drawing/2014/main" id="{35A86640-5A6D-4937-A97A-73773FFC2753}"/>
              </a:ext>
            </a:extLst>
          </p:cNvPr>
          <p:cNvSpPr/>
          <p:nvPr/>
        </p:nvSpPr>
        <p:spPr>
          <a:xfrm>
            <a:off x="7598733" y="2214391"/>
            <a:ext cx="12475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2000" b="1" dirty="0">
                <a:solidFill>
                  <a:srgbClr val="0F4A2D"/>
                </a:solidFill>
                <a:latin typeface="Trebuchet MS" panose="020B0603020202020204" pitchFamily="34" charset="0"/>
              </a:rPr>
              <a:t>0,01 </a:t>
            </a:r>
            <a:r>
              <a:rPr lang="en-US" sz="2000" b="1" dirty="0">
                <a:solidFill>
                  <a:srgbClr val="0F4A2D"/>
                </a:solidFill>
                <a:latin typeface="Trebuchet MS" panose="020B0603020202020204" pitchFamily="34" charset="0"/>
              </a:rPr>
              <a:t>%</a:t>
            </a:r>
            <a:endParaRPr lang="lt-LT" sz="2000" b="1" dirty="0">
              <a:solidFill>
                <a:srgbClr val="0F4A2D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Stačiakampis 10">
            <a:extLst>
              <a:ext uri="{FF2B5EF4-FFF2-40B4-BE49-F238E27FC236}">
                <a16:creationId xmlns="" xmlns:a16="http://schemas.microsoft.com/office/drawing/2014/main" id="{B7E8615E-1066-4372-BD91-3A73495D4D2D}"/>
              </a:ext>
            </a:extLst>
          </p:cNvPr>
          <p:cNvSpPr/>
          <p:nvPr/>
        </p:nvSpPr>
        <p:spPr>
          <a:xfrm>
            <a:off x="7598733" y="3225037"/>
            <a:ext cx="13007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2000" b="1" dirty="0">
                <a:solidFill>
                  <a:srgbClr val="0F4A2D"/>
                </a:solidFill>
                <a:latin typeface="Trebuchet MS" panose="020B0603020202020204" pitchFamily="34" charset="0"/>
              </a:rPr>
              <a:t>0,0</a:t>
            </a:r>
            <a:r>
              <a:rPr lang="en-US" sz="2000" b="1" dirty="0">
                <a:solidFill>
                  <a:srgbClr val="0F4A2D"/>
                </a:solidFill>
                <a:latin typeface="Trebuchet MS" panose="020B0603020202020204" pitchFamily="34" charset="0"/>
              </a:rPr>
              <a:t>3</a:t>
            </a:r>
            <a:r>
              <a:rPr lang="lt-LT" sz="2000" b="1" dirty="0">
                <a:solidFill>
                  <a:srgbClr val="0F4A2D"/>
                </a:solidFill>
                <a:latin typeface="Trebuchet MS" panose="020B0603020202020204" pitchFamily="34" charset="0"/>
              </a:rPr>
              <a:t> </a:t>
            </a:r>
            <a:r>
              <a:rPr lang="en-US" sz="2000" b="1" dirty="0">
                <a:solidFill>
                  <a:srgbClr val="0F4A2D"/>
                </a:solidFill>
                <a:latin typeface="Trebuchet MS" panose="020B0603020202020204" pitchFamily="34" charset="0"/>
              </a:rPr>
              <a:t>%</a:t>
            </a:r>
            <a:endParaRPr lang="lt-LT" sz="2000" b="1" dirty="0">
              <a:solidFill>
                <a:srgbClr val="0F4A2D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Stačiakampis 11">
            <a:extLst>
              <a:ext uri="{FF2B5EF4-FFF2-40B4-BE49-F238E27FC236}">
                <a16:creationId xmlns="" xmlns:a16="http://schemas.microsoft.com/office/drawing/2014/main" id="{AD569CBA-6439-47DB-BF7C-FE9751C57B4D}"/>
              </a:ext>
            </a:extLst>
          </p:cNvPr>
          <p:cNvSpPr/>
          <p:nvPr/>
        </p:nvSpPr>
        <p:spPr>
          <a:xfrm>
            <a:off x="7598733" y="4344269"/>
            <a:ext cx="12475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2000" b="1" dirty="0">
                <a:solidFill>
                  <a:srgbClr val="0F4A2D"/>
                </a:solidFill>
                <a:latin typeface="Trebuchet MS" panose="020B0603020202020204" pitchFamily="34" charset="0"/>
              </a:rPr>
              <a:t>0,0</a:t>
            </a:r>
            <a:r>
              <a:rPr lang="en-US" sz="2000" b="1" dirty="0">
                <a:solidFill>
                  <a:srgbClr val="0F4A2D"/>
                </a:solidFill>
                <a:latin typeface="Trebuchet MS" panose="020B0603020202020204" pitchFamily="34" charset="0"/>
              </a:rPr>
              <a:t>3</a:t>
            </a:r>
            <a:r>
              <a:rPr lang="lt-LT" sz="2000" b="1" dirty="0">
                <a:solidFill>
                  <a:srgbClr val="0F4A2D"/>
                </a:solidFill>
                <a:latin typeface="Trebuchet MS" panose="020B0603020202020204" pitchFamily="34" charset="0"/>
              </a:rPr>
              <a:t> </a:t>
            </a:r>
            <a:r>
              <a:rPr lang="en-US" sz="2000" b="1" dirty="0">
                <a:solidFill>
                  <a:srgbClr val="0F4A2D"/>
                </a:solidFill>
                <a:latin typeface="Trebuchet MS" panose="020B0603020202020204" pitchFamily="34" charset="0"/>
              </a:rPr>
              <a:t>%</a:t>
            </a:r>
            <a:endParaRPr lang="lt-LT" sz="2000" b="1" dirty="0">
              <a:solidFill>
                <a:srgbClr val="0F4A2D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13" name="Tiesioji jungtis 12">
            <a:extLst>
              <a:ext uri="{FF2B5EF4-FFF2-40B4-BE49-F238E27FC236}">
                <a16:creationId xmlns="" xmlns:a16="http://schemas.microsoft.com/office/drawing/2014/main" id="{05DA7ABC-0196-46AA-8FC8-70081514B197}"/>
              </a:ext>
            </a:extLst>
          </p:cNvPr>
          <p:cNvCxnSpPr>
            <a:cxnSpLocks/>
          </p:cNvCxnSpPr>
          <p:nvPr/>
        </p:nvCxnSpPr>
        <p:spPr>
          <a:xfrm flipH="1">
            <a:off x="528081" y="2726158"/>
            <a:ext cx="8318207" cy="0"/>
          </a:xfrm>
          <a:prstGeom prst="line">
            <a:avLst/>
          </a:prstGeom>
          <a:ln w="19050">
            <a:solidFill>
              <a:srgbClr val="8CCA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Tiesioji jungtis 13">
            <a:extLst>
              <a:ext uri="{FF2B5EF4-FFF2-40B4-BE49-F238E27FC236}">
                <a16:creationId xmlns="" xmlns:a16="http://schemas.microsoft.com/office/drawing/2014/main" id="{E7CBA6F7-B941-4325-B893-16BFE2A29D1B}"/>
              </a:ext>
            </a:extLst>
          </p:cNvPr>
          <p:cNvCxnSpPr>
            <a:cxnSpLocks/>
          </p:cNvCxnSpPr>
          <p:nvPr/>
        </p:nvCxnSpPr>
        <p:spPr>
          <a:xfrm flipH="1" flipV="1">
            <a:off x="8846288" y="3591697"/>
            <a:ext cx="1" cy="6331"/>
          </a:xfrm>
          <a:prstGeom prst="line">
            <a:avLst/>
          </a:prstGeom>
          <a:ln w="19050">
            <a:solidFill>
              <a:srgbClr val="8CCA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Tiesioji jungtis 14">
            <a:extLst>
              <a:ext uri="{FF2B5EF4-FFF2-40B4-BE49-F238E27FC236}">
                <a16:creationId xmlns="" xmlns:a16="http://schemas.microsoft.com/office/drawing/2014/main" id="{EFABE92D-62C3-4450-8DF6-7FA0078CF0A6}"/>
              </a:ext>
            </a:extLst>
          </p:cNvPr>
          <p:cNvCxnSpPr>
            <a:cxnSpLocks/>
          </p:cNvCxnSpPr>
          <p:nvPr/>
        </p:nvCxnSpPr>
        <p:spPr>
          <a:xfrm flipH="1">
            <a:off x="528081" y="4246614"/>
            <a:ext cx="8318207" cy="0"/>
          </a:xfrm>
          <a:prstGeom prst="line">
            <a:avLst/>
          </a:prstGeom>
          <a:ln w="19050">
            <a:solidFill>
              <a:srgbClr val="8CCA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Tiesioji jungtis 15">
            <a:extLst>
              <a:ext uri="{FF2B5EF4-FFF2-40B4-BE49-F238E27FC236}">
                <a16:creationId xmlns="" xmlns:a16="http://schemas.microsoft.com/office/drawing/2014/main" id="{B3D60307-F287-4A04-81C1-D19824865781}"/>
              </a:ext>
            </a:extLst>
          </p:cNvPr>
          <p:cNvCxnSpPr>
            <a:cxnSpLocks/>
          </p:cNvCxnSpPr>
          <p:nvPr/>
        </p:nvCxnSpPr>
        <p:spPr>
          <a:xfrm>
            <a:off x="7545567" y="2227280"/>
            <a:ext cx="0" cy="2589266"/>
          </a:xfrm>
          <a:prstGeom prst="line">
            <a:avLst/>
          </a:prstGeom>
          <a:ln w="19050">
            <a:solidFill>
              <a:srgbClr val="8CCA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tačiakampis 16">
            <a:extLst>
              <a:ext uri="{FF2B5EF4-FFF2-40B4-BE49-F238E27FC236}">
                <a16:creationId xmlns="" xmlns:a16="http://schemas.microsoft.com/office/drawing/2014/main" id="{9CB3CE9E-623A-4679-AE4F-C8BE8CD97F08}"/>
              </a:ext>
            </a:extLst>
          </p:cNvPr>
          <p:cNvSpPr/>
          <p:nvPr/>
        </p:nvSpPr>
        <p:spPr>
          <a:xfrm>
            <a:off x="0" y="5253644"/>
            <a:ext cx="9994605" cy="942313"/>
          </a:xfrm>
          <a:prstGeom prst="rect">
            <a:avLst/>
          </a:prstGeom>
          <a:solidFill>
            <a:srgbClr val="8CCAAC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dirty="0">
                <a:solidFill>
                  <a:prstClr val="white"/>
                </a:solidFill>
              </a:rPr>
              <a:t>Visų pirma, įskaitomos palūkanos, po to anksčiausio mokėjimo termino įmokos pagal MPS mokėjimų grafiką</a:t>
            </a:r>
          </a:p>
        </p:txBody>
      </p:sp>
    </p:spTree>
    <p:extLst>
      <p:ext uri="{BB962C8B-B14F-4D97-AF65-F5344CB8AC3E}">
        <p14:creationId xmlns:p14="http://schemas.microsoft.com/office/powerpoint/2010/main" val="349642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E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tačiakampis 5">
            <a:extLst>
              <a:ext uri="{FF2B5EF4-FFF2-40B4-BE49-F238E27FC236}">
                <a16:creationId xmlns="" xmlns:a16="http://schemas.microsoft.com/office/drawing/2014/main" id="{9CB3CE9E-623A-4679-AE4F-C8BE8CD97F08}"/>
              </a:ext>
            </a:extLst>
          </p:cNvPr>
          <p:cNvSpPr/>
          <p:nvPr/>
        </p:nvSpPr>
        <p:spPr>
          <a:xfrm>
            <a:off x="0" y="3041156"/>
            <a:ext cx="9994605" cy="3154802"/>
          </a:xfrm>
          <a:prstGeom prst="rect">
            <a:avLst/>
          </a:prstGeom>
          <a:solidFill>
            <a:srgbClr val="8CCAAC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tačiakampis 3">
            <a:extLst>
              <a:ext uri="{FF2B5EF4-FFF2-40B4-BE49-F238E27FC236}">
                <a16:creationId xmlns="" xmlns:a16="http://schemas.microsoft.com/office/drawing/2014/main" id="{C8ECDA64-4D25-40E0-A97E-7EC1C1F7A7B8}"/>
              </a:ext>
            </a:extLst>
          </p:cNvPr>
          <p:cNvSpPr/>
          <p:nvPr/>
        </p:nvSpPr>
        <p:spPr>
          <a:xfrm>
            <a:off x="528081" y="449382"/>
            <a:ext cx="111039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4000" b="1" dirty="0">
                <a:solidFill>
                  <a:srgbClr val="0F4A2D"/>
                </a:solidFill>
                <a:latin typeface="Trebuchet MS" panose="020B0603020202020204" pitchFamily="34" charset="0"/>
              </a:rPr>
              <a:t>Įmokų mokėjimas, sudarius MPS</a:t>
            </a:r>
            <a:endParaRPr lang="pl-PL" sz="4000" b="1" dirty="0">
              <a:solidFill>
                <a:srgbClr val="0F4A2D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Stačiakampis 2">
            <a:extLst>
              <a:ext uri="{FF2B5EF4-FFF2-40B4-BE49-F238E27FC236}">
                <a16:creationId xmlns="" xmlns:a16="http://schemas.microsoft.com/office/drawing/2014/main" id="{CE287ADF-412A-483F-931F-F74E2E92AF5C}"/>
              </a:ext>
            </a:extLst>
          </p:cNvPr>
          <p:cNvSpPr/>
          <p:nvPr/>
        </p:nvSpPr>
        <p:spPr>
          <a:xfrm>
            <a:off x="528082" y="1639789"/>
            <a:ext cx="79035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dirty="0">
                <a:solidFill>
                  <a:prstClr val="black"/>
                </a:solidFill>
                <a:latin typeface="Trebuchet MS" panose="020B0603020202020204" pitchFamily="34" charset="0"/>
              </a:rPr>
              <a:t>Įmokas pagal sudarytą MPS reikia mokėti savarankiškai į vieną iš VMI biudžeto pajamų surenkamųjų sąskaitų, </a:t>
            </a:r>
            <a:r>
              <a:rPr lang="lt-LT" b="1" dirty="0">
                <a:solidFill>
                  <a:prstClr val="black"/>
                </a:solidFill>
                <a:latin typeface="Trebuchet MS" panose="020B0603020202020204" pitchFamily="34" charset="0"/>
              </a:rPr>
              <a:t>nurodant įmokos kodą – 8250.</a:t>
            </a:r>
          </a:p>
        </p:txBody>
      </p:sp>
      <p:sp>
        <p:nvSpPr>
          <p:cNvPr id="5" name="Stačiakampis 4">
            <a:extLst>
              <a:ext uri="{FF2B5EF4-FFF2-40B4-BE49-F238E27FC236}">
                <a16:creationId xmlns="" xmlns:a16="http://schemas.microsoft.com/office/drawing/2014/main" id="{05C81AC1-BD93-452D-864D-0F2F8BF39368}"/>
              </a:ext>
            </a:extLst>
          </p:cNvPr>
          <p:cNvSpPr/>
          <p:nvPr/>
        </p:nvSpPr>
        <p:spPr>
          <a:xfrm>
            <a:off x="544031" y="3301404"/>
            <a:ext cx="897210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b="1" i="1" dirty="0">
                <a:solidFill>
                  <a:srgbClr val="0F4A2D"/>
                </a:solidFill>
                <a:latin typeface="Trebuchet MS" panose="020B0603020202020204" pitchFamily="34" charset="0"/>
              </a:rPr>
              <a:t>Įmonė A, mokėdama pirmąją įmoką pagal sudarytą MPS, sumokėjo įmoką ne tuo įmokos kodu, t. y. sumokėjo 1001, o ne 8250.</a:t>
            </a:r>
          </a:p>
          <a:p>
            <a:endParaRPr lang="lt-LT" dirty="0">
              <a:solidFill>
                <a:srgbClr val="0F4A2D"/>
              </a:solidFill>
              <a:latin typeface="Trebuchet MS" panose="020B0603020202020204" pitchFamily="34" charset="0"/>
            </a:endParaRPr>
          </a:p>
          <a:p>
            <a:r>
              <a:rPr lang="lt-LT" b="1" dirty="0">
                <a:solidFill>
                  <a:srgbClr val="0F4A2D"/>
                </a:solidFill>
                <a:latin typeface="Trebuchet MS" panose="020B0603020202020204" pitchFamily="34" charset="0"/>
              </a:rPr>
              <a:t>Klausimas: </a:t>
            </a:r>
            <a:r>
              <a:rPr lang="lt-LT" b="1" dirty="0">
                <a:solidFill>
                  <a:srgbClr val="E3FDF0"/>
                </a:solidFill>
                <a:latin typeface="Trebuchet MS" panose="020B0603020202020204" pitchFamily="34" charset="0"/>
              </a:rPr>
              <a:t>Ką tokiu atveju įmonė A turi daryti?</a:t>
            </a:r>
          </a:p>
          <a:p>
            <a:endParaRPr lang="lt-LT" dirty="0">
              <a:solidFill>
                <a:srgbClr val="0F4A2D"/>
              </a:solidFill>
              <a:latin typeface="Trebuchet MS" panose="020B0603020202020204" pitchFamily="34" charset="0"/>
            </a:endParaRPr>
          </a:p>
          <a:p>
            <a:r>
              <a:rPr lang="lt-LT" b="1" dirty="0">
                <a:solidFill>
                  <a:srgbClr val="0F4A2D"/>
                </a:solidFill>
                <a:latin typeface="Trebuchet MS" panose="020B0603020202020204" pitchFamily="34" charset="0"/>
              </a:rPr>
              <a:t>Atsakymas: </a:t>
            </a:r>
            <a:r>
              <a:rPr lang="lt-LT" dirty="0">
                <a:solidFill>
                  <a:srgbClr val="0F4A2D"/>
                </a:solidFill>
                <a:latin typeface="Trebuchet MS" panose="020B0603020202020204" pitchFamily="34" charset="0"/>
              </a:rPr>
              <a:t>Tokiu atveju, įmonė A turi pateikti prašymą grąžinti (įskaityti) permoką (skirtumą) ar nepagrįstai išieškotas sumas, forma FR0781, kad įmoka būtų įskaityta teisingu įmokos kodu. Prašymą galima pateikti Mano VMI, pasirinkus: Paslaugos &gt; Mokesčių suderinimas ir grąžinimas &gt; Mokesčių ir permokų grąžinimas, įskaitymas.</a:t>
            </a:r>
          </a:p>
        </p:txBody>
      </p:sp>
      <p:sp>
        <p:nvSpPr>
          <p:cNvPr id="8" name="Stačiakampis 7">
            <a:extLst>
              <a:ext uri="{FF2B5EF4-FFF2-40B4-BE49-F238E27FC236}">
                <a16:creationId xmlns="" xmlns:a16="http://schemas.microsoft.com/office/drawing/2014/main" id="{A92F1CA9-AF23-4D5E-ADB5-F7A9CFCE0D2D}"/>
              </a:ext>
            </a:extLst>
          </p:cNvPr>
          <p:cNvSpPr/>
          <p:nvPr/>
        </p:nvSpPr>
        <p:spPr>
          <a:xfrm>
            <a:off x="528081" y="2641046"/>
            <a:ext cx="16622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000" b="1" i="1" dirty="0">
                <a:solidFill>
                  <a:srgbClr val="58B085"/>
                </a:solidFill>
                <a:latin typeface="Trebuchet MS" panose="020B0603020202020204" pitchFamily="34" charset="0"/>
              </a:rPr>
              <a:t> Pavyzdys</a:t>
            </a:r>
          </a:p>
        </p:txBody>
      </p:sp>
    </p:spTree>
    <p:extLst>
      <p:ext uri="{BB962C8B-B14F-4D97-AF65-F5344CB8AC3E}">
        <p14:creationId xmlns:p14="http://schemas.microsoft.com/office/powerpoint/2010/main" val="147075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5004427"/>
              </p:ext>
            </p:extLst>
          </p:nvPr>
        </p:nvGraphicFramePr>
        <p:xfrm>
          <a:off x="585122" y="1091139"/>
          <a:ext cx="10831504" cy="4366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: Top Corners Rounded 8">
            <a:extLst>
              <a:ext uri="{FF2B5EF4-FFF2-40B4-BE49-F238E27FC236}">
                <a16:creationId xmlns="" xmlns:a16="http://schemas.microsoft.com/office/drawing/2014/main" id="{E0454F23-FDE4-49F5-BE1E-6CB02EC1DEBE}"/>
              </a:ext>
            </a:extLst>
          </p:cNvPr>
          <p:cNvSpPr/>
          <p:nvPr/>
        </p:nvSpPr>
        <p:spPr>
          <a:xfrm rot="5400000">
            <a:off x="4907067" y="783367"/>
            <a:ext cx="1249620" cy="11063755"/>
          </a:xfrm>
          <a:prstGeom prst="round2SameRect">
            <a:avLst/>
          </a:prstGeom>
          <a:solidFill>
            <a:srgbClr val="D3E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TextBox 131">
            <a:extLst>
              <a:ext uri="{FF2B5EF4-FFF2-40B4-BE49-F238E27FC236}">
                <a16:creationId xmlns="" xmlns:a16="http://schemas.microsoft.com/office/drawing/2014/main" id="{2B3A3590-9ADB-4546-BD50-F77F61E57DEB}"/>
              </a:ext>
            </a:extLst>
          </p:cNvPr>
          <p:cNvSpPr txBox="1"/>
          <p:nvPr/>
        </p:nvSpPr>
        <p:spPr>
          <a:xfrm>
            <a:off x="232967" y="778582"/>
            <a:ext cx="1148975" cy="29867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1400" b="1" dirty="0">
                <a:solidFill>
                  <a:prstClr val="black"/>
                </a:solidFill>
                <a:latin typeface="Trebuchet MS" panose="020B0603020202020204" pitchFamily="34" charset="0"/>
                <a:ea typeface="Roboto Medium" panose="02000000000000000000" pitchFamily="2" charset="0"/>
                <a:cs typeface="Poppins Medium" pitchFamily="2" charset="77"/>
              </a:rPr>
              <a:t>Mln. eurų</a:t>
            </a:r>
            <a:endParaRPr lang="en-US" sz="1400" dirty="0">
              <a:solidFill>
                <a:prstClr val="black"/>
              </a:solidFill>
              <a:latin typeface="Trebuchet MS" panose="020B0603020202020204" pitchFamily="34" charset="0"/>
              <a:ea typeface="Roboto Medium" panose="02000000000000000000" pitchFamily="2" charset="0"/>
              <a:cs typeface="Poppins Medium" pitchFamily="2" charset="77"/>
            </a:endParaRPr>
          </a:p>
        </p:txBody>
      </p:sp>
      <p:sp>
        <p:nvSpPr>
          <p:cNvPr id="13" name="TextBox 131">
            <a:extLst>
              <a:ext uri="{FF2B5EF4-FFF2-40B4-BE49-F238E27FC236}">
                <a16:creationId xmlns="" xmlns:a16="http://schemas.microsoft.com/office/drawing/2014/main" id="{2B3A3590-9ADB-4546-BD50-F77F61E57DEB}"/>
              </a:ext>
            </a:extLst>
          </p:cNvPr>
          <p:cNvSpPr txBox="1"/>
          <p:nvPr/>
        </p:nvSpPr>
        <p:spPr>
          <a:xfrm>
            <a:off x="10826555" y="764705"/>
            <a:ext cx="59007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1400" b="1" dirty="0">
                <a:solidFill>
                  <a:prstClr val="black"/>
                </a:solidFill>
                <a:latin typeface="Trebuchet MS" panose="020B0603020202020204" pitchFamily="34" charset="0"/>
                <a:ea typeface="Roboto Medium" panose="02000000000000000000" pitchFamily="2" charset="0"/>
                <a:cs typeface="Poppins Medium" pitchFamily="2" charset="77"/>
              </a:rPr>
              <a:t>Vnt.</a:t>
            </a:r>
            <a:endParaRPr lang="en-US" sz="1400" dirty="0">
              <a:solidFill>
                <a:prstClr val="black"/>
              </a:solidFill>
              <a:latin typeface="Trebuchet MS" panose="020B0603020202020204" pitchFamily="34" charset="0"/>
              <a:ea typeface="Roboto Medium" panose="02000000000000000000" pitchFamily="2" charset="0"/>
              <a:cs typeface="Poppins Medium" pitchFamily="2" charset="77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="" xmlns:a16="http://schemas.microsoft.com/office/drawing/2014/main" id="{FDA231AA-C8B5-43F4-8287-20E8F4122D66}"/>
              </a:ext>
            </a:extLst>
          </p:cNvPr>
          <p:cNvSpPr/>
          <p:nvPr/>
        </p:nvSpPr>
        <p:spPr>
          <a:xfrm>
            <a:off x="594747" y="6093959"/>
            <a:ext cx="100700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000" b="1" dirty="0">
                <a:solidFill>
                  <a:srgbClr val="00693C"/>
                </a:solidFill>
                <a:latin typeface="Trebuchet MS" panose="020B0603020202020204" pitchFamily="34" charset="0"/>
              </a:rPr>
              <a:t>Didžiausią dalį nepriemokos 2024 </a:t>
            </a:r>
            <a:r>
              <a:rPr lang="lt-LT" sz="2000" b="1" dirty="0" smtClean="0">
                <a:solidFill>
                  <a:srgbClr val="00693C"/>
                </a:solidFill>
                <a:latin typeface="Trebuchet MS" panose="020B0603020202020204" pitchFamily="34" charset="0"/>
              </a:rPr>
              <a:t>m. kovo </a:t>
            </a:r>
            <a:r>
              <a:rPr lang="lt-LT" sz="2000" b="1" dirty="0">
                <a:solidFill>
                  <a:srgbClr val="00693C"/>
                </a:solidFill>
                <a:latin typeface="Trebuchet MS" panose="020B0603020202020204" pitchFamily="34" charset="0"/>
              </a:rPr>
              <a:t>1 d. sudarė PVM, 71 proc. </a:t>
            </a:r>
            <a:endParaRPr lang="lt-LT" sz="2400" b="1" dirty="0">
              <a:solidFill>
                <a:srgbClr val="00B050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Stačiakampis 8"/>
          <p:cNvSpPr/>
          <p:nvPr/>
        </p:nvSpPr>
        <p:spPr>
          <a:xfrm>
            <a:off x="1276510" y="205598"/>
            <a:ext cx="91711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lt-LT" sz="2800" b="1" dirty="0">
                <a:solidFill>
                  <a:srgbClr val="197D4D"/>
                </a:solidFill>
                <a:latin typeface="Trebuchet MS" panose="020B0603020202020204" pitchFamily="34" charset="0"/>
              </a:rPr>
              <a:t>Įmonių nepriemoka nuo 2023 </a:t>
            </a:r>
            <a:r>
              <a:rPr lang="lt-LT" sz="2800" b="1" dirty="0" smtClean="0">
                <a:solidFill>
                  <a:srgbClr val="197D4D"/>
                </a:solidFill>
                <a:latin typeface="Trebuchet MS" panose="020B0603020202020204" pitchFamily="34" charset="0"/>
              </a:rPr>
              <a:t>m. sumažėjo </a:t>
            </a:r>
            <a:r>
              <a:rPr lang="lt-LT" sz="2800" b="1" dirty="0">
                <a:solidFill>
                  <a:srgbClr val="197D4D"/>
                </a:solidFill>
                <a:latin typeface="Trebuchet MS" panose="020B0603020202020204" pitchFamily="34" charset="0"/>
              </a:rPr>
              <a:t>60 mln. </a:t>
            </a:r>
            <a:r>
              <a:rPr lang="en-US" sz="2800" b="1" dirty="0">
                <a:solidFill>
                  <a:srgbClr val="197D4D"/>
                </a:solidFill>
                <a:latin typeface="Trebuchet MS" panose="020B0603020202020204" pitchFamily="34" charset="0"/>
              </a:rPr>
              <a:t>€</a:t>
            </a:r>
            <a:r>
              <a:rPr lang="lt-LT" sz="2800" b="1" dirty="0">
                <a:solidFill>
                  <a:srgbClr val="197D4D"/>
                </a:solidFill>
                <a:latin typeface="Trebuchet MS" panose="020B0603020202020204" pitchFamily="34" charset="0"/>
              </a:rPr>
              <a:t> </a:t>
            </a:r>
          </a:p>
        </p:txBody>
      </p:sp>
      <p:sp>
        <p:nvSpPr>
          <p:cNvPr id="14" name="TextBox 131">
            <a:extLst>
              <a:ext uri="{FF2B5EF4-FFF2-40B4-BE49-F238E27FC236}">
                <a16:creationId xmlns="" xmlns:a16="http://schemas.microsoft.com/office/drawing/2014/main" id="{2B3A3590-9ADB-4546-BD50-F77F61E57DEB}"/>
              </a:ext>
            </a:extLst>
          </p:cNvPr>
          <p:cNvSpPr txBox="1"/>
          <p:nvPr/>
        </p:nvSpPr>
        <p:spPr>
          <a:xfrm>
            <a:off x="1276510" y="3907900"/>
            <a:ext cx="114897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1400" b="1" dirty="0">
                <a:solidFill>
                  <a:prstClr val="black"/>
                </a:solidFill>
                <a:latin typeface="Trebuchet MS" panose="020B0603020202020204" pitchFamily="34" charset="0"/>
                <a:ea typeface="Roboto Medium" panose="02000000000000000000" pitchFamily="2" charset="0"/>
                <a:cs typeface="Poppins Medium" pitchFamily="2" charset="77"/>
              </a:rPr>
              <a:t>122,6</a:t>
            </a:r>
            <a:endParaRPr lang="en-US" sz="1400" dirty="0">
              <a:solidFill>
                <a:prstClr val="black"/>
              </a:solidFill>
              <a:latin typeface="Trebuchet MS" panose="020B0603020202020204" pitchFamily="34" charset="0"/>
              <a:ea typeface="Roboto Medium" panose="02000000000000000000" pitchFamily="2" charset="0"/>
              <a:cs typeface="Poppins Medium" pitchFamily="2" charset="77"/>
            </a:endParaRPr>
          </a:p>
        </p:txBody>
      </p:sp>
      <p:sp>
        <p:nvSpPr>
          <p:cNvPr id="15" name="TextBox 131">
            <a:extLst>
              <a:ext uri="{FF2B5EF4-FFF2-40B4-BE49-F238E27FC236}">
                <a16:creationId xmlns="" xmlns:a16="http://schemas.microsoft.com/office/drawing/2014/main" id="{2B3A3590-9ADB-4546-BD50-F77F61E57DEB}"/>
              </a:ext>
            </a:extLst>
          </p:cNvPr>
          <p:cNvSpPr txBox="1"/>
          <p:nvPr/>
        </p:nvSpPr>
        <p:spPr>
          <a:xfrm>
            <a:off x="2927660" y="1208543"/>
            <a:ext cx="114897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1400" b="1" dirty="0">
                <a:solidFill>
                  <a:prstClr val="black"/>
                </a:solidFill>
                <a:latin typeface="Trebuchet MS" panose="020B0603020202020204" pitchFamily="34" charset="0"/>
                <a:ea typeface="Roboto Medium" panose="02000000000000000000" pitchFamily="2" charset="0"/>
                <a:cs typeface="Poppins Medium" pitchFamily="2" charset="77"/>
              </a:rPr>
              <a:t>841,4</a:t>
            </a:r>
            <a:endParaRPr lang="en-US" sz="1400" dirty="0">
              <a:solidFill>
                <a:prstClr val="black"/>
              </a:solidFill>
              <a:latin typeface="Trebuchet MS" panose="020B0603020202020204" pitchFamily="34" charset="0"/>
              <a:ea typeface="Roboto Medium" panose="02000000000000000000" pitchFamily="2" charset="0"/>
              <a:cs typeface="Poppins Medium" pitchFamily="2" charset="77"/>
            </a:endParaRPr>
          </a:p>
        </p:txBody>
      </p:sp>
      <p:sp>
        <p:nvSpPr>
          <p:cNvPr id="16" name="TextBox 131">
            <a:extLst>
              <a:ext uri="{FF2B5EF4-FFF2-40B4-BE49-F238E27FC236}">
                <a16:creationId xmlns="" xmlns:a16="http://schemas.microsoft.com/office/drawing/2014/main" id="{2B3A3590-9ADB-4546-BD50-F77F61E57DEB}"/>
              </a:ext>
            </a:extLst>
          </p:cNvPr>
          <p:cNvSpPr txBox="1"/>
          <p:nvPr/>
        </p:nvSpPr>
        <p:spPr>
          <a:xfrm>
            <a:off x="4549898" y="2007800"/>
            <a:ext cx="114897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1400" b="1" dirty="0">
                <a:solidFill>
                  <a:prstClr val="black"/>
                </a:solidFill>
                <a:latin typeface="Trebuchet MS" panose="020B0603020202020204" pitchFamily="34" charset="0"/>
                <a:ea typeface="Roboto Medium" panose="02000000000000000000" pitchFamily="2" charset="0"/>
                <a:cs typeface="Poppins Medium" pitchFamily="2" charset="77"/>
              </a:rPr>
              <a:t>605,5</a:t>
            </a:r>
            <a:endParaRPr lang="en-US" sz="1400" dirty="0">
              <a:solidFill>
                <a:prstClr val="black"/>
              </a:solidFill>
              <a:latin typeface="Trebuchet MS" panose="020B0603020202020204" pitchFamily="34" charset="0"/>
              <a:ea typeface="Roboto Medium" panose="02000000000000000000" pitchFamily="2" charset="0"/>
              <a:cs typeface="Poppins Medium" pitchFamily="2" charset="77"/>
            </a:endParaRPr>
          </a:p>
        </p:txBody>
      </p:sp>
      <p:sp>
        <p:nvSpPr>
          <p:cNvPr id="17" name="TextBox 131">
            <a:extLst>
              <a:ext uri="{FF2B5EF4-FFF2-40B4-BE49-F238E27FC236}">
                <a16:creationId xmlns="" xmlns:a16="http://schemas.microsoft.com/office/drawing/2014/main" id="{2B3A3590-9ADB-4546-BD50-F77F61E57DEB}"/>
              </a:ext>
            </a:extLst>
          </p:cNvPr>
          <p:cNvSpPr txBox="1"/>
          <p:nvPr/>
        </p:nvSpPr>
        <p:spPr>
          <a:xfrm>
            <a:off x="6140761" y="3378090"/>
            <a:ext cx="114897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1400" b="1" dirty="0">
                <a:solidFill>
                  <a:prstClr val="black"/>
                </a:solidFill>
                <a:latin typeface="Trebuchet MS" panose="020B0603020202020204" pitchFamily="34" charset="0"/>
                <a:ea typeface="Roboto Medium" panose="02000000000000000000" pitchFamily="2" charset="0"/>
                <a:cs typeface="Poppins Medium" pitchFamily="2" charset="77"/>
              </a:rPr>
              <a:t>266,7</a:t>
            </a:r>
            <a:endParaRPr lang="en-US" sz="1400" dirty="0">
              <a:solidFill>
                <a:prstClr val="black"/>
              </a:solidFill>
              <a:latin typeface="Trebuchet MS" panose="020B0603020202020204" pitchFamily="34" charset="0"/>
              <a:ea typeface="Roboto Medium" panose="02000000000000000000" pitchFamily="2" charset="0"/>
              <a:cs typeface="Poppins Medium" pitchFamily="2" charset="77"/>
            </a:endParaRPr>
          </a:p>
        </p:txBody>
      </p:sp>
      <p:sp>
        <p:nvSpPr>
          <p:cNvPr id="18" name="TextBox 131">
            <a:extLst>
              <a:ext uri="{FF2B5EF4-FFF2-40B4-BE49-F238E27FC236}">
                <a16:creationId xmlns="" xmlns:a16="http://schemas.microsoft.com/office/drawing/2014/main" id="{2B3A3590-9ADB-4546-BD50-F77F61E57DEB}"/>
              </a:ext>
            </a:extLst>
          </p:cNvPr>
          <p:cNvSpPr txBox="1"/>
          <p:nvPr/>
        </p:nvSpPr>
        <p:spPr>
          <a:xfrm>
            <a:off x="7755131" y="3600122"/>
            <a:ext cx="114897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1400" b="1" dirty="0">
                <a:solidFill>
                  <a:prstClr val="black"/>
                </a:solidFill>
                <a:latin typeface="Trebuchet MS" panose="020B0603020202020204" pitchFamily="34" charset="0"/>
                <a:ea typeface="Roboto Medium" panose="02000000000000000000" pitchFamily="2" charset="0"/>
                <a:cs typeface="Poppins Medium" pitchFamily="2" charset="77"/>
              </a:rPr>
              <a:t>204,5</a:t>
            </a:r>
            <a:endParaRPr lang="en-US" sz="1400" dirty="0">
              <a:solidFill>
                <a:prstClr val="black"/>
              </a:solidFill>
              <a:latin typeface="Trebuchet MS" panose="020B0603020202020204" pitchFamily="34" charset="0"/>
              <a:ea typeface="Roboto Medium" panose="02000000000000000000" pitchFamily="2" charset="0"/>
              <a:cs typeface="Poppins Medium" pitchFamily="2" charset="77"/>
            </a:endParaRPr>
          </a:p>
        </p:txBody>
      </p:sp>
      <p:sp>
        <p:nvSpPr>
          <p:cNvPr id="19" name="TextBox 131">
            <a:extLst>
              <a:ext uri="{FF2B5EF4-FFF2-40B4-BE49-F238E27FC236}">
                <a16:creationId xmlns="" xmlns:a16="http://schemas.microsoft.com/office/drawing/2014/main" id="{2B3A3590-9ADB-4546-BD50-F77F61E57DEB}"/>
              </a:ext>
            </a:extLst>
          </p:cNvPr>
          <p:cNvSpPr txBox="1"/>
          <p:nvPr/>
        </p:nvSpPr>
        <p:spPr>
          <a:xfrm>
            <a:off x="9369501" y="3600122"/>
            <a:ext cx="114897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1400" b="1" dirty="0">
                <a:solidFill>
                  <a:prstClr val="black"/>
                </a:solidFill>
                <a:latin typeface="Trebuchet MS" panose="020B0603020202020204" pitchFamily="34" charset="0"/>
                <a:ea typeface="Roboto Medium" panose="02000000000000000000" pitchFamily="2" charset="0"/>
                <a:cs typeface="Poppins Medium" pitchFamily="2" charset="77"/>
              </a:rPr>
              <a:t>206,6</a:t>
            </a:r>
            <a:endParaRPr lang="en-US" sz="1400" dirty="0">
              <a:solidFill>
                <a:prstClr val="black"/>
              </a:solidFill>
              <a:latin typeface="Trebuchet MS" panose="020B0603020202020204" pitchFamily="34" charset="0"/>
              <a:ea typeface="Roboto Medium" panose="02000000000000000000" pitchFamily="2" charset="0"/>
              <a:cs typeface="Poppi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25302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A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čiakampis 3">
            <a:extLst>
              <a:ext uri="{FF2B5EF4-FFF2-40B4-BE49-F238E27FC236}">
                <a16:creationId xmlns="" xmlns:a16="http://schemas.microsoft.com/office/drawing/2014/main" id="{C8ECDA64-4D25-40E0-A97E-7EC1C1F7A7B8}"/>
              </a:ext>
            </a:extLst>
          </p:cNvPr>
          <p:cNvSpPr/>
          <p:nvPr/>
        </p:nvSpPr>
        <p:spPr>
          <a:xfrm>
            <a:off x="528081" y="449382"/>
            <a:ext cx="111039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4000" b="1" dirty="0">
                <a:solidFill>
                  <a:srgbClr val="0F4A2D"/>
                </a:solidFill>
                <a:latin typeface="Trebuchet MS" panose="020B0603020202020204" pitchFamily="34" charset="0"/>
              </a:rPr>
              <a:t>Teisės aktai</a:t>
            </a:r>
            <a:endParaRPr lang="pl-PL" sz="4000" b="1" dirty="0">
              <a:solidFill>
                <a:srgbClr val="0F4A2D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Stačiakampis 2">
            <a:extLst>
              <a:ext uri="{FF2B5EF4-FFF2-40B4-BE49-F238E27FC236}">
                <a16:creationId xmlns="" xmlns:a16="http://schemas.microsoft.com/office/drawing/2014/main" id="{CE287ADF-412A-483F-931F-F74E2E92AF5C}"/>
              </a:ext>
            </a:extLst>
          </p:cNvPr>
          <p:cNvSpPr/>
          <p:nvPr/>
        </p:nvSpPr>
        <p:spPr>
          <a:xfrm>
            <a:off x="528081" y="1645356"/>
            <a:ext cx="995562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lt-LT" kern="0" dirty="0">
                <a:solidFill>
                  <a:prstClr val="black"/>
                </a:solidFill>
                <a:latin typeface="Trebuchet MS" panose="020B0603020202020204" pitchFamily="34" charset="0"/>
              </a:rPr>
              <a:t>Lietuvos Respublikos mokesčių administravimo įstatymo 88 straipsnis</a:t>
            </a:r>
            <a:r>
              <a:rPr lang="en-US" kern="0" dirty="0">
                <a:solidFill>
                  <a:prstClr val="black"/>
                </a:solidFill>
                <a:latin typeface="Trebuchet MS" panose="020B0603020202020204" pitchFamily="34" charset="0"/>
              </a:rPr>
              <a:t>;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lt-LT" kern="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lt-LT" kern="0" dirty="0">
                <a:solidFill>
                  <a:prstClr val="black"/>
                </a:solidFill>
                <a:latin typeface="Trebuchet MS" panose="020B0603020202020204" pitchFamily="34" charset="0"/>
              </a:rPr>
              <a:t>Nr. 268 „</a:t>
            </a:r>
            <a:r>
              <a:rPr lang="lt-LT" kern="0" dirty="0">
                <a:solidFill>
                  <a:prstClr val="black"/>
                </a:solidFill>
                <a:latin typeface="Trebuchet MS" panose="020B0603020202020204" pitchFamily="34" charset="0"/>
                <a:hlinkClick r:id="rId2"/>
              </a:rPr>
              <a:t>Dėl mokestinės nepriemokos ar baudos už administracinį nusižengimą mokėjimo atidėjimo arba išdėstymo taisyklių patvirtinimo</a:t>
            </a:r>
            <a:r>
              <a:rPr lang="lt-LT" kern="0" dirty="0">
                <a:solidFill>
                  <a:prstClr val="black"/>
                </a:solidFill>
                <a:latin typeface="Trebuchet MS" panose="020B0603020202020204" pitchFamily="34" charset="0"/>
              </a:rPr>
              <a:t>“</a:t>
            </a:r>
            <a:r>
              <a:rPr lang="en-US" kern="0" dirty="0">
                <a:solidFill>
                  <a:prstClr val="black"/>
                </a:solidFill>
                <a:latin typeface="Trebuchet MS" panose="020B0603020202020204" pitchFamily="34" charset="0"/>
              </a:rPr>
              <a:t>;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lt-LT" kern="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lt-LT" kern="0" dirty="0">
                <a:solidFill>
                  <a:prstClr val="black"/>
                </a:solidFill>
                <a:latin typeface="Trebuchet MS" panose="020B0603020202020204" pitchFamily="34" charset="0"/>
              </a:rPr>
              <a:t>Nr. 236 „</a:t>
            </a:r>
            <a:r>
              <a:rPr lang="lt-LT" kern="0" dirty="0">
                <a:solidFill>
                  <a:prstClr val="black"/>
                </a:solidFill>
                <a:latin typeface="Trebuchet MS" panose="020B0603020202020204" pitchFamily="34" charset="0"/>
                <a:hlinkClick r:id="rId3"/>
              </a:rPr>
              <a:t>Dėl mokestinės paskolos sutarties ir fizinių asmenų anketos formų bei prašymo atidėti arba išdėstyti mokestinės nepriemokos sumokėjimą, sudarant mokestinės paskolos sutartį, reikalavimų aprašo patvirtinimo</a:t>
            </a:r>
            <a:r>
              <a:rPr lang="lt-LT" kern="0" dirty="0">
                <a:solidFill>
                  <a:prstClr val="black"/>
                </a:solidFill>
                <a:latin typeface="Trebuchet MS" panose="020B0603020202020204" pitchFamily="34" charset="0"/>
              </a:rPr>
              <a:t>“</a:t>
            </a:r>
            <a:r>
              <a:rPr lang="en-US" kern="0" dirty="0">
                <a:solidFill>
                  <a:prstClr val="black"/>
                </a:solidFill>
                <a:latin typeface="Trebuchet MS" panose="020B0603020202020204" pitchFamily="34" charset="0"/>
              </a:rPr>
              <a:t>;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lt-LT" kern="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lt-LT" kern="0" dirty="0">
                <a:solidFill>
                  <a:prstClr val="black"/>
                </a:solidFill>
                <a:latin typeface="Trebuchet MS" panose="020B0603020202020204" pitchFamily="34" charset="0"/>
              </a:rPr>
              <a:t>Nr. VA-38 „</a:t>
            </a:r>
            <a:r>
              <a:rPr lang="lt-LT" kern="0" dirty="0">
                <a:solidFill>
                  <a:prstClr val="black"/>
                </a:solidFill>
                <a:latin typeface="Trebuchet MS" panose="020B0603020202020204" pitchFamily="34" charset="0"/>
                <a:hlinkClick r:id="rId4"/>
              </a:rPr>
              <a:t>Dėl mokesčių mokėtojo, turinčio mokestinę nepriemoką, arba asmens, kuriam paskirta bauda už administracinį nusižengimą, finansinės būklės vertinimo rekomendacijų patvirtinimo</a:t>
            </a:r>
            <a:r>
              <a:rPr lang="lt-LT" kern="0" dirty="0">
                <a:solidFill>
                  <a:prstClr val="black"/>
                </a:solidFill>
                <a:latin typeface="Trebuchet MS" panose="020B0603020202020204" pitchFamily="34" charset="0"/>
              </a:rPr>
              <a:t>“</a:t>
            </a:r>
            <a:r>
              <a:rPr lang="en-US" kern="0" dirty="0">
                <a:solidFill>
                  <a:prstClr val="black"/>
                </a:solidFill>
                <a:latin typeface="Trebuchet MS" panose="020B0603020202020204" pitchFamily="34" charset="0"/>
              </a:rPr>
              <a:t>;</a:t>
            </a:r>
          </a:p>
          <a:p>
            <a:endParaRPr lang="lt-LT" kern="0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11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B0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čiakampis 3">
            <a:extLst>
              <a:ext uri="{FF2B5EF4-FFF2-40B4-BE49-F238E27FC236}">
                <a16:creationId xmlns="" xmlns:a16="http://schemas.microsoft.com/office/drawing/2014/main" id="{C8ECDA64-4D25-40E0-A97E-7EC1C1F7A7B8}"/>
              </a:ext>
            </a:extLst>
          </p:cNvPr>
          <p:cNvSpPr/>
          <p:nvPr/>
        </p:nvSpPr>
        <p:spPr>
          <a:xfrm>
            <a:off x="528081" y="449382"/>
            <a:ext cx="111039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4000" b="1" dirty="0">
                <a:solidFill>
                  <a:srgbClr val="B4E3CC"/>
                </a:solidFill>
                <a:latin typeface="Trebuchet MS" panose="020B0603020202020204" pitchFamily="34" charset="0"/>
              </a:rPr>
              <a:t>Aktuali informacija</a:t>
            </a:r>
            <a:endParaRPr lang="pl-PL" sz="4000" b="1" dirty="0">
              <a:solidFill>
                <a:srgbClr val="B4E3CC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Stačiakampis 5">
            <a:extLst>
              <a:ext uri="{FF2B5EF4-FFF2-40B4-BE49-F238E27FC236}">
                <a16:creationId xmlns="" xmlns:a16="http://schemas.microsoft.com/office/drawing/2014/main" id="{CE287ADF-412A-483F-931F-F74E2E92AF5C}"/>
              </a:ext>
            </a:extLst>
          </p:cNvPr>
          <p:cNvSpPr/>
          <p:nvPr/>
        </p:nvSpPr>
        <p:spPr>
          <a:xfrm>
            <a:off x="528081" y="1231699"/>
            <a:ext cx="995562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kern="0" dirty="0">
                <a:solidFill>
                  <a:prstClr val="black"/>
                </a:solidFill>
                <a:latin typeface="Trebuchet MS" panose="020B0603020202020204" pitchFamily="34" charset="0"/>
              </a:rPr>
              <a:t>VMI internetinė svetainė: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lt-LT" kern="0" dirty="0">
              <a:solidFill>
                <a:prstClr val="black"/>
              </a:solidFill>
              <a:latin typeface="Trebuchet MS" panose="020B0603020202020204" pitchFamily="34" charset="0"/>
              <a:hlinkClick r:id="rId2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lt-LT" dirty="0">
                <a:solidFill>
                  <a:prstClr val="black"/>
                </a:solidFill>
                <a:latin typeface="Trebuchet MS" panose="020B0603020202020204" pitchFamily="34" charset="0"/>
                <a:hlinkClick r:id="rId2"/>
              </a:rPr>
              <a:t>Ką daryti, jeigu neturiu galimybės laiku sumokėti mokesčio prievolės, skolos ar administracinės baudos?</a:t>
            </a:r>
            <a:endParaRPr lang="lt-LT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lt-LT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lt-LT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lt-LT" kern="0" dirty="0">
                <a:solidFill>
                  <a:prstClr val="black"/>
                </a:solidFill>
                <a:latin typeface="Trebuchet MS" panose="020B0603020202020204" pitchFamily="34" charset="0"/>
                <a:hlinkClick r:id="rId3"/>
              </a:rPr>
              <a:t>Klausimynas dėl galimybės sudaryti mokestinės paskolos sutartį</a:t>
            </a:r>
            <a:endParaRPr lang="lt-LT" kern="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lt-LT" kern="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algn="just"/>
            <a:endParaRPr lang="lt-LT" kern="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endParaRPr lang="lt-LT" kern="0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83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čiakampis 3"/>
          <p:cNvSpPr/>
          <p:nvPr/>
        </p:nvSpPr>
        <p:spPr>
          <a:xfrm>
            <a:off x="117146" y="125819"/>
            <a:ext cx="1195770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3200" b="1" dirty="0" smtClean="0">
                <a:solidFill>
                  <a:srgbClr val="197D4D"/>
                </a:solidFill>
                <a:latin typeface="Trebuchet MS" panose="020B0603020202020204" pitchFamily="34" charset="0"/>
              </a:rPr>
              <a:t>Įmonės, </a:t>
            </a:r>
            <a:r>
              <a:rPr lang="lt-LT" sz="3200" b="1" dirty="0">
                <a:solidFill>
                  <a:srgbClr val="197D4D"/>
                </a:solidFill>
                <a:latin typeface="Trebuchet MS" panose="020B0603020202020204" pitchFamily="34" charset="0"/>
              </a:rPr>
              <a:t>kurių nepriemoka &gt;100 tūkst. </a:t>
            </a:r>
            <a:r>
              <a:rPr lang="en-US" sz="3200" b="1" dirty="0" smtClean="0">
                <a:solidFill>
                  <a:srgbClr val="197D4D"/>
                </a:solidFill>
                <a:latin typeface="Trebuchet MS" panose="020B0603020202020204" pitchFamily="34" charset="0"/>
              </a:rPr>
              <a:t>€</a:t>
            </a:r>
            <a:r>
              <a:rPr lang="lt-LT" sz="3200" b="1" dirty="0" smtClean="0">
                <a:solidFill>
                  <a:srgbClr val="197D4D"/>
                </a:solidFill>
                <a:latin typeface="Trebuchet MS" panose="020B0603020202020204" pitchFamily="34" charset="0"/>
              </a:rPr>
              <a:t>, </a:t>
            </a:r>
            <a:r>
              <a:rPr lang="lt-LT" sz="3200" b="1" dirty="0">
                <a:solidFill>
                  <a:srgbClr val="197D4D"/>
                </a:solidFill>
                <a:latin typeface="Trebuchet MS" panose="020B0603020202020204" pitchFamily="34" charset="0"/>
              </a:rPr>
              <a:t>sudaro 131 mln. </a:t>
            </a:r>
            <a:r>
              <a:rPr lang="en-US" sz="3200" b="1" dirty="0">
                <a:solidFill>
                  <a:srgbClr val="197D4D"/>
                </a:solidFill>
                <a:latin typeface="Trebuchet MS" panose="020B0603020202020204" pitchFamily="34" charset="0"/>
              </a:rPr>
              <a:t>€</a:t>
            </a:r>
            <a:r>
              <a:rPr lang="lt-LT" sz="3200" b="1" dirty="0">
                <a:solidFill>
                  <a:srgbClr val="197D4D"/>
                </a:solidFill>
                <a:latin typeface="Trebuchet MS" panose="020B0603020202020204" pitchFamily="34" charset="0"/>
              </a:rPr>
              <a:t> (63,5 proc.)</a:t>
            </a:r>
          </a:p>
        </p:txBody>
      </p:sp>
      <p:graphicFrame>
        <p:nvGraphicFramePr>
          <p:cNvPr id="5" name="Diagrama 4"/>
          <p:cNvGraphicFramePr>
            <a:graphicFrameLocks/>
          </p:cNvGraphicFramePr>
          <p:nvPr>
            <p:extLst/>
          </p:nvPr>
        </p:nvGraphicFramePr>
        <p:xfrm>
          <a:off x="267902" y="1725726"/>
          <a:ext cx="11243912" cy="4780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131">
            <a:extLst>
              <a:ext uri="{FF2B5EF4-FFF2-40B4-BE49-F238E27FC236}">
                <a16:creationId xmlns="" xmlns:a16="http://schemas.microsoft.com/office/drawing/2014/main" id="{2B3A3590-9ADB-4546-BD50-F77F61E57DEB}"/>
              </a:ext>
            </a:extLst>
          </p:cNvPr>
          <p:cNvSpPr txBox="1"/>
          <p:nvPr/>
        </p:nvSpPr>
        <p:spPr>
          <a:xfrm>
            <a:off x="0" y="1277707"/>
            <a:ext cx="1148975" cy="29867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1400" b="1" dirty="0">
                <a:solidFill>
                  <a:prstClr val="black"/>
                </a:solidFill>
                <a:latin typeface="Trebuchet MS" panose="020B0603020202020204" pitchFamily="34" charset="0"/>
                <a:ea typeface="Roboto Medium" panose="02000000000000000000" pitchFamily="2" charset="0"/>
                <a:cs typeface="Poppins Medium" pitchFamily="2" charset="77"/>
              </a:rPr>
              <a:t>Mln. eurų</a:t>
            </a:r>
            <a:endParaRPr lang="en-US" sz="1400" dirty="0">
              <a:solidFill>
                <a:prstClr val="black"/>
              </a:solidFill>
              <a:latin typeface="Trebuchet MS" panose="020B0603020202020204" pitchFamily="34" charset="0"/>
              <a:ea typeface="Roboto Medium" panose="02000000000000000000" pitchFamily="2" charset="0"/>
              <a:cs typeface="Poppins Medium" pitchFamily="2" charset="77"/>
            </a:endParaRPr>
          </a:p>
        </p:txBody>
      </p:sp>
      <p:sp>
        <p:nvSpPr>
          <p:cNvPr id="8" name="TextBox 131">
            <a:extLst>
              <a:ext uri="{FF2B5EF4-FFF2-40B4-BE49-F238E27FC236}">
                <a16:creationId xmlns="" xmlns:a16="http://schemas.microsoft.com/office/drawing/2014/main" id="{2B3A3590-9ADB-4546-BD50-F77F61E57DEB}"/>
              </a:ext>
            </a:extLst>
          </p:cNvPr>
          <p:cNvSpPr txBox="1"/>
          <p:nvPr/>
        </p:nvSpPr>
        <p:spPr>
          <a:xfrm>
            <a:off x="10921743" y="1343279"/>
            <a:ext cx="59007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1400" b="1" dirty="0">
                <a:solidFill>
                  <a:prstClr val="black"/>
                </a:solidFill>
                <a:latin typeface="Trebuchet MS" panose="020B0603020202020204" pitchFamily="34" charset="0"/>
                <a:ea typeface="Roboto Medium" panose="02000000000000000000" pitchFamily="2" charset="0"/>
                <a:cs typeface="Poppins Medium" pitchFamily="2" charset="77"/>
              </a:rPr>
              <a:t>Vnt.</a:t>
            </a:r>
            <a:endParaRPr lang="en-US" sz="1400" dirty="0">
              <a:solidFill>
                <a:prstClr val="black"/>
              </a:solidFill>
              <a:latin typeface="Trebuchet MS" panose="020B0603020202020204" pitchFamily="34" charset="0"/>
              <a:ea typeface="Roboto Medium" panose="02000000000000000000" pitchFamily="2" charset="0"/>
              <a:cs typeface="Poppins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31494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077447" y="4081225"/>
            <a:ext cx="747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i="1" dirty="0">
                <a:solidFill>
                  <a:prstClr val="white"/>
                </a:solidFill>
                <a:latin typeface="Trebuchet MS" panose="020B0603020202020204" pitchFamily="34" charset="0"/>
              </a:rPr>
              <a:t>„Citata“</a:t>
            </a:r>
          </a:p>
        </p:txBody>
      </p:sp>
      <p:graphicFrame>
        <p:nvGraphicFramePr>
          <p:cNvPr id="6" name="Diagrama 5"/>
          <p:cNvGraphicFramePr>
            <a:graphicFrameLocks/>
          </p:cNvGraphicFramePr>
          <p:nvPr>
            <p:extLst/>
          </p:nvPr>
        </p:nvGraphicFramePr>
        <p:xfrm>
          <a:off x="-25940" y="1159727"/>
          <a:ext cx="6582857" cy="5786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21">
            <a:extLst>
              <a:ext uri="{FF2B5EF4-FFF2-40B4-BE49-F238E27FC236}">
                <a16:creationId xmlns="" xmlns:a16="http://schemas.microsoft.com/office/drawing/2014/main" id="{BF76569B-8390-AB46-8D31-FAB07CBD0DD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-25939" y="1040860"/>
          <a:ext cx="12217939" cy="5905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16604" y="237245"/>
            <a:ext cx="10706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800" b="1" dirty="0">
                <a:solidFill>
                  <a:prstClr val="white"/>
                </a:solidFill>
                <a:latin typeface="Trebuchet MS" panose="020B0603020202020204" pitchFamily="34" charset="0"/>
              </a:rPr>
              <a:t>98 </a:t>
            </a:r>
            <a:r>
              <a:rPr lang="en-US" sz="2800" b="1" dirty="0">
                <a:solidFill>
                  <a:prstClr val="white"/>
                </a:solidFill>
                <a:latin typeface="Trebuchet MS" panose="020B0603020202020204" pitchFamily="34" charset="0"/>
              </a:rPr>
              <a:t>% vis</a:t>
            </a:r>
            <a:r>
              <a:rPr lang="lt-LT" sz="2800" b="1" dirty="0">
                <a:solidFill>
                  <a:prstClr val="white"/>
                </a:solidFill>
                <a:latin typeface="Trebuchet MS" panose="020B0603020202020204" pitchFamily="34" charset="0"/>
              </a:rPr>
              <a:t>ų</a:t>
            </a:r>
            <a:r>
              <a:rPr lang="en-US" sz="2800" b="1" dirty="0">
                <a:solidFill>
                  <a:prstClr val="white"/>
                </a:solidFill>
                <a:latin typeface="Trebuchet MS" panose="020B0603020202020204" pitchFamily="34" charset="0"/>
              </a:rPr>
              <a:t> sudaryt</a:t>
            </a:r>
            <a:r>
              <a:rPr lang="lt-LT" sz="2800" b="1" dirty="0">
                <a:solidFill>
                  <a:prstClr val="white"/>
                </a:solidFill>
                <a:latin typeface="Trebuchet MS" panose="020B0603020202020204" pitchFamily="34" charset="0"/>
              </a:rPr>
              <a:t>ų  </a:t>
            </a:r>
            <a:r>
              <a:rPr lang="en-US" sz="2800" b="1" dirty="0">
                <a:solidFill>
                  <a:prstClr val="white"/>
                </a:solidFill>
                <a:latin typeface="Trebuchet MS" panose="020B0603020202020204" pitchFamily="34" charset="0"/>
              </a:rPr>
              <a:t>MPS</a:t>
            </a:r>
            <a:r>
              <a:rPr lang="lt-LT" sz="2800" b="1" dirty="0">
                <a:solidFill>
                  <a:prstClr val="white"/>
                </a:solidFill>
                <a:latin typeface="Trebuchet MS" panose="020B0603020202020204" pitchFamily="34" charset="0"/>
              </a:rPr>
              <a:t> </a:t>
            </a:r>
            <a:r>
              <a:rPr lang="en-US" sz="2800" b="1" dirty="0">
                <a:solidFill>
                  <a:prstClr val="white"/>
                </a:solidFill>
                <a:latin typeface="Trebuchet MS" panose="020B0603020202020204" pitchFamily="34" charset="0"/>
              </a:rPr>
              <a:t>buvo </a:t>
            </a:r>
            <a:r>
              <a:rPr lang="lt-LT" sz="2800" b="1" dirty="0">
                <a:solidFill>
                  <a:prstClr val="white"/>
                </a:solidFill>
                <a:latin typeface="Trebuchet MS" panose="020B0603020202020204" pitchFamily="34" charset="0"/>
              </a:rPr>
              <a:t>juridinių asmenų</a:t>
            </a:r>
          </a:p>
        </p:txBody>
      </p:sp>
      <p:sp>
        <p:nvSpPr>
          <p:cNvPr id="9" name="Stačiakampis 8"/>
          <p:cNvSpPr/>
          <p:nvPr/>
        </p:nvSpPr>
        <p:spPr>
          <a:xfrm>
            <a:off x="73542" y="254548"/>
            <a:ext cx="119930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2800" b="1" dirty="0">
                <a:solidFill>
                  <a:srgbClr val="197D4D"/>
                </a:solidFill>
                <a:latin typeface="Trebuchet MS" panose="020B0603020202020204" pitchFamily="34" charset="0"/>
              </a:rPr>
              <a:t>Didžiausia </a:t>
            </a:r>
            <a:r>
              <a:rPr lang="lt-LT" sz="2800" b="1" dirty="0" smtClean="0">
                <a:solidFill>
                  <a:srgbClr val="197D4D"/>
                </a:solidFill>
                <a:latin typeface="Trebuchet MS" panose="020B0603020202020204" pitchFamily="34" charset="0"/>
              </a:rPr>
              <a:t>mokesčių </a:t>
            </a:r>
            <a:r>
              <a:rPr lang="lt-LT" sz="2800" b="1" dirty="0">
                <a:solidFill>
                  <a:srgbClr val="197D4D"/>
                </a:solidFill>
                <a:latin typeface="Trebuchet MS" panose="020B0603020202020204" pitchFamily="34" charset="0"/>
              </a:rPr>
              <a:t>nepriemoka - prekybos sektoriuje</a:t>
            </a:r>
          </a:p>
        </p:txBody>
      </p:sp>
    </p:spTree>
    <p:extLst>
      <p:ext uri="{BB962C8B-B14F-4D97-AF65-F5344CB8AC3E}">
        <p14:creationId xmlns:p14="http://schemas.microsoft.com/office/powerpoint/2010/main" val="192765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urinio vietos rezervavimo ženklas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871530"/>
              </p:ext>
            </p:extLst>
          </p:nvPr>
        </p:nvGraphicFramePr>
        <p:xfrm>
          <a:off x="250256" y="1743643"/>
          <a:ext cx="11848700" cy="4955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Box 131">
            <a:extLst>
              <a:ext uri="{FF2B5EF4-FFF2-40B4-BE49-F238E27FC236}">
                <a16:creationId xmlns="" xmlns:a16="http://schemas.microsoft.com/office/drawing/2014/main" id="{2B3A3590-9ADB-4546-BD50-F77F61E57DEB}"/>
              </a:ext>
            </a:extLst>
          </p:cNvPr>
          <p:cNvSpPr txBox="1"/>
          <p:nvPr/>
        </p:nvSpPr>
        <p:spPr>
          <a:xfrm>
            <a:off x="0" y="1262725"/>
            <a:ext cx="114897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1400" b="1" dirty="0">
                <a:solidFill>
                  <a:prstClr val="black"/>
                </a:solidFill>
                <a:latin typeface="Trebuchet MS" panose="020B0603020202020204" pitchFamily="34" charset="0"/>
                <a:ea typeface="Roboto Medium" panose="02000000000000000000" pitchFamily="2" charset="0"/>
                <a:cs typeface="Poppins Medium" pitchFamily="2" charset="77"/>
              </a:rPr>
              <a:t>Mln. eurų</a:t>
            </a:r>
            <a:endParaRPr lang="en-US" sz="1400" dirty="0">
              <a:solidFill>
                <a:prstClr val="black"/>
              </a:solidFill>
              <a:latin typeface="Trebuchet MS" panose="020B0603020202020204" pitchFamily="34" charset="0"/>
              <a:ea typeface="Roboto Medium" panose="02000000000000000000" pitchFamily="2" charset="0"/>
              <a:cs typeface="Poppins Medium" pitchFamily="2" charset="77"/>
            </a:endParaRPr>
          </a:p>
        </p:txBody>
      </p:sp>
      <p:sp>
        <p:nvSpPr>
          <p:cNvPr id="24" name="TextBox 131">
            <a:extLst>
              <a:ext uri="{FF2B5EF4-FFF2-40B4-BE49-F238E27FC236}">
                <a16:creationId xmlns="" xmlns:a16="http://schemas.microsoft.com/office/drawing/2014/main" id="{2B3A3590-9ADB-4546-BD50-F77F61E57DEB}"/>
              </a:ext>
            </a:extLst>
          </p:cNvPr>
          <p:cNvSpPr txBox="1"/>
          <p:nvPr/>
        </p:nvSpPr>
        <p:spPr>
          <a:xfrm>
            <a:off x="11508885" y="1344746"/>
            <a:ext cx="59007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1400" b="1" dirty="0">
                <a:solidFill>
                  <a:prstClr val="black"/>
                </a:solidFill>
                <a:latin typeface="Trebuchet MS" panose="020B0603020202020204" pitchFamily="34" charset="0"/>
                <a:ea typeface="Roboto Medium" panose="02000000000000000000" pitchFamily="2" charset="0"/>
                <a:cs typeface="Poppins Medium" pitchFamily="2" charset="77"/>
              </a:rPr>
              <a:t>Vnt.</a:t>
            </a:r>
            <a:endParaRPr lang="en-US" sz="1400" dirty="0">
              <a:solidFill>
                <a:prstClr val="black"/>
              </a:solidFill>
              <a:latin typeface="Trebuchet MS" panose="020B0603020202020204" pitchFamily="34" charset="0"/>
              <a:ea typeface="Roboto Medium" panose="02000000000000000000" pitchFamily="2" charset="0"/>
              <a:cs typeface="Poppins Medium" pitchFamily="2" charset="77"/>
            </a:endParaRPr>
          </a:p>
        </p:txBody>
      </p:sp>
      <p:sp>
        <p:nvSpPr>
          <p:cNvPr id="6" name="TextBox 131">
            <a:extLst>
              <a:ext uri="{FF2B5EF4-FFF2-40B4-BE49-F238E27FC236}">
                <a16:creationId xmlns="" xmlns:a16="http://schemas.microsoft.com/office/drawing/2014/main" id="{2B3A3590-9ADB-4546-BD50-F77F61E57DEB}"/>
              </a:ext>
            </a:extLst>
          </p:cNvPr>
          <p:cNvSpPr txBox="1"/>
          <p:nvPr/>
        </p:nvSpPr>
        <p:spPr>
          <a:xfrm>
            <a:off x="1616964" y="4423640"/>
            <a:ext cx="114897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prstClr val="black"/>
                </a:solidFill>
                <a:latin typeface="Trebuchet MS" panose="020B0603020202020204" pitchFamily="34" charset="0"/>
                <a:ea typeface="Roboto Medium" panose="02000000000000000000" pitchFamily="2" charset="0"/>
                <a:cs typeface="Poppins Medium" pitchFamily="2" charset="77"/>
              </a:rPr>
              <a:t>173,7</a:t>
            </a:r>
            <a:endParaRPr lang="en-US" sz="1400" dirty="0">
              <a:solidFill>
                <a:prstClr val="black"/>
              </a:solidFill>
              <a:latin typeface="Trebuchet MS" panose="020B0603020202020204" pitchFamily="34" charset="0"/>
              <a:ea typeface="Roboto Medium" panose="02000000000000000000" pitchFamily="2" charset="0"/>
              <a:cs typeface="Poppins Medium" pitchFamily="2" charset="77"/>
            </a:endParaRPr>
          </a:p>
        </p:txBody>
      </p:sp>
      <p:sp>
        <p:nvSpPr>
          <p:cNvPr id="8" name="TextBox 131">
            <a:extLst>
              <a:ext uri="{FF2B5EF4-FFF2-40B4-BE49-F238E27FC236}">
                <a16:creationId xmlns="" xmlns:a16="http://schemas.microsoft.com/office/drawing/2014/main" id="{2B3A3590-9ADB-4546-BD50-F77F61E57DEB}"/>
              </a:ext>
            </a:extLst>
          </p:cNvPr>
          <p:cNvSpPr txBox="1"/>
          <p:nvPr/>
        </p:nvSpPr>
        <p:spPr>
          <a:xfrm>
            <a:off x="4224244" y="1834152"/>
            <a:ext cx="114897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prstClr val="black"/>
                </a:solidFill>
                <a:latin typeface="Trebuchet MS" panose="020B0603020202020204" pitchFamily="34" charset="0"/>
                <a:ea typeface="Roboto Medium" panose="02000000000000000000" pitchFamily="2" charset="0"/>
                <a:cs typeface="Poppins Medium" pitchFamily="2" charset="77"/>
              </a:rPr>
              <a:t>622,2</a:t>
            </a:r>
            <a:endParaRPr lang="en-US" sz="1400" dirty="0">
              <a:solidFill>
                <a:prstClr val="black"/>
              </a:solidFill>
              <a:latin typeface="Trebuchet MS" panose="020B0603020202020204" pitchFamily="34" charset="0"/>
              <a:ea typeface="Roboto Medium" panose="02000000000000000000" pitchFamily="2" charset="0"/>
              <a:cs typeface="Poppins Medium" pitchFamily="2" charset="77"/>
            </a:endParaRPr>
          </a:p>
        </p:txBody>
      </p:sp>
      <p:sp>
        <p:nvSpPr>
          <p:cNvPr id="9" name="Stačiakampis 8"/>
          <p:cNvSpPr/>
          <p:nvPr/>
        </p:nvSpPr>
        <p:spPr>
          <a:xfrm>
            <a:off x="73542" y="254548"/>
            <a:ext cx="119930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2800" b="1" dirty="0" smtClean="0">
                <a:solidFill>
                  <a:srgbClr val="197D4D"/>
                </a:solidFill>
                <a:latin typeface="Trebuchet MS" panose="020B0603020202020204" pitchFamily="34" charset="0"/>
              </a:rPr>
              <a:t>Sudarytų MPS suma per 2023 m. sumažėjo 40 proc., tačiau jų skaičius išaugo 31,4 proc.</a:t>
            </a:r>
            <a:endParaRPr lang="lt-LT" sz="2800" b="1" dirty="0">
              <a:solidFill>
                <a:srgbClr val="197D4D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55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FD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enkiakampis 16"/>
          <p:cNvSpPr/>
          <p:nvPr/>
        </p:nvSpPr>
        <p:spPr>
          <a:xfrm>
            <a:off x="751299" y="5403937"/>
            <a:ext cx="10291313" cy="923027"/>
          </a:xfrm>
          <a:prstGeom prst="homePlate">
            <a:avLst/>
          </a:prstGeom>
          <a:noFill/>
          <a:ln>
            <a:solidFill>
              <a:srgbClr val="197D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>
              <a:solidFill>
                <a:prstClr val="white"/>
              </a:solidFill>
            </a:endParaRPr>
          </a:p>
        </p:txBody>
      </p:sp>
      <p:sp>
        <p:nvSpPr>
          <p:cNvPr id="4" name="Stačiakampis 3">
            <a:extLst>
              <a:ext uri="{FF2B5EF4-FFF2-40B4-BE49-F238E27FC236}">
                <a16:creationId xmlns="" xmlns:a16="http://schemas.microsoft.com/office/drawing/2014/main" id="{C8ECDA64-4D25-40E0-A97E-7EC1C1F7A7B8}"/>
              </a:ext>
            </a:extLst>
          </p:cNvPr>
          <p:cNvSpPr/>
          <p:nvPr/>
        </p:nvSpPr>
        <p:spPr>
          <a:xfrm>
            <a:off x="528082" y="449382"/>
            <a:ext cx="103383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4000" b="1" dirty="0">
                <a:solidFill>
                  <a:srgbClr val="197D4C"/>
                </a:solidFill>
                <a:latin typeface="Trebuchet MS" panose="020B0603020202020204" pitchFamily="34" charset="0"/>
              </a:rPr>
              <a:t>Kada galima teikti prašymą sudaryti MPS?</a:t>
            </a:r>
            <a:endParaRPr lang="en-US" sz="4000" b="1" dirty="0">
              <a:solidFill>
                <a:srgbClr val="197D4C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Stačiakampis 4">
            <a:extLst>
              <a:ext uri="{FF2B5EF4-FFF2-40B4-BE49-F238E27FC236}">
                <a16:creationId xmlns="" xmlns:a16="http://schemas.microsoft.com/office/drawing/2014/main" id="{AA3C0605-763B-43F7-8B35-1E45E7A5C0DF}"/>
              </a:ext>
            </a:extLst>
          </p:cNvPr>
          <p:cNvSpPr/>
          <p:nvPr/>
        </p:nvSpPr>
        <p:spPr>
          <a:xfrm>
            <a:off x="528082" y="1533255"/>
            <a:ext cx="1033839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dirty="0">
                <a:solidFill>
                  <a:prstClr val="black"/>
                </a:solidFill>
                <a:latin typeface="Trebuchet MS" panose="020B0603020202020204" pitchFamily="34" charset="0"/>
              </a:rPr>
              <a:t>Prašymą sudaryti MPS galite pateikti </a:t>
            </a:r>
          </a:p>
          <a:p>
            <a:pPr algn="just"/>
            <a:endParaRPr lang="lt-LT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lt-LT" b="1" dirty="0">
                <a:solidFill>
                  <a:prstClr val="black"/>
                </a:solidFill>
                <a:latin typeface="Trebuchet MS" panose="020B0603020202020204" pitchFamily="34" charset="0"/>
              </a:rPr>
              <a:t>po </a:t>
            </a:r>
            <a:r>
              <a:rPr lang="lt-LT" dirty="0">
                <a:solidFill>
                  <a:prstClr val="black"/>
                </a:solidFill>
                <a:latin typeface="Trebuchet MS" panose="020B0603020202020204" pitchFamily="34" charset="0"/>
              </a:rPr>
              <a:t>mokesčio, kurio mokėjimą prašote atidėti ir (ar) išdėstyti, deklaracijos pateikimo.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lt-LT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lt-LT" dirty="0">
                <a:solidFill>
                  <a:prstClr val="black"/>
                </a:solidFill>
                <a:latin typeface="Trebuchet MS" panose="020B0603020202020204" pitchFamily="34" charset="0"/>
              </a:rPr>
              <a:t>likus </a:t>
            </a:r>
            <a:r>
              <a:rPr lang="lt-LT" b="1" dirty="0">
                <a:solidFill>
                  <a:prstClr val="black"/>
                </a:solidFill>
                <a:latin typeface="Trebuchet MS" panose="020B0603020202020204" pitchFamily="34" charset="0"/>
              </a:rPr>
              <a:t>ne daugiau kaip 20 d. </a:t>
            </a:r>
            <a:r>
              <a:rPr lang="lt-LT" dirty="0">
                <a:solidFill>
                  <a:prstClr val="black"/>
                </a:solidFill>
                <a:latin typeface="Trebuchet MS" panose="020B0603020202020204" pitchFamily="34" charset="0"/>
              </a:rPr>
              <a:t>iki mokesčio mokėjimo termino.</a:t>
            </a:r>
            <a:r>
              <a:rPr lang="lt-LT" dirty="0">
                <a:solidFill>
                  <a:srgbClr val="0000FF"/>
                </a:solidFill>
                <a:latin typeface="Trebuchet MS" panose="020B0603020202020204" pitchFamily="34" charset="0"/>
                <a:ea typeface="Calibri" panose="020F0502020204030204" pitchFamily="34" charset="0"/>
              </a:rPr>
              <a:t> </a:t>
            </a:r>
            <a:endParaRPr lang="lt-LT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endParaRPr lang="lt-LT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Stačiakampis 8">
            <a:extLst>
              <a:ext uri="{FF2B5EF4-FFF2-40B4-BE49-F238E27FC236}">
                <a16:creationId xmlns="" xmlns:a16="http://schemas.microsoft.com/office/drawing/2014/main" id="{AA3C0605-763B-43F7-8B35-1E45E7A5C0DF}"/>
              </a:ext>
            </a:extLst>
          </p:cNvPr>
          <p:cNvSpPr/>
          <p:nvPr/>
        </p:nvSpPr>
        <p:spPr>
          <a:xfrm>
            <a:off x="528082" y="3475320"/>
            <a:ext cx="102032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i="1" u="sng" dirty="0">
                <a:solidFill>
                  <a:prstClr val="black"/>
                </a:solidFill>
                <a:latin typeface="Trebuchet MS" panose="020B0603020202020204" pitchFamily="34" charset="0"/>
              </a:rPr>
              <a:t>Pavyzdžiui: </a:t>
            </a:r>
          </a:p>
          <a:p>
            <a:pPr algn="just"/>
            <a:r>
              <a:rPr lang="lt-LT" i="1" dirty="0">
                <a:solidFill>
                  <a:prstClr val="black"/>
                </a:solidFill>
                <a:latin typeface="Trebuchet MS" panose="020B0603020202020204" pitchFamily="34" charset="0"/>
              </a:rPr>
              <a:t>Įmonė nori sudaryti MPS dėl būsimo PVM prievolės. Jai reikia: </a:t>
            </a:r>
            <a:endParaRPr lang="lt-LT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46289" y="5617382"/>
            <a:ext cx="145382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lt-LT" sz="2000" dirty="0">
                <a:solidFill>
                  <a:prstClr val="black"/>
                </a:solidFill>
              </a:rPr>
              <a:t>nuo</a:t>
            </a:r>
            <a:r>
              <a:rPr lang="lt-LT" sz="2800" dirty="0">
                <a:solidFill>
                  <a:prstClr val="black"/>
                </a:solidFill>
              </a:rPr>
              <a:t> 6 d.</a:t>
            </a:r>
          </a:p>
        </p:txBody>
      </p:sp>
      <p:sp>
        <p:nvSpPr>
          <p:cNvPr id="26" name="Stačiakampis 25"/>
          <p:cNvSpPr/>
          <p:nvPr/>
        </p:nvSpPr>
        <p:spPr>
          <a:xfrm>
            <a:off x="3149650" y="5411121"/>
            <a:ext cx="7409493" cy="908658"/>
          </a:xfrm>
          <a:prstGeom prst="rect">
            <a:avLst/>
          </a:prstGeom>
          <a:gradFill>
            <a:gsLst>
              <a:gs pos="98000">
                <a:srgbClr val="E3FDF0"/>
              </a:gs>
              <a:gs pos="0">
                <a:srgbClr val="58B0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>
              <a:solidFill>
                <a:prstClr val="white"/>
              </a:solidFill>
            </a:endParaRPr>
          </a:p>
        </p:txBody>
      </p:sp>
      <p:sp>
        <p:nvSpPr>
          <p:cNvPr id="27" name="Stačiakampis 26"/>
          <p:cNvSpPr/>
          <p:nvPr/>
        </p:nvSpPr>
        <p:spPr>
          <a:xfrm>
            <a:off x="7491964" y="4546036"/>
            <a:ext cx="2398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lt-LT" i="1" dirty="0">
                <a:solidFill>
                  <a:prstClr val="black"/>
                </a:solidFill>
              </a:rPr>
              <a:t>PVM  deklaracijos terminas</a:t>
            </a:r>
          </a:p>
        </p:txBody>
      </p:sp>
      <p:sp>
        <p:nvSpPr>
          <p:cNvPr id="28" name="Stačiakampis 27"/>
          <p:cNvSpPr/>
          <p:nvPr/>
        </p:nvSpPr>
        <p:spPr>
          <a:xfrm>
            <a:off x="3286584" y="4560406"/>
            <a:ext cx="33163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lt-LT" i="1" dirty="0">
                <a:solidFill>
                  <a:prstClr val="black"/>
                </a:solidFill>
              </a:rPr>
              <a:t>Pateikti PVM deklaraciją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lt-LT" i="1" dirty="0">
                <a:solidFill>
                  <a:prstClr val="black"/>
                </a:solidFill>
              </a:rPr>
              <a:t>Pateikti MPS prašymą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761936" y="5617382"/>
            <a:ext cx="139214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lt-LT" sz="2000" dirty="0">
                <a:solidFill>
                  <a:prstClr val="black"/>
                </a:solidFill>
              </a:rPr>
              <a:t>iki </a:t>
            </a:r>
            <a:r>
              <a:rPr lang="lt-LT" sz="2800" dirty="0">
                <a:solidFill>
                  <a:prstClr val="black"/>
                </a:solidFill>
              </a:rPr>
              <a:t>25 d.</a:t>
            </a:r>
          </a:p>
        </p:txBody>
      </p:sp>
      <p:sp>
        <p:nvSpPr>
          <p:cNvPr id="30" name="Stačiakampis 29"/>
          <p:cNvSpPr/>
          <p:nvPr/>
        </p:nvSpPr>
        <p:spPr>
          <a:xfrm>
            <a:off x="7436309" y="4613736"/>
            <a:ext cx="51758" cy="1712229"/>
          </a:xfrm>
          <a:prstGeom prst="rect">
            <a:avLst/>
          </a:prstGeom>
          <a:solidFill>
            <a:srgbClr val="8ACC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>
              <a:solidFill>
                <a:srgbClr val="B4E3CC"/>
              </a:solidFill>
            </a:endParaRPr>
          </a:p>
        </p:txBody>
      </p:sp>
      <p:sp>
        <p:nvSpPr>
          <p:cNvPr id="31" name="Stačiakampis 30"/>
          <p:cNvSpPr/>
          <p:nvPr/>
        </p:nvSpPr>
        <p:spPr>
          <a:xfrm>
            <a:off x="3123771" y="4613735"/>
            <a:ext cx="51758" cy="1712229"/>
          </a:xfrm>
          <a:prstGeom prst="rect">
            <a:avLst/>
          </a:prstGeom>
          <a:solidFill>
            <a:srgbClr val="58B0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>
              <a:solidFill>
                <a:srgbClr val="B4E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60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CCA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čiakampis 3">
            <a:extLst>
              <a:ext uri="{FF2B5EF4-FFF2-40B4-BE49-F238E27FC236}">
                <a16:creationId xmlns="" xmlns:a16="http://schemas.microsoft.com/office/drawing/2014/main" id="{C8ECDA64-4D25-40E0-A97E-7EC1C1F7A7B8}"/>
              </a:ext>
            </a:extLst>
          </p:cNvPr>
          <p:cNvSpPr/>
          <p:nvPr/>
        </p:nvSpPr>
        <p:spPr>
          <a:xfrm>
            <a:off x="528082" y="449382"/>
            <a:ext cx="98705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4000" b="1" dirty="0">
                <a:solidFill>
                  <a:srgbClr val="197D4C"/>
                </a:solidFill>
                <a:latin typeface="Trebuchet MS" panose="020B0603020202020204" pitchFamily="34" charset="0"/>
              </a:rPr>
              <a:t>Klausimynas dėl galimybės sudaryti MPS</a:t>
            </a:r>
            <a:endParaRPr lang="en-US" sz="4000" b="1" dirty="0">
              <a:solidFill>
                <a:srgbClr val="197D4C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Stačiakampis 4">
            <a:extLst>
              <a:ext uri="{FF2B5EF4-FFF2-40B4-BE49-F238E27FC236}">
                <a16:creationId xmlns="" xmlns:a16="http://schemas.microsoft.com/office/drawing/2014/main" id="{AA3C0605-763B-43F7-8B35-1E45E7A5C0DF}"/>
              </a:ext>
            </a:extLst>
          </p:cNvPr>
          <p:cNvSpPr/>
          <p:nvPr/>
        </p:nvSpPr>
        <p:spPr>
          <a:xfrm>
            <a:off x="256155" y="1464376"/>
            <a:ext cx="6525524" cy="315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lt-LT" dirty="0">
                <a:solidFill>
                  <a:prstClr val="black"/>
                </a:solidFill>
                <a:latin typeface="Trebuchet MS" panose="020B0603020202020204" pitchFamily="34" charset="0"/>
              </a:rPr>
              <a:t>MPS klausimynas yra skirtas pasitikrinti, ar mokesčių mokėtojas atitinka reikalavimus, kreipiantis su MPS prašymu</a:t>
            </a:r>
          </a:p>
          <a:p>
            <a:pPr marL="342900" indent="-342900">
              <a:lnSpc>
                <a:spcPct val="15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lt-LT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marL="342900" indent="-342900">
              <a:lnSpc>
                <a:spcPct val="15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lt-LT" dirty="0">
                <a:solidFill>
                  <a:prstClr val="black"/>
                </a:solidFill>
                <a:latin typeface="Trebuchet MS" panose="020B0603020202020204" pitchFamily="34" charset="0"/>
              </a:rPr>
              <a:t>Klausimynas nereikalauja autentifikavimo, todėl pateikiami rezultatai priklauso nuo įvedamos informacijos tikslumo.</a:t>
            </a:r>
          </a:p>
        </p:txBody>
      </p:sp>
      <p:pic>
        <p:nvPicPr>
          <p:cNvPr id="3" name="Paveikslėlis 2">
            <a:extLst>
              <a:ext uri="{FF2B5EF4-FFF2-40B4-BE49-F238E27FC236}">
                <a16:creationId xmlns="" xmlns:a16="http://schemas.microsoft.com/office/drawing/2014/main" id="{C682254B-9644-4A5A-BD3C-BC88EF9CB7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5" r="18700"/>
          <a:stretch/>
        </p:blipFill>
        <p:spPr>
          <a:xfrm>
            <a:off x="6977744" y="1381774"/>
            <a:ext cx="4863658" cy="1622682"/>
          </a:xfrm>
          <a:prstGeom prst="rect">
            <a:avLst/>
          </a:prstGeom>
        </p:spPr>
      </p:pic>
      <p:pic>
        <p:nvPicPr>
          <p:cNvPr id="7" name="Paveikslėlis 6">
            <a:extLst>
              <a:ext uri="{FF2B5EF4-FFF2-40B4-BE49-F238E27FC236}">
                <a16:creationId xmlns="" xmlns:a16="http://schemas.microsoft.com/office/drawing/2014/main" id="{94F8FDDE-81C0-4499-A45E-06257D05B1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744" y="3228962"/>
            <a:ext cx="4861746" cy="2725524"/>
          </a:xfrm>
          <a:prstGeom prst="rect">
            <a:avLst/>
          </a:prstGeom>
        </p:spPr>
      </p:pic>
      <p:sp>
        <p:nvSpPr>
          <p:cNvPr id="8" name="Stačiakampis 7">
            <a:extLst>
              <a:ext uri="{FF2B5EF4-FFF2-40B4-BE49-F238E27FC236}">
                <a16:creationId xmlns="" xmlns:a16="http://schemas.microsoft.com/office/drawing/2014/main" id="{EAABC276-E3C3-445C-BF76-B4643EB83CFE}"/>
              </a:ext>
            </a:extLst>
          </p:cNvPr>
          <p:cNvSpPr/>
          <p:nvPr/>
        </p:nvSpPr>
        <p:spPr>
          <a:xfrm>
            <a:off x="8948618" y="2497740"/>
            <a:ext cx="1644234" cy="223933"/>
          </a:xfrm>
          <a:prstGeom prst="rect">
            <a:avLst/>
          </a:prstGeom>
          <a:noFill/>
          <a:ln w="19050">
            <a:solidFill>
              <a:srgbClr val="58B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ačiakampis 8">
            <a:extLst>
              <a:ext uri="{FF2B5EF4-FFF2-40B4-BE49-F238E27FC236}">
                <a16:creationId xmlns="" xmlns:a16="http://schemas.microsoft.com/office/drawing/2014/main" id="{C2242118-5995-474A-BEBB-F40A8D771276}"/>
              </a:ext>
            </a:extLst>
          </p:cNvPr>
          <p:cNvSpPr/>
          <p:nvPr/>
        </p:nvSpPr>
        <p:spPr>
          <a:xfrm>
            <a:off x="6977744" y="5221875"/>
            <a:ext cx="4861746" cy="725534"/>
          </a:xfrm>
          <a:prstGeom prst="rect">
            <a:avLst/>
          </a:prstGeom>
          <a:noFill/>
          <a:ln w="19050">
            <a:solidFill>
              <a:srgbClr val="58B0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11">
            <a:extLst>
              <a:ext uri="{FF2B5EF4-FFF2-40B4-BE49-F238E27FC236}">
                <a16:creationId xmlns="" xmlns:a16="http://schemas.microsoft.com/office/drawing/2014/main" id="{3B946F44-A6AC-48A8-B57C-99D22DB64B8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549" y="5591719"/>
            <a:ext cx="392130" cy="39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63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FD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čiakampis 3">
            <a:extLst>
              <a:ext uri="{FF2B5EF4-FFF2-40B4-BE49-F238E27FC236}">
                <a16:creationId xmlns="" xmlns:a16="http://schemas.microsoft.com/office/drawing/2014/main" id="{C8ECDA64-4D25-40E0-A97E-7EC1C1F7A7B8}"/>
              </a:ext>
            </a:extLst>
          </p:cNvPr>
          <p:cNvSpPr/>
          <p:nvPr/>
        </p:nvSpPr>
        <p:spPr>
          <a:xfrm>
            <a:off x="528082" y="449382"/>
            <a:ext cx="98705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4000" b="1" dirty="0">
                <a:solidFill>
                  <a:srgbClr val="197D4C"/>
                </a:solidFill>
                <a:latin typeface="Trebuchet MS" panose="020B0603020202020204" pitchFamily="34" charset="0"/>
              </a:rPr>
              <a:t>Prašymas sudaryti MPS</a:t>
            </a:r>
          </a:p>
        </p:txBody>
      </p:sp>
      <p:sp>
        <p:nvSpPr>
          <p:cNvPr id="5" name="Stačiakampis 4">
            <a:extLst>
              <a:ext uri="{FF2B5EF4-FFF2-40B4-BE49-F238E27FC236}">
                <a16:creationId xmlns="" xmlns:a16="http://schemas.microsoft.com/office/drawing/2014/main" id="{AA3C0605-763B-43F7-8B35-1E45E7A5C0DF}"/>
              </a:ext>
            </a:extLst>
          </p:cNvPr>
          <p:cNvSpPr/>
          <p:nvPr/>
        </p:nvSpPr>
        <p:spPr>
          <a:xfrm>
            <a:off x="528082" y="1633985"/>
            <a:ext cx="11429969" cy="2842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lt-LT" dirty="0">
                <a:solidFill>
                  <a:prstClr val="black"/>
                </a:solidFill>
                <a:latin typeface="Trebuchet MS" panose="020B0603020202020204" pitchFamily="34" charset="0"/>
              </a:rPr>
              <a:t>Prašymas ir papildomi dokumentai pateikiami per </a:t>
            </a:r>
            <a:r>
              <a:rPr lang="lt-LT" b="1" u="sng" dirty="0">
                <a:solidFill>
                  <a:prstClr val="black"/>
                </a:solidFill>
                <a:latin typeface="Trebuchet MS" panose="020B0603020202020204" pitchFamily="34" charset="0"/>
              </a:rPr>
              <a:t>Mano VMI</a:t>
            </a:r>
            <a:r>
              <a:rPr lang="lt-LT" dirty="0">
                <a:solidFill>
                  <a:prstClr val="black"/>
                </a:solidFill>
                <a:latin typeface="Trebuchet MS" panose="020B0603020202020204" pitchFamily="34" charset="0"/>
              </a:rPr>
              <a:t>:</a:t>
            </a:r>
          </a:p>
          <a:p>
            <a:pPr algn="just">
              <a:lnSpc>
                <a:spcPct val="150000"/>
              </a:lnSpc>
            </a:pPr>
            <a:endParaRPr lang="lt-LT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lt-LT" dirty="0">
                <a:solidFill>
                  <a:prstClr val="black"/>
                </a:solidFill>
                <a:latin typeface="Trebuchet MS" panose="020B0603020202020204" pitchFamily="34" charset="0"/>
              </a:rPr>
              <a:t>Vykdomos paslaugos 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lt-LT" dirty="0">
                <a:solidFill>
                  <a:prstClr val="black"/>
                </a:solidFill>
                <a:latin typeface="Trebuchet MS" panose="020B0603020202020204" pitchFamily="34" charset="0"/>
              </a:rPr>
              <a:t>Užsakyti naują paslaugą 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lt-LT" dirty="0">
                <a:solidFill>
                  <a:prstClr val="black"/>
                </a:solidFill>
                <a:latin typeface="Trebuchet MS" panose="020B0603020202020204" pitchFamily="34" charset="0"/>
              </a:rPr>
              <a:t>Mokesčių atidėjimas ir termino keitimas  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lt-LT" b="1" u="sng" dirty="0">
                <a:solidFill>
                  <a:srgbClr val="197D4C"/>
                </a:solidFill>
                <a:latin typeface="Trebuchet MS" panose="020B0603020202020204" pitchFamily="34" charset="0"/>
              </a:rPr>
              <a:t>Mokesčių atidėjimo ir mokėjimo dalimis sutartis</a:t>
            </a:r>
          </a:p>
        </p:txBody>
      </p:sp>
      <p:sp>
        <p:nvSpPr>
          <p:cNvPr id="15" name="Stačiakampis 14">
            <a:extLst>
              <a:ext uri="{FF2B5EF4-FFF2-40B4-BE49-F238E27FC236}">
                <a16:creationId xmlns="" xmlns:a16="http://schemas.microsoft.com/office/drawing/2014/main" id="{576C98D5-6DBA-4127-9F81-B507EEF97975}"/>
              </a:ext>
            </a:extLst>
          </p:cNvPr>
          <p:cNvSpPr/>
          <p:nvPr/>
        </p:nvSpPr>
        <p:spPr>
          <a:xfrm>
            <a:off x="0" y="2318657"/>
            <a:ext cx="9231086" cy="2726517"/>
          </a:xfrm>
          <a:prstGeom prst="rect">
            <a:avLst/>
          </a:prstGeom>
          <a:noFill/>
          <a:ln w="19050">
            <a:solidFill>
              <a:srgbClr val="B4E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7" name="Picture 11">
            <a:extLst>
              <a:ext uri="{FF2B5EF4-FFF2-40B4-BE49-F238E27FC236}">
                <a16:creationId xmlns="" xmlns:a16="http://schemas.microsoft.com/office/drawing/2014/main" id="{3B946F44-A6AC-48A8-B57C-99D22DB64B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197D4C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26496" y="4368576"/>
            <a:ext cx="392130" cy="39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13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E9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čiakampis 3">
            <a:extLst>
              <a:ext uri="{FF2B5EF4-FFF2-40B4-BE49-F238E27FC236}">
                <a16:creationId xmlns="" xmlns:a16="http://schemas.microsoft.com/office/drawing/2014/main" id="{C8ECDA64-4D25-40E0-A97E-7EC1C1F7A7B8}"/>
              </a:ext>
            </a:extLst>
          </p:cNvPr>
          <p:cNvSpPr/>
          <p:nvPr/>
        </p:nvSpPr>
        <p:spPr>
          <a:xfrm>
            <a:off x="528082" y="449382"/>
            <a:ext cx="98705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4000" b="1" dirty="0">
                <a:solidFill>
                  <a:srgbClr val="197D4C"/>
                </a:solidFill>
                <a:latin typeface="Trebuchet MS" panose="020B0603020202020204" pitchFamily="34" charset="0"/>
              </a:rPr>
              <a:t>Prašymas sudaryti MPS</a:t>
            </a:r>
          </a:p>
        </p:txBody>
      </p:sp>
      <p:sp>
        <p:nvSpPr>
          <p:cNvPr id="8" name="Stačiakampis 7"/>
          <p:cNvSpPr/>
          <p:nvPr/>
        </p:nvSpPr>
        <p:spPr>
          <a:xfrm>
            <a:off x="528082" y="1454585"/>
            <a:ext cx="11379200" cy="304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lt-LT" dirty="0">
                <a:solidFill>
                  <a:prstClr val="black"/>
                </a:solidFill>
                <a:latin typeface="Trebuchet MS" panose="020B0603020202020204" pitchFamily="34" charset="0"/>
              </a:rPr>
              <a:t>MPS prašyme </a:t>
            </a:r>
            <a:r>
              <a:rPr lang="lt-LT" b="1" u="sng" dirty="0">
                <a:solidFill>
                  <a:prstClr val="black"/>
                </a:solidFill>
                <a:latin typeface="Trebuchet MS" panose="020B0603020202020204" pitchFamily="34" charset="0"/>
              </a:rPr>
              <a:t>nurodykite</a:t>
            </a:r>
            <a:r>
              <a:rPr lang="lt-LT" dirty="0">
                <a:solidFill>
                  <a:prstClr val="black"/>
                </a:solidFill>
                <a:latin typeface="Trebuchet MS" panose="020B0603020202020204" pitchFamily="34" charset="0"/>
              </a:rPr>
              <a:t>: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lt-LT" dirty="0">
                <a:solidFill>
                  <a:prstClr val="black"/>
                </a:solidFill>
                <a:latin typeface="Trebuchet MS" panose="020B0603020202020204" pitchFamily="34" charset="0"/>
              </a:rPr>
              <a:t>kokios įsiskolinimo priežastys;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lt-LT" dirty="0">
                <a:solidFill>
                  <a:prstClr val="black"/>
                </a:solidFill>
                <a:latin typeface="Trebuchet MS" panose="020B0603020202020204" pitchFamily="34" charset="0"/>
              </a:rPr>
              <a:t>ar turite įsiskolinimų kitiems kreditoriams;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lt-LT" dirty="0">
                <a:solidFill>
                  <a:prstClr val="black"/>
                </a:solidFill>
                <a:latin typeface="Trebuchet MS" panose="020B0603020202020204" pitchFamily="34" charset="0"/>
              </a:rPr>
              <a:t>kokio mokėjimo grafiko pageidaujate;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lt-LT" dirty="0">
                <a:solidFill>
                  <a:prstClr val="black"/>
                </a:solidFill>
                <a:latin typeface="Trebuchet MS" panose="020B0603020202020204" pitchFamily="34" charset="0"/>
              </a:rPr>
              <a:t>kokių mokesčių nepriemokas norite atidėti / išdėstyti (mokesčių sumos ir jų delspinigiai);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lt-LT" dirty="0">
                <a:solidFill>
                  <a:prstClr val="black"/>
                </a:solidFill>
                <a:latin typeface="Trebuchet MS" panose="020B0603020202020204" pitchFamily="34" charset="0"/>
              </a:rPr>
              <a:t>ar nepriemoką norite atidėti, ar išdėstyti ir kodėl.</a:t>
            </a:r>
          </a:p>
        </p:txBody>
      </p:sp>
      <p:grpSp>
        <p:nvGrpSpPr>
          <p:cNvPr id="9" name="Grupė 8"/>
          <p:cNvGrpSpPr/>
          <p:nvPr/>
        </p:nvGrpSpPr>
        <p:grpSpPr>
          <a:xfrm>
            <a:off x="0" y="5504545"/>
            <a:ext cx="11670268" cy="1064380"/>
            <a:chOff x="-485772" y="9572003"/>
            <a:chExt cx="11220453" cy="1428378"/>
          </a:xfrm>
          <a:solidFill>
            <a:srgbClr val="58B085"/>
          </a:solidFill>
        </p:grpSpPr>
        <p:sp>
          <p:nvSpPr>
            <p:cNvPr id="10" name="Rectangle: Top Corners Rounded 8">
              <a:extLst>
                <a:ext uri="{FF2B5EF4-FFF2-40B4-BE49-F238E27FC236}">
                  <a16:creationId xmlns="" xmlns:a16="http://schemas.microsoft.com/office/drawing/2014/main" id="{E0454F23-FDE4-49F5-BE1E-6CB02EC1DEBE}"/>
                </a:ext>
              </a:extLst>
            </p:cNvPr>
            <p:cNvSpPr/>
            <p:nvPr/>
          </p:nvSpPr>
          <p:spPr>
            <a:xfrm rot="5400000">
              <a:off x="4410266" y="4675965"/>
              <a:ext cx="1428378" cy="11220453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4">
              <a:extLst>
                <a:ext uri="{FF2B5EF4-FFF2-40B4-BE49-F238E27FC236}">
                  <a16:creationId xmlns="" xmlns:a16="http://schemas.microsoft.com/office/drawing/2014/main" id="{FDA231AA-C8B5-43F4-8287-20E8F4122D66}"/>
                </a:ext>
              </a:extLst>
            </p:cNvPr>
            <p:cNvSpPr/>
            <p:nvPr/>
          </p:nvSpPr>
          <p:spPr>
            <a:xfrm>
              <a:off x="1205344" y="9839915"/>
              <a:ext cx="8358140" cy="40011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endParaRPr lang="lt-LT" sz="2000" b="1" dirty="0">
                <a:solidFill>
                  <a:srgbClr val="00693C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086209" y="5812059"/>
            <a:ext cx="7309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b="1" dirty="0">
                <a:solidFill>
                  <a:srgbClr val="E3FDF0"/>
                </a:solidFill>
                <a:latin typeface="Trebuchet MS" panose="020B0603020202020204" pitchFamily="34" charset="0"/>
              </a:rPr>
              <a:t>Prie prašymo būtina pridėti pagrindžiančius dokumentus</a:t>
            </a:r>
          </a:p>
        </p:txBody>
      </p:sp>
    </p:spTree>
    <p:extLst>
      <p:ext uri="{BB962C8B-B14F-4D97-AF65-F5344CB8AC3E}">
        <p14:creationId xmlns:p14="http://schemas.microsoft.com/office/powerpoint/2010/main" val="140787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1458</Words>
  <Application>Microsoft Office PowerPoint</Application>
  <PresentationFormat>Widescreen</PresentationFormat>
  <Paragraphs>164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5" baseType="lpstr">
      <vt:lpstr>Arial</vt:lpstr>
      <vt:lpstr>Calibri</vt:lpstr>
      <vt:lpstr>Calibri Light</vt:lpstr>
      <vt:lpstr>Courier New</vt:lpstr>
      <vt:lpstr>Helvetica Neue Medium</vt:lpstr>
      <vt:lpstr>Open Sans</vt:lpstr>
      <vt:lpstr>Poppins Medium</vt:lpstr>
      <vt:lpstr>Roboto Medium</vt:lpstr>
      <vt:lpstr>Times New Roman</vt:lpstr>
      <vt:lpstr>Trebuchet</vt:lpstr>
      <vt:lpstr>Trebuchet MS</vt:lpstr>
      <vt:lpstr>Wingdings</vt:lpstr>
      <vt:lpstr>1_„Office“ tema</vt:lpstr>
      <vt:lpstr>2_„Office“ 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Papildomas vertinimas</vt:lpstr>
      <vt:lpstr>Jeigu įmonė kreipiasi dėl &gt;= 100 000 Eur nepriemokos atidėjimo/ išdėstymo ilgesniam nei 24 mėn. laikotarpiui, yra apskaičiuojamas išdėstymo terminas: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VMI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Džiuginta Balčiūnienė</dc:creator>
  <cp:lastModifiedBy>Daiva</cp:lastModifiedBy>
  <cp:revision>20</cp:revision>
  <dcterms:created xsi:type="dcterms:W3CDTF">2024-04-23T08:54:51Z</dcterms:created>
  <dcterms:modified xsi:type="dcterms:W3CDTF">2024-05-15T09:56:25Z</dcterms:modified>
</cp:coreProperties>
</file>