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image9.jpg" ContentType="image/jpeg"/>
  <Override PartName="/ppt/notesSlides/notesSlide10.xml" ContentType="application/vnd.openxmlformats-officedocument.presentationml.notesSlide+xml"/>
  <Override PartName="/ppt/media/image10.jpg" ContentType="image/jpeg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7.xml" ContentType="application/vnd.openxmlformats-officedocument.presentationml.notesSlid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1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12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media/image18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709" r:id="rId4"/>
  </p:sldMasterIdLst>
  <p:notesMasterIdLst>
    <p:notesMasterId r:id="rId30"/>
  </p:notesMasterIdLst>
  <p:sldIdLst>
    <p:sldId id="270" r:id="rId5"/>
    <p:sldId id="295" r:id="rId6"/>
    <p:sldId id="283" r:id="rId7"/>
    <p:sldId id="304" r:id="rId8"/>
    <p:sldId id="306" r:id="rId9"/>
    <p:sldId id="296" r:id="rId10"/>
    <p:sldId id="298" r:id="rId11"/>
    <p:sldId id="299" r:id="rId12"/>
    <p:sldId id="300" r:id="rId13"/>
    <p:sldId id="309" r:id="rId14"/>
    <p:sldId id="310" r:id="rId15"/>
    <p:sldId id="311" r:id="rId16"/>
    <p:sldId id="312" r:id="rId17"/>
    <p:sldId id="313" r:id="rId18"/>
    <p:sldId id="314" r:id="rId19"/>
    <p:sldId id="324" r:id="rId20"/>
    <p:sldId id="315" r:id="rId21"/>
    <p:sldId id="316" r:id="rId22"/>
    <p:sldId id="323" r:id="rId23"/>
    <p:sldId id="317" r:id="rId24"/>
    <p:sldId id="321" r:id="rId25"/>
    <p:sldId id="318" r:id="rId26"/>
    <p:sldId id="319" r:id="rId27"/>
    <p:sldId id="320" r:id="rId28"/>
    <p:sldId id="294" r:id="rId29"/>
  </p:sldIdLst>
  <p:sldSz cx="12192000" cy="6858000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ūta Asadauskaitė" initials="RA" lastIdx="9" clrIdx="0">
    <p:extLst>
      <p:ext uri="{19B8F6BF-5375-455C-9EA6-DF929625EA0E}">
        <p15:presenceInfo xmlns:p15="http://schemas.microsoft.com/office/powerpoint/2012/main" userId="S-1-5-21-12604286-831459112-1253772060-14630" providerId="AD"/>
      </p:ext>
    </p:extLst>
  </p:cmAuthor>
  <p:cmAuthor id="2" name="Aurelija Ratkutė" initials="AR" lastIdx="3" clrIdx="1">
    <p:extLst>
      <p:ext uri="{19B8F6BF-5375-455C-9EA6-DF929625EA0E}">
        <p15:presenceInfo xmlns:p15="http://schemas.microsoft.com/office/powerpoint/2012/main" userId="S-1-5-21-12604286-831459112-1253772060-70039" providerId="AD"/>
      </p:ext>
    </p:extLst>
  </p:cmAuthor>
  <p:cmAuthor id="3" name="Eglė Aleksandravičienė" initials="EA" lastIdx="1" clrIdx="2">
    <p:extLst>
      <p:ext uri="{19B8F6BF-5375-455C-9EA6-DF929625EA0E}">
        <p15:presenceInfo xmlns:p15="http://schemas.microsoft.com/office/powerpoint/2012/main" userId="S-1-5-21-12604286-831459112-1253772060-3868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7D4D"/>
    <a:srgbClr val="0A6438"/>
    <a:srgbClr val="0070C0"/>
    <a:srgbClr val="E4FDF0"/>
    <a:srgbClr val="91C07D"/>
    <a:srgbClr val="FF5050"/>
    <a:srgbClr val="D17983"/>
    <a:srgbClr val="85C31F"/>
    <a:srgbClr val="B7C71F"/>
    <a:srgbClr val="D9E6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9156" autoAdjust="0"/>
  </p:normalViewPr>
  <p:slideViewPr>
    <p:cSldViewPr snapToGrid="0">
      <p:cViewPr varScale="1">
        <p:scale>
          <a:sx n="92" d="100"/>
          <a:sy n="92" d="100"/>
        </p:scale>
        <p:origin x="125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Microsoft%20PowerPoint%20diagrama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.aleksandraviciene\AppData\Local\Microsoft\Windows\INetCache\Content.Outlook\HOWCZMUU\Sumok&#279;ti%20mokes&#269;iai%20pagal%20segmentu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.aleksandraviciene\AppData\Local\Microsoft\Windows\INetCache\Content.Outlook\HOWCZMUU\Sumok&#279;ti%20mokes&#269;iai%20pagal%20segmentu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pPr>
            <a:r>
              <a:rPr lang="lt-LT" sz="16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Nacionalinio biudžeto pajamos</a:t>
            </a:r>
            <a:r>
              <a:rPr lang="en-US" sz="16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, </a:t>
            </a:r>
            <a:r>
              <a:rPr lang="lt-LT" sz="16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mln. </a:t>
            </a:r>
            <a:r>
              <a:rPr lang="en-US" sz="16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€</a:t>
            </a:r>
            <a:endParaRPr lang="en-US" sz="1600" dirty="0">
              <a:solidFill>
                <a:schemeClr val="tx1"/>
              </a:solidFill>
              <a:latin typeface="Trebuchet MS" panose="020B0603020202020204" pitchFamily="34" charset="0"/>
            </a:endParaRPr>
          </a:p>
        </c:rich>
      </c:tx>
      <c:layout>
        <c:manualLayout>
          <c:xMode val="edge"/>
          <c:yMode val="edge"/>
          <c:x val="0.19160664819944601"/>
          <c:y val="6.172839506172839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/>
              </a:solidFill>
              <a:latin typeface="Trebuchet MS" panose="020B0603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3.0470914127423823E-2"/>
          <c:y val="0.25645061728395063"/>
          <c:w val="0.93905817174515238"/>
          <c:h val="0.5961006610284825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Lapas1!$B$1</c:f>
              <c:strCache>
                <c:ptCount val="1"/>
                <c:pt idx="0">
                  <c:v>1 seka</c:v>
                </c:pt>
              </c:strCache>
            </c:strRef>
          </c:tx>
          <c:spPr>
            <a:solidFill>
              <a:srgbClr val="2D9763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8CCAAC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712-45DC-B042-52494BCE241E}"/>
              </c:ext>
            </c:extLst>
          </c:dPt>
          <c:dPt>
            <c:idx val="1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712-45DC-B042-52494BCE241E}"/>
              </c:ext>
            </c:extLst>
          </c:dPt>
          <c:dPt>
            <c:idx val="3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c:spPr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1" i="0" u="none" strike="noStrike" kern="1200" baseline="0">
                        <a:solidFill>
                          <a:srgbClr val="0A6438"/>
                        </a:solidFill>
                        <a:latin typeface="Trebuchet MS" panose="020B0603020202020204" pitchFamily="34" charset="0"/>
                        <a:ea typeface="+mn-ea"/>
                        <a:cs typeface="+mn-cs"/>
                      </a:defRPr>
                    </a:pPr>
                    <a:r>
                      <a:rPr lang="en-US" dirty="0" smtClean="0">
                        <a:solidFill>
                          <a:srgbClr val="8CCAAC"/>
                        </a:solidFill>
                      </a:rPr>
                      <a:t>15 358.4</a:t>
                    </a:r>
                    <a:endParaRPr lang="en-US" dirty="0">
                      <a:solidFill>
                        <a:srgbClr val="8CCAAC"/>
                      </a:solidFill>
                    </a:endParaRPr>
                  </a:p>
                </c:rich>
              </c:tx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rgbClr val="0A6438"/>
                      </a:solidFill>
                      <a:latin typeface="Trebuchet MS" panose="020B0603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bg1">
                          <a:lumMod val="65000"/>
                        </a:schemeClr>
                      </a:solidFill>
                      <a:latin typeface="Trebuchet MS" panose="020B0603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rebuchet MS" panose="020B0603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1" i="0" u="none" strike="noStrike" kern="1200" baseline="0">
                        <a:solidFill>
                          <a:schemeClr val="bg1">
                            <a:lumMod val="65000"/>
                          </a:schemeClr>
                        </a:solidFill>
                        <a:latin typeface="Trebuchet MS" panose="020B0603020202020204" pitchFamily="34" charset="0"/>
                        <a:ea typeface="+mn-ea"/>
                        <a:cs typeface="+mn-cs"/>
                      </a:defRPr>
                    </a:pPr>
                    <a:fld id="{97F6362D-DDF0-423C-A9C4-995D1155238A}" type="VALUE">
                      <a:rPr lang="en-US">
                        <a:solidFill>
                          <a:schemeClr val="bg1">
                            <a:lumMod val="65000"/>
                          </a:schemeClr>
                        </a:solidFill>
                      </a:rPr>
                      <a:pPr>
                        <a:defRPr sz="1800" b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Trebuchet MS" panose="020B0603020202020204" pitchFamily="34" charset="0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bg1">
                          <a:lumMod val="65000"/>
                        </a:schemeClr>
                      </a:solidFill>
                      <a:latin typeface="Trebuchet MS" panose="020B0603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rebuchet MS" panose="020B06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Lapas1!$A$2:$A$5</c:f>
              <c:strCache>
                <c:ptCount val="4"/>
                <c:pt idx="0">
                  <c:v>2022 faktas</c:v>
                </c:pt>
                <c:pt idx="1">
                  <c:v>2023 planas</c:v>
                </c:pt>
                <c:pt idx="2">
                  <c:v>2023 faktas</c:v>
                </c:pt>
                <c:pt idx="3">
                  <c:v>2024 planas</c:v>
                </c:pt>
              </c:strCache>
            </c:strRef>
          </c:cat>
          <c:val>
            <c:numRef>
              <c:f>Lapas1!$B$2:$B$5</c:f>
              <c:numCache>
                <c:formatCode>#,##0.00</c:formatCode>
                <c:ptCount val="4"/>
                <c:pt idx="0" formatCode="General">
                  <c:v>15358.4</c:v>
                </c:pt>
                <c:pt idx="1">
                  <c:v>15006.2</c:v>
                </c:pt>
                <c:pt idx="2" formatCode="General">
                  <c:v>16764</c:v>
                </c:pt>
                <c:pt idx="3" formatCode="#,##0">
                  <c:v>17724.400000000001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9712-45DC-B042-52494BCE24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6"/>
        <c:overlap val="-36"/>
        <c:axId val="326203384"/>
        <c:axId val="326199464"/>
      </c:barChart>
      <c:catAx>
        <c:axId val="3262033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pPr>
            <a:endParaRPr lang="en-US"/>
          </a:p>
        </c:txPr>
        <c:crossAx val="326199464"/>
        <c:crosses val="autoZero"/>
        <c:auto val="1"/>
        <c:lblAlgn val="ctr"/>
        <c:lblOffset val="100"/>
        <c:noMultiLvlLbl val="0"/>
      </c:catAx>
      <c:valAx>
        <c:axId val="32619946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3262033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0519705343396359E-2"/>
          <c:y val="3.7848153005644369E-2"/>
          <c:w val="0.88183818264095148"/>
          <c:h val="0.7731048553320968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Lapas1!$B$1</c:f>
              <c:strCache>
                <c:ptCount val="1"/>
                <c:pt idx="0">
                  <c:v>Viso sektoriaus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Trebuchet MS" panose="020B06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Lapas1!$A$2:$A$5</c:f>
              <c:strCache>
                <c:ptCount val="4"/>
                <c:pt idx="0">
                  <c:v>2020 m.</c:v>
                </c:pt>
                <c:pt idx="1">
                  <c:v>2021 m.</c:v>
                </c:pt>
                <c:pt idx="2">
                  <c:v>2022 m.</c:v>
                </c:pt>
                <c:pt idx="3">
                  <c:v>2023 m.</c:v>
                </c:pt>
              </c:strCache>
            </c:strRef>
          </c:cat>
          <c:val>
            <c:numRef>
              <c:f>Lapas1!$B$2:$B$5</c:f>
              <c:numCache>
                <c:formatCode>General</c:formatCode>
                <c:ptCount val="4"/>
                <c:pt idx="0">
                  <c:v>176</c:v>
                </c:pt>
                <c:pt idx="1">
                  <c:v>325</c:v>
                </c:pt>
                <c:pt idx="2">
                  <c:v>389</c:v>
                </c:pt>
                <c:pt idx="3">
                  <c:v>495</c:v>
                </c:pt>
              </c:numCache>
            </c:numRef>
          </c:val>
        </c:ser>
        <c:ser>
          <c:idx val="1"/>
          <c:order val="1"/>
          <c:tx>
            <c:strRef>
              <c:f>Lapas1!$C$1</c:f>
              <c:strCache>
                <c:ptCount val="1"/>
                <c:pt idx="0">
                  <c:v>TOP 10 įmonės</c:v>
                </c:pt>
              </c:strCache>
            </c:strRef>
          </c:tx>
          <c:spPr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Trebuchet MS" panose="020B06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Lapas1!$A$2:$A$5</c:f>
              <c:strCache>
                <c:ptCount val="4"/>
                <c:pt idx="0">
                  <c:v>2020 m.</c:v>
                </c:pt>
                <c:pt idx="1">
                  <c:v>2021 m.</c:v>
                </c:pt>
                <c:pt idx="2">
                  <c:v>2022 m.</c:v>
                </c:pt>
                <c:pt idx="3">
                  <c:v>2023 m.</c:v>
                </c:pt>
              </c:strCache>
            </c:strRef>
          </c:cat>
          <c:val>
            <c:numRef>
              <c:f>Lapas1!$C$2:$C$5</c:f>
              <c:numCache>
                <c:formatCode>General</c:formatCode>
                <c:ptCount val="4"/>
                <c:pt idx="0">
                  <c:v>92</c:v>
                </c:pt>
                <c:pt idx="1">
                  <c:v>157</c:v>
                </c:pt>
                <c:pt idx="2">
                  <c:v>186</c:v>
                </c:pt>
                <c:pt idx="3">
                  <c:v>199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401600632"/>
        <c:axId val="401599064"/>
      </c:barChart>
      <c:catAx>
        <c:axId val="4016006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pPr>
            <a:endParaRPr lang="en-US"/>
          </a:p>
        </c:txPr>
        <c:crossAx val="401599064"/>
        <c:crosses val="autoZero"/>
        <c:auto val="1"/>
        <c:lblAlgn val="ctr"/>
        <c:lblOffset val="100"/>
        <c:noMultiLvlLbl val="0"/>
      </c:catAx>
      <c:valAx>
        <c:axId val="4015990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465477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16006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Trebuchet MS" panose="020B0603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'[Microsoft PowerPoint diagrama]EVRK'!$C$5:$C$11</c:f>
              <c:strCache>
                <c:ptCount val="7"/>
                <c:pt idx="0">
                  <c:v>Kitos</c:v>
                </c:pt>
                <c:pt idx="1">
                  <c:v>Nekilnojamojo turto operacijos</c:v>
                </c:pt>
                <c:pt idx="2">
                  <c:v>Administracinė ir aptarn. veikla</c:v>
                </c:pt>
                <c:pt idx="3">
                  <c:v>Statyba</c:v>
                </c:pt>
                <c:pt idx="4">
                  <c:v>Transportas ir saugojimas</c:v>
                </c:pt>
                <c:pt idx="5">
                  <c:v>Apdirbamoji gamyba</c:v>
                </c:pt>
                <c:pt idx="6">
                  <c:v>Didmeninė ir mažmeninė prekyba</c:v>
                </c:pt>
              </c:strCache>
            </c:strRef>
          </c:cat>
          <c:val>
            <c:numRef>
              <c:f>'[Microsoft PowerPoint diagrama]EVRK'!$D$5:$D$11</c:f>
              <c:numCache>
                <c:formatCode>General</c:formatCode>
                <c:ptCount val="7"/>
              </c:numCache>
            </c:numRef>
          </c:val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Trebuchet MS" panose="020B06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'[Microsoft PowerPoint diagrama]EVRK'!$C$5:$C$11</c:f>
              <c:strCache>
                <c:ptCount val="7"/>
                <c:pt idx="0">
                  <c:v>Kitos</c:v>
                </c:pt>
                <c:pt idx="1">
                  <c:v>Nekilnojamojo turto operacijos</c:v>
                </c:pt>
                <c:pt idx="2">
                  <c:v>Administracinė ir aptarn. veikla</c:v>
                </c:pt>
                <c:pt idx="3">
                  <c:v>Statyba</c:v>
                </c:pt>
                <c:pt idx="4">
                  <c:v>Transportas ir saugojimas</c:v>
                </c:pt>
                <c:pt idx="5">
                  <c:v>Apdirbamoji gamyba</c:v>
                </c:pt>
                <c:pt idx="6">
                  <c:v>Didmeninė ir mažmeninė prekyba</c:v>
                </c:pt>
              </c:strCache>
            </c:strRef>
          </c:cat>
          <c:val>
            <c:numRef>
              <c:f>'[Microsoft PowerPoint diagrama]EVRK'!$E$5:$E$11</c:f>
              <c:numCache>
                <c:formatCode>General</c:formatCode>
                <c:ptCount val="7"/>
                <c:pt idx="0">
                  <c:v>23</c:v>
                </c:pt>
                <c:pt idx="1">
                  <c:v>26</c:v>
                </c:pt>
                <c:pt idx="2">
                  <c:v>29</c:v>
                </c:pt>
                <c:pt idx="3">
                  <c:v>35</c:v>
                </c:pt>
                <c:pt idx="4">
                  <c:v>60</c:v>
                </c:pt>
                <c:pt idx="5">
                  <c:v>132</c:v>
                </c:pt>
                <c:pt idx="6">
                  <c:v>295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21639624"/>
        <c:axId val="284849784"/>
      </c:barChart>
      <c:catAx>
        <c:axId val="3216396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4849784"/>
        <c:crosses val="autoZero"/>
        <c:auto val="1"/>
        <c:lblAlgn val="ctr"/>
        <c:lblOffset val="100"/>
        <c:noMultiLvlLbl val="0"/>
      </c:catAx>
      <c:valAx>
        <c:axId val="284849784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3216396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418010256339941E-2"/>
          <c:y val="2.6033081953520981E-2"/>
          <c:w val="0.96316397948732013"/>
          <c:h val="0.8075214176606415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Lapas1!$B$1</c:f>
              <c:strCache>
                <c:ptCount val="1"/>
                <c:pt idx="0">
                  <c:v>Išmokėta pajamų natūra suma</c:v>
                </c:pt>
              </c:strCache>
            </c:strRef>
          </c:tx>
          <c:spPr>
            <a:solidFill>
              <a:srgbClr val="197D4D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1.8758830128453674E-3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000" b="1" i="0" u="none" strike="noStrike" kern="1200" baseline="0">
                      <a:solidFill>
                        <a:srgbClr val="197D4D"/>
                      </a:solidFill>
                      <a:latin typeface="Trebuche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65676067499293"/>
                      <c:h val="0.11596554688386618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rgbClr val="197D4D"/>
                    </a:solidFill>
                    <a:latin typeface="Trebuche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Lapas1!$A$2:$A$3</c:f>
              <c:strCache>
                <c:ptCount val="2"/>
                <c:pt idx="0">
                  <c:v>2020 m.</c:v>
                </c:pt>
                <c:pt idx="1">
                  <c:v>2023 m.</c:v>
                </c:pt>
              </c:strCache>
            </c:strRef>
          </c:cat>
          <c:val>
            <c:numRef>
              <c:f>Lapas1!$B$2:$B$3</c:f>
              <c:numCache>
                <c:formatCode>#,##0</c:formatCode>
                <c:ptCount val="2"/>
                <c:pt idx="0">
                  <c:v>58159828</c:v>
                </c:pt>
                <c:pt idx="1">
                  <c:v>272255930</c:v>
                </c:pt>
              </c:numCache>
            </c:numRef>
          </c:val>
        </c:ser>
        <c:ser>
          <c:idx val="1"/>
          <c:order val="1"/>
          <c:tx>
            <c:strRef>
              <c:f>Lapas1!$C$1</c:f>
              <c:strCache>
                <c:ptCount val="1"/>
                <c:pt idx="0">
                  <c:v>Mokėtina GPM suma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6.6974582750327066E-3"/>
                  <c:y val="-1.1201498130869471E-1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baseline="0">
                      <a:solidFill>
                        <a:schemeClr val="accent2">
                          <a:lumMod val="75000"/>
                        </a:schemeClr>
                      </a:solidFill>
                      <a:latin typeface="Trebuche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8418010256339941E-2"/>
                  <c:y val="3.0549893267813833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baseline="0">
                      <a:solidFill>
                        <a:schemeClr val="accent2">
                          <a:lumMod val="75000"/>
                        </a:schemeClr>
                      </a:solidFill>
                      <a:latin typeface="Trebuche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rebuche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Lapas1!$A$2:$A$3</c:f>
              <c:strCache>
                <c:ptCount val="2"/>
                <c:pt idx="0">
                  <c:v>2020 m.</c:v>
                </c:pt>
                <c:pt idx="1">
                  <c:v>2023 m.</c:v>
                </c:pt>
              </c:strCache>
            </c:strRef>
          </c:cat>
          <c:val>
            <c:numRef>
              <c:f>Lapas1!$C$2:$C$3</c:f>
              <c:numCache>
                <c:formatCode>#,##0</c:formatCode>
                <c:ptCount val="2"/>
                <c:pt idx="0">
                  <c:v>6075261</c:v>
                </c:pt>
                <c:pt idx="1">
                  <c:v>36392205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01601024"/>
        <c:axId val="401597104"/>
      </c:barChart>
      <c:catAx>
        <c:axId val="401601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Trebuchet"/>
                <a:ea typeface="+mn-ea"/>
                <a:cs typeface="+mn-cs"/>
              </a:defRPr>
            </a:pPr>
            <a:endParaRPr lang="en-US"/>
          </a:p>
        </c:txPr>
        <c:crossAx val="401597104"/>
        <c:crosses val="autoZero"/>
        <c:auto val="1"/>
        <c:lblAlgn val="ctr"/>
        <c:lblOffset val="100"/>
        <c:noMultiLvlLbl val="0"/>
      </c:catAx>
      <c:valAx>
        <c:axId val="40159710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401601024"/>
        <c:crosses val="autoZero"/>
        <c:crossBetween val="between"/>
      </c:valAx>
      <c:spPr>
        <a:noFill/>
        <a:ln w="0">
          <a:noFill/>
        </a:ln>
        <a:effectLst/>
      </c:spPr>
    </c:plotArea>
    <c:legend>
      <c:legendPos val="b"/>
      <c:layout>
        <c:manualLayout>
          <c:xMode val="edge"/>
          <c:yMode val="edge"/>
          <c:x val="0.16808089043883107"/>
          <c:y val="0.95447434511518192"/>
          <c:w val="0.6680750559995392"/>
          <c:h val="4.552565488481805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Trebuche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Trebuchet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pPr>
            <a:r>
              <a:rPr lang="lt-LT" sz="1600" b="1"/>
              <a:t>2023 m.</a:t>
            </a:r>
          </a:p>
        </c:rich>
      </c:tx>
      <c:layout>
        <c:manualLayout>
          <c:xMode val="edge"/>
          <c:yMode val="edge"/>
          <c:x val="0.13838188976377949"/>
          <c:y val="3.240740740740740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197D4D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rgbClr val="91C07D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rgbClr val="E4FDF0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1" i="0" u="none" strike="noStrike" kern="1200" baseline="0">
                      <a:solidFill>
                        <a:schemeClr val="bg1"/>
                      </a:solidFill>
                      <a:latin typeface="Trebuchet MS" panose="020B0603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1" i="0" u="none" strike="noStrike" kern="1200" baseline="0">
                      <a:solidFill>
                        <a:schemeClr val="bg1"/>
                      </a:solidFill>
                      <a:latin typeface="Trebuchet MS" panose="020B0603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1" i="0" u="none" strike="noStrike" kern="1200" baseline="0">
                      <a:solidFill>
                        <a:schemeClr val="bg1"/>
                      </a:solidFill>
                      <a:latin typeface="Trebuchet MS" panose="020B0603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rebuchet MS" panose="020B06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Lapas1!$B$2:$B$5</c:f>
              <c:strCache>
                <c:ptCount val="4"/>
                <c:pt idx="0">
                  <c:v>DMM</c:v>
                </c:pt>
                <c:pt idx="1">
                  <c:v>VMM</c:v>
                </c:pt>
                <c:pt idx="2">
                  <c:v>Kiti MM</c:v>
                </c:pt>
                <c:pt idx="3">
                  <c:v>FA</c:v>
                </c:pt>
              </c:strCache>
            </c:strRef>
          </c:cat>
          <c:val>
            <c:numRef>
              <c:f>Lapas1!$C$2:$C$5</c:f>
              <c:numCache>
                <c:formatCode>0%</c:formatCode>
                <c:ptCount val="4"/>
                <c:pt idx="0">
                  <c:v>0.44</c:v>
                </c:pt>
                <c:pt idx="1">
                  <c:v>0.27</c:v>
                </c:pt>
                <c:pt idx="2">
                  <c:v>0.26</c:v>
                </c:pt>
                <c:pt idx="3">
                  <c:v>0.03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900">
          <a:latin typeface="Trebuchet MS" panose="020B0603020202020204" pitchFamily="34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pPr>
            <a:r>
              <a:rPr lang="lt-LT" sz="1600" b="1" dirty="0" smtClean="0"/>
              <a:t>2022 </a:t>
            </a:r>
            <a:r>
              <a:rPr lang="lt-LT" sz="1600" b="1" dirty="0"/>
              <a:t>m.</a:t>
            </a:r>
          </a:p>
        </c:rich>
      </c:tx>
      <c:layout>
        <c:manualLayout>
          <c:xMode val="edge"/>
          <c:yMode val="edge"/>
          <c:x val="0.13838188976377949"/>
          <c:y val="3.240740740740740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197D4D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rgbClr val="91C07D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rgbClr val="E4FDF0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1" i="0" u="none" strike="noStrike" kern="1200" baseline="0">
                      <a:solidFill>
                        <a:schemeClr val="bg1"/>
                      </a:solidFill>
                      <a:latin typeface="Trebuchet MS" panose="020B0603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1" i="0" u="none" strike="noStrike" kern="1200" baseline="0">
                      <a:solidFill>
                        <a:schemeClr val="bg1"/>
                      </a:solidFill>
                      <a:latin typeface="Trebuchet MS" panose="020B0603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1" i="0" u="none" strike="noStrike" kern="1200" baseline="0">
                      <a:solidFill>
                        <a:schemeClr val="bg1"/>
                      </a:solidFill>
                      <a:latin typeface="Trebuchet MS" panose="020B0603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rebuchet MS" panose="020B06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Lapas1!$B$2:$B$5</c:f>
              <c:strCache>
                <c:ptCount val="4"/>
                <c:pt idx="0">
                  <c:v>DMM</c:v>
                </c:pt>
                <c:pt idx="1">
                  <c:v>VMM</c:v>
                </c:pt>
                <c:pt idx="2">
                  <c:v>Kiti MM</c:v>
                </c:pt>
                <c:pt idx="3">
                  <c:v>FA</c:v>
                </c:pt>
              </c:strCache>
            </c:strRef>
          </c:cat>
          <c:val>
            <c:numRef>
              <c:f>Lapas1!$C$2:$C$5</c:f>
              <c:numCache>
                <c:formatCode>0%</c:formatCode>
                <c:ptCount val="4"/>
                <c:pt idx="0">
                  <c:v>0.45</c:v>
                </c:pt>
                <c:pt idx="1">
                  <c:v>0.25</c:v>
                </c:pt>
                <c:pt idx="2">
                  <c:v>0.27</c:v>
                </c:pt>
                <c:pt idx="3">
                  <c:v>0.03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900">
          <a:latin typeface="Trebuchet MS" panose="020B0603020202020204" pitchFamily="34" charset="0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0272075061545126E-2"/>
          <c:y val="3.0205971740075277E-2"/>
          <c:w val="0.96562499999999996"/>
          <c:h val="0.83570073599281891"/>
        </c:manualLayout>
      </c:layout>
      <c:lineChart>
        <c:grouping val="standard"/>
        <c:varyColors val="0"/>
        <c:ser>
          <c:idx val="0"/>
          <c:order val="0"/>
          <c:tx>
            <c:strRef>
              <c:f>Lapas1!$B$1</c:f>
              <c:strCache>
                <c:ptCount val="1"/>
                <c:pt idx="0">
                  <c:v>VMI vertinimas</c:v>
                </c:pt>
              </c:strCache>
            </c:strRef>
          </c:tx>
          <c:spPr>
            <a:ln w="28575" cap="rnd">
              <a:solidFill>
                <a:srgbClr val="197D4D"/>
              </a:solidFill>
              <a:round/>
            </a:ln>
            <a:effectLst/>
          </c:spPr>
          <c:marker>
            <c:symbol val="diamond"/>
            <c:size val="12"/>
            <c:spPr>
              <a:solidFill>
                <a:schemeClr val="bg1"/>
              </a:solidFill>
              <a:ln w="9525">
                <a:solidFill>
                  <a:srgbClr val="197D4D"/>
                </a:solidFill>
              </a:ln>
              <a:effectLst/>
            </c:spPr>
          </c:marker>
          <c:dPt>
            <c:idx val="4"/>
            <c:marker>
              <c:symbol val="diamond"/>
              <c:size val="12"/>
              <c:spPr>
                <a:solidFill>
                  <a:schemeClr val="bg1"/>
                </a:solidFill>
                <a:ln w="9525">
                  <a:solidFill>
                    <a:srgbClr val="197D4D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rgbClr val="197D4D"/>
                </a:solidFill>
                <a:prstDash val="sysDash"/>
                <a:round/>
              </a:ln>
              <a:effectLst/>
            </c:spPr>
          </c:dPt>
          <c:dPt>
            <c:idx val="5"/>
            <c:marker>
              <c:symbol val="diamond"/>
              <c:size val="12"/>
              <c:spPr>
                <a:solidFill>
                  <a:schemeClr val="bg1"/>
                </a:solidFill>
                <a:ln w="9525">
                  <a:solidFill>
                    <a:srgbClr val="197D4D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rgbClr val="197D4D"/>
                </a:solidFill>
                <a:prstDash val="sysDash"/>
                <a:round/>
              </a:ln>
              <a:effectLst/>
            </c:spPr>
          </c:dPt>
          <c:dPt>
            <c:idx val="6"/>
            <c:marker>
              <c:symbol val="diamond"/>
              <c:size val="12"/>
              <c:spPr>
                <a:solidFill>
                  <a:schemeClr val="bg1"/>
                </a:solidFill>
                <a:ln w="9525">
                  <a:solidFill>
                    <a:srgbClr val="197D4D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rgbClr val="197D4D"/>
                </a:solidFill>
                <a:prstDash val="sysDash"/>
                <a:round/>
              </a:ln>
              <a:effectLst/>
            </c:spPr>
          </c:dPt>
          <c:dLbls>
            <c:dLbl>
              <c:idx val="1"/>
              <c:layout>
                <c:manualLayout>
                  <c:x val="-7.5871173802116137E-2"/>
                  <c:y val="-0.1581979935342965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FF8D-424B-9110-2CB376020C48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0.12828412004606396"/>
                  <c:y val="6.67137643230634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4000" b="0" i="0" u="none" strike="noStrike" kern="1200" baseline="0">
                        <a:solidFill>
                          <a:srgbClr val="0070C0"/>
                        </a:solidFill>
                        <a:latin typeface="Trebuchet MS" panose="020B0603020202020204" pitchFamily="34" charset="0"/>
                        <a:ea typeface="+mn-ea"/>
                        <a:cs typeface="+mn-cs"/>
                      </a:defRPr>
                    </a:pPr>
                    <a:fld id="{7EE4A5ED-A37C-42D6-8669-2B60D266CC96}" type="VALUE">
                      <a:rPr lang="en-US" sz="4000" b="1">
                        <a:solidFill>
                          <a:srgbClr val="0070C0"/>
                        </a:solidFill>
                      </a:rPr>
                      <a:pPr>
                        <a:defRPr sz="4000">
                          <a:solidFill>
                            <a:srgbClr val="0070C0"/>
                          </a:solidFill>
                          <a:latin typeface="Trebuchet MS" panose="020B0603020202020204" pitchFamily="34" charset="0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4000" b="0" i="0" u="none" strike="noStrike" kern="1200" baseline="0">
                      <a:solidFill>
                        <a:srgbClr val="0070C0"/>
                      </a:solidFill>
                      <a:latin typeface="Trebuchet MS" panose="020B0603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4"/>
              <c:layout>
                <c:manualLayout>
                  <c:x val="-8.4061545309186303E-2"/>
                  <c:y val="4.518404369134473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FF8D-424B-9110-2CB376020C48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5.6129802773938794E-2"/>
                  <c:y val="5.063858992678452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FF8D-424B-9110-2CB376020C48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Trebuchet MS" panose="020B06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Lapas1!$A$2:$A$8</c:f>
              <c:numCache>
                <c:formatCode>General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Lapas1!$B$2:$B$8</c:f>
              <c:numCache>
                <c:formatCode>0.0%</c:formatCode>
                <c:ptCount val="7"/>
                <c:pt idx="0">
                  <c:v>0.24299999999999999</c:v>
                </c:pt>
                <c:pt idx="1">
                  <c:v>0.20599999999999999</c:v>
                </c:pt>
                <c:pt idx="2">
                  <c:v>0.19</c:v>
                </c:pt>
                <c:pt idx="3">
                  <c:v>0.14499999999999999</c:v>
                </c:pt>
                <c:pt idx="4">
                  <c:v>0.124</c:v>
                </c:pt>
                <c:pt idx="5">
                  <c:v>0.122</c:v>
                </c:pt>
                <c:pt idx="6">
                  <c:v>0.11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8-FF8D-424B-9110-2CB376020C48}"/>
            </c:ext>
          </c:extLst>
        </c:ser>
        <c:ser>
          <c:idx val="1"/>
          <c:order val="1"/>
          <c:tx>
            <c:strRef>
              <c:f>Lapas1!$C$1</c:f>
              <c:strCache>
                <c:ptCount val="1"/>
                <c:pt idx="0">
                  <c:v>Oficialūs CASE rezultatai</c:v>
                </c:pt>
              </c:strCache>
            </c:strRef>
          </c:tx>
          <c:spPr>
            <a:ln w="28575" cap="rnd" cmpd="sng">
              <a:solidFill>
                <a:srgbClr val="68C699"/>
              </a:solidFill>
              <a:round/>
            </a:ln>
            <a:effectLst/>
          </c:spPr>
          <c:marker>
            <c:symbol val="circle"/>
            <c:size val="12"/>
            <c:spPr>
              <a:solidFill>
                <a:schemeClr val="bg1"/>
              </a:solidFill>
              <a:ln w="9525">
                <a:solidFill>
                  <a:srgbClr val="68C699"/>
                </a:solidFill>
              </a:ln>
              <a:effectLst/>
            </c:spPr>
          </c:marker>
          <c:dPt>
            <c:idx val="4"/>
            <c:marker>
              <c:symbol val="circle"/>
              <c:size val="12"/>
              <c:spPr>
                <a:solidFill>
                  <a:schemeClr val="bg1"/>
                </a:solidFill>
                <a:ln w="9525">
                  <a:solidFill>
                    <a:srgbClr val="68C699"/>
                  </a:solidFill>
                </a:ln>
                <a:effectLst/>
              </c:spPr>
            </c:marker>
            <c:bubble3D val="0"/>
            <c:spPr>
              <a:ln w="28575" cap="rnd" cmpd="sng">
                <a:solidFill>
                  <a:srgbClr val="68C699"/>
                </a:solidFill>
                <a:prstDash val="sysDash"/>
                <a:round/>
              </a:ln>
              <a:effectLst/>
            </c:spPr>
          </c:dPt>
          <c:dLbls>
            <c:dLbl>
              <c:idx val="0"/>
              <c:layout>
                <c:manualLayout>
                  <c:x val="-9.4647140412157299E-2"/>
                  <c:y val="8.338890724861955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4000" b="1" i="0" u="none" strike="noStrike" kern="1200" baseline="0">
                        <a:ln>
                          <a:noFill/>
                        </a:ln>
                        <a:solidFill>
                          <a:srgbClr val="0070C0"/>
                        </a:solidFill>
                        <a:latin typeface="Trebuchet MS" panose="020B0603020202020204" pitchFamily="34" charset="0"/>
                        <a:ea typeface="+mn-ea"/>
                        <a:cs typeface="+mn-cs"/>
                      </a:defRPr>
                    </a:pPr>
                    <a:fld id="{6B16B463-89D0-4621-84A8-8B2898C5D742}" type="VALUE">
                      <a:rPr lang="en-US" sz="4000">
                        <a:ln>
                          <a:noFill/>
                        </a:ln>
                        <a:solidFill>
                          <a:srgbClr val="0070C0"/>
                        </a:solidFill>
                      </a:rPr>
                      <a:pPr>
                        <a:defRPr sz="4000" b="1">
                          <a:ln>
                            <a:noFill/>
                          </a:ln>
                          <a:solidFill>
                            <a:srgbClr val="0070C0"/>
                          </a:solidFill>
                          <a:latin typeface="Trebuchet MS" panose="020B0603020202020204" pitchFamily="34" charset="0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4000" b="1" i="0" u="none" strike="noStrike" kern="1200" baseline="0">
                      <a:ln>
                        <a:noFill/>
                      </a:ln>
                      <a:solidFill>
                        <a:srgbClr val="0070C0"/>
                      </a:solidFill>
                      <a:latin typeface="Trebuchet MS" panose="020B0603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FF8D-424B-9110-2CB376020C48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-0.11068265541791529"/>
                  <c:y val="6.01092085153090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FF8D-424B-9110-2CB376020C48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0.14619837694769461"/>
                  <c:y val="0.1189926576468717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rgbClr val="68C699"/>
                      </a:solidFill>
                      <a:latin typeface="Trebuchet MS" panose="020B0603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FF8D-424B-9110-2CB376020C48}"/>
                </c:ext>
                <c:ext xmlns:c15="http://schemas.microsoft.com/office/drawing/2012/chart" uri="{CE6537A1-D6FC-4f65-9D91-7224C49458BB}">
                  <c15:layout>
                    <c:manualLayout>
                      <c:w val="0.16126338493252657"/>
                      <c:h val="0.15538466714028171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-1.8949003055580269E-2"/>
                  <c:y val="-7.791132110398298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E-FF8D-424B-9110-2CB376020C48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2.7551776956217465E-3"/>
                  <c:y val="-4.791131680906478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FF8D-424B-9110-2CB376020C48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rgbClr val="68C699"/>
                    </a:solidFill>
                    <a:latin typeface="Trebuchet MS" panose="020B06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Lapas1!$A$2:$A$8</c:f>
              <c:numCache>
                <c:formatCode>General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Lapas1!$C$2:$C$8</c:f>
              <c:numCache>
                <c:formatCode>0.0%</c:formatCode>
                <c:ptCount val="7"/>
                <c:pt idx="0">
                  <c:v>0.24</c:v>
                </c:pt>
                <c:pt idx="1">
                  <c:v>0.20599999999999999</c:v>
                </c:pt>
                <c:pt idx="2">
                  <c:v>0.187</c:v>
                </c:pt>
                <c:pt idx="3">
                  <c:v>0.14499999999999999</c:v>
                </c:pt>
                <c:pt idx="4">
                  <c:v>0.13500000000000001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F-FF8D-424B-9110-2CB376020C48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25365496"/>
        <c:axId val="325366672"/>
      </c:lineChart>
      <c:catAx>
        <c:axId val="325365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pPr>
            <a:endParaRPr lang="en-US"/>
          </a:p>
        </c:txPr>
        <c:crossAx val="325366672"/>
        <c:crosses val="autoZero"/>
        <c:auto val="1"/>
        <c:lblAlgn val="ctr"/>
        <c:lblOffset val="100"/>
        <c:noMultiLvlLbl val="0"/>
      </c:catAx>
      <c:valAx>
        <c:axId val="325366672"/>
        <c:scaling>
          <c:orientation val="minMax"/>
          <c:max val="0.30000000000000004"/>
          <c:min val="0.1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.0%" sourceLinked="1"/>
        <c:majorTickMark val="out"/>
        <c:minorTickMark val="none"/>
        <c:tickLblPos val="nextTo"/>
        <c:crossAx val="3253654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9464539074777475E-2"/>
          <c:y val="0.64146612233913092"/>
          <c:w val="0.24874795075410636"/>
          <c:h val="0.2383479940369354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Trebuchet MS" panose="020B0603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3360601562903017E-2"/>
          <c:y val="0.31026297074327319"/>
          <c:w val="0.93691591164508981"/>
          <c:h val="0.5124480987106626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Lapas1!$B$2</c:f>
              <c:strCache>
                <c:ptCount val="1"/>
                <c:pt idx="0">
                  <c:v>Stebėsenos veiksmai</c:v>
                </c:pt>
              </c:strCache>
            </c:strRef>
          </c:tx>
          <c:spPr>
            <a:solidFill>
              <a:srgbClr val="0A6438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4-62ED-446A-9CBA-ADFD4F98DA02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62ED-446A-9CBA-ADFD4F98DA02}"/>
              </c:ext>
            </c:extLst>
          </c:dPt>
          <c:dPt>
            <c:idx val="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62ED-446A-9CBA-ADFD4F98DA02}"/>
              </c:ext>
            </c:extLst>
          </c:dPt>
          <c:dPt>
            <c:idx val="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7-FCE0-4E62-A7CB-77D4A88DC5F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>
                    <a:solidFill>
                      <a:srgbClr val="006A3C"/>
                    </a:solidFill>
                    <a:latin typeface="Trebuchet MS" panose="020B0603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Lapas1!$A$3:$A$7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Lapas1!$B$3:$B$7</c:f>
              <c:numCache>
                <c:formatCode>General</c:formatCode>
                <c:ptCount val="5"/>
                <c:pt idx="0">
                  <c:v>19320</c:v>
                </c:pt>
                <c:pt idx="1">
                  <c:v>18529</c:v>
                </c:pt>
                <c:pt idx="2">
                  <c:v>19532</c:v>
                </c:pt>
                <c:pt idx="3">
                  <c:v>19781</c:v>
                </c:pt>
                <c:pt idx="4">
                  <c:v>21355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2ED-446A-9CBA-ADFD4F98DA02}"/>
            </c:ext>
          </c:extLst>
        </c:ser>
        <c:ser>
          <c:idx val="1"/>
          <c:order val="1"/>
          <c:tx>
            <c:strRef>
              <c:f>Lapas1!$C$2</c:f>
              <c:strCache>
                <c:ptCount val="1"/>
                <c:pt idx="0">
                  <c:v>Kontrolės veiksmai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rgbClr val="0070C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>
                    <a:solidFill>
                      <a:srgbClr val="0070C0"/>
                    </a:solidFill>
                    <a:latin typeface="Trebuchet MS" panose="020B0603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Lapas1!$A$3:$A$7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Lapas1!$C$3:$C$7</c:f>
              <c:numCache>
                <c:formatCode>General</c:formatCode>
                <c:ptCount val="5"/>
                <c:pt idx="0">
                  <c:v>7100</c:v>
                </c:pt>
                <c:pt idx="1">
                  <c:v>6098</c:v>
                </c:pt>
                <c:pt idx="2">
                  <c:v>5296</c:v>
                </c:pt>
                <c:pt idx="3">
                  <c:v>6657</c:v>
                </c:pt>
                <c:pt idx="4">
                  <c:v>6983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DD29-424F-A577-A7344B36CE1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25365888"/>
        <c:axId val="325367456"/>
      </c:barChart>
      <c:catAx>
        <c:axId val="325365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pPr>
            <a:endParaRPr lang="en-US"/>
          </a:p>
        </c:txPr>
        <c:crossAx val="325367456"/>
        <c:crosses val="autoZero"/>
        <c:auto val="1"/>
        <c:lblAlgn val="ctr"/>
        <c:lblOffset val="100"/>
        <c:noMultiLvlLbl val="0"/>
      </c:catAx>
      <c:valAx>
        <c:axId val="32536745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253658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rgbClr val="006A3C"/>
                </a:solidFill>
                <a:latin typeface="Trebuchet MS" panose="020B0603020202020204" pitchFamily="34" charset="0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rgbClr val="0070C0"/>
                </a:solidFill>
                <a:latin typeface="Trebuchet MS" panose="020B0603020202020204" pitchFamily="34" charset="0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1.1370648615255642E-2"/>
          <c:y val="0.92688762958520499"/>
          <c:w val="0.84809970510588506"/>
          <c:h val="7.311219042284429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rgbClr val="197D4C"/>
              </a:solidFill>
              <a:latin typeface="Trebuchet MS" panose="020B0603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>
        <c:manualLayout>
          <c:layoutTarget val="inner"/>
          <c:xMode val="edge"/>
          <c:yMode val="edge"/>
          <c:x val="3.8576262039394356E-2"/>
          <c:y val="6.9576537561614291E-2"/>
          <c:w val="0.96142373796060565"/>
          <c:h val="0.6674324161928109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Lapas1!$B$1</c:f>
              <c:strCache>
                <c:ptCount val="1"/>
                <c:pt idx="0">
                  <c:v>Kontrolės veiksmų rezultatas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dLbl>
              <c:idx val="4"/>
              <c:tx>
                <c:rich>
                  <a:bodyPr/>
                  <a:lstStyle/>
                  <a:p>
                    <a:r>
                      <a:rPr lang="en-US" smtClean="0"/>
                      <a:t>53,3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Trebuchet MS" panose="020B06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Lapas1!$A$2:$A$6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Lapas1!$B$2:$B$6</c:f>
              <c:numCache>
                <c:formatCode>General</c:formatCode>
                <c:ptCount val="5"/>
                <c:pt idx="0">
                  <c:v>34.799999999999997</c:v>
                </c:pt>
                <c:pt idx="1">
                  <c:v>49.8</c:v>
                </c:pt>
                <c:pt idx="2">
                  <c:v>72.3</c:v>
                </c:pt>
                <c:pt idx="3">
                  <c:v>44.8</c:v>
                </c:pt>
                <c:pt idx="4">
                  <c:v>58.3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CB8-4369-ABE2-6BB08FB087C9}"/>
            </c:ext>
          </c:extLst>
        </c:ser>
        <c:ser>
          <c:idx val="1"/>
          <c:order val="1"/>
          <c:tx>
            <c:strRef>
              <c:f>Lapas1!$C$1</c:f>
              <c:strCache>
                <c:ptCount val="1"/>
                <c:pt idx="0">
                  <c:v>Stebėsenos rezultatas (ne i.KON RT pagrindu)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/>
            </c:spPr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/>
                      </a:solidFill>
                      <a:latin typeface="Trebuchet MS" panose="020B0603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/>
                      </a:solidFill>
                      <a:latin typeface="Trebuchet MS" panose="020B0603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/>
                      </a:solidFill>
                      <a:latin typeface="Trebuchet MS" panose="020B0603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/>
                      </a:solidFill>
                      <a:latin typeface="Trebuchet MS" panose="020B0603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/>
                      </a:solidFill>
                      <a:latin typeface="Trebuchet MS" panose="020B0603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Trebuchet MS" panose="020B06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Lapas1!$A$2:$A$6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Lapas1!$C$2:$C$6</c:f>
              <c:numCache>
                <c:formatCode>General</c:formatCode>
                <c:ptCount val="5"/>
                <c:pt idx="0">
                  <c:v>58.2</c:v>
                </c:pt>
                <c:pt idx="1">
                  <c:v>47.7</c:v>
                </c:pt>
                <c:pt idx="2">
                  <c:v>23.7</c:v>
                </c:pt>
                <c:pt idx="3">
                  <c:v>29.7</c:v>
                </c:pt>
                <c:pt idx="4">
                  <c:v>48.6</c:v>
                </c:pt>
              </c:numCache>
            </c:numRef>
          </c:val>
        </c:ser>
        <c:ser>
          <c:idx val="2"/>
          <c:order val="2"/>
          <c:tx>
            <c:strRef>
              <c:f>Lapas1!$D$1</c:f>
              <c:strCache>
                <c:ptCount val="1"/>
                <c:pt idx="0">
                  <c:v>Stebėsenos i.KON rizikų pagrindu rezultatas</c:v>
                </c:pt>
              </c:strCache>
            </c:strRef>
          </c:tx>
          <c:spPr>
            <a:solidFill>
              <a:srgbClr val="006A3C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Trebuchet MS" panose="020B06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Lapas1!$A$2:$A$6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Lapas1!$D$2:$D$6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21</c:v>
                </c:pt>
                <c:pt idx="3">
                  <c:v>59.5</c:v>
                </c:pt>
                <c:pt idx="4">
                  <c:v>61.9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1"/>
        <c:overlap val="100"/>
        <c:axId val="325370200"/>
        <c:axId val="325370984"/>
      </c:barChart>
      <c:catAx>
        <c:axId val="325370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pPr>
            <a:endParaRPr lang="en-US"/>
          </a:p>
        </c:txPr>
        <c:crossAx val="325370984"/>
        <c:crosses val="autoZero"/>
        <c:auto val="1"/>
        <c:lblAlgn val="ctr"/>
        <c:lblOffset val="100"/>
        <c:noMultiLvlLbl val="0"/>
      </c:catAx>
      <c:valAx>
        <c:axId val="3253709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53702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2.316986953217082E-2"/>
          <c:y val="0.87097211266867225"/>
          <c:w val="0.94459188158203022"/>
          <c:h val="0.1173155962684349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3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pPr>
            <a:r>
              <a:rPr lang="lt-LT"/>
              <a:t>PVM prievolės pokytis, 2022 m. palyginus su 2021 m.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846101357970068"/>
          <c:y val="0.22457924061471626"/>
          <c:w val="0.78214302279102954"/>
          <c:h val="0.6397143528072232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Lapas5!$O$3</c:f>
              <c:strCache>
                <c:ptCount val="1"/>
                <c:pt idx="0">
                  <c:v>PVM prievolės pokytis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</c:dPt>
          <c:dLbls>
            <c:dLbl>
              <c:idx val="0"/>
              <c:layout>
                <c:manualLayout>
                  <c:x val="-0.12723953537213853"/>
                  <c:y val="-4.3745285326040155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+</a:t>
                    </a:r>
                    <a:fld id="{0A0A6971-8F0A-4F7F-9ED7-4422977D2CF8}" type="VALUE">
                      <a:rPr lang="en-US" smtClean="0"/>
                      <a:pPr/>
                      <a:t>[VALUE]</a:t>
                    </a:fld>
                    <a:endParaRPr lang="en-US" dirty="0" smtClean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-0.12350712841783364"/>
                  <c:y val="-1.4608169690372937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+</a:t>
                    </a:r>
                    <a:fld id="{482862FB-10AE-4F08-BB32-92866D2D9AC8}" type="VALUE">
                      <a:rPr lang="en-US" smtClean="0"/>
                      <a:pPr/>
                      <a:t>[VALUE]</a:t>
                    </a:fld>
                    <a:endParaRPr lang="en-US" dirty="0" smtClean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Trebuchet MS" panose="020B06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Lapas5!$N$4:$N$5</c:f>
              <c:strCache>
                <c:ptCount val="2"/>
                <c:pt idx="0">
                  <c:v>Visa aibė</c:v>
                </c:pt>
                <c:pt idx="1">
                  <c:v>Poveikio aibė</c:v>
                </c:pt>
              </c:strCache>
            </c:strRef>
          </c:cat>
          <c:val>
            <c:numRef>
              <c:f>Lapas5!$O$4:$O$5</c:f>
              <c:numCache>
                <c:formatCode>0%</c:formatCode>
                <c:ptCount val="2"/>
                <c:pt idx="0">
                  <c:v>0.1</c:v>
                </c:pt>
                <c:pt idx="1">
                  <c:v>0.28000000000000003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6"/>
        <c:axId val="284565656"/>
        <c:axId val="284566048"/>
      </c:barChart>
      <c:catAx>
        <c:axId val="2845656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pPr>
            <a:endParaRPr lang="en-US"/>
          </a:p>
        </c:txPr>
        <c:crossAx val="284566048"/>
        <c:crosses val="autoZero"/>
        <c:auto val="1"/>
        <c:lblAlgn val="ctr"/>
        <c:lblOffset val="100"/>
        <c:noMultiLvlLbl val="0"/>
      </c:catAx>
      <c:valAx>
        <c:axId val="2845660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pPr>
            <a:endParaRPr lang="en-US"/>
          </a:p>
        </c:txPr>
        <c:crossAx val="2845656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Trebuchet MS" panose="020B0603020202020204" pitchFamily="34" charset="0"/>
        </a:defRPr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740008043011589"/>
          <c:y val="0.21621843102945465"/>
          <c:w val="0.38460582277911309"/>
          <c:h val="0.36634456109652958"/>
        </c:manualLayout>
      </c:layout>
      <c:pieChart>
        <c:varyColors val="1"/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923719061615989"/>
          <c:y val="0.59837664041994754"/>
          <c:w val="0.70466731951713146"/>
          <c:h val="0.11088261883931175"/>
        </c:manualLayout>
      </c:layout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Trebuchet MS" panose="020B0603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  <a:latin typeface="Trebuchet MS" panose="020B0603020202020204" pitchFamily="34" charset="0"/>
        </a:defRPr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Lapas1!$B$1</c:f>
              <c:strCache>
                <c:ptCount val="1"/>
                <c:pt idx="0">
                  <c:v>FA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Trebuchet MS" panose="020B06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Lapas1!$A$2:$A$5</c:f>
              <c:strCache>
                <c:ptCount val="4"/>
                <c:pt idx="0">
                  <c:v>2021 m.</c:v>
                </c:pt>
                <c:pt idx="1">
                  <c:v>2022 m.</c:v>
                </c:pt>
                <c:pt idx="2">
                  <c:v>2023 m.</c:v>
                </c:pt>
                <c:pt idx="3">
                  <c:v>2024 m.</c:v>
                </c:pt>
              </c:strCache>
            </c:strRef>
          </c:cat>
          <c:val>
            <c:numRef>
              <c:f>Lapas1!$B$2:$B$5</c:f>
              <c:numCache>
                <c:formatCode>General</c:formatCode>
                <c:ptCount val="4"/>
                <c:pt idx="0">
                  <c:v>2995</c:v>
                </c:pt>
                <c:pt idx="1">
                  <c:v>3629</c:v>
                </c:pt>
                <c:pt idx="2">
                  <c:v>4043</c:v>
                </c:pt>
                <c:pt idx="3">
                  <c:v>4219</c:v>
                </c:pt>
              </c:numCache>
            </c:numRef>
          </c:val>
        </c:ser>
        <c:ser>
          <c:idx val="1"/>
          <c:order val="1"/>
          <c:tx>
            <c:strRef>
              <c:f>Lapas1!$C$1</c:f>
              <c:strCache>
                <c:ptCount val="1"/>
                <c:pt idx="0">
                  <c:v>JA</c:v>
                </c:pt>
              </c:strCache>
            </c:strRef>
          </c:tx>
          <c:spPr>
            <a:solidFill>
              <a:srgbClr val="197D4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Trebuchet MS" panose="020B06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Lapas1!$A$2:$A$5</c:f>
              <c:strCache>
                <c:ptCount val="4"/>
                <c:pt idx="0">
                  <c:v>2021 m.</c:v>
                </c:pt>
                <c:pt idx="1">
                  <c:v>2022 m.</c:v>
                </c:pt>
                <c:pt idx="2">
                  <c:v>2023 m.</c:v>
                </c:pt>
                <c:pt idx="3">
                  <c:v>2024 m.</c:v>
                </c:pt>
              </c:strCache>
            </c:strRef>
          </c:cat>
          <c:val>
            <c:numRef>
              <c:f>Lapas1!$C$2:$C$5</c:f>
              <c:numCache>
                <c:formatCode>General</c:formatCode>
                <c:ptCount val="4"/>
                <c:pt idx="0">
                  <c:v>6896</c:v>
                </c:pt>
                <c:pt idx="1">
                  <c:v>7305</c:v>
                </c:pt>
                <c:pt idx="2">
                  <c:v>7599</c:v>
                </c:pt>
                <c:pt idx="3">
                  <c:v>7672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01596712"/>
        <c:axId val="401596320"/>
      </c:barChart>
      <c:catAx>
        <c:axId val="401596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A6438"/>
                </a:solidFill>
                <a:latin typeface="Trebuchet MS" panose="020B0603020202020204" pitchFamily="34" charset="0"/>
                <a:ea typeface="+mn-ea"/>
                <a:cs typeface="+mn-cs"/>
              </a:defRPr>
            </a:pPr>
            <a:endParaRPr lang="en-US"/>
          </a:p>
        </c:txPr>
        <c:crossAx val="401596320"/>
        <c:crosses val="autoZero"/>
        <c:auto val="0"/>
        <c:lblAlgn val="ctr"/>
        <c:lblOffset val="100"/>
        <c:noMultiLvlLbl val="0"/>
      </c:catAx>
      <c:valAx>
        <c:axId val="40159632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4015967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Trebuchet MS" panose="020B0603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s vietos rezervavimo ženklas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3" name="Datos vietos rezervavimo ženklas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A63DD4-24EF-4399-AF48-ED17534C205B}" type="datetimeFigureOut">
              <a:rPr lang="lt-LT" smtClean="0"/>
              <a:t>2024-05-15</a:t>
            </a:fld>
            <a:endParaRPr lang="lt-LT"/>
          </a:p>
        </p:txBody>
      </p:sp>
      <p:sp>
        <p:nvSpPr>
          <p:cNvPr id="4" name="Skaidrės vaizdo vietos rezervavimo ženkla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t-LT"/>
          </a:p>
        </p:txBody>
      </p:sp>
      <p:sp>
        <p:nvSpPr>
          <p:cNvPr id="5" name="Pastabų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271D83-D648-43B2-8C2F-425BDB4C9B09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084776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VMI, kuri stato tiltus? Efektyvaus bendradarbiavimo rezultatai</a:t>
            </a:r>
            <a:endParaRPr lang="lt-LT" dirty="0" smtClean="0"/>
          </a:p>
          <a:p>
            <a:endParaRPr lang="lt-LT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t-LT" sz="1200" b="1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Bendri tikslai įgalina mus siekti naujų aukštumų</a:t>
            </a:r>
          </a:p>
          <a:p>
            <a:endParaRPr lang="it-IT" dirty="0" smtClean="0"/>
          </a:p>
          <a:p>
            <a:endParaRPr lang="lt-LT" dirty="0" smtClean="0"/>
          </a:p>
          <a:p>
            <a:r>
              <a:rPr lang="lt-LT" dirty="0" smtClean="0"/>
              <a:t>Bendromis</a:t>
            </a:r>
            <a:r>
              <a:rPr lang="lt-LT" baseline="0" dirty="0" smtClean="0"/>
              <a:t> jėgomis išlaisvinta veiklos sinergija</a:t>
            </a:r>
            <a:endParaRPr lang="lt-LT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6954A-A2AB-456A-B959-12278C5002DF}" type="slidenum">
              <a:rPr lang="lt-LT" smtClean="0">
                <a:solidFill>
                  <a:prstClr val="black"/>
                </a:solidFill>
              </a:rPr>
              <a:pPr/>
              <a:t>1</a:t>
            </a:fld>
            <a:endParaRPr lang="lt-L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4967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sz="1200" dirty="0" smtClean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DE821-C4FC-4C22-A210-73FC87DFA099}" type="slidenum">
              <a:rPr lang="lt-LT" smtClean="0"/>
              <a:t>10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0487298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VMI, kuri stato tiltus? Efektyvaus bendradarbiavimo rezultatai</a:t>
            </a:r>
          </a:p>
          <a:p>
            <a:endParaRPr lang="lt-LT" dirty="0" smtClean="0"/>
          </a:p>
          <a:p>
            <a:r>
              <a:rPr lang="lt-LT" dirty="0" smtClean="0"/>
              <a:t>Bendromis</a:t>
            </a:r>
            <a:r>
              <a:rPr lang="lt-LT" baseline="0" dirty="0" smtClean="0"/>
              <a:t> jėgomis išlaisvinta veiklos sinergija</a:t>
            </a:r>
            <a:endParaRPr lang="lt-LT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6954A-A2AB-456A-B959-12278C5002DF}" type="slidenum">
              <a:rPr lang="lt-LT" smtClean="0">
                <a:solidFill>
                  <a:prstClr val="black"/>
                </a:solidFill>
              </a:rPr>
              <a:pPr/>
              <a:t>11</a:t>
            </a:fld>
            <a:endParaRPr lang="lt-L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9894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lt-LT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ACFFEE-1069-4900-83A6-147251EE92C3}" type="slidenum">
              <a:rPr lang="lt-LT" smtClean="0">
                <a:solidFill>
                  <a:prstClr val="black"/>
                </a:solidFill>
              </a:rPr>
              <a:pPr/>
              <a:t>12</a:t>
            </a:fld>
            <a:endParaRPr lang="lt-L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8235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8BD8E7-1312-41F3-99C4-6DA5AF891969}" type="slidenum">
              <a:rPr lang="lt-LT" smtClean="0"/>
              <a:t>13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8089172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sz="14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805A1-4159-4507-8D87-951888617429}" type="slidenum">
              <a:rPr lang="lt-LT" smtClean="0">
                <a:solidFill>
                  <a:prstClr val="black"/>
                </a:solidFill>
              </a:rPr>
              <a:pPr/>
              <a:t>14</a:t>
            </a:fld>
            <a:endParaRPr lang="lt-L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0416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805A1-4159-4507-8D87-951888617429}" type="slidenum">
              <a:rPr lang="lt-LT" smtClean="0">
                <a:solidFill>
                  <a:prstClr val="black"/>
                </a:solidFill>
              </a:rPr>
              <a:pPr/>
              <a:t>15</a:t>
            </a:fld>
            <a:endParaRPr lang="lt-L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1173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sz="1400" b="1" kern="1200" dirty="0">
              <a:solidFill>
                <a:srgbClr val="FF0000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805A1-4159-4507-8D87-951888617429}" type="slidenum">
              <a:rPr lang="lt-LT" smtClean="0">
                <a:solidFill>
                  <a:prstClr val="black"/>
                </a:solidFill>
              </a:rPr>
              <a:pPr/>
              <a:t>16</a:t>
            </a:fld>
            <a:endParaRPr lang="lt-L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8957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0006F9-14AE-4DC7-B321-30C2CD4F28D1}" type="slidenum">
              <a:rPr lang="lt-LT" smtClean="0">
                <a:solidFill>
                  <a:prstClr val="black"/>
                </a:solidFill>
              </a:rPr>
              <a:pPr/>
              <a:t>17</a:t>
            </a:fld>
            <a:endParaRPr lang="lt-L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5933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6954A-A2AB-456A-B959-12278C5002DF}" type="slidenum">
              <a:rPr lang="lt-LT" smtClean="0"/>
              <a:t>18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3170689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lt-L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6A2046-4CDC-4D8F-BCE0-0562D3326778}" type="slidenum">
              <a:rPr lang="lt-LT" smtClean="0"/>
              <a:t>19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953624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National budget</a:t>
            </a:r>
            <a:r>
              <a:rPr lang="en-US" baseline="0" dirty="0" smtClean="0"/>
              <a:t> revenue in 2023 exceeded the plan by EUR 1 billion 757 million - more than EUR 16.7 billion was collected instead of the EUR 15 billion </a:t>
            </a:r>
            <a:r>
              <a:rPr lang="lt-LT" baseline="0" dirty="0" err="1" smtClean="0"/>
              <a:t>that</a:t>
            </a:r>
            <a:r>
              <a:rPr lang="lt-LT" baseline="0" dirty="0" smtClean="0"/>
              <a:t> </a:t>
            </a:r>
            <a:r>
              <a:rPr lang="lt-LT" baseline="0" dirty="0" err="1" smtClean="0"/>
              <a:t>was</a:t>
            </a:r>
            <a:r>
              <a:rPr lang="lt-LT" baseline="0" dirty="0" smtClean="0"/>
              <a:t> </a:t>
            </a:r>
            <a:r>
              <a:rPr lang="en-US" baseline="0" dirty="0" smtClean="0"/>
              <a:t>planned</a:t>
            </a:r>
            <a:r>
              <a:rPr lang="lt-LT" baseline="0" dirty="0" smtClean="0"/>
              <a:t> </a:t>
            </a:r>
            <a:r>
              <a:rPr lang="lt-LT" baseline="0" dirty="0" err="1" smtClean="0"/>
              <a:t>before</a:t>
            </a:r>
            <a:r>
              <a:rPr lang="lt-LT" baseline="0" dirty="0" smtClean="0"/>
              <a:t>. </a:t>
            </a:r>
            <a:endParaRPr lang="en-US" baseline="0" dirty="0" smtClean="0"/>
          </a:p>
          <a:p>
            <a:endParaRPr lang="lt-LT" sz="1000" i="1" u="sng" baseline="0" dirty="0" smtClean="0"/>
          </a:p>
          <a:p>
            <a:endParaRPr lang="lt-LT" sz="1000" i="1" u="sng" dirty="0" smtClean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6954A-A2AB-456A-B959-12278C5002DF}" type="slidenum">
              <a:rPr lang="lt-LT" smtClean="0">
                <a:solidFill>
                  <a:prstClr val="black"/>
                </a:solidFill>
              </a:rPr>
              <a:pPr/>
              <a:t>2</a:t>
            </a:fld>
            <a:endParaRPr lang="lt-LT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2444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lt-L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6954A-A2AB-456A-B959-12278C5002DF}" type="slidenum">
              <a:rPr lang="lt-LT" smtClean="0">
                <a:solidFill>
                  <a:prstClr val="black"/>
                </a:solidFill>
              </a:rPr>
              <a:pPr/>
              <a:t>20</a:t>
            </a:fld>
            <a:endParaRPr lang="lt-L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6047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6954A-A2AB-456A-B959-12278C5002DF}" type="slidenum">
              <a:rPr lang="lt-LT" smtClean="0">
                <a:solidFill>
                  <a:prstClr val="black"/>
                </a:solidFill>
              </a:rPr>
              <a:pPr/>
              <a:t>21</a:t>
            </a:fld>
            <a:endParaRPr lang="lt-L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7967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lt-LT" b="1" dirty="0" smtClean="0"/>
          </a:p>
          <a:p>
            <a:endParaRPr lang="lt-LT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6954A-A2AB-456A-B959-12278C5002DF}" type="slidenum">
              <a:rPr lang="lt-LT" smtClean="0"/>
              <a:t>22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2248311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0421D-8A88-4F11-B72D-9848E2CC3277}" type="slidenum">
              <a:rPr lang="lt-LT" smtClean="0"/>
              <a:t>23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7480963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lt-LT" b="1" dirty="0">
                <a:latin typeface="Trebuchet MS" panose="020B0603020202020204" pitchFamily="34" charset="0"/>
              </a:rPr>
              <a:t>Ačiū, kad pasitikėjimą kuriame kartu.</a:t>
            </a:r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6954A-A2AB-456A-B959-12278C5002DF}" type="slidenum">
              <a:rPr lang="lt-LT" smtClean="0">
                <a:solidFill>
                  <a:prstClr val="black"/>
                </a:solidFill>
              </a:rPr>
              <a:pPr/>
              <a:t>25</a:t>
            </a:fld>
            <a:endParaRPr lang="lt-L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9064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787D8-45FB-46D4-9DFC-6E8FD6A956D8}" type="slidenum">
              <a:rPr lang="lt-LT" smtClean="0">
                <a:solidFill>
                  <a:prstClr val="black"/>
                </a:solidFill>
              </a:rPr>
              <a:pPr/>
              <a:t>3</a:t>
            </a:fld>
            <a:endParaRPr lang="lt-L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3662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 sz="1200" b="1" baseline="0" dirty="0" smtClean="0">
                <a:solidFill>
                  <a:srgbClr val="0A6438"/>
                </a:solidFill>
                <a:latin typeface="Trebuchet MS" panose="020B0603020202020204" pitchFamily="34" charset="0"/>
              </a:rPr>
              <a:t>Nacionalinio</a:t>
            </a:r>
            <a:r>
              <a:rPr lang="lt-LT" sz="1200" baseline="0" dirty="0" smtClean="0">
                <a:solidFill>
                  <a:srgbClr val="0A6438"/>
                </a:solidFill>
                <a:latin typeface="Trebuchet MS" panose="020B0603020202020204" pitchFamily="34" charset="0"/>
              </a:rPr>
              <a:t> biudžeto pajamos čia.</a:t>
            </a:r>
            <a:endParaRPr lang="en-US" sz="1200" dirty="0">
              <a:solidFill>
                <a:srgbClr val="0A6438"/>
              </a:solidFill>
              <a:latin typeface="Trebuchet MS" panose="020B0603020202020204" pitchFamily="34" charset="0"/>
            </a:endParaRPr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DE821-C4FC-4C22-A210-73FC87DFA099}" type="slidenum">
              <a:rPr lang="lt-LT" smtClean="0"/>
              <a:t>4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2841058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0" strike="noStrike" spc="-1" dirty="0">
              <a:latin typeface="Arial"/>
            </a:endParaRPr>
          </a:p>
        </p:txBody>
      </p:sp>
      <p:sp>
        <p:nvSpPr>
          <p:cNvPr id="110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/>
            <a:fld id="{E6713269-7096-4103-B198-F5C694EE28F7}" type="slidenum">
              <a:rPr lang="lt-LT" sz="1200" spc="-1">
                <a:solidFill>
                  <a:srgbClr val="000000"/>
                </a:solidFill>
              </a:rPr>
              <a:pPr algn="r"/>
              <a:t>5</a:t>
            </a:fld>
            <a:endParaRPr lang="en-US" sz="1200" spc="-1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78734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EFAB39-B60C-4B23-AADC-6F6D479C1DF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4333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8EBD05-56E8-46DD-AB73-984B802068FF}" type="slidenum">
              <a:rPr lang="lt-LT" smtClean="0"/>
              <a:t>7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1824714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EFAB39-B60C-4B23-AADC-6F6D479C1DF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1461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 smtClean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EFAB39-B60C-4B23-AADC-6F6D479C1DF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708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t-LT" smtClean="0"/>
              <a:t>Spustelėję redag. ruoš. paantrš. stilių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DC19D-A080-40F6-BA0C-9086505F273F}" type="datetimeFigureOut">
              <a:rPr lang="lt-LT" smtClean="0"/>
              <a:t>2024-05-15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D6FCE-518D-4DD8-9199-BEFC8A473BFC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659938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Vertikalaus teksto vietos rezervavimo ženklas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DC19D-A080-40F6-BA0C-9086505F273F}" type="datetimeFigureOut">
              <a:rPr lang="lt-LT" smtClean="0"/>
              <a:t>2024-05-15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D6FCE-518D-4DD8-9199-BEFC8A473BFC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2741531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us pavadinima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Vertikalaus teksto vietos rezervavimo ženklas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DC19D-A080-40F6-BA0C-9086505F273F}" type="datetimeFigureOut">
              <a:rPr lang="lt-LT" smtClean="0"/>
              <a:t>2024-05-15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D6FCE-518D-4DD8-9199-BEFC8A473BFC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237335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="" xmlns:a16="http://schemas.microsoft.com/office/drawing/2014/main" id="{632CD866-5354-48CF-93A1-6D646E126F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Antrinis pavadinimas 2">
            <a:extLst>
              <a:ext uri="{FF2B5EF4-FFF2-40B4-BE49-F238E27FC236}">
                <a16:creationId xmlns="" xmlns:a16="http://schemas.microsoft.com/office/drawing/2014/main" id="{16028FC2-49BB-453F-9117-3FFB98B793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t-LT"/>
              <a:t>Spustelėkite norėdami redaguoti šablono paantraštės stilių</a:t>
            </a:r>
            <a:endParaRPr lang="en-US"/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="" xmlns:a16="http://schemas.microsoft.com/office/drawing/2014/main" id="{A73D922B-3269-4357-AC2B-7E01DDA5A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EF331-FC2A-49A3-9047-A2FDB8B884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="" xmlns:a16="http://schemas.microsoft.com/office/drawing/2014/main" id="{C23B368A-1642-41DD-826E-46DD97F29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="" xmlns:a16="http://schemas.microsoft.com/office/drawing/2014/main" id="{0F517917-B4B2-443B-8A8C-ED385D505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515CC-A234-4F1B-B29A-7C18E3ECB0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981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="" xmlns:a16="http://schemas.microsoft.com/office/drawing/2014/main" id="{6400CDDB-CC49-45A8-98E4-845CC92FE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="" xmlns:a16="http://schemas.microsoft.com/office/drawing/2014/main" id="{0406E1EC-CDC4-43F3-B41B-CE4A49111E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="" xmlns:a16="http://schemas.microsoft.com/office/drawing/2014/main" id="{43D3E8D6-6B4E-415B-8D71-D48172B3B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EF331-FC2A-49A3-9047-A2FDB8B884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="" xmlns:a16="http://schemas.microsoft.com/office/drawing/2014/main" id="{2AFE69C1-208B-4ACF-87B6-499DF3D3A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="" xmlns:a16="http://schemas.microsoft.com/office/drawing/2014/main" id="{A81B9AE5-9CAC-4A9A-A1DE-436E29C4F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515CC-A234-4F1B-B29A-7C18E3ECB0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5233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="" xmlns:a16="http://schemas.microsoft.com/office/drawing/2014/main" id="{FDC4574C-64C1-43D3-A84D-BC35CFCA1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="" xmlns:a16="http://schemas.microsoft.com/office/drawing/2014/main" id="{708C73B1-BDB0-4D53-A15C-666A043851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="" xmlns:a16="http://schemas.microsoft.com/office/drawing/2014/main" id="{EC1CEB8F-02D9-4A1E-AC87-12C325CB6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EF331-FC2A-49A3-9047-A2FDB8B884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="" xmlns:a16="http://schemas.microsoft.com/office/drawing/2014/main" id="{41EFE620-28DB-437E-80AC-168D781C6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="" xmlns:a16="http://schemas.microsoft.com/office/drawing/2014/main" id="{0BFF1664-8D79-45D4-98EA-D4A6B77CD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515CC-A234-4F1B-B29A-7C18E3ECB0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345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="" xmlns:a16="http://schemas.microsoft.com/office/drawing/2014/main" id="{FF663C93-D9B8-43F5-A3CF-BB832DF1D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="" xmlns:a16="http://schemas.microsoft.com/office/drawing/2014/main" id="{BC53D330-3750-41BF-A53F-15D3E6FC70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Turinio vietos rezervavimo ženklas 3">
            <a:extLst>
              <a:ext uri="{FF2B5EF4-FFF2-40B4-BE49-F238E27FC236}">
                <a16:creationId xmlns="" xmlns:a16="http://schemas.microsoft.com/office/drawing/2014/main" id="{0F526E83-2DA4-42F0-A60A-0E0BBDA4F3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5" name="Datos vietos rezervavimo ženklas 4">
            <a:extLst>
              <a:ext uri="{FF2B5EF4-FFF2-40B4-BE49-F238E27FC236}">
                <a16:creationId xmlns="" xmlns:a16="http://schemas.microsoft.com/office/drawing/2014/main" id="{96E7195E-14E0-4A9B-821C-C33495408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EF331-FC2A-49A3-9047-A2FDB8B884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oraštės vietos rezervavimo ženklas 5">
            <a:extLst>
              <a:ext uri="{FF2B5EF4-FFF2-40B4-BE49-F238E27FC236}">
                <a16:creationId xmlns="" xmlns:a16="http://schemas.microsoft.com/office/drawing/2014/main" id="{3942F519-C1FA-4F80-A195-F141DCC73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kaidrės numerio vietos rezervavimo ženklas 6">
            <a:extLst>
              <a:ext uri="{FF2B5EF4-FFF2-40B4-BE49-F238E27FC236}">
                <a16:creationId xmlns="" xmlns:a16="http://schemas.microsoft.com/office/drawing/2014/main" id="{A098CEB9-3757-45C3-BCD4-E6B2FB2ED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515CC-A234-4F1B-B29A-7C18E3ECB0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8039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="" xmlns:a16="http://schemas.microsoft.com/office/drawing/2014/main" id="{ACAAC5C5-6658-43CA-9373-62FC1952C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="" xmlns:a16="http://schemas.microsoft.com/office/drawing/2014/main" id="{92FED304-879A-4A37-8BD7-AE94F4DE61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4" name="Turinio vietos rezervavimo ženklas 3">
            <a:extLst>
              <a:ext uri="{FF2B5EF4-FFF2-40B4-BE49-F238E27FC236}">
                <a16:creationId xmlns="" xmlns:a16="http://schemas.microsoft.com/office/drawing/2014/main" id="{41059D77-1FE0-4E7E-A3EF-F99F1D6CDF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5" name="Teksto vietos rezervavimo ženklas 4">
            <a:extLst>
              <a:ext uri="{FF2B5EF4-FFF2-40B4-BE49-F238E27FC236}">
                <a16:creationId xmlns="" xmlns:a16="http://schemas.microsoft.com/office/drawing/2014/main" id="{55D8D6F5-988A-4DFF-B7D8-0A74FE75DE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6" name="Turinio vietos rezervavimo ženklas 5">
            <a:extLst>
              <a:ext uri="{FF2B5EF4-FFF2-40B4-BE49-F238E27FC236}">
                <a16:creationId xmlns="" xmlns:a16="http://schemas.microsoft.com/office/drawing/2014/main" id="{654D4015-8999-4490-ADC1-03221C4F31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7" name="Datos vietos rezervavimo ženklas 6">
            <a:extLst>
              <a:ext uri="{FF2B5EF4-FFF2-40B4-BE49-F238E27FC236}">
                <a16:creationId xmlns="" xmlns:a16="http://schemas.microsoft.com/office/drawing/2014/main" id="{CB1C23F7-13D3-4FAD-8E75-CECEC05D5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EF331-FC2A-49A3-9047-A2FDB8B884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oraštės vietos rezervavimo ženklas 7">
            <a:extLst>
              <a:ext uri="{FF2B5EF4-FFF2-40B4-BE49-F238E27FC236}">
                <a16:creationId xmlns="" xmlns:a16="http://schemas.microsoft.com/office/drawing/2014/main" id="{DAC4FB7D-3B4B-46DE-B9EF-20A2337C5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kaidrės numerio vietos rezervavimo ženklas 8">
            <a:extLst>
              <a:ext uri="{FF2B5EF4-FFF2-40B4-BE49-F238E27FC236}">
                <a16:creationId xmlns="" xmlns:a16="http://schemas.microsoft.com/office/drawing/2014/main" id="{8396CA5A-6853-4414-9F4C-85942A869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515CC-A234-4F1B-B29A-7C18E3ECB0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0757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="" xmlns:a16="http://schemas.microsoft.com/office/drawing/2014/main" id="{53274C53-7FCC-48B3-AE25-A9911362D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Datos vietos rezervavimo ženklas 2">
            <a:extLst>
              <a:ext uri="{FF2B5EF4-FFF2-40B4-BE49-F238E27FC236}">
                <a16:creationId xmlns="" xmlns:a16="http://schemas.microsoft.com/office/drawing/2014/main" id="{EF8D7EF3-2370-4233-8333-9895F60A2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EF331-FC2A-49A3-9047-A2FDB8B884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oraštės vietos rezervavimo ženklas 3">
            <a:extLst>
              <a:ext uri="{FF2B5EF4-FFF2-40B4-BE49-F238E27FC236}">
                <a16:creationId xmlns="" xmlns:a16="http://schemas.microsoft.com/office/drawing/2014/main" id="{E6DC0BE2-8147-4A60-9031-070582732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kaidrės numerio vietos rezervavimo ženklas 4">
            <a:extLst>
              <a:ext uri="{FF2B5EF4-FFF2-40B4-BE49-F238E27FC236}">
                <a16:creationId xmlns="" xmlns:a16="http://schemas.microsoft.com/office/drawing/2014/main" id="{6EA741C4-9FE7-44BE-9B38-1C149D042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515CC-A234-4F1B-B29A-7C18E3ECB0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5879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os vietos rezervavimo ženklas 1">
            <a:extLst>
              <a:ext uri="{FF2B5EF4-FFF2-40B4-BE49-F238E27FC236}">
                <a16:creationId xmlns="" xmlns:a16="http://schemas.microsoft.com/office/drawing/2014/main" id="{97358067-932E-44A3-A106-4758FE94F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EF331-FC2A-49A3-9047-A2FDB8B884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oraštės vietos rezervavimo ženklas 2">
            <a:extLst>
              <a:ext uri="{FF2B5EF4-FFF2-40B4-BE49-F238E27FC236}">
                <a16:creationId xmlns="" xmlns:a16="http://schemas.microsoft.com/office/drawing/2014/main" id="{2D3ECB4E-214A-4EF2-844A-63A15D1B3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kaidrės numerio vietos rezervavimo ženklas 3">
            <a:extLst>
              <a:ext uri="{FF2B5EF4-FFF2-40B4-BE49-F238E27FC236}">
                <a16:creationId xmlns="" xmlns:a16="http://schemas.microsoft.com/office/drawing/2014/main" id="{849F4D5B-5EE4-4D0E-B095-132A3C2D9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515CC-A234-4F1B-B29A-7C18E3ECB0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5383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="" xmlns:a16="http://schemas.microsoft.com/office/drawing/2014/main" id="{47EF2E8E-FF81-4BBF-812F-2B3A64801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="" xmlns:a16="http://schemas.microsoft.com/office/drawing/2014/main" id="{B063FA3A-6168-4D43-81E3-0BAF52110D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Teksto vietos rezervavimo ženklas 3">
            <a:extLst>
              <a:ext uri="{FF2B5EF4-FFF2-40B4-BE49-F238E27FC236}">
                <a16:creationId xmlns="" xmlns:a16="http://schemas.microsoft.com/office/drawing/2014/main" id="{0DE78F30-A287-4622-A064-79B21BF65C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5" name="Datos vietos rezervavimo ženklas 4">
            <a:extLst>
              <a:ext uri="{FF2B5EF4-FFF2-40B4-BE49-F238E27FC236}">
                <a16:creationId xmlns="" xmlns:a16="http://schemas.microsoft.com/office/drawing/2014/main" id="{C87A131A-1FEA-4547-98C2-85F398950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EF331-FC2A-49A3-9047-A2FDB8B884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oraštės vietos rezervavimo ženklas 5">
            <a:extLst>
              <a:ext uri="{FF2B5EF4-FFF2-40B4-BE49-F238E27FC236}">
                <a16:creationId xmlns="" xmlns:a16="http://schemas.microsoft.com/office/drawing/2014/main" id="{8C83A2ED-CFA2-4E85-8339-FB3A13864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kaidrės numerio vietos rezervavimo ženklas 6">
            <a:extLst>
              <a:ext uri="{FF2B5EF4-FFF2-40B4-BE49-F238E27FC236}">
                <a16:creationId xmlns="" xmlns:a16="http://schemas.microsoft.com/office/drawing/2014/main" id="{4521B658-C8AA-4FBF-BBC6-D018350C8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515CC-A234-4F1B-B29A-7C18E3ECB0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262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DC19D-A080-40F6-BA0C-9086505F273F}" type="datetimeFigureOut">
              <a:rPr lang="lt-LT" smtClean="0"/>
              <a:t>2024-05-15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D6FCE-518D-4DD8-9199-BEFC8A473BFC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1971527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="" xmlns:a16="http://schemas.microsoft.com/office/drawing/2014/main" id="{3A5F5170-D87F-46AA-AADC-D3053EA1F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Paveikslėlio vietos rezervavimo ženklas 2">
            <a:extLst>
              <a:ext uri="{FF2B5EF4-FFF2-40B4-BE49-F238E27FC236}">
                <a16:creationId xmlns="" xmlns:a16="http://schemas.microsoft.com/office/drawing/2014/main" id="{E312C930-9DEE-4AE7-B738-732028577D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ksto vietos rezervavimo ženklas 3">
            <a:extLst>
              <a:ext uri="{FF2B5EF4-FFF2-40B4-BE49-F238E27FC236}">
                <a16:creationId xmlns="" xmlns:a16="http://schemas.microsoft.com/office/drawing/2014/main" id="{3357F5C4-A9D5-4117-80D4-056E1E4D16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5" name="Datos vietos rezervavimo ženklas 4">
            <a:extLst>
              <a:ext uri="{FF2B5EF4-FFF2-40B4-BE49-F238E27FC236}">
                <a16:creationId xmlns="" xmlns:a16="http://schemas.microsoft.com/office/drawing/2014/main" id="{7D40A2C1-BE2C-4212-837B-C91A49ACD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EF331-FC2A-49A3-9047-A2FDB8B884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oraštės vietos rezervavimo ženklas 5">
            <a:extLst>
              <a:ext uri="{FF2B5EF4-FFF2-40B4-BE49-F238E27FC236}">
                <a16:creationId xmlns="" xmlns:a16="http://schemas.microsoft.com/office/drawing/2014/main" id="{1D19CA4A-FE5C-40B7-B2A1-82A09E403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kaidrės numerio vietos rezervavimo ženklas 6">
            <a:extLst>
              <a:ext uri="{FF2B5EF4-FFF2-40B4-BE49-F238E27FC236}">
                <a16:creationId xmlns="" xmlns:a16="http://schemas.microsoft.com/office/drawing/2014/main" id="{12DF931A-A836-4E86-BBD6-42F34B474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515CC-A234-4F1B-B29A-7C18E3ECB0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6241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="" xmlns:a16="http://schemas.microsoft.com/office/drawing/2014/main" id="{7CC200C2-B859-4E35-91E3-09D94670A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Vertikalaus teksto vietos rezervavimo ženklas 2">
            <a:extLst>
              <a:ext uri="{FF2B5EF4-FFF2-40B4-BE49-F238E27FC236}">
                <a16:creationId xmlns="" xmlns:a16="http://schemas.microsoft.com/office/drawing/2014/main" id="{35C7F461-EF49-4949-9E00-8E812C548B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="" xmlns:a16="http://schemas.microsoft.com/office/drawing/2014/main" id="{AF2AC1A6-A927-4197-92F1-9EDEAE361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EF331-FC2A-49A3-9047-A2FDB8B884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="" xmlns:a16="http://schemas.microsoft.com/office/drawing/2014/main" id="{820E6823-2FA0-474B-93D0-7DF1392AF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="" xmlns:a16="http://schemas.microsoft.com/office/drawing/2014/main" id="{623DD588-2EC2-4746-92C4-06923E994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515CC-A234-4F1B-B29A-7C18E3ECB0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1070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us pavadinimas 1">
            <a:extLst>
              <a:ext uri="{FF2B5EF4-FFF2-40B4-BE49-F238E27FC236}">
                <a16:creationId xmlns="" xmlns:a16="http://schemas.microsoft.com/office/drawing/2014/main" id="{1BDC920C-3469-4990-9428-3832AABA3F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Vertikalaus teksto vietos rezervavimo ženklas 2">
            <a:extLst>
              <a:ext uri="{FF2B5EF4-FFF2-40B4-BE49-F238E27FC236}">
                <a16:creationId xmlns="" xmlns:a16="http://schemas.microsoft.com/office/drawing/2014/main" id="{18FCC573-8474-460B-A093-EB2A2F9547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="" xmlns:a16="http://schemas.microsoft.com/office/drawing/2014/main" id="{CB2BF844-6789-4AC8-8C80-AABEF1EF0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EF331-FC2A-49A3-9047-A2FDB8B884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="" xmlns:a16="http://schemas.microsoft.com/office/drawing/2014/main" id="{C02C81ED-E0C0-4430-A392-F9EA56A38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="" xmlns:a16="http://schemas.microsoft.com/office/drawing/2014/main" id="{93627BFD-1463-488F-8C57-FCF125D90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515CC-A234-4F1B-B29A-7C18E3ECB0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3081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="" xmlns:a16="http://schemas.microsoft.com/office/drawing/2014/main" id="{632CD866-5354-48CF-93A1-6D646E126F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Antrinis pavadinimas 2">
            <a:extLst>
              <a:ext uri="{FF2B5EF4-FFF2-40B4-BE49-F238E27FC236}">
                <a16:creationId xmlns="" xmlns:a16="http://schemas.microsoft.com/office/drawing/2014/main" id="{16028FC2-49BB-453F-9117-3FFB98B793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t-LT"/>
              <a:t>Spustelėkite norėdami redaguoti šablono paantraštės stilių</a:t>
            </a:r>
            <a:endParaRPr lang="en-US"/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="" xmlns:a16="http://schemas.microsoft.com/office/drawing/2014/main" id="{A73D922B-3269-4357-AC2B-7E01DDA5A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EF331-FC2A-49A3-9047-A2FDB8B884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="" xmlns:a16="http://schemas.microsoft.com/office/drawing/2014/main" id="{C23B368A-1642-41DD-826E-46DD97F29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="" xmlns:a16="http://schemas.microsoft.com/office/drawing/2014/main" id="{0F517917-B4B2-443B-8A8C-ED385D505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515CC-A234-4F1B-B29A-7C18E3ECB0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5879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="" xmlns:a16="http://schemas.microsoft.com/office/drawing/2014/main" id="{6400CDDB-CC49-45A8-98E4-845CC92FE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="" xmlns:a16="http://schemas.microsoft.com/office/drawing/2014/main" id="{0406E1EC-CDC4-43F3-B41B-CE4A49111E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="" xmlns:a16="http://schemas.microsoft.com/office/drawing/2014/main" id="{43D3E8D6-6B4E-415B-8D71-D48172B3B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EF331-FC2A-49A3-9047-A2FDB8B884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="" xmlns:a16="http://schemas.microsoft.com/office/drawing/2014/main" id="{2AFE69C1-208B-4ACF-87B6-499DF3D3A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="" xmlns:a16="http://schemas.microsoft.com/office/drawing/2014/main" id="{A81B9AE5-9CAC-4A9A-A1DE-436E29C4F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515CC-A234-4F1B-B29A-7C18E3ECB0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4726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="" xmlns:a16="http://schemas.microsoft.com/office/drawing/2014/main" id="{FDC4574C-64C1-43D3-A84D-BC35CFCA1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="" xmlns:a16="http://schemas.microsoft.com/office/drawing/2014/main" id="{708C73B1-BDB0-4D53-A15C-666A043851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="" xmlns:a16="http://schemas.microsoft.com/office/drawing/2014/main" id="{EC1CEB8F-02D9-4A1E-AC87-12C325CB6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EF331-FC2A-49A3-9047-A2FDB8B884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="" xmlns:a16="http://schemas.microsoft.com/office/drawing/2014/main" id="{41EFE620-28DB-437E-80AC-168D781C6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="" xmlns:a16="http://schemas.microsoft.com/office/drawing/2014/main" id="{0BFF1664-8D79-45D4-98EA-D4A6B77CD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515CC-A234-4F1B-B29A-7C18E3ECB0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420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="" xmlns:a16="http://schemas.microsoft.com/office/drawing/2014/main" id="{FF663C93-D9B8-43F5-A3CF-BB832DF1D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="" xmlns:a16="http://schemas.microsoft.com/office/drawing/2014/main" id="{BC53D330-3750-41BF-A53F-15D3E6FC70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Turinio vietos rezervavimo ženklas 3">
            <a:extLst>
              <a:ext uri="{FF2B5EF4-FFF2-40B4-BE49-F238E27FC236}">
                <a16:creationId xmlns="" xmlns:a16="http://schemas.microsoft.com/office/drawing/2014/main" id="{0F526E83-2DA4-42F0-A60A-0E0BBDA4F3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5" name="Datos vietos rezervavimo ženklas 4">
            <a:extLst>
              <a:ext uri="{FF2B5EF4-FFF2-40B4-BE49-F238E27FC236}">
                <a16:creationId xmlns="" xmlns:a16="http://schemas.microsoft.com/office/drawing/2014/main" id="{96E7195E-14E0-4A9B-821C-C33495408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EF331-FC2A-49A3-9047-A2FDB8B884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oraštės vietos rezervavimo ženklas 5">
            <a:extLst>
              <a:ext uri="{FF2B5EF4-FFF2-40B4-BE49-F238E27FC236}">
                <a16:creationId xmlns="" xmlns:a16="http://schemas.microsoft.com/office/drawing/2014/main" id="{3942F519-C1FA-4F80-A195-F141DCC73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kaidrės numerio vietos rezervavimo ženklas 6">
            <a:extLst>
              <a:ext uri="{FF2B5EF4-FFF2-40B4-BE49-F238E27FC236}">
                <a16:creationId xmlns="" xmlns:a16="http://schemas.microsoft.com/office/drawing/2014/main" id="{A098CEB9-3757-45C3-BCD4-E6B2FB2ED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515CC-A234-4F1B-B29A-7C18E3ECB0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720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="" xmlns:a16="http://schemas.microsoft.com/office/drawing/2014/main" id="{ACAAC5C5-6658-43CA-9373-62FC1952C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="" xmlns:a16="http://schemas.microsoft.com/office/drawing/2014/main" id="{92FED304-879A-4A37-8BD7-AE94F4DE61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4" name="Turinio vietos rezervavimo ženklas 3">
            <a:extLst>
              <a:ext uri="{FF2B5EF4-FFF2-40B4-BE49-F238E27FC236}">
                <a16:creationId xmlns="" xmlns:a16="http://schemas.microsoft.com/office/drawing/2014/main" id="{41059D77-1FE0-4E7E-A3EF-F99F1D6CDF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5" name="Teksto vietos rezervavimo ženklas 4">
            <a:extLst>
              <a:ext uri="{FF2B5EF4-FFF2-40B4-BE49-F238E27FC236}">
                <a16:creationId xmlns="" xmlns:a16="http://schemas.microsoft.com/office/drawing/2014/main" id="{55D8D6F5-988A-4DFF-B7D8-0A74FE75DE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6" name="Turinio vietos rezervavimo ženklas 5">
            <a:extLst>
              <a:ext uri="{FF2B5EF4-FFF2-40B4-BE49-F238E27FC236}">
                <a16:creationId xmlns="" xmlns:a16="http://schemas.microsoft.com/office/drawing/2014/main" id="{654D4015-8999-4490-ADC1-03221C4F31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7" name="Datos vietos rezervavimo ženklas 6">
            <a:extLst>
              <a:ext uri="{FF2B5EF4-FFF2-40B4-BE49-F238E27FC236}">
                <a16:creationId xmlns="" xmlns:a16="http://schemas.microsoft.com/office/drawing/2014/main" id="{CB1C23F7-13D3-4FAD-8E75-CECEC05D5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EF331-FC2A-49A3-9047-A2FDB8B884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oraštės vietos rezervavimo ženklas 7">
            <a:extLst>
              <a:ext uri="{FF2B5EF4-FFF2-40B4-BE49-F238E27FC236}">
                <a16:creationId xmlns="" xmlns:a16="http://schemas.microsoft.com/office/drawing/2014/main" id="{DAC4FB7D-3B4B-46DE-B9EF-20A2337C5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kaidrės numerio vietos rezervavimo ženklas 8">
            <a:extLst>
              <a:ext uri="{FF2B5EF4-FFF2-40B4-BE49-F238E27FC236}">
                <a16:creationId xmlns="" xmlns:a16="http://schemas.microsoft.com/office/drawing/2014/main" id="{8396CA5A-6853-4414-9F4C-85942A869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515CC-A234-4F1B-B29A-7C18E3ECB0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5058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="" xmlns:a16="http://schemas.microsoft.com/office/drawing/2014/main" id="{53274C53-7FCC-48B3-AE25-A9911362D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Datos vietos rezervavimo ženklas 2">
            <a:extLst>
              <a:ext uri="{FF2B5EF4-FFF2-40B4-BE49-F238E27FC236}">
                <a16:creationId xmlns="" xmlns:a16="http://schemas.microsoft.com/office/drawing/2014/main" id="{EF8D7EF3-2370-4233-8333-9895F60A2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EF331-FC2A-49A3-9047-A2FDB8B884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oraštės vietos rezervavimo ženklas 3">
            <a:extLst>
              <a:ext uri="{FF2B5EF4-FFF2-40B4-BE49-F238E27FC236}">
                <a16:creationId xmlns="" xmlns:a16="http://schemas.microsoft.com/office/drawing/2014/main" id="{E6DC0BE2-8147-4A60-9031-070582732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kaidrės numerio vietos rezervavimo ženklas 4">
            <a:extLst>
              <a:ext uri="{FF2B5EF4-FFF2-40B4-BE49-F238E27FC236}">
                <a16:creationId xmlns="" xmlns:a16="http://schemas.microsoft.com/office/drawing/2014/main" id="{6EA741C4-9FE7-44BE-9B38-1C149D042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515CC-A234-4F1B-B29A-7C18E3ECB0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3150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os vietos rezervavimo ženklas 1">
            <a:extLst>
              <a:ext uri="{FF2B5EF4-FFF2-40B4-BE49-F238E27FC236}">
                <a16:creationId xmlns="" xmlns:a16="http://schemas.microsoft.com/office/drawing/2014/main" id="{97358067-932E-44A3-A106-4758FE94F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EF331-FC2A-49A3-9047-A2FDB8B884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oraštės vietos rezervavimo ženklas 2">
            <a:extLst>
              <a:ext uri="{FF2B5EF4-FFF2-40B4-BE49-F238E27FC236}">
                <a16:creationId xmlns="" xmlns:a16="http://schemas.microsoft.com/office/drawing/2014/main" id="{2D3ECB4E-214A-4EF2-844A-63A15D1B3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kaidrės numerio vietos rezervavimo ženklas 3">
            <a:extLst>
              <a:ext uri="{FF2B5EF4-FFF2-40B4-BE49-F238E27FC236}">
                <a16:creationId xmlns="" xmlns:a16="http://schemas.microsoft.com/office/drawing/2014/main" id="{849F4D5B-5EE4-4D0E-B095-132A3C2D9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515CC-A234-4F1B-B29A-7C18E3ECB0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021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DC19D-A080-40F6-BA0C-9086505F273F}" type="datetimeFigureOut">
              <a:rPr lang="lt-LT" smtClean="0"/>
              <a:t>2024-05-15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D6FCE-518D-4DD8-9199-BEFC8A473BFC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382800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="" xmlns:a16="http://schemas.microsoft.com/office/drawing/2014/main" id="{47EF2E8E-FF81-4BBF-812F-2B3A64801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="" xmlns:a16="http://schemas.microsoft.com/office/drawing/2014/main" id="{B063FA3A-6168-4D43-81E3-0BAF52110D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Teksto vietos rezervavimo ženklas 3">
            <a:extLst>
              <a:ext uri="{FF2B5EF4-FFF2-40B4-BE49-F238E27FC236}">
                <a16:creationId xmlns="" xmlns:a16="http://schemas.microsoft.com/office/drawing/2014/main" id="{0DE78F30-A287-4622-A064-79B21BF65C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5" name="Datos vietos rezervavimo ženklas 4">
            <a:extLst>
              <a:ext uri="{FF2B5EF4-FFF2-40B4-BE49-F238E27FC236}">
                <a16:creationId xmlns="" xmlns:a16="http://schemas.microsoft.com/office/drawing/2014/main" id="{C87A131A-1FEA-4547-98C2-85F398950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EF331-FC2A-49A3-9047-A2FDB8B884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oraštės vietos rezervavimo ženklas 5">
            <a:extLst>
              <a:ext uri="{FF2B5EF4-FFF2-40B4-BE49-F238E27FC236}">
                <a16:creationId xmlns="" xmlns:a16="http://schemas.microsoft.com/office/drawing/2014/main" id="{8C83A2ED-CFA2-4E85-8339-FB3A13864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kaidrės numerio vietos rezervavimo ženklas 6">
            <a:extLst>
              <a:ext uri="{FF2B5EF4-FFF2-40B4-BE49-F238E27FC236}">
                <a16:creationId xmlns="" xmlns:a16="http://schemas.microsoft.com/office/drawing/2014/main" id="{4521B658-C8AA-4FBF-BBC6-D018350C8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515CC-A234-4F1B-B29A-7C18E3ECB0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6693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="" xmlns:a16="http://schemas.microsoft.com/office/drawing/2014/main" id="{3A5F5170-D87F-46AA-AADC-D3053EA1F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Paveikslėlio vietos rezervavimo ženklas 2">
            <a:extLst>
              <a:ext uri="{FF2B5EF4-FFF2-40B4-BE49-F238E27FC236}">
                <a16:creationId xmlns="" xmlns:a16="http://schemas.microsoft.com/office/drawing/2014/main" id="{E312C930-9DEE-4AE7-B738-732028577D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ksto vietos rezervavimo ženklas 3">
            <a:extLst>
              <a:ext uri="{FF2B5EF4-FFF2-40B4-BE49-F238E27FC236}">
                <a16:creationId xmlns="" xmlns:a16="http://schemas.microsoft.com/office/drawing/2014/main" id="{3357F5C4-A9D5-4117-80D4-056E1E4D16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5" name="Datos vietos rezervavimo ženklas 4">
            <a:extLst>
              <a:ext uri="{FF2B5EF4-FFF2-40B4-BE49-F238E27FC236}">
                <a16:creationId xmlns="" xmlns:a16="http://schemas.microsoft.com/office/drawing/2014/main" id="{7D40A2C1-BE2C-4212-837B-C91A49ACD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EF331-FC2A-49A3-9047-A2FDB8B884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oraštės vietos rezervavimo ženklas 5">
            <a:extLst>
              <a:ext uri="{FF2B5EF4-FFF2-40B4-BE49-F238E27FC236}">
                <a16:creationId xmlns="" xmlns:a16="http://schemas.microsoft.com/office/drawing/2014/main" id="{1D19CA4A-FE5C-40B7-B2A1-82A09E403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kaidrės numerio vietos rezervavimo ženklas 6">
            <a:extLst>
              <a:ext uri="{FF2B5EF4-FFF2-40B4-BE49-F238E27FC236}">
                <a16:creationId xmlns="" xmlns:a16="http://schemas.microsoft.com/office/drawing/2014/main" id="{12DF931A-A836-4E86-BBD6-42F34B474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515CC-A234-4F1B-B29A-7C18E3ECB0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3993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="" xmlns:a16="http://schemas.microsoft.com/office/drawing/2014/main" id="{7CC200C2-B859-4E35-91E3-09D94670A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Vertikalaus teksto vietos rezervavimo ženklas 2">
            <a:extLst>
              <a:ext uri="{FF2B5EF4-FFF2-40B4-BE49-F238E27FC236}">
                <a16:creationId xmlns="" xmlns:a16="http://schemas.microsoft.com/office/drawing/2014/main" id="{35C7F461-EF49-4949-9E00-8E812C548B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="" xmlns:a16="http://schemas.microsoft.com/office/drawing/2014/main" id="{AF2AC1A6-A927-4197-92F1-9EDEAE361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EF331-FC2A-49A3-9047-A2FDB8B884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="" xmlns:a16="http://schemas.microsoft.com/office/drawing/2014/main" id="{820E6823-2FA0-474B-93D0-7DF1392AF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="" xmlns:a16="http://schemas.microsoft.com/office/drawing/2014/main" id="{623DD588-2EC2-4746-92C4-06923E994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515CC-A234-4F1B-B29A-7C18E3ECB0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2089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us pavadinimas 1">
            <a:extLst>
              <a:ext uri="{FF2B5EF4-FFF2-40B4-BE49-F238E27FC236}">
                <a16:creationId xmlns="" xmlns:a16="http://schemas.microsoft.com/office/drawing/2014/main" id="{1BDC920C-3469-4990-9428-3832AABA3F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Vertikalaus teksto vietos rezervavimo ženklas 2">
            <a:extLst>
              <a:ext uri="{FF2B5EF4-FFF2-40B4-BE49-F238E27FC236}">
                <a16:creationId xmlns="" xmlns:a16="http://schemas.microsoft.com/office/drawing/2014/main" id="{18FCC573-8474-460B-A093-EB2A2F9547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="" xmlns:a16="http://schemas.microsoft.com/office/drawing/2014/main" id="{CB2BF844-6789-4AC8-8C80-AABEF1EF0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EF331-FC2A-49A3-9047-A2FDB8B884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="" xmlns:a16="http://schemas.microsoft.com/office/drawing/2014/main" id="{C02C81ED-E0C0-4430-A392-F9EA56A38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="" xmlns:a16="http://schemas.microsoft.com/office/drawing/2014/main" id="{93627BFD-1463-488F-8C57-FCF125D90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515CC-A234-4F1B-B29A-7C18E3ECB0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1343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="" xmlns:a16="http://schemas.microsoft.com/office/drawing/2014/main" id="{632CD866-5354-48CF-93A1-6D646E126F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Antrinis pavadinimas 2">
            <a:extLst>
              <a:ext uri="{FF2B5EF4-FFF2-40B4-BE49-F238E27FC236}">
                <a16:creationId xmlns="" xmlns:a16="http://schemas.microsoft.com/office/drawing/2014/main" id="{16028FC2-49BB-453F-9117-3FFB98B793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t-LT"/>
              <a:t>Spustelėkite norėdami redaguoti šablono paantraštės stilių</a:t>
            </a:r>
            <a:endParaRPr lang="en-US"/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="" xmlns:a16="http://schemas.microsoft.com/office/drawing/2014/main" id="{A73D922B-3269-4357-AC2B-7E01DDA5A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EF331-FC2A-49A3-9047-A2FDB8B884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="" xmlns:a16="http://schemas.microsoft.com/office/drawing/2014/main" id="{C23B368A-1642-41DD-826E-46DD97F29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="" xmlns:a16="http://schemas.microsoft.com/office/drawing/2014/main" id="{0F517917-B4B2-443B-8A8C-ED385D505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515CC-A234-4F1B-B29A-7C18E3ECB0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5814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="" xmlns:a16="http://schemas.microsoft.com/office/drawing/2014/main" id="{6400CDDB-CC49-45A8-98E4-845CC92FE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="" xmlns:a16="http://schemas.microsoft.com/office/drawing/2014/main" id="{0406E1EC-CDC4-43F3-B41B-CE4A49111E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="" xmlns:a16="http://schemas.microsoft.com/office/drawing/2014/main" id="{43D3E8D6-6B4E-415B-8D71-D48172B3B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EF331-FC2A-49A3-9047-A2FDB8B884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="" xmlns:a16="http://schemas.microsoft.com/office/drawing/2014/main" id="{2AFE69C1-208B-4ACF-87B6-499DF3D3A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="" xmlns:a16="http://schemas.microsoft.com/office/drawing/2014/main" id="{A81B9AE5-9CAC-4A9A-A1DE-436E29C4F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515CC-A234-4F1B-B29A-7C18E3ECB0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5702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="" xmlns:a16="http://schemas.microsoft.com/office/drawing/2014/main" id="{FDC4574C-64C1-43D3-A84D-BC35CFCA1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="" xmlns:a16="http://schemas.microsoft.com/office/drawing/2014/main" id="{708C73B1-BDB0-4D53-A15C-666A043851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="" xmlns:a16="http://schemas.microsoft.com/office/drawing/2014/main" id="{EC1CEB8F-02D9-4A1E-AC87-12C325CB6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EF331-FC2A-49A3-9047-A2FDB8B884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="" xmlns:a16="http://schemas.microsoft.com/office/drawing/2014/main" id="{41EFE620-28DB-437E-80AC-168D781C6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="" xmlns:a16="http://schemas.microsoft.com/office/drawing/2014/main" id="{0BFF1664-8D79-45D4-98EA-D4A6B77CD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515CC-A234-4F1B-B29A-7C18E3ECB0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4977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="" xmlns:a16="http://schemas.microsoft.com/office/drawing/2014/main" id="{FF663C93-D9B8-43F5-A3CF-BB832DF1D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="" xmlns:a16="http://schemas.microsoft.com/office/drawing/2014/main" id="{BC53D330-3750-41BF-A53F-15D3E6FC70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Turinio vietos rezervavimo ženklas 3">
            <a:extLst>
              <a:ext uri="{FF2B5EF4-FFF2-40B4-BE49-F238E27FC236}">
                <a16:creationId xmlns="" xmlns:a16="http://schemas.microsoft.com/office/drawing/2014/main" id="{0F526E83-2DA4-42F0-A60A-0E0BBDA4F3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5" name="Datos vietos rezervavimo ženklas 4">
            <a:extLst>
              <a:ext uri="{FF2B5EF4-FFF2-40B4-BE49-F238E27FC236}">
                <a16:creationId xmlns="" xmlns:a16="http://schemas.microsoft.com/office/drawing/2014/main" id="{96E7195E-14E0-4A9B-821C-C33495408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EF331-FC2A-49A3-9047-A2FDB8B884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oraštės vietos rezervavimo ženklas 5">
            <a:extLst>
              <a:ext uri="{FF2B5EF4-FFF2-40B4-BE49-F238E27FC236}">
                <a16:creationId xmlns="" xmlns:a16="http://schemas.microsoft.com/office/drawing/2014/main" id="{3942F519-C1FA-4F80-A195-F141DCC73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kaidrės numerio vietos rezervavimo ženklas 6">
            <a:extLst>
              <a:ext uri="{FF2B5EF4-FFF2-40B4-BE49-F238E27FC236}">
                <a16:creationId xmlns="" xmlns:a16="http://schemas.microsoft.com/office/drawing/2014/main" id="{A098CEB9-3757-45C3-BCD4-E6B2FB2ED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515CC-A234-4F1B-B29A-7C18E3ECB0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0733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="" xmlns:a16="http://schemas.microsoft.com/office/drawing/2014/main" id="{ACAAC5C5-6658-43CA-9373-62FC1952C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="" xmlns:a16="http://schemas.microsoft.com/office/drawing/2014/main" id="{92FED304-879A-4A37-8BD7-AE94F4DE61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4" name="Turinio vietos rezervavimo ženklas 3">
            <a:extLst>
              <a:ext uri="{FF2B5EF4-FFF2-40B4-BE49-F238E27FC236}">
                <a16:creationId xmlns="" xmlns:a16="http://schemas.microsoft.com/office/drawing/2014/main" id="{41059D77-1FE0-4E7E-A3EF-F99F1D6CDF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5" name="Teksto vietos rezervavimo ženklas 4">
            <a:extLst>
              <a:ext uri="{FF2B5EF4-FFF2-40B4-BE49-F238E27FC236}">
                <a16:creationId xmlns="" xmlns:a16="http://schemas.microsoft.com/office/drawing/2014/main" id="{55D8D6F5-988A-4DFF-B7D8-0A74FE75DE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6" name="Turinio vietos rezervavimo ženklas 5">
            <a:extLst>
              <a:ext uri="{FF2B5EF4-FFF2-40B4-BE49-F238E27FC236}">
                <a16:creationId xmlns="" xmlns:a16="http://schemas.microsoft.com/office/drawing/2014/main" id="{654D4015-8999-4490-ADC1-03221C4F31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7" name="Datos vietos rezervavimo ženklas 6">
            <a:extLst>
              <a:ext uri="{FF2B5EF4-FFF2-40B4-BE49-F238E27FC236}">
                <a16:creationId xmlns="" xmlns:a16="http://schemas.microsoft.com/office/drawing/2014/main" id="{CB1C23F7-13D3-4FAD-8E75-CECEC05D5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EF331-FC2A-49A3-9047-A2FDB8B884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oraštės vietos rezervavimo ženklas 7">
            <a:extLst>
              <a:ext uri="{FF2B5EF4-FFF2-40B4-BE49-F238E27FC236}">
                <a16:creationId xmlns="" xmlns:a16="http://schemas.microsoft.com/office/drawing/2014/main" id="{DAC4FB7D-3B4B-46DE-B9EF-20A2337C5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kaidrės numerio vietos rezervavimo ženklas 8">
            <a:extLst>
              <a:ext uri="{FF2B5EF4-FFF2-40B4-BE49-F238E27FC236}">
                <a16:creationId xmlns="" xmlns:a16="http://schemas.microsoft.com/office/drawing/2014/main" id="{8396CA5A-6853-4414-9F4C-85942A869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515CC-A234-4F1B-B29A-7C18E3ECB0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9645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="" xmlns:a16="http://schemas.microsoft.com/office/drawing/2014/main" id="{53274C53-7FCC-48B3-AE25-A9911362D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Datos vietos rezervavimo ženklas 2">
            <a:extLst>
              <a:ext uri="{FF2B5EF4-FFF2-40B4-BE49-F238E27FC236}">
                <a16:creationId xmlns="" xmlns:a16="http://schemas.microsoft.com/office/drawing/2014/main" id="{EF8D7EF3-2370-4233-8333-9895F60A2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EF331-FC2A-49A3-9047-A2FDB8B884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oraštės vietos rezervavimo ženklas 3">
            <a:extLst>
              <a:ext uri="{FF2B5EF4-FFF2-40B4-BE49-F238E27FC236}">
                <a16:creationId xmlns="" xmlns:a16="http://schemas.microsoft.com/office/drawing/2014/main" id="{E6DC0BE2-8147-4A60-9031-070582732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kaidrės numerio vietos rezervavimo ženklas 4">
            <a:extLst>
              <a:ext uri="{FF2B5EF4-FFF2-40B4-BE49-F238E27FC236}">
                <a16:creationId xmlns="" xmlns:a16="http://schemas.microsoft.com/office/drawing/2014/main" id="{6EA741C4-9FE7-44BE-9B38-1C149D042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515CC-A234-4F1B-B29A-7C18E3ECB0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424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DC19D-A080-40F6-BA0C-9086505F273F}" type="datetimeFigureOut">
              <a:rPr lang="lt-LT" smtClean="0"/>
              <a:t>2024-05-15</a:t>
            </a:fld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D6FCE-518D-4DD8-9199-BEFC8A473BFC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0619774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os vietos rezervavimo ženklas 1">
            <a:extLst>
              <a:ext uri="{FF2B5EF4-FFF2-40B4-BE49-F238E27FC236}">
                <a16:creationId xmlns="" xmlns:a16="http://schemas.microsoft.com/office/drawing/2014/main" id="{97358067-932E-44A3-A106-4758FE94F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EF331-FC2A-49A3-9047-A2FDB8B884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oraštės vietos rezervavimo ženklas 2">
            <a:extLst>
              <a:ext uri="{FF2B5EF4-FFF2-40B4-BE49-F238E27FC236}">
                <a16:creationId xmlns="" xmlns:a16="http://schemas.microsoft.com/office/drawing/2014/main" id="{2D3ECB4E-214A-4EF2-844A-63A15D1B3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kaidrės numerio vietos rezervavimo ženklas 3">
            <a:extLst>
              <a:ext uri="{FF2B5EF4-FFF2-40B4-BE49-F238E27FC236}">
                <a16:creationId xmlns="" xmlns:a16="http://schemas.microsoft.com/office/drawing/2014/main" id="{849F4D5B-5EE4-4D0E-B095-132A3C2D9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515CC-A234-4F1B-B29A-7C18E3ECB0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7803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="" xmlns:a16="http://schemas.microsoft.com/office/drawing/2014/main" id="{47EF2E8E-FF81-4BBF-812F-2B3A64801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="" xmlns:a16="http://schemas.microsoft.com/office/drawing/2014/main" id="{B063FA3A-6168-4D43-81E3-0BAF52110D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Teksto vietos rezervavimo ženklas 3">
            <a:extLst>
              <a:ext uri="{FF2B5EF4-FFF2-40B4-BE49-F238E27FC236}">
                <a16:creationId xmlns="" xmlns:a16="http://schemas.microsoft.com/office/drawing/2014/main" id="{0DE78F30-A287-4622-A064-79B21BF65C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5" name="Datos vietos rezervavimo ženklas 4">
            <a:extLst>
              <a:ext uri="{FF2B5EF4-FFF2-40B4-BE49-F238E27FC236}">
                <a16:creationId xmlns="" xmlns:a16="http://schemas.microsoft.com/office/drawing/2014/main" id="{C87A131A-1FEA-4547-98C2-85F398950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EF331-FC2A-49A3-9047-A2FDB8B884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oraštės vietos rezervavimo ženklas 5">
            <a:extLst>
              <a:ext uri="{FF2B5EF4-FFF2-40B4-BE49-F238E27FC236}">
                <a16:creationId xmlns="" xmlns:a16="http://schemas.microsoft.com/office/drawing/2014/main" id="{8C83A2ED-CFA2-4E85-8339-FB3A13864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kaidrės numerio vietos rezervavimo ženklas 6">
            <a:extLst>
              <a:ext uri="{FF2B5EF4-FFF2-40B4-BE49-F238E27FC236}">
                <a16:creationId xmlns="" xmlns:a16="http://schemas.microsoft.com/office/drawing/2014/main" id="{4521B658-C8AA-4FBF-BBC6-D018350C8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515CC-A234-4F1B-B29A-7C18E3ECB0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0120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="" xmlns:a16="http://schemas.microsoft.com/office/drawing/2014/main" id="{3A5F5170-D87F-46AA-AADC-D3053EA1F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Paveikslėlio vietos rezervavimo ženklas 2">
            <a:extLst>
              <a:ext uri="{FF2B5EF4-FFF2-40B4-BE49-F238E27FC236}">
                <a16:creationId xmlns="" xmlns:a16="http://schemas.microsoft.com/office/drawing/2014/main" id="{E312C930-9DEE-4AE7-B738-732028577D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ksto vietos rezervavimo ženklas 3">
            <a:extLst>
              <a:ext uri="{FF2B5EF4-FFF2-40B4-BE49-F238E27FC236}">
                <a16:creationId xmlns="" xmlns:a16="http://schemas.microsoft.com/office/drawing/2014/main" id="{3357F5C4-A9D5-4117-80D4-056E1E4D16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5" name="Datos vietos rezervavimo ženklas 4">
            <a:extLst>
              <a:ext uri="{FF2B5EF4-FFF2-40B4-BE49-F238E27FC236}">
                <a16:creationId xmlns="" xmlns:a16="http://schemas.microsoft.com/office/drawing/2014/main" id="{7D40A2C1-BE2C-4212-837B-C91A49ACD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EF331-FC2A-49A3-9047-A2FDB8B884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oraštės vietos rezervavimo ženklas 5">
            <a:extLst>
              <a:ext uri="{FF2B5EF4-FFF2-40B4-BE49-F238E27FC236}">
                <a16:creationId xmlns="" xmlns:a16="http://schemas.microsoft.com/office/drawing/2014/main" id="{1D19CA4A-FE5C-40B7-B2A1-82A09E403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kaidrės numerio vietos rezervavimo ženklas 6">
            <a:extLst>
              <a:ext uri="{FF2B5EF4-FFF2-40B4-BE49-F238E27FC236}">
                <a16:creationId xmlns="" xmlns:a16="http://schemas.microsoft.com/office/drawing/2014/main" id="{12DF931A-A836-4E86-BBD6-42F34B474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515CC-A234-4F1B-B29A-7C18E3ECB0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1342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="" xmlns:a16="http://schemas.microsoft.com/office/drawing/2014/main" id="{7CC200C2-B859-4E35-91E3-09D94670A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Vertikalaus teksto vietos rezervavimo ženklas 2">
            <a:extLst>
              <a:ext uri="{FF2B5EF4-FFF2-40B4-BE49-F238E27FC236}">
                <a16:creationId xmlns="" xmlns:a16="http://schemas.microsoft.com/office/drawing/2014/main" id="{35C7F461-EF49-4949-9E00-8E812C548B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="" xmlns:a16="http://schemas.microsoft.com/office/drawing/2014/main" id="{AF2AC1A6-A927-4197-92F1-9EDEAE361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EF331-FC2A-49A3-9047-A2FDB8B884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="" xmlns:a16="http://schemas.microsoft.com/office/drawing/2014/main" id="{820E6823-2FA0-474B-93D0-7DF1392AF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="" xmlns:a16="http://schemas.microsoft.com/office/drawing/2014/main" id="{623DD588-2EC2-4746-92C4-06923E994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515CC-A234-4F1B-B29A-7C18E3ECB0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4315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us pavadinimas 1">
            <a:extLst>
              <a:ext uri="{FF2B5EF4-FFF2-40B4-BE49-F238E27FC236}">
                <a16:creationId xmlns="" xmlns:a16="http://schemas.microsoft.com/office/drawing/2014/main" id="{1BDC920C-3469-4990-9428-3832AABA3F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Vertikalaus teksto vietos rezervavimo ženklas 2">
            <a:extLst>
              <a:ext uri="{FF2B5EF4-FFF2-40B4-BE49-F238E27FC236}">
                <a16:creationId xmlns="" xmlns:a16="http://schemas.microsoft.com/office/drawing/2014/main" id="{18FCC573-8474-460B-A093-EB2A2F9547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="" xmlns:a16="http://schemas.microsoft.com/office/drawing/2014/main" id="{CB2BF844-6789-4AC8-8C80-AABEF1EF0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EF331-FC2A-49A3-9047-A2FDB8B884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="" xmlns:a16="http://schemas.microsoft.com/office/drawing/2014/main" id="{C02C81ED-E0C0-4430-A392-F9EA56A38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="" xmlns:a16="http://schemas.microsoft.com/office/drawing/2014/main" id="{93627BFD-1463-488F-8C57-FCF125D90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515CC-A234-4F1B-B29A-7C18E3ECB0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4011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8678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5" name="Teksto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6" name="Turinio vietos rezervavimo ženklas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7" name="Datos vietos rezervavimo ženklas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DC19D-A080-40F6-BA0C-9086505F273F}" type="datetimeFigureOut">
              <a:rPr lang="lt-LT" smtClean="0"/>
              <a:t>2024-05-15</a:t>
            </a:fld>
            <a:endParaRPr lang="lt-LT"/>
          </a:p>
        </p:txBody>
      </p:sp>
      <p:sp>
        <p:nvSpPr>
          <p:cNvPr id="8" name="Poraštės vietos rezervavimo ženklas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kaidrės numerio vietos rezervavimo ženklas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D6FCE-518D-4DD8-9199-BEFC8A473BFC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625450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Datos vietos rezervavimo ženklas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DC19D-A080-40F6-BA0C-9086505F273F}" type="datetimeFigureOut">
              <a:rPr lang="lt-LT" smtClean="0"/>
              <a:t>2024-05-15</a:t>
            </a:fld>
            <a:endParaRPr lang="lt-LT"/>
          </a:p>
        </p:txBody>
      </p:sp>
      <p:sp>
        <p:nvSpPr>
          <p:cNvPr id="4" name="Poraštės vietos rezervavimo ženklas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kaidrės numerio vietos rezervavimo ženklas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D6FCE-518D-4DD8-9199-BEFC8A473BFC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776473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os vietos rezervavimo ženklas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DC19D-A080-40F6-BA0C-9086505F273F}" type="datetimeFigureOut">
              <a:rPr lang="lt-LT" smtClean="0"/>
              <a:t>2024-05-15</a:t>
            </a:fld>
            <a:endParaRPr lang="lt-LT"/>
          </a:p>
        </p:txBody>
      </p:sp>
      <p:sp>
        <p:nvSpPr>
          <p:cNvPr id="3" name="Poraštės vietos rezervavimo ženklas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D6FCE-518D-4DD8-9199-BEFC8A473BFC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891815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DC19D-A080-40F6-BA0C-9086505F273F}" type="datetimeFigureOut">
              <a:rPr lang="lt-LT" smtClean="0"/>
              <a:t>2024-05-15</a:t>
            </a:fld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D6FCE-518D-4DD8-9199-BEFC8A473BFC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970403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Paveikslėlio vietos rezervavimo ženklas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t-LT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DC19D-A080-40F6-BA0C-9086505F273F}" type="datetimeFigureOut">
              <a:rPr lang="lt-LT" smtClean="0"/>
              <a:t>2024-05-15</a:t>
            </a:fld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D6FCE-518D-4DD8-9199-BEFC8A473BFC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419665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o vietos rezervavimo ženkla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1DC19D-A080-40F6-BA0C-9086505F273F}" type="datetimeFigureOut">
              <a:rPr lang="lt-LT" smtClean="0"/>
              <a:t>2024-05-15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CD6FCE-518D-4DD8-9199-BEFC8A473BFC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526674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o vietos rezervavimo ženklas 1">
            <a:extLst>
              <a:ext uri="{FF2B5EF4-FFF2-40B4-BE49-F238E27FC236}">
                <a16:creationId xmlns="" xmlns:a16="http://schemas.microsoft.com/office/drawing/2014/main" id="{1194EFBD-5858-4028-89F3-C64D27683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="" xmlns:a16="http://schemas.microsoft.com/office/drawing/2014/main" id="{BBA18B0F-A5F8-46B8-9CB8-FF2928BCBA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="" xmlns:a16="http://schemas.microsoft.com/office/drawing/2014/main" id="{AF0D7EA4-E872-484E-AD46-A2BF4643CB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1EF331-FC2A-49A3-9047-A2FDB8B884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="" xmlns:a16="http://schemas.microsoft.com/office/drawing/2014/main" id="{C7F102C6-C51B-4BEF-8335-3A70BC7F69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="" xmlns:a16="http://schemas.microsoft.com/office/drawing/2014/main" id="{0E438E22-EA3C-4906-AAFF-81A6DE557F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515CC-A234-4F1B-B29A-7C18E3ECB0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32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o vietos rezervavimo ženklas 1">
            <a:extLst>
              <a:ext uri="{FF2B5EF4-FFF2-40B4-BE49-F238E27FC236}">
                <a16:creationId xmlns="" xmlns:a16="http://schemas.microsoft.com/office/drawing/2014/main" id="{1194EFBD-5858-4028-89F3-C64D27683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="" xmlns:a16="http://schemas.microsoft.com/office/drawing/2014/main" id="{BBA18B0F-A5F8-46B8-9CB8-FF2928BCBA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="" xmlns:a16="http://schemas.microsoft.com/office/drawing/2014/main" id="{AF0D7EA4-E872-484E-AD46-A2BF4643CB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1EF331-FC2A-49A3-9047-A2FDB8B884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="" xmlns:a16="http://schemas.microsoft.com/office/drawing/2014/main" id="{C7F102C6-C51B-4BEF-8335-3A70BC7F69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="" xmlns:a16="http://schemas.microsoft.com/office/drawing/2014/main" id="{0E438E22-EA3C-4906-AAFF-81A6DE557F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515CC-A234-4F1B-B29A-7C18E3ECB0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014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o vietos rezervavimo ženklas 1">
            <a:extLst>
              <a:ext uri="{FF2B5EF4-FFF2-40B4-BE49-F238E27FC236}">
                <a16:creationId xmlns="" xmlns:a16="http://schemas.microsoft.com/office/drawing/2014/main" id="{1194EFBD-5858-4028-89F3-C64D27683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="" xmlns:a16="http://schemas.microsoft.com/office/drawing/2014/main" id="{BBA18B0F-A5F8-46B8-9CB8-FF2928BCBA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="" xmlns:a16="http://schemas.microsoft.com/office/drawing/2014/main" id="{AF0D7EA4-E872-484E-AD46-A2BF4643CB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1EF331-FC2A-49A3-9047-A2FDB8B884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="" xmlns:a16="http://schemas.microsoft.com/office/drawing/2014/main" id="{C7F102C6-C51B-4BEF-8335-3A70BC7F69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="" xmlns:a16="http://schemas.microsoft.com/office/drawing/2014/main" id="{0E438E22-EA3C-4906-AAFF-81A6DE557F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515CC-A234-4F1B-B29A-7C18E3ECB0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658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4" Type="http://schemas.openxmlformats.org/officeDocument/2006/relationships/chart" Target="../charts/char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8.xml"/><Relationship Id="rId4" Type="http://schemas.openxmlformats.org/officeDocument/2006/relationships/chart" Target="../charts/char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Relationship Id="rId4" Type="http://schemas.openxmlformats.org/officeDocument/2006/relationships/chart" Target="../charts/char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emf"/><Relationship Id="rId5" Type="http://schemas.openxmlformats.org/officeDocument/2006/relationships/package" Target="../embeddings/Microsoft_Excel_Worksheet10.xlsx"/><Relationship Id="rId4" Type="http://schemas.openxmlformats.org/officeDocument/2006/relationships/oleObject" Target="../embeddings/oleObject1.bin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Relationship Id="rId4" Type="http://schemas.openxmlformats.org/officeDocument/2006/relationships/chart" Target="../charts/char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ačiakampis 7">
            <a:extLst>
              <a:ext uri="{FF2B5EF4-FFF2-40B4-BE49-F238E27FC236}">
                <a16:creationId xmlns="" xmlns:a16="http://schemas.microsoft.com/office/drawing/2014/main" id="{808D0480-BF36-42D9-B6BC-E3A2EC905B19}"/>
              </a:ext>
            </a:extLst>
          </p:cNvPr>
          <p:cNvSpPr/>
          <p:nvPr/>
        </p:nvSpPr>
        <p:spPr>
          <a:xfrm>
            <a:off x="-137160" y="0"/>
            <a:ext cx="12192000" cy="6858000"/>
          </a:xfrm>
          <a:prstGeom prst="rect">
            <a:avLst/>
          </a:prstGeom>
          <a:solidFill>
            <a:srgbClr val="1464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4643D"/>
              </a:solidFill>
            </a:endParaRPr>
          </a:p>
        </p:txBody>
      </p:sp>
      <p:pic>
        <p:nvPicPr>
          <p:cNvPr id="7" name="Paveikslėlis 6">
            <a:extLst>
              <a:ext uri="{FF2B5EF4-FFF2-40B4-BE49-F238E27FC236}">
                <a16:creationId xmlns="" xmlns:a16="http://schemas.microsoft.com/office/drawing/2014/main" id="{61CF367E-0961-4E14-B6B1-6A90180E79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57" y="577052"/>
            <a:ext cx="1543262" cy="7932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4AD6A60-DBA1-43FC-9F4C-D75DAA420C4A}"/>
              </a:ext>
            </a:extLst>
          </p:cNvPr>
          <p:cNvSpPr txBox="1"/>
          <p:nvPr/>
        </p:nvSpPr>
        <p:spPr>
          <a:xfrm>
            <a:off x="351010" y="2313651"/>
            <a:ext cx="4435174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400" b="1" dirty="0">
                <a:solidFill>
                  <a:prstClr val="white"/>
                </a:solidFill>
                <a:latin typeface="Trebuchet MS" panose="020B0603020202020204" pitchFamily="34" charset="0"/>
              </a:rPr>
              <a:t>VMI, kuri stato tiltus? </a:t>
            </a:r>
            <a:endParaRPr lang="lt-LT" sz="3400" b="1" dirty="0" smtClean="0">
              <a:solidFill>
                <a:prstClr val="white"/>
              </a:solidFill>
              <a:latin typeface="Trebuchet MS" panose="020B0603020202020204" pitchFamily="34" charset="0"/>
            </a:endParaRPr>
          </a:p>
          <a:p>
            <a:endParaRPr lang="lt-LT" sz="3400" b="1" dirty="0">
              <a:solidFill>
                <a:prstClr val="white"/>
              </a:solidFill>
              <a:latin typeface="Trebuchet MS" panose="020B0603020202020204" pitchFamily="34" charset="0"/>
            </a:endParaRPr>
          </a:p>
          <a:p>
            <a:r>
              <a:rPr lang="it-IT" sz="3400" b="1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Efektyvaus </a:t>
            </a:r>
            <a:r>
              <a:rPr lang="it-IT" sz="3400" b="1" dirty="0">
                <a:solidFill>
                  <a:prstClr val="white"/>
                </a:solidFill>
                <a:latin typeface="Trebuchet MS" panose="020B0603020202020204" pitchFamily="34" charset="0"/>
              </a:rPr>
              <a:t>bendradarbiavimo </a:t>
            </a:r>
            <a:r>
              <a:rPr lang="it-IT" sz="3400" b="1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rezultatai</a:t>
            </a:r>
            <a:endParaRPr lang="it-IT" sz="3400" b="1" dirty="0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  <p:pic>
        <p:nvPicPr>
          <p:cNvPr id="6" name="Paveikslėlis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1000"/>
                    </a14:imgEffect>
                    <a14:imgEffect>
                      <a14:saturation sat="66000"/>
                    </a14:imgEffect>
                    <a14:imgEffect>
                      <a14:brightnessContrast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72" r="12538"/>
          <a:stretch/>
        </p:blipFill>
        <p:spPr>
          <a:xfrm>
            <a:off x="4992899" y="0"/>
            <a:ext cx="7405816" cy="6858000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778871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tačiakampis 10"/>
          <p:cNvSpPr/>
          <p:nvPr/>
        </p:nvSpPr>
        <p:spPr>
          <a:xfrm>
            <a:off x="6538539" y="2338105"/>
            <a:ext cx="2082202" cy="510589"/>
          </a:xfrm>
          <a:prstGeom prst="rect">
            <a:avLst/>
          </a:prstGeom>
          <a:solidFill>
            <a:srgbClr val="0070C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10" name="Stačiakampis 9"/>
          <p:cNvSpPr/>
          <p:nvPr/>
        </p:nvSpPr>
        <p:spPr>
          <a:xfrm>
            <a:off x="4791352" y="1827516"/>
            <a:ext cx="2549920" cy="510589"/>
          </a:xfrm>
          <a:prstGeom prst="rect">
            <a:avLst/>
          </a:prstGeom>
          <a:solidFill>
            <a:srgbClr val="0070C0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8" name="Stačiakampis 7"/>
          <p:cNvSpPr/>
          <p:nvPr/>
        </p:nvSpPr>
        <p:spPr>
          <a:xfrm>
            <a:off x="5206788" y="3969099"/>
            <a:ext cx="3012764" cy="536073"/>
          </a:xfrm>
          <a:prstGeom prst="rect">
            <a:avLst/>
          </a:prstGeom>
          <a:solidFill>
            <a:srgbClr val="0070C0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5" name="TextBox 4"/>
          <p:cNvSpPr txBox="1"/>
          <p:nvPr/>
        </p:nvSpPr>
        <p:spPr>
          <a:xfrm>
            <a:off x="635462" y="1829255"/>
            <a:ext cx="802643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800" dirty="0" smtClean="0">
                <a:latin typeface="Trebuchet"/>
              </a:rPr>
              <a:t>VMI Ukrainai jau perdavė  </a:t>
            </a:r>
            <a:r>
              <a:rPr lang="en-US" sz="2800" dirty="0" err="1" smtClean="0">
                <a:latin typeface="Trebuchet"/>
              </a:rPr>
              <a:t>daugiau</a:t>
            </a:r>
            <a:r>
              <a:rPr lang="en-US" sz="2800" dirty="0" smtClean="0">
                <a:latin typeface="Trebuchet"/>
              </a:rPr>
              <a:t>, </a:t>
            </a:r>
            <a:r>
              <a:rPr lang="en-US" sz="2800" dirty="0" err="1" smtClean="0">
                <a:latin typeface="Trebuchet"/>
              </a:rPr>
              <a:t>kaip</a:t>
            </a:r>
            <a:r>
              <a:rPr lang="en-US" sz="2800" dirty="0" smtClean="0">
                <a:latin typeface="Trebuchet"/>
              </a:rPr>
              <a:t> </a:t>
            </a:r>
            <a:r>
              <a:rPr lang="en-US" sz="2800" b="1" dirty="0" smtClean="0">
                <a:latin typeface="Trebuchet"/>
              </a:rPr>
              <a:t>300</a:t>
            </a:r>
            <a:r>
              <a:rPr lang="en-US" sz="2800" dirty="0" smtClean="0">
                <a:latin typeface="Trebuchet"/>
              </a:rPr>
              <a:t> </a:t>
            </a:r>
            <a:r>
              <a:rPr lang="lt-LT" sz="2800" b="1" dirty="0" smtClean="0">
                <a:latin typeface="Trebuchet"/>
              </a:rPr>
              <a:t> </a:t>
            </a:r>
            <a:r>
              <a:rPr lang="lt-LT" sz="2800" dirty="0" smtClean="0">
                <a:latin typeface="Trebuchet"/>
              </a:rPr>
              <a:t>valstybės konfiskuotų transporto priemonių už </a:t>
            </a:r>
            <a:r>
              <a:rPr lang="en-US" sz="2800" dirty="0" smtClean="0">
                <a:latin typeface="Trebuchet"/>
              </a:rPr>
              <a:t>   </a:t>
            </a:r>
            <a:r>
              <a:rPr lang="lt-LT" sz="2800" dirty="0" smtClean="0">
                <a:latin typeface="Trebuchet"/>
              </a:rPr>
              <a:t> </a:t>
            </a:r>
            <a:r>
              <a:rPr lang="en-US" sz="2800" b="1" dirty="0" smtClean="0">
                <a:latin typeface="Trebuchet"/>
              </a:rPr>
              <a:t>1 </a:t>
            </a:r>
            <a:r>
              <a:rPr lang="en-US" sz="2800" b="1" dirty="0" err="1" smtClean="0">
                <a:latin typeface="Trebuchet"/>
              </a:rPr>
              <a:t>mln</a:t>
            </a:r>
            <a:r>
              <a:rPr lang="en-US" sz="2800" b="1" dirty="0" smtClean="0">
                <a:latin typeface="Trebuchet"/>
              </a:rPr>
              <a:t>. </a:t>
            </a:r>
            <a:r>
              <a:rPr lang="lt-LT" sz="2800" b="1" dirty="0" smtClean="0">
                <a:latin typeface="Trebuchet"/>
              </a:rPr>
              <a:t>€</a:t>
            </a:r>
            <a:endParaRPr lang="lt-LT" sz="2800" dirty="0">
              <a:latin typeface="Trebuchet"/>
            </a:endParaRPr>
          </a:p>
          <a:p>
            <a:endParaRPr lang="lt-LT" sz="2800" dirty="0" smtClean="0">
              <a:latin typeface="Trebuchet"/>
            </a:endParaRPr>
          </a:p>
          <a:p>
            <a:endParaRPr lang="lt-LT" sz="2800" dirty="0">
              <a:latin typeface="Trebuchet"/>
            </a:endParaRPr>
          </a:p>
          <a:p>
            <a:r>
              <a:rPr lang="lt-LT" sz="2800" dirty="0" smtClean="0">
                <a:latin typeface="Trebuchet"/>
              </a:rPr>
              <a:t>Šiuo </a:t>
            </a:r>
            <a:r>
              <a:rPr lang="lt-LT" sz="2800" dirty="0">
                <a:latin typeface="Trebuchet"/>
              </a:rPr>
              <a:t>metu perdavimui paruošti ir laukia atvykstančių ukrainiečių dar </a:t>
            </a:r>
            <a:r>
              <a:rPr lang="lt-LT" sz="2800" dirty="0" smtClean="0">
                <a:latin typeface="Trebuchet"/>
              </a:rPr>
              <a:t> </a:t>
            </a:r>
            <a:r>
              <a:rPr lang="en-US" sz="2800" b="1" dirty="0" smtClean="0">
                <a:latin typeface="Trebuchet"/>
              </a:rPr>
              <a:t>5</a:t>
            </a:r>
            <a:r>
              <a:rPr lang="lt-LT" sz="2800" b="1" dirty="0" smtClean="0">
                <a:latin typeface="Trebuchet"/>
              </a:rPr>
              <a:t> automobilius</a:t>
            </a:r>
            <a:endParaRPr lang="lt-LT" sz="2800" b="1" dirty="0">
              <a:latin typeface="Trebuchet"/>
            </a:endParaRPr>
          </a:p>
        </p:txBody>
      </p:sp>
      <p:pic>
        <p:nvPicPr>
          <p:cNvPr id="3" name="Paveikslėlis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209612" y="1884689"/>
            <a:ext cx="6886959" cy="3097697"/>
          </a:xfrm>
          <a:prstGeom prst="rect">
            <a:avLst/>
          </a:prstGeom>
        </p:spPr>
      </p:pic>
      <p:sp>
        <p:nvSpPr>
          <p:cNvPr id="4" name="Stačiakampis 3">
            <a:extLst>
              <a:ext uri="{FF2B5EF4-FFF2-40B4-BE49-F238E27FC236}">
                <a16:creationId xmlns="" xmlns:a16="http://schemas.microsoft.com/office/drawing/2014/main" id="{E56611B2-3B5B-41AB-8485-C33721B1882A}"/>
              </a:ext>
            </a:extLst>
          </p:cNvPr>
          <p:cNvSpPr/>
          <p:nvPr/>
        </p:nvSpPr>
        <p:spPr>
          <a:xfrm>
            <a:off x="601072" y="311451"/>
            <a:ext cx="38906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t-LT" sz="3200" b="1" dirty="0">
                <a:ln w="19050">
                  <a:noFill/>
                </a:ln>
                <a:solidFill>
                  <a:srgbClr val="197D4D"/>
                </a:solidFill>
                <a:latin typeface="Trebuchet MS" panose="020B0603020202020204" pitchFamily="34" charset="0"/>
              </a:rPr>
              <a:t>Parama UA pergalei</a:t>
            </a:r>
            <a:endParaRPr lang="en-US" sz="1600" b="1" dirty="0">
              <a:solidFill>
                <a:srgbClr val="197D4D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2961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ačiakampis 7">
            <a:extLst>
              <a:ext uri="{FF2B5EF4-FFF2-40B4-BE49-F238E27FC236}">
                <a16:creationId xmlns:a16="http://schemas.microsoft.com/office/drawing/2014/main" xmlns="" id="{808D0480-BF36-42D9-B6BC-E3A2EC905B19}"/>
              </a:ext>
            </a:extLst>
          </p:cNvPr>
          <p:cNvSpPr/>
          <p:nvPr/>
        </p:nvSpPr>
        <p:spPr>
          <a:xfrm>
            <a:off x="-137160" y="0"/>
            <a:ext cx="12192000" cy="6858000"/>
          </a:xfrm>
          <a:prstGeom prst="rect">
            <a:avLst/>
          </a:prstGeom>
          <a:solidFill>
            <a:srgbClr val="1464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4643D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4AD6A60-DBA1-43FC-9F4C-D75DAA420C4A}"/>
              </a:ext>
            </a:extLst>
          </p:cNvPr>
          <p:cNvSpPr txBox="1"/>
          <p:nvPr/>
        </p:nvSpPr>
        <p:spPr>
          <a:xfrm>
            <a:off x="1227008" y="2678452"/>
            <a:ext cx="84238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PRIE</a:t>
            </a:r>
            <a:r>
              <a:rPr lang="lt-LT" sz="4000" b="1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ŽIŪROS REZULTATAI</a:t>
            </a:r>
          </a:p>
          <a:p>
            <a:endParaRPr lang="lt-LT" sz="4000" b="1" dirty="0">
              <a:solidFill>
                <a:prstClr val="white"/>
              </a:solidFill>
              <a:latin typeface="Trebuchet MS" panose="020B0603020202020204" pitchFamily="34" charset="0"/>
            </a:endParaRPr>
          </a:p>
          <a:p>
            <a:r>
              <a:rPr lang="lt-LT" sz="4000" b="1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2023 m.</a:t>
            </a:r>
          </a:p>
        </p:txBody>
      </p:sp>
    </p:spTree>
    <p:extLst>
      <p:ext uri="{BB962C8B-B14F-4D97-AF65-F5344CB8AC3E}">
        <p14:creationId xmlns:p14="http://schemas.microsoft.com/office/powerpoint/2010/main" val="102681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ačiakampis 6"/>
          <p:cNvSpPr/>
          <p:nvPr/>
        </p:nvSpPr>
        <p:spPr>
          <a:xfrm>
            <a:off x="414170" y="226149"/>
            <a:ext cx="107732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3200" b="1" dirty="0">
                <a:solidFill>
                  <a:srgbClr val="197D4D"/>
                </a:solidFill>
                <a:latin typeface="Trebuchet MS" panose="020B0603020202020204" pitchFamily="34" charset="0"/>
              </a:rPr>
              <a:t>Kontrolės veiksmus keičia rezultatyvi stebėsena</a:t>
            </a:r>
            <a:endParaRPr lang="lt-LT" sz="1600" b="1" dirty="0">
              <a:solidFill>
                <a:srgbClr val="197D4D"/>
              </a:solidFill>
              <a:latin typeface="Trebuchet MS" panose="020B0603020202020204" pitchFamily="34" charset="0"/>
            </a:endParaRPr>
          </a:p>
        </p:txBody>
      </p:sp>
      <p:grpSp>
        <p:nvGrpSpPr>
          <p:cNvPr id="12" name="Grupė 11"/>
          <p:cNvGrpSpPr/>
          <p:nvPr/>
        </p:nvGrpSpPr>
        <p:grpSpPr>
          <a:xfrm>
            <a:off x="877228" y="1015959"/>
            <a:ext cx="10310191" cy="5512162"/>
            <a:chOff x="533739" y="1897775"/>
            <a:chExt cx="8665029" cy="9671131"/>
          </a:xfrm>
        </p:grpSpPr>
        <p:graphicFrame>
          <p:nvGraphicFramePr>
            <p:cNvPr id="13" name="Diagrama 12">
              <a:extLst>
                <a:ext uri="{FF2B5EF4-FFF2-40B4-BE49-F238E27FC236}">
                  <a16:creationId xmlns="" xmlns:a16="http://schemas.microsoft.com/office/drawing/2014/main" id="{CE6522D0-985C-42F5-AC07-2BD551D0F2F5}"/>
                </a:ext>
              </a:extLst>
            </p:cNvPr>
            <p:cNvGraphicFramePr/>
            <p:nvPr>
              <p:extLst/>
            </p:nvPr>
          </p:nvGraphicFramePr>
          <p:xfrm>
            <a:off x="533739" y="6013102"/>
            <a:ext cx="8665029" cy="555580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4" name="TextBox 13"/>
            <p:cNvSpPr txBox="1"/>
            <p:nvPr/>
          </p:nvSpPr>
          <p:spPr>
            <a:xfrm>
              <a:off x="914471" y="1916239"/>
              <a:ext cx="1196514" cy="701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t-LT" sz="2000" b="1" dirty="0">
                  <a:solidFill>
                    <a:prstClr val="black"/>
                  </a:solidFill>
                  <a:latin typeface="Trebuchet MS" panose="020B0603020202020204" pitchFamily="34" charset="0"/>
                </a:rPr>
                <a:t>93 mln</a:t>
              </a:r>
              <a:r>
                <a:rPr lang="lt-LT" sz="2000" b="1" dirty="0" smtClean="0">
                  <a:solidFill>
                    <a:prstClr val="black"/>
                  </a:solidFill>
                  <a:latin typeface="Trebuchet MS" panose="020B0603020202020204" pitchFamily="34" charset="0"/>
                </a:rPr>
                <a:t>. €</a:t>
              </a:r>
              <a:endParaRPr lang="lt-LT" sz="2000" b="1" dirty="0">
                <a:solidFill>
                  <a:prstClr val="black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305542" y="1897775"/>
              <a:ext cx="1423453" cy="707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t-LT" sz="2000" b="1" dirty="0">
                  <a:solidFill>
                    <a:prstClr val="black"/>
                  </a:solidFill>
                  <a:latin typeface="Trebuchet MS" panose="020B0603020202020204" pitchFamily="34" charset="0"/>
                </a:rPr>
                <a:t>97,5 mln. €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923552" y="1916239"/>
              <a:ext cx="1380552" cy="707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t-LT" sz="2000" b="1" dirty="0">
                  <a:solidFill>
                    <a:prstClr val="black"/>
                  </a:solidFill>
                  <a:latin typeface="Trebuchet MS" panose="020B0603020202020204" pitchFamily="34" charset="0"/>
                </a:rPr>
                <a:t>117 mln. €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541562" y="1916239"/>
              <a:ext cx="3224335" cy="707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t-LT" sz="2000" b="1" dirty="0">
                  <a:solidFill>
                    <a:prstClr val="black"/>
                  </a:solidFill>
                  <a:latin typeface="Trebuchet MS" panose="020B0603020202020204" pitchFamily="34" charset="0"/>
                </a:rPr>
                <a:t>134 mln. €      163,8 mln. € </a:t>
              </a:r>
            </a:p>
          </p:txBody>
        </p:sp>
      </p:grpSp>
      <p:graphicFrame>
        <p:nvGraphicFramePr>
          <p:cNvPr id="18" name="Diagrama 17">
            <a:extLst>
              <a:ext uri="{FF2B5EF4-FFF2-40B4-BE49-F238E27FC236}">
                <a16:creationId xmlns="" xmlns:a16="http://schemas.microsoft.com/office/drawing/2014/main" id="{26D83F4C-5579-4A6E-B81B-E28A3E75218A}"/>
              </a:ext>
            </a:extLst>
          </p:cNvPr>
          <p:cNvGraphicFramePr/>
          <p:nvPr>
            <p:extLst/>
          </p:nvPr>
        </p:nvGraphicFramePr>
        <p:xfrm>
          <a:off x="624193" y="1190663"/>
          <a:ext cx="9803757" cy="29374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709575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1355" y="1779639"/>
            <a:ext cx="8937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lt-LT" dirty="0"/>
          </a:p>
        </p:txBody>
      </p:sp>
      <p:pic>
        <p:nvPicPr>
          <p:cNvPr id="3" name="Paveikslėlis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640" y="5651972"/>
            <a:ext cx="8764707" cy="11217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1D4ECEF-90C2-4406-8F82-77FBABCA80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920" y="1112705"/>
            <a:ext cx="8821067" cy="45392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025A7E1-E454-4ED3-AD31-C8EFD25F5A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5113" y="1573559"/>
            <a:ext cx="4612285" cy="2673321"/>
          </a:xfrm>
          <a:prstGeom prst="rect">
            <a:avLst/>
          </a:prstGeom>
        </p:spPr>
      </p:pic>
      <p:sp>
        <p:nvSpPr>
          <p:cNvPr id="7" name="Stačiakampis 6"/>
          <p:cNvSpPr/>
          <p:nvPr/>
        </p:nvSpPr>
        <p:spPr>
          <a:xfrm>
            <a:off x="198968" y="3899"/>
            <a:ext cx="114349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3200" b="1" dirty="0" smtClean="0">
                <a:solidFill>
                  <a:srgbClr val="197D4D"/>
                </a:solidFill>
                <a:latin typeface="Trebuchet MS" panose="020B0603020202020204" pitchFamily="34" charset="0"/>
              </a:rPr>
              <a:t>Prekybos veikloje daug realios pridėtinės vertės bei pelno nekuriančių įmonių</a:t>
            </a:r>
            <a:endParaRPr lang="lt-LT" sz="3200" b="1" i="1" dirty="0">
              <a:solidFill>
                <a:srgbClr val="197D4D"/>
              </a:solidFill>
              <a:latin typeface="Trebuchet MS" panose="020B0603020202020204" pitchFamily="34" charset="0"/>
            </a:endParaRPr>
          </a:p>
          <a:p>
            <a:endParaRPr lang="lt-LT" sz="3200" b="1" dirty="0">
              <a:solidFill>
                <a:srgbClr val="197D4D"/>
              </a:solidFill>
              <a:latin typeface="Trebuchet"/>
            </a:endParaRPr>
          </a:p>
        </p:txBody>
      </p:sp>
    </p:spTree>
    <p:extLst>
      <p:ext uri="{BB962C8B-B14F-4D97-AF65-F5344CB8AC3E}">
        <p14:creationId xmlns:p14="http://schemas.microsoft.com/office/powerpoint/2010/main" val="33227456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ačiakampis 7"/>
          <p:cNvSpPr/>
          <p:nvPr/>
        </p:nvSpPr>
        <p:spPr>
          <a:xfrm>
            <a:off x="0" y="1095375"/>
            <a:ext cx="6562725" cy="57626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cxnSp>
        <p:nvCxnSpPr>
          <p:cNvPr id="9" name="Tiesioji jungtis 8"/>
          <p:cNvCxnSpPr/>
          <p:nvPr/>
        </p:nvCxnSpPr>
        <p:spPr>
          <a:xfrm>
            <a:off x="6562725" y="1095375"/>
            <a:ext cx="0" cy="6029325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tačiakampis 12"/>
          <p:cNvSpPr/>
          <p:nvPr/>
        </p:nvSpPr>
        <p:spPr>
          <a:xfrm>
            <a:off x="381000" y="18157"/>
            <a:ext cx="1090385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3200" b="1" dirty="0" smtClean="0">
                <a:solidFill>
                  <a:srgbClr val="197D4D"/>
                </a:solidFill>
                <a:latin typeface="Trebuchet"/>
              </a:rPr>
              <a:t>Prekybos sektorius 2022 m.: rodikliai </a:t>
            </a:r>
            <a:r>
              <a:rPr lang="lt-LT" sz="3200" b="1" dirty="0">
                <a:solidFill>
                  <a:srgbClr val="197D4D"/>
                </a:solidFill>
                <a:latin typeface="Trebuchet"/>
              </a:rPr>
              <a:t>gerėja, tačiau rizika </a:t>
            </a:r>
            <a:r>
              <a:rPr lang="lt-LT" sz="3200" b="1" dirty="0" smtClean="0">
                <a:solidFill>
                  <a:srgbClr val="197D4D"/>
                </a:solidFill>
                <a:latin typeface="Trebuchet"/>
              </a:rPr>
              <a:t>lieka</a:t>
            </a:r>
            <a:endParaRPr lang="lt-LT" sz="3200" b="1" dirty="0">
              <a:solidFill>
                <a:srgbClr val="197D4D"/>
              </a:solidFill>
              <a:latin typeface="Trebuchet"/>
            </a:endParaRPr>
          </a:p>
        </p:txBody>
      </p:sp>
      <p:sp>
        <p:nvSpPr>
          <p:cNvPr id="2" name="Stačiakampis 1"/>
          <p:cNvSpPr/>
          <p:nvPr/>
        </p:nvSpPr>
        <p:spPr>
          <a:xfrm>
            <a:off x="381000" y="1603255"/>
            <a:ext cx="5343525" cy="39805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800"/>
              </a:spcBef>
            </a:pPr>
            <a:r>
              <a:rPr lang="lt-LT" sz="2000" b="1" dirty="0">
                <a:ln w="19050">
                  <a:noFill/>
                </a:ln>
                <a:solidFill>
                  <a:srgbClr val="0F4A2D"/>
                </a:solidFill>
                <a:latin typeface="Trebuchet MS" panose="020B0603020202020204" pitchFamily="34" charset="0"/>
              </a:rPr>
              <a:t>Priežiūros priemonė </a:t>
            </a:r>
            <a:r>
              <a:rPr lang="lt-LT" sz="2000" b="1" dirty="0" smtClean="0">
                <a:solidFill>
                  <a:srgbClr val="0F4A2D"/>
                </a:solidFill>
                <a:latin typeface="Trebuchet MS" panose="020B0603020202020204" pitchFamily="34" charset="0"/>
              </a:rPr>
              <a:t>– klausimynas</a:t>
            </a:r>
            <a:r>
              <a:rPr lang="en-US" sz="2000" b="1" dirty="0" smtClean="0">
                <a:solidFill>
                  <a:srgbClr val="0F4A2D"/>
                </a:solidFill>
                <a:latin typeface="Trebuchet MS" panose="020B0603020202020204" pitchFamily="34" charset="0"/>
              </a:rPr>
              <a:t>:</a:t>
            </a:r>
            <a:endParaRPr lang="lt-LT" sz="2000" b="1" dirty="0">
              <a:solidFill>
                <a:srgbClr val="0F4A2D"/>
              </a:solidFill>
              <a:latin typeface="Trebuchet MS" panose="020B0603020202020204" pitchFamily="34" charset="0"/>
            </a:endParaRPr>
          </a:p>
          <a:p>
            <a:pPr>
              <a:spcBef>
                <a:spcPts val="800"/>
              </a:spcBef>
            </a:pPr>
            <a:endParaRPr lang="lt-LT" sz="1600" dirty="0">
              <a:solidFill>
                <a:srgbClr val="14643D"/>
              </a:solidFill>
              <a:latin typeface="Trebuchet MS" panose="020B0603020202020204" pitchFamily="34" charset="0"/>
            </a:endParaRPr>
          </a:p>
          <a:p>
            <a:pPr marL="285750" indent="-285750">
              <a:lnSpc>
                <a:spcPts val="2090"/>
              </a:lnSpc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lt-LT" sz="1600" b="1" dirty="0">
                <a:solidFill>
                  <a:srgbClr val="2D9763"/>
                </a:solidFill>
                <a:latin typeface="Trebuchet MS" panose="020B0603020202020204" pitchFamily="34" charset="0"/>
                <a:cs typeface="WPBABS+TrebuchetMS"/>
              </a:rPr>
              <a:t>70 </a:t>
            </a:r>
            <a:r>
              <a:rPr lang="en-US" sz="1600" b="1" dirty="0">
                <a:solidFill>
                  <a:srgbClr val="2D9763"/>
                </a:solidFill>
                <a:latin typeface="Trebuchet MS" panose="020B0603020202020204" pitchFamily="34" charset="0"/>
                <a:cs typeface="WPBABS+TrebuchetMS"/>
              </a:rPr>
              <a:t>%</a:t>
            </a:r>
            <a:r>
              <a:rPr lang="lt-LT" sz="1600" dirty="0">
                <a:solidFill>
                  <a:srgbClr val="2D9763"/>
                </a:solidFill>
                <a:latin typeface="Trebuchet MS" panose="020B0603020202020204" pitchFamily="34" charset="0"/>
                <a:cs typeface="WPBABS+TrebuchetMS"/>
              </a:rPr>
              <a:t> </a:t>
            </a:r>
            <a:r>
              <a:rPr lang="lt-L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WPBABS+TrebuchetMS"/>
              </a:rPr>
              <a:t>atsakiusių į klausimyną mokesčių mokėtojų </a:t>
            </a:r>
            <a:r>
              <a:rPr lang="lt-LT" sz="1600" b="1" dirty="0">
                <a:solidFill>
                  <a:srgbClr val="2D9763"/>
                </a:solidFill>
                <a:latin typeface="Trebuchet MS" panose="020B0603020202020204" pitchFamily="34" charset="0"/>
                <a:cs typeface="WPBABS+TrebuchetMS"/>
              </a:rPr>
              <a:t>elgsena </a:t>
            </a:r>
            <a:r>
              <a:rPr lang="lt-LT" sz="1600" b="1" dirty="0" smtClean="0">
                <a:solidFill>
                  <a:srgbClr val="2D9763"/>
                </a:solidFill>
                <a:latin typeface="Trebuchet MS" panose="020B0603020202020204" pitchFamily="34" charset="0"/>
                <a:cs typeface="WPBABS+TrebuchetMS"/>
              </a:rPr>
              <a:t>pasikeitė</a:t>
            </a:r>
            <a:r>
              <a:rPr lang="lt-LT" sz="1600" dirty="0" smtClean="0">
                <a:solidFill>
                  <a:srgbClr val="14643D"/>
                </a:solidFill>
                <a:latin typeface="Trebuchet MS" panose="020B0603020202020204" pitchFamily="34" charset="0"/>
                <a:cs typeface="WPBABS+TrebuchetMS"/>
              </a:rPr>
              <a:t> </a:t>
            </a:r>
            <a:r>
              <a:rPr lang="lt-L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WPBABS+TrebuchetMS"/>
              </a:rPr>
              <a:t>– pardavimai</a:t>
            </a:r>
            <a:r>
              <a:rPr lang="lt-LT" sz="1600" spc="37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WPBABS+TrebuchetMS"/>
              </a:rPr>
              <a:t> </a:t>
            </a:r>
            <a:r>
              <a:rPr lang="lt-L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WPBABS+TrebuchetMS"/>
              </a:rPr>
              <a:t>auga didesniu tempu nei </a:t>
            </a:r>
            <a:r>
              <a:rPr lang="lt-LT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WPBABS+TrebuchetMS"/>
              </a:rPr>
              <a:t>atsargos</a:t>
            </a:r>
            <a:endParaRPr lang="en-US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  <a:cs typeface="WPBABS+TrebuchetMS"/>
            </a:endParaRPr>
          </a:p>
          <a:p>
            <a:pPr marL="285750" indent="-285750">
              <a:lnSpc>
                <a:spcPts val="2090"/>
              </a:lnSpc>
              <a:buClr>
                <a:schemeClr val="tx1"/>
              </a:buClr>
              <a:buFont typeface="Wingdings" panose="05000000000000000000" pitchFamily="2" charset="2"/>
              <a:buChar char="§"/>
            </a:pPr>
            <a:endParaRPr lang="lt-LT" sz="16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  <a:cs typeface="WPBABS+TrebuchetMS"/>
            </a:endParaRPr>
          </a:p>
          <a:p>
            <a:pPr marL="285750" indent="-285750">
              <a:lnSpc>
                <a:spcPts val="2090"/>
              </a:lnSpc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lt-L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WPBABS+TrebuchetMS"/>
              </a:rPr>
              <a:t>Pagal klausimynų duomenis, klientų turimos atsargos nuo 2022 m. pradžios iki klausimyno pildymo dienos sumažintos beveik </a:t>
            </a:r>
            <a:r>
              <a:rPr lang="lt-LT" sz="1600" b="1" dirty="0">
                <a:solidFill>
                  <a:srgbClr val="2D9763"/>
                </a:solidFill>
                <a:latin typeface="Trebuchet MS" panose="020B0603020202020204" pitchFamily="34" charset="0"/>
                <a:cs typeface="WPBABS+TrebuchetMS"/>
              </a:rPr>
              <a:t>40 mln. €, </a:t>
            </a:r>
            <a:r>
              <a:rPr lang="lt-LT" sz="1600" b="1" dirty="0" err="1">
                <a:solidFill>
                  <a:srgbClr val="2D9763"/>
                </a:solidFill>
                <a:latin typeface="Trebuchet MS" panose="020B0603020202020204" pitchFamily="34" charset="0"/>
                <a:cs typeface="WPBABS+TrebuchetMS"/>
              </a:rPr>
              <a:t>t.y</a:t>
            </a:r>
            <a:r>
              <a:rPr lang="lt-LT" sz="1600" b="1" dirty="0">
                <a:solidFill>
                  <a:srgbClr val="2D9763"/>
                </a:solidFill>
                <a:latin typeface="Trebuchet MS" panose="020B0603020202020204" pitchFamily="34" charset="0"/>
                <a:cs typeface="WPBABS+TrebuchetMS"/>
              </a:rPr>
              <a:t>. 24 </a:t>
            </a:r>
            <a:r>
              <a:rPr lang="en-US" sz="1600" b="1" dirty="0" smtClean="0">
                <a:solidFill>
                  <a:srgbClr val="2D9763"/>
                </a:solidFill>
                <a:latin typeface="Trebuchet MS" panose="020B0603020202020204" pitchFamily="34" charset="0"/>
                <a:cs typeface="WPBABS+TrebuchetMS"/>
              </a:rPr>
              <a:t>%</a:t>
            </a:r>
          </a:p>
          <a:p>
            <a:pPr marL="285750" indent="-285750">
              <a:lnSpc>
                <a:spcPts val="2090"/>
              </a:lnSpc>
              <a:buClr>
                <a:schemeClr val="tx1"/>
              </a:buClr>
              <a:buFont typeface="Wingdings" panose="05000000000000000000" pitchFamily="2" charset="2"/>
              <a:buChar char="§"/>
            </a:pPr>
            <a:endParaRPr lang="lt-LT" sz="1600" dirty="0">
              <a:solidFill>
                <a:srgbClr val="000000"/>
              </a:solidFill>
              <a:latin typeface="Trebuchet MS" panose="020B0603020202020204" pitchFamily="34" charset="0"/>
              <a:cs typeface="WPBABS+TrebuchetMS"/>
            </a:endParaRPr>
          </a:p>
          <a:p>
            <a:pPr marL="285750" indent="-285750">
              <a:lnSpc>
                <a:spcPts val="2090"/>
              </a:lnSpc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lt-LT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WPBABS+TrebuchetMS"/>
              </a:rPr>
              <a:t>Klientų, </a:t>
            </a:r>
            <a:r>
              <a:rPr lang="lt-L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WPBABS+TrebuchetMS"/>
              </a:rPr>
              <a:t>kuriems buvo taikytos poveikio priemonės, PVM prievolės augimas 2022 m. sausio - </a:t>
            </a:r>
            <a:r>
              <a:rPr lang="lt-LT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WPBABS+TrebuchetMS"/>
              </a:rPr>
              <a:t>gruodžio </a:t>
            </a:r>
            <a:r>
              <a:rPr lang="lt-L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WPBABS+TrebuchetMS"/>
              </a:rPr>
              <a:t>mėn. spartesnis nei viso prekybos </a:t>
            </a:r>
            <a:r>
              <a:rPr lang="lt-LT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WPBABS+TrebuchetMS"/>
              </a:rPr>
              <a:t>sektoriaus, </a:t>
            </a:r>
            <a:r>
              <a:rPr lang="lt-LT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WPBABS+TrebuchetMS"/>
              </a:rPr>
              <a:t>t.y</a:t>
            </a:r>
            <a:r>
              <a:rPr lang="lt-L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WPBABS+TrebuchetMS"/>
              </a:rPr>
              <a:t>. PVM prievolė augo </a:t>
            </a:r>
            <a:r>
              <a:rPr lang="lt-LT" sz="1600" b="1" dirty="0" smtClean="0">
                <a:solidFill>
                  <a:srgbClr val="2D9763"/>
                </a:solidFill>
                <a:latin typeface="Trebuchet MS" panose="020B0603020202020204" pitchFamily="34" charset="0"/>
                <a:cs typeface="WPBABS+TrebuchetMS"/>
              </a:rPr>
              <a:t>28 </a:t>
            </a:r>
            <a:r>
              <a:rPr lang="en-US" sz="1600" b="1" dirty="0" smtClean="0">
                <a:solidFill>
                  <a:srgbClr val="2D9763"/>
                </a:solidFill>
                <a:latin typeface="Trebuchet MS" panose="020B0603020202020204" pitchFamily="34" charset="0"/>
                <a:cs typeface="WPBABS+TrebuchetMS"/>
              </a:rPr>
              <a:t>%</a:t>
            </a:r>
            <a:r>
              <a:rPr lang="lt-LT" sz="1600" b="1" dirty="0" smtClean="0">
                <a:solidFill>
                  <a:srgbClr val="2D9763"/>
                </a:solidFill>
                <a:latin typeface="Trebuchet MS" panose="020B0603020202020204" pitchFamily="34" charset="0"/>
                <a:cs typeface="WPBABS+TrebuchetMS"/>
              </a:rPr>
              <a:t> </a:t>
            </a:r>
            <a:r>
              <a:rPr lang="lt-LT" sz="1600" b="1" dirty="0">
                <a:solidFill>
                  <a:srgbClr val="2D9763"/>
                </a:solidFill>
                <a:latin typeface="Trebuchet MS" panose="020B0603020202020204" pitchFamily="34" charset="0"/>
                <a:cs typeface="WPBABS+TrebuchetMS"/>
              </a:rPr>
              <a:t>arba </a:t>
            </a:r>
            <a:r>
              <a:rPr lang="lt-LT" sz="1600" b="1" dirty="0" smtClean="0">
                <a:solidFill>
                  <a:srgbClr val="2D9763"/>
                </a:solidFill>
                <a:latin typeface="Trebuchet MS" panose="020B0603020202020204" pitchFamily="34" charset="0"/>
                <a:cs typeface="WPBABS+TrebuchetMS"/>
              </a:rPr>
              <a:t>22,3 </a:t>
            </a:r>
            <a:r>
              <a:rPr lang="lt-LT" sz="1600" b="1" dirty="0">
                <a:solidFill>
                  <a:srgbClr val="2D9763"/>
                </a:solidFill>
                <a:latin typeface="Trebuchet MS" panose="020B0603020202020204" pitchFamily="34" charset="0"/>
                <a:cs typeface="WPBABS+TrebuchetMS"/>
              </a:rPr>
              <a:t>mln. €</a:t>
            </a:r>
            <a:endParaRPr lang="lt-LT" sz="1600" b="1" dirty="0">
              <a:solidFill>
                <a:srgbClr val="2D9763"/>
              </a:solidFill>
              <a:latin typeface="Trebuchet MS" panose="020B0603020202020204" pitchFamily="34" charset="0"/>
            </a:endParaRPr>
          </a:p>
        </p:txBody>
      </p:sp>
      <p:sp>
        <p:nvSpPr>
          <p:cNvPr id="4" name="Stačiakampis 3"/>
          <p:cNvSpPr/>
          <p:nvPr/>
        </p:nvSpPr>
        <p:spPr>
          <a:xfrm>
            <a:off x="7221206" y="4869773"/>
            <a:ext cx="436595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1600" b="1" dirty="0" smtClean="0">
                <a:latin typeface="Trebuchet MS" panose="020B0603020202020204" pitchFamily="34" charset="0"/>
              </a:rPr>
              <a:t>Visas prekybos sektorius (G46;G47):</a:t>
            </a:r>
            <a:endParaRPr lang="en-US" sz="1600" b="1" dirty="0" smtClean="0">
              <a:latin typeface="Trebuchet MS" panose="020B0603020202020204" pitchFamily="34" charset="0"/>
            </a:endParaRPr>
          </a:p>
          <a:p>
            <a:endParaRPr lang="lt-LT" sz="1600" u="sng" dirty="0">
              <a:latin typeface="Trebuchet MS" panose="020B0603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lt-L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pardavimai augo </a:t>
            </a:r>
            <a:r>
              <a:rPr lang="lt-LT" sz="1600" b="1" dirty="0" smtClean="0">
                <a:solidFill>
                  <a:srgbClr val="2D9763"/>
                </a:solidFill>
                <a:latin typeface="Trebuchet MS" panose="020B0603020202020204" pitchFamily="34" charset="0"/>
              </a:rPr>
              <a:t>9,8 </a:t>
            </a:r>
            <a:r>
              <a:rPr lang="lt-LT" sz="1600" b="1" dirty="0">
                <a:solidFill>
                  <a:srgbClr val="2D9763"/>
                </a:solidFill>
                <a:latin typeface="Trebuchet MS" panose="020B0603020202020204" pitchFamily="34" charset="0"/>
              </a:rPr>
              <a:t>mlrd. € </a:t>
            </a:r>
            <a:r>
              <a:rPr lang="lt-L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arba </a:t>
            </a:r>
            <a:r>
              <a:rPr lang="lt-LT" sz="1600" b="1" dirty="0">
                <a:solidFill>
                  <a:srgbClr val="2D9763"/>
                </a:solidFill>
                <a:latin typeface="Trebuchet MS" panose="020B0603020202020204" pitchFamily="34" charset="0"/>
              </a:rPr>
              <a:t>22 </a:t>
            </a:r>
            <a:r>
              <a:rPr lang="lt-LT" sz="1600" b="1" dirty="0" smtClean="0">
                <a:solidFill>
                  <a:srgbClr val="2D9763"/>
                </a:solidFill>
                <a:latin typeface="Trebuchet MS" panose="020B0603020202020204" pitchFamily="34" charset="0"/>
              </a:rPr>
              <a:t>%</a:t>
            </a:r>
            <a:endParaRPr lang="en-US" sz="1600" b="1" dirty="0" smtClean="0">
              <a:solidFill>
                <a:srgbClr val="2D9763"/>
              </a:solidFill>
              <a:latin typeface="Trebuchet MS" panose="020B0603020202020204" pitchFamily="34" charset="0"/>
            </a:endParaRPr>
          </a:p>
          <a:p>
            <a:endParaRPr lang="lt-LT" sz="1600" b="1" dirty="0">
              <a:solidFill>
                <a:srgbClr val="2D9763"/>
              </a:solidFill>
              <a:latin typeface="Trebuchet MS" panose="020B0603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lt-L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deklaruota PVM prievolė augo </a:t>
            </a:r>
            <a:r>
              <a:rPr lang="lt-LT" sz="1600" b="1" dirty="0" smtClean="0">
                <a:solidFill>
                  <a:srgbClr val="2D9763"/>
                </a:solidFill>
                <a:latin typeface="Trebuchet MS" panose="020B0603020202020204" pitchFamily="34" charset="0"/>
              </a:rPr>
              <a:t>228 </a:t>
            </a:r>
            <a:r>
              <a:rPr lang="lt-LT" sz="1600" b="1" dirty="0">
                <a:solidFill>
                  <a:srgbClr val="2D9763"/>
                </a:solidFill>
                <a:latin typeface="Trebuchet MS" panose="020B0603020202020204" pitchFamily="34" charset="0"/>
              </a:rPr>
              <a:t>mln. € </a:t>
            </a:r>
            <a:r>
              <a:rPr lang="lt-L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arba </a:t>
            </a:r>
            <a:r>
              <a:rPr lang="lt-LT" sz="1600" b="1" dirty="0" smtClean="0">
                <a:solidFill>
                  <a:srgbClr val="2D9763"/>
                </a:solidFill>
                <a:latin typeface="Trebuchet MS" panose="020B0603020202020204" pitchFamily="34" charset="0"/>
              </a:rPr>
              <a:t>10 </a:t>
            </a:r>
            <a:r>
              <a:rPr lang="lt-LT" sz="1600" b="1" dirty="0">
                <a:solidFill>
                  <a:srgbClr val="2D9763"/>
                </a:solidFill>
                <a:latin typeface="Trebuchet MS" panose="020B0603020202020204" pitchFamily="34" charset="0"/>
              </a:rPr>
              <a:t>%</a:t>
            </a:r>
          </a:p>
        </p:txBody>
      </p:sp>
      <p:graphicFrame>
        <p:nvGraphicFramePr>
          <p:cNvPr id="6" name="Diagrama 5"/>
          <p:cNvGraphicFramePr>
            <a:graphicFrameLocks/>
          </p:cNvGraphicFramePr>
          <p:nvPr>
            <p:extLst/>
          </p:nvPr>
        </p:nvGraphicFramePr>
        <p:xfrm>
          <a:off x="6759244" y="1603255"/>
          <a:ext cx="5289882" cy="29031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93117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tačiakampis 16"/>
          <p:cNvSpPr/>
          <p:nvPr/>
        </p:nvSpPr>
        <p:spPr>
          <a:xfrm>
            <a:off x="0" y="4260715"/>
            <a:ext cx="12192000" cy="224356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>
              <a:solidFill>
                <a:prstClr val="white"/>
              </a:solidFill>
            </a:endParaRPr>
          </a:p>
        </p:txBody>
      </p:sp>
      <p:sp>
        <p:nvSpPr>
          <p:cNvPr id="15" name="Rodyklė dešinėn 14"/>
          <p:cNvSpPr/>
          <p:nvPr/>
        </p:nvSpPr>
        <p:spPr>
          <a:xfrm rot="18900000">
            <a:off x="3721114" y="2029119"/>
            <a:ext cx="2113991" cy="1047117"/>
          </a:xfrm>
          <a:prstGeom prst="rightArrow">
            <a:avLst/>
          </a:prstGeom>
          <a:solidFill>
            <a:srgbClr val="B5E3CD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>
              <a:solidFill>
                <a:prstClr val="white"/>
              </a:solidFill>
            </a:endParaRPr>
          </a:p>
        </p:txBody>
      </p:sp>
      <p:sp>
        <p:nvSpPr>
          <p:cNvPr id="16" name="Rodyklė dešinėn 15"/>
          <p:cNvSpPr/>
          <p:nvPr/>
        </p:nvSpPr>
        <p:spPr>
          <a:xfrm rot="18900000">
            <a:off x="8206532" y="2029118"/>
            <a:ext cx="2113991" cy="1047117"/>
          </a:xfrm>
          <a:prstGeom prst="rightArrow">
            <a:avLst/>
          </a:prstGeom>
          <a:solidFill>
            <a:srgbClr val="B5E3CD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>
              <a:solidFill>
                <a:prstClr val="white"/>
              </a:solidFill>
            </a:endParaRPr>
          </a:p>
        </p:txBody>
      </p:sp>
      <p:sp>
        <p:nvSpPr>
          <p:cNvPr id="13" name="Stačiakampis 12"/>
          <p:cNvSpPr/>
          <p:nvPr/>
        </p:nvSpPr>
        <p:spPr>
          <a:xfrm>
            <a:off x="293085" y="157946"/>
            <a:ext cx="1143494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3200" b="1" dirty="0">
                <a:solidFill>
                  <a:srgbClr val="197D4D"/>
                </a:solidFill>
                <a:latin typeface="Trebuchet"/>
              </a:rPr>
              <a:t>Prekybos </a:t>
            </a:r>
            <a:r>
              <a:rPr lang="lt-LT" sz="3200" b="1" dirty="0" smtClean="0">
                <a:solidFill>
                  <a:srgbClr val="197D4D"/>
                </a:solidFill>
                <a:latin typeface="Trebuchet"/>
              </a:rPr>
              <a:t>sektorius 2023 m.: dvigubai geresni rezultatai įmonių (2,9 tūkst.), kurios buvo įspėtos apie įžvelgiamas rizikas</a:t>
            </a:r>
            <a:endParaRPr lang="lt-LT" sz="600" i="1" dirty="0">
              <a:solidFill>
                <a:srgbClr val="197D4D"/>
              </a:solidFill>
              <a:latin typeface="Trebuchet MS" panose="020B0603020202020204" pitchFamily="34" charset="0"/>
            </a:endParaRPr>
          </a:p>
          <a:p>
            <a:endParaRPr lang="lt-LT" sz="3200" b="1" dirty="0">
              <a:solidFill>
                <a:srgbClr val="197D4D"/>
              </a:solidFill>
              <a:latin typeface="Trebuche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84954" y="2113063"/>
            <a:ext cx="45813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lt-LT" sz="2400" dirty="0">
                <a:solidFill>
                  <a:srgbClr val="0A6438"/>
                </a:solidFill>
                <a:latin typeface="Trebuchet MS" panose="020B0603020202020204" pitchFamily="34" charset="0"/>
                <a:cs typeface="Courier New" panose="02070309020205020404" pitchFamily="49" charset="0"/>
              </a:rPr>
              <a:t>Pardavimai didėjo beveik</a:t>
            </a:r>
            <a:endParaRPr lang="en-US" sz="2400" dirty="0">
              <a:solidFill>
                <a:srgbClr val="0A6438"/>
              </a:solidFill>
              <a:latin typeface="Trebuchet MS" panose="020B0603020202020204" pitchFamily="34" charset="0"/>
              <a:cs typeface="Courier New" panose="02070309020205020404" pitchFamily="49" charset="0"/>
            </a:endParaRPr>
          </a:p>
          <a:p>
            <a:pPr algn="ctr">
              <a:defRPr/>
            </a:pPr>
            <a:r>
              <a:rPr lang="lt-LT" sz="3600" b="1" dirty="0">
                <a:solidFill>
                  <a:srgbClr val="0A6438"/>
                </a:solidFill>
                <a:latin typeface="Trebuchet MS" panose="020B0603020202020204" pitchFamily="34" charset="0"/>
                <a:cs typeface="Courier New" panose="02070309020205020404" pitchFamily="49" charset="0"/>
              </a:rPr>
              <a:t>+ </a:t>
            </a:r>
            <a:r>
              <a:rPr lang="en-US" sz="3600" b="1" dirty="0">
                <a:solidFill>
                  <a:srgbClr val="0A6438"/>
                </a:solidFill>
                <a:latin typeface="Trebuchet MS" panose="020B0603020202020204" pitchFamily="34" charset="0"/>
                <a:cs typeface="Courier New" panose="02070309020205020404" pitchFamily="49" charset="0"/>
              </a:rPr>
              <a:t>1</a:t>
            </a:r>
            <a:r>
              <a:rPr lang="lt-LT" sz="3600" b="1" dirty="0">
                <a:solidFill>
                  <a:srgbClr val="0A6438"/>
                </a:solidFill>
                <a:latin typeface="Trebuchet MS" panose="020B0603020202020204" pitchFamily="34" charset="0"/>
                <a:cs typeface="Courier New" panose="02070309020205020404" pitchFamily="49" charset="0"/>
              </a:rPr>
              <a:t>3 </a:t>
            </a:r>
            <a:r>
              <a:rPr lang="en-US" sz="3600" b="1" dirty="0">
                <a:solidFill>
                  <a:srgbClr val="0A6438"/>
                </a:solidFill>
                <a:latin typeface="Trebuchet MS" panose="020B0603020202020204" pitchFamily="34" charset="0"/>
                <a:cs typeface="Courier New" panose="02070309020205020404" pitchFamily="49" charset="0"/>
              </a:rPr>
              <a:t>%</a:t>
            </a:r>
            <a:endParaRPr lang="lt-LT" sz="3600" b="1" dirty="0">
              <a:solidFill>
                <a:srgbClr val="0A6438"/>
              </a:solidFill>
              <a:latin typeface="Trebuchet MS" panose="020B0603020202020204" pitchFamily="34" charset="0"/>
              <a:cs typeface="Courier New" panose="02070309020205020404" pitchFamily="49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7385" y="4433872"/>
            <a:ext cx="11195775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lt-LT" sz="2000" b="1" dirty="0">
                <a:solidFill>
                  <a:prstClr val="black"/>
                </a:solidFill>
                <a:latin typeface="Trebuchet MS" panose="020B0603020202020204" pitchFamily="34" charset="0"/>
                <a:cs typeface="Courier New" panose="02070309020205020404" pitchFamily="49" charset="0"/>
              </a:rPr>
              <a:t>Pasikeitė elgsena: </a:t>
            </a:r>
            <a:r>
              <a:rPr lang="lt-LT" sz="2000" dirty="0" smtClean="0">
                <a:solidFill>
                  <a:prstClr val="black"/>
                </a:solidFill>
                <a:latin typeface="Trebuchet MS" panose="020B0603020202020204" pitchFamily="34" charset="0"/>
                <a:cs typeface="Courier New" panose="02070309020205020404" pitchFamily="49" charset="0"/>
              </a:rPr>
              <a:t>2022 m. </a:t>
            </a:r>
            <a:r>
              <a:rPr lang="lt-LT" sz="2000" dirty="0">
                <a:solidFill>
                  <a:prstClr val="black"/>
                </a:solidFill>
                <a:latin typeface="Trebuchet MS" panose="020B0603020202020204" pitchFamily="34" charset="0"/>
                <a:cs typeface="Courier New" panose="02070309020205020404" pitchFamily="49" charset="0"/>
              </a:rPr>
              <a:t>mokėtojų pirkimai buvo didesni nei pardavimai, o </a:t>
            </a:r>
            <a:r>
              <a:rPr lang="lt-LT" sz="2000" dirty="0" smtClean="0">
                <a:solidFill>
                  <a:prstClr val="black"/>
                </a:solidFill>
                <a:latin typeface="Trebuchet MS" panose="020B0603020202020204" pitchFamily="34" charset="0"/>
                <a:cs typeface="Courier New" panose="02070309020205020404" pitchFamily="49" charset="0"/>
              </a:rPr>
              <a:t>2023 m. </a:t>
            </a:r>
            <a:r>
              <a:rPr lang="lt-LT" sz="2000" dirty="0">
                <a:solidFill>
                  <a:prstClr val="black"/>
                </a:solidFill>
                <a:latin typeface="Trebuchet MS" panose="020B0603020202020204" pitchFamily="34" charset="0"/>
                <a:cs typeface="Courier New" panose="02070309020205020404" pitchFamily="49" charset="0"/>
              </a:rPr>
              <a:t>elgsena keičiasi – pardavimai didesni nei pirkimai ir kuriantys papildomą pridėtinę vertę</a:t>
            </a:r>
          </a:p>
          <a:p>
            <a:pPr>
              <a:defRPr/>
            </a:pPr>
            <a:endParaRPr lang="lt-LT" sz="2000" dirty="0">
              <a:solidFill>
                <a:prstClr val="black"/>
              </a:solidFill>
              <a:latin typeface="Trebuchet MS" panose="020B0603020202020204" pitchFamily="34" charset="0"/>
              <a:cs typeface="Courier New" panose="02070309020205020404" pitchFamily="49" charset="0"/>
            </a:endParaRPr>
          </a:p>
          <a:p>
            <a:pPr>
              <a:defRPr/>
            </a:pPr>
            <a:r>
              <a:rPr lang="lt-LT" sz="2000" b="1" dirty="0">
                <a:solidFill>
                  <a:prstClr val="black"/>
                </a:solidFill>
                <a:latin typeface="Trebuchet MS" panose="020B0603020202020204" pitchFamily="34" charset="0"/>
                <a:cs typeface="Courier New" panose="02070309020205020404" pitchFamily="49" charset="0"/>
              </a:rPr>
              <a:t>Klientai tikslino duomenis ir už ankstesnius laikotarpius:</a:t>
            </a:r>
          </a:p>
          <a:p>
            <a:pPr>
              <a:defRPr/>
            </a:pPr>
            <a:r>
              <a:rPr lang="lt-LT" sz="2000" dirty="0">
                <a:solidFill>
                  <a:prstClr val="black"/>
                </a:solidFill>
                <a:latin typeface="Trebuchet MS" panose="020B0603020202020204" pitchFamily="34" charset="0"/>
                <a:cs typeface="Courier New" panose="02070309020205020404" pitchFamily="49" charset="0"/>
              </a:rPr>
              <a:t>Pardavimai + 2 </a:t>
            </a:r>
            <a:r>
              <a:rPr lang="en-US" sz="2000" dirty="0">
                <a:solidFill>
                  <a:prstClr val="black"/>
                </a:solidFill>
                <a:latin typeface="Trebuchet MS" panose="020B0603020202020204" pitchFamily="34" charset="0"/>
                <a:cs typeface="Courier New" panose="02070309020205020404" pitchFamily="49" charset="0"/>
              </a:rPr>
              <a:t>%</a:t>
            </a:r>
            <a:endParaRPr lang="lt-LT" sz="2000" dirty="0">
              <a:solidFill>
                <a:prstClr val="black"/>
              </a:solidFill>
              <a:latin typeface="Trebuchet MS" panose="020B0603020202020204" pitchFamily="34" charset="0"/>
              <a:cs typeface="Courier New" panose="02070309020205020404" pitchFamily="49" charset="0"/>
            </a:endParaRPr>
          </a:p>
          <a:p>
            <a:pPr>
              <a:defRPr/>
            </a:pPr>
            <a:r>
              <a:rPr lang="lt-LT" sz="2000" dirty="0">
                <a:solidFill>
                  <a:prstClr val="black"/>
                </a:solidFill>
                <a:latin typeface="Trebuchet MS" panose="020B0603020202020204" pitchFamily="34" charset="0"/>
                <a:cs typeface="Courier New" panose="02070309020205020404" pitchFamily="49" charset="0"/>
              </a:rPr>
              <a:t>Deklaruota PVM prievolė + 4 </a:t>
            </a:r>
            <a:r>
              <a:rPr lang="en-US" sz="2000" dirty="0" smtClean="0">
                <a:solidFill>
                  <a:prstClr val="black"/>
                </a:solidFill>
                <a:latin typeface="Trebuchet MS" panose="020B0603020202020204" pitchFamily="34" charset="0"/>
                <a:cs typeface="Courier New" panose="02070309020205020404" pitchFamily="49" charset="0"/>
              </a:rPr>
              <a:t>%</a:t>
            </a:r>
            <a:endParaRPr lang="lt-LT" sz="2000" dirty="0" smtClean="0">
              <a:solidFill>
                <a:prstClr val="black"/>
              </a:solidFill>
              <a:latin typeface="Trebuchet MS" panose="020B0603020202020204" pitchFamily="34" charset="0"/>
              <a:cs typeface="Courier New" panose="02070309020205020404" pitchFamily="49" charset="0"/>
            </a:endParaRPr>
          </a:p>
          <a:p>
            <a:pPr>
              <a:defRPr/>
            </a:pPr>
            <a:endParaRPr lang="lt-LT" dirty="0">
              <a:solidFill>
                <a:prstClr val="black"/>
              </a:solidFill>
              <a:latin typeface="Trebuchet MS" panose="020B0603020202020204" pitchFamily="34" charset="0"/>
              <a:cs typeface="Courier New" panose="02070309020205020404" pitchFamily="49" charset="0"/>
            </a:endParaRPr>
          </a:p>
          <a:p>
            <a:pPr>
              <a:defRPr/>
            </a:pPr>
            <a:endParaRPr lang="lt-LT" dirty="0">
              <a:solidFill>
                <a:prstClr val="black"/>
              </a:solidFill>
              <a:latin typeface="Trebuchet MS" panose="020B0603020202020204" pitchFamily="34" charset="0"/>
              <a:cs typeface="Courier New" panose="02070309020205020404" pitchFamily="49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54056" y="2113063"/>
            <a:ext cx="45813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lt-LT" sz="2400" dirty="0">
                <a:solidFill>
                  <a:srgbClr val="0A6438"/>
                </a:solidFill>
                <a:latin typeface="Trebuchet MS" panose="020B0603020202020204" pitchFamily="34" charset="0"/>
                <a:cs typeface="Courier New" panose="02070309020205020404" pitchFamily="49" charset="0"/>
              </a:rPr>
              <a:t>Deklaruota PVM prievolė augo</a:t>
            </a:r>
            <a:endParaRPr lang="en-US" sz="2400" dirty="0">
              <a:solidFill>
                <a:srgbClr val="0A6438"/>
              </a:solidFill>
              <a:latin typeface="Trebuchet MS" panose="020B0603020202020204" pitchFamily="34" charset="0"/>
              <a:cs typeface="Courier New" panose="02070309020205020404" pitchFamily="49" charset="0"/>
            </a:endParaRPr>
          </a:p>
          <a:p>
            <a:pPr algn="ctr">
              <a:defRPr/>
            </a:pPr>
            <a:r>
              <a:rPr lang="lt-LT" sz="3600" b="1" dirty="0">
                <a:solidFill>
                  <a:srgbClr val="0A6438"/>
                </a:solidFill>
                <a:latin typeface="Trebuchet MS" panose="020B0603020202020204" pitchFamily="34" charset="0"/>
                <a:cs typeface="Courier New" panose="02070309020205020404" pitchFamily="49" charset="0"/>
              </a:rPr>
              <a:t>+ 8 </a:t>
            </a:r>
            <a:r>
              <a:rPr lang="en-US" sz="3600" b="1" dirty="0">
                <a:solidFill>
                  <a:srgbClr val="0A6438"/>
                </a:solidFill>
                <a:latin typeface="Trebuchet MS" panose="020B0603020202020204" pitchFamily="34" charset="0"/>
                <a:cs typeface="Courier New" panose="02070309020205020404" pitchFamily="49" charset="0"/>
              </a:rPr>
              <a:t>%</a:t>
            </a:r>
            <a:endParaRPr lang="lt-LT" sz="3600" b="1" dirty="0">
              <a:solidFill>
                <a:srgbClr val="0A6438"/>
              </a:solidFill>
              <a:latin typeface="Trebuchet MS" panose="020B0603020202020204" pitchFamily="34" charset="0"/>
              <a:cs typeface="Courier New" panose="02070309020205020404" pitchFamily="49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36774" y="3416100"/>
            <a:ext cx="2877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lt-LT" sz="1600" dirty="0">
                <a:solidFill>
                  <a:srgbClr val="197D4C"/>
                </a:solidFill>
                <a:latin typeface="Trebuchet MS" panose="020B0603020202020204" pitchFamily="34" charset="0"/>
                <a:cs typeface="Courier New" panose="02070309020205020404" pitchFamily="49" charset="0"/>
              </a:rPr>
              <a:t>pardavimai </a:t>
            </a:r>
            <a:r>
              <a:rPr lang="lt-LT" dirty="0">
                <a:solidFill>
                  <a:srgbClr val="197D4C"/>
                </a:solidFill>
                <a:latin typeface="Trebuchet MS" panose="020B0603020202020204" pitchFamily="34" charset="0"/>
                <a:cs typeface="Courier New" panose="02070309020205020404" pitchFamily="49" charset="0"/>
              </a:rPr>
              <a:t>mažėjo</a:t>
            </a:r>
            <a:r>
              <a:rPr lang="lt-LT" sz="1600" dirty="0">
                <a:solidFill>
                  <a:srgbClr val="197D4C"/>
                </a:solidFill>
                <a:latin typeface="Trebuchet MS" panose="020B0603020202020204" pitchFamily="34" charset="0"/>
                <a:cs typeface="Courier New" panose="02070309020205020404" pitchFamily="49" charset="0"/>
              </a:rPr>
              <a:t> </a:t>
            </a:r>
            <a:r>
              <a:rPr lang="en-US" sz="1600" dirty="0">
                <a:solidFill>
                  <a:srgbClr val="197D4C"/>
                </a:solidFill>
                <a:latin typeface="Trebuchet MS" panose="020B0603020202020204" pitchFamily="34" charset="0"/>
                <a:cs typeface="Courier New" panose="02070309020205020404" pitchFamily="49" charset="0"/>
              </a:rPr>
              <a:t>5</a:t>
            </a:r>
            <a:r>
              <a:rPr lang="lt-LT" sz="1600" dirty="0">
                <a:solidFill>
                  <a:srgbClr val="197D4C"/>
                </a:solidFill>
                <a:latin typeface="Trebuchet MS" panose="020B0603020202020204" pitchFamily="34" charset="0"/>
                <a:cs typeface="Courier New" panose="02070309020205020404" pitchFamily="49" charset="0"/>
              </a:rPr>
              <a:t> </a:t>
            </a:r>
            <a:r>
              <a:rPr lang="en-US" sz="1600" dirty="0">
                <a:solidFill>
                  <a:srgbClr val="197D4C"/>
                </a:solidFill>
                <a:latin typeface="Trebuchet MS" panose="020B0603020202020204" pitchFamily="34" charset="0"/>
                <a:cs typeface="Courier New" panose="02070309020205020404" pitchFamily="49" charset="0"/>
              </a:rPr>
              <a:t>%</a:t>
            </a:r>
            <a:endParaRPr lang="lt-LT" sz="2400" b="1" dirty="0">
              <a:solidFill>
                <a:srgbClr val="197D4C"/>
              </a:solidFill>
              <a:latin typeface="Trebuchet MS" panose="020B0603020202020204" pitchFamily="34" charset="0"/>
              <a:cs typeface="Courier New" panose="02070309020205020404" pitchFamily="49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60362" y="3416100"/>
            <a:ext cx="2968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lt-LT" sz="1600" dirty="0">
                <a:solidFill>
                  <a:srgbClr val="197D4C"/>
                </a:solidFill>
                <a:latin typeface="Trebuchet MS" panose="020B0603020202020204" pitchFamily="34" charset="0"/>
                <a:cs typeface="Courier New" panose="02070309020205020404" pitchFamily="49" charset="0"/>
              </a:rPr>
              <a:t>PVM </a:t>
            </a:r>
            <a:r>
              <a:rPr lang="lt-LT" dirty="0">
                <a:solidFill>
                  <a:srgbClr val="197D4C"/>
                </a:solidFill>
                <a:latin typeface="Trebuchet MS" panose="020B0603020202020204" pitchFamily="34" charset="0"/>
                <a:cs typeface="Courier New" panose="02070309020205020404" pitchFamily="49" charset="0"/>
              </a:rPr>
              <a:t>prievolė</a:t>
            </a:r>
            <a:r>
              <a:rPr lang="lt-LT" sz="1600" dirty="0">
                <a:solidFill>
                  <a:srgbClr val="197D4C"/>
                </a:solidFill>
                <a:latin typeface="Trebuchet MS" panose="020B0603020202020204" pitchFamily="34" charset="0"/>
                <a:cs typeface="Courier New" panose="02070309020205020404" pitchFamily="49" charset="0"/>
              </a:rPr>
              <a:t> didėjo </a:t>
            </a:r>
            <a:r>
              <a:rPr lang="en-US" sz="1600" dirty="0">
                <a:solidFill>
                  <a:srgbClr val="197D4C"/>
                </a:solidFill>
                <a:latin typeface="Trebuchet MS" panose="020B0603020202020204" pitchFamily="34" charset="0"/>
                <a:cs typeface="Courier New" panose="02070309020205020404" pitchFamily="49" charset="0"/>
              </a:rPr>
              <a:t>4</a:t>
            </a:r>
            <a:r>
              <a:rPr lang="lt-LT" sz="1600" dirty="0">
                <a:solidFill>
                  <a:srgbClr val="197D4C"/>
                </a:solidFill>
                <a:latin typeface="Trebuchet MS" panose="020B0603020202020204" pitchFamily="34" charset="0"/>
                <a:cs typeface="Courier New" panose="02070309020205020404" pitchFamily="49" charset="0"/>
              </a:rPr>
              <a:t> </a:t>
            </a:r>
            <a:r>
              <a:rPr lang="en-US" sz="1600" dirty="0">
                <a:solidFill>
                  <a:srgbClr val="197D4C"/>
                </a:solidFill>
                <a:latin typeface="Trebuchet MS" panose="020B0603020202020204" pitchFamily="34" charset="0"/>
                <a:cs typeface="Courier New" panose="02070309020205020404" pitchFamily="49" charset="0"/>
              </a:rPr>
              <a:t>%</a:t>
            </a:r>
            <a:endParaRPr lang="lt-LT" sz="2400" b="1" dirty="0">
              <a:solidFill>
                <a:srgbClr val="197D4C"/>
              </a:solidFill>
              <a:latin typeface="Trebuchet MS" panose="020B0603020202020204" pitchFamily="34" charset="0"/>
              <a:cs typeface="Courier New" panose="02070309020205020404" pitchFamily="49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8226" y="3434003"/>
            <a:ext cx="31269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lt-LT" sz="1600" b="1" dirty="0">
                <a:solidFill>
                  <a:srgbClr val="197D4C"/>
                </a:solidFill>
                <a:latin typeface="Trebuchet MS" panose="020B0603020202020204" pitchFamily="34" charset="0"/>
                <a:cs typeface="Courier New" panose="02070309020205020404" pitchFamily="49" charset="0"/>
              </a:rPr>
              <a:t>Visame</a:t>
            </a:r>
            <a:r>
              <a:rPr lang="en-US" sz="1600" b="1" dirty="0">
                <a:solidFill>
                  <a:srgbClr val="197D4C"/>
                </a:solidFill>
                <a:latin typeface="Trebuchet MS" panose="020B0603020202020204" pitchFamily="34" charset="0"/>
                <a:cs typeface="Courier New" panose="02070309020205020404" pitchFamily="49" charset="0"/>
              </a:rPr>
              <a:t> </a:t>
            </a:r>
            <a:r>
              <a:rPr lang="en-US" sz="1600" b="1" dirty="0" err="1">
                <a:solidFill>
                  <a:srgbClr val="197D4C"/>
                </a:solidFill>
                <a:latin typeface="Trebuchet MS" panose="020B0603020202020204" pitchFamily="34" charset="0"/>
                <a:cs typeface="Courier New" panose="02070309020205020404" pitchFamily="49" charset="0"/>
              </a:rPr>
              <a:t>prekybos</a:t>
            </a:r>
            <a:r>
              <a:rPr lang="en-US" sz="1600" b="1" dirty="0">
                <a:solidFill>
                  <a:srgbClr val="197D4C"/>
                </a:solidFill>
                <a:latin typeface="Trebuchet MS" panose="020B0603020202020204" pitchFamily="34" charset="0"/>
                <a:cs typeface="Courier New" panose="02070309020205020404" pitchFamily="49" charset="0"/>
              </a:rPr>
              <a:t> </a:t>
            </a:r>
            <a:r>
              <a:rPr lang="en-US" sz="1600" b="1" dirty="0" err="1">
                <a:solidFill>
                  <a:srgbClr val="197D4C"/>
                </a:solidFill>
                <a:latin typeface="Trebuchet MS" panose="020B0603020202020204" pitchFamily="34" charset="0"/>
                <a:cs typeface="Courier New" panose="02070309020205020404" pitchFamily="49" charset="0"/>
              </a:rPr>
              <a:t>sektoriu</a:t>
            </a:r>
            <a:r>
              <a:rPr lang="lt-LT" sz="1600" b="1" dirty="0">
                <a:solidFill>
                  <a:srgbClr val="197D4C"/>
                </a:solidFill>
                <a:latin typeface="Trebuchet MS" panose="020B0603020202020204" pitchFamily="34" charset="0"/>
                <a:cs typeface="Courier New" panose="02070309020205020404" pitchFamily="49" charset="0"/>
              </a:rPr>
              <a:t>je:</a:t>
            </a:r>
          </a:p>
        </p:txBody>
      </p:sp>
    </p:spTree>
    <p:extLst>
      <p:ext uri="{BB962C8B-B14F-4D97-AF65-F5344CB8AC3E}">
        <p14:creationId xmlns:p14="http://schemas.microsoft.com/office/powerpoint/2010/main" val="21910782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ačiakampis 7">
            <a:extLst>
              <a:ext uri="{FF2B5EF4-FFF2-40B4-BE49-F238E27FC236}">
                <a16:creationId xmlns:a16="http://schemas.microsoft.com/office/drawing/2014/main" xmlns="" id="{45F4D6F6-6148-4310-8E6F-C537BFBF9365}"/>
              </a:ext>
            </a:extLst>
          </p:cNvPr>
          <p:cNvSpPr/>
          <p:nvPr/>
        </p:nvSpPr>
        <p:spPr>
          <a:xfrm>
            <a:off x="614360" y="311004"/>
            <a:ext cx="9456871" cy="4801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lt-LT" sz="2800" b="1" dirty="0">
                <a:solidFill>
                  <a:srgbClr val="0F4A2D"/>
                </a:solidFill>
                <a:latin typeface="Trebuchet MS" panose="020B0603020202020204" pitchFamily="34" charset="0"/>
              </a:rPr>
              <a:t>Elektroninės komercijos kontrolė</a:t>
            </a:r>
          </a:p>
        </p:txBody>
      </p:sp>
      <p:sp>
        <p:nvSpPr>
          <p:cNvPr id="7" name="Stačiakampis 6"/>
          <p:cNvSpPr/>
          <p:nvPr/>
        </p:nvSpPr>
        <p:spPr>
          <a:xfrm>
            <a:off x="262328" y="5202704"/>
            <a:ext cx="722871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lt-LT" sz="1600" dirty="0" smtClean="0">
                <a:latin typeface="Trebuchet MS" panose="020B0603020202020204" pitchFamily="34" charset="0"/>
              </a:rPr>
              <a:t>2022-2023 </a:t>
            </a:r>
            <a:r>
              <a:rPr lang="lt-LT" sz="1600" dirty="0">
                <a:latin typeface="Trebuchet MS" panose="020B0603020202020204" pitchFamily="34" charset="0"/>
              </a:rPr>
              <a:t>m</a:t>
            </a:r>
            <a:r>
              <a:rPr lang="lt-LT" sz="1600" dirty="0" smtClean="0">
                <a:latin typeface="Trebuchet MS" panose="020B0603020202020204" pitchFamily="34" charset="0"/>
              </a:rPr>
              <a:t>. nustatyta </a:t>
            </a:r>
            <a:r>
              <a:rPr lang="lt-LT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8,7 </a:t>
            </a:r>
            <a:r>
              <a:rPr lang="lt-LT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mln.€ </a:t>
            </a:r>
            <a:r>
              <a:rPr lang="lt-LT" sz="1600" dirty="0" smtClean="0">
                <a:latin typeface="Trebuchet MS" panose="020B0603020202020204" pitchFamily="34" charset="0"/>
              </a:rPr>
              <a:t>nesumokėtų mokesčių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t-LT" sz="1600" dirty="0" smtClean="0">
                <a:latin typeface="Trebuchet MS" panose="020B0603020202020204" pitchFamily="34" charset="0"/>
              </a:rPr>
              <a:t>Gavus „</a:t>
            </a:r>
            <a:r>
              <a:rPr lang="lt-LT" sz="1600" dirty="0" err="1" smtClean="0">
                <a:latin typeface="Trebuchet MS" panose="020B0603020202020204" pitchFamily="34" charset="0"/>
              </a:rPr>
              <a:t>pavežėjimo</a:t>
            </a:r>
            <a:r>
              <a:rPr lang="lt-LT" sz="1600" dirty="0" smtClean="0">
                <a:latin typeface="Trebuchet MS" panose="020B0603020202020204" pitchFamily="34" charset="0"/>
              </a:rPr>
              <a:t>“ </a:t>
            </a:r>
            <a:r>
              <a:rPr lang="lt-LT" sz="1600" dirty="0">
                <a:latin typeface="Trebuchet MS" panose="020B0603020202020204" pitchFamily="34" charset="0"/>
              </a:rPr>
              <a:t>platformų duomenis </a:t>
            </a:r>
            <a:r>
              <a:rPr lang="lt-LT" sz="1600" dirty="0" smtClean="0">
                <a:latin typeface="Trebuchet MS" panose="020B0603020202020204" pitchFamily="34" charset="0"/>
              </a:rPr>
              <a:t>ir sukėlus </a:t>
            </a:r>
            <a:r>
              <a:rPr lang="lt-LT" sz="1600" dirty="0">
                <a:latin typeface="Trebuchet MS" panose="020B0603020202020204" pitchFamily="34" charset="0"/>
              </a:rPr>
              <a:t>į preliminarias </a:t>
            </a:r>
            <a:r>
              <a:rPr lang="lt-LT" sz="1600" dirty="0" smtClean="0">
                <a:latin typeface="Trebuchet MS" panose="020B0603020202020204" pitchFamily="34" charset="0"/>
              </a:rPr>
              <a:t>deklaracijas, deklaruotos pajamos už 2022 m., lyginant su 2019 m., išaugo 4 kartus (atitinkamai, 25 mln. </a:t>
            </a:r>
            <a:r>
              <a:rPr lang="lt-LT" sz="1600" dirty="0" err="1" smtClean="0">
                <a:latin typeface="Trebuchet MS" panose="020B0603020202020204" pitchFamily="34" charset="0"/>
              </a:rPr>
              <a:t>Eur</a:t>
            </a:r>
            <a:r>
              <a:rPr lang="lt-LT" sz="1600" dirty="0" smtClean="0">
                <a:latin typeface="Trebuchet MS" panose="020B0603020202020204" pitchFamily="34" charset="0"/>
              </a:rPr>
              <a:t> ir 101 mln. </a:t>
            </a:r>
            <a:r>
              <a:rPr lang="lt-LT" sz="1600" dirty="0" err="1" smtClean="0">
                <a:latin typeface="Trebuchet MS" panose="020B0603020202020204" pitchFamily="34" charset="0"/>
              </a:rPr>
              <a:t>Eur</a:t>
            </a:r>
            <a:r>
              <a:rPr lang="lt-LT" sz="1600" smtClean="0">
                <a:latin typeface="Trebuchet MS" panose="020B0603020202020204" pitchFamily="34" charset="0"/>
              </a:rPr>
              <a:t>) </a:t>
            </a:r>
            <a:endParaRPr lang="lt-LT" sz="1600" dirty="0" smtClean="0">
              <a:solidFill>
                <a:prstClr val="black"/>
              </a:solidFill>
              <a:latin typeface="Trebuchet MS" panose="020B0603020202020204" pitchFamily="34" charset="0"/>
            </a:endParaRPr>
          </a:p>
        </p:txBody>
      </p:sp>
      <p:graphicFrame>
        <p:nvGraphicFramePr>
          <p:cNvPr id="9" name="Diagrama 8"/>
          <p:cNvGraphicFramePr/>
          <p:nvPr>
            <p:extLst/>
          </p:nvPr>
        </p:nvGraphicFramePr>
        <p:xfrm>
          <a:off x="5038725" y="0"/>
          <a:ext cx="6285058" cy="62714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4" name="Tiesioji jungtis 3">
            <a:extLst>
              <a:ext uri="{FF2B5EF4-FFF2-40B4-BE49-F238E27FC236}">
                <a16:creationId xmlns:a16="http://schemas.microsoft.com/office/drawing/2014/main" xmlns="" id="{F711ECF3-2218-49FB-B7CB-7D9CBDB5A004}"/>
              </a:ext>
            </a:extLst>
          </p:cNvPr>
          <p:cNvCxnSpPr/>
          <p:nvPr/>
        </p:nvCxnSpPr>
        <p:spPr>
          <a:xfrm>
            <a:off x="7611700" y="791135"/>
            <a:ext cx="0" cy="5767669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aveikslėlis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121" y="1146551"/>
            <a:ext cx="6257201" cy="369527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848599" y="1026669"/>
            <a:ext cx="3896193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lt-LT" sz="1600" b="1" dirty="0">
                <a:latin typeface="Trebuchet MS" panose="020B0603020202020204" pitchFamily="34" charset="0"/>
              </a:rPr>
              <a:t>Artimiausio laikotarpio perspektyvos:</a:t>
            </a:r>
          </a:p>
          <a:p>
            <a:pPr>
              <a:spcBef>
                <a:spcPts val="600"/>
              </a:spcBef>
            </a:pPr>
            <a:endParaRPr lang="lt-LT" sz="1600" b="1" dirty="0" smtClean="0">
              <a:latin typeface="Trebuchet MS" panose="020B0603020202020204" pitchFamily="34" charset="0"/>
            </a:endParaRP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lt-LT" sz="1400" b="1" dirty="0">
                <a:solidFill>
                  <a:prstClr val="black"/>
                </a:solidFill>
                <a:latin typeface="Trebuchet MS" panose="020B0603020202020204" pitchFamily="34" charset="0"/>
              </a:rPr>
              <a:t>Kuriamas elektroninių parduotuvių rizikos modulis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lt-LT" sz="1400" b="1" dirty="0">
                <a:solidFill>
                  <a:prstClr val="black"/>
                </a:solidFill>
                <a:latin typeface="Trebuchet MS" panose="020B0603020202020204" pitchFamily="34" charset="0"/>
              </a:rPr>
              <a:t>Kuriamos priemonės socialinių tinklų informacijos susisteminimui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lt-LT" sz="1400" dirty="0" smtClean="0">
                <a:solidFill>
                  <a:prstClr val="black"/>
                </a:solidFill>
                <a:latin typeface="Trebuchet MS" panose="020B0603020202020204" pitchFamily="34" charset="0"/>
              </a:rPr>
              <a:t>Modernizuojamos </a:t>
            </a:r>
            <a:r>
              <a:rPr lang="lt-LT" sz="1400" dirty="0">
                <a:solidFill>
                  <a:prstClr val="black"/>
                </a:solidFill>
                <a:latin typeface="Trebuchet MS" panose="020B0603020202020204" pitchFamily="34" charset="0"/>
              </a:rPr>
              <a:t>programinės ir </a:t>
            </a:r>
            <a:r>
              <a:rPr lang="lt-LT" sz="1400" dirty="0" err="1">
                <a:solidFill>
                  <a:prstClr val="black"/>
                </a:solidFill>
                <a:latin typeface="Trebuchet MS" panose="020B0603020202020204" pitchFamily="34" charset="0"/>
              </a:rPr>
              <a:t>robotizavimo</a:t>
            </a:r>
            <a:r>
              <a:rPr lang="lt-LT" sz="1400" dirty="0">
                <a:solidFill>
                  <a:prstClr val="black"/>
                </a:solidFill>
                <a:latin typeface="Trebuchet MS" panose="020B0603020202020204" pitchFamily="34" charset="0"/>
              </a:rPr>
              <a:t> priemonės duomenų iš interneto skanavimui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lt-LT" sz="1400" dirty="0" smtClean="0">
                <a:solidFill>
                  <a:prstClr val="black"/>
                </a:solidFill>
                <a:latin typeface="Trebuchet MS" panose="020B0603020202020204" pitchFamily="34" charset="0"/>
              </a:rPr>
              <a:t>Numatoma </a:t>
            </a:r>
            <a:r>
              <a:rPr lang="lt-LT" sz="1400" dirty="0">
                <a:solidFill>
                  <a:prstClr val="black"/>
                </a:solidFill>
                <a:latin typeface="Trebuchet MS" panose="020B0603020202020204" pitchFamily="34" charset="0"/>
              </a:rPr>
              <a:t>įsigyti virtualių valiutų transakcijų analizės programines </a:t>
            </a:r>
            <a:r>
              <a:rPr lang="lt-LT" sz="1400" dirty="0" smtClean="0">
                <a:solidFill>
                  <a:prstClr val="black"/>
                </a:solidFill>
                <a:latin typeface="Trebuchet MS" panose="020B0603020202020204" pitchFamily="34" charset="0"/>
              </a:rPr>
              <a:t>priemones</a:t>
            </a:r>
            <a:endParaRPr lang="lt-LT" sz="1400" dirty="0">
              <a:solidFill>
                <a:prstClr val="black"/>
              </a:solidFill>
              <a:latin typeface="Trebuchet MS" panose="020B060302020202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lt-LT" sz="1400" dirty="0" smtClean="0">
                <a:solidFill>
                  <a:prstClr val="black"/>
                </a:solidFill>
                <a:latin typeface="Trebuchet MS" panose="020B0603020202020204" pitchFamily="34" charset="0"/>
              </a:rPr>
              <a:t>Duomenų </a:t>
            </a:r>
            <a:r>
              <a:rPr lang="lt-LT" sz="1400" dirty="0">
                <a:solidFill>
                  <a:prstClr val="black"/>
                </a:solidFill>
                <a:latin typeface="Trebuchet MS" panose="020B0603020202020204" pitchFamily="34" charset="0"/>
              </a:rPr>
              <a:t>pagal naujas ir planuojamas ES direktyvas naudojimas </a:t>
            </a:r>
            <a:r>
              <a:rPr lang="lt-LT" sz="1400" dirty="0" smtClean="0">
                <a:solidFill>
                  <a:prstClr val="black"/>
                </a:solidFill>
                <a:latin typeface="Trebuchet MS" panose="020B0603020202020204" pitchFamily="34" charset="0"/>
              </a:rPr>
              <a:t>(paslaugos, pardavimai per platformas, </a:t>
            </a:r>
            <a:r>
              <a:rPr lang="lt-LT" sz="1400" dirty="0" err="1" smtClean="0">
                <a:solidFill>
                  <a:prstClr val="black"/>
                </a:solidFill>
                <a:latin typeface="Trebuchet MS" panose="020B0603020202020204" pitchFamily="34" charset="0"/>
              </a:rPr>
              <a:t>kriptoturto</a:t>
            </a:r>
            <a:r>
              <a:rPr lang="lt-LT" sz="1400" dirty="0" smtClean="0">
                <a:solidFill>
                  <a:prstClr val="black"/>
                </a:solidFill>
                <a:latin typeface="Trebuchet MS" panose="020B0603020202020204" pitchFamily="34" charset="0"/>
              </a:rPr>
              <a:t> operacijos)</a:t>
            </a:r>
            <a:endParaRPr lang="lt-LT" sz="1400" dirty="0">
              <a:solidFill>
                <a:prstClr val="black"/>
              </a:solidFill>
              <a:latin typeface="Trebuchet MS" panose="020B060302020202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lt-LT" sz="1400" dirty="0" err="1">
                <a:solidFill>
                  <a:prstClr val="black"/>
                </a:solidFill>
                <a:latin typeface="Trebuchet MS" panose="020B0603020202020204" pitchFamily="34" charset="0"/>
              </a:rPr>
              <a:t>Artificial</a:t>
            </a:r>
            <a:r>
              <a:rPr lang="lt-LT" sz="1400" dirty="0">
                <a:solidFill>
                  <a:prstClr val="black"/>
                </a:solidFill>
                <a:latin typeface="Trebuchet MS" panose="020B0603020202020204" pitchFamily="34" charset="0"/>
              </a:rPr>
              <a:t> </a:t>
            </a:r>
            <a:r>
              <a:rPr lang="lt-LT" sz="1400" dirty="0" err="1">
                <a:solidFill>
                  <a:prstClr val="black"/>
                </a:solidFill>
                <a:latin typeface="Trebuchet MS" panose="020B0603020202020204" pitchFamily="34" charset="0"/>
              </a:rPr>
              <a:t>intelligence</a:t>
            </a:r>
            <a:r>
              <a:rPr lang="lt-LT" sz="1400" dirty="0">
                <a:solidFill>
                  <a:prstClr val="black"/>
                </a:solidFill>
                <a:latin typeface="Trebuchet MS" panose="020B0603020202020204" pitchFamily="34" charset="0"/>
              </a:rPr>
              <a:t>, </a:t>
            </a:r>
            <a:r>
              <a:rPr lang="lt-LT" sz="1400" dirty="0" err="1">
                <a:solidFill>
                  <a:prstClr val="black"/>
                </a:solidFill>
                <a:latin typeface="Trebuchet MS" panose="020B0603020202020204" pitchFamily="34" charset="0"/>
              </a:rPr>
              <a:t>machine</a:t>
            </a:r>
            <a:r>
              <a:rPr lang="lt-LT" sz="1400" dirty="0">
                <a:solidFill>
                  <a:prstClr val="black"/>
                </a:solidFill>
                <a:latin typeface="Trebuchet MS" panose="020B0603020202020204" pitchFamily="34" charset="0"/>
              </a:rPr>
              <a:t> </a:t>
            </a:r>
            <a:r>
              <a:rPr lang="lt-LT" sz="1400" dirty="0" err="1">
                <a:solidFill>
                  <a:prstClr val="black"/>
                </a:solidFill>
                <a:latin typeface="Trebuchet MS" panose="020B0603020202020204" pitchFamily="34" charset="0"/>
              </a:rPr>
              <a:t>learning</a:t>
            </a:r>
            <a:r>
              <a:rPr lang="lt-LT" sz="1400" dirty="0">
                <a:solidFill>
                  <a:prstClr val="black"/>
                </a:solidFill>
                <a:latin typeface="Trebuchet MS" panose="020B0603020202020204" pitchFamily="34" charset="0"/>
              </a:rPr>
              <a:t>, </a:t>
            </a:r>
            <a:r>
              <a:rPr lang="lt-LT" sz="1400" dirty="0" err="1">
                <a:solidFill>
                  <a:prstClr val="black"/>
                </a:solidFill>
                <a:latin typeface="Trebuchet MS" panose="020B0603020202020204" pitchFamily="34" charset="0"/>
              </a:rPr>
              <a:t>robotizavimo</a:t>
            </a:r>
            <a:r>
              <a:rPr lang="lt-LT" sz="1400" dirty="0">
                <a:solidFill>
                  <a:prstClr val="black"/>
                </a:solidFill>
                <a:latin typeface="Trebuchet MS" panose="020B0603020202020204" pitchFamily="34" charset="0"/>
              </a:rPr>
              <a:t> sprendimų </a:t>
            </a:r>
            <a:r>
              <a:rPr lang="lt-LT" sz="1400" dirty="0" smtClean="0">
                <a:solidFill>
                  <a:prstClr val="black"/>
                </a:solidFill>
                <a:latin typeface="Trebuchet MS" panose="020B0603020202020204" pitchFamily="34" charset="0"/>
              </a:rPr>
              <a:t>naudojimas</a:t>
            </a:r>
            <a:endParaRPr lang="en-US" sz="1400" dirty="0">
              <a:solidFill>
                <a:prstClr val="black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255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ačiakampis 1"/>
          <p:cNvSpPr/>
          <p:nvPr/>
        </p:nvSpPr>
        <p:spPr>
          <a:xfrm>
            <a:off x="84845" y="273870"/>
            <a:ext cx="94179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lt-LT" sz="3200" b="1" dirty="0" smtClean="0">
                <a:solidFill>
                  <a:srgbClr val="197D4D"/>
                </a:solidFill>
                <a:latin typeface="Trebuchet MS" panose="020B0603020202020204" pitchFamily="34" charset="0"/>
              </a:rPr>
              <a:t>SDK: </a:t>
            </a:r>
            <a:r>
              <a:rPr lang="lt-LT" sz="3200" b="1" dirty="0">
                <a:solidFill>
                  <a:srgbClr val="197D4D"/>
                </a:solidFill>
                <a:latin typeface="Trebuchet MS" panose="020B0603020202020204" pitchFamily="34" charset="0"/>
              </a:rPr>
              <a:t>r</a:t>
            </a:r>
            <a:r>
              <a:rPr lang="lt-LT" sz="3200" b="1" dirty="0" smtClean="0">
                <a:solidFill>
                  <a:srgbClr val="197D4D"/>
                </a:solidFill>
                <a:latin typeface="Trebuchet MS" panose="020B0603020202020204" pitchFamily="34" charset="0"/>
              </a:rPr>
              <a:t>ezultatai automobilių prekybos sektoriuje</a:t>
            </a:r>
            <a:endParaRPr lang="lt-LT" sz="3200" b="1" dirty="0">
              <a:solidFill>
                <a:srgbClr val="197D4D"/>
              </a:solidFill>
              <a:latin typeface="Trebuchet MS" panose="020B0603020202020204" pitchFamily="34" charset="0"/>
            </a:endParaRPr>
          </a:p>
        </p:txBody>
      </p:sp>
      <p:graphicFrame>
        <p:nvGraphicFramePr>
          <p:cNvPr id="8" name="Diagrama 7"/>
          <p:cNvGraphicFramePr/>
          <p:nvPr>
            <p:extLst/>
          </p:nvPr>
        </p:nvGraphicFramePr>
        <p:xfrm>
          <a:off x="159828" y="2524612"/>
          <a:ext cx="6245226" cy="38809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Diagrama 8"/>
          <p:cNvGraphicFramePr/>
          <p:nvPr>
            <p:extLst/>
          </p:nvPr>
        </p:nvGraphicFramePr>
        <p:xfrm>
          <a:off x="6691331" y="2453138"/>
          <a:ext cx="5053883" cy="40098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Stačiakampis 4">
            <a:extLst>
              <a:ext uri="{FF2B5EF4-FFF2-40B4-BE49-F238E27FC236}">
                <a16:creationId xmlns="" xmlns:a16="http://schemas.microsoft.com/office/drawing/2014/main" id="{EFF21E2F-F00B-4231-87E5-BE96E44F0BA7}"/>
              </a:ext>
            </a:extLst>
          </p:cNvPr>
          <p:cNvSpPr/>
          <p:nvPr/>
        </p:nvSpPr>
        <p:spPr>
          <a:xfrm>
            <a:off x="1006492" y="1456482"/>
            <a:ext cx="43161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t-LT" b="1" dirty="0" smtClean="0">
                <a:latin typeface="Trebuchet MS" panose="020B0603020202020204" pitchFamily="34" charset="0"/>
              </a:rPr>
              <a:t>FA </a:t>
            </a:r>
            <a:r>
              <a:rPr lang="lt-LT" b="1" dirty="0">
                <a:latin typeface="Trebuchet MS" panose="020B0603020202020204" pitchFamily="34" charset="0"/>
              </a:rPr>
              <a:t>ir JA, įregistravusių automobilių prekybos </a:t>
            </a:r>
            <a:r>
              <a:rPr lang="lt-LT" b="1" dirty="0" smtClean="0">
                <a:latin typeface="Trebuchet MS" panose="020B0603020202020204" pitchFamily="34" charset="0"/>
              </a:rPr>
              <a:t>veiklą, skaičiaus augimas</a:t>
            </a:r>
            <a:endParaRPr lang="lt-LT" b="1" dirty="0">
              <a:latin typeface="Trebuchet MS" panose="020B0603020202020204" pitchFamily="34" charset="0"/>
            </a:endParaRPr>
          </a:p>
        </p:txBody>
      </p:sp>
      <p:sp>
        <p:nvSpPr>
          <p:cNvPr id="6" name="Stačiakampis 5">
            <a:extLst>
              <a:ext uri="{FF2B5EF4-FFF2-40B4-BE49-F238E27FC236}">
                <a16:creationId xmlns:a16="http://schemas.microsoft.com/office/drawing/2014/main" xmlns="" id="{EFF21E2F-F00B-4231-87E5-BE96E44F0BA7}"/>
              </a:ext>
            </a:extLst>
          </p:cNvPr>
          <p:cNvSpPr/>
          <p:nvPr/>
        </p:nvSpPr>
        <p:spPr>
          <a:xfrm>
            <a:off x="7156773" y="1456483"/>
            <a:ext cx="41229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t-LT" b="1" dirty="0" smtClean="0">
                <a:latin typeface="Trebuchet MS" panose="020B0603020202020204" pitchFamily="34" charset="0"/>
              </a:rPr>
              <a:t>Sumokėt</a:t>
            </a:r>
            <a:r>
              <a:rPr lang="lt-LT" b="1" dirty="0">
                <a:latin typeface="Trebuchet MS" panose="020B0603020202020204" pitchFamily="34" charset="0"/>
              </a:rPr>
              <a:t>ų</a:t>
            </a:r>
            <a:r>
              <a:rPr lang="lt-LT" b="1" dirty="0" smtClean="0">
                <a:latin typeface="Trebuchet MS" panose="020B0603020202020204" pitchFamily="34" charset="0"/>
              </a:rPr>
              <a:t> mokesčių automobilių prekybos srityje </a:t>
            </a:r>
            <a:r>
              <a:rPr lang="lt-LT" b="1" dirty="0">
                <a:latin typeface="Trebuchet MS" panose="020B0603020202020204" pitchFamily="34" charset="0"/>
              </a:rPr>
              <a:t>augimas (</a:t>
            </a:r>
            <a:r>
              <a:rPr lang="lt-LT" b="1" dirty="0" smtClean="0">
                <a:latin typeface="Trebuchet MS" panose="020B0603020202020204" pitchFamily="34" charset="0"/>
              </a:rPr>
              <a:t>mln</a:t>
            </a:r>
            <a:r>
              <a:rPr lang="lt-LT" b="1" dirty="0">
                <a:latin typeface="Trebuchet MS" panose="020B0603020202020204" pitchFamily="34" charset="0"/>
              </a:rPr>
              <a:t>. €)</a:t>
            </a:r>
          </a:p>
        </p:txBody>
      </p:sp>
      <p:sp>
        <p:nvSpPr>
          <p:cNvPr id="3" name="Stačiakampis 2"/>
          <p:cNvSpPr/>
          <p:nvPr/>
        </p:nvSpPr>
        <p:spPr>
          <a:xfrm>
            <a:off x="10347569" y="2852615"/>
            <a:ext cx="1096324" cy="3438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1200" dirty="0">
                <a:solidFill>
                  <a:schemeClr val="tx1"/>
                </a:solidFill>
              </a:rPr>
              <a:t>495,2 mln. </a:t>
            </a:r>
            <a:r>
              <a:rPr lang="lt-LT" sz="1200" dirty="0" err="1">
                <a:solidFill>
                  <a:schemeClr val="tx1"/>
                </a:solidFill>
              </a:rPr>
              <a:t>Eur</a:t>
            </a:r>
            <a:endParaRPr 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38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667377" y="174397"/>
            <a:ext cx="10548613" cy="1325563"/>
          </a:xfrm>
        </p:spPr>
        <p:txBody>
          <a:bodyPr>
            <a:normAutofit/>
          </a:bodyPr>
          <a:lstStyle/>
          <a:p>
            <a:r>
              <a:rPr lang="en-US" sz="3200" b="1" dirty="0" err="1" smtClean="0">
                <a:solidFill>
                  <a:srgbClr val="197D4D"/>
                </a:solidFill>
                <a:latin typeface="Trebuchet"/>
              </a:rPr>
              <a:t>Nuo</a:t>
            </a:r>
            <a:r>
              <a:rPr lang="en-US" sz="3200" b="1" dirty="0" smtClean="0">
                <a:solidFill>
                  <a:srgbClr val="197D4D"/>
                </a:solidFill>
                <a:latin typeface="Trebuchet"/>
              </a:rPr>
              <a:t> 2023 m. </a:t>
            </a:r>
            <a:r>
              <a:rPr lang="lt-LT" sz="3200" b="1" dirty="0" smtClean="0">
                <a:solidFill>
                  <a:srgbClr val="197D4D"/>
                </a:solidFill>
                <a:latin typeface="Trebuchet"/>
              </a:rPr>
              <a:t>–</a:t>
            </a:r>
            <a:r>
              <a:rPr lang="en-US" sz="3200" b="1" dirty="0" smtClean="0">
                <a:solidFill>
                  <a:srgbClr val="197D4D"/>
                </a:solidFill>
                <a:latin typeface="Trebuchet"/>
              </a:rPr>
              <a:t> </a:t>
            </a:r>
            <a:r>
              <a:rPr lang="en-US" sz="3200" b="1" dirty="0" err="1" smtClean="0">
                <a:solidFill>
                  <a:srgbClr val="197D4D"/>
                </a:solidFill>
                <a:latin typeface="Trebuchet"/>
              </a:rPr>
              <a:t>tikslinis</a:t>
            </a:r>
            <a:r>
              <a:rPr lang="en-US" sz="3200" b="1" dirty="0" smtClean="0">
                <a:solidFill>
                  <a:srgbClr val="197D4D"/>
                </a:solidFill>
                <a:latin typeface="Trebuchet"/>
              </a:rPr>
              <a:t> d</a:t>
            </a:r>
            <a:r>
              <a:rPr lang="lt-LT" sz="3200" b="1" dirty="0" smtClean="0">
                <a:solidFill>
                  <a:srgbClr val="197D4D"/>
                </a:solidFill>
                <a:latin typeface="Trebuchet"/>
              </a:rPr>
              <a:t>ė</a:t>
            </a:r>
            <a:r>
              <a:rPr lang="en-US" sz="3200" b="1" dirty="0" err="1" smtClean="0">
                <a:solidFill>
                  <a:srgbClr val="197D4D"/>
                </a:solidFill>
                <a:latin typeface="Trebuchet"/>
              </a:rPr>
              <a:t>mesys</a:t>
            </a:r>
            <a:r>
              <a:rPr lang="lt-LT" sz="3200" b="1" dirty="0" smtClean="0">
                <a:solidFill>
                  <a:srgbClr val="197D4D"/>
                </a:solidFill>
                <a:latin typeface="Trebuchet"/>
              </a:rPr>
              <a:t> didelės vertės </a:t>
            </a:r>
            <a:r>
              <a:rPr lang="lt-LT" sz="3200" b="1" dirty="0">
                <a:solidFill>
                  <a:srgbClr val="197D4D"/>
                </a:solidFill>
                <a:latin typeface="Trebuchet"/>
              </a:rPr>
              <a:t>turtu </a:t>
            </a:r>
            <a:r>
              <a:rPr lang="lt-LT" sz="3200" b="1" dirty="0" smtClean="0">
                <a:solidFill>
                  <a:srgbClr val="197D4D"/>
                </a:solidFill>
                <a:latin typeface="Trebuchet"/>
              </a:rPr>
              <a:t>(</a:t>
            </a:r>
            <a:r>
              <a:rPr lang="en-US" sz="3200" b="1" dirty="0" smtClean="0">
                <a:solidFill>
                  <a:srgbClr val="197D4D"/>
                </a:solidFill>
                <a:latin typeface="Trebuchet"/>
              </a:rPr>
              <a:t>&gt;40 </a:t>
            </a:r>
            <a:r>
              <a:rPr lang="en-US" sz="3200" b="1" dirty="0" err="1" smtClean="0">
                <a:solidFill>
                  <a:srgbClr val="197D4D"/>
                </a:solidFill>
                <a:latin typeface="Trebuchet"/>
              </a:rPr>
              <a:t>mln</a:t>
            </a:r>
            <a:r>
              <a:rPr lang="en-US" sz="3200" b="1" dirty="0" smtClean="0">
                <a:solidFill>
                  <a:srgbClr val="197D4D"/>
                </a:solidFill>
                <a:latin typeface="Trebuchet"/>
              </a:rPr>
              <a:t>. </a:t>
            </a:r>
            <a:r>
              <a:rPr lang="en-US" sz="3200" b="1" dirty="0" err="1" smtClean="0">
                <a:solidFill>
                  <a:srgbClr val="197D4D"/>
                </a:solidFill>
                <a:latin typeface="Trebuchet"/>
              </a:rPr>
              <a:t>Eur</a:t>
            </a:r>
            <a:r>
              <a:rPr lang="en-US" sz="3200" b="1" dirty="0" smtClean="0">
                <a:solidFill>
                  <a:srgbClr val="197D4D"/>
                </a:solidFill>
                <a:latin typeface="Trebuchet"/>
              </a:rPr>
              <a:t>) </a:t>
            </a:r>
            <a:r>
              <a:rPr lang="lt-LT" sz="3200" b="1" dirty="0" smtClean="0">
                <a:solidFill>
                  <a:srgbClr val="197D4D"/>
                </a:solidFill>
                <a:latin typeface="Trebuchet"/>
              </a:rPr>
              <a:t>disponuojantiems asmenims</a:t>
            </a:r>
            <a:endParaRPr lang="en-US" sz="3200" dirty="0">
              <a:solidFill>
                <a:srgbClr val="197D4D"/>
              </a:solidFill>
            </a:endParaRP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5941683" y="1941912"/>
            <a:ext cx="5918906" cy="4351338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lt-LT" sz="2400" dirty="0">
                <a:latin typeface="Trebuchet"/>
              </a:rPr>
              <a:t>Nedeklaruotos iš užsienio gautos </a:t>
            </a:r>
            <a:r>
              <a:rPr lang="lt-LT" sz="2400" dirty="0" smtClean="0">
                <a:latin typeface="Trebuchet"/>
              </a:rPr>
              <a:t>pajamas</a:t>
            </a:r>
            <a:r>
              <a:rPr lang="en-US" sz="2400" dirty="0" smtClean="0">
                <a:latin typeface="Trebuchet"/>
              </a:rPr>
              <a:t>;</a:t>
            </a:r>
            <a:endParaRPr lang="lt-LT" sz="2400" dirty="0">
              <a:latin typeface="Trebuchet"/>
            </a:endParaRPr>
          </a:p>
          <a:p>
            <a:pPr>
              <a:buFont typeface="Wingdings" panose="05000000000000000000" pitchFamily="2" charset="2"/>
              <a:buChar char="§"/>
            </a:pPr>
            <a:endParaRPr lang="lt-LT" sz="2400" dirty="0">
              <a:latin typeface="Trebuchet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lt-LT" sz="2400" dirty="0">
                <a:latin typeface="Trebuchet"/>
              </a:rPr>
              <a:t>Dirbtinai didinamos vertybinių popierių įsigijimo </a:t>
            </a:r>
            <a:r>
              <a:rPr lang="lt-LT" sz="2400" dirty="0" smtClean="0">
                <a:latin typeface="Trebuchet"/>
              </a:rPr>
              <a:t>kainos</a:t>
            </a:r>
            <a:r>
              <a:rPr lang="en-US" sz="2400" dirty="0" smtClean="0">
                <a:latin typeface="Trebuchet"/>
              </a:rPr>
              <a:t>;</a:t>
            </a:r>
            <a:endParaRPr lang="lt-LT" sz="2400" dirty="0">
              <a:latin typeface="Trebuchet"/>
            </a:endParaRPr>
          </a:p>
          <a:p>
            <a:pPr>
              <a:buFont typeface="Wingdings" panose="05000000000000000000" pitchFamily="2" charset="2"/>
              <a:buChar char="§"/>
            </a:pPr>
            <a:endParaRPr lang="lt-LT" sz="2400" dirty="0">
              <a:latin typeface="Trebuchet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lt-LT" sz="2400" dirty="0">
                <a:latin typeface="Trebuchet"/>
              </a:rPr>
              <a:t>Netinkamai nustatoma asmens rezidavimo </a:t>
            </a:r>
            <a:r>
              <a:rPr lang="lt-LT" sz="2400" dirty="0" smtClean="0">
                <a:latin typeface="Trebuchet"/>
              </a:rPr>
              <a:t>vieta</a:t>
            </a:r>
            <a:r>
              <a:rPr lang="en-US" sz="2400" dirty="0" smtClean="0">
                <a:latin typeface="Trebuchet"/>
              </a:rPr>
              <a:t>.</a:t>
            </a:r>
            <a:endParaRPr lang="lt-LT" sz="2400" dirty="0">
              <a:latin typeface="Trebuchet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Penkiakampis 3"/>
          <p:cNvSpPr/>
          <p:nvPr/>
        </p:nvSpPr>
        <p:spPr>
          <a:xfrm rot="5400000">
            <a:off x="2014202" y="1655129"/>
            <a:ext cx="2449376" cy="3022942"/>
          </a:xfrm>
          <a:prstGeom prst="homePlate">
            <a:avLst>
              <a:gd name="adj" fmla="val 28261"/>
            </a:avLst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t-LT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Ševronas 5"/>
          <p:cNvSpPr/>
          <p:nvPr/>
        </p:nvSpPr>
        <p:spPr>
          <a:xfrm rot="5400000">
            <a:off x="2658163" y="2884256"/>
            <a:ext cx="1152576" cy="3014064"/>
          </a:xfrm>
          <a:prstGeom prst="chevron">
            <a:avLst>
              <a:gd name="adj" fmla="val 61943"/>
            </a:avLst>
          </a:prstGeom>
          <a:solidFill>
            <a:srgbClr val="E4FDF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t-LT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tačiakampis 6"/>
          <p:cNvSpPr/>
          <p:nvPr/>
        </p:nvSpPr>
        <p:spPr>
          <a:xfrm>
            <a:off x="1541482" y="2078720"/>
            <a:ext cx="3208879" cy="17338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Aft>
                <a:spcPts val="800"/>
              </a:spcAft>
              <a:tabLst>
                <a:tab pos="450215" algn="l"/>
                <a:tab pos="630555" algn="l"/>
              </a:tabLst>
              <a:defRPr/>
            </a:pPr>
            <a:r>
              <a:rPr lang="lt-LT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2023 m. nustatyta nedeklaruotų apmokestinamųjų pajamų suma — </a:t>
            </a:r>
            <a:endParaRPr lang="lt-LT" dirty="0" smtClean="0">
              <a:solidFill>
                <a:schemeClr val="bg1"/>
              </a:solidFill>
              <a:latin typeface="Trebuchet MS" panose="020B0603020202020204" pitchFamily="34" charset="0"/>
              <a:ea typeface="Times New Roman" panose="02020603050405020304" pitchFamily="18" charset="0"/>
            </a:endParaRPr>
          </a:p>
          <a:p>
            <a:pPr lvl="0" algn="ctr">
              <a:spcAft>
                <a:spcPts val="800"/>
              </a:spcAft>
              <a:tabLst>
                <a:tab pos="450215" algn="l"/>
                <a:tab pos="630555" algn="l"/>
              </a:tabLst>
              <a:defRPr/>
            </a:pPr>
            <a:r>
              <a:rPr lang="lt-LT" sz="2800" b="1" dirty="0" smtClean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10 </a:t>
            </a:r>
            <a:r>
              <a:rPr lang="lt-LT" sz="2800" b="1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mln. €</a:t>
            </a:r>
          </a:p>
        </p:txBody>
      </p:sp>
      <p:sp>
        <p:nvSpPr>
          <p:cNvPr id="9" name="Stačiakampis 8"/>
          <p:cNvSpPr/>
          <p:nvPr/>
        </p:nvSpPr>
        <p:spPr>
          <a:xfrm>
            <a:off x="1630011" y="4880016"/>
            <a:ext cx="3208879" cy="964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  <a:tabLst>
                <a:tab pos="450215" algn="l"/>
                <a:tab pos="630555" algn="l"/>
              </a:tabLst>
              <a:defRPr/>
            </a:pPr>
            <a:r>
              <a:rPr lang="lt-LT" sz="3200" b="1" dirty="0">
                <a:solidFill>
                  <a:srgbClr val="283043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~ 2 mln. </a:t>
            </a:r>
            <a:r>
              <a:rPr lang="lt-LT" sz="3200" b="1" dirty="0" smtClean="0">
                <a:solidFill>
                  <a:srgbClr val="283043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€</a:t>
            </a:r>
          </a:p>
          <a:p>
            <a:pPr algn="ctr">
              <a:spcAft>
                <a:spcPts val="800"/>
              </a:spcAft>
              <a:tabLst>
                <a:tab pos="450215" algn="l"/>
                <a:tab pos="630555" algn="l"/>
              </a:tabLst>
              <a:defRPr/>
            </a:pPr>
            <a:r>
              <a:rPr lang="lt-LT" b="1" dirty="0" smtClean="0">
                <a:solidFill>
                  <a:srgbClr val="283043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mokėtini mokesčiai</a:t>
            </a:r>
            <a:endParaRPr lang="lt-LT" b="1" dirty="0">
              <a:solidFill>
                <a:srgbClr val="283043"/>
              </a:solidFill>
              <a:latin typeface="Trebuchet MS" panose="020B0603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84597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3266E19-3C4A-4BD9-BF50-08BE2C8CF136}"/>
              </a:ext>
            </a:extLst>
          </p:cNvPr>
          <p:cNvSpPr txBox="1"/>
          <p:nvPr/>
        </p:nvSpPr>
        <p:spPr>
          <a:xfrm>
            <a:off x="2800350" y="1509814"/>
            <a:ext cx="5886450" cy="619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lt-LT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0353D65-AFEF-4596-B8D4-186F1C284647}"/>
              </a:ext>
            </a:extLst>
          </p:cNvPr>
          <p:cNvSpPr txBox="1"/>
          <p:nvPr/>
        </p:nvSpPr>
        <p:spPr>
          <a:xfrm>
            <a:off x="2695575" y="1483513"/>
            <a:ext cx="5886450" cy="619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lt-LT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4DF907E-B746-40F2-9A52-11EFB349979C}"/>
              </a:ext>
            </a:extLst>
          </p:cNvPr>
          <p:cNvSpPr txBox="1"/>
          <p:nvPr/>
        </p:nvSpPr>
        <p:spPr>
          <a:xfrm>
            <a:off x="2800350" y="1493834"/>
            <a:ext cx="5886450" cy="619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lt-LT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4DF907E-B746-40F2-9A52-11EFB349979C}"/>
              </a:ext>
            </a:extLst>
          </p:cNvPr>
          <p:cNvSpPr txBox="1"/>
          <p:nvPr/>
        </p:nvSpPr>
        <p:spPr>
          <a:xfrm>
            <a:off x="2800350" y="1483513"/>
            <a:ext cx="5886450" cy="619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lt-LT" dirty="0"/>
          </a:p>
        </p:txBody>
      </p:sp>
      <p:pic>
        <p:nvPicPr>
          <p:cNvPr id="3" name="Paveikslėlis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5579" y="1441344"/>
            <a:ext cx="6286501" cy="46366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590693" y="4055469"/>
            <a:ext cx="150154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1300" dirty="0">
                <a:solidFill>
                  <a:schemeClr val="bg1"/>
                </a:solidFill>
              </a:rPr>
              <a:t>Vilniaus AVMI</a:t>
            </a:r>
          </a:p>
          <a:p>
            <a:pPr algn="ctr"/>
            <a:r>
              <a:rPr lang="lt-LT" sz="1300" dirty="0" smtClean="0">
                <a:solidFill>
                  <a:schemeClr val="bg1"/>
                </a:solidFill>
              </a:rPr>
              <a:t>120 </a:t>
            </a:r>
            <a:r>
              <a:rPr lang="lt-LT" sz="1300" dirty="0">
                <a:solidFill>
                  <a:schemeClr val="bg1"/>
                </a:solidFill>
              </a:rPr>
              <a:t>MM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547208" y="2147374"/>
            <a:ext cx="150154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1300" dirty="0">
                <a:solidFill>
                  <a:schemeClr val="bg1"/>
                </a:solidFill>
              </a:rPr>
              <a:t>Šiaulių AVMI</a:t>
            </a:r>
          </a:p>
          <a:p>
            <a:pPr algn="ctr"/>
            <a:r>
              <a:rPr lang="lt-LT" sz="1300" dirty="0" smtClean="0">
                <a:solidFill>
                  <a:schemeClr val="bg1"/>
                </a:solidFill>
              </a:rPr>
              <a:t>80 </a:t>
            </a:r>
            <a:r>
              <a:rPr lang="lt-LT" sz="1300" dirty="0">
                <a:solidFill>
                  <a:schemeClr val="bg1"/>
                </a:solidFill>
              </a:rPr>
              <a:t>MM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018449" y="2466133"/>
            <a:ext cx="150154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1300" dirty="0">
                <a:solidFill>
                  <a:schemeClr val="bg1"/>
                </a:solidFill>
              </a:rPr>
              <a:t>Panevėžio AVMI </a:t>
            </a:r>
          </a:p>
          <a:p>
            <a:pPr algn="ctr"/>
            <a:r>
              <a:rPr lang="lt-LT" sz="1300" dirty="0" smtClean="0">
                <a:solidFill>
                  <a:schemeClr val="bg1"/>
                </a:solidFill>
              </a:rPr>
              <a:t>80 </a:t>
            </a:r>
            <a:r>
              <a:rPr lang="lt-LT" sz="1300" dirty="0">
                <a:solidFill>
                  <a:schemeClr val="bg1"/>
                </a:solidFill>
              </a:rPr>
              <a:t>MM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259274" y="3626298"/>
            <a:ext cx="150154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1300" dirty="0">
                <a:solidFill>
                  <a:schemeClr val="bg1"/>
                </a:solidFill>
              </a:rPr>
              <a:t>Kauno AVMI</a:t>
            </a:r>
          </a:p>
          <a:p>
            <a:pPr algn="ctr"/>
            <a:r>
              <a:rPr lang="lt-LT" sz="1300" dirty="0" smtClean="0">
                <a:solidFill>
                  <a:schemeClr val="bg1"/>
                </a:solidFill>
              </a:rPr>
              <a:t>160 </a:t>
            </a:r>
            <a:r>
              <a:rPr lang="lt-LT" sz="1300" dirty="0">
                <a:solidFill>
                  <a:schemeClr val="bg1"/>
                </a:solidFill>
              </a:rPr>
              <a:t>MM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030517" y="2466132"/>
            <a:ext cx="150154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1300" dirty="0">
                <a:solidFill>
                  <a:schemeClr val="bg1"/>
                </a:solidFill>
              </a:rPr>
              <a:t>Klaipėdos AVMI</a:t>
            </a:r>
          </a:p>
          <a:p>
            <a:pPr algn="ctr"/>
            <a:r>
              <a:rPr lang="lt-LT" sz="1300" dirty="0" smtClean="0">
                <a:solidFill>
                  <a:schemeClr val="bg1"/>
                </a:solidFill>
              </a:rPr>
              <a:t>160 </a:t>
            </a:r>
            <a:r>
              <a:rPr lang="lt-LT" sz="1300" dirty="0">
                <a:solidFill>
                  <a:schemeClr val="bg1"/>
                </a:solidFill>
              </a:rPr>
              <a:t>MM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54229" y="5739427"/>
            <a:ext cx="17811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600" dirty="0"/>
              <a:t>Viso: 600VMM</a:t>
            </a:r>
          </a:p>
        </p:txBody>
      </p:sp>
      <p:graphicFrame>
        <p:nvGraphicFramePr>
          <p:cNvPr id="19" name="Diagrama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19763870"/>
              </p:ext>
            </p:extLst>
          </p:nvPr>
        </p:nvGraphicFramePr>
        <p:xfrm>
          <a:off x="0" y="1673872"/>
          <a:ext cx="6001842" cy="44041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7" name="Stačiakampis 16">
            <a:extLst>
              <a:ext uri="{FF2B5EF4-FFF2-40B4-BE49-F238E27FC236}">
                <a16:creationId xmlns:a16="http://schemas.microsoft.com/office/drawing/2014/main" xmlns="" id="{34C9A80C-494B-4357-9EBE-B45A18EC21A6}"/>
              </a:ext>
            </a:extLst>
          </p:cNvPr>
          <p:cNvSpPr/>
          <p:nvPr/>
        </p:nvSpPr>
        <p:spPr>
          <a:xfrm>
            <a:off x="479631" y="350728"/>
            <a:ext cx="11712369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3800" b="1" dirty="0" smtClean="0">
                <a:solidFill>
                  <a:srgbClr val="14643D"/>
                </a:solidFill>
                <a:latin typeface="Trebuchet MS" panose="020B0603020202020204" pitchFamily="34" charset="0"/>
              </a:rPr>
              <a:t>Geroji praktika – ir VMM sektoriuje</a:t>
            </a:r>
            <a:endParaRPr lang="lt-LT" sz="3800" b="1" dirty="0">
              <a:solidFill>
                <a:srgbClr val="14643D"/>
              </a:solidFill>
              <a:latin typeface="Trebuchet MS" panose="020B0603020202020204" pitchFamily="34" charset="0"/>
            </a:endParaRPr>
          </a:p>
        </p:txBody>
      </p:sp>
      <p:sp>
        <p:nvSpPr>
          <p:cNvPr id="20" name="Stačiakampis 19"/>
          <p:cNvSpPr/>
          <p:nvPr/>
        </p:nvSpPr>
        <p:spPr>
          <a:xfrm>
            <a:off x="588704" y="6109077"/>
            <a:ext cx="4423292" cy="748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  <a:tabLst>
                <a:tab pos="450215" algn="l"/>
                <a:tab pos="630555" algn="l"/>
              </a:tabLst>
              <a:defRPr/>
            </a:pPr>
            <a:r>
              <a:rPr lang="lt-LT" b="1" dirty="0" smtClean="0">
                <a:solidFill>
                  <a:srgbClr val="283043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VMM600 </a:t>
            </a:r>
            <a:r>
              <a:rPr lang="lt-LT" b="1" dirty="0">
                <a:solidFill>
                  <a:srgbClr val="283043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pagal ekonomines veiklas </a:t>
            </a:r>
          </a:p>
          <a:p>
            <a:pPr algn="ctr">
              <a:spcAft>
                <a:spcPts val="800"/>
              </a:spcAft>
              <a:tabLst>
                <a:tab pos="450215" algn="l"/>
                <a:tab pos="630555" algn="l"/>
              </a:tabLst>
              <a:defRPr/>
            </a:pPr>
            <a:endParaRPr lang="lt-LT" b="1" dirty="0">
              <a:solidFill>
                <a:srgbClr val="283043"/>
              </a:solidFill>
              <a:latin typeface="Trebuchet MS" panose="020B0603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33139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tačiakampis 13">
            <a:extLst>
              <a:ext uri="{FF2B5EF4-FFF2-40B4-BE49-F238E27FC236}">
                <a16:creationId xmlns="" xmlns:a16="http://schemas.microsoft.com/office/drawing/2014/main" id="{E56611B2-3B5B-41AB-8485-C33721B1882A}"/>
              </a:ext>
            </a:extLst>
          </p:cNvPr>
          <p:cNvSpPr/>
          <p:nvPr/>
        </p:nvSpPr>
        <p:spPr>
          <a:xfrm>
            <a:off x="405417" y="161047"/>
            <a:ext cx="108620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smtClean="0">
                <a:solidFill>
                  <a:srgbClr val="197D4C"/>
                </a:solidFill>
                <a:latin typeface="Trebuchet MS" panose="020B0603020202020204" pitchFamily="34" charset="0"/>
              </a:rPr>
              <a:t>202</a:t>
            </a:r>
            <a:r>
              <a:rPr lang="lt-LT" sz="3200" b="1" dirty="0" smtClean="0">
                <a:solidFill>
                  <a:srgbClr val="197D4C"/>
                </a:solidFill>
                <a:latin typeface="Trebuchet MS" panose="020B0603020202020204" pitchFamily="34" charset="0"/>
              </a:rPr>
              <a:t>3 m. nacionalinio biudžeto pajamos: 1 757 mln. € daugiau </a:t>
            </a:r>
            <a:r>
              <a:rPr lang="lt-LT" sz="3200" b="1" dirty="0">
                <a:solidFill>
                  <a:srgbClr val="197D4C"/>
                </a:solidFill>
                <a:latin typeface="Trebuchet MS" panose="020B0603020202020204" pitchFamily="34" charset="0"/>
              </a:rPr>
              <a:t>nei </a:t>
            </a:r>
            <a:r>
              <a:rPr lang="lt-LT" sz="3200" b="1" dirty="0" smtClean="0">
                <a:solidFill>
                  <a:srgbClr val="197D4C"/>
                </a:solidFill>
                <a:latin typeface="Trebuchet MS" panose="020B0603020202020204" pitchFamily="34" charset="0"/>
              </a:rPr>
              <a:t>planuota</a:t>
            </a:r>
            <a:endParaRPr lang="lt-LT" sz="2800" b="1" dirty="0">
              <a:ln w="19050">
                <a:solidFill>
                  <a:srgbClr val="197D4D"/>
                </a:solidFill>
              </a:ln>
              <a:solidFill>
                <a:srgbClr val="197D4D"/>
              </a:solidFill>
              <a:latin typeface="Trebuchet MS" panose="020B0603020202020204" pitchFamily="34" charset="0"/>
            </a:endParaRP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194003539"/>
              </p:ext>
            </p:extLst>
          </p:nvPr>
        </p:nvGraphicFramePr>
        <p:xfrm>
          <a:off x="405417" y="1582057"/>
          <a:ext cx="5618012" cy="4762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Shape 43378"/>
          <p:cNvSpPr/>
          <p:nvPr/>
        </p:nvSpPr>
        <p:spPr>
          <a:xfrm rot="5400000">
            <a:off x="4707038" y="3626362"/>
            <a:ext cx="3692798" cy="10600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4FDF0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lang="lt-LT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258300" y="3002208"/>
            <a:ext cx="51165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lt-LT" sz="2400" b="1" dirty="0">
                <a:solidFill>
                  <a:srgbClr val="0A6438"/>
                </a:solidFill>
                <a:latin typeface="Trebuchet MS" panose="020B0603020202020204" pitchFamily="34" charset="0"/>
              </a:rPr>
              <a:t>+ </a:t>
            </a:r>
            <a:r>
              <a:rPr lang="lt-LT" sz="2400" b="1" dirty="0" smtClean="0">
                <a:solidFill>
                  <a:srgbClr val="197D4C"/>
                </a:solidFill>
                <a:latin typeface="Trebuchet MS" panose="020B0603020202020204" pitchFamily="34" charset="0"/>
              </a:rPr>
              <a:t>611 </a:t>
            </a:r>
            <a:r>
              <a:rPr lang="lt-LT" sz="2400" b="1" dirty="0" smtClean="0">
                <a:solidFill>
                  <a:srgbClr val="0A6438"/>
                </a:solidFill>
                <a:latin typeface="Trebuchet MS" panose="020B0603020202020204" pitchFamily="34" charset="0"/>
              </a:rPr>
              <a:t>mln.</a:t>
            </a:r>
            <a:r>
              <a:rPr lang="en-US" sz="2400" b="1" dirty="0" smtClean="0">
                <a:solidFill>
                  <a:srgbClr val="0A6438"/>
                </a:solidFill>
                <a:latin typeface="Trebuchet MS" panose="020B0603020202020204" pitchFamily="34" charset="0"/>
              </a:rPr>
              <a:t> </a:t>
            </a:r>
            <a:r>
              <a:rPr lang="lt-LT" sz="2400" b="1" dirty="0" smtClean="0">
                <a:solidFill>
                  <a:srgbClr val="0A6438"/>
                </a:solidFill>
                <a:latin typeface="Trebuchet MS" panose="020B0603020202020204" pitchFamily="34" charset="0"/>
              </a:rPr>
              <a:t>€ </a:t>
            </a:r>
            <a:r>
              <a:rPr lang="lt-LT" sz="2400" dirty="0" smtClean="0">
                <a:solidFill>
                  <a:prstClr val="black"/>
                </a:solidFill>
                <a:latin typeface="Trebuchet MS" panose="020B0603020202020204" pitchFamily="34" charset="0"/>
              </a:rPr>
              <a:t>GPM</a:t>
            </a:r>
            <a:endParaRPr lang="lt-LT" sz="2400" dirty="0">
              <a:solidFill>
                <a:prstClr val="black"/>
              </a:solidFill>
              <a:latin typeface="Trebuchet MS" panose="020B0603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lt-LT" sz="2400" b="1" dirty="0">
                <a:solidFill>
                  <a:srgbClr val="0A6438"/>
                </a:solidFill>
                <a:latin typeface="Trebuchet MS" panose="020B0603020202020204" pitchFamily="34" charset="0"/>
              </a:rPr>
              <a:t>+ </a:t>
            </a:r>
            <a:r>
              <a:rPr lang="lt-LT" sz="2400" b="1" dirty="0" smtClean="0">
                <a:solidFill>
                  <a:srgbClr val="197D4C"/>
                </a:solidFill>
                <a:latin typeface="Trebuchet MS" panose="020B0603020202020204" pitchFamily="34" charset="0"/>
              </a:rPr>
              <a:t>71 </a:t>
            </a:r>
            <a:r>
              <a:rPr lang="lt-LT" sz="2400" b="1" dirty="0">
                <a:solidFill>
                  <a:srgbClr val="0A6438"/>
                </a:solidFill>
                <a:latin typeface="Trebuchet MS" panose="020B0603020202020204" pitchFamily="34" charset="0"/>
              </a:rPr>
              <a:t>mln.</a:t>
            </a:r>
            <a:r>
              <a:rPr lang="en-US" sz="2400" b="1" dirty="0">
                <a:solidFill>
                  <a:srgbClr val="0A6438"/>
                </a:solidFill>
                <a:latin typeface="Trebuchet MS" panose="020B0603020202020204" pitchFamily="34" charset="0"/>
              </a:rPr>
              <a:t> </a:t>
            </a:r>
            <a:r>
              <a:rPr lang="lt-LT" sz="2400" b="1" dirty="0">
                <a:solidFill>
                  <a:srgbClr val="0A6438"/>
                </a:solidFill>
                <a:latin typeface="Trebuchet MS" panose="020B0603020202020204" pitchFamily="34" charset="0"/>
              </a:rPr>
              <a:t>€ </a:t>
            </a:r>
            <a:r>
              <a:rPr lang="lt-LT" sz="2400" dirty="0" smtClean="0">
                <a:solidFill>
                  <a:prstClr val="black"/>
                </a:solidFill>
                <a:latin typeface="Trebuchet MS" panose="020B0603020202020204" pitchFamily="34" charset="0"/>
              </a:rPr>
              <a:t>pelno mokesčio</a:t>
            </a:r>
            <a:endParaRPr lang="lt-LT" sz="2400" dirty="0">
              <a:solidFill>
                <a:prstClr val="black"/>
              </a:solidFill>
              <a:latin typeface="Trebuchet MS" panose="020B0603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lt-LT" sz="2400" b="1" dirty="0">
                <a:solidFill>
                  <a:srgbClr val="0A6438"/>
                </a:solidFill>
                <a:latin typeface="Trebuchet MS" panose="020B0603020202020204" pitchFamily="34" charset="0"/>
              </a:rPr>
              <a:t>+ </a:t>
            </a:r>
            <a:r>
              <a:rPr lang="lt-LT" sz="2400" b="1" dirty="0" smtClean="0">
                <a:solidFill>
                  <a:srgbClr val="197D4C"/>
                </a:solidFill>
                <a:latin typeface="Trebuchet MS" panose="020B0603020202020204" pitchFamily="34" charset="0"/>
              </a:rPr>
              <a:t>515 </a:t>
            </a:r>
            <a:r>
              <a:rPr lang="lt-LT" sz="2400" b="1" dirty="0">
                <a:solidFill>
                  <a:srgbClr val="0A6438"/>
                </a:solidFill>
                <a:latin typeface="Trebuchet MS" panose="020B0603020202020204" pitchFamily="34" charset="0"/>
              </a:rPr>
              <a:t>mln.</a:t>
            </a:r>
            <a:r>
              <a:rPr lang="en-US" sz="2400" b="1" dirty="0">
                <a:solidFill>
                  <a:srgbClr val="0A6438"/>
                </a:solidFill>
                <a:latin typeface="Trebuchet MS" panose="020B0603020202020204" pitchFamily="34" charset="0"/>
              </a:rPr>
              <a:t> </a:t>
            </a:r>
            <a:r>
              <a:rPr lang="lt-LT" sz="2400" b="1" dirty="0">
                <a:solidFill>
                  <a:srgbClr val="0A6438"/>
                </a:solidFill>
                <a:latin typeface="Trebuchet MS" panose="020B0603020202020204" pitchFamily="34" charset="0"/>
              </a:rPr>
              <a:t>€</a:t>
            </a:r>
            <a:r>
              <a:rPr lang="lt-LT" sz="2400" b="1" dirty="0" smtClean="0">
                <a:solidFill>
                  <a:srgbClr val="197D4C"/>
                </a:solidFill>
                <a:latin typeface="Trebuchet MS" panose="020B0603020202020204" pitchFamily="34" charset="0"/>
              </a:rPr>
              <a:t> </a:t>
            </a:r>
            <a:r>
              <a:rPr lang="lt-LT" sz="2400" dirty="0" smtClean="0">
                <a:solidFill>
                  <a:prstClr val="black"/>
                </a:solidFill>
                <a:latin typeface="Trebuchet MS" panose="020B0603020202020204" pitchFamily="34" charset="0"/>
              </a:rPr>
              <a:t>PVM</a:t>
            </a:r>
            <a:endParaRPr lang="lt-LT" sz="2400" dirty="0">
              <a:solidFill>
                <a:prstClr val="black"/>
              </a:solidFill>
              <a:latin typeface="Trebuchet MS" panose="020B0603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lt-LT" sz="2400" b="1" dirty="0">
                <a:solidFill>
                  <a:srgbClr val="197D4C"/>
                </a:solidFill>
                <a:latin typeface="Trebuchet MS" panose="020B0603020202020204" pitchFamily="34" charset="0"/>
              </a:rPr>
              <a:t>+</a:t>
            </a:r>
            <a:r>
              <a:rPr lang="lt-LT" sz="2400" b="1" dirty="0" smtClean="0">
                <a:solidFill>
                  <a:srgbClr val="197D4C"/>
                </a:solidFill>
                <a:latin typeface="Trebuchet MS" panose="020B0603020202020204" pitchFamily="34" charset="0"/>
              </a:rPr>
              <a:t> 31,8 </a:t>
            </a:r>
            <a:r>
              <a:rPr lang="lt-LT" sz="2400" b="1" dirty="0">
                <a:solidFill>
                  <a:srgbClr val="0A6438"/>
                </a:solidFill>
                <a:latin typeface="Trebuchet MS" panose="020B0603020202020204" pitchFamily="34" charset="0"/>
              </a:rPr>
              <a:t>mln.</a:t>
            </a:r>
            <a:r>
              <a:rPr lang="en-US" sz="2400" b="1" dirty="0">
                <a:solidFill>
                  <a:srgbClr val="0A6438"/>
                </a:solidFill>
                <a:latin typeface="Trebuchet MS" panose="020B0603020202020204" pitchFamily="34" charset="0"/>
              </a:rPr>
              <a:t> </a:t>
            </a:r>
            <a:r>
              <a:rPr lang="lt-LT" sz="2400" b="1" dirty="0">
                <a:solidFill>
                  <a:srgbClr val="0A6438"/>
                </a:solidFill>
                <a:latin typeface="Trebuchet MS" panose="020B0603020202020204" pitchFamily="34" charset="0"/>
              </a:rPr>
              <a:t>€ </a:t>
            </a:r>
            <a:r>
              <a:rPr lang="lt-LT" sz="2400" dirty="0" smtClean="0">
                <a:solidFill>
                  <a:prstClr val="black"/>
                </a:solidFill>
                <a:latin typeface="Trebuchet MS" panose="020B0603020202020204" pitchFamily="34" charset="0"/>
              </a:rPr>
              <a:t>akcizų</a:t>
            </a:r>
            <a:endParaRPr lang="lt-LT" sz="2400" dirty="0">
              <a:solidFill>
                <a:prstClr val="black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099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ačiakampis 2">
            <a:extLst>
              <a:ext uri="{FF2B5EF4-FFF2-40B4-BE49-F238E27FC236}">
                <a16:creationId xmlns:a16="http://schemas.microsoft.com/office/drawing/2014/main" xmlns="" id="{34C9A80C-494B-4357-9EBE-B45A18EC21A6}"/>
              </a:ext>
            </a:extLst>
          </p:cNvPr>
          <p:cNvSpPr/>
          <p:nvPr/>
        </p:nvSpPr>
        <p:spPr>
          <a:xfrm>
            <a:off x="479631" y="350728"/>
            <a:ext cx="11712369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3800" b="1" dirty="0" smtClean="0">
                <a:solidFill>
                  <a:srgbClr val="14643D"/>
                </a:solidFill>
                <a:latin typeface="Trebuchet MS" panose="020B0603020202020204" pitchFamily="34" charset="0"/>
              </a:rPr>
              <a:t>Privatūs poreikiai – įmonės lėšomis</a:t>
            </a:r>
            <a:endParaRPr lang="lt-LT" sz="3800" b="1" dirty="0">
              <a:solidFill>
                <a:srgbClr val="14643D"/>
              </a:solidFill>
              <a:latin typeface="Trebuchet MS" panose="020B0603020202020204" pitchFamily="34" charset="0"/>
            </a:endParaRPr>
          </a:p>
        </p:txBody>
      </p:sp>
      <p:sp>
        <p:nvSpPr>
          <p:cNvPr id="2" name="Stačiakampis 1"/>
          <p:cNvSpPr/>
          <p:nvPr/>
        </p:nvSpPr>
        <p:spPr>
          <a:xfrm>
            <a:off x="479631" y="1636949"/>
            <a:ext cx="111935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lt-LT" sz="2400" dirty="0">
                <a:solidFill>
                  <a:prstClr val="black"/>
                </a:solidFill>
                <a:latin typeface="Trebuchet MS" panose="020B0603020202020204" pitchFamily="34" charset="0"/>
              </a:rPr>
              <a:t>Automobiliai ir </a:t>
            </a:r>
            <a:r>
              <a:rPr lang="lt-LT" sz="2400" dirty="0" smtClean="0">
                <a:solidFill>
                  <a:prstClr val="black"/>
                </a:solidFill>
                <a:latin typeface="Trebuchet MS" panose="020B0603020202020204" pitchFamily="34" charset="0"/>
              </a:rPr>
              <a:t>motociklai</a:t>
            </a:r>
            <a:endParaRPr lang="lt-LT" sz="2400" dirty="0">
              <a:solidFill>
                <a:prstClr val="black"/>
              </a:solidFill>
              <a:latin typeface="Trebuchet MS" panose="020B0603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lt-LT" sz="2400" dirty="0" smtClean="0">
                <a:solidFill>
                  <a:prstClr val="black"/>
                </a:solidFill>
                <a:latin typeface="Trebuchet MS" panose="020B0603020202020204" pitchFamily="34" charset="0"/>
              </a:rPr>
              <a:t>Laivai</a:t>
            </a:r>
            <a:endParaRPr lang="lt-LT" sz="2400" dirty="0">
              <a:solidFill>
                <a:prstClr val="black"/>
              </a:solidFill>
              <a:latin typeface="Trebuchet MS" panose="020B0603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lt-LT" sz="2400" dirty="0">
                <a:solidFill>
                  <a:prstClr val="black"/>
                </a:solidFill>
                <a:latin typeface="Trebuchet MS" panose="020B0603020202020204" pitchFamily="34" charset="0"/>
              </a:rPr>
              <a:t>Nekilnojamasis </a:t>
            </a:r>
            <a:r>
              <a:rPr lang="lt-LT" sz="2400" dirty="0" smtClean="0">
                <a:solidFill>
                  <a:prstClr val="black"/>
                </a:solidFill>
                <a:latin typeface="Trebuchet MS" panose="020B0603020202020204" pitchFamily="34" charset="0"/>
              </a:rPr>
              <a:t>turtas</a:t>
            </a:r>
            <a:endParaRPr lang="lt-LT" sz="2400" dirty="0">
              <a:solidFill>
                <a:prstClr val="black"/>
              </a:solidFill>
              <a:latin typeface="Trebuchet MS" panose="020B0603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lt-LT" sz="2400" dirty="0" smtClean="0">
                <a:solidFill>
                  <a:prstClr val="black"/>
                </a:solidFill>
                <a:latin typeface="Trebuchet MS" panose="020B0603020202020204" pitchFamily="34" charset="0"/>
              </a:rPr>
              <a:t>Kelionės</a:t>
            </a:r>
            <a:endParaRPr lang="lt-LT" sz="2400" dirty="0">
              <a:solidFill>
                <a:prstClr val="black"/>
              </a:solidFill>
              <a:latin typeface="Trebuchet MS" panose="020B0603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lt-LT" sz="2400" dirty="0">
                <a:solidFill>
                  <a:prstClr val="black"/>
                </a:solidFill>
                <a:latin typeface="Trebuchet MS" panose="020B0603020202020204" pitchFamily="34" charset="0"/>
              </a:rPr>
              <a:t>Įvairių buities daiktų, prabangos prekių ar paslaugų, skirtų asmeniniams poreikiams, </a:t>
            </a:r>
            <a:r>
              <a:rPr lang="lt-LT" sz="2400" dirty="0" smtClean="0">
                <a:solidFill>
                  <a:prstClr val="black"/>
                </a:solidFill>
                <a:latin typeface="Trebuchet MS" panose="020B0603020202020204" pitchFamily="34" charset="0"/>
              </a:rPr>
              <a:t>įsigijimas</a:t>
            </a:r>
            <a:endParaRPr lang="lt-LT" sz="2000" dirty="0">
              <a:solidFill>
                <a:prstClr val="black"/>
              </a:solidFill>
              <a:latin typeface="Trebuchet MS" panose="020B0603020202020204" pitchFamily="34" charset="0"/>
            </a:endParaRPr>
          </a:p>
        </p:txBody>
      </p:sp>
      <p:sp>
        <p:nvSpPr>
          <p:cNvPr id="4" name="Stačiakampis 3"/>
          <p:cNvSpPr/>
          <p:nvPr/>
        </p:nvSpPr>
        <p:spPr>
          <a:xfrm>
            <a:off x="479631" y="5066675"/>
            <a:ext cx="11193560" cy="12992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10" name="Stačiakampis 9"/>
          <p:cNvSpPr/>
          <p:nvPr/>
        </p:nvSpPr>
        <p:spPr>
          <a:xfrm>
            <a:off x="479631" y="5257958"/>
            <a:ext cx="1119356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24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2020 - 202</a:t>
            </a:r>
            <a:r>
              <a:rPr lang="en-US" sz="24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3</a:t>
            </a:r>
            <a:r>
              <a:rPr lang="lt-LT" sz="24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lt-LT" sz="2400" dirty="0">
                <a:solidFill>
                  <a:schemeClr val="bg1"/>
                </a:solidFill>
                <a:latin typeface="Trebuchet MS" panose="020B0603020202020204" pitchFamily="34" charset="0"/>
              </a:rPr>
              <a:t>m. </a:t>
            </a:r>
            <a:r>
              <a:rPr lang="lt-LT" sz="24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pajamas </a:t>
            </a:r>
            <a:r>
              <a:rPr lang="lt-LT" sz="2400" dirty="0">
                <a:solidFill>
                  <a:schemeClr val="bg1"/>
                </a:solidFill>
                <a:latin typeface="Trebuchet MS" panose="020B0603020202020204" pitchFamily="34" charset="0"/>
              </a:rPr>
              <a:t>deklaravusių JA skaičius </a:t>
            </a:r>
            <a:r>
              <a:rPr lang="lt-LT" sz="24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augo </a:t>
            </a:r>
            <a:r>
              <a:rPr lang="en-US" sz="2400" b="1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beveik</a:t>
            </a:r>
            <a:r>
              <a:rPr lang="en-US" sz="24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3</a:t>
            </a:r>
            <a:r>
              <a:rPr lang="lt-LT" sz="24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lt-LT" sz="2400" b="1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kart</a:t>
            </a:r>
            <a:r>
              <a:rPr lang="en-US" sz="24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us</a:t>
            </a:r>
            <a:r>
              <a:rPr lang="lt-LT" sz="24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</a:p>
          <a:p>
            <a:r>
              <a:rPr lang="lt-LT" sz="24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(</a:t>
            </a:r>
            <a:r>
              <a:rPr lang="lt-LT" sz="2400" dirty="0">
                <a:solidFill>
                  <a:schemeClr val="bg1"/>
                </a:solidFill>
                <a:latin typeface="Trebuchet MS" panose="020B0603020202020204" pitchFamily="34" charset="0"/>
              </a:rPr>
              <a:t>nuo 4,8 tūkst. </a:t>
            </a:r>
            <a:r>
              <a:rPr lang="lt-LT" sz="24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iki </a:t>
            </a:r>
            <a:r>
              <a:rPr lang="en-US" sz="24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13,6</a:t>
            </a:r>
            <a:r>
              <a:rPr lang="lt-LT" sz="24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tūkst.)</a:t>
            </a:r>
          </a:p>
          <a:p>
            <a:endParaRPr lang="lt-LT" dirty="0" smtClean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9643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ačiakampis 2">
            <a:extLst>
              <a:ext uri="{FF2B5EF4-FFF2-40B4-BE49-F238E27FC236}">
                <a16:creationId xmlns:a16="http://schemas.microsoft.com/office/drawing/2014/main" xmlns="" id="{34C9A80C-494B-4357-9EBE-B45A18EC21A6}"/>
              </a:ext>
            </a:extLst>
          </p:cNvPr>
          <p:cNvSpPr/>
          <p:nvPr/>
        </p:nvSpPr>
        <p:spPr>
          <a:xfrm>
            <a:off x="336756" y="234450"/>
            <a:ext cx="11712369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3800" b="1" dirty="0" smtClean="0">
                <a:solidFill>
                  <a:srgbClr val="14643D"/>
                </a:solidFill>
                <a:latin typeface="Trebuchet MS" panose="020B0603020202020204" pitchFamily="34" charset="0"/>
              </a:rPr>
              <a:t>Pajamų natūra deklaravimo pokyčiai (mln. €</a:t>
            </a:r>
            <a:r>
              <a:rPr lang="lt-LT" sz="3800" b="1" dirty="0">
                <a:solidFill>
                  <a:srgbClr val="14643D"/>
                </a:solidFill>
                <a:latin typeface="Trebuchet MS" panose="020B0603020202020204" pitchFamily="34" charset="0"/>
              </a:rPr>
              <a:t>)</a:t>
            </a:r>
          </a:p>
        </p:txBody>
      </p:sp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3220357509"/>
              </p:ext>
            </p:extLst>
          </p:nvPr>
        </p:nvGraphicFramePr>
        <p:xfrm>
          <a:off x="2057788" y="1243994"/>
          <a:ext cx="6770145" cy="53662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Stačiakampis 10"/>
          <p:cNvSpPr/>
          <p:nvPr/>
        </p:nvSpPr>
        <p:spPr>
          <a:xfrm>
            <a:off x="7999102" y="3537864"/>
            <a:ext cx="3677084" cy="113305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5" name="Stačiakampis 4"/>
          <p:cNvSpPr/>
          <p:nvPr/>
        </p:nvSpPr>
        <p:spPr>
          <a:xfrm>
            <a:off x="8057106" y="3656223"/>
            <a:ext cx="37597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2400" dirty="0" smtClean="0">
                <a:latin typeface="Trebuchet"/>
              </a:rPr>
              <a:t>Išskaičiuota </a:t>
            </a:r>
            <a:r>
              <a:rPr lang="lt-LT" sz="2400" dirty="0">
                <a:latin typeface="Trebuchet"/>
              </a:rPr>
              <a:t>GPM suma </a:t>
            </a:r>
            <a:r>
              <a:rPr lang="lt-LT" sz="2400" b="1" dirty="0" smtClean="0">
                <a:latin typeface="Trebuchet"/>
              </a:rPr>
              <a:t>augo </a:t>
            </a:r>
            <a:r>
              <a:rPr lang="en-US" sz="2400" b="1" dirty="0">
                <a:latin typeface="Trebuchet"/>
              </a:rPr>
              <a:t>6 </a:t>
            </a:r>
            <a:r>
              <a:rPr lang="lt-LT" sz="2400" b="1" dirty="0" smtClean="0">
                <a:latin typeface="Trebuchet"/>
              </a:rPr>
              <a:t>kartus</a:t>
            </a:r>
          </a:p>
        </p:txBody>
      </p:sp>
      <p:sp>
        <p:nvSpPr>
          <p:cNvPr id="6" name="Stačiakampis 5"/>
          <p:cNvSpPr/>
          <p:nvPr/>
        </p:nvSpPr>
        <p:spPr>
          <a:xfrm>
            <a:off x="7999102" y="1176501"/>
            <a:ext cx="3677084" cy="113305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197D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8" name="Stačiakampis 7"/>
          <p:cNvSpPr/>
          <p:nvPr/>
        </p:nvSpPr>
        <p:spPr>
          <a:xfrm>
            <a:off x="8057106" y="1264911"/>
            <a:ext cx="33953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2400" dirty="0">
                <a:latin typeface="Trebuchet"/>
              </a:rPr>
              <a:t>Pajamų natūra suma </a:t>
            </a:r>
            <a:r>
              <a:rPr lang="lt-LT" sz="2400" b="1" dirty="0">
                <a:latin typeface="Trebuchet"/>
              </a:rPr>
              <a:t>padidėjo </a:t>
            </a:r>
            <a:r>
              <a:rPr lang="en-US" sz="2400" b="1" dirty="0" err="1">
                <a:latin typeface="Trebuchet"/>
              </a:rPr>
              <a:t>apie</a:t>
            </a:r>
            <a:r>
              <a:rPr lang="en-US" sz="2400" b="1" dirty="0">
                <a:latin typeface="Trebuchet"/>
              </a:rPr>
              <a:t> 5</a:t>
            </a:r>
            <a:r>
              <a:rPr lang="lt-LT" sz="2400" b="1" dirty="0">
                <a:latin typeface="Trebuchet"/>
              </a:rPr>
              <a:t> </a:t>
            </a:r>
            <a:r>
              <a:rPr lang="lt-LT" sz="2400" b="1" dirty="0" smtClean="0">
                <a:latin typeface="Trebuchet"/>
              </a:rPr>
              <a:t>kartus</a:t>
            </a:r>
            <a:endParaRPr lang="lt-LT" sz="2400" dirty="0">
              <a:latin typeface="Trebuchet"/>
            </a:endParaRPr>
          </a:p>
        </p:txBody>
      </p:sp>
      <p:cxnSp>
        <p:nvCxnSpPr>
          <p:cNvPr id="12" name="Tiesioji jungtis 11"/>
          <p:cNvCxnSpPr/>
          <p:nvPr/>
        </p:nvCxnSpPr>
        <p:spPr>
          <a:xfrm flipV="1">
            <a:off x="3346101" y="1827230"/>
            <a:ext cx="2461846" cy="2461846"/>
          </a:xfrm>
          <a:prstGeom prst="line">
            <a:avLst/>
          </a:prstGeom>
          <a:ln w="28575">
            <a:solidFill>
              <a:srgbClr val="197D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as 12"/>
          <p:cNvSpPr/>
          <p:nvPr/>
        </p:nvSpPr>
        <p:spPr>
          <a:xfrm>
            <a:off x="3265714" y="4203665"/>
            <a:ext cx="170822" cy="170822"/>
          </a:xfrm>
          <a:prstGeom prst="ellipse">
            <a:avLst/>
          </a:prstGeom>
          <a:solidFill>
            <a:schemeClr val="bg1"/>
          </a:solidFill>
          <a:ln w="28575">
            <a:solidFill>
              <a:srgbClr val="197D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cxnSp>
        <p:nvCxnSpPr>
          <p:cNvPr id="15" name="Tiesioji jungtis 14"/>
          <p:cNvCxnSpPr/>
          <p:nvPr/>
        </p:nvCxnSpPr>
        <p:spPr>
          <a:xfrm flipV="1">
            <a:off x="4293619" y="4565504"/>
            <a:ext cx="3276868" cy="617879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as 15"/>
          <p:cNvSpPr/>
          <p:nvPr/>
        </p:nvSpPr>
        <p:spPr>
          <a:xfrm>
            <a:off x="4226253" y="5107685"/>
            <a:ext cx="170822" cy="17082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22" name="Lygiašonis trikampis 21"/>
          <p:cNvSpPr/>
          <p:nvPr/>
        </p:nvSpPr>
        <p:spPr>
          <a:xfrm rot="2706848">
            <a:off x="5650699" y="1729119"/>
            <a:ext cx="281354" cy="242547"/>
          </a:xfrm>
          <a:prstGeom prst="triangle">
            <a:avLst/>
          </a:prstGeom>
          <a:solidFill>
            <a:schemeClr val="bg1"/>
          </a:solidFill>
          <a:ln w="28575">
            <a:solidFill>
              <a:srgbClr val="197D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23" name="Lygiašonis trikampis 22"/>
          <p:cNvSpPr/>
          <p:nvPr/>
        </p:nvSpPr>
        <p:spPr>
          <a:xfrm rot="4710832">
            <a:off x="7429810" y="4427306"/>
            <a:ext cx="281354" cy="242547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39430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9122" y="280462"/>
            <a:ext cx="114013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3200" b="1" dirty="0">
                <a:solidFill>
                  <a:srgbClr val="14643D"/>
                </a:solidFill>
                <a:latin typeface="Trebuchet MS" panose="020B0603020202020204" pitchFamily="34" charset="0"/>
              </a:rPr>
              <a:t>Kasdien į </a:t>
            </a:r>
            <a:r>
              <a:rPr lang="lt-LT" sz="3200" b="1" dirty="0" err="1">
                <a:solidFill>
                  <a:srgbClr val="14643D"/>
                </a:solidFill>
                <a:latin typeface="Trebuchet MS" panose="020B0603020202020204" pitchFamily="34" charset="0"/>
              </a:rPr>
              <a:t>i.EKA</a:t>
            </a:r>
            <a:r>
              <a:rPr lang="lt-LT" sz="3200" b="1" dirty="0">
                <a:solidFill>
                  <a:srgbClr val="14643D"/>
                </a:solidFill>
                <a:latin typeface="Trebuchet MS" panose="020B0603020202020204" pitchFamily="34" charset="0"/>
              </a:rPr>
              <a:t> duomenis teikia </a:t>
            </a:r>
            <a:r>
              <a:rPr lang="lt-LT" sz="3200" b="1" dirty="0" smtClean="0">
                <a:solidFill>
                  <a:srgbClr val="14643D"/>
                </a:solidFill>
                <a:latin typeface="Trebuchet MS" panose="020B0603020202020204" pitchFamily="34" charset="0"/>
              </a:rPr>
              <a:t>apie 6</a:t>
            </a:r>
            <a:r>
              <a:rPr lang="en-US" sz="3200" b="1" dirty="0" smtClean="0">
                <a:solidFill>
                  <a:srgbClr val="14643D"/>
                </a:solidFill>
                <a:latin typeface="Trebuchet MS" panose="020B0603020202020204" pitchFamily="34" charset="0"/>
              </a:rPr>
              <a:t>,5</a:t>
            </a:r>
            <a:r>
              <a:rPr lang="lt-LT" sz="3200" b="1" dirty="0" smtClean="0">
                <a:solidFill>
                  <a:srgbClr val="14643D"/>
                </a:solidFill>
                <a:latin typeface="Trebuchet MS" panose="020B0603020202020204" pitchFamily="34" charset="0"/>
              </a:rPr>
              <a:t> tūkst. kasos </a:t>
            </a:r>
            <a:r>
              <a:rPr lang="lt-LT" sz="3200" b="1" dirty="0">
                <a:solidFill>
                  <a:srgbClr val="14643D"/>
                </a:solidFill>
                <a:latin typeface="Trebuchet MS" panose="020B0603020202020204" pitchFamily="34" charset="0"/>
              </a:rPr>
              <a:t>aparatų </a:t>
            </a:r>
          </a:p>
        </p:txBody>
      </p:sp>
      <p:sp>
        <p:nvSpPr>
          <p:cNvPr id="64" name="Dešinioji rodyklė su įkirpimu 63"/>
          <p:cNvSpPr/>
          <p:nvPr/>
        </p:nvSpPr>
        <p:spPr>
          <a:xfrm>
            <a:off x="456455" y="3270950"/>
            <a:ext cx="11236192" cy="698834"/>
          </a:xfrm>
          <a:prstGeom prst="notchedRightArrow">
            <a:avLst/>
          </a:prstGeom>
          <a:solidFill>
            <a:schemeClr val="bg1">
              <a:lumMod val="65000"/>
            </a:schemeClr>
          </a:solidFill>
          <a:ln>
            <a:solidFill>
              <a:srgbClr val="0A6438"/>
            </a:solidFill>
          </a:ln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5" name="Ovalas 64"/>
          <p:cNvSpPr/>
          <p:nvPr/>
        </p:nvSpPr>
        <p:spPr>
          <a:xfrm>
            <a:off x="1433050" y="3503796"/>
            <a:ext cx="258380" cy="239954"/>
          </a:xfrm>
          <a:prstGeom prst="ellipse">
            <a:avLst/>
          </a:prstGeom>
          <a:solidFill>
            <a:srgbClr val="B4E3CC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lt-LT" dirty="0"/>
          </a:p>
        </p:txBody>
      </p:sp>
      <p:sp>
        <p:nvSpPr>
          <p:cNvPr id="66" name="Ovalas 65"/>
          <p:cNvSpPr/>
          <p:nvPr/>
        </p:nvSpPr>
        <p:spPr>
          <a:xfrm>
            <a:off x="4440221" y="3500390"/>
            <a:ext cx="258380" cy="239954"/>
          </a:xfrm>
          <a:prstGeom prst="ellipse">
            <a:avLst/>
          </a:prstGeom>
          <a:solidFill>
            <a:srgbClr val="B4E3CC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7" name="Ovalas 66"/>
          <p:cNvSpPr/>
          <p:nvPr/>
        </p:nvSpPr>
        <p:spPr>
          <a:xfrm>
            <a:off x="7564388" y="3508818"/>
            <a:ext cx="258380" cy="239954"/>
          </a:xfrm>
          <a:prstGeom prst="ellipse">
            <a:avLst/>
          </a:prstGeom>
          <a:solidFill>
            <a:srgbClr val="B4E3CC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" name="Stačiakampis 5"/>
          <p:cNvSpPr/>
          <p:nvPr/>
        </p:nvSpPr>
        <p:spPr>
          <a:xfrm>
            <a:off x="379122" y="1457972"/>
            <a:ext cx="108572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lt-LT" sz="2400" dirty="0" smtClean="0">
                <a:solidFill>
                  <a:srgbClr val="333333"/>
                </a:solidFill>
                <a:latin typeface="Trebuchet MS" panose="020B0603020202020204" pitchFamily="34" charset="0"/>
              </a:rPr>
              <a:t>Pareiga </a:t>
            </a:r>
            <a:r>
              <a:rPr lang="lt-LT" sz="2400" dirty="0">
                <a:solidFill>
                  <a:srgbClr val="333333"/>
                </a:solidFill>
                <a:latin typeface="Trebuchet MS" panose="020B0603020202020204" pitchFamily="34" charset="0"/>
              </a:rPr>
              <a:t>teikti </a:t>
            </a:r>
            <a:r>
              <a:rPr lang="lt-LT" sz="2400" dirty="0" smtClean="0">
                <a:solidFill>
                  <a:srgbClr val="333333"/>
                </a:solidFill>
                <a:latin typeface="Trebuchet MS" panose="020B0603020202020204" pitchFamily="34" charset="0"/>
              </a:rPr>
              <a:t>kasos kvitų duomenis į i.EKA </a:t>
            </a:r>
            <a:r>
              <a:rPr lang="lt-LT" sz="2400" dirty="0">
                <a:solidFill>
                  <a:srgbClr val="333333"/>
                </a:solidFill>
                <a:latin typeface="Trebuchet MS" panose="020B0603020202020204" pitchFamily="34" charset="0"/>
              </a:rPr>
              <a:t>nustatyta etapais</a:t>
            </a:r>
            <a:r>
              <a:rPr lang="lt-LT" sz="2400" dirty="0" smtClean="0">
                <a:solidFill>
                  <a:srgbClr val="333333"/>
                </a:solidFill>
                <a:latin typeface="Trebuchet MS" panose="020B0603020202020204" pitchFamily="34" charset="0"/>
              </a:rPr>
              <a:t>. </a:t>
            </a:r>
          </a:p>
          <a:p>
            <a:pPr algn="just"/>
            <a:endParaRPr lang="lt-LT" sz="2400" dirty="0">
              <a:solidFill>
                <a:srgbClr val="333333"/>
              </a:solidFill>
              <a:latin typeface="Trebuchet MS" panose="020B0603020202020204" pitchFamily="34" charset="0"/>
            </a:endParaRPr>
          </a:p>
          <a:p>
            <a:pPr algn="just"/>
            <a:r>
              <a:rPr lang="lt-LT" sz="2400" dirty="0" smtClean="0">
                <a:solidFill>
                  <a:srgbClr val="333333"/>
                </a:solidFill>
                <a:latin typeface="Trebuchet MS" panose="020B0603020202020204" pitchFamily="34" charset="0"/>
              </a:rPr>
              <a:t>Nuo </a:t>
            </a:r>
            <a:r>
              <a:rPr lang="lt-LT" sz="2400" dirty="0">
                <a:solidFill>
                  <a:srgbClr val="333333"/>
                </a:solidFill>
                <a:latin typeface="Trebuchet MS" panose="020B0603020202020204" pitchFamily="34" charset="0"/>
              </a:rPr>
              <a:t>2023 m. duomenis </a:t>
            </a:r>
            <a:r>
              <a:rPr lang="lt-LT" sz="2400" dirty="0" smtClean="0">
                <a:solidFill>
                  <a:srgbClr val="333333"/>
                </a:solidFill>
                <a:latin typeface="Trebuchet MS" panose="020B0603020202020204" pitchFamily="34" charset="0"/>
              </a:rPr>
              <a:t>teikia </a:t>
            </a:r>
            <a:r>
              <a:rPr lang="lt-LT" sz="2400" dirty="0">
                <a:solidFill>
                  <a:srgbClr val="333333"/>
                </a:solidFill>
                <a:latin typeface="Trebuchet MS" panose="020B0603020202020204" pitchFamily="34" charset="0"/>
              </a:rPr>
              <a:t>verslininkai, kurių pajamos 2021 m. viršijo 300 tūkst. </a:t>
            </a:r>
            <a:r>
              <a:rPr lang="lt-LT" sz="2400" dirty="0" smtClean="0">
                <a:solidFill>
                  <a:srgbClr val="333333"/>
                </a:solidFill>
                <a:latin typeface="Trebuchet MS" panose="020B0603020202020204" pitchFamily="34" charset="0"/>
              </a:rPr>
              <a:t>eurų.</a:t>
            </a:r>
            <a:endParaRPr lang="lt-LT" sz="2400" b="0" i="0" dirty="0">
              <a:solidFill>
                <a:srgbClr val="333333"/>
              </a:solidFill>
              <a:effectLst/>
              <a:latin typeface="Trebuchet MS" panose="020B0603020202020204" pitchFamily="34" charset="0"/>
            </a:endParaRPr>
          </a:p>
        </p:txBody>
      </p:sp>
      <p:sp>
        <p:nvSpPr>
          <p:cNvPr id="7" name="Stačiakampis 6"/>
          <p:cNvSpPr/>
          <p:nvPr/>
        </p:nvSpPr>
        <p:spPr>
          <a:xfrm>
            <a:off x="458335" y="4245061"/>
            <a:ext cx="23442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b="1" dirty="0" smtClean="0">
                <a:solidFill>
                  <a:srgbClr val="333333"/>
                </a:solidFill>
                <a:latin typeface="Trebuchet MS" panose="020B0603020202020204" pitchFamily="34" charset="0"/>
              </a:rPr>
              <a:t>2023 m.</a:t>
            </a:r>
            <a:r>
              <a:rPr lang="fi-FI" b="1" dirty="0" smtClean="0">
                <a:solidFill>
                  <a:srgbClr val="333333"/>
                </a:solidFill>
                <a:latin typeface="Trebuchet MS" panose="020B0603020202020204" pitchFamily="34" charset="0"/>
              </a:rPr>
              <a:t> </a:t>
            </a:r>
            <a:r>
              <a:rPr lang="fi-FI" b="1" dirty="0">
                <a:solidFill>
                  <a:srgbClr val="333333"/>
                </a:solidFill>
                <a:latin typeface="Trebuchet MS" panose="020B0603020202020204" pitchFamily="34" charset="0"/>
              </a:rPr>
              <a:t>sausio 1 d. </a:t>
            </a:r>
            <a:r>
              <a:rPr lang="fi-FI" dirty="0">
                <a:solidFill>
                  <a:srgbClr val="333333"/>
                </a:solidFill>
                <a:latin typeface="Trebuchet MS" panose="020B0603020202020204" pitchFamily="34" charset="0"/>
              </a:rPr>
              <a:t>- naudojantys kompiuterinius kasos aparatus</a:t>
            </a:r>
            <a:endParaRPr lang="lt-LT" dirty="0">
              <a:latin typeface="Trebuchet MS" panose="020B0603020202020204" pitchFamily="34" charset="0"/>
            </a:endParaRPr>
          </a:p>
        </p:txBody>
      </p:sp>
      <p:sp>
        <p:nvSpPr>
          <p:cNvPr id="8" name="Stačiakampis 7"/>
          <p:cNvSpPr/>
          <p:nvPr/>
        </p:nvSpPr>
        <p:spPr>
          <a:xfrm>
            <a:off x="3314161" y="4213102"/>
            <a:ext cx="2565679" cy="14773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lt-LT" b="1" dirty="0" smtClean="0">
                <a:solidFill>
                  <a:srgbClr val="333333"/>
                </a:solidFill>
                <a:latin typeface="Trebuchet MS" panose="020B0603020202020204" pitchFamily="34" charset="0"/>
              </a:rPr>
              <a:t>2023 m. lapkričio </a:t>
            </a:r>
            <a:r>
              <a:rPr lang="lt-LT" b="1" dirty="0">
                <a:solidFill>
                  <a:srgbClr val="333333"/>
                </a:solidFill>
                <a:latin typeface="Trebuchet MS" panose="020B0603020202020204" pitchFamily="34" charset="0"/>
              </a:rPr>
              <a:t>1 d. </a:t>
            </a:r>
            <a:r>
              <a:rPr lang="lt-LT" dirty="0">
                <a:solidFill>
                  <a:srgbClr val="333333"/>
                </a:solidFill>
                <a:latin typeface="Trebuchet MS" panose="020B0603020202020204" pitchFamily="34" charset="0"/>
              </a:rPr>
              <a:t>– PVM mokėtojai, naudojantys elektroninius kasos aparatus.</a:t>
            </a:r>
            <a:endParaRPr lang="lt-LT" b="0" i="0" dirty="0">
              <a:solidFill>
                <a:srgbClr val="333333"/>
              </a:solidFill>
              <a:effectLst/>
              <a:latin typeface="Trebuchet MS" panose="020B0603020202020204" pitchFamily="34" charset="0"/>
            </a:endParaRPr>
          </a:p>
        </p:txBody>
      </p:sp>
      <p:sp>
        <p:nvSpPr>
          <p:cNvPr id="9" name="Stačiakampis 8"/>
          <p:cNvSpPr/>
          <p:nvPr/>
        </p:nvSpPr>
        <p:spPr>
          <a:xfrm>
            <a:off x="6460863" y="4128728"/>
            <a:ext cx="2479970" cy="175432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r>
              <a:rPr lang="lt-LT" b="1" dirty="0">
                <a:solidFill>
                  <a:srgbClr val="333333"/>
                </a:solidFill>
                <a:latin typeface="Trebuchet MS" panose="020B0603020202020204" pitchFamily="34" charset="0"/>
              </a:rPr>
              <a:t>2024 m. gegužės 1 d</a:t>
            </a:r>
            <a:r>
              <a:rPr lang="lt-LT" b="1" dirty="0" smtClean="0">
                <a:solidFill>
                  <a:srgbClr val="333333"/>
                </a:solidFill>
                <a:latin typeface="Trebuchet MS" panose="020B0603020202020204" pitchFamily="34" charset="0"/>
              </a:rPr>
              <a:t>.</a:t>
            </a:r>
          </a:p>
          <a:p>
            <a:r>
              <a:rPr lang="lt-LT" dirty="0">
                <a:latin typeface="Trebuchet MS" panose="020B0603020202020204" pitchFamily="34" charset="0"/>
              </a:rPr>
              <a:t>Verslininkai, naudojantys senuosius kasos aparatus, kurių negalima įsigyti nuo 2019 m</a:t>
            </a:r>
            <a:r>
              <a:rPr lang="lt-LT" dirty="0" smtClean="0">
                <a:latin typeface="Trebuchet MS" panose="020B0603020202020204" pitchFamily="34" charset="0"/>
              </a:rPr>
              <a:t>.</a:t>
            </a:r>
            <a:endParaRPr lang="lt-LT" dirty="0">
              <a:latin typeface="Trebuchet MS" panose="020B0603020202020204" pitchFamily="34" charset="0"/>
            </a:endParaRPr>
          </a:p>
        </p:txBody>
      </p:sp>
      <p:sp>
        <p:nvSpPr>
          <p:cNvPr id="68" name="Ovalas 67"/>
          <p:cNvSpPr/>
          <p:nvPr/>
        </p:nvSpPr>
        <p:spPr>
          <a:xfrm>
            <a:off x="10523878" y="3498658"/>
            <a:ext cx="258380" cy="239954"/>
          </a:xfrm>
          <a:prstGeom prst="ellipse">
            <a:avLst/>
          </a:prstGeom>
          <a:solidFill>
            <a:srgbClr val="B4E3CC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" name="Stačiakampis 9"/>
          <p:cNvSpPr/>
          <p:nvPr/>
        </p:nvSpPr>
        <p:spPr>
          <a:xfrm>
            <a:off x="9453196" y="4198894"/>
            <a:ext cx="24752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b="1" dirty="0" smtClean="0">
                <a:solidFill>
                  <a:srgbClr val="333333"/>
                </a:solidFill>
                <a:latin typeface="Trebuchet MS" panose="020B0603020202020204" pitchFamily="34" charset="0"/>
              </a:rPr>
              <a:t>2025 </a:t>
            </a:r>
            <a:r>
              <a:rPr lang="lt-LT" b="1" dirty="0">
                <a:solidFill>
                  <a:srgbClr val="333333"/>
                </a:solidFill>
                <a:latin typeface="Trebuchet MS" panose="020B0603020202020204" pitchFamily="34" charset="0"/>
              </a:rPr>
              <a:t>m. </a:t>
            </a:r>
            <a:r>
              <a:rPr lang="lt-LT" b="1" dirty="0" smtClean="0">
                <a:solidFill>
                  <a:srgbClr val="333333"/>
                </a:solidFill>
                <a:latin typeface="Trebuchet MS" panose="020B0603020202020204" pitchFamily="34" charset="0"/>
              </a:rPr>
              <a:t>gegužės 1 </a:t>
            </a:r>
            <a:r>
              <a:rPr lang="lt-LT" b="1" dirty="0">
                <a:solidFill>
                  <a:srgbClr val="333333"/>
                </a:solidFill>
                <a:latin typeface="Trebuchet MS" panose="020B0603020202020204" pitchFamily="34" charset="0"/>
              </a:rPr>
              <a:t>d</a:t>
            </a:r>
            <a:r>
              <a:rPr lang="lt-LT" dirty="0" smtClean="0">
                <a:solidFill>
                  <a:srgbClr val="333333"/>
                </a:solidFill>
                <a:latin typeface="Trebuchet MS" panose="020B0603020202020204" pitchFamily="34" charset="0"/>
              </a:rPr>
              <a:t>. - v</a:t>
            </a:r>
            <a:r>
              <a:rPr lang="lt-LT" dirty="0" smtClean="0">
                <a:latin typeface="Trebuchet MS" panose="020B0603020202020204" pitchFamily="34" charset="0"/>
              </a:rPr>
              <a:t>isi verslininkai, įskaitant smulkiuosius prekybininkus </a:t>
            </a:r>
            <a:endParaRPr lang="lt-LT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524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Tiesioji rodyklės jungtis 42"/>
          <p:cNvCxnSpPr/>
          <p:nvPr/>
        </p:nvCxnSpPr>
        <p:spPr>
          <a:xfrm flipH="1" flipV="1">
            <a:off x="337626" y="1345654"/>
            <a:ext cx="9525" cy="444203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Tiesioji rodyklės jungtis 44"/>
          <p:cNvCxnSpPr/>
          <p:nvPr/>
        </p:nvCxnSpPr>
        <p:spPr>
          <a:xfrm flipV="1">
            <a:off x="453264" y="6062408"/>
            <a:ext cx="6032098" cy="859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314914" y="3175484"/>
            <a:ext cx="400110" cy="115728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lt-LT" sz="1400" b="1" dirty="0" smtClean="0">
                <a:latin typeface="Trebuchet MS" panose="020B0603020202020204" pitchFamily="34" charset="0"/>
              </a:rPr>
              <a:t>Poveikis</a:t>
            </a:r>
            <a:endParaRPr lang="lt-LT" sz="1400" b="1" dirty="0">
              <a:latin typeface="Trebuchet MS" panose="020B0603020202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791297" y="6138072"/>
            <a:ext cx="2320098" cy="30777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lt-LT" sz="1400" b="1" dirty="0" smtClean="0">
                <a:latin typeface="Trebuchet MS" panose="020B0603020202020204" pitchFamily="34" charset="0"/>
              </a:rPr>
              <a:t>Tikimybė</a:t>
            </a:r>
            <a:endParaRPr lang="lt-LT" sz="1400" b="1" dirty="0">
              <a:latin typeface="Trebuchet MS" panose="020B0603020202020204" pitchFamily="34" charset="0"/>
            </a:endParaRPr>
          </a:p>
        </p:txBody>
      </p:sp>
      <p:sp>
        <p:nvSpPr>
          <p:cNvPr id="54" name="Stačiakampis 53"/>
          <p:cNvSpPr/>
          <p:nvPr/>
        </p:nvSpPr>
        <p:spPr>
          <a:xfrm>
            <a:off x="453264" y="265681"/>
            <a:ext cx="106713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3200" b="1" dirty="0" smtClean="0">
                <a:solidFill>
                  <a:srgbClr val="006600"/>
                </a:solidFill>
                <a:latin typeface="Trebuchet MS" panose="020B0603020202020204" pitchFamily="34" charset="0"/>
              </a:rPr>
              <a:t>Rizikos ir prioritetai 2024 m.</a:t>
            </a:r>
            <a:endParaRPr lang="lt-LT" sz="1600" b="1" dirty="0">
              <a:solidFill>
                <a:srgbClr val="006600"/>
              </a:solidFill>
              <a:latin typeface="Trebuchet MS" panose="020B0603020202020204" pitchFamily="34" charset="0"/>
            </a:endParaRPr>
          </a:p>
        </p:txBody>
      </p:sp>
      <p:graphicFrame>
        <p:nvGraphicFramePr>
          <p:cNvPr id="11" name="Objektas 10"/>
          <p:cNvGraphicFramePr>
            <a:graphicFrameLocks noChangeAspect="1"/>
          </p:cNvGraphicFramePr>
          <p:nvPr>
            <p:extLst/>
          </p:nvPr>
        </p:nvGraphicFramePr>
        <p:xfrm>
          <a:off x="715024" y="1345654"/>
          <a:ext cx="5708447" cy="449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5" name="Darbalapis" r:id="rId5" imgW="6572178" imgH="4495956" progId="Excel.Sheet.12">
                  <p:embed/>
                </p:oleObj>
              </mc:Choice>
              <mc:Fallback>
                <p:oleObj name="Darbalapis" r:id="rId5" imgW="6572178" imgH="4495956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15024" y="1345654"/>
                        <a:ext cx="5708447" cy="449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Lentelė 2"/>
          <p:cNvGraphicFramePr>
            <a:graphicFrameLocks noGrp="1"/>
          </p:cNvGraphicFramePr>
          <p:nvPr>
            <p:extLst/>
          </p:nvPr>
        </p:nvGraphicFramePr>
        <p:xfrm>
          <a:off x="6853235" y="1003852"/>
          <a:ext cx="5000902" cy="5639969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578139"/>
                <a:gridCol w="4422763"/>
              </a:tblGrid>
              <a:tr h="507540"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u="none" strike="noStrike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1.1.</a:t>
                      </a:r>
                      <a:endParaRPr lang="lt-LT" sz="1400" b="1" i="0" u="none" strike="noStrike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t-LT" sz="1800" u="none" strike="noStrike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Nedeklaruotos arba netinkamai deklaruotos PVM prievolės deklaruojant pardavimus (įskaitant PVM lengvatų taikymą)</a:t>
                      </a:r>
                      <a:endParaRPr lang="lt-LT" sz="1800" b="0" i="0" u="none" strike="noStrike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9386"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u="none" strike="noStrike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1.2.</a:t>
                      </a:r>
                      <a:endParaRPr lang="lt-LT" sz="1400" b="1" i="0" u="none" strike="noStrike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t-LT" sz="1800" u="none" strike="noStrike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Galimai nepagrįsta PVM atskaita </a:t>
                      </a:r>
                      <a:endParaRPr lang="lt-LT" sz="1800" b="0" i="0" u="none" strike="noStrike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9386"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u="none" strike="noStrike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1.3.</a:t>
                      </a:r>
                      <a:endParaRPr lang="lt-LT" sz="1400" b="1" i="0" u="none" strike="noStrike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800" u="none" strike="noStrike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Sandoriai su ES valstybių narių PVMM  </a:t>
                      </a:r>
                      <a:endParaRPr lang="es-ES" sz="1800" b="0" i="0" u="none" strike="noStrike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9386"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u="none" strike="noStrike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1.6.</a:t>
                      </a:r>
                      <a:endParaRPr lang="lt-LT" sz="1400" b="1" i="0" u="none" strike="noStrike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t-LT" sz="1800" u="none" strike="noStrike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PVM sukčiavimas</a:t>
                      </a:r>
                      <a:endParaRPr lang="lt-LT" sz="1800" b="0" i="0" u="none" strike="noStrike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9386"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u="none" strike="noStrike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2.2.0. </a:t>
                      </a:r>
                      <a:endParaRPr lang="lt-LT" sz="1400" b="1" i="0" u="none" strike="noStrike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t-LT" sz="1800" u="none" strike="noStrike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Pelno (ir kt.) mokesčių vengimas (mažinimas) įmonių grupėse</a:t>
                      </a:r>
                      <a:endParaRPr lang="lt-LT" sz="1800" b="0" i="0" u="none" strike="noStrike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9386"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u="none" strike="noStrike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2.3. </a:t>
                      </a:r>
                      <a:endParaRPr lang="lt-LT" sz="1400" b="1" i="0" u="none" strike="noStrike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t-LT" sz="1800" u="none" strike="noStrike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Pajamų neapskaitymo rizika</a:t>
                      </a:r>
                      <a:endParaRPr lang="lt-LT" sz="1800" b="0" i="0" u="none" strike="noStrike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09487"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u="none" strike="noStrike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3.2.</a:t>
                      </a:r>
                      <a:endParaRPr lang="lt-LT" sz="1400" b="1" i="0" u="none" strike="noStrike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t-LT" sz="1800" u="none" strike="noStrike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Neapskaitytas ir nelegalus darbas, neapskaityto darbo užmokesčio mokėjimas (vengiant GPM, VSD)</a:t>
                      </a:r>
                      <a:endParaRPr lang="lt-LT" sz="1800" b="0" i="0" u="none" strike="noStrike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09487"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u="none" strike="noStrike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5.1.2. </a:t>
                      </a:r>
                      <a:endParaRPr lang="lt-LT" sz="1400" b="1" i="0" u="none" strike="noStrike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t-LT" sz="1800" u="none" strike="noStrike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Vengimas apskaityti ir deklaruoti gaunamas IDV pajamas, mokesčio mažinimas deklaruojant nepagrįstas IDV išlaidas</a:t>
                      </a:r>
                      <a:endParaRPr lang="lt-LT" sz="1800" b="0" i="0" u="none" strike="noStrike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9386"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u="none" strike="noStrike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5.2.2. </a:t>
                      </a:r>
                      <a:endParaRPr lang="lt-LT" sz="1400" b="1" i="0" u="none" strike="noStrike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t-LT" sz="1800" u="none" strike="noStrike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Turto ir išlaidų neatitikimas gautoms pajamoms</a:t>
                      </a:r>
                      <a:endParaRPr lang="lt-LT" sz="1800" b="0" i="0" u="none" strike="noStrike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1566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5739" y="313215"/>
            <a:ext cx="10517013" cy="5355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rgbClr val="0F4A2D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lt-LT" sz="3200" dirty="0" smtClean="0">
                <a:solidFill>
                  <a:srgbClr val="0A6438"/>
                </a:solidFill>
              </a:rPr>
              <a:t>2024 m. prioritetai sektorinių/sričių  požiūriu </a:t>
            </a:r>
            <a:endParaRPr lang="lt-LT" sz="3200" dirty="0">
              <a:solidFill>
                <a:srgbClr val="0A6438"/>
              </a:solidFill>
            </a:endParaRPr>
          </a:p>
        </p:txBody>
      </p:sp>
      <p:pic>
        <p:nvPicPr>
          <p:cNvPr id="6" name="Paveikslėlis 5"/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5783759" y="872088"/>
            <a:ext cx="7014615" cy="6944610"/>
          </a:xfrm>
          <a:prstGeom prst="rect">
            <a:avLst/>
          </a:prstGeom>
          <a:effectLst>
            <a:softEdge rad="939800"/>
          </a:effectLst>
        </p:spPr>
      </p:pic>
      <p:sp>
        <p:nvSpPr>
          <p:cNvPr id="3" name="Stačiakampis 2"/>
          <p:cNvSpPr/>
          <p:nvPr/>
        </p:nvSpPr>
        <p:spPr>
          <a:xfrm>
            <a:off x="445739" y="1498771"/>
            <a:ext cx="6264773" cy="41009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lt-LT" sz="2400" b="1" dirty="0">
                <a:solidFill>
                  <a:srgbClr val="197D4D"/>
                </a:solidFill>
                <a:latin typeface="Trebuchet MS" panose="020B0603020202020204" pitchFamily="34" charset="0"/>
              </a:rPr>
              <a:t>Didmeninė ir mažmeninė prekyba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lt-LT" sz="2400" b="1" dirty="0">
                <a:solidFill>
                  <a:srgbClr val="197D4D"/>
                </a:solidFill>
                <a:latin typeface="Trebuchet MS" panose="020B0603020202020204" pitchFamily="34" charset="0"/>
              </a:rPr>
              <a:t>Statybos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lt-LT" sz="2400" dirty="0" smtClean="0">
              <a:solidFill>
                <a:srgbClr val="0A6438"/>
              </a:solidFill>
              <a:latin typeface="Trebuchet MS" panose="020B0603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lt-LT" sz="20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Apdirbamoji gamyba</a:t>
            </a:r>
            <a:endParaRPr lang="lt-LT" sz="2000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lt-LT" sz="2000" dirty="0">
                <a:solidFill>
                  <a:schemeClr val="tx1"/>
                </a:solidFill>
                <a:latin typeface="Trebuchet MS" panose="020B0603020202020204" pitchFamily="34" charset="0"/>
              </a:rPr>
              <a:t>Transportas ir saugojimas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lt-LT" sz="2000" dirty="0">
                <a:solidFill>
                  <a:schemeClr val="tx1"/>
                </a:solidFill>
                <a:latin typeface="Trebuchet MS" panose="020B0603020202020204" pitchFamily="34" charset="0"/>
              </a:rPr>
              <a:t>Automobilių prekyba ir remontas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lt-LT" sz="2000" dirty="0">
                <a:solidFill>
                  <a:schemeClr val="tx1"/>
                </a:solidFill>
                <a:latin typeface="Trebuchet MS" panose="020B0603020202020204" pitchFamily="34" charset="0"/>
              </a:rPr>
              <a:t>Viešasis maitinimas    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lt-LT" sz="2000" dirty="0" smtClean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lt-LT" sz="20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Elektroninė </a:t>
            </a:r>
            <a:r>
              <a:rPr lang="lt-LT" sz="2000" dirty="0">
                <a:solidFill>
                  <a:schemeClr val="tx1"/>
                </a:solidFill>
                <a:latin typeface="Trebuchet MS" panose="020B0603020202020204" pitchFamily="34" charset="0"/>
              </a:rPr>
              <a:t>erdvė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lt-LT" sz="2000" dirty="0">
                <a:solidFill>
                  <a:schemeClr val="tx1"/>
                </a:solidFill>
                <a:latin typeface="Trebuchet MS" panose="020B0603020202020204" pitchFamily="34" charset="0"/>
              </a:rPr>
              <a:t>Privatūs poreikiai </a:t>
            </a:r>
            <a:endParaRPr lang="en-US" sz="2000" dirty="0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210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>
            <a:extLst>
              <a:ext uri="{FF2B5EF4-FFF2-40B4-BE49-F238E27FC236}">
                <a16:creationId xmlns:a16="http://schemas.microsoft.com/office/drawing/2014/main" xmlns="" id="{74608D4B-70A8-4769-B3C4-7D70F185F3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35" y="-972278"/>
            <a:ext cx="12192000" cy="812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4AD6A60-DBA1-43FC-9F4C-D75DAA420C4A}"/>
              </a:ext>
            </a:extLst>
          </p:cNvPr>
          <p:cNvSpPr txBox="1"/>
          <p:nvPr/>
        </p:nvSpPr>
        <p:spPr>
          <a:xfrm>
            <a:off x="1242583" y="1725014"/>
            <a:ext cx="96855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5400" b="1" dirty="0">
                <a:solidFill>
                  <a:prstClr val="white"/>
                </a:solidFill>
                <a:latin typeface="Trebuchet MS" panose="020B0603020202020204" pitchFamily="34" charset="0"/>
              </a:rPr>
              <a:t>Pasitikėjimą kuriame kartu</a:t>
            </a:r>
            <a:r>
              <a:rPr lang="en-US" sz="5400" b="1" dirty="0">
                <a:solidFill>
                  <a:prstClr val="white"/>
                </a:solidFill>
                <a:latin typeface="Trebuchet MS" panose="020B0603020202020204" pitchFamily="34" charset="0"/>
              </a:rPr>
              <a:t>!</a:t>
            </a:r>
            <a:endParaRPr lang="lt-LT" sz="5400" b="1" dirty="0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0042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Lentelė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1005087"/>
              </p:ext>
            </p:extLst>
          </p:nvPr>
        </p:nvGraphicFramePr>
        <p:xfrm>
          <a:off x="331594" y="1004838"/>
          <a:ext cx="11397721" cy="5467360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233035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0700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0700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40700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21158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211589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211589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1211589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1099021">
                <a:tc rowSpan="2">
                  <a:txBody>
                    <a:bodyPr/>
                    <a:lstStyle>
                      <a:lvl1pPr marL="0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1pPr>
                      <a:lvl2pPr marL="457086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2pPr>
                      <a:lvl3pPr marL="914172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3pPr>
                      <a:lvl4pPr marL="1371257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4pPr>
                      <a:lvl5pPr marL="1828343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5pPr>
                      <a:lvl6pPr marL="2285429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6pPr>
                      <a:lvl7pPr marL="2742514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7pPr>
                      <a:lvl8pPr marL="3199600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8pPr>
                      <a:lvl9pPr marL="3656686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9pPr>
                    </a:lstStyle>
                    <a:p>
                      <a:pPr algn="ctr" rtl="0" fontAlgn="ctr"/>
                      <a:r>
                        <a:rPr lang="lt-LT" sz="1600" u="none" strike="noStrike" dirty="0">
                          <a:effectLst/>
                          <a:latin typeface="Trebuchet MS" panose="020B0603020202020204" pitchFamily="34" charset="0"/>
                        </a:rPr>
                        <a:t>VMI administruojamos NB pajamos</a:t>
                      </a:r>
                      <a:endParaRPr lang="lt-LT" sz="1600" b="0" i="0" u="none" strike="noStrike" dirty="0"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rgbClr val="197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>
                      <a:lvl1pPr marL="0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1pPr>
                      <a:lvl2pPr marL="457086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2pPr>
                      <a:lvl3pPr marL="914172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3pPr>
                      <a:lvl4pPr marL="1371257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4pPr>
                      <a:lvl5pPr marL="1828343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5pPr>
                      <a:lvl6pPr marL="2285429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6pPr>
                      <a:lvl7pPr marL="2742514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7pPr>
                      <a:lvl8pPr marL="3199600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8pPr>
                      <a:lvl9pPr marL="3656686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9pPr>
                    </a:lstStyle>
                    <a:p>
                      <a:pPr algn="ctr" rtl="0" fontAlgn="ctr"/>
                      <a:r>
                        <a:rPr lang="lt-LT" sz="1600" u="none" strike="noStrike" dirty="0">
                          <a:effectLst/>
                          <a:latin typeface="Trebuchet MS" panose="020B0603020202020204" pitchFamily="34" charset="0"/>
                        </a:rPr>
                        <a:t>2022 m.  faktas</a:t>
                      </a:r>
                      <a:endParaRPr lang="lt-LT" sz="1600" b="0" i="0" u="none" strike="noStrike" dirty="0"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rgbClr val="197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>
                      <a:lvl1pPr marL="0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1pPr>
                      <a:lvl2pPr marL="457086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2pPr>
                      <a:lvl3pPr marL="914172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3pPr>
                      <a:lvl4pPr marL="1371257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4pPr>
                      <a:lvl5pPr marL="1828343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5pPr>
                      <a:lvl6pPr marL="2285429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6pPr>
                      <a:lvl7pPr marL="2742514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7pPr>
                      <a:lvl8pPr marL="3199600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8pPr>
                      <a:lvl9pPr marL="3656686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9pPr>
                    </a:lstStyle>
                    <a:p>
                      <a:pPr algn="ctr" rtl="0" fontAlgn="ctr"/>
                      <a:r>
                        <a:rPr lang="lt-LT" sz="1600" u="none" strike="noStrike" dirty="0">
                          <a:effectLst/>
                          <a:latin typeface="Trebuchet MS" panose="020B0603020202020204" pitchFamily="34" charset="0"/>
                        </a:rPr>
                        <a:t>2023 m.  planas</a:t>
                      </a:r>
                      <a:endParaRPr lang="lt-LT" sz="1600" b="0" i="0" u="none" strike="noStrike" dirty="0"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rgbClr val="197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>
                      <a:lvl1pPr marL="0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1pPr>
                      <a:lvl2pPr marL="457086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2pPr>
                      <a:lvl3pPr marL="914172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3pPr>
                      <a:lvl4pPr marL="1371257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4pPr>
                      <a:lvl5pPr marL="1828343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5pPr>
                      <a:lvl6pPr marL="2285429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6pPr>
                      <a:lvl7pPr marL="2742514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7pPr>
                      <a:lvl8pPr marL="3199600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8pPr>
                      <a:lvl9pPr marL="3656686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9pPr>
                    </a:lstStyle>
                    <a:p>
                      <a:pPr algn="ctr" rtl="0" fontAlgn="ctr"/>
                      <a:r>
                        <a:rPr lang="lt-LT" sz="1600" u="none" strike="noStrike" dirty="0">
                          <a:effectLst/>
                          <a:latin typeface="Trebuchet MS" panose="020B0603020202020204" pitchFamily="34" charset="0"/>
                        </a:rPr>
                        <a:t>2023 m.  faktas</a:t>
                      </a:r>
                      <a:endParaRPr lang="lt-LT" sz="1600" b="0" i="0" u="none" strike="noStrike" dirty="0"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rgbClr val="197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>
                      <a:lvl1pPr marL="0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1pPr>
                      <a:lvl2pPr marL="457086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2pPr>
                      <a:lvl3pPr marL="914172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3pPr>
                      <a:lvl4pPr marL="1371257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4pPr>
                      <a:lvl5pPr marL="1828343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5pPr>
                      <a:lvl6pPr marL="2285429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6pPr>
                      <a:lvl7pPr marL="2742514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7pPr>
                      <a:lvl8pPr marL="3199600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8pPr>
                      <a:lvl9pPr marL="3656686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9pPr>
                    </a:lstStyle>
                    <a:p>
                      <a:pPr algn="ctr" rtl="0" fontAlgn="ctr"/>
                      <a:r>
                        <a:rPr lang="pt-BR" sz="1600" u="none" strike="noStrike" dirty="0">
                          <a:effectLst/>
                          <a:latin typeface="Trebuchet MS" panose="020B0603020202020204" pitchFamily="34" charset="0"/>
                        </a:rPr>
                        <a:t>20</a:t>
                      </a:r>
                      <a:r>
                        <a:rPr lang="lt-LT" sz="1600" u="none" strike="noStrike" dirty="0">
                          <a:effectLst/>
                          <a:latin typeface="Trebuchet MS" panose="020B0603020202020204" pitchFamily="34" charset="0"/>
                        </a:rPr>
                        <a:t>23</a:t>
                      </a:r>
                      <a:r>
                        <a:rPr lang="pt-BR" sz="1600" u="none" strike="noStrike" dirty="0">
                          <a:effectLst/>
                          <a:latin typeface="Trebuchet MS" panose="020B0603020202020204" pitchFamily="34" charset="0"/>
                        </a:rPr>
                        <a:t> m. ir 20</a:t>
                      </a:r>
                      <a:r>
                        <a:rPr lang="lt-LT" sz="1600" u="none" strike="noStrike" dirty="0">
                          <a:effectLst/>
                          <a:latin typeface="Trebuchet MS" panose="020B0603020202020204" pitchFamily="34" charset="0"/>
                        </a:rPr>
                        <a:t>22</a:t>
                      </a:r>
                      <a:r>
                        <a:rPr lang="pt-BR" sz="1600" u="none" strike="noStrike" dirty="0">
                          <a:effectLst/>
                          <a:latin typeface="Trebuchet MS" panose="020B0603020202020204" pitchFamily="34" charset="0"/>
                        </a:rPr>
                        <a:t> m. fakto palyginimas</a:t>
                      </a:r>
                      <a:endParaRPr lang="pt-BR" sz="1600" b="0" i="0" u="none" strike="noStrike" dirty="0"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rgbClr val="197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D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1pPr>
                      <a:lvl2pPr marL="457086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2pPr>
                      <a:lvl3pPr marL="914172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3pPr>
                      <a:lvl4pPr marL="1371257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4pPr>
                      <a:lvl5pPr marL="1828343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5pPr>
                      <a:lvl6pPr marL="2285429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6pPr>
                      <a:lvl7pPr marL="2742514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7pPr>
                      <a:lvl8pPr marL="3199600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8pPr>
                      <a:lvl9pPr marL="3656686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9pPr>
                    </a:lstStyle>
                    <a:p>
                      <a:pPr algn="ctr" rtl="0" fontAlgn="ctr"/>
                      <a:r>
                        <a:rPr lang="pt-BR" sz="1800" u="none" strike="noStrike" dirty="0">
                          <a:effectLst/>
                          <a:latin typeface="Trebuchet MS" panose="020B0603020202020204" pitchFamily="34" charset="0"/>
                        </a:rPr>
                        <a:t>20</a:t>
                      </a:r>
                      <a:r>
                        <a:rPr lang="lt-LT" sz="1800" u="none" strike="noStrike" dirty="0">
                          <a:effectLst/>
                          <a:latin typeface="Trebuchet MS" panose="020B0603020202020204" pitchFamily="34" charset="0"/>
                        </a:rPr>
                        <a:t>23</a:t>
                      </a:r>
                      <a:r>
                        <a:rPr lang="pt-BR" sz="1800" u="none" strike="noStrike" dirty="0">
                          <a:effectLst/>
                          <a:latin typeface="Trebuchet MS" panose="020B0603020202020204" pitchFamily="34" charset="0"/>
                        </a:rPr>
                        <a:t> m. fakto ir </a:t>
                      </a:r>
                      <a:r>
                        <a:rPr lang="lt-LT" sz="1800" u="none" strike="noStrike" noProof="0" dirty="0">
                          <a:effectLst/>
                          <a:latin typeface="Trebuchet MS" panose="020B0603020202020204" pitchFamily="34" charset="0"/>
                        </a:rPr>
                        <a:t>plano palyginimas</a:t>
                      </a:r>
                      <a:endParaRPr lang="lt-LT" sz="1800" b="0" i="0" u="none" strike="noStrike" noProof="0" dirty="0"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rgbClr val="197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D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02971"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1pPr>
                      <a:lvl2pPr marL="457086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2pPr>
                      <a:lvl3pPr marL="914172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3pPr>
                      <a:lvl4pPr marL="1371257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4pPr>
                      <a:lvl5pPr marL="1828343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5pPr>
                      <a:lvl6pPr marL="2285429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6pPr>
                      <a:lvl7pPr marL="2742514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7pPr>
                      <a:lvl8pPr marL="3199600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8pPr>
                      <a:lvl9pPr marL="3656686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9pPr>
                    </a:lstStyle>
                    <a:p>
                      <a:pPr algn="ctr" rtl="0" fontAlgn="ctr"/>
                      <a:r>
                        <a:rPr lang="lt-LT" sz="1600" u="none" strike="noStrike" dirty="0">
                          <a:effectLst/>
                          <a:latin typeface="Trebuchet MS" panose="020B0603020202020204" pitchFamily="34" charset="0"/>
                        </a:rPr>
                        <a:t> +/-</a:t>
                      </a:r>
                      <a:endParaRPr lang="lt-LT" sz="1600" b="0" i="0" u="none" strike="noStrike" dirty="0"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197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97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DF0"/>
                    </a:solidFill>
                  </a:tcPr>
                </a:tc>
                <a:tc>
                  <a:txBody>
                    <a:bodyPr/>
                    <a:lstStyle>
                      <a:lvl1pPr marL="0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1pPr>
                      <a:lvl2pPr marL="457086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2pPr>
                      <a:lvl3pPr marL="914172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3pPr>
                      <a:lvl4pPr marL="1371257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4pPr>
                      <a:lvl5pPr marL="1828343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5pPr>
                      <a:lvl6pPr marL="2285429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6pPr>
                      <a:lvl7pPr marL="2742514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7pPr>
                      <a:lvl8pPr marL="3199600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8pPr>
                      <a:lvl9pPr marL="3656686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9pPr>
                    </a:lstStyle>
                    <a:p>
                      <a:pPr algn="ctr" rtl="0" fontAlgn="ctr"/>
                      <a:r>
                        <a:rPr lang="lt-LT" sz="1600" u="none" strike="noStrike" dirty="0">
                          <a:effectLst/>
                          <a:latin typeface="Trebuchet MS" panose="020B0603020202020204" pitchFamily="34" charset="0"/>
                        </a:rPr>
                        <a:t>%</a:t>
                      </a:r>
                      <a:endParaRPr lang="lt-LT" sz="1600" b="0" i="0" u="none" strike="noStrike" dirty="0"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197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97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DF0"/>
                    </a:solidFill>
                  </a:tcPr>
                </a:tc>
                <a:tc>
                  <a:txBody>
                    <a:bodyPr/>
                    <a:lstStyle>
                      <a:lvl1pPr marL="0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1pPr>
                      <a:lvl2pPr marL="457086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2pPr>
                      <a:lvl3pPr marL="914172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3pPr>
                      <a:lvl4pPr marL="1371257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4pPr>
                      <a:lvl5pPr marL="1828343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5pPr>
                      <a:lvl6pPr marL="2285429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6pPr>
                      <a:lvl7pPr marL="2742514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7pPr>
                      <a:lvl8pPr marL="3199600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8pPr>
                      <a:lvl9pPr marL="3656686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9pPr>
                    </a:lstStyle>
                    <a:p>
                      <a:pPr algn="ctr" rtl="0" fontAlgn="ctr"/>
                      <a:r>
                        <a:rPr lang="lt-LT" sz="1600" u="none" strike="noStrike" dirty="0">
                          <a:effectLst/>
                          <a:latin typeface="Trebuchet MS" panose="020B0603020202020204" pitchFamily="34" charset="0"/>
                        </a:rPr>
                        <a:t> +/-</a:t>
                      </a:r>
                      <a:endParaRPr lang="lt-LT" sz="1600" b="0" i="0" u="none" strike="noStrike" dirty="0"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197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97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DF0"/>
                    </a:solidFill>
                  </a:tcPr>
                </a:tc>
                <a:tc>
                  <a:txBody>
                    <a:bodyPr/>
                    <a:lstStyle>
                      <a:lvl1pPr marL="0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1pPr>
                      <a:lvl2pPr marL="457086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2pPr>
                      <a:lvl3pPr marL="914172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3pPr>
                      <a:lvl4pPr marL="1371257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4pPr>
                      <a:lvl5pPr marL="1828343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5pPr>
                      <a:lvl6pPr marL="2285429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6pPr>
                      <a:lvl7pPr marL="2742514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7pPr>
                      <a:lvl8pPr marL="3199600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8pPr>
                      <a:lvl9pPr marL="3656686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9pPr>
                    </a:lstStyle>
                    <a:p>
                      <a:pPr algn="ctr" rtl="0" fontAlgn="ctr"/>
                      <a:r>
                        <a:rPr lang="lt-LT" sz="1600" u="none" strike="noStrike" dirty="0">
                          <a:effectLst/>
                          <a:latin typeface="Trebuchet MS" panose="020B0603020202020204" pitchFamily="34" charset="0"/>
                        </a:rPr>
                        <a:t>%</a:t>
                      </a:r>
                      <a:endParaRPr lang="lt-LT" sz="1600" b="0" i="0" u="none" strike="noStrike" dirty="0"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197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97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DF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40124">
                <a:tc>
                  <a:txBody>
                    <a:bodyPr/>
                    <a:lstStyle>
                      <a:lvl1pPr marL="0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1pPr>
                      <a:lvl2pPr marL="457086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2pPr>
                      <a:lvl3pPr marL="914172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3pPr>
                      <a:lvl4pPr marL="1371257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4pPr>
                      <a:lvl5pPr marL="1828343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5pPr>
                      <a:lvl6pPr marL="2285429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6pPr>
                      <a:lvl7pPr marL="2742514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7pPr>
                      <a:lvl8pPr marL="3199600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8pPr>
                      <a:lvl9pPr marL="3656686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9pPr>
                    </a:lstStyle>
                    <a:p>
                      <a:pPr algn="l" rtl="0" fontAlgn="b"/>
                      <a:r>
                        <a:rPr lang="lt-LT" sz="1800" u="none" strike="noStrike" dirty="0">
                          <a:effectLst/>
                          <a:latin typeface="Trebuchet MS" panose="020B0603020202020204" pitchFamily="34" charset="0"/>
                        </a:rPr>
                        <a:t>GPM</a:t>
                      </a:r>
                      <a:endParaRPr lang="lt-LT" sz="1800" b="0" i="0" u="none" strike="noStrike" dirty="0">
                        <a:solidFill>
                          <a:srgbClr val="283044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5725" marR="9525" marT="9525" marB="0" anchor="ctr">
                    <a:lnT w="12700" cap="flat" cmpd="sng" algn="ctr">
                      <a:solidFill>
                        <a:srgbClr val="197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97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t-LT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5 118,4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197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97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t-LT" sz="1800" b="0" i="0" u="none" strike="noStrike" kern="1200">
                          <a:solidFill>
                            <a:schemeClr val="dk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5 088,8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197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97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t-LT" sz="1800" b="0" i="0" u="none" strike="noStrike" kern="1200">
                          <a:solidFill>
                            <a:schemeClr val="dk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5 700,0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197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97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t-LT" sz="1800" b="0" i="0" u="none" strike="noStrike" kern="1200">
                          <a:solidFill>
                            <a:schemeClr val="dk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581,5 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197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97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D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t-LT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111,4%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197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97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D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t-LT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611,2 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197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97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D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t-LT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112,0%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197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97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DF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02436">
                <a:tc>
                  <a:txBody>
                    <a:bodyPr/>
                    <a:lstStyle>
                      <a:lvl1pPr marL="0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1pPr>
                      <a:lvl2pPr marL="457086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2pPr>
                      <a:lvl3pPr marL="914172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3pPr>
                      <a:lvl4pPr marL="1371257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4pPr>
                      <a:lvl5pPr marL="1828343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5pPr>
                      <a:lvl6pPr marL="2285429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6pPr>
                      <a:lvl7pPr marL="2742514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7pPr>
                      <a:lvl8pPr marL="3199600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8pPr>
                      <a:lvl9pPr marL="3656686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9pPr>
                    </a:lstStyle>
                    <a:p>
                      <a:pPr algn="l" rtl="0" fontAlgn="b"/>
                      <a:r>
                        <a:rPr lang="lt-LT" sz="1800" u="none" strike="noStrike" dirty="0">
                          <a:effectLst/>
                          <a:latin typeface="Trebuchet MS" panose="020B0603020202020204" pitchFamily="34" charset="0"/>
                        </a:rPr>
                        <a:t>Pelno mokestis</a:t>
                      </a:r>
                      <a:endParaRPr lang="lt-LT" sz="1800" b="0" i="0" u="none" strike="noStrike" dirty="0">
                        <a:solidFill>
                          <a:srgbClr val="283044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5725" marR="9525" marT="9525" marB="0" anchor="ctr">
                    <a:lnT w="12700" cap="flat" cmpd="sng" algn="ctr">
                      <a:solidFill>
                        <a:srgbClr val="197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97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t-LT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1 592,4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197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97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t-LT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1 666,8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197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97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t-LT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1 737,8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197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97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t-LT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145,3 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197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97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D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t-LT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109,1%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197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97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D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t-LT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71,0 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197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97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D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t-LT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104,3%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197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97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DF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40124">
                <a:tc>
                  <a:txBody>
                    <a:bodyPr/>
                    <a:lstStyle>
                      <a:lvl1pPr marL="0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1pPr>
                      <a:lvl2pPr marL="457086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2pPr>
                      <a:lvl3pPr marL="914172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3pPr>
                      <a:lvl4pPr marL="1371257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4pPr>
                      <a:lvl5pPr marL="1828343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5pPr>
                      <a:lvl6pPr marL="2285429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6pPr>
                      <a:lvl7pPr marL="2742514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7pPr>
                      <a:lvl8pPr marL="3199600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8pPr>
                      <a:lvl9pPr marL="3656686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9pPr>
                    </a:lstStyle>
                    <a:p>
                      <a:pPr algn="l" rtl="0" fontAlgn="b"/>
                      <a:r>
                        <a:rPr lang="lt-LT" sz="1800" u="none" strike="noStrike" dirty="0">
                          <a:effectLst/>
                          <a:latin typeface="Trebuchet MS" panose="020B0603020202020204" pitchFamily="34" charset="0"/>
                        </a:rPr>
                        <a:t>PVM</a:t>
                      </a:r>
                      <a:endParaRPr lang="lt-LT" sz="1800" b="0" i="0" u="none" strike="noStrike" dirty="0">
                        <a:solidFill>
                          <a:srgbClr val="283044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5725" marR="9525" marT="9525" marB="0" anchor="ctr">
                    <a:lnT w="12700" cap="flat" cmpd="sng" algn="ctr">
                      <a:solidFill>
                        <a:srgbClr val="197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97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t-LT" sz="1800" b="0" i="0" u="none" strike="noStrike" kern="1200">
                          <a:solidFill>
                            <a:schemeClr val="dk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5 678,9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197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97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t-LT" sz="1800" b="0" i="0" u="none" strike="noStrike" kern="1200">
                          <a:solidFill>
                            <a:schemeClr val="dk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5 452,0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197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97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t-LT" sz="1800" b="0" i="0" u="none" strike="noStrike" kern="1200">
                          <a:solidFill>
                            <a:schemeClr val="dk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5 967,8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197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97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t-LT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288,9 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197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97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D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t-LT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105,1%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197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97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D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t-LT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515,8 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197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97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D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t-LT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109,5%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197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97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DF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40124">
                <a:tc>
                  <a:txBody>
                    <a:bodyPr/>
                    <a:lstStyle>
                      <a:lvl1pPr marL="0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1pPr>
                      <a:lvl2pPr marL="457086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2pPr>
                      <a:lvl3pPr marL="914172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3pPr>
                      <a:lvl4pPr marL="1371257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4pPr>
                      <a:lvl5pPr marL="1828343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5pPr>
                      <a:lvl6pPr marL="2285429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6pPr>
                      <a:lvl7pPr marL="2742514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7pPr>
                      <a:lvl8pPr marL="3199600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8pPr>
                      <a:lvl9pPr marL="3656686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9pPr>
                    </a:lstStyle>
                    <a:p>
                      <a:pPr algn="l" rtl="0" fontAlgn="b"/>
                      <a:r>
                        <a:rPr lang="lt-LT" sz="1800" u="none" strike="noStrike" dirty="0">
                          <a:effectLst/>
                          <a:latin typeface="Trebuchet MS" panose="020B0603020202020204" pitchFamily="34" charset="0"/>
                        </a:rPr>
                        <a:t>Akcizai</a:t>
                      </a:r>
                      <a:endParaRPr lang="lt-LT" sz="1800" b="0" i="0" u="none" strike="noStrike" dirty="0">
                        <a:solidFill>
                          <a:srgbClr val="283044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5725" marR="9525" marT="9525" marB="0" anchor="ctr">
                    <a:lnT w="12700" cap="flat" cmpd="sng" algn="ctr">
                      <a:solidFill>
                        <a:srgbClr val="197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97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t-LT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1 652,0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197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97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t-LT" sz="1800" b="0" i="0" u="none" strike="noStrike" kern="1200">
                          <a:solidFill>
                            <a:schemeClr val="dk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1 697,8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197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97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t-LT" sz="1800" b="0" i="0" u="none" strike="noStrike" kern="1200">
                          <a:solidFill>
                            <a:schemeClr val="dk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1 729,6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197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97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t-LT" sz="1800" b="0" i="0" u="none" strike="noStrike" kern="1200">
                          <a:solidFill>
                            <a:schemeClr val="dk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77,6 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197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97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D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t-LT" sz="1800" b="0" i="0" u="none" strike="noStrike" kern="1200">
                          <a:solidFill>
                            <a:schemeClr val="dk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104,7%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197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97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D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t-LT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31,8 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197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97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D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t-LT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101,9%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197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97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DF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702436">
                <a:tc>
                  <a:txBody>
                    <a:bodyPr/>
                    <a:lstStyle>
                      <a:lvl1pPr marL="0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1pPr>
                      <a:lvl2pPr marL="457086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2pPr>
                      <a:lvl3pPr marL="914172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3pPr>
                      <a:lvl4pPr marL="1371257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4pPr>
                      <a:lvl5pPr marL="1828343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5pPr>
                      <a:lvl6pPr marL="2285429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6pPr>
                      <a:lvl7pPr marL="2742514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7pPr>
                      <a:lvl8pPr marL="3199600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8pPr>
                      <a:lvl9pPr marL="3656686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9pPr>
                    </a:lstStyle>
                    <a:p>
                      <a:pPr algn="l" rtl="0" fontAlgn="b"/>
                      <a:r>
                        <a:rPr lang="lt-LT" sz="1800" u="none" strike="noStrike" dirty="0">
                          <a:effectLst/>
                          <a:latin typeface="Trebuchet MS" panose="020B0603020202020204" pitchFamily="34" charset="0"/>
                        </a:rPr>
                        <a:t>Kitos pajamos</a:t>
                      </a:r>
                      <a:endParaRPr lang="lt-LT" sz="1800" b="0" i="0" u="none" strike="noStrike" dirty="0">
                        <a:solidFill>
                          <a:srgbClr val="283044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5725" marR="9525" marT="9525" marB="0" anchor="ctr">
                    <a:lnT w="12700" cap="flat" cmpd="sng" algn="ctr">
                      <a:solidFill>
                        <a:srgbClr val="197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97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t-LT" sz="1800" b="0" i="0" u="none" strike="noStrike" kern="1200">
                          <a:solidFill>
                            <a:schemeClr val="dk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1 316,4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197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97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t-LT" sz="1800" b="0" i="0" u="none" strike="noStrike" kern="1200">
                          <a:solidFill>
                            <a:schemeClr val="dk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1 100,8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197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97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t-LT" sz="1800" b="0" i="0" u="none" strike="noStrike" kern="1200">
                          <a:solidFill>
                            <a:schemeClr val="dk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1 628,6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197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97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t-LT" sz="1800" b="0" i="0" u="none" strike="noStrike" kern="1200">
                          <a:solidFill>
                            <a:schemeClr val="dk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312,2 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197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97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D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t-LT" sz="1800" b="0" i="0" u="none" strike="noStrike" kern="1200">
                          <a:solidFill>
                            <a:schemeClr val="dk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123,7%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197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97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D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t-LT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527,8 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197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97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D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t-LT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147,9%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197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97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DF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640124">
                <a:tc>
                  <a:txBody>
                    <a:bodyPr/>
                    <a:lstStyle>
                      <a:lvl1pPr marL="0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1pPr>
                      <a:lvl2pPr marL="457086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2pPr>
                      <a:lvl3pPr marL="914172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3pPr>
                      <a:lvl4pPr marL="1371257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4pPr>
                      <a:lvl5pPr marL="1828343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5pPr>
                      <a:lvl6pPr marL="2285429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6pPr>
                      <a:lvl7pPr marL="2742514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7pPr>
                      <a:lvl8pPr marL="3199600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8pPr>
                      <a:lvl9pPr marL="3656686" algn="l" defTabSz="91417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  <a:ea typeface="MS PGothic"/>
                        </a:defRPr>
                      </a:lvl9pPr>
                    </a:lstStyle>
                    <a:p>
                      <a:pPr algn="l" rtl="0" fontAlgn="b"/>
                      <a:r>
                        <a:rPr lang="lt-LT" sz="1800" b="1" u="none" strike="noStrike" dirty="0">
                          <a:effectLst/>
                          <a:latin typeface="Trebuchet MS" panose="020B0603020202020204" pitchFamily="34" charset="0"/>
                        </a:rPr>
                        <a:t>Viso</a:t>
                      </a:r>
                      <a:endParaRPr lang="lt-LT" sz="1800" b="1" i="0" u="none" strike="noStrike" dirty="0"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5725" marR="9525" marT="9525" marB="0" anchor="ctr">
                    <a:lnT w="12700" cap="flat" cmpd="sng" algn="ctr">
                      <a:solidFill>
                        <a:srgbClr val="197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4FD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t-LT" sz="18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15 358,2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197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4FD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t-LT" sz="18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15 006,2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197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4FD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t-LT" sz="18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16 763,9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197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4FD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t-LT" sz="18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1 405,7 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197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4FD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t-LT" sz="18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109,2%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197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4FD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t-LT" sz="18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1 757,7 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197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4FD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t-LT" sz="18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111,7%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197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4FDF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0577384" y="900539"/>
            <a:ext cx="161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dirty="0">
                <a:solidFill>
                  <a:prstClr val="black"/>
                </a:solidFill>
                <a:latin typeface="Trebuchet MS" panose="020B0603020202020204" pitchFamily="34" charset="0"/>
              </a:rPr>
              <a:t>m</a:t>
            </a:r>
            <a:r>
              <a:rPr lang="lt-LT" dirty="0" smtClean="0">
                <a:solidFill>
                  <a:prstClr val="black"/>
                </a:solidFill>
                <a:latin typeface="Trebuchet MS" panose="020B0603020202020204" pitchFamily="34" charset="0"/>
              </a:rPr>
              <a:t>ln</a:t>
            </a:r>
            <a:r>
              <a:rPr lang="lt-LT" dirty="0">
                <a:solidFill>
                  <a:prstClr val="black"/>
                </a:solidFill>
                <a:latin typeface="Trebuchet MS" panose="020B0603020202020204" pitchFamily="34" charset="0"/>
              </a:rPr>
              <a:t>. eurų</a:t>
            </a:r>
          </a:p>
        </p:txBody>
      </p:sp>
      <p:sp>
        <p:nvSpPr>
          <p:cNvPr id="5" name="Stačiakampis 4">
            <a:extLst>
              <a:ext uri="{FF2B5EF4-FFF2-40B4-BE49-F238E27FC236}">
                <a16:creationId xmlns="" xmlns:a16="http://schemas.microsoft.com/office/drawing/2014/main" id="{E56611B2-3B5B-41AB-8485-C33721B1882A}"/>
              </a:ext>
            </a:extLst>
          </p:cNvPr>
          <p:cNvSpPr/>
          <p:nvPr/>
        </p:nvSpPr>
        <p:spPr>
          <a:xfrm>
            <a:off x="446068" y="176335"/>
            <a:ext cx="108620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lt-LT" sz="3200" b="1" dirty="0" smtClean="0">
                <a:solidFill>
                  <a:srgbClr val="197D4D"/>
                </a:solidFill>
                <a:latin typeface="Trebuchet MS" panose="020B0603020202020204" pitchFamily="34" charset="0"/>
              </a:rPr>
              <a:t>Planas viršytas 11,7 proc. </a:t>
            </a:r>
          </a:p>
          <a:p>
            <a:pPr algn="just"/>
            <a:endParaRPr lang="lt-LT" sz="3200" b="1" dirty="0">
              <a:ln w="19050">
                <a:solidFill>
                  <a:srgbClr val="197D4D"/>
                </a:solidFill>
              </a:ln>
              <a:solidFill>
                <a:srgbClr val="197D4D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0469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198094" y="173926"/>
            <a:ext cx="11652975" cy="700717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lt-LT" sz="3200" b="1" dirty="0" smtClean="0">
                <a:solidFill>
                  <a:srgbClr val="197D4D"/>
                </a:solidFill>
                <a:latin typeface="Trebuchet"/>
              </a:rPr>
              <a:t>Didieji ir vidutiniai MM sumoka apie </a:t>
            </a:r>
            <a:r>
              <a:rPr lang="en-US" sz="3200" b="1" dirty="0" smtClean="0">
                <a:solidFill>
                  <a:srgbClr val="197D4D"/>
                </a:solidFill>
                <a:latin typeface="Trebuchet"/>
              </a:rPr>
              <a:t>70</a:t>
            </a:r>
            <a:r>
              <a:rPr lang="lt-LT" sz="3200" b="1" dirty="0" smtClean="0">
                <a:solidFill>
                  <a:srgbClr val="197D4D"/>
                </a:solidFill>
                <a:latin typeface="Trebuchet"/>
              </a:rPr>
              <a:t>% visų mokesčių</a:t>
            </a:r>
            <a:endParaRPr lang="lt-LT" sz="3200" b="1" dirty="0">
              <a:solidFill>
                <a:srgbClr val="197D4D"/>
              </a:solidFill>
              <a:latin typeface="Trebuchet"/>
            </a:endParaRPr>
          </a:p>
        </p:txBody>
      </p:sp>
      <p:graphicFrame>
        <p:nvGraphicFramePr>
          <p:cNvPr id="10" name="Diagrama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07513081"/>
              </p:ext>
            </p:extLst>
          </p:nvPr>
        </p:nvGraphicFramePr>
        <p:xfrm>
          <a:off x="5835738" y="1639956"/>
          <a:ext cx="7202557" cy="46018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Diagrama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58696026"/>
              </p:ext>
            </p:extLst>
          </p:nvPr>
        </p:nvGraphicFramePr>
        <p:xfrm>
          <a:off x="-377621" y="1639956"/>
          <a:ext cx="7202557" cy="46018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7676896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a 8"/>
          <p:cNvGraphicFramePr/>
          <p:nvPr>
            <p:extLst>
              <p:ext uri="{D42A27DB-BD31-4B8C-83A1-F6EECF244321}">
                <p14:modId xmlns:p14="http://schemas.microsoft.com/office/powerpoint/2010/main" val="2781128538"/>
              </p:ext>
            </p:extLst>
          </p:nvPr>
        </p:nvGraphicFramePr>
        <p:xfrm>
          <a:off x="727587" y="816077"/>
          <a:ext cx="9635613" cy="55748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Pavadinimas 1"/>
          <p:cNvSpPr txBox="1">
            <a:spLocks/>
          </p:cNvSpPr>
          <p:nvPr/>
        </p:nvSpPr>
        <p:spPr>
          <a:xfrm>
            <a:off x="426714" y="190822"/>
            <a:ext cx="11878213" cy="79873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lt-LT" sz="3200" b="1" dirty="0">
                <a:solidFill>
                  <a:srgbClr val="197D4D"/>
                </a:solidFill>
                <a:latin typeface="Trebuchet"/>
              </a:rPr>
              <a:t>PVM atotrūkis </a:t>
            </a:r>
            <a:r>
              <a:rPr lang="lt-LT" sz="3200" b="1" smtClean="0">
                <a:solidFill>
                  <a:srgbClr val="197D4D"/>
                </a:solidFill>
                <a:latin typeface="Trebuchet"/>
              </a:rPr>
              <a:t>nuosekliai mažėja</a:t>
            </a:r>
            <a:endParaRPr lang="lt-LT" sz="3200" b="1" dirty="0">
              <a:solidFill>
                <a:srgbClr val="197D4D"/>
              </a:solidFill>
              <a:latin typeface="Trebuchet"/>
            </a:endParaRPr>
          </a:p>
        </p:txBody>
      </p:sp>
    </p:spTree>
    <p:extLst>
      <p:ext uri="{BB962C8B-B14F-4D97-AF65-F5344CB8AC3E}">
        <p14:creationId xmlns:p14="http://schemas.microsoft.com/office/powerpoint/2010/main" val="336839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2"/>
          <p:cNvSpPr txBox="1"/>
          <p:nvPr/>
        </p:nvSpPr>
        <p:spPr>
          <a:xfrm>
            <a:off x="356108" y="1705737"/>
            <a:ext cx="4106164" cy="392222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latin typeface="Trebuchet MS"/>
                <a:cs typeface="Trebuchet MS"/>
              </a:rPr>
              <a:t>Informacija </a:t>
            </a:r>
            <a:r>
              <a:rPr sz="2000" spc="-5" dirty="0">
                <a:latin typeface="Trebuchet MS"/>
                <a:cs typeface="Trebuchet MS"/>
              </a:rPr>
              <a:t>pateikiama</a:t>
            </a:r>
            <a:r>
              <a:rPr sz="2000" spc="-100" dirty="0">
                <a:latin typeface="Trebuchet MS"/>
                <a:cs typeface="Trebuchet MS"/>
              </a:rPr>
              <a:t> </a:t>
            </a:r>
            <a:r>
              <a:rPr sz="2000" b="1" spc="-5" dirty="0">
                <a:latin typeface="Trebuchet MS"/>
                <a:cs typeface="Trebuchet MS"/>
              </a:rPr>
              <a:t>kortelėse</a:t>
            </a:r>
            <a:r>
              <a:rPr sz="2000" spc="-5" dirty="0">
                <a:latin typeface="Trebuchet MS"/>
                <a:cs typeface="Trebuchet MS"/>
              </a:rPr>
              <a:t>:</a:t>
            </a:r>
            <a:endParaRPr sz="20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2000" spc="-5" dirty="0">
                <a:latin typeface="Trebuchet MS"/>
                <a:cs typeface="Trebuchet MS"/>
              </a:rPr>
              <a:t>priekyje </a:t>
            </a:r>
            <a:r>
              <a:rPr sz="2000" dirty="0">
                <a:latin typeface="Trebuchet MS"/>
                <a:cs typeface="Trebuchet MS"/>
              </a:rPr>
              <a:t>– </a:t>
            </a:r>
            <a:r>
              <a:rPr sz="2000" dirty="0" err="1" smtClean="0">
                <a:latin typeface="Trebuchet MS"/>
                <a:cs typeface="Trebuchet MS"/>
              </a:rPr>
              <a:t>vertinimas</a:t>
            </a:r>
            <a:r>
              <a:rPr sz="2000" dirty="0" smtClean="0">
                <a:latin typeface="Trebuchet MS"/>
                <a:cs typeface="Trebuchet MS"/>
              </a:rPr>
              <a:t>,</a:t>
            </a:r>
            <a:endParaRPr lang="lt-LT" sz="2000" dirty="0" smtClean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2000" dirty="0" smtClean="0">
                <a:latin typeface="Trebuchet MS"/>
                <a:cs typeface="Trebuchet MS"/>
              </a:rPr>
              <a:t>gale</a:t>
            </a:r>
            <a:r>
              <a:rPr sz="2000" spc="-95" dirty="0" smtClean="0">
                <a:latin typeface="Trebuchet MS"/>
                <a:cs typeface="Trebuchet MS"/>
              </a:rPr>
              <a:t> </a:t>
            </a:r>
            <a:r>
              <a:rPr sz="2000" dirty="0" smtClean="0">
                <a:latin typeface="Trebuchet MS"/>
                <a:cs typeface="Trebuchet MS"/>
              </a:rPr>
              <a:t>–</a:t>
            </a:r>
            <a:r>
              <a:rPr lang="lt-LT" sz="2000" dirty="0" smtClean="0">
                <a:latin typeface="Trebuchet MS"/>
                <a:cs typeface="Trebuchet MS"/>
              </a:rPr>
              <a:t> </a:t>
            </a:r>
            <a:r>
              <a:rPr sz="2000" dirty="0" err="1" smtClean="0">
                <a:latin typeface="Trebuchet MS"/>
                <a:cs typeface="Trebuchet MS"/>
              </a:rPr>
              <a:t>rodiklio</a:t>
            </a:r>
            <a:r>
              <a:rPr sz="2000" spc="-20" dirty="0" smtClean="0">
                <a:latin typeface="Trebuchet MS"/>
                <a:cs typeface="Trebuchet MS"/>
              </a:rPr>
              <a:t> </a:t>
            </a:r>
            <a:r>
              <a:rPr sz="2000" dirty="0" err="1">
                <a:latin typeface="Trebuchet MS"/>
                <a:cs typeface="Trebuchet MS"/>
              </a:rPr>
              <a:t>reikšmės</a:t>
            </a:r>
            <a:r>
              <a:rPr sz="2000" dirty="0" smtClean="0">
                <a:latin typeface="Trebuchet MS"/>
                <a:cs typeface="Trebuchet MS"/>
              </a:rPr>
              <a:t>.</a:t>
            </a:r>
            <a:endParaRPr lang="en-US" sz="2000" dirty="0" smtClean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lang="lt-LT" sz="2700" b="1" dirty="0" smtClean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700" b="1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2000" b="1" spc="-5" dirty="0" err="1">
                <a:latin typeface="Trebuchet MS"/>
                <a:cs typeface="Trebuchet MS"/>
              </a:rPr>
              <a:t>Įmonių</a:t>
            </a:r>
            <a:r>
              <a:rPr sz="2000" b="1" spc="-25" dirty="0">
                <a:latin typeface="Trebuchet MS"/>
                <a:cs typeface="Trebuchet MS"/>
              </a:rPr>
              <a:t> </a:t>
            </a:r>
            <a:r>
              <a:rPr sz="2000" b="1" dirty="0" err="1" smtClean="0">
                <a:latin typeface="Trebuchet MS"/>
                <a:cs typeface="Trebuchet MS"/>
              </a:rPr>
              <a:t>vertinimas</a:t>
            </a:r>
            <a:r>
              <a:rPr lang="lt-LT" sz="2000" b="1" dirty="0" smtClean="0">
                <a:latin typeface="Trebuchet MS"/>
                <a:cs typeface="Trebuchet MS"/>
              </a:rPr>
              <a:t> (02 12)</a:t>
            </a:r>
            <a:r>
              <a:rPr sz="2000" b="1" dirty="0" smtClean="0">
                <a:latin typeface="Trebuchet MS"/>
                <a:cs typeface="Trebuchet MS"/>
              </a:rPr>
              <a:t>:</a:t>
            </a:r>
            <a:endParaRPr sz="2000" b="1" dirty="0">
              <a:latin typeface="Trebuchet MS"/>
              <a:cs typeface="Trebuchet MS"/>
            </a:endParaRPr>
          </a:p>
          <a:p>
            <a:pPr marL="355600" indent="-342900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§"/>
              <a:tabLst>
                <a:tab pos="354965" algn="l"/>
                <a:tab pos="355600" algn="l"/>
              </a:tabLst>
            </a:pPr>
            <a:r>
              <a:rPr lang="lt-LT" sz="2000" b="1" dirty="0" smtClean="0">
                <a:solidFill>
                  <a:srgbClr val="00AF50"/>
                </a:solidFill>
                <a:latin typeface="Trebuchet MS"/>
                <a:cs typeface="Trebuchet MS"/>
              </a:rPr>
              <a:t>32,6</a:t>
            </a:r>
            <a:r>
              <a:rPr sz="2000" b="1" dirty="0" smtClean="0">
                <a:solidFill>
                  <a:srgbClr val="00AF50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00AF50"/>
                </a:solidFill>
                <a:latin typeface="Trebuchet MS"/>
                <a:cs typeface="Trebuchet MS"/>
              </a:rPr>
              <a:t>% </a:t>
            </a:r>
            <a:r>
              <a:rPr sz="2000" dirty="0">
                <a:latin typeface="Trebuchet MS"/>
                <a:cs typeface="Trebuchet MS"/>
              </a:rPr>
              <a:t>visi </a:t>
            </a:r>
            <a:r>
              <a:rPr sz="2000" dirty="0" err="1">
                <a:latin typeface="Trebuchet MS"/>
                <a:cs typeface="Trebuchet MS"/>
              </a:rPr>
              <a:t>žali</a:t>
            </a:r>
            <a:r>
              <a:rPr sz="2000" spc="-55" dirty="0">
                <a:latin typeface="Trebuchet MS"/>
                <a:cs typeface="Trebuchet MS"/>
              </a:rPr>
              <a:t> </a:t>
            </a:r>
            <a:r>
              <a:rPr sz="2000" dirty="0" err="1" smtClean="0">
                <a:latin typeface="Trebuchet MS"/>
                <a:cs typeface="Trebuchet MS"/>
              </a:rPr>
              <a:t>rodikliai</a:t>
            </a:r>
            <a:endParaRPr sz="2000" dirty="0">
              <a:latin typeface="Trebuchet MS"/>
              <a:cs typeface="Trebuchet MS"/>
            </a:endParaRPr>
          </a:p>
          <a:p>
            <a:pPr marL="355600" indent="-342900">
              <a:lnSpc>
                <a:spcPct val="100000"/>
              </a:lnSpc>
              <a:spcBef>
                <a:spcPts val="1205"/>
              </a:spcBef>
              <a:buFont typeface="Wingdings" panose="05000000000000000000" pitchFamily="2" charset="2"/>
              <a:buChar char="§"/>
              <a:tabLst>
                <a:tab pos="354965" algn="l"/>
                <a:tab pos="355600" algn="l"/>
              </a:tabLst>
            </a:pPr>
            <a:r>
              <a:rPr lang="lt-LT" sz="2000" b="1" dirty="0" smtClean="0">
                <a:solidFill>
                  <a:srgbClr val="FFC000"/>
                </a:solidFill>
                <a:latin typeface="Trebuchet MS"/>
                <a:cs typeface="Trebuchet MS"/>
              </a:rPr>
              <a:t>25,</a:t>
            </a:r>
            <a:r>
              <a:rPr lang="lt-LT" sz="2000" b="1" dirty="0">
                <a:solidFill>
                  <a:srgbClr val="FFC000"/>
                </a:solidFill>
                <a:latin typeface="Trebuchet MS"/>
                <a:cs typeface="Trebuchet MS"/>
              </a:rPr>
              <a:t>2</a:t>
            </a:r>
            <a:r>
              <a:rPr sz="2000" b="1" dirty="0" smtClean="0">
                <a:solidFill>
                  <a:srgbClr val="FFC000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FFC000"/>
                </a:solidFill>
                <a:latin typeface="Trebuchet MS"/>
                <a:cs typeface="Trebuchet MS"/>
              </a:rPr>
              <a:t>% </a:t>
            </a:r>
            <a:r>
              <a:rPr sz="2000" spc="-5" dirty="0" err="1">
                <a:latin typeface="Trebuchet MS"/>
                <a:cs typeface="Trebuchet MS"/>
              </a:rPr>
              <a:t>iki</a:t>
            </a:r>
            <a:r>
              <a:rPr sz="2000" spc="-5" dirty="0">
                <a:latin typeface="Trebuchet MS"/>
                <a:cs typeface="Trebuchet MS"/>
              </a:rPr>
              <a:t> </a:t>
            </a:r>
            <a:r>
              <a:rPr lang="en-US" sz="2000" dirty="0">
                <a:latin typeface="Trebuchet MS"/>
                <a:cs typeface="Trebuchet MS"/>
              </a:rPr>
              <a:t>3</a:t>
            </a:r>
            <a:r>
              <a:rPr sz="2000" dirty="0" smtClean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geltonų</a:t>
            </a:r>
            <a:r>
              <a:rPr sz="2000" spc="-80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rodiklių</a:t>
            </a:r>
            <a:endParaRPr sz="2000" dirty="0">
              <a:latin typeface="Trebuchet MS"/>
              <a:cs typeface="Trebuchet MS"/>
            </a:endParaRPr>
          </a:p>
          <a:p>
            <a:pPr marL="355600" indent="-342900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§"/>
              <a:tabLst>
                <a:tab pos="354965" algn="l"/>
                <a:tab pos="355600" algn="l"/>
              </a:tabLst>
            </a:pPr>
            <a:r>
              <a:rPr lang="lt-LT" sz="2000" b="1" dirty="0" smtClean="0">
                <a:solidFill>
                  <a:srgbClr val="FF8888"/>
                </a:solidFill>
                <a:latin typeface="Trebuchet MS"/>
                <a:cs typeface="Trebuchet MS"/>
              </a:rPr>
              <a:t>26,3</a:t>
            </a:r>
            <a:r>
              <a:rPr sz="2000" b="1" dirty="0" smtClean="0">
                <a:solidFill>
                  <a:srgbClr val="FF8888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FF8888"/>
                </a:solidFill>
                <a:latin typeface="Trebuchet MS"/>
                <a:cs typeface="Trebuchet MS"/>
              </a:rPr>
              <a:t>% </a:t>
            </a:r>
            <a:r>
              <a:rPr sz="2000" dirty="0">
                <a:latin typeface="Trebuchet MS"/>
                <a:cs typeface="Trebuchet MS"/>
              </a:rPr>
              <a:t>1 </a:t>
            </a:r>
            <a:r>
              <a:rPr sz="2000" spc="-5" dirty="0">
                <a:latin typeface="Trebuchet MS"/>
                <a:cs typeface="Trebuchet MS"/>
              </a:rPr>
              <a:t>raudonas</a:t>
            </a:r>
            <a:r>
              <a:rPr sz="2000" spc="-70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rodiklis</a:t>
            </a:r>
            <a:endParaRPr sz="2000" dirty="0">
              <a:latin typeface="Trebuchet MS"/>
              <a:cs typeface="Trebuchet MS"/>
            </a:endParaRPr>
          </a:p>
          <a:p>
            <a:pPr marL="355600" indent="-342900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§"/>
              <a:tabLst>
                <a:tab pos="354965" algn="l"/>
                <a:tab pos="355600" algn="l"/>
              </a:tabLst>
            </a:pPr>
            <a:r>
              <a:rPr lang="lt-LT" sz="2000" b="1" dirty="0" smtClean="0">
                <a:solidFill>
                  <a:srgbClr val="FF0000"/>
                </a:solidFill>
                <a:latin typeface="Trebuchet MS"/>
                <a:cs typeface="Trebuchet MS"/>
              </a:rPr>
              <a:t>12,4</a:t>
            </a:r>
            <a:r>
              <a:rPr sz="2000" b="1" dirty="0" smtClean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FF0000"/>
                </a:solidFill>
                <a:latin typeface="Trebuchet MS"/>
                <a:cs typeface="Trebuchet MS"/>
              </a:rPr>
              <a:t>% </a:t>
            </a:r>
            <a:r>
              <a:rPr sz="2000" dirty="0">
                <a:latin typeface="Trebuchet MS"/>
                <a:cs typeface="Trebuchet MS"/>
              </a:rPr>
              <a:t>&gt; </a:t>
            </a:r>
            <a:r>
              <a:rPr lang="en-US" sz="2000" dirty="0" smtClean="0">
                <a:latin typeface="Trebuchet MS"/>
                <a:cs typeface="Trebuchet MS"/>
              </a:rPr>
              <a:t>1</a:t>
            </a:r>
            <a:r>
              <a:rPr sz="2000" dirty="0" smtClean="0">
                <a:latin typeface="Trebuchet MS"/>
                <a:cs typeface="Trebuchet MS"/>
              </a:rPr>
              <a:t> </a:t>
            </a:r>
            <a:r>
              <a:rPr sz="2000" dirty="0" err="1" smtClean="0">
                <a:latin typeface="Trebuchet MS"/>
                <a:cs typeface="Trebuchet MS"/>
              </a:rPr>
              <a:t>raudon</a:t>
            </a:r>
            <a:r>
              <a:rPr lang="en-US" sz="2000" dirty="0" err="1" smtClean="0">
                <a:latin typeface="Trebuchet MS"/>
                <a:cs typeface="Trebuchet MS"/>
              </a:rPr>
              <a:t>as</a:t>
            </a:r>
            <a:r>
              <a:rPr sz="2000" spc="-90" dirty="0" smtClean="0">
                <a:latin typeface="Trebuchet MS"/>
                <a:cs typeface="Trebuchet MS"/>
              </a:rPr>
              <a:t> </a:t>
            </a:r>
            <a:r>
              <a:rPr sz="2000" dirty="0" err="1" smtClean="0">
                <a:latin typeface="Trebuchet MS"/>
                <a:cs typeface="Trebuchet MS"/>
              </a:rPr>
              <a:t>rodikli</a:t>
            </a:r>
            <a:r>
              <a:rPr lang="en-US" sz="2000" dirty="0" err="1" smtClean="0">
                <a:latin typeface="Trebuchet MS"/>
                <a:cs typeface="Trebuchet MS"/>
              </a:rPr>
              <a:t>s</a:t>
            </a:r>
            <a:endParaRPr sz="2000" dirty="0">
              <a:latin typeface="Trebuchet MS"/>
              <a:cs typeface="Trebuchet MS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4782311" y="1438655"/>
            <a:ext cx="7256145" cy="5192395"/>
            <a:chOff x="4782311" y="1438655"/>
            <a:chExt cx="7256145" cy="5192395"/>
          </a:xfrm>
        </p:grpSpPr>
        <p:sp>
          <p:nvSpPr>
            <p:cNvPr id="24" name="object 24"/>
            <p:cNvSpPr/>
            <p:nvPr/>
          </p:nvSpPr>
          <p:spPr>
            <a:xfrm>
              <a:off x="4782311" y="1438655"/>
              <a:ext cx="3675888" cy="519226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8458200" y="1531619"/>
              <a:ext cx="3579876" cy="498348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72620" y="359633"/>
            <a:ext cx="102191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3200" b="1" dirty="0">
                <a:solidFill>
                  <a:srgbClr val="197D4D"/>
                </a:solidFill>
                <a:latin typeface="Trebuchet MS" panose="020B0603020202020204" pitchFamily="34" charset="0"/>
              </a:rPr>
              <a:t>Kliento profilis – </a:t>
            </a:r>
            <a:r>
              <a:rPr lang="lt-LT" sz="3200" b="1" dirty="0" smtClean="0">
                <a:solidFill>
                  <a:srgbClr val="197D4D"/>
                </a:solidFill>
                <a:latin typeface="Trebuchet MS" panose="020B0603020202020204" pitchFamily="34" charset="0"/>
              </a:rPr>
              <a:t>235 </a:t>
            </a:r>
            <a:r>
              <a:rPr lang="lt-LT" sz="3200" b="1" dirty="0">
                <a:solidFill>
                  <a:srgbClr val="197D4D"/>
                </a:solidFill>
                <a:latin typeface="Trebuchet MS" panose="020B0603020202020204" pitchFamily="34" charset="0"/>
              </a:rPr>
              <a:t>tūkst. Lietuvos įmonių</a:t>
            </a:r>
          </a:p>
        </p:txBody>
      </p:sp>
    </p:spTree>
    <p:extLst>
      <p:ext uri="{BB962C8B-B14F-4D97-AF65-F5344CB8AC3E}">
        <p14:creationId xmlns:p14="http://schemas.microsoft.com/office/powerpoint/2010/main" val="412255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56907" y="-171286"/>
            <a:ext cx="4535093" cy="68579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522113" y="1683328"/>
            <a:ext cx="6138724" cy="31835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00" b="1" spc="-30" dirty="0" err="1">
                <a:solidFill>
                  <a:srgbClr val="197D4D"/>
                </a:solidFill>
                <a:latin typeface="Trebuchet MS"/>
                <a:cs typeface="Trebuchet MS"/>
              </a:rPr>
              <a:t>Tobulinti</a:t>
            </a:r>
            <a:r>
              <a:rPr sz="2000" b="1" spc="-30" dirty="0">
                <a:solidFill>
                  <a:srgbClr val="6478AA"/>
                </a:solidFill>
                <a:latin typeface="Trebuchet MS"/>
                <a:cs typeface="Trebuchet MS"/>
              </a:rPr>
              <a:t> </a:t>
            </a:r>
            <a:r>
              <a:rPr lang="lt-LT" sz="2000" i="1" spc="-5" dirty="0" smtClean="0">
                <a:latin typeface="Trebuchet MS"/>
                <a:cs typeface="Trebuchet MS"/>
              </a:rPr>
              <a:t>K</a:t>
            </a:r>
            <a:r>
              <a:rPr sz="2000" i="1" spc="-5" dirty="0" err="1" smtClean="0">
                <a:latin typeface="Trebuchet MS"/>
                <a:cs typeface="Trebuchet MS"/>
              </a:rPr>
              <a:t>liento</a:t>
            </a:r>
            <a:r>
              <a:rPr sz="2000" i="1" spc="-5" dirty="0" smtClean="0">
                <a:latin typeface="Trebuchet MS"/>
                <a:cs typeface="Trebuchet MS"/>
              </a:rPr>
              <a:t> </a:t>
            </a:r>
            <a:r>
              <a:rPr sz="2000" i="1" spc="-5" dirty="0" err="1">
                <a:latin typeface="Trebuchet MS"/>
                <a:cs typeface="Trebuchet MS"/>
              </a:rPr>
              <a:t>profilį</a:t>
            </a:r>
            <a:r>
              <a:rPr sz="2000" i="1" spc="-5" dirty="0">
                <a:latin typeface="Trebuchet MS"/>
                <a:cs typeface="Trebuchet MS"/>
              </a:rPr>
              <a:t> </a:t>
            </a:r>
            <a:r>
              <a:rPr sz="2000" spc="-5" dirty="0" err="1" smtClean="0">
                <a:latin typeface="Trebuchet MS"/>
                <a:cs typeface="Trebuchet MS"/>
              </a:rPr>
              <a:t>atsižvelg</a:t>
            </a:r>
            <a:r>
              <a:rPr lang="en-US" sz="2000" spc="-5" dirty="0" err="1" smtClean="0">
                <a:latin typeface="Trebuchet MS"/>
                <a:cs typeface="Trebuchet MS"/>
              </a:rPr>
              <a:t>iant</a:t>
            </a:r>
            <a:r>
              <a:rPr sz="2000" spc="-5" dirty="0" smtClean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į </a:t>
            </a:r>
            <a:r>
              <a:rPr lang="en-US" sz="2000" dirty="0" err="1" smtClean="0">
                <a:latin typeface="Trebuchet MS"/>
                <a:cs typeface="Trebuchet MS"/>
              </a:rPr>
              <a:t>i</a:t>
            </a:r>
            <a:r>
              <a:rPr lang="lt-LT" sz="2000" dirty="0" err="1" smtClean="0">
                <a:latin typeface="Trebuchet MS"/>
                <a:cs typeface="Trebuchet MS"/>
              </a:rPr>
              <a:t>šsakytus</a:t>
            </a:r>
            <a:r>
              <a:rPr lang="lt-LT" sz="2000" dirty="0" smtClean="0">
                <a:latin typeface="Trebuchet MS"/>
                <a:cs typeface="Trebuchet MS"/>
              </a:rPr>
              <a:t> </a:t>
            </a:r>
            <a:r>
              <a:rPr sz="2000" dirty="0" err="1" smtClean="0">
                <a:latin typeface="Trebuchet MS"/>
                <a:cs typeface="Trebuchet MS"/>
              </a:rPr>
              <a:t>verslo</a:t>
            </a:r>
            <a:r>
              <a:rPr sz="2000" dirty="0" smtClean="0">
                <a:latin typeface="Trebuchet MS"/>
                <a:cs typeface="Trebuchet MS"/>
              </a:rPr>
              <a:t> </a:t>
            </a:r>
            <a:r>
              <a:rPr sz="2000" spc="-5" dirty="0" err="1" smtClean="0">
                <a:latin typeface="Trebuchet MS"/>
                <a:cs typeface="Trebuchet MS"/>
              </a:rPr>
              <a:t>poreikius</a:t>
            </a:r>
            <a:endParaRPr sz="20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lang="lt-LT" sz="2300" dirty="0" smtClean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23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2800" b="1" spc="-5" dirty="0" err="1" smtClean="0">
                <a:solidFill>
                  <a:srgbClr val="197D4D"/>
                </a:solidFill>
                <a:latin typeface="Trebuchet MS"/>
                <a:cs typeface="Trebuchet MS"/>
              </a:rPr>
              <a:t>Atverti</a:t>
            </a:r>
            <a:r>
              <a:rPr sz="2000" b="1" spc="-5" dirty="0" smtClean="0">
                <a:solidFill>
                  <a:srgbClr val="6478AA"/>
                </a:solidFill>
                <a:latin typeface="Trebuchet MS"/>
                <a:cs typeface="Trebuchet MS"/>
              </a:rPr>
              <a:t> </a:t>
            </a:r>
            <a:r>
              <a:rPr sz="2000" spc="-5" dirty="0" err="1">
                <a:latin typeface="Trebuchet MS"/>
                <a:cs typeface="Trebuchet MS"/>
              </a:rPr>
              <a:t>daugiau</a:t>
            </a:r>
            <a:r>
              <a:rPr sz="2000" spc="-5" dirty="0">
                <a:latin typeface="Trebuchet MS"/>
                <a:cs typeface="Trebuchet MS"/>
              </a:rPr>
              <a:t> </a:t>
            </a:r>
            <a:r>
              <a:rPr sz="2000" spc="-5" dirty="0" err="1" smtClean="0">
                <a:latin typeface="Trebuchet MS"/>
                <a:cs typeface="Trebuchet MS"/>
              </a:rPr>
              <a:t>duomenų</a:t>
            </a:r>
            <a:r>
              <a:rPr lang="lt-LT" sz="2000" spc="-5" dirty="0" smtClean="0">
                <a:latin typeface="Trebuchet MS"/>
                <a:cs typeface="Trebuchet MS"/>
              </a:rPr>
              <a:t> </a:t>
            </a:r>
            <a:endParaRPr sz="2000" dirty="0" smtClean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lang="lt-LT" sz="1800" dirty="0" smtClean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lang="lt-LT" sz="1800" dirty="0" smtClean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2800" b="1" dirty="0" err="1" smtClean="0">
                <a:solidFill>
                  <a:srgbClr val="197D4D"/>
                </a:solidFill>
                <a:latin typeface="Trebuchet MS"/>
                <a:cs typeface="Trebuchet MS"/>
              </a:rPr>
              <a:t>Plėsti</a:t>
            </a:r>
            <a:r>
              <a:rPr sz="2000" b="1" dirty="0" smtClean="0">
                <a:solidFill>
                  <a:srgbClr val="6478AA"/>
                </a:solidFill>
                <a:latin typeface="Trebuchet MS"/>
                <a:cs typeface="Trebuchet MS"/>
              </a:rPr>
              <a:t> </a:t>
            </a:r>
            <a:r>
              <a:rPr lang="lt-LT" sz="2000" i="1" dirty="0" smtClean="0">
                <a:latin typeface="Trebuchet MS"/>
                <a:cs typeface="Trebuchet MS"/>
              </a:rPr>
              <a:t>K</a:t>
            </a:r>
            <a:r>
              <a:rPr sz="2000" i="1" spc="-5" dirty="0" err="1" smtClean="0">
                <a:latin typeface="Trebuchet MS"/>
                <a:cs typeface="Trebuchet MS"/>
              </a:rPr>
              <a:t>liento</a:t>
            </a:r>
            <a:r>
              <a:rPr sz="2000" i="1" spc="-5" dirty="0" smtClean="0">
                <a:latin typeface="Trebuchet MS"/>
                <a:cs typeface="Trebuchet MS"/>
              </a:rPr>
              <a:t> </a:t>
            </a:r>
            <a:r>
              <a:rPr sz="2000" i="1" spc="-5" dirty="0" err="1">
                <a:latin typeface="Trebuchet MS"/>
                <a:cs typeface="Trebuchet MS"/>
              </a:rPr>
              <a:t>profilio</a:t>
            </a:r>
            <a:r>
              <a:rPr sz="2000" i="1" spc="-5" dirty="0">
                <a:latin typeface="Trebuchet MS"/>
                <a:cs typeface="Trebuchet MS"/>
              </a:rPr>
              <a:t> </a:t>
            </a:r>
            <a:r>
              <a:rPr sz="2000" spc="-5" dirty="0" err="1" smtClean="0">
                <a:latin typeface="Trebuchet MS"/>
                <a:cs typeface="Trebuchet MS"/>
              </a:rPr>
              <a:t>funkcionalum</a:t>
            </a:r>
            <a:r>
              <a:rPr lang="lt-LT" sz="2000" spc="-5" dirty="0" err="1" smtClean="0">
                <a:latin typeface="Trebuchet MS"/>
                <a:cs typeface="Trebuchet MS"/>
              </a:rPr>
              <a:t>us</a:t>
            </a:r>
            <a:r>
              <a:rPr lang="lt-LT" sz="2000" spc="-5" dirty="0" smtClean="0">
                <a:latin typeface="Trebuchet MS"/>
                <a:cs typeface="Trebuchet MS"/>
              </a:rPr>
              <a:t> ir</a:t>
            </a:r>
            <a:r>
              <a:rPr sz="2000" spc="-5" dirty="0" smtClean="0">
                <a:latin typeface="Trebuchet MS"/>
                <a:cs typeface="Trebuchet MS"/>
              </a:rPr>
              <a:t> </a:t>
            </a:r>
            <a:r>
              <a:rPr sz="2000" spc="-5" dirty="0" err="1" smtClean="0">
                <a:latin typeface="Trebuchet MS"/>
                <a:cs typeface="Trebuchet MS"/>
              </a:rPr>
              <a:t>integruoti</a:t>
            </a:r>
            <a:r>
              <a:rPr lang="lt-LT" sz="2000" spc="-5" dirty="0" smtClean="0">
                <a:latin typeface="Trebuchet MS"/>
                <a:cs typeface="Trebuchet MS"/>
              </a:rPr>
              <a:t> jį</a:t>
            </a:r>
            <a:r>
              <a:rPr sz="2000" spc="-5" dirty="0" smtClean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kitose platformose bei paversti </a:t>
            </a:r>
            <a:r>
              <a:rPr sz="2000" dirty="0">
                <a:latin typeface="Trebuchet MS"/>
                <a:cs typeface="Trebuchet MS"/>
              </a:rPr>
              <a:t>reputacijos</a:t>
            </a:r>
            <a:r>
              <a:rPr sz="2000" spc="-11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ženklu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3219" y="537684"/>
            <a:ext cx="7193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3200" b="1" dirty="0">
                <a:solidFill>
                  <a:srgbClr val="197D4D"/>
                </a:solidFill>
                <a:latin typeface="Trebuchet MS" panose="020B0603020202020204" pitchFamily="34" charset="0"/>
              </a:rPr>
              <a:t>Ko sieksime toliau?</a:t>
            </a:r>
          </a:p>
        </p:txBody>
      </p:sp>
      <p:pic>
        <p:nvPicPr>
          <p:cNvPr id="4" name="Paveikslėlis 3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95" y="4335128"/>
            <a:ext cx="636922" cy="636922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65" y="1761193"/>
            <a:ext cx="644782" cy="644782"/>
          </a:xfrm>
          <a:prstGeom prst="rect">
            <a:avLst/>
          </a:prstGeom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31" y="2905288"/>
            <a:ext cx="704850" cy="70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802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Tiesioji jungtis 4"/>
          <p:cNvCxnSpPr/>
          <p:nvPr/>
        </p:nvCxnSpPr>
        <p:spPr>
          <a:xfrm>
            <a:off x="966157" y="3912381"/>
            <a:ext cx="9618454" cy="0"/>
          </a:xfrm>
          <a:prstGeom prst="line">
            <a:avLst/>
          </a:prstGeom>
          <a:ln w="1905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Tiesioji jungtis 17"/>
          <p:cNvCxnSpPr/>
          <p:nvPr/>
        </p:nvCxnSpPr>
        <p:spPr>
          <a:xfrm>
            <a:off x="966157" y="4838115"/>
            <a:ext cx="9618454" cy="0"/>
          </a:xfrm>
          <a:prstGeom prst="line">
            <a:avLst/>
          </a:prstGeom>
          <a:ln w="1905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72620" y="359633"/>
            <a:ext cx="11298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3200" b="1" dirty="0" smtClean="0">
                <a:solidFill>
                  <a:srgbClr val="197D4D"/>
                </a:solidFill>
                <a:latin typeface="Trebuchet MS" panose="020B0603020202020204" pitchFamily="34" charset="0"/>
              </a:rPr>
              <a:t>Naujausias – vidutinio darbo užmokesčio </a:t>
            </a:r>
            <a:r>
              <a:rPr lang="lt-LT" sz="3200" b="1" dirty="0">
                <a:solidFill>
                  <a:srgbClr val="197D4D"/>
                </a:solidFill>
                <a:latin typeface="Trebuchet MS" panose="020B0603020202020204" pitchFamily="34" charset="0"/>
              </a:rPr>
              <a:t>kriterijus</a:t>
            </a:r>
          </a:p>
        </p:txBody>
      </p:sp>
      <p:sp>
        <p:nvSpPr>
          <p:cNvPr id="11" name="Stačiakampis 10"/>
          <p:cNvSpPr/>
          <p:nvPr/>
        </p:nvSpPr>
        <p:spPr>
          <a:xfrm>
            <a:off x="1193360" y="3250382"/>
            <a:ext cx="911861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lt-LT" sz="2000" b="1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Raudona</a:t>
            </a:r>
            <a:r>
              <a:rPr lang="en-US" sz="2000" dirty="0">
                <a:latin typeface="Trebuchet MS" panose="020B0603020202020204" pitchFamily="34" charset="0"/>
              </a:rPr>
              <a:t>	</a:t>
            </a:r>
            <a:r>
              <a:rPr lang="lt-LT" sz="2000" dirty="0">
                <a:latin typeface="Trebuchet MS" panose="020B0603020202020204" pitchFamily="34" charset="0"/>
              </a:rPr>
              <a:t>Į</a:t>
            </a:r>
            <a:r>
              <a:rPr lang="lt-LT" sz="2000" dirty="0" smtClean="0">
                <a:latin typeface="Trebuchet MS" panose="020B0603020202020204" pitchFamily="34" charset="0"/>
              </a:rPr>
              <a:t>monės </a:t>
            </a:r>
            <a:r>
              <a:rPr lang="lt-LT" sz="2000" dirty="0">
                <a:latin typeface="Trebuchet MS" panose="020B0603020202020204" pitchFamily="34" charset="0"/>
              </a:rPr>
              <a:t>VDU &gt; 25 % mažesnis, nei </a:t>
            </a:r>
            <a:r>
              <a:rPr lang="lt-LT" sz="2000" dirty="0" smtClean="0">
                <a:latin typeface="Trebuchet MS" panose="020B0603020202020204" pitchFamily="34" charset="0"/>
              </a:rPr>
              <a:t>mediana</a:t>
            </a:r>
            <a:endParaRPr lang="en-US" sz="2000" dirty="0" smtClean="0">
              <a:latin typeface="Trebuchet MS" panose="020B0603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dirty="0" smtClean="0">
              <a:latin typeface="Trebuchet MS" panose="020B0603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lt-LT" sz="2000" dirty="0">
              <a:latin typeface="Trebuchet MS" panose="020B0603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lt-LT" sz="2000" b="1" dirty="0" smtClean="0">
                <a:solidFill>
                  <a:schemeClr val="accent4"/>
                </a:solidFill>
                <a:latin typeface="Trebuchet MS" panose="020B0603020202020204" pitchFamily="34" charset="0"/>
              </a:rPr>
              <a:t>Geltona</a:t>
            </a:r>
            <a:r>
              <a:rPr lang="en-US" sz="2000" dirty="0">
                <a:latin typeface="Trebuchet MS" panose="020B0603020202020204" pitchFamily="34" charset="0"/>
              </a:rPr>
              <a:t>	</a:t>
            </a:r>
            <a:r>
              <a:rPr lang="lt-LT" sz="2000" dirty="0">
                <a:latin typeface="Trebuchet MS" panose="020B0603020202020204" pitchFamily="34" charset="0"/>
              </a:rPr>
              <a:t>Į</a:t>
            </a:r>
            <a:r>
              <a:rPr lang="lt-LT" sz="2000" dirty="0" smtClean="0">
                <a:latin typeface="Trebuchet MS" panose="020B0603020202020204" pitchFamily="34" charset="0"/>
              </a:rPr>
              <a:t>monės </a:t>
            </a:r>
            <a:r>
              <a:rPr lang="lt-LT" sz="2000" dirty="0">
                <a:latin typeface="Trebuchet MS" panose="020B0603020202020204" pitchFamily="34" charset="0"/>
              </a:rPr>
              <a:t>VDU mažesnis nei mediana, bet ne daugiau kaip 25 </a:t>
            </a:r>
            <a:r>
              <a:rPr lang="lt-LT" sz="2000" dirty="0" smtClean="0">
                <a:latin typeface="Trebuchet MS" panose="020B0603020202020204" pitchFamily="34" charset="0"/>
              </a:rPr>
              <a:t>%</a:t>
            </a:r>
            <a:endParaRPr lang="en-US" sz="2000" dirty="0" smtClean="0">
              <a:latin typeface="Trebuchet MS" panose="020B0603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dirty="0" smtClean="0">
              <a:latin typeface="Trebuchet MS" panose="020B0603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lt-LT" sz="2000" dirty="0">
              <a:latin typeface="Trebuchet MS" panose="020B0603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lt-LT" sz="2000" b="1" dirty="0" smtClean="0">
                <a:solidFill>
                  <a:srgbClr val="2D9763"/>
                </a:solidFill>
                <a:latin typeface="Trebuchet MS" panose="020B0603020202020204" pitchFamily="34" charset="0"/>
              </a:rPr>
              <a:t>Žalia</a:t>
            </a:r>
            <a:r>
              <a:rPr lang="en-US" sz="2000" dirty="0">
                <a:latin typeface="Trebuchet MS" panose="020B0603020202020204" pitchFamily="34" charset="0"/>
              </a:rPr>
              <a:t>	</a:t>
            </a:r>
            <a:r>
              <a:rPr lang="en-US" sz="2000" dirty="0" smtClean="0">
                <a:latin typeface="Trebuchet MS" panose="020B0603020202020204" pitchFamily="34" charset="0"/>
              </a:rPr>
              <a:t>	</a:t>
            </a:r>
            <a:r>
              <a:rPr lang="lt-LT" sz="2000" dirty="0" smtClean="0">
                <a:latin typeface="Trebuchet MS" panose="020B0603020202020204" pitchFamily="34" charset="0"/>
              </a:rPr>
              <a:t>Įmonės </a:t>
            </a:r>
            <a:r>
              <a:rPr lang="lt-LT" sz="2000" dirty="0">
                <a:latin typeface="Trebuchet MS" panose="020B0603020202020204" pitchFamily="34" charset="0"/>
              </a:rPr>
              <a:t>VDU didesnis nei mediana</a:t>
            </a:r>
          </a:p>
        </p:txBody>
      </p:sp>
      <p:sp>
        <p:nvSpPr>
          <p:cNvPr id="15" name="Stačiakampis 14"/>
          <p:cNvSpPr/>
          <p:nvPr/>
        </p:nvSpPr>
        <p:spPr>
          <a:xfrm>
            <a:off x="372620" y="1585843"/>
            <a:ext cx="107382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2000" i="1" dirty="0">
                <a:latin typeface="Trebuchet MS" panose="020B0603020202020204" pitchFamily="34" charset="0"/>
              </a:rPr>
              <a:t>Kliento profilyje </a:t>
            </a:r>
            <a:r>
              <a:rPr lang="lt-LT" sz="2000" dirty="0">
                <a:latin typeface="Trebuchet MS" panose="020B0603020202020204" pitchFamily="34" charset="0"/>
              </a:rPr>
              <a:t>įmonės mėnesinis vidutinis darbo užmokestis lyginamas su panašių pagal ekonominę veiklą ir regioną įmonių, vidutinio užmokesčio mediana</a:t>
            </a:r>
          </a:p>
        </p:txBody>
      </p:sp>
      <p:sp>
        <p:nvSpPr>
          <p:cNvPr id="2" name="Ovalas 1"/>
          <p:cNvSpPr/>
          <p:nvPr/>
        </p:nvSpPr>
        <p:spPr>
          <a:xfrm>
            <a:off x="975490" y="3216598"/>
            <a:ext cx="515121" cy="51512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10" name="Ovalas 9"/>
          <p:cNvSpPr/>
          <p:nvPr/>
        </p:nvSpPr>
        <p:spPr>
          <a:xfrm>
            <a:off x="974910" y="4149308"/>
            <a:ext cx="516281" cy="51628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17" name="Ovalas 16"/>
          <p:cNvSpPr/>
          <p:nvPr/>
        </p:nvSpPr>
        <p:spPr>
          <a:xfrm>
            <a:off x="974820" y="5031907"/>
            <a:ext cx="516460" cy="516460"/>
          </a:xfrm>
          <a:prstGeom prst="ellipse">
            <a:avLst/>
          </a:prstGeom>
          <a:solidFill>
            <a:srgbClr val="2D97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430784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veikslėlis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775" y="0"/>
            <a:ext cx="10287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2621" y="359633"/>
            <a:ext cx="8933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3200" b="1" dirty="0">
                <a:solidFill>
                  <a:srgbClr val="197D4D"/>
                </a:solidFill>
                <a:latin typeface="Trebuchet MS" panose="020B0603020202020204" pitchFamily="34" charset="0"/>
              </a:rPr>
              <a:t>Planuose – daugiau elgsenos kriterijų</a:t>
            </a:r>
          </a:p>
        </p:txBody>
      </p:sp>
      <p:sp>
        <p:nvSpPr>
          <p:cNvPr id="9" name="Stačiakampis 8"/>
          <p:cNvSpPr/>
          <p:nvPr/>
        </p:nvSpPr>
        <p:spPr>
          <a:xfrm>
            <a:off x="536523" y="1859340"/>
            <a:ext cx="696845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lt-LT" sz="2400" dirty="0" smtClean="0">
                <a:latin typeface="Trebuchet MS" panose="020B0603020202020204" pitchFamily="34" charset="0"/>
              </a:rPr>
              <a:t>Didelė </a:t>
            </a:r>
            <a:r>
              <a:rPr lang="lt-LT" sz="2400" dirty="0">
                <a:latin typeface="Trebuchet MS" panose="020B0603020202020204" pitchFamily="34" charset="0"/>
              </a:rPr>
              <a:t>darbuotojų dalis gauna mažiau nei minimalų mėnesio </a:t>
            </a:r>
            <a:r>
              <a:rPr lang="lt-LT" sz="2400" dirty="0" smtClean="0">
                <a:latin typeface="Trebuchet MS" panose="020B0603020202020204" pitchFamily="34" charset="0"/>
              </a:rPr>
              <a:t>atlyginimą</a:t>
            </a:r>
            <a:endParaRPr lang="en-US" sz="2400" dirty="0" smtClean="0">
              <a:latin typeface="Trebuchet MS" panose="020B0603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2400" dirty="0">
              <a:latin typeface="Trebuchet MS" panose="020B0603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lt-LT" sz="2400" dirty="0" smtClean="0">
                <a:latin typeface="Trebuchet MS" panose="020B0603020202020204" pitchFamily="34" charset="0"/>
              </a:rPr>
              <a:t>Įmonė </a:t>
            </a:r>
            <a:r>
              <a:rPr lang="lt-LT" sz="2400" dirty="0">
                <a:latin typeface="Trebuchet MS" panose="020B0603020202020204" pitchFamily="34" charset="0"/>
              </a:rPr>
              <a:t>nuolat deklaruoja nuostolingą </a:t>
            </a:r>
            <a:r>
              <a:rPr lang="lt-LT" sz="2400" dirty="0" smtClean="0">
                <a:latin typeface="Trebuchet MS" panose="020B0603020202020204" pitchFamily="34" charset="0"/>
              </a:rPr>
              <a:t>veiklą</a:t>
            </a:r>
            <a:endParaRPr lang="lt-LT" sz="24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2280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„Office“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„Office“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„Office“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„Office“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„Office“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2025</TotalTime>
  <Words>1274</Words>
  <Application>Microsoft Office PowerPoint</Application>
  <PresentationFormat>Widescreen</PresentationFormat>
  <Paragraphs>280</Paragraphs>
  <Slides>25</Slides>
  <Notes>24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40" baseType="lpstr">
      <vt:lpstr>MS PGothic</vt:lpstr>
      <vt:lpstr>Arial</vt:lpstr>
      <vt:lpstr>Calibri</vt:lpstr>
      <vt:lpstr>Calibri Light</vt:lpstr>
      <vt:lpstr>Courier New</vt:lpstr>
      <vt:lpstr>Times New Roman</vt:lpstr>
      <vt:lpstr>Trebuchet</vt:lpstr>
      <vt:lpstr>Trebuchet MS</vt:lpstr>
      <vt:lpstr>Wingdings</vt:lpstr>
      <vt:lpstr>WPBABS+TrebuchetMS</vt:lpstr>
      <vt:lpstr>„Office“ tema</vt:lpstr>
      <vt:lpstr>3_„Office“ tema</vt:lpstr>
      <vt:lpstr>1_„Office“ tema</vt:lpstr>
      <vt:lpstr>2_„Office“ tema</vt:lpstr>
      <vt:lpstr>Darbalapis</vt:lpstr>
      <vt:lpstr>PowerPoint Presentation</vt:lpstr>
      <vt:lpstr>PowerPoint Presentation</vt:lpstr>
      <vt:lpstr>PowerPoint Presentation</vt:lpstr>
      <vt:lpstr>Didieji ir vidutiniai MM sumoka apie 70% visų mokesčių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Nuo 2023 m. – tikslinis dėmesys didelės vertės turtu (&gt;40 mln. Eur) disponuojantiems asmenims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VMI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„PowerPoint“ pateiktis</dc:title>
  <dc:creator>Aurelija Ratkutė</dc:creator>
  <cp:lastModifiedBy>Daiva</cp:lastModifiedBy>
  <cp:revision>186</cp:revision>
  <dcterms:created xsi:type="dcterms:W3CDTF">2023-02-02T07:49:54Z</dcterms:created>
  <dcterms:modified xsi:type="dcterms:W3CDTF">2024-05-15T09:55:23Z</dcterms:modified>
</cp:coreProperties>
</file>