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25" r:id="rId5"/>
    <p:sldId id="524" r:id="rId6"/>
    <p:sldId id="526" r:id="rId7"/>
    <p:sldId id="542" r:id="rId8"/>
    <p:sldId id="533" r:id="rId9"/>
    <p:sldId id="534" r:id="rId10"/>
    <p:sldId id="529" r:id="rId11"/>
    <p:sldId id="541" r:id="rId12"/>
    <p:sldId id="537" r:id="rId13"/>
    <p:sldId id="539" r:id="rId14"/>
    <p:sldId id="540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mėnas Tadas" initials="TT" lastIdx="6" clrIdx="0">
    <p:extLst>
      <p:ext uri="{19B8F6BF-5375-455C-9EA6-DF929625EA0E}">
        <p15:presenceInfo xmlns:p15="http://schemas.microsoft.com/office/powerpoint/2012/main" userId="S-1-5-21-1010461775-1311123373-317593308-4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81"/>
    <a:srgbClr val="BAD6E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017" autoAdjust="0"/>
  </p:normalViewPr>
  <p:slideViewPr>
    <p:cSldViewPr snapToGrid="0">
      <p:cViewPr varScale="1">
        <p:scale>
          <a:sx n="72" d="100"/>
          <a:sy n="72" d="100"/>
        </p:scale>
        <p:origin x="107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8D688-35F5-4DE2-83E6-122690E667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E7CF0-3F2E-4356-A843-FFB780A98E79}">
      <dgm:prSet custT="1"/>
      <dgm:spPr/>
      <dgm:t>
        <a:bodyPr/>
        <a:lstStyle/>
        <a:p>
          <a:pPr algn="ctr"/>
          <a:r>
            <a:rPr lang="lt-LT" sz="1200" b="0" dirty="0" err="1"/>
            <a:t>Prenotifikacija</a:t>
          </a:r>
          <a:r>
            <a:rPr lang="lt-LT" sz="1200" b="0" dirty="0"/>
            <a:t> EK dėl valstybės pagalbos buvimo/ nebuvimo subordinuotoms ir sindikuotoms paskolos rinkos sąlygomis </a:t>
          </a:r>
          <a:r>
            <a:rPr lang="lt-LT" sz="1200" b="1" dirty="0"/>
            <a:t>(pateikta, laukiama EK atsakymo)</a:t>
          </a:r>
          <a:endParaRPr lang="en-US" sz="1200" b="1" dirty="0"/>
        </a:p>
      </dgm:t>
    </dgm:pt>
    <dgm:pt modelId="{E358EF18-9BA8-4A92-8525-5D53A3F91EFB}" type="parTrans" cxnId="{27CFF15F-6899-4D75-8258-0A9A2159A8BE}">
      <dgm:prSet/>
      <dgm:spPr/>
      <dgm:t>
        <a:bodyPr/>
        <a:lstStyle/>
        <a:p>
          <a:pPr algn="ctr"/>
          <a:endParaRPr lang="en-US"/>
        </a:p>
      </dgm:t>
    </dgm:pt>
    <dgm:pt modelId="{FBF6D042-BAAC-41C3-BBB5-4C8A7CDE2F92}" type="sibTrans" cxnId="{27CFF15F-6899-4D75-8258-0A9A2159A8BE}">
      <dgm:prSet/>
      <dgm:spPr/>
      <dgm:t>
        <a:bodyPr/>
        <a:lstStyle/>
        <a:p>
          <a:pPr algn="ctr"/>
          <a:endParaRPr lang="en-US"/>
        </a:p>
      </dgm:t>
    </dgm:pt>
    <dgm:pt modelId="{A77159AB-5D81-4BCC-B931-5E1BF6E5617A}">
      <dgm:prSet custT="1"/>
      <dgm:spPr/>
      <dgm:t>
        <a:bodyPr/>
        <a:lstStyle/>
        <a:p>
          <a:pPr algn="ctr"/>
          <a:r>
            <a:rPr lang="lt-LT" sz="1200" dirty="0">
              <a:solidFill>
                <a:srgbClr val="FFC000"/>
              </a:solidFill>
            </a:rPr>
            <a:t>Notifikacijos teikimas EK (esant pagalbos elementui arba nesiremiant Bendruoju bendrosios išimties reglamentu)</a:t>
          </a:r>
          <a:endParaRPr lang="en-US" sz="1200" dirty="0">
            <a:solidFill>
              <a:srgbClr val="FFC000"/>
            </a:solidFill>
          </a:endParaRPr>
        </a:p>
      </dgm:t>
    </dgm:pt>
    <dgm:pt modelId="{5A941FB0-A977-4D3D-8956-A73F7ABDE038}" type="parTrans" cxnId="{0E48CE3C-DA20-4F13-A91D-79437C1F0CB6}">
      <dgm:prSet/>
      <dgm:spPr/>
      <dgm:t>
        <a:bodyPr/>
        <a:lstStyle/>
        <a:p>
          <a:pPr algn="ctr"/>
          <a:endParaRPr lang="en-US"/>
        </a:p>
      </dgm:t>
    </dgm:pt>
    <dgm:pt modelId="{527C32DE-DEF5-4B73-9F97-CC453C1C4CD9}" type="sibTrans" cxnId="{0E48CE3C-DA20-4F13-A91D-79437C1F0CB6}">
      <dgm:prSet/>
      <dgm:spPr/>
      <dgm:t>
        <a:bodyPr/>
        <a:lstStyle/>
        <a:p>
          <a:pPr algn="ctr"/>
          <a:endParaRPr lang="en-US"/>
        </a:p>
      </dgm:t>
    </dgm:pt>
    <dgm:pt modelId="{820E24EF-D214-4503-B2CF-1A1289044363}">
      <dgm:prSet custT="1"/>
      <dgm:spPr/>
      <dgm:t>
        <a:bodyPr/>
        <a:lstStyle/>
        <a:p>
          <a:pPr algn="ctr"/>
          <a:r>
            <a:rPr lang="lt-LT" sz="1200" dirty="0"/>
            <a:t>Priemonės schemos, aprašo rengimas, derinimas, tvirtinimas </a:t>
          </a:r>
          <a:endParaRPr lang="en-GB" sz="1200" dirty="0"/>
        </a:p>
      </dgm:t>
    </dgm:pt>
    <dgm:pt modelId="{282DCA8F-DB74-4B42-AFAD-4E9C6D7CE5A6}" type="parTrans" cxnId="{FEDEBA5F-FDE4-44B3-9BFF-A841E2BE5612}">
      <dgm:prSet/>
      <dgm:spPr/>
      <dgm:t>
        <a:bodyPr/>
        <a:lstStyle/>
        <a:p>
          <a:pPr algn="ctr"/>
          <a:endParaRPr lang="en-GB"/>
        </a:p>
      </dgm:t>
    </dgm:pt>
    <dgm:pt modelId="{C7165930-F6AE-4A01-AABB-08718916CFD3}" type="sibTrans" cxnId="{FEDEBA5F-FDE4-44B3-9BFF-A841E2BE5612}">
      <dgm:prSet/>
      <dgm:spPr/>
      <dgm:t>
        <a:bodyPr/>
        <a:lstStyle/>
        <a:p>
          <a:pPr algn="ctr"/>
          <a:endParaRPr lang="en-GB"/>
        </a:p>
      </dgm:t>
    </dgm:pt>
    <dgm:pt modelId="{89FC978D-8D0F-4EE0-8273-981990047D5A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200" b="0" dirty="0"/>
            <a:t>Plėtros programos, Pažangos priemonės derinimas, tvirtinimas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200" b="1" dirty="0">
              <a:solidFill>
                <a:schemeClr val="bg1"/>
              </a:solidFill>
            </a:rPr>
            <a:t>(likęs tvirtinimas LRV)</a:t>
          </a:r>
          <a:endParaRPr lang="en-GB" sz="1200" b="1" dirty="0">
            <a:solidFill>
              <a:schemeClr val="bg1"/>
            </a:solidFill>
          </a:endParaRPr>
        </a:p>
      </dgm:t>
    </dgm:pt>
    <dgm:pt modelId="{CFBB3DDE-EA26-4DCA-A92F-9EC9D07B14C1}" type="parTrans" cxnId="{671A3F68-E4BE-44E7-B6E3-8C57C2B0F1F2}">
      <dgm:prSet/>
      <dgm:spPr/>
      <dgm:t>
        <a:bodyPr/>
        <a:lstStyle/>
        <a:p>
          <a:pPr algn="ctr"/>
          <a:endParaRPr lang="en-GB"/>
        </a:p>
      </dgm:t>
    </dgm:pt>
    <dgm:pt modelId="{77FDEE4F-0D90-416C-A90B-3DBE727C0736}" type="sibTrans" cxnId="{671A3F68-E4BE-44E7-B6E3-8C57C2B0F1F2}">
      <dgm:prSet/>
      <dgm:spPr/>
      <dgm:t>
        <a:bodyPr/>
        <a:lstStyle/>
        <a:p>
          <a:pPr algn="ctr"/>
          <a:endParaRPr lang="en-GB"/>
        </a:p>
      </dgm:t>
    </dgm:pt>
    <dgm:pt modelId="{13D27BCA-7D38-4363-A6BC-3BC0094983B1}" type="pres">
      <dgm:prSet presAssocID="{1CF8D688-35F5-4DE2-83E6-122690E667C0}" presName="Name0" presStyleCnt="0">
        <dgm:presLayoutVars>
          <dgm:dir/>
          <dgm:animLvl val="lvl"/>
          <dgm:resizeHandles val="exact"/>
        </dgm:presLayoutVars>
      </dgm:prSet>
      <dgm:spPr/>
    </dgm:pt>
    <dgm:pt modelId="{EFAA4437-6842-4DF4-9C43-A2CCF9F53FEA}" type="pres">
      <dgm:prSet presAssocID="{8C8E7CF0-3F2E-4356-A843-FFB780A98E79}" presName="parTxOnly" presStyleLbl="node1" presStyleIdx="0" presStyleCnt="4" custScaleX="122425" custScaleY="134262" custLinFactX="76458" custLinFactNeighborX="100000" custLinFactNeighborY="3882">
        <dgm:presLayoutVars>
          <dgm:chMax val="0"/>
          <dgm:chPref val="0"/>
          <dgm:bulletEnabled val="1"/>
        </dgm:presLayoutVars>
      </dgm:prSet>
      <dgm:spPr/>
    </dgm:pt>
    <dgm:pt modelId="{1F6EA78A-686F-439F-9805-34D6FF3CA0B3}" type="pres">
      <dgm:prSet presAssocID="{FBF6D042-BAAC-41C3-BBB5-4C8A7CDE2F92}" presName="parTxOnlySpace" presStyleCnt="0"/>
      <dgm:spPr/>
    </dgm:pt>
    <dgm:pt modelId="{39F2F047-2F07-4973-B39A-7E529890DCEB}" type="pres">
      <dgm:prSet presAssocID="{A77159AB-5D81-4BCC-B931-5E1BF6E5617A}" presName="parTxOnly" presStyleLbl="node1" presStyleIdx="1" presStyleCnt="4" custScaleX="106658" custScaleY="138328" custLinFactX="71305" custLinFactNeighborX="100000" custLinFactNeighborY="5765">
        <dgm:presLayoutVars>
          <dgm:chMax val="0"/>
          <dgm:chPref val="0"/>
          <dgm:bulletEnabled val="1"/>
        </dgm:presLayoutVars>
      </dgm:prSet>
      <dgm:spPr/>
    </dgm:pt>
    <dgm:pt modelId="{45698D51-D5A8-410D-BA3B-C99F33A3FE57}" type="pres">
      <dgm:prSet presAssocID="{527C32DE-DEF5-4B73-9F97-CC453C1C4CD9}" presName="parTxOnlySpace" presStyleCnt="0"/>
      <dgm:spPr/>
    </dgm:pt>
    <dgm:pt modelId="{6675F501-340D-4E3A-A733-C9ADE1986F8C}" type="pres">
      <dgm:prSet presAssocID="{820E24EF-D214-4503-B2CF-1A1289044363}" presName="parTxOnly" presStyleLbl="node1" presStyleIdx="2" presStyleCnt="4" custScaleY="139037" custLinFactX="66825" custLinFactNeighborX="100000" custLinFactNeighborY="8345">
        <dgm:presLayoutVars>
          <dgm:chMax val="0"/>
          <dgm:chPref val="0"/>
          <dgm:bulletEnabled val="1"/>
        </dgm:presLayoutVars>
      </dgm:prSet>
      <dgm:spPr/>
    </dgm:pt>
    <dgm:pt modelId="{15E998D1-0219-4C1F-9919-8CA4ABAB981D}" type="pres">
      <dgm:prSet presAssocID="{C7165930-F6AE-4A01-AABB-08718916CFD3}" presName="parTxOnlySpace" presStyleCnt="0"/>
      <dgm:spPr/>
    </dgm:pt>
    <dgm:pt modelId="{AEC6E759-F7B8-4C23-B005-26564B3095B7}" type="pres">
      <dgm:prSet presAssocID="{89FC978D-8D0F-4EE0-8273-981990047D5A}" presName="parTxOnly" presStyleLbl="node1" presStyleIdx="3" presStyleCnt="4" custScaleX="101506" custScaleY="133580" custLinFactX="-264999" custLinFactNeighborX="-300000" custLinFactNeighborY="3318">
        <dgm:presLayoutVars>
          <dgm:chMax val="0"/>
          <dgm:chPref val="0"/>
          <dgm:bulletEnabled val="1"/>
        </dgm:presLayoutVars>
      </dgm:prSet>
      <dgm:spPr/>
    </dgm:pt>
  </dgm:ptLst>
  <dgm:cxnLst>
    <dgm:cxn modelId="{FF003F11-32B8-418A-84C7-312C849B528D}" type="presOf" srcId="{820E24EF-D214-4503-B2CF-1A1289044363}" destId="{6675F501-340D-4E3A-A733-C9ADE1986F8C}" srcOrd="0" destOrd="0" presId="urn:microsoft.com/office/officeart/2005/8/layout/chevron1"/>
    <dgm:cxn modelId="{0E48CE3C-DA20-4F13-A91D-79437C1F0CB6}" srcId="{1CF8D688-35F5-4DE2-83E6-122690E667C0}" destId="{A77159AB-5D81-4BCC-B931-5E1BF6E5617A}" srcOrd="1" destOrd="0" parTransId="{5A941FB0-A977-4D3D-8956-A73F7ABDE038}" sibTransId="{527C32DE-DEF5-4B73-9F97-CC453C1C4CD9}"/>
    <dgm:cxn modelId="{FEDEBA5F-FDE4-44B3-9BFF-A841E2BE5612}" srcId="{1CF8D688-35F5-4DE2-83E6-122690E667C0}" destId="{820E24EF-D214-4503-B2CF-1A1289044363}" srcOrd="2" destOrd="0" parTransId="{282DCA8F-DB74-4B42-AFAD-4E9C6D7CE5A6}" sibTransId="{C7165930-F6AE-4A01-AABB-08718916CFD3}"/>
    <dgm:cxn modelId="{27CFF15F-6899-4D75-8258-0A9A2159A8BE}" srcId="{1CF8D688-35F5-4DE2-83E6-122690E667C0}" destId="{8C8E7CF0-3F2E-4356-A843-FFB780A98E79}" srcOrd="0" destOrd="0" parTransId="{E358EF18-9BA8-4A92-8525-5D53A3F91EFB}" sibTransId="{FBF6D042-BAAC-41C3-BBB5-4C8A7CDE2F92}"/>
    <dgm:cxn modelId="{671A3F68-E4BE-44E7-B6E3-8C57C2B0F1F2}" srcId="{1CF8D688-35F5-4DE2-83E6-122690E667C0}" destId="{89FC978D-8D0F-4EE0-8273-981990047D5A}" srcOrd="3" destOrd="0" parTransId="{CFBB3DDE-EA26-4DCA-A92F-9EC9D07B14C1}" sibTransId="{77FDEE4F-0D90-416C-A90B-3DBE727C0736}"/>
    <dgm:cxn modelId="{85A96668-3BE5-41F0-8A64-730A12D29999}" type="presOf" srcId="{1CF8D688-35F5-4DE2-83E6-122690E667C0}" destId="{13D27BCA-7D38-4363-A6BC-3BC0094983B1}" srcOrd="0" destOrd="0" presId="urn:microsoft.com/office/officeart/2005/8/layout/chevron1"/>
    <dgm:cxn modelId="{1C78018A-CB64-45FD-A576-2E1D8002E707}" type="presOf" srcId="{A77159AB-5D81-4BCC-B931-5E1BF6E5617A}" destId="{39F2F047-2F07-4973-B39A-7E529890DCEB}" srcOrd="0" destOrd="0" presId="urn:microsoft.com/office/officeart/2005/8/layout/chevron1"/>
    <dgm:cxn modelId="{10D4B093-2BFA-4DAC-88D1-B9FD5B554D0F}" type="presOf" srcId="{89FC978D-8D0F-4EE0-8273-981990047D5A}" destId="{AEC6E759-F7B8-4C23-B005-26564B3095B7}" srcOrd="0" destOrd="0" presId="urn:microsoft.com/office/officeart/2005/8/layout/chevron1"/>
    <dgm:cxn modelId="{898CAD9E-EA2F-499C-B935-E4ADC2FCF8C3}" type="presOf" srcId="{8C8E7CF0-3F2E-4356-A843-FFB780A98E79}" destId="{EFAA4437-6842-4DF4-9C43-A2CCF9F53FEA}" srcOrd="0" destOrd="0" presId="urn:microsoft.com/office/officeart/2005/8/layout/chevron1"/>
    <dgm:cxn modelId="{8B0525B6-C2D0-4DFC-B992-C6CBC91427E0}" type="presParOf" srcId="{13D27BCA-7D38-4363-A6BC-3BC0094983B1}" destId="{EFAA4437-6842-4DF4-9C43-A2CCF9F53FEA}" srcOrd="0" destOrd="0" presId="urn:microsoft.com/office/officeart/2005/8/layout/chevron1"/>
    <dgm:cxn modelId="{39189427-DE96-46FD-892C-891C058A1DCC}" type="presParOf" srcId="{13D27BCA-7D38-4363-A6BC-3BC0094983B1}" destId="{1F6EA78A-686F-439F-9805-34D6FF3CA0B3}" srcOrd="1" destOrd="0" presId="urn:microsoft.com/office/officeart/2005/8/layout/chevron1"/>
    <dgm:cxn modelId="{9554156F-638F-4E75-9997-C7BA7D629DB5}" type="presParOf" srcId="{13D27BCA-7D38-4363-A6BC-3BC0094983B1}" destId="{39F2F047-2F07-4973-B39A-7E529890DCEB}" srcOrd="2" destOrd="0" presId="urn:microsoft.com/office/officeart/2005/8/layout/chevron1"/>
    <dgm:cxn modelId="{F8CF7A15-C914-4D12-8B02-CCB80755AE4C}" type="presParOf" srcId="{13D27BCA-7D38-4363-A6BC-3BC0094983B1}" destId="{45698D51-D5A8-410D-BA3B-C99F33A3FE57}" srcOrd="3" destOrd="0" presId="urn:microsoft.com/office/officeart/2005/8/layout/chevron1"/>
    <dgm:cxn modelId="{56D2290B-E3A5-4883-8DEA-D5E311D29680}" type="presParOf" srcId="{13D27BCA-7D38-4363-A6BC-3BC0094983B1}" destId="{6675F501-340D-4E3A-A733-C9ADE1986F8C}" srcOrd="4" destOrd="0" presId="urn:microsoft.com/office/officeart/2005/8/layout/chevron1"/>
    <dgm:cxn modelId="{1A3BD71F-A7D0-46FE-84DC-6DC255CB0A42}" type="presParOf" srcId="{13D27BCA-7D38-4363-A6BC-3BC0094983B1}" destId="{15E998D1-0219-4C1F-9919-8CA4ABAB981D}" srcOrd="5" destOrd="0" presId="urn:microsoft.com/office/officeart/2005/8/layout/chevron1"/>
    <dgm:cxn modelId="{ABF5078B-188F-4B0A-B188-7A20E1D7BB47}" type="presParOf" srcId="{13D27BCA-7D38-4363-A6BC-3BC0094983B1}" destId="{AEC6E759-F7B8-4C23-B005-26564B3095B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2C2DF-609F-4A6E-B413-01EA702D661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D78A547-C801-4653-A9AC-EDB3073A2EF6}">
      <dgm:prSet phldrT="[Text]" custT="1"/>
      <dgm:spPr/>
      <dgm:t>
        <a:bodyPr/>
        <a:lstStyle/>
        <a:p>
          <a:r>
            <a:rPr lang="en-US" sz="1600" b="1" dirty="0"/>
            <a:t>286,5 </a:t>
          </a:r>
          <a:r>
            <a:rPr lang="lt-LT" sz="1600" b="1" noProof="0" dirty="0" err="1"/>
            <a:t>mln</a:t>
          </a:r>
          <a:r>
            <a:rPr lang="en-US" sz="1600" b="1" dirty="0"/>
            <a:t>. </a:t>
          </a:r>
          <a:r>
            <a:rPr lang="en-US" sz="1600" b="1" dirty="0" err="1"/>
            <a:t>Eur</a:t>
          </a:r>
          <a:r>
            <a:rPr lang="en-US" sz="1600" b="1" dirty="0"/>
            <a:t> ES</a:t>
          </a:r>
        </a:p>
        <a:p>
          <a:r>
            <a:rPr lang="en-US" sz="1600" b="1" dirty="0"/>
            <a:t>I</a:t>
          </a:r>
          <a:r>
            <a:rPr lang="lt-LT" sz="1600" b="1" dirty="0"/>
            <a:t>š jų </a:t>
          </a:r>
          <a:r>
            <a:rPr lang="en-US" sz="1600" b="1" dirty="0"/>
            <a:t>15 </a:t>
          </a:r>
          <a:r>
            <a:rPr lang="en-US" sz="1600" b="1" dirty="0" err="1"/>
            <a:t>mln</a:t>
          </a:r>
          <a:r>
            <a:rPr lang="en-US" sz="1600" b="1" dirty="0"/>
            <a:t>. </a:t>
          </a:r>
          <a:r>
            <a:rPr lang="en-US" sz="1600" b="1" dirty="0" err="1"/>
            <a:t>Eur</a:t>
          </a:r>
          <a:r>
            <a:rPr lang="en-US" sz="1600" b="1" dirty="0"/>
            <a:t> </a:t>
          </a:r>
          <a:r>
            <a:rPr lang="en-US" sz="1600" b="1" dirty="0" err="1"/>
            <a:t>dotacijai</a:t>
          </a:r>
          <a:endParaRPr lang="lt-LT" sz="1600" b="1" dirty="0"/>
        </a:p>
        <a:p>
          <a:r>
            <a:rPr lang="en-US" sz="1600" b="1" dirty="0"/>
            <a:t>+</a:t>
          </a:r>
          <a:r>
            <a:rPr lang="lt-LT" sz="1600" b="1" dirty="0"/>
            <a:t> </a:t>
          </a:r>
          <a:r>
            <a:rPr lang="en-US" sz="1600" b="1" dirty="0"/>
            <a:t>131,1 </a:t>
          </a:r>
          <a:r>
            <a:rPr lang="en-US" sz="1600" b="1" dirty="0" err="1"/>
            <a:t>mln</a:t>
          </a:r>
          <a:r>
            <a:rPr lang="en-US" sz="1600" b="1" dirty="0"/>
            <a:t>. </a:t>
          </a:r>
          <a:r>
            <a:rPr lang="en-US" sz="1600" b="1" dirty="0" err="1"/>
            <a:t>Eur</a:t>
          </a:r>
          <a:r>
            <a:rPr lang="en-US" sz="1600" b="1" dirty="0"/>
            <a:t> BF</a:t>
          </a:r>
        </a:p>
      </dgm:t>
    </dgm:pt>
    <dgm:pt modelId="{D2775EE5-4714-4C81-AD32-1E784F62FAA0}" type="parTrans" cxnId="{1AB3A7DD-7BC6-4217-8A8A-6B023C6009FE}">
      <dgm:prSet/>
      <dgm:spPr/>
      <dgm:t>
        <a:bodyPr/>
        <a:lstStyle/>
        <a:p>
          <a:endParaRPr lang="lt-LT"/>
        </a:p>
      </dgm:t>
    </dgm:pt>
    <dgm:pt modelId="{8466EB0F-2919-40B2-B4DF-DB63700AEC30}" type="sibTrans" cxnId="{1AB3A7DD-7BC6-4217-8A8A-6B023C6009FE}">
      <dgm:prSet/>
      <dgm:spPr/>
      <dgm:t>
        <a:bodyPr/>
        <a:lstStyle/>
        <a:p>
          <a:endParaRPr lang="lt-LT"/>
        </a:p>
      </dgm:t>
    </dgm:pt>
    <dgm:pt modelId="{8D3283E6-1059-4C5D-AAB5-96D8FAFF56C8}">
      <dgm:prSet phldrT="[Text]" custT="1"/>
      <dgm:spPr/>
      <dgm:t>
        <a:bodyPr/>
        <a:lstStyle/>
        <a:p>
          <a:r>
            <a:rPr lang="lt-LT" sz="1300" b="1" dirty="0"/>
            <a:t>„Startuok“ (papildymas)</a:t>
          </a:r>
          <a:endParaRPr lang="en-US" sz="1300" b="1" dirty="0"/>
        </a:p>
        <a:p>
          <a:r>
            <a:rPr lang="lt-LT" sz="1200" dirty="0"/>
            <a:t>- </a:t>
          </a:r>
          <a:r>
            <a:rPr lang="en-US" sz="1200" dirty="0"/>
            <a:t>VVL </a:t>
          </a:r>
          <a:r>
            <a:rPr lang="en-US" sz="1200" dirty="0" err="1"/>
            <a:t>regionas</a:t>
          </a:r>
          <a:endParaRPr lang="lt-LT" sz="1200" dirty="0"/>
        </a:p>
        <a:p>
          <a:r>
            <a:rPr lang="lt-LT" sz="1200" dirty="0"/>
            <a:t>- SVV</a:t>
          </a:r>
          <a:endParaRPr lang="en-US" sz="1200" dirty="0"/>
        </a:p>
        <a:p>
          <a:r>
            <a:rPr lang="lt-LT" sz="1200" dirty="0"/>
            <a:t>- </a:t>
          </a:r>
          <a:r>
            <a:rPr lang="en-US" sz="1200" dirty="0" err="1"/>
            <a:t>Dalies</a:t>
          </a:r>
          <a:r>
            <a:rPr lang="en-US" sz="1200" dirty="0"/>
            <a:t> </a:t>
          </a:r>
          <a:r>
            <a:rPr lang="en-US" sz="1200" dirty="0" err="1"/>
            <a:t>paskolos</a:t>
          </a:r>
          <a:r>
            <a:rPr lang="en-US" sz="1200" dirty="0"/>
            <a:t> </a:t>
          </a:r>
          <a:r>
            <a:rPr lang="lt-LT" sz="1200" dirty="0"/>
            <a:t>„</a:t>
          </a:r>
          <a:r>
            <a:rPr lang="en-US" sz="1200" dirty="0" err="1"/>
            <a:t>nura</a:t>
          </a:r>
          <a:r>
            <a:rPr lang="lt-LT" sz="1200" dirty="0" err="1"/>
            <a:t>šymas</a:t>
          </a:r>
          <a:r>
            <a:rPr lang="lt-LT" sz="1200" dirty="0"/>
            <a:t>“</a:t>
          </a:r>
        </a:p>
      </dgm:t>
    </dgm:pt>
    <dgm:pt modelId="{08B5B3EC-6C3B-4BF7-86B3-BB60CC3449E9}" type="parTrans" cxnId="{69809711-7E09-4FDF-9A4E-8B5A20E1C69F}">
      <dgm:prSet/>
      <dgm:spPr/>
      <dgm:t>
        <a:bodyPr/>
        <a:lstStyle/>
        <a:p>
          <a:endParaRPr lang="lt-LT"/>
        </a:p>
      </dgm:t>
    </dgm:pt>
    <dgm:pt modelId="{904E8401-CF68-4FBF-9E97-C407876D33A3}" type="sibTrans" cxnId="{69809711-7E09-4FDF-9A4E-8B5A20E1C69F}">
      <dgm:prSet/>
      <dgm:spPr/>
      <dgm:t>
        <a:bodyPr/>
        <a:lstStyle/>
        <a:p>
          <a:endParaRPr lang="lt-LT"/>
        </a:p>
      </dgm:t>
    </dgm:pt>
    <dgm:pt modelId="{4885417A-2C16-4675-80BC-5C9C134F76AF}">
      <dgm:prSet phldrT="[Text]" custT="1"/>
      <dgm:spPr/>
      <dgm:t>
        <a:bodyPr/>
        <a:lstStyle/>
        <a:p>
          <a:r>
            <a:rPr lang="lt-LT" sz="1300" b="1" dirty="0"/>
            <a:t>„Perspektyva“ (papildymas</a:t>
          </a:r>
          <a:r>
            <a:rPr lang="en-US" sz="1300" b="1" dirty="0"/>
            <a:t>)</a:t>
          </a:r>
        </a:p>
        <a:p>
          <a:r>
            <a:rPr lang="lt-LT" sz="1200" dirty="0"/>
            <a:t>- </a:t>
          </a:r>
          <a:r>
            <a:rPr lang="en-US" sz="1200" dirty="0"/>
            <a:t>S </a:t>
          </a:r>
          <a:r>
            <a:rPr lang="en-US" sz="1200" dirty="0" err="1"/>
            <a:t>regionas</a:t>
          </a:r>
          <a:endParaRPr lang="lt-LT" sz="1200" dirty="0"/>
        </a:p>
        <a:p>
          <a:r>
            <a:rPr lang="lt-LT" sz="1200" dirty="0"/>
            <a:t>- MVĮ ir DĮ</a:t>
          </a:r>
          <a:endParaRPr lang="en-US" sz="1200" dirty="0"/>
        </a:p>
        <a:p>
          <a:r>
            <a:rPr lang="lt-LT" sz="1200" dirty="0"/>
            <a:t>- </a:t>
          </a:r>
          <a:r>
            <a:rPr lang="en-US" sz="1200" dirty="0"/>
            <a:t>MTEP, SMART</a:t>
          </a:r>
          <a:endParaRPr lang="lt-LT" sz="1200" dirty="0"/>
        </a:p>
      </dgm:t>
    </dgm:pt>
    <dgm:pt modelId="{40AEDDB6-6140-4811-8D9E-5FC388BB3D8F}" type="parTrans" cxnId="{C506DC47-9B2F-45DC-A572-6FEC7A02E635}">
      <dgm:prSet/>
      <dgm:spPr/>
      <dgm:t>
        <a:bodyPr/>
        <a:lstStyle/>
        <a:p>
          <a:endParaRPr lang="lt-LT"/>
        </a:p>
      </dgm:t>
    </dgm:pt>
    <dgm:pt modelId="{182FD7DF-C2B9-430F-9B80-7AAEF20A054A}" type="sibTrans" cxnId="{C506DC47-9B2F-45DC-A572-6FEC7A02E635}">
      <dgm:prSet/>
      <dgm:spPr/>
      <dgm:t>
        <a:bodyPr/>
        <a:lstStyle/>
        <a:p>
          <a:endParaRPr lang="lt-LT"/>
        </a:p>
      </dgm:t>
    </dgm:pt>
    <dgm:pt modelId="{992E8FF5-8F54-4CFF-AA7A-026273B290A3}">
      <dgm:prSet phldrT="[Text]" custT="1"/>
      <dgm:spPr/>
      <dgm:t>
        <a:bodyPr/>
        <a:lstStyle/>
        <a:p>
          <a:r>
            <a:rPr lang="lt-LT" sz="1300" b="1" dirty="0"/>
            <a:t>„Pokytis“ </a:t>
          </a:r>
          <a:endParaRPr lang="en-US" sz="1300" b="1" dirty="0"/>
        </a:p>
        <a:p>
          <a:r>
            <a:rPr lang="lt-LT" sz="1200" dirty="0"/>
            <a:t>„Trumpos vertės grandinės“</a:t>
          </a:r>
          <a:r>
            <a:rPr lang="en-US" sz="1200" dirty="0"/>
            <a:t> (VVL)</a:t>
          </a:r>
          <a:r>
            <a:rPr lang="lt-LT" sz="1200" dirty="0"/>
            <a:t> MVĮ</a:t>
          </a:r>
        </a:p>
        <a:p>
          <a:r>
            <a:rPr lang="lt-LT" sz="1200" dirty="0"/>
            <a:t>„Transformacija“</a:t>
          </a:r>
          <a:r>
            <a:rPr lang="en-US" sz="1200" dirty="0"/>
            <a:t> (VVL)</a:t>
          </a:r>
          <a:r>
            <a:rPr lang="lt-LT" sz="1200" dirty="0"/>
            <a:t>“</a:t>
          </a:r>
          <a:endParaRPr lang="en-US" sz="1200" dirty="0"/>
        </a:p>
        <a:p>
          <a:r>
            <a:rPr lang="lt-LT" sz="1200" dirty="0"/>
            <a:t>„Skaitmeninimas VVL“</a:t>
          </a:r>
          <a:endParaRPr lang="en-US" sz="1200" dirty="0"/>
        </a:p>
        <a:p>
          <a:r>
            <a:rPr lang="lt-LT" sz="1200" dirty="0"/>
            <a:t>„Skaitmeninimas Sostinė“ </a:t>
          </a:r>
        </a:p>
        <a:p>
          <a:r>
            <a:rPr lang="lt-LT" sz="1200" dirty="0"/>
            <a:t>- Pramonės įmonės</a:t>
          </a:r>
        </a:p>
        <a:p>
          <a:r>
            <a:rPr lang="lt-LT" sz="1200" dirty="0"/>
            <a:t>- </a:t>
          </a:r>
          <a:r>
            <a:rPr lang="en-US" sz="1200" dirty="0" err="1"/>
            <a:t>Dalies</a:t>
          </a:r>
          <a:r>
            <a:rPr lang="en-US" sz="1200" dirty="0"/>
            <a:t> </a:t>
          </a:r>
          <a:r>
            <a:rPr lang="en-US" sz="1200" dirty="0" err="1"/>
            <a:t>paskolos</a:t>
          </a:r>
          <a:r>
            <a:rPr lang="en-US" sz="1200" dirty="0"/>
            <a:t> </a:t>
          </a:r>
          <a:r>
            <a:rPr lang="lt-LT" sz="1200" dirty="0"/>
            <a:t>„</a:t>
          </a:r>
          <a:r>
            <a:rPr lang="en-US" sz="1200" dirty="0" err="1"/>
            <a:t>nura</a:t>
          </a:r>
          <a:r>
            <a:rPr lang="lt-LT" sz="1200" dirty="0" err="1"/>
            <a:t>šymas</a:t>
          </a:r>
          <a:r>
            <a:rPr lang="lt-LT" sz="1200" dirty="0"/>
            <a:t>“, dotacija </a:t>
          </a:r>
          <a:r>
            <a:rPr lang="lt-LT" sz="1200" dirty="0" err="1"/>
            <a:t>tech</a:t>
          </a:r>
          <a:r>
            <a:rPr lang="lt-LT" sz="1200" dirty="0"/>
            <a:t>. auditui</a:t>
          </a:r>
        </a:p>
      </dgm:t>
    </dgm:pt>
    <dgm:pt modelId="{428630D8-1F96-40A3-9961-972001D334C6}" type="parTrans" cxnId="{EB29105E-8E11-4098-955C-BF3016231526}">
      <dgm:prSet/>
      <dgm:spPr/>
      <dgm:t>
        <a:bodyPr/>
        <a:lstStyle/>
        <a:p>
          <a:endParaRPr lang="lt-LT"/>
        </a:p>
      </dgm:t>
    </dgm:pt>
    <dgm:pt modelId="{B2BBBAE6-6927-4129-89C7-FECAA0E6BEA4}" type="sibTrans" cxnId="{EB29105E-8E11-4098-955C-BF3016231526}">
      <dgm:prSet/>
      <dgm:spPr/>
      <dgm:t>
        <a:bodyPr/>
        <a:lstStyle/>
        <a:p>
          <a:endParaRPr lang="lt-LT"/>
        </a:p>
      </dgm:t>
    </dgm:pt>
    <dgm:pt modelId="{75EF06E0-7851-43F1-BD67-231A68A3BE0A}">
      <dgm:prSet phldrT="[Text]" custT="1"/>
      <dgm:spPr/>
      <dgm:t>
        <a:bodyPr/>
        <a:lstStyle/>
        <a:p>
          <a:r>
            <a:rPr lang="lt-LT" sz="1300" b="1" dirty="0"/>
            <a:t>„Ankstyvosios stadijos ir plėtros fondas III“</a:t>
          </a:r>
          <a:endParaRPr lang="en-US" sz="1300" b="1" dirty="0"/>
        </a:p>
        <a:p>
          <a:r>
            <a:rPr lang="en-US" sz="1200" dirty="0"/>
            <a:t>Visa </a:t>
          </a:r>
          <a:r>
            <a:rPr lang="en-US" sz="1200" dirty="0" err="1"/>
            <a:t>Lietuva</a:t>
          </a:r>
          <a:endParaRPr lang="lt-LT" sz="1200" dirty="0"/>
        </a:p>
        <a:p>
          <a:r>
            <a:rPr lang="en-US" sz="1200" dirty="0"/>
            <a:t>MV</a:t>
          </a:r>
          <a:r>
            <a:rPr lang="lt-LT" sz="1200" dirty="0"/>
            <a:t>Į (įskaitant </a:t>
          </a:r>
          <a:r>
            <a:rPr lang="lt-LT" sz="1200" dirty="0" err="1"/>
            <a:t>startuolius</a:t>
          </a:r>
          <a:r>
            <a:rPr lang="lt-LT" sz="1200" dirty="0"/>
            <a:t>)</a:t>
          </a:r>
          <a:endParaRPr lang="en-US" sz="1200" dirty="0"/>
        </a:p>
        <a:p>
          <a:r>
            <a:rPr lang="en-US" sz="1200" dirty="0"/>
            <a:t>SMART</a:t>
          </a:r>
          <a:endParaRPr lang="lt-LT" sz="1200" dirty="0"/>
        </a:p>
      </dgm:t>
    </dgm:pt>
    <dgm:pt modelId="{8CC9B5A7-5EDD-488D-9E76-91B17B154B7D}" type="parTrans" cxnId="{C16EE365-922C-4A25-BC0D-70AE6A889FD2}">
      <dgm:prSet/>
      <dgm:spPr/>
      <dgm:t>
        <a:bodyPr/>
        <a:lstStyle/>
        <a:p>
          <a:endParaRPr lang="lt-LT"/>
        </a:p>
      </dgm:t>
    </dgm:pt>
    <dgm:pt modelId="{0D1648DE-46DF-4642-B829-AE3DED1E168A}" type="sibTrans" cxnId="{C16EE365-922C-4A25-BC0D-70AE6A889FD2}">
      <dgm:prSet/>
      <dgm:spPr/>
      <dgm:t>
        <a:bodyPr/>
        <a:lstStyle/>
        <a:p>
          <a:endParaRPr lang="lt-LT"/>
        </a:p>
      </dgm:t>
    </dgm:pt>
    <dgm:pt modelId="{757274F5-6ADB-420D-8D9E-581586D7B162}">
      <dgm:prSet phldrT="[Text]" custT="1"/>
      <dgm:spPr/>
      <dgm:t>
        <a:bodyPr/>
        <a:lstStyle/>
        <a:p>
          <a:pPr>
            <a:buNone/>
          </a:pPr>
          <a:r>
            <a:rPr lang="lt-LT" sz="1300" b="1" dirty="0"/>
            <a:t>„</a:t>
          </a:r>
          <a:r>
            <a:rPr lang="lt-LT" sz="1300" b="1" dirty="0" err="1"/>
            <a:t>Koinvesticinis</a:t>
          </a:r>
          <a:r>
            <a:rPr lang="lt-LT" sz="1300" b="1" dirty="0"/>
            <a:t> fondas“ (papildymas)</a:t>
          </a:r>
          <a:r>
            <a:rPr lang="en-US" sz="1300" b="1" dirty="0"/>
            <a:t> </a:t>
          </a:r>
        </a:p>
        <a:p>
          <a:pPr>
            <a:buFont typeface="Arial" panose="020B0604020202020204" pitchFamily="34" charset="0"/>
            <a:buNone/>
          </a:pPr>
          <a:r>
            <a:rPr lang="lt-LT" sz="1200" dirty="0"/>
            <a:t>- </a:t>
          </a:r>
          <a:r>
            <a:rPr lang="en-US" sz="1200" dirty="0"/>
            <a:t>S </a:t>
          </a:r>
          <a:r>
            <a:rPr lang="en-US" sz="1200" dirty="0" err="1"/>
            <a:t>regionas</a:t>
          </a:r>
          <a:endParaRPr lang="lt-LT" sz="1200" dirty="0"/>
        </a:p>
        <a:p>
          <a:pPr>
            <a:buNone/>
          </a:pPr>
          <a:r>
            <a:rPr lang="lt-LT" sz="1200" dirty="0"/>
            <a:t>- </a:t>
          </a:r>
          <a:r>
            <a:rPr lang="en-US" sz="1200" dirty="0"/>
            <a:t>MV</a:t>
          </a:r>
          <a:r>
            <a:rPr lang="lt-LT" sz="1200" dirty="0"/>
            <a:t>Į (įskaitant </a:t>
          </a:r>
          <a:r>
            <a:rPr lang="lt-LT" sz="1200" dirty="0" err="1"/>
            <a:t>startuolius</a:t>
          </a:r>
          <a:r>
            <a:rPr lang="lt-LT" sz="1200" dirty="0"/>
            <a:t>)</a:t>
          </a:r>
          <a:endParaRPr lang="en-US" sz="1200" dirty="0"/>
        </a:p>
        <a:p>
          <a:pPr>
            <a:buNone/>
          </a:pPr>
          <a:r>
            <a:rPr lang="lt-LT" sz="1200" dirty="0"/>
            <a:t>- </a:t>
          </a:r>
          <a:r>
            <a:rPr lang="en-US" sz="1200" dirty="0"/>
            <a:t>SMART</a:t>
          </a:r>
          <a:endParaRPr lang="lt-LT" sz="1200" dirty="0"/>
        </a:p>
      </dgm:t>
    </dgm:pt>
    <dgm:pt modelId="{F1308CC6-AFF5-4A5B-A1E5-FC576D2E488D}" type="parTrans" cxnId="{79FF33A4-A0AE-412D-95D7-FB37E026C175}">
      <dgm:prSet/>
      <dgm:spPr/>
      <dgm:t>
        <a:bodyPr/>
        <a:lstStyle/>
        <a:p>
          <a:endParaRPr lang="lt-LT"/>
        </a:p>
      </dgm:t>
    </dgm:pt>
    <dgm:pt modelId="{F94B790F-116E-40A7-AC4E-C08394450C4F}" type="sibTrans" cxnId="{79FF33A4-A0AE-412D-95D7-FB37E026C175}">
      <dgm:prSet/>
      <dgm:spPr/>
      <dgm:t>
        <a:bodyPr/>
        <a:lstStyle/>
        <a:p>
          <a:endParaRPr lang="lt-LT"/>
        </a:p>
      </dgm:t>
    </dgm:pt>
    <dgm:pt modelId="{314DD844-6820-47E4-97CD-B485E35262C5}">
      <dgm:prSet phldrT="[Text]" custT="1"/>
      <dgm:spPr/>
      <dgm:t>
        <a:bodyPr/>
        <a:lstStyle/>
        <a:p>
          <a:r>
            <a:rPr lang="lt-LT" sz="1300" b="1" dirty="0"/>
            <a:t>„Akceleratorius 3“</a:t>
          </a:r>
          <a:endParaRPr lang="en-US" sz="1300" b="1" dirty="0"/>
        </a:p>
        <a:p>
          <a:r>
            <a:rPr lang="lt-LT" sz="1200" dirty="0"/>
            <a:t>- </a:t>
          </a:r>
          <a:r>
            <a:rPr lang="en-US" sz="1200" dirty="0"/>
            <a:t>Visa </a:t>
          </a:r>
          <a:r>
            <a:rPr lang="en-US" sz="1200" dirty="0" err="1"/>
            <a:t>Lietuva</a:t>
          </a:r>
          <a:endParaRPr lang="en-US" sz="1200" dirty="0"/>
        </a:p>
        <a:p>
          <a:r>
            <a:rPr lang="lt-LT" sz="1200" dirty="0"/>
            <a:t>- </a:t>
          </a:r>
          <a:r>
            <a:rPr lang="en-US" sz="1200" dirty="0"/>
            <a:t>MV</a:t>
          </a:r>
          <a:r>
            <a:rPr lang="lt-LT" sz="1200" dirty="0"/>
            <a:t>Į (įskaitant </a:t>
          </a:r>
          <a:r>
            <a:rPr lang="lt-LT" sz="1200" dirty="0" err="1"/>
            <a:t>startuolius</a:t>
          </a:r>
          <a:r>
            <a:rPr lang="lt-LT" sz="1200" dirty="0"/>
            <a:t>)</a:t>
          </a:r>
          <a:endParaRPr lang="en-US" sz="1200" dirty="0"/>
        </a:p>
        <a:p>
          <a:r>
            <a:rPr lang="lt-LT" sz="1200" dirty="0"/>
            <a:t>- </a:t>
          </a:r>
          <a:r>
            <a:rPr lang="en-US" sz="1200" dirty="0"/>
            <a:t>SMART</a:t>
          </a:r>
          <a:endParaRPr lang="lt-LT" sz="1200" dirty="0"/>
        </a:p>
      </dgm:t>
    </dgm:pt>
    <dgm:pt modelId="{02727C28-DA4E-42BE-AAF6-CD8A1F6700BA}" type="parTrans" cxnId="{3DF90614-CBF9-4D14-BBE6-84301092B2A3}">
      <dgm:prSet/>
      <dgm:spPr/>
      <dgm:t>
        <a:bodyPr/>
        <a:lstStyle/>
        <a:p>
          <a:endParaRPr lang="lt-LT"/>
        </a:p>
      </dgm:t>
    </dgm:pt>
    <dgm:pt modelId="{308B22E3-E359-40CB-9D88-D91B8C0BB5DE}" type="sibTrans" cxnId="{3DF90614-CBF9-4D14-BBE6-84301092B2A3}">
      <dgm:prSet/>
      <dgm:spPr/>
      <dgm:t>
        <a:bodyPr/>
        <a:lstStyle/>
        <a:p>
          <a:endParaRPr lang="lt-LT"/>
        </a:p>
      </dgm:t>
    </dgm:pt>
    <dgm:pt modelId="{5CDD1864-2610-486E-AC5C-C99A2C882B61}" type="pres">
      <dgm:prSet presAssocID="{4D22C2DF-609F-4A6E-B413-01EA702D66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BD234D4-E0AF-49E0-A596-9FAD34C629BB}" type="pres">
      <dgm:prSet presAssocID="{FD78A547-C801-4653-A9AC-EDB3073A2EF6}" presName="Parent" presStyleLbl="node0" presStyleIdx="0" presStyleCnt="1" custScaleX="141786" custScaleY="140898" custLinFactNeighborX="-596" custLinFactNeighborY="2068">
        <dgm:presLayoutVars>
          <dgm:chMax val="6"/>
          <dgm:chPref val="6"/>
        </dgm:presLayoutVars>
      </dgm:prSet>
      <dgm:spPr/>
    </dgm:pt>
    <dgm:pt modelId="{3E757257-714B-45E6-94B7-8BA7C7CF4522}" type="pres">
      <dgm:prSet presAssocID="{8D3283E6-1059-4C5D-AAB5-96D8FAFF56C8}" presName="Accent1" presStyleCnt="0"/>
      <dgm:spPr/>
    </dgm:pt>
    <dgm:pt modelId="{1413E168-6E23-4E4D-B4AE-08445C655BBC}" type="pres">
      <dgm:prSet presAssocID="{8D3283E6-1059-4C5D-AAB5-96D8FAFF56C8}" presName="Accent" presStyleLbl="bgShp" presStyleIdx="0" presStyleCnt="6"/>
      <dgm:spPr/>
    </dgm:pt>
    <dgm:pt modelId="{C9B36815-CD8A-4A9B-9436-CE41E5D7E94C}" type="pres">
      <dgm:prSet presAssocID="{8D3283E6-1059-4C5D-AAB5-96D8FAFF56C8}" presName="Child1" presStyleLbl="node1" presStyleIdx="0" presStyleCnt="6" custScaleX="136425" custScaleY="115556" custLinFactX="36492" custLinFactNeighborX="100000" custLinFactNeighborY="37606">
        <dgm:presLayoutVars>
          <dgm:chMax val="0"/>
          <dgm:chPref val="0"/>
          <dgm:bulletEnabled val="1"/>
        </dgm:presLayoutVars>
      </dgm:prSet>
      <dgm:spPr/>
    </dgm:pt>
    <dgm:pt modelId="{F4FEF121-D6F3-4ADB-B8B0-186FB498B4C6}" type="pres">
      <dgm:prSet presAssocID="{4885417A-2C16-4675-80BC-5C9C134F76AF}" presName="Accent2" presStyleCnt="0"/>
      <dgm:spPr/>
    </dgm:pt>
    <dgm:pt modelId="{86EF7DFA-A68D-47A2-B3C4-36E8BEAAE820}" type="pres">
      <dgm:prSet presAssocID="{4885417A-2C16-4675-80BC-5C9C134F76AF}" presName="Accent" presStyleLbl="bgShp" presStyleIdx="1" presStyleCnt="6" custLinFactNeighborX="18375" custLinFactNeighborY="6513"/>
      <dgm:spPr/>
    </dgm:pt>
    <dgm:pt modelId="{0F2273A1-DA6B-4B56-9903-6B35F67B963C}" type="pres">
      <dgm:prSet presAssocID="{4885417A-2C16-4675-80BC-5C9C134F76AF}" presName="Child2" presStyleLbl="node1" presStyleIdx="1" presStyleCnt="6" custScaleX="130612" custScaleY="116099" custLinFactX="67182" custLinFactNeighborX="100000" custLinFactNeighborY="8855">
        <dgm:presLayoutVars>
          <dgm:chMax val="0"/>
          <dgm:chPref val="0"/>
          <dgm:bulletEnabled val="1"/>
        </dgm:presLayoutVars>
      </dgm:prSet>
      <dgm:spPr/>
    </dgm:pt>
    <dgm:pt modelId="{11B101B4-C347-4468-9A21-80CA2EBD8314}" type="pres">
      <dgm:prSet presAssocID="{992E8FF5-8F54-4CFF-AA7A-026273B290A3}" presName="Accent3" presStyleCnt="0"/>
      <dgm:spPr/>
    </dgm:pt>
    <dgm:pt modelId="{FD97CC1C-3BF4-41CC-AB34-F1DAC14235C0}" type="pres">
      <dgm:prSet presAssocID="{992E8FF5-8F54-4CFF-AA7A-026273B290A3}" presName="Accent" presStyleLbl="bgShp" presStyleIdx="2" presStyleCnt="6" custLinFactNeighborY="31181"/>
      <dgm:spPr/>
    </dgm:pt>
    <dgm:pt modelId="{5F0DB803-6222-4CE7-80CC-2251AA02CFE4}" type="pres">
      <dgm:prSet presAssocID="{992E8FF5-8F54-4CFF-AA7A-026273B290A3}" presName="Child3" presStyleLbl="node1" presStyleIdx="2" presStyleCnt="6" custScaleX="189419" custScaleY="158555" custLinFactNeighborX="79780" custLinFactNeighborY="29464">
        <dgm:presLayoutVars>
          <dgm:chMax val="0"/>
          <dgm:chPref val="0"/>
          <dgm:bulletEnabled val="1"/>
        </dgm:presLayoutVars>
      </dgm:prSet>
      <dgm:spPr/>
    </dgm:pt>
    <dgm:pt modelId="{1FBD4EDB-23C8-49FF-ADBD-A09D274DA8A4}" type="pres">
      <dgm:prSet presAssocID="{75EF06E0-7851-43F1-BD67-231A68A3BE0A}" presName="Accent4" presStyleCnt="0"/>
      <dgm:spPr/>
    </dgm:pt>
    <dgm:pt modelId="{7607A947-1F23-481C-8AF6-C07C0CCC4EEA}" type="pres">
      <dgm:prSet presAssocID="{75EF06E0-7851-43F1-BD67-231A68A3BE0A}" presName="Accent" presStyleLbl="bgShp" presStyleIdx="3" presStyleCnt="6" custLinFactNeighborX="-17261" custLinFactNeighborY="11539"/>
      <dgm:spPr/>
    </dgm:pt>
    <dgm:pt modelId="{C62EB5E0-3490-41D7-8FDA-920F2E38CEB3}" type="pres">
      <dgm:prSet presAssocID="{75EF06E0-7851-43F1-BD67-231A68A3BE0A}" presName="Child4" presStyleLbl="node1" presStyleIdx="3" presStyleCnt="6" custScaleX="142935" custScaleY="128411" custLinFactX="-36794" custLinFactNeighborX="-100000" custLinFactNeighborY="-17039">
        <dgm:presLayoutVars>
          <dgm:chMax val="0"/>
          <dgm:chPref val="0"/>
          <dgm:bulletEnabled val="1"/>
        </dgm:presLayoutVars>
      </dgm:prSet>
      <dgm:spPr/>
    </dgm:pt>
    <dgm:pt modelId="{5E82A100-FD98-4E22-8128-2BA86709C627}" type="pres">
      <dgm:prSet presAssocID="{757274F5-6ADB-420D-8D9E-581586D7B162}" presName="Accent5" presStyleCnt="0"/>
      <dgm:spPr/>
    </dgm:pt>
    <dgm:pt modelId="{9194AB3E-E055-4ABB-B709-9C208452F06D}" type="pres">
      <dgm:prSet presAssocID="{757274F5-6ADB-420D-8D9E-581586D7B162}" presName="Accent" presStyleLbl="bgShp" presStyleIdx="4" presStyleCnt="6" custLinFactNeighborX="-21030" custLinFactNeighborY="-10367"/>
      <dgm:spPr/>
    </dgm:pt>
    <dgm:pt modelId="{44445D67-DD34-4ACA-8CD4-66A02CB40E05}" type="pres">
      <dgm:prSet presAssocID="{757274F5-6ADB-420D-8D9E-581586D7B162}" presName="Child5" presStyleLbl="node1" presStyleIdx="4" presStyleCnt="6" custScaleX="147543" custScaleY="138907" custLinFactY="-36954" custLinFactNeighborX="-58570" custLinFactNeighborY="-100000">
        <dgm:presLayoutVars>
          <dgm:chMax val="0"/>
          <dgm:chPref val="0"/>
          <dgm:bulletEnabled val="1"/>
        </dgm:presLayoutVars>
      </dgm:prSet>
      <dgm:spPr/>
    </dgm:pt>
    <dgm:pt modelId="{272B8DF0-0665-4959-AA68-1C42D8D381D5}" type="pres">
      <dgm:prSet presAssocID="{314DD844-6820-47E4-97CD-B485E35262C5}" presName="Accent6" presStyleCnt="0"/>
      <dgm:spPr/>
    </dgm:pt>
    <dgm:pt modelId="{7F3716D4-143C-4E5C-978C-C623EFB51D32}" type="pres">
      <dgm:prSet presAssocID="{314DD844-6820-47E4-97CD-B485E35262C5}" presName="Accent" presStyleLbl="bgShp" presStyleIdx="5" presStyleCnt="6" custLinFactNeighborX="750" custLinFactNeighborY="-4361"/>
      <dgm:spPr/>
    </dgm:pt>
    <dgm:pt modelId="{78E7CD9A-86FE-4D61-9435-37121B9F17F2}" type="pres">
      <dgm:prSet presAssocID="{314DD844-6820-47E4-97CD-B485E35262C5}" presName="Child6" presStyleLbl="node1" presStyleIdx="5" presStyleCnt="6" custScaleX="139818" custScaleY="125215" custLinFactX="-52283" custLinFactNeighborX="-100000" custLinFactNeighborY="91126">
        <dgm:presLayoutVars>
          <dgm:chMax val="0"/>
          <dgm:chPref val="0"/>
          <dgm:bulletEnabled val="1"/>
        </dgm:presLayoutVars>
      </dgm:prSet>
      <dgm:spPr/>
    </dgm:pt>
  </dgm:ptLst>
  <dgm:cxnLst>
    <dgm:cxn modelId="{69809711-7E09-4FDF-9A4E-8B5A20E1C69F}" srcId="{FD78A547-C801-4653-A9AC-EDB3073A2EF6}" destId="{8D3283E6-1059-4C5D-AAB5-96D8FAFF56C8}" srcOrd="0" destOrd="0" parTransId="{08B5B3EC-6C3B-4BF7-86B3-BB60CC3449E9}" sibTransId="{904E8401-CF68-4FBF-9E97-C407876D33A3}"/>
    <dgm:cxn modelId="{15E05913-69CD-4D9D-9780-CD99CB314947}" type="presOf" srcId="{8D3283E6-1059-4C5D-AAB5-96D8FAFF56C8}" destId="{C9B36815-CD8A-4A9B-9436-CE41E5D7E94C}" srcOrd="0" destOrd="0" presId="urn:microsoft.com/office/officeart/2011/layout/HexagonRadial"/>
    <dgm:cxn modelId="{3DF90614-CBF9-4D14-BBE6-84301092B2A3}" srcId="{FD78A547-C801-4653-A9AC-EDB3073A2EF6}" destId="{314DD844-6820-47E4-97CD-B485E35262C5}" srcOrd="5" destOrd="0" parTransId="{02727C28-DA4E-42BE-AAF6-CD8A1F6700BA}" sibTransId="{308B22E3-E359-40CB-9D88-D91B8C0BB5DE}"/>
    <dgm:cxn modelId="{EB29105E-8E11-4098-955C-BF3016231526}" srcId="{FD78A547-C801-4653-A9AC-EDB3073A2EF6}" destId="{992E8FF5-8F54-4CFF-AA7A-026273B290A3}" srcOrd="2" destOrd="0" parTransId="{428630D8-1F96-40A3-9961-972001D334C6}" sibTransId="{B2BBBAE6-6927-4129-89C7-FECAA0E6BEA4}"/>
    <dgm:cxn modelId="{C16EE365-922C-4A25-BC0D-70AE6A889FD2}" srcId="{FD78A547-C801-4653-A9AC-EDB3073A2EF6}" destId="{75EF06E0-7851-43F1-BD67-231A68A3BE0A}" srcOrd="3" destOrd="0" parTransId="{8CC9B5A7-5EDD-488D-9E76-91B17B154B7D}" sibTransId="{0D1648DE-46DF-4642-B829-AE3DED1E168A}"/>
    <dgm:cxn modelId="{0EB34646-789D-4CED-91ED-0AA9E7689451}" type="presOf" srcId="{757274F5-6ADB-420D-8D9E-581586D7B162}" destId="{44445D67-DD34-4ACA-8CD4-66A02CB40E05}" srcOrd="0" destOrd="0" presId="urn:microsoft.com/office/officeart/2011/layout/HexagonRadial"/>
    <dgm:cxn modelId="{C506DC47-9B2F-45DC-A572-6FEC7A02E635}" srcId="{FD78A547-C801-4653-A9AC-EDB3073A2EF6}" destId="{4885417A-2C16-4675-80BC-5C9C134F76AF}" srcOrd="1" destOrd="0" parTransId="{40AEDDB6-6140-4811-8D9E-5FC388BB3D8F}" sibTransId="{182FD7DF-C2B9-430F-9B80-7AAEF20A054A}"/>
    <dgm:cxn modelId="{30591A6B-E788-4AC4-B297-82EBFD2ACB93}" type="presOf" srcId="{4D22C2DF-609F-4A6E-B413-01EA702D661E}" destId="{5CDD1864-2610-486E-AC5C-C99A2C882B61}" srcOrd="0" destOrd="0" presId="urn:microsoft.com/office/officeart/2011/layout/HexagonRadial"/>
    <dgm:cxn modelId="{DEFA664B-3075-4834-95CF-A207A867DC3F}" type="presOf" srcId="{992E8FF5-8F54-4CFF-AA7A-026273B290A3}" destId="{5F0DB803-6222-4CE7-80CC-2251AA02CFE4}" srcOrd="0" destOrd="0" presId="urn:microsoft.com/office/officeart/2011/layout/HexagonRadial"/>
    <dgm:cxn modelId="{19A07988-EF21-4206-850B-6ED75BF52A75}" type="presOf" srcId="{4885417A-2C16-4675-80BC-5C9C134F76AF}" destId="{0F2273A1-DA6B-4B56-9903-6B35F67B963C}" srcOrd="0" destOrd="0" presId="urn:microsoft.com/office/officeart/2011/layout/HexagonRadial"/>
    <dgm:cxn modelId="{1178FF93-C054-4F2A-AC07-264BE9ACE997}" type="presOf" srcId="{75EF06E0-7851-43F1-BD67-231A68A3BE0A}" destId="{C62EB5E0-3490-41D7-8FDA-920F2E38CEB3}" srcOrd="0" destOrd="0" presId="urn:microsoft.com/office/officeart/2011/layout/HexagonRadial"/>
    <dgm:cxn modelId="{79FF33A4-A0AE-412D-95D7-FB37E026C175}" srcId="{FD78A547-C801-4653-A9AC-EDB3073A2EF6}" destId="{757274F5-6ADB-420D-8D9E-581586D7B162}" srcOrd="4" destOrd="0" parTransId="{F1308CC6-AFF5-4A5B-A1E5-FC576D2E488D}" sibTransId="{F94B790F-116E-40A7-AC4E-C08394450C4F}"/>
    <dgm:cxn modelId="{332E0DD6-A606-4B02-A64F-D4D25FB8C2FA}" type="presOf" srcId="{FD78A547-C801-4653-A9AC-EDB3073A2EF6}" destId="{5BD234D4-E0AF-49E0-A596-9FAD34C629BB}" srcOrd="0" destOrd="0" presId="urn:microsoft.com/office/officeart/2011/layout/HexagonRadial"/>
    <dgm:cxn modelId="{1AB3A7DD-7BC6-4217-8A8A-6B023C6009FE}" srcId="{4D22C2DF-609F-4A6E-B413-01EA702D661E}" destId="{FD78A547-C801-4653-A9AC-EDB3073A2EF6}" srcOrd="0" destOrd="0" parTransId="{D2775EE5-4714-4C81-AD32-1E784F62FAA0}" sibTransId="{8466EB0F-2919-40B2-B4DF-DB63700AEC30}"/>
    <dgm:cxn modelId="{0C09E1EB-B428-48AD-8FF4-3772809795E5}" type="presOf" srcId="{314DD844-6820-47E4-97CD-B485E35262C5}" destId="{78E7CD9A-86FE-4D61-9435-37121B9F17F2}" srcOrd="0" destOrd="0" presId="urn:microsoft.com/office/officeart/2011/layout/HexagonRadial"/>
    <dgm:cxn modelId="{65059BE8-6D77-41FA-8D67-C54F1D87B910}" type="presParOf" srcId="{5CDD1864-2610-486E-AC5C-C99A2C882B61}" destId="{5BD234D4-E0AF-49E0-A596-9FAD34C629BB}" srcOrd="0" destOrd="0" presId="urn:microsoft.com/office/officeart/2011/layout/HexagonRadial"/>
    <dgm:cxn modelId="{E7F5CB9C-2257-47E4-8537-2B3B6E9A8AAB}" type="presParOf" srcId="{5CDD1864-2610-486E-AC5C-C99A2C882B61}" destId="{3E757257-714B-45E6-94B7-8BA7C7CF4522}" srcOrd="1" destOrd="0" presId="urn:microsoft.com/office/officeart/2011/layout/HexagonRadial"/>
    <dgm:cxn modelId="{A9EF3E7E-A570-4F7D-B622-35F1CFED9054}" type="presParOf" srcId="{3E757257-714B-45E6-94B7-8BA7C7CF4522}" destId="{1413E168-6E23-4E4D-B4AE-08445C655BBC}" srcOrd="0" destOrd="0" presId="urn:microsoft.com/office/officeart/2011/layout/HexagonRadial"/>
    <dgm:cxn modelId="{6967D5FC-1AFE-438B-8E28-70367D038F47}" type="presParOf" srcId="{5CDD1864-2610-486E-AC5C-C99A2C882B61}" destId="{C9B36815-CD8A-4A9B-9436-CE41E5D7E94C}" srcOrd="2" destOrd="0" presId="urn:microsoft.com/office/officeart/2011/layout/HexagonRadial"/>
    <dgm:cxn modelId="{406C39ED-6378-4EAF-8AA0-C42331C83350}" type="presParOf" srcId="{5CDD1864-2610-486E-AC5C-C99A2C882B61}" destId="{F4FEF121-D6F3-4ADB-B8B0-186FB498B4C6}" srcOrd="3" destOrd="0" presId="urn:microsoft.com/office/officeart/2011/layout/HexagonRadial"/>
    <dgm:cxn modelId="{9070216D-C689-4FCF-A7B0-483AE84641E6}" type="presParOf" srcId="{F4FEF121-D6F3-4ADB-B8B0-186FB498B4C6}" destId="{86EF7DFA-A68D-47A2-B3C4-36E8BEAAE820}" srcOrd="0" destOrd="0" presId="urn:microsoft.com/office/officeart/2011/layout/HexagonRadial"/>
    <dgm:cxn modelId="{52D857BE-116E-44EC-8125-841CD7F48CA0}" type="presParOf" srcId="{5CDD1864-2610-486E-AC5C-C99A2C882B61}" destId="{0F2273A1-DA6B-4B56-9903-6B35F67B963C}" srcOrd="4" destOrd="0" presId="urn:microsoft.com/office/officeart/2011/layout/HexagonRadial"/>
    <dgm:cxn modelId="{6110BFD5-ADB0-4A8B-B510-053627C48FBA}" type="presParOf" srcId="{5CDD1864-2610-486E-AC5C-C99A2C882B61}" destId="{11B101B4-C347-4468-9A21-80CA2EBD8314}" srcOrd="5" destOrd="0" presId="urn:microsoft.com/office/officeart/2011/layout/HexagonRadial"/>
    <dgm:cxn modelId="{B84B1F7F-FC22-426A-A8BD-43CCE9617D9C}" type="presParOf" srcId="{11B101B4-C347-4468-9A21-80CA2EBD8314}" destId="{FD97CC1C-3BF4-41CC-AB34-F1DAC14235C0}" srcOrd="0" destOrd="0" presId="urn:microsoft.com/office/officeart/2011/layout/HexagonRadial"/>
    <dgm:cxn modelId="{672DDDEC-EA69-484A-8A6B-B0C7A541EEEE}" type="presParOf" srcId="{5CDD1864-2610-486E-AC5C-C99A2C882B61}" destId="{5F0DB803-6222-4CE7-80CC-2251AA02CFE4}" srcOrd="6" destOrd="0" presId="urn:microsoft.com/office/officeart/2011/layout/HexagonRadial"/>
    <dgm:cxn modelId="{8A563564-8DA4-4C63-AC1C-1B6A09FD3E4C}" type="presParOf" srcId="{5CDD1864-2610-486E-AC5C-C99A2C882B61}" destId="{1FBD4EDB-23C8-49FF-ADBD-A09D274DA8A4}" srcOrd="7" destOrd="0" presId="urn:microsoft.com/office/officeart/2011/layout/HexagonRadial"/>
    <dgm:cxn modelId="{CE4918CB-5B77-4FFE-A0DF-7629F0678355}" type="presParOf" srcId="{1FBD4EDB-23C8-49FF-ADBD-A09D274DA8A4}" destId="{7607A947-1F23-481C-8AF6-C07C0CCC4EEA}" srcOrd="0" destOrd="0" presId="urn:microsoft.com/office/officeart/2011/layout/HexagonRadial"/>
    <dgm:cxn modelId="{03D73C45-345C-418D-884D-BA8DA2EFCB71}" type="presParOf" srcId="{5CDD1864-2610-486E-AC5C-C99A2C882B61}" destId="{C62EB5E0-3490-41D7-8FDA-920F2E38CEB3}" srcOrd="8" destOrd="0" presId="urn:microsoft.com/office/officeart/2011/layout/HexagonRadial"/>
    <dgm:cxn modelId="{C01CCFA2-09CE-4B23-8BC2-740B6A07E551}" type="presParOf" srcId="{5CDD1864-2610-486E-AC5C-C99A2C882B61}" destId="{5E82A100-FD98-4E22-8128-2BA86709C627}" srcOrd="9" destOrd="0" presId="urn:microsoft.com/office/officeart/2011/layout/HexagonRadial"/>
    <dgm:cxn modelId="{B7EAFBA4-2ADC-49D6-BF90-04CA27A44A86}" type="presParOf" srcId="{5E82A100-FD98-4E22-8128-2BA86709C627}" destId="{9194AB3E-E055-4ABB-B709-9C208452F06D}" srcOrd="0" destOrd="0" presId="urn:microsoft.com/office/officeart/2011/layout/HexagonRadial"/>
    <dgm:cxn modelId="{0D2F23E6-E805-44C4-91C5-CE03204997FA}" type="presParOf" srcId="{5CDD1864-2610-486E-AC5C-C99A2C882B61}" destId="{44445D67-DD34-4ACA-8CD4-66A02CB40E05}" srcOrd="10" destOrd="0" presId="urn:microsoft.com/office/officeart/2011/layout/HexagonRadial"/>
    <dgm:cxn modelId="{EA52B808-CA9C-4CC8-B633-9E8839B78C16}" type="presParOf" srcId="{5CDD1864-2610-486E-AC5C-C99A2C882B61}" destId="{272B8DF0-0665-4959-AA68-1C42D8D381D5}" srcOrd="11" destOrd="0" presId="urn:microsoft.com/office/officeart/2011/layout/HexagonRadial"/>
    <dgm:cxn modelId="{1C274E6C-0D51-4AB9-B047-A67DAF56DAB4}" type="presParOf" srcId="{272B8DF0-0665-4959-AA68-1C42D8D381D5}" destId="{7F3716D4-143C-4E5C-978C-C623EFB51D32}" srcOrd="0" destOrd="0" presId="urn:microsoft.com/office/officeart/2011/layout/HexagonRadial"/>
    <dgm:cxn modelId="{0220D792-771B-428B-A2A3-B31226A89AC3}" type="presParOf" srcId="{5CDD1864-2610-486E-AC5C-C99A2C882B61}" destId="{78E7CD9A-86FE-4D61-9435-37121B9F17F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A4437-6842-4DF4-9C43-A2CCF9F53FEA}">
      <dsp:nvSpPr>
        <dsp:cNvPr id="0" name=""/>
        <dsp:cNvSpPr/>
      </dsp:nvSpPr>
      <dsp:spPr>
        <a:xfrm>
          <a:off x="2605662" y="1026210"/>
          <a:ext cx="3685502" cy="1616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b="0" kern="1200" dirty="0" err="1"/>
            <a:t>Prenotifikacija</a:t>
          </a:r>
          <a:r>
            <a:rPr lang="lt-LT" sz="1200" b="0" kern="1200" dirty="0"/>
            <a:t> EK dėl valstybės pagalbos buvimo/ nebuvimo subordinuotoms ir sindikuotoms paskolos rinkos sąlygomis </a:t>
          </a:r>
          <a:r>
            <a:rPr lang="lt-LT" sz="1200" b="1" kern="1200" dirty="0"/>
            <a:t>(pateikta, laukiama EK atsakymo)</a:t>
          </a:r>
          <a:endParaRPr lang="en-US" sz="1200" b="1" kern="1200" dirty="0"/>
        </a:p>
      </dsp:txBody>
      <dsp:txXfrm>
        <a:off x="3414031" y="1026210"/>
        <a:ext cx="2068764" cy="1616738"/>
      </dsp:txXfrm>
    </dsp:sp>
    <dsp:sp modelId="{39F2F047-2F07-4973-B39A-7E529890DCEB}">
      <dsp:nvSpPr>
        <dsp:cNvPr id="0" name=""/>
        <dsp:cNvSpPr/>
      </dsp:nvSpPr>
      <dsp:spPr>
        <a:xfrm>
          <a:off x="5834996" y="1024404"/>
          <a:ext cx="3210849" cy="1665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>
              <a:solidFill>
                <a:srgbClr val="FFC000"/>
              </a:solidFill>
            </a:rPr>
            <a:t>Notifikacijos teikimas EK (esant pagalbos elementui arba nesiremiant Bendruoju bendrosios išimties reglamentu)</a:t>
          </a:r>
          <a:endParaRPr lang="en-US" sz="1200" kern="1200" dirty="0">
            <a:solidFill>
              <a:srgbClr val="FFC000"/>
            </a:solidFill>
          </a:endParaRPr>
        </a:p>
      </dsp:txBody>
      <dsp:txXfrm>
        <a:off x="6667846" y="1024404"/>
        <a:ext cx="1545150" cy="1665699"/>
      </dsp:txXfrm>
    </dsp:sp>
    <dsp:sp modelId="{6675F501-340D-4E3A-A733-C9ADE1986F8C}">
      <dsp:nvSpPr>
        <dsp:cNvPr id="0" name=""/>
        <dsp:cNvSpPr/>
      </dsp:nvSpPr>
      <dsp:spPr>
        <a:xfrm>
          <a:off x="8609937" y="1051203"/>
          <a:ext cx="3010416" cy="1674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Priemonės schemos, aprašo rengimas, derinimas, tvirtinimas </a:t>
          </a:r>
          <a:endParaRPr lang="en-GB" sz="1200" kern="1200" dirty="0"/>
        </a:p>
      </dsp:txBody>
      <dsp:txXfrm>
        <a:off x="9447055" y="1051203"/>
        <a:ext cx="1336180" cy="1674236"/>
      </dsp:txXfrm>
    </dsp:sp>
    <dsp:sp modelId="{AEC6E759-F7B8-4C23-B005-26564B3095B7}">
      <dsp:nvSpPr>
        <dsp:cNvPr id="0" name=""/>
        <dsp:cNvSpPr/>
      </dsp:nvSpPr>
      <dsp:spPr>
        <a:xfrm>
          <a:off x="125862" y="1023525"/>
          <a:ext cx="3055753" cy="16085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200" b="0" kern="1200" dirty="0"/>
            <a:t>Plėtros programos, Pažangos priemonės derinimas, tvirtinimas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200" b="1" kern="1200" dirty="0">
              <a:solidFill>
                <a:schemeClr val="bg1"/>
              </a:solidFill>
            </a:rPr>
            <a:t>(likęs tvirtinimas LRV)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930125" y="1023525"/>
        <a:ext cx="1447228" cy="1608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234D4-E0AF-49E0-A596-9FAD34C629BB}">
      <dsp:nvSpPr>
        <dsp:cNvPr id="0" name=""/>
        <dsp:cNvSpPr/>
      </dsp:nvSpPr>
      <dsp:spPr>
        <a:xfrm>
          <a:off x="3663239" y="1174328"/>
          <a:ext cx="2752266" cy="236591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286,5 </a:t>
          </a:r>
          <a:r>
            <a:rPr lang="lt-LT" sz="1600" b="1" kern="1200" noProof="0" dirty="0" err="1"/>
            <a:t>mln</a:t>
          </a:r>
          <a:r>
            <a:rPr lang="en-US" sz="1600" b="1" kern="1200" dirty="0"/>
            <a:t>. </a:t>
          </a:r>
          <a:r>
            <a:rPr lang="en-US" sz="1600" b="1" kern="1200" dirty="0" err="1"/>
            <a:t>Eur</a:t>
          </a:r>
          <a:r>
            <a:rPr lang="en-US" sz="1600" b="1" kern="1200" dirty="0"/>
            <a:t> 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</a:t>
          </a:r>
          <a:r>
            <a:rPr lang="lt-LT" sz="1600" b="1" kern="1200" dirty="0"/>
            <a:t>š jų </a:t>
          </a:r>
          <a:r>
            <a:rPr lang="en-US" sz="1600" b="1" kern="1200" dirty="0"/>
            <a:t>15 </a:t>
          </a:r>
          <a:r>
            <a:rPr lang="en-US" sz="1600" b="1" kern="1200" dirty="0" err="1"/>
            <a:t>mln</a:t>
          </a:r>
          <a:r>
            <a:rPr lang="en-US" sz="1600" b="1" kern="1200" dirty="0"/>
            <a:t>. </a:t>
          </a:r>
          <a:r>
            <a:rPr lang="en-US" sz="1600" b="1" kern="1200" dirty="0" err="1"/>
            <a:t>Eur</a:t>
          </a:r>
          <a:r>
            <a:rPr lang="en-US" sz="1600" b="1" kern="1200" dirty="0"/>
            <a:t> </a:t>
          </a:r>
          <a:r>
            <a:rPr lang="en-US" sz="1600" b="1" kern="1200" dirty="0" err="1"/>
            <a:t>dotacijai</a:t>
          </a:r>
          <a:endParaRPr lang="lt-LT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+</a:t>
          </a:r>
          <a:r>
            <a:rPr lang="lt-LT" sz="1600" b="1" kern="1200" dirty="0"/>
            <a:t> </a:t>
          </a:r>
          <a:r>
            <a:rPr lang="en-US" sz="1600" b="1" kern="1200" dirty="0"/>
            <a:t>131,1 </a:t>
          </a:r>
          <a:r>
            <a:rPr lang="en-US" sz="1600" b="1" kern="1200" dirty="0" err="1"/>
            <a:t>mln</a:t>
          </a:r>
          <a:r>
            <a:rPr lang="en-US" sz="1600" b="1" kern="1200" dirty="0"/>
            <a:t>. </a:t>
          </a:r>
          <a:r>
            <a:rPr lang="en-US" sz="1600" b="1" kern="1200" dirty="0" err="1"/>
            <a:t>Eur</a:t>
          </a:r>
          <a:r>
            <a:rPr lang="en-US" sz="1600" b="1" kern="1200" dirty="0"/>
            <a:t> BF</a:t>
          </a:r>
        </a:p>
      </dsp:txBody>
      <dsp:txXfrm>
        <a:off x="4117908" y="1565172"/>
        <a:ext cx="1842928" cy="1584222"/>
      </dsp:txXfrm>
    </dsp:sp>
    <dsp:sp modelId="{86EF7DFA-A68D-47A2-B3C4-36E8BEAAE820}">
      <dsp:nvSpPr>
        <dsp:cNvPr id="0" name=""/>
        <dsp:cNvSpPr/>
      </dsp:nvSpPr>
      <dsp:spPr>
        <a:xfrm>
          <a:off x="5430475" y="720708"/>
          <a:ext cx="732386" cy="6310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36815-CD8A-4A9B-9436-CE41E5D7E94C}">
      <dsp:nvSpPr>
        <dsp:cNvPr id="0" name=""/>
        <dsp:cNvSpPr/>
      </dsp:nvSpPr>
      <dsp:spPr>
        <a:xfrm>
          <a:off x="6140711" y="366261"/>
          <a:ext cx="2170182" cy="15902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 dirty="0"/>
            <a:t>„Startuok“ (papildymas)</a:t>
          </a: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VVL </a:t>
          </a:r>
          <a:r>
            <a:rPr lang="en-US" sz="1200" kern="1200" dirty="0" err="1"/>
            <a:t>regionas</a:t>
          </a:r>
          <a:endParaRPr lang="lt-LT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SVV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 err="1"/>
            <a:t>Dalies</a:t>
          </a:r>
          <a:r>
            <a:rPr lang="en-US" sz="1200" kern="1200" dirty="0"/>
            <a:t> </a:t>
          </a:r>
          <a:r>
            <a:rPr lang="en-US" sz="1200" kern="1200" dirty="0" err="1"/>
            <a:t>paskolos</a:t>
          </a:r>
          <a:r>
            <a:rPr lang="en-US" sz="1200" kern="1200" dirty="0"/>
            <a:t> </a:t>
          </a:r>
          <a:r>
            <a:rPr lang="lt-LT" sz="1200" kern="1200" dirty="0"/>
            <a:t>„</a:t>
          </a:r>
          <a:r>
            <a:rPr lang="en-US" sz="1200" kern="1200" dirty="0" err="1"/>
            <a:t>nura</a:t>
          </a:r>
          <a:r>
            <a:rPr lang="lt-LT" sz="1200" kern="1200" dirty="0" err="1"/>
            <a:t>šymas</a:t>
          </a:r>
          <a:r>
            <a:rPr lang="lt-LT" sz="1200" kern="1200" dirty="0"/>
            <a:t>“</a:t>
          </a:r>
        </a:p>
      </dsp:txBody>
      <dsp:txXfrm>
        <a:off x="6473006" y="609760"/>
        <a:ext cx="1505592" cy="1103268"/>
      </dsp:txXfrm>
    </dsp:sp>
    <dsp:sp modelId="{FD97CC1C-3BF4-41CC-AB34-F1DAC14235C0}">
      <dsp:nvSpPr>
        <dsp:cNvPr id="0" name=""/>
        <dsp:cNvSpPr/>
      </dsp:nvSpPr>
      <dsp:spPr>
        <a:xfrm>
          <a:off x="6150651" y="2056099"/>
          <a:ext cx="732386" cy="6310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273A1-DA6B-4B56-9903-6B35F67B963C}">
      <dsp:nvSpPr>
        <dsp:cNvPr id="0" name=""/>
        <dsp:cNvSpPr/>
      </dsp:nvSpPr>
      <dsp:spPr>
        <a:xfrm>
          <a:off x="8134052" y="813305"/>
          <a:ext cx="2077712" cy="15977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 dirty="0"/>
            <a:t>„Perspektyva“ (papildymas</a:t>
          </a:r>
          <a:r>
            <a:rPr lang="en-US" sz="1300" b="1" kern="1200" dirty="0"/>
            <a:t>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S </a:t>
          </a:r>
          <a:r>
            <a:rPr lang="en-US" sz="1200" kern="1200" dirty="0" err="1"/>
            <a:t>regionas</a:t>
          </a:r>
          <a:endParaRPr lang="lt-LT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MVĮ ir DĮ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MTEP, SMART</a:t>
          </a:r>
          <a:endParaRPr lang="lt-LT" sz="1200" kern="1200" dirty="0"/>
        </a:p>
      </dsp:txBody>
      <dsp:txXfrm>
        <a:off x="8459353" y="1063458"/>
        <a:ext cx="1427110" cy="1097433"/>
      </dsp:txXfrm>
    </dsp:sp>
    <dsp:sp modelId="{7607A947-1F23-481C-8AF6-C07C0CCC4EEA}">
      <dsp:nvSpPr>
        <dsp:cNvPr id="0" name=""/>
        <dsp:cNvSpPr/>
      </dsp:nvSpPr>
      <dsp:spPr>
        <a:xfrm>
          <a:off x="5430468" y="3263835"/>
          <a:ext cx="732386" cy="6310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DB803-6222-4CE7-80CC-2251AA02CFE4}">
      <dsp:nvSpPr>
        <dsp:cNvPr id="0" name=""/>
        <dsp:cNvSpPr/>
      </dsp:nvSpPr>
      <dsp:spPr>
        <a:xfrm>
          <a:off x="6275967" y="2468803"/>
          <a:ext cx="3013185" cy="21820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 dirty="0"/>
            <a:t>„Pokytis“ </a:t>
          </a: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„Trumpos vertės grandinės“</a:t>
          </a:r>
          <a:r>
            <a:rPr lang="en-US" sz="1200" kern="1200" dirty="0"/>
            <a:t> (VVL)</a:t>
          </a:r>
          <a:r>
            <a:rPr lang="lt-LT" sz="1200" kern="1200" dirty="0"/>
            <a:t> MVĮ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„Transformacija“</a:t>
          </a:r>
          <a:r>
            <a:rPr lang="en-US" sz="1200" kern="1200" dirty="0"/>
            <a:t> (VVL)</a:t>
          </a:r>
          <a:r>
            <a:rPr lang="lt-LT" sz="1200" kern="1200" dirty="0"/>
            <a:t>“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„Skaitmeninimas VVL“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„Skaitmeninimas Sostinė“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Pramonės įmonės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 err="1"/>
            <a:t>Dalies</a:t>
          </a:r>
          <a:r>
            <a:rPr lang="en-US" sz="1200" kern="1200" dirty="0"/>
            <a:t> </a:t>
          </a:r>
          <a:r>
            <a:rPr lang="en-US" sz="1200" kern="1200" dirty="0" err="1"/>
            <a:t>paskolos</a:t>
          </a:r>
          <a:r>
            <a:rPr lang="en-US" sz="1200" kern="1200" dirty="0"/>
            <a:t> </a:t>
          </a:r>
          <a:r>
            <a:rPr lang="lt-LT" sz="1200" kern="1200" dirty="0"/>
            <a:t>„</a:t>
          </a:r>
          <a:r>
            <a:rPr lang="en-US" sz="1200" kern="1200" dirty="0" err="1"/>
            <a:t>nura</a:t>
          </a:r>
          <a:r>
            <a:rPr lang="lt-LT" sz="1200" kern="1200" dirty="0" err="1"/>
            <a:t>šymas</a:t>
          </a:r>
          <a:r>
            <a:rPr lang="lt-LT" sz="1200" kern="1200" dirty="0"/>
            <a:t>“, dotacija </a:t>
          </a:r>
          <a:r>
            <a:rPr lang="lt-LT" sz="1200" kern="1200" dirty="0" err="1"/>
            <a:t>tech</a:t>
          </a:r>
          <a:r>
            <a:rPr lang="lt-LT" sz="1200" kern="1200" dirty="0"/>
            <a:t>. auditui</a:t>
          </a:r>
        </a:p>
      </dsp:txBody>
      <dsp:txXfrm>
        <a:off x="6734866" y="2801117"/>
        <a:ext cx="2095387" cy="1517385"/>
      </dsp:txXfrm>
    </dsp:sp>
    <dsp:sp modelId="{9194AB3E-E055-4ABB-B709-9C208452F06D}">
      <dsp:nvSpPr>
        <dsp:cNvPr id="0" name=""/>
        <dsp:cNvSpPr/>
      </dsp:nvSpPr>
      <dsp:spPr>
        <a:xfrm>
          <a:off x="3929963" y="3263832"/>
          <a:ext cx="732386" cy="6310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EB5E0-3490-41D7-8FDA-920F2E38CEB3}">
      <dsp:nvSpPr>
        <dsp:cNvPr id="0" name=""/>
        <dsp:cNvSpPr/>
      </dsp:nvSpPr>
      <dsp:spPr>
        <a:xfrm>
          <a:off x="1741631" y="2883648"/>
          <a:ext cx="2273740" cy="17671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 dirty="0"/>
            <a:t>„Ankstyvosios stadijos ir plėtros fondas III“</a:t>
          </a: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Visa </a:t>
          </a:r>
          <a:r>
            <a:rPr lang="en-US" sz="1200" kern="1200" dirty="0" err="1"/>
            <a:t>Lietuva</a:t>
          </a:r>
          <a:endParaRPr lang="lt-LT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MV</a:t>
          </a:r>
          <a:r>
            <a:rPr lang="lt-LT" sz="1200" kern="1200" dirty="0"/>
            <a:t>Į (įskaitant </a:t>
          </a:r>
          <a:r>
            <a:rPr lang="lt-LT" sz="1200" kern="1200" dirty="0" err="1"/>
            <a:t>startuolius</a:t>
          </a:r>
          <a:r>
            <a:rPr lang="lt-LT" sz="1200" kern="1200" dirty="0"/>
            <a:t>)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SMART</a:t>
          </a:r>
          <a:endParaRPr lang="lt-LT" sz="1200" kern="1200" dirty="0"/>
        </a:p>
      </dsp:txBody>
      <dsp:txXfrm>
        <a:off x="2099403" y="3161712"/>
        <a:ext cx="1558196" cy="1211047"/>
      </dsp:txXfrm>
    </dsp:sp>
    <dsp:sp modelId="{7F3716D4-143C-4E5C-978C-C623EFB51D32}">
      <dsp:nvSpPr>
        <dsp:cNvPr id="0" name=""/>
        <dsp:cNvSpPr/>
      </dsp:nvSpPr>
      <dsp:spPr>
        <a:xfrm>
          <a:off x="3220727" y="2122482"/>
          <a:ext cx="732386" cy="6310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45D67-DD34-4ACA-8CD4-66A02CB40E05}">
      <dsp:nvSpPr>
        <dsp:cNvPr id="0" name=""/>
        <dsp:cNvSpPr/>
      </dsp:nvSpPr>
      <dsp:spPr>
        <a:xfrm>
          <a:off x="1483653" y="314724"/>
          <a:ext cx="2347042" cy="19116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 dirty="0"/>
            <a:t>„</a:t>
          </a:r>
          <a:r>
            <a:rPr lang="lt-LT" sz="1300" b="1" kern="1200" dirty="0" err="1"/>
            <a:t>Koinvesticinis</a:t>
          </a:r>
          <a:r>
            <a:rPr lang="lt-LT" sz="1300" b="1" kern="1200" dirty="0"/>
            <a:t> fondas“ (papildymas)</a:t>
          </a:r>
          <a:r>
            <a:rPr lang="en-US" sz="1300" b="1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1200" kern="1200" dirty="0"/>
            <a:t>- </a:t>
          </a:r>
          <a:r>
            <a:rPr lang="en-US" sz="1200" kern="1200" dirty="0"/>
            <a:t>S </a:t>
          </a:r>
          <a:r>
            <a:rPr lang="en-US" sz="1200" kern="1200" dirty="0" err="1"/>
            <a:t>regionas</a:t>
          </a:r>
          <a:endParaRPr lang="lt-LT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MV</a:t>
          </a:r>
          <a:r>
            <a:rPr lang="lt-LT" sz="1200" kern="1200" dirty="0"/>
            <a:t>Į (įskaitant </a:t>
          </a:r>
          <a:r>
            <a:rPr lang="lt-LT" sz="1200" kern="1200" dirty="0" err="1"/>
            <a:t>startuolius</a:t>
          </a:r>
          <a:r>
            <a:rPr lang="lt-LT" sz="1200" kern="1200" dirty="0"/>
            <a:t>)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SMART</a:t>
          </a:r>
          <a:endParaRPr lang="lt-LT" sz="1200" kern="1200" dirty="0"/>
        </a:p>
      </dsp:txBody>
      <dsp:txXfrm>
        <a:off x="1861290" y="622302"/>
        <a:ext cx="1591768" cy="1296463"/>
      </dsp:txXfrm>
    </dsp:sp>
    <dsp:sp modelId="{78E7CD9A-86FE-4D61-9435-37121B9F17F2}">
      <dsp:nvSpPr>
        <dsp:cNvPr id="0" name=""/>
        <dsp:cNvSpPr/>
      </dsp:nvSpPr>
      <dsp:spPr>
        <a:xfrm>
          <a:off x="54355" y="1880887"/>
          <a:ext cx="2224156" cy="172319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300" b="1" kern="1200" dirty="0"/>
            <a:t>„Akceleratorius 3“</a:t>
          </a: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Visa </a:t>
          </a:r>
          <a:r>
            <a:rPr lang="en-US" sz="1200" kern="1200" dirty="0" err="1"/>
            <a:t>Lietuva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MV</a:t>
          </a:r>
          <a:r>
            <a:rPr lang="lt-LT" sz="1200" kern="1200" dirty="0"/>
            <a:t>Į (įskaitant </a:t>
          </a:r>
          <a:r>
            <a:rPr lang="lt-LT" sz="1200" kern="1200" dirty="0" err="1"/>
            <a:t>startuolius</a:t>
          </a:r>
          <a:r>
            <a:rPr lang="lt-LT" sz="1200" kern="1200" dirty="0"/>
            <a:t>)</a:t>
          </a:r>
          <a:endParaRPr lang="en-US" sz="12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200" kern="1200" dirty="0"/>
            <a:t>- </a:t>
          </a:r>
          <a:r>
            <a:rPr lang="en-US" sz="1200" kern="1200" dirty="0"/>
            <a:t>SMART</a:t>
          </a:r>
          <a:endParaRPr lang="lt-LT" sz="1200" kern="1200" dirty="0"/>
        </a:p>
      </dsp:txBody>
      <dsp:txXfrm>
        <a:off x="403807" y="2151629"/>
        <a:ext cx="1525252" cy="1181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AD959-6BCB-4229-AE4F-02488D33351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530F-D91B-4B2A-9E5F-0DAD9613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A152-58A9-482C-A1BF-3784273BCA6A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5CD9-F513-4B3A-9A38-4073B89996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912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9690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33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10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618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188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916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55CD9-F513-4B3A-9A38-4073B899965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458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74"/>
            <a:ext cx="12192000" cy="677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322750"/>
            <a:ext cx="9144000" cy="753884"/>
          </a:xfrm>
        </p:spPr>
        <p:txBody>
          <a:bodyPr anchor="b">
            <a:normAutofit/>
          </a:bodyPr>
          <a:lstStyle>
            <a:lvl1pPr algn="ctr">
              <a:defRPr sz="4000" b="1" baseline="0">
                <a:effectLst/>
              </a:defRPr>
            </a:lvl1pPr>
          </a:lstStyle>
          <a:p>
            <a:r>
              <a:rPr lang="lt-LT"/>
              <a:t>THANKS FOR YOUR ATTENTION </a:t>
            </a:r>
            <a:r>
              <a:rPr lang="en-US"/>
              <a:t>!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7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47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072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5905522" cy="47307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PHOTO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66082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294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458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5918401" cy="467927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/>
              <a:t>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6093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226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4752" cy="1325563"/>
          </a:xfrm>
        </p:spPr>
        <p:txBody>
          <a:bodyPr/>
          <a:lstStyle/>
          <a:p>
            <a:r>
              <a:rPr lang="en-US"/>
              <a:t>TITLE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224752" cy="3879716"/>
          </a:xfrm>
        </p:spPr>
        <p:txBody>
          <a:bodyPr vert="eaVert"/>
          <a:lstStyle/>
          <a:p>
            <a:pPr lvl="0"/>
            <a:r>
              <a:rPr lang="lt-LT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729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338052" cy="5314458"/>
          </a:xfrm>
        </p:spPr>
        <p:txBody>
          <a:bodyPr vert="eaVert"/>
          <a:lstStyle/>
          <a:p>
            <a:r>
              <a:rPr lang="en-US"/>
              <a:t>TITLE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314458"/>
          </a:xfrm>
        </p:spPr>
        <p:txBody>
          <a:bodyPr vert="eaVert"/>
          <a:lstStyle/>
          <a:p>
            <a:pPr lvl="0"/>
            <a:r>
              <a:rPr lang="lt-LT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478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09" y="2832124"/>
            <a:ext cx="7921581" cy="164486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010903" y="2834241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165886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84107" y="2841346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21451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7016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47505" y="284134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76" y="3262878"/>
            <a:ext cx="770232" cy="725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41" y="3353229"/>
            <a:ext cx="857883" cy="723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83" y="3227121"/>
            <a:ext cx="745206" cy="854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93" y="3221191"/>
            <a:ext cx="757874" cy="856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20" y="3221191"/>
            <a:ext cx="789952" cy="789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13" y="3291087"/>
            <a:ext cx="696836" cy="6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59" y="2020232"/>
            <a:ext cx="7539692" cy="3236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087621" y="2934226"/>
            <a:ext cx="2056772" cy="34685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087621" y="3463387"/>
            <a:ext cx="2056772" cy="11758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277016" y="2946083"/>
            <a:ext cx="2068689" cy="33499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77015" y="3443126"/>
            <a:ext cx="2068689" cy="119610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76360" y="2934227"/>
            <a:ext cx="2068689" cy="33499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676360" y="3463387"/>
            <a:ext cx="2068689" cy="119610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2087621" y="5356430"/>
            <a:ext cx="2056772" cy="81397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676360" y="5356430"/>
            <a:ext cx="2056772" cy="81397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242687" y="5320605"/>
            <a:ext cx="2056772" cy="81397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78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1087"/>
            <a:ext cx="7921581" cy="164486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16635" y="2513729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165886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89839" y="2520834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21451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7016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3237" y="2520835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29" y="3631841"/>
            <a:ext cx="783037" cy="62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77" y="3710469"/>
            <a:ext cx="726137" cy="676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69" y="3604424"/>
            <a:ext cx="768710" cy="7687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95" y="3596863"/>
            <a:ext cx="770970" cy="787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81" y="3631841"/>
            <a:ext cx="806133" cy="7887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28" y="3596268"/>
            <a:ext cx="788589" cy="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2246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41690"/>
            <a:ext cx="2973946" cy="249850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41" y="1817880"/>
            <a:ext cx="7857143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59" y="1806598"/>
            <a:ext cx="4563979" cy="4260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177894" y="2086557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1</a:t>
            </a:r>
            <a:endParaRPr lang="lt-LT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37045" y="3128603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2</a:t>
            </a:r>
            <a:endParaRPr lang="lt-LT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177894" y="4208427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3</a:t>
            </a:r>
            <a:endParaRPr lang="lt-LT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737045" y="5269899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4</a:t>
            </a:r>
            <a:endParaRPr lang="lt-LT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997779" y="1944711"/>
            <a:ext cx="2786293" cy="5851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564954" y="3000777"/>
            <a:ext cx="2764034" cy="6341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997779" y="4048203"/>
            <a:ext cx="2786294" cy="6112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564954" y="5142836"/>
            <a:ext cx="2764034" cy="63805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180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42" y="2186157"/>
            <a:ext cx="5490695" cy="4181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6710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09137" y="1781948"/>
            <a:ext cx="4146999" cy="32732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44698" y="5207603"/>
            <a:ext cx="2949262" cy="9609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3476" y="5217232"/>
            <a:ext cx="3737019" cy="9609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44698" y="4226138"/>
            <a:ext cx="2303172" cy="82906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4697" y="2356835"/>
            <a:ext cx="1373745" cy="146509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484254" y="1652052"/>
            <a:ext cx="1418822" cy="129720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547870" y="1626293"/>
            <a:ext cx="2603679" cy="70478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8706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00"/>
            <a:ext cx="12192000" cy="677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3842" y="2533117"/>
            <a:ext cx="7607121" cy="160100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253781"/>
                </a:solidFill>
              </a:defRPr>
            </a:lvl1pPr>
          </a:lstStyle>
          <a:p>
            <a:r>
              <a:rPr lang="en-US"/>
              <a:t>Project name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3842" y="4596445"/>
            <a:ext cx="6808631" cy="82788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2537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Who created the project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863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92" y="2143613"/>
            <a:ext cx="5490695" cy="4181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6710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94987" y="2914650"/>
            <a:ext cx="2893723" cy="209800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38200" y="5165059"/>
            <a:ext cx="3441610" cy="96099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379327" y="5174688"/>
            <a:ext cx="3379162" cy="95136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4183594"/>
            <a:ext cx="2795520" cy="82906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8201" y="2314291"/>
            <a:ext cx="1866092" cy="146509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0103" y="1609509"/>
            <a:ext cx="4518607" cy="10193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633720" y="1583749"/>
            <a:ext cx="2603679" cy="70478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2015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8" y="4017794"/>
            <a:ext cx="4970457" cy="1279137"/>
          </a:xfrm>
          <a:prstGeom prst="rect">
            <a:avLst/>
          </a:prstGeom>
        </p:spPr>
      </p:pic>
      <p:pic>
        <p:nvPicPr>
          <p:cNvPr id="16" name="Content Placeholder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6" y="2083108"/>
            <a:ext cx="4949679" cy="1276247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43" y="3008420"/>
            <a:ext cx="4986044" cy="128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6710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92683" y="3177569"/>
            <a:ext cx="3580118" cy="73760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57011" y="4381812"/>
            <a:ext cx="349439" cy="63804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2</a:t>
            </a:r>
            <a:endParaRPr lang="lt-LT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383405" y="2437897"/>
            <a:ext cx="445395" cy="51136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1</a:t>
            </a:r>
            <a:endParaRPr lang="lt-LT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186625" y="4194980"/>
            <a:ext cx="3608868" cy="69899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209800" y="2244477"/>
            <a:ext cx="3495541" cy="70478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553637" y="3361105"/>
            <a:ext cx="349439" cy="46177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3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34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2246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012010" y="2000251"/>
            <a:ext cx="4076700" cy="6405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55733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2246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73" y="1964063"/>
            <a:ext cx="7399458" cy="239683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7286" y="3299617"/>
            <a:ext cx="1847045" cy="29566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8110" y="3235098"/>
            <a:ext cx="1847045" cy="25254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646853" y="3243611"/>
            <a:ext cx="1847045" cy="26038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567286" y="3595281"/>
            <a:ext cx="1847045" cy="53273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88110" y="3503998"/>
            <a:ext cx="1847045" cy="53273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646853" y="3523884"/>
            <a:ext cx="1847045" cy="53273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66557" y="4664467"/>
            <a:ext cx="7284098" cy="136771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8193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2246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813998" y="2137893"/>
            <a:ext cx="4274712" cy="34257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1721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2246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813998" y="1952859"/>
            <a:ext cx="4274712" cy="34257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14788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64" y="1859879"/>
            <a:ext cx="6163394" cy="4064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395"/>
            <a:ext cx="4428402" cy="41295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549316" y="2138082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1</a:t>
            </a:r>
            <a:endParaRPr lang="lt-LT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35362" y="3173429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2</a:t>
            </a:r>
            <a:endParaRPr lang="lt-LT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49316" y="4199964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3</a:t>
            </a:r>
            <a:endParaRPr lang="lt-LT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08467" y="5244142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4</a:t>
            </a:r>
            <a:endParaRPr lang="lt-LT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475747" y="2029071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020662" y="3100723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475747" y="4099719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020662" y="5194352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3543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2246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559898" y="2137893"/>
            <a:ext cx="3528811" cy="34257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21450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7649"/>
            <a:ext cx="6012857" cy="45387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34548" y="5155285"/>
            <a:ext cx="2069212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34548" y="2982357"/>
            <a:ext cx="2069212" cy="50411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078723" y="1817649"/>
            <a:ext cx="2069212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78723" y="4043729"/>
            <a:ext cx="2069212" cy="50411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09" y="2165272"/>
            <a:ext cx="667402" cy="602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29" y="4292477"/>
            <a:ext cx="647513" cy="647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3" y="3178929"/>
            <a:ext cx="553970" cy="6909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3" y="5343095"/>
            <a:ext cx="719075" cy="73196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4994" y="1817648"/>
            <a:ext cx="3873715" cy="37628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4110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3455" y="2029071"/>
            <a:ext cx="4753852" cy="37260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lt-LT"/>
              <a:t>TEXT/PHOTO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395"/>
            <a:ext cx="4428402" cy="41295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549316" y="2138082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1</a:t>
            </a:r>
            <a:endParaRPr lang="lt-LT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35362" y="3173429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2</a:t>
            </a:r>
            <a:endParaRPr lang="lt-LT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49316" y="4199964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3</a:t>
            </a:r>
            <a:endParaRPr lang="lt-LT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08467" y="5244142"/>
            <a:ext cx="387060" cy="51098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4</a:t>
            </a:r>
            <a:endParaRPr lang="lt-LT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475747" y="2029071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020662" y="3100723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475747" y="4099719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020662" y="5194352"/>
            <a:ext cx="2486218" cy="510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279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16635" y="2513729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165886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89839" y="2520834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721451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7016" y="4979517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3237" y="2520835"/>
            <a:ext cx="1378040" cy="5537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lt-L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082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505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250510" cy="385395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PHOTO/</a:t>
            </a:r>
            <a:r>
              <a:rPr lang="lt-LT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0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6093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5591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5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76268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63355" cy="43175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PHOTO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42268" cy="38668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lt-LT"/>
              <a:t>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556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223164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2517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lt-LT"/>
              <a:t>TEXT</a:t>
            </a:r>
            <a:r>
              <a:rPr lang="en-US"/>
              <a:t>/</a:t>
            </a:r>
            <a:r>
              <a:rPr lang="lt-LT"/>
              <a:t> </a:t>
            </a:r>
            <a:r>
              <a:rPr lang="en-US"/>
              <a:t>PHOTO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8907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890752" cy="32517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lt-LT"/>
              <a:t>TEXT</a:t>
            </a:r>
            <a:r>
              <a:rPr lang="en-US"/>
              <a:t>/</a:t>
            </a:r>
            <a:r>
              <a:rPr lang="lt-LT"/>
              <a:t> </a:t>
            </a:r>
            <a:r>
              <a:rPr lang="en-US"/>
              <a:t>PHOTO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61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883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602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A916-379C-42D7-B45D-68947AD95BD7}" type="datetimeFigureOut">
              <a:rPr lang="lt-LT" smtClean="0"/>
              <a:t>2023-12-05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B809B-AEC0-4E98-B926-015306557B13}" type="slidenum">
              <a:rPr lang="lt-LT" smtClean="0"/>
              <a:t>‹#›</a:t>
            </a:fld>
            <a:endParaRPr lang="lt-LT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84"/>
            <a:ext cx="12192000" cy="67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80" r:id="rId20"/>
    <p:sldLayoutId id="2147483678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>
            <a:extLst>
              <a:ext uri="{FF2B5EF4-FFF2-40B4-BE49-F238E27FC236}">
                <a16:creationId xmlns:a16="http://schemas.microsoft.com/office/drawing/2014/main" id="{2AAB85D4-F7E8-9453-2A40-3734CB6FD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6" y="2652471"/>
            <a:ext cx="10568028" cy="2510276"/>
          </a:xfrm>
        </p:spPr>
        <p:txBody>
          <a:bodyPr>
            <a:normAutofit fontScale="90000"/>
          </a:bodyPr>
          <a:lstStyle/>
          <a:p>
            <a:br>
              <a:rPr lang="lt-LT" b="1" dirty="0"/>
            </a:br>
            <a:br>
              <a:rPr lang="lt-LT" b="1" dirty="0"/>
            </a:br>
            <a:br>
              <a:rPr lang="lt-LT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lt-LT" b="1" dirty="0"/>
              <a:t>Planuojama tiesioginių INVEGOS paskolų priemonė pramonės įmonėms </a:t>
            </a:r>
            <a:br>
              <a:rPr lang="lt-LT" b="1" dirty="0"/>
            </a:br>
            <a:endParaRPr lang="lt-LT" b="1" dirty="0"/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1B2BD26D-BC5C-7BF4-9F7E-7334814E3764}"/>
              </a:ext>
            </a:extLst>
          </p:cNvPr>
          <p:cNvSpPr/>
          <p:nvPr/>
        </p:nvSpPr>
        <p:spPr>
          <a:xfrm>
            <a:off x="583841" y="550843"/>
            <a:ext cx="1615861" cy="23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8D089B-07E6-E3EC-C58C-C4B20AD7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6" y="8001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vadinimas 31">
            <a:extLst>
              <a:ext uri="{FF2B5EF4-FFF2-40B4-BE49-F238E27FC236}">
                <a16:creationId xmlns:a16="http://schemas.microsoft.com/office/drawing/2014/main" id="{67F41E53-2EC1-6791-74B1-E9612764FA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396740" cy="823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25378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93811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F973-EE75-1B3A-A6BD-A027B694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7" y="176458"/>
            <a:ext cx="10732911" cy="1325563"/>
          </a:xfrm>
        </p:spPr>
        <p:txBody>
          <a:bodyPr>
            <a:normAutofit/>
          </a:bodyPr>
          <a:lstStyle/>
          <a:p>
            <a:pPr algn="ctr"/>
            <a:r>
              <a:rPr lang="lt-LT" sz="3900" b="1" dirty="0"/>
              <a:t>Atliekami veiksmai dėl Plano Naujos kartos Lietuva paskolų verslui priemonės </a:t>
            </a:r>
            <a:r>
              <a:rPr lang="en-US" sz="3900" b="1" dirty="0"/>
              <a:t>(II)</a:t>
            </a:r>
            <a:endParaRPr lang="lt-LT" sz="39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5ACF-C76F-0A91-C983-A4DB2019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6734" y="1690688"/>
            <a:ext cx="3842657" cy="3853958"/>
          </a:xfrm>
        </p:spPr>
        <p:txBody>
          <a:bodyPr>
            <a:normAutofit/>
          </a:bodyPr>
          <a:lstStyle/>
          <a:p>
            <a:pPr algn="ctr"/>
            <a:endParaRPr lang="lt-L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68F00-D4F6-6812-C152-902E8C086CD1}"/>
              </a:ext>
            </a:extLst>
          </p:cNvPr>
          <p:cNvSpPr txBox="1">
            <a:spLocks/>
          </p:cNvSpPr>
          <p:nvPr/>
        </p:nvSpPr>
        <p:spPr>
          <a:xfrm>
            <a:off x="4174671" y="5156747"/>
            <a:ext cx="3842657" cy="385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b="1" dirty="0"/>
              <a:t>Finansų ministerija</a:t>
            </a:r>
          </a:p>
          <a:p>
            <a:pPr algn="ctr"/>
            <a:endParaRPr lang="lt-LT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1652680-23EC-6299-D772-7433857A1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44989"/>
              </p:ext>
            </p:extLst>
          </p:nvPr>
        </p:nvGraphicFramePr>
        <p:xfrm>
          <a:off x="721490" y="1502021"/>
          <a:ext cx="10406534" cy="459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520">
                  <a:extLst>
                    <a:ext uri="{9D8B030D-6E8A-4147-A177-3AD203B41FA5}">
                      <a16:colId xmlns:a16="http://schemas.microsoft.com/office/drawing/2014/main" val="1869671408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759744135"/>
                    </a:ext>
                  </a:extLst>
                </a:gridCol>
                <a:gridCol w="1859619">
                  <a:extLst>
                    <a:ext uri="{9D8B030D-6E8A-4147-A177-3AD203B41FA5}">
                      <a16:colId xmlns:a16="http://schemas.microsoft.com/office/drawing/2014/main" val="23774345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lt-LT" sz="1600" b="1" dirty="0">
                          <a:solidFill>
                            <a:schemeClr val="bg1"/>
                          </a:solidFill>
                          <a:latin typeface="Myriad Pro "/>
                        </a:rPr>
                        <a:t>Veiksmas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1" dirty="0">
                          <a:solidFill>
                            <a:schemeClr val="bg1"/>
                          </a:solidFill>
                          <a:latin typeface="Myriad Pro "/>
                        </a:rPr>
                        <a:t>Laikotarpis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1" dirty="0">
                          <a:solidFill>
                            <a:schemeClr val="bg1"/>
                          </a:solidFill>
                          <a:latin typeface="Myriad Pro "/>
                        </a:rPr>
                        <a:t>Atsakinga institucija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970500"/>
                  </a:ext>
                </a:extLst>
              </a:tr>
              <a:tr h="430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b="0" kern="120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+mn-ea"/>
                          <a:cs typeface="+mn-cs"/>
                        </a:rPr>
                        <a:t>ISF investavimo strategijos atnaujinimas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rgbClr val="FF0000"/>
                          </a:solidFill>
                          <a:latin typeface="Myriad Pro "/>
                        </a:rPr>
                        <a:t>Per 1 mėn. nuo </a:t>
                      </a:r>
                      <a:r>
                        <a:rPr lang="lt-LT" sz="1600" b="0" dirty="0">
                          <a:solidFill>
                            <a:srgbClr val="FF0000"/>
                          </a:solidFill>
                          <a:latin typeface="Myriad Pro "/>
                        </a:rPr>
                        <a:t>EIM</a:t>
                      </a:r>
                      <a:r>
                        <a:rPr lang="it-IT" sz="1600" b="0" dirty="0">
                          <a:solidFill>
                            <a:srgbClr val="FF0000"/>
                          </a:solidFill>
                          <a:latin typeface="Myriad Pro "/>
                        </a:rPr>
                        <a:t> rašto gavimo dienos</a:t>
                      </a:r>
                      <a:endParaRPr lang="lt-LT" sz="1600" b="0" dirty="0">
                        <a:solidFill>
                          <a:srgbClr val="FF0000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INVEGA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39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lt-LT" sz="1600" b="0" kern="120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+mn-ea"/>
                          <a:cs typeface="+mn-cs"/>
                        </a:rPr>
                        <a:t>ISF investavimo strategijos vertinimas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10 d. d.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nuo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strategijos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pateikimo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FM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65202"/>
                  </a:ext>
                </a:extLst>
              </a:tr>
              <a:tr h="484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 posėdis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lt-LT" sz="1600" b="0" dirty="0" err="1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ėl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ISF investavimo strategijos tvirtinimo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10 d. 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d. </a:t>
                      </a:r>
                      <a:r>
                        <a:rPr lang="it-I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nuo strategijos įvertinimo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EIM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kviečia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(PK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nariai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)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6965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ISF sutarties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keitimo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rengimas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pasirašymas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Rengiama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paraleliai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su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strategijos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vertinimu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pasira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š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oma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per 10 d. d. po PK po</a:t>
                      </a:r>
                      <a:r>
                        <a:rPr lang="lt-LT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sėdžio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 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EIM (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FM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, INVEGA)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83656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Notifikacija EK dėl valstybės pagalbos ir gautos EK išvados (pagal poreikį)</a:t>
                      </a:r>
                      <a:endParaRPr lang="lt-LT" sz="1600" b="0" dirty="0">
                        <a:solidFill>
                          <a:srgbClr val="253781"/>
                        </a:solidFill>
                        <a:effectLst/>
                        <a:latin typeface="Myriad Pro 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Iki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2024-05-01</a:t>
                      </a:r>
                      <a:endParaRPr lang="lt-LT" sz="1600" b="0" dirty="0">
                        <a:solidFill>
                          <a:srgbClr val="253781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15137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Valstybės pagalbos rengimas, derinimas, tvirtinimas </a:t>
                      </a:r>
                      <a:endParaRPr lang="lt-LT" sz="1600" b="0" dirty="0">
                        <a:solidFill>
                          <a:srgbClr val="253781"/>
                        </a:solidFill>
                        <a:effectLst/>
                        <a:latin typeface="Myriad Pro 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Rengiama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š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iuo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metu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, 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bus </a:t>
                      </a:r>
                      <a:r>
                        <a:rPr lang="en-US" sz="1600" b="0" dirty="0" err="1">
                          <a:solidFill>
                            <a:srgbClr val="253781"/>
                          </a:solidFill>
                          <a:latin typeface="Myriad Pro "/>
                        </a:rPr>
                        <a:t>tvirtinama</a:t>
                      </a:r>
                      <a:r>
                        <a:rPr lang="en-US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 po </a:t>
                      </a:r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PK posėdžio dėl strategijos tvirtinimo (arba po EK sprendimo, jei notifikuojama)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42734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lt-LT" sz="1600" b="0" dirty="0">
                          <a:solidFill>
                            <a:srgbClr val="253781"/>
                          </a:solidFill>
                          <a:effectLst/>
                          <a:latin typeface="Myriad Pro 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Finansinės priemonės aprašymo parengimas, derinimas, tvirtinimas, pasirengimas priemonės įgyvendinimui, kvietimas</a:t>
                      </a:r>
                      <a:endParaRPr lang="lt-LT" sz="1600" b="0" dirty="0">
                        <a:solidFill>
                          <a:srgbClr val="253781"/>
                        </a:solidFill>
                        <a:effectLst/>
                        <a:latin typeface="Myriad Pro 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lt-LT" sz="1600" b="0" kern="1200" dirty="0">
                          <a:solidFill>
                            <a:srgbClr val="FF0000"/>
                          </a:solidFill>
                          <a:effectLst/>
                          <a:latin typeface="Myriad Pro "/>
                          <a:ea typeface="+mn-ea"/>
                          <a:cs typeface="+mn-cs"/>
                        </a:rPr>
                        <a:t>2 mėn. nuo schemos patvirtinimo</a:t>
                      </a:r>
                      <a:endParaRPr lang="lt-LT" sz="1600" b="0" dirty="0">
                        <a:solidFill>
                          <a:srgbClr val="FF0000"/>
                        </a:solidFill>
                        <a:latin typeface="Myriad Pro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0" dirty="0">
                          <a:solidFill>
                            <a:srgbClr val="253781"/>
                          </a:solidFill>
                          <a:latin typeface="Myriad Pro "/>
                        </a:rPr>
                        <a:t>INVEGA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879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72F612-934A-FDAA-9D30-DCB7425D302A}"/>
              </a:ext>
            </a:extLst>
          </p:cNvPr>
          <p:cNvSpPr/>
          <p:nvPr/>
        </p:nvSpPr>
        <p:spPr>
          <a:xfrm>
            <a:off x="11128024" y="5870694"/>
            <a:ext cx="852918" cy="816428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555EC-BBE2-A6B1-818F-186134A53782}"/>
              </a:ext>
            </a:extLst>
          </p:cNvPr>
          <p:cNvSpPr/>
          <p:nvPr/>
        </p:nvSpPr>
        <p:spPr>
          <a:xfrm>
            <a:off x="11702005" y="5544646"/>
            <a:ext cx="489967" cy="510031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618020-571E-37B6-2CE7-10BC3561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39" y="5522969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1136-EE43-7CCE-0D4E-735F4AAF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77" y="203987"/>
            <a:ext cx="111285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900" b="1" dirty="0"/>
              <a:t>2024 m. planuojamos naujos finansinės priemonės, finansuojamos </a:t>
            </a:r>
            <a:r>
              <a:rPr lang="en-US" sz="3900" b="1" dirty="0"/>
              <a:t>2021-2027</a:t>
            </a:r>
            <a:r>
              <a:rPr lang="lt-LT" sz="3900" b="1" dirty="0"/>
              <a:t> m. ES fondų lėšomis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3AFDAA-2AFA-8E02-CDBF-8F024CE44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676749"/>
              </p:ext>
            </p:extLst>
          </p:nvPr>
        </p:nvGraphicFramePr>
        <p:xfrm>
          <a:off x="653280" y="1481559"/>
          <a:ext cx="10435408" cy="473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Hexagon 2">
            <a:extLst>
              <a:ext uri="{FF2B5EF4-FFF2-40B4-BE49-F238E27FC236}">
                <a16:creationId xmlns:a16="http://schemas.microsoft.com/office/drawing/2014/main" id="{001C15E1-6BB8-DA37-411D-904320691073}"/>
              </a:ext>
            </a:extLst>
          </p:cNvPr>
          <p:cNvSpPr/>
          <p:nvPr/>
        </p:nvSpPr>
        <p:spPr>
          <a:xfrm>
            <a:off x="4618639" y="2202264"/>
            <a:ext cx="732386" cy="63104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/>
          </a:p>
        </p:txBody>
      </p:sp>
      <p:sp>
        <p:nvSpPr>
          <p:cNvPr id="6" name="Stačiakampis 1">
            <a:extLst>
              <a:ext uri="{FF2B5EF4-FFF2-40B4-BE49-F238E27FC236}">
                <a16:creationId xmlns:a16="http://schemas.microsoft.com/office/drawing/2014/main" id="{A5CF6410-98E4-49C7-3D1B-A169EDA83EF6}"/>
              </a:ext>
            </a:extLst>
          </p:cNvPr>
          <p:cNvSpPr/>
          <p:nvPr/>
        </p:nvSpPr>
        <p:spPr>
          <a:xfrm>
            <a:off x="11088709" y="5913783"/>
            <a:ext cx="987333" cy="781157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1">
            <a:extLst>
              <a:ext uri="{FF2B5EF4-FFF2-40B4-BE49-F238E27FC236}">
                <a16:creationId xmlns:a16="http://schemas.microsoft.com/office/drawing/2014/main" id="{3C29B8FE-7319-DF80-42DB-0F7B8440FB41}"/>
              </a:ext>
            </a:extLst>
          </p:cNvPr>
          <p:cNvSpPr/>
          <p:nvPr/>
        </p:nvSpPr>
        <p:spPr>
          <a:xfrm>
            <a:off x="11620982" y="5485518"/>
            <a:ext cx="571018" cy="781157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BD4DD7-6630-7343-9C0B-9EE1F285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43" y="5459665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8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vadinimas 31">
            <a:extLst>
              <a:ext uri="{FF2B5EF4-FFF2-40B4-BE49-F238E27FC236}">
                <a16:creationId xmlns:a16="http://schemas.microsoft.com/office/drawing/2014/main" id="{09A5CB65-3E26-B9B5-46E3-BACE4B41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RRF finansinė priemonė (I) </a:t>
            </a:r>
            <a:endParaRPr lang="lt-LT" sz="2000" dirty="0"/>
          </a:p>
        </p:txBody>
      </p:sp>
      <p:sp>
        <p:nvSpPr>
          <p:cNvPr id="33" name="Turinio vietos rezervavimo ženklas 32">
            <a:extLst>
              <a:ext uri="{FF2B5EF4-FFF2-40B4-BE49-F238E27FC236}">
                <a16:creationId xmlns:a16="http://schemas.microsoft.com/office/drawing/2014/main" id="{C60D80EC-1EB5-CD4C-5711-3CAC6ECBAC4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53965" y="5063752"/>
            <a:ext cx="2680446" cy="553791"/>
          </a:xfrm>
        </p:spPr>
        <p:txBody>
          <a:bodyPr>
            <a:noAutofit/>
          </a:bodyPr>
          <a:lstStyle/>
          <a:p>
            <a:r>
              <a:rPr lang="en-US" sz="2100" b="1" i="1" dirty="0"/>
              <a:t>Gynybos ir saugumo pramon</a:t>
            </a:r>
            <a:r>
              <a:rPr lang="lt-LT" sz="2100" b="1" i="1" dirty="0"/>
              <a:t>ė</a:t>
            </a:r>
          </a:p>
        </p:txBody>
      </p:sp>
      <p:sp>
        <p:nvSpPr>
          <p:cNvPr id="35" name="Turinio vietos rezervavimo ženklas 34">
            <a:extLst>
              <a:ext uri="{FF2B5EF4-FFF2-40B4-BE49-F238E27FC236}">
                <a16:creationId xmlns:a16="http://schemas.microsoft.com/office/drawing/2014/main" id="{8F0D7917-DAB9-B5CB-7E9E-50B538449B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34548" y="3110008"/>
            <a:ext cx="2412694" cy="504110"/>
          </a:xfrm>
        </p:spPr>
        <p:txBody>
          <a:bodyPr>
            <a:noAutofit/>
          </a:bodyPr>
          <a:lstStyle/>
          <a:p>
            <a:r>
              <a:rPr lang="lt-LT" sz="2100" b="1" i="1" dirty="0"/>
              <a:t>Biotechnologijos</a:t>
            </a:r>
          </a:p>
        </p:txBody>
      </p:sp>
      <p:sp>
        <p:nvSpPr>
          <p:cNvPr id="34" name="Turinio vietos rezervavimo ženklas 33">
            <a:extLst>
              <a:ext uri="{FF2B5EF4-FFF2-40B4-BE49-F238E27FC236}">
                <a16:creationId xmlns:a16="http://schemas.microsoft.com/office/drawing/2014/main" id="{3368BA78-62CB-43B1-3472-B12E9389C7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74" y="1923198"/>
            <a:ext cx="2487047" cy="649995"/>
          </a:xfrm>
        </p:spPr>
        <p:txBody>
          <a:bodyPr>
            <a:normAutofit/>
          </a:bodyPr>
          <a:lstStyle/>
          <a:p>
            <a:r>
              <a:rPr lang="en-US" sz="2100" b="1" i="1" dirty="0"/>
              <a:t>P</a:t>
            </a:r>
            <a:r>
              <a:rPr lang="lt-LT" sz="2100" b="1" i="1" dirty="0"/>
              <a:t>ažangi gamyba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838200" y="3548728"/>
            <a:ext cx="2381061" cy="817191"/>
          </a:xfrm>
        </p:spPr>
        <p:txBody>
          <a:bodyPr>
            <a:noAutofit/>
          </a:bodyPr>
          <a:lstStyle/>
          <a:p>
            <a:r>
              <a:rPr lang="lt-LT" sz="2100" b="1" i="1" dirty="0"/>
              <a:t>ES Žaliasis kursas pramonėje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364" y="2805703"/>
            <a:ext cx="2412694" cy="694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lt-LT" sz="1600" b="1" u="sn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56775A-0ECE-5F50-4317-D76E0E822F6E}"/>
              </a:ext>
            </a:extLst>
          </p:cNvPr>
          <p:cNvSpPr txBox="1"/>
          <p:nvPr/>
        </p:nvSpPr>
        <p:spPr>
          <a:xfrm>
            <a:off x="597827" y="4879086"/>
            <a:ext cx="150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Žiediškumas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A185EE-5BD8-B03D-3ACB-A15D1A73FC81}"/>
              </a:ext>
            </a:extLst>
          </p:cNvPr>
          <p:cNvSpPr txBox="1"/>
          <p:nvPr/>
        </p:nvSpPr>
        <p:spPr>
          <a:xfrm>
            <a:off x="597826" y="5755049"/>
            <a:ext cx="255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Energetinis efektyvuma</a:t>
            </a:r>
            <a:r>
              <a:rPr lang="lt-LT" dirty="0"/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FD94AF-D0E6-91E3-C1A6-C650E9D156EC}"/>
              </a:ext>
            </a:extLst>
          </p:cNvPr>
          <p:cNvSpPr txBox="1"/>
          <p:nvPr/>
        </p:nvSpPr>
        <p:spPr>
          <a:xfrm>
            <a:off x="597826" y="5155981"/>
            <a:ext cx="32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Aplinkai palankios technologijos</a:t>
            </a:r>
            <a:endParaRPr lang="lt-LT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D3687-10ED-4D43-8BA1-B067285D9841}"/>
              </a:ext>
            </a:extLst>
          </p:cNvPr>
          <p:cNvSpPr txBox="1"/>
          <p:nvPr/>
        </p:nvSpPr>
        <p:spPr>
          <a:xfrm>
            <a:off x="597827" y="2783506"/>
            <a:ext cx="328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Giliosios ar skaitmenin</a:t>
            </a:r>
            <a:r>
              <a:rPr lang="lt-LT" dirty="0"/>
              <a:t>ės technologijos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5F9E-FCF2-F65C-62A7-ACB42B3F8D54}"/>
              </a:ext>
            </a:extLst>
          </p:cNvPr>
          <p:cNvSpPr txBox="1"/>
          <p:nvPr/>
        </p:nvSpPr>
        <p:spPr>
          <a:xfrm>
            <a:off x="4384614" y="2502162"/>
            <a:ext cx="24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Aukšta pridėtinė vertė</a:t>
            </a:r>
          </a:p>
        </p:txBody>
      </p:sp>
      <p:sp>
        <p:nvSpPr>
          <p:cNvPr id="44" name="Rodyklė: kairėn 43">
            <a:extLst>
              <a:ext uri="{FF2B5EF4-FFF2-40B4-BE49-F238E27FC236}">
                <a16:creationId xmlns:a16="http://schemas.microsoft.com/office/drawing/2014/main" id="{61EF29B5-33D9-5CD7-05B8-6C07DB9E48A1}"/>
              </a:ext>
            </a:extLst>
          </p:cNvPr>
          <p:cNvSpPr/>
          <p:nvPr/>
        </p:nvSpPr>
        <p:spPr>
          <a:xfrm>
            <a:off x="7452084" y="1908611"/>
            <a:ext cx="4413346" cy="286173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500" dirty="0"/>
              <a:t>Iki</a:t>
            </a:r>
            <a:r>
              <a:rPr lang="lt-LT" sz="2500" b="1" dirty="0"/>
              <a:t> </a:t>
            </a:r>
            <a:r>
              <a:rPr lang="en-US" sz="2500" b="1" dirty="0"/>
              <a:t>1</a:t>
            </a:r>
            <a:r>
              <a:rPr lang="lt-LT" sz="2500" b="1" dirty="0"/>
              <a:t> ml</a:t>
            </a:r>
            <a:r>
              <a:rPr lang="en-US" sz="2500" b="1" dirty="0" err="1"/>
              <a:t>rd</a:t>
            </a:r>
            <a:r>
              <a:rPr lang="lt-LT" sz="2500" b="1" dirty="0"/>
              <a:t>. Eur</a:t>
            </a:r>
            <a:r>
              <a:rPr lang="en-US" sz="2500" b="1" dirty="0"/>
              <a:t> </a:t>
            </a:r>
            <a:endParaRPr lang="lt-LT" sz="2500" b="1" dirty="0"/>
          </a:p>
          <a:p>
            <a:pPr algn="ctr"/>
            <a:r>
              <a:rPr lang="en-US" sz="2200" dirty="0"/>
              <a:t>(850 </a:t>
            </a:r>
            <a:r>
              <a:rPr lang="en-US" sz="2200" dirty="0" err="1"/>
              <a:t>mln</a:t>
            </a:r>
            <a:r>
              <a:rPr lang="en-US" sz="2200" dirty="0"/>
              <a:t>. </a:t>
            </a:r>
            <a:r>
              <a:rPr lang="en-US" sz="2200" dirty="0" err="1"/>
              <a:t>Eur</a:t>
            </a:r>
            <a:r>
              <a:rPr lang="en-US" sz="2200" dirty="0"/>
              <a:t> </a:t>
            </a:r>
            <a:r>
              <a:rPr lang="en-US" sz="2200" dirty="0" err="1"/>
              <a:t>paskolos</a:t>
            </a:r>
            <a:r>
              <a:rPr lang="en-US" sz="2200" dirty="0"/>
              <a:t> +150 </a:t>
            </a:r>
            <a:r>
              <a:rPr lang="en-US" sz="2200" dirty="0" err="1"/>
              <a:t>mln</a:t>
            </a:r>
            <a:r>
              <a:rPr lang="en-US" sz="2200" dirty="0"/>
              <a:t>. </a:t>
            </a:r>
            <a:r>
              <a:rPr lang="en-US" sz="2200" dirty="0" err="1"/>
              <a:t>Eur</a:t>
            </a:r>
            <a:r>
              <a:rPr lang="en-US" sz="2200" dirty="0"/>
              <a:t> INVEGA </a:t>
            </a:r>
            <a:r>
              <a:rPr lang="lt-LT" sz="2200" dirty="0" err="1"/>
              <a:t>įst</a:t>
            </a:r>
            <a:r>
              <a:rPr lang="lt-LT" sz="2200" dirty="0"/>
              <a:t>. kapitalo didinimas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FB67AC-C463-3011-41ED-A8D100578FD6}"/>
              </a:ext>
            </a:extLst>
          </p:cNvPr>
          <p:cNvSpPr txBox="1"/>
          <p:nvPr/>
        </p:nvSpPr>
        <p:spPr>
          <a:xfrm>
            <a:off x="4489741" y="5873372"/>
            <a:ext cx="314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Dvigubos paskirties produktai</a:t>
            </a:r>
            <a:endParaRPr lang="lt-LT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40D398-D20E-BF03-C0AE-2D75F0620F28}"/>
              </a:ext>
            </a:extLst>
          </p:cNvPr>
          <p:cNvSpPr txBox="1"/>
          <p:nvPr/>
        </p:nvSpPr>
        <p:spPr>
          <a:xfrm>
            <a:off x="4311564" y="4024434"/>
            <a:ext cx="314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Moksliniai tyrimai ir inovacijos</a:t>
            </a:r>
            <a:endParaRPr lang="lt-LT" dirty="0"/>
          </a:p>
        </p:txBody>
      </p:sp>
      <p:pic>
        <p:nvPicPr>
          <p:cNvPr id="49" name="Paveikslėlis 48">
            <a:extLst>
              <a:ext uri="{FF2B5EF4-FFF2-40B4-BE49-F238E27FC236}">
                <a16:creationId xmlns:a16="http://schemas.microsoft.com/office/drawing/2014/main" id="{8A44CC19-09C4-D3B6-2367-CFA3A4828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88" y="4088360"/>
            <a:ext cx="2536431" cy="696361"/>
          </a:xfrm>
          <a:prstGeom prst="rect">
            <a:avLst/>
          </a:prstGeom>
        </p:spPr>
      </p:pic>
      <p:cxnSp>
        <p:nvCxnSpPr>
          <p:cNvPr id="51" name="Tiesioji jungtis 50">
            <a:extLst>
              <a:ext uri="{FF2B5EF4-FFF2-40B4-BE49-F238E27FC236}">
                <a16:creationId xmlns:a16="http://schemas.microsoft.com/office/drawing/2014/main" id="{17EA82DD-2840-D673-C432-0E3564496F90}"/>
              </a:ext>
            </a:extLst>
          </p:cNvPr>
          <p:cNvCxnSpPr/>
          <p:nvPr/>
        </p:nvCxnSpPr>
        <p:spPr>
          <a:xfrm>
            <a:off x="597827" y="1498294"/>
            <a:ext cx="10870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čiakampis 1">
            <a:extLst>
              <a:ext uri="{FF2B5EF4-FFF2-40B4-BE49-F238E27FC236}">
                <a16:creationId xmlns:a16="http://schemas.microsoft.com/office/drawing/2014/main" id="{AC0123C3-F522-561F-E1ED-0B4E7D7CA8EB}"/>
              </a:ext>
            </a:extLst>
          </p:cNvPr>
          <p:cNvSpPr/>
          <p:nvPr/>
        </p:nvSpPr>
        <p:spPr>
          <a:xfrm>
            <a:off x="11088710" y="5998579"/>
            <a:ext cx="930692" cy="696361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4AC3B4F0-13C6-EE7C-23B8-D1EEF21C44E1}"/>
              </a:ext>
            </a:extLst>
          </p:cNvPr>
          <p:cNvSpPr/>
          <p:nvPr/>
        </p:nvSpPr>
        <p:spPr>
          <a:xfrm>
            <a:off x="11576237" y="5617543"/>
            <a:ext cx="504152" cy="448125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DAF904-C034-D184-EEA5-2BC81221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17" y="5375366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2E2D5B1-3A97-A382-060F-74CDE2F4C21C}"/>
              </a:ext>
            </a:extLst>
          </p:cNvPr>
          <p:cNvSpPr txBox="1">
            <a:spLocks/>
          </p:cNvSpPr>
          <p:nvPr/>
        </p:nvSpPr>
        <p:spPr>
          <a:xfrm>
            <a:off x="8441723" y="2033342"/>
            <a:ext cx="2412694" cy="694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lt-LT" sz="1600" b="1" u="sng" dirty="0"/>
          </a:p>
        </p:txBody>
      </p:sp>
    </p:spTree>
    <p:extLst>
      <p:ext uri="{BB962C8B-B14F-4D97-AF65-F5344CB8AC3E}">
        <p14:creationId xmlns:p14="http://schemas.microsoft.com/office/powerpoint/2010/main" val="422784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vadinimas 31">
            <a:extLst>
              <a:ext uri="{FF2B5EF4-FFF2-40B4-BE49-F238E27FC236}">
                <a16:creationId xmlns:a16="http://schemas.microsoft.com/office/drawing/2014/main" id="{4FA6BF66-36EF-A740-3765-D572567D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RRF finansinė priemonė (II) </a:t>
            </a:r>
            <a:endParaRPr lang="lt-LT" sz="2000" dirty="0"/>
          </a:p>
        </p:txBody>
      </p:sp>
      <p:sp>
        <p:nvSpPr>
          <p:cNvPr id="24" name="Turinio vietos rezervavimo ženklas 23">
            <a:extLst>
              <a:ext uri="{FF2B5EF4-FFF2-40B4-BE49-F238E27FC236}">
                <a16:creationId xmlns:a16="http://schemas.microsoft.com/office/drawing/2014/main" id="{69243E8C-BE25-C80A-E73A-F2AD82B59CA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910464"/>
            <a:ext cx="2762093" cy="553791"/>
          </a:xfrm>
        </p:spPr>
        <p:txBody>
          <a:bodyPr>
            <a:noAutofit/>
          </a:bodyPr>
          <a:lstStyle/>
          <a:p>
            <a:r>
              <a:rPr lang="lt-LT" sz="1800" dirty="0"/>
              <a:t>Paskolos gavėjai </a:t>
            </a:r>
            <a:r>
              <a:rPr lang="lt-LT" sz="1800" b="1" dirty="0"/>
              <a:t>– </a:t>
            </a:r>
            <a:r>
              <a:rPr lang="en-US" sz="1800" b="1" dirty="0"/>
              <a:t>vis</a:t>
            </a:r>
            <a:r>
              <a:rPr lang="lt-LT" sz="1800" b="1" dirty="0"/>
              <a:t>ų dydžių įmonės</a:t>
            </a:r>
          </a:p>
        </p:txBody>
      </p:sp>
      <p:sp>
        <p:nvSpPr>
          <p:cNvPr id="25" name="Turinio vietos rezervavimo ženklas 24">
            <a:extLst>
              <a:ext uri="{FF2B5EF4-FFF2-40B4-BE49-F238E27FC236}">
                <a16:creationId xmlns:a16="http://schemas.microsoft.com/office/drawing/2014/main" id="{3DF0BDCC-13D9-257E-1C90-296F1C074F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4834" y="4830055"/>
            <a:ext cx="3183872" cy="553791"/>
          </a:xfrm>
        </p:spPr>
        <p:txBody>
          <a:bodyPr>
            <a:noAutofit/>
          </a:bodyPr>
          <a:lstStyle/>
          <a:p>
            <a:r>
              <a:rPr lang="lt-LT" sz="1800" dirty="0"/>
              <a:t>Projektai turės atitikti </a:t>
            </a:r>
          </a:p>
          <a:p>
            <a:pPr>
              <a:spcBef>
                <a:spcPts val="0"/>
              </a:spcBef>
            </a:pPr>
            <a:r>
              <a:rPr lang="lt-LT" sz="1800" b="1" dirty="0"/>
              <a:t>„Nedaryk reikšmingos žalos“ </a:t>
            </a:r>
            <a:r>
              <a:rPr lang="en-US" sz="1800" b="1" dirty="0"/>
              <a:t>(DNSH) </a:t>
            </a:r>
            <a:r>
              <a:rPr lang="lt-LT" sz="1800" b="1" dirty="0"/>
              <a:t>principą</a:t>
            </a:r>
          </a:p>
        </p:txBody>
      </p:sp>
      <p:sp>
        <p:nvSpPr>
          <p:cNvPr id="26" name="Turinio vietos rezervavimo ženklas 25">
            <a:extLst>
              <a:ext uri="{FF2B5EF4-FFF2-40B4-BE49-F238E27FC236}">
                <a16:creationId xmlns:a16="http://schemas.microsoft.com/office/drawing/2014/main" id="{860C42B8-7C1D-5480-44E3-285307B03B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65699" y="1926258"/>
            <a:ext cx="3794509" cy="553791"/>
          </a:xfrm>
        </p:spPr>
        <p:txBody>
          <a:bodyPr>
            <a:noAutofit/>
          </a:bodyPr>
          <a:lstStyle/>
          <a:p>
            <a:r>
              <a:rPr lang="lt-LT" sz="1800" dirty="0"/>
              <a:t>Maksimalus paskolos laikotarpis – </a:t>
            </a:r>
            <a:r>
              <a:rPr lang="en-US" sz="1800" b="1" dirty="0">
                <a:solidFill>
                  <a:srgbClr val="FF0000"/>
                </a:solidFill>
              </a:rPr>
              <a:t>20 met</a:t>
            </a:r>
            <a:r>
              <a:rPr lang="lt-LT" sz="1800" b="1" dirty="0">
                <a:solidFill>
                  <a:srgbClr val="FF0000"/>
                </a:solidFill>
              </a:rPr>
              <a:t>ų</a:t>
            </a:r>
          </a:p>
        </p:txBody>
      </p:sp>
      <p:sp>
        <p:nvSpPr>
          <p:cNvPr id="27" name="Turinio vietos rezervavimo ženklas 26">
            <a:extLst>
              <a:ext uri="{FF2B5EF4-FFF2-40B4-BE49-F238E27FC236}">
                <a16:creationId xmlns:a16="http://schemas.microsoft.com/office/drawing/2014/main" id="{377946DB-9E7F-D226-538D-4847EA6A6A3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4719473"/>
            <a:ext cx="3950970" cy="1412005"/>
          </a:xfrm>
        </p:spPr>
        <p:txBody>
          <a:bodyPr>
            <a:noAutofit/>
          </a:bodyPr>
          <a:lstStyle/>
          <a:p>
            <a:r>
              <a:rPr lang="lt-LT" sz="1800" dirty="0"/>
              <a:t>Paskolos suma – </a:t>
            </a:r>
          </a:p>
          <a:p>
            <a:pPr>
              <a:spcBef>
                <a:spcPts val="0"/>
              </a:spcBef>
            </a:pPr>
            <a:r>
              <a:rPr lang="lt-LT" sz="1800" b="1" dirty="0"/>
              <a:t>neribojama, tačiau jei paskola &lt;</a:t>
            </a:r>
            <a:r>
              <a:rPr lang="en-US" sz="1800" b="1" dirty="0"/>
              <a:t>10 </a:t>
            </a:r>
            <a:r>
              <a:rPr lang="lt-LT" sz="1800" b="1" dirty="0"/>
              <a:t>mln. Eur, </a:t>
            </a:r>
            <a:r>
              <a:rPr lang="en-US" sz="1800" b="1" dirty="0"/>
              <a:t>ji tur</a:t>
            </a:r>
            <a:r>
              <a:rPr lang="lt-LT" sz="1800" b="1" dirty="0"/>
              <a:t>ės </a:t>
            </a:r>
            <a:r>
              <a:rPr lang="en-US" sz="1800" b="1" dirty="0"/>
              <a:t>neatitikt</a:t>
            </a:r>
            <a:r>
              <a:rPr lang="lt-LT" sz="1800" b="1" dirty="0"/>
              <a:t>i</a:t>
            </a:r>
            <a:r>
              <a:rPr lang="en-US" sz="1800" b="1" dirty="0"/>
              <a:t> </a:t>
            </a:r>
            <a:r>
              <a:rPr lang="lt-LT" sz="1800" b="1" dirty="0"/>
              <a:t>paskolų, finansuojamų E</a:t>
            </a:r>
            <a:r>
              <a:rPr lang="en-US" sz="1800" b="1" dirty="0"/>
              <a:t>SIF</a:t>
            </a:r>
            <a:r>
              <a:rPr lang="lt-LT" sz="1800" b="1" dirty="0"/>
              <a:t> lėšomis, sąlygų</a:t>
            </a:r>
          </a:p>
        </p:txBody>
      </p:sp>
      <p:sp>
        <p:nvSpPr>
          <p:cNvPr id="23" name="Turinio vietos rezervavimo ženklas 22">
            <a:extLst>
              <a:ext uri="{FF2B5EF4-FFF2-40B4-BE49-F238E27FC236}">
                <a16:creationId xmlns:a16="http://schemas.microsoft.com/office/drawing/2014/main" id="{2401AD93-2771-FD61-D7A4-AE391156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219" y="4871684"/>
            <a:ext cx="2710148" cy="553791"/>
          </a:xfrm>
        </p:spPr>
        <p:txBody>
          <a:bodyPr>
            <a:noAutofit/>
          </a:bodyPr>
          <a:lstStyle/>
          <a:p>
            <a:r>
              <a:rPr lang="lt-LT" sz="1800" dirty="0"/>
              <a:t>Planuojama paskolas</a:t>
            </a:r>
          </a:p>
          <a:p>
            <a:pPr>
              <a:spcBef>
                <a:spcPts val="0"/>
              </a:spcBef>
            </a:pPr>
            <a:r>
              <a:rPr lang="lt-LT" sz="1800" dirty="0"/>
              <a:t>teikti </a:t>
            </a:r>
            <a:r>
              <a:rPr lang="lt-LT" sz="1800" b="1" dirty="0"/>
              <a:t>rinkos sąlygomis</a:t>
            </a:r>
          </a:p>
          <a:p>
            <a:pPr>
              <a:spcBef>
                <a:spcPts val="0"/>
              </a:spcBef>
            </a:pPr>
            <a:r>
              <a:rPr lang="lt-LT" sz="1800" dirty="0"/>
              <a:t>Ir/arba </a:t>
            </a:r>
          </a:p>
          <a:p>
            <a:pPr>
              <a:spcBef>
                <a:spcPts val="0"/>
              </a:spcBef>
            </a:pPr>
            <a:endParaRPr lang="lt-LT" sz="1800" dirty="0"/>
          </a:p>
        </p:txBody>
      </p:sp>
      <p:sp>
        <p:nvSpPr>
          <p:cNvPr id="28" name="Turinio vietos rezervavimo ženklas 27">
            <a:extLst>
              <a:ext uri="{FF2B5EF4-FFF2-40B4-BE49-F238E27FC236}">
                <a16:creationId xmlns:a16="http://schemas.microsoft.com/office/drawing/2014/main" id="{5B95F2A8-C5B1-4C1E-7CE0-235DA61CBBF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899147" y="1883992"/>
            <a:ext cx="3667698" cy="553791"/>
          </a:xfrm>
        </p:spPr>
        <p:txBody>
          <a:bodyPr>
            <a:noAutofit/>
          </a:bodyPr>
          <a:lstStyle/>
          <a:p>
            <a:r>
              <a:rPr lang="lt-LT" sz="1800" dirty="0"/>
              <a:t>Finansavimo forma – </a:t>
            </a:r>
            <a:r>
              <a:rPr lang="en-US" sz="1800" b="1" dirty="0"/>
              <a:t>Investicin</a:t>
            </a:r>
            <a:r>
              <a:rPr lang="lt-LT" sz="1800" b="1" dirty="0"/>
              <a:t>ės subordinuotos/sindikuotos/ </a:t>
            </a:r>
            <a:r>
              <a:rPr lang="lt-LT" sz="1800" b="1" dirty="0">
                <a:solidFill>
                  <a:srgbClr val="FF0000"/>
                </a:solidFill>
              </a:rPr>
              <a:t>tiesioginės</a:t>
            </a:r>
            <a:r>
              <a:rPr lang="lt-LT" sz="1800" b="1" dirty="0"/>
              <a:t> INVEGA paskolos</a:t>
            </a:r>
          </a:p>
        </p:txBody>
      </p:sp>
      <p:cxnSp>
        <p:nvCxnSpPr>
          <p:cNvPr id="30" name="Tiesioji jungtis 29">
            <a:extLst>
              <a:ext uri="{FF2B5EF4-FFF2-40B4-BE49-F238E27FC236}">
                <a16:creationId xmlns:a16="http://schemas.microsoft.com/office/drawing/2014/main" id="{8DA81710-845E-53C3-1987-CACF126329D7}"/>
              </a:ext>
            </a:extLst>
          </p:cNvPr>
          <p:cNvCxnSpPr/>
          <p:nvPr/>
        </p:nvCxnSpPr>
        <p:spPr>
          <a:xfrm>
            <a:off x="597827" y="1498294"/>
            <a:ext cx="10870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čiakampis 2">
            <a:extLst>
              <a:ext uri="{FF2B5EF4-FFF2-40B4-BE49-F238E27FC236}">
                <a16:creationId xmlns:a16="http://schemas.microsoft.com/office/drawing/2014/main" id="{94B80D60-DD56-9CD0-E013-F6AD29F2C8DF}"/>
              </a:ext>
            </a:extLst>
          </p:cNvPr>
          <p:cNvSpPr/>
          <p:nvPr/>
        </p:nvSpPr>
        <p:spPr>
          <a:xfrm>
            <a:off x="10986834" y="5903262"/>
            <a:ext cx="963743" cy="881348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5D234E7-50C0-9D04-8411-889590A68B2D}"/>
              </a:ext>
            </a:extLst>
          </p:cNvPr>
          <p:cNvSpPr/>
          <p:nvPr/>
        </p:nvSpPr>
        <p:spPr>
          <a:xfrm>
            <a:off x="11740289" y="5517564"/>
            <a:ext cx="361720" cy="553791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1C2091-C7D6-8C8C-FF5B-EA59922E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46" y="5413216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urinio vietos rezervavimo ženklas 22">
            <a:extLst>
              <a:ext uri="{FF2B5EF4-FFF2-40B4-BE49-F238E27FC236}">
                <a16:creationId xmlns:a16="http://schemas.microsoft.com/office/drawing/2014/main" id="{65B21B17-364A-3A91-8CD3-1C817618F5D1}"/>
              </a:ext>
            </a:extLst>
          </p:cNvPr>
          <p:cNvSpPr txBox="1">
            <a:spLocks/>
          </p:cNvSpPr>
          <p:nvPr/>
        </p:nvSpPr>
        <p:spPr>
          <a:xfrm>
            <a:off x="5055219" y="5626366"/>
            <a:ext cx="2710148" cy="55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b="1" dirty="0">
                <a:solidFill>
                  <a:srgbClr val="FF0000"/>
                </a:solidFill>
              </a:rPr>
              <a:t>žemesnėmis nei rinkos palūkanomis </a:t>
            </a:r>
            <a:endParaRPr lang="lt-L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6759-0D53-F763-370D-1C8EE620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lt-LT" b="1" dirty="0"/>
              <a:t>Diskusijai</a:t>
            </a:r>
          </a:p>
        </p:txBody>
      </p:sp>
    </p:spTree>
    <p:extLst>
      <p:ext uri="{BB962C8B-B14F-4D97-AF65-F5344CB8AC3E}">
        <p14:creationId xmlns:p14="http://schemas.microsoft.com/office/powerpoint/2010/main" val="229032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EF6E-F135-B3D5-0854-4307FC88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1008" cy="748058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b="1" kern="1200" dirty="0">
                <a:solidFill>
                  <a:schemeClr val="tx1"/>
                </a:solidFill>
                <a:ea typeface="+mj-ea"/>
                <a:cs typeface="Times New Roman" panose="02020603050405020304" pitchFamily="18" charset="0"/>
              </a:rPr>
              <a:t>I variantas – nauja finansinė priemonė remiantis Bendrojo bendrosios išimties reglamento reikalavimais 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A5537-E1BE-151C-2AE6-DBC433DC2D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2298" y="1544199"/>
            <a:ext cx="2023824" cy="553997"/>
          </a:xfrm>
        </p:spPr>
        <p:txBody>
          <a:bodyPr>
            <a:normAutofit/>
          </a:bodyPr>
          <a:lstStyle/>
          <a:p>
            <a:r>
              <a:rPr lang="lt-LT" sz="15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Paskolos gavėjai –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vis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ų dydžių įmonės</a:t>
            </a:r>
            <a:endParaRPr lang="lt-LT" sz="1500" b="1" dirty="0">
              <a:cs typeface="Times New Roman" panose="02020603050405020304" pitchFamily="18" charset="0"/>
            </a:endParaRPr>
          </a:p>
          <a:p>
            <a:endParaRPr lang="lt-LT" sz="1500" dirty="0"/>
          </a:p>
        </p:txBody>
      </p:sp>
      <p:sp>
        <p:nvSpPr>
          <p:cNvPr id="9" name="Turinio vietos rezervavimo ženklas 27">
            <a:extLst>
              <a:ext uri="{FF2B5EF4-FFF2-40B4-BE49-F238E27FC236}">
                <a16:creationId xmlns:a16="http://schemas.microsoft.com/office/drawing/2014/main" id="{42A2AF28-19BE-B4A9-5E3E-AADC1ED9CC5F}"/>
              </a:ext>
            </a:extLst>
          </p:cNvPr>
          <p:cNvSpPr>
            <a:spLocks/>
          </p:cNvSpPr>
          <p:nvPr/>
        </p:nvSpPr>
        <p:spPr>
          <a:xfrm>
            <a:off x="2704009" y="1477585"/>
            <a:ext cx="2483194" cy="37524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12648">
              <a:spcAft>
                <a:spcPts val="600"/>
              </a:spcAft>
            </a:pPr>
            <a:r>
              <a:rPr lang="lt-LT" sz="15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Finansavimo forma – 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Investicin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ės tiesioginės INVEGOS paskolos</a:t>
            </a:r>
            <a:endParaRPr lang="lt-LT" sz="15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BF310-7B7D-E00C-395E-D8FEEEF69FE6}"/>
              </a:ext>
            </a:extLst>
          </p:cNvPr>
          <p:cNvSpPr txBox="1"/>
          <p:nvPr/>
        </p:nvSpPr>
        <p:spPr>
          <a:xfrm>
            <a:off x="5272543" y="1544198"/>
            <a:ext cx="23266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lt-LT" sz="15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Maksimalus paskolos laikotarpis – 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20 met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ų</a:t>
            </a:r>
            <a:endParaRPr lang="lt-LT" sz="1500" b="1" dirty="0">
              <a:cs typeface="Times New Roman" panose="02020603050405020304" pitchFamily="18" charset="0"/>
            </a:endParaRPr>
          </a:p>
        </p:txBody>
      </p:sp>
      <p:sp>
        <p:nvSpPr>
          <p:cNvPr id="12" name="Turinio vietos rezervavimo ženklas 22">
            <a:extLst>
              <a:ext uri="{FF2B5EF4-FFF2-40B4-BE49-F238E27FC236}">
                <a16:creationId xmlns:a16="http://schemas.microsoft.com/office/drawing/2014/main" id="{80EB5C86-7F83-1C99-1639-CA0905BFF6A4}"/>
              </a:ext>
            </a:extLst>
          </p:cNvPr>
          <p:cNvSpPr txBox="1">
            <a:spLocks/>
          </p:cNvSpPr>
          <p:nvPr/>
        </p:nvSpPr>
        <p:spPr>
          <a:xfrm>
            <a:off x="7772638" y="1544198"/>
            <a:ext cx="1979814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12648">
              <a:spcBef>
                <a:spcPts val="670"/>
              </a:spcBef>
            </a:pPr>
            <a:r>
              <a:rPr lang="lt-LT" sz="15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Paskolos teikiamos 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žemesnėmis nei rinkos palūkanomis </a:t>
            </a:r>
            <a:endParaRPr lang="lt-LT" sz="15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72293-A4E2-4F0F-D79C-E347FA160C0D}"/>
              </a:ext>
            </a:extLst>
          </p:cNvPr>
          <p:cNvSpPr txBox="1"/>
          <p:nvPr/>
        </p:nvSpPr>
        <p:spPr>
          <a:xfrm>
            <a:off x="10078256" y="2766462"/>
            <a:ext cx="187144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lt-LT" sz="15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Paskolos suma – </a:t>
            </a:r>
          </a:p>
          <a:p>
            <a:pPr defTabSz="612648">
              <a:spcAft>
                <a:spcPts val="600"/>
              </a:spcAft>
            </a:pP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neribojama, tačiau jei paskola &lt;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mln. Eur, 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ji tur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ės 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neatitikt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paskolų, finansuojamų E</a:t>
            </a:r>
            <a:r>
              <a:rPr lang="en-US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SIF</a:t>
            </a:r>
            <a:r>
              <a:rPr lang="lt-LT" sz="15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 lėšomis, sąlygų</a:t>
            </a:r>
            <a:endParaRPr lang="lt-LT" sz="1500" b="1" dirty="0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F9055-6020-0030-F044-49868EE8C108}"/>
              </a:ext>
            </a:extLst>
          </p:cNvPr>
          <p:cNvSpPr txBox="1"/>
          <p:nvPr/>
        </p:nvSpPr>
        <p:spPr>
          <a:xfrm>
            <a:off x="242298" y="4656351"/>
            <a:ext cx="20238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lt-LT" sz="1500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Sostinės regione </a:t>
            </a:r>
            <a:r>
              <a:rPr lang="en-US" sz="15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didel</a:t>
            </a:r>
            <a:r>
              <a:rPr lang="lt-LT" sz="15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ėms</a:t>
            </a:r>
            <a:r>
              <a:rPr lang="lt-LT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 įmonėms</a:t>
            </a:r>
            <a:r>
              <a:rPr lang="lt-LT" sz="15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lt-LT" sz="1500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galimos tik pradinės</a:t>
            </a:r>
            <a:r>
              <a:rPr lang="lt-LT" sz="15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 naujos ekonominės veiklos </a:t>
            </a:r>
            <a:r>
              <a:rPr lang="lt-LT" sz="1500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investicijos</a:t>
            </a:r>
            <a:endParaRPr lang="lt-LT" sz="15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E1B2E-97D6-4677-D35F-39976C4A46FE}"/>
              </a:ext>
            </a:extLst>
          </p:cNvPr>
          <p:cNvSpPr txBox="1"/>
          <p:nvPr/>
        </p:nvSpPr>
        <p:spPr>
          <a:xfrm>
            <a:off x="242298" y="2690336"/>
            <a:ext cx="1606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1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Nuosavos lėšos </a:t>
            </a:r>
            <a:r>
              <a:rPr lang="lt-LT" sz="15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arba privatus finansavimas projekte </a:t>
            </a:r>
            <a:r>
              <a:rPr lang="lt-LT" sz="1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≥ 25% </a:t>
            </a:r>
            <a:r>
              <a:rPr lang="lt-LT" sz="15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tinkamų finansuoti išlaidų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CBA5B9-1A44-3C71-CD0B-A01C8D259083}"/>
              </a:ext>
            </a:extLst>
          </p:cNvPr>
          <p:cNvSpPr txBox="1"/>
          <p:nvPr/>
        </p:nvSpPr>
        <p:spPr>
          <a:xfrm>
            <a:off x="2224390" y="4673625"/>
            <a:ext cx="2281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Investuojant į DĮ gamybos procesų esminį pakeitimą – tinkamos finansuoti išlaidos turi viršyti 3 metų turto nusidėvėjimo vertę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00109-BCF7-C2AC-49C1-531CC207CA42}"/>
              </a:ext>
            </a:extLst>
          </p:cNvPr>
          <p:cNvSpPr txBox="1"/>
          <p:nvPr/>
        </p:nvSpPr>
        <p:spPr>
          <a:xfrm>
            <a:off x="7313083" y="4724109"/>
            <a:ext cx="2608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lt-LT" sz="1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Investicijos</a:t>
            </a:r>
            <a:r>
              <a:rPr lang="lt-LT" sz="15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5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nuo investavimo pabaigos turi </a:t>
            </a:r>
            <a:r>
              <a:rPr lang="lt-LT" sz="15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būti  </a:t>
            </a:r>
            <a:r>
              <a:rPr lang="lt-LT" sz="1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išlaikomos ne trumpiau kaip penkerius </a:t>
            </a:r>
            <a:r>
              <a:rPr lang="lt-LT" sz="15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metus (DĮ) arba ne trumpiau kaip trejus metus (MVĮ)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793C12-5755-DB61-E6EC-2D7F50549A67}"/>
              </a:ext>
            </a:extLst>
          </p:cNvPr>
          <p:cNvSpPr txBox="1"/>
          <p:nvPr/>
        </p:nvSpPr>
        <p:spPr>
          <a:xfrm>
            <a:off x="10015283" y="4859507"/>
            <a:ext cx="21468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500" dirty="0">
                <a:cs typeface="Times New Roman" panose="02020603050405020304" pitchFamily="18" charset="0"/>
              </a:rPr>
              <a:t>Projektai turės atitikti </a:t>
            </a:r>
          </a:p>
          <a:p>
            <a:r>
              <a:rPr lang="lt-LT" sz="1500" dirty="0">
                <a:cs typeface="Times New Roman" panose="02020603050405020304" pitchFamily="18" charset="0"/>
              </a:rPr>
              <a:t>„</a:t>
            </a:r>
            <a:r>
              <a:rPr lang="lt-LT" sz="1500" b="1" dirty="0">
                <a:cs typeface="Times New Roman" panose="02020603050405020304" pitchFamily="18" charset="0"/>
              </a:rPr>
              <a:t>Nedaryk reikšmingos žalos“ (DNSH) principą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1EA218-6E7E-BA83-C425-C64CAC7A1AC2}"/>
              </a:ext>
            </a:extLst>
          </p:cNvPr>
          <p:cNvSpPr txBox="1"/>
          <p:nvPr/>
        </p:nvSpPr>
        <p:spPr>
          <a:xfrm>
            <a:off x="4768588" y="4673625"/>
            <a:ext cx="24769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Investuojant į </a:t>
            </a:r>
            <a:r>
              <a:rPr lang="lt-LT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veiklos įvairinimą </a:t>
            </a:r>
            <a:r>
              <a:rPr lang="lt-LT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lang="lt-LT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lt-LT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tinkamos finansuoti išlaidos turi sudaryti ≥ 200%  pakartotinai naudojamo turto balansinės vertės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AB540-F507-C51B-134C-6C508553512E}"/>
              </a:ext>
            </a:extLst>
          </p:cNvPr>
          <p:cNvSpPr txBox="1"/>
          <p:nvPr/>
        </p:nvSpPr>
        <p:spPr>
          <a:xfrm>
            <a:off x="9915354" y="1457403"/>
            <a:ext cx="2197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Teikiama pagalba turi neviršyti didžiausio galimo pagalbos intensyvumo</a:t>
            </a:r>
          </a:p>
        </p:txBody>
      </p:sp>
      <p:sp>
        <p:nvSpPr>
          <p:cNvPr id="4" name="Stačiakampis 1">
            <a:extLst>
              <a:ext uri="{FF2B5EF4-FFF2-40B4-BE49-F238E27FC236}">
                <a16:creationId xmlns:a16="http://schemas.microsoft.com/office/drawing/2014/main" id="{C8BBCDFA-7C63-86F3-C306-50AC364616CF}"/>
              </a:ext>
            </a:extLst>
          </p:cNvPr>
          <p:cNvSpPr/>
          <p:nvPr/>
        </p:nvSpPr>
        <p:spPr>
          <a:xfrm>
            <a:off x="11559208" y="5603325"/>
            <a:ext cx="632791" cy="696361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1">
            <a:extLst>
              <a:ext uri="{FF2B5EF4-FFF2-40B4-BE49-F238E27FC236}">
                <a16:creationId xmlns:a16="http://schemas.microsoft.com/office/drawing/2014/main" id="{1D590DFF-38D9-D8BF-17CA-B068DDCDF542}"/>
              </a:ext>
            </a:extLst>
          </p:cNvPr>
          <p:cNvSpPr/>
          <p:nvPr/>
        </p:nvSpPr>
        <p:spPr>
          <a:xfrm>
            <a:off x="11088709" y="5913783"/>
            <a:ext cx="987333" cy="781157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E663F3-2C59-11E9-1D1F-87521998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436" y="5395015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4F67-2FD2-0469-82F9-F0D3142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5" y="365125"/>
            <a:ext cx="10923104" cy="1325563"/>
          </a:xfrm>
        </p:spPr>
        <p:txBody>
          <a:bodyPr/>
          <a:lstStyle/>
          <a:p>
            <a:pPr algn="ctr"/>
            <a:r>
              <a:rPr lang="lt-LT" b="1" dirty="0"/>
              <a:t>II variantas </a:t>
            </a:r>
            <a:r>
              <a:rPr lang="lt-LT" dirty="0"/>
              <a:t>– </a:t>
            </a:r>
            <a:r>
              <a:rPr lang="lt-LT" b="1" dirty="0"/>
              <a:t>notifikuoti valstybės pagalbos schemą EK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059DB-6AA8-4944-5DC6-DE78B5381E3C}"/>
              </a:ext>
            </a:extLst>
          </p:cNvPr>
          <p:cNvSpPr txBox="1"/>
          <p:nvPr/>
        </p:nvSpPr>
        <p:spPr>
          <a:xfrm>
            <a:off x="838199" y="2370988"/>
            <a:ext cx="52578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/>
              <a:t>Privalumai: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lt-LT" dirty="0"/>
              <a:t>Mažesni apribojimai nei pagal Bendrojo bendrosios išimties reglamento reikalavimus (I variantas)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lt-LT" dirty="0"/>
              <a:t>Didesnis galimas maksimalus pagalbos dydis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lt-LT" dirty="0"/>
              <a:t>Paprastesnis pagalbos intensyvumo skaičiavimas</a:t>
            </a:r>
          </a:p>
          <a:p>
            <a:endParaRPr lang="lt-LT" dirty="0"/>
          </a:p>
          <a:p>
            <a:r>
              <a:rPr lang="lt-LT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6AC0B-2CB5-4114-31D9-B63CFE517B02}"/>
              </a:ext>
            </a:extLst>
          </p:cNvPr>
          <p:cNvSpPr txBox="1"/>
          <p:nvPr/>
        </p:nvSpPr>
        <p:spPr>
          <a:xfrm>
            <a:off x="6848061" y="2370988"/>
            <a:ext cx="4104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Trūkumai: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lt-LT" dirty="0"/>
              <a:t>Ilgesnis derinimo procesas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lt-LT" dirty="0"/>
              <a:t>Trumpėja terminas paskolų išdavimui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lt-LT" dirty="0"/>
              <a:t>Kol kas neaiški EK pozicija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t-LT" b="1" dirty="0"/>
          </a:p>
        </p:txBody>
      </p:sp>
      <p:sp>
        <p:nvSpPr>
          <p:cNvPr id="5" name="Stačiakampis 1">
            <a:extLst>
              <a:ext uri="{FF2B5EF4-FFF2-40B4-BE49-F238E27FC236}">
                <a16:creationId xmlns:a16="http://schemas.microsoft.com/office/drawing/2014/main" id="{71D0858F-31CD-5FB7-CEA9-2CE89EAF8448}"/>
              </a:ext>
            </a:extLst>
          </p:cNvPr>
          <p:cNvSpPr/>
          <p:nvPr/>
        </p:nvSpPr>
        <p:spPr>
          <a:xfrm>
            <a:off x="11559208" y="5603325"/>
            <a:ext cx="632791" cy="696361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1">
            <a:extLst>
              <a:ext uri="{FF2B5EF4-FFF2-40B4-BE49-F238E27FC236}">
                <a16:creationId xmlns:a16="http://schemas.microsoft.com/office/drawing/2014/main" id="{F611B342-E65A-7C62-6A1C-F884573A9AE7}"/>
              </a:ext>
            </a:extLst>
          </p:cNvPr>
          <p:cNvSpPr/>
          <p:nvPr/>
        </p:nvSpPr>
        <p:spPr>
          <a:xfrm>
            <a:off x="11088709" y="5913783"/>
            <a:ext cx="987333" cy="781157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51DF9-E2DE-8089-A4D8-2E30228B3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436" y="5413500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16447-0ACD-1F9F-0745-66D4613DA7EE}"/>
              </a:ext>
            </a:extLst>
          </p:cNvPr>
          <p:cNvSpPr txBox="1"/>
          <p:nvPr/>
        </p:nvSpPr>
        <p:spPr>
          <a:xfrm>
            <a:off x="838199" y="4748003"/>
            <a:ext cx="10836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03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77F84E-D5FC-4143-DAC5-C16D64A53C21}"/>
              </a:ext>
            </a:extLst>
          </p:cNvPr>
          <p:cNvSpPr/>
          <p:nvPr/>
        </p:nvSpPr>
        <p:spPr>
          <a:xfrm>
            <a:off x="11680371" y="5589269"/>
            <a:ext cx="304800" cy="441417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D8455-B7F4-B581-9BEA-3E06E624CBB3}"/>
              </a:ext>
            </a:extLst>
          </p:cNvPr>
          <p:cNvSpPr/>
          <p:nvPr/>
        </p:nvSpPr>
        <p:spPr>
          <a:xfrm>
            <a:off x="11132253" y="5910943"/>
            <a:ext cx="852918" cy="816428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A349FC52-B097-D6A9-DB23-B8A90B79BE0E}"/>
              </a:ext>
            </a:extLst>
          </p:cNvPr>
          <p:cNvSpPr/>
          <p:nvPr/>
        </p:nvSpPr>
        <p:spPr>
          <a:xfrm>
            <a:off x="4957590" y="166025"/>
            <a:ext cx="2115239" cy="27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CE8275-8237-45A3-919A-0D6E0E4D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649" y="5423126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vadinimas 31">
            <a:extLst>
              <a:ext uri="{FF2B5EF4-FFF2-40B4-BE49-F238E27FC236}">
                <a16:creationId xmlns:a16="http://schemas.microsoft.com/office/drawing/2014/main" id="{F4EE5BFF-A727-21BC-4656-6997C3335635}"/>
              </a:ext>
            </a:extLst>
          </p:cNvPr>
          <p:cNvSpPr txBox="1">
            <a:spLocks/>
          </p:cNvSpPr>
          <p:nvPr/>
        </p:nvSpPr>
        <p:spPr>
          <a:xfrm>
            <a:off x="538015" y="162151"/>
            <a:ext cx="10850880" cy="1080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sz="3900" dirty="0"/>
              <a:t>Planuojamos naujos finansinės priemonės paleidimas</a:t>
            </a:r>
            <a:r>
              <a:rPr lang="en-US" sz="3900" dirty="0"/>
              <a:t> </a:t>
            </a:r>
            <a:endParaRPr lang="lt-LT" sz="2000" b="0" dirty="0"/>
          </a:p>
        </p:txBody>
      </p: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31E708A2-BFF7-C7D0-0137-109A91FF5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995796"/>
              </p:ext>
            </p:extLst>
          </p:nvPr>
        </p:nvGraphicFramePr>
        <p:xfrm>
          <a:off x="126770" y="1805969"/>
          <a:ext cx="12065230" cy="357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481D7A-AE11-9EC5-FAAD-5D11F0175226}"/>
              </a:ext>
            </a:extLst>
          </p:cNvPr>
          <p:cNvSpPr txBox="1"/>
          <p:nvPr/>
        </p:nvSpPr>
        <p:spPr>
          <a:xfrm>
            <a:off x="3681652" y="1919611"/>
            <a:ext cx="456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Priemonės paleidimo procesai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2268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77F84E-D5FC-4143-DAC5-C16D64A53C21}"/>
              </a:ext>
            </a:extLst>
          </p:cNvPr>
          <p:cNvSpPr/>
          <p:nvPr/>
        </p:nvSpPr>
        <p:spPr>
          <a:xfrm>
            <a:off x="11680371" y="5589269"/>
            <a:ext cx="304800" cy="441417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D8455-B7F4-B581-9BEA-3E06E624CBB3}"/>
              </a:ext>
            </a:extLst>
          </p:cNvPr>
          <p:cNvSpPr/>
          <p:nvPr/>
        </p:nvSpPr>
        <p:spPr>
          <a:xfrm>
            <a:off x="11132253" y="5910943"/>
            <a:ext cx="852918" cy="816428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A349FC52-B097-D6A9-DB23-B8A90B79BE0E}"/>
              </a:ext>
            </a:extLst>
          </p:cNvPr>
          <p:cNvSpPr/>
          <p:nvPr/>
        </p:nvSpPr>
        <p:spPr>
          <a:xfrm>
            <a:off x="4957590" y="166025"/>
            <a:ext cx="2115239" cy="27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CE8275-8237-45A3-919A-0D6E0E4D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649" y="5423126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vadinimas 31">
            <a:extLst>
              <a:ext uri="{FF2B5EF4-FFF2-40B4-BE49-F238E27FC236}">
                <a16:creationId xmlns:a16="http://schemas.microsoft.com/office/drawing/2014/main" id="{F4EE5BFF-A727-21BC-4656-6997C3335635}"/>
              </a:ext>
            </a:extLst>
          </p:cNvPr>
          <p:cNvSpPr txBox="1">
            <a:spLocks/>
          </p:cNvSpPr>
          <p:nvPr/>
        </p:nvSpPr>
        <p:spPr>
          <a:xfrm>
            <a:off x="538015" y="162151"/>
            <a:ext cx="10850880" cy="1080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sz="3900" dirty="0"/>
              <a:t>Planuojamos naujos finansinės priemonės paleidimas</a:t>
            </a:r>
            <a:r>
              <a:rPr lang="en-US" sz="3900" dirty="0"/>
              <a:t> </a:t>
            </a:r>
            <a:endParaRPr lang="lt-LT" sz="2000" b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570426-F446-AB20-4AA9-8E56D02871D1}"/>
              </a:ext>
            </a:extLst>
          </p:cNvPr>
          <p:cNvSpPr txBox="1"/>
          <p:nvPr/>
        </p:nvSpPr>
        <p:spPr>
          <a:xfrm>
            <a:off x="392032" y="2038710"/>
            <a:ext cx="3235409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lt-LT" b="1" u="sng" dirty="0"/>
              <a:t>Rinkos sąlygomis </a:t>
            </a:r>
            <a:r>
              <a:rPr lang="lt-LT" b="1" dirty="0"/>
              <a:t>nesant valstybės pagalbos </a:t>
            </a:r>
          </a:p>
          <a:p>
            <a:endParaRPr lang="lt-LT" b="1" dirty="0"/>
          </a:p>
          <a:p>
            <a:r>
              <a:rPr lang="en-US" b="1" dirty="0">
                <a:solidFill>
                  <a:schemeClr val="bg1"/>
                </a:solidFill>
              </a:rPr>
              <a:t>2024 m. baland</a:t>
            </a:r>
            <a:r>
              <a:rPr lang="lt-LT" b="1" dirty="0" err="1">
                <a:solidFill>
                  <a:schemeClr val="bg1"/>
                </a:solidFill>
              </a:rPr>
              <a:t>žio</a:t>
            </a:r>
            <a:r>
              <a:rPr lang="lt-LT" b="1" dirty="0">
                <a:solidFill>
                  <a:schemeClr val="bg1"/>
                </a:solidFill>
              </a:rPr>
              <a:t> mėn. </a:t>
            </a:r>
            <a:r>
              <a:rPr lang="lt-LT" dirty="0">
                <a:solidFill>
                  <a:schemeClr val="bg1"/>
                </a:solidFill>
              </a:rPr>
              <a:t>sindikuotos/ subordinuotos paskolos (EIM, FM, INVEGA)</a:t>
            </a:r>
          </a:p>
          <a:p>
            <a:r>
              <a:rPr lang="en-US" b="1" dirty="0"/>
              <a:t>2024 m. </a:t>
            </a:r>
            <a:r>
              <a:rPr lang="en-US" b="1" dirty="0" err="1"/>
              <a:t>bir</a:t>
            </a:r>
            <a:r>
              <a:rPr lang="lt-LT" b="1" dirty="0" err="1"/>
              <a:t>želio</a:t>
            </a:r>
            <a:r>
              <a:rPr lang="lt-LT" b="1" dirty="0"/>
              <a:t> mėn. </a:t>
            </a:r>
            <a:r>
              <a:rPr lang="lt-LT" dirty="0"/>
              <a:t>tiesioginės paskolos </a:t>
            </a:r>
            <a:r>
              <a:rPr lang="lt-LT" i="1" dirty="0"/>
              <a:t>(Finansų ministerijos ir INVEGA </a:t>
            </a:r>
          </a:p>
          <a:p>
            <a:r>
              <a:rPr lang="lt-LT" i="1" dirty="0"/>
              <a:t>pozicija)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59224B-56AF-D4E3-F391-DD3A8D2788D8}"/>
              </a:ext>
            </a:extLst>
          </p:cNvPr>
          <p:cNvSpPr txBox="1"/>
          <p:nvPr/>
        </p:nvSpPr>
        <p:spPr>
          <a:xfrm>
            <a:off x="7834635" y="2043079"/>
            <a:ext cx="3752952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b="1" u="sng" dirty="0"/>
              <a:t>Notifikavimas EK ir įgyvendinimas  žemesnėmis nei rinkos palūkanomis</a:t>
            </a:r>
          </a:p>
          <a:p>
            <a:r>
              <a:rPr lang="lt-LT" dirty="0"/>
              <a:t> </a:t>
            </a:r>
          </a:p>
          <a:p>
            <a:r>
              <a:rPr lang="en-US" b="1" dirty="0"/>
              <a:t>2024 m. </a:t>
            </a:r>
            <a:r>
              <a:rPr lang="lt-LT" b="1" dirty="0"/>
              <a:t>rugpjūčio mėn.</a:t>
            </a:r>
            <a:r>
              <a:rPr lang="lt-LT" dirty="0"/>
              <a:t> tiesioginės paskolos</a:t>
            </a:r>
          </a:p>
          <a:p>
            <a:endParaRPr lang="lt-LT" b="1" dirty="0"/>
          </a:p>
          <a:p>
            <a:endParaRPr lang="lt-LT" b="1" dirty="0"/>
          </a:p>
          <a:p>
            <a:endParaRPr lang="lt-LT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708D0D-6CB4-134B-B0AE-73DAE98E607D}"/>
              </a:ext>
            </a:extLst>
          </p:cNvPr>
          <p:cNvSpPr txBox="1"/>
          <p:nvPr/>
        </p:nvSpPr>
        <p:spPr>
          <a:xfrm>
            <a:off x="2620980" y="1358467"/>
            <a:ext cx="6331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Priemonės pradžia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6EC3A-D08E-CA2A-6BFD-F4437B5080B0}"/>
              </a:ext>
            </a:extLst>
          </p:cNvPr>
          <p:cNvSpPr txBox="1"/>
          <p:nvPr/>
        </p:nvSpPr>
        <p:spPr>
          <a:xfrm>
            <a:off x="4203885" y="2036585"/>
            <a:ext cx="3235409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lt-LT" b="1" dirty="0"/>
              <a:t>Įgyvendinant</a:t>
            </a:r>
            <a:r>
              <a:rPr lang="lt-LT" b="1" u="sng" dirty="0"/>
              <a:t> žemesnėmis nei rinkos palūkanomis tiesiogines paskolas </a:t>
            </a:r>
            <a:r>
              <a:rPr lang="lt-LT" b="1" dirty="0"/>
              <a:t>pagal Bendrojo bendrosios išimties reglamento reikalavimus</a:t>
            </a:r>
          </a:p>
          <a:p>
            <a:endParaRPr lang="lt-LT" b="1" dirty="0"/>
          </a:p>
          <a:p>
            <a:r>
              <a:rPr lang="en-US" b="1" dirty="0"/>
              <a:t>2024 m. </a:t>
            </a:r>
            <a:r>
              <a:rPr lang="lt-LT" b="1" dirty="0"/>
              <a:t>kovo mėn. </a:t>
            </a:r>
            <a:r>
              <a:rPr lang="lt-LT" dirty="0"/>
              <a:t>tiesioginės paskolos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4BD01-C9C5-574C-1E62-4D8D02A91722}"/>
              </a:ext>
            </a:extLst>
          </p:cNvPr>
          <p:cNvSpPr txBox="1"/>
          <p:nvPr/>
        </p:nvSpPr>
        <p:spPr>
          <a:xfrm>
            <a:off x="5257600" y="4760869"/>
            <a:ext cx="122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i="1" dirty="0"/>
              <a:t>I variantas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A1B8E-01B2-667F-7A72-C3E88A516AF4}"/>
              </a:ext>
            </a:extLst>
          </p:cNvPr>
          <p:cNvSpPr txBox="1"/>
          <p:nvPr/>
        </p:nvSpPr>
        <p:spPr>
          <a:xfrm>
            <a:off x="9063792" y="4714703"/>
            <a:ext cx="12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T" i="1" dirty="0"/>
              <a:t>II variantas</a:t>
            </a:r>
          </a:p>
        </p:txBody>
      </p:sp>
      <p:sp>
        <p:nvSpPr>
          <p:cNvPr id="3" name="Kairysis riestinis skliaustas 2">
            <a:extLst>
              <a:ext uri="{FF2B5EF4-FFF2-40B4-BE49-F238E27FC236}">
                <a16:creationId xmlns:a16="http://schemas.microsoft.com/office/drawing/2014/main" id="{38B14849-CEF8-049F-2140-4F4250E27C3C}"/>
              </a:ext>
            </a:extLst>
          </p:cNvPr>
          <p:cNvSpPr/>
          <p:nvPr/>
        </p:nvSpPr>
        <p:spPr>
          <a:xfrm rot="16200000">
            <a:off x="7374031" y="1731897"/>
            <a:ext cx="1127067" cy="7185010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C1815-A3CC-B9E9-733E-DD15D9A0AD6F}"/>
              </a:ext>
            </a:extLst>
          </p:cNvPr>
          <p:cNvSpPr txBox="1"/>
          <p:nvPr/>
        </p:nvSpPr>
        <p:spPr>
          <a:xfrm>
            <a:off x="6043450" y="5862158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>
                <a:solidFill>
                  <a:srgbClr val="FF0000"/>
                </a:solidFill>
              </a:rPr>
              <a:t>Diskusijai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5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F973-EE75-1B3A-A6BD-A027B694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7" y="176458"/>
            <a:ext cx="10732911" cy="1325563"/>
          </a:xfrm>
        </p:spPr>
        <p:txBody>
          <a:bodyPr>
            <a:normAutofit/>
          </a:bodyPr>
          <a:lstStyle/>
          <a:p>
            <a:pPr algn="ctr"/>
            <a:r>
              <a:rPr lang="lt-LT" sz="3900" b="1" dirty="0"/>
              <a:t>Atliekami veiksmai dėl plano „Naujos kartos Lietuva“ paskolų verslui priemonės </a:t>
            </a:r>
            <a:r>
              <a:rPr lang="en-US" sz="3900" b="1" dirty="0"/>
              <a:t>(I)</a:t>
            </a:r>
            <a:endParaRPr lang="lt-LT" sz="39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5ACF-C76F-0A91-C983-A4DB2019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6734" y="1690688"/>
            <a:ext cx="3842657" cy="3853958"/>
          </a:xfrm>
        </p:spPr>
        <p:txBody>
          <a:bodyPr>
            <a:normAutofit/>
          </a:bodyPr>
          <a:lstStyle/>
          <a:p>
            <a:pPr algn="ctr"/>
            <a:endParaRPr lang="lt-L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E68F00-D4F6-6812-C152-902E8C086CD1}"/>
              </a:ext>
            </a:extLst>
          </p:cNvPr>
          <p:cNvSpPr txBox="1">
            <a:spLocks/>
          </p:cNvSpPr>
          <p:nvPr/>
        </p:nvSpPr>
        <p:spPr>
          <a:xfrm>
            <a:off x="4174671" y="5156747"/>
            <a:ext cx="3842657" cy="385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b="1" dirty="0"/>
              <a:t>Finansų ministerija</a:t>
            </a:r>
          </a:p>
          <a:p>
            <a:pPr algn="ctr"/>
            <a:endParaRPr lang="lt-LT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1652680-23EC-6299-D772-7433857A1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9490"/>
              </p:ext>
            </p:extLst>
          </p:nvPr>
        </p:nvGraphicFramePr>
        <p:xfrm>
          <a:off x="964594" y="1483286"/>
          <a:ext cx="10163428" cy="489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727">
                  <a:extLst>
                    <a:ext uri="{9D8B030D-6E8A-4147-A177-3AD203B41FA5}">
                      <a16:colId xmlns:a16="http://schemas.microsoft.com/office/drawing/2014/main" val="1869671408"/>
                    </a:ext>
                  </a:extLst>
                </a:gridCol>
                <a:gridCol w="3791523">
                  <a:extLst>
                    <a:ext uri="{9D8B030D-6E8A-4147-A177-3AD203B41FA5}">
                      <a16:colId xmlns:a16="http://schemas.microsoft.com/office/drawing/2014/main" val="2759744135"/>
                    </a:ext>
                  </a:extLst>
                </a:gridCol>
                <a:gridCol w="1521178">
                  <a:extLst>
                    <a:ext uri="{9D8B030D-6E8A-4147-A177-3AD203B41FA5}">
                      <a16:colId xmlns:a16="http://schemas.microsoft.com/office/drawing/2014/main" val="2377434520"/>
                    </a:ext>
                  </a:extLst>
                </a:gridCol>
              </a:tblGrid>
              <a:tr h="342678">
                <a:tc>
                  <a:txBody>
                    <a:bodyPr/>
                    <a:lstStyle/>
                    <a:p>
                      <a:r>
                        <a:rPr lang="lt-LT" sz="1700" b="1" dirty="0">
                          <a:latin typeface="+mj-lt"/>
                        </a:rPr>
                        <a:t>Veiksmas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1" dirty="0">
                          <a:latin typeface="+mj-lt"/>
                        </a:rPr>
                        <a:t>Laikotarpis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1" dirty="0">
                          <a:latin typeface="+mj-lt"/>
                        </a:rPr>
                        <a:t>Atsakinga institucija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970500"/>
                  </a:ext>
                </a:extLst>
              </a:tr>
              <a:tr h="43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700" b="0" dirty="0">
                          <a:latin typeface="+mj-lt"/>
                        </a:rPr>
                        <a:t>RRF plano keitimo siūlymo teikimas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err="1">
                          <a:latin typeface="+mj-lt"/>
                        </a:rPr>
                        <a:t>veiksm</a:t>
                      </a:r>
                      <a:r>
                        <a:rPr lang="lt-LT" sz="1700" b="0" dirty="0">
                          <a:latin typeface="+mj-lt"/>
                        </a:rPr>
                        <a:t>ų pradžia </a:t>
                      </a:r>
                      <a:r>
                        <a:rPr lang="en-US" sz="1700" b="0" dirty="0">
                          <a:latin typeface="+mj-lt"/>
                        </a:rPr>
                        <a:t>2023-03-30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>
                          <a:latin typeface="+mj-lt"/>
                        </a:rPr>
                        <a:t>FM 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39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RRF plano derinimas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700" b="0" dirty="0">
                          <a:latin typeface="+mj-lt"/>
                        </a:rPr>
                        <a:t>iki </a:t>
                      </a:r>
                      <a:r>
                        <a:rPr lang="en-US" sz="1700" b="0" dirty="0">
                          <a:latin typeface="+mj-lt"/>
                        </a:rPr>
                        <a:t>2023-11-09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FM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65202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latin typeface="+mj-lt"/>
                        </a:rPr>
                        <a:t>RRF </a:t>
                      </a:r>
                      <a:r>
                        <a:rPr lang="en-US" sz="1700" b="0" dirty="0" err="1">
                          <a:latin typeface="+mj-lt"/>
                        </a:rPr>
                        <a:t>plano</a:t>
                      </a:r>
                      <a:r>
                        <a:rPr lang="en-US" sz="1700" b="0" dirty="0">
                          <a:latin typeface="+mj-lt"/>
                        </a:rPr>
                        <a:t> </a:t>
                      </a:r>
                      <a:r>
                        <a:rPr lang="en-US" sz="1700" b="0" dirty="0" err="1">
                          <a:latin typeface="+mj-lt"/>
                        </a:rPr>
                        <a:t>patvirtinimas</a:t>
                      </a:r>
                      <a:r>
                        <a:rPr lang="en-US" sz="1700" b="0" dirty="0">
                          <a:latin typeface="+mj-lt"/>
                        </a:rPr>
                        <a:t> 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+mj-lt"/>
                        </a:rPr>
                        <a:t>2023-11-09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6965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Išankstinis vertinimas (</a:t>
                      </a:r>
                      <a:r>
                        <a:rPr lang="lt-LT" sz="1700" b="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-ante)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patvirtinta</a:t>
                      </a:r>
                      <a:r>
                        <a:rPr lang="en-US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2023-10-13</a:t>
                      </a: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planavo iki vasaros </a:t>
                      </a:r>
                      <a:r>
                        <a:rPr lang="lt-LT" sz="1700" b="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pab</a:t>
                      </a: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 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FM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83656"/>
                  </a:ext>
                </a:extLst>
              </a:tr>
              <a:tr h="38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err="1">
                          <a:latin typeface="+mj-lt"/>
                          <a:ea typeface="Times New Roman" panose="02020603050405020304" pitchFamily="18" charset="0"/>
                        </a:rPr>
                        <a:t>Prenotifikacijos</a:t>
                      </a:r>
                      <a:r>
                        <a:rPr lang="en-US" sz="1700" b="1" dirty="0"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latin typeface="+mj-lt"/>
                          <a:ea typeface="Times New Roman" panose="02020603050405020304" pitchFamily="18" charset="0"/>
                        </a:rPr>
                        <a:t>teikimas</a:t>
                      </a:r>
                      <a:r>
                        <a:rPr lang="en-US" sz="1700" b="1" dirty="0">
                          <a:latin typeface="+mj-lt"/>
                          <a:ea typeface="Times New Roman" panose="02020603050405020304" pitchFamily="18" charset="0"/>
                        </a:rPr>
                        <a:t> EK</a:t>
                      </a:r>
                      <a:endParaRPr lang="lt-LT" sz="17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err="1">
                          <a:latin typeface="+mj-lt"/>
                          <a:ea typeface="Times New Roman" panose="02020603050405020304" pitchFamily="18" charset="0"/>
                        </a:rPr>
                        <a:t>pateikta</a:t>
                      </a:r>
                      <a:r>
                        <a:rPr lang="en-US" sz="1700" b="0" dirty="0">
                          <a:latin typeface="+mj-lt"/>
                          <a:ea typeface="Times New Roman" panose="02020603050405020304" pitchFamily="18" charset="0"/>
                        </a:rPr>
                        <a:t> 2023-09-20</a:t>
                      </a:r>
                      <a:r>
                        <a:rPr lang="en-US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15137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7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Plėtros programos (PP) ir pažangos priemonės (</a:t>
                      </a:r>
                      <a:r>
                        <a:rPr lang="lt-LT" sz="17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PžP</a:t>
                      </a:r>
                      <a:r>
                        <a:rPr lang="lt-LT" sz="17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rengimas ir tvirtinimas</a:t>
                      </a:r>
                      <a:endParaRPr lang="lt-LT" sz="17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ž</a:t>
                      </a:r>
                      <a:r>
                        <a:rPr lang="en-US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parengta ir suderinta, bus tvirtinama po PP patvirtinimo, </a:t>
                      </a:r>
                      <a:r>
                        <a:rPr lang="lt-LT" sz="1700" b="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Pp</a:t>
                      </a: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turi būti patvirtinta LRV (gruodžio mėn.)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EIM/LRV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42734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Inovacijų skatinimo fondo (ISF) priežiūros komiteto (PK) posėdis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+mj-lt"/>
                        </a:rPr>
                        <a:t>5 d. d. po P</a:t>
                      </a:r>
                      <a:r>
                        <a:rPr lang="lt-LT" sz="1700" b="0" dirty="0" err="1">
                          <a:latin typeface="+mj-lt"/>
                        </a:rPr>
                        <a:t>žP</a:t>
                      </a:r>
                      <a:r>
                        <a:rPr lang="lt-LT" sz="1700" b="0" dirty="0">
                          <a:latin typeface="+mj-lt"/>
                        </a:rPr>
                        <a:t> patvirtinimo (gruodžio mėn.)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87932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7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Ministerijos raštas Invegai dėl ISF investavimo strategijos atnaujinimo 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+mj-lt"/>
                        </a:rPr>
                        <a:t>7 d. d. po ISF </a:t>
                      </a:r>
                      <a:r>
                        <a:rPr lang="en-US" sz="1700" b="0" dirty="0" err="1">
                          <a:latin typeface="+mj-lt"/>
                        </a:rPr>
                        <a:t>Prie</a:t>
                      </a:r>
                      <a:r>
                        <a:rPr lang="lt-LT" sz="1700" b="0" dirty="0">
                          <a:latin typeface="+mj-lt"/>
                        </a:rPr>
                        <a:t>žiūros komiteto posėdžio</a:t>
                      </a:r>
                      <a:r>
                        <a:rPr lang="en-US" sz="1700" b="0" dirty="0">
                          <a:latin typeface="+mj-lt"/>
                        </a:rPr>
                        <a:t> (</a:t>
                      </a:r>
                      <a:r>
                        <a:rPr lang="en-US" sz="1700" b="0" dirty="0" err="1">
                          <a:latin typeface="+mj-lt"/>
                        </a:rPr>
                        <a:t>gruodžio</a:t>
                      </a:r>
                      <a:r>
                        <a:rPr lang="en-US" sz="1700" b="0" dirty="0">
                          <a:latin typeface="+mj-lt"/>
                        </a:rPr>
                        <a:t> </a:t>
                      </a:r>
                      <a:r>
                        <a:rPr lang="en-US" sz="1700" b="0" dirty="0" err="1">
                          <a:latin typeface="+mj-lt"/>
                        </a:rPr>
                        <a:t>mėn</a:t>
                      </a:r>
                      <a:r>
                        <a:rPr lang="en-US" sz="1700" b="0" dirty="0">
                          <a:latin typeface="+mj-lt"/>
                        </a:rPr>
                        <a:t>.)</a:t>
                      </a:r>
                      <a:endParaRPr lang="lt-LT" sz="17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700" b="0" dirty="0">
                          <a:latin typeface="+mj-lt"/>
                        </a:rPr>
                        <a:t>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926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61D0066-715C-1625-4EC2-022E46D6B45E}"/>
              </a:ext>
            </a:extLst>
          </p:cNvPr>
          <p:cNvSpPr/>
          <p:nvPr/>
        </p:nvSpPr>
        <p:spPr>
          <a:xfrm>
            <a:off x="11204399" y="5911014"/>
            <a:ext cx="852918" cy="816428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87960-9F33-A0A1-5D2B-FEEB22143418}"/>
              </a:ext>
            </a:extLst>
          </p:cNvPr>
          <p:cNvSpPr/>
          <p:nvPr/>
        </p:nvSpPr>
        <p:spPr>
          <a:xfrm>
            <a:off x="11630858" y="5595176"/>
            <a:ext cx="468361" cy="315838"/>
          </a:xfrm>
          <a:prstGeom prst="rect">
            <a:avLst/>
          </a:prstGeom>
          <a:solidFill>
            <a:srgbClr val="BAD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59FA92-F0EB-4CE2-BA12-EF9AA88E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19" y="5470842"/>
            <a:ext cx="1511877" cy="15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0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IM_v0">
      <a:dk1>
        <a:srgbClr val="062889"/>
      </a:dk1>
      <a:lt1>
        <a:sysClr val="window" lastClr="FFFFFF"/>
      </a:lt1>
      <a:dk2>
        <a:srgbClr val="062889"/>
      </a:dk2>
      <a:lt2>
        <a:srgbClr val="80C1E2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IM_font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8518B4F9C4A1D4EB0A00AD99D181E93" ma:contentTypeVersion="17" ma:contentTypeDescription="Kurkite naują dokumentą." ma:contentTypeScope="" ma:versionID="209cb89582008fcce1e0ab1df72f1bff">
  <xsd:schema xmlns:xsd="http://www.w3.org/2001/XMLSchema" xmlns:xs="http://www.w3.org/2001/XMLSchema" xmlns:p="http://schemas.microsoft.com/office/2006/metadata/properties" xmlns:ns3="3c648254-0786-4e95-8acc-07361398cef5" xmlns:ns4="413782d5-0255-43b6-ab06-a11e714369c0" targetNamespace="http://schemas.microsoft.com/office/2006/metadata/properties" ma:root="true" ma:fieldsID="8ffbec6ff9224be42a2ac2109e3bcca8" ns3:_="" ns4:_="">
    <xsd:import namespace="3c648254-0786-4e95-8acc-07361398cef5"/>
    <xsd:import namespace="413782d5-0255-43b6-ab06-a11e714369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48254-0786-4e95-8acc-07361398c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782d5-0255-43b6-ab06-a11e71436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Bendrinimo užuominos maiš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648254-0786-4e95-8acc-07361398ce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DBCAE-2061-458C-B1CA-2FB054350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648254-0786-4e95-8acc-07361398cef5"/>
    <ds:schemaRef ds:uri="413782d5-0255-43b6-ab06-a11e71436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34603A-6DF8-43C7-9091-934185496CD6}">
  <ds:schemaRefs>
    <ds:schemaRef ds:uri="http://purl.org/dc/dcmitype/"/>
    <ds:schemaRef ds:uri="http://purl.org/dc/terms/"/>
    <ds:schemaRef ds:uri="http://schemas.microsoft.com/office/2006/documentManagement/types"/>
    <ds:schemaRef ds:uri="3c648254-0786-4e95-8acc-07361398cef5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413782d5-0255-43b6-ab06-a11e714369c0"/>
  </ds:schemaRefs>
</ds:datastoreItem>
</file>

<file path=customXml/itemProps3.xml><?xml version="1.0" encoding="utf-8"?>
<ds:datastoreItem xmlns:ds="http://schemas.openxmlformats.org/officeDocument/2006/customXml" ds:itemID="{64881D45-56ED-4B13-8E8B-8F767678A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1023</Words>
  <Application>Microsoft Office PowerPoint</Application>
  <PresentationFormat>Widescreen</PresentationFormat>
  <Paragraphs>182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Myriad Pro</vt:lpstr>
      <vt:lpstr>Myriad Pro </vt:lpstr>
      <vt:lpstr>Times New Roman</vt:lpstr>
      <vt:lpstr>Wingdings</vt:lpstr>
      <vt:lpstr>Office Theme</vt:lpstr>
      <vt:lpstr>         Planuojama tiesioginių INVEGOS paskolų priemonė pramonės įmonėms  </vt:lpstr>
      <vt:lpstr>RRF finansinė priemonė (I) </vt:lpstr>
      <vt:lpstr>RRF finansinė priemonė (II) </vt:lpstr>
      <vt:lpstr>Diskusijai</vt:lpstr>
      <vt:lpstr>I variantas – nauja finansinė priemonė remiantis Bendrojo bendrosios išimties reglamento reikalavimais </vt:lpstr>
      <vt:lpstr>II variantas – notifikuoti valstybės pagalbos schemą EK </vt:lpstr>
      <vt:lpstr>PowerPoint Presentation</vt:lpstr>
      <vt:lpstr>PowerPoint Presentation</vt:lpstr>
      <vt:lpstr>Atliekami veiksmai dėl plano „Naujos kartos Lietuva“ paskolų verslui priemonės (I)</vt:lpstr>
      <vt:lpstr>Atliekami veiksmai dėl Plano Naujos kartos Lietuva paskolų verslui priemonės (II)</vt:lpstr>
      <vt:lpstr>2024 m. planuojamos naujos finansinės priemonės, finansuojamos 2021-2027 m. ES fondų lėšomis</vt:lpstr>
    </vt:vector>
  </TitlesOfParts>
  <Company>u 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Rojaka Jekaterina</dc:creator>
  <cp:lastModifiedBy>Laura Sosunovičienė</cp:lastModifiedBy>
  <cp:revision>47</cp:revision>
  <dcterms:created xsi:type="dcterms:W3CDTF">2018-12-31T08:30:42Z</dcterms:created>
  <dcterms:modified xsi:type="dcterms:W3CDTF">2023-12-05T15:52:31Z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0x010100E8518B4F9C4A1D4EB0A00AD99D181E93</vt:lpwstr>
  </property>
</Properties>
</file>