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8" r:id="rId2"/>
    <p:sldId id="423" r:id="rId3"/>
    <p:sldId id="377" r:id="rId4"/>
    <p:sldId id="361" r:id="rId5"/>
    <p:sldId id="409" r:id="rId6"/>
    <p:sldId id="360" r:id="rId7"/>
    <p:sldId id="355" r:id="rId8"/>
    <p:sldId id="410" r:id="rId9"/>
    <p:sldId id="411" r:id="rId10"/>
    <p:sldId id="435" r:id="rId11"/>
    <p:sldId id="436" r:id="rId12"/>
    <p:sldId id="412" r:id="rId13"/>
    <p:sldId id="413" r:id="rId14"/>
    <p:sldId id="414" r:id="rId15"/>
    <p:sldId id="415" r:id="rId16"/>
    <p:sldId id="437" r:id="rId17"/>
    <p:sldId id="438" r:id="rId18"/>
    <p:sldId id="416" r:id="rId19"/>
    <p:sldId id="417" r:id="rId20"/>
    <p:sldId id="418" r:id="rId21"/>
    <p:sldId id="419" r:id="rId22"/>
    <p:sldId id="330" r:id="rId23"/>
    <p:sldId id="421" r:id="rId24"/>
    <p:sldId id="337" r:id="rId25"/>
    <p:sldId id="422" r:id="rId26"/>
    <p:sldId id="424" r:id="rId27"/>
    <p:sldId id="426" r:id="rId28"/>
    <p:sldId id="425" r:id="rId29"/>
    <p:sldId id="433" r:id="rId30"/>
    <p:sldId id="427" r:id="rId31"/>
    <p:sldId id="428" r:id="rId32"/>
    <p:sldId id="429" r:id="rId33"/>
    <p:sldId id="431" r:id="rId34"/>
    <p:sldId id="430" r:id="rId35"/>
    <p:sldId id="432" r:id="rId36"/>
    <p:sldId id="434" r:id="rId37"/>
    <p:sldId id="323" r:id="rId38"/>
    <p:sldId id="297" r:id="rId39"/>
    <p:sldId id="439" r:id="rId40"/>
  </p:sldIdLst>
  <p:sldSz cx="9144000" cy="6858000" type="screen4x3"/>
  <p:notesSz cx="9144000" cy="6858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škinytė Austėja" initials="MA" lastIdx="1" clrIdx="0">
    <p:extLst>
      <p:ext uri="{19B8F6BF-5375-455C-9EA6-DF929625EA0E}">
        <p15:presenceInfo xmlns:p15="http://schemas.microsoft.com/office/powerpoint/2012/main" userId="S-1-5-21-1102286994-4211462102-1385746700-10619" providerId="AD"/>
      </p:ext>
    </p:extLst>
  </p:cmAuthor>
  <p:cmAuthor id="2" name="Kiškytė-Rarivanė Agnė" initials="KRA" lastIdx="2" clrIdx="1">
    <p:extLst>
      <p:ext uri="{19B8F6BF-5375-455C-9EA6-DF929625EA0E}">
        <p15:presenceInfo xmlns:p15="http://schemas.microsoft.com/office/powerpoint/2012/main" userId="S-1-5-21-1102286994-4211462102-1385746700-1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1BB"/>
    <a:srgbClr val="1D7079"/>
    <a:srgbClr val="13484E"/>
    <a:srgbClr val="155157"/>
    <a:srgbClr val="00FF00"/>
    <a:srgbClr val="578E9A"/>
    <a:srgbClr val="E2ECEE"/>
    <a:srgbClr val="D1E1E5"/>
    <a:srgbClr val="B5CFD5"/>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96" autoAdjust="0"/>
    <p:restoredTop sz="90763" autoAdjust="0"/>
  </p:normalViewPr>
  <p:slideViewPr>
    <p:cSldViewPr>
      <p:cViewPr varScale="1">
        <p:scale>
          <a:sx n="102" d="100"/>
          <a:sy n="102" d="100"/>
        </p:scale>
        <p:origin x="150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2000" b="1" dirty="0">
                <a:solidFill>
                  <a:srgbClr val="13484E"/>
                </a:solidFill>
                <a:effectLst>
                  <a:outerShdw blurRad="38100" dist="38100" dir="2700000" algn="tl">
                    <a:srgbClr val="000000">
                      <a:alpha val="43137"/>
                    </a:srgbClr>
                  </a:outerShdw>
                </a:effectLst>
              </a:rPr>
              <a:t>Patikrinimų</a:t>
            </a:r>
            <a:r>
              <a:rPr lang="lt-LT" sz="2000" b="1" baseline="0" dirty="0">
                <a:solidFill>
                  <a:srgbClr val="13484E"/>
                </a:solidFill>
                <a:effectLst>
                  <a:outerShdw blurRad="38100" dist="38100" dir="2700000" algn="tl">
                    <a:srgbClr val="000000">
                      <a:alpha val="43137"/>
                    </a:srgbClr>
                  </a:outerShdw>
                </a:effectLst>
              </a:rPr>
              <a:t> ir kitų inspekcinių veiksmų (skaičius, tūkst.)</a:t>
            </a:r>
            <a:endParaRPr lang="lt-LT" sz="2000" b="1" dirty="0">
              <a:solidFill>
                <a:srgbClr val="13484E"/>
              </a:solidFill>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99553826721376E-2"/>
          <c:y val="0.19901320903710401"/>
          <c:w val="0.97900037684206354"/>
          <c:h val="0.75666508460282855"/>
        </c:manualLayout>
      </c:layout>
      <c:pie3DChart>
        <c:varyColors val="1"/>
        <c:ser>
          <c:idx val="0"/>
          <c:order val="0"/>
          <c:tx>
            <c:strRef>
              <c:f>Lapas1!$B$1</c:f>
              <c:strCache>
                <c:ptCount val="1"/>
                <c:pt idx="0">
                  <c:v>Stulpelis1</c:v>
                </c:pt>
              </c:strCache>
            </c:strRef>
          </c:tx>
          <c:dPt>
            <c:idx val="0"/>
            <c:bubble3D val="0"/>
            <c:explosion val="16"/>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3F3-488E-A043-4D6BE3E82B54}"/>
              </c:ext>
            </c:extLst>
          </c:dPt>
          <c:dPt>
            <c:idx val="1"/>
            <c:bubble3D val="0"/>
            <c:explosion val="12"/>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3F3-488E-A043-4D6BE3E82B54}"/>
              </c:ext>
            </c:extLst>
          </c:dPt>
          <c:dPt>
            <c:idx val="2"/>
            <c:bubble3D val="0"/>
            <c:explosion val="18"/>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3F3-488E-A043-4D6BE3E82B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Kitos apskritys</c:v>
                </c:pt>
                <c:pt idx="1">
                  <c:v>Kauno ir Marijampolės apskrityse</c:v>
                </c:pt>
              </c:strCache>
            </c:strRef>
          </c:cat>
          <c:val>
            <c:numRef>
              <c:f>Lapas1!$B$2:$B$3</c:f>
              <c:numCache>
                <c:formatCode>General</c:formatCode>
                <c:ptCount val="2"/>
                <c:pt idx="0">
                  <c:v>11.5</c:v>
                </c:pt>
                <c:pt idx="1">
                  <c:v>3.6</c:v>
                </c:pt>
              </c:numCache>
            </c:numRef>
          </c:val>
          <c:extLst xmlns:c16r2="http://schemas.microsoft.com/office/drawing/2015/06/chart">
            <c:ext xmlns:c16="http://schemas.microsoft.com/office/drawing/2014/chart" uri="{C3380CC4-5D6E-409C-BE32-E72D297353CC}">
              <c16:uniqueId val="{00000006-23F3-488E-A043-4D6BE3E82B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Pažeidimų pasiskirstymas </a:t>
            </a:r>
            <a:r>
              <a:rPr lang="lt-LT"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(Kauno ir Marijampolės apskrityse; </a:t>
            </a:r>
            <a:r>
              <a:rPr lang="en-US"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Reikalavimų pašalinti pažeidimus R1 duomenimis, </a:t>
            </a:r>
            <a:r>
              <a:rPr lang="en-US"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13484E"/>
                </a:solidFill>
                <a:effectLst>
                  <a:outerShdw blurRad="38100" dist="38100" dir="2700000" algn="tl">
                    <a:srgbClr val="000000">
                      <a:alpha val="43137"/>
                    </a:srgbClr>
                  </a:outerShdw>
                </a:effectLst>
              </a:defRP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c:rich>
      </c:tx>
      <c:layout>
        <c:manualLayout>
          <c:xMode val="edge"/>
          <c:yMode val="edge"/>
          <c:x val="8.5299513666730942E-2"/>
          <c:y val="1.75167952476766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99016733064936E-2"/>
          <c:y val="0.24791196366539806"/>
          <c:w val="0.94420256291492988"/>
          <c:h val="0.64873389825566941"/>
        </c:manualLayout>
      </c:layout>
      <c:pie3DChart>
        <c:varyColors val="1"/>
        <c:ser>
          <c:idx val="0"/>
          <c:order val="0"/>
          <c:tx>
            <c:strRef>
              <c:f>Lapas1!$B$1</c:f>
              <c:strCache>
                <c:ptCount val="1"/>
                <c:pt idx="0">
                  <c:v>Stulpelis1</c:v>
                </c:pt>
              </c:strCache>
            </c:strRef>
          </c:tx>
          <c:spPr>
            <a:solidFill>
              <a:schemeClr val="accent5"/>
            </a:solidFill>
          </c:spPr>
          <c:explosion val="23"/>
          <c:dPt>
            <c:idx val="0"/>
            <c:bubble3D val="0"/>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360-4250-81CF-C77E11FC72EC}"/>
              </c:ext>
            </c:extLst>
          </c:dPt>
          <c:dPt>
            <c:idx val="1"/>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360-4250-81CF-C77E11FC72E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360-4250-81CF-C77E11FC72EC}"/>
              </c:ext>
            </c:extLst>
          </c:dPt>
          <c:dLbls>
            <c:dLbl>
              <c:idx val="1"/>
              <c:layout>
                <c:manualLayout>
                  <c:x val="0.12583078665243358"/>
                  <c:y val="5.3719856791676339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360-4250-81CF-C77E11FC72E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DSS</c:v>
                </c:pt>
                <c:pt idx="1">
                  <c:v>Darbo teisės</c:v>
                </c:pt>
              </c:strCache>
            </c:strRef>
          </c:cat>
          <c:val>
            <c:numRef>
              <c:f>Lapas1!$B$2:$B$3</c:f>
              <c:numCache>
                <c:formatCode>General</c:formatCode>
                <c:ptCount val="2"/>
                <c:pt idx="0">
                  <c:v>89.4</c:v>
                </c:pt>
                <c:pt idx="1">
                  <c:v>10.6</c:v>
                </c:pt>
              </c:numCache>
            </c:numRef>
          </c:val>
          <c:extLst xmlns:c16r2="http://schemas.microsoft.com/office/drawing/2015/06/chart">
            <c:ext xmlns:c16="http://schemas.microsoft.com/office/drawing/2014/chart" uri="{C3380CC4-5D6E-409C-BE32-E72D297353CC}">
              <c16:uniqueId val="{00000006-7360-4250-81CF-C77E11FC72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87635199204E-2"/>
          <c:y val="0.88557291446142661"/>
          <c:w val="0.89999982472960161"/>
          <c:h val="0.1016746965994131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c:v>
                </c:pt>
              </c:strCache>
            </c:strRef>
          </c:tx>
          <c:spPr>
            <a:solidFill>
              <a:schemeClr val="accent5">
                <a:lumMod val="50000"/>
              </a:schemeClr>
            </a:solidFill>
            <a:ln>
              <a:noFill/>
            </a:ln>
            <a:effectLst/>
          </c:spPr>
          <c:invertIfNegative val="0"/>
          <c:cat>
            <c:strRef>
              <c:f>Lapas1!$A$2:$A$5</c:f>
              <c:strCache>
                <c:ptCount val="4"/>
                <c:pt idx="0">
                  <c:v>Rizikos vertinimas</c:v>
                </c:pt>
                <c:pt idx="1">
                  <c:v>Darbo vietų įrengimas</c:v>
                </c:pt>
                <c:pt idx="2">
                  <c:v>DSS žinios ir instruktavimas</c:v>
                </c:pt>
                <c:pt idx="3">
                  <c:v>Darbo priemonės</c:v>
                </c:pt>
              </c:strCache>
            </c:strRef>
          </c:cat>
          <c:val>
            <c:numRef>
              <c:f>Lapas1!$B$2:$B$5</c:f>
              <c:numCache>
                <c:formatCode>General</c:formatCode>
                <c:ptCount val="4"/>
                <c:pt idx="0">
                  <c:v>24.2</c:v>
                </c:pt>
                <c:pt idx="1">
                  <c:v>18.100000000000001</c:v>
                </c:pt>
                <c:pt idx="2">
                  <c:v>14.1</c:v>
                </c:pt>
                <c:pt idx="3">
                  <c:v>9.4</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Lapas1!$A$2:$A$5</c:f>
              <c:strCache>
                <c:ptCount val="4"/>
                <c:pt idx="0">
                  <c:v>Rizikos vertinimas</c:v>
                </c:pt>
                <c:pt idx="1">
                  <c:v>Darbo vietų įrengimas</c:v>
                </c:pt>
                <c:pt idx="2">
                  <c:v>DSS žinios ir instruktavimas</c:v>
                </c:pt>
                <c:pt idx="3">
                  <c:v>Darbo priemonės</c:v>
                </c:pt>
              </c:strCache>
            </c:strRef>
          </c:cat>
          <c:val>
            <c:numRef>
              <c:f>Lapas1!$C$2:$C$5</c:f>
              <c:numCache>
                <c:formatCode>General</c:formatCode>
                <c:ptCount val="4"/>
                <c:pt idx="0">
                  <c:v>20.7</c:v>
                </c:pt>
                <c:pt idx="1">
                  <c:v>24.1</c:v>
                </c:pt>
                <c:pt idx="2">
                  <c:v>15.4</c:v>
                </c:pt>
                <c:pt idx="3">
                  <c:v>10.7</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078440"/>
        <c:axId val="466076480"/>
      </c:barChart>
      <c:catAx>
        <c:axId val="46607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076480"/>
        <c:crosses val="autoZero"/>
        <c:auto val="1"/>
        <c:lblAlgn val="ctr"/>
        <c:lblOffset val="100"/>
        <c:noMultiLvlLbl val="0"/>
      </c:catAx>
      <c:valAx>
        <c:axId val="46607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078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c:v>
                </c:pt>
              </c:strCache>
            </c:strRef>
          </c:tx>
          <c:spPr>
            <a:solidFill>
              <a:schemeClr val="accent5">
                <a:lumMod val="50000"/>
              </a:schemeClr>
            </a:solidFill>
            <a:ln>
              <a:noFill/>
            </a:ln>
            <a:effectLst/>
          </c:spPr>
          <c:invertIfNegative val="0"/>
          <c:cat>
            <c:strRef>
              <c:f>Lapas1!$A$2:$A$5</c:f>
              <c:strCache>
                <c:ptCount val="4"/>
                <c:pt idx="0">
                  <c:v>Psichologinis smurtas darbe</c:v>
                </c:pt>
                <c:pt idx="1">
                  <c:v>Darbo sutartis</c:v>
                </c:pt>
                <c:pt idx="2">
                  <c:v>Darbo ir poilsio laikas</c:v>
                </c:pt>
                <c:pt idx="3">
                  <c:v>DU</c:v>
                </c:pt>
              </c:strCache>
            </c:strRef>
          </c:cat>
          <c:val>
            <c:numRef>
              <c:f>Lapas1!$B$2:$B$5</c:f>
              <c:numCache>
                <c:formatCode>General</c:formatCode>
                <c:ptCount val="4"/>
                <c:pt idx="0">
                  <c:v>15.3</c:v>
                </c:pt>
                <c:pt idx="1">
                  <c:v>12.9</c:v>
                </c:pt>
                <c:pt idx="2">
                  <c:v>33</c:v>
                </c:pt>
                <c:pt idx="3">
                  <c:v>27.3</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Lapas1!$A$2:$A$5</c:f>
              <c:strCache>
                <c:ptCount val="4"/>
                <c:pt idx="0">
                  <c:v>Psichologinis smurtas darbe</c:v>
                </c:pt>
                <c:pt idx="1">
                  <c:v>Darbo sutartis</c:v>
                </c:pt>
                <c:pt idx="2">
                  <c:v>Darbo ir poilsio laikas</c:v>
                </c:pt>
                <c:pt idx="3">
                  <c:v>DU</c:v>
                </c:pt>
              </c:strCache>
            </c:strRef>
          </c:cat>
          <c:val>
            <c:numRef>
              <c:f>Lapas1!$C$2:$C$5</c:f>
              <c:numCache>
                <c:formatCode>General</c:formatCode>
                <c:ptCount val="4"/>
                <c:pt idx="0">
                  <c:v>7.8</c:v>
                </c:pt>
                <c:pt idx="1">
                  <c:v>11.8</c:v>
                </c:pt>
                <c:pt idx="2">
                  <c:v>45.1</c:v>
                </c:pt>
                <c:pt idx="3">
                  <c:v>24.5</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452200"/>
        <c:axId val="466457296"/>
      </c:barChart>
      <c:catAx>
        <c:axId val="46645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7296"/>
        <c:crosses val="autoZero"/>
        <c:auto val="1"/>
        <c:lblAlgn val="ctr"/>
        <c:lblOffset val="100"/>
        <c:noMultiLvlLbl val="0"/>
      </c:catAx>
      <c:valAx>
        <c:axId val="46645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2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 iš jų:</c:v>
                </c:pt>
              </c:strCache>
            </c:strRef>
          </c:tx>
          <c:spPr>
            <a:solidFill>
              <a:schemeClr val="accent5">
                <a:lumMod val="50000"/>
              </a:schemeClr>
            </a:solidFill>
            <a:ln>
              <a:noFill/>
            </a:ln>
            <a:effectLst/>
          </c:spPr>
          <c:invertIfNegative val="0"/>
          <c:cat>
            <c:strRef>
              <c:f>Lapas1!$A$2:$A$5</c:f>
              <c:strCache>
                <c:ptCount val="4"/>
                <c:pt idx="0">
                  <c:v>Nelegalaus ir nedeklaruoto darbo, užsieniečių įdarbinimo tvarkos pažeidimų atvejų</c:v>
                </c:pt>
                <c:pt idx="1">
                  <c:v>Asmenų, dirbusių nelegalų ar nedeklaruotą darbą, įdarbintų nesilaikant užsieniečių įdarbinimo tvarkos </c:v>
                </c:pt>
                <c:pt idx="2">
                  <c:v>Darbo be skaidriai dirbančiojo ID atvejų</c:v>
                </c:pt>
                <c:pt idx="3">
                  <c:v>Asmenų, dirbusių be skaidriai dirbančiojo ID</c:v>
                </c:pt>
              </c:strCache>
            </c:strRef>
          </c:cat>
          <c:val>
            <c:numRef>
              <c:f>Lapas1!$B$2:$B$5</c:f>
              <c:numCache>
                <c:formatCode>General</c:formatCode>
                <c:ptCount val="4"/>
                <c:pt idx="0">
                  <c:v>1336</c:v>
                </c:pt>
                <c:pt idx="1">
                  <c:v>3419</c:v>
                </c:pt>
                <c:pt idx="2">
                  <c:v>729</c:v>
                </c:pt>
                <c:pt idx="3">
                  <c:v>845</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Lapas1!$A$2:$A$5</c:f>
              <c:strCache>
                <c:ptCount val="4"/>
                <c:pt idx="0">
                  <c:v>Nelegalaus ir nedeklaruoto darbo, užsieniečių įdarbinimo tvarkos pažeidimų atvejų</c:v>
                </c:pt>
                <c:pt idx="1">
                  <c:v>Asmenų, dirbusių nelegalų ar nedeklaruotą darbą, įdarbintų nesilaikant užsieniečių įdarbinimo tvarkos </c:v>
                </c:pt>
                <c:pt idx="2">
                  <c:v>Darbo be skaidriai dirbančiojo ID atvejų</c:v>
                </c:pt>
                <c:pt idx="3">
                  <c:v>Asmenų, dirbusių be skaidriai dirbančiojo ID</c:v>
                </c:pt>
              </c:strCache>
            </c:strRef>
          </c:cat>
          <c:val>
            <c:numRef>
              <c:f>Lapas1!$C$2:$C$5</c:f>
              <c:numCache>
                <c:formatCode>General</c:formatCode>
                <c:ptCount val="4"/>
                <c:pt idx="0">
                  <c:v>226</c:v>
                </c:pt>
                <c:pt idx="1">
                  <c:v>478</c:v>
                </c:pt>
                <c:pt idx="2">
                  <c:v>143</c:v>
                </c:pt>
                <c:pt idx="3">
                  <c:v>167</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458864"/>
        <c:axId val="466457688"/>
      </c:barChart>
      <c:catAx>
        <c:axId val="46645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7688"/>
        <c:crosses val="autoZero"/>
        <c:auto val="1"/>
        <c:lblAlgn val="ctr"/>
        <c:lblOffset val="100"/>
        <c:noMultiLvlLbl val="0"/>
      </c:catAx>
      <c:valAx>
        <c:axId val="466457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88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 iš jų:</c:v>
                </c:pt>
              </c:strCache>
            </c:strRef>
          </c:tx>
          <c:spPr>
            <a:solidFill>
              <a:schemeClr val="accent5">
                <a:lumMod val="50000"/>
              </a:schemeClr>
            </a:solidFill>
            <a:ln>
              <a:noFill/>
            </a:ln>
            <a:effectLst/>
          </c:spPr>
          <c:invertIfNegative val="0"/>
          <c:cat>
            <c:strRef>
              <c:f>Lapas1!$A$2:$A$6</c:f>
              <c:strCache>
                <c:ptCount val="5"/>
                <c:pt idx="0">
                  <c:v>Surašyta protokolų, iš jų</c:v>
                </c:pt>
                <c:pt idx="1">
                  <c:v>DSS</c:v>
                </c:pt>
                <c:pt idx="2">
                  <c:v>Darbo teisė</c:v>
                </c:pt>
                <c:pt idx="3">
                  <c:v>ND</c:v>
                </c:pt>
                <c:pt idx="4">
                  <c:v>Vidutinė bauda (be administracinių nurodymų), EUR.</c:v>
                </c:pt>
              </c:strCache>
            </c:strRef>
          </c:cat>
          <c:val>
            <c:numRef>
              <c:f>Lapas1!$B$2:$B$6</c:f>
              <c:numCache>
                <c:formatCode>General</c:formatCode>
                <c:ptCount val="5"/>
                <c:pt idx="0">
                  <c:v>2797</c:v>
                </c:pt>
                <c:pt idx="1">
                  <c:v>365</c:v>
                </c:pt>
                <c:pt idx="2">
                  <c:v>2452</c:v>
                </c:pt>
                <c:pt idx="3">
                  <c:v>2074</c:v>
                </c:pt>
                <c:pt idx="4">
                  <c:v>1334.1</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Lapas1!$A$2:$A$6</c:f>
              <c:strCache>
                <c:ptCount val="5"/>
                <c:pt idx="0">
                  <c:v>Surašyta protokolų, iš jų</c:v>
                </c:pt>
                <c:pt idx="1">
                  <c:v>DSS</c:v>
                </c:pt>
                <c:pt idx="2">
                  <c:v>Darbo teisė</c:v>
                </c:pt>
                <c:pt idx="3">
                  <c:v>ND</c:v>
                </c:pt>
                <c:pt idx="4">
                  <c:v>Vidutinė bauda (be administracinių nurodymų), EUR.</c:v>
                </c:pt>
              </c:strCache>
            </c:strRef>
          </c:cat>
          <c:val>
            <c:numRef>
              <c:f>Lapas1!$C$2:$C$6</c:f>
              <c:numCache>
                <c:formatCode>General</c:formatCode>
                <c:ptCount val="5"/>
                <c:pt idx="0">
                  <c:v>607</c:v>
                </c:pt>
                <c:pt idx="1">
                  <c:v>117</c:v>
                </c:pt>
                <c:pt idx="2">
                  <c:v>499</c:v>
                </c:pt>
                <c:pt idx="3">
                  <c:v>417</c:v>
                </c:pt>
                <c:pt idx="4">
                  <c:v>945.9</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459256"/>
        <c:axId val="466452984"/>
      </c:barChart>
      <c:catAx>
        <c:axId val="46645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2984"/>
        <c:crosses val="autoZero"/>
        <c:auto val="1"/>
        <c:lblAlgn val="ctr"/>
        <c:lblOffset val="100"/>
        <c:noMultiLvlLbl val="0"/>
      </c:catAx>
      <c:valAx>
        <c:axId val="466452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9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 iš jų:</c:v>
                </c:pt>
              </c:strCache>
            </c:strRef>
          </c:tx>
          <c:spPr>
            <a:solidFill>
              <a:schemeClr val="accent5">
                <a:lumMod val="50000"/>
              </a:schemeClr>
            </a:solidFill>
            <a:ln>
              <a:noFill/>
            </a:ln>
            <a:effectLst/>
          </c:spPr>
          <c:invertIfNegative val="0"/>
          <c:cat>
            <c:strRef>
              <c:f>Lapas1!$A$2:$A$5</c:f>
              <c:strCache>
                <c:ptCount val="4"/>
                <c:pt idx="0">
                  <c:v>Išnagrinėta skundų ir pranešimų dėl viešo intereso pažeidimų, iš jų</c:v>
                </c:pt>
                <c:pt idx="1">
                  <c:v>Darbo teisės, iš jų:</c:v>
                </c:pt>
                <c:pt idx="2">
                  <c:v>Psichologinio smurto ir priekabiavimo darbe </c:v>
                </c:pt>
                <c:pt idx="3">
                  <c:v>DSS</c:v>
                </c:pt>
              </c:strCache>
            </c:strRef>
          </c:cat>
          <c:val>
            <c:numRef>
              <c:f>Lapas1!$B$2:$B$5</c:f>
              <c:numCache>
                <c:formatCode>General</c:formatCode>
                <c:ptCount val="4"/>
                <c:pt idx="0">
                  <c:v>2712</c:v>
                </c:pt>
                <c:pt idx="1">
                  <c:v>2220</c:v>
                </c:pt>
                <c:pt idx="2">
                  <c:v>201</c:v>
                </c:pt>
                <c:pt idx="3">
                  <c:v>639</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Lapas1!$A$2:$A$5</c:f>
              <c:strCache>
                <c:ptCount val="4"/>
                <c:pt idx="0">
                  <c:v>Išnagrinėta skundų ir pranešimų dėl viešo intereso pažeidimų, iš jų</c:v>
                </c:pt>
                <c:pt idx="1">
                  <c:v>Darbo teisės, iš jų:</c:v>
                </c:pt>
                <c:pt idx="2">
                  <c:v>Psichologinio smurto ir priekabiavimo darbe </c:v>
                </c:pt>
                <c:pt idx="3">
                  <c:v>DSS</c:v>
                </c:pt>
              </c:strCache>
            </c:strRef>
          </c:cat>
          <c:val>
            <c:numRef>
              <c:f>Lapas1!$C$2:$C$5</c:f>
              <c:numCache>
                <c:formatCode>General</c:formatCode>
                <c:ptCount val="4"/>
                <c:pt idx="0">
                  <c:v>507</c:v>
                </c:pt>
                <c:pt idx="1">
                  <c:v>421</c:v>
                </c:pt>
                <c:pt idx="2">
                  <c:v>32</c:v>
                </c:pt>
                <c:pt idx="3">
                  <c:v>121</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456904"/>
        <c:axId val="466458472"/>
      </c:barChart>
      <c:catAx>
        <c:axId val="46645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8472"/>
        <c:crosses val="autoZero"/>
        <c:auto val="1"/>
        <c:lblAlgn val="ctr"/>
        <c:lblOffset val="100"/>
        <c:noMultiLvlLbl val="0"/>
      </c:catAx>
      <c:valAx>
        <c:axId val="466458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6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Šalyje, iš jų:</c:v>
                </c:pt>
              </c:strCache>
            </c:strRef>
          </c:tx>
          <c:spPr>
            <a:solidFill>
              <a:schemeClr val="accent5">
                <a:lumMod val="50000"/>
              </a:schemeClr>
            </a:solidFill>
            <a:ln>
              <a:noFill/>
            </a:ln>
            <a:effectLst/>
          </c:spPr>
          <c:invertIfNegative val="0"/>
          <c:cat>
            <c:strRef>
              <c:f>Lapas1!$A$2:$A$3</c:f>
              <c:strCache>
                <c:ptCount val="2"/>
                <c:pt idx="0">
                  <c:v>Išnagrinėta darbo ginčų</c:v>
                </c:pt>
                <c:pt idx="1">
                  <c:v>Išnagrinėtuose darbo ginčuose iškeltų reikalavimų</c:v>
                </c:pt>
              </c:strCache>
            </c:strRef>
          </c:cat>
          <c:val>
            <c:numRef>
              <c:f>Lapas1!$B$2:$B$3</c:f>
              <c:numCache>
                <c:formatCode>General</c:formatCode>
                <c:ptCount val="2"/>
                <c:pt idx="0">
                  <c:v>5056</c:v>
                </c:pt>
                <c:pt idx="1">
                  <c:v>11290</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Lapas1!$A$2:$A$3</c:f>
              <c:strCache>
                <c:ptCount val="2"/>
                <c:pt idx="0">
                  <c:v>Išnagrinėta darbo ginčų</c:v>
                </c:pt>
                <c:pt idx="1">
                  <c:v>Išnagrinėtuose darbo ginčuose iškeltų reikalavimų</c:v>
                </c:pt>
              </c:strCache>
            </c:strRef>
          </c:cat>
          <c:val>
            <c:numRef>
              <c:f>Lapas1!$C$2:$C$3</c:f>
              <c:numCache>
                <c:formatCode>General</c:formatCode>
                <c:ptCount val="2"/>
                <c:pt idx="0">
                  <c:v>1210</c:v>
                </c:pt>
                <c:pt idx="1">
                  <c:v>2820</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454552"/>
        <c:axId val="466454944"/>
      </c:barChart>
      <c:catAx>
        <c:axId val="46645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4944"/>
        <c:crosses val="autoZero"/>
        <c:auto val="1"/>
        <c:lblAlgn val="ctr"/>
        <c:lblOffset val="100"/>
        <c:noMultiLvlLbl val="0"/>
      </c:catAx>
      <c:valAx>
        <c:axId val="46645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4545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ginčų pasiskirstymas pagal ieškovą (šalyje;</a:t>
            </a:r>
            <a:r>
              <a:rPr lang="en-US"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i="1"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99553826721376E-2"/>
          <c:y val="0.19901320903710401"/>
          <c:w val="0.97900037684206354"/>
          <c:h val="0.75666508460282855"/>
        </c:manualLayout>
      </c:layout>
      <c:pie3DChart>
        <c:varyColors val="1"/>
        <c:ser>
          <c:idx val="0"/>
          <c:order val="0"/>
          <c:tx>
            <c:strRef>
              <c:f>Lapas1!$B$1</c:f>
              <c:strCache>
                <c:ptCount val="1"/>
                <c:pt idx="0">
                  <c:v>Stulpelis1</c:v>
                </c:pt>
              </c:strCache>
            </c:strRef>
          </c:tx>
          <c:dPt>
            <c:idx val="0"/>
            <c:bubble3D val="0"/>
            <c:explosion val="16"/>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3F3-488E-A043-4D6BE3E82B54}"/>
              </c:ext>
            </c:extLst>
          </c:dPt>
          <c:dPt>
            <c:idx val="1"/>
            <c:bubble3D val="0"/>
            <c:explosion val="12"/>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3F3-488E-A043-4D6BE3E82B54}"/>
              </c:ext>
            </c:extLst>
          </c:dPt>
          <c:dPt>
            <c:idx val="2"/>
            <c:bubble3D val="0"/>
            <c:explosion val="18"/>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3F3-488E-A043-4D6BE3E82B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ieškovas-darbdavys</c:v>
                </c:pt>
                <c:pt idx="1">
                  <c:v>ieškovas-darbuotojas</c:v>
                </c:pt>
              </c:strCache>
            </c:strRef>
          </c:cat>
          <c:val>
            <c:numRef>
              <c:f>Lapas1!$B$2:$B$3</c:f>
              <c:numCache>
                <c:formatCode>General</c:formatCode>
                <c:ptCount val="2"/>
                <c:pt idx="0">
                  <c:v>3.6</c:v>
                </c:pt>
                <c:pt idx="1">
                  <c:v>96.4</c:v>
                </c:pt>
              </c:numCache>
            </c:numRef>
          </c:val>
          <c:extLst xmlns:c16r2="http://schemas.microsoft.com/office/drawing/2015/06/chart">
            <c:ext xmlns:c16="http://schemas.microsoft.com/office/drawing/2014/chart" uri="{C3380CC4-5D6E-409C-BE32-E72D297353CC}">
              <c16:uniqueId val="{00000006-23F3-488E-A043-4D6BE3E82B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ginčų pasiskirstymas pagal ieškovą (Kauno ir Marijampolės apskrityse; </a:t>
            </a:r>
            <a:r>
              <a:rPr lang="en-US"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13484E"/>
                </a:solidFill>
                <a:effectLst>
                  <a:outerShdw blurRad="38100" dist="38100" dir="2700000" algn="tl">
                    <a:srgbClr val="000000">
                      <a:alpha val="43137"/>
                    </a:srgbClr>
                  </a:outerShdw>
                </a:effectLst>
              </a:defRP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c:rich>
      </c:tx>
      <c:layout>
        <c:manualLayout>
          <c:xMode val="edge"/>
          <c:yMode val="edge"/>
          <c:x val="0.13981705275814263"/>
          <c:y val="1.75167952476766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99016733064936E-2"/>
          <c:y val="0.24791196366539806"/>
          <c:w val="0.94420256291492988"/>
          <c:h val="0.64873389825566941"/>
        </c:manualLayout>
      </c:layout>
      <c:pie3DChart>
        <c:varyColors val="1"/>
        <c:ser>
          <c:idx val="0"/>
          <c:order val="0"/>
          <c:tx>
            <c:strRef>
              <c:f>Lapas1!$B$1</c:f>
              <c:strCache>
                <c:ptCount val="1"/>
                <c:pt idx="0">
                  <c:v>Stulpelis1</c:v>
                </c:pt>
              </c:strCache>
            </c:strRef>
          </c:tx>
          <c:spPr>
            <a:solidFill>
              <a:schemeClr val="accent5"/>
            </a:solidFill>
          </c:spPr>
          <c:explosion val="18"/>
          <c:dPt>
            <c:idx val="0"/>
            <c:bubble3D val="0"/>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360-4250-81CF-C77E11FC72EC}"/>
              </c:ext>
            </c:extLst>
          </c:dPt>
          <c:dPt>
            <c:idx val="1"/>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360-4250-81CF-C77E11FC72E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360-4250-81CF-C77E11FC72EC}"/>
              </c:ext>
            </c:extLst>
          </c:dPt>
          <c:dLbls>
            <c:dLbl>
              <c:idx val="1"/>
              <c:layout>
                <c:manualLayout>
                  <c:x val="0.12583078665243358"/>
                  <c:y val="5.3719856791676339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360-4250-81CF-C77E11FC72E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ieškovas-darbdavys</c:v>
                </c:pt>
                <c:pt idx="1">
                  <c:v>ieškovas-darbuotojas</c:v>
                </c:pt>
              </c:strCache>
            </c:strRef>
          </c:cat>
          <c:val>
            <c:numRef>
              <c:f>Lapas1!$B$2:$B$3</c:f>
              <c:numCache>
                <c:formatCode>General</c:formatCode>
                <c:ptCount val="2"/>
                <c:pt idx="0">
                  <c:v>3.5</c:v>
                </c:pt>
                <c:pt idx="1">
                  <c:v>96.5</c:v>
                </c:pt>
              </c:numCache>
            </c:numRef>
          </c:val>
          <c:extLst xmlns:c16r2="http://schemas.microsoft.com/office/drawing/2015/06/chart">
            <c:ext xmlns:c16="http://schemas.microsoft.com/office/drawing/2014/chart" uri="{C3380CC4-5D6E-409C-BE32-E72D297353CC}">
              <c16:uniqueId val="{00000006-7360-4250-81CF-C77E11FC72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87635199204E-2"/>
          <c:y val="0.88557291446142661"/>
          <c:w val="0.89999982472960161"/>
          <c:h val="0.1016746965994131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Šalyje</c:v>
                </c:pt>
              </c:strCache>
            </c:strRef>
          </c:tx>
          <c:spPr>
            <a:solidFill>
              <a:schemeClr val="accent5">
                <a:lumMod val="50000"/>
              </a:schemeClr>
            </a:solidFill>
            <a:ln>
              <a:noFill/>
            </a:ln>
            <a:effectLst/>
          </c:spPr>
          <c:invertIfNegative val="0"/>
          <c:cat>
            <c:strRef>
              <c:f>Lapas1!$A$2:$A$9</c:f>
              <c:strCache>
                <c:ptCount val="8"/>
                <c:pt idx="0">
                  <c:v>DU </c:v>
                </c:pt>
                <c:pt idx="1">
                  <c:v>DS sąlygos</c:v>
                </c:pt>
                <c:pt idx="2">
                  <c:v>Turtinė žala</c:v>
                </c:pt>
                <c:pt idx="3">
                  <c:v>Atleidimas iš darbo</c:v>
                </c:pt>
                <c:pt idx="4">
                  <c:v>Atleidimo formuluotė</c:v>
                </c:pt>
                <c:pt idx="5">
                  <c:v>Neturtinė žala</c:v>
                </c:pt>
                <c:pt idx="6">
                  <c:v>Bauda</c:v>
                </c:pt>
                <c:pt idx="7">
                  <c:v>VSDFV duomenų tikslinimas</c:v>
                </c:pt>
              </c:strCache>
            </c:strRef>
          </c:cat>
          <c:val>
            <c:numRef>
              <c:f>Lapas1!$B$2:$B$9</c:f>
              <c:numCache>
                <c:formatCode>General</c:formatCode>
                <c:ptCount val="8"/>
                <c:pt idx="0">
                  <c:v>73.900000000000006</c:v>
                </c:pt>
                <c:pt idx="1">
                  <c:v>3.2</c:v>
                </c:pt>
                <c:pt idx="2">
                  <c:v>2.2000000000000002</c:v>
                </c:pt>
                <c:pt idx="3">
                  <c:v>7.1</c:v>
                </c:pt>
                <c:pt idx="4">
                  <c:v>1.5</c:v>
                </c:pt>
                <c:pt idx="5">
                  <c:v>3.1</c:v>
                </c:pt>
                <c:pt idx="6">
                  <c:v>2</c:v>
                </c:pt>
                <c:pt idx="7">
                  <c:v>2.4</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Lapas1!$A$2:$A$9</c:f>
              <c:strCache>
                <c:ptCount val="8"/>
                <c:pt idx="0">
                  <c:v>DU </c:v>
                </c:pt>
                <c:pt idx="1">
                  <c:v>DS sąlygos</c:v>
                </c:pt>
                <c:pt idx="2">
                  <c:v>Turtinė žala</c:v>
                </c:pt>
                <c:pt idx="3">
                  <c:v>Atleidimas iš darbo</c:v>
                </c:pt>
                <c:pt idx="4">
                  <c:v>Atleidimo formuluotė</c:v>
                </c:pt>
                <c:pt idx="5">
                  <c:v>Neturtinė žala</c:v>
                </c:pt>
                <c:pt idx="6">
                  <c:v>Bauda</c:v>
                </c:pt>
                <c:pt idx="7">
                  <c:v>VSDFV duomenų tikslinimas</c:v>
                </c:pt>
              </c:strCache>
            </c:strRef>
          </c:cat>
          <c:val>
            <c:numRef>
              <c:f>Lapas1!$C$2:$C$9</c:f>
              <c:numCache>
                <c:formatCode>General</c:formatCode>
                <c:ptCount val="8"/>
                <c:pt idx="0">
                  <c:v>74.5</c:v>
                </c:pt>
                <c:pt idx="1">
                  <c:v>2.1</c:v>
                </c:pt>
                <c:pt idx="2">
                  <c:v>1.7</c:v>
                </c:pt>
                <c:pt idx="3">
                  <c:v>7.4</c:v>
                </c:pt>
                <c:pt idx="4">
                  <c:v>1.1000000000000001</c:v>
                </c:pt>
                <c:pt idx="5">
                  <c:v>2.8</c:v>
                </c:pt>
                <c:pt idx="6">
                  <c:v>2</c:v>
                </c:pt>
                <c:pt idx="7">
                  <c:v>1.3</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7022392"/>
        <c:axId val="467025528"/>
      </c:barChart>
      <c:catAx>
        <c:axId val="46702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7025528"/>
        <c:crosses val="autoZero"/>
        <c:auto val="1"/>
        <c:lblAlgn val="ctr"/>
        <c:lblOffset val="100"/>
        <c:noMultiLvlLbl val="0"/>
      </c:catAx>
      <c:valAx>
        <c:axId val="467025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70223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2000" b="1" dirty="0">
                <a:solidFill>
                  <a:srgbClr val="13484E"/>
                </a:solidFill>
                <a:effectLst>
                  <a:outerShdw blurRad="38100" dist="38100" dir="2700000" algn="tl">
                    <a:srgbClr val="000000">
                      <a:alpha val="43137"/>
                    </a:srgbClr>
                  </a:outerShdw>
                </a:effectLst>
              </a:rPr>
              <a:t>Patikrinimų</a:t>
            </a:r>
          </a:p>
          <a:p>
            <a:pPr>
              <a:defRPr>
                <a:solidFill>
                  <a:srgbClr val="13484E"/>
                </a:solidFill>
                <a:effectLst>
                  <a:outerShdw blurRad="38100" dist="38100" dir="2700000" algn="tl">
                    <a:srgbClr val="000000">
                      <a:alpha val="43137"/>
                    </a:srgbClr>
                  </a:outerShdw>
                </a:effectLst>
              </a:defRPr>
            </a:pPr>
            <a:r>
              <a:rPr lang="lt-LT" sz="2000" b="1" dirty="0">
                <a:solidFill>
                  <a:srgbClr val="13484E"/>
                </a:solidFill>
                <a:effectLst>
                  <a:outerShdw blurRad="38100" dist="38100" dir="2700000" algn="tl">
                    <a:srgbClr val="000000">
                      <a:alpha val="43137"/>
                    </a:srgbClr>
                  </a:outerShdw>
                </a:effectLst>
              </a:rPr>
              <a:t>(skaičius, tūkst.) </a:t>
            </a:r>
          </a:p>
        </c:rich>
      </c:tx>
      <c:layout>
        <c:manualLayout>
          <c:xMode val="edge"/>
          <c:yMode val="edge"/>
          <c:x val="0.14426892087768406"/>
          <c:y val="1.96421934042033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345922541805179E-2"/>
          <c:y val="0.25428811039138105"/>
          <c:w val="0.94420256291492988"/>
          <c:h val="0.64873389825566941"/>
        </c:manualLayout>
      </c:layout>
      <c:pie3DChart>
        <c:varyColors val="1"/>
        <c:ser>
          <c:idx val="0"/>
          <c:order val="0"/>
          <c:tx>
            <c:strRef>
              <c:f>Lapas1!$B$1</c:f>
              <c:strCache>
                <c:ptCount val="1"/>
                <c:pt idx="0">
                  <c:v>Stulpelis1</c:v>
                </c:pt>
              </c:strCache>
            </c:strRef>
          </c:tx>
          <c:spPr>
            <a:solidFill>
              <a:schemeClr val="accent5"/>
            </a:solidFill>
          </c:spPr>
          <c:explosion val="19"/>
          <c:dPt>
            <c:idx val="0"/>
            <c:bubble3D val="0"/>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360-4250-81CF-C77E11FC72EC}"/>
              </c:ext>
            </c:extLst>
          </c:dPt>
          <c:dPt>
            <c:idx val="1"/>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360-4250-81CF-C77E11FC72E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360-4250-81CF-C77E11FC72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Kitose apskrityse</c:v>
                </c:pt>
                <c:pt idx="1">
                  <c:v>Kauno ir Marijampolės apskrityse</c:v>
                </c:pt>
              </c:strCache>
            </c:strRef>
          </c:cat>
          <c:val>
            <c:numRef>
              <c:f>Lapas1!$B$2:$B$3</c:f>
              <c:numCache>
                <c:formatCode>General</c:formatCode>
                <c:ptCount val="2"/>
                <c:pt idx="0">
                  <c:v>4.8</c:v>
                </c:pt>
                <c:pt idx="1">
                  <c:v>1.4</c:v>
                </c:pt>
              </c:numCache>
            </c:numRef>
          </c:val>
          <c:extLst xmlns:c16r2="http://schemas.microsoft.com/office/drawing/2015/06/chart">
            <c:ext xmlns:c16="http://schemas.microsoft.com/office/drawing/2014/chart" uri="{C3380CC4-5D6E-409C-BE32-E72D297353CC}">
              <c16:uniqueId val="{00000006-7360-4250-81CF-C77E11FC72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87635199204E-2"/>
          <c:y val="0.88557291446142661"/>
          <c:w val="0.89999982472960161"/>
          <c:h val="0.10167469659941315"/>
        </c:manualLayout>
      </c:layout>
      <c:overlay val="0"/>
      <c:spPr>
        <a:noFill/>
        <a:ln>
          <a:noFill/>
        </a:ln>
        <a:effectLst/>
      </c:spPr>
      <c:txPr>
        <a:bodyPr rot="0" spcFirstLastPara="1" vertOverflow="ellipsis" vert="horz" wrap="square" anchor="ctr" anchorCtr="1"/>
        <a:lstStyle/>
        <a:p>
          <a:pPr>
            <a:defRPr sz="13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1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ginčų komisijų nurodytų sumokėti sumų pasiskirstymas  </a:t>
            </a: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pagal ieškovą (šalyje; </a:t>
            </a:r>
            <a:r>
              <a:rPr lang="en-US"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i="1"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99553826721376E-2"/>
          <c:y val="0.19901320903710401"/>
          <c:w val="0.97900037684206354"/>
          <c:h val="0.75666508460282855"/>
        </c:manualLayout>
      </c:layout>
      <c:pie3DChart>
        <c:varyColors val="1"/>
        <c:ser>
          <c:idx val="0"/>
          <c:order val="0"/>
          <c:tx>
            <c:strRef>
              <c:f>Lapas1!$B$1</c:f>
              <c:strCache>
                <c:ptCount val="1"/>
                <c:pt idx="0">
                  <c:v>Stulpelis1</c:v>
                </c:pt>
              </c:strCache>
            </c:strRef>
          </c:tx>
          <c:dPt>
            <c:idx val="0"/>
            <c:bubble3D val="0"/>
            <c:explosion val="16"/>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3F3-488E-A043-4D6BE3E82B54}"/>
              </c:ext>
            </c:extLst>
          </c:dPt>
          <c:dPt>
            <c:idx val="1"/>
            <c:bubble3D val="0"/>
            <c:explosion val="12"/>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3F3-488E-A043-4D6BE3E82B54}"/>
              </c:ext>
            </c:extLst>
          </c:dPt>
          <c:dPt>
            <c:idx val="2"/>
            <c:bubble3D val="0"/>
            <c:explosion val="18"/>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3F3-488E-A043-4D6BE3E82B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ieškovas-darbdavys</c:v>
                </c:pt>
                <c:pt idx="1">
                  <c:v>ieškovas-darbuotojas</c:v>
                </c:pt>
              </c:strCache>
            </c:strRef>
          </c:cat>
          <c:val>
            <c:numRef>
              <c:f>Lapas1!$B$2:$B$3</c:f>
              <c:numCache>
                <c:formatCode>General</c:formatCode>
                <c:ptCount val="2"/>
                <c:pt idx="0">
                  <c:v>1.4</c:v>
                </c:pt>
                <c:pt idx="1">
                  <c:v>98.6</c:v>
                </c:pt>
              </c:numCache>
            </c:numRef>
          </c:val>
          <c:extLst xmlns:c16r2="http://schemas.microsoft.com/office/drawing/2015/06/chart">
            <c:ext xmlns:c16="http://schemas.microsoft.com/office/drawing/2014/chart" uri="{C3380CC4-5D6E-409C-BE32-E72D297353CC}">
              <c16:uniqueId val="{00000006-23F3-488E-A043-4D6BE3E82B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1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ginčų komisijų nurodytų sumokėti sumų pasiskirstymas  </a:t>
            </a: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pagal ieškovą (Kauno ir Marijampolės apskrityse; </a:t>
            </a:r>
            <a:r>
              <a:rPr lang="en-US"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13484E"/>
                </a:solidFill>
                <a:effectLst>
                  <a:outerShdw blurRad="38100" dist="38100" dir="2700000" algn="tl">
                    <a:srgbClr val="000000">
                      <a:alpha val="43137"/>
                    </a:srgbClr>
                  </a:outerShdw>
                </a:effectLst>
              </a:defRP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c:rich>
      </c:tx>
      <c:layout>
        <c:manualLayout>
          <c:xMode val="edge"/>
          <c:yMode val="edge"/>
          <c:x val="0.13981705275814263"/>
          <c:y val="1.75167952476766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99016733064936E-2"/>
          <c:y val="0.24791196366539806"/>
          <c:w val="0.94420256291492988"/>
          <c:h val="0.64873389825566941"/>
        </c:manualLayout>
      </c:layout>
      <c:pie3DChart>
        <c:varyColors val="1"/>
        <c:ser>
          <c:idx val="0"/>
          <c:order val="0"/>
          <c:tx>
            <c:strRef>
              <c:f>Lapas1!$B$1</c:f>
              <c:strCache>
                <c:ptCount val="1"/>
                <c:pt idx="0">
                  <c:v>Stulpelis1</c:v>
                </c:pt>
              </c:strCache>
            </c:strRef>
          </c:tx>
          <c:spPr>
            <a:solidFill>
              <a:schemeClr val="accent5"/>
            </a:solidFill>
          </c:spPr>
          <c:explosion val="19"/>
          <c:dPt>
            <c:idx val="0"/>
            <c:bubble3D val="0"/>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360-4250-81CF-C77E11FC72EC}"/>
              </c:ext>
            </c:extLst>
          </c:dPt>
          <c:dPt>
            <c:idx val="1"/>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360-4250-81CF-C77E11FC72E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360-4250-81CF-C77E11FC72EC}"/>
              </c:ext>
            </c:extLst>
          </c:dPt>
          <c:dLbls>
            <c:dLbl>
              <c:idx val="0"/>
              <c:layout>
                <c:manualLayout>
                  <c:x val="5.2038199616939777E-2"/>
                  <c:y val="3.860158173134933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360-4250-81CF-C77E11FC72EC}"/>
                </c:ext>
                <c:ext xmlns:c15="http://schemas.microsoft.com/office/drawing/2012/chart" uri="{CE6537A1-D6FC-4f65-9D91-7224C49458BB}">
                  <c15:layout>
                    <c:manualLayout>
                      <c:w val="0.1682205433780237"/>
                      <c:h val="4.1509025996966535E-2"/>
                    </c:manualLayout>
                  </c15:layout>
                </c:ext>
              </c:extLst>
            </c:dLbl>
            <c:dLbl>
              <c:idx val="1"/>
              <c:layout>
                <c:manualLayout>
                  <c:x val="1.3218060580265305E-2"/>
                  <c:y val="-9.2932616008666188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360-4250-81CF-C77E11FC72E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ieškovas-darbdavys</c:v>
                </c:pt>
                <c:pt idx="1">
                  <c:v>ieškovas-darbuotojas</c:v>
                </c:pt>
              </c:strCache>
            </c:strRef>
          </c:cat>
          <c:val>
            <c:numRef>
              <c:f>Lapas1!$B$2:$B$3</c:f>
              <c:numCache>
                <c:formatCode>General</c:formatCode>
                <c:ptCount val="2"/>
                <c:pt idx="0">
                  <c:v>0.5</c:v>
                </c:pt>
                <c:pt idx="1">
                  <c:v>99.5</c:v>
                </c:pt>
              </c:numCache>
            </c:numRef>
          </c:val>
          <c:extLst xmlns:c16r2="http://schemas.microsoft.com/office/drawing/2015/06/chart">
            <c:ext xmlns:c16="http://schemas.microsoft.com/office/drawing/2014/chart" uri="{C3380CC4-5D6E-409C-BE32-E72D297353CC}">
              <c16:uniqueId val="{00000006-7360-4250-81CF-C77E11FC72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87635199204E-2"/>
          <c:y val="0.88557291446142661"/>
          <c:w val="0.89999982472960161"/>
          <c:h val="0.1016746965994131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2000" b="1" dirty="0">
                <a:solidFill>
                  <a:srgbClr val="13484E"/>
                </a:solidFill>
                <a:effectLst>
                  <a:outerShdw blurRad="38100" dist="38100" dir="2700000" algn="tl">
                    <a:srgbClr val="000000">
                      <a:alpha val="43137"/>
                    </a:srgbClr>
                  </a:outerShdw>
                </a:effectLst>
              </a:rPr>
              <a:t>Patikrinimų </a:t>
            </a:r>
            <a:r>
              <a:rPr lang="lt-LT" sz="2000" b="1" baseline="0" dirty="0">
                <a:solidFill>
                  <a:srgbClr val="13484E"/>
                </a:solidFill>
                <a:effectLst>
                  <a:outerShdw blurRad="38100" dist="38100" dir="2700000" algn="tl">
                    <a:srgbClr val="000000">
                      <a:alpha val="43137"/>
                    </a:srgbClr>
                  </a:outerShdw>
                </a:effectLst>
              </a:rPr>
              <a:t>pasiskirstymas pagal jų tikslą ir tikrintus klausimus (VDI</a:t>
            </a:r>
            <a:r>
              <a:rPr lang="en-US" sz="2000" b="1" baseline="0" dirty="0">
                <a:solidFill>
                  <a:srgbClr val="13484E"/>
                </a:solidFill>
                <a:effectLst>
                  <a:outerShdw blurRad="38100" dist="38100" dir="2700000" algn="tl">
                    <a:srgbClr val="000000">
                      <a:alpha val="43137"/>
                    </a:srgbClr>
                  </a:outerShdw>
                </a:effectLst>
              </a:rPr>
              <a:t>; %</a:t>
            </a:r>
            <a:r>
              <a:rPr lang="lt-LT" sz="2000" b="1" baseline="0" dirty="0">
                <a:solidFill>
                  <a:srgbClr val="13484E"/>
                </a:solidFill>
                <a:effectLst>
                  <a:outerShdw blurRad="38100" dist="38100" dir="2700000" algn="tl">
                    <a:srgbClr val="000000">
                      <a:alpha val="43137"/>
                    </a:srgbClr>
                  </a:outerShdw>
                </a:effectLst>
              </a:rPr>
              <a:t>)</a:t>
            </a:r>
            <a:endParaRPr lang="lt-LT" sz="2000" b="1" dirty="0">
              <a:solidFill>
                <a:srgbClr val="13484E"/>
              </a:solidFill>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99553826721376E-2"/>
          <c:y val="0.19901320903710401"/>
          <c:w val="0.97900037684206354"/>
          <c:h val="0.75666508460282855"/>
        </c:manualLayout>
      </c:layout>
      <c:pie3DChart>
        <c:varyColors val="1"/>
        <c:ser>
          <c:idx val="0"/>
          <c:order val="0"/>
          <c:tx>
            <c:strRef>
              <c:f>Lapas1!$B$1</c:f>
              <c:strCache>
                <c:ptCount val="1"/>
                <c:pt idx="0">
                  <c:v>Stulpelis1</c:v>
                </c:pt>
              </c:strCache>
            </c:strRef>
          </c:tx>
          <c:dPt>
            <c:idx val="0"/>
            <c:bubble3D val="0"/>
            <c:explosion val="16"/>
            <c:spPr>
              <a:solidFill>
                <a:srgbClr val="155157"/>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3F3-488E-A043-4D6BE3E82B54}"/>
              </c:ext>
            </c:extLst>
          </c:dPt>
          <c:dPt>
            <c:idx val="1"/>
            <c:bubble3D val="0"/>
            <c:explosion val="12"/>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3F3-488E-A043-4D6BE3E82B54}"/>
              </c:ext>
            </c:extLst>
          </c:dPt>
          <c:dPt>
            <c:idx val="2"/>
            <c:bubble3D val="0"/>
            <c:explosion val="18"/>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3F3-488E-A043-4D6BE3E82B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Lapas1!$A$2:$A$4</c:f>
              <c:strCache>
                <c:ptCount val="3"/>
                <c:pt idx="0">
                  <c:v>DSS</c:v>
                </c:pt>
                <c:pt idx="1">
                  <c:v>Darbo teisė</c:v>
                </c:pt>
                <c:pt idx="2">
                  <c:v>ND</c:v>
                </c:pt>
              </c:strCache>
            </c:strRef>
          </c:cat>
          <c:val>
            <c:numRef>
              <c:f>Lapas1!$B$2:$B$4</c:f>
              <c:numCache>
                <c:formatCode>General</c:formatCode>
                <c:ptCount val="3"/>
                <c:pt idx="0">
                  <c:v>50.6</c:v>
                </c:pt>
                <c:pt idx="1">
                  <c:v>76.900000000000006</c:v>
                </c:pt>
                <c:pt idx="2">
                  <c:v>66.099999999999994</c:v>
                </c:pt>
              </c:numCache>
            </c:numRef>
          </c:val>
          <c:extLst xmlns:c16r2="http://schemas.microsoft.com/office/drawing/2015/06/chart">
            <c:ext xmlns:c16="http://schemas.microsoft.com/office/drawing/2014/chart" uri="{C3380CC4-5D6E-409C-BE32-E72D297353CC}">
              <c16:uniqueId val="{00000006-23F3-488E-A043-4D6BE3E82B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2000" b="1" i="0" u="none" strike="noStrike" kern="1200" spc="0" baseline="0" dirty="0">
                <a:solidFill>
                  <a:srgbClr val="13484E"/>
                </a:solidFill>
                <a:effectLst>
                  <a:outerShdw blurRad="38100" dist="38100" dir="2700000" algn="tl">
                    <a:srgbClr val="000000">
                      <a:alpha val="43137"/>
                    </a:srgbClr>
                  </a:outerShdw>
                </a:effectLst>
              </a:rPr>
              <a:t>Patikrinimų pasiskirstymas pagal jų tikslą ir tikrintus klausimus (Kauno ir Marijampolės apskrityse</a:t>
            </a:r>
            <a:r>
              <a:rPr lang="en-US" sz="2000" b="1" i="0" u="none" strike="noStrike" kern="1200" spc="0" baseline="0" dirty="0">
                <a:solidFill>
                  <a:srgbClr val="13484E"/>
                </a:solidFill>
                <a:effectLst>
                  <a:outerShdw blurRad="38100" dist="38100" dir="2700000" algn="tl">
                    <a:srgbClr val="000000">
                      <a:alpha val="43137"/>
                    </a:srgbClr>
                  </a:outerShdw>
                </a:effectLst>
              </a:rPr>
              <a:t>; %</a:t>
            </a:r>
            <a:r>
              <a:rPr lang="lt-LT" sz="2000" b="1" i="0" u="none" strike="noStrike" kern="1200" spc="0" baseline="0" dirty="0">
                <a:solidFill>
                  <a:srgbClr val="13484E"/>
                </a:solidFill>
                <a:effectLst>
                  <a:outerShdw blurRad="38100" dist="38100" dir="2700000" algn="tl">
                    <a:srgbClr val="000000">
                      <a:alpha val="43137"/>
                    </a:srgbClr>
                  </a:outerShdw>
                </a:effectLst>
              </a:rPr>
              <a:t>)</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13484E"/>
                </a:solidFill>
                <a:effectLst>
                  <a:outerShdw blurRad="38100" dist="38100" dir="2700000" algn="tl">
                    <a:srgbClr val="000000">
                      <a:alpha val="43137"/>
                    </a:srgbClr>
                  </a:outerShdw>
                </a:effectLst>
              </a:defRPr>
            </a:pPr>
            <a:r>
              <a:rPr lang="lt-LT" sz="2000" b="1" dirty="0">
                <a:solidFill>
                  <a:srgbClr val="13484E"/>
                </a:solidFill>
                <a:effectLst>
                  <a:outerShdw blurRad="38100" dist="38100" dir="2700000" algn="tl">
                    <a:srgbClr val="000000">
                      <a:alpha val="43137"/>
                    </a:srgbClr>
                  </a:outerShdw>
                </a:effectLst>
              </a:rPr>
              <a:t> </a:t>
            </a:r>
          </a:p>
        </c:rich>
      </c:tx>
      <c:layout>
        <c:manualLayout>
          <c:xMode val="edge"/>
          <c:yMode val="edge"/>
          <c:x val="0.14426892087768406"/>
          <c:y val="1.964219340420336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99016733064936E-2"/>
          <c:y val="0.24791196366539806"/>
          <c:w val="0.94420256291492988"/>
          <c:h val="0.64873389825566941"/>
        </c:manualLayout>
      </c:layout>
      <c:pie3DChart>
        <c:varyColors val="1"/>
        <c:ser>
          <c:idx val="0"/>
          <c:order val="0"/>
          <c:tx>
            <c:strRef>
              <c:f>Lapas1!$B$1</c:f>
              <c:strCache>
                <c:ptCount val="1"/>
                <c:pt idx="0">
                  <c:v>Stulpelis1</c:v>
                </c:pt>
              </c:strCache>
            </c:strRef>
          </c:tx>
          <c:spPr>
            <a:solidFill>
              <a:schemeClr val="accent5"/>
            </a:solidFill>
          </c:spPr>
          <c:explosion val="19"/>
          <c:dPt>
            <c:idx val="0"/>
            <c:bubble3D val="0"/>
            <c:spPr>
              <a:solidFill>
                <a:srgbClr val="155157"/>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360-4250-81CF-C77E11FC72EC}"/>
              </c:ext>
            </c:extLst>
          </c:dPt>
          <c:dPt>
            <c:idx val="1"/>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360-4250-81CF-C77E11FC72E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360-4250-81CF-C77E11FC72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Lapas1!$A$2:$A$4</c:f>
              <c:strCache>
                <c:ptCount val="3"/>
                <c:pt idx="0">
                  <c:v>DSS</c:v>
                </c:pt>
                <c:pt idx="1">
                  <c:v>Darbo teisė</c:v>
                </c:pt>
                <c:pt idx="2">
                  <c:v>ND</c:v>
                </c:pt>
              </c:strCache>
            </c:strRef>
          </c:cat>
          <c:val>
            <c:numRef>
              <c:f>Lapas1!$B$2:$B$4</c:f>
              <c:numCache>
                <c:formatCode>General</c:formatCode>
                <c:ptCount val="3"/>
                <c:pt idx="0">
                  <c:v>48.6</c:v>
                </c:pt>
                <c:pt idx="1">
                  <c:v>74.2</c:v>
                </c:pt>
                <c:pt idx="2">
                  <c:v>62.1</c:v>
                </c:pt>
              </c:numCache>
            </c:numRef>
          </c:val>
          <c:extLst xmlns:c16r2="http://schemas.microsoft.com/office/drawing/2015/06/chart">
            <c:ext xmlns:c16="http://schemas.microsoft.com/office/drawing/2014/chart" uri="{C3380CC4-5D6E-409C-BE32-E72D297353CC}">
              <c16:uniqueId val="{00000006-7360-4250-81CF-C77E11FC72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87635199204E-2"/>
          <c:y val="0.88557291446142661"/>
          <c:w val="0.89999982472960161"/>
          <c:h val="0.1016746965994131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c:v>
                </c:pt>
              </c:strCache>
            </c:strRef>
          </c:tx>
          <c:spPr>
            <a:solidFill>
              <a:schemeClr val="accent5">
                <a:lumMod val="50000"/>
              </a:schemeClr>
            </a:solidFill>
            <a:ln>
              <a:noFill/>
            </a:ln>
            <a:effectLst/>
          </c:spPr>
          <c:invertIfNegative val="0"/>
          <c:cat>
            <c:strRef>
              <c:f>Lapas1!$A$2:$A$7</c:f>
              <c:strCache>
                <c:ptCount val="6"/>
                <c:pt idx="0">
                  <c:v>Statyba</c:v>
                </c:pt>
                <c:pt idx="1">
                  <c:v>Apdirbamoji gamyba</c:v>
                </c:pt>
                <c:pt idx="2">
                  <c:v>Transportas ir saugojimas</c:v>
                </c:pt>
                <c:pt idx="3">
                  <c:v>Apgyvendinimas ir maitinimas</c:v>
                </c:pt>
                <c:pt idx="4">
                  <c:v>Prekyba ir transporto remontas</c:v>
                </c:pt>
                <c:pt idx="5">
                  <c:v>Kitos EVR</c:v>
                </c:pt>
              </c:strCache>
            </c:strRef>
          </c:cat>
          <c:val>
            <c:numRef>
              <c:f>Lapas1!$B$2:$B$7</c:f>
              <c:numCache>
                <c:formatCode>General</c:formatCode>
                <c:ptCount val="6"/>
                <c:pt idx="0">
                  <c:v>53.1</c:v>
                </c:pt>
                <c:pt idx="1">
                  <c:v>12.1</c:v>
                </c:pt>
                <c:pt idx="2">
                  <c:v>7.8</c:v>
                </c:pt>
                <c:pt idx="3">
                  <c:v>7.7</c:v>
                </c:pt>
                <c:pt idx="4">
                  <c:v>6.1</c:v>
                </c:pt>
                <c:pt idx="5">
                  <c:v>13.2</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Lapas1!$A$2:$A$7</c:f>
              <c:strCache>
                <c:ptCount val="6"/>
                <c:pt idx="0">
                  <c:v>Statyba</c:v>
                </c:pt>
                <c:pt idx="1">
                  <c:v>Apdirbamoji gamyba</c:v>
                </c:pt>
                <c:pt idx="2">
                  <c:v>Transportas ir saugojimas</c:v>
                </c:pt>
                <c:pt idx="3">
                  <c:v>Apgyvendinimas ir maitinimas</c:v>
                </c:pt>
                <c:pt idx="4">
                  <c:v>Prekyba ir transporto remontas</c:v>
                </c:pt>
                <c:pt idx="5">
                  <c:v>Kitos EVR</c:v>
                </c:pt>
              </c:strCache>
            </c:strRef>
          </c:cat>
          <c:val>
            <c:numRef>
              <c:f>Lapas1!$C$2:$C$7</c:f>
              <c:numCache>
                <c:formatCode>General</c:formatCode>
                <c:ptCount val="6"/>
                <c:pt idx="0">
                  <c:v>50.2</c:v>
                </c:pt>
                <c:pt idx="1">
                  <c:v>14.3</c:v>
                </c:pt>
                <c:pt idx="2">
                  <c:v>7.1</c:v>
                </c:pt>
                <c:pt idx="3">
                  <c:v>10</c:v>
                </c:pt>
                <c:pt idx="4">
                  <c:v>6.4</c:v>
                </c:pt>
                <c:pt idx="5">
                  <c:v>12</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4599552"/>
        <c:axId val="464599944"/>
      </c:barChart>
      <c:catAx>
        <c:axId val="46459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4599944"/>
        <c:crosses val="autoZero"/>
        <c:auto val="1"/>
        <c:lblAlgn val="ctr"/>
        <c:lblOffset val="100"/>
        <c:noMultiLvlLbl val="0"/>
      </c:catAx>
      <c:valAx>
        <c:axId val="464599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45995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2000" b="1" dirty="0">
                <a:solidFill>
                  <a:srgbClr val="13484E"/>
                </a:solidFill>
                <a:effectLst>
                  <a:outerShdw blurRad="38100" dist="38100" dir="2700000" algn="tl">
                    <a:srgbClr val="000000">
                      <a:alpha val="43137"/>
                    </a:srgbClr>
                  </a:outerShdw>
                </a:effectLst>
              </a:rPr>
              <a:t>Patikrinimų </a:t>
            </a:r>
            <a:r>
              <a:rPr lang="lt-LT" sz="2000" b="1" baseline="0" dirty="0">
                <a:solidFill>
                  <a:srgbClr val="13484E"/>
                </a:solidFill>
                <a:effectLst>
                  <a:outerShdw blurRad="38100" dist="38100" dir="2700000" algn="tl">
                    <a:srgbClr val="000000">
                      <a:alpha val="43137"/>
                    </a:srgbClr>
                  </a:outerShdw>
                </a:effectLst>
              </a:rPr>
              <a:t>pasiskirstymas į planinius/neplaninius (VDI</a:t>
            </a:r>
            <a:r>
              <a:rPr lang="en-US" sz="2000" b="1" baseline="0" dirty="0">
                <a:solidFill>
                  <a:srgbClr val="13484E"/>
                </a:solidFill>
                <a:effectLst>
                  <a:outerShdw blurRad="38100" dist="38100" dir="2700000" algn="tl">
                    <a:srgbClr val="000000">
                      <a:alpha val="43137"/>
                    </a:srgbClr>
                  </a:outerShdw>
                </a:effectLst>
              </a:rPr>
              <a:t>; %</a:t>
            </a:r>
            <a:r>
              <a:rPr lang="lt-LT" sz="2000" b="1" baseline="0" dirty="0">
                <a:solidFill>
                  <a:srgbClr val="13484E"/>
                </a:solidFill>
                <a:effectLst>
                  <a:outerShdw blurRad="38100" dist="38100" dir="2700000" algn="tl">
                    <a:srgbClr val="000000">
                      <a:alpha val="43137"/>
                    </a:srgbClr>
                  </a:outerShdw>
                </a:effectLst>
              </a:rPr>
              <a:t>)</a:t>
            </a:r>
            <a:endParaRPr lang="lt-LT" sz="2000" b="1" dirty="0">
              <a:solidFill>
                <a:srgbClr val="13484E"/>
              </a:solidFill>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99553826721376E-2"/>
          <c:y val="0.19901320903710401"/>
          <c:w val="0.97900037684206354"/>
          <c:h val="0.75666508460282855"/>
        </c:manualLayout>
      </c:layout>
      <c:pie3DChart>
        <c:varyColors val="1"/>
        <c:ser>
          <c:idx val="0"/>
          <c:order val="0"/>
          <c:tx>
            <c:strRef>
              <c:f>Lapas1!$B$1</c:f>
              <c:strCache>
                <c:ptCount val="1"/>
                <c:pt idx="0">
                  <c:v>Stulpelis1</c:v>
                </c:pt>
              </c:strCache>
            </c:strRef>
          </c:tx>
          <c:dPt>
            <c:idx val="0"/>
            <c:bubble3D val="0"/>
            <c:explosion val="16"/>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3F3-488E-A043-4D6BE3E82B54}"/>
              </c:ext>
            </c:extLst>
          </c:dPt>
          <c:dPt>
            <c:idx val="1"/>
            <c:bubble3D val="0"/>
            <c:explosion val="12"/>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3F3-488E-A043-4D6BE3E82B54}"/>
              </c:ext>
            </c:extLst>
          </c:dPt>
          <c:dPt>
            <c:idx val="2"/>
            <c:bubble3D val="0"/>
            <c:explosion val="18"/>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3F3-488E-A043-4D6BE3E82B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Planiniai patikrinimai</c:v>
                </c:pt>
                <c:pt idx="1">
                  <c:v>Neplaniniai patikrinimai</c:v>
                </c:pt>
              </c:strCache>
            </c:strRef>
          </c:cat>
          <c:val>
            <c:numRef>
              <c:f>Lapas1!$B$2:$B$3</c:f>
              <c:numCache>
                <c:formatCode>General</c:formatCode>
                <c:ptCount val="2"/>
                <c:pt idx="0">
                  <c:v>54.1</c:v>
                </c:pt>
                <c:pt idx="1">
                  <c:v>45.9</c:v>
                </c:pt>
              </c:numCache>
            </c:numRef>
          </c:val>
          <c:extLst xmlns:c16r2="http://schemas.microsoft.com/office/drawing/2015/06/chart">
            <c:ext xmlns:c16="http://schemas.microsoft.com/office/drawing/2014/chart" uri="{C3380CC4-5D6E-409C-BE32-E72D297353CC}">
              <c16:uniqueId val="{00000006-23F3-488E-A043-4D6BE3E82B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2000" b="1" i="0" u="none" strike="noStrike" kern="1200" spc="0" baseline="0" dirty="0">
                <a:solidFill>
                  <a:srgbClr val="13484E"/>
                </a:solidFill>
                <a:effectLst>
                  <a:outerShdw blurRad="38100" dist="38100" dir="2700000" algn="tl">
                    <a:srgbClr val="000000">
                      <a:alpha val="43137"/>
                    </a:srgbClr>
                  </a:outerShdw>
                </a:effectLst>
              </a:rPr>
              <a:t>Patikrinimų pasiskirstymas į planinius/neplaninius (Kauno ir Marijampolės apskrityse</a:t>
            </a:r>
            <a:r>
              <a:rPr lang="en-US" sz="2000" b="1" i="0" u="none" strike="noStrike" kern="1200" spc="0" baseline="0" dirty="0">
                <a:solidFill>
                  <a:srgbClr val="13484E"/>
                </a:solidFill>
                <a:effectLst>
                  <a:outerShdw blurRad="38100" dist="38100" dir="2700000" algn="tl">
                    <a:srgbClr val="000000">
                      <a:alpha val="43137"/>
                    </a:srgbClr>
                  </a:outerShdw>
                </a:effectLst>
              </a:rPr>
              <a:t>; %</a:t>
            </a:r>
            <a:r>
              <a:rPr lang="lt-LT" sz="2000" b="1" i="0" u="none" strike="noStrike" kern="1200" spc="0" baseline="0" dirty="0">
                <a:solidFill>
                  <a:srgbClr val="13484E"/>
                </a:solidFill>
                <a:effectLst>
                  <a:outerShdw blurRad="38100" dist="38100" dir="2700000" algn="tl">
                    <a:srgbClr val="000000">
                      <a:alpha val="43137"/>
                    </a:srgbClr>
                  </a:outerShdw>
                </a:effectLst>
              </a:rPr>
              <a:t>)</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13484E"/>
                </a:solidFill>
                <a:effectLst>
                  <a:outerShdw blurRad="38100" dist="38100" dir="2700000" algn="tl">
                    <a:srgbClr val="000000">
                      <a:alpha val="43137"/>
                    </a:srgbClr>
                  </a:outerShdw>
                </a:effectLst>
              </a:defRPr>
            </a:pPr>
            <a:r>
              <a:rPr lang="lt-LT" sz="2000" b="1" dirty="0">
                <a:solidFill>
                  <a:srgbClr val="13484E"/>
                </a:solidFill>
                <a:effectLst>
                  <a:outerShdw blurRad="38100" dist="38100" dir="2700000" algn="tl">
                    <a:srgbClr val="000000">
                      <a:alpha val="43137"/>
                    </a:srgbClr>
                  </a:outerShdw>
                </a:effectLst>
              </a:rPr>
              <a:t> </a:t>
            </a:r>
          </a:p>
        </c:rich>
      </c:tx>
      <c:layout>
        <c:manualLayout>
          <c:xMode val="edge"/>
          <c:yMode val="edge"/>
          <c:x val="0.14426892087768406"/>
          <c:y val="1.964219340420336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99016733064936E-2"/>
          <c:y val="0.24791196366539806"/>
          <c:w val="0.94420256291492988"/>
          <c:h val="0.64873389825566941"/>
        </c:manualLayout>
      </c:layout>
      <c:pie3DChart>
        <c:varyColors val="1"/>
        <c:ser>
          <c:idx val="0"/>
          <c:order val="0"/>
          <c:tx>
            <c:strRef>
              <c:f>Lapas1!$B$1</c:f>
              <c:strCache>
                <c:ptCount val="1"/>
                <c:pt idx="0">
                  <c:v>Stulpelis1</c:v>
                </c:pt>
              </c:strCache>
            </c:strRef>
          </c:tx>
          <c:spPr>
            <a:solidFill>
              <a:schemeClr val="accent5"/>
            </a:solidFill>
          </c:spPr>
          <c:explosion val="19"/>
          <c:dPt>
            <c:idx val="0"/>
            <c:bubble3D val="0"/>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360-4250-81CF-C77E11FC72EC}"/>
              </c:ext>
            </c:extLst>
          </c:dPt>
          <c:dPt>
            <c:idx val="1"/>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360-4250-81CF-C77E11FC72E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360-4250-81CF-C77E11FC72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Planiniai patikrinimai</c:v>
                </c:pt>
                <c:pt idx="1">
                  <c:v>Neplaniniai patikrinimai</c:v>
                </c:pt>
              </c:strCache>
            </c:strRef>
          </c:cat>
          <c:val>
            <c:numRef>
              <c:f>Lapas1!$B$2:$B$3</c:f>
              <c:numCache>
                <c:formatCode>General</c:formatCode>
                <c:ptCount val="2"/>
                <c:pt idx="0">
                  <c:v>60.1</c:v>
                </c:pt>
                <c:pt idx="1">
                  <c:v>39.9</c:v>
                </c:pt>
              </c:numCache>
            </c:numRef>
          </c:val>
          <c:extLst xmlns:c16r2="http://schemas.microsoft.com/office/drawing/2015/06/chart">
            <c:ext xmlns:c16="http://schemas.microsoft.com/office/drawing/2014/chart" uri="{C3380CC4-5D6E-409C-BE32-E72D297353CC}">
              <c16:uniqueId val="{00000006-7360-4250-81CF-C77E11FC72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87635199204E-2"/>
          <c:y val="0.88557291446142661"/>
          <c:w val="0.89999982472960161"/>
          <c:h val="0.1016746965994131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VDI, iš jų:</c:v>
                </c:pt>
              </c:strCache>
            </c:strRef>
          </c:tx>
          <c:spPr>
            <a:solidFill>
              <a:schemeClr val="accent5">
                <a:lumMod val="50000"/>
              </a:schemeClr>
            </a:solidFill>
            <a:ln>
              <a:noFill/>
            </a:ln>
            <a:effectLst/>
          </c:spPr>
          <c:invertIfNegative val="0"/>
          <c:cat>
            <c:strRef>
              <c:f>Lapas1!$A$2:$A$5</c:f>
              <c:strCache>
                <c:ptCount val="4"/>
                <c:pt idx="0">
                  <c:v>Reiklavimų R1</c:v>
                </c:pt>
                <c:pt idx="1">
                  <c:v>Juose nurodyta pažeidimų, iš jų:</c:v>
                </c:pt>
                <c:pt idx="2">
                  <c:v>DSS</c:v>
                </c:pt>
                <c:pt idx="3">
                  <c:v>Darbo teisės</c:v>
                </c:pt>
              </c:strCache>
            </c:strRef>
          </c:cat>
          <c:val>
            <c:numRef>
              <c:f>Lapas1!$B$2:$B$5</c:f>
              <c:numCache>
                <c:formatCode>General</c:formatCode>
                <c:ptCount val="4"/>
                <c:pt idx="0">
                  <c:v>1337</c:v>
                </c:pt>
                <c:pt idx="1">
                  <c:v>2828</c:v>
                </c:pt>
                <c:pt idx="2">
                  <c:v>2385</c:v>
                </c:pt>
                <c:pt idx="3">
                  <c:v>443</c:v>
                </c:pt>
              </c:numCache>
            </c:numRef>
          </c:val>
          <c:extLst xmlns:c16r2="http://schemas.microsoft.com/office/drawing/2015/06/chart">
            <c:ext xmlns:c16="http://schemas.microsoft.com/office/drawing/2014/chart" uri="{C3380CC4-5D6E-409C-BE32-E72D297353CC}">
              <c16:uniqueId val="{00000000-2509-4EB0-B9C9-C1350C7923EF}"/>
            </c:ext>
          </c:extLst>
        </c:ser>
        <c:ser>
          <c:idx val="1"/>
          <c:order val="1"/>
          <c:tx>
            <c:strRef>
              <c:f>Lapas1!$C$1</c:f>
              <c:strCache>
                <c:ptCount val="1"/>
                <c:pt idx="0">
                  <c:v>Kauno ir Marijampolės apskritys</c:v>
                </c:pt>
              </c:strCache>
            </c:strRef>
          </c:tx>
          <c:spPr>
            <a:solidFill>
              <a:schemeClr val="accent5">
                <a:lumMod val="75000"/>
              </a:schemeClr>
            </a:solidFill>
            <a:ln>
              <a:noFill/>
            </a:ln>
            <a:effectLst/>
          </c:spPr>
          <c:invertIfNegative val="0"/>
          <c:cat>
            <c:strRef>
              <c:f>Lapas1!$A$2:$A$5</c:f>
              <c:strCache>
                <c:ptCount val="4"/>
                <c:pt idx="0">
                  <c:v>Reiklavimų R1</c:v>
                </c:pt>
                <c:pt idx="1">
                  <c:v>Juose nurodyta pažeidimų, iš jų:</c:v>
                </c:pt>
                <c:pt idx="2">
                  <c:v>DSS</c:v>
                </c:pt>
                <c:pt idx="3">
                  <c:v>Darbo teisės</c:v>
                </c:pt>
              </c:strCache>
            </c:strRef>
          </c:cat>
          <c:val>
            <c:numRef>
              <c:f>Lapas1!$C$2:$C$5</c:f>
              <c:numCache>
                <c:formatCode>General</c:formatCode>
                <c:ptCount val="4"/>
                <c:pt idx="0">
                  <c:v>389</c:v>
                </c:pt>
                <c:pt idx="1">
                  <c:v>963</c:v>
                </c:pt>
                <c:pt idx="2">
                  <c:v>861</c:v>
                </c:pt>
                <c:pt idx="3">
                  <c:v>102</c:v>
                </c:pt>
              </c:numCache>
            </c:numRef>
          </c:val>
          <c:extLst xmlns:c16r2="http://schemas.microsoft.com/office/drawing/2015/06/chart">
            <c:ext xmlns:c16="http://schemas.microsoft.com/office/drawing/2014/chart" uri="{C3380CC4-5D6E-409C-BE32-E72D297353CC}">
              <c16:uniqueId val="{00000001-2509-4EB0-B9C9-C1350C7923EF}"/>
            </c:ext>
          </c:extLst>
        </c:ser>
        <c:dLbls>
          <c:showLegendKey val="0"/>
          <c:showVal val="0"/>
          <c:showCatName val="0"/>
          <c:showSerName val="0"/>
          <c:showPercent val="0"/>
          <c:showBubbleSize val="0"/>
        </c:dLbls>
        <c:gapWidth val="219"/>
        <c:overlap val="-27"/>
        <c:axId val="466077264"/>
        <c:axId val="466078832"/>
      </c:barChart>
      <c:catAx>
        <c:axId val="46607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078832"/>
        <c:crosses val="autoZero"/>
        <c:auto val="1"/>
        <c:lblAlgn val="ctr"/>
        <c:lblOffset val="100"/>
        <c:noMultiLvlLbl val="0"/>
      </c:catAx>
      <c:valAx>
        <c:axId val="46607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crossAx val="466077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dTable>
      <c:spPr>
        <a:solidFill>
          <a:schemeClr val="accent5">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rgbClr val="13484E"/>
          </a:solidFill>
          <a:effectLst>
            <a:outerShdw blurRad="38100" dist="38100" dir="2700000" algn="tl">
              <a:srgbClr val="000000">
                <a:alpha val="43137"/>
              </a:srgbClr>
            </a:outerShdw>
          </a:effectLs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r>
              <a:rPr lang="lt-LT" sz="18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Pažeidimų pasiskirstymas </a:t>
            </a:r>
            <a:r>
              <a:rPr lang="lt-LT"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(VDI; Reikalavimų pašalinti pažeidimus R1 duomenimis, </a:t>
            </a:r>
            <a:r>
              <a:rPr lang="en-US"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i="0" u="none" strike="noStrike" kern="1200" spc="0"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lt-LT" sz="1600" b="1" i="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99553826721376E-2"/>
          <c:y val="0.19901320903710401"/>
          <c:w val="0.97900037684206354"/>
          <c:h val="0.75666508460282855"/>
        </c:manualLayout>
      </c:layout>
      <c:pie3DChart>
        <c:varyColors val="1"/>
        <c:ser>
          <c:idx val="0"/>
          <c:order val="0"/>
          <c:tx>
            <c:strRef>
              <c:f>Lapas1!$B$1</c:f>
              <c:strCache>
                <c:ptCount val="1"/>
                <c:pt idx="0">
                  <c:v>Stulpelis1</c:v>
                </c:pt>
              </c:strCache>
            </c:strRef>
          </c:tx>
          <c:dPt>
            <c:idx val="0"/>
            <c:bubble3D val="0"/>
            <c:explosion val="16"/>
            <c:spPr>
              <a:solidFill>
                <a:schemeClr val="accent5">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3F3-488E-A043-4D6BE3E82B54}"/>
              </c:ext>
            </c:extLst>
          </c:dPt>
          <c:dPt>
            <c:idx val="1"/>
            <c:bubble3D val="0"/>
            <c:explosion val="12"/>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3F3-488E-A043-4D6BE3E82B54}"/>
              </c:ext>
            </c:extLst>
          </c:dPt>
          <c:dPt>
            <c:idx val="2"/>
            <c:bubble3D val="0"/>
            <c:explosion val="18"/>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3F3-488E-A043-4D6BE3E82B5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Lapas1!$A$2:$A$3</c:f>
              <c:strCache>
                <c:ptCount val="2"/>
                <c:pt idx="0">
                  <c:v>DSS</c:v>
                </c:pt>
                <c:pt idx="1">
                  <c:v>Darbo teisės</c:v>
                </c:pt>
              </c:strCache>
            </c:strRef>
          </c:cat>
          <c:val>
            <c:numRef>
              <c:f>Lapas1!$B$2:$B$3</c:f>
              <c:numCache>
                <c:formatCode>General</c:formatCode>
                <c:ptCount val="2"/>
                <c:pt idx="0">
                  <c:v>84.3</c:v>
                </c:pt>
                <c:pt idx="1">
                  <c:v>15.7</c:v>
                </c:pt>
              </c:numCache>
            </c:numRef>
          </c:val>
          <c:extLst xmlns:c16r2="http://schemas.microsoft.com/office/drawing/2015/06/chart">
            <c:ext xmlns:c16="http://schemas.microsoft.com/office/drawing/2014/chart" uri="{C3380CC4-5D6E-409C-BE32-E72D297353CC}">
              <c16:uniqueId val="{00000006-23F3-488E-A043-4D6BE3E82B5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3484E"/>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55D61-8BE9-4801-A57B-CC48C8226368}" type="doc">
      <dgm:prSet loTypeId="urn:microsoft.com/office/officeart/2005/8/layout/matrix1" loCatId="matrix" qsTypeId="urn:microsoft.com/office/officeart/2005/8/quickstyle/simple2" qsCatId="simple" csTypeId="urn:microsoft.com/office/officeart/2005/8/colors/accent5_5" csCatId="accent5" phldr="1"/>
      <dgm:spPr/>
      <dgm:t>
        <a:bodyPr/>
        <a:lstStyle/>
        <a:p>
          <a:endParaRPr lang="lt-LT"/>
        </a:p>
      </dgm:t>
    </dgm:pt>
    <dgm:pt modelId="{F63DFA2A-B786-46D9-87A5-0A294226767E}">
      <dgm:prSet phldrT="[Tekstas]" custT="1"/>
      <dgm:spPr>
        <a:solidFill>
          <a:srgbClr val="87B1BB"/>
        </a:solidFill>
      </dgm:spPr>
      <dgm:t>
        <a:bodyPr/>
        <a:lstStyle/>
        <a:p>
          <a:r>
            <a:rPr lang="lt-LT" sz="24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Efektyvinti VDI veiklą </a:t>
          </a:r>
        </a:p>
      </dgm:t>
    </dgm:pt>
    <dgm:pt modelId="{96698D2B-EB5D-4188-B578-6C8A9867096B}" type="parTrans" cxnId="{2DE2B8C7-050A-4515-B07B-E28B26B2A30D}">
      <dgm:prSet/>
      <dgm:spPr/>
      <dgm:t>
        <a:bodyPr/>
        <a:lstStyle/>
        <a:p>
          <a:endParaRPr lang="lt-LT"/>
        </a:p>
      </dgm:t>
    </dgm:pt>
    <dgm:pt modelId="{E1755F3C-A4AD-4716-BD6E-201191F41228}" type="sibTrans" cxnId="{2DE2B8C7-050A-4515-B07B-E28B26B2A30D}">
      <dgm:prSet/>
      <dgm:spPr/>
      <dgm:t>
        <a:bodyPr/>
        <a:lstStyle/>
        <a:p>
          <a:endParaRPr lang="lt-LT"/>
        </a:p>
      </dgm:t>
    </dgm:pt>
    <dgm:pt modelId="{5A42E99F-DAC0-4A93-B77A-AC07E9B452C1}">
      <dgm:prSet phldrT="[Tekstas]" custT="1"/>
      <dgm:spPr/>
      <dgm:t>
        <a:bodyPr/>
        <a:lstStyle/>
        <a:p>
          <a:endParaRPr lang="lt-LT"/>
        </a:p>
      </dgm:t>
    </dgm:pt>
    <dgm:pt modelId="{0CD05E91-E321-4D23-9487-24CB1CCB0926}" type="parTrans" cxnId="{83198EAD-0BA5-4CCD-A9C1-8D6225F228A8}">
      <dgm:prSet/>
      <dgm:spPr/>
      <dgm:t>
        <a:bodyPr/>
        <a:lstStyle/>
        <a:p>
          <a:endParaRPr lang="lt-LT"/>
        </a:p>
      </dgm:t>
    </dgm:pt>
    <dgm:pt modelId="{E0A05B12-79E4-4F3E-AE75-02CF42187F3E}" type="sibTrans" cxnId="{83198EAD-0BA5-4CCD-A9C1-8D6225F228A8}">
      <dgm:prSet/>
      <dgm:spPr/>
      <dgm:t>
        <a:bodyPr/>
        <a:lstStyle/>
        <a:p>
          <a:endParaRPr lang="lt-LT"/>
        </a:p>
      </dgm:t>
    </dgm:pt>
    <dgm:pt modelId="{367412C7-74A6-42D6-A423-D525EB963FDE}">
      <dgm:prSet phldrT="[Tekstas]" custT="1"/>
      <dgm:spPr/>
      <dgm:t>
        <a:bodyPr/>
        <a:lstStyle/>
        <a:p>
          <a:endParaRPr lang="lt-LT" dirty="0"/>
        </a:p>
      </dgm:t>
    </dgm:pt>
    <dgm:pt modelId="{AC0D091F-954B-4ABD-8805-CA0A25E77F95}" type="sibTrans" cxnId="{1E6BCE81-AA25-4B92-8509-7D7FA01FF796}">
      <dgm:prSet/>
      <dgm:spPr/>
      <dgm:t>
        <a:bodyPr/>
        <a:lstStyle/>
        <a:p>
          <a:endParaRPr lang="lt-LT"/>
        </a:p>
      </dgm:t>
    </dgm:pt>
    <dgm:pt modelId="{C3488263-781A-4C0D-97AF-F7923D5F8718}" type="parTrans" cxnId="{1E6BCE81-AA25-4B92-8509-7D7FA01FF796}">
      <dgm:prSet/>
      <dgm:spPr/>
      <dgm:t>
        <a:bodyPr/>
        <a:lstStyle/>
        <a:p>
          <a:endParaRPr lang="lt-LT"/>
        </a:p>
      </dgm:t>
    </dgm:pt>
    <dgm:pt modelId="{D764286B-91CA-4A30-9D01-CEE359EE904C}">
      <dgm:prSet phldrT="[Tekstas]" custT="1"/>
      <dgm:spPr/>
      <dgm:t>
        <a:bodyPr/>
        <a:lstStyle/>
        <a:p>
          <a:endParaRPr lang="lt-LT"/>
        </a:p>
      </dgm:t>
    </dgm:pt>
    <dgm:pt modelId="{64EA17FE-9BBA-4EAF-B1E8-DB4E4768C62C}" type="parTrans" cxnId="{2018ADE2-5436-4861-A05A-E1D5471DEDC2}">
      <dgm:prSet/>
      <dgm:spPr/>
      <dgm:t>
        <a:bodyPr/>
        <a:lstStyle/>
        <a:p>
          <a:endParaRPr lang="lt-LT"/>
        </a:p>
      </dgm:t>
    </dgm:pt>
    <dgm:pt modelId="{515A36C8-29A2-4CD5-9852-D17EE765D636}" type="sibTrans" cxnId="{2018ADE2-5436-4861-A05A-E1D5471DEDC2}">
      <dgm:prSet/>
      <dgm:spPr/>
      <dgm:t>
        <a:bodyPr/>
        <a:lstStyle/>
        <a:p>
          <a:endParaRPr lang="lt-LT"/>
        </a:p>
      </dgm:t>
    </dgm:pt>
    <dgm:pt modelId="{2DB78E9E-2648-4ADD-8678-89C6443C7420}">
      <dgm:prSet phldrT="[Tekstas]"/>
      <dgm:spPr/>
      <dgm:t>
        <a:bodyPr/>
        <a:lstStyle/>
        <a:p>
          <a:endParaRPr lang="lt-LT"/>
        </a:p>
      </dgm:t>
    </dgm:pt>
    <dgm:pt modelId="{4F6400D5-C56C-4C94-8157-C214DEB6B1E0}" type="parTrans" cxnId="{6CAB1D21-8A4A-46CD-85E2-150CF911A067}">
      <dgm:prSet/>
      <dgm:spPr/>
      <dgm:t>
        <a:bodyPr/>
        <a:lstStyle/>
        <a:p>
          <a:endParaRPr lang="lt-LT"/>
        </a:p>
      </dgm:t>
    </dgm:pt>
    <dgm:pt modelId="{AFD62344-160F-474D-9C37-F5125EA67822}" type="sibTrans" cxnId="{6CAB1D21-8A4A-46CD-85E2-150CF911A067}">
      <dgm:prSet/>
      <dgm:spPr/>
      <dgm:t>
        <a:bodyPr/>
        <a:lstStyle/>
        <a:p>
          <a:endParaRPr lang="lt-LT"/>
        </a:p>
      </dgm:t>
    </dgm:pt>
    <dgm:pt modelId="{34AA756F-8674-4598-B8CB-A780176460D4}">
      <dgm:prSet phldrT="[Tekstas]" custLinFactNeighborX="-851" custLinFactNeighborY="1069"/>
      <dgm:spPr/>
      <dgm:t>
        <a:bodyPr/>
        <a:lstStyle/>
        <a:p>
          <a:endParaRPr lang="lt-LT"/>
        </a:p>
      </dgm:t>
    </dgm:pt>
    <dgm:pt modelId="{5F597134-BBB7-4939-9F9C-FC36B6801E8D}" type="parTrans" cxnId="{ADEA4AFB-1016-4FEB-86DC-73E696D590F1}">
      <dgm:prSet/>
      <dgm:spPr/>
      <dgm:t>
        <a:bodyPr/>
        <a:lstStyle/>
        <a:p>
          <a:endParaRPr lang="lt-LT"/>
        </a:p>
      </dgm:t>
    </dgm:pt>
    <dgm:pt modelId="{1E14DC65-B0BD-4B29-8F5E-4C257C9F560C}" type="sibTrans" cxnId="{ADEA4AFB-1016-4FEB-86DC-73E696D590F1}">
      <dgm:prSet/>
      <dgm:spPr/>
      <dgm:t>
        <a:bodyPr/>
        <a:lstStyle/>
        <a:p>
          <a:endParaRPr lang="lt-LT"/>
        </a:p>
      </dgm:t>
    </dgm:pt>
    <dgm:pt modelId="{15546F98-EE98-4914-8E79-7C26A247F5A6}">
      <dgm:prSet/>
      <dgm:spPr>
        <a:solidFill>
          <a:srgbClr val="578E9A">
            <a:alpha val="90000"/>
          </a:srgbClr>
        </a:solidFill>
      </dgm:spPr>
      <dgm:t>
        <a:bodyPr/>
        <a:lstStyle/>
        <a:p>
          <a:endParaRPr lang="lt-LT" dirty="0"/>
        </a:p>
      </dgm:t>
    </dgm:pt>
    <dgm:pt modelId="{1E432BF3-7642-4B62-A91E-76118A504F52}" type="parTrans" cxnId="{62FF901A-DF0E-4043-B306-54C6A3440538}">
      <dgm:prSet/>
      <dgm:spPr/>
      <dgm:t>
        <a:bodyPr/>
        <a:lstStyle/>
        <a:p>
          <a:endParaRPr lang="lt-LT"/>
        </a:p>
      </dgm:t>
    </dgm:pt>
    <dgm:pt modelId="{9C713E0F-7F80-4274-957A-51D2006906DC}" type="sibTrans" cxnId="{62FF901A-DF0E-4043-B306-54C6A3440538}">
      <dgm:prSet/>
      <dgm:spPr/>
      <dgm:t>
        <a:bodyPr/>
        <a:lstStyle/>
        <a:p>
          <a:endParaRPr lang="lt-LT"/>
        </a:p>
      </dgm:t>
    </dgm:pt>
    <dgm:pt modelId="{5553E889-D988-4FB9-A80F-D77CE287ABF4}">
      <dgm:prSet custT="1"/>
      <dgm:spPr>
        <a:solidFill>
          <a:srgbClr val="578E9A"/>
        </a:solidFill>
      </dgm:spPr>
      <dgm:t>
        <a:bodyPr/>
        <a:lstStyle/>
        <a:p>
          <a:endParaRPr lang="lt-LT" sz="2600" b="1" dirty="0">
            <a:solidFill>
              <a:srgbClr val="155157"/>
            </a:solidFill>
          </a:endParaRPr>
        </a:p>
        <a:p>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Užtikrinti </a:t>
          </a:r>
          <a:b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teisės </a:t>
          </a:r>
          <a:br>
            <a:rPr lang="lt-LT"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pažeidimų prevenciją,  kontrolę</a:t>
          </a:r>
          <a:r>
            <a:rPr lang="lt-LT" sz="2200" b="1" dirty="0">
              <a:solidFill>
                <a:srgbClr val="155157"/>
              </a:solidFill>
              <a:latin typeface="Arial" panose="020B0604020202020204" pitchFamily="34" charset="0"/>
              <a:cs typeface="Arial" panose="020B0604020202020204" pitchFamily="34" charset="0"/>
            </a:rPr>
            <a:t/>
          </a:r>
          <a:br>
            <a:rPr lang="lt-LT" sz="2200" b="1" dirty="0">
              <a:solidFill>
                <a:srgbClr val="155157"/>
              </a:solidFill>
              <a:latin typeface="Arial" panose="020B0604020202020204" pitchFamily="34" charset="0"/>
              <a:cs typeface="Arial" panose="020B0604020202020204" pitchFamily="34" charset="0"/>
            </a:rPr>
          </a:br>
          <a:endParaRPr lang="lt-LT" sz="2200" dirty="0">
            <a:solidFill>
              <a:srgbClr val="155157"/>
            </a:solidFill>
            <a:latin typeface="Arial" panose="020B0604020202020204" pitchFamily="34" charset="0"/>
            <a:cs typeface="Arial" panose="020B0604020202020204" pitchFamily="34" charset="0"/>
          </a:endParaRPr>
        </a:p>
      </dgm:t>
    </dgm:pt>
    <dgm:pt modelId="{8639E5D0-4936-4FD7-B040-686C55A4492C}" type="parTrans" cxnId="{6461CE34-4D4D-47CB-9D28-994C11C49B5B}">
      <dgm:prSet/>
      <dgm:spPr/>
      <dgm:t>
        <a:bodyPr/>
        <a:lstStyle/>
        <a:p>
          <a:endParaRPr lang="lt-LT"/>
        </a:p>
      </dgm:t>
    </dgm:pt>
    <dgm:pt modelId="{EE275F3D-5E1C-475B-A49E-2C399667650C}" type="sibTrans" cxnId="{6461CE34-4D4D-47CB-9D28-994C11C49B5B}">
      <dgm:prSet/>
      <dgm:spPr/>
      <dgm:t>
        <a:bodyPr/>
        <a:lstStyle/>
        <a:p>
          <a:endParaRPr lang="lt-LT"/>
        </a:p>
      </dgm:t>
    </dgm:pt>
    <dgm:pt modelId="{A31F613F-920B-42E1-83DD-85F494E7A5E1}">
      <dgm:prSet custT="1"/>
      <dgm:spPr>
        <a:solidFill>
          <a:srgbClr val="578E9A"/>
        </a:solidFill>
      </dgm:spPr>
      <dgm:t>
        <a:bodyPr/>
        <a:lstStyle/>
        <a:p>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Skatinti darbdavius užtikrinti </a:t>
          </a:r>
          <a:b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saugią darbo aplinką </a:t>
          </a:r>
        </a:p>
        <a:p>
          <a:endParaRPr lang="lt-LT" sz="2400" dirty="0"/>
        </a:p>
      </dgm:t>
    </dgm:pt>
    <dgm:pt modelId="{0AA75EFD-27FD-408C-80CE-F62D669E347F}" type="parTrans" cxnId="{11DA0191-B3B5-49EC-8E48-68BE48A0F445}">
      <dgm:prSet/>
      <dgm:spPr/>
      <dgm:t>
        <a:bodyPr/>
        <a:lstStyle/>
        <a:p>
          <a:endParaRPr lang="lt-LT"/>
        </a:p>
      </dgm:t>
    </dgm:pt>
    <dgm:pt modelId="{514096F9-0CF1-4543-BDEE-9F639B5CB6B7}" type="sibTrans" cxnId="{11DA0191-B3B5-49EC-8E48-68BE48A0F445}">
      <dgm:prSet/>
      <dgm:spPr/>
      <dgm:t>
        <a:bodyPr/>
        <a:lstStyle/>
        <a:p>
          <a:endParaRPr lang="lt-LT"/>
        </a:p>
      </dgm:t>
    </dgm:pt>
    <dgm:pt modelId="{E3A1B8CD-C387-4A19-BF79-10F29DE5DCA5}" type="pres">
      <dgm:prSet presAssocID="{DB255D61-8BE9-4801-A57B-CC48C8226368}" presName="diagram" presStyleCnt="0">
        <dgm:presLayoutVars>
          <dgm:chMax val="1"/>
          <dgm:dir/>
          <dgm:animLvl val="ctr"/>
          <dgm:resizeHandles val="exact"/>
        </dgm:presLayoutVars>
      </dgm:prSet>
      <dgm:spPr/>
      <dgm:t>
        <a:bodyPr/>
        <a:lstStyle/>
        <a:p>
          <a:endParaRPr lang="en-US"/>
        </a:p>
      </dgm:t>
    </dgm:pt>
    <dgm:pt modelId="{E00C50BD-5EA3-4E22-871E-801E24C6FC2D}" type="pres">
      <dgm:prSet presAssocID="{DB255D61-8BE9-4801-A57B-CC48C8226368}" presName="matrix" presStyleCnt="0"/>
      <dgm:spPr/>
    </dgm:pt>
    <dgm:pt modelId="{D2DA3A0B-93F9-4541-B83B-E5894D57C727}" type="pres">
      <dgm:prSet presAssocID="{DB255D61-8BE9-4801-A57B-CC48C8226368}" presName="tile1" presStyleLbl="node1" presStyleIdx="0" presStyleCnt="4" custLinFactNeighborX="980" custLinFactNeighborY="0"/>
      <dgm:spPr/>
      <dgm:t>
        <a:bodyPr/>
        <a:lstStyle/>
        <a:p>
          <a:endParaRPr lang="en-US"/>
        </a:p>
      </dgm:t>
    </dgm:pt>
    <dgm:pt modelId="{684FEAFC-BC5E-4C67-ABB9-8048569E96D9}" type="pres">
      <dgm:prSet presAssocID="{DB255D61-8BE9-4801-A57B-CC48C8226368}" presName="tile1text" presStyleLbl="node1" presStyleIdx="0" presStyleCnt="4">
        <dgm:presLayoutVars>
          <dgm:chMax val="0"/>
          <dgm:chPref val="0"/>
          <dgm:bulletEnabled val="1"/>
        </dgm:presLayoutVars>
      </dgm:prSet>
      <dgm:spPr/>
      <dgm:t>
        <a:bodyPr/>
        <a:lstStyle/>
        <a:p>
          <a:endParaRPr lang="en-US"/>
        </a:p>
      </dgm:t>
    </dgm:pt>
    <dgm:pt modelId="{D75D776F-8415-4F06-AC41-52FBF82F4B82}" type="pres">
      <dgm:prSet presAssocID="{DB255D61-8BE9-4801-A57B-CC48C8226368}" presName="tile2" presStyleLbl="node1" presStyleIdx="1" presStyleCnt="4" custLinFactNeighborX="1268" custLinFactNeighborY="1261"/>
      <dgm:spPr/>
      <dgm:t>
        <a:bodyPr/>
        <a:lstStyle/>
        <a:p>
          <a:endParaRPr lang="en-US"/>
        </a:p>
      </dgm:t>
    </dgm:pt>
    <dgm:pt modelId="{CBDA0064-BEBC-4D6D-884C-AB61FFF16BD6}" type="pres">
      <dgm:prSet presAssocID="{DB255D61-8BE9-4801-A57B-CC48C8226368}" presName="tile2text" presStyleLbl="node1" presStyleIdx="1" presStyleCnt="4">
        <dgm:presLayoutVars>
          <dgm:chMax val="0"/>
          <dgm:chPref val="0"/>
          <dgm:bulletEnabled val="1"/>
        </dgm:presLayoutVars>
      </dgm:prSet>
      <dgm:spPr/>
      <dgm:t>
        <a:bodyPr/>
        <a:lstStyle/>
        <a:p>
          <a:endParaRPr lang="en-US"/>
        </a:p>
      </dgm:t>
    </dgm:pt>
    <dgm:pt modelId="{881AF386-8C23-41C9-B157-AD1724BFE5C5}" type="pres">
      <dgm:prSet presAssocID="{DB255D61-8BE9-4801-A57B-CC48C8226368}" presName="tile3" presStyleLbl="node1" presStyleIdx="2" presStyleCnt="4" custLinFactNeighborX="177" custLinFactNeighborY="-1399"/>
      <dgm:spPr/>
      <dgm:t>
        <a:bodyPr/>
        <a:lstStyle/>
        <a:p>
          <a:endParaRPr lang="en-US"/>
        </a:p>
      </dgm:t>
    </dgm:pt>
    <dgm:pt modelId="{00405270-B678-423B-9178-C5A42452A044}" type="pres">
      <dgm:prSet presAssocID="{DB255D61-8BE9-4801-A57B-CC48C8226368}" presName="tile3text" presStyleLbl="node1" presStyleIdx="2" presStyleCnt="4">
        <dgm:presLayoutVars>
          <dgm:chMax val="0"/>
          <dgm:chPref val="0"/>
          <dgm:bulletEnabled val="1"/>
        </dgm:presLayoutVars>
      </dgm:prSet>
      <dgm:spPr/>
      <dgm:t>
        <a:bodyPr/>
        <a:lstStyle/>
        <a:p>
          <a:endParaRPr lang="en-US"/>
        </a:p>
      </dgm:t>
    </dgm:pt>
    <dgm:pt modelId="{F2A963CF-717A-4E3C-8C80-806975C04628}" type="pres">
      <dgm:prSet presAssocID="{DB255D61-8BE9-4801-A57B-CC48C8226368}" presName="tile4" presStyleLbl="node1" presStyleIdx="3" presStyleCnt="4" custLinFactNeighborX="1404" custLinFactNeighborY="0"/>
      <dgm:spPr>
        <a:solidFill>
          <a:srgbClr val="578E9A">
            <a:alpha val="50000"/>
          </a:srgbClr>
        </a:solidFill>
      </dgm:spPr>
    </dgm:pt>
    <dgm:pt modelId="{1B6B4A15-3DE1-441F-A3F9-589AADA2EDF6}" type="pres">
      <dgm:prSet presAssocID="{DB255D61-8BE9-4801-A57B-CC48C8226368}" presName="tile4text" presStyleLbl="node1" presStyleIdx="3" presStyleCnt="4">
        <dgm:presLayoutVars>
          <dgm:chMax val="0"/>
          <dgm:chPref val="0"/>
          <dgm:bulletEnabled val="1"/>
        </dgm:presLayoutVars>
      </dgm:prSet>
      <dgm:spPr/>
    </dgm:pt>
    <dgm:pt modelId="{EBD12725-0799-4B97-AE7F-2A0B69574116}" type="pres">
      <dgm:prSet presAssocID="{DB255D61-8BE9-4801-A57B-CC48C8226368}" presName="centerTile" presStyleLbl="fgShp" presStyleIdx="0" presStyleCnt="1" custLinFactNeighborX="13333" custLinFactNeighborY="9668">
        <dgm:presLayoutVars>
          <dgm:chMax val="0"/>
          <dgm:chPref val="0"/>
        </dgm:presLayoutVars>
      </dgm:prSet>
      <dgm:spPr/>
      <dgm:t>
        <a:bodyPr/>
        <a:lstStyle/>
        <a:p>
          <a:endParaRPr lang="en-US"/>
        </a:p>
      </dgm:t>
    </dgm:pt>
  </dgm:ptLst>
  <dgm:cxnLst>
    <dgm:cxn modelId="{ADEA4AFB-1016-4FEB-86DC-73E696D590F1}" srcId="{DB255D61-8BE9-4801-A57B-CC48C8226368}" destId="{34AA756F-8674-4598-B8CB-A780176460D4}" srcOrd="5" destOrd="0" parTransId="{5F597134-BBB7-4939-9F9C-FC36B6801E8D}" sibTransId="{1E14DC65-B0BD-4B29-8F5E-4C257C9F560C}"/>
    <dgm:cxn modelId="{913C7A5A-42E0-4028-A354-C8C0CDEBEF3E}" type="presOf" srcId="{DB255D61-8BE9-4801-A57B-CC48C8226368}" destId="{E3A1B8CD-C387-4A19-BF79-10F29DE5DCA5}" srcOrd="0" destOrd="0" presId="urn:microsoft.com/office/officeart/2005/8/layout/matrix1"/>
    <dgm:cxn modelId="{1E6BCE81-AA25-4B92-8509-7D7FA01FF796}" srcId="{DB255D61-8BE9-4801-A57B-CC48C8226368}" destId="{367412C7-74A6-42D6-A423-D525EB963FDE}" srcOrd="1" destOrd="0" parTransId="{C3488263-781A-4C0D-97AF-F7923D5F8718}" sibTransId="{AC0D091F-954B-4ABD-8805-CA0A25E77F95}"/>
    <dgm:cxn modelId="{2018ADE2-5436-4861-A05A-E1D5471DEDC2}" srcId="{DB255D61-8BE9-4801-A57B-CC48C8226368}" destId="{D764286B-91CA-4A30-9D01-CEE359EE904C}" srcOrd="3" destOrd="0" parTransId="{64EA17FE-9BBA-4EAF-B1E8-DB4E4768C62C}" sibTransId="{515A36C8-29A2-4CD5-9852-D17EE765D636}"/>
    <dgm:cxn modelId="{83198EAD-0BA5-4CCD-A9C1-8D6225F228A8}" srcId="{DB255D61-8BE9-4801-A57B-CC48C8226368}" destId="{5A42E99F-DAC0-4A93-B77A-AC07E9B452C1}" srcOrd="2" destOrd="0" parTransId="{0CD05E91-E321-4D23-9487-24CB1CCB0926}" sibTransId="{E0A05B12-79E4-4F3E-AE75-02CF42187F3E}"/>
    <dgm:cxn modelId="{6CAB1D21-8A4A-46CD-85E2-150CF911A067}" srcId="{DB255D61-8BE9-4801-A57B-CC48C8226368}" destId="{2DB78E9E-2648-4ADD-8678-89C6443C7420}" srcOrd="4" destOrd="0" parTransId="{4F6400D5-C56C-4C94-8157-C214DEB6B1E0}" sibTransId="{AFD62344-160F-474D-9C37-F5125EA67822}"/>
    <dgm:cxn modelId="{82E4C0C9-FC55-4DCD-A5A2-17DAB8131755}" type="presOf" srcId="{15546F98-EE98-4914-8E79-7C26A247F5A6}" destId="{684FEAFC-BC5E-4C67-ABB9-8048569E96D9}" srcOrd="1" destOrd="0" presId="urn:microsoft.com/office/officeart/2005/8/layout/matrix1"/>
    <dgm:cxn modelId="{D8DAC213-CF61-4614-924D-11F5852EE8CC}" type="presOf" srcId="{5553E889-D988-4FB9-A80F-D77CE287ABF4}" destId="{CBDA0064-BEBC-4D6D-884C-AB61FFF16BD6}" srcOrd="1" destOrd="0" presId="urn:microsoft.com/office/officeart/2005/8/layout/matrix1"/>
    <dgm:cxn modelId="{4F7199F5-01CC-443A-9D77-C078EE610DBD}" type="presOf" srcId="{F63DFA2A-B786-46D9-87A5-0A294226767E}" destId="{EBD12725-0799-4B97-AE7F-2A0B69574116}" srcOrd="0" destOrd="0" presId="urn:microsoft.com/office/officeart/2005/8/layout/matrix1"/>
    <dgm:cxn modelId="{6461CE34-4D4D-47CB-9D28-994C11C49B5B}" srcId="{F63DFA2A-B786-46D9-87A5-0A294226767E}" destId="{5553E889-D988-4FB9-A80F-D77CE287ABF4}" srcOrd="1" destOrd="0" parTransId="{8639E5D0-4936-4FD7-B040-686C55A4492C}" sibTransId="{EE275F3D-5E1C-475B-A49E-2C399667650C}"/>
    <dgm:cxn modelId="{62FF901A-DF0E-4043-B306-54C6A3440538}" srcId="{F63DFA2A-B786-46D9-87A5-0A294226767E}" destId="{15546F98-EE98-4914-8E79-7C26A247F5A6}" srcOrd="0" destOrd="0" parTransId="{1E432BF3-7642-4B62-A91E-76118A504F52}" sibTransId="{9C713E0F-7F80-4274-957A-51D2006906DC}"/>
    <dgm:cxn modelId="{8E5D8CF5-6085-4B5E-96A1-E71DDDCA5C0C}" type="presOf" srcId="{5553E889-D988-4FB9-A80F-D77CE287ABF4}" destId="{D75D776F-8415-4F06-AC41-52FBF82F4B82}" srcOrd="0" destOrd="0" presId="urn:microsoft.com/office/officeart/2005/8/layout/matrix1"/>
    <dgm:cxn modelId="{11DA0191-B3B5-49EC-8E48-68BE48A0F445}" srcId="{F63DFA2A-B786-46D9-87A5-0A294226767E}" destId="{A31F613F-920B-42E1-83DD-85F494E7A5E1}" srcOrd="2" destOrd="0" parTransId="{0AA75EFD-27FD-408C-80CE-F62D669E347F}" sibTransId="{514096F9-0CF1-4543-BDEE-9F639B5CB6B7}"/>
    <dgm:cxn modelId="{73D3E00F-9E1F-42CA-ABD9-993A15B66CDB}" type="presOf" srcId="{A31F613F-920B-42E1-83DD-85F494E7A5E1}" destId="{00405270-B678-423B-9178-C5A42452A044}" srcOrd="1" destOrd="0" presId="urn:microsoft.com/office/officeart/2005/8/layout/matrix1"/>
    <dgm:cxn modelId="{2DE2B8C7-050A-4515-B07B-E28B26B2A30D}" srcId="{DB255D61-8BE9-4801-A57B-CC48C8226368}" destId="{F63DFA2A-B786-46D9-87A5-0A294226767E}" srcOrd="0" destOrd="0" parTransId="{96698D2B-EB5D-4188-B578-6C8A9867096B}" sibTransId="{E1755F3C-A4AD-4716-BD6E-201191F41228}"/>
    <dgm:cxn modelId="{5E3E4213-8D96-4C2F-B228-F0DC15564714}" type="presOf" srcId="{15546F98-EE98-4914-8E79-7C26A247F5A6}" destId="{D2DA3A0B-93F9-4541-B83B-E5894D57C727}" srcOrd="0" destOrd="0" presId="urn:microsoft.com/office/officeart/2005/8/layout/matrix1"/>
    <dgm:cxn modelId="{D0DE47FB-0638-4B21-AF58-C850E3D6BEEE}" type="presOf" srcId="{A31F613F-920B-42E1-83DD-85F494E7A5E1}" destId="{881AF386-8C23-41C9-B157-AD1724BFE5C5}" srcOrd="0" destOrd="0" presId="urn:microsoft.com/office/officeart/2005/8/layout/matrix1"/>
    <dgm:cxn modelId="{87366086-C842-4DC1-93DC-9622182A2800}" type="presParOf" srcId="{E3A1B8CD-C387-4A19-BF79-10F29DE5DCA5}" destId="{E00C50BD-5EA3-4E22-871E-801E24C6FC2D}" srcOrd="0" destOrd="0" presId="urn:microsoft.com/office/officeart/2005/8/layout/matrix1"/>
    <dgm:cxn modelId="{CB0E9DF3-6300-4417-BB6B-82AE177A1254}" type="presParOf" srcId="{E00C50BD-5EA3-4E22-871E-801E24C6FC2D}" destId="{D2DA3A0B-93F9-4541-B83B-E5894D57C727}" srcOrd="0" destOrd="0" presId="urn:microsoft.com/office/officeart/2005/8/layout/matrix1"/>
    <dgm:cxn modelId="{E05807C0-6001-44BA-8A92-2DA03722BB27}" type="presParOf" srcId="{E00C50BD-5EA3-4E22-871E-801E24C6FC2D}" destId="{684FEAFC-BC5E-4C67-ABB9-8048569E96D9}" srcOrd="1" destOrd="0" presId="urn:microsoft.com/office/officeart/2005/8/layout/matrix1"/>
    <dgm:cxn modelId="{D15FD6EC-4C9C-4DBE-9AF6-205D36D5FCE7}" type="presParOf" srcId="{E00C50BD-5EA3-4E22-871E-801E24C6FC2D}" destId="{D75D776F-8415-4F06-AC41-52FBF82F4B82}" srcOrd="2" destOrd="0" presId="urn:microsoft.com/office/officeart/2005/8/layout/matrix1"/>
    <dgm:cxn modelId="{0B9036AD-EEC0-412F-94BE-852B25BEA37E}" type="presParOf" srcId="{E00C50BD-5EA3-4E22-871E-801E24C6FC2D}" destId="{CBDA0064-BEBC-4D6D-884C-AB61FFF16BD6}" srcOrd="3" destOrd="0" presId="urn:microsoft.com/office/officeart/2005/8/layout/matrix1"/>
    <dgm:cxn modelId="{F2EC5457-68E3-4775-AF24-86A65FC9F406}" type="presParOf" srcId="{E00C50BD-5EA3-4E22-871E-801E24C6FC2D}" destId="{881AF386-8C23-41C9-B157-AD1724BFE5C5}" srcOrd="4" destOrd="0" presId="urn:microsoft.com/office/officeart/2005/8/layout/matrix1"/>
    <dgm:cxn modelId="{371ABA11-86A5-4D44-9711-2CF31720EA6C}" type="presParOf" srcId="{E00C50BD-5EA3-4E22-871E-801E24C6FC2D}" destId="{00405270-B678-423B-9178-C5A42452A044}" srcOrd="5" destOrd="0" presId="urn:microsoft.com/office/officeart/2005/8/layout/matrix1"/>
    <dgm:cxn modelId="{3D81015C-7EEF-4CAF-A8F3-B4EB798F9EA9}" type="presParOf" srcId="{E00C50BD-5EA3-4E22-871E-801E24C6FC2D}" destId="{F2A963CF-717A-4E3C-8C80-806975C04628}" srcOrd="6" destOrd="0" presId="urn:microsoft.com/office/officeart/2005/8/layout/matrix1"/>
    <dgm:cxn modelId="{B7FE7C7E-E487-41B4-8D86-E8E457853C27}" type="presParOf" srcId="{E00C50BD-5EA3-4E22-871E-801E24C6FC2D}" destId="{1B6B4A15-3DE1-441F-A3F9-589AADA2EDF6}" srcOrd="7" destOrd="0" presId="urn:microsoft.com/office/officeart/2005/8/layout/matrix1"/>
    <dgm:cxn modelId="{08A9EA7D-AE9E-46EC-9481-021B9099EB62}" type="presParOf" srcId="{E3A1B8CD-C387-4A19-BF79-10F29DE5DCA5}" destId="{EBD12725-0799-4B97-AE7F-2A0B6957411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255D61-8BE9-4801-A57B-CC48C8226368}"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lt-LT"/>
        </a:p>
      </dgm:t>
    </dgm:pt>
    <dgm:pt modelId="{367412C7-74A6-42D6-A423-D525EB963FDE}">
      <dgm:prSet phldrT="[Tekstas]" custT="1"/>
      <dgm:spPr>
        <a:solidFill>
          <a:srgbClr val="155157"/>
        </a:solidFill>
      </dgm:spPr>
      <dgm:t>
        <a:bodyPr/>
        <a:lstStyle/>
        <a:p>
          <a:r>
            <a:rPr lang="lt-LT"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Rizikos valdymas</a:t>
          </a:r>
          <a:endPar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C0D091F-954B-4ABD-8805-CA0A25E77F95}" type="sibTrans" cxnId="{1E6BCE81-AA25-4B92-8509-7D7FA01FF796}">
      <dgm:prSet/>
      <dgm:spPr/>
      <dgm:t>
        <a:bodyPr/>
        <a:lstStyle/>
        <a:p>
          <a:endParaRPr lang="lt-LT"/>
        </a:p>
      </dgm:t>
    </dgm:pt>
    <dgm:pt modelId="{C3488263-781A-4C0D-97AF-F7923D5F8718}" type="parTrans" cxnId="{1E6BCE81-AA25-4B92-8509-7D7FA01FF796}">
      <dgm:prSet/>
      <dgm:spPr/>
      <dgm:t>
        <a:bodyPr/>
        <a:lstStyle/>
        <a:p>
          <a:endParaRPr lang="lt-LT"/>
        </a:p>
      </dgm:t>
    </dgm:pt>
    <dgm:pt modelId="{D764286B-91CA-4A30-9D01-CEE359EE904C}">
      <dgm:prSet phldrT="[Tekstas]" custT="1"/>
      <dgm:spPr>
        <a:solidFill>
          <a:srgbClr val="155157"/>
        </a:solidFill>
      </dgm:spPr>
      <dgm:t>
        <a:bodyPr/>
        <a:lstStyle/>
        <a:p>
          <a:r>
            <a:rPr lang="lt-LT"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 paslaugos</a:t>
          </a:r>
          <a:endParaRPr lang="lt-LT"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4EA17FE-9BBA-4EAF-B1E8-DB4E4768C62C}" type="parTrans" cxnId="{2018ADE2-5436-4861-A05A-E1D5471DEDC2}">
      <dgm:prSet/>
      <dgm:spPr/>
      <dgm:t>
        <a:bodyPr/>
        <a:lstStyle/>
        <a:p>
          <a:endParaRPr lang="lt-LT"/>
        </a:p>
      </dgm:t>
    </dgm:pt>
    <dgm:pt modelId="{515A36C8-29A2-4CD5-9852-D17EE765D636}" type="sibTrans" cxnId="{2018ADE2-5436-4861-A05A-E1D5471DEDC2}">
      <dgm:prSet/>
      <dgm:spPr/>
      <dgm:t>
        <a:bodyPr/>
        <a:lstStyle/>
        <a:p>
          <a:endParaRPr lang="lt-LT"/>
        </a:p>
      </dgm:t>
    </dgm:pt>
    <dgm:pt modelId="{BC2D133C-4EFD-435D-A0FD-8EB9669D910B}">
      <dgm:prSet custT="1"/>
      <dgm:spPr>
        <a:solidFill>
          <a:srgbClr val="155157"/>
        </a:solidFill>
      </dgm:spPr>
      <dgm:t>
        <a:bodyPr/>
        <a:lstStyle/>
        <a:p>
          <a:r>
            <a:rPr lang="lt-LT"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Fiziniai patikrinimai</a:t>
          </a:r>
        </a:p>
      </dgm:t>
    </dgm:pt>
    <dgm:pt modelId="{170855DC-28E5-46F0-BAE3-13B704B8AC2F}" type="parTrans" cxnId="{443B1F9F-C829-4BFF-B48F-A4E66D740B1B}">
      <dgm:prSet/>
      <dgm:spPr/>
      <dgm:t>
        <a:bodyPr/>
        <a:lstStyle/>
        <a:p>
          <a:endParaRPr lang="lt-LT"/>
        </a:p>
      </dgm:t>
    </dgm:pt>
    <dgm:pt modelId="{E93740AE-AFC6-4FE3-86CF-336E902EADF1}" type="sibTrans" cxnId="{443B1F9F-C829-4BFF-B48F-A4E66D740B1B}">
      <dgm:prSet/>
      <dgm:spPr/>
      <dgm:t>
        <a:bodyPr/>
        <a:lstStyle/>
        <a:p>
          <a:endParaRPr lang="lt-LT"/>
        </a:p>
      </dgm:t>
    </dgm:pt>
    <dgm:pt modelId="{32ED109A-8E7C-4285-8F85-5D1A71BEFCA9}">
      <dgm:prSet custT="1"/>
      <dgm:spPr>
        <a:solidFill>
          <a:srgbClr val="155157"/>
        </a:solidFill>
      </dgm:spPr>
      <dgm:t>
        <a:bodyPr/>
        <a:lstStyle/>
        <a:p>
          <a:r>
            <a:rPr lang="lt-LT"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Konsultavimas</a:t>
          </a:r>
        </a:p>
      </dgm:t>
    </dgm:pt>
    <dgm:pt modelId="{D5D9585C-23CD-4850-9A02-53BC91A8EFE9}" type="parTrans" cxnId="{DBC1C61B-498F-4559-AA5E-0A5B7A981B4F}">
      <dgm:prSet/>
      <dgm:spPr/>
      <dgm:t>
        <a:bodyPr/>
        <a:lstStyle/>
        <a:p>
          <a:endParaRPr lang="lt-LT"/>
        </a:p>
      </dgm:t>
    </dgm:pt>
    <dgm:pt modelId="{F894475B-5460-4E79-8C53-1FD607AA2394}" type="sibTrans" cxnId="{DBC1C61B-498F-4559-AA5E-0A5B7A981B4F}">
      <dgm:prSet/>
      <dgm:spPr/>
      <dgm:t>
        <a:bodyPr/>
        <a:lstStyle/>
        <a:p>
          <a:endParaRPr lang="lt-LT"/>
        </a:p>
      </dgm:t>
    </dgm:pt>
    <dgm:pt modelId="{CE7848DE-C8E9-415E-8E57-FE95EF1C2A9B}">
      <dgm:prSet custT="1"/>
      <dgm:spPr/>
      <dgm:t>
        <a:bodyPr/>
        <a:lstStyle/>
        <a:p>
          <a:pPr>
            <a:buFontTx/>
            <a:buNone/>
          </a:pPr>
          <a:r>
            <a:rPr lang="lt-LT" sz="1900" b="1" dirty="0"/>
            <a:t>   </a:t>
          </a:r>
          <a:r>
            <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 kt. tyrimai, įskaitant ir nuotoliniu būdu, derinant jų metu griežtą kontrolę ir  prevenciją </a:t>
          </a:r>
          <a:endParaRPr lang="lt-LT" sz="2000"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8BC35E4-0183-4EAF-BF65-CC603DA03CAC}" type="parTrans" cxnId="{E9A9842F-5B1D-4870-B38C-2970CFBFAEC1}">
      <dgm:prSet/>
      <dgm:spPr/>
      <dgm:t>
        <a:bodyPr/>
        <a:lstStyle/>
        <a:p>
          <a:endParaRPr lang="lt-LT"/>
        </a:p>
      </dgm:t>
    </dgm:pt>
    <dgm:pt modelId="{962B4C99-5831-47A2-A60F-7A99FA4C4C6B}" type="sibTrans" cxnId="{E9A9842F-5B1D-4870-B38C-2970CFBFAEC1}">
      <dgm:prSet/>
      <dgm:spPr/>
      <dgm:t>
        <a:bodyPr/>
        <a:lstStyle/>
        <a:p>
          <a:endParaRPr lang="lt-LT"/>
        </a:p>
      </dgm:t>
    </dgm:pt>
    <dgm:pt modelId="{A08DE64E-46FB-4EB7-BC09-463E5FB657F3}">
      <dgm:prSet/>
      <dgm:spPr/>
      <dgm:t>
        <a:bodyPr/>
        <a:lstStyle/>
        <a:p>
          <a:pPr>
            <a:buFontTx/>
            <a:buNone/>
          </a:pPr>
          <a:r>
            <a:rPr lang="lt-LT" sz="1900" b="1" dirty="0"/>
            <a:t>  </a:t>
          </a:r>
          <a:endParaRPr lang="lt-LT" sz="1900" dirty="0"/>
        </a:p>
      </dgm:t>
    </dgm:pt>
    <dgm:pt modelId="{D7EF9EC9-52AF-43A8-A577-1484D7FED5EF}" type="parTrans" cxnId="{BA6A66B1-CD69-4688-A6FE-84890F55D905}">
      <dgm:prSet/>
      <dgm:spPr/>
      <dgm:t>
        <a:bodyPr/>
        <a:lstStyle/>
        <a:p>
          <a:endParaRPr lang="lt-LT"/>
        </a:p>
      </dgm:t>
    </dgm:pt>
    <dgm:pt modelId="{8CD86E7B-02A6-43AF-9FE6-5123860A6FEE}" type="sibTrans" cxnId="{BA6A66B1-CD69-4688-A6FE-84890F55D905}">
      <dgm:prSet/>
      <dgm:spPr/>
      <dgm:t>
        <a:bodyPr/>
        <a:lstStyle/>
        <a:p>
          <a:endParaRPr lang="lt-LT"/>
        </a:p>
      </dgm:t>
    </dgm:pt>
    <dgm:pt modelId="{F1B8730C-E95C-4096-ADD0-8FDDED50878A}">
      <dgm:prSet custT="1"/>
      <dgm:spPr/>
      <dgm:t>
        <a:bodyPr/>
        <a:lstStyle/>
        <a:p>
          <a:pPr>
            <a:buFontTx/>
            <a:buNone/>
          </a:pPr>
          <a:r>
            <a:rPr lang="lt-LT" sz="1900" b="1" dirty="0"/>
            <a:t> </a:t>
          </a:r>
          <a:r>
            <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Rizikos vertinimas, planavimas, analizė</a:t>
          </a:r>
          <a:endParaRPr lang="lt-LT" sz="2000"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9862C77-187E-49AF-9279-B866A7E2B7A7}" type="parTrans" cxnId="{A0086F84-4B36-4787-83A9-9847F30BC962}">
      <dgm:prSet/>
      <dgm:spPr/>
      <dgm:t>
        <a:bodyPr/>
        <a:lstStyle/>
        <a:p>
          <a:endParaRPr lang="lt-LT"/>
        </a:p>
      </dgm:t>
    </dgm:pt>
    <dgm:pt modelId="{69257767-D00D-446E-88D6-A91E30442C8A}" type="sibTrans" cxnId="{A0086F84-4B36-4787-83A9-9847F30BC962}">
      <dgm:prSet/>
      <dgm:spPr/>
      <dgm:t>
        <a:bodyPr/>
        <a:lstStyle/>
        <a:p>
          <a:endParaRPr lang="lt-LT"/>
        </a:p>
      </dgm:t>
    </dgm:pt>
    <dgm:pt modelId="{F54EA8EF-FE2A-4D79-973C-B3D60FC1236A}">
      <dgm:prSet/>
      <dgm:spPr/>
      <dgm:t>
        <a:bodyPr/>
        <a:lstStyle/>
        <a:p>
          <a:pPr>
            <a:buFontTx/>
            <a:buNone/>
          </a:pPr>
          <a:r>
            <a:rPr lang="lt-LT" sz="1900" b="1" dirty="0"/>
            <a:t> </a:t>
          </a:r>
          <a:endParaRPr lang="lt-LT" sz="1900" dirty="0"/>
        </a:p>
      </dgm:t>
    </dgm:pt>
    <dgm:pt modelId="{DC946458-46EA-4816-926C-941164876CC9}" type="parTrans" cxnId="{C8AF1DF4-3DF1-4FD5-82E8-025311120905}">
      <dgm:prSet/>
      <dgm:spPr/>
      <dgm:t>
        <a:bodyPr/>
        <a:lstStyle/>
        <a:p>
          <a:endParaRPr lang="lt-LT"/>
        </a:p>
      </dgm:t>
    </dgm:pt>
    <dgm:pt modelId="{0D45655D-5A8D-42DD-95E5-3DA1EC2A7E1E}" type="sibTrans" cxnId="{C8AF1DF4-3DF1-4FD5-82E8-025311120905}">
      <dgm:prSet/>
      <dgm:spPr/>
      <dgm:t>
        <a:bodyPr/>
        <a:lstStyle/>
        <a:p>
          <a:endParaRPr lang="lt-LT"/>
        </a:p>
      </dgm:t>
    </dgm:pt>
    <dgm:pt modelId="{5A38B6D7-68ED-4D57-B486-0D647A5DC680}">
      <dgm:prSet/>
      <dgm:spPr/>
      <dgm:t>
        <a:bodyPr/>
        <a:lstStyle/>
        <a:p>
          <a:pPr>
            <a:buFontTx/>
            <a:buNone/>
          </a:pPr>
          <a:r>
            <a:rPr lang="lt-LT" sz="1900" b="1" dirty="0"/>
            <a:t>   </a:t>
          </a:r>
          <a:endParaRPr lang="lt-LT" sz="1900" dirty="0"/>
        </a:p>
      </dgm:t>
    </dgm:pt>
    <dgm:pt modelId="{9389ED2C-729D-4726-BD6D-6391948D35D5}" type="parTrans" cxnId="{789C26A4-C804-47D7-A617-DFE1F88ADD34}">
      <dgm:prSet/>
      <dgm:spPr/>
      <dgm:t>
        <a:bodyPr/>
        <a:lstStyle/>
        <a:p>
          <a:endParaRPr lang="lt-LT"/>
        </a:p>
      </dgm:t>
    </dgm:pt>
    <dgm:pt modelId="{F9CC2215-6276-4094-93E3-6B2F13F732DA}" type="sibTrans" cxnId="{789C26A4-C804-47D7-A617-DFE1F88ADD34}">
      <dgm:prSet/>
      <dgm:spPr/>
      <dgm:t>
        <a:bodyPr/>
        <a:lstStyle/>
        <a:p>
          <a:endParaRPr lang="lt-LT"/>
        </a:p>
      </dgm:t>
    </dgm:pt>
    <dgm:pt modelId="{3A3FED0E-F3D2-4689-83E0-92D11D1D3B1E}">
      <dgm:prSet custT="1"/>
      <dgm:spPr/>
      <dgm:t>
        <a:bodyPr/>
        <a:lstStyle/>
        <a:p>
          <a:pPr>
            <a:buFontTx/>
            <a:buNone/>
          </a:pPr>
          <a:r>
            <a:rPr lang="lt-LT" sz="1900" b="1" dirty="0"/>
            <a:t>  </a:t>
          </a: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Informavimas, švietimas </a:t>
          </a:r>
          <a:endParaRPr lang="lt-LT" sz="2200"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861107F-6251-4762-A143-11F4BD5C7BCF}" type="parTrans" cxnId="{049B9665-CBD3-4CCD-A652-A2011763BE8A}">
      <dgm:prSet/>
      <dgm:spPr/>
      <dgm:t>
        <a:bodyPr/>
        <a:lstStyle/>
        <a:p>
          <a:endParaRPr lang="lt-LT"/>
        </a:p>
      </dgm:t>
    </dgm:pt>
    <dgm:pt modelId="{2AA388C6-86AD-46FC-BD67-244B0EECEF99}" type="sibTrans" cxnId="{049B9665-CBD3-4CCD-A652-A2011763BE8A}">
      <dgm:prSet/>
      <dgm:spPr/>
      <dgm:t>
        <a:bodyPr/>
        <a:lstStyle/>
        <a:p>
          <a:endParaRPr lang="lt-LT"/>
        </a:p>
      </dgm:t>
    </dgm:pt>
    <dgm:pt modelId="{6FB8574C-B39B-4F35-82A4-6C88E31833A1}">
      <dgm:prSet custT="1"/>
      <dgm:spPr/>
      <dgm:t>
        <a:bodyPr/>
        <a:lstStyle/>
        <a:p>
          <a:pPr>
            <a:buFontTx/>
            <a:buNone/>
          </a:pPr>
          <a:r>
            <a:rPr lang="lt-LT" sz="1900" b="1" dirty="0"/>
            <a:t>  </a:t>
          </a: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Elektroninių paslaugų plėtra</a:t>
          </a:r>
          <a:endParaRPr lang="lt-LT" sz="2200"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F0EB6F8-1837-43A3-A391-D1E5455BD6B7}" type="parTrans" cxnId="{CF29844C-A877-4AD2-9732-15B9BB8986EA}">
      <dgm:prSet/>
      <dgm:spPr/>
      <dgm:t>
        <a:bodyPr/>
        <a:lstStyle/>
        <a:p>
          <a:endParaRPr lang="lt-LT"/>
        </a:p>
      </dgm:t>
    </dgm:pt>
    <dgm:pt modelId="{9EDC25F7-C57A-4EA0-BB91-9C5654440E23}" type="sibTrans" cxnId="{CF29844C-A877-4AD2-9732-15B9BB8986EA}">
      <dgm:prSet/>
      <dgm:spPr/>
      <dgm:t>
        <a:bodyPr/>
        <a:lstStyle/>
        <a:p>
          <a:endParaRPr lang="lt-LT"/>
        </a:p>
      </dgm:t>
    </dgm:pt>
    <dgm:pt modelId="{50D42C96-2520-438F-914F-887EDF41D253}" type="pres">
      <dgm:prSet presAssocID="{DB255D61-8BE9-4801-A57B-CC48C8226368}" presName="Name0" presStyleCnt="0">
        <dgm:presLayoutVars>
          <dgm:dir/>
          <dgm:animLvl val="lvl"/>
          <dgm:resizeHandles/>
        </dgm:presLayoutVars>
      </dgm:prSet>
      <dgm:spPr/>
      <dgm:t>
        <a:bodyPr/>
        <a:lstStyle/>
        <a:p>
          <a:endParaRPr lang="en-US"/>
        </a:p>
      </dgm:t>
    </dgm:pt>
    <dgm:pt modelId="{2FA99B54-36F7-4ACA-BC96-B74CA7020E98}" type="pres">
      <dgm:prSet presAssocID="{367412C7-74A6-42D6-A423-D525EB963FDE}" presName="linNode" presStyleCnt="0"/>
      <dgm:spPr/>
    </dgm:pt>
    <dgm:pt modelId="{80B9F145-59B7-40A8-A2CA-95807427BBB1}" type="pres">
      <dgm:prSet presAssocID="{367412C7-74A6-42D6-A423-D525EB963FDE}" presName="parentShp" presStyleLbl="node1" presStyleIdx="0" presStyleCnt="4" custLinFactNeighborY="-126">
        <dgm:presLayoutVars>
          <dgm:bulletEnabled val="1"/>
        </dgm:presLayoutVars>
      </dgm:prSet>
      <dgm:spPr/>
      <dgm:t>
        <a:bodyPr/>
        <a:lstStyle/>
        <a:p>
          <a:endParaRPr lang="en-US"/>
        </a:p>
      </dgm:t>
    </dgm:pt>
    <dgm:pt modelId="{201D57E9-F180-4510-8081-EBCC4464887D}" type="pres">
      <dgm:prSet presAssocID="{367412C7-74A6-42D6-A423-D525EB963FDE}" presName="childShp" presStyleLbl="bgAccFollowNode1" presStyleIdx="0" presStyleCnt="4">
        <dgm:presLayoutVars>
          <dgm:bulletEnabled val="1"/>
        </dgm:presLayoutVars>
      </dgm:prSet>
      <dgm:spPr/>
      <dgm:t>
        <a:bodyPr/>
        <a:lstStyle/>
        <a:p>
          <a:endParaRPr lang="en-US"/>
        </a:p>
      </dgm:t>
    </dgm:pt>
    <dgm:pt modelId="{8A00D3D5-C96E-4341-A4C5-1D8F07FA3998}" type="pres">
      <dgm:prSet presAssocID="{AC0D091F-954B-4ABD-8805-CA0A25E77F95}" presName="spacing" presStyleCnt="0"/>
      <dgm:spPr/>
    </dgm:pt>
    <dgm:pt modelId="{7BB3F65D-74E4-43CB-AE1A-150AAF9245FC}" type="pres">
      <dgm:prSet presAssocID="{BC2D133C-4EFD-435D-A0FD-8EB9669D910B}" presName="linNode" presStyleCnt="0"/>
      <dgm:spPr/>
    </dgm:pt>
    <dgm:pt modelId="{E07ABA7E-A38E-4538-888C-3A88AF572F1E}" type="pres">
      <dgm:prSet presAssocID="{BC2D133C-4EFD-435D-A0FD-8EB9669D910B}" presName="parentShp" presStyleLbl="node1" presStyleIdx="1" presStyleCnt="4">
        <dgm:presLayoutVars>
          <dgm:bulletEnabled val="1"/>
        </dgm:presLayoutVars>
      </dgm:prSet>
      <dgm:spPr/>
      <dgm:t>
        <a:bodyPr/>
        <a:lstStyle/>
        <a:p>
          <a:endParaRPr lang="en-US"/>
        </a:p>
      </dgm:t>
    </dgm:pt>
    <dgm:pt modelId="{E694C5BA-961B-4617-9C6E-CD78C94B948C}" type="pres">
      <dgm:prSet presAssocID="{BC2D133C-4EFD-435D-A0FD-8EB9669D910B}" presName="childShp" presStyleLbl="bgAccFollowNode1" presStyleIdx="1" presStyleCnt="4">
        <dgm:presLayoutVars>
          <dgm:bulletEnabled val="1"/>
        </dgm:presLayoutVars>
      </dgm:prSet>
      <dgm:spPr/>
      <dgm:t>
        <a:bodyPr/>
        <a:lstStyle/>
        <a:p>
          <a:endParaRPr lang="en-US"/>
        </a:p>
      </dgm:t>
    </dgm:pt>
    <dgm:pt modelId="{B018721D-B945-4739-907C-9C179CF22A2C}" type="pres">
      <dgm:prSet presAssocID="{E93740AE-AFC6-4FE3-86CF-336E902EADF1}" presName="spacing" presStyleCnt="0"/>
      <dgm:spPr/>
    </dgm:pt>
    <dgm:pt modelId="{7A37F43C-9C89-4260-A76C-81F6E63CBC3B}" type="pres">
      <dgm:prSet presAssocID="{32ED109A-8E7C-4285-8F85-5D1A71BEFCA9}" presName="linNode" presStyleCnt="0"/>
      <dgm:spPr/>
    </dgm:pt>
    <dgm:pt modelId="{5CF84538-9FF4-4A59-96CA-5DC66FF23532}" type="pres">
      <dgm:prSet presAssocID="{32ED109A-8E7C-4285-8F85-5D1A71BEFCA9}" presName="parentShp" presStyleLbl="node1" presStyleIdx="2" presStyleCnt="4">
        <dgm:presLayoutVars>
          <dgm:bulletEnabled val="1"/>
        </dgm:presLayoutVars>
      </dgm:prSet>
      <dgm:spPr/>
      <dgm:t>
        <a:bodyPr/>
        <a:lstStyle/>
        <a:p>
          <a:endParaRPr lang="en-US"/>
        </a:p>
      </dgm:t>
    </dgm:pt>
    <dgm:pt modelId="{CBEE89DF-99D7-441D-8A2B-101409EEB336}" type="pres">
      <dgm:prSet presAssocID="{32ED109A-8E7C-4285-8F85-5D1A71BEFCA9}" presName="childShp" presStyleLbl="bgAccFollowNode1" presStyleIdx="2" presStyleCnt="4" custLinFactNeighborX="912" custLinFactNeighborY="1127">
        <dgm:presLayoutVars>
          <dgm:bulletEnabled val="1"/>
        </dgm:presLayoutVars>
      </dgm:prSet>
      <dgm:spPr/>
      <dgm:t>
        <a:bodyPr/>
        <a:lstStyle/>
        <a:p>
          <a:endParaRPr lang="en-US"/>
        </a:p>
      </dgm:t>
    </dgm:pt>
    <dgm:pt modelId="{49C0E301-F4A8-4534-9F7E-591113F8EDD4}" type="pres">
      <dgm:prSet presAssocID="{F894475B-5460-4E79-8C53-1FD607AA2394}" presName="spacing" presStyleCnt="0"/>
      <dgm:spPr/>
    </dgm:pt>
    <dgm:pt modelId="{8F8EED34-1A22-43E5-9133-535443114EAC}" type="pres">
      <dgm:prSet presAssocID="{D764286B-91CA-4A30-9D01-CEE359EE904C}" presName="linNode" presStyleCnt="0"/>
      <dgm:spPr/>
    </dgm:pt>
    <dgm:pt modelId="{EFDFB917-C1C9-4513-A729-7AAF0FFBB20C}" type="pres">
      <dgm:prSet presAssocID="{D764286B-91CA-4A30-9D01-CEE359EE904C}" presName="parentShp" presStyleLbl="node1" presStyleIdx="3" presStyleCnt="4" custLinFactNeighborX="379" custLinFactNeighborY="2498">
        <dgm:presLayoutVars>
          <dgm:bulletEnabled val="1"/>
        </dgm:presLayoutVars>
      </dgm:prSet>
      <dgm:spPr/>
      <dgm:t>
        <a:bodyPr/>
        <a:lstStyle/>
        <a:p>
          <a:endParaRPr lang="en-US"/>
        </a:p>
      </dgm:t>
    </dgm:pt>
    <dgm:pt modelId="{0C8EF462-2AF2-44B0-9329-B6D1FB5A82A9}" type="pres">
      <dgm:prSet presAssocID="{D764286B-91CA-4A30-9D01-CEE359EE904C}" presName="childShp" presStyleLbl="bgAccFollowNode1" presStyleIdx="3" presStyleCnt="4">
        <dgm:presLayoutVars>
          <dgm:bulletEnabled val="1"/>
        </dgm:presLayoutVars>
      </dgm:prSet>
      <dgm:spPr/>
      <dgm:t>
        <a:bodyPr/>
        <a:lstStyle/>
        <a:p>
          <a:endParaRPr lang="en-US"/>
        </a:p>
      </dgm:t>
    </dgm:pt>
  </dgm:ptLst>
  <dgm:cxnLst>
    <dgm:cxn modelId="{049B9665-CBD3-4CCD-A652-A2011763BE8A}" srcId="{32ED109A-8E7C-4285-8F85-5D1A71BEFCA9}" destId="{3A3FED0E-F3D2-4689-83E0-92D11D1D3B1E}" srcOrd="1" destOrd="0" parTransId="{F861107F-6251-4762-A143-11F4BD5C7BCF}" sibTransId="{2AA388C6-86AD-46FC-BD67-244B0EECEF99}"/>
    <dgm:cxn modelId="{443B1F9F-C829-4BFF-B48F-A4E66D740B1B}" srcId="{DB255D61-8BE9-4801-A57B-CC48C8226368}" destId="{BC2D133C-4EFD-435D-A0FD-8EB9669D910B}" srcOrd="1" destOrd="0" parTransId="{170855DC-28E5-46F0-BAE3-13B704B8AC2F}" sibTransId="{E93740AE-AFC6-4FE3-86CF-336E902EADF1}"/>
    <dgm:cxn modelId="{EFFB1A3E-41A4-4CA1-8D05-585047E398B7}" type="presOf" srcId="{5A38B6D7-68ED-4D57-B486-0D647A5DC680}" destId="{0C8EF462-2AF2-44B0-9329-B6D1FB5A82A9}" srcOrd="0" destOrd="0" presId="urn:microsoft.com/office/officeart/2005/8/layout/vList6"/>
    <dgm:cxn modelId="{789C26A4-C804-47D7-A617-DFE1F88ADD34}" srcId="{D764286B-91CA-4A30-9D01-CEE359EE904C}" destId="{5A38B6D7-68ED-4D57-B486-0D647A5DC680}" srcOrd="0" destOrd="0" parTransId="{9389ED2C-729D-4726-BD6D-6391948D35D5}" sibTransId="{F9CC2215-6276-4094-93E3-6B2F13F732DA}"/>
    <dgm:cxn modelId="{DE890024-7368-46A3-B9FF-26B2BBF7AD3E}" type="presOf" srcId="{BC2D133C-4EFD-435D-A0FD-8EB9669D910B}" destId="{E07ABA7E-A38E-4538-888C-3A88AF572F1E}" srcOrd="0" destOrd="0" presId="urn:microsoft.com/office/officeart/2005/8/layout/vList6"/>
    <dgm:cxn modelId="{C90EB11B-9ED9-4937-A262-517BCBFA223C}" type="presOf" srcId="{CE7848DE-C8E9-415E-8E57-FE95EF1C2A9B}" destId="{E694C5BA-961B-4617-9C6E-CD78C94B948C}" srcOrd="0" destOrd="0" presId="urn:microsoft.com/office/officeart/2005/8/layout/vList6"/>
    <dgm:cxn modelId="{0CC721EF-50AB-4DD6-BBD2-44FA793544D6}" type="presOf" srcId="{3A3FED0E-F3D2-4689-83E0-92D11D1D3B1E}" destId="{CBEE89DF-99D7-441D-8A2B-101409EEB336}" srcOrd="0" destOrd="1" presId="urn:microsoft.com/office/officeart/2005/8/layout/vList6"/>
    <dgm:cxn modelId="{E9A9842F-5B1D-4870-B38C-2970CFBFAEC1}" srcId="{BC2D133C-4EFD-435D-A0FD-8EB9669D910B}" destId="{CE7848DE-C8E9-415E-8E57-FE95EF1C2A9B}" srcOrd="0" destOrd="0" parTransId="{E8BC35E4-0183-4EAF-BF65-CC603DA03CAC}" sibTransId="{962B4C99-5831-47A2-A60F-7A99FA4C4C6B}"/>
    <dgm:cxn modelId="{5FDAA613-4DBA-400C-83AE-9F33445D64A5}" type="presOf" srcId="{DB255D61-8BE9-4801-A57B-CC48C8226368}" destId="{50D42C96-2520-438F-914F-887EDF41D253}" srcOrd="0" destOrd="0" presId="urn:microsoft.com/office/officeart/2005/8/layout/vList6"/>
    <dgm:cxn modelId="{C8AF1DF4-3DF1-4FD5-82E8-025311120905}" srcId="{32ED109A-8E7C-4285-8F85-5D1A71BEFCA9}" destId="{F54EA8EF-FE2A-4D79-973C-B3D60FC1236A}" srcOrd="0" destOrd="0" parTransId="{DC946458-46EA-4816-926C-941164876CC9}" sibTransId="{0D45655D-5A8D-42DD-95E5-3DA1EC2A7E1E}"/>
    <dgm:cxn modelId="{2018ADE2-5436-4861-A05A-E1D5471DEDC2}" srcId="{DB255D61-8BE9-4801-A57B-CC48C8226368}" destId="{D764286B-91CA-4A30-9D01-CEE359EE904C}" srcOrd="3" destOrd="0" parTransId="{64EA17FE-9BBA-4EAF-B1E8-DB4E4768C62C}" sibTransId="{515A36C8-29A2-4CD5-9852-D17EE765D636}"/>
    <dgm:cxn modelId="{C2742393-BC37-4046-863A-3D661BF0D568}" type="presOf" srcId="{D764286B-91CA-4A30-9D01-CEE359EE904C}" destId="{EFDFB917-C1C9-4513-A729-7AAF0FFBB20C}" srcOrd="0" destOrd="0" presId="urn:microsoft.com/office/officeart/2005/8/layout/vList6"/>
    <dgm:cxn modelId="{E9A672CB-3D14-49AC-BA80-1EAE600CC067}" type="presOf" srcId="{F1B8730C-E95C-4096-ADD0-8FDDED50878A}" destId="{201D57E9-F180-4510-8081-EBCC4464887D}" srcOrd="0" destOrd="1" presId="urn:microsoft.com/office/officeart/2005/8/layout/vList6"/>
    <dgm:cxn modelId="{43CD249B-CDC8-40AA-A7A5-DE77692E1B29}" type="presOf" srcId="{32ED109A-8E7C-4285-8F85-5D1A71BEFCA9}" destId="{5CF84538-9FF4-4A59-96CA-5DC66FF23532}" srcOrd="0" destOrd="0" presId="urn:microsoft.com/office/officeart/2005/8/layout/vList6"/>
    <dgm:cxn modelId="{4DB3614A-25F0-45EC-B20F-F738D32F23E5}" type="presOf" srcId="{F54EA8EF-FE2A-4D79-973C-B3D60FC1236A}" destId="{CBEE89DF-99D7-441D-8A2B-101409EEB336}" srcOrd="0" destOrd="0" presId="urn:microsoft.com/office/officeart/2005/8/layout/vList6"/>
    <dgm:cxn modelId="{DEE96C35-B05B-4F62-9E59-DFB761485674}" type="presOf" srcId="{367412C7-74A6-42D6-A423-D525EB963FDE}" destId="{80B9F145-59B7-40A8-A2CA-95807427BBB1}" srcOrd="0" destOrd="0" presId="urn:microsoft.com/office/officeart/2005/8/layout/vList6"/>
    <dgm:cxn modelId="{C051526F-8C15-4356-9B8B-18C6E1CB6B87}" type="presOf" srcId="{6FB8574C-B39B-4F35-82A4-6C88E31833A1}" destId="{0C8EF462-2AF2-44B0-9329-B6D1FB5A82A9}" srcOrd="0" destOrd="1" presId="urn:microsoft.com/office/officeart/2005/8/layout/vList6"/>
    <dgm:cxn modelId="{BA6A66B1-CD69-4688-A6FE-84890F55D905}" srcId="{367412C7-74A6-42D6-A423-D525EB963FDE}" destId="{A08DE64E-46FB-4EB7-BC09-463E5FB657F3}" srcOrd="0" destOrd="0" parTransId="{D7EF9EC9-52AF-43A8-A577-1484D7FED5EF}" sibTransId="{8CD86E7B-02A6-43AF-9FE6-5123860A6FEE}"/>
    <dgm:cxn modelId="{DBC1C61B-498F-4559-AA5E-0A5B7A981B4F}" srcId="{DB255D61-8BE9-4801-A57B-CC48C8226368}" destId="{32ED109A-8E7C-4285-8F85-5D1A71BEFCA9}" srcOrd="2" destOrd="0" parTransId="{D5D9585C-23CD-4850-9A02-53BC91A8EFE9}" sibTransId="{F894475B-5460-4E79-8C53-1FD607AA2394}"/>
    <dgm:cxn modelId="{1E6BCE81-AA25-4B92-8509-7D7FA01FF796}" srcId="{DB255D61-8BE9-4801-A57B-CC48C8226368}" destId="{367412C7-74A6-42D6-A423-D525EB963FDE}" srcOrd="0" destOrd="0" parTransId="{C3488263-781A-4C0D-97AF-F7923D5F8718}" sibTransId="{AC0D091F-954B-4ABD-8805-CA0A25E77F95}"/>
    <dgm:cxn modelId="{A0086F84-4B36-4787-83A9-9847F30BC962}" srcId="{367412C7-74A6-42D6-A423-D525EB963FDE}" destId="{F1B8730C-E95C-4096-ADD0-8FDDED50878A}" srcOrd="1" destOrd="0" parTransId="{29862C77-187E-49AF-9279-B866A7E2B7A7}" sibTransId="{69257767-D00D-446E-88D6-A91E30442C8A}"/>
    <dgm:cxn modelId="{13F93B58-E22B-44BA-81B9-B4F8E1AC44E9}" type="presOf" srcId="{A08DE64E-46FB-4EB7-BC09-463E5FB657F3}" destId="{201D57E9-F180-4510-8081-EBCC4464887D}" srcOrd="0" destOrd="0" presId="urn:microsoft.com/office/officeart/2005/8/layout/vList6"/>
    <dgm:cxn modelId="{CF29844C-A877-4AD2-9732-15B9BB8986EA}" srcId="{D764286B-91CA-4A30-9D01-CEE359EE904C}" destId="{6FB8574C-B39B-4F35-82A4-6C88E31833A1}" srcOrd="1" destOrd="0" parTransId="{9F0EB6F8-1837-43A3-A391-D1E5455BD6B7}" sibTransId="{9EDC25F7-C57A-4EA0-BB91-9C5654440E23}"/>
    <dgm:cxn modelId="{D3F3156B-AA69-44EF-9793-079CC73F93A5}" type="presParOf" srcId="{50D42C96-2520-438F-914F-887EDF41D253}" destId="{2FA99B54-36F7-4ACA-BC96-B74CA7020E98}" srcOrd="0" destOrd="0" presId="urn:microsoft.com/office/officeart/2005/8/layout/vList6"/>
    <dgm:cxn modelId="{75D47650-127F-4F34-8984-C9FC86133FF5}" type="presParOf" srcId="{2FA99B54-36F7-4ACA-BC96-B74CA7020E98}" destId="{80B9F145-59B7-40A8-A2CA-95807427BBB1}" srcOrd="0" destOrd="0" presId="urn:microsoft.com/office/officeart/2005/8/layout/vList6"/>
    <dgm:cxn modelId="{A54BB62F-5630-4971-996B-A5D1EE49FE25}" type="presParOf" srcId="{2FA99B54-36F7-4ACA-BC96-B74CA7020E98}" destId="{201D57E9-F180-4510-8081-EBCC4464887D}" srcOrd="1" destOrd="0" presId="urn:microsoft.com/office/officeart/2005/8/layout/vList6"/>
    <dgm:cxn modelId="{00B696C3-4340-44C9-9602-32F49927117F}" type="presParOf" srcId="{50D42C96-2520-438F-914F-887EDF41D253}" destId="{8A00D3D5-C96E-4341-A4C5-1D8F07FA3998}" srcOrd="1" destOrd="0" presId="urn:microsoft.com/office/officeart/2005/8/layout/vList6"/>
    <dgm:cxn modelId="{7BD4D6E5-3D01-4C54-B11C-88C93E8C316A}" type="presParOf" srcId="{50D42C96-2520-438F-914F-887EDF41D253}" destId="{7BB3F65D-74E4-43CB-AE1A-150AAF9245FC}" srcOrd="2" destOrd="0" presId="urn:microsoft.com/office/officeart/2005/8/layout/vList6"/>
    <dgm:cxn modelId="{E71CDEA5-2E67-4039-BCE9-322C1F0D887F}" type="presParOf" srcId="{7BB3F65D-74E4-43CB-AE1A-150AAF9245FC}" destId="{E07ABA7E-A38E-4538-888C-3A88AF572F1E}" srcOrd="0" destOrd="0" presId="urn:microsoft.com/office/officeart/2005/8/layout/vList6"/>
    <dgm:cxn modelId="{6F206A9A-FAF9-4036-905F-D2B044ABB5D5}" type="presParOf" srcId="{7BB3F65D-74E4-43CB-AE1A-150AAF9245FC}" destId="{E694C5BA-961B-4617-9C6E-CD78C94B948C}" srcOrd="1" destOrd="0" presId="urn:microsoft.com/office/officeart/2005/8/layout/vList6"/>
    <dgm:cxn modelId="{D144BAF1-341A-4904-9303-C35D595792C8}" type="presParOf" srcId="{50D42C96-2520-438F-914F-887EDF41D253}" destId="{B018721D-B945-4739-907C-9C179CF22A2C}" srcOrd="3" destOrd="0" presId="urn:microsoft.com/office/officeart/2005/8/layout/vList6"/>
    <dgm:cxn modelId="{1004D918-CB97-4F28-B2A5-355D3D4FB4B3}" type="presParOf" srcId="{50D42C96-2520-438F-914F-887EDF41D253}" destId="{7A37F43C-9C89-4260-A76C-81F6E63CBC3B}" srcOrd="4" destOrd="0" presId="urn:microsoft.com/office/officeart/2005/8/layout/vList6"/>
    <dgm:cxn modelId="{7FBBDD79-BCFD-41A1-B922-14E05DC08A47}" type="presParOf" srcId="{7A37F43C-9C89-4260-A76C-81F6E63CBC3B}" destId="{5CF84538-9FF4-4A59-96CA-5DC66FF23532}" srcOrd="0" destOrd="0" presId="urn:microsoft.com/office/officeart/2005/8/layout/vList6"/>
    <dgm:cxn modelId="{3C3BD9F6-D364-4CF8-8C3F-18969644344F}" type="presParOf" srcId="{7A37F43C-9C89-4260-A76C-81F6E63CBC3B}" destId="{CBEE89DF-99D7-441D-8A2B-101409EEB336}" srcOrd="1" destOrd="0" presId="urn:microsoft.com/office/officeart/2005/8/layout/vList6"/>
    <dgm:cxn modelId="{FAB406CB-380C-4C27-9F4C-F04B1C41997D}" type="presParOf" srcId="{50D42C96-2520-438F-914F-887EDF41D253}" destId="{49C0E301-F4A8-4534-9F7E-591113F8EDD4}" srcOrd="5" destOrd="0" presId="urn:microsoft.com/office/officeart/2005/8/layout/vList6"/>
    <dgm:cxn modelId="{5B4E42F2-78D8-4602-9DD5-48C08739E2AF}" type="presParOf" srcId="{50D42C96-2520-438F-914F-887EDF41D253}" destId="{8F8EED34-1A22-43E5-9133-535443114EAC}" srcOrd="6" destOrd="0" presId="urn:microsoft.com/office/officeart/2005/8/layout/vList6"/>
    <dgm:cxn modelId="{76075D1F-486D-4C5A-B121-B79C42FF44FF}" type="presParOf" srcId="{8F8EED34-1A22-43E5-9133-535443114EAC}" destId="{EFDFB917-C1C9-4513-A729-7AAF0FFBB20C}" srcOrd="0" destOrd="0" presId="urn:microsoft.com/office/officeart/2005/8/layout/vList6"/>
    <dgm:cxn modelId="{08DF149B-EC1C-4C3E-BC81-24301914BEBE}" type="presParOf" srcId="{8F8EED34-1A22-43E5-9133-535443114EAC}" destId="{0C8EF462-2AF2-44B0-9329-B6D1FB5A82A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B255D61-8BE9-4801-A57B-CC48C8226368}"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lt-LT"/>
        </a:p>
      </dgm:t>
    </dgm:pt>
    <dgm:pt modelId="{5A42E99F-DAC0-4A93-B77A-AC07E9B452C1}">
      <dgm:prSet phldrT="[Tekstas]" custT="1"/>
      <dgm:spPr/>
      <dgm:t>
        <a:bodyPr/>
        <a:lstStyle/>
        <a:p>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VDI rizikos vertinimo sistema taikoma formuojant planine tvarka tikrintinų įmonių sąrašus, priimant sprendimus dėl neplaninių patikrinimų bei vertinant gautuosius skundus ir pranešimus dėl viešo intereso pažeidimų. Remiantis automatiniu būdu atlikto rizikingumo vertinimo rezultatais.</a:t>
          </a:r>
        </a:p>
      </dgm:t>
    </dgm:pt>
    <dgm:pt modelId="{0CD05E91-E321-4D23-9487-24CB1CCB0926}" type="parTrans" cxnId="{83198EAD-0BA5-4CCD-A9C1-8D6225F228A8}">
      <dgm:prSet/>
      <dgm:spPr/>
      <dgm:t>
        <a:bodyPr/>
        <a:lstStyle/>
        <a:p>
          <a:endParaRPr lang="lt-LT"/>
        </a:p>
      </dgm:t>
    </dgm:pt>
    <dgm:pt modelId="{E0A05B12-79E4-4F3E-AE75-02CF42187F3E}" type="sibTrans" cxnId="{83198EAD-0BA5-4CCD-A9C1-8D6225F228A8}">
      <dgm:prSet/>
      <dgm:spPr/>
      <dgm:t>
        <a:bodyPr/>
        <a:lstStyle/>
        <a:p>
          <a:endParaRPr lang="lt-LT"/>
        </a:p>
      </dgm:t>
    </dgm:pt>
    <dgm:pt modelId="{367412C7-74A6-42D6-A423-D525EB963FDE}">
      <dgm:prSet phldrT="[Tekstas]"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Vertinamas visų įmonių, įstaigų ir organizacijų, veikiančių šalyje ir turinčių samdomų darbuotojų, rizikingumas iš DSS, ND ir DT sričių.</a:t>
          </a:r>
        </a:p>
        <a:p>
          <a:pPr marL="0" marR="0" lvl="0" indent="0" algn="l" defTabSz="914400" eaLnBrk="1" fontAlgn="auto" latinLnBrk="0" hangingPunct="1">
            <a:lnSpc>
              <a:spcPct val="100000"/>
            </a:lnSpc>
            <a:spcBef>
              <a:spcPts val="0"/>
            </a:spcBef>
            <a:spcAft>
              <a:spcPts val="0"/>
            </a:spcAft>
            <a:buClrTx/>
            <a:buSzTx/>
            <a:buFontTx/>
            <a:buNone/>
            <a:tabLst/>
            <a:defRPr/>
          </a:pPr>
          <a:endPar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C0D091F-954B-4ABD-8805-CA0A25E77F95}" type="sibTrans" cxnId="{1E6BCE81-AA25-4B92-8509-7D7FA01FF796}">
      <dgm:prSet/>
      <dgm:spPr/>
      <dgm:t>
        <a:bodyPr/>
        <a:lstStyle/>
        <a:p>
          <a:endParaRPr lang="lt-LT"/>
        </a:p>
      </dgm:t>
    </dgm:pt>
    <dgm:pt modelId="{C3488263-781A-4C0D-97AF-F7923D5F8718}" type="parTrans" cxnId="{1E6BCE81-AA25-4B92-8509-7D7FA01FF796}">
      <dgm:prSet/>
      <dgm:spPr/>
      <dgm:t>
        <a:bodyPr/>
        <a:lstStyle/>
        <a:p>
          <a:endParaRPr lang="lt-LT"/>
        </a:p>
      </dgm:t>
    </dgm:pt>
    <dgm:pt modelId="{666A3E72-20A8-4563-A93A-E5221CD28AA3}">
      <dgm:prSet phldrT="[Tekstas]"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 viso – apie 40 kriterijų (pvz., ar įmonėje galioja kolektyvinė sutartis, ar įmonėje įsteigta darbo taryba, mirtinų ir sunkių NA darbe skaičius, vidutinis nedarbingumo dienų dėl ligų skaičius, įmonės apyvartos pokytis, vidutinis darbuotojų stažas įmonėje ir pan.) </a:t>
          </a:r>
        </a:p>
      </dgm:t>
    </dgm:pt>
    <dgm:pt modelId="{7667BCCC-0809-4588-9BCA-CE97A6A73FDC}" type="parTrans" cxnId="{620DE9A8-21FA-445E-BA20-53BB3FE5EBD4}">
      <dgm:prSet/>
      <dgm:spPr/>
      <dgm:t>
        <a:bodyPr/>
        <a:lstStyle/>
        <a:p>
          <a:endParaRPr lang="lt-LT"/>
        </a:p>
      </dgm:t>
    </dgm:pt>
    <dgm:pt modelId="{E4F92900-12D0-45B5-B123-6A7E86172643}" type="sibTrans" cxnId="{620DE9A8-21FA-445E-BA20-53BB3FE5EBD4}">
      <dgm:prSet/>
      <dgm:spPr/>
      <dgm:t>
        <a:bodyPr/>
        <a:lstStyle/>
        <a:p>
          <a:endParaRPr lang="lt-LT"/>
        </a:p>
      </dgm:t>
    </dgm:pt>
    <dgm:pt modelId="{DCCBF7F5-3F9A-4481-AC56-B6A6455682C2}" type="pres">
      <dgm:prSet presAssocID="{DB255D61-8BE9-4801-A57B-CC48C8226368}" presName="vert0" presStyleCnt="0">
        <dgm:presLayoutVars>
          <dgm:dir/>
          <dgm:animOne val="branch"/>
          <dgm:animLvl val="lvl"/>
        </dgm:presLayoutVars>
      </dgm:prSet>
      <dgm:spPr/>
      <dgm:t>
        <a:bodyPr/>
        <a:lstStyle/>
        <a:p>
          <a:endParaRPr lang="en-US"/>
        </a:p>
      </dgm:t>
    </dgm:pt>
    <dgm:pt modelId="{70556481-36E5-4854-839C-93DE7932C30F}" type="pres">
      <dgm:prSet presAssocID="{367412C7-74A6-42D6-A423-D525EB963FDE}" presName="thickLine" presStyleLbl="alignNode1" presStyleIdx="0" presStyleCnt="3"/>
      <dgm:spPr/>
    </dgm:pt>
    <dgm:pt modelId="{CB3F1D68-3365-43BD-BB20-6E8A4D1B2986}" type="pres">
      <dgm:prSet presAssocID="{367412C7-74A6-42D6-A423-D525EB963FDE}" presName="horz1" presStyleCnt="0"/>
      <dgm:spPr/>
    </dgm:pt>
    <dgm:pt modelId="{6F5B48D8-ECAC-41E2-B94F-B5F61A9AA222}" type="pres">
      <dgm:prSet presAssocID="{367412C7-74A6-42D6-A423-D525EB963FDE}" presName="tx1" presStyleLbl="revTx" presStyleIdx="0" presStyleCnt="3"/>
      <dgm:spPr/>
      <dgm:t>
        <a:bodyPr/>
        <a:lstStyle/>
        <a:p>
          <a:endParaRPr lang="en-US"/>
        </a:p>
      </dgm:t>
    </dgm:pt>
    <dgm:pt modelId="{56B4DE0B-5804-4D62-B86D-BCB2B222A0BD}" type="pres">
      <dgm:prSet presAssocID="{367412C7-74A6-42D6-A423-D525EB963FDE}" presName="vert1" presStyleCnt="0"/>
      <dgm:spPr/>
    </dgm:pt>
    <dgm:pt modelId="{4D9F0601-4F6C-4607-9950-49267A76A87B}" type="pres">
      <dgm:prSet presAssocID="{666A3E72-20A8-4563-A93A-E5221CD28AA3}" presName="thickLine" presStyleLbl="alignNode1" presStyleIdx="1" presStyleCnt="3"/>
      <dgm:spPr/>
    </dgm:pt>
    <dgm:pt modelId="{AD9CE666-1D69-4D67-BCAB-301F8A17C1D4}" type="pres">
      <dgm:prSet presAssocID="{666A3E72-20A8-4563-A93A-E5221CD28AA3}" presName="horz1" presStyleCnt="0"/>
      <dgm:spPr/>
    </dgm:pt>
    <dgm:pt modelId="{92175FA3-FC44-4315-8B2D-02C2537C8993}" type="pres">
      <dgm:prSet presAssocID="{666A3E72-20A8-4563-A93A-E5221CD28AA3}" presName="tx1" presStyleLbl="revTx" presStyleIdx="1" presStyleCnt="3" custScaleY="116039"/>
      <dgm:spPr/>
      <dgm:t>
        <a:bodyPr/>
        <a:lstStyle/>
        <a:p>
          <a:endParaRPr lang="en-US"/>
        </a:p>
      </dgm:t>
    </dgm:pt>
    <dgm:pt modelId="{0AB46F04-3BF8-43DE-BB5F-8FEC25FA99B0}" type="pres">
      <dgm:prSet presAssocID="{666A3E72-20A8-4563-A93A-E5221CD28AA3}" presName="vert1" presStyleCnt="0"/>
      <dgm:spPr/>
    </dgm:pt>
    <dgm:pt modelId="{77CDFDA8-EFCD-472D-8A69-2AB9536B5D61}" type="pres">
      <dgm:prSet presAssocID="{5A42E99F-DAC0-4A93-B77A-AC07E9B452C1}" presName="thickLine" presStyleLbl="alignNode1" presStyleIdx="2" presStyleCnt="3"/>
      <dgm:spPr/>
    </dgm:pt>
    <dgm:pt modelId="{78A83F97-A06F-4BB0-B4EF-4D05E7A93A79}" type="pres">
      <dgm:prSet presAssocID="{5A42E99F-DAC0-4A93-B77A-AC07E9B452C1}" presName="horz1" presStyleCnt="0"/>
      <dgm:spPr/>
    </dgm:pt>
    <dgm:pt modelId="{9ADA4FA9-C928-4567-921C-B93314326C95}" type="pres">
      <dgm:prSet presAssocID="{5A42E99F-DAC0-4A93-B77A-AC07E9B452C1}" presName="tx1" presStyleLbl="revTx" presStyleIdx="2" presStyleCnt="3" custScaleY="126179"/>
      <dgm:spPr/>
      <dgm:t>
        <a:bodyPr/>
        <a:lstStyle/>
        <a:p>
          <a:endParaRPr lang="en-US"/>
        </a:p>
      </dgm:t>
    </dgm:pt>
    <dgm:pt modelId="{14DBE196-C623-44F3-B16D-243B448E4CAC}" type="pres">
      <dgm:prSet presAssocID="{5A42E99F-DAC0-4A93-B77A-AC07E9B452C1}" presName="vert1" presStyleCnt="0"/>
      <dgm:spPr/>
    </dgm:pt>
  </dgm:ptLst>
  <dgm:cxnLst>
    <dgm:cxn modelId="{6F612F91-7C75-4691-97FC-09EF0A8BB463}" type="presOf" srcId="{DB255D61-8BE9-4801-A57B-CC48C8226368}" destId="{DCCBF7F5-3F9A-4481-AC56-B6A6455682C2}" srcOrd="0" destOrd="0" presId="urn:microsoft.com/office/officeart/2008/layout/LinedList"/>
    <dgm:cxn modelId="{678128C2-4130-43FC-B5C2-5AA2CAEABEA4}" type="presOf" srcId="{666A3E72-20A8-4563-A93A-E5221CD28AA3}" destId="{92175FA3-FC44-4315-8B2D-02C2537C8993}" srcOrd="0" destOrd="0" presId="urn:microsoft.com/office/officeart/2008/layout/LinedList"/>
    <dgm:cxn modelId="{1E6BCE81-AA25-4B92-8509-7D7FA01FF796}" srcId="{DB255D61-8BE9-4801-A57B-CC48C8226368}" destId="{367412C7-74A6-42D6-A423-D525EB963FDE}" srcOrd="0" destOrd="0" parTransId="{C3488263-781A-4C0D-97AF-F7923D5F8718}" sibTransId="{AC0D091F-954B-4ABD-8805-CA0A25E77F95}"/>
    <dgm:cxn modelId="{83198EAD-0BA5-4CCD-A9C1-8D6225F228A8}" srcId="{DB255D61-8BE9-4801-A57B-CC48C8226368}" destId="{5A42E99F-DAC0-4A93-B77A-AC07E9B452C1}" srcOrd="2" destOrd="0" parTransId="{0CD05E91-E321-4D23-9487-24CB1CCB0926}" sibTransId="{E0A05B12-79E4-4F3E-AE75-02CF42187F3E}"/>
    <dgm:cxn modelId="{620DE9A8-21FA-445E-BA20-53BB3FE5EBD4}" srcId="{DB255D61-8BE9-4801-A57B-CC48C8226368}" destId="{666A3E72-20A8-4563-A93A-E5221CD28AA3}" srcOrd="1" destOrd="0" parTransId="{7667BCCC-0809-4588-9BCA-CE97A6A73FDC}" sibTransId="{E4F92900-12D0-45B5-B123-6A7E86172643}"/>
    <dgm:cxn modelId="{9FEE52A6-55BA-40E4-9F13-1F1B260E1539}" type="presOf" srcId="{5A42E99F-DAC0-4A93-B77A-AC07E9B452C1}" destId="{9ADA4FA9-C928-4567-921C-B93314326C95}" srcOrd="0" destOrd="0" presId="urn:microsoft.com/office/officeart/2008/layout/LinedList"/>
    <dgm:cxn modelId="{3C5E95CF-654C-49F8-B997-221AB463AA26}" type="presOf" srcId="{367412C7-74A6-42D6-A423-D525EB963FDE}" destId="{6F5B48D8-ECAC-41E2-B94F-B5F61A9AA222}" srcOrd="0" destOrd="0" presId="urn:microsoft.com/office/officeart/2008/layout/LinedList"/>
    <dgm:cxn modelId="{3380D740-972D-4262-8EB1-7CD9E602CFCE}" type="presParOf" srcId="{DCCBF7F5-3F9A-4481-AC56-B6A6455682C2}" destId="{70556481-36E5-4854-839C-93DE7932C30F}" srcOrd="0" destOrd="0" presId="urn:microsoft.com/office/officeart/2008/layout/LinedList"/>
    <dgm:cxn modelId="{B25EBB82-8414-4423-8931-561B20C86831}" type="presParOf" srcId="{DCCBF7F5-3F9A-4481-AC56-B6A6455682C2}" destId="{CB3F1D68-3365-43BD-BB20-6E8A4D1B2986}" srcOrd="1" destOrd="0" presId="urn:microsoft.com/office/officeart/2008/layout/LinedList"/>
    <dgm:cxn modelId="{17B4A51F-B6C9-468F-8E8D-44FE7EFA1DF6}" type="presParOf" srcId="{CB3F1D68-3365-43BD-BB20-6E8A4D1B2986}" destId="{6F5B48D8-ECAC-41E2-B94F-B5F61A9AA222}" srcOrd="0" destOrd="0" presId="urn:microsoft.com/office/officeart/2008/layout/LinedList"/>
    <dgm:cxn modelId="{3572917B-D810-4EF5-A131-86FAEAE2E47F}" type="presParOf" srcId="{CB3F1D68-3365-43BD-BB20-6E8A4D1B2986}" destId="{56B4DE0B-5804-4D62-B86D-BCB2B222A0BD}" srcOrd="1" destOrd="0" presId="urn:microsoft.com/office/officeart/2008/layout/LinedList"/>
    <dgm:cxn modelId="{6E3F71C7-A435-417B-911D-BE8DB5800912}" type="presParOf" srcId="{DCCBF7F5-3F9A-4481-AC56-B6A6455682C2}" destId="{4D9F0601-4F6C-4607-9950-49267A76A87B}" srcOrd="2" destOrd="0" presId="urn:microsoft.com/office/officeart/2008/layout/LinedList"/>
    <dgm:cxn modelId="{BD375D17-E80B-4CF6-8824-12682F0DD5CB}" type="presParOf" srcId="{DCCBF7F5-3F9A-4481-AC56-B6A6455682C2}" destId="{AD9CE666-1D69-4D67-BCAB-301F8A17C1D4}" srcOrd="3" destOrd="0" presId="urn:microsoft.com/office/officeart/2008/layout/LinedList"/>
    <dgm:cxn modelId="{461DE9D5-1C13-404D-9776-2C2672F8EC71}" type="presParOf" srcId="{AD9CE666-1D69-4D67-BCAB-301F8A17C1D4}" destId="{92175FA3-FC44-4315-8B2D-02C2537C8993}" srcOrd="0" destOrd="0" presId="urn:microsoft.com/office/officeart/2008/layout/LinedList"/>
    <dgm:cxn modelId="{C38E7BAD-A9E7-416D-B71B-21278069CDB5}" type="presParOf" srcId="{AD9CE666-1D69-4D67-BCAB-301F8A17C1D4}" destId="{0AB46F04-3BF8-43DE-BB5F-8FEC25FA99B0}" srcOrd="1" destOrd="0" presId="urn:microsoft.com/office/officeart/2008/layout/LinedList"/>
    <dgm:cxn modelId="{7A9106BB-FA57-4EA0-9B38-5B339E9987EC}" type="presParOf" srcId="{DCCBF7F5-3F9A-4481-AC56-B6A6455682C2}" destId="{77CDFDA8-EFCD-472D-8A69-2AB9536B5D61}" srcOrd="4" destOrd="0" presId="urn:microsoft.com/office/officeart/2008/layout/LinedList"/>
    <dgm:cxn modelId="{7F8733DE-9E65-40A5-9156-B55F506F2218}" type="presParOf" srcId="{DCCBF7F5-3F9A-4481-AC56-B6A6455682C2}" destId="{78A83F97-A06F-4BB0-B4EF-4D05E7A93A79}" srcOrd="5" destOrd="0" presId="urn:microsoft.com/office/officeart/2008/layout/LinedList"/>
    <dgm:cxn modelId="{111383DA-0A4D-421D-BE1D-E8EF8266A4A0}" type="presParOf" srcId="{78A83F97-A06F-4BB0-B4EF-4D05E7A93A79}" destId="{9ADA4FA9-C928-4567-921C-B93314326C95}" srcOrd="0" destOrd="0" presId="urn:microsoft.com/office/officeart/2008/layout/LinedList"/>
    <dgm:cxn modelId="{D7585883-823A-4788-899F-C978498C41FD}" type="presParOf" srcId="{78A83F97-A06F-4BB0-B4EF-4D05E7A93A79}" destId="{14DBE196-C623-44F3-B16D-243B448E4C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55D61-8BE9-4801-A57B-CC48C8226368}" type="doc">
      <dgm:prSet loTypeId="urn:microsoft.com/office/officeart/2008/layout/LinedList" loCatId="list" qsTypeId="urn:microsoft.com/office/officeart/2005/8/quickstyle/simple1" qsCatId="simple" csTypeId="urn:microsoft.com/office/officeart/2005/8/colors/accent5_3" csCatId="accent5" phldr="1"/>
      <dgm:spPr/>
      <dgm:t>
        <a:bodyPr/>
        <a:lstStyle/>
        <a:p>
          <a:endParaRPr lang="lt-LT"/>
        </a:p>
      </dgm:t>
    </dgm:pt>
    <dgm:pt modelId="{E753AF81-2C01-454E-AC22-92BEB0B4CDBC}">
      <dgm:prSet phldrT="[Tekstas]" custT="1"/>
      <dgm:spPr/>
      <dgm:t>
        <a:bodyPr/>
        <a:lstStyle/>
        <a:p>
          <a:endPar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4404AB8-CCBC-44DB-9F36-5903DE95CE90}" type="parTrans" cxnId="{92C1DEA0-2176-4EC0-A38B-7FD2C3D131C3}">
      <dgm:prSet/>
      <dgm:spPr/>
      <dgm:t>
        <a:bodyPr/>
        <a:lstStyle/>
        <a:p>
          <a:endParaRPr lang="lt-LT"/>
        </a:p>
      </dgm:t>
    </dgm:pt>
    <dgm:pt modelId="{F0256DB8-12E2-4762-AA35-4519E95C8AD0}" type="sibTrans" cxnId="{92C1DEA0-2176-4EC0-A38B-7FD2C3D131C3}">
      <dgm:prSet/>
      <dgm:spPr/>
      <dgm:t>
        <a:bodyPr/>
        <a:lstStyle/>
        <a:p>
          <a:endParaRPr lang="lt-LT"/>
        </a:p>
      </dgm:t>
    </dgm:pt>
    <dgm:pt modelId="{5A42E99F-DAC0-4A93-B77A-AC07E9B452C1}">
      <dgm:prSet phldrT="[Tekstas]"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0A05B12-79E4-4F3E-AE75-02CF42187F3E}" type="sibTrans" cxnId="{83198EAD-0BA5-4CCD-A9C1-8D6225F228A8}">
      <dgm:prSet/>
      <dgm:spPr/>
      <dgm:t>
        <a:bodyPr/>
        <a:lstStyle/>
        <a:p>
          <a:endParaRPr lang="lt-LT"/>
        </a:p>
      </dgm:t>
    </dgm:pt>
    <dgm:pt modelId="{0CD05E91-E321-4D23-9487-24CB1CCB0926}" type="parTrans" cxnId="{83198EAD-0BA5-4CCD-A9C1-8D6225F228A8}">
      <dgm:prSet/>
      <dgm:spPr/>
      <dgm:t>
        <a:bodyPr/>
        <a:lstStyle/>
        <a:p>
          <a:endParaRPr lang="lt-LT"/>
        </a:p>
      </dgm:t>
    </dgm:pt>
    <dgm:pt modelId="{2DB78E9E-2648-4ADD-8678-89C6443C7420}">
      <dgm:prSet phldrT="[Tekstas]" custT="1"/>
      <dgm:spPr/>
      <dgm:t>
        <a:bodyPr/>
        <a:lstStyle/>
        <a:p>
          <a:endPar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FD62344-160F-474D-9C37-F5125EA67822}" type="sibTrans" cxnId="{6CAB1D21-8A4A-46CD-85E2-150CF911A067}">
      <dgm:prSet/>
      <dgm:spPr/>
      <dgm:t>
        <a:bodyPr/>
        <a:lstStyle/>
        <a:p>
          <a:endParaRPr lang="lt-LT"/>
        </a:p>
      </dgm:t>
    </dgm:pt>
    <dgm:pt modelId="{4F6400D5-C56C-4C94-8157-C214DEB6B1E0}" type="parTrans" cxnId="{6CAB1D21-8A4A-46CD-85E2-150CF911A067}">
      <dgm:prSet/>
      <dgm:spPr/>
      <dgm:t>
        <a:bodyPr/>
        <a:lstStyle/>
        <a:p>
          <a:endParaRPr lang="lt-LT"/>
        </a:p>
      </dgm:t>
    </dgm:pt>
    <dgm:pt modelId="{A1CA5B75-4B86-4F3E-B1E9-AFB7B69975D7}" type="pres">
      <dgm:prSet presAssocID="{DB255D61-8BE9-4801-A57B-CC48C8226368}" presName="vert0" presStyleCnt="0">
        <dgm:presLayoutVars>
          <dgm:dir/>
          <dgm:animOne val="branch"/>
          <dgm:animLvl val="lvl"/>
        </dgm:presLayoutVars>
      </dgm:prSet>
      <dgm:spPr/>
      <dgm:t>
        <a:bodyPr/>
        <a:lstStyle/>
        <a:p>
          <a:endParaRPr lang="en-US"/>
        </a:p>
      </dgm:t>
    </dgm:pt>
    <dgm:pt modelId="{4EF62786-9C59-4EDB-948F-7588A4703A3D}" type="pres">
      <dgm:prSet presAssocID="{5A42E99F-DAC0-4A93-B77A-AC07E9B452C1}" presName="thickLine" presStyleLbl="alignNode1" presStyleIdx="0" presStyleCnt="3"/>
      <dgm:spPr/>
    </dgm:pt>
    <dgm:pt modelId="{347F123D-DDC2-4B43-832D-FFADD31B715F}" type="pres">
      <dgm:prSet presAssocID="{5A42E99F-DAC0-4A93-B77A-AC07E9B452C1}" presName="horz1" presStyleCnt="0"/>
      <dgm:spPr/>
    </dgm:pt>
    <dgm:pt modelId="{07C2279D-1609-4BC7-8E1D-8F404324131F}" type="pres">
      <dgm:prSet presAssocID="{5A42E99F-DAC0-4A93-B77A-AC07E9B452C1}" presName="tx1" presStyleLbl="revTx" presStyleIdx="0" presStyleCnt="3" custScaleY="125816"/>
      <dgm:spPr/>
      <dgm:t>
        <a:bodyPr/>
        <a:lstStyle/>
        <a:p>
          <a:endParaRPr lang="en-US"/>
        </a:p>
      </dgm:t>
    </dgm:pt>
    <dgm:pt modelId="{8657CE29-71D1-452F-A520-790E78982601}" type="pres">
      <dgm:prSet presAssocID="{5A42E99F-DAC0-4A93-B77A-AC07E9B452C1}" presName="vert1" presStyleCnt="0"/>
      <dgm:spPr/>
    </dgm:pt>
    <dgm:pt modelId="{57AA1915-85F8-4EF7-8B6E-2BA73561087E}" type="pres">
      <dgm:prSet presAssocID="{2DB78E9E-2648-4ADD-8678-89C6443C7420}" presName="thickLine" presStyleLbl="alignNode1" presStyleIdx="1" presStyleCnt="3"/>
      <dgm:spPr/>
    </dgm:pt>
    <dgm:pt modelId="{BA1EE2B3-C685-4A49-B648-B8064134900A}" type="pres">
      <dgm:prSet presAssocID="{2DB78E9E-2648-4ADD-8678-89C6443C7420}" presName="horz1" presStyleCnt="0"/>
      <dgm:spPr/>
    </dgm:pt>
    <dgm:pt modelId="{E69AAF75-61E0-45A7-BA79-33D87AF42236}" type="pres">
      <dgm:prSet presAssocID="{2DB78E9E-2648-4ADD-8678-89C6443C7420}" presName="tx1" presStyleLbl="revTx" presStyleIdx="1" presStyleCnt="3" custScaleY="141507"/>
      <dgm:spPr/>
      <dgm:t>
        <a:bodyPr/>
        <a:lstStyle/>
        <a:p>
          <a:endParaRPr lang="en-US"/>
        </a:p>
      </dgm:t>
    </dgm:pt>
    <dgm:pt modelId="{E049ED60-6FE5-43E2-83DB-A6524D091C04}" type="pres">
      <dgm:prSet presAssocID="{2DB78E9E-2648-4ADD-8678-89C6443C7420}" presName="vert1" presStyleCnt="0"/>
      <dgm:spPr/>
    </dgm:pt>
    <dgm:pt modelId="{861601E6-3D3D-4CD9-B3AB-2D67D4EE9EC6}" type="pres">
      <dgm:prSet presAssocID="{E753AF81-2C01-454E-AC22-92BEB0B4CDBC}" presName="thickLine" presStyleLbl="alignNode1" presStyleIdx="2" presStyleCnt="3"/>
      <dgm:spPr/>
    </dgm:pt>
    <dgm:pt modelId="{FDA6880C-BB82-402F-941D-7F77DF4D13BB}" type="pres">
      <dgm:prSet presAssocID="{E753AF81-2C01-454E-AC22-92BEB0B4CDBC}" presName="horz1" presStyleCnt="0"/>
      <dgm:spPr/>
    </dgm:pt>
    <dgm:pt modelId="{DE658A0B-1BC3-4226-8996-9B8D8641A02E}" type="pres">
      <dgm:prSet presAssocID="{E753AF81-2C01-454E-AC22-92BEB0B4CDBC}" presName="tx1" presStyleLbl="revTx" presStyleIdx="2" presStyleCnt="3" custScaleY="224976"/>
      <dgm:spPr/>
      <dgm:t>
        <a:bodyPr/>
        <a:lstStyle/>
        <a:p>
          <a:endParaRPr lang="en-US"/>
        </a:p>
      </dgm:t>
    </dgm:pt>
    <dgm:pt modelId="{4E8EF118-A234-4F6A-9089-3AAC36FD4714}" type="pres">
      <dgm:prSet presAssocID="{E753AF81-2C01-454E-AC22-92BEB0B4CDBC}" presName="vert1" presStyleCnt="0"/>
      <dgm:spPr/>
    </dgm:pt>
  </dgm:ptLst>
  <dgm:cxnLst>
    <dgm:cxn modelId="{FA5E0ABE-5424-4E9A-80C3-6B2AFAF20F69}" type="presOf" srcId="{5A42E99F-DAC0-4A93-B77A-AC07E9B452C1}" destId="{07C2279D-1609-4BC7-8E1D-8F404324131F}" srcOrd="0" destOrd="0" presId="urn:microsoft.com/office/officeart/2008/layout/LinedList"/>
    <dgm:cxn modelId="{92C1DEA0-2176-4EC0-A38B-7FD2C3D131C3}" srcId="{DB255D61-8BE9-4801-A57B-CC48C8226368}" destId="{E753AF81-2C01-454E-AC22-92BEB0B4CDBC}" srcOrd="2" destOrd="0" parTransId="{F4404AB8-CCBC-44DB-9F36-5903DE95CE90}" sibTransId="{F0256DB8-12E2-4762-AA35-4519E95C8AD0}"/>
    <dgm:cxn modelId="{23839F53-886D-4E9F-857A-AB807EC39ACD}" type="presOf" srcId="{E753AF81-2C01-454E-AC22-92BEB0B4CDBC}" destId="{DE658A0B-1BC3-4226-8996-9B8D8641A02E}" srcOrd="0" destOrd="0" presId="urn:microsoft.com/office/officeart/2008/layout/LinedList"/>
    <dgm:cxn modelId="{6CAB1D21-8A4A-46CD-85E2-150CF911A067}" srcId="{DB255D61-8BE9-4801-A57B-CC48C8226368}" destId="{2DB78E9E-2648-4ADD-8678-89C6443C7420}" srcOrd="1" destOrd="0" parTransId="{4F6400D5-C56C-4C94-8157-C214DEB6B1E0}" sibTransId="{AFD62344-160F-474D-9C37-F5125EA67822}"/>
    <dgm:cxn modelId="{83198EAD-0BA5-4CCD-A9C1-8D6225F228A8}" srcId="{DB255D61-8BE9-4801-A57B-CC48C8226368}" destId="{5A42E99F-DAC0-4A93-B77A-AC07E9B452C1}" srcOrd="0" destOrd="0" parTransId="{0CD05E91-E321-4D23-9487-24CB1CCB0926}" sibTransId="{E0A05B12-79E4-4F3E-AE75-02CF42187F3E}"/>
    <dgm:cxn modelId="{DE587B46-32B1-4AA0-89B3-1DCBE2386296}" type="presOf" srcId="{DB255D61-8BE9-4801-A57B-CC48C8226368}" destId="{A1CA5B75-4B86-4F3E-B1E9-AFB7B69975D7}" srcOrd="0" destOrd="0" presId="urn:microsoft.com/office/officeart/2008/layout/LinedList"/>
    <dgm:cxn modelId="{549043B6-BC42-4BAA-BB93-BE4B1D8CE3A9}" type="presOf" srcId="{2DB78E9E-2648-4ADD-8678-89C6443C7420}" destId="{E69AAF75-61E0-45A7-BA79-33D87AF42236}" srcOrd="0" destOrd="0" presId="urn:microsoft.com/office/officeart/2008/layout/LinedList"/>
    <dgm:cxn modelId="{3EBCDF5A-C1D5-4D7E-8AB5-EF90B5A56E7D}" type="presParOf" srcId="{A1CA5B75-4B86-4F3E-B1E9-AFB7B69975D7}" destId="{4EF62786-9C59-4EDB-948F-7588A4703A3D}" srcOrd="0" destOrd="0" presId="urn:microsoft.com/office/officeart/2008/layout/LinedList"/>
    <dgm:cxn modelId="{DE841E47-3E3F-4DD9-A465-50402199C6C3}" type="presParOf" srcId="{A1CA5B75-4B86-4F3E-B1E9-AFB7B69975D7}" destId="{347F123D-DDC2-4B43-832D-FFADD31B715F}" srcOrd="1" destOrd="0" presId="urn:microsoft.com/office/officeart/2008/layout/LinedList"/>
    <dgm:cxn modelId="{4F6E66BC-C047-41B7-9400-DBE4C9EEA3B8}" type="presParOf" srcId="{347F123D-DDC2-4B43-832D-FFADD31B715F}" destId="{07C2279D-1609-4BC7-8E1D-8F404324131F}" srcOrd="0" destOrd="0" presId="urn:microsoft.com/office/officeart/2008/layout/LinedList"/>
    <dgm:cxn modelId="{EFDB216E-57E0-42BD-A31B-00BB77D73E51}" type="presParOf" srcId="{347F123D-DDC2-4B43-832D-FFADD31B715F}" destId="{8657CE29-71D1-452F-A520-790E78982601}" srcOrd="1" destOrd="0" presId="urn:microsoft.com/office/officeart/2008/layout/LinedList"/>
    <dgm:cxn modelId="{C0B967E2-7EE3-44AB-8CC8-86E23DEC7B7C}" type="presParOf" srcId="{A1CA5B75-4B86-4F3E-B1E9-AFB7B69975D7}" destId="{57AA1915-85F8-4EF7-8B6E-2BA73561087E}" srcOrd="2" destOrd="0" presId="urn:microsoft.com/office/officeart/2008/layout/LinedList"/>
    <dgm:cxn modelId="{C485310B-8C83-40EE-928C-576BB8E9285E}" type="presParOf" srcId="{A1CA5B75-4B86-4F3E-B1E9-AFB7B69975D7}" destId="{BA1EE2B3-C685-4A49-B648-B8064134900A}" srcOrd="3" destOrd="0" presId="urn:microsoft.com/office/officeart/2008/layout/LinedList"/>
    <dgm:cxn modelId="{CC09065A-57A9-49D8-A2C1-EF936E8B1E54}" type="presParOf" srcId="{BA1EE2B3-C685-4A49-B648-B8064134900A}" destId="{E69AAF75-61E0-45A7-BA79-33D87AF42236}" srcOrd="0" destOrd="0" presId="urn:microsoft.com/office/officeart/2008/layout/LinedList"/>
    <dgm:cxn modelId="{687B9011-69C7-4555-AEF7-075D0B397E13}" type="presParOf" srcId="{BA1EE2B3-C685-4A49-B648-B8064134900A}" destId="{E049ED60-6FE5-43E2-83DB-A6524D091C04}" srcOrd="1" destOrd="0" presId="urn:microsoft.com/office/officeart/2008/layout/LinedList"/>
    <dgm:cxn modelId="{ED9C0AAF-18DF-483C-B2A5-5783606401DE}" type="presParOf" srcId="{A1CA5B75-4B86-4F3E-B1E9-AFB7B69975D7}" destId="{861601E6-3D3D-4CD9-B3AB-2D67D4EE9EC6}" srcOrd="4" destOrd="0" presId="urn:microsoft.com/office/officeart/2008/layout/LinedList"/>
    <dgm:cxn modelId="{0C1A6051-EFC4-43BC-9CE4-2A6A38212AE5}" type="presParOf" srcId="{A1CA5B75-4B86-4F3E-B1E9-AFB7B69975D7}" destId="{FDA6880C-BB82-402F-941D-7F77DF4D13BB}" srcOrd="5" destOrd="0" presId="urn:microsoft.com/office/officeart/2008/layout/LinedList"/>
    <dgm:cxn modelId="{17923602-E7A5-4EC2-A228-58B3D031C54C}" type="presParOf" srcId="{FDA6880C-BB82-402F-941D-7F77DF4D13BB}" destId="{DE658A0B-1BC3-4226-8996-9B8D8641A02E}" srcOrd="0" destOrd="0" presId="urn:microsoft.com/office/officeart/2008/layout/LinedList"/>
    <dgm:cxn modelId="{691844DA-24D2-4EB2-8479-4AB6B899E337}" type="presParOf" srcId="{FDA6880C-BB82-402F-941D-7F77DF4D13BB}" destId="{4E8EF118-A234-4F6A-9089-3AAC36FD47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55D61-8BE9-4801-A57B-CC48C8226368}"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lt-LT"/>
        </a:p>
      </dgm:t>
    </dgm:pt>
    <dgm:pt modelId="{5A42E99F-DAC0-4A93-B77A-AC07E9B452C1}">
      <dgm:prSet phldrT="[Tekstas]" custT="1"/>
      <dgm:spPr/>
      <dgm:t>
        <a:bodyPr/>
        <a:lstStyle/>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Ekonominė veikla; </a:t>
          </a:r>
        </a:p>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Darbuotojų skaičius; </a:t>
          </a:r>
        </a:p>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Veiklos trukmė (mėn.); </a:t>
          </a:r>
        </a:p>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Vidutinis darbuotojų atlyginimas (Sodros duomenimis);  </a:t>
          </a:r>
        </a:p>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Atlikti patikrinimai; </a:t>
          </a:r>
        </a:p>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Neatlikti patikrinimai; </a:t>
          </a:r>
        </a:p>
        <a:p>
          <a:pPr algn="l"/>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Deklaracija apie DSS būklės ir DT aktų vykdymą.</a:t>
          </a:r>
        </a:p>
      </dgm:t>
    </dgm:pt>
    <dgm:pt modelId="{0CD05E91-E321-4D23-9487-24CB1CCB0926}" type="parTrans" cxnId="{83198EAD-0BA5-4CCD-A9C1-8D6225F228A8}">
      <dgm:prSet/>
      <dgm:spPr/>
      <dgm:t>
        <a:bodyPr/>
        <a:lstStyle/>
        <a:p>
          <a:endParaRPr lang="lt-LT"/>
        </a:p>
      </dgm:t>
    </dgm:pt>
    <dgm:pt modelId="{E0A05B12-79E4-4F3E-AE75-02CF42187F3E}" type="sibTrans" cxnId="{83198EAD-0BA5-4CCD-A9C1-8D6225F228A8}">
      <dgm:prSet/>
      <dgm:spPr/>
      <dgm:t>
        <a:bodyPr/>
        <a:lstStyle/>
        <a:p>
          <a:endParaRPr lang="lt-LT"/>
        </a:p>
      </dgm:t>
    </dgm:pt>
    <dgm:pt modelId="{367412C7-74A6-42D6-A423-D525EB963FDE}">
      <dgm:prSet phldrT="[Tekstas]"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Planinių patikrinimų sąrašams suformuoti didžiausios rizikos įmonėms, įstaigoms ir organizacijoms taikomi papildomai suprogramuoti automatinės atrankos kriterijai. </a:t>
          </a:r>
        </a:p>
        <a:p>
          <a:pPr marL="0" marR="0" lvl="0" indent="0" defTabSz="914400" eaLnBrk="1" fontAlgn="auto" latinLnBrk="0" hangingPunct="1">
            <a:lnSpc>
              <a:spcPct val="100000"/>
            </a:lnSpc>
            <a:spcBef>
              <a:spcPts val="0"/>
            </a:spcBef>
            <a:spcAft>
              <a:spcPts val="0"/>
            </a:spcAft>
            <a:buClrTx/>
            <a:buSzTx/>
            <a:buFontTx/>
            <a:buNone/>
            <a:tabLst/>
            <a:defRPr/>
          </a:pP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Šie kriterijai (jų reikšmės) kasmet kinta priklausomai nuo aktualijų. </a:t>
          </a:r>
          <a:endParaRPr lang="en-US"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C0D091F-954B-4ABD-8805-CA0A25E77F95}" type="sibTrans" cxnId="{1E6BCE81-AA25-4B92-8509-7D7FA01FF796}">
      <dgm:prSet/>
      <dgm:spPr/>
      <dgm:t>
        <a:bodyPr/>
        <a:lstStyle/>
        <a:p>
          <a:endParaRPr lang="lt-LT"/>
        </a:p>
      </dgm:t>
    </dgm:pt>
    <dgm:pt modelId="{C3488263-781A-4C0D-97AF-F7923D5F8718}" type="parTrans" cxnId="{1E6BCE81-AA25-4B92-8509-7D7FA01FF796}">
      <dgm:prSet/>
      <dgm:spPr/>
      <dgm:t>
        <a:bodyPr/>
        <a:lstStyle/>
        <a:p>
          <a:endParaRPr lang="lt-LT"/>
        </a:p>
      </dgm:t>
    </dgm:pt>
    <dgm:pt modelId="{DCCBF7F5-3F9A-4481-AC56-B6A6455682C2}" type="pres">
      <dgm:prSet presAssocID="{DB255D61-8BE9-4801-A57B-CC48C8226368}" presName="vert0" presStyleCnt="0">
        <dgm:presLayoutVars>
          <dgm:dir/>
          <dgm:animOne val="branch"/>
          <dgm:animLvl val="lvl"/>
        </dgm:presLayoutVars>
      </dgm:prSet>
      <dgm:spPr/>
      <dgm:t>
        <a:bodyPr/>
        <a:lstStyle/>
        <a:p>
          <a:endParaRPr lang="en-US"/>
        </a:p>
      </dgm:t>
    </dgm:pt>
    <dgm:pt modelId="{70556481-36E5-4854-839C-93DE7932C30F}" type="pres">
      <dgm:prSet presAssocID="{367412C7-74A6-42D6-A423-D525EB963FDE}" presName="thickLine" presStyleLbl="alignNode1" presStyleIdx="0" presStyleCnt="2"/>
      <dgm:spPr/>
    </dgm:pt>
    <dgm:pt modelId="{CB3F1D68-3365-43BD-BB20-6E8A4D1B2986}" type="pres">
      <dgm:prSet presAssocID="{367412C7-74A6-42D6-A423-D525EB963FDE}" presName="horz1" presStyleCnt="0"/>
      <dgm:spPr/>
    </dgm:pt>
    <dgm:pt modelId="{6F5B48D8-ECAC-41E2-B94F-B5F61A9AA222}" type="pres">
      <dgm:prSet presAssocID="{367412C7-74A6-42D6-A423-D525EB963FDE}" presName="tx1" presStyleLbl="revTx" presStyleIdx="0" presStyleCnt="2"/>
      <dgm:spPr/>
      <dgm:t>
        <a:bodyPr/>
        <a:lstStyle/>
        <a:p>
          <a:endParaRPr lang="en-US"/>
        </a:p>
      </dgm:t>
    </dgm:pt>
    <dgm:pt modelId="{56B4DE0B-5804-4D62-B86D-BCB2B222A0BD}" type="pres">
      <dgm:prSet presAssocID="{367412C7-74A6-42D6-A423-D525EB963FDE}" presName="vert1" presStyleCnt="0"/>
      <dgm:spPr/>
    </dgm:pt>
    <dgm:pt modelId="{77CDFDA8-EFCD-472D-8A69-2AB9536B5D61}" type="pres">
      <dgm:prSet presAssocID="{5A42E99F-DAC0-4A93-B77A-AC07E9B452C1}" presName="thickLine" presStyleLbl="alignNode1" presStyleIdx="1" presStyleCnt="2"/>
      <dgm:spPr/>
    </dgm:pt>
    <dgm:pt modelId="{78A83F97-A06F-4BB0-B4EF-4D05E7A93A79}" type="pres">
      <dgm:prSet presAssocID="{5A42E99F-DAC0-4A93-B77A-AC07E9B452C1}" presName="horz1" presStyleCnt="0"/>
      <dgm:spPr/>
    </dgm:pt>
    <dgm:pt modelId="{9ADA4FA9-C928-4567-921C-B93314326C95}" type="pres">
      <dgm:prSet presAssocID="{5A42E99F-DAC0-4A93-B77A-AC07E9B452C1}" presName="tx1" presStyleLbl="revTx" presStyleIdx="1" presStyleCnt="2" custScaleY="126179"/>
      <dgm:spPr/>
      <dgm:t>
        <a:bodyPr/>
        <a:lstStyle/>
        <a:p>
          <a:endParaRPr lang="en-US"/>
        </a:p>
      </dgm:t>
    </dgm:pt>
    <dgm:pt modelId="{14DBE196-C623-44F3-B16D-243B448E4CAC}" type="pres">
      <dgm:prSet presAssocID="{5A42E99F-DAC0-4A93-B77A-AC07E9B452C1}" presName="vert1" presStyleCnt="0"/>
      <dgm:spPr/>
    </dgm:pt>
  </dgm:ptLst>
  <dgm:cxnLst>
    <dgm:cxn modelId="{6F612F91-7C75-4691-97FC-09EF0A8BB463}" type="presOf" srcId="{DB255D61-8BE9-4801-A57B-CC48C8226368}" destId="{DCCBF7F5-3F9A-4481-AC56-B6A6455682C2}" srcOrd="0" destOrd="0" presId="urn:microsoft.com/office/officeart/2008/layout/LinedList"/>
    <dgm:cxn modelId="{83198EAD-0BA5-4CCD-A9C1-8D6225F228A8}" srcId="{DB255D61-8BE9-4801-A57B-CC48C8226368}" destId="{5A42E99F-DAC0-4A93-B77A-AC07E9B452C1}" srcOrd="1" destOrd="0" parTransId="{0CD05E91-E321-4D23-9487-24CB1CCB0926}" sibTransId="{E0A05B12-79E4-4F3E-AE75-02CF42187F3E}"/>
    <dgm:cxn modelId="{9FEE52A6-55BA-40E4-9F13-1F1B260E1539}" type="presOf" srcId="{5A42E99F-DAC0-4A93-B77A-AC07E9B452C1}" destId="{9ADA4FA9-C928-4567-921C-B93314326C95}" srcOrd="0" destOrd="0" presId="urn:microsoft.com/office/officeart/2008/layout/LinedList"/>
    <dgm:cxn modelId="{1E6BCE81-AA25-4B92-8509-7D7FA01FF796}" srcId="{DB255D61-8BE9-4801-A57B-CC48C8226368}" destId="{367412C7-74A6-42D6-A423-D525EB963FDE}" srcOrd="0" destOrd="0" parTransId="{C3488263-781A-4C0D-97AF-F7923D5F8718}" sibTransId="{AC0D091F-954B-4ABD-8805-CA0A25E77F95}"/>
    <dgm:cxn modelId="{3C5E95CF-654C-49F8-B997-221AB463AA26}" type="presOf" srcId="{367412C7-74A6-42D6-A423-D525EB963FDE}" destId="{6F5B48D8-ECAC-41E2-B94F-B5F61A9AA222}" srcOrd="0" destOrd="0" presId="urn:microsoft.com/office/officeart/2008/layout/LinedList"/>
    <dgm:cxn modelId="{3380D740-972D-4262-8EB1-7CD9E602CFCE}" type="presParOf" srcId="{DCCBF7F5-3F9A-4481-AC56-B6A6455682C2}" destId="{70556481-36E5-4854-839C-93DE7932C30F}" srcOrd="0" destOrd="0" presId="urn:microsoft.com/office/officeart/2008/layout/LinedList"/>
    <dgm:cxn modelId="{B25EBB82-8414-4423-8931-561B20C86831}" type="presParOf" srcId="{DCCBF7F5-3F9A-4481-AC56-B6A6455682C2}" destId="{CB3F1D68-3365-43BD-BB20-6E8A4D1B2986}" srcOrd="1" destOrd="0" presId="urn:microsoft.com/office/officeart/2008/layout/LinedList"/>
    <dgm:cxn modelId="{17B4A51F-B6C9-468F-8E8D-44FE7EFA1DF6}" type="presParOf" srcId="{CB3F1D68-3365-43BD-BB20-6E8A4D1B2986}" destId="{6F5B48D8-ECAC-41E2-B94F-B5F61A9AA222}" srcOrd="0" destOrd="0" presId="urn:microsoft.com/office/officeart/2008/layout/LinedList"/>
    <dgm:cxn modelId="{3572917B-D810-4EF5-A131-86FAEAE2E47F}" type="presParOf" srcId="{CB3F1D68-3365-43BD-BB20-6E8A4D1B2986}" destId="{56B4DE0B-5804-4D62-B86D-BCB2B222A0BD}" srcOrd="1" destOrd="0" presId="urn:microsoft.com/office/officeart/2008/layout/LinedList"/>
    <dgm:cxn modelId="{7A9106BB-FA57-4EA0-9B38-5B339E9987EC}" type="presParOf" srcId="{DCCBF7F5-3F9A-4481-AC56-B6A6455682C2}" destId="{77CDFDA8-EFCD-472D-8A69-2AB9536B5D61}" srcOrd="2" destOrd="0" presId="urn:microsoft.com/office/officeart/2008/layout/LinedList"/>
    <dgm:cxn modelId="{7F8733DE-9E65-40A5-9156-B55F506F2218}" type="presParOf" srcId="{DCCBF7F5-3F9A-4481-AC56-B6A6455682C2}" destId="{78A83F97-A06F-4BB0-B4EF-4D05E7A93A79}" srcOrd="3" destOrd="0" presId="urn:microsoft.com/office/officeart/2008/layout/LinedList"/>
    <dgm:cxn modelId="{111383DA-0A4D-421D-BE1D-E8EF8266A4A0}" type="presParOf" srcId="{78A83F97-A06F-4BB0-B4EF-4D05E7A93A79}" destId="{9ADA4FA9-C928-4567-921C-B93314326C95}" srcOrd="0" destOrd="0" presId="urn:microsoft.com/office/officeart/2008/layout/LinedList"/>
    <dgm:cxn modelId="{D7585883-823A-4788-899F-C978498C41FD}" type="presParOf" srcId="{78A83F97-A06F-4BB0-B4EF-4D05E7A93A79}" destId="{14DBE196-C623-44F3-B16D-243B448E4C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55D61-8BE9-4801-A57B-CC48C8226368}" type="doc">
      <dgm:prSet loTypeId="urn:microsoft.com/office/officeart/2008/layout/LinedList" loCatId="list" qsTypeId="urn:microsoft.com/office/officeart/2005/8/quickstyle/simple1" qsCatId="simple" csTypeId="urn:microsoft.com/office/officeart/2005/8/colors/accent5_3" csCatId="accent5" phldr="1"/>
      <dgm:spPr/>
      <dgm:t>
        <a:bodyPr/>
        <a:lstStyle/>
        <a:p>
          <a:endParaRPr lang="lt-LT"/>
        </a:p>
      </dgm:t>
    </dgm:pt>
    <dgm:pt modelId="{5A42E99F-DAC0-4A93-B77A-AC07E9B452C1}">
      <dgm:prSet phldrT="[Tekstas]"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 kontrolei: </a:t>
          </a:r>
          <a:r>
            <a:rPr lang="lt-LT" sz="20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didžiausios rizikos šio darbo reiškiniams atsirasti statybos; apdirbamosios gamybos; krovininio kelių transporto; žemės ūkio, miškininkystės ir žuvininkystės; apgyvendinimo ir maitinimo paslaugų; didmeninės ir mažmeninės prekybos EV. </a:t>
          </a:r>
        </a:p>
        <a:p>
          <a:pPr marL="0" marR="0" lvl="0" indent="0" defTabSz="914400" eaLnBrk="1" fontAlgn="auto" latinLnBrk="0" hangingPunct="1">
            <a:lnSpc>
              <a:spcPct val="100000"/>
            </a:lnSpc>
            <a:spcBef>
              <a:spcPts val="0"/>
            </a:spcBef>
            <a:spcAft>
              <a:spcPts val="0"/>
            </a:spcAft>
            <a:buClrTx/>
            <a:buSzTx/>
            <a:buFontTx/>
            <a:buNone/>
            <a:tabLst/>
            <a:defRPr/>
          </a:pPr>
          <a:endPar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D05E91-E321-4D23-9487-24CB1CCB0926}" type="parTrans" cxnId="{83198EAD-0BA5-4CCD-A9C1-8D6225F228A8}">
      <dgm:prSet/>
      <dgm:spPr/>
      <dgm:t>
        <a:bodyPr/>
        <a:lstStyle/>
        <a:p>
          <a:endParaRPr lang="lt-LT"/>
        </a:p>
      </dgm:t>
    </dgm:pt>
    <dgm:pt modelId="{E0A05B12-79E4-4F3E-AE75-02CF42187F3E}" type="sibTrans" cxnId="{83198EAD-0BA5-4CCD-A9C1-8D6225F228A8}">
      <dgm:prSet/>
      <dgm:spPr/>
      <dgm:t>
        <a:bodyPr/>
        <a:lstStyle/>
        <a:p>
          <a:endParaRPr lang="lt-LT"/>
        </a:p>
      </dgm:t>
    </dgm:pt>
    <dgm:pt modelId="{2DB78E9E-2648-4ADD-8678-89C6443C7420}">
      <dgm:prSet phldrT="[Tekstas]" custT="1"/>
      <dgm:spPr/>
      <dgm:t>
        <a:bodyPr/>
        <a:lstStyle/>
        <a:p>
          <a:r>
            <a:rPr lang="lt-LT"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DSS </a:t>
          </a:r>
          <a:r>
            <a:rPr lang="lt-LT" sz="2000" b="1" noProof="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kontrolei: </a:t>
          </a:r>
          <a:r>
            <a:rPr lang="lt-LT" sz="2000" b="1" noProof="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didžiausios rizikos NA darbe įvykti ar PL susirgti </a:t>
          </a:r>
          <a:r>
            <a:rPr lang="lt-LT" sz="20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statybos; miškininkystės; transporto ir saugojimo; apdirbamosios gamybos; didmeninės ir mažmeninės prekybos; žemės ūkio; vandens tiekimo, nuotekų valymo, atliekų tvarkymo ir regeneravimo EV. Taip pat PPĮ naudojimas, ypač – senų (virš 25 m.) liftų ir lynų kelių.  </a:t>
          </a:r>
        </a:p>
      </dgm:t>
    </dgm:pt>
    <dgm:pt modelId="{4F6400D5-C56C-4C94-8157-C214DEB6B1E0}" type="parTrans" cxnId="{6CAB1D21-8A4A-46CD-85E2-150CF911A067}">
      <dgm:prSet/>
      <dgm:spPr/>
      <dgm:t>
        <a:bodyPr/>
        <a:lstStyle/>
        <a:p>
          <a:endParaRPr lang="lt-LT"/>
        </a:p>
      </dgm:t>
    </dgm:pt>
    <dgm:pt modelId="{AFD62344-160F-474D-9C37-F5125EA67822}" type="sibTrans" cxnId="{6CAB1D21-8A4A-46CD-85E2-150CF911A067}">
      <dgm:prSet/>
      <dgm:spPr/>
      <dgm:t>
        <a:bodyPr/>
        <a:lstStyle/>
        <a:p>
          <a:endParaRPr lang="lt-LT"/>
        </a:p>
      </dgm:t>
    </dgm:pt>
    <dgm:pt modelId="{E753AF81-2C01-454E-AC22-92BEB0B4CDBC}">
      <dgm:prSet phldrT="[Tekstas]" custT="1"/>
      <dgm:spPr/>
      <dgm:t>
        <a:bodyPr/>
        <a:lstStyle/>
        <a:p>
          <a:endPar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20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Kiti automatinės atrankos planiniams patikrinimams kriterijai (jų reikšmės) viešai neskelbiami.</a:t>
          </a:r>
        </a:p>
      </dgm:t>
    </dgm:pt>
    <dgm:pt modelId="{F4404AB8-CCBC-44DB-9F36-5903DE95CE90}" type="parTrans" cxnId="{92C1DEA0-2176-4EC0-A38B-7FD2C3D131C3}">
      <dgm:prSet/>
      <dgm:spPr/>
      <dgm:t>
        <a:bodyPr/>
        <a:lstStyle/>
        <a:p>
          <a:endParaRPr lang="lt-LT"/>
        </a:p>
      </dgm:t>
    </dgm:pt>
    <dgm:pt modelId="{F0256DB8-12E2-4762-AA35-4519E95C8AD0}" type="sibTrans" cxnId="{92C1DEA0-2176-4EC0-A38B-7FD2C3D131C3}">
      <dgm:prSet/>
      <dgm:spPr/>
      <dgm:t>
        <a:bodyPr/>
        <a:lstStyle/>
        <a:p>
          <a:endParaRPr lang="lt-LT"/>
        </a:p>
      </dgm:t>
    </dgm:pt>
    <dgm:pt modelId="{A1CA5B75-4B86-4F3E-B1E9-AFB7B69975D7}" type="pres">
      <dgm:prSet presAssocID="{DB255D61-8BE9-4801-A57B-CC48C8226368}" presName="vert0" presStyleCnt="0">
        <dgm:presLayoutVars>
          <dgm:dir/>
          <dgm:animOne val="branch"/>
          <dgm:animLvl val="lvl"/>
        </dgm:presLayoutVars>
      </dgm:prSet>
      <dgm:spPr/>
      <dgm:t>
        <a:bodyPr/>
        <a:lstStyle/>
        <a:p>
          <a:endParaRPr lang="en-US"/>
        </a:p>
      </dgm:t>
    </dgm:pt>
    <dgm:pt modelId="{4EF62786-9C59-4EDB-948F-7588A4703A3D}" type="pres">
      <dgm:prSet presAssocID="{5A42E99F-DAC0-4A93-B77A-AC07E9B452C1}" presName="thickLine" presStyleLbl="alignNode1" presStyleIdx="0" presStyleCnt="3"/>
      <dgm:spPr/>
    </dgm:pt>
    <dgm:pt modelId="{347F123D-DDC2-4B43-832D-FFADD31B715F}" type="pres">
      <dgm:prSet presAssocID="{5A42E99F-DAC0-4A93-B77A-AC07E9B452C1}" presName="horz1" presStyleCnt="0"/>
      <dgm:spPr/>
    </dgm:pt>
    <dgm:pt modelId="{07C2279D-1609-4BC7-8E1D-8F404324131F}" type="pres">
      <dgm:prSet presAssocID="{5A42E99F-DAC0-4A93-B77A-AC07E9B452C1}" presName="tx1" presStyleLbl="revTx" presStyleIdx="0" presStyleCnt="3" custScaleY="125816"/>
      <dgm:spPr/>
      <dgm:t>
        <a:bodyPr/>
        <a:lstStyle/>
        <a:p>
          <a:endParaRPr lang="en-US"/>
        </a:p>
      </dgm:t>
    </dgm:pt>
    <dgm:pt modelId="{8657CE29-71D1-452F-A520-790E78982601}" type="pres">
      <dgm:prSet presAssocID="{5A42E99F-DAC0-4A93-B77A-AC07E9B452C1}" presName="vert1" presStyleCnt="0"/>
      <dgm:spPr/>
    </dgm:pt>
    <dgm:pt modelId="{57AA1915-85F8-4EF7-8B6E-2BA73561087E}" type="pres">
      <dgm:prSet presAssocID="{2DB78E9E-2648-4ADD-8678-89C6443C7420}" presName="thickLine" presStyleLbl="alignNode1" presStyleIdx="1" presStyleCnt="3"/>
      <dgm:spPr/>
    </dgm:pt>
    <dgm:pt modelId="{BA1EE2B3-C685-4A49-B648-B8064134900A}" type="pres">
      <dgm:prSet presAssocID="{2DB78E9E-2648-4ADD-8678-89C6443C7420}" presName="horz1" presStyleCnt="0"/>
      <dgm:spPr/>
    </dgm:pt>
    <dgm:pt modelId="{E69AAF75-61E0-45A7-BA79-33D87AF42236}" type="pres">
      <dgm:prSet presAssocID="{2DB78E9E-2648-4ADD-8678-89C6443C7420}" presName="tx1" presStyleLbl="revTx" presStyleIdx="1" presStyleCnt="3" custScaleX="100196" custScaleY="155118"/>
      <dgm:spPr/>
      <dgm:t>
        <a:bodyPr/>
        <a:lstStyle/>
        <a:p>
          <a:endParaRPr lang="en-US"/>
        </a:p>
      </dgm:t>
    </dgm:pt>
    <dgm:pt modelId="{E049ED60-6FE5-43E2-83DB-A6524D091C04}" type="pres">
      <dgm:prSet presAssocID="{2DB78E9E-2648-4ADD-8678-89C6443C7420}" presName="vert1" presStyleCnt="0"/>
      <dgm:spPr/>
    </dgm:pt>
    <dgm:pt modelId="{861601E6-3D3D-4CD9-B3AB-2D67D4EE9EC6}" type="pres">
      <dgm:prSet presAssocID="{E753AF81-2C01-454E-AC22-92BEB0B4CDBC}" presName="thickLine" presStyleLbl="alignNode1" presStyleIdx="2" presStyleCnt="3"/>
      <dgm:spPr/>
    </dgm:pt>
    <dgm:pt modelId="{FDA6880C-BB82-402F-941D-7F77DF4D13BB}" type="pres">
      <dgm:prSet presAssocID="{E753AF81-2C01-454E-AC22-92BEB0B4CDBC}" presName="horz1" presStyleCnt="0"/>
      <dgm:spPr/>
    </dgm:pt>
    <dgm:pt modelId="{DE658A0B-1BC3-4226-8996-9B8D8641A02E}" type="pres">
      <dgm:prSet presAssocID="{E753AF81-2C01-454E-AC22-92BEB0B4CDBC}" presName="tx1" presStyleLbl="revTx" presStyleIdx="2" presStyleCnt="3" custScaleY="224976"/>
      <dgm:spPr/>
      <dgm:t>
        <a:bodyPr/>
        <a:lstStyle/>
        <a:p>
          <a:endParaRPr lang="en-US"/>
        </a:p>
      </dgm:t>
    </dgm:pt>
    <dgm:pt modelId="{4E8EF118-A234-4F6A-9089-3AAC36FD4714}" type="pres">
      <dgm:prSet presAssocID="{E753AF81-2C01-454E-AC22-92BEB0B4CDBC}" presName="vert1" presStyleCnt="0"/>
      <dgm:spPr/>
    </dgm:pt>
  </dgm:ptLst>
  <dgm:cxnLst>
    <dgm:cxn modelId="{FA5E0ABE-5424-4E9A-80C3-6B2AFAF20F69}" type="presOf" srcId="{5A42E99F-DAC0-4A93-B77A-AC07E9B452C1}" destId="{07C2279D-1609-4BC7-8E1D-8F404324131F}" srcOrd="0" destOrd="0" presId="urn:microsoft.com/office/officeart/2008/layout/LinedList"/>
    <dgm:cxn modelId="{92C1DEA0-2176-4EC0-A38B-7FD2C3D131C3}" srcId="{DB255D61-8BE9-4801-A57B-CC48C8226368}" destId="{E753AF81-2C01-454E-AC22-92BEB0B4CDBC}" srcOrd="2" destOrd="0" parTransId="{F4404AB8-CCBC-44DB-9F36-5903DE95CE90}" sibTransId="{F0256DB8-12E2-4762-AA35-4519E95C8AD0}"/>
    <dgm:cxn modelId="{23839F53-886D-4E9F-857A-AB807EC39ACD}" type="presOf" srcId="{E753AF81-2C01-454E-AC22-92BEB0B4CDBC}" destId="{DE658A0B-1BC3-4226-8996-9B8D8641A02E}" srcOrd="0" destOrd="0" presId="urn:microsoft.com/office/officeart/2008/layout/LinedList"/>
    <dgm:cxn modelId="{6CAB1D21-8A4A-46CD-85E2-150CF911A067}" srcId="{DB255D61-8BE9-4801-A57B-CC48C8226368}" destId="{2DB78E9E-2648-4ADD-8678-89C6443C7420}" srcOrd="1" destOrd="0" parTransId="{4F6400D5-C56C-4C94-8157-C214DEB6B1E0}" sibTransId="{AFD62344-160F-474D-9C37-F5125EA67822}"/>
    <dgm:cxn modelId="{83198EAD-0BA5-4CCD-A9C1-8D6225F228A8}" srcId="{DB255D61-8BE9-4801-A57B-CC48C8226368}" destId="{5A42E99F-DAC0-4A93-B77A-AC07E9B452C1}" srcOrd="0" destOrd="0" parTransId="{0CD05E91-E321-4D23-9487-24CB1CCB0926}" sibTransId="{E0A05B12-79E4-4F3E-AE75-02CF42187F3E}"/>
    <dgm:cxn modelId="{DE587B46-32B1-4AA0-89B3-1DCBE2386296}" type="presOf" srcId="{DB255D61-8BE9-4801-A57B-CC48C8226368}" destId="{A1CA5B75-4B86-4F3E-B1E9-AFB7B69975D7}" srcOrd="0" destOrd="0" presId="urn:microsoft.com/office/officeart/2008/layout/LinedList"/>
    <dgm:cxn modelId="{549043B6-BC42-4BAA-BB93-BE4B1D8CE3A9}" type="presOf" srcId="{2DB78E9E-2648-4ADD-8678-89C6443C7420}" destId="{E69AAF75-61E0-45A7-BA79-33D87AF42236}" srcOrd="0" destOrd="0" presId="urn:microsoft.com/office/officeart/2008/layout/LinedList"/>
    <dgm:cxn modelId="{3EBCDF5A-C1D5-4D7E-8AB5-EF90B5A56E7D}" type="presParOf" srcId="{A1CA5B75-4B86-4F3E-B1E9-AFB7B69975D7}" destId="{4EF62786-9C59-4EDB-948F-7588A4703A3D}" srcOrd="0" destOrd="0" presId="urn:microsoft.com/office/officeart/2008/layout/LinedList"/>
    <dgm:cxn modelId="{DE841E47-3E3F-4DD9-A465-50402199C6C3}" type="presParOf" srcId="{A1CA5B75-4B86-4F3E-B1E9-AFB7B69975D7}" destId="{347F123D-DDC2-4B43-832D-FFADD31B715F}" srcOrd="1" destOrd="0" presId="urn:microsoft.com/office/officeart/2008/layout/LinedList"/>
    <dgm:cxn modelId="{4F6E66BC-C047-41B7-9400-DBE4C9EEA3B8}" type="presParOf" srcId="{347F123D-DDC2-4B43-832D-FFADD31B715F}" destId="{07C2279D-1609-4BC7-8E1D-8F404324131F}" srcOrd="0" destOrd="0" presId="urn:microsoft.com/office/officeart/2008/layout/LinedList"/>
    <dgm:cxn modelId="{EFDB216E-57E0-42BD-A31B-00BB77D73E51}" type="presParOf" srcId="{347F123D-DDC2-4B43-832D-FFADD31B715F}" destId="{8657CE29-71D1-452F-A520-790E78982601}" srcOrd="1" destOrd="0" presId="urn:microsoft.com/office/officeart/2008/layout/LinedList"/>
    <dgm:cxn modelId="{C0B967E2-7EE3-44AB-8CC8-86E23DEC7B7C}" type="presParOf" srcId="{A1CA5B75-4B86-4F3E-B1E9-AFB7B69975D7}" destId="{57AA1915-85F8-4EF7-8B6E-2BA73561087E}" srcOrd="2" destOrd="0" presId="urn:microsoft.com/office/officeart/2008/layout/LinedList"/>
    <dgm:cxn modelId="{C485310B-8C83-40EE-928C-576BB8E9285E}" type="presParOf" srcId="{A1CA5B75-4B86-4F3E-B1E9-AFB7B69975D7}" destId="{BA1EE2B3-C685-4A49-B648-B8064134900A}" srcOrd="3" destOrd="0" presId="urn:microsoft.com/office/officeart/2008/layout/LinedList"/>
    <dgm:cxn modelId="{CC09065A-57A9-49D8-A2C1-EF936E8B1E54}" type="presParOf" srcId="{BA1EE2B3-C685-4A49-B648-B8064134900A}" destId="{E69AAF75-61E0-45A7-BA79-33D87AF42236}" srcOrd="0" destOrd="0" presId="urn:microsoft.com/office/officeart/2008/layout/LinedList"/>
    <dgm:cxn modelId="{687B9011-69C7-4555-AEF7-075D0B397E13}" type="presParOf" srcId="{BA1EE2B3-C685-4A49-B648-B8064134900A}" destId="{E049ED60-6FE5-43E2-83DB-A6524D091C04}" srcOrd="1" destOrd="0" presId="urn:microsoft.com/office/officeart/2008/layout/LinedList"/>
    <dgm:cxn modelId="{ED9C0AAF-18DF-483C-B2A5-5783606401DE}" type="presParOf" srcId="{A1CA5B75-4B86-4F3E-B1E9-AFB7B69975D7}" destId="{861601E6-3D3D-4CD9-B3AB-2D67D4EE9EC6}" srcOrd="4" destOrd="0" presId="urn:microsoft.com/office/officeart/2008/layout/LinedList"/>
    <dgm:cxn modelId="{0C1A6051-EFC4-43BC-9CE4-2A6A38212AE5}" type="presParOf" srcId="{A1CA5B75-4B86-4F3E-B1E9-AFB7B69975D7}" destId="{FDA6880C-BB82-402F-941D-7F77DF4D13BB}" srcOrd="5" destOrd="0" presId="urn:microsoft.com/office/officeart/2008/layout/LinedList"/>
    <dgm:cxn modelId="{17923602-E7A5-4EC2-A228-58B3D031C54C}" type="presParOf" srcId="{FDA6880C-BB82-402F-941D-7F77DF4D13BB}" destId="{DE658A0B-1BC3-4226-8996-9B8D8641A02E}" srcOrd="0" destOrd="0" presId="urn:microsoft.com/office/officeart/2008/layout/LinedList"/>
    <dgm:cxn modelId="{691844DA-24D2-4EB2-8479-4AB6B899E337}" type="presParOf" srcId="{FDA6880C-BB82-402F-941D-7F77DF4D13BB}" destId="{4E8EF118-A234-4F6A-9089-3AAC36FD47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A057B7D-7553-4EBD-8ADD-664D9F6EAD8D}" type="datetimeFigureOut">
              <a:rPr lang="lt-LT" smtClean="0"/>
              <a:t>2023-10-05</a:t>
            </a:fld>
            <a:endParaRPr lang="lt-LT"/>
          </a:p>
        </p:txBody>
      </p:sp>
      <p:sp>
        <p:nvSpPr>
          <p:cNvPr id="4" name="Skaidrės vaizdo vietos rezervavimo ženkla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5C25061-2C06-4108-B7D8-154C510794BE}" type="slidenum">
              <a:rPr lang="lt-LT" smtClean="0"/>
              <a:t>‹#›</a:t>
            </a:fld>
            <a:endParaRPr lang="lt-LT"/>
          </a:p>
        </p:txBody>
      </p:sp>
    </p:spTree>
    <p:extLst>
      <p:ext uri="{BB962C8B-B14F-4D97-AF65-F5344CB8AC3E}">
        <p14:creationId xmlns:p14="http://schemas.microsoft.com/office/powerpoint/2010/main" val="314492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25C25061-2C06-4108-B7D8-154C510794BE}" type="slidenum">
              <a:rPr lang="lt-LT" smtClean="0"/>
              <a:t>11</a:t>
            </a:fld>
            <a:endParaRPr lang="lt-LT"/>
          </a:p>
        </p:txBody>
      </p:sp>
    </p:spTree>
    <p:extLst>
      <p:ext uri="{BB962C8B-B14F-4D97-AF65-F5344CB8AC3E}">
        <p14:creationId xmlns:p14="http://schemas.microsoft.com/office/powerpoint/2010/main" val="129732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25C25061-2C06-4108-B7D8-154C510794BE}" type="slidenum">
              <a:rPr lang="lt-LT" smtClean="0"/>
              <a:t>37</a:t>
            </a:fld>
            <a:endParaRPr lang="lt-LT"/>
          </a:p>
        </p:txBody>
      </p:sp>
    </p:spTree>
    <p:extLst>
      <p:ext uri="{BB962C8B-B14F-4D97-AF65-F5344CB8AC3E}">
        <p14:creationId xmlns:p14="http://schemas.microsoft.com/office/powerpoint/2010/main" val="219565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25C25061-2C06-4108-B7D8-154C510794BE}" type="slidenum">
              <a:rPr lang="lt-LT" smtClean="0"/>
              <a:t>38</a:t>
            </a:fld>
            <a:endParaRPr lang="lt-LT"/>
          </a:p>
        </p:txBody>
      </p:sp>
    </p:spTree>
    <p:extLst>
      <p:ext uri="{BB962C8B-B14F-4D97-AF65-F5344CB8AC3E}">
        <p14:creationId xmlns:p14="http://schemas.microsoft.com/office/powerpoint/2010/main" val="13853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altLang="lt-LT" dirty="0"/>
          </a:p>
        </p:txBody>
      </p:sp>
      <p:sp>
        <p:nvSpPr>
          <p:cNvPr id="5124" name="Slide Number Placeholder 3"/>
          <p:cNvSpPr>
            <a:spLocks noGrp="1"/>
          </p:cNvSpPr>
          <p:nvPr>
            <p:ph type="sldNum" sz="quarter" idx="5"/>
          </p:nvPr>
        </p:nvSpPr>
        <p:spPr bwMode="auto">
          <a:noFill/>
          <a:ln>
            <a:miter lim="800000"/>
            <a:headEnd/>
            <a:tailEnd/>
          </a:ln>
        </p:spPr>
        <p:txBody>
          <a:bodyPr/>
          <a:lstStyle/>
          <a:p>
            <a:fld id="{B21A4477-FE89-41DF-8A2B-0130B29A87D7}" type="slidenum">
              <a:rPr lang="lt-LT" altLang="lt-LT"/>
              <a:pPr/>
              <a:t>39</a:t>
            </a:fld>
            <a:endParaRPr lang="lt-LT" altLang="lt-LT"/>
          </a:p>
        </p:txBody>
      </p:sp>
    </p:spTree>
    <p:extLst>
      <p:ext uri="{BB962C8B-B14F-4D97-AF65-F5344CB8AC3E}">
        <p14:creationId xmlns:p14="http://schemas.microsoft.com/office/powerpoint/2010/main" val="240839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485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4853"/>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485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redaguokite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Rectangle 16"/>
          <p:cNvSpPr>
            <a:spLocks noGrp="1" noChangeArrowheads="1"/>
          </p:cNvSpPr>
          <p:nvPr>
            <p:ph type="sldNum" sz="quarter" idx="10"/>
          </p:nvPr>
        </p:nvSpPr>
        <p:spPr>
          <a:ln/>
        </p:spPr>
        <p:txBody>
          <a:bodyPr/>
          <a:lstStyle>
            <a:lvl1pPr>
              <a:defRPr/>
            </a:lvl1pPr>
          </a:lstStyle>
          <a:p>
            <a:pPr>
              <a:defRPr/>
            </a:pPr>
            <a:fld id="{5A886B80-3BC8-4CD8-ADD2-184E5A903536}" type="slidenum">
              <a:rPr lang="en-US" altLang="lt-LT"/>
              <a:pPr>
                <a:defRPr/>
              </a:pPr>
              <a:t>‹#›</a:t>
            </a:fld>
            <a:endParaRPr lang="en-US" altLang="lt-LT"/>
          </a:p>
        </p:txBody>
      </p:sp>
    </p:spTree>
    <p:extLst>
      <p:ext uri="{BB962C8B-B14F-4D97-AF65-F5344CB8AC3E}">
        <p14:creationId xmlns:p14="http://schemas.microsoft.com/office/powerpoint/2010/main" val="12441774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5300" y="469089"/>
            <a:ext cx="7153399" cy="482600"/>
          </a:xfrm>
          <a:prstGeom prst="rect">
            <a:avLst/>
          </a:prstGeom>
        </p:spPr>
        <p:txBody>
          <a:bodyPr wrap="square" lIns="0" tIns="0" rIns="0" bIns="0">
            <a:spAutoFit/>
          </a:bodyPr>
          <a:lstStyle>
            <a:lvl1pPr>
              <a:defRPr sz="3000" b="1" i="0">
                <a:solidFill>
                  <a:srgbClr val="004853"/>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vdi.lt/PdfUploads/US_patikrinimo_2020.pdf" TargetMode="External"/><Relationship Id="rId13" Type="http://schemas.openxmlformats.org/officeDocument/2006/relationships/hyperlink" Target="https://www.vdi.lt/PdfUploads/KL_Lygios_Galimybes_DTS.pdf" TargetMode="External"/><Relationship Id="rId3" Type="http://schemas.openxmlformats.org/officeDocument/2006/relationships/image" Target="../media/image4.png"/><Relationship Id="rId7" Type="http://schemas.openxmlformats.org/officeDocument/2006/relationships/hyperlink" Target="https://www.vdi.lt/PdfUploads/KL_bendrinis_UkioSubjekto_DT.pdf" TargetMode="External"/><Relationship Id="rId12" Type="http://schemas.openxmlformats.org/officeDocument/2006/relationships/hyperlink" Target="https://www.vdi.lt/PdfUploads/Savarankiskai_dirbantys_2022.pdf" TargetMode="External"/><Relationship Id="rId2" Type="http://schemas.openxmlformats.org/officeDocument/2006/relationships/image" Target="../media/image3.jpeg"/><Relationship Id="rId16" Type="http://schemas.openxmlformats.org/officeDocument/2006/relationships/hyperlink" Target="https://www.vdi.lt/PdfUploads/IKPrevenciStatybvieciuPatikr.pdf" TargetMode="External"/><Relationship Id="rId1" Type="http://schemas.openxmlformats.org/officeDocument/2006/relationships/slideLayout" Target="../slideLayouts/slideLayout4.xml"/><Relationship Id="rId6" Type="http://schemas.openxmlformats.org/officeDocument/2006/relationships/hyperlink" Target="https://www.vdi.lt/PdfUploads/Bendrinis_ukio_2020.pdf" TargetMode="External"/><Relationship Id="rId11" Type="http://schemas.openxmlformats.org/officeDocument/2006/relationships/hyperlink" Target="https://www.vdi.lt/PdfUploads/DV_suliniuose_2022.pdf" TargetMode="External"/><Relationship Id="rId5" Type="http://schemas.openxmlformats.org/officeDocument/2006/relationships/hyperlink" Target="https://www.vdi.lt/PdfUploads/Garantiju_klausimynas.pdf" TargetMode="External"/><Relationship Id="rId15" Type="http://schemas.openxmlformats.org/officeDocument/2006/relationships/hyperlink" Target="https://www.vdi.lt/PdfUploads/Paslaugu_pagal_ZU_2020.pdf" TargetMode="External"/><Relationship Id="rId10" Type="http://schemas.openxmlformats.org/officeDocument/2006/relationships/hyperlink" Target="https://www.vdi.lt/PdfUploads/ZU_geguzis_2022.pdf" TargetMode="External"/><Relationship Id="rId4" Type="http://schemas.openxmlformats.org/officeDocument/2006/relationships/hyperlink" Target="https://www.vdi.lt/Forms/Tekstas1.aspx?Tekstai_ID=28" TargetMode="External"/><Relationship Id="rId9" Type="http://schemas.openxmlformats.org/officeDocument/2006/relationships/hyperlink" Target="https://www.vdi.lt/PdfUploads/Smurto_klausimynas.pdf" TargetMode="External"/><Relationship Id="rId14" Type="http://schemas.openxmlformats.org/officeDocument/2006/relationships/hyperlink" Target="https://www.vdi.lt/PdfUploads/KL_Laikinojo_idarbinim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mobingas.delfi.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https://www.delfi.lt/video/laidos/ka-zmones-dirba/ka-zmones-dirba-visa-diena-stonkus-padejo-isspresti-darbo-ginca-tapo-prisiekusiuoju-94587597" TargetMode="External"/><Relationship Id="rId4" Type="http://schemas.openxmlformats.org/officeDocument/2006/relationships/hyperlink" Target="https://youtu.be/amHpJ_A8Ll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077" y="0"/>
            <a:ext cx="9094737" cy="6858000"/>
          </a:xfrm>
          <a:prstGeom prst="rect">
            <a:avLst/>
          </a:prstGeom>
          <a:blipFill>
            <a:blip r:embed="rId2" cstate="print"/>
            <a:stretch>
              <a:fillRect/>
            </a:stretch>
          </a:blipFill>
        </p:spPr>
        <p:txBody>
          <a:bodyPr wrap="square" lIns="0" tIns="0" rIns="0" bIns="0" rtlCol="0"/>
          <a:lstStyle/>
          <a:p>
            <a:pPr algn="ctr"/>
            <a:endParaRPr lang="lt-LT" sz="1800" dirty="0">
              <a:solidFill>
                <a:schemeClr val="bg1"/>
              </a:solidFill>
              <a:latin typeface="Arial" panose="020B0604020202020204" pitchFamily="34" charset="0"/>
              <a:cs typeface="Arial" panose="020B0604020202020204" pitchFamily="34" charset="0"/>
            </a:endParaRPr>
          </a:p>
        </p:txBody>
      </p:sp>
      <p:sp>
        <p:nvSpPr>
          <p:cNvPr id="3" name="object 3"/>
          <p:cNvSpPr/>
          <p:nvPr/>
        </p:nvSpPr>
        <p:spPr>
          <a:xfrm>
            <a:off x="8892006" y="0"/>
            <a:ext cx="252095" cy="6858000"/>
          </a:xfrm>
          <a:custGeom>
            <a:avLst/>
            <a:gdLst/>
            <a:ahLst/>
            <a:cxnLst/>
            <a:rect l="l" t="t" r="r" b="b"/>
            <a:pathLst>
              <a:path w="252095" h="6858000">
                <a:moveTo>
                  <a:pt x="0" y="6858000"/>
                </a:moveTo>
                <a:lnTo>
                  <a:pt x="251993" y="6858000"/>
                </a:lnTo>
                <a:lnTo>
                  <a:pt x="251993" y="0"/>
                </a:lnTo>
                <a:lnTo>
                  <a:pt x="0" y="0"/>
                </a:lnTo>
                <a:lnTo>
                  <a:pt x="0" y="6858000"/>
                </a:lnTo>
                <a:close/>
              </a:path>
            </a:pathLst>
          </a:custGeom>
          <a:solidFill>
            <a:srgbClr val="B72026"/>
          </a:solidFill>
        </p:spPr>
        <p:txBody>
          <a:bodyPr wrap="square" lIns="0" tIns="0" rIns="0" bIns="0" rtlCol="0"/>
          <a:lstStyle/>
          <a:p>
            <a:endParaRPr/>
          </a:p>
        </p:txBody>
      </p:sp>
      <p:sp>
        <p:nvSpPr>
          <p:cNvPr id="7" name="TextBox 4">
            <a:extLst>
              <a:ext uri="{FF2B5EF4-FFF2-40B4-BE49-F238E27FC236}">
                <a16:creationId xmlns:a16="http://schemas.microsoft.com/office/drawing/2014/main" xmlns="" id="{00F84314-5D5E-4C29-A3C7-F01402C0B41A}"/>
              </a:ext>
            </a:extLst>
          </p:cNvPr>
          <p:cNvSpPr txBox="1"/>
          <p:nvPr/>
        </p:nvSpPr>
        <p:spPr>
          <a:xfrm>
            <a:off x="420547" y="2971800"/>
            <a:ext cx="8302905" cy="2939266"/>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40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VDI veiklos planavimas ir </a:t>
            </a:r>
          </a:p>
          <a:p>
            <a:pPr algn="ctr"/>
            <a:r>
              <a:rPr lang="lt-LT" sz="40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rizikų valdymas</a:t>
            </a:r>
            <a:endParaRPr lang="lt-LT"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lt-LT" sz="2300" dirty="0">
              <a:solidFill>
                <a:schemeClr val="bg1"/>
              </a:solidFill>
              <a:latin typeface="Arial Nova" panose="020B0504020202020204" pitchFamily="34" charset="0"/>
              <a:cs typeface="Arial" panose="020B0604020202020204" pitchFamily="34" charset="0"/>
            </a:endParaRPr>
          </a:p>
          <a:p>
            <a:pPr algn="ctr"/>
            <a:r>
              <a:rPr lang="lt-LT" sz="2300" dirty="0">
                <a:solidFill>
                  <a:schemeClr val="bg1"/>
                </a:solidFill>
                <a:latin typeface="Arial Nova" panose="020B0504020202020204" pitchFamily="34" charset="0"/>
                <a:cs typeface="Arial" panose="020B0604020202020204" pitchFamily="34" charset="0"/>
              </a:rPr>
              <a:t>LR vyriausiasis valstybinis darbo inspektorius </a:t>
            </a:r>
            <a:br>
              <a:rPr lang="lt-LT" sz="2300" dirty="0">
                <a:solidFill>
                  <a:schemeClr val="bg1"/>
                </a:solidFill>
                <a:latin typeface="Arial Nova" panose="020B0504020202020204" pitchFamily="34" charset="0"/>
                <a:cs typeface="Arial" panose="020B0604020202020204" pitchFamily="34" charset="0"/>
              </a:rPr>
            </a:br>
            <a:r>
              <a:rPr lang="lt-LT" sz="2300" b="1" dirty="0">
                <a:solidFill>
                  <a:schemeClr val="bg1"/>
                </a:solidFill>
                <a:latin typeface="Arial Nova" panose="020B0504020202020204" pitchFamily="34" charset="0"/>
                <a:cs typeface="Arial" panose="020B0604020202020204" pitchFamily="34" charset="0"/>
              </a:rPr>
              <a:t>Jonas Gricius </a:t>
            </a:r>
          </a:p>
          <a:p>
            <a:pPr algn="ctr"/>
            <a:endParaRPr lang="lt-LT" sz="3600" b="1" dirty="0">
              <a:solidFill>
                <a:schemeClr val="bg1"/>
              </a:solidFill>
              <a:latin typeface="Arial Nova" panose="020B0504020202020204" pitchFamily="34" charset="0"/>
              <a:cs typeface="Arial" panose="020B0604020202020204" pitchFamily="34" charset="0"/>
            </a:endParaRPr>
          </a:p>
        </p:txBody>
      </p:sp>
      <p:pic>
        <p:nvPicPr>
          <p:cNvPr id="6" name="Paveikslėlis 5" descr="Paveikslėlis, kuriame yra lėkštė, piešinys&#10;&#10;Automatiškai sugeneruotas aprašymas">
            <a:extLst>
              <a:ext uri="{FF2B5EF4-FFF2-40B4-BE49-F238E27FC236}">
                <a16:creationId xmlns:a16="http://schemas.microsoft.com/office/drawing/2014/main" xmlns="" id="{C9EBBA9D-1E62-40AB-9424-EAD979B6E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661486"/>
            <a:ext cx="3520196" cy="653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7" name="object 7">
            <a:extLst>
              <a:ext uri="{FF2B5EF4-FFF2-40B4-BE49-F238E27FC236}">
                <a16:creationId xmlns:a16="http://schemas.microsoft.com/office/drawing/2014/main" xmlns="" id="{FED02E38-0B76-44A6-A981-11D8D54A5AAA}"/>
              </a:ext>
            </a:extLst>
          </p:cNvPr>
          <p:cNvSpPr txBox="1">
            <a:spLocks noGrp="1"/>
          </p:cNvSpPr>
          <p:nvPr>
            <p:ph type="title"/>
          </p:nvPr>
        </p:nvSpPr>
        <p:spPr>
          <a:xfrm>
            <a:off x="1752600" y="553454"/>
            <a:ext cx="6019800" cy="474489"/>
          </a:xfrm>
          <a:prstGeom prst="rect">
            <a:avLst/>
          </a:prstGeom>
        </p:spPr>
        <p:txBody>
          <a:bodyPr vert="horz" wrap="square" lIns="0" tIns="12700" rIns="0" bIns="0" rtlCol="0">
            <a:spAutoFit/>
          </a:bodyPr>
          <a:lstStyle/>
          <a:p>
            <a:pPr marL="12700">
              <a:lnSpc>
                <a:spcPct val="100000"/>
              </a:lnSpc>
              <a:spcBef>
                <a:spcPts val="100"/>
              </a:spcBef>
            </a:pPr>
            <a:r>
              <a:rPr lang="lt-LT" dirty="0">
                <a:effectLst>
                  <a:outerShdw blurRad="38100" dist="38100" dir="2700000" algn="tl">
                    <a:srgbClr val="000000">
                      <a:alpha val="43137"/>
                    </a:srgbClr>
                  </a:outerShdw>
                </a:effectLst>
              </a:rPr>
              <a:t>VDI 2023 m. veiklos prioritetai</a:t>
            </a:r>
            <a:endParaRPr dirty="0">
              <a:effectLst>
                <a:outerShdw blurRad="38100" dist="38100" dir="2700000" algn="tl">
                  <a:srgbClr val="000000">
                    <a:alpha val="43137"/>
                  </a:srgbClr>
                </a:outerShdw>
              </a:effectLst>
            </a:endParaRPr>
          </a:p>
        </p:txBody>
      </p:sp>
      <p:sp>
        <p:nvSpPr>
          <p:cNvPr id="18" name="object 8">
            <a:extLst>
              <a:ext uri="{FF2B5EF4-FFF2-40B4-BE49-F238E27FC236}">
                <a16:creationId xmlns:a16="http://schemas.microsoft.com/office/drawing/2014/main" xmlns="" id="{3EA09B10-B973-4822-B564-59FD13B44552}"/>
              </a:ext>
            </a:extLst>
          </p:cNvPr>
          <p:cNvSpPr/>
          <p:nvPr/>
        </p:nvSpPr>
        <p:spPr>
          <a:xfrm>
            <a:off x="0" y="1092731"/>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graphicFrame>
        <p:nvGraphicFramePr>
          <p:cNvPr id="9" name="Diagrama 8">
            <a:extLst>
              <a:ext uri="{FF2B5EF4-FFF2-40B4-BE49-F238E27FC236}">
                <a16:creationId xmlns:a16="http://schemas.microsoft.com/office/drawing/2014/main" xmlns="" id="{9BF62404-AC71-4E60-BED2-BCB135709A2F}"/>
              </a:ext>
            </a:extLst>
          </p:cNvPr>
          <p:cNvGraphicFramePr/>
          <p:nvPr/>
        </p:nvGraphicFramePr>
        <p:xfrm>
          <a:off x="838200" y="1220173"/>
          <a:ext cx="7772400" cy="5258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B2CD3466-05C8-40E7-BF32-E5713039A19A}"/>
              </a:ext>
            </a:extLst>
          </p:cNvPr>
          <p:cNvSpPr txBox="1"/>
          <p:nvPr/>
        </p:nvSpPr>
        <p:spPr>
          <a:xfrm>
            <a:off x="6355813" y="3668050"/>
            <a:ext cx="2438400" cy="553998"/>
          </a:xfrm>
          <a:prstGeom prst="rect">
            <a:avLst/>
          </a:prstGeom>
          <a:noFill/>
        </p:spPr>
        <p:txBody>
          <a:bodyPr wrap="square" rtlCol="0">
            <a:spAutoFit/>
          </a:bodyPr>
          <a:lstStyle/>
          <a:p>
            <a:pPr lvl="1" algn="just"/>
            <a:r>
              <a:rPr lang="en-US" sz="3000" dirty="0">
                <a:latin typeface="Arial" panose="020B0604020202020204" pitchFamily="34" charset="0"/>
                <a:cs typeface="Arial" panose="020B0604020202020204" pitchFamily="34" charset="0"/>
              </a:rPr>
              <a:t>    </a:t>
            </a:r>
            <a:endParaRPr lang="lt-LT" sz="3000" b="1"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9C4BC1DB-B463-4878-997D-67BE7024360B}"/>
              </a:ext>
            </a:extLst>
          </p:cNvPr>
          <p:cNvSpPr txBox="1"/>
          <p:nvPr/>
        </p:nvSpPr>
        <p:spPr>
          <a:xfrm>
            <a:off x="990600" y="1513272"/>
            <a:ext cx="3352800" cy="1785104"/>
          </a:xfrm>
          <a:prstGeom prst="rect">
            <a:avLst/>
          </a:prstGeom>
          <a:solidFill>
            <a:srgbClr val="578E9A"/>
          </a:solidFill>
        </p:spPr>
        <p:txBody>
          <a:bodyPr wrap="square" rtlCol="0">
            <a:spAutoFit/>
          </a:bodyPr>
          <a:lstStyle/>
          <a:p>
            <a:pPr lvl="0" algn="ct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Mažinti </a:t>
            </a:r>
            <a:b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šešėlinę darbo rinką </a:t>
            </a: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Didinti visuomenės NETOLERANCIJĄ šešėliui</a:t>
            </a:r>
            <a:endParaRPr lang="lt-LT" sz="2200"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3E286C3F-DA75-4102-BB77-E52D2DDF0500}"/>
              </a:ext>
            </a:extLst>
          </p:cNvPr>
          <p:cNvSpPr txBox="1"/>
          <p:nvPr/>
        </p:nvSpPr>
        <p:spPr>
          <a:xfrm>
            <a:off x="5334000" y="4554284"/>
            <a:ext cx="3110744" cy="1384995"/>
          </a:xfrm>
          <a:prstGeom prst="rect">
            <a:avLst/>
          </a:prstGeom>
          <a:noFill/>
        </p:spPr>
        <p:txBody>
          <a:bodyPr wrap="square" rtlCol="0">
            <a:spAutoFit/>
          </a:bodyPr>
          <a:lstStyle/>
          <a:p>
            <a:pPr algn="ct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Tobulinti</a:t>
            </a:r>
            <a:b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ginčų komisijų </a:t>
            </a:r>
            <a:r>
              <a:rPr lang="lt-LT" sz="22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veiklą</a:t>
            </a:r>
          </a:p>
          <a:p>
            <a:endParaRPr lang="lt-LT" dirty="0"/>
          </a:p>
        </p:txBody>
      </p:sp>
    </p:spTree>
    <p:extLst>
      <p:ext uri="{BB962C8B-B14F-4D97-AF65-F5344CB8AC3E}">
        <p14:creationId xmlns:p14="http://schemas.microsoft.com/office/powerpoint/2010/main" val="199612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31" y="6603277"/>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7" name="object 7">
            <a:extLst>
              <a:ext uri="{FF2B5EF4-FFF2-40B4-BE49-F238E27FC236}">
                <a16:creationId xmlns:a16="http://schemas.microsoft.com/office/drawing/2014/main" xmlns="" id="{FED02E38-0B76-44A6-A981-11D8D54A5AAA}"/>
              </a:ext>
            </a:extLst>
          </p:cNvPr>
          <p:cNvSpPr txBox="1">
            <a:spLocks noGrp="1"/>
          </p:cNvSpPr>
          <p:nvPr>
            <p:ph type="title"/>
          </p:nvPr>
        </p:nvSpPr>
        <p:spPr>
          <a:xfrm>
            <a:off x="838200" y="379436"/>
            <a:ext cx="7386786" cy="966931"/>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VDI 2023 m. veiklos prioritetų įgyvendinimo kryptys</a:t>
            </a:r>
            <a:endParaRPr dirty="0">
              <a:effectLst>
                <a:outerShdw blurRad="38100" dist="38100" dir="2700000" algn="tl">
                  <a:srgbClr val="000000">
                    <a:alpha val="43137"/>
                  </a:srgbClr>
                </a:outerShdw>
              </a:effectLst>
            </a:endParaRPr>
          </a:p>
        </p:txBody>
      </p:sp>
      <p:sp>
        <p:nvSpPr>
          <p:cNvPr id="18" name="object 8">
            <a:extLst>
              <a:ext uri="{FF2B5EF4-FFF2-40B4-BE49-F238E27FC236}">
                <a16:creationId xmlns:a16="http://schemas.microsoft.com/office/drawing/2014/main" xmlns=""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graphicFrame>
        <p:nvGraphicFramePr>
          <p:cNvPr id="9" name="Diagrama 8">
            <a:extLst>
              <a:ext uri="{FF2B5EF4-FFF2-40B4-BE49-F238E27FC236}">
                <a16:creationId xmlns:a16="http://schemas.microsoft.com/office/drawing/2014/main" xmlns="" id="{9BF62404-AC71-4E60-BED2-BCB135709A2F}"/>
              </a:ext>
            </a:extLst>
          </p:cNvPr>
          <p:cNvGraphicFramePr/>
          <p:nvPr/>
        </p:nvGraphicFramePr>
        <p:xfrm>
          <a:off x="304800" y="1371599"/>
          <a:ext cx="8639503" cy="4787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xmlns="" id="{B2CD3466-05C8-40E7-BF32-E5713039A19A}"/>
              </a:ext>
            </a:extLst>
          </p:cNvPr>
          <p:cNvSpPr txBox="1"/>
          <p:nvPr/>
        </p:nvSpPr>
        <p:spPr>
          <a:xfrm>
            <a:off x="6505903" y="3152001"/>
            <a:ext cx="2438400" cy="553998"/>
          </a:xfrm>
          <a:prstGeom prst="rect">
            <a:avLst/>
          </a:prstGeom>
          <a:noFill/>
        </p:spPr>
        <p:txBody>
          <a:bodyPr wrap="square" rtlCol="0">
            <a:spAutoFit/>
          </a:bodyPr>
          <a:lstStyle/>
          <a:p>
            <a:pPr lvl="1" algn="just"/>
            <a:r>
              <a:rPr lang="en-US" sz="3000" dirty="0">
                <a:latin typeface="Arial" panose="020B0604020202020204" pitchFamily="34" charset="0"/>
                <a:cs typeface="Arial" panose="020B0604020202020204" pitchFamily="34" charset="0"/>
              </a:rPr>
              <a:t>    </a:t>
            </a:r>
            <a:endParaRPr lang="lt-LT" sz="3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17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Rizikos vertinimu pagrįstas metodas (1)</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graphicFrame>
        <p:nvGraphicFramePr>
          <p:cNvPr id="4" name="Lentelė 3">
            <a:extLst>
              <a:ext uri="{FF2B5EF4-FFF2-40B4-BE49-F238E27FC236}">
                <a16:creationId xmlns:a16="http://schemas.microsoft.com/office/drawing/2014/main" xmlns="" id="{450520C4-B931-48BA-9799-73794C689C92}"/>
              </a:ext>
            </a:extLst>
          </p:cNvPr>
          <p:cNvGraphicFramePr>
            <a:graphicFrameLocks noGrp="1"/>
          </p:cNvGraphicFramePr>
          <p:nvPr/>
        </p:nvGraphicFramePr>
        <p:xfrm>
          <a:off x="2486025" y="3749516"/>
          <a:ext cx="4171950" cy="182880"/>
        </p:xfrm>
        <a:graphic>
          <a:graphicData uri="http://schemas.openxmlformats.org/drawingml/2006/table">
            <a:tbl>
              <a:tblPr>
                <a:tableStyleId>{5C22544A-7EE6-4342-B048-85BDC9FD1C3A}</a:tableStyleId>
              </a:tblPr>
              <a:tblGrid>
                <a:gridCol w="4171950">
                  <a:extLst>
                    <a:ext uri="{9D8B030D-6E8A-4147-A177-3AD203B41FA5}">
                      <a16:colId xmlns:a16="http://schemas.microsoft.com/office/drawing/2014/main" xmlns="" val="3785312856"/>
                    </a:ext>
                  </a:extLst>
                </a:gridCol>
              </a:tblGrid>
              <a:tr h="0">
                <a:tc>
                  <a:txBody>
                    <a:bodyPr/>
                    <a:lstStyle/>
                    <a:p>
                      <a:pPr indent="540385" algn="just"/>
                      <a:r>
                        <a:rPr lang="lt-LT" sz="1200" dirty="0">
                          <a:effectLst/>
                        </a:rPr>
                        <a:t> </a:t>
                      </a:r>
                      <a:endParaRPr lang="lt-LT"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940021601"/>
                  </a:ext>
                </a:extLst>
              </a:tr>
            </a:tbl>
          </a:graphicData>
        </a:graphic>
      </p:graphicFrame>
      <p:sp>
        <p:nvSpPr>
          <p:cNvPr id="5" name="Rectangle 2">
            <a:extLst>
              <a:ext uri="{FF2B5EF4-FFF2-40B4-BE49-F238E27FC236}">
                <a16:creationId xmlns:a16="http://schemas.microsoft.com/office/drawing/2014/main" xmlns="" id="{C6061121-535A-AE5C-BBB0-B10C369AB992}"/>
              </a:ext>
            </a:extLst>
          </p:cNvPr>
          <p:cNvSpPr>
            <a:spLocks noChangeArrowheads="1"/>
          </p:cNvSpPr>
          <p:nvPr/>
        </p:nvSpPr>
        <p:spPr bwMode="auto">
          <a:xfrm>
            <a:off x="76199" y="740264"/>
            <a:ext cx="8953501"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Labiausiai pažeidžiamų darbuotojų grupių nustatymas ir prevencinis darbas su jomis:</a:t>
            </a:r>
          </a:p>
          <a:p>
            <a:pPr marR="0" lvl="0" algn="l" defTabSz="914400" rtl="0" eaLnBrk="0" fontAlgn="base" latinLnBrk="0" hangingPunct="0">
              <a:lnSpc>
                <a:spcPct val="100000"/>
              </a:lnSpc>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 Būsimieji darbuotojai, t. y. jaunoji karta </a:t>
            </a:r>
            <a:r>
              <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(pamokos apie darbų saugą, </a:t>
            </a:r>
            <a:r>
              <a:rPr kumimoji="0" lang="lt-LT" altLang="lt-LT" sz="2000" b="1" i="1" u="none" strike="noStrike" cap="none" normalizeH="0" baseline="0" dirty="0">
                <a:ln>
                  <a:noFill/>
                </a:ln>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šiuo metu - </a:t>
            </a:r>
            <a:r>
              <a:rPr lang="lt-LT" sz="2000" b="1" i="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Informacinis projekt</a:t>
            </a:r>
            <a:r>
              <a:rPr lang="lt-LT" sz="2000" b="1" i="1" dirty="0">
                <a:solidFill>
                  <a:srgbClr val="C00000"/>
                </a:solidFill>
                <a:effectLst>
                  <a:outerShdw blurRad="38100" dist="38100" dir="2700000" algn="tl">
                    <a:srgbClr val="000000">
                      <a:alpha val="43137"/>
                    </a:srgbClr>
                  </a:outerShdw>
                </a:effectLst>
                <a:ea typeface="Times New Roman" panose="02020603050405020304" pitchFamily="18" charset="0"/>
              </a:rPr>
              <a:t>as      </a:t>
            </a:r>
            <a:r>
              <a:rPr lang="lt-LT" sz="2000" b="1" i="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integruotos reklamos kampanijos „Saugu darbe“ išvažiuojamieji renginiai „</a:t>
            </a:r>
            <a:r>
              <a:rPr lang="lt-LT" sz="2000" b="1" i="1" dirty="0" err="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Sauguomenės</a:t>
            </a:r>
            <a:r>
              <a:rPr lang="lt-LT" sz="2000" b="1" i="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dienos“ mokyklose ir viešosiose įstaigose</a:t>
            </a:r>
            <a:r>
              <a:rPr kumimoji="0" lang="lt-LT" altLang="lt-LT" sz="2000" b="1" i="1" u="none" strike="noStrike" cap="none" normalizeH="0" baseline="0" dirty="0">
                <a:ln>
                  <a:noFill/>
                </a:ln>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kumimoji="0" lang="lt-LT" altLang="lt-LT" sz="2000" b="1" i="1" u="none" strike="noStrike" cap="none" normalizeH="0" baseline="0" dirty="0">
              <a:ln>
                <a:noFill/>
              </a:ln>
              <a:solidFill>
                <a:srgbClr val="C00000"/>
              </a:solidFill>
              <a:effectLst>
                <a:outerShdw blurRad="38100" dist="38100" dir="2700000" algn="tl">
                  <a:srgbClr val="000000">
                    <a:alpha val="43137"/>
                  </a:srgbClr>
                </a:outerShdw>
              </a:effectLst>
              <a:cs typeface="Arial" panose="020B0604020202020204" pitchFamily="34" charset="0"/>
            </a:endParaRPr>
          </a:p>
          <a:p>
            <a:pPr lvl="0"/>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Darbo karjerą pradedantys darbuotojai </a:t>
            </a:r>
            <a:r>
              <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(jaunimui ir jų darbdaviams skirtos interaktyvios rekomendacijos, kontroliniai klausimynai, seminarai, </a:t>
            </a:r>
            <a:r>
              <a:rPr lang="lt-LT" altLang="lt-LT" sz="2000" b="1" i="1" dirty="0">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konsultacijos </a:t>
            </a:r>
            <a:r>
              <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socialiniuose tinkluose r kt.);</a:t>
            </a:r>
          </a:p>
          <a:p>
            <a:pPr lvl="0"/>
            <a:endPar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Rizikingiausių įmonių grupių nustatymas: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 ką tik verslą pradėjusios įmonės </a:t>
            </a:r>
            <a:r>
              <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(apsilankymas įmonėje konsultacijoms visais aktualiais klausimais);</a:t>
            </a:r>
            <a:endPar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tam tikrų ūkio sektorių </a:t>
            </a:r>
            <a:r>
              <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(statybos, medienos ruošos, medienos apdirbimo, žemės ūkio ir kt.) </a:t>
            </a:r>
            <a:r>
              <a:rPr kumimoji="0" lang="lt-LT" altLang="lt-LT" sz="2000" b="1" i="0"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įmonės </a:t>
            </a:r>
            <a:r>
              <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(mišrūs priežiūros metodai: konsultacijų ir švietimo bei griežtos kontrolės derinimas)</a:t>
            </a:r>
            <a:endParaRPr kumimoji="0" lang="lt-LT" altLang="lt-LT" sz="2000" b="1" i="1" u="none" strike="noStrike" cap="none" normalizeH="0" baseline="0" dirty="0">
              <a:ln>
                <a:noFill/>
              </a:ln>
              <a:solidFill>
                <a:srgbClr val="13484E"/>
              </a:solidFill>
              <a:effectLst>
                <a:outerShdw blurRad="38100" dist="38100" dir="2700000" algn="tl">
                  <a:srgbClr val="000000">
                    <a:alpha val="43137"/>
                  </a:srgbClr>
                </a:outerShdw>
              </a:effectLst>
              <a:cs typeface="Arial" panose="020B0604020202020204" pitchFamily="34" charset="0"/>
            </a:endParaRPr>
          </a:p>
        </p:txBody>
      </p:sp>
      <p:cxnSp>
        <p:nvCxnSpPr>
          <p:cNvPr id="3" name="Tiesioji rodyklės jungtis 2">
            <a:extLst>
              <a:ext uri="{FF2B5EF4-FFF2-40B4-BE49-F238E27FC236}">
                <a16:creationId xmlns:a16="http://schemas.microsoft.com/office/drawing/2014/main" xmlns="" id="{E8E3477B-0D5F-98C2-2398-B7277F7E8F22}"/>
              </a:ext>
            </a:extLst>
          </p:cNvPr>
          <p:cNvCxnSpPr>
            <a:cxnSpLocks/>
          </p:cNvCxnSpPr>
          <p:nvPr/>
        </p:nvCxnSpPr>
        <p:spPr>
          <a:xfrm>
            <a:off x="4402394" y="25146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86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Rizikos vertinimu pagrįstas metodas (2)</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6227410"/>
          </a:xfrm>
          <a:prstGeom prst="rect">
            <a:avLst/>
          </a:prstGeom>
          <a:noFill/>
        </p:spPr>
        <p:txBody>
          <a:bodyPr wrap="square" rtlCol="0">
            <a:spAutoFit/>
          </a:bodyPr>
          <a:lstStyle/>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Kiekvienos konkrečios įmonės rizikos nustatymas;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Papildomai: papildomi rizikingiausių įmonių automatinės atrankos planiniams patikrinimams kriterijai (vidutinis atlyginimas; darbuotojų skaičius ir kt.);</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Glaudus bendradarbiavimas su kitomis priežiūros įstaigomis, ypač keitimosi duomenimis srityje (pavyzdžiui, Norvegijos tarpžinybinių darbo grupių patirtis nelegalaus darbo kontrolės klausimais);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Ypatingas dėmesys skiriamas IT tobulinimui ir ūkio subjektų veiklos stebėjimo moderniausių priemonių naudojimui (pavyzdžiui, dronai, automatinis informacijos rinkimas viešojoje erdvėje ir kt.);</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Gautų skundų vertinimo sistema (skubus reagavimas – tik pranešimams apie incidentus darbe ir nelegalų darbą).</a:t>
            </a:r>
          </a:p>
          <a:p>
            <a:r>
              <a:rPr lang="lt-LT" sz="1800" dirty="0">
                <a:effectLst/>
                <a:latin typeface="Times New Roman" panose="02020603050405020304" pitchFamily="18" charset="0"/>
                <a:ea typeface="Times New Roman" panose="02020603050405020304" pitchFamily="18" charset="0"/>
              </a:rPr>
              <a:t>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677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7" name="object 7">
            <a:extLst>
              <a:ext uri="{FF2B5EF4-FFF2-40B4-BE49-F238E27FC236}">
                <a16:creationId xmlns:a16="http://schemas.microsoft.com/office/drawing/2014/main" xmlns="" id="{FED02E38-0B76-44A6-A981-11D8D54A5AAA}"/>
              </a:ext>
            </a:extLst>
          </p:cNvPr>
          <p:cNvSpPr txBox="1">
            <a:spLocks noGrp="1"/>
          </p:cNvSpPr>
          <p:nvPr>
            <p:ph type="title"/>
          </p:nvPr>
        </p:nvSpPr>
        <p:spPr>
          <a:xfrm>
            <a:off x="650538" y="379436"/>
            <a:ext cx="7891600" cy="966931"/>
          </a:xfrm>
          <a:prstGeom prst="rect">
            <a:avLst/>
          </a:prstGeom>
        </p:spPr>
        <p:txBody>
          <a:bodyPr vert="horz" wrap="square" lIns="0" tIns="12700" rIns="0" bIns="0" rtlCol="0">
            <a:spAutoFit/>
          </a:bodyPr>
          <a:lstStyle/>
          <a:p>
            <a:pPr marL="12700" algn="ctr">
              <a:spcBef>
                <a:spcPts val="100"/>
              </a:spcBef>
            </a:pPr>
            <a:r>
              <a:rPr lang="lt-LT" dirty="0">
                <a:effectLst>
                  <a:outerShdw blurRad="38100" dist="38100" dir="2700000" algn="tl">
                    <a:srgbClr val="000000">
                      <a:alpha val="43137"/>
                    </a:srgbClr>
                  </a:outerShdw>
                </a:effectLst>
              </a:rPr>
              <a:t>Rizikingumo  vertinimas (1) </a:t>
            </a:r>
            <a:r>
              <a:rPr lang="lt-LT" dirty="0"/>
              <a:t>   </a:t>
            </a:r>
            <a:r>
              <a:rPr lang="en-US" sz="3200" dirty="0"/>
              <a:t/>
            </a:r>
            <a:br>
              <a:rPr lang="en-US" sz="3200" dirty="0"/>
            </a:br>
            <a:endParaRPr sz="3200" dirty="0"/>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graphicFrame>
        <p:nvGraphicFramePr>
          <p:cNvPr id="9" name="Diagrama 8">
            <a:extLst>
              <a:ext uri="{FF2B5EF4-FFF2-40B4-BE49-F238E27FC236}">
                <a16:creationId xmlns:a16="http://schemas.microsoft.com/office/drawing/2014/main" xmlns="" id="{9BF62404-AC71-4E60-BED2-BCB135709A2F}"/>
              </a:ext>
            </a:extLst>
          </p:cNvPr>
          <p:cNvGraphicFramePr/>
          <p:nvPr>
            <p:extLst>
              <p:ext uri="{D42A27DB-BD31-4B8C-83A1-F6EECF244321}">
                <p14:modId xmlns:p14="http://schemas.microsoft.com/office/powerpoint/2010/main" val="4229522870"/>
              </p:ext>
            </p:extLst>
          </p:nvPr>
        </p:nvGraphicFramePr>
        <p:xfrm>
          <a:off x="650538" y="1295399"/>
          <a:ext cx="8341062" cy="4813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B2CD3466-05C8-40E7-BF32-E5713039A19A}"/>
              </a:ext>
            </a:extLst>
          </p:cNvPr>
          <p:cNvSpPr txBox="1"/>
          <p:nvPr/>
        </p:nvSpPr>
        <p:spPr>
          <a:xfrm>
            <a:off x="6477000" y="3809999"/>
            <a:ext cx="2438400" cy="553998"/>
          </a:xfrm>
          <a:prstGeom prst="rect">
            <a:avLst/>
          </a:prstGeom>
          <a:noFill/>
        </p:spPr>
        <p:txBody>
          <a:bodyPr wrap="square" rtlCol="0">
            <a:spAutoFit/>
          </a:bodyPr>
          <a:lstStyle/>
          <a:p>
            <a:pPr lvl="1" algn="just"/>
            <a:r>
              <a:rPr lang="en-US" sz="3000" dirty="0">
                <a:latin typeface="Arial" panose="020B0604020202020204" pitchFamily="34" charset="0"/>
                <a:cs typeface="Arial" panose="020B0604020202020204" pitchFamily="34" charset="0"/>
              </a:rPr>
              <a:t>    </a:t>
            </a:r>
            <a:endParaRPr lang="lt-LT" sz="3000" b="1" i="1" dirty="0">
              <a:latin typeface="Arial" panose="020B0604020202020204" pitchFamily="34" charset="0"/>
              <a:cs typeface="Arial" panose="020B0604020202020204" pitchFamily="34" charset="0"/>
            </a:endParaRPr>
          </a:p>
        </p:txBody>
      </p:sp>
      <p:graphicFrame>
        <p:nvGraphicFramePr>
          <p:cNvPr id="2" name="Lentelė 2">
            <a:extLst>
              <a:ext uri="{FF2B5EF4-FFF2-40B4-BE49-F238E27FC236}">
                <a16:creationId xmlns:a16="http://schemas.microsoft.com/office/drawing/2014/main" xmlns="" id="{8C1D2F34-C119-DAA0-FD05-49B21C268378}"/>
              </a:ext>
            </a:extLst>
          </p:cNvPr>
          <p:cNvGraphicFramePr>
            <a:graphicFrameLocks noGrp="1"/>
          </p:cNvGraphicFramePr>
          <p:nvPr>
            <p:extLst>
              <p:ext uri="{D42A27DB-BD31-4B8C-83A1-F6EECF244321}">
                <p14:modId xmlns:p14="http://schemas.microsoft.com/office/powerpoint/2010/main" val="2974365910"/>
              </p:ext>
            </p:extLst>
          </p:nvPr>
        </p:nvGraphicFramePr>
        <p:xfrm>
          <a:off x="2743200" y="2133600"/>
          <a:ext cx="5750262" cy="55399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623227921"/>
                    </a:ext>
                  </a:extLst>
                </a:gridCol>
                <a:gridCol w="1905000">
                  <a:extLst>
                    <a:ext uri="{9D8B030D-6E8A-4147-A177-3AD203B41FA5}">
                      <a16:colId xmlns:a16="http://schemas.microsoft.com/office/drawing/2014/main" xmlns="" val="3731665388"/>
                    </a:ext>
                  </a:extLst>
                </a:gridCol>
                <a:gridCol w="2092662">
                  <a:extLst>
                    <a:ext uri="{9D8B030D-6E8A-4147-A177-3AD203B41FA5}">
                      <a16:colId xmlns:a16="http://schemas.microsoft.com/office/drawing/2014/main" xmlns="" val="3716652433"/>
                    </a:ext>
                  </a:extLst>
                </a:gridCol>
              </a:tblGrid>
              <a:tr h="553998">
                <a:tc>
                  <a:txBody>
                    <a:bodyPr/>
                    <a:lstStyle/>
                    <a:p>
                      <a:pPr algn="ctr"/>
                      <a:r>
                        <a:rPr lang="lt-LT" sz="1800" dirty="0">
                          <a:solidFill>
                            <a:srgbClr val="13484E"/>
                          </a:solidFill>
                          <a:latin typeface="Arial" panose="020B0604020202020204" pitchFamily="34" charset="0"/>
                          <a:cs typeface="Arial" panose="020B0604020202020204" pitchFamily="34" charset="0"/>
                        </a:rPr>
                        <a:t>Tikrinti</a:t>
                      </a:r>
                    </a:p>
                  </a:txBody>
                  <a:tcPr>
                    <a:solidFill>
                      <a:srgbClr val="C00000"/>
                    </a:solidFill>
                  </a:tcPr>
                </a:tc>
                <a:tc>
                  <a:txBody>
                    <a:bodyPr/>
                    <a:lstStyle/>
                    <a:p>
                      <a:pPr algn="ctr"/>
                      <a:r>
                        <a:rPr lang="lt-LT" sz="1800" dirty="0">
                          <a:solidFill>
                            <a:srgbClr val="13484E"/>
                          </a:solidFill>
                          <a:latin typeface="Arial" panose="020B0604020202020204" pitchFamily="34" charset="0"/>
                          <a:cs typeface="Arial" panose="020B0604020202020204" pitchFamily="34" charset="0"/>
                        </a:rPr>
                        <a:t>Stebėti</a:t>
                      </a:r>
                    </a:p>
                  </a:txBody>
                  <a:tcPr>
                    <a:solidFill>
                      <a:srgbClr val="FFFF00"/>
                    </a:solidFill>
                  </a:tcPr>
                </a:tc>
                <a:tc>
                  <a:txBody>
                    <a:bodyPr/>
                    <a:lstStyle/>
                    <a:p>
                      <a:pPr algn="ctr"/>
                      <a:r>
                        <a:rPr lang="lt-LT" sz="1800" dirty="0">
                          <a:solidFill>
                            <a:srgbClr val="13484E"/>
                          </a:solidFill>
                          <a:latin typeface="Arial" panose="020B0604020202020204" pitchFamily="34" charset="0"/>
                          <a:cs typeface="Arial" panose="020B0604020202020204" pitchFamily="34" charset="0"/>
                        </a:rPr>
                        <a:t>Ignoruoti</a:t>
                      </a:r>
                    </a:p>
                  </a:txBody>
                  <a:tcPr>
                    <a:solidFill>
                      <a:srgbClr val="00FF00"/>
                    </a:solidFill>
                  </a:tcPr>
                </a:tc>
                <a:extLst>
                  <a:ext uri="{0D108BD9-81ED-4DB2-BD59-A6C34878D82A}">
                    <a16:rowId xmlns:a16="http://schemas.microsoft.com/office/drawing/2014/main" xmlns="" val="1639966125"/>
                  </a:ext>
                </a:extLst>
              </a:tr>
            </a:tbl>
          </a:graphicData>
        </a:graphic>
      </p:graphicFrame>
    </p:spTree>
    <p:extLst>
      <p:ext uri="{BB962C8B-B14F-4D97-AF65-F5344CB8AC3E}">
        <p14:creationId xmlns:p14="http://schemas.microsoft.com/office/powerpoint/2010/main" val="284583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7" name="object 7">
            <a:extLst>
              <a:ext uri="{FF2B5EF4-FFF2-40B4-BE49-F238E27FC236}">
                <a16:creationId xmlns:a16="http://schemas.microsoft.com/office/drawing/2014/main" xmlns="" id="{FED02E38-0B76-44A6-A981-11D8D54A5AAA}"/>
              </a:ext>
            </a:extLst>
          </p:cNvPr>
          <p:cNvSpPr txBox="1">
            <a:spLocks noGrp="1"/>
          </p:cNvSpPr>
          <p:nvPr>
            <p:ph type="title"/>
          </p:nvPr>
        </p:nvSpPr>
        <p:spPr>
          <a:xfrm>
            <a:off x="1066800" y="533400"/>
            <a:ext cx="7391400" cy="1367041"/>
          </a:xfrm>
          <a:prstGeom prst="rect">
            <a:avLst/>
          </a:prstGeom>
        </p:spPr>
        <p:txBody>
          <a:bodyPr vert="horz" wrap="square" lIns="0" tIns="12700" rIns="0" bIns="0" rtlCol="0">
            <a:spAutoFit/>
          </a:bodyPr>
          <a:lstStyle/>
          <a:p>
            <a:pPr marL="12700" algn="ctr">
              <a:spcBef>
                <a:spcPts val="100"/>
              </a:spcBef>
            </a:pPr>
            <a:r>
              <a:rPr lang="lt-LT" dirty="0">
                <a:effectLst>
                  <a:outerShdw blurRad="38100" dist="38100" dir="2700000" algn="tl">
                    <a:srgbClr val="000000">
                      <a:alpha val="43137"/>
                    </a:srgbClr>
                  </a:outerShdw>
                </a:effectLst>
              </a:rPr>
              <a:t>Rizikingumo  vertinimas (2)</a:t>
            </a:r>
            <a:r>
              <a:rPr lang="lt-LT" dirty="0"/>
              <a:t/>
            </a:r>
            <a:br>
              <a:rPr lang="lt-LT" dirty="0"/>
            </a:br>
            <a:r>
              <a:rPr lang="lt-LT" dirty="0"/>
              <a:t>  </a:t>
            </a:r>
            <a:r>
              <a:rPr lang="en-US" sz="2800" dirty="0"/>
              <a:t/>
            </a:r>
            <a:br>
              <a:rPr lang="en-US" sz="2800" dirty="0"/>
            </a:br>
            <a:endParaRPr sz="2800" dirty="0"/>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graphicFrame>
        <p:nvGraphicFramePr>
          <p:cNvPr id="9" name="Diagrama 8">
            <a:extLst>
              <a:ext uri="{FF2B5EF4-FFF2-40B4-BE49-F238E27FC236}">
                <a16:creationId xmlns:a16="http://schemas.microsoft.com/office/drawing/2014/main" xmlns="" id="{9BF62404-AC71-4E60-BED2-BCB135709A2F}"/>
              </a:ext>
            </a:extLst>
          </p:cNvPr>
          <p:cNvGraphicFramePr/>
          <p:nvPr/>
        </p:nvGraphicFramePr>
        <p:xfrm>
          <a:off x="483158" y="1431300"/>
          <a:ext cx="8311055" cy="542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B2CD3466-05C8-40E7-BF32-E5713039A19A}"/>
              </a:ext>
            </a:extLst>
          </p:cNvPr>
          <p:cNvSpPr txBox="1"/>
          <p:nvPr/>
        </p:nvSpPr>
        <p:spPr>
          <a:xfrm>
            <a:off x="6477000" y="3809999"/>
            <a:ext cx="2438400" cy="553998"/>
          </a:xfrm>
          <a:prstGeom prst="rect">
            <a:avLst/>
          </a:prstGeom>
          <a:noFill/>
        </p:spPr>
        <p:txBody>
          <a:bodyPr wrap="square" rtlCol="0">
            <a:spAutoFit/>
          </a:bodyPr>
          <a:lstStyle/>
          <a:p>
            <a:pPr lvl="1" algn="just"/>
            <a:r>
              <a:rPr lang="en-US" sz="3000" dirty="0">
                <a:latin typeface="Arial" panose="020B0604020202020204" pitchFamily="34" charset="0"/>
                <a:cs typeface="Arial" panose="020B0604020202020204" pitchFamily="34" charset="0"/>
              </a:rPr>
              <a:t>    </a:t>
            </a:r>
            <a:endParaRPr lang="lt-LT" sz="3000" b="1" i="1" dirty="0">
              <a:latin typeface="Arial" panose="020B0604020202020204" pitchFamily="34" charset="0"/>
              <a:cs typeface="Arial" panose="020B0604020202020204" pitchFamily="34" charset="0"/>
            </a:endParaRPr>
          </a:p>
        </p:txBody>
      </p:sp>
      <p:graphicFrame>
        <p:nvGraphicFramePr>
          <p:cNvPr id="4" name="Lentelė 4">
            <a:extLst>
              <a:ext uri="{FF2B5EF4-FFF2-40B4-BE49-F238E27FC236}">
                <a16:creationId xmlns:a16="http://schemas.microsoft.com/office/drawing/2014/main" xmlns="" id="{0CB138B1-13B5-8C76-1496-5D64D29D8832}"/>
              </a:ext>
            </a:extLst>
          </p:cNvPr>
          <p:cNvGraphicFramePr>
            <a:graphicFrameLocks noGrp="1"/>
          </p:cNvGraphicFramePr>
          <p:nvPr/>
        </p:nvGraphicFramePr>
        <p:xfrm>
          <a:off x="483158" y="1397000"/>
          <a:ext cx="8177684" cy="1463040"/>
        </p:xfrm>
        <a:graphic>
          <a:graphicData uri="http://schemas.openxmlformats.org/drawingml/2006/table">
            <a:tbl>
              <a:tblPr firstRow="1" bandRow="1">
                <a:tableStyleId>{5C22544A-7EE6-4342-B048-85BDC9FD1C3A}</a:tableStyleId>
              </a:tblPr>
              <a:tblGrid>
                <a:gridCol w="964642">
                  <a:extLst>
                    <a:ext uri="{9D8B030D-6E8A-4147-A177-3AD203B41FA5}">
                      <a16:colId xmlns:a16="http://schemas.microsoft.com/office/drawing/2014/main" xmlns="" val="3364386677"/>
                    </a:ext>
                  </a:extLst>
                </a:gridCol>
                <a:gridCol w="7213042">
                  <a:extLst>
                    <a:ext uri="{9D8B030D-6E8A-4147-A177-3AD203B41FA5}">
                      <a16:colId xmlns:a16="http://schemas.microsoft.com/office/drawing/2014/main" xmlns="" val="3430447978"/>
                    </a:ext>
                  </a:extLst>
                </a:gridCol>
              </a:tblGrid>
              <a:tr h="370840">
                <a:tc>
                  <a:txBody>
                    <a:bodyPr/>
                    <a:lstStyle/>
                    <a:p>
                      <a:endParaRPr lang="lt-LT" dirty="0"/>
                    </a:p>
                  </a:txBody>
                  <a:tcPr>
                    <a:solidFill>
                      <a:srgbClr val="C0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Raudonoji zona </a:t>
                      </a: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„Tikrinti“ – labai didelė rizika.</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Įmonė patenka į VDI prioritetinę planinę kontrolę. </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Pagal gautuosius skundus ir pranešimus atliekami neplaniniai patikrinimai. </a:t>
                      </a:r>
                    </a:p>
                    <a:p>
                      <a:endParaRPr lang="lt-LT" dirty="0"/>
                    </a:p>
                  </a:txBody>
                  <a:tcPr>
                    <a:noFill/>
                  </a:tcPr>
                </a:tc>
                <a:extLst>
                  <a:ext uri="{0D108BD9-81ED-4DB2-BD59-A6C34878D82A}">
                    <a16:rowId xmlns:a16="http://schemas.microsoft.com/office/drawing/2014/main" xmlns="" val="625367194"/>
                  </a:ext>
                </a:extLst>
              </a:tr>
            </a:tbl>
          </a:graphicData>
        </a:graphic>
      </p:graphicFrame>
      <p:graphicFrame>
        <p:nvGraphicFramePr>
          <p:cNvPr id="5" name="Lentelė 7">
            <a:extLst>
              <a:ext uri="{FF2B5EF4-FFF2-40B4-BE49-F238E27FC236}">
                <a16:creationId xmlns:a16="http://schemas.microsoft.com/office/drawing/2014/main" xmlns="" id="{DDBAC3CC-13FB-5844-EA8C-084CC237B873}"/>
              </a:ext>
            </a:extLst>
          </p:cNvPr>
          <p:cNvGraphicFramePr>
            <a:graphicFrameLocks noGrp="1"/>
          </p:cNvGraphicFramePr>
          <p:nvPr/>
        </p:nvGraphicFramePr>
        <p:xfrm>
          <a:off x="483158" y="2827718"/>
          <a:ext cx="8508441" cy="1463040"/>
        </p:xfrm>
        <a:graphic>
          <a:graphicData uri="http://schemas.openxmlformats.org/drawingml/2006/table">
            <a:tbl>
              <a:tblPr firstRow="1" bandRow="1">
                <a:tableStyleId>{5C22544A-7EE6-4342-B048-85BDC9FD1C3A}</a:tableStyleId>
              </a:tblPr>
              <a:tblGrid>
                <a:gridCol w="945994">
                  <a:extLst>
                    <a:ext uri="{9D8B030D-6E8A-4147-A177-3AD203B41FA5}">
                      <a16:colId xmlns:a16="http://schemas.microsoft.com/office/drawing/2014/main" xmlns="" val="1610973207"/>
                    </a:ext>
                  </a:extLst>
                </a:gridCol>
                <a:gridCol w="7562447">
                  <a:extLst>
                    <a:ext uri="{9D8B030D-6E8A-4147-A177-3AD203B41FA5}">
                      <a16:colId xmlns:a16="http://schemas.microsoft.com/office/drawing/2014/main" xmlns="" val="317516634"/>
                    </a:ext>
                  </a:extLst>
                </a:gridCol>
              </a:tblGrid>
              <a:tr h="1463040">
                <a:tc>
                  <a:txBody>
                    <a:bodyPr/>
                    <a:lstStyle/>
                    <a:p>
                      <a:endParaRPr lang="lt-LT" dirty="0"/>
                    </a:p>
                  </a:txBody>
                  <a:tcPr>
                    <a:solidFill>
                      <a:srgbClr val="FFFF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Geltonoji zona </a:t>
                      </a: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„Stebėti“ – vidutinė rizika. </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Įmonė nepatenka į VDI prioritetinę planinę kontrolę, bet gali būti atlikti veiklos tyrimai, neapsilankant įmonėje, o prašant pateikti tyrimui atlikti reikalingus dokumentus ir duomenis. </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Įmonė įtraukiama į planinių patikrinimų sąrašus.  </a:t>
                      </a:r>
                      <a:endParaRPr lang="lt-LT" dirty="0"/>
                    </a:p>
                  </a:txBody>
                  <a:tcPr>
                    <a:noFill/>
                  </a:tcPr>
                </a:tc>
                <a:extLst>
                  <a:ext uri="{0D108BD9-81ED-4DB2-BD59-A6C34878D82A}">
                    <a16:rowId xmlns:a16="http://schemas.microsoft.com/office/drawing/2014/main" xmlns="" val="2831757387"/>
                  </a:ext>
                </a:extLst>
              </a:tr>
            </a:tbl>
          </a:graphicData>
        </a:graphic>
      </p:graphicFrame>
      <p:graphicFrame>
        <p:nvGraphicFramePr>
          <p:cNvPr id="8" name="Lentelė 9">
            <a:extLst>
              <a:ext uri="{FF2B5EF4-FFF2-40B4-BE49-F238E27FC236}">
                <a16:creationId xmlns:a16="http://schemas.microsoft.com/office/drawing/2014/main" xmlns="" id="{E3FB3612-679B-4F51-774D-D018133B3FB9}"/>
              </a:ext>
            </a:extLst>
          </p:cNvPr>
          <p:cNvGraphicFramePr>
            <a:graphicFrameLocks noGrp="1"/>
          </p:cNvGraphicFramePr>
          <p:nvPr/>
        </p:nvGraphicFramePr>
        <p:xfrm>
          <a:off x="477841" y="4290758"/>
          <a:ext cx="8508442" cy="2033842"/>
        </p:xfrm>
        <a:graphic>
          <a:graphicData uri="http://schemas.openxmlformats.org/drawingml/2006/table">
            <a:tbl>
              <a:tblPr firstRow="1" bandRow="1">
                <a:tableStyleId>{5C22544A-7EE6-4342-B048-85BDC9FD1C3A}</a:tableStyleId>
              </a:tblPr>
              <a:tblGrid>
                <a:gridCol w="969959">
                  <a:extLst>
                    <a:ext uri="{9D8B030D-6E8A-4147-A177-3AD203B41FA5}">
                      <a16:colId xmlns:a16="http://schemas.microsoft.com/office/drawing/2014/main" xmlns="" val="152196794"/>
                    </a:ext>
                  </a:extLst>
                </a:gridCol>
                <a:gridCol w="7538483">
                  <a:extLst>
                    <a:ext uri="{9D8B030D-6E8A-4147-A177-3AD203B41FA5}">
                      <a16:colId xmlns:a16="http://schemas.microsoft.com/office/drawing/2014/main" xmlns="" val="746303143"/>
                    </a:ext>
                  </a:extLst>
                </a:gridCol>
              </a:tblGrid>
              <a:tr h="2033842">
                <a:tc>
                  <a:txBody>
                    <a:bodyPr/>
                    <a:lstStyle/>
                    <a:p>
                      <a:endParaRPr lang="lt-LT" dirty="0"/>
                    </a:p>
                  </a:txBody>
                  <a:tcPr>
                    <a:solidFill>
                      <a:srgbClr val="00FF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8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Žalioji zona </a:t>
                      </a: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„Ignoruoti“ – maža rizika. </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Įmonė nepatenka į VDI prioritetinę planinę kontrolę. </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Gali būti atlikti veiklos tyrimai, neapsilankant įmonėje, o prašant pateikti tyrimui atlikti reikalingus dokumentus ir duomenis, taip pat pasiūlyta pateikti atitikties deklaraciją (atliktas elektroninis inspektavimas). </a:t>
                      </a:r>
                      <a:b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Gauti skundai ir pranešimai nenagrinėjami. </a:t>
                      </a:r>
                      <a:endParaRPr lang="lt-LT" dirty="0"/>
                    </a:p>
                  </a:txBody>
                  <a:tcPr>
                    <a:noFill/>
                  </a:tcPr>
                </a:tc>
                <a:extLst>
                  <a:ext uri="{0D108BD9-81ED-4DB2-BD59-A6C34878D82A}">
                    <a16:rowId xmlns:a16="http://schemas.microsoft.com/office/drawing/2014/main" xmlns="" val="995763987"/>
                  </a:ext>
                </a:extLst>
              </a:tr>
            </a:tbl>
          </a:graphicData>
        </a:graphic>
      </p:graphicFrame>
    </p:spTree>
    <p:extLst>
      <p:ext uri="{BB962C8B-B14F-4D97-AF65-F5344CB8AC3E}">
        <p14:creationId xmlns:p14="http://schemas.microsoft.com/office/powerpoint/2010/main" val="60605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7" name="object 7">
            <a:extLst>
              <a:ext uri="{FF2B5EF4-FFF2-40B4-BE49-F238E27FC236}">
                <a16:creationId xmlns:a16="http://schemas.microsoft.com/office/drawing/2014/main" xmlns="" id="{FED02E38-0B76-44A6-A981-11D8D54A5AAA}"/>
              </a:ext>
            </a:extLst>
          </p:cNvPr>
          <p:cNvSpPr txBox="1">
            <a:spLocks noGrp="1"/>
          </p:cNvSpPr>
          <p:nvPr>
            <p:ph type="title"/>
          </p:nvPr>
        </p:nvSpPr>
        <p:spPr>
          <a:xfrm>
            <a:off x="617338" y="175472"/>
            <a:ext cx="7924800" cy="1982594"/>
          </a:xfrm>
          <a:prstGeom prst="rect">
            <a:avLst/>
          </a:prstGeom>
        </p:spPr>
        <p:txBody>
          <a:bodyPr vert="horz" wrap="square" lIns="0" tIns="12700" rIns="0" bIns="0" rtlCol="0">
            <a:spAutoFit/>
          </a:bodyPr>
          <a:lstStyle/>
          <a:p>
            <a:pPr marL="12700" algn="ctr">
              <a:spcBef>
                <a:spcPts val="100"/>
              </a:spcBef>
            </a:pPr>
            <a:r>
              <a:rPr lang="lt-LT" dirty="0">
                <a:effectLst>
                  <a:outerShdw blurRad="38100" dist="38100" dir="2700000" algn="tl">
                    <a:srgbClr val="000000">
                      <a:alpha val="43137"/>
                    </a:srgbClr>
                  </a:outerShdw>
                </a:effectLst>
              </a:rPr>
              <a:t>Įmonių, įstaigų ir organizacijų atranka planiniams patikrinimams (1)</a:t>
            </a:r>
            <a:r>
              <a:rPr lang="lt-LT" sz="3200" dirty="0"/>
              <a:t/>
            </a:r>
            <a:br>
              <a:rPr lang="lt-LT" sz="3200" dirty="0"/>
            </a:br>
            <a:r>
              <a:rPr lang="lt-LT" sz="3200" dirty="0"/>
              <a:t>   </a:t>
            </a:r>
            <a:r>
              <a:rPr lang="en-US" sz="3200" dirty="0"/>
              <a:t/>
            </a:r>
            <a:br>
              <a:rPr lang="en-US" sz="3200" dirty="0"/>
            </a:br>
            <a:endParaRPr sz="3200" dirty="0"/>
          </a:p>
        </p:txBody>
      </p:sp>
      <p:sp>
        <p:nvSpPr>
          <p:cNvPr id="20" name="Stačiakampis 19">
            <a:extLst>
              <a:ext uri="{FF2B5EF4-FFF2-40B4-BE49-F238E27FC236}">
                <a16:creationId xmlns:a16="http://schemas.microsoft.com/office/drawing/2014/main" xmlns="" id="{E097762D-AA3B-4BBF-B1E1-B3DAAADA44A3}"/>
              </a:ext>
            </a:extLst>
          </p:cNvPr>
          <p:cNvSpPr/>
          <p:nvPr/>
        </p:nvSpPr>
        <p:spPr>
          <a:xfrm>
            <a:off x="8673026" y="6629400"/>
            <a:ext cx="184731" cy="215444"/>
          </a:xfrm>
          <a:prstGeom prst="rect">
            <a:avLst/>
          </a:prstGeom>
        </p:spPr>
        <p:txBody>
          <a:bodyPr wrap="none">
            <a:spAutoFit/>
          </a:bodyPr>
          <a:lstStyle/>
          <a:p>
            <a:endParaRPr lang="en-US" sz="800" dirty="0">
              <a:solidFill>
                <a:schemeClr val="bg1"/>
              </a:solidFill>
              <a:latin typeface="Arial" panose="020B0604020202020204" pitchFamily="34" charset="0"/>
              <a:cs typeface="Arial" panose="020B0604020202020204" pitchFamily="34" charset="0"/>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graphicFrame>
        <p:nvGraphicFramePr>
          <p:cNvPr id="9" name="Diagrama 8">
            <a:extLst>
              <a:ext uri="{FF2B5EF4-FFF2-40B4-BE49-F238E27FC236}">
                <a16:creationId xmlns:a16="http://schemas.microsoft.com/office/drawing/2014/main" xmlns="" id="{9BF62404-AC71-4E60-BED2-BCB135709A2F}"/>
              </a:ext>
            </a:extLst>
          </p:cNvPr>
          <p:cNvGraphicFramePr/>
          <p:nvPr/>
        </p:nvGraphicFramePr>
        <p:xfrm>
          <a:off x="650538" y="1100263"/>
          <a:ext cx="7457380" cy="500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B2CD3466-05C8-40E7-BF32-E5713039A19A}"/>
              </a:ext>
            </a:extLst>
          </p:cNvPr>
          <p:cNvSpPr txBox="1"/>
          <p:nvPr/>
        </p:nvSpPr>
        <p:spPr>
          <a:xfrm>
            <a:off x="6477000" y="3809999"/>
            <a:ext cx="2438400" cy="553998"/>
          </a:xfrm>
          <a:prstGeom prst="rect">
            <a:avLst/>
          </a:prstGeom>
          <a:noFill/>
        </p:spPr>
        <p:txBody>
          <a:bodyPr wrap="square" rtlCol="0">
            <a:spAutoFit/>
          </a:bodyPr>
          <a:lstStyle/>
          <a:p>
            <a:pPr lvl="1" algn="just"/>
            <a:r>
              <a:rPr lang="en-US" sz="3000" dirty="0">
                <a:latin typeface="Arial" panose="020B0604020202020204" pitchFamily="34" charset="0"/>
                <a:cs typeface="Arial" panose="020B0604020202020204" pitchFamily="34" charset="0"/>
              </a:rPr>
              <a:t>    </a:t>
            </a:r>
            <a:endParaRPr lang="lt-LT" sz="3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5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17" name="object 7">
            <a:extLst>
              <a:ext uri="{FF2B5EF4-FFF2-40B4-BE49-F238E27FC236}">
                <a16:creationId xmlns:a16="http://schemas.microsoft.com/office/drawing/2014/main" xmlns="" id="{FED02E38-0B76-44A6-A981-11D8D54A5AAA}"/>
              </a:ext>
            </a:extLst>
          </p:cNvPr>
          <p:cNvSpPr txBox="1">
            <a:spLocks noGrp="1"/>
          </p:cNvSpPr>
          <p:nvPr>
            <p:ph type="title"/>
          </p:nvPr>
        </p:nvSpPr>
        <p:spPr>
          <a:xfrm>
            <a:off x="990600" y="307750"/>
            <a:ext cx="7467600" cy="2259593"/>
          </a:xfrm>
          <a:prstGeom prst="rect">
            <a:avLst/>
          </a:prstGeom>
        </p:spPr>
        <p:txBody>
          <a:bodyPr vert="horz" wrap="square" lIns="0" tIns="12700" rIns="0" bIns="0" rtlCol="0">
            <a:spAutoFit/>
          </a:bodyPr>
          <a:lstStyle/>
          <a:p>
            <a:pPr marL="12700" algn="ctr">
              <a:spcBef>
                <a:spcPts val="100"/>
              </a:spcBef>
            </a:pPr>
            <a:r>
              <a:rPr lang="lt-LT" dirty="0">
                <a:effectLst>
                  <a:outerShdw blurRad="38100" dist="38100" dir="2700000" algn="tl">
                    <a:srgbClr val="000000">
                      <a:alpha val="43137"/>
                    </a:srgbClr>
                  </a:outerShdw>
                </a:effectLst>
              </a:rPr>
              <a:t>Įmonių, įstaigų ir organizacijų atranka planiniams patikrinimams (2)</a:t>
            </a:r>
            <a:r>
              <a:rPr lang="lt-LT" dirty="0"/>
              <a:t/>
            </a:r>
            <a:br>
              <a:rPr lang="lt-LT" dirty="0"/>
            </a:br>
            <a:r>
              <a:rPr lang="lt-LT" dirty="0"/>
              <a:t/>
            </a:r>
            <a:br>
              <a:rPr lang="lt-LT" dirty="0"/>
            </a:br>
            <a:r>
              <a:rPr lang="lt-LT" sz="2800" dirty="0"/>
              <a:t>  </a:t>
            </a:r>
            <a:r>
              <a:rPr lang="en-US" sz="2800" dirty="0"/>
              <a:t/>
            </a:r>
            <a:br>
              <a:rPr lang="en-US" sz="2800" dirty="0"/>
            </a:br>
            <a:endParaRPr sz="2800" dirty="0"/>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graphicFrame>
        <p:nvGraphicFramePr>
          <p:cNvPr id="9" name="Diagrama 8">
            <a:extLst>
              <a:ext uri="{FF2B5EF4-FFF2-40B4-BE49-F238E27FC236}">
                <a16:creationId xmlns:a16="http://schemas.microsoft.com/office/drawing/2014/main" xmlns="" id="{9BF62404-AC71-4E60-BED2-BCB135709A2F}"/>
              </a:ext>
            </a:extLst>
          </p:cNvPr>
          <p:cNvGraphicFramePr/>
          <p:nvPr/>
        </p:nvGraphicFramePr>
        <p:xfrm>
          <a:off x="483158" y="1431300"/>
          <a:ext cx="8311055" cy="542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B2CD3466-05C8-40E7-BF32-E5713039A19A}"/>
              </a:ext>
            </a:extLst>
          </p:cNvPr>
          <p:cNvSpPr txBox="1"/>
          <p:nvPr/>
        </p:nvSpPr>
        <p:spPr>
          <a:xfrm>
            <a:off x="6477000" y="3809999"/>
            <a:ext cx="2438400" cy="553998"/>
          </a:xfrm>
          <a:prstGeom prst="rect">
            <a:avLst/>
          </a:prstGeom>
          <a:noFill/>
        </p:spPr>
        <p:txBody>
          <a:bodyPr wrap="square" rtlCol="0">
            <a:spAutoFit/>
          </a:bodyPr>
          <a:lstStyle/>
          <a:p>
            <a:pPr lvl="1" algn="just"/>
            <a:r>
              <a:rPr lang="en-US" sz="3000" dirty="0">
                <a:latin typeface="Arial" panose="020B0604020202020204" pitchFamily="34" charset="0"/>
                <a:cs typeface="Arial" panose="020B0604020202020204" pitchFamily="34" charset="0"/>
              </a:rPr>
              <a:t>    </a:t>
            </a:r>
            <a:endParaRPr lang="lt-LT" sz="3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44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25744"/>
            <a:ext cx="84582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Kontroliniai klausimynai</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5693866"/>
          </a:xfrm>
          <a:prstGeom prst="rect">
            <a:avLst/>
          </a:prstGeom>
          <a:noFill/>
        </p:spPr>
        <p:txBody>
          <a:bodyPr wrap="square" rtlCol="0">
            <a:spAutoFit/>
          </a:bodyPr>
          <a:lstStyle/>
          <a:p>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Beveik 30 kontrolinių ir rinkos priežiūros klausimynų, pagal kuriuos atliekami patikrinimai ir tyrimai (paskelbti VDI interneto rubrikoje </a:t>
            </a: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„Klausimynai“):</a:t>
            </a: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endPar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endParaRPr>
          </a:p>
          <a:p>
            <a:endPar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endParaRPr>
          </a:p>
          <a:p>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Bendrinis ūkio subjekto patikrinimo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Ūkio subjekto patikrinimo kontrolinis klausimynas. Darbo teisė.</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Ūkio subjekto patikrinimo kontrolinis klausimynas. Darbuotojų sauga ir sveikata.</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Garantijų komandiruotiems darbuotojams patikrinimo ir tikrojo komandiravimo nustatymo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Smurto ir priekabiavimo darbe prevencijos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Saugaus žemės ūkio darbų vykdymo patikrinimo kontrolinį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Darbų vykdymo šuliniuose, rezervuaruose ir kitose uždarose erdvėse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Savarankiškai dirbančių asmenų patikrinimų statybvietėse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Lygių galimybių įgyvendinimo darbo teisinių santykių srityje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Laikinojo įdarbinimo įmonių ir laikino darbo naudotojų patikrinimo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rPr>
              <a:t>Paslaugų pagal žemės ūkio ir miškininkystės kvitus teikimo ir gavimo patikrinimo kontrolinis klausimynas</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xmlns="" val="tx"/>
                    </a:ext>
                  </a:extLst>
                </a:hlinkClick>
              </a:rPr>
              <a:t>Prevencinio statybviečių patikrinimo kontrolinis klausimynas</a:t>
            </a:r>
            <a:endParaRPr lang="lt-LT" sz="1600" b="1" i="0" u="none" strike="noStrike"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 kiti </a:t>
            </a:r>
            <a:b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709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Konsultavimas ir švietimas</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5924699"/>
          </a:xfrm>
          <a:prstGeom prst="rect">
            <a:avLst/>
          </a:prstGeom>
          <a:noFill/>
        </p:spPr>
        <p:txBody>
          <a:bodyPr wrap="square" rtlCol="0">
            <a:spAutoFit/>
          </a:bodyPr>
          <a:lstStyle/>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Vieningas konsultacijų telefonu ir skambučių apdorojimo centras.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Seminarai ir konsultacijos, kiti konsultaciniai renginiai (pastaruoju metu itin populiarūs nuotoliniu būdu viešoje erdvėje).</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Nauji projektai: studentai ir moksleiviai (jaunoji karta) (viktorinos, apklausos, testai ir kt.). </a:t>
            </a:r>
            <a:r>
              <a:rPr lang="lt-LT" sz="20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Vienas iš naujausių testų - </a:t>
            </a:r>
            <a:r>
              <a:rPr lang="lt-LT" sz="20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apie psichologinį smurtą darbe </a:t>
            </a:r>
            <a:r>
              <a:rPr lang="lt-LT" sz="2000" b="1"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xmlns="" val="tx"/>
                    </a:ext>
                  </a:extLst>
                </a:hlinkClick>
              </a:rPr>
              <a:t>https://mobingas.delfi.lt/</a:t>
            </a:r>
            <a:r>
              <a:rPr lang="lt-LT" sz="2000" b="1"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t>
            </a:r>
            <a:r>
              <a:rPr lang="lt-LT" sz="20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 - konsultacija (elektroninis konsultantas).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Informacijos platinimas socialiniuose tinkluose (FACEBOOK, „Instagram“).</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Skiriama daugiau žmogiškųjų resursų</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70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p>
        </p:txBody>
      </p:sp>
      <p:sp>
        <p:nvSpPr>
          <p:cNvPr id="9" name="object 9"/>
          <p:cNvSpPr txBox="1">
            <a:spLocks noGrp="1"/>
          </p:cNvSpPr>
          <p:nvPr>
            <p:ph type="title"/>
          </p:nvPr>
        </p:nvSpPr>
        <p:spPr>
          <a:xfrm>
            <a:off x="457200" y="469089"/>
            <a:ext cx="4267200" cy="505267"/>
          </a:xfrm>
          <a:prstGeom prst="rect">
            <a:avLst/>
          </a:prstGeom>
        </p:spPr>
        <p:txBody>
          <a:bodyPr vert="horz" wrap="square" lIns="0" tIns="12700" rIns="0" bIns="0" rtlCol="0">
            <a:spAutoFit/>
          </a:bodyPr>
          <a:lstStyle/>
          <a:p>
            <a:pPr marL="12700">
              <a:lnSpc>
                <a:spcPct val="100000"/>
              </a:lnSpc>
              <a:spcBef>
                <a:spcPts val="100"/>
              </a:spcBef>
            </a:pPr>
            <a:r>
              <a:rPr lang="lt-LT" sz="3200" dirty="0">
                <a:effectLst>
                  <a:outerShdw blurRad="38100" dist="38100" dir="2700000" algn="tl">
                    <a:srgbClr val="000000">
                      <a:alpha val="43137"/>
                    </a:srgbClr>
                  </a:outerShdw>
                </a:effectLst>
              </a:rPr>
              <a:t>VDI:</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381000" y="1463468"/>
            <a:ext cx="8686800" cy="5293757"/>
          </a:xfrm>
          <a:prstGeom prst="rect">
            <a:avLst/>
          </a:prstGeom>
          <a:noFill/>
        </p:spPr>
        <p:txBody>
          <a:bodyPr wrap="square" rtlCol="0">
            <a:spAutoFit/>
          </a:bodyPr>
          <a:lstStyle/>
          <a:p>
            <a:endParaRPr lang="lt-LT" sz="2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32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Laida: „Ką žmonės dirba visą dieną?“ su </a:t>
            </a:r>
            <a:r>
              <a:rPr lang="lt-LT" sz="3200" b="1" dirty="0">
                <a:solidFill>
                  <a:srgbClr val="13484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aktoriumi Mantu Stonkumi apie tai, ką veikia Darbo inspekcija.</a:t>
            </a:r>
          </a:p>
          <a:p>
            <a:endParaRPr lang="lt-LT" sz="3200" b="1" dirty="0">
              <a:solidFill>
                <a:srgbClr val="13484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ctr"/>
            <a:r>
              <a:rPr lang="lt-LT" sz="1800" u="sng" dirty="0">
                <a:solidFill>
                  <a:srgbClr val="0000FF"/>
                </a:solidFill>
                <a:effectLst/>
                <a:latin typeface="Arial" panose="020B0604020202020204" pitchFamily="34" charset="0"/>
                <a:ea typeface="Calibri" panose="020F0502020204030204" pitchFamily="34" charset="0"/>
                <a:hlinkClick r:id="rId4"/>
              </a:rPr>
              <a:t>https://youtu.be/amHpJ_A8Llk</a:t>
            </a:r>
            <a:endParaRPr lang="lt-LT" sz="1800" u="sng" dirty="0">
              <a:solidFill>
                <a:srgbClr val="0000FF"/>
              </a:solidFill>
              <a:effectLst/>
              <a:latin typeface="Arial" panose="020B0604020202020204" pitchFamily="34" charset="0"/>
              <a:ea typeface="Calibri" panose="020F0502020204030204" pitchFamily="34" charset="0"/>
            </a:endParaRPr>
          </a:p>
          <a:p>
            <a:pPr algn="ctr"/>
            <a:endParaRPr lang="lt-LT" b="1" u="sng" dirty="0">
              <a:solidFill>
                <a:srgbClr val="0000FF"/>
              </a:solidFill>
              <a:latin typeface="Arial" panose="020B0604020202020204" pitchFamily="34" charset="0"/>
              <a:ea typeface="Calibri" panose="020F0502020204030204" pitchFamily="34" charset="0"/>
            </a:endParaRPr>
          </a:p>
          <a:p>
            <a:pPr algn="ctr"/>
            <a:r>
              <a:rPr lang="lt-LT" sz="2000" u="sng" dirty="0">
                <a:solidFill>
                  <a:srgbClr val="0563C1"/>
                </a:solidFill>
                <a:effectLst/>
                <a:latin typeface="Calibri" panose="020F0502020204030204" pitchFamily="34" charset="0"/>
                <a:ea typeface="Calibri" panose="020F0502020204030204" pitchFamily="34" charset="0"/>
                <a:hlinkClick r:id="rId5"/>
              </a:rPr>
              <a:t>https://www.delfi.lt/video/laidos/ka-zmones-dirba/ka-zmones-dirba-visa-diena-stonkus-padejo-isspresti-darbo-ginca-tapo-prisiekusiuoju-94587597</a:t>
            </a:r>
            <a:endParaRPr lang="lt-LT" sz="2000" dirty="0">
              <a:effectLst/>
              <a:latin typeface="Calibri" panose="020F0502020204030204" pitchFamily="34" charset="0"/>
              <a:ea typeface="Calibri" panose="020F0502020204030204" pitchFamily="34" charset="0"/>
            </a:endParaRPr>
          </a:p>
          <a:p>
            <a:pPr algn="ctr"/>
            <a:endParaRPr lang="lt-LT" sz="3200" b="1" dirty="0">
              <a:solidFill>
                <a:srgbClr val="13484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endParaRPr lang="lt-LT" b="1" dirty="0">
              <a:solidFill>
                <a:srgbClr val="155157"/>
              </a:solidFill>
              <a:latin typeface="Arial" panose="020B0604020202020204" pitchFamily="34" charset="0"/>
              <a:cs typeface="Arial" panose="020B0604020202020204" pitchFamily="34" charset="0"/>
            </a:endParaRPr>
          </a:p>
          <a:p>
            <a:endParaRPr lang="lt-LT" sz="2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lt-LT" sz="2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1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Elektroniniai inspektavimai</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4885953"/>
          </a:xfrm>
          <a:prstGeom prst="rect">
            <a:avLst/>
          </a:prstGeom>
          <a:noFill/>
        </p:spPr>
        <p:txBody>
          <a:bodyPr wrap="square" rtlCol="0">
            <a:spAutoFit/>
          </a:bodyPr>
          <a:lstStyle/>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Savanoriškas darbuotojų saugos ir sveikatos būklės, darbo teisės aktų reikalavimų laikymosi deklaravimas Elektroninių paslaugų darbdaviams sistemoje (EPDS);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Privalomas elektroninis inspektavimas atsižvelgiant į nelaimingų atsitikimų darbe ir profesinių ligų aktualijas.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Elektroninių paslaugų darbdaviams (EPDS) sistemos plėtra (ypatingas dėmesys – įvairių duomenų ir dokumentų pateikimas elektronine forma)</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1800" dirty="0">
                <a:effectLst/>
                <a:latin typeface="Times New Roman" panose="02020603050405020304" pitchFamily="18" charset="0"/>
                <a:ea typeface="Times New Roman" panose="02020603050405020304" pitchFamily="18" charset="0"/>
              </a:rPr>
              <a:t>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967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Darbo ginčiai</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5155257"/>
          </a:xfrm>
          <a:prstGeom prst="rect">
            <a:avLst/>
          </a:prstGeom>
          <a:noFill/>
        </p:spPr>
        <p:txBody>
          <a:bodyPr wrap="square" rtlCol="0">
            <a:spAutoFit/>
          </a:bodyPr>
          <a:lstStyle/>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ginčų komisijos trišaliu principu, dalyvaujant socialiniams partneriams, veikia visuose šalies regionuose.</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Tikra į visuomenės poreikiui orientuota paslauga (mažai formalumų ir daug socialiai reikšmingų sprendimų).</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Sprendžia visus individualius darbo ginčus ir kolektyvinius darbo ginčus, susijusius su teise.</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ginčai dėl darbo sutarties nutraukimo perėjo iš teismų kompetencijos.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Ø"/>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arbitražas yra laikina institucija, nagrinėjanti kolektyvinius darbo ginčus, susijusius su interesais.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97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381000"/>
            <a:ext cx="2743199" cy="883920"/>
          </a:xfrm>
        </p:spPr>
        <p:txBody>
          <a:bodyPr/>
          <a:lstStyle/>
          <a:p>
            <a:pPr algn="ctr"/>
            <a:r>
              <a:rPr lang="lt-LT" sz="2400" dirty="0">
                <a:solidFill>
                  <a:srgbClr val="13484E"/>
                </a:solidFill>
                <a:effectLst>
                  <a:outerShdw blurRad="38100" dist="38100" dir="2700000" algn="tl">
                    <a:srgbClr val="000000">
                      <a:alpha val="43137"/>
                    </a:srgbClr>
                  </a:outerShdw>
                </a:effectLst>
              </a:rPr>
              <a:t>VDI pagrindiniai 2023 m. 1-9 mėn. rezultatai</a:t>
            </a:r>
          </a:p>
        </p:txBody>
      </p:sp>
      <p:graphicFrame>
        <p:nvGraphicFramePr>
          <p:cNvPr id="6" name="Turinio vietos rezervavimo ženklas 5"/>
          <p:cNvGraphicFramePr>
            <a:graphicFrameLocks noGrp="1"/>
          </p:cNvGraphicFramePr>
          <p:nvPr>
            <p:ph idx="1"/>
          </p:nvPr>
        </p:nvGraphicFramePr>
        <p:xfrm>
          <a:off x="3200400" y="273049"/>
          <a:ext cx="5486400" cy="59753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634155303"/>
                    </a:ext>
                  </a:extLst>
                </a:gridCol>
                <a:gridCol w="2743200">
                  <a:extLst>
                    <a:ext uri="{9D8B030D-6E8A-4147-A177-3AD203B41FA5}">
                      <a16:colId xmlns:a16="http://schemas.microsoft.com/office/drawing/2014/main" xmlns="" val="1030930764"/>
                    </a:ext>
                  </a:extLst>
                </a:gridCol>
              </a:tblGrid>
              <a:tr h="5975351">
                <a:tc>
                  <a:txBody>
                    <a:bodyPr/>
                    <a:lstStyle/>
                    <a:p>
                      <a:endParaRPr lang="lt-LT" dirty="0"/>
                    </a:p>
                  </a:txBody>
                  <a:tcPr>
                    <a:solidFill>
                      <a:schemeClr val="accent5">
                        <a:lumMod val="20000"/>
                        <a:lumOff val="80000"/>
                      </a:schemeClr>
                    </a:solidFill>
                  </a:tcPr>
                </a:tc>
                <a:tc>
                  <a:txBody>
                    <a:bodyPr/>
                    <a:lstStyle/>
                    <a:p>
                      <a:endParaRPr lang="lt-LT" dirty="0"/>
                    </a:p>
                  </a:txBody>
                  <a:tcPr>
                    <a:solidFill>
                      <a:schemeClr val="accent5">
                        <a:lumMod val="20000"/>
                        <a:lumOff val="80000"/>
                      </a:schemeClr>
                    </a:solidFill>
                  </a:tcPr>
                </a:tc>
                <a:extLst>
                  <a:ext uri="{0D108BD9-81ED-4DB2-BD59-A6C34878D82A}">
                    <a16:rowId xmlns:a16="http://schemas.microsoft.com/office/drawing/2014/main" xmlns="" val="2826723493"/>
                  </a:ext>
                </a:extLst>
              </a:tr>
            </a:tbl>
          </a:graphicData>
        </a:graphic>
      </p:graphicFrame>
      <p:sp>
        <p:nvSpPr>
          <p:cNvPr id="4" name="Teksto vietos rezervavimo ženklas 3"/>
          <p:cNvSpPr>
            <a:spLocks noGrp="1"/>
          </p:cNvSpPr>
          <p:nvPr>
            <p:ph type="body" sz="half" idx="2"/>
          </p:nvPr>
        </p:nvSpPr>
        <p:spPr>
          <a:xfrm>
            <a:off x="304800" y="1394460"/>
            <a:ext cx="2895601" cy="5509200"/>
          </a:xfrm>
        </p:spPr>
        <p:txBody>
          <a:bodyPr/>
          <a:lstStyle/>
          <a:p>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Atlikta 15,1 tūkst. patikrinimų ir kitų inspekcinių veiksmų, </a:t>
            </a:r>
          </a:p>
          <a:p>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 jų: Kauno ir Marijampolės apskričių įmonėse – 3,6 tūkst. arba beveik 24 </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a:t>
            </a: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ų VDI patikrinimų ir kitų inspekcinių veiksmų</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Atlikta 6,2 tūkst. patikrinimų,</a:t>
            </a:r>
          </a:p>
          <a:p>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 jų: Kauno ir Marijampolės apskričių įmonėse – 1,4 tūkst. arba beveik 23 </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a:t>
            </a: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ų VDI patikrinimų. </a:t>
            </a:r>
            <a:endParaRPr lang="lt-LT" sz="1600" b="1" dirty="0">
              <a:solidFill>
                <a:schemeClr val="accent5">
                  <a:lumMod val="50000"/>
                </a:schemeClr>
              </a:solidFill>
              <a:latin typeface="Arial" panose="020B0604020202020204" pitchFamily="34" charset="0"/>
              <a:cs typeface="Arial" panose="020B0604020202020204" pitchFamily="34" charset="0"/>
            </a:endParaRPr>
          </a:p>
          <a:p>
            <a:endParaRPr lang="lt-LT" sz="1600" b="1" dirty="0">
              <a:solidFill>
                <a:schemeClr val="accent5">
                  <a:lumMod val="50000"/>
                </a:schemeClr>
              </a:solidFill>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22</a:t>
            </a:fld>
            <a:endParaRPr lang="en-US" altLang="lt-LT" dirty="0"/>
          </a:p>
        </p:txBody>
      </p:sp>
      <p:graphicFrame>
        <p:nvGraphicFramePr>
          <p:cNvPr id="7" name="Turinio vietos rezervavimo ženklas 13"/>
          <p:cNvGraphicFramePr>
            <a:graphicFrameLocks/>
          </p:cNvGraphicFramePr>
          <p:nvPr>
            <p:extLst>
              <p:ext uri="{D42A27DB-BD31-4B8C-83A1-F6EECF244321}">
                <p14:modId xmlns:p14="http://schemas.microsoft.com/office/powerpoint/2010/main" val="74351424"/>
              </p:ext>
            </p:extLst>
          </p:nvPr>
        </p:nvGraphicFramePr>
        <p:xfrm>
          <a:off x="3200400" y="381000"/>
          <a:ext cx="2819400" cy="5745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urinio vietos rezervavimo ženklas 16"/>
          <p:cNvGraphicFramePr>
            <a:graphicFrameLocks/>
          </p:cNvGraphicFramePr>
          <p:nvPr>
            <p:extLst>
              <p:ext uri="{D42A27DB-BD31-4B8C-83A1-F6EECF244321}">
                <p14:modId xmlns:p14="http://schemas.microsoft.com/office/powerpoint/2010/main" val="2460598956"/>
              </p:ext>
            </p:extLst>
          </p:nvPr>
        </p:nvGraphicFramePr>
        <p:xfrm>
          <a:off x="5943601" y="273048"/>
          <a:ext cx="2852735" cy="59753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24532"/>
            <a:ext cx="1504376" cy="306364"/>
          </a:xfrm>
          <a:prstGeom prst="rect">
            <a:avLst/>
          </a:prstGeom>
        </p:spPr>
      </p:pic>
      <p:sp>
        <p:nvSpPr>
          <p:cNvPr id="10"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Tree>
    <p:extLst>
      <p:ext uri="{BB962C8B-B14F-4D97-AF65-F5344CB8AC3E}">
        <p14:creationId xmlns:p14="http://schemas.microsoft.com/office/powerpoint/2010/main" val="29294027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381000"/>
            <a:ext cx="2743199" cy="1143000"/>
          </a:xfrm>
        </p:spPr>
        <p:txBody>
          <a:bodyPr/>
          <a:lstStyle/>
          <a:p>
            <a:pPr algn="ctr"/>
            <a:r>
              <a:rPr lang="lt-LT" sz="2400" dirty="0">
                <a:solidFill>
                  <a:srgbClr val="13484E"/>
                </a:solidFill>
                <a:effectLst>
                  <a:outerShdw blurRad="38100" dist="38100" dir="2700000" algn="tl">
                    <a:srgbClr val="000000">
                      <a:alpha val="43137"/>
                    </a:srgbClr>
                  </a:outerShdw>
                </a:effectLst>
              </a:rPr>
              <a:t>VDI pagrindiniai 2023 m. 1-9 mėn. rezultatai</a:t>
            </a:r>
          </a:p>
        </p:txBody>
      </p:sp>
      <p:graphicFrame>
        <p:nvGraphicFramePr>
          <p:cNvPr id="6" name="Turinio vietos rezervavimo ženklas 5"/>
          <p:cNvGraphicFramePr>
            <a:graphicFrameLocks noGrp="1"/>
          </p:cNvGraphicFramePr>
          <p:nvPr>
            <p:ph idx="1"/>
          </p:nvPr>
        </p:nvGraphicFramePr>
        <p:xfrm>
          <a:off x="3200400" y="273049"/>
          <a:ext cx="5486400" cy="59753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634155303"/>
                    </a:ext>
                  </a:extLst>
                </a:gridCol>
                <a:gridCol w="2743200">
                  <a:extLst>
                    <a:ext uri="{9D8B030D-6E8A-4147-A177-3AD203B41FA5}">
                      <a16:colId xmlns:a16="http://schemas.microsoft.com/office/drawing/2014/main" xmlns="" val="1030930764"/>
                    </a:ext>
                  </a:extLst>
                </a:gridCol>
              </a:tblGrid>
              <a:tr h="5975351">
                <a:tc>
                  <a:txBody>
                    <a:bodyPr/>
                    <a:lstStyle/>
                    <a:p>
                      <a:endParaRPr lang="lt-LT" dirty="0"/>
                    </a:p>
                  </a:txBody>
                  <a:tcPr>
                    <a:solidFill>
                      <a:schemeClr val="accent5">
                        <a:lumMod val="20000"/>
                        <a:lumOff val="80000"/>
                      </a:schemeClr>
                    </a:solidFill>
                  </a:tcPr>
                </a:tc>
                <a:tc>
                  <a:txBody>
                    <a:bodyPr/>
                    <a:lstStyle/>
                    <a:p>
                      <a:endParaRPr lang="lt-LT" dirty="0"/>
                    </a:p>
                  </a:txBody>
                  <a:tcPr>
                    <a:solidFill>
                      <a:schemeClr val="accent5">
                        <a:lumMod val="20000"/>
                        <a:lumOff val="80000"/>
                      </a:schemeClr>
                    </a:solidFill>
                  </a:tcPr>
                </a:tc>
                <a:extLst>
                  <a:ext uri="{0D108BD9-81ED-4DB2-BD59-A6C34878D82A}">
                    <a16:rowId xmlns:a16="http://schemas.microsoft.com/office/drawing/2014/main" xmlns="" val="2826723493"/>
                  </a:ext>
                </a:extLst>
              </a:tr>
            </a:tbl>
          </a:graphicData>
        </a:graphic>
      </p:graphicFrame>
      <p:sp>
        <p:nvSpPr>
          <p:cNvPr id="4" name="Teksto vietos rezervavimo ženklas 3"/>
          <p:cNvSpPr>
            <a:spLocks noGrp="1"/>
          </p:cNvSpPr>
          <p:nvPr>
            <p:ph type="body" sz="half" idx="2"/>
          </p:nvPr>
        </p:nvSpPr>
        <p:spPr>
          <a:xfrm>
            <a:off x="304800" y="1676400"/>
            <a:ext cx="2895601" cy="4970591"/>
          </a:xfrm>
        </p:spPr>
        <p:txBody>
          <a:bodyPr/>
          <a:lstStyle/>
          <a:p>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VDI, taupydama žmogiškuosius resursus bei įmonių brangų laiką, vieno patikrinimo, apsilankant patikros vietoje, metu stengiasi patikrinti kuo daugiau jos kompetencijai priskirtų klausimų;</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Šių patikrinimų, atliktų  Kauno ir Marijampolės apskričių įmonėse, struktūra pagal jų tikslą ir tikrintus klausimus beveik nesiskiria nuo VDI.  </a:t>
            </a:r>
            <a:endParaRPr lang="lt-LT" sz="1600" b="1" dirty="0">
              <a:solidFill>
                <a:schemeClr val="accent5">
                  <a:lumMod val="50000"/>
                </a:schemeClr>
              </a:solidFill>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23</a:t>
            </a:fld>
            <a:endParaRPr lang="en-US" altLang="lt-LT" dirty="0"/>
          </a:p>
        </p:txBody>
      </p:sp>
      <p:graphicFrame>
        <p:nvGraphicFramePr>
          <p:cNvPr id="7" name="Turinio vietos rezervavimo ženklas 13"/>
          <p:cNvGraphicFramePr>
            <a:graphicFrameLocks/>
          </p:cNvGraphicFramePr>
          <p:nvPr>
            <p:extLst>
              <p:ext uri="{D42A27DB-BD31-4B8C-83A1-F6EECF244321}">
                <p14:modId xmlns:p14="http://schemas.microsoft.com/office/powerpoint/2010/main" val="396936004"/>
              </p:ext>
            </p:extLst>
          </p:nvPr>
        </p:nvGraphicFramePr>
        <p:xfrm>
          <a:off x="3200400" y="381000"/>
          <a:ext cx="2819400" cy="5745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urinio vietos rezervavimo ženklas 16"/>
          <p:cNvGraphicFramePr>
            <a:graphicFrameLocks/>
          </p:cNvGraphicFramePr>
          <p:nvPr>
            <p:extLst>
              <p:ext uri="{D42A27DB-BD31-4B8C-83A1-F6EECF244321}">
                <p14:modId xmlns:p14="http://schemas.microsoft.com/office/powerpoint/2010/main" val="3633507874"/>
              </p:ext>
            </p:extLst>
          </p:nvPr>
        </p:nvGraphicFramePr>
        <p:xfrm>
          <a:off x="5943601" y="273048"/>
          <a:ext cx="2852735" cy="59753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24532"/>
            <a:ext cx="1504376" cy="306364"/>
          </a:xfrm>
          <a:prstGeom prst="rect">
            <a:avLst/>
          </a:prstGeom>
        </p:spPr>
      </p:pic>
      <p:sp>
        <p:nvSpPr>
          <p:cNvPr id="10"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Tree>
    <p:extLst>
      <p:ext uri="{BB962C8B-B14F-4D97-AF65-F5344CB8AC3E}">
        <p14:creationId xmlns:p14="http://schemas.microsoft.com/office/powerpoint/2010/main" val="13429253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492203"/>
            <a:ext cx="3008313" cy="955597"/>
          </a:xfrm>
        </p:spPr>
        <p:txBody>
          <a:bodyPr/>
          <a:lstStyle/>
          <a:p>
            <a:pPr algn="ctr"/>
            <a:r>
              <a:rPr lang="lt-LT" sz="2400" dirty="0">
                <a:solidFill>
                  <a:srgbClr val="13484E"/>
                </a:solidFill>
                <a:effectLst>
                  <a:outerShdw blurRad="38100" dist="38100" dir="2700000" algn="tl">
                    <a:srgbClr val="000000">
                      <a:alpha val="43137"/>
                    </a:srgbClr>
                  </a:outerShdw>
                </a:effectLst>
              </a:rPr>
              <a:t>Patikrinimų pasiskirstymas pagal EVR (</a:t>
            </a:r>
            <a:r>
              <a:rPr lang="en-US" sz="2400" dirty="0">
                <a:solidFill>
                  <a:srgbClr val="13484E"/>
                </a:solidFill>
                <a:effectLst>
                  <a:outerShdw blurRad="38100" dist="38100" dir="2700000" algn="tl">
                    <a:srgbClr val="000000">
                      <a:alpha val="43137"/>
                    </a:srgbClr>
                  </a:outerShdw>
                </a:effectLst>
              </a:rPr>
              <a:t>%)</a:t>
            </a:r>
            <a:endParaRPr lang="lt-LT" sz="2400" dirty="0">
              <a:solidFill>
                <a:srgbClr val="13484E"/>
              </a:solidFill>
              <a:effectLst>
                <a:outerShdw blurRad="38100" dist="38100" dir="2700000" algn="tl">
                  <a:srgbClr val="000000">
                    <a:alpha val="43137"/>
                  </a:srgbClr>
                </a:outerShdw>
              </a:effectLst>
            </a:endParaRPr>
          </a:p>
        </p:txBody>
      </p:sp>
      <p:sp>
        <p:nvSpPr>
          <p:cNvPr id="4" name="Teksto vietos rezervavimo ženklas 3"/>
          <p:cNvSpPr>
            <a:spLocks noGrp="1"/>
          </p:cNvSpPr>
          <p:nvPr>
            <p:ph type="body" sz="half" idx="2"/>
          </p:nvPr>
        </p:nvSpPr>
        <p:spPr>
          <a:xfrm>
            <a:off x="457200" y="1523466"/>
            <a:ext cx="3008313" cy="5323580"/>
          </a:xfrm>
        </p:spPr>
        <p:txBody>
          <a:bodyPr/>
          <a:lstStyle/>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Statybos – didžiausios rizikos EVR nelaimingiems atsitikimams darbe įvykti bei ND atsirasti tiek Lietuvoje, tiek ir kitose ES šalyse. Tad jau daug metų iš eilės išlieka VDI veiklos prioritetuose. </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Kauno ir Marijampolės apskrityse taip pat pagrindinis dėmesys buvo skirtas statyboms.</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Tačiau, skirtingai nuo kitų apskričių, šiek tiek daugiau VDI inspektorių dėmesio sulaukė apdirbamosios gamybos bei apgyvendinimo ir maitinimo įmonės.</a:t>
            </a: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24</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3561328366"/>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3539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381000"/>
            <a:ext cx="2743199" cy="1143000"/>
          </a:xfrm>
        </p:spPr>
        <p:txBody>
          <a:bodyPr/>
          <a:lstStyle/>
          <a:p>
            <a:pPr algn="ctr"/>
            <a:r>
              <a:rPr lang="lt-LT" sz="2400" dirty="0">
                <a:solidFill>
                  <a:srgbClr val="13484E"/>
                </a:solidFill>
                <a:effectLst>
                  <a:outerShdw blurRad="38100" dist="38100" dir="2700000" algn="tl">
                    <a:srgbClr val="000000">
                      <a:alpha val="43137"/>
                    </a:srgbClr>
                  </a:outerShdw>
                </a:effectLst>
              </a:rPr>
              <a:t>VDI pagrindiniai 2023 m. 1-9 mėn. rezultatai</a:t>
            </a:r>
          </a:p>
        </p:txBody>
      </p:sp>
      <p:graphicFrame>
        <p:nvGraphicFramePr>
          <p:cNvPr id="6" name="Turinio vietos rezervavimo ženklas 5"/>
          <p:cNvGraphicFramePr>
            <a:graphicFrameLocks noGrp="1"/>
          </p:cNvGraphicFramePr>
          <p:nvPr>
            <p:ph idx="1"/>
          </p:nvPr>
        </p:nvGraphicFramePr>
        <p:xfrm>
          <a:off x="3200400" y="273049"/>
          <a:ext cx="5486400" cy="59753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634155303"/>
                    </a:ext>
                  </a:extLst>
                </a:gridCol>
                <a:gridCol w="2743200">
                  <a:extLst>
                    <a:ext uri="{9D8B030D-6E8A-4147-A177-3AD203B41FA5}">
                      <a16:colId xmlns:a16="http://schemas.microsoft.com/office/drawing/2014/main" xmlns="" val="1030930764"/>
                    </a:ext>
                  </a:extLst>
                </a:gridCol>
              </a:tblGrid>
              <a:tr h="5975351">
                <a:tc>
                  <a:txBody>
                    <a:bodyPr/>
                    <a:lstStyle/>
                    <a:p>
                      <a:endParaRPr lang="lt-LT" dirty="0"/>
                    </a:p>
                  </a:txBody>
                  <a:tcPr>
                    <a:solidFill>
                      <a:schemeClr val="accent5">
                        <a:lumMod val="20000"/>
                        <a:lumOff val="80000"/>
                      </a:schemeClr>
                    </a:solidFill>
                  </a:tcPr>
                </a:tc>
                <a:tc>
                  <a:txBody>
                    <a:bodyPr/>
                    <a:lstStyle/>
                    <a:p>
                      <a:endParaRPr lang="lt-LT" dirty="0"/>
                    </a:p>
                  </a:txBody>
                  <a:tcPr>
                    <a:solidFill>
                      <a:schemeClr val="accent5">
                        <a:lumMod val="20000"/>
                        <a:lumOff val="80000"/>
                      </a:schemeClr>
                    </a:solidFill>
                  </a:tcPr>
                </a:tc>
                <a:extLst>
                  <a:ext uri="{0D108BD9-81ED-4DB2-BD59-A6C34878D82A}">
                    <a16:rowId xmlns:a16="http://schemas.microsoft.com/office/drawing/2014/main" xmlns="" val="2826723493"/>
                  </a:ext>
                </a:extLst>
              </a:tr>
            </a:tbl>
          </a:graphicData>
        </a:graphic>
      </p:graphicFrame>
      <p:sp>
        <p:nvSpPr>
          <p:cNvPr id="4" name="Teksto vietos rezervavimo ženklas 3"/>
          <p:cNvSpPr>
            <a:spLocks noGrp="1"/>
          </p:cNvSpPr>
          <p:nvPr>
            <p:ph type="body" sz="half" idx="2"/>
          </p:nvPr>
        </p:nvSpPr>
        <p:spPr>
          <a:xfrm>
            <a:off x="304800" y="1524000"/>
            <a:ext cx="2895601" cy="4985980"/>
          </a:xfrm>
        </p:spPr>
        <p:txBody>
          <a:bodyPr/>
          <a:lstStyle/>
          <a:p>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Organizuojant patikrinimus, prioritetas teikiamas didžiausios rizikos įmonių planiniams patikrinimams. </a:t>
            </a:r>
          </a:p>
          <a:p>
            <a:endPar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Tad virš 60 </a:t>
            </a:r>
            <a:r>
              <a:rPr lang="en-US" sz="1700" b="1"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700" b="1"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patikrinimų, atliktų Kauno ir Marijampolės </a:t>
            </a:r>
            <a:r>
              <a:rPr lang="lt-LT" sz="1700" b="1"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apskričių įmonėse, – planiniai.</a:t>
            </a:r>
            <a:endPar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Patikrinimai pagal skundus ir pranešimus dėl viešo intereso pažeidimų – tik įvertinus pagal specialiuosius kriterijus  pažeidimų grėsmę teisės normų saugomoms vertybėms ir galimą žalą.</a:t>
            </a:r>
          </a:p>
          <a:p>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25</a:t>
            </a:fld>
            <a:endParaRPr lang="en-US" altLang="lt-LT" dirty="0"/>
          </a:p>
        </p:txBody>
      </p:sp>
      <p:graphicFrame>
        <p:nvGraphicFramePr>
          <p:cNvPr id="7" name="Turinio vietos rezervavimo ženklas 13"/>
          <p:cNvGraphicFramePr>
            <a:graphicFrameLocks/>
          </p:cNvGraphicFramePr>
          <p:nvPr>
            <p:extLst>
              <p:ext uri="{D42A27DB-BD31-4B8C-83A1-F6EECF244321}">
                <p14:modId xmlns:p14="http://schemas.microsoft.com/office/powerpoint/2010/main" val="2183746046"/>
              </p:ext>
            </p:extLst>
          </p:nvPr>
        </p:nvGraphicFramePr>
        <p:xfrm>
          <a:off x="3200400" y="381000"/>
          <a:ext cx="2819400" cy="5745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urinio vietos rezervavimo ženklas 16"/>
          <p:cNvGraphicFramePr>
            <a:graphicFrameLocks/>
          </p:cNvGraphicFramePr>
          <p:nvPr>
            <p:extLst>
              <p:ext uri="{D42A27DB-BD31-4B8C-83A1-F6EECF244321}">
                <p14:modId xmlns:p14="http://schemas.microsoft.com/office/powerpoint/2010/main" val="4228208922"/>
              </p:ext>
            </p:extLst>
          </p:nvPr>
        </p:nvGraphicFramePr>
        <p:xfrm>
          <a:off x="5943601" y="273048"/>
          <a:ext cx="2852735" cy="59753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24532"/>
            <a:ext cx="1504376" cy="306364"/>
          </a:xfrm>
          <a:prstGeom prst="rect">
            <a:avLst/>
          </a:prstGeom>
        </p:spPr>
      </p:pic>
      <p:sp>
        <p:nvSpPr>
          <p:cNvPr id="10"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Tree>
    <p:extLst>
      <p:ext uri="{BB962C8B-B14F-4D97-AF65-F5344CB8AC3E}">
        <p14:creationId xmlns:p14="http://schemas.microsoft.com/office/powerpoint/2010/main" val="10619135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3050"/>
            <a:ext cx="3008313" cy="1297940"/>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Pažeidimai </a:t>
            </a:r>
            <a:r>
              <a:rPr lang="lt-LT" sz="1800" i="1" dirty="0">
                <a:solidFill>
                  <a:srgbClr val="13484E"/>
                </a:solidFill>
                <a:effectLst>
                  <a:outerShdw blurRad="38100" dist="38100" dir="2700000" algn="tl">
                    <a:srgbClr val="000000">
                      <a:alpha val="43137"/>
                    </a:srgbClr>
                  </a:outerShdw>
                </a:effectLst>
              </a:rPr>
              <a:t>(Reikalavimų pašalinti pažeidimus R1 duomenimis, skaičius) </a:t>
            </a:r>
          </a:p>
        </p:txBody>
      </p:sp>
      <p:sp>
        <p:nvSpPr>
          <p:cNvPr id="4" name="Teksto vietos rezervavimo ženklas 3"/>
          <p:cNvSpPr>
            <a:spLocks noGrp="1"/>
          </p:cNvSpPr>
          <p:nvPr>
            <p:ph type="body" sz="half" idx="2"/>
          </p:nvPr>
        </p:nvSpPr>
        <p:spPr>
          <a:xfrm>
            <a:off x="304800" y="1676400"/>
            <a:ext cx="3270250" cy="4678204"/>
          </a:xfrm>
        </p:spPr>
        <p:txBody>
          <a:bodyPr/>
          <a:lstStyle/>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Kauno ir Marijampolės apskričių įmonėms surašyti 389 Reikalavimai pašalinti pažeidimus R1 arba beveik 30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šalies įmonėms surašytų Reikalavimų pašalinti pažeidimus R1; </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Juose nurodyti 963 DSS ir darbo teisės pažeidimai arba beveik 35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šalies įmonėse nustatytų pažeidimų;</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Tai nėra mažai (kitų šalies apskričių įmonėms lieka tik 65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šalies įmonėse nustatytų pažeidimų).</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Tai verčia susimąstyti...</a:t>
            </a: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26</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3735165218"/>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1466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62116"/>
            <a:ext cx="2743199" cy="1261884"/>
          </a:xfrm>
        </p:spPr>
        <p:txBody>
          <a:bodyPr/>
          <a:lstStyle/>
          <a:p>
            <a:pPr algn="ctr"/>
            <a:r>
              <a:rPr lang="lt-LT" sz="2200" dirty="0">
                <a:solidFill>
                  <a:srgbClr val="13484E"/>
                </a:solidFill>
                <a:effectLst>
                  <a:outerShdw blurRad="38100" dist="38100" dir="2700000" algn="tl">
                    <a:srgbClr val="000000">
                      <a:alpha val="43137"/>
                    </a:srgbClr>
                  </a:outerShdw>
                </a:effectLst>
              </a:rPr>
              <a:t>Pažeidimai </a:t>
            </a:r>
            <a:r>
              <a:rPr lang="lt-LT" i="1" dirty="0">
                <a:solidFill>
                  <a:srgbClr val="13484E"/>
                </a:solidFill>
                <a:effectLst>
                  <a:outerShdw blurRad="38100" dist="38100" dir="2700000" algn="tl">
                    <a:srgbClr val="000000">
                      <a:alpha val="43137"/>
                    </a:srgbClr>
                  </a:outerShdw>
                </a:effectLst>
              </a:rPr>
              <a:t>(Reikalavimų pašalinti pažeidimus R1 duomenimis)</a:t>
            </a:r>
            <a:endParaRPr lang="lt-LT" dirty="0">
              <a:solidFill>
                <a:srgbClr val="13484E"/>
              </a:solidFill>
              <a:effectLst>
                <a:outerShdw blurRad="38100" dist="38100" dir="2700000" algn="tl">
                  <a:srgbClr val="000000">
                    <a:alpha val="43137"/>
                  </a:srgbClr>
                </a:outerShdw>
              </a:effectLst>
            </a:endParaRPr>
          </a:p>
        </p:txBody>
      </p:sp>
      <p:graphicFrame>
        <p:nvGraphicFramePr>
          <p:cNvPr id="6" name="Turinio vietos rezervavimo ženklas 5"/>
          <p:cNvGraphicFramePr>
            <a:graphicFrameLocks noGrp="1"/>
          </p:cNvGraphicFramePr>
          <p:nvPr>
            <p:ph idx="1"/>
          </p:nvPr>
        </p:nvGraphicFramePr>
        <p:xfrm>
          <a:off x="3200400" y="273049"/>
          <a:ext cx="5486400" cy="59753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634155303"/>
                    </a:ext>
                  </a:extLst>
                </a:gridCol>
                <a:gridCol w="2743200">
                  <a:extLst>
                    <a:ext uri="{9D8B030D-6E8A-4147-A177-3AD203B41FA5}">
                      <a16:colId xmlns:a16="http://schemas.microsoft.com/office/drawing/2014/main" xmlns="" val="1030930764"/>
                    </a:ext>
                  </a:extLst>
                </a:gridCol>
              </a:tblGrid>
              <a:tr h="5975351">
                <a:tc>
                  <a:txBody>
                    <a:bodyPr/>
                    <a:lstStyle/>
                    <a:p>
                      <a:endParaRPr lang="lt-LT" dirty="0"/>
                    </a:p>
                  </a:txBody>
                  <a:tcPr>
                    <a:solidFill>
                      <a:schemeClr val="accent5">
                        <a:lumMod val="20000"/>
                        <a:lumOff val="80000"/>
                      </a:schemeClr>
                    </a:solidFill>
                  </a:tcPr>
                </a:tc>
                <a:tc>
                  <a:txBody>
                    <a:bodyPr/>
                    <a:lstStyle/>
                    <a:p>
                      <a:endParaRPr lang="lt-LT" dirty="0"/>
                    </a:p>
                  </a:txBody>
                  <a:tcPr>
                    <a:solidFill>
                      <a:schemeClr val="accent5">
                        <a:lumMod val="20000"/>
                        <a:lumOff val="80000"/>
                      </a:schemeClr>
                    </a:solidFill>
                  </a:tcPr>
                </a:tc>
                <a:extLst>
                  <a:ext uri="{0D108BD9-81ED-4DB2-BD59-A6C34878D82A}">
                    <a16:rowId xmlns:a16="http://schemas.microsoft.com/office/drawing/2014/main" xmlns="" val="2826723493"/>
                  </a:ext>
                </a:extLst>
              </a:tr>
            </a:tbl>
          </a:graphicData>
        </a:graphic>
      </p:graphicFrame>
      <p:sp>
        <p:nvSpPr>
          <p:cNvPr id="4" name="Teksto vietos rezervavimo ženklas 3"/>
          <p:cNvSpPr>
            <a:spLocks noGrp="1"/>
          </p:cNvSpPr>
          <p:nvPr>
            <p:ph type="body" sz="half" idx="2"/>
          </p:nvPr>
        </p:nvSpPr>
        <p:spPr>
          <a:xfrm>
            <a:off x="304800" y="2003844"/>
            <a:ext cx="2895601" cy="4221696"/>
          </a:xfrm>
        </p:spPr>
        <p:txBody>
          <a:bodyPr/>
          <a:lstStyle/>
          <a:p>
            <a:pPr marL="285750" indent="-285750">
              <a:buFont typeface="Arial" panose="020B0604020202020204" pitchFamily="34" charset="0"/>
              <a:buChar char="•"/>
            </a:pP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Kauno bei Marijampolės </a:t>
            </a:r>
            <a:r>
              <a:rPr lang="lt-LT" sz="1700" b="1"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apskričių įmonėse akivaizdžiai vyrauja DSS pažeidimai, jie sudaro beveik 90 </a:t>
            </a:r>
            <a:r>
              <a:rPr lang="en-US" sz="1700" b="1"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700" b="1" baseline="0"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šių apskričių įmonėse nustatytų pažeidimų, nurodytų Reikalavimuose pašalinti pažeidimus R1.</a:t>
            </a:r>
          </a:p>
          <a:p>
            <a:endPar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Dažniausia pažeidimai nustatomi statybos ir apdirbamosios gamybos įmonėse.</a:t>
            </a:r>
          </a:p>
          <a:p>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27</a:t>
            </a:fld>
            <a:endParaRPr lang="en-US" altLang="lt-LT" dirty="0"/>
          </a:p>
        </p:txBody>
      </p:sp>
      <p:graphicFrame>
        <p:nvGraphicFramePr>
          <p:cNvPr id="7" name="Turinio vietos rezervavimo ženklas 13"/>
          <p:cNvGraphicFramePr>
            <a:graphicFrameLocks/>
          </p:cNvGraphicFramePr>
          <p:nvPr>
            <p:extLst>
              <p:ext uri="{D42A27DB-BD31-4B8C-83A1-F6EECF244321}">
                <p14:modId xmlns:p14="http://schemas.microsoft.com/office/powerpoint/2010/main" val="330059661"/>
              </p:ext>
            </p:extLst>
          </p:nvPr>
        </p:nvGraphicFramePr>
        <p:xfrm>
          <a:off x="3200400" y="381000"/>
          <a:ext cx="2819400" cy="5745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urinio vietos rezervavimo ženklas 16"/>
          <p:cNvGraphicFramePr>
            <a:graphicFrameLocks/>
          </p:cNvGraphicFramePr>
          <p:nvPr>
            <p:extLst>
              <p:ext uri="{D42A27DB-BD31-4B8C-83A1-F6EECF244321}">
                <p14:modId xmlns:p14="http://schemas.microsoft.com/office/powerpoint/2010/main" val="1491278199"/>
              </p:ext>
            </p:extLst>
          </p:nvPr>
        </p:nvGraphicFramePr>
        <p:xfrm>
          <a:off x="5943600" y="273048"/>
          <a:ext cx="3028376" cy="59753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24532"/>
            <a:ext cx="1504376" cy="306364"/>
          </a:xfrm>
          <a:prstGeom prst="rect">
            <a:avLst/>
          </a:prstGeom>
        </p:spPr>
      </p:pic>
      <p:sp>
        <p:nvSpPr>
          <p:cNvPr id="10"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Tree>
    <p:extLst>
      <p:ext uri="{BB962C8B-B14F-4D97-AF65-F5344CB8AC3E}">
        <p14:creationId xmlns:p14="http://schemas.microsoft.com/office/powerpoint/2010/main" val="25801149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5264" y="265471"/>
            <a:ext cx="3462336" cy="1258529"/>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Dažniausiai nustatomi DSS pažeidimai </a:t>
            </a:r>
            <a:r>
              <a:rPr lang="lt-LT" sz="1800" i="1" dirty="0">
                <a:solidFill>
                  <a:srgbClr val="13484E"/>
                </a:solidFill>
                <a:effectLst>
                  <a:outerShdw blurRad="38100" dist="38100" dir="2700000" algn="tl">
                    <a:srgbClr val="000000">
                      <a:alpha val="43137"/>
                    </a:srgbClr>
                  </a:outerShdw>
                </a:effectLst>
              </a:rPr>
              <a:t>(Reikalavimų pašalinti pažeidimus R1 duomenimis, </a:t>
            </a:r>
            <a:r>
              <a:rPr lang="en-US" sz="1800" i="1" dirty="0">
                <a:solidFill>
                  <a:srgbClr val="13484E"/>
                </a:solidFill>
                <a:effectLst>
                  <a:outerShdw blurRad="38100" dist="38100" dir="2700000" algn="tl">
                    <a:srgbClr val="000000">
                      <a:alpha val="43137"/>
                    </a:srgbClr>
                  </a:outerShdw>
                </a:effectLst>
              </a:rPr>
              <a:t>%</a:t>
            </a:r>
            <a:r>
              <a:rPr lang="lt-LT" sz="18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304800" y="1676400"/>
            <a:ext cx="3270250" cy="5170646"/>
          </a:xfrm>
        </p:spPr>
        <p:txBody>
          <a:bodyPr/>
          <a:lstStyle/>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Skirtingai nuo kitų šalies apskričių įmonių, Kauno ir Marijampolės apskričių įmonėse yra daugiau problemų dėl darbo vietų įrengimo. </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Tačiau šios įmonės tiesiog „pirmauja“ pagal NA darbe tyrimo pažeidimus: </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Šiose įmonėse nustatyti pažeidimai sudaro beveik 45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šalies įmonėse nustatytų NA darbe tyrimo pažeidimų.</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Taip pat šioms įmonėms įteikta 36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šalies įmonėms įteiktų Reikalavimų stabdyti darbus R2.</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28</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855139727"/>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673976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5264" y="152400"/>
            <a:ext cx="3462336" cy="1371600"/>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Dažniausiai nustatomi darbo teisės pažeidimai </a:t>
            </a:r>
            <a:r>
              <a:rPr lang="lt-LT" sz="1800" i="1" dirty="0">
                <a:solidFill>
                  <a:srgbClr val="13484E"/>
                </a:solidFill>
                <a:effectLst>
                  <a:outerShdw blurRad="38100" dist="38100" dir="2700000" algn="tl">
                    <a:srgbClr val="000000">
                      <a:alpha val="43137"/>
                    </a:srgbClr>
                  </a:outerShdw>
                </a:effectLst>
              </a:rPr>
              <a:t>(Reikalavimų pašalinti pažeidimus R1 duomenimis, </a:t>
            </a:r>
            <a:r>
              <a:rPr lang="en-US" sz="1800" i="1" dirty="0">
                <a:solidFill>
                  <a:srgbClr val="13484E"/>
                </a:solidFill>
                <a:effectLst>
                  <a:outerShdw blurRad="38100" dist="38100" dir="2700000" algn="tl">
                    <a:srgbClr val="000000">
                      <a:alpha val="43137"/>
                    </a:srgbClr>
                  </a:outerShdw>
                </a:effectLst>
              </a:rPr>
              <a:t>%</a:t>
            </a:r>
            <a:r>
              <a:rPr lang="lt-LT" sz="18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304800" y="1676400"/>
            <a:ext cx="3270250" cy="4431983"/>
          </a:xfrm>
        </p:spPr>
        <p:txBody>
          <a:bodyPr/>
          <a:lstStyle/>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Skirtingai nuo kitų šalies apskričių įmonių, Kauno ir Marijampolės apskričių įmonėse dvigubai mažiau pasitaiko pažeidimų, susijusių su psichologiniu smurtu ir priekabiavimu darbe.  </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Tačiau šios įmonės turi rimtų problemų dėl darbo ir poilsio laiko. </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Šių pažeidimų skaičius beveik 1,5 karto viršija šalies rodiklį. </a:t>
            </a: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29</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435397595"/>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78702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p>
        </p:txBody>
      </p:sp>
      <p:sp>
        <p:nvSpPr>
          <p:cNvPr id="9" name="object 9"/>
          <p:cNvSpPr txBox="1">
            <a:spLocks noGrp="1"/>
          </p:cNvSpPr>
          <p:nvPr>
            <p:ph type="title"/>
          </p:nvPr>
        </p:nvSpPr>
        <p:spPr>
          <a:xfrm>
            <a:off x="457200" y="469089"/>
            <a:ext cx="4267200" cy="505267"/>
          </a:xfrm>
          <a:prstGeom prst="rect">
            <a:avLst/>
          </a:prstGeom>
        </p:spPr>
        <p:txBody>
          <a:bodyPr vert="horz" wrap="square" lIns="0" tIns="12700" rIns="0" bIns="0" rtlCol="0">
            <a:spAutoFit/>
          </a:bodyPr>
          <a:lstStyle/>
          <a:p>
            <a:pPr marL="12700">
              <a:lnSpc>
                <a:spcPct val="100000"/>
              </a:lnSpc>
              <a:spcBef>
                <a:spcPts val="100"/>
              </a:spcBef>
            </a:pPr>
            <a:r>
              <a:rPr lang="lt-LT" sz="3200" dirty="0">
                <a:effectLst>
                  <a:outerShdw blurRad="38100" dist="38100" dir="2700000" algn="tl">
                    <a:srgbClr val="000000">
                      <a:alpha val="43137"/>
                    </a:srgbClr>
                  </a:outerShdw>
                </a:effectLst>
              </a:rPr>
              <a:t>VDI:</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381000" y="1463468"/>
            <a:ext cx="8686800" cy="3970318"/>
          </a:xfrm>
          <a:prstGeom prst="rect">
            <a:avLst/>
          </a:prstGeom>
          <a:noFill/>
        </p:spPr>
        <p:txBody>
          <a:bodyPr wrap="square" rtlCol="0">
            <a:spAutoFit/>
          </a:bodyPr>
          <a:lstStyle/>
          <a:p>
            <a:r>
              <a:rPr lang="lt-LT"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Misija</a:t>
            </a:r>
            <a:r>
              <a:rPr lang="lt-LT"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saugoti darbuotojų sveikatą, gyvybę ir darbingumą, skatinant socialinį dialogą ir vykdant darbo įstatymų pažeidimų, nelaimingų atsitikimų darbe bei profesinių ligų prevenciją;</a:t>
            </a:r>
          </a:p>
          <a:p>
            <a:endParaRPr lang="lt-LT"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Vizija</a:t>
            </a:r>
            <a:r>
              <a:rPr lang="lt-LT"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būti patikimu partneriu;</a:t>
            </a:r>
          </a:p>
          <a:p>
            <a:endParaRPr lang="lt-LT"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Vertybės</a:t>
            </a:r>
            <a:r>
              <a:rPr lang="lt-LT"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2800" b="1" dirty="0">
                <a:solidFill>
                  <a:srgbClr val="1551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pagarba, pasitikėjimas, atsakomybė, partnerystė.</a:t>
            </a:r>
          </a:p>
        </p:txBody>
      </p:sp>
    </p:spTree>
    <p:extLst>
      <p:ext uri="{BB962C8B-B14F-4D97-AF65-F5344CB8AC3E}">
        <p14:creationId xmlns:p14="http://schemas.microsoft.com/office/powerpoint/2010/main" val="260669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5264" y="273050"/>
            <a:ext cx="3462336" cy="694907"/>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ND kontrolės rezultatai (skaičius)</a:t>
            </a:r>
            <a:r>
              <a:rPr lang="lt-LT" sz="18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121577" y="1219200"/>
            <a:ext cx="3612223" cy="5663089"/>
          </a:xfrm>
        </p:spPr>
        <p:txBody>
          <a:bodyPr/>
          <a:lstStyle/>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Kauno ir Marijampolės apskričių įmonėse nustatyta apie 17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visų šalyje nustatytų nelegalaus ir nedeklaruoto darbo, užsieniečių įdarbinimo tvarkos pažeidimų atvejų. </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Asmenys, dirbę nelegalų ar nedeklaruotą darbą arba įdarbinti nesilaikant  užsieniečių įdarbinimo tvarkos, sudaro tik apie 14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šalyje nustatytų šių asmenų. </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Atvejai, kai buvo dirbta be skaidriai dirbančiojo ID, sudaro apie 20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šalies atvejų, tiek pat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sudaro asmenys, dirbę be skaidriai dirbančiojo ID.</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Probleminė, bet tikrai ne kritine, vieta – skaidriai dirbančiojo ID</a:t>
            </a: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30</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4084819389"/>
              </p:ext>
            </p:extLst>
          </p:nvPr>
        </p:nvGraphicFramePr>
        <p:xfrm>
          <a:off x="3575050" y="273050"/>
          <a:ext cx="5111750" cy="6020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9500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5264" y="457200"/>
            <a:ext cx="3462336" cy="509689"/>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Protokolai (skaičius)</a:t>
            </a:r>
            <a:r>
              <a:rPr lang="lt-LT" sz="18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304800" y="1218666"/>
            <a:ext cx="3270250" cy="5724644"/>
          </a:xfrm>
        </p:spPr>
        <p:txBody>
          <a:bodyPr/>
          <a:lstStyle/>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Kauno ir Marijampolės apskričių įmonėms surašyti  beveik 22 </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šalies įmonėms surašytų AN protokolų ir protokolų pagal Užimtumo įstatymą. </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Taip pat, kaip ir visoje šalyje, dažniausiai šie protokolai buvo surašomi už įvairius darbo teisės pažeidimus – virš 82 </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šioms įmonėms surašytų protokolų.</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b="1" i="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Protokole gali būti nurodytas keletas įvairių skirtingų pažeidimų. Tad pažeistų teisės aktų reikalavimų ir protokolų skaičius nesutampa.</a:t>
            </a:r>
          </a:p>
          <a:p>
            <a:pPr marL="285750" indent="-285750">
              <a:buFont typeface="Arial" panose="020B0604020202020204" pitchFamily="34" charset="0"/>
              <a:buChar char="•"/>
            </a:pPr>
            <a:endParaRPr lang="lt-LT" sz="1600" b="1" i="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31</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2402182996"/>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57150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5264" y="457200"/>
            <a:ext cx="3462336" cy="914400"/>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Skundai ir pranešimai dėl viešo intereso (skaičius)</a:t>
            </a:r>
            <a:r>
              <a:rPr lang="lt-LT" sz="18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195264" y="1218666"/>
            <a:ext cx="3379786" cy="5247590"/>
          </a:xfrm>
        </p:spPr>
        <p:txBody>
          <a:bodyPr/>
          <a:lstStyle/>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Skundai ir pranešimai dėl pažeidimų Kauno ir Marijampolės apskričių įmonėse sudaro apie 20 </a:t>
            </a:r>
            <a:r>
              <a:rPr lang="en-US"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visų VDI išnagrinėtų skundų ir pranešimų.</a:t>
            </a:r>
          </a:p>
          <a:p>
            <a:pPr marL="285750" indent="-285750">
              <a:buFont typeface="Arial" panose="020B0604020202020204" pitchFamily="34" charset="0"/>
              <a:buChar char="•"/>
            </a:pPr>
            <a:endPar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Taip pat, kaip ir visoje šalyje, juose įprastai vyrauja darbo teisės klausimai (virš 80 </a:t>
            </a:r>
            <a:r>
              <a:rPr lang="en-US"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nurodytuose skunduose ir pranešimuose pateiktų klausimų). </a:t>
            </a:r>
          </a:p>
          <a:p>
            <a:pPr marL="285750" indent="-285750">
              <a:buFont typeface="Arial" panose="020B0604020202020204" pitchFamily="34" charset="0"/>
              <a:buChar char="•"/>
            </a:pPr>
            <a:endParaRPr lang="lt-LT" sz="1700" b="1" i="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7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Skundų ir pranešimų dėl psichologinio smurto ir priekabiavimo darbe rodiklis mažesnis nei kitose šalies apskrityse</a:t>
            </a: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32</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2736294703"/>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204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5264" y="381000"/>
            <a:ext cx="3462336" cy="609600"/>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Darbo ginčai </a:t>
            </a:r>
            <a:br>
              <a:rPr lang="lt-LT"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(skaičius)</a:t>
            </a:r>
            <a:r>
              <a:rPr lang="lt-LT" sz="18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304800" y="1218666"/>
            <a:ext cx="3270250" cy="5509200"/>
          </a:xfrm>
        </p:spPr>
        <p:txBody>
          <a:bodyPr/>
          <a:lstStyle/>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ginčų komisijos dėl/iš Kauno ir Marijampolės apskričių įmonių išnagrinėjo 1,2 tūkst. darbo ginčų prašymų, kas sudaro apie 24 </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šių komisijų išnagrinėtų darbo ginčų.</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Išnagrinėtuose darbo ginčuose dėl/iš Kauno ir Marijampolės apskričių įmonių buvo iškelta 2,8 tūkst. reikalavimų, kas sudaro apie 25 </a:t>
            </a:r>
            <a:r>
              <a:rPr lang="en-US"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visų šių komisijų išnagrinėtuose darbo ginčuose iškeltų reikalavimų. </a:t>
            </a:r>
            <a:endParaRPr lang="lt-LT" sz="1600" b="1" i="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33</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2026636534"/>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88897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81000" y="838201"/>
            <a:ext cx="2514600" cy="457199"/>
          </a:xfrm>
        </p:spPr>
        <p:txBody>
          <a:bodyPr/>
          <a:lstStyle/>
          <a:p>
            <a:pPr algn="ctr"/>
            <a:r>
              <a:rPr lang="lt-LT" dirty="0">
                <a:solidFill>
                  <a:srgbClr val="13484E"/>
                </a:solidFill>
                <a:effectLst>
                  <a:outerShdw blurRad="38100" dist="38100" dir="2700000" algn="tl">
                    <a:srgbClr val="000000">
                      <a:alpha val="43137"/>
                    </a:srgbClr>
                  </a:outerShdw>
                </a:effectLst>
              </a:rPr>
              <a:t>Darbo ginčai</a:t>
            </a:r>
          </a:p>
        </p:txBody>
      </p:sp>
      <p:graphicFrame>
        <p:nvGraphicFramePr>
          <p:cNvPr id="6" name="Turinio vietos rezervavimo ženklas 5"/>
          <p:cNvGraphicFramePr>
            <a:graphicFrameLocks noGrp="1"/>
          </p:cNvGraphicFramePr>
          <p:nvPr>
            <p:ph idx="1"/>
          </p:nvPr>
        </p:nvGraphicFramePr>
        <p:xfrm>
          <a:off x="3200400" y="273049"/>
          <a:ext cx="5486400" cy="59753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634155303"/>
                    </a:ext>
                  </a:extLst>
                </a:gridCol>
                <a:gridCol w="2743200">
                  <a:extLst>
                    <a:ext uri="{9D8B030D-6E8A-4147-A177-3AD203B41FA5}">
                      <a16:colId xmlns:a16="http://schemas.microsoft.com/office/drawing/2014/main" xmlns="" val="1030930764"/>
                    </a:ext>
                  </a:extLst>
                </a:gridCol>
              </a:tblGrid>
              <a:tr h="5975351">
                <a:tc>
                  <a:txBody>
                    <a:bodyPr/>
                    <a:lstStyle/>
                    <a:p>
                      <a:endParaRPr lang="lt-LT" dirty="0"/>
                    </a:p>
                  </a:txBody>
                  <a:tcPr>
                    <a:solidFill>
                      <a:schemeClr val="accent5">
                        <a:lumMod val="20000"/>
                        <a:lumOff val="80000"/>
                      </a:schemeClr>
                    </a:solidFill>
                  </a:tcPr>
                </a:tc>
                <a:tc>
                  <a:txBody>
                    <a:bodyPr/>
                    <a:lstStyle/>
                    <a:p>
                      <a:endParaRPr lang="lt-LT" dirty="0"/>
                    </a:p>
                  </a:txBody>
                  <a:tcPr>
                    <a:solidFill>
                      <a:schemeClr val="accent5">
                        <a:lumMod val="20000"/>
                        <a:lumOff val="80000"/>
                      </a:schemeClr>
                    </a:solidFill>
                  </a:tcPr>
                </a:tc>
                <a:extLst>
                  <a:ext uri="{0D108BD9-81ED-4DB2-BD59-A6C34878D82A}">
                    <a16:rowId xmlns:a16="http://schemas.microsoft.com/office/drawing/2014/main" xmlns="" val="2826723493"/>
                  </a:ext>
                </a:extLst>
              </a:tr>
            </a:tbl>
          </a:graphicData>
        </a:graphic>
      </p:graphicFrame>
      <p:sp>
        <p:nvSpPr>
          <p:cNvPr id="4" name="Teksto vietos rezervavimo ženklas 3"/>
          <p:cNvSpPr>
            <a:spLocks noGrp="1"/>
          </p:cNvSpPr>
          <p:nvPr>
            <p:ph type="body" sz="half" idx="2"/>
          </p:nvPr>
        </p:nvSpPr>
        <p:spPr>
          <a:xfrm>
            <a:off x="304800" y="2286000"/>
            <a:ext cx="2895601" cy="2215991"/>
          </a:xfrm>
        </p:spPr>
        <p:txBody>
          <a:bodyPr/>
          <a:lstStyle/>
          <a:p>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ginčų komisijų dėl/iš Kauno ir Marijampolės apskričių įmonių išnagrinėtų darbo ginčų pasiskirstymas pagal ieškovą visiškai atitinka darbo ginčų struktūrą visoje šalyje. </a:t>
            </a: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34</a:t>
            </a:fld>
            <a:endParaRPr lang="en-US" altLang="lt-LT" dirty="0"/>
          </a:p>
        </p:txBody>
      </p:sp>
      <p:graphicFrame>
        <p:nvGraphicFramePr>
          <p:cNvPr id="7" name="Turinio vietos rezervavimo ženklas 13"/>
          <p:cNvGraphicFramePr>
            <a:graphicFrameLocks/>
          </p:cNvGraphicFramePr>
          <p:nvPr>
            <p:extLst>
              <p:ext uri="{D42A27DB-BD31-4B8C-83A1-F6EECF244321}">
                <p14:modId xmlns:p14="http://schemas.microsoft.com/office/powerpoint/2010/main" val="1754698875"/>
              </p:ext>
            </p:extLst>
          </p:nvPr>
        </p:nvGraphicFramePr>
        <p:xfrm>
          <a:off x="3200400" y="381000"/>
          <a:ext cx="2819400" cy="5745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urinio vietos rezervavimo ženklas 16"/>
          <p:cNvGraphicFramePr>
            <a:graphicFrameLocks/>
          </p:cNvGraphicFramePr>
          <p:nvPr>
            <p:extLst>
              <p:ext uri="{D42A27DB-BD31-4B8C-83A1-F6EECF244321}">
                <p14:modId xmlns:p14="http://schemas.microsoft.com/office/powerpoint/2010/main" val="1325657170"/>
              </p:ext>
            </p:extLst>
          </p:nvPr>
        </p:nvGraphicFramePr>
        <p:xfrm>
          <a:off x="5943601" y="273048"/>
          <a:ext cx="2819400" cy="59753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24532"/>
            <a:ext cx="1504376" cy="306364"/>
          </a:xfrm>
          <a:prstGeom prst="rect">
            <a:avLst/>
          </a:prstGeom>
        </p:spPr>
      </p:pic>
      <p:sp>
        <p:nvSpPr>
          <p:cNvPr id="10"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Tree>
    <p:extLst>
      <p:ext uri="{BB962C8B-B14F-4D97-AF65-F5344CB8AC3E}">
        <p14:creationId xmlns:p14="http://schemas.microsoft.com/office/powerpoint/2010/main" val="26763142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2400" y="223421"/>
            <a:ext cx="3581400" cy="1071979"/>
          </a:xfrm>
        </p:spPr>
        <p:txBody>
          <a:bodyPr/>
          <a:lstStyle/>
          <a:p>
            <a:pPr algn="ct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en-US" sz="2400" dirty="0">
                <a:solidFill>
                  <a:srgbClr val="13484E"/>
                </a:solidFill>
                <a:effectLst>
                  <a:outerShdw blurRad="38100" dist="38100" dir="2700000" algn="tl">
                    <a:srgbClr val="000000">
                      <a:alpha val="43137"/>
                    </a:srgbClr>
                  </a:outerShdw>
                </a:effectLst>
              </a:rPr>
              <a:t/>
            </a:r>
            <a:br>
              <a:rPr lang="en-US" sz="2400" dirty="0">
                <a:solidFill>
                  <a:srgbClr val="13484E"/>
                </a:solidFill>
                <a:effectLst>
                  <a:outerShdw blurRad="38100" dist="38100" dir="2700000" algn="tl">
                    <a:srgbClr val="000000">
                      <a:alpha val="43137"/>
                    </a:srgbClr>
                  </a:outerShdw>
                </a:effectLst>
              </a:rPr>
            </a:br>
            <a:r>
              <a:rPr lang="lt-LT" sz="2400" dirty="0">
                <a:solidFill>
                  <a:srgbClr val="13484E"/>
                </a:solidFill>
                <a:effectLst>
                  <a:outerShdw blurRad="38100" dist="38100" dir="2700000" algn="tl">
                    <a:srgbClr val="000000">
                      <a:alpha val="43137"/>
                    </a:srgbClr>
                  </a:outerShdw>
                </a:effectLst>
              </a:rPr>
              <a:t/>
            </a:r>
            <a:br>
              <a:rPr lang="lt-LT" sz="2400" dirty="0">
                <a:solidFill>
                  <a:srgbClr val="13484E"/>
                </a:solidFill>
                <a:effectLst>
                  <a:outerShdw blurRad="38100" dist="38100" dir="2700000" algn="tl">
                    <a:srgbClr val="000000">
                      <a:alpha val="43137"/>
                    </a:srgbClr>
                  </a:outerShdw>
                </a:effectLst>
              </a:rPr>
            </a:br>
            <a:r>
              <a:rPr lang="lt-LT" sz="1900" dirty="0">
                <a:solidFill>
                  <a:srgbClr val="13484E"/>
                </a:solidFill>
                <a:effectLst>
                  <a:outerShdw blurRad="38100" dist="38100" dir="2700000" algn="tl">
                    <a:srgbClr val="000000">
                      <a:alpha val="43137"/>
                    </a:srgbClr>
                  </a:outerShdw>
                </a:effectLst>
              </a:rPr>
              <a:t>Dažniausiai pasitaikančių darbo ginčų reikalavimų pasiskirstymas (</a:t>
            </a:r>
            <a:r>
              <a:rPr lang="en-US"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900" dirty="0">
                <a:solidFill>
                  <a:srgbClr val="13484E"/>
                </a:solidFill>
                <a:effectLst>
                  <a:outerShdw blurRad="38100" dist="38100" dir="2700000" algn="tl">
                    <a:srgbClr val="000000">
                      <a:alpha val="43137"/>
                    </a:srgbClr>
                  </a:outerShdw>
                </a:effectLst>
              </a:rPr>
              <a:t>)</a:t>
            </a:r>
            <a:r>
              <a:rPr lang="lt-LT" sz="1900" i="1" dirty="0">
                <a:solidFill>
                  <a:srgbClr val="13484E"/>
                </a:solidFill>
                <a:effectLst>
                  <a:outerShdw blurRad="38100" dist="38100" dir="2700000" algn="tl">
                    <a:srgbClr val="000000">
                      <a:alpha val="43137"/>
                    </a:srgbClr>
                  </a:outerShdw>
                </a:effectLst>
              </a:rPr>
              <a:t> </a:t>
            </a:r>
          </a:p>
        </p:txBody>
      </p:sp>
      <p:sp>
        <p:nvSpPr>
          <p:cNvPr id="4" name="Teksto vietos rezervavimo ženklas 3"/>
          <p:cNvSpPr>
            <a:spLocks noGrp="1"/>
          </p:cNvSpPr>
          <p:nvPr>
            <p:ph type="body" sz="half" idx="2"/>
          </p:nvPr>
        </p:nvSpPr>
        <p:spPr>
          <a:xfrm>
            <a:off x="304800" y="1371600"/>
            <a:ext cx="3270250" cy="5262979"/>
          </a:xfrm>
        </p:spPr>
        <p:txBody>
          <a:bodyPr/>
          <a:lstStyle/>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Darbo ginčų komisijų dėl/iš Kauno ir Marijampolės apskričių įmonių išnagrinėtų darbo ginčų reikalavimų struktūra pagal šių reikalavimų tikslus iš esmės atitinka šalies struktūrą.</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Galbūt šiek tiek dažniau buvo kreiptasi darbo užmokesčio (DU) ir susijusiais klausimais. </a:t>
            </a:r>
          </a:p>
          <a:p>
            <a:pPr marL="285750" indent="-285750">
              <a:buFont typeface="Arial" panose="020B0604020202020204" pitchFamily="34" charset="0"/>
              <a:buChar char="•"/>
            </a:pPr>
            <a:endPar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8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Šiek tiek rečiau buvo kreiptasi dėl darbo sutarties (DS) sąlygų ir SODROS duomenų tikslinimo.</a:t>
            </a: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35</a:t>
            </a:fld>
            <a:endParaRPr lang="en-US" altLang="lt-LT"/>
          </a:p>
        </p:txBody>
      </p:sp>
      <p:sp>
        <p:nvSpPr>
          <p:cNvPr id="8"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pic>
        <p:nvPicPr>
          <p:cNvPr id="10" name="Paveikslėlis 9"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7" y="6354229"/>
            <a:ext cx="1504376" cy="306364"/>
          </a:xfrm>
          <a:prstGeom prst="rect">
            <a:avLst/>
          </a:prstGeom>
        </p:spPr>
      </p:pic>
      <p:graphicFrame>
        <p:nvGraphicFramePr>
          <p:cNvPr id="13" name="Turinio vietos rezervavimo ženklas 12">
            <a:extLst>
              <a:ext uri="{FF2B5EF4-FFF2-40B4-BE49-F238E27FC236}">
                <a16:creationId xmlns:a16="http://schemas.microsoft.com/office/drawing/2014/main" xmlns="" id="{720706EA-3016-E428-AA43-2FD98B40166B}"/>
              </a:ext>
            </a:extLst>
          </p:cNvPr>
          <p:cNvGraphicFramePr>
            <a:graphicFrameLocks noGrp="1"/>
          </p:cNvGraphicFramePr>
          <p:nvPr>
            <p:ph idx="1"/>
            <p:extLst>
              <p:ext uri="{D42A27DB-BD31-4B8C-83A1-F6EECF244321}">
                <p14:modId xmlns:p14="http://schemas.microsoft.com/office/powerpoint/2010/main" val="3211972236"/>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433846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04800" y="64294"/>
            <a:ext cx="2590800" cy="1231106"/>
          </a:xfrm>
        </p:spPr>
        <p:txBody>
          <a:bodyPr/>
          <a:lstStyle/>
          <a:p>
            <a:pPr algn="ctr"/>
            <a:r>
              <a:rPr lang="lt-LT"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ginčų komisijų (DGK) nurodytos sumokėti sumos </a:t>
            </a:r>
            <a:endParaRPr lang="lt-LT"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Turinio vietos rezervavimo ženklas 5"/>
          <p:cNvGraphicFramePr>
            <a:graphicFrameLocks noGrp="1"/>
          </p:cNvGraphicFramePr>
          <p:nvPr>
            <p:ph idx="1"/>
          </p:nvPr>
        </p:nvGraphicFramePr>
        <p:xfrm>
          <a:off x="3200400" y="273049"/>
          <a:ext cx="5486400" cy="59753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1634155303"/>
                    </a:ext>
                  </a:extLst>
                </a:gridCol>
                <a:gridCol w="2743200">
                  <a:extLst>
                    <a:ext uri="{9D8B030D-6E8A-4147-A177-3AD203B41FA5}">
                      <a16:colId xmlns:a16="http://schemas.microsoft.com/office/drawing/2014/main" xmlns="" val="1030930764"/>
                    </a:ext>
                  </a:extLst>
                </a:gridCol>
              </a:tblGrid>
              <a:tr h="5975351">
                <a:tc>
                  <a:txBody>
                    <a:bodyPr/>
                    <a:lstStyle/>
                    <a:p>
                      <a:endParaRPr lang="lt-LT" dirty="0"/>
                    </a:p>
                  </a:txBody>
                  <a:tcPr>
                    <a:solidFill>
                      <a:schemeClr val="accent5">
                        <a:lumMod val="20000"/>
                        <a:lumOff val="80000"/>
                      </a:schemeClr>
                    </a:solidFill>
                  </a:tcPr>
                </a:tc>
                <a:tc>
                  <a:txBody>
                    <a:bodyPr/>
                    <a:lstStyle/>
                    <a:p>
                      <a:endParaRPr lang="lt-LT" dirty="0"/>
                    </a:p>
                  </a:txBody>
                  <a:tcPr>
                    <a:solidFill>
                      <a:schemeClr val="accent5">
                        <a:lumMod val="20000"/>
                        <a:lumOff val="80000"/>
                      </a:schemeClr>
                    </a:solidFill>
                  </a:tcPr>
                </a:tc>
                <a:extLst>
                  <a:ext uri="{0D108BD9-81ED-4DB2-BD59-A6C34878D82A}">
                    <a16:rowId xmlns:a16="http://schemas.microsoft.com/office/drawing/2014/main" xmlns="" val="2826723493"/>
                  </a:ext>
                </a:extLst>
              </a:tr>
            </a:tbl>
          </a:graphicData>
        </a:graphic>
      </p:graphicFrame>
      <p:sp>
        <p:nvSpPr>
          <p:cNvPr id="4" name="Teksto vietos rezervavimo ženklas 3"/>
          <p:cNvSpPr>
            <a:spLocks noGrp="1"/>
          </p:cNvSpPr>
          <p:nvPr>
            <p:ph type="body" sz="half" idx="2"/>
          </p:nvPr>
        </p:nvSpPr>
        <p:spPr>
          <a:xfrm>
            <a:off x="172024" y="1403351"/>
            <a:ext cx="3104577" cy="5170646"/>
          </a:xfrm>
        </p:spPr>
        <p:txBody>
          <a:bodyPr/>
          <a:lstStyle/>
          <a:p>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Iš viso DGK per šių metų 1-9 mėn. nurodė sumokėti virš 7,5 mln. EUR, iš jų:</a:t>
            </a: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darbdaviams – 106,4 tūkst. EUR;</a:t>
            </a: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darbuotojams – 7,4 mln. EUR; </a:t>
            </a:r>
          </a:p>
          <a:p>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Dėl/iš Kauno ir Marijampolės apskričių įmonių nurodyta sumokėti 1,42 mln. EUR arba beveik 19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šalyje nurodytų sumokėti sumų:</a:t>
            </a: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darbdaviams – 7,5 tūkst. EUR arba apie 7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šalyje  darbdaviams nurodytų sumokėti sumų;</a:t>
            </a:r>
          </a:p>
          <a:p>
            <a:pPr marL="285750" indent="-285750">
              <a:buFont typeface="Arial" panose="020B0604020202020204" pitchFamily="34" charset="0"/>
              <a:buChar char="•"/>
            </a:pP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darbuotojams – 1,41 mln. EUR arba 19 </a:t>
            </a:r>
            <a:r>
              <a:rPr lang="en-US"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šalyje  darbuotojams nurodytų sumokėti </a:t>
            </a:r>
            <a:r>
              <a:rPr lang="lt-LT" sz="1600" b="1">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sumų.</a:t>
            </a:r>
            <a:endParaRPr lang="lt-LT" sz="16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0"/>
          </p:nvPr>
        </p:nvSpPr>
        <p:spPr/>
        <p:txBody>
          <a:bodyPr/>
          <a:lstStyle/>
          <a:p>
            <a:pPr>
              <a:defRPr/>
            </a:pPr>
            <a:fld id="{5A886B80-3BC8-4CD8-ADD2-184E5A903536}" type="slidenum">
              <a:rPr lang="en-US" altLang="lt-LT" smtClean="0"/>
              <a:pPr>
                <a:defRPr/>
              </a:pPr>
              <a:t>36</a:t>
            </a:fld>
            <a:endParaRPr lang="en-US" altLang="lt-LT" dirty="0"/>
          </a:p>
        </p:txBody>
      </p:sp>
      <p:graphicFrame>
        <p:nvGraphicFramePr>
          <p:cNvPr id="7" name="Turinio vietos rezervavimo ženklas 13"/>
          <p:cNvGraphicFramePr>
            <a:graphicFrameLocks/>
          </p:cNvGraphicFramePr>
          <p:nvPr>
            <p:extLst>
              <p:ext uri="{D42A27DB-BD31-4B8C-83A1-F6EECF244321}">
                <p14:modId xmlns:p14="http://schemas.microsoft.com/office/powerpoint/2010/main" val="438837203"/>
              </p:ext>
            </p:extLst>
          </p:nvPr>
        </p:nvGraphicFramePr>
        <p:xfrm>
          <a:off x="3200400" y="381000"/>
          <a:ext cx="2819400" cy="5745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urinio vietos rezervavimo ženklas 16"/>
          <p:cNvGraphicFramePr>
            <a:graphicFrameLocks/>
          </p:cNvGraphicFramePr>
          <p:nvPr>
            <p:extLst>
              <p:ext uri="{D42A27DB-BD31-4B8C-83A1-F6EECF244321}">
                <p14:modId xmlns:p14="http://schemas.microsoft.com/office/powerpoint/2010/main" val="3487663588"/>
              </p:ext>
            </p:extLst>
          </p:nvPr>
        </p:nvGraphicFramePr>
        <p:xfrm>
          <a:off x="5943601" y="273048"/>
          <a:ext cx="2819400" cy="59753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24532"/>
            <a:ext cx="1504376" cy="306364"/>
          </a:xfrm>
          <a:prstGeom prst="rect">
            <a:avLst/>
          </a:prstGeom>
        </p:spPr>
      </p:pic>
      <p:sp>
        <p:nvSpPr>
          <p:cNvPr id="10"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Tree>
    <p:extLst>
      <p:ext uri="{BB962C8B-B14F-4D97-AF65-F5344CB8AC3E}">
        <p14:creationId xmlns:p14="http://schemas.microsoft.com/office/powerpoint/2010/main" val="402002296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as 3">
            <a:extLst>
              <a:ext uri="{FF2B5EF4-FFF2-40B4-BE49-F238E27FC236}">
                <a16:creationId xmlns:a16="http://schemas.microsoft.com/office/drawing/2014/main" xmlns="" id="{C374F12C-B0F2-436F-9D24-8403B185A971}"/>
              </a:ext>
            </a:extLst>
          </p:cNvPr>
          <p:cNvSpPr/>
          <p:nvPr/>
        </p:nvSpPr>
        <p:spPr>
          <a:xfrm>
            <a:off x="367226" y="1340087"/>
            <a:ext cx="8305800" cy="403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aveikslėlis 2">
            <a:extLst>
              <a:ext uri="{FF2B5EF4-FFF2-40B4-BE49-F238E27FC236}">
                <a16:creationId xmlns:a16="http://schemas.microsoft.com/office/drawing/2014/main" xmlns="" id="{8450ECE7-AF90-400D-8C21-CED59DBB5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56"/>
            <a:ext cx="9167648" cy="6616245"/>
          </a:xfrm>
          <a:prstGeom prst="rect">
            <a:avLst/>
          </a:prstGeom>
          <a:solidFill>
            <a:schemeClr val="bg1"/>
          </a:solidFill>
          <a:effectLst>
            <a:glow>
              <a:schemeClr val="accent1">
                <a:alpha val="45000"/>
              </a:schemeClr>
            </a:glow>
          </a:effectLst>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12" name="Pavadinimas 4">
            <a:extLst>
              <a:ext uri="{FF2B5EF4-FFF2-40B4-BE49-F238E27FC236}">
                <a16:creationId xmlns:a16="http://schemas.microsoft.com/office/drawing/2014/main" xmlns="" id="{EC9305F5-597F-4BEF-B369-EA240DCB1156}"/>
              </a:ext>
            </a:extLst>
          </p:cNvPr>
          <p:cNvSpPr txBox="1">
            <a:spLocks/>
          </p:cNvSpPr>
          <p:nvPr/>
        </p:nvSpPr>
        <p:spPr>
          <a:xfrm>
            <a:off x="309917" y="1728534"/>
            <a:ext cx="8420418" cy="3400931"/>
          </a:xfrm>
          <a:prstGeom prst="rect">
            <a:avLst/>
          </a:prstGeom>
          <a:solidFill>
            <a:schemeClr val="bg1">
              <a:lumMod val="85000"/>
              <a:alpha val="59000"/>
            </a:schemeClr>
          </a:solidFill>
        </p:spPr>
        <p:txBody>
          <a:bodyPr wrap="square" lIns="0" tIns="0" rIns="0" bIns="0">
            <a:spAutoFit/>
          </a:bodyPr>
          <a:lstStyle>
            <a:lvl1pPr>
              <a:defRPr sz="3000" b="1" i="0">
                <a:solidFill>
                  <a:srgbClr val="004853"/>
                </a:solidFill>
                <a:latin typeface="Arial"/>
                <a:ea typeface="+mj-ea"/>
                <a:cs typeface="Arial"/>
              </a:defRPr>
            </a:lvl1pPr>
          </a:lstStyle>
          <a:p>
            <a:pPr algn="r"/>
            <a:endParaRPr lang="lt-LT" sz="4500" i="1" kern="0" dirty="0">
              <a:effectLst>
                <a:outerShdw blurRad="38100" dist="38100" dir="2700000" algn="tl">
                  <a:srgbClr val="000000">
                    <a:alpha val="43137"/>
                  </a:srgbClr>
                </a:outerShdw>
              </a:effectLst>
            </a:endParaRPr>
          </a:p>
          <a:p>
            <a:pPr algn="ctr"/>
            <a:r>
              <a:rPr lang="lt-LT" sz="4400" kern="0" dirty="0">
                <a:solidFill>
                  <a:srgbClr val="155157"/>
                </a:solidFill>
                <a:latin typeface="Arial Nova" panose="020B0504020202020204" pitchFamily="34" charset="0"/>
              </a:rPr>
              <a:t>Socialiniai </a:t>
            </a:r>
            <a:r>
              <a:rPr lang="lt-LT" sz="4400" kern="0">
                <a:solidFill>
                  <a:srgbClr val="155157"/>
                </a:solidFill>
                <a:latin typeface="Arial Nova" panose="020B0504020202020204" pitchFamily="34" charset="0"/>
              </a:rPr>
              <a:t>partneriai </a:t>
            </a:r>
            <a:endParaRPr lang="lt-LT" sz="4400" kern="0" dirty="0">
              <a:solidFill>
                <a:srgbClr val="155157"/>
              </a:solidFill>
              <a:latin typeface="Arial Nova" panose="020B0504020202020204" pitchFamily="34" charset="0"/>
            </a:endParaRPr>
          </a:p>
          <a:p>
            <a:pPr algn="ctr"/>
            <a:r>
              <a:rPr lang="lt-LT" sz="4400" kern="0" dirty="0">
                <a:solidFill>
                  <a:srgbClr val="C00000"/>
                </a:solidFill>
                <a:latin typeface="Arial Nova" panose="020B0504020202020204" pitchFamily="34" charset="0"/>
              </a:rPr>
              <a:t>ypatingai svarbūs </a:t>
            </a:r>
            <a:r>
              <a:rPr lang="lt-LT" sz="4400" kern="0" dirty="0">
                <a:solidFill>
                  <a:srgbClr val="155157"/>
                </a:solidFill>
                <a:latin typeface="Arial Nova" panose="020B0504020202020204" pitchFamily="34" charset="0"/>
              </a:rPr>
              <a:t>įgyvendinant VDI misiją ir tikslus </a:t>
            </a:r>
          </a:p>
          <a:p>
            <a:pPr algn="ctr"/>
            <a:endParaRPr lang="lt-LT" sz="4400" kern="0" dirty="0">
              <a:solidFill>
                <a:srgbClr val="155157"/>
              </a:solidFill>
              <a:latin typeface="Arial Nova" panose="020B0504020202020204" pitchFamily="34" charset="0"/>
            </a:endParaRPr>
          </a:p>
        </p:txBody>
      </p:sp>
    </p:spTree>
    <p:extLst>
      <p:ext uri="{BB962C8B-B14F-4D97-AF65-F5344CB8AC3E}">
        <p14:creationId xmlns:p14="http://schemas.microsoft.com/office/powerpoint/2010/main" val="139333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8">
            <a:extLst>
              <a:ext uri="{FF2B5EF4-FFF2-40B4-BE49-F238E27FC236}">
                <a16:creationId xmlns:a16="http://schemas.microsoft.com/office/drawing/2014/main" xmlns="" id="{3EA09B10-B973-4822-B564-59FD13B44552}"/>
              </a:ext>
            </a:extLst>
          </p:cNvPr>
          <p:cNvSpPr/>
          <p:nvPr/>
        </p:nvSpPr>
        <p:spPr>
          <a:xfrm>
            <a:off x="0" y="1050300"/>
            <a:ext cx="3322954" cy="0"/>
          </a:xfrm>
          <a:custGeom>
            <a:avLst/>
            <a:gdLst/>
            <a:ahLst/>
            <a:cxnLst/>
            <a:rect l="l" t="t" r="r" b="b"/>
            <a:pathLst>
              <a:path w="3322954">
                <a:moveTo>
                  <a:pt x="0" y="0"/>
                </a:moveTo>
                <a:lnTo>
                  <a:pt x="3322794" y="0"/>
                </a:lnTo>
              </a:path>
            </a:pathLst>
          </a:custGeom>
          <a:ln w="19050">
            <a:solidFill>
              <a:srgbClr val="00485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4" name="Paveikslėlis 23" descr="Paveikslėlis, kuriame yra laukas, butelys, sėdėjimas, ženklas&#10;&#10;Automatiškai sugeneruotas aprašymas">
            <a:extLst>
              <a:ext uri="{FF2B5EF4-FFF2-40B4-BE49-F238E27FC236}">
                <a16:creationId xmlns:a16="http://schemas.microsoft.com/office/drawing/2014/main" xmlns="" id="{73D02A1C-4BDE-49B1-9414-929D30669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172200"/>
            <a:ext cx="1504376" cy="306364"/>
          </a:xfrm>
          <a:prstGeom prst="rect">
            <a:avLst/>
          </a:prstGeom>
        </p:spPr>
      </p:pic>
      <p:sp>
        <p:nvSpPr>
          <p:cNvPr id="12" name="Pavadinimas 4">
            <a:extLst>
              <a:ext uri="{FF2B5EF4-FFF2-40B4-BE49-F238E27FC236}">
                <a16:creationId xmlns:a16="http://schemas.microsoft.com/office/drawing/2014/main" xmlns="" id="{EC9305F5-597F-4BEF-B369-EA240DCB1156}"/>
              </a:ext>
            </a:extLst>
          </p:cNvPr>
          <p:cNvSpPr txBox="1">
            <a:spLocks/>
          </p:cNvSpPr>
          <p:nvPr/>
        </p:nvSpPr>
        <p:spPr>
          <a:xfrm>
            <a:off x="-30197" y="1364646"/>
            <a:ext cx="8063426" cy="2077492"/>
          </a:xfrm>
          <a:prstGeom prst="rect">
            <a:avLst/>
          </a:prstGeom>
        </p:spPr>
        <p:txBody>
          <a:bodyPr wrap="square" lIns="0" tIns="0" rIns="0" bIns="0">
            <a:spAutoFit/>
          </a:bodyPr>
          <a:lstStyle>
            <a:lvl1pPr>
              <a:defRPr sz="3000" b="1" i="0">
                <a:solidFill>
                  <a:srgbClr val="004853"/>
                </a:solidFill>
                <a:latin typeface="Arial"/>
                <a:ea typeface="+mj-ea"/>
                <a:cs typeface="Arial"/>
              </a:defRPr>
            </a:lvl1pPr>
          </a:lstStyle>
          <a:p>
            <a:pPr algn="r"/>
            <a:endParaRPr lang="lt-LT" sz="4500" i="1" kern="0" dirty="0">
              <a:effectLst>
                <a:outerShdw blurRad="38100" dist="38100" dir="2700000" algn="tl">
                  <a:srgbClr val="000000">
                    <a:alpha val="43137"/>
                  </a:srgbClr>
                </a:outerShdw>
              </a:effectLst>
            </a:endParaRPr>
          </a:p>
          <a:p>
            <a:pPr algn="r"/>
            <a:endParaRPr lang="lt-LT" sz="4500" i="1" kern="0" dirty="0">
              <a:effectLst>
                <a:outerShdw blurRad="38100" dist="38100" dir="2700000" algn="tl">
                  <a:srgbClr val="000000">
                    <a:alpha val="43137"/>
                  </a:srgbClr>
                </a:outerShdw>
              </a:effectLst>
            </a:endParaRPr>
          </a:p>
          <a:p>
            <a:pPr algn="r"/>
            <a:r>
              <a:rPr lang="lt-LT" sz="4500" kern="0" dirty="0">
                <a:latin typeface="Arial Nova" panose="020B0504020202020204" pitchFamily="34" charset="0"/>
              </a:rPr>
              <a:t>Dėkoju už Jūsų dėmesį</a:t>
            </a:r>
            <a:endParaRPr lang="en-US" sz="4500" kern="0" dirty="0">
              <a:latin typeface="Arial Nova" panose="020B0504020202020204" pitchFamily="34" charset="0"/>
            </a:endParaRPr>
          </a:p>
        </p:txBody>
      </p:sp>
    </p:spTree>
    <p:extLst>
      <p:ext uri="{BB962C8B-B14F-4D97-AF65-F5344CB8AC3E}">
        <p14:creationId xmlns:p14="http://schemas.microsoft.com/office/powerpoint/2010/main" val="173373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7" y="838200"/>
            <a:ext cx="9144000" cy="5170679"/>
          </a:xfrm>
          <a:prstGeom prst="rect">
            <a:avLst/>
          </a:prstGeom>
        </p:spPr>
      </p:pic>
      <p:sp>
        <p:nvSpPr>
          <p:cNvPr id="7" name="TextBox 6"/>
          <p:cNvSpPr txBox="1"/>
          <p:nvPr/>
        </p:nvSpPr>
        <p:spPr>
          <a:xfrm>
            <a:off x="1339468" y="3695347"/>
            <a:ext cx="6706245" cy="1284967"/>
          </a:xfrm>
          <a:prstGeom prst="rect">
            <a:avLst/>
          </a:prstGeom>
          <a:noFill/>
        </p:spPr>
        <p:txBody>
          <a:bodyPr wrap="square">
            <a:spAutoFit/>
          </a:bodyPr>
          <a:lstStyle/>
          <a:p>
            <a:pPr algn="ctr"/>
            <a:r>
              <a:rPr lang="lt-LT" sz="2625" b="1" baseline="30000" dirty="0">
                <a:solidFill>
                  <a:schemeClr val="bg1"/>
                </a:solidFill>
                <a:latin typeface="Myriad Pro Cond" pitchFamily="34" charset="0"/>
              </a:rPr>
              <a:t> </a:t>
            </a:r>
          </a:p>
          <a:p>
            <a:pPr algn="ctr"/>
            <a:r>
              <a:rPr lang="lt-LT" sz="3600" b="1" baseline="30000" dirty="0">
                <a:solidFill>
                  <a:schemeClr val="bg1"/>
                </a:solidFill>
                <a:latin typeface="Myriad Pro Cond" pitchFamily="34" charset="0"/>
              </a:rPr>
              <a:t>APSKRITOJO STALO DISKUSIJA </a:t>
            </a:r>
          </a:p>
          <a:p>
            <a:pPr algn="ctr"/>
            <a:r>
              <a:rPr lang="lt-LT" sz="3600" b="1" baseline="30000" dirty="0">
                <a:solidFill>
                  <a:schemeClr val="bg1"/>
                </a:solidFill>
                <a:latin typeface="Myriad Pro Cond" pitchFamily="34" charset="0"/>
              </a:rPr>
              <a:t>SU LR </a:t>
            </a:r>
            <a:r>
              <a:rPr lang="en-US" sz="3600" b="1" baseline="30000" dirty="0">
                <a:solidFill>
                  <a:schemeClr val="bg1"/>
                </a:solidFill>
                <a:latin typeface="Myriad Pro Cond" pitchFamily="34" charset="0"/>
              </a:rPr>
              <a:t>VALSTYBIN</a:t>
            </a:r>
            <a:r>
              <a:rPr lang="lt-LT" sz="3600" b="1" baseline="30000" dirty="0">
                <a:solidFill>
                  <a:schemeClr val="bg1"/>
                </a:solidFill>
                <a:latin typeface="Myriad Pro Cond" pitchFamily="34" charset="0"/>
              </a:rPr>
              <a:t>ĖS DARBO INSPEKCIJOS </a:t>
            </a:r>
            <a:r>
              <a:rPr lang="lt-LT" sz="3600" b="1" baseline="30000" dirty="0" smtClean="0">
                <a:solidFill>
                  <a:schemeClr val="bg1"/>
                </a:solidFill>
                <a:latin typeface="Myriad Pro Cond" pitchFamily="34" charset="0"/>
              </a:rPr>
              <a:t>ATSTOVAIS</a:t>
            </a:r>
            <a:endParaRPr lang="lt-LT" sz="3600" b="1" dirty="0">
              <a:solidFill>
                <a:schemeClr val="bg1"/>
              </a:solidFill>
              <a:latin typeface="Myriad Pro Cond"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588" y="3757619"/>
            <a:ext cx="6480824" cy="205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468" y="4959740"/>
            <a:ext cx="6480824" cy="20574"/>
          </a:xfrm>
          <a:prstGeom prst="rect">
            <a:avLst/>
          </a:prstGeom>
        </p:spPr>
      </p:pic>
    </p:spTree>
    <p:extLst>
      <p:ext uri="{BB962C8B-B14F-4D97-AF65-F5344CB8AC3E}">
        <p14:creationId xmlns:p14="http://schemas.microsoft.com/office/powerpoint/2010/main" val="179548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5744"/>
            <a:ext cx="91440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0" y="469089"/>
            <a:ext cx="9144000" cy="474489"/>
          </a:xfrm>
          <a:prstGeom prst="rect">
            <a:avLst/>
          </a:prstGeom>
        </p:spPr>
        <p:txBody>
          <a:bodyPr vert="horz" wrap="square" lIns="0" tIns="12700" rIns="0" bIns="0" rtlCol="0">
            <a:spAutoFit/>
          </a:bodyPr>
          <a:lstStyle/>
          <a:p>
            <a:pPr marL="12700" algn="ctr">
              <a:lnSpc>
                <a:spcPct val="100000"/>
              </a:lnSpc>
              <a:spcBef>
                <a:spcPts val="100"/>
              </a:spcBef>
            </a:pPr>
            <a:r>
              <a:rPr lang="lt-LT" altLang="lt-LT" dirty="0">
                <a:effectLst>
                  <a:outerShdw blurRad="38100" dist="38100" dir="2700000" algn="tl">
                    <a:srgbClr val="000000">
                      <a:alpha val="43137"/>
                    </a:srgbClr>
                  </a:outerShdw>
                </a:effectLst>
              </a:rPr>
              <a:t>Pagrindiniai teisės aktai </a:t>
            </a:r>
            <a:endParaRPr lang="lt-LT" dirty="0"/>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228600" y="1050300"/>
            <a:ext cx="8839200" cy="353943"/>
          </a:xfrm>
          <a:prstGeom prst="rect">
            <a:avLst/>
          </a:prstGeom>
          <a:noFill/>
        </p:spPr>
        <p:txBody>
          <a:bodyPr wrap="square" rtlCol="0">
            <a:spAutoFit/>
          </a:bodyPr>
          <a:lstStyle/>
          <a:p>
            <a:pPr lvl="0"/>
            <a:endParaRPr lang="lt-LT" sz="17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C59BFCE6-F98B-C46F-5E09-CB072F422D70}"/>
              </a:ext>
            </a:extLst>
          </p:cNvPr>
          <p:cNvSpPr txBox="1"/>
          <p:nvPr/>
        </p:nvSpPr>
        <p:spPr>
          <a:xfrm>
            <a:off x="228397" y="1157024"/>
            <a:ext cx="8687003" cy="5309146"/>
          </a:xfrm>
          <a:prstGeom prst="rect">
            <a:avLst/>
          </a:prstGeom>
          <a:noFill/>
        </p:spPr>
        <p:txBody>
          <a:bodyPr wrap="square">
            <a:spAutoFit/>
          </a:bodyPr>
          <a:lstStyle/>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Tarptautinės darbo organizacijos konvencija Nr. 81 „Dėl darbo inspekcijos pramonėje ir prekyboje“</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Lietuvos Respublikos darbo kodeksas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Viešojo administravimo įstatymas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Darbuotojų saugos ir sveikatos įstatymas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Lietuvos Respublikos valstybinės darbo inspekcijos įstatymas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Potencialiai pavojingų įrenginių priežiūros įstatymas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Kiti reglamentai, taisyklės ir pan.</a:t>
            </a:r>
          </a:p>
          <a:p>
            <a:pPr marL="342900" indent="-342900">
              <a:lnSpc>
                <a:spcPct val="100000"/>
              </a:lnSpc>
              <a:buFont typeface="Wingdings" panose="05000000000000000000" pitchFamily="2" charset="2"/>
              <a:buChar char="Ø"/>
              <a:defRPr/>
            </a:pPr>
            <a:endParaRPr lang="lt-LT" altLang="lt-LT"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217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6" y="1157023"/>
            <a:ext cx="9144000" cy="5448983"/>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0" y="469089"/>
            <a:ext cx="90678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Kompetencija</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52400" y="1050300"/>
            <a:ext cx="8915400" cy="1123384"/>
          </a:xfrm>
          <a:prstGeom prst="rect">
            <a:avLst/>
          </a:prstGeom>
          <a:noFill/>
        </p:spPr>
        <p:txBody>
          <a:bodyPr wrap="square" rtlCol="0">
            <a:spAutoFit/>
          </a:bodyPr>
          <a:lstStyle/>
          <a:p>
            <a:pPr marL="342900" lvl="0" indent="-342900">
              <a:buFont typeface="Wingdings" panose="05000000000000000000" pitchFamily="2" charset="2"/>
              <a:buChar char="Ø"/>
            </a:pPr>
            <a:endParaRPr lang="lt-LT" sz="17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Ø"/>
            </a:pPr>
            <a:endParaRPr lang="lt-LT" sz="25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Ø"/>
            </a:pPr>
            <a:endParaRPr lang="lt-LT" sz="2500" b="1"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5F6BA26A-7363-6E57-FCC0-7435B15B3B55}"/>
              </a:ext>
            </a:extLst>
          </p:cNvPr>
          <p:cNvSpPr txBox="1"/>
          <p:nvPr/>
        </p:nvSpPr>
        <p:spPr>
          <a:xfrm>
            <a:off x="0" y="2831463"/>
            <a:ext cx="9144000" cy="2000548"/>
          </a:xfrm>
          <a:prstGeom prst="rect">
            <a:avLst/>
          </a:prstGeom>
          <a:noFill/>
        </p:spPr>
        <p:txBody>
          <a:bodyPr wrap="square">
            <a:spAutoFit/>
          </a:bodyPr>
          <a:lstStyle/>
          <a:p>
            <a:pPr algn="ctr">
              <a:defRPr/>
            </a:pPr>
            <a:r>
              <a:rPr lang="lt-LT" sz="32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Nelaimingų atsitikimų darbe, profesinių ligų bei DSS ir darbo teisės aktų pažeidimų prevencija ir kontrolė</a:t>
            </a:r>
          </a:p>
          <a:p>
            <a:pPr marL="0" indent="0" algn="ctr">
              <a:lnSpc>
                <a:spcPct val="100000"/>
              </a:lnSpc>
              <a:buFont typeface="Arial" panose="020B0604020202020204" pitchFamily="34" charset="0"/>
              <a:buNone/>
              <a:defRPr/>
            </a:pPr>
            <a:endParaRPr lang="lt-LT" altLang="lt-LT"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55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0" y="469089"/>
            <a:ext cx="9144000" cy="474489"/>
          </a:xfrm>
          <a:prstGeom prst="rect">
            <a:avLst/>
          </a:prstGeom>
        </p:spPr>
        <p:txBody>
          <a:bodyPr vert="horz" wrap="square" lIns="0" tIns="12700" rIns="0" bIns="0" rtlCol="0">
            <a:spAutoFit/>
          </a:bodyPr>
          <a:lstStyle/>
          <a:p>
            <a:pPr marL="12700" algn="ctr">
              <a:lnSpc>
                <a:spcPct val="100000"/>
              </a:lnSpc>
              <a:spcBef>
                <a:spcPts val="100"/>
              </a:spcBef>
            </a:pPr>
            <a:r>
              <a:rPr lang="lt-LT" altLang="lt-LT" dirty="0">
                <a:effectLst>
                  <a:outerShdw blurRad="38100" dist="38100" dir="2700000" algn="tl">
                    <a:srgbClr val="000000">
                      <a:alpha val="43137"/>
                    </a:srgbClr>
                  </a:outerShdw>
                </a:effectLst>
              </a:rPr>
              <a:t>Pagrindinės sritys </a:t>
            </a:r>
            <a:endParaRPr lang="lt-LT" dirty="0"/>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228600" y="1050300"/>
            <a:ext cx="8839200" cy="615553"/>
          </a:xfrm>
          <a:prstGeom prst="rect">
            <a:avLst/>
          </a:prstGeom>
          <a:noFill/>
        </p:spPr>
        <p:txBody>
          <a:bodyPr wrap="square" rtlCol="0">
            <a:spAutoFit/>
          </a:bodyPr>
          <a:lstStyle/>
          <a:p>
            <a:pPr marL="342900" lvl="0" indent="-342900">
              <a:buFont typeface="Wingdings" panose="05000000000000000000" pitchFamily="2" charset="2"/>
              <a:buChar char="Ø"/>
            </a:pPr>
            <a:endParaRPr lang="lt-LT" sz="1700" b="1" dirty="0">
              <a:effectLst/>
              <a:latin typeface="Arial" panose="020B0604020202020204" pitchFamily="34" charset="0"/>
              <a:ea typeface="Times New Roman" panose="02020603050405020304" pitchFamily="18" charset="0"/>
              <a:cs typeface="Arial" panose="020B0604020202020204" pitchFamily="34" charset="0"/>
            </a:endParaRPr>
          </a:p>
          <a:p>
            <a:pPr lvl="0"/>
            <a:endParaRPr lang="lt-LT" sz="1700" b="1"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C66F3AC1-0C36-1CDE-B799-BB495C35B920}"/>
              </a:ext>
            </a:extLst>
          </p:cNvPr>
          <p:cNvSpPr txBox="1"/>
          <p:nvPr/>
        </p:nvSpPr>
        <p:spPr>
          <a:xfrm>
            <a:off x="76200" y="1157026"/>
            <a:ext cx="9144000" cy="5970865"/>
          </a:xfrm>
          <a:prstGeom prst="rect">
            <a:avLst/>
          </a:prstGeom>
          <a:noFill/>
        </p:spPr>
        <p:txBody>
          <a:bodyPr wrap="square">
            <a:spAutoFit/>
          </a:bodyPr>
          <a:lstStyle/>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Nelegalaus ir nedeklaruoto darbo, nedeklaruotos savarankiškos veiklos, taip pat užsieniečių įdarbinimo tvarkos bei jų apgyvendinimo sąlygų kontrolė;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Darbo teisės aktų reikalavimų, įskaitant psichologinį smurtą darbe (nuo 2022-01-01), įgyvendinimo priežiūra;</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Nelaimingų atsitikimų darbe ir profesinių ligų prevencija bei DSS reikalavimų įgyvendinimo, taip pat statybvietėse savarankiškai dirbančių asmenų saugaus darbo (nuo 2022-05-01) kontrolė;</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Statybos sektoriuje dirbančių asmenų skaidrios/teisėtos veiklos kontrolė (nuo 2022-04-01);</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Potencialiai pavojingų įrenginių priežiūros stebėjimas;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Individualūs ir kolektyviniai darbo ginčai</a:t>
            </a:r>
          </a:p>
          <a:p>
            <a:pPr marL="342900" indent="-342900">
              <a:buFont typeface="Wingdings" panose="05000000000000000000" pitchFamily="2" charset="2"/>
              <a:buChar char="Ø"/>
              <a:defRPr/>
            </a:pPr>
            <a:endParaRPr lang="lt-LT" sz="2200" b="1" dirty="0">
              <a:effectLst>
                <a:outerShdw blurRad="38100" dist="38100" dir="2700000" algn="tl">
                  <a:srgbClr val="000000">
                    <a:alpha val="43137"/>
                  </a:srgbClr>
                </a:outerShdw>
              </a:effectLst>
            </a:endParaRPr>
          </a:p>
        </p:txBody>
      </p:sp>
      <p:sp>
        <p:nvSpPr>
          <p:cNvPr id="13" name="Rectangle 4">
            <a:extLst>
              <a:ext uri="{FF2B5EF4-FFF2-40B4-BE49-F238E27FC236}">
                <a16:creationId xmlns:a16="http://schemas.microsoft.com/office/drawing/2014/main" xmlns="" id="{C7CAD4C1-BFA8-3FDF-F18E-F6BEB7E5ED9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lt-LT" sz="1800" b="0" i="0" u="none" strike="noStrike" cap="none" normalizeH="0" baseline="0" dirty="0">
              <a:ln>
                <a:noFill/>
              </a:ln>
              <a:solidFill>
                <a:schemeClr val="tx1"/>
              </a:solidFill>
              <a:effectLst/>
              <a:latin typeface="Arial" panose="020B0604020202020204" pitchFamily="34" charset="0"/>
            </a:endParaRPr>
          </a:p>
        </p:txBody>
      </p:sp>
      <p:sp>
        <p:nvSpPr>
          <p:cNvPr id="14" name="Rectangle 5">
            <a:extLst>
              <a:ext uri="{FF2B5EF4-FFF2-40B4-BE49-F238E27FC236}">
                <a16:creationId xmlns:a16="http://schemas.microsoft.com/office/drawing/2014/main" xmlns="" id="{DA593812-E33B-3F4C-89DA-195592B55BF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964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dirty="0"/>
          </a:p>
        </p:txBody>
      </p:sp>
      <p:sp>
        <p:nvSpPr>
          <p:cNvPr id="9" name="object 9"/>
          <p:cNvSpPr txBox="1">
            <a:spLocks noGrp="1"/>
          </p:cNvSpPr>
          <p:nvPr>
            <p:ph type="title"/>
          </p:nvPr>
        </p:nvSpPr>
        <p:spPr>
          <a:xfrm>
            <a:off x="0" y="228601"/>
            <a:ext cx="9144000" cy="474489"/>
          </a:xfrm>
          <a:prstGeom prst="rect">
            <a:avLst/>
          </a:prstGeom>
        </p:spPr>
        <p:txBody>
          <a:bodyPr vert="horz" wrap="square" lIns="0" tIns="12700" rIns="0" bIns="0" rtlCol="0">
            <a:spAutoFit/>
          </a:bodyPr>
          <a:lstStyle/>
          <a:p>
            <a:pPr marL="12700" algn="ctr" rtl="0">
              <a:spcBef>
                <a:spcPts val="100"/>
              </a:spcBef>
            </a:pPr>
            <a:r>
              <a:rPr lang="lt-LT"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Pagrindiniai priežiūros principai</a:t>
            </a:r>
            <a:endParaRPr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266700" y="1050301"/>
            <a:ext cx="8877300" cy="5024452"/>
          </a:xfrm>
          <a:prstGeom prst="rect">
            <a:avLst/>
          </a:prstGeom>
          <a:noFill/>
        </p:spPr>
        <p:txBody>
          <a:bodyPr wrap="square" rtlCol="0">
            <a:spAutoFit/>
          </a:bodyPr>
          <a:lstStyle/>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Minimali ir proporcinga priežiūros našta</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Nediskriminavimas</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Planavimas</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Viešumas </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Metodinės pagalbos teikimas</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Funkcijų atskyrimas</a:t>
            </a:r>
          </a:p>
          <a:p>
            <a:pPr marL="285750" indent="-28575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Rizikos vertinimas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Dėl reikšmingos žalos šalies ekonomikai, visuomenei ir konkretiems asmenims viešumo ir metodinės pagalbos principai netaikomi vykdant nelegalaus ir nedeklaruoto darbo, nedeklaruotos savarankiškos veiklos bei užsieniečių įdarbinimo tvarkos pažeidimų kontrolę. </a:t>
            </a:r>
            <a:endParaRPr lang="ru-RU" altLang="lt-LT" sz="20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dirty="0"/>
          </a:p>
        </p:txBody>
      </p:sp>
      <p:sp>
        <p:nvSpPr>
          <p:cNvPr id="12" name="Rectangle 5">
            <a:extLst>
              <a:ext uri="{FF2B5EF4-FFF2-40B4-BE49-F238E27FC236}">
                <a16:creationId xmlns:a16="http://schemas.microsoft.com/office/drawing/2014/main" xmlns="" id="{5079AF14-2830-9EB6-5868-BA1D6E454936}"/>
              </a:ext>
            </a:extLst>
          </p:cNvPr>
          <p:cNvSpPr>
            <a:spLocks noChangeArrowheads="1"/>
          </p:cNvSpPr>
          <p:nvPr/>
        </p:nvSpPr>
        <p:spPr bwMode="auto">
          <a:xfrm>
            <a:off x="0" y="136267"/>
            <a:ext cx="2022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lt-LT" sz="600" b="0" i="0" u="none" strike="noStrike" cap="none" normalizeH="0" baseline="0" dirty="0">
                <a:ln>
                  <a:noFill/>
                </a:ln>
                <a:solidFill>
                  <a:schemeClr val="tx1"/>
                </a:solidFill>
                <a:effectLst/>
              </a:rPr>
              <a:t> </a:t>
            </a:r>
            <a:endParaRPr kumimoji="0" lang="ru-RU"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77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Priežiūros būdai</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5447645"/>
          </a:xfrm>
          <a:prstGeom prst="rect">
            <a:avLst/>
          </a:prstGeom>
          <a:noFill/>
        </p:spPr>
        <p:txBody>
          <a:bodyPr wrap="square" rtlCol="0">
            <a:spAutoFit/>
          </a:bodyPr>
          <a:lstStyle/>
          <a:p>
            <a:r>
              <a:rPr lang="lt-LT" sz="24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Veiklos prioritetams pasiekti VDI:</a:t>
            </a:r>
          </a:p>
          <a:p>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vykdo planinius ir neplaninius patikrinimus ir kitus, inspekcinius veiksmus, neišvykstant į ūkio subjektą;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konsultuoja ūkio subjektus VDI kompetencijos klausimais;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skleidžia informaciją apie pagrindinius priežiūros reikalavimus;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vertina gautą informaciją apie ūkio subjekto veiklą, nustato įmonių, įstaigų ir organizacijų rizikingumą;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nustatyta tvarka taiko poveikio priemones ūkio subjektams; </a:t>
            </a:r>
          </a:p>
          <a:p>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bendradarbiauja su kitais priežiūros subjektais; </a:t>
            </a:r>
          </a:p>
          <a:p>
            <a:pPr marL="342900" indent="-342900">
              <a:buFont typeface="Wingdings" panose="05000000000000000000" pitchFamily="2" charset="2"/>
              <a:buChar char="Ø"/>
            </a:pPr>
            <a:endPar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t-LT" sz="1900" b="1" dirty="0">
                <a:solidFill>
                  <a:srgbClr val="13484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atlieka kitas priežiūros funkcijas, kurias reglamentuoja VDI įstatymas, VDI nuostatai ir kiti įstatymai bei teisės aktai.</a:t>
            </a:r>
          </a:p>
        </p:txBody>
      </p:sp>
    </p:spTree>
    <p:extLst>
      <p:ext uri="{BB962C8B-B14F-4D97-AF65-F5344CB8AC3E}">
        <p14:creationId xmlns:p14="http://schemas.microsoft.com/office/powerpoint/2010/main" val="394480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piešinys&#10;&#10;Automatiškai sugeneruotas aprašymas">
            <a:extLst>
              <a:ext uri="{FF2B5EF4-FFF2-40B4-BE49-F238E27FC236}">
                <a16:creationId xmlns:a16="http://schemas.microsoft.com/office/drawing/2014/main" xmlns="" id="{90562A4A-D1B7-4D58-987C-44543F962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525744"/>
            <a:ext cx="7010400" cy="5202600"/>
          </a:xfrm>
          <a:prstGeom prst="rect">
            <a:avLst/>
          </a:prstGeom>
        </p:spPr>
      </p:pic>
      <p:sp>
        <p:nvSpPr>
          <p:cNvPr id="6" name="object 6"/>
          <p:cNvSpPr/>
          <p:nvPr/>
        </p:nvSpPr>
        <p:spPr>
          <a:xfrm>
            <a:off x="0" y="6606006"/>
            <a:ext cx="7290434" cy="252095"/>
          </a:xfrm>
          <a:custGeom>
            <a:avLst/>
            <a:gdLst/>
            <a:ahLst/>
            <a:cxnLst/>
            <a:rect l="l" t="t" r="r" b="b"/>
            <a:pathLst>
              <a:path w="7290434" h="252095">
                <a:moveTo>
                  <a:pt x="0" y="251993"/>
                </a:moveTo>
                <a:lnTo>
                  <a:pt x="7290003" y="251993"/>
                </a:lnTo>
                <a:lnTo>
                  <a:pt x="7290003" y="0"/>
                </a:lnTo>
                <a:lnTo>
                  <a:pt x="0" y="0"/>
                </a:lnTo>
                <a:lnTo>
                  <a:pt x="0" y="251993"/>
                </a:lnTo>
                <a:close/>
              </a:path>
            </a:pathLst>
          </a:custGeom>
          <a:solidFill>
            <a:srgbClr val="004853"/>
          </a:solidFill>
        </p:spPr>
        <p:txBody>
          <a:bodyPr wrap="square" lIns="0" tIns="0" rIns="0" bIns="0" rtlCol="0"/>
          <a:lstStyle/>
          <a:p>
            <a:endParaRPr/>
          </a:p>
        </p:txBody>
      </p:sp>
      <p:sp>
        <p:nvSpPr>
          <p:cNvPr id="7" name="object 7"/>
          <p:cNvSpPr/>
          <p:nvPr/>
        </p:nvSpPr>
        <p:spPr>
          <a:xfrm>
            <a:off x="7290003" y="6606006"/>
            <a:ext cx="1854200" cy="252095"/>
          </a:xfrm>
          <a:custGeom>
            <a:avLst/>
            <a:gdLst/>
            <a:ahLst/>
            <a:cxnLst/>
            <a:rect l="l" t="t" r="r" b="b"/>
            <a:pathLst>
              <a:path w="1854200" h="252095">
                <a:moveTo>
                  <a:pt x="0" y="251993"/>
                </a:moveTo>
                <a:lnTo>
                  <a:pt x="1853996" y="251993"/>
                </a:lnTo>
                <a:lnTo>
                  <a:pt x="1853996" y="0"/>
                </a:lnTo>
                <a:lnTo>
                  <a:pt x="0" y="0"/>
                </a:lnTo>
                <a:lnTo>
                  <a:pt x="0" y="251993"/>
                </a:lnTo>
                <a:close/>
              </a:path>
            </a:pathLst>
          </a:custGeom>
          <a:solidFill>
            <a:srgbClr val="B72026"/>
          </a:solidFill>
        </p:spPr>
        <p:txBody>
          <a:bodyPr wrap="square" lIns="0" tIns="0" rIns="0" bIns="0" rtlCol="0"/>
          <a:lstStyle/>
          <a:p>
            <a:endParaRPr/>
          </a:p>
        </p:txBody>
      </p:sp>
      <p:sp>
        <p:nvSpPr>
          <p:cNvPr id="9" name="object 9"/>
          <p:cNvSpPr txBox="1">
            <a:spLocks noGrp="1"/>
          </p:cNvSpPr>
          <p:nvPr>
            <p:ph type="title"/>
          </p:nvPr>
        </p:nvSpPr>
        <p:spPr>
          <a:xfrm>
            <a:off x="457200" y="469089"/>
            <a:ext cx="8458200" cy="474489"/>
          </a:xfrm>
          <a:prstGeom prst="rect">
            <a:avLst/>
          </a:prstGeom>
        </p:spPr>
        <p:txBody>
          <a:bodyPr vert="horz" wrap="square" lIns="0" tIns="12700" rIns="0" bIns="0" rtlCol="0">
            <a:spAutoFit/>
          </a:bodyPr>
          <a:lstStyle/>
          <a:p>
            <a:pPr marL="12700" algn="ctr">
              <a:lnSpc>
                <a:spcPct val="100000"/>
              </a:lnSpc>
              <a:spcBef>
                <a:spcPts val="100"/>
              </a:spcBef>
            </a:pPr>
            <a:r>
              <a:rPr lang="lt-LT" dirty="0">
                <a:effectLst>
                  <a:outerShdw blurRad="38100" dist="38100" dir="2700000" algn="tl">
                    <a:srgbClr val="000000">
                      <a:alpha val="43137"/>
                    </a:srgbClr>
                  </a:outerShdw>
                </a:effectLst>
              </a:rPr>
              <a:t>Priežiūros organizavimas</a:t>
            </a:r>
          </a:p>
        </p:txBody>
      </p:sp>
      <p:sp>
        <p:nvSpPr>
          <p:cNvPr id="10" name="object 10"/>
          <p:cNvSpPr/>
          <p:nvPr/>
        </p:nvSpPr>
        <p:spPr>
          <a:xfrm>
            <a:off x="0" y="1050300"/>
            <a:ext cx="2772410" cy="0"/>
          </a:xfrm>
          <a:custGeom>
            <a:avLst/>
            <a:gdLst/>
            <a:ahLst/>
            <a:cxnLst/>
            <a:rect l="l" t="t" r="r" b="b"/>
            <a:pathLst>
              <a:path w="2772410">
                <a:moveTo>
                  <a:pt x="0" y="0"/>
                </a:moveTo>
                <a:lnTo>
                  <a:pt x="2772003" y="0"/>
                </a:lnTo>
              </a:path>
            </a:pathLst>
          </a:custGeom>
          <a:ln w="12700">
            <a:solidFill>
              <a:srgbClr val="004853"/>
            </a:solidFill>
          </a:ln>
        </p:spPr>
        <p:txBody>
          <a:bodyPr wrap="square" lIns="0" tIns="0" rIns="0" bIns="0" rtlCol="0"/>
          <a:lstStyle/>
          <a:p>
            <a:endParaRPr/>
          </a:p>
        </p:txBody>
      </p:sp>
      <p:pic>
        <p:nvPicPr>
          <p:cNvPr id="17" name="Paveikslėlis 16" descr="Paveikslėlis, kuriame yra sėdėjimas, laikrodis, stovi&#10;&#10;Automatiškai sugeneruotas aprašymas">
            <a:extLst>
              <a:ext uri="{FF2B5EF4-FFF2-40B4-BE49-F238E27FC236}">
                <a16:creationId xmlns:a16="http://schemas.microsoft.com/office/drawing/2014/main" xmlns="" id="{6730BF24-9272-4108-B922-75A128E3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935" y="6250400"/>
            <a:ext cx="1418111" cy="281947"/>
          </a:xfrm>
          <a:prstGeom prst="rect">
            <a:avLst/>
          </a:prstGeom>
        </p:spPr>
      </p:pic>
      <p:sp>
        <p:nvSpPr>
          <p:cNvPr id="2" name="TextBox 1">
            <a:extLst>
              <a:ext uri="{FF2B5EF4-FFF2-40B4-BE49-F238E27FC236}">
                <a16:creationId xmlns:a16="http://schemas.microsoft.com/office/drawing/2014/main" xmlns="" id="{B4392FC4-3C9D-4628-9F96-A2AFB40B4B93}"/>
              </a:ext>
            </a:extLst>
          </p:cNvPr>
          <p:cNvSpPr txBox="1"/>
          <p:nvPr/>
        </p:nvSpPr>
        <p:spPr>
          <a:xfrm>
            <a:off x="114300" y="1102551"/>
            <a:ext cx="8915400" cy="4911666"/>
          </a:xfrm>
          <a:prstGeom prst="rect">
            <a:avLst/>
          </a:prstGeom>
          <a:noFill/>
        </p:spPr>
        <p:txBody>
          <a:bodyPr wrap="square" rtlCol="0">
            <a:spAutoFit/>
          </a:bodyPr>
          <a:lstStyle/>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4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Pagrindinis principas – į riziką orientuotas požiūris, kuris nuolat tobulinamas.</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Taip pat:</a:t>
            </a:r>
          </a:p>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Sukurta kokybės vadybos sistema.</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Kontroliniai klausimynai.</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Įmonių ir privačių verslininkų patikros (apžiūros) planuojamos iš anksto.</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Rizikingiausių įmonių planiniams patikrinimams sąrašai generuojami automatiškai.</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Orientacija į problemų sprendimą.</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Konsultavimas ir švietimas.</a:t>
            </a:r>
          </a:p>
          <a:p>
            <a:pPr marL="342900" indent="-342900">
              <a:lnSpc>
                <a:spcPts val="2700"/>
              </a:lnSpc>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lt-LT" sz="2000" b="1" dirty="0">
                <a:solidFill>
                  <a:srgbClr val="13484E"/>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 Patikrinimo koncepcija (elektroninės patikros).</a:t>
            </a:r>
          </a:p>
        </p:txBody>
      </p:sp>
    </p:spTree>
    <p:extLst>
      <p:ext uri="{BB962C8B-B14F-4D97-AF65-F5344CB8AC3E}">
        <p14:creationId xmlns:p14="http://schemas.microsoft.com/office/powerpoint/2010/main" val="3029975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7967</TotalTime>
  <Words>2071</Words>
  <Application>Microsoft Office PowerPoint</Application>
  <PresentationFormat>On-screen Show (4:3)</PresentationFormat>
  <Paragraphs>338</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Nova</vt:lpstr>
      <vt:lpstr>Calibri</vt:lpstr>
      <vt:lpstr>Myriad Pro Cond</vt:lpstr>
      <vt:lpstr>Times New Roman</vt:lpstr>
      <vt:lpstr>Wingdings</vt:lpstr>
      <vt:lpstr>Office Theme</vt:lpstr>
      <vt:lpstr>PowerPoint Presentation</vt:lpstr>
      <vt:lpstr>VDI:</vt:lpstr>
      <vt:lpstr>VDI:</vt:lpstr>
      <vt:lpstr>Pagrindiniai teisės aktai </vt:lpstr>
      <vt:lpstr>Kompetencija</vt:lpstr>
      <vt:lpstr>Pagrindinės sritys </vt:lpstr>
      <vt:lpstr>Pagrindiniai priežiūros principai</vt:lpstr>
      <vt:lpstr>Priežiūros būdai</vt:lpstr>
      <vt:lpstr>Priežiūros organizavimas</vt:lpstr>
      <vt:lpstr>VDI 2023 m. veiklos prioritetai</vt:lpstr>
      <vt:lpstr>VDI 2023 m. veiklos prioritetų įgyvendinimo kryptys</vt:lpstr>
      <vt:lpstr>Rizikos vertinimu pagrįstas metodas (1)</vt:lpstr>
      <vt:lpstr>Rizikos vertinimu pagrįstas metodas (2)</vt:lpstr>
      <vt:lpstr>Rizikingumo  vertinimas (1)     </vt:lpstr>
      <vt:lpstr>Rizikingumo  vertinimas (2)    </vt:lpstr>
      <vt:lpstr>Įmonių, įstaigų ir organizacijų atranka planiniams patikrinimams (1)     </vt:lpstr>
      <vt:lpstr>Įmonių, įstaigų ir organizacijų atranka planiniams patikrinimams (2)     </vt:lpstr>
      <vt:lpstr>Kontroliniai klausimynai</vt:lpstr>
      <vt:lpstr>Konsultavimas ir švietimas</vt:lpstr>
      <vt:lpstr>Elektroniniai inspektavimai</vt:lpstr>
      <vt:lpstr>Darbo ginčiai</vt:lpstr>
      <vt:lpstr>VDI pagrindiniai 2023 m. 1-9 mėn. rezultatai</vt:lpstr>
      <vt:lpstr>VDI pagrindiniai 2023 m. 1-9 mėn. rezultatai</vt:lpstr>
      <vt:lpstr>Patikrinimų pasiskirstymas pagal EVR (%)</vt:lpstr>
      <vt:lpstr>VDI pagrindiniai 2023 m. 1-9 mėn. rezultatai</vt:lpstr>
      <vt:lpstr> Pažeidimai (Reikalavimų pašalinti pažeidimus R1 duomenimis, skaičius) </vt:lpstr>
      <vt:lpstr>Pažeidimai (Reikalavimų pašalinti pažeidimus R1 duomenimis)</vt:lpstr>
      <vt:lpstr>   Dažniausiai nustatomi DSS pažeidimai (Reikalavimų pašalinti pažeidimus R1 duomenimis, %) </vt:lpstr>
      <vt:lpstr>   Dažniausiai nustatomi darbo teisės pažeidimai (Reikalavimų pašalinti pažeidimus R1 duomenimis, %) </vt:lpstr>
      <vt:lpstr>   ND kontrolės rezultatai (skaičius) </vt:lpstr>
      <vt:lpstr>   Protokolai (skaičius) </vt:lpstr>
      <vt:lpstr>    Skundai ir pranešimai dėl viešo intereso (skaičius) </vt:lpstr>
      <vt:lpstr>    Darbo ginčai  (skaičius) </vt:lpstr>
      <vt:lpstr>Darbo ginčai</vt:lpstr>
      <vt:lpstr>    Dažniausiai pasitaikančių darbo ginčų reikalavimų pasiskirstymas (%) </vt:lpstr>
      <vt:lpstr>Darbo ginčų komisijų (DGK) nurodytos sumokėti sumos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Miškinytė Austėja</dc:creator>
  <cp:lastModifiedBy>Daiva</cp:lastModifiedBy>
  <cp:revision>629</cp:revision>
  <dcterms:created xsi:type="dcterms:W3CDTF">2020-07-29T06:06:53Z</dcterms:created>
  <dcterms:modified xsi:type="dcterms:W3CDTF">2023-10-05T06:00:32Z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2020-06-26T00:00:00Z</vt:filetime>
  </property>
  <property fmtid="{D5CDD505-2E9C-101B-9397-08002B2CF9AE}" pid="3" name="Creator">
    <vt:lpwstr>Adobe InDesign 15.0 (Windows)</vt:lpwstr>
  </property>
  <property fmtid="{D5CDD505-2E9C-101B-9397-08002B2CF9AE}" pid="4" name="LastSaved">
    <vt:filetime>2020-07-29T00:00:00Z</vt:filetime>
  </property>
</Properties>
</file>