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2" r:id="rId3"/>
    <p:sldId id="261" r:id="rId4"/>
    <p:sldId id="259" r:id="rId5"/>
    <p:sldId id="260" r:id="rId6"/>
    <p:sldId id="286" r:id="rId7"/>
    <p:sldId id="263" r:id="rId8"/>
    <p:sldId id="267" r:id="rId9"/>
    <p:sldId id="298" r:id="rId10"/>
    <p:sldId id="268" r:id="rId11"/>
    <p:sldId id="289" r:id="rId12"/>
    <p:sldId id="290" r:id="rId13"/>
    <p:sldId id="269" r:id="rId14"/>
    <p:sldId id="291" r:id="rId15"/>
    <p:sldId id="293" r:id="rId16"/>
    <p:sldId id="296" r:id="rId17"/>
    <p:sldId id="292" r:id="rId18"/>
    <p:sldId id="271" r:id="rId19"/>
    <p:sldId id="274" r:id="rId20"/>
    <p:sldId id="300" r:id="rId21"/>
    <p:sldId id="270" r:id="rId22"/>
    <p:sldId id="280" r:id="rId23"/>
    <p:sldId id="272" r:id="rId24"/>
    <p:sldId id="295" r:id="rId25"/>
    <p:sldId id="294" r:id="rId26"/>
    <p:sldId id="278" r:id="rId27"/>
    <p:sldId id="299" r:id="rId28"/>
    <p:sldId id="283" r:id="rId29"/>
    <p:sldId id="284" r:id="rId30"/>
    <p:sldId id="277" r:id="rId31"/>
    <p:sldId id="281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ČESNULIS Edvinas" initials="ČE" lastIdx="1" clrIdx="0">
    <p:extLst>
      <p:ext uri="{19B8F6BF-5375-455C-9EA6-DF929625EA0E}">
        <p15:presenceInfo xmlns:p15="http://schemas.microsoft.com/office/powerpoint/2012/main" userId="ČESNULIS Edvin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003399"/>
    <a:srgbClr val="5E81AB"/>
    <a:srgbClr val="F07622"/>
    <a:srgbClr val="FFFF00"/>
    <a:srgbClr val="FFFFFF"/>
    <a:srgbClr val="389135"/>
    <a:srgbClr val="C5D1DF"/>
    <a:srgbClr val="CBD8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75524" autoAdjust="0"/>
  </p:normalViewPr>
  <p:slideViewPr>
    <p:cSldViewPr snapToGrid="0">
      <p:cViewPr varScale="1">
        <p:scale>
          <a:sx n="86" d="100"/>
          <a:sy n="86" d="100"/>
        </p:scale>
        <p:origin x="15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f46b5b196a123cba/Stalinis%20kompiuteris/Russia%20growing%20sector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lt-LT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lt-LT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mlrd</a:t>
            </a:r>
            <a:r>
              <a:rPr lang="en-US" dirty="0">
                <a:solidFill>
                  <a:schemeClr val="tx1"/>
                </a:solidFill>
              </a:rPr>
              <a:t>. E</a:t>
            </a:r>
            <a:r>
              <a:rPr lang="lt-LT" dirty="0" err="1">
                <a:solidFill>
                  <a:schemeClr val="tx1"/>
                </a:solidFill>
              </a:rPr>
              <a:t>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dotacijos</a:t>
            </a:r>
            <a:r>
              <a:rPr lang="lt-LT" dirty="0">
                <a:solidFill>
                  <a:schemeClr val="tx1"/>
                </a:solidFill>
              </a:rPr>
              <a:t> Lietuvai</a:t>
            </a:r>
            <a:endParaRPr 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2,2 mlrd. EUR dotacijos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704-4A6B-8393-68FDAB36BE5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704-4A6B-8393-68FDAB36BE5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704-4A6B-8393-68FDAB36BE5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>
                  <a:softEdge rad="12700"/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04-4A6B-8393-68FDAB36BE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Kovos su klimato kaita tikslų įgyvendinimas</c:v>
                </c:pt>
                <c:pt idx="1">
                  <c:v>Skaitmeninė pertvarka</c:v>
                </c:pt>
                <c:pt idx="2">
                  <c:v>Kita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0.378</c:v>
                </c:pt>
                <c:pt idx="1">
                  <c:v>0.315</c:v>
                </c:pt>
                <c:pt idx="2">
                  <c:v>0.307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04-4A6B-8393-68FDAB36BE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1"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lt-LT" b="1" dirty="0">
                <a:latin typeface="+mj-lt"/>
              </a:rPr>
              <a:t>Sektoriai, kuriuose rusijoje fiksuotas didžiausias</a:t>
            </a:r>
            <a:r>
              <a:rPr lang="lt-LT" b="1" baseline="0" dirty="0">
                <a:latin typeface="+mj-lt"/>
              </a:rPr>
              <a:t> </a:t>
            </a:r>
            <a:r>
              <a:rPr lang="lt-LT" b="1" dirty="0">
                <a:latin typeface="+mj-lt"/>
              </a:rPr>
              <a:t>augimas </a:t>
            </a:r>
          </a:p>
          <a:p>
            <a:pPr>
              <a:defRPr>
                <a:latin typeface="+mj-lt"/>
              </a:defRPr>
            </a:pPr>
            <a:r>
              <a:rPr lang="lt-LT" b="1" dirty="0">
                <a:latin typeface="+mj-lt"/>
              </a:rPr>
              <a:t>2023 m. Q2</a:t>
            </a:r>
            <a:endParaRPr lang="en-GB" b="1" dirty="0"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'[Russia growing sectors.xlsx]Sheet1'!$A$1:$A$6</c:f>
              <c:strCache>
                <c:ptCount val="6"/>
                <c:pt idx="0">
                  <c:v>viešbučiai ir restoranai</c:v>
                </c:pt>
                <c:pt idx="1">
                  <c:v>statyba</c:v>
                </c:pt>
                <c:pt idx="2">
                  <c:v>didmeninė ir mažmeninė prekyba</c:v>
                </c:pt>
                <c:pt idx="3">
                  <c:v>gamybos pramonė</c:v>
                </c:pt>
                <c:pt idx="4">
                  <c:v>žemės ūkis, miškininkystė, medžioklė ir žvejyba </c:v>
                </c:pt>
                <c:pt idx="5">
                  <c:v>komunikacijos</c:v>
                </c:pt>
              </c:strCache>
            </c:strRef>
          </c:cat>
          <c:val>
            <c:numRef>
              <c:f>'[Russia growing sectors.xlsx]Sheet1'!$B$1:$B$6</c:f>
              <c:numCache>
                <c:formatCode>General</c:formatCode>
                <c:ptCount val="6"/>
                <c:pt idx="0">
                  <c:v>15.2</c:v>
                </c:pt>
                <c:pt idx="1">
                  <c:v>11.7</c:v>
                </c:pt>
                <c:pt idx="2">
                  <c:v>11</c:v>
                </c:pt>
                <c:pt idx="3">
                  <c:v>10.6</c:v>
                </c:pt>
                <c:pt idx="4">
                  <c:v>4</c:v>
                </c:pt>
                <c:pt idx="5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BA-4C4E-A99E-7B642728BE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0285759"/>
        <c:axId val="2102655119"/>
      </c:barChart>
      <c:catAx>
        <c:axId val="5102857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102655119"/>
        <c:crosses val="autoZero"/>
        <c:auto val="1"/>
        <c:lblAlgn val="ctr"/>
        <c:lblOffset val="100"/>
        <c:noMultiLvlLbl val="0"/>
      </c:catAx>
      <c:valAx>
        <c:axId val="210265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5102857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2" Type="http://schemas.openxmlformats.org/officeDocument/2006/relationships/image" Target="../media/image81.png"/><Relationship Id="rId1" Type="http://schemas.openxmlformats.org/officeDocument/2006/relationships/image" Target="../media/image80.png"/><Relationship Id="rId6" Type="http://schemas.openxmlformats.org/officeDocument/2006/relationships/image" Target="../media/image85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svg"/><Relationship Id="rId1" Type="http://schemas.openxmlformats.org/officeDocument/2006/relationships/image" Target="../media/image88.png"/><Relationship Id="rId6" Type="http://schemas.openxmlformats.org/officeDocument/2006/relationships/image" Target="../media/image93.sv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svg"/><Relationship Id="rId4" Type="http://schemas.openxmlformats.org/officeDocument/2006/relationships/image" Target="../media/image91.svg"/><Relationship Id="rId9" Type="http://schemas.openxmlformats.org/officeDocument/2006/relationships/image" Target="../media/image96.pn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svg"/><Relationship Id="rId1" Type="http://schemas.openxmlformats.org/officeDocument/2006/relationships/image" Target="../media/image103.png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sv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svg"/><Relationship Id="rId1" Type="http://schemas.openxmlformats.org/officeDocument/2006/relationships/image" Target="../media/image113.png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image" Target="../media/image11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2" Type="http://schemas.openxmlformats.org/officeDocument/2006/relationships/image" Target="../media/image81.png"/><Relationship Id="rId1" Type="http://schemas.openxmlformats.org/officeDocument/2006/relationships/image" Target="../media/image80.png"/><Relationship Id="rId6" Type="http://schemas.openxmlformats.org/officeDocument/2006/relationships/image" Target="../media/image85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svg"/><Relationship Id="rId1" Type="http://schemas.openxmlformats.org/officeDocument/2006/relationships/image" Target="../media/image88.png"/><Relationship Id="rId6" Type="http://schemas.openxmlformats.org/officeDocument/2006/relationships/image" Target="../media/image93.sv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svg"/><Relationship Id="rId4" Type="http://schemas.openxmlformats.org/officeDocument/2006/relationships/image" Target="../media/image91.svg"/><Relationship Id="rId9" Type="http://schemas.openxmlformats.org/officeDocument/2006/relationships/image" Target="../media/image96.pn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svg"/><Relationship Id="rId1" Type="http://schemas.openxmlformats.org/officeDocument/2006/relationships/image" Target="../media/image103.png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svg"/><Relationship Id="rId1" Type="http://schemas.openxmlformats.org/officeDocument/2006/relationships/image" Target="../media/image113.png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image" Target="../media/image1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96C81E-728C-48FB-9781-20F641628222}" type="doc">
      <dgm:prSet loTypeId="urn:microsoft.com/office/officeart/2008/layout/PictureStrips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0F50EF-924C-4E0C-A859-ACAF6FB79518}">
      <dgm:prSet phldrT="[Text]" custT="1"/>
      <dgm:spPr/>
      <dgm:t>
        <a:bodyPr/>
        <a:lstStyle/>
        <a:p>
          <a:pPr algn="ctr"/>
          <a:r>
            <a:rPr lang="lt-LT" sz="2000" b="1" u="sng" dirty="0"/>
            <a:t>1 mlrd.</a:t>
          </a:r>
          <a:r>
            <a:rPr lang="lt-LT" sz="2000" b="1" dirty="0"/>
            <a:t> </a:t>
          </a:r>
          <a:r>
            <a:rPr lang="lt-LT" sz="2000" dirty="0"/>
            <a:t>Eur </a:t>
          </a:r>
          <a:r>
            <a:rPr lang="lt-LT" sz="2000" b="1" u="none" dirty="0"/>
            <a:t>paskolą</a:t>
          </a:r>
          <a:r>
            <a:rPr lang="lt-LT" sz="2000" dirty="0"/>
            <a:t> </a:t>
          </a:r>
          <a:r>
            <a:rPr lang="lt-LT" sz="2000" b="1" dirty="0"/>
            <a:t>verslo ir pramonės įmonėms </a:t>
          </a:r>
          <a:r>
            <a:rPr lang="lt-LT" sz="2000" dirty="0"/>
            <a:t>(perskolinti)</a:t>
          </a:r>
          <a:endParaRPr lang="en-US" sz="2000" dirty="0"/>
        </a:p>
      </dgm:t>
    </dgm:pt>
    <dgm:pt modelId="{0E26C5D8-6DF2-43C4-B81A-DFDE526291CB}" type="parTrans" cxnId="{A2319EE5-4C7A-4FF1-AE68-B4BA2B6867CA}">
      <dgm:prSet/>
      <dgm:spPr/>
      <dgm:t>
        <a:bodyPr/>
        <a:lstStyle/>
        <a:p>
          <a:pPr algn="ctr"/>
          <a:endParaRPr lang="en-US" sz="2000"/>
        </a:p>
      </dgm:t>
    </dgm:pt>
    <dgm:pt modelId="{68A33EDE-3126-4C5F-A30E-DE4E58CECACC}" type="sibTrans" cxnId="{A2319EE5-4C7A-4FF1-AE68-B4BA2B6867CA}">
      <dgm:prSet/>
      <dgm:spPr/>
      <dgm:t>
        <a:bodyPr/>
        <a:lstStyle/>
        <a:p>
          <a:pPr algn="ctr"/>
          <a:endParaRPr lang="en-US" sz="2000"/>
        </a:p>
      </dgm:t>
    </dgm:pt>
    <dgm:pt modelId="{8E3B8518-180F-4DD4-8AEA-0697D2F4F997}">
      <dgm:prSet phldrT="[Text]" custT="1"/>
      <dgm:spPr/>
      <dgm:t>
        <a:bodyPr/>
        <a:lstStyle/>
        <a:p>
          <a:pPr algn="ctr"/>
          <a:r>
            <a:rPr lang="lt-LT" sz="2000" b="1" u="sng" dirty="0"/>
            <a:t>700 mln.</a:t>
          </a:r>
          <a:r>
            <a:rPr lang="lt-LT" sz="2000" b="1" dirty="0"/>
            <a:t> </a:t>
          </a:r>
          <a:r>
            <a:rPr lang="lt-LT" sz="2000" dirty="0"/>
            <a:t>Eur į </a:t>
          </a:r>
          <a:r>
            <a:rPr lang="lt-LT" sz="2000" b="1" dirty="0"/>
            <a:t>elektros</a:t>
          </a:r>
          <a:r>
            <a:rPr lang="lt-LT" sz="2000" dirty="0"/>
            <a:t> iš atsinaujinančių energijos išteklių gamybą</a:t>
          </a:r>
          <a:endParaRPr lang="en-US" sz="2000" dirty="0"/>
        </a:p>
      </dgm:t>
    </dgm:pt>
    <dgm:pt modelId="{3A4B7AE2-3E47-419B-A290-8F8B9CE8F6A1}" type="parTrans" cxnId="{1F3EC431-431E-4DA4-9774-F0AC463CC3DC}">
      <dgm:prSet/>
      <dgm:spPr/>
      <dgm:t>
        <a:bodyPr/>
        <a:lstStyle/>
        <a:p>
          <a:pPr algn="ctr"/>
          <a:endParaRPr lang="en-US" sz="2000"/>
        </a:p>
      </dgm:t>
    </dgm:pt>
    <dgm:pt modelId="{8F6BB87E-7EF7-4DB1-8B13-96F6B0FCCF1F}" type="sibTrans" cxnId="{1F3EC431-431E-4DA4-9774-F0AC463CC3DC}">
      <dgm:prSet/>
      <dgm:spPr/>
      <dgm:t>
        <a:bodyPr/>
        <a:lstStyle/>
        <a:p>
          <a:pPr algn="ctr"/>
          <a:endParaRPr lang="en-US" sz="2000"/>
        </a:p>
      </dgm:t>
    </dgm:pt>
    <dgm:pt modelId="{E6811E91-7C95-45A6-8FA7-29D54F68CDB1}" type="pres">
      <dgm:prSet presAssocID="{B896C81E-728C-48FB-9781-20F641628222}" presName="Name0" presStyleCnt="0">
        <dgm:presLayoutVars>
          <dgm:dir/>
          <dgm:resizeHandles val="exact"/>
        </dgm:presLayoutVars>
      </dgm:prSet>
      <dgm:spPr/>
    </dgm:pt>
    <dgm:pt modelId="{EBBEEC99-1F4A-4A39-9967-AA146FDCC3ED}" type="pres">
      <dgm:prSet presAssocID="{920F50EF-924C-4E0C-A859-ACAF6FB79518}" presName="composite" presStyleCnt="0"/>
      <dgm:spPr/>
    </dgm:pt>
    <dgm:pt modelId="{6EDD174A-CA5A-4443-8F69-309FA5491CA9}" type="pres">
      <dgm:prSet presAssocID="{920F50EF-924C-4E0C-A859-ACAF6FB79518}" presName="rect1" presStyleLbl="trAlignAcc1" presStyleIdx="0" presStyleCnt="2">
        <dgm:presLayoutVars>
          <dgm:bulletEnabled val="1"/>
        </dgm:presLayoutVars>
      </dgm:prSet>
      <dgm:spPr/>
    </dgm:pt>
    <dgm:pt modelId="{6B1831E1-BD3D-4FA6-ACB0-677A920E8E85}" type="pres">
      <dgm:prSet presAssocID="{920F50EF-924C-4E0C-A859-ACAF6FB79518}" presName="rect2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Loan with solid fill"/>
        </a:ext>
      </dgm:extLst>
    </dgm:pt>
    <dgm:pt modelId="{861069B7-25D6-4870-9119-855329DFD023}" type="pres">
      <dgm:prSet presAssocID="{68A33EDE-3126-4C5F-A30E-DE4E58CECACC}" presName="sibTrans" presStyleCnt="0"/>
      <dgm:spPr/>
    </dgm:pt>
    <dgm:pt modelId="{054F609B-825D-4313-890F-BB153B7E25A5}" type="pres">
      <dgm:prSet presAssocID="{8E3B8518-180F-4DD4-8AEA-0697D2F4F997}" presName="composite" presStyleCnt="0"/>
      <dgm:spPr/>
    </dgm:pt>
    <dgm:pt modelId="{B382037B-4373-471B-99C7-E26B3C1BB0FB}" type="pres">
      <dgm:prSet presAssocID="{8E3B8518-180F-4DD4-8AEA-0697D2F4F997}" presName="rect1" presStyleLbl="trAlignAcc1" presStyleIdx="1" presStyleCnt="2">
        <dgm:presLayoutVars>
          <dgm:bulletEnabled val="1"/>
        </dgm:presLayoutVars>
      </dgm:prSet>
      <dgm:spPr/>
    </dgm:pt>
    <dgm:pt modelId="{2697FCEE-88A7-41FE-AF78-5C022E136AEC}" type="pres">
      <dgm:prSet presAssocID="{8E3B8518-180F-4DD4-8AEA-0697D2F4F997}" presName="rect2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Renewable Energy with solid fill"/>
        </a:ext>
      </dgm:extLst>
    </dgm:pt>
  </dgm:ptLst>
  <dgm:cxnLst>
    <dgm:cxn modelId="{1F3EC431-431E-4DA4-9774-F0AC463CC3DC}" srcId="{B896C81E-728C-48FB-9781-20F641628222}" destId="{8E3B8518-180F-4DD4-8AEA-0697D2F4F997}" srcOrd="1" destOrd="0" parTransId="{3A4B7AE2-3E47-419B-A290-8F8B9CE8F6A1}" sibTransId="{8F6BB87E-7EF7-4DB1-8B13-96F6B0FCCF1F}"/>
    <dgm:cxn modelId="{4BB7CF54-5510-492B-9E74-F5ADF5A1A75A}" type="presOf" srcId="{8E3B8518-180F-4DD4-8AEA-0697D2F4F997}" destId="{B382037B-4373-471B-99C7-E26B3C1BB0FB}" srcOrd="0" destOrd="0" presId="urn:microsoft.com/office/officeart/2008/layout/PictureStrips"/>
    <dgm:cxn modelId="{54E47AC2-7C9E-42A4-A64C-37BA5BB548B4}" type="presOf" srcId="{B896C81E-728C-48FB-9781-20F641628222}" destId="{E6811E91-7C95-45A6-8FA7-29D54F68CDB1}" srcOrd="0" destOrd="0" presId="urn:microsoft.com/office/officeart/2008/layout/PictureStrips"/>
    <dgm:cxn modelId="{A2319EE5-4C7A-4FF1-AE68-B4BA2B6867CA}" srcId="{B896C81E-728C-48FB-9781-20F641628222}" destId="{920F50EF-924C-4E0C-A859-ACAF6FB79518}" srcOrd="0" destOrd="0" parTransId="{0E26C5D8-6DF2-43C4-B81A-DFDE526291CB}" sibTransId="{68A33EDE-3126-4C5F-A30E-DE4E58CECACC}"/>
    <dgm:cxn modelId="{B8CFC7EB-02EA-4D18-95B7-DDC0CC83748D}" type="presOf" srcId="{920F50EF-924C-4E0C-A859-ACAF6FB79518}" destId="{6EDD174A-CA5A-4443-8F69-309FA5491CA9}" srcOrd="0" destOrd="0" presId="urn:microsoft.com/office/officeart/2008/layout/PictureStrips"/>
    <dgm:cxn modelId="{76B4418D-2275-49AD-BAC6-AB67C2EC7BE5}" type="presParOf" srcId="{E6811E91-7C95-45A6-8FA7-29D54F68CDB1}" destId="{EBBEEC99-1F4A-4A39-9967-AA146FDCC3ED}" srcOrd="0" destOrd="0" presId="urn:microsoft.com/office/officeart/2008/layout/PictureStrips"/>
    <dgm:cxn modelId="{0D72BBBB-5659-4393-8B6B-0E57BEF3D0A3}" type="presParOf" srcId="{EBBEEC99-1F4A-4A39-9967-AA146FDCC3ED}" destId="{6EDD174A-CA5A-4443-8F69-309FA5491CA9}" srcOrd="0" destOrd="0" presId="urn:microsoft.com/office/officeart/2008/layout/PictureStrips"/>
    <dgm:cxn modelId="{C65F023C-490B-4C9C-B21C-C916C76023A8}" type="presParOf" srcId="{EBBEEC99-1F4A-4A39-9967-AA146FDCC3ED}" destId="{6B1831E1-BD3D-4FA6-ACB0-677A920E8E85}" srcOrd="1" destOrd="0" presId="urn:microsoft.com/office/officeart/2008/layout/PictureStrips"/>
    <dgm:cxn modelId="{E9B9827F-8168-45C3-B72E-31A506496C69}" type="presParOf" srcId="{E6811E91-7C95-45A6-8FA7-29D54F68CDB1}" destId="{861069B7-25D6-4870-9119-855329DFD023}" srcOrd="1" destOrd="0" presId="urn:microsoft.com/office/officeart/2008/layout/PictureStrips"/>
    <dgm:cxn modelId="{46A839B2-5845-47CD-BBEB-803095357A8D}" type="presParOf" srcId="{E6811E91-7C95-45A6-8FA7-29D54F68CDB1}" destId="{054F609B-825D-4313-890F-BB153B7E25A5}" srcOrd="2" destOrd="0" presId="urn:microsoft.com/office/officeart/2008/layout/PictureStrips"/>
    <dgm:cxn modelId="{59E0E185-3A4B-4C0C-9503-C0FE5DCE3CCE}" type="presParOf" srcId="{054F609B-825D-4313-890F-BB153B7E25A5}" destId="{B382037B-4373-471B-99C7-E26B3C1BB0FB}" srcOrd="0" destOrd="0" presId="urn:microsoft.com/office/officeart/2008/layout/PictureStrips"/>
    <dgm:cxn modelId="{7CAE7680-3A0B-470B-8887-0EB6805EA316}" type="presParOf" srcId="{054F609B-825D-4313-890F-BB153B7E25A5}" destId="{2697FCEE-88A7-41FE-AF78-5C022E136AE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33058E7-F5EF-425A-A12F-A0A7B83A7CB6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DD429A3-6E6F-425A-9A08-2625F831177E}">
      <dgm:prSet custT="1"/>
      <dgm:spPr/>
      <dgm:t>
        <a:bodyPr/>
        <a:lstStyle/>
        <a:p>
          <a:r>
            <a:rPr lang="lt-LT" sz="1800" dirty="0"/>
            <a:t>Remia Ukrainą, kuriant aprūpinimo maistu strategiją, siekiant užtikrinti, kad žaliavos, tokios kaip grūdai, sėklos ir trąšos, sėkmingai pasiektų ūkius</a:t>
          </a:r>
          <a:endParaRPr lang="en-GB" sz="1800" dirty="0"/>
        </a:p>
      </dgm:t>
    </dgm:pt>
    <dgm:pt modelId="{ACDC1849-8DFB-4012-9705-6857DF21E09A}" type="parTrans" cxnId="{B05E0DE0-4376-457B-9332-9A6B8CB19369}">
      <dgm:prSet/>
      <dgm:spPr/>
      <dgm:t>
        <a:bodyPr/>
        <a:lstStyle/>
        <a:p>
          <a:endParaRPr lang="en-GB" sz="1800"/>
        </a:p>
      </dgm:t>
    </dgm:pt>
    <dgm:pt modelId="{B08D3980-BD4C-4897-8265-A9B45ACDD2B8}" type="sibTrans" cxnId="{B05E0DE0-4376-457B-9332-9A6B8CB19369}">
      <dgm:prSet/>
      <dgm:spPr/>
      <dgm:t>
        <a:bodyPr/>
        <a:lstStyle/>
        <a:p>
          <a:endParaRPr lang="en-GB" sz="1800"/>
        </a:p>
      </dgm:t>
    </dgm:pt>
    <dgm:pt modelId="{1092D9E9-7413-4969-BEC1-5B12E6DC06AB}">
      <dgm:prSet custT="1"/>
      <dgm:spPr/>
      <dgm:t>
        <a:bodyPr/>
        <a:lstStyle/>
        <a:p>
          <a:r>
            <a:rPr lang="lt-LT" sz="1800" dirty="0"/>
            <a:t>330 mln. Eur ES skubios pagalbos programos įgyvendinimas, siekiant padėti užtikrinti prieigą prie pagrindinių prekių ir paslaugų bei padėti apsaugoti gyventojus</a:t>
          </a:r>
          <a:endParaRPr lang="en-GB" sz="1800" dirty="0"/>
        </a:p>
      </dgm:t>
    </dgm:pt>
    <dgm:pt modelId="{6F8AF6A8-97E3-4054-8E6E-43B3DE6F4C5D}" type="parTrans" cxnId="{085079D9-6CE4-4630-B010-55405849502A}">
      <dgm:prSet/>
      <dgm:spPr/>
      <dgm:t>
        <a:bodyPr/>
        <a:lstStyle/>
        <a:p>
          <a:endParaRPr lang="en-GB" sz="1800"/>
        </a:p>
      </dgm:t>
    </dgm:pt>
    <dgm:pt modelId="{8959A651-8782-451E-B93A-599FF763B1F8}" type="sibTrans" cxnId="{085079D9-6CE4-4630-B010-55405849502A}">
      <dgm:prSet/>
      <dgm:spPr/>
      <dgm:t>
        <a:bodyPr/>
        <a:lstStyle/>
        <a:p>
          <a:endParaRPr lang="en-GB" sz="1800"/>
        </a:p>
      </dgm:t>
    </dgm:pt>
    <dgm:pt modelId="{13862B4E-3859-4411-9965-39299F6E212D}">
      <dgm:prSet custT="1"/>
      <dgm:spPr/>
      <dgm:t>
        <a:bodyPr/>
        <a:lstStyle/>
        <a:p>
          <a:r>
            <a:rPr lang="lt-LT" sz="1800" dirty="0"/>
            <a:t>2,5 mlrd. Eur humanitarinei pagalbai, siekiant mažinti maisto nepriteklių pasaulyje 2021–2024 m.</a:t>
          </a:r>
          <a:endParaRPr lang="en-GB" sz="1800" dirty="0"/>
        </a:p>
      </dgm:t>
    </dgm:pt>
    <dgm:pt modelId="{EB1766A2-AA4C-4D14-B8A1-049A6A6F704B}" type="parTrans" cxnId="{1AFD9716-AEEE-4616-8097-B75C983A12DF}">
      <dgm:prSet/>
      <dgm:spPr/>
      <dgm:t>
        <a:bodyPr/>
        <a:lstStyle/>
        <a:p>
          <a:endParaRPr lang="en-GB" sz="1800"/>
        </a:p>
      </dgm:t>
    </dgm:pt>
    <dgm:pt modelId="{56CA59E1-2A1D-4894-B150-7E191754F801}" type="sibTrans" cxnId="{1AFD9716-AEEE-4616-8097-B75C983A12DF}">
      <dgm:prSet/>
      <dgm:spPr/>
      <dgm:t>
        <a:bodyPr/>
        <a:lstStyle/>
        <a:p>
          <a:endParaRPr lang="en-GB" sz="1800"/>
        </a:p>
      </dgm:t>
    </dgm:pt>
    <dgm:pt modelId="{E611414E-73E6-49FC-836A-13282EC16CBA}">
      <dgm:prSet custT="1"/>
      <dgm:spPr/>
      <dgm:t>
        <a:bodyPr/>
        <a:lstStyle/>
        <a:p>
          <a:r>
            <a:rPr lang="lt-LT" sz="1800" dirty="0"/>
            <a:t>Toliau pasisakys prieš eksporto  draudimus, nes atviros pasaulinės tiekimo grandinės ir logistika yra būtini pasauliniam aprūpinimui maistu</a:t>
          </a:r>
          <a:endParaRPr lang="en-GB" sz="1800" dirty="0"/>
        </a:p>
      </dgm:t>
    </dgm:pt>
    <dgm:pt modelId="{9413D812-6619-4F5F-BB83-B45F78AEF501}" type="parTrans" cxnId="{3977FC15-E093-451B-82EC-ECB6DF81CEA4}">
      <dgm:prSet/>
      <dgm:spPr/>
      <dgm:t>
        <a:bodyPr/>
        <a:lstStyle/>
        <a:p>
          <a:endParaRPr lang="en-GB" sz="1800"/>
        </a:p>
      </dgm:t>
    </dgm:pt>
    <dgm:pt modelId="{16F5CE91-B740-4488-8DBD-B71E7485790E}" type="sibTrans" cxnId="{3977FC15-E093-451B-82EC-ECB6DF81CEA4}">
      <dgm:prSet/>
      <dgm:spPr/>
      <dgm:t>
        <a:bodyPr/>
        <a:lstStyle/>
        <a:p>
          <a:endParaRPr lang="en-GB" sz="1800"/>
        </a:p>
      </dgm:t>
    </dgm:pt>
    <dgm:pt modelId="{4D6CC1AB-6A26-4142-B5C6-C6C4A451E2AF}" type="pres">
      <dgm:prSet presAssocID="{C33058E7-F5EF-425A-A12F-A0A7B83A7CB6}" presName="linearFlow" presStyleCnt="0">
        <dgm:presLayoutVars>
          <dgm:dir/>
          <dgm:resizeHandles val="exact"/>
        </dgm:presLayoutVars>
      </dgm:prSet>
      <dgm:spPr/>
    </dgm:pt>
    <dgm:pt modelId="{16917FE8-8607-4771-98DA-A7070646E2CE}" type="pres">
      <dgm:prSet presAssocID="{FDD429A3-6E6F-425A-9A08-2625F831177E}" presName="composite" presStyleCnt="0"/>
      <dgm:spPr/>
    </dgm:pt>
    <dgm:pt modelId="{23137DD1-13FE-4F7C-AAF5-D113ADA41AB0}" type="pres">
      <dgm:prSet presAssocID="{FDD429A3-6E6F-425A-9A08-2625F831177E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43D314D-2A70-4C29-83C5-81D375EF5BF9}" type="pres">
      <dgm:prSet presAssocID="{FDD429A3-6E6F-425A-9A08-2625F831177E}" presName="txShp" presStyleLbl="node1" presStyleIdx="0" presStyleCnt="4">
        <dgm:presLayoutVars>
          <dgm:bulletEnabled val="1"/>
        </dgm:presLayoutVars>
      </dgm:prSet>
      <dgm:spPr/>
    </dgm:pt>
    <dgm:pt modelId="{32AD4518-6B9E-44E3-B3D1-15157E931C90}" type="pres">
      <dgm:prSet presAssocID="{B08D3980-BD4C-4897-8265-A9B45ACDD2B8}" presName="spacing" presStyleCnt="0"/>
      <dgm:spPr/>
    </dgm:pt>
    <dgm:pt modelId="{E622AD70-2D76-4562-9982-32DDB09E5775}" type="pres">
      <dgm:prSet presAssocID="{1092D9E9-7413-4969-BEC1-5B12E6DC06AB}" presName="composite" presStyleCnt="0"/>
      <dgm:spPr/>
    </dgm:pt>
    <dgm:pt modelId="{3B5838FA-9601-41F2-8C37-8A8EB7672E75}" type="pres">
      <dgm:prSet presAssocID="{1092D9E9-7413-4969-BEC1-5B12E6DC06AB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e with solid fill"/>
        </a:ext>
      </dgm:extLst>
    </dgm:pt>
    <dgm:pt modelId="{30FD0C21-3B2E-4500-B54C-8C6B1CD7B735}" type="pres">
      <dgm:prSet presAssocID="{1092D9E9-7413-4969-BEC1-5B12E6DC06AB}" presName="txShp" presStyleLbl="node1" presStyleIdx="1" presStyleCnt="4">
        <dgm:presLayoutVars>
          <dgm:bulletEnabled val="1"/>
        </dgm:presLayoutVars>
      </dgm:prSet>
      <dgm:spPr/>
    </dgm:pt>
    <dgm:pt modelId="{BBB1B9E3-4185-4113-B87A-2D8CE8B5198E}" type="pres">
      <dgm:prSet presAssocID="{8959A651-8782-451E-B93A-599FF763B1F8}" presName="spacing" presStyleCnt="0"/>
      <dgm:spPr/>
    </dgm:pt>
    <dgm:pt modelId="{6B8D8156-666A-4CAB-A766-2206C9166F86}" type="pres">
      <dgm:prSet presAssocID="{13862B4E-3859-4411-9965-39299F6E212D}" presName="composite" presStyleCnt="0"/>
      <dgm:spPr/>
    </dgm:pt>
    <dgm:pt modelId="{89A48DE8-1650-4B85-84EB-4CE7B2F40FB2}" type="pres">
      <dgm:prSet presAssocID="{13862B4E-3859-4411-9965-39299F6E212D}" presName="imgShp" presStyleLbl="fgImgPlace1" presStyleIdx="2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k and knife with solid fill"/>
        </a:ext>
      </dgm:extLst>
    </dgm:pt>
    <dgm:pt modelId="{C6B4A7B9-5517-4599-803E-19304AD98538}" type="pres">
      <dgm:prSet presAssocID="{13862B4E-3859-4411-9965-39299F6E212D}" presName="txShp" presStyleLbl="node1" presStyleIdx="2" presStyleCnt="4">
        <dgm:presLayoutVars>
          <dgm:bulletEnabled val="1"/>
        </dgm:presLayoutVars>
      </dgm:prSet>
      <dgm:spPr/>
    </dgm:pt>
    <dgm:pt modelId="{4AAAC86E-4238-4FB1-9C35-23C06D2CE1A1}" type="pres">
      <dgm:prSet presAssocID="{56CA59E1-2A1D-4894-B150-7E191754F801}" presName="spacing" presStyleCnt="0"/>
      <dgm:spPr/>
    </dgm:pt>
    <dgm:pt modelId="{C762251D-73BB-4119-850E-BD146872AF64}" type="pres">
      <dgm:prSet presAssocID="{E611414E-73E6-49FC-836A-13282EC16CBA}" presName="composite" presStyleCnt="0"/>
      <dgm:spPr/>
    </dgm:pt>
    <dgm:pt modelId="{06043659-23A2-4E43-8A7E-8CEAAB735D9C}" type="pres">
      <dgm:prSet presAssocID="{E611414E-73E6-49FC-836A-13282EC16CBA}" presName="imgShp" presStyleLbl="fgImgPlace1" presStyleIdx="3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nk with solid fill"/>
        </a:ext>
      </dgm:extLst>
    </dgm:pt>
    <dgm:pt modelId="{8EF99ABB-8AB2-440A-9605-E29065A288CA}" type="pres">
      <dgm:prSet presAssocID="{E611414E-73E6-49FC-836A-13282EC16CBA}" presName="txShp" presStyleLbl="node1" presStyleIdx="3" presStyleCnt="4">
        <dgm:presLayoutVars>
          <dgm:bulletEnabled val="1"/>
        </dgm:presLayoutVars>
      </dgm:prSet>
      <dgm:spPr/>
    </dgm:pt>
  </dgm:ptLst>
  <dgm:cxnLst>
    <dgm:cxn modelId="{C416C814-97C5-424E-BBEC-A8B7A7D964F2}" type="presOf" srcId="{1092D9E9-7413-4969-BEC1-5B12E6DC06AB}" destId="{30FD0C21-3B2E-4500-B54C-8C6B1CD7B735}" srcOrd="0" destOrd="0" presId="urn:microsoft.com/office/officeart/2005/8/layout/vList3"/>
    <dgm:cxn modelId="{3977FC15-E093-451B-82EC-ECB6DF81CEA4}" srcId="{C33058E7-F5EF-425A-A12F-A0A7B83A7CB6}" destId="{E611414E-73E6-49FC-836A-13282EC16CBA}" srcOrd="3" destOrd="0" parTransId="{9413D812-6619-4F5F-BB83-B45F78AEF501}" sibTransId="{16F5CE91-B740-4488-8DBD-B71E7485790E}"/>
    <dgm:cxn modelId="{1AFD9716-AEEE-4616-8097-B75C983A12DF}" srcId="{C33058E7-F5EF-425A-A12F-A0A7B83A7CB6}" destId="{13862B4E-3859-4411-9965-39299F6E212D}" srcOrd="2" destOrd="0" parTransId="{EB1766A2-AA4C-4D14-B8A1-049A6A6F704B}" sibTransId="{56CA59E1-2A1D-4894-B150-7E191754F801}"/>
    <dgm:cxn modelId="{11BBDA69-BF92-46F5-8410-F33A097AB428}" type="presOf" srcId="{FDD429A3-6E6F-425A-9A08-2625F831177E}" destId="{743D314D-2A70-4C29-83C5-81D375EF5BF9}" srcOrd="0" destOrd="0" presId="urn:microsoft.com/office/officeart/2005/8/layout/vList3"/>
    <dgm:cxn modelId="{4BFBBA9A-0388-4864-9236-75760C7DC04F}" type="presOf" srcId="{C33058E7-F5EF-425A-A12F-A0A7B83A7CB6}" destId="{4D6CC1AB-6A26-4142-B5C6-C6C4A451E2AF}" srcOrd="0" destOrd="0" presId="urn:microsoft.com/office/officeart/2005/8/layout/vList3"/>
    <dgm:cxn modelId="{19EF36CB-4447-47A6-9809-0CA2ACC439E8}" type="presOf" srcId="{13862B4E-3859-4411-9965-39299F6E212D}" destId="{C6B4A7B9-5517-4599-803E-19304AD98538}" srcOrd="0" destOrd="0" presId="urn:microsoft.com/office/officeart/2005/8/layout/vList3"/>
    <dgm:cxn modelId="{085079D9-6CE4-4630-B010-55405849502A}" srcId="{C33058E7-F5EF-425A-A12F-A0A7B83A7CB6}" destId="{1092D9E9-7413-4969-BEC1-5B12E6DC06AB}" srcOrd="1" destOrd="0" parTransId="{6F8AF6A8-97E3-4054-8E6E-43B3DE6F4C5D}" sibTransId="{8959A651-8782-451E-B93A-599FF763B1F8}"/>
    <dgm:cxn modelId="{B05E0DE0-4376-457B-9332-9A6B8CB19369}" srcId="{C33058E7-F5EF-425A-A12F-A0A7B83A7CB6}" destId="{FDD429A3-6E6F-425A-9A08-2625F831177E}" srcOrd="0" destOrd="0" parTransId="{ACDC1849-8DFB-4012-9705-6857DF21E09A}" sibTransId="{B08D3980-BD4C-4897-8265-A9B45ACDD2B8}"/>
    <dgm:cxn modelId="{8D6AC3F3-FAC6-46A3-ABC0-CB78C0D39BD7}" type="presOf" srcId="{E611414E-73E6-49FC-836A-13282EC16CBA}" destId="{8EF99ABB-8AB2-440A-9605-E29065A288CA}" srcOrd="0" destOrd="0" presId="urn:microsoft.com/office/officeart/2005/8/layout/vList3"/>
    <dgm:cxn modelId="{7E7157DC-F43E-48AC-8732-16003F71ACE7}" type="presParOf" srcId="{4D6CC1AB-6A26-4142-B5C6-C6C4A451E2AF}" destId="{16917FE8-8607-4771-98DA-A7070646E2CE}" srcOrd="0" destOrd="0" presId="urn:microsoft.com/office/officeart/2005/8/layout/vList3"/>
    <dgm:cxn modelId="{BF8C6C71-BBAD-4241-B39F-1854A399F4D2}" type="presParOf" srcId="{16917FE8-8607-4771-98DA-A7070646E2CE}" destId="{23137DD1-13FE-4F7C-AAF5-D113ADA41AB0}" srcOrd="0" destOrd="0" presId="urn:microsoft.com/office/officeart/2005/8/layout/vList3"/>
    <dgm:cxn modelId="{AEF1D3F9-E54D-493D-AF62-60E3C32A73BA}" type="presParOf" srcId="{16917FE8-8607-4771-98DA-A7070646E2CE}" destId="{743D314D-2A70-4C29-83C5-81D375EF5BF9}" srcOrd="1" destOrd="0" presId="urn:microsoft.com/office/officeart/2005/8/layout/vList3"/>
    <dgm:cxn modelId="{5D4BDD32-31D1-4720-8F91-F76E3C611A5C}" type="presParOf" srcId="{4D6CC1AB-6A26-4142-B5C6-C6C4A451E2AF}" destId="{32AD4518-6B9E-44E3-B3D1-15157E931C90}" srcOrd="1" destOrd="0" presId="urn:microsoft.com/office/officeart/2005/8/layout/vList3"/>
    <dgm:cxn modelId="{D0D0126C-EBD3-47B7-9637-CF1C52347841}" type="presParOf" srcId="{4D6CC1AB-6A26-4142-B5C6-C6C4A451E2AF}" destId="{E622AD70-2D76-4562-9982-32DDB09E5775}" srcOrd="2" destOrd="0" presId="urn:microsoft.com/office/officeart/2005/8/layout/vList3"/>
    <dgm:cxn modelId="{BEF14759-DA5A-4242-9C74-3A638A3F7C46}" type="presParOf" srcId="{E622AD70-2D76-4562-9982-32DDB09E5775}" destId="{3B5838FA-9601-41F2-8C37-8A8EB7672E75}" srcOrd="0" destOrd="0" presId="urn:microsoft.com/office/officeart/2005/8/layout/vList3"/>
    <dgm:cxn modelId="{3115D983-1A19-4C3A-B8B2-538B8481C11F}" type="presParOf" srcId="{E622AD70-2D76-4562-9982-32DDB09E5775}" destId="{30FD0C21-3B2E-4500-B54C-8C6B1CD7B735}" srcOrd="1" destOrd="0" presId="urn:microsoft.com/office/officeart/2005/8/layout/vList3"/>
    <dgm:cxn modelId="{34E7CEEA-2497-4B78-A7BF-9767472FF0BC}" type="presParOf" srcId="{4D6CC1AB-6A26-4142-B5C6-C6C4A451E2AF}" destId="{BBB1B9E3-4185-4113-B87A-2D8CE8B5198E}" srcOrd="3" destOrd="0" presId="urn:microsoft.com/office/officeart/2005/8/layout/vList3"/>
    <dgm:cxn modelId="{88C0F334-7054-47FC-B14E-86BF4710EFAB}" type="presParOf" srcId="{4D6CC1AB-6A26-4142-B5C6-C6C4A451E2AF}" destId="{6B8D8156-666A-4CAB-A766-2206C9166F86}" srcOrd="4" destOrd="0" presId="urn:microsoft.com/office/officeart/2005/8/layout/vList3"/>
    <dgm:cxn modelId="{66BDD594-3B1E-4E37-83DC-5B4E0D52CAC9}" type="presParOf" srcId="{6B8D8156-666A-4CAB-A766-2206C9166F86}" destId="{89A48DE8-1650-4B85-84EB-4CE7B2F40FB2}" srcOrd="0" destOrd="0" presId="urn:microsoft.com/office/officeart/2005/8/layout/vList3"/>
    <dgm:cxn modelId="{BFD0718E-96B2-4835-BD77-C9A3500C17D7}" type="presParOf" srcId="{6B8D8156-666A-4CAB-A766-2206C9166F86}" destId="{C6B4A7B9-5517-4599-803E-19304AD98538}" srcOrd="1" destOrd="0" presId="urn:microsoft.com/office/officeart/2005/8/layout/vList3"/>
    <dgm:cxn modelId="{C9530D85-4E4B-4195-8563-2F64C071EBE7}" type="presParOf" srcId="{4D6CC1AB-6A26-4142-B5C6-C6C4A451E2AF}" destId="{4AAAC86E-4238-4FB1-9C35-23C06D2CE1A1}" srcOrd="5" destOrd="0" presId="urn:microsoft.com/office/officeart/2005/8/layout/vList3"/>
    <dgm:cxn modelId="{A5A59D78-E1E5-4943-9DB4-D6878CC972C5}" type="presParOf" srcId="{4D6CC1AB-6A26-4142-B5C6-C6C4A451E2AF}" destId="{C762251D-73BB-4119-850E-BD146872AF64}" srcOrd="6" destOrd="0" presId="urn:microsoft.com/office/officeart/2005/8/layout/vList3"/>
    <dgm:cxn modelId="{4C7EB457-E057-4FFE-8383-41D4186CF592}" type="presParOf" srcId="{C762251D-73BB-4119-850E-BD146872AF64}" destId="{06043659-23A2-4E43-8A7E-8CEAAB735D9C}" srcOrd="0" destOrd="0" presId="urn:microsoft.com/office/officeart/2005/8/layout/vList3"/>
    <dgm:cxn modelId="{BF3E503C-E4DE-421A-8B29-A6DF5F628D0D}" type="presParOf" srcId="{C762251D-73BB-4119-850E-BD146872AF64}" destId="{8EF99ABB-8AB2-440A-9605-E29065A288C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3811D73-0BD3-41D2-AE7F-B83FFAA797E9}" type="doc">
      <dgm:prSet loTypeId="urn:microsoft.com/office/officeart/2005/8/layout/vList3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8360AF26-07C3-492E-B1A4-D7DD88F9CFA1}">
      <dgm:prSet custT="1"/>
      <dgm:spPr/>
      <dgm:t>
        <a:bodyPr/>
        <a:lstStyle/>
        <a:p>
          <a:r>
            <a:rPr lang="lt-LT" sz="2000">
              <a:latin typeface="+mn-lt"/>
            </a:rPr>
            <a:t>Ukrainos Juodosios jūros uostų blokada</a:t>
          </a:r>
          <a:endParaRPr lang="en-GB" sz="2000">
            <a:latin typeface="+mn-lt"/>
          </a:endParaRPr>
        </a:p>
      </dgm:t>
    </dgm:pt>
    <dgm:pt modelId="{5409F68C-CF69-4A37-8C1D-CE3B6F2081C7}" type="parTrans" cxnId="{1CC2B3AD-852A-4AED-8A19-7F265696831F}">
      <dgm:prSet/>
      <dgm:spPr/>
      <dgm:t>
        <a:bodyPr/>
        <a:lstStyle/>
        <a:p>
          <a:endParaRPr lang="en-GB" sz="2000"/>
        </a:p>
      </dgm:t>
    </dgm:pt>
    <dgm:pt modelId="{2E98AE7E-0672-4AB0-BDD6-33D57A41BB82}" type="sibTrans" cxnId="{1CC2B3AD-852A-4AED-8A19-7F265696831F}">
      <dgm:prSet/>
      <dgm:spPr/>
      <dgm:t>
        <a:bodyPr/>
        <a:lstStyle/>
        <a:p>
          <a:endParaRPr lang="en-GB" sz="2000"/>
        </a:p>
      </dgm:t>
    </dgm:pt>
    <dgm:pt modelId="{0DB0B58A-0665-4723-9000-5C7DB7E41F66}">
      <dgm:prSet custT="1"/>
      <dgm:spPr/>
      <dgm:t>
        <a:bodyPr/>
        <a:lstStyle/>
        <a:p>
          <a:r>
            <a:rPr lang="lt-LT" sz="2000" dirty="0"/>
            <a:t>Išpuoliai prieš Ukrainos maisto perdirbimo ir eksporto infrastruktūrą</a:t>
          </a:r>
          <a:endParaRPr lang="en-GB" sz="2000" dirty="0"/>
        </a:p>
      </dgm:t>
    </dgm:pt>
    <dgm:pt modelId="{61121CB3-EE03-4286-A3D3-948AC5D48DBB}" type="parTrans" cxnId="{CAE7E6A7-7D6C-4E9E-AE01-0F717A15DE29}">
      <dgm:prSet/>
      <dgm:spPr/>
      <dgm:t>
        <a:bodyPr/>
        <a:lstStyle/>
        <a:p>
          <a:endParaRPr lang="en-GB" sz="2000"/>
        </a:p>
      </dgm:t>
    </dgm:pt>
    <dgm:pt modelId="{D7976D50-3E41-4A35-ABDB-0AAFCC24FD9D}" type="sibTrans" cxnId="{CAE7E6A7-7D6C-4E9E-AE01-0F717A15DE29}">
      <dgm:prSet/>
      <dgm:spPr/>
      <dgm:t>
        <a:bodyPr/>
        <a:lstStyle/>
        <a:p>
          <a:endParaRPr lang="en-GB" sz="2000"/>
        </a:p>
      </dgm:t>
    </dgm:pt>
    <dgm:pt modelId="{415CD7A3-69F7-4026-B0AB-EC639F78E645}">
      <dgm:prSet custT="1"/>
      <dgm:spPr/>
      <dgm:t>
        <a:bodyPr/>
        <a:lstStyle/>
        <a:p>
          <a:r>
            <a:rPr lang="lt-LT" sz="2000" dirty="0"/>
            <a:t>Bombardavimas ir Ukrainos dirbamos žemės okupacija</a:t>
          </a:r>
          <a:endParaRPr lang="en-GB" sz="2000" dirty="0"/>
        </a:p>
      </dgm:t>
    </dgm:pt>
    <dgm:pt modelId="{20E9824D-AFB8-4903-9627-B76FF8B846EC}" type="parTrans" cxnId="{D2BE4A5C-18E1-4669-93D0-AD8FBA72190E}">
      <dgm:prSet/>
      <dgm:spPr/>
      <dgm:t>
        <a:bodyPr/>
        <a:lstStyle/>
        <a:p>
          <a:endParaRPr lang="en-GB" sz="2000"/>
        </a:p>
      </dgm:t>
    </dgm:pt>
    <dgm:pt modelId="{1B790D3B-E235-4536-A880-8D7FFA549B48}" type="sibTrans" cxnId="{D2BE4A5C-18E1-4669-93D0-AD8FBA72190E}">
      <dgm:prSet/>
      <dgm:spPr/>
      <dgm:t>
        <a:bodyPr/>
        <a:lstStyle/>
        <a:p>
          <a:endParaRPr lang="en-GB" sz="2000"/>
        </a:p>
      </dgm:t>
    </dgm:pt>
    <dgm:pt modelId="{3BF2FCB5-5556-4266-8A77-BA5C51565C8C}">
      <dgm:prSet custT="1"/>
      <dgm:spPr/>
      <dgm:t>
        <a:bodyPr/>
        <a:lstStyle/>
        <a:p>
          <a:r>
            <a:rPr lang="lt-LT" sz="2000" dirty="0"/>
            <a:t>Sąmoningas nuosavo maisto ir trąšų eksporto mažinimas</a:t>
          </a:r>
          <a:endParaRPr lang="en-GB" sz="2000" dirty="0"/>
        </a:p>
      </dgm:t>
    </dgm:pt>
    <dgm:pt modelId="{95DB3972-3BE9-4B13-9F10-086FA765639B}" type="parTrans" cxnId="{7DFD8C76-8A55-4E72-96C6-9A07E0D88DB4}">
      <dgm:prSet/>
      <dgm:spPr/>
      <dgm:t>
        <a:bodyPr/>
        <a:lstStyle/>
        <a:p>
          <a:endParaRPr lang="en-GB" sz="2000"/>
        </a:p>
      </dgm:t>
    </dgm:pt>
    <dgm:pt modelId="{DC08B2EC-BFFB-4DD0-B91E-5D4CBD810361}" type="sibTrans" cxnId="{7DFD8C76-8A55-4E72-96C6-9A07E0D88DB4}">
      <dgm:prSet/>
      <dgm:spPr/>
      <dgm:t>
        <a:bodyPr/>
        <a:lstStyle/>
        <a:p>
          <a:endParaRPr lang="en-GB" sz="2000"/>
        </a:p>
      </dgm:t>
    </dgm:pt>
    <dgm:pt modelId="{5625EE4E-5B60-4293-AFC6-F27431301626}">
      <dgm:prSet custT="1"/>
      <dgm:spPr/>
      <dgm:t>
        <a:bodyPr/>
        <a:lstStyle/>
        <a:p>
          <a:r>
            <a:rPr lang="lt-LT" sz="2000" dirty="0"/>
            <a:t>2022 m. kovą rusija paskelbė laikinai uždraudusi eksportuoti grūdus ir trąšas</a:t>
          </a:r>
        </a:p>
      </dgm:t>
    </dgm:pt>
    <dgm:pt modelId="{F5F7539E-8B55-4369-9A3C-FDBDCC95FF1E}" type="parTrans" cxnId="{F7374429-2F49-49ED-BC33-51FB68DC7324}">
      <dgm:prSet/>
      <dgm:spPr/>
      <dgm:t>
        <a:bodyPr/>
        <a:lstStyle/>
        <a:p>
          <a:endParaRPr lang="en-GB" sz="2000"/>
        </a:p>
      </dgm:t>
    </dgm:pt>
    <dgm:pt modelId="{2A52377C-0B81-4FDA-B8CB-387A691C4267}" type="sibTrans" cxnId="{F7374429-2F49-49ED-BC33-51FB68DC7324}">
      <dgm:prSet/>
      <dgm:spPr/>
      <dgm:t>
        <a:bodyPr/>
        <a:lstStyle/>
        <a:p>
          <a:endParaRPr lang="en-GB" sz="2000"/>
        </a:p>
      </dgm:t>
    </dgm:pt>
    <dgm:pt modelId="{C48BB208-049D-4EAB-BB83-BFC2833EC929}">
      <dgm:prSet custT="1"/>
      <dgm:spPr/>
      <dgm:t>
        <a:bodyPr/>
        <a:lstStyle/>
        <a:p>
          <a:r>
            <a:rPr lang="lt-LT" sz="2000" dirty="0"/>
            <a:t>ES sankcijų maistui, trąšoms, žemės ūkio produktams netaikė</a:t>
          </a:r>
        </a:p>
      </dgm:t>
    </dgm:pt>
    <dgm:pt modelId="{CE329675-7ECE-46ED-B058-2FA4E3FB65F9}" type="parTrans" cxnId="{D30FA9ED-CE63-4219-8FF2-CEDEFD89C3E9}">
      <dgm:prSet/>
      <dgm:spPr/>
      <dgm:t>
        <a:bodyPr/>
        <a:lstStyle/>
        <a:p>
          <a:endParaRPr lang="en-GB" sz="2000"/>
        </a:p>
      </dgm:t>
    </dgm:pt>
    <dgm:pt modelId="{5CEF8FC3-05A1-48C8-B0CF-8BB4F3FFB413}" type="sibTrans" cxnId="{D30FA9ED-CE63-4219-8FF2-CEDEFD89C3E9}">
      <dgm:prSet/>
      <dgm:spPr/>
      <dgm:t>
        <a:bodyPr/>
        <a:lstStyle/>
        <a:p>
          <a:endParaRPr lang="en-GB" sz="2000"/>
        </a:p>
      </dgm:t>
    </dgm:pt>
    <dgm:pt modelId="{5676D740-031D-4971-9ABF-A5595BC9E50E}" type="pres">
      <dgm:prSet presAssocID="{D3811D73-0BD3-41D2-AE7F-B83FFAA797E9}" presName="linearFlow" presStyleCnt="0">
        <dgm:presLayoutVars>
          <dgm:dir/>
          <dgm:resizeHandles val="exact"/>
        </dgm:presLayoutVars>
      </dgm:prSet>
      <dgm:spPr/>
    </dgm:pt>
    <dgm:pt modelId="{B3684483-9D08-4E9B-9C83-AAA11A79DEB0}" type="pres">
      <dgm:prSet presAssocID="{8360AF26-07C3-492E-B1A4-D7DD88F9CFA1}" presName="composite" presStyleCnt="0"/>
      <dgm:spPr/>
    </dgm:pt>
    <dgm:pt modelId="{86042D43-6BC7-4C66-A6C2-758440CDDCFC}" type="pres">
      <dgm:prSet presAssocID="{8360AF26-07C3-492E-B1A4-D7DD88F9CFA1}" presName="imgShp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 with solid fill"/>
        </a:ext>
      </dgm:extLst>
    </dgm:pt>
    <dgm:pt modelId="{25FF9162-8175-462E-81A1-2A0F87FD482D}" type="pres">
      <dgm:prSet presAssocID="{8360AF26-07C3-492E-B1A4-D7DD88F9CFA1}" presName="txShp" presStyleLbl="node1" presStyleIdx="0" presStyleCnt="6">
        <dgm:presLayoutVars>
          <dgm:bulletEnabled val="1"/>
        </dgm:presLayoutVars>
      </dgm:prSet>
      <dgm:spPr/>
    </dgm:pt>
    <dgm:pt modelId="{5E997C51-A6A4-4FCD-AD54-7D24C9AA196C}" type="pres">
      <dgm:prSet presAssocID="{2E98AE7E-0672-4AB0-BDD6-33D57A41BB82}" presName="spacing" presStyleCnt="0"/>
      <dgm:spPr/>
    </dgm:pt>
    <dgm:pt modelId="{62C47867-F335-412F-ADF8-02A3AA08BEC3}" type="pres">
      <dgm:prSet presAssocID="{0DB0B58A-0665-4723-9000-5C7DB7E41F66}" presName="composite" presStyleCnt="0"/>
      <dgm:spPr/>
    </dgm:pt>
    <dgm:pt modelId="{A4640C44-27C6-4D3F-9C37-F2232AF87314}" type="pres">
      <dgm:prSet presAssocID="{0DB0B58A-0665-4723-9000-5C7DB7E41F66}" presName="imgShp" presStyleLbl="fgImgPlac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dern architecture with solid fill"/>
        </a:ext>
      </dgm:extLst>
    </dgm:pt>
    <dgm:pt modelId="{98CDE3E3-D96F-4F27-8A5D-AFACBDB639D5}" type="pres">
      <dgm:prSet presAssocID="{0DB0B58A-0665-4723-9000-5C7DB7E41F66}" presName="txShp" presStyleLbl="node1" presStyleIdx="1" presStyleCnt="6">
        <dgm:presLayoutVars>
          <dgm:bulletEnabled val="1"/>
        </dgm:presLayoutVars>
      </dgm:prSet>
      <dgm:spPr/>
    </dgm:pt>
    <dgm:pt modelId="{9E0924B7-D951-4ACF-B1F7-9221768AAA0B}" type="pres">
      <dgm:prSet presAssocID="{D7976D50-3E41-4A35-ABDB-0AAFCC24FD9D}" presName="spacing" presStyleCnt="0"/>
      <dgm:spPr/>
    </dgm:pt>
    <dgm:pt modelId="{0E861E5F-683A-4245-B41E-90E35F50D669}" type="pres">
      <dgm:prSet presAssocID="{415CD7A3-69F7-4026-B0AB-EC639F78E645}" presName="composite" presStyleCnt="0"/>
      <dgm:spPr/>
    </dgm:pt>
    <dgm:pt modelId="{36D9BD2F-3394-4240-9F90-392425D551E3}" type="pres">
      <dgm:prSet presAssocID="{415CD7A3-69F7-4026-B0AB-EC639F78E645}" presName="imgShp" presStyleLbl="fgImgPlac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griculture with solid fill"/>
        </a:ext>
      </dgm:extLst>
    </dgm:pt>
    <dgm:pt modelId="{C3EB577D-FC58-44AF-B060-DCBEC165CFE8}" type="pres">
      <dgm:prSet presAssocID="{415CD7A3-69F7-4026-B0AB-EC639F78E645}" presName="txShp" presStyleLbl="node1" presStyleIdx="2" presStyleCnt="6">
        <dgm:presLayoutVars>
          <dgm:bulletEnabled val="1"/>
        </dgm:presLayoutVars>
      </dgm:prSet>
      <dgm:spPr/>
    </dgm:pt>
    <dgm:pt modelId="{542A2827-505C-4361-9555-EF49B393F773}" type="pres">
      <dgm:prSet presAssocID="{1B790D3B-E235-4536-A880-8D7FFA549B48}" presName="spacing" presStyleCnt="0"/>
      <dgm:spPr/>
    </dgm:pt>
    <dgm:pt modelId="{0E77246F-562B-4AFE-A613-75E3DB00ECEF}" type="pres">
      <dgm:prSet presAssocID="{3BF2FCB5-5556-4266-8A77-BA5C51565C8C}" presName="composite" presStyleCnt="0"/>
      <dgm:spPr/>
    </dgm:pt>
    <dgm:pt modelId="{663A30E5-F7E1-4C26-AAD9-19139B4D2E9F}" type="pres">
      <dgm:prSet presAssocID="{3BF2FCB5-5556-4266-8A77-BA5C51565C8C}" presName="imgShp" presStyleLbl="fgImgPlac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nimize with solid fill"/>
        </a:ext>
      </dgm:extLst>
    </dgm:pt>
    <dgm:pt modelId="{FDAF1F1B-D231-4867-8B60-288632071721}" type="pres">
      <dgm:prSet presAssocID="{3BF2FCB5-5556-4266-8A77-BA5C51565C8C}" presName="txShp" presStyleLbl="node1" presStyleIdx="3" presStyleCnt="6">
        <dgm:presLayoutVars>
          <dgm:bulletEnabled val="1"/>
        </dgm:presLayoutVars>
      </dgm:prSet>
      <dgm:spPr/>
    </dgm:pt>
    <dgm:pt modelId="{716A7FF9-F233-41B1-884E-4C577B386F5F}" type="pres">
      <dgm:prSet presAssocID="{DC08B2EC-BFFB-4DD0-B91E-5D4CBD810361}" presName="spacing" presStyleCnt="0"/>
      <dgm:spPr/>
    </dgm:pt>
    <dgm:pt modelId="{9A9A0346-4C30-4691-BCD8-BA3E8A04BF50}" type="pres">
      <dgm:prSet presAssocID="{5625EE4E-5B60-4293-AFC6-F27431301626}" presName="composite" presStyleCnt="0"/>
      <dgm:spPr/>
    </dgm:pt>
    <dgm:pt modelId="{661DBEA4-AC1F-4DE5-92A1-9C22D43CC65F}" type="pres">
      <dgm:prSet presAssocID="{5625EE4E-5B60-4293-AFC6-F27431301626}" presName="imgShp" presStyleLbl="fgImgPlac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ights Uneven with solid fill"/>
        </a:ext>
      </dgm:extLst>
    </dgm:pt>
    <dgm:pt modelId="{6D30FB7F-11FE-4989-B95C-F9AC3AD77E56}" type="pres">
      <dgm:prSet presAssocID="{5625EE4E-5B60-4293-AFC6-F27431301626}" presName="txShp" presStyleLbl="node1" presStyleIdx="4" presStyleCnt="6">
        <dgm:presLayoutVars>
          <dgm:bulletEnabled val="1"/>
        </dgm:presLayoutVars>
      </dgm:prSet>
      <dgm:spPr/>
    </dgm:pt>
    <dgm:pt modelId="{D339BAD0-53A1-4306-8D0B-CAC7471A19BE}" type="pres">
      <dgm:prSet presAssocID="{2A52377C-0B81-4FDA-B8CB-387A691C4267}" presName="spacing" presStyleCnt="0"/>
      <dgm:spPr/>
    </dgm:pt>
    <dgm:pt modelId="{BAC43EA8-870F-4369-875A-E417A622CF5E}" type="pres">
      <dgm:prSet presAssocID="{C48BB208-049D-4EAB-BB83-BFC2833EC929}" presName="composite" presStyleCnt="0"/>
      <dgm:spPr/>
    </dgm:pt>
    <dgm:pt modelId="{F504169C-7340-49FC-870E-827393415009}" type="pres">
      <dgm:prSet presAssocID="{C48BB208-049D-4EAB-BB83-BFC2833EC929}" presName="imgShp" presStyleLbl="fgImgPlac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2441250-1F57-43F7-B81D-698825FF0FA5}" type="pres">
      <dgm:prSet presAssocID="{C48BB208-049D-4EAB-BB83-BFC2833EC929}" presName="txShp" presStyleLbl="node1" presStyleIdx="5" presStyleCnt="6">
        <dgm:presLayoutVars>
          <dgm:bulletEnabled val="1"/>
        </dgm:presLayoutVars>
      </dgm:prSet>
      <dgm:spPr/>
    </dgm:pt>
  </dgm:ptLst>
  <dgm:cxnLst>
    <dgm:cxn modelId="{ACF4B815-B9CE-4991-9456-4D5A1602E6B2}" type="presOf" srcId="{8360AF26-07C3-492E-B1A4-D7DD88F9CFA1}" destId="{25FF9162-8175-462E-81A1-2A0F87FD482D}" srcOrd="0" destOrd="0" presId="urn:microsoft.com/office/officeart/2005/8/layout/vList3"/>
    <dgm:cxn modelId="{F7374429-2F49-49ED-BC33-51FB68DC7324}" srcId="{D3811D73-0BD3-41D2-AE7F-B83FFAA797E9}" destId="{5625EE4E-5B60-4293-AFC6-F27431301626}" srcOrd="4" destOrd="0" parTransId="{F5F7539E-8B55-4369-9A3C-FDBDCC95FF1E}" sibTransId="{2A52377C-0B81-4FDA-B8CB-387A691C4267}"/>
    <dgm:cxn modelId="{009E0038-6549-49E4-B9B4-9FB6A8F76C4F}" type="presOf" srcId="{D3811D73-0BD3-41D2-AE7F-B83FFAA797E9}" destId="{5676D740-031D-4971-9ABF-A5595BC9E50E}" srcOrd="0" destOrd="0" presId="urn:microsoft.com/office/officeart/2005/8/layout/vList3"/>
    <dgm:cxn modelId="{439DD63A-D766-451E-A9B9-A71C11AD0836}" type="presOf" srcId="{415CD7A3-69F7-4026-B0AB-EC639F78E645}" destId="{C3EB577D-FC58-44AF-B060-DCBEC165CFE8}" srcOrd="0" destOrd="0" presId="urn:microsoft.com/office/officeart/2005/8/layout/vList3"/>
    <dgm:cxn modelId="{D2BE4A5C-18E1-4669-93D0-AD8FBA72190E}" srcId="{D3811D73-0BD3-41D2-AE7F-B83FFAA797E9}" destId="{415CD7A3-69F7-4026-B0AB-EC639F78E645}" srcOrd="2" destOrd="0" parTransId="{20E9824D-AFB8-4903-9627-B76FF8B846EC}" sibTransId="{1B790D3B-E235-4536-A880-8D7FFA549B48}"/>
    <dgm:cxn modelId="{1C138468-05E1-4C32-8F91-D68E2A9CE972}" type="presOf" srcId="{C48BB208-049D-4EAB-BB83-BFC2833EC929}" destId="{02441250-1F57-43F7-B81D-698825FF0FA5}" srcOrd="0" destOrd="0" presId="urn:microsoft.com/office/officeart/2005/8/layout/vList3"/>
    <dgm:cxn modelId="{7DFD8C76-8A55-4E72-96C6-9A07E0D88DB4}" srcId="{D3811D73-0BD3-41D2-AE7F-B83FFAA797E9}" destId="{3BF2FCB5-5556-4266-8A77-BA5C51565C8C}" srcOrd="3" destOrd="0" parTransId="{95DB3972-3BE9-4B13-9F10-086FA765639B}" sibTransId="{DC08B2EC-BFFB-4DD0-B91E-5D4CBD810361}"/>
    <dgm:cxn modelId="{CAE7E6A7-7D6C-4E9E-AE01-0F717A15DE29}" srcId="{D3811D73-0BD3-41D2-AE7F-B83FFAA797E9}" destId="{0DB0B58A-0665-4723-9000-5C7DB7E41F66}" srcOrd="1" destOrd="0" parTransId="{61121CB3-EE03-4286-A3D3-948AC5D48DBB}" sibTransId="{D7976D50-3E41-4A35-ABDB-0AAFCC24FD9D}"/>
    <dgm:cxn modelId="{B68948A8-845C-4505-B878-396EA6812273}" type="presOf" srcId="{3BF2FCB5-5556-4266-8A77-BA5C51565C8C}" destId="{FDAF1F1B-D231-4867-8B60-288632071721}" srcOrd="0" destOrd="0" presId="urn:microsoft.com/office/officeart/2005/8/layout/vList3"/>
    <dgm:cxn modelId="{1CC2B3AD-852A-4AED-8A19-7F265696831F}" srcId="{D3811D73-0BD3-41D2-AE7F-B83FFAA797E9}" destId="{8360AF26-07C3-492E-B1A4-D7DD88F9CFA1}" srcOrd="0" destOrd="0" parTransId="{5409F68C-CF69-4A37-8C1D-CE3B6F2081C7}" sibTransId="{2E98AE7E-0672-4AB0-BDD6-33D57A41BB82}"/>
    <dgm:cxn modelId="{197906D2-55B8-46D8-9076-3F571580863F}" type="presOf" srcId="{0DB0B58A-0665-4723-9000-5C7DB7E41F66}" destId="{98CDE3E3-D96F-4F27-8A5D-AFACBDB639D5}" srcOrd="0" destOrd="0" presId="urn:microsoft.com/office/officeart/2005/8/layout/vList3"/>
    <dgm:cxn modelId="{DC7E2EE2-34D8-4072-92E1-3107DD28461B}" type="presOf" srcId="{5625EE4E-5B60-4293-AFC6-F27431301626}" destId="{6D30FB7F-11FE-4989-B95C-F9AC3AD77E56}" srcOrd="0" destOrd="0" presId="urn:microsoft.com/office/officeart/2005/8/layout/vList3"/>
    <dgm:cxn modelId="{D30FA9ED-CE63-4219-8FF2-CEDEFD89C3E9}" srcId="{D3811D73-0BD3-41D2-AE7F-B83FFAA797E9}" destId="{C48BB208-049D-4EAB-BB83-BFC2833EC929}" srcOrd="5" destOrd="0" parTransId="{CE329675-7ECE-46ED-B058-2FA4E3FB65F9}" sibTransId="{5CEF8FC3-05A1-48C8-B0CF-8BB4F3FFB413}"/>
    <dgm:cxn modelId="{620CEDFD-C0AC-4DDF-8B42-F85526B694BC}" type="presParOf" srcId="{5676D740-031D-4971-9ABF-A5595BC9E50E}" destId="{B3684483-9D08-4E9B-9C83-AAA11A79DEB0}" srcOrd="0" destOrd="0" presId="urn:microsoft.com/office/officeart/2005/8/layout/vList3"/>
    <dgm:cxn modelId="{439382C5-5A7B-4271-A749-1B0F12B71AEC}" type="presParOf" srcId="{B3684483-9D08-4E9B-9C83-AAA11A79DEB0}" destId="{86042D43-6BC7-4C66-A6C2-758440CDDCFC}" srcOrd="0" destOrd="0" presId="urn:microsoft.com/office/officeart/2005/8/layout/vList3"/>
    <dgm:cxn modelId="{20A7D46F-FF93-4B0B-8845-04235F3EBFE7}" type="presParOf" srcId="{B3684483-9D08-4E9B-9C83-AAA11A79DEB0}" destId="{25FF9162-8175-462E-81A1-2A0F87FD482D}" srcOrd="1" destOrd="0" presId="urn:microsoft.com/office/officeart/2005/8/layout/vList3"/>
    <dgm:cxn modelId="{9147A788-A1C2-4A29-89EC-32E46322886E}" type="presParOf" srcId="{5676D740-031D-4971-9ABF-A5595BC9E50E}" destId="{5E997C51-A6A4-4FCD-AD54-7D24C9AA196C}" srcOrd="1" destOrd="0" presId="urn:microsoft.com/office/officeart/2005/8/layout/vList3"/>
    <dgm:cxn modelId="{270BE28D-2776-45A6-8DD8-015EA09D0D0F}" type="presParOf" srcId="{5676D740-031D-4971-9ABF-A5595BC9E50E}" destId="{62C47867-F335-412F-ADF8-02A3AA08BEC3}" srcOrd="2" destOrd="0" presId="urn:microsoft.com/office/officeart/2005/8/layout/vList3"/>
    <dgm:cxn modelId="{5DB0B5BB-CF44-4A17-BB87-EE5204E7362E}" type="presParOf" srcId="{62C47867-F335-412F-ADF8-02A3AA08BEC3}" destId="{A4640C44-27C6-4D3F-9C37-F2232AF87314}" srcOrd="0" destOrd="0" presId="urn:microsoft.com/office/officeart/2005/8/layout/vList3"/>
    <dgm:cxn modelId="{73087D3D-3857-45CB-AFCD-655A4E10EF55}" type="presParOf" srcId="{62C47867-F335-412F-ADF8-02A3AA08BEC3}" destId="{98CDE3E3-D96F-4F27-8A5D-AFACBDB639D5}" srcOrd="1" destOrd="0" presId="urn:microsoft.com/office/officeart/2005/8/layout/vList3"/>
    <dgm:cxn modelId="{06F7E87E-9780-431D-8DAF-6A14D5AEEA89}" type="presParOf" srcId="{5676D740-031D-4971-9ABF-A5595BC9E50E}" destId="{9E0924B7-D951-4ACF-B1F7-9221768AAA0B}" srcOrd="3" destOrd="0" presId="urn:microsoft.com/office/officeart/2005/8/layout/vList3"/>
    <dgm:cxn modelId="{7F5BDF3B-E966-441C-889F-703E3712DC03}" type="presParOf" srcId="{5676D740-031D-4971-9ABF-A5595BC9E50E}" destId="{0E861E5F-683A-4245-B41E-90E35F50D669}" srcOrd="4" destOrd="0" presId="urn:microsoft.com/office/officeart/2005/8/layout/vList3"/>
    <dgm:cxn modelId="{09739493-54B9-45C0-AC77-ADFE239FCA54}" type="presParOf" srcId="{0E861E5F-683A-4245-B41E-90E35F50D669}" destId="{36D9BD2F-3394-4240-9F90-392425D551E3}" srcOrd="0" destOrd="0" presId="urn:microsoft.com/office/officeart/2005/8/layout/vList3"/>
    <dgm:cxn modelId="{826E206A-D890-460F-B5E8-B6F6B8C05772}" type="presParOf" srcId="{0E861E5F-683A-4245-B41E-90E35F50D669}" destId="{C3EB577D-FC58-44AF-B060-DCBEC165CFE8}" srcOrd="1" destOrd="0" presId="urn:microsoft.com/office/officeart/2005/8/layout/vList3"/>
    <dgm:cxn modelId="{A22BFBD2-150D-4913-AC06-F1D3664A8F5B}" type="presParOf" srcId="{5676D740-031D-4971-9ABF-A5595BC9E50E}" destId="{542A2827-505C-4361-9555-EF49B393F773}" srcOrd="5" destOrd="0" presId="urn:microsoft.com/office/officeart/2005/8/layout/vList3"/>
    <dgm:cxn modelId="{13CA5DE4-882B-4FBD-90F9-3C33874B444A}" type="presParOf" srcId="{5676D740-031D-4971-9ABF-A5595BC9E50E}" destId="{0E77246F-562B-4AFE-A613-75E3DB00ECEF}" srcOrd="6" destOrd="0" presId="urn:microsoft.com/office/officeart/2005/8/layout/vList3"/>
    <dgm:cxn modelId="{58B1CDBB-52D9-491D-BE2E-2843FE4B302A}" type="presParOf" srcId="{0E77246F-562B-4AFE-A613-75E3DB00ECEF}" destId="{663A30E5-F7E1-4C26-AAD9-19139B4D2E9F}" srcOrd="0" destOrd="0" presId="urn:microsoft.com/office/officeart/2005/8/layout/vList3"/>
    <dgm:cxn modelId="{C30DB8D8-14DD-4FC6-AE5E-430CE808BFEE}" type="presParOf" srcId="{0E77246F-562B-4AFE-A613-75E3DB00ECEF}" destId="{FDAF1F1B-D231-4867-8B60-288632071721}" srcOrd="1" destOrd="0" presId="urn:microsoft.com/office/officeart/2005/8/layout/vList3"/>
    <dgm:cxn modelId="{51E094F3-64F8-4E21-97E2-0D604C609DA1}" type="presParOf" srcId="{5676D740-031D-4971-9ABF-A5595BC9E50E}" destId="{716A7FF9-F233-41B1-884E-4C577B386F5F}" srcOrd="7" destOrd="0" presId="urn:microsoft.com/office/officeart/2005/8/layout/vList3"/>
    <dgm:cxn modelId="{4361D1AD-86BD-4B09-A4C6-CBFF28EC83FB}" type="presParOf" srcId="{5676D740-031D-4971-9ABF-A5595BC9E50E}" destId="{9A9A0346-4C30-4691-BCD8-BA3E8A04BF50}" srcOrd="8" destOrd="0" presId="urn:microsoft.com/office/officeart/2005/8/layout/vList3"/>
    <dgm:cxn modelId="{6E908613-890D-4669-84E6-229B21CBCE12}" type="presParOf" srcId="{9A9A0346-4C30-4691-BCD8-BA3E8A04BF50}" destId="{661DBEA4-AC1F-4DE5-92A1-9C22D43CC65F}" srcOrd="0" destOrd="0" presId="urn:microsoft.com/office/officeart/2005/8/layout/vList3"/>
    <dgm:cxn modelId="{9D69288D-11E3-4850-8D54-F621B9A9AD26}" type="presParOf" srcId="{9A9A0346-4C30-4691-BCD8-BA3E8A04BF50}" destId="{6D30FB7F-11FE-4989-B95C-F9AC3AD77E56}" srcOrd="1" destOrd="0" presId="urn:microsoft.com/office/officeart/2005/8/layout/vList3"/>
    <dgm:cxn modelId="{6B0E7DFF-238D-4584-9EC2-88D066257842}" type="presParOf" srcId="{5676D740-031D-4971-9ABF-A5595BC9E50E}" destId="{D339BAD0-53A1-4306-8D0B-CAC7471A19BE}" srcOrd="9" destOrd="0" presId="urn:microsoft.com/office/officeart/2005/8/layout/vList3"/>
    <dgm:cxn modelId="{BA891B43-9ED6-4087-B999-5EEDEA6DFD6E}" type="presParOf" srcId="{5676D740-031D-4971-9ABF-A5595BC9E50E}" destId="{BAC43EA8-870F-4369-875A-E417A622CF5E}" srcOrd="10" destOrd="0" presId="urn:microsoft.com/office/officeart/2005/8/layout/vList3"/>
    <dgm:cxn modelId="{7A21D958-2839-428D-B2AF-E1754A2CD415}" type="presParOf" srcId="{BAC43EA8-870F-4369-875A-E417A622CF5E}" destId="{F504169C-7340-49FC-870E-827393415009}" srcOrd="0" destOrd="0" presId="urn:microsoft.com/office/officeart/2005/8/layout/vList3"/>
    <dgm:cxn modelId="{EA44DE4B-22EC-4568-BDF5-85BF5D4DCCFD}" type="presParOf" srcId="{BAC43EA8-870F-4369-875A-E417A622CF5E}" destId="{02441250-1F57-43F7-B81D-698825FF0F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77CE350-8A13-4681-BCF8-A4E7C1F0B4AC}" type="doc">
      <dgm:prSet loTypeId="urn:microsoft.com/office/officeart/2005/8/layout/vList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A656B75E-1A84-43B9-8C8B-6D44523FB1EA}">
      <dgm:prSet custT="1"/>
      <dgm:spPr/>
      <dgm:t>
        <a:bodyPr/>
        <a:lstStyle/>
        <a:p>
          <a:r>
            <a:rPr lang="lt-LT" sz="1800" b="1" dirty="0"/>
            <a:t>500 mln. Eur </a:t>
          </a:r>
          <a:r>
            <a:rPr lang="lt-LT" sz="1800" dirty="0"/>
            <a:t>šaudmenų  „žemė-žemė“ bei artilerijos šaudmenų ir raketų gamybos pajėgumų didinimui remti</a:t>
          </a:r>
          <a:endParaRPr lang="en-GB" sz="1800" dirty="0"/>
        </a:p>
      </dgm:t>
    </dgm:pt>
    <dgm:pt modelId="{B20B45B4-E98F-4A5E-841A-57C3979A80CD}" type="parTrans" cxnId="{0DEFF9FD-B905-49A4-9C07-BAE5C3D226C2}">
      <dgm:prSet/>
      <dgm:spPr/>
      <dgm:t>
        <a:bodyPr/>
        <a:lstStyle/>
        <a:p>
          <a:endParaRPr lang="en-GB" sz="1800"/>
        </a:p>
      </dgm:t>
    </dgm:pt>
    <dgm:pt modelId="{2A5C29BE-482E-4C8A-9024-4FE3594A5005}" type="sibTrans" cxnId="{0DEFF9FD-B905-49A4-9C07-BAE5C3D226C2}">
      <dgm:prSet/>
      <dgm:spPr/>
      <dgm:t>
        <a:bodyPr/>
        <a:lstStyle/>
        <a:p>
          <a:endParaRPr lang="en-GB" sz="1800"/>
        </a:p>
      </dgm:t>
    </dgm:pt>
    <dgm:pt modelId="{1E485B30-BFF8-4ED0-AAC0-42D7CC338B9F}">
      <dgm:prSet custT="1"/>
      <dgm:spPr/>
      <dgm:t>
        <a:bodyPr/>
        <a:lstStyle/>
        <a:p>
          <a:r>
            <a:rPr lang="lt-LT" sz="1800" dirty="0"/>
            <a:t>Užtikrinti ilgalaikį Europos šaudmenų gamybos padidėjimą </a:t>
          </a:r>
          <a:r>
            <a:rPr lang="lt-LT" sz="1800" b="1" dirty="0"/>
            <a:t>Ukrainos </a:t>
          </a:r>
          <a:r>
            <a:rPr lang="lt-LT" sz="1800" b="0" dirty="0"/>
            <a:t>ir</a:t>
          </a:r>
          <a:r>
            <a:rPr lang="lt-LT" sz="1800" b="1" dirty="0"/>
            <a:t> ES valstybių narių naudai</a:t>
          </a:r>
          <a:endParaRPr lang="en-GB" sz="1800" b="1" dirty="0"/>
        </a:p>
      </dgm:t>
    </dgm:pt>
    <dgm:pt modelId="{0D7A5D99-8E89-4F4E-A9DE-75311F7FF829}" type="parTrans" cxnId="{F4636E70-EF7C-4F43-966B-26928E52D009}">
      <dgm:prSet/>
      <dgm:spPr/>
      <dgm:t>
        <a:bodyPr/>
        <a:lstStyle/>
        <a:p>
          <a:endParaRPr lang="en-GB" sz="1800"/>
        </a:p>
      </dgm:t>
    </dgm:pt>
    <dgm:pt modelId="{8206C0BB-BC11-41E7-A07A-F885F0D9CAF4}" type="sibTrans" cxnId="{F4636E70-EF7C-4F43-966B-26928E52D009}">
      <dgm:prSet/>
      <dgm:spPr/>
      <dgm:t>
        <a:bodyPr/>
        <a:lstStyle/>
        <a:p>
          <a:endParaRPr lang="en-GB" sz="1800"/>
        </a:p>
      </dgm:t>
    </dgm:pt>
    <dgm:pt modelId="{5475BCA7-E0F2-4F2B-BB25-A5E791695973}">
      <dgm:prSet custT="1"/>
      <dgm:spPr/>
      <dgm:t>
        <a:bodyPr/>
        <a:lstStyle/>
        <a:p>
          <a:r>
            <a:rPr lang="lt-LT" sz="1800" dirty="0"/>
            <a:t>Skatinamas bendradarbiavimas rengiant </a:t>
          </a:r>
          <a:r>
            <a:rPr lang="lt-LT" sz="1800" b="1" dirty="0"/>
            <a:t>viešuosius pirkimus</a:t>
          </a:r>
          <a:endParaRPr lang="en-GB" sz="1800" b="1" dirty="0"/>
        </a:p>
      </dgm:t>
    </dgm:pt>
    <dgm:pt modelId="{22629DC9-290C-4DD2-8BEC-3F99B5C36BFA}" type="parTrans" cxnId="{91B00FA9-FE96-4C66-A7E3-394BE569E403}">
      <dgm:prSet/>
      <dgm:spPr/>
      <dgm:t>
        <a:bodyPr/>
        <a:lstStyle/>
        <a:p>
          <a:endParaRPr lang="en-GB" sz="1800"/>
        </a:p>
      </dgm:t>
    </dgm:pt>
    <dgm:pt modelId="{76F0583B-2164-41DD-AD99-D496A6E323BB}" type="sibTrans" cxnId="{91B00FA9-FE96-4C66-A7E3-394BE569E403}">
      <dgm:prSet/>
      <dgm:spPr/>
      <dgm:t>
        <a:bodyPr/>
        <a:lstStyle/>
        <a:p>
          <a:endParaRPr lang="en-GB" sz="1800"/>
        </a:p>
      </dgm:t>
    </dgm:pt>
    <dgm:pt modelId="{D346BE6A-9A12-4BC2-BBE7-674BF064E36A}">
      <dgm:prSet custT="1"/>
      <dgm:spPr/>
      <dgm:t>
        <a:bodyPr/>
        <a:lstStyle/>
        <a:p>
          <a:r>
            <a:rPr lang="lt-LT" sz="1800" dirty="0"/>
            <a:t>Geriau pasiruošti galimoms kliūtims </a:t>
          </a:r>
          <a:r>
            <a:rPr lang="lt-LT" sz="1800" b="1" dirty="0"/>
            <a:t>tiekimo grandinėse</a:t>
          </a:r>
          <a:endParaRPr lang="en-GB" sz="1800" b="1" dirty="0"/>
        </a:p>
      </dgm:t>
    </dgm:pt>
    <dgm:pt modelId="{42B13A7F-FFF4-4078-A088-0F8AA053F59B}" type="parTrans" cxnId="{C68E9CAA-A5AB-4BB4-AFCD-FB0DF8A4C0CE}">
      <dgm:prSet/>
      <dgm:spPr/>
      <dgm:t>
        <a:bodyPr/>
        <a:lstStyle/>
        <a:p>
          <a:endParaRPr lang="en-GB" sz="1800"/>
        </a:p>
      </dgm:t>
    </dgm:pt>
    <dgm:pt modelId="{2669B08F-867B-4D5A-9A2B-C7F4151A8044}" type="sibTrans" cxnId="{C68E9CAA-A5AB-4BB4-AFCD-FB0DF8A4C0CE}">
      <dgm:prSet/>
      <dgm:spPr/>
      <dgm:t>
        <a:bodyPr/>
        <a:lstStyle/>
        <a:p>
          <a:endParaRPr lang="en-GB" sz="1800"/>
        </a:p>
      </dgm:t>
    </dgm:pt>
    <dgm:pt modelId="{DC7BFE80-95C2-4C79-8E03-C2DCDB79AAC3}" type="pres">
      <dgm:prSet presAssocID="{D77CE350-8A13-4681-BCF8-A4E7C1F0B4AC}" presName="linearFlow" presStyleCnt="0">
        <dgm:presLayoutVars>
          <dgm:dir/>
          <dgm:resizeHandles val="exact"/>
        </dgm:presLayoutVars>
      </dgm:prSet>
      <dgm:spPr/>
    </dgm:pt>
    <dgm:pt modelId="{B1D0F83F-35EF-462B-9B94-660E4C0E9CEE}" type="pres">
      <dgm:prSet presAssocID="{A656B75E-1A84-43B9-8C8B-6D44523FB1EA}" presName="composite" presStyleCnt="0"/>
      <dgm:spPr/>
    </dgm:pt>
    <dgm:pt modelId="{2A409DB2-CD06-46B4-8589-C0DEBE1D76F1}" type="pres">
      <dgm:prSet presAssocID="{A656B75E-1A84-43B9-8C8B-6D44523FB1EA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uro with solid fill"/>
        </a:ext>
      </dgm:extLst>
    </dgm:pt>
    <dgm:pt modelId="{F251409A-E73F-4982-95E0-BB011C62254E}" type="pres">
      <dgm:prSet presAssocID="{A656B75E-1A84-43B9-8C8B-6D44523FB1EA}" presName="txShp" presStyleLbl="node1" presStyleIdx="0" presStyleCnt="4">
        <dgm:presLayoutVars>
          <dgm:bulletEnabled val="1"/>
        </dgm:presLayoutVars>
      </dgm:prSet>
      <dgm:spPr/>
    </dgm:pt>
    <dgm:pt modelId="{581EC9E5-6E30-44AC-A94A-F0ABA3B50C05}" type="pres">
      <dgm:prSet presAssocID="{2A5C29BE-482E-4C8A-9024-4FE3594A5005}" presName="spacing" presStyleCnt="0"/>
      <dgm:spPr/>
    </dgm:pt>
    <dgm:pt modelId="{45F455E1-A699-441D-B0BE-CD1DA9D455DB}" type="pres">
      <dgm:prSet presAssocID="{1E485B30-BFF8-4ED0-AAC0-42D7CC338B9F}" presName="composite" presStyleCnt="0"/>
      <dgm:spPr/>
    </dgm:pt>
    <dgm:pt modelId="{B3FD9929-B550-4396-A254-95575795D9E2}" type="pres">
      <dgm:prSet presAssocID="{1E485B30-BFF8-4ED0-AAC0-42D7CC338B9F}" presName="imgShp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 with solid fill"/>
        </a:ext>
      </dgm:extLst>
    </dgm:pt>
    <dgm:pt modelId="{8C251AAA-E97E-4C1C-80BD-1CD4C52763D4}" type="pres">
      <dgm:prSet presAssocID="{1E485B30-BFF8-4ED0-AAC0-42D7CC338B9F}" presName="txShp" presStyleLbl="node1" presStyleIdx="1" presStyleCnt="4">
        <dgm:presLayoutVars>
          <dgm:bulletEnabled val="1"/>
        </dgm:presLayoutVars>
      </dgm:prSet>
      <dgm:spPr/>
    </dgm:pt>
    <dgm:pt modelId="{64E797F3-0028-4BDB-BCB3-A316F4FA4D10}" type="pres">
      <dgm:prSet presAssocID="{8206C0BB-BC11-41E7-A07A-F885F0D9CAF4}" presName="spacing" presStyleCnt="0"/>
      <dgm:spPr/>
    </dgm:pt>
    <dgm:pt modelId="{6F36C43F-E982-4FB6-91E1-F16EEA8DCD42}" type="pres">
      <dgm:prSet presAssocID="{5475BCA7-E0F2-4F2B-BB25-A5E791695973}" presName="composite" presStyleCnt="0"/>
      <dgm:spPr/>
    </dgm:pt>
    <dgm:pt modelId="{B2407C8D-1B6C-41F2-8AAC-170F61271E19}" type="pres">
      <dgm:prSet presAssocID="{5475BCA7-E0F2-4F2B-BB25-A5E791695973}" presName="imgShp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A5A7BE3F-B82D-482C-8C83-ABC2DEB65C9B}" type="pres">
      <dgm:prSet presAssocID="{5475BCA7-E0F2-4F2B-BB25-A5E791695973}" presName="txShp" presStyleLbl="node1" presStyleIdx="2" presStyleCnt="4">
        <dgm:presLayoutVars>
          <dgm:bulletEnabled val="1"/>
        </dgm:presLayoutVars>
      </dgm:prSet>
      <dgm:spPr/>
    </dgm:pt>
    <dgm:pt modelId="{FD13FE2B-05D9-4EE9-9EEB-36544ECEF8DF}" type="pres">
      <dgm:prSet presAssocID="{76F0583B-2164-41DD-AD99-D496A6E323BB}" presName="spacing" presStyleCnt="0"/>
      <dgm:spPr/>
    </dgm:pt>
    <dgm:pt modelId="{7483140C-A17C-49CE-89D5-FB6B86F73124}" type="pres">
      <dgm:prSet presAssocID="{D346BE6A-9A12-4BC2-BBE7-674BF064E36A}" presName="composite" presStyleCnt="0"/>
      <dgm:spPr/>
    </dgm:pt>
    <dgm:pt modelId="{CC93D206-07E3-45D7-A24F-AD82B99C3A38}" type="pres">
      <dgm:prSet presAssocID="{D346BE6A-9A12-4BC2-BBE7-674BF064E36A}" presName="imgShp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nk with solid fill"/>
        </a:ext>
      </dgm:extLst>
    </dgm:pt>
    <dgm:pt modelId="{A60B55A3-CC52-4407-958E-72FD2C2CA5FB}" type="pres">
      <dgm:prSet presAssocID="{D346BE6A-9A12-4BC2-BBE7-674BF064E36A}" presName="txShp" presStyleLbl="node1" presStyleIdx="3" presStyleCnt="4">
        <dgm:presLayoutVars>
          <dgm:bulletEnabled val="1"/>
        </dgm:presLayoutVars>
      </dgm:prSet>
      <dgm:spPr/>
    </dgm:pt>
  </dgm:ptLst>
  <dgm:cxnLst>
    <dgm:cxn modelId="{A330DE23-B01B-4A42-896C-24223FB7E2B6}" type="presOf" srcId="{A656B75E-1A84-43B9-8C8B-6D44523FB1EA}" destId="{F251409A-E73F-4982-95E0-BB011C62254E}" srcOrd="0" destOrd="0" presId="urn:microsoft.com/office/officeart/2005/8/layout/vList3"/>
    <dgm:cxn modelId="{F4636E70-EF7C-4F43-966B-26928E52D009}" srcId="{D77CE350-8A13-4681-BCF8-A4E7C1F0B4AC}" destId="{1E485B30-BFF8-4ED0-AAC0-42D7CC338B9F}" srcOrd="1" destOrd="0" parTransId="{0D7A5D99-8E89-4F4E-A9DE-75311F7FF829}" sibTransId="{8206C0BB-BC11-41E7-A07A-F885F0D9CAF4}"/>
    <dgm:cxn modelId="{1C777990-D442-4A2B-AA44-68498F825E40}" type="presOf" srcId="{5475BCA7-E0F2-4F2B-BB25-A5E791695973}" destId="{A5A7BE3F-B82D-482C-8C83-ABC2DEB65C9B}" srcOrd="0" destOrd="0" presId="urn:microsoft.com/office/officeart/2005/8/layout/vList3"/>
    <dgm:cxn modelId="{0C3E2396-37F3-4CBA-AC02-7DC75DE7C53E}" type="presOf" srcId="{1E485B30-BFF8-4ED0-AAC0-42D7CC338B9F}" destId="{8C251AAA-E97E-4C1C-80BD-1CD4C52763D4}" srcOrd="0" destOrd="0" presId="urn:microsoft.com/office/officeart/2005/8/layout/vList3"/>
    <dgm:cxn modelId="{91B00FA9-FE96-4C66-A7E3-394BE569E403}" srcId="{D77CE350-8A13-4681-BCF8-A4E7C1F0B4AC}" destId="{5475BCA7-E0F2-4F2B-BB25-A5E791695973}" srcOrd="2" destOrd="0" parTransId="{22629DC9-290C-4DD2-8BEC-3F99B5C36BFA}" sibTransId="{76F0583B-2164-41DD-AD99-D496A6E323BB}"/>
    <dgm:cxn modelId="{C68E9CAA-A5AB-4BB4-AFCD-FB0DF8A4C0CE}" srcId="{D77CE350-8A13-4681-BCF8-A4E7C1F0B4AC}" destId="{D346BE6A-9A12-4BC2-BBE7-674BF064E36A}" srcOrd="3" destOrd="0" parTransId="{42B13A7F-FFF4-4078-A088-0F8AA053F59B}" sibTransId="{2669B08F-867B-4D5A-9A2B-C7F4151A8044}"/>
    <dgm:cxn modelId="{83BEE1D3-9C6F-4727-A8EB-B2023C1C8C26}" type="presOf" srcId="{D346BE6A-9A12-4BC2-BBE7-674BF064E36A}" destId="{A60B55A3-CC52-4407-958E-72FD2C2CA5FB}" srcOrd="0" destOrd="0" presId="urn:microsoft.com/office/officeart/2005/8/layout/vList3"/>
    <dgm:cxn modelId="{DC4231FA-E3FF-4E28-95E8-86AACE73AA79}" type="presOf" srcId="{D77CE350-8A13-4681-BCF8-A4E7C1F0B4AC}" destId="{DC7BFE80-95C2-4C79-8E03-C2DCDB79AAC3}" srcOrd="0" destOrd="0" presId="urn:microsoft.com/office/officeart/2005/8/layout/vList3"/>
    <dgm:cxn modelId="{0DEFF9FD-B905-49A4-9C07-BAE5C3D226C2}" srcId="{D77CE350-8A13-4681-BCF8-A4E7C1F0B4AC}" destId="{A656B75E-1A84-43B9-8C8B-6D44523FB1EA}" srcOrd="0" destOrd="0" parTransId="{B20B45B4-E98F-4A5E-841A-57C3979A80CD}" sibTransId="{2A5C29BE-482E-4C8A-9024-4FE3594A5005}"/>
    <dgm:cxn modelId="{3FF851D9-F040-4944-B794-6AB5DE262485}" type="presParOf" srcId="{DC7BFE80-95C2-4C79-8E03-C2DCDB79AAC3}" destId="{B1D0F83F-35EF-462B-9B94-660E4C0E9CEE}" srcOrd="0" destOrd="0" presId="urn:microsoft.com/office/officeart/2005/8/layout/vList3"/>
    <dgm:cxn modelId="{13A43BB0-26DB-4064-85B1-E8A3145EBFB1}" type="presParOf" srcId="{B1D0F83F-35EF-462B-9B94-660E4C0E9CEE}" destId="{2A409DB2-CD06-46B4-8589-C0DEBE1D76F1}" srcOrd="0" destOrd="0" presId="urn:microsoft.com/office/officeart/2005/8/layout/vList3"/>
    <dgm:cxn modelId="{342C4923-7EFC-491E-99B5-AD52A2F0260C}" type="presParOf" srcId="{B1D0F83F-35EF-462B-9B94-660E4C0E9CEE}" destId="{F251409A-E73F-4982-95E0-BB011C62254E}" srcOrd="1" destOrd="0" presId="urn:microsoft.com/office/officeart/2005/8/layout/vList3"/>
    <dgm:cxn modelId="{301961FA-BAF6-4B1B-9454-62AA3FB15BBA}" type="presParOf" srcId="{DC7BFE80-95C2-4C79-8E03-C2DCDB79AAC3}" destId="{581EC9E5-6E30-44AC-A94A-F0ABA3B50C05}" srcOrd="1" destOrd="0" presId="urn:microsoft.com/office/officeart/2005/8/layout/vList3"/>
    <dgm:cxn modelId="{686571E2-3154-497B-AD1E-0EC4F4AC49B9}" type="presParOf" srcId="{DC7BFE80-95C2-4C79-8E03-C2DCDB79AAC3}" destId="{45F455E1-A699-441D-B0BE-CD1DA9D455DB}" srcOrd="2" destOrd="0" presId="urn:microsoft.com/office/officeart/2005/8/layout/vList3"/>
    <dgm:cxn modelId="{BE1CF882-5DFA-4FB2-9191-C4ECA549E146}" type="presParOf" srcId="{45F455E1-A699-441D-B0BE-CD1DA9D455DB}" destId="{B3FD9929-B550-4396-A254-95575795D9E2}" srcOrd="0" destOrd="0" presId="urn:microsoft.com/office/officeart/2005/8/layout/vList3"/>
    <dgm:cxn modelId="{5AA9537D-6C92-4783-9D2F-D4BB4BBD4A51}" type="presParOf" srcId="{45F455E1-A699-441D-B0BE-CD1DA9D455DB}" destId="{8C251AAA-E97E-4C1C-80BD-1CD4C52763D4}" srcOrd="1" destOrd="0" presId="urn:microsoft.com/office/officeart/2005/8/layout/vList3"/>
    <dgm:cxn modelId="{4596C6BF-E350-4E43-BA2B-6630807263A3}" type="presParOf" srcId="{DC7BFE80-95C2-4C79-8E03-C2DCDB79AAC3}" destId="{64E797F3-0028-4BDB-BCB3-A316F4FA4D10}" srcOrd="3" destOrd="0" presId="urn:microsoft.com/office/officeart/2005/8/layout/vList3"/>
    <dgm:cxn modelId="{B47678C7-A34C-4FAC-B843-C10A1D53A15F}" type="presParOf" srcId="{DC7BFE80-95C2-4C79-8E03-C2DCDB79AAC3}" destId="{6F36C43F-E982-4FB6-91E1-F16EEA8DCD42}" srcOrd="4" destOrd="0" presId="urn:microsoft.com/office/officeart/2005/8/layout/vList3"/>
    <dgm:cxn modelId="{48220E02-BD21-4C05-BF5B-8A11952F4AE2}" type="presParOf" srcId="{6F36C43F-E982-4FB6-91E1-F16EEA8DCD42}" destId="{B2407C8D-1B6C-41F2-8AAC-170F61271E19}" srcOrd="0" destOrd="0" presId="urn:microsoft.com/office/officeart/2005/8/layout/vList3"/>
    <dgm:cxn modelId="{0BAE7A9A-F7BF-489B-88DE-89257BD05B68}" type="presParOf" srcId="{6F36C43F-E982-4FB6-91E1-F16EEA8DCD42}" destId="{A5A7BE3F-B82D-482C-8C83-ABC2DEB65C9B}" srcOrd="1" destOrd="0" presId="urn:microsoft.com/office/officeart/2005/8/layout/vList3"/>
    <dgm:cxn modelId="{2E046A10-18E9-4DCF-BBAE-9A88AAB936F1}" type="presParOf" srcId="{DC7BFE80-95C2-4C79-8E03-C2DCDB79AAC3}" destId="{FD13FE2B-05D9-4EE9-9EEB-36544ECEF8DF}" srcOrd="5" destOrd="0" presId="urn:microsoft.com/office/officeart/2005/8/layout/vList3"/>
    <dgm:cxn modelId="{F5A4B4BD-137B-49E6-81A5-C74E5CB29691}" type="presParOf" srcId="{DC7BFE80-95C2-4C79-8E03-C2DCDB79AAC3}" destId="{7483140C-A17C-49CE-89D5-FB6B86F73124}" srcOrd="6" destOrd="0" presId="urn:microsoft.com/office/officeart/2005/8/layout/vList3"/>
    <dgm:cxn modelId="{FBE4F835-FCB7-4F55-BA8D-9212AEEE88A6}" type="presParOf" srcId="{7483140C-A17C-49CE-89D5-FB6B86F73124}" destId="{CC93D206-07E3-45D7-A24F-AD82B99C3A38}" srcOrd="0" destOrd="0" presId="urn:microsoft.com/office/officeart/2005/8/layout/vList3"/>
    <dgm:cxn modelId="{411460C6-E7AA-4C8C-9571-C6F298E553FC}" type="presParOf" srcId="{7483140C-A17C-49CE-89D5-FB6B86F73124}" destId="{A60B55A3-CC52-4407-958E-72FD2C2CA5F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8F64ECF-E086-4CB2-B6FD-85EFB7018C64}" type="doc">
      <dgm:prSet loTypeId="urn:microsoft.com/office/officeart/2005/8/layout/hList7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C03416-2BB8-4D83-8A86-FCEA6E8772C7}">
      <dgm:prSet custT="1"/>
      <dgm:spPr/>
      <dgm:t>
        <a:bodyPr/>
        <a:lstStyle/>
        <a:p>
          <a:r>
            <a:rPr lang="lt-LT" sz="1800" b="1"/>
            <a:t>Darbuotojų bei įgūdžių trūkumas</a:t>
          </a:r>
          <a:endParaRPr lang="en-GB" sz="1800" b="1"/>
        </a:p>
      </dgm:t>
    </dgm:pt>
    <dgm:pt modelId="{F8C2642A-E518-4509-8D57-234EB02C6ADC}" type="parTrans" cxnId="{FCAD6DB2-D893-404F-A895-F417006DF299}">
      <dgm:prSet/>
      <dgm:spPr/>
      <dgm:t>
        <a:bodyPr/>
        <a:lstStyle/>
        <a:p>
          <a:endParaRPr lang="en-GB" sz="1800" b="1"/>
        </a:p>
      </dgm:t>
    </dgm:pt>
    <dgm:pt modelId="{B45ECA49-F0C7-43E7-8BF5-150EBA9A0FA6}" type="sibTrans" cxnId="{FCAD6DB2-D893-404F-A895-F417006DF299}">
      <dgm:prSet/>
      <dgm:spPr/>
      <dgm:t>
        <a:bodyPr/>
        <a:lstStyle/>
        <a:p>
          <a:endParaRPr lang="en-GB" sz="1800" b="1"/>
        </a:p>
      </dgm:t>
    </dgm:pt>
    <dgm:pt modelId="{64B1EB7D-785E-4B76-BAA3-458445A67280}">
      <dgm:prSet custT="1"/>
      <dgm:spPr/>
      <dgm:t>
        <a:bodyPr/>
        <a:lstStyle/>
        <a:p>
          <a:r>
            <a:rPr lang="lt-LT" sz="1800" b="1"/>
            <a:t>Infliacija</a:t>
          </a:r>
          <a:endParaRPr lang="en-GB" sz="1800" b="1"/>
        </a:p>
      </dgm:t>
    </dgm:pt>
    <dgm:pt modelId="{39DDF54C-E221-4D07-A326-3DD6B8CB8203}" type="parTrans" cxnId="{CA305184-7BBD-4CC3-BE8E-C53373566C4E}">
      <dgm:prSet/>
      <dgm:spPr/>
      <dgm:t>
        <a:bodyPr/>
        <a:lstStyle/>
        <a:p>
          <a:endParaRPr lang="en-GB" sz="1800" b="1"/>
        </a:p>
      </dgm:t>
    </dgm:pt>
    <dgm:pt modelId="{30161832-41C9-4D9F-AB0B-26F12C90348B}" type="sibTrans" cxnId="{CA305184-7BBD-4CC3-BE8E-C53373566C4E}">
      <dgm:prSet/>
      <dgm:spPr/>
      <dgm:t>
        <a:bodyPr/>
        <a:lstStyle/>
        <a:p>
          <a:endParaRPr lang="en-GB" sz="1800" b="1"/>
        </a:p>
      </dgm:t>
    </dgm:pt>
    <dgm:pt modelId="{301EA65E-1F98-43DB-A0B9-1CF7D2973D9E}">
      <dgm:prSet custT="1"/>
      <dgm:spPr/>
      <dgm:t>
        <a:bodyPr/>
        <a:lstStyle/>
        <a:p>
          <a:r>
            <a:rPr lang="lt-LT" sz="1800" b="1" dirty="0"/>
            <a:t>Verslo palengvinimas MVĮ</a:t>
          </a:r>
          <a:endParaRPr lang="en-GB" sz="1800" b="1" dirty="0"/>
        </a:p>
      </dgm:t>
    </dgm:pt>
    <dgm:pt modelId="{B5480263-3D46-4351-B911-8177A23DFE76}" type="parTrans" cxnId="{57474F2E-3019-4C11-B3C4-CB1FD7CC0B05}">
      <dgm:prSet/>
      <dgm:spPr/>
      <dgm:t>
        <a:bodyPr/>
        <a:lstStyle/>
        <a:p>
          <a:endParaRPr lang="en-GB" sz="1800" b="1"/>
        </a:p>
      </dgm:t>
    </dgm:pt>
    <dgm:pt modelId="{9E06CDEC-A37C-40C1-9E86-E105A8E096B3}" type="sibTrans" cxnId="{57474F2E-3019-4C11-B3C4-CB1FD7CC0B05}">
      <dgm:prSet/>
      <dgm:spPr/>
      <dgm:t>
        <a:bodyPr/>
        <a:lstStyle/>
        <a:p>
          <a:endParaRPr lang="en-GB" sz="1800" b="1"/>
        </a:p>
      </dgm:t>
    </dgm:pt>
    <dgm:pt modelId="{C2F85F89-0D08-42C4-9C33-D16782973321}" type="pres">
      <dgm:prSet presAssocID="{28F64ECF-E086-4CB2-B6FD-85EFB7018C64}" presName="Name0" presStyleCnt="0">
        <dgm:presLayoutVars>
          <dgm:dir/>
          <dgm:resizeHandles val="exact"/>
        </dgm:presLayoutVars>
      </dgm:prSet>
      <dgm:spPr/>
    </dgm:pt>
    <dgm:pt modelId="{D7DE6C3F-3A52-4841-9045-A0BB49D241D0}" type="pres">
      <dgm:prSet presAssocID="{28F64ECF-E086-4CB2-B6FD-85EFB7018C64}" presName="fgShape" presStyleLbl="fgShp" presStyleIdx="0" presStyleCnt="1"/>
      <dgm:spPr/>
    </dgm:pt>
    <dgm:pt modelId="{89DD9C7D-BED3-48CC-B8D3-50346E035616}" type="pres">
      <dgm:prSet presAssocID="{28F64ECF-E086-4CB2-B6FD-85EFB7018C64}" presName="linComp" presStyleCnt="0"/>
      <dgm:spPr/>
    </dgm:pt>
    <dgm:pt modelId="{A3639E59-9481-45DF-AE80-31E7F482B78E}" type="pres">
      <dgm:prSet presAssocID="{E3C03416-2BB8-4D83-8A86-FCEA6E8772C7}" presName="compNode" presStyleCnt="0"/>
      <dgm:spPr/>
    </dgm:pt>
    <dgm:pt modelId="{22BAB965-B07A-4AAC-951B-B838BBF5AA8B}" type="pres">
      <dgm:prSet presAssocID="{E3C03416-2BB8-4D83-8A86-FCEA6E8772C7}" presName="bkgdShape" presStyleLbl="node1" presStyleIdx="0" presStyleCnt="3"/>
      <dgm:spPr/>
    </dgm:pt>
    <dgm:pt modelId="{E93D4D95-274E-4DE4-969A-BDFE5E9BF929}" type="pres">
      <dgm:prSet presAssocID="{E3C03416-2BB8-4D83-8A86-FCEA6E8772C7}" presName="nodeTx" presStyleLbl="node1" presStyleIdx="0" presStyleCnt="3">
        <dgm:presLayoutVars>
          <dgm:bulletEnabled val="1"/>
        </dgm:presLayoutVars>
      </dgm:prSet>
      <dgm:spPr/>
    </dgm:pt>
    <dgm:pt modelId="{A2F24EA6-F973-4A01-98BF-22F56297DEBB}" type="pres">
      <dgm:prSet presAssocID="{E3C03416-2BB8-4D83-8A86-FCEA6E8772C7}" presName="invisiNode" presStyleLbl="node1" presStyleIdx="0" presStyleCnt="3"/>
      <dgm:spPr/>
    </dgm:pt>
    <dgm:pt modelId="{7B734A05-E816-470A-A496-F6741BE54215}" type="pres">
      <dgm:prSet presAssocID="{E3C03416-2BB8-4D83-8A86-FCEA6E8772C7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lectrician male with solid fill"/>
        </a:ext>
      </dgm:extLst>
    </dgm:pt>
    <dgm:pt modelId="{D005EAB8-B76B-4A3B-938C-A75684BA71CE}" type="pres">
      <dgm:prSet presAssocID="{B45ECA49-F0C7-43E7-8BF5-150EBA9A0FA6}" presName="sibTrans" presStyleLbl="sibTrans2D1" presStyleIdx="0" presStyleCnt="0"/>
      <dgm:spPr/>
    </dgm:pt>
    <dgm:pt modelId="{DAF90439-E5D5-49F8-B01C-A05913715041}" type="pres">
      <dgm:prSet presAssocID="{64B1EB7D-785E-4B76-BAA3-458445A67280}" presName="compNode" presStyleCnt="0"/>
      <dgm:spPr/>
    </dgm:pt>
    <dgm:pt modelId="{AF6F60EF-A944-4CC9-AC8A-9790D9EA5B8E}" type="pres">
      <dgm:prSet presAssocID="{64B1EB7D-785E-4B76-BAA3-458445A67280}" presName="bkgdShape" presStyleLbl="node1" presStyleIdx="1" presStyleCnt="3"/>
      <dgm:spPr/>
    </dgm:pt>
    <dgm:pt modelId="{78F8C8EA-8281-46F2-AE77-7A33F5FC5824}" type="pres">
      <dgm:prSet presAssocID="{64B1EB7D-785E-4B76-BAA3-458445A67280}" presName="nodeTx" presStyleLbl="node1" presStyleIdx="1" presStyleCnt="3">
        <dgm:presLayoutVars>
          <dgm:bulletEnabled val="1"/>
        </dgm:presLayoutVars>
      </dgm:prSet>
      <dgm:spPr/>
    </dgm:pt>
    <dgm:pt modelId="{B05FF06C-A1DC-4D47-ADA9-A683201E9DEA}" type="pres">
      <dgm:prSet presAssocID="{64B1EB7D-785E-4B76-BAA3-458445A67280}" presName="invisiNode" presStyleLbl="node1" presStyleIdx="1" presStyleCnt="3"/>
      <dgm:spPr/>
    </dgm:pt>
    <dgm:pt modelId="{1C1C015C-F8DA-4699-8FC9-0F15286F12B0}" type="pres">
      <dgm:prSet presAssocID="{64B1EB7D-785E-4B76-BAA3-458445A67280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 with solid fill"/>
        </a:ext>
      </dgm:extLst>
    </dgm:pt>
    <dgm:pt modelId="{D88CD1CE-696D-4160-9FB0-A71F2990E1B3}" type="pres">
      <dgm:prSet presAssocID="{30161832-41C9-4D9F-AB0B-26F12C90348B}" presName="sibTrans" presStyleLbl="sibTrans2D1" presStyleIdx="0" presStyleCnt="0"/>
      <dgm:spPr/>
    </dgm:pt>
    <dgm:pt modelId="{D0CAE13E-F175-42AE-AAFB-D93F5134CB28}" type="pres">
      <dgm:prSet presAssocID="{301EA65E-1F98-43DB-A0B9-1CF7D2973D9E}" presName="compNode" presStyleCnt="0"/>
      <dgm:spPr/>
    </dgm:pt>
    <dgm:pt modelId="{E09B8DB1-A99F-4EA0-AAA9-034C0587049A}" type="pres">
      <dgm:prSet presAssocID="{301EA65E-1F98-43DB-A0B9-1CF7D2973D9E}" presName="bkgdShape" presStyleLbl="node1" presStyleIdx="2" presStyleCnt="3"/>
      <dgm:spPr/>
    </dgm:pt>
    <dgm:pt modelId="{F744FCAD-CAEB-44B6-9039-B0EBEE5885C8}" type="pres">
      <dgm:prSet presAssocID="{301EA65E-1F98-43DB-A0B9-1CF7D2973D9E}" presName="nodeTx" presStyleLbl="node1" presStyleIdx="2" presStyleCnt="3">
        <dgm:presLayoutVars>
          <dgm:bulletEnabled val="1"/>
        </dgm:presLayoutVars>
      </dgm:prSet>
      <dgm:spPr/>
    </dgm:pt>
    <dgm:pt modelId="{D3682B03-AD7C-4AB3-9A14-62975E520866}" type="pres">
      <dgm:prSet presAssocID="{301EA65E-1F98-43DB-A0B9-1CF7D2973D9E}" presName="invisiNode" presStyleLbl="node1" presStyleIdx="2" presStyleCnt="3"/>
      <dgm:spPr/>
    </dgm:pt>
    <dgm:pt modelId="{608265C2-4C8C-4BD0-AB22-72EDC2221C99}" type="pres">
      <dgm:prSet presAssocID="{301EA65E-1F98-43DB-A0B9-1CF7D2973D9E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Mixed with solid fill"/>
        </a:ext>
      </dgm:extLst>
    </dgm:pt>
  </dgm:ptLst>
  <dgm:cxnLst>
    <dgm:cxn modelId="{119DC907-ABF5-4C4D-8AB5-2A8800461D9D}" type="presOf" srcId="{30161832-41C9-4D9F-AB0B-26F12C90348B}" destId="{D88CD1CE-696D-4160-9FB0-A71F2990E1B3}" srcOrd="0" destOrd="0" presId="urn:microsoft.com/office/officeart/2005/8/layout/hList7"/>
    <dgm:cxn modelId="{F7F60026-CCB8-4EC2-8E2B-75D08176813B}" type="presOf" srcId="{64B1EB7D-785E-4B76-BAA3-458445A67280}" destId="{AF6F60EF-A944-4CC9-AC8A-9790D9EA5B8E}" srcOrd="0" destOrd="0" presId="urn:microsoft.com/office/officeart/2005/8/layout/hList7"/>
    <dgm:cxn modelId="{57474F2E-3019-4C11-B3C4-CB1FD7CC0B05}" srcId="{28F64ECF-E086-4CB2-B6FD-85EFB7018C64}" destId="{301EA65E-1F98-43DB-A0B9-1CF7D2973D9E}" srcOrd="2" destOrd="0" parTransId="{B5480263-3D46-4351-B911-8177A23DFE76}" sibTransId="{9E06CDEC-A37C-40C1-9E86-E105A8E096B3}"/>
    <dgm:cxn modelId="{1C28123D-C630-492E-B9CF-51F993C84837}" type="presOf" srcId="{301EA65E-1F98-43DB-A0B9-1CF7D2973D9E}" destId="{E09B8DB1-A99F-4EA0-AAA9-034C0587049A}" srcOrd="0" destOrd="0" presId="urn:microsoft.com/office/officeart/2005/8/layout/hList7"/>
    <dgm:cxn modelId="{492B1260-B384-478A-BB35-DB05CF73869A}" type="presOf" srcId="{E3C03416-2BB8-4D83-8A86-FCEA6E8772C7}" destId="{22BAB965-B07A-4AAC-951B-B838BBF5AA8B}" srcOrd="0" destOrd="0" presId="urn:microsoft.com/office/officeart/2005/8/layout/hList7"/>
    <dgm:cxn modelId="{E62F5178-8DAB-45C1-886F-EBE54FF301A0}" type="presOf" srcId="{64B1EB7D-785E-4B76-BAA3-458445A67280}" destId="{78F8C8EA-8281-46F2-AE77-7A33F5FC5824}" srcOrd="1" destOrd="0" presId="urn:microsoft.com/office/officeart/2005/8/layout/hList7"/>
    <dgm:cxn modelId="{CA305184-7BBD-4CC3-BE8E-C53373566C4E}" srcId="{28F64ECF-E086-4CB2-B6FD-85EFB7018C64}" destId="{64B1EB7D-785E-4B76-BAA3-458445A67280}" srcOrd="1" destOrd="0" parTransId="{39DDF54C-E221-4D07-A326-3DD6B8CB8203}" sibTransId="{30161832-41C9-4D9F-AB0B-26F12C90348B}"/>
    <dgm:cxn modelId="{AD603D9B-5B9B-4BE3-8713-33EB72E64A07}" type="presOf" srcId="{B45ECA49-F0C7-43E7-8BF5-150EBA9A0FA6}" destId="{D005EAB8-B76B-4A3B-938C-A75684BA71CE}" srcOrd="0" destOrd="0" presId="urn:microsoft.com/office/officeart/2005/8/layout/hList7"/>
    <dgm:cxn modelId="{668557A0-59EA-4643-9E81-5B7F55BB7930}" type="presOf" srcId="{301EA65E-1F98-43DB-A0B9-1CF7D2973D9E}" destId="{F744FCAD-CAEB-44B6-9039-B0EBEE5885C8}" srcOrd="1" destOrd="0" presId="urn:microsoft.com/office/officeart/2005/8/layout/hList7"/>
    <dgm:cxn modelId="{FCAD6DB2-D893-404F-A895-F417006DF299}" srcId="{28F64ECF-E086-4CB2-B6FD-85EFB7018C64}" destId="{E3C03416-2BB8-4D83-8A86-FCEA6E8772C7}" srcOrd="0" destOrd="0" parTransId="{F8C2642A-E518-4509-8D57-234EB02C6ADC}" sibTransId="{B45ECA49-F0C7-43E7-8BF5-150EBA9A0FA6}"/>
    <dgm:cxn modelId="{5011A2E4-14CF-4DFE-9F65-6E4DD8A0AC48}" type="presOf" srcId="{E3C03416-2BB8-4D83-8A86-FCEA6E8772C7}" destId="{E93D4D95-274E-4DE4-969A-BDFE5E9BF929}" srcOrd="1" destOrd="0" presId="urn:microsoft.com/office/officeart/2005/8/layout/hList7"/>
    <dgm:cxn modelId="{B387ABF4-C26B-4CB4-8CBB-5094423C0E22}" type="presOf" srcId="{28F64ECF-E086-4CB2-B6FD-85EFB7018C64}" destId="{C2F85F89-0D08-42C4-9C33-D16782973321}" srcOrd="0" destOrd="0" presId="urn:microsoft.com/office/officeart/2005/8/layout/hList7"/>
    <dgm:cxn modelId="{96F9BD93-9131-4F66-A9D4-4333F0F5ECEF}" type="presParOf" srcId="{C2F85F89-0D08-42C4-9C33-D16782973321}" destId="{D7DE6C3F-3A52-4841-9045-A0BB49D241D0}" srcOrd="0" destOrd="0" presId="urn:microsoft.com/office/officeart/2005/8/layout/hList7"/>
    <dgm:cxn modelId="{145CAF8E-AC0C-4C71-818A-C91E0D95C868}" type="presParOf" srcId="{C2F85F89-0D08-42C4-9C33-D16782973321}" destId="{89DD9C7D-BED3-48CC-B8D3-50346E035616}" srcOrd="1" destOrd="0" presId="urn:microsoft.com/office/officeart/2005/8/layout/hList7"/>
    <dgm:cxn modelId="{AB1921CC-3E88-4D1C-84CE-1378C76318D4}" type="presParOf" srcId="{89DD9C7D-BED3-48CC-B8D3-50346E035616}" destId="{A3639E59-9481-45DF-AE80-31E7F482B78E}" srcOrd="0" destOrd="0" presId="urn:microsoft.com/office/officeart/2005/8/layout/hList7"/>
    <dgm:cxn modelId="{02CE0261-CF11-4384-A163-07B4BC594FD4}" type="presParOf" srcId="{A3639E59-9481-45DF-AE80-31E7F482B78E}" destId="{22BAB965-B07A-4AAC-951B-B838BBF5AA8B}" srcOrd="0" destOrd="0" presId="urn:microsoft.com/office/officeart/2005/8/layout/hList7"/>
    <dgm:cxn modelId="{2F2E2636-FE56-4D03-ACC7-266F562AEC88}" type="presParOf" srcId="{A3639E59-9481-45DF-AE80-31E7F482B78E}" destId="{E93D4D95-274E-4DE4-969A-BDFE5E9BF929}" srcOrd="1" destOrd="0" presId="urn:microsoft.com/office/officeart/2005/8/layout/hList7"/>
    <dgm:cxn modelId="{C5D2FED0-9FE1-459E-8F8E-22862F2E33FB}" type="presParOf" srcId="{A3639E59-9481-45DF-AE80-31E7F482B78E}" destId="{A2F24EA6-F973-4A01-98BF-22F56297DEBB}" srcOrd="2" destOrd="0" presId="urn:microsoft.com/office/officeart/2005/8/layout/hList7"/>
    <dgm:cxn modelId="{E5AF6628-B41C-4823-8C97-4DDA5D14D617}" type="presParOf" srcId="{A3639E59-9481-45DF-AE80-31E7F482B78E}" destId="{7B734A05-E816-470A-A496-F6741BE54215}" srcOrd="3" destOrd="0" presId="urn:microsoft.com/office/officeart/2005/8/layout/hList7"/>
    <dgm:cxn modelId="{16284416-F7F2-4AE3-A4DE-2F4EB66EF1BA}" type="presParOf" srcId="{89DD9C7D-BED3-48CC-B8D3-50346E035616}" destId="{D005EAB8-B76B-4A3B-938C-A75684BA71CE}" srcOrd="1" destOrd="0" presId="urn:microsoft.com/office/officeart/2005/8/layout/hList7"/>
    <dgm:cxn modelId="{64C631CB-D59D-4A62-AA9C-301FE4CE3C8D}" type="presParOf" srcId="{89DD9C7D-BED3-48CC-B8D3-50346E035616}" destId="{DAF90439-E5D5-49F8-B01C-A05913715041}" srcOrd="2" destOrd="0" presId="urn:microsoft.com/office/officeart/2005/8/layout/hList7"/>
    <dgm:cxn modelId="{9A0DD6BF-A93F-4F8F-956B-E5894DD72F94}" type="presParOf" srcId="{DAF90439-E5D5-49F8-B01C-A05913715041}" destId="{AF6F60EF-A944-4CC9-AC8A-9790D9EA5B8E}" srcOrd="0" destOrd="0" presId="urn:microsoft.com/office/officeart/2005/8/layout/hList7"/>
    <dgm:cxn modelId="{1C1BA292-CD73-4812-ABB3-F1C3E4D55AED}" type="presParOf" srcId="{DAF90439-E5D5-49F8-B01C-A05913715041}" destId="{78F8C8EA-8281-46F2-AE77-7A33F5FC5824}" srcOrd="1" destOrd="0" presId="urn:microsoft.com/office/officeart/2005/8/layout/hList7"/>
    <dgm:cxn modelId="{745F2B7E-C0FD-4CA4-8F10-B0C0E9E13941}" type="presParOf" srcId="{DAF90439-E5D5-49F8-B01C-A05913715041}" destId="{B05FF06C-A1DC-4D47-ADA9-A683201E9DEA}" srcOrd="2" destOrd="0" presId="urn:microsoft.com/office/officeart/2005/8/layout/hList7"/>
    <dgm:cxn modelId="{99BBE36E-F110-4465-8E79-1E2E1B58F14F}" type="presParOf" srcId="{DAF90439-E5D5-49F8-B01C-A05913715041}" destId="{1C1C015C-F8DA-4699-8FC9-0F15286F12B0}" srcOrd="3" destOrd="0" presId="urn:microsoft.com/office/officeart/2005/8/layout/hList7"/>
    <dgm:cxn modelId="{CCB87704-18CC-407C-B6A6-E4C828F44DF6}" type="presParOf" srcId="{89DD9C7D-BED3-48CC-B8D3-50346E035616}" destId="{D88CD1CE-696D-4160-9FB0-A71F2990E1B3}" srcOrd="3" destOrd="0" presId="urn:microsoft.com/office/officeart/2005/8/layout/hList7"/>
    <dgm:cxn modelId="{24B2EC17-622F-4440-AE9C-9A3DA037A976}" type="presParOf" srcId="{89DD9C7D-BED3-48CC-B8D3-50346E035616}" destId="{D0CAE13E-F175-42AE-AAFB-D93F5134CB28}" srcOrd="4" destOrd="0" presId="urn:microsoft.com/office/officeart/2005/8/layout/hList7"/>
    <dgm:cxn modelId="{C70AA6C0-9C52-43CF-A5B7-3FE68F5EC499}" type="presParOf" srcId="{D0CAE13E-F175-42AE-AAFB-D93F5134CB28}" destId="{E09B8DB1-A99F-4EA0-AAA9-034C0587049A}" srcOrd="0" destOrd="0" presId="urn:microsoft.com/office/officeart/2005/8/layout/hList7"/>
    <dgm:cxn modelId="{FD6A64A5-3724-4143-BF98-9DD955E3E947}" type="presParOf" srcId="{D0CAE13E-F175-42AE-AAFB-D93F5134CB28}" destId="{F744FCAD-CAEB-44B6-9039-B0EBEE5885C8}" srcOrd="1" destOrd="0" presId="urn:microsoft.com/office/officeart/2005/8/layout/hList7"/>
    <dgm:cxn modelId="{3CDBAC08-EC27-4C16-AA7B-11408D0BEBEA}" type="presParOf" srcId="{D0CAE13E-F175-42AE-AAFB-D93F5134CB28}" destId="{D3682B03-AD7C-4AB3-9A14-62975E520866}" srcOrd="2" destOrd="0" presId="urn:microsoft.com/office/officeart/2005/8/layout/hList7"/>
    <dgm:cxn modelId="{4253F139-3F98-46C7-9820-F325A29A30E7}" type="presParOf" srcId="{D0CAE13E-F175-42AE-AAFB-D93F5134CB28}" destId="{608265C2-4C8C-4BD0-AB22-72EDC2221C9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3296F2-9C3D-49EB-BCA0-DF9388C9103A}" type="doc">
      <dgm:prSet loTypeId="urn:microsoft.com/office/officeart/2005/8/layout/vList3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219135D1-9E37-4AFD-A145-FF3AA9951A81}">
      <dgm:prSet custT="1"/>
      <dgm:spPr/>
      <dgm:t>
        <a:bodyPr/>
        <a:lstStyle/>
        <a:p>
          <a:pPr algn="l"/>
          <a:r>
            <a:rPr lang="lt-LT" sz="1600" dirty="0"/>
            <a:t>117 mln. Eur viešojo sektoriaus </a:t>
          </a:r>
          <a:r>
            <a:rPr lang="lt-LT" sz="1600" b="1" dirty="0"/>
            <a:t>skaitmeninimas</a:t>
          </a:r>
          <a:endParaRPr lang="en-GB" sz="1600" dirty="0"/>
        </a:p>
      </dgm:t>
    </dgm:pt>
    <dgm:pt modelId="{A8C52BFD-4A9B-4061-BF86-04593C53C4E7}" type="parTrans" cxnId="{D588BCB4-86FA-4F4D-A4E6-AD2414DB0A5F}">
      <dgm:prSet/>
      <dgm:spPr/>
      <dgm:t>
        <a:bodyPr/>
        <a:lstStyle/>
        <a:p>
          <a:endParaRPr lang="en-GB" sz="1600"/>
        </a:p>
      </dgm:t>
    </dgm:pt>
    <dgm:pt modelId="{07191805-90C4-4FE4-A535-78F3CC5AED73}" type="sibTrans" cxnId="{D588BCB4-86FA-4F4D-A4E6-AD2414DB0A5F}">
      <dgm:prSet/>
      <dgm:spPr/>
      <dgm:t>
        <a:bodyPr/>
        <a:lstStyle/>
        <a:p>
          <a:endParaRPr lang="en-GB" sz="1600"/>
        </a:p>
      </dgm:t>
    </dgm:pt>
    <dgm:pt modelId="{9E1046A6-BCEC-4421-84AF-D63B06C6BD9F}">
      <dgm:prSet custT="1"/>
      <dgm:spPr/>
      <dgm:t>
        <a:bodyPr/>
        <a:lstStyle/>
        <a:p>
          <a:r>
            <a:rPr lang="lt-LT" sz="1600" dirty="0"/>
            <a:t>117 mln. Eur </a:t>
          </a:r>
          <a:r>
            <a:rPr lang="lt-LT" sz="1600" b="1" dirty="0"/>
            <a:t>novatoriškos</a:t>
          </a:r>
          <a:r>
            <a:rPr lang="lt-LT" sz="1600" dirty="0"/>
            <a:t> priemonės (pvz. dirbtinis intelektas, lietuvių kalbos technologinių išteklių kūrimas)</a:t>
          </a:r>
          <a:endParaRPr lang="en-GB" sz="1600" dirty="0"/>
        </a:p>
      </dgm:t>
    </dgm:pt>
    <dgm:pt modelId="{DCB10814-39C6-4F81-A596-400CAAF8FA2D}" type="parTrans" cxnId="{68106AB2-7474-4154-8742-B58C835BB895}">
      <dgm:prSet/>
      <dgm:spPr/>
      <dgm:t>
        <a:bodyPr/>
        <a:lstStyle/>
        <a:p>
          <a:endParaRPr lang="en-GB" sz="1600"/>
        </a:p>
      </dgm:t>
    </dgm:pt>
    <dgm:pt modelId="{37DD4B1F-924B-4CE1-8955-96C6483612F0}" type="sibTrans" cxnId="{68106AB2-7474-4154-8742-B58C835BB895}">
      <dgm:prSet/>
      <dgm:spPr/>
      <dgm:t>
        <a:bodyPr/>
        <a:lstStyle/>
        <a:p>
          <a:endParaRPr lang="en-GB" sz="1600"/>
        </a:p>
      </dgm:t>
    </dgm:pt>
    <dgm:pt modelId="{1AE401F4-EBB2-4294-8D8A-5B9ADBE235E6}">
      <dgm:prSet custT="1"/>
      <dgm:spPr/>
      <dgm:t>
        <a:bodyPr/>
        <a:lstStyle/>
        <a:p>
          <a:pPr algn="l"/>
          <a:r>
            <a:rPr lang="lt-LT" sz="1600" dirty="0"/>
            <a:t>73 mln. Eur </a:t>
          </a:r>
          <a:r>
            <a:rPr lang="lt-LT" sz="1600" b="1" dirty="0"/>
            <a:t>5G</a:t>
          </a:r>
          <a:r>
            <a:rPr lang="lt-LT" sz="1600" dirty="0"/>
            <a:t> ir kt. tinklų diegimas</a:t>
          </a:r>
          <a:endParaRPr lang="en-GB" sz="1600" dirty="0"/>
        </a:p>
      </dgm:t>
    </dgm:pt>
    <dgm:pt modelId="{47B771C8-5030-41D0-AEC2-DCBF2E197A03}" type="parTrans" cxnId="{904DE0B8-F82E-408B-B5D4-1F833F6732DF}">
      <dgm:prSet/>
      <dgm:spPr/>
      <dgm:t>
        <a:bodyPr/>
        <a:lstStyle/>
        <a:p>
          <a:endParaRPr lang="en-GB" sz="1600"/>
        </a:p>
      </dgm:t>
    </dgm:pt>
    <dgm:pt modelId="{8421C640-B44A-43CD-AC26-8FCB401C9AD9}" type="sibTrans" cxnId="{904DE0B8-F82E-408B-B5D4-1F833F6732DF}">
      <dgm:prSet/>
      <dgm:spPr/>
      <dgm:t>
        <a:bodyPr/>
        <a:lstStyle/>
        <a:p>
          <a:endParaRPr lang="en-GB" sz="1600"/>
        </a:p>
      </dgm:t>
    </dgm:pt>
    <dgm:pt modelId="{EA921788-9B9F-4A7C-BEA6-CAA0F6A23BAB}" type="pres">
      <dgm:prSet presAssocID="{8E3296F2-9C3D-49EB-BCA0-DF9388C9103A}" presName="linearFlow" presStyleCnt="0">
        <dgm:presLayoutVars>
          <dgm:dir/>
          <dgm:resizeHandles val="exact"/>
        </dgm:presLayoutVars>
      </dgm:prSet>
      <dgm:spPr/>
    </dgm:pt>
    <dgm:pt modelId="{29BD2DCB-C470-4E46-8823-479C27B6E551}" type="pres">
      <dgm:prSet presAssocID="{219135D1-9E37-4AFD-A145-FF3AA9951A81}" presName="composite" presStyleCnt="0"/>
      <dgm:spPr/>
    </dgm:pt>
    <dgm:pt modelId="{5C4AE3BD-D77E-482E-B2F7-C657713A45A5}" type="pres">
      <dgm:prSet presAssocID="{219135D1-9E37-4AFD-A145-FF3AA9951A81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ilding with solid fill"/>
        </a:ext>
      </dgm:extLst>
    </dgm:pt>
    <dgm:pt modelId="{8C9A6920-E838-4D90-AA93-35ED521B542A}" type="pres">
      <dgm:prSet presAssocID="{219135D1-9E37-4AFD-A145-FF3AA9951A81}" presName="txShp" presStyleLbl="node1" presStyleIdx="0" presStyleCnt="3">
        <dgm:presLayoutVars>
          <dgm:bulletEnabled val="1"/>
        </dgm:presLayoutVars>
      </dgm:prSet>
      <dgm:spPr/>
    </dgm:pt>
    <dgm:pt modelId="{BC1A2387-EDBC-417C-9A63-A2A0010EE4E2}" type="pres">
      <dgm:prSet presAssocID="{07191805-90C4-4FE4-A535-78F3CC5AED73}" presName="spacing" presStyleCnt="0"/>
      <dgm:spPr/>
    </dgm:pt>
    <dgm:pt modelId="{FEFD8354-833E-484E-9975-6D11EF3B1FAD}" type="pres">
      <dgm:prSet presAssocID="{9E1046A6-BCEC-4421-84AF-D63B06C6BD9F}" presName="composite" presStyleCnt="0"/>
      <dgm:spPr/>
    </dgm:pt>
    <dgm:pt modelId="{C15EB8AE-0AC7-42ED-8743-A4BC264B5A3C}" type="pres">
      <dgm:prSet presAssocID="{9E1046A6-BCEC-4421-84AF-D63B06C6BD9F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tificial Intelligence with solid fill"/>
        </a:ext>
      </dgm:extLst>
    </dgm:pt>
    <dgm:pt modelId="{575F2607-B057-4F00-AA16-54CD03D1AF8A}" type="pres">
      <dgm:prSet presAssocID="{9E1046A6-BCEC-4421-84AF-D63B06C6BD9F}" presName="txShp" presStyleLbl="node1" presStyleIdx="1" presStyleCnt="3">
        <dgm:presLayoutVars>
          <dgm:bulletEnabled val="1"/>
        </dgm:presLayoutVars>
      </dgm:prSet>
      <dgm:spPr/>
    </dgm:pt>
    <dgm:pt modelId="{624E58D1-D64B-4AEB-85B6-A0E6F4ABB405}" type="pres">
      <dgm:prSet presAssocID="{37DD4B1F-924B-4CE1-8955-96C6483612F0}" presName="spacing" presStyleCnt="0"/>
      <dgm:spPr/>
    </dgm:pt>
    <dgm:pt modelId="{8B5D452E-719D-4E38-B9A8-902894CD47B2}" type="pres">
      <dgm:prSet presAssocID="{1AE401F4-EBB2-4294-8D8A-5B9ADBE235E6}" presName="composite" presStyleCnt="0"/>
      <dgm:spPr/>
    </dgm:pt>
    <dgm:pt modelId="{50A084BA-4A54-4B1E-A61A-CE2A4D04EEEF}" type="pres">
      <dgm:prSet presAssocID="{1AE401F4-EBB2-4294-8D8A-5B9ADBE235E6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5 with solid fill"/>
        </a:ext>
      </dgm:extLst>
    </dgm:pt>
    <dgm:pt modelId="{1B33D7A4-61AE-4E18-8573-99E2EEDC8B06}" type="pres">
      <dgm:prSet presAssocID="{1AE401F4-EBB2-4294-8D8A-5B9ADBE235E6}" presName="txShp" presStyleLbl="node1" presStyleIdx="2" presStyleCnt="3">
        <dgm:presLayoutVars>
          <dgm:bulletEnabled val="1"/>
        </dgm:presLayoutVars>
      </dgm:prSet>
      <dgm:spPr/>
    </dgm:pt>
  </dgm:ptLst>
  <dgm:cxnLst>
    <dgm:cxn modelId="{0EE3CB95-4808-4BA4-B49E-5D9560B2C4B8}" type="presOf" srcId="{9E1046A6-BCEC-4421-84AF-D63B06C6BD9F}" destId="{575F2607-B057-4F00-AA16-54CD03D1AF8A}" srcOrd="0" destOrd="0" presId="urn:microsoft.com/office/officeart/2005/8/layout/vList3"/>
    <dgm:cxn modelId="{689CC7AA-2A1A-42B4-86CB-1495F3B4C57E}" type="presOf" srcId="{8E3296F2-9C3D-49EB-BCA0-DF9388C9103A}" destId="{EA921788-9B9F-4A7C-BEA6-CAA0F6A23BAB}" srcOrd="0" destOrd="0" presId="urn:microsoft.com/office/officeart/2005/8/layout/vList3"/>
    <dgm:cxn modelId="{D9AA0AAD-0B21-4080-B395-4EC86FBC6696}" type="presOf" srcId="{1AE401F4-EBB2-4294-8D8A-5B9ADBE235E6}" destId="{1B33D7A4-61AE-4E18-8573-99E2EEDC8B06}" srcOrd="0" destOrd="0" presId="urn:microsoft.com/office/officeart/2005/8/layout/vList3"/>
    <dgm:cxn modelId="{68106AB2-7474-4154-8742-B58C835BB895}" srcId="{8E3296F2-9C3D-49EB-BCA0-DF9388C9103A}" destId="{9E1046A6-BCEC-4421-84AF-D63B06C6BD9F}" srcOrd="1" destOrd="0" parTransId="{DCB10814-39C6-4F81-A596-400CAAF8FA2D}" sibTransId="{37DD4B1F-924B-4CE1-8955-96C6483612F0}"/>
    <dgm:cxn modelId="{D588BCB4-86FA-4F4D-A4E6-AD2414DB0A5F}" srcId="{8E3296F2-9C3D-49EB-BCA0-DF9388C9103A}" destId="{219135D1-9E37-4AFD-A145-FF3AA9951A81}" srcOrd="0" destOrd="0" parTransId="{A8C52BFD-4A9B-4061-BF86-04593C53C4E7}" sibTransId="{07191805-90C4-4FE4-A535-78F3CC5AED73}"/>
    <dgm:cxn modelId="{904DE0B8-F82E-408B-B5D4-1F833F6732DF}" srcId="{8E3296F2-9C3D-49EB-BCA0-DF9388C9103A}" destId="{1AE401F4-EBB2-4294-8D8A-5B9ADBE235E6}" srcOrd="2" destOrd="0" parTransId="{47B771C8-5030-41D0-AEC2-DCBF2E197A03}" sibTransId="{8421C640-B44A-43CD-AC26-8FCB401C9AD9}"/>
    <dgm:cxn modelId="{7E4901DE-C7D4-4022-B338-2DB1EC4E59D6}" type="presOf" srcId="{219135D1-9E37-4AFD-A145-FF3AA9951A81}" destId="{8C9A6920-E838-4D90-AA93-35ED521B542A}" srcOrd="0" destOrd="0" presId="urn:microsoft.com/office/officeart/2005/8/layout/vList3"/>
    <dgm:cxn modelId="{E90055D6-E893-4A53-832A-7CAE5F23B744}" type="presParOf" srcId="{EA921788-9B9F-4A7C-BEA6-CAA0F6A23BAB}" destId="{29BD2DCB-C470-4E46-8823-479C27B6E551}" srcOrd="0" destOrd="0" presId="urn:microsoft.com/office/officeart/2005/8/layout/vList3"/>
    <dgm:cxn modelId="{135C8F47-8C49-4EE6-8005-35B7AE6407E4}" type="presParOf" srcId="{29BD2DCB-C470-4E46-8823-479C27B6E551}" destId="{5C4AE3BD-D77E-482E-B2F7-C657713A45A5}" srcOrd="0" destOrd="0" presId="urn:microsoft.com/office/officeart/2005/8/layout/vList3"/>
    <dgm:cxn modelId="{DA6A8049-0DAB-4305-8475-0FBAF48D05DB}" type="presParOf" srcId="{29BD2DCB-C470-4E46-8823-479C27B6E551}" destId="{8C9A6920-E838-4D90-AA93-35ED521B542A}" srcOrd="1" destOrd="0" presId="urn:microsoft.com/office/officeart/2005/8/layout/vList3"/>
    <dgm:cxn modelId="{ADF723A3-76FB-4640-B826-D37067858EA6}" type="presParOf" srcId="{EA921788-9B9F-4A7C-BEA6-CAA0F6A23BAB}" destId="{BC1A2387-EDBC-417C-9A63-A2A0010EE4E2}" srcOrd="1" destOrd="0" presId="urn:microsoft.com/office/officeart/2005/8/layout/vList3"/>
    <dgm:cxn modelId="{3C9CA7FB-2305-43D9-8A83-2E3C28A603D3}" type="presParOf" srcId="{EA921788-9B9F-4A7C-BEA6-CAA0F6A23BAB}" destId="{FEFD8354-833E-484E-9975-6D11EF3B1FAD}" srcOrd="2" destOrd="0" presId="urn:microsoft.com/office/officeart/2005/8/layout/vList3"/>
    <dgm:cxn modelId="{3B950284-A829-4926-B3FA-8C23BB1BF3C7}" type="presParOf" srcId="{FEFD8354-833E-484E-9975-6D11EF3B1FAD}" destId="{C15EB8AE-0AC7-42ED-8743-A4BC264B5A3C}" srcOrd="0" destOrd="0" presId="urn:microsoft.com/office/officeart/2005/8/layout/vList3"/>
    <dgm:cxn modelId="{800BBCE8-E74E-445C-9741-46471420F25F}" type="presParOf" srcId="{FEFD8354-833E-484E-9975-6D11EF3B1FAD}" destId="{575F2607-B057-4F00-AA16-54CD03D1AF8A}" srcOrd="1" destOrd="0" presId="urn:microsoft.com/office/officeart/2005/8/layout/vList3"/>
    <dgm:cxn modelId="{DA936FB4-7659-44D2-B743-94467F703C59}" type="presParOf" srcId="{EA921788-9B9F-4A7C-BEA6-CAA0F6A23BAB}" destId="{624E58D1-D64B-4AEB-85B6-A0E6F4ABB405}" srcOrd="3" destOrd="0" presId="urn:microsoft.com/office/officeart/2005/8/layout/vList3"/>
    <dgm:cxn modelId="{B42149AD-24DD-44B4-B42C-075861360940}" type="presParOf" srcId="{EA921788-9B9F-4A7C-BEA6-CAA0F6A23BAB}" destId="{8B5D452E-719D-4E38-B9A8-902894CD47B2}" srcOrd="4" destOrd="0" presId="urn:microsoft.com/office/officeart/2005/8/layout/vList3"/>
    <dgm:cxn modelId="{93CE0FD8-E86F-419D-94FC-0739086DCAA8}" type="presParOf" srcId="{8B5D452E-719D-4E38-B9A8-902894CD47B2}" destId="{50A084BA-4A54-4B1E-A61A-CE2A4D04EEEF}" srcOrd="0" destOrd="0" presId="urn:microsoft.com/office/officeart/2005/8/layout/vList3"/>
    <dgm:cxn modelId="{0276DA45-86BD-48E0-9A8A-D9CA6340DC65}" type="presParOf" srcId="{8B5D452E-719D-4E38-B9A8-902894CD47B2}" destId="{1B33D7A4-61AE-4E18-8573-99E2EEDC8B0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A0F5A2-6798-4E0B-B1E3-2FFD70394297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C092EBF-9CB2-4A30-BF46-BDCBBC3ABD68}">
      <dgm:prSet custT="1"/>
      <dgm:spPr/>
      <dgm:t>
        <a:bodyPr/>
        <a:lstStyle/>
        <a:p>
          <a:pPr algn="ctr"/>
          <a:r>
            <a:rPr lang="lt-LT" sz="1600" dirty="0"/>
            <a:t>218 mln. Eur pastatų </a:t>
          </a:r>
          <a:r>
            <a:rPr lang="lt-LT" sz="1600" b="1" dirty="0"/>
            <a:t>renovacija</a:t>
          </a:r>
          <a:endParaRPr lang="en-GB" sz="1600" dirty="0"/>
        </a:p>
      </dgm:t>
    </dgm:pt>
    <dgm:pt modelId="{4D662702-B88C-4EA4-913A-E83164884F99}" type="parTrans" cxnId="{6DF44C90-62D8-4862-9F9E-D8D9B354D160}">
      <dgm:prSet/>
      <dgm:spPr/>
      <dgm:t>
        <a:bodyPr/>
        <a:lstStyle/>
        <a:p>
          <a:endParaRPr lang="en-GB" sz="1600"/>
        </a:p>
      </dgm:t>
    </dgm:pt>
    <dgm:pt modelId="{6EB12345-BBD4-4D8C-97AC-2C2B6DE14018}" type="sibTrans" cxnId="{6DF44C90-62D8-4862-9F9E-D8D9B354D160}">
      <dgm:prSet/>
      <dgm:spPr/>
      <dgm:t>
        <a:bodyPr/>
        <a:lstStyle/>
        <a:p>
          <a:endParaRPr lang="en-GB" sz="1600"/>
        </a:p>
      </dgm:t>
    </dgm:pt>
    <dgm:pt modelId="{992FC3C4-FF30-43DE-BD4B-D74C9ED4D3B4}">
      <dgm:prSet custT="1"/>
      <dgm:spPr/>
      <dgm:t>
        <a:bodyPr/>
        <a:lstStyle/>
        <a:p>
          <a:r>
            <a:rPr lang="lt-LT" sz="1600" dirty="0"/>
            <a:t>242 mln. Eur </a:t>
          </a:r>
          <a:r>
            <a:rPr lang="lt-LT" sz="1600" b="1" dirty="0"/>
            <a:t>atsinaujinančių</a:t>
          </a:r>
          <a:r>
            <a:rPr lang="lt-LT" sz="1600" dirty="0"/>
            <a:t> išteklių energijos gamyba ir kaupimas</a:t>
          </a:r>
          <a:endParaRPr lang="en-GB" sz="1600" dirty="0"/>
        </a:p>
      </dgm:t>
    </dgm:pt>
    <dgm:pt modelId="{BE9C3FE8-5901-4405-913F-CBE048E688F6}" type="parTrans" cxnId="{DE4D3726-FF58-4943-8D7C-01146927B609}">
      <dgm:prSet/>
      <dgm:spPr/>
      <dgm:t>
        <a:bodyPr/>
        <a:lstStyle/>
        <a:p>
          <a:endParaRPr lang="en-GB" sz="1600"/>
        </a:p>
      </dgm:t>
    </dgm:pt>
    <dgm:pt modelId="{0F9BB60F-6D5F-4561-8833-6A184242DE80}" type="sibTrans" cxnId="{DE4D3726-FF58-4943-8D7C-01146927B609}">
      <dgm:prSet/>
      <dgm:spPr/>
      <dgm:t>
        <a:bodyPr/>
        <a:lstStyle/>
        <a:p>
          <a:endParaRPr lang="en-GB" sz="1600"/>
        </a:p>
      </dgm:t>
    </dgm:pt>
    <dgm:pt modelId="{AF862777-38ED-4419-BD51-F1207DA5F5D3}">
      <dgm:prSet custT="1"/>
      <dgm:spPr/>
      <dgm:t>
        <a:bodyPr/>
        <a:lstStyle/>
        <a:p>
          <a:r>
            <a:rPr lang="lt-LT" sz="1600" dirty="0"/>
            <a:t>347 mln. Eur tvarus </a:t>
          </a:r>
          <a:r>
            <a:rPr lang="lt-LT" sz="1600" b="1" dirty="0"/>
            <a:t>judumas</a:t>
          </a:r>
          <a:r>
            <a:rPr lang="lt-LT" sz="1600" dirty="0"/>
            <a:t> (viešųjų transporto paslaugų gerinimas, parama taršiems automobiliams pakeisti) ir kt.</a:t>
          </a:r>
          <a:endParaRPr lang="en-GB" sz="1600" dirty="0"/>
        </a:p>
      </dgm:t>
    </dgm:pt>
    <dgm:pt modelId="{38E52CBC-8A8B-4B70-A014-30BE957FC095}" type="parTrans" cxnId="{B2870B1A-B373-4590-8E44-5C04607E45E0}">
      <dgm:prSet/>
      <dgm:spPr/>
      <dgm:t>
        <a:bodyPr/>
        <a:lstStyle/>
        <a:p>
          <a:endParaRPr lang="en-GB" sz="1600"/>
        </a:p>
      </dgm:t>
    </dgm:pt>
    <dgm:pt modelId="{0A744FD9-3C33-4B2B-893E-CC9476EF2D85}" type="sibTrans" cxnId="{B2870B1A-B373-4590-8E44-5C04607E45E0}">
      <dgm:prSet/>
      <dgm:spPr/>
      <dgm:t>
        <a:bodyPr/>
        <a:lstStyle/>
        <a:p>
          <a:endParaRPr lang="en-GB" sz="1600"/>
        </a:p>
      </dgm:t>
    </dgm:pt>
    <dgm:pt modelId="{752F6CD4-BFBC-4A31-8E0B-67954A3ACCBD}" type="pres">
      <dgm:prSet presAssocID="{C0A0F5A2-6798-4E0B-B1E3-2FFD70394297}" presName="linearFlow" presStyleCnt="0">
        <dgm:presLayoutVars>
          <dgm:dir/>
          <dgm:resizeHandles val="exact"/>
        </dgm:presLayoutVars>
      </dgm:prSet>
      <dgm:spPr/>
    </dgm:pt>
    <dgm:pt modelId="{EF8EB844-0D61-4AD6-8540-63336AEA22B1}" type="pres">
      <dgm:prSet presAssocID="{CC092EBF-9CB2-4A30-BF46-BDCBBC3ABD68}" presName="composite" presStyleCnt="0"/>
      <dgm:spPr/>
    </dgm:pt>
    <dgm:pt modelId="{C4491211-9486-4E33-8FBA-4863A2B76948}" type="pres">
      <dgm:prSet presAssocID="{CC092EBF-9CB2-4A30-BF46-BDCBBC3ABD68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mmer outline"/>
        </a:ext>
      </dgm:extLst>
    </dgm:pt>
    <dgm:pt modelId="{9DE8E65E-797C-4865-8EBB-3C67D40F1C51}" type="pres">
      <dgm:prSet presAssocID="{CC092EBF-9CB2-4A30-BF46-BDCBBC3ABD68}" presName="txShp" presStyleLbl="node1" presStyleIdx="0" presStyleCnt="3">
        <dgm:presLayoutVars>
          <dgm:bulletEnabled val="1"/>
        </dgm:presLayoutVars>
      </dgm:prSet>
      <dgm:spPr/>
    </dgm:pt>
    <dgm:pt modelId="{BB2CE1D6-D222-4EDA-8CCD-18C2935BC135}" type="pres">
      <dgm:prSet presAssocID="{6EB12345-BBD4-4D8C-97AC-2C2B6DE14018}" presName="spacing" presStyleCnt="0"/>
      <dgm:spPr/>
    </dgm:pt>
    <dgm:pt modelId="{5B12D696-ABE9-4B8A-AFEB-DD5DA58C68D5}" type="pres">
      <dgm:prSet presAssocID="{992FC3C4-FF30-43DE-BD4B-D74C9ED4D3B4}" presName="composite" presStyleCnt="0"/>
      <dgm:spPr/>
    </dgm:pt>
    <dgm:pt modelId="{077B7B33-7496-4627-83F5-9FFA3BA94F57}" type="pres">
      <dgm:prSet presAssocID="{992FC3C4-FF30-43DE-BD4B-D74C9ED4D3B4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bor with solid fill"/>
        </a:ext>
      </dgm:extLst>
    </dgm:pt>
    <dgm:pt modelId="{E5750D83-226D-441F-AD53-F6389867AC5B}" type="pres">
      <dgm:prSet presAssocID="{992FC3C4-FF30-43DE-BD4B-D74C9ED4D3B4}" presName="txShp" presStyleLbl="node1" presStyleIdx="1" presStyleCnt="3">
        <dgm:presLayoutVars>
          <dgm:bulletEnabled val="1"/>
        </dgm:presLayoutVars>
      </dgm:prSet>
      <dgm:spPr/>
    </dgm:pt>
    <dgm:pt modelId="{650F2EBF-469F-4D9E-9C2F-E62B342AE6AB}" type="pres">
      <dgm:prSet presAssocID="{0F9BB60F-6D5F-4561-8833-6A184242DE80}" presName="spacing" presStyleCnt="0"/>
      <dgm:spPr/>
    </dgm:pt>
    <dgm:pt modelId="{7F7071DC-37E6-4B81-88B0-5CB16742CD8A}" type="pres">
      <dgm:prSet presAssocID="{AF862777-38ED-4419-BD51-F1207DA5F5D3}" presName="composite" presStyleCnt="0"/>
      <dgm:spPr/>
    </dgm:pt>
    <dgm:pt modelId="{FAEED8D7-ED9E-4CFD-A1B1-730C215E8DA6}" type="pres">
      <dgm:prSet presAssocID="{AF862777-38ED-4419-BD51-F1207DA5F5D3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lectric car with solid fill"/>
        </a:ext>
      </dgm:extLst>
    </dgm:pt>
    <dgm:pt modelId="{9E2BB6A0-1A48-46F1-9F6B-09DC9E3C34FC}" type="pres">
      <dgm:prSet presAssocID="{AF862777-38ED-4419-BD51-F1207DA5F5D3}" presName="txShp" presStyleLbl="node1" presStyleIdx="2" presStyleCnt="3">
        <dgm:presLayoutVars>
          <dgm:bulletEnabled val="1"/>
        </dgm:presLayoutVars>
      </dgm:prSet>
      <dgm:spPr/>
    </dgm:pt>
  </dgm:ptLst>
  <dgm:cxnLst>
    <dgm:cxn modelId="{B2870B1A-B373-4590-8E44-5C04607E45E0}" srcId="{C0A0F5A2-6798-4E0B-B1E3-2FFD70394297}" destId="{AF862777-38ED-4419-BD51-F1207DA5F5D3}" srcOrd="2" destOrd="0" parTransId="{38E52CBC-8A8B-4B70-A014-30BE957FC095}" sibTransId="{0A744FD9-3C33-4B2B-893E-CC9476EF2D85}"/>
    <dgm:cxn modelId="{DE4D3726-FF58-4943-8D7C-01146927B609}" srcId="{C0A0F5A2-6798-4E0B-B1E3-2FFD70394297}" destId="{992FC3C4-FF30-43DE-BD4B-D74C9ED4D3B4}" srcOrd="1" destOrd="0" parTransId="{BE9C3FE8-5901-4405-913F-CBE048E688F6}" sibTransId="{0F9BB60F-6D5F-4561-8833-6A184242DE80}"/>
    <dgm:cxn modelId="{3F1FE642-E291-4EB4-9075-2E11FFD7BB80}" type="presOf" srcId="{C0A0F5A2-6798-4E0B-B1E3-2FFD70394297}" destId="{752F6CD4-BFBC-4A31-8E0B-67954A3ACCBD}" srcOrd="0" destOrd="0" presId="urn:microsoft.com/office/officeart/2005/8/layout/vList3"/>
    <dgm:cxn modelId="{C255096B-9A31-41D6-9CEA-E24AEA33AA6F}" type="presOf" srcId="{CC092EBF-9CB2-4A30-BF46-BDCBBC3ABD68}" destId="{9DE8E65E-797C-4865-8EBB-3C67D40F1C51}" srcOrd="0" destOrd="0" presId="urn:microsoft.com/office/officeart/2005/8/layout/vList3"/>
    <dgm:cxn modelId="{6DF44C90-62D8-4862-9F9E-D8D9B354D160}" srcId="{C0A0F5A2-6798-4E0B-B1E3-2FFD70394297}" destId="{CC092EBF-9CB2-4A30-BF46-BDCBBC3ABD68}" srcOrd="0" destOrd="0" parTransId="{4D662702-B88C-4EA4-913A-E83164884F99}" sibTransId="{6EB12345-BBD4-4D8C-97AC-2C2B6DE14018}"/>
    <dgm:cxn modelId="{EA2708F5-07A5-41D2-B7FD-C52D1AC0D26E}" type="presOf" srcId="{992FC3C4-FF30-43DE-BD4B-D74C9ED4D3B4}" destId="{E5750D83-226D-441F-AD53-F6389867AC5B}" srcOrd="0" destOrd="0" presId="urn:microsoft.com/office/officeart/2005/8/layout/vList3"/>
    <dgm:cxn modelId="{89451DFA-2616-4E7A-9F27-68FD7F744360}" type="presOf" srcId="{AF862777-38ED-4419-BD51-F1207DA5F5D3}" destId="{9E2BB6A0-1A48-46F1-9F6B-09DC9E3C34FC}" srcOrd="0" destOrd="0" presId="urn:microsoft.com/office/officeart/2005/8/layout/vList3"/>
    <dgm:cxn modelId="{C10A3E17-0226-4E1C-A18B-877E2A71987D}" type="presParOf" srcId="{752F6CD4-BFBC-4A31-8E0B-67954A3ACCBD}" destId="{EF8EB844-0D61-4AD6-8540-63336AEA22B1}" srcOrd="0" destOrd="0" presId="urn:microsoft.com/office/officeart/2005/8/layout/vList3"/>
    <dgm:cxn modelId="{396D1D0F-06A4-4BF8-BAAB-53819F350C9E}" type="presParOf" srcId="{EF8EB844-0D61-4AD6-8540-63336AEA22B1}" destId="{C4491211-9486-4E33-8FBA-4863A2B76948}" srcOrd="0" destOrd="0" presId="urn:microsoft.com/office/officeart/2005/8/layout/vList3"/>
    <dgm:cxn modelId="{B2658F61-943B-45F5-9BFD-E2E2EFD5CDB8}" type="presParOf" srcId="{EF8EB844-0D61-4AD6-8540-63336AEA22B1}" destId="{9DE8E65E-797C-4865-8EBB-3C67D40F1C51}" srcOrd="1" destOrd="0" presId="urn:microsoft.com/office/officeart/2005/8/layout/vList3"/>
    <dgm:cxn modelId="{6337A7B0-86A5-4250-A7F6-BE6C84C70EF2}" type="presParOf" srcId="{752F6CD4-BFBC-4A31-8E0B-67954A3ACCBD}" destId="{BB2CE1D6-D222-4EDA-8CCD-18C2935BC135}" srcOrd="1" destOrd="0" presId="urn:microsoft.com/office/officeart/2005/8/layout/vList3"/>
    <dgm:cxn modelId="{77D03E2F-FA6A-4981-9552-8DEE10B1E316}" type="presParOf" srcId="{752F6CD4-BFBC-4A31-8E0B-67954A3ACCBD}" destId="{5B12D696-ABE9-4B8A-AFEB-DD5DA58C68D5}" srcOrd="2" destOrd="0" presId="urn:microsoft.com/office/officeart/2005/8/layout/vList3"/>
    <dgm:cxn modelId="{CEFD96ED-3CF3-4BB1-87FC-C6421E26A186}" type="presParOf" srcId="{5B12D696-ABE9-4B8A-AFEB-DD5DA58C68D5}" destId="{077B7B33-7496-4627-83F5-9FFA3BA94F57}" srcOrd="0" destOrd="0" presId="urn:microsoft.com/office/officeart/2005/8/layout/vList3"/>
    <dgm:cxn modelId="{8A302D88-F3DB-4AAC-A5A1-421FCEC1654B}" type="presParOf" srcId="{5B12D696-ABE9-4B8A-AFEB-DD5DA58C68D5}" destId="{E5750D83-226D-441F-AD53-F6389867AC5B}" srcOrd="1" destOrd="0" presId="urn:microsoft.com/office/officeart/2005/8/layout/vList3"/>
    <dgm:cxn modelId="{1A8FFB15-C64A-4D50-BC9A-00A56F8E0D27}" type="presParOf" srcId="{752F6CD4-BFBC-4A31-8E0B-67954A3ACCBD}" destId="{650F2EBF-469F-4D9E-9C2F-E62B342AE6AB}" srcOrd="3" destOrd="0" presId="urn:microsoft.com/office/officeart/2005/8/layout/vList3"/>
    <dgm:cxn modelId="{694FC50F-41AB-41B3-9F71-3C81A7FE19A7}" type="presParOf" srcId="{752F6CD4-BFBC-4A31-8E0B-67954A3ACCBD}" destId="{7F7071DC-37E6-4B81-88B0-5CB16742CD8A}" srcOrd="4" destOrd="0" presId="urn:microsoft.com/office/officeart/2005/8/layout/vList3"/>
    <dgm:cxn modelId="{A416F1AC-49D0-4935-88EB-AADDACBD3707}" type="presParOf" srcId="{7F7071DC-37E6-4B81-88B0-5CB16742CD8A}" destId="{FAEED8D7-ED9E-4CFD-A1B1-730C215E8DA6}" srcOrd="0" destOrd="0" presId="urn:microsoft.com/office/officeart/2005/8/layout/vList3"/>
    <dgm:cxn modelId="{1F21A536-5AE2-4D3B-809D-F197B65DF4E9}" type="presParOf" srcId="{7F7071DC-37E6-4B81-88B0-5CB16742CD8A}" destId="{9E2BB6A0-1A48-46F1-9F6B-09DC9E3C34F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7EA17F-6FF9-449B-BE6B-A46553D6904B}" type="doc">
      <dgm:prSet loTypeId="urn:microsoft.com/office/officeart/2005/8/layout/vList3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FB22969F-CD9A-4379-A3CE-CE009A4056DD}">
      <dgm:prSet custT="1"/>
      <dgm:spPr/>
      <dgm:t>
        <a:bodyPr/>
        <a:lstStyle/>
        <a:p>
          <a:pPr algn="ctr"/>
          <a:r>
            <a:rPr lang="lt-LT" sz="1600" dirty="0"/>
            <a:t>         268 mln. Eur </a:t>
          </a:r>
          <a:r>
            <a:rPr lang="lt-LT" sz="1600" b="1" dirty="0"/>
            <a:t>sveikatos</a:t>
          </a:r>
          <a:r>
            <a:rPr lang="lt-LT" sz="1600" dirty="0"/>
            <a:t> priežiūros infrastruktūros modernizavimas,       </a:t>
          </a:r>
          <a:r>
            <a:rPr lang="en-GB" sz="1600" dirty="0" err="1"/>
            <a:t>skaitm</a:t>
          </a:r>
          <a:r>
            <a:rPr lang="lt-LT" sz="1600" dirty="0"/>
            <a:t>e</a:t>
          </a:r>
          <a:r>
            <a:rPr lang="en-GB" sz="1600" dirty="0" err="1"/>
            <a:t>nizacija</a:t>
          </a:r>
          <a:endParaRPr lang="en-GB" sz="1600" dirty="0"/>
        </a:p>
      </dgm:t>
    </dgm:pt>
    <dgm:pt modelId="{70477358-D359-4552-9CB6-7DC3285648B9}" type="parTrans" cxnId="{C2548858-5211-431E-8D63-62F53EBB34E2}">
      <dgm:prSet/>
      <dgm:spPr/>
      <dgm:t>
        <a:bodyPr/>
        <a:lstStyle/>
        <a:p>
          <a:endParaRPr lang="en-GB" sz="1600"/>
        </a:p>
      </dgm:t>
    </dgm:pt>
    <dgm:pt modelId="{C66AF495-C87B-4259-BD4A-C7182E06A67B}" type="sibTrans" cxnId="{C2548858-5211-431E-8D63-62F53EBB34E2}">
      <dgm:prSet/>
      <dgm:spPr/>
      <dgm:t>
        <a:bodyPr/>
        <a:lstStyle/>
        <a:p>
          <a:endParaRPr lang="en-GB" sz="1600"/>
        </a:p>
      </dgm:t>
    </dgm:pt>
    <dgm:pt modelId="{16CA896E-DC60-431D-9930-1F7FF57388D0}">
      <dgm:prSet custT="1"/>
      <dgm:spPr/>
      <dgm:t>
        <a:bodyPr/>
        <a:lstStyle/>
        <a:p>
          <a:pPr algn="l"/>
          <a:r>
            <a:rPr lang="lt-LT" sz="1600" dirty="0"/>
            <a:t>                 312 mln. Eur </a:t>
          </a:r>
          <a:r>
            <a:rPr lang="lt-LT" sz="1600" b="1" dirty="0"/>
            <a:t>švietimas</a:t>
          </a:r>
          <a:r>
            <a:rPr lang="lt-LT" sz="1600" dirty="0"/>
            <a:t> visą gyvenimą</a:t>
          </a:r>
          <a:endParaRPr lang="en-GB" sz="1600" dirty="0"/>
        </a:p>
      </dgm:t>
    </dgm:pt>
    <dgm:pt modelId="{F79B4B9F-0747-451C-AA28-DAE69C7A995C}" type="parTrans" cxnId="{06A48426-0180-4CF1-A3EC-0D7505DDB132}">
      <dgm:prSet/>
      <dgm:spPr/>
      <dgm:t>
        <a:bodyPr/>
        <a:lstStyle/>
        <a:p>
          <a:endParaRPr lang="en-GB" sz="1600"/>
        </a:p>
      </dgm:t>
    </dgm:pt>
    <dgm:pt modelId="{36C2328C-64A2-412C-916E-344392C5A53F}" type="sibTrans" cxnId="{06A48426-0180-4CF1-A3EC-0D7505DDB132}">
      <dgm:prSet/>
      <dgm:spPr/>
      <dgm:t>
        <a:bodyPr/>
        <a:lstStyle/>
        <a:p>
          <a:endParaRPr lang="en-GB" sz="1600"/>
        </a:p>
      </dgm:t>
    </dgm:pt>
    <dgm:pt modelId="{7B873AB0-E386-4D4C-811B-E735C0F4DF79}">
      <dgm:prSet custT="1"/>
      <dgm:spPr/>
      <dgm:t>
        <a:bodyPr/>
        <a:lstStyle/>
        <a:p>
          <a:pPr algn="l"/>
          <a:r>
            <a:rPr lang="lt-LT" sz="1600" dirty="0"/>
            <a:t>                 200 mln. Eur aukštasis </a:t>
          </a:r>
          <a:r>
            <a:rPr lang="lt-LT" sz="1600" b="1" dirty="0"/>
            <a:t>mokslas</a:t>
          </a:r>
          <a:r>
            <a:rPr lang="lt-LT" sz="1600" dirty="0"/>
            <a:t> ir parama inovacijoms</a:t>
          </a:r>
          <a:endParaRPr lang="en-GB" sz="1600" dirty="0"/>
        </a:p>
      </dgm:t>
    </dgm:pt>
    <dgm:pt modelId="{BB23E413-0850-4F46-BBAA-4767BE8CF15E}" type="parTrans" cxnId="{0F72DE95-C7B2-4F87-AC75-839BF7DEA671}">
      <dgm:prSet/>
      <dgm:spPr/>
      <dgm:t>
        <a:bodyPr/>
        <a:lstStyle/>
        <a:p>
          <a:endParaRPr lang="en-GB" sz="1600"/>
        </a:p>
      </dgm:t>
    </dgm:pt>
    <dgm:pt modelId="{076F989C-7F09-4097-B5C0-59293DAD8FC2}" type="sibTrans" cxnId="{0F72DE95-C7B2-4F87-AC75-839BF7DEA671}">
      <dgm:prSet/>
      <dgm:spPr/>
      <dgm:t>
        <a:bodyPr/>
        <a:lstStyle/>
        <a:p>
          <a:endParaRPr lang="en-GB" sz="1600"/>
        </a:p>
      </dgm:t>
    </dgm:pt>
    <dgm:pt modelId="{86460761-A9D3-4131-9DE1-CCA822B98A1B}">
      <dgm:prSet custT="1"/>
      <dgm:spPr/>
      <dgm:t>
        <a:bodyPr/>
        <a:lstStyle/>
        <a:p>
          <a:pPr algn="l"/>
          <a:r>
            <a:rPr lang="lt-LT" sz="1600" dirty="0"/>
            <a:t>                 109 mln. Eur </a:t>
          </a:r>
          <a:r>
            <a:rPr lang="lt-LT" sz="1600" b="1" dirty="0"/>
            <a:t>socialinė apsauga</a:t>
          </a:r>
          <a:endParaRPr lang="en-GB" sz="1600" dirty="0"/>
        </a:p>
      </dgm:t>
    </dgm:pt>
    <dgm:pt modelId="{E039F5F7-2A8E-458A-8DC9-B07B2932BB7B}" type="parTrans" cxnId="{E1059FC5-6F07-4BE4-9F29-904DE56511BD}">
      <dgm:prSet/>
      <dgm:spPr/>
      <dgm:t>
        <a:bodyPr/>
        <a:lstStyle/>
        <a:p>
          <a:endParaRPr lang="en-GB" sz="1600"/>
        </a:p>
      </dgm:t>
    </dgm:pt>
    <dgm:pt modelId="{E1D20389-33EB-4D4C-B643-75E0278DC7CD}" type="sibTrans" cxnId="{E1059FC5-6F07-4BE4-9F29-904DE56511BD}">
      <dgm:prSet/>
      <dgm:spPr/>
      <dgm:t>
        <a:bodyPr/>
        <a:lstStyle/>
        <a:p>
          <a:endParaRPr lang="en-GB" sz="1600"/>
        </a:p>
      </dgm:t>
    </dgm:pt>
    <dgm:pt modelId="{6FA6C60C-4232-4081-8D12-FE825E5FB1C5}" type="pres">
      <dgm:prSet presAssocID="{837EA17F-6FF9-449B-BE6B-A46553D6904B}" presName="linearFlow" presStyleCnt="0">
        <dgm:presLayoutVars>
          <dgm:dir/>
          <dgm:resizeHandles val="exact"/>
        </dgm:presLayoutVars>
      </dgm:prSet>
      <dgm:spPr/>
    </dgm:pt>
    <dgm:pt modelId="{2477DCCF-5EC7-45DC-9D8C-20712D59CFF7}" type="pres">
      <dgm:prSet presAssocID="{FB22969F-CD9A-4379-A3CE-CE009A4056DD}" presName="composite" presStyleCnt="0"/>
      <dgm:spPr/>
    </dgm:pt>
    <dgm:pt modelId="{E66E0274-2A65-41C7-A0FA-D176F6349644}" type="pres">
      <dgm:prSet presAssocID="{FB22969F-CD9A-4379-A3CE-CE009A4056DD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ot Hand with solid fill"/>
        </a:ext>
      </dgm:extLst>
    </dgm:pt>
    <dgm:pt modelId="{E121CCFA-8517-46DB-A56B-7053752BB026}" type="pres">
      <dgm:prSet presAssocID="{FB22969F-CD9A-4379-A3CE-CE009A4056DD}" presName="txShp" presStyleLbl="node1" presStyleIdx="0" presStyleCnt="4">
        <dgm:presLayoutVars>
          <dgm:bulletEnabled val="1"/>
        </dgm:presLayoutVars>
      </dgm:prSet>
      <dgm:spPr/>
    </dgm:pt>
    <dgm:pt modelId="{B8E3D469-3FE0-455B-8452-E0C15F4686C0}" type="pres">
      <dgm:prSet presAssocID="{C66AF495-C87B-4259-BD4A-C7182E06A67B}" presName="spacing" presStyleCnt="0"/>
      <dgm:spPr/>
    </dgm:pt>
    <dgm:pt modelId="{FCD895CD-3526-40D8-B98C-1A88634049F8}" type="pres">
      <dgm:prSet presAssocID="{16CA896E-DC60-431D-9930-1F7FF57388D0}" presName="composite" presStyleCnt="0"/>
      <dgm:spPr/>
    </dgm:pt>
    <dgm:pt modelId="{37AC8C07-D305-427D-8F97-80884572DC77}" type="pres">
      <dgm:prSet presAssocID="{16CA896E-DC60-431D-9930-1F7FF57388D0}" presName="imgShp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fessor female with solid fill"/>
        </a:ext>
      </dgm:extLst>
    </dgm:pt>
    <dgm:pt modelId="{45919593-44DC-4EFC-AAA2-12D10575501A}" type="pres">
      <dgm:prSet presAssocID="{16CA896E-DC60-431D-9930-1F7FF57388D0}" presName="txShp" presStyleLbl="node1" presStyleIdx="1" presStyleCnt="4">
        <dgm:presLayoutVars>
          <dgm:bulletEnabled val="1"/>
        </dgm:presLayoutVars>
      </dgm:prSet>
      <dgm:spPr/>
    </dgm:pt>
    <dgm:pt modelId="{2CCB952A-8811-4FA0-8128-5DA829C553B2}" type="pres">
      <dgm:prSet presAssocID="{36C2328C-64A2-412C-916E-344392C5A53F}" presName="spacing" presStyleCnt="0"/>
      <dgm:spPr/>
    </dgm:pt>
    <dgm:pt modelId="{346BB49C-D2C2-41F5-870D-B6230CD39037}" type="pres">
      <dgm:prSet presAssocID="{7B873AB0-E386-4D4C-811B-E735C0F4DF79}" presName="composite" presStyleCnt="0"/>
      <dgm:spPr/>
    </dgm:pt>
    <dgm:pt modelId="{BDB3DACB-932A-4F4F-A748-FD24BCBF1AB7}" type="pres">
      <dgm:prSet presAssocID="{7B873AB0-E386-4D4C-811B-E735C0F4DF79}" presName="imgShp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aduation cap outline"/>
        </a:ext>
      </dgm:extLst>
    </dgm:pt>
    <dgm:pt modelId="{928BCAB3-898A-408A-BCF4-DD30A1B21080}" type="pres">
      <dgm:prSet presAssocID="{7B873AB0-E386-4D4C-811B-E735C0F4DF79}" presName="txShp" presStyleLbl="node1" presStyleIdx="2" presStyleCnt="4">
        <dgm:presLayoutVars>
          <dgm:bulletEnabled val="1"/>
        </dgm:presLayoutVars>
      </dgm:prSet>
      <dgm:spPr/>
    </dgm:pt>
    <dgm:pt modelId="{E71E28BA-DDC6-4236-9F27-0C1472B7F272}" type="pres">
      <dgm:prSet presAssocID="{076F989C-7F09-4097-B5C0-59293DAD8FC2}" presName="spacing" presStyleCnt="0"/>
      <dgm:spPr/>
    </dgm:pt>
    <dgm:pt modelId="{537D2150-914A-48A9-AD16-FEBEF23090B5}" type="pres">
      <dgm:prSet presAssocID="{86460761-A9D3-4131-9DE1-CCA822B98A1B}" presName="composite" presStyleCnt="0"/>
      <dgm:spPr/>
    </dgm:pt>
    <dgm:pt modelId="{57A6B831-4104-4BFA-A612-149507A3D357}" type="pres">
      <dgm:prSet presAssocID="{86460761-A9D3-4131-9DE1-CCA822B98A1B}" presName="imgShp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e with solid fill"/>
        </a:ext>
      </dgm:extLst>
    </dgm:pt>
    <dgm:pt modelId="{349ECC12-5100-4AC2-8C21-096C979AB31A}" type="pres">
      <dgm:prSet presAssocID="{86460761-A9D3-4131-9DE1-CCA822B98A1B}" presName="txShp" presStyleLbl="node1" presStyleIdx="3" presStyleCnt="4">
        <dgm:presLayoutVars>
          <dgm:bulletEnabled val="1"/>
        </dgm:presLayoutVars>
      </dgm:prSet>
      <dgm:spPr/>
    </dgm:pt>
  </dgm:ptLst>
  <dgm:cxnLst>
    <dgm:cxn modelId="{06A48426-0180-4CF1-A3EC-0D7505DDB132}" srcId="{837EA17F-6FF9-449B-BE6B-A46553D6904B}" destId="{16CA896E-DC60-431D-9930-1F7FF57388D0}" srcOrd="1" destOrd="0" parTransId="{F79B4B9F-0747-451C-AA28-DAE69C7A995C}" sibTransId="{36C2328C-64A2-412C-916E-344392C5A53F}"/>
    <dgm:cxn modelId="{72F99A54-B638-4185-A27D-0B5E5ADDA5C9}" type="presOf" srcId="{FB22969F-CD9A-4379-A3CE-CE009A4056DD}" destId="{E121CCFA-8517-46DB-A56B-7053752BB026}" srcOrd="0" destOrd="0" presId="urn:microsoft.com/office/officeart/2005/8/layout/vList3"/>
    <dgm:cxn modelId="{C2548858-5211-431E-8D63-62F53EBB34E2}" srcId="{837EA17F-6FF9-449B-BE6B-A46553D6904B}" destId="{FB22969F-CD9A-4379-A3CE-CE009A4056DD}" srcOrd="0" destOrd="0" parTransId="{70477358-D359-4552-9CB6-7DC3285648B9}" sibTransId="{C66AF495-C87B-4259-BD4A-C7182E06A67B}"/>
    <dgm:cxn modelId="{44483D7E-CBA0-4155-A366-EF723A300341}" type="presOf" srcId="{16CA896E-DC60-431D-9930-1F7FF57388D0}" destId="{45919593-44DC-4EFC-AAA2-12D10575501A}" srcOrd="0" destOrd="0" presId="urn:microsoft.com/office/officeart/2005/8/layout/vList3"/>
    <dgm:cxn modelId="{0F72DE95-C7B2-4F87-AC75-839BF7DEA671}" srcId="{837EA17F-6FF9-449B-BE6B-A46553D6904B}" destId="{7B873AB0-E386-4D4C-811B-E735C0F4DF79}" srcOrd="2" destOrd="0" parTransId="{BB23E413-0850-4F46-BBAA-4767BE8CF15E}" sibTransId="{076F989C-7F09-4097-B5C0-59293DAD8FC2}"/>
    <dgm:cxn modelId="{45F296B5-3551-409D-A3C0-D8F0B8AB4D0C}" type="presOf" srcId="{7B873AB0-E386-4D4C-811B-E735C0F4DF79}" destId="{928BCAB3-898A-408A-BCF4-DD30A1B21080}" srcOrd="0" destOrd="0" presId="urn:microsoft.com/office/officeart/2005/8/layout/vList3"/>
    <dgm:cxn modelId="{E1059FC5-6F07-4BE4-9F29-904DE56511BD}" srcId="{837EA17F-6FF9-449B-BE6B-A46553D6904B}" destId="{86460761-A9D3-4131-9DE1-CCA822B98A1B}" srcOrd="3" destOrd="0" parTransId="{E039F5F7-2A8E-458A-8DC9-B07B2932BB7B}" sibTransId="{E1D20389-33EB-4D4C-B643-75E0278DC7CD}"/>
    <dgm:cxn modelId="{45E5E8EB-6F9F-462E-9738-3D2462D90CD3}" type="presOf" srcId="{837EA17F-6FF9-449B-BE6B-A46553D6904B}" destId="{6FA6C60C-4232-4081-8D12-FE825E5FB1C5}" srcOrd="0" destOrd="0" presId="urn:microsoft.com/office/officeart/2005/8/layout/vList3"/>
    <dgm:cxn modelId="{E508C5FF-7AAA-4421-B195-BF1DA306A1DF}" type="presOf" srcId="{86460761-A9D3-4131-9DE1-CCA822B98A1B}" destId="{349ECC12-5100-4AC2-8C21-096C979AB31A}" srcOrd="0" destOrd="0" presId="urn:microsoft.com/office/officeart/2005/8/layout/vList3"/>
    <dgm:cxn modelId="{52645901-FBF7-48C9-843D-70FD83F30FD4}" type="presParOf" srcId="{6FA6C60C-4232-4081-8D12-FE825E5FB1C5}" destId="{2477DCCF-5EC7-45DC-9D8C-20712D59CFF7}" srcOrd="0" destOrd="0" presId="urn:microsoft.com/office/officeart/2005/8/layout/vList3"/>
    <dgm:cxn modelId="{8128EFAF-622F-4055-B3C0-B52859484849}" type="presParOf" srcId="{2477DCCF-5EC7-45DC-9D8C-20712D59CFF7}" destId="{E66E0274-2A65-41C7-A0FA-D176F6349644}" srcOrd="0" destOrd="0" presId="urn:microsoft.com/office/officeart/2005/8/layout/vList3"/>
    <dgm:cxn modelId="{B4591471-ACE6-4477-A1D0-D13E4ED5E33F}" type="presParOf" srcId="{2477DCCF-5EC7-45DC-9D8C-20712D59CFF7}" destId="{E121CCFA-8517-46DB-A56B-7053752BB026}" srcOrd="1" destOrd="0" presId="urn:microsoft.com/office/officeart/2005/8/layout/vList3"/>
    <dgm:cxn modelId="{78846B66-EE8F-47DC-AADE-70FEF9848C26}" type="presParOf" srcId="{6FA6C60C-4232-4081-8D12-FE825E5FB1C5}" destId="{B8E3D469-3FE0-455B-8452-E0C15F4686C0}" srcOrd="1" destOrd="0" presId="urn:microsoft.com/office/officeart/2005/8/layout/vList3"/>
    <dgm:cxn modelId="{02CCA65F-9736-4EA2-80B4-79AE1C6BD844}" type="presParOf" srcId="{6FA6C60C-4232-4081-8D12-FE825E5FB1C5}" destId="{FCD895CD-3526-40D8-B98C-1A88634049F8}" srcOrd="2" destOrd="0" presId="urn:microsoft.com/office/officeart/2005/8/layout/vList3"/>
    <dgm:cxn modelId="{5524B95D-5B4B-4F53-A2F4-5AF75E0A1B8C}" type="presParOf" srcId="{FCD895CD-3526-40D8-B98C-1A88634049F8}" destId="{37AC8C07-D305-427D-8F97-80884572DC77}" srcOrd="0" destOrd="0" presId="urn:microsoft.com/office/officeart/2005/8/layout/vList3"/>
    <dgm:cxn modelId="{185CE0EB-09FF-4275-A9F8-F002A9596661}" type="presParOf" srcId="{FCD895CD-3526-40D8-B98C-1A88634049F8}" destId="{45919593-44DC-4EFC-AAA2-12D10575501A}" srcOrd="1" destOrd="0" presId="urn:microsoft.com/office/officeart/2005/8/layout/vList3"/>
    <dgm:cxn modelId="{B902B594-CC60-4F6A-9120-981E8CA92DD5}" type="presParOf" srcId="{6FA6C60C-4232-4081-8D12-FE825E5FB1C5}" destId="{2CCB952A-8811-4FA0-8128-5DA829C553B2}" srcOrd="3" destOrd="0" presId="urn:microsoft.com/office/officeart/2005/8/layout/vList3"/>
    <dgm:cxn modelId="{9AD3F671-1B7D-486E-9760-B9517AC536CB}" type="presParOf" srcId="{6FA6C60C-4232-4081-8D12-FE825E5FB1C5}" destId="{346BB49C-D2C2-41F5-870D-B6230CD39037}" srcOrd="4" destOrd="0" presId="urn:microsoft.com/office/officeart/2005/8/layout/vList3"/>
    <dgm:cxn modelId="{2F614CC5-8006-4A47-9F6E-0A7BE1D32DF1}" type="presParOf" srcId="{346BB49C-D2C2-41F5-870D-B6230CD39037}" destId="{BDB3DACB-932A-4F4F-A748-FD24BCBF1AB7}" srcOrd="0" destOrd="0" presId="urn:microsoft.com/office/officeart/2005/8/layout/vList3"/>
    <dgm:cxn modelId="{1EF7F980-37F2-4B32-B4C3-44CD9D35C9C0}" type="presParOf" srcId="{346BB49C-D2C2-41F5-870D-B6230CD39037}" destId="{928BCAB3-898A-408A-BCF4-DD30A1B21080}" srcOrd="1" destOrd="0" presId="urn:microsoft.com/office/officeart/2005/8/layout/vList3"/>
    <dgm:cxn modelId="{C856F077-D4B2-4647-A84F-25EACECF739D}" type="presParOf" srcId="{6FA6C60C-4232-4081-8D12-FE825E5FB1C5}" destId="{E71E28BA-DDC6-4236-9F27-0C1472B7F272}" srcOrd="5" destOrd="0" presId="urn:microsoft.com/office/officeart/2005/8/layout/vList3"/>
    <dgm:cxn modelId="{38A41D0F-F982-4E70-B30C-3E4CB70179B8}" type="presParOf" srcId="{6FA6C60C-4232-4081-8D12-FE825E5FB1C5}" destId="{537D2150-914A-48A9-AD16-FEBEF23090B5}" srcOrd="6" destOrd="0" presId="urn:microsoft.com/office/officeart/2005/8/layout/vList3"/>
    <dgm:cxn modelId="{A7F28DDE-BFC4-476C-AF91-F8F86BDA6145}" type="presParOf" srcId="{537D2150-914A-48A9-AD16-FEBEF23090B5}" destId="{57A6B831-4104-4BFA-A612-149507A3D357}" srcOrd="0" destOrd="0" presId="urn:microsoft.com/office/officeart/2005/8/layout/vList3"/>
    <dgm:cxn modelId="{D9C4382D-0866-4401-870B-3A3C0DFC0878}" type="presParOf" srcId="{537D2150-914A-48A9-AD16-FEBEF23090B5}" destId="{349ECC12-5100-4AC2-8C21-096C979AB31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21BB41-528C-4C77-8C8F-D74B547176A8}" type="doc">
      <dgm:prSet loTypeId="urn:microsoft.com/office/officeart/2005/8/layout/vList3" loCatId="list" qsTypeId="urn:microsoft.com/office/officeart/2005/8/quickstyle/simple4" qsCatId="simple" csTypeId="urn:microsoft.com/office/officeart/2005/8/colors/colorful3" csCatId="colorful" phldr="1"/>
      <dgm:spPr/>
    </dgm:pt>
    <dgm:pt modelId="{5DB12A76-FACD-45D9-B486-49EB1DB621E6}">
      <dgm:prSet phldrT="[Text]" custT="1"/>
      <dgm:spPr/>
      <dgm:t>
        <a:bodyPr/>
        <a:lstStyle/>
        <a:p>
          <a:r>
            <a:rPr lang="lt-LT" sz="1800" dirty="0"/>
            <a:t>Mirė daugiau kaip 138 000 žmonių</a:t>
          </a:r>
          <a:endParaRPr lang="en-US" sz="1800" dirty="0"/>
        </a:p>
      </dgm:t>
    </dgm:pt>
    <dgm:pt modelId="{01FEA9EE-A51A-4E1C-A02B-C83C8652D2D4}" type="parTrans" cxnId="{94CA6E8F-3BBA-4A9E-928C-A44ADAFE124F}">
      <dgm:prSet/>
      <dgm:spPr/>
      <dgm:t>
        <a:bodyPr/>
        <a:lstStyle/>
        <a:p>
          <a:endParaRPr lang="en-US" sz="1800"/>
        </a:p>
      </dgm:t>
    </dgm:pt>
    <dgm:pt modelId="{A023BDEF-3B63-4625-8865-7BFA71EC956B}" type="sibTrans" cxnId="{94CA6E8F-3BBA-4A9E-928C-A44ADAFE124F}">
      <dgm:prSet/>
      <dgm:spPr/>
      <dgm:t>
        <a:bodyPr/>
        <a:lstStyle/>
        <a:p>
          <a:endParaRPr lang="en-US" sz="1800"/>
        </a:p>
      </dgm:t>
    </dgm:pt>
    <dgm:pt modelId="{5B45A73F-46CE-4240-833D-081E1D6B4A30}">
      <dgm:prSet phldrT="[Text]" custT="1"/>
      <dgm:spPr/>
      <dgm:t>
        <a:bodyPr/>
        <a:lstStyle/>
        <a:p>
          <a:r>
            <a:rPr lang="lt-LT" sz="1800" dirty="0"/>
            <a:t>Upių potvyniai Europoje – virš 5 mlrd. nuostolių (kasmet)</a:t>
          </a:r>
          <a:endParaRPr lang="en-US" sz="1800" dirty="0"/>
        </a:p>
      </dgm:t>
    </dgm:pt>
    <dgm:pt modelId="{F3D01FDE-4F87-4C79-9183-D0D56485F2D5}" type="parTrans" cxnId="{5F5959EC-E354-4388-9C8E-786E994141CF}">
      <dgm:prSet/>
      <dgm:spPr/>
      <dgm:t>
        <a:bodyPr/>
        <a:lstStyle/>
        <a:p>
          <a:endParaRPr lang="en-US" sz="1800"/>
        </a:p>
      </dgm:t>
    </dgm:pt>
    <dgm:pt modelId="{AC82413A-CE65-47C1-A37A-9B23A7E1B7B7}" type="sibTrans" cxnId="{5F5959EC-E354-4388-9C8E-786E994141CF}">
      <dgm:prSet/>
      <dgm:spPr/>
      <dgm:t>
        <a:bodyPr/>
        <a:lstStyle/>
        <a:p>
          <a:endParaRPr lang="en-US" sz="1800"/>
        </a:p>
      </dgm:t>
    </dgm:pt>
    <dgm:pt modelId="{18FBECF8-AC2D-402F-9C3F-083B7FFBB2C2}">
      <dgm:prSet phldrT="[Text]" custT="1"/>
      <dgm:spPr/>
      <dgm:t>
        <a:bodyPr/>
        <a:lstStyle/>
        <a:p>
          <a:r>
            <a:rPr lang="lt-LT" sz="1800" dirty="0"/>
            <a:t>Miškų gaisrai – apie 2 mlrd. nuostolių (kasmet)</a:t>
          </a:r>
        </a:p>
      </dgm:t>
    </dgm:pt>
    <dgm:pt modelId="{D5D103FC-23EB-40B9-87A0-498053C12525}" type="parTrans" cxnId="{3F885F5B-DB99-481F-97F7-98E906F30B80}">
      <dgm:prSet/>
      <dgm:spPr/>
      <dgm:t>
        <a:bodyPr/>
        <a:lstStyle/>
        <a:p>
          <a:endParaRPr lang="en-US" sz="1800"/>
        </a:p>
      </dgm:t>
    </dgm:pt>
    <dgm:pt modelId="{4328F9CA-CED6-4204-85EF-8B5689A4BB2F}" type="sibTrans" cxnId="{3F885F5B-DB99-481F-97F7-98E906F30B80}">
      <dgm:prSet/>
      <dgm:spPr/>
      <dgm:t>
        <a:bodyPr/>
        <a:lstStyle/>
        <a:p>
          <a:endParaRPr lang="en-US" sz="1800"/>
        </a:p>
      </dgm:t>
    </dgm:pt>
    <dgm:pt modelId="{39BB73CD-90D1-4DA5-ABDF-8A18151FFDCA}">
      <dgm:prSet phldrT="[Text]" custT="1"/>
      <dgm:spPr/>
      <dgm:t>
        <a:bodyPr/>
        <a:lstStyle/>
        <a:p>
          <a:r>
            <a:rPr lang="lt-LT" sz="1800" dirty="0"/>
            <a:t>Šalims sunkiau apsirūpinti maistu</a:t>
          </a:r>
        </a:p>
      </dgm:t>
    </dgm:pt>
    <dgm:pt modelId="{218AB810-B97C-4784-BB42-93C516F9E58D}" type="parTrans" cxnId="{C0019697-9F30-43E6-B1BB-FCF465866355}">
      <dgm:prSet/>
      <dgm:spPr/>
      <dgm:t>
        <a:bodyPr/>
        <a:lstStyle/>
        <a:p>
          <a:endParaRPr lang="en-US" sz="1800"/>
        </a:p>
      </dgm:t>
    </dgm:pt>
    <dgm:pt modelId="{64BE697C-015A-4D1A-B802-D59987690E72}" type="sibTrans" cxnId="{C0019697-9F30-43E6-B1BB-FCF465866355}">
      <dgm:prSet/>
      <dgm:spPr/>
      <dgm:t>
        <a:bodyPr/>
        <a:lstStyle/>
        <a:p>
          <a:endParaRPr lang="en-US" sz="1800"/>
        </a:p>
      </dgm:t>
    </dgm:pt>
    <dgm:pt modelId="{4F26E585-9101-4815-A77B-2C94577F5720}" type="pres">
      <dgm:prSet presAssocID="{9C21BB41-528C-4C77-8C8F-D74B547176A8}" presName="linearFlow" presStyleCnt="0">
        <dgm:presLayoutVars>
          <dgm:dir/>
          <dgm:resizeHandles val="exact"/>
        </dgm:presLayoutVars>
      </dgm:prSet>
      <dgm:spPr/>
    </dgm:pt>
    <dgm:pt modelId="{C6AE7CBE-1C91-4C72-A03E-B3C9B808649D}" type="pres">
      <dgm:prSet presAssocID="{5DB12A76-FACD-45D9-B486-49EB1DB621E6}" presName="composite" presStyleCnt="0"/>
      <dgm:spPr/>
    </dgm:pt>
    <dgm:pt modelId="{519343A1-216A-4EC0-A970-8B8B160302F2}" type="pres">
      <dgm:prSet presAssocID="{5DB12A76-FACD-45D9-B486-49EB1DB621E6}" presName="imgShp" presStyleLbl="fgImgPlace1" presStyleIdx="0" presStyleCnt="4" custScaleX="76278" custScaleY="63840"/>
      <dgm:spPr>
        <a:solidFill>
          <a:schemeClr val="bg1">
            <a:lumMod val="65000"/>
          </a:schemeClr>
        </a:solidFill>
      </dgm:spPr>
      <dgm:extLst>
        <a:ext uri="{E40237B7-FDA0-4F09-8148-C483321AD2D9}">
          <dgm14:cNvPr xmlns:dgm14="http://schemas.microsoft.com/office/drawing/2010/diagram" id="0" name="" descr="Skull outline"/>
        </a:ext>
      </dgm:extLst>
    </dgm:pt>
    <dgm:pt modelId="{46F5229D-33CE-4ABB-9149-F5DE3C7C3E40}" type="pres">
      <dgm:prSet presAssocID="{5DB12A76-FACD-45D9-B486-49EB1DB621E6}" presName="txShp" presStyleLbl="node1" presStyleIdx="0" presStyleCnt="4">
        <dgm:presLayoutVars>
          <dgm:bulletEnabled val="1"/>
        </dgm:presLayoutVars>
      </dgm:prSet>
      <dgm:spPr/>
    </dgm:pt>
    <dgm:pt modelId="{BD546E9A-E537-40F2-9C7B-3D568BCF5935}" type="pres">
      <dgm:prSet presAssocID="{A023BDEF-3B63-4625-8865-7BFA71EC956B}" presName="spacing" presStyleCnt="0"/>
      <dgm:spPr/>
    </dgm:pt>
    <dgm:pt modelId="{489363C3-4C49-446C-B41E-89CAD685AD8C}" type="pres">
      <dgm:prSet presAssocID="{5B45A73F-46CE-4240-833D-081E1D6B4A30}" presName="composite" presStyleCnt="0"/>
      <dgm:spPr/>
    </dgm:pt>
    <dgm:pt modelId="{6261A4EA-D7E1-424C-ACB4-C8F6860B7002}" type="pres">
      <dgm:prSet presAssocID="{5B45A73F-46CE-4240-833D-081E1D6B4A30}" presName="imgShp" presStyleLbl="fgImgPlac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ter with solid fill"/>
        </a:ext>
      </dgm:extLst>
    </dgm:pt>
    <dgm:pt modelId="{38F1CDFB-25E2-4C10-B9B2-0630174FDFFC}" type="pres">
      <dgm:prSet presAssocID="{5B45A73F-46CE-4240-833D-081E1D6B4A30}" presName="txShp" presStyleLbl="node1" presStyleIdx="1" presStyleCnt="4">
        <dgm:presLayoutVars>
          <dgm:bulletEnabled val="1"/>
        </dgm:presLayoutVars>
      </dgm:prSet>
      <dgm:spPr/>
    </dgm:pt>
    <dgm:pt modelId="{CD588FAF-9B66-4FEC-8F61-110F9D9A0CE9}" type="pres">
      <dgm:prSet presAssocID="{AC82413A-CE65-47C1-A37A-9B23A7E1B7B7}" presName="spacing" presStyleCnt="0"/>
      <dgm:spPr/>
    </dgm:pt>
    <dgm:pt modelId="{F295BA49-5427-4C3C-9FD2-6CEB3E3E0AA1}" type="pres">
      <dgm:prSet presAssocID="{18FBECF8-AC2D-402F-9C3F-083B7FFBB2C2}" presName="composite" presStyleCnt="0"/>
      <dgm:spPr/>
    </dgm:pt>
    <dgm:pt modelId="{B4E6F208-1C6E-4AFC-8A19-2355F8CC4252}" type="pres">
      <dgm:prSet presAssocID="{18FBECF8-AC2D-402F-9C3F-083B7FFBB2C2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est scene with solid fill"/>
        </a:ext>
      </dgm:extLst>
    </dgm:pt>
    <dgm:pt modelId="{7AA938BC-178D-46EB-8396-8846EB60F8B2}" type="pres">
      <dgm:prSet presAssocID="{18FBECF8-AC2D-402F-9C3F-083B7FFBB2C2}" presName="txShp" presStyleLbl="node1" presStyleIdx="2" presStyleCnt="4">
        <dgm:presLayoutVars>
          <dgm:bulletEnabled val="1"/>
        </dgm:presLayoutVars>
      </dgm:prSet>
      <dgm:spPr/>
    </dgm:pt>
    <dgm:pt modelId="{2B9C0C25-3C8E-4496-A33D-96DC332972D5}" type="pres">
      <dgm:prSet presAssocID="{4328F9CA-CED6-4204-85EF-8B5689A4BB2F}" presName="spacing" presStyleCnt="0"/>
      <dgm:spPr/>
    </dgm:pt>
    <dgm:pt modelId="{3DE33FF1-35D1-4F8B-99C0-ECD1AD8505EC}" type="pres">
      <dgm:prSet presAssocID="{39BB73CD-90D1-4DA5-ABDF-8A18151FFDCA}" presName="composite" presStyleCnt="0"/>
      <dgm:spPr/>
    </dgm:pt>
    <dgm:pt modelId="{21176075-B4FF-4429-B5C1-F5C0248E6E5A}" type="pres">
      <dgm:prSet presAssocID="{39BB73CD-90D1-4DA5-ABDF-8A18151FFDCA}" presName="imgShp" presStyleLbl="fgImgPlace1" presStyleIdx="3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 with solid fill"/>
        </a:ext>
      </dgm:extLst>
    </dgm:pt>
    <dgm:pt modelId="{264AD6FD-EE25-4368-884A-E1AF9EB43963}" type="pres">
      <dgm:prSet presAssocID="{39BB73CD-90D1-4DA5-ABDF-8A18151FFDCA}" presName="txShp" presStyleLbl="node1" presStyleIdx="3" presStyleCnt="4">
        <dgm:presLayoutVars>
          <dgm:bulletEnabled val="1"/>
        </dgm:presLayoutVars>
      </dgm:prSet>
      <dgm:spPr/>
    </dgm:pt>
  </dgm:ptLst>
  <dgm:cxnLst>
    <dgm:cxn modelId="{A12FE31F-285A-47CF-812F-9E67711391C4}" type="presOf" srcId="{18FBECF8-AC2D-402F-9C3F-083B7FFBB2C2}" destId="{7AA938BC-178D-46EB-8396-8846EB60F8B2}" srcOrd="0" destOrd="0" presId="urn:microsoft.com/office/officeart/2005/8/layout/vList3"/>
    <dgm:cxn modelId="{3F885F5B-DB99-481F-97F7-98E906F30B80}" srcId="{9C21BB41-528C-4C77-8C8F-D74B547176A8}" destId="{18FBECF8-AC2D-402F-9C3F-083B7FFBB2C2}" srcOrd="2" destOrd="0" parTransId="{D5D103FC-23EB-40B9-87A0-498053C12525}" sibTransId="{4328F9CA-CED6-4204-85EF-8B5689A4BB2F}"/>
    <dgm:cxn modelId="{CA9B8244-4200-4FB7-B77E-6DDB1B39EC43}" type="presOf" srcId="{5DB12A76-FACD-45D9-B486-49EB1DB621E6}" destId="{46F5229D-33CE-4ABB-9149-F5DE3C7C3E40}" srcOrd="0" destOrd="0" presId="urn:microsoft.com/office/officeart/2005/8/layout/vList3"/>
    <dgm:cxn modelId="{B4CA5D71-EACD-4C7D-BFFC-F5D8C0EACC24}" type="presOf" srcId="{9C21BB41-528C-4C77-8C8F-D74B547176A8}" destId="{4F26E585-9101-4815-A77B-2C94577F5720}" srcOrd="0" destOrd="0" presId="urn:microsoft.com/office/officeart/2005/8/layout/vList3"/>
    <dgm:cxn modelId="{94CA6E8F-3BBA-4A9E-928C-A44ADAFE124F}" srcId="{9C21BB41-528C-4C77-8C8F-D74B547176A8}" destId="{5DB12A76-FACD-45D9-B486-49EB1DB621E6}" srcOrd="0" destOrd="0" parTransId="{01FEA9EE-A51A-4E1C-A02B-C83C8652D2D4}" sibTransId="{A023BDEF-3B63-4625-8865-7BFA71EC956B}"/>
    <dgm:cxn modelId="{C0019697-9F30-43E6-B1BB-FCF465866355}" srcId="{9C21BB41-528C-4C77-8C8F-D74B547176A8}" destId="{39BB73CD-90D1-4DA5-ABDF-8A18151FFDCA}" srcOrd="3" destOrd="0" parTransId="{218AB810-B97C-4784-BB42-93C516F9E58D}" sibTransId="{64BE697C-015A-4D1A-B802-D59987690E72}"/>
    <dgm:cxn modelId="{25CE17A5-6628-41CB-8090-6ABD2194E7A7}" type="presOf" srcId="{5B45A73F-46CE-4240-833D-081E1D6B4A30}" destId="{38F1CDFB-25E2-4C10-B9B2-0630174FDFFC}" srcOrd="0" destOrd="0" presId="urn:microsoft.com/office/officeart/2005/8/layout/vList3"/>
    <dgm:cxn modelId="{1EC3DAD1-A274-4428-8127-B46C1BB6FD33}" type="presOf" srcId="{39BB73CD-90D1-4DA5-ABDF-8A18151FFDCA}" destId="{264AD6FD-EE25-4368-884A-E1AF9EB43963}" srcOrd="0" destOrd="0" presId="urn:microsoft.com/office/officeart/2005/8/layout/vList3"/>
    <dgm:cxn modelId="{5F5959EC-E354-4388-9C8E-786E994141CF}" srcId="{9C21BB41-528C-4C77-8C8F-D74B547176A8}" destId="{5B45A73F-46CE-4240-833D-081E1D6B4A30}" srcOrd="1" destOrd="0" parTransId="{F3D01FDE-4F87-4C79-9183-D0D56485F2D5}" sibTransId="{AC82413A-CE65-47C1-A37A-9B23A7E1B7B7}"/>
    <dgm:cxn modelId="{B62B97CF-5848-4285-BAD5-2A61FD6F136A}" type="presParOf" srcId="{4F26E585-9101-4815-A77B-2C94577F5720}" destId="{C6AE7CBE-1C91-4C72-A03E-B3C9B808649D}" srcOrd="0" destOrd="0" presId="urn:microsoft.com/office/officeart/2005/8/layout/vList3"/>
    <dgm:cxn modelId="{7A8EDA08-D417-4387-948E-1D7B85CF468C}" type="presParOf" srcId="{C6AE7CBE-1C91-4C72-A03E-B3C9B808649D}" destId="{519343A1-216A-4EC0-A970-8B8B160302F2}" srcOrd="0" destOrd="0" presId="urn:microsoft.com/office/officeart/2005/8/layout/vList3"/>
    <dgm:cxn modelId="{04E0A683-00B5-4CEA-90D2-53FEB8EA4F25}" type="presParOf" srcId="{C6AE7CBE-1C91-4C72-A03E-B3C9B808649D}" destId="{46F5229D-33CE-4ABB-9149-F5DE3C7C3E40}" srcOrd="1" destOrd="0" presId="urn:microsoft.com/office/officeart/2005/8/layout/vList3"/>
    <dgm:cxn modelId="{85286DD3-E4A0-41BE-983C-EDE7E477CBFA}" type="presParOf" srcId="{4F26E585-9101-4815-A77B-2C94577F5720}" destId="{BD546E9A-E537-40F2-9C7B-3D568BCF5935}" srcOrd="1" destOrd="0" presId="urn:microsoft.com/office/officeart/2005/8/layout/vList3"/>
    <dgm:cxn modelId="{FE5F4CE3-A342-4DB2-9767-FBF113906BA7}" type="presParOf" srcId="{4F26E585-9101-4815-A77B-2C94577F5720}" destId="{489363C3-4C49-446C-B41E-89CAD685AD8C}" srcOrd="2" destOrd="0" presId="urn:microsoft.com/office/officeart/2005/8/layout/vList3"/>
    <dgm:cxn modelId="{46931689-2168-40A0-91EE-658DC5DABAAE}" type="presParOf" srcId="{489363C3-4C49-446C-B41E-89CAD685AD8C}" destId="{6261A4EA-D7E1-424C-ACB4-C8F6860B7002}" srcOrd="0" destOrd="0" presId="urn:microsoft.com/office/officeart/2005/8/layout/vList3"/>
    <dgm:cxn modelId="{23ED732A-9F59-4406-B272-FD738AC3D0BB}" type="presParOf" srcId="{489363C3-4C49-446C-B41E-89CAD685AD8C}" destId="{38F1CDFB-25E2-4C10-B9B2-0630174FDFFC}" srcOrd="1" destOrd="0" presId="urn:microsoft.com/office/officeart/2005/8/layout/vList3"/>
    <dgm:cxn modelId="{27627102-D259-4BA4-B936-0C8F4CB4A710}" type="presParOf" srcId="{4F26E585-9101-4815-A77B-2C94577F5720}" destId="{CD588FAF-9B66-4FEC-8F61-110F9D9A0CE9}" srcOrd="3" destOrd="0" presId="urn:microsoft.com/office/officeart/2005/8/layout/vList3"/>
    <dgm:cxn modelId="{9BD496E3-8F4D-4804-985D-043C1BDF477C}" type="presParOf" srcId="{4F26E585-9101-4815-A77B-2C94577F5720}" destId="{F295BA49-5427-4C3C-9FD2-6CEB3E3E0AA1}" srcOrd="4" destOrd="0" presId="urn:microsoft.com/office/officeart/2005/8/layout/vList3"/>
    <dgm:cxn modelId="{7D80D51F-656B-416D-9CB8-50F2EE3DFE1E}" type="presParOf" srcId="{F295BA49-5427-4C3C-9FD2-6CEB3E3E0AA1}" destId="{B4E6F208-1C6E-4AFC-8A19-2355F8CC4252}" srcOrd="0" destOrd="0" presId="urn:microsoft.com/office/officeart/2005/8/layout/vList3"/>
    <dgm:cxn modelId="{737B35BB-B260-49D6-8104-D32D200CE81E}" type="presParOf" srcId="{F295BA49-5427-4C3C-9FD2-6CEB3E3E0AA1}" destId="{7AA938BC-178D-46EB-8396-8846EB60F8B2}" srcOrd="1" destOrd="0" presId="urn:microsoft.com/office/officeart/2005/8/layout/vList3"/>
    <dgm:cxn modelId="{A0098FCA-328C-4FD4-BF4E-C30DEAEA0254}" type="presParOf" srcId="{4F26E585-9101-4815-A77B-2C94577F5720}" destId="{2B9C0C25-3C8E-4496-A33D-96DC332972D5}" srcOrd="5" destOrd="0" presId="urn:microsoft.com/office/officeart/2005/8/layout/vList3"/>
    <dgm:cxn modelId="{55791437-A5CB-4D75-8DD1-AD79181F4BD0}" type="presParOf" srcId="{4F26E585-9101-4815-A77B-2C94577F5720}" destId="{3DE33FF1-35D1-4F8B-99C0-ECD1AD8505EC}" srcOrd="6" destOrd="0" presId="urn:microsoft.com/office/officeart/2005/8/layout/vList3"/>
    <dgm:cxn modelId="{BD60D00F-C539-4A62-9645-C1C2831BE620}" type="presParOf" srcId="{3DE33FF1-35D1-4F8B-99C0-ECD1AD8505EC}" destId="{21176075-B4FF-4429-B5C1-F5C0248E6E5A}" srcOrd="0" destOrd="0" presId="urn:microsoft.com/office/officeart/2005/8/layout/vList3"/>
    <dgm:cxn modelId="{23D0AF42-AFA6-4CE2-94C7-500FDEC1CC31}" type="presParOf" srcId="{3DE33FF1-35D1-4F8B-99C0-ECD1AD8505EC}" destId="{264AD6FD-EE25-4368-884A-E1AF9EB4396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42F8AB1-4859-4B8E-8776-096161120013}" type="doc">
      <dgm:prSet loTypeId="urn:microsoft.com/office/officeart/2005/8/layout/target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B7A771-D98A-488D-A68A-6137A8361865}">
      <dgm:prSet custT="1"/>
      <dgm:spPr/>
      <dgm:t>
        <a:bodyPr/>
        <a:lstStyle/>
        <a:p>
          <a:pPr rtl="0"/>
          <a:r>
            <a:rPr lang="lt-LT" sz="1800" dirty="0"/>
            <a:t>Pasiekti ES klimato srities tikslą – </a:t>
          </a:r>
          <a:r>
            <a:rPr lang="lt-LT" sz="1800" b="1" dirty="0"/>
            <a:t>iki 2030 m. bent 55% </a:t>
          </a:r>
          <a:r>
            <a:rPr lang="lt-LT" sz="1800" dirty="0"/>
            <a:t>sumažinti ES išmetamų teršalų kiekį (lyginant su 1990 m.)</a:t>
          </a:r>
          <a:endParaRPr lang="en-GB" sz="1800" dirty="0"/>
        </a:p>
      </dgm:t>
    </dgm:pt>
    <dgm:pt modelId="{D4BCC82D-15E0-4FD1-93A3-05B0E3419255}" type="parTrans" cxnId="{10DC0815-6F73-4093-B76E-0F35BB5E8D2B}">
      <dgm:prSet/>
      <dgm:spPr/>
      <dgm:t>
        <a:bodyPr/>
        <a:lstStyle/>
        <a:p>
          <a:endParaRPr lang="en-US" sz="1800"/>
        </a:p>
      </dgm:t>
    </dgm:pt>
    <dgm:pt modelId="{A4F8501C-6CFC-4DA7-ACF2-F913887FBC5C}" type="sibTrans" cxnId="{10DC0815-6F73-4093-B76E-0F35BB5E8D2B}">
      <dgm:prSet/>
      <dgm:spPr/>
      <dgm:t>
        <a:bodyPr/>
        <a:lstStyle/>
        <a:p>
          <a:endParaRPr lang="en-US" sz="1800"/>
        </a:p>
      </dgm:t>
    </dgm:pt>
    <dgm:pt modelId="{F113E1EE-B8C7-48BB-AFBD-163C5AFCA246}">
      <dgm:prSet custT="1"/>
      <dgm:spPr/>
      <dgm:t>
        <a:bodyPr/>
        <a:lstStyle/>
        <a:p>
          <a:pPr rtl="0"/>
          <a:r>
            <a:rPr lang="lt-LT" sz="1800"/>
            <a:t>ES šalys rengia naujus teisės aktus, kad </a:t>
          </a:r>
          <a:r>
            <a:rPr lang="lt-LT" sz="1800" b="1"/>
            <a:t>iki 2050 m. </a:t>
          </a:r>
          <a:r>
            <a:rPr lang="lt-LT" sz="1800"/>
            <a:t>užtikrintų ES poveikio klimatui </a:t>
          </a:r>
          <a:r>
            <a:rPr lang="lt-LT" sz="1800" b="1"/>
            <a:t>neutralumą</a:t>
          </a:r>
          <a:endParaRPr lang="en-GB" sz="1800"/>
        </a:p>
      </dgm:t>
    </dgm:pt>
    <dgm:pt modelId="{24070B40-8E3F-498E-A699-A0CC167CE88A}" type="parTrans" cxnId="{55A5AB69-A323-425B-B7A9-C345FD0BD518}">
      <dgm:prSet/>
      <dgm:spPr/>
      <dgm:t>
        <a:bodyPr/>
        <a:lstStyle/>
        <a:p>
          <a:endParaRPr lang="en-US" sz="1800"/>
        </a:p>
      </dgm:t>
    </dgm:pt>
    <dgm:pt modelId="{2ED9B7F6-DC69-443A-A9E6-821F6F9DFAE2}" type="sibTrans" cxnId="{55A5AB69-A323-425B-B7A9-C345FD0BD518}">
      <dgm:prSet/>
      <dgm:spPr/>
      <dgm:t>
        <a:bodyPr/>
        <a:lstStyle/>
        <a:p>
          <a:endParaRPr lang="en-US" sz="1800"/>
        </a:p>
      </dgm:t>
    </dgm:pt>
    <dgm:pt modelId="{D7E67532-D71C-433D-9A1E-C10226219899}" type="pres">
      <dgm:prSet presAssocID="{042F8AB1-4859-4B8E-8776-09616112001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742BA2ED-227C-48D9-B610-F73C6AE9A236}" type="pres">
      <dgm:prSet presAssocID="{5CB7A771-D98A-488D-A68A-6137A8361865}" presName="circle1" presStyleLbl="node1" presStyleIdx="0" presStyleCnt="2"/>
      <dgm:spPr/>
    </dgm:pt>
    <dgm:pt modelId="{59956A45-EA1B-4E31-B239-BB42755679AB}" type="pres">
      <dgm:prSet presAssocID="{5CB7A771-D98A-488D-A68A-6137A8361865}" presName="space" presStyleCnt="0"/>
      <dgm:spPr/>
    </dgm:pt>
    <dgm:pt modelId="{F3DE246A-5B85-4786-B0B6-02F0C5065122}" type="pres">
      <dgm:prSet presAssocID="{5CB7A771-D98A-488D-A68A-6137A8361865}" presName="rect1" presStyleLbl="alignAcc1" presStyleIdx="0" presStyleCnt="2"/>
      <dgm:spPr/>
    </dgm:pt>
    <dgm:pt modelId="{DB952ED5-F18B-4C05-9CF3-19AD7AEB642C}" type="pres">
      <dgm:prSet presAssocID="{F113E1EE-B8C7-48BB-AFBD-163C5AFCA246}" presName="vertSpace2" presStyleLbl="node1" presStyleIdx="0" presStyleCnt="2"/>
      <dgm:spPr/>
    </dgm:pt>
    <dgm:pt modelId="{BFBEA566-5EFB-454B-8BA3-1C6ED6EC47F3}" type="pres">
      <dgm:prSet presAssocID="{F113E1EE-B8C7-48BB-AFBD-163C5AFCA246}" presName="circle2" presStyleLbl="node1" presStyleIdx="1" presStyleCnt="2"/>
      <dgm:spPr/>
    </dgm:pt>
    <dgm:pt modelId="{5FFBB431-3C6C-4D3E-A66E-7C26FFC5D631}" type="pres">
      <dgm:prSet presAssocID="{F113E1EE-B8C7-48BB-AFBD-163C5AFCA246}" presName="rect2" presStyleLbl="alignAcc1" presStyleIdx="1" presStyleCnt="2"/>
      <dgm:spPr/>
    </dgm:pt>
    <dgm:pt modelId="{8417AD7C-3127-4B2D-8193-F59EB40C0439}" type="pres">
      <dgm:prSet presAssocID="{5CB7A771-D98A-488D-A68A-6137A8361865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7BC90417-F053-4DEC-BDEA-754A341A82CE}" type="pres">
      <dgm:prSet presAssocID="{F113E1EE-B8C7-48BB-AFBD-163C5AFCA246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10DC0815-6F73-4093-B76E-0F35BB5E8D2B}" srcId="{042F8AB1-4859-4B8E-8776-096161120013}" destId="{5CB7A771-D98A-488D-A68A-6137A8361865}" srcOrd="0" destOrd="0" parTransId="{D4BCC82D-15E0-4FD1-93A3-05B0E3419255}" sibTransId="{A4F8501C-6CFC-4DA7-ACF2-F913887FBC5C}"/>
    <dgm:cxn modelId="{3D40E542-4E3B-431C-87EE-395CA164DEE1}" type="presOf" srcId="{5CB7A771-D98A-488D-A68A-6137A8361865}" destId="{8417AD7C-3127-4B2D-8193-F59EB40C0439}" srcOrd="1" destOrd="0" presId="urn:microsoft.com/office/officeart/2005/8/layout/target3"/>
    <dgm:cxn modelId="{2C3A5843-D647-457E-9BC9-F19DE0627331}" type="presOf" srcId="{5CB7A771-D98A-488D-A68A-6137A8361865}" destId="{F3DE246A-5B85-4786-B0B6-02F0C5065122}" srcOrd="0" destOrd="0" presId="urn:microsoft.com/office/officeart/2005/8/layout/target3"/>
    <dgm:cxn modelId="{55A5AB69-A323-425B-B7A9-C345FD0BD518}" srcId="{042F8AB1-4859-4B8E-8776-096161120013}" destId="{F113E1EE-B8C7-48BB-AFBD-163C5AFCA246}" srcOrd="1" destOrd="0" parTransId="{24070B40-8E3F-498E-A699-A0CC167CE88A}" sibTransId="{2ED9B7F6-DC69-443A-A9E6-821F6F9DFAE2}"/>
    <dgm:cxn modelId="{B897334D-81D0-4273-A7C6-2E9C1E0E0257}" type="presOf" srcId="{042F8AB1-4859-4B8E-8776-096161120013}" destId="{D7E67532-D71C-433D-9A1E-C10226219899}" srcOrd="0" destOrd="0" presId="urn:microsoft.com/office/officeart/2005/8/layout/target3"/>
    <dgm:cxn modelId="{9BD15591-37BF-4F61-8FC7-7CA97AD710F9}" type="presOf" srcId="{F113E1EE-B8C7-48BB-AFBD-163C5AFCA246}" destId="{5FFBB431-3C6C-4D3E-A66E-7C26FFC5D631}" srcOrd="0" destOrd="0" presId="urn:microsoft.com/office/officeart/2005/8/layout/target3"/>
    <dgm:cxn modelId="{4F16479D-7463-445B-BE58-58ED9F76C026}" type="presOf" srcId="{F113E1EE-B8C7-48BB-AFBD-163C5AFCA246}" destId="{7BC90417-F053-4DEC-BDEA-754A341A82CE}" srcOrd="1" destOrd="0" presId="urn:microsoft.com/office/officeart/2005/8/layout/target3"/>
    <dgm:cxn modelId="{074D368E-B41E-4541-8186-FB50F604CB2D}" type="presParOf" srcId="{D7E67532-D71C-433D-9A1E-C10226219899}" destId="{742BA2ED-227C-48D9-B610-F73C6AE9A236}" srcOrd="0" destOrd="0" presId="urn:microsoft.com/office/officeart/2005/8/layout/target3"/>
    <dgm:cxn modelId="{F1342FA3-0726-4011-B8F0-B85FACA633E0}" type="presParOf" srcId="{D7E67532-D71C-433D-9A1E-C10226219899}" destId="{59956A45-EA1B-4E31-B239-BB42755679AB}" srcOrd="1" destOrd="0" presId="urn:microsoft.com/office/officeart/2005/8/layout/target3"/>
    <dgm:cxn modelId="{136A805D-C758-4DC3-AA7B-3E7F236553C2}" type="presParOf" srcId="{D7E67532-D71C-433D-9A1E-C10226219899}" destId="{F3DE246A-5B85-4786-B0B6-02F0C5065122}" srcOrd="2" destOrd="0" presId="urn:microsoft.com/office/officeart/2005/8/layout/target3"/>
    <dgm:cxn modelId="{CA8C4423-4104-4F46-9D8F-FE1991B352E1}" type="presParOf" srcId="{D7E67532-D71C-433D-9A1E-C10226219899}" destId="{DB952ED5-F18B-4C05-9CF3-19AD7AEB642C}" srcOrd="3" destOrd="0" presId="urn:microsoft.com/office/officeart/2005/8/layout/target3"/>
    <dgm:cxn modelId="{E455C077-58DC-4F12-A682-46FC0F78CE4D}" type="presParOf" srcId="{D7E67532-D71C-433D-9A1E-C10226219899}" destId="{BFBEA566-5EFB-454B-8BA3-1C6ED6EC47F3}" srcOrd="4" destOrd="0" presId="urn:microsoft.com/office/officeart/2005/8/layout/target3"/>
    <dgm:cxn modelId="{DCB5F9C4-C9E5-4A6C-9622-6D1B98E2C99E}" type="presParOf" srcId="{D7E67532-D71C-433D-9A1E-C10226219899}" destId="{5FFBB431-3C6C-4D3E-A66E-7C26FFC5D631}" srcOrd="5" destOrd="0" presId="urn:microsoft.com/office/officeart/2005/8/layout/target3"/>
    <dgm:cxn modelId="{D4EEC9C1-D247-443E-A04F-D2FFED473F62}" type="presParOf" srcId="{D7E67532-D71C-433D-9A1E-C10226219899}" destId="{8417AD7C-3127-4B2D-8193-F59EB40C0439}" srcOrd="6" destOrd="0" presId="urn:microsoft.com/office/officeart/2005/8/layout/target3"/>
    <dgm:cxn modelId="{56488558-B9B4-4597-AF4A-5AB41DF482C7}" type="presParOf" srcId="{D7E67532-D71C-433D-9A1E-C10226219899}" destId="{7BC90417-F053-4DEC-BDEA-754A341A82CE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C17077E-A7ED-4BFE-BB95-0E33B1D32F6F}" type="doc">
      <dgm:prSet loTypeId="urn:microsoft.com/office/officeart/2005/8/layout/vList3" loCatId="list" qsTypeId="urn:microsoft.com/office/officeart/2005/8/quickstyle/simple5" qsCatId="simple" csTypeId="urn:microsoft.com/office/officeart/2005/8/colors/colorful2" csCatId="colorful" phldr="1"/>
      <dgm:spPr/>
    </dgm:pt>
    <dgm:pt modelId="{725CC2A9-9CCD-4A77-8B57-55D4D0A1D60E}">
      <dgm:prSet phldrT="[Text]" custT="1"/>
      <dgm:spPr/>
      <dgm:t>
        <a:bodyPr/>
        <a:lstStyle/>
        <a:p>
          <a:r>
            <a:rPr lang="lt-LT" sz="1800" b="0" dirty="0"/>
            <a:t>Vidutinis </a:t>
          </a:r>
          <a:r>
            <a:rPr lang="lt-LT" sz="1800" b="1" dirty="0"/>
            <a:t>realus metinis BVP </a:t>
          </a:r>
          <a:r>
            <a:rPr lang="lt-LT" sz="1800" b="0" dirty="0"/>
            <a:t>išaugs </a:t>
          </a:r>
          <a:r>
            <a:rPr lang="lt-LT" sz="1800" b="1" dirty="0"/>
            <a:t>0,97</a:t>
          </a:r>
          <a:r>
            <a:rPr lang="en-GB" sz="1800" b="1" dirty="0"/>
            <a:t>%</a:t>
          </a:r>
          <a:r>
            <a:rPr lang="lt-LT" sz="1800" b="0" dirty="0"/>
            <a:t> (2023-2027) arba 492,5 mln. </a:t>
          </a:r>
          <a:r>
            <a:rPr lang="lt-LT" sz="1800" dirty="0"/>
            <a:t>Eur </a:t>
          </a:r>
          <a:r>
            <a:rPr lang="lt-LT" sz="1800" b="0" dirty="0"/>
            <a:t>per metus</a:t>
          </a:r>
          <a:endParaRPr lang="en-US" sz="1800" b="0" dirty="0"/>
        </a:p>
      </dgm:t>
    </dgm:pt>
    <dgm:pt modelId="{445B4CA8-6F80-47D0-885C-FFB57C58A1D2}" type="parTrans" cxnId="{BED5B345-93DE-4C3E-99E3-D0450865B402}">
      <dgm:prSet/>
      <dgm:spPr/>
      <dgm:t>
        <a:bodyPr/>
        <a:lstStyle/>
        <a:p>
          <a:endParaRPr lang="en-US" sz="1800"/>
        </a:p>
      </dgm:t>
    </dgm:pt>
    <dgm:pt modelId="{42385453-3DC2-48C2-96FF-FEF6196E68D0}" type="sibTrans" cxnId="{BED5B345-93DE-4C3E-99E3-D0450865B402}">
      <dgm:prSet/>
      <dgm:spPr/>
      <dgm:t>
        <a:bodyPr/>
        <a:lstStyle/>
        <a:p>
          <a:endParaRPr lang="en-US" sz="1800"/>
        </a:p>
      </dgm:t>
    </dgm:pt>
    <dgm:pt modelId="{58D9017B-4265-4D0C-9C26-9F77A7CCC7AB}">
      <dgm:prSet phldrT="[Text]" custT="1"/>
      <dgm:spPr/>
      <dgm:t>
        <a:bodyPr/>
        <a:lstStyle/>
        <a:p>
          <a:r>
            <a:rPr lang="lt-LT" sz="1800" dirty="0"/>
            <a:t>Tūkstančiai naujų darbo vietų</a:t>
          </a:r>
          <a:endParaRPr lang="en-US" sz="1800" dirty="0"/>
        </a:p>
      </dgm:t>
    </dgm:pt>
    <dgm:pt modelId="{A9993409-0028-4190-831E-9AA59E15A342}" type="parTrans" cxnId="{F284ECED-937C-4240-8F51-5ACE8C99BCC0}">
      <dgm:prSet/>
      <dgm:spPr/>
      <dgm:t>
        <a:bodyPr/>
        <a:lstStyle/>
        <a:p>
          <a:endParaRPr lang="en-US" sz="1800"/>
        </a:p>
      </dgm:t>
    </dgm:pt>
    <dgm:pt modelId="{D1DF0061-41D9-4DBD-8323-A47D8245B56A}" type="sibTrans" cxnId="{F284ECED-937C-4240-8F51-5ACE8C99BCC0}">
      <dgm:prSet/>
      <dgm:spPr/>
      <dgm:t>
        <a:bodyPr/>
        <a:lstStyle/>
        <a:p>
          <a:endParaRPr lang="en-US" sz="1800"/>
        </a:p>
      </dgm:t>
    </dgm:pt>
    <dgm:pt modelId="{4E2C8021-B622-4C35-AE31-E77302DFE286}">
      <dgm:prSet phldrT="[Text]" custT="1"/>
      <dgm:spPr/>
      <dgm:t>
        <a:bodyPr/>
        <a:lstStyle/>
        <a:p>
          <a:r>
            <a:rPr lang="lt-LT" sz="1800" dirty="0"/>
            <a:t>Bus papildom</a:t>
          </a:r>
          <a:r>
            <a:rPr lang="en-GB" sz="1800" dirty="0" err="1"/>
            <a:t>ai</a:t>
          </a:r>
          <a:r>
            <a:rPr lang="en-GB" sz="1800" dirty="0"/>
            <a:t> </a:t>
          </a:r>
          <a:r>
            <a:rPr lang="lt-LT" sz="1800" dirty="0"/>
            <a:t>sukurta </a:t>
          </a:r>
          <a:r>
            <a:rPr lang="lt-LT" sz="1800" b="1" dirty="0"/>
            <a:t>8,5 mlrd. </a:t>
          </a:r>
          <a:r>
            <a:rPr lang="lt-LT" sz="1800" dirty="0"/>
            <a:t>Eur</a:t>
          </a:r>
          <a:r>
            <a:rPr lang="lt-LT" sz="1800" b="1" dirty="0"/>
            <a:t> </a:t>
          </a:r>
          <a:r>
            <a:rPr lang="lt-LT" sz="1800" dirty="0"/>
            <a:t>BVP (2023-2040)</a:t>
          </a:r>
          <a:endParaRPr lang="en-US" sz="1800" dirty="0"/>
        </a:p>
      </dgm:t>
    </dgm:pt>
    <dgm:pt modelId="{62CA62BB-4E11-4D15-99D7-6B657181884C}" type="parTrans" cxnId="{94F4DE56-5987-4F42-B8CD-B899A27ECFBF}">
      <dgm:prSet/>
      <dgm:spPr/>
      <dgm:t>
        <a:bodyPr/>
        <a:lstStyle/>
        <a:p>
          <a:endParaRPr lang="en-US" sz="1800"/>
        </a:p>
      </dgm:t>
    </dgm:pt>
    <dgm:pt modelId="{BB1EF45B-D9A8-4960-B238-F57915750C58}" type="sibTrans" cxnId="{94F4DE56-5987-4F42-B8CD-B899A27ECFBF}">
      <dgm:prSet/>
      <dgm:spPr/>
      <dgm:t>
        <a:bodyPr/>
        <a:lstStyle/>
        <a:p>
          <a:endParaRPr lang="en-US" sz="1800"/>
        </a:p>
      </dgm:t>
    </dgm:pt>
    <dgm:pt modelId="{452906DF-FFC4-45BE-B4B9-3A47D094C613}">
      <dgm:prSet phldrT="[Text]" custT="1"/>
      <dgm:spPr/>
      <dgm:t>
        <a:bodyPr/>
        <a:lstStyle/>
        <a:p>
          <a:r>
            <a:rPr lang="lt-LT" sz="1800" dirty="0"/>
            <a:t>Kiekvienas investuotas (perskolintas) </a:t>
          </a:r>
          <a:r>
            <a:rPr lang="en-US" sz="1800" dirty="0" err="1"/>
            <a:t>euras</a:t>
          </a:r>
          <a:r>
            <a:rPr lang="en-US" sz="1800" dirty="0"/>
            <a:t> </a:t>
          </a:r>
          <a:r>
            <a:rPr lang="en-US" sz="1800" dirty="0" err="1"/>
            <a:t>atneš</a:t>
          </a:r>
          <a:r>
            <a:rPr lang="en-US" sz="1800" dirty="0"/>
            <a:t> 2,25 euro </a:t>
          </a:r>
          <a:r>
            <a:rPr lang="en-US" sz="1800" dirty="0" err="1"/>
            <a:t>realaus</a:t>
          </a:r>
          <a:r>
            <a:rPr lang="en-US" sz="1800" dirty="0"/>
            <a:t> BVP </a:t>
          </a:r>
          <a:r>
            <a:rPr lang="en-US" sz="1800" dirty="0" err="1"/>
            <a:t>grąžos</a:t>
          </a:r>
          <a:endParaRPr lang="en-US" sz="1800" dirty="0"/>
        </a:p>
      </dgm:t>
    </dgm:pt>
    <dgm:pt modelId="{65F36487-202B-47D1-8231-B54A3F1C86A4}" type="parTrans" cxnId="{B8041A0A-636F-4F42-B574-F447C20C2445}">
      <dgm:prSet/>
      <dgm:spPr/>
      <dgm:t>
        <a:bodyPr/>
        <a:lstStyle/>
        <a:p>
          <a:endParaRPr lang="en-US" sz="1800"/>
        </a:p>
      </dgm:t>
    </dgm:pt>
    <dgm:pt modelId="{0D37AAA0-6019-4623-8C91-1F9AD0034EED}" type="sibTrans" cxnId="{B8041A0A-636F-4F42-B574-F447C20C2445}">
      <dgm:prSet/>
      <dgm:spPr/>
      <dgm:t>
        <a:bodyPr/>
        <a:lstStyle/>
        <a:p>
          <a:endParaRPr lang="en-US" sz="1800"/>
        </a:p>
      </dgm:t>
    </dgm:pt>
    <dgm:pt modelId="{7F432F6B-32F4-4CD9-9D97-423E9CB43658}" type="pres">
      <dgm:prSet presAssocID="{FC17077E-A7ED-4BFE-BB95-0E33B1D32F6F}" presName="linearFlow" presStyleCnt="0">
        <dgm:presLayoutVars>
          <dgm:dir/>
          <dgm:resizeHandles val="exact"/>
        </dgm:presLayoutVars>
      </dgm:prSet>
      <dgm:spPr/>
    </dgm:pt>
    <dgm:pt modelId="{E0828972-6B6F-442F-9ECE-1A9249B0EAB7}" type="pres">
      <dgm:prSet presAssocID="{725CC2A9-9CCD-4A77-8B57-55D4D0A1D60E}" presName="composite" presStyleCnt="0"/>
      <dgm:spPr/>
    </dgm:pt>
    <dgm:pt modelId="{A008C206-06AC-40C4-BE9D-06CC8F9DA92E}" type="pres">
      <dgm:prSet presAssocID="{725CC2A9-9CCD-4A77-8B57-55D4D0A1D60E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ckey Stick Curve Graph with solid fill"/>
        </a:ext>
      </dgm:extLst>
    </dgm:pt>
    <dgm:pt modelId="{79CE2241-F9EB-4376-9430-8387F56311A2}" type="pres">
      <dgm:prSet presAssocID="{725CC2A9-9CCD-4A77-8B57-55D4D0A1D60E}" presName="txShp" presStyleLbl="node1" presStyleIdx="0" presStyleCnt="4">
        <dgm:presLayoutVars>
          <dgm:bulletEnabled val="1"/>
        </dgm:presLayoutVars>
      </dgm:prSet>
      <dgm:spPr/>
    </dgm:pt>
    <dgm:pt modelId="{13833F9D-EE51-4112-B6DE-40CC2BB3D9D1}" type="pres">
      <dgm:prSet presAssocID="{42385453-3DC2-48C2-96FF-FEF6196E68D0}" presName="spacing" presStyleCnt="0"/>
      <dgm:spPr/>
    </dgm:pt>
    <dgm:pt modelId="{E7CA2658-422F-4712-BD15-4F67621A4BD9}" type="pres">
      <dgm:prSet presAssocID="{4E2C8021-B622-4C35-AE31-E77302DFE286}" presName="composite" presStyleCnt="0"/>
      <dgm:spPr/>
    </dgm:pt>
    <dgm:pt modelId="{01B096F7-EF77-4CB6-B913-F26B0D686CA0}" type="pres">
      <dgm:prSet presAssocID="{4E2C8021-B622-4C35-AE31-E77302DFE286}" presName="imgShp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 with solid fill"/>
        </a:ext>
      </dgm:extLst>
    </dgm:pt>
    <dgm:pt modelId="{FA704C64-26E5-4FEB-A1D7-D1EE84007789}" type="pres">
      <dgm:prSet presAssocID="{4E2C8021-B622-4C35-AE31-E77302DFE286}" presName="txShp" presStyleLbl="node1" presStyleIdx="1" presStyleCnt="4">
        <dgm:presLayoutVars>
          <dgm:bulletEnabled val="1"/>
        </dgm:presLayoutVars>
      </dgm:prSet>
      <dgm:spPr/>
    </dgm:pt>
    <dgm:pt modelId="{91F8CC52-C5FF-42D0-AD38-156B9E7E4F71}" type="pres">
      <dgm:prSet presAssocID="{BB1EF45B-D9A8-4960-B238-F57915750C58}" presName="spacing" presStyleCnt="0"/>
      <dgm:spPr/>
    </dgm:pt>
    <dgm:pt modelId="{38AB4A05-2C9D-4F00-8F2F-062CE0EE6D0C}" type="pres">
      <dgm:prSet presAssocID="{58D9017B-4265-4D0C-9C26-9F77A7CCC7AB}" presName="composite" presStyleCnt="0"/>
      <dgm:spPr/>
    </dgm:pt>
    <dgm:pt modelId="{F9E1EB5D-3768-4283-9097-F55A8E1A6159}" type="pres">
      <dgm:prSet presAssocID="{58D9017B-4265-4D0C-9C26-9F77A7CCC7AB}" presName="imgShp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of women with solid fill"/>
        </a:ext>
      </dgm:extLst>
    </dgm:pt>
    <dgm:pt modelId="{4DE65FDC-5D61-4BA7-9BCB-BBAC340A60A2}" type="pres">
      <dgm:prSet presAssocID="{58D9017B-4265-4D0C-9C26-9F77A7CCC7AB}" presName="txShp" presStyleLbl="node1" presStyleIdx="2" presStyleCnt="4">
        <dgm:presLayoutVars>
          <dgm:bulletEnabled val="1"/>
        </dgm:presLayoutVars>
      </dgm:prSet>
      <dgm:spPr/>
    </dgm:pt>
    <dgm:pt modelId="{B7C1F848-3969-4668-AD0D-A98F14259CA3}" type="pres">
      <dgm:prSet presAssocID="{D1DF0061-41D9-4DBD-8323-A47D8245B56A}" presName="spacing" presStyleCnt="0"/>
      <dgm:spPr/>
    </dgm:pt>
    <dgm:pt modelId="{6E74EDB8-6AFC-43C8-9585-A91150B90C34}" type="pres">
      <dgm:prSet presAssocID="{452906DF-FFC4-45BE-B4B9-3A47D094C613}" presName="composite" presStyleCnt="0"/>
      <dgm:spPr/>
    </dgm:pt>
    <dgm:pt modelId="{C6EB5BE7-53EA-48AB-8E8C-1670BBCD2E8C}" type="pres">
      <dgm:prSet presAssocID="{452906DF-FFC4-45BE-B4B9-3A47D094C613}" presName="imgShp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success with solid fill"/>
        </a:ext>
      </dgm:extLst>
    </dgm:pt>
    <dgm:pt modelId="{3995732E-4861-437C-A56F-5850C8A29BE8}" type="pres">
      <dgm:prSet presAssocID="{452906DF-FFC4-45BE-B4B9-3A47D094C613}" presName="txShp" presStyleLbl="node1" presStyleIdx="3" presStyleCnt="4">
        <dgm:presLayoutVars>
          <dgm:bulletEnabled val="1"/>
        </dgm:presLayoutVars>
      </dgm:prSet>
      <dgm:spPr/>
    </dgm:pt>
  </dgm:ptLst>
  <dgm:cxnLst>
    <dgm:cxn modelId="{B8041A0A-636F-4F42-B574-F447C20C2445}" srcId="{FC17077E-A7ED-4BFE-BB95-0E33B1D32F6F}" destId="{452906DF-FFC4-45BE-B4B9-3A47D094C613}" srcOrd="3" destOrd="0" parTransId="{65F36487-202B-47D1-8231-B54A3F1C86A4}" sibTransId="{0D37AAA0-6019-4623-8C91-1F9AD0034EED}"/>
    <dgm:cxn modelId="{C517F61D-6F20-4613-BB90-C215C0D811A8}" type="presOf" srcId="{452906DF-FFC4-45BE-B4B9-3A47D094C613}" destId="{3995732E-4861-437C-A56F-5850C8A29BE8}" srcOrd="0" destOrd="0" presId="urn:microsoft.com/office/officeart/2005/8/layout/vList3"/>
    <dgm:cxn modelId="{408D0B25-42FA-4501-91AE-1F686CE72CA7}" type="presOf" srcId="{4E2C8021-B622-4C35-AE31-E77302DFE286}" destId="{FA704C64-26E5-4FEB-A1D7-D1EE84007789}" srcOrd="0" destOrd="0" presId="urn:microsoft.com/office/officeart/2005/8/layout/vList3"/>
    <dgm:cxn modelId="{4EBF0D3D-2E71-4BB3-BF25-3A142A0DC8EB}" type="presOf" srcId="{725CC2A9-9CCD-4A77-8B57-55D4D0A1D60E}" destId="{79CE2241-F9EB-4376-9430-8387F56311A2}" srcOrd="0" destOrd="0" presId="urn:microsoft.com/office/officeart/2005/8/layout/vList3"/>
    <dgm:cxn modelId="{7949FD43-DF6C-467B-BE0D-8BD4C7024F97}" type="presOf" srcId="{58D9017B-4265-4D0C-9C26-9F77A7CCC7AB}" destId="{4DE65FDC-5D61-4BA7-9BCB-BBAC340A60A2}" srcOrd="0" destOrd="0" presId="urn:microsoft.com/office/officeart/2005/8/layout/vList3"/>
    <dgm:cxn modelId="{BED5B345-93DE-4C3E-99E3-D0450865B402}" srcId="{FC17077E-A7ED-4BFE-BB95-0E33B1D32F6F}" destId="{725CC2A9-9CCD-4A77-8B57-55D4D0A1D60E}" srcOrd="0" destOrd="0" parTransId="{445B4CA8-6F80-47D0-885C-FFB57C58A1D2}" sibTransId="{42385453-3DC2-48C2-96FF-FEF6196E68D0}"/>
    <dgm:cxn modelId="{94F4DE56-5987-4F42-B8CD-B899A27ECFBF}" srcId="{FC17077E-A7ED-4BFE-BB95-0E33B1D32F6F}" destId="{4E2C8021-B622-4C35-AE31-E77302DFE286}" srcOrd="1" destOrd="0" parTransId="{62CA62BB-4E11-4D15-99D7-6B657181884C}" sibTransId="{BB1EF45B-D9A8-4960-B238-F57915750C58}"/>
    <dgm:cxn modelId="{C8ED08D9-5654-44C1-9548-BDFA0586DB4E}" type="presOf" srcId="{FC17077E-A7ED-4BFE-BB95-0E33B1D32F6F}" destId="{7F432F6B-32F4-4CD9-9D97-423E9CB43658}" srcOrd="0" destOrd="0" presId="urn:microsoft.com/office/officeart/2005/8/layout/vList3"/>
    <dgm:cxn modelId="{F284ECED-937C-4240-8F51-5ACE8C99BCC0}" srcId="{FC17077E-A7ED-4BFE-BB95-0E33B1D32F6F}" destId="{58D9017B-4265-4D0C-9C26-9F77A7CCC7AB}" srcOrd="2" destOrd="0" parTransId="{A9993409-0028-4190-831E-9AA59E15A342}" sibTransId="{D1DF0061-41D9-4DBD-8323-A47D8245B56A}"/>
    <dgm:cxn modelId="{F156EA53-F88F-4973-B2AF-26B8DE0D8AB1}" type="presParOf" srcId="{7F432F6B-32F4-4CD9-9D97-423E9CB43658}" destId="{E0828972-6B6F-442F-9ECE-1A9249B0EAB7}" srcOrd="0" destOrd="0" presId="urn:microsoft.com/office/officeart/2005/8/layout/vList3"/>
    <dgm:cxn modelId="{72B844F5-B289-43CF-A6D6-14DBD412BCE6}" type="presParOf" srcId="{E0828972-6B6F-442F-9ECE-1A9249B0EAB7}" destId="{A008C206-06AC-40C4-BE9D-06CC8F9DA92E}" srcOrd="0" destOrd="0" presId="urn:microsoft.com/office/officeart/2005/8/layout/vList3"/>
    <dgm:cxn modelId="{70CAC503-9031-4512-BE58-7D45A9C54012}" type="presParOf" srcId="{E0828972-6B6F-442F-9ECE-1A9249B0EAB7}" destId="{79CE2241-F9EB-4376-9430-8387F56311A2}" srcOrd="1" destOrd="0" presId="urn:microsoft.com/office/officeart/2005/8/layout/vList3"/>
    <dgm:cxn modelId="{FAF2E6BE-1184-4B61-9D01-E6761710EB1A}" type="presParOf" srcId="{7F432F6B-32F4-4CD9-9D97-423E9CB43658}" destId="{13833F9D-EE51-4112-B6DE-40CC2BB3D9D1}" srcOrd="1" destOrd="0" presId="urn:microsoft.com/office/officeart/2005/8/layout/vList3"/>
    <dgm:cxn modelId="{9C3A1709-E8F0-40D0-ACC0-EEA82447A74F}" type="presParOf" srcId="{7F432F6B-32F4-4CD9-9D97-423E9CB43658}" destId="{E7CA2658-422F-4712-BD15-4F67621A4BD9}" srcOrd="2" destOrd="0" presId="urn:microsoft.com/office/officeart/2005/8/layout/vList3"/>
    <dgm:cxn modelId="{6C51D99E-8A97-4073-9271-D0A9B38577C6}" type="presParOf" srcId="{E7CA2658-422F-4712-BD15-4F67621A4BD9}" destId="{01B096F7-EF77-4CB6-B913-F26B0D686CA0}" srcOrd="0" destOrd="0" presId="urn:microsoft.com/office/officeart/2005/8/layout/vList3"/>
    <dgm:cxn modelId="{F6F8542C-936E-4CEB-8BA2-E3A9352DD2BA}" type="presParOf" srcId="{E7CA2658-422F-4712-BD15-4F67621A4BD9}" destId="{FA704C64-26E5-4FEB-A1D7-D1EE84007789}" srcOrd="1" destOrd="0" presId="urn:microsoft.com/office/officeart/2005/8/layout/vList3"/>
    <dgm:cxn modelId="{420E325E-DA3F-480C-B6CB-AC2099BCB37A}" type="presParOf" srcId="{7F432F6B-32F4-4CD9-9D97-423E9CB43658}" destId="{91F8CC52-C5FF-42D0-AD38-156B9E7E4F71}" srcOrd="3" destOrd="0" presId="urn:microsoft.com/office/officeart/2005/8/layout/vList3"/>
    <dgm:cxn modelId="{4495754B-921C-4CB4-904A-FB9EFAE38D41}" type="presParOf" srcId="{7F432F6B-32F4-4CD9-9D97-423E9CB43658}" destId="{38AB4A05-2C9D-4F00-8F2F-062CE0EE6D0C}" srcOrd="4" destOrd="0" presId="urn:microsoft.com/office/officeart/2005/8/layout/vList3"/>
    <dgm:cxn modelId="{0EB367AA-EC64-4522-9E95-ED1DD80586C8}" type="presParOf" srcId="{38AB4A05-2C9D-4F00-8F2F-062CE0EE6D0C}" destId="{F9E1EB5D-3768-4283-9097-F55A8E1A6159}" srcOrd="0" destOrd="0" presId="urn:microsoft.com/office/officeart/2005/8/layout/vList3"/>
    <dgm:cxn modelId="{6C890243-2851-443B-86F6-D3D780DD4DD5}" type="presParOf" srcId="{38AB4A05-2C9D-4F00-8F2F-062CE0EE6D0C}" destId="{4DE65FDC-5D61-4BA7-9BCB-BBAC340A60A2}" srcOrd="1" destOrd="0" presId="urn:microsoft.com/office/officeart/2005/8/layout/vList3"/>
    <dgm:cxn modelId="{679AFF31-2411-4150-8A88-2CBBF6468AAE}" type="presParOf" srcId="{7F432F6B-32F4-4CD9-9D97-423E9CB43658}" destId="{B7C1F848-3969-4668-AD0D-A98F14259CA3}" srcOrd="5" destOrd="0" presId="urn:microsoft.com/office/officeart/2005/8/layout/vList3"/>
    <dgm:cxn modelId="{5F3A1862-2F84-4128-AC76-0C97AA45D070}" type="presParOf" srcId="{7F432F6B-32F4-4CD9-9D97-423E9CB43658}" destId="{6E74EDB8-6AFC-43C8-9585-A91150B90C34}" srcOrd="6" destOrd="0" presId="urn:microsoft.com/office/officeart/2005/8/layout/vList3"/>
    <dgm:cxn modelId="{798B9FAB-4DE3-4807-BE98-351B7392CA7D}" type="presParOf" srcId="{6E74EDB8-6AFC-43C8-9585-A91150B90C34}" destId="{C6EB5BE7-53EA-48AB-8E8C-1670BBCD2E8C}" srcOrd="0" destOrd="0" presId="urn:microsoft.com/office/officeart/2005/8/layout/vList3"/>
    <dgm:cxn modelId="{6DCFCCAF-2EE7-4BFC-B9C1-A4A9EA4203CC}" type="presParOf" srcId="{6E74EDB8-6AFC-43C8-9585-A91150B90C34}" destId="{3995732E-4861-437C-A56F-5850C8A29BE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81204A0-CCCE-415A-9CE1-AB6DDE8A5613}" type="doc">
      <dgm:prSet loTypeId="urn:microsoft.com/office/officeart/2005/8/layout/matrix3" loCatId="matrix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89F8217-5342-44D1-824B-22818B2D39E6}">
      <dgm:prSet custT="1"/>
      <dgm:spPr/>
      <dgm:t>
        <a:bodyPr/>
        <a:lstStyle/>
        <a:p>
          <a:pPr rtl="0"/>
          <a:r>
            <a:rPr lang="lt-LT" sz="1600" dirty="0"/>
            <a:t>Ekonomikos gaivinimo ir atsparumo didinimo priemonė grindžiama </a:t>
          </a:r>
          <a:r>
            <a:rPr lang="lt-LT" sz="1600" b="1" dirty="0"/>
            <a:t>veiklos rezultatais</a:t>
          </a:r>
          <a:r>
            <a:rPr lang="en-GB" sz="1600" dirty="0"/>
            <a:t>.</a:t>
          </a:r>
        </a:p>
      </dgm:t>
    </dgm:pt>
    <dgm:pt modelId="{007ED24D-7BB7-4CD0-806E-29E0EF8919C2}" type="parTrans" cxnId="{B3825B1B-DC51-426F-99B5-F5AC28C19393}">
      <dgm:prSet/>
      <dgm:spPr/>
      <dgm:t>
        <a:bodyPr/>
        <a:lstStyle/>
        <a:p>
          <a:endParaRPr lang="en-US" sz="1600"/>
        </a:p>
      </dgm:t>
    </dgm:pt>
    <dgm:pt modelId="{84B6F28E-16CA-4BDC-A734-F52DCB35D67D}" type="sibTrans" cxnId="{B3825B1B-DC51-426F-99B5-F5AC28C19393}">
      <dgm:prSet/>
      <dgm:spPr/>
      <dgm:t>
        <a:bodyPr/>
        <a:lstStyle/>
        <a:p>
          <a:endParaRPr lang="en-US" sz="1600"/>
        </a:p>
      </dgm:t>
    </dgm:pt>
    <dgm:pt modelId="{000B037A-12C4-4A79-945F-4E665DB27DEA}">
      <dgm:prSet custT="1"/>
      <dgm:spPr/>
      <dgm:t>
        <a:bodyPr/>
        <a:lstStyle/>
        <a:p>
          <a:pPr rtl="0"/>
          <a:r>
            <a:rPr lang="lt-LT" sz="1600" dirty="0"/>
            <a:t>Rezultatams matuoti nustatytas 191 rodiklis.</a:t>
          </a:r>
          <a:endParaRPr lang="en-GB" sz="1600" dirty="0"/>
        </a:p>
      </dgm:t>
    </dgm:pt>
    <dgm:pt modelId="{C1C1078C-B3F6-49B1-85B8-4F3E235303C7}" type="parTrans" cxnId="{1E498072-34FE-4803-8268-333CD0F7920D}">
      <dgm:prSet/>
      <dgm:spPr/>
      <dgm:t>
        <a:bodyPr/>
        <a:lstStyle/>
        <a:p>
          <a:endParaRPr lang="en-US" sz="1600"/>
        </a:p>
      </dgm:t>
    </dgm:pt>
    <dgm:pt modelId="{28B4B214-1887-4575-966C-1C5CCA57D0AD}" type="sibTrans" cxnId="{1E498072-34FE-4803-8268-333CD0F7920D}">
      <dgm:prSet/>
      <dgm:spPr/>
      <dgm:t>
        <a:bodyPr/>
        <a:lstStyle/>
        <a:p>
          <a:endParaRPr lang="en-US" sz="1600"/>
        </a:p>
      </dgm:t>
    </dgm:pt>
    <dgm:pt modelId="{E09625E5-4B9A-4AF3-9B6B-0DB2FC48D0F2}">
      <dgm:prSet custT="1"/>
      <dgm:spPr/>
      <dgm:t>
        <a:bodyPr/>
        <a:lstStyle/>
        <a:p>
          <a:pPr rtl="0"/>
          <a:r>
            <a:rPr lang="lt-LT" sz="1600"/>
            <a:t>Rodiklių pažanga stebima periodiškai ir nuolat prižiūrint Europos Komisijos ekspertams.</a:t>
          </a:r>
          <a:endParaRPr lang="en-GB" sz="1600"/>
        </a:p>
      </dgm:t>
    </dgm:pt>
    <dgm:pt modelId="{C4CE526F-6038-477C-89FB-712DA3949591}" type="parTrans" cxnId="{0E8602BA-5B5E-40DA-957E-F3F2F633B6F7}">
      <dgm:prSet/>
      <dgm:spPr/>
      <dgm:t>
        <a:bodyPr/>
        <a:lstStyle/>
        <a:p>
          <a:endParaRPr lang="en-US" sz="1600"/>
        </a:p>
      </dgm:t>
    </dgm:pt>
    <dgm:pt modelId="{7E4A6F97-62D3-42F6-A76B-DEEA8014B200}" type="sibTrans" cxnId="{0E8602BA-5B5E-40DA-957E-F3F2F633B6F7}">
      <dgm:prSet/>
      <dgm:spPr/>
      <dgm:t>
        <a:bodyPr/>
        <a:lstStyle/>
        <a:p>
          <a:endParaRPr lang="en-US" sz="1600"/>
        </a:p>
      </dgm:t>
    </dgm:pt>
    <dgm:pt modelId="{15D74C9C-EED3-4049-A35E-16D5E0AAC56F}">
      <dgm:prSet custT="1"/>
      <dgm:spPr/>
      <dgm:t>
        <a:bodyPr/>
        <a:lstStyle/>
        <a:p>
          <a:pPr rtl="0"/>
          <a:r>
            <a:rPr lang="lt-LT" sz="1600" dirty="0"/>
            <a:t>Komisija sumas išmoka tik tada, kai šalis pasiekia sutartas tarpines reikšmes ir siektinas reikšmes.</a:t>
          </a:r>
          <a:endParaRPr lang="en-GB" sz="1600" dirty="0"/>
        </a:p>
      </dgm:t>
    </dgm:pt>
    <dgm:pt modelId="{504C9845-3939-4754-A429-B9571D5AD2E1}" type="parTrans" cxnId="{7B756762-DD78-4256-AF61-AC90A4C6F522}">
      <dgm:prSet/>
      <dgm:spPr/>
      <dgm:t>
        <a:bodyPr/>
        <a:lstStyle/>
        <a:p>
          <a:endParaRPr lang="en-US" sz="1600"/>
        </a:p>
      </dgm:t>
    </dgm:pt>
    <dgm:pt modelId="{0062A399-E3CB-4F7E-ACDE-6A6A6DC93A27}" type="sibTrans" cxnId="{7B756762-DD78-4256-AF61-AC90A4C6F522}">
      <dgm:prSet/>
      <dgm:spPr/>
      <dgm:t>
        <a:bodyPr/>
        <a:lstStyle/>
        <a:p>
          <a:endParaRPr lang="en-US" sz="1600"/>
        </a:p>
      </dgm:t>
    </dgm:pt>
    <dgm:pt modelId="{A7187917-7579-41A7-AFD7-34D55A5958A4}" type="pres">
      <dgm:prSet presAssocID="{181204A0-CCCE-415A-9CE1-AB6DDE8A5613}" presName="matrix" presStyleCnt="0">
        <dgm:presLayoutVars>
          <dgm:chMax val="1"/>
          <dgm:dir/>
          <dgm:resizeHandles val="exact"/>
        </dgm:presLayoutVars>
      </dgm:prSet>
      <dgm:spPr/>
    </dgm:pt>
    <dgm:pt modelId="{007DC51A-4FEE-44B9-89D0-B414EFCA2ABB}" type="pres">
      <dgm:prSet presAssocID="{181204A0-CCCE-415A-9CE1-AB6DDE8A5613}" presName="diamond" presStyleLbl="bgShp" presStyleIdx="0" presStyleCnt="1"/>
      <dgm:spPr/>
    </dgm:pt>
    <dgm:pt modelId="{1D1BF359-5AC2-4364-92D4-2FD622352D26}" type="pres">
      <dgm:prSet presAssocID="{181204A0-CCCE-415A-9CE1-AB6DDE8A5613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B765C92-C22E-4A08-9E5F-90CE872A6E24}" type="pres">
      <dgm:prSet presAssocID="{181204A0-CCCE-415A-9CE1-AB6DDE8A5613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9A6A5C5-116F-4AE1-ACD0-A3DE04AD75FC}" type="pres">
      <dgm:prSet presAssocID="{181204A0-CCCE-415A-9CE1-AB6DDE8A5613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60F3B3B-B168-465E-9F1A-77E06F4E2258}" type="pres">
      <dgm:prSet presAssocID="{181204A0-CCCE-415A-9CE1-AB6DDE8A5613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3825B1B-DC51-426F-99B5-F5AC28C19393}" srcId="{181204A0-CCCE-415A-9CE1-AB6DDE8A5613}" destId="{689F8217-5342-44D1-824B-22818B2D39E6}" srcOrd="0" destOrd="0" parTransId="{007ED24D-7BB7-4CD0-806E-29E0EF8919C2}" sibTransId="{84B6F28E-16CA-4BDC-A734-F52DCB35D67D}"/>
    <dgm:cxn modelId="{7B756762-DD78-4256-AF61-AC90A4C6F522}" srcId="{181204A0-CCCE-415A-9CE1-AB6DDE8A5613}" destId="{15D74C9C-EED3-4049-A35E-16D5E0AAC56F}" srcOrd="3" destOrd="0" parTransId="{504C9845-3939-4754-A429-B9571D5AD2E1}" sibTransId="{0062A399-E3CB-4F7E-ACDE-6A6A6DC93A27}"/>
    <dgm:cxn modelId="{1E498072-34FE-4803-8268-333CD0F7920D}" srcId="{181204A0-CCCE-415A-9CE1-AB6DDE8A5613}" destId="{000B037A-12C4-4A79-945F-4E665DB27DEA}" srcOrd="1" destOrd="0" parTransId="{C1C1078C-B3F6-49B1-85B8-4F3E235303C7}" sibTransId="{28B4B214-1887-4575-966C-1C5CCA57D0AD}"/>
    <dgm:cxn modelId="{EC6D0681-BD09-4C81-93EE-F282A167E8A4}" type="presOf" srcId="{181204A0-CCCE-415A-9CE1-AB6DDE8A5613}" destId="{A7187917-7579-41A7-AFD7-34D55A5958A4}" srcOrd="0" destOrd="0" presId="urn:microsoft.com/office/officeart/2005/8/layout/matrix3"/>
    <dgm:cxn modelId="{5AFE369A-67CA-45EA-9BFC-71C94EB25918}" type="presOf" srcId="{689F8217-5342-44D1-824B-22818B2D39E6}" destId="{1D1BF359-5AC2-4364-92D4-2FD622352D26}" srcOrd="0" destOrd="0" presId="urn:microsoft.com/office/officeart/2005/8/layout/matrix3"/>
    <dgm:cxn modelId="{0E8602BA-5B5E-40DA-957E-F3F2F633B6F7}" srcId="{181204A0-CCCE-415A-9CE1-AB6DDE8A5613}" destId="{E09625E5-4B9A-4AF3-9B6B-0DB2FC48D0F2}" srcOrd="2" destOrd="0" parTransId="{C4CE526F-6038-477C-89FB-712DA3949591}" sibTransId="{7E4A6F97-62D3-42F6-A76B-DEEA8014B200}"/>
    <dgm:cxn modelId="{F2550ED6-39E3-4678-9F74-D6FBD44DD426}" type="presOf" srcId="{15D74C9C-EED3-4049-A35E-16D5E0AAC56F}" destId="{360F3B3B-B168-465E-9F1A-77E06F4E2258}" srcOrd="0" destOrd="0" presId="urn:microsoft.com/office/officeart/2005/8/layout/matrix3"/>
    <dgm:cxn modelId="{000BDBFB-F756-4382-9533-C7CC221F2742}" type="presOf" srcId="{E09625E5-4B9A-4AF3-9B6B-0DB2FC48D0F2}" destId="{89A6A5C5-116F-4AE1-ACD0-A3DE04AD75FC}" srcOrd="0" destOrd="0" presId="urn:microsoft.com/office/officeart/2005/8/layout/matrix3"/>
    <dgm:cxn modelId="{7A2B20FF-BE66-448E-B5C6-E8F1622967A6}" type="presOf" srcId="{000B037A-12C4-4A79-945F-4E665DB27DEA}" destId="{BB765C92-C22E-4A08-9E5F-90CE872A6E24}" srcOrd="0" destOrd="0" presId="urn:microsoft.com/office/officeart/2005/8/layout/matrix3"/>
    <dgm:cxn modelId="{6853F63C-ADF4-431B-BCCF-6B92C1773BA3}" type="presParOf" srcId="{A7187917-7579-41A7-AFD7-34D55A5958A4}" destId="{007DC51A-4FEE-44B9-89D0-B414EFCA2ABB}" srcOrd="0" destOrd="0" presId="urn:microsoft.com/office/officeart/2005/8/layout/matrix3"/>
    <dgm:cxn modelId="{1F08038C-A495-452E-BC17-CB88328CF55C}" type="presParOf" srcId="{A7187917-7579-41A7-AFD7-34D55A5958A4}" destId="{1D1BF359-5AC2-4364-92D4-2FD622352D26}" srcOrd="1" destOrd="0" presId="urn:microsoft.com/office/officeart/2005/8/layout/matrix3"/>
    <dgm:cxn modelId="{621D6512-EEBE-41FE-B3D4-50F1CC0ED687}" type="presParOf" srcId="{A7187917-7579-41A7-AFD7-34D55A5958A4}" destId="{BB765C92-C22E-4A08-9E5F-90CE872A6E24}" srcOrd="2" destOrd="0" presId="urn:microsoft.com/office/officeart/2005/8/layout/matrix3"/>
    <dgm:cxn modelId="{2F740F8F-3295-45B6-90F7-B92AB10785A6}" type="presParOf" srcId="{A7187917-7579-41A7-AFD7-34D55A5958A4}" destId="{89A6A5C5-116F-4AE1-ACD0-A3DE04AD75FC}" srcOrd="3" destOrd="0" presId="urn:microsoft.com/office/officeart/2005/8/layout/matrix3"/>
    <dgm:cxn modelId="{314FF4AF-063A-4B49-97C5-F604E923FDAC}" type="presParOf" srcId="{A7187917-7579-41A7-AFD7-34D55A5958A4}" destId="{360F3B3B-B168-465E-9F1A-77E06F4E225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13269A1-D414-450D-9592-CA6E4A8BB691}" type="doc">
      <dgm:prSet loTypeId="urn:microsoft.com/office/officeart/2005/8/layout/vList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CB82295-38D9-4C3C-8B99-A5F0F7C52CDD}">
      <dgm:prSet custT="1"/>
      <dgm:spPr/>
      <dgm:t>
        <a:bodyPr/>
        <a:lstStyle/>
        <a:p>
          <a:pPr rtl="0"/>
          <a:r>
            <a:rPr lang="lt-LT" sz="1800" dirty="0"/>
            <a:t>Įsigaliojo perėjimo prie </a:t>
          </a:r>
          <a:r>
            <a:rPr lang="lt-LT" sz="1800" b="1" dirty="0"/>
            <a:t>žiedinės ekonomikos </a:t>
          </a:r>
          <a:r>
            <a:rPr lang="lt-LT" sz="1800" dirty="0"/>
            <a:t>veiksmų planas</a:t>
          </a:r>
          <a:endParaRPr lang="en-GB" sz="1800" dirty="0"/>
        </a:p>
      </dgm:t>
    </dgm:pt>
    <dgm:pt modelId="{D566BFD8-5335-4245-B419-C2926383CB1E}" type="parTrans" cxnId="{C2158173-9A17-40D1-82E6-5FF27B264C29}">
      <dgm:prSet/>
      <dgm:spPr/>
      <dgm:t>
        <a:bodyPr/>
        <a:lstStyle/>
        <a:p>
          <a:endParaRPr lang="en-US" sz="1800"/>
        </a:p>
      </dgm:t>
    </dgm:pt>
    <dgm:pt modelId="{047C3224-21C5-4ED1-92A8-2CB63C00E57B}" type="sibTrans" cxnId="{C2158173-9A17-40D1-82E6-5FF27B264C29}">
      <dgm:prSet/>
      <dgm:spPr/>
      <dgm:t>
        <a:bodyPr/>
        <a:lstStyle/>
        <a:p>
          <a:endParaRPr lang="en-US" sz="1800"/>
        </a:p>
      </dgm:t>
    </dgm:pt>
    <dgm:pt modelId="{480D9050-8B1E-4026-A574-86E5947D7F9C}">
      <dgm:prSet custT="1"/>
      <dgm:spPr/>
      <dgm:t>
        <a:bodyPr/>
        <a:lstStyle/>
        <a:p>
          <a:pPr rtl="0"/>
          <a:r>
            <a:rPr lang="lt-LT" sz="1800" dirty="0"/>
            <a:t>Patvirtintas </a:t>
          </a:r>
          <a:r>
            <a:rPr lang="lt-LT" sz="1800" b="1" dirty="0"/>
            <a:t>elektromobilių įkrovimo infrastruktūros </a:t>
          </a:r>
          <a:r>
            <a:rPr lang="lt-LT" sz="1800" dirty="0"/>
            <a:t>tinklo integracijos veiksmų planas</a:t>
          </a:r>
          <a:endParaRPr lang="en-GB" sz="1800" dirty="0"/>
        </a:p>
      </dgm:t>
    </dgm:pt>
    <dgm:pt modelId="{FA189758-1CCE-4113-AD49-AEEC598451EE}" type="parTrans" cxnId="{53BA9633-562B-4A38-918D-98400A7DF310}">
      <dgm:prSet/>
      <dgm:spPr/>
      <dgm:t>
        <a:bodyPr/>
        <a:lstStyle/>
        <a:p>
          <a:endParaRPr lang="en-US" sz="1800"/>
        </a:p>
      </dgm:t>
    </dgm:pt>
    <dgm:pt modelId="{4DED34C6-B897-401E-A307-EB46530C2048}" type="sibTrans" cxnId="{53BA9633-562B-4A38-918D-98400A7DF310}">
      <dgm:prSet/>
      <dgm:spPr/>
      <dgm:t>
        <a:bodyPr/>
        <a:lstStyle/>
        <a:p>
          <a:endParaRPr lang="en-US" sz="1800"/>
        </a:p>
      </dgm:t>
    </dgm:pt>
    <dgm:pt modelId="{029D72C5-626F-491B-A190-A637E4482305}">
      <dgm:prSet custT="1"/>
      <dgm:spPr/>
      <dgm:t>
        <a:bodyPr/>
        <a:lstStyle/>
        <a:p>
          <a:pPr rtl="0"/>
          <a:r>
            <a:rPr lang="lt-LT" sz="1800" dirty="0"/>
            <a:t>Pasirašytos sutartys dėl </a:t>
          </a:r>
          <a:r>
            <a:rPr lang="lt-LT" sz="1800" b="1" dirty="0"/>
            <a:t>kultūros išteklių skaitmeninimo</a:t>
          </a:r>
          <a:endParaRPr lang="en-GB" sz="1800" dirty="0"/>
        </a:p>
      </dgm:t>
    </dgm:pt>
    <dgm:pt modelId="{0A38531A-E4CE-474E-874C-437FE5BDAAB5}" type="parTrans" cxnId="{11EA62BB-8817-4733-9308-73B3BAFE4E1C}">
      <dgm:prSet/>
      <dgm:spPr/>
      <dgm:t>
        <a:bodyPr/>
        <a:lstStyle/>
        <a:p>
          <a:endParaRPr lang="en-US" sz="1800"/>
        </a:p>
      </dgm:t>
    </dgm:pt>
    <dgm:pt modelId="{19DD1DD8-C17A-4E7D-A07C-4BDE82178940}" type="sibTrans" cxnId="{11EA62BB-8817-4733-9308-73B3BAFE4E1C}">
      <dgm:prSet/>
      <dgm:spPr/>
      <dgm:t>
        <a:bodyPr/>
        <a:lstStyle/>
        <a:p>
          <a:endParaRPr lang="en-US" sz="1800"/>
        </a:p>
      </dgm:t>
    </dgm:pt>
    <dgm:pt modelId="{87854FC6-3049-42A1-869D-E48A65C151D3}">
      <dgm:prSet custT="1"/>
      <dgm:spPr/>
      <dgm:t>
        <a:bodyPr/>
        <a:lstStyle/>
        <a:p>
          <a:pPr rtl="0"/>
          <a:r>
            <a:rPr lang="lt-LT" sz="1800" dirty="0"/>
            <a:t>Įsigaliojo teisės aktai dėl pažangos programos </a:t>
          </a:r>
          <a:r>
            <a:rPr lang="lt-LT" sz="1800" b="1" dirty="0"/>
            <a:t>„Tūkstantmečio mokyklos“</a:t>
          </a:r>
          <a:endParaRPr lang="en-GB" sz="1800" dirty="0"/>
        </a:p>
      </dgm:t>
    </dgm:pt>
    <dgm:pt modelId="{4AB770A5-FC17-4957-82E8-7E1B9F6010F3}" type="parTrans" cxnId="{DC9440C5-CB18-4BA7-9BAA-9E81DEC8B8F3}">
      <dgm:prSet/>
      <dgm:spPr/>
      <dgm:t>
        <a:bodyPr/>
        <a:lstStyle/>
        <a:p>
          <a:endParaRPr lang="en-US" sz="1800"/>
        </a:p>
      </dgm:t>
    </dgm:pt>
    <dgm:pt modelId="{ABB7BEE9-257E-406A-BDAD-C86489D4C6C3}" type="sibTrans" cxnId="{DC9440C5-CB18-4BA7-9BAA-9E81DEC8B8F3}">
      <dgm:prSet/>
      <dgm:spPr/>
      <dgm:t>
        <a:bodyPr/>
        <a:lstStyle/>
        <a:p>
          <a:endParaRPr lang="en-US" sz="1800"/>
        </a:p>
      </dgm:t>
    </dgm:pt>
    <dgm:pt modelId="{3653BA99-147F-41CF-9167-B2A634250553}">
      <dgm:prSet custT="1"/>
      <dgm:spPr/>
      <dgm:t>
        <a:bodyPr/>
        <a:lstStyle/>
        <a:p>
          <a:pPr rtl="0"/>
          <a:r>
            <a:rPr lang="lt-LT" sz="1800" dirty="0"/>
            <a:t>Įsigaliojo teisės aktai dėl </a:t>
          </a:r>
          <a:r>
            <a:rPr lang="lt-LT" sz="1800" b="1" dirty="0"/>
            <a:t>grynųjų pinigų </a:t>
          </a:r>
          <a:r>
            <a:rPr lang="lt-LT" sz="1800" dirty="0"/>
            <a:t>ribojimo rizikinguose ekonomikos sektoriuose (ir) arba atskiroms sandorio rūšims</a:t>
          </a:r>
          <a:endParaRPr lang="en-GB" sz="1800" dirty="0"/>
        </a:p>
      </dgm:t>
    </dgm:pt>
    <dgm:pt modelId="{C919E08E-695F-40BE-A07F-4F32E257B0B3}" type="parTrans" cxnId="{EE25905D-9A89-41B0-BEA8-0D0BAAFE1DD5}">
      <dgm:prSet/>
      <dgm:spPr/>
      <dgm:t>
        <a:bodyPr/>
        <a:lstStyle/>
        <a:p>
          <a:endParaRPr lang="en-US" sz="1800"/>
        </a:p>
      </dgm:t>
    </dgm:pt>
    <dgm:pt modelId="{F91B2FF3-1425-4D38-B0A2-D760F01D215F}" type="sibTrans" cxnId="{EE25905D-9A89-41B0-BEA8-0D0BAAFE1DD5}">
      <dgm:prSet/>
      <dgm:spPr/>
      <dgm:t>
        <a:bodyPr/>
        <a:lstStyle/>
        <a:p>
          <a:endParaRPr lang="en-US" sz="1800"/>
        </a:p>
      </dgm:t>
    </dgm:pt>
    <dgm:pt modelId="{E506EE79-21A7-48D7-982D-464AAABA9E08}" type="pres">
      <dgm:prSet presAssocID="{D13269A1-D414-450D-9592-CA6E4A8BB691}" presName="linearFlow" presStyleCnt="0">
        <dgm:presLayoutVars>
          <dgm:dir/>
          <dgm:resizeHandles val="exact"/>
        </dgm:presLayoutVars>
      </dgm:prSet>
      <dgm:spPr/>
    </dgm:pt>
    <dgm:pt modelId="{356D2C1B-3C20-4E2E-B693-581D5942FD4C}" type="pres">
      <dgm:prSet presAssocID="{6CB82295-38D9-4C3C-8B99-A5F0F7C52CDD}" presName="composite" presStyleCnt="0"/>
      <dgm:spPr/>
    </dgm:pt>
    <dgm:pt modelId="{DE10E79B-84EA-4CDD-80BA-86ADFB653EAE}" type="pres">
      <dgm:prSet presAssocID="{6CB82295-38D9-4C3C-8B99-A5F0F7C52CDD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rcles with arrows with solid fill"/>
        </a:ext>
      </dgm:extLst>
    </dgm:pt>
    <dgm:pt modelId="{D1DE89AF-7F81-4EA8-967D-06C59EF0BE4F}" type="pres">
      <dgm:prSet presAssocID="{6CB82295-38D9-4C3C-8B99-A5F0F7C52CDD}" presName="txShp" presStyleLbl="node1" presStyleIdx="0" presStyleCnt="5">
        <dgm:presLayoutVars>
          <dgm:bulletEnabled val="1"/>
        </dgm:presLayoutVars>
      </dgm:prSet>
      <dgm:spPr/>
    </dgm:pt>
    <dgm:pt modelId="{0AF09756-1D82-44E2-B48D-9C35AD6975C7}" type="pres">
      <dgm:prSet presAssocID="{047C3224-21C5-4ED1-92A8-2CB63C00E57B}" presName="spacing" presStyleCnt="0"/>
      <dgm:spPr/>
    </dgm:pt>
    <dgm:pt modelId="{69CBC827-7161-45C0-A20F-A029A1BD8859}" type="pres">
      <dgm:prSet presAssocID="{480D9050-8B1E-4026-A574-86E5947D7F9C}" presName="composite" presStyleCnt="0"/>
      <dgm:spPr/>
    </dgm:pt>
    <dgm:pt modelId="{B0D23AF0-150B-438F-9023-5306861C885F}" type="pres">
      <dgm:prSet presAssocID="{480D9050-8B1E-4026-A574-86E5947D7F9C}" presName="imgShp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lectric car with solid fill"/>
        </a:ext>
      </dgm:extLst>
    </dgm:pt>
    <dgm:pt modelId="{100F6B14-1567-43B2-98E3-795F172FCA8C}" type="pres">
      <dgm:prSet presAssocID="{480D9050-8B1E-4026-A574-86E5947D7F9C}" presName="txShp" presStyleLbl="node1" presStyleIdx="1" presStyleCnt="5">
        <dgm:presLayoutVars>
          <dgm:bulletEnabled val="1"/>
        </dgm:presLayoutVars>
      </dgm:prSet>
      <dgm:spPr/>
    </dgm:pt>
    <dgm:pt modelId="{6F39CF4A-B287-45F1-AA18-1EAD5BF8415E}" type="pres">
      <dgm:prSet presAssocID="{4DED34C6-B897-401E-A307-EB46530C2048}" presName="spacing" presStyleCnt="0"/>
      <dgm:spPr/>
    </dgm:pt>
    <dgm:pt modelId="{CEBB9FAD-DE63-467A-8071-479ABFF96170}" type="pres">
      <dgm:prSet presAssocID="{029D72C5-626F-491B-A190-A637E4482305}" presName="composite" presStyleCnt="0"/>
      <dgm:spPr/>
    </dgm:pt>
    <dgm:pt modelId="{C6BDA54A-8B8C-4EA5-80C5-FF9F6628A22C}" type="pres">
      <dgm:prSet presAssocID="{029D72C5-626F-491B-A190-A637E4482305}" presName="imgShp" presStyleLbl="fgImgPlac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book with solid fill"/>
        </a:ext>
      </dgm:extLst>
    </dgm:pt>
    <dgm:pt modelId="{FDB898CA-3808-4F02-AB44-60D0656F624A}" type="pres">
      <dgm:prSet presAssocID="{029D72C5-626F-491B-A190-A637E4482305}" presName="txShp" presStyleLbl="node1" presStyleIdx="2" presStyleCnt="5">
        <dgm:presLayoutVars>
          <dgm:bulletEnabled val="1"/>
        </dgm:presLayoutVars>
      </dgm:prSet>
      <dgm:spPr/>
    </dgm:pt>
    <dgm:pt modelId="{8ABF11CB-3B29-4FA4-ADBB-9BA0E1D11DCF}" type="pres">
      <dgm:prSet presAssocID="{19DD1DD8-C17A-4E7D-A07C-4BDE82178940}" presName="spacing" presStyleCnt="0"/>
      <dgm:spPr/>
    </dgm:pt>
    <dgm:pt modelId="{8C37D708-6A96-44AE-A20F-6C1BC8F3D383}" type="pres">
      <dgm:prSet presAssocID="{87854FC6-3049-42A1-869D-E48A65C151D3}" presName="composite" presStyleCnt="0"/>
      <dgm:spPr/>
    </dgm:pt>
    <dgm:pt modelId="{EC61E9A5-C524-412D-B0FF-7817379D601C}" type="pres">
      <dgm:prSet presAssocID="{87854FC6-3049-42A1-869D-E48A65C151D3}" presName="imgShp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 with solid fill"/>
        </a:ext>
      </dgm:extLst>
    </dgm:pt>
    <dgm:pt modelId="{5448A58C-D81F-487C-AC40-47A159BBCF31}" type="pres">
      <dgm:prSet presAssocID="{87854FC6-3049-42A1-869D-E48A65C151D3}" presName="txShp" presStyleLbl="node1" presStyleIdx="3" presStyleCnt="5">
        <dgm:presLayoutVars>
          <dgm:bulletEnabled val="1"/>
        </dgm:presLayoutVars>
      </dgm:prSet>
      <dgm:spPr/>
    </dgm:pt>
    <dgm:pt modelId="{7B387FA8-ACF6-4683-9747-017466D273A9}" type="pres">
      <dgm:prSet presAssocID="{ABB7BEE9-257E-406A-BDAD-C86489D4C6C3}" presName="spacing" presStyleCnt="0"/>
      <dgm:spPr/>
    </dgm:pt>
    <dgm:pt modelId="{5064830A-62C6-44DC-B459-EDD66B1AFEC4}" type="pres">
      <dgm:prSet presAssocID="{3653BA99-147F-41CF-9167-B2A634250553}" presName="composite" presStyleCnt="0"/>
      <dgm:spPr/>
    </dgm:pt>
    <dgm:pt modelId="{1405CE09-3A44-44AF-807C-C9D35C3DAFC6}" type="pres">
      <dgm:prSet presAssocID="{3653BA99-147F-41CF-9167-B2A634250553}" presName="imgShp" presStyleLbl="fgImgPlac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 with solid fill"/>
        </a:ext>
      </dgm:extLst>
    </dgm:pt>
    <dgm:pt modelId="{757D47B7-0FEB-4712-8BCC-3E3C886A294E}" type="pres">
      <dgm:prSet presAssocID="{3653BA99-147F-41CF-9167-B2A634250553}" presName="txShp" presStyleLbl="node1" presStyleIdx="4" presStyleCnt="5" custScaleY="156641">
        <dgm:presLayoutVars>
          <dgm:bulletEnabled val="1"/>
        </dgm:presLayoutVars>
      </dgm:prSet>
      <dgm:spPr/>
    </dgm:pt>
  </dgm:ptLst>
  <dgm:cxnLst>
    <dgm:cxn modelId="{53BA9633-562B-4A38-918D-98400A7DF310}" srcId="{D13269A1-D414-450D-9592-CA6E4A8BB691}" destId="{480D9050-8B1E-4026-A574-86E5947D7F9C}" srcOrd="1" destOrd="0" parTransId="{FA189758-1CCE-4113-AD49-AEEC598451EE}" sibTransId="{4DED34C6-B897-401E-A307-EB46530C2048}"/>
    <dgm:cxn modelId="{EE25905D-9A89-41B0-BEA8-0D0BAAFE1DD5}" srcId="{D13269A1-D414-450D-9592-CA6E4A8BB691}" destId="{3653BA99-147F-41CF-9167-B2A634250553}" srcOrd="4" destOrd="0" parTransId="{C919E08E-695F-40BE-A07F-4F32E257B0B3}" sibTransId="{F91B2FF3-1425-4D38-B0A2-D760F01D215F}"/>
    <dgm:cxn modelId="{5D7E6D4A-1FFF-47BE-BDB0-59D37414EA0B}" type="presOf" srcId="{D13269A1-D414-450D-9592-CA6E4A8BB691}" destId="{E506EE79-21A7-48D7-982D-464AAABA9E08}" srcOrd="0" destOrd="0" presId="urn:microsoft.com/office/officeart/2005/8/layout/vList3"/>
    <dgm:cxn modelId="{C2158173-9A17-40D1-82E6-5FF27B264C29}" srcId="{D13269A1-D414-450D-9592-CA6E4A8BB691}" destId="{6CB82295-38D9-4C3C-8B99-A5F0F7C52CDD}" srcOrd="0" destOrd="0" parTransId="{D566BFD8-5335-4245-B419-C2926383CB1E}" sibTransId="{047C3224-21C5-4ED1-92A8-2CB63C00E57B}"/>
    <dgm:cxn modelId="{D5450E7D-B197-48B6-9090-3566930B74B2}" type="presOf" srcId="{029D72C5-626F-491B-A190-A637E4482305}" destId="{FDB898CA-3808-4F02-AB44-60D0656F624A}" srcOrd="0" destOrd="0" presId="urn:microsoft.com/office/officeart/2005/8/layout/vList3"/>
    <dgm:cxn modelId="{787FE680-69B0-402C-B86C-A046C8D3F63D}" type="presOf" srcId="{6CB82295-38D9-4C3C-8B99-A5F0F7C52CDD}" destId="{D1DE89AF-7F81-4EA8-967D-06C59EF0BE4F}" srcOrd="0" destOrd="0" presId="urn:microsoft.com/office/officeart/2005/8/layout/vList3"/>
    <dgm:cxn modelId="{11EA62BB-8817-4733-9308-73B3BAFE4E1C}" srcId="{D13269A1-D414-450D-9592-CA6E4A8BB691}" destId="{029D72C5-626F-491B-A190-A637E4482305}" srcOrd="2" destOrd="0" parTransId="{0A38531A-E4CE-474E-874C-437FE5BDAAB5}" sibTransId="{19DD1DD8-C17A-4E7D-A07C-4BDE82178940}"/>
    <dgm:cxn modelId="{DC9440C5-CB18-4BA7-9BAA-9E81DEC8B8F3}" srcId="{D13269A1-D414-450D-9592-CA6E4A8BB691}" destId="{87854FC6-3049-42A1-869D-E48A65C151D3}" srcOrd="3" destOrd="0" parTransId="{4AB770A5-FC17-4957-82E8-7E1B9F6010F3}" sibTransId="{ABB7BEE9-257E-406A-BDAD-C86489D4C6C3}"/>
    <dgm:cxn modelId="{A8BC89E8-788F-4264-B3D0-4CD76BE8BC79}" type="presOf" srcId="{87854FC6-3049-42A1-869D-E48A65C151D3}" destId="{5448A58C-D81F-487C-AC40-47A159BBCF31}" srcOrd="0" destOrd="0" presId="urn:microsoft.com/office/officeart/2005/8/layout/vList3"/>
    <dgm:cxn modelId="{2BE336EF-C739-4206-9450-78EC1816BA27}" type="presOf" srcId="{3653BA99-147F-41CF-9167-B2A634250553}" destId="{757D47B7-0FEB-4712-8BCC-3E3C886A294E}" srcOrd="0" destOrd="0" presId="urn:microsoft.com/office/officeart/2005/8/layout/vList3"/>
    <dgm:cxn modelId="{4261EDFA-623A-45B5-872C-6021882E7748}" type="presOf" srcId="{480D9050-8B1E-4026-A574-86E5947D7F9C}" destId="{100F6B14-1567-43B2-98E3-795F172FCA8C}" srcOrd="0" destOrd="0" presId="urn:microsoft.com/office/officeart/2005/8/layout/vList3"/>
    <dgm:cxn modelId="{0A929575-F730-48F1-A485-BEF2355C6C4A}" type="presParOf" srcId="{E506EE79-21A7-48D7-982D-464AAABA9E08}" destId="{356D2C1B-3C20-4E2E-B693-581D5942FD4C}" srcOrd="0" destOrd="0" presId="urn:microsoft.com/office/officeart/2005/8/layout/vList3"/>
    <dgm:cxn modelId="{04FB473B-2A9D-4C52-9FFD-B2376B829913}" type="presParOf" srcId="{356D2C1B-3C20-4E2E-B693-581D5942FD4C}" destId="{DE10E79B-84EA-4CDD-80BA-86ADFB653EAE}" srcOrd="0" destOrd="0" presId="urn:microsoft.com/office/officeart/2005/8/layout/vList3"/>
    <dgm:cxn modelId="{96B8203D-5972-452D-8DAB-08CEC0265909}" type="presParOf" srcId="{356D2C1B-3C20-4E2E-B693-581D5942FD4C}" destId="{D1DE89AF-7F81-4EA8-967D-06C59EF0BE4F}" srcOrd="1" destOrd="0" presId="urn:microsoft.com/office/officeart/2005/8/layout/vList3"/>
    <dgm:cxn modelId="{9CED55F9-84AC-4197-86A6-2E910F54D51A}" type="presParOf" srcId="{E506EE79-21A7-48D7-982D-464AAABA9E08}" destId="{0AF09756-1D82-44E2-B48D-9C35AD6975C7}" srcOrd="1" destOrd="0" presId="urn:microsoft.com/office/officeart/2005/8/layout/vList3"/>
    <dgm:cxn modelId="{57688F68-35E7-45F8-979E-B107551A0091}" type="presParOf" srcId="{E506EE79-21A7-48D7-982D-464AAABA9E08}" destId="{69CBC827-7161-45C0-A20F-A029A1BD8859}" srcOrd="2" destOrd="0" presId="urn:microsoft.com/office/officeart/2005/8/layout/vList3"/>
    <dgm:cxn modelId="{CA3BA764-BBA5-4A12-B73A-C515DCBEFA39}" type="presParOf" srcId="{69CBC827-7161-45C0-A20F-A029A1BD8859}" destId="{B0D23AF0-150B-438F-9023-5306861C885F}" srcOrd="0" destOrd="0" presId="urn:microsoft.com/office/officeart/2005/8/layout/vList3"/>
    <dgm:cxn modelId="{F95647B4-F113-4F2C-A7DE-E7BB434C36EE}" type="presParOf" srcId="{69CBC827-7161-45C0-A20F-A029A1BD8859}" destId="{100F6B14-1567-43B2-98E3-795F172FCA8C}" srcOrd="1" destOrd="0" presId="urn:microsoft.com/office/officeart/2005/8/layout/vList3"/>
    <dgm:cxn modelId="{208CBCC7-FAE7-4805-A634-A6333B5DB129}" type="presParOf" srcId="{E506EE79-21A7-48D7-982D-464AAABA9E08}" destId="{6F39CF4A-B287-45F1-AA18-1EAD5BF8415E}" srcOrd="3" destOrd="0" presId="urn:microsoft.com/office/officeart/2005/8/layout/vList3"/>
    <dgm:cxn modelId="{F68FCBD5-E859-4CED-82C0-AF589167FC1C}" type="presParOf" srcId="{E506EE79-21A7-48D7-982D-464AAABA9E08}" destId="{CEBB9FAD-DE63-467A-8071-479ABFF96170}" srcOrd="4" destOrd="0" presId="urn:microsoft.com/office/officeart/2005/8/layout/vList3"/>
    <dgm:cxn modelId="{DD5BBFD7-034C-4974-83DF-BECED1E24DCB}" type="presParOf" srcId="{CEBB9FAD-DE63-467A-8071-479ABFF96170}" destId="{C6BDA54A-8B8C-4EA5-80C5-FF9F6628A22C}" srcOrd="0" destOrd="0" presId="urn:microsoft.com/office/officeart/2005/8/layout/vList3"/>
    <dgm:cxn modelId="{50F7E861-2974-4F2C-926E-1882DC174A33}" type="presParOf" srcId="{CEBB9FAD-DE63-467A-8071-479ABFF96170}" destId="{FDB898CA-3808-4F02-AB44-60D0656F624A}" srcOrd="1" destOrd="0" presId="urn:microsoft.com/office/officeart/2005/8/layout/vList3"/>
    <dgm:cxn modelId="{C0EB0067-C88D-43A1-AEAC-DD398C96D943}" type="presParOf" srcId="{E506EE79-21A7-48D7-982D-464AAABA9E08}" destId="{8ABF11CB-3B29-4FA4-ADBB-9BA0E1D11DCF}" srcOrd="5" destOrd="0" presId="urn:microsoft.com/office/officeart/2005/8/layout/vList3"/>
    <dgm:cxn modelId="{3839D09D-EFFD-45C5-B761-F7237A145F1E}" type="presParOf" srcId="{E506EE79-21A7-48D7-982D-464AAABA9E08}" destId="{8C37D708-6A96-44AE-A20F-6C1BC8F3D383}" srcOrd="6" destOrd="0" presId="urn:microsoft.com/office/officeart/2005/8/layout/vList3"/>
    <dgm:cxn modelId="{ACBFC94C-C047-4DB1-A3B1-695E64B05B5D}" type="presParOf" srcId="{8C37D708-6A96-44AE-A20F-6C1BC8F3D383}" destId="{EC61E9A5-C524-412D-B0FF-7817379D601C}" srcOrd="0" destOrd="0" presId="urn:microsoft.com/office/officeart/2005/8/layout/vList3"/>
    <dgm:cxn modelId="{16A4C373-6FDB-4705-B73E-1292AD47B742}" type="presParOf" srcId="{8C37D708-6A96-44AE-A20F-6C1BC8F3D383}" destId="{5448A58C-D81F-487C-AC40-47A159BBCF31}" srcOrd="1" destOrd="0" presId="urn:microsoft.com/office/officeart/2005/8/layout/vList3"/>
    <dgm:cxn modelId="{20260511-64DC-4F1B-9DAC-DFA584DA0360}" type="presParOf" srcId="{E506EE79-21A7-48D7-982D-464AAABA9E08}" destId="{7B387FA8-ACF6-4683-9747-017466D273A9}" srcOrd="7" destOrd="0" presId="urn:microsoft.com/office/officeart/2005/8/layout/vList3"/>
    <dgm:cxn modelId="{342271A3-419A-4CF7-B188-52CF493F7EC0}" type="presParOf" srcId="{E506EE79-21A7-48D7-982D-464AAABA9E08}" destId="{5064830A-62C6-44DC-B459-EDD66B1AFEC4}" srcOrd="8" destOrd="0" presId="urn:microsoft.com/office/officeart/2005/8/layout/vList3"/>
    <dgm:cxn modelId="{3921813F-91A3-41EC-805C-724BCEB6209E}" type="presParOf" srcId="{5064830A-62C6-44DC-B459-EDD66B1AFEC4}" destId="{1405CE09-3A44-44AF-807C-C9D35C3DAFC6}" srcOrd="0" destOrd="0" presId="urn:microsoft.com/office/officeart/2005/8/layout/vList3"/>
    <dgm:cxn modelId="{BBA237DF-DCE0-42AA-8739-AFF3320B8E7B}" type="presParOf" srcId="{5064830A-62C6-44DC-B459-EDD66B1AFEC4}" destId="{757D47B7-0FEB-4712-8BCC-3E3C886A294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DD174A-CA5A-4443-8F69-309FA5491CA9}">
      <dsp:nvSpPr>
        <dsp:cNvPr id="0" name=""/>
        <dsp:cNvSpPr/>
      </dsp:nvSpPr>
      <dsp:spPr>
        <a:xfrm>
          <a:off x="238871" y="284974"/>
          <a:ext cx="4324600" cy="13514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5374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b="1" u="sng" kern="1200" dirty="0"/>
            <a:t>1 mlrd.</a:t>
          </a:r>
          <a:r>
            <a:rPr lang="lt-LT" sz="2000" b="1" kern="1200" dirty="0"/>
            <a:t> </a:t>
          </a:r>
          <a:r>
            <a:rPr lang="lt-LT" sz="2000" kern="1200" dirty="0"/>
            <a:t>Eur </a:t>
          </a:r>
          <a:r>
            <a:rPr lang="lt-LT" sz="2000" b="1" u="none" kern="1200" dirty="0"/>
            <a:t>paskolą</a:t>
          </a:r>
          <a:r>
            <a:rPr lang="lt-LT" sz="2000" kern="1200" dirty="0"/>
            <a:t> </a:t>
          </a:r>
          <a:r>
            <a:rPr lang="lt-LT" sz="2000" b="1" kern="1200" dirty="0"/>
            <a:t>verslo ir pramonės įmonėms </a:t>
          </a:r>
          <a:r>
            <a:rPr lang="lt-LT" sz="2000" kern="1200" dirty="0"/>
            <a:t>(perskolinti)</a:t>
          </a:r>
          <a:endParaRPr lang="en-US" sz="2000" kern="1200" dirty="0"/>
        </a:p>
      </dsp:txBody>
      <dsp:txXfrm>
        <a:off x="238871" y="284974"/>
        <a:ext cx="4324600" cy="1351437"/>
      </dsp:txXfrm>
    </dsp:sp>
    <dsp:sp modelId="{6B1831E1-BD3D-4FA6-ACB0-677A920E8E85}">
      <dsp:nvSpPr>
        <dsp:cNvPr id="0" name=""/>
        <dsp:cNvSpPr/>
      </dsp:nvSpPr>
      <dsp:spPr>
        <a:xfrm>
          <a:off x="58679" y="89766"/>
          <a:ext cx="946006" cy="14190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382037B-4373-471B-99C7-E26B3C1BB0FB}">
      <dsp:nvSpPr>
        <dsp:cNvPr id="0" name=""/>
        <dsp:cNvSpPr/>
      </dsp:nvSpPr>
      <dsp:spPr>
        <a:xfrm>
          <a:off x="238871" y="1986284"/>
          <a:ext cx="4324600" cy="13514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5374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b="1" u="sng" kern="1200" dirty="0"/>
            <a:t>700 mln.</a:t>
          </a:r>
          <a:r>
            <a:rPr lang="lt-LT" sz="2000" b="1" kern="1200" dirty="0"/>
            <a:t> </a:t>
          </a:r>
          <a:r>
            <a:rPr lang="lt-LT" sz="2000" kern="1200" dirty="0"/>
            <a:t>Eur į </a:t>
          </a:r>
          <a:r>
            <a:rPr lang="lt-LT" sz="2000" b="1" kern="1200" dirty="0"/>
            <a:t>elektros</a:t>
          </a:r>
          <a:r>
            <a:rPr lang="lt-LT" sz="2000" kern="1200" dirty="0"/>
            <a:t> iš atsinaujinančių energijos išteklių gamybą</a:t>
          </a:r>
          <a:endParaRPr lang="en-US" sz="2000" kern="1200" dirty="0"/>
        </a:p>
      </dsp:txBody>
      <dsp:txXfrm>
        <a:off x="238871" y="1986284"/>
        <a:ext cx="4324600" cy="1351437"/>
      </dsp:txXfrm>
    </dsp:sp>
    <dsp:sp modelId="{2697FCEE-88A7-41FE-AF78-5C022E136AEC}">
      <dsp:nvSpPr>
        <dsp:cNvPr id="0" name=""/>
        <dsp:cNvSpPr/>
      </dsp:nvSpPr>
      <dsp:spPr>
        <a:xfrm>
          <a:off x="58679" y="1791076"/>
          <a:ext cx="946006" cy="14190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D314D-2A70-4C29-83C5-81D375EF5BF9}">
      <dsp:nvSpPr>
        <dsp:cNvPr id="0" name=""/>
        <dsp:cNvSpPr/>
      </dsp:nvSpPr>
      <dsp:spPr>
        <a:xfrm rot="10800000">
          <a:off x="1818266" y="882"/>
          <a:ext cx="6336939" cy="88848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179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Remia Ukrainą, kuriant aprūpinimo maistu strategiją, siekiant užtikrinti, kad žaliavos, tokios kaip grūdai, sėklos ir trąšos, sėkmingai pasiektų ūkius</a:t>
          </a:r>
          <a:endParaRPr lang="en-GB" sz="1800" kern="1200" dirty="0"/>
        </a:p>
      </dsp:txBody>
      <dsp:txXfrm rot="10800000">
        <a:off x="2040386" y="882"/>
        <a:ext cx="6114819" cy="888480"/>
      </dsp:txXfrm>
    </dsp:sp>
    <dsp:sp modelId="{23137DD1-13FE-4F7C-AAF5-D113ADA41AB0}">
      <dsp:nvSpPr>
        <dsp:cNvPr id="0" name=""/>
        <dsp:cNvSpPr/>
      </dsp:nvSpPr>
      <dsp:spPr>
        <a:xfrm>
          <a:off x="1374026" y="882"/>
          <a:ext cx="888480" cy="88848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0FD0C21-3B2E-4500-B54C-8C6B1CD7B735}">
      <dsp:nvSpPr>
        <dsp:cNvPr id="0" name=""/>
        <dsp:cNvSpPr/>
      </dsp:nvSpPr>
      <dsp:spPr>
        <a:xfrm rot="10800000">
          <a:off x="1818266" y="1154580"/>
          <a:ext cx="6336939" cy="88848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179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330 mln. Eur ES skubios pagalbos programos įgyvendinimas, siekiant padėti užtikrinti prieigą prie pagrindinių prekių ir paslaugų bei padėti apsaugoti gyventojus</a:t>
          </a:r>
          <a:endParaRPr lang="en-GB" sz="1800" kern="1200" dirty="0"/>
        </a:p>
      </dsp:txBody>
      <dsp:txXfrm rot="10800000">
        <a:off x="2040386" y="1154580"/>
        <a:ext cx="6114819" cy="888480"/>
      </dsp:txXfrm>
    </dsp:sp>
    <dsp:sp modelId="{3B5838FA-9601-41F2-8C37-8A8EB7672E75}">
      <dsp:nvSpPr>
        <dsp:cNvPr id="0" name=""/>
        <dsp:cNvSpPr/>
      </dsp:nvSpPr>
      <dsp:spPr>
        <a:xfrm>
          <a:off x="1374026" y="1154580"/>
          <a:ext cx="888480" cy="88848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6B4A7B9-5517-4599-803E-19304AD98538}">
      <dsp:nvSpPr>
        <dsp:cNvPr id="0" name=""/>
        <dsp:cNvSpPr/>
      </dsp:nvSpPr>
      <dsp:spPr>
        <a:xfrm rot="10800000">
          <a:off x="1818266" y="2308277"/>
          <a:ext cx="6336939" cy="88848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179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2,5 mlrd. Eur humanitarinei pagalbai, siekiant mažinti maisto nepriteklių pasaulyje 2021–2024 m.</a:t>
          </a:r>
          <a:endParaRPr lang="en-GB" sz="1800" kern="1200" dirty="0"/>
        </a:p>
      </dsp:txBody>
      <dsp:txXfrm rot="10800000">
        <a:off x="2040386" y="2308277"/>
        <a:ext cx="6114819" cy="888480"/>
      </dsp:txXfrm>
    </dsp:sp>
    <dsp:sp modelId="{89A48DE8-1650-4B85-84EB-4CE7B2F40FB2}">
      <dsp:nvSpPr>
        <dsp:cNvPr id="0" name=""/>
        <dsp:cNvSpPr/>
      </dsp:nvSpPr>
      <dsp:spPr>
        <a:xfrm>
          <a:off x="1374026" y="2308277"/>
          <a:ext cx="888480" cy="88848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EF99ABB-8AB2-440A-9605-E29065A288CA}">
      <dsp:nvSpPr>
        <dsp:cNvPr id="0" name=""/>
        <dsp:cNvSpPr/>
      </dsp:nvSpPr>
      <dsp:spPr>
        <a:xfrm rot="10800000">
          <a:off x="1818266" y="3461975"/>
          <a:ext cx="6336939" cy="88848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179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Toliau pasisakys prieš eksporto  draudimus, nes atviros pasaulinės tiekimo grandinės ir logistika yra būtini pasauliniam aprūpinimui maistu</a:t>
          </a:r>
          <a:endParaRPr lang="en-GB" sz="1800" kern="1200" dirty="0"/>
        </a:p>
      </dsp:txBody>
      <dsp:txXfrm rot="10800000">
        <a:off x="2040386" y="3461975"/>
        <a:ext cx="6114819" cy="888480"/>
      </dsp:txXfrm>
    </dsp:sp>
    <dsp:sp modelId="{06043659-23A2-4E43-8A7E-8CEAAB735D9C}">
      <dsp:nvSpPr>
        <dsp:cNvPr id="0" name=""/>
        <dsp:cNvSpPr/>
      </dsp:nvSpPr>
      <dsp:spPr>
        <a:xfrm>
          <a:off x="1374026" y="3461975"/>
          <a:ext cx="888480" cy="888480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FF9162-8175-462E-81A1-2A0F87FD482D}">
      <dsp:nvSpPr>
        <dsp:cNvPr id="0" name=""/>
        <dsp:cNvSpPr/>
      </dsp:nvSpPr>
      <dsp:spPr>
        <a:xfrm rot="10800000">
          <a:off x="1988742" y="3146"/>
          <a:ext cx="7347585" cy="552139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478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>
              <a:latin typeface="+mn-lt"/>
            </a:rPr>
            <a:t>Ukrainos Juodosios jūros uostų blokada</a:t>
          </a:r>
          <a:endParaRPr lang="en-GB" sz="2000" kern="1200">
            <a:latin typeface="+mn-lt"/>
          </a:endParaRPr>
        </a:p>
      </dsp:txBody>
      <dsp:txXfrm rot="10800000">
        <a:off x="2126777" y="3146"/>
        <a:ext cx="7209550" cy="552139"/>
      </dsp:txXfrm>
    </dsp:sp>
    <dsp:sp modelId="{86042D43-6BC7-4C66-A6C2-758440CDDCFC}">
      <dsp:nvSpPr>
        <dsp:cNvPr id="0" name=""/>
        <dsp:cNvSpPr/>
      </dsp:nvSpPr>
      <dsp:spPr>
        <a:xfrm>
          <a:off x="1712672" y="3146"/>
          <a:ext cx="552139" cy="55213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8CDE3E3-D96F-4F27-8A5D-AFACBDB639D5}">
      <dsp:nvSpPr>
        <dsp:cNvPr id="0" name=""/>
        <dsp:cNvSpPr/>
      </dsp:nvSpPr>
      <dsp:spPr>
        <a:xfrm rot="10800000">
          <a:off x="1988742" y="707434"/>
          <a:ext cx="7347585" cy="552139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478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 dirty="0"/>
            <a:t>Išpuoliai prieš Ukrainos maisto perdirbimo ir eksporto infrastruktūrą</a:t>
          </a:r>
          <a:endParaRPr lang="en-GB" sz="2000" kern="1200" dirty="0"/>
        </a:p>
      </dsp:txBody>
      <dsp:txXfrm rot="10800000">
        <a:off x="2126777" y="707434"/>
        <a:ext cx="7209550" cy="552139"/>
      </dsp:txXfrm>
    </dsp:sp>
    <dsp:sp modelId="{A4640C44-27C6-4D3F-9C37-F2232AF87314}">
      <dsp:nvSpPr>
        <dsp:cNvPr id="0" name=""/>
        <dsp:cNvSpPr/>
      </dsp:nvSpPr>
      <dsp:spPr>
        <a:xfrm>
          <a:off x="1712672" y="707434"/>
          <a:ext cx="552139" cy="55213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3EB577D-FC58-44AF-B060-DCBEC165CFE8}">
      <dsp:nvSpPr>
        <dsp:cNvPr id="0" name=""/>
        <dsp:cNvSpPr/>
      </dsp:nvSpPr>
      <dsp:spPr>
        <a:xfrm rot="10800000">
          <a:off x="1988742" y="1411723"/>
          <a:ext cx="7347585" cy="552139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478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 dirty="0"/>
            <a:t>Bombardavimas ir Ukrainos dirbamos žemės okupacija</a:t>
          </a:r>
          <a:endParaRPr lang="en-GB" sz="2000" kern="1200" dirty="0"/>
        </a:p>
      </dsp:txBody>
      <dsp:txXfrm rot="10800000">
        <a:off x="2126777" y="1411723"/>
        <a:ext cx="7209550" cy="552139"/>
      </dsp:txXfrm>
    </dsp:sp>
    <dsp:sp modelId="{36D9BD2F-3394-4240-9F90-392425D551E3}">
      <dsp:nvSpPr>
        <dsp:cNvPr id="0" name=""/>
        <dsp:cNvSpPr/>
      </dsp:nvSpPr>
      <dsp:spPr>
        <a:xfrm>
          <a:off x="1712672" y="1411723"/>
          <a:ext cx="552139" cy="55213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DAF1F1B-D231-4867-8B60-288632071721}">
      <dsp:nvSpPr>
        <dsp:cNvPr id="0" name=""/>
        <dsp:cNvSpPr/>
      </dsp:nvSpPr>
      <dsp:spPr>
        <a:xfrm rot="10800000">
          <a:off x="1988742" y="2116011"/>
          <a:ext cx="7347585" cy="552139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478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 dirty="0"/>
            <a:t>Sąmoningas nuosavo maisto ir trąšų eksporto mažinimas</a:t>
          </a:r>
          <a:endParaRPr lang="en-GB" sz="2000" kern="1200" dirty="0"/>
        </a:p>
      </dsp:txBody>
      <dsp:txXfrm rot="10800000">
        <a:off x="2126777" y="2116011"/>
        <a:ext cx="7209550" cy="552139"/>
      </dsp:txXfrm>
    </dsp:sp>
    <dsp:sp modelId="{663A30E5-F7E1-4C26-AAD9-19139B4D2E9F}">
      <dsp:nvSpPr>
        <dsp:cNvPr id="0" name=""/>
        <dsp:cNvSpPr/>
      </dsp:nvSpPr>
      <dsp:spPr>
        <a:xfrm>
          <a:off x="1712672" y="2116011"/>
          <a:ext cx="552139" cy="552139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D30FB7F-11FE-4989-B95C-F9AC3AD77E56}">
      <dsp:nvSpPr>
        <dsp:cNvPr id="0" name=""/>
        <dsp:cNvSpPr/>
      </dsp:nvSpPr>
      <dsp:spPr>
        <a:xfrm rot="10800000">
          <a:off x="1988742" y="2820300"/>
          <a:ext cx="7347585" cy="552139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478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 dirty="0"/>
            <a:t>2022 m. kovą rusija paskelbė laikinai uždraudusi eksportuoti grūdus ir trąšas</a:t>
          </a:r>
        </a:p>
      </dsp:txBody>
      <dsp:txXfrm rot="10800000">
        <a:off x="2126777" y="2820300"/>
        <a:ext cx="7209550" cy="552139"/>
      </dsp:txXfrm>
    </dsp:sp>
    <dsp:sp modelId="{661DBEA4-AC1F-4DE5-92A1-9C22D43CC65F}">
      <dsp:nvSpPr>
        <dsp:cNvPr id="0" name=""/>
        <dsp:cNvSpPr/>
      </dsp:nvSpPr>
      <dsp:spPr>
        <a:xfrm>
          <a:off x="1712672" y="2820300"/>
          <a:ext cx="552139" cy="552139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2441250-1F57-43F7-B81D-698825FF0FA5}">
      <dsp:nvSpPr>
        <dsp:cNvPr id="0" name=""/>
        <dsp:cNvSpPr/>
      </dsp:nvSpPr>
      <dsp:spPr>
        <a:xfrm rot="10800000">
          <a:off x="1988742" y="3524588"/>
          <a:ext cx="7347585" cy="552139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478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 dirty="0"/>
            <a:t>ES sankcijų maistui, trąšoms, žemės ūkio produktams netaikė</a:t>
          </a:r>
        </a:p>
      </dsp:txBody>
      <dsp:txXfrm rot="10800000">
        <a:off x="2126777" y="3524588"/>
        <a:ext cx="7209550" cy="552139"/>
      </dsp:txXfrm>
    </dsp:sp>
    <dsp:sp modelId="{F504169C-7340-49FC-870E-827393415009}">
      <dsp:nvSpPr>
        <dsp:cNvPr id="0" name=""/>
        <dsp:cNvSpPr/>
      </dsp:nvSpPr>
      <dsp:spPr>
        <a:xfrm>
          <a:off x="1712672" y="3524588"/>
          <a:ext cx="552139" cy="552139"/>
        </a:xfrm>
        <a:prstGeom prst="ellipse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51409A-E73F-4982-95E0-BB011C62254E}">
      <dsp:nvSpPr>
        <dsp:cNvPr id="0" name=""/>
        <dsp:cNvSpPr/>
      </dsp:nvSpPr>
      <dsp:spPr>
        <a:xfrm rot="10800000">
          <a:off x="1703843" y="853"/>
          <a:ext cx="6102290" cy="667202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421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b="1" kern="1200" dirty="0"/>
            <a:t>500 mln. Eur </a:t>
          </a:r>
          <a:r>
            <a:rPr lang="lt-LT" sz="1800" kern="1200" dirty="0"/>
            <a:t>šaudmenų  „žemė-žemė“ bei artilerijos šaudmenų ir raketų gamybos pajėgumų didinimui remti</a:t>
          </a:r>
          <a:endParaRPr lang="en-GB" sz="1800" kern="1200" dirty="0"/>
        </a:p>
      </dsp:txBody>
      <dsp:txXfrm rot="10800000">
        <a:off x="1870643" y="853"/>
        <a:ext cx="5935490" cy="667202"/>
      </dsp:txXfrm>
    </dsp:sp>
    <dsp:sp modelId="{2A409DB2-CD06-46B4-8589-C0DEBE1D76F1}">
      <dsp:nvSpPr>
        <dsp:cNvPr id="0" name=""/>
        <dsp:cNvSpPr/>
      </dsp:nvSpPr>
      <dsp:spPr>
        <a:xfrm>
          <a:off x="1370242" y="853"/>
          <a:ext cx="667202" cy="66720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C251AAA-E97E-4C1C-80BD-1CD4C52763D4}">
      <dsp:nvSpPr>
        <dsp:cNvPr id="0" name=""/>
        <dsp:cNvSpPr/>
      </dsp:nvSpPr>
      <dsp:spPr>
        <a:xfrm rot="10800000">
          <a:off x="1703843" y="841132"/>
          <a:ext cx="6102290" cy="667202"/>
        </a:xfrm>
        <a:prstGeom prst="homePlate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421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Užtikrinti ilgalaikį Europos šaudmenų gamybos padidėjimą </a:t>
          </a:r>
          <a:r>
            <a:rPr lang="lt-LT" sz="1800" b="1" kern="1200" dirty="0"/>
            <a:t>Ukrainos </a:t>
          </a:r>
          <a:r>
            <a:rPr lang="lt-LT" sz="1800" b="0" kern="1200" dirty="0"/>
            <a:t>ir</a:t>
          </a:r>
          <a:r>
            <a:rPr lang="lt-LT" sz="1800" b="1" kern="1200" dirty="0"/>
            <a:t> ES valstybių narių naudai</a:t>
          </a:r>
          <a:endParaRPr lang="en-GB" sz="1800" b="1" kern="1200" dirty="0"/>
        </a:p>
      </dsp:txBody>
      <dsp:txXfrm rot="10800000">
        <a:off x="1870643" y="841132"/>
        <a:ext cx="5935490" cy="667202"/>
      </dsp:txXfrm>
    </dsp:sp>
    <dsp:sp modelId="{B3FD9929-B550-4396-A254-95575795D9E2}">
      <dsp:nvSpPr>
        <dsp:cNvPr id="0" name=""/>
        <dsp:cNvSpPr/>
      </dsp:nvSpPr>
      <dsp:spPr>
        <a:xfrm>
          <a:off x="1370242" y="841132"/>
          <a:ext cx="667202" cy="66720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5A7BE3F-B82D-482C-8C83-ABC2DEB65C9B}">
      <dsp:nvSpPr>
        <dsp:cNvPr id="0" name=""/>
        <dsp:cNvSpPr/>
      </dsp:nvSpPr>
      <dsp:spPr>
        <a:xfrm rot="10800000">
          <a:off x="1703843" y="1681411"/>
          <a:ext cx="6102290" cy="667202"/>
        </a:xfrm>
        <a:prstGeom prst="homePlate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421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Skatinamas bendradarbiavimas rengiant </a:t>
          </a:r>
          <a:r>
            <a:rPr lang="lt-LT" sz="1800" b="1" kern="1200" dirty="0"/>
            <a:t>viešuosius pirkimus</a:t>
          </a:r>
          <a:endParaRPr lang="en-GB" sz="1800" b="1" kern="1200" dirty="0"/>
        </a:p>
      </dsp:txBody>
      <dsp:txXfrm rot="10800000">
        <a:off x="1870643" y="1681411"/>
        <a:ext cx="5935490" cy="667202"/>
      </dsp:txXfrm>
    </dsp:sp>
    <dsp:sp modelId="{B2407C8D-1B6C-41F2-8AAC-170F61271E19}">
      <dsp:nvSpPr>
        <dsp:cNvPr id="0" name=""/>
        <dsp:cNvSpPr/>
      </dsp:nvSpPr>
      <dsp:spPr>
        <a:xfrm>
          <a:off x="1370242" y="1681411"/>
          <a:ext cx="667202" cy="66720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60B55A3-CC52-4407-958E-72FD2C2CA5FB}">
      <dsp:nvSpPr>
        <dsp:cNvPr id="0" name=""/>
        <dsp:cNvSpPr/>
      </dsp:nvSpPr>
      <dsp:spPr>
        <a:xfrm rot="10800000">
          <a:off x="1703843" y="2521691"/>
          <a:ext cx="6102290" cy="667202"/>
        </a:xfrm>
        <a:prstGeom prst="homePlat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421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Geriau pasiruošti galimoms kliūtims </a:t>
          </a:r>
          <a:r>
            <a:rPr lang="lt-LT" sz="1800" b="1" kern="1200" dirty="0"/>
            <a:t>tiekimo grandinėse</a:t>
          </a:r>
          <a:endParaRPr lang="en-GB" sz="1800" b="1" kern="1200" dirty="0"/>
        </a:p>
      </dsp:txBody>
      <dsp:txXfrm rot="10800000">
        <a:off x="1870643" y="2521691"/>
        <a:ext cx="5935490" cy="667202"/>
      </dsp:txXfrm>
    </dsp:sp>
    <dsp:sp modelId="{CC93D206-07E3-45D7-A24F-AD82B99C3A38}">
      <dsp:nvSpPr>
        <dsp:cNvPr id="0" name=""/>
        <dsp:cNvSpPr/>
      </dsp:nvSpPr>
      <dsp:spPr>
        <a:xfrm>
          <a:off x="1370242" y="2521691"/>
          <a:ext cx="667202" cy="667202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AB965-B07A-4AAC-951B-B838BBF5AA8B}">
      <dsp:nvSpPr>
        <dsp:cNvPr id="0" name=""/>
        <dsp:cNvSpPr/>
      </dsp:nvSpPr>
      <dsp:spPr>
        <a:xfrm>
          <a:off x="1382" y="0"/>
          <a:ext cx="2151532" cy="1553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b="1" kern="1200"/>
            <a:t>Darbuotojų bei įgūdžių trūkumas</a:t>
          </a:r>
          <a:endParaRPr lang="en-GB" sz="1800" b="1" kern="1200"/>
        </a:p>
      </dsp:txBody>
      <dsp:txXfrm>
        <a:off x="1382" y="621452"/>
        <a:ext cx="2151532" cy="621452"/>
      </dsp:txXfrm>
    </dsp:sp>
    <dsp:sp modelId="{7B734A05-E816-470A-A496-F6741BE54215}">
      <dsp:nvSpPr>
        <dsp:cNvPr id="0" name=""/>
        <dsp:cNvSpPr/>
      </dsp:nvSpPr>
      <dsp:spPr>
        <a:xfrm>
          <a:off x="818469" y="93217"/>
          <a:ext cx="517359" cy="51735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F6F60EF-A944-4CC9-AC8A-9790D9EA5B8E}">
      <dsp:nvSpPr>
        <dsp:cNvPr id="0" name=""/>
        <dsp:cNvSpPr/>
      </dsp:nvSpPr>
      <dsp:spPr>
        <a:xfrm>
          <a:off x="2217460" y="0"/>
          <a:ext cx="2151532" cy="1553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b="1" kern="1200"/>
            <a:t>Infliacija</a:t>
          </a:r>
          <a:endParaRPr lang="en-GB" sz="1800" b="1" kern="1200"/>
        </a:p>
      </dsp:txBody>
      <dsp:txXfrm>
        <a:off x="2217460" y="621452"/>
        <a:ext cx="2151532" cy="621452"/>
      </dsp:txXfrm>
    </dsp:sp>
    <dsp:sp modelId="{1C1C015C-F8DA-4699-8FC9-0F15286F12B0}">
      <dsp:nvSpPr>
        <dsp:cNvPr id="0" name=""/>
        <dsp:cNvSpPr/>
      </dsp:nvSpPr>
      <dsp:spPr>
        <a:xfrm>
          <a:off x="3034547" y="93217"/>
          <a:ext cx="517359" cy="51735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09B8DB1-A99F-4EA0-AAA9-034C0587049A}">
      <dsp:nvSpPr>
        <dsp:cNvPr id="0" name=""/>
        <dsp:cNvSpPr/>
      </dsp:nvSpPr>
      <dsp:spPr>
        <a:xfrm>
          <a:off x="4433539" y="0"/>
          <a:ext cx="2151532" cy="1553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b="1" kern="1200" dirty="0"/>
            <a:t>Verslo palengvinimas MVĮ</a:t>
          </a:r>
          <a:endParaRPr lang="en-GB" sz="1800" b="1" kern="1200" dirty="0"/>
        </a:p>
      </dsp:txBody>
      <dsp:txXfrm>
        <a:off x="4433539" y="621452"/>
        <a:ext cx="2151532" cy="621452"/>
      </dsp:txXfrm>
    </dsp:sp>
    <dsp:sp modelId="{608265C2-4C8C-4BD0-AB22-72EDC2221C99}">
      <dsp:nvSpPr>
        <dsp:cNvPr id="0" name=""/>
        <dsp:cNvSpPr/>
      </dsp:nvSpPr>
      <dsp:spPr>
        <a:xfrm>
          <a:off x="5250625" y="93217"/>
          <a:ext cx="517359" cy="51735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7DE6C3F-3A52-4841-9045-A0BB49D241D0}">
      <dsp:nvSpPr>
        <dsp:cNvPr id="0" name=""/>
        <dsp:cNvSpPr/>
      </dsp:nvSpPr>
      <dsp:spPr>
        <a:xfrm>
          <a:off x="263458" y="1242905"/>
          <a:ext cx="6059537" cy="233044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A6920-E838-4D90-AA93-35ED521B542A}">
      <dsp:nvSpPr>
        <dsp:cNvPr id="0" name=""/>
        <dsp:cNvSpPr/>
      </dsp:nvSpPr>
      <dsp:spPr>
        <a:xfrm rot="10800000">
          <a:off x="1231491" y="8"/>
          <a:ext cx="4259983" cy="63395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555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/>
            <a:t>117 mln. Eur viešojo sektoriaus </a:t>
          </a:r>
          <a:r>
            <a:rPr lang="lt-LT" sz="1600" b="1" kern="1200" dirty="0"/>
            <a:t>skaitmeninimas</a:t>
          </a:r>
          <a:endParaRPr lang="en-GB" sz="1600" kern="1200" dirty="0"/>
        </a:p>
      </dsp:txBody>
      <dsp:txXfrm rot="10800000">
        <a:off x="1389979" y="8"/>
        <a:ext cx="4101495" cy="633952"/>
      </dsp:txXfrm>
    </dsp:sp>
    <dsp:sp modelId="{5C4AE3BD-D77E-482E-B2F7-C657713A45A5}">
      <dsp:nvSpPr>
        <dsp:cNvPr id="0" name=""/>
        <dsp:cNvSpPr/>
      </dsp:nvSpPr>
      <dsp:spPr>
        <a:xfrm>
          <a:off x="914515" y="8"/>
          <a:ext cx="633952" cy="63395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75F2607-B057-4F00-AA16-54CD03D1AF8A}">
      <dsp:nvSpPr>
        <dsp:cNvPr id="0" name=""/>
        <dsp:cNvSpPr/>
      </dsp:nvSpPr>
      <dsp:spPr>
        <a:xfrm rot="10800000">
          <a:off x="1231491" y="798760"/>
          <a:ext cx="4259983" cy="63395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555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/>
            <a:t>117 mln. Eur </a:t>
          </a:r>
          <a:r>
            <a:rPr lang="lt-LT" sz="1600" b="1" kern="1200" dirty="0"/>
            <a:t>novatoriškos</a:t>
          </a:r>
          <a:r>
            <a:rPr lang="lt-LT" sz="1600" kern="1200" dirty="0"/>
            <a:t> priemonės (pvz. dirbtinis intelektas, lietuvių kalbos technologinių išteklių kūrimas)</a:t>
          </a:r>
          <a:endParaRPr lang="en-GB" sz="1600" kern="1200" dirty="0"/>
        </a:p>
      </dsp:txBody>
      <dsp:txXfrm rot="10800000">
        <a:off x="1389979" y="798760"/>
        <a:ext cx="4101495" cy="633952"/>
      </dsp:txXfrm>
    </dsp:sp>
    <dsp:sp modelId="{C15EB8AE-0AC7-42ED-8743-A4BC264B5A3C}">
      <dsp:nvSpPr>
        <dsp:cNvPr id="0" name=""/>
        <dsp:cNvSpPr/>
      </dsp:nvSpPr>
      <dsp:spPr>
        <a:xfrm>
          <a:off x="914515" y="798760"/>
          <a:ext cx="633952" cy="63395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B33D7A4-61AE-4E18-8573-99E2EEDC8B06}">
      <dsp:nvSpPr>
        <dsp:cNvPr id="0" name=""/>
        <dsp:cNvSpPr/>
      </dsp:nvSpPr>
      <dsp:spPr>
        <a:xfrm rot="10800000">
          <a:off x="1231491" y="1597512"/>
          <a:ext cx="4259983" cy="63395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555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/>
            <a:t>73 mln. Eur </a:t>
          </a:r>
          <a:r>
            <a:rPr lang="lt-LT" sz="1600" b="1" kern="1200" dirty="0"/>
            <a:t>5G</a:t>
          </a:r>
          <a:r>
            <a:rPr lang="lt-LT" sz="1600" kern="1200" dirty="0"/>
            <a:t> ir kt. tinklų diegimas</a:t>
          </a:r>
          <a:endParaRPr lang="en-GB" sz="1600" kern="1200" dirty="0"/>
        </a:p>
      </dsp:txBody>
      <dsp:txXfrm rot="10800000">
        <a:off x="1389979" y="1597512"/>
        <a:ext cx="4101495" cy="633952"/>
      </dsp:txXfrm>
    </dsp:sp>
    <dsp:sp modelId="{50A084BA-4A54-4B1E-A61A-CE2A4D04EEEF}">
      <dsp:nvSpPr>
        <dsp:cNvPr id="0" name=""/>
        <dsp:cNvSpPr/>
      </dsp:nvSpPr>
      <dsp:spPr>
        <a:xfrm>
          <a:off x="914515" y="1597512"/>
          <a:ext cx="633952" cy="63395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8E65E-797C-4865-8EBB-3C67D40F1C51}">
      <dsp:nvSpPr>
        <dsp:cNvPr id="0" name=""/>
        <dsp:cNvSpPr/>
      </dsp:nvSpPr>
      <dsp:spPr>
        <a:xfrm rot="10800000">
          <a:off x="1356489" y="277"/>
          <a:ext cx="4740563" cy="64975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6522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/>
            <a:t>218 mln. Eur pastatų </a:t>
          </a:r>
          <a:r>
            <a:rPr lang="lt-LT" sz="1600" b="1" kern="1200" dirty="0"/>
            <a:t>renovacija</a:t>
          </a:r>
          <a:endParaRPr lang="en-GB" sz="1600" kern="1200" dirty="0"/>
        </a:p>
      </dsp:txBody>
      <dsp:txXfrm rot="10800000">
        <a:off x="1518927" y="277"/>
        <a:ext cx="4578125" cy="649751"/>
      </dsp:txXfrm>
    </dsp:sp>
    <dsp:sp modelId="{C4491211-9486-4E33-8FBA-4863A2B76948}">
      <dsp:nvSpPr>
        <dsp:cNvPr id="0" name=""/>
        <dsp:cNvSpPr/>
      </dsp:nvSpPr>
      <dsp:spPr>
        <a:xfrm>
          <a:off x="1031613" y="277"/>
          <a:ext cx="649751" cy="6497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750D83-226D-441F-AD53-F6389867AC5B}">
      <dsp:nvSpPr>
        <dsp:cNvPr id="0" name=""/>
        <dsp:cNvSpPr/>
      </dsp:nvSpPr>
      <dsp:spPr>
        <a:xfrm rot="10800000">
          <a:off x="1356489" y="812466"/>
          <a:ext cx="4740563" cy="64975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6522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/>
            <a:t>242 mln. Eur </a:t>
          </a:r>
          <a:r>
            <a:rPr lang="lt-LT" sz="1600" b="1" kern="1200" dirty="0"/>
            <a:t>atsinaujinančių</a:t>
          </a:r>
          <a:r>
            <a:rPr lang="lt-LT" sz="1600" kern="1200" dirty="0"/>
            <a:t> išteklių energijos gamyba ir kaupimas</a:t>
          </a:r>
          <a:endParaRPr lang="en-GB" sz="1600" kern="1200" dirty="0"/>
        </a:p>
      </dsp:txBody>
      <dsp:txXfrm rot="10800000">
        <a:off x="1518927" y="812466"/>
        <a:ext cx="4578125" cy="649751"/>
      </dsp:txXfrm>
    </dsp:sp>
    <dsp:sp modelId="{077B7B33-7496-4627-83F5-9FFA3BA94F57}">
      <dsp:nvSpPr>
        <dsp:cNvPr id="0" name=""/>
        <dsp:cNvSpPr/>
      </dsp:nvSpPr>
      <dsp:spPr>
        <a:xfrm>
          <a:off x="1031613" y="812466"/>
          <a:ext cx="649751" cy="6497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E2BB6A0-1A48-46F1-9F6B-09DC9E3C34FC}">
      <dsp:nvSpPr>
        <dsp:cNvPr id="0" name=""/>
        <dsp:cNvSpPr/>
      </dsp:nvSpPr>
      <dsp:spPr>
        <a:xfrm rot="10800000">
          <a:off x="1356489" y="1624655"/>
          <a:ext cx="4740563" cy="64975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6522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/>
            <a:t>347 mln. Eur tvarus </a:t>
          </a:r>
          <a:r>
            <a:rPr lang="lt-LT" sz="1600" b="1" kern="1200" dirty="0"/>
            <a:t>judumas</a:t>
          </a:r>
          <a:r>
            <a:rPr lang="lt-LT" sz="1600" kern="1200" dirty="0"/>
            <a:t> (viešųjų transporto paslaugų gerinimas, parama taršiems automobiliams pakeisti) ir kt.</a:t>
          </a:r>
          <a:endParaRPr lang="en-GB" sz="1600" kern="1200" dirty="0"/>
        </a:p>
      </dsp:txBody>
      <dsp:txXfrm rot="10800000">
        <a:off x="1518927" y="1624655"/>
        <a:ext cx="4578125" cy="649751"/>
      </dsp:txXfrm>
    </dsp:sp>
    <dsp:sp modelId="{FAEED8D7-ED9E-4CFD-A1B1-730C215E8DA6}">
      <dsp:nvSpPr>
        <dsp:cNvPr id="0" name=""/>
        <dsp:cNvSpPr/>
      </dsp:nvSpPr>
      <dsp:spPr>
        <a:xfrm>
          <a:off x="1031613" y="1624655"/>
          <a:ext cx="649751" cy="6497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21CCFA-8517-46DB-A56B-7053752BB026}">
      <dsp:nvSpPr>
        <dsp:cNvPr id="0" name=""/>
        <dsp:cNvSpPr/>
      </dsp:nvSpPr>
      <dsp:spPr>
        <a:xfrm rot="10800000">
          <a:off x="1880825" y="347"/>
          <a:ext cx="7071236" cy="39889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90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/>
            <a:t>         268 mln. Eur </a:t>
          </a:r>
          <a:r>
            <a:rPr lang="lt-LT" sz="1600" b="1" kern="1200" dirty="0"/>
            <a:t>sveikatos</a:t>
          </a:r>
          <a:r>
            <a:rPr lang="lt-LT" sz="1600" kern="1200" dirty="0"/>
            <a:t> priežiūros infrastruktūros modernizavimas,       </a:t>
          </a:r>
          <a:r>
            <a:rPr lang="en-GB" sz="1600" kern="1200" dirty="0" err="1"/>
            <a:t>skaitm</a:t>
          </a:r>
          <a:r>
            <a:rPr lang="lt-LT" sz="1600" kern="1200" dirty="0"/>
            <a:t>e</a:t>
          </a:r>
          <a:r>
            <a:rPr lang="en-GB" sz="1600" kern="1200" dirty="0" err="1"/>
            <a:t>nizacija</a:t>
          </a:r>
          <a:endParaRPr lang="en-GB" sz="1600" kern="1200" dirty="0"/>
        </a:p>
      </dsp:txBody>
      <dsp:txXfrm rot="10800000">
        <a:off x="1980550" y="347"/>
        <a:ext cx="6971511" cy="398899"/>
      </dsp:txXfrm>
    </dsp:sp>
    <dsp:sp modelId="{E66E0274-2A65-41C7-A0FA-D176F6349644}">
      <dsp:nvSpPr>
        <dsp:cNvPr id="0" name=""/>
        <dsp:cNvSpPr/>
      </dsp:nvSpPr>
      <dsp:spPr>
        <a:xfrm>
          <a:off x="1681375" y="347"/>
          <a:ext cx="398899" cy="3988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5919593-44DC-4EFC-AAA2-12D10575501A}">
      <dsp:nvSpPr>
        <dsp:cNvPr id="0" name=""/>
        <dsp:cNvSpPr/>
      </dsp:nvSpPr>
      <dsp:spPr>
        <a:xfrm rot="10800000">
          <a:off x="1880825" y="498971"/>
          <a:ext cx="7071236" cy="39889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904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/>
            <a:t>                 312 mln. Eur </a:t>
          </a:r>
          <a:r>
            <a:rPr lang="lt-LT" sz="1600" b="1" kern="1200" dirty="0"/>
            <a:t>švietimas</a:t>
          </a:r>
          <a:r>
            <a:rPr lang="lt-LT" sz="1600" kern="1200" dirty="0"/>
            <a:t> visą gyvenimą</a:t>
          </a:r>
          <a:endParaRPr lang="en-GB" sz="1600" kern="1200" dirty="0"/>
        </a:p>
      </dsp:txBody>
      <dsp:txXfrm rot="10800000">
        <a:off x="1980550" y="498971"/>
        <a:ext cx="6971511" cy="398899"/>
      </dsp:txXfrm>
    </dsp:sp>
    <dsp:sp modelId="{37AC8C07-D305-427D-8F97-80884572DC77}">
      <dsp:nvSpPr>
        <dsp:cNvPr id="0" name=""/>
        <dsp:cNvSpPr/>
      </dsp:nvSpPr>
      <dsp:spPr>
        <a:xfrm>
          <a:off x="1681375" y="498971"/>
          <a:ext cx="398899" cy="39889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28BCAB3-898A-408A-BCF4-DD30A1B21080}">
      <dsp:nvSpPr>
        <dsp:cNvPr id="0" name=""/>
        <dsp:cNvSpPr/>
      </dsp:nvSpPr>
      <dsp:spPr>
        <a:xfrm rot="10800000">
          <a:off x="1880825" y="997596"/>
          <a:ext cx="7071236" cy="39889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904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/>
            <a:t>                 200 mln. Eur aukštasis </a:t>
          </a:r>
          <a:r>
            <a:rPr lang="lt-LT" sz="1600" b="1" kern="1200" dirty="0"/>
            <a:t>mokslas</a:t>
          </a:r>
          <a:r>
            <a:rPr lang="lt-LT" sz="1600" kern="1200" dirty="0"/>
            <a:t> ir parama inovacijoms</a:t>
          </a:r>
          <a:endParaRPr lang="en-GB" sz="1600" kern="1200" dirty="0"/>
        </a:p>
      </dsp:txBody>
      <dsp:txXfrm rot="10800000">
        <a:off x="1980550" y="997596"/>
        <a:ext cx="6971511" cy="398899"/>
      </dsp:txXfrm>
    </dsp:sp>
    <dsp:sp modelId="{BDB3DACB-932A-4F4F-A748-FD24BCBF1AB7}">
      <dsp:nvSpPr>
        <dsp:cNvPr id="0" name=""/>
        <dsp:cNvSpPr/>
      </dsp:nvSpPr>
      <dsp:spPr>
        <a:xfrm>
          <a:off x="1681375" y="997596"/>
          <a:ext cx="398899" cy="39889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49ECC12-5100-4AC2-8C21-096C979AB31A}">
      <dsp:nvSpPr>
        <dsp:cNvPr id="0" name=""/>
        <dsp:cNvSpPr/>
      </dsp:nvSpPr>
      <dsp:spPr>
        <a:xfrm rot="10800000">
          <a:off x="1880825" y="1496221"/>
          <a:ext cx="7071236" cy="39889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904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/>
            <a:t>                 109 mln. Eur </a:t>
          </a:r>
          <a:r>
            <a:rPr lang="lt-LT" sz="1600" b="1" kern="1200" dirty="0"/>
            <a:t>socialinė apsauga</a:t>
          </a:r>
          <a:endParaRPr lang="en-GB" sz="1600" kern="1200" dirty="0"/>
        </a:p>
      </dsp:txBody>
      <dsp:txXfrm rot="10800000">
        <a:off x="1980550" y="1496221"/>
        <a:ext cx="6971511" cy="398899"/>
      </dsp:txXfrm>
    </dsp:sp>
    <dsp:sp modelId="{57A6B831-4104-4BFA-A612-149507A3D357}">
      <dsp:nvSpPr>
        <dsp:cNvPr id="0" name=""/>
        <dsp:cNvSpPr/>
      </dsp:nvSpPr>
      <dsp:spPr>
        <a:xfrm>
          <a:off x="1681375" y="1496221"/>
          <a:ext cx="398899" cy="398899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5229D-33CE-4ABB-9149-F5DE3C7C3E40}">
      <dsp:nvSpPr>
        <dsp:cNvPr id="0" name=""/>
        <dsp:cNvSpPr/>
      </dsp:nvSpPr>
      <dsp:spPr>
        <a:xfrm rot="10800000">
          <a:off x="1415205" y="1455"/>
          <a:ext cx="4928395" cy="911625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200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Mirė daugiau kaip 138 000 žmonių</a:t>
          </a:r>
          <a:endParaRPr lang="en-US" sz="1800" kern="1200" dirty="0"/>
        </a:p>
      </dsp:txBody>
      <dsp:txXfrm rot="10800000">
        <a:off x="1643111" y="1455"/>
        <a:ext cx="4700489" cy="911625"/>
      </dsp:txXfrm>
    </dsp:sp>
    <dsp:sp modelId="{519343A1-216A-4EC0-A970-8B8B160302F2}">
      <dsp:nvSpPr>
        <dsp:cNvPr id="0" name=""/>
        <dsp:cNvSpPr/>
      </dsp:nvSpPr>
      <dsp:spPr>
        <a:xfrm>
          <a:off x="1067520" y="166277"/>
          <a:ext cx="695369" cy="581981"/>
        </a:xfrm>
        <a:prstGeom prst="ellipse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F1CDFB-25E2-4C10-B9B2-0630174FDFFC}">
      <dsp:nvSpPr>
        <dsp:cNvPr id="0" name=""/>
        <dsp:cNvSpPr/>
      </dsp:nvSpPr>
      <dsp:spPr>
        <a:xfrm rot="10800000">
          <a:off x="1469269" y="1185208"/>
          <a:ext cx="4928395" cy="911625"/>
        </a:xfrm>
        <a:prstGeom prst="homePlate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200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Upių potvyniai Europoje – virš 5 mlrd. nuostolių (kasmet)</a:t>
          </a:r>
          <a:endParaRPr lang="en-US" sz="1800" kern="1200" dirty="0"/>
        </a:p>
      </dsp:txBody>
      <dsp:txXfrm rot="10800000">
        <a:off x="1697175" y="1185208"/>
        <a:ext cx="4700489" cy="911625"/>
      </dsp:txXfrm>
    </dsp:sp>
    <dsp:sp modelId="{6261A4EA-D7E1-424C-ACB4-C8F6860B7002}">
      <dsp:nvSpPr>
        <dsp:cNvPr id="0" name=""/>
        <dsp:cNvSpPr/>
      </dsp:nvSpPr>
      <dsp:spPr>
        <a:xfrm>
          <a:off x="1013456" y="1185208"/>
          <a:ext cx="911625" cy="91162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A938BC-178D-46EB-8396-8846EB60F8B2}">
      <dsp:nvSpPr>
        <dsp:cNvPr id="0" name=""/>
        <dsp:cNvSpPr/>
      </dsp:nvSpPr>
      <dsp:spPr>
        <a:xfrm rot="10800000">
          <a:off x="1469269" y="2368961"/>
          <a:ext cx="4928395" cy="911625"/>
        </a:xfrm>
        <a:prstGeom prst="homePlate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200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Miškų gaisrai – apie 2 mlrd. nuostolių (kasmet)</a:t>
          </a:r>
        </a:p>
      </dsp:txBody>
      <dsp:txXfrm rot="10800000">
        <a:off x="1697175" y="2368961"/>
        <a:ext cx="4700489" cy="911625"/>
      </dsp:txXfrm>
    </dsp:sp>
    <dsp:sp modelId="{B4E6F208-1C6E-4AFC-8A19-2355F8CC4252}">
      <dsp:nvSpPr>
        <dsp:cNvPr id="0" name=""/>
        <dsp:cNvSpPr/>
      </dsp:nvSpPr>
      <dsp:spPr>
        <a:xfrm>
          <a:off x="1013456" y="2368961"/>
          <a:ext cx="911625" cy="91162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4AD6FD-EE25-4368-884A-E1AF9EB43963}">
      <dsp:nvSpPr>
        <dsp:cNvPr id="0" name=""/>
        <dsp:cNvSpPr/>
      </dsp:nvSpPr>
      <dsp:spPr>
        <a:xfrm rot="10800000">
          <a:off x="1469269" y="3552713"/>
          <a:ext cx="4928395" cy="911625"/>
        </a:xfrm>
        <a:prstGeom prst="homePlat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200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Šalims sunkiau apsirūpinti maistu</a:t>
          </a:r>
        </a:p>
      </dsp:txBody>
      <dsp:txXfrm rot="10800000">
        <a:off x="1697175" y="3552713"/>
        <a:ext cx="4700489" cy="911625"/>
      </dsp:txXfrm>
    </dsp:sp>
    <dsp:sp modelId="{21176075-B4FF-4429-B5C1-F5C0248E6E5A}">
      <dsp:nvSpPr>
        <dsp:cNvPr id="0" name=""/>
        <dsp:cNvSpPr/>
      </dsp:nvSpPr>
      <dsp:spPr>
        <a:xfrm>
          <a:off x="1013456" y="3552713"/>
          <a:ext cx="911625" cy="91162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BA2ED-227C-48D9-B610-F73C6AE9A236}">
      <dsp:nvSpPr>
        <dsp:cNvPr id="0" name=""/>
        <dsp:cNvSpPr/>
      </dsp:nvSpPr>
      <dsp:spPr>
        <a:xfrm>
          <a:off x="0" y="0"/>
          <a:ext cx="2074341" cy="207434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DE246A-5B85-4786-B0B6-02F0C5065122}">
      <dsp:nvSpPr>
        <dsp:cNvPr id="0" name=""/>
        <dsp:cNvSpPr/>
      </dsp:nvSpPr>
      <dsp:spPr>
        <a:xfrm>
          <a:off x="1037170" y="0"/>
          <a:ext cx="4157129" cy="20743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Pasiekti ES klimato srities tikslą – </a:t>
          </a:r>
          <a:r>
            <a:rPr lang="lt-LT" sz="1800" b="1" kern="1200" dirty="0"/>
            <a:t>iki 2030 m. bent 55% </a:t>
          </a:r>
          <a:r>
            <a:rPr lang="lt-LT" sz="1800" kern="1200" dirty="0"/>
            <a:t>sumažinti ES išmetamų teršalų kiekį (lyginant su 1990 m.)</a:t>
          </a:r>
          <a:endParaRPr lang="en-GB" sz="1800" kern="1200" dirty="0"/>
        </a:p>
      </dsp:txBody>
      <dsp:txXfrm>
        <a:off x="1037170" y="0"/>
        <a:ext cx="4157129" cy="985312"/>
      </dsp:txXfrm>
    </dsp:sp>
    <dsp:sp modelId="{BFBEA566-5EFB-454B-8BA3-1C6ED6EC47F3}">
      <dsp:nvSpPr>
        <dsp:cNvPr id="0" name=""/>
        <dsp:cNvSpPr/>
      </dsp:nvSpPr>
      <dsp:spPr>
        <a:xfrm>
          <a:off x="544514" y="985312"/>
          <a:ext cx="985312" cy="98531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FBB431-3C6C-4D3E-A66E-7C26FFC5D631}">
      <dsp:nvSpPr>
        <dsp:cNvPr id="0" name=""/>
        <dsp:cNvSpPr/>
      </dsp:nvSpPr>
      <dsp:spPr>
        <a:xfrm>
          <a:off x="1037170" y="985312"/>
          <a:ext cx="4157129" cy="9853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/>
            <a:t>ES šalys rengia naujus teisės aktus, kad </a:t>
          </a:r>
          <a:r>
            <a:rPr lang="lt-LT" sz="1800" b="1" kern="1200"/>
            <a:t>iki 2050 m. </a:t>
          </a:r>
          <a:r>
            <a:rPr lang="lt-LT" sz="1800" kern="1200"/>
            <a:t>užtikrintų ES poveikio klimatui </a:t>
          </a:r>
          <a:r>
            <a:rPr lang="lt-LT" sz="1800" b="1" kern="1200"/>
            <a:t>neutralumą</a:t>
          </a:r>
          <a:endParaRPr lang="en-GB" sz="1800" kern="1200"/>
        </a:p>
      </dsp:txBody>
      <dsp:txXfrm>
        <a:off x="1037170" y="985312"/>
        <a:ext cx="4157129" cy="9853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CE2241-F9EB-4376-9430-8387F56311A2}">
      <dsp:nvSpPr>
        <dsp:cNvPr id="0" name=""/>
        <dsp:cNvSpPr/>
      </dsp:nvSpPr>
      <dsp:spPr>
        <a:xfrm rot="10800000">
          <a:off x="1930654" y="3284"/>
          <a:ext cx="6783875" cy="887733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146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b="0" kern="1200" dirty="0"/>
            <a:t>Vidutinis </a:t>
          </a:r>
          <a:r>
            <a:rPr lang="lt-LT" sz="1800" b="1" kern="1200" dirty="0"/>
            <a:t>realus metinis BVP </a:t>
          </a:r>
          <a:r>
            <a:rPr lang="lt-LT" sz="1800" b="0" kern="1200" dirty="0"/>
            <a:t>išaugs </a:t>
          </a:r>
          <a:r>
            <a:rPr lang="lt-LT" sz="1800" b="1" kern="1200" dirty="0"/>
            <a:t>0,97</a:t>
          </a:r>
          <a:r>
            <a:rPr lang="en-GB" sz="1800" b="1" kern="1200" dirty="0"/>
            <a:t>%</a:t>
          </a:r>
          <a:r>
            <a:rPr lang="lt-LT" sz="1800" b="0" kern="1200" dirty="0"/>
            <a:t> (2023-2027) arba 492,5 mln. </a:t>
          </a:r>
          <a:r>
            <a:rPr lang="lt-LT" sz="1800" kern="1200" dirty="0"/>
            <a:t>Eur </a:t>
          </a:r>
          <a:r>
            <a:rPr lang="lt-LT" sz="1800" b="0" kern="1200" dirty="0"/>
            <a:t>per metus</a:t>
          </a:r>
          <a:endParaRPr lang="en-US" sz="1800" b="0" kern="1200" dirty="0"/>
        </a:p>
      </dsp:txBody>
      <dsp:txXfrm rot="10800000">
        <a:off x="2152587" y="3284"/>
        <a:ext cx="6561942" cy="887733"/>
      </dsp:txXfrm>
    </dsp:sp>
    <dsp:sp modelId="{A008C206-06AC-40C4-BE9D-06CC8F9DA92E}">
      <dsp:nvSpPr>
        <dsp:cNvPr id="0" name=""/>
        <dsp:cNvSpPr/>
      </dsp:nvSpPr>
      <dsp:spPr>
        <a:xfrm>
          <a:off x="1486787" y="3284"/>
          <a:ext cx="887733" cy="88773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A704C64-26E5-4FEB-A1D7-D1EE84007789}">
      <dsp:nvSpPr>
        <dsp:cNvPr id="0" name=""/>
        <dsp:cNvSpPr/>
      </dsp:nvSpPr>
      <dsp:spPr>
        <a:xfrm rot="10800000">
          <a:off x="1930654" y="1156013"/>
          <a:ext cx="6783875" cy="887733"/>
        </a:xfrm>
        <a:prstGeom prst="homePlate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146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Bus papildom</a:t>
          </a:r>
          <a:r>
            <a:rPr lang="en-GB" sz="1800" kern="1200" dirty="0" err="1"/>
            <a:t>ai</a:t>
          </a:r>
          <a:r>
            <a:rPr lang="en-GB" sz="1800" kern="1200" dirty="0"/>
            <a:t> </a:t>
          </a:r>
          <a:r>
            <a:rPr lang="lt-LT" sz="1800" kern="1200" dirty="0"/>
            <a:t>sukurta </a:t>
          </a:r>
          <a:r>
            <a:rPr lang="lt-LT" sz="1800" b="1" kern="1200" dirty="0"/>
            <a:t>8,5 mlrd. </a:t>
          </a:r>
          <a:r>
            <a:rPr lang="lt-LT" sz="1800" kern="1200" dirty="0"/>
            <a:t>Eur</a:t>
          </a:r>
          <a:r>
            <a:rPr lang="lt-LT" sz="1800" b="1" kern="1200" dirty="0"/>
            <a:t> </a:t>
          </a:r>
          <a:r>
            <a:rPr lang="lt-LT" sz="1800" kern="1200" dirty="0"/>
            <a:t>BVP (2023-2040)</a:t>
          </a:r>
          <a:endParaRPr lang="en-US" sz="1800" kern="1200" dirty="0"/>
        </a:p>
      </dsp:txBody>
      <dsp:txXfrm rot="10800000">
        <a:off x="2152587" y="1156013"/>
        <a:ext cx="6561942" cy="887733"/>
      </dsp:txXfrm>
    </dsp:sp>
    <dsp:sp modelId="{01B096F7-EF77-4CB6-B913-F26B0D686CA0}">
      <dsp:nvSpPr>
        <dsp:cNvPr id="0" name=""/>
        <dsp:cNvSpPr/>
      </dsp:nvSpPr>
      <dsp:spPr>
        <a:xfrm>
          <a:off x="1486787" y="1156013"/>
          <a:ext cx="887733" cy="88773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DE65FDC-5D61-4BA7-9BCB-BBAC340A60A2}">
      <dsp:nvSpPr>
        <dsp:cNvPr id="0" name=""/>
        <dsp:cNvSpPr/>
      </dsp:nvSpPr>
      <dsp:spPr>
        <a:xfrm rot="10800000">
          <a:off x="1930654" y="2308742"/>
          <a:ext cx="6783875" cy="887733"/>
        </a:xfrm>
        <a:prstGeom prst="homePlate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146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Tūkstančiai naujų darbo vietų</a:t>
          </a:r>
          <a:endParaRPr lang="en-US" sz="1800" kern="1200" dirty="0"/>
        </a:p>
      </dsp:txBody>
      <dsp:txXfrm rot="10800000">
        <a:off x="2152587" y="2308742"/>
        <a:ext cx="6561942" cy="887733"/>
      </dsp:txXfrm>
    </dsp:sp>
    <dsp:sp modelId="{F9E1EB5D-3768-4283-9097-F55A8E1A6159}">
      <dsp:nvSpPr>
        <dsp:cNvPr id="0" name=""/>
        <dsp:cNvSpPr/>
      </dsp:nvSpPr>
      <dsp:spPr>
        <a:xfrm>
          <a:off x="1486787" y="2308742"/>
          <a:ext cx="887733" cy="88773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995732E-4861-437C-A56F-5850C8A29BE8}">
      <dsp:nvSpPr>
        <dsp:cNvPr id="0" name=""/>
        <dsp:cNvSpPr/>
      </dsp:nvSpPr>
      <dsp:spPr>
        <a:xfrm rot="10800000">
          <a:off x="1930654" y="3461470"/>
          <a:ext cx="6783875" cy="887733"/>
        </a:xfrm>
        <a:prstGeom prst="homePlat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146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Kiekvienas investuotas (perskolintas) </a:t>
          </a:r>
          <a:r>
            <a:rPr lang="en-US" sz="1800" kern="1200" dirty="0" err="1"/>
            <a:t>euras</a:t>
          </a:r>
          <a:r>
            <a:rPr lang="en-US" sz="1800" kern="1200" dirty="0"/>
            <a:t> </a:t>
          </a:r>
          <a:r>
            <a:rPr lang="en-US" sz="1800" kern="1200" dirty="0" err="1"/>
            <a:t>atneš</a:t>
          </a:r>
          <a:r>
            <a:rPr lang="en-US" sz="1800" kern="1200" dirty="0"/>
            <a:t> 2,25 euro </a:t>
          </a:r>
          <a:r>
            <a:rPr lang="en-US" sz="1800" kern="1200" dirty="0" err="1"/>
            <a:t>realaus</a:t>
          </a:r>
          <a:r>
            <a:rPr lang="en-US" sz="1800" kern="1200" dirty="0"/>
            <a:t> BVP </a:t>
          </a:r>
          <a:r>
            <a:rPr lang="en-US" sz="1800" kern="1200" dirty="0" err="1"/>
            <a:t>grąžos</a:t>
          </a:r>
          <a:endParaRPr lang="en-US" sz="1800" kern="1200" dirty="0"/>
        </a:p>
      </dsp:txBody>
      <dsp:txXfrm rot="10800000">
        <a:off x="2152587" y="3461470"/>
        <a:ext cx="6561942" cy="887733"/>
      </dsp:txXfrm>
    </dsp:sp>
    <dsp:sp modelId="{C6EB5BE7-53EA-48AB-8E8C-1670BBCD2E8C}">
      <dsp:nvSpPr>
        <dsp:cNvPr id="0" name=""/>
        <dsp:cNvSpPr/>
      </dsp:nvSpPr>
      <dsp:spPr>
        <a:xfrm>
          <a:off x="1486787" y="3461470"/>
          <a:ext cx="887733" cy="88773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7DC51A-4FEE-44B9-89D0-B414EFCA2ABB}">
      <dsp:nvSpPr>
        <dsp:cNvPr id="0" name=""/>
        <dsp:cNvSpPr/>
      </dsp:nvSpPr>
      <dsp:spPr>
        <a:xfrm>
          <a:off x="919676" y="0"/>
          <a:ext cx="4942448" cy="494244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1BF359-5AC2-4364-92D4-2FD622352D26}">
      <dsp:nvSpPr>
        <dsp:cNvPr id="0" name=""/>
        <dsp:cNvSpPr/>
      </dsp:nvSpPr>
      <dsp:spPr>
        <a:xfrm>
          <a:off x="1389208" y="469532"/>
          <a:ext cx="1927554" cy="192755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/>
            <a:t>Ekonomikos gaivinimo ir atsparumo didinimo priemonė grindžiama </a:t>
          </a:r>
          <a:r>
            <a:rPr lang="lt-LT" sz="1600" b="1" kern="1200" dirty="0"/>
            <a:t>veiklos rezultatais</a:t>
          </a:r>
          <a:r>
            <a:rPr lang="en-GB" sz="1600" kern="1200" dirty="0"/>
            <a:t>.</a:t>
          </a:r>
        </a:p>
      </dsp:txBody>
      <dsp:txXfrm>
        <a:off x="1483303" y="563627"/>
        <a:ext cx="1739364" cy="1739364"/>
      </dsp:txXfrm>
    </dsp:sp>
    <dsp:sp modelId="{BB765C92-C22E-4A08-9E5F-90CE872A6E24}">
      <dsp:nvSpPr>
        <dsp:cNvPr id="0" name=""/>
        <dsp:cNvSpPr/>
      </dsp:nvSpPr>
      <dsp:spPr>
        <a:xfrm>
          <a:off x="3465036" y="469532"/>
          <a:ext cx="1927554" cy="192755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/>
            <a:t>Rezultatams matuoti nustatytas 191 rodiklis.</a:t>
          </a:r>
          <a:endParaRPr lang="en-GB" sz="1600" kern="1200" dirty="0"/>
        </a:p>
      </dsp:txBody>
      <dsp:txXfrm>
        <a:off x="3559131" y="563627"/>
        <a:ext cx="1739364" cy="1739364"/>
      </dsp:txXfrm>
    </dsp:sp>
    <dsp:sp modelId="{89A6A5C5-116F-4AE1-ACD0-A3DE04AD75FC}">
      <dsp:nvSpPr>
        <dsp:cNvPr id="0" name=""/>
        <dsp:cNvSpPr/>
      </dsp:nvSpPr>
      <dsp:spPr>
        <a:xfrm>
          <a:off x="1389208" y="2545360"/>
          <a:ext cx="1927554" cy="192755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/>
            <a:t>Rodiklių pažanga stebima periodiškai ir nuolat prižiūrint Europos Komisijos ekspertams.</a:t>
          </a:r>
          <a:endParaRPr lang="en-GB" sz="1600" kern="1200"/>
        </a:p>
      </dsp:txBody>
      <dsp:txXfrm>
        <a:off x="1483303" y="2639455"/>
        <a:ext cx="1739364" cy="1739364"/>
      </dsp:txXfrm>
    </dsp:sp>
    <dsp:sp modelId="{360F3B3B-B168-465E-9F1A-77E06F4E2258}">
      <dsp:nvSpPr>
        <dsp:cNvPr id="0" name=""/>
        <dsp:cNvSpPr/>
      </dsp:nvSpPr>
      <dsp:spPr>
        <a:xfrm>
          <a:off x="3465036" y="2545360"/>
          <a:ext cx="1927554" cy="192755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 dirty="0"/>
            <a:t>Komisija sumas išmoka tik tada, kai šalis pasiekia sutartas tarpines reikšmes ir siektinas reikšmes.</a:t>
          </a:r>
          <a:endParaRPr lang="en-GB" sz="1600" kern="1200" dirty="0"/>
        </a:p>
      </dsp:txBody>
      <dsp:txXfrm>
        <a:off x="3559131" y="2639455"/>
        <a:ext cx="1739364" cy="17393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E89AF-7F81-4EA8-967D-06C59EF0BE4F}">
      <dsp:nvSpPr>
        <dsp:cNvPr id="0" name=""/>
        <dsp:cNvSpPr/>
      </dsp:nvSpPr>
      <dsp:spPr>
        <a:xfrm rot="10800000">
          <a:off x="1560665" y="1456"/>
          <a:ext cx="5599365" cy="601196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5111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Įsigaliojo perėjimo prie </a:t>
          </a:r>
          <a:r>
            <a:rPr lang="lt-LT" sz="1800" b="1" kern="1200" dirty="0"/>
            <a:t>žiedinės ekonomikos </a:t>
          </a:r>
          <a:r>
            <a:rPr lang="lt-LT" sz="1800" kern="1200" dirty="0"/>
            <a:t>veiksmų planas</a:t>
          </a:r>
          <a:endParaRPr lang="en-GB" sz="1800" kern="1200" dirty="0"/>
        </a:p>
      </dsp:txBody>
      <dsp:txXfrm rot="10800000">
        <a:off x="1710964" y="1456"/>
        <a:ext cx="5449066" cy="601196"/>
      </dsp:txXfrm>
    </dsp:sp>
    <dsp:sp modelId="{DE10E79B-84EA-4CDD-80BA-86ADFB653EAE}">
      <dsp:nvSpPr>
        <dsp:cNvPr id="0" name=""/>
        <dsp:cNvSpPr/>
      </dsp:nvSpPr>
      <dsp:spPr>
        <a:xfrm>
          <a:off x="1260067" y="1456"/>
          <a:ext cx="601196" cy="6011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00F6B14-1567-43B2-98E3-795F172FCA8C}">
      <dsp:nvSpPr>
        <dsp:cNvPr id="0" name=""/>
        <dsp:cNvSpPr/>
      </dsp:nvSpPr>
      <dsp:spPr>
        <a:xfrm rot="10800000">
          <a:off x="1560665" y="782114"/>
          <a:ext cx="5599365" cy="601196"/>
        </a:xfrm>
        <a:prstGeom prst="homePlate">
          <a:avLst/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5111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Patvirtintas </a:t>
          </a:r>
          <a:r>
            <a:rPr lang="lt-LT" sz="1800" b="1" kern="1200" dirty="0"/>
            <a:t>elektromobilių įkrovimo infrastruktūros </a:t>
          </a:r>
          <a:r>
            <a:rPr lang="lt-LT" sz="1800" kern="1200" dirty="0"/>
            <a:t>tinklo integracijos veiksmų planas</a:t>
          </a:r>
          <a:endParaRPr lang="en-GB" sz="1800" kern="1200" dirty="0"/>
        </a:p>
      </dsp:txBody>
      <dsp:txXfrm rot="10800000">
        <a:off x="1710964" y="782114"/>
        <a:ext cx="5449066" cy="601196"/>
      </dsp:txXfrm>
    </dsp:sp>
    <dsp:sp modelId="{B0D23AF0-150B-438F-9023-5306861C885F}">
      <dsp:nvSpPr>
        <dsp:cNvPr id="0" name=""/>
        <dsp:cNvSpPr/>
      </dsp:nvSpPr>
      <dsp:spPr>
        <a:xfrm>
          <a:off x="1260067" y="782114"/>
          <a:ext cx="601196" cy="60119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DB898CA-3808-4F02-AB44-60D0656F624A}">
      <dsp:nvSpPr>
        <dsp:cNvPr id="0" name=""/>
        <dsp:cNvSpPr/>
      </dsp:nvSpPr>
      <dsp:spPr>
        <a:xfrm rot="10800000">
          <a:off x="1560665" y="1562772"/>
          <a:ext cx="5599365" cy="601196"/>
        </a:xfrm>
        <a:prstGeom prst="homePlate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5111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Pasirašytos sutartys dėl </a:t>
          </a:r>
          <a:r>
            <a:rPr lang="lt-LT" sz="1800" b="1" kern="1200" dirty="0"/>
            <a:t>kultūros išteklių skaitmeninimo</a:t>
          </a:r>
          <a:endParaRPr lang="en-GB" sz="1800" kern="1200" dirty="0"/>
        </a:p>
      </dsp:txBody>
      <dsp:txXfrm rot="10800000">
        <a:off x="1710964" y="1562772"/>
        <a:ext cx="5449066" cy="601196"/>
      </dsp:txXfrm>
    </dsp:sp>
    <dsp:sp modelId="{C6BDA54A-8B8C-4EA5-80C5-FF9F6628A22C}">
      <dsp:nvSpPr>
        <dsp:cNvPr id="0" name=""/>
        <dsp:cNvSpPr/>
      </dsp:nvSpPr>
      <dsp:spPr>
        <a:xfrm>
          <a:off x="1260067" y="1562772"/>
          <a:ext cx="601196" cy="60119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448A58C-D81F-487C-AC40-47A159BBCF31}">
      <dsp:nvSpPr>
        <dsp:cNvPr id="0" name=""/>
        <dsp:cNvSpPr/>
      </dsp:nvSpPr>
      <dsp:spPr>
        <a:xfrm rot="10800000">
          <a:off x="1560665" y="2343429"/>
          <a:ext cx="5599365" cy="601196"/>
        </a:xfrm>
        <a:prstGeom prst="homePlate">
          <a:avLst/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5111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Įsigaliojo teisės aktai dėl pažangos programos </a:t>
          </a:r>
          <a:r>
            <a:rPr lang="lt-LT" sz="1800" b="1" kern="1200" dirty="0"/>
            <a:t>„Tūkstantmečio mokyklos“</a:t>
          </a:r>
          <a:endParaRPr lang="en-GB" sz="1800" kern="1200" dirty="0"/>
        </a:p>
      </dsp:txBody>
      <dsp:txXfrm rot="10800000">
        <a:off x="1710964" y="2343429"/>
        <a:ext cx="5449066" cy="601196"/>
      </dsp:txXfrm>
    </dsp:sp>
    <dsp:sp modelId="{EC61E9A5-C524-412D-B0FF-7817379D601C}">
      <dsp:nvSpPr>
        <dsp:cNvPr id="0" name=""/>
        <dsp:cNvSpPr/>
      </dsp:nvSpPr>
      <dsp:spPr>
        <a:xfrm>
          <a:off x="1260067" y="2343429"/>
          <a:ext cx="601196" cy="60119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57D47B7-0FEB-4712-8BCC-3E3C886A294E}">
      <dsp:nvSpPr>
        <dsp:cNvPr id="0" name=""/>
        <dsp:cNvSpPr/>
      </dsp:nvSpPr>
      <dsp:spPr>
        <a:xfrm rot="10800000">
          <a:off x="1560665" y="3124087"/>
          <a:ext cx="5599365" cy="941719"/>
        </a:xfrm>
        <a:prstGeom prst="homePlat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5111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800" kern="1200" dirty="0"/>
            <a:t>Įsigaliojo teisės aktai dėl </a:t>
          </a:r>
          <a:r>
            <a:rPr lang="lt-LT" sz="1800" b="1" kern="1200" dirty="0"/>
            <a:t>grynųjų pinigų </a:t>
          </a:r>
          <a:r>
            <a:rPr lang="lt-LT" sz="1800" kern="1200" dirty="0"/>
            <a:t>ribojimo rizikinguose ekonomikos sektoriuose (ir) arba atskiroms sandorio rūšims</a:t>
          </a:r>
          <a:endParaRPr lang="en-GB" sz="1800" kern="1200" dirty="0"/>
        </a:p>
      </dsp:txBody>
      <dsp:txXfrm rot="10800000">
        <a:off x="1796095" y="3124087"/>
        <a:ext cx="5363935" cy="941719"/>
      </dsp:txXfrm>
    </dsp:sp>
    <dsp:sp modelId="{1405CE09-3A44-44AF-807C-C9D35C3DAFC6}">
      <dsp:nvSpPr>
        <dsp:cNvPr id="0" name=""/>
        <dsp:cNvSpPr/>
      </dsp:nvSpPr>
      <dsp:spPr>
        <a:xfrm>
          <a:off x="1260067" y="3294349"/>
          <a:ext cx="601196" cy="601196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B839D-2B81-4026-91AC-57E1DBCC69CA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A4D47-DB5E-4C02-B26F-4EBBFBF84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812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inmin.lrv.lt/uploads/finmin/documents/files/ERS%20aprasymas_2023_rugsejis(2)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finmin.lrv.lt/lt/naujienos/finansu-ministerija-siemet-numatomas-svelnus-ekonomikos-nusileidimas-kitamet-griztant-prie-augimo" TargetMode="External"/><Relationship Id="rId4" Type="http://schemas.openxmlformats.org/officeDocument/2006/relationships/hyperlink" Target="https://finmin.lrv.lt/uploads/finmin/documents/files/ERS_skaidres_2023_rugs%C4%97jis_skelbimui_2.pdf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https://www.consilium.europa.eu/lt/infographics/recovery-plan-mff-2021-2027/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552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Photo: https://www.lrt.lt/naujienos/lietuvoje/2/178096/90-ieji-lietuvoje-informacijos-badas-ir-komiski-eksperimentai#lg=178096&amp;slide=641667</a:t>
            </a:r>
          </a:p>
          <a:p>
            <a:r>
              <a:rPr lang="lt-LT"/>
              <a:t>https://www.15min.lt/zmones/naujiena/muzika/kovo-11-osios-trisdesimtmeciui-specialus-grojarastis-1054-1285000</a:t>
            </a:r>
            <a:endParaRPr lang="lt-LT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111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VKI: </a:t>
            </a:r>
            <a:r>
              <a:rPr lang="en-GB" dirty="0" err="1"/>
              <a:t>Rodiklis</a:t>
            </a:r>
            <a:r>
              <a:rPr lang="en-GB" dirty="0"/>
              <a:t>, </a:t>
            </a:r>
            <a:r>
              <a:rPr lang="en-GB" dirty="0" err="1"/>
              <a:t>rodantis</a:t>
            </a:r>
            <a:r>
              <a:rPr lang="en-GB" dirty="0"/>
              <a:t> </a:t>
            </a:r>
            <a:r>
              <a:rPr lang="en-GB" dirty="0" err="1"/>
              <a:t>vartojimo</a:t>
            </a:r>
            <a:r>
              <a:rPr lang="en-GB" dirty="0"/>
              <a:t> </a:t>
            </a:r>
            <a:r>
              <a:rPr lang="en-GB" dirty="0" err="1"/>
              <a:t>prekių</a:t>
            </a:r>
            <a:r>
              <a:rPr lang="en-GB" dirty="0"/>
              <a:t> </a:t>
            </a:r>
            <a:r>
              <a:rPr lang="en-GB" dirty="0" err="1"/>
              <a:t>ir</a:t>
            </a:r>
            <a:r>
              <a:rPr lang="en-GB" dirty="0"/>
              <a:t> </a:t>
            </a:r>
            <a:r>
              <a:rPr lang="en-GB" dirty="0" err="1"/>
              <a:t>paslaugų</a:t>
            </a:r>
            <a:r>
              <a:rPr lang="en-GB" dirty="0"/>
              <a:t> </a:t>
            </a:r>
            <a:r>
              <a:rPr lang="en-GB" dirty="0" err="1"/>
              <a:t>krepšelio</a:t>
            </a:r>
            <a:r>
              <a:rPr lang="en-GB" dirty="0"/>
              <a:t>, </a:t>
            </a:r>
            <a:r>
              <a:rPr lang="en-GB" dirty="0" err="1"/>
              <a:t>kurį</a:t>
            </a:r>
            <a:r>
              <a:rPr lang="en-GB" dirty="0"/>
              <a:t> </a:t>
            </a:r>
            <a:r>
              <a:rPr lang="en-GB" dirty="0" err="1"/>
              <a:t>įsigyja</a:t>
            </a:r>
            <a:r>
              <a:rPr lang="en-GB" dirty="0"/>
              <a:t>, </a:t>
            </a:r>
            <a:r>
              <a:rPr lang="en-GB" dirty="0" err="1"/>
              <a:t>už</a:t>
            </a:r>
            <a:r>
              <a:rPr lang="en-GB" dirty="0"/>
              <a:t> </a:t>
            </a:r>
            <a:r>
              <a:rPr lang="en-GB" dirty="0" err="1"/>
              <a:t>kurį</a:t>
            </a:r>
            <a:r>
              <a:rPr lang="en-GB" dirty="0"/>
              <a:t> </a:t>
            </a:r>
            <a:r>
              <a:rPr lang="en-GB" dirty="0" err="1"/>
              <a:t>sumoka</a:t>
            </a:r>
            <a:r>
              <a:rPr lang="en-GB" dirty="0"/>
              <a:t> </a:t>
            </a:r>
            <a:r>
              <a:rPr lang="en-GB" dirty="0" err="1"/>
              <a:t>ir</a:t>
            </a:r>
            <a:r>
              <a:rPr lang="en-GB" dirty="0"/>
              <a:t> </a:t>
            </a:r>
            <a:r>
              <a:rPr lang="en-GB" dirty="0" err="1"/>
              <a:t>kurį</a:t>
            </a:r>
            <a:r>
              <a:rPr lang="en-GB" dirty="0"/>
              <a:t> </a:t>
            </a:r>
            <a:r>
              <a:rPr lang="en-GB" dirty="0" err="1"/>
              <a:t>namų</a:t>
            </a:r>
            <a:r>
              <a:rPr lang="en-GB" dirty="0"/>
              <a:t> </a:t>
            </a:r>
            <a:r>
              <a:rPr lang="en-GB" dirty="0" err="1"/>
              <a:t>ūkiai</a:t>
            </a:r>
            <a:r>
              <a:rPr lang="en-GB" dirty="0"/>
              <a:t> </a:t>
            </a:r>
            <a:r>
              <a:rPr lang="en-GB" dirty="0" err="1"/>
              <a:t>panaudoja</a:t>
            </a:r>
            <a:r>
              <a:rPr lang="en-GB" dirty="0"/>
              <a:t> </a:t>
            </a:r>
            <a:r>
              <a:rPr lang="en-GB" dirty="0" err="1"/>
              <a:t>tiesiogiai</a:t>
            </a:r>
            <a:r>
              <a:rPr lang="en-GB" dirty="0"/>
              <a:t> </a:t>
            </a:r>
            <a:r>
              <a:rPr lang="en-GB" dirty="0" err="1"/>
              <a:t>patenkindami</a:t>
            </a:r>
            <a:r>
              <a:rPr lang="en-GB" dirty="0"/>
              <a:t> </a:t>
            </a:r>
            <a:r>
              <a:rPr lang="en-GB" dirty="0" err="1"/>
              <a:t>vartojimo</a:t>
            </a:r>
            <a:r>
              <a:rPr lang="en-GB" dirty="0"/>
              <a:t> </a:t>
            </a:r>
            <a:r>
              <a:rPr lang="en-GB" dirty="0" err="1"/>
              <a:t>poreikius</a:t>
            </a:r>
            <a:r>
              <a:rPr lang="en-GB" dirty="0"/>
              <a:t>, </a:t>
            </a:r>
            <a:r>
              <a:rPr lang="en-GB" dirty="0" err="1"/>
              <a:t>vidutinį</a:t>
            </a:r>
            <a:r>
              <a:rPr lang="en-GB" dirty="0"/>
              <a:t> </a:t>
            </a:r>
            <a:r>
              <a:rPr lang="en-GB" dirty="0" err="1"/>
              <a:t>kainų</a:t>
            </a:r>
            <a:r>
              <a:rPr lang="en-GB" dirty="0"/>
              <a:t> </a:t>
            </a:r>
            <a:r>
              <a:rPr lang="en-GB" dirty="0" err="1"/>
              <a:t>lygio</a:t>
            </a:r>
            <a:r>
              <a:rPr lang="en-GB" dirty="0"/>
              <a:t> </a:t>
            </a:r>
            <a:r>
              <a:rPr lang="en-GB" dirty="0" err="1"/>
              <a:t>pokytį</a:t>
            </a:r>
            <a:r>
              <a:rPr lang="en-GB" dirty="0"/>
              <a:t> per tam </a:t>
            </a:r>
            <a:r>
              <a:rPr lang="en-GB" dirty="0" err="1"/>
              <a:t>tikrą</a:t>
            </a:r>
            <a:r>
              <a:rPr lang="en-GB" dirty="0"/>
              <a:t> </a:t>
            </a:r>
            <a:r>
              <a:rPr lang="en-GB" dirty="0" err="1"/>
              <a:t>laikotarpį</a:t>
            </a:r>
            <a:r>
              <a:rPr lang="en-GB" dirty="0"/>
              <a:t>.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VKI yra pagrindinis infliacijos rodiklis.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Atskaitos taškas – 2010 m.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https://data.worldbank.org/indicator/FP.CPI.TOTL?end=2022&amp;locations=EU-1W-LT-PL-LV-DE-FR-EE&amp;start=2019&amp;view=chart</a:t>
            </a:r>
          </a:p>
          <a:p>
            <a:endParaRPr lang="en-GB" dirty="0"/>
          </a:p>
          <a:p>
            <a:r>
              <a:rPr lang="lt-LT" dirty="0"/>
              <a:t>Perkamoji galia (angl. </a:t>
            </a:r>
            <a:r>
              <a:rPr lang="lt-LT" dirty="0" err="1"/>
              <a:t>Purchasing</a:t>
            </a:r>
            <a:r>
              <a:rPr lang="lt-LT" dirty="0"/>
              <a:t> </a:t>
            </a:r>
            <a:r>
              <a:rPr lang="lt-LT" dirty="0" err="1"/>
              <a:t>power</a:t>
            </a:r>
            <a:r>
              <a:rPr lang="lt-LT" dirty="0"/>
              <a:t>) Pinigų savybė nurodyti prekių ir paslaugų kiekį, kurį galima įsigyti už tam tikrą pinigų sumą. Kuo didesnė piniginio vieneto perkamoji galia, tuo daugiau gėrybių už jį galima įsigyti</a:t>
            </a:r>
          </a:p>
          <a:p>
            <a:endParaRPr lang="lt-LT" dirty="0"/>
          </a:p>
          <a:p>
            <a:r>
              <a:rPr lang="en-GB" dirty="0"/>
              <a:t>https://www.savaite.lt/lietuva/situacija/1658-kodelkylakainosdiskusijabepabaigos.html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160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777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Nuotrauka: https://www.tv3.lt/naujiena/verslas/nedarbas-ebpo-narese-isitvirtino-rekordiskai-zemame-lygyje-4-8-proc-n1241429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761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942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https://ec.europa.eu/eurostat/web/products-eurostat-news/w/DDN-20230426-2</a:t>
            </a:r>
          </a:p>
          <a:p>
            <a:endParaRPr lang="lt-LT" dirty="0"/>
          </a:p>
          <a:p>
            <a:r>
              <a:rPr lang="lt-LT" dirty="0"/>
              <a:t>Photo: https://www.politico.eu/article/energy-price-eu-council-summit/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849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Photo: https://edition.cnn.com/2022/03/05/business/russia-gas-eu-ukraine-energy-climate-cmd-intl/index.html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432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Nafta, gamtinės dujos, suskystinos gamtinės dujos</a:t>
            </a:r>
          </a:p>
          <a:p>
            <a:r>
              <a:rPr lang="en-GB" dirty="0"/>
              <a:t>https://ec.europa.eu/eurostat/web/products-eurostat-news/w/ddn-20230925-1#:~:text=In%20the%20second%20quarter%20of,first%20quarter%20of%20this%20year.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519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Panašūs 2023 m. kas mėnesiniai duomenys bus paskelbti 2024 m. kovą-balandį. Šiuo metu susisteminta informacija nėra pateikta.</a:t>
            </a:r>
          </a:p>
          <a:p>
            <a:r>
              <a:rPr lang="en-GB" dirty="0"/>
              <a:t>https://ec.europa.eu/eurostat/web/products-eurostat-news/w/DDN-20230328-1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492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https://ec.europa.eu/eurostat/statistics-explained/index.php?oldid=558089</a:t>
            </a:r>
            <a:endParaRPr lang="lt-LT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912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https://finmin.lrv.lt/lt/naujienos/europos-komisijai-pateiktas-papildytas-naujos-kartos-lietuva-planas-verslo-konkurencingumo-stiprinimui-papildomas-milijardas</a:t>
            </a:r>
          </a:p>
          <a:p>
            <a:endParaRPr lang="lt-LT" baseline="0" dirty="0"/>
          </a:p>
          <a:p>
            <a:r>
              <a:rPr lang="lt-LT" baseline="0" dirty="0"/>
              <a:t>Didžiausia suma (191 mlrd. EUR) bus išmokėta Italijai tiek paskolų, tiek dotacijų formomis.</a:t>
            </a:r>
          </a:p>
          <a:p>
            <a:endParaRPr lang="lt-LT" baseline="0" dirty="0"/>
          </a:p>
          <a:p>
            <a:r>
              <a:rPr lang="en-GB" dirty="0"/>
              <a:t>https://www.bruegel.org/dataset/european-union-countries-recovery-and-resilience-plans</a:t>
            </a:r>
            <a:endParaRPr lang="lt-LT" dirty="0"/>
          </a:p>
          <a:p>
            <a:r>
              <a:rPr lang="en-GB" dirty="0"/>
              <a:t>https://finmin.lrv.lt/lt/es-ir-kitos-investicijos/naujos-kartos-lietuva</a:t>
            </a:r>
            <a:r>
              <a:rPr lang="lt-LT" dirty="0"/>
              <a:t> (nuotrauka:</a:t>
            </a:r>
            <a:r>
              <a:rPr lang="lt-LT" baseline="0" dirty="0"/>
              <a:t> Naujos Kartos Lietuva</a:t>
            </a:r>
            <a:r>
              <a:rPr lang="lt-LT" dirty="0"/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202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https://agriculture.ec.europa.eu/system/files/2022-05/factsheet-tackling-food-security-affordability-challenges_en_0.pdf</a:t>
            </a:r>
            <a:endParaRPr lang="lt-LT" dirty="0"/>
          </a:p>
          <a:p>
            <a:endParaRPr lang="lt-LT" dirty="0"/>
          </a:p>
          <a:p>
            <a:r>
              <a:rPr lang="lt-LT" dirty="0"/>
              <a:t>https://www.consilium.europa.eu/en/infographics/ukrainian-grain-exports-explained/</a:t>
            </a:r>
          </a:p>
          <a:p>
            <a:endParaRPr lang="lt-LT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27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Photo: https://epthinktank.eu/2022/03/25/russias-war-on-ukraine-the-situation-of-ukraines-children/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74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https://www.consilium.europa.eu/en/policies/food-security-and-affordability/</a:t>
            </a:r>
            <a:r>
              <a:rPr lang="lt-LT" dirty="0"/>
              <a:t> </a:t>
            </a:r>
          </a:p>
          <a:p>
            <a:endParaRPr lang="lt-LT" dirty="0"/>
          </a:p>
          <a:p>
            <a:r>
              <a:rPr lang="en-GB" dirty="0">
                <a:solidFill>
                  <a:srgbClr val="3F4A52"/>
                </a:solidFill>
                <a:latin typeface="Open Sans" panose="020B0606030504020204" pitchFamily="34" charset="0"/>
              </a:rPr>
              <a:t>The EU is a top producer of agri-food products – it was the top trader worldwide in 2022 – and, although Russia’s war in Ukraine and climate change are having an impact on production, the EU’s food system remains solid and reliable. </a:t>
            </a:r>
          </a:p>
          <a:p>
            <a:r>
              <a:rPr lang="en-GB" dirty="0">
                <a:solidFill>
                  <a:srgbClr val="3F4A52"/>
                </a:solidFill>
                <a:latin typeface="Open Sans" panose="020B0606030504020204" pitchFamily="34" charset="0"/>
              </a:rPr>
              <a:t>However, </a:t>
            </a:r>
            <a:r>
              <a:rPr lang="en-GB" b="1" dirty="0">
                <a:solidFill>
                  <a:srgbClr val="3F4A52"/>
                </a:solidFill>
                <a:latin typeface="Open Sans" panose="020B0606030504020204" pitchFamily="34" charset="0"/>
              </a:rPr>
              <a:t>inflation and higher food prices</a:t>
            </a:r>
            <a:r>
              <a:rPr lang="en-GB" dirty="0">
                <a:solidFill>
                  <a:srgbClr val="3F4A52"/>
                </a:solidFill>
                <a:latin typeface="Open Sans" panose="020B0606030504020204" pitchFamily="34" charset="0"/>
              </a:rPr>
              <a:t> are hitting citizens in EU countries. Affordability is a top concern for EU leaders, particularly with regard to low-income and vulnerable groups, which are affected most.</a:t>
            </a:r>
          </a:p>
          <a:p>
            <a:endParaRPr lang="en-GB" dirty="0">
              <a:solidFill>
                <a:srgbClr val="3F4A52"/>
              </a:solidFill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Russia continues </a:t>
            </a:r>
            <a:r>
              <a:rPr lang="en-GB" b="1" dirty="0" err="1"/>
              <a:t>weaponising</a:t>
            </a:r>
            <a:r>
              <a:rPr lang="en-GB" b="1" dirty="0"/>
              <a:t> food</a:t>
            </a:r>
            <a:r>
              <a:rPr lang="en-GB" dirty="0"/>
              <a:t>. By terminating the agreements, Russia is solely responsible for disruptions of grain deliveries worldwide and fuelling food price inflation globally.</a:t>
            </a:r>
          </a:p>
          <a:p>
            <a:endParaRPr lang="lt-LT" dirty="0"/>
          </a:p>
          <a:p>
            <a:r>
              <a:rPr lang="lt-LT" dirty="0"/>
              <a:t>Mine photo: https://www.pravda.com.ua/eng/news/2023/02/23/7390580/</a:t>
            </a:r>
          </a:p>
          <a:p>
            <a:r>
              <a:rPr lang="lt-LT" dirty="0"/>
              <a:t>Black sea photo: https://www.atlanticcouncil.org/blogs/ukrainealert/black-sea-blockade-ukraine-accuses-russia-of-major-maritime-escalation/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0144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https://tradingeconomics.com/russia/gdp-growth-annual</a:t>
            </a:r>
            <a:endParaRPr lang="lt-LT" dirty="0"/>
          </a:p>
          <a:p>
            <a:endParaRPr lang="lt-LT" dirty="0"/>
          </a:p>
          <a:p>
            <a:r>
              <a:rPr lang="lt-LT" dirty="0" err="1"/>
              <a:t>russia</a:t>
            </a:r>
            <a:r>
              <a:rPr lang="lt-LT" baseline="0" dirty="0" err="1"/>
              <a:t>‘s</a:t>
            </a:r>
            <a:r>
              <a:rPr lang="lt-LT" baseline="0" dirty="0"/>
              <a:t> </a:t>
            </a:r>
            <a:r>
              <a:rPr lang="lt-LT" baseline="0" dirty="0" err="1"/>
              <a:t>economy</a:t>
            </a:r>
            <a:r>
              <a:rPr lang="lt-LT" baseline="0" dirty="0"/>
              <a:t> </a:t>
            </a:r>
            <a:r>
              <a:rPr lang="lt-LT" baseline="0" dirty="0" err="1"/>
              <a:t>is</a:t>
            </a:r>
            <a:r>
              <a:rPr lang="lt-LT" baseline="0" dirty="0"/>
              <a:t> </a:t>
            </a:r>
            <a:r>
              <a:rPr lang="lt-LT" baseline="0" dirty="0" err="1"/>
              <a:t>d</a:t>
            </a:r>
            <a:r>
              <a:rPr lang="lt-LT" dirty="0" err="1"/>
              <a:t>own</a:t>
            </a:r>
            <a:r>
              <a:rPr lang="lt-LT" dirty="0"/>
              <a:t>, </a:t>
            </a:r>
            <a:r>
              <a:rPr lang="lt-LT" dirty="0" err="1"/>
              <a:t>but</a:t>
            </a:r>
            <a:r>
              <a:rPr lang="lt-LT" dirty="0"/>
              <a:t> </a:t>
            </a:r>
            <a:r>
              <a:rPr lang="lt-LT" dirty="0" err="1"/>
              <a:t>not</a:t>
            </a:r>
            <a:r>
              <a:rPr lang="lt-LT" dirty="0"/>
              <a:t> </a:t>
            </a:r>
            <a:r>
              <a:rPr lang="lt-LT" dirty="0" err="1"/>
              <a:t>out</a:t>
            </a:r>
            <a:r>
              <a:rPr lang="lt-LT" dirty="0"/>
              <a:t> </a:t>
            </a:r>
            <a:r>
              <a:rPr lang="en-GB" dirty="0"/>
              <a:t>https://www.economist.com/briefing/2023/04/23/russias-economy-can-withstand-a-long-war-but-not-a-more-intense-one</a:t>
            </a:r>
            <a:endParaRPr lang="lt-LT" dirty="0"/>
          </a:p>
          <a:p>
            <a:r>
              <a:rPr lang="en-GB" dirty="0"/>
              <a:t>a recovery in domestic demand and foreign trade from the shocks of Western sanctions, strengthening the case for interest rate hikes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161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200" dirty="0"/>
              <a:t>Europos gynybos pramonės stiprinimo naudojantis bendradarbiaujamaisiais viešaisiais pirkimais aktas - </a:t>
            </a:r>
            <a:r>
              <a:rPr lang="en-US" sz="1200" dirty="0"/>
              <a:t>the European </a:t>
            </a:r>
            <a:r>
              <a:rPr lang="en-US" sz="1200" dirty="0" err="1"/>
              <a:t>Defence</a:t>
            </a:r>
            <a:r>
              <a:rPr lang="en-US" sz="1200" dirty="0"/>
              <a:t> Industry Reinforcement through common Procurement Act (EDIRPA)</a:t>
            </a:r>
            <a:endParaRPr lang="lt-LT" sz="1200" dirty="0"/>
          </a:p>
          <a:p>
            <a:r>
              <a:rPr lang="lt-LT" sz="1200" dirty="0"/>
              <a:t>Šaudmenų gamybos rėmimo aktas ASAP (angl. </a:t>
            </a:r>
            <a:r>
              <a:rPr lang="en-US" sz="1200" dirty="0"/>
              <a:t>Act in Support of Ammunition Production</a:t>
            </a:r>
            <a:r>
              <a:rPr lang="lt-LT" sz="1200" dirty="0"/>
              <a:t>) </a:t>
            </a:r>
          </a:p>
          <a:p>
            <a:endParaRPr lang="lt-LT" sz="1200" dirty="0"/>
          </a:p>
          <a:p>
            <a:r>
              <a:rPr lang="lt-LT" sz="1200" dirty="0"/>
              <a:t>Photo: https://epthinktank.eu/2023/06/20/act-in-support-of-ammunition-production-asap-eu-legislation-in-progress/</a:t>
            </a: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254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Prieš metus dujų kaina Europoje siekė per 300 eurų už </a:t>
            </a:r>
            <a:r>
              <a:rPr lang="lt-LT" dirty="0" err="1"/>
              <a:t>MWh</a:t>
            </a:r>
            <a:r>
              <a:rPr lang="lt-LT" dirty="0"/>
              <a:t>. Dabar – apie 35.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998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Net-Zero Industry Act</a:t>
            </a:r>
            <a:r>
              <a:rPr lang="lt-L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didinti švarių technologijų vidaus gamybą ir užtikrinti, kad ES būtų tinkamai pasirengusi pereiti prie švarios energijos. https://commission.europa.eu/strategy-and-policy/priorities-2019-2024/european-green-deal/green-deal-industrial-plan/net-zero-industry-act_lt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 Critical Raw Materials Act</a:t>
            </a:r>
            <a:r>
              <a:rPr lang="lt-L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užtikrinti saugų ir tvarų svarbiausiųjų žaliavų tiekimą Europos pramonei ir gerokai sumažinti ES priklausomybę nuo importo iš pavienių šalių tiekėjų https://commission.europa.eu/strategy-and-policy/priorities-2019-2024/european-green-deal/green-deal-industrial-plan/european-critical-raw-materials-act_lt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241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https://www.ifw-kiel.de/topics/war-against-ukraine/ukraine-support-tracker/</a:t>
            </a:r>
            <a:endParaRPr lang="lt-LT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4170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979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Lietuvos ekonomikos gaivinimo ir atsparumo didinimo planas</a:t>
            </a:r>
            <a:endParaRPr lang="lt-LT" dirty="0"/>
          </a:p>
          <a:p>
            <a:r>
              <a:rPr lang="en-GB" dirty="0"/>
              <a:t>https://commission.europa.eu/business-economy-euro/economic-recovery/recovery-and-resilience-facility/lithuanias-recovery-and-resilience-plan_lt</a:t>
            </a:r>
            <a:r>
              <a:rPr lang="lt-LT" dirty="0"/>
              <a:t> </a:t>
            </a:r>
          </a:p>
          <a:p>
            <a:r>
              <a:rPr lang="lt-LT" dirty="0"/>
              <a:t>620 billion annually: https://eur-lex.europa.eu/legal-content/EN/TXT/?uri=COM%3A2023%3A376%3AFIN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68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https://finmin.lrv.lt/uploads/finmin/documents/files/Naujos%20kartos%20Lietuva%20planas.pdf</a:t>
            </a:r>
            <a:endParaRPr lang="lt-LT" dirty="0"/>
          </a:p>
          <a:p>
            <a:endParaRPr lang="lt-LT" dirty="0"/>
          </a:p>
          <a:p>
            <a:r>
              <a:rPr lang="lt-LT" dirty="0"/>
              <a:t>Puikūs </a:t>
            </a:r>
            <a:r>
              <a:rPr lang="lt-LT" dirty="0" err="1"/>
              <a:t>infografikai</a:t>
            </a:r>
            <a:r>
              <a:rPr lang="lt-LT" baseline="0" dirty="0"/>
              <a:t>, kodėl klimato kaita turėtų būti prioritetas: https://www.consilium.europa.eu/lt/infographics/climate-costs/</a:t>
            </a:r>
          </a:p>
          <a:p>
            <a:r>
              <a:rPr lang="en-GB" dirty="0"/>
              <a:t>https://www.consilium.europa.eu/lt/policies/climate-change/</a:t>
            </a:r>
            <a:endParaRPr lang="lt-LT" dirty="0"/>
          </a:p>
          <a:p>
            <a:endParaRPr lang="lt-LT" dirty="0"/>
          </a:p>
          <a:p>
            <a:r>
              <a:rPr lang="lt-LT" dirty="0"/>
              <a:t>Fire photo: https://cdn.theatlantic.com/media/img/photo/2022/07/photos-wildfires-rage-across-southw/a01_1241970129-1/original.jpg</a:t>
            </a:r>
          </a:p>
          <a:p>
            <a:r>
              <a:rPr lang="lt-LT" dirty="0"/>
              <a:t>Flood photo: https://s.abcnews.com/images/International/germany-weather1-ap-ml-210716_1626433687113_hpMain_16x9_992.jpg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817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https://finmin.lrv.lt/lt/naujienos/europos-komisijai-pateiktas-papildytas-naujos-kartos-lietuva-planas-verslo-konkurencingumo-stiprinimui-papildomas-milijardas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https://finmin.lrv.lt/uploads/finmin/documents/files/Naujos%20kartos%20Lietuva%20planas.pdf</a:t>
            </a:r>
            <a:endParaRPr lang="lt-LT" dirty="0"/>
          </a:p>
          <a:p>
            <a:endParaRPr lang="lt-LT" dirty="0"/>
          </a:p>
          <a:p>
            <a:r>
              <a:rPr lang="lt-LT" dirty="0"/>
              <a:t>Photo: https://www.peoplematters.in/site/interstitial?return_to=%2Farticle%2Frecruitment%2Fimpact-of-economic-growth-on-employment-14744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887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DAUGIAU INFO. LR FM prezentacija dėl mokesčių reformos įgyvendinimo: https://finmin.lrv.lt/uploads/finmin/documents/files/Mokestini%C5%B3%20pasi%C5%ABlym%C5%B3%20paketas(3).pdf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https://www.vz.lt/finansai-apskaita/2023/05/10/ek-lietuvai-ismokejo-542-mln-eur-rrf-lesu&amp;template=api_article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Komisija sumas kiekvienai šaliai išmoka tik tada, kai jos pasiekia sutartas tarpines reikšmes ir siektinas reikšmes, skirtas į jų planą įtrauktoms reformoms ir investicijoms užbaigti</a:t>
            </a:r>
            <a:r>
              <a:rPr lang="en-GB" dirty="0"/>
              <a:t>:</a:t>
            </a:r>
            <a:r>
              <a:rPr lang="en-GB" baseline="0" dirty="0"/>
              <a:t> https://finmin.lrv.lt/uploads/finmin/documents/files/ST_10477_2021_ADD_1_lt(1).pdf</a:t>
            </a:r>
            <a:endParaRPr lang="lt-L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/>
              <a:t>Jau pasiekti rodikliai: https://2021.esinvesticijos.lt/2021-2026-m-planas-naujos-kartos-lietuva/plano-naujos-kartos-lietuva-pazanga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27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Naujausia</a:t>
            </a:r>
            <a:r>
              <a:rPr lang="lt-LT" baseline="0" dirty="0"/>
              <a:t> t</a:t>
            </a:r>
            <a:r>
              <a:rPr lang="lt-LT" dirty="0"/>
              <a:t>arpinė prognozė: https://economy-finance.ec.europa.eu/system/files/2023-09/ip255_en.pdf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291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Šaltiniai:</a:t>
            </a:r>
          </a:p>
          <a:p>
            <a:r>
              <a:rPr lang="en-GB" dirty="0">
                <a:hlinkClick r:id="rId3"/>
              </a:rPr>
              <a:t>https://finmin.lrv.lt/uploads/finmin/documents/files/ERS%20aprasymas_2023_rugsejis(2).pdf</a:t>
            </a:r>
            <a:endParaRPr lang="lt-LT" dirty="0"/>
          </a:p>
          <a:p>
            <a:r>
              <a:rPr lang="en-GB" dirty="0">
                <a:hlinkClick r:id="rId4"/>
              </a:rPr>
              <a:t>https://finmin.lrv.lt/uploads/finmin/documents/files/ERS_skaidres_2023_rugs%C4%97jis_skelbimui_2.pdf</a:t>
            </a:r>
            <a:r>
              <a:rPr lang="lt-LT" dirty="0"/>
              <a:t> </a:t>
            </a:r>
          </a:p>
          <a:p>
            <a:r>
              <a:rPr lang="en-GB" dirty="0">
                <a:hlinkClick r:id="rId5"/>
              </a:rPr>
              <a:t>https://finmin.lrv.lt/lt/naujienos/finansu-ministerija-siemet-numatomas-svelnus-ekonomikos-nusileidimas-kitamet-griztant-prie-augimo</a:t>
            </a:r>
            <a:r>
              <a:rPr lang="lt-LT" dirty="0"/>
              <a:t>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565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GDP growth (annual %) - European Union, World, United States, China</a:t>
            </a:r>
            <a:endParaRPr lang="lt-LT" dirty="0"/>
          </a:p>
          <a:p>
            <a:r>
              <a:rPr lang="en-GB" dirty="0"/>
              <a:t>https://data.worldbank.org/indicator/NY.GDP.MKTP.KD.ZG?end=2022&amp;locations=EU-1W-CN-LT&amp;start=2014</a:t>
            </a:r>
            <a:endParaRPr lang="lt-LT" dirty="0"/>
          </a:p>
          <a:p>
            <a:endParaRPr lang="lt-LT" dirty="0"/>
          </a:p>
          <a:p>
            <a:r>
              <a:rPr lang="en-GB" dirty="0"/>
              <a:t>Inflation, GDP deflator (annual %) - European Union, World, United States, China</a:t>
            </a:r>
            <a:endParaRPr lang="lt-LT" dirty="0"/>
          </a:p>
          <a:p>
            <a:r>
              <a:rPr lang="en-GB" dirty="0"/>
              <a:t>https://data.worldbank.org/indicator/NY.GDP.DEFL.KD.ZG?end=2022&amp;locations=EU-1W-CN-LT&amp;start=2014&amp;view=chart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4D47-DB5E-4C02-B26F-4EBBFBF84D2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17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B5688-3036-40FD-90C0-121C5D52CB22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7915-4A82-442D-91C4-FCDA18607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20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B5688-3036-40FD-90C0-121C5D52CB22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7915-4A82-442D-91C4-FCDA18607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2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B5688-3036-40FD-90C0-121C5D52CB22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7915-4A82-442D-91C4-FCDA18607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7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B5688-3036-40FD-90C0-121C5D52CB22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7915-4A82-442D-91C4-FCDA18607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87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B5688-3036-40FD-90C0-121C5D52CB22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7915-4A82-442D-91C4-FCDA18607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57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B5688-3036-40FD-90C0-121C5D52CB22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7915-4A82-442D-91C4-FCDA18607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3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B5688-3036-40FD-90C0-121C5D52CB22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7915-4A82-442D-91C4-FCDA18607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B5688-3036-40FD-90C0-121C5D52CB22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7915-4A82-442D-91C4-FCDA18607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25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B5688-3036-40FD-90C0-121C5D52CB22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7915-4A82-442D-91C4-FCDA18607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00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B5688-3036-40FD-90C0-121C5D52CB22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7915-4A82-442D-91C4-FCDA18607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81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B5688-3036-40FD-90C0-121C5D52CB22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7915-4A82-442D-91C4-FCDA18607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4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B5688-3036-40FD-90C0-121C5D52CB22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67915-4A82-442D-91C4-FCDA18607B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33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12.jpe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6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36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122363"/>
            <a:ext cx="12191999" cy="2759826"/>
          </a:xfrm>
        </p:spPr>
        <p:txBody>
          <a:bodyPr>
            <a:noAutofit/>
          </a:bodyPr>
          <a:lstStyle/>
          <a:p>
            <a:r>
              <a:rPr lang="en-US" sz="4800" b="1" dirty="0"/>
              <a:t>Europos </a:t>
            </a:r>
            <a:r>
              <a:rPr lang="lt-LT" sz="4800" b="1" dirty="0"/>
              <a:t>Sąjungos</a:t>
            </a:r>
            <a:r>
              <a:rPr lang="en-US" sz="4800" b="1" dirty="0"/>
              <a:t> </a:t>
            </a:r>
            <a:r>
              <a:rPr lang="lt-LT" sz="4800" b="1" dirty="0"/>
              <a:t>ekonomikos</a:t>
            </a:r>
            <a:r>
              <a:rPr lang="en-US" sz="4800" b="1" dirty="0"/>
              <a:t> </a:t>
            </a:r>
            <a:r>
              <a:rPr lang="en-US" sz="4800" b="1" dirty="0" err="1"/>
              <a:t>aktualijos</a:t>
            </a:r>
            <a:r>
              <a:rPr lang="lt-LT" sz="4800" b="1" dirty="0"/>
              <a:t> ir</a:t>
            </a:r>
            <a:r>
              <a:rPr lang="en-US" sz="4800" b="1" dirty="0"/>
              <a:t> </a:t>
            </a:r>
            <a:r>
              <a:rPr lang="en-US" sz="4800" b="1" dirty="0" err="1"/>
              <a:t>prognozės</a:t>
            </a:r>
            <a:r>
              <a:rPr lang="en-US" sz="4800" b="1" dirty="0"/>
              <a:t> </a:t>
            </a:r>
            <a:r>
              <a:rPr lang="en-US" sz="4800" b="1" dirty="0" err="1"/>
              <a:t>Lietuvai</a:t>
            </a:r>
            <a:r>
              <a:rPr lang="en-US" sz="4800" b="1" dirty="0"/>
              <a:t>.</a:t>
            </a:r>
            <a:br>
              <a:rPr lang="lt-LT" sz="4800" b="1" dirty="0"/>
            </a:br>
            <a:r>
              <a:rPr lang="en-US" sz="4800" b="1" dirty="0"/>
              <a:t>Ko</a:t>
            </a:r>
            <a:r>
              <a:rPr lang="lt-LT" sz="4800" b="1" dirty="0"/>
              <a:t> (ir kada)</a:t>
            </a:r>
            <a:r>
              <a:rPr lang="en-US" sz="4800" b="1" dirty="0"/>
              <a:t> </a:t>
            </a:r>
            <a:r>
              <a:rPr lang="en-US" sz="4800" b="1" dirty="0" err="1"/>
              <a:t>tikėtis</a:t>
            </a:r>
            <a:r>
              <a:rPr lang="lt-LT" sz="4800" b="1" dirty="0"/>
              <a:t>, </a:t>
            </a:r>
            <a:r>
              <a:rPr lang="en-US" sz="4800" b="1" dirty="0" err="1"/>
              <a:t>pasibaigus</a:t>
            </a:r>
            <a:r>
              <a:rPr lang="en-US" sz="4800" b="1" dirty="0"/>
              <a:t> </a:t>
            </a:r>
            <a:r>
              <a:rPr lang="en-US" sz="4800" b="1" dirty="0" err="1"/>
              <a:t>karui</a:t>
            </a:r>
            <a:r>
              <a:rPr lang="en-US" sz="4800" b="1" dirty="0"/>
              <a:t> </a:t>
            </a:r>
            <a:r>
              <a:rPr lang="en-US" sz="4800" b="1" dirty="0" err="1"/>
              <a:t>Ukrainoje</a:t>
            </a:r>
            <a:r>
              <a:rPr lang="lt-LT" sz="4800" b="1" dirty="0"/>
              <a:t>?</a:t>
            </a:r>
            <a:endParaRPr lang="en-GB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123543"/>
            <a:ext cx="9144000" cy="685800"/>
          </a:xfrm>
        </p:spPr>
        <p:txBody>
          <a:bodyPr/>
          <a:lstStyle/>
          <a:p>
            <a:r>
              <a:rPr lang="lt-LT" dirty="0"/>
              <a:t>Petras Auštrevičius</a:t>
            </a:r>
            <a:endParaRPr lang="en-GB" dirty="0"/>
          </a:p>
        </p:txBody>
      </p:sp>
      <p:pic>
        <p:nvPicPr>
          <p:cNvPr id="1026" name="Picture 2" descr="Vizualika - Liberalų sąjūd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486" y="4801817"/>
            <a:ext cx="565405" cy="111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of the Renew Europe group in the European Parlia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65" y="4921096"/>
            <a:ext cx="2109057" cy="99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4900" y="613106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2023-09-29</a:t>
            </a:r>
            <a:endParaRPr lang="lt-LT" dirty="0"/>
          </a:p>
          <a:p>
            <a:pPr algn="ctr"/>
            <a:r>
              <a:rPr lang="lt-LT" dirty="0"/>
              <a:t>Jonava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139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669872" y="234193"/>
            <a:ext cx="7493856" cy="6389615"/>
            <a:chOff x="951645" y="-468385"/>
            <a:chExt cx="7011255" cy="73263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5000" t="21481" r="34374" b="12408"/>
            <a:stretch/>
          </p:blipFill>
          <p:spPr>
            <a:xfrm>
              <a:off x="951646" y="-468385"/>
              <a:ext cx="7011254" cy="43007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5208" t="31826" r="34167" b="12407"/>
            <a:stretch/>
          </p:blipFill>
          <p:spPr>
            <a:xfrm>
              <a:off x="951645" y="3230188"/>
              <a:ext cx="7011255" cy="36278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102676" y="-254249"/>
              <a:ext cx="2709193" cy="4587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lt-LT" sz="2000" dirty="0"/>
                <a:t>BVP metinis prieaugis (</a:t>
              </a:r>
              <a:r>
                <a:rPr lang="en-GB" sz="2000" dirty="0"/>
                <a:t>%)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77776" y="3444324"/>
              <a:ext cx="2158991" cy="4587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 err="1"/>
                <a:t>Metin</a:t>
              </a:r>
              <a:r>
                <a:rPr lang="lt-LT" sz="2000" dirty="0"/>
                <a:t>ė infliacija (</a:t>
              </a:r>
              <a:r>
                <a:rPr lang="en-GB" sz="2000" dirty="0"/>
                <a:t>%)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C074F4E-D446-E06E-BF5E-740204916074}"/>
              </a:ext>
            </a:extLst>
          </p:cNvPr>
          <p:cNvSpPr txBox="1"/>
          <p:nvPr/>
        </p:nvSpPr>
        <p:spPr>
          <a:xfrm>
            <a:off x="101600" y="2424739"/>
            <a:ext cx="340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400" b="1" spc="600" dirty="0">
                <a:latin typeface="+mj-lt"/>
              </a:rPr>
              <a:t>Lietuvos ekonomika</a:t>
            </a:r>
          </a:p>
          <a:p>
            <a:pPr algn="ctr"/>
            <a:r>
              <a:rPr lang="lt-LT" sz="2400" b="1" spc="600" dirty="0">
                <a:latin typeface="+mj-lt"/>
              </a:rPr>
              <a:t>tarptautiniame kontekste</a:t>
            </a:r>
            <a:endParaRPr lang="lt-LT" sz="2400" spc="600" dirty="0">
              <a:latin typeface="+mj-lt"/>
            </a:endParaRPr>
          </a:p>
          <a:p>
            <a:pPr algn="ctr"/>
            <a:r>
              <a:rPr lang="lt-LT" sz="2400" spc="600" dirty="0">
                <a:latin typeface="+mj-lt"/>
              </a:rPr>
              <a:t>2014-2022</a:t>
            </a:r>
            <a:endParaRPr lang="en-GB" sz="2400" spc="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536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europe with countries/regions in different colors&#10;&#10;Description automatically generated">
            <a:extLst>
              <a:ext uri="{FF2B5EF4-FFF2-40B4-BE49-F238E27FC236}">
                <a16:creationId xmlns:a16="http://schemas.microsoft.com/office/drawing/2014/main" id="{0302B7D3-F41E-EC3B-2F31-A303354FF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4" y="77585"/>
            <a:ext cx="6229152" cy="6702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EE856A-972F-0EA8-4E61-3C8BAAF94FAD}"/>
              </a:ext>
            </a:extLst>
          </p:cNvPr>
          <p:cNvSpPr txBox="1"/>
          <p:nvPr/>
        </p:nvSpPr>
        <p:spPr>
          <a:xfrm>
            <a:off x="3048000" y="134035"/>
            <a:ext cx="6096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Procentinis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pokytis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tarp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1990</a:t>
            </a:r>
            <a:r>
              <a:rPr lang="lt-LT" b="1" dirty="0"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vidutinio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metinio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darbo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užmokesčio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BDA74A-91AB-45F3-349F-05FA852261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46" t="17778" r="29479" b="32407"/>
          <a:stretch/>
        </p:blipFill>
        <p:spPr>
          <a:xfrm>
            <a:off x="165101" y="2654299"/>
            <a:ext cx="2657084" cy="1777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8" name="Picture 2" descr="Kovo 11-osios trisdešimtmečiui – specialus grojaraštis | Vardai | 15min.lt">
            <a:extLst>
              <a:ext uri="{FF2B5EF4-FFF2-40B4-BE49-F238E27FC236}">
                <a16:creationId xmlns:a16="http://schemas.microsoft.com/office/drawing/2014/main" id="{986401F3-CAE6-F08A-AC48-A6B67A961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816" y="2654299"/>
            <a:ext cx="2676198" cy="1600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4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europe with different colored areas&#10;&#10;Description automatically generated">
            <a:extLst>
              <a:ext uri="{FF2B5EF4-FFF2-40B4-BE49-F238E27FC236}">
                <a16:creationId xmlns:a16="http://schemas.microsoft.com/office/drawing/2014/main" id="{9AE6F6A3-8179-A370-24E1-FF16B7910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6" y="126448"/>
            <a:ext cx="11742407" cy="6605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E0E3BC-D476-9575-18FD-61572C8446DD}"/>
              </a:ext>
            </a:extLst>
          </p:cNvPr>
          <p:cNvSpPr/>
          <p:nvPr/>
        </p:nvSpPr>
        <p:spPr>
          <a:xfrm>
            <a:off x="528996" y="384726"/>
            <a:ext cx="3636604" cy="1046440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lang="lt-LT" sz="2400" b="1" dirty="0">
                <a:latin typeface="Arial" panose="020B0604020202020204" pitchFamily="34" charset="0"/>
                <a:cs typeface="Arial" panose="020B0604020202020204" pitchFamily="34" charset="0"/>
              </a:rPr>
              <a:t>Namų ūkio vidutinės vartojimo išlaidos, 2022</a:t>
            </a:r>
          </a:p>
          <a:p>
            <a:r>
              <a:rPr lang="lt-LT" sz="1400" dirty="0">
                <a:latin typeface="Arial" panose="020B0604020202020204" pitchFamily="34" charset="0"/>
                <a:cs typeface="Arial" panose="020B0604020202020204" pitchFamily="34" charset="0"/>
              </a:rPr>
              <a:t>(kainų indeksas)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52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55" t="19534" r="34462" b="16810"/>
          <a:stretch/>
        </p:blipFill>
        <p:spPr>
          <a:xfrm>
            <a:off x="1934906" y="1333500"/>
            <a:ext cx="8322187" cy="5244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19F7EC-9943-5B60-4886-9A760CACFF09}"/>
              </a:ext>
            </a:extLst>
          </p:cNvPr>
          <p:cNvSpPr txBox="1"/>
          <p:nvPr/>
        </p:nvSpPr>
        <p:spPr>
          <a:xfrm>
            <a:off x="977899" y="527903"/>
            <a:ext cx="1023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400" b="1" spc="600" dirty="0">
                <a:latin typeface="+mj-lt"/>
              </a:rPr>
              <a:t>Vartotojų kainų indeksas</a:t>
            </a:r>
            <a:r>
              <a:rPr lang="lt-LT" sz="2400" spc="600" dirty="0">
                <a:latin typeface="+mj-lt"/>
              </a:rPr>
              <a:t>,2010 m. = 100</a:t>
            </a:r>
          </a:p>
        </p:txBody>
      </p:sp>
      <p:pic>
        <p:nvPicPr>
          <p:cNvPr id="12290" name="Picture 2" descr="Kodėl kyla kainos? Diskusija be pabaigos » SAVAITĖ – viskas, kas svarbu,  įdomu ir naudinga.">
            <a:extLst>
              <a:ext uri="{FF2B5EF4-FFF2-40B4-BE49-F238E27FC236}">
                <a16:creationId xmlns:a16="http://schemas.microsoft.com/office/drawing/2014/main" id="{A82CD02F-CCDE-84EC-A45B-F8BA31449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2" y="1924757"/>
            <a:ext cx="2522538" cy="2086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9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a number of people&#10;&#10;Description automatically generated">
            <a:extLst>
              <a:ext uri="{FF2B5EF4-FFF2-40B4-BE49-F238E27FC236}">
                <a16:creationId xmlns:a16="http://schemas.microsoft.com/office/drawing/2014/main" id="{F56D949B-6402-7ADE-5C32-F9C0FA55C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15" y="134221"/>
            <a:ext cx="11714770" cy="6589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BEFA79-F334-7D2C-8EE3-31DEAFCE0B38}"/>
              </a:ext>
            </a:extLst>
          </p:cNvPr>
          <p:cNvSpPr/>
          <p:nvPr/>
        </p:nvSpPr>
        <p:spPr>
          <a:xfrm>
            <a:off x="554396" y="270426"/>
            <a:ext cx="5948004" cy="707886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lang="lt-LT" sz="2000" b="1" dirty="0">
                <a:latin typeface="Arial" panose="020B0604020202020204" pitchFamily="34" charset="0"/>
                <a:cs typeface="Arial" panose="020B0604020202020204" pitchFamily="34" charset="0"/>
              </a:rPr>
              <a:t>Gyventojų dalis</a:t>
            </a: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, kuriems gresia skurdas arba socialinė atskirtis</a:t>
            </a:r>
            <a:r>
              <a:rPr lang="lt-LT" sz="2000" b="1" dirty="0"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</a:p>
        </p:txBody>
      </p:sp>
      <p:pic>
        <p:nvPicPr>
          <p:cNvPr id="7" name="Picture 2" descr="Nedarbas EBPO narėse įsitvirtino rekordiškai žemame lygyje – 4,8 proc. |  tv3.lt">
            <a:extLst>
              <a:ext uri="{FF2B5EF4-FFF2-40B4-BE49-F238E27FC236}">
                <a16:creationId xmlns:a16="http://schemas.microsoft.com/office/drawing/2014/main" id="{BBD81E1D-3BAF-9B74-CAE3-2E8A435F0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772136"/>
            <a:ext cx="3428126" cy="1891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9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37419E33-F6DF-3E8B-14A1-446150097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8" y="179695"/>
            <a:ext cx="11553084" cy="6498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8C77A9-8ED3-DEF5-E76C-FFDAF2543FA5}"/>
              </a:ext>
            </a:extLst>
          </p:cNvPr>
          <p:cNvSpPr/>
          <p:nvPr/>
        </p:nvSpPr>
        <p:spPr>
          <a:xfrm>
            <a:off x="528996" y="333926"/>
            <a:ext cx="5948004" cy="400110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lang="lt-LT" sz="2000" b="1" dirty="0">
                <a:latin typeface="Arial" panose="020B0604020202020204" pitchFamily="34" charset="0"/>
                <a:cs typeface="Arial" panose="020B0604020202020204" pitchFamily="34" charset="0"/>
              </a:rPr>
              <a:t>Nedarbo lygis, 2022 liepa</a:t>
            </a:r>
          </a:p>
        </p:txBody>
      </p:sp>
      <p:pic>
        <p:nvPicPr>
          <p:cNvPr id="11268" name="Picture 4" descr="Nepaisant antrosios pandemijos bangos, Prancūzijoje mažėja nedarbas |  Diena.lt">
            <a:extLst>
              <a:ext uri="{FF2B5EF4-FFF2-40B4-BE49-F238E27FC236}">
                <a16:creationId xmlns:a16="http://schemas.microsoft.com/office/drawing/2014/main" id="{2B8BB4B7-BBFC-702D-7243-D2F8E46EA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533981"/>
            <a:ext cx="26416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74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206B71B-C919-1898-84B7-BDA7FD75D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9" y="140494"/>
            <a:ext cx="11697881" cy="6577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F69EA9-BA7C-0063-A11C-693E3781B0B7}"/>
              </a:ext>
            </a:extLst>
          </p:cNvPr>
          <p:cNvSpPr/>
          <p:nvPr/>
        </p:nvSpPr>
        <p:spPr>
          <a:xfrm>
            <a:off x="528996" y="333926"/>
            <a:ext cx="5948004" cy="707886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lang="lt-LT" sz="2000" b="1" dirty="0">
                <a:latin typeface="Arial" panose="020B0604020202020204" pitchFamily="34" charset="0"/>
                <a:cs typeface="Arial" panose="020B0604020202020204" pitchFamily="34" charset="0"/>
              </a:rPr>
              <a:t>Užimtumo lygis ir darbo rinkos padėtis ES,</a:t>
            </a:r>
          </a:p>
          <a:p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2009-2023 Q2, 20-64 m. amžiaus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CF7558-03F7-4272-66F8-0F3273F93485}"/>
              </a:ext>
            </a:extLst>
          </p:cNvPr>
          <p:cNvSpPr/>
          <p:nvPr/>
        </p:nvSpPr>
        <p:spPr>
          <a:xfrm>
            <a:off x="986196" y="5845726"/>
            <a:ext cx="956904" cy="307777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lang="lt-LT" sz="1400" dirty="0">
                <a:latin typeface="Arial" panose="020B0604020202020204" pitchFamily="34" charset="0"/>
                <a:cs typeface="Arial" panose="020B0604020202020204" pitchFamily="34" charset="0"/>
              </a:rPr>
              <a:t>bedarbiai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53C25F-D454-2CC7-8D76-59461F72B77A}"/>
              </a:ext>
            </a:extLst>
          </p:cNvPr>
          <p:cNvSpPr/>
          <p:nvPr/>
        </p:nvSpPr>
        <p:spPr>
          <a:xfrm>
            <a:off x="2218096" y="5850522"/>
            <a:ext cx="1909404" cy="523220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lang="lt-LT" sz="1400" dirty="0">
                <a:latin typeface="Arial" panose="020B0604020202020204" pitchFamily="34" charset="0"/>
                <a:cs typeface="Arial" panose="020B0604020202020204" pitchFamily="34" charset="0"/>
              </a:rPr>
              <a:t>dirbantys ne visą darbo dieną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97A7E5-A359-0FC7-BF10-29A80EF35267}"/>
              </a:ext>
            </a:extLst>
          </p:cNvPr>
          <p:cNvSpPr/>
          <p:nvPr/>
        </p:nvSpPr>
        <p:spPr>
          <a:xfrm>
            <a:off x="4416464" y="5845726"/>
            <a:ext cx="1539836" cy="738664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lang="lt-LT" sz="1400" dirty="0">
                <a:latin typeface="Arial" panose="020B0604020202020204" pitchFamily="34" charset="0"/>
                <a:cs typeface="Arial" panose="020B0604020202020204" pitchFamily="34" charset="0"/>
              </a:rPr>
              <a:t>galintys dirbti, bet nesiekiantys darbo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748F7D-BD46-03F5-F317-29EE25D3CE37}"/>
              </a:ext>
            </a:extLst>
          </p:cNvPr>
          <p:cNvSpPr/>
          <p:nvPr/>
        </p:nvSpPr>
        <p:spPr>
          <a:xfrm>
            <a:off x="6112504" y="5845726"/>
            <a:ext cx="2625095" cy="307777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lang="lt-LT" sz="1400" dirty="0">
                <a:latin typeface="Arial" panose="020B0604020202020204" pitchFamily="34" charset="0"/>
                <a:cs typeface="Arial" panose="020B0604020202020204" pitchFamily="34" charset="0"/>
              </a:rPr>
              <a:t>nei galintys, nei siekiantys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F4348E-B7AD-3F0E-EF49-35C6DF9450EC}"/>
              </a:ext>
            </a:extLst>
          </p:cNvPr>
          <p:cNvSpPr/>
          <p:nvPr/>
        </p:nvSpPr>
        <p:spPr>
          <a:xfrm>
            <a:off x="1153498" y="1099722"/>
            <a:ext cx="2758102" cy="307777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lang="lt-LT" sz="1400" dirty="0">
                <a:latin typeface="Arial" panose="020B0604020202020204" pitchFamily="34" charset="0"/>
                <a:cs typeface="Arial" panose="020B0604020202020204" pitchFamily="34" charset="0"/>
              </a:rPr>
              <a:t>Užimtumo lygis (kairioji ašis)</a:t>
            </a:r>
          </a:p>
        </p:txBody>
      </p:sp>
    </p:spTree>
    <p:extLst>
      <p:ext uri="{BB962C8B-B14F-4D97-AF65-F5344CB8AC3E}">
        <p14:creationId xmlns:p14="http://schemas.microsoft.com/office/powerpoint/2010/main" val="19741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graph&#10;&#10;Description automatically generated">
            <a:extLst>
              <a:ext uri="{FF2B5EF4-FFF2-40B4-BE49-F238E27FC236}">
                <a16:creationId xmlns:a16="http://schemas.microsoft.com/office/drawing/2014/main" id="{22C83FA9-D075-3807-2B52-7010CF95A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1"/>
          <a:stretch/>
        </p:blipFill>
        <p:spPr>
          <a:xfrm>
            <a:off x="109213" y="1000022"/>
            <a:ext cx="11973574" cy="5533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FC0334-1005-E740-A55A-37E9DDF3C7B8}"/>
              </a:ext>
            </a:extLst>
          </p:cNvPr>
          <p:cNvSpPr txBox="1"/>
          <p:nvPr/>
        </p:nvSpPr>
        <p:spPr>
          <a:xfrm>
            <a:off x="317500" y="324055"/>
            <a:ext cx="11765287" cy="384721"/>
          </a:xfrm>
          <a:custGeom>
            <a:avLst/>
            <a:gdLst>
              <a:gd name="connsiteX0" fmla="*/ 0 w 11765287"/>
              <a:gd name="connsiteY0" fmla="*/ 0 h 384721"/>
              <a:gd name="connsiteX1" fmla="*/ 692076 w 11765287"/>
              <a:gd name="connsiteY1" fmla="*/ 0 h 384721"/>
              <a:gd name="connsiteX2" fmla="*/ 1501804 w 11765287"/>
              <a:gd name="connsiteY2" fmla="*/ 0 h 384721"/>
              <a:gd name="connsiteX3" fmla="*/ 2076227 w 11765287"/>
              <a:gd name="connsiteY3" fmla="*/ 0 h 384721"/>
              <a:gd name="connsiteX4" fmla="*/ 2415344 w 11765287"/>
              <a:gd name="connsiteY4" fmla="*/ 0 h 384721"/>
              <a:gd name="connsiteX5" fmla="*/ 2989767 w 11765287"/>
              <a:gd name="connsiteY5" fmla="*/ 0 h 384721"/>
              <a:gd name="connsiteX6" fmla="*/ 3799496 w 11765287"/>
              <a:gd name="connsiteY6" fmla="*/ 0 h 384721"/>
              <a:gd name="connsiteX7" fmla="*/ 4726877 w 11765287"/>
              <a:gd name="connsiteY7" fmla="*/ 0 h 384721"/>
              <a:gd name="connsiteX8" fmla="*/ 5536606 w 11765287"/>
              <a:gd name="connsiteY8" fmla="*/ 0 h 384721"/>
              <a:gd name="connsiteX9" fmla="*/ 6346334 w 11765287"/>
              <a:gd name="connsiteY9" fmla="*/ 0 h 384721"/>
              <a:gd name="connsiteX10" fmla="*/ 7156063 w 11765287"/>
              <a:gd name="connsiteY10" fmla="*/ 0 h 384721"/>
              <a:gd name="connsiteX11" fmla="*/ 8083444 w 11765287"/>
              <a:gd name="connsiteY11" fmla="*/ 0 h 384721"/>
              <a:gd name="connsiteX12" fmla="*/ 8540214 w 11765287"/>
              <a:gd name="connsiteY12" fmla="*/ 0 h 384721"/>
              <a:gd name="connsiteX13" fmla="*/ 9467596 w 11765287"/>
              <a:gd name="connsiteY13" fmla="*/ 0 h 384721"/>
              <a:gd name="connsiteX14" fmla="*/ 10159671 w 11765287"/>
              <a:gd name="connsiteY14" fmla="*/ 0 h 384721"/>
              <a:gd name="connsiteX15" fmla="*/ 10498788 w 11765287"/>
              <a:gd name="connsiteY15" fmla="*/ 0 h 384721"/>
              <a:gd name="connsiteX16" fmla="*/ 11073211 w 11765287"/>
              <a:gd name="connsiteY16" fmla="*/ 0 h 384721"/>
              <a:gd name="connsiteX17" fmla="*/ 11765287 w 11765287"/>
              <a:gd name="connsiteY17" fmla="*/ 0 h 384721"/>
              <a:gd name="connsiteX18" fmla="*/ 11765287 w 11765287"/>
              <a:gd name="connsiteY18" fmla="*/ 384721 h 384721"/>
              <a:gd name="connsiteX19" fmla="*/ 10955558 w 11765287"/>
              <a:gd name="connsiteY19" fmla="*/ 384721 h 384721"/>
              <a:gd name="connsiteX20" fmla="*/ 10145830 w 11765287"/>
              <a:gd name="connsiteY20" fmla="*/ 384721 h 384721"/>
              <a:gd name="connsiteX21" fmla="*/ 9336101 w 11765287"/>
              <a:gd name="connsiteY21" fmla="*/ 384721 h 384721"/>
              <a:gd name="connsiteX22" fmla="*/ 8996984 w 11765287"/>
              <a:gd name="connsiteY22" fmla="*/ 384721 h 384721"/>
              <a:gd name="connsiteX23" fmla="*/ 8422561 w 11765287"/>
              <a:gd name="connsiteY23" fmla="*/ 384721 h 384721"/>
              <a:gd name="connsiteX24" fmla="*/ 7612833 w 11765287"/>
              <a:gd name="connsiteY24" fmla="*/ 384721 h 384721"/>
              <a:gd name="connsiteX25" fmla="*/ 7273716 w 11765287"/>
              <a:gd name="connsiteY25" fmla="*/ 384721 h 384721"/>
              <a:gd name="connsiteX26" fmla="*/ 6699293 w 11765287"/>
              <a:gd name="connsiteY26" fmla="*/ 384721 h 384721"/>
              <a:gd name="connsiteX27" fmla="*/ 6242523 w 11765287"/>
              <a:gd name="connsiteY27" fmla="*/ 384721 h 384721"/>
              <a:gd name="connsiteX28" fmla="*/ 5432794 w 11765287"/>
              <a:gd name="connsiteY28" fmla="*/ 384721 h 384721"/>
              <a:gd name="connsiteX29" fmla="*/ 4858371 w 11765287"/>
              <a:gd name="connsiteY29" fmla="*/ 384721 h 384721"/>
              <a:gd name="connsiteX30" fmla="*/ 4166296 w 11765287"/>
              <a:gd name="connsiteY30" fmla="*/ 384721 h 384721"/>
              <a:gd name="connsiteX31" fmla="*/ 3709526 w 11765287"/>
              <a:gd name="connsiteY31" fmla="*/ 384721 h 384721"/>
              <a:gd name="connsiteX32" fmla="*/ 3370409 w 11765287"/>
              <a:gd name="connsiteY32" fmla="*/ 384721 h 384721"/>
              <a:gd name="connsiteX33" fmla="*/ 2560680 w 11765287"/>
              <a:gd name="connsiteY33" fmla="*/ 384721 h 384721"/>
              <a:gd name="connsiteX34" fmla="*/ 1868604 w 11765287"/>
              <a:gd name="connsiteY34" fmla="*/ 384721 h 384721"/>
              <a:gd name="connsiteX35" fmla="*/ 1294182 w 11765287"/>
              <a:gd name="connsiteY35" fmla="*/ 384721 h 384721"/>
              <a:gd name="connsiteX36" fmla="*/ 837412 w 11765287"/>
              <a:gd name="connsiteY36" fmla="*/ 384721 h 384721"/>
              <a:gd name="connsiteX37" fmla="*/ 0 w 11765287"/>
              <a:gd name="connsiteY37" fmla="*/ 384721 h 384721"/>
              <a:gd name="connsiteX38" fmla="*/ 0 w 11765287"/>
              <a:gd name="connsiteY38" fmla="*/ 0 h 384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65287" h="384721" fill="none" extrusionOk="0">
                <a:moveTo>
                  <a:pt x="0" y="0"/>
                </a:moveTo>
                <a:cubicBezTo>
                  <a:pt x="256870" y="-32036"/>
                  <a:pt x="396219" y="16273"/>
                  <a:pt x="692076" y="0"/>
                </a:cubicBezTo>
                <a:cubicBezTo>
                  <a:pt x="987933" y="-16273"/>
                  <a:pt x="1274938" y="13900"/>
                  <a:pt x="1501804" y="0"/>
                </a:cubicBezTo>
                <a:cubicBezTo>
                  <a:pt x="1728670" y="-13900"/>
                  <a:pt x="1810598" y="-24636"/>
                  <a:pt x="2076227" y="0"/>
                </a:cubicBezTo>
                <a:cubicBezTo>
                  <a:pt x="2341856" y="24636"/>
                  <a:pt x="2272105" y="9046"/>
                  <a:pt x="2415344" y="0"/>
                </a:cubicBezTo>
                <a:cubicBezTo>
                  <a:pt x="2558583" y="-9046"/>
                  <a:pt x="2723375" y="14767"/>
                  <a:pt x="2989767" y="0"/>
                </a:cubicBezTo>
                <a:cubicBezTo>
                  <a:pt x="3256159" y="-14767"/>
                  <a:pt x="3635442" y="35489"/>
                  <a:pt x="3799496" y="0"/>
                </a:cubicBezTo>
                <a:cubicBezTo>
                  <a:pt x="3963550" y="-35489"/>
                  <a:pt x="4393267" y="-11486"/>
                  <a:pt x="4726877" y="0"/>
                </a:cubicBezTo>
                <a:cubicBezTo>
                  <a:pt x="5060487" y="11486"/>
                  <a:pt x="5241242" y="7996"/>
                  <a:pt x="5536606" y="0"/>
                </a:cubicBezTo>
                <a:cubicBezTo>
                  <a:pt x="5831970" y="-7996"/>
                  <a:pt x="6122035" y="-33317"/>
                  <a:pt x="6346334" y="0"/>
                </a:cubicBezTo>
                <a:cubicBezTo>
                  <a:pt x="6570633" y="33317"/>
                  <a:pt x="6851393" y="-37687"/>
                  <a:pt x="7156063" y="0"/>
                </a:cubicBezTo>
                <a:cubicBezTo>
                  <a:pt x="7460733" y="37687"/>
                  <a:pt x="7895001" y="-41312"/>
                  <a:pt x="8083444" y="0"/>
                </a:cubicBezTo>
                <a:cubicBezTo>
                  <a:pt x="8271887" y="41312"/>
                  <a:pt x="8377252" y="19126"/>
                  <a:pt x="8540214" y="0"/>
                </a:cubicBezTo>
                <a:cubicBezTo>
                  <a:pt x="8703176" y="-19126"/>
                  <a:pt x="9045003" y="10470"/>
                  <a:pt x="9467596" y="0"/>
                </a:cubicBezTo>
                <a:cubicBezTo>
                  <a:pt x="9890189" y="-10470"/>
                  <a:pt x="9900758" y="4980"/>
                  <a:pt x="10159671" y="0"/>
                </a:cubicBezTo>
                <a:cubicBezTo>
                  <a:pt x="10418584" y="-4980"/>
                  <a:pt x="10354025" y="13725"/>
                  <a:pt x="10498788" y="0"/>
                </a:cubicBezTo>
                <a:cubicBezTo>
                  <a:pt x="10643551" y="-13725"/>
                  <a:pt x="10854082" y="-5770"/>
                  <a:pt x="11073211" y="0"/>
                </a:cubicBezTo>
                <a:cubicBezTo>
                  <a:pt x="11292340" y="5770"/>
                  <a:pt x="11495593" y="-790"/>
                  <a:pt x="11765287" y="0"/>
                </a:cubicBezTo>
                <a:cubicBezTo>
                  <a:pt x="11750592" y="167961"/>
                  <a:pt x="11762874" y="289013"/>
                  <a:pt x="11765287" y="384721"/>
                </a:cubicBezTo>
                <a:cubicBezTo>
                  <a:pt x="11534605" y="359061"/>
                  <a:pt x="11260731" y="358594"/>
                  <a:pt x="10955558" y="384721"/>
                </a:cubicBezTo>
                <a:cubicBezTo>
                  <a:pt x="10650385" y="410848"/>
                  <a:pt x="10352235" y="357201"/>
                  <a:pt x="10145830" y="384721"/>
                </a:cubicBezTo>
                <a:cubicBezTo>
                  <a:pt x="9939425" y="412241"/>
                  <a:pt x="9593779" y="352116"/>
                  <a:pt x="9336101" y="384721"/>
                </a:cubicBezTo>
                <a:cubicBezTo>
                  <a:pt x="9078423" y="417326"/>
                  <a:pt x="9069215" y="370773"/>
                  <a:pt x="8996984" y="384721"/>
                </a:cubicBezTo>
                <a:cubicBezTo>
                  <a:pt x="8924753" y="398669"/>
                  <a:pt x="8590433" y="380516"/>
                  <a:pt x="8422561" y="384721"/>
                </a:cubicBezTo>
                <a:cubicBezTo>
                  <a:pt x="8254689" y="388926"/>
                  <a:pt x="7949782" y="424745"/>
                  <a:pt x="7612833" y="384721"/>
                </a:cubicBezTo>
                <a:cubicBezTo>
                  <a:pt x="7275884" y="344697"/>
                  <a:pt x="7433146" y="380206"/>
                  <a:pt x="7273716" y="384721"/>
                </a:cubicBezTo>
                <a:cubicBezTo>
                  <a:pt x="7114286" y="389236"/>
                  <a:pt x="6818660" y="384884"/>
                  <a:pt x="6699293" y="384721"/>
                </a:cubicBezTo>
                <a:cubicBezTo>
                  <a:pt x="6579926" y="384558"/>
                  <a:pt x="6357608" y="372711"/>
                  <a:pt x="6242523" y="384721"/>
                </a:cubicBezTo>
                <a:cubicBezTo>
                  <a:pt x="6127438" y="396732"/>
                  <a:pt x="5664188" y="351477"/>
                  <a:pt x="5432794" y="384721"/>
                </a:cubicBezTo>
                <a:cubicBezTo>
                  <a:pt x="5201400" y="417965"/>
                  <a:pt x="5037911" y="408515"/>
                  <a:pt x="4858371" y="384721"/>
                </a:cubicBezTo>
                <a:cubicBezTo>
                  <a:pt x="4678831" y="360927"/>
                  <a:pt x="4432420" y="409361"/>
                  <a:pt x="4166296" y="384721"/>
                </a:cubicBezTo>
                <a:cubicBezTo>
                  <a:pt x="3900172" y="360081"/>
                  <a:pt x="3933187" y="368018"/>
                  <a:pt x="3709526" y="384721"/>
                </a:cubicBezTo>
                <a:cubicBezTo>
                  <a:pt x="3485865" y="401425"/>
                  <a:pt x="3500548" y="370466"/>
                  <a:pt x="3370409" y="384721"/>
                </a:cubicBezTo>
                <a:cubicBezTo>
                  <a:pt x="3240270" y="398976"/>
                  <a:pt x="2750923" y="394653"/>
                  <a:pt x="2560680" y="384721"/>
                </a:cubicBezTo>
                <a:cubicBezTo>
                  <a:pt x="2370437" y="374789"/>
                  <a:pt x="2118034" y="393012"/>
                  <a:pt x="1868604" y="384721"/>
                </a:cubicBezTo>
                <a:cubicBezTo>
                  <a:pt x="1619174" y="376430"/>
                  <a:pt x="1414470" y="372998"/>
                  <a:pt x="1294182" y="384721"/>
                </a:cubicBezTo>
                <a:cubicBezTo>
                  <a:pt x="1173894" y="396444"/>
                  <a:pt x="1034552" y="370479"/>
                  <a:pt x="837412" y="384721"/>
                </a:cubicBezTo>
                <a:cubicBezTo>
                  <a:pt x="640272" y="398964"/>
                  <a:pt x="395010" y="384712"/>
                  <a:pt x="0" y="384721"/>
                </a:cubicBezTo>
                <a:cubicBezTo>
                  <a:pt x="13337" y="290310"/>
                  <a:pt x="-15398" y="178366"/>
                  <a:pt x="0" y="0"/>
                </a:cubicBezTo>
                <a:close/>
              </a:path>
              <a:path w="11765287" h="384721" stroke="0" extrusionOk="0">
                <a:moveTo>
                  <a:pt x="0" y="0"/>
                </a:moveTo>
                <a:cubicBezTo>
                  <a:pt x="202634" y="4460"/>
                  <a:pt x="357476" y="18171"/>
                  <a:pt x="574423" y="0"/>
                </a:cubicBezTo>
                <a:cubicBezTo>
                  <a:pt x="791370" y="-18171"/>
                  <a:pt x="1098952" y="-28066"/>
                  <a:pt x="1266499" y="0"/>
                </a:cubicBezTo>
                <a:cubicBezTo>
                  <a:pt x="1434046" y="28066"/>
                  <a:pt x="1542419" y="-15745"/>
                  <a:pt x="1723269" y="0"/>
                </a:cubicBezTo>
                <a:cubicBezTo>
                  <a:pt x="1904119" y="15745"/>
                  <a:pt x="2319221" y="-24537"/>
                  <a:pt x="2532997" y="0"/>
                </a:cubicBezTo>
                <a:cubicBezTo>
                  <a:pt x="2746773" y="24537"/>
                  <a:pt x="2746571" y="5847"/>
                  <a:pt x="2872114" y="0"/>
                </a:cubicBezTo>
                <a:cubicBezTo>
                  <a:pt x="2997657" y="-5847"/>
                  <a:pt x="3500251" y="36206"/>
                  <a:pt x="3799496" y="0"/>
                </a:cubicBezTo>
                <a:cubicBezTo>
                  <a:pt x="4098741" y="-36206"/>
                  <a:pt x="4243591" y="-2633"/>
                  <a:pt x="4609224" y="0"/>
                </a:cubicBezTo>
                <a:cubicBezTo>
                  <a:pt x="4974857" y="2633"/>
                  <a:pt x="4847642" y="-1731"/>
                  <a:pt x="4948341" y="0"/>
                </a:cubicBezTo>
                <a:cubicBezTo>
                  <a:pt x="5049040" y="1731"/>
                  <a:pt x="5119945" y="-4430"/>
                  <a:pt x="5287458" y="0"/>
                </a:cubicBezTo>
                <a:cubicBezTo>
                  <a:pt x="5454971" y="4430"/>
                  <a:pt x="5642249" y="22688"/>
                  <a:pt x="5744228" y="0"/>
                </a:cubicBezTo>
                <a:cubicBezTo>
                  <a:pt x="5846207" y="-22688"/>
                  <a:pt x="6093889" y="-18232"/>
                  <a:pt x="6200998" y="0"/>
                </a:cubicBezTo>
                <a:cubicBezTo>
                  <a:pt x="6308107" y="18232"/>
                  <a:pt x="6616803" y="7048"/>
                  <a:pt x="6775421" y="0"/>
                </a:cubicBezTo>
                <a:cubicBezTo>
                  <a:pt x="6934039" y="-7048"/>
                  <a:pt x="7349819" y="-27616"/>
                  <a:pt x="7585150" y="0"/>
                </a:cubicBezTo>
                <a:cubicBezTo>
                  <a:pt x="7820481" y="27616"/>
                  <a:pt x="7980197" y="-8242"/>
                  <a:pt x="8159573" y="0"/>
                </a:cubicBezTo>
                <a:cubicBezTo>
                  <a:pt x="8338949" y="8242"/>
                  <a:pt x="8667471" y="-31194"/>
                  <a:pt x="8851648" y="0"/>
                </a:cubicBezTo>
                <a:cubicBezTo>
                  <a:pt x="9035825" y="31194"/>
                  <a:pt x="9291073" y="15638"/>
                  <a:pt x="9661377" y="0"/>
                </a:cubicBezTo>
                <a:cubicBezTo>
                  <a:pt x="10031681" y="-15638"/>
                  <a:pt x="10278103" y="-22572"/>
                  <a:pt x="10588758" y="0"/>
                </a:cubicBezTo>
                <a:cubicBezTo>
                  <a:pt x="10899413" y="22572"/>
                  <a:pt x="10834857" y="2407"/>
                  <a:pt x="11045528" y="0"/>
                </a:cubicBezTo>
                <a:cubicBezTo>
                  <a:pt x="11256199" y="-2407"/>
                  <a:pt x="11437185" y="-2705"/>
                  <a:pt x="11765287" y="0"/>
                </a:cubicBezTo>
                <a:cubicBezTo>
                  <a:pt x="11771534" y="110633"/>
                  <a:pt x="11759924" y="295221"/>
                  <a:pt x="11765287" y="384721"/>
                </a:cubicBezTo>
                <a:cubicBezTo>
                  <a:pt x="11540117" y="400203"/>
                  <a:pt x="11464629" y="392295"/>
                  <a:pt x="11190864" y="384721"/>
                </a:cubicBezTo>
                <a:cubicBezTo>
                  <a:pt x="10917099" y="377147"/>
                  <a:pt x="10861223" y="376927"/>
                  <a:pt x="10616441" y="384721"/>
                </a:cubicBezTo>
                <a:cubicBezTo>
                  <a:pt x="10371659" y="392515"/>
                  <a:pt x="10417714" y="371276"/>
                  <a:pt x="10277324" y="384721"/>
                </a:cubicBezTo>
                <a:cubicBezTo>
                  <a:pt x="10136934" y="398166"/>
                  <a:pt x="9985837" y="361603"/>
                  <a:pt x="9702901" y="384721"/>
                </a:cubicBezTo>
                <a:cubicBezTo>
                  <a:pt x="9419965" y="407839"/>
                  <a:pt x="9526431" y="392823"/>
                  <a:pt x="9363784" y="384721"/>
                </a:cubicBezTo>
                <a:cubicBezTo>
                  <a:pt x="9201137" y="376619"/>
                  <a:pt x="8835399" y="396259"/>
                  <a:pt x="8671709" y="384721"/>
                </a:cubicBezTo>
                <a:cubicBezTo>
                  <a:pt x="8508020" y="373183"/>
                  <a:pt x="8387210" y="387016"/>
                  <a:pt x="8214939" y="384721"/>
                </a:cubicBezTo>
                <a:cubicBezTo>
                  <a:pt x="8042668" y="382427"/>
                  <a:pt x="8006314" y="375119"/>
                  <a:pt x="7875822" y="384721"/>
                </a:cubicBezTo>
                <a:cubicBezTo>
                  <a:pt x="7745330" y="394323"/>
                  <a:pt x="7634791" y="384675"/>
                  <a:pt x="7536704" y="384721"/>
                </a:cubicBezTo>
                <a:cubicBezTo>
                  <a:pt x="7438617" y="384767"/>
                  <a:pt x="6927849" y="346311"/>
                  <a:pt x="6726976" y="384721"/>
                </a:cubicBezTo>
                <a:cubicBezTo>
                  <a:pt x="6526103" y="423131"/>
                  <a:pt x="6422610" y="391747"/>
                  <a:pt x="6270206" y="384721"/>
                </a:cubicBezTo>
                <a:cubicBezTo>
                  <a:pt x="6117802" y="377696"/>
                  <a:pt x="5770074" y="391431"/>
                  <a:pt x="5460477" y="384721"/>
                </a:cubicBezTo>
                <a:cubicBezTo>
                  <a:pt x="5150880" y="378011"/>
                  <a:pt x="5001299" y="375936"/>
                  <a:pt x="4768402" y="384721"/>
                </a:cubicBezTo>
                <a:cubicBezTo>
                  <a:pt x="4535505" y="393506"/>
                  <a:pt x="4535138" y="376426"/>
                  <a:pt x="4311632" y="384721"/>
                </a:cubicBezTo>
                <a:cubicBezTo>
                  <a:pt x="4088126" y="393017"/>
                  <a:pt x="3934901" y="369271"/>
                  <a:pt x="3619556" y="384721"/>
                </a:cubicBezTo>
                <a:cubicBezTo>
                  <a:pt x="3304211" y="400171"/>
                  <a:pt x="3068948" y="418192"/>
                  <a:pt x="2809827" y="384721"/>
                </a:cubicBezTo>
                <a:cubicBezTo>
                  <a:pt x="2550706" y="351250"/>
                  <a:pt x="2578550" y="387686"/>
                  <a:pt x="2470710" y="384721"/>
                </a:cubicBezTo>
                <a:cubicBezTo>
                  <a:pt x="2362870" y="381756"/>
                  <a:pt x="2100015" y="368100"/>
                  <a:pt x="1778635" y="384721"/>
                </a:cubicBezTo>
                <a:cubicBezTo>
                  <a:pt x="1457255" y="401342"/>
                  <a:pt x="1420653" y="394854"/>
                  <a:pt x="1204212" y="384721"/>
                </a:cubicBezTo>
                <a:cubicBezTo>
                  <a:pt x="987771" y="374588"/>
                  <a:pt x="396643" y="352417"/>
                  <a:pt x="0" y="384721"/>
                </a:cubicBezTo>
                <a:cubicBezTo>
                  <a:pt x="17689" y="290852"/>
                  <a:pt x="13403" y="127571"/>
                  <a:pt x="0" y="0"/>
                </a:cubicBezTo>
                <a:close/>
              </a:path>
            </a:pathLst>
          </a:custGeom>
          <a:solidFill>
            <a:srgbClr val="38913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620177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sz="1900" dirty="0" err="1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19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šiuo</a:t>
            </a:r>
            <a:r>
              <a:rPr lang="en-GB" sz="19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metu</a:t>
            </a:r>
            <a:r>
              <a:rPr lang="en-GB" sz="19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sakytumėte</a:t>
            </a:r>
            <a:r>
              <a:rPr lang="en-GB" sz="19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900" dirty="0" err="1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</a:t>
            </a:r>
            <a:r>
              <a:rPr lang="en-GB" sz="19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apskritai</a:t>
            </a:r>
            <a:r>
              <a:rPr lang="en-GB" sz="19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Europos </a:t>
            </a:r>
            <a:r>
              <a:rPr lang="en-GB" sz="1900" dirty="0" err="1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Sąjungoje</a:t>
            </a:r>
            <a:r>
              <a:rPr lang="en-GB" sz="19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viskas</a:t>
            </a:r>
            <a:r>
              <a:rPr lang="en-GB" sz="19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9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eina</a:t>
            </a:r>
            <a:r>
              <a:rPr lang="en-GB" sz="19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teisinga</a:t>
            </a:r>
            <a:r>
              <a:rPr lang="en-GB" sz="19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kryptimi</a:t>
            </a:r>
            <a:r>
              <a:rPr lang="en-GB" sz="19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lt-LT" sz="19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m. rugpjūtis</a:t>
            </a:r>
            <a:endParaRPr lang="en-GB" sz="1900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7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c.europa.eu/eurostat/documents/4187653/16179929/electricity+gas+prices+2008-2022.png/68f521cb-e8a6-07ca-1654-82e61d0337e3?t=168243612259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13" y="272296"/>
            <a:ext cx="11291814" cy="6351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0C44E4-9944-BF8F-B320-31F7CA861251}"/>
              </a:ext>
            </a:extLst>
          </p:cNvPr>
          <p:cNvSpPr/>
          <p:nvPr/>
        </p:nvSpPr>
        <p:spPr>
          <a:xfrm>
            <a:off x="516673" y="460926"/>
            <a:ext cx="8538804" cy="646331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lang="lt-LT" sz="2000" b="1" dirty="0">
                <a:latin typeface="Arial" panose="020B0604020202020204" pitchFamily="34" charset="0"/>
                <a:cs typeface="Arial" panose="020B0604020202020204" pitchFamily="34" charset="0"/>
              </a:rPr>
              <a:t>Vartotojų elektros ir dujų kainos ES, 2008-2022</a:t>
            </a:r>
          </a:p>
          <a:p>
            <a:r>
              <a:rPr lang="lt-LT" sz="1600" dirty="0">
                <a:latin typeface="Arial" panose="020B0604020202020204" pitchFamily="34" charset="0"/>
                <a:cs typeface="Arial" panose="020B0604020202020204" pitchFamily="34" charset="0"/>
              </a:rPr>
              <a:t>(eurais už 100 kWh, įskaitant visus mokesčius ir rinkliavas)</a:t>
            </a:r>
          </a:p>
        </p:txBody>
      </p:sp>
      <p:pic>
        <p:nvPicPr>
          <p:cNvPr id="10242" name="Picture 2" descr="New Combined Electricity Project Connect Spain and France">
            <a:extLst>
              <a:ext uri="{FF2B5EF4-FFF2-40B4-BE49-F238E27FC236}">
                <a16:creationId xmlns:a16="http://schemas.microsoft.com/office/drawing/2014/main" id="{2CC3C810-BFDC-0607-23F3-E92F73F03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687" y="460926"/>
            <a:ext cx="2689826" cy="17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83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8692149-6AE5-58E4-1265-855F135E8B07}"/>
              </a:ext>
            </a:extLst>
          </p:cNvPr>
          <p:cNvGrpSpPr/>
          <p:nvPr/>
        </p:nvGrpSpPr>
        <p:grpSpPr>
          <a:xfrm>
            <a:off x="388434" y="212422"/>
            <a:ext cx="9129132" cy="6433156"/>
            <a:chOff x="1531434" y="212422"/>
            <a:chExt cx="9129132" cy="64331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5313" t="17407" r="33541" b="18518"/>
            <a:stretch/>
          </p:blipFill>
          <p:spPr>
            <a:xfrm>
              <a:off x="1531434" y="212422"/>
              <a:ext cx="9129132" cy="643315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3981BFD-E96F-6C8E-5C06-4A418100A26B}"/>
                </a:ext>
              </a:extLst>
            </p:cNvPr>
            <p:cNvSpPr/>
            <p:nvPr/>
          </p:nvSpPr>
          <p:spPr>
            <a:xfrm>
              <a:off x="1633896" y="308526"/>
              <a:ext cx="5948004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lt-LT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ES atsiskyrimas nuo rusiškų dujų</a:t>
              </a:r>
            </a:p>
          </p:txBody>
        </p:sp>
      </p:grpSp>
      <p:pic>
        <p:nvPicPr>
          <p:cNvPr id="9218" name="Picture 2" descr="Europe mulls turning down the heat in homes to hit Putin's bloody war | CNN  Business">
            <a:extLst>
              <a:ext uri="{FF2B5EF4-FFF2-40B4-BE49-F238E27FC236}">
                <a16:creationId xmlns:a16="http://schemas.microsoft.com/office/drawing/2014/main" id="{1056BCCF-C23A-0740-0F16-20D0C112C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2203450"/>
            <a:ext cx="3281866" cy="2188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75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493" t="19920" r="34896" b="19081"/>
          <a:stretch/>
        </p:blipFill>
        <p:spPr>
          <a:xfrm>
            <a:off x="1485900" y="169567"/>
            <a:ext cx="8976620" cy="6469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31E74B-93F2-FF92-BC38-2951BCEE24E7}"/>
              </a:ext>
            </a:extLst>
          </p:cNvPr>
          <p:cNvSpPr txBox="1"/>
          <p:nvPr/>
        </p:nvSpPr>
        <p:spPr>
          <a:xfrm>
            <a:off x="6452839" y="3173413"/>
            <a:ext cx="762000" cy="461665"/>
          </a:xfrm>
          <a:prstGeom prst="rect">
            <a:avLst/>
          </a:prstGeom>
          <a:solidFill>
            <a:srgbClr val="5E81AB"/>
          </a:solidFill>
        </p:spPr>
        <p:txBody>
          <a:bodyPr wrap="square" rtlCol="0">
            <a:spAutoFit/>
          </a:bodyPr>
          <a:lstStyle/>
          <a:p>
            <a:r>
              <a:rPr lang="lt-L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723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811C61-FFCA-D8E9-3BF4-A8702FF42063}"/>
              </a:ext>
            </a:extLst>
          </p:cNvPr>
          <p:cNvSpPr txBox="1"/>
          <p:nvPr/>
        </p:nvSpPr>
        <p:spPr>
          <a:xfrm>
            <a:off x="8806762" y="4439314"/>
            <a:ext cx="866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highlight>
                  <a:srgbClr val="F5F5F5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385</a:t>
            </a:r>
            <a:endParaRPr lang="en-GB" dirty="0">
              <a:highlight>
                <a:srgbClr val="F5F5F5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32C32-FBB1-FEA4-3DAC-22E54824BBED}"/>
              </a:ext>
            </a:extLst>
          </p:cNvPr>
          <p:cNvSpPr txBox="1"/>
          <p:nvPr/>
        </p:nvSpPr>
        <p:spPr>
          <a:xfrm>
            <a:off x="8816288" y="4742328"/>
            <a:ext cx="908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highlight>
                  <a:srgbClr val="F5F5F5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338</a:t>
            </a:r>
            <a:endParaRPr lang="en-GB" sz="2400" dirty="0">
              <a:highlight>
                <a:srgbClr val="F5F5F5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6BBE9B-78A5-23CC-E682-28CE4D5F090B}"/>
              </a:ext>
            </a:extLst>
          </p:cNvPr>
          <p:cNvSpPr txBox="1"/>
          <p:nvPr/>
        </p:nvSpPr>
        <p:spPr>
          <a:xfrm>
            <a:off x="6962600" y="3173413"/>
            <a:ext cx="21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solidFill>
                  <a:schemeClr val="bg1"/>
                </a:solidFill>
              </a:rPr>
              <a:t>*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178B5-A7EA-E6D5-7E2F-5FA19D2E0C69}"/>
              </a:ext>
            </a:extLst>
          </p:cNvPr>
          <p:cNvSpPr txBox="1"/>
          <p:nvPr/>
        </p:nvSpPr>
        <p:spPr>
          <a:xfrm>
            <a:off x="10248207" y="4392613"/>
            <a:ext cx="214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/>
              <a:t>*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CE7FB-7439-BE42-342E-DB1D43C30BDD}"/>
              </a:ext>
            </a:extLst>
          </p:cNvPr>
          <p:cNvSpPr txBox="1"/>
          <p:nvPr/>
        </p:nvSpPr>
        <p:spPr>
          <a:xfrm>
            <a:off x="10248207" y="4700390"/>
            <a:ext cx="214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/>
              <a:t>*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BBF6BE-5A59-E537-07C9-7FCF665DA29A}"/>
              </a:ext>
            </a:extLst>
          </p:cNvPr>
          <p:cNvSpPr txBox="1"/>
          <p:nvPr/>
        </p:nvSpPr>
        <p:spPr>
          <a:xfrm>
            <a:off x="10706100" y="6229350"/>
            <a:ext cx="148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*2022 m. kainomis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6317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1F3CAD3-FE69-7754-1211-80088CE5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88" y="194449"/>
            <a:ext cx="11500624" cy="6469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A11FA0-A960-D109-FA15-24A097E6AC7B}"/>
              </a:ext>
            </a:extLst>
          </p:cNvPr>
          <p:cNvSpPr/>
          <p:nvPr/>
        </p:nvSpPr>
        <p:spPr>
          <a:xfrm>
            <a:off x="1501549" y="1093547"/>
            <a:ext cx="1674788" cy="400110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pPr algn="ctr"/>
            <a:r>
              <a:rPr lang="lt-LT" sz="2000" b="1" dirty="0">
                <a:latin typeface="Arial" panose="020B0604020202020204" pitchFamily="34" charset="0"/>
                <a:cs typeface="Arial" panose="020B0604020202020204" pitchFamily="34" charset="0"/>
              </a:rPr>
              <a:t>Nafta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C1D954-E273-560E-437B-FFF24FBE92C1}"/>
              </a:ext>
            </a:extLst>
          </p:cNvPr>
          <p:cNvSpPr/>
          <p:nvPr/>
        </p:nvSpPr>
        <p:spPr>
          <a:xfrm>
            <a:off x="4748463" y="1089822"/>
            <a:ext cx="2502569" cy="400110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pPr algn="ctr"/>
            <a:r>
              <a:rPr lang="lt-LT" sz="2000" b="1" dirty="0">
                <a:latin typeface="Arial" panose="020B0604020202020204" pitchFamily="34" charset="0"/>
                <a:cs typeface="Arial" panose="020B0604020202020204" pitchFamily="34" charset="0"/>
              </a:rPr>
              <a:t>Gamtinės dujos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ADFECA-DFF0-C671-2173-C97929008D94}"/>
              </a:ext>
            </a:extLst>
          </p:cNvPr>
          <p:cNvSpPr/>
          <p:nvPr/>
        </p:nvSpPr>
        <p:spPr>
          <a:xfrm>
            <a:off x="7634844" y="1089822"/>
            <a:ext cx="3827655" cy="400110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pPr algn="ctr"/>
            <a:r>
              <a:rPr lang="lt-LT" sz="2000" b="1" dirty="0">
                <a:latin typeface="Arial" panose="020B0604020202020204" pitchFamily="34" charset="0"/>
                <a:cs typeface="Arial" panose="020B0604020202020204" pitchFamily="34" charset="0"/>
              </a:rPr>
              <a:t>Suskystintos gamtinės dujos</a:t>
            </a:r>
          </a:p>
        </p:txBody>
      </p:sp>
    </p:spTree>
    <p:extLst>
      <p:ext uri="{BB962C8B-B14F-4D97-AF65-F5344CB8AC3E}">
        <p14:creationId xmlns:p14="http://schemas.microsoft.com/office/powerpoint/2010/main" val="40995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c.europa.eu/eurostat/documents/4187653/16179827/Price+development+of+5+most+important+crude+oils+Oct2021-2022.png/6c584994-5095-aa0c-c408-6ae4eead2d25?t=167964993485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84" y="211873"/>
            <a:ext cx="11444631" cy="6434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554A1-4A71-673B-CB6F-A6C3AB4E048A}"/>
              </a:ext>
            </a:extLst>
          </p:cNvPr>
          <p:cNvSpPr txBox="1"/>
          <p:nvPr/>
        </p:nvSpPr>
        <p:spPr>
          <a:xfrm>
            <a:off x="584200" y="362635"/>
            <a:ext cx="10033000" cy="400110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lang="lt-LT" sz="2000" b="1" spc="300" dirty="0">
                <a:latin typeface="Arial" panose="020B0604020202020204" pitchFamily="34" charset="0"/>
                <a:cs typeface="Arial" panose="020B0604020202020204" pitchFamily="34" charset="0"/>
              </a:rPr>
              <a:t>ES naftos importas, kaina </a:t>
            </a:r>
            <a:r>
              <a:rPr lang="en-GB" sz="2000" spc="3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lt-LT" sz="2000" spc="300" dirty="0">
                <a:latin typeface="Arial" panose="020B0604020202020204" pitchFamily="34" charset="0"/>
                <a:cs typeface="Arial" panose="020B0604020202020204" pitchFamily="34" charset="0"/>
              </a:rPr>
              <a:t>JAV dol.</a:t>
            </a:r>
            <a:r>
              <a:rPr lang="en-GB" sz="2000" spc="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spc="300" dirty="0" err="1">
                <a:latin typeface="Arial" panose="020B0604020202020204" pitchFamily="34" charset="0"/>
                <a:cs typeface="Arial" panose="020B0604020202020204" pitchFamily="34" charset="0"/>
              </a:rPr>
              <a:t>už</a:t>
            </a:r>
            <a:r>
              <a:rPr lang="en-GB" sz="2000" spc="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spc="300" dirty="0" err="1">
                <a:latin typeface="Arial" panose="020B0604020202020204" pitchFamily="34" charset="0"/>
                <a:cs typeface="Arial" panose="020B0604020202020204" pitchFamily="34" charset="0"/>
              </a:rPr>
              <a:t>barelį</a:t>
            </a:r>
            <a:r>
              <a:rPr lang="en-GB" sz="2000" spc="3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030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EU-Russia-trade-010923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65" y="293999"/>
            <a:ext cx="11146670" cy="6270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E680C6-CC89-DC92-A952-7E3230B48D78}"/>
              </a:ext>
            </a:extLst>
          </p:cNvPr>
          <p:cNvSpPr txBox="1"/>
          <p:nvPr/>
        </p:nvSpPr>
        <p:spPr>
          <a:xfrm>
            <a:off x="736600" y="413435"/>
            <a:ext cx="10033000" cy="400110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r>
              <a:rPr lang="en-GB" sz="2000" b="1" spc="300" dirty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lt-LT" sz="2000" b="1" spc="300" dirty="0">
                <a:latin typeface="Arial" panose="020B0604020202020204" pitchFamily="34" charset="0"/>
                <a:cs typeface="Arial" panose="020B0604020202020204" pitchFamily="34" charset="0"/>
              </a:rPr>
              <a:t>prekyba su rusija </a:t>
            </a:r>
            <a:r>
              <a:rPr lang="en-GB" sz="2000" spc="3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lt-LT" sz="2000" spc="300" dirty="0">
                <a:latin typeface="Arial" panose="020B0604020202020204" pitchFamily="34" charset="0"/>
                <a:cs typeface="Arial" panose="020B0604020202020204" pitchFamily="34" charset="0"/>
              </a:rPr>
              <a:t>2021 sausis – 2023 birželis</a:t>
            </a:r>
            <a:r>
              <a:rPr lang="en-GB" sz="2000" spc="3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189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063" t="13500" r="23757" b="9171"/>
          <a:stretch/>
        </p:blipFill>
        <p:spPr>
          <a:xfrm>
            <a:off x="1628542" y="303841"/>
            <a:ext cx="8934915" cy="6250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3AF4CC-6F4F-78CC-8C78-8AA176C1827D}"/>
              </a:ext>
            </a:extLst>
          </p:cNvPr>
          <p:cNvSpPr txBox="1"/>
          <p:nvPr/>
        </p:nvSpPr>
        <p:spPr>
          <a:xfrm>
            <a:off x="1628542" y="303841"/>
            <a:ext cx="8934915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lt-LT" sz="2000" b="1" spc="300" dirty="0">
                <a:latin typeface="Arial" panose="020B0604020202020204" pitchFamily="34" charset="0"/>
                <a:cs typeface="Arial" panose="020B0604020202020204" pitchFamily="34" charset="0"/>
              </a:rPr>
              <a:t>Kviečių importo priklausomybė nuo Ukrainos ir rusijos</a:t>
            </a:r>
            <a:endParaRPr lang="en-GB" sz="2000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208C8-9073-E2B2-9B53-9A246157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100" y="365125"/>
            <a:ext cx="10515600" cy="841375"/>
          </a:xfrm>
        </p:spPr>
        <p:txBody>
          <a:bodyPr/>
          <a:lstStyle/>
          <a:p>
            <a:pPr algn="ctr"/>
            <a:r>
              <a:rPr lang="lt-LT" spc="300" dirty="0"/>
              <a:t>ES parama maisto sektoriui</a:t>
            </a:r>
            <a:endParaRPr lang="en-GB" spc="3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0A0AA51-F25C-A168-871C-4FD5E45093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7678792"/>
              </p:ext>
            </p:extLst>
          </p:nvPr>
        </p:nvGraphicFramePr>
        <p:xfrm>
          <a:off x="-723900" y="1544803"/>
          <a:ext cx="952923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43F19EA-02DB-6476-D0DD-CE9AB7CE4622}"/>
              </a:ext>
            </a:extLst>
          </p:cNvPr>
          <p:cNvSpPr txBox="1"/>
          <p:nvPr/>
        </p:nvSpPr>
        <p:spPr>
          <a:xfrm>
            <a:off x="8790056" y="1544803"/>
            <a:ext cx="3124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pc="300" dirty="0"/>
              <a:t>Dėl rusijos sukelto karo pasekmių </a:t>
            </a:r>
            <a:r>
              <a:rPr lang="lt-LT" b="1" spc="300" dirty="0"/>
              <a:t>Lietuvos</a:t>
            </a:r>
            <a:r>
              <a:rPr lang="en-US" b="1" spc="300" dirty="0"/>
              <a:t> </a:t>
            </a:r>
            <a:r>
              <a:rPr lang="en-US" spc="300" dirty="0" err="1"/>
              <a:t>pauk</a:t>
            </a:r>
            <a:r>
              <a:rPr lang="lt-LT" spc="300" dirty="0"/>
              <a:t>štienos, kiaušinių ir kiaulienos sektoriai iš EK gavo beveik </a:t>
            </a:r>
            <a:r>
              <a:rPr lang="lt-LT" b="1" spc="300" dirty="0"/>
              <a:t>7 mln. Eur</a:t>
            </a:r>
          </a:p>
          <a:p>
            <a:pPr algn="ctr"/>
            <a:r>
              <a:rPr lang="lt-LT" spc="300" dirty="0"/>
              <a:t>Visoms šalims narėms buvo skirta </a:t>
            </a:r>
          </a:p>
          <a:p>
            <a:pPr algn="ctr"/>
            <a:r>
              <a:rPr lang="lt-LT" spc="300" dirty="0"/>
              <a:t>500 mln. Eur </a:t>
            </a:r>
            <a:endParaRPr lang="en-GB" spc="300" dirty="0"/>
          </a:p>
        </p:txBody>
      </p:sp>
      <p:pic>
        <p:nvPicPr>
          <p:cNvPr id="7172" name="Picture 4" descr="Russia's war on Ukraine: The situation of Ukraine's children | Epthinktank  | European Parliament">
            <a:extLst>
              <a:ext uri="{FF2B5EF4-FFF2-40B4-BE49-F238E27FC236}">
                <a16:creationId xmlns:a16="http://schemas.microsoft.com/office/drawing/2014/main" id="{F50CD0CE-249D-905B-0EC9-C2CDBE055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0" y="4159894"/>
            <a:ext cx="3024256" cy="2037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1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AAB8DB4-B717-BCC0-A659-2567A1EFBE68}"/>
              </a:ext>
            </a:extLst>
          </p:cNvPr>
          <p:cNvSpPr txBox="1"/>
          <p:nvPr/>
        </p:nvSpPr>
        <p:spPr>
          <a:xfrm>
            <a:off x="1873250" y="391894"/>
            <a:ext cx="8121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lt-LT" sz="2000" spc="300" dirty="0">
                <a:latin typeface="+mj-lt"/>
              </a:rPr>
              <a:t>rusijos veiksmai lėmę staigų Ukrainos maisto eksporto ir gamybos sumažėjimą bei neigiamą poveikį rinkoms</a:t>
            </a:r>
            <a:endParaRPr lang="en-GB" sz="2000" spc="300" dirty="0">
              <a:latin typeface="+mj-lt"/>
            </a:endParaRP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B6A81590-75FE-D4FD-BA57-9F6C4F0074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422461"/>
              </p:ext>
            </p:extLst>
          </p:nvPr>
        </p:nvGraphicFramePr>
        <p:xfrm>
          <a:off x="-1344771" y="1866900"/>
          <a:ext cx="11049000" cy="407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8" name="Picture 6" descr="Polish police conducts secret operation in Ukraine, clearing mines in Kyiv  Oblast for five months | Ukrainska Pravda">
            <a:extLst>
              <a:ext uri="{FF2B5EF4-FFF2-40B4-BE49-F238E27FC236}">
                <a16:creationId xmlns:a16="http://schemas.microsoft.com/office/drawing/2014/main" id="{86EFDDE0-6F56-8120-036E-E4978D79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99" y="4103687"/>
            <a:ext cx="3286126" cy="1843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lack Sea blockade: Ukraine accuses Russia of major maritime escalation -  Atlantic Council">
            <a:extLst>
              <a:ext uri="{FF2B5EF4-FFF2-40B4-BE49-F238E27FC236}">
                <a16:creationId xmlns:a16="http://schemas.microsoft.com/office/drawing/2014/main" id="{4CFDF5D4-E9AD-3649-7462-5C594AC55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99" y="1977763"/>
            <a:ext cx="3286126" cy="1929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15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151" t="41039" r="37688" b="10215"/>
          <a:stretch/>
        </p:blipFill>
        <p:spPr>
          <a:xfrm>
            <a:off x="4906746" y="3429000"/>
            <a:ext cx="6668397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www.economist.com/img/b/608/662/90/media-assets/image/20230429_FBC8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77" y="2178475"/>
            <a:ext cx="3587610" cy="3906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FC5C261-ABE3-E52D-C119-EF2DF8E47D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4657958"/>
              </p:ext>
            </p:extLst>
          </p:nvPr>
        </p:nvGraphicFramePr>
        <p:xfrm>
          <a:off x="4554540" y="0"/>
          <a:ext cx="7372810" cy="3432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5C801A93-7045-98B5-2306-BF1E129CE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769382"/>
            <a:ext cx="2984500" cy="946888"/>
          </a:xfrm>
        </p:spPr>
        <p:txBody>
          <a:bodyPr>
            <a:noAutofit/>
          </a:bodyPr>
          <a:lstStyle/>
          <a:p>
            <a:pPr algn="ctr"/>
            <a:r>
              <a:rPr lang="lt-LT" sz="3200" b="1" spc="600" dirty="0"/>
              <a:t>rusijos ekonomika</a:t>
            </a:r>
            <a:endParaRPr lang="en-GB" sz="3200" b="1" spc="6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C8994F-7A54-CB13-A599-4F1D1C75320C}"/>
              </a:ext>
            </a:extLst>
          </p:cNvPr>
          <p:cNvSpPr txBox="1">
            <a:spLocks/>
          </p:cNvSpPr>
          <p:nvPr/>
        </p:nvSpPr>
        <p:spPr>
          <a:xfrm>
            <a:off x="5383444" y="3621828"/>
            <a:ext cx="5715000" cy="509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3200" spc="300" dirty="0"/>
              <a:t>rusijos ekonomika</a:t>
            </a:r>
            <a:endParaRPr lang="en-GB" sz="3200" spc="300" dirty="0"/>
          </a:p>
        </p:txBody>
      </p:sp>
    </p:spTree>
    <p:extLst>
      <p:ext uri="{BB962C8B-B14F-4D97-AF65-F5344CB8AC3E}">
        <p14:creationId xmlns:p14="http://schemas.microsoft.com/office/powerpoint/2010/main" val="415114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5D2DD-9E72-73C5-0260-0B4DE5CC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5213"/>
          </a:xfrm>
        </p:spPr>
        <p:txBody>
          <a:bodyPr/>
          <a:lstStyle/>
          <a:p>
            <a:pPr algn="ctr"/>
            <a:r>
              <a:rPr lang="en-GB" spc="600" dirty="0"/>
              <a:t>ES </a:t>
            </a:r>
            <a:r>
              <a:rPr lang="lt-LT" spc="600" dirty="0"/>
              <a:t>gynybos</a:t>
            </a:r>
            <a:r>
              <a:rPr lang="en-GB" spc="600" dirty="0"/>
              <a:t> </a:t>
            </a:r>
            <a:r>
              <a:rPr lang="lt-LT" spc="600" dirty="0"/>
              <a:t>pramonė</a:t>
            </a:r>
            <a:endParaRPr lang="en-GB" spc="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249F75-976D-8F6E-B8C1-9BBFEF390F74}"/>
              </a:ext>
            </a:extLst>
          </p:cNvPr>
          <p:cNvSpPr txBox="1">
            <a:spLocks/>
          </p:cNvSpPr>
          <p:nvPr/>
        </p:nvSpPr>
        <p:spPr>
          <a:xfrm>
            <a:off x="6354336" y="1672645"/>
            <a:ext cx="57410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AAA48ED3-9DF9-D2B2-7BA9-717FA4B802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5465874"/>
              </p:ext>
            </p:extLst>
          </p:nvPr>
        </p:nvGraphicFramePr>
        <p:xfrm>
          <a:off x="-323385" y="2627900"/>
          <a:ext cx="9176377" cy="3189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Act in support of ammunition production (ASAP) [EU Legislation in Progress]  | Epthinktank | European Parliament">
            <a:extLst>
              <a:ext uri="{FF2B5EF4-FFF2-40B4-BE49-F238E27FC236}">
                <a16:creationId xmlns:a16="http://schemas.microsoft.com/office/drawing/2014/main" id="{1CA2763F-4AFB-E120-0B5B-B2B7ACF8A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94" y="2998208"/>
            <a:ext cx="3160256" cy="2319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0A3AC9-DD21-7D65-CE48-120254FB95CE}"/>
              </a:ext>
            </a:extLst>
          </p:cNvPr>
          <p:cNvSpPr txBox="1"/>
          <p:nvPr/>
        </p:nvSpPr>
        <p:spPr>
          <a:xfrm>
            <a:off x="1643730" y="1944338"/>
            <a:ext cx="6094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spc="300" dirty="0"/>
              <a:t>EDIRPA ir ASAP priemonės 2022-2024 m.</a:t>
            </a:r>
          </a:p>
        </p:txBody>
      </p:sp>
    </p:spTree>
    <p:extLst>
      <p:ext uri="{BB962C8B-B14F-4D97-AF65-F5344CB8AC3E}">
        <p14:creationId xmlns:p14="http://schemas.microsoft.com/office/powerpoint/2010/main" val="102614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162"/>
          </a:xfrm>
        </p:spPr>
        <p:txBody>
          <a:bodyPr>
            <a:normAutofit fontScale="90000"/>
          </a:bodyPr>
          <a:lstStyle/>
          <a:p>
            <a:r>
              <a:rPr lang="en-GB" sz="3200" dirty="0" err="1"/>
              <a:t>Ursulos</a:t>
            </a:r>
            <a:r>
              <a:rPr lang="en-GB" sz="3200" dirty="0"/>
              <a:t> von der Leyen </a:t>
            </a:r>
            <a:r>
              <a:rPr lang="en-GB" sz="3200" dirty="0" err="1"/>
              <a:t>metinis</a:t>
            </a:r>
            <a:r>
              <a:rPr lang="en-GB" sz="3200" dirty="0"/>
              <a:t> </a:t>
            </a:r>
            <a:r>
              <a:rPr lang="en-GB" sz="3200" dirty="0" err="1"/>
              <a:t>pranešimas</a:t>
            </a:r>
            <a:r>
              <a:rPr lang="en-GB" sz="3200" dirty="0"/>
              <a:t> (</a:t>
            </a:r>
            <a:r>
              <a:rPr lang="lt-LT" sz="3200" dirty="0"/>
              <a:t>2023 m. </a:t>
            </a:r>
            <a:r>
              <a:rPr lang="en-GB" sz="3200" dirty="0"/>
              <a:t>rugs</a:t>
            </a:r>
            <a:r>
              <a:rPr lang="lt-LT" sz="3200" dirty="0"/>
              <a:t>ėjo 13 d.)</a:t>
            </a:r>
            <a:endParaRPr lang="en-GB" sz="3200" dirty="0"/>
          </a:p>
        </p:txBody>
      </p:sp>
      <p:pic>
        <p:nvPicPr>
          <p:cNvPr id="1026" name="Picture 2" descr="Von Der Leyen Announces China Car Probe, Paints Herself as EU Business  Champ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728" y="2646947"/>
            <a:ext cx="4393626" cy="2883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0118" y="1486578"/>
            <a:ext cx="6140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000" b="1" dirty="0"/>
              <a:t>Pagrindiniai ekonominiai iššūkiai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328" y="4166636"/>
            <a:ext cx="7172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sz="2000" b="1" dirty="0"/>
              <a:t>74 proc. </a:t>
            </a:r>
            <a:r>
              <a:rPr lang="lt-LT" sz="2000" dirty="0"/>
              <a:t>MVĮ teigia, kad joms trūksta kvalifikuotų darbuotojų.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sz="2000" dirty="0"/>
              <a:t>Priešingai nei 8-ajame dešimtmetyje, pasinaudojome krize. Investavome į </a:t>
            </a:r>
            <a:r>
              <a:rPr lang="lt-LT" sz="2000" b="1" dirty="0"/>
              <a:t>atsinaujinančiųjų išteklių energiją </a:t>
            </a:r>
            <a:r>
              <a:rPr lang="lt-LT" sz="2000" dirty="0"/>
              <a:t>ir paspartinome perėjimą prie švarios energijos.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sz="2000" dirty="0"/>
              <a:t>Kitą mėnesį pasiūlysime pirmuosius teisės aktus, kuriais europinę </a:t>
            </a:r>
            <a:r>
              <a:rPr lang="lt-LT" sz="2000" b="1" dirty="0"/>
              <a:t>ataskaitų teikimo naštą siekiama sumažinti </a:t>
            </a:r>
            <a:r>
              <a:rPr lang="lt-LT" sz="2000" dirty="0"/>
              <a:t>25 proc.</a:t>
            </a:r>
            <a:endParaRPr lang="en-GB" sz="2000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8E0B260-AB48-8ABF-B5FF-D99FCA1A17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7878245"/>
              </p:ext>
            </p:extLst>
          </p:nvPr>
        </p:nvGraphicFramePr>
        <p:xfrm>
          <a:off x="390118" y="2249846"/>
          <a:ext cx="6586454" cy="1553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6613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 err="1"/>
              <a:t>Ursulos</a:t>
            </a:r>
            <a:r>
              <a:rPr lang="en-GB" sz="3200" dirty="0"/>
              <a:t> von der Leyen </a:t>
            </a:r>
            <a:r>
              <a:rPr lang="en-GB" sz="3200" dirty="0" err="1"/>
              <a:t>metinis</a:t>
            </a:r>
            <a:r>
              <a:rPr lang="en-GB" sz="3200" dirty="0"/>
              <a:t> </a:t>
            </a:r>
            <a:r>
              <a:rPr lang="en-GB" sz="3200" dirty="0" err="1"/>
              <a:t>pranešimas</a:t>
            </a:r>
            <a:r>
              <a:rPr lang="en-GB" sz="3200" dirty="0"/>
              <a:t> </a:t>
            </a:r>
            <a:br>
              <a:rPr lang="lt-LT" sz="3200" dirty="0"/>
            </a:br>
            <a:r>
              <a:rPr lang="en-GB" sz="3200" dirty="0"/>
              <a:t>(</a:t>
            </a:r>
            <a:r>
              <a:rPr lang="lt-LT" sz="3200" dirty="0"/>
              <a:t>2023 m.</a:t>
            </a:r>
            <a:r>
              <a:rPr lang="en-GB" sz="3200" dirty="0"/>
              <a:t>rugs</a:t>
            </a:r>
            <a:r>
              <a:rPr lang="lt-LT" sz="3200" dirty="0"/>
              <a:t>ėjo 13 d.)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88758" y="1690688"/>
            <a:ext cx="688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 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68969" y="2584821"/>
            <a:ext cx="5727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2000" dirty="0"/>
              <a:t>„Prasideda naujas Europos žaliojo kurso etapas, bet vienas aspektas niekada nesikeis.</a:t>
            </a:r>
          </a:p>
          <a:p>
            <a:pPr algn="just"/>
            <a:endParaRPr lang="lt-LT" sz="2000" dirty="0"/>
          </a:p>
          <a:p>
            <a:pPr algn="just"/>
            <a:r>
              <a:rPr lang="lt-LT" sz="2000" dirty="0"/>
              <a:t>Per visą šią pertvarką </a:t>
            </a:r>
            <a:r>
              <a:rPr lang="lt-LT" sz="2000" b="1" dirty="0"/>
              <a:t>toliau remsime Europos pramonę</a:t>
            </a:r>
            <a:r>
              <a:rPr lang="lt-LT" sz="2000" dirty="0"/>
              <a:t>. </a:t>
            </a:r>
          </a:p>
          <a:p>
            <a:pPr algn="just"/>
            <a:endParaRPr lang="lt-LT" sz="2000" dirty="0"/>
          </a:p>
          <a:p>
            <a:pPr algn="just"/>
            <a:r>
              <a:rPr lang="lt-LT" sz="2000" dirty="0"/>
              <a:t>Pradėjome priemonių rinkiniu – nuo </a:t>
            </a:r>
            <a:r>
              <a:rPr lang="lt-LT" sz="2000" b="1" dirty="0"/>
              <a:t>Poveikio klimatui neutralizavimo pramonės akto</a:t>
            </a:r>
            <a:r>
              <a:rPr lang="lt-LT" sz="2000" dirty="0"/>
              <a:t> iki </a:t>
            </a:r>
            <a:r>
              <a:rPr lang="lt-LT" sz="2000" b="1" dirty="0"/>
              <a:t>Svarbiausiųjų žaliavų akto</a:t>
            </a:r>
            <a:r>
              <a:rPr lang="lt-LT" sz="2000" dirty="0"/>
              <a:t>“.</a:t>
            </a:r>
            <a:endParaRPr lang="en-GB" sz="2000" dirty="0"/>
          </a:p>
        </p:txBody>
      </p:sp>
      <p:pic>
        <p:nvPicPr>
          <p:cNvPr id="2052" name="Picture 4" descr="President von der Leyen is right: wind energy must continue to be made in  Europe | WindEuro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821" y="2693782"/>
            <a:ext cx="4701154" cy="2644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32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000" y="138507"/>
            <a:ext cx="11685831" cy="938396"/>
          </a:xfrm>
        </p:spPr>
        <p:txBody>
          <a:bodyPr>
            <a:normAutofit/>
          </a:bodyPr>
          <a:lstStyle/>
          <a:p>
            <a:pPr algn="ctr"/>
            <a:r>
              <a:rPr lang="lt-LT" sz="3200" b="1" spc="600" dirty="0">
                <a:latin typeface="+mn-lt"/>
              </a:rPr>
              <a:t>Europos ekonomikos gaivinimo planas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92151" y="1242312"/>
            <a:ext cx="6282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u="sng" dirty="0"/>
              <a:t>2</a:t>
            </a:r>
            <a:r>
              <a:rPr lang="lt-LT" sz="2800" b="1" u="sng" dirty="0"/>
              <a:t>,</a:t>
            </a:r>
            <a:r>
              <a:rPr lang="en-GB" sz="2800" b="1" u="sng" dirty="0"/>
              <a:t>22 </a:t>
            </a:r>
            <a:r>
              <a:rPr lang="lt-LT" sz="2800" b="1" u="sng" dirty="0"/>
              <a:t>mlrd.</a:t>
            </a:r>
            <a:r>
              <a:rPr lang="lt-LT" sz="2800" b="1" dirty="0"/>
              <a:t> </a:t>
            </a:r>
            <a:r>
              <a:rPr lang="lt-LT" sz="2800" dirty="0"/>
              <a:t>Eur – dotacijų forma Lietuvai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6" y="1930942"/>
            <a:ext cx="6877315" cy="4577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71545720"/>
              </p:ext>
            </p:extLst>
          </p:nvPr>
        </p:nvGraphicFramePr>
        <p:xfrm>
          <a:off x="318814" y="2505814"/>
          <a:ext cx="4622152" cy="3427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angle 7"/>
          <p:cNvSpPr/>
          <p:nvPr/>
        </p:nvSpPr>
        <p:spPr>
          <a:xfrm>
            <a:off x="521705" y="1306066"/>
            <a:ext cx="421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lt-LT" sz="2800" dirty="0"/>
              <a:t>2023 m. vasarą Lietuva</a:t>
            </a:r>
            <a:r>
              <a:rPr lang="en-GB" sz="2800" dirty="0"/>
              <a:t> </a:t>
            </a:r>
            <a:r>
              <a:rPr lang="lt-LT" sz="2800" dirty="0"/>
              <a:t>kreipėsi į Europos Komisiją su prašymu skirti</a:t>
            </a:r>
          </a:p>
        </p:txBody>
      </p:sp>
    </p:spTree>
    <p:extLst>
      <p:ext uri="{BB962C8B-B14F-4D97-AF65-F5344CB8AC3E}">
        <p14:creationId xmlns:p14="http://schemas.microsoft.com/office/powerpoint/2010/main" val="146463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460" t="22778" r="11874" b="9260"/>
          <a:stretch/>
        </p:blipFill>
        <p:spPr>
          <a:xfrm>
            <a:off x="552450" y="1189814"/>
            <a:ext cx="11087100" cy="5528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1C4DA3-BFA4-96BC-2E74-15E64624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6"/>
            <a:ext cx="10515600" cy="607162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/>
              <a:t>ES ir Lietuva – didžiausi Ukrainos rėmėjai</a:t>
            </a:r>
            <a:endParaRPr lang="en-GB" sz="3200" b="1" dirty="0"/>
          </a:p>
        </p:txBody>
      </p:sp>
      <p:pic>
        <p:nvPicPr>
          <p:cNvPr id="2050" name="Picture 2" descr="Pins Ukraine-Lithuania">
            <a:extLst>
              <a:ext uri="{FF2B5EF4-FFF2-40B4-BE49-F238E27FC236}">
                <a16:creationId xmlns:a16="http://schemas.microsoft.com/office/drawing/2014/main" id="{1C2A269A-24D6-36A3-65B9-B089F8E35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0" y="14251"/>
            <a:ext cx="1301750" cy="104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5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146" t="34815" r="36354" b="38518"/>
          <a:stretch/>
        </p:blipFill>
        <p:spPr>
          <a:xfrm>
            <a:off x="2079625" y="2241550"/>
            <a:ext cx="8032750" cy="321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5E51B9-8720-937A-BD58-4707BB23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226"/>
            <a:ext cx="10515600" cy="854074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200" b="1" dirty="0"/>
              <a:t>Finansinė pagalba Ukrainai</a:t>
            </a:r>
            <a:r>
              <a:rPr lang="lt-LT" sz="3200" dirty="0"/>
              <a:t>, mlrd.</a:t>
            </a:r>
            <a:br>
              <a:rPr lang="lt-LT" sz="3200" b="1" dirty="0"/>
            </a:br>
            <a:r>
              <a:rPr lang="lt-LT" sz="3200" dirty="0"/>
              <a:t>2022 sausis – 2023 liepa</a:t>
            </a:r>
            <a:endParaRPr lang="en-GB" sz="3200" dirty="0"/>
          </a:p>
        </p:txBody>
      </p:sp>
      <p:pic>
        <p:nvPicPr>
          <p:cNvPr id="4100" name="Picture 4" descr="Europe flag icon - Country flags">
            <a:extLst>
              <a:ext uri="{FF2B5EF4-FFF2-40B4-BE49-F238E27FC236}">
                <a16:creationId xmlns:a16="http://schemas.microsoft.com/office/drawing/2014/main" id="{37A62DA6-21E7-5937-9327-6F90A10E1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75" y="3219450"/>
            <a:ext cx="5207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B21594CD-6184-BE16-F4BC-56F995A5A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3594100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D310B79-C314-EEB9-7D5B-A39F896E40CA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8013700" y="3730625"/>
            <a:ext cx="601663" cy="1101725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0272181-AC24-E014-4CB7-9037B50B83E8}"/>
              </a:ext>
            </a:extLst>
          </p:cNvPr>
          <p:cNvSpPr txBox="1"/>
          <p:nvPr/>
        </p:nvSpPr>
        <p:spPr>
          <a:xfrm>
            <a:off x="7124700" y="4832350"/>
            <a:ext cx="2981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50 </a:t>
            </a:r>
            <a:r>
              <a:rPr lang="en-GB" b="1" dirty="0" err="1"/>
              <a:t>mlrd</a:t>
            </a:r>
            <a:r>
              <a:rPr lang="en-GB" b="1" dirty="0"/>
              <a:t>. </a:t>
            </a:r>
            <a:r>
              <a:rPr lang="en-GB" dirty="0"/>
              <a:t>2024</a:t>
            </a:r>
            <a:r>
              <a:rPr lang="lt-LT" dirty="0"/>
              <a:t>-</a:t>
            </a:r>
            <a:r>
              <a:rPr lang="en-GB" dirty="0"/>
              <a:t>2027 m</a:t>
            </a:r>
            <a:r>
              <a:rPr lang="lt-LT" dirty="0"/>
              <a:t>.</a:t>
            </a:r>
          </a:p>
          <a:p>
            <a:pPr algn="ctr"/>
            <a:r>
              <a:rPr lang="lt-LT" dirty="0"/>
              <a:t>Ukraine Facility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96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6123" y="2159907"/>
            <a:ext cx="10339754" cy="1733551"/>
          </a:xfrm>
        </p:spPr>
        <p:txBody>
          <a:bodyPr>
            <a:normAutofit/>
          </a:bodyPr>
          <a:lstStyle/>
          <a:p>
            <a:r>
              <a:rPr lang="lt-LT" sz="4800" b="1" dirty="0"/>
              <a:t>Ačiū</a:t>
            </a:r>
            <a:r>
              <a:rPr lang="en-GB" sz="4800" b="1" dirty="0"/>
              <a:t>!</a:t>
            </a:r>
            <a:br>
              <a:rPr lang="en-GB" sz="4800" b="1" dirty="0"/>
            </a:br>
            <a:br>
              <a:rPr lang="en-GB" sz="1200" b="1" dirty="0"/>
            </a:br>
            <a:r>
              <a:rPr lang="en-GB" sz="4800" dirty="0" err="1"/>
              <a:t>Dabar</a:t>
            </a:r>
            <a:r>
              <a:rPr lang="en-GB" sz="4800" dirty="0"/>
              <a:t> – J</a:t>
            </a:r>
            <a:r>
              <a:rPr lang="lt-LT" sz="4800" dirty="0"/>
              <a:t>ūsų klausim</a:t>
            </a:r>
            <a:r>
              <a:rPr lang="en-GB" sz="4800" dirty="0"/>
              <a:t>ai </a:t>
            </a:r>
            <a:r>
              <a:rPr lang="en-GB" sz="4800" dirty="0" err="1"/>
              <a:t>ir</a:t>
            </a:r>
            <a:r>
              <a:rPr lang="en-GB" sz="4800" dirty="0"/>
              <a:t> </a:t>
            </a:r>
            <a:r>
              <a:rPr lang="en-GB" sz="4800" dirty="0" err="1"/>
              <a:t>komentarai</a:t>
            </a:r>
            <a:endParaRPr lang="en-GB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123543"/>
            <a:ext cx="9144000" cy="685800"/>
          </a:xfrm>
        </p:spPr>
        <p:txBody>
          <a:bodyPr/>
          <a:lstStyle/>
          <a:p>
            <a:r>
              <a:rPr lang="lt-LT" dirty="0"/>
              <a:t>Petras Auštrevičius</a:t>
            </a:r>
            <a:endParaRPr lang="en-GB" dirty="0"/>
          </a:p>
        </p:txBody>
      </p:sp>
      <p:pic>
        <p:nvPicPr>
          <p:cNvPr id="1026" name="Picture 2" descr="Vizualika - Liberalų sąjūd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486" y="4801817"/>
            <a:ext cx="565405" cy="111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of the Renew Europe group in the European Parlia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65" y="4921096"/>
            <a:ext cx="2109057" cy="99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3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977655360"/>
              </p:ext>
            </p:extLst>
          </p:nvPr>
        </p:nvGraphicFramePr>
        <p:xfrm>
          <a:off x="7950200" y="234580"/>
          <a:ext cx="4241800" cy="3537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4EF8E771-4B9D-97DD-9743-1A995C25ADE4}"/>
              </a:ext>
            </a:extLst>
          </p:cNvPr>
          <p:cNvGrpSpPr/>
          <p:nvPr/>
        </p:nvGrpSpPr>
        <p:grpSpPr>
          <a:xfrm>
            <a:off x="5786010" y="3798332"/>
            <a:ext cx="6405990" cy="2674795"/>
            <a:chOff x="-309990" y="3328643"/>
            <a:chExt cx="6405990" cy="2674795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706E1113-DE8F-BBA0-8832-BBFB01F90E5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18049592"/>
                </p:ext>
              </p:extLst>
            </p:nvPr>
          </p:nvGraphicFramePr>
          <p:xfrm>
            <a:off x="-309990" y="3771965"/>
            <a:ext cx="6405990" cy="223147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1270800" y="3328643"/>
              <a:ext cx="36787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b="1" dirty="0"/>
                <a:t>Skaitmeninė </a:t>
              </a:r>
              <a:r>
                <a:rPr lang="lt-LT" sz="2000" b="1" dirty="0"/>
                <a:t>pertvarka</a:t>
              </a:r>
              <a:endParaRPr lang="en-GB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24B03A9-C889-90D5-35BF-AC4361B6B992}"/>
              </a:ext>
            </a:extLst>
          </p:cNvPr>
          <p:cNvGrpSpPr/>
          <p:nvPr/>
        </p:nvGrpSpPr>
        <p:grpSpPr>
          <a:xfrm>
            <a:off x="-601780" y="3429000"/>
            <a:ext cx="7128667" cy="2687229"/>
            <a:chOff x="5305141" y="4035529"/>
            <a:chExt cx="7128667" cy="2687229"/>
          </a:xfrm>
        </p:grpSpPr>
        <p:sp>
          <p:nvSpPr>
            <p:cNvPr id="12" name="TextBox 11"/>
            <p:cNvSpPr txBox="1"/>
            <p:nvPr/>
          </p:nvSpPr>
          <p:spPr>
            <a:xfrm>
              <a:off x="6388100" y="4035529"/>
              <a:ext cx="52753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b="1" dirty="0"/>
                <a:t>Kovos su klimato kaita tikslų įgyvendinimas*</a:t>
              </a:r>
              <a:endParaRPr lang="en-GB" b="1" dirty="0"/>
            </a:p>
          </p:txBody>
        </p:sp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D2B05985-33AA-C9C3-0627-C4E0807EA47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07863253"/>
                </p:ext>
              </p:extLst>
            </p:nvPr>
          </p:nvGraphicFramePr>
          <p:xfrm>
            <a:off x="5305141" y="4448073"/>
            <a:ext cx="7128667" cy="227468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96D01C-945F-E09A-0627-85D21DD60C7A}"/>
              </a:ext>
            </a:extLst>
          </p:cNvPr>
          <p:cNvGrpSpPr/>
          <p:nvPr/>
        </p:nvGrpSpPr>
        <p:grpSpPr>
          <a:xfrm>
            <a:off x="-1187736" y="883071"/>
            <a:ext cx="10633438" cy="2332548"/>
            <a:chOff x="-1187736" y="972533"/>
            <a:chExt cx="10633438" cy="2332548"/>
          </a:xfrm>
        </p:grpSpPr>
        <p:sp>
          <p:nvSpPr>
            <p:cNvPr id="15" name="TextBox 14"/>
            <p:cNvSpPr txBox="1"/>
            <p:nvPr/>
          </p:nvSpPr>
          <p:spPr>
            <a:xfrm>
              <a:off x="1072191" y="972533"/>
              <a:ext cx="6113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b="1" dirty="0"/>
                <a:t>Ekonominio ir socialinio atsparumo didinimo priemonės, kt.</a:t>
              </a:r>
              <a:endParaRPr lang="en-GB" b="1" dirty="0"/>
            </a:p>
          </p:txBody>
        </p:sp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8CE29DF4-ADC9-8BF9-E4E4-14E0D3F875A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92814265"/>
                </p:ext>
              </p:extLst>
            </p:nvPr>
          </p:nvGraphicFramePr>
          <p:xfrm>
            <a:off x="-1187736" y="1409613"/>
            <a:ext cx="10633438" cy="18954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</p:grpSp>
      <p:sp>
        <p:nvSpPr>
          <p:cNvPr id="17" name="Rectangle 16"/>
          <p:cNvSpPr/>
          <p:nvPr/>
        </p:nvSpPr>
        <p:spPr>
          <a:xfrm>
            <a:off x="750100" y="70418"/>
            <a:ext cx="60287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4400" b="1" spc="300" dirty="0"/>
              <a:t>Naujos kartos Lietuva</a:t>
            </a:r>
            <a:endParaRPr lang="en-GB" sz="4400" b="1" spc="3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341521-6CB5-9D7A-2E75-9CBD1477CB1A}"/>
              </a:ext>
            </a:extLst>
          </p:cNvPr>
          <p:cNvSpPr txBox="1"/>
          <p:nvPr/>
        </p:nvSpPr>
        <p:spPr>
          <a:xfrm>
            <a:off x="957383" y="6202807"/>
            <a:ext cx="5569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600" dirty="0"/>
              <a:t>*norint pasiekti žaliojo kurso tikslus, k</a:t>
            </a:r>
            <a:r>
              <a:rPr lang="en-GB" sz="1600" dirty="0" err="1"/>
              <a:t>asmet</a:t>
            </a:r>
            <a:r>
              <a:rPr lang="en-GB" sz="1600" dirty="0"/>
              <a:t> </a:t>
            </a:r>
            <a:r>
              <a:rPr lang="en-GB" sz="1600" dirty="0" err="1"/>
              <a:t>reikės</a:t>
            </a:r>
            <a:r>
              <a:rPr lang="en-GB" sz="1600" dirty="0"/>
              <a:t> </a:t>
            </a:r>
            <a:r>
              <a:rPr lang="en-GB" sz="1600" b="1" dirty="0" err="1"/>
              <a:t>papildomų</a:t>
            </a:r>
            <a:r>
              <a:rPr lang="en-GB" sz="1600" dirty="0"/>
              <a:t> </a:t>
            </a:r>
            <a:r>
              <a:rPr lang="en-GB" sz="1600" dirty="0" err="1"/>
              <a:t>daugiau</a:t>
            </a:r>
            <a:r>
              <a:rPr lang="en-GB" sz="1600" dirty="0"/>
              <a:t> </a:t>
            </a:r>
            <a:r>
              <a:rPr lang="en-GB" sz="1600" dirty="0" err="1"/>
              <a:t>nei</a:t>
            </a:r>
            <a:r>
              <a:rPr lang="en-GB" sz="1600" dirty="0"/>
              <a:t> </a:t>
            </a:r>
            <a:r>
              <a:rPr lang="en-GB" sz="1600" b="1" dirty="0"/>
              <a:t>620 </a:t>
            </a:r>
            <a:r>
              <a:rPr lang="en-GB" sz="1600" b="1" dirty="0" err="1"/>
              <a:t>mlrd</a:t>
            </a:r>
            <a:r>
              <a:rPr lang="en-GB" sz="1600" b="1" dirty="0"/>
              <a:t>.</a:t>
            </a:r>
            <a:r>
              <a:rPr lang="lt-LT" sz="1600" b="1" dirty="0"/>
              <a:t> </a:t>
            </a:r>
            <a:r>
              <a:rPr lang="lt-LT" sz="1600" dirty="0"/>
              <a:t>Eur  i</a:t>
            </a:r>
            <a:r>
              <a:rPr lang="en-GB" sz="1600" dirty="0" err="1"/>
              <a:t>nvesticijų</a:t>
            </a:r>
            <a:r>
              <a:rPr lang="lt-LT" sz="1600" dirty="0"/>
              <a:t> (ES lygiu)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5648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350664"/>
            <a:ext cx="12063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b="1" spc="600" dirty="0"/>
              <a:t>Kodėl skiriamas toks dėmesys klimatui?</a:t>
            </a:r>
            <a:endParaRPr lang="en-GB" sz="2800" b="1" spc="600" dirty="0"/>
          </a:p>
        </p:txBody>
      </p:sp>
      <p:sp>
        <p:nvSpPr>
          <p:cNvPr id="4" name="Rectangle 3"/>
          <p:cNvSpPr/>
          <p:nvPr/>
        </p:nvSpPr>
        <p:spPr>
          <a:xfrm>
            <a:off x="962860" y="1104900"/>
            <a:ext cx="102662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2000" spc="300" dirty="0"/>
              <a:t>Virš </a:t>
            </a:r>
            <a:r>
              <a:rPr lang="lt-LT" sz="2000" b="1" spc="300" dirty="0"/>
              <a:t>487 mlrd. Eur </a:t>
            </a:r>
            <a:r>
              <a:rPr lang="lt-LT" sz="2000" spc="300" dirty="0"/>
              <a:t>nuostolių dėl aukštesnės temperatūros ir dėl suintensyvėjusių meteorologinių reiškinių (1980-2020)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41286119"/>
              </p:ext>
            </p:extLst>
          </p:nvPr>
        </p:nvGraphicFramePr>
        <p:xfrm>
          <a:off x="-515021" y="2145631"/>
          <a:ext cx="7411121" cy="4465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994355194"/>
              </p:ext>
            </p:extLst>
          </p:nvPr>
        </p:nvGraphicFramePr>
        <p:xfrm>
          <a:off x="6375400" y="2047362"/>
          <a:ext cx="5194300" cy="2074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26" name="Picture 2" descr="Catastrophic flooding across western Europe leaves over 100 dead, scores  missing - ABC News">
            <a:extLst>
              <a:ext uri="{FF2B5EF4-FFF2-40B4-BE49-F238E27FC236}">
                <a16:creationId xmlns:a16="http://schemas.microsoft.com/office/drawing/2014/main" id="{3DACC65E-B9A0-9CA3-2ABB-D8C9C15C7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782" y="5108551"/>
            <a:ext cx="2671778" cy="1502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s: Wildfires Rage Across Southwestern Europe - The Atlantic">
            <a:extLst>
              <a:ext uri="{FF2B5EF4-FFF2-40B4-BE49-F238E27FC236}">
                <a16:creationId xmlns:a16="http://schemas.microsoft.com/office/drawing/2014/main" id="{951E6FD1-507E-E043-413E-467DCC02F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5104824"/>
            <a:ext cx="2260600" cy="1506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1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838200" y="593775"/>
            <a:ext cx="105156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b="1" spc="600" dirty="0">
                <a:latin typeface="+mn-lt"/>
              </a:rPr>
              <a:t>Ekonominė nauda</a:t>
            </a:r>
            <a:endParaRPr lang="en-GB" sz="2800" b="1" spc="6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507" y="1428544"/>
            <a:ext cx="74042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2000" dirty="0"/>
              <a:t>Vien dėl ekonomikos gaivinimo plano priemonių Lietuvoje: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47888899"/>
              </p:ext>
            </p:extLst>
          </p:nvPr>
        </p:nvGraphicFramePr>
        <p:xfrm>
          <a:off x="-1194013" y="2074180"/>
          <a:ext cx="10201317" cy="4352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Article: Impact of economic growth on employment — People Matters">
            <a:extLst>
              <a:ext uri="{FF2B5EF4-FFF2-40B4-BE49-F238E27FC236}">
                <a16:creationId xmlns:a16="http://schemas.microsoft.com/office/drawing/2014/main" id="{E9D34341-E638-A467-EC75-82AEAAB0A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726" y="3183566"/>
            <a:ext cx="3793273" cy="2133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85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9718"/>
            <a:ext cx="10515600" cy="821991"/>
          </a:xfrm>
        </p:spPr>
        <p:txBody>
          <a:bodyPr>
            <a:normAutofit/>
          </a:bodyPr>
          <a:lstStyle/>
          <a:p>
            <a:pPr algn="ctr"/>
            <a:r>
              <a:rPr lang="lt-LT" sz="2800" b="1" spc="300" dirty="0"/>
              <a:t>Lietuvos ir kitų ES narių įsipareigojimai</a:t>
            </a:r>
            <a:endParaRPr lang="en-GB" sz="2800" b="1" spc="300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446538"/>
              </p:ext>
            </p:extLst>
          </p:nvPr>
        </p:nvGraphicFramePr>
        <p:xfrm>
          <a:off x="-552450" y="1101441"/>
          <a:ext cx="6781800" cy="494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3151145"/>
              </p:ext>
            </p:extLst>
          </p:nvPr>
        </p:nvGraphicFramePr>
        <p:xfrm>
          <a:off x="4467226" y="1650171"/>
          <a:ext cx="8420099" cy="406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03588" y="84326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000" dirty="0"/>
              <a:t>2023 m. rugsėjo duomenimis, Lietuvoje jau pasiektas 51 iš 191 rodiklių. Pvz.:</a:t>
            </a:r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C539DE-DD79-028D-E675-65D50689B97F}"/>
              </a:ext>
            </a:extLst>
          </p:cNvPr>
          <p:cNvSpPr txBox="1"/>
          <p:nvPr/>
        </p:nvSpPr>
        <p:spPr>
          <a:xfrm>
            <a:off x="92462" y="5923040"/>
            <a:ext cx="6136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600" dirty="0"/>
              <a:t>Iki 2022 m. pabaigos Lietuva </a:t>
            </a:r>
            <a:r>
              <a:rPr lang="lt-LT" sz="1600" dirty="0">
                <a:solidFill>
                  <a:srgbClr val="FF0000"/>
                </a:solidFill>
              </a:rPr>
              <a:t>neįvykdė</a:t>
            </a:r>
            <a:r>
              <a:rPr lang="lt-LT" sz="1600" dirty="0"/>
              <a:t> 2 rodiklių dėl „Teisingesnės ir augti palankesnės mokesčių sistemos“. Pvz.: NPD artinimas prie MMA, apmokestinimo pokyčiai, liečiantys aukščiausių pajamų gavėjus.</a:t>
            </a:r>
            <a:endParaRPr lang="en-GB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28A221-A8B7-E246-E695-9A2274C84547}"/>
              </a:ext>
            </a:extLst>
          </p:cNvPr>
          <p:cNvSpPr txBox="1"/>
          <p:nvPr/>
        </p:nvSpPr>
        <p:spPr>
          <a:xfrm>
            <a:off x="7125165" y="5923039"/>
            <a:ext cx="44827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b="1" i="0" dirty="0">
                <a:solidFill>
                  <a:srgbClr val="000000"/>
                </a:solidFill>
                <a:effectLst/>
              </a:rPr>
              <a:t>26 mln. </a:t>
            </a:r>
            <a:r>
              <a:rPr lang="lt-LT" sz="1600" b="0" i="0" dirty="0">
                <a:solidFill>
                  <a:srgbClr val="000000"/>
                </a:solidFill>
                <a:effectLst/>
              </a:rPr>
              <a:t>išmokos suspendavimas iki 2024 m. </a:t>
            </a:r>
            <a:r>
              <a:rPr lang="lt-LT" sz="1600" dirty="0">
                <a:solidFill>
                  <a:srgbClr val="000000"/>
                </a:solidFill>
              </a:rPr>
              <a:t>pradžios </a:t>
            </a:r>
            <a:r>
              <a:rPr lang="lt-LT" sz="1600" i="1" dirty="0">
                <a:solidFill>
                  <a:srgbClr val="000000"/>
                </a:solidFill>
              </a:rPr>
              <a:t>(jeigu įvykdys įsipareigojimus)</a:t>
            </a:r>
            <a:endParaRPr lang="lt-LT" sz="1600" b="0" i="1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b="0" i="0" dirty="0">
                <a:solidFill>
                  <a:srgbClr val="000000"/>
                </a:solidFill>
                <a:effectLst/>
              </a:rPr>
              <a:t>565 mln. </a:t>
            </a:r>
            <a:r>
              <a:rPr lang="lt-LT" sz="1600" dirty="0">
                <a:solidFill>
                  <a:srgbClr val="000000"/>
                </a:solidFill>
              </a:rPr>
              <a:t>p</a:t>
            </a:r>
            <a:r>
              <a:rPr lang="lt-LT" sz="1600" b="0" i="0" dirty="0">
                <a:solidFill>
                  <a:srgbClr val="000000"/>
                </a:solidFill>
                <a:effectLst/>
              </a:rPr>
              <a:t>ervedimo atidėjimas </a:t>
            </a:r>
            <a:r>
              <a:rPr lang="lt-LT" sz="1600" b="0" i="1" dirty="0">
                <a:solidFill>
                  <a:srgbClr val="000000"/>
                </a:solidFill>
                <a:effectLst/>
              </a:rPr>
              <a:t>(jau įvykdytas)</a:t>
            </a:r>
            <a:endParaRPr lang="en-GB" sz="1600" i="1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A4D3086-483F-F62E-2FEC-3B7941342D14}"/>
              </a:ext>
            </a:extLst>
          </p:cNvPr>
          <p:cNvCxnSpPr/>
          <p:nvPr/>
        </p:nvCxnSpPr>
        <p:spPr>
          <a:xfrm>
            <a:off x="6229350" y="6321920"/>
            <a:ext cx="895815" cy="0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16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375" t="41666" r="13229" b="14629"/>
          <a:stretch/>
        </p:blipFill>
        <p:spPr>
          <a:xfrm>
            <a:off x="323850" y="2032000"/>
            <a:ext cx="11534877" cy="366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9E40AC-C1B5-E46E-1B97-81955BFCD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58800"/>
            <a:ext cx="11006222" cy="1092200"/>
          </a:xfrm>
        </p:spPr>
        <p:txBody>
          <a:bodyPr>
            <a:normAutofit/>
          </a:bodyPr>
          <a:lstStyle/>
          <a:p>
            <a:pPr algn="ctr"/>
            <a:r>
              <a:rPr lang="lt-LT" sz="2800" b="1" spc="300" dirty="0"/>
              <a:t>Europos Komisijos prognozė,</a:t>
            </a:r>
            <a:br>
              <a:rPr lang="lt-LT" sz="2800" b="1" spc="300" dirty="0"/>
            </a:br>
            <a:r>
              <a:rPr lang="lt-LT" sz="2800" spc="300" dirty="0"/>
              <a:t>2023 vasara</a:t>
            </a:r>
            <a:endParaRPr lang="en-GB" sz="2800" spc="300" dirty="0"/>
          </a:p>
        </p:txBody>
      </p:sp>
    </p:spTree>
    <p:extLst>
      <p:ext uri="{BB962C8B-B14F-4D97-AF65-F5344CB8AC3E}">
        <p14:creationId xmlns:p14="http://schemas.microsoft.com/office/powerpoint/2010/main" val="116082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09266D0-0ABD-31F6-20B0-A2FC3635E6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91254"/>
              </p:ext>
            </p:extLst>
          </p:nvPr>
        </p:nvGraphicFramePr>
        <p:xfrm>
          <a:off x="1225550" y="1605736"/>
          <a:ext cx="9740900" cy="418562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83557">
                  <a:extLst>
                    <a:ext uri="{9D8B030D-6E8A-4147-A177-3AD203B41FA5}">
                      <a16:colId xmlns:a16="http://schemas.microsoft.com/office/drawing/2014/main" val="2349133620"/>
                    </a:ext>
                  </a:extLst>
                </a:gridCol>
                <a:gridCol w="907975">
                  <a:extLst>
                    <a:ext uri="{9D8B030D-6E8A-4147-A177-3AD203B41FA5}">
                      <a16:colId xmlns:a16="http://schemas.microsoft.com/office/drawing/2014/main" val="716235266"/>
                    </a:ext>
                  </a:extLst>
                </a:gridCol>
                <a:gridCol w="907975">
                  <a:extLst>
                    <a:ext uri="{9D8B030D-6E8A-4147-A177-3AD203B41FA5}">
                      <a16:colId xmlns:a16="http://schemas.microsoft.com/office/drawing/2014/main" val="1451441374"/>
                    </a:ext>
                  </a:extLst>
                </a:gridCol>
                <a:gridCol w="727183">
                  <a:extLst>
                    <a:ext uri="{9D8B030D-6E8A-4147-A177-3AD203B41FA5}">
                      <a16:colId xmlns:a16="http://schemas.microsoft.com/office/drawing/2014/main" val="1475789846"/>
                    </a:ext>
                  </a:extLst>
                </a:gridCol>
                <a:gridCol w="824274">
                  <a:extLst>
                    <a:ext uri="{9D8B030D-6E8A-4147-A177-3AD203B41FA5}">
                      <a16:colId xmlns:a16="http://schemas.microsoft.com/office/drawing/2014/main" val="494285326"/>
                    </a:ext>
                  </a:extLst>
                </a:gridCol>
                <a:gridCol w="854072">
                  <a:extLst>
                    <a:ext uri="{9D8B030D-6E8A-4147-A177-3AD203B41FA5}">
                      <a16:colId xmlns:a16="http://schemas.microsoft.com/office/drawing/2014/main" val="981764753"/>
                    </a:ext>
                  </a:extLst>
                </a:gridCol>
                <a:gridCol w="732364">
                  <a:extLst>
                    <a:ext uri="{9D8B030D-6E8A-4147-A177-3AD203B41FA5}">
                      <a16:colId xmlns:a16="http://schemas.microsoft.com/office/drawing/2014/main" val="2985412514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77895119"/>
                    </a:ext>
                  </a:extLst>
                </a:gridCol>
                <a:gridCol w="785286">
                  <a:extLst>
                    <a:ext uri="{9D8B030D-6E8A-4147-A177-3AD203B41FA5}">
                      <a16:colId xmlns:a16="http://schemas.microsoft.com/office/drawing/2014/main" val="513546432"/>
                    </a:ext>
                  </a:extLst>
                </a:gridCol>
                <a:gridCol w="1037164">
                  <a:extLst>
                    <a:ext uri="{9D8B030D-6E8A-4147-A177-3AD203B41FA5}">
                      <a16:colId xmlns:a16="http://schemas.microsoft.com/office/drawing/2014/main" val="2522342568"/>
                    </a:ext>
                  </a:extLst>
                </a:gridCol>
              </a:tblGrid>
              <a:tr h="45077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2020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2021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2022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2023 (P)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2024 (P)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2025 (P)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737518"/>
                  </a:ext>
                </a:extLst>
              </a:tr>
              <a:tr h="517563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effectLst/>
                        </a:rPr>
                        <a:t>Europos Komisija* / Finansų Ministerija**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effectLst/>
                        </a:rPr>
                        <a:t>EK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effectLst/>
                        </a:rPr>
                        <a:t>FM</a:t>
                      </a:r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EK </a:t>
                      </a:r>
                      <a:endParaRPr lang="en-GB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FM</a:t>
                      </a:r>
                      <a:endParaRPr lang="en-GB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EK</a:t>
                      </a:r>
                      <a:endParaRPr lang="lt-LT" sz="1400" i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FM</a:t>
                      </a:r>
                      <a:endParaRPr lang="en-GB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EK </a:t>
                      </a:r>
                      <a:endParaRPr lang="en-GB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FM</a:t>
                      </a:r>
                      <a:endParaRPr lang="en-GB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FM</a:t>
                      </a:r>
                      <a:endParaRPr lang="en-GB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817774"/>
                  </a:ext>
                </a:extLst>
              </a:tr>
              <a:tr h="80432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 err="1">
                          <a:effectLst/>
                        </a:rPr>
                        <a:t>Realus</a:t>
                      </a:r>
                      <a:r>
                        <a:rPr lang="en-GB" sz="1800" b="1" u="none" strike="noStrike" dirty="0">
                          <a:effectLst/>
                        </a:rPr>
                        <a:t> BVP </a:t>
                      </a:r>
                      <a:r>
                        <a:rPr lang="en-GB" sz="1800" b="1" u="none" strike="noStrike" dirty="0" err="1">
                          <a:effectLst/>
                        </a:rPr>
                        <a:t>prieaugis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6.0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1.9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1.9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0.5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-0.4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1.7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2.9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724218"/>
                  </a:ext>
                </a:extLst>
              </a:tr>
              <a:tr h="45077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 err="1">
                          <a:effectLst/>
                        </a:rPr>
                        <a:t>Nedarbo</a:t>
                      </a:r>
                      <a:r>
                        <a:rPr lang="en-GB" sz="1800" b="1" u="none" strike="noStrike" dirty="0">
                          <a:effectLst/>
                        </a:rPr>
                        <a:t> </a:t>
                      </a:r>
                      <a:r>
                        <a:rPr lang="en-GB" sz="1800" b="1" u="none" strike="noStrike" dirty="0" err="1">
                          <a:effectLst/>
                        </a:rPr>
                        <a:t>lygis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8.5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7.1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6.0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5.9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6.6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6.9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6.5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6.6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6.4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776175"/>
                  </a:ext>
                </a:extLst>
              </a:tr>
              <a:tr h="115786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 err="1">
                          <a:effectLst/>
                        </a:rPr>
                        <a:t>Darbo</a:t>
                      </a:r>
                      <a:r>
                        <a:rPr lang="en-GB" sz="1800" b="1" u="none" strike="noStrike" dirty="0">
                          <a:effectLst/>
                        </a:rPr>
                        <a:t> </a:t>
                      </a:r>
                      <a:r>
                        <a:rPr lang="en-GB" sz="1800" b="1" u="none" strike="noStrike" dirty="0" err="1">
                          <a:effectLst/>
                        </a:rPr>
                        <a:t>užmokesčio</a:t>
                      </a:r>
                      <a:r>
                        <a:rPr lang="en-GB" sz="1800" b="1" u="none" strike="noStrike" dirty="0">
                          <a:effectLst/>
                        </a:rPr>
                        <a:t> </a:t>
                      </a:r>
                      <a:r>
                        <a:rPr lang="en-GB" sz="1800" b="1" u="none" strike="noStrike" dirty="0" err="1">
                          <a:effectLst/>
                        </a:rPr>
                        <a:t>metinis</a:t>
                      </a:r>
                      <a:r>
                        <a:rPr lang="en-GB" sz="1800" b="1" u="none" strike="noStrike" dirty="0">
                          <a:effectLst/>
                        </a:rPr>
                        <a:t> </a:t>
                      </a:r>
                      <a:r>
                        <a:rPr lang="en-GB" sz="1800" b="1" u="none" strike="noStrike" dirty="0" err="1">
                          <a:effectLst/>
                        </a:rPr>
                        <a:t>pokytis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13.3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12.1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 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6.5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5.0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3062929"/>
                  </a:ext>
                </a:extLst>
              </a:tr>
              <a:tr h="804321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800" b="1" u="none" strike="noStrike" dirty="0">
                          <a:effectLst/>
                        </a:rPr>
                        <a:t>Namų ūkio santaupų dalis</a:t>
                      </a:r>
                      <a:endParaRPr lang="lt-LT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12.4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5.8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3.9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4.0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</a:rPr>
                        <a:t>4.7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8" marR="20088" marT="200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09186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9E74AFA-A621-7E23-43BE-39B5AFE84699}"/>
              </a:ext>
            </a:extLst>
          </p:cNvPr>
          <p:cNvSpPr txBox="1"/>
          <p:nvPr/>
        </p:nvSpPr>
        <p:spPr>
          <a:xfrm>
            <a:off x="592664" y="5971562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600" dirty="0"/>
              <a:t>*Europos Komisijos prognozės paskelbtos 2023 m. gegužę</a:t>
            </a:r>
          </a:p>
          <a:p>
            <a:r>
              <a:rPr lang="lt-LT" sz="1600" dirty="0"/>
              <a:t>**LR Finansų Ministerijos prognozės paskelbtos 2023 m. rugsėjį</a:t>
            </a:r>
          </a:p>
          <a:p>
            <a:r>
              <a:rPr lang="lt-LT" sz="1600" dirty="0"/>
              <a:t>P – prognozė</a:t>
            </a:r>
            <a:endParaRPr lang="en-GB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449C7-FD06-CEFA-7D2F-E79C855A2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80380"/>
            <a:ext cx="11006222" cy="866732"/>
          </a:xfrm>
        </p:spPr>
        <p:txBody>
          <a:bodyPr>
            <a:normAutofit/>
          </a:bodyPr>
          <a:lstStyle/>
          <a:p>
            <a:pPr algn="ctr"/>
            <a:r>
              <a:rPr lang="lt-LT" sz="2800" b="1" spc="300" dirty="0"/>
              <a:t>Lietuvos ekonominiai rodikliai (proc.)</a:t>
            </a:r>
            <a:endParaRPr lang="en-GB" sz="2800" spc="300" dirty="0"/>
          </a:p>
        </p:txBody>
      </p:sp>
    </p:spTree>
    <p:extLst>
      <p:ext uri="{BB962C8B-B14F-4D97-AF65-F5344CB8AC3E}">
        <p14:creationId xmlns:p14="http://schemas.microsoft.com/office/powerpoint/2010/main" val="369420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4324</TotalTime>
  <Words>2717</Words>
  <Application>Microsoft Office PowerPoint</Application>
  <PresentationFormat>Plačiaekranė</PresentationFormat>
  <Paragraphs>309</Paragraphs>
  <Slides>32</Slides>
  <Notes>28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Open Sans</vt:lpstr>
      <vt:lpstr>Times New Roman</vt:lpstr>
      <vt:lpstr>Office Theme</vt:lpstr>
      <vt:lpstr>Europos Sąjungos ekonomikos aktualijos ir prognozės Lietuvai. Ko (ir kada) tikėtis, pasibaigus karui Ukrainoje?</vt:lpstr>
      <vt:lpstr>„PowerPoint“ pateiktis</vt:lpstr>
      <vt:lpstr>Europos ekonomikos gaivinimo planas</vt:lpstr>
      <vt:lpstr>„PowerPoint“ pateiktis</vt:lpstr>
      <vt:lpstr>„PowerPoint“ pateiktis</vt:lpstr>
      <vt:lpstr>Ekonominė nauda</vt:lpstr>
      <vt:lpstr>Lietuvos ir kitų ES narių įsipareigojimai</vt:lpstr>
      <vt:lpstr>Europos Komisijos prognozė, 2023 vasara</vt:lpstr>
      <vt:lpstr>Lietuvos ekonominiai rodikliai (proc.)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ES parama maisto sektoriui</vt:lpstr>
      <vt:lpstr>„PowerPoint“ pateiktis</vt:lpstr>
      <vt:lpstr>rusijos ekonomika</vt:lpstr>
      <vt:lpstr>ES gynybos pramonė</vt:lpstr>
      <vt:lpstr>Ursulos von der Leyen metinis pranešimas (2023 m. rugsėjo 13 d.)</vt:lpstr>
      <vt:lpstr>Ursulos von der Leyen metinis pranešimas  (2023 m.rugsėjo 13 d.)</vt:lpstr>
      <vt:lpstr>ES ir Lietuva – didžiausi Ukrainos rėmėjai</vt:lpstr>
      <vt:lpstr>Finansinė pagalba Ukrainai, mlrd. 2022 sausis – 2023 liepa</vt:lpstr>
      <vt:lpstr>Ačiū!  Dabar – Jūsų klausimai ir komentarai</vt:lpstr>
    </vt:vector>
  </TitlesOfParts>
  <Company>European Parliament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Europos Sąjungos ekonomikos aktualijos ir prognozės Lietuvai. Ko tikėtis karui Ukrainoje pasibaigus?</dc:title>
  <dc:creator>ČESNULIS Edvinas</dc:creator>
  <cp:lastModifiedBy>Dalia Sinkeviciene</cp:lastModifiedBy>
  <cp:revision>114</cp:revision>
  <dcterms:created xsi:type="dcterms:W3CDTF">2023-09-11T08:19:57Z</dcterms:created>
  <dcterms:modified xsi:type="dcterms:W3CDTF">2023-09-28T14:14:00Z</dcterms:modified>
</cp:coreProperties>
</file>