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3"/>
  </p:notesMasterIdLst>
  <p:sldIdLst>
    <p:sldId id="257" r:id="rId5"/>
    <p:sldId id="934" r:id="rId6"/>
    <p:sldId id="268" r:id="rId7"/>
    <p:sldId id="271" r:id="rId8"/>
    <p:sldId id="865" r:id="rId9"/>
    <p:sldId id="262" r:id="rId10"/>
    <p:sldId id="935" r:id="rId11"/>
    <p:sldId id="933" r:id="rId12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A62"/>
    <a:srgbClr val="E94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9" autoAdjust="0"/>
    <p:restoredTop sz="62073" autoAdjust="0"/>
  </p:normalViewPr>
  <p:slideViewPr>
    <p:cSldViewPr snapToGrid="0">
      <p:cViewPr varScale="1">
        <p:scale>
          <a:sx n="53" d="100"/>
          <a:sy n="53" d="100"/>
        </p:scale>
        <p:origin x="20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lma Šimaitienė" userId="733bfe82b98941b4" providerId="LiveId" clId="{F5FC0618-89F9-447F-9ABD-39D988538ED5}"/>
    <pc:docChg chg="undo custSel modSld sldOrd">
      <pc:chgData name="Vilma Šimaitienė" userId="733bfe82b98941b4" providerId="LiveId" clId="{F5FC0618-89F9-447F-9ABD-39D988538ED5}" dt="2023-09-06T11:54:04.182" v="91" actId="20577"/>
      <pc:docMkLst>
        <pc:docMk/>
      </pc:docMkLst>
      <pc:sldChg chg="modNotesTx">
        <pc:chgData name="Vilma Šimaitienė" userId="733bfe82b98941b4" providerId="LiveId" clId="{F5FC0618-89F9-447F-9ABD-39D988538ED5}" dt="2023-09-06T11:45:26.824" v="0" actId="6549"/>
        <pc:sldMkLst>
          <pc:docMk/>
          <pc:sldMk cId="1359309117" sldId="257"/>
        </pc:sldMkLst>
      </pc:sldChg>
      <pc:sldChg chg="modSp mod modNotesTx">
        <pc:chgData name="Vilma Šimaitienė" userId="733bfe82b98941b4" providerId="LiveId" clId="{F5FC0618-89F9-447F-9ABD-39D988538ED5}" dt="2023-09-06T11:51:28.483" v="17" actId="20577"/>
        <pc:sldMkLst>
          <pc:docMk/>
          <pc:sldMk cId="3564460844" sldId="262"/>
        </pc:sldMkLst>
        <pc:spChg chg="mod">
          <ac:chgData name="Vilma Šimaitienė" userId="733bfe82b98941b4" providerId="LiveId" clId="{F5FC0618-89F9-447F-9ABD-39D988538ED5}" dt="2023-09-06T11:51:28.483" v="17" actId="20577"/>
          <ac:spMkLst>
            <pc:docMk/>
            <pc:sldMk cId="3564460844" sldId="262"/>
            <ac:spMk id="3" creationId="{69E6099A-15D6-C6D7-124E-712E6AC49B15}"/>
          </ac:spMkLst>
        </pc:spChg>
      </pc:sldChg>
      <pc:sldChg chg="addSp delSp modSp modAnim modNotesTx">
        <pc:chgData name="Vilma Šimaitienė" userId="733bfe82b98941b4" providerId="LiveId" clId="{F5FC0618-89F9-447F-9ABD-39D988538ED5}" dt="2023-09-06T11:50:12.975" v="13"/>
        <pc:sldMkLst>
          <pc:docMk/>
          <pc:sldMk cId="2474901393" sldId="268"/>
        </pc:sldMkLst>
        <pc:picChg chg="add del mod">
          <ac:chgData name="Vilma Šimaitienė" userId="733bfe82b98941b4" providerId="LiveId" clId="{F5FC0618-89F9-447F-9ABD-39D988538ED5}" dt="2023-09-06T11:48:48.945" v="7" actId="478"/>
          <ac:picMkLst>
            <pc:docMk/>
            <pc:sldMk cId="2474901393" sldId="268"/>
            <ac:picMk id="10" creationId="{B7E153ED-8CFA-0306-F88A-481EE3524F80}"/>
          </ac:picMkLst>
        </pc:picChg>
        <pc:picChg chg="add mod">
          <ac:chgData name="Vilma Šimaitienė" userId="733bfe82b98941b4" providerId="LiveId" clId="{F5FC0618-89F9-447F-9ABD-39D988538ED5}" dt="2023-09-06T11:49:41.955" v="12" actId="1076"/>
          <ac:picMkLst>
            <pc:docMk/>
            <pc:sldMk cId="2474901393" sldId="268"/>
            <ac:picMk id="1026" creationId="{D131C0FC-B0FD-2371-C8FD-AF3B98A9A587}"/>
          </ac:picMkLst>
        </pc:picChg>
        <pc:picChg chg="del">
          <ac:chgData name="Vilma Šimaitienė" userId="733bfe82b98941b4" providerId="LiveId" clId="{F5FC0618-89F9-447F-9ABD-39D988538ED5}" dt="2023-09-06T11:48:43.842" v="5" actId="478"/>
          <ac:picMkLst>
            <pc:docMk/>
            <pc:sldMk cId="2474901393" sldId="268"/>
            <ac:picMk id="1038" creationId="{5619DE8C-2D77-93DD-B29A-3A3B9BF889B5}"/>
          </ac:picMkLst>
        </pc:picChg>
      </pc:sldChg>
      <pc:sldChg chg="ord modNotesTx">
        <pc:chgData name="Vilma Šimaitienė" userId="733bfe82b98941b4" providerId="LiveId" clId="{F5FC0618-89F9-447F-9ABD-39D988538ED5}" dt="2023-09-06T11:50:35.705" v="14" actId="6549"/>
        <pc:sldMkLst>
          <pc:docMk/>
          <pc:sldMk cId="751255750" sldId="865"/>
        </pc:sldMkLst>
      </pc:sldChg>
      <pc:sldChg chg="modSp mod">
        <pc:chgData name="Vilma Šimaitienė" userId="733bfe82b98941b4" providerId="LiveId" clId="{F5FC0618-89F9-447F-9ABD-39D988538ED5}" dt="2023-09-06T11:54:04.182" v="91" actId="20577"/>
        <pc:sldMkLst>
          <pc:docMk/>
          <pc:sldMk cId="3819756219" sldId="933"/>
        </pc:sldMkLst>
        <pc:spChg chg="mod">
          <ac:chgData name="Vilma Šimaitienė" userId="733bfe82b98941b4" providerId="LiveId" clId="{F5FC0618-89F9-447F-9ABD-39D988538ED5}" dt="2023-09-06T11:54:04.182" v="91" actId="20577"/>
          <ac:spMkLst>
            <pc:docMk/>
            <pc:sldMk cId="3819756219" sldId="933"/>
            <ac:spMk id="7" creationId="{01720EDB-D961-8751-4744-578030B0F786}"/>
          </ac:spMkLst>
        </pc:spChg>
      </pc:sldChg>
      <pc:sldChg chg="modSp mod modNotesTx">
        <pc:chgData name="Vilma Šimaitienė" userId="733bfe82b98941b4" providerId="LiveId" clId="{F5FC0618-89F9-447F-9ABD-39D988538ED5}" dt="2023-09-06T11:53:42.467" v="86" actId="14100"/>
        <pc:sldMkLst>
          <pc:docMk/>
          <pc:sldMk cId="3156832906" sldId="935"/>
        </pc:sldMkLst>
        <pc:spChg chg="mod">
          <ac:chgData name="Vilma Šimaitienė" userId="733bfe82b98941b4" providerId="LiveId" clId="{F5FC0618-89F9-447F-9ABD-39D988538ED5}" dt="2023-09-06T11:53:42.467" v="86" actId="14100"/>
          <ac:spMkLst>
            <pc:docMk/>
            <pc:sldMk cId="3156832906" sldId="935"/>
            <ac:spMk id="2" creationId="{841A4C40-CC35-4E28-904E-212ACC6E34A0}"/>
          </ac:spMkLst>
        </pc:spChg>
        <pc:spChg chg="mod">
          <ac:chgData name="Vilma Šimaitienė" userId="733bfe82b98941b4" providerId="LiveId" clId="{F5FC0618-89F9-447F-9ABD-39D988538ED5}" dt="2023-09-06T11:53:19.683" v="84" actId="6549"/>
          <ac:spMkLst>
            <pc:docMk/>
            <pc:sldMk cId="3156832906" sldId="935"/>
            <ac:spMk id="3" creationId="{69E6099A-15D6-C6D7-124E-712E6AC49B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F68CE-4181-4577-AA65-CE68BAEF4D9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980A9-0491-4C4D-9F5A-E70B30B6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980A9-0491-4C4D-9F5A-E70B30B698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7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980A9-0491-4C4D-9F5A-E70B30B698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0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980A9-0491-4C4D-9F5A-E70B30B698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1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980A9-0491-4C4D-9F5A-E70B30B698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9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78B5D-7C4D-48A9-AEC2-F04C7B89A9CF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8758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980A9-0491-4C4D-9F5A-E70B30B698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37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980A9-0491-4C4D-9F5A-E70B30B698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45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980A9-0491-4C4D-9F5A-E70B30B698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7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" y="0"/>
            <a:ext cx="12191948" cy="6858000"/>
            <a:chOff x="-11" y="0"/>
            <a:chExt cx="9143961" cy="5143500"/>
          </a:xfrm>
          <a:solidFill>
            <a:srgbClr val="194A62"/>
          </a:solidFill>
        </p:grpSpPr>
        <p:sp>
          <p:nvSpPr>
            <p:cNvPr id="10" name="Google Shape;10;p2"/>
            <p:cNvSpPr/>
            <p:nvPr/>
          </p:nvSpPr>
          <p:spPr>
            <a:xfrm>
              <a:off x="7854550" y="2020200"/>
              <a:ext cx="1289400" cy="3123300"/>
            </a:xfrm>
            <a:prstGeom prst="rect">
              <a:avLst/>
            </a:prstGeom>
            <a:solidFill>
              <a:srgbClr val="E9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780400" y="1853711"/>
              <a:ext cx="2010900" cy="6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325550" y="1608144"/>
              <a:ext cx="818400" cy="64200"/>
            </a:xfrm>
            <a:prstGeom prst="rect">
              <a:avLst/>
            </a:prstGeom>
            <a:solidFill>
              <a:srgbClr val="E9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0"/>
              <a:ext cx="352500" cy="19764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352600" y="4409825"/>
              <a:ext cx="1889100" cy="64200"/>
            </a:xfrm>
            <a:prstGeom prst="rect">
              <a:avLst/>
            </a:prstGeom>
            <a:solidFill>
              <a:srgbClr val="E9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10800000">
              <a:off x="-11" y="4655393"/>
              <a:ext cx="818400" cy="6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05833" y="1448733"/>
            <a:ext cx="7418800" cy="33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solidFill>
                  <a:srgbClr val="194A62"/>
                </a:solidFill>
                <a:latin typeface="+mj-lt"/>
                <a:ea typeface="Inter ExtraBold"/>
                <a:cs typeface="Inter ExtraBold"/>
                <a:sym typeface="Inter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205833" y="4665833"/>
            <a:ext cx="74188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rgbClr val="E94D65"/>
                </a:solidFill>
                <a:latin typeface="+mn-lt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003521A-3B88-4595-81C4-815D49C19E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5179" y="443900"/>
            <a:ext cx="2731155" cy="134519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C5C58-D312-492F-8810-7C43290E15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t-LT"/>
              <a:t>www.veiklosvaldymas.lt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0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0" y="-3299"/>
            <a:ext cx="10813867" cy="6861300"/>
            <a:chOff x="0" y="-2475"/>
            <a:chExt cx="8110400" cy="5145975"/>
          </a:xfrm>
        </p:grpSpPr>
        <p:sp>
          <p:nvSpPr>
            <p:cNvPr id="21" name="Google Shape;21;p3"/>
            <p:cNvSpPr/>
            <p:nvPr/>
          </p:nvSpPr>
          <p:spPr>
            <a:xfrm>
              <a:off x="6821000" y="2020200"/>
              <a:ext cx="1289400" cy="3123300"/>
            </a:xfrm>
            <a:prstGeom prst="rect">
              <a:avLst/>
            </a:prstGeom>
            <a:solidFill>
              <a:schemeClr val="accent6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rot="10800000">
              <a:off x="0" y="-2475"/>
              <a:ext cx="565200" cy="539700"/>
            </a:xfrm>
            <a:prstGeom prst="rect">
              <a:avLst/>
            </a:prstGeom>
            <a:solidFill>
              <a:srgbClr val="E9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0" y="507600"/>
              <a:ext cx="229500" cy="64200"/>
            </a:xfrm>
            <a:prstGeom prst="rect">
              <a:avLst/>
            </a:prstGeom>
            <a:solidFill>
              <a:srgbClr val="194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6964375" y="1755769"/>
              <a:ext cx="818400" cy="64200"/>
            </a:xfrm>
            <a:prstGeom prst="rect">
              <a:avLst/>
            </a:prstGeom>
            <a:solidFill>
              <a:srgbClr val="E9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6703325" y="2246947"/>
              <a:ext cx="896100" cy="64200"/>
            </a:xfrm>
            <a:prstGeom prst="rect">
              <a:avLst/>
            </a:prstGeom>
            <a:solidFill>
              <a:srgbClr val="E9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5504875" y="2001350"/>
              <a:ext cx="1925400" cy="64200"/>
            </a:xfrm>
            <a:prstGeom prst="rect">
              <a:avLst/>
            </a:prstGeom>
            <a:solidFill>
              <a:srgbClr val="194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E94D65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277033" y="2341033"/>
            <a:ext cx="5977200" cy="2594800"/>
          </a:xfrm>
          <a:prstGeom prst="rect">
            <a:avLst/>
          </a:prstGeom>
          <a:solidFill>
            <a:srgbClr val="194A6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277033" y="4816200"/>
            <a:ext cx="4533200" cy="844400"/>
          </a:xfrm>
          <a:prstGeom prst="rect">
            <a:avLst/>
          </a:prstGeom>
          <a:solidFill>
            <a:srgbClr val="E94D6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5EE22D2E-FFB5-45B3-BE68-BC9BEEA923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5167" y="424234"/>
            <a:ext cx="2216240" cy="109158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198BF3-9B31-44DE-B3EF-2850EB62F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t-LT"/>
              <a:t>www.veiklosvaldymas.lt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0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4"/>
          <p:cNvGrpSpPr/>
          <p:nvPr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32" name="Google Shape;32;p4"/>
            <p:cNvSpPr/>
            <p:nvPr/>
          </p:nvSpPr>
          <p:spPr>
            <a:xfrm>
              <a:off x="8925600" y="0"/>
              <a:ext cx="218400" cy="2020200"/>
            </a:xfrm>
            <a:prstGeom prst="rect">
              <a:avLst/>
            </a:prstGeom>
            <a:solidFill>
              <a:srgbClr val="194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0" y="2020200"/>
              <a:ext cx="218400" cy="3123300"/>
            </a:xfrm>
            <a:prstGeom prst="rect">
              <a:avLst/>
            </a:prstGeom>
            <a:solidFill>
              <a:schemeClr val="accent6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1608150"/>
              <a:ext cx="358200" cy="64200"/>
            </a:xfrm>
            <a:prstGeom prst="rect">
              <a:avLst/>
            </a:prstGeom>
            <a:solidFill>
              <a:srgbClr val="E9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1011700" y="500161"/>
            <a:ext cx="1016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267" b="1">
                <a:solidFill>
                  <a:srgbClr val="194A62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51200" y="1394253"/>
            <a:ext cx="10289600" cy="47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ter"/>
              <a:buAutoNum type="arabicPeriod"/>
              <a:defRPr sz="1400">
                <a:solidFill>
                  <a:srgbClr val="194A62"/>
                </a:solidFill>
                <a:latin typeface="+mn-lt"/>
                <a:ea typeface="Inter"/>
                <a:cs typeface="Inter"/>
                <a:sym typeface="Inter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B697A8D-7ECB-4406-A6F7-23C4013FD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8387" y="5810271"/>
            <a:ext cx="1372413" cy="67596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C98769-274F-4C2C-9296-4E4DADD3DD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t-LT"/>
              <a:t>www.veiklosvaldymas.lt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3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3899FE-3D9C-41DA-BC42-94911396AEC7}"/>
              </a:ext>
            </a:extLst>
          </p:cNvPr>
          <p:cNvGrpSpPr/>
          <p:nvPr userDrawn="1"/>
        </p:nvGrpSpPr>
        <p:grpSpPr>
          <a:xfrm>
            <a:off x="-166" y="0"/>
            <a:ext cx="12192167" cy="6858000"/>
            <a:chOff x="-125" y="0"/>
            <a:chExt cx="9144125" cy="5143500"/>
          </a:xfrm>
        </p:grpSpPr>
        <p:sp>
          <p:nvSpPr>
            <p:cNvPr id="39" name="Google Shape;39;p5"/>
            <p:cNvSpPr/>
            <p:nvPr/>
          </p:nvSpPr>
          <p:spPr>
            <a:xfrm rot="10800000">
              <a:off x="-100" y="4804200"/>
              <a:ext cx="4303500" cy="339300"/>
            </a:xfrm>
            <a:prstGeom prst="rect">
              <a:avLst/>
            </a:prstGeom>
            <a:solidFill>
              <a:srgbClr val="194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 rot="10800000">
              <a:off x="7711500" y="0"/>
              <a:ext cx="1430700" cy="339300"/>
            </a:xfrm>
            <a:prstGeom prst="rect">
              <a:avLst/>
            </a:prstGeom>
            <a:solidFill>
              <a:srgbClr val="E9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 rot="10800000">
              <a:off x="-125" y="4766475"/>
              <a:ext cx="1041000" cy="64200"/>
            </a:xfrm>
            <a:prstGeom prst="rect">
              <a:avLst/>
            </a:prstGeom>
            <a:solidFill>
              <a:srgbClr val="E9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 rot="10800000">
              <a:off x="8394000" y="310875"/>
              <a:ext cx="750000" cy="64200"/>
            </a:xfrm>
            <a:prstGeom prst="rect">
              <a:avLst/>
            </a:prstGeom>
            <a:solidFill>
              <a:srgbClr val="194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951200" y="500087"/>
            <a:ext cx="1028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94A62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611600" y="3633949"/>
            <a:ext cx="4128800" cy="11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194A62"/>
                </a:solidFill>
                <a:latin typeface="+mn-lt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6451600" y="3633949"/>
            <a:ext cx="4128800" cy="11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194A62"/>
                </a:solidFill>
                <a:latin typeface="+mn-lt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 idx="3"/>
          </p:nvPr>
        </p:nvSpPr>
        <p:spPr>
          <a:xfrm>
            <a:off x="1611600" y="3146984"/>
            <a:ext cx="4128800" cy="5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rgbClr val="E94D65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 dirty="0"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 idx="4"/>
          </p:nvPr>
        </p:nvSpPr>
        <p:spPr>
          <a:xfrm>
            <a:off x="6451600" y="3146984"/>
            <a:ext cx="4128800" cy="5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rgbClr val="E94D65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B99DABC3-AC36-445C-943B-2EB2D2464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387" y="5810271"/>
            <a:ext cx="1372413" cy="67596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3CA139-FE82-47E7-A2FD-C3363632C2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37867" y="6449237"/>
            <a:ext cx="4114800" cy="365125"/>
          </a:xfrm>
        </p:spPr>
        <p:txBody>
          <a:bodyPr/>
          <a:lstStyle/>
          <a:p>
            <a:r>
              <a:rPr lang="lt-LT" dirty="0"/>
              <a:t>www.veiklosvaldymas.lt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 rot="10800000" flipH="1">
            <a:off x="-1401" y="0"/>
            <a:ext cx="1907600" cy="452400"/>
          </a:xfrm>
          <a:prstGeom prst="rect">
            <a:avLst/>
          </a:prstGeom>
          <a:solidFill>
            <a:srgbClr val="194A6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/>
          <p:nvPr/>
        </p:nvSpPr>
        <p:spPr>
          <a:xfrm flipH="1">
            <a:off x="10282000" y="6405600"/>
            <a:ext cx="1907600" cy="452400"/>
          </a:xfrm>
          <a:prstGeom prst="rect">
            <a:avLst/>
          </a:prstGeom>
          <a:solidFill>
            <a:srgbClr val="E94D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/>
          <p:nvPr/>
        </p:nvSpPr>
        <p:spPr>
          <a:xfrm rot="10800000">
            <a:off x="100" y="414500"/>
            <a:ext cx="619200" cy="85667"/>
          </a:xfrm>
          <a:prstGeom prst="rect">
            <a:avLst/>
          </a:prstGeom>
          <a:solidFill>
            <a:srgbClr val="E94D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11691795" y="6024838"/>
            <a:ext cx="497805" cy="85600"/>
          </a:xfrm>
          <a:prstGeom prst="rect">
            <a:avLst/>
          </a:prstGeom>
          <a:solidFill>
            <a:srgbClr val="E94D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641933" y="500167"/>
            <a:ext cx="10907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 b="1">
                <a:solidFill>
                  <a:srgbClr val="194A62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55" name="Google Shape;55;p6"/>
          <p:cNvSpPr/>
          <p:nvPr/>
        </p:nvSpPr>
        <p:spPr>
          <a:xfrm>
            <a:off x="10760601" y="6210372"/>
            <a:ext cx="1292400" cy="85600"/>
          </a:xfrm>
          <a:prstGeom prst="rect">
            <a:avLst/>
          </a:prstGeom>
          <a:solidFill>
            <a:srgbClr val="194A6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AD4A22F-2D27-4469-B494-84A1FD9548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699" y="5914383"/>
            <a:ext cx="1372413" cy="67596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126CDA-3F49-4616-A021-DA6DAB6712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t-LT"/>
              <a:t>www.veiklosvaldymas.lt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2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245E98-9DE6-4D77-81BC-5CC2484B21FC}"/>
              </a:ext>
            </a:extLst>
          </p:cNvPr>
          <p:cNvGrpSpPr/>
          <p:nvPr userDrawn="1"/>
        </p:nvGrpSpPr>
        <p:grpSpPr>
          <a:xfrm>
            <a:off x="286501" y="0"/>
            <a:ext cx="11905500" cy="6858000"/>
            <a:chOff x="214875" y="0"/>
            <a:chExt cx="8929125" cy="5143500"/>
          </a:xfrm>
        </p:grpSpPr>
        <p:sp>
          <p:nvSpPr>
            <p:cNvPr id="58" name="Google Shape;58;p7"/>
            <p:cNvSpPr/>
            <p:nvPr/>
          </p:nvSpPr>
          <p:spPr>
            <a:xfrm>
              <a:off x="713950" y="4297800"/>
              <a:ext cx="1289400" cy="845700"/>
            </a:xfrm>
            <a:prstGeom prst="rect">
              <a:avLst/>
            </a:prstGeom>
            <a:solidFill>
              <a:srgbClr val="194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713950" y="0"/>
              <a:ext cx="1289400" cy="31233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 rot="10800000">
              <a:off x="8315700" y="4804200"/>
              <a:ext cx="828300" cy="339300"/>
            </a:xfrm>
            <a:prstGeom prst="rect">
              <a:avLst/>
            </a:prstGeom>
            <a:solidFill>
              <a:srgbClr val="E9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 rot="10800000">
              <a:off x="214875" y="920672"/>
              <a:ext cx="818400" cy="64200"/>
            </a:xfrm>
            <a:prstGeom prst="rect">
              <a:avLst/>
            </a:prstGeom>
            <a:solidFill>
              <a:srgbClr val="E9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398225" y="429494"/>
              <a:ext cx="896100" cy="64200"/>
            </a:xfrm>
            <a:prstGeom prst="rect">
              <a:avLst/>
            </a:prstGeom>
            <a:solidFill>
              <a:srgbClr val="E9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 rot="10800000">
              <a:off x="8690850" y="4766475"/>
              <a:ext cx="448200" cy="64200"/>
            </a:xfrm>
            <a:prstGeom prst="rect">
              <a:avLst/>
            </a:prstGeom>
            <a:solidFill>
              <a:srgbClr val="194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7"/>
            <p:cNvSpPr/>
            <p:nvPr/>
          </p:nvSpPr>
          <p:spPr>
            <a:xfrm rot="10800000">
              <a:off x="567550" y="675075"/>
              <a:ext cx="1871700" cy="64200"/>
            </a:xfrm>
            <a:prstGeom prst="rect">
              <a:avLst/>
            </a:prstGeom>
            <a:solidFill>
              <a:srgbClr val="194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3861200" y="1249000"/>
            <a:ext cx="7379600" cy="13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 dirty="0"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3861200" y="2516200"/>
            <a:ext cx="6898400" cy="30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194A62"/>
                </a:solidFill>
              </a:defRPr>
            </a:lvl1pPr>
            <a:lvl2pPr marL="1219170" lvl="1" indent="-423323">
              <a:spcBef>
                <a:spcPts val="1333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600"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600"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600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600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600"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600"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600"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600"/>
            </a:lvl9pPr>
          </a:lstStyle>
          <a:p>
            <a:endParaRPr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CDA84AE-91C0-4A37-AE7B-27DEC9EE6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5088" y="6067616"/>
            <a:ext cx="1372413" cy="67596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57AAD-087C-408D-BE2C-E13905546E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t-LT"/>
              <a:t>www.veiklosvaldymas.lt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8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8"/>
          <p:cNvGrpSpPr/>
          <p:nvPr/>
        </p:nvGrpSpPr>
        <p:grpSpPr>
          <a:xfrm>
            <a:off x="1" y="1"/>
            <a:ext cx="12191993" cy="6858167"/>
            <a:chOff x="0" y="0"/>
            <a:chExt cx="9143995" cy="5143625"/>
          </a:xfrm>
        </p:grpSpPr>
        <p:grpSp>
          <p:nvGrpSpPr>
            <p:cNvPr id="69" name="Google Shape;69;p8"/>
            <p:cNvGrpSpPr/>
            <p:nvPr/>
          </p:nvGrpSpPr>
          <p:grpSpPr>
            <a:xfrm>
              <a:off x="0" y="0"/>
              <a:ext cx="9143995" cy="5143625"/>
              <a:chOff x="0" y="0"/>
              <a:chExt cx="9143995" cy="5143625"/>
            </a:xfrm>
          </p:grpSpPr>
          <p:sp>
            <p:nvSpPr>
              <p:cNvPr id="70" name="Google Shape;70;p8"/>
              <p:cNvSpPr/>
              <p:nvPr/>
            </p:nvSpPr>
            <p:spPr>
              <a:xfrm flipH="1">
                <a:off x="0" y="4188125"/>
                <a:ext cx="2727300" cy="955500"/>
              </a:xfrm>
              <a:prstGeom prst="rect">
                <a:avLst/>
              </a:prstGeom>
              <a:solidFill>
                <a:srgbClr val="194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8"/>
              <p:cNvSpPr/>
              <p:nvPr/>
            </p:nvSpPr>
            <p:spPr>
              <a:xfrm flipH="1">
                <a:off x="2151456" y="4665062"/>
                <a:ext cx="2157000" cy="64213"/>
              </a:xfrm>
              <a:prstGeom prst="rect">
                <a:avLst/>
              </a:prstGeom>
              <a:solidFill>
                <a:srgbClr val="E94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8"/>
              <p:cNvSpPr/>
              <p:nvPr/>
            </p:nvSpPr>
            <p:spPr>
              <a:xfrm>
                <a:off x="6416695" y="0"/>
                <a:ext cx="2727300" cy="955500"/>
              </a:xfrm>
              <a:prstGeom prst="rect">
                <a:avLst/>
              </a:prstGeom>
              <a:solidFill>
                <a:srgbClr val="E94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8"/>
              <p:cNvSpPr/>
              <p:nvPr/>
            </p:nvSpPr>
            <p:spPr>
              <a:xfrm>
                <a:off x="4726699" y="231350"/>
                <a:ext cx="2694600" cy="64200"/>
              </a:xfrm>
              <a:prstGeom prst="rect">
                <a:avLst/>
              </a:prstGeom>
              <a:solidFill>
                <a:srgbClr val="194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8"/>
              <p:cNvSpPr/>
              <p:nvPr/>
            </p:nvSpPr>
            <p:spPr>
              <a:xfrm>
                <a:off x="6073999" y="462700"/>
                <a:ext cx="1117200" cy="64200"/>
              </a:xfrm>
              <a:prstGeom prst="rect">
                <a:avLst/>
              </a:prstGeom>
              <a:solidFill>
                <a:srgbClr val="194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" name="Google Shape;77;p8"/>
            <p:cNvSpPr/>
            <p:nvPr/>
          </p:nvSpPr>
          <p:spPr>
            <a:xfrm flipH="1">
              <a:off x="1964711" y="4910650"/>
              <a:ext cx="1019244" cy="64213"/>
            </a:xfrm>
            <a:prstGeom prst="rect">
              <a:avLst/>
            </a:prstGeom>
            <a:solidFill>
              <a:srgbClr val="E9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880300" y="1720700"/>
            <a:ext cx="8431600" cy="35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64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64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64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64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64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64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64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6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ED861900-1F9D-4AA9-B69E-6ADCA2D06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7412" y="5772340"/>
            <a:ext cx="1372413" cy="67596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880F07-B889-46AE-9258-4B4F5C7AD4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t-LT"/>
              <a:t>www.veiklosvaldymas.lt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2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CC14F9C-C08E-764C-CF9B-BCF40DD3B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88A2AEF-176D-F4A6-2781-06FA09EFE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FB0AD12-6BBA-D40E-150F-681F51A5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BC51-46D9-42AA-924C-81BC930CD30D}" type="datetimeFigureOut">
              <a:rPr lang="lt-LT" smtClean="0"/>
              <a:t>2023-09-06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E47A0AF-6F63-552D-71D3-99DC5BB7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7A16D42-680C-20EB-9886-9A85F0B0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3768-AAFF-463F-8916-9102E3C12CB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713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9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A0DF7A-2168-495E-AAC3-31347487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50B93-6960-4AA8-804F-AB10A311C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48815-12D9-4621-91BC-EDE721178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94A62"/>
                </a:solidFill>
              </a:defRPr>
            </a:lvl1pPr>
          </a:lstStyle>
          <a:p>
            <a:r>
              <a:rPr lang="lt-LT" dirty="0"/>
              <a:t>www.veiklosvaldymas.lt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85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1" i="0" u="none" strike="noStrike" cap="none">
          <a:solidFill>
            <a:srgbClr val="194A62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veiklosvaldymas.lt/" TargetMode="External"/><Relationship Id="rId4" Type="http://schemas.openxmlformats.org/officeDocument/2006/relationships/hyperlink" Target="mailto:vilma.simaitiene@veiklosvaldymas.l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6396E1-F3E4-421A-9501-D5682B1EF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833" y="2276047"/>
            <a:ext cx="7418800" cy="2222583"/>
          </a:xfrm>
        </p:spPr>
        <p:txBody>
          <a:bodyPr/>
          <a:lstStyle/>
          <a:p>
            <a:pPr algn="ctr"/>
            <a:r>
              <a:rPr lang="lt-LT" sz="3600" b="1" dirty="0">
                <a:effectLst/>
              </a:rPr>
              <a:t>Personalo vadovo vidinė darna: </a:t>
            </a:r>
            <a:br>
              <a:rPr lang="en-US" sz="3600" b="1" dirty="0">
                <a:effectLst/>
              </a:rPr>
            </a:br>
            <a:r>
              <a:rPr lang="lt-LT" sz="3600" b="1" dirty="0">
                <a:effectLst/>
              </a:rPr>
              <a:t>kaip ją išlaikyti, kad neperdegtum ir turėtum resursų</a:t>
            </a:r>
            <a:r>
              <a:rPr lang="en-US" sz="3600" dirty="0"/>
              <a:t> </a:t>
            </a:r>
            <a:r>
              <a:rPr lang="lt-LT" sz="3600" b="1" dirty="0">
                <a:effectLst/>
              </a:rPr>
              <a:t>savo </a:t>
            </a:r>
            <a:r>
              <a:rPr lang="en-US" sz="3600" dirty="0"/>
              <a:t>bei </a:t>
            </a:r>
            <a:r>
              <a:rPr lang="lt-LT" sz="3600" b="1" dirty="0">
                <a:effectLst/>
              </a:rPr>
              <a:t>organizacijos tikslams pasiekti?</a:t>
            </a:r>
            <a:endParaRPr lang="lt-LT" sz="3600" dirty="0">
              <a:effectLst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3E5928C-78DD-40C0-BE72-5678538B9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0513" y="4674363"/>
            <a:ext cx="2525487" cy="644690"/>
          </a:xfrm>
        </p:spPr>
        <p:txBody>
          <a:bodyPr/>
          <a:lstStyle/>
          <a:p>
            <a:r>
              <a:rPr lang="en-US" dirty="0">
                <a:latin typeface="+mj-lt"/>
              </a:rPr>
              <a:t>Vilma </a:t>
            </a:r>
            <a:r>
              <a:rPr lang="lt-LT" dirty="0">
                <a:latin typeface="+mj-lt"/>
              </a:rPr>
              <a:t>Šimaitienė</a:t>
            </a:r>
            <a:endParaRPr lang="en-US" dirty="0">
              <a:latin typeface="+mj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329C45-B9F9-4BAB-9370-9C3061D980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t-LT"/>
              <a:t>www.veiklosvaldymas.lt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0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E2470-4C4C-9201-5DE3-F68144028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Personalo vadovo aplinka</a:t>
            </a:r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76B069D0-8619-A516-E108-4829AEE876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t-LT"/>
              <a:t>www.veiklosvaldymas.lt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0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263B-B8CA-487E-A209-687E8BCE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2" y="5744105"/>
            <a:ext cx="10168400" cy="763600"/>
          </a:xfrm>
        </p:spPr>
        <p:txBody>
          <a:bodyPr/>
          <a:lstStyle/>
          <a:p>
            <a:pPr algn="ctr"/>
            <a:r>
              <a:rPr lang="lt-LT" sz="3200" dirty="0">
                <a:solidFill>
                  <a:srgbClr val="E94D65"/>
                </a:solidFill>
              </a:rPr>
              <a:t>Personalo vadovas – superherojus?</a:t>
            </a:r>
            <a:endParaRPr lang="en-US" sz="3200" dirty="0">
              <a:solidFill>
                <a:srgbClr val="E94D65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B08C8-8F6D-49CF-A59A-E786BDBD90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t-LT"/>
              <a:t>www.veiklosvaldymas.lt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8FE751-1E54-9415-8AF5-221A6433E502}"/>
              </a:ext>
            </a:extLst>
          </p:cNvPr>
          <p:cNvSpPr txBox="1"/>
          <p:nvPr/>
        </p:nvSpPr>
        <p:spPr>
          <a:xfrm>
            <a:off x="1491167" y="2897241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Reorganizacija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B69B7-B328-5013-1E3B-0C81B008D509}"/>
              </a:ext>
            </a:extLst>
          </p:cNvPr>
          <p:cNvSpPr txBox="1"/>
          <p:nvPr/>
        </p:nvSpPr>
        <p:spPr>
          <a:xfrm>
            <a:off x="1605595" y="4439860"/>
            <a:ext cx="219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Emocijos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030649-8D1F-389E-CBDB-92E55F53D444}"/>
              </a:ext>
            </a:extLst>
          </p:cNvPr>
          <p:cNvSpPr txBox="1"/>
          <p:nvPr/>
        </p:nvSpPr>
        <p:spPr>
          <a:xfrm>
            <a:off x="7794171" y="3546536"/>
            <a:ext cx="345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Konfliktai, darbo ginčų komisijos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82213-1286-5AEA-0862-809794644651}"/>
              </a:ext>
            </a:extLst>
          </p:cNvPr>
          <p:cNvSpPr txBox="1"/>
          <p:nvPr/>
        </p:nvSpPr>
        <p:spPr>
          <a:xfrm>
            <a:off x="8457220" y="5134770"/>
            <a:ext cx="219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Žema motyvacija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704463-3480-053E-6EE3-0D2640DA68C1}"/>
              </a:ext>
            </a:extLst>
          </p:cNvPr>
          <p:cNvSpPr txBox="1"/>
          <p:nvPr/>
        </p:nvSpPr>
        <p:spPr>
          <a:xfrm>
            <a:off x="1262567" y="5117880"/>
            <a:ext cx="584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Darbuotojų kaita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2293FF-2DB4-1C91-C10F-9BE41C3C6E7F}"/>
              </a:ext>
            </a:extLst>
          </p:cNvPr>
          <p:cNvSpPr txBox="1"/>
          <p:nvPr/>
        </p:nvSpPr>
        <p:spPr>
          <a:xfrm>
            <a:off x="1019346" y="3721381"/>
            <a:ext cx="337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Rinkos konkurencija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25AF1E-2669-79CE-0BC3-8FD2C71AA3AC}"/>
              </a:ext>
            </a:extLst>
          </p:cNvPr>
          <p:cNvSpPr txBox="1"/>
          <p:nvPr/>
        </p:nvSpPr>
        <p:spPr>
          <a:xfrm>
            <a:off x="1738092" y="1723054"/>
            <a:ext cx="219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Nauji tikslai, projektai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5A12F5-E54C-063D-2410-B3D5C8AE03E5}"/>
              </a:ext>
            </a:extLst>
          </p:cNvPr>
          <p:cNvSpPr txBox="1"/>
          <p:nvPr/>
        </p:nvSpPr>
        <p:spPr>
          <a:xfrm>
            <a:off x="8137562" y="1592987"/>
            <a:ext cx="302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Darbuotojų problemos, rūpesčiai, nepasitenkinimas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581524-3203-BC7C-CC33-7881608D5093}"/>
              </a:ext>
            </a:extLst>
          </p:cNvPr>
          <p:cNvSpPr txBox="1"/>
          <p:nvPr/>
        </p:nvSpPr>
        <p:spPr>
          <a:xfrm>
            <a:off x="8391071" y="4419668"/>
            <a:ext cx="226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Mažas įsitraukimas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CB89F6-12EC-5190-CEEA-1DEF87A3167D}"/>
              </a:ext>
            </a:extLst>
          </p:cNvPr>
          <p:cNvSpPr txBox="1"/>
          <p:nvPr/>
        </p:nvSpPr>
        <p:spPr>
          <a:xfrm>
            <a:off x="8024687" y="2666260"/>
            <a:ext cx="282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rgbClr val="002060"/>
                </a:solidFill>
              </a:rPr>
              <a:t>Klientų nepasitenkinimas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A85135-4B03-777D-C6F5-4268D110C0EB}"/>
              </a:ext>
            </a:extLst>
          </p:cNvPr>
          <p:cNvSpPr txBox="1"/>
          <p:nvPr/>
        </p:nvSpPr>
        <p:spPr>
          <a:xfrm>
            <a:off x="707100" y="493251"/>
            <a:ext cx="10999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>
                <a:solidFill>
                  <a:srgbClr val="194A62"/>
                </a:solidFill>
                <a:latin typeface="+mj-lt"/>
                <a:cs typeface="Arial"/>
                <a:sym typeface="Arial"/>
              </a:rPr>
              <a:t>Personalo vadovo aplinka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31C0FC-B0FD-2371-C8FD-AF3B98A9A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86" y="2273397"/>
            <a:ext cx="3371051" cy="251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90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E580F146-289E-3585-2BCB-42B20D6B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100" y="761418"/>
            <a:ext cx="10168400" cy="763600"/>
          </a:xfrm>
        </p:spPr>
        <p:txBody>
          <a:bodyPr/>
          <a:lstStyle/>
          <a:p>
            <a:br>
              <a:rPr lang="lt-LT" sz="2400" dirty="0">
                <a:sym typeface="Wingdings" panose="05000000000000000000" pitchFamily="2" charset="2"/>
              </a:rPr>
            </a:br>
            <a:r>
              <a:rPr lang="lt-LT" sz="3200" dirty="0">
                <a:sym typeface="Wingdings" panose="05000000000000000000" pitchFamily="2" charset="2"/>
              </a:rPr>
              <a:t>5 taisyklės, padedančios susikurti ir išlaikyti vidinę darną</a:t>
            </a:r>
            <a:br>
              <a:rPr lang="lt-LT" sz="3200" dirty="0">
                <a:sym typeface="Wingdings" panose="05000000000000000000" pitchFamily="2" charset="2"/>
              </a:rPr>
            </a:br>
            <a:endParaRPr lang="lt-LT" sz="3200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1C20724A-332C-5A22-6E14-55FDFEC3C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100" y="1684330"/>
            <a:ext cx="10289600" cy="4754000"/>
          </a:xfrm>
        </p:spPr>
        <p:txBody>
          <a:bodyPr/>
          <a:lstStyle/>
          <a:p>
            <a:pPr marL="203195" indent="0">
              <a:buNone/>
            </a:pPr>
            <a:endParaRPr lang="lt-LT" dirty="0">
              <a:sym typeface="Wingdings" panose="05000000000000000000" pitchFamily="2" charset="2"/>
            </a:endParaRPr>
          </a:p>
          <a:p>
            <a:pPr marL="203195" indent="0">
              <a:lnSpc>
                <a:spcPct val="200000"/>
              </a:lnSpc>
              <a:buNone/>
            </a:pPr>
            <a:r>
              <a:rPr lang="lt-LT" sz="2800" dirty="0">
                <a:sym typeface="Wingdings" panose="05000000000000000000" pitchFamily="2" charset="2"/>
              </a:rPr>
              <a:t>1</a:t>
            </a:r>
            <a:r>
              <a:rPr lang="en-US" sz="2800" dirty="0">
                <a:sym typeface="Wingdings" panose="05000000000000000000" pitchFamily="2" charset="2"/>
              </a:rPr>
              <a:t>. </a:t>
            </a:r>
            <a:r>
              <a:rPr lang="lt-LT" sz="2800" dirty="0">
                <a:sym typeface="Wingdings" panose="05000000000000000000" pitchFamily="2" charset="2"/>
              </a:rPr>
              <a:t>Srauto taisyklė. </a:t>
            </a:r>
          </a:p>
          <a:p>
            <a:pPr marL="203195" indent="0">
              <a:lnSpc>
                <a:spcPct val="200000"/>
              </a:lnSpc>
              <a:buNone/>
            </a:pPr>
            <a:r>
              <a:rPr lang="lt-LT" sz="2800" dirty="0">
                <a:sym typeface="Wingdings" panose="05000000000000000000" pitchFamily="2" charset="2"/>
              </a:rPr>
              <a:t>2</a:t>
            </a:r>
            <a:r>
              <a:rPr lang="en-US" sz="2800" dirty="0">
                <a:sym typeface="Wingdings" panose="05000000000000000000" pitchFamily="2" charset="2"/>
              </a:rPr>
              <a:t>. </a:t>
            </a:r>
            <a:r>
              <a:rPr lang="lt-LT" sz="2800" dirty="0">
                <a:sym typeface="Wingdings" panose="05000000000000000000" pitchFamily="2" charset="2"/>
              </a:rPr>
              <a:t>Komforto zonos taisyklė.</a:t>
            </a:r>
          </a:p>
          <a:p>
            <a:pPr marL="203195" indent="0">
              <a:lnSpc>
                <a:spcPct val="200000"/>
              </a:lnSpc>
              <a:buNone/>
            </a:pPr>
            <a:r>
              <a:rPr lang="lt-LT" sz="2800" dirty="0">
                <a:sym typeface="Wingdings" panose="05000000000000000000" pitchFamily="2" charset="2"/>
              </a:rPr>
              <a:t>3</a:t>
            </a:r>
            <a:r>
              <a:rPr lang="en-US" sz="2800" dirty="0">
                <a:sym typeface="Wingdings" panose="05000000000000000000" pitchFamily="2" charset="2"/>
              </a:rPr>
              <a:t>. </a:t>
            </a:r>
            <a:r>
              <a:rPr lang="lt-LT" sz="2800" dirty="0">
                <a:sym typeface="Wingdings" panose="05000000000000000000" pitchFamily="2" charset="2"/>
              </a:rPr>
              <a:t>Streso valdymo taisyklė.</a:t>
            </a:r>
          </a:p>
          <a:p>
            <a:pPr marL="203195" indent="0">
              <a:lnSpc>
                <a:spcPct val="200000"/>
              </a:lnSpc>
              <a:buNone/>
            </a:pPr>
            <a:r>
              <a:rPr lang="lt-LT" sz="2800" dirty="0">
                <a:sym typeface="Wingdings" panose="05000000000000000000" pitchFamily="2" charset="2"/>
              </a:rPr>
              <a:t>4</a:t>
            </a:r>
            <a:r>
              <a:rPr lang="en-US" sz="2800" dirty="0">
                <a:sym typeface="Wingdings" panose="05000000000000000000" pitchFamily="2" charset="2"/>
              </a:rPr>
              <a:t>. </a:t>
            </a:r>
            <a:r>
              <a:rPr lang="lt-LT" sz="2800" dirty="0">
                <a:sym typeface="Wingdings" panose="05000000000000000000" pitchFamily="2" charset="2"/>
              </a:rPr>
              <a:t>Tikslo taisyklė.</a:t>
            </a:r>
          </a:p>
          <a:p>
            <a:pPr marL="203195" indent="0">
              <a:lnSpc>
                <a:spcPct val="200000"/>
              </a:lnSpc>
              <a:buNone/>
            </a:pPr>
            <a:r>
              <a:rPr lang="lt-LT" sz="2800" dirty="0">
                <a:sym typeface="Wingdings" panose="05000000000000000000" pitchFamily="2" charset="2"/>
              </a:rPr>
              <a:t>5</a:t>
            </a:r>
            <a:r>
              <a:rPr lang="en-US" sz="2800" dirty="0">
                <a:sym typeface="Wingdings" panose="05000000000000000000" pitchFamily="2" charset="2"/>
              </a:rPr>
              <a:t>. </a:t>
            </a:r>
            <a:r>
              <a:rPr lang="lt-LT" sz="2800" dirty="0">
                <a:sym typeface="Wingdings" panose="05000000000000000000" pitchFamily="2" charset="2"/>
              </a:rPr>
              <a:t>Palaikančios aplinkos taisyklė.</a:t>
            </a:r>
          </a:p>
          <a:p>
            <a:pPr marL="203195" indent="0">
              <a:lnSpc>
                <a:spcPct val="200000"/>
              </a:lnSpc>
              <a:buNone/>
            </a:pPr>
            <a:endParaRPr lang="lt-LT" sz="1600" dirty="0">
              <a:sym typeface="Wingdings" panose="05000000000000000000" pitchFamily="2" charset="2"/>
            </a:endParaRPr>
          </a:p>
          <a:p>
            <a:endParaRPr lang="lt-LT" dirty="0">
              <a:sym typeface="Wingdings" panose="05000000000000000000" pitchFamily="2" charset="2"/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AE0C641F-1680-67CD-9010-2F7F1C212F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t-LT"/>
              <a:t>www.veiklosvaldymas.lt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0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A82849F-80C9-5F40-17A3-5B5FEC43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52" y="1933956"/>
            <a:ext cx="6254763" cy="763600"/>
          </a:xfrm>
        </p:spPr>
        <p:txBody>
          <a:bodyPr>
            <a:normAutofit fontScale="90000"/>
          </a:bodyPr>
          <a:lstStyle/>
          <a:p>
            <a:r>
              <a:rPr lang="lt-LT" sz="2700" b="1" dirty="0">
                <a:cs typeface="Arial" panose="020B0604020202020204" pitchFamily="34" charset="0"/>
              </a:rPr>
              <a:t>Kur aš esu?</a:t>
            </a:r>
            <a:br>
              <a:rPr lang="lt-LT" sz="2700" b="1" dirty="0">
                <a:cs typeface="Arial" panose="020B0604020202020204" pitchFamily="34" charset="0"/>
              </a:rPr>
            </a:br>
            <a:r>
              <a:rPr lang="lt-LT" sz="2700" b="1" dirty="0">
                <a:cs typeface="Arial" panose="020B0604020202020204" pitchFamily="34" charset="0"/>
              </a:rPr>
              <a:t>Kur yra mūsų komanda?</a:t>
            </a:r>
            <a:br>
              <a:rPr lang="lt-LT" sz="2000" b="1" dirty="0">
                <a:cs typeface="Arial" panose="020B0604020202020204" pitchFamily="34" charset="0"/>
              </a:rPr>
            </a:br>
            <a:endParaRPr lang="lt-LT" sz="2000" dirty="0"/>
          </a:p>
        </p:txBody>
      </p:sp>
      <p:pic>
        <p:nvPicPr>
          <p:cNvPr id="2054" name="Picture 6" descr="Free vector graphics of Island">
            <a:extLst>
              <a:ext uri="{FF2B5EF4-FFF2-40B4-BE49-F238E27FC236}">
                <a16:creationId xmlns:a16="http://schemas.microsoft.com/office/drawing/2014/main" id="{E84FB76A-A85D-A4D2-242A-2F06705B7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4" y="3638068"/>
            <a:ext cx="3984268" cy="264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DB89F0-20D6-F508-372D-A27847EDBF70}"/>
              </a:ext>
            </a:extLst>
          </p:cNvPr>
          <p:cNvSpPr txBox="1"/>
          <p:nvPr/>
        </p:nvSpPr>
        <p:spPr>
          <a:xfrm>
            <a:off x="147378" y="6172369"/>
            <a:ext cx="3117954" cy="369332"/>
          </a:xfrm>
          <a:prstGeom prst="rect">
            <a:avLst/>
          </a:prstGeom>
          <a:solidFill>
            <a:srgbClr val="E94D65"/>
          </a:solidFill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Pakrantės zona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AAC8253-0C8A-77D4-7984-38D2AD3E2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093" y="3638068"/>
            <a:ext cx="3409240" cy="2919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D299B0-F881-8C1B-1CFD-057013B00CC2}"/>
              </a:ext>
            </a:extLst>
          </p:cNvPr>
          <p:cNvSpPr txBox="1"/>
          <p:nvPr/>
        </p:nvSpPr>
        <p:spPr>
          <a:xfrm>
            <a:off x="4460397" y="6199880"/>
            <a:ext cx="3271206" cy="369332"/>
          </a:xfrm>
          <a:prstGeom prst="rect">
            <a:avLst/>
          </a:prstGeom>
          <a:solidFill>
            <a:srgbClr val="E94D65"/>
          </a:solidFill>
        </p:spPr>
        <p:txBody>
          <a:bodyPr wrap="square" rtlCol="0">
            <a:spAutoFit/>
          </a:bodyPr>
          <a:lstStyle/>
          <a:p>
            <a:r>
              <a:rPr lang="lt-L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Komforto zona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16F3BCAF-FB61-2EEA-3C99-B8F24B27A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97" y="647625"/>
            <a:ext cx="3722323" cy="260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D8E919-0BD2-2E19-2FAB-12FE9104C6BB}"/>
              </a:ext>
            </a:extLst>
          </p:cNvPr>
          <p:cNvSpPr txBox="1"/>
          <p:nvPr/>
        </p:nvSpPr>
        <p:spPr>
          <a:xfrm>
            <a:off x="7421889" y="3095081"/>
            <a:ext cx="3804639" cy="400110"/>
          </a:xfrm>
          <a:prstGeom prst="rect">
            <a:avLst/>
          </a:prstGeom>
          <a:solidFill>
            <a:srgbClr val="E94D65"/>
          </a:solidFill>
        </p:spPr>
        <p:txBody>
          <a:bodyPr wrap="square" rtlCol="0">
            <a:spAutoFit/>
          </a:bodyPr>
          <a:lstStyle/>
          <a:p>
            <a:r>
              <a:rPr lang="lt-LT" sz="2000" dirty="0">
                <a:solidFill>
                  <a:schemeClr val="bg1"/>
                </a:solidFill>
              </a:rPr>
              <a:t>Iššūkių zona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594E987F-DDB9-E7BF-8162-D0B7139A2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361" y="3617190"/>
            <a:ext cx="3509884" cy="295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B73BEF-52EB-5D21-ADB3-FEFA32B0E4F8}"/>
              </a:ext>
            </a:extLst>
          </p:cNvPr>
          <p:cNvSpPr txBox="1"/>
          <p:nvPr/>
        </p:nvSpPr>
        <p:spPr>
          <a:xfrm>
            <a:off x="8239983" y="6156980"/>
            <a:ext cx="3804639" cy="400110"/>
          </a:xfrm>
          <a:prstGeom prst="rect">
            <a:avLst/>
          </a:prstGeom>
          <a:solidFill>
            <a:srgbClr val="E94D65"/>
          </a:solidFill>
        </p:spPr>
        <p:txBody>
          <a:bodyPr wrap="square" rtlCol="0">
            <a:spAutoFit/>
          </a:bodyPr>
          <a:lstStyle/>
          <a:p>
            <a:r>
              <a:rPr lang="lt-LT" sz="2000" dirty="0">
                <a:solidFill>
                  <a:schemeClr val="bg1"/>
                </a:solidFill>
              </a:rPr>
              <a:t>Kūrybiškumo zona</a:t>
            </a:r>
          </a:p>
        </p:txBody>
      </p:sp>
      <p:sp>
        <p:nvSpPr>
          <p:cNvPr id="3" name="Pavadinimas 1">
            <a:extLst>
              <a:ext uri="{FF2B5EF4-FFF2-40B4-BE49-F238E27FC236}">
                <a16:creationId xmlns:a16="http://schemas.microsoft.com/office/drawing/2014/main" id="{D3AC0D2D-C6E1-8FE5-DDFB-7673237E3D75}"/>
              </a:ext>
            </a:extLst>
          </p:cNvPr>
          <p:cNvSpPr txBox="1">
            <a:spLocks/>
          </p:cNvSpPr>
          <p:nvPr/>
        </p:nvSpPr>
        <p:spPr>
          <a:xfrm>
            <a:off x="445982" y="534430"/>
            <a:ext cx="10168400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rgbClr val="194A62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lt-LT" sz="3200" kern="0" dirty="0"/>
              <a:t>Darna organizacijoje, kaip ją auginti?</a:t>
            </a:r>
          </a:p>
        </p:txBody>
      </p:sp>
    </p:spTree>
    <p:extLst>
      <p:ext uri="{BB962C8B-B14F-4D97-AF65-F5344CB8AC3E}">
        <p14:creationId xmlns:p14="http://schemas.microsoft.com/office/powerpoint/2010/main" val="75125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4C40-CC35-4E28-904E-212ACC6E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dirty="0"/>
              <a:t>Darna organizacijoje</a:t>
            </a:r>
            <a:endParaRPr lang="en-US" sz="3200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9E6099A-15D6-C6D7-124E-712E6AC49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1199" y="3164000"/>
            <a:ext cx="9963543" cy="1139600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194A62"/>
              </a:buClr>
              <a:buSzPct val="100000"/>
              <a:buFont typeface="+mj-lt"/>
              <a:buAutoNum type="arabicPeriod"/>
            </a:pPr>
            <a:r>
              <a:rPr lang="lt-LT" sz="1900" dirty="0"/>
              <a:t>Vertybių puoselėjimas, darbuotojų skatinimas laikytis ekologinių/ saugos procesų;</a:t>
            </a:r>
          </a:p>
          <a:p>
            <a:pPr algn="just">
              <a:lnSpc>
                <a:spcPct val="150000"/>
              </a:lnSpc>
              <a:buClr>
                <a:srgbClr val="194A62"/>
              </a:buClr>
              <a:buSzPct val="100000"/>
              <a:buFont typeface="+mj-lt"/>
              <a:buAutoNum type="arabicPeriod"/>
            </a:pPr>
            <a:r>
              <a:rPr lang="lt-LT" sz="1900" dirty="0"/>
              <a:t>Darbuotojų ugdymas, sąlygų sudarymas lyderystei, savirealizacijai</a:t>
            </a:r>
            <a:r>
              <a:rPr lang="en-US" sz="1900" dirty="0"/>
              <a:t>;</a:t>
            </a:r>
            <a:endParaRPr lang="lt-LT" sz="1900" dirty="0"/>
          </a:p>
          <a:p>
            <a:pPr algn="just">
              <a:lnSpc>
                <a:spcPct val="150000"/>
              </a:lnSpc>
              <a:buClr>
                <a:srgbClr val="194A62"/>
              </a:buClr>
              <a:buSzPct val="100000"/>
              <a:buFont typeface="+mj-lt"/>
              <a:buAutoNum type="arabicPeriod"/>
            </a:pPr>
            <a:r>
              <a:rPr lang="lt-LT" sz="1900" dirty="0"/>
              <a:t>Prevencinės politikos, tvarkos (Lygių galimybių, smurto, motyvavimo, karjeros ir k.t.);</a:t>
            </a:r>
          </a:p>
          <a:p>
            <a:pPr algn="just">
              <a:lnSpc>
                <a:spcPct val="150000"/>
              </a:lnSpc>
              <a:buClr>
                <a:srgbClr val="194A62"/>
              </a:buClr>
              <a:buSzPct val="100000"/>
              <a:buFont typeface="+mj-lt"/>
              <a:buAutoNum type="arabicPeriod"/>
            </a:pPr>
            <a:r>
              <a:rPr lang="lt-LT" sz="1900" dirty="0"/>
              <a:t>Technologijų skatinimas;</a:t>
            </a:r>
          </a:p>
          <a:p>
            <a:pPr algn="just">
              <a:lnSpc>
                <a:spcPct val="150000"/>
              </a:lnSpc>
              <a:buClr>
                <a:srgbClr val="194A62"/>
              </a:buClr>
              <a:buSzPct val="100000"/>
              <a:buFont typeface="+mj-lt"/>
              <a:buAutoNum type="arabicPeriod"/>
            </a:pPr>
            <a:r>
              <a:rPr lang="lt-LT" sz="1900" dirty="0"/>
              <a:t>Resursų taupymas, atsinaujinančių resursų naudojimas, antrinių žaliavų panaudojimas; resursų atstatymas;</a:t>
            </a:r>
          </a:p>
          <a:p>
            <a:pPr algn="just">
              <a:lnSpc>
                <a:spcPct val="150000"/>
              </a:lnSpc>
              <a:buClr>
                <a:srgbClr val="194A62"/>
              </a:buClr>
              <a:buSzPct val="100000"/>
              <a:buFont typeface="+mj-lt"/>
              <a:buAutoNum type="arabicPeriod"/>
            </a:pPr>
            <a:r>
              <a:rPr lang="lt-LT" sz="1900" dirty="0"/>
              <a:t>Atsakomybės už žalą prisiėmimas;</a:t>
            </a:r>
          </a:p>
          <a:p>
            <a:pPr algn="just">
              <a:lnSpc>
                <a:spcPct val="150000"/>
              </a:lnSpc>
              <a:buClr>
                <a:srgbClr val="194A62"/>
              </a:buClr>
              <a:buSzPct val="100000"/>
              <a:buFont typeface="+mj-lt"/>
              <a:buAutoNum type="arabicPeriod"/>
            </a:pPr>
            <a:r>
              <a:rPr lang="lt-LT" sz="1900" dirty="0"/>
              <a:t>Lankstumas, padedantis derinti darbą ir asmeninį gyvenimą;</a:t>
            </a:r>
          </a:p>
          <a:p>
            <a:pPr algn="just">
              <a:lnSpc>
                <a:spcPct val="150000"/>
              </a:lnSpc>
              <a:buClr>
                <a:srgbClr val="194A62"/>
              </a:buClr>
              <a:buSzPct val="100000"/>
              <a:buFont typeface="+mj-lt"/>
              <a:buAutoNum type="arabicPeriod"/>
            </a:pPr>
            <a:r>
              <a:rPr lang="lt-LT" sz="1900" dirty="0"/>
              <a:t>Lygių galimybių užtikrinimas;</a:t>
            </a:r>
          </a:p>
          <a:p>
            <a:pPr algn="just">
              <a:lnSpc>
                <a:spcPct val="150000"/>
              </a:lnSpc>
              <a:buClr>
                <a:srgbClr val="194A62"/>
              </a:buClr>
              <a:buSzPct val="100000"/>
              <a:buFont typeface="+mj-lt"/>
              <a:buAutoNum type="arabicPeriod"/>
            </a:pPr>
            <a:r>
              <a:rPr lang="lt-LT" sz="1900" dirty="0"/>
              <a:t>Pavojingų žmogui, aplinkai medžiagų pakeitimas  nepavojingomis.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B106D-ADD8-4D25-9853-79554DA8BD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t-LT"/>
              <a:t>www.veiklosvaldymas.lt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6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4C40-CC35-4E28-904E-212ACC6E3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342" y="1130230"/>
            <a:ext cx="7336457" cy="1066660"/>
          </a:xfrm>
        </p:spPr>
        <p:txBody>
          <a:bodyPr/>
          <a:lstStyle/>
          <a:p>
            <a:r>
              <a:rPr lang="lt-LT" sz="3200" dirty="0"/>
              <a:t>Darna organizacijoje</a:t>
            </a:r>
            <a:endParaRPr lang="en-US" sz="3200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9E6099A-15D6-C6D7-124E-712E6AC49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3143" y="2196890"/>
            <a:ext cx="7735714" cy="3092800"/>
          </a:xfrm>
        </p:spPr>
        <p:txBody>
          <a:bodyPr/>
          <a:lstStyle/>
          <a:p>
            <a:pPr marL="203195" indent="0">
              <a:lnSpc>
                <a:spcPct val="150000"/>
              </a:lnSpc>
              <a:buNone/>
            </a:pPr>
            <a:r>
              <a:rPr lang="en-US" sz="2000" dirty="0"/>
              <a:t>Yra</a:t>
            </a:r>
            <a:r>
              <a:rPr lang="lt-LT" sz="2000" dirty="0"/>
              <a:t> apie</a:t>
            </a:r>
            <a:r>
              <a:rPr lang="en-US" sz="2000" dirty="0"/>
              <a:t>:</a:t>
            </a:r>
            <a:endParaRPr lang="lt-LT" sz="2000" dirty="0"/>
          </a:p>
          <a:p>
            <a:pPr marL="203195" indent="0">
              <a:lnSpc>
                <a:spcPct val="150000"/>
              </a:lnSpc>
              <a:buNone/>
            </a:pPr>
            <a:r>
              <a:rPr lang="lt-LT" sz="2000" dirty="0"/>
              <a:t>1)  humaniškumą, pagarbą žmogui, gamtai</a:t>
            </a:r>
            <a:r>
              <a:rPr lang="en-US" sz="2000" dirty="0"/>
              <a:t>;</a:t>
            </a:r>
            <a:endParaRPr lang="lt-LT" sz="2000" dirty="0"/>
          </a:p>
          <a:p>
            <a:pPr marL="203195" indent="0">
              <a:lnSpc>
                <a:spcPct val="150000"/>
              </a:lnSpc>
              <a:buNone/>
            </a:pPr>
            <a:r>
              <a:rPr lang="lt-LT" sz="2000" dirty="0"/>
              <a:t>2) lygybę, teisingumą;</a:t>
            </a:r>
          </a:p>
          <a:p>
            <a:pPr marL="203195" indent="0">
              <a:lnSpc>
                <a:spcPct val="150000"/>
              </a:lnSpc>
              <a:buNone/>
            </a:pPr>
            <a:r>
              <a:rPr lang="lt-LT" sz="2000" dirty="0"/>
              <a:t>3) bendradarbiavimą, bendrą tikslą</a:t>
            </a:r>
            <a:r>
              <a:rPr lang="en-US" sz="2000" dirty="0"/>
              <a:t>;</a:t>
            </a:r>
            <a:r>
              <a:rPr lang="lt-LT" sz="2000" dirty="0"/>
              <a:t> </a:t>
            </a:r>
          </a:p>
          <a:p>
            <a:pPr marL="203195" indent="0">
              <a:lnSpc>
                <a:spcPct val="150000"/>
              </a:lnSpc>
              <a:buNone/>
            </a:pPr>
            <a:r>
              <a:rPr lang="lt-LT" sz="2000" dirty="0"/>
              <a:t>4) kūrybiškumą ir naujų idėjų generavimą, saviraišką ir atvirumą naujai patirčiai;</a:t>
            </a:r>
          </a:p>
          <a:p>
            <a:pPr marL="203195" indent="0">
              <a:lnSpc>
                <a:spcPct val="150000"/>
              </a:lnSpc>
              <a:buNone/>
            </a:pPr>
            <a:r>
              <a:rPr lang="lt-LT" sz="2000" dirty="0"/>
              <a:t>5) atsakomybę už savo veiksmus, įsitraukimą, asmeninį indėlį;</a:t>
            </a:r>
          </a:p>
          <a:p>
            <a:pPr marL="203195" indent="0">
              <a:lnSpc>
                <a:spcPct val="150000"/>
              </a:lnSpc>
              <a:buNone/>
            </a:pPr>
            <a:r>
              <a:rPr lang="lt-LT" sz="2000" dirty="0"/>
              <a:t>6) sinergiją tarp darbuotojų, vadovų, akcininkų bei klientų.</a:t>
            </a:r>
          </a:p>
          <a:p>
            <a:pPr marL="203195" indent="0">
              <a:buNone/>
            </a:pPr>
            <a:endParaRPr lang="lt-LT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B106D-ADD8-4D25-9853-79554DA8BD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t-LT"/>
              <a:t>www.veiklosvaldymas.lt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3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651AFD9-4FE9-27FC-628A-C0985972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lt-LT" sz="4000" dirty="0"/>
            </a:br>
            <a:r>
              <a:rPr lang="lt-LT" sz="3600" dirty="0"/>
              <a:t>Dėkoju už dėmesį ir kviečiu kreiptis</a:t>
            </a:r>
            <a:br>
              <a:rPr lang="lt-LT" sz="3600" dirty="0"/>
            </a:br>
            <a:endParaRPr lang="lt-LT" sz="360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9FCA011E-2BCF-C51C-0D6E-599F9FCD61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lt-LT"/>
              <a:t>www.veiklosvaldymas.lt</a:t>
            </a:r>
            <a:endParaRPr lang="en-US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A2780BF9-82A7-542A-6F8A-EDA11207383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41933" y="1497058"/>
            <a:ext cx="10290175" cy="1676400"/>
          </a:xfrm>
        </p:spPr>
        <p:txBody>
          <a:bodyPr/>
          <a:lstStyle/>
          <a:p>
            <a:pPr>
              <a:buClr>
                <a:srgbClr val="194A62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194A62"/>
                </a:solidFill>
              </a:rPr>
              <a:t> </a:t>
            </a:r>
            <a:r>
              <a:rPr lang="lt-LT" sz="2000" dirty="0">
                <a:solidFill>
                  <a:srgbClr val="194A62"/>
                </a:solidFill>
              </a:rPr>
              <a:t>kai reikia mentorystės personalo valdymo srityje;</a:t>
            </a:r>
          </a:p>
          <a:p>
            <a:pPr>
              <a:buClr>
                <a:srgbClr val="194A62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194A62"/>
                </a:solidFill>
              </a:rPr>
              <a:t> </a:t>
            </a:r>
            <a:r>
              <a:rPr lang="lt-LT" sz="2000" dirty="0">
                <a:solidFill>
                  <a:srgbClr val="194A62"/>
                </a:solidFill>
              </a:rPr>
              <a:t>norit</a:t>
            </a:r>
            <a:r>
              <a:rPr lang="en-US" sz="2000" dirty="0">
                <a:solidFill>
                  <a:srgbClr val="194A62"/>
                </a:solidFill>
              </a:rPr>
              <a:t>e</a:t>
            </a:r>
            <a:r>
              <a:rPr lang="lt-LT" sz="2000" dirty="0">
                <a:solidFill>
                  <a:srgbClr val="194A62"/>
                </a:solidFill>
              </a:rPr>
              <a:t> atlikti psichikos higieną;</a:t>
            </a:r>
          </a:p>
          <a:p>
            <a:pPr>
              <a:buClr>
                <a:srgbClr val="194A62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194A62"/>
                </a:solidFill>
              </a:rPr>
              <a:t> </a:t>
            </a:r>
            <a:r>
              <a:rPr lang="lt-LT" sz="2000" dirty="0">
                <a:solidFill>
                  <a:srgbClr val="194A62"/>
                </a:solidFill>
              </a:rPr>
              <a:t>norit</a:t>
            </a:r>
            <a:r>
              <a:rPr lang="en-US" sz="2000" dirty="0">
                <a:solidFill>
                  <a:srgbClr val="194A62"/>
                </a:solidFill>
              </a:rPr>
              <a:t>e</a:t>
            </a:r>
            <a:r>
              <a:rPr lang="lt-LT" sz="2000" dirty="0">
                <a:solidFill>
                  <a:srgbClr val="194A62"/>
                </a:solidFill>
              </a:rPr>
              <a:t> atrasti asmeninį tikslą, aptarti profesinį karjeros kelią;</a:t>
            </a:r>
          </a:p>
          <a:p>
            <a:pPr>
              <a:buClr>
                <a:srgbClr val="194A62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194A62"/>
                </a:solidFill>
              </a:rPr>
              <a:t> </a:t>
            </a:r>
            <a:r>
              <a:rPr lang="lt-LT" sz="2000" dirty="0">
                <a:solidFill>
                  <a:srgbClr val="194A62"/>
                </a:solidFill>
              </a:rPr>
              <a:t>kai reikia partnerio komandos formavimo ar kitose personalo valdymo srityse.</a:t>
            </a:r>
          </a:p>
          <a:p>
            <a:pPr>
              <a:buFont typeface="Wingdings" panose="05000000000000000000" pitchFamily="2" charset="2"/>
              <a:buChar char="ü"/>
            </a:pPr>
            <a:endParaRPr lang="lt-LT" dirty="0">
              <a:solidFill>
                <a:srgbClr val="194A6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7D9C4-B605-5C6C-5411-D654E6B564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"/>
          <a:stretch/>
        </p:blipFill>
        <p:spPr>
          <a:xfrm>
            <a:off x="2354943" y="3173458"/>
            <a:ext cx="2012855" cy="2735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720EDB-D961-8751-4744-578030B0F786}"/>
              </a:ext>
            </a:extLst>
          </p:cNvPr>
          <p:cNvSpPr txBox="1"/>
          <p:nvPr/>
        </p:nvSpPr>
        <p:spPr>
          <a:xfrm>
            <a:off x="4849585" y="3245005"/>
            <a:ext cx="556804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lt-LT" sz="2800" b="1" dirty="0">
                <a:solidFill>
                  <a:srgbClr val="194A62"/>
                </a:solidFill>
                <a:cs typeface="Times New Roman" panose="02020603050405020304" pitchFamily="18" charset="0"/>
              </a:rPr>
              <a:t>VILMA ŠIMAITIENĖ</a:t>
            </a:r>
          </a:p>
          <a:p>
            <a:pPr marL="0" indent="0">
              <a:buNone/>
            </a:pPr>
            <a:endParaRPr lang="lt-LT" b="1" dirty="0">
              <a:solidFill>
                <a:srgbClr val="194A62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dirty="0">
                <a:solidFill>
                  <a:srgbClr val="194A62"/>
                </a:solidFill>
                <a:cs typeface="Times New Roman" panose="02020603050405020304" pitchFamily="18" charset="0"/>
              </a:rPr>
              <a:t>Personalo valdymo partnerė</a:t>
            </a:r>
          </a:p>
          <a:p>
            <a:pPr marL="0" indent="0">
              <a:buNone/>
            </a:pPr>
            <a:r>
              <a:rPr lang="lt-LT" dirty="0">
                <a:solidFill>
                  <a:srgbClr val="194A62"/>
                </a:solidFill>
                <a:cs typeface="Times New Roman" panose="02020603050405020304" pitchFamily="18" charset="0"/>
              </a:rPr>
              <a:t>CEO, UAB „Veiklos Valdymo Sprendimai“</a:t>
            </a:r>
          </a:p>
          <a:p>
            <a:pPr marL="0" indent="0">
              <a:buNone/>
            </a:pPr>
            <a:endParaRPr lang="lt-LT" dirty="0">
              <a:solidFill>
                <a:srgbClr val="194A62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dirty="0">
                <a:solidFill>
                  <a:srgbClr val="194A62"/>
                </a:solidFill>
                <a:cs typeface="Times New Roman" panose="02020603050405020304" pitchFamily="18" charset="0"/>
              </a:rPr>
              <a:t>Tel. +370 684 01758</a:t>
            </a:r>
          </a:p>
          <a:p>
            <a:pPr marL="0" indent="0">
              <a:buNone/>
            </a:pPr>
            <a:r>
              <a:rPr lang="lt-LT" dirty="0">
                <a:solidFill>
                  <a:srgbClr val="194A62"/>
                </a:solidFill>
                <a:cs typeface="Times New Roman" panose="02020603050405020304" pitchFamily="18" charset="0"/>
              </a:rPr>
              <a:t>El. paštas </a:t>
            </a:r>
            <a:r>
              <a:rPr lang="lt-LT" dirty="0" err="1">
                <a:solidFill>
                  <a:srgbClr val="194A62"/>
                </a:solidFill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vilma.simaitiene@veiklosvaldymas.lt</a:t>
            </a:r>
            <a:endParaRPr lang="lt-LT" dirty="0">
              <a:solidFill>
                <a:srgbClr val="194A62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dirty="0">
                <a:solidFill>
                  <a:srgbClr val="194A62"/>
                </a:solidFill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www.veiklosvaldymas.lt</a:t>
            </a:r>
            <a:endParaRPr lang="lt-LT" dirty="0">
              <a:solidFill>
                <a:srgbClr val="194A62"/>
              </a:solidFill>
              <a:cs typeface="Times New Roman" panose="02020603050405020304" pitchFamily="18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19756219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&amp; Formal Consulting Toolkit by Slidesgo">
  <a:themeElements>
    <a:clrScheme name="Simple Light">
      <a:dk1>
        <a:srgbClr val="A83B28"/>
      </a:dk1>
      <a:lt1>
        <a:srgbClr val="FFFFFF"/>
      </a:lt1>
      <a:dk2>
        <a:srgbClr val="232F30"/>
      </a:dk2>
      <a:lt2>
        <a:srgbClr val="CCD6D6"/>
      </a:lt2>
      <a:accent1>
        <a:srgbClr val="A83B28"/>
      </a:accent1>
      <a:accent2>
        <a:srgbClr val="E9664E"/>
      </a:accent2>
      <a:accent3>
        <a:srgbClr val="F7CCC5"/>
      </a:accent3>
      <a:accent4>
        <a:srgbClr val="CCD6D6"/>
      </a:accent4>
      <a:accent5>
        <a:srgbClr val="FFFFFF"/>
      </a:accent5>
      <a:accent6>
        <a:srgbClr val="FFFFFF"/>
      </a:accent6>
      <a:hlink>
        <a:srgbClr val="A83B28"/>
      </a:hlink>
      <a:folHlink>
        <a:srgbClr val="0097A7"/>
      </a:folHlink>
    </a:clrScheme>
    <a:fontScheme name="Custom 1">
      <a:majorFont>
        <a:latin typeface="Robot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A00BAC1048A48047A5285F3A7E0AD09D" ma:contentTypeVersion="12" ma:contentTypeDescription="Kurkite naują dokumentą." ma:contentTypeScope="" ma:versionID="b2ecac2066bf1eda2d0cd6da630fc5a4">
  <xsd:schema xmlns:xsd="http://www.w3.org/2001/XMLSchema" xmlns:xs="http://www.w3.org/2001/XMLSchema" xmlns:p="http://schemas.microsoft.com/office/2006/metadata/properties" xmlns:ns2="6dcad0fb-c47f-4354-8f25-e421488deef9" xmlns:ns3="91d7c738-4cb6-4682-aa23-af8b252cfd36" targetNamespace="http://schemas.microsoft.com/office/2006/metadata/properties" ma:root="true" ma:fieldsID="a334eb2c2da7702265899e72287996f0" ns2:_="" ns3:_="">
    <xsd:import namespace="6dcad0fb-c47f-4354-8f25-e421488deef9"/>
    <xsd:import namespace="91d7c738-4cb6-4682-aa23-af8b252cfd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ad0fb-c47f-4354-8f25-e421488dee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Vaizdų žymės" ma:readOnly="false" ma:fieldId="{5cf76f15-5ced-4ddc-b409-7134ff3c332f}" ma:taxonomyMulti="true" ma:sspId="5ea4f4f3-fee0-4623-9d14-53b51ab3a9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d7c738-4cb6-4682-aa23-af8b252cfd3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5fb2db6-5609-4bd3-9772-e3eff232b631}" ma:internalName="TaxCatchAll" ma:showField="CatchAllData" ma:web="91d7c738-4cb6-4682-aa23-af8b252cfd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cad0fb-c47f-4354-8f25-e421488deef9">
      <Terms xmlns="http://schemas.microsoft.com/office/infopath/2007/PartnerControls"/>
    </lcf76f155ced4ddcb4097134ff3c332f>
    <TaxCatchAll xmlns="91d7c738-4cb6-4682-aa23-af8b252cfd36" xsi:nil="true"/>
  </documentManagement>
</p:properties>
</file>

<file path=customXml/itemProps1.xml><?xml version="1.0" encoding="utf-8"?>
<ds:datastoreItem xmlns:ds="http://schemas.openxmlformats.org/officeDocument/2006/customXml" ds:itemID="{A4B06F54-2EC9-4416-8D38-3715E095A2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85CC73-8457-400D-A9EA-B3DC4A7BD8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cad0fb-c47f-4354-8f25-e421488deef9"/>
    <ds:schemaRef ds:uri="91d7c738-4cb6-4682-aa23-af8b252cfd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78B4F4-93AB-4830-B2C0-2CC25511ABEF}">
  <ds:schemaRefs>
    <ds:schemaRef ds:uri="http://purl.org/dc/terms/"/>
    <ds:schemaRef ds:uri="http://schemas.microsoft.com/office/2006/documentManagement/types"/>
    <ds:schemaRef ds:uri="6dcad0fb-c47f-4354-8f25-e421488deef9"/>
    <ds:schemaRef ds:uri="http://purl.org/dc/elements/1.1/"/>
    <ds:schemaRef ds:uri="http://schemas.microsoft.com/office/2006/metadata/properties"/>
    <ds:schemaRef ds:uri="http://schemas.microsoft.com/office/infopath/2007/PartnerControls"/>
    <ds:schemaRef ds:uri="91d7c738-4cb6-4682-aa23-af8b252cfd36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</TotalTime>
  <Words>398</Words>
  <Application>Microsoft Office PowerPoint</Application>
  <PresentationFormat>Plačiaekranė</PresentationFormat>
  <Paragraphs>74</Paragraphs>
  <Slides>8</Slides>
  <Notes>8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6" baseType="lpstr">
      <vt:lpstr>Anaheim</vt:lpstr>
      <vt:lpstr>Arial</vt:lpstr>
      <vt:lpstr>Calibri</vt:lpstr>
      <vt:lpstr>Inter</vt:lpstr>
      <vt:lpstr>Roboto</vt:lpstr>
      <vt:lpstr>Roboto Condensed Light</vt:lpstr>
      <vt:lpstr>Wingdings</vt:lpstr>
      <vt:lpstr>Minimalist &amp; Formal Consulting Toolkit by Slidesgo</vt:lpstr>
      <vt:lpstr>Personalo vadovo vidinė darna:  kaip ją išlaikyti, kad neperdegtum ir turėtum resursų savo bei organizacijos tikslams pasiekti?</vt:lpstr>
      <vt:lpstr>Personalo vadovo aplinka</vt:lpstr>
      <vt:lpstr>Personalo vadovas – superherojus?</vt:lpstr>
      <vt:lpstr> 5 taisyklės, padedančios susikurti ir išlaikyti vidinę darną </vt:lpstr>
      <vt:lpstr>Kur aš esu? Kur yra mūsų komanda? </vt:lpstr>
      <vt:lpstr>Darna organizacijoje</vt:lpstr>
      <vt:lpstr>Darna organizacijoje</vt:lpstr>
      <vt:lpstr> Dėkoju už dėmesį ir kviečiu kreiptis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Viktorija Masaityte</dc:creator>
  <cp:lastModifiedBy>Vilma Šimaitienė</cp:lastModifiedBy>
  <cp:revision>73</cp:revision>
  <cp:lastPrinted>2023-08-27T12:19:43Z</cp:lastPrinted>
  <dcterms:created xsi:type="dcterms:W3CDTF">2021-11-12T18:07:19Z</dcterms:created>
  <dcterms:modified xsi:type="dcterms:W3CDTF">2023-09-06T11:54:11Z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0x010100A00BAC1048A48047A5285F3A7E0AD09D</vt:lpwstr>
  </property>
</Properties>
</file>