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9"/>
    <p:restoredTop sz="95846"/>
  </p:normalViewPr>
  <p:slideViewPr>
    <p:cSldViewPr snapToGrid="0">
      <p:cViewPr varScale="1">
        <p:scale>
          <a:sx n="112" d="100"/>
          <a:sy n="112" d="100"/>
        </p:scale>
        <p:origin x="-2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1825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7.JPG"/><Relationship Id="rId26" Type="http://schemas.openxmlformats.org/officeDocument/2006/relationships/image" Target="../media/image35.JPG"/><Relationship Id="rId3" Type="http://schemas.openxmlformats.org/officeDocument/2006/relationships/image" Target="../media/image14.JPG"/><Relationship Id="rId21" Type="http://schemas.openxmlformats.org/officeDocument/2006/relationships/image" Target="../media/image30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6.JPG"/><Relationship Id="rId25" Type="http://schemas.openxmlformats.org/officeDocument/2006/relationships/image" Target="../media/image34.JPG"/><Relationship Id="rId2" Type="http://schemas.openxmlformats.org/officeDocument/2006/relationships/image" Target="../media/image13.JPG"/><Relationship Id="rId16" Type="http://schemas.openxmlformats.org/officeDocument/2006/relationships/image" Target="../media/image25.JP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3.JPG"/><Relationship Id="rId5" Type="http://schemas.openxmlformats.org/officeDocument/2006/relationships/image" Target="../media/image8.JPG"/><Relationship Id="rId15" Type="http://schemas.openxmlformats.org/officeDocument/2006/relationships/image" Target="../media/image24.JPG"/><Relationship Id="rId23" Type="http://schemas.openxmlformats.org/officeDocument/2006/relationships/image" Target="../media/image32.JPG"/><Relationship Id="rId28" Type="http://schemas.openxmlformats.org/officeDocument/2006/relationships/image" Target="../media/image37.JPG"/><Relationship Id="rId10" Type="http://schemas.openxmlformats.org/officeDocument/2006/relationships/image" Target="../media/image20.JPG"/><Relationship Id="rId19" Type="http://schemas.openxmlformats.org/officeDocument/2006/relationships/image" Target="../media/image28.JPG"/><Relationship Id="rId4" Type="http://schemas.openxmlformats.org/officeDocument/2006/relationships/image" Target="../media/image15.JPG"/><Relationship Id="rId9" Type="http://schemas.openxmlformats.org/officeDocument/2006/relationships/image" Target="../media/image19.JPG"/><Relationship Id="rId14" Type="http://schemas.openxmlformats.org/officeDocument/2006/relationships/image" Target="../media/image10.JPG"/><Relationship Id="rId22" Type="http://schemas.openxmlformats.org/officeDocument/2006/relationships/image" Target="../media/image31.JPG"/><Relationship Id="rId27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826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674A7-5F20-A440-4F40-896946BB2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67" y="2092036"/>
            <a:ext cx="11616266" cy="4518122"/>
          </a:xfrm>
        </p:spPr>
        <p:txBody>
          <a:bodyPr/>
          <a:lstStyle/>
          <a:p>
            <a:pPr algn="ctr"/>
            <a:r>
              <a:rPr lang="lt-LT" sz="3400" b="1" dirty="0" smtClean="0">
                <a:latin typeface="+mn-lt"/>
              </a:rPr>
              <a:t>DARNAUS VALDYMO ĮTAKA KARJERAI</a:t>
            </a:r>
            <a:br>
              <a:rPr lang="lt-LT" sz="34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BE1 </a:t>
            </a:r>
            <a:r>
              <a:rPr lang="en-GB" sz="2000" b="1" dirty="0" err="1">
                <a:latin typeface="+mn-lt"/>
              </a:rPr>
              <a:t>Nacionalinė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futbolo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akademija</a:t>
            </a:r>
            <a:r>
              <a:rPr lang="en-GB" sz="2000" b="1" dirty="0">
                <a:latin typeface="+mn-lt"/>
              </a:rPr>
              <a:t>  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 V</a:t>
            </a:r>
            <a:r>
              <a:rPr lang="x-none" sz="2000" b="1" smtClean="0">
                <a:latin typeface="+mn-lt"/>
              </a:rPr>
              <a:t>adovas </a:t>
            </a:r>
            <a:r>
              <a:rPr lang="x-none" sz="2000" b="1" dirty="0">
                <a:latin typeface="+mn-lt"/>
              </a:rPr>
              <a:t>Andrius Markevičius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6FBC57-054F-0E12-AAF3-05EC1F28E1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3000"/>
                    </a14:imgEffect>
                    <a14:imgEffect>
                      <a14:colorTemperature colorTemp="6973"/>
                    </a14:imgEffect>
                    <a14:imgEffect>
                      <a14:saturation sat="145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6067" y="95442"/>
            <a:ext cx="5821687" cy="53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825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7E604F-9FB1-71A9-C33B-416F25E1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7" y="166310"/>
            <a:ext cx="12028713" cy="657739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Darnaus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valdymo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pagrindiniai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aspektai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iuolaikiniame pasaulyje vis labiau yra vertinama atsakomybės ir tvarumo principų laikymasis.</a:t>
            </a:r>
          </a:p>
          <a:p>
            <a:r>
              <a:rPr lang="lt-L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Aplinkos sukūrimas, kurioje personalas ir žaidėjai jaučiasi išgirsti ir vertinami.</a:t>
            </a:r>
            <a:endParaRPr lang="x-non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Pasitikėjimo ir pagarba grįstų santykių formavimas tarp lyderių ir komandos narių.</a:t>
            </a:r>
          </a:p>
          <a:p>
            <a:r>
              <a:rPr lang="lt-L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Atsakomybių pasidalijimas, komandinis darbas.</a:t>
            </a:r>
          </a:p>
          <a:p>
            <a:r>
              <a:rPr lang="lt-L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Personalo įtraukimas į organizacijai svarbių sprendimų priėmimą. </a:t>
            </a:r>
          </a:p>
          <a:p>
            <a:r>
              <a:rPr lang="lt-LT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Nuolatinis ugdymas ruošiantis įvairiems iššūkiams.</a:t>
            </a:r>
          </a:p>
          <a:p>
            <a:endParaRPr lang="lt-L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GB" sz="2400" b="1" dirty="0"/>
              <a:t>V</a:t>
            </a:r>
            <a:r>
              <a:rPr lang="x-none" sz="2400" b="1" dirty="0"/>
              <a:t>isa ko pamatas futbole – pagarba varžovui, atsidavimas komandai bei ryžtas būti geriausiam taikant gerąją praktiką ir naujausias metodikas.</a:t>
            </a:r>
          </a:p>
          <a:p>
            <a:pPr marL="0" indent="0">
              <a:buNone/>
            </a:pPr>
            <a:endParaRPr lang="lt-LT" dirty="0">
              <a:effectLst/>
              <a:latin typeface="Helvetica Neue" panose="02000503000000020004" pitchFamily="2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2116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71"/>
            <a:lum/>
          </a:blip>
          <a:srcRect/>
          <a:stretch>
            <a:fillRect t="-33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D93FB-B6FF-7955-B338-8ED35E02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424404"/>
            <a:ext cx="10670081" cy="1456267"/>
          </a:xfrm>
        </p:spPr>
        <p:txBody>
          <a:bodyPr/>
          <a:lstStyle/>
          <a:p>
            <a:r>
              <a:rPr lang="x-none" b="1" cap="none" dirty="0">
                <a:latin typeface="+mn-lt"/>
              </a:rPr>
              <a:t>Darni lyderystė Be1 Nacionalinėje futbolo akademijoje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D95B08-A88F-15A8-5F78-D4E2200C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45" y="1406605"/>
            <a:ext cx="11698014" cy="4459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ariai </a:t>
            </a:r>
          </a:p>
          <a:p>
            <a:pPr>
              <a:buFont typeface="System Font Regular"/>
              <a:buChar char="⚽️"/>
            </a:pPr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Vadovas</a:t>
            </a:r>
          </a:p>
          <a:p>
            <a:pPr>
              <a:buFont typeface="System Font Regular"/>
              <a:buChar char="⚽️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dministracija</a:t>
            </a:r>
          </a:p>
          <a:p>
            <a:pPr>
              <a:buFont typeface="System Font Regular"/>
              <a:buChar char="⚽️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reneriai</a:t>
            </a:r>
          </a:p>
          <a:p>
            <a:pPr>
              <a:buFont typeface="System Font Regular"/>
              <a:buChar char="⚽️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sistentai, medikai</a:t>
            </a:r>
          </a:p>
          <a:p>
            <a:pPr>
              <a:buFont typeface="System Font Regular"/>
              <a:buChar char="⚽️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omandos kapitonas</a:t>
            </a:r>
          </a:p>
          <a:p>
            <a:pPr>
              <a:buFont typeface="System Font Regular"/>
              <a:buChar char="⚽️"/>
            </a:pP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aidėjai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0DFB8E-6A97-76DA-E3F7-D1041BEEBD11}"/>
              </a:ext>
            </a:extLst>
          </p:cNvPr>
          <p:cNvSpPr txBox="1"/>
          <p:nvPr/>
        </p:nvSpPr>
        <p:spPr>
          <a:xfrm>
            <a:off x="6402115" y="1880671"/>
            <a:ext cx="5642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stem Font Regular"/>
              <a:buChar char="⚽️"/>
            </a:pPr>
            <a:r>
              <a:rPr lang="en-GB" sz="2400" b="1" dirty="0"/>
              <a:t>D</a:t>
            </a:r>
            <a:r>
              <a:rPr lang="x-none" sz="2400" b="1" dirty="0"/>
              <a:t>arnus lyderių bendras darbas kuria sinergiją.</a:t>
            </a:r>
          </a:p>
          <a:p>
            <a:pPr marL="342900" indent="-342900">
              <a:buFont typeface="System Font Regular"/>
              <a:buChar char="⚽️"/>
            </a:pPr>
            <a:r>
              <a:rPr lang="en-GB" sz="2400" b="1" dirty="0"/>
              <a:t>B</a:t>
            </a:r>
            <a:r>
              <a:rPr lang="x-none" sz="2400" b="1" dirty="0"/>
              <a:t>endros vertybės bei tikslai vienija ir motyvuoja visą akademijos komandą.</a:t>
            </a:r>
          </a:p>
          <a:p>
            <a:pPr marL="342900" indent="-342900">
              <a:buFont typeface="System Font Regular"/>
              <a:buChar char="⚽️"/>
            </a:pPr>
            <a:r>
              <a:rPr lang="en-GB" sz="2400" b="1" dirty="0" err="1"/>
              <a:t>Dėmesys</a:t>
            </a:r>
            <a:r>
              <a:rPr lang="en-GB" sz="2400" b="1" dirty="0"/>
              <a:t> </a:t>
            </a:r>
            <a:r>
              <a:rPr lang="en-GB" sz="2400" b="1" dirty="0" err="1"/>
              <a:t>individualiems</a:t>
            </a:r>
            <a:r>
              <a:rPr lang="en-GB" sz="2400" b="1" dirty="0"/>
              <a:t> </a:t>
            </a:r>
            <a:r>
              <a:rPr lang="en-GB" sz="2400" b="1" dirty="0" err="1"/>
              <a:t>poreikiams</a:t>
            </a:r>
            <a:r>
              <a:rPr lang="en-GB" sz="2400" b="1" dirty="0"/>
              <a:t> </a:t>
            </a:r>
            <a:r>
              <a:rPr lang="en-GB" sz="2400" b="1" dirty="0" err="1"/>
              <a:t>ir</a:t>
            </a:r>
            <a:r>
              <a:rPr lang="en-GB" sz="2400" b="1" dirty="0"/>
              <a:t> </a:t>
            </a:r>
            <a:r>
              <a:rPr lang="en-GB" sz="2400" b="1" dirty="0" err="1"/>
              <a:t>stiprybėms</a:t>
            </a:r>
            <a:r>
              <a:rPr lang="en-GB" sz="2400" b="1" dirty="0"/>
              <a:t>.</a:t>
            </a:r>
          </a:p>
          <a:p>
            <a:pPr marL="342900" indent="-342900">
              <a:buFont typeface="System Font Regular"/>
              <a:buChar char="⚽️"/>
            </a:pPr>
            <a:r>
              <a:rPr lang="en-GB" sz="2400" b="1" dirty="0" err="1"/>
              <a:t>Bendra</a:t>
            </a:r>
            <a:r>
              <a:rPr lang="en-GB" sz="2400" b="1" dirty="0"/>
              <a:t> </a:t>
            </a:r>
            <a:r>
              <a:rPr lang="en-GB" sz="2400" b="1" dirty="0" err="1"/>
              <a:t>konfliktų</a:t>
            </a:r>
            <a:r>
              <a:rPr lang="en-GB" sz="2400" b="1" dirty="0"/>
              <a:t> </a:t>
            </a:r>
            <a:r>
              <a:rPr lang="en-GB" sz="2400" b="1" dirty="0" err="1"/>
              <a:t>sprendimo</a:t>
            </a:r>
            <a:r>
              <a:rPr lang="en-GB" sz="2400" b="1" dirty="0"/>
              <a:t> </a:t>
            </a:r>
            <a:r>
              <a:rPr lang="en-GB" sz="2400" b="1" dirty="0" err="1"/>
              <a:t>strategija</a:t>
            </a:r>
            <a:r>
              <a:rPr lang="en-GB" sz="2400" b="1" dirty="0"/>
              <a:t>.</a:t>
            </a:r>
          </a:p>
          <a:p>
            <a:pPr marL="342900" indent="-342900">
              <a:buFont typeface="System Font Regular"/>
              <a:buChar char="⚽️"/>
            </a:pPr>
            <a:r>
              <a:rPr lang="en-GB" sz="2400" b="1" dirty="0" err="1"/>
              <a:t>Komandos</a:t>
            </a:r>
            <a:r>
              <a:rPr lang="en-GB" sz="2400" b="1" dirty="0"/>
              <a:t> </a:t>
            </a:r>
            <a:r>
              <a:rPr lang="en-GB" sz="2400" b="1" dirty="0" err="1"/>
              <a:t>atsparumo</a:t>
            </a:r>
            <a:r>
              <a:rPr lang="en-GB" sz="2400" b="1" dirty="0"/>
              <a:t> </a:t>
            </a:r>
            <a:r>
              <a:rPr lang="en-GB" sz="2400" b="1" dirty="0" err="1"/>
              <a:t>iššūkiams</a:t>
            </a:r>
            <a:r>
              <a:rPr lang="x-none" sz="2400" b="1" dirty="0"/>
              <a:t> </a:t>
            </a:r>
            <a:r>
              <a:rPr lang="lt-LT" sz="2400" b="1" dirty="0"/>
              <a:t>ugdymas.</a:t>
            </a:r>
            <a:endParaRPr lang="x-none" sz="2400" b="1" dirty="0"/>
          </a:p>
          <a:p>
            <a:endParaRPr lang="x-none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5229C71-93A6-4853-71FF-60442A8278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192039" y="2556106"/>
            <a:ext cx="2804113" cy="280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26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98776-4A98-4640-D300-1E1BB141A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45" y="494634"/>
            <a:ext cx="5540641" cy="1456267"/>
          </a:xfrm>
        </p:spPr>
        <p:txBody>
          <a:bodyPr>
            <a:normAutofit/>
          </a:bodyPr>
          <a:lstStyle/>
          <a:p>
            <a:r>
              <a:rPr lang="en-GB" sz="2400" b="1" cap="none" dirty="0">
                <a:latin typeface="+mn-lt"/>
              </a:rPr>
              <a:t>L</a:t>
            </a:r>
            <a:r>
              <a:rPr lang="x-none" sz="2400" b="1" cap="none" dirty="0">
                <a:latin typeface="+mn-lt"/>
              </a:rPr>
              <a:t>ygios galimybės tarptautinėje aplinkoje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9FE7EB-E58F-76FC-004A-B66A639C1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45" y="1337733"/>
            <a:ext cx="4989785" cy="5031536"/>
          </a:xfrm>
        </p:spPr>
        <p:txBody>
          <a:bodyPr>
            <a:normAutofit/>
          </a:bodyPr>
          <a:lstStyle/>
          <a:p>
            <a:pPr>
              <a:buFont typeface="System Font Regular"/>
              <a:buChar char="⚽️"/>
            </a:pPr>
            <a:r>
              <a:rPr lang="en-GB" sz="2000" b="1" dirty="0"/>
              <a:t>S</a:t>
            </a:r>
            <a:r>
              <a:rPr lang="x-none" sz="2000" b="1" dirty="0"/>
              <a:t>iekis užkirsti kelią visų formų diskriminacijai futbolo bendruomenėje. </a:t>
            </a:r>
            <a:r>
              <a:rPr lang="en-GB" sz="2000" b="1" dirty="0" err="1"/>
              <a:t>Kiekvienas</a:t>
            </a:r>
            <a:r>
              <a:rPr lang="en-GB" sz="2000" b="1" dirty="0"/>
              <a:t> </a:t>
            </a:r>
            <a:r>
              <a:rPr lang="en-GB" sz="2000" b="1" dirty="0" err="1"/>
              <a:t>asmuo</a:t>
            </a:r>
            <a:r>
              <a:rPr lang="en-GB" sz="2000" b="1" dirty="0"/>
              <a:t> n</a:t>
            </a:r>
            <a:r>
              <a:rPr lang="x-none" sz="2000" b="1" dirty="0"/>
              <a:t>epriklausomai nuo lyties, rasės, etninės kilmės, religijos, socialinės padėties ar kitų tapatybės aspektų turintis polinkį ir norą, o ypač talentą, turi teisę į vietą futbolo bendruomenėje.</a:t>
            </a:r>
          </a:p>
          <a:p>
            <a:pPr>
              <a:buFont typeface="System Font Regular"/>
              <a:buChar char="⚽️"/>
            </a:pPr>
            <a:r>
              <a:rPr lang="en-GB" sz="2000" b="1" dirty="0"/>
              <a:t>K</a:t>
            </a:r>
            <a:r>
              <a:rPr lang="x-none" sz="2000" b="1" dirty="0"/>
              <a:t>uriant saugią aplinką ir tarptautinę bendruomenę svarbus tiek šietimas, tiek prevencija - netolerancija homofobijai, rasizmui ir kitoms diskriminacijos formoms.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92C379-5254-1D1E-F35D-1D1E9831F2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815581" y="186163"/>
            <a:ext cx="6153074" cy="615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98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E9EF7-1CC6-0855-40A6-ABE3BB40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52400"/>
            <a:ext cx="11372849" cy="1456267"/>
          </a:xfrm>
        </p:spPr>
        <p:txBody>
          <a:bodyPr/>
          <a:lstStyle/>
          <a:p>
            <a:r>
              <a:rPr lang="en-US" b="1" cap="none" dirty="0" err="1">
                <a:latin typeface="+mn-lt"/>
              </a:rPr>
              <a:t>Organizacijos</a:t>
            </a:r>
            <a:r>
              <a:rPr lang="en-US" b="1" cap="none" dirty="0">
                <a:latin typeface="+mn-lt"/>
              </a:rPr>
              <a:t> </a:t>
            </a:r>
            <a:r>
              <a:rPr lang="en-US" b="1" cap="none" dirty="0" err="1">
                <a:latin typeface="+mn-lt"/>
              </a:rPr>
              <a:t>sėkmė</a:t>
            </a:r>
            <a:r>
              <a:rPr lang="en-US" b="1" cap="none" dirty="0">
                <a:latin typeface="+mn-lt"/>
              </a:rPr>
              <a:t> </a:t>
            </a:r>
            <a:r>
              <a:rPr lang="en-US" b="1" cap="none" dirty="0" err="1">
                <a:latin typeface="+mn-lt"/>
              </a:rPr>
              <a:t>paremta</a:t>
            </a:r>
            <a:r>
              <a:rPr lang="en-US" b="1" cap="none" dirty="0">
                <a:latin typeface="+mn-lt"/>
              </a:rPr>
              <a:t> </a:t>
            </a:r>
            <a:r>
              <a:rPr lang="en-US" b="1" cap="none" dirty="0" err="1">
                <a:latin typeface="+mn-lt"/>
              </a:rPr>
              <a:t>darbu</a:t>
            </a:r>
            <a:r>
              <a:rPr lang="en-US" b="1" cap="none" dirty="0">
                <a:latin typeface="+mn-lt"/>
              </a:rPr>
              <a:t> </a:t>
            </a:r>
            <a:r>
              <a:rPr lang="en-US" b="1" cap="none" dirty="0" err="1">
                <a:latin typeface="+mn-lt"/>
              </a:rPr>
              <a:t>orientuotu</a:t>
            </a:r>
            <a:r>
              <a:rPr lang="en-US" b="1" cap="none" dirty="0">
                <a:latin typeface="+mn-lt"/>
              </a:rPr>
              <a:t> </a:t>
            </a:r>
            <a:r>
              <a:rPr lang="en-US" b="1" cap="none" dirty="0" err="1">
                <a:latin typeface="+mn-lt"/>
              </a:rPr>
              <a:t>į</a:t>
            </a:r>
            <a:r>
              <a:rPr lang="en-US" b="1" cap="none" dirty="0">
                <a:latin typeface="+mn-lt"/>
              </a:rPr>
              <a:t> </a:t>
            </a:r>
            <a:r>
              <a:rPr lang="en-US" b="1" cap="none" dirty="0" err="1">
                <a:latin typeface="+mn-lt"/>
              </a:rPr>
              <a:t>bendruomenės</a:t>
            </a:r>
            <a:r>
              <a:rPr lang="en-US" b="1" cap="none" dirty="0">
                <a:latin typeface="+mn-lt"/>
              </a:rPr>
              <a:t> </a:t>
            </a:r>
            <a:r>
              <a:rPr lang="en-US" b="1" cap="none" dirty="0" err="1">
                <a:latin typeface="+mn-lt"/>
              </a:rPr>
              <a:t>ateitį</a:t>
            </a:r>
            <a:endParaRPr lang="x-none" b="1" cap="none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1EFE14-402B-828C-0A50-B8BB2CF9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752601"/>
            <a:ext cx="11070770" cy="4827813"/>
          </a:xfrm>
          <a:noFill/>
        </p:spPr>
        <p:txBody>
          <a:bodyPr>
            <a:normAutofit lnSpcReduction="10000"/>
          </a:bodyPr>
          <a:lstStyle/>
          <a:p>
            <a:pPr>
              <a:buFont typeface="System Font Regular"/>
              <a:buChar char="⚽️"/>
            </a:pPr>
            <a:r>
              <a:rPr lang="lt-LT" sz="2400" b="1" i="0" dirty="0">
                <a:effectLst/>
              </a:rPr>
              <a:t>Nuolatos siekiame vystyti profesionalų ir visapusišką futbolininkų ugdymą, pasitelkus tarptautinių trenerių personalo patirtį. </a:t>
            </a:r>
          </a:p>
          <a:p>
            <a:pPr>
              <a:buFont typeface="System Font Regular"/>
              <a:buChar char="⚽️"/>
            </a:pPr>
            <a:r>
              <a:rPr lang="lt-LT" sz="2400" b="1" dirty="0"/>
              <a:t>Nuolatinis rūpinimasis futbolininkų sveikata, atletiniu parengtumu, traumų prevencijos užtikrinimu.</a:t>
            </a:r>
          </a:p>
          <a:p>
            <a:pPr>
              <a:buFont typeface="System Font Regular"/>
              <a:buChar char="⚽️"/>
            </a:pPr>
            <a:r>
              <a:rPr lang="lt-LT" sz="2400" b="1" dirty="0"/>
              <a:t>BE1 NFA -  vieta, kurioje skiriamas dėmesys futbolininkų asmenybės ugdymui, taip žingsnis po žingsnio kuriant akademiją, kuri yra daugiau nei futbolas.</a:t>
            </a:r>
            <a:r>
              <a:rPr lang="lt-LT" sz="2400" b="1" i="0" dirty="0">
                <a:effectLst/>
              </a:rPr>
              <a:t> </a:t>
            </a:r>
          </a:p>
          <a:p>
            <a:pPr>
              <a:buFont typeface="System Font Regular"/>
              <a:buChar char="⚽️"/>
            </a:pPr>
            <a:r>
              <a:rPr lang="lt-LT" sz="2400" b="1" i="0" dirty="0">
                <a:effectLst/>
              </a:rPr>
              <a:t>Aukštos moralės asmenybių ugdymas, pozityvumas, mandagumas, ryžtingumas - visa tai leidžia paruošti atletą bet kuriam gyvenimo iššūkiui.</a:t>
            </a:r>
            <a:endParaRPr lang="lt-LT" sz="2400" b="1" dirty="0"/>
          </a:p>
          <a:p>
            <a:pPr>
              <a:buFont typeface="System Font Regular"/>
              <a:buChar char="⚽️"/>
            </a:pPr>
            <a:r>
              <a:rPr lang="en-GB" sz="2400" b="1" dirty="0"/>
              <a:t>V</a:t>
            </a:r>
            <a:r>
              <a:rPr lang="x-none" sz="2400" b="1" dirty="0"/>
              <a:t>yksta sporto psichologo užsiėmimai kurių metu taip pat dėstomos socialinės atsakomybės paskaitos apie lyčių lygybę, kovą su diskriminacija, seksualiniu priekabiavimu, socialinės atskirties mažinimą.</a:t>
            </a:r>
          </a:p>
          <a:p>
            <a:pPr>
              <a:buFont typeface="System Font Regular"/>
              <a:buChar char="⚽️"/>
            </a:pPr>
            <a:r>
              <a:rPr lang="en-GB" sz="2400" b="1" dirty="0"/>
              <a:t>D</a:t>
            </a:r>
            <a:r>
              <a:rPr lang="x-none" sz="2400" b="1" dirty="0"/>
              <a:t>ėstomos užsienio kalbų paskaitos</a:t>
            </a:r>
          </a:p>
          <a:p>
            <a:pPr>
              <a:buFont typeface="System Font Regular"/>
              <a:buChar char="⚽️"/>
            </a:pP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185115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F8715E-3A3E-46B0-F638-CE9F66111C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3873499" y="1810298"/>
            <a:ext cx="1702150" cy="1666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278FA8-2318-96F5-4E1E-51BC3C87AC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3765351" y="3393455"/>
            <a:ext cx="1666770" cy="1666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4D3928-BFC7-71E3-21CB-F33B82E43FC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5691246" y="0"/>
            <a:ext cx="1745886" cy="1810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325C782-9CCC-E3C0-264C-A3D079A96A5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897375" y="14173"/>
            <a:ext cx="1810298" cy="1810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61008D-6728-AD47-18C7-6EC0DE86DD4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7327269" y="1842247"/>
            <a:ext cx="1648730" cy="1794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3861BC-7B5A-FC03-5D49-9DE630124C7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5562542" y="1773454"/>
            <a:ext cx="1910071" cy="18102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8BCFCD3-56D6-D8D1-743C-3E1F2795FC2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12613" y="-14173"/>
            <a:ext cx="2228007" cy="2126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6044DB5-EAC1-BA08-5757-FAA4F1CC7061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5000"/>
          </a:blip>
          <a:stretch>
            <a:fillRect/>
          </a:stretch>
        </p:blipFill>
        <p:spPr>
          <a:xfrm>
            <a:off x="1861062" y="1588139"/>
            <a:ext cx="2072522" cy="19354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958585E-74DC-6B9F-F9EE-A7482ED00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5000"/>
          </a:blip>
          <a:stretch>
            <a:fillRect/>
          </a:stretch>
        </p:blipFill>
        <p:spPr>
          <a:xfrm>
            <a:off x="-59183" y="3804338"/>
            <a:ext cx="1934048" cy="16161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514434C-F6F7-72FB-46E9-F97038FF905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85000"/>
          </a:blip>
          <a:stretch>
            <a:fillRect/>
          </a:stretch>
        </p:blipFill>
        <p:spPr>
          <a:xfrm>
            <a:off x="7355669" y="-14173"/>
            <a:ext cx="1838136" cy="19881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40DDA01-4D55-DC3E-6894-97419A4FE5CC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85000"/>
          </a:blip>
          <a:stretch>
            <a:fillRect/>
          </a:stretch>
        </p:blipFill>
        <p:spPr>
          <a:xfrm>
            <a:off x="-6034" y="2116004"/>
            <a:ext cx="1880899" cy="17621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40B18BC-2BA1-C9A0-4F80-BD7EDAF5783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85000"/>
          </a:blip>
          <a:stretch>
            <a:fillRect/>
          </a:stretch>
        </p:blipFill>
        <p:spPr>
          <a:xfrm>
            <a:off x="5560863" y="5144037"/>
            <a:ext cx="2072661" cy="1746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E7727E6-9519-08AA-4795-2834A894BB6C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85000"/>
          </a:blip>
          <a:stretch>
            <a:fillRect/>
          </a:stretch>
        </p:blipFill>
        <p:spPr>
          <a:xfrm>
            <a:off x="9022570" y="0"/>
            <a:ext cx="1501895" cy="15895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CC1F53B-F401-3581-73E0-9844306475BA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85000"/>
          </a:blip>
          <a:stretch>
            <a:fillRect/>
          </a:stretch>
        </p:blipFill>
        <p:spPr>
          <a:xfrm>
            <a:off x="5282749" y="3429000"/>
            <a:ext cx="1626502" cy="17469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71BC906-1438-EA1C-26CD-43C899FDF08C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85000"/>
          </a:blip>
          <a:stretch>
            <a:fillRect/>
          </a:stretch>
        </p:blipFill>
        <p:spPr>
          <a:xfrm>
            <a:off x="2106105" y="-45616"/>
            <a:ext cx="1810297" cy="16667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C055F5F-24B4-9DDF-9211-D367065DDC43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85000"/>
          </a:blip>
          <a:stretch>
            <a:fillRect/>
          </a:stretch>
        </p:blipFill>
        <p:spPr>
          <a:xfrm>
            <a:off x="10524465" y="1565043"/>
            <a:ext cx="1648730" cy="16487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FBAC2BA-D716-4CDE-6810-A333BA452A27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85000"/>
          </a:blip>
          <a:stretch>
            <a:fillRect/>
          </a:stretch>
        </p:blipFill>
        <p:spPr>
          <a:xfrm>
            <a:off x="3619050" y="5021302"/>
            <a:ext cx="1977990" cy="18550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8739E68-D28A-BB3B-39C3-5AF4D1DD4181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85000"/>
          </a:blip>
          <a:stretch>
            <a:fillRect/>
          </a:stretch>
        </p:blipFill>
        <p:spPr>
          <a:xfrm>
            <a:off x="1861062" y="3492078"/>
            <a:ext cx="1917434" cy="191743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83D8D83-D4B6-3A34-3BAF-196FBAA407ED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85000"/>
          </a:blip>
          <a:stretch>
            <a:fillRect/>
          </a:stretch>
        </p:blipFill>
        <p:spPr>
          <a:xfrm>
            <a:off x="8859911" y="1494207"/>
            <a:ext cx="1684093" cy="18992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55DAA0D-9575-579A-1016-5C0DB1A21150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85000"/>
          </a:blip>
          <a:stretch>
            <a:fillRect/>
          </a:stretch>
        </p:blipFill>
        <p:spPr>
          <a:xfrm>
            <a:off x="10445349" y="-45616"/>
            <a:ext cx="1746651" cy="16943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861F01D-F675-BC03-73EC-0F5F83011033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 amt="85000"/>
          </a:blip>
          <a:stretch>
            <a:fillRect/>
          </a:stretch>
        </p:blipFill>
        <p:spPr>
          <a:xfrm>
            <a:off x="10192462" y="3167640"/>
            <a:ext cx="2018119" cy="21345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EFE6D3D-1072-EFED-D236-2A7833410CF7}"/>
              </a:ext>
            </a:extLst>
          </p:cNvPr>
          <p:cNvPicPr>
            <a:picLocks noChangeAspect="1"/>
          </p:cNvPicPr>
          <p:nvPr/>
        </p:nvPicPr>
        <p:blipFill>
          <a:blip r:embed="rId23">
            <a:alphaModFix amt="85000"/>
          </a:blip>
          <a:stretch>
            <a:fillRect/>
          </a:stretch>
        </p:blipFill>
        <p:spPr>
          <a:xfrm>
            <a:off x="8266567" y="3325808"/>
            <a:ext cx="2011007" cy="20701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2B383F0-1957-65CD-4DDB-E6B649E50B23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85000"/>
          </a:blip>
          <a:stretch>
            <a:fillRect/>
          </a:stretch>
        </p:blipFill>
        <p:spPr>
          <a:xfrm>
            <a:off x="7490331" y="5175986"/>
            <a:ext cx="1615877" cy="17150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3164CFE-115A-60C0-B582-2165EABD3EE0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85000"/>
          </a:blip>
          <a:stretch>
            <a:fillRect/>
          </a:stretch>
        </p:blipFill>
        <p:spPr>
          <a:xfrm>
            <a:off x="1600532" y="5191230"/>
            <a:ext cx="2018517" cy="166677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8F0B612-C118-A218-94C7-F59D62603D0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alphaModFix amt="85000"/>
          </a:blip>
          <a:srcRect r="11134"/>
          <a:stretch/>
        </p:blipFill>
        <p:spPr>
          <a:xfrm>
            <a:off x="-83953" y="5146331"/>
            <a:ext cx="1684485" cy="171166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8974A4DA-9E02-3463-2B5F-18D57F6F8F1B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alphaModFix amt="85000"/>
          </a:blip>
          <a:srcRect l="909" t="28408" r="-909" b="21356"/>
          <a:stretch/>
        </p:blipFill>
        <p:spPr>
          <a:xfrm>
            <a:off x="9106208" y="5275144"/>
            <a:ext cx="3113180" cy="16279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F909E20B-506D-CE1C-F48A-3B6BE2A4FA19}"/>
              </a:ext>
            </a:extLst>
          </p:cNvPr>
          <p:cNvPicPr>
            <a:picLocks noChangeAspect="1"/>
          </p:cNvPicPr>
          <p:nvPr/>
        </p:nvPicPr>
        <p:blipFill>
          <a:blip r:embed="rId28">
            <a:alphaModFix amt="85000"/>
          </a:blip>
          <a:stretch>
            <a:fillRect/>
          </a:stretch>
        </p:blipFill>
        <p:spPr>
          <a:xfrm>
            <a:off x="6866234" y="3513082"/>
            <a:ext cx="1648730" cy="17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55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{6F061E0A-3820-AD43-BD06-5339257A518A}tf16401378</Template>
  <TotalTime>1358</TotalTime>
  <Words>334</Words>
  <Application>Microsoft Office PowerPoint</Application>
  <PresentationFormat>Pasirinktinai</PresentationFormat>
  <Paragraphs>33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7" baseType="lpstr">
      <vt:lpstr>Celestial</vt:lpstr>
      <vt:lpstr>DARNAUS VALDYMO ĮTAKA KARJERAI BE1 Nacionalinė futbolo akademija    Vadovas Andrius Markevičius</vt:lpstr>
      <vt:lpstr>PowerPoint pristatymas</vt:lpstr>
      <vt:lpstr>Darni lyderystė Be1 Nacionalinėje futbolo akademijoje</vt:lpstr>
      <vt:lpstr>Lygios galimybės tarptautinėje aplinkoje</vt:lpstr>
      <vt:lpstr>Organizacijos sėkmė paremta darbu orientuotu į bendruomenės ateitį</vt:lpstr>
      <vt:lpstr>PowerPoint pristatymas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BE1 Nacionalinės futbolo akademijos    Vadovas       Andrius Markevičius</dc:title>
  <dc:creator>j</dc:creator>
  <cp:lastModifiedBy>Ausra</cp:lastModifiedBy>
  <cp:revision>5</cp:revision>
  <cp:lastPrinted>2023-09-04T16:02:06Z</cp:lastPrinted>
  <dcterms:created xsi:type="dcterms:W3CDTF">2023-08-29T12:41:27Z</dcterms:created>
  <dcterms:modified xsi:type="dcterms:W3CDTF">2023-09-06T07:24:07Z</dcterms:modified>
</cp:coreProperties>
</file>