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4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2E1_F6E2FEA1.xml" ContentType="application/vnd.ms-powerpoint.comments+xml"/>
  <Override PartName="/ppt/comments/modernComment_2E0_F9471995.xml" ContentType="application/vnd.ms-powerpoint.comments+xml"/>
  <Override PartName="/ppt/comments/modernComment_2E2_3598A014.xml" ContentType="application/vnd.ms-powerpoint.comments+xml"/>
  <Override PartName="/ppt/comments/modernComment_2E4_B2419F66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7" r:id="rId4"/>
  </p:sldMasterIdLst>
  <p:notesMasterIdLst>
    <p:notesMasterId r:id="rId35"/>
  </p:notesMasterIdLst>
  <p:sldIdLst>
    <p:sldId id="729" r:id="rId5"/>
    <p:sldId id="408" r:id="rId6"/>
    <p:sldId id="362" r:id="rId7"/>
    <p:sldId id="300" r:id="rId8"/>
    <p:sldId id="304" r:id="rId9"/>
    <p:sldId id="401" r:id="rId10"/>
    <p:sldId id="431" r:id="rId11"/>
    <p:sldId id="653" r:id="rId12"/>
    <p:sldId id="737" r:id="rId13"/>
    <p:sldId id="629" r:id="rId14"/>
    <p:sldId id="736" r:id="rId15"/>
    <p:sldId id="738" r:id="rId16"/>
    <p:sldId id="740" r:id="rId17"/>
    <p:sldId id="739" r:id="rId18"/>
    <p:sldId id="723" r:id="rId19"/>
    <p:sldId id="743" r:id="rId20"/>
    <p:sldId id="462" r:id="rId21"/>
    <p:sldId id="742" r:id="rId22"/>
    <p:sldId id="667" r:id="rId23"/>
    <p:sldId id="659" r:id="rId24"/>
    <p:sldId id="657" r:id="rId25"/>
    <p:sldId id="661" r:id="rId26"/>
    <p:sldId id="665" r:id="rId27"/>
    <p:sldId id="663" r:id="rId28"/>
    <p:sldId id="662" r:id="rId29"/>
    <p:sldId id="673" r:id="rId30"/>
    <p:sldId id="368" r:id="rId31"/>
    <p:sldId id="639" r:id="rId32"/>
    <p:sldId id="674" r:id="rId33"/>
    <p:sldId id="734" r:id="rId3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D72E98-32FD-5739-BF4E-536970B77DCD}" name="Greta Miliauskienė" initials="GM" userId="S::g.miliauskiene@inovacijuagentura.lt::83c3c1fd-d97f-49d5-8dbe-21666e68e77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437"/>
    <a:srgbClr val="302857"/>
    <a:srgbClr val="FFFFFF"/>
    <a:srgbClr val="332E57"/>
    <a:srgbClr val="302757"/>
    <a:srgbClr val="EEE730"/>
    <a:srgbClr val="332B59"/>
    <a:srgbClr val="05194C"/>
    <a:srgbClr val="FCFAE8"/>
    <a:srgbClr val="6C30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87A-6D49-932F-13EE1A167B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9E2-A64C-B91D-1E48A1A9BC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87A-6D49-932F-13EE1A167B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87A-6D49-932F-13EE1A167B89}"/>
              </c:ext>
            </c:extLst>
          </c:dPt>
          <c:cat>
            <c:strRef>
              <c:f>Sheet1!$A$2:$A$5</c:f>
              <c:strCache>
                <c:ptCount val="4"/>
                <c:pt idx="0">
                  <c:v>Teksas1</c:v>
                </c:pt>
                <c:pt idx="1">
                  <c:v>Teksas2</c:v>
                </c:pt>
                <c:pt idx="2">
                  <c:v>Teksas3</c:v>
                </c:pt>
                <c:pt idx="3">
                  <c:v>Teksas14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</c:v>
                </c:pt>
                <c:pt idx="1">
                  <c:v>0.4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E2-A64C-B91D-1E48A1A9B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730-4B4A-90C5-3A0B578C80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9E2-A64C-B91D-1E48A1A9BC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730-4B4A-90C5-3A0B578C805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730-4B4A-90C5-3A0B578C8055}"/>
              </c:ext>
            </c:extLst>
          </c:dPt>
          <c:cat>
            <c:strRef>
              <c:f>Sheet1!$A$2:$A$5</c:f>
              <c:strCache>
                <c:ptCount val="4"/>
                <c:pt idx="0">
                  <c:v>Teksas1</c:v>
                </c:pt>
                <c:pt idx="1">
                  <c:v>Teksas2</c:v>
                </c:pt>
                <c:pt idx="2">
                  <c:v>Teksas3</c:v>
                </c:pt>
                <c:pt idx="3">
                  <c:v>Teksas14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</c:v>
                </c:pt>
                <c:pt idx="1">
                  <c:v>0.4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E2-A64C-B91D-1E48A1A9B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C9-D348-83CA-2EB763199A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8C5FB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1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C9-D348-83CA-2EB763199A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2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C9-D348-83CA-2EB763199A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32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3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2C9-D348-83CA-2EB763199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4"/>
        <c:axId val="361831984"/>
        <c:axId val="361830416"/>
      </c:barChart>
      <c:catAx>
        <c:axId val="3618319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1830416"/>
        <c:crosses val="autoZero"/>
        <c:auto val="1"/>
        <c:lblAlgn val="ctr"/>
        <c:lblOffset val="100"/>
        <c:noMultiLvlLbl val="0"/>
      </c:catAx>
      <c:valAx>
        <c:axId val="36183041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36183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C9-D348-83CA-2EB763199A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8C5FBE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1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C9-D348-83CA-2EB763199A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2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C9-D348-83CA-2EB763199A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32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3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2C9-D348-83CA-2EB763199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4"/>
        <c:axId val="361833944"/>
        <c:axId val="361832376"/>
      </c:barChart>
      <c:catAx>
        <c:axId val="3618339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02757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1832376"/>
        <c:crosses val="autoZero"/>
        <c:auto val="1"/>
        <c:lblAlgn val="ctr"/>
        <c:lblOffset val="100"/>
        <c:noMultiLvlLbl val="0"/>
      </c:catAx>
      <c:valAx>
        <c:axId val="36183237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361833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60B-48DD-9FCB-B63019821315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60B-48DD-9FCB-B6301982131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60B-48DD-9FCB-B6301982131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60B-48DD-9FCB-B63019821315}"/>
              </c:ext>
            </c:extLst>
          </c:dPt>
          <c:cat>
            <c:strRef>
              <c:f>Lapas1!$A$2:$A$5</c:f>
              <c:strCache>
                <c:ptCount val="4"/>
                <c:pt idx="0">
                  <c:v>1-asis ketvirtis</c:v>
                </c:pt>
                <c:pt idx="1">
                  <c:v>2-asis ketvirtis</c:v>
                </c:pt>
                <c:pt idx="2">
                  <c:v>3-iasis ketvirtis</c:v>
                </c:pt>
                <c:pt idx="3">
                  <c:v>4-asis ketvirtis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0.7</c:v>
                </c:pt>
                <c:pt idx="1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60B-48DD-9FCB-B630198213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C09-4C51-BDF1-C1490C83A953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4E9-4DA2-B8D8-596A5B54FDD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C09-4C51-BDF1-C1490C83A95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C09-4C51-BDF1-C1490C83A953}"/>
              </c:ext>
            </c:extLst>
          </c:dPt>
          <c:cat>
            <c:strRef>
              <c:f>Lapas1!$A$2:$A$5</c:f>
              <c:strCache>
                <c:ptCount val="4"/>
                <c:pt idx="0">
                  <c:v>1-asis ketvirtis</c:v>
                </c:pt>
                <c:pt idx="1">
                  <c:v>2-asis ketvirtis</c:v>
                </c:pt>
                <c:pt idx="2">
                  <c:v>3-iasis ketvirtis</c:v>
                </c:pt>
                <c:pt idx="3">
                  <c:v>4-asis ketvirtis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9.4</c:v>
                </c:pt>
                <c:pt idx="1">
                  <c:v>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4E9-4DA2-B8D8-596A5B54FD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82280032579305"/>
          <c:y val="2.6737979173009043E-2"/>
          <c:w val="0.69011777578942757"/>
          <c:h val="0.94117644581938009"/>
        </c:manualLayout>
      </c:layout>
      <c:doughnut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5F9-4474-B554-09D3B4678B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5F9-4474-B554-09D3B4678B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5F9-4474-B554-09D3B4678B8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5F9-4474-B554-09D3B4678B8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5F9-4474-B554-09D3B4678B8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5F9-4474-B554-09D3B4678B8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35F9-4474-B554-09D3B4678B8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35F9-4474-B554-09D3B4678B86}"/>
              </c:ext>
            </c:extLst>
          </c:dPt>
          <c:cat>
            <c:strRef>
              <c:f>Lapas1!$A$2:$A$9</c:f>
              <c:strCache>
                <c:ptCount val="6"/>
                <c:pt idx="0">
                  <c:v>sukurti nuoseklią inovacinės veiklos skatinimo sistemą</c:v>
                </c:pt>
                <c:pt idx="1">
                  <c:v>Skatinti įmones pereiti prie neutralios klimatui ekonomikos</c:v>
                </c:pt>
                <c:pt idx="2">
                  <c:v>Skatinti įmones skaitmenizuotis</c:v>
                </c:pt>
                <c:pt idx="3">
                  <c:v>įgyvendinti eksporto konkurencingumo augimą skatinančias priemones</c:v>
                </c:pt>
                <c:pt idx="4">
                  <c:v>Skatinti verslumą ir kurti paskatas įmonių augimui</c:v>
                </c:pt>
                <c:pt idx="5">
                  <c:v>Tesingos pertvarkos fondas</c:v>
                </c:pt>
              </c:strCache>
            </c:strRef>
          </c:cat>
          <c:val>
            <c:numRef>
              <c:f>Lapas1!$B$2:$B$9</c:f>
              <c:numCache>
                <c:formatCode>General</c:formatCode>
                <c:ptCount val="8"/>
                <c:pt idx="0">
                  <c:v>263.2</c:v>
                </c:pt>
                <c:pt idx="1">
                  <c:v>150.05000000000001</c:v>
                </c:pt>
                <c:pt idx="2">
                  <c:v>56.16</c:v>
                </c:pt>
                <c:pt idx="3">
                  <c:v>28</c:v>
                </c:pt>
                <c:pt idx="4">
                  <c:v>13.79</c:v>
                </c:pt>
                <c:pt idx="5">
                  <c:v>262.7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35F9-4474-B554-09D3B4678B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6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spPr>
            <a:solidFill>
              <a:srgbClr val="302957"/>
            </a:solidFill>
          </c:spPr>
          <c:dPt>
            <c:idx val="0"/>
            <c:bubble3D val="0"/>
            <c:spPr>
              <a:solidFill>
                <a:srgbClr val="30295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17D-4992-8A92-84D62C43D163}"/>
              </c:ext>
            </c:extLst>
          </c:dPt>
          <c:dPt>
            <c:idx val="1"/>
            <c:bubble3D val="0"/>
            <c:spPr>
              <a:solidFill>
                <a:srgbClr val="30295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17D-4992-8A92-84D62C43D163}"/>
              </c:ext>
            </c:extLst>
          </c:dPt>
          <c:dPt>
            <c:idx val="2"/>
            <c:bubble3D val="0"/>
            <c:spPr>
              <a:solidFill>
                <a:srgbClr val="30295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17D-4992-8A92-84D62C43D163}"/>
              </c:ext>
            </c:extLst>
          </c:dPt>
          <c:dPt>
            <c:idx val="3"/>
            <c:bubble3D val="0"/>
            <c:spPr>
              <a:solidFill>
                <a:srgbClr val="30295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17D-4992-8A92-84D62C43D163}"/>
              </c:ext>
            </c:extLst>
          </c:dPt>
          <c:dPt>
            <c:idx val="4"/>
            <c:bubble3D val="0"/>
            <c:spPr>
              <a:solidFill>
                <a:srgbClr val="30295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17D-4992-8A92-84D62C43D163}"/>
              </c:ext>
            </c:extLst>
          </c:dPt>
          <c:dPt>
            <c:idx val="5"/>
            <c:bubble3D val="0"/>
            <c:spPr>
              <a:solidFill>
                <a:srgbClr val="30295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17D-4992-8A92-84D62C43D163}"/>
              </c:ext>
            </c:extLst>
          </c:dPt>
          <c:dPt>
            <c:idx val="6"/>
            <c:bubble3D val="0"/>
            <c:spPr>
              <a:solidFill>
                <a:srgbClr val="30295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17D-4992-8A92-84D62C43D163}"/>
              </c:ext>
            </c:extLst>
          </c:dPt>
          <c:dPt>
            <c:idx val="7"/>
            <c:bubble3D val="0"/>
            <c:spPr>
              <a:solidFill>
                <a:srgbClr val="30295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F17D-4992-8A92-84D62C43D163}"/>
              </c:ext>
            </c:extLst>
          </c:dPt>
          <c:cat>
            <c:strRef>
              <c:f>Lapas1!$A$2:$A$9</c:f>
              <c:strCache>
                <c:ptCount val="8"/>
                <c:pt idx="0">
                  <c:v>Socialiai atsakingesnė Lietuva</c:v>
                </c:pt>
                <c:pt idx="1">
                  <c:v>Žalesnė Lietuva</c:v>
                </c:pt>
                <c:pt idx="2">
                  <c:v>Pažangesnė Lietuva</c:v>
                </c:pt>
                <c:pt idx="3">
                  <c:v>Piliečiams artimesnė Lietuva</c:v>
                </c:pt>
                <c:pt idx="4">
                  <c:v>Geriau sujungta Lietuva</c:v>
                </c:pt>
                <c:pt idx="5">
                  <c:v>Specialus prioritetas</c:v>
                </c:pt>
                <c:pt idx="6">
                  <c:v>Inovatyvūs sprendimai</c:v>
                </c:pt>
                <c:pt idx="7">
                  <c:v>Specialus priritetas</c:v>
                </c:pt>
              </c:strCache>
            </c:strRef>
          </c:cat>
          <c:val>
            <c:numRef>
              <c:f>Lapas1!$B$2:$B$9</c:f>
              <c:numCache>
                <c:formatCode>General</c:formatCode>
                <c:ptCount val="8"/>
                <c:pt idx="0">
                  <c:v>30.5</c:v>
                </c:pt>
                <c:pt idx="1">
                  <c:v>27.6</c:v>
                </c:pt>
                <c:pt idx="2">
                  <c:v>17.399999999999999</c:v>
                </c:pt>
                <c:pt idx="3">
                  <c:v>11</c:v>
                </c:pt>
                <c:pt idx="4">
                  <c:v>9</c:v>
                </c:pt>
                <c:pt idx="5">
                  <c:v>3</c:v>
                </c:pt>
                <c:pt idx="6">
                  <c:v>1.1000000000000001</c:v>
                </c:pt>
                <c:pt idx="7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F17D-4992-8A92-84D62C43D1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8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87A-6D49-932F-13EE1A167B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9E2-A64C-B91D-1E48A1A9BC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87A-6D49-932F-13EE1A167B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87A-6D49-932F-13EE1A167B89}"/>
              </c:ext>
            </c:extLst>
          </c:dPt>
          <c:cat>
            <c:strRef>
              <c:f>Sheet1!$A$2:$A$5</c:f>
              <c:strCache>
                <c:ptCount val="4"/>
                <c:pt idx="0">
                  <c:v>Teksas1</c:v>
                </c:pt>
                <c:pt idx="1">
                  <c:v>Teksas2</c:v>
                </c:pt>
                <c:pt idx="2">
                  <c:v>Teksas3</c:v>
                </c:pt>
                <c:pt idx="3">
                  <c:v>Teksas14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</c:v>
                </c:pt>
                <c:pt idx="1">
                  <c:v>0.4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E2-A64C-B91D-1E48A1A9B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730-4B4A-90C5-3A0B578C80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9E2-A64C-B91D-1E48A1A9BC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730-4B4A-90C5-3A0B578C805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730-4B4A-90C5-3A0B578C8055}"/>
              </c:ext>
            </c:extLst>
          </c:dPt>
          <c:cat>
            <c:strRef>
              <c:f>Sheet1!$A$2:$A$5</c:f>
              <c:strCache>
                <c:ptCount val="4"/>
                <c:pt idx="0">
                  <c:v>Teksas1</c:v>
                </c:pt>
                <c:pt idx="1">
                  <c:v>Teksas2</c:v>
                </c:pt>
                <c:pt idx="2">
                  <c:v>Teksas3</c:v>
                </c:pt>
                <c:pt idx="3">
                  <c:v>Teksas14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</c:v>
                </c:pt>
                <c:pt idx="1">
                  <c:v>0.4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E2-A64C-B91D-1E48A1A9B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730-4B4A-90C5-3A0B578C80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9E2-A64C-B91D-1E48A1A9BC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730-4B4A-90C5-3A0B578C805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730-4B4A-90C5-3A0B578C8055}"/>
              </c:ext>
            </c:extLst>
          </c:dPt>
          <c:cat>
            <c:strRef>
              <c:f>Sheet1!$A$2:$A$5</c:f>
              <c:strCache>
                <c:ptCount val="4"/>
                <c:pt idx="0">
                  <c:v>Teksas1</c:v>
                </c:pt>
                <c:pt idx="1">
                  <c:v>Teksas2</c:v>
                </c:pt>
                <c:pt idx="2">
                  <c:v>Teksas3</c:v>
                </c:pt>
                <c:pt idx="3">
                  <c:v>Teksas14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</c:v>
                </c:pt>
                <c:pt idx="1">
                  <c:v>0.4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E2-A64C-B91D-1E48A1A9B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C9-D348-83CA-2EB763199A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8C5FB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1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C9-D348-83CA-2EB763199A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2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C9-D348-83CA-2EB763199A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32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3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2C9-D348-83CA-2EB763199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4"/>
        <c:axId val="272432456"/>
        <c:axId val="272432848"/>
      </c:barChart>
      <c:catAx>
        <c:axId val="272432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2432848"/>
        <c:crosses val="autoZero"/>
        <c:auto val="1"/>
        <c:lblAlgn val="ctr"/>
        <c:lblOffset val="100"/>
        <c:noMultiLvlLbl val="0"/>
      </c:catAx>
      <c:valAx>
        <c:axId val="27243284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72432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C9-D348-83CA-2EB763199A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8C5FB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1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C9-D348-83CA-2EB763199A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2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C9-D348-83CA-2EB763199A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32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3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2C9-D348-83CA-2EB763199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4"/>
        <c:axId val="272433632"/>
        <c:axId val="272434024"/>
      </c:barChart>
      <c:catAx>
        <c:axId val="2724336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2434024"/>
        <c:crosses val="autoZero"/>
        <c:auto val="1"/>
        <c:lblAlgn val="ctr"/>
        <c:lblOffset val="100"/>
        <c:noMultiLvlLbl val="0"/>
      </c:catAx>
      <c:valAx>
        <c:axId val="27243402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72433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C9-D348-83CA-2EB763199A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8C5FBE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1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C9-D348-83CA-2EB763199A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2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C9-D348-83CA-2EB763199A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32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3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2C9-D348-83CA-2EB763199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4"/>
        <c:axId val="361835120"/>
        <c:axId val="361835904"/>
      </c:barChart>
      <c:catAx>
        <c:axId val="3618351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02757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1835904"/>
        <c:crosses val="autoZero"/>
        <c:auto val="1"/>
        <c:lblAlgn val="ctr"/>
        <c:lblOffset val="100"/>
        <c:noMultiLvlLbl val="0"/>
      </c:catAx>
      <c:valAx>
        <c:axId val="36183590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361835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C9-D348-83CA-2EB763199A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8C5FBE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1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C9-D348-83CA-2EB763199A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2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C9-D348-83CA-2EB763199A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32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3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2C9-D348-83CA-2EB763199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4"/>
        <c:axId val="361836688"/>
        <c:axId val="361830808"/>
      </c:barChart>
      <c:catAx>
        <c:axId val="3618366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02757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1830808"/>
        <c:crosses val="autoZero"/>
        <c:auto val="1"/>
        <c:lblAlgn val="ctr"/>
        <c:lblOffset val="100"/>
        <c:noMultiLvlLbl val="0"/>
      </c:catAx>
      <c:valAx>
        <c:axId val="36183080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361836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87A-6D49-932F-13EE1A167B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9E2-A64C-B91D-1E48A1A9BC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87A-6D49-932F-13EE1A167B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87A-6D49-932F-13EE1A167B89}"/>
              </c:ext>
            </c:extLst>
          </c:dPt>
          <c:cat>
            <c:strRef>
              <c:f>Sheet1!$A$2:$A$5</c:f>
              <c:strCache>
                <c:ptCount val="4"/>
                <c:pt idx="0">
                  <c:v>Teksas1</c:v>
                </c:pt>
                <c:pt idx="1">
                  <c:v>Teksas2</c:v>
                </c:pt>
                <c:pt idx="2">
                  <c:v>Teksas3</c:v>
                </c:pt>
                <c:pt idx="3">
                  <c:v>Teksas14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</c:v>
                </c:pt>
                <c:pt idx="1">
                  <c:v>0.4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E2-A64C-B91D-1E48A1A9B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2E0_F947199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11B03A4-9FED-4528-BB30-799B1449A307}" authorId="{57D72E98-32FD-5739-BF4E-536970B77DCD}" status="resolved" created="2023-04-04T07:56:08.17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182186389" sldId="736"/>
      <ac:spMk id="3" creationId="{182766F8-43E1-FE77-45AF-F792FD09A16F}"/>
    </ac:deMkLst>
    <p188:txBody>
      <a:bodyPr/>
      <a:lstStyle/>
      <a:p>
        <a:r>
          <a:rPr lang="en-US"/>
          <a:t>[@Vaiva Deksnytė] Vaiva, ar galėtum papildyti spiečių informaciją: infrastruktūra yra Spiečiai – kas ten vyksta, kad kompetencijos – mūsų mokymų pavyzdžiai/pavadinimai ir pan.</a:t>
        </a:r>
      </a:p>
    </p188:txBody>
  </p188:cm>
</p188:cmLst>
</file>

<file path=ppt/comments/modernComment_2E1_F6E2FEA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0352FB1-79F4-4771-A545-503AF34F3446}" authorId="{57D72E98-32FD-5739-BF4E-536970B77DCD}" status="resolved" created="2023-04-04T07:59:55.185" complete="100000">
    <pc:sldMkLst xmlns:pc="http://schemas.microsoft.com/office/powerpoint/2013/main/command">
      <pc:docMk/>
      <pc:sldMk cId="4142071457" sldId="737"/>
    </pc:sldMkLst>
    <p188:txBody>
      <a:bodyPr/>
      <a:lstStyle/>
      <a:p>
        <a:r>
          <a:rPr lang="en-US"/>
          <a:t>[@Rasa Naktinė] </a:t>
        </a:r>
      </a:p>
    </p188:txBody>
  </p188:cm>
</p188:cmLst>
</file>

<file path=ppt/comments/modernComment_2E2_3598A01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F6035F5-2348-4192-A973-E6E12A966FB7}" authorId="{57D72E98-32FD-5739-BF4E-536970B77DCD}" status="resolved" created="2023-04-04T08:04:26.090" complete="100000">
    <pc:sldMkLst xmlns:pc="http://schemas.microsoft.com/office/powerpoint/2013/main/command">
      <pc:docMk/>
      <pc:sldMk cId="899194900" sldId="738"/>
    </pc:sldMkLst>
    <p188:replyLst/>
    <p188:txBody>
      <a:bodyPr/>
      <a:lstStyle/>
      <a:p>
        <a:r>
          <a:rPr lang="en-US"/>
          <a:t>[@Justė Ramonaitė-Kuliešienė] papildyki, kokiu pavyzdžiu iš mūsų teikiamų paslaugų, jog šis vertės pasiūlymas klientui būtų suprantamesnis</a:t>
        </a:r>
      </a:p>
    </p188:txBody>
  </p188:cm>
</p188:cmLst>
</file>

<file path=ppt/comments/modernComment_2E4_B2419F6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843EA68-AD59-456E-8BBA-5EB644FC187B}" authorId="{57D72E98-32FD-5739-BF4E-536970B77DCD}" status="resolved" created="2023-04-04T10:20:40.285" complete="100000">
    <pc:sldMkLst xmlns:pc="http://schemas.microsoft.com/office/powerpoint/2013/main/command">
      <pc:docMk/>
      <pc:sldMk cId="2990645094" sldId="740"/>
    </pc:sldMkLst>
    <p188:txBody>
      <a:bodyPr/>
      <a:lstStyle/>
      <a:p>
        <a:r>
          <a:rPr lang="en-US"/>
          <a:t>[@Gabrielė] pls, paieškoki pavyzdžių tinklaveikos paslaugoms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14D05-6312-B645-AF2D-08D1D49843E3}" type="datetimeFigureOut">
              <a:rPr lang="x-none" smtClean="0"/>
              <a:t>2023-06-07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6C219-D0CB-0346-AF46-782F1007A9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8736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6C219-D0CB-0346-AF46-782F1007A959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161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6C219-D0CB-0346-AF46-782F1007A959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2903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DĖL KO KREIPIASI LABIAUSIAI?</a:t>
            </a:r>
            <a:r>
              <a:rPr lang="en-US"/>
              <a:t> </a:t>
            </a:r>
            <a:r>
              <a:rPr lang="lt-LT"/>
              <a:t>Šitų </a:t>
            </a:r>
            <a:r>
              <a:rPr lang="en-US"/>
              <a:t>5 </a:t>
            </a:r>
            <a:r>
              <a:rPr lang="lt-LT" err="1"/>
              <a:t>mėn</a:t>
            </a:r>
            <a:r>
              <a:rPr lang="lt-LT"/>
              <a:t> </a:t>
            </a:r>
            <a:r>
              <a:rPr lang="lt-LT" err="1"/>
              <a:t>info</a:t>
            </a:r>
            <a:r>
              <a:rPr lang="lt-LT"/>
              <a:t> grafiką.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6C219-D0CB-0346-AF46-782F1007A959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9420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6C219-D0CB-0346-AF46-782F1007A959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3953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6C219-D0CB-0346-AF46-782F1007A959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56943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6C219-D0CB-0346-AF46-782F1007A959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23364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chart" Target="../charts/chart10.xml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chart" Target="../charts/chart12.xml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o skaidrė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8842" y="1426464"/>
            <a:ext cx="5587652" cy="1341926"/>
          </a:xfrm>
        </p:spPr>
        <p:txBody>
          <a:bodyPr anchor="b">
            <a:noAutofit/>
          </a:bodyPr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Pavadinimas</a:t>
            </a:r>
            <a:r>
              <a:rPr lang="en-GB"/>
              <a:t/>
            </a:r>
            <a:br>
              <a:rPr lang="en-GB"/>
            </a:br>
            <a:r>
              <a:rPr lang="en-GB"/>
              <a:t>per dvi </a:t>
            </a:r>
            <a:r>
              <a:rPr lang="en-GB" err="1"/>
              <a:t>eilutes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544E1B9-1882-0D43-9CCA-96C0214189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7150" y="3087408"/>
            <a:ext cx="4697381" cy="749369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Vardas Pavardė, pareigos</a:t>
            </a:r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5721D86-5173-894E-A667-5600F6070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93" y="5573949"/>
            <a:ext cx="2075060" cy="866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B25FC2F-8608-E94C-ADBD-A880E7B7D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694" y="1005855"/>
            <a:ext cx="3904034" cy="4880043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xmlns="" id="{ADC766D6-1760-0B22-A1C5-5CCE00D402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993" y="5573949"/>
            <a:ext cx="2075060" cy="866428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9475DE60-EE7D-A43C-1A65-1789975DFC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7694" y="1005855"/>
            <a:ext cx="3904034" cy="488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4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0168374-565B-0941-81B9-7CBAE2945087}"/>
              </a:ext>
            </a:extLst>
          </p:cNvPr>
          <p:cNvSpPr/>
          <p:nvPr/>
        </p:nvSpPr>
        <p:spPr>
          <a:xfrm>
            <a:off x="6677940" y="0"/>
            <a:ext cx="5514060" cy="6858000"/>
          </a:xfrm>
          <a:prstGeom prst="rect">
            <a:avLst/>
          </a:prstGeom>
          <a:solidFill>
            <a:srgbClr val="30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C7124E3A-97A3-8944-B35B-874803A7F9F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4053786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3F8E7FE5-75F6-D54A-B074-844081BCAD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854784" y="1805678"/>
            <a:ext cx="3615000" cy="3315331"/>
          </a:xfr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 sz="12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endParaRPr lang="en-GB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xmlns="" id="{B2A0F2F9-7AC5-5BF8-C00D-444A5E11A576}"/>
              </a:ext>
            </a:extLst>
          </p:cNvPr>
          <p:cNvSpPr/>
          <p:nvPr userDrawn="1"/>
        </p:nvSpPr>
        <p:spPr>
          <a:xfrm>
            <a:off x="6677940" y="0"/>
            <a:ext cx="5514060" cy="6858000"/>
          </a:xfrm>
          <a:prstGeom prst="rect">
            <a:avLst/>
          </a:prstGeom>
          <a:solidFill>
            <a:srgbClr val="30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4722B0A3-8084-DC07-BBFC-3556484666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40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691CCE7-3107-EB4C-9FC6-80047657FFC7}"/>
              </a:ext>
            </a:extLst>
          </p:cNvPr>
          <p:cNvSpPr/>
          <p:nvPr/>
        </p:nvSpPr>
        <p:spPr>
          <a:xfrm>
            <a:off x="5845200" y="2542166"/>
            <a:ext cx="5207856" cy="2563586"/>
          </a:xfrm>
          <a:prstGeom prst="rect">
            <a:avLst/>
          </a:prstGeom>
          <a:solidFill>
            <a:srgbClr val="EEE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Lentelių</a:t>
            </a:r>
            <a:r>
              <a:rPr lang="en-GB"/>
              <a:t/>
            </a:r>
            <a:br>
              <a:rPr lang="en-GB"/>
            </a:br>
            <a:r>
              <a:rPr lang="en-GB" err="1"/>
              <a:t>dizainas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BB32303E-C892-1A47-86FC-30EAE92B7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121047"/>
              </p:ext>
            </p:extLst>
          </p:nvPr>
        </p:nvGraphicFramePr>
        <p:xfrm>
          <a:off x="5756709" y="2484375"/>
          <a:ext cx="5207856" cy="25372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735952">
                  <a:extLst>
                    <a:ext uri="{9D8B030D-6E8A-4147-A177-3AD203B41FA5}">
                      <a16:colId xmlns:a16="http://schemas.microsoft.com/office/drawing/2014/main" xmlns="" val="3585830869"/>
                    </a:ext>
                  </a:extLst>
                </a:gridCol>
                <a:gridCol w="1735952">
                  <a:extLst>
                    <a:ext uri="{9D8B030D-6E8A-4147-A177-3AD203B41FA5}">
                      <a16:colId xmlns:a16="http://schemas.microsoft.com/office/drawing/2014/main" xmlns="" val="3611816430"/>
                    </a:ext>
                  </a:extLst>
                </a:gridCol>
                <a:gridCol w="1735952">
                  <a:extLst>
                    <a:ext uri="{9D8B030D-6E8A-4147-A177-3AD203B41FA5}">
                      <a16:colId xmlns:a16="http://schemas.microsoft.com/office/drawing/2014/main" xmlns="" val="1240010381"/>
                    </a:ext>
                  </a:extLst>
                </a:gridCol>
              </a:tblGrid>
              <a:tr h="507448">
                <a:tc>
                  <a:txBody>
                    <a:bodyPr/>
                    <a:lstStyle/>
                    <a:p>
                      <a:r>
                        <a:rPr lang="x-none" sz="1000" b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275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sz="1000" b="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7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 b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2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1591149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5054526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73480404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2385993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12515639"/>
                  </a:ext>
                </a:extLst>
              </a:tr>
            </a:tbl>
          </a:graphicData>
        </a:graphic>
      </p:graphicFrame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B36424EB-5CE9-E830-01C5-409A416F24A1}"/>
              </a:ext>
            </a:extLst>
          </p:cNvPr>
          <p:cNvSpPr/>
          <p:nvPr userDrawn="1"/>
        </p:nvSpPr>
        <p:spPr>
          <a:xfrm>
            <a:off x="5845200" y="2542166"/>
            <a:ext cx="5207856" cy="2563586"/>
          </a:xfrm>
          <a:prstGeom prst="rect">
            <a:avLst/>
          </a:prstGeom>
          <a:solidFill>
            <a:srgbClr val="EEE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225349A6-C1EC-AC5F-8F6E-D94B75892C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xmlns="" id="{90BA3191-5A7D-68DE-94D8-9F6E3602294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20121047"/>
              </p:ext>
            </p:extLst>
          </p:nvPr>
        </p:nvGraphicFramePr>
        <p:xfrm>
          <a:off x="5756709" y="2484375"/>
          <a:ext cx="5207856" cy="25372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735952">
                  <a:extLst>
                    <a:ext uri="{9D8B030D-6E8A-4147-A177-3AD203B41FA5}">
                      <a16:colId xmlns:a16="http://schemas.microsoft.com/office/drawing/2014/main" xmlns="" val="3585830869"/>
                    </a:ext>
                  </a:extLst>
                </a:gridCol>
                <a:gridCol w="1735952">
                  <a:extLst>
                    <a:ext uri="{9D8B030D-6E8A-4147-A177-3AD203B41FA5}">
                      <a16:colId xmlns:a16="http://schemas.microsoft.com/office/drawing/2014/main" xmlns="" val="3611816430"/>
                    </a:ext>
                  </a:extLst>
                </a:gridCol>
                <a:gridCol w="1735952">
                  <a:extLst>
                    <a:ext uri="{9D8B030D-6E8A-4147-A177-3AD203B41FA5}">
                      <a16:colId xmlns:a16="http://schemas.microsoft.com/office/drawing/2014/main" xmlns="" val="1240010381"/>
                    </a:ext>
                  </a:extLst>
                </a:gridCol>
              </a:tblGrid>
              <a:tr h="507448">
                <a:tc>
                  <a:txBody>
                    <a:bodyPr/>
                    <a:lstStyle/>
                    <a:p>
                      <a:r>
                        <a:rPr lang="x-none" sz="1000" b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275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sz="1000" b="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7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 b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2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1591149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5054526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73480404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2385993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12515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586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 content theme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29872" y="148675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Pavadinimas</a:t>
            </a:r>
            <a:r>
              <a:rPr lang="en-GB"/>
              <a:t/>
            </a:r>
            <a:br>
              <a:rPr lang="en-GB"/>
            </a:br>
            <a:r>
              <a:rPr lang="en-GB"/>
              <a:t>per dvi </a:t>
            </a:r>
            <a:r>
              <a:rPr lang="en-GB" err="1"/>
              <a:t>eilutes</a:t>
            </a:r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B25FC2F-8608-E94C-ADBD-A880E7B7D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694" y="1005855"/>
            <a:ext cx="3904034" cy="4880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429000"/>
            <a:ext cx="4053786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F78A33AA-C155-C9BD-A16E-E3A21EFC41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97694" y="1005855"/>
            <a:ext cx="3904034" cy="488004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23023B0B-B291-2B1E-79CF-E171428600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17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ulletpoint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3F8E7FE5-75F6-D54A-B074-844081BCAD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29871" y="3675872"/>
            <a:ext cx="4357495" cy="2473719"/>
          </a:xfr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90D0378E-E462-5D40-98A3-786D00E12A5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504636" y="3675871"/>
            <a:ext cx="4357495" cy="2473719"/>
          </a:xfr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B3BA13A1-32FC-7C68-E480-3291C5EC7E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9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itstics dark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4571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384571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59A23B-0F27-3044-927F-E0ED558C8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0486" y="1964537"/>
            <a:ext cx="5060587" cy="733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4E4DADB-04DF-8347-B6E7-7E8A658FF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66724" y="3027082"/>
            <a:ext cx="5060587" cy="7332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E547A0B-0083-1E44-A9DB-38B0BEBED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9133" y="4041556"/>
            <a:ext cx="5060587" cy="7332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8C83D74-3F5D-B442-AF71-763671140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94451" y="5056706"/>
            <a:ext cx="5060587" cy="733210"/>
          </a:xfrm>
          <a:prstGeom prst="rect">
            <a:avLst/>
          </a:prstGeom>
        </p:spPr>
      </p:pic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384571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84571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84570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/>
        </p:nvSpPr>
        <p:spPr>
          <a:xfrm>
            <a:off x="2939283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78%</a:t>
            </a:r>
            <a:endParaRPr lang="x-none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/>
        </p:nvSpPr>
        <p:spPr>
          <a:xfrm>
            <a:off x="2939283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33%</a:t>
            </a:r>
            <a:endParaRPr lang="x-none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/>
        </p:nvSpPr>
        <p:spPr>
          <a:xfrm>
            <a:off x="2939283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82%</a:t>
            </a:r>
            <a:endParaRPr lang="x-none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/>
        </p:nvSpPr>
        <p:spPr>
          <a:xfrm>
            <a:off x="2939283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54%</a:t>
            </a:r>
            <a:endParaRPr lang="x-none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34D026BC-9290-2BB7-1423-762AC2B744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CE248A9-2D8D-7EC0-1BB4-89778AD12D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70486" y="1964537"/>
            <a:ext cx="5060587" cy="733210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xmlns="" id="{2A808868-9516-410E-980D-678794548F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866724" y="3027082"/>
            <a:ext cx="5060587" cy="733210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315E4A94-D223-0776-D778-AD64DCBD7F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289133" y="4041556"/>
            <a:ext cx="5060587" cy="733210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xmlns="" id="{6B0D8C73-7A63-ECD6-0391-FC9E3CF33F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394451" y="5056706"/>
            <a:ext cx="5060587" cy="73321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26B223A-50CB-EA31-AB4C-F6ABC98C7FFB}"/>
              </a:ext>
            </a:extLst>
          </p:cNvPr>
          <p:cNvSpPr txBox="1">
            <a:spLocks/>
          </p:cNvSpPr>
          <p:nvPr userDrawn="1"/>
        </p:nvSpPr>
        <p:spPr>
          <a:xfrm>
            <a:off x="2939283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78%</a:t>
            </a:r>
            <a:endParaRPr lang="x-non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DA667CE3-5C93-826E-FF74-185D5161CE4A}"/>
              </a:ext>
            </a:extLst>
          </p:cNvPr>
          <p:cNvSpPr txBox="1">
            <a:spLocks/>
          </p:cNvSpPr>
          <p:nvPr userDrawn="1"/>
        </p:nvSpPr>
        <p:spPr>
          <a:xfrm>
            <a:off x="2939283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33%</a:t>
            </a:r>
            <a:endParaRPr lang="x-none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DC1D699-DCE4-5EA8-D8CC-F77E086EAD59}"/>
              </a:ext>
            </a:extLst>
          </p:cNvPr>
          <p:cNvSpPr txBox="1">
            <a:spLocks/>
          </p:cNvSpPr>
          <p:nvPr userDrawn="1"/>
        </p:nvSpPr>
        <p:spPr>
          <a:xfrm>
            <a:off x="2939283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82%</a:t>
            </a:r>
            <a:endParaRPr lang="x-none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00B2C296-D8F9-70CB-EA72-343C70466CC7}"/>
              </a:ext>
            </a:extLst>
          </p:cNvPr>
          <p:cNvSpPr txBox="1">
            <a:spLocks/>
          </p:cNvSpPr>
          <p:nvPr userDrawn="1"/>
        </p:nvSpPr>
        <p:spPr>
          <a:xfrm>
            <a:off x="2939283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54%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1181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itstics dark_blank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4571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384571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384571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84571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84570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12716BB0-3AF9-47C2-DE7D-C49086EE77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18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itstics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4571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384571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384571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84571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84570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/>
        </p:nvSpPr>
        <p:spPr>
          <a:xfrm>
            <a:off x="2939283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78%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/>
        </p:nvSpPr>
        <p:spPr>
          <a:xfrm>
            <a:off x="2939283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33%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/>
        </p:nvSpPr>
        <p:spPr>
          <a:xfrm>
            <a:off x="2939283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82%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/>
        </p:nvSpPr>
        <p:spPr>
          <a:xfrm>
            <a:off x="2939283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54%</a:t>
            </a:r>
            <a:endParaRPr lang="x-none">
              <a:solidFill>
                <a:srgbClr val="302757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21F1327-4B04-B34F-AF41-FE0C55EF9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58E4654-267A-0C4B-8536-5CD689F6A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5711" y="1956590"/>
            <a:ext cx="4305812" cy="7332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16EDD63-23B3-2542-A84B-7700E8DEA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1949" y="3031019"/>
            <a:ext cx="4305812" cy="7332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35A72E4-ECB6-D945-9FC5-77FC78722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4358" y="4041556"/>
            <a:ext cx="4305812" cy="7332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D50DF02-4458-C84A-A9AC-EB3436EAE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0192" y="5056706"/>
            <a:ext cx="4305812" cy="7332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3A470A03-4690-2335-CB40-4A4445F3249F}"/>
              </a:ext>
            </a:extLst>
          </p:cNvPr>
          <p:cNvSpPr txBox="1">
            <a:spLocks/>
          </p:cNvSpPr>
          <p:nvPr userDrawn="1"/>
        </p:nvSpPr>
        <p:spPr>
          <a:xfrm>
            <a:off x="2939283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78%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3AFC43FE-6E48-5E5C-AC62-CFA0C8D20017}"/>
              </a:ext>
            </a:extLst>
          </p:cNvPr>
          <p:cNvSpPr txBox="1">
            <a:spLocks/>
          </p:cNvSpPr>
          <p:nvPr userDrawn="1"/>
        </p:nvSpPr>
        <p:spPr>
          <a:xfrm>
            <a:off x="2939283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33%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C26F4A7-672F-7548-AFAC-1904680140AB}"/>
              </a:ext>
            </a:extLst>
          </p:cNvPr>
          <p:cNvSpPr txBox="1">
            <a:spLocks/>
          </p:cNvSpPr>
          <p:nvPr userDrawn="1"/>
        </p:nvSpPr>
        <p:spPr>
          <a:xfrm>
            <a:off x="2939283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82%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4425A00C-FAE5-1195-347C-34DEB264681B}"/>
              </a:ext>
            </a:extLst>
          </p:cNvPr>
          <p:cNvSpPr txBox="1">
            <a:spLocks/>
          </p:cNvSpPr>
          <p:nvPr userDrawn="1"/>
        </p:nvSpPr>
        <p:spPr>
          <a:xfrm>
            <a:off x="2939283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54%</a:t>
            </a:r>
            <a:endParaRPr lang="x-none">
              <a:solidFill>
                <a:srgbClr val="302757"/>
              </a:solidFill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xmlns="" id="{C5994033-571E-D28D-D79E-CCBF91F7D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xmlns="" id="{129830AC-C09D-E6FD-AB18-676D14B92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15711" y="1956590"/>
            <a:ext cx="4305812" cy="733210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xmlns="" id="{38E24FA1-D9F1-B81A-C508-B3506FB545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111949" y="3031019"/>
            <a:ext cx="4305812" cy="733210"/>
          </a:xfrm>
          <a:prstGeom prst="rect">
            <a:avLst/>
          </a:prstGeom>
        </p:spPr>
      </p:pic>
      <p:pic>
        <p:nvPicPr>
          <p:cNvPr id="11" name="Picture 29">
            <a:extLst>
              <a:ext uri="{FF2B5EF4-FFF2-40B4-BE49-F238E27FC236}">
                <a16:creationId xmlns:a16="http://schemas.microsoft.com/office/drawing/2014/main" xmlns="" id="{9417F094-8DEC-ECF2-0ABA-89A0A367ED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34358" y="4041556"/>
            <a:ext cx="4305812" cy="733210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xmlns="" id="{5FD300AE-205C-193D-BAF3-DF0D86E2B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640192" y="5056706"/>
            <a:ext cx="4305812" cy="73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52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itstics brigh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4571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384571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384571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84571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84570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21F1327-4B04-B34F-AF41-FE0C55EF9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xmlns="" id="{6CA3F250-29E8-6C85-EB37-FF5007666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25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itstics dark-circle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10%</a:t>
            </a:r>
            <a:endParaRPr lang="x-none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40%</a:t>
            </a:r>
            <a:endParaRPr lang="x-none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25%</a:t>
            </a:r>
            <a:endParaRPr lang="x-none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25%</a:t>
            </a:r>
            <a:endParaRPr lang="x-none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8AAEB978-A201-1E44-B111-2BFE76D3E2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618653"/>
              </p:ext>
            </p:extLst>
          </p:nvPr>
        </p:nvGraphicFramePr>
        <p:xfrm>
          <a:off x="-170426" y="1921248"/>
          <a:ext cx="5372919" cy="3581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xmlns="" id="{BB0F89A9-7F8E-814F-8AD4-ED4479EE6193}"/>
              </a:ext>
            </a:extLst>
          </p:cNvPr>
          <p:cNvSpPr txBox="1">
            <a:spLocks/>
          </p:cNvSpPr>
          <p:nvPr/>
        </p:nvSpPr>
        <p:spPr>
          <a:xfrm>
            <a:off x="2455628" y="2428860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rgbClr val="302757"/>
                </a:solidFill>
              </a:rPr>
              <a:t>10%</a:t>
            </a:r>
            <a:endParaRPr lang="x-none" sz="2000">
              <a:solidFill>
                <a:srgbClr val="302757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7EF864C2-0A30-9D44-872B-F3009BA7FB1C}"/>
              </a:ext>
            </a:extLst>
          </p:cNvPr>
          <p:cNvSpPr txBox="1">
            <a:spLocks/>
          </p:cNvSpPr>
          <p:nvPr/>
        </p:nvSpPr>
        <p:spPr>
          <a:xfrm>
            <a:off x="1560820" y="2871994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80978C34-186B-AD45-BEF8-54894DD86E1F}"/>
              </a:ext>
            </a:extLst>
          </p:cNvPr>
          <p:cNvSpPr txBox="1">
            <a:spLocks/>
          </p:cNvSpPr>
          <p:nvPr/>
        </p:nvSpPr>
        <p:spPr>
          <a:xfrm>
            <a:off x="1560820" y="3882495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0E77ACB9-A6B3-8C42-BA26-61350B85540D}"/>
              </a:ext>
            </a:extLst>
          </p:cNvPr>
          <p:cNvSpPr txBox="1">
            <a:spLocks/>
          </p:cNvSpPr>
          <p:nvPr/>
        </p:nvSpPr>
        <p:spPr>
          <a:xfrm>
            <a:off x="2757565" y="3606887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3F1BFBAE-A099-EFD8-85FB-CB38927A1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29A6C15B-B18C-6E54-4D79-A5A8E7106E95}"/>
              </a:ext>
            </a:extLst>
          </p:cNvPr>
          <p:cNvSpPr txBox="1">
            <a:spLocks/>
          </p:cNvSpPr>
          <p:nvPr userDrawn="1"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10%</a:t>
            </a:r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2FE68F5-6FD3-DCCC-3BCA-03AB78002887}"/>
              </a:ext>
            </a:extLst>
          </p:cNvPr>
          <p:cNvSpPr txBox="1">
            <a:spLocks/>
          </p:cNvSpPr>
          <p:nvPr userDrawn="1"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40%</a:t>
            </a:r>
            <a:endParaRPr lang="x-non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087EB72-F822-4951-99A1-C373138D7FAF}"/>
              </a:ext>
            </a:extLst>
          </p:cNvPr>
          <p:cNvSpPr txBox="1">
            <a:spLocks/>
          </p:cNvSpPr>
          <p:nvPr userDrawn="1"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25%</a:t>
            </a:r>
            <a:endParaRPr lang="x-non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7A943BC2-AAED-0526-2415-B10DE1133815}"/>
              </a:ext>
            </a:extLst>
          </p:cNvPr>
          <p:cNvSpPr txBox="1">
            <a:spLocks/>
          </p:cNvSpPr>
          <p:nvPr userDrawn="1"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25%</a:t>
            </a:r>
            <a:endParaRPr lang="x-none"/>
          </a:p>
        </p:txBody>
      </p:sp>
      <p:graphicFrame>
        <p:nvGraphicFramePr>
          <p:cNvPr id="11" name="Chart 3">
            <a:extLst>
              <a:ext uri="{FF2B5EF4-FFF2-40B4-BE49-F238E27FC236}">
                <a16:creationId xmlns:a16="http://schemas.microsoft.com/office/drawing/2014/main" xmlns="" id="{C2E01D9F-15F7-6FE1-8107-9C73477B45E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4618653"/>
              </p:ext>
            </p:extLst>
          </p:nvPr>
        </p:nvGraphicFramePr>
        <p:xfrm>
          <a:off x="-170426" y="1921248"/>
          <a:ext cx="5372919" cy="3581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CD80B20-D0A4-3DE5-4B3D-9688BD5C0DB9}"/>
              </a:ext>
            </a:extLst>
          </p:cNvPr>
          <p:cNvSpPr txBox="1">
            <a:spLocks/>
          </p:cNvSpPr>
          <p:nvPr userDrawn="1"/>
        </p:nvSpPr>
        <p:spPr>
          <a:xfrm>
            <a:off x="2455628" y="2428860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rgbClr val="302757"/>
                </a:solidFill>
              </a:rPr>
              <a:t>10%</a:t>
            </a:r>
            <a:endParaRPr lang="x-none" sz="2000">
              <a:solidFill>
                <a:srgbClr val="302757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4104053-FB24-8FAB-BD55-A8464DA4FE3B}"/>
              </a:ext>
            </a:extLst>
          </p:cNvPr>
          <p:cNvSpPr txBox="1">
            <a:spLocks/>
          </p:cNvSpPr>
          <p:nvPr userDrawn="1"/>
        </p:nvSpPr>
        <p:spPr>
          <a:xfrm>
            <a:off x="1560820" y="2871994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C26396FF-4D52-E1A8-2320-EB9486C096A2}"/>
              </a:ext>
            </a:extLst>
          </p:cNvPr>
          <p:cNvSpPr txBox="1">
            <a:spLocks/>
          </p:cNvSpPr>
          <p:nvPr userDrawn="1"/>
        </p:nvSpPr>
        <p:spPr>
          <a:xfrm>
            <a:off x="1560820" y="3882495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DB6CBAE-615F-7AEF-E68C-285131D77A4E}"/>
              </a:ext>
            </a:extLst>
          </p:cNvPr>
          <p:cNvSpPr txBox="1">
            <a:spLocks/>
          </p:cNvSpPr>
          <p:nvPr userDrawn="1"/>
        </p:nvSpPr>
        <p:spPr>
          <a:xfrm>
            <a:off x="2757565" y="3606887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72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itstics dark-circle_blank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BB0F89A9-7F8E-814F-8AD4-ED4479EE6193}"/>
              </a:ext>
            </a:extLst>
          </p:cNvPr>
          <p:cNvSpPr txBox="1">
            <a:spLocks/>
          </p:cNvSpPr>
          <p:nvPr/>
        </p:nvSpPr>
        <p:spPr>
          <a:xfrm>
            <a:off x="2455628" y="2428860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rgbClr val="302757"/>
                </a:solidFill>
              </a:rPr>
              <a:t>10%</a:t>
            </a:r>
            <a:endParaRPr lang="x-none" sz="2000">
              <a:solidFill>
                <a:srgbClr val="302757"/>
              </a:solidFill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9C4F4F31-C4D1-457F-64D3-41E969EB0C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D04953BC-DFDB-DDAB-720D-A4338A34236D}"/>
              </a:ext>
            </a:extLst>
          </p:cNvPr>
          <p:cNvSpPr txBox="1">
            <a:spLocks/>
          </p:cNvSpPr>
          <p:nvPr userDrawn="1"/>
        </p:nvSpPr>
        <p:spPr>
          <a:xfrm>
            <a:off x="2455628" y="2428860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rgbClr val="302757"/>
                </a:solidFill>
              </a:rPr>
              <a:t>10%</a:t>
            </a:r>
            <a:endParaRPr lang="x-none" sz="2000">
              <a:solidFill>
                <a:srgbClr val="302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6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0346FE7-C62E-ED40-B43F-053932ECBB02}"/>
              </a:ext>
            </a:extLst>
          </p:cNvPr>
          <p:cNvSpPr/>
          <p:nvPr/>
        </p:nvSpPr>
        <p:spPr>
          <a:xfrm>
            <a:off x="7335581" y="0"/>
            <a:ext cx="4856419" cy="6858000"/>
          </a:xfrm>
          <a:prstGeom prst="rect">
            <a:avLst/>
          </a:prstGeom>
          <a:solidFill>
            <a:srgbClr val="EEE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8842" y="1426464"/>
            <a:ext cx="5587652" cy="1341926"/>
          </a:xfrm>
        </p:spPr>
        <p:txBody>
          <a:bodyPr anchor="b">
            <a:noAutofit/>
          </a:bodyPr>
          <a:lstStyle>
            <a:lvl1pPr algn="l"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Pavadinimas</a:t>
            </a:r>
            <a:r>
              <a:rPr lang="en-GB"/>
              <a:t/>
            </a:r>
            <a:br>
              <a:rPr lang="en-GB"/>
            </a:br>
            <a:r>
              <a:rPr lang="en-GB"/>
              <a:t>per dvi </a:t>
            </a:r>
            <a:r>
              <a:rPr lang="en-GB" err="1"/>
              <a:t>eilutes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544E1B9-1882-0D43-9CCA-96C0214189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7150" y="3087408"/>
            <a:ext cx="4697381" cy="749369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3027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Vardas Pavardė, pareigos</a:t>
            </a:r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F310B33-EF63-C141-A456-07D3E964D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59" y="5573950"/>
            <a:ext cx="2056476" cy="849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EFD01E-45EA-604A-81A2-297660C66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581" y="996283"/>
            <a:ext cx="3917577" cy="4867101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BB9AF933-B9DA-34EA-2E5E-5B9C7643F1BF}"/>
              </a:ext>
            </a:extLst>
          </p:cNvPr>
          <p:cNvSpPr/>
          <p:nvPr userDrawn="1"/>
        </p:nvSpPr>
        <p:spPr>
          <a:xfrm>
            <a:off x="7335581" y="0"/>
            <a:ext cx="4856419" cy="6858000"/>
          </a:xfrm>
          <a:prstGeom prst="rect">
            <a:avLst/>
          </a:prstGeom>
          <a:solidFill>
            <a:srgbClr val="EEE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0F3C5FB1-9A1A-403C-3DE4-5F489B85D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0159" y="5573950"/>
            <a:ext cx="2056476" cy="84941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91BC3748-5F7C-DB78-435C-7BF705B26F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35581" y="996283"/>
            <a:ext cx="3917577" cy="486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4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itstics bright-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10%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40%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25%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25%</a:t>
            </a:r>
            <a:endParaRPr lang="x-none">
              <a:solidFill>
                <a:srgbClr val="302757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8AAEB978-A201-1E44-B111-2BFE76D3E2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8252175"/>
              </p:ext>
            </p:extLst>
          </p:nvPr>
        </p:nvGraphicFramePr>
        <p:xfrm>
          <a:off x="-170426" y="1921248"/>
          <a:ext cx="5372919" cy="3581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xmlns="" id="{BB0F89A9-7F8E-814F-8AD4-ED4479EE6193}"/>
              </a:ext>
            </a:extLst>
          </p:cNvPr>
          <p:cNvSpPr txBox="1">
            <a:spLocks/>
          </p:cNvSpPr>
          <p:nvPr/>
        </p:nvSpPr>
        <p:spPr>
          <a:xfrm>
            <a:off x="2455628" y="2428860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rgbClr val="302757"/>
                </a:solidFill>
              </a:rPr>
              <a:t>10%</a:t>
            </a:r>
            <a:endParaRPr lang="x-none" sz="2000">
              <a:solidFill>
                <a:srgbClr val="302757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7EF864C2-0A30-9D44-872B-F3009BA7FB1C}"/>
              </a:ext>
            </a:extLst>
          </p:cNvPr>
          <p:cNvSpPr txBox="1">
            <a:spLocks/>
          </p:cNvSpPr>
          <p:nvPr/>
        </p:nvSpPr>
        <p:spPr>
          <a:xfrm>
            <a:off x="1560820" y="2871994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80978C34-186B-AD45-BEF8-54894DD86E1F}"/>
              </a:ext>
            </a:extLst>
          </p:cNvPr>
          <p:cNvSpPr txBox="1">
            <a:spLocks/>
          </p:cNvSpPr>
          <p:nvPr/>
        </p:nvSpPr>
        <p:spPr>
          <a:xfrm>
            <a:off x="1560820" y="3882495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0E77ACB9-A6B3-8C42-BA26-61350B85540D}"/>
              </a:ext>
            </a:extLst>
          </p:cNvPr>
          <p:cNvSpPr txBox="1">
            <a:spLocks/>
          </p:cNvSpPr>
          <p:nvPr/>
        </p:nvSpPr>
        <p:spPr>
          <a:xfrm>
            <a:off x="2757565" y="3606887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2FAFDB3-CD7F-F943-A0F7-6D9BF522D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DE79B7AE-41EB-07EB-6289-2A3E79A8BC02}"/>
              </a:ext>
            </a:extLst>
          </p:cNvPr>
          <p:cNvSpPr txBox="1">
            <a:spLocks/>
          </p:cNvSpPr>
          <p:nvPr userDrawn="1"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10%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D9BA379-E0EA-5966-B02B-5F2CA3FE93E6}"/>
              </a:ext>
            </a:extLst>
          </p:cNvPr>
          <p:cNvSpPr txBox="1">
            <a:spLocks/>
          </p:cNvSpPr>
          <p:nvPr userDrawn="1"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40%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9AFF03A5-F11D-2EEC-19BA-9CF55BB641ED}"/>
              </a:ext>
            </a:extLst>
          </p:cNvPr>
          <p:cNvSpPr txBox="1">
            <a:spLocks/>
          </p:cNvSpPr>
          <p:nvPr userDrawn="1"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25%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4088126-E58A-ABDB-A8DE-6034DAE236A0}"/>
              </a:ext>
            </a:extLst>
          </p:cNvPr>
          <p:cNvSpPr txBox="1">
            <a:spLocks/>
          </p:cNvSpPr>
          <p:nvPr userDrawn="1"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25%</a:t>
            </a:r>
            <a:endParaRPr lang="x-none">
              <a:solidFill>
                <a:srgbClr val="302757"/>
              </a:solidFill>
            </a:endParaRPr>
          </a:p>
        </p:txBody>
      </p:sp>
      <p:graphicFrame>
        <p:nvGraphicFramePr>
          <p:cNvPr id="8" name="Chart 3">
            <a:extLst>
              <a:ext uri="{FF2B5EF4-FFF2-40B4-BE49-F238E27FC236}">
                <a16:creationId xmlns:a16="http://schemas.microsoft.com/office/drawing/2014/main" xmlns="" id="{40C06B8B-1067-4BCF-592C-D7BCD1E85D6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68252175"/>
              </p:ext>
            </p:extLst>
          </p:nvPr>
        </p:nvGraphicFramePr>
        <p:xfrm>
          <a:off x="-170426" y="1921248"/>
          <a:ext cx="5372919" cy="3581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xmlns="" id="{E2158274-F031-0959-1812-8A0B6349D1CB}"/>
              </a:ext>
            </a:extLst>
          </p:cNvPr>
          <p:cNvSpPr txBox="1">
            <a:spLocks/>
          </p:cNvSpPr>
          <p:nvPr userDrawn="1"/>
        </p:nvSpPr>
        <p:spPr>
          <a:xfrm>
            <a:off x="2455628" y="2428860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rgbClr val="302757"/>
                </a:solidFill>
              </a:rPr>
              <a:t>10%</a:t>
            </a:r>
            <a:endParaRPr lang="x-none" sz="2000">
              <a:solidFill>
                <a:srgbClr val="302757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6451BEF-7ACC-1CCC-83AD-3CDD73293569}"/>
              </a:ext>
            </a:extLst>
          </p:cNvPr>
          <p:cNvSpPr txBox="1">
            <a:spLocks/>
          </p:cNvSpPr>
          <p:nvPr userDrawn="1"/>
        </p:nvSpPr>
        <p:spPr>
          <a:xfrm>
            <a:off x="1560820" y="2871994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5B24E6A-62B2-6CF4-038E-B9E8250D7F30}"/>
              </a:ext>
            </a:extLst>
          </p:cNvPr>
          <p:cNvSpPr txBox="1">
            <a:spLocks/>
          </p:cNvSpPr>
          <p:nvPr userDrawn="1"/>
        </p:nvSpPr>
        <p:spPr>
          <a:xfrm>
            <a:off x="1560820" y="3882495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E80D4D28-33B2-B5CD-3588-1FA846B56694}"/>
              </a:ext>
            </a:extLst>
          </p:cNvPr>
          <p:cNvSpPr txBox="1">
            <a:spLocks/>
          </p:cNvSpPr>
          <p:nvPr userDrawn="1"/>
        </p:nvSpPr>
        <p:spPr>
          <a:xfrm>
            <a:off x="2757565" y="3606887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pic>
        <p:nvPicPr>
          <p:cNvPr id="14" name="Picture 24">
            <a:extLst>
              <a:ext uri="{FF2B5EF4-FFF2-40B4-BE49-F238E27FC236}">
                <a16:creationId xmlns:a16="http://schemas.microsoft.com/office/drawing/2014/main" xmlns="" id="{58D53A9C-0014-D780-FA99-3F9393764B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67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stics bright-circl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2FAFDB3-CD7F-F943-A0F7-6D9BF522D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pic>
        <p:nvPicPr>
          <p:cNvPr id="3" name="Picture 24">
            <a:extLst>
              <a:ext uri="{FF2B5EF4-FFF2-40B4-BE49-F238E27FC236}">
                <a16:creationId xmlns:a16="http://schemas.microsoft.com/office/drawing/2014/main" xmlns="" id="{FD9FF173-2B4B-DDBB-ADCE-665A785E41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43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s dark-columns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20%</a:t>
            </a:r>
            <a:endParaRPr lang="x-none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30%</a:t>
            </a:r>
            <a:endParaRPr lang="x-none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50%</a:t>
            </a:r>
            <a:endParaRPr lang="x-none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50%</a:t>
            </a:r>
            <a:endParaRPr lang="x-none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2AD45C9C-EF72-EA46-AEB6-A8416426AE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6876880"/>
              </p:ext>
            </p:extLst>
          </p:nvPr>
        </p:nvGraphicFramePr>
        <p:xfrm>
          <a:off x="408495" y="2045795"/>
          <a:ext cx="3878370" cy="398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6BADECF0-18D6-5133-9C10-76A83BF654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B9260D73-9370-3163-BEBF-325A5EF64235}"/>
              </a:ext>
            </a:extLst>
          </p:cNvPr>
          <p:cNvSpPr txBox="1">
            <a:spLocks/>
          </p:cNvSpPr>
          <p:nvPr userDrawn="1"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20%</a:t>
            </a:r>
            <a:endParaRPr lang="x-non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268BA472-8DFE-6D16-E1BD-ACF24B5FB4EC}"/>
              </a:ext>
            </a:extLst>
          </p:cNvPr>
          <p:cNvSpPr txBox="1">
            <a:spLocks/>
          </p:cNvSpPr>
          <p:nvPr userDrawn="1"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30%</a:t>
            </a:r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9BF5874-D811-1C1E-F88F-C0F6F1F29C4A}"/>
              </a:ext>
            </a:extLst>
          </p:cNvPr>
          <p:cNvSpPr txBox="1">
            <a:spLocks/>
          </p:cNvSpPr>
          <p:nvPr userDrawn="1"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50%</a:t>
            </a:r>
            <a:endParaRPr lang="x-non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EF7A02D-77FA-B361-D22B-5D9E2AD92A1F}"/>
              </a:ext>
            </a:extLst>
          </p:cNvPr>
          <p:cNvSpPr txBox="1">
            <a:spLocks/>
          </p:cNvSpPr>
          <p:nvPr userDrawn="1"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50%</a:t>
            </a:r>
            <a:endParaRPr lang="x-none"/>
          </a:p>
        </p:txBody>
      </p:sp>
      <p:graphicFrame>
        <p:nvGraphicFramePr>
          <p:cNvPr id="11" name="Chart 6">
            <a:extLst>
              <a:ext uri="{FF2B5EF4-FFF2-40B4-BE49-F238E27FC236}">
                <a16:creationId xmlns:a16="http://schemas.microsoft.com/office/drawing/2014/main" xmlns="" id="{0E5114A0-AECF-59C4-0B25-50C4BD3BEA3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426876880"/>
              </p:ext>
            </p:extLst>
          </p:nvPr>
        </p:nvGraphicFramePr>
        <p:xfrm>
          <a:off x="408495" y="2045795"/>
          <a:ext cx="3878370" cy="398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19655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s dark-columns_blank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87B8A698-0A17-2C91-4643-E491000CF9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49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s bright-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20%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30%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50%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50%</a:t>
            </a:r>
            <a:endParaRPr lang="x-none">
              <a:solidFill>
                <a:srgbClr val="302757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2AD45C9C-EF72-EA46-AEB6-A8416426AE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2002168"/>
              </p:ext>
            </p:extLst>
          </p:nvPr>
        </p:nvGraphicFramePr>
        <p:xfrm>
          <a:off x="408495" y="2045795"/>
          <a:ext cx="3878370" cy="398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D836F99-D1F4-EA43-BB41-6ACFE926C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0EB59F1F-4F35-BF7A-B24F-5FA684EAEA0E}"/>
              </a:ext>
            </a:extLst>
          </p:cNvPr>
          <p:cNvSpPr txBox="1">
            <a:spLocks/>
          </p:cNvSpPr>
          <p:nvPr userDrawn="1"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20%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73C22BE2-F6F6-BA6B-BCF8-FA87DFE64280}"/>
              </a:ext>
            </a:extLst>
          </p:cNvPr>
          <p:cNvSpPr txBox="1">
            <a:spLocks/>
          </p:cNvSpPr>
          <p:nvPr userDrawn="1"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30%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0CD860A-43F9-9626-B60A-03887F3479D6}"/>
              </a:ext>
            </a:extLst>
          </p:cNvPr>
          <p:cNvSpPr txBox="1">
            <a:spLocks/>
          </p:cNvSpPr>
          <p:nvPr userDrawn="1"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50%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0F74B2B-E6C1-2929-8B48-FA46BA19E481}"/>
              </a:ext>
            </a:extLst>
          </p:cNvPr>
          <p:cNvSpPr txBox="1">
            <a:spLocks/>
          </p:cNvSpPr>
          <p:nvPr userDrawn="1"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50%</a:t>
            </a:r>
            <a:endParaRPr lang="x-none">
              <a:solidFill>
                <a:srgbClr val="302757"/>
              </a:solidFill>
            </a:endParaRPr>
          </a:p>
        </p:txBody>
      </p:sp>
      <p:graphicFrame>
        <p:nvGraphicFramePr>
          <p:cNvPr id="8" name="Chart 6">
            <a:extLst>
              <a:ext uri="{FF2B5EF4-FFF2-40B4-BE49-F238E27FC236}">
                <a16:creationId xmlns:a16="http://schemas.microsoft.com/office/drawing/2014/main" xmlns="" id="{A4888830-5990-ABD9-4475-AE535F334AC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72002168"/>
              </p:ext>
            </p:extLst>
          </p:nvPr>
        </p:nvGraphicFramePr>
        <p:xfrm>
          <a:off x="408495" y="2045795"/>
          <a:ext cx="3878370" cy="398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13">
            <a:extLst>
              <a:ext uri="{FF2B5EF4-FFF2-40B4-BE49-F238E27FC236}">
                <a16:creationId xmlns:a16="http://schemas.microsoft.com/office/drawing/2014/main" xmlns="" id="{0CE7AFEF-ECA3-128E-3894-631A4D168E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79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s bright-columns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D836F99-D1F4-EA43-BB41-6ACFE926C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C13ECD76-63D0-D2B5-60D4-A21BFCE73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71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bg>
      <p:bgPr>
        <a:solidFill>
          <a:srgbClr val="3028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8F41B1-0096-7440-92A9-FC44A9922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271" y="2602081"/>
            <a:ext cx="2803458" cy="116864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83EFA160-7197-FF4C-E472-2D9FBECEAF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4271" y="2602081"/>
            <a:ext cx="2803458" cy="116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33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2">
    <p:bg>
      <p:bgPr>
        <a:solidFill>
          <a:srgbClr val="3028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0A8019B-23CF-5049-AC40-C8CA7DC7E2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27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99D1C85B-C1BA-F942-AA3D-8ABDA4BDC8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x-non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FA9F3D-DB9D-F74B-83B0-5A6088EE9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77" y="360178"/>
            <a:ext cx="317500" cy="4000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881B3020-1657-6B49-A9E1-55575778D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9881" y="2628900"/>
            <a:ext cx="3932237" cy="1600200"/>
          </a:xfrm>
        </p:spPr>
        <p:txBody>
          <a:bodyPr anchor="b"/>
          <a:lstStyle>
            <a:lvl1pPr algn="ctr">
              <a:lnSpc>
                <a:spcPct val="11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About our</a:t>
            </a:r>
            <a:br>
              <a:rPr lang="en-GB"/>
            </a:br>
            <a:r>
              <a:rPr lang="en-GB"/>
              <a:t>Lorem ipsum</a:t>
            </a:r>
            <a:br>
              <a:rPr lang="en-GB"/>
            </a:br>
            <a:r>
              <a:rPr lang="en-GB" err="1"/>
              <a:t>dolor</a:t>
            </a:r>
            <a:r>
              <a:rPr lang="en-GB"/>
              <a:t> sit</a:t>
            </a:r>
            <a:endParaRPr lang="x-none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41D1962D-596F-846C-629A-D5930AB925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27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6099261-F40B-B50E-69A0-B65B4B37DF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477" y="360178"/>
            <a:ext cx="3175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88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5A17AD-2019-FF49-B507-9DE671DB5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31CDA10D-E311-F9AF-AE2D-0D687D9EC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89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vadinimo skaidrė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8842" y="1426464"/>
            <a:ext cx="5587652" cy="1341926"/>
          </a:xfrm>
        </p:spPr>
        <p:txBody>
          <a:bodyPr anchor="b">
            <a:noAutofit/>
          </a:bodyPr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Pavadinimas</a:t>
            </a:r>
            <a:r>
              <a:rPr lang="en-GB"/>
              <a:t/>
            </a:r>
            <a:br>
              <a:rPr lang="en-GB"/>
            </a:br>
            <a:r>
              <a:rPr lang="en-GB"/>
              <a:t>per dvi </a:t>
            </a:r>
            <a:r>
              <a:rPr lang="en-GB" err="1"/>
              <a:t>eilutes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544E1B9-1882-0D43-9CCA-96C0214189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7150" y="3087408"/>
            <a:ext cx="4697381" cy="749369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Vardas Pavardė, pareigos</a:t>
            </a:r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5721D86-5173-894E-A667-5600F60703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993" y="5573949"/>
            <a:ext cx="2075060" cy="866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B25FC2F-8608-E94C-ADBD-A880E7B7D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7694" y="1005855"/>
            <a:ext cx="3904034" cy="488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7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8CF0C59-B147-EF4C-880A-4931CF58A0DB}"/>
              </a:ext>
            </a:extLst>
          </p:cNvPr>
          <p:cNvSpPr/>
          <p:nvPr/>
        </p:nvSpPr>
        <p:spPr>
          <a:xfrm>
            <a:off x="7335581" y="0"/>
            <a:ext cx="4856419" cy="6858000"/>
          </a:xfrm>
          <a:prstGeom prst="rect">
            <a:avLst/>
          </a:prstGeom>
          <a:solidFill>
            <a:srgbClr val="30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713E68CC-CE91-4545-BC77-FB470A909C0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961955" y="3160337"/>
            <a:ext cx="353909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B737FCF8-0189-8D4F-A08E-201EF3EF8842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353909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endParaRPr lang="en-GB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77BBF883-A150-B65E-B0C5-5DED29492D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xmlns="" id="{6949A53F-A18C-84D3-CECA-E177C3A2D57A}"/>
              </a:ext>
            </a:extLst>
          </p:cNvPr>
          <p:cNvSpPr/>
          <p:nvPr userDrawn="1"/>
        </p:nvSpPr>
        <p:spPr>
          <a:xfrm>
            <a:off x="7335581" y="0"/>
            <a:ext cx="4856419" cy="6858000"/>
          </a:xfrm>
          <a:prstGeom prst="rect">
            <a:avLst/>
          </a:prstGeom>
          <a:solidFill>
            <a:srgbClr val="30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243255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0346FE7-C62E-ED40-B43F-053932ECBB02}"/>
              </a:ext>
            </a:extLst>
          </p:cNvPr>
          <p:cNvSpPr/>
          <p:nvPr userDrawn="1"/>
        </p:nvSpPr>
        <p:spPr>
          <a:xfrm>
            <a:off x="7335581" y="0"/>
            <a:ext cx="4856419" cy="6858000"/>
          </a:xfrm>
          <a:prstGeom prst="rect">
            <a:avLst/>
          </a:prstGeom>
          <a:solidFill>
            <a:srgbClr val="EEE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8842" y="1426464"/>
            <a:ext cx="5587652" cy="1341926"/>
          </a:xfrm>
        </p:spPr>
        <p:txBody>
          <a:bodyPr anchor="b">
            <a:noAutofit/>
          </a:bodyPr>
          <a:lstStyle>
            <a:lvl1pPr algn="l"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Pavadinimas</a:t>
            </a:r>
            <a:r>
              <a:rPr lang="en-GB"/>
              <a:t/>
            </a:r>
            <a:br>
              <a:rPr lang="en-GB"/>
            </a:br>
            <a:r>
              <a:rPr lang="en-GB"/>
              <a:t>per dvi </a:t>
            </a:r>
            <a:r>
              <a:rPr lang="en-GB" err="1"/>
              <a:t>eilutes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544E1B9-1882-0D43-9CCA-96C0214189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7150" y="3087408"/>
            <a:ext cx="4697381" cy="749369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3027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Vardas Pavardė, pareigos</a:t>
            </a:r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F310B33-EF63-C141-A456-07D3E964D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0159" y="5573950"/>
            <a:ext cx="2056476" cy="849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EFD01E-45EA-604A-81A2-297660C667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35581" y="996283"/>
            <a:ext cx="3917577" cy="486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10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8CF0C59-B147-EF4C-880A-4931CF58A0DB}"/>
              </a:ext>
            </a:extLst>
          </p:cNvPr>
          <p:cNvSpPr/>
          <p:nvPr userDrawn="1"/>
        </p:nvSpPr>
        <p:spPr>
          <a:xfrm>
            <a:off x="7335581" y="0"/>
            <a:ext cx="4856419" cy="6858000"/>
          </a:xfrm>
          <a:prstGeom prst="rect">
            <a:avLst/>
          </a:prstGeom>
          <a:solidFill>
            <a:srgbClr val="30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713E68CC-CE91-4545-BC77-FB470A909C0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961955" y="3160337"/>
            <a:ext cx="353909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B737FCF8-0189-8D4F-A08E-201EF3EF8842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353909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162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342652F-B3AE-A24B-9F5D-7B8BCF26E333}"/>
              </a:ext>
            </a:extLst>
          </p:cNvPr>
          <p:cNvSpPr/>
          <p:nvPr userDrawn="1"/>
        </p:nvSpPr>
        <p:spPr>
          <a:xfrm>
            <a:off x="-9526" y="0"/>
            <a:ext cx="6644629" cy="6858000"/>
          </a:xfrm>
          <a:prstGeom prst="rect">
            <a:avLst/>
          </a:prstGeom>
          <a:solidFill>
            <a:srgbClr val="EEE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2D40919E-3F15-FF47-8DCD-E28A05076B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29872" y="3701030"/>
            <a:ext cx="3411538" cy="794430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FontTx/>
              <a:buNone/>
              <a:defRPr sz="13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The </a:t>
            </a:r>
            <a:r>
              <a:rPr lang="en-GB" err="1"/>
              <a:t>Amenties</a:t>
            </a:r>
            <a:endParaRPr lang="en-GB"/>
          </a:p>
          <a:p>
            <a:pPr lvl="0"/>
            <a:r>
              <a:rPr lang="en-GB"/>
              <a:t>Will you get</a:t>
            </a:r>
            <a:endParaRPr lang="x-none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713E68CC-CE91-4545-BC77-FB470A909C0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376845" y="3160337"/>
            <a:ext cx="412420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B1C9EE8-AF7C-F346-954A-33FC1FA24C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474" y="364934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81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phot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24546678-FCA5-9747-96D4-ED40E0DAA66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353909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1D900395-3D89-8D47-9C09-3633E196C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024757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pho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2851" y="898429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1D900395-3D89-8D47-9C09-3633E196C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2" y="1125162"/>
            <a:ext cx="6096001" cy="45975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x-none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xmlns="" id="{0E70547C-4E63-C04C-A6A0-08784AE3EF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62851" y="3689935"/>
            <a:ext cx="412420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81697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1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8CF0C59-B147-EF4C-880A-4931CF58A0DB}"/>
              </a:ext>
            </a:extLst>
          </p:cNvPr>
          <p:cNvSpPr/>
          <p:nvPr userDrawn="1"/>
        </p:nvSpPr>
        <p:spPr>
          <a:xfrm>
            <a:off x="6677941" y="0"/>
            <a:ext cx="5514060" cy="6858000"/>
          </a:xfrm>
          <a:prstGeom prst="rect">
            <a:avLst/>
          </a:prstGeom>
          <a:solidFill>
            <a:srgbClr val="30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C7124E3A-97A3-8944-B35B-874803A7F9F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381183"/>
            <a:ext cx="353909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43362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mor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C7124E3A-97A3-8944-B35B-874803A7F9F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4053786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EA07DEDC-0B2B-2D41-89F9-07D962351078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21715" y="3534452"/>
            <a:ext cx="1892836" cy="723567"/>
          </a:xfrm>
        </p:spPr>
        <p:txBody>
          <a:bodyPr>
            <a:normAutofit/>
          </a:bodyPr>
          <a:lstStyle>
            <a:lvl1pPr marL="0" indent="0" algn="ctr">
              <a:lnSpc>
                <a:spcPts val="114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endParaRPr lang="en-GB"/>
          </a:p>
          <a:p>
            <a:pPr lvl="0"/>
            <a:r>
              <a:rPr lang="en-GB"/>
              <a:t>ipsum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8B797235-AC31-C74E-82C0-94A1FC49E987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913614" y="3534452"/>
            <a:ext cx="1892836" cy="723567"/>
          </a:xfrm>
        </p:spPr>
        <p:txBody>
          <a:bodyPr>
            <a:normAutofit/>
          </a:bodyPr>
          <a:lstStyle>
            <a:lvl1pPr marL="0" indent="0" algn="ctr">
              <a:lnSpc>
                <a:spcPts val="114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endParaRPr lang="en-GB"/>
          </a:p>
          <a:p>
            <a:pPr lvl="0"/>
            <a:r>
              <a:rPr lang="en-GB"/>
              <a:t>ipsum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xmlns="" id="{25B6226E-73DE-C642-A2D7-37FBA265AC4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9705513" y="3534452"/>
            <a:ext cx="1892836" cy="723567"/>
          </a:xfrm>
        </p:spPr>
        <p:txBody>
          <a:bodyPr>
            <a:normAutofit/>
          </a:bodyPr>
          <a:lstStyle>
            <a:lvl1pPr marL="0" indent="0" algn="ctr">
              <a:lnSpc>
                <a:spcPts val="114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endParaRPr lang="en-GB"/>
          </a:p>
          <a:p>
            <a:pPr lvl="0"/>
            <a:r>
              <a:rPr lang="en-GB"/>
              <a:t>ipsum</a:t>
            </a:r>
          </a:p>
        </p:txBody>
      </p:sp>
    </p:spTree>
    <p:extLst>
      <p:ext uri="{BB962C8B-B14F-4D97-AF65-F5344CB8AC3E}">
        <p14:creationId xmlns:p14="http://schemas.microsoft.com/office/powerpoint/2010/main" val="40612020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more ic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C7124E3A-97A3-8944-B35B-874803A7F9F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4053786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EA07DEDC-0B2B-2D41-89F9-07D962351078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724483" y="2630328"/>
            <a:ext cx="3795191" cy="528050"/>
          </a:xfrm>
        </p:spPr>
        <p:txBody>
          <a:bodyPr>
            <a:normAutofit/>
          </a:bodyPr>
          <a:lstStyle>
            <a:lvl1pPr marL="0" indent="0" algn="l">
              <a:lnSpc>
                <a:spcPts val="1140"/>
              </a:lnSpc>
              <a:buNone/>
              <a:defRPr sz="15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B6A95EFD-E010-F34A-B233-308064CA9D7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724483" y="3647470"/>
            <a:ext cx="3795191" cy="528050"/>
          </a:xfrm>
        </p:spPr>
        <p:txBody>
          <a:bodyPr>
            <a:normAutofit/>
          </a:bodyPr>
          <a:lstStyle>
            <a:lvl1pPr marL="0" indent="0" algn="l">
              <a:lnSpc>
                <a:spcPts val="1140"/>
              </a:lnSpc>
              <a:buNone/>
              <a:defRPr sz="15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A68C9AC0-0832-7C48-A502-43BBA46A1269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724483" y="4664612"/>
            <a:ext cx="3795191" cy="528050"/>
          </a:xfrm>
        </p:spPr>
        <p:txBody>
          <a:bodyPr>
            <a:normAutofit/>
          </a:bodyPr>
          <a:lstStyle>
            <a:lvl1pPr marL="0" indent="0" algn="l">
              <a:lnSpc>
                <a:spcPts val="1140"/>
              </a:lnSpc>
              <a:buNone/>
              <a:defRPr sz="15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</a:t>
            </a:r>
          </a:p>
        </p:txBody>
      </p:sp>
    </p:spTree>
    <p:extLst>
      <p:ext uri="{BB962C8B-B14F-4D97-AF65-F5344CB8AC3E}">
        <p14:creationId xmlns:p14="http://schemas.microsoft.com/office/powerpoint/2010/main" val="10224304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0168374-565B-0941-81B9-7CBAE2945087}"/>
              </a:ext>
            </a:extLst>
          </p:cNvPr>
          <p:cNvSpPr/>
          <p:nvPr userDrawn="1"/>
        </p:nvSpPr>
        <p:spPr>
          <a:xfrm>
            <a:off x="6677940" y="0"/>
            <a:ext cx="5514060" cy="6858000"/>
          </a:xfrm>
          <a:prstGeom prst="rect">
            <a:avLst/>
          </a:prstGeom>
          <a:solidFill>
            <a:srgbClr val="30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C7124E3A-97A3-8944-B35B-874803A7F9F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4053786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3F8E7FE5-75F6-D54A-B074-844081BCAD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854784" y="1805678"/>
            <a:ext cx="3615000" cy="3315331"/>
          </a:xfr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 sz="12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8735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691CCE7-3107-EB4C-9FC6-80047657FFC7}"/>
              </a:ext>
            </a:extLst>
          </p:cNvPr>
          <p:cNvSpPr/>
          <p:nvPr userDrawn="1"/>
        </p:nvSpPr>
        <p:spPr>
          <a:xfrm>
            <a:off x="5845200" y="2542166"/>
            <a:ext cx="5207856" cy="2563586"/>
          </a:xfrm>
          <a:prstGeom prst="rect">
            <a:avLst/>
          </a:prstGeom>
          <a:solidFill>
            <a:srgbClr val="EEE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Lentelių</a:t>
            </a:r>
            <a:r>
              <a:rPr lang="en-GB"/>
              <a:t/>
            </a:r>
            <a:br>
              <a:rPr lang="en-GB"/>
            </a:br>
            <a:r>
              <a:rPr lang="en-GB" err="1"/>
              <a:t>dizainas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BB32303E-C892-1A47-86FC-30EAE92B790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20121047"/>
              </p:ext>
            </p:extLst>
          </p:nvPr>
        </p:nvGraphicFramePr>
        <p:xfrm>
          <a:off x="5756709" y="2484375"/>
          <a:ext cx="5207856" cy="25372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735952">
                  <a:extLst>
                    <a:ext uri="{9D8B030D-6E8A-4147-A177-3AD203B41FA5}">
                      <a16:colId xmlns:a16="http://schemas.microsoft.com/office/drawing/2014/main" xmlns="" val="3585830869"/>
                    </a:ext>
                  </a:extLst>
                </a:gridCol>
                <a:gridCol w="1735952">
                  <a:extLst>
                    <a:ext uri="{9D8B030D-6E8A-4147-A177-3AD203B41FA5}">
                      <a16:colId xmlns:a16="http://schemas.microsoft.com/office/drawing/2014/main" xmlns="" val="3611816430"/>
                    </a:ext>
                  </a:extLst>
                </a:gridCol>
                <a:gridCol w="1735952">
                  <a:extLst>
                    <a:ext uri="{9D8B030D-6E8A-4147-A177-3AD203B41FA5}">
                      <a16:colId xmlns:a16="http://schemas.microsoft.com/office/drawing/2014/main" xmlns="" val="1240010381"/>
                    </a:ext>
                  </a:extLst>
                </a:gridCol>
              </a:tblGrid>
              <a:tr h="507448">
                <a:tc>
                  <a:txBody>
                    <a:bodyPr/>
                    <a:lstStyle/>
                    <a:p>
                      <a:r>
                        <a:rPr lang="x-none" sz="1000" b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275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sz="1000" b="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7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 b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2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1591149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5054526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73480404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2385993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12515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608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342652F-B3AE-A24B-9F5D-7B8BCF26E333}"/>
              </a:ext>
            </a:extLst>
          </p:cNvPr>
          <p:cNvSpPr/>
          <p:nvPr/>
        </p:nvSpPr>
        <p:spPr>
          <a:xfrm>
            <a:off x="-9526" y="0"/>
            <a:ext cx="6644629" cy="6858000"/>
          </a:xfrm>
          <a:prstGeom prst="rect">
            <a:avLst/>
          </a:prstGeom>
          <a:solidFill>
            <a:srgbClr val="EEE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2D40919E-3F15-FF47-8DCD-E28A05076B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29872" y="3701030"/>
            <a:ext cx="3411538" cy="794430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FontTx/>
              <a:buNone/>
              <a:defRPr sz="13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The </a:t>
            </a:r>
            <a:r>
              <a:rPr lang="en-GB" err="1"/>
              <a:t>Amenties</a:t>
            </a:r>
            <a:endParaRPr lang="en-GB"/>
          </a:p>
          <a:p>
            <a:pPr lvl="0"/>
            <a:r>
              <a:rPr lang="en-GB"/>
              <a:t>Will you get</a:t>
            </a:r>
            <a:endParaRPr lang="x-none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713E68CC-CE91-4545-BC77-FB470A909C0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376845" y="3160337"/>
            <a:ext cx="412420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B1C9EE8-AF7C-F346-954A-33FC1FA24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4" y="364934"/>
            <a:ext cx="313724" cy="395293"/>
          </a:xfrm>
          <a:prstGeom prst="rect">
            <a:avLst/>
          </a:prstGeom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xmlns="" id="{CECF42B4-6A3C-78A2-799A-35086E257784}"/>
              </a:ext>
            </a:extLst>
          </p:cNvPr>
          <p:cNvSpPr/>
          <p:nvPr userDrawn="1"/>
        </p:nvSpPr>
        <p:spPr>
          <a:xfrm>
            <a:off x="-9526" y="0"/>
            <a:ext cx="6644629" cy="6858000"/>
          </a:xfrm>
          <a:prstGeom prst="rect">
            <a:avLst/>
          </a:prstGeom>
          <a:solidFill>
            <a:srgbClr val="EEE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xmlns="" id="{D85FA4E7-49BC-48AA-ABD7-4B15FC6A87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474" y="364934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504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content theme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29872" y="148675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Pavadinimas</a:t>
            </a:r>
            <a:r>
              <a:rPr lang="en-GB"/>
              <a:t/>
            </a:r>
            <a:br>
              <a:rPr lang="en-GB"/>
            </a:br>
            <a:r>
              <a:rPr lang="en-GB"/>
              <a:t>per dvi </a:t>
            </a:r>
            <a:r>
              <a:rPr lang="en-GB" err="1"/>
              <a:t>eilutes</a:t>
            </a:r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B25FC2F-8608-E94C-ADBD-A880E7B7DA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97694" y="1005855"/>
            <a:ext cx="3904034" cy="4880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429000"/>
            <a:ext cx="4053786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8901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bulletpoint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3F8E7FE5-75F6-D54A-B074-844081BCAD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29871" y="3675872"/>
            <a:ext cx="4357495" cy="2473719"/>
          </a:xfr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90D0378E-E462-5D40-98A3-786D00E12A5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504636" y="3675871"/>
            <a:ext cx="4357495" cy="2473719"/>
          </a:xfr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2563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itstics dark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4571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384571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59A23B-0F27-3044-927F-E0ED558C84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70486" y="1964537"/>
            <a:ext cx="5060587" cy="733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4E4DADB-04DF-8347-B6E7-7E8A658FF1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866724" y="3027082"/>
            <a:ext cx="5060587" cy="7332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E547A0B-0083-1E44-A9DB-38B0BEBEDE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289133" y="4041556"/>
            <a:ext cx="5060587" cy="7332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8C83D74-3F5D-B442-AF71-763671140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394451" y="5056706"/>
            <a:ext cx="5060587" cy="733210"/>
          </a:xfrm>
          <a:prstGeom prst="rect">
            <a:avLst/>
          </a:prstGeom>
        </p:spPr>
      </p:pic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384571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84571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84570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 userDrawn="1"/>
        </p:nvSpPr>
        <p:spPr>
          <a:xfrm>
            <a:off x="2939283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78%</a:t>
            </a:r>
            <a:endParaRPr lang="x-none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 userDrawn="1"/>
        </p:nvSpPr>
        <p:spPr>
          <a:xfrm>
            <a:off x="2939283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33%</a:t>
            </a:r>
            <a:endParaRPr lang="x-none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 userDrawn="1"/>
        </p:nvSpPr>
        <p:spPr>
          <a:xfrm>
            <a:off x="2939283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82%</a:t>
            </a:r>
            <a:endParaRPr lang="x-none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 userDrawn="1"/>
        </p:nvSpPr>
        <p:spPr>
          <a:xfrm>
            <a:off x="2939283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54%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02411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itstics dark_blank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4571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384571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384571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84571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84570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504572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itstics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4571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384571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384571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84571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84570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 userDrawn="1"/>
        </p:nvSpPr>
        <p:spPr>
          <a:xfrm>
            <a:off x="2939283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78%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 userDrawn="1"/>
        </p:nvSpPr>
        <p:spPr>
          <a:xfrm>
            <a:off x="2939283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33%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 userDrawn="1"/>
        </p:nvSpPr>
        <p:spPr>
          <a:xfrm>
            <a:off x="2939283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82%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 userDrawn="1"/>
        </p:nvSpPr>
        <p:spPr>
          <a:xfrm>
            <a:off x="2939283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54%</a:t>
            </a:r>
            <a:endParaRPr lang="x-none">
              <a:solidFill>
                <a:srgbClr val="302757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21F1327-4B04-B34F-AF41-FE0C55EF9A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58E4654-267A-0C4B-8536-5CD689F6A4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15711" y="1956590"/>
            <a:ext cx="4305812" cy="7332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16EDD63-23B3-2542-A84B-7700E8DEA7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111949" y="3031019"/>
            <a:ext cx="4305812" cy="7332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35A72E4-ECB6-D945-9FC5-77FC787220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34358" y="4041556"/>
            <a:ext cx="4305812" cy="7332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D50DF02-4458-C84A-A9AC-EB3436EAE0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640192" y="5056706"/>
            <a:ext cx="4305812" cy="73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18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itstics brigh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4571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384571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384571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84571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84570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21F1327-4B04-B34F-AF41-FE0C55EF9A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533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itstics dark-circle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 userDrawn="1"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10%</a:t>
            </a:r>
            <a:endParaRPr lang="x-none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 userDrawn="1"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40%</a:t>
            </a:r>
            <a:endParaRPr lang="x-none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 userDrawn="1"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25%</a:t>
            </a:r>
            <a:endParaRPr lang="x-none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 userDrawn="1"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25%</a:t>
            </a:r>
            <a:endParaRPr lang="x-none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8AAEB978-A201-1E44-B111-2BFE76D3E23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4618653"/>
              </p:ext>
            </p:extLst>
          </p:nvPr>
        </p:nvGraphicFramePr>
        <p:xfrm>
          <a:off x="-170426" y="1921248"/>
          <a:ext cx="5372919" cy="3581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xmlns="" id="{BB0F89A9-7F8E-814F-8AD4-ED4479EE6193}"/>
              </a:ext>
            </a:extLst>
          </p:cNvPr>
          <p:cNvSpPr txBox="1">
            <a:spLocks/>
          </p:cNvSpPr>
          <p:nvPr userDrawn="1"/>
        </p:nvSpPr>
        <p:spPr>
          <a:xfrm>
            <a:off x="2455628" y="2428860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rgbClr val="302757"/>
                </a:solidFill>
              </a:rPr>
              <a:t>10%</a:t>
            </a:r>
            <a:endParaRPr lang="x-none" sz="2000">
              <a:solidFill>
                <a:srgbClr val="302757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7EF864C2-0A30-9D44-872B-F3009BA7FB1C}"/>
              </a:ext>
            </a:extLst>
          </p:cNvPr>
          <p:cNvSpPr txBox="1">
            <a:spLocks/>
          </p:cNvSpPr>
          <p:nvPr userDrawn="1"/>
        </p:nvSpPr>
        <p:spPr>
          <a:xfrm>
            <a:off x="1560820" y="2871994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80978C34-186B-AD45-BEF8-54894DD86E1F}"/>
              </a:ext>
            </a:extLst>
          </p:cNvPr>
          <p:cNvSpPr txBox="1">
            <a:spLocks/>
          </p:cNvSpPr>
          <p:nvPr userDrawn="1"/>
        </p:nvSpPr>
        <p:spPr>
          <a:xfrm>
            <a:off x="1560820" y="3882495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0E77ACB9-A6B3-8C42-BA26-61350B85540D}"/>
              </a:ext>
            </a:extLst>
          </p:cNvPr>
          <p:cNvSpPr txBox="1">
            <a:spLocks/>
          </p:cNvSpPr>
          <p:nvPr userDrawn="1"/>
        </p:nvSpPr>
        <p:spPr>
          <a:xfrm>
            <a:off x="2757565" y="3606887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484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itstics dark-circle_blank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BB0F89A9-7F8E-814F-8AD4-ED4479EE6193}"/>
              </a:ext>
            </a:extLst>
          </p:cNvPr>
          <p:cNvSpPr txBox="1">
            <a:spLocks/>
          </p:cNvSpPr>
          <p:nvPr userDrawn="1"/>
        </p:nvSpPr>
        <p:spPr>
          <a:xfrm>
            <a:off x="2455628" y="2428860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rgbClr val="302757"/>
                </a:solidFill>
              </a:rPr>
              <a:t>10%</a:t>
            </a:r>
            <a:endParaRPr lang="x-none" sz="2000">
              <a:solidFill>
                <a:srgbClr val="302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198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itstics bright-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 userDrawn="1"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10%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 userDrawn="1"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40%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 userDrawn="1"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25%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 userDrawn="1"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25%</a:t>
            </a:r>
            <a:endParaRPr lang="x-none">
              <a:solidFill>
                <a:srgbClr val="302757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8AAEB978-A201-1E44-B111-2BFE76D3E23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68252175"/>
              </p:ext>
            </p:extLst>
          </p:nvPr>
        </p:nvGraphicFramePr>
        <p:xfrm>
          <a:off x="-170426" y="1921248"/>
          <a:ext cx="5372919" cy="3581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xmlns="" id="{BB0F89A9-7F8E-814F-8AD4-ED4479EE6193}"/>
              </a:ext>
            </a:extLst>
          </p:cNvPr>
          <p:cNvSpPr txBox="1">
            <a:spLocks/>
          </p:cNvSpPr>
          <p:nvPr userDrawn="1"/>
        </p:nvSpPr>
        <p:spPr>
          <a:xfrm>
            <a:off x="2455628" y="2428860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rgbClr val="302757"/>
                </a:solidFill>
              </a:rPr>
              <a:t>10%</a:t>
            </a:r>
            <a:endParaRPr lang="x-none" sz="2000">
              <a:solidFill>
                <a:srgbClr val="302757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7EF864C2-0A30-9D44-872B-F3009BA7FB1C}"/>
              </a:ext>
            </a:extLst>
          </p:cNvPr>
          <p:cNvSpPr txBox="1">
            <a:spLocks/>
          </p:cNvSpPr>
          <p:nvPr userDrawn="1"/>
        </p:nvSpPr>
        <p:spPr>
          <a:xfrm>
            <a:off x="1560820" y="2871994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80978C34-186B-AD45-BEF8-54894DD86E1F}"/>
              </a:ext>
            </a:extLst>
          </p:cNvPr>
          <p:cNvSpPr txBox="1">
            <a:spLocks/>
          </p:cNvSpPr>
          <p:nvPr userDrawn="1"/>
        </p:nvSpPr>
        <p:spPr>
          <a:xfrm>
            <a:off x="1560820" y="3882495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0E77ACB9-A6B3-8C42-BA26-61350B85540D}"/>
              </a:ext>
            </a:extLst>
          </p:cNvPr>
          <p:cNvSpPr txBox="1">
            <a:spLocks/>
          </p:cNvSpPr>
          <p:nvPr userDrawn="1"/>
        </p:nvSpPr>
        <p:spPr>
          <a:xfrm>
            <a:off x="2757565" y="3606887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x-none" sz="200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2FAFDB3-CD7F-F943-A0F7-6D9BF522D5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805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stics bright-circl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2FAFDB3-CD7F-F943-A0F7-6D9BF522D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8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hot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24546678-FCA5-9747-96D4-ED40E0DAA66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353909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1D900395-3D89-8D47-9C09-3633E196C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x-none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FE698ABB-A152-779F-B9A2-3E30DD824F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665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stics dark-columns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 userDrawn="1"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20%</a:t>
            </a:r>
            <a:endParaRPr lang="x-none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 userDrawn="1"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30%</a:t>
            </a:r>
            <a:endParaRPr lang="x-none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 userDrawn="1"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50%</a:t>
            </a:r>
            <a:endParaRPr lang="x-none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 userDrawn="1"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50%</a:t>
            </a:r>
            <a:endParaRPr lang="x-none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2AD45C9C-EF72-EA46-AEB6-A8416426AE5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426876880"/>
              </p:ext>
            </p:extLst>
          </p:nvPr>
        </p:nvGraphicFramePr>
        <p:xfrm>
          <a:off x="408495" y="2045795"/>
          <a:ext cx="3878370" cy="398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030617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stics dark-columns_blank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D233-017A-9C42-80C3-B9D7DF267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763400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stics bright-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2F70140A-D1B1-194E-A6F2-0136DC52A05A}"/>
              </a:ext>
            </a:extLst>
          </p:cNvPr>
          <p:cNvSpPr txBox="1">
            <a:spLocks/>
          </p:cNvSpPr>
          <p:nvPr userDrawn="1"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20%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F79A2590-E6EE-0A42-91CB-F612C492DE01}"/>
              </a:ext>
            </a:extLst>
          </p:cNvPr>
          <p:cNvSpPr txBox="1">
            <a:spLocks/>
          </p:cNvSpPr>
          <p:nvPr userDrawn="1"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30%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D68BCF95-5A33-9546-8DDB-E02B0B4F83DB}"/>
              </a:ext>
            </a:extLst>
          </p:cNvPr>
          <p:cNvSpPr txBox="1">
            <a:spLocks/>
          </p:cNvSpPr>
          <p:nvPr userDrawn="1"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50%</a:t>
            </a:r>
            <a:endParaRPr lang="x-none">
              <a:solidFill>
                <a:srgbClr val="302757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9F40E0-24F5-3D4F-A309-E113322D8130}"/>
              </a:ext>
            </a:extLst>
          </p:cNvPr>
          <p:cNvSpPr txBox="1">
            <a:spLocks/>
          </p:cNvSpPr>
          <p:nvPr userDrawn="1"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50%</a:t>
            </a:r>
            <a:endParaRPr lang="x-none">
              <a:solidFill>
                <a:srgbClr val="302757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2AD45C9C-EF72-EA46-AEB6-A8416426AE5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72002168"/>
              </p:ext>
            </p:extLst>
          </p:nvPr>
        </p:nvGraphicFramePr>
        <p:xfrm>
          <a:off x="408495" y="2045795"/>
          <a:ext cx="3878370" cy="398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D836F99-D1F4-EA43-BB41-6ACFE926C4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933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stics bright-columns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xmlns="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D836F99-D1F4-EA43-BB41-6ACFE926C4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961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">
    <p:bg>
      <p:bgPr>
        <a:solidFill>
          <a:srgbClr val="3028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8F41B1-0096-7440-92A9-FC44A9922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4271" y="2602081"/>
            <a:ext cx="2803458" cy="116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072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2">
    <p:bg>
      <p:bgPr>
        <a:solidFill>
          <a:srgbClr val="3028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0A8019B-23CF-5049-AC40-C8CA7DC7E2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27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99D1C85B-C1BA-F942-AA3D-8ABDA4BDC8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x-non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FA9F3D-DB9D-F74B-83B0-5A6088EE9C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477" y="360178"/>
            <a:ext cx="317500" cy="4000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881B3020-1657-6B49-A9E1-55575778D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9881" y="2628900"/>
            <a:ext cx="3932237" cy="1600200"/>
          </a:xfrm>
        </p:spPr>
        <p:txBody>
          <a:bodyPr anchor="b"/>
          <a:lstStyle>
            <a:lvl1pPr algn="ctr">
              <a:lnSpc>
                <a:spcPct val="11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About our</a:t>
            </a:r>
            <a:br>
              <a:rPr lang="en-GB"/>
            </a:br>
            <a:r>
              <a:rPr lang="en-GB"/>
              <a:t>Lorem ipsum</a:t>
            </a:r>
            <a:br>
              <a:rPr lang="en-GB"/>
            </a:br>
            <a:r>
              <a:rPr lang="en-GB" err="1"/>
              <a:t>dolor</a:t>
            </a:r>
            <a:r>
              <a:rPr lang="en-GB"/>
              <a:t> sit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07898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more ic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138434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C7124E3A-97A3-8944-B35B-874803A7F9F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2336800"/>
            <a:ext cx="10384608" cy="3883705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9838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pho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2851" y="898429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1D900395-3D89-8D47-9C09-3633E196C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2" y="1125162"/>
            <a:ext cx="6096001" cy="45975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x-none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xmlns="" id="{0E70547C-4E63-C04C-A6A0-08784AE3EF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62851" y="3689935"/>
            <a:ext cx="412420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B3F3BF7F-33AA-AD34-7FBC-665633782C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46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1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8CF0C59-B147-EF4C-880A-4931CF58A0DB}"/>
              </a:ext>
            </a:extLst>
          </p:cNvPr>
          <p:cNvSpPr/>
          <p:nvPr/>
        </p:nvSpPr>
        <p:spPr>
          <a:xfrm>
            <a:off x="6677941" y="0"/>
            <a:ext cx="5514060" cy="6858000"/>
          </a:xfrm>
          <a:prstGeom prst="rect">
            <a:avLst/>
          </a:prstGeom>
          <a:solidFill>
            <a:srgbClr val="30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C7124E3A-97A3-8944-B35B-874803A7F9F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381183"/>
            <a:ext cx="353909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19207C77-BA9E-9E88-155D-63D221E7D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xmlns="" id="{B0963FDF-20C5-808F-32C9-E620663875EE}"/>
              </a:ext>
            </a:extLst>
          </p:cNvPr>
          <p:cNvSpPr/>
          <p:nvPr userDrawn="1"/>
        </p:nvSpPr>
        <p:spPr>
          <a:xfrm>
            <a:off x="6677941" y="0"/>
            <a:ext cx="5514060" cy="6858000"/>
          </a:xfrm>
          <a:prstGeom prst="rect">
            <a:avLst/>
          </a:prstGeom>
          <a:solidFill>
            <a:srgbClr val="30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83769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mor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C7124E3A-97A3-8944-B35B-874803A7F9F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4053786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EA07DEDC-0B2B-2D41-89F9-07D962351078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21715" y="3534452"/>
            <a:ext cx="1892836" cy="723567"/>
          </a:xfrm>
        </p:spPr>
        <p:txBody>
          <a:bodyPr>
            <a:normAutofit/>
          </a:bodyPr>
          <a:lstStyle>
            <a:lvl1pPr marL="0" indent="0" algn="ctr">
              <a:lnSpc>
                <a:spcPts val="114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endParaRPr lang="en-GB"/>
          </a:p>
          <a:p>
            <a:pPr lvl="0"/>
            <a:r>
              <a:rPr lang="en-GB"/>
              <a:t>ipsum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8B797235-AC31-C74E-82C0-94A1FC49E987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913614" y="3534452"/>
            <a:ext cx="1892836" cy="723567"/>
          </a:xfrm>
        </p:spPr>
        <p:txBody>
          <a:bodyPr>
            <a:normAutofit/>
          </a:bodyPr>
          <a:lstStyle>
            <a:lvl1pPr marL="0" indent="0" algn="ctr">
              <a:lnSpc>
                <a:spcPts val="114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endParaRPr lang="en-GB"/>
          </a:p>
          <a:p>
            <a:pPr lvl="0"/>
            <a:r>
              <a:rPr lang="en-GB"/>
              <a:t>ipsum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xmlns="" id="{25B6226E-73DE-C642-A2D7-37FBA265AC4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9705513" y="3534452"/>
            <a:ext cx="1892836" cy="723567"/>
          </a:xfrm>
        </p:spPr>
        <p:txBody>
          <a:bodyPr>
            <a:normAutofit/>
          </a:bodyPr>
          <a:lstStyle>
            <a:lvl1pPr marL="0" indent="0" algn="ctr">
              <a:lnSpc>
                <a:spcPts val="114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endParaRPr lang="en-GB"/>
          </a:p>
          <a:p>
            <a:pPr lvl="0"/>
            <a:r>
              <a:rPr lang="en-GB"/>
              <a:t>ipsum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979C96A0-93A6-9A55-B4ED-803485A4A4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66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more ic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60C4B2-6137-D948-9403-5A742964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C7124E3A-97A3-8944-B35B-874803A7F9F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4053786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EA07DEDC-0B2B-2D41-89F9-07D962351078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724483" y="2630328"/>
            <a:ext cx="3795191" cy="528050"/>
          </a:xfrm>
        </p:spPr>
        <p:txBody>
          <a:bodyPr>
            <a:normAutofit/>
          </a:bodyPr>
          <a:lstStyle>
            <a:lvl1pPr marL="0" indent="0" algn="l">
              <a:lnSpc>
                <a:spcPts val="1140"/>
              </a:lnSpc>
              <a:buNone/>
              <a:defRPr sz="15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B6A95EFD-E010-F34A-B233-308064CA9D7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724483" y="3647470"/>
            <a:ext cx="3795191" cy="528050"/>
          </a:xfrm>
        </p:spPr>
        <p:txBody>
          <a:bodyPr>
            <a:normAutofit/>
          </a:bodyPr>
          <a:lstStyle>
            <a:lvl1pPr marL="0" indent="0" algn="l">
              <a:lnSpc>
                <a:spcPts val="1140"/>
              </a:lnSpc>
              <a:buNone/>
              <a:defRPr sz="15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A68C9AC0-0832-7C48-A502-43BBA46A1269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724483" y="4664612"/>
            <a:ext cx="3795191" cy="528050"/>
          </a:xfrm>
        </p:spPr>
        <p:txBody>
          <a:bodyPr>
            <a:normAutofit/>
          </a:bodyPr>
          <a:lstStyle>
            <a:lvl1pPr marL="0" indent="0" algn="l">
              <a:lnSpc>
                <a:spcPts val="1140"/>
              </a:lnSpc>
              <a:buNone/>
              <a:defRPr sz="15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9EB38287-C16F-7CC3-7015-5814F1B29F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65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9562386-6262-E440-9CE5-565BAEEBA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41DD1D-A5D1-FB48-A538-E297E564A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00D542-9650-7546-897C-755FCA82B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02/25</a:t>
            </a:r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9CAC18-1AEE-9848-A7D6-012C0C3C6E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3852C8-0043-C749-8726-1D08F3779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5081F-BF14-DE4F-AC4E-3A8AAFFFE81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721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649" r:id="rId29"/>
    <p:sldLayoutId id="2147483667" r:id="rId30"/>
    <p:sldLayoutId id="2147483650" r:id="rId31"/>
    <p:sldLayoutId id="2147483668" r:id="rId32"/>
    <p:sldLayoutId id="2147483669" r:id="rId33"/>
    <p:sldLayoutId id="2147483670" r:id="rId34"/>
    <p:sldLayoutId id="2147483671" r:id="rId35"/>
    <p:sldLayoutId id="2147483672" r:id="rId36"/>
    <p:sldLayoutId id="2147483673" r:id="rId37"/>
    <p:sldLayoutId id="2147483674" r:id="rId38"/>
    <p:sldLayoutId id="2147483675" r:id="rId39"/>
    <p:sldLayoutId id="2147483676" r:id="rId40"/>
    <p:sldLayoutId id="2147483677" r:id="rId41"/>
    <p:sldLayoutId id="2147483678" r:id="rId42"/>
    <p:sldLayoutId id="2147483725" r:id="rId43"/>
    <p:sldLayoutId id="2147483726" r:id="rId44"/>
    <p:sldLayoutId id="2147483727" r:id="rId45"/>
    <p:sldLayoutId id="2147483728" r:id="rId46"/>
    <p:sldLayoutId id="2147483729" r:id="rId47"/>
    <p:sldLayoutId id="2147483730" r:id="rId48"/>
    <p:sldLayoutId id="2147483731" r:id="rId49"/>
    <p:sldLayoutId id="2147483732" r:id="rId50"/>
    <p:sldLayoutId id="2147483733" r:id="rId51"/>
    <p:sldLayoutId id="2147483734" r:id="rId52"/>
    <p:sldLayoutId id="2147483735" r:id="rId53"/>
    <p:sldLayoutId id="2147483666" r:id="rId54"/>
    <p:sldLayoutId id="2147483736" r:id="rId55"/>
    <p:sldLayoutId id="2147483724" r:id="rId5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rgbClr val="30285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30285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30285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30285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30285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30285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6.xml"/><Relationship Id="rId4" Type="http://schemas.microsoft.com/office/2018/10/relationships/comments" Target="../comments/modernComment_2E0_F947199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6.xml"/><Relationship Id="rId6" Type="http://schemas.microsoft.com/office/2018/10/relationships/comments" Target="../comments/modernComment_2E2_3598A01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microsoft.com/office/2018/10/relationships/comments" Target="../comments/modernComment_2E4_B2419F6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://versloegidas.inovacijuagentura.lt/" TargetMode="Externa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eksportogidas.inovacijuagentura.lt/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konsultacijos@inovacijuagentura.lt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6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chart" Target="../charts/chart1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E1_F6E2FEA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xmlns="" id="{B255602C-CCF6-ADC5-3AEB-26F4F8D33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02"/>
          <a:stretch/>
        </p:blipFill>
        <p:spPr>
          <a:xfrm>
            <a:off x="6176107" y="252412"/>
            <a:ext cx="5647114" cy="6353175"/>
          </a:xfrm>
          <a:prstGeom prst="rect">
            <a:avLst/>
          </a:prstGeom>
        </p:spPr>
      </p:pic>
      <p:pic>
        <p:nvPicPr>
          <p:cNvPr id="7" name="Picture 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xmlns="" id="{341A555B-84B0-EE0E-F8A5-E1A39DDBA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02" r="54822"/>
          <a:stretch/>
        </p:blipFill>
        <p:spPr>
          <a:xfrm>
            <a:off x="379217" y="252411"/>
            <a:ext cx="5786452" cy="6353175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AE5008FF-6678-5D07-106B-805EEAEE3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7150" y="738910"/>
            <a:ext cx="6339413" cy="163231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err="1">
                <a:solidFill>
                  <a:srgbClr val="EEE730"/>
                </a:solidFill>
              </a:rPr>
              <a:t>Inovacijų</a:t>
            </a:r>
            <a:r>
              <a:rPr lang="en-US" b="1">
                <a:solidFill>
                  <a:srgbClr val="EEE730"/>
                </a:solidFill>
              </a:rPr>
              <a:t> </a:t>
            </a:r>
            <a:r>
              <a:rPr lang="en-US" b="1" err="1">
                <a:solidFill>
                  <a:srgbClr val="EEE730"/>
                </a:solidFill>
              </a:rPr>
              <a:t>agentūra</a:t>
            </a:r>
            <a:r>
              <a:rPr lang="en-US" b="1">
                <a:solidFill>
                  <a:srgbClr val="EEE730"/>
                </a:solidFill>
              </a:rPr>
              <a:t>: </a:t>
            </a:r>
            <a:r>
              <a:rPr lang="en-US" b="1" err="1">
                <a:solidFill>
                  <a:schemeClr val="bg1"/>
                </a:solidFill>
              </a:rPr>
              <a:t>vienas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 b="1" err="1">
                <a:solidFill>
                  <a:schemeClr val="bg1"/>
                </a:solidFill>
              </a:rPr>
              <a:t>langelis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 b="1" err="1">
                <a:solidFill>
                  <a:schemeClr val="bg1"/>
                </a:solidFill>
              </a:rPr>
              <a:t>verslui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xmlns="" id="{3CF1A57C-5DEB-904F-6934-B4795C13DA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err="1">
                <a:solidFill>
                  <a:srgbClr val="EEE730"/>
                </a:solidFill>
              </a:rPr>
              <a:t>Romualda</a:t>
            </a:r>
            <a:r>
              <a:rPr lang="en-US" b="1">
                <a:solidFill>
                  <a:srgbClr val="EEE730"/>
                </a:solidFill>
              </a:rPr>
              <a:t> </a:t>
            </a:r>
            <a:r>
              <a:rPr lang="en-US" b="1" err="1">
                <a:solidFill>
                  <a:srgbClr val="EEE730"/>
                </a:solidFill>
              </a:rPr>
              <a:t>Stragienė</a:t>
            </a:r>
            <a:endParaRPr lang="lt-LT" b="1">
              <a:solidFill>
                <a:srgbClr val="EEE730"/>
              </a:solidFill>
            </a:endParaRPr>
          </a:p>
          <a:p>
            <a:r>
              <a:rPr lang="lt-LT" err="1">
                <a:solidFill>
                  <a:srgbClr val="EEE730"/>
                </a:solidFill>
              </a:rPr>
              <a:t>In</a:t>
            </a:r>
            <a:r>
              <a:rPr lang="en-US" err="1">
                <a:solidFill>
                  <a:srgbClr val="EEE730"/>
                </a:solidFill>
              </a:rPr>
              <a:t>ovacijų</a:t>
            </a:r>
            <a:r>
              <a:rPr lang="lt-LT">
                <a:solidFill>
                  <a:srgbClr val="EEE730"/>
                </a:solidFill>
              </a:rPr>
              <a:t> </a:t>
            </a:r>
            <a:r>
              <a:rPr lang="en-US" err="1">
                <a:solidFill>
                  <a:srgbClr val="EEE730"/>
                </a:solidFill>
              </a:rPr>
              <a:t>agentūros</a:t>
            </a:r>
            <a:r>
              <a:rPr lang="en-US">
                <a:solidFill>
                  <a:srgbClr val="EEE730"/>
                </a:solidFill>
              </a:rPr>
              <a:t> </a:t>
            </a:r>
            <a:r>
              <a:rPr lang="en-US" err="1">
                <a:solidFill>
                  <a:srgbClr val="EEE730"/>
                </a:solidFill>
              </a:rPr>
              <a:t>direktorė</a:t>
            </a:r>
            <a:endParaRPr lang="en-US">
              <a:solidFill>
                <a:srgbClr val="EEE730"/>
              </a:solidFill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E0C336B4-047C-260E-F232-D4485CDD9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02" y="5213453"/>
            <a:ext cx="2308257" cy="112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46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35B81C7-B924-E2A3-961B-7232593FC1FD}"/>
              </a:ext>
            </a:extLst>
          </p:cNvPr>
          <p:cNvSpPr txBox="1"/>
          <p:nvPr/>
        </p:nvSpPr>
        <p:spPr>
          <a:xfrm>
            <a:off x="414113" y="777464"/>
            <a:ext cx="30099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dirty="0">
                <a:solidFill>
                  <a:srgbClr val="07215E"/>
                </a:solidFill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2FEEB5-04A2-BB99-D290-D329F2541BE7}"/>
              </a:ext>
            </a:extLst>
          </p:cNvPr>
          <p:cNvSpPr txBox="1"/>
          <p:nvPr/>
        </p:nvSpPr>
        <p:spPr>
          <a:xfrm>
            <a:off x="3006128" y="3799895"/>
            <a:ext cx="35878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3600" b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prioritetiniai </a:t>
            </a:r>
          </a:p>
          <a:p>
            <a:r>
              <a:rPr lang="lt-LT" sz="3600" b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sektoriai</a:t>
            </a:r>
            <a:endParaRPr lang="en-US" sz="3600" b="1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Stačiakampis 14">
            <a:extLst>
              <a:ext uri="{FF2B5EF4-FFF2-40B4-BE49-F238E27FC236}">
                <a16:creationId xmlns:a16="http://schemas.microsoft.com/office/drawing/2014/main" xmlns="" id="{92C6DEC6-887F-F40D-3486-E6D98C0D8C07}"/>
              </a:ext>
            </a:extLst>
          </p:cNvPr>
          <p:cNvSpPr/>
          <p:nvPr/>
        </p:nvSpPr>
        <p:spPr>
          <a:xfrm>
            <a:off x="3179339" y="3517399"/>
            <a:ext cx="198966" cy="198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čiakampis 16">
            <a:extLst>
              <a:ext uri="{FF2B5EF4-FFF2-40B4-BE49-F238E27FC236}">
                <a16:creationId xmlns:a16="http://schemas.microsoft.com/office/drawing/2014/main" xmlns="" id="{D081425A-CC16-63B9-3EC6-BAF7F3EAAF9A}"/>
              </a:ext>
            </a:extLst>
          </p:cNvPr>
          <p:cNvSpPr/>
          <p:nvPr/>
        </p:nvSpPr>
        <p:spPr>
          <a:xfrm>
            <a:off x="4147067" y="3522601"/>
            <a:ext cx="198966" cy="198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čiakampis 17">
            <a:extLst>
              <a:ext uri="{FF2B5EF4-FFF2-40B4-BE49-F238E27FC236}">
                <a16:creationId xmlns:a16="http://schemas.microsoft.com/office/drawing/2014/main" xmlns="" id="{30E6A1D9-8276-C9AC-464A-78A6C06828DB}"/>
              </a:ext>
            </a:extLst>
          </p:cNvPr>
          <p:cNvSpPr/>
          <p:nvPr/>
        </p:nvSpPr>
        <p:spPr>
          <a:xfrm>
            <a:off x="4630931" y="3522601"/>
            <a:ext cx="198966" cy="198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čiakampis 18">
            <a:extLst>
              <a:ext uri="{FF2B5EF4-FFF2-40B4-BE49-F238E27FC236}">
                <a16:creationId xmlns:a16="http://schemas.microsoft.com/office/drawing/2014/main" xmlns="" id="{73343EC6-368E-698B-2623-D62037AA4985}"/>
              </a:ext>
            </a:extLst>
          </p:cNvPr>
          <p:cNvSpPr/>
          <p:nvPr/>
        </p:nvSpPr>
        <p:spPr>
          <a:xfrm>
            <a:off x="3663203" y="3512018"/>
            <a:ext cx="198966" cy="198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44DDF77-1BB9-35C3-F641-35DDDF2A2FC8}"/>
              </a:ext>
            </a:extLst>
          </p:cNvPr>
          <p:cNvSpPr/>
          <p:nvPr/>
        </p:nvSpPr>
        <p:spPr>
          <a:xfrm>
            <a:off x="7317069" y="860481"/>
            <a:ext cx="4176011" cy="94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b="1" dirty="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Informacinės</a:t>
            </a:r>
            <a:r>
              <a:rPr lang="en-US" sz="2400" b="1" dirty="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ir</a:t>
            </a:r>
            <a:r>
              <a:rPr lang="en-US" sz="2400" b="1" dirty="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ry</a:t>
            </a:r>
            <a:r>
              <a:rPr lang="lt-LT" sz="2400" b="1" dirty="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šių technologijos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B0E7D1A-6064-82FA-D36C-4EE064640B53}"/>
              </a:ext>
            </a:extLst>
          </p:cNvPr>
          <p:cNvSpPr/>
          <p:nvPr/>
        </p:nvSpPr>
        <p:spPr>
          <a:xfrm>
            <a:off x="7317069" y="2127026"/>
            <a:ext cx="4176010" cy="1265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b="1" dirty="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Sveikatos technologijos ir biotechnologijos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66C4330B-C095-80A3-3C58-BF5AEDB627B9}"/>
              </a:ext>
            </a:extLst>
          </p:cNvPr>
          <p:cNvSpPr/>
          <p:nvPr/>
        </p:nvSpPr>
        <p:spPr>
          <a:xfrm>
            <a:off x="7317024" y="3626944"/>
            <a:ext cx="4158613" cy="1265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b="1" dirty="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Nauji gamybos procesai, medžiagos ir technologijos</a:t>
            </a:r>
          </a:p>
        </p:txBody>
      </p:sp>
    </p:spTree>
    <p:extLst>
      <p:ext uri="{BB962C8B-B14F-4D97-AF65-F5344CB8AC3E}">
        <p14:creationId xmlns:p14="http://schemas.microsoft.com/office/powerpoint/2010/main" val="2769595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A7CAE9-6EA8-5B71-C730-3E826D34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122" y="327933"/>
            <a:ext cx="4184189" cy="1384345"/>
          </a:xfrm>
        </p:spPr>
        <p:txBody>
          <a:bodyPr/>
          <a:lstStyle/>
          <a:p>
            <a:r>
              <a:rPr lang="en-US" b="1" err="1">
                <a:latin typeface="Verdana"/>
                <a:ea typeface="Verdana"/>
              </a:rPr>
              <a:t>Kompetencijos</a:t>
            </a:r>
            <a:endParaRPr lang="en-US" b="1" err="1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98B4C2A1-D220-0079-97DB-2A7B8879A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4"/>
          <a:stretch/>
        </p:blipFill>
        <p:spPr bwMode="auto">
          <a:xfrm>
            <a:off x="5767330" y="1610945"/>
            <a:ext cx="6011772" cy="455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ėra nuotraukos aprašo.">
            <a:extLst>
              <a:ext uri="{FF2B5EF4-FFF2-40B4-BE49-F238E27FC236}">
                <a16:creationId xmlns:a16="http://schemas.microsoft.com/office/drawing/2014/main" xmlns="" id="{C0132D8C-900D-FD7C-7B95-F8DCA79B3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6" t="15194" r="15432" b="20066"/>
          <a:stretch/>
        </p:blipFill>
        <p:spPr bwMode="auto">
          <a:xfrm>
            <a:off x="10048597" y="447294"/>
            <a:ext cx="1762232" cy="135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85D9515D-15CD-9FCB-BB85-0C7C773577D4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92266" y="2113775"/>
            <a:ext cx="5580580" cy="388370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Wingdings" panose="020B0604020202020204" pitchFamily="34" charset="0"/>
              <a:buChar char="§"/>
            </a:pPr>
            <a:r>
              <a:rPr lang="lt-LT" sz="2000">
                <a:solidFill>
                  <a:srgbClr val="302957"/>
                </a:solidFill>
                <a:latin typeface="Verdana"/>
                <a:ea typeface="Verdana"/>
              </a:rPr>
              <a:t>13 </a:t>
            </a:r>
            <a:r>
              <a:rPr lang="lt-LT" sz="2000" err="1">
                <a:solidFill>
                  <a:srgbClr val="302957"/>
                </a:solidFill>
                <a:latin typeface="Verdana"/>
                <a:ea typeface="Verdana"/>
              </a:rPr>
              <a:t>bendradarbystės</a:t>
            </a:r>
            <a:r>
              <a:rPr lang="lt-LT" sz="2000">
                <a:solidFill>
                  <a:srgbClr val="302957"/>
                </a:solidFill>
                <a:latin typeface="Verdana"/>
                <a:ea typeface="Verdana"/>
              </a:rPr>
              <a:t> centrų </a:t>
            </a:r>
            <a:r>
              <a:rPr lang="lt-LT" sz="2000">
                <a:latin typeface="Verdana"/>
                <a:ea typeface="Verdana"/>
              </a:rPr>
              <a:t/>
            </a:r>
            <a:br>
              <a:rPr lang="lt-LT" sz="2000">
                <a:latin typeface="Verdana"/>
                <a:ea typeface="Verdana"/>
              </a:rPr>
            </a:br>
            <a:r>
              <a:rPr lang="lt-LT" sz="2000">
                <a:latin typeface="Verdana"/>
                <a:ea typeface="Verdana"/>
              </a:rPr>
              <a:t>„Spiečius” ir 392 nariai</a:t>
            </a:r>
            <a:endParaRPr lang="en-US" sz="2000"/>
          </a:p>
          <a:p>
            <a:pPr marL="457200" indent="-457200">
              <a:buFont typeface="Wingdings" panose="020B0604020202020204" pitchFamily="34" charset="0"/>
              <a:buChar char="§"/>
            </a:pPr>
            <a:r>
              <a:rPr lang="lt-LT" sz="2000">
                <a:latin typeface="Verdana"/>
                <a:ea typeface="Verdana"/>
              </a:rPr>
              <a:t>Verslo pradžios konsultacijos, verslo vystymo kompetencijos, tarptautinės plėtros įgūdžiai</a:t>
            </a:r>
          </a:p>
          <a:p>
            <a:pPr marL="457200" indent="-457200">
              <a:buFont typeface="Wingdings" panose="020B0604020202020204" pitchFamily="34" charset="0"/>
              <a:buChar char="§"/>
            </a:pPr>
            <a:r>
              <a:rPr lang="lt-LT" sz="2000">
                <a:latin typeface="Verdana"/>
                <a:ea typeface="Verdana"/>
              </a:rPr>
              <a:t>Verslo mentorystės programa, verslo </a:t>
            </a:r>
            <a:r>
              <a:rPr lang="lt-LT" sz="2000" err="1">
                <a:latin typeface="Verdana"/>
                <a:ea typeface="Verdana"/>
              </a:rPr>
              <a:t>akceleravimo</a:t>
            </a:r>
            <a:r>
              <a:rPr lang="lt-LT" sz="2000">
                <a:latin typeface="Verdana"/>
                <a:ea typeface="Verdana"/>
              </a:rPr>
              <a:t> programa, e. komercijos programos „</a:t>
            </a:r>
            <a:r>
              <a:rPr lang="lt-LT" sz="2000" err="1">
                <a:latin typeface="Verdana"/>
                <a:ea typeface="Verdana"/>
              </a:rPr>
              <a:t>e.comGO</a:t>
            </a:r>
            <a:r>
              <a:rPr lang="lt-LT" sz="2000">
                <a:latin typeface="Verdana"/>
                <a:ea typeface="Verdana"/>
              </a:rPr>
              <a:t>”, „</a:t>
            </a:r>
            <a:r>
              <a:rPr lang="lt-LT" sz="2000" err="1">
                <a:latin typeface="Verdana"/>
                <a:ea typeface="Verdana"/>
              </a:rPr>
              <a:t>e.comUP</a:t>
            </a:r>
            <a:r>
              <a:rPr lang="lt-LT" sz="2000">
                <a:latin typeface="Verdana"/>
                <a:ea typeface="Verdana"/>
              </a:rPr>
              <a:t>”</a:t>
            </a:r>
            <a:endParaRPr lang="en-US" sz="2000"/>
          </a:p>
          <a:p>
            <a:pPr marL="457200" indent="-457200">
              <a:buFont typeface="Wingdings" panose="020B0604020202020204" pitchFamily="34" charset="0"/>
              <a:buChar char="§"/>
            </a:pPr>
            <a:endParaRPr lang="lt-LT" sz="2000"/>
          </a:p>
          <a:p>
            <a:pPr marL="457200" indent="-457200">
              <a:buFont typeface="Wingdings" panose="020B0604020202020204" pitchFamily="34" charset="0"/>
              <a:buChar char="§"/>
            </a:pPr>
            <a:endParaRPr lang="lt-LT" sz="2000"/>
          </a:p>
          <a:p>
            <a:pPr marL="457200" indent="-457200">
              <a:buFont typeface="Wingdings" panose="020B0604020202020204" pitchFamily="34" charset="0"/>
              <a:buChar char="§"/>
            </a:pPr>
            <a:endParaRPr lang="lt-LT" sz="2000"/>
          </a:p>
          <a:p>
            <a:pPr marL="457200" indent="-457200">
              <a:buFont typeface="Wingdings" panose="020B0604020202020204" pitchFamily="34" charset="0"/>
              <a:buChar char="§"/>
            </a:pPr>
            <a:endParaRPr lang="lt-LT" sz="2000">
              <a:solidFill>
                <a:srgbClr val="302957"/>
              </a:solidFill>
            </a:endParaRPr>
          </a:p>
          <a:p>
            <a:pPr marL="342900" indent="-342900">
              <a:buFont typeface="Wingdings" panose="020B0604020202020204" pitchFamily="34" charset="0"/>
              <a:buChar char="§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182186389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4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209BFA-72BE-C554-A4FC-DE5290017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122" y="470808"/>
            <a:ext cx="4912069" cy="1384345"/>
          </a:xfrm>
        </p:spPr>
        <p:txBody>
          <a:bodyPr/>
          <a:lstStyle/>
          <a:p>
            <a:r>
              <a:rPr lang="en-US" b="1" err="1">
                <a:latin typeface="Verdana"/>
                <a:ea typeface="Verdana"/>
              </a:rPr>
              <a:t>Tarptautiškumas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79F5753-7661-AC7D-D06C-E44E3E49935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86384" y="1577310"/>
            <a:ext cx="5913500" cy="3883705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lt-LT" sz="2400" dirty="0">
              <a:solidFill>
                <a:srgbClr val="302957"/>
              </a:solidFill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lt-LT" sz="2000" dirty="0">
                <a:solidFill>
                  <a:srgbClr val="302957"/>
                </a:solidFill>
                <a:latin typeface="Verdana"/>
                <a:ea typeface="Verdana"/>
              </a:rPr>
              <a:t>Eksporto diagnostika</a:t>
            </a: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lt-LT" sz="2000" dirty="0">
                <a:solidFill>
                  <a:srgbClr val="302957"/>
                </a:solidFill>
                <a:latin typeface="Verdana"/>
                <a:ea typeface="Verdana"/>
              </a:rPr>
              <a:t>Verslo pažinčių platforma </a:t>
            </a:r>
            <a:r>
              <a:rPr lang="lt-LT" sz="2000" dirty="0">
                <a:latin typeface="Verdana"/>
                <a:ea typeface="Verdana"/>
              </a:rPr>
              <a:t>„B2Lithuania”</a:t>
            </a:r>
            <a:endParaRPr lang="lt-LT" sz="2000" dirty="0">
              <a:solidFill>
                <a:srgbClr val="302957"/>
              </a:solidFill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lt-LT" sz="2000" dirty="0">
                <a:solidFill>
                  <a:srgbClr val="302957"/>
                </a:solidFill>
                <a:latin typeface="Verdana"/>
                <a:ea typeface="Verdana"/>
              </a:rPr>
              <a:t>E-komercijos skatinimo veiklos</a:t>
            </a: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lt-LT" sz="2000" dirty="0">
                <a:solidFill>
                  <a:srgbClr val="302957"/>
                </a:solidFill>
                <a:latin typeface="Verdana"/>
                <a:ea typeface="Verdana"/>
              </a:rPr>
              <a:t>Potencialių partnerių paieškos duomenų bazės</a:t>
            </a: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lt-LT" sz="2000" dirty="0">
                <a:solidFill>
                  <a:srgbClr val="302957"/>
                </a:solidFill>
                <a:latin typeface="Verdana"/>
                <a:ea typeface="Verdana"/>
              </a:rPr>
              <a:t>Ekspertinės konsultacijos</a:t>
            </a:r>
          </a:p>
          <a:p>
            <a:endParaRPr lang="lt-LT" sz="1800" dirty="0">
              <a:solidFill>
                <a:srgbClr val="302957"/>
              </a:solidFill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endParaRPr lang="lt-LT" sz="1800" dirty="0">
              <a:solidFill>
                <a:srgbClr val="302957"/>
              </a:solidFill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endParaRPr lang="lt-LT" sz="1800" dirty="0">
              <a:solidFill>
                <a:srgbClr val="302957"/>
              </a:solidFill>
            </a:endParaRPr>
          </a:p>
          <a:p>
            <a:endParaRPr lang="lt-LT" sz="1800" dirty="0">
              <a:solidFill>
                <a:srgbClr val="302957"/>
              </a:solidFill>
            </a:endParaRPr>
          </a:p>
          <a:p>
            <a:endParaRPr lang="lt-LT" sz="3200" dirty="0">
              <a:solidFill>
                <a:srgbClr val="302957"/>
              </a:solidFill>
            </a:endParaRPr>
          </a:p>
          <a:p>
            <a:endParaRPr lang="lt-LT" sz="3200" dirty="0">
              <a:solidFill>
                <a:srgbClr val="302957"/>
              </a:solidFill>
            </a:endParaRPr>
          </a:p>
          <a:p>
            <a:endParaRPr lang="lt-LT" sz="3200" dirty="0">
              <a:solidFill>
                <a:srgbClr val="302957"/>
              </a:solidFill>
            </a:endParaRPr>
          </a:p>
          <a:p>
            <a:endParaRPr lang="lt-LT" sz="3200" dirty="0">
              <a:solidFill>
                <a:srgbClr val="302957"/>
              </a:solidFill>
            </a:endParaRPr>
          </a:p>
          <a:p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4C94F1A3-FA9B-4F27-8690-4EC9782E4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394" y="570"/>
            <a:ext cx="3495303" cy="184226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44E74DA4-AC69-B97B-47A5-DCEFC5D82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907" y="4479438"/>
            <a:ext cx="3000499" cy="2216743"/>
          </a:xfrm>
          <a:prstGeom prst="rect">
            <a:avLst/>
          </a:prstGeom>
        </p:spPr>
      </p:pic>
      <p:pic>
        <p:nvPicPr>
          <p:cNvPr id="10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010EF384-07CB-DD10-91E2-394AA6C071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750" r="523" b="-476"/>
          <a:stretch/>
        </p:blipFill>
        <p:spPr>
          <a:xfrm>
            <a:off x="6702017" y="4303884"/>
            <a:ext cx="2639775" cy="2328267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C390F6A7-D0D7-C965-0376-53BB376C2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2450" y="1635272"/>
            <a:ext cx="5029199" cy="283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94900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6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29DC2E-93BB-BB06-85C9-AE26595C8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435" y="351745"/>
            <a:ext cx="4184189" cy="993663"/>
          </a:xfrm>
        </p:spPr>
        <p:txBody>
          <a:bodyPr/>
          <a:lstStyle/>
          <a:p>
            <a:r>
              <a:rPr lang="en-US" b="1" err="1">
                <a:latin typeface="Verdana"/>
                <a:ea typeface="Verdana"/>
              </a:rPr>
              <a:t>Tinklaveika</a:t>
            </a:r>
            <a:endParaRPr lang="en-US" b="1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446FD6-C52A-3A37-4C62-DC4ED330331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72623" y="1389146"/>
            <a:ext cx="5336935" cy="47837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Wingdings" panose="020B0604020202020204" pitchFamily="34" charset="0"/>
              <a:buChar char="§"/>
            </a:pPr>
            <a:r>
              <a:rPr lang="lt-LT" sz="2000">
                <a:solidFill>
                  <a:srgbClr val="302957"/>
                </a:solidFill>
                <a:latin typeface="Verdana"/>
                <a:ea typeface="Verdana"/>
              </a:rPr>
              <a:t>Vidutiniškai 8 kasmet nacionaliniai šalies stendai didžiausiose tarptautinėse verslo parodose</a:t>
            </a:r>
            <a:endParaRPr lang="lt-LT" sz="2000">
              <a:latin typeface="Verdana"/>
              <a:ea typeface="Verdana"/>
            </a:endParaRPr>
          </a:p>
          <a:p>
            <a:pPr marL="457200" indent="-457200">
              <a:buFont typeface="Wingdings" panose="020B0604020202020204" pitchFamily="34" charset="0"/>
              <a:buChar char="§"/>
            </a:pPr>
            <a:r>
              <a:rPr lang="lt-LT" sz="2000">
                <a:solidFill>
                  <a:srgbClr val="302957"/>
                </a:solidFill>
                <a:latin typeface="Verdana"/>
                <a:ea typeface="Verdana"/>
              </a:rPr>
              <a:t>10-15 verslo misijų užsienio šalyse ir atsakomieji vizitai</a:t>
            </a:r>
          </a:p>
          <a:p>
            <a:pPr marL="457200" indent="-457200">
              <a:buFont typeface="Wingdings" panose="020B0604020202020204" pitchFamily="34" charset="0"/>
              <a:buChar char="§"/>
            </a:pPr>
            <a:r>
              <a:rPr lang="lt-LT" sz="2000">
                <a:solidFill>
                  <a:srgbClr val="302957"/>
                </a:solidFill>
                <a:latin typeface="Verdana"/>
                <a:ea typeface="Verdana"/>
              </a:rPr>
              <a:t>Tiksliniai tarptautiniai renginiai Lietuvoje: </a:t>
            </a:r>
            <a:r>
              <a:rPr lang="lt-LT" sz="2000">
                <a:latin typeface="Verdana"/>
                <a:ea typeface="Verdana"/>
              </a:rPr>
              <a:t>„Baltic </a:t>
            </a:r>
            <a:r>
              <a:rPr lang="lt-LT" sz="2000" err="1">
                <a:latin typeface="Verdana"/>
                <a:ea typeface="Verdana"/>
              </a:rPr>
              <a:t>Miltech</a:t>
            </a:r>
            <a:r>
              <a:rPr lang="lt-LT" sz="2000">
                <a:latin typeface="Verdana"/>
                <a:ea typeface="Verdana"/>
              </a:rPr>
              <a:t> </a:t>
            </a:r>
            <a:r>
              <a:rPr lang="lt-LT" sz="2000" err="1">
                <a:latin typeface="Verdana"/>
                <a:ea typeface="Verdana"/>
              </a:rPr>
              <a:t>Summit</a:t>
            </a:r>
            <a:r>
              <a:rPr lang="lt-LT" sz="2000">
                <a:latin typeface="Verdana"/>
                <a:ea typeface="Verdana"/>
              </a:rPr>
              <a:t>“, „</a:t>
            </a:r>
            <a:r>
              <a:rPr lang="lt-LT" sz="2000" err="1">
                <a:latin typeface="Verdana"/>
                <a:ea typeface="Verdana"/>
              </a:rPr>
              <a:t>Startup</a:t>
            </a:r>
            <a:r>
              <a:rPr lang="lt-LT" sz="2000">
                <a:latin typeface="Verdana"/>
                <a:ea typeface="Verdana"/>
              </a:rPr>
              <a:t> </a:t>
            </a:r>
            <a:r>
              <a:rPr lang="lt-LT" sz="2000" err="1">
                <a:latin typeface="Verdana"/>
                <a:ea typeface="Verdana"/>
              </a:rPr>
              <a:t>Fair</a:t>
            </a:r>
            <a:r>
              <a:rPr lang="lt-LT" sz="2000">
                <a:latin typeface="Verdana"/>
                <a:ea typeface="Verdana"/>
              </a:rPr>
              <a:t>“, „</a:t>
            </a:r>
            <a:r>
              <a:rPr lang="lt-LT" sz="2000" err="1">
                <a:latin typeface="Verdana"/>
                <a:ea typeface="Verdana"/>
              </a:rPr>
              <a:t>Life</a:t>
            </a:r>
            <a:r>
              <a:rPr lang="lt-LT" sz="2000">
                <a:latin typeface="Verdana"/>
                <a:ea typeface="Verdana"/>
              </a:rPr>
              <a:t> </a:t>
            </a:r>
            <a:r>
              <a:rPr lang="lt-LT" sz="2000" err="1">
                <a:latin typeface="Verdana"/>
                <a:ea typeface="Verdana"/>
              </a:rPr>
              <a:t>Sciences</a:t>
            </a:r>
            <a:r>
              <a:rPr lang="lt-LT" sz="2000">
                <a:latin typeface="Verdana"/>
                <a:ea typeface="Verdana"/>
              </a:rPr>
              <a:t> Baltic“, „</a:t>
            </a:r>
            <a:r>
              <a:rPr lang="lt-LT" sz="2000" err="1">
                <a:latin typeface="Verdana"/>
                <a:ea typeface="Verdana"/>
              </a:rPr>
              <a:t>GovTech</a:t>
            </a:r>
            <a:r>
              <a:rPr lang="lt-LT" sz="2000">
                <a:latin typeface="Verdana"/>
                <a:ea typeface="Verdana"/>
              </a:rPr>
              <a:t> </a:t>
            </a:r>
            <a:r>
              <a:rPr lang="lt-LT" sz="2000" err="1">
                <a:latin typeface="Verdana"/>
                <a:ea typeface="Verdana"/>
              </a:rPr>
              <a:t>Leaders</a:t>
            </a:r>
            <a:r>
              <a:rPr lang="lt-LT" sz="2000">
                <a:latin typeface="Verdana"/>
                <a:ea typeface="Verdana"/>
              </a:rPr>
              <a:t>“</a:t>
            </a:r>
          </a:p>
          <a:p>
            <a:pPr marL="457200" indent="-457200">
              <a:buFont typeface="Wingdings" panose="020B0604020202020204" pitchFamily="34" charset="0"/>
              <a:buChar char="§"/>
            </a:pPr>
            <a:r>
              <a:rPr lang="lt-LT" sz="2000">
                <a:solidFill>
                  <a:srgbClr val="302957"/>
                </a:solidFill>
                <a:latin typeface="Verdana"/>
                <a:ea typeface="Verdana"/>
              </a:rPr>
              <a:t>#Team Lithuania: 17 komercijos atašė tinklas svarbiausiose rinkose</a:t>
            </a:r>
            <a:endParaRPr lang="lt-LT" sz="2000">
              <a:solidFill>
                <a:srgbClr val="302957"/>
              </a:solidFill>
            </a:endParaRPr>
          </a:p>
          <a:p>
            <a:pPr marL="457200" indent="-457200">
              <a:buFont typeface="Wingdings" panose="020B0604020202020204" pitchFamily="34" charset="0"/>
              <a:buChar char="§"/>
            </a:pPr>
            <a:endParaRPr lang="lt-LT" sz="2000">
              <a:solidFill>
                <a:srgbClr val="302957"/>
              </a:solidFill>
            </a:endParaRPr>
          </a:p>
          <a:p>
            <a:pPr marL="457200" indent="-457200">
              <a:buFont typeface="Wingdings" panose="020B0604020202020204" pitchFamily="34" charset="0"/>
              <a:buChar char="§"/>
            </a:pPr>
            <a:endParaRPr lang="lt-LT" sz="200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95CDA42B-E7AA-82C7-22C7-3CA97A195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787" y="142581"/>
            <a:ext cx="4465739" cy="2973133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327FCE9E-CDEC-5381-EBDC-21ADF0FD4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369" y="5046733"/>
            <a:ext cx="2317668" cy="1544045"/>
          </a:xfrm>
          <a:prstGeom prst="rect">
            <a:avLst/>
          </a:prstGeom>
        </p:spPr>
      </p:pic>
      <p:pic>
        <p:nvPicPr>
          <p:cNvPr id="10" name="Picture 10" descr="A person speaking into a microphone in front of a crowd of people&#10;&#10;Description automatically generated">
            <a:extLst>
              <a:ext uri="{FF2B5EF4-FFF2-40B4-BE49-F238E27FC236}">
                <a16:creationId xmlns:a16="http://schemas.microsoft.com/office/drawing/2014/main" xmlns="" id="{52F85172-439E-79FC-19E0-5E4952ED8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478" y="2282010"/>
            <a:ext cx="3851563" cy="257323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5B002A7B-3865-1CE3-D25D-C94501A4A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1903" y="4026955"/>
            <a:ext cx="3767136" cy="256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45094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6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012BDF-CA28-4EF7-1EC3-940F34BC1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latin typeface="Verdana"/>
                <a:ea typeface="Verdana"/>
              </a:rPr>
              <a:t>Investicijos</a:t>
            </a:r>
            <a:endParaRPr lang="en-US" b="1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37720E-03EE-2EB3-F23D-F077F373930C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092907" y="1949022"/>
            <a:ext cx="5858933" cy="388370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pt-BR" sz="3200" i="1" dirty="0">
              <a:solidFill>
                <a:srgbClr val="302957"/>
              </a:solidFill>
              <a:latin typeface="Verdana"/>
              <a:ea typeface="Verdana"/>
            </a:endParaRPr>
          </a:p>
          <a:p>
            <a:pPr marL="457200" indent="-457200">
              <a:buFont typeface="Wingdings" panose="020B0604020202020204" pitchFamily="34" charset="0"/>
              <a:buChar char="§"/>
            </a:pPr>
            <a:r>
              <a:rPr lang="lt-LT" sz="2800" dirty="0">
                <a:solidFill>
                  <a:srgbClr val="302957"/>
                </a:solidFill>
                <a:latin typeface="Verdana"/>
                <a:ea typeface="Verdana"/>
              </a:rPr>
              <a:t>Inovacijoms</a:t>
            </a:r>
            <a:endParaRPr lang="pt-BR" dirty="0"/>
          </a:p>
          <a:p>
            <a:pPr marL="457200" indent="-457200">
              <a:buFont typeface="Wingdings" panose="020B0604020202020204" pitchFamily="34" charset="0"/>
              <a:buChar char="§"/>
            </a:pPr>
            <a:r>
              <a:rPr lang="lt-LT" sz="2800" dirty="0">
                <a:solidFill>
                  <a:srgbClr val="302957"/>
                </a:solidFill>
                <a:latin typeface="Verdana"/>
                <a:ea typeface="Verdana"/>
              </a:rPr>
              <a:t>Žalioms technologijoms</a:t>
            </a:r>
            <a:endParaRPr lang="pt-BR" dirty="0"/>
          </a:p>
          <a:p>
            <a:pPr marL="457200" indent="-457200">
              <a:buFont typeface="Wingdings,Sans-Serif" panose="020B0604020202020204" pitchFamily="34" charset="0"/>
              <a:buChar char="§"/>
            </a:pPr>
            <a:r>
              <a:rPr lang="lt-LT" sz="2800" dirty="0">
                <a:solidFill>
                  <a:srgbClr val="302957"/>
                </a:solidFill>
                <a:latin typeface="Verdana"/>
                <a:ea typeface="Verdana"/>
              </a:rPr>
              <a:t>Skaitmeninimui</a:t>
            </a:r>
            <a:endParaRPr lang="pt-BR" sz="2800" dirty="0">
              <a:solidFill>
                <a:srgbClr val="302957"/>
              </a:solidFill>
              <a:latin typeface="Verdana"/>
              <a:ea typeface="Verdana"/>
            </a:endParaRPr>
          </a:p>
          <a:p>
            <a:pPr marL="457200" indent="-457200">
              <a:buFont typeface="Wingdings" panose="020B0604020202020204" pitchFamily="34" charset="0"/>
              <a:buChar char="§"/>
            </a:pPr>
            <a:endParaRPr lang="pt-BR" sz="2800" dirty="0">
              <a:solidFill>
                <a:srgbClr val="302957"/>
              </a:solidFill>
              <a:latin typeface="Verdana"/>
              <a:ea typeface="Verdana"/>
            </a:endParaRPr>
          </a:p>
          <a:p>
            <a:endParaRPr lang="pt-BR" sz="2800" dirty="0">
              <a:solidFill>
                <a:srgbClr val="302957"/>
              </a:solidFill>
              <a:latin typeface="Verdana"/>
              <a:ea typeface="Verdan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4313E0-2D9A-B119-22A8-0375C367D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852" y="-44186"/>
            <a:ext cx="5369777" cy="4023837"/>
          </a:xfrm>
          <a:prstGeom prst="rect">
            <a:avLst/>
          </a:prstGeom>
        </p:spPr>
      </p:pic>
      <p:pic>
        <p:nvPicPr>
          <p:cNvPr id="11" name="Picture 10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xmlns="" id="{8D8C0F72-7EF1-4103-567D-4B8BB0D67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255" y="193771"/>
            <a:ext cx="3121283" cy="2080855"/>
          </a:xfrm>
          <a:prstGeom prst="rect">
            <a:avLst/>
          </a:prstGeom>
        </p:spPr>
      </p:pic>
      <p:pic>
        <p:nvPicPr>
          <p:cNvPr id="9" name="Picture 8" descr="A picture containing person, wall, indoor, eating&#10;&#10;Description automatically generated">
            <a:extLst>
              <a:ext uri="{FF2B5EF4-FFF2-40B4-BE49-F238E27FC236}">
                <a16:creationId xmlns:a16="http://schemas.microsoft.com/office/drawing/2014/main" xmlns="" id="{F58CEABE-5E5F-B7C2-77F8-DA660DBA4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284" y="3776760"/>
            <a:ext cx="4621861" cy="3081240"/>
          </a:xfrm>
          <a:prstGeom prst="rect">
            <a:avLst/>
          </a:prstGeom>
        </p:spPr>
      </p:pic>
      <p:pic>
        <p:nvPicPr>
          <p:cNvPr id="13" name="Picture 12" descr="A group of people playing a board game&#10;&#10;Description automatically generated">
            <a:extLst>
              <a:ext uri="{FF2B5EF4-FFF2-40B4-BE49-F238E27FC236}">
                <a16:creationId xmlns:a16="http://schemas.microsoft.com/office/drawing/2014/main" xmlns="" id="{3E1450A2-24EF-877F-D1B4-8BA478698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082" y="4702159"/>
            <a:ext cx="2962342" cy="196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86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cija 1">
            <a:extLst>
              <a:ext uri="{FF2B5EF4-FFF2-40B4-BE49-F238E27FC236}">
                <a16:creationId xmlns:a16="http://schemas.microsoft.com/office/drawing/2014/main" xmlns="" id="{3E35C109-227B-3298-AA82-FC77FC412C4F}"/>
              </a:ext>
            </a:extLst>
          </p:cNvPr>
          <p:cNvSpPr/>
          <p:nvPr/>
        </p:nvSpPr>
        <p:spPr>
          <a:xfrm rot="16200000">
            <a:off x="3553385" y="1047799"/>
            <a:ext cx="4435814" cy="4207924"/>
          </a:xfrm>
          <a:prstGeom prst="trapezoid">
            <a:avLst>
              <a:gd name="adj" fmla="val 46982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8003C17C-6DA9-3D7F-0CB5-E51A1994B955}"/>
              </a:ext>
            </a:extLst>
          </p:cNvPr>
          <p:cNvSpPr txBox="1">
            <a:spLocks/>
          </p:cNvSpPr>
          <p:nvPr/>
        </p:nvSpPr>
        <p:spPr>
          <a:xfrm>
            <a:off x="1039239" y="327574"/>
            <a:ext cx="10698808" cy="8893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3200" dirty="0"/>
              <a:t>ES fondų investicijų programa 2021-2027 m.</a:t>
            </a:r>
            <a:endParaRPr lang="x-none" sz="3200" dirty="0"/>
          </a:p>
        </p:txBody>
      </p:sp>
      <p:sp>
        <p:nvSpPr>
          <p:cNvPr id="4" name="Ovalas 3">
            <a:extLst>
              <a:ext uri="{FF2B5EF4-FFF2-40B4-BE49-F238E27FC236}">
                <a16:creationId xmlns:a16="http://schemas.microsoft.com/office/drawing/2014/main" xmlns="" id="{523DF71A-53D5-5497-1261-7434066D03CD}"/>
              </a:ext>
            </a:extLst>
          </p:cNvPr>
          <p:cNvSpPr/>
          <p:nvPr/>
        </p:nvSpPr>
        <p:spPr>
          <a:xfrm>
            <a:off x="6843604" y="1608372"/>
            <a:ext cx="3096000" cy="309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upė 9">
            <a:extLst>
              <a:ext uri="{FF2B5EF4-FFF2-40B4-BE49-F238E27FC236}">
                <a16:creationId xmlns:a16="http://schemas.microsoft.com/office/drawing/2014/main" xmlns="" id="{A6A37471-6C46-B26D-2AC7-FA537BBDC436}"/>
              </a:ext>
            </a:extLst>
          </p:cNvPr>
          <p:cNvGrpSpPr/>
          <p:nvPr/>
        </p:nvGrpSpPr>
        <p:grpSpPr>
          <a:xfrm>
            <a:off x="934581" y="781473"/>
            <a:ext cx="10803466" cy="4749798"/>
            <a:chOff x="530578" y="1137353"/>
            <a:chExt cx="11221156" cy="5418667"/>
          </a:xfrm>
        </p:grpSpPr>
        <p:graphicFrame>
          <p:nvGraphicFramePr>
            <p:cNvPr id="15" name="Diagrama 14">
              <a:extLst>
                <a:ext uri="{FF2B5EF4-FFF2-40B4-BE49-F238E27FC236}">
                  <a16:creationId xmlns:a16="http://schemas.microsoft.com/office/drawing/2014/main" xmlns="" id="{188F37FC-259E-6EE2-1D53-14B55ED97FC4}"/>
                </a:ext>
              </a:extLst>
            </p:cNvPr>
            <p:cNvGraphicFramePr/>
            <p:nvPr/>
          </p:nvGraphicFramePr>
          <p:xfrm>
            <a:off x="5023556" y="1137353"/>
            <a:ext cx="6728178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6" name="Diagrama 15">
              <a:extLst>
                <a:ext uri="{FF2B5EF4-FFF2-40B4-BE49-F238E27FC236}">
                  <a16:creationId xmlns:a16="http://schemas.microsoft.com/office/drawing/2014/main" xmlns="" id="{7827294E-C766-A22B-3829-24053A0C4C57}"/>
                </a:ext>
              </a:extLst>
            </p:cNvPr>
            <p:cNvGraphicFramePr/>
            <p:nvPr/>
          </p:nvGraphicFramePr>
          <p:xfrm>
            <a:off x="530578" y="2377250"/>
            <a:ext cx="4086577" cy="29388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432D7A4-E99C-E093-D56D-6AE0CB80B7BB}"/>
                </a:ext>
              </a:extLst>
            </p:cNvPr>
            <p:cNvSpPr txBox="1"/>
            <p:nvPr/>
          </p:nvSpPr>
          <p:spPr>
            <a:xfrm>
              <a:off x="1783643" y="3118443"/>
              <a:ext cx="1580445" cy="1264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t-LT" sz="3600" dirty="0">
                  <a:latin typeface="Verdana" panose="020B0604030504040204" pitchFamily="34" charset="0"/>
                  <a:ea typeface="Verdana" panose="020B0604030504040204" pitchFamily="34" charset="0"/>
                </a:rPr>
                <a:t>7,7</a:t>
              </a:r>
              <a:r>
                <a:rPr lang="lt-LT" sz="4800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</a:p>
            <a:p>
              <a:pPr algn="ctr"/>
              <a:r>
                <a:rPr lang="lt-LT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mlrd. EUR</a:t>
              </a:r>
            </a:p>
          </p:txBody>
        </p:sp>
      </p:grpSp>
      <p:sp>
        <p:nvSpPr>
          <p:cNvPr id="23" name="Stačiakampis: suapvalinti kampai 22">
            <a:extLst>
              <a:ext uri="{FF2B5EF4-FFF2-40B4-BE49-F238E27FC236}">
                <a16:creationId xmlns:a16="http://schemas.microsoft.com/office/drawing/2014/main" xmlns="" id="{8245AC9F-DF8D-0760-DEC6-B76D2BC366D4}"/>
              </a:ext>
            </a:extLst>
          </p:cNvPr>
          <p:cNvSpPr/>
          <p:nvPr/>
        </p:nvSpPr>
        <p:spPr>
          <a:xfrm>
            <a:off x="1418785" y="4620749"/>
            <a:ext cx="3045037" cy="7619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lt-LT" sz="1600" b="0" i="0">
                <a:solidFill>
                  <a:srgbClr val="444444"/>
                </a:solidFill>
                <a:effectLst/>
              </a:rPr>
              <a:t>Bendra 2021–2027 m. ES fondų </a:t>
            </a:r>
          </a:p>
          <a:p>
            <a:pPr algn="ctr">
              <a:lnSpc>
                <a:spcPct val="100000"/>
              </a:lnSpc>
            </a:pPr>
            <a:r>
              <a:rPr lang="lt-LT" sz="1600" b="0" i="0">
                <a:solidFill>
                  <a:srgbClr val="444444"/>
                </a:solidFill>
                <a:effectLst/>
              </a:rPr>
              <a:t>investicijų suma</a:t>
            </a:r>
            <a:endParaRPr lang="lt-LT" sz="1600"/>
          </a:p>
        </p:txBody>
      </p:sp>
      <p:sp>
        <p:nvSpPr>
          <p:cNvPr id="30" name="Stačiakampis: suapvalinti kampai 29">
            <a:extLst>
              <a:ext uri="{FF2B5EF4-FFF2-40B4-BE49-F238E27FC236}">
                <a16:creationId xmlns:a16="http://schemas.microsoft.com/office/drawing/2014/main" xmlns="" id="{91E2E23A-038A-D148-8252-08B940173E4D}"/>
              </a:ext>
            </a:extLst>
          </p:cNvPr>
          <p:cNvSpPr/>
          <p:nvPr/>
        </p:nvSpPr>
        <p:spPr>
          <a:xfrm>
            <a:off x="6869085" y="5758162"/>
            <a:ext cx="3472314" cy="7619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lt-LT" sz="1600" b="0" i="0">
                <a:solidFill>
                  <a:srgbClr val="444444"/>
                </a:solidFill>
                <a:effectLst/>
              </a:rPr>
              <a:t>Inovacijų agentūros administruojama ES investicijų dalis</a:t>
            </a:r>
            <a:endParaRPr lang="lt-LT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AE4206D-4A3A-DE7D-279C-91521C0AA741}"/>
              </a:ext>
            </a:extLst>
          </p:cNvPr>
          <p:cNvSpPr txBox="1"/>
          <p:nvPr/>
        </p:nvSpPr>
        <p:spPr>
          <a:xfrm>
            <a:off x="7738373" y="2518021"/>
            <a:ext cx="15216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dirty="0">
                <a:latin typeface="Verdana" panose="020B0604030504040204" pitchFamily="34" charset="0"/>
                <a:ea typeface="Verdana" panose="020B0604030504040204" pitchFamily="34" charset="0"/>
              </a:rPr>
              <a:t>773,9</a:t>
            </a:r>
            <a:r>
              <a:rPr lang="lt-LT" sz="4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lt-LT" sz="1600" dirty="0">
                <a:latin typeface="Verdana" panose="020B0604030504040204" pitchFamily="34" charset="0"/>
                <a:ea typeface="Verdana" panose="020B0604030504040204" pitchFamily="34" charset="0"/>
              </a:rPr>
              <a:t>mln. EUR</a:t>
            </a:r>
          </a:p>
        </p:txBody>
      </p:sp>
    </p:spTree>
    <p:extLst>
      <p:ext uri="{BB962C8B-B14F-4D97-AF65-F5344CB8AC3E}">
        <p14:creationId xmlns:p14="http://schemas.microsoft.com/office/powerpoint/2010/main" val="1920811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35B81C7-B924-E2A3-961B-7232593FC1FD}"/>
              </a:ext>
            </a:extLst>
          </p:cNvPr>
          <p:cNvSpPr txBox="1"/>
          <p:nvPr/>
        </p:nvSpPr>
        <p:spPr>
          <a:xfrm>
            <a:off x="414113" y="829556"/>
            <a:ext cx="3009900" cy="53860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400" b="0" i="0" u="none" strike="noStrike" kern="1200" cap="none" spc="0" normalizeH="0" baseline="0" noProof="0" dirty="0">
                <a:ln>
                  <a:noFill/>
                </a:ln>
                <a:solidFill>
                  <a:srgbClr val="302857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2FEEB5-04A2-BB99-D290-D329F2541BE7}"/>
              </a:ext>
            </a:extLst>
          </p:cNvPr>
          <p:cNvSpPr txBox="1"/>
          <p:nvPr/>
        </p:nvSpPr>
        <p:spPr>
          <a:xfrm>
            <a:off x="3006127" y="3397049"/>
            <a:ext cx="34058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Strateginiai</a:t>
            </a:r>
            <a:r>
              <a:rPr lang="en-US" sz="36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tikslai</a:t>
            </a:r>
            <a:r>
              <a:rPr lang="en-US" sz="36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2023</a:t>
            </a:r>
            <a:r>
              <a:rPr lang="lt-LT" sz="36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en-US" sz="3600" b="1" dirty="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0275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Stačiakampis 14">
            <a:extLst>
              <a:ext uri="{FF2B5EF4-FFF2-40B4-BE49-F238E27FC236}">
                <a16:creationId xmlns:a16="http://schemas.microsoft.com/office/drawing/2014/main" xmlns="" id="{92C6DEC6-887F-F40D-3486-E6D98C0D8C07}"/>
              </a:ext>
            </a:extLst>
          </p:cNvPr>
          <p:cNvSpPr/>
          <p:nvPr/>
        </p:nvSpPr>
        <p:spPr>
          <a:xfrm>
            <a:off x="3179339" y="2790908"/>
            <a:ext cx="198966" cy="198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tačiakampis 16">
            <a:extLst>
              <a:ext uri="{FF2B5EF4-FFF2-40B4-BE49-F238E27FC236}">
                <a16:creationId xmlns:a16="http://schemas.microsoft.com/office/drawing/2014/main" xmlns="" id="{D081425A-CC16-63B9-3EC6-BAF7F3EAAF9A}"/>
              </a:ext>
            </a:extLst>
          </p:cNvPr>
          <p:cNvSpPr/>
          <p:nvPr/>
        </p:nvSpPr>
        <p:spPr>
          <a:xfrm>
            <a:off x="4147067" y="2796110"/>
            <a:ext cx="198966" cy="198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tačiakampis 18">
            <a:extLst>
              <a:ext uri="{FF2B5EF4-FFF2-40B4-BE49-F238E27FC236}">
                <a16:creationId xmlns:a16="http://schemas.microsoft.com/office/drawing/2014/main" xmlns="" id="{73343EC6-368E-698B-2623-D62037AA4985}"/>
              </a:ext>
            </a:extLst>
          </p:cNvPr>
          <p:cNvSpPr/>
          <p:nvPr/>
        </p:nvSpPr>
        <p:spPr>
          <a:xfrm>
            <a:off x="3663203" y="2785527"/>
            <a:ext cx="198966" cy="198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DBFC2F-4557-84D7-DFE3-47A5C03C741B}"/>
              </a:ext>
            </a:extLst>
          </p:cNvPr>
          <p:cNvSpPr txBox="1"/>
          <p:nvPr/>
        </p:nvSpPr>
        <p:spPr>
          <a:xfrm>
            <a:off x="7077432" y="1401782"/>
            <a:ext cx="5114568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Clr>
                <a:srgbClr val="EDE731"/>
              </a:buClr>
              <a:buFont typeface="+mj-lt"/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Verdana   "/>
              </a:rPr>
              <a:t>Vystyti</a:t>
            </a:r>
            <a:r>
              <a:rPr lang="en-US" sz="2400" dirty="0">
                <a:solidFill>
                  <a:schemeClr val="bg1"/>
                </a:solidFill>
                <a:latin typeface="Verdana   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Verdana   "/>
              </a:rPr>
              <a:t>inovacij</a:t>
            </a:r>
            <a:r>
              <a:rPr lang="lt-LT" sz="2400" dirty="0">
                <a:solidFill>
                  <a:schemeClr val="bg1"/>
                </a:solidFill>
                <a:latin typeface="Verdana   "/>
              </a:rPr>
              <a:t>ų ekosistemą</a:t>
            </a:r>
          </a:p>
          <a:p>
            <a:pPr marL="457200" indent="-457200">
              <a:buClr>
                <a:srgbClr val="EDE731"/>
              </a:buClr>
              <a:buFont typeface="+mj-lt"/>
              <a:buAutoNum type="arabicPeriod"/>
            </a:pPr>
            <a:endParaRPr lang="lt-LT" sz="2400" dirty="0">
              <a:solidFill>
                <a:schemeClr val="bg1"/>
              </a:solidFill>
              <a:latin typeface="Verdana   "/>
            </a:endParaRPr>
          </a:p>
          <a:p>
            <a:pPr marL="457200" indent="-457200">
              <a:buClr>
                <a:srgbClr val="EDE731"/>
              </a:buClr>
              <a:buFont typeface="+mj-lt"/>
              <a:buAutoNum type="arabicPeriod"/>
            </a:pPr>
            <a:r>
              <a:rPr lang="lt-LT" sz="2400" dirty="0">
                <a:solidFill>
                  <a:schemeClr val="bg1"/>
                </a:solidFill>
                <a:latin typeface="Verdana   "/>
              </a:rPr>
              <a:t>Didinti verslo produktyvumą</a:t>
            </a:r>
          </a:p>
          <a:p>
            <a:pPr marL="457200" indent="-457200">
              <a:buClr>
                <a:srgbClr val="EDE731"/>
              </a:buClr>
              <a:buFont typeface="+mj-lt"/>
              <a:buAutoNum type="arabicPeriod"/>
            </a:pPr>
            <a:endParaRPr lang="lt-LT" sz="2400" dirty="0">
              <a:solidFill>
                <a:schemeClr val="bg1"/>
              </a:solidFill>
              <a:latin typeface="Verdana   "/>
            </a:endParaRPr>
          </a:p>
          <a:p>
            <a:pPr marL="457200" indent="-457200">
              <a:buClr>
                <a:srgbClr val="EDE731"/>
              </a:buClr>
              <a:buFont typeface="+mj-lt"/>
              <a:buAutoNum type="arabicPeriod"/>
            </a:pPr>
            <a:r>
              <a:rPr lang="lt-LT" sz="2400" dirty="0">
                <a:solidFill>
                  <a:schemeClr val="bg1"/>
                </a:solidFill>
                <a:latin typeface="Verdana   "/>
              </a:rPr>
              <a:t>Transformuoti eksportą</a:t>
            </a:r>
          </a:p>
          <a:p>
            <a:pPr marL="457200" indent="-457200">
              <a:buClr>
                <a:srgbClr val="EDE731"/>
              </a:buClr>
              <a:buFont typeface="+mj-lt"/>
              <a:buAutoNum type="arabicPeriod"/>
            </a:pPr>
            <a:endParaRPr lang="lt-LT" sz="2400" dirty="0">
              <a:solidFill>
                <a:schemeClr val="bg1"/>
              </a:solidFill>
              <a:latin typeface="Verdana   "/>
            </a:endParaRPr>
          </a:p>
          <a:p>
            <a:pPr marL="457200" indent="-457200">
              <a:buClr>
                <a:srgbClr val="EDE731"/>
              </a:buClr>
              <a:buFont typeface="+mj-lt"/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Verdana   "/>
              </a:rPr>
              <a:t>Teikti</a:t>
            </a:r>
            <a:r>
              <a:rPr lang="en-US" sz="2400" dirty="0">
                <a:solidFill>
                  <a:schemeClr val="bg1"/>
                </a:solidFill>
                <a:latin typeface="Verdana   "/>
              </a:rPr>
              <a:t> </a:t>
            </a:r>
            <a:r>
              <a:rPr lang="lt-LT" sz="2400" dirty="0">
                <a:solidFill>
                  <a:schemeClr val="bg1"/>
                </a:solidFill>
                <a:latin typeface="Verdana   "/>
              </a:rPr>
              <a:t>į klientą orientuotas profesionalias paslaugas</a:t>
            </a:r>
          </a:p>
          <a:p>
            <a:pPr marL="457200" indent="-457200">
              <a:buClr>
                <a:srgbClr val="EDE731"/>
              </a:buClr>
              <a:buFont typeface="+mj-lt"/>
              <a:buAutoNum type="arabicPeriod"/>
            </a:pPr>
            <a:endParaRPr lang="lt-LT" sz="2400" dirty="0">
              <a:solidFill>
                <a:schemeClr val="bg1"/>
              </a:solidFill>
              <a:latin typeface="Verdana   "/>
            </a:endParaRPr>
          </a:p>
          <a:p>
            <a:pPr marL="457200" indent="-457200">
              <a:buClr>
                <a:srgbClr val="EDE731"/>
              </a:buClr>
              <a:buFont typeface="+mj-lt"/>
              <a:buAutoNum type="arabicPeriod"/>
            </a:pPr>
            <a:r>
              <a:rPr lang="lt-LT" sz="2400" dirty="0">
                <a:solidFill>
                  <a:schemeClr val="bg1"/>
                </a:solidFill>
                <a:latin typeface="Verdana   "/>
              </a:rPr>
              <a:t>Tapti naujos kartos viešojo sektoriaus organizacija</a:t>
            </a:r>
          </a:p>
          <a:p>
            <a:pPr>
              <a:buClr>
                <a:srgbClr val="EDE731"/>
              </a:buClr>
            </a:pPr>
            <a:endParaRPr lang="lt-LT" sz="2400" dirty="0">
              <a:solidFill>
                <a:schemeClr val="bg1"/>
              </a:solidFill>
              <a:latin typeface="Verdana   "/>
            </a:endParaRPr>
          </a:p>
        </p:txBody>
      </p:sp>
      <p:sp>
        <p:nvSpPr>
          <p:cNvPr id="3" name="Stačiakampis 16">
            <a:extLst>
              <a:ext uri="{FF2B5EF4-FFF2-40B4-BE49-F238E27FC236}">
                <a16:creationId xmlns:a16="http://schemas.microsoft.com/office/drawing/2014/main" xmlns="" id="{EE0A4544-FC33-1BDD-39F4-F194C15F8B50}"/>
              </a:ext>
            </a:extLst>
          </p:cNvPr>
          <p:cNvSpPr/>
          <p:nvPr/>
        </p:nvSpPr>
        <p:spPr>
          <a:xfrm>
            <a:off x="4590593" y="2810971"/>
            <a:ext cx="198966" cy="198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tačiakampis 16">
            <a:extLst>
              <a:ext uri="{FF2B5EF4-FFF2-40B4-BE49-F238E27FC236}">
                <a16:creationId xmlns:a16="http://schemas.microsoft.com/office/drawing/2014/main" xmlns="" id="{468DF859-E8A6-B8E3-42FB-D4DC4AE77157}"/>
              </a:ext>
            </a:extLst>
          </p:cNvPr>
          <p:cNvSpPr/>
          <p:nvPr/>
        </p:nvSpPr>
        <p:spPr>
          <a:xfrm>
            <a:off x="5075438" y="2796110"/>
            <a:ext cx="198966" cy="198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827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3BCEF126-55DF-6874-F807-2960E359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669" y="359831"/>
            <a:ext cx="11678511" cy="1384345"/>
          </a:xfrm>
        </p:spPr>
        <p:txBody>
          <a:bodyPr>
            <a:normAutofit/>
          </a:bodyPr>
          <a:lstStyle/>
          <a:p>
            <a:r>
              <a:rPr lang="lt-LT" sz="2800" b="1" dirty="0"/>
              <a:t>Nauja struktūra nuo </a:t>
            </a:r>
            <a:r>
              <a:rPr lang="en-US" sz="2800" b="1" dirty="0"/>
              <a:t>2023</a:t>
            </a:r>
            <a:r>
              <a:rPr lang="lt-LT" sz="2800" b="1" dirty="0"/>
              <a:t> </a:t>
            </a:r>
            <a:r>
              <a:rPr lang="en-US" sz="2800" b="1" dirty="0"/>
              <a:t>04</a:t>
            </a:r>
            <a:r>
              <a:rPr lang="lt-LT" sz="2800" b="1" dirty="0"/>
              <a:t> </a:t>
            </a:r>
            <a:r>
              <a:rPr lang="en-US" sz="2800" b="1" dirty="0"/>
              <a:t>01:</a:t>
            </a:r>
            <a:br>
              <a:rPr lang="en-US" sz="2800" b="1" dirty="0"/>
            </a:br>
            <a:r>
              <a:rPr lang="en-US" sz="2800" b="1" dirty="0" err="1"/>
              <a:t>daugiau</a:t>
            </a:r>
            <a:r>
              <a:rPr lang="en-US" sz="2800" b="1" dirty="0"/>
              <a:t> d</a:t>
            </a:r>
            <a:r>
              <a:rPr lang="lt-LT" sz="2800" b="1" dirty="0" err="1"/>
              <a:t>ėmesio</a:t>
            </a:r>
            <a:r>
              <a:rPr lang="lt-LT" sz="2800" b="1" dirty="0"/>
              <a:t> klientui ir valdymo efektyvumui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EFA18B-4278-715A-E7BE-A1CC0C5BDF1B}"/>
              </a:ext>
            </a:extLst>
          </p:cNvPr>
          <p:cNvSpPr txBox="1"/>
          <p:nvPr/>
        </p:nvSpPr>
        <p:spPr>
          <a:xfrm>
            <a:off x="944669" y="2185181"/>
            <a:ext cx="338359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DE731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302957"/>
                </a:solidFill>
              </a:rPr>
              <a:t>Prover</a:t>
            </a:r>
            <a:r>
              <a:rPr lang="lt-LT" sz="2800" dirty="0" err="1">
                <a:solidFill>
                  <a:srgbClr val="302957"/>
                </a:solidFill>
              </a:rPr>
              <a:t>žio</a:t>
            </a:r>
            <a:r>
              <a:rPr lang="lt-LT" sz="2800" dirty="0">
                <a:solidFill>
                  <a:srgbClr val="302957"/>
                </a:solidFill>
              </a:rPr>
              <a:t> sričių </a:t>
            </a:r>
            <a:r>
              <a:rPr lang="lt-LT" sz="2800" dirty="0" err="1">
                <a:solidFill>
                  <a:srgbClr val="302957"/>
                </a:solidFill>
              </a:rPr>
              <a:t>LAB‘ai</a:t>
            </a:r>
            <a:endParaRPr lang="lt-LT" sz="2800" dirty="0">
              <a:solidFill>
                <a:srgbClr val="302957"/>
              </a:solidFill>
            </a:endParaRPr>
          </a:p>
          <a:p>
            <a:pPr>
              <a:buClr>
                <a:srgbClr val="EDE731"/>
              </a:buClr>
            </a:pPr>
            <a:endParaRPr lang="lt-LT" sz="2800" dirty="0">
              <a:solidFill>
                <a:srgbClr val="302957"/>
              </a:solidFill>
            </a:endParaRPr>
          </a:p>
          <a:p>
            <a:pPr marL="457200" indent="-457200">
              <a:buClr>
                <a:srgbClr val="EDE731"/>
              </a:buClr>
              <a:buFont typeface="Wingdings" panose="05000000000000000000" pitchFamily="2" charset="2"/>
              <a:buChar char="§"/>
            </a:pPr>
            <a:r>
              <a:rPr lang="lt-LT" sz="2800" dirty="0">
                <a:solidFill>
                  <a:srgbClr val="302957"/>
                </a:solidFill>
              </a:rPr>
              <a:t>Klientų patirčių skyrius</a:t>
            </a:r>
          </a:p>
          <a:p>
            <a:pPr>
              <a:buClr>
                <a:srgbClr val="EDE731"/>
              </a:buClr>
            </a:pPr>
            <a:endParaRPr lang="lt-LT" sz="2800" dirty="0">
              <a:solidFill>
                <a:srgbClr val="302957"/>
              </a:solidFill>
            </a:endParaRPr>
          </a:p>
          <a:p>
            <a:pPr marL="457200" indent="-457200">
              <a:buClr>
                <a:srgbClr val="EDE731"/>
              </a:buClr>
              <a:buFont typeface="Wingdings" panose="05000000000000000000" pitchFamily="2" charset="2"/>
              <a:buChar char="§"/>
            </a:pPr>
            <a:r>
              <a:rPr lang="lt-LT" sz="2800" dirty="0">
                <a:solidFill>
                  <a:srgbClr val="302957"/>
                </a:solidFill>
              </a:rPr>
              <a:t>Veiklos valdymas vienoje vietoje</a:t>
            </a:r>
          </a:p>
          <a:p>
            <a:pPr marL="342900" indent="-342900">
              <a:buFont typeface="+mj-lt"/>
              <a:buAutoNum type="arabicPeriod"/>
            </a:pPr>
            <a:endParaRPr lang="lt-LT" sz="2000" dirty="0">
              <a:solidFill>
                <a:srgbClr val="302957"/>
              </a:solidFill>
            </a:endParaRPr>
          </a:p>
          <a:p>
            <a:endParaRPr lang="lt-LT" dirty="0">
              <a:solidFill>
                <a:srgbClr val="302957"/>
              </a:solidFill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159BDC6A-44E7-8166-95CB-E60B44CDD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813" y="2104264"/>
            <a:ext cx="6981187" cy="364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69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6D644FE0-3F5C-B752-5838-21C82AC4B8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/>
              <a:t>PRODUKTAI IR PASLAUGOS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xmlns="" id="{BCC9D32C-4398-E009-0AD3-20F60702E2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75990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B387B82E-B696-28D3-BE42-C6F05DA4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02" y="1045742"/>
            <a:ext cx="4951777" cy="2031814"/>
          </a:xfrm>
        </p:spPr>
        <p:txBody>
          <a:bodyPr>
            <a:noAutofit/>
          </a:bodyPr>
          <a:lstStyle/>
          <a:p>
            <a:r>
              <a:rPr lang="en-US" sz="3000" b="0" i="0" dirty="0" err="1">
                <a:solidFill>
                  <a:srgbClr val="302757"/>
                </a:solidFill>
                <a:effectLst/>
              </a:rPr>
              <a:t>Elektroniniai</a:t>
            </a:r>
            <a:r>
              <a:rPr lang="en-US" sz="3000" b="0" i="0" dirty="0">
                <a:solidFill>
                  <a:srgbClr val="302757"/>
                </a:solidFill>
                <a:effectLst/>
              </a:rPr>
              <a:t> </a:t>
            </a:r>
            <a:r>
              <a:rPr lang="en-US" sz="3000" b="0" i="0" dirty="0" err="1">
                <a:solidFill>
                  <a:srgbClr val="302757"/>
                </a:solidFill>
                <a:effectLst/>
              </a:rPr>
              <a:t>vedliai</a:t>
            </a:r>
            <a:r>
              <a:rPr lang="en-US" sz="3000" b="0" i="0" dirty="0">
                <a:solidFill>
                  <a:srgbClr val="302757"/>
                </a:solidFill>
                <a:effectLst/>
              </a:rPr>
              <a:t> – </a:t>
            </a:r>
            <a:r>
              <a:rPr lang="en-US" sz="3000" b="0" i="0" dirty="0" err="1">
                <a:solidFill>
                  <a:srgbClr val="302757"/>
                </a:solidFill>
                <a:effectLst/>
              </a:rPr>
              <a:t>pagalba</a:t>
            </a:r>
            <a:r>
              <a:rPr lang="lt-LT" sz="3000" b="0" i="0" dirty="0">
                <a:solidFill>
                  <a:srgbClr val="302757"/>
                </a:solidFill>
                <a:effectLst/>
              </a:rPr>
              <a:t> </a:t>
            </a:r>
            <a:r>
              <a:rPr lang="en-US" sz="3000" b="0" i="0" dirty="0" err="1">
                <a:solidFill>
                  <a:srgbClr val="302757"/>
                </a:solidFill>
                <a:effectLst/>
              </a:rPr>
              <a:t>pradedantiems</a:t>
            </a:r>
            <a:r>
              <a:rPr lang="en-US" sz="3000" b="0" i="0" dirty="0">
                <a:solidFill>
                  <a:srgbClr val="302757"/>
                </a:solidFill>
                <a:effectLst/>
              </a:rPr>
              <a:t> </a:t>
            </a:r>
            <a:r>
              <a:rPr lang="en-US" sz="3000" b="0" i="0" dirty="0" err="1">
                <a:solidFill>
                  <a:srgbClr val="302757"/>
                </a:solidFill>
                <a:effectLst/>
              </a:rPr>
              <a:t>verslą</a:t>
            </a:r>
            <a:r>
              <a:rPr lang="en-US" sz="3000" b="0" i="0" dirty="0">
                <a:solidFill>
                  <a:srgbClr val="302757"/>
                </a:solidFill>
                <a:effectLst/>
              </a:rPr>
              <a:t/>
            </a:r>
            <a:br>
              <a:rPr lang="en-US" sz="3000" b="0" i="0" dirty="0">
                <a:solidFill>
                  <a:srgbClr val="302757"/>
                </a:solidFill>
                <a:effectLst/>
              </a:rPr>
            </a:br>
            <a:r>
              <a:rPr lang="en-US" sz="3000" b="0" i="0" dirty="0">
                <a:solidFill>
                  <a:srgbClr val="302757"/>
                </a:solidFill>
                <a:effectLst/>
              </a:rPr>
              <a:t/>
            </a:r>
            <a:br>
              <a:rPr lang="en-US" sz="3000" b="0" i="0" dirty="0">
                <a:solidFill>
                  <a:srgbClr val="302757"/>
                </a:solidFill>
                <a:effectLst/>
              </a:rPr>
            </a:br>
            <a:endParaRPr lang="lt-LT" sz="3000" dirty="0">
              <a:solidFill>
                <a:srgbClr val="302757"/>
              </a:solidFill>
            </a:endParaRP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xmlns="" id="{989CC9CA-D0FB-9829-AE7B-8AF426A88A1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104287" y="2222658"/>
            <a:ext cx="4997325" cy="426720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00000"/>
              </a:lnSpc>
            </a:pPr>
            <a:endParaRPr lang="en-US" sz="1800" dirty="0"/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latin typeface="Verdana"/>
                <a:ea typeface="Verdana"/>
              </a:rPr>
              <a:t>Verslo</a:t>
            </a:r>
            <a:r>
              <a:rPr lang="en-US" sz="1800" dirty="0">
                <a:latin typeface="Verdana"/>
                <a:ea typeface="Verdana"/>
              </a:rPr>
              <a:t> </a:t>
            </a:r>
            <a:r>
              <a:rPr lang="en-US" sz="1800" dirty="0" err="1">
                <a:latin typeface="Verdana"/>
                <a:ea typeface="Verdana"/>
              </a:rPr>
              <a:t>formos</a:t>
            </a:r>
            <a:r>
              <a:rPr lang="en-US" sz="1800" dirty="0">
                <a:latin typeface="Verdana"/>
                <a:ea typeface="Verdana"/>
              </a:rPr>
              <a:t> </a:t>
            </a:r>
            <a:r>
              <a:rPr lang="en-US" sz="1800" dirty="0" err="1">
                <a:latin typeface="Verdana"/>
                <a:ea typeface="Verdana"/>
              </a:rPr>
              <a:t>pasirinkimas</a:t>
            </a:r>
            <a:r>
              <a:rPr lang="en-US" sz="1800" dirty="0">
                <a:latin typeface="Verdana"/>
                <a:ea typeface="Verdana"/>
              </a:rPr>
              <a:t> 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lt-LT" sz="1800" dirty="0">
                <a:latin typeface="Verdana"/>
                <a:ea typeface="Verdana"/>
              </a:rPr>
              <a:t>Automobilių remonto paslaugos 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latin typeface="Verdana"/>
                <a:ea typeface="Verdana"/>
              </a:rPr>
              <a:t>Masažo</a:t>
            </a:r>
            <a:r>
              <a:rPr lang="en-US" sz="1800" dirty="0">
                <a:latin typeface="Verdana"/>
                <a:ea typeface="Verdana"/>
              </a:rPr>
              <a:t> </a:t>
            </a:r>
            <a:r>
              <a:rPr lang="en-US" sz="1800" dirty="0" err="1">
                <a:latin typeface="Verdana"/>
                <a:ea typeface="Verdana"/>
              </a:rPr>
              <a:t>paslaugos</a:t>
            </a:r>
            <a:r>
              <a:rPr lang="en-US" sz="1800" dirty="0">
                <a:latin typeface="Verdana"/>
                <a:ea typeface="Verdana"/>
              </a:rPr>
              <a:t> 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latin typeface="Verdana"/>
                <a:ea typeface="Verdana"/>
              </a:rPr>
              <a:t>Kosmetikos</a:t>
            </a:r>
            <a:r>
              <a:rPr lang="en-US" sz="1800" dirty="0">
                <a:latin typeface="Verdana"/>
                <a:ea typeface="Verdana"/>
              </a:rPr>
              <a:t> </a:t>
            </a:r>
            <a:r>
              <a:rPr lang="en-US" sz="1800" dirty="0" err="1">
                <a:latin typeface="Verdana"/>
                <a:ea typeface="Verdana"/>
              </a:rPr>
              <a:t>gamyba</a:t>
            </a:r>
            <a:r>
              <a:rPr lang="en-US" sz="1800" dirty="0">
                <a:latin typeface="Verdana"/>
                <a:ea typeface="Verdana"/>
              </a:rPr>
              <a:t> </a:t>
            </a:r>
            <a:r>
              <a:rPr lang="en-US" sz="1800" dirty="0" err="1">
                <a:latin typeface="Verdana"/>
                <a:ea typeface="Verdana"/>
              </a:rPr>
              <a:t>ir</a:t>
            </a:r>
            <a:r>
              <a:rPr lang="en-US" sz="1800" dirty="0">
                <a:latin typeface="Verdana"/>
                <a:ea typeface="Verdana"/>
              </a:rPr>
              <a:t> </a:t>
            </a:r>
            <a:r>
              <a:rPr lang="en-US" sz="1800" dirty="0" err="1">
                <a:latin typeface="Verdana"/>
                <a:ea typeface="Verdana"/>
              </a:rPr>
              <a:t>prekyba</a:t>
            </a:r>
            <a:r>
              <a:rPr lang="en-US" sz="1800" dirty="0">
                <a:latin typeface="Verdana"/>
                <a:ea typeface="Verdana"/>
              </a:rPr>
              <a:t> 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latin typeface="Verdana"/>
                <a:ea typeface="Verdana"/>
              </a:rPr>
              <a:t>Grožio</a:t>
            </a:r>
            <a:r>
              <a:rPr lang="en-US" sz="1800" dirty="0">
                <a:latin typeface="Verdana"/>
                <a:ea typeface="Verdana"/>
              </a:rPr>
              <a:t> </a:t>
            </a:r>
            <a:r>
              <a:rPr lang="en-US" sz="1800" dirty="0" err="1">
                <a:latin typeface="Verdana"/>
                <a:ea typeface="Verdana"/>
              </a:rPr>
              <a:t>paslaugos</a:t>
            </a:r>
            <a:endParaRPr lang="en-US" sz="1800" dirty="0">
              <a:latin typeface="Verdana"/>
              <a:ea typeface="Verdana"/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latin typeface="Verdana"/>
                <a:ea typeface="Verdana"/>
              </a:rPr>
              <a:t>Maitinimo</a:t>
            </a:r>
            <a:r>
              <a:rPr lang="en-US" sz="1800" dirty="0">
                <a:latin typeface="Verdana"/>
                <a:ea typeface="Verdana"/>
              </a:rPr>
              <a:t> </a:t>
            </a:r>
            <a:r>
              <a:rPr lang="en-US" sz="1800" dirty="0" err="1">
                <a:latin typeface="Verdana"/>
                <a:ea typeface="Verdana"/>
              </a:rPr>
              <a:t>paslaugos</a:t>
            </a:r>
            <a:r>
              <a:rPr lang="en-US" sz="1800" dirty="0">
                <a:latin typeface="Verdana"/>
                <a:ea typeface="Verdana"/>
              </a:rPr>
              <a:t> 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latin typeface="Verdana"/>
                <a:ea typeface="Verdana"/>
              </a:rPr>
              <a:t>Apgyvendinimo</a:t>
            </a:r>
            <a:r>
              <a:rPr lang="en-US" sz="1800" dirty="0">
                <a:latin typeface="Verdana"/>
                <a:ea typeface="Verdana"/>
              </a:rPr>
              <a:t> </a:t>
            </a:r>
            <a:r>
              <a:rPr lang="en-US" sz="1800" dirty="0" err="1">
                <a:latin typeface="Verdana"/>
                <a:ea typeface="Verdana"/>
              </a:rPr>
              <a:t>paslaugos</a:t>
            </a:r>
            <a:r>
              <a:rPr lang="en-US" sz="1800" dirty="0">
                <a:latin typeface="Verdana"/>
                <a:ea typeface="Verdana"/>
              </a:rPr>
              <a:t> 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lt-LT" sz="1800" dirty="0">
                <a:latin typeface="Verdana"/>
                <a:ea typeface="Verdana"/>
              </a:rPr>
              <a:t>Vaikų darželis arba žaidimų kambarys 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err="1">
                <a:latin typeface="Verdana"/>
                <a:ea typeface="Verdana"/>
              </a:rPr>
              <a:t>Stovykla</a:t>
            </a:r>
            <a:r>
              <a:rPr lang="en-US" sz="1800" dirty="0">
                <a:latin typeface="Verdana"/>
                <a:ea typeface="Verdana"/>
              </a:rPr>
              <a:t> </a:t>
            </a:r>
            <a:r>
              <a:rPr lang="en-US" sz="1800" err="1">
                <a:latin typeface="Verdana"/>
                <a:ea typeface="Verdana"/>
              </a:rPr>
              <a:t>vaikams</a:t>
            </a:r>
            <a:r>
              <a:rPr lang="en-US" sz="1800" dirty="0">
                <a:latin typeface="Verdana"/>
                <a:ea typeface="Verdana"/>
              </a:rPr>
              <a:t> 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lt-LT" sz="1800" dirty="0">
                <a:latin typeface="Verdana"/>
                <a:ea typeface="Verdana"/>
              </a:rPr>
              <a:t>Krovinių vežimo paslaugos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x-none" sz="1800" dirty="0"/>
          </a:p>
          <a:p>
            <a:pPr>
              <a:lnSpc>
                <a:spcPct val="100000"/>
              </a:lnSpc>
            </a:pPr>
            <a:endParaRPr lang="lt-LT" sz="1800" dirty="0"/>
          </a:p>
        </p:txBody>
      </p:sp>
      <p:pic>
        <p:nvPicPr>
          <p:cNvPr id="8" name="Picture Placeholder 7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0F55310F-E8D4-B80C-CC10-F1845BD36C1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4427" r="26285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623996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759CD64B-FDBE-5828-6E6C-02A3214919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4" t="21125" r="6578" b="17240"/>
          <a:stretch/>
        </p:blipFill>
        <p:spPr>
          <a:xfrm>
            <a:off x="0" y="1975381"/>
            <a:ext cx="12190273" cy="567608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204BF2C4-A20D-8F0B-1BBC-3E0E7E51E353}"/>
              </a:ext>
            </a:extLst>
          </p:cNvPr>
          <p:cNvSpPr txBox="1">
            <a:spLocks/>
          </p:cNvSpPr>
          <p:nvPr/>
        </p:nvSpPr>
        <p:spPr>
          <a:xfrm>
            <a:off x="1031917" y="650189"/>
            <a:ext cx="2193961" cy="6250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US" sz="1600" err="1">
                <a:latin typeface="Verdana"/>
                <a:ea typeface="Verdana"/>
              </a:rPr>
              <a:t>Inovacijų</a:t>
            </a:r>
            <a:r>
              <a:rPr lang="en-US" sz="1600">
                <a:latin typeface="Verdana"/>
                <a:ea typeface="Verdana"/>
              </a:rPr>
              <a:t> </a:t>
            </a:r>
            <a:r>
              <a:rPr lang="en-US" sz="1600" err="1">
                <a:latin typeface="Verdana"/>
                <a:ea typeface="Verdana"/>
              </a:rPr>
              <a:t>agentūra</a:t>
            </a:r>
            <a:r>
              <a:rPr lang="en-US" sz="1600">
                <a:latin typeface="Verdana"/>
                <a:ea typeface="Verdana"/>
              </a:rPr>
              <a:t>  </a:t>
            </a: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srgbClr val="302857"/>
                </a:solidFill>
                <a:effectLst/>
                <a:uLnTx/>
                <a:uFillTx/>
                <a:latin typeface="Verdana"/>
                <a:ea typeface="Verdana"/>
              </a:rPr>
              <a:t>– tai: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302857"/>
              </a:solidFill>
              <a:effectLst/>
              <a:uLnTx/>
              <a:uFillTx/>
              <a:latin typeface="Verdana"/>
              <a:ea typeface="Verdana"/>
            </a:endParaRPr>
          </a:p>
        </p:txBody>
      </p:sp>
      <p:sp>
        <p:nvSpPr>
          <p:cNvPr id="2" name="Stačiakampis 1">
            <a:extLst>
              <a:ext uri="{FF2B5EF4-FFF2-40B4-BE49-F238E27FC236}">
                <a16:creationId xmlns:a16="http://schemas.microsoft.com/office/drawing/2014/main" xmlns="" id="{4827B0F3-92AE-3B16-929E-81E92E67C74B}"/>
              </a:ext>
            </a:extLst>
          </p:cNvPr>
          <p:cNvSpPr/>
          <p:nvPr/>
        </p:nvSpPr>
        <p:spPr>
          <a:xfrm>
            <a:off x="-1728" y="1680168"/>
            <a:ext cx="12192000" cy="295213"/>
          </a:xfrm>
          <a:prstGeom prst="rect">
            <a:avLst/>
          </a:prstGeom>
          <a:solidFill>
            <a:srgbClr val="302857"/>
          </a:solidFill>
          <a:ln>
            <a:solidFill>
              <a:srgbClr val="302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BC59C5-1CFA-015F-E66A-368B429DE8C1}"/>
              </a:ext>
            </a:extLst>
          </p:cNvPr>
          <p:cNvSpPr txBox="1"/>
          <p:nvPr/>
        </p:nvSpPr>
        <p:spPr>
          <a:xfrm>
            <a:off x="3498720" y="165638"/>
            <a:ext cx="110073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4800" b="1" i="0" u="none" strike="noStrike" kern="1200" cap="none" spc="0" normalizeH="0" baseline="0" noProof="0">
                <a:ln>
                  <a:noFill/>
                </a:ln>
                <a:solidFill>
                  <a:srgbClr val="EEE73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5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EE73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7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EEE73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srgbClr val="3028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metai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srgbClr val="30285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patirties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0285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D730E43-F3A5-C3BB-71A2-4E657D1B56DE}"/>
              </a:ext>
            </a:extLst>
          </p:cNvPr>
          <p:cNvSpPr txBox="1"/>
          <p:nvPr/>
        </p:nvSpPr>
        <p:spPr>
          <a:xfrm>
            <a:off x="4838252" y="162657"/>
            <a:ext cx="227666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4800" b="1" i="0" u="none" strike="noStrike" kern="1200" cap="none" spc="0" normalizeH="0" baseline="0" noProof="0" dirty="0">
                <a:ln>
                  <a:noFill/>
                </a:ln>
                <a:solidFill>
                  <a:srgbClr val="EEE7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</a:t>
            </a:r>
            <a:r>
              <a:rPr lang="en-US" sz="4800" b="1" dirty="0">
                <a:solidFill>
                  <a:srgbClr val="EEE73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kumimoji="0" lang="lt-LT" sz="4800" b="1" i="0" u="none" strike="noStrike" kern="1200" cap="none" spc="0" normalizeH="0" baseline="0" noProof="0" dirty="0">
                <a:ln>
                  <a:noFill/>
                </a:ln>
                <a:solidFill>
                  <a:srgbClr val="EEE7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EE7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+</a:t>
            </a:r>
            <a:endParaRPr kumimoji="0" lang="lt-LT" sz="3200" b="1" i="0" u="none" strike="noStrike" kern="1200" cap="none" spc="0" normalizeH="0" baseline="0" noProof="0" dirty="0">
              <a:ln>
                <a:noFill/>
              </a:ln>
              <a:solidFill>
                <a:srgbClr val="EEE73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302857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savo sričių 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02857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b="0" i="0" u="none" strike="noStrike" kern="1200" cap="none" spc="0" normalizeH="0" baseline="0" noProof="0" dirty="0">
                <a:ln>
                  <a:noFill/>
                </a:ln>
                <a:solidFill>
                  <a:srgbClr val="302857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profesionalų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02857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0139B81-1E6C-160C-FD45-82D1160E4092}"/>
              </a:ext>
            </a:extLst>
          </p:cNvPr>
          <p:cNvSpPr txBox="1"/>
          <p:nvPr/>
        </p:nvSpPr>
        <p:spPr>
          <a:xfrm>
            <a:off x="6794972" y="190536"/>
            <a:ext cx="2636185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4800" b="1" i="0" u="none" strike="noStrike" kern="1200" cap="none" spc="0" normalizeH="0" baseline="0" noProof="0">
                <a:ln>
                  <a:noFill/>
                </a:ln>
                <a:solidFill>
                  <a:srgbClr val="EEE73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2022</a:t>
            </a:r>
            <a:endParaRPr kumimoji="0" lang="lt-LT" sz="4800" b="1" i="0" u="none" strike="noStrike" kern="1200" cap="none" spc="0" normalizeH="0" baseline="0" noProof="0">
              <a:ln>
                <a:noFill/>
              </a:ln>
              <a:solidFill>
                <a:srgbClr val="EEE73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srgbClr val="302857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naujo </a:t>
            </a:r>
            <a:endParaRPr kumimoji="0" lang="lt-LT" sz="1600" b="0" i="0" u="none" strike="noStrike" kern="1200" cap="none" spc="0" normalizeH="0" baseline="0" noProof="0">
              <a:ln>
                <a:noFill/>
              </a:ln>
              <a:solidFill>
                <a:srgbClr val="30285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b="0" i="0" u="none" strike="noStrike" kern="1200" cap="none" spc="0" normalizeH="0" baseline="0" noProof="0">
                <a:ln>
                  <a:noFill/>
                </a:ln>
                <a:solidFill>
                  <a:srgbClr val="302857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etapo pradžia</a:t>
            </a:r>
            <a:endParaRPr kumimoji="0" lang="lt-LT" sz="1600" b="0" i="0" u="none" strike="noStrike" kern="1200" cap="none" spc="0" normalizeH="0" baseline="0" noProof="0">
              <a:ln>
                <a:noFill/>
              </a:ln>
              <a:solidFill>
                <a:srgbClr val="30285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2964F0-BF55-D7DA-EB76-D111AC2CDC40}"/>
              </a:ext>
            </a:extLst>
          </p:cNvPr>
          <p:cNvSpPr txBox="1"/>
          <p:nvPr/>
        </p:nvSpPr>
        <p:spPr>
          <a:xfrm>
            <a:off x="9434094" y="218414"/>
            <a:ext cx="2636185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4800" b="1">
                <a:solidFill>
                  <a:srgbClr val="EEE730"/>
                </a:solidFill>
                <a:latin typeface="Verdana"/>
                <a:ea typeface="Verdana"/>
              </a:rPr>
              <a:t>7500+</a:t>
            </a:r>
            <a:endParaRPr lang="lt-LT" sz="4800" b="1" i="0" u="none" strike="noStrike" kern="1200" cap="none" spc="0" normalizeH="0" baseline="0" noProof="0">
              <a:ln>
                <a:noFill/>
              </a:ln>
              <a:solidFill>
                <a:srgbClr val="EEE73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defRPr/>
            </a:pPr>
            <a:r>
              <a:rPr lang="lt-LT" sz="1600">
                <a:solidFill>
                  <a:srgbClr val="302857"/>
                </a:solidFill>
                <a:latin typeface="Verdana"/>
                <a:ea typeface="Verdana"/>
              </a:rPr>
              <a:t>aptarnautų klientų </a:t>
            </a:r>
          </a:p>
          <a:p>
            <a:pPr algn="ctr">
              <a:defRPr/>
            </a:pPr>
            <a:r>
              <a:rPr lang="lt-LT" sz="1600">
                <a:solidFill>
                  <a:srgbClr val="302857"/>
                </a:solidFill>
                <a:latin typeface="Verdana"/>
                <a:ea typeface="Verdana"/>
              </a:rPr>
              <a:t>2022 m. 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14457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B387B82E-B696-28D3-BE42-C6F05DA4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833" y="704953"/>
            <a:ext cx="3999511" cy="2031814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302757"/>
                </a:solidFill>
                <a:cs typeface="+mj-cs"/>
                <a:sym typeface="+mn-ea"/>
              </a:rPr>
              <a:t>Verslo</a:t>
            </a:r>
            <a:r>
              <a:rPr lang="en-US" sz="2800" dirty="0">
                <a:solidFill>
                  <a:srgbClr val="302757"/>
                </a:solidFill>
                <a:cs typeface="+mj-cs"/>
                <a:sym typeface="+mn-ea"/>
              </a:rPr>
              <a:t> </a:t>
            </a:r>
            <a:r>
              <a:rPr lang="lt-LT" sz="2800" dirty="0" err="1">
                <a:solidFill>
                  <a:srgbClr val="302757"/>
                </a:solidFill>
                <a:cs typeface="+mj-cs"/>
                <a:sym typeface="+mn-ea"/>
              </a:rPr>
              <a:t>akceleravimo</a:t>
            </a:r>
            <a:r>
              <a:rPr lang="lt-LT" sz="2800" dirty="0">
                <a:solidFill>
                  <a:srgbClr val="302757"/>
                </a:solidFill>
                <a:cs typeface="+mj-cs"/>
                <a:sym typeface="+mn-ea"/>
              </a:rPr>
              <a:t> programa</a:t>
            </a:r>
            <a:endParaRPr lang="lt-LT" sz="3000" dirty="0">
              <a:solidFill>
                <a:srgbClr val="302757"/>
              </a:solidFill>
            </a:endParaRP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xmlns="" id="{989CC9CA-D0FB-9829-AE7B-8AF426A88A1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019530" y="2555240"/>
            <a:ext cx="4723482" cy="374192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800" dirty="0">
                <a:solidFill>
                  <a:srgbClr val="302757"/>
                </a:solidFill>
                <a:latin typeface="Verdana"/>
                <a:ea typeface="Verdana"/>
              </a:rPr>
              <a:t>Verslo strategija, veiksmų plano parengimas, tikslinės</a:t>
            </a:r>
            <a:r>
              <a:rPr lang="lt-LT" sz="1800" dirty="0">
                <a:latin typeface="Verdana"/>
                <a:ea typeface="Verdana"/>
              </a:rPr>
              <a:t> </a:t>
            </a:r>
            <a:r>
              <a:rPr lang="lt-LT" sz="1800" dirty="0">
                <a:solidFill>
                  <a:srgbClr val="302757"/>
                </a:solidFill>
                <a:latin typeface="Verdana"/>
                <a:ea typeface="Verdana"/>
              </a:rPr>
              <a:t> auditorijos išsigryninimas, vertės pasiūlymo formavimas.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800" dirty="0">
                <a:solidFill>
                  <a:srgbClr val="302757"/>
                </a:solidFill>
                <a:latin typeface="Verdana"/>
                <a:ea typeface="Verdana"/>
              </a:rPr>
              <a:t>Rinkodara ir komunikacija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,</a:t>
            </a:r>
            <a:r>
              <a:rPr lang="lt-LT" sz="1800" dirty="0"/>
              <a:t/>
            </a:r>
            <a:br>
              <a:rPr lang="lt-LT" sz="1800" dirty="0"/>
            </a:br>
            <a:r>
              <a:rPr lang="lt-LT" sz="1800" dirty="0">
                <a:solidFill>
                  <a:srgbClr val="302757"/>
                </a:solidFill>
                <a:latin typeface="Verdana"/>
                <a:ea typeface="Verdana"/>
              </a:rPr>
              <a:t>prekės ženklo kūrimas, žinomumo didinimas, rinkodaros planas su taktiniu veiksmų planu</a:t>
            </a:r>
            <a:r>
              <a:rPr lang="lt-LT" sz="1800" dirty="0"/>
              <a:t/>
            </a:r>
            <a:br>
              <a:rPr lang="lt-LT" sz="1800" dirty="0"/>
            </a:br>
            <a:endParaRPr lang="lt-LT" sz="1800" dirty="0">
              <a:solidFill>
                <a:srgbClr val="302757"/>
              </a:solidFill>
            </a:endParaRP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800" dirty="0">
                <a:solidFill>
                  <a:srgbClr val="302757"/>
                </a:solidFill>
                <a:latin typeface="Verdana"/>
                <a:ea typeface="Verdana"/>
              </a:rPr>
              <a:t>Finansavimo </a:t>
            </a:r>
            <a:r>
              <a:rPr lang="lt-LT" sz="1800" dirty="0">
                <a:latin typeface="Verdana"/>
                <a:ea typeface="Verdana"/>
              </a:rPr>
              <a:t>planavimas ir investicinis</a:t>
            </a:r>
            <a:r>
              <a:rPr lang="lt-LT" sz="1800" dirty="0">
                <a:solidFill>
                  <a:srgbClr val="302757"/>
                </a:solidFill>
                <a:latin typeface="Verdana"/>
                <a:ea typeface="Verdana"/>
              </a:rPr>
              <a:t> planas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29747E67-F5D3-2FAA-C2BC-A29F8CFCC4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2698" r="28014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630850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B387B82E-B696-28D3-BE42-C6F05DA4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70" y="1064985"/>
            <a:ext cx="3999511" cy="1125682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302757"/>
                </a:solidFill>
                <a:cs typeface="+mj-cs"/>
                <a:sym typeface="+mn-ea"/>
              </a:rPr>
              <a:t>Verslo</a:t>
            </a:r>
            <a:r>
              <a:rPr lang="en-US" sz="2800" dirty="0">
                <a:solidFill>
                  <a:srgbClr val="302757"/>
                </a:solidFill>
                <a:cs typeface="+mj-cs"/>
                <a:sym typeface="+mn-ea"/>
              </a:rPr>
              <a:t> </a:t>
            </a:r>
            <a:r>
              <a:rPr lang="en-US" sz="2800" dirty="0" err="1">
                <a:solidFill>
                  <a:srgbClr val="302757"/>
                </a:solidFill>
                <a:cs typeface="+mj-cs"/>
                <a:sym typeface="+mn-ea"/>
              </a:rPr>
              <a:t>mentoryst</a:t>
            </a:r>
            <a:r>
              <a:rPr lang="lt-LT" sz="2800" dirty="0">
                <a:solidFill>
                  <a:srgbClr val="302757"/>
                </a:solidFill>
                <a:cs typeface="+mj-cs"/>
                <a:sym typeface="+mn-ea"/>
              </a:rPr>
              <a:t>ės programa</a:t>
            </a:r>
            <a:endParaRPr lang="lt-LT" sz="3000" dirty="0">
              <a:solidFill>
                <a:srgbClr val="302757"/>
              </a:solidFill>
            </a:endParaRP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xmlns="" id="{989CC9CA-D0FB-9829-AE7B-8AF426A88A1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958570" y="2529840"/>
            <a:ext cx="4949700" cy="381812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302757"/>
                </a:solidFill>
                <a:latin typeface="Verdana"/>
                <a:ea typeface="Verdana"/>
              </a:rPr>
              <a:t>individualios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dirty="0" err="1">
                <a:solidFill>
                  <a:srgbClr val="302757"/>
                </a:solidFill>
                <a:latin typeface="Verdana"/>
                <a:ea typeface="Verdana"/>
              </a:rPr>
              <a:t>konsultacijos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dirty="0" err="1">
                <a:solidFill>
                  <a:srgbClr val="302757"/>
                </a:solidFill>
                <a:latin typeface="Verdana"/>
                <a:ea typeface="Verdana"/>
              </a:rPr>
              <a:t>su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dirty="0" err="1">
                <a:solidFill>
                  <a:srgbClr val="302757"/>
                </a:solidFill>
                <a:latin typeface="Verdana"/>
                <a:ea typeface="Verdana"/>
              </a:rPr>
              <a:t>konkrečiai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dirty="0" err="1">
                <a:solidFill>
                  <a:srgbClr val="302757"/>
                </a:solidFill>
                <a:latin typeface="Verdana"/>
                <a:ea typeface="Verdana"/>
              </a:rPr>
              <a:t>Jūsų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dirty="0" err="1">
                <a:solidFill>
                  <a:srgbClr val="302757"/>
                </a:solidFill>
                <a:latin typeface="Verdana"/>
                <a:ea typeface="Verdana"/>
              </a:rPr>
              <a:t>verslui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dirty="0" err="1">
                <a:solidFill>
                  <a:srgbClr val="302757"/>
                </a:solidFill>
                <a:latin typeface="Verdana"/>
                <a:ea typeface="Verdana"/>
              </a:rPr>
              <a:t>skirtu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dirty="0" err="1">
                <a:solidFill>
                  <a:srgbClr val="302757"/>
                </a:solidFill>
                <a:latin typeface="Verdana"/>
                <a:ea typeface="Verdana"/>
              </a:rPr>
              <a:t>mentorium</a:t>
            </a:r>
            <a:r>
              <a:rPr lang="lt-LT" sz="1800" dirty="0">
                <a:solidFill>
                  <a:srgbClr val="302757"/>
                </a:solidFill>
                <a:latin typeface="Verdana"/>
                <a:ea typeface="Verdana"/>
              </a:rPr>
              <a:t>i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nuosekli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ir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individuali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8-9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mėn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.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trukmės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mentoriaus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pagalba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siekiant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Jūsų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užsibrėžtų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verslo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tikslų</a:t>
            </a:r>
            <a:endParaRPr lang="lt-LT" sz="1800">
              <a:solidFill>
                <a:srgbClr val="302757"/>
              </a:solidFill>
              <a:latin typeface="Verdana"/>
              <a:ea typeface="Verdana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pagalba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išsigryninant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verslo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kryptis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,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kuriant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strategiją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,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siekiant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reikšmingo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verslo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progreso</a:t>
            </a:r>
            <a:endParaRPr lang="lt-LT" sz="1800">
              <a:solidFill>
                <a:srgbClr val="302757"/>
              </a:solidFill>
              <a:latin typeface="Verdana"/>
              <a:ea typeface="Verdana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mokymai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ir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baigiamasis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kontaktinis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renginys</a:t>
            </a:r>
            <a:endParaRPr lang="lt-LT" sz="1800">
              <a:solidFill>
                <a:srgbClr val="302757"/>
              </a:solidFill>
              <a:latin typeface="Verdana"/>
              <a:ea typeface="Verdana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naujos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verslo</a:t>
            </a:r>
            <a:r>
              <a:rPr lang="en-US" sz="1800" dirty="0">
                <a:solidFill>
                  <a:srgbClr val="302757"/>
                </a:solidFill>
                <a:latin typeface="Verdana"/>
                <a:ea typeface="Verdana"/>
              </a:rPr>
              <a:t> </a:t>
            </a:r>
            <a:r>
              <a:rPr lang="en-US" sz="1800" err="1">
                <a:solidFill>
                  <a:srgbClr val="302757"/>
                </a:solidFill>
                <a:latin typeface="Verdana"/>
                <a:ea typeface="Verdana"/>
              </a:rPr>
              <a:t>pažintys</a:t>
            </a:r>
            <a:endParaRPr lang="en-US" sz="1800">
              <a:solidFill>
                <a:srgbClr val="302757"/>
              </a:solidFill>
              <a:latin typeface="Verdana"/>
              <a:ea typeface="Verdana"/>
            </a:endParaRPr>
          </a:p>
        </p:txBody>
      </p:sp>
      <p:pic>
        <p:nvPicPr>
          <p:cNvPr id="12" name="Picture Placeholder 11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xmlns="" id="{D2A5E032-4968-8130-9A1D-2223FBB9EC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978" r="249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1014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B387B82E-B696-28D3-BE42-C6F05DA4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751" y="1117600"/>
            <a:ext cx="3999511" cy="960582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302757"/>
                </a:solidFill>
                <a:cs typeface="+mj-cs"/>
                <a:sym typeface="+mn-ea"/>
              </a:rPr>
              <a:t>Startuok</a:t>
            </a:r>
            <a:r>
              <a:rPr lang="en-US" sz="2800" dirty="0">
                <a:solidFill>
                  <a:srgbClr val="302757"/>
                </a:solidFill>
                <a:cs typeface="+mj-cs"/>
                <a:sym typeface="+mn-ea"/>
              </a:rPr>
              <a:t> </a:t>
            </a:r>
            <a:r>
              <a:rPr lang="en-US" sz="2800" dirty="0" err="1">
                <a:solidFill>
                  <a:srgbClr val="302757"/>
                </a:solidFill>
                <a:cs typeface="+mj-cs"/>
                <a:sym typeface="+mn-ea"/>
              </a:rPr>
              <a:t>nuo</a:t>
            </a:r>
            <a:r>
              <a:rPr lang="en-US" sz="2800" dirty="0">
                <a:solidFill>
                  <a:srgbClr val="302757"/>
                </a:solidFill>
                <a:cs typeface="+mj-cs"/>
                <a:sym typeface="+mn-ea"/>
              </a:rPr>
              <a:t> 50+</a:t>
            </a:r>
            <a:endParaRPr lang="lt-LT" sz="3000" dirty="0">
              <a:solidFill>
                <a:srgbClr val="302757"/>
              </a:solidFill>
            </a:endParaRP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xmlns="" id="{989CC9CA-D0FB-9829-AE7B-8AF426A88A1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004751" y="2472206"/>
            <a:ext cx="4378201" cy="3172505"/>
          </a:xfrm>
        </p:spPr>
        <p:txBody>
          <a:bodyPr>
            <a:normAutofit lnSpcReduction="10000"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302757"/>
                </a:solidFill>
              </a:rPr>
              <a:t>Verslo</a:t>
            </a:r>
            <a:r>
              <a:rPr lang="en-US" sz="2000" dirty="0">
                <a:solidFill>
                  <a:srgbClr val="302757"/>
                </a:solidFill>
              </a:rPr>
              <a:t> </a:t>
            </a:r>
            <a:r>
              <a:rPr lang="en-US" sz="2000" dirty="0" err="1">
                <a:solidFill>
                  <a:srgbClr val="302757"/>
                </a:solidFill>
              </a:rPr>
              <a:t>idėja</a:t>
            </a:r>
            <a:r>
              <a:rPr lang="en-US" sz="2000" dirty="0">
                <a:solidFill>
                  <a:srgbClr val="302757"/>
                </a:solidFill>
              </a:rPr>
              <a:t> </a:t>
            </a:r>
            <a:r>
              <a:rPr lang="en-US" sz="2000" dirty="0" err="1">
                <a:solidFill>
                  <a:srgbClr val="302757"/>
                </a:solidFill>
              </a:rPr>
              <a:t>ir</a:t>
            </a:r>
            <a:r>
              <a:rPr lang="en-US" sz="2000" dirty="0">
                <a:solidFill>
                  <a:srgbClr val="302757"/>
                </a:solidFill>
              </a:rPr>
              <a:t> </a:t>
            </a:r>
            <a:r>
              <a:rPr lang="en-US" sz="2000" dirty="0" err="1">
                <a:solidFill>
                  <a:srgbClr val="302757"/>
                </a:solidFill>
              </a:rPr>
              <a:t>jos</a:t>
            </a:r>
            <a:r>
              <a:rPr lang="en-US" sz="2000" dirty="0">
                <a:solidFill>
                  <a:srgbClr val="302757"/>
                </a:solidFill>
              </a:rPr>
              <a:t> </a:t>
            </a:r>
            <a:r>
              <a:rPr lang="en-US" sz="2000" dirty="0" err="1">
                <a:solidFill>
                  <a:srgbClr val="302757"/>
                </a:solidFill>
              </a:rPr>
              <a:t>patikrinimas</a:t>
            </a:r>
            <a:endParaRPr lang="en-US" sz="2000" dirty="0">
              <a:solidFill>
                <a:srgbClr val="302757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302757"/>
                </a:solidFill>
              </a:rPr>
              <a:t>Verslo</a:t>
            </a:r>
            <a:r>
              <a:rPr lang="en-US" sz="2000" dirty="0">
                <a:solidFill>
                  <a:srgbClr val="302757"/>
                </a:solidFill>
              </a:rPr>
              <a:t> </a:t>
            </a:r>
            <a:r>
              <a:rPr lang="en-US" sz="2000" dirty="0" err="1">
                <a:solidFill>
                  <a:srgbClr val="302757"/>
                </a:solidFill>
              </a:rPr>
              <a:t>modelis</a:t>
            </a:r>
            <a:r>
              <a:rPr lang="en-US" sz="2000" dirty="0">
                <a:solidFill>
                  <a:srgbClr val="302757"/>
                </a:solidFill>
              </a:rPr>
              <a:t> </a:t>
            </a:r>
            <a:r>
              <a:rPr lang="en-US" sz="2000" dirty="0" err="1">
                <a:solidFill>
                  <a:srgbClr val="302757"/>
                </a:solidFill>
              </a:rPr>
              <a:t>ir</a:t>
            </a:r>
            <a:r>
              <a:rPr lang="en-US" sz="2000" dirty="0">
                <a:solidFill>
                  <a:srgbClr val="302757"/>
                </a:solidFill>
              </a:rPr>
              <a:t> </a:t>
            </a:r>
            <a:r>
              <a:rPr lang="en-US" sz="2000" dirty="0" err="1">
                <a:solidFill>
                  <a:srgbClr val="302757"/>
                </a:solidFill>
              </a:rPr>
              <a:t>strategija</a:t>
            </a:r>
            <a:endParaRPr lang="en-US" sz="2000" dirty="0">
              <a:solidFill>
                <a:srgbClr val="302757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302757"/>
                </a:solidFill>
              </a:rPr>
              <a:t>Finansinis</a:t>
            </a:r>
            <a:r>
              <a:rPr lang="en-US" sz="2000" dirty="0">
                <a:solidFill>
                  <a:srgbClr val="302757"/>
                </a:solidFill>
              </a:rPr>
              <a:t> </a:t>
            </a:r>
            <a:r>
              <a:rPr lang="en-US" sz="2000" dirty="0" err="1">
                <a:solidFill>
                  <a:srgbClr val="302757"/>
                </a:solidFill>
              </a:rPr>
              <a:t>planavimas</a:t>
            </a:r>
            <a:endParaRPr lang="en-US" sz="2000" dirty="0">
              <a:solidFill>
                <a:srgbClr val="302757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302757"/>
                </a:solidFill>
              </a:rPr>
              <a:t>Klientų</a:t>
            </a:r>
            <a:r>
              <a:rPr lang="en-US" sz="2000" dirty="0">
                <a:solidFill>
                  <a:srgbClr val="302757"/>
                </a:solidFill>
              </a:rPr>
              <a:t> </a:t>
            </a:r>
            <a:r>
              <a:rPr lang="en-US" sz="2000" dirty="0" err="1">
                <a:solidFill>
                  <a:srgbClr val="302757"/>
                </a:solidFill>
              </a:rPr>
              <a:t>paieška</a:t>
            </a:r>
            <a:r>
              <a:rPr lang="en-US" sz="2000" dirty="0">
                <a:solidFill>
                  <a:srgbClr val="302757"/>
                </a:solidFill>
              </a:rPr>
              <a:t> </a:t>
            </a:r>
            <a:r>
              <a:rPr lang="en-US" sz="2000" dirty="0" err="1">
                <a:solidFill>
                  <a:srgbClr val="302757"/>
                </a:solidFill>
              </a:rPr>
              <a:t>ir</a:t>
            </a:r>
            <a:r>
              <a:rPr lang="en-US" sz="2000" dirty="0">
                <a:solidFill>
                  <a:srgbClr val="302757"/>
                </a:solidFill>
              </a:rPr>
              <a:t> </a:t>
            </a:r>
            <a:r>
              <a:rPr lang="en-US" sz="2000" dirty="0" err="1">
                <a:solidFill>
                  <a:srgbClr val="302757"/>
                </a:solidFill>
              </a:rPr>
              <a:t>pritraukimas</a:t>
            </a:r>
            <a:r>
              <a:rPr lang="en-US" sz="2000" dirty="0">
                <a:solidFill>
                  <a:srgbClr val="302757"/>
                </a:solidFill>
              </a:rPr>
              <a:t>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302757"/>
                </a:solidFill>
              </a:rPr>
              <a:t>Verslo</a:t>
            </a:r>
            <a:r>
              <a:rPr lang="en-US" sz="2000" dirty="0">
                <a:solidFill>
                  <a:srgbClr val="302757"/>
                </a:solidFill>
              </a:rPr>
              <a:t> </a:t>
            </a:r>
            <a:r>
              <a:rPr lang="en-US" sz="2000" dirty="0" err="1">
                <a:solidFill>
                  <a:srgbClr val="302757"/>
                </a:solidFill>
              </a:rPr>
              <a:t>bendradarbiavimas</a:t>
            </a:r>
            <a:r>
              <a:rPr lang="en-US" sz="2000" dirty="0">
                <a:solidFill>
                  <a:srgbClr val="302757"/>
                </a:solidFill>
              </a:rPr>
              <a:t>, </a:t>
            </a:r>
            <a:r>
              <a:rPr lang="en-US" sz="2000" dirty="0" err="1">
                <a:solidFill>
                  <a:srgbClr val="302757"/>
                </a:solidFill>
              </a:rPr>
              <a:t>naudingų</a:t>
            </a:r>
            <a:r>
              <a:rPr lang="en-US" sz="2000" dirty="0">
                <a:solidFill>
                  <a:srgbClr val="302757"/>
                </a:solidFill>
              </a:rPr>
              <a:t> </a:t>
            </a:r>
            <a:r>
              <a:rPr lang="en-US" sz="2000" dirty="0" err="1">
                <a:solidFill>
                  <a:srgbClr val="302757"/>
                </a:solidFill>
              </a:rPr>
              <a:t>partnerysčių</a:t>
            </a:r>
            <a:r>
              <a:rPr lang="en-US" sz="2000" dirty="0">
                <a:solidFill>
                  <a:srgbClr val="302757"/>
                </a:solidFill>
              </a:rPr>
              <a:t> </a:t>
            </a:r>
            <a:r>
              <a:rPr lang="en-US" sz="2000" dirty="0" err="1">
                <a:solidFill>
                  <a:srgbClr val="302757"/>
                </a:solidFill>
              </a:rPr>
              <a:t>kūrimas</a:t>
            </a:r>
            <a:endParaRPr lang="en-US" sz="2000" dirty="0">
              <a:solidFill>
                <a:srgbClr val="302757"/>
              </a:solidFill>
            </a:endParaRPr>
          </a:p>
        </p:txBody>
      </p:sp>
      <p:pic>
        <p:nvPicPr>
          <p:cNvPr id="8" name="Picture Placeholder 7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xmlns="" id="{01261942-EEFE-A84D-0B06-83D098F323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6825" t="676" r="14063" b="-676"/>
          <a:stretch/>
        </p:blipFill>
        <p:spPr>
          <a:xfrm>
            <a:off x="6096000" y="0"/>
            <a:ext cx="6096000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C56761-8934-4089-C138-D1F49F9201D0}"/>
              </a:ext>
            </a:extLst>
          </p:cNvPr>
          <p:cNvSpPr txBox="1"/>
          <p:nvPr/>
        </p:nvSpPr>
        <p:spPr>
          <a:xfrm>
            <a:off x="3048340" y="3244334"/>
            <a:ext cx="6096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1016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B387B82E-B696-28D3-BE42-C6F05DA4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644" y="381738"/>
            <a:ext cx="3999511" cy="2031814"/>
          </a:xfrm>
        </p:spPr>
        <p:txBody>
          <a:bodyPr>
            <a:noAutofit/>
          </a:bodyPr>
          <a:lstStyle/>
          <a:p>
            <a:r>
              <a:rPr lang="en-US" sz="3000" b="0" i="0" dirty="0" err="1">
                <a:solidFill>
                  <a:srgbClr val="302757"/>
                </a:solidFill>
                <a:effectLst/>
              </a:rPr>
              <a:t>Verslo</a:t>
            </a:r>
            <a:r>
              <a:rPr lang="en-US" sz="3000" b="0" i="0" dirty="0">
                <a:solidFill>
                  <a:srgbClr val="302757"/>
                </a:solidFill>
                <a:effectLst/>
              </a:rPr>
              <a:t> e. </a:t>
            </a:r>
            <a:r>
              <a:rPr lang="en-US" sz="3000" b="0" i="0" dirty="0" err="1">
                <a:solidFill>
                  <a:srgbClr val="302757"/>
                </a:solidFill>
                <a:effectLst/>
              </a:rPr>
              <a:t>gidas</a:t>
            </a:r>
            <a:endParaRPr lang="lt-LT" sz="3000" dirty="0">
              <a:solidFill>
                <a:srgbClr val="302757"/>
              </a:solidFill>
            </a:endParaRP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xmlns="" id="{989CC9CA-D0FB-9829-AE7B-8AF426A88A1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962856" y="1987377"/>
            <a:ext cx="4954550" cy="4594905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lt-LT" sz="1800" dirty="0"/>
              <a:t>„Verslo e. gidas“ </a:t>
            </a:r>
            <a:r>
              <a:rPr lang="en-US" sz="1800" dirty="0"/>
              <a:t>–</a:t>
            </a:r>
            <a:r>
              <a:rPr lang="lt-LT" sz="1800" dirty="0"/>
              <a:t> 6 valandų trukmės mokymai, kurie apima 7 svarbiausias verslui temas: </a:t>
            </a:r>
            <a:endParaRPr lang="en-US" sz="1800" dirty="0"/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lt-LT" sz="1800" dirty="0"/>
              <a:t>Verslo pradžia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lt-LT" sz="1800" dirty="0"/>
              <a:t>Rinkodara, pardavimai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lt-LT" sz="1800" dirty="0"/>
              <a:t>Finansų valymas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lt-LT" sz="1800" dirty="0"/>
              <a:t>Strategijos kūrimas ir įgyvendinimas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lt-LT" sz="1800" dirty="0"/>
              <a:t>Procesų valdymas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lt-LT" sz="1800" dirty="0"/>
              <a:t>Inovacijų valdymas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lt-LT" sz="1800" dirty="0"/>
              <a:t>Žmogiškieji ištekliai</a:t>
            </a:r>
            <a:endParaRPr lang="en-US" sz="1800" dirty="0"/>
          </a:p>
          <a:p>
            <a:pPr algn="just">
              <a:lnSpc>
                <a:spcPct val="100000"/>
              </a:lnSpc>
            </a:pPr>
            <a:endParaRPr lang="lt-LT" sz="1800" dirty="0"/>
          </a:p>
          <a:p>
            <a:pPr algn="just">
              <a:lnSpc>
                <a:spcPct val="100000"/>
              </a:lnSpc>
            </a:pPr>
            <a:r>
              <a:rPr lang="lt-LT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http://versloegidas.inovacijuagentura.lt/</a:t>
            </a:r>
            <a:r>
              <a:rPr lang="en-US" sz="1800" dirty="0"/>
              <a:t> </a:t>
            </a:r>
            <a:endParaRPr lang="lt-LT" sz="1800" dirty="0"/>
          </a:p>
        </p:txBody>
      </p:sp>
      <p:pic>
        <p:nvPicPr>
          <p:cNvPr id="7" name="Picture Placeholder 6" descr="A person wearing headphones and writing on a book&#10;&#10;Description automatically generated with low confidence">
            <a:extLst>
              <a:ext uri="{FF2B5EF4-FFF2-40B4-BE49-F238E27FC236}">
                <a16:creationId xmlns:a16="http://schemas.microsoft.com/office/drawing/2014/main" xmlns="" id="{15C40F6B-35E4-F7C0-FECB-F1DDF23484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3126" r="27586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28682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B387B82E-B696-28D3-BE42-C6F05DA4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196" y="570775"/>
            <a:ext cx="4832630" cy="1278082"/>
          </a:xfrm>
        </p:spPr>
        <p:txBody>
          <a:bodyPr>
            <a:noAutofit/>
          </a:bodyPr>
          <a:lstStyle/>
          <a:p>
            <a:r>
              <a:rPr lang="en-US" sz="3000" b="0" i="0" dirty="0" err="1">
                <a:solidFill>
                  <a:srgbClr val="302757"/>
                </a:solidFill>
                <a:effectLst/>
              </a:rPr>
              <a:t>Verslo</a:t>
            </a:r>
            <a:r>
              <a:rPr lang="en-US" sz="3000" b="0" i="0" dirty="0">
                <a:solidFill>
                  <a:srgbClr val="302757"/>
                </a:solidFill>
                <a:effectLst/>
              </a:rPr>
              <a:t> </a:t>
            </a:r>
            <a:r>
              <a:rPr lang="lt-LT" sz="3000" b="0" i="0" dirty="0">
                <a:solidFill>
                  <a:srgbClr val="302757"/>
                </a:solidFill>
                <a:effectLst/>
              </a:rPr>
              <a:t>diagnostika </a:t>
            </a:r>
            <a:r>
              <a:rPr lang="en-US" sz="3000" dirty="0">
                <a:solidFill>
                  <a:srgbClr val="302757"/>
                </a:solidFill>
              </a:rPr>
              <a:t>(1)</a:t>
            </a:r>
            <a:endParaRPr lang="lt-LT" sz="3000" dirty="0">
              <a:solidFill>
                <a:srgbClr val="302757"/>
              </a:solidFill>
            </a:endParaRP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xmlns="" id="{989CC9CA-D0FB-9829-AE7B-8AF426A88A1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141450" y="1842121"/>
            <a:ext cx="4818732" cy="4594905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lt-LT" sz="1800" b="0" i="0" dirty="0">
                <a:latin typeface="Verdana"/>
                <a:ea typeface="Verdana"/>
              </a:rPr>
              <a:t>Greitas ir paprastas būdas įsivertinti savo verslo brandą, identifikuoti stiprybes bei sritis, kurioms vertėtų skirti papildomą dėmesį.</a:t>
            </a:r>
          </a:p>
          <a:p>
            <a:pPr lvl="0"/>
            <a:endParaRPr lang="lt-LT" sz="1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lt-LT" sz="1800" b="0" i="0" dirty="0">
                <a:latin typeface="Verdana"/>
                <a:ea typeface="Verdana"/>
              </a:rPr>
              <a:t>Produktas, pardavimai ir rinkodara</a:t>
            </a:r>
            <a:endParaRPr lang="en-US" sz="1800" b="0" dirty="0">
              <a:latin typeface="Verdana"/>
              <a:ea typeface="Verdan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lt-LT" sz="1800" b="0" i="0" dirty="0">
                <a:latin typeface="Verdana"/>
                <a:ea typeface="Verdana"/>
              </a:rPr>
              <a:t>Finansų valdymas</a:t>
            </a:r>
            <a:endParaRPr lang="en-US" sz="1800" b="0" dirty="0">
              <a:latin typeface="Verdana"/>
              <a:ea typeface="Verdan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lt-LT" sz="1800" b="0" i="0" dirty="0">
                <a:latin typeface="Verdana"/>
                <a:ea typeface="Verdana"/>
              </a:rPr>
              <a:t>Strategija</a:t>
            </a:r>
            <a:endParaRPr lang="lt-LT" sz="1800" b="0" dirty="0">
              <a:latin typeface="Verdana"/>
              <a:ea typeface="Verdan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Verdana"/>
                <a:ea typeface="Verdana"/>
              </a:rPr>
              <a:t>Procesai</a:t>
            </a:r>
            <a:endParaRPr lang="lt-LT" sz="1800" b="0" dirty="0">
              <a:latin typeface="Verdana"/>
              <a:ea typeface="Verdan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Verdana"/>
                <a:ea typeface="Verdana"/>
              </a:rPr>
              <a:t>Palaikan</a:t>
            </a:r>
            <a:r>
              <a:rPr lang="lt-LT" sz="1800" b="0" dirty="0" err="1">
                <a:latin typeface="Verdana"/>
                <a:ea typeface="Verdana"/>
              </a:rPr>
              <a:t>čios</a:t>
            </a:r>
            <a:r>
              <a:rPr lang="lt-LT" sz="1800" b="0" dirty="0">
                <a:latin typeface="Verdana"/>
                <a:ea typeface="Verdana"/>
              </a:rPr>
              <a:t> inovacijos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lt-LT" sz="1800" b="0" dirty="0">
                <a:latin typeface="Verdana"/>
                <a:ea typeface="Verdana"/>
              </a:rPr>
              <a:t>Žmogiškieji ištekliai</a:t>
            </a:r>
          </a:p>
          <a:p>
            <a:pPr lvl="0"/>
            <a:endParaRPr lang="lt-LT" sz="1800" dirty="0"/>
          </a:p>
          <a:p>
            <a:pPr lvl="0"/>
            <a:endParaRPr lang="en-US" sz="1800" dirty="0"/>
          </a:p>
        </p:txBody>
      </p:sp>
      <p:pic>
        <p:nvPicPr>
          <p:cNvPr id="8" name="Picture Placeholder 7" descr="Chart&#10;&#10;Description automatically generated">
            <a:extLst>
              <a:ext uri="{FF2B5EF4-FFF2-40B4-BE49-F238E27FC236}">
                <a16:creationId xmlns:a16="http://schemas.microsoft.com/office/drawing/2014/main" xmlns="" id="{81C162AD-59A8-6B21-EB40-68A7CE00A4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368" t="7121" r="36370" b="3476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121587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xmlns="" id="{989CC9CA-D0FB-9829-AE7B-8AF426A88A1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243050" y="1946102"/>
            <a:ext cx="4378201" cy="4594905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302757"/>
                </a:solidFill>
              </a:rPr>
              <a:t>20 min. </a:t>
            </a:r>
            <a:r>
              <a:rPr lang="en-US" sz="1800" dirty="0" err="1">
                <a:solidFill>
                  <a:srgbClr val="302757"/>
                </a:solidFill>
              </a:rPr>
              <a:t>testas</a:t>
            </a:r>
            <a:r>
              <a:rPr lang="en-US" sz="1800" dirty="0"/>
              <a:t>: </a:t>
            </a:r>
            <a:r>
              <a:rPr lang="lt-LT" sz="1800" dirty="0">
                <a:solidFill>
                  <a:srgbClr val="302757"/>
                </a:solidFill>
              </a:rPr>
              <a:t>https://verslodiagnostika.inovacijuagentura.lt/</a:t>
            </a:r>
            <a:r>
              <a:rPr lang="en-US" sz="1800" dirty="0">
                <a:solidFill>
                  <a:srgbClr val="302757"/>
                </a:solidFill>
              </a:rPr>
              <a:t/>
            </a:r>
            <a:br>
              <a:rPr lang="en-US" sz="1800" dirty="0">
                <a:solidFill>
                  <a:srgbClr val="302757"/>
                </a:solidFill>
              </a:rPr>
            </a:br>
            <a:endParaRPr lang="en-US" sz="1800" dirty="0"/>
          </a:p>
          <a:p>
            <a:r>
              <a:rPr lang="en-US" sz="1800" dirty="0" err="1">
                <a:solidFill>
                  <a:srgbClr val="302757"/>
                </a:solidFill>
              </a:rPr>
              <a:t>Rezultatai</a:t>
            </a:r>
            <a:r>
              <a:rPr lang="en-US" sz="1800" dirty="0">
                <a:solidFill>
                  <a:srgbClr val="302757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800" dirty="0">
                <a:solidFill>
                  <a:srgbClr val="302757"/>
                </a:solidFill>
              </a:rPr>
              <a:t>Voratinklio diagrama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800" dirty="0">
                <a:solidFill>
                  <a:srgbClr val="302757"/>
                </a:solidFill>
              </a:rPr>
              <a:t>Įmonės rodiklių palyginimas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800" dirty="0">
                <a:solidFill>
                  <a:srgbClr val="302757"/>
                </a:solidFill>
              </a:rPr>
              <a:t>SSGG analizė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800" dirty="0">
                <a:solidFill>
                  <a:srgbClr val="302757"/>
                </a:solidFill>
              </a:rPr>
              <a:t>Verslo vystymo sričių įvertinimas</a:t>
            </a:r>
            <a:endParaRPr lang="en-US" sz="1800" dirty="0">
              <a:solidFill>
                <a:srgbClr val="302757"/>
              </a:solidFill>
            </a:endParaRPr>
          </a:p>
          <a:p>
            <a:endParaRPr lang="en-US" sz="1800" dirty="0"/>
          </a:p>
          <a:p>
            <a:endParaRPr lang="lt-LT" sz="1800" dirty="0">
              <a:solidFill>
                <a:srgbClr val="302757"/>
              </a:solidFill>
            </a:endParaRPr>
          </a:p>
          <a:p>
            <a:endParaRPr lang="lt-LT" sz="1800" dirty="0"/>
          </a:p>
        </p:txBody>
      </p:sp>
      <p:pic>
        <p:nvPicPr>
          <p:cNvPr id="7" name="Picture Placeholder 6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F5AE934C-B726-05EE-A79F-9A21BA2EBE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356" r="20356"/>
          <a:stretch>
            <a:fillRect/>
          </a:stretch>
        </p:blipFill>
        <p:spPr/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A4F99D44-FB6B-012F-F833-6A8D1781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196" y="570775"/>
            <a:ext cx="4832630" cy="1278082"/>
          </a:xfrm>
        </p:spPr>
        <p:txBody>
          <a:bodyPr>
            <a:noAutofit/>
          </a:bodyPr>
          <a:lstStyle/>
          <a:p>
            <a:r>
              <a:rPr lang="en-US" sz="3000" b="0" i="0" dirty="0" err="1">
                <a:solidFill>
                  <a:srgbClr val="302757"/>
                </a:solidFill>
                <a:effectLst/>
              </a:rPr>
              <a:t>Verslo</a:t>
            </a:r>
            <a:r>
              <a:rPr lang="en-US" sz="3000" b="0" i="0" dirty="0">
                <a:solidFill>
                  <a:srgbClr val="302757"/>
                </a:solidFill>
                <a:effectLst/>
              </a:rPr>
              <a:t> </a:t>
            </a:r>
            <a:r>
              <a:rPr lang="lt-LT" sz="3000" b="0" i="0" dirty="0">
                <a:solidFill>
                  <a:srgbClr val="302757"/>
                </a:solidFill>
                <a:effectLst/>
              </a:rPr>
              <a:t>diagnostika </a:t>
            </a:r>
            <a:r>
              <a:rPr lang="en-US" sz="3000" dirty="0">
                <a:solidFill>
                  <a:srgbClr val="302757"/>
                </a:solidFill>
              </a:rPr>
              <a:t>(2)</a:t>
            </a:r>
            <a:endParaRPr lang="lt-LT" sz="3000" dirty="0">
              <a:solidFill>
                <a:srgbClr val="302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258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xmlns="" id="{989CC9CA-D0FB-9829-AE7B-8AF426A88A1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243050" y="1946102"/>
            <a:ext cx="4722322" cy="4594905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Verdana"/>
                <a:ea typeface="Verdana"/>
              </a:rPr>
              <a:t>platforma</a:t>
            </a:r>
            <a:r>
              <a:rPr lang="en-US" sz="1600" dirty="0">
                <a:latin typeface="Verdana"/>
                <a:ea typeface="Verdana"/>
              </a:rPr>
              <a:t>, </a:t>
            </a:r>
            <a:r>
              <a:rPr lang="en-US" sz="1600" dirty="0" err="1">
                <a:latin typeface="Verdana"/>
                <a:ea typeface="Verdana"/>
              </a:rPr>
              <a:t>vienijanti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įvairias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verslui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skirtas</a:t>
            </a:r>
            <a:r>
              <a:rPr lang="en-US" sz="1600" dirty="0">
                <a:latin typeface="Verdana"/>
                <a:ea typeface="Verdana"/>
              </a:rPr>
              <a:t> el. </a:t>
            </a:r>
            <a:r>
              <a:rPr lang="en-US" sz="1600" dirty="0" err="1">
                <a:latin typeface="Verdana"/>
                <a:ea typeface="Verdana"/>
              </a:rPr>
              <a:t>paslaugas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ir</a:t>
            </a:r>
            <a:r>
              <a:rPr lang="en-US" sz="1600" dirty="0">
                <a:latin typeface="Verdana"/>
                <a:ea typeface="Verdana"/>
              </a:rPr>
              <a:t> el. </a:t>
            </a:r>
            <a:r>
              <a:rPr lang="lt-LT" sz="1600" dirty="0">
                <a:latin typeface="Verdana"/>
                <a:ea typeface="Verdana"/>
              </a:rPr>
              <a:t>į</a:t>
            </a:r>
            <a:r>
              <a:rPr lang="en-US" sz="1600" dirty="0">
                <a:latin typeface="Verdana"/>
                <a:ea typeface="Verdana"/>
              </a:rPr>
              <a:t>ran</a:t>
            </a:r>
            <a:r>
              <a:rPr lang="lt-LT" sz="1600" dirty="0" err="1">
                <a:latin typeface="Verdana"/>
                <a:ea typeface="Verdana"/>
              </a:rPr>
              <a:t>kius</a:t>
            </a:r>
            <a:endParaRPr lang="lt-LT" sz="1600" dirty="0">
              <a:latin typeface="Verdana"/>
              <a:ea typeface="Verdana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Verdana"/>
                <a:ea typeface="Verdana"/>
              </a:rPr>
              <a:t>Vienoje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vietoje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ir</a:t>
            </a:r>
            <a:r>
              <a:rPr lang="en-US" sz="1600" dirty="0">
                <a:latin typeface="Verdana"/>
                <a:ea typeface="Verdana"/>
              </a:rPr>
              <a:t> be </a:t>
            </a:r>
            <a:r>
              <a:rPr lang="en-US" sz="1600" dirty="0" err="1">
                <a:latin typeface="Verdana"/>
                <a:ea typeface="Verdana"/>
              </a:rPr>
              <a:t>pakartotinių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prisijungimų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pasiekiamos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skirtingos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institucijos</a:t>
            </a:r>
            <a:r>
              <a:rPr lang="lt-LT" sz="1600" dirty="0">
                <a:latin typeface="Verdana"/>
                <a:ea typeface="Verdana"/>
              </a:rPr>
              <a:t> (</a:t>
            </a:r>
            <a:r>
              <a:rPr lang="en-US" sz="1600" dirty="0" err="1">
                <a:latin typeface="Verdana"/>
                <a:ea typeface="Verdana"/>
              </a:rPr>
              <a:t>Registrų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centras</a:t>
            </a:r>
            <a:r>
              <a:rPr lang="en-US" sz="1600" dirty="0">
                <a:latin typeface="Verdana"/>
                <a:ea typeface="Verdana"/>
              </a:rPr>
              <a:t>, „</a:t>
            </a:r>
            <a:r>
              <a:rPr lang="en-US" sz="1600" dirty="0" err="1">
                <a:latin typeface="Verdana"/>
                <a:ea typeface="Verdana"/>
              </a:rPr>
              <a:t>Sodra</a:t>
            </a:r>
            <a:r>
              <a:rPr lang="en-US" sz="1600" dirty="0">
                <a:latin typeface="Verdana"/>
                <a:ea typeface="Verdana"/>
              </a:rPr>
              <a:t>“, VMI, </a:t>
            </a:r>
            <a:r>
              <a:rPr lang="en-US" sz="1600" dirty="0" err="1">
                <a:latin typeface="Verdana"/>
                <a:ea typeface="Verdana"/>
              </a:rPr>
              <a:t>Valstybinė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maisto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ir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veterinarijos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tarnyba</a:t>
            </a:r>
            <a:r>
              <a:rPr lang="en-US" sz="1600" dirty="0">
                <a:latin typeface="Verdana"/>
                <a:ea typeface="Verdana"/>
              </a:rPr>
              <a:t>, </a:t>
            </a:r>
            <a:r>
              <a:rPr lang="en-US" sz="1600" dirty="0" err="1">
                <a:latin typeface="Verdana"/>
                <a:ea typeface="Verdana"/>
              </a:rPr>
              <a:t>savivaldybės</a:t>
            </a:r>
            <a:r>
              <a:rPr lang="lt-LT" sz="1600" dirty="0">
                <a:latin typeface="Verdana"/>
                <a:ea typeface="Verdana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Verdana"/>
                <a:ea typeface="Verdana"/>
              </a:rPr>
              <a:t>Konsultuotacijos</a:t>
            </a:r>
            <a:r>
              <a:rPr lang="en-US" sz="1600" dirty="0">
                <a:latin typeface="Verdana"/>
                <a:ea typeface="Verdana"/>
              </a:rPr>
              <a:t> </a:t>
            </a:r>
            <a:r>
              <a:rPr lang="en-US" sz="1600" dirty="0" err="1">
                <a:latin typeface="Verdana"/>
                <a:ea typeface="Verdana"/>
              </a:rPr>
              <a:t>su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Inovacijų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agentūros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specialistais</a:t>
            </a:r>
            <a:endParaRPr lang="en-US" sz="1600" dirty="0">
              <a:latin typeface="Verdana"/>
              <a:ea typeface="Verdana"/>
            </a:endParaRPr>
          </a:p>
          <a:p>
            <a:pPr marL="285750" indent="-285750">
              <a:buFont typeface="Arial" panose="05000000000000000000" pitchFamily="2" charset="2"/>
              <a:buChar char="•"/>
            </a:pPr>
            <a:r>
              <a:rPr lang="lt-LT" sz="1600" dirty="0">
                <a:latin typeface="Verdana"/>
                <a:ea typeface="Verdana"/>
              </a:rPr>
              <a:t>Kortelėje:</a:t>
            </a:r>
            <a:r>
              <a:rPr lang="en-US" sz="1600" dirty="0">
                <a:latin typeface="Verdana"/>
                <a:ea typeface="Verdana"/>
              </a:rPr>
              <a:t> 10 </a:t>
            </a:r>
            <a:r>
              <a:rPr lang="en-US" sz="1600" dirty="0" err="1">
                <a:latin typeface="Verdana"/>
                <a:ea typeface="Verdana"/>
              </a:rPr>
              <a:t>ektronini</a:t>
            </a:r>
            <a:r>
              <a:rPr lang="lt-LT" sz="1600" dirty="0">
                <a:latin typeface="Verdana"/>
                <a:ea typeface="Verdana"/>
              </a:rPr>
              <a:t>ų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vedli</a:t>
            </a:r>
            <a:r>
              <a:rPr lang="lt-LT" sz="1600" dirty="0">
                <a:latin typeface="Verdana"/>
                <a:ea typeface="Verdana"/>
              </a:rPr>
              <a:t>ų ir skaičiuoklės (</a:t>
            </a:r>
            <a:r>
              <a:rPr lang="en-US" sz="1600" dirty="0" err="1">
                <a:latin typeface="Verdana"/>
                <a:ea typeface="Verdana"/>
              </a:rPr>
              <a:t>verslo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plano</a:t>
            </a:r>
            <a:r>
              <a:rPr lang="lt-LT" sz="1600" dirty="0">
                <a:latin typeface="Verdana"/>
                <a:ea typeface="Verdana"/>
              </a:rPr>
              <a:t>, </a:t>
            </a:r>
            <a:r>
              <a:rPr lang="en-US" sz="1600" dirty="0" err="1">
                <a:latin typeface="Verdana"/>
                <a:ea typeface="Verdana"/>
              </a:rPr>
              <a:t>verslo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vertės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lt-LT" sz="1600" dirty="0">
                <a:latin typeface="Verdana"/>
                <a:ea typeface="Verdana"/>
              </a:rPr>
              <a:t>ir b</a:t>
            </a:r>
            <a:r>
              <a:rPr lang="en-US" sz="1600" dirty="0" err="1">
                <a:latin typeface="Verdana"/>
                <a:ea typeface="Verdana"/>
              </a:rPr>
              <a:t>uhalterinių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paslaugų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skaičiuoklės</a:t>
            </a:r>
            <a:r>
              <a:rPr lang="lt-LT" sz="1600" dirty="0">
                <a:latin typeface="Verdana"/>
                <a:ea typeface="Verdana"/>
              </a:rPr>
              <a:t>)</a:t>
            </a:r>
            <a:endParaRPr lang="en-US" sz="1600" dirty="0">
              <a:latin typeface="Verdana"/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sz="1600" dirty="0">
              <a:solidFill>
                <a:srgbClr val="30275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sz="1600" dirty="0"/>
          </a:p>
        </p:txBody>
      </p:sp>
      <p:sp>
        <p:nvSpPr>
          <p:cNvPr id="11" name="Pavadinimas 1">
            <a:extLst>
              <a:ext uri="{FF2B5EF4-FFF2-40B4-BE49-F238E27FC236}">
                <a16:creationId xmlns:a16="http://schemas.microsoft.com/office/drawing/2014/main" xmlns="" id="{B3A194C2-FC50-F037-74C4-9B1EF2EEF501}"/>
              </a:ext>
            </a:extLst>
          </p:cNvPr>
          <p:cNvSpPr txBox="1">
            <a:spLocks/>
          </p:cNvSpPr>
          <p:nvPr/>
        </p:nvSpPr>
        <p:spPr>
          <a:xfrm>
            <a:off x="1112422" y="668020"/>
            <a:ext cx="4588329" cy="1278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3200" dirty="0">
                <a:solidFill>
                  <a:srgbClr val="302757"/>
                </a:solidFill>
              </a:rPr>
              <a:t>Verslininko kortelė </a:t>
            </a:r>
          </a:p>
        </p:txBody>
      </p:sp>
      <p:pic>
        <p:nvPicPr>
          <p:cNvPr id="6" name="Picture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86CD31D-742B-FF11-3C8A-A22F6617FE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5556" r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217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DD5DB4CE-7147-B725-DEDA-7DD639F1C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>
                <a:latin typeface="Verdana"/>
                <a:ea typeface="Verdana"/>
              </a:rPr>
              <a:t>   </a:t>
            </a:r>
            <a:br>
              <a:rPr lang="lt-LT">
                <a:latin typeface="Verdana"/>
                <a:ea typeface="Verdana"/>
              </a:rPr>
            </a:br>
            <a:endParaRPr lang="lt-LT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xmlns="" id="{4C589F2F-E666-2D65-1132-0EFA7873D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49665" y="2496660"/>
            <a:ext cx="3993834" cy="319713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lt-LT" sz="1600">
                <a:latin typeface="Verdana"/>
                <a:ea typeface="Verdana"/>
              </a:rPr>
              <a:t>PAGRINDINIAI TIKSLAI:</a:t>
            </a:r>
          </a:p>
          <a:p>
            <a:pPr marL="171450" indent="-171450">
              <a:buChar char="§"/>
            </a:pPr>
            <a:r>
              <a:rPr lang="lt-LT" sz="1600">
                <a:latin typeface="Verdana"/>
                <a:ea typeface="Verdana"/>
              </a:rPr>
              <a:t>Esamų ir potencialių </a:t>
            </a:r>
            <a:r>
              <a:rPr lang="lt-LT" sz="1600" err="1">
                <a:latin typeface="Verdana"/>
                <a:ea typeface="Verdana"/>
              </a:rPr>
              <a:t>startuolių</a:t>
            </a:r>
            <a:r>
              <a:rPr lang="lt-LT" sz="1600">
                <a:latin typeface="Verdana"/>
                <a:ea typeface="Verdana"/>
              </a:rPr>
              <a:t> kompetencijų ugdymas.</a:t>
            </a:r>
          </a:p>
          <a:p>
            <a:pPr marL="171450" indent="-171450">
              <a:buChar char="§"/>
            </a:pPr>
            <a:r>
              <a:rPr lang="lt-LT" sz="1600">
                <a:latin typeface="Verdana"/>
                <a:ea typeface="Verdana"/>
              </a:rPr>
              <a:t>Ekosistemos plėtra, </a:t>
            </a:r>
            <a:r>
              <a:rPr lang="lt-LT" sz="1600" err="1">
                <a:latin typeface="Verdana"/>
                <a:ea typeface="Verdana"/>
              </a:rPr>
              <a:t>fasilitavimas</a:t>
            </a:r>
            <a:r>
              <a:rPr lang="lt-LT" sz="1600">
                <a:latin typeface="Verdana"/>
                <a:ea typeface="Verdana"/>
              </a:rPr>
              <a:t> ir atstovavimas.</a:t>
            </a:r>
            <a:endParaRPr lang="lt-LT" sz="1600"/>
          </a:p>
          <a:p>
            <a:pPr marL="171450" indent="-171450">
              <a:buChar char="§"/>
            </a:pPr>
            <a:r>
              <a:rPr lang="lt-LT" sz="1600">
                <a:latin typeface="Verdana"/>
                <a:ea typeface="Verdana"/>
              </a:rPr>
              <a:t>Ekosistemos pristatymas užsienyje.</a:t>
            </a:r>
            <a:endParaRPr lang="lt-LT" sz="1600"/>
          </a:p>
          <a:p>
            <a:pPr marL="171450" indent="-171450">
              <a:buChar char="§"/>
            </a:pPr>
            <a:r>
              <a:rPr lang="lt-LT" sz="1600">
                <a:latin typeface="Verdana"/>
                <a:ea typeface="Verdana"/>
              </a:rPr>
              <a:t>Užsienio </a:t>
            </a:r>
            <a:r>
              <a:rPr lang="lt-LT" sz="1600" err="1">
                <a:latin typeface="Verdana"/>
                <a:ea typeface="Verdana"/>
              </a:rPr>
              <a:t>startuolių</a:t>
            </a:r>
            <a:r>
              <a:rPr lang="lt-LT" sz="1600">
                <a:latin typeface="Verdana"/>
                <a:ea typeface="Verdana"/>
              </a:rPr>
              <a:t> pritraukimas.</a:t>
            </a:r>
          </a:p>
          <a:p>
            <a:endParaRPr lang="lt-LT" sz="1600"/>
          </a:p>
          <a:p>
            <a:endParaRPr lang="lt-LT" sz="1600"/>
          </a:p>
        </p:txBody>
      </p:sp>
      <p:sp>
        <p:nvSpPr>
          <p:cNvPr id="8" name="Teksto vietos rezervavimo ženklas 7">
            <a:extLst>
              <a:ext uri="{FF2B5EF4-FFF2-40B4-BE49-F238E27FC236}">
                <a16:creationId xmlns:a16="http://schemas.microsoft.com/office/drawing/2014/main" xmlns="" id="{648F3B92-02D0-FAD8-F5CD-955C364937C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157498" y="4092249"/>
            <a:ext cx="6219582" cy="290516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lt-LT" sz="1800">
                <a:latin typeface="Verdana"/>
                <a:ea typeface="Verdana"/>
              </a:rPr>
              <a:t>Nacionalinis </a:t>
            </a:r>
            <a:r>
              <a:rPr lang="lt-LT" sz="1800" err="1">
                <a:latin typeface="Verdana"/>
                <a:ea typeface="Verdana"/>
              </a:rPr>
              <a:t>startuolių</a:t>
            </a:r>
            <a:r>
              <a:rPr lang="lt-LT" sz="1800">
                <a:latin typeface="Verdana"/>
                <a:ea typeface="Verdana"/>
              </a:rPr>
              <a:t> ekosistemos </a:t>
            </a:r>
            <a:r>
              <a:rPr lang="lt-LT" sz="1800" err="1">
                <a:latin typeface="Verdana"/>
                <a:ea typeface="Verdana"/>
              </a:rPr>
              <a:t>fasilitatorius</a:t>
            </a:r>
            <a:r>
              <a:rPr lang="lt-LT" sz="1800">
                <a:latin typeface="Verdana"/>
                <a:ea typeface="Verdana"/>
              </a:rPr>
              <a:t>.</a:t>
            </a:r>
          </a:p>
          <a:p>
            <a:endParaRPr lang="lt-LT" sz="1800"/>
          </a:p>
          <a:p>
            <a:pPr marL="285750" indent="-285750">
              <a:buChar char="§"/>
            </a:pPr>
            <a:endParaRPr lang="lt-LT" sz="1800"/>
          </a:p>
          <a:p>
            <a:endParaRPr lang="lt-LT" sz="1800"/>
          </a:p>
          <a:p>
            <a:endParaRPr lang="lt-LT" sz="1800"/>
          </a:p>
        </p:txBody>
      </p:sp>
      <p:pic>
        <p:nvPicPr>
          <p:cNvPr id="7" name="Paveikslėlis 7">
            <a:extLst>
              <a:ext uri="{FF2B5EF4-FFF2-40B4-BE49-F238E27FC236}">
                <a16:creationId xmlns:a16="http://schemas.microsoft.com/office/drawing/2014/main" xmlns="" id="{62052DE0-88D7-7F3E-7190-7DCCBBB55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53" y="2100281"/>
            <a:ext cx="5720529" cy="176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09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1310424-B748-AD47-EF2B-623A10A8F44D}"/>
              </a:ext>
            </a:extLst>
          </p:cNvPr>
          <p:cNvSpPr/>
          <p:nvPr/>
        </p:nvSpPr>
        <p:spPr>
          <a:xfrm>
            <a:off x="870515" y="742092"/>
            <a:ext cx="5357047" cy="715087"/>
          </a:xfrm>
          <a:prstGeom prst="roundRect">
            <a:avLst/>
          </a:prstGeom>
          <a:solidFill>
            <a:srgbClr val="302857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457200"/>
            <a:r>
              <a:rPr lang="lt-LT" b="1">
                <a:solidFill>
                  <a:schemeClr val="bg1"/>
                </a:solidFill>
                <a:latin typeface="Verdana"/>
                <a:ea typeface="Verdana"/>
                <a:sym typeface="Inter Regular"/>
              </a:rPr>
              <a:t>Elektroninis eksporto informacijos kanalas</a:t>
            </a:r>
            <a:endParaRPr lang="lt-LT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040383C-2D75-57CF-47B6-5BF1EE78C757}"/>
              </a:ext>
            </a:extLst>
          </p:cNvPr>
          <p:cNvSpPr/>
          <p:nvPr/>
        </p:nvSpPr>
        <p:spPr>
          <a:xfrm>
            <a:off x="1298420" y="2510409"/>
            <a:ext cx="4505931" cy="1586481"/>
          </a:xfrm>
          <a:prstGeom prst="roundRect">
            <a:avLst/>
          </a:prstGeom>
          <a:noFill/>
          <a:ln>
            <a:solidFill>
              <a:srgbClr val="302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lt-LT" sz="140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lt-LT" sz="14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Platforma – skirta Lietuvos eksportuotojams, kurioje pateikta visa reikalinga informacija apie tikslines Lietuvos eksporto rinkas.</a:t>
            </a:r>
          </a:p>
          <a:p>
            <a:pPr algn="just"/>
            <a:r>
              <a:rPr lang="lt-LT" sz="14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https://eksportogidas.inovacijuagentura.lt/</a:t>
            </a:r>
            <a:r>
              <a:rPr lang="lt-LT" sz="14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1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E593B66F-6E4C-1EB1-6BAD-1054A8671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982" y="4866072"/>
            <a:ext cx="2177987" cy="91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xmlns="" id="{4AE6CBF2-9BDB-33C0-D36D-19534C8D9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682" y="212310"/>
            <a:ext cx="4910136" cy="4659349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xmlns="" id="{E570DDCD-BBBF-B93E-A03F-5A13AC133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5650" y="5028037"/>
            <a:ext cx="4779168" cy="150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49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xmlns="" id="{989CC9CA-D0FB-9829-AE7B-8AF426A88A1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188835" y="2044073"/>
            <a:ext cx="4722322" cy="4594905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Verdana"/>
                <a:ea typeface="Verdana"/>
              </a:rPr>
              <a:t>Tikslas</a:t>
            </a:r>
            <a:r>
              <a:rPr lang="en-US" sz="1600" dirty="0">
                <a:latin typeface="Verdana"/>
                <a:ea typeface="Verdana"/>
              </a:rPr>
              <a:t>:</a:t>
            </a:r>
            <a:r>
              <a:rPr lang="lt-LT" sz="1600" dirty="0">
                <a:latin typeface="Verdana"/>
                <a:ea typeface="Verdana"/>
              </a:rPr>
              <a:t> sudaryti galimybes ir suteikti specialių žinių L</a:t>
            </a:r>
            <a:r>
              <a:rPr lang="en-US" sz="1600" dirty="0" err="1">
                <a:latin typeface="Verdana"/>
                <a:ea typeface="Verdana"/>
              </a:rPr>
              <a:t>ietuvos</a:t>
            </a:r>
            <a:r>
              <a:rPr lang="lt-LT" sz="1600" dirty="0">
                <a:latin typeface="Verdana"/>
                <a:ea typeface="Verdana"/>
              </a:rPr>
              <a:t> įmonėms efektyviai spręsti su plėtra į J</a:t>
            </a:r>
            <a:r>
              <a:rPr lang="en-US" sz="1600" dirty="0" err="1">
                <a:latin typeface="Verdana"/>
                <a:ea typeface="Verdana"/>
              </a:rPr>
              <a:t>ungtin</a:t>
            </a:r>
            <a:r>
              <a:rPr lang="lt-LT" sz="1600" dirty="0">
                <a:latin typeface="Verdana"/>
                <a:ea typeface="Verdana"/>
              </a:rPr>
              <a:t>ę Karalystę kilusius klausimus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1600" dirty="0">
                <a:latin typeface="Verdana"/>
                <a:ea typeface="Verdana"/>
              </a:rPr>
              <a:t>Skirta: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lt-LT" sz="1600" dirty="0">
                <a:latin typeface="Verdana"/>
                <a:ea typeface="Verdana"/>
              </a:rPr>
              <a:t>Lietuvos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įmonėms</a:t>
            </a:r>
            <a:r>
              <a:rPr lang="en-US" sz="1600" dirty="0">
                <a:latin typeface="Verdana"/>
                <a:ea typeface="Verdana"/>
              </a:rPr>
              <a:t>, </a:t>
            </a:r>
            <a:r>
              <a:rPr lang="en-US" sz="1600" dirty="0" err="1">
                <a:latin typeface="Verdana"/>
                <a:ea typeface="Verdana"/>
              </a:rPr>
              <a:t>vykdančioms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eksportą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lt-LT" sz="1600" dirty="0">
                <a:latin typeface="Verdana"/>
                <a:ea typeface="Verdana"/>
              </a:rPr>
              <a:t>į Jungtinę Karalystę </a:t>
            </a:r>
            <a:r>
              <a:rPr lang="en-US" sz="1600" dirty="0" err="1">
                <a:latin typeface="Verdana"/>
                <a:ea typeface="Verdana"/>
              </a:rPr>
              <a:t>arba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pasirengusioms</a:t>
            </a:r>
            <a:r>
              <a:rPr lang="en-US" sz="1600" dirty="0">
                <a:latin typeface="Verdana"/>
                <a:ea typeface="Verdana"/>
              </a:rPr>
              <a:t> tai </a:t>
            </a:r>
            <a:r>
              <a:rPr lang="en-US" sz="1600" dirty="0" err="1">
                <a:latin typeface="Verdana"/>
                <a:ea typeface="Verdana"/>
              </a:rPr>
              <a:t>daryti</a:t>
            </a:r>
            <a:endParaRPr lang="lt-LT" sz="1600" dirty="0">
              <a:latin typeface="Verdana"/>
              <a:ea typeface="Verdana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t-LT" sz="1600" dirty="0">
                <a:latin typeface="Verdana"/>
                <a:ea typeface="Verdana"/>
              </a:rPr>
              <a:t>Sprendimai:</a:t>
            </a:r>
            <a:endParaRPr lang="lt-LT" sz="16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lt-LT" sz="1800" dirty="0">
                <a:latin typeface="Verdana"/>
                <a:ea typeface="Verdana"/>
              </a:rPr>
              <a:t>v</a:t>
            </a:r>
            <a:r>
              <a:rPr lang="en-US" sz="1800" dirty="0" err="1">
                <a:latin typeface="Verdana"/>
                <a:ea typeface="Verdana"/>
              </a:rPr>
              <a:t>ienas</a:t>
            </a:r>
            <a:r>
              <a:rPr lang="en-US" sz="1800" dirty="0">
                <a:latin typeface="Verdana"/>
                <a:ea typeface="Verdana"/>
              </a:rPr>
              <a:t> </a:t>
            </a:r>
            <a:r>
              <a:rPr lang="en-US" sz="1800" dirty="0" err="1">
                <a:latin typeface="Verdana"/>
                <a:ea typeface="Verdana"/>
              </a:rPr>
              <a:t>informacinis</a:t>
            </a:r>
            <a:r>
              <a:rPr lang="en-US" sz="1800" dirty="0">
                <a:latin typeface="Verdana"/>
                <a:ea typeface="Verdana"/>
              </a:rPr>
              <a:t> </a:t>
            </a:r>
            <a:r>
              <a:rPr lang="en-US" sz="1800" dirty="0" err="1">
                <a:latin typeface="Verdana"/>
                <a:ea typeface="Verdana"/>
              </a:rPr>
              <a:t>langelis</a:t>
            </a:r>
            <a:endParaRPr lang="lt-LT" sz="18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lt-LT" sz="1600" dirty="0">
                <a:latin typeface="Verdana"/>
                <a:ea typeface="Verdana"/>
              </a:rPr>
              <a:t>a</a:t>
            </a:r>
            <a:r>
              <a:rPr lang="en-US" sz="1600" dirty="0" err="1">
                <a:latin typeface="Verdana"/>
                <a:ea typeface="Verdana"/>
              </a:rPr>
              <a:t>nalitinės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įžvalgos</a:t>
            </a:r>
            <a:endParaRPr lang="lt-LT" sz="1600" dirty="0">
              <a:latin typeface="Verdana"/>
              <a:ea typeface="Verdana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lt-LT" sz="1600" dirty="0">
                <a:latin typeface="Verdana"/>
                <a:ea typeface="Verdana"/>
              </a:rPr>
              <a:t>t</a:t>
            </a:r>
            <a:r>
              <a:rPr lang="en-US" sz="1600" dirty="0" err="1">
                <a:latin typeface="Verdana"/>
                <a:ea typeface="Verdana"/>
              </a:rPr>
              <a:t>iesioginiai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kontaktai</a:t>
            </a:r>
            <a:endParaRPr lang="lt-LT" sz="1600" dirty="0">
              <a:latin typeface="Verdana"/>
              <a:ea typeface="Verdana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lt-LT" sz="1600" dirty="0">
                <a:latin typeface="Verdana"/>
                <a:ea typeface="Verdana"/>
              </a:rPr>
              <a:t>e</a:t>
            </a:r>
            <a:r>
              <a:rPr lang="en-US" sz="1600" dirty="0" err="1">
                <a:latin typeface="Verdana"/>
                <a:ea typeface="Verdana"/>
              </a:rPr>
              <a:t>kspertai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konkrečiais</a:t>
            </a:r>
            <a:r>
              <a:rPr lang="en-US" sz="1600" dirty="0">
                <a:latin typeface="Verdana"/>
                <a:ea typeface="Verdana"/>
              </a:rPr>
              <a:t> </a:t>
            </a:r>
            <a:r>
              <a:rPr lang="en-US" sz="1600" dirty="0" err="1">
                <a:latin typeface="Verdana"/>
                <a:ea typeface="Verdana"/>
              </a:rPr>
              <a:t>klausimais</a:t>
            </a:r>
            <a:endParaRPr lang="en-US" sz="1600" dirty="0">
              <a:latin typeface="Verdana"/>
              <a:ea typeface="Verdana"/>
            </a:endParaRPr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lt-LT" sz="1600" dirty="0">
              <a:latin typeface="Verdana"/>
              <a:ea typeface="Verdana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lt-LT" sz="1600" dirty="0">
              <a:latin typeface="Verdana"/>
              <a:ea typeface="Verdana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lt-LT" sz="1600" dirty="0">
              <a:latin typeface="Verdana"/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sz="1600" dirty="0">
              <a:solidFill>
                <a:srgbClr val="30275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sz="1600" dirty="0"/>
          </a:p>
        </p:txBody>
      </p:sp>
      <p:sp>
        <p:nvSpPr>
          <p:cNvPr id="11" name="Pavadinimas 1">
            <a:extLst>
              <a:ext uri="{FF2B5EF4-FFF2-40B4-BE49-F238E27FC236}">
                <a16:creationId xmlns:a16="http://schemas.microsoft.com/office/drawing/2014/main" xmlns="" id="{B3A194C2-FC50-F037-74C4-9B1EF2EEF501}"/>
              </a:ext>
            </a:extLst>
          </p:cNvPr>
          <p:cNvSpPr txBox="1">
            <a:spLocks/>
          </p:cNvSpPr>
          <p:nvPr/>
        </p:nvSpPr>
        <p:spPr>
          <a:xfrm>
            <a:off x="1094443" y="664392"/>
            <a:ext cx="4588329" cy="1278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dirty="0">
                <a:solidFill>
                  <a:srgbClr val="302757"/>
                </a:solidFill>
              </a:rPr>
              <a:t>B2BREXIT</a:t>
            </a:r>
            <a:r>
              <a:rPr lang="lt-LT" sz="3200" dirty="0">
                <a:solidFill>
                  <a:srgbClr val="302757"/>
                </a:solidFill>
              </a:rPr>
              <a:t> </a:t>
            </a:r>
          </a:p>
        </p:txBody>
      </p:sp>
      <p:pic>
        <p:nvPicPr>
          <p:cNvPr id="7" name="Picture Placeholder 6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E8B3A669-43A5-B03A-E7A4-29C78ABB17F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5556" r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0165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A057EFF2-40AD-97BE-9DDE-92D777F4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872" y="637495"/>
            <a:ext cx="2788978" cy="784549"/>
          </a:xfrm>
        </p:spPr>
        <p:txBody>
          <a:bodyPr>
            <a:normAutofit fontScale="90000"/>
          </a:bodyPr>
          <a:lstStyle/>
          <a:p>
            <a:r>
              <a:rPr lang="lt-LT">
                <a:latin typeface="Verdana"/>
                <a:ea typeface="Verdana"/>
              </a:rPr>
              <a:t>Mūsų vertybės</a:t>
            </a:r>
            <a:endParaRPr lang="lt-LT" err="1"/>
          </a:p>
        </p:txBody>
      </p:sp>
      <p:sp>
        <p:nvSpPr>
          <p:cNvPr id="8" name="Teksto vietos rezervavimo ženklas 7">
            <a:extLst>
              <a:ext uri="{FF2B5EF4-FFF2-40B4-BE49-F238E27FC236}">
                <a16:creationId xmlns:a16="http://schemas.microsoft.com/office/drawing/2014/main" xmlns="" id="{56DB9B8D-11F3-E968-AEAB-CAD5FD7A37D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93254" y="1894742"/>
            <a:ext cx="4515740" cy="406818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171450" indent="-171450">
              <a:buChar char="§"/>
            </a:pPr>
            <a:r>
              <a:rPr lang="lt-LT" sz="1800" b="1">
                <a:latin typeface="Verdana"/>
                <a:ea typeface="Verdana"/>
              </a:rPr>
              <a:t>ATSAKOMYBĖ</a:t>
            </a:r>
          </a:p>
          <a:p>
            <a:r>
              <a:rPr lang="lt" sz="1800" i="1">
                <a:latin typeface="Verdana"/>
                <a:ea typeface="Verdana"/>
              </a:rPr>
              <a:t>asmeniškai kiekvienas prisiimame atsakomybę už savo veiklą ir rezultatus</a:t>
            </a:r>
            <a:endParaRPr lang="lt-LT"/>
          </a:p>
          <a:p>
            <a:pPr marL="171450" indent="-171450">
              <a:buChar char="§"/>
            </a:pPr>
            <a:r>
              <a:rPr lang="lt-LT" sz="1800" b="1">
                <a:latin typeface="Verdana"/>
                <a:ea typeface="Verdana"/>
              </a:rPr>
              <a:t>TOBULĖJIMAS</a:t>
            </a:r>
          </a:p>
          <a:p>
            <a:r>
              <a:rPr lang="lt" sz="1800" i="1">
                <a:latin typeface="Verdana"/>
                <a:ea typeface="Verdana"/>
              </a:rPr>
              <a:t>augame kaip profesionalai, kad galėtume kurti pridėtinę vertę klientams</a:t>
            </a:r>
            <a:endParaRPr lang="lt-LT"/>
          </a:p>
          <a:p>
            <a:pPr marL="171450" indent="-171450">
              <a:buChar char="§"/>
            </a:pPr>
            <a:r>
              <a:rPr lang="lt-LT" sz="1800" b="1">
                <a:latin typeface="Verdana"/>
                <a:ea typeface="Verdana"/>
              </a:rPr>
              <a:t>BENDRAKŪRA</a:t>
            </a:r>
          </a:p>
          <a:p>
            <a:r>
              <a:rPr lang="lt" sz="1800" i="1">
                <a:latin typeface="Verdana"/>
                <a:ea typeface="Verdana"/>
              </a:rPr>
              <a:t>bendradarbiaudami viduje ir išorėje kuriame aktualias paslaugas ir tobuliname veiklas</a:t>
            </a:r>
            <a:endParaRPr lang="lt-LT"/>
          </a:p>
          <a:p>
            <a:pPr marL="171450" indent="-171450">
              <a:buChar char="§"/>
            </a:pPr>
            <a:r>
              <a:rPr lang="lt-LT" sz="1800" b="1">
                <a:latin typeface="Verdana"/>
                <a:ea typeface="Verdana"/>
              </a:rPr>
              <a:t>ATVIRA KOMUNIKACIJA</a:t>
            </a:r>
          </a:p>
          <a:p>
            <a:r>
              <a:rPr lang="lt" sz="1800" i="1">
                <a:latin typeface="Verdana"/>
                <a:ea typeface="Verdana"/>
              </a:rPr>
              <a:t>Esame skaidrūs ir prieinami suinteresuotoms šalims</a:t>
            </a:r>
            <a:endParaRPr lang="lt-LT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5A9E0C0A-3120-E312-1FAA-FE58B5564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613" y="919229"/>
            <a:ext cx="6832241" cy="509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032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7675ED5E-D93B-69F7-17E2-DC08DD908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240" y="243604"/>
            <a:ext cx="2783666" cy="13511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A034B01-5BD1-91C4-2235-787C70E845AE}"/>
              </a:ext>
            </a:extLst>
          </p:cNvPr>
          <p:cNvSpPr/>
          <p:nvPr/>
        </p:nvSpPr>
        <p:spPr>
          <a:xfrm>
            <a:off x="261257" y="243840"/>
            <a:ext cx="1210492" cy="1428206"/>
          </a:xfrm>
          <a:prstGeom prst="rect">
            <a:avLst/>
          </a:prstGeom>
          <a:solidFill>
            <a:srgbClr val="302757"/>
          </a:solidFill>
          <a:ln>
            <a:solidFill>
              <a:srgbClr val="302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DB7774C-B3B4-34B0-D210-921CDFD891E0}"/>
              </a:ext>
            </a:extLst>
          </p:cNvPr>
          <p:cNvSpPr txBox="1"/>
          <p:nvPr/>
        </p:nvSpPr>
        <p:spPr>
          <a:xfrm>
            <a:off x="5463205" y="4291956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err="1">
                <a:solidFill>
                  <a:srgbClr val="EBE43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Kontaktai</a:t>
            </a:r>
            <a:endParaRPr lang="en-US">
              <a:solidFill>
                <a:srgbClr val="EBE43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8D49A39-D2A9-69FD-608A-6F46EFA7C8B9}"/>
              </a:ext>
            </a:extLst>
          </p:cNvPr>
          <p:cNvSpPr txBox="1"/>
          <p:nvPr/>
        </p:nvSpPr>
        <p:spPr>
          <a:xfrm>
            <a:off x="3838901" y="5607352"/>
            <a:ext cx="61003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600" b="0" i="0" u="sng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konsultacijos@inovacijuagentura.lt</a:t>
            </a:r>
            <a:endParaRPr lang="lt-LT" sz="16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5A5BEF-C0D7-14C4-6D66-B65349368075}"/>
              </a:ext>
            </a:extLst>
          </p:cNvPr>
          <p:cNvSpPr txBox="1"/>
          <p:nvPr/>
        </p:nvSpPr>
        <p:spPr>
          <a:xfrm>
            <a:off x="5012882" y="4969482"/>
            <a:ext cx="61003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600" b="0" i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8 700 77 055</a:t>
            </a:r>
            <a:endParaRPr lang="lt-LT" sz="16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1ACF7C2-B856-8601-FCE0-41C7F22BD804}"/>
              </a:ext>
            </a:extLst>
          </p:cNvPr>
          <p:cNvSpPr txBox="1"/>
          <p:nvPr/>
        </p:nvSpPr>
        <p:spPr>
          <a:xfrm>
            <a:off x="5001996" y="5272088"/>
            <a:ext cx="3246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>
                <a:solidFill>
                  <a:schemeClr val="bg1"/>
                </a:solidFill>
                <a:latin typeface="Verdana   "/>
              </a:rPr>
              <a:t>www.inovacijuagentura.lt </a:t>
            </a:r>
            <a:endParaRPr lang="en-US" sz="1600">
              <a:solidFill>
                <a:schemeClr val="bg1"/>
              </a:solidFill>
              <a:latin typeface="Verdana   "/>
            </a:endParaRPr>
          </a:p>
        </p:txBody>
      </p:sp>
      <p:pic>
        <p:nvPicPr>
          <p:cNvPr id="20" name="Graphic 19" descr="Address Book with solid fill">
            <a:extLst>
              <a:ext uri="{FF2B5EF4-FFF2-40B4-BE49-F238E27FC236}">
                <a16:creationId xmlns:a16="http://schemas.microsoft.com/office/drawing/2014/main" xmlns="" id="{33A29292-CA2C-482C-2E2A-ECC8C3E42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21186" y="4995051"/>
            <a:ext cx="914400" cy="914400"/>
          </a:xfrm>
          <a:prstGeom prst="rect">
            <a:avLst/>
          </a:prstGeom>
        </p:spPr>
      </p:pic>
      <p:pic>
        <p:nvPicPr>
          <p:cNvPr id="24" name="Picture 23" descr="Qr code&#10;&#10;Description automatically generated">
            <a:extLst>
              <a:ext uri="{FF2B5EF4-FFF2-40B4-BE49-F238E27FC236}">
                <a16:creationId xmlns:a16="http://schemas.microsoft.com/office/drawing/2014/main" xmlns="" id="{301787DA-583F-A92A-6C04-BDFBE94A0E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23" b="19176"/>
          <a:stretch/>
        </p:blipFill>
        <p:spPr>
          <a:xfrm>
            <a:off x="4961983" y="2002197"/>
            <a:ext cx="2268034" cy="228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72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023747-FB83-664B-B2FD-B27C9E020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57" y="406534"/>
            <a:ext cx="6984670" cy="1104678"/>
          </a:xfrm>
        </p:spPr>
        <p:txBody>
          <a:bodyPr>
            <a:noAutofit/>
          </a:bodyPr>
          <a:lstStyle/>
          <a:p>
            <a:r>
              <a:rPr lang="en-US" b="1" err="1"/>
              <a:t>Inovacij</a:t>
            </a:r>
            <a:r>
              <a:rPr lang="lt-LT" b="1"/>
              <a:t>ų agentūros misija</a:t>
            </a:r>
            <a:endParaRPr lang="x-none" b="1"/>
          </a:p>
        </p:txBody>
      </p:sp>
      <p:sp>
        <p:nvSpPr>
          <p:cNvPr id="10" name="Ovalas 9">
            <a:extLst>
              <a:ext uri="{FF2B5EF4-FFF2-40B4-BE49-F238E27FC236}">
                <a16:creationId xmlns:a16="http://schemas.microsoft.com/office/drawing/2014/main" xmlns="" id="{69F049CA-2656-AB02-1807-71058BDE0D4F}"/>
              </a:ext>
            </a:extLst>
          </p:cNvPr>
          <p:cNvSpPr/>
          <p:nvPr/>
        </p:nvSpPr>
        <p:spPr>
          <a:xfrm>
            <a:off x="4527883" y="2224237"/>
            <a:ext cx="2658177" cy="25875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" name="Grupė 2">
            <a:extLst>
              <a:ext uri="{FF2B5EF4-FFF2-40B4-BE49-F238E27FC236}">
                <a16:creationId xmlns:a16="http://schemas.microsoft.com/office/drawing/2014/main" xmlns="" id="{411A308C-451E-26D2-B79A-3AC2AF2696E2}"/>
              </a:ext>
            </a:extLst>
          </p:cNvPr>
          <p:cNvGrpSpPr/>
          <p:nvPr/>
        </p:nvGrpSpPr>
        <p:grpSpPr>
          <a:xfrm>
            <a:off x="702645" y="2117558"/>
            <a:ext cx="5189618" cy="1549667"/>
            <a:chOff x="702645" y="2117558"/>
            <a:chExt cx="5189618" cy="1549667"/>
          </a:xfrm>
        </p:grpSpPr>
        <p:sp>
          <p:nvSpPr>
            <p:cNvPr id="11" name="Stačiakampis 10">
              <a:extLst>
                <a:ext uri="{FF2B5EF4-FFF2-40B4-BE49-F238E27FC236}">
                  <a16:creationId xmlns:a16="http://schemas.microsoft.com/office/drawing/2014/main" xmlns="" id="{B74E70CB-35A5-B29C-3F7E-0DB371FD4430}"/>
                </a:ext>
              </a:extLst>
            </p:cNvPr>
            <p:cNvSpPr/>
            <p:nvPr/>
          </p:nvSpPr>
          <p:spPr>
            <a:xfrm>
              <a:off x="702645" y="2117558"/>
              <a:ext cx="5189618" cy="1549667"/>
            </a:xfrm>
            <a:prstGeom prst="rect">
              <a:avLst/>
            </a:prstGeom>
            <a:solidFill>
              <a:srgbClr val="302757"/>
            </a:solidFill>
            <a:ln w="38100">
              <a:solidFill>
                <a:srgbClr val="3027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E2BAC0B-87EB-1696-102F-E09E453BE7DD}"/>
                </a:ext>
              </a:extLst>
            </p:cNvPr>
            <p:cNvSpPr txBox="1"/>
            <p:nvPr/>
          </p:nvSpPr>
          <p:spPr>
            <a:xfrm>
              <a:off x="834657" y="2678846"/>
              <a:ext cx="3579799" cy="523220"/>
            </a:xfrm>
            <a:prstGeom prst="rect">
              <a:avLst/>
            </a:prstGeom>
            <a:noFill/>
            <a:ln>
              <a:solidFill>
                <a:srgbClr val="302757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lt-LT" sz="1400" dirty="0">
                  <a:solidFill>
                    <a:schemeClr val="bg1"/>
                  </a:solidFill>
                  <a:latin typeface="Verdana"/>
                  <a:ea typeface="Verdana"/>
                </a:rPr>
                <a:t>Teikti profesionalias paslaugas vieno langelio principu</a:t>
              </a:r>
              <a:endParaRPr lang="lt-LT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929B958-0F5E-8069-C8DE-21C5B62471DC}"/>
                </a:ext>
              </a:extLst>
            </p:cNvPr>
            <p:cNvSpPr txBox="1"/>
            <p:nvPr/>
          </p:nvSpPr>
          <p:spPr>
            <a:xfrm>
              <a:off x="1814361" y="2224237"/>
              <a:ext cx="1977993" cy="307777"/>
            </a:xfrm>
            <a:prstGeom prst="rect">
              <a:avLst/>
            </a:prstGeom>
            <a:noFill/>
            <a:ln>
              <a:solidFill>
                <a:srgbClr val="30275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lt-LT" sz="1400" b="1">
                  <a:solidFill>
                    <a:srgbClr val="EEE73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KLIENTAMS</a:t>
              </a:r>
              <a:endParaRPr lang="en-US" sz="2800" b="1">
                <a:solidFill>
                  <a:srgbClr val="EEE73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" name="Grupė 4">
            <a:extLst>
              <a:ext uri="{FF2B5EF4-FFF2-40B4-BE49-F238E27FC236}">
                <a16:creationId xmlns:a16="http://schemas.microsoft.com/office/drawing/2014/main" xmlns="" id="{2B17C73A-CB06-25A7-8040-34F2D87CDF85}"/>
              </a:ext>
            </a:extLst>
          </p:cNvPr>
          <p:cNvGrpSpPr/>
          <p:nvPr/>
        </p:nvGrpSpPr>
        <p:grpSpPr>
          <a:xfrm>
            <a:off x="702643" y="3767661"/>
            <a:ext cx="5178391" cy="1601632"/>
            <a:chOff x="702643" y="3767661"/>
            <a:chExt cx="5178391" cy="1601632"/>
          </a:xfrm>
        </p:grpSpPr>
        <p:sp>
          <p:nvSpPr>
            <p:cNvPr id="13" name="Stačiakampis 12">
              <a:extLst>
                <a:ext uri="{FF2B5EF4-FFF2-40B4-BE49-F238E27FC236}">
                  <a16:creationId xmlns:a16="http://schemas.microsoft.com/office/drawing/2014/main" xmlns="" id="{5114223C-8023-1853-F43F-BBC88F10E090}"/>
                </a:ext>
              </a:extLst>
            </p:cNvPr>
            <p:cNvSpPr/>
            <p:nvPr/>
          </p:nvSpPr>
          <p:spPr>
            <a:xfrm>
              <a:off x="702643" y="3767661"/>
              <a:ext cx="5178391" cy="1601632"/>
            </a:xfrm>
            <a:prstGeom prst="rect">
              <a:avLst/>
            </a:prstGeom>
            <a:solidFill>
              <a:srgbClr val="302757"/>
            </a:solidFill>
            <a:ln w="38100">
              <a:solidFill>
                <a:srgbClr val="3027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2B47881-1CA5-78F8-B39F-5CBAC127CDEF}"/>
                </a:ext>
              </a:extLst>
            </p:cNvPr>
            <p:cNvSpPr txBox="1"/>
            <p:nvPr/>
          </p:nvSpPr>
          <p:spPr>
            <a:xfrm>
              <a:off x="1814360" y="3906651"/>
              <a:ext cx="1977993" cy="307777"/>
            </a:xfrm>
            <a:prstGeom prst="rect">
              <a:avLst/>
            </a:prstGeom>
            <a:noFill/>
            <a:ln>
              <a:solidFill>
                <a:srgbClr val="30275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lt-LT" sz="1400" b="1">
                  <a:solidFill>
                    <a:srgbClr val="EEE73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STEIGĖJAMS</a:t>
              </a:r>
              <a:endParaRPr lang="en-US" sz="1400" b="1">
                <a:solidFill>
                  <a:srgbClr val="EEE73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559F6B1-DB69-7B28-74C8-7134DE15C738}"/>
                </a:ext>
              </a:extLst>
            </p:cNvPr>
            <p:cNvSpPr txBox="1"/>
            <p:nvPr/>
          </p:nvSpPr>
          <p:spPr>
            <a:xfrm>
              <a:off x="816071" y="4393532"/>
              <a:ext cx="3712149" cy="523220"/>
            </a:xfrm>
            <a:prstGeom prst="rect">
              <a:avLst/>
            </a:prstGeom>
            <a:noFill/>
            <a:ln>
              <a:solidFill>
                <a:srgbClr val="302757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lt-LT" sz="1400">
                  <a:solidFill>
                    <a:schemeClr val="bg1"/>
                  </a:solidFill>
                  <a:latin typeface="Verdana"/>
                  <a:ea typeface="Verdana"/>
                </a:rPr>
                <a:t>Veikti skaidriai, rezultatyviai ir efektyviai</a:t>
              </a:r>
              <a:endParaRPr lang="lt-LT"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4" name="Grupė 3">
            <a:extLst>
              <a:ext uri="{FF2B5EF4-FFF2-40B4-BE49-F238E27FC236}">
                <a16:creationId xmlns:a16="http://schemas.microsoft.com/office/drawing/2014/main" xmlns="" id="{3D1B10F5-0BED-3F3E-8652-72573AA8271B}"/>
              </a:ext>
            </a:extLst>
          </p:cNvPr>
          <p:cNvGrpSpPr/>
          <p:nvPr/>
        </p:nvGrpSpPr>
        <p:grpSpPr>
          <a:xfrm>
            <a:off x="6003755" y="2117558"/>
            <a:ext cx="5230531" cy="1549667"/>
            <a:chOff x="6003755" y="2117558"/>
            <a:chExt cx="5230531" cy="1549667"/>
          </a:xfrm>
        </p:grpSpPr>
        <p:sp>
          <p:nvSpPr>
            <p:cNvPr id="12" name="Stačiakampis 11">
              <a:extLst>
                <a:ext uri="{FF2B5EF4-FFF2-40B4-BE49-F238E27FC236}">
                  <a16:creationId xmlns:a16="http://schemas.microsoft.com/office/drawing/2014/main" xmlns="" id="{4A410FE1-0922-85F7-6833-BF7BF08A76B9}"/>
                </a:ext>
              </a:extLst>
            </p:cNvPr>
            <p:cNvSpPr/>
            <p:nvPr/>
          </p:nvSpPr>
          <p:spPr>
            <a:xfrm>
              <a:off x="6003755" y="2117558"/>
              <a:ext cx="5230531" cy="1549667"/>
            </a:xfrm>
            <a:prstGeom prst="rect">
              <a:avLst/>
            </a:prstGeom>
            <a:solidFill>
              <a:srgbClr val="302757"/>
            </a:solidFill>
            <a:ln w="38100">
              <a:solidFill>
                <a:srgbClr val="3027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E2A84DE-2424-0B1E-1D3E-272480223327}"/>
                </a:ext>
              </a:extLst>
            </p:cNvPr>
            <p:cNvSpPr txBox="1"/>
            <p:nvPr/>
          </p:nvSpPr>
          <p:spPr>
            <a:xfrm>
              <a:off x="7674539" y="2204985"/>
              <a:ext cx="2557116" cy="307777"/>
            </a:xfrm>
            <a:prstGeom prst="rect">
              <a:avLst/>
            </a:prstGeom>
            <a:noFill/>
            <a:ln>
              <a:solidFill>
                <a:srgbClr val="30275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lt-LT" sz="1400" b="1">
                  <a:solidFill>
                    <a:srgbClr val="EEE73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VIENI</a:t>
              </a:r>
              <a:r>
                <a:rPr lang="lt-LT" sz="1400">
                  <a:solidFill>
                    <a:srgbClr val="EEE73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lt-LT" sz="1400" b="1">
                  <a:solidFill>
                    <a:srgbClr val="EEE73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KITIEMS</a:t>
              </a:r>
              <a:endParaRPr lang="en-US" sz="1400" b="1">
                <a:solidFill>
                  <a:srgbClr val="EEE73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E50F1436-8ABB-AFB2-0970-E76AF4B52045}"/>
                </a:ext>
              </a:extLst>
            </p:cNvPr>
            <p:cNvSpPr txBox="1"/>
            <p:nvPr/>
          </p:nvSpPr>
          <p:spPr>
            <a:xfrm>
              <a:off x="7373820" y="2671333"/>
              <a:ext cx="3579799" cy="523220"/>
            </a:xfrm>
            <a:prstGeom prst="rect">
              <a:avLst/>
            </a:prstGeom>
            <a:noFill/>
            <a:ln>
              <a:solidFill>
                <a:srgbClr val="30275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lt-LT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Būti </a:t>
              </a:r>
              <a:r>
                <a:rPr lang="lt-LT" sz="140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proaktyvia</a:t>
              </a:r>
              <a:r>
                <a:rPr lang="lt-LT" sz="1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besimokančia komanda</a:t>
              </a:r>
              <a:endParaRPr lang="en-US"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6" name="Grupė 5">
            <a:extLst>
              <a:ext uri="{FF2B5EF4-FFF2-40B4-BE49-F238E27FC236}">
                <a16:creationId xmlns:a16="http://schemas.microsoft.com/office/drawing/2014/main" xmlns="" id="{FD05D09D-80EE-87D2-7021-9576B48D6EEF}"/>
              </a:ext>
            </a:extLst>
          </p:cNvPr>
          <p:cNvGrpSpPr/>
          <p:nvPr/>
        </p:nvGrpSpPr>
        <p:grpSpPr>
          <a:xfrm>
            <a:off x="6003755" y="3774077"/>
            <a:ext cx="5230532" cy="1601631"/>
            <a:chOff x="6003755" y="3774077"/>
            <a:chExt cx="5230532" cy="1601631"/>
          </a:xfrm>
        </p:grpSpPr>
        <p:sp>
          <p:nvSpPr>
            <p:cNvPr id="14" name="Stačiakampis 13">
              <a:extLst>
                <a:ext uri="{FF2B5EF4-FFF2-40B4-BE49-F238E27FC236}">
                  <a16:creationId xmlns:a16="http://schemas.microsoft.com/office/drawing/2014/main" xmlns="" id="{DD9D1984-FCB3-9964-7F0A-75441FD7A40B}"/>
                </a:ext>
              </a:extLst>
            </p:cNvPr>
            <p:cNvSpPr/>
            <p:nvPr/>
          </p:nvSpPr>
          <p:spPr>
            <a:xfrm>
              <a:off x="6003755" y="3774077"/>
              <a:ext cx="5230532" cy="1601631"/>
            </a:xfrm>
            <a:prstGeom prst="rect">
              <a:avLst/>
            </a:prstGeom>
            <a:solidFill>
              <a:srgbClr val="302757"/>
            </a:solidFill>
            <a:ln w="38100">
              <a:solidFill>
                <a:srgbClr val="3027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E99AEDC7-A922-B8FA-8CA6-D9E55F994CFF}"/>
                </a:ext>
              </a:extLst>
            </p:cNvPr>
            <p:cNvSpPr txBox="1"/>
            <p:nvPr/>
          </p:nvSpPr>
          <p:spPr>
            <a:xfrm>
              <a:off x="7668923" y="3906652"/>
              <a:ext cx="3342376" cy="307777"/>
            </a:xfrm>
            <a:prstGeom prst="rect">
              <a:avLst/>
            </a:prstGeom>
            <a:noFill/>
            <a:ln>
              <a:solidFill>
                <a:srgbClr val="302757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lt-LT" sz="1400" b="1">
                  <a:solidFill>
                    <a:srgbClr val="EEE730"/>
                  </a:solidFill>
                  <a:latin typeface="Verdana"/>
                  <a:ea typeface="Verdana"/>
                </a:rPr>
                <a:t>BENDRAKŪRĖJAMS</a:t>
              </a:r>
              <a:endParaRPr lang="en-US" sz="1400" b="1">
                <a:solidFill>
                  <a:srgbClr val="EEE730"/>
                </a:solidFill>
                <a:latin typeface="Verdana"/>
                <a:ea typeface="Verdana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7EAE6BFC-654C-A0F4-BBC2-F4E69A26CDF6}"/>
                </a:ext>
              </a:extLst>
            </p:cNvPr>
            <p:cNvSpPr txBox="1"/>
            <p:nvPr/>
          </p:nvSpPr>
          <p:spPr>
            <a:xfrm>
              <a:off x="7410982" y="4571746"/>
              <a:ext cx="3645170" cy="307777"/>
            </a:xfrm>
            <a:prstGeom prst="rect">
              <a:avLst/>
            </a:prstGeom>
            <a:noFill/>
            <a:ln>
              <a:solidFill>
                <a:srgbClr val="302757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lt-LT" sz="1400">
                  <a:solidFill>
                    <a:schemeClr val="bg1"/>
                  </a:solidFill>
                  <a:latin typeface="Verdana"/>
                  <a:ea typeface="Verdana"/>
                </a:rPr>
                <a:t>Sutelkti bendram veikimui</a:t>
              </a:r>
            </a:p>
          </p:txBody>
        </p:sp>
      </p:grpSp>
      <p:grpSp>
        <p:nvGrpSpPr>
          <p:cNvPr id="7" name="Grupė 6">
            <a:extLst>
              <a:ext uri="{FF2B5EF4-FFF2-40B4-BE49-F238E27FC236}">
                <a16:creationId xmlns:a16="http://schemas.microsoft.com/office/drawing/2014/main" xmlns="" id="{0157FF42-1E0D-BC77-14A9-3FFA1429A221}"/>
              </a:ext>
            </a:extLst>
          </p:cNvPr>
          <p:cNvGrpSpPr/>
          <p:nvPr/>
        </p:nvGrpSpPr>
        <p:grpSpPr>
          <a:xfrm>
            <a:off x="702642" y="5482560"/>
            <a:ext cx="10531644" cy="956741"/>
            <a:chOff x="702642" y="5482560"/>
            <a:chExt cx="10531644" cy="956741"/>
          </a:xfrm>
        </p:grpSpPr>
        <p:sp>
          <p:nvSpPr>
            <p:cNvPr id="15" name="Stačiakampis 14">
              <a:extLst>
                <a:ext uri="{FF2B5EF4-FFF2-40B4-BE49-F238E27FC236}">
                  <a16:creationId xmlns:a16="http://schemas.microsoft.com/office/drawing/2014/main" xmlns="" id="{70E40061-1837-5C8E-1550-E663841FF3BD}"/>
                </a:ext>
              </a:extLst>
            </p:cNvPr>
            <p:cNvSpPr/>
            <p:nvPr/>
          </p:nvSpPr>
          <p:spPr>
            <a:xfrm>
              <a:off x="702642" y="5482560"/>
              <a:ext cx="10531644" cy="956741"/>
            </a:xfrm>
            <a:prstGeom prst="rect">
              <a:avLst/>
            </a:prstGeom>
            <a:solidFill>
              <a:srgbClr val="302757"/>
            </a:solidFill>
            <a:ln w="38100">
              <a:solidFill>
                <a:srgbClr val="3027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9B7836D-80F9-5569-81E8-ED012129F4E4}"/>
                </a:ext>
              </a:extLst>
            </p:cNvPr>
            <p:cNvSpPr txBox="1"/>
            <p:nvPr/>
          </p:nvSpPr>
          <p:spPr>
            <a:xfrm>
              <a:off x="4979467" y="5591350"/>
              <a:ext cx="1977993" cy="307777"/>
            </a:xfrm>
            <a:prstGeom prst="rect">
              <a:avLst/>
            </a:prstGeom>
            <a:noFill/>
            <a:ln>
              <a:solidFill>
                <a:srgbClr val="30275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lt-LT" sz="1400" b="1">
                  <a:solidFill>
                    <a:srgbClr val="EEE73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VISUOMENEI</a:t>
              </a:r>
              <a:endParaRPr lang="en-US" sz="1400" b="1">
                <a:solidFill>
                  <a:srgbClr val="EEE73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C9240B6-BD24-8114-1E54-F058B47527F0}"/>
                </a:ext>
              </a:extLst>
            </p:cNvPr>
            <p:cNvSpPr txBox="1"/>
            <p:nvPr/>
          </p:nvSpPr>
          <p:spPr>
            <a:xfrm>
              <a:off x="825364" y="5932535"/>
              <a:ext cx="10240080" cy="307777"/>
            </a:xfrm>
            <a:prstGeom prst="rect">
              <a:avLst/>
            </a:prstGeom>
            <a:noFill/>
            <a:ln>
              <a:solidFill>
                <a:srgbClr val="302757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lt-LT" sz="1400">
                  <a:solidFill>
                    <a:schemeClr val="bg1"/>
                  </a:solidFill>
                  <a:latin typeface="Verdana"/>
                  <a:ea typeface="Verdana"/>
                </a:rPr>
                <a:t>Prisidėti prie ekonominės gerovės augimo Lietuvoje</a:t>
              </a:r>
              <a:endParaRPr lang="lt-LT"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6" name="Stačiakampis 15">
            <a:extLst>
              <a:ext uri="{FF2B5EF4-FFF2-40B4-BE49-F238E27FC236}">
                <a16:creationId xmlns:a16="http://schemas.microsoft.com/office/drawing/2014/main" xmlns="" id="{25413894-3B3A-769B-64F9-38CCF4E09408}"/>
              </a:ext>
            </a:extLst>
          </p:cNvPr>
          <p:cNvSpPr/>
          <p:nvPr/>
        </p:nvSpPr>
        <p:spPr>
          <a:xfrm>
            <a:off x="4639376" y="2710715"/>
            <a:ext cx="2658177" cy="2204987"/>
          </a:xfrm>
          <a:prstGeom prst="rect">
            <a:avLst/>
          </a:prstGeom>
          <a:ln w="76200">
            <a:solidFill>
              <a:srgbClr val="EEE73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Auginti pasauliniu mastu konkurencingą verslą</a:t>
            </a:r>
            <a:endParaRPr lang="en-US" sz="240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869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ačiakampis 15">
            <a:extLst>
              <a:ext uri="{FF2B5EF4-FFF2-40B4-BE49-F238E27FC236}">
                <a16:creationId xmlns:a16="http://schemas.microsoft.com/office/drawing/2014/main" xmlns="" id="{3DBE1531-5E66-74BC-6CA9-41D9C13AA50B}"/>
              </a:ext>
            </a:extLst>
          </p:cNvPr>
          <p:cNvSpPr/>
          <p:nvPr/>
        </p:nvSpPr>
        <p:spPr>
          <a:xfrm>
            <a:off x="6955733" y="-1"/>
            <a:ext cx="5236267" cy="6859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3366D6C-2DF2-8C15-8A6A-7CDF2A6B693A}"/>
              </a:ext>
            </a:extLst>
          </p:cNvPr>
          <p:cNvSpPr txBox="1"/>
          <p:nvPr/>
        </p:nvSpPr>
        <p:spPr>
          <a:xfrm>
            <a:off x="8359608" y="946149"/>
            <a:ext cx="350166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2000" b="1">
                <a:solidFill>
                  <a:srgbClr val="302757"/>
                </a:solidFill>
                <a:latin typeface="Verdana"/>
                <a:ea typeface="Verdana"/>
              </a:rPr>
              <a:t>Padvigubinti</a:t>
            </a:r>
            <a:r>
              <a:rPr lang="lt-LT" sz="2000">
                <a:solidFill>
                  <a:srgbClr val="302757"/>
                </a:solidFill>
                <a:latin typeface="Verdana"/>
                <a:ea typeface="Verdana"/>
              </a:rPr>
              <a:t>  aukštos pridėtinės vertės prekių ir paslaugų dalį lietuviškos kilmės eksporte </a:t>
            </a:r>
            <a:r>
              <a:rPr lang="lt-LT" sz="2000" err="1">
                <a:solidFill>
                  <a:schemeClr val="bg1"/>
                </a:solidFill>
                <a:latin typeface="Verdana"/>
                <a:ea typeface="Verdana"/>
              </a:rPr>
              <a:t>eksporte</a:t>
            </a:r>
            <a:endParaRPr lang="en-US" sz="2000" err="1">
              <a:solidFill>
                <a:schemeClr val="bg1"/>
              </a:solidFill>
              <a:latin typeface="Verdana"/>
              <a:ea typeface="Verdan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DBDFAA-5348-476D-FBA8-24B49893F809}"/>
              </a:ext>
            </a:extLst>
          </p:cNvPr>
          <p:cNvSpPr txBox="1"/>
          <p:nvPr/>
        </p:nvSpPr>
        <p:spPr>
          <a:xfrm>
            <a:off x="8372158" y="3144304"/>
            <a:ext cx="34772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err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Patrigubinti</a:t>
            </a:r>
            <a:r>
              <a:rPr lang="en-US" sz="200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err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priva</a:t>
            </a:r>
            <a:r>
              <a:rPr lang="lt-LT" sz="2000" err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čias</a:t>
            </a:r>
            <a:r>
              <a:rPr lang="lt-LT" sz="200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err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investicijas</a:t>
            </a:r>
            <a:r>
              <a:rPr lang="lt-LT" sz="200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į mokslinius tyrimus ir eksperimentinę plėtrą </a:t>
            </a:r>
            <a:r>
              <a:rPr lang="lt-LT"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eksperimentinę plėtrą</a:t>
            </a:r>
            <a:endParaRPr lang="en-US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49A138-4CAB-06B0-E8A0-F2E4A2BBC194}"/>
              </a:ext>
            </a:extLst>
          </p:cNvPr>
          <p:cNvSpPr txBox="1"/>
          <p:nvPr/>
        </p:nvSpPr>
        <p:spPr>
          <a:xfrm>
            <a:off x="8454698" y="5186963"/>
            <a:ext cx="3549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Kas </a:t>
            </a:r>
            <a:r>
              <a:rPr lang="en-US" sz="2000" b="1" err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antros</a:t>
            </a:r>
            <a:r>
              <a:rPr lang="en-US" sz="200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lt-LT" sz="200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į</a:t>
            </a:r>
            <a:r>
              <a:rPr lang="en-US" sz="2000" err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</a:t>
            </a:r>
            <a:r>
              <a:rPr lang="lt-LT" sz="200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ė</a:t>
            </a:r>
            <a:r>
              <a:rPr lang="en-US" sz="200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lt-LT" sz="200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err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produktyvumas</a:t>
            </a:r>
            <a:r>
              <a:rPr lang="en-US" sz="200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auk</a:t>
            </a:r>
            <a:r>
              <a:rPr lang="lt-LT" sz="200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š</a:t>
            </a:r>
            <a:r>
              <a:rPr lang="en-US" sz="2000" err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tesnis</a:t>
            </a:r>
            <a:r>
              <a:rPr lang="en-US" sz="200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err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nei</a:t>
            </a:r>
            <a:r>
              <a:rPr lang="en-US" sz="200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ES </a:t>
            </a:r>
            <a:r>
              <a:rPr lang="en-US" sz="2000" err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vidurkis</a:t>
            </a:r>
            <a:endParaRPr lang="en-US" sz="200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AABF23B-E828-3EB2-1891-EE819D275E9D}"/>
              </a:ext>
            </a:extLst>
          </p:cNvPr>
          <p:cNvSpPr txBox="1"/>
          <p:nvPr/>
        </p:nvSpPr>
        <p:spPr>
          <a:xfrm>
            <a:off x="7228796" y="941342"/>
            <a:ext cx="1167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5400" b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lt-LT" sz="600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endParaRPr lang="en-US" sz="600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4F40EF8-3542-BF49-6536-7385B1E7E198}"/>
              </a:ext>
            </a:extLst>
          </p:cNvPr>
          <p:cNvSpPr txBox="1"/>
          <p:nvPr/>
        </p:nvSpPr>
        <p:spPr>
          <a:xfrm>
            <a:off x="7192434" y="3144304"/>
            <a:ext cx="1167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5400" b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lt-LT" sz="600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endParaRPr lang="en-US" sz="600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CC9D9F8-04A0-BEA5-0ACB-A4DA2C3F952A}"/>
              </a:ext>
            </a:extLst>
          </p:cNvPr>
          <p:cNvSpPr txBox="1"/>
          <p:nvPr/>
        </p:nvSpPr>
        <p:spPr>
          <a:xfrm>
            <a:off x="7288327" y="5228774"/>
            <a:ext cx="1167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n-US" sz="280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/2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E7744468-F38D-CBAE-ACF4-28528C15EE54}"/>
              </a:ext>
            </a:extLst>
          </p:cNvPr>
          <p:cNvSpPr txBox="1">
            <a:spLocks/>
          </p:cNvSpPr>
          <p:nvPr/>
        </p:nvSpPr>
        <p:spPr>
          <a:xfrm>
            <a:off x="1481299" y="2033143"/>
            <a:ext cx="4184189" cy="11046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4400"/>
              <a:t>Vizija </a:t>
            </a:r>
            <a:r>
              <a:rPr lang="lt-LT" sz="4400" b="1">
                <a:solidFill>
                  <a:srgbClr val="EEE730"/>
                </a:solidFill>
              </a:rPr>
              <a:t>2030</a:t>
            </a:r>
            <a:endParaRPr lang="x-none" sz="4400" b="1">
              <a:solidFill>
                <a:srgbClr val="EEE73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AFB5E5-FBDB-C8E2-2E28-95AB2F6E7818}"/>
              </a:ext>
            </a:extLst>
          </p:cNvPr>
          <p:cNvSpPr txBox="1"/>
          <p:nvPr/>
        </p:nvSpPr>
        <p:spPr>
          <a:xfrm>
            <a:off x="867996" y="3639535"/>
            <a:ext cx="503373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err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Globaliai</a:t>
            </a:r>
            <a:r>
              <a:rPr lang="en-US" sz="2000" b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stipri</a:t>
            </a:r>
            <a:r>
              <a:rPr lang="en-US" sz="2000" b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 Lietuvos </a:t>
            </a:r>
            <a:r>
              <a:rPr lang="en-US" sz="2000" b="1" err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inovacijų</a:t>
            </a:r>
            <a:r>
              <a:rPr lang="en-US" sz="2000" b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ekosistema</a:t>
            </a:r>
            <a:endParaRPr lang="en-US" sz="2000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8807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xmlns="" id="{7A4BDB47-8123-68A8-4CDC-67B2EE056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701"/>
          <a:stretch/>
        </p:blipFill>
        <p:spPr>
          <a:xfrm>
            <a:off x="0" y="243430"/>
            <a:ext cx="12192000" cy="215210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B507E995-3749-8B93-7B42-92B7DE3F8A50}"/>
              </a:ext>
            </a:extLst>
          </p:cNvPr>
          <p:cNvSpPr txBox="1">
            <a:spLocks/>
          </p:cNvSpPr>
          <p:nvPr/>
        </p:nvSpPr>
        <p:spPr>
          <a:xfrm>
            <a:off x="2018678" y="310226"/>
            <a:ext cx="9503664" cy="9074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>
                <a:latin typeface="Verdana"/>
                <a:ea typeface="Verdana"/>
              </a:rPr>
              <a:t>Mūsų klientų verslo brandos etapai</a:t>
            </a:r>
            <a:endParaRPr lang="lt-L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713ED57-9EE2-E42C-AA1F-E4C96BD32C6E}"/>
              </a:ext>
            </a:extLst>
          </p:cNvPr>
          <p:cNvSpPr/>
          <p:nvPr/>
        </p:nvSpPr>
        <p:spPr>
          <a:xfrm>
            <a:off x="0" y="1373668"/>
            <a:ext cx="10325099" cy="12446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0BA3A430-B4D2-C0E2-667D-4212B4244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6481" y="2268194"/>
            <a:ext cx="1388752" cy="1818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F5C7E6F-FE1D-E3AF-BBF0-83445DE5DB94}"/>
              </a:ext>
            </a:extLst>
          </p:cNvPr>
          <p:cNvSpPr txBox="1"/>
          <p:nvPr/>
        </p:nvSpPr>
        <p:spPr>
          <a:xfrm>
            <a:off x="424945" y="4622072"/>
            <a:ext cx="2804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>
                <a:solidFill>
                  <a:srgbClr val="302857"/>
                </a:solidFill>
                <a:latin typeface="Verdana   "/>
              </a:rPr>
              <a:t>VERSLUS ŽMOGUS</a:t>
            </a:r>
            <a:endParaRPr lang="en-US" b="1">
              <a:solidFill>
                <a:srgbClr val="302857"/>
              </a:solidFill>
              <a:latin typeface="Verdana   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894338-6892-6EA1-8ABE-3A912DD477F1}"/>
              </a:ext>
            </a:extLst>
          </p:cNvPr>
          <p:cNvSpPr txBox="1"/>
          <p:nvPr/>
        </p:nvSpPr>
        <p:spPr>
          <a:xfrm>
            <a:off x="334459" y="5336163"/>
            <a:ext cx="25050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400">
                <a:solidFill>
                  <a:srgbClr val="302857"/>
                </a:solidFill>
                <a:latin typeface="Verdana   "/>
              </a:rPr>
              <a:t>Verslas dar neįkurtas: verslo idėjos gryninimas, verslumo kompetencijų stiprinimas, įmonės steigimas ir kt. </a:t>
            </a:r>
            <a:endParaRPr lang="en-US" sz="1400">
              <a:solidFill>
                <a:srgbClr val="302857"/>
              </a:solidFill>
              <a:latin typeface="Verdana   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87E14DED-4C46-C963-0872-8BDB8ACEF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596" y="2035948"/>
            <a:ext cx="1834854" cy="24029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4FFCB40-C4EA-4C93-3CB1-C6B8FBEC5347}"/>
              </a:ext>
            </a:extLst>
          </p:cNvPr>
          <p:cNvSpPr txBox="1"/>
          <p:nvPr/>
        </p:nvSpPr>
        <p:spPr>
          <a:xfrm>
            <a:off x="2998440" y="4584097"/>
            <a:ext cx="3146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302857"/>
                </a:solidFill>
                <a:latin typeface="Verdana   "/>
              </a:rPr>
              <a:t>PRADEDANTYSIS VERSLAS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A57393A-DF95-6896-EF6D-D8EA1C0C4D35}"/>
              </a:ext>
            </a:extLst>
          </p:cNvPr>
          <p:cNvSpPr txBox="1"/>
          <p:nvPr/>
        </p:nvSpPr>
        <p:spPr>
          <a:xfrm>
            <a:off x="3118800" y="5296910"/>
            <a:ext cx="2906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400" b="0" i="0">
                <a:solidFill>
                  <a:srgbClr val="302857"/>
                </a:solidFill>
                <a:effectLst/>
                <a:latin typeface="Verdana   "/>
              </a:rPr>
              <a:t>Verslas neseniai įkurtas: finansavimo šaltinių paieška, produkto gamybos pradžia, paslaugų teikimo pradžia</a:t>
            </a:r>
            <a:r>
              <a:rPr lang="en-US" sz="1400" b="0" i="0">
                <a:solidFill>
                  <a:srgbClr val="302857"/>
                </a:solidFill>
                <a:effectLst/>
                <a:latin typeface="Verdana   "/>
              </a:rPr>
              <a:t>. </a:t>
            </a:r>
            <a:endParaRPr lang="en-US" sz="1400">
              <a:solidFill>
                <a:srgbClr val="302857"/>
              </a:solidFill>
              <a:latin typeface="Verdana   "/>
            </a:endParaRPr>
          </a:p>
        </p:txBody>
      </p:sp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xmlns="" id="{74BD9125-B5F0-2411-25CE-7C994A22D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891" y="2217504"/>
            <a:ext cx="1850148" cy="24229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72C70AC-9083-841A-92D9-5C00CBD4BE3F}"/>
              </a:ext>
            </a:extLst>
          </p:cNvPr>
          <p:cNvSpPr txBox="1"/>
          <p:nvPr/>
        </p:nvSpPr>
        <p:spPr>
          <a:xfrm>
            <a:off x="6274702" y="4589806"/>
            <a:ext cx="3146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302857"/>
                </a:solidFill>
                <a:latin typeface="Verdana   "/>
              </a:rPr>
              <a:t>TVARIAI AUGANTIS VERSLAS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68D2C1D-7EB7-12CE-5932-5CF3113E59D5}"/>
              </a:ext>
            </a:extLst>
          </p:cNvPr>
          <p:cNvSpPr txBox="1"/>
          <p:nvPr/>
        </p:nvSpPr>
        <p:spPr>
          <a:xfrm>
            <a:off x="6460948" y="5336163"/>
            <a:ext cx="2906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400" b="0" i="0">
                <a:solidFill>
                  <a:srgbClr val="302857"/>
                </a:solidFill>
                <a:effectLst/>
                <a:latin typeface="Verdana   "/>
              </a:rPr>
              <a:t>Didėja pardavimai, kapitalas, tobulinama produkcija, paslaugos, technologijos, ieškomos naujos rinkos</a:t>
            </a:r>
            <a:endParaRPr lang="en-US" sz="1400">
              <a:solidFill>
                <a:srgbClr val="302857"/>
              </a:solidFill>
              <a:latin typeface="Verdana   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FE79211-BDB0-B29C-E5D5-3BBB9AC52E13}"/>
              </a:ext>
            </a:extLst>
          </p:cNvPr>
          <p:cNvSpPr txBox="1"/>
          <p:nvPr/>
        </p:nvSpPr>
        <p:spPr>
          <a:xfrm>
            <a:off x="9421632" y="4589806"/>
            <a:ext cx="2804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02857"/>
                </a:solidFill>
                <a:latin typeface="Verdana   "/>
              </a:rPr>
              <a:t>BRANDUS VERSLAS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7E021B1-575F-3A1D-BFC7-950C760623A4}"/>
              </a:ext>
            </a:extLst>
          </p:cNvPr>
          <p:cNvSpPr txBox="1"/>
          <p:nvPr/>
        </p:nvSpPr>
        <p:spPr>
          <a:xfrm>
            <a:off x="9550965" y="5336163"/>
            <a:ext cx="2505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400" b="0" i="0">
                <a:solidFill>
                  <a:srgbClr val="302857"/>
                </a:solidFill>
                <a:effectLst/>
                <a:latin typeface="Verdana   "/>
              </a:rPr>
              <a:t>Gamybos ir pardavimų apimtys stabilizuojasi, reikalingas pokytis, inovacija ir </a:t>
            </a:r>
            <a:r>
              <a:rPr lang="lt-LT" sz="1400" b="0" i="0" err="1">
                <a:solidFill>
                  <a:srgbClr val="302857"/>
                </a:solidFill>
                <a:effectLst/>
                <a:latin typeface="Verdana   "/>
              </a:rPr>
              <a:t>pan</a:t>
            </a:r>
            <a:r>
              <a:rPr lang="en-US" sz="1400" b="0" i="0">
                <a:solidFill>
                  <a:srgbClr val="302857"/>
                </a:solidFill>
                <a:effectLst/>
                <a:latin typeface="Verdana   "/>
              </a:rPr>
              <a:t>.</a:t>
            </a:r>
            <a:endParaRPr lang="en-US" sz="1400">
              <a:solidFill>
                <a:srgbClr val="302857"/>
              </a:solidFill>
              <a:latin typeface="Verdana   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xmlns="" id="{17039910-252B-4E54-1B3F-4F7F03043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232" y="1919275"/>
            <a:ext cx="2014684" cy="263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63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ED638A22-3151-EF46-4A35-F892A8853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821" y="272632"/>
            <a:ext cx="10412362" cy="574429"/>
          </a:xfrm>
        </p:spPr>
        <p:txBody>
          <a:bodyPr>
            <a:noAutofit/>
          </a:bodyPr>
          <a:lstStyle/>
          <a:p>
            <a:r>
              <a:rPr lang="lt-LT" sz="3200" b="1"/>
              <a:t>Vertės pasiūlymas mūsų klientui </a:t>
            </a:r>
          </a:p>
        </p:txBody>
      </p:sp>
      <p:pic>
        <p:nvPicPr>
          <p:cNvPr id="4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6FA35DAE-C87D-5597-0194-A74B066D5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821" y="1403000"/>
            <a:ext cx="717017" cy="957337"/>
          </a:xfrm>
          <a:prstGeom prst="rect">
            <a:avLst/>
          </a:prstGeom>
        </p:spPr>
      </p:pic>
      <p:pic>
        <p:nvPicPr>
          <p:cNvPr id="5" name="Picture 16" descr="Logo, icon&#10;&#10;Description automatically generated">
            <a:extLst>
              <a:ext uri="{FF2B5EF4-FFF2-40B4-BE49-F238E27FC236}">
                <a16:creationId xmlns:a16="http://schemas.microsoft.com/office/drawing/2014/main" xmlns="" id="{296ED149-E07D-3C3B-CF43-DA9041EC7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40" y="3394551"/>
            <a:ext cx="906875" cy="1249820"/>
          </a:xfrm>
          <a:prstGeom prst="rect">
            <a:avLst/>
          </a:prstGeom>
        </p:spPr>
      </p:pic>
      <p:pic>
        <p:nvPicPr>
          <p:cNvPr id="7" name="Paveikslėlis 8">
            <a:extLst>
              <a:ext uri="{FF2B5EF4-FFF2-40B4-BE49-F238E27FC236}">
                <a16:creationId xmlns:a16="http://schemas.microsoft.com/office/drawing/2014/main" xmlns="" id="{12300643-9CEA-6740-CF61-E7EC8308F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129" y="2360337"/>
            <a:ext cx="877624" cy="1149356"/>
          </a:xfrm>
          <a:prstGeom prst="rect">
            <a:avLst/>
          </a:prstGeom>
        </p:spPr>
      </p:pic>
      <p:pic>
        <p:nvPicPr>
          <p:cNvPr id="8" name="Paveikslėlis 12">
            <a:extLst>
              <a:ext uri="{FF2B5EF4-FFF2-40B4-BE49-F238E27FC236}">
                <a16:creationId xmlns:a16="http://schemas.microsoft.com/office/drawing/2014/main" xmlns="" id="{AB30CA48-C057-72BE-98EB-A39A4C004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260" y="5425639"/>
            <a:ext cx="836867" cy="1095093"/>
          </a:xfrm>
          <a:prstGeom prst="rect">
            <a:avLst/>
          </a:prstGeom>
        </p:spPr>
      </p:pic>
      <p:grpSp>
        <p:nvGrpSpPr>
          <p:cNvPr id="13" name="Graphic 11" descr="Bar graph with upward trend outline">
            <a:extLst>
              <a:ext uri="{FF2B5EF4-FFF2-40B4-BE49-F238E27FC236}">
                <a16:creationId xmlns:a16="http://schemas.microsoft.com/office/drawing/2014/main" xmlns="" id="{FBA83A3C-6C5D-D04F-C739-8883258557C1}"/>
              </a:ext>
            </a:extLst>
          </p:cNvPr>
          <p:cNvGrpSpPr/>
          <p:nvPr/>
        </p:nvGrpSpPr>
        <p:grpSpPr>
          <a:xfrm>
            <a:off x="1505479" y="4783679"/>
            <a:ext cx="547778" cy="547778"/>
            <a:chOff x="1681789" y="4880346"/>
            <a:chExt cx="547778" cy="547778"/>
          </a:xfrm>
          <a:solidFill>
            <a:srgbClr val="302857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6DEA84E5-FA1A-B414-6F84-0CAE8E65A8A9}"/>
                </a:ext>
              </a:extLst>
            </p:cNvPr>
            <p:cNvSpPr/>
            <p:nvPr/>
          </p:nvSpPr>
          <p:spPr>
            <a:xfrm>
              <a:off x="1681789" y="4880346"/>
              <a:ext cx="547536" cy="547778"/>
            </a:xfrm>
            <a:custGeom>
              <a:avLst/>
              <a:gdLst>
                <a:gd name="connsiteX0" fmla="*/ 547537 w 547536"/>
                <a:gd name="connsiteY0" fmla="*/ 531667 h 547778"/>
                <a:gd name="connsiteX1" fmla="*/ 16111 w 547536"/>
                <a:gd name="connsiteY1" fmla="*/ 531667 h 547778"/>
                <a:gd name="connsiteX2" fmla="*/ 16111 w 547536"/>
                <a:gd name="connsiteY2" fmla="*/ 0 h 547778"/>
                <a:gd name="connsiteX3" fmla="*/ 0 w 547536"/>
                <a:gd name="connsiteY3" fmla="*/ 0 h 547778"/>
                <a:gd name="connsiteX4" fmla="*/ 0 w 547536"/>
                <a:gd name="connsiteY4" fmla="*/ 547778 h 547778"/>
                <a:gd name="connsiteX5" fmla="*/ 547537 w 547536"/>
                <a:gd name="connsiteY5" fmla="*/ 547778 h 547778"/>
                <a:gd name="connsiteX6" fmla="*/ 547537 w 547536"/>
                <a:gd name="connsiteY6" fmla="*/ 531667 h 54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7536" h="547778">
                  <a:moveTo>
                    <a:pt x="547537" y="531667"/>
                  </a:moveTo>
                  <a:lnTo>
                    <a:pt x="16111" y="531667"/>
                  </a:lnTo>
                  <a:lnTo>
                    <a:pt x="16111" y="0"/>
                  </a:lnTo>
                  <a:lnTo>
                    <a:pt x="0" y="0"/>
                  </a:lnTo>
                  <a:lnTo>
                    <a:pt x="0" y="547778"/>
                  </a:lnTo>
                  <a:lnTo>
                    <a:pt x="547537" y="547778"/>
                  </a:lnTo>
                  <a:lnTo>
                    <a:pt x="547537" y="531667"/>
                  </a:lnTo>
                  <a:close/>
                </a:path>
              </a:pathLst>
            </a:custGeom>
            <a:solidFill>
              <a:srgbClr val="302857"/>
            </a:solidFill>
            <a:ln w="8037" cap="flat">
              <a:solidFill>
                <a:srgbClr val="302857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8AA6D584-7187-E412-BC5E-96B50DC86D49}"/>
                </a:ext>
              </a:extLst>
            </p:cNvPr>
            <p:cNvSpPr/>
            <p:nvPr/>
          </p:nvSpPr>
          <p:spPr>
            <a:xfrm>
              <a:off x="2100679" y="4880346"/>
              <a:ext cx="128889" cy="483333"/>
            </a:xfrm>
            <a:custGeom>
              <a:avLst/>
              <a:gdLst>
                <a:gd name="connsiteX0" fmla="*/ 128889 w 128889"/>
                <a:gd name="connsiteY0" fmla="*/ 0 h 483333"/>
                <a:gd name="connsiteX1" fmla="*/ 0 w 128889"/>
                <a:gd name="connsiteY1" fmla="*/ 0 h 483333"/>
                <a:gd name="connsiteX2" fmla="*/ 0 w 128889"/>
                <a:gd name="connsiteY2" fmla="*/ 483334 h 483333"/>
                <a:gd name="connsiteX3" fmla="*/ 128889 w 128889"/>
                <a:gd name="connsiteY3" fmla="*/ 483334 h 483333"/>
                <a:gd name="connsiteX4" fmla="*/ 112778 w 128889"/>
                <a:gd name="connsiteY4" fmla="*/ 467223 h 483333"/>
                <a:gd name="connsiteX5" fmla="*/ 16111 w 128889"/>
                <a:gd name="connsiteY5" fmla="*/ 467223 h 483333"/>
                <a:gd name="connsiteX6" fmla="*/ 16111 w 128889"/>
                <a:gd name="connsiteY6" fmla="*/ 16111 h 483333"/>
                <a:gd name="connsiteX7" fmla="*/ 112778 w 128889"/>
                <a:gd name="connsiteY7" fmla="*/ 16111 h 48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889" h="483333">
                  <a:moveTo>
                    <a:pt x="128889" y="0"/>
                  </a:moveTo>
                  <a:lnTo>
                    <a:pt x="0" y="0"/>
                  </a:lnTo>
                  <a:lnTo>
                    <a:pt x="0" y="483334"/>
                  </a:lnTo>
                  <a:lnTo>
                    <a:pt x="128889" y="483334"/>
                  </a:lnTo>
                  <a:close/>
                  <a:moveTo>
                    <a:pt x="112778" y="467223"/>
                  </a:moveTo>
                  <a:lnTo>
                    <a:pt x="16111" y="467223"/>
                  </a:lnTo>
                  <a:lnTo>
                    <a:pt x="16111" y="16111"/>
                  </a:lnTo>
                  <a:lnTo>
                    <a:pt x="112778" y="16111"/>
                  </a:lnTo>
                  <a:close/>
                </a:path>
              </a:pathLst>
            </a:custGeom>
            <a:solidFill>
              <a:srgbClr val="302857"/>
            </a:solidFill>
            <a:ln w="8037" cap="flat">
              <a:solidFill>
                <a:srgbClr val="302857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1767DC65-9BC2-5056-5095-528C4575B58D}"/>
                </a:ext>
              </a:extLst>
            </p:cNvPr>
            <p:cNvSpPr/>
            <p:nvPr/>
          </p:nvSpPr>
          <p:spPr>
            <a:xfrm>
              <a:off x="1923456" y="5057568"/>
              <a:ext cx="128889" cy="306111"/>
            </a:xfrm>
            <a:custGeom>
              <a:avLst/>
              <a:gdLst>
                <a:gd name="connsiteX0" fmla="*/ 0 w 128889"/>
                <a:gd name="connsiteY0" fmla="*/ 306111 h 306111"/>
                <a:gd name="connsiteX1" fmla="*/ 128889 w 128889"/>
                <a:gd name="connsiteY1" fmla="*/ 306111 h 306111"/>
                <a:gd name="connsiteX2" fmla="*/ 128889 w 128889"/>
                <a:gd name="connsiteY2" fmla="*/ 0 h 306111"/>
                <a:gd name="connsiteX3" fmla="*/ 0 w 128889"/>
                <a:gd name="connsiteY3" fmla="*/ 0 h 306111"/>
                <a:gd name="connsiteX4" fmla="*/ 16111 w 128889"/>
                <a:gd name="connsiteY4" fmla="*/ 16111 h 306111"/>
                <a:gd name="connsiteX5" fmla="*/ 112778 w 128889"/>
                <a:gd name="connsiteY5" fmla="*/ 16111 h 306111"/>
                <a:gd name="connsiteX6" fmla="*/ 112778 w 128889"/>
                <a:gd name="connsiteY6" fmla="*/ 290000 h 306111"/>
                <a:gd name="connsiteX7" fmla="*/ 16111 w 128889"/>
                <a:gd name="connsiteY7" fmla="*/ 290000 h 30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889" h="306111">
                  <a:moveTo>
                    <a:pt x="0" y="306111"/>
                  </a:moveTo>
                  <a:lnTo>
                    <a:pt x="128889" y="306111"/>
                  </a:lnTo>
                  <a:lnTo>
                    <a:pt x="128889" y="0"/>
                  </a:lnTo>
                  <a:lnTo>
                    <a:pt x="0" y="0"/>
                  </a:lnTo>
                  <a:close/>
                  <a:moveTo>
                    <a:pt x="16111" y="16111"/>
                  </a:moveTo>
                  <a:lnTo>
                    <a:pt x="112778" y="16111"/>
                  </a:lnTo>
                  <a:lnTo>
                    <a:pt x="112778" y="290000"/>
                  </a:lnTo>
                  <a:lnTo>
                    <a:pt x="16111" y="290000"/>
                  </a:lnTo>
                  <a:close/>
                </a:path>
              </a:pathLst>
            </a:custGeom>
            <a:solidFill>
              <a:srgbClr val="302857"/>
            </a:solidFill>
            <a:ln w="8037" cap="flat">
              <a:solidFill>
                <a:srgbClr val="302857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01060B8E-A29E-2BA4-CDB2-016B2825C7C9}"/>
                </a:ext>
              </a:extLst>
            </p:cNvPr>
            <p:cNvSpPr/>
            <p:nvPr/>
          </p:nvSpPr>
          <p:spPr>
            <a:xfrm>
              <a:off x="1746234" y="5202568"/>
              <a:ext cx="128889" cy="161111"/>
            </a:xfrm>
            <a:custGeom>
              <a:avLst/>
              <a:gdLst>
                <a:gd name="connsiteX0" fmla="*/ 0 w 128889"/>
                <a:gd name="connsiteY0" fmla="*/ 161111 h 161111"/>
                <a:gd name="connsiteX1" fmla="*/ 128889 w 128889"/>
                <a:gd name="connsiteY1" fmla="*/ 161111 h 161111"/>
                <a:gd name="connsiteX2" fmla="*/ 128889 w 128889"/>
                <a:gd name="connsiteY2" fmla="*/ 0 h 161111"/>
                <a:gd name="connsiteX3" fmla="*/ 0 w 128889"/>
                <a:gd name="connsiteY3" fmla="*/ 0 h 161111"/>
                <a:gd name="connsiteX4" fmla="*/ 16111 w 128889"/>
                <a:gd name="connsiteY4" fmla="*/ 16111 h 161111"/>
                <a:gd name="connsiteX5" fmla="*/ 112778 w 128889"/>
                <a:gd name="connsiteY5" fmla="*/ 16111 h 161111"/>
                <a:gd name="connsiteX6" fmla="*/ 112778 w 128889"/>
                <a:gd name="connsiteY6" fmla="*/ 145000 h 161111"/>
                <a:gd name="connsiteX7" fmla="*/ 16111 w 128889"/>
                <a:gd name="connsiteY7" fmla="*/ 145000 h 16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889" h="161111">
                  <a:moveTo>
                    <a:pt x="0" y="161111"/>
                  </a:moveTo>
                  <a:lnTo>
                    <a:pt x="128889" y="161111"/>
                  </a:lnTo>
                  <a:lnTo>
                    <a:pt x="128889" y="0"/>
                  </a:lnTo>
                  <a:lnTo>
                    <a:pt x="0" y="0"/>
                  </a:lnTo>
                  <a:close/>
                  <a:moveTo>
                    <a:pt x="16111" y="16111"/>
                  </a:moveTo>
                  <a:lnTo>
                    <a:pt x="112778" y="16111"/>
                  </a:lnTo>
                  <a:lnTo>
                    <a:pt x="112778" y="145000"/>
                  </a:lnTo>
                  <a:lnTo>
                    <a:pt x="16111" y="145000"/>
                  </a:lnTo>
                  <a:close/>
                </a:path>
              </a:pathLst>
            </a:custGeom>
            <a:solidFill>
              <a:srgbClr val="302857"/>
            </a:solidFill>
            <a:ln w="8037" cap="flat">
              <a:solidFill>
                <a:srgbClr val="302857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3DC15313-6055-E0CF-BB2F-E35E1E27A484}"/>
                </a:ext>
              </a:extLst>
            </p:cNvPr>
            <p:cNvSpPr/>
            <p:nvPr/>
          </p:nvSpPr>
          <p:spPr>
            <a:xfrm>
              <a:off x="1740539" y="4880346"/>
              <a:ext cx="263497" cy="263473"/>
            </a:xfrm>
            <a:custGeom>
              <a:avLst/>
              <a:gdLst>
                <a:gd name="connsiteX0" fmla="*/ 11391 w 263497"/>
                <a:gd name="connsiteY0" fmla="*/ 263473 h 263473"/>
                <a:gd name="connsiteX1" fmla="*/ 247249 w 263497"/>
                <a:gd name="connsiteY1" fmla="*/ 27614 h 263473"/>
                <a:gd name="connsiteX2" fmla="*/ 247363 w 263497"/>
                <a:gd name="connsiteY2" fmla="*/ 27615 h 263473"/>
                <a:gd name="connsiteX3" fmla="*/ 247386 w 263497"/>
                <a:gd name="connsiteY3" fmla="*/ 27671 h 263473"/>
                <a:gd name="connsiteX4" fmla="*/ 247386 w 263497"/>
                <a:gd name="connsiteY4" fmla="*/ 104722 h 263473"/>
                <a:gd name="connsiteX5" fmla="*/ 263497 w 263497"/>
                <a:gd name="connsiteY5" fmla="*/ 104722 h 263473"/>
                <a:gd name="connsiteX6" fmla="*/ 263497 w 263497"/>
                <a:gd name="connsiteY6" fmla="*/ 0 h 263473"/>
                <a:gd name="connsiteX7" fmla="*/ 158993 w 263497"/>
                <a:gd name="connsiteY7" fmla="*/ 0 h 263473"/>
                <a:gd name="connsiteX8" fmla="*/ 158993 w 263497"/>
                <a:gd name="connsiteY8" fmla="*/ 16111 h 263473"/>
                <a:gd name="connsiteX9" fmla="*/ 235778 w 263497"/>
                <a:gd name="connsiteY9" fmla="*/ 16111 h 263473"/>
                <a:gd name="connsiteX10" fmla="*/ 235858 w 263497"/>
                <a:gd name="connsiteY10" fmla="*/ 16192 h 263473"/>
                <a:gd name="connsiteX11" fmla="*/ 235835 w 263497"/>
                <a:gd name="connsiteY11" fmla="*/ 16248 h 263473"/>
                <a:gd name="connsiteX12" fmla="*/ 0 w 263497"/>
                <a:gd name="connsiteY12" fmla="*/ 252083 h 26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3497" h="263473">
                  <a:moveTo>
                    <a:pt x="11391" y="263473"/>
                  </a:moveTo>
                  <a:lnTo>
                    <a:pt x="247249" y="27614"/>
                  </a:lnTo>
                  <a:cubicBezTo>
                    <a:pt x="247281" y="27583"/>
                    <a:pt x="247332" y="27584"/>
                    <a:pt x="247363" y="27615"/>
                  </a:cubicBezTo>
                  <a:cubicBezTo>
                    <a:pt x="247377" y="27631"/>
                    <a:pt x="247386" y="27650"/>
                    <a:pt x="247386" y="27671"/>
                  </a:cubicBezTo>
                  <a:lnTo>
                    <a:pt x="247386" y="104722"/>
                  </a:lnTo>
                  <a:lnTo>
                    <a:pt x="263497" y="104722"/>
                  </a:lnTo>
                  <a:lnTo>
                    <a:pt x="263497" y="0"/>
                  </a:lnTo>
                  <a:lnTo>
                    <a:pt x="158993" y="0"/>
                  </a:lnTo>
                  <a:lnTo>
                    <a:pt x="158993" y="16111"/>
                  </a:lnTo>
                  <a:lnTo>
                    <a:pt x="235778" y="16111"/>
                  </a:lnTo>
                  <a:cubicBezTo>
                    <a:pt x="235823" y="16112"/>
                    <a:pt x="235858" y="16148"/>
                    <a:pt x="235858" y="16192"/>
                  </a:cubicBezTo>
                  <a:cubicBezTo>
                    <a:pt x="235857" y="16213"/>
                    <a:pt x="235849" y="16234"/>
                    <a:pt x="235835" y="16248"/>
                  </a:cubicBezTo>
                  <a:lnTo>
                    <a:pt x="0" y="252083"/>
                  </a:lnTo>
                  <a:close/>
                </a:path>
              </a:pathLst>
            </a:custGeom>
            <a:solidFill>
              <a:schemeClr val="accent1"/>
            </a:solidFill>
            <a:ln w="803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507222C-4929-F23F-795D-A85D594448D8}"/>
              </a:ext>
            </a:extLst>
          </p:cNvPr>
          <p:cNvSpPr txBox="1"/>
          <p:nvPr/>
        </p:nvSpPr>
        <p:spPr>
          <a:xfrm>
            <a:off x="2511705" y="1700432"/>
            <a:ext cx="3217409" cy="36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1" i="0" u="none" strike="noStrike" kern="1200" cap="none" spc="0" normalizeH="0" baseline="0" noProof="0">
                <a:ln>
                  <a:noFill/>
                </a:ln>
                <a:solidFill>
                  <a:srgbClr val="302957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Inovacijų </a:t>
            </a:r>
            <a:r>
              <a:rPr kumimoji="0" lang="lt-LT" sz="1800" b="1" i="0" u="none" strike="noStrike" kern="1200" cap="none" spc="0" normalizeH="0" baseline="0" noProof="0" err="1">
                <a:ln>
                  <a:noFill/>
                </a:ln>
                <a:solidFill>
                  <a:srgbClr val="302957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fasilitavimas</a:t>
            </a:r>
            <a:endParaRPr kumimoji="0" lang="lt-LT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7EC733D-C40D-A121-D75E-34A8C1E4A84D}"/>
              </a:ext>
            </a:extLst>
          </p:cNvPr>
          <p:cNvSpPr txBox="1"/>
          <p:nvPr/>
        </p:nvSpPr>
        <p:spPr>
          <a:xfrm>
            <a:off x="2511704" y="2753779"/>
            <a:ext cx="3217409" cy="36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1" i="0" u="none" strike="noStrike" kern="1200" cap="none" spc="0" normalizeH="0" baseline="0" noProof="0">
                <a:ln>
                  <a:noFill/>
                </a:ln>
                <a:solidFill>
                  <a:srgbClr val="302957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Kompetencijos</a:t>
            </a:r>
            <a:endParaRPr kumimoji="0" lang="lt-LT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E9D1E0A-1589-44B4-5B09-4E66A06633D4}"/>
              </a:ext>
            </a:extLst>
          </p:cNvPr>
          <p:cNvSpPr txBox="1"/>
          <p:nvPr/>
        </p:nvSpPr>
        <p:spPr>
          <a:xfrm>
            <a:off x="2511705" y="3838225"/>
            <a:ext cx="3217409" cy="36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1" i="0" u="none" strike="noStrike" kern="1200" cap="none" spc="0" normalizeH="0" baseline="0" noProof="0">
                <a:ln>
                  <a:noFill/>
                </a:ln>
                <a:solidFill>
                  <a:srgbClr val="302957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Tarptautiškumas</a:t>
            </a:r>
            <a:endParaRPr kumimoji="0" lang="lt-LT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9C36067-5196-5A07-5E49-AAA62B5632C5}"/>
              </a:ext>
            </a:extLst>
          </p:cNvPr>
          <p:cNvSpPr txBox="1"/>
          <p:nvPr/>
        </p:nvSpPr>
        <p:spPr>
          <a:xfrm>
            <a:off x="2511703" y="4823984"/>
            <a:ext cx="3217409" cy="36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1" i="0" u="none" strike="noStrike" kern="1200" cap="none" spc="0" normalizeH="0" baseline="0" noProof="0">
                <a:ln>
                  <a:noFill/>
                </a:ln>
                <a:solidFill>
                  <a:srgbClr val="302957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Investicijos</a:t>
            </a:r>
            <a:endParaRPr kumimoji="0" lang="lt-LT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8D9F722-2F2A-517E-670E-93459696761F}"/>
              </a:ext>
            </a:extLst>
          </p:cNvPr>
          <p:cNvSpPr txBox="1"/>
          <p:nvPr/>
        </p:nvSpPr>
        <p:spPr>
          <a:xfrm>
            <a:off x="2511705" y="5727194"/>
            <a:ext cx="3217409" cy="36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1" i="0" u="none" strike="noStrike" kern="1200" cap="none" spc="0" normalizeH="0" baseline="0" noProof="0">
                <a:ln>
                  <a:noFill/>
                </a:ln>
                <a:solidFill>
                  <a:srgbClr val="302957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Tinklaveika</a:t>
            </a:r>
            <a:endParaRPr kumimoji="0" lang="lt-LT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D4F7D6D-1CAB-5832-5A28-D24E8AD0D8E5}"/>
              </a:ext>
            </a:extLst>
          </p:cNvPr>
          <p:cNvSpPr txBox="1"/>
          <p:nvPr/>
        </p:nvSpPr>
        <p:spPr>
          <a:xfrm>
            <a:off x="6081859" y="1700432"/>
            <a:ext cx="5660375" cy="36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302957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Kuriame naujas galimybes inovacijoms</a:t>
            </a:r>
            <a:endParaRPr kumimoji="0" lang="lt-LT" sz="1000" b="0" i="0" u="none" strike="noStrike" kern="1200" cap="none" spc="0" normalizeH="0" baseline="0" noProof="0">
              <a:ln>
                <a:noFill/>
              </a:ln>
              <a:solidFill>
                <a:srgbClr val="302957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242A903-D685-FD4B-86C6-2BD5F01037C5}"/>
              </a:ext>
            </a:extLst>
          </p:cNvPr>
          <p:cNvSpPr txBox="1"/>
          <p:nvPr/>
        </p:nvSpPr>
        <p:spPr>
          <a:xfrm>
            <a:off x="6081858" y="2605597"/>
            <a:ext cx="5660375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302957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Auginame verslo kompetencijas nuosekliam verslo kūrimui ir pažangai </a:t>
            </a:r>
            <a:endParaRPr kumimoji="0" lang="lt-LT" sz="1000" b="0" i="0" u="none" strike="noStrike" kern="1200" cap="none" spc="0" normalizeH="0" baseline="0" noProof="0">
              <a:ln>
                <a:noFill/>
              </a:ln>
              <a:solidFill>
                <a:srgbClr val="302957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2A600EE-9714-E888-D451-5592690CB395}"/>
              </a:ext>
            </a:extLst>
          </p:cNvPr>
          <p:cNvSpPr txBox="1"/>
          <p:nvPr/>
        </p:nvSpPr>
        <p:spPr>
          <a:xfrm>
            <a:off x="6081857" y="3838225"/>
            <a:ext cx="5660375" cy="36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>
                <a:ln>
                  <a:noFill/>
                </a:ln>
                <a:solidFill>
                  <a:srgbClr val="302957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Atveriame naujas rinkas tvariai verslo plėtrai</a:t>
            </a:r>
            <a:endParaRPr kumimoji="0" lang="lt-LT" sz="1000" b="0" i="0" u="none" strike="noStrike" kern="1200" cap="none" spc="0" normalizeH="0" baseline="0" noProof="0">
              <a:ln>
                <a:noFill/>
              </a:ln>
              <a:solidFill>
                <a:srgbClr val="302957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F538B9D-86D2-E544-1E73-24EB1B778479}"/>
              </a:ext>
            </a:extLst>
          </p:cNvPr>
          <p:cNvSpPr txBox="1"/>
          <p:nvPr/>
        </p:nvSpPr>
        <p:spPr>
          <a:xfrm>
            <a:off x="6081857" y="4728150"/>
            <a:ext cx="5660375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302957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Suteikiame investicijas verslo pradžiai ir augimui</a:t>
            </a:r>
            <a:endParaRPr kumimoji="0" lang="lt-LT" sz="1000" b="0" i="0" u="none" strike="noStrike" kern="1200" cap="none" spc="0" normalizeH="0" baseline="0" noProof="0">
              <a:ln>
                <a:noFill/>
              </a:ln>
              <a:solidFill>
                <a:srgbClr val="302957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1B8F7FF-AE11-330A-3EB4-04FD13C9A1D9}"/>
              </a:ext>
            </a:extLst>
          </p:cNvPr>
          <p:cNvSpPr txBox="1"/>
          <p:nvPr/>
        </p:nvSpPr>
        <p:spPr>
          <a:xfrm>
            <a:off x="6081856" y="5579012"/>
            <a:ext cx="5660375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302957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Padedame užmegzti tikslinius verslo ryšius šalies ir užsienio rinkose</a:t>
            </a:r>
            <a:endParaRPr kumimoji="0" lang="lt-LT" sz="1000" b="0" i="0" u="none" strike="noStrike" kern="1200" cap="none" spc="0" normalizeH="0" baseline="0" noProof="0">
              <a:ln>
                <a:noFill/>
              </a:ln>
              <a:solidFill>
                <a:srgbClr val="302957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284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Diagrama 41">
            <a:extLst>
              <a:ext uri="{FF2B5EF4-FFF2-40B4-BE49-F238E27FC236}">
                <a16:creationId xmlns:a16="http://schemas.microsoft.com/office/drawing/2014/main" xmlns="" id="{BDE1878C-2590-C342-2E6E-6C263B4C15A8}"/>
              </a:ext>
            </a:extLst>
          </p:cNvPr>
          <p:cNvGraphicFramePr/>
          <p:nvPr/>
        </p:nvGraphicFramePr>
        <p:xfrm>
          <a:off x="3431040" y="3986275"/>
          <a:ext cx="2952955" cy="2636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1" name="Diagrama 40">
            <a:extLst>
              <a:ext uri="{FF2B5EF4-FFF2-40B4-BE49-F238E27FC236}">
                <a16:creationId xmlns:a16="http://schemas.microsoft.com/office/drawing/2014/main" xmlns="" id="{3401947F-A76B-74DE-1461-DE6FDD854AD7}"/>
              </a:ext>
            </a:extLst>
          </p:cNvPr>
          <p:cNvGraphicFramePr/>
          <p:nvPr/>
        </p:nvGraphicFramePr>
        <p:xfrm>
          <a:off x="364639" y="3986277"/>
          <a:ext cx="2952955" cy="2636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F3B627-684C-B14B-9CE6-97F0BF27F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22" y="585348"/>
            <a:ext cx="4903242" cy="1200607"/>
          </a:xfrm>
        </p:spPr>
        <p:txBody>
          <a:bodyPr>
            <a:normAutofit fontScale="90000"/>
          </a:bodyPr>
          <a:lstStyle/>
          <a:p>
            <a:r>
              <a:rPr lang="lt-LT">
                <a:latin typeface="Verdana"/>
                <a:ea typeface="Verdana"/>
              </a:rPr>
              <a:t>Patogiau klientui:</a:t>
            </a:r>
            <a:br>
              <a:rPr lang="lt-LT">
                <a:latin typeface="Verdana"/>
                <a:ea typeface="Verdana"/>
              </a:rPr>
            </a:br>
            <a:r>
              <a:rPr lang="lt-LT">
                <a:latin typeface="Verdana"/>
                <a:ea typeface="Verdana"/>
              </a:rPr>
              <a:t>vienas langelis verslui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B0EBC85-4624-5B4B-8DCC-582A5A8E7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03042" y="1037216"/>
            <a:ext cx="4394698" cy="5256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err="1"/>
              <a:t>Temos</a:t>
            </a:r>
            <a:r>
              <a:rPr lang="lt-LT" sz="1800" b="1"/>
              <a:t>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lt-LT" sz="1800"/>
              <a:t>Verslo pradžia</a:t>
            </a:r>
            <a:r>
              <a:rPr lang="en-US" sz="1800"/>
              <a:t>;</a:t>
            </a:r>
            <a:endParaRPr lang="lt-LT" sz="180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lt-LT" sz="1800"/>
              <a:t>Verslo plėtra</a:t>
            </a:r>
            <a:r>
              <a:rPr lang="en-US" sz="1800"/>
              <a:t>;</a:t>
            </a:r>
            <a:endParaRPr lang="lt-LT" sz="180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lt-LT" sz="1800"/>
              <a:t>Paslaugos </a:t>
            </a:r>
            <a:r>
              <a:rPr lang="lt-LT" sz="1800" err="1"/>
              <a:t>startuoliams</a:t>
            </a:r>
            <a:r>
              <a:rPr lang="lt-LT" sz="1800"/>
              <a:t>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lt-LT" sz="1800"/>
              <a:t>Paslaugos eksportuojantiems;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lt-LT" sz="1800"/>
              <a:t>Finansavimo priemonės verslui</a:t>
            </a:r>
            <a:r>
              <a:rPr lang="en-US" sz="1800"/>
              <a:t>;</a:t>
            </a:r>
            <a:endParaRPr lang="lt-LT" sz="180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lt-LT" sz="1800"/>
              <a:t>Reikalavimai gaminiams</a:t>
            </a:r>
            <a:r>
              <a:rPr lang="en-US" sz="1800"/>
              <a:t>;</a:t>
            </a:r>
            <a:endParaRPr lang="lt-LT" sz="180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lt-LT" sz="1800"/>
              <a:t>Reikalavimai statybos gaminiams</a:t>
            </a:r>
            <a:r>
              <a:rPr lang="en-US" sz="1800"/>
              <a:t>;</a:t>
            </a:r>
            <a:endParaRPr lang="lt-LT" sz="180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lt-LT" sz="1800"/>
              <a:t>Reikalavimai paslaugų srities verslui.</a:t>
            </a:r>
            <a:endParaRPr lang="x-none" sz="1800"/>
          </a:p>
          <a:p>
            <a:endParaRPr lang="x-none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44658D1-1BEF-156F-02E1-1C5E33B00D3E}"/>
              </a:ext>
            </a:extLst>
          </p:cNvPr>
          <p:cNvSpPr txBox="1">
            <a:spLocks/>
          </p:cNvSpPr>
          <p:nvPr/>
        </p:nvSpPr>
        <p:spPr>
          <a:xfrm>
            <a:off x="1178041" y="4166284"/>
            <a:ext cx="4782600" cy="889351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lt-LT" sz="1100" b="1">
              <a:solidFill>
                <a:srgbClr val="302757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B2222B3-9610-37C8-CEE5-8DF77B67E59E}"/>
              </a:ext>
            </a:extLst>
          </p:cNvPr>
          <p:cNvSpPr txBox="1"/>
          <p:nvPr/>
        </p:nvSpPr>
        <p:spPr>
          <a:xfrm>
            <a:off x="1035370" y="4882458"/>
            <a:ext cx="1551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400">
                <a:latin typeface="Verdana" panose="020B0604030504040204" pitchFamily="34" charset="0"/>
                <a:ea typeface="Verdana" panose="020B0604030504040204" pitchFamily="34" charset="0"/>
              </a:rPr>
              <a:t>9,4</a:t>
            </a:r>
            <a:r>
              <a:rPr lang="lt-LT" sz="2000">
                <a:latin typeface="Verdana" panose="020B0604030504040204" pitchFamily="34" charset="0"/>
                <a:ea typeface="Verdana" panose="020B0604030504040204" pitchFamily="34" charset="0"/>
              </a:rPr>
              <a:t>/10</a:t>
            </a:r>
            <a:endParaRPr lang="en-US" sz="44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FC4A01C-70FF-9290-DAC4-7464211C62BC}"/>
              </a:ext>
            </a:extLst>
          </p:cNvPr>
          <p:cNvSpPr txBox="1"/>
          <p:nvPr/>
        </p:nvSpPr>
        <p:spPr>
          <a:xfrm>
            <a:off x="567073" y="5764932"/>
            <a:ext cx="2840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>
                <a:solidFill>
                  <a:srgbClr val="2E2A5C"/>
                </a:solidFill>
                <a:latin typeface="Verdana"/>
                <a:ea typeface="Verdana"/>
                <a:cs typeface="Times New Roman"/>
              </a:rPr>
              <a:t>K</a:t>
            </a:r>
            <a:r>
              <a:rPr lang="lt-LT" sz="1400">
                <a:solidFill>
                  <a:srgbClr val="2E2A5C"/>
                </a:solidFill>
                <a:latin typeface="Verdana"/>
                <a:ea typeface="Verdana"/>
                <a:cs typeface="Times New Roman"/>
              </a:rPr>
              <a:t>lientų </a:t>
            </a:r>
          </a:p>
          <a:p>
            <a:r>
              <a:rPr lang="lt-LT" sz="1400">
                <a:solidFill>
                  <a:srgbClr val="2E2A5C"/>
                </a:solidFill>
                <a:latin typeface="Verdana"/>
                <a:ea typeface="Verdana"/>
                <a:cs typeface="Times New Roman"/>
              </a:rPr>
              <a:t>pasitenkinimas konsultacijomis (balais)</a:t>
            </a:r>
            <a:endParaRPr lang="en-US" sz="1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54F86AC-DE14-4154-1DB4-F9E6F9DAD4FB}"/>
              </a:ext>
            </a:extLst>
          </p:cNvPr>
          <p:cNvSpPr txBox="1"/>
          <p:nvPr/>
        </p:nvSpPr>
        <p:spPr>
          <a:xfrm>
            <a:off x="4217244" y="4882459"/>
            <a:ext cx="14430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4400">
                <a:latin typeface="Verdana" panose="020B0604030504040204" pitchFamily="34" charset="0"/>
                <a:ea typeface="Verdana" panose="020B0604030504040204" pitchFamily="34" charset="0"/>
              </a:rPr>
              <a:t>0,7</a:t>
            </a:r>
            <a:r>
              <a:rPr lang="lt-LT" sz="2400">
                <a:latin typeface="Verdana" panose="020B0604030504040204" pitchFamily="34" charset="0"/>
                <a:ea typeface="Verdana" panose="020B0604030504040204" pitchFamily="34" charset="0"/>
              </a:rPr>
              <a:t>/1</a:t>
            </a:r>
            <a:endParaRPr lang="lt-LT" sz="1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B927BD9-3FC8-6524-1DAA-F55DD4DDBA06}"/>
              </a:ext>
            </a:extLst>
          </p:cNvPr>
          <p:cNvSpPr txBox="1"/>
          <p:nvPr/>
        </p:nvSpPr>
        <p:spPr>
          <a:xfrm>
            <a:off x="3657060" y="5763054"/>
            <a:ext cx="2840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>
                <a:solidFill>
                  <a:srgbClr val="2E2A5C"/>
                </a:solidFill>
                <a:latin typeface="Verdana"/>
                <a:ea typeface="Verdana"/>
                <a:cs typeface="Times New Roman"/>
              </a:rPr>
              <a:t>V</a:t>
            </a:r>
            <a:r>
              <a:rPr lang="lt-LT" sz="1400">
                <a:solidFill>
                  <a:srgbClr val="2E2A5C"/>
                </a:solidFill>
                <a:latin typeface="Verdana"/>
                <a:ea typeface="Verdana"/>
                <a:cs typeface="Times New Roman"/>
              </a:rPr>
              <a:t>idutinis </a:t>
            </a:r>
          </a:p>
          <a:p>
            <a:r>
              <a:rPr lang="lt-LT" sz="1400">
                <a:solidFill>
                  <a:srgbClr val="2E2A5C"/>
                </a:solidFill>
                <a:latin typeface="Verdana"/>
                <a:ea typeface="Verdana"/>
                <a:cs typeface="Times New Roman"/>
              </a:rPr>
              <a:t>atsakymo į kliento paklausimą laikas (</a:t>
            </a:r>
            <a:r>
              <a:rPr lang="lt-LT" sz="1400" err="1">
                <a:solidFill>
                  <a:srgbClr val="2E2A5C"/>
                </a:solidFill>
                <a:latin typeface="Verdana"/>
                <a:ea typeface="Verdana"/>
                <a:cs typeface="Times New Roman"/>
              </a:rPr>
              <a:t>d.d</a:t>
            </a:r>
            <a:r>
              <a:rPr lang="lt-LT" sz="1400">
                <a:solidFill>
                  <a:srgbClr val="2E2A5C"/>
                </a:solidFill>
                <a:latin typeface="Verdana"/>
                <a:ea typeface="Verdana"/>
                <a:cs typeface="Times New Roman"/>
              </a:rPr>
              <a:t>.)</a:t>
            </a:r>
            <a:endParaRPr 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2E997C5-A3BA-3B73-275B-182C8DACA43C}"/>
              </a:ext>
            </a:extLst>
          </p:cNvPr>
          <p:cNvSpPr txBox="1"/>
          <p:nvPr/>
        </p:nvSpPr>
        <p:spPr>
          <a:xfrm>
            <a:off x="2273335" y="2805041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b="1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8 700 77 055</a:t>
            </a:r>
            <a:endParaRPr lang="en-US" b="1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6F0FFA3-C6A7-4808-B9E8-ACFF99094486}"/>
              </a:ext>
            </a:extLst>
          </p:cNvPr>
          <p:cNvSpPr txBox="1"/>
          <p:nvPr/>
        </p:nvSpPr>
        <p:spPr>
          <a:xfrm>
            <a:off x="826833" y="3440935"/>
            <a:ext cx="475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b="1">
                <a:solidFill>
                  <a:srgbClr val="302757"/>
                </a:solidFill>
                <a:latin typeface="Verdana"/>
                <a:ea typeface="Verdana"/>
              </a:rPr>
              <a:t>konsultacijos@inovacijuagentura.lt</a:t>
            </a:r>
            <a:endParaRPr lang="en-US"/>
          </a:p>
        </p:txBody>
      </p:sp>
      <p:grpSp>
        <p:nvGrpSpPr>
          <p:cNvPr id="25" name="Grupė 24">
            <a:extLst>
              <a:ext uri="{FF2B5EF4-FFF2-40B4-BE49-F238E27FC236}">
                <a16:creationId xmlns:a16="http://schemas.microsoft.com/office/drawing/2014/main" xmlns="" id="{F7F8112E-EEC6-2B9A-2C60-AE1888F4A800}"/>
              </a:ext>
            </a:extLst>
          </p:cNvPr>
          <p:cNvGrpSpPr/>
          <p:nvPr/>
        </p:nvGrpSpPr>
        <p:grpSpPr>
          <a:xfrm>
            <a:off x="1822735" y="1982397"/>
            <a:ext cx="2708792" cy="573579"/>
            <a:chOff x="1304155" y="2020121"/>
            <a:chExt cx="2708792" cy="573579"/>
          </a:xfrm>
        </p:grpSpPr>
        <p:pic>
          <p:nvPicPr>
            <p:cNvPr id="10" name="Paveikslėlis 9">
              <a:extLst>
                <a:ext uri="{FF2B5EF4-FFF2-40B4-BE49-F238E27FC236}">
                  <a16:creationId xmlns:a16="http://schemas.microsoft.com/office/drawing/2014/main" xmlns="" id="{2CEE6E9A-8816-07AF-2283-8F062BA42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8748" r="28800"/>
            <a:stretch/>
          </p:blipFill>
          <p:spPr>
            <a:xfrm>
              <a:off x="1304155" y="2083319"/>
              <a:ext cx="2019110" cy="401532"/>
            </a:xfrm>
            <a:prstGeom prst="rect">
              <a:avLst/>
            </a:prstGeom>
          </p:spPr>
        </p:pic>
        <p:pic>
          <p:nvPicPr>
            <p:cNvPr id="24" name="Paveikslėlis 23">
              <a:extLst>
                <a:ext uri="{FF2B5EF4-FFF2-40B4-BE49-F238E27FC236}">
                  <a16:creationId xmlns:a16="http://schemas.microsoft.com/office/drawing/2014/main" xmlns="" id="{C0B6A0E0-13E3-4872-8DE4-C0F243A30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53951" y="2020121"/>
              <a:ext cx="558996" cy="573579"/>
            </a:xfrm>
            <a:prstGeom prst="rect">
              <a:avLst/>
            </a:prstGeom>
          </p:spPr>
        </p:pic>
      </p:grpSp>
      <p:pic>
        <p:nvPicPr>
          <p:cNvPr id="30" name="Paveikslėlis 29">
            <a:extLst>
              <a:ext uri="{FF2B5EF4-FFF2-40B4-BE49-F238E27FC236}">
                <a16:creationId xmlns:a16="http://schemas.microsoft.com/office/drawing/2014/main" xmlns="" id="{DF3A915A-E675-A96D-FE8E-462695A41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0841" y="2321249"/>
            <a:ext cx="245338" cy="245338"/>
          </a:xfrm>
          <a:prstGeom prst="rect">
            <a:avLst/>
          </a:prstGeom>
        </p:spPr>
      </p:pic>
      <p:pic>
        <p:nvPicPr>
          <p:cNvPr id="31" name="Paveikslėlis 30">
            <a:extLst>
              <a:ext uri="{FF2B5EF4-FFF2-40B4-BE49-F238E27FC236}">
                <a16:creationId xmlns:a16="http://schemas.microsoft.com/office/drawing/2014/main" xmlns="" id="{A5EA65B4-9736-E3DB-D1F3-0F450CB47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8525" y="2293141"/>
            <a:ext cx="245338" cy="245338"/>
          </a:xfrm>
          <a:prstGeom prst="rect">
            <a:avLst/>
          </a:prstGeom>
        </p:spPr>
      </p:pic>
      <p:cxnSp>
        <p:nvCxnSpPr>
          <p:cNvPr id="36" name="Tiesioji jungtis 35">
            <a:extLst>
              <a:ext uri="{FF2B5EF4-FFF2-40B4-BE49-F238E27FC236}">
                <a16:creationId xmlns:a16="http://schemas.microsoft.com/office/drawing/2014/main" xmlns="" id="{6E05C0F0-F51C-842C-76DE-020E5F7BE072}"/>
              </a:ext>
            </a:extLst>
          </p:cNvPr>
          <p:cNvCxnSpPr/>
          <p:nvPr/>
        </p:nvCxnSpPr>
        <p:spPr>
          <a:xfrm>
            <a:off x="691067" y="3810267"/>
            <a:ext cx="49386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Tiesioji jungtis 36">
            <a:extLst>
              <a:ext uri="{FF2B5EF4-FFF2-40B4-BE49-F238E27FC236}">
                <a16:creationId xmlns:a16="http://schemas.microsoft.com/office/drawing/2014/main" xmlns="" id="{43CB833E-52AC-AD17-9AB2-633493B00954}"/>
              </a:ext>
            </a:extLst>
          </p:cNvPr>
          <p:cNvCxnSpPr/>
          <p:nvPr/>
        </p:nvCxnSpPr>
        <p:spPr>
          <a:xfrm>
            <a:off x="691067" y="3174373"/>
            <a:ext cx="49386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Tiesioji jungtis 37">
            <a:extLst>
              <a:ext uri="{FF2B5EF4-FFF2-40B4-BE49-F238E27FC236}">
                <a16:creationId xmlns:a16="http://schemas.microsoft.com/office/drawing/2014/main" xmlns="" id="{0656B24C-321E-AC04-7BA9-064F1206D51A}"/>
              </a:ext>
            </a:extLst>
          </p:cNvPr>
          <p:cNvCxnSpPr/>
          <p:nvPr/>
        </p:nvCxnSpPr>
        <p:spPr>
          <a:xfrm>
            <a:off x="691067" y="2614636"/>
            <a:ext cx="49386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851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556EB5-692E-1BE1-D4F0-67A67051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597" y="402152"/>
            <a:ext cx="6880943" cy="1159173"/>
          </a:xfrm>
        </p:spPr>
        <p:txBody>
          <a:bodyPr anchor="ctr">
            <a:normAutofit/>
          </a:bodyPr>
          <a:lstStyle/>
          <a:p>
            <a:r>
              <a:rPr lang="en-US" b="1" err="1"/>
              <a:t>Inovacijų</a:t>
            </a:r>
            <a:r>
              <a:rPr lang="en-US" b="1"/>
              <a:t> </a:t>
            </a:r>
            <a:r>
              <a:rPr lang="en-US" b="1" err="1"/>
              <a:t>fasilitavimas</a:t>
            </a:r>
            <a:endParaRPr lang="en-US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068DB6-D3C4-60EE-BAEF-D83D9AA63BBD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982861" y="2214982"/>
            <a:ext cx="10029075" cy="343922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lt-LT" sz="3200">
              <a:latin typeface="Verdana"/>
              <a:ea typeface="Verdana"/>
            </a:endParaRPr>
          </a:p>
          <a:p>
            <a:endParaRPr lang="lt-LT" sz="3200"/>
          </a:p>
          <a:p>
            <a:r>
              <a:rPr lang="en-US"/>
              <a:t/>
            </a:r>
            <a:br>
              <a:rPr lang="en-US"/>
            </a:br>
            <a:endParaRPr lang="en-US"/>
          </a:p>
          <a:p>
            <a:endParaRPr lang="lt-LT" sz="3200"/>
          </a:p>
          <a:p>
            <a:endParaRPr lang="lt-LT" sz="3200"/>
          </a:p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780C894C-25F3-D08E-F7B4-495A11D2F8A4}"/>
              </a:ext>
            </a:extLst>
          </p:cNvPr>
          <p:cNvSpPr txBox="1">
            <a:spLocks/>
          </p:cNvSpPr>
          <p:nvPr/>
        </p:nvSpPr>
        <p:spPr>
          <a:xfrm>
            <a:off x="487761" y="1554768"/>
            <a:ext cx="6112756" cy="38774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3027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20B0604020202020204" pitchFamily="34" charset="0"/>
              <a:buChar char="§"/>
            </a:pPr>
            <a:r>
              <a:rPr lang="lt-LT" sz="2000">
                <a:latin typeface="Verdana"/>
                <a:ea typeface="Verdana"/>
              </a:rPr>
              <a:t>3S </a:t>
            </a:r>
            <a:r>
              <a:rPr lang="lt-LT" sz="2000" err="1">
                <a:latin typeface="Verdana"/>
                <a:ea typeface="Verdana"/>
              </a:rPr>
              <a:t>fasilitavimo</a:t>
            </a:r>
            <a:r>
              <a:rPr lang="lt-LT" sz="2000">
                <a:latin typeface="Verdana"/>
                <a:ea typeface="Verdana"/>
              </a:rPr>
              <a:t> sistema. </a:t>
            </a:r>
            <a:r>
              <a:rPr lang="lt-LT" sz="2000" err="1">
                <a:latin typeface="Verdana"/>
                <a:ea typeface="Verdana"/>
              </a:rPr>
              <a:t>Fasilitatoriai</a:t>
            </a:r>
            <a:r>
              <a:rPr lang="lt-LT" sz="2000">
                <a:latin typeface="Verdana"/>
                <a:ea typeface="Verdana"/>
              </a:rPr>
              <a:t> trijuose strateginiuose sektoriuose (pažangi gamyba, sveikatos technologijos, informacinės ir ryšių technologijos)</a:t>
            </a:r>
            <a:endParaRPr lang="lt-LT" sz="2000"/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lt-LT" sz="2000">
                <a:latin typeface="Verdana"/>
                <a:ea typeface="Verdana"/>
              </a:rPr>
              <a:t>Misijomis grįstos mokslo ir inovacijų programos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lt-LT" sz="2000">
                <a:latin typeface="Verdana"/>
                <a:ea typeface="Verdana"/>
              </a:rPr>
              <a:t>Dalyvavimas tarptautiniuose inovacijų renginiuose </a:t>
            </a:r>
            <a:endParaRPr lang="lt-LT" sz="2000"/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lt-LT" sz="2000">
                <a:latin typeface="Verdana"/>
                <a:ea typeface="Verdana"/>
              </a:rPr>
              <a:t>Viešosios inovacijos (</a:t>
            </a:r>
            <a:r>
              <a:rPr lang="lt-LT" sz="2000" err="1">
                <a:latin typeface="Verdana"/>
                <a:ea typeface="Verdana"/>
              </a:rPr>
              <a:t>GovTech</a:t>
            </a:r>
            <a:r>
              <a:rPr lang="lt-LT" sz="2000">
                <a:latin typeface="Verdana"/>
                <a:ea typeface="Verdana"/>
              </a:rPr>
              <a:t>)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lt-LT" sz="2000">
                <a:latin typeface="Verdana"/>
                <a:ea typeface="Verdana"/>
              </a:rPr>
              <a:t>Konsultacijos inovacijų klausimais </a:t>
            </a:r>
            <a:r>
              <a:rPr lang="en-US" sz="2000"/>
              <a:t/>
            </a:r>
            <a:br>
              <a:rPr lang="en-US" sz="2000"/>
            </a:br>
            <a:endParaRPr lang="en-US" sz="2000"/>
          </a:p>
          <a:p>
            <a:pPr marL="285750" indent="-285750">
              <a:buFont typeface="Wingdings" panose="020B0604020202020204" pitchFamily="34" charset="0"/>
              <a:buChar char="§"/>
            </a:pPr>
            <a:endParaRPr lang="lt-LT" sz="2000"/>
          </a:p>
          <a:p>
            <a:pPr marL="285750" indent="-285750">
              <a:buFont typeface="Wingdings" panose="020B0604020202020204" pitchFamily="34" charset="0"/>
              <a:buChar char="§"/>
            </a:pPr>
            <a:endParaRPr lang="lt-LT" sz="2000"/>
          </a:p>
          <a:p>
            <a:pPr marL="285750" indent="-285750">
              <a:buFont typeface="Wingdings" panose="020B0604020202020204" pitchFamily="34" charset="0"/>
              <a:buChar char="§"/>
            </a:pPr>
            <a:endParaRPr lang="en-US" sz="200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E72CC4E7-54C4-D46B-19E6-513571A31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498" y="1558058"/>
            <a:ext cx="6382214" cy="41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71457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3"/>
    </p:ext>
  </p:extLst>
</p:sld>
</file>

<file path=ppt/theme/theme1.xml><?xml version="1.0" encoding="utf-8"?>
<a:theme xmlns:a="http://schemas.openxmlformats.org/drawingml/2006/main" name="Tema1">
  <a:themeElements>
    <a:clrScheme name="Inovacijų agentūra">
      <a:dk1>
        <a:srgbClr val="000000"/>
      </a:dk1>
      <a:lt1>
        <a:srgbClr val="FFFFFF"/>
      </a:lt1>
      <a:dk2>
        <a:srgbClr val="DADDEC"/>
      </a:dk2>
      <a:lt2>
        <a:srgbClr val="9899CA"/>
      </a:lt2>
      <a:accent1>
        <a:srgbClr val="EDE630"/>
      </a:accent1>
      <a:accent2>
        <a:srgbClr val="07215E"/>
      </a:accent2>
      <a:accent3>
        <a:srgbClr val="6C30EE"/>
      </a:accent3>
      <a:accent4>
        <a:srgbClr val="709DEC"/>
      </a:accent4>
      <a:accent5>
        <a:srgbClr val="ED9E72"/>
      </a:accent5>
      <a:accent6>
        <a:srgbClr val="000000"/>
      </a:accent6>
      <a:hlink>
        <a:srgbClr val="000000"/>
      </a:hlink>
      <a:folHlink>
        <a:srgbClr val="9899C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E611B30A-4A79-4B3F-9199-2648AA048733}" vid="{5C848618-2744-47F2-B041-E9498013AD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ed63639-26ed-4c26-84f5-79aa88319321">
      <Terms xmlns="http://schemas.microsoft.com/office/infopath/2007/PartnerControls"/>
    </lcf76f155ced4ddcb4097134ff3c332f>
    <TaxCatchAll xmlns="7ed14601-a767-49df-87ac-319a5ad53ef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A6975FD9F545494A823900BEA6C5F19F" ma:contentTypeVersion="12" ma:contentTypeDescription="Kurkite naują dokumentą." ma:contentTypeScope="" ma:versionID="0f6c228e699c68e535f9e203972bab11">
  <xsd:schema xmlns:xsd="http://www.w3.org/2001/XMLSchema" xmlns:xs="http://www.w3.org/2001/XMLSchema" xmlns:p="http://schemas.microsoft.com/office/2006/metadata/properties" xmlns:ns2="bed63639-26ed-4c26-84f5-79aa88319321" xmlns:ns3="7ed14601-a767-49df-87ac-319a5ad53ef2" targetNamespace="http://schemas.microsoft.com/office/2006/metadata/properties" ma:root="true" ma:fieldsID="dd8068945404765ae2a4da9916088e17" ns2:_="" ns3:_="">
    <xsd:import namespace="bed63639-26ed-4c26-84f5-79aa88319321"/>
    <xsd:import namespace="7ed14601-a767-49df-87ac-319a5ad53e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d63639-26ed-4c26-84f5-79aa883193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Vaizdų žymės" ma:readOnly="false" ma:fieldId="{5cf76f15-5ced-4ddc-b409-7134ff3c332f}" ma:taxonomyMulti="true" ma:sspId="5dc8aeb3-b9ff-4cb8-9445-a69d8f256b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d14601-a767-49df-87ac-319a5ad53ef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666b76a-3893-4858-8f3c-9e75cdab9200}" ma:internalName="TaxCatchAll" ma:showField="CatchAllData" ma:web="7ed14601-a767-49df-87ac-319a5ad53e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Bendrinama s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Bendrinta su išsamia informacija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11B661-02E3-4B45-B36C-DE383B584210}">
  <ds:schemaRefs>
    <ds:schemaRef ds:uri="http://purl.org/dc/dcmitype/"/>
    <ds:schemaRef ds:uri="7ed14601-a767-49df-87ac-319a5ad53ef2"/>
    <ds:schemaRef ds:uri="bed63639-26ed-4c26-84f5-79aa88319321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9573FEB-A929-4806-8660-15C290BE08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d63639-26ed-4c26-84f5-79aa88319321"/>
    <ds:schemaRef ds:uri="7ed14601-a767-49df-87ac-319a5ad53e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02467B7-953D-4100-B305-265CAB1490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</TotalTime>
  <Words>826</Words>
  <Application>Microsoft Office PowerPoint</Application>
  <PresentationFormat>Widescreen</PresentationFormat>
  <Paragraphs>258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Inter Regular</vt:lpstr>
      <vt:lpstr>Times New Roman</vt:lpstr>
      <vt:lpstr>Verdana</vt:lpstr>
      <vt:lpstr>Verdana   </vt:lpstr>
      <vt:lpstr>Wingdings</vt:lpstr>
      <vt:lpstr>Wingdings,Sans-Serif</vt:lpstr>
      <vt:lpstr>Tema1</vt:lpstr>
      <vt:lpstr>Inovacijų agentūra: vienas langelis verslui</vt:lpstr>
      <vt:lpstr>PowerPoint Presentation</vt:lpstr>
      <vt:lpstr>Mūsų vertybės</vt:lpstr>
      <vt:lpstr>Inovacijų agentūros misija</vt:lpstr>
      <vt:lpstr>PowerPoint Presentation</vt:lpstr>
      <vt:lpstr>PowerPoint Presentation</vt:lpstr>
      <vt:lpstr>Vertės pasiūlymas mūsų klientui </vt:lpstr>
      <vt:lpstr>Patogiau klientui: vienas langelis verslui</vt:lpstr>
      <vt:lpstr>Inovacijų fasilitavimas</vt:lpstr>
      <vt:lpstr>PowerPoint Presentation</vt:lpstr>
      <vt:lpstr>Kompetencijos</vt:lpstr>
      <vt:lpstr>Tarptautiškumas</vt:lpstr>
      <vt:lpstr>Tinklaveika</vt:lpstr>
      <vt:lpstr>Investicijos</vt:lpstr>
      <vt:lpstr>PowerPoint Presentation</vt:lpstr>
      <vt:lpstr>PowerPoint Presentation</vt:lpstr>
      <vt:lpstr>Nauja struktūra nuo 2023 04 01: daugiau dėmesio klientui ir valdymo efektyvumui</vt:lpstr>
      <vt:lpstr>PRODUKTAI IR PASLAUGOS</vt:lpstr>
      <vt:lpstr>Elektroniniai vedliai – pagalba pradedantiems verslą  </vt:lpstr>
      <vt:lpstr>Verslo akceleravimo programa</vt:lpstr>
      <vt:lpstr>Verslo mentorystės programa</vt:lpstr>
      <vt:lpstr>Startuok nuo 50+</vt:lpstr>
      <vt:lpstr>Verslo e. gidas</vt:lpstr>
      <vt:lpstr>Verslo diagnostika (1)</vt:lpstr>
      <vt:lpstr>Verslo diagnostika (2)</vt:lpstr>
      <vt:lpstr>PowerPoint Presentation</vt:lpstr>
      <vt:lpstr>    </vt:lpstr>
      <vt:lpstr>PowerPoint Presentation</vt:lpstr>
      <vt:lpstr>PowerPoint Presentation</vt:lpstr>
      <vt:lpstr>PowerPoint Presentation</vt:lpstr>
    </vt:vector>
  </TitlesOfParts>
  <Company>LVPA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2021-2027 ESF valdymo Lietuvoje sistema, IA vaidmuo ir prognozuojamas projektų portfelis</dc:title>
  <dc:creator>Gražina Lapinskienė</dc:creator>
  <cp:lastModifiedBy>KPPAR Kauno rumai</cp:lastModifiedBy>
  <cp:revision>8</cp:revision>
  <dcterms:created xsi:type="dcterms:W3CDTF">2022-08-22T14:57:18Z</dcterms:created>
  <dcterms:modified xsi:type="dcterms:W3CDTF">2023-06-07T10:48:38Z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0x010100A6975FD9F545494A823900BEA6C5F19F</vt:lpwstr>
  </property>
  <property fmtid="{D5CDD505-2E9C-101B-9397-08002B2CF9AE}" pid="3" name="MediaServiceImageTags">
    <vt:lpwstr/>
  </property>
</Properties>
</file>