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charts/style80.xml" ContentType="application/vnd.ms-office.chartstyl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43.xml" ContentType="application/vnd.openxmlformats-officedocument.presentationml.slideLayout+xml"/>
  <Default Extension="emf" ContentType="image/x-emf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Ex7.xml" ContentType="application/vnd.ms-office.chartex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Default Extension="svg" ContentType="image/svg+xml"/>
  <Override PartName="/ppt/charts/colors8.xml" ContentType="application/vnd.ms-office.chartcolorstyle+xml"/>
  <Override PartName="/ppt/charts/style2.xml" ContentType="application/vnd.ms-office.chartstyl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charts/style60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charts/colors14.xml" ContentType="application/vnd.ms-office.chartcolorstyle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charts/colors50.xml" ContentType="application/vnd.ms-office.chartcolorstyl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Ex4.xml" ContentType="application/vnd.ms-office.chartex+xml"/>
  <Override PartName="/ppt/charts/style7.xml" ContentType="application/vnd.ms-office.chartstyle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slideLayouts/slideLayout241.xml" ContentType="application/vnd.openxmlformats-officedocument.presentationml.slideLayou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olors80.xml" ContentType="application/vnd.ms-office.chartcolorstyl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charts/chart2.xml" ContentType="application/vnd.openxmlformats-officedocument.drawingml.chart+xml"/>
  <Override PartName="/ppt/charts/chartEx1.xml" ContentType="application/vnd.ms-office.chartex+xml"/>
  <Override PartName="/ppt/charts/style4.xml" ContentType="application/vnd.ms-office.chart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charts/colors2.xml" ContentType="application/vnd.ms-office.chartcolorstyl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harts/chartEx6.xml" ContentType="application/vnd.ms-office.chartex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9.xml" ContentType="application/vnd.ms-office.chartstyl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charts/style70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Override2.xml" ContentType="application/vnd.openxmlformats-officedocument.themeOverride+xml"/>
  <Override PartName="/ppt/charts/colors60.xml" ContentType="application/vnd.ms-office.chartcolorstyl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charts/chart4.xml" ContentType="application/vnd.openxmlformats-officedocument.drawingml.chart+xml"/>
  <Override PartName="/ppt/charts/chartEx3.xml" ContentType="application/vnd.ms-office.chartex+xml"/>
  <Override PartName="/ppt/charts/style6.xml" ContentType="application/vnd.ms-office.chartstyle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charts/colors10.xml" ContentType="application/vnd.ms-office.chartcolorstyl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charts/colors9.xml" ContentType="application/vnd.ms-office.chartcolor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style50.xml" ContentType="application/vnd.ms-office.chartstyl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Ex5.xml" ContentType="application/vnd.ms-office.chartex+xml"/>
  <Override PartName="/ppt/charts/style8.xml" ContentType="application/vnd.ms-office.chartstyl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charts/colors6.xml" ContentType="application/vnd.ms-office.chartcolorstyle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charts/colors70.xml" ContentType="application/vnd.ms-office.chartcolorstyl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charts/chartEx2.xml" ContentType="application/vnd.ms-office.chartex+xml"/>
  <Override PartName="/ppt/charts/style5.xml" ContentType="application/vnd.ms-office.chartstyle+xml"/>
  <Override PartName="/ppt/slideLayouts/slideLayout98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3664" r:id="rId5"/>
    <p:sldMasterId id="2147483715" r:id="rId6"/>
    <p:sldMasterId id="2147483733" r:id="rId7"/>
    <p:sldMasterId id="2147483751" r:id="rId8"/>
    <p:sldMasterId id="2147483791" r:id="rId9"/>
    <p:sldMasterId id="2147483811" r:id="rId10"/>
    <p:sldMasterId id="2147483840" r:id="rId11"/>
    <p:sldMasterId id="2147483858" r:id="rId12"/>
    <p:sldMasterId id="2147483878" r:id="rId13"/>
    <p:sldMasterId id="2147483897" r:id="rId14"/>
    <p:sldMasterId id="2147483995" r:id="rId15"/>
    <p:sldMasterId id="2147484061" r:id="rId16"/>
    <p:sldMasterId id="2147484079" r:id="rId17"/>
    <p:sldMasterId id="2147484097" r:id="rId18"/>
    <p:sldMasterId id="2147484126" r:id="rId19"/>
    <p:sldMasterId id="2147484151" r:id="rId20"/>
  </p:sldMasterIdLst>
  <p:notesMasterIdLst>
    <p:notesMasterId r:id="rId57"/>
  </p:notesMasterIdLst>
  <p:sldIdLst>
    <p:sldId id="1205" r:id="rId21"/>
    <p:sldId id="11902" r:id="rId22"/>
    <p:sldId id="12014" r:id="rId23"/>
    <p:sldId id="12001" r:id="rId24"/>
    <p:sldId id="12003" r:id="rId25"/>
    <p:sldId id="12028" r:id="rId26"/>
    <p:sldId id="12007" r:id="rId27"/>
    <p:sldId id="12029" r:id="rId28"/>
    <p:sldId id="12026" r:id="rId29"/>
    <p:sldId id="11966" r:id="rId30"/>
    <p:sldId id="11957" r:id="rId31"/>
    <p:sldId id="11960" r:id="rId32"/>
    <p:sldId id="11998" r:id="rId33"/>
    <p:sldId id="11999" r:id="rId34"/>
    <p:sldId id="12015" r:id="rId35"/>
    <p:sldId id="12025" r:id="rId36"/>
    <p:sldId id="12010" r:id="rId37"/>
    <p:sldId id="12011" r:id="rId38"/>
    <p:sldId id="12016" r:id="rId39"/>
    <p:sldId id="12030" r:id="rId40"/>
    <p:sldId id="12017" r:id="rId41"/>
    <p:sldId id="12018" r:id="rId42"/>
    <p:sldId id="12024" r:id="rId43"/>
    <p:sldId id="12022" r:id="rId44"/>
    <p:sldId id="12023" r:id="rId45"/>
    <p:sldId id="11956" r:id="rId46"/>
    <p:sldId id="11988" r:id="rId47"/>
    <p:sldId id="11986" r:id="rId48"/>
    <p:sldId id="11991" r:id="rId49"/>
    <p:sldId id="11990" r:id="rId50"/>
    <p:sldId id="11992" r:id="rId51"/>
    <p:sldId id="11955" r:id="rId52"/>
    <p:sldId id="11984" r:id="rId53"/>
    <p:sldId id="11993" r:id="rId54"/>
    <p:sldId id="11987" r:id="rId55"/>
    <p:sldId id="11438" r:id="rId56"/>
  </p:sldIdLst>
  <p:sldSz cx="12192000" cy="6858000"/>
  <p:notesSz cx="6797675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BFBFBF"/>
    <a:srgbClr val="E4E2DC"/>
    <a:srgbClr val="A8CCE4"/>
    <a:srgbClr val="F6A6BF"/>
    <a:srgbClr val="B3AE9D"/>
    <a:srgbClr val="7E7762"/>
    <a:srgbClr val="8FAADC"/>
    <a:srgbClr val="9DC3E6"/>
    <a:srgbClr val="A9D1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0436" autoAdjust="0"/>
  </p:normalViewPr>
  <p:slideViewPr>
    <p:cSldViewPr snapToGrid="0" showGuides="1">
      <p:cViewPr varScale="1">
        <p:scale>
          <a:sx n="101" d="100"/>
          <a:sy n="101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6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mauri\Desktop\EO_March_2023\EO_March_2023_GDP_graphs_FINAL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Users\mauri\Desktop\EO_March_2023\EO_March_2023_GDP_graphs_FINAL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C:\Users\mauri\Desktop\EO_March_2023\EO_March_2023_GDP_graphs_FINAL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mauri\Desktop\EO_March_2023\EO_March_2023_GDP_graphs_FINAL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C:\Users\mauri\Desktop\EO_March_2023\EO_March_2023_GDP_graphs.xlsx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C:\Users\mauri\Desktop\EO_March_2023\EO_March_2023_GDP_graphs.xlsx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0.xml"/><Relationship Id="rId2" Type="http://schemas.microsoft.com/office/2011/relationships/chartStyle" Target="style50.xml"/><Relationship Id="rId1" Type="http://schemas.openxmlformats.org/officeDocument/2006/relationships/oleObject" Target="file:///C:\Users\mauri\Desktop\EO_March_2023\EO_March_2023_inflation_graphs_LT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0.xml"/><Relationship Id="rId2" Type="http://schemas.microsoft.com/office/2011/relationships/chartStyle" Target="style60.xml"/><Relationship Id="rId1" Type="http://schemas.openxmlformats.org/officeDocument/2006/relationships/oleObject" Target="file:///C:\Users\mauri\Desktop\EO_March_2023\EO_March_2023_inflation_graphs_LT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70.xml"/><Relationship Id="rId2" Type="http://schemas.microsoft.com/office/2011/relationships/chartStyle" Target="style70.xml"/><Relationship Id="rId1" Type="http://schemas.openxmlformats.org/officeDocument/2006/relationships/oleObject" Target="file:///C:\Users\mauri\Desktop\EO_March_2023\EO_March_2023_inflation_graphs_LT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80.xml"/><Relationship Id="rId2" Type="http://schemas.microsoft.com/office/2011/relationships/chartStyle" Target="style80.xml"/><Relationship Id="rId1" Type="http://schemas.openxmlformats.org/officeDocument/2006/relationships/oleObject" Target="file:///C:\Users\mauri\Desktop\EO_March_2023\EO_March_2023_inflation_graphs_LT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mauri\Desktop\EO_March_2023\EO_March_2023_inflation_graphs_LT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C:\Users\mauri\Desktop\EO_March_2023\EO_March_2023_inflation_graphs_LT.xlsx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file:///C:\Users\mauri\Desktop\EO_March_2023\EO_March_2023_GDP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t-L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 err="1">
                <a:effectLst/>
              </a:rPr>
              <a:t>Tarptautin</a:t>
            </a:r>
            <a:r>
              <a:rPr lang="lt-LT" sz="1400" b="1" i="0" baseline="0" dirty="0">
                <a:effectLst/>
              </a:rPr>
              <a:t>ės prekybos su Rusija pokytis 2022 m. </a:t>
            </a:r>
            <a:r>
              <a:rPr lang="lt-LT" sz="1400" b="1" i="1" baseline="0" dirty="0">
                <a:effectLst/>
              </a:rPr>
              <a:t>(proc.)</a:t>
            </a:r>
            <a:endParaRPr lang="en-US" sz="1600" i="1" dirty="0">
              <a:effectLst/>
            </a:endParaRPr>
          </a:p>
        </c:rich>
      </c:tx>
      <c:layout>
        <c:manualLayout>
          <c:xMode val="edge"/>
          <c:yMode val="edge"/>
          <c:x val="0.12405646684050302"/>
          <c:y val="1.34395508771010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4657509937390611E-2"/>
          <c:y val="9.4198040059807378E-2"/>
          <c:w val="0.77588265431852466"/>
          <c:h val="0.8862718086165157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24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EB-475A-8AA1-EF3F3B8972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Sheet12!$U$17:$U$45</c:f>
              <c:strCache>
                <c:ptCount val="29"/>
                <c:pt idx="1">
                  <c:v>Slovėnija</c:v>
                </c:pt>
                <c:pt idx="2">
                  <c:v>Graikija</c:v>
                </c:pt>
                <c:pt idx="3">
                  <c:v>Vengrija</c:v>
                </c:pt>
                <c:pt idx="4">
                  <c:v>Bulgarija</c:v>
                </c:pt>
                <c:pt idx="5">
                  <c:v>Austrija</c:v>
                </c:pt>
                <c:pt idx="6">
                  <c:v>Kipras</c:v>
                </c:pt>
                <c:pt idx="7">
                  <c:v>Belgija</c:v>
                </c:pt>
                <c:pt idx="8">
                  <c:v>Italija</c:v>
                </c:pt>
                <c:pt idx="9">
                  <c:v>Slovakija</c:v>
                </c:pt>
                <c:pt idx="10">
                  <c:v>Prancūzija</c:v>
                </c:pt>
                <c:pt idx="11">
                  <c:v>Ispanija</c:v>
                </c:pt>
                <c:pt idx="12">
                  <c:v>Latvija</c:v>
                </c:pt>
                <c:pt idx="13">
                  <c:v>Kroatija</c:v>
                </c:pt>
                <c:pt idx="14">
                  <c:v>Rumunija</c:v>
                </c:pt>
                <c:pt idx="15">
                  <c:v>ES vidurkis</c:v>
                </c:pt>
                <c:pt idx="16">
                  <c:v>Nyderlandai</c:v>
                </c:pt>
                <c:pt idx="17">
                  <c:v>Malta</c:v>
                </c:pt>
                <c:pt idx="18">
                  <c:v>Estija</c:v>
                </c:pt>
                <c:pt idx="19">
                  <c:v>Vokietija</c:v>
                </c:pt>
                <c:pt idx="20">
                  <c:v>Lenkija</c:v>
                </c:pt>
                <c:pt idx="21">
                  <c:v>Airija</c:v>
                </c:pt>
                <c:pt idx="22">
                  <c:v>Čekija</c:v>
                </c:pt>
                <c:pt idx="23">
                  <c:v>Suomija</c:v>
                </c:pt>
                <c:pt idx="24">
                  <c:v>Lietuva</c:v>
                </c:pt>
                <c:pt idx="25">
                  <c:v>Portugalija</c:v>
                </c:pt>
                <c:pt idx="26">
                  <c:v>Danija</c:v>
                </c:pt>
                <c:pt idx="27">
                  <c:v>Švedija</c:v>
                </c:pt>
                <c:pt idx="28">
                  <c:v>Liuksemburgas</c:v>
                </c:pt>
              </c:strCache>
            </c:strRef>
          </c:cat>
          <c:val>
            <c:numRef>
              <c:f>Sheet12!$V$17:$V$45</c:f>
              <c:numCache>
                <c:formatCode>0</c:formatCode>
                <c:ptCount val="29"/>
                <c:pt idx="1">
                  <c:v>119.46170801732923</c:v>
                </c:pt>
                <c:pt idx="2">
                  <c:v>110.39122612419169</c:v>
                </c:pt>
                <c:pt idx="3">
                  <c:v>101.74719585985117</c:v>
                </c:pt>
                <c:pt idx="4">
                  <c:v>89.233680082174914</c:v>
                </c:pt>
                <c:pt idx="5">
                  <c:v>59.473654546412043</c:v>
                </c:pt>
                <c:pt idx="6">
                  <c:v>53.616184757945689</c:v>
                </c:pt>
                <c:pt idx="7">
                  <c:v>35.481335888464983</c:v>
                </c:pt>
                <c:pt idx="8">
                  <c:v>25.433419706604219</c:v>
                </c:pt>
                <c:pt idx="9">
                  <c:v>23.544641345364379</c:v>
                </c:pt>
                <c:pt idx="10">
                  <c:v>12.947425592007654</c:v>
                </c:pt>
                <c:pt idx="11">
                  <c:v>8.0083931654490339</c:v>
                </c:pt>
                <c:pt idx="12">
                  <c:v>7.1830379690594564</c:v>
                </c:pt>
                <c:pt idx="13">
                  <c:v>5.2470227266678826</c:v>
                </c:pt>
                <c:pt idx="14">
                  <c:v>3.1310521610739657</c:v>
                </c:pt>
                <c:pt idx="15">
                  <c:v>2.2999999999999998</c:v>
                </c:pt>
                <c:pt idx="16">
                  <c:v>1.7118975029314585</c:v>
                </c:pt>
                <c:pt idx="17">
                  <c:v>-0.71129972303834865</c:v>
                </c:pt>
                <c:pt idx="18">
                  <c:v>-10.748075620283089</c:v>
                </c:pt>
                <c:pt idx="19">
                  <c:v>-19.153716503892849</c:v>
                </c:pt>
                <c:pt idx="20">
                  <c:v>-19.447739465443355</c:v>
                </c:pt>
                <c:pt idx="21">
                  <c:v>-21.11289224187659</c:v>
                </c:pt>
                <c:pt idx="22">
                  <c:v>-28.290201191074637</c:v>
                </c:pt>
                <c:pt idx="23">
                  <c:v>-32.313224914793537</c:v>
                </c:pt>
                <c:pt idx="24">
                  <c:v>-35.492964289881911</c:v>
                </c:pt>
                <c:pt idx="25">
                  <c:v>-40.833621115902908</c:v>
                </c:pt>
                <c:pt idx="26">
                  <c:v>-54.208367816081079</c:v>
                </c:pt>
                <c:pt idx="27">
                  <c:v>-60.298207122377264</c:v>
                </c:pt>
                <c:pt idx="28">
                  <c:v>-60.377635093380206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B-475A-8AA1-EF3F3B8972A1}"/>
            </c:ext>
          </c:extLst>
        </c:ser>
        <c:dLbls/>
        <c:gapWidth val="50"/>
        <c:axId val="171371136"/>
        <c:axId val="135844224"/>
      </c:barChart>
      <c:catAx>
        <c:axId val="171371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5844224"/>
        <c:crosses val="autoZero"/>
        <c:auto val="1"/>
        <c:lblAlgn val="ctr"/>
        <c:lblOffset val="100"/>
      </c:catAx>
      <c:valAx>
        <c:axId val="135844224"/>
        <c:scaling>
          <c:orientation val="minMax"/>
          <c:max val="130"/>
          <c:min val="-80"/>
        </c:scaling>
        <c:delete val="1"/>
        <c:axPos val="b"/>
        <c:numFmt formatCode="General" sourceLinked="0"/>
        <c:tickLblPos val="none"/>
        <c:crossAx val="17137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lt-LT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t-L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Elektros energijos </a:t>
            </a:r>
            <a:r>
              <a:rPr lang="en-US" sz="1800" baseline="0" dirty="0" err="1"/>
              <a:t>gamyba</a:t>
            </a:r>
            <a:r>
              <a:rPr lang="en-US" sz="1800" baseline="0" dirty="0"/>
              <a:t> </a:t>
            </a:r>
            <a:r>
              <a:rPr lang="en-US" sz="1800" baseline="0" dirty="0" err="1"/>
              <a:t>ir</a:t>
            </a:r>
            <a:r>
              <a:rPr lang="en-US" sz="1800" baseline="0" dirty="0"/>
              <a:t> </a:t>
            </a:r>
            <a:r>
              <a:rPr lang="en-US" sz="1800" baseline="0" dirty="0" err="1"/>
              <a:t>vartojimas</a:t>
            </a:r>
            <a:r>
              <a:rPr lang="en-US" sz="1800" baseline="0" dirty="0"/>
              <a:t> </a:t>
            </a:r>
            <a:r>
              <a:rPr lang="en-US" sz="1800" baseline="0" dirty="0" err="1"/>
              <a:t>Lietuvoje</a:t>
            </a:r>
            <a:r>
              <a:rPr lang="en-US" sz="1800" baseline="0" dirty="0"/>
              <a:t> </a:t>
            </a:r>
            <a:r>
              <a:rPr lang="lt-LT" sz="1800" baseline="0" dirty="0"/>
              <a:t>(</a:t>
            </a:r>
            <a:r>
              <a:rPr lang="en-US" sz="1800" baseline="0" dirty="0"/>
              <a:t>T</a:t>
            </a:r>
            <a:r>
              <a:rPr lang="lt-LT" sz="1800" baseline="0" dirty="0" err="1"/>
              <a:t>Wh</a:t>
            </a:r>
            <a:r>
              <a:rPr lang="lt-LT" sz="1800" baseline="0" dirty="0"/>
              <a:t>)</a:t>
            </a:r>
            <a:endParaRPr lang="en-US" sz="1800" baseline="0" dirty="0"/>
          </a:p>
        </c:rich>
      </c:tx>
      <c:layout>
        <c:manualLayout>
          <c:xMode val="edge"/>
          <c:yMode val="edge"/>
          <c:x val="0.16371286773586979"/>
          <c:y val="1.413096376921919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1757900264404391E-2"/>
          <c:y val="0.14501030584240251"/>
          <c:w val="0.86455446931502811"/>
          <c:h val="0.59811546080741052"/>
        </c:manualLayout>
      </c:layout>
      <c:barChart>
        <c:barDir val="col"/>
        <c:grouping val="stacked"/>
        <c:ser>
          <c:idx val="1"/>
          <c:order val="1"/>
          <c:tx>
            <c:strRef>
              <c:f>Energija!$B$6</c:f>
              <c:strCache>
                <c:ptCount val="1"/>
                <c:pt idx="0">
                  <c:v>Atsinaujinanti</c:v>
                </c:pt>
              </c:strCache>
            </c:strRef>
          </c:tx>
          <c:spPr>
            <a:solidFill>
              <a:srgbClr val="548235"/>
            </a:solidFill>
            <a:ln w="25400">
              <a:solidFill>
                <a:sysClr val="windowText" lastClr="000000"/>
              </a:solidFill>
            </a:ln>
            <a:effectLst/>
          </c:spPr>
          <c:cat>
            <c:strRef>
              <c:f>Energija!$M$4:$AQ$4</c:f>
              <c:strCach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strCache>
            </c:strRef>
          </c:cat>
          <c:val>
            <c:numRef>
              <c:f>Energija!$M$6:$AQ$6</c:f>
              <c:numCache>
                <c:formatCode>0</c:formatCode>
                <c:ptCount val="31"/>
                <c:pt idx="0">
                  <c:v>734.1</c:v>
                </c:pt>
                <c:pt idx="1">
                  <c:v>768.1</c:v>
                </c:pt>
                <c:pt idx="2">
                  <c:v>918.7</c:v>
                </c:pt>
                <c:pt idx="3">
                  <c:v>1152.5</c:v>
                </c:pt>
                <c:pt idx="4">
                  <c:v>1114.5</c:v>
                </c:pt>
                <c:pt idx="5">
                  <c:v>1021.6999999999999</c:v>
                </c:pt>
                <c:pt idx="6">
                  <c:v>1013</c:v>
                </c:pt>
                <c:pt idx="7">
                  <c:v>1295.2</c:v>
                </c:pt>
                <c:pt idx="8">
                  <c:v>1357.1999999999998</c:v>
                </c:pt>
                <c:pt idx="9">
                  <c:v>1567.5</c:v>
                </c:pt>
                <c:pt idx="10">
                  <c:v>1769</c:v>
                </c:pt>
                <c:pt idx="11">
                  <c:v>1787.6999999999998</c:v>
                </c:pt>
                <c:pt idx="12">
                  <c:v>1705.7999999999997</c:v>
                </c:pt>
                <c:pt idx="13">
                  <c:v>1954.2</c:v>
                </c:pt>
                <c:pt idx="14">
                  <c:v>2043</c:v>
                </c:pt>
                <c:pt idx="15">
                  <c:v>2172</c:v>
                </c:pt>
                <c:pt idx="16">
                  <c:v>2515.6999999999998</c:v>
                </c:pt>
                <c:pt idx="17">
                  <c:v>2863.3999999999996</c:v>
                </c:pt>
                <c:pt idx="18">
                  <c:v>2421.8999999999996</c:v>
                </c:pt>
                <c:pt idx="19">
                  <c:v>2761.2</c:v>
                </c:pt>
                <c:pt idx="20">
                  <c:v>2967.2000000000003</c:v>
                </c:pt>
                <c:pt idx="21">
                  <c:v>2838.9000000000005</c:v>
                </c:pt>
                <c:pt idx="22">
                  <c:v>3040</c:v>
                </c:pt>
                <c:pt idx="23">
                  <c:v>4500</c:v>
                </c:pt>
                <c:pt idx="24" formatCode="General">
                  <c:v>6000</c:v>
                </c:pt>
                <c:pt idx="25" formatCode="General">
                  <c:v>10900</c:v>
                </c:pt>
                <c:pt idx="26" formatCode="General">
                  <c:v>13750</c:v>
                </c:pt>
                <c:pt idx="27" formatCode="General">
                  <c:v>16100</c:v>
                </c:pt>
                <c:pt idx="28" formatCode="General">
                  <c:v>17950</c:v>
                </c:pt>
                <c:pt idx="29" formatCode="General">
                  <c:v>19300</c:v>
                </c:pt>
                <c:pt idx="30" formatCode="General">
                  <c:v>20200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A4-48DB-B945-65DFEC3D359E}"/>
            </c:ext>
          </c:extLst>
        </c:ser>
        <c:ser>
          <c:idx val="2"/>
          <c:order val="2"/>
          <c:tx>
            <c:strRef>
              <c:f>Energija!$B$7</c:f>
              <c:strCache>
                <c:ptCount val="1"/>
                <c:pt idx="0">
                  <c:v>Šiluminė</c:v>
                </c:pt>
              </c:strCache>
            </c:strRef>
          </c:tx>
          <c:spPr>
            <a:solidFill>
              <a:srgbClr val="FFCC66"/>
            </a:solidFill>
            <a:ln w="25400">
              <a:solidFill>
                <a:sysClr val="windowText" lastClr="000000"/>
              </a:solidFill>
            </a:ln>
            <a:effectLst/>
          </c:spPr>
          <c:cat>
            <c:strRef>
              <c:f>Energija!$M$4:$AQ$4</c:f>
              <c:strCach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strCache>
            </c:strRef>
          </c:cat>
          <c:val>
            <c:numRef>
              <c:f>Energija!$M$7:$AQ$7</c:f>
              <c:numCache>
                <c:formatCode>0</c:formatCode>
                <c:ptCount val="31"/>
                <c:pt idx="0">
                  <c:v>2271.6999999999998</c:v>
                </c:pt>
                <c:pt idx="1">
                  <c:v>2606.6000000000004</c:v>
                </c:pt>
                <c:pt idx="2">
                  <c:v>2659.8999999999996</c:v>
                </c:pt>
                <c:pt idx="3">
                  <c:v>2851.8</c:v>
                </c:pt>
                <c:pt idx="4">
                  <c:v>3058.2</c:v>
                </c:pt>
                <c:pt idx="5">
                  <c:v>3425</c:v>
                </c:pt>
                <c:pt idx="6">
                  <c:v>2817.7</c:v>
                </c:pt>
                <c:pt idx="7">
                  <c:v>2879.5</c:v>
                </c:pt>
                <c:pt idx="8">
                  <c:v>2660.7999999999997</c:v>
                </c:pt>
                <c:pt idx="9">
                  <c:v>2937.5</c:v>
                </c:pt>
                <c:pt idx="10">
                  <c:v>3979.6</c:v>
                </c:pt>
                <c:pt idx="11">
                  <c:v>3033.9</c:v>
                </c:pt>
                <c:pt idx="12">
                  <c:v>3336.6000000000004</c:v>
                </c:pt>
                <c:pt idx="13">
                  <c:v>2807.3</c:v>
                </c:pt>
                <c:pt idx="14">
                  <c:v>2353.9</c:v>
                </c:pt>
                <c:pt idx="15">
                  <c:v>2760.8999999999996</c:v>
                </c:pt>
                <c:pt idx="16">
                  <c:v>1750</c:v>
                </c:pt>
                <c:pt idx="17">
                  <c:v>1323.8</c:v>
                </c:pt>
                <c:pt idx="18">
                  <c:v>1089.2</c:v>
                </c:pt>
                <c:pt idx="19">
                  <c:v>1210.4000000000001</c:v>
                </c:pt>
                <c:pt idx="20">
                  <c:v>2550.3000000000002</c:v>
                </c:pt>
                <c:pt idx="21">
                  <c:v>2239.6999999999998</c:v>
                </c:pt>
                <c:pt idx="22" formatCode="General">
                  <c:v>850</c:v>
                </c:pt>
                <c:pt idx="23" formatCode="General">
                  <c:v>700</c:v>
                </c:pt>
                <c:pt idx="24" formatCode="General">
                  <c:v>600</c:v>
                </c:pt>
                <c:pt idx="25" formatCode="General">
                  <c:v>500</c:v>
                </c:pt>
                <c:pt idx="26" formatCode="General">
                  <c:v>400</c:v>
                </c:pt>
                <c:pt idx="27" formatCode="General">
                  <c:v>300</c:v>
                </c:pt>
                <c:pt idx="28" formatCode="General">
                  <c:v>200</c:v>
                </c:pt>
                <c:pt idx="29" formatCode="General">
                  <c:v>100</c:v>
                </c:pt>
                <c:pt idx="30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A4-48DB-B945-65DFEC3D359E}"/>
            </c:ext>
          </c:extLst>
        </c:ser>
        <c:ser>
          <c:idx val="3"/>
          <c:order val="3"/>
          <c:tx>
            <c:strRef>
              <c:f>Energija!$B$8</c:f>
              <c:strCache>
                <c:ptCount val="1"/>
                <c:pt idx="0">
                  <c:v>Atominė</c:v>
                </c:pt>
              </c:strCache>
            </c:strRef>
          </c:tx>
          <c:spPr>
            <a:solidFill>
              <a:srgbClr val="E4E2DC">
                <a:lumMod val="75000"/>
              </a:srgbClr>
            </a:solidFill>
            <a:ln w="25400">
              <a:solidFill>
                <a:sysClr val="windowText" lastClr="000000"/>
              </a:solidFill>
            </a:ln>
            <a:effectLst/>
          </c:spPr>
          <c:cat>
            <c:strRef>
              <c:f>Energija!$M$4:$AQ$4</c:f>
              <c:strCach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strCache>
            </c:strRef>
          </c:cat>
          <c:val>
            <c:numRef>
              <c:f>Energija!$M$8:$AQ$8</c:f>
              <c:numCache>
                <c:formatCode>0</c:formatCode>
                <c:ptCount val="31"/>
                <c:pt idx="0">
                  <c:v>8418.7000000000007</c:v>
                </c:pt>
                <c:pt idx="1">
                  <c:v>11362.4</c:v>
                </c:pt>
                <c:pt idx="2">
                  <c:v>14142.5</c:v>
                </c:pt>
                <c:pt idx="3">
                  <c:v>15484.6</c:v>
                </c:pt>
                <c:pt idx="4">
                  <c:v>15101.6</c:v>
                </c:pt>
                <c:pt idx="5">
                  <c:v>10337.6</c:v>
                </c:pt>
                <c:pt idx="6">
                  <c:v>8651.2000000000007</c:v>
                </c:pt>
                <c:pt idx="7">
                  <c:v>9832.9</c:v>
                </c:pt>
                <c:pt idx="8">
                  <c:v>9893.7000000000007</c:v>
                </c:pt>
                <c:pt idx="9">
                  <c:v>10852.6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A4-48DB-B945-65DFEC3D359E}"/>
            </c:ext>
          </c:extLst>
        </c:ser>
        <c:dLbls/>
        <c:gapWidth val="0"/>
        <c:overlap val="100"/>
        <c:axId val="179001984"/>
        <c:axId val="179011968"/>
      </c:barChart>
      <c:lineChart>
        <c:grouping val="standard"/>
        <c:ser>
          <c:idx val="0"/>
          <c:order val="0"/>
          <c:tx>
            <c:strRef>
              <c:f>Energija!$B$5</c:f>
              <c:strCache>
                <c:ptCount val="1"/>
                <c:pt idx="0">
                  <c:v>Vartojimas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3003D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Energija!$M$4:$AQ$4</c:f>
              <c:strCach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strCache>
            </c:strRef>
          </c:cat>
          <c:val>
            <c:numRef>
              <c:f>Energija!$M$5:$AQ$5</c:f>
              <c:numCache>
                <c:formatCode>0</c:formatCode>
                <c:ptCount val="31"/>
                <c:pt idx="0">
                  <c:v>10088.4</c:v>
                </c:pt>
                <c:pt idx="1">
                  <c:v>10772.6</c:v>
                </c:pt>
                <c:pt idx="2">
                  <c:v>11234.1</c:v>
                </c:pt>
                <c:pt idx="3">
                  <c:v>11958.3</c:v>
                </c:pt>
                <c:pt idx="4">
                  <c:v>12079.4</c:v>
                </c:pt>
                <c:pt idx="5">
                  <c:v>11818.1</c:v>
                </c:pt>
                <c:pt idx="6">
                  <c:v>12053.6</c:v>
                </c:pt>
                <c:pt idx="7">
                  <c:v>12635.6</c:v>
                </c:pt>
                <c:pt idx="8">
                  <c:v>12954.3</c:v>
                </c:pt>
                <c:pt idx="9">
                  <c:v>12425.7</c:v>
                </c:pt>
                <c:pt idx="10">
                  <c:v>11738.4</c:v>
                </c:pt>
                <c:pt idx="11">
                  <c:v>11560.3</c:v>
                </c:pt>
                <c:pt idx="12">
                  <c:v>11661.3</c:v>
                </c:pt>
                <c:pt idx="13">
                  <c:v>11707.3</c:v>
                </c:pt>
                <c:pt idx="14">
                  <c:v>12019.6</c:v>
                </c:pt>
                <c:pt idx="15">
                  <c:v>12140.6</c:v>
                </c:pt>
                <c:pt idx="16">
                  <c:v>12540.4</c:v>
                </c:pt>
                <c:pt idx="17">
                  <c:v>12864.4</c:v>
                </c:pt>
                <c:pt idx="18">
                  <c:v>13143.6</c:v>
                </c:pt>
                <c:pt idx="19">
                  <c:v>13315.2</c:v>
                </c:pt>
                <c:pt idx="20">
                  <c:v>13426</c:v>
                </c:pt>
                <c:pt idx="21">
                  <c:v>14122.3</c:v>
                </c:pt>
                <c:pt idx="22">
                  <c:v>14673.069699999995</c:v>
                </c:pt>
                <c:pt idx="23">
                  <c:v>15245.319418299998</c:v>
                </c:pt>
                <c:pt idx="24">
                  <c:v>15839.886875613693</c:v>
                </c:pt>
                <c:pt idx="25">
                  <c:v>16457.642463762633</c:v>
                </c:pt>
                <c:pt idx="26">
                  <c:v>17099.490519849369</c:v>
                </c:pt>
                <c:pt idx="27">
                  <c:v>17766.370650123499</c:v>
                </c:pt>
                <c:pt idx="28">
                  <c:v>18459.259105478312</c:v>
                </c:pt>
                <c:pt idx="29">
                  <c:v>19179.170210591958</c:v>
                </c:pt>
                <c:pt idx="30">
                  <c:v>20000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A4-48DB-B945-65DFEC3D359E}"/>
            </c:ext>
          </c:extLst>
        </c:ser>
        <c:dLbls/>
        <c:marker val="1"/>
        <c:axId val="179001984"/>
        <c:axId val="179011968"/>
      </c:lineChart>
      <c:catAx>
        <c:axId val="1790019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9011968"/>
        <c:crosses val="autoZero"/>
        <c:auto val="1"/>
        <c:lblAlgn val="ctr"/>
        <c:lblOffset val="100"/>
        <c:tickLblSkip val="1"/>
      </c:catAx>
      <c:valAx>
        <c:axId val="179011968"/>
        <c:scaling>
          <c:orientation val="minMax"/>
          <c:max val="22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9001984"/>
        <c:crosses val="autoZero"/>
        <c:crossBetween val="between"/>
        <c:majorUnit val="2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lt-LT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t-L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sz="1400" b="1" i="0" baseline="0" dirty="0">
                <a:effectLst/>
              </a:rPr>
              <a:t>Rusijos biudžeto pajamos ir išlaidos </a:t>
            </a:r>
          </a:p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sz="1200" b="0" i="1" baseline="0" dirty="0">
                <a:effectLst/>
              </a:rPr>
              <a:t>(2023 m. sausio-vasario mėn., mlrd. rublių)</a:t>
            </a:r>
            <a:endParaRPr lang="lt-LT" sz="1400" b="0" i="1" baseline="0" dirty="0">
              <a:effectLst/>
            </a:endParaRPr>
          </a:p>
        </c:rich>
      </c:tx>
      <c:layout>
        <c:manualLayout>
          <c:xMode val="edge"/>
          <c:yMode val="edge"/>
          <c:x val="0.23998703103288566"/>
          <c:y val="1.152153010576648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4657509937390611E-2"/>
          <c:y val="0.16805939257592808"/>
          <c:w val="0.88669843720515362"/>
          <c:h val="0.6464688224702988"/>
        </c:manualLayout>
      </c:layout>
      <c:barChart>
        <c:barDir val="col"/>
        <c:grouping val="stacked"/>
        <c:ser>
          <c:idx val="0"/>
          <c:order val="0"/>
          <c:tx>
            <c:strRef>
              <c:f>Sheet9!$L$1</c:f>
              <c:strCache>
                <c:ptCount val="1"/>
                <c:pt idx="0">
                  <c:v>Iš naftos ir dujų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Sheet9!$K$2:$K$3</c:f>
              <c:strCache>
                <c:ptCount val="2"/>
                <c:pt idx="0">
                  <c:v>Pajamos</c:v>
                </c:pt>
                <c:pt idx="1">
                  <c:v>Išlaidos</c:v>
                </c:pt>
              </c:strCache>
            </c:strRef>
          </c:cat>
          <c:val>
            <c:numRef>
              <c:f>Sheet9!$L$2:$L$3</c:f>
              <c:numCache>
                <c:formatCode>General</c:formatCode>
                <c:ptCount val="2"/>
                <c:pt idx="0">
                  <c:v>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43-4F21-BBC0-85ED52629AAA}"/>
            </c:ext>
          </c:extLst>
        </c:ser>
        <c:ser>
          <c:idx val="1"/>
          <c:order val="1"/>
          <c:tx>
            <c:strRef>
              <c:f>Sheet9!$M$1</c:f>
              <c:strCache>
                <c:ptCount val="1"/>
                <c:pt idx="0">
                  <c:v>Ne iš naftos ir dujų</c:v>
                </c:pt>
              </c:strCache>
            </c:strRef>
          </c:tx>
          <c:spPr>
            <a:solidFill>
              <a:srgbClr val="6EAAD2">
                <a:lumMod val="60000"/>
                <a:lumOff val="4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Sheet9!$K$2:$K$3</c:f>
              <c:strCache>
                <c:ptCount val="2"/>
                <c:pt idx="0">
                  <c:v>Pajamos</c:v>
                </c:pt>
                <c:pt idx="1">
                  <c:v>Išlaidos</c:v>
                </c:pt>
              </c:strCache>
            </c:strRef>
          </c:cat>
          <c:val>
            <c:numRef>
              <c:f>Sheet9!$M$2:$M$3</c:f>
              <c:numCache>
                <c:formatCode>General</c:formatCode>
                <c:ptCount val="2"/>
                <c:pt idx="0">
                  <c:v>2217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43-4F21-BBC0-85ED52629AAA}"/>
            </c:ext>
          </c:extLst>
        </c:ser>
        <c:ser>
          <c:idx val="2"/>
          <c:order val="2"/>
          <c:tx>
            <c:strRef>
              <c:f>Sheet9!$N$1</c:f>
              <c:strCache>
                <c:ptCount val="1"/>
              </c:strCache>
            </c:strRef>
          </c:tx>
          <c:spPr>
            <a:solidFill>
              <a:srgbClr val="F06B94">
                <a:lumMod val="60000"/>
                <a:lumOff val="4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Sheet9!$K$2:$K$3</c:f>
              <c:strCache>
                <c:ptCount val="2"/>
                <c:pt idx="0">
                  <c:v>Pajamos</c:v>
                </c:pt>
                <c:pt idx="1">
                  <c:v>Išlaidos</c:v>
                </c:pt>
              </c:strCache>
            </c:strRef>
          </c:cat>
          <c:val>
            <c:numRef>
              <c:f>Sheet9!$N$2:$N$3</c:f>
              <c:numCache>
                <c:formatCode>General</c:formatCode>
                <c:ptCount val="2"/>
                <c:pt idx="1">
                  <c:v>5744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43-4F21-BBC0-85ED52629AAA}"/>
            </c:ext>
          </c:extLst>
        </c:ser>
        <c:dLbls/>
        <c:overlap val="100"/>
        <c:axId val="149047936"/>
        <c:axId val="149053824"/>
      </c:barChart>
      <c:catAx>
        <c:axId val="149047936"/>
        <c:scaling>
          <c:orientation val="minMax"/>
        </c:scaling>
        <c:axPos val="b"/>
        <c:numFmt formatCode="yyyy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9053824"/>
        <c:crosses val="autoZero"/>
        <c:auto val="1"/>
        <c:lblAlgn val="ctr"/>
        <c:lblOffset val="100"/>
      </c:catAx>
      <c:valAx>
        <c:axId val="149053824"/>
        <c:scaling>
          <c:orientation val="minMax"/>
          <c:max val="6000"/>
          <c:min val="0"/>
        </c:scaling>
        <c:delete val="1"/>
        <c:axPos val="l"/>
        <c:numFmt formatCode="General" sourceLinked="0"/>
        <c:tickLblPos val="none"/>
        <c:crossAx val="14904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lt-LT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t-L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sz="1400" b="1" i="0" baseline="0" dirty="0">
                <a:effectLst/>
              </a:rPr>
              <a:t>Rusijos biudžeto pajamos ir išlaidos </a:t>
            </a:r>
          </a:p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sz="1200" b="0" i="1" baseline="0" dirty="0">
                <a:effectLst/>
              </a:rPr>
              <a:t>(2022 m. sausio-vasario mėn., mlrd. rublių)</a:t>
            </a:r>
            <a:endParaRPr lang="lt-LT" sz="1400" b="0" i="1" baseline="0" dirty="0">
              <a:effectLst/>
            </a:endParaRPr>
          </a:p>
        </c:rich>
      </c:tx>
      <c:layout>
        <c:manualLayout>
          <c:xMode val="edge"/>
          <c:yMode val="edge"/>
          <c:x val="0.23998703103288566"/>
          <c:y val="1.152153010576648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4657509937390611E-2"/>
          <c:y val="0.16805939257592806"/>
          <c:w val="0.88669843720515351"/>
          <c:h val="0.65382150596818933"/>
        </c:manualLayout>
      </c:layout>
      <c:barChart>
        <c:barDir val="col"/>
        <c:grouping val="stacked"/>
        <c:ser>
          <c:idx val="0"/>
          <c:order val="0"/>
          <c:tx>
            <c:strRef>
              <c:f>Sheet9!$L$1</c:f>
              <c:strCache>
                <c:ptCount val="1"/>
                <c:pt idx="0">
                  <c:v>Iš naftos ir dujų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Sheet9!$K$14:$K$15</c:f>
              <c:strCache>
                <c:ptCount val="2"/>
                <c:pt idx="0">
                  <c:v>Pajamos</c:v>
                </c:pt>
                <c:pt idx="1">
                  <c:v>Išlaidos</c:v>
                </c:pt>
              </c:strCache>
            </c:strRef>
          </c:cat>
          <c:val>
            <c:numRef>
              <c:f>Sheet9!$L$14:$L$15</c:f>
              <c:numCache>
                <c:formatCode>General</c:formatCode>
                <c:ptCount val="2"/>
                <c:pt idx="0">
                  <c:v>1766.2015720000002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69-4F48-886D-27CC58452AD4}"/>
            </c:ext>
          </c:extLst>
        </c:ser>
        <c:ser>
          <c:idx val="1"/>
          <c:order val="1"/>
          <c:tx>
            <c:strRef>
              <c:f>Sheet9!$M$1</c:f>
              <c:strCache>
                <c:ptCount val="1"/>
                <c:pt idx="0">
                  <c:v>Ne iš naftos ir dujų</c:v>
                </c:pt>
              </c:strCache>
            </c:strRef>
          </c:tx>
          <c:spPr>
            <a:solidFill>
              <a:srgbClr val="6EAAD2">
                <a:lumMod val="60000"/>
                <a:lumOff val="40000"/>
              </a:srgbClr>
            </a:solidFill>
            <a:ln>
              <a:noFill/>
            </a:ln>
            <a:effectLst/>
          </c:spP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Sheet9!$K$14:$K$15</c:f>
              <c:strCache>
                <c:ptCount val="2"/>
                <c:pt idx="0">
                  <c:v>Pajamos</c:v>
                </c:pt>
                <c:pt idx="1">
                  <c:v>Išlaidos</c:v>
                </c:pt>
              </c:strCache>
            </c:strRef>
          </c:cat>
          <c:val>
            <c:numRef>
              <c:f>Sheet9!$M$14:$M$15</c:f>
              <c:numCache>
                <c:formatCode>General</c:formatCode>
                <c:ptCount val="2"/>
                <c:pt idx="0">
                  <c:v>2439.3217570000006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69-4F48-886D-27CC58452AD4}"/>
            </c:ext>
          </c:extLst>
        </c:ser>
        <c:ser>
          <c:idx val="2"/>
          <c:order val="2"/>
          <c:tx>
            <c:strRef>
              <c:f>Sheet9!$N$1</c:f>
              <c:strCache>
                <c:ptCount val="1"/>
              </c:strCache>
            </c:strRef>
          </c:tx>
          <c:spPr>
            <a:solidFill>
              <a:srgbClr val="F06B94">
                <a:lumMod val="60000"/>
                <a:lumOff val="40000"/>
              </a:srgbClr>
            </a:solidFill>
            <a:ln>
              <a:noFill/>
            </a:ln>
            <a:effectLst/>
          </c:spP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Sheet9!$K$14:$K$15</c:f>
              <c:strCache>
                <c:ptCount val="2"/>
                <c:pt idx="0">
                  <c:v>Pajamos</c:v>
                </c:pt>
                <c:pt idx="1">
                  <c:v>Išlaidos</c:v>
                </c:pt>
              </c:strCache>
            </c:strRef>
          </c:cat>
          <c:val>
            <c:numRef>
              <c:f>Sheet9!$N$14:$N$15</c:f>
              <c:numCache>
                <c:formatCode>General</c:formatCode>
                <c:ptCount val="2"/>
                <c:pt idx="1">
                  <c:v>3668.183959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69-4F48-886D-27CC58452AD4}"/>
            </c:ext>
          </c:extLst>
        </c:ser>
        <c:dLbls/>
        <c:overlap val="100"/>
        <c:axId val="149254528"/>
        <c:axId val="149256064"/>
      </c:barChart>
      <c:catAx>
        <c:axId val="149254528"/>
        <c:scaling>
          <c:orientation val="minMax"/>
        </c:scaling>
        <c:axPos val="b"/>
        <c:numFmt formatCode="yyyy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9256064"/>
        <c:crosses val="autoZero"/>
        <c:auto val="1"/>
        <c:lblAlgn val="ctr"/>
        <c:lblOffset val="100"/>
      </c:catAx>
      <c:valAx>
        <c:axId val="149256064"/>
        <c:scaling>
          <c:orientation val="minMax"/>
          <c:max val="6000"/>
          <c:min val="0"/>
        </c:scaling>
        <c:delete val="1"/>
        <c:axPos val="l"/>
        <c:numFmt formatCode="General" sourceLinked="0"/>
        <c:tickLblPos val="none"/>
        <c:crossAx val="14925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lt-LT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t-L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sz="1400" b="1" i="0" baseline="0" dirty="0">
                <a:effectLst/>
              </a:rPr>
              <a:t>Maisto ir gėrimų kainų lygis Lietuvoje </a:t>
            </a:r>
          </a:p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sz="1200" b="0" i="1" baseline="0" dirty="0">
                <a:effectLst/>
              </a:rPr>
              <a:t>(% nuo ES vidurkio)</a:t>
            </a:r>
          </a:p>
        </c:rich>
      </c:tx>
      <c:layout>
        <c:manualLayout>
          <c:xMode val="edge"/>
          <c:yMode val="edge"/>
          <c:x val="0.21939502295612942"/>
          <c:y val="1.343958078161016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4657509937390611E-2"/>
          <c:y val="0.16805939257592806"/>
          <c:w val="0.88669843720515351"/>
          <c:h val="0.68521231004744698"/>
        </c:manualLayout>
      </c:layout>
      <c:lineChart>
        <c:grouping val="standard"/>
        <c:ser>
          <c:idx val="0"/>
          <c:order val="0"/>
          <c:tx>
            <c:strRef>
              <c:f>Sheet19!$A$2</c:f>
              <c:strCache>
                <c:ptCount val="1"/>
                <c:pt idx="0">
                  <c:v>Maistas ir nealkoholiniai gėrimai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Sheet19!$B$1:$U$1</c:f>
              <c:strCach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strCache>
            </c:strRef>
          </c:cat>
          <c:val>
            <c:numRef>
              <c:f>Sheet19!$B$2:$U$2</c:f>
              <c:numCache>
                <c:formatCode>0</c:formatCode>
                <c:ptCount val="20"/>
                <c:pt idx="0">
                  <c:v>59.5</c:v>
                </c:pt>
                <c:pt idx="1">
                  <c:v>60.1</c:v>
                </c:pt>
                <c:pt idx="2">
                  <c:v>62.5</c:v>
                </c:pt>
                <c:pt idx="3">
                  <c:v>65.2</c:v>
                </c:pt>
                <c:pt idx="4">
                  <c:v>70.3</c:v>
                </c:pt>
                <c:pt idx="5">
                  <c:v>72.599999999999994</c:v>
                </c:pt>
                <c:pt idx="6">
                  <c:v>73.900000000000006</c:v>
                </c:pt>
                <c:pt idx="7">
                  <c:v>72.900000000000006</c:v>
                </c:pt>
                <c:pt idx="8">
                  <c:v>78.099999999999994</c:v>
                </c:pt>
                <c:pt idx="9">
                  <c:v>78.099999999999994</c:v>
                </c:pt>
                <c:pt idx="10">
                  <c:v>77.599999999999994</c:v>
                </c:pt>
                <c:pt idx="11">
                  <c:v>79.3</c:v>
                </c:pt>
                <c:pt idx="12">
                  <c:v>78.8</c:v>
                </c:pt>
                <c:pt idx="13">
                  <c:v>79.8</c:v>
                </c:pt>
                <c:pt idx="14">
                  <c:v>80.900000000000006</c:v>
                </c:pt>
                <c:pt idx="15">
                  <c:v>80.7</c:v>
                </c:pt>
                <c:pt idx="16">
                  <c:v>82.1</c:v>
                </c:pt>
                <c:pt idx="17">
                  <c:v>86.7</c:v>
                </c:pt>
                <c:pt idx="18">
                  <c:v>88.7</c:v>
                </c:pt>
                <c:pt idx="19">
                  <c:v>99.797408400357469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9B-49D9-887C-1A59AE7ADD82}"/>
            </c:ext>
          </c:extLst>
        </c:ser>
        <c:dLbls/>
        <c:marker val="1"/>
        <c:axId val="149265408"/>
        <c:axId val="149324544"/>
      </c:lineChart>
      <c:catAx>
        <c:axId val="149265408"/>
        <c:scaling>
          <c:orientation val="minMax"/>
        </c:scaling>
        <c:axPos val="b"/>
        <c:numFmt formatCode="yyyy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9324544"/>
        <c:crosses val="autoZero"/>
        <c:auto val="1"/>
        <c:lblAlgn val="ctr"/>
        <c:lblOffset val="100"/>
      </c:catAx>
      <c:valAx>
        <c:axId val="149324544"/>
        <c:scaling>
          <c:orientation val="minMax"/>
          <c:max val="100"/>
          <c:min val="50"/>
        </c:scaling>
        <c:axPos val="l"/>
        <c:numFmt formatCode="General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926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lt-LT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t-L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sz="1400" b="1" i="0" baseline="0" dirty="0">
                <a:effectLst/>
              </a:rPr>
              <a:t>Pagrindinių prekių ir paslaugų kategorijų kainų lygis Lietuvoje </a:t>
            </a:r>
            <a:r>
              <a:rPr lang="lt-LT" sz="1200" b="0" i="1" baseline="0" dirty="0">
                <a:effectLst/>
              </a:rPr>
              <a:t>(2022 m. įvertis, % nuo ES vidurkio)</a:t>
            </a:r>
            <a:endParaRPr lang="lt-LT" sz="1400" b="0" i="1" baseline="0" dirty="0">
              <a:effectLst/>
            </a:endParaRPr>
          </a:p>
        </c:rich>
      </c:tx>
      <c:layout>
        <c:manualLayout>
          <c:xMode val="edge"/>
          <c:yMode val="edge"/>
          <c:x val="0.16155565848386597"/>
          <c:y val="1.812228036282539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4657509937390611E-2"/>
          <c:y val="0.16805939257592806"/>
          <c:w val="0.88669843720515351"/>
          <c:h val="0.7194019308722065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Sheet18!$AJ$12:$AJ$22</c:f>
              <c:strCache>
                <c:ptCount val="11"/>
                <c:pt idx="0">
                  <c:v>Sveikatos paslaugos</c:v>
                </c:pt>
                <c:pt idx="1">
                  <c:v>Būstas ir komunaliniai mokesčiai</c:v>
                </c:pt>
                <c:pt idx="2">
                  <c:v>Švietimas</c:v>
                </c:pt>
                <c:pt idx="3">
                  <c:v>Ryšiai</c:v>
                </c:pt>
                <c:pt idx="4">
                  <c:v>Poilsis ir kultūra</c:v>
                </c:pt>
                <c:pt idx="5">
                  <c:v>Viešbučiai, kavinės ir restoranai</c:v>
                </c:pt>
                <c:pt idx="6">
                  <c:v>Namų apyvokos įranga</c:v>
                </c:pt>
                <c:pt idx="7">
                  <c:v>Transportas</c:v>
                </c:pt>
                <c:pt idx="8">
                  <c:v>Alkoholis ir tabakas</c:v>
                </c:pt>
                <c:pt idx="9">
                  <c:v>Maistas ir gėrimai</c:v>
                </c:pt>
                <c:pt idx="10">
                  <c:v>Drabužiai ir avalynė</c:v>
                </c:pt>
              </c:strCache>
            </c:strRef>
          </c:cat>
          <c:val>
            <c:numRef>
              <c:f>Sheet18!$AK$12:$AK$22</c:f>
              <c:numCache>
                <c:formatCode>0</c:formatCode>
                <c:ptCount val="11"/>
                <c:pt idx="0">
                  <c:v>-42</c:v>
                </c:pt>
                <c:pt idx="1">
                  <c:v>-41.5</c:v>
                </c:pt>
                <c:pt idx="2">
                  <c:v>-38.200000000000003</c:v>
                </c:pt>
                <c:pt idx="3">
                  <c:v>-20.8</c:v>
                </c:pt>
                <c:pt idx="4">
                  <c:v>-19.100000000000001</c:v>
                </c:pt>
                <c:pt idx="5">
                  <c:v>-18</c:v>
                </c:pt>
                <c:pt idx="6">
                  <c:v>-13</c:v>
                </c:pt>
                <c:pt idx="7">
                  <c:v>-12.7</c:v>
                </c:pt>
                <c:pt idx="8">
                  <c:v>-7.3</c:v>
                </c:pt>
                <c:pt idx="9">
                  <c:v>-0.2</c:v>
                </c:pt>
                <c:pt idx="10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1F-4327-8D13-EE055EE7F1CC}"/>
            </c:ext>
          </c:extLst>
        </c:ser>
        <c:dLbls/>
        <c:gapWidth val="50"/>
        <c:axId val="149369600"/>
        <c:axId val="149371136"/>
      </c:barChart>
      <c:catAx>
        <c:axId val="149369600"/>
        <c:scaling>
          <c:orientation val="minMax"/>
        </c:scaling>
        <c:axPos val="l"/>
        <c:numFmt formatCode="yyyy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9371136"/>
        <c:crosses val="autoZero"/>
        <c:auto val="1"/>
        <c:lblAlgn val="ctr"/>
        <c:lblOffset val="100"/>
      </c:catAx>
      <c:valAx>
        <c:axId val="149371136"/>
        <c:scaling>
          <c:orientation val="minMax"/>
        </c:scaling>
        <c:axPos val="b"/>
        <c:numFmt formatCode="General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936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lt-LT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t-L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sz="1600" b="1" i="0" baseline="0" dirty="0">
                <a:effectLst/>
              </a:rPr>
              <a:t>Pridėtinės vertės pokytis pagrindiniuose </a:t>
            </a:r>
            <a:r>
              <a:rPr lang="en-US" sz="1600" b="1" i="0" baseline="0" dirty="0" err="1">
                <a:effectLst/>
              </a:rPr>
              <a:t>ekonomikos</a:t>
            </a:r>
            <a:r>
              <a:rPr lang="en-US" sz="1600" b="1" i="0" baseline="0" dirty="0">
                <a:effectLst/>
              </a:rPr>
              <a:t> </a:t>
            </a:r>
            <a:r>
              <a:rPr lang="lt-LT" sz="1600" b="1" i="0" baseline="0" dirty="0">
                <a:effectLst/>
              </a:rPr>
              <a:t>sek</a:t>
            </a:r>
            <a:r>
              <a:rPr lang="en-US" sz="1600" b="1" i="0" baseline="0" dirty="0">
                <a:effectLst/>
              </a:rPr>
              <a:t>t</a:t>
            </a:r>
            <a:r>
              <a:rPr lang="lt-LT" sz="1600" b="1" i="0" baseline="0" dirty="0">
                <a:effectLst/>
              </a:rPr>
              <a:t>oriuose </a:t>
            </a:r>
            <a:r>
              <a:rPr lang="lt-LT" sz="1400" b="0" i="1" baseline="0" dirty="0">
                <a:effectLst/>
              </a:rPr>
              <a:t>(nuo 2019 m. pradžios, </a:t>
            </a:r>
            <a:r>
              <a:rPr lang="en-US" sz="1400" b="0" i="1" baseline="0" dirty="0">
                <a:effectLst/>
              </a:rPr>
              <a:t>%</a:t>
            </a:r>
            <a:r>
              <a:rPr lang="lt-LT" sz="1400" b="0" i="1" baseline="0" dirty="0">
                <a:effectLst/>
              </a:rPr>
              <a:t>)</a:t>
            </a:r>
            <a:endParaRPr lang="en-US" sz="1400" b="0" i="1" dirty="0">
              <a:effectLst/>
            </a:endParaRPr>
          </a:p>
        </c:rich>
      </c:tx>
      <c:layout>
        <c:manualLayout>
          <c:xMode val="edge"/>
          <c:yMode val="edge"/>
          <c:x val="0.13659259259259265"/>
          <c:y val="1.863778351158842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4657509937390611E-2"/>
          <c:y val="0.15509900694264239"/>
          <c:w val="0.88669843720515351"/>
          <c:h val="0.5657976171803164"/>
        </c:manualLayout>
      </c:layout>
      <c:areaChart>
        <c:grouping val="standard"/>
        <c:ser>
          <c:idx val="0"/>
          <c:order val="0"/>
          <c:tx>
            <c:strRef>
              <c:f>'Sheet 1'!$J$102</c:f>
              <c:strCache>
                <c:ptCount val="1"/>
                <c:pt idx="0">
                  <c:v>BVP</c:v>
                </c:pt>
              </c:strCache>
            </c:strRef>
          </c:tx>
          <c:spPr>
            <a:solidFill>
              <a:srgbClr val="6EAAD2">
                <a:lumMod val="60000"/>
                <a:lumOff val="40000"/>
              </a:srgbClr>
            </a:solidFill>
            <a:ln>
              <a:solidFill>
                <a:srgbClr val="6EAAD2">
                  <a:lumMod val="20000"/>
                  <a:lumOff val="80000"/>
                </a:srgbClr>
              </a:solidFill>
            </a:ln>
            <a:effectLst/>
          </c:spPr>
          <c:cat>
            <c:strRef>
              <c:f>'Sheet 1'!$K$101:$Z$101</c:f>
              <c:strCache>
                <c:ptCount val="16"/>
                <c:pt idx="0">
                  <c:v>2019 I</c:v>
                </c:pt>
                <c:pt idx="1">
                  <c:v>2019 II</c:v>
                </c:pt>
                <c:pt idx="2">
                  <c:v>2019 III</c:v>
                </c:pt>
                <c:pt idx="3">
                  <c:v>2019 IV</c:v>
                </c:pt>
                <c:pt idx="4">
                  <c:v>2020 I</c:v>
                </c:pt>
                <c:pt idx="5">
                  <c:v>2020 II</c:v>
                </c:pt>
                <c:pt idx="6">
                  <c:v>2020 III</c:v>
                </c:pt>
                <c:pt idx="7">
                  <c:v>2020 IV</c:v>
                </c:pt>
                <c:pt idx="8">
                  <c:v>2021 I</c:v>
                </c:pt>
                <c:pt idx="9">
                  <c:v>2021 II</c:v>
                </c:pt>
                <c:pt idx="10">
                  <c:v>2021 III</c:v>
                </c:pt>
                <c:pt idx="11">
                  <c:v>2021 IV</c:v>
                </c:pt>
                <c:pt idx="12">
                  <c:v>2022 I</c:v>
                </c:pt>
                <c:pt idx="13">
                  <c:v>2022 II</c:v>
                </c:pt>
                <c:pt idx="14">
                  <c:v>2022 III</c:v>
                </c:pt>
                <c:pt idx="15">
                  <c:v>2022 IV</c:v>
                </c:pt>
              </c:strCache>
            </c:strRef>
          </c:cat>
          <c:val>
            <c:numRef>
              <c:f>'Sheet 1'!$K$102:$Z$102</c:f>
              <c:numCache>
                <c:formatCode>General</c:formatCode>
                <c:ptCount val="16"/>
                <c:pt idx="0">
                  <c:v>0</c:v>
                </c:pt>
                <c:pt idx="1">
                  <c:v>1.3868992006643877</c:v>
                </c:pt>
                <c:pt idx="2">
                  <c:v>1.5997093325028684</c:v>
                </c:pt>
                <c:pt idx="3">
                  <c:v>2.9035606768400299</c:v>
                </c:pt>
                <c:pt idx="4">
                  <c:v>2.5890169210007343</c:v>
                </c:pt>
                <c:pt idx="5">
                  <c:v>-2.8070175438596436</c:v>
                </c:pt>
                <c:pt idx="6">
                  <c:v>3.0904183535762679</c:v>
                </c:pt>
                <c:pt idx="7">
                  <c:v>3.3779715561091876</c:v>
                </c:pt>
                <c:pt idx="8">
                  <c:v>5.2008720024914377</c:v>
                </c:pt>
                <c:pt idx="9">
                  <c:v>6.7735907816879584</c:v>
                </c:pt>
                <c:pt idx="10">
                  <c:v>8.3971763728848572</c:v>
                </c:pt>
                <c:pt idx="11">
                  <c:v>9.7685041004879025</c:v>
                </c:pt>
                <c:pt idx="12">
                  <c:v>9.9647046610609369</c:v>
                </c:pt>
                <c:pt idx="13">
                  <c:v>9.1736738295442848</c:v>
                </c:pt>
                <c:pt idx="14">
                  <c:v>9.8868472957541798</c:v>
                </c:pt>
                <c:pt idx="15">
                  <c:v>9.3470362296273226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65-425D-8B79-FB901C0C37B7}"/>
            </c:ext>
          </c:extLst>
        </c:ser>
        <c:dLbls/>
        <c:axId val="149668992"/>
        <c:axId val="149670528"/>
      </c:areaChart>
      <c:lineChart>
        <c:grouping val="standard"/>
        <c:ser>
          <c:idx val="1"/>
          <c:order val="1"/>
          <c:tx>
            <c:strRef>
              <c:f>'Sheet 1'!$J$103</c:f>
              <c:strCache>
                <c:ptCount val="1"/>
                <c:pt idx="0">
                  <c:v>Pramonė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5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765-425D-8B79-FB901C0C37B7}"/>
                </c:ext>
                <c:ext xmlns:c15="http://schemas.microsoft.com/office/drawing/2012/chart" uri="{CE6537A1-D6FC-4f65-9D91-7224C49458BB}"/>
              </c:extLst>
            </c:dLbl>
            <c:delete val="1"/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1'!$K$101:$Z$101</c:f>
              <c:strCache>
                <c:ptCount val="16"/>
                <c:pt idx="0">
                  <c:v>2019 I</c:v>
                </c:pt>
                <c:pt idx="1">
                  <c:v>2019 II</c:v>
                </c:pt>
                <c:pt idx="2">
                  <c:v>2019 III</c:v>
                </c:pt>
                <c:pt idx="3">
                  <c:v>2019 IV</c:v>
                </c:pt>
                <c:pt idx="4">
                  <c:v>2020 I</c:v>
                </c:pt>
                <c:pt idx="5">
                  <c:v>2020 II</c:v>
                </c:pt>
                <c:pt idx="6">
                  <c:v>2020 III</c:v>
                </c:pt>
                <c:pt idx="7">
                  <c:v>2020 IV</c:v>
                </c:pt>
                <c:pt idx="8">
                  <c:v>2021 I</c:v>
                </c:pt>
                <c:pt idx="9">
                  <c:v>2021 II</c:v>
                </c:pt>
                <c:pt idx="10">
                  <c:v>2021 III</c:v>
                </c:pt>
                <c:pt idx="11">
                  <c:v>2021 IV</c:v>
                </c:pt>
                <c:pt idx="12">
                  <c:v>2022 I</c:v>
                </c:pt>
                <c:pt idx="13">
                  <c:v>2022 II</c:v>
                </c:pt>
                <c:pt idx="14">
                  <c:v>2022 III</c:v>
                </c:pt>
                <c:pt idx="15">
                  <c:v>2022 IV</c:v>
                </c:pt>
              </c:strCache>
            </c:strRef>
          </c:cat>
          <c:val>
            <c:numRef>
              <c:f>'Sheet 1'!$K$103:$Z$103</c:f>
              <c:numCache>
                <c:formatCode>General</c:formatCode>
                <c:ptCount val="16"/>
                <c:pt idx="0">
                  <c:v>0</c:v>
                </c:pt>
                <c:pt idx="1">
                  <c:v>1.2674683132921696</c:v>
                </c:pt>
                <c:pt idx="2">
                  <c:v>0.44106040206138175</c:v>
                </c:pt>
                <c:pt idx="3">
                  <c:v>1.5506755188263244</c:v>
                </c:pt>
                <c:pt idx="4">
                  <c:v>1.0214030363526518</c:v>
                </c:pt>
                <c:pt idx="5">
                  <c:v>-0.75212405404151661</c:v>
                </c:pt>
                <c:pt idx="6">
                  <c:v>3.4820558057477196</c:v>
                </c:pt>
                <c:pt idx="7">
                  <c:v>5.8730674590278094</c:v>
                </c:pt>
                <c:pt idx="8">
                  <c:v>8.3012210409025311</c:v>
                </c:pt>
                <c:pt idx="9">
                  <c:v>11.978271971772129</c:v>
                </c:pt>
                <c:pt idx="10">
                  <c:v>15.01462463438415</c:v>
                </c:pt>
                <c:pt idx="11">
                  <c:v>18.960954547564882</c:v>
                </c:pt>
                <c:pt idx="12">
                  <c:v>21.133757370351432</c:v>
                </c:pt>
                <c:pt idx="13">
                  <c:v>20.924834022006582</c:v>
                </c:pt>
                <c:pt idx="14">
                  <c:v>20.321277682343631</c:v>
                </c:pt>
                <c:pt idx="15">
                  <c:v>17.948836993360864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65-425D-8B79-FB901C0C37B7}"/>
            </c:ext>
          </c:extLst>
        </c:ser>
        <c:ser>
          <c:idx val="2"/>
          <c:order val="2"/>
          <c:tx>
            <c:strRef>
              <c:f>'Sheet 1'!$J$104</c:f>
              <c:strCache>
                <c:ptCount val="1"/>
                <c:pt idx="0">
                  <c:v>Prekyba ir transportas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5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765-425D-8B79-FB901C0C37B7}"/>
                </c:ext>
                <c:ext xmlns:c15="http://schemas.microsoft.com/office/drawing/2012/chart" uri="{CE6537A1-D6FC-4f65-9D91-7224C49458BB}"/>
              </c:extLst>
            </c:dLbl>
            <c:delete val="1"/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1'!$K$101:$Z$101</c:f>
              <c:strCache>
                <c:ptCount val="16"/>
                <c:pt idx="0">
                  <c:v>2019 I</c:v>
                </c:pt>
                <c:pt idx="1">
                  <c:v>2019 II</c:v>
                </c:pt>
                <c:pt idx="2">
                  <c:v>2019 III</c:v>
                </c:pt>
                <c:pt idx="3">
                  <c:v>2019 IV</c:v>
                </c:pt>
                <c:pt idx="4">
                  <c:v>2020 I</c:v>
                </c:pt>
                <c:pt idx="5">
                  <c:v>2020 II</c:v>
                </c:pt>
                <c:pt idx="6">
                  <c:v>2020 III</c:v>
                </c:pt>
                <c:pt idx="7">
                  <c:v>2020 IV</c:v>
                </c:pt>
                <c:pt idx="8">
                  <c:v>2021 I</c:v>
                </c:pt>
                <c:pt idx="9">
                  <c:v>2021 II</c:v>
                </c:pt>
                <c:pt idx="10">
                  <c:v>2021 III</c:v>
                </c:pt>
                <c:pt idx="11">
                  <c:v>2021 IV</c:v>
                </c:pt>
                <c:pt idx="12">
                  <c:v>2022 I</c:v>
                </c:pt>
                <c:pt idx="13">
                  <c:v>2022 II</c:v>
                </c:pt>
                <c:pt idx="14">
                  <c:v>2022 III</c:v>
                </c:pt>
                <c:pt idx="15">
                  <c:v>2022 IV</c:v>
                </c:pt>
              </c:strCache>
            </c:strRef>
          </c:cat>
          <c:val>
            <c:numRef>
              <c:f>'Sheet 1'!$K$104:$Z$104</c:f>
              <c:numCache>
                <c:formatCode>General</c:formatCode>
                <c:ptCount val="16"/>
                <c:pt idx="0">
                  <c:v>0</c:v>
                </c:pt>
                <c:pt idx="1">
                  <c:v>1.0901231087303813</c:v>
                </c:pt>
                <c:pt idx="2">
                  <c:v>1.3532562729066768</c:v>
                </c:pt>
                <c:pt idx="3">
                  <c:v>2.5906086520690366</c:v>
                </c:pt>
                <c:pt idx="4">
                  <c:v>3.392538295272999</c:v>
                </c:pt>
                <c:pt idx="5">
                  <c:v>-5.5101337593584514</c:v>
                </c:pt>
                <c:pt idx="6">
                  <c:v>-2.6783197067944688</c:v>
                </c:pt>
                <c:pt idx="7">
                  <c:v>-0.4322901982896355</c:v>
                </c:pt>
                <c:pt idx="8">
                  <c:v>2.2804874228612424</c:v>
                </c:pt>
                <c:pt idx="9">
                  <c:v>4.3761551232653488</c:v>
                </c:pt>
                <c:pt idx="10">
                  <c:v>5.3754346396015213</c:v>
                </c:pt>
                <c:pt idx="11">
                  <c:v>5.1216990884315416</c:v>
                </c:pt>
                <c:pt idx="12">
                  <c:v>4.7677223318610231</c:v>
                </c:pt>
                <c:pt idx="13">
                  <c:v>3.5429001033737531</c:v>
                </c:pt>
                <c:pt idx="14">
                  <c:v>2.2648247345174335</c:v>
                </c:pt>
                <c:pt idx="15">
                  <c:v>1.4754252419885319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65-425D-8B79-FB901C0C37B7}"/>
            </c:ext>
          </c:extLst>
        </c:ser>
        <c:ser>
          <c:idx val="3"/>
          <c:order val="3"/>
          <c:tx>
            <c:strRef>
              <c:f>'Sheet 1'!$J$105</c:f>
              <c:strCache>
                <c:ptCount val="1"/>
                <c:pt idx="0">
                  <c:v>IT ir finansų paslaugos</c:v>
                </c:pt>
              </c:strCache>
            </c:strRef>
          </c:tx>
          <c:spPr>
            <a:ln w="28575" cap="rnd">
              <a:solidFill>
                <a:srgbClr val="54823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48235"/>
              </a:solidFill>
              <a:ln w="9525">
                <a:solidFill>
                  <a:srgbClr val="548235"/>
                </a:solidFill>
              </a:ln>
              <a:effectLst/>
            </c:spPr>
          </c:marker>
          <c:dLbls>
            <c:dLbl>
              <c:idx val="15"/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765-425D-8B79-FB901C0C37B7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r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1'!$K$101:$Z$101</c:f>
              <c:strCache>
                <c:ptCount val="16"/>
                <c:pt idx="0">
                  <c:v>2019 I</c:v>
                </c:pt>
                <c:pt idx="1">
                  <c:v>2019 II</c:v>
                </c:pt>
                <c:pt idx="2">
                  <c:v>2019 III</c:v>
                </c:pt>
                <c:pt idx="3">
                  <c:v>2019 IV</c:v>
                </c:pt>
                <c:pt idx="4">
                  <c:v>2020 I</c:v>
                </c:pt>
                <c:pt idx="5">
                  <c:v>2020 II</c:v>
                </c:pt>
                <c:pt idx="6">
                  <c:v>2020 III</c:v>
                </c:pt>
                <c:pt idx="7">
                  <c:v>2020 IV</c:v>
                </c:pt>
                <c:pt idx="8">
                  <c:v>2021 I</c:v>
                </c:pt>
                <c:pt idx="9">
                  <c:v>2021 II</c:v>
                </c:pt>
                <c:pt idx="10">
                  <c:v>2021 III</c:v>
                </c:pt>
                <c:pt idx="11">
                  <c:v>2021 IV</c:v>
                </c:pt>
                <c:pt idx="12">
                  <c:v>2022 I</c:v>
                </c:pt>
                <c:pt idx="13">
                  <c:v>2022 II</c:v>
                </c:pt>
                <c:pt idx="14">
                  <c:v>2022 III</c:v>
                </c:pt>
                <c:pt idx="15">
                  <c:v>2022 IV</c:v>
                </c:pt>
              </c:strCache>
            </c:strRef>
          </c:cat>
          <c:val>
            <c:numRef>
              <c:f>'Sheet 1'!$K$105:$Z$105</c:f>
              <c:numCache>
                <c:formatCode>0.0</c:formatCode>
                <c:ptCount val="16"/>
                <c:pt idx="0">
                  <c:v>0</c:v>
                </c:pt>
                <c:pt idx="1">
                  <c:v>3.4807316640028607</c:v>
                </c:pt>
                <c:pt idx="2">
                  <c:v>4.7593677854733043</c:v>
                </c:pt>
                <c:pt idx="3">
                  <c:v>7.0147398330669537</c:v>
                </c:pt>
                <c:pt idx="4">
                  <c:v>8.7018291600071187</c:v>
                </c:pt>
                <c:pt idx="5">
                  <c:v>9.7318415911916212</c:v>
                </c:pt>
                <c:pt idx="6">
                  <c:v>12.14704315396912</c:v>
                </c:pt>
                <c:pt idx="7">
                  <c:v>14.580003551767037</c:v>
                </c:pt>
                <c:pt idx="8">
                  <c:v>18.486947256260006</c:v>
                </c:pt>
                <c:pt idx="9">
                  <c:v>21.079737169241724</c:v>
                </c:pt>
                <c:pt idx="10">
                  <c:v>23.299591546794542</c:v>
                </c:pt>
                <c:pt idx="11">
                  <c:v>26.087728645000904</c:v>
                </c:pt>
                <c:pt idx="12">
                  <c:v>28.04120049724742</c:v>
                </c:pt>
                <c:pt idx="13">
                  <c:v>30.66950808026996</c:v>
                </c:pt>
                <c:pt idx="14">
                  <c:v>33.404368673415057</c:v>
                </c:pt>
                <c:pt idx="15">
                  <c:v>35.553187710886185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65-425D-8B79-FB901C0C37B7}"/>
            </c:ext>
          </c:extLst>
        </c:ser>
        <c:ser>
          <c:idx val="4"/>
          <c:order val="4"/>
          <c:tx>
            <c:strRef>
              <c:f>'Sheet 1'!$J$106</c:f>
              <c:strCache>
                <c:ptCount val="1"/>
                <c:pt idx="0">
                  <c:v>Lasivalaikio paslaugos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5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765-425D-8B79-FB901C0C37B7}"/>
                </c:ext>
                <c:ext xmlns:c15="http://schemas.microsoft.com/office/drawing/2012/chart" uri="{CE6537A1-D6FC-4f65-9D91-7224C49458BB}"/>
              </c:extLst>
            </c:dLbl>
            <c:delete val="1"/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1'!$K$101:$Z$101</c:f>
              <c:strCache>
                <c:ptCount val="16"/>
                <c:pt idx="0">
                  <c:v>2019 I</c:v>
                </c:pt>
                <c:pt idx="1">
                  <c:v>2019 II</c:v>
                </c:pt>
                <c:pt idx="2">
                  <c:v>2019 III</c:v>
                </c:pt>
                <c:pt idx="3">
                  <c:v>2019 IV</c:v>
                </c:pt>
                <c:pt idx="4">
                  <c:v>2020 I</c:v>
                </c:pt>
                <c:pt idx="5">
                  <c:v>2020 II</c:v>
                </c:pt>
                <c:pt idx="6">
                  <c:v>2020 III</c:v>
                </c:pt>
                <c:pt idx="7">
                  <c:v>2020 IV</c:v>
                </c:pt>
                <c:pt idx="8">
                  <c:v>2021 I</c:v>
                </c:pt>
                <c:pt idx="9">
                  <c:v>2021 II</c:v>
                </c:pt>
                <c:pt idx="10">
                  <c:v>2021 III</c:v>
                </c:pt>
                <c:pt idx="11">
                  <c:v>2021 IV</c:v>
                </c:pt>
                <c:pt idx="12">
                  <c:v>2022 I</c:v>
                </c:pt>
                <c:pt idx="13">
                  <c:v>2022 II</c:v>
                </c:pt>
                <c:pt idx="14">
                  <c:v>2022 III</c:v>
                </c:pt>
                <c:pt idx="15">
                  <c:v>2022 IV</c:v>
                </c:pt>
              </c:strCache>
            </c:strRef>
          </c:cat>
          <c:val>
            <c:numRef>
              <c:f>'Sheet 1'!$K$106:$Z$106</c:f>
              <c:numCache>
                <c:formatCode>General</c:formatCode>
                <c:ptCount val="16"/>
                <c:pt idx="0">
                  <c:v>0</c:v>
                </c:pt>
                <c:pt idx="1">
                  <c:v>0.20682523267838349</c:v>
                </c:pt>
                <c:pt idx="2">
                  <c:v>-0.20682523267838349</c:v>
                </c:pt>
                <c:pt idx="3">
                  <c:v>0</c:v>
                </c:pt>
                <c:pt idx="4">
                  <c:v>-0.1551189245087983</c:v>
                </c:pt>
                <c:pt idx="5">
                  <c:v>-20.320579110651508</c:v>
                </c:pt>
                <c:pt idx="6">
                  <c:v>-10.444674250258544</c:v>
                </c:pt>
                <c:pt idx="7">
                  <c:v>-17.425025853154093</c:v>
                </c:pt>
                <c:pt idx="8">
                  <c:v>-15.253360910031018</c:v>
                </c:pt>
                <c:pt idx="9">
                  <c:v>-12.564632885212006</c:v>
                </c:pt>
                <c:pt idx="10">
                  <c:v>-10.289555325749747</c:v>
                </c:pt>
                <c:pt idx="11">
                  <c:v>-8.893485005170648</c:v>
                </c:pt>
                <c:pt idx="12">
                  <c:v>-7.4974146845915186</c:v>
                </c:pt>
                <c:pt idx="13">
                  <c:v>-6.7735263702171693</c:v>
                </c:pt>
                <c:pt idx="14">
                  <c:v>-6.0496380558428218</c:v>
                </c:pt>
                <c:pt idx="15">
                  <c:v>-5.1706308169596573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65-425D-8B79-FB901C0C37B7}"/>
            </c:ext>
          </c:extLst>
        </c:ser>
        <c:ser>
          <c:idx val="5"/>
          <c:order val="5"/>
          <c:tx>
            <c:strRef>
              <c:f>'Sheet 1'!$J$107</c:f>
              <c:strCache>
                <c:ptCount val="1"/>
                <c:pt idx="0">
                  <c:v>NT ir statyba</c:v>
                </c:pt>
              </c:strCache>
            </c:strRef>
          </c:tx>
          <c:spPr>
            <a:ln w="28575" cap="rnd">
              <a:solidFill>
                <a:srgbClr val="E4E2DC">
                  <a:lumMod val="1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E2DC">
                  <a:lumMod val="10000"/>
                </a:srgbClr>
              </a:solidFill>
              <a:ln w="9525">
                <a:solidFill>
                  <a:srgbClr val="E4E2DC">
                    <a:lumMod val="10000"/>
                  </a:srgbClr>
                </a:solidFill>
              </a:ln>
              <a:effectLst/>
            </c:spPr>
          </c:marker>
          <c:dLbls>
            <c:dLbl>
              <c:idx val="15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765-425D-8B79-FB901C0C37B7}"/>
                </c:ex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1'!$K$101:$Z$101</c:f>
              <c:strCache>
                <c:ptCount val="16"/>
                <c:pt idx="0">
                  <c:v>2019 I</c:v>
                </c:pt>
                <c:pt idx="1">
                  <c:v>2019 II</c:v>
                </c:pt>
                <c:pt idx="2">
                  <c:v>2019 III</c:v>
                </c:pt>
                <c:pt idx="3">
                  <c:v>2019 IV</c:v>
                </c:pt>
                <c:pt idx="4">
                  <c:v>2020 I</c:v>
                </c:pt>
                <c:pt idx="5">
                  <c:v>2020 II</c:v>
                </c:pt>
                <c:pt idx="6">
                  <c:v>2020 III</c:v>
                </c:pt>
                <c:pt idx="7">
                  <c:v>2020 IV</c:v>
                </c:pt>
                <c:pt idx="8">
                  <c:v>2021 I</c:v>
                </c:pt>
                <c:pt idx="9">
                  <c:v>2021 II</c:v>
                </c:pt>
                <c:pt idx="10">
                  <c:v>2021 III</c:v>
                </c:pt>
                <c:pt idx="11">
                  <c:v>2021 IV</c:v>
                </c:pt>
                <c:pt idx="12">
                  <c:v>2022 I</c:v>
                </c:pt>
                <c:pt idx="13">
                  <c:v>2022 II</c:v>
                </c:pt>
                <c:pt idx="14">
                  <c:v>2022 III</c:v>
                </c:pt>
                <c:pt idx="15">
                  <c:v>2022 IV</c:v>
                </c:pt>
              </c:strCache>
            </c:strRef>
          </c:cat>
          <c:val>
            <c:numRef>
              <c:f>'Sheet 1'!$K$107:$Z$107</c:f>
              <c:numCache>
                <c:formatCode>0.0</c:formatCode>
                <c:ptCount val="16"/>
                <c:pt idx="0">
                  <c:v>0</c:v>
                </c:pt>
                <c:pt idx="1">
                  <c:v>1.5277038838641201</c:v>
                </c:pt>
                <c:pt idx="2">
                  <c:v>2.7057839933115559</c:v>
                </c:pt>
                <c:pt idx="3">
                  <c:v>2.8501938131793025</c:v>
                </c:pt>
                <c:pt idx="4">
                  <c:v>2.2269514326974478</c:v>
                </c:pt>
                <c:pt idx="5">
                  <c:v>0.76005168351447616</c:v>
                </c:pt>
                <c:pt idx="6">
                  <c:v>2.6829824428061215</c:v>
                </c:pt>
                <c:pt idx="7">
                  <c:v>4.6287147526031722</c:v>
                </c:pt>
                <c:pt idx="8">
                  <c:v>6.1640191533024469</c:v>
                </c:pt>
                <c:pt idx="9">
                  <c:v>7.3877023637607664</c:v>
                </c:pt>
                <c:pt idx="10">
                  <c:v>6.7036558485977329</c:v>
                </c:pt>
                <c:pt idx="11">
                  <c:v>7.4713080489473374</c:v>
                </c:pt>
                <c:pt idx="12">
                  <c:v>7.4789085657824899</c:v>
                </c:pt>
                <c:pt idx="13">
                  <c:v>7.0456791061792368</c:v>
                </c:pt>
                <c:pt idx="14">
                  <c:v>7.0000760051683812</c:v>
                </c:pt>
                <c:pt idx="15">
                  <c:v>7.9197385422208981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765-425D-8B79-FB901C0C37B7}"/>
            </c:ext>
          </c:extLst>
        </c:ser>
        <c:dLbls/>
        <c:marker val="1"/>
        <c:axId val="149668992"/>
        <c:axId val="149670528"/>
      </c:lineChart>
      <c:catAx>
        <c:axId val="1496689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9670528"/>
        <c:crosses val="autoZero"/>
        <c:auto val="1"/>
        <c:lblAlgn val="ctr"/>
        <c:lblOffset val="100"/>
      </c:catAx>
      <c:valAx>
        <c:axId val="149670528"/>
        <c:scaling>
          <c:orientation val="minMax"/>
          <c:max val="36"/>
          <c:min val="-24"/>
        </c:scaling>
        <c:axPos val="l"/>
        <c:numFmt formatCode="General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9668992"/>
        <c:crosses val="autoZero"/>
        <c:crossBetween val="between"/>
        <c:majorUnit val="6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822549295730776E-2"/>
          <c:y val="0.88015372073150844"/>
          <c:w val="0.9830091051904295"/>
          <c:h val="0.1032228691002437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lt-LT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t-L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Vidutinis </a:t>
            </a:r>
            <a:r>
              <a:rPr lang="lt-LT" sz="1800" b="1" i="0" baseline="0">
                <a:effectLst/>
              </a:rPr>
              <a:t>neto </a:t>
            </a:r>
            <a:r>
              <a:rPr lang="en-US" sz="1800" b="1" i="0" baseline="0">
                <a:effectLst/>
              </a:rPr>
              <a:t>darbo u</a:t>
            </a:r>
            <a:r>
              <a:rPr lang="lt-LT" sz="1800" b="1" i="0" baseline="0">
                <a:effectLst/>
              </a:rPr>
              <a:t>žmokestis</a:t>
            </a:r>
          </a:p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sz="1600" b="1" i="1" baseline="0">
                <a:effectLst/>
              </a:rPr>
              <a:t>(eurai per mėn. )</a:t>
            </a:r>
            <a:endParaRPr lang="en-US" sz="1600" i="1">
              <a:effectLst/>
            </a:endParaRPr>
          </a:p>
        </c:rich>
      </c:tx>
      <c:layout>
        <c:manualLayout>
          <c:xMode val="edge"/>
          <c:yMode val="edge"/>
          <c:x val="0.2162226132826382"/>
          <c:y val="8.2413691765015999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4657509937390611E-2"/>
          <c:y val="0.15509900694264239"/>
          <c:w val="0.88669843720515351"/>
          <c:h val="0.57410928951907414"/>
        </c:manualLayout>
      </c:layout>
      <c:barChart>
        <c:barDir val="col"/>
        <c:grouping val="clustered"/>
        <c:ser>
          <c:idx val="0"/>
          <c:order val="0"/>
          <c:tx>
            <c:strRef>
              <c:f>Sheet6!$C$6</c:f>
              <c:strCache>
                <c:ptCount val="1"/>
                <c:pt idx="0">
                  <c:v>Estija</c:v>
                </c:pt>
              </c:strCache>
            </c:strRef>
          </c:tx>
          <c:spPr>
            <a:solidFill>
              <a:srgbClr val="6EAAD2">
                <a:lumMod val="75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Sheet6!$F$5:$G$5</c:f>
              <c:strCache>
                <c:ptCount val="2"/>
                <c:pt idx="0">
                  <c:v>2015 m. IV ketv.</c:v>
                </c:pt>
                <c:pt idx="1">
                  <c:v>2022 m. IV ketv.</c:v>
                </c:pt>
              </c:strCache>
            </c:strRef>
          </c:cat>
          <c:val>
            <c:numRef>
              <c:f>Sheet6!$F$6:$G$6</c:f>
              <c:numCache>
                <c:formatCode>General</c:formatCode>
                <c:ptCount val="2"/>
                <c:pt idx="0">
                  <c:v>884</c:v>
                </c:pt>
                <c:pt idx="1">
                  <c:v>1420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15-4C93-8D15-2B0DA732D7B0}"/>
            </c:ext>
          </c:extLst>
        </c:ser>
        <c:ser>
          <c:idx val="1"/>
          <c:order val="1"/>
          <c:tx>
            <c:strRef>
              <c:f>Sheet6!$C$7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rgbClr val="D1A9AD">
                <a:lumMod val="75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Sheet6!$F$5:$G$5</c:f>
              <c:strCache>
                <c:ptCount val="2"/>
                <c:pt idx="0">
                  <c:v>2015 m. IV ketv.</c:v>
                </c:pt>
                <c:pt idx="1">
                  <c:v>2022 m. IV ketv.</c:v>
                </c:pt>
              </c:strCache>
            </c:strRef>
          </c:cat>
          <c:val>
            <c:numRef>
              <c:f>Sheet6!$F$7:$G$7</c:f>
              <c:numCache>
                <c:formatCode>General</c:formatCode>
                <c:ptCount val="2"/>
                <c:pt idx="0">
                  <c:v>622</c:v>
                </c:pt>
                <c:pt idx="1">
                  <c:v>1055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15-4C93-8D15-2B0DA732D7B0}"/>
            </c:ext>
          </c:extLst>
        </c:ser>
        <c:ser>
          <c:idx val="2"/>
          <c:order val="2"/>
          <c:tx>
            <c:strRef>
              <c:f>Sheet6!$C$8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Sheet6!$F$5:$G$5</c:f>
              <c:strCache>
                <c:ptCount val="2"/>
                <c:pt idx="0">
                  <c:v>2015 m. IV ketv.</c:v>
                </c:pt>
                <c:pt idx="1">
                  <c:v>2022 m. IV ketv.</c:v>
                </c:pt>
              </c:strCache>
            </c:strRef>
          </c:cat>
          <c:val>
            <c:numRef>
              <c:f>Sheet6!$F$8:$G$8</c:f>
              <c:numCache>
                <c:formatCode>General</c:formatCode>
                <c:ptCount val="2"/>
                <c:pt idx="0">
                  <c:v>585</c:v>
                </c:pt>
                <c:pt idx="1">
                  <c:v>1184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15-4C93-8D15-2B0DA732D7B0}"/>
            </c:ext>
          </c:extLst>
        </c:ser>
        <c:dLbls/>
        <c:axId val="149917056"/>
        <c:axId val="149922944"/>
      </c:barChart>
      <c:catAx>
        <c:axId val="1499170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9922944"/>
        <c:crosses val="autoZero"/>
        <c:auto val="1"/>
        <c:lblAlgn val="ctr"/>
        <c:lblOffset val="100"/>
      </c:catAx>
      <c:valAx>
        <c:axId val="149922944"/>
        <c:scaling>
          <c:orientation val="minMax"/>
        </c:scaling>
        <c:delete val="1"/>
        <c:axPos val="l"/>
        <c:numFmt formatCode="General" sourceLinked="0"/>
        <c:tickLblPos val="none"/>
        <c:crossAx val="14991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32441375740612"/>
          <c:y val="0.85055040939965998"/>
          <c:w val="0.46335117248518792"/>
          <c:h val="6.352553158009259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lt-LT"/>
    </a:p>
  </c:txPr>
  <c:externalData r:id="rId2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Graph_Inflation_decompositionLT!$A$11:$A$15</cx:f>
        <cx:lvl ptCount="5">
          <cx:pt idx="0">Paslaugos</cx:pt>
          <cx:pt idx="1">Prekės</cx:pt>
          <cx:pt idx="2">Maistas ir gėrimai</cx:pt>
          <cx:pt idx="3">Energija</cx:pt>
          <cx:pt idx="4">Viso</cx:pt>
        </cx:lvl>
      </cx:strDim>
      <cx:numDim type="val">
        <cx:f>Graph_Inflation_decompositionLT!$C$11:$C$15</cx:f>
        <cx:lvl ptCount="5" formatCode="General">
          <cx:pt idx="0">1.3999999999999999</cx:pt>
          <cx:pt idx="1">1.2</cx:pt>
          <cx:pt idx="2">1.8</cx:pt>
          <cx:pt idx="3">4</cx:pt>
          <cx:pt idx="4">8.4000000000000004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600" b="1" i="0" u="none" strike="noStrike" kern="1200" spc="0" baseline="0">
                <a:solidFill>
                  <a:srgbClr val="63003D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Infliacijos dedamosios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euro zonoje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202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2 m.</a:t>
            </a:r>
            <a:endParaRPr lang="lt-LT" sz="1600" baseline="0" dirty="0"/>
          </a:p>
        </cx:rich>
      </cx:tx>
    </cx:title>
    <cx:plotArea>
      <cx:plotAreaRegion>
        <cx:series layoutId="waterfall" uniqueId="{1A3D463E-8F7E-4D0D-A591-232C3A0824AB}">
          <cx:spPr>
            <a:solidFill>
              <a:srgbClr val="8FAADC"/>
            </a:solidFill>
          </cx:spPr>
          <cx:dataPt idx="0">
            <cx:spPr>
              <a:solidFill>
                <a:srgbClr val="9DC3E6"/>
              </a:solidFill>
            </cx:spPr>
          </cx:dataPt>
          <cx:dataPt idx="1">
            <cx:spPr>
              <a:solidFill>
                <a:srgbClr val="BFBFBF"/>
              </a:solidFill>
            </cx:spPr>
          </cx:dataPt>
          <cx:dataPt idx="2">
            <cx:spPr>
              <a:solidFill>
                <a:srgbClr val="A9D18E"/>
              </a:solidFill>
            </cx:spPr>
          </cx:dataPt>
          <cx:dataPt idx="3">
            <cx:spPr>
              <a:solidFill>
                <a:srgbClr val="F4B183"/>
              </a:solidFill>
            </cx:spPr>
          </cx:dataPt>
          <cx:dataLabels pos="ctr">
            <cx:numFmt formatCode="#,##0.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/>
                </a:pPr>
                <a:endParaRPr lang="en-US" sz="1400" b="1" i="0" u="none" strike="noStrike" baseline="0">
                  <a:solidFill>
                    <a:srgbClr val="44546A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subtotals>
              <cx:idx val="4"/>
            </cx:subtotals>
          </cx:layoutPr>
        </cx:series>
      </cx:plotAreaRegion>
      <cx:axis id="0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1" i="0">
                <a:ln>
                  <a:noFill/>
                </a:ln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200" b="1">
              <a:ln>
                <a:noFill/>
              </a:ln>
              <a:solidFill>
                <a:srgbClr val="595959"/>
              </a:solidFill>
            </a:endParaRPr>
          </a:p>
        </cx:txPr>
      </cx:axis>
      <cx:axis id="1">
        <cx:valScaling max="20"/>
        <cx:majorGridlines/>
        <cx:tickLabels/>
        <cx:numFmt formatCode="0" sourceLinked="0"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>
              <a:solidFill>
                <a:schemeClr val="tx1"/>
              </a:solidFill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Graph_Inflation_decompositionLT!$A$11:$A$15</cx:f>
        <cx:lvl ptCount="5">
          <cx:pt idx="0">Paslaugos</cx:pt>
          <cx:pt idx="1">Prekės</cx:pt>
          <cx:pt idx="2">Maistas ir gėrimai</cx:pt>
          <cx:pt idx="3">Energija</cx:pt>
          <cx:pt idx="4">Viso</cx:pt>
        </cx:lvl>
      </cx:strDim>
      <cx:numDim type="val">
        <cx:f>Graph_Inflation_decompositionLT!$B$11:$B$15</cx:f>
        <cx:lvl ptCount="5" formatCode="0.0">
          <cx:pt idx="0">3.0525760299999996</cx:pt>
          <cx:pt idx="1">3.0626598820999997</cx:pt>
          <cx:pt idx="2">5.8297004318000001</cx:pt>
          <cx:pt idx="3">6.9944964998999994</cx:pt>
          <cx:pt idx="4">18.899999999999999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600" b="1" i="0" u="none" strike="noStrike" kern="1200" spc="0" baseline="0">
                <a:solidFill>
                  <a:srgbClr val="63003D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Infliacijos dedamosios Lietuvoje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202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2 m.</a:t>
            </a:r>
            <a:endParaRPr lang="lt-LT" sz="1600" baseline="0" dirty="0"/>
          </a:p>
        </cx:rich>
      </cx:tx>
    </cx:title>
    <cx:plotArea>
      <cx:plotAreaRegion>
        <cx:series layoutId="waterfall" uniqueId="{5950CB6E-099B-409F-A0FD-A487DE13F508}">
          <cx:dataPt idx="0">
            <cx:spPr>
              <a:solidFill>
                <a:srgbClr val="5B9BD5">
                  <a:lumMod val="60000"/>
                  <a:lumOff val="40000"/>
                </a:srgbClr>
              </a:solidFill>
            </cx:spPr>
          </cx:dataPt>
          <cx:dataPt idx="1">
            <cx:spPr>
              <a:solidFill>
                <a:sysClr val="window" lastClr="FFFFFF">
                  <a:lumMod val="75000"/>
                </a:sysClr>
              </a:solidFill>
            </cx:spPr>
          </cx:dataPt>
          <cx:dataPt idx="2">
            <cx:spPr>
              <a:solidFill>
                <a:srgbClr val="70AD47">
                  <a:lumMod val="60000"/>
                  <a:lumOff val="40000"/>
                </a:srgbClr>
              </a:solidFill>
            </cx:spPr>
          </cx:dataPt>
          <cx:dataPt idx="3">
            <cx:spPr>
              <a:solidFill>
                <a:srgbClr val="ED7D31">
                  <a:lumMod val="60000"/>
                  <a:lumOff val="40000"/>
                </a:srgbClr>
              </a:solidFill>
            </cx:spPr>
          </cx:dataPt>
          <cx:dataPt idx="4">
            <cx:spPr>
              <a:solidFill>
                <a:srgbClr val="4472C4">
                  <a:lumMod val="60000"/>
                  <a:lumOff val="40000"/>
                </a:srgbClr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/>
                </a:pPr>
                <a:endParaRPr lang="en-US" sz="1400" b="1" i="0" u="none" strike="noStrike" baseline="0">
                  <a:solidFill>
                    <a:srgbClr val="44546A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visibility connectorLines="0"/>
            <cx:subtotals>
              <cx:idx val="4"/>
            </cx:subtotals>
          </cx:layoutPr>
        </cx:series>
      </cx:plotAreaRegion>
      <cx:axis id="0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1" i="0">
                <a:ln>
                  <a:noFill/>
                </a:ln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200" b="1">
              <a:ln>
                <a:noFill/>
              </a:ln>
              <a:solidFill>
                <a:srgbClr val="595959"/>
              </a:solidFill>
            </a:endParaRPr>
          </a:p>
        </cx:txPr>
      </cx:axis>
      <cx:axis id="1">
        <cx:valScaling/>
        <cx:majorGridlines/>
        <cx:tickLabels/>
        <cx:numFmt formatCode="0" sourceLinked="0"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>
              <a:solidFill>
                <a:schemeClr val="tx1"/>
              </a:solidFill>
            </a:endParaRPr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Graph_Inflation_decompositionLT!$A$11:$A$15</cx:f>
        <cx:lvl ptCount="5">
          <cx:pt idx="0">Paslaugos</cx:pt>
          <cx:pt idx="1">Prekės</cx:pt>
          <cx:pt idx="2">Maistas ir gėrimai</cx:pt>
          <cx:pt idx="3">Energija</cx:pt>
          <cx:pt idx="4">Viso</cx:pt>
        </cx:lvl>
      </cx:strDim>
      <cx:numDim type="val">
        <cx:f>Graph_Inflation_decompositionLT!$B$11:$B$15</cx:f>
        <cx:lvl ptCount="5" formatCode="0.0">
          <cx:pt idx="0">3.0525760299999996</cx:pt>
          <cx:pt idx="1">3.0626598820999997</cx:pt>
          <cx:pt idx="2">5.8297004318000001</cx:pt>
          <cx:pt idx="3">6.9944964998999994</cx:pt>
          <cx:pt idx="4">18.899999999999999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600" b="1" i="0" u="none" strike="noStrike" kern="1200" spc="0" baseline="0">
                <a:solidFill>
                  <a:srgbClr val="63003D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Infliacijos dedamosios Lietuvoje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202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2 m.</a:t>
            </a:r>
            <a:endParaRPr lang="lt-LT" sz="1600" baseline="0" dirty="0"/>
          </a:p>
        </cx:rich>
      </cx:tx>
    </cx:title>
    <cx:plotArea>
      <cx:plotAreaRegion>
        <cx:series layoutId="waterfall" uniqueId="{5950CB6E-099B-409F-A0FD-A487DE13F508}">
          <cx:dataPt idx="0">
            <cx:spPr>
              <a:solidFill>
                <a:srgbClr val="5B9BD5">
                  <a:lumMod val="60000"/>
                  <a:lumOff val="40000"/>
                </a:srgbClr>
              </a:solidFill>
            </cx:spPr>
          </cx:dataPt>
          <cx:dataPt idx="1">
            <cx:spPr>
              <a:solidFill>
                <a:sysClr val="window" lastClr="FFFFFF">
                  <a:lumMod val="75000"/>
                </a:sysClr>
              </a:solidFill>
            </cx:spPr>
          </cx:dataPt>
          <cx:dataPt idx="2">
            <cx:spPr>
              <a:solidFill>
                <a:srgbClr val="70AD47">
                  <a:lumMod val="60000"/>
                  <a:lumOff val="40000"/>
                </a:srgbClr>
              </a:solidFill>
            </cx:spPr>
          </cx:dataPt>
          <cx:dataPt idx="3">
            <cx:spPr>
              <a:solidFill>
                <a:srgbClr val="ED7D31">
                  <a:lumMod val="60000"/>
                  <a:lumOff val="40000"/>
                </a:srgbClr>
              </a:solidFill>
            </cx:spPr>
          </cx:dataPt>
          <cx:dataPt idx="4">
            <cx:spPr>
              <a:solidFill>
                <a:srgbClr val="4472C4">
                  <a:lumMod val="60000"/>
                  <a:lumOff val="40000"/>
                </a:srgbClr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/>
                </a:pPr>
                <a:endParaRPr lang="en-US" sz="1400" b="1" i="0" u="none" strike="noStrike" baseline="0">
                  <a:solidFill>
                    <a:srgbClr val="44546A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visibility connectorLines="0"/>
            <cx:subtotals>
              <cx:idx val="4"/>
            </cx:subtotals>
          </cx:layoutPr>
        </cx:series>
      </cx:plotAreaRegion>
      <cx:axis id="0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1" i="0">
                <a:ln>
                  <a:noFill/>
                </a:ln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200" b="1">
              <a:ln>
                <a:noFill/>
              </a:ln>
              <a:solidFill>
                <a:srgbClr val="595959"/>
              </a:solidFill>
            </a:endParaRPr>
          </a:p>
        </cx:txPr>
      </cx:axis>
      <cx:axis id="1">
        <cx:valScaling/>
        <cx:majorGridlines/>
        <cx:tickLabels/>
        <cx:numFmt formatCode="0" sourceLinked="0"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>
              <a:solidFill>
                <a:schemeClr val="tx1"/>
              </a:solidFill>
            </a:endParaRPr>
          </a:p>
        </cx:txPr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Graph_Inflation_decompositionLT!$A$21:$A$25</cx:f>
        <cx:lvl ptCount="5">
          <cx:pt idx="0">Paslaugos</cx:pt>
          <cx:pt idx="1">Prekės</cx:pt>
          <cx:pt idx="2">Maistas ir gėrimai</cx:pt>
          <cx:pt idx="3">Energija</cx:pt>
          <cx:pt idx="4">Viso</cx:pt>
        </cx:lvl>
      </cx:strDim>
      <cx:numDim type="val">
        <cx:f>Graph_Inflation_decompositionLT!$B$21:$B$25</cx:f>
        <cx:lvl ptCount="5" formatCode="0.0">
          <cx:pt idx="0">2.4553000000000003</cx:pt>
          <cx:pt idx="1">2.8117700000000001</cx:pt>
          <cx:pt idx="2">2.8357999999999999</cx:pt>
          <cx:pt idx="3">-1.0652299999999999</cx:pt>
          <cx:pt idx="4">7.0376400000000006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600" b="1" i="0" u="none" strike="noStrike" kern="1200" spc="0" baseline="0">
                <a:solidFill>
                  <a:srgbClr val="63003D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Infliacijos dedamosios Lietuvoje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2023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 m.</a:t>
            </a:r>
            <a:endParaRPr lang="lt-LT" sz="1600" baseline="0" dirty="0"/>
          </a:p>
        </cx:rich>
      </cx:tx>
    </cx:title>
    <cx:plotArea>
      <cx:plotAreaRegion>
        <cx:series layoutId="waterfall" uniqueId="{5950CB6E-099B-409F-A0FD-A487DE13F508}">
          <cx:dataPt idx="0">
            <cx:spPr>
              <a:solidFill>
                <a:srgbClr val="5B9BD5">
                  <a:lumMod val="60000"/>
                  <a:lumOff val="40000"/>
                </a:srgbClr>
              </a:solidFill>
            </cx:spPr>
          </cx:dataPt>
          <cx:dataPt idx="1">
            <cx:spPr>
              <a:solidFill>
                <a:sysClr val="window" lastClr="FFFFFF">
                  <a:lumMod val="75000"/>
                </a:sysClr>
              </a:solidFill>
            </cx:spPr>
          </cx:dataPt>
          <cx:dataPt idx="2">
            <cx:spPr>
              <a:solidFill>
                <a:srgbClr val="70AD47">
                  <a:lumMod val="60000"/>
                  <a:lumOff val="40000"/>
                </a:srgbClr>
              </a:solidFill>
            </cx:spPr>
          </cx:dataPt>
          <cx:dataPt idx="3">
            <cx:spPr>
              <a:solidFill>
                <a:srgbClr val="ED7D31">
                  <a:lumMod val="60000"/>
                  <a:lumOff val="40000"/>
                </a:srgbClr>
              </a:solidFill>
            </cx:spPr>
          </cx:dataPt>
          <cx:dataPt idx="4">
            <cx:spPr>
              <a:solidFill>
                <a:srgbClr val="4472C4">
                  <a:lumMod val="60000"/>
                  <a:lumOff val="40000"/>
                </a:srgbClr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/>
                </a:pPr>
                <a:endParaRPr lang="en-US" sz="1400" b="1" i="0" u="none" strike="noStrike" baseline="0">
                  <a:solidFill>
                    <a:srgbClr val="44546A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visibility connectorLines="0"/>
            <cx:subtotals>
              <cx:idx val="4"/>
            </cx:subtotals>
          </cx:layoutPr>
        </cx:series>
      </cx:plotAreaRegion>
      <cx:axis id="0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1" i="0">
                <a:ln>
                  <a:noFill/>
                </a:ln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200" b="1">
              <a:ln>
                <a:noFill/>
              </a:ln>
              <a:solidFill>
                <a:srgbClr val="595959"/>
              </a:solidFill>
            </a:endParaRPr>
          </a:p>
        </cx:txPr>
      </cx:axis>
      <cx:axis id="1">
        <cx:valScaling max="20"/>
        <cx:majorGridlines/>
        <cx:tickLabels/>
        <cx:numFmt formatCode="0" sourceLinked="0"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>
              <a:solidFill>
                <a:schemeClr val="tx1"/>
              </a:solidFill>
            </a:endParaRPr>
          </a:p>
        </cx:txPr>
      </cx:axis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Graph_Inflation_decompositionLT!$A$31:$A$36</cx:f>
        <cx:lvl ptCount="6">
          <cx:pt idx="0">Kuras</cx:pt>
          <cx:pt idx="1">Elektra</cx:pt>
          <cx:pt idx="2">Dujos</cx:pt>
          <cx:pt idx="3">Šilumos energija</cx:pt>
          <cx:pt idx="4">Kietasis kuras</cx:pt>
          <cx:pt idx="5">Viso</cx:pt>
        </cx:lvl>
      </cx:strDim>
      <cx:numDim type="val">
        <cx:f>Graph_Inflation_decompositionLT!$B$31:$B$36</cx:f>
        <cx:lvl ptCount="6" formatCode="0.0">
          <cx:pt idx="0">2.2999999999999998</cx:pt>
          <cx:pt idx="1">0.80000000000000004</cx:pt>
          <cx:pt idx="2">0.5</cx:pt>
          <cx:pt idx="3">2.1000000000000001</cx:pt>
          <cx:pt idx="4">1.3999999999999999</cx:pt>
          <cx:pt idx="5">7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600" b="1" i="0" u="none" strike="noStrike" kern="1200" spc="0" baseline="0">
                <a:solidFill>
                  <a:srgbClr val="63003D"/>
                </a:solidFill>
                <a:latin typeface="+mn-lt"/>
                <a:ea typeface="+mn-ea"/>
                <a:cs typeface="+mn-cs"/>
              </a:defRPr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Energetinių prekių infliacijos dedamosios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 Lietuvoje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2022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 m.</a:t>
            </a:r>
            <a:endParaRPr lang="lt-LT" sz="1600" baseline="0" dirty="0"/>
          </a:p>
        </cx:rich>
      </cx:tx>
    </cx:title>
    <cx:plotArea>
      <cx:plotAreaRegion>
        <cx:series layoutId="waterfall" uniqueId="{5950CB6E-099B-409F-A0FD-A487DE13F508}">
          <cx:dataPt idx="0">
            <cx:spPr>
              <a:solidFill>
                <a:srgbClr val="FFFFFF">
                  <a:lumMod val="75000"/>
                </a:srgbClr>
              </a:solidFill>
            </cx:spPr>
          </cx:dataPt>
          <cx:dataPt idx="1">
            <cx:spPr>
              <a:solidFill>
                <a:srgbClr val="6EAAD2">
                  <a:lumMod val="60000"/>
                  <a:lumOff val="40000"/>
                </a:srgbClr>
              </a:solidFill>
            </cx:spPr>
          </cx:dataPt>
          <cx:dataPt idx="2">
            <cx:spPr>
              <a:solidFill>
                <a:srgbClr val="F06B94">
                  <a:lumMod val="60000"/>
                  <a:lumOff val="40000"/>
                </a:srgbClr>
              </a:solidFill>
            </cx:spPr>
          </cx:dataPt>
          <cx:dataPt idx="3">
            <cx:spPr>
              <a:solidFill>
                <a:srgbClr val="E4E2DC">
                  <a:lumMod val="75000"/>
                </a:srgbClr>
              </a:solidFill>
            </cx:spPr>
          </cx:dataPt>
          <cx:dataPt idx="4">
            <cx:spPr>
              <a:solidFill>
                <a:srgbClr val="E4E2DC">
                  <a:lumMod val="50000"/>
                </a:srgbClr>
              </a:solidFill>
            </cx:spPr>
          </cx:dataPt>
          <cx:dataPt idx="5">
            <cx:spPr>
              <a:solidFill>
                <a:srgbClr val="8FAADC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/>
                </a:pPr>
                <a:endParaRPr lang="en-US" sz="1400" b="1" i="0" u="none" strike="noStrike" baseline="0">
                  <a:solidFill>
                    <a:srgbClr val="44546A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visibility connectorLines="0"/>
            <cx:subtotals>
              <cx:idx val="5"/>
            </cx:subtotals>
          </cx:layoutPr>
        </cx:series>
      </cx:plotAreaRegion>
      <cx:axis id="0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1" i="0">
                <a:ln>
                  <a:noFill/>
                </a:ln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200" b="1">
              <a:ln>
                <a:noFill/>
              </a:ln>
              <a:solidFill>
                <a:srgbClr val="595959"/>
              </a:solidFill>
            </a:endParaRPr>
          </a:p>
        </cx:txPr>
      </cx:axis>
      <cx:axis id="1">
        <cx:valScaling min="-2"/>
        <cx:majorGridlines/>
        <cx:tickLabels/>
        <cx:numFmt formatCode="0" sourceLinked="0"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>
              <a:solidFill>
                <a:schemeClr val="tx1"/>
              </a:solidFill>
            </a:endParaRPr>
          </a:p>
        </cx:txPr>
      </cx:axis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Graph_Inflation_decompositionLT!$A$31:$A$36</cx:f>
        <cx:lvl ptCount="6">
          <cx:pt idx="0">Kuras</cx:pt>
          <cx:pt idx="1">Elektra</cx:pt>
          <cx:pt idx="2">Dujos</cx:pt>
          <cx:pt idx="3">Šilumos energija</cx:pt>
          <cx:pt idx="4">Kietasis kuras</cx:pt>
          <cx:pt idx="5">Viso</cx:pt>
        </cx:lvl>
      </cx:strDim>
      <cx:numDim type="val">
        <cx:f>Graph_Inflation_decompositionLT!$C$31:$C$36</cx:f>
        <cx:lvl ptCount="6" formatCode="General">
          <cx:pt idx="0">-0.69999999999999996</cx:pt>
          <cx:pt idx="1">0.20000000000000001</cx:pt>
          <cx:pt idx="2">0.29999999999999999</cx:pt>
          <cx:pt idx="3">-0.5</cx:pt>
          <cx:pt idx="4">-0.40000000000000002</cx:pt>
          <cx:pt idx="5">-1.1000000000000001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600" b="1" i="0" u="none" strike="noStrike" kern="1200" spc="0" baseline="0">
                <a:solidFill>
                  <a:srgbClr val="63003D"/>
                </a:solidFill>
                <a:latin typeface="+mn-lt"/>
                <a:ea typeface="+mn-ea"/>
                <a:cs typeface="+mn-cs"/>
              </a:defRPr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Energetinių prekių infliacijos dedamosios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 Lietuvoje 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2023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 m.</a:t>
            </a:r>
            <a:endParaRPr lang="lt-LT" sz="1600" baseline="0" dirty="0"/>
          </a:p>
        </cx:rich>
      </cx:tx>
    </cx:title>
    <cx:plotArea>
      <cx:plotAreaRegion>
        <cx:series layoutId="waterfall" uniqueId="{EEF89042-8899-40FF-96C6-D0AD821D58FE}">
          <cx:dataPt idx="0">
            <cx:spPr>
              <a:solidFill>
                <a:srgbClr val="BFBFBF"/>
              </a:solidFill>
            </cx:spPr>
          </cx:dataPt>
          <cx:dataPt idx="1">
            <cx:spPr>
              <a:solidFill>
                <a:srgbClr val="A8CCE4"/>
              </a:solidFill>
            </cx:spPr>
          </cx:dataPt>
          <cx:dataPt idx="2">
            <cx:spPr>
              <a:solidFill>
                <a:srgbClr val="F6A6BF"/>
              </a:solidFill>
            </cx:spPr>
          </cx:dataPt>
          <cx:dataPt idx="3">
            <cx:spPr>
              <a:solidFill>
                <a:srgbClr val="B3AE9D"/>
              </a:solidFill>
            </cx:spPr>
          </cx:dataPt>
          <cx:dataPt idx="4">
            <cx:spPr>
              <a:solidFill>
                <a:srgbClr val="7E7762"/>
              </a:solidFill>
            </cx:spPr>
          </cx:dataPt>
          <cx:dataPt idx="5">
            <cx:spPr>
              <a:solidFill>
                <a:srgbClr val="8FAADC"/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chemeClr val="tx1"/>
                    </a:solidFill>
                  </a:defRPr>
                </a:pPr>
                <a:endParaRPr lang="en-US" sz="1200" b="1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subtotals>
              <cx:idx val="5"/>
            </cx:subtotals>
          </cx:layoutPr>
        </cx:series>
      </cx:plotAreaRegion>
      <cx:axis id="0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1" i="0">
                <a:ln>
                  <a:noFill/>
                </a:ln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200" b="1">
              <a:ln>
                <a:noFill/>
              </a:ln>
              <a:solidFill>
                <a:srgbClr val="595959"/>
              </a:solidFill>
            </a:endParaRPr>
          </a:p>
        </cx:txPr>
      </cx:axis>
      <cx:axis id="1">
        <cx:valScaling max="8"/>
        <cx:majorGridlines/>
        <cx:tickLabels/>
        <cx:numFmt formatCode="0" sourceLinked="0"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>
              <a:solidFill>
                <a:schemeClr val="tx1"/>
              </a:solidFill>
            </a:endParaRPr>
          </a:p>
        </cx:txPr>
      </cx:axis>
    </cx:plotArea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Sheet2!$U$43:$U$49</cx:f>
        <cx:lvl ptCount="7">
          <cx:pt idx="0">Pramonė</cx:pt>
          <cx:pt idx="1">IT ir finansų paslaugos</cx:pt>
          <cx:pt idx="2">Kitos paslaugos</cx:pt>
          <cx:pt idx="3">Statyba ir NT</cx:pt>
          <cx:pt idx="4">Prekyba ir transportas</cx:pt>
          <cx:pt idx="5">Žemės ūkis</cx:pt>
          <cx:pt idx="6">BVP</cx:pt>
        </cx:lvl>
      </cx:strDim>
      <cx:numDim type="val">
        <cx:f>Sheet2!$W$43:$W$49</cx:f>
        <cx:lvl ptCount="7" formatCode="0.0">
          <cx:pt idx="0">4.2000000000000002</cx:pt>
          <cx:pt idx="1">1.6000000000000001</cx:pt>
          <cx:pt idx="2">0.90000000000000002</cx:pt>
          <cx:pt idx="3">0.69999999999999996</cx:pt>
          <cx:pt idx="4">0.5</cx:pt>
          <cx:pt idx="5">0.20000000000000001</cx:pt>
          <cx:pt idx="6">8.1000000000000014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600" b="1" i="0" u="none" strike="noStrike" kern="1200" spc="0" baseline="0">
                <a:solidFill>
                  <a:srgbClr val="63003D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Lietuvos BVP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augimo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veiksniai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 2019-2022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3003D"/>
                </a:solidFill>
                <a:effectLst/>
                <a:uLnTx/>
                <a:uFillTx/>
                <a:latin typeface="Calibri"/>
              </a:rPr>
              <a:t>metais</a:t>
            </a:r>
            <a:endParaRPr lang="lt-LT" sz="1600" baseline="0" dirty="0"/>
          </a:p>
        </cx:rich>
      </cx:tx>
    </cx:title>
    <cx:plotArea>
      <cx:plotAreaRegion>
        <cx:series layoutId="waterfall" uniqueId="{B79713D6-8C97-4D1F-AD08-D006B4CFD8D9}">
          <cx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cx:spPr>
          <cx:dataPt idx="6">
            <cx:spPr>
              <a:solidFill>
                <a:srgbClr val="D1A9AD">
                  <a:lumMod val="60000"/>
                  <a:lumOff val="40000"/>
                </a:srgbClr>
              </a:solidFill>
            </cx:spPr>
          </cx:dataPt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en-US" sz="1400" b="1" i="0" u="none" strike="noStrike" baseline="0">
                  <a:solidFill>
                    <a:schemeClr val="bg2">
                      <a:lumMod val="10000"/>
                    </a:schemeClr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subtotals>
              <cx:idx val="6"/>
            </cx:subtotals>
          </cx:layoutPr>
        </cx:series>
      </cx:plotAreaRegion>
      <cx:axis id="0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1400" b="1" i="0">
                <a:ln>
                  <a:noFill/>
                </a:ln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 b="1">
              <a:ln>
                <a:noFill/>
              </a:ln>
              <a:solidFill>
                <a:srgbClr val="595959"/>
              </a:solidFill>
            </a:endParaRPr>
          </a:p>
        </cx:txPr>
      </cx:axis>
      <cx:axis id="1">
        <cx:valScaling/>
        <cx:majorGridlines/>
        <cx:tickLabels/>
        <cx:numFmt formatCode="0" sourceLinked="0"/>
        <cx:txPr>
          <a:bodyPr vertOverflow="overflow" horzOverflow="overflow" wrap="square" lIns="0" tIns="0" rIns="0" bIns="0"/>
          <a:lstStyle/>
          <a:p>
            <a:pPr algn="ctr" rtl="0">
              <a:defRPr sz="1400" b="1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400" b="1">
              <a:solidFill>
                <a:schemeClr val="tx1"/>
              </a:solidFill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99">
  <cs:axisTitle>
    <cs:lnRef idx="0"/>
    <cs:fillRef idx="0"/>
    <cs:effectRef idx="0"/>
    <cs:fontRef idx="minor">
      <a:schemeClr val="tx2"/>
    </cs:fontRef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2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99">
  <cs:axisTitle>
    <cs:lnRef idx="0"/>
    <cs:fillRef idx="0"/>
    <cs:effectRef idx="0"/>
    <cs:fontRef idx="minor">
      <a:schemeClr val="tx2"/>
    </cs:fontRef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2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399">
  <cs:axisTitle>
    <cs:lnRef idx="0"/>
    <cs:fillRef idx="0"/>
    <cs:effectRef idx="0"/>
    <cs:fontRef idx="minor">
      <a:schemeClr val="tx2"/>
    </cs:fontRef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2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399">
  <cs:axisTitle>
    <cs:lnRef idx="0"/>
    <cs:fillRef idx="0"/>
    <cs:effectRef idx="0"/>
    <cs:fontRef idx="minor">
      <a:schemeClr val="tx2"/>
    </cs:fontRef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2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399">
  <cs:axisTitle>
    <cs:lnRef idx="0"/>
    <cs:fillRef idx="0"/>
    <cs:effectRef idx="0"/>
    <cs:fontRef idx="minor">
      <a:schemeClr val="tx2"/>
    </cs:fontRef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2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399">
  <cs:axisTitle>
    <cs:lnRef idx="0"/>
    <cs:fillRef idx="0"/>
    <cs:effectRef idx="0"/>
    <cs:fontRef idx="minor">
      <a:schemeClr val="tx2"/>
    </cs:fontRef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2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99">
  <cs:axisTitle>
    <cs:lnRef idx="0"/>
    <cs:fillRef idx="0"/>
    <cs:effectRef idx="0"/>
    <cs:fontRef idx="minor">
      <a:schemeClr val="tx2"/>
    </cs:fontRef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2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217D1-2995-4935-ACEE-60CA6AC4CFD6}" type="datetimeFigureOut">
              <a:rPr lang="en-GB" smtClean="0"/>
              <a:pPr/>
              <a:t>21/03/2023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E3208-D5D5-4272-B47B-F7C92CAB1E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618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2457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901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9716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74420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8A1E3C8C-3D56-4978-BAE3-AC0D7CDA2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Būsto rinką vėsina palūkanos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121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43371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55388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8A1E3C8C-3D56-4978-BAE3-AC0D7CDA2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Būsto rinką vėsina palūkanos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5760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64465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37513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154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Rusijos pajamos -55</a:t>
            </a:r>
            <a:r>
              <a:rPr lang="en-US" dirty="0"/>
              <a:t>%, </a:t>
            </a:r>
            <a:r>
              <a:rPr lang="en-US" dirty="0" err="1"/>
              <a:t>i</a:t>
            </a:r>
            <a:r>
              <a:rPr lang="lt-LT" dirty="0" err="1"/>
              <a:t>šlaidos</a:t>
            </a:r>
            <a:r>
              <a:rPr lang="en-US" dirty="0"/>
              <a:t> + 56%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98523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91880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1050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81842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47512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44266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84293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42567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1039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6920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5198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2165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0714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18241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23593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="" xmlns:a16="http://schemas.microsoft.com/office/drawing/2014/main" id="{E8B99FE9-B687-4063-920A-15F1E8CFE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2058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5.v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6.v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svg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svg"/><Relationship Id="rId4" Type="http://schemas.openxmlformats.org/officeDocument/2006/relationships/image" Target="../media/image18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9.v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0.v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1.v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9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5.v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6.v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7.v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7.svg"/><Relationship Id="rId4" Type="http://schemas.openxmlformats.org/officeDocument/2006/relationships/image" Target="../media/image19.png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7.sv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5.v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9.v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0.v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1.v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70DCE1B5-071C-4EAD-B3D2-D2136D802F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295399"/>
            <a:ext cx="5364039" cy="441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4813714E-2A72-4473-8161-6DA42C072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05607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="" xmlns:a16="http://schemas.microsoft.com/office/drawing/2014/main" id="{EB16EC80-A738-4430-834A-9FE3CB12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6" name="Virsraksts 1">
            <a:extLst>
              <a:ext uri="{FF2B5EF4-FFF2-40B4-BE49-F238E27FC236}">
                <a16:creationId xmlns="" xmlns:a16="http://schemas.microsoft.com/office/drawing/2014/main" id="{3EBF6002-6B71-4E53-A17D-814A8273C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58741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as vietturis 7">
            <a:extLst>
              <a:ext uri="{FF2B5EF4-FFF2-40B4-BE49-F238E27FC236}">
                <a16:creationId xmlns="" xmlns:a16="http://schemas.microsoft.com/office/drawing/2014/main" id="{0B8D39EC-6D7D-4C13-8AEF-0029CB2BECC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8" y="1273629"/>
            <a:ext cx="5232400" cy="44350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Chart</a:t>
            </a:r>
            <a:endParaRPr lang="lv-LV" dirty="0"/>
          </a:p>
        </p:txBody>
      </p:sp>
      <p:sp>
        <p:nvSpPr>
          <p:cNvPr id="5" name="Diagrammas vietturis 7">
            <a:extLst>
              <a:ext uri="{FF2B5EF4-FFF2-40B4-BE49-F238E27FC236}">
                <a16:creationId xmlns="" xmlns:a16="http://schemas.microsoft.com/office/drawing/2014/main" id="{399AC325-D2D9-4CEE-986A-8ED7E8D40453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443663" y="1273629"/>
            <a:ext cx="5232400" cy="4460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Chart</a:t>
            </a:r>
            <a:endParaRPr lang="lv-LV" dirty="0"/>
          </a:p>
        </p:txBody>
      </p:sp>
      <p:pic>
        <p:nvPicPr>
          <p:cNvPr id="8" name="Grafika 7">
            <a:extLst>
              <a:ext uri="{FF2B5EF4-FFF2-40B4-BE49-F238E27FC236}">
                <a16:creationId xmlns="" xmlns:a16="http://schemas.microsoft.com/office/drawing/2014/main" id="{41FE6DEC-3735-4827-A107-748D306F3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7" name="Virsraksts 1">
            <a:extLst>
              <a:ext uri="{FF2B5EF4-FFF2-40B4-BE49-F238E27FC236}">
                <a16:creationId xmlns="" xmlns:a16="http://schemas.microsoft.com/office/drawing/2014/main" id="{3FD5C8B4-D2B9-4C60-B175-36C1E95B1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794308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2">
            <a:extLst>
              <a:ext uri="{FF2B5EF4-FFF2-40B4-BE49-F238E27FC236}">
                <a16:creationId xmlns="" xmlns:a16="http://schemas.microsoft.com/office/drawing/2014/main" id="{1C7C7A6E-7C2F-41F8-99F3-D526FAD3FFC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1240972"/>
            <a:ext cx="2684462" cy="446780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0" name="Teksta vietturis 2">
            <a:extLst>
              <a:ext uri="{FF2B5EF4-FFF2-40B4-BE49-F238E27FC236}">
                <a16:creationId xmlns="" xmlns:a16="http://schemas.microsoft.com/office/drawing/2014/main" id="{BA6A87FD-893A-474F-8FB8-77F66A3AE0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74281" y="1240972"/>
            <a:ext cx="2684462" cy="446780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1" name="Teksta vietturis 2">
            <a:extLst>
              <a:ext uri="{FF2B5EF4-FFF2-40B4-BE49-F238E27FC236}">
                <a16:creationId xmlns="" xmlns:a16="http://schemas.microsoft.com/office/drawing/2014/main" id="{EC06F4F1-6AD4-4175-BC80-C38047C95FC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978103" y="1240970"/>
            <a:ext cx="2684462" cy="446780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="" xmlns:a16="http://schemas.microsoft.com/office/drawing/2014/main" id="{30FFDEE9-142F-42E7-BB86-D334941E328B}"/>
              </a:ext>
            </a:extLst>
          </p:cNvPr>
          <p:cNvSpPr/>
          <p:nvPr userDrawn="1"/>
        </p:nvSpPr>
        <p:spPr>
          <a:xfrm rot="18900000">
            <a:off x="3480140" y="3180962"/>
            <a:ext cx="587828" cy="587828"/>
          </a:xfrm>
          <a:custGeom>
            <a:avLst/>
            <a:gdLst>
              <a:gd name="connsiteX0" fmla="*/ 0 w 587828"/>
              <a:gd name="connsiteY0" fmla="*/ 0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  <a:gd name="connsiteX4" fmla="*/ 0 w 587828"/>
              <a:gd name="connsiteY4" fmla="*/ 0 h 587828"/>
              <a:gd name="connsiteX0" fmla="*/ 0 w 587828"/>
              <a:gd name="connsiteY0" fmla="*/ 587828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828" h="587828">
                <a:moveTo>
                  <a:pt x="0" y="587828"/>
                </a:moveTo>
                <a:lnTo>
                  <a:pt x="587828" y="0"/>
                </a:lnTo>
                <a:lnTo>
                  <a:pt x="587828" y="587828"/>
                </a:lnTo>
                <a:lnTo>
                  <a:pt x="0" y="587828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FFFF"/>
              </a:solidFill>
            </a:endParaRPr>
          </a:p>
        </p:txBody>
      </p:sp>
      <p:sp>
        <p:nvSpPr>
          <p:cNvPr id="13" name="Taisnstūris 11">
            <a:extLst>
              <a:ext uri="{FF2B5EF4-FFF2-40B4-BE49-F238E27FC236}">
                <a16:creationId xmlns="" xmlns:a16="http://schemas.microsoft.com/office/drawing/2014/main" id="{E3AFC6E3-2601-4602-91DE-8C587B3343D3}"/>
              </a:ext>
            </a:extLst>
          </p:cNvPr>
          <p:cNvSpPr/>
          <p:nvPr userDrawn="1"/>
        </p:nvSpPr>
        <p:spPr>
          <a:xfrm rot="18900000">
            <a:off x="7874509" y="3180960"/>
            <a:ext cx="587828" cy="587828"/>
          </a:xfrm>
          <a:custGeom>
            <a:avLst/>
            <a:gdLst>
              <a:gd name="connsiteX0" fmla="*/ 0 w 587828"/>
              <a:gd name="connsiteY0" fmla="*/ 0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  <a:gd name="connsiteX4" fmla="*/ 0 w 587828"/>
              <a:gd name="connsiteY4" fmla="*/ 0 h 587828"/>
              <a:gd name="connsiteX0" fmla="*/ 0 w 587828"/>
              <a:gd name="connsiteY0" fmla="*/ 587828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828" h="587828">
                <a:moveTo>
                  <a:pt x="0" y="587828"/>
                </a:moveTo>
                <a:lnTo>
                  <a:pt x="587828" y="0"/>
                </a:lnTo>
                <a:lnTo>
                  <a:pt x="587828" y="587828"/>
                </a:lnTo>
                <a:lnTo>
                  <a:pt x="0" y="587828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FFFF"/>
              </a:solidFill>
            </a:endParaRPr>
          </a:p>
        </p:txBody>
      </p:sp>
      <p:sp>
        <p:nvSpPr>
          <p:cNvPr id="8" name="Virsraksts 1">
            <a:extLst>
              <a:ext uri="{FF2B5EF4-FFF2-40B4-BE49-F238E27FC236}">
                <a16:creationId xmlns="" xmlns:a16="http://schemas.microsoft.com/office/drawing/2014/main" id="{365ACA9F-D5E0-4B8B-8C60-F69B22A2A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8170912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2">
            <a:extLst>
              <a:ext uri="{FF2B5EF4-FFF2-40B4-BE49-F238E27FC236}">
                <a16:creationId xmlns="" xmlns:a16="http://schemas.microsoft.com/office/drawing/2014/main" id="{1C7C7A6E-7C2F-41F8-99F3-D526FAD3FFC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1240972"/>
            <a:ext cx="2684462" cy="4467808"/>
          </a:xfrm>
          <a:prstGeom prst="rect">
            <a:avLst/>
          </a:prstGeom>
          <a:ln>
            <a:solidFill>
              <a:schemeClr val="tx2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3"/>
            <a:endParaRPr lang="lv-LV" dirty="0"/>
          </a:p>
        </p:txBody>
      </p:sp>
      <p:sp>
        <p:nvSpPr>
          <p:cNvPr id="10" name="Teksta vietturis 2">
            <a:extLst>
              <a:ext uri="{FF2B5EF4-FFF2-40B4-BE49-F238E27FC236}">
                <a16:creationId xmlns="" xmlns:a16="http://schemas.microsoft.com/office/drawing/2014/main" id="{BA6A87FD-893A-474F-8FB8-77F66A3AE0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74281" y="1240972"/>
            <a:ext cx="2684462" cy="4467808"/>
          </a:xfrm>
          <a:prstGeom prst="rect">
            <a:avLst/>
          </a:prstGeom>
          <a:ln>
            <a:solidFill>
              <a:schemeClr val="tx2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3"/>
            <a:endParaRPr lang="lv-LV" dirty="0"/>
          </a:p>
        </p:txBody>
      </p:sp>
      <p:sp>
        <p:nvSpPr>
          <p:cNvPr id="11" name="Teksta vietturis 2">
            <a:extLst>
              <a:ext uri="{FF2B5EF4-FFF2-40B4-BE49-F238E27FC236}">
                <a16:creationId xmlns="" xmlns:a16="http://schemas.microsoft.com/office/drawing/2014/main" id="{EC06F4F1-6AD4-4175-BC80-C38047C95FC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978103" y="1240970"/>
            <a:ext cx="2684462" cy="4467808"/>
          </a:xfrm>
          <a:prstGeom prst="rect">
            <a:avLst/>
          </a:prstGeom>
          <a:ln>
            <a:solidFill>
              <a:schemeClr val="tx2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3"/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="" xmlns:a16="http://schemas.microsoft.com/office/drawing/2014/main" id="{30FFDEE9-142F-42E7-BB86-D334941E328B}"/>
              </a:ext>
            </a:extLst>
          </p:cNvPr>
          <p:cNvSpPr/>
          <p:nvPr userDrawn="1"/>
        </p:nvSpPr>
        <p:spPr>
          <a:xfrm rot="18900000">
            <a:off x="3480140" y="3180962"/>
            <a:ext cx="587828" cy="587828"/>
          </a:xfrm>
          <a:custGeom>
            <a:avLst/>
            <a:gdLst>
              <a:gd name="connsiteX0" fmla="*/ 0 w 587828"/>
              <a:gd name="connsiteY0" fmla="*/ 0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  <a:gd name="connsiteX4" fmla="*/ 0 w 587828"/>
              <a:gd name="connsiteY4" fmla="*/ 0 h 587828"/>
              <a:gd name="connsiteX0" fmla="*/ 0 w 587828"/>
              <a:gd name="connsiteY0" fmla="*/ 587828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828" h="587828">
                <a:moveTo>
                  <a:pt x="0" y="587828"/>
                </a:moveTo>
                <a:lnTo>
                  <a:pt x="587828" y="0"/>
                </a:lnTo>
                <a:lnTo>
                  <a:pt x="587828" y="587828"/>
                </a:lnTo>
                <a:lnTo>
                  <a:pt x="0" y="587828"/>
                </a:lnTo>
                <a:close/>
              </a:path>
            </a:pathLst>
          </a:cu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FFFF"/>
              </a:solidFill>
            </a:endParaRPr>
          </a:p>
        </p:txBody>
      </p:sp>
      <p:sp>
        <p:nvSpPr>
          <p:cNvPr id="13" name="Taisnstūris 11">
            <a:extLst>
              <a:ext uri="{FF2B5EF4-FFF2-40B4-BE49-F238E27FC236}">
                <a16:creationId xmlns="" xmlns:a16="http://schemas.microsoft.com/office/drawing/2014/main" id="{E3AFC6E3-2601-4602-91DE-8C587B3343D3}"/>
              </a:ext>
            </a:extLst>
          </p:cNvPr>
          <p:cNvSpPr/>
          <p:nvPr userDrawn="1"/>
        </p:nvSpPr>
        <p:spPr>
          <a:xfrm rot="18900000">
            <a:off x="7874509" y="3180960"/>
            <a:ext cx="587828" cy="587828"/>
          </a:xfrm>
          <a:custGeom>
            <a:avLst/>
            <a:gdLst>
              <a:gd name="connsiteX0" fmla="*/ 0 w 587828"/>
              <a:gd name="connsiteY0" fmla="*/ 0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  <a:gd name="connsiteX4" fmla="*/ 0 w 587828"/>
              <a:gd name="connsiteY4" fmla="*/ 0 h 587828"/>
              <a:gd name="connsiteX0" fmla="*/ 0 w 587828"/>
              <a:gd name="connsiteY0" fmla="*/ 587828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828" h="587828">
                <a:moveTo>
                  <a:pt x="0" y="587828"/>
                </a:moveTo>
                <a:lnTo>
                  <a:pt x="587828" y="0"/>
                </a:lnTo>
                <a:lnTo>
                  <a:pt x="587828" y="587828"/>
                </a:lnTo>
                <a:lnTo>
                  <a:pt x="0" y="587828"/>
                </a:lnTo>
                <a:close/>
              </a:path>
            </a:pathLst>
          </a:cu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FFFF"/>
              </a:solidFill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D0073004-5E5F-40AA-B942-A8EF875A33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14" name="Virsraksts 1">
            <a:extLst>
              <a:ext uri="{FF2B5EF4-FFF2-40B4-BE49-F238E27FC236}">
                <a16:creationId xmlns="" xmlns:a16="http://schemas.microsoft.com/office/drawing/2014/main" id="{D1403022-956E-4CAC-88CD-83F705FF8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174735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ka līn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ttēls 39">
            <a:extLst>
              <a:ext uri="{FF2B5EF4-FFF2-40B4-BE49-F238E27FC236}">
                <a16:creationId xmlns="" xmlns:a16="http://schemas.microsoft.com/office/drawing/2014/main" id="{8971467A-D1AB-4FD1-BE09-07EB79E03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5211" y="4526626"/>
            <a:ext cx="1114424" cy="787510"/>
          </a:xfrm>
          <a:prstGeom prst="rect">
            <a:avLst/>
          </a:prstGeom>
        </p:spPr>
      </p:pic>
      <p:pic>
        <p:nvPicPr>
          <p:cNvPr id="39" name="Attēls 38">
            <a:extLst>
              <a:ext uri="{FF2B5EF4-FFF2-40B4-BE49-F238E27FC236}">
                <a16:creationId xmlns="" xmlns:a16="http://schemas.microsoft.com/office/drawing/2014/main" id="{4510F00F-FDA5-449C-AABF-19765B8A9B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050" y="4472159"/>
            <a:ext cx="1114424" cy="787510"/>
          </a:xfrm>
          <a:prstGeom prst="rect">
            <a:avLst/>
          </a:prstGeom>
        </p:spPr>
      </p:pic>
      <p:pic>
        <p:nvPicPr>
          <p:cNvPr id="38" name="Attēls 37">
            <a:extLst>
              <a:ext uri="{FF2B5EF4-FFF2-40B4-BE49-F238E27FC236}">
                <a16:creationId xmlns="" xmlns:a16="http://schemas.microsoft.com/office/drawing/2014/main" id="{6F70C5AD-9DB0-4D0B-B41D-2985B0D27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889" y="4493930"/>
            <a:ext cx="1114424" cy="787510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="" xmlns:a16="http://schemas.microsoft.com/office/drawing/2014/main" id="{57E550CC-5532-4499-9CA7-FF9883EB5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54" y="4472159"/>
            <a:ext cx="1114424" cy="787510"/>
          </a:xfrm>
          <a:prstGeom prst="rect">
            <a:avLst/>
          </a:prstGeom>
        </p:spPr>
      </p:pic>
      <p:sp>
        <p:nvSpPr>
          <p:cNvPr id="13" name="Teksta vietturis 12">
            <a:extLst>
              <a:ext uri="{FF2B5EF4-FFF2-40B4-BE49-F238E27FC236}">
                <a16:creationId xmlns="" xmlns:a16="http://schemas.microsoft.com/office/drawing/2014/main" id="{200EB109-65F4-4C2A-BFE0-7B3D8B5BD8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518" y="4730183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15" name="Teksta vietturis 12">
            <a:extLst>
              <a:ext uri="{FF2B5EF4-FFF2-40B4-BE49-F238E27FC236}">
                <a16:creationId xmlns="" xmlns:a16="http://schemas.microsoft.com/office/drawing/2014/main" id="{05470851-D88C-4A2D-B915-E3ACE2F70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pic>
        <p:nvPicPr>
          <p:cNvPr id="25" name="Attēls 24">
            <a:extLst>
              <a:ext uri="{FF2B5EF4-FFF2-40B4-BE49-F238E27FC236}">
                <a16:creationId xmlns="" xmlns:a16="http://schemas.microsoft.com/office/drawing/2014/main" id="{5518672B-7402-491C-8F51-F3058CDAC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5713" y="4472159"/>
            <a:ext cx="1114424" cy="787510"/>
          </a:xfrm>
          <a:prstGeom prst="rect">
            <a:avLst/>
          </a:prstGeom>
        </p:spPr>
      </p:pic>
      <p:sp>
        <p:nvSpPr>
          <p:cNvPr id="26" name="Teksta vietturis 12">
            <a:extLst>
              <a:ext uri="{FF2B5EF4-FFF2-40B4-BE49-F238E27FC236}">
                <a16:creationId xmlns="" xmlns:a16="http://schemas.microsoft.com/office/drawing/2014/main" id="{F8E7E768-D8B8-4B2A-BFD7-396028F269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74197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27" name="Teksta vietturis 12">
            <a:extLst>
              <a:ext uri="{FF2B5EF4-FFF2-40B4-BE49-F238E27FC236}">
                <a16:creationId xmlns="" xmlns:a16="http://schemas.microsoft.com/office/drawing/2014/main" id="{6CC83413-CD4F-426E-A4B3-153B54C005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29685" y="4731927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32" name="Teksta vietturis 12">
            <a:extLst>
              <a:ext uri="{FF2B5EF4-FFF2-40B4-BE49-F238E27FC236}">
                <a16:creationId xmlns="" xmlns:a16="http://schemas.microsoft.com/office/drawing/2014/main" id="{C3C84C83-F8D0-46B7-997C-A501FCFFDC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7019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3" name="Teksta vietturis 12">
            <a:extLst>
              <a:ext uri="{FF2B5EF4-FFF2-40B4-BE49-F238E27FC236}">
                <a16:creationId xmlns="" xmlns:a16="http://schemas.microsoft.com/office/drawing/2014/main" id="{57013470-A057-4533-8DBA-3270C5218C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792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4" name="Teksta vietturis 12">
            <a:extLst>
              <a:ext uri="{FF2B5EF4-FFF2-40B4-BE49-F238E27FC236}">
                <a16:creationId xmlns="" xmlns:a16="http://schemas.microsoft.com/office/drawing/2014/main" id="{A20AD52A-2A8F-4830-ABE6-FC823D7B18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8806" y="3863277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5" name="Teksta vietturis 12">
            <a:extLst>
              <a:ext uri="{FF2B5EF4-FFF2-40B4-BE49-F238E27FC236}">
                <a16:creationId xmlns="" xmlns:a16="http://schemas.microsoft.com/office/drawing/2014/main" id="{A3895EF9-9146-44C3-B73C-5B5ECA3250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99" y="4730183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36" name="Teksta vietturis 12">
            <a:extLst>
              <a:ext uri="{FF2B5EF4-FFF2-40B4-BE49-F238E27FC236}">
                <a16:creationId xmlns="" xmlns:a16="http://schemas.microsoft.com/office/drawing/2014/main" id="{ADA49B77-0AE1-4A56-8D19-707FD1C0D3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9018" y="4730183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37" name="Teksta vietturis 12">
            <a:extLst>
              <a:ext uri="{FF2B5EF4-FFF2-40B4-BE49-F238E27FC236}">
                <a16:creationId xmlns="" xmlns:a16="http://schemas.microsoft.com/office/drawing/2014/main" id="{E69E2E4A-879A-4EF3-8CCF-CBDA9E92E7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64294" y="4762879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18" name="Virsraksts 1">
            <a:extLst>
              <a:ext uri="{FF2B5EF4-FFF2-40B4-BE49-F238E27FC236}">
                <a16:creationId xmlns="" xmlns:a16="http://schemas.microsoft.com/office/drawing/2014/main" id="{55B50ECF-8BD4-49DF-9483-88DB5F68E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3938589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ika līnij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ttēls 27">
            <a:extLst>
              <a:ext uri="{FF2B5EF4-FFF2-40B4-BE49-F238E27FC236}">
                <a16:creationId xmlns="" xmlns:a16="http://schemas.microsoft.com/office/drawing/2014/main" id="{4244E886-7804-42FD-B34D-A57081E93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575" y="4455834"/>
            <a:ext cx="1129827" cy="798393"/>
          </a:xfrm>
          <a:prstGeom prst="rect">
            <a:avLst/>
          </a:prstGeom>
        </p:spPr>
      </p:pic>
      <p:pic>
        <p:nvPicPr>
          <p:cNvPr id="29" name="Attēls 28">
            <a:extLst>
              <a:ext uri="{FF2B5EF4-FFF2-40B4-BE49-F238E27FC236}">
                <a16:creationId xmlns="" xmlns:a16="http://schemas.microsoft.com/office/drawing/2014/main" id="{DACD6760-FBB0-4B86-8A74-72BE2FD18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606" y="4455834"/>
            <a:ext cx="1129827" cy="798393"/>
          </a:xfrm>
          <a:prstGeom prst="rect">
            <a:avLst/>
          </a:prstGeom>
        </p:spPr>
      </p:pic>
      <p:pic>
        <p:nvPicPr>
          <p:cNvPr id="30" name="Attēls 29">
            <a:extLst>
              <a:ext uri="{FF2B5EF4-FFF2-40B4-BE49-F238E27FC236}">
                <a16:creationId xmlns="" xmlns:a16="http://schemas.microsoft.com/office/drawing/2014/main" id="{E2F3E094-43EF-414B-9A45-FD3DF5C1D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2373" y="4474031"/>
            <a:ext cx="1129827" cy="798393"/>
          </a:xfrm>
          <a:prstGeom prst="rect">
            <a:avLst/>
          </a:prstGeom>
        </p:spPr>
      </p:pic>
      <p:pic>
        <p:nvPicPr>
          <p:cNvPr id="31" name="Attēls 30">
            <a:extLst>
              <a:ext uri="{FF2B5EF4-FFF2-40B4-BE49-F238E27FC236}">
                <a16:creationId xmlns="" xmlns:a16="http://schemas.microsoft.com/office/drawing/2014/main" id="{6DBFC03F-A698-4F3C-BB46-C9BC5AC8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4937" y="4474031"/>
            <a:ext cx="1129827" cy="798393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="" xmlns:a16="http://schemas.microsoft.com/office/drawing/2014/main" id="{6EDB14D1-D02D-41BD-BA32-D74D1BE2F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494" y="4474031"/>
            <a:ext cx="1129827" cy="798393"/>
          </a:xfrm>
          <a:prstGeom prst="rect">
            <a:avLst/>
          </a:prstGeom>
        </p:spPr>
      </p:pic>
      <p:sp>
        <p:nvSpPr>
          <p:cNvPr id="32" name="Teksta vietturis 12">
            <a:extLst>
              <a:ext uri="{FF2B5EF4-FFF2-40B4-BE49-F238E27FC236}">
                <a16:creationId xmlns="" xmlns:a16="http://schemas.microsoft.com/office/drawing/2014/main" id="{1FA7F759-8FAC-4916-AC6D-BF258C787D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3" name="Teksta vietturis 12">
            <a:extLst>
              <a:ext uri="{FF2B5EF4-FFF2-40B4-BE49-F238E27FC236}">
                <a16:creationId xmlns="" xmlns:a16="http://schemas.microsoft.com/office/drawing/2014/main" id="{BD7B6490-6AC7-4DCE-B377-B10548733D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7019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4" name="Teksta vietturis 12">
            <a:extLst>
              <a:ext uri="{FF2B5EF4-FFF2-40B4-BE49-F238E27FC236}">
                <a16:creationId xmlns="" xmlns:a16="http://schemas.microsoft.com/office/drawing/2014/main" id="{70460BC1-F0EF-4465-A428-2E2ED1350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792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5" name="Teksta vietturis 12">
            <a:extLst>
              <a:ext uri="{FF2B5EF4-FFF2-40B4-BE49-F238E27FC236}">
                <a16:creationId xmlns="" xmlns:a16="http://schemas.microsoft.com/office/drawing/2014/main" id="{93752577-8762-4999-9FF2-0E7A84296E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8806" y="3863277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6" name="Teksta vietturis 12">
            <a:extLst>
              <a:ext uri="{FF2B5EF4-FFF2-40B4-BE49-F238E27FC236}">
                <a16:creationId xmlns="" xmlns:a16="http://schemas.microsoft.com/office/drawing/2014/main" id="{D570F153-450B-4DF4-AECC-96133AD00A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71123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7" name="Teksta vietturis 12">
            <a:extLst>
              <a:ext uri="{FF2B5EF4-FFF2-40B4-BE49-F238E27FC236}">
                <a16:creationId xmlns="" xmlns:a16="http://schemas.microsoft.com/office/drawing/2014/main" id="{0B3F1E86-8646-468A-8FA7-BE7557E6C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518" y="4730183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38" name="Teksta vietturis 12">
            <a:extLst>
              <a:ext uri="{FF2B5EF4-FFF2-40B4-BE49-F238E27FC236}">
                <a16:creationId xmlns="" xmlns:a16="http://schemas.microsoft.com/office/drawing/2014/main" id="{704D8DF6-5ADC-4295-9F23-A7EE41310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99" y="4730183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39" name="Teksta vietturis 12">
            <a:extLst>
              <a:ext uri="{FF2B5EF4-FFF2-40B4-BE49-F238E27FC236}">
                <a16:creationId xmlns="" xmlns:a16="http://schemas.microsoft.com/office/drawing/2014/main" id="{D6EA0936-C5AB-46A2-9B6A-0C764DC5F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9018" y="4730183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40" name="Teksta vietturis 12">
            <a:extLst>
              <a:ext uri="{FF2B5EF4-FFF2-40B4-BE49-F238E27FC236}">
                <a16:creationId xmlns="" xmlns:a16="http://schemas.microsoft.com/office/drawing/2014/main" id="{30251AFB-A14C-4BC1-AB4F-A8BFD4F610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64294" y="4762879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41" name="Teksta vietturis 12">
            <a:extLst>
              <a:ext uri="{FF2B5EF4-FFF2-40B4-BE49-F238E27FC236}">
                <a16:creationId xmlns="" xmlns:a16="http://schemas.microsoft.com/office/drawing/2014/main" id="{2E98F1E5-7365-4954-97DC-CA16392E61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26611" y="4731927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pic>
        <p:nvPicPr>
          <p:cNvPr id="19" name="Grafika 18">
            <a:extLst>
              <a:ext uri="{FF2B5EF4-FFF2-40B4-BE49-F238E27FC236}">
                <a16:creationId xmlns="" xmlns:a16="http://schemas.microsoft.com/office/drawing/2014/main" id="{2FC6272D-3EFF-4C97-B9A6-C83281F0A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20" name="Virsraksts 1">
            <a:extLst>
              <a:ext uri="{FF2B5EF4-FFF2-40B4-BE49-F238E27FC236}">
                <a16:creationId xmlns="" xmlns:a16="http://schemas.microsoft.com/office/drawing/2014/main" id="{CA2FD0EF-E78F-41A3-99BB-7B1CFE57A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701667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dark img)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4338" name="think-cell Slide" r:id="rId3" imgW="360" imgH="360" progId="">
              <p:embed/>
            </p:oleObj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303" cy="60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8560"/>
            <a:ext cx="513945" cy="8594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Main title in Georgia 54pt Regular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Bold</a:t>
            </a:r>
          </a:p>
        </p:txBody>
      </p:sp>
    </p:spTree>
    <p:extLst>
      <p:ext uri="{BB962C8B-B14F-4D97-AF65-F5344CB8AC3E}">
        <p14:creationId xmlns:p14="http://schemas.microsoft.com/office/powerpoint/2010/main" xmlns="" val="599664254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light img)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Main title in Georgia 54pt Regular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Bold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02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337660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6161454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bg>
      <p:bgPr>
        <a:solidFill>
          <a:srgbClr val="778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1B2A2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66661203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Pr>
        <a:solidFill>
          <a:srgbClr val="87C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18233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129544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elāgots izkārtojum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78BFC98A-6DAB-4B3B-AA87-CF4A54BB8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304925"/>
            <a:ext cx="5364039" cy="4403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Virsraksts 1">
            <a:extLst>
              <a:ext uri="{FF2B5EF4-FFF2-40B4-BE49-F238E27FC236}">
                <a16:creationId xmlns="" xmlns:a16="http://schemas.microsoft.com/office/drawing/2014/main" id="{3715F7E2-8E50-4C68-A328-8074CFA7E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42337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Dark Burgundy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869259" y="2085300"/>
            <a:ext cx="2026966" cy="2042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300"/>
            <a:ext cx="5353321" cy="204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4127863"/>
            <a:ext cx="3685794" cy="7188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</a:t>
            </a:r>
            <a:br>
              <a:rPr lang="en-GB" dirty="0"/>
            </a:br>
            <a:r>
              <a:rPr lang="en-GB" dirty="0"/>
              <a:t>16pt Regular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199975" y="4127863"/>
            <a:ext cx="3696249" cy="718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</a:t>
            </a:r>
            <a:br>
              <a:rPr lang="en-GB" dirty="0"/>
            </a:br>
            <a:r>
              <a:rPr lang="en-GB" dirty="0"/>
              <a:t>16pt Regular</a:t>
            </a:r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515937" y="4846724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295775" y="4846723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3218453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Ston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975"/>
            <a:ext cx="7380287" cy="4002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28304385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5" y="207400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7400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295775" y="3467367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515937" y="3467366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75" y="484886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515937" y="484886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7206853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515938" y="2085975"/>
            <a:ext cx="7559675" cy="4006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54482490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2047" y="765175"/>
            <a:ext cx="7474177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Georgia 30pt Regular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22047" y="4779242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1086167734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224" y="765175"/>
            <a:ext cx="4295775" cy="53290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725036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27889369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hoto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179"/>
            <a:ext cx="12192000" cy="68591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896225" y="765175"/>
            <a:ext cx="4295775" cy="6092825"/>
          </a:xfrm>
          <a:prstGeom prst="rect">
            <a:avLst/>
          </a:prstGeom>
          <a:solidFill>
            <a:srgbClr val="F0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dirty="0">
              <a:solidFill>
                <a:srgbClr val="EBEBE8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287092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362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11245469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0647512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386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90017" y="2080169"/>
            <a:ext cx="1078604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Address the customer with ‘you’</a:t>
            </a:r>
          </a:p>
          <a:p>
            <a:pPr lvl="0"/>
            <a:r>
              <a:rPr lang="en-GB" dirty="0"/>
              <a:t>Use ‘we’ and ‘I’ instead of ‘Luminor’ and ‘the bank’</a:t>
            </a:r>
          </a:p>
          <a:p>
            <a:pPr lvl="0"/>
            <a:r>
              <a:rPr lang="en-GB" dirty="0"/>
              <a:t>You’re a pro – be confident and talk in a straightforward manner </a:t>
            </a:r>
          </a:p>
          <a:p>
            <a:pPr lvl="0"/>
            <a:r>
              <a:rPr lang="en-GB" dirty="0"/>
              <a:t>Keep it simple, don’t overcomplicate things</a:t>
            </a:r>
          </a:p>
          <a:p>
            <a:pPr lvl="0"/>
            <a:r>
              <a:rPr lang="en-GB" dirty="0"/>
              <a:t>Chivalry is not dead, be polite</a:t>
            </a:r>
          </a:p>
          <a:p>
            <a:pPr lvl="0"/>
            <a:r>
              <a:rPr lang="en-GB" dirty="0"/>
              <a:t>Cut the bureaucratic jargon, we’re all human</a:t>
            </a:r>
          </a:p>
          <a:p>
            <a:pPr lvl="0"/>
            <a:r>
              <a:rPr lang="en-GB" dirty="0"/>
              <a:t>Focus on the positive message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5" y="2078758"/>
            <a:ext cx="459422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#1</a:t>
            </a:r>
          </a:p>
          <a:p>
            <a:pPr lvl="0"/>
            <a:r>
              <a:rPr lang="en-GB" dirty="0"/>
              <a:t>#2</a:t>
            </a:r>
          </a:p>
          <a:p>
            <a:pPr lvl="0"/>
            <a:r>
              <a:rPr lang="en-GB" dirty="0"/>
              <a:t>#3</a:t>
            </a:r>
          </a:p>
          <a:p>
            <a:pPr lvl="0"/>
            <a:r>
              <a:rPr lang="en-GB" dirty="0"/>
              <a:t>#4</a:t>
            </a:r>
          </a:p>
          <a:p>
            <a:pPr lvl="0"/>
            <a:r>
              <a:rPr lang="en-GB" dirty="0"/>
              <a:t>#5</a:t>
            </a:r>
          </a:p>
          <a:p>
            <a:pPr lvl="0"/>
            <a:r>
              <a:rPr lang="en-GB" dirty="0"/>
              <a:t>#6</a:t>
            </a:r>
          </a:p>
          <a:p>
            <a:pPr lvl="0"/>
            <a:r>
              <a:rPr lang="en-GB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xmlns="" val="1243965137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13619" y="2085300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933967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a vietturis 1">
            <a:extLst>
              <a:ext uri="{FF2B5EF4-FFF2-40B4-BE49-F238E27FC236}">
                <a16:creationId xmlns="" xmlns:a16="http://schemas.microsoft.com/office/drawing/2014/main" id="{C188656D-E3B4-406F-8687-E9038B5BF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FFE0A518-7CF5-43A7-9B63-23B0FB8AA10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5" name="Teksta vietturis 2">
            <a:extLst>
              <a:ext uri="{FF2B5EF4-FFF2-40B4-BE49-F238E27FC236}">
                <a16:creationId xmlns="" xmlns:a16="http://schemas.microsoft.com/office/drawing/2014/main" id="{ECF92315-5467-40FC-ACA3-F4BFE2A715F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797529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3A0E2E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A0E2E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14505" y="2085301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4" y="2085300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18855" y="2888607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2888606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214505" y="3691913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4" y="3691912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223205" y="4495219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4944" y="4495218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14505" y="5298525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26244" y="5298524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07238" y="2076755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07238" y="2862842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507238" y="3666149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07238" y="4469457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07238" y="5272760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15052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4899" y="5144568"/>
            <a:ext cx="3657305" cy="10422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14pt Regular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14" y="6065250"/>
            <a:ext cx="1522303" cy="60131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F06274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Thank you in Georgia 54pt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1454465878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70DCE1B5-071C-4EAD-B3D2-D2136D802F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295399"/>
            <a:ext cx="5364039" cy="441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4813714E-2A72-4473-8161-6DA42C072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6373110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galve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a vietturis 1">
            <a:extLst>
              <a:ext uri="{FF2B5EF4-FFF2-40B4-BE49-F238E27FC236}">
                <a16:creationId xmlns="" xmlns:a16="http://schemas.microsoft.com/office/drawing/2014/main" id="{8C5A4567-1A72-4AEC-9AE6-962FDE5A4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sp>
        <p:nvSpPr>
          <p:cNvPr id="11" name="Teksta vietturis 2">
            <a:extLst>
              <a:ext uri="{FF2B5EF4-FFF2-40B4-BE49-F238E27FC236}">
                <a16:creationId xmlns="" xmlns:a16="http://schemas.microsoft.com/office/drawing/2014/main" id="{169C754B-8805-400D-8F1D-D2F7E69D022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2" name="Teksta vietturis 2">
            <a:extLst>
              <a:ext uri="{FF2B5EF4-FFF2-40B4-BE49-F238E27FC236}">
                <a16:creationId xmlns="" xmlns:a16="http://schemas.microsoft.com/office/drawing/2014/main" id="{A07F08A4-5895-4AEF-A30A-808F3B6A0CE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486556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5662" y="2091439"/>
            <a:ext cx="7010400" cy="3617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6" name="Teksta vietturis 2">
            <a:extLst>
              <a:ext uri="{FF2B5EF4-FFF2-40B4-BE49-F238E27FC236}">
                <a16:creationId xmlns="" xmlns:a16="http://schemas.microsoft.com/office/drawing/2014/main" id="{7146A171-4AD1-4D0D-A806-40D3F767959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Virsraksta vietturis 1">
            <a:extLst>
              <a:ext uri="{FF2B5EF4-FFF2-40B4-BE49-F238E27FC236}">
                <a16:creationId xmlns="" xmlns:a16="http://schemas.microsoft.com/office/drawing/2014/main" id="{8FCF702D-925D-4471-B70F-11F2BA39E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004261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5938" y="2049519"/>
            <a:ext cx="7010400" cy="363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6" name="Teksta vietturis 2">
            <a:extLst>
              <a:ext uri="{FF2B5EF4-FFF2-40B4-BE49-F238E27FC236}">
                <a16:creationId xmlns="" xmlns:a16="http://schemas.microsoft.com/office/drawing/2014/main" id="{5C80ACF2-189C-49AE-A35C-CA3A2B408A2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075613" y="2049519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7" name="Virsraksta vietturis 1">
            <a:extLst>
              <a:ext uri="{FF2B5EF4-FFF2-40B4-BE49-F238E27FC236}">
                <a16:creationId xmlns="" xmlns:a16="http://schemas.microsoft.com/office/drawing/2014/main" id="{4C98E203-17BD-4EB8-93ED-32EBB47F7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662671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AA253EF6-E6FC-4BC6-818B-072C149AA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81989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9">
            <a:extLst>
              <a:ext uri="{FF2B5EF4-FFF2-40B4-BE49-F238E27FC236}">
                <a16:creationId xmlns="" xmlns:a16="http://schemas.microsoft.com/office/drawing/2014/main" id="{5E0E9C2D-0BAE-406C-996E-9CB7D43F22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3661436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11" name="Virsraksta vietturis 1">
            <a:extLst>
              <a:ext uri="{FF2B5EF4-FFF2-40B4-BE49-F238E27FC236}">
                <a16:creationId xmlns="" xmlns:a16="http://schemas.microsoft.com/office/drawing/2014/main" id="{46BCA98A-67F3-4F6C-853B-1508330E4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41564"/>
            <a:ext cx="75512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r>
              <a:rPr lang="lv-LV" dirty="0"/>
              <a:t> </a:t>
            </a:r>
          </a:p>
        </p:txBody>
      </p:sp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E75B5936-DF8A-4F3A-A0D5-36D608ADA48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9113" y="2062219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752534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ABDFD7A3-2A4F-4610-BBA7-5A925373E8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304925"/>
            <a:ext cx="5364039" cy="4403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Tx/>
              <a:buBlip>
                <a:blip r:embed="rId3"/>
              </a:buBlip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pic>
        <p:nvPicPr>
          <p:cNvPr id="6" name="Grafika 5">
            <a:extLst>
              <a:ext uri="{FF2B5EF4-FFF2-40B4-BE49-F238E27FC236}">
                <a16:creationId xmlns="" xmlns:a16="http://schemas.microsoft.com/office/drawing/2014/main" id="{2AA9ACB4-2139-4B6F-8DAF-5F4884D9D1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6D89F1C3-D26D-4E96-A111-09B483778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965575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="" xmlns:a16="http://schemas.microsoft.com/office/drawing/2014/main" id="{62803B46-D5A8-446F-A92C-DDB62C180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850728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a vietturis 1">
            <a:extLst>
              <a:ext uri="{FF2B5EF4-FFF2-40B4-BE49-F238E27FC236}">
                <a16:creationId xmlns="" xmlns:a16="http://schemas.microsoft.com/office/drawing/2014/main" id="{D2FAE8DD-5923-4758-A775-3EF659FB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sp>
        <p:nvSpPr>
          <p:cNvPr id="7" name="Teksta vietturis 2">
            <a:extLst>
              <a:ext uri="{FF2B5EF4-FFF2-40B4-BE49-F238E27FC236}">
                <a16:creationId xmlns="" xmlns:a16="http://schemas.microsoft.com/office/drawing/2014/main" id="{DB93B0E6-0D70-45F9-807E-FB1868D45F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Teksta vietturis 2">
            <a:extLst>
              <a:ext uri="{FF2B5EF4-FFF2-40B4-BE49-F238E27FC236}">
                <a16:creationId xmlns="" xmlns:a16="http://schemas.microsoft.com/office/drawing/2014/main" id="{8052CE27-EE9E-4082-953D-E2597582A3F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80B80583-6A42-4A55-A28A-BEF02D995B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95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="" xmlns:a16="http://schemas.microsoft.com/office/drawing/2014/main" id="{EB16EC80-A738-4430-834A-9FE3CB12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6" name="Virsraksts 1">
            <a:extLst>
              <a:ext uri="{FF2B5EF4-FFF2-40B4-BE49-F238E27FC236}">
                <a16:creationId xmlns="" xmlns:a16="http://schemas.microsoft.com/office/drawing/2014/main" id="{3EBF6002-6B71-4E53-A17D-814A8273C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068071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elāgots izkārtojum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78BFC98A-6DAB-4B3B-AA87-CF4A54BB8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304925"/>
            <a:ext cx="5364039" cy="4403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Virsraksts 1">
            <a:extLst>
              <a:ext uri="{FF2B5EF4-FFF2-40B4-BE49-F238E27FC236}">
                <a16:creationId xmlns="" xmlns:a16="http://schemas.microsoft.com/office/drawing/2014/main" id="{3715F7E2-8E50-4C68-A328-8074CFA7E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402713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a vietturis 1">
            <a:extLst>
              <a:ext uri="{FF2B5EF4-FFF2-40B4-BE49-F238E27FC236}">
                <a16:creationId xmlns="" xmlns:a16="http://schemas.microsoft.com/office/drawing/2014/main" id="{C188656D-E3B4-406F-8687-E9038B5BF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FFE0A518-7CF5-43A7-9B63-23B0FB8AA10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5" name="Teksta vietturis 2">
            <a:extLst>
              <a:ext uri="{FF2B5EF4-FFF2-40B4-BE49-F238E27FC236}">
                <a16:creationId xmlns="" xmlns:a16="http://schemas.microsoft.com/office/drawing/2014/main" id="{ECF92315-5467-40FC-ACA3-F4BFE2A715F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33944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="" xmlns:a16="http://schemas.microsoft.com/office/drawing/2014/main" id="{62803B46-D5A8-446F-A92C-DDB62C180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339793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s Slide Ston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975"/>
            <a:ext cx="7380287" cy="4002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  <p:pic>
        <p:nvPicPr>
          <p:cNvPr id="8" name="Grafika 2">
            <a:extLst>
              <a:ext uri="{FF2B5EF4-FFF2-40B4-BE49-F238E27FC236}">
                <a16:creationId xmlns="" xmlns:a16="http://schemas.microsoft.com/office/drawing/2014/main" id="{FE7055C5-0F64-46D6-9F42-F06253BA7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2" y="5958424"/>
            <a:ext cx="545614" cy="9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496887"/>
      </p:ext>
    </p:extLst>
  </p:cSld>
  <p:clrMapOvr>
    <a:masterClrMapping/>
  </p:clrMapOvr>
  <p:transition spd="slow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dark img)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434" name="think-cell Slide" r:id="rId3" imgW="360" imgH="360" progId="">
              <p:embed/>
            </p:oleObj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303" cy="60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8560"/>
            <a:ext cx="513945" cy="8594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Main title in Georgia 54pt Regular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Bold</a:t>
            </a:r>
          </a:p>
        </p:txBody>
      </p:sp>
    </p:spTree>
    <p:extLst>
      <p:ext uri="{BB962C8B-B14F-4D97-AF65-F5344CB8AC3E}">
        <p14:creationId xmlns:p14="http://schemas.microsoft.com/office/powerpoint/2010/main" xmlns="" val="3023374885"/>
      </p:ext>
    </p:extLst>
  </p:cSld>
  <p:clrMapOvr>
    <a:masterClrMapping/>
  </p:clrMapOvr>
  <p:transition spd="slow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light img)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Main title in Georgia 54pt Regular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Bold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02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058019"/>
      </p:ext>
    </p:extLst>
  </p:cSld>
  <p:clrMapOvr>
    <a:masterClrMapping/>
  </p:clrMapOvr>
  <p:transition spd="slow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28325717"/>
      </p:ext>
    </p:extLst>
  </p:cSld>
  <p:clrMapOvr>
    <a:masterClrMapping/>
  </p:clrMapOvr>
  <p:transition spd="slow">
    <p:push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bg>
      <p:bgPr>
        <a:solidFill>
          <a:srgbClr val="778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1B2A2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110511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u atainojum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irsraksts 13">
            <a:extLst>
              <a:ext uri="{FF2B5EF4-FFF2-40B4-BE49-F238E27FC236}">
                <a16:creationId xmlns="" xmlns:a16="http://schemas.microsoft.com/office/drawing/2014/main" id="{E482CD09-AC3C-4973-8272-21C8034E6B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4175" y="2590800"/>
            <a:ext cx="3671888" cy="220344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cxnSp>
        <p:nvCxnSpPr>
          <p:cNvPr id="18" name="Taisns savienotājs 17">
            <a:extLst>
              <a:ext uri="{FF2B5EF4-FFF2-40B4-BE49-F238E27FC236}">
                <a16:creationId xmlns="" xmlns:a16="http://schemas.microsoft.com/office/drawing/2014/main" id="{0CB0E98D-85F3-4FB2-8C49-640032DF0E8D}"/>
              </a:ext>
            </a:extLst>
          </p:cNvPr>
          <p:cNvCxnSpPr>
            <a:cxnSpLocks/>
          </p:cNvCxnSpPr>
          <p:nvPr userDrawn="1"/>
        </p:nvCxnSpPr>
        <p:spPr>
          <a:xfrm>
            <a:off x="3941537" y="1756850"/>
            <a:ext cx="0" cy="3405675"/>
          </a:xfrm>
          <a:prstGeom prst="straightConnector1">
            <a:avLst/>
          </a:prstGeom>
          <a:ln w="12700">
            <a:solidFill>
              <a:schemeClr val="dk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a vietturis 21">
            <a:extLst>
              <a:ext uri="{FF2B5EF4-FFF2-40B4-BE49-F238E27FC236}">
                <a16:creationId xmlns="" xmlns:a16="http://schemas.microsoft.com/office/drawing/2014/main" id="{23BF840C-C244-4426-8CD6-FA848EA7C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8694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26" name="Teksta vietturis 21">
            <a:extLst>
              <a:ext uri="{FF2B5EF4-FFF2-40B4-BE49-F238E27FC236}">
                <a16:creationId xmlns="" xmlns:a16="http://schemas.microsoft.com/office/drawing/2014/main" id="{035F2D81-C030-4421-908C-E3F84B9D8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7020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29" name="Teksta vietturis 21">
            <a:extLst>
              <a:ext uri="{FF2B5EF4-FFF2-40B4-BE49-F238E27FC236}">
                <a16:creationId xmlns="" xmlns:a16="http://schemas.microsoft.com/office/drawing/2014/main" id="{5619F296-A00B-4922-8B02-1E710FFB21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8694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cxnSp>
        <p:nvCxnSpPr>
          <p:cNvPr id="38" name="Taisns savienotājs 17">
            <a:extLst>
              <a:ext uri="{FF2B5EF4-FFF2-40B4-BE49-F238E27FC236}">
                <a16:creationId xmlns="" xmlns:a16="http://schemas.microsoft.com/office/drawing/2014/main" id="{F500DB77-8D59-4ECB-9704-A0BA7ABFEB8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018080" y="1720825"/>
            <a:ext cx="0" cy="3405675"/>
          </a:xfrm>
          <a:prstGeom prst="straightConnector1">
            <a:avLst/>
          </a:prstGeom>
          <a:ln w="12700">
            <a:solidFill>
              <a:schemeClr val="dk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ksta vietturis 21">
            <a:extLst>
              <a:ext uri="{FF2B5EF4-FFF2-40B4-BE49-F238E27FC236}">
                <a16:creationId xmlns="" xmlns:a16="http://schemas.microsoft.com/office/drawing/2014/main" id="{DC4EC6EC-1795-44B0-9A35-584A11F3EA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88694" y="3855493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3" name="Teksta vietturis 21">
            <a:extLst>
              <a:ext uri="{FF2B5EF4-FFF2-40B4-BE49-F238E27FC236}">
                <a16:creationId xmlns="" xmlns:a16="http://schemas.microsoft.com/office/drawing/2014/main" id="{06CFA70D-1B47-434F-B2FD-A74F99192C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7020" y="3652278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4" name="Teksta vietturis 21">
            <a:extLst>
              <a:ext uri="{FF2B5EF4-FFF2-40B4-BE49-F238E27FC236}">
                <a16:creationId xmlns="" xmlns:a16="http://schemas.microsoft.com/office/drawing/2014/main" id="{A2C86090-3CCC-415F-B63F-CB481B1BBA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8694" y="4794243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5" name="Teksta vietturis 21">
            <a:extLst>
              <a:ext uri="{FF2B5EF4-FFF2-40B4-BE49-F238E27FC236}">
                <a16:creationId xmlns="" xmlns:a16="http://schemas.microsoft.com/office/drawing/2014/main" id="{B2853BF0-275E-4823-B6AF-51FC12B5B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47808" y="3855493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6" name="Teksta vietturis 21">
            <a:extLst>
              <a:ext uri="{FF2B5EF4-FFF2-40B4-BE49-F238E27FC236}">
                <a16:creationId xmlns="" xmlns:a16="http://schemas.microsoft.com/office/drawing/2014/main" id="{38EC18DA-4858-438B-95A8-9BC88471EA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6134" y="3652278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7" name="Teksta vietturis 21">
            <a:extLst>
              <a:ext uri="{FF2B5EF4-FFF2-40B4-BE49-F238E27FC236}">
                <a16:creationId xmlns="" xmlns:a16="http://schemas.microsoft.com/office/drawing/2014/main" id="{005DC1A0-77A0-46CA-BB34-17EE53DBE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7808" y="4794243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8" name="Teksta vietturis 21">
            <a:extLst>
              <a:ext uri="{FF2B5EF4-FFF2-40B4-BE49-F238E27FC236}">
                <a16:creationId xmlns="" xmlns:a16="http://schemas.microsoft.com/office/drawing/2014/main" id="{1B4E107B-1C9B-424E-BF2A-1DAA476776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3647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49" name="Teksta vietturis 21">
            <a:extLst>
              <a:ext uri="{FF2B5EF4-FFF2-40B4-BE49-F238E27FC236}">
                <a16:creationId xmlns="" xmlns:a16="http://schemas.microsoft.com/office/drawing/2014/main" id="{7EFB96F1-B1B4-4ADA-8F4B-4641C5B149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91973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50" name="Teksta vietturis 21">
            <a:extLst>
              <a:ext uri="{FF2B5EF4-FFF2-40B4-BE49-F238E27FC236}">
                <a16:creationId xmlns="" xmlns:a16="http://schemas.microsoft.com/office/drawing/2014/main" id="{31F76DBB-F404-4A14-9241-F41FBCFB6D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3647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5039139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951" userDrawn="1">
          <p15:clr>
            <a:srgbClr val="FBAE40"/>
          </p15:clr>
        </p15:guide>
        <p15:guide id="2" pos="5042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  <p15:guide id="4" orient="horz" pos="3612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Pr>
        <a:solidFill>
          <a:srgbClr val="87C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18233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8170169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Dark Burgundy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869259" y="2085300"/>
            <a:ext cx="2026966" cy="2042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300"/>
            <a:ext cx="5353321" cy="204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4127863"/>
            <a:ext cx="3685794" cy="7188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</a:t>
            </a:r>
            <a:br>
              <a:rPr lang="en-GB" dirty="0"/>
            </a:br>
            <a:r>
              <a:rPr lang="en-GB" dirty="0"/>
              <a:t>16pt Regular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199975" y="4127863"/>
            <a:ext cx="3696249" cy="718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</a:t>
            </a:r>
            <a:br>
              <a:rPr lang="en-GB" dirty="0"/>
            </a:br>
            <a:r>
              <a:rPr lang="en-GB" dirty="0"/>
              <a:t>16pt Regular</a:t>
            </a:r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515937" y="4846724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295775" y="4846723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12586040"/>
      </p:ext>
    </p:extLst>
  </p:cSld>
  <p:clrMapOvr>
    <a:masterClrMapping/>
  </p:clrMapOvr>
  <p:transition spd="slow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Ston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975"/>
            <a:ext cx="7380287" cy="4002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86345445"/>
      </p:ext>
    </p:extLst>
  </p:cSld>
  <p:clrMapOvr>
    <a:masterClrMapping/>
  </p:clrMapOvr>
  <p:transition spd="slow">
    <p:push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5" y="207400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7400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295775" y="3467367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515937" y="3467366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75" y="484886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515937" y="484886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18920225"/>
      </p:ext>
    </p:extLst>
  </p:cSld>
  <p:clrMapOvr>
    <a:masterClrMapping/>
  </p:clrMapOvr>
  <p:transition spd="slow">
    <p:push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515938" y="2085975"/>
            <a:ext cx="7559675" cy="4006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71716696"/>
      </p:ext>
    </p:extLst>
  </p:cSld>
  <p:clrMapOvr>
    <a:masterClrMapping/>
  </p:clrMapOvr>
  <p:transition spd="slow">
    <p:push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2047" y="765175"/>
            <a:ext cx="7474177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Georgia 30pt Regular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22047" y="4779242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2527468516"/>
      </p:ext>
    </p:extLst>
  </p:cSld>
  <p:clrMapOvr>
    <a:masterClrMapping/>
  </p:clrMapOvr>
  <p:transition spd="slow">
    <p:push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224" y="765175"/>
            <a:ext cx="4295775" cy="53290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725036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35460460"/>
      </p:ext>
    </p:extLst>
  </p:cSld>
  <p:clrMapOvr>
    <a:masterClrMapping/>
  </p:clrMapOvr>
  <p:transition spd="slow">
    <p:push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hoto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179"/>
            <a:ext cx="12192000" cy="68591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896225" y="765175"/>
            <a:ext cx="4295775" cy="6092825"/>
          </a:xfrm>
          <a:prstGeom prst="rect">
            <a:avLst/>
          </a:prstGeom>
          <a:solidFill>
            <a:srgbClr val="F0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dirty="0">
              <a:solidFill>
                <a:srgbClr val="EBEBE8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773497"/>
      </p:ext>
    </p:extLst>
  </p:cSld>
  <p:clrMapOvr>
    <a:masterClrMapping/>
  </p:clrMapOvr>
  <p:transition spd="slow">
    <p:push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9458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11245469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01532408"/>
      </p:ext>
    </p:extLst>
  </p:cSld>
  <p:clrMapOvr>
    <a:masterClrMapping/>
  </p:clrMapOvr>
  <p:transition spd="slow">
    <p:push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482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90017" y="2080169"/>
            <a:ext cx="1078604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Address the customer with ‘you’</a:t>
            </a:r>
          </a:p>
          <a:p>
            <a:pPr lvl="0"/>
            <a:r>
              <a:rPr lang="en-GB" dirty="0"/>
              <a:t>Use ‘we’ and ‘I’ instead of ‘Luminor’ and ‘the bank’</a:t>
            </a:r>
          </a:p>
          <a:p>
            <a:pPr lvl="0"/>
            <a:r>
              <a:rPr lang="en-GB" dirty="0"/>
              <a:t>You’re a pro – be confident and talk in a straightforward manner </a:t>
            </a:r>
          </a:p>
          <a:p>
            <a:pPr lvl="0"/>
            <a:r>
              <a:rPr lang="en-GB" dirty="0"/>
              <a:t>Keep it simple, don’t overcomplicate things</a:t>
            </a:r>
          </a:p>
          <a:p>
            <a:pPr lvl="0"/>
            <a:r>
              <a:rPr lang="en-GB" dirty="0"/>
              <a:t>Chivalry is not dead, be polite</a:t>
            </a:r>
          </a:p>
          <a:p>
            <a:pPr lvl="0"/>
            <a:r>
              <a:rPr lang="en-GB" dirty="0"/>
              <a:t>Cut the bureaucratic jargon, we’re all human</a:t>
            </a:r>
          </a:p>
          <a:p>
            <a:pPr lvl="0"/>
            <a:r>
              <a:rPr lang="en-GB" dirty="0"/>
              <a:t>Focus on the positive message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5" y="2078758"/>
            <a:ext cx="459422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#1</a:t>
            </a:r>
          </a:p>
          <a:p>
            <a:pPr lvl="0"/>
            <a:r>
              <a:rPr lang="en-GB" dirty="0"/>
              <a:t>#2</a:t>
            </a:r>
          </a:p>
          <a:p>
            <a:pPr lvl="0"/>
            <a:r>
              <a:rPr lang="en-GB" dirty="0"/>
              <a:t>#3</a:t>
            </a:r>
          </a:p>
          <a:p>
            <a:pPr lvl="0"/>
            <a:r>
              <a:rPr lang="en-GB" dirty="0"/>
              <a:t>#4</a:t>
            </a:r>
          </a:p>
          <a:p>
            <a:pPr lvl="0"/>
            <a:r>
              <a:rPr lang="en-GB" dirty="0"/>
              <a:t>#5</a:t>
            </a:r>
          </a:p>
          <a:p>
            <a:pPr lvl="0"/>
            <a:r>
              <a:rPr lang="en-GB" dirty="0"/>
              <a:t>#6</a:t>
            </a:r>
          </a:p>
          <a:p>
            <a:pPr lvl="0"/>
            <a:r>
              <a:rPr lang="en-GB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xmlns="" val="310371235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u atainojum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Taisns savienotājs 17">
            <a:extLst>
              <a:ext uri="{FF2B5EF4-FFF2-40B4-BE49-F238E27FC236}">
                <a16:creationId xmlns="" xmlns:a16="http://schemas.microsoft.com/office/drawing/2014/main" id="{0CB0E98D-85F3-4FB2-8C49-640032DF0E8D}"/>
              </a:ext>
            </a:extLst>
          </p:cNvPr>
          <p:cNvCxnSpPr>
            <a:cxnSpLocks/>
          </p:cNvCxnSpPr>
          <p:nvPr userDrawn="1"/>
        </p:nvCxnSpPr>
        <p:spPr>
          <a:xfrm>
            <a:off x="3941537" y="1756850"/>
            <a:ext cx="0" cy="1666812"/>
          </a:xfrm>
          <a:prstGeom prst="straightConnector1">
            <a:avLst/>
          </a:prstGeom>
          <a:ln w="12700">
            <a:solidFill>
              <a:schemeClr val="dk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a vietturis 21">
            <a:extLst>
              <a:ext uri="{FF2B5EF4-FFF2-40B4-BE49-F238E27FC236}">
                <a16:creationId xmlns="" xmlns:a16="http://schemas.microsoft.com/office/drawing/2014/main" id="{23BF840C-C244-4426-8CD6-FA848EA7C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8694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26" name="Teksta vietturis 21">
            <a:extLst>
              <a:ext uri="{FF2B5EF4-FFF2-40B4-BE49-F238E27FC236}">
                <a16:creationId xmlns="" xmlns:a16="http://schemas.microsoft.com/office/drawing/2014/main" id="{035F2D81-C030-4421-908C-E3F84B9D8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7020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29" name="Teksta vietturis 21">
            <a:extLst>
              <a:ext uri="{FF2B5EF4-FFF2-40B4-BE49-F238E27FC236}">
                <a16:creationId xmlns="" xmlns:a16="http://schemas.microsoft.com/office/drawing/2014/main" id="{5619F296-A00B-4922-8B02-1E710FFB21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8694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cxnSp>
        <p:nvCxnSpPr>
          <p:cNvPr id="38" name="Taisns savienotājs 17">
            <a:extLst>
              <a:ext uri="{FF2B5EF4-FFF2-40B4-BE49-F238E27FC236}">
                <a16:creationId xmlns="" xmlns:a16="http://schemas.microsoft.com/office/drawing/2014/main" id="{F500DB77-8D59-4ECB-9704-A0BA7ABFEB8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018080" y="1720825"/>
            <a:ext cx="0" cy="3405675"/>
          </a:xfrm>
          <a:prstGeom prst="straightConnector1">
            <a:avLst/>
          </a:prstGeom>
          <a:ln w="12700">
            <a:solidFill>
              <a:schemeClr val="dk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ksta vietturis 21">
            <a:extLst>
              <a:ext uri="{FF2B5EF4-FFF2-40B4-BE49-F238E27FC236}">
                <a16:creationId xmlns="" xmlns:a16="http://schemas.microsoft.com/office/drawing/2014/main" id="{DC4EC6EC-1795-44B0-9A35-584A11F3EA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5130" y="3787734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3" name="Teksta vietturis 21">
            <a:extLst>
              <a:ext uri="{FF2B5EF4-FFF2-40B4-BE49-F238E27FC236}">
                <a16:creationId xmlns="" xmlns:a16="http://schemas.microsoft.com/office/drawing/2014/main" id="{06CFA70D-1B47-434F-B2FD-A74F99192C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3456" y="3584519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4" name="Teksta vietturis 21">
            <a:extLst>
              <a:ext uri="{FF2B5EF4-FFF2-40B4-BE49-F238E27FC236}">
                <a16:creationId xmlns="" xmlns:a16="http://schemas.microsoft.com/office/drawing/2014/main" id="{A2C86090-3CCC-415F-B63F-CB481B1BBA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5130" y="4726484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8" name="Teksta vietturis 21">
            <a:extLst>
              <a:ext uri="{FF2B5EF4-FFF2-40B4-BE49-F238E27FC236}">
                <a16:creationId xmlns="" xmlns:a16="http://schemas.microsoft.com/office/drawing/2014/main" id="{1B4E107B-1C9B-424E-BF2A-1DAA476776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3647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49" name="Teksta vietturis 21">
            <a:extLst>
              <a:ext uri="{FF2B5EF4-FFF2-40B4-BE49-F238E27FC236}">
                <a16:creationId xmlns="" xmlns:a16="http://schemas.microsoft.com/office/drawing/2014/main" id="{7EFB96F1-B1B4-4ADA-8F4B-4641C5B149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91973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50" name="Teksta vietturis 21">
            <a:extLst>
              <a:ext uri="{FF2B5EF4-FFF2-40B4-BE49-F238E27FC236}">
                <a16:creationId xmlns="" xmlns:a16="http://schemas.microsoft.com/office/drawing/2014/main" id="{31F76DBB-F404-4A14-9241-F41FBCFB6D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3647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19" name="Virsraksts 13">
            <a:extLst>
              <a:ext uri="{FF2B5EF4-FFF2-40B4-BE49-F238E27FC236}">
                <a16:creationId xmlns="" xmlns:a16="http://schemas.microsoft.com/office/drawing/2014/main" id="{B3010BAC-60E1-43D0-88E0-C80323493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4175" y="2590800"/>
            <a:ext cx="3671888" cy="220344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8055669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951">
          <p15:clr>
            <a:srgbClr val="FBAE40"/>
          </p15:clr>
        </p15:guide>
        <p15:guide id="2" pos="504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612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13619" y="2085300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7370794"/>
      </p:ext>
    </p:extLst>
  </p:cSld>
  <p:clrMapOvr>
    <a:masterClrMapping/>
  </p:clrMapOvr>
  <p:transition spd="slow">
    <p:push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81A71B8B-FEA5-40AE-929D-A84D26FB0E88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506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3A0E2E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A0E2E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14505" y="2085301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4" y="2085300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18855" y="2888607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2888606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214505" y="3691913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4" y="3691912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223205" y="4495219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4944" y="4495218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14505" y="5298525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26244" y="5298524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07238" y="2076755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07238" y="2862842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507238" y="3666149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07238" y="4469457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07238" y="5272760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0633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3693D1D-FE16-4380-9926-95881ECA5E61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2530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4899" y="5144568"/>
            <a:ext cx="3657305" cy="10422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14pt Regular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14" y="6065250"/>
            <a:ext cx="1522303" cy="60131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F06274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Thank you in Georgia 54pt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1028588805"/>
      </p:ext>
    </p:extLst>
  </p:cSld>
  <p:clrMapOvr>
    <a:masterClrMapping/>
  </p:clrMapOvr>
  <p:transition spd="slow">
    <p:push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dark img)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303" cy="60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8560"/>
            <a:ext cx="513945" cy="8594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Main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Sub-text in Arial 16pt Bold</a:t>
            </a:r>
          </a:p>
        </p:txBody>
      </p:sp>
    </p:spTree>
    <p:extLst>
      <p:ext uri="{BB962C8B-B14F-4D97-AF65-F5344CB8AC3E}">
        <p14:creationId xmlns:p14="http://schemas.microsoft.com/office/powerpoint/2010/main" xmlns="" val="761407334"/>
      </p:ext>
    </p:extLst>
  </p:cSld>
  <p:clrMapOvr>
    <a:masterClrMapping/>
  </p:clrMapOvr>
  <p:transition spd="slow">
    <p:push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light img)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Main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Sub-text in Arial 16pt Bold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02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551530"/>
      </p:ext>
    </p:extLst>
  </p:cSld>
  <p:clrMapOvr>
    <a:masterClrMapping/>
  </p:clrMapOvr>
  <p:transition spd="slow">
    <p:push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Section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5174993"/>
      </p:ext>
    </p:extLst>
  </p:cSld>
  <p:clrMapOvr>
    <a:masterClrMapping/>
  </p:clrMapOvr>
  <p:transition spd="slow">
    <p:push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bg>
      <p:bgPr>
        <a:solidFill>
          <a:srgbClr val="778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1B2A2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Section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9087557"/>
      </p:ext>
    </p:extLst>
  </p:cSld>
  <p:clrMapOvr>
    <a:masterClrMapping/>
  </p:clrMapOvr>
  <p:transition spd="slow">
    <p:push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Pr>
        <a:solidFill>
          <a:srgbClr val="87C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18233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Section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3722739"/>
      </p:ext>
    </p:extLst>
  </p:cSld>
  <p:clrMapOvr>
    <a:masterClrMapping/>
  </p:clrMapOvr>
  <p:transition spd="slow">
    <p:push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Dark Burgundy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869259" y="2085300"/>
            <a:ext cx="2026966" cy="2042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300"/>
            <a:ext cx="5353321" cy="204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4127863"/>
            <a:ext cx="3685794" cy="7188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</a:t>
            </a:r>
            <a:br>
              <a:rPr lang="lv-LV" dirty="0"/>
            </a:br>
            <a:r>
              <a:rPr lang="lv-LV" dirty="0"/>
              <a:t>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199975" y="4127863"/>
            <a:ext cx="3696249" cy="718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</a:t>
            </a:r>
            <a:br>
              <a:rPr lang="lv-LV" dirty="0"/>
            </a:br>
            <a:r>
              <a:rPr lang="lv-LV" dirty="0"/>
              <a:t>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515937" y="4846724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295775" y="4846723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3918348"/>
      </p:ext>
    </p:extLst>
  </p:cSld>
  <p:clrMapOvr>
    <a:masterClrMapping/>
  </p:clrMapOvr>
  <p:transition spd="slow">
    <p:push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Ston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975"/>
            <a:ext cx="7380287" cy="4002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40446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u atainojum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Taisns savienotājs 17">
            <a:extLst>
              <a:ext uri="{FF2B5EF4-FFF2-40B4-BE49-F238E27FC236}">
                <a16:creationId xmlns="" xmlns:a16="http://schemas.microsoft.com/office/drawing/2014/main" id="{0CB0E98D-85F3-4FB2-8C49-640032DF0E8D}"/>
              </a:ext>
            </a:extLst>
          </p:cNvPr>
          <p:cNvCxnSpPr>
            <a:cxnSpLocks/>
          </p:cNvCxnSpPr>
          <p:nvPr userDrawn="1"/>
        </p:nvCxnSpPr>
        <p:spPr>
          <a:xfrm>
            <a:off x="3941537" y="2024743"/>
            <a:ext cx="0" cy="2862943"/>
          </a:xfrm>
          <a:prstGeom prst="straightConnector1">
            <a:avLst/>
          </a:prstGeom>
          <a:ln w="12700">
            <a:solidFill>
              <a:schemeClr val="dk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a vietturis 21">
            <a:extLst>
              <a:ext uri="{FF2B5EF4-FFF2-40B4-BE49-F238E27FC236}">
                <a16:creationId xmlns="" xmlns:a16="http://schemas.microsoft.com/office/drawing/2014/main" id="{23BF840C-C244-4426-8CD6-FA848EA7C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0923" y="3004795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2,1</a:t>
            </a:r>
          </a:p>
        </p:txBody>
      </p:sp>
      <p:sp>
        <p:nvSpPr>
          <p:cNvPr id="26" name="Teksta vietturis 21">
            <a:extLst>
              <a:ext uri="{FF2B5EF4-FFF2-40B4-BE49-F238E27FC236}">
                <a16:creationId xmlns="" xmlns:a16="http://schemas.microsoft.com/office/drawing/2014/main" id="{035F2D81-C030-4421-908C-E3F84B9D8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7090" y="2638279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29" name="Teksta vietturis 21">
            <a:extLst>
              <a:ext uri="{FF2B5EF4-FFF2-40B4-BE49-F238E27FC236}">
                <a16:creationId xmlns="" xmlns:a16="http://schemas.microsoft.com/office/drawing/2014/main" id="{5619F296-A00B-4922-8B02-1E710FFB21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0923" y="4004560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21" name="Teksta vietturis 21">
            <a:extLst>
              <a:ext uri="{FF2B5EF4-FFF2-40B4-BE49-F238E27FC236}">
                <a16:creationId xmlns="" xmlns:a16="http://schemas.microsoft.com/office/drawing/2014/main" id="{76655050-DD6F-4B26-90F2-521837BDB5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2919" y="3004795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2,1</a:t>
            </a:r>
          </a:p>
        </p:txBody>
      </p:sp>
      <p:sp>
        <p:nvSpPr>
          <p:cNvPr id="22" name="Teksta vietturis 21">
            <a:extLst>
              <a:ext uri="{FF2B5EF4-FFF2-40B4-BE49-F238E27FC236}">
                <a16:creationId xmlns="" xmlns:a16="http://schemas.microsoft.com/office/drawing/2014/main" id="{D7534A7D-76E9-4E8B-913B-984962F9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9086" y="2638279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24" name="Teksta vietturis 21">
            <a:extLst>
              <a:ext uri="{FF2B5EF4-FFF2-40B4-BE49-F238E27FC236}">
                <a16:creationId xmlns="" xmlns:a16="http://schemas.microsoft.com/office/drawing/2014/main" id="{727810A1-6CBA-4417-B9D2-BEF985D57C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42919" y="4004560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25" name="Virsraksts 13">
            <a:extLst>
              <a:ext uri="{FF2B5EF4-FFF2-40B4-BE49-F238E27FC236}">
                <a16:creationId xmlns="" xmlns:a16="http://schemas.microsoft.com/office/drawing/2014/main" id="{EE322944-33F5-4E1F-99C7-0BA78AD68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4175" y="2590800"/>
            <a:ext cx="3671888" cy="220344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056855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951">
          <p15:clr>
            <a:srgbClr val="FBAE40"/>
          </p15:clr>
        </p15:guide>
        <p15:guide id="2" pos="504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612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5" y="207400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7400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295775" y="3467367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515937" y="3467366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75" y="484886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515937" y="484886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127036"/>
      </p:ext>
    </p:extLst>
  </p:cSld>
  <p:clrMapOvr>
    <a:masterClrMapping/>
  </p:clrMapOvr>
  <p:transition spd="slow">
    <p:push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515938" y="2085975"/>
            <a:ext cx="7559675" cy="4006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8690309"/>
      </p:ext>
    </p:extLst>
  </p:cSld>
  <p:clrMapOvr>
    <a:masterClrMapping/>
  </p:clrMapOvr>
  <p:transition spd="slow">
    <p:push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2047" y="765175"/>
            <a:ext cx="7474177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22047" y="4779242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Sub-text in Arial 16pt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2104263115"/>
      </p:ext>
    </p:extLst>
  </p:cSld>
  <p:clrMapOvr>
    <a:masterClrMapping/>
  </p:clrMapOvr>
  <p:transition spd="slow">
    <p:push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224" y="765175"/>
            <a:ext cx="4295775" cy="53290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725036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7473564"/>
      </p:ext>
    </p:extLst>
  </p:cSld>
  <p:clrMapOvr>
    <a:masterClrMapping/>
  </p:clrMapOvr>
  <p:transition spd="slow">
    <p:push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hoto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179"/>
            <a:ext cx="12192000" cy="68591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896225" y="765175"/>
            <a:ext cx="4295775" cy="6092825"/>
          </a:xfrm>
          <a:prstGeom prst="rect">
            <a:avLst/>
          </a:prstGeom>
          <a:solidFill>
            <a:srgbClr val="F0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EBEBE8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44571"/>
      </p:ext>
    </p:extLst>
  </p:cSld>
  <p:clrMapOvr>
    <a:masterClrMapping/>
  </p:clrMapOvr>
  <p:transition spd="slow">
    <p:push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11245469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Text in Arial 16pt Regular</a:t>
            </a:r>
            <a:endParaRPr lang="lv-LV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9666711"/>
      </p:ext>
    </p:extLst>
  </p:cSld>
  <p:clrMapOvr>
    <a:masterClrMapping/>
  </p:clrMapOvr>
  <p:transition spd="slow">
    <p:push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90017" y="2080169"/>
            <a:ext cx="1078604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Address the customer with ‘you’</a:t>
            </a:r>
          </a:p>
          <a:p>
            <a:pPr lvl="0"/>
            <a:r>
              <a:rPr lang="en-US" dirty="0"/>
              <a:t>Use ‘we’ and ‘I’ instead of ‘</a:t>
            </a:r>
            <a:r>
              <a:rPr lang="en-US" dirty="0" err="1"/>
              <a:t>Luminor</a:t>
            </a:r>
            <a:r>
              <a:rPr lang="en-US" dirty="0"/>
              <a:t>’ and ‘the bank’</a:t>
            </a:r>
          </a:p>
          <a:p>
            <a:pPr lvl="0"/>
            <a:r>
              <a:rPr lang="en-US" dirty="0"/>
              <a:t>You’re a pro – be confident and talk in a straightforward manner </a:t>
            </a:r>
          </a:p>
          <a:p>
            <a:pPr lvl="0"/>
            <a:r>
              <a:rPr lang="en-US" dirty="0"/>
              <a:t>Keep it simple, don’t overcomplicate things</a:t>
            </a:r>
          </a:p>
          <a:p>
            <a:pPr lvl="0"/>
            <a:r>
              <a:rPr lang="en-US" dirty="0"/>
              <a:t>Chivalry is not dead, be polite</a:t>
            </a:r>
          </a:p>
          <a:p>
            <a:pPr lvl="0"/>
            <a:r>
              <a:rPr lang="en-US" dirty="0"/>
              <a:t>Cut the bureaucratic jargon, we’re all human</a:t>
            </a:r>
          </a:p>
          <a:p>
            <a:pPr lvl="0"/>
            <a:r>
              <a:rPr lang="en-US" dirty="0"/>
              <a:t>Focus on the positive message</a:t>
            </a:r>
            <a:endParaRPr lang="lv-LV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5" y="2078758"/>
            <a:ext cx="459422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/>
              <a:t>#1</a:t>
            </a:r>
          </a:p>
          <a:p>
            <a:pPr lvl="0"/>
            <a:r>
              <a:rPr lang="lv-LV" dirty="0"/>
              <a:t>#2</a:t>
            </a:r>
          </a:p>
          <a:p>
            <a:pPr lvl="0"/>
            <a:r>
              <a:rPr lang="lv-LV" dirty="0"/>
              <a:t>#3</a:t>
            </a:r>
          </a:p>
          <a:p>
            <a:pPr lvl="0"/>
            <a:r>
              <a:rPr lang="lv-LV" dirty="0"/>
              <a:t>#4</a:t>
            </a:r>
          </a:p>
          <a:p>
            <a:pPr lvl="0"/>
            <a:r>
              <a:rPr lang="lv-LV" dirty="0"/>
              <a:t>#5</a:t>
            </a:r>
          </a:p>
          <a:p>
            <a:pPr lvl="0"/>
            <a:r>
              <a:rPr lang="lv-LV" dirty="0"/>
              <a:t>#6</a:t>
            </a:r>
          </a:p>
          <a:p>
            <a:pPr lvl="0"/>
            <a:r>
              <a:rPr lang="lv-LV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xmlns="" val="2180783039"/>
      </p:ext>
    </p:extLst>
  </p:cSld>
  <p:clrMapOvr>
    <a:masterClrMapping/>
  </p:clrMapOvr>
  <p:transition spd="slow">
    <p:push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13619" y="2085300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3706122"/>
      </p:ext>
    </p:extLst>
  </p:cSld>
  <p:clrMapOvr>
    <a:masterClrMapping/>
  </p:clrMapOvr>
  <p:transition spd="slow">
    <p:push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14505" y="2085301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4" y="2085300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18855" y="2888607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2888606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214505" y="3691913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4" y="3691912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223205" y="4495219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4944" y="4495218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14505" y="5298525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26244" y="5298524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07238" y="2076755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07238" y="2862842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507238" y="3666149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07238" y="4469457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07238" y="5272760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708031"/>
      </p:ext>
    </p:extLst>
  </p:cSld>
  <p:clrMapOvr>
    <a:masterClrMapping/>
  </p:clrMapOvr>
  <p:transition spd="slow">
    <p:push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4899" y="5144568"/>
            <a:ext cx="3657305" cy="10422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14pt </a:t>
            </a:r>
            <a:r>
              <a:rPr lang="lv-LV" dirty="0" err="1"/>
              <a:t>Regular</a:t>
            </a:r>
            <a:endParaRPr lang="lv-LV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14" y="6065250"/>
            <a:ext cx="1522303" cy="60131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F06274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Thank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02295137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u atainojums_4_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Taisns savienotājs 17">
            <a:extLst>
              <a:ext uri="{FF2B5EF4-FFF2-40B4-BE49-F238E27FC236}">
                <a16:creationId xmlns="" xmlns:a16="http://schemas.microsoft.com/office/drawing/2014/main" id="{0CB0E98D-85F3-4FB2-8C49-640032DF0E8D}"/>
              </a:ext>
            </a:extLst>
          </p:cNvPr>
          <p:cNvCxnSpPr>
            <a:cxnSpLocks/>
          </p:cNvCxnSpPr>
          <p:nvPr userDrawn="1"/>
        </p:nvCxnSpPr>
        <p:spPr>
          <a:xfrm>
            <a:off x="3941537" y="1756850"/>
            <a:ext cx="0" cy="3405675"/>
          </a:xfrm>
          <a:prstGeom prst="straightConnector1">
            <a:avLst/>
          </a:prstGeom>
          <a:ln w="12700" cmpd="sng">
            <a:solidFill>
              <a:schemeClr val="tx2">
                <a:alpha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a vietturis 21">
            <a:extLst>
              <a:ext uri="{FF2B5EF4-FFF2-40B4-BE49-F238E27FC236}">
                <a16:creationId xmlns="" xmlns:a16="http://schemas.microsoft.com/office/drawing/2014/main" id="{23BF840C-C244-4426-8CD6-FA848EA7C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8694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26" name="Teksta vietturis 21">
            <a:extLst>
              <a:ext uri="{FF2B5EF4-FFF2-40B4-BE49-F238E27FC236}">
                <a16:creationId xmlns="" xmlns:a16="http://schemas.microsoft.com/office/drawing/2014/main" id="{035F2D81-C030-4421-908C-E3F84B9D8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7020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29" name="Teksta vietturis 21">
            <a:extLst>
              <a:ext uri="{FF2B5EF4-FFF2-40B4-BE49-F238E27FC236}">
                <a16:creationId xmlns="" xmlns:a16="http://schemas.microsoft.com/office/drawing/2014/main" id="{5619F296-A00B-4922-8B02-1E710FFB21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8694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cxnSp>
        <p:nvCxnSpPr>
          <p:cNvPr id="38" name="Taisns savienotājs 17">
            <a:extLst>
              <a:ext uri="{FF2B5EF4-FFF2-40B4-BE49-F238E27FC236}">
                <a16:creationId xmlns="" xmlns:a16="http://schemas.microsoft.com/office/drawing/2014/main" id="{F500DB77-8D59-4ECB-9704-A0BA7ABFEB8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018080" y="1720825"/>
            <a:ext cx="0" cy="3405675"/>
          </a:xfrm>
          <a:prstGeom prst="straightConnector1">
            <a:avLst/>
          </a:prstGeom>
          <a:ln w="12700" cmpd="sng">
            <a:solidFill>
              <a:schemeClr val="tx2">
                <a:alpha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ksta vietturis 21">
            <a:extLst>
              <a:ext uri="{FF2B5EF4-FFF2-40B4-BE49-F238E27FC236}">
                <a16:creationId xmlns="" xmlns:a16="http://schemas.microsoft.com/office/drawing/2014/main" id="{DC4EC6EC-1795-44B0-9A35-584A11F3EA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88694" y="3855493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3" name="Teksta vietturis 21">
            <a:extLst>
              <a:ext uri="{FF2B5EF4-FFF2-40B4-BE49-F238E27FC236}">
                <a16:creationId xmlns="" xmlns:a16="http://schemas.microsoft.com/office/drawing/2014/main" id="{06CFA70D-1B47-434F-B2FD-A74F99192C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7020" y="3652278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4" name="Teksta vietturis 21">
            <a:extLst>
              <a:ext uri="{FF2B5EF4-FFF2-40B4-BE49-F238E27FC236}">
                <a16:creationId xmlns="" xmlns:a16="http://schemas.microsoft.com/office/drawing/2014/main" id="{A2C86090-3CCC-415F-B63F-CB481B1BBA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8694" y="4794243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5" name="Teksta vietturis 21">
            <a:extLst>
              <a:ext uri="{FF2B5EF4-FFF2-40B4-BE49-F238E27FC236}">
                <a16:creationId xmlns="" xmlns:a16="http://schemas.microsoft.com/office/drawing/2014/main" id="{B2853BF0-275E-4823-B6AF-51FC12B5B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47808" y="3855493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6" name="Teksta vietturis 21">
            <a:extLst>
              <a:ext uri="{FF2B5EF4-FFF2-40B4-BE49-F238E27FC236}">
                <a16:creationId xmlns="" xmlns:a16="http://schemas.microsoft.com/office/drawing/2014/main" id="{38EC18DA-4858-438B-95A8-9BC88471EA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6134" y="3652278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7" name="Teksta vietturis 21">
            <a:extLst>
              <a:ext uri="{FF2B5EF4-FFF2-40B4-BE49-F238E27FC236}">
                <a16:creationId xmlns="" xmlns:a16="http://schemas.microsoft.com/office/drawing/2014/main" id="{005DC1A0-77A0-46CA-BB34-17EE53DBE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7808" y="4794243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8" name="Teksta vietturis 21">
            <a:extLst>
              <a:ext uri="{FF2B5EF4-FFF2-40B4-BE49-F238E27FC236}">
                <a16:creationId xmlns="" xmlns:a16="http://schemas.microsoft.com/office/drawing/2014/main" id="{1B4E107B-1C9B-424E-BF2A-1DAA476776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3647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49" name="Teksta vietturis 21">
            <a:extLst>
              <a:ext uri="{FF2B5EF4-FFF2-40B4-BE49-F238E27FC236}">
                <a16:creationId xmlns="" xmlns:a16="http://schemas.microsoft.com/office/drawing/2014/main" id="{7EFB96F1-B1B4-4ADA-8F4B-4641C5B149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91973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50" name="Teksta vietturis 21">
            <a:extLst>
              <a:ext uri="{FF2B5EF4-FFF2-40B4-BE49-F238E27FC236}">
                <a16:creationId xmlns="" xmlns:a16="http://schemas.microsoft.com/office/drawing/2014/main" id="{31F76DBB-F404-4A14-9241-F41FBCFB6D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3647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19" name="Virsraksts 13">
            <a:extLst>
              <a:ext uri="{FF2B5EF4-FFF2-40B4-BE49-F238E27FC236}">
                <a16:creationId xmlns="" xmlns:a16="http://schemas.microsoft.com/office/drawing/2014/main" id="{7D8306B5-2466-4356-A001-0EF69C5F0D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4175" y="2590800"/>
            <a:ext cx="3671888" cy="220344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pic>
        <p:nvPicPr>
          <p:cNvPr id="20" name="Grafika 19">
            <a:extLst>
              <a:ext uri="{FF2B5EF4-FFF2-40B4-BE49-F238E27FC236}">
                <a16:creationId xmlns="" xmlns:a16="http://schemas.microsoft.com/office/drawing/2014/main" id="{1C7840B2-533E-44AC-8709-3FDB04CDA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999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4951">
          <p15:clr>
            <a:srgbClr val="FBAE40"/>
          </p15:clr>
        </p15:guide>
        <p15:guide id="2" pos="504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612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/ Personal (dark img)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7"/>
            <a:ext cx="8077200" cy="5329061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8"/>
            <a:ext cx="1522302" cy="60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5998560"/>
            <a:ext cx="513945" cy="8594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9" y="1986844"/>
            <a:ext cx="4976813" cy="2601912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53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Main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54pt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6" y="4362715"/>
            <a:ext cx="4968345" cy="363537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Sub-text in Arial 16pt Bold</a:t>
            </a:r>
          </a:p>
        </p:txBody>
      </p:sp>
    </p:spTree>
    <p:extLst>
      <p:ext uri="{BB962C8B-B14F-4D97-AF65-F5344CB8AC3E}">
        <p14:creationId xmlns:p14="http://schemas.microsoft.com/office/powerpoint/2010/main" xmlns="" val="1754216475"/>
      </p:ext>
    </p:extLst>
  </p:cSld>
  <p:clrMapOvr>
    <a:masterClrMapping/>
  </p:clrMapOvr>
  <p:transition spd="slow">
    <p:push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/ Personal (light img)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7"/>
            <a:ext cx="8077200" cy="5329061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9" y="1986844"/>
            <a:ext cx="4976813" cy="2601912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53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Main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54pt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6" y="4362715"/>
            <a:ext cx="4968345" cy="363537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Sub-text in Arial 16pt Bold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02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724805"/>
      </p:ext>
    </p:extLst>
  </p:cSld>
  <p:clrMapOvr>
    <a:masterClrMapping/>
  </p:clrMapOvr>
  <p:transition spd="slow">
    <p:push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9" y="1803964"/>
            <a:ext cx="4976813" cy="2601912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53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Section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54pt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/>
              <a:pPr defTabSz="914142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660454"/>
      </p:ext>
    </p:extLst>
  </p:cSld>
  <p:clrMapOvr>
    <a:masterClrMapping/>
  </p:clrMapOvr>
  <p:transition spd="slow">
    <p:push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Green">
    <p:bg>
      <p:bgPr>
        <a:solidFill>
          <a:srgbClr val="778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9" y="1803964"/>
            <a:ext cx="4976813" cy="2601912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5300" baseline="0">
                <a:solidFill>
                  <a:srgbClr val="1B2A2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Section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54pt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/>
              <a:pPr defTabSz="914142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42981"/>
      </p:ext>
    </p:extLst>
  </p:cSld>
  <p:clrMapOvr>
    <a:masterClrMapping/>
  </p:clrMapOvr>
  <p:transition spd="slow">
    <p:push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Blue">
    <p:bg>
      <p:bgPr>
        <a:solidFill>
          <a:srgbClr val="87C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9" y="1803964"/>
            <a:ext cx="4976813" cy="2601912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5300">
                <a:solidFill>
                  <a:srgbClr val="18233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Section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54pt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/>
              <a:pPr defTabSz="914142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658369"/>
      </p:ext>
    </p:extLst>
  </p:cSld>
  <p:clrMapOvr>
    <a:masterClrMapping/>
  </p:clrMapOvr>
  <p:transition spd="slow">
    <p:push dir="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Slide Dark Burgundy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6" y="765177"/>
            <a:ext cx="3865181" cy="13201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869259" y="2085303"/>
            <a:ext cx="2026966" cy="2042563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303"/>
            <a:ext cx="5353322" cy="2042563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5" y="4127863"/>
            <a:ext cx="3685794" cy="718860"/>
          </a:xfrm>
          <a:prstGeom prst="rect">
            <a:avLst/>
          </a:prstGeom>
        </p:spPr>
        <p:txBody>
          <a:bodyPr lIns="91414" tIns="45708" rIns="91414" bIns="45708"/>
          <a:lstStyle>
            <a:lvl1pPr marL="0" marR="0" indent="0" algn="l" defTabSz="914142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</a:t>
            </a:r>
            <a:br>
              <a:rPr lang="lv-LV"/>
            </a:br>
            <a:r>
              <a:rPr lang="lv-LV"/>
              <a:t>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199977" y="4127863"/>
            <a:ext cx="3696248" cy="718860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</a:t>
            </a:r>
            <a:br>
              <a:rPr lang="lv-LV"/>
            </a:br>
            <a:r>
              <a:rPr lang="lv-LV"/>
              <a:t>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515939" y="4846724"/>
            <a:ext cx="3600450" cy="1246102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295776" y="4846723"/>
            <a:ext cx="3600450" cy="1246102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12429"/>
      </p:ext>
    </p:extLst>
  </p:cSld>
  <p:clrMapOvr>
    <a:masterClrMapping/>
  </p:clrMapOvr>
  <p:transition spd="slow">
    <p:push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Slide Ston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6" y="765177"/>
            <a:ext cx="3865181" cy="13201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75615" y="2074003"/>
            <a:ext cx="3600450" cy="4014067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9" y="2085977"/>
            <a:ext cx="7380286" cy="4002088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63196"/>
      </p:ext>
    </p:extLst>
  </p:cSld>
  <p:clrMapOvr>
    <a:masterClrMapping/>
  </p:clrMapOvr>
  <p:transition spd="slow">
    <p:push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Slid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/>
              <a:pPr defTabSz="914142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6" y="765177"/>
            <a:ext cx="3865181" cy="13201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5" y="2074003"/>
            <a:ext cx="7380288" cy="1243963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9" y="2074002"/>
            <a:ext cx="3600450" cy="1243965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295775" y="3467369"/>
            <a:ext cx="7380288" cy="1243963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515939" y="3467368"/>
            <a:ext cx="3600450" cy="1243965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75" y="4848863"/>
            <a:ext cx="7380288" cy="1243963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515939" y="4848862"/>
            <a:ext cx="3600450" cy="1243965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486632"/>
      </p:ext>
    </p:extLst>
  </p:cSld>
  <p:clrMapOvr>
    <a:masterClrMapping/>
  </p:clrMapOvr>
  <p:transition spd="slow">
    <p:push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6" y="765177"/>
            <a:ext cx="3865181" cy="13201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515938" y="2085975"/>
            <a:ext cx="7559675" cy="4006850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549318"/>
      </p:ext>
    </p:extLst>
  </p:cSld>
  <p:clrMapOvr>
    <a:masterClrMapping/>
  </p:clrMapOvr>
  <p:transition spd="slow">
    <p:push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2050" y="765177"/>
            <a:ext cx="7474177" cy="4014067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22050" y="4779242"/>
            <a:ext cx="4968345" cy="363537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600" b="0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Sub-text in Arial 16pt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151169192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u atainojums_4_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Taisns savienotājs 17">
            <a:extLst>
              <a:ext uri="{FF2B5EF4-FFF2-40B4-BE49-F238E27FC236}">
                <a16:creationId xmlns="" xmlns:a16="http://schemas.microsoft.com/office/drawing/2014/main" id="{0CB0E98D-85F3-4FB2-8C49-640032DF0E8D}"/>
              </a:ext>
            </a:extLst>
          </p:cNvPr>
          <p:cNvCxnSpPr>
            <a:cxnSpLocks/>
          </p:cNvCxnSpPr>
          <p:nvPr userDrawn="1"/>
        </p:nvCxnSpPr>
        <p:spPr>
          <a:xfrm>
            <a:off x="3941537" y="1756850"/>
            <a:ext cx="0" cy="3405675"/>
          </a:xfrm>
          <a:prstGeom prst="straightConnector1">
            <a:avLst/>
          </a:prstGeom>
          <a:ln w="12700" cmpd="sng">
            <a:solidFill>
              <a:schemeClr val="tx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a vietturis 21">
            <a:extLst>
              <a:ext uri="{FF2B5EF4-FFF2-40B4-BE49-F238E27FC236}">
                <a16:creationId xmlns="" xmlns:a16="http://schemas.microsoft.com/office/drawing/2014/main" id="{23BF840C-C244-4426-8CD6-FA848EA7C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8694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26" name="Teksta vietturis 21">
            <a:extLst>
              <a:ext uri="{FF2B5EF4-FFF2-40B4-BE49-F238E27FC236}">
                <a16:creationId xmlns="" xmlns:a16="http://schemas.microsoft.com/office/drawing/2014/main" id="{035F2D81-C030-4421-908C-E3F84B9D8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7020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29" name="Teksta vietturis 21">
            <a:extLst>
              <a:ext uri="{FF2B5EF4-FFF2-40B4-BE49-F238E27FC236}">
                <a16:creationId xmlns="" xmlns:a16="http://schemas.microsoft.com/office/drawing/2014/main" id="{5619F296-A00B-4922-8B02-1E710FFB21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8694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cxnSp>
        <p:nvCxnSpPr>
          <p:cNvPr id="38" name="Taisns savienotājs 17">
            <a:extLst>
              <a:ext uri="{FF2B5EF4-FFF2-40B4-BE49-F238E27FC236}">
                <a16:creationId xmlns="" xmlns:a16="http://schemas.microsoft.com/office/drawing/2014/main" id="{F500DB77-8D59-4ECB-9704-A0BA7ABFEB8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018080" y="1720825"/>
            <a:ext cx="0" cy="3405675"/>
          </a:xfrm>
          <a:prstGeom prst="straightConnector1">
            <a:avLst/>
          </a:prstGeom>
          <a:ln w="12700" cmpd="sng">
            <a:solidFill>
              <a:schemeClr val="tx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ksta vietturis 21">
            <a:extLst>
              <a:ext uri="{FF2B5EF4-FFF2-40B4-BE49-F238E27FC236}">
                <a16:creationId xmlns="" xmlns:a16="http://schemas.microsoft.com/office/drawing/2014/main" id="{DC4EC6EC-1795-44B0-9A35-584A11F3EA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88694" y="3855493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3" name="Teksta vietturis 21">
            <a:extLst>
              <a:ext uri="{FF2B5EF4-FFF2-40B4-BE49-F238E27FC236}">
                <a16:creationId xmlns="" xmlns:a16="http://schemas.microsoft.com/office/drawing/2014/main" id="{06CFA70D-1B47-434F-B2FD-A74F99192C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7020" y="3652278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4" name="Teksta vietturis 21">
            <a:extLst>
              <a:ext uri="{FF2B5EF4-FFF2-40B4-BE49-F238E27FC236}">
                <a16:creationId xmlns="" xmlns:a16="http://schemas.microsoft.com/office/drawing/2014/main" id="{A2C86090-3CCC-415F-B63F-CB481B1BBA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8694" y="4794243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5" name="Teksta vietturis 21">
            <a:extLst>
              <a:ext uri="{FF2B5EF4-FFF2-40B4-BE49-F238E27FC236}">
                <a16:creationId xmlns="" xmlns:a16="http://schemas.microsoft.com/office/drawing/2014/main" id="{B2853BF0-275E-4823-B6AF-51FC12B5B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47808" y="3855493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6" name="Teksta vietturis 21">
            <a:extLst>
              <a:ext uri="{FF2B5EF4-FFF2-40B4-BE49-F238E27FC236}">
                <a16:creationId xmlns="" xmlns:a16="http://schemas.microsoft.com/office/drawing/2014/main" id="{38EC18DA-4858-438B-95A8-9BC88471EA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6134" y="3652278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7" name="Teksta vietturis 21">
            <a:extLst>
              <a:ext uri="{FF2B5EF4-FFF2-40B4-BE49-F238E27FC236}">
                <a16:creationId xmlns="" xmlns:a16="http://schemas.microsoft.com/office/drawing/2014/main" id="{005DC1A0-77A0-46CA-BB34-17EE53DBE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7808" y="4794243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8" name="Teksta vietturis 21">
            <a:extLst>
              <a:ext uri="{FF2B5EF4-FFF2-40B4-BE49-F238E27FC236}">
                <a16:creationId xmlns="" xmlns:a16="http://schemas.microsoft.com/office/drawing/2014/main" id="{1B4E107B-1C9B-424E-BF2A-1DAA476776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3647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49" name="Teksta vietturis 21">
            <a:extLst>
              <a:ext uri="{FF2B5EF4-FFF2-40B4-BE49-F238E27FC236}">
                <a16:creationId xmlns="" xmlns:a16="http://schemas.microsoft.com/office/drawing/2014/main" id="{7EFB96F1-B1B4-4ADA-8F4B-4641C5B149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91973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50" name="Teksta vietturis 21">
            <a:extLst>
              <a:ext uri="{FF2B5EF4-FFF2-40B4-BE49-F238E27FC236}">
                <a16:creationId xmlns="" xmlns:a16="http://schemas.microsoft.com/office/drawing/2014/main" id="{31F76DBB-F404-4A14-9241-F41FBCFB6D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3647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19" name="Virsraksts 13">
            <a:extLst>
              <a:ext uri="{FF2B5EF4-FFF2-40B4-BE49-F238E27FC236}">
                <a16:creationId xmlns="" xmlns:a16="http://schemas.microsoft.com/office/drawing/2014/main" id="{7FDFF377-FB62-48B0-A10C-475BD4FBA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4175" y="2590800"/>
            <a:ext cx="3671888" cy="220344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467251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4951">
          <p15:clr>
            <a:srgbClr val="FBAE40"/>
          </p15:clr>
        </p15:guide>
        <p15:guide id="2" pos="504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612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Photo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227" y="765177"/>
            <a:ext cx="4295775" cy="5329061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6" y="765177"/>
            <a:ext cx="3865181" cy="13201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30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71"/>
            <a:ext cx="7250366" cy="4014067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470297"/>
      </p:ext>
    </p:extLst>
  </p:cSld>
  <p:clrMapOvr>
    <a:masterClrMapping/>
  </p:clrMapOvr>
  <p:transition spd="slow">
    <p:push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Photo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177"/>
            <a:ext cx="12192000" cy="6859179"/>
          </a:xfrm>
          <a:prstGeom prst="rect">
            <a:avLst/>
          </a:prstGeom>
        </p:spPr>
        <p:txBody>
          <a:bodyPr lIns="91414" tIns="45708" rIns="91414" bIns="45708"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6" y="765177"/>
            <a:ext cx="3865181" cy="13201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896228" y="765177"/>
            <a:ext cx="4295775" cy="6092825"/>
          </a:xfrm>
          <a:prstGeom prst="rect">
            <a:avLst/>
          </a:prstGeom>
          <a:solidFill>
            <a:srgbClr val="F0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14" tIns="45708" rIns="91414" bIns="45708" rtlCol="0" anchor="ctr"/>
          <a:lstStyle/>
          <a:p>
            <a:pPr algn="ctr" defTabSz="914142"/>
            <a:endParaRPr lang="en-US">
              <a:solidFill>
                <a:srgbClr val="EBEBE8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75615" y="2074003"/>
            <a:ext cx="3600450" cy="4014067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355525"/>
      </p:ext>
    </p:extLst>
  </p:cSld>
  <p:clrMapOvr>
    <a:masterClrMapping/>
  </p:clrMapOvr>
  <p:transition spd="slow">
    <p:push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5" y="765177"/>
            <a:ext cx="7465630" cy="13201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6" y="2080171"/>
            <a:ext cx="11245469" cy="4014067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Text in Arial 16pt Regular</a:t>
            </a:r>
            <a:endParaRPr lang="lv-LV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071083"/>
      </p:ext>
    </p:extLst>
  </p:cSld>
  <p:clrMapOvr>
    <a:masterClrMapping/>
  </p:clrMapOvr>
  <p:transition spd="slow">
    <p:push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Lis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5" y="765177"/>
            <a:ext cx="7465630" cy="13201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90019" y="2080171"/>
            <a:ext cx="10786046" cy="4014067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Address the customer with ‘you’</a:t>
            </a:r>
          </a:p>
          <a:p>
            <a:pPr lvl="0"/>
            <a:r>
              <a:rPr lang="en-US"/>
              <a:t>Use ‘we’ and ‘I’ instead of ‘</a:t>
            </a:r>
            <a:r>
              <a:rPr lang="en-US" err="1"/>
              <a:t>Luminor</a:t>
            </a:r>
            <a:r>
              <a:rPr lang="en-US"/>
              <a:t>’ and ‘the bank’</a:t>
            </a:r>
          </a:p>
          <a:p>
            <a:pPr lvl="0"/>
            <a:r>
              <a:rPr lang="en-US"/>
              <a:t>You’re a pro – be confident and talk in a straightforward manner </a:t>
            </a:r>
          </a:p>
          <a:p>
            <a:pPr lvl="0"/>
            <a:r>
              <a:rPr lang="en-US"/>
              <a:t>Keep it simple, don’t overcomplicate things</a:t>
            </a:r>
          </a:p>
          <a:p>
            <a:pPr lvl="0"/>
            <a:r>
              <a:rPr lang="en-US"/>
              <a:t>Chivalry is not dead, be polite</a:t>
            </a:r>
          </a:p>
          <a:p>
            <a:pPr lvl="0"/>
            <a:r>
              <a:rPr lang="en-US"/>
              <a:t>Cut the bureaucratic jargon, we’re all human</a:t>
            </a:r>
          </a:p>
          <a:p>
            <a:pPr lvl="0"/>
            <a:r>
              <a:rPr lang="en-US"/>
              <a:t>Focus on the positive message</a:t>
            </a:r>
            <a:endParaRPr lang="lv-LV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6" y="2078760"/>
            <a:ext cx="459422" cy="4014067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/>
              <a:t>#1</a:t>
            </a:r>
          </a:p>
          <a:p>
            <a:pPr lvl="0"/>
            <a:r>
              <a:rPr lang="lv-LV"/>
              <a:t>#2</a:t>
            </a:r>
          </a:p>
          <a:p>
            <a:pPr lvl="0"/>
            <a:r>
              <a:rPr lang="lv-LV"/>
              <a:t>#3</a:t>
            </a:r>
          </a:p>
          <a:p>
            <a:pPr lvl="0"/>
            <a:r>
              <a:rPr lang="lv-LV"/>
              <a:t>#4</a:t>
            </a:r>
          </a:p>
          <a:p>
            <a:pPr lvl="0"/>
            <a:r>
              <a:rPr lang="lv-LV"/>
              <a:t>#5</a:t>
            </a:r>
          </a:p>
          <a:p>
            <a:pPr lvl="0"/>
            <a:r>
              <a:rPr lang="lv-LV"/>
              <a:t>#6</a:t>
            </a:r>
          </a:p>
          <a:p>
            <a:pPr lvl="0"/>
            <a:r>
              <a:rPr lang="lv-LV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xmlns="" val="318076686"/>
      </p:ext>
    </p:extLst>
  </p:cSld>
  <p:clrMapOvr>
    <a:masterClrMapping/>
  </p:clrMapOvr>
  <p:transition spd="slow">
    <p:push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6" y="765177"/>
            <a:ext cx="3865181" cy="13201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5" y="2080171"/>
            <a:ext cx="3685794" cy="4014067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13620" y="2085302"/>
            <a:ext cx="3685794" cy="4014067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087310"/>
      </p:ext>
    </p:extLst>
  </p:cSld>
  <p:clrMapOvr>
    <a:masterClrMapping/>
  </p:clrMapOvr>
  <p:transition spd="slow">
    <p:push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6" y="765177"/>
            <a:ext cx="3865181" cy="13201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14507" y="2085301"/>
            <a:ext cx="7388988" cy="760450"/>
          </a:xfrm>
          <a:prstGeom prst="rect">
            <a:avLst/>
          </a:prstGeom>
        </p:spPr>
        <p:txBody>
          <a:bodyPr lIns="91414" tIns="45708" rIns="91414" bIns="45708"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5" y="2085300"/>
            <a:ext cx="3690144" cy="760450"/>
          </a:xfrm>
          <a:prstGeom prst="rect">
            <a:avLst/>
          </a:prstGeom>
        </p:spPr>
        <p:txBody>
          <a:bodyPr lIns="91414" tIns="45708" rIns="91414" bIns="45708" anchor="ctr"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</a:t>
            </a:r>
            <a:r>
              <a:rPr lang="lv-LV"/>
              <a:t>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18855" y="2888609"/>
            <a:ext cx="7388988" cy="760450"/>
          </a:xfrm>
          <a:prstGeom prst="rect">
            <a:avLst/>
          </a:prstGeom>
        </p:spPr>
        <p:txBody>
          <a:bodyPr lIns="91414" tIns="45708" rIns="91414" bIns="45708"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2888608"/>
            <a:ext cx="3690144" cy="760450"/>
          </a:xfrm>
          <a:prstGeom prst="rect">
            <a:avLst/>
          </a:prstGeom>
        </p:spPr>
        <p:txBody>
          <a:bodyPr lIns="91414" tIns="45708" rIns="91414" bIns="45708"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</a:t>
            </a:r>
            <a:r>
              <a:rPr lang="lv-LV"/>
              <a:t>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214507" y="3691915"/>
            <a:ext cx="7388988" cy="760450"/>
          </a:xfrm>
          <a:prstGeom prst="rect">
            <a:avLst/>
          </a:prstGeom>
        </p:spPr>
        <p:txBody>
          <a:bodyPr lIns="91414" tIns="45708" rIns="91414" bIns="45708"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5" y="3691914"/>
            <a:ext cx="3690144" cy="760450"/>
          </a:xfrm>
          <a:prstGeom prst="rect">
            <a:avLst/>
          </a:prstGeom>
        </p:spPr>
        <p:txBody>
          <a:bodyPr lIns="91414" tIns="45708" rIns="91414" bIns="45708"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</a:t>
            </a:r>
            <a:r>
              <a:rPr lang="lv-LV"/>
              <a:t>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223207" y="4495219"/>
            <a:ext cx="7388988" cy="760450"/>
          </a:xfrm>
          <a:prstGeom prst="rect">
            <a:avLst/>
          </a:prstGeom>
        </p:spPr>
        <p:txBody>
          <a:bodyPr lIns="91414" tIns="45708" rIns="91414" bIns="45708"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4944" y="4495218"/>
            <a:ext cx="3690144" cy="760450"/>
          </a:xfrm>
          <a:prstGeom prst="rect">
            <a:avLst/>
          </a:prstGeom>
        </p:spPr>
        <p:txBody>
          <a:bodyPr lIns="91414" tIns="45708" rIns="91414" bIns="45708"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</a:t>
            </a:r>
            <a:r>
              <a:rPr lang="lv-LV"/>
              <a:t>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14507" y="5298525"/>
            <a:ext cx="7388988" cy="760450"/>
          </a:xfrm>
          <a:prstGeom prst="rect">
            <a:avLst/>
          </a:prstGeom>
        </p:spPr>
        <p:txBody>
          <a:bodyPr lIns="91414" tIns="45708" rIns="91414" bIns="45708"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26245" y="5298524"/>
            <a:ext cx="3690144" cy="760450"/>
          </a:xfrm>
          <a:prstGeom prst="rect">
            <a:avLst/>
          </a:prstGeom>
        </p:spPr>
        <p:txBody>
          <a:bodyPr lIns="91414" tIns="45708" rIns="91414" bIns="45708"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</a:t>
            </a:r>
            <a:r>
              <a:rPr lang="lv-LV"/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07238" y="2076755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7238" y="2862842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7238" y="3666149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7238" y="4469457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7238" y="5272760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1271" y="425452"/>
            <a:ext cx="3600450" cy="288925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568871"/>
      </p:ext>
    </p:extLst>
  </p:cSld>
  <p:clrMapOvr>
    <a:masterClrMapping/>
  </p:clrMapOvr>
  <p:transition spd="slow">
    <p:push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2" y="6292891"/>
            <a:ext cx="2743201" cy="365125"/>
          </a:xfrm>
          <a:prstGeom prst="rect">
            <a:avLst/>
          </a:prstGeom>
        </p:spPr>
        <p:txBody>
          <a:bodyPr lIns="91414" tIns="45708" rIns="91414" bIns="45708"/>
          <a:lstStyle>
            <a:lvl1pPr algn="r">
              <a:defRPr sz="15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142"/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 defTabSz="914142"/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4901" y="5144570"/>
            <a:ext cx="3657306" cy="1042263"/>
          </a:xfrm>
          <a:prstGeom prst="rect">
            <a:avLst/>
          </a:prstGeom>
        </p:spPr>
        <p:txBody>
          <a:bodyPr lIns="91414" tIns="45708" rIns="91414" bIns="45708" anchor="b"/>
          <a:lstStyle>
            <a:lvl1pPr marL="0" indent="0">
              <a:lnSpc>
                <a:spcPct val="110000"/>
              </a:lnSpc>
              <a:buNone/>
              <a:defRPr sz="15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14pt </a:t>
            </a:r>
            <a:r>
              <a:rPr lang="lv-LV" err="1"/>
              <a:t>Regular</a:t>
            </a:r>
            <a:endParaRPr lang="lv-LV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15" y="6065252"/>
            <a:ext cx="1522302" cy="60131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9" y="1986844"/>
            <a:ext cx="4976813" cy="2601912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5300" baseline="0">
                <a:solidFill>
                  <a:srgbClr val="F06274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071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2pPr>
            <a:lvl3pPr marL="91414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3pPr>
            <a:lvl4pPr marL="1371212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4pPr>
            <a:lvl5pPr marL="1828283" indent="0">
              <a:buNone/>
              <a:defRPr sz="53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Thank</a:t>
            </a:r>
            <a:r>
              <a:rPr lang="lv-LV"/>
              <a:t> </a:t>
            </a:r>
            <a:r>
              <a:rPr lang="lv-LV" err="1"/>
              <a:t>you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54pt </a:t>
            </a:r>
            <a:r>
              <a:rPr lang="lv-LV" err="1"/>
              <a:t>Regular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073174266"/>
      </p:ext>
    </p:extLst>
  </p:cSld>
  <p:clrMapOvr>
    <a:masterClrMapping/>
  </p:clrMapOvr>
  <p:transition spd="slow">
    <p:push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70DCE1B5-071C-4EAD-B3D2-D2136D802F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295399"/>
            <a:ext cx="5364039" cy="441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4813714E-2A72-4473-8161-6DA42C072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4041928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galve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a vietturis 1">
            <a:extLst>
              <a:ext uri="{FF2B5EF4-FFF2-40B4-BE49-F238E27FC236}">
                <a16:creationId xmlns="" xmlns:a16="http://schemas.microsoft.com/office/drawing/2014/main" id="{8C5A4567-1A72-4AEC-9AE6-962FDE5A4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sp>
        <p:nvSpPr>
          <p:cNvPr id="11" name="Teksta vietturis 2">
            <a:extLst>
              <a:ext uri="{FF2B5EF4-FFF2-40B4-BE49-F238E27FC236}">
                <a16:creationId xmlns="" xmlns:a16="http://schemas.microsoft.com/office/drawing/2014/main" id="{169C754B-8805-400D-8F1D-D2F7E69D022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2" name="Teksta vietturis 2">
            <a:extLst>
              <a:ext uri="{FF2B5EF4-FFF2-40B4-BE49-F238E27FC236}">
                <a16:creationId xmlns="" xmlns:a16="http://schemas.microsoft.com/office/drawing/2014/main" id="{A07F08A4-5895-4AEF-A30A-808F3B6A0CE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210839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5662" y="2091439"/>
            <a:ext cx="7010400" cy="3617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6" name="Teksta vietturis 2">
            <a:extLst>
              <a:ext uri="{FF2B5EF4-FFF2-40B4-BE49-F238E27FC236}">
                <a16:creationId xmlns="" xmlns:a16="http://schemas.microsoft.com/office/drawing/2014/main" id="{7146A171-4AD1-4D0D-A806-40D3F767959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Virsraksta vietturis 1">
            <a:extLst>
              <a:ext uri="{FF2B5EF4-FFF2-40B4-BE49-F238E27FC236}">
                <a16:creationId xmlns="" xmlns:a16="http://schemas.microsoft.com/office/drawing/2014/main" id="{8FCF702D-925D-4471-B70F-11F2BA39E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777837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="" xmlns:a16="http://schemas.microsoft.com/office/drawing/2014/main" id="{CDD8E6E7-8280-456F-8940-C6E9B7EE5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2463" y="1284061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Teksta vietturis 6">
            <a:extLst>
              <a:ext uri="{FF2B5EF4-FFF2-40B4-BE49-F238E27FC236}">
                <a16:creationId xmlns="" xmlns:a16="http://schemas.microsoft.com/office/drawing/2014/main" id="{3ECB1511-6FF2-4AA5-BBBC-3A3EDC5C9E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1659" y="1284061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9" name="Teksta vietturis 6">
            <a:extLst>
              <a:ext uri="{FF2B5EF4-FFF2-40B4-BE49-F238E27FC236}">
                <a16:creationId xmlns="" xmlns:a16="http://schemas.microsoft.com/office/drawing/2014/main" id="{8CFEC493-C302-42EC-B901-AE38403F0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2061" y="1284061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3" name="Teksta vietturis 6">
            <a:extLst>
              <a:ext uri="{FF2B5EF4-FFF2-40B4-BE49-F238E27FC236}">
                <a16:creationId xmlns="" xmlns:a16="http://schemas.microsoft.com/office/drawing/2014/main" id="{859FB641-FD5B-4A37-9D47-3742D9C3C2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2463" y="2971346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Texts</a:t>
            </a:r>
            <a:endParaRPr lang="lv-LV" dirty="0"/>
          </a:p>
        </p:txBody>
      </p:sp>
      <p:sp>
        <p:nvSpPr>
          <p:cNvPr id="14" name="Teksta vietturis 6">
            <a:extLst>
              <a:ext uri="{FF2B5EF4-FFF2-40B4-BE49-F238E27FC236}">
                <a16:creationId xmlns="" xmlns:a16="http://schemas.microsoft.com/office/drawing/2014/main" id="{3441792A-3DD5-49BD-A97F-2A23DC9E88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1659" y="2971346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5" name="Teksta vietturis 6">
            <a:extLst>
              <a:ext uri="{FF2B5EF4-FFF2-40B4-BE49-F238E27FC236}">
                <a16:creationId xmlns="" xmlns:a16="http://schemas.microsoft.com/office/drawing/2014/main" id="{1B512450-9173-4FDC-9F23-0E434EB09D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2061" y="2971346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Texts</a:t>
            </a:r>
            <a:endParaRPr lang="lv-LV" dirty="0"/>
          </a:p>
        </p:txBody>
      </p:sp>
      <p:sp>
        <p:nvSpPr>
          <p:cNvPr id="17" name="Teksta vietturis 6">
            <a:extLst>
              <a:ext uri="{FF2B5EF4-FFF2-40B4-BE49-F238E27FC236}">
                <a16:creationId xmlns="" xmlns:a16="http://schemas.microsoft.com/office/drawing/2014/main" id="{D9F4CC26-3EE7-47B5-9DDD-11B0DCC30E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2463" y="4658631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Teksta vietturis 6">
            <a:extLst>
              <a:ext uri="{FF2B5EF4-FFF2-40B4-BE49-F238E27FC236}">
                <a16:creationId xmlns="" xmlns:a16="http://schemas.microsoft.com/office/drawing/2014/main" id="{4B1422E3-5A2E-4B6D-9F1F-2E554A3BB1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1659" y="4658631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9" name="Teksta vietturis 6">
            <a:extLst>
              <a:ext uri="{FF2B5EF4-FFF2-40B4-BE49-F238E27FC236}">
                <a16:creationId xmlns="" xmlns:a16="http://schemas.microsoft.com/office/drawing/2014/main" id="{C963F708-AFEF-48A8-B268-9698131B61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2061" y="4658631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E7D9F63A-77B6-4BD5-B935-B29A173C6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8338833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482" userDrawn="1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5938" y="2049519"/>
            <a:ext cx="7010400" cy="363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6" name="Teksta vietturis 2">
            <a:extLst>
              <a:ext uri="{FF2B5EF4-FFF2-40B4-BE49-F238E27FC236}">
                <a16:creationId xmlns="" xmlns:a16="http://schemas.microsoft.com/office/drawing/2014/main" id="{5C80ACF2-189C-49AE-A35C-CA3A2B408A2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075613" y="2049519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7" name="Virsraksta vietturis 1">
            <a:extLst>
              <a:ext uri="{FF2B5EF4-FFF2-40B4-BE49-F238E27FC236}">
                <a16:creationId xmlns="" xmlns:a16="http://schemas.microsoft.com/office/drawing/2014/main" id="{4C98E203-17BD-4EB8-93ED-32EBB47F7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88574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AA253EF6-E6FC-4BC6-818B-072C149AA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491404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9">
            <a:extLst>
              <a:ext uri="{FF2B5EF4-FFF2-40B4-BE49-F238E27FC236}">
                <a16:creationId xmlns="" xmlns:a16="http://schemas.microsoft.com/office/drawing/2014/main" id="{5E0E9C2D-0BAE-406C-996E-9CB7D43F22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7282256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11" name="Virsraksta vietturis 1">
            <a:extLst>
              <a:ext uri="{FF2B5EF4-FFF2-40B4-BE49-F238E27FC236}">
                <a16:creationId xmlns="" xmlns:a16="http://schemas.microsoft.com/office/drawing/2014/main" id="{46BCA98A-67F3-4F6C-853B-1508330E4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41564"/>
            <a:ext cx="75512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r>
              <a:rPr lang="lv-LV" dirty="0"/>
              <a:t> </a:t>
            </a:r>
          </a:p>
        </p:txBody>
      </p:sp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E75B5936-DF8A-4F3A-A0D5-36D608ADA48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9113" y="2062219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914349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ABDFD7A3-2A4F-4610-BBA7-5A925373E8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304925"/>
            <a:ext cx="5364039" cy="4403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Tx/>
              <a:buBlip>
                <a:blip r:embed="rId3"/>
              </a:buBlip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pic>
        <p:nvPicPr>
          <p:cNvPr id="6" name="Grafika 5">
            <a:extLst>
              <a:ext uri="{FF2B5EF4-FFF2-40B4-BE49-F238E27FC236}">
                <a16:creationId xmlns="" xmlns:a16="http://schemas.microsoft.com/office/drawing/2014/main" id="{2AA9ACB4-2139-4B6F-8DAF-5F4884D9D1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6D89F1C3-D26D-4E96-A111-09B483778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018910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a vietturis 1">
            <a:extLst>
              <a:ext uri="{FF2B5EF4-FFF2-40B4-BE49-F238E27FC236}">
                <a16:creationId xmlns="" xmlns:a16="http://schemas.microsoft.com/office/drawing/2014/main" id="{D2FAE8DD-5923-4758-A775-3EF659FB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sp>
        <p:nvSpPr>
          <p:cNvPr id="7" name="Teksta vietturis 2">
            <a:extLst>
              <a:ext uri="{FF2B5EF4-FFF2-40B4-BE49-F238E27FC236}">
                <a16:creationId xmlns="" xmlns:a16="http://schemas.microsoft.com/office/drawing/2014/main" id="{DB93B0E6-0D70-45F9-807E-FB1868D45F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Teksta vietturis 2">
            <a:extLst>
              <a:ext uri="{FF2B5EF4-FFF2-40B4-BE49-F238E27FC236}">
                <a16:creationId xmlns="" xmlns:a16="http://schemas.microsoft.com/office/drawing/2014/main" id="{8052CE27-EE9E-4082-953D-E2597582A3F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80B80583-6A42-4A55-A28A-BEF02D995B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09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="" xmlns:a16="http://schemas.microsoft.com/office/drawing/2014/main" id="{EB16EC80-A738-4430-834A-9FE3CB12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6" name="Virsraksts 1">
            <a:extLst>
              <a:ext uri="{FF2B5EF4-FFF2-40B4-BE49-F238E27FC236}">
                <a16:creationId xmlns="" xmlns:a16="http://schemas.microsoft.com/office/drawing/2014/main" id="{3EBF6002-6B71-4E53-A17D-814A8273C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735785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elāgots izkārtojum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78BFC98A-6DAB-4B3B-AA87-CF4A54BB8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304925"/>
            <a:ext cx="5364039" cy="4403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Virsraksts 1">
            <a:extLst>
              <a:ext uri="{FF2B5EF4-FFF2-40B4-BE49-F238E27FC236}">
                <a16:creationId xmlns="" xmlns:a16="http://schemas.microsoft.com/office/drawing/2014/main" id="{3715F7E2-8E50-4C68-A328-8074CFA7E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323765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a vietturis 1">
            <a:extLst>
              <a:ext uri="{FF2B5EF4-FFF2-40B4-BE49-F238E27FC236}">
                <a16:creationId xmlns="" xmlns:a16="http://schemas.microsoft.com/office/drawing/2014/main" id="{C188656D-E3B4-406F-8687-E9038B5BF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FFE0A518-7CF5-43A7-9B63-23B0FB8AA10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5" name="Teksta vietturis 2">
            <a:extLst>
              <a:ext uri="{FF2B5EF4-FFF2-40B4-BE49-F238E27FC236}">
                <a16:creationId xmlns="" xmlns:a16="http://schemas.microsoft.com/office/drawing/2014/main" id="{ECF92315-5467-40FC-ACA3-F4BFE2A715F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22131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="" xmlns:a16="http://schemas.microsoft.com/office/drawing/2014/main" id="{62803B46-D5A8-446F-A92C-DDB62C180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65184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galve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a vietturis 1">
            <a:extLst>
              <a:ext uri="{FF2B5EF4-FFF2-40B4-BE49-F238E27FC236}">
                <a16:creationId xmlns="" xmlns:a16="http://schemas.microsoft.com/office/drawing/2014/main" id="{8C5A4567-1A72-4AEC-9AE6-962FDE5A4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sp>
        <p:nvSpPr>
          <p:cNvPr id="11" name="Teksta vietturis 2">
            <a:extLst>
              <a:ext uri="{FF2B5EF4-FFF2-40B4-BE49-F238E27FC236}">
                <a16:creationId xmlns="" xmlns:a16="http://schemas.microsoft.com/office/drawing/2014/main" id="{169C754B-8805-400D-8F1D-D2F7E69D022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2" name="Teksta vietturis 2">
            <a:extLst>
              <a:ext uri="{FF2B5EF4-FFF2-40B4-BE49-F238E27FC236}">
                <a16:creationId xmlns="" xmlns:a16="http://schemas.microsoft.com/office/drawing/2014/main" id="{A07F08A4-5895-4AEF-A30A-808F3B6A0CE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890578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="" xmlns:a16="http://schemas.microsoft.com/office/drawing/2014/main" id="{CDD8E6E7-8280-456F-8940-C6E9B7EE5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2463" y="1284061"/>
            <a:ext cx="2134051" cy="2134051"/>
          </a:xfrm>
          <a:prstGeom prst="rect">
            <a:avLst/>
          </a:prstGeom>
          <a:ln w="3175">
            <a:solidFill>
              <a:schemeClr val="accent1">
                <a:alpha val="3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2" name="Teksta vietturis 6">
            <a:extLst>
              <a:ext uri="{FF2B5EF4-FFF2-40B4-BE49-F238E27FC236}">
                <a16:creationId xmlns="" xmlns:a16="http://schemas.microsoft.com/office/drawing/2014/main" id="{B054F1C6-2F42-41FF-8ADC-86E6ADE4A8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263" y="1284060"/>
            <a:ext cx="2134051" cy="2134051"/>
          </a:xfrm>
          <a:prstGeom prst="rect">
            <a:avLst/>
          </a:prstGeom>
          <a:ln w="3175">
            <a:solidFill>
              <a:schemeClr val="accent1">
                <a:alpha val="3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6" name="Teksta vietturis 6">
            <a:extLst>
              <a:ext uri="{FF2B5EF4-FFF2-40B4-BE49-F238E27FC236}">
                <a16:creationId xmlns="" xmlns:a16="http://schemas.microsoft.com/office/drawing/2014/main" id="{58A51900-8C5E-4DB6-9C06-7951A2B874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2463" y="3722461"/>
            <a:ext cx="2134051" cy="2134051"/>
          </a:xfrm>
          <a:prstGeom prst="rect">
            <a:avLst/>
          </a:prstGeom>
          <a:ln w="3175">
            <a:solidFill>
              <a:schemeClr val="accent1">
                <a:alpha val="3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0" name="Teksta vietturis 6">
            <a:extLst>
              <a:ext uri="{FF2B5EF4-FFF2-40B4-BE49-F238E27FC236}">
                <a16:creationId xmlns="" xmlns:a16="http://schemas.microsoft.com/office/drawing/2014/main" id="{93284579-E33E-4258-A411-CE6E451A97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3263" y="3722460"/>
            <a:ext cx="2134051" cy="2134051"/>
          </a:xfrm>
          <a:prstGeom prst="rect">
            <a:avLst/>
          </a:prstGeom>
          <a:ln w="3175">
            <a:solidFill>
              <a:schemeClr val="accent1">
                <a:alpha val="3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Virsraksts 1">
            <a:extLst>
              <a:ext uri="{FF2B5EF4-FFF2-40B4-BE49-F238E27FC236}">
                <a16:creationId xmlns="" xmlns:a16="http://schemas.microsoft.com/office/drawing/2014/main" id="{5EBAB42C-7C8C-4865-B5CC-83CB39F55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3265350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dark img)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8120529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578" name="think-cell Slide" r:id="rId3" imgW="360" imgH="360" progId="">
              <p:embed/>
            </p:oleObj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303" cy="60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8560"/>
            <a:ext cx="513945" cy="8594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Main title in Georgia 54pt Regular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Bold</a:t>
            </a:r>
          </a:p>
        </p:txBody>
      </p:sp>
    </p:spTree>
    <p:extLst>
      <p:ext uri="{BB962C8B-B14F-4D97-AF65-F5344CB8AC3E}">
        <p14:creationId xmlns:p14="http://schemas.microsoft.com/office/powerpoint/2010/main" xmlns="" val="2195140216"/>
      </p:ext>
    </p:extLst>
  </p:cSld>
  <p:clrMapOvr>
    <a:masterClrMapping/>
  </p:clrMapOvr>
  <p:transition spd="slow">
    <p:push dir="u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light img)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Main title in Georgia 54pt Regular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Bold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02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63932"/>
      </p:ext>
    </p:extLst>
  </p:cSld>
  <p:clrMapOvr>
    <a:masterClrMapping/>
  </p:clrMapOvr>
  <p:transition spd="slow">
    <p:push dir="u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56914465"/>
      </p:ext>
    </p:extLst>
  </p:cSld>
  <p:clrMapOvr>
    <a:masterClrMapping/>
  </p:clrMapOvr>
  <p:transition spd="slow">
    <p:push dir="u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bg>
      <p:bgPr>
        <a:solidFill>
          <a:srgbClr val="778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1B2A2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22200723"/>
      </p:ext>
    </p:extLst>
  </p:cSld>
  <p:clrMapOvr>
    <a:masterClrMapping/>
  </p:clrMapOvr>
  <p:transition spd="slow">
    <p:push dir="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Pr>
        <a:solidFill>
          <a:srgbClr val="87C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18233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81288639"/>
      </p:ext>
    </p:extLst>
  </p:cSld>
  <p:clrMapOvr>
    <a:masterClrMapping/>
  </p:clrMapOvr>
  <p:transition spd="slow">
    <p:push dir="u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Dark Burgundy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869259" y="2085300"/>
            <a:ext cx="2026966" cy="2042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300"/>
            <a:ext cx="5353321" cy="204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4127863"/>
            <a:ext cx="3685794" cy="7188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</a:t>
            </a:r>
            <a:br>
              <a:rPr lang="en-GB" dirty="0"/>
            </a:br>
            <a:r>
              <a:rPr lang="en-GB" dirty="0"/>
              <a:t>16pt Regular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199975" y="4127863"/>
            <a:ext cx="3696249" cy="718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</a:t>
            </a:r>
            <a:br>
              <a:rPr lang="en-GB" dirty="0"/>
            </a:br>
            <a:r>
              <a:rPr lang="en-GB" dirty="0"/>
              <a:t>16pt Regular</a:t>
            </a:r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515937" y="4846724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295775" y="4846723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81689210"/>
      </p:ext>
    </p:extLst>
  </p:cSld>
  <p:clrMapOvr>
    <a:masterClrMapping/>
  </p:clrMapOvr>
  <p:transition spd="slow">
    <p:push dir="u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Ston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975"/>
            <a:ext cx="7380287" cy="4002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4976218"/>
      </p:ext>
    </p:extLst>
  </p:cSld>
  <p:clrMapOvr>
    <a:masterClrMapping/>
  </p:clrMapOvr>
  <p:transition spd="slow">
    <p:push dir="u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5" y="207400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7400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295775" y="3467367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515937" y="3467366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75" y="484886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515937" y="484886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13836055"/>
      </p:ext>
    </p:extLst>
  </p:cSld>
  <p:clrMapOvr>
    <a:masterClrMapping/>
  </p:clrMapOvr>
  <p:transition spd="slow">
    <p:push dir="u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515938" y="2085975"/>
            <a:ext cx="7559675" cy="4006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7267107"/>
      </p:ext>
    </p:extLst>
  </p:cSld>
  <p:clrMapOvr>
    <a:masterClrMapping/>
  </p:clrMapOvr>
  <p:transition spd="slow">
    <p:push dir="u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2047" y="765175"/>
            <a:ext cx="7474177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Georgia 30pt Regular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22047" y="4779242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380217488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="" xmlns:a16="http://schemas.microsoft.com/office/drawing/2014/main" id="{CDD8E6E7-8280-456F-8940-C6E9B7EE5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2463" y="1284061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Teksta vietturis 6">
            <a:extLst>
              <a:ext uri="{FF2B5EF4-FFF2-40B4-BE49-F238E27FC236}">
                <a16:creationId xmlns="" xmlns:a16="http://schemas.microsoft.com/office/drawing/2014/main" id="{3ECB1511-6FF2-4AA5-BBBC-3A3EDC5C9E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1659" y="1284061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9" name="Teksta vietturis 6">
            <a:extLst>
              <a:ext uri="{FF2B5EF4-FFF2-40B4-BE49-F238E27FC236}">
                <a16:creationId xmlns="" xmlns:a16="http://schemas.microsoft.com/office/drawing/2014/main" id="{8CFEC493-C302-42EC-B901-AE38403F0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2061" y="1284061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3" name="Teksta vietturis 6">
            <a:extLst>
              <a:ext uri="{FF2B5EF4-FFF2-40B4-BE49-F238E27FC236}">
                <a16:creationId xmlns="" xmlns:a16="http://schemas.microsoft.com/office/drawing/2014/main" id="{859FB641-FD5B-4A37-9D47-3742D9C3C2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2463" y="2949575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4" name="Teksta vietturis 6">
            <a:extLst>
              <a:ext uri="{FF2B5EF4-FFF2-40B4-BE49-F238E27FC236}">
                <a16:creationId xmlns="" xmlns:a16="http://schemas.microsoft.com/office/drawing/2014/main" id="{3441792A-3DD5-49BD-A97F-2A23DC9E88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1659" y="2949575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5" name="Teksta vietturis 6">
            <a:extLst>
              <a:ext uri="{FF2B5EF4-FFF2-40B4-BE49-F238E27FC236}">
                <a16:creationId xmlns="" xmlns:a16="http://schemas.microsoft.com/office/drawing/2014/main" id="{1B512450-9173-4FDC-9F23-0E434EB09D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2061" y="2949575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Teksta vietturis 6">
            <a:extLst>
              <a:ext uri="{FF2B5EF4-FFF2-40B4-BE49-F238E27FC236}">
                <a16:creationId xmlns="" xmlns:a16="http://schemas.microsoft.com/office/drawing/2014/main" id="{D9F4CC26-3EE7-47B5-9DDD-11B0DCC30E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2463" y="4615089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Teksta vietturis 6">
            <a:extLst>
              <a:ext uri="{FF2B5EF4-FFF2-40B4-BE49-F238E27FC236}">
                <a16:creationId xmlns="" xmlns:a16="http://schemas.microsoft.com/office/drawing/2014/main" id="{4B1422E3-5A2E-4B6D-9F1F-2E554A3BB1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1659" y="4615089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9" name="Teksta vietturis 6">
            <a:extLst>
              <a:ext uri="{FF2B5EF4-FFF2-40B4-BE49-F238E27FC236}">
                <a16:creationId xmlns="" xmlns:a16="http://schemas.microsoft.com/office/drawing/2014/main" id="{C963F708-AFEF-48A8-B268-9698131B61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2061" y="4615089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pic>
        <p:nvPicPr>
          <p:cNvPr id="20" name="Grafika 19">
            <a:extLst>
              <a:ext uri="{FF2B5EF4-FFF2-40B4-BE49-F238E27FC236}">
                <a16:creationId xmlns="" xmlns:a16="http://schemas.microsoft.com/office/drawing/2014/main" id="{D1A8787C-5191-4A32-9363-A7C2CDAC2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16" name="Virsraksts 1">
            <a:extLst>
              <a:ext uri="{FF2B5EF4-FFF2-40B4-BE49-F238E27FC236}">
                <a16:creationId xmlns="" xmlns:a16="http://schemas.microsoft.com/office/drawing/2014/main" id="{B4CCF6A3-A4C4-4970-A9AF-4A243B8CE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92553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224" y="765175"/>
            <a:ext cx="4295775" cy="53290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725036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29869300"/>
      </p:ext>
    </p:extLst>
  </p:cSld>
  <p:clrMapOvr>
    <a:masterClrMapping/>
  </p:clrMapOvr>
  <p:transition spd="slow">
    <p:push dir="u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hoto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179"/>
            <a:ext cx="12192000" cy="68591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896225" y="765175"/>
            <a:ext cx="4295775" cy="6092825"/>
          </a:xfrm>
          <a:prstGeom prst="rect">
            <a:avLst/>
          </a:prstGeom>
          <a:solidFill>
            <a:srgbClr val="F0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dirty="0">
              <a:solidFill>
                <a:srgbClr val="EBEBE8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909912"/>
      </p:ext>
    </p:extLst>
  </p:cSld>
  <p:clrMapOvr>
    <a:masterClrMapping/>
  </p:clrMapOvr>
  <p:transition spd="slow">
    <p:push dir="u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4577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602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11245469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37187620"/>
      </p:ext>
    </p:extLst>
  </p:cSld>
  <p:clrMapOvr>
    <a:masterClrMapping/>
  </p:clrMapOvr>
  <p:transition spd="slow">
    <p:push dir="u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6626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90017" y="2080169"/>
            <a:ext cx="1078604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Address the customer with ‘you’</a:t>
            </a:r>
          </a:p>
          <a:p>
            <a:pPr lvl="0"/>
            <a:r>
              <a:rPr lang="en-GB" dirty="0"/>
              <a:t>Use ‘we’ and ‘I’ instead of ‘Luminor’ and ‘the bank’</a:t>
            </a:r>
          </a:p>
          <a:p>
            <a:pPr lvl="0"/>
            <a:r>
              <a:rPr lang="en-GB" dirty="0"/>
              <a:t>You’re a pro – be confident and talk in a straightforward manner </a:t>
            </a:r>
          </a:p>
          <a:p>
            <a:pPr lvl="0"/>
            <a:r>
              <a:rPr lang="en-GB" dirty="0"/>
              <a:t>Keep it simple, don’t overcomplicate things</a:t>
            </a:r>
          </a:p>
          <a:p>
            <a:pPr lvl="0"/>
            <a:r>
              <a:rPr lang="en-GB" dirty="0"/>
              <a:t>Chivalry is not dead, be polite</a:t>
            </a:r>
          </a:p>
          <a:p>
            <a:pPr lvl="0"/>
            <a:r>
              <a:rPr lang="en-GB" dirty="0"/>
              <a:t>Cut the bureaucratic jargon, we’re all human</a:t>
            </a:r>
          </a:p>
          <a:p>
            <a:pPr lvl="0"/>
            <a:r>
              <a:rPr lang="en-GB" dirty="0"/>
              <a:t>Focus on the positive message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5" y="2078758"/>
            <a:ext cx="459422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#1</a:t>
            </a:r>
          </a:p>
          <a:p>
            <a:pPr lvl="0"/>
            <a:r>
              <a:rPr lang="en-GB" dirty="0"/>
              <a:t>#2</a:t>
            </a:r>
          </a:p>
          <a:p>
            <a:pPr lvl="0"/>
            <a:r>
              <a:rPr lang="en-GB" dirty="0"/>
              <a:t>#3</a:t>
            </a:r>
          </a:p>
          <a:p>
            <a:pPr lvl="0"/>
            <a:r>
              <a:rPr lang="en-GB" dirty="0"/>
              <a:t>#4</a:t>
            </a:r>
          </a:p>
          <a:p>
            <a:pPr lvl="0"/>
            <a:r>
              <a:rPr lang="en-GB" dirty="0"/>
              <a:t>#5</a:t>
            </a:r>
          </a:p>
          <a:p>
            <a:pPr lvl="0"/>
            <a:r>
              <a:rPr lang="en-GB" dirty="0"/>
              <a:t>#6</a:t>
            </a:r>
          </a:p>
          <a:p>
            <a:pPr lvl="0"/>
            <a:r>
              <a:rPr lang="en-GB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xmlns="" val="3125059505"/>
      </p:ext>
    </p:extLst>
  </p:cSld>
  <p:clrMapOvr>
    <a:masterClrMapping/>
  </p:clrMapOvr>
  <p:transition spd="slow">
    <p:push dir="u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13619" y="2085300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9813053"/>
      </p:ext>
    </p:extLst>
  </p:cSld>
  <p:clrMapOvr>
    <a:masterClrMapping/>
  </p:clrMapOvr>
  <p:transition spd="slow">
    <p:push dir="u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81A71B8B-FEA5-40AE-929D-A84D26FB0E8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9062045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7650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3A0E2E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A0E2E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14505" y="2085301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4" y="2085300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18855" y="2888607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2888606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214505" y="3691913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4" y="3691912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223205" y="4495219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4944" y="4495218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14505" y="5298525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26244" y="5298524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07238" y="2076755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07238" y="2862842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507238" y="3666149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07238" y="4469457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07238" y="5272760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4625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3693D1D-FE16-4380-9926-95881ECA5E6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769966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8674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4899" y="5144568"/>
            <a:ext cx="3657305" cy="10422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14pt Regular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14" y="6065250"/>
            <a:ext cx="1522303" cy="60131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F06274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Thank you in Georgia 54pt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2713306915"/>
      </p:ext>
    </p:extLst>
  </p:cSld>
  <p:clrMapOvr>
    <a:masterClrMapping/>
  </p:clrMapOvr>
  <p:transition spd="slow">
    <p:push dir="u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dark img)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303" cy="60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8560"/>
            <a:ext cx="513945" cy="8594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Main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Sub-text in Arial 16pt Bold</a:t>
            </a:r>
          </a:p>
        </p:txBody>
      </p:sp>
    </p:spTree>
    <p:extLst>
      <p:ext uri="{BB962C8B-B14F-4D97-AF65-F5344CB8AC3E}">
        <p14:creationId xmlns:p14="http://schemas.microsoft.com/office/powerpoint/2010/main" xmlns="" val="2612578002"/>
      </p:ext>
    </p:extLst>
  </p:cSld>
  <p:clrMapOvr>
    <a:masterClrMapping/>
  </p:clrMapOvr>
  <p:transition spd="slow">
    <p:push dir="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light img)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Main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Sub-text in Arial 16pt Bold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02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746399"/>
      </p:ext>
    </p:extLst>
  </p:cSld>
  <p:clrMapOvr>
    <a:masterClrMapping/>
  </p:clrMapOvr>
  <p:transition spd="slow">
    <p:push dir="u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Section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964360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="" xmlns:a16="http://schemas.microsoft.com/office/drawing/2014/main" id="{CDD8E6E7-8280-456F-8940-C6E9B7EE5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2463" y="1284061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Teksta vietturis 6">
            <a:extLst>
              <a:ext uri="{FF2B5EF4-FFF2-40B4-BE49-F238E27FC236}">
                <a16:creationId xmlns="" xmlns:a16="http://schemas.microsoft.com/office/drawing/2014/main" id="{3ECB1511-6FF2-4AA5-BBBC-3A3EDC5C9E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1659" y="1284061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9" name="Teksta vietturis 6">
            <a:extLst>
              <a:ext uri="{FF2B5EF4-FFF2-40B4-BE49-F238E27FC236}">
                <a16:creationId xmlns="" xmlns:a16="http://schemas.microsoft.com/office/drawing/2014/main" id="{8CFEC493-C302-42EC-B901-AE38403F0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2061" y="1284061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3" name="Teksta vietturis 6">
            <a:extLst>
              <a:ext uri="{FF2B5EF4-FFF2-40B4-BE49-F238E27FC236}">
                <a16:creationId xmlns="" xmlns:a16="http://schemas.microsoft.com/office/drawing/2014/main" id="{859FB641-FD5B-4A37-9D47-3742D9C3C2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2463" y="2949575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4" name="Teksta vietturis 6">
            <a:extLst>
              <a:ext uri="{FF2B5EF4-FFF2-40B4-BE49-F238E27FC236}">
                <a16:creationId xmlns="" xmlns:a16="http://schemas.microsoft.com/office/drawing/2014/main" id="{3441792A-3DD5-49BD-A97F-2A23DC9E88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1659" y="2949575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5" name="Teksta vietturis 6">
            <a:extLst>
              <a:ext uri="{FF2B5EF4-FFF2-40B4-BE49-F238E27FC236}">
                <a16:creationId xmlns="" xmlns:a16="http://schemas.microsoft.com/office/drawing/2014/main" id="{1B512450-9173-4FDC-9F23-0E434EB09D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2061" y="2949575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Teksta vietturis 6">
            <a:extLst>
              <a:ext uri="{FF2B5EF4-FFF2-40B4-BE49-F238E27FC236}">
                <a16:creationId xmlns="" xmlns:a16="http://schemas.microsoft.com/office/drawing/2014/main" id="{D9F4CC26-3EE7-47B5-9DDD-11B0DCC30E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2463" y="4615089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Teksta vietturis 6">
            <a:extLst>
              <a:ext uri="{FF2B5EF4-FFF2-40B4-BE49-F238E27FC236}">
                <a16:creationId xmlns="" xmlns:a16="http://schemas.microsoft.com/office/drawing/2014/main" id="{4B1422E3-5A2E-4B6D-9F1F-2E554A3BB1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1659" y="4615089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9" name="Teksta vietturis 6">
            <a:extLst>
              <a:ext uri="{FF2B5EF4-FFF2-40B4-BE49-F238E27FC236}">
                <a16:creationId xmlns="" xmlns:a16="http://schemas.microsoft.com/office/drawing/2014/main" id="{C963F708-AFEF-48A8-B268-9698131B61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2061" y="4615089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6" name="Virsraksts 1">
            <a:extLst>
              <a:ext uri="{FF2B5EF4-FFF2-40B4-BE49-F238E27FC236}">
                <a16:creationId xmlns="" xmlns:a16="http://schemas.microsoft.com/office/drawing/2014/main" id="{EF81F53B-FA91-47C7-BBDF-FB9C921D7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53749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bg>
      <p:bgPr>
        <a:solidFill>
          <a:srgbClr val="778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1B2A2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Section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3359750"/>
      </p:ext>
    </p:extLst>
  </p:cSld>
  <p:clrMapOvr>
    <a:masterClrMapping/>
  </p:clrMapOvr>
  <p:transition spd="slow">
    <p:push dir="u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Pr>
        <a:solidFill>
          <a:srgbClr val="87C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18233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Section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380196"/>
      </p:ext>
    </p:extLst>
  </p:cSld>
  <p:clrMapOvr>
    <a:masterClrMapping/>
  </p:clrMapOvr>
  <p:transition spd="slow">
    <p:push dir="u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Dark Burgundy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869259" y="2085300"/>
            <a:ext cx="2026966" cy="2042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300"/>
            <a:ext cx="5353321" cy="2042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4127863"/>
            <a:ext cx="3685794" cy="7188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</a:t>
            </a:r>
            <a:br>
              <a:rPr lang="lv-LV" dirty="0"/>
            </a:br>
            <a:r>
              <a:rPr lang="lv-LV" dirty="0"/>
              <a:t>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199975" y="4127863"/>
            <a:ext cx="3696249" cy="718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</a:t>
            </a:r>
            <a:br>
              <a:rPr lang="lv-LV" dirty="0"/>
            </a:br>
            <a:r>
              <a:rPr lang="lv-LV" dirty="0"/>
              <a:t>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515937" y="4846724"/>
            <a:ext cx="3600451" cy="1246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295775" y="4846723"/>
            <a:ext cx="3600451" cy="1246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1089782"/>
      </p:ext>
    </p:extLst>
  </p:cSld>
  <p:clrMapOvr>
    <a:masterClrMapping/>
  </p:clrMapOvr>
  <p:transition spd="slow">
    <p:push dir="u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Ston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975"/>
            <a:ext cx="7380287" cy="4002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2185488"/>
      </p:ext>
    </p:extLst>
  </p:cSld>
  <p:clrMapOvr>
    <a:masterClrMapping/>
  </p:clrMapOvr>
  <p:transition spd="slow">
    <p:push dir="u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5" y="207400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74000"/>
            <a:ext cx="3600451" cy="12439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295775" y="3467367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515937" y="3467366"/>
            <a:ext cx="3600451" cy="12439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75" y="484886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515937" y="4848860"/>
            <a:ext cx="3600451" cy="12439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1333920"/>
      </p:ext>
    </p:extLst>
  </p:cSld>
  <p:clrMapOvr>
    <a:masterClrMapping/>
  </p:clrMapOvr>
  <p:transition spd="slow">
    <p:push dir="u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515938" y="2085975"/>
            <a:ext cx="7559675" cy="400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1164035"/>
      </p:ext>
    </p:extLst>
  </p:cSld>
  <p:clrMapOvr>
    <a:masterClrMapping/>
  </p:clrMapOvr>
  <p:transition spd="slow">
    <p:push dir="u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2047" y="765175"/>
            <a:ext cx="7474177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22047" y="4779242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Sub-text in Arial 16pt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2810479292"/>
      </p:ext>
    </p:extLst>
  </p:cSld>
  <p:clrMapOvr>
    <a:masterClrMapping/>
  </p:clrMapOvr>
  <p:transition spd="slow">
    <p:push dir="u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224" y="765175"/>
            <a:ext cx="4295775" cy="53290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725036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3714258"/>
      </p:ext>
    </p:extLst>
  </p:cSld>
  <p:clrMapOvr>
    <a:masterClrMapping/>
  </p:clrMapOvr>
  <p:transition spd="slow">
    <p:push dir="u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hoto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179"/>
            <a:ext cx="12192000" cy="68591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896225" y="765175"/>
            <a:ext cx="4295775" cy="6092825"/>
          </a:xfrm>
          <a:prstGeom prst="rect">
            <a:avLst/>
          </a:prstGeom>
          <a:solidFill>
            <a:srgbClr val="F0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EBEBE8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40202"/>
      </p:ext>
    </p:extLst>
  </p:cSld>
  <p:clrMapOvr>
    <a:masterClrMapping/>
  </p:clrMapOvr>
  <p:transition spd="slow">
    <p:push dir="u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11245469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Text in Arial 16pt Regular</a:t>
            </a:r>
            <a:endParaRPr lang="lv-LV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58655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="" xmlns:a16="http://schemas.microsoft.com/office/drawing/2014/main" id="{CDD8E6E7-8280-456F-8940-C6E9B7EE5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2463" y="1284061"/>
            <a:ext cx="2134051" cy="2134051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2" name="Teksta vietturis 6">
            <a:extLst>
              <a:ext uri="{FF2B5EF4-FFF2-40B4-BE49-F238E27FC236}">
                <a16:creationId xmlns="" xmlns:a16="http://schemas.microsoft.com/office/drawing/2014/main" id="{B054F1C6-2F42-41FF-8ADC-86E6ADE4A8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263" y="1284060"/>
            <a:ext cx="2134051" cy="2134051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6" name="Teksta vietturis 6">
            <a:extLst>
              <a:ext uri="{FF2B5EF4-FFF2-40B4-BE49-F238E27FC236}">
                <a16:creationId xmlns="" xmlns:a16="http://schemas.microsoft.com/office/drawing/2014/main" id="{58A51900-8C5E-4DB6-9C06-7951A2B874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2463" y="3722461"/>
            <a:ext cx="2134051" cy="2134051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0" name="Teksta vietturis 6">
            <a:extLst>
              <a:ext uri="{FF2B5EF4-FFF2-40B4-BE49-F238E27FC236}">
                <a16:creationId xmlns="" xmlns:a16="http://schemas.microsoft.com/office/drawing/2014/main" id="{93284579-E33E-4258-A411-CE6E451A97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3263" y="3722460"/>
            <a:ext cx="2134051" cy="2134051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pic>
        <p:nvPicPr>
          <p:cNvPr id="10" name="Grafika 9">
            <a:extLst>
              <a:ext uri="{FF2B5EF4-FFF2-40B4-BE49-F238E27FC236}">
                <a16:creationId xmlns="" xmlns:a16="http://schemas.microsoft.com/office/drawing/2014/main" id="{96D3BFF0-FAFC-45AF-ADAB-EDE42E34D8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9" name="Virsraksts 1">
            <a:extLst>
              <a:ext uri="{FF2B5EF4-FFF2-40B4-BE49-F238E27FC236}">
                <a16:creationId xmlns="" xmlns:a16="http://schemas.microsoft.com/office/drawing/2014/main" id="{A46699EB-F516-4E10-B677-6111EB3BF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677703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90017" y="2080169"/>
            <a:ext cx="1078604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Address the customer with ‘you’</a:t>
            </a:r>
          </a:p>
          <a:p>
            <a:pPr lvl="0"/>
            <a:r>
              <a:rPr lang="en-US" dirty="0"/>
              <a:t>Use ‘we’ and ‘I’ instead of ‘</a:t>
            </a:r>
            <a:r>
              <a:rPr lang="en-US" dirty="0" err="1"/>
              <a:t>Luminor</a:t>
            </a:r>
            <a:r>
              <a:rPr lang="en-US" dirty="0"/>
              <a:t>’ and ‘the bank’</a:t>
            </a:r>
          </a:p>
          <a:p>
            <a:pPr lvl="0"/>
            <a:r>
              <a:rPr lang="en-US" dirty="0"/>
              <a:t>You’re a pro – be confident and talk in a straightforward manner </a:t>
            </a:r>
          </a:p>
          <a:p>
            <a:pPr lvl="0"/>
            <a:r>
              <a:rPr lang="en-US" dirty="0"/>
              <a:t>Keep it simple, don’t overcomplicate things</a:t>
            </a:r>
          </a:p>
          <a:p>
            <a:pPr lvl="0"/>
            <a:r>
              <a:rPr lang="en-US" dirty="0"/>
              <a:t>Chivalry is not dead, be polite</a:t>
            </a:r>
          </a:p>
          <a:p>
            <a:pPr lvl="0"/>
            <a:r>
              <a:rPr lang="en-US" dirty="0"/>
              <a:t>Cut the bureaucratic jargon, we’re all human</a:t>
            </a:r>
          </a:p>
          <a:p>
            <a:pPr lvl="0"/>
            <a:r>
              <a:rPr lang="en-US" dirty="0"/>
              <a:t>Focus on the positive message</a:t>
            </a:r>
            <a:endParaRPr lang="lv-LV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5" y="2078758"/>
            <a:ext cx="459422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/>
              <a:t>#1</a:t>
            </a:r>
          </a:p>
          <a:p>
            <a:pPr lvl="0"/>
            <a:r>
              <a:rPr lang="lv-LV" dirty="0"/>
              <a:t>#2</a:t>
            </a:r>
          </a:p>
          <a:p>
            <a:pPr lvl="0"/>
            <a:r>
              <a:rPr lang="lv-LV" dirty="0"/>
              <a:t>#3</a:t>
            </a:r>
          </a:p>
          <a:p>
            <a:pPr lvl="0"/>
            <a:r>
              <a:rPr lang="lv-LV" dirty="0"/>
              <a:t>#4</a:t>
            </a:r>
          </a:p>
          <a:p>
            <a:pPr lvl="0"/>
            <a:r>
              <a:rPr lang="lv-LV" dirty="0"/>
              <a:t>#5</a:t>
            </a:r>
          </a:p>
          <a:p>
            <a:pPr lvl="0"/>
            <a:r>
              <a:rPr lang="lv-LV" dirty="0"/>
              <a:t>#6</a:t>
            </a:r>
          </a:p>
          <a:p>
            <a:pPr lvl="0"/>
            <a:r>
              <a:rPr lang="lv-LV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xmlns="" val="1053905569"/>
      </p:ext>
    </p:extLst>
  </p:cSld>
  <p:clrMapOvr>
    <a:masterClrMapping/>
  </p:clrMapOvr>
  <p:transition spd="slow">
    <p:push dir="u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13619" y="2085300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78778"/>
      </p:ext>
    </p:extLst>
  </p:cSld>
  <p:clrMapOvr>
    <a:masterClrMapping/>
  </p:clrMapOvr>
  <p:transition spd="slow">
    <p:push dir="u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14505" y="2085301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4" y="2085300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18855" y="2888607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2888606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214505" y="3691913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4" y="3691912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223205" y="4495219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4944" y="4495218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14505" y="5298525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26244" y="5298524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07238" y="2076755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07238" y="2862842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507238" y="3666149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07238" y="4469457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07238" y="5272760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2796926"/>
      </p:ext>
    </p:extLst>
  </p:cSld>
  <p:clrMapOvr>
    <a:masterClrMapping/>
  </p:clrMapOvr>
  <p:transition spd="slow">
    <p:push dir="u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4899" y="5144568"/>
            <a:ext cx="3657305" cy="10422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14pt </a:t>
            </a:r>
            <a:r>
              <a:rPr lang="lv-LV" dirty="0" err="1"/>
              <a:t>Regular</a:t>
            </a:r>
            <a:endParaRPr lang="lv-LV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14" y="6065250"/>
            <a:ext cx="1522303" cy="60131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F06274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Thank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905846522"/>
      </p:ext>
    </p:extLst>
  </p:cSld>
  <p:clrMapOvr>
    <a:masterClrMapping/>
  </p:clrMapOvr>
  <p:transition spd="slow">
    <p:push dir="u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dark img)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303" cy="60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8560"/>
            <a:ext cx="513945" cy="8594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Main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Sub-text in Arial 16pt Bold</a:t>
            </a:r>
          </a:p>
        </p:txBody>
      </p:sp>
    </p:spTree>
    <p:extLst>
      <p:ext uri="{BB962C8B-B14F-4D97-AF65-F5344CB8AC3E}">
        <p14:creationId xmlns:p14="http://schemas.microsoft.com/office/powerpoint/2010/main" xmlns="" val="3040560422"/>
      </p:ext>
    </p:extLst>
  </p:cSld>
  <p:clrMapOvr>
    <a:masterClrMapping/>
  </p:clrMapOvr>
  <p:transition spd="slow">
    <p:push dir="u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light img)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Main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Sub-text in Arial 16pt Bold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02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822201"/>
      </p:ext>
    </p:extLst>
  </p:cSld>
  <p:clrMapOvr>
    <a:masterClrMapping/>
  </p:clrMapOvr>
  <p:transition spd="slow">
    <p:push dir="u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Section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8970512"/>
      </p:ext>
    </p:extLst>
  </p:cSld>
  <p:clrMapOvr>
    <a:masterClrMapping/>
  </p:clrMapOvr>
  <p:transition spd="slow">
    <p:push dir="u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bg>
      <p:bgPr>
        <a:solidFill>
          <a:srgbClr val="778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1B2A2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Section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5112502"/>
      </p:ext>
    </p:extLst>
  </p:cSld>
  <p:clrMapOvr>
    <a:masterClrMapping/>
  </p:clrMapOvr>
  <p:transition spd="slow">
    <p:push dir="u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Pr>
        <a:solidFill>
          <a:srgbClr val="87C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18233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Section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63488"/>
      </p:ext>
    </p:extLst>
  </p:cSld>
  <p:clrMapOvr>
    <a:masterClrMapping/>
  </p:clrMapOvr>
  <p:transition spd="slow">
    <p:push dir="u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Dark Burgundy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869259" y="2085300"/>
            <a:ext cx="2026966" cy="2042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300"/>
            <a:ext cx="5353321" cy="2042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4127863"/>
            <a:ext cx="3685794" cy="7188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</a:t>
            </a:r>
            <a:br>
              <a:rPr lang="lv-LV" dirty="0"/>
            </a:br>
            <a:r>
              <a:rPr lang="lv-LV" dirty="0"/>
              <a:t>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199975" y="4127863"/>
            <a:ext cx="3696249" cy="718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</a:t>
            </a:r>
            <a:br>
              <a:rPr lang="lv-LV" dirty="0"/>
            </a:br>
            <a:r>
              <a:rPr lang="lv-LV" dirty="0"/>
              <a:t>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515937" y="4846724"/>
            <a:ext cx="3600451" cy="1246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295775" y="4846723"/>
            <a:ext cx="3600451" cy="1246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528551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="" xmlns:a16="http://schemas.microsoft.com/office/drawing/2014/main" id="{CDD8E6E7-8280-456F-8940-C6E9B7EE5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2463" y="1284061"/>
            <a:ext cx="2134051" cy="21340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2" name="Teksta vietturis 6">
            <a:extLst>
              <a:ext uri="{FF2B5EF4-FFF2-40B4-BE49-F238E27FC236}">
                <a16:creationId xmlns="" xmlns:a16="http://schemas.microsoft.com/office/drawing/2014/main" id="{B054F1C6-2F42-41FF-8ADC-86E6ADE4A8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263" y="1284060"/>
            <a:ext cx="2134051" cy="21340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6" name="Teksta vietturis 6">
            <a:extLst>
              <a:ext uri="{FF2B5EF4-FFF2-40B4-BE49-F238E27FC236}">
                <a16:creationId xmlns="" xmlns:a16="http://schemas.microsoft.com/office/drawing/2014/main" id="{58A51900-8C5E-4DB6-9C06-7951A2B874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2463" y="3722461"/>
            <a:ext cx="2134051" cy="21340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0" name="Teksta vietturis 6">
            <a:extLst>
              <a:ext uri="{FF2B5EF4-FFF2-40B4-BE49-F238E27FC236}">
                <a16:creationId xmlns="" xmlns:a16="http://schemas.microsoft.com/office/drawing/2014/main" id="{93284579-E33E-4258-A411-CE6E451A97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3263" y="3722460"/>
            <a:ext cx="2134051" cy="21340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9" name="Virsraksts 1">
            <a:extLst>
              <a:ext uri="{FF2B5EF4-FFF2-40B4-BE49-F238E27FC236}">
                <a16:creationId xmlns="" xmlns:a16="http://schemas.microsoft.com/office/drawing/2014/main" id="{20FBB38A-3358-45E2-AEDE-2A103BDEF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585702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Ston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975"/>
            <a:ext cx="7380287" cy="4002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7560783"/>
      </p:ext>
    </p:extLst>
  </p:cSld>
  <p:clrMapOvr>
    <a:masterClrMapping/>
  </p:clrMapOvr>
  <p:transition spd="slow">
    <p:push dir="u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5" y="207400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74000"/>
            <a:ext cx="3600451" cy="12439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295775" y="3467367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515937" y="3467366"/>
            <a:ext cx="3600451" cy="12439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75" y="484886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Chart</a:t>
            </a:r>
            <a:r>
              <a:rPr lang="lv-LV" dirty="0"/>
              <a:t> </a:t>
            </a:r>
            <a:r>
              <a:rPr lang="lv-LV" dirty="0" err="1"/>
              <a:t>description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515937" y="4848860"/>
            <a:ext cx="3600451" cy="12439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7295514"/>
      </p:ext>
    </p:extLst>
  </p:cSld>
  <p:clrMapOvr>
    <a:masterClrMapping/>
  </p:clrMapOvr>
  <p:transition spd="slow">
    <p:push dir="u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515938" y="2085975"/>
            <a:ext cx="7559675" cy="400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408521"/>
      </p:ext>
    </p:extLst>
  </p:cSld>
  <p:clrMapOvr>
    <a:masterClrMapping/>
  </p:clrMapOvr>
  <p:transition spd="slow">
    <p:push dir="u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2047" y="765175"/>
            <a:ext cx="7474177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22047" y="4779242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Sub-text in Arial 16pt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1966976323"/>
      </p:ext>
    </p:extLst>
  </p:cSld>
  <p:clrMapOvr>
    <a:masterClrMapping/>
  </p:clrMapOvr>
  <p:transition spd="slow">
    <p:push dir="u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224" y="765175"/>
            <a:ext cx="4295775" cy="53290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725036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2206639"/>
      </p:ext>
    </p:extLst>
  </p:cSld>
  <p:clrMapOvr>
    <a:masterClrMapping/>
  </p:clrMapOvr>
  <p:transition spd="slow">
    <p:push dir="u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hoto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179"/>
            <a:ext cx="12192000" cy="68591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896225" y="765175"/>
            <a:ext cx="4295775" cy="6092825"/>
          </a:xfrm>
          <a:prstGeom prst="rect">
            <a:avLst/>
          </a:prstGeom>
          <a:solidFill>
            <a:srgbClr val="F0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EBEBE8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557935"/>
      </p:ext>
    </p:extLst>
  </p:cSld>
  <p:clrMapOvr>
    <a:masterClrMapping/>
  </p:clrMapOvr>
  <p:transition spd="slow">
    <p:push dir="u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11245469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Text in Arial 16pt Regular</a:t>
            </a:r>
            <a:endParaRPr lang="lv-LV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6817700"/>
      </p:ext>
    </p:extLst>
  </p:cSld>
  <p:clrMapOvr>
    <a:masterClrMapping/>
  </p:clrMapOvr>
  <p:transition spd="slow">
    <p:push dir="u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90017" y="2080169"/>
            <a:ext cx="1078604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Address the customer with ‘you’</a:t>
            </a:r>
          </a:p>
          <a:p>
            <a:pPr lvl="0"/>
            <a:r>
              <a:rPr lang="en-US" dirty="0"/>
              <a:t>Use ‘we’ and ‘I’ instead of ‘</a:t>
            </a:r>
            <a:r>
              <a:rPr lang="en-US" dirty="0" err="1"/>
              <a:t>Luminor</a:t>
            </a:r>
            <a:r>
              <a:rPr lang="en-US" dirty="0"/>
              <a:t>’ and ‘the bank’</a:t>
            </a:r>
          </a:p>
          <a:p>
            <a:pPr lvl="0"/>
            <a:r>
              <a:rPr lang="en-US" dirty="0"/>
              <a:t>You’re a pro – be confident and talk in a straightforward manner </a:t>
            </a:r>
          </a:p>
          <a:p>
            <a:pPr lvl="0"/>
            <a:r>
              <a:rPr lang="en-US" dirty="0"/>
              <a:t>Keep it simple, don’t overcomplicate things</a:t>
            </a:r>
          </a:p>
          <a:p>
            <a:pPr lvl="0"/>
            <a:r>
              <a:rPr lang="en-US" dirty="0"/>
              <a:t>Chivalry is not dead, be polite</a:t>
            </a:r>
          </a:p>
          <a:p>
            <a:pPr lvl="0"/>
            <a:r>
              <a:rPr lang="en-US" dirty="0"/>
              <a:t>Cut the bureaucratic jargon, we’re all human</a:t>
            </a:r>
          </a:p>
          <a:p>
            <a:pPr lvl="0"/>
            <a:r>
              <a:rPr lang="en-US" dirty="0"/>
              <a:t>Focus on the positive message</a:t>
            </a:r>
            <a:endParaRPr lang="lv-LV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5" y="2078758"/>
            <a:ext cx="459422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/>
              <a:t>#1</a:t>
            </a:r>
          </a:p>
          <a:p>
            <a:pPr lvl="0"/>
            <a:r>
              <a:rPr lang="lv-LV" dirty="0"/>
              <a:t>#2</a:t>
            </a:r>
          </a:p>
          <a:p>
            <a:pPr lvl="0"/>
            <a:r>
              <a:rPr lang="lv-LV" dirty="0"/>
              <a:t>#3</a:t>
            </a:r>
          </a:p>
          <a:p>
            <a:pPr lvl="0"/>
            <a:r>
              <a:rPr lang="lv-LV" dirty="0"/>
              <a:t>#4</a:t>
            </a:r>
          </a:p>
          <a:p>
            <a:pPr lvl="0"/>
            <a:r>
              <a:rPr lang="lv-LV" dirty="0"/>
              <a:t>#5</a:t>
            </a:r>
          </a:p>
          <a:p>
            <a:pPr lvl="0"/>
            <a:r>
              <a:rPr lang="lv-LV" dirty="0"/>
              <a:t>#6</a:t>
            </a:r>
          </a:p>
          <a:p>
            <a:pPr lvl="0"/>
            <a:r>
              <a:rPr lang="lv-LV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xmlns="" val="3866781998"/>
      </p:ext>
    </p:extLst>
  </p:cSld>
  <p:clrMapOvr>
    <a:masterClrMapping/>
  </p:clrMapOvr>
  <p:transition spd="slow">
    <p:push dir="u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13619" y="2085300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2067935"/>
      </p:ext>
    </p:extLst>
  </p:cSld>
  <p:clrMapOvr>
    <a:masterClrMapping/>
  </p:clrMapOvr>
  <p:transition spd="slow">
    <p:push dir="u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14505" y="2085301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4" y="2085300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18855" y="2888607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2888606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214505" y="3691913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4" y="3691912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223205" y="4495219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4944" y="4495218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14505" y="5298525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16pt </a:t>
            </a:r>
            <a:r>
              <a:rPr lang="lv-LV" dirty="0" err="1"/>
              <a:t>Regular</a:t>
            </a:r>
            <a:endParaRPr lang="lv-LV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26244" y="5298524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Georgia</a:t>
            </a:r>
            <a:r>
              <a:rPr lang="lv-LV" dirty="0"/>
              <a:t> 30pt </a:t>
            </a:r>
            <a:r>
              <a:rPr lang="lv-LV" dirty="0" err="1"/>
              <a:t>Reg</a:t>
            </a:r>
            <a:r>
              <a:rPr lang="lv-LV" dirty="0"/>
              <a:t>.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07238" y="2076755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07238" y="2862842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507238" y="3666149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07238" y="4469457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07238" y="5272760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117810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as vietturis 16">
            <a:extLst>
              <a:ext uri="{FF2B5EF4-FFF2-40B4-BE49-F238E27FC236}">
                <a16:creationId xmlns="" xmlns:a16="http://schemas.microsoft.com/office/drawing/2014/main" id="{4ED3E766-4C82-4625-9620-2E084B08FA7A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15938" y="1268413"/>
            <a:ext cx="6973887" cy="44656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lv-LV" dirty="0" err="1"/>
              <a:t>Chart</a:t>
            </a:r>
            <a:endParaRPr lang="lv-LV" dirty="0"/>
          </a:p>
        </p:txBody>
      </p:sp>
      <p:sp>
        <p:nvSpPr>
          <p:cNvPr id="4" name="Virsraksts 1">
            <a:extLst>
              <a:ext uri="{FF2B5EF4-FFF2-40B4-BE49-F238E27FC236}">
                <a16:creationId xmlns="" xmlns:a16="http://schemas.microsoft.com/office/drawing/2014/main" id="{907048BE-028E-4C94-885D-B346EF20C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7116474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799" userDrawn="1">
          <p15:clr>
            <a:srgbClr val="FBAE40"/>
          </p15:clr>
        </p15:guide>
        <p15:guide id="2" orient="horz" pos="3612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4899" y="5144568"/>
            <a:ext cx="3657305" cy="10422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Arial</a:t>
            </a:r>
            <a:r>
              <a:rPr lang="lv-LV" dirty="0"/>
              <a:t> 14pt </a:t>
            </a:r>
            <a:r>
              <a:rPr lang="lv-LV" dirty="0" err="1"/>
              <a:t>Regular</a:t>
            </a:r>
            <a:endParaRPr lang="lv-LV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14" y="6065250"/>
            <a:ext cx="1522303" cy="60131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F06274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dirty="0" err="1"/>
              <a:t>Thank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Georgia</a:t>
            </a:r>
            <a:r>
              <a:rPr lang="lv-LV" dirty="0"/>
              <a:t> 54pt </a:t>
            </a:r>
            <a:r>
              <a:rPr lang="lv-LV" dirty="0" err="1"/>
              <a:t>Regular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716214763"/>
      </p:ext>
    </p:extLst>
  </p:cSld>
  <p:clrMapOvr>
    <a:masterClrMapping/>
  </p:clrMapOvr>
  <p:transition spd="slow">
    <p:push dir="u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70DCE1B5-071C-4EAD-B3D2-D2136D802F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295399"/>
            <a:ext cx="5364039" cy="441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err="1"/>
              <a:t>Text</a:t>
            </a:r>
            <a:endParaRPr lang="lv-LV"/>
          </a:p>
        </p:txBody>
      </p:sp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4813714E-2A72-4473-8161-6DA42C072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of</a:t>
            </a:r>
            <a:r>
              <a:rPr lang="lv-LV"/>
              <a:t> </a:t>
            </a:r>
            <a:r>
              <a:rPr lang="lv-LV" err="1"/>
              <a:t>the</a:t>
            </a:r>
            <a:r>
              <a:rPr lang="lv-LV"/>
              <a:t> </a:t>
            </a:r>
            <a:r>
              <a:rPr lang="lv-LV" err="1"/>
              <a:t>New</a:t>
            </a:r>
            <a:r>
              <a:rPr lang="lv-LV"/>
              <a:t> </a:t>
            </a:r>
            <a:r>
              <a:rPr lang="lv-LV" err="1"/>
              <a:t>Section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09213929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galve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a vietturis 1">
            <a:extLst>
              <a:ext uri="{FF2B5EF4-FFF2-40B4-BE49-F238E27FC236}">
                <a16:creationId xmlns="" xmlns:a16="http://schemas.microsoft.com/office/drawing/2014/main" id="{8C5A4567-1A72-4AEC-9AE6-962FDE5A4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of</a:t>
            </a:r>
            <a:r>
              <a:rPr lang="lv-LV"/>
              <a:t> </a:t>
            </a:r>
            <a:r>
              <a:rPr lang="lv-LV" err="1"/>
              <a:t>the</a:t>
            </a:r>
            <a:r>
              <a:rPr lang="lv-LV"/>
              <a:t> </a:t>
            </a:r>
            <a:r>
              <a:rPr lang="lv-LV" err="1"/>
              <a:t>New</a:t>
            </a:r>
            <a:r>
              <a:rPr lang="lv-LV"/>
              <a:t> </a:t>
            </a:r>
            <a:r>
              <a:rPr lang="lv-LV" err="1"/>
              <a:t>section</a:t>
            </a:r>
            <a:endParaRPr lang="lv-LV"/>
          </a:p>
        </p:txBody>
      </p:sp>
      <p:sp>
        <p:nvSpPr>
          <p:cNvPr id="11" name="Teksta vietturis 2">
            <a:extLst>
              <a:ext uri="{FF2B5EF4-FFF2-40B4-BE49-F238E27FC236}">
                <a16:creationId xmlns="" xmlns:a16="http://schemas.microsoft.com/office/drawing/2014/main" id="{169C754B-8805-400D-8F1D-D2F7E69D022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err="1"/>
              <a:t>Text</a:t>
            </a:r>
            <a:endParaRPr lang="lv-LV"/>
          </a:p>
        </p:txBody>
      </p:sp>
      <p:sp>
        <p:nvSpPr>
          <p:cNvPr id="12" name="Teksta vietturis 2">
            <a:extLst>
              <a:ext uri="{FF2B5EF4-FFF2-40B4-BE49-F238E27FC236}">
                <a16:creationId xmlns="" xmlns:a16="http://schemas.microsoft.com/office/drawing/2014/main" id="{A07F08A4-5895-4AEF-A30A-808F3B6A0CE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err="1"/>
              <a:t>Text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070903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5662" y="2091439"/>
            <a:ext cx="7010400" cy="3617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/>
              <a:t>Picture</a:t>
            </a:r>
          </a:p>
        </p:txBody>
      </p:sp>
      <p:sp>
        <p:nvSpPr>
          <p:cNvPr id="6" name="Teksta vietturis 2">
            <a:extLst>
              <a:ext uri="{FF2B5EF4-FFF2-40B4-BE49-F238E27FC236}">
                <a16:creationId xmlns="" xmlns:a16="http://schemas.microsoft.com/office/drawing/2014/main" id="{7146A171-4AD1-4D0D-A806-40D3F767959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err="1"/>
              <a:t>Text</a:t>
            </a:r>
            <a:endParaRPr lang="lv-LV"/>
          </a:p>
        </p:txBody>
      </p:sp>
      <p:sp>
        <p:nvSpPr>
          <p:cNvPr id="8" name="Virsraksta vietturis 1">
            <a:extLst>
              <a:ext uri="{FF2B5EF4-FFF2-40B4-BE49-F238E27FC236}">
                <a16:creationId xmlns="" xmlns:a16="http://schemas.microsoft.com/office/drawing/2014/main" id="{8FCF702D-925D-4471-B70F-11F2BA39E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of</a:t>
            </a:r>
            <a:r>
              <a:rPr lang="lv-LV"/>
              <a:t> </a:t>
            </a:r>
            <a:r>
              <a:rPr lang="lv-LV" err="1"/>
              <a:t>the</a:t>
            </a:r>
            <a:r>
              <a:rPr lang="lv-LV"/>
              <a:t> </a:t>
            </a:r>
            <a:r>
              <a:rPr lang="lv-LV" err="1"/>
              <a:t>New</a:t>
            </a:r>
            <a:r>
              <a:rPr lang="lv-LV"/>
              <a:t> </a:t>
            </a:r>
            <a:r>
              <a:rPr lang="lv-LV" err="1"/>
              <a:t>section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257112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5938" y="2049519"/>
            <a:ext cx="7010400" cy="363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/>
              <a:t>Picture</a:t>
            </a:r>
          </a:p>
        </p:txBody>
      </p:sp>
      <p:sp>
        <p:nvSpPr>
          <p:cNvPr id="6" name="Teksta vietturis 2">
            <a:extLst>
              <a:ext uri="{FF2B5EF4-FFF2-40B4-BE49-F238E27FC236}">
                <a16:creationId xmlns="" xmlns:a16="http://schemas.microsoft.com/office/drawing/2014/main" id="{5C80ACF2-189C-49AE-A35C-CA3A2B408A2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075613" y="2049519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err="1"/>
              <a:t>Text</a:t>
            </a:r>
            <a:endParaRPr lang="lv-LV"/>
          </a:p>
        </p:txBody>
      </p:sp>
      <p:sp>
        <p:nvSpPr>
          <p:cNvPr id="7" name="Virsraksta vietturis 1">
            <a:extLst>
              <a:ext uri="{FF2B5EF4-FFF2-40B4-BE49-F238E27FC236}">
                <a16:creationId xmlns="" xmlns:a16="http://schemas.microsoft.com/office/drawing/2014/main" id="{4C98E203-17BD-4EB8-93ED-32EBB47F7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of</a:t>
            </a:r>
            <a:r>
              <a:rPr lang="lv-LV"/>
              <a:t> </a:t>
            </a:r>
            <a:r>
              <a:rPr lang="lv-LV" err="1"/>
              <a:t>the</a:t>
            </a:r>
            <a:r>
              <a:rPr lang="lv-LV"/>
              <a:t> </a:t>
            </a:r>
            <a:r>
              <a:rPr lang="lv-LV" err="1"/>
              <a:t>New</a:t>
            </a:r>
            <a:r>
              <a:rPr lang="lv-LV"/>
              <a:t> </a:t>
            </a:r>
            <a:r>
              <a:rPr lang="lv-LV" err="1"/>
              <a:t>section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912225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/>
              <a:t>Picture</a:t>
            </a:r>
          </a:p>
        </p:txBody>
      </p:sp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AA253EF6-E6FC-4BC6-818B-072C149AA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of</a:t>
            </a:r>
            <a:r>
              <a:rPr lang="lv-LV"/>
              <a:t> </a:t>
            </a:r>
            <a:r>
              <a:rPr lang="lv-LV" err="1"/>
              <a:t>the</a:t>
            </a:r>
            <a:r>
              <a:rPr lang="lv-LV"/>
              <a:t> </a:t>
            </a:r>
            <a:r>
              <a:rPr lang="lv-LV" err="1"/>
              <a:t>New</a:t>
            </a:r>
            <a:r>
              <a:rPr lang="lv-LV"/>
              <a:t> </a:t>
            </a:r>
            <a:r>
              <a:rPr lang="lv-LV" err="1"/>
              <a:t>Section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5667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9">
            <a:extLst>
              <a:ext uri="{FF2B5EF4-FFF2-40B4-BE49-F238E27FC236}">
                <a16:creationId xmlns="" xmlns:a16="http://schemas.microsoft.com/office/drawing/2014/main" id="{5E0E9C2D-0BAE-406C-996E-9CB7D43F22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33306783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Picture</a:t>
            </a:r>
          </a:p>
        </p:txBody>
      </p:sp>
      <p:sp>
        <p:nvSpPr>
          <p:cNvPr id="11" name="Virsraksta vietturis 1">
            <a:extLst>
              <a:ext uri="{FF2B5EF4-FFF2-40B4-BE49-F238E27FC236}">
                <a16:creationId xmlns="" xmlns:a16="http://schemas.microsoft.com/office/drawing/2014/main" id="{46BCA98A-67F3-4F6C-853B-1508330E4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41564"/>
            <a:ext cx="75512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of</a:t>
            </a:r>
            <a:r>
              <a:rPr lang="lv-LV"/>
              <a:t> </a:t>
            </a:r>
            <a:r>
              <a:rPr lang="lv-LV" err="1"/>
              <a:t>the</a:t>
            </a:r>
            <a:r>
              <a:rPr lang="lv-LV"/>
              <a:t> </a:t>
            </a:r>
            <a:r>
              <a:rPr lang="lv-LV" err="1"/>
              <a:t>New</a:t>
            </a:r>
            <a:r>
              <a:rPr lang="lv-LV"/>
              <a:t> </a:t>
            </a:r>
            <a:r>
              <a:rPr lang="lv-LV" err="1"/>
              <a:t>section</a:t>
            </a:r>
            <a:r>
              <a:rPr lang="lv-LV"/>
              <a:t> </a:t>
            </a:r>
          </a:p>
        </p:txBody>
      </p:sp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E75B5936-DF8A-4F3A-A0D5-36D608ADA48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9113" y="2062219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err="1"/>
              <a:t>Text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19292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ABDFD7A3-2A4F-4610-BBA7-5A925373E8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304925"/>
            <a:ext cx="5364039" cy="4403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Tx/>
              <a:buBlip>
                <a:blip r:embed="rId3"/>
              </a:buBlip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err="1"/>
              <a:t>Text</a:t>
            </a:r>
            <a:endParaRPr lang="lv-LV"/>
          </a:p>
        </p:txBody>
      </p:sp>
      <p:pic>
        <p:nvPicPr>
          <p:cNvPr id="6" name="Grafika 5">
            <a:extLst>
              <a:ext uri="{FF2B5EF4-FFF2-40B4-BE49-F238E27FC236}">
                <a16:creationId xmlns="" xmlns:a16="http://schemas.microsoft.com/office/drawing/2014/main" id="{2AA9ACB4-2139-4B6F-8DAF-5F4884D9D1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6D89F1C3-D26D-4E96-A111-09B483778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of</a:t>
            </a:r>
            <a:r>
              <a:rPr lang="lv-LV"/>
              <a:t> </a:t>
            </a:r>
            <a:r>
              <a:rPr lang="lv-LV" err="1"/>
              <a:t>the</a:t>
            </a:r>
            <a:r>
              <a:rPr lang="lv-LV"/>
              <a:t> </a:t>
            </a:r>
            <a:r>
              <a:rPr lang="lv-LV" err="1"/>
              <a:t>New</a:t>
            </a:r>
            <a:r>
              <a:rPr lang="lv-LV"/>
              <a:t> </a:t>
            </a:r>
            <a:r>
              <a:rPr lang="lv-LV" err="1"/>
              <a:t>Section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65779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a vietturis 1">
            <a:extLst>
              <a:ext uri="{FF2B5EF4-FFF2-40B4-BE49-F238E27FC236}">
                <a16:creationId xmlns="" xmlns:a16="http://schemas.microsoft.com/office/drawing/2014/main" id="{D2FAE8DD-5923-4758-A775-3EF659FB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of</a:t>
            </a:r>
            <a:r>
              <a:rPr lang="lv-LV"/>
              <a:t> </a:t>
            </a:r>
            <a:r>
              <a:rPr lang="lv-LV" err="1"/>
              <a:t>the</a:t>
            </a:r>
            <a:r>
              <a:rPr lang="lv-LV"/>
              <a:t> </a:t>
            </a:r>
            <a:r>
              <a:rPr lang="lv-LV" err="1"/>
              <a:t>New</a:t>
            </a:r>
            <a:r>
              <a:rPr lang="lv-LV"/>
              <a:t> </a:t>
            </a:r>
            <a:r>
              <a:rPr lang="lv-LV" err="1"/>
              <a:t>section</a:t>
            </a:r>
            <a:endParaRPr lang="lv-LV"/>
          </a:p>
        </p:txBody>
      </p:sp>
      <p:sp>
        <p:nvSpPr>
          <p:cNvPr id="7" name="Teksta vietturis 2">
            <a:extLst>
              <a:ext uri="{FF2B5EF4-FFF2-40B4-BE49-F238E27FC236}">
                <a16:creationId xmlns="" xmlns:a16="http://schemas.microsoft.com/office/drawing/2014/main" id="{DB93B0E6-0D70-45F9-807E-FB1868D45F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err="1"/>
              <a:t>Text</a:t>
            </a:r>
            <a:endParaRPr lang="lv-LV"/>
          </a:p>
        </p:txBody>
      </p:sp>
      <p:sp>
        <p:nvSpPr>
          <p:cNvPr id="8" name="Teksta vietturis 2">
            <a:extLst>
              <a:ext uri="{FF2B5EF4-FFF2-40B4-BE49-F238E27FC236}">
                <a16:creationId xmlns="" xmlns:a16="http://schemas.microsoft.com/office/drawing/2014/main" id="{8052CE27-EE9E-4082-953D-E2597582A3F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err="1"/>
              <a:t>Text</a:t>
            </a:r>
            <a:endParaRPr lang="lv-LV"/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80B80583-6A42-4A55-A28A-BEF02D995B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579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as vietturis 7">
            <a:extLst>
              <a:ext uri="{FF2B5EF4-FFF2-40B4-BE49-F238E27FC236}">
                <a16:creationId xmlns="" xmlns:a16="http://schemas.microsoft.com/office/drawing/2014/main" id="{2D0AEC79-0FE5-4BB7-905E-D4B52CA2539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8" y="1273629"/>
            <a:ext cx="5232400" cy="4435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 err="1"/>
              <a:t>Chart</a:t>
            </a:r>
            <a:endParaRPr lang="lv-LV" dirty="0"/>
          </a:p>
        </p:txBody>
      </p:sp>
      <p:sp>
        <p:nvSpPr>
          <p:cNvPr id="17" name="Diagrammas vietturis 7">
            <a:extLst>
              <a:ext uri="{FF2B5EF4-FFF2-40B4-BE49-F238E27FC236}">
                <a16:creationId xmlns="" xmlns:a16="http://schemas.microsoft.com/office/drawing/2014/main" id="{9E833130-40BD-414E-BA91-DCFA21919E11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443663" y="1273629"/>
            <a:ext cx="5232400" cy="4460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 err="1"/>
              <a:t>Chart</a:t>
            </a:r>
            <a:endParaRPr lang="lv-LV" dirty="0"/>
          </a:p>
        </p:txBody>
      </p:sp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7C1DC131-7DF5-408F-BAC1-6774B2EE8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4204002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3612">
          <p15:clr>
            <a:srgbClr val="FBAE40"/>
          </p15:clr>
        </p15:guide>
        <p15:guide id="3" pos="2615" userDrawn="1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="" xmlns:a16="http://schemas.microsoft.com/office/drawing/2014/main" id="{EB16EC80-A738-4430-834A-9FE3CB12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6" name="Virsraksts 1">
            <a:extLst>
              <a:ext uri="{FF2B5EF4-FFF2-40B4-BE49-F238E27FC236}">
                <a16:creationId xmlns="" xmlns:a16="http://schemas.microsoft.com/office/drawing/2014/main" id="{3EBF6002-6B71-4E53-A17D-814A8273C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of</a:t>
            </a:r>
            <a:r>
              <a:rPr lang="lv-LV"/>
              <a:t> </a:t>
            </a:r>
            <a:r>
              <a:rPr lang="lv-LV" err="1"/>
              <a:t>the</a:t>
            </a:r>
            <a:r>
              <a:rPr lang="lv-LV"/>
              <a:t> </a:t>
            </a:r>
            <a:r>
              <a:rPr lang="lv-LV" err="1"/>
              <a:t>New</a:t>
            </a:r>
            <a:r>
              <a:rPr lang="lv-LV"/>
              <a:t> </a:t>
            </a:r>
            <a:r>
              <a:rPr lang="lv-LV" err="1"/>
              <a:t>Section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047880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elāgots izkārtojum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78BFC98A-6DAB-4B3B-AA87-CF4A54BB8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304925"/>
            <a:ext cx="5364039" cy="4403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err="1"/>
              <a:t>Text</a:t>
            </a:r>
            <a:endParaRPr lang="lv-LV"/>
          </a:p>
        </p:txBody>
      </p:sp>
      <p:sp>
        <p:nvSpPr>
          <p:cNvPr id="4" name="Virsraksts 1">
            <a:extLst>
              <a:ext uri="{FF2B5EF4-FFF2-40B4-BE49-F238E27FC236}">
                <a16:creationId xmlns="" xmlns:a16="http://schemas.microsoft.com/office/drawing/2014/main" id="{3715F7E2-8E50-4C68-A328-8074CFA7E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of</a:t>
            </a:r>
            <a:r>
              <a:rPr lang="lv-LV"/>
              <a:t> </a:t>
            </a:r>
            <a:r>
              <a:rPr lang="lv-LV" err="1"/>
              <a:t>the</a:t>
            </a:r>
            <a:r>
              <a:rPr lang="lv-LV"/>
              <a:t> </a:t>
            </a:r>
            <a:r>
              <a:rPr lang="lv-LV" err="1"/>
              <a:t>New</a:t>
            </a:r>
            <a:r>
              <a:rPr lang="lv-LV"/>
              <a:t> </a:t>
            </a:r>
            <a:r>
              <a:rPr lang="lv-LV" err="1"/>
              <a:t>Section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09818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a vietturis 1">
            <a:extLst>
              <a:ext uri="{FF2B5EF4-FFF2-40B4-BE49-F238E27FC236}">
                <a16:creationId xmlns="" xmlns:a16="http://schemas.microsoft.com/office/drawing/2014/main" id="{C188656D-E3B4-406F-8687-E9038B5BF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of</a:t>
            </a:r>
            <a:r>
              <a:rPr lang="lv-LV"/>
              <a:t> </a:t>
            </a:r>
            <a:r>
              <a:rPr lang="lv-LV" err="1"/>
              <a:t>the</a:t>
            </a:r>
            <a:r>
              <a:rPr lang="lv-LV"/>
              <a:t> </a:t>
            </a:r>
            <a:r>
              <a:rPr lang="lv-LV" err="1"/>
              <a:t>New</a:t>
            </a:r>
            <a:r>
              <a:rPr lang="lv-LV"/>
              <a:t> </a:t>
            </a:r>
            <a:r>
              <a:rPr lang="lv-LV" err="1"/>
              <a:t>Section</a:t>
            </a:r>
            <a:endParaRPr lang="lv-LV"/>
          </a:p>
        </p:txBody>
      </p:sp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FFE0A518-7CF5-43A7-9B63-23B0FB8AA10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err="1"/>
              <a:t>Text</a:t>
            </a:r>
            <a:endParaRPr lang="lv-LV"/>
          </a:p>
        </p:txBody>
      </p:sp>
      <p:sp>
        <p:nvSpPr>
          <p:cNvPr id="5" name="Teksta vietturis 2">
            <a:extLst>
              <a:ext uri="{FF2B5EF4-FFF2-40B4-BE49-F238E27FC236}">
                <a16:creationId xmlns="" xmlns:a16="http://schemas.microsoft.com/office/drawing/2014/main" id="{ECF92315-5467-40FC-ACA3-F4BFE2A715F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err="1"/>
              <a:t>Text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263888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="" xmlns:a16="http://schemas.microsoft.com/office/drawing/2014/main" id="{62803B46-D5A8-446F-A92C-DDB62C180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of</a:t>
            </a:r>
            <a:r>
              <a:rPr lang="lv-LV"/>
              <a:t> </a:t>
            </a:r>
            <a:r>
              <a:rPr lang="lv-LV" err="1"/>
              <a:t>the</a:t>
            </a:r>
            <a:r>
              <a:rPr lang="lv-LV"/>
              <a:t> </a:t>
            </a:r>
            <a:r>
              <a:rPr lang="lv-LV" err="1"/>
              <a:t>New</a:t>
            </a:r>
            <a:r>
              <a:rPr lang="lv-LV"/>
              <a:t> </a:t>
            </a:r>
            <a:r>
              <a:rPr lang="lv-LV" err="1"/>
              <a:t>Section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862419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70DCE1B5-071C-4EAD-B3D2-D2136D802F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295399"/>
            <a:ext cx="5364039" cy="441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4813714E-2A72-4473-8161-6DA42C072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428841481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galve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a vietturis 1">
            <a:extLst>
              <a:ext uri="{FF2B5EF4-FFF2-40B4-BE49-F238E27FC236}">
                <a16:creationId xmlns="" xmlns:a16="http://schemas.microsoft.com/office/drawing/2014/main" id="{8C5A4567-1A72-4AEC-9AE6-962FDE5A4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sp>
        <p:nvSpPr>
          <p:cNvPr id="11" name="Teksta vietturis 2">
            <a:extLst>
              <a:ext uri="{FF2B5EF4-FFF2-40B4-BE49-F238E27FC236}">
                <a16:creationId xmlns="" xmlns:a16="http://schemas.microsoft.com/office/drawing/2014/main" id="{169C754B-8805-400D-8F1D-D2F7E69D022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2" name="Teksta vietturis 2">
            <a:extLst>
              <a:ext uri="{FF2B5EF4-FFF2-40B4-BE49-F238E27FC236}">
                <a16:creationId xmlns="" xmlns:a16="http://schemas.microsoft.com/office/drawing/2014/main" id="{A07F08A4-5895-4AEF-A30A-808F3B6A0CE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70129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5662" y="2091439"/>
            <a:ext cx="7010400" cy="3617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6" name="Teksta vietturis 2">
            <a:extLst>
              <a:ext uri="{FF2B5EF4-FFF2-40B4-BE49-F238E27FC236}">
                <a16:creationId xmlns="" xmlns:a16="http://schemas.microsoft.com/office/drawing/2014/main" id="{7146A171-4AD1-4D0D-A806-40D3F767959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Virsraksta vietturis 1">
            <a:extLst>
              <a:ext uri="{FF2B5EF4-FFF2-40B4-BE49-F238E27FC236}">
                <a16:creationId xmlns="" xmlns:a16="http://schemas.microsoft.com/office/drawing/2014/main" id="{8FCF702D-925D-4471-B70F-11F2BA39E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30209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5938" y="2049519"/>
            <a:ext cx="7010400" cy="363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6" name="Teksta vietturis 2">
            <a:extLst>
              <a:ext uri="{FF2B5EF4-FFF2-40B4-BE49-F238E27FC236}">
                <a16:creationId xmlns="" xmlns:a16="http://schemas.microsoft.com/office/drawing/2014/main" id="{5C80ACF2-189C-49AE-A35C-CA3A2B408A2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075613" y="2049519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7" name="Virsraksta vietturis 1">
            <a:extLst>
              <a:ext uri="{FF2B5EF4-FFF2-40B4-BE49-F238E27FC236}">
                <a16:creationId xmlns="" xmlns:a16="http://schemas.microsoft.com/office/drawing/2014/main" id="{4C98E203-17BD-4EB8-93ED-32EBB47F7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42665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AA253EF6-E6FC-4BC6-818B-072C149AA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282248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9">
            <a:extLst>
              <a:ext uri="{FF2B5EF4-FFF2-40B4-BE49-F238E27FC236}">
                <a16:creationId xmlns="" xmlns:a16="http://schemas.microsoft.com/office/drawing/2014/main" id="{5E0E9C2D-0BAE-406C-996E-9CB7D43F22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3973149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m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as vietturis 16">
            <a:extLst>
              <a:ext uri="{FF2B5EF4-FFF2-40B4-BE49-F238E27FC236}">
                <a16:creationId xmlns="" xmlns:a16="http://schemas.microsoft.com/office/drawing/2014/main" id="{4ED3E766-4C82-4625-9620-2E084B08FA7A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15938" y="1268413"/>
            <a:ext cx="6973887" cy="446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Chart</a:t>
            </a:r>
            <a:endParaRPr lang="lv-LV" dirty="0"/>
          </a:p>
        </p:txBody>
      </p:sp>
      <p:pic>
        <p:nvPicPr>
          <p:cNvPr id="6" name="Grafika 5">
            <a:extLst>
              <a:ext uri="{FF2B5EF4-FFF2-40B4-BE49-F238E27FC236}">
                <a16:creationId xmlns="" xmlns:a16="http://schemas.microsoft.com/office/drawing/2014/main" id="{260F6A51-C966-45D6-BB29-2719C0CEA3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DA0E065F-5668-4C6B-B87E-181B9C10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27153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799">
          <p15:clr>
            <a:srgbClr val="FBAE40"/>
          </p15:clr>
        </p15:guide>
        <p15:guide id="2" orient="horz" pos="3612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11" name="Virsraksta vietturis 1">
            <a:extLst>
              <a:ext uri="{FF2B5EF4-FFF2-40B4-BE49-F238E27FC236}">
                <a16:creationId xmlns="" xmlns:a16="http://schemas.microsoft.com/office/drawing/2014/main" id="{46BCA98A-67F3-4F6C-853B-1508330E4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41564"/>
            <a:ext cx="75512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r>
              <a:rPr lang="lv-LV" dirty="0"/>
              <a:t> </a:t>
            </a:r>
          </a:p>
        </p:txBody>
      </p:sp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E75B5936-DF8A-4F3A-A0D5-36D608ADA48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9113" y="2062219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64729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ABDFD7A3-2A4F-4610-BBA7-5A925373E8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304925"/>
            <a:ext cx="5364039" cy="4403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Tx/>
              <a:buBlip>
                <a:blip r:embed="rId3"/>
              </a:buBlip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pic>
        <p:nvPicPr>
          <p:cNvPr id="6" name="Grafika 5">
            <a:extLst>
              <a:ext uri="{FF2B5EF4-FFF2-40B4-BE49-F238E27FC236}">
                <a16:creationId xmlns="" xmlns:a16="http://schemas.microsoft.com/office/drawing/2014/main" id="{2AA9ACB4-2139-4B6F-8DAF-5F4884D9D1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6D89F1C3-D26D-4E96-A111-09B483778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74627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a vietturis 1">
            <a:extLst>
              <a:ext uri="{FF2B5EF4-FFF2-40B4-BE49-F238E27FC236}">
                <a16:creationId xmlns="" xmlns:a16="http://schemas.microsoft.com/office/drawing/2014/main" id="{D2FAE8DD-5923-4758-A775-3EF659FB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sp>
        <p:nvSpPr>
          <p:cNvPr id="7" name="Teksta vietturis 2">
            <a:extLst>
              <a:ext uri="{FF2B5EF4-FFF2-40B4-BE49-F238E27FC236}">
                <a16:creationId xmlns="" xmlns:a16="http://schemas.microsoft.com/office/drawing/2014/main" id="{DB93B0E6-0D70-45F9-807E-FB1868D45F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Teksta vietturis 2">
            <a:extLst>
              <a:ext uri="{FF2B5EF4-FFF2-40B4-BE49-F238E27FC236}">
                <a16:creationId xmlns="" xmlns:a16="http://schemas.microsoft.com/office/drawing/2014/main" id="{8052CE27-EE9E-4082-953D-E2597582A3F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80B80583-6A42-4A55-A28A-BEF02D995B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596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="" xmlns:a16="http://schemas.microsoft.com/office/drawing/2014/main" id="{EB16EC80-A738-4430-834A-9FE3CB12A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6" name="Virsraksts 1">
            <a:extLst>
              <a:ext uri="{FF2B5EF4-FFF2-40B4-BE49-F238E27FC236}">
                <a16:creationId xmlns="" xmlns:a16="http://schemas.microsoft.com/office/drawing/2014/main" id="{3EBF6002-6B71-4E53-A17D-814A8273C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939656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elāgots izkārtojum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78BFC98A-6DAB-4B3B-AA87-CF4A54BB88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304925"/>
            <a:ext cx="5364039" cy="4403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Virsraksts 1">
            <a:extLst>
              <a:ext uri="{FF2B5EF4-FFF2-40B4-BE49-F238E27FC236}">
                <a16:creationId xmlns="" xmlns:a16="http://schemas.microsoft.com/office/drawing/2014/main" id="{3715F7E2-8E50-4C68-A328-8074CFA7E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52895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a vietturis 1">
            <a:extLst>
              <a:ext uri="{FF2B5EF4-FFF2-40B4-BE49-F238E27FC236}">
                <a16:creationId xmlns="" xmlns:a16="http://schemas.microsoft.com/office/drawing/2014/main" id="{C188656D-E3B4-406F-8687-E9038B5BF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FFE0A518-7CF5-43A7-9B63-23B0FB8AA10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5" name="Teksta vietturis 2">
            <a:extLst>
              <a:ext uri="{FF2B5EF4-FFF2-40B4-BE49-F238E27FC236}">
                <a16:creationId xmlns="" xmlns:a16="http://schemas.microsoft.com/office/drawing/2014/main" id="{ECF92315-5467-40FC-ACA3-F4BFE2A715F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315327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>
            <a:extLst>
              <a:ext uri="{FF2B5EF4-FFF2-40B4-BE49-F238E27FC236}">
                <a16:creationId xmlns="" xmlns:a16="http://schemas.microsoft.com/office/drawing/2014/main" id="{62803B46-D5A8-446F-A92C-DDB62C180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394088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30AF058D-D38E-43F0-B276-3E64A0871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5152" y="2632297"/>
            <a:ext cx="7193280" cy="15934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pic>
        <p:nvPicPr>
          <p:cNvPr id="7" name="Grafika 6">
            <a:extLst>
              <a:ext uri="{FF2B5EF4-FFF2-40B4-BE49-F238E27FC236}">
                <a16:creationId xmlns="" xmlns:a16="http://schemas.microsoft.com/office/drawing/2014/main" id="{F1F7DD27-7C4D-4FED-B2F8-F8F4DF531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2352675"/>
            <a:ext cx="27051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85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mas vietturis 7">
            <a:extLst>
              <a:ext uri="{FF2B5EF4-FFF2-40B4-BE49-F238E27FC236}">
                <a16:creationId xmlns="" xmlns:a16="http://schemas.microsoft.com/office/drawing/2014/main" id="{0B8D39EC-6D7D-4C13-8AEF-0029CB2BECCE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8" y="1273629"/>
            <a:ext cx="5232400" cy="44350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Chart</a:t>
            </a:r>
            <a:endParaRPr lang="lv-LV" dirty="0"/>
          </a:p>
        </p:txBody>
      </p:sp>
      <p:sp>
        <p:nvSpPr>
          <p:cNvPr id="5" name="Diagrammas vietturis 7">
            <a:extLst>
              <a:ext uri="{FF2B5EF4-FFF2-40B4-BE49-F238E27FC236}">
                <a16:creationId xmlns="" xmlns:a16="http://schemas.microsoft.com/office/drawing/2014/main" id="{399AC325-D2D9-4CEE-986A-8ED7E8D40453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443663" y="1273629"/>
            <a:ext cx="5232400" cy="4460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Chart</a:t>
            </a:r>
            <a:endParaRPr lang="lv-LV" dirty="0"/>
          </a:p>
        </p:txBody>
      </p:sp>
      <p:pic>
        <p:nvPicPr>
          <p:cNvPr id="8" name="Grafika 7">
            <a:extLst>
              <a:ext uri="{FF2B5EF4-FFF2-40B4-BE49-F238E27FC236}">
                <a16:creationId xmlns="" xmlns:a16="http://schemas.microsoft.com/office/drawing/2014/main" id="{41FE6DEC-3735-4827-A107-748D306F3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7" name="Virsraksts 1">
            <a:extLst>
              <a:ext uri="{FF2B5EF4-FFF2-40B4-BE49-F238E27FC236}">
                <a16:creationId xmlns="" xmlns:a16="http://schemas.microsoft.com/office/drawing/2014/main" id="{3FD5C8B4-D2B9-4C60-B175-36C1E95B1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003982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2">
            <a:extLst>
              <a:ext uri="{FF2B5EF4-FFF2-40B4-BE49-F238E27FC236}">
                <a16:creationId xmlns="" xmlns:a16="http://schemas.microsoft.com/office/drawing/2014/main" id="{1C7C7A6E-7C2F-41F8-99F3-D526FAD3FFC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1240972"/>
            <a:ext cx="2684462" cy="446780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0" name="Teksta vietturis 2">
            <a:extLst>
              <a:ext uri="{FF2B5EF4-FFF2-40B4-BE49-F238E27FC236}">
                <a16:creationId xmlns="" xmlns:a16="http://schemas.microsoft.com/office/drawing/2014/main" id="{BA6A87FD-893A-474F-8FB8-77F66A3AE0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74281" y="1240972"/>
            <a:ext cx="2684462" cy="446780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1" name="Teksta vietturis 2">
            <a:extLst>
              <a:ext uri="{FF2B5EF4-FFF2-40B4-BE49-F238E27FC236}">
                <a16:creationId xmlns="" xmlns:a16="http://schemas.microsoft.com/office/drawing/2014/main" id="{EC06F4F1-6AD4-4175-BC80-C38047C95FC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978103" y="1240970"/>
            <a:ext cx="2684462" cy="446780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="" xmlns:a16="http://schemas.microsoft.com/office/drawing/2014/main" id="{30FFDEE9-142F-42E7-BB86-D334941E328B}"/>
              </a:ext>
            </a:extLst>
          </p:cNvPr>
          <p:cNvSpPr/>
          <p:nvPr userDrawn="1"/>
        </p:nvSpPr>
        <p:spPr>
          <a:xfrm rot="18900000">
            <a:off x="3480140" y="3180962"/>
            <a:ext cx="587828" cy="587828"/>
          </a:xfrm>
          <a:custGeom>
            <a:avLst/>
            <a:gdLst>
              <a:gd name="connsiteX0" fmla="*/ 0 w 587828"/>
              <a:gd name="connsiteY0" fmla="*/ 0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  <a:gd name="connsiteX4" fmla="*/ 0 w 587828"/>
              <a:gd name="connsiteY4" fmla="*/ 0 h 587828"/>
              <a:gd name="connsiteX0" fmla="*/ 0 w 587828"/>
              <a:gd name="connsiteY0" fmla="*/ 587828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828" h="587828">
                <a:moveTo>
                  <a:pt x="0" y="587828"/>
                </a:moveTo>
                <a:lnTo>
                  <a:pt x="587828" y="0"/>
                </a:lnTo>
                <a:lnTo>
                  <a:pt x="587828" y="587828"/>
                </a:lnTo>
                <a:lnTo>
                  <a:pt x="0" y="587828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aisnstūris 11">
            <a:extLst>
              <a:ext uri="{FF2B5EF4-FFF2-40B4-BE49-F238E27FC236}">
                <a16:creationId xmlns="" xmlns:a16="http://schemas.microsoft.com/office/drawing/2014/main" id="{E3AFC6E3-2601-4602-91DE-8C587B3343D3}"/>
              </a:ext>
            </a:extLst>
          </p:cNvPr>
          <p:cNvSpPr/>
          <p:nvPr userDrawn="1"/>
        </p:nvSpPr>
        <p:spPr>
          <a:xfrm rot="18900000">
            <a:off x="7874509" y="3180960"/>
            <a:ext cx="587828" cy="587828"/>
          </a:xfrm>
          <a:custGeom>
            <a:avLst/>
            <a:gdLst>
              <a:gd name="connsiteX0" fmla="*/ 0 w 587828"/>
              <a:gd name="connsiteY0" fmla="*/ 0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  <a:gd name="connsiteX4" fmla="*/ 0 w 587828"/>
              <a:gd name="connsiteY4" fmla="*/ 0 h 587828"/>
              <a:gd name="connsiteX0" fmla="*/ 0 w 587828"/>
              <a:gd name="connsiteY0" fmla="*/ 587828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828" h="587828">
                <a:moveTo>
                  <a:pt x="0" y="587828"/>
                </a:moveTo>
                <a:lnTo>
                  <a:pt x="587828" y="0"/>
                </a:lnTo>
                <a:lnTo>
                  <a:pt x="587828" y="587828"/>
                </a:lnTo>
                <a:lnTo>
                  <a:pt x="0" y="587828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Virsraksts 1">
            <a:extLst>
              <a:ext uri="{FF2B5EF4-FFF2-40B4-BE49-F238E27FC236}">
                <a16:creationId xmlns="" xmlns:a16="http://schemas.microsoft.com/office/drawing/2014/main" id="{365ACA9F-D5E0-4B8B-8C60-F69B22A2A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26492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5662" y="2091439"/>
            <a:ext cx="7010400" cy="3617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6" name="Teksta vietturis 2">
            <a:extLst>
              <a:ext uri="{FF2B5EF4-FFF2-40B4-BE49-F238E27FC236}">
                <a16:creationId xmlns="" xmlns:a16="http://schemas.microsoft.com/office/drawing/2014/main" id="{7146A171-4AD1-4D0D-A806-40D3F767959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Virsraksta vietturis 1">
            <a:extLst>
              <a:ext uri="{FF2B5EF4-FFF2-40B4-BE49-F238E27FC236}">
                <a16:creationId xmlns="" xmlns:a16="http://schemas.microsoft.com/office/drawing/2014/main" id="{8FCF702D-925D-4471-B70F-11F2BA39E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79529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2">
            <a:extLst>
              <a:ext uri="{FF2B5EF4-FFF2-40B4-BE49-F238E27FC236}">
                <a16:creationId xmlns="" xmlns:a16="http://schemas.microsoft.com/office/drawing/2014/main" id="{1C7C7A6E-7C2F-41F8-99F3-D526FAD3FFC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1240972"/>
            <a:ext cx="2684462" cy="4467808"/>
          </a:xfrm>
          <a:prstGeom prst="rect">
            <a:avLst/>
          </a:prstGeom>
          <a:ln>
            <a:solidFill>
              <a:schemeClr val="tx2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3"/>
            <a:endParaRPr lang="lv-LV" dirty="0"/>
          </a:p>
        </p:txBody>
      </p:sp>
      <p:sp>
        <p:nvSpPr>
          <p:cNvPr id="10" name="Teksta vietturis 2">
            <a:extLst>
              <a:ext uri="{FF2B5EF4-FFF2-40B4-BE49-F238E27FC236}">
                <a16:creationId xmlns="" xmlns:a16="http://schemas.microsoft.com/office/drawing/2014/main" id="{BA6A87FD-893A-474F-8FB8-77F66A3AE0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74281" y="1240972"/>
            <a:ext cx="2684462" cy="4467808"/>
          </a:xfrm>
          <a:prstGeom prst="rect">
            <a:avLst/>
          </a:prstGeom>
          <a:ln>
            <a:solidFill>
              <a:schemeClr val="tx2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3"/>
            <a:endParaRPr lang="lv-LV" dirty="0"/>
          </a:p>
        </p:txBody>
      </p:sp>
      <p:sp>
        <p:nvSpPr>
          <p:cNvPr id="11" name="Teksta vietturis 2">
            <a:extLst>
              <a:ext uri="{FF2B5EF4-FFF2-40B4-BE49-F238E27FC236}">
                <a16:creationId xmlns="" xmlns:a16="http://schemas.microsoft.com/office/drawing/2014/main" id="{EC06F4F1-6AD4-4175-BC80-C38047C95FC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978103" y="1240970"/>
            <a:ext cx="2684462" cy="4467808"/>
          </a:xfrm>
          <a:prstGeom prst="rect">
            <a:avLst/>
          </a:prstGeom>
          <a:ln>
            <a:solidFill>
              <a:schemeClr val="tx2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4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  <a:p>
            <a:pPr lvl="3"/>
            <a:endParaRPr lang="lv-LV" dirty="0"/>
          </a:p>
        </p:txBody>
      </p:sp>
      <p:sp>
        <p:nvSpPr>
          <p:cNvPr id="12" name="Taisnstūris 11">
            <a:extLst>
              <a:ext uri="{FF2B5EF4-FFF2-40B4-BE49-F238E27FC236}">
                <a16:creationId xmlns="" xmlns:a16="http://schemas.microsoft.com/office/drawing/2014/main" id="{30FFDEE9-142F-42E7-BB86-D334941E328B}"/>
              </a:ext>
            </a:extLst>
          </p:cNvPr>
          <p:cNvSpPr/>
          <p:nvPr userDrawn="1"/>
        </p:nvSpPr>
        <p:spPr>
          <a:xfrm rot="18900000">
            <a:off x="3480140" y="3180962"/>
            <a:ext cx="587828" cy="587828"/>
          </a:xfrm>
          <a:custGeom>
            <a:avLst/>
            <a:gdLst>
              <a:gd name="connsiteX0" fmla="*/ 0 w 587828"/>
              <a:gd name="connsiteY0" fmla="*/ 0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  <a:gd name="connsiteX4" fmla="*/ 0 w 587828"/>
              <a:gd name="connsiteY4" fmla="*/ 0 h 587828"/>
              <a:gd name="connsiteX0" fmla="*/ 0 w 587828"/>
              <a:gd name="connsiteY0" fmla="*/ 587828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828" h="587828">
                <a:moveTo>
                  <a:pt x="0" y="587828"/>
                </a:moveTo>
                <a:lnTo>
                  <a:pt x="587828" y="0"/>
                </a:lnTo>
                <a:lnTo>
                  <a:pt x="587828" y="587828"/>
                </a:lnTo>
                <a:lnTo>
                  <a:pt x="0" y="587828"/>
                </a:lnTo>
                <a:close/>
              </a:path>
            </a:pathLst>
          </a:cu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aisnstūris 11">
            <a:extLst>
              <a:ext uri="{FF2B5EF4-FFF2-40B4-BE49-F238E27FC236}">
                <a16:creationId xmlns="" xmlns:a16="http://schemas.microsoft.com/office/drawing/2014/main" id="{E3AFC6E3-2601-4602-91DE-8C587B3343D3}"/>
              </a:ext>
            </a:extLst>
          </p:cNvPr>
          <p:cNvSpPr/>
          <p:nvPr userDrawn="1"/>
        </p:nvSpPr>
        <p:spPr>
          <a:xfrm rot="18900000">
            <a:off x="7874509" y="3180960"/>
            <a:ext cx="587828" cy="587828"/>
          </a:xfrm>
          <a:custGeom>
            <a:avLst/>
            <a:gdLst>
              <a:gd name="connsiteX0" fmla="*/ 0 w 587828"/>
              <a:gd name="connsiteY0" fmla="*/ 0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  <a:gd name="connsiteX4" fmla="*/ 0 w 587828"/>
              <a:gd name="connsiteY4" fmla="*/ 0 h 587828"/>
              <a:gd name="connsiteX0" fmla="*/ 0 w 587828"/>
              <a:gd name="connsiteY0" fmla="*/ 587828 h 587828"/>
              <a:gd name="connsiteX1" fmla="*/ 587828 w 587828"/>
              <a:gd name="connsiteY1" fmla="*/ 0 h 587828"/>
              <a:gd name="connsiteX2" fmla="*/ 587828 w 587828"/>
              <a:gd name="connsiteY2" fmla="*/ 587828 h 587828"/>
              <a:gd name="connsiteX3" fmla="*/ 0 w 587828"/>
              <a:gd name="connsiteY3" fmla="*/ 5878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828" h="587828">
                <a:moveTo>
                  <a:pt x="0" y="587828"/>
                </a:moveTo>
                <a:lnTo>
                  <a:pt x="587828" y="0"/>
                </a:lnTo>
                <a:lnTo>
                  <a:pt x="587828" y="587828"/>
                </a:lnTo>
                <a:lnTo>
                  <a:pt x="0" y="587828"/>
                </a:lnTo>
                <a:close/>
              </a:path>
            </a:pathLst>
          </a:cu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D0073004-5E5F-40AA-B942-A8EF875A33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14" name="Virsraksts 1">
            <a:extLst>
              <a:ext uri="{FF2B5EF4-FFF2-40B4-BE49-F238E27FC236}">
                <a16:creationId xmlns="" xmlns:a16="http://schemas.microsoft.com/office/drawing/2014/main" id="{D1403022-956E-4CAC-88CD-83F705FF8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603526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ka līn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ttēls 39">
            <a:extLst>
              <a:ext uri="{FF2B5EF4-FFF2-40B4-BE49-F238E27FC236}">
                <a16:creationId xmlns="" xmlns:a16="http://schemas.microsoft.com/office/drawing/2014/main" id="{8971467A-D1AB-4FD1-BE09-07EB79E03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5211" y="4526626"/>
            <a:ext cx="1114424" cy="787510"/>
          </a:xfrm>
          <a:prstGeom prst="rect">
            <a:avLst/>
          </a:prstGeom>
        </p:spPr>
      </p:pic>
      <p:pic>
        <p:nvPicPr>
          <p:cNvPr id="39" name="Attēls 38">
            <a:extLst>
              <a:ext uri="{FF2B5EF4-FFF2-40B4-BE49-F238E27FC236}">
                <a16:creationId xmlns="" xmlns:a16="http://schemas.microsoft.com/office/drawing/2014/main" id="{4510F00F-FDA5-449C-AABF-19765B8A9B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050" y="4472159"/>
            <a:ext cx="1114424" cy="787510"/>
          </a:xfrm>
          <a:prstGeom prst="rect">
            <a:avLst/>
          </a:prstGeom>
        </p:spPr>
      </p:pic>
      <p:pic>
        <p:nvPicPr>
          <p:cNvPr id="38" name="Attēls 37">
            <a:extLst>
              <a:ext uri="{FF2B5EF4-FFF2-40B4-BE49-F238E27FC236}">
                <a16:creationId xmlns="" xmlns:a16="http://schemas.microsoft.com/office/drawing/2014/main" id="{6F70C5AD-9DB0-4D0B-B41D-2985B0D27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889" y="4493930"/>
            <a:ext cx="1114424" cy="787510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="" xmlns:a16="http://schemas.microsoft.com/office/drawing/2014/main" id="{57E550CC-5532-4499-9CA7-FF9883EB5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54" y="4472159"/>
            <a:ext cx="1114424" cy="787510"/>
          </a:xfrm>
          <a:prstGeom prst="rect">
            <a:avLst/>
          </a:prstGeom>
        </p:spPr>
      </p:pic>
      <p:sp>
        <p:nvSpPr>
          <p:cNvPr id="13" name="Teksta vietturis 12">
            <a:extLst>
              <a:ext uri="{FF2B5EF4-FFF2-40B4-BE49-F238E27FC236}">
                <a16:creationId xmlns="" xmlns:a16="http://schemas.microsoft.com/office/drawing/2014/main" id="{200EB109-65F4-4C2A-BFE0-7B3D8B5BD8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518" y="4730183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15" name="Teksta vietturis 12">
            <a:extLst>
              <a:ext uri="{FF2B5EF4-FFF2-40B4-BE49-F238E27FC236}">
                <a16:creationId xmlns="" xmlns:a16="http://schemas.microsoft.com/office/drawing/2014/main" id="{05470851-D88C-4A2D-B915-E3ACE2F70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pic>
        <p:nvPicPr>
          <p:cNvPr id="25" name="Attēls 24">
            <a:extLst>
              <a:ext uri="{FF2B5EF4-FFF2-40B4-BE49-F238E27FC236}">
                <a16:creationId xmlns="" xmlns:a16="http://schemas.microsoft.com/office/drawing/2014/main" id="{5518672B-7402-491C-8F51-F3058CDAC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5713" y="4472159"/>
            <a:ext cx="1114424" cy="787510"/>
          </a:xfrm>
          <a:prstGeom prst="rect">
            <a:avLst/>
          </a:prstGeom>
        </p:spPr>
      </p:pic>
      <p:sp>
        <p:nvSpPr>
          <p:cNvPr id="26" name="Teksta vietturis 12">
            <a:extLst>
              <a:ext uri="{FF2B5EF4-FFF2-40B4-BE49-F238E27FC236}">
                <a16:creationId xmlns="" xmlns:a16="http://schemas.microsoft.com/office/drawing/2014/main" id="{F8E7E768-D8B8-4B2A-BFD7-396028F269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74197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27" name="Teksta vietturis 12">
            <a:extLst>
              <a:ext uri="{FF2B5EF4-FFF2-40B4-BE49-F238E27FC236}">
                <a16:creationId xmlns="" xmlns:a16="http://schemas.microsoft.com/office/drawing/2014/main" id="{6CC83413-CD4F-426E-A4B3-153B54C005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29685" y="4731927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32" name="Teksta vietturis 12">
            <a:extLst>
              <a:ext uri="{FF2B5EF4-FFF2-40B4-BE49-F238E27FC236}">
                <a16:creationId xmlns="" xmlns:a16="http://schemas.microsoft.com/office/drawing/2014/main" id="{C3C84C83-F8D0-46B7-997C-A501FCFFDC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7019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3" name="Teksta vietturis 12">
            <a:extLst>
              <a:ext uri="{FF2B5EF4-FFF2-40B4-BE49-F238E27FC236}">
                <a16:creationId xmlns="" xmlns:a16="http://schemas.microsoft.com/office/drawing/2014/main" id="{57013470-A057-4533-8DBA-3270C5218C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792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4" name="Teksta vietturis 12">
            <a:extLst>
              <a:ext uri="{FF2B5EF4-FFF2-40B4-BE49-F238E27FC236}">
                <a16:creationId xmlns="" xmlns:a16="http://schemas.microsoft.com/office/drawing/2014/main" id="{A20AD52A-2A8F-4830-ABE6-FC823D7B18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8806" y="3863277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5" name="Teksta vietturis 12">
            <a:extLst>
              <a:ext uri="{FF2B5EF4-FFF2-40B4-BE49-F238E27FC236}">
                <a16:creationId xmlns="" xmlns:a16="http://schemas.microsoft.com/office/drawing/2014/main" id="{A3895EF9-9146-44C3-B73C-5B5ECA3250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99" y="4730183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36" name="Teksta vietturis 12">
            <a:extLst>
              <a:ext uri="{FF2B5EF4-FFF2-40B4-BE49-F238E27FC236}">
                <a16:creationId xmlns="" xmlns:a16="http://schemas.microsoft.com/office/drawing/2014/main" id="{ADA49B77-0AE1-4A56-8D19-707FD1C0D3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9018" y="4730183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37" name="Teksta vietturis 12">
            <a:extLst>
              <a:ext uri="{FF2B5EF4-FFF2-40B4-BE49-F238E27FC236}">
                <a16:creationId xmlns="" xmlns:a16="http://schemas.microsoft.com/office/drawing/2014/main" id="{E69E2E4A-879A-4EF3-8CCF-CBDA9E92E7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64294" y="4762879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18" name="Virsraksts 1">
            <a:extLst>
              <a:ext uri="{FF2B5EF4-FFF2-40B4-BE49-F238E27FC236}">
                <a16:creationId xmlns="" xmlns:a16="http://schemas.microsoft.com/office/drawing/2014/main" id="{55B50ECF-8BD4-49DF-9483-88DB5F68E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18492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ika līnij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ttēls 27">
            <a:extLst>
              <a:ext uri="{FF2B5EF4-FFF2-40B4-BE49-F238E27FC236}">
                <a16:creationId xmlns="" xmlns:a16="http://schemas.microsoft.com/office/drawing/2014/main" id="{4244E886-7804-42FD-B34D-A57081E93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575" y="4455834"/>
            <a:ext cx="1129827" cy="798393"/>
          </a:xfrm>
          <a:prstGeom prst="rect">
            <a:avLst/>
          </a:prstGeom>
        </p:spPr>
      </p:pic>
      <p:pic>
        <p:nvPicPr>
          <p:cNvPr id="29" name="Attēls 28">
            <a:extLst>
              <a:ext uri="{FF2B5EF4-FFF2-40B4-BE49-F238E27FC236}">
                <a16:creationId xmlns="" xmlns:a16="http://schemas.microsoft.com/office/drawing/2014/main" id="{DACD6760-FBB0-4B86-8A74-72BE2FD18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606" y="4455834"/>
            <a:ext cx="1129827" cy="798393"/>
          </a:xfrm>
          <a:prstGeom prst="rect">
            <a:avLst/>
          </a:prstGeom>
        </p:spPr>
      </p:pic>
      <p:pic>
        <p:nvPicPr>
          <p:cNvPr id="30" name="Attēls 29">
            <a:extLst>
              <a:ext uri="{FF2B5EF4-FFF2-40B4-BE49-F238E27FC236}">
                <a16:creationId xmlns="" xmlns:a16="http://schemas.microsoft.com/office/drawing/2014/main" id="{E2F3E094-43EF-414B-9A45-FD3DF5C1D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2373" y="4474031"/>
            <a:ext cx="1129827" cy="798393"/>
          </a:xfrm>
          <a:prstGeom prst="rect">
            <a:avLst/>
          </a:prstGeom>
        </p:spPr>
      </p:pic>
      <p:pic>
        <p:nvPicPr>
          <p:cNvPr id="31" name="Attēls 30">
            <a:extLst>
              <a:ext uri="{FF2B5EF4-FFF2-40B4-BE49-F238E27FC236}">
                <a16:creationId xmlns="" xmlns:a16="http://schemas.microsoft.com/office/drawing/2014/main" id="{6DBFC03F-A698-4F3C-BB46-C9BC5AC84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4937" y="4474031"/>
            <a:ext cx="1129827" cy="798393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="" xmlns:a16="http://schemas.microsoft.com/office/drawing/2014/main" id="{6EDB14D1-D02D-41BD-BA32-D74D1BE2F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494" y="4474031"/>
            <a:ext cx="1129827" cy="798393"/>
          </a:xfrm>
          <a:prstGeom prst="rect">
            <a:avLst/>
          </a:prstGeom>
        </p:spPr>
      </p:pic>
      <p:sp>
        <p:nvSpPr>
          <p:cNvPr id="32" name="Teksta vietturis 12">
            <a:extLst>
              <a:ext uri="{FF2B5EF4-FFF2-40B4-BE49-F238E27FC236}">
                <a16:creationId xmlns="" xmlns:a16="http://schemas.microsoft.com/office/drawing/2014/main" id="{1FA7F759-8FAC-4916-AC6D-BF258C787D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3" name="Teksta vietturis 12">
            <a:extLst>
              <a:ext uri="{FF2B5EF4-FFF2-40B4-BE49-F238E27FC236}">
                <a16:creationId xmlns="" xmlns:a16="http://schemas.microsoft.com/office/drawing/2014/main" id="{BD7B6490-6AC7-4DCE-B377-B10548733D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7019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4" name="Teksta vietturis 12">
            <a:extLst>
              <a:ext uri="{FF2B5EF4-FFF2-40B4-BE49-F238E27FC236}">
                <a16:creationId xmlns="" xmlns:a16="http://schemas.microsoft.com/office/drawing/2014/main" id="{70460BC1-F0EF-4465-A428-2E2ED1350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792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5" name="Teksta vietturis 12">
            <a:extLst>
              <a:ext uri="{FF2B5EF4-FFF2-40B4-BE49-F238E27FC236}">
                <a16:creationId xmlns="" xmlns:a16="http://schemas.microsoft.com/office/drawing/2014/main" id="{93752577-8762-4999-9FF2-0E7A84296E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8806" y="3863277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6" name="Teksta vietturis 12">
            <a:extLst>
              <a:ext uri="{FF2B5EF4-FFF2-40B4-BE49-F238E27FC236}">
                <a16:creationId xmlns="" xmlns:a16="http://schemas.microsoft.com/office/drawing/2014/main" id="{D570F153-450B-4DF4-AECC-96133AD00A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71123" y="3832325"/>
            <a:ext cx="1404940" cy="512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lv-LV" dirty="0" err="1"/>
              <a:t>Event</a:t>
            </a:r>
            <a:endParaRPr lang="lv-LV" dirty="0"/>
          </a:p>
        </p:txBody>
      </p:sp>
      <p:sp>
        <p:nvSpPr>
          <p:cNvPr id="37" name="Teksta vietturis 12">
            <a:extLst>
              <a:ext uri="{FF2B5EF4-FFF2-40B4-BE49-F238E27FC236}">
                <a16:creationId xmlns="" xmlns:a16="http://schemas.microsoft.com/office/drawing/2014/main" id="{0B3F1E86-8646-468A-8FA7-BE7557E6C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518" y="4730183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38" name="Teksta vietturis 12">
            <a:extLst>
              <a:ext uri="{FF2B5EF4-FFF2-40B4-BE49-F238E27FC236}">
                <a16:creationId xmlns="" xmlns:a16="http://schemas.microsoft.com/office/drawing/2014/main" id="{704D8DF6-5ADC-4295-9F23-A7EE41310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99" y="4730183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39" name="Teksta vietturis 12">
            <a:extLst>
              <a:ext uri="{FF2B5EF4-FFF2-40B4-BE49-F238E27FC236}">
                <a16:creationId xmlns="" xmlns:a16="http://schemas.microsoft.com/office/drawing/2014/main" id="{D6EA0936-C5AB-46A2-9B6A-0C764DC5F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9018" y="4730183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40" name="Teksta vietturis 12">
            <a:extLst>
              <a:ext uri="{FF2B5EF4-FFF2-40B4-BE49-F238E27FC236}">
                <a16:creationId xmlns="" xmlns:a16="http://schemas.microsoft.com/office/drawing/2014/main" id="{30251AFB-A14C-4BC1-AB4F-A8BFD4F610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64294" y="4762879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sp>
        <p:nvSpPr>
          <p:cNvPr id="41" name="Teksta vietturis 12">
            <a:extLst>
              <a:ext uri="{FF2B5EF4-FFF2-40B4-BE49-F238E27FC236}">
                <a16:creationId xmlns="" xmlns:a16="http://schemas.microsoft.com/office/drawing/2014/main" id="{2E98F1E5-7365-4954-97DC-CA16392E61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26611" y="4731927"/>
            <a:ext cx="686480" cy="315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 err="1"/>
              <a:t>year</a:t>
            </a:r>
            <a:endParaRPr lang="lv-LV" dirty="0"/>
          </a:p>
        </p:txBody>
      </p:sp>
      <p:pic>
        <p:nvPicPr>
          <p:cNvPr id="19" name="Grafika 18">
            <a:extLst>
              <a:ext uri="{FF2B5EF4-FFF2-40B4-BE49-F238E27FC236}">
                <a16:creationId xmlns="" xmlns:a16="http://schemas.microsoft.com/office/drawing/2014/main" id="{2FC6272D-3EFF-4C97-B9A6-C83281F0A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20" name="Virsraksts 1">
            <a:extLst>
              <a:ext uri="{FF2B5EF4-FFF2-40B4-BE49-F238E27FC236}">
                <a16:creationId xmlns="" xmlns:a16="http://schemas.microsoft.com/office/drawing/2014/main" id="{CA2FD0EF-E78F-41A3-99BB-7B1CFE57A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101299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dark img)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8026290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050" name="think-cell Slide" r:id="rId3" imgW="360" imgH="360" progId="">
              <p:embed/>
            </p:oleObj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303" cy="60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8560"/>
            <a:ext cx="513945" cy="8594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Main title in Georgia 54pt Regular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Bold</a:t>
            </a:r>
          </a:p>
        </p:txBody>
      </p:sp>
    </p:spTree>
    <p:extLst>
      <p:ext uri="{BB962C8B-B14F-4D97-AF65-F5344CB8AC3E}">
        <p14:creationId xmlns:p14="http://schemas.microsoft.com/office/powerpoint/2010/main" xmlns="" val="112103663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light img)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Main title in Georgia 54pt Regular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Bold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02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93616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6180134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bg>
      <p:bgPr>
        <a:solidFill>
          <a:srgbClr val="778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1B2A2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947727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Pr>
        <a:solidFill>
          <a:srgbClr val="87C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18233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72524606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Dark Burgundy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869259" y="2085300"/>
            <a:ext cx="2026966" cy="2042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300"/>
            <a:ext cx="5353321" cy="204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4127863"/>
            <a:ext cx="3685794" cy="7188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</a:t>
            </a:r>
            <a:br>
              <a:rPr lang="en-GB" dirty="0"/>
            </a:br>
            <a:r>
              <a:rPr lang="en-GB" dirty="0"/>
              <a:t>16pt Regular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199975" y="4127863"/>
            <a:ext cx="3696249" cy="718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</a:t>
            </a:r>
            <a:br>
              <a:rPr lang="en-GB" dirty="0"/>
            </a:br>
            <a:r>
              <a:rPr lang="en-GB" dirty="0"/>
              <a:t>16pt Regular</a:t>
            </a:r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515937" y="4846724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295775" y="4846723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85942095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Ston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975"/>
            <a:ext cx="7380287" cy="4002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9806818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5938" y="2049519"/>
            <a:ext cx="7010400" cy="363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6" name="Teksta vietturis 2">
            <a:extLst>
              <a:ext uri="{FF2B5EF4-FFF2-40B4-BE49-F238E27FC236}">
                <a16:creationId xmlns="" xmlns:a16="http://schemas.microsoft.com/office/drawing/2014/main" id="{5C80ACF2-189C-49AE-A35C-CA3A2B408A2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075613" y="2049519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7" name="Virsraksta vietturis 1">
            <a:extLst>
              <a:ext uri="{FF2B5EF4-FFF2-40B4-BE49-F238E27FC236}">
                <a16:creationId xmlns="" xmlns:a16="http://schemas.microsoft.com/office/drawing/2014/main" id="{4C98E203-17BD-4EB8-93ED-32EBB47F7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1384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5" y="207400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7400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295775" y="3467367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515937" y="3467366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75" y="484886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515937" y="484886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2154169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515938" y="2085975"/>
            <a:ext cx="7559675" cy="4006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2592825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2047" y="765175"/>
            <a:ext cx="7474177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Georgia 30pt Regular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22047" y="4779242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197354244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224" y="765175"/>
            <a:ext cx="4295775" cy="53290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725036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05372970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hoto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179"/>
            <a:ext cx="12192000" cy="68591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896225" y="765175"/>
            <a:ext cx="4295775" cy="6092825"/>
          </a:xfrm>
          <a:prstGeom prst="rect">
            <a:avLst/>
          </a:prstGeom>
          <a:solidFill>
            <a:srgbClr val="F0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dirty="0">
              <a:solidFill>
                <a:srgbClr val="EBEBE8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849266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7850971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74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11245469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2610581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098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90017" y="2080169"/>
            <a:ext cx="1078604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Address the customer with ‘you’</a:t>
            </a:r>
          </a:p>
          <a:p>
            <a:pPr lvl="0"/>
            <a:r>
              <a:rPr lang="en-GB" dirty="0"/>
              <a:t>Use ‘we’ and ‘I’ instead of ‘Luminor’ and ‘the bank’</a:t>
            </a:r>
          </a:p>
          <a:p>
            <a:pPr lvl="0"/>
            <a:r>
              <a:rPr lang="en-GB" dirty="0"/>
              <a:t>You’re a pro – be confident and talk in a straightforward manner </a:t>
            </a:r>
          </a:p>
          <a:p>
            <a:pPr lvl="0"/>
            <a:r>
              <a:rPr lang="en-GB" dirty="0"/>
              <a:t>Keep it simple, don’t overcomplicate things</a:t>
            </a:r>
          </a:p>
          <a:p>
            <a:pPr lvl="0"/>
            <a:r>
              <a:rPr lang="en-GB" dirty="0"/>
              <a:t>Chivalry is not dead, be polite</a:t>
            </a:r>
          </a:p>
          <a:p>
            <a:pPr lvl="0"/>
            <a:r>
              <a:rPr lang="en-GB" dirty="0"/>
              <a:t>Cut the bureaucratic jargon, we’re all human</a:t>
            </a:r>
          </a:p>
          <a:p>
            <a:pPr lvl="0"/>
            <a:r>
              <a:rPr lang="en-GB" dirty="0"/>
              <a:t>Focus on the positive message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5" y="2078758"/>
            <a:ext cx="459422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#1</a:t>
            </a:r>
          </a:p>
          <a:p>
            <a:pPr lvl="0"/>
            <a:r>
              <a:rPr lang="en-GB" dirty="0"/>
              <a:t>#2</a:t>
            </a:r>
          </a:p>
          <a:p>
            <a:pPr lvl="0"/>
            <a:r>
              <a:rPr lang="en-GB" dirty="0"/>
              <a:t>#3</a:t>
            </a:r>
          </a:p>
          <a:p>
            <a:pPr lvl="0"/>
            <a:r>
              <a:rPr lang="en-GB" dirty="0"/>
              <a:t>#4</a:t>
            </a:r>
          </a:p>
          <a:p>
            <a:pPr lvl="0"/>
            <a:r>
              <a:rPr lang="en-GB" dirty="0"/>
              <a:t>#5</a:t>
            </a:r>
          </a:p>
          <a:p>
            <a:pPr lvl="0"/>
            <a:r>
              <a:rPr lang="en-GB" dirty="0"/>
              <a:t>#6</a:t>
            </a:r>
          </a:p>
          <a:p>
            <a:pPr lvl="0"/>
            <a:r>
              <a:rPr lang="en-GB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xmlns="" val="12312689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13619" y="2085300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1660590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81A71B8B-FEA5-40AE-929D-A84D26FB0E8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3779507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122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3A0E2E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A0E2E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14505" y="2085301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4" y="2085300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18855" y="2888607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2888606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214505" y="3691913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4" y="3691912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223205" y="4495219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4944" y="4495218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14505" y="5298525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26244" y="5298524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07238" y="2076755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07238" y="2862842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507238" y="3666149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07238" y="4469457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07238" y="5272760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40012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3693D1D-FE16-4380-9926-95881ECA5E6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3095522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146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4899" y="5144568"/>
            <a:ext cx="3657305" cy="10422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14pt Regular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14" y="6065250"/>
            <a:ext cx="1522303" cy="60131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F06274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Thank you in Georgia 54pt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23403283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AA253EF6-E6FC-4BC6-818B-072C149AA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77787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dark img)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0726181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194" name="think-cell Slide" r:id="rId3" imgW="360" imgH="360" progId="">
              <p:embed/>
            </p:oleObj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303" cy="60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8560"/>
            <a:ext cx="513945" cy="8594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Main title in Georgia 54pt Regular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Bold</a:t>
            </a:r>
          </a:p>
        </p:txBody>
      </p:sp>
    </p:spTree>
    <p:extLst>
      <p:ext uri="{BB962C8B-B14F-4D97-AF65-F5344CB8AC3E}">
        <p14:creationId xmlns:p14="http://schemas.microsoft.com/office/powerpoint/2010/main" xmlns="" val="85915855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light img)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Main title in Georgia 54pt Regular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Bold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02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6315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6077061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bg>
      <p:bgPr>
        <a:solidFill>
          <a:srgbClr val="778B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1B2A2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7711560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Pr>
        <a:solidFill>
          <a:srgbClr val="87C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18233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Section Title in Georgia 54pt Regular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15088303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Dark Burgundy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869259" y="2085300"/>
            <a:ext cx="2026966" cy="2042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300"/>
            <a:ext cx="5353321" cy="204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4127863"/>
            <a:ext cx="3685794" cy="7188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</a:t>
            </a:r>
            <a:br>
              <a:rPr lang="en-GB" dirty="0"/>
            </a:br>
            <a:r>
              <a:rPr lang="en-GB" dirty="0"/>
              <a:t>16pt Regular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199975" y="4127863"/>
            <a:ext cx="3696249" cy="718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</a:t>
            </a:r>
            <a:br>
              <a:rPr lang="en-GB" dirty="0"/>
            </a:br>
            <a:r>
              <a:rPr lang="en-GB" dirty="0"/>
              <a:t>16pt Regular</a:t>
            </a:r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515937" y="4846724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295775" y="4846723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56432112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Ston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975"/>
            <a:ext cx="7380287" cy="4002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98605004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Light Burgundy">
    <p:bg>
      <p:bgPr>
        <a:solidFill>
          <a:srgbClr val="B88D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Title in Georgia 30pt Regular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5" y="207400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7400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295775" y="3467367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515937" y="3467366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75" y="484886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Chart description in Arial 16pt Regular</a:t>
            </a:r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515937" y="484886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7595806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515938" y="2085975"/>
            <a:ext cx="7559675" cy="4006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3474800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2047" y="765175"/>
            <a:ext cx="7474177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Georgia 30pt Regular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22047" y="4779242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/>
              <a:t>Sub-text in Arial 16pt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226784787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ttēla vietturis 9">
            <a:extLst>
              <a:ext uri="{FF2B5EF4-FFF2-40B4-BE49-F238E27FC236}">
                <a16:creationId xmlns="" xmlns:a16="http://schemas.microsoft.com/office/drawing/2014/main" id="{5E0E9C2D-0BAE-406C-996E-9CB7D43F22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0536090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224" y="765175"/>
            <a:ext cx="4295775" cy="53290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725036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3989938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hoto Slide">
    <p:bg>
      <p:bgPr>
        <a:solidFill>
          <a:srgbClr val="3A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179"/>
            <a:ext cx="12192000" cy="68591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896225" y="765175"/>
            <a:ext cx="4295775" cy="6092825"/>
          </a:xfrm>
          <a:prstGeom prst="rect">
            <a:avLst/>
          </a:prstGeom>
          <a:solidFill>
            <a:srgbClr val="F0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dirty="0">
              <a:solidFill>
                <a:srgbClr val="EBEBE8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763935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0330785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218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11245469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22988674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42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90017" y="2080169"/>
            <a:ext cx="1078604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Address the customer with ‘you’</a:t>
            </a:r>
          </a:p>
          <a:p>
            <a:pPr lvl="0"/>
            <a:r>
              <a:rPr lang="en-GB" dirty="0"/>
              <a:t>Use ‘we’ and ‘I’ instead of ‘Luminor’ and ‘the bank’</a:t>
            </a:r>
          </a:p>
          <a:p>
            <a:pPr lvl="0"/>
            <a:r>
              <a:rPr lang="en-GB" dirty="0"/>
              <a:t>You’re a pro – be confident and talk in a straightforward manner </a:t>
            </a:r>
          </a:p>
          <a:p>
            <a:pPr lvl="0"/>
            <a:r>
              <a:rPr lang="en-GB" dirty="0"/>
              <a:t>Keep it simple, don’t overcomplicate things</a:t>
            </a:r>
          </a:p>
          <a:p>
            <a:pPr lvl="0"/>
            <a:r>
              <a:rPr lang="en-GB" dirty="0"/>
              <a:t>Chivalry is not dead, be polite</a:t>
            </a:r>
          </a:p>
          <a:p>
            <a:pPr lvl="0"/>
            <a:r>
              <a:rPr lang="en-GB" dirty="0"/>
              <a:t>Cut the bureaucratic jargon, we’re all human</a:t>
            </a:r>
          </a:p>
          <a:p>
            <a:pPr lvl="0"/>
            <a:r>
              <a:rPr lang="en-GB" dirty="0"/>
              <a:t>Focus on the positive message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5" y="2078758"/>
            <a:ext cx="459422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#1</a:t>
            </a:r>
          </a:p>
          <a:p>
            <a:pPr lvl="0"/>
            <a:r>
              <a:rPr lang="en-GB" dirty="0"/>
              <a:t>#2</a:t>
            </a:r>
          </a:p>
          <a:p>
            <a:pPr lvl="0"/>
            <a:r>
              <a:rPr lang="en-GB" dirty="0"/>
              <a:t>#3</a:t>
            </a:r>
          </a:p>
          <a:p>
            <a:pPr lvl="0"/>
            <a:r>
              <a:rPr lang="en-GB" dirty="0"/>
              <a:t>#4</a:t>
            </a:r>
          </a:p>
          <a:p>
            <a:pPr lvl="0"/>
            <a:r>
              <a:rPr lang="en-GB" dirty="0"/>
              <a:t>#5</a:t>
            </a:r>
          </a:p>
          <a:p>
            <a:pPr lvl="0"/>
            <a:r>
              <a:rPr lang="en-GB" dirty="0"/>
              <a:t>#6</a:t>
            </a:r>
          </a:p>
          <a:p>
            <a:pPr lvl="0"/>
            <a:r>
              <a:rPr lang="en-GB" dirty="0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xmlns="" val="58978587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"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13619" y="2085300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85580846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81A71B8B-FEA5-40AE-929D-A84D26FB0E8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8373526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266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3A0E2E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A0E2E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Slide Title in Georgia 30pt Regular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14505" y="2085301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4" y="2085300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18855" y="2888607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2888606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214505" y="3691913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4" y="3691912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223205" y="4495219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4944" y="4495218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14505" y="5298525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16pt Regular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26244" y="5298524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Georgia 30pt Reg.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07238" y="2076755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07238" y="2862842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507238" y="3666149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07238" y="4469457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07238" y="5272760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sz="1200" dirty="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4701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3A0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A3693D1D-FE16-4380-9926-95881ECA5E6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7003438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290" name="think-cell Slide" r:id="rId3" imgW="360" imgH="36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0399C67-9EDF-7B43-B935-2F5D71FB359E}" type="slidenum">
              <a:rPr lang="en-GB" smtClean="0">
                <a:solidFill>
                  <a:srgbClr val="EBEBE8">
                    <a:lumMod val="6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4899" y="5144568"/>
            <a:ext cx="3657305" cy="10422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Text in Arial 14pt Regular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14" y="6065250"/>
            <a:ext cx="1522303" cy="60131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F06274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Thank you in Georgia 54pt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348208577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dark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303" cy="60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8560"/>
            <a:ext cx="513945" cy="8594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Main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54pt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Sub-text in Arial 16pt Bold</a:t>
            </a:r>
          </a:p>
        </p:txBody>
      </p:sp>
    </p:spTree>
    <p:extLst>
      <p:ext uri="{BB962C8B-B14F-4D97-AF65-F5344CB8AC3E}">
        <p14:creationId xmlns:p14="http://schemas.microsoft.com/office/powerpoint/2010/main" xmlns="" val="2358222633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/ Personal (light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14800" y="765175"/>
            <a:ext cx="8077200" cy="53290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Main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54pt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16914" y="4362715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Sub-text in Arial 16pt Bold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5" y="222156"/>
            <a:ext cx="152202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61494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Section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54pt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17892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 satura blok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ttēla vietturis 9">
            <a:extLst>
              <a:ext uri="{FF2B5EF4-FFF2-40B4-BE49-F238E27FC236}">
                <a16:creationId xmlns="" xmlns:a16="http://schemas.microsoft.com/office/drawing/2014/main" id="{24D4ABCE-51E9-4B99-BA53-3DF2BEFB21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888"/>
            <a:ext cx="12192000" cy="6872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/>
              <a:t>Picture</a:t>
            </a:r>
          </a:p>
        </p:txBody>
      </p:sp>
      <p:sp>
        <p:nvSpPr>
          <p:cNvPr id="11" name="Virsraksta vietturis 1">
            <a:extLst>
              <a:ext uri="{FF2B5EF4-FFF2-40B4-BE49-F238E27FC236}">
                <a16:creationId xmlns="" xmlns:a16="http://schemas.microsoft.com/office/drawing/2014/main" id="{46BCA98A-67F3-4F6C-853B-1508330E4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41564"/>
            <a:ext cx="75512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r>
              <a:rPr lang="lv-LV" dirty="0"/>
              <a:t> </a:t>
            </a:r>
          </a:p>
        </p:txBody>
      </p:sp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E75B5936-DF8A-4F3A-A0D5-36D608ADA48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9113" y="2062219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20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 sz="18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6300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692051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1B2A2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Section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54pt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546090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80396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18233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Section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54pt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52644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Dark 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869259" y="2085300"/>
            <a:ext cx="2026966" cy="20425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300"/>
            <a:ext cx="5353321" cy="204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4127863"/>
            <a:ext cx="3685794" cy="7188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</a:t>
            </a:r>
            <a:br>
              <a:rPr lang="lv-LV"/>
            </a:br>
            <a:r>
              <a:rPr lang="lv-LV"/>
              <a:t>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199975" y="4127863"/>
            <a:ext cx="3696249" cy="7188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</a:t>
            </a:r>
            <a:br>
              <a:rPr lang="lv-LV"/>
            </a:br>
            <a:r>
              <a:rPr lang="lv-LV"/>
              <a:t>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515937" y="4846724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295775" y="4846723"/>
            <a:ext cx="3600451" cy="12461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582770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85975"/>
            <a:ext cx="7380287" cy="4002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176872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Light 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5" y="207400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515937" y="207400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295775" y="3467367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2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515937" y="3467366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75" y="4848861"/>
            <a:ext cx="7380288" cy="1243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Chart</a:t>
            </a:r>
            <a:r>
              <a:rPr lang="lv-LV"/>
              <a:t> </a:t>
            </a:r>
            <a:r>
              <a:rPr lang="lv-LV" err="1"/>
              <a:t>description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515937" y="4848860"/>
            <a:ext cx="3600451" cy="1243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83009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5"/>
          </p:nvPr>
        </p:nvSpPr>
        <p:spPr>
          <a:xfrm>
            <a:off x="515938" y="2085975"/>
            <a:ext cx="7559675" cy="4006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672317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2047" y="765175"/>
            <a:ext cx="7474177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22047" y="4779242"/>
            <a:ext cx="4968345" cy="36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Sub-text in Arial 16pt Regular</a:t>
            </a:r>
          </a:p>
        </p:txBody>
      </p:sp>
    </p:spTree>
    <p:extLst>
      <p:ext uri="{BB962C8B-B14F-4D97-AF65-F5344CB8AC3E}">
        <p14:creationId xmlns:p14="http://schemas.microsoft.com/office/powerpoint/2010/main" xmlns="" val="3309692224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224" y="765175"/>
            <a:ext cx="4295775" cy="53290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725036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766471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179"/>
            <a:ext cx="12192000" cy="68591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7896225" y="765175"/>
            <a:ext cx="4295775" cy="6092825"/>
          </a:xfrm>
          <a:prstGeom prst="rect">
            <a:avLst/>
          </a:prstGeom>
          <a:solidFill>
            <a:srgbClr val="F0EF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en-US">
              <a:solidFill>
                <a:srgbClr val="EBEBE8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075613" y="2074001"/>
            <a:ext cx="3600450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1885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11245469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Text in Arial 16pt Regular</a:t>
            </a:r>
            <a:endParaRPr lang="lv-LV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4716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2">
            <a:extLst>
              <a:ext uri="{FF2B5EF4-FFF2-40B4-BE49-F238E27FC236}">
                <a16:creationId xmlns="" xmlns:a16="http://schemas.microsoft.com/office/drawing/2014/main" id="{ABDFD7A3-2A4F-4610-BBA7-5A925373E8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12024" y="1304925"/>
            <a:ext cx="5364039" cy="4403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Tx/>
              <a:buBlip>
                <a:blip r:embed="rId3"/>
              </a:buBlip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buFontTx/>
              <a:buBlip>
                <a:blip r:embed="rId3"/>
              </a:buBlip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pic>
        <p:nvPicPr>
          <p:cNvPr id="6" name="Grafika 5">
            <a:extLst>
              <a:ext uri="{FF2B5EF4-FFF2-40B4-BE49-F238E27FC236}">
                <a16:creationId xmlns="" xmlns:a16="http://schemas.microsoft.com/office/drawing/2014/main" id="{2AA9ACB4-2139-4B6F-8DAF-5F4884D9D1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6D89F1C3-D26D-4E96-A111-09B483778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80" y="1808163"/>
            <a:ext cx="4942487" cy="2588618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721564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7465630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90017" y="2080169"/>
            <a:ext cx="10786046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Address the customer with ‘you’</a:t>
            </a:r>
          </a:p>
          <a:p>
            <a:pPr lvl="0"/>
            <a:r>
              <a:rPr lang="en-US"/>
              <a:t>Use ‘we’ and ‘I’ instead of ‘</a:t>
            </a:r>
            <a:r>
              <a:rPr lang="en-US" err="1"/>
              <a:t>Luminor</a:t>
            </a:r>
            <a:r>
              <a:rPr lang="en-US"/>
              <a:t>’ and ‘the bank’</a:t>
            </a:r>
          </a:p>
          <a:p>
            <a:pPr lvl="0"/>
            <a:r>
              <a:rPr lang="en-US"/>
              <a:t>You’re a pro – be confident and talk in a straightforward manner </a:t>
            </a:r>
          </a:p>
          <a:p>
            <a:pPr lvl="0"/>
            <a:r>
              <a:rPr lang="en-US"/>
              <a:t>Keep it simple, don’t overcomplicate things</a:t>
            </a:r>
          </a:p>
          <a:p>
            <a:pPr lvl="0"/>
            <a:r>
              <a:rPr lang="en-US"/>
              <a:t>Chivalry is not dead, be polite</a:t>
            </a:r>
          </a:p>
          <a:p>
            <a:pPr lvl="0"/>
            <a:r>
              <a:rPr lang="en-US"/>
              <a:t>Cut the bureaucratic jargon, we’re all human</a:t>
            </a:r>
          </a:p>
          <a:p>
            <a:pPr lvl="0"/>
            <a:r>
              <a:rPr lang="en-US"/>
              <a:t>Focus on the positive message</a:t>
            </a:r>
            <a:endParaRPr lang="lv-LV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5" y="2078758"/>
            <a:ext cx="459422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="1" baseline="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/>
              <a:t>#1</a:t>
            </a:r>
          </a:p>
          <a:p>
            <a:pPr lvl="0"/>
            <a:r>
              <a:rPr lang="lv-LV"/>
              <a:t>#2</a:t>
            </a:r>
          </a:p>
          <a:p>
            <a:pPr lvl="0"/>
            <a:r>
              <a:rPr lang="lv-LV"/>
              <a:t>#3</a:t>
            </a:r>
          </a:p>
          <a:p>
            <a:pPr lvl="0"/>
            <a:r>
              <a:rPr lang="lv-LV"/>
              <a:t>#4</a:t>
            </a:r>
          </a:p>
          <a:p>
            <a:pPr lvl="0"/>
            <a:r>
              <a:rPr lang="lv-LV"/>
              <a:t>#5</a:t>
            </a:r>
          </a:p>
          <a:p>
            <a:pPr lvl="0"/>
            <a:r>
              <a:rPr lang="lv-LV"/>
              <a:t>#6</a:t>
            </a:r>
          </a:p>
          <a:p>
            <a:pPr lvl="0"/>
            <a:r>
              <a:rPr lang="lv-LV"/>
              <a:t>#7</a:t>
            </a:r>
          </a:p>
        </p:txBody>
      </p:sp>
    </p:spTree>
    <p:extLst>
      <p:ext uri="{BB962C8B-B14F-4D97-AF65-F5344CB8AC3E}">
        <p14:creationId xmlns:p14="http://schemas.microsoft.com/office/powerpoint/2010/main" xmlns="" val="1325753242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3A0E2E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0594" y="2080169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 baseline="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13619" y="2085300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3A0E2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374330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EBEBE8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Slide</a:t>
            </a:r>
            <a:r>
              <a:rPr lang="lv-LV"/>
              <a:t> </a:t>
            </a:r>
            <a:r>
              <a:rPr lang="lv-LV" err="1"/>
              <a:t>Title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14505" y="2085301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6244" y="2085300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 baseline="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</a:t>
            </a:r>
            <a:r>
              <a:rPr lang="lv-LV"/>
              <a:t>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18855" y="2888607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0594" y="2888606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</a:t>
            </a:r>
            <a:r>
              <a:rPr lang="lv-LV"/>
              <a:t>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214505" y="3691913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6244" y="3691912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</a:t>
            </a:r>
            <a:r>
              <a:rPr lang="lv-LV"/>
              <a:t>.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223205" y="4495219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4944" y="4495218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</a:t>
            </a:r>
            <a:r>
              <a:rPr lang="lv-LV"/>
              <a:t>.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14505" y="5298525"/>
            <a:ext cx="7388988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16pt </a:t>
            </a:r>
            <a:r>
              <a:rPr lang="lv-LV" err="1"/>
              <a:t>Regular</a:t>
            </a:r>
            <a:endParaRPr lang="lv-LV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26244" y="5298524"/>
            <a:ext cx="3690144" cy="76045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3000">
                <a:solidFill>
                  <a:srgbClr val="EA4A7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Georgia</a:t>
            </a:r>
            <a:r>
              <a:rPr lang="lv-LV"/>
              <a:t> 30pt </a:t>
            </a:r>
            <a:r>
              <a:rPr lang="lv-LV" err="1"/>
              <a:t>Reg</a:t>
            </a:r>
            <a:r>
              <a:rPr lang="lv-LV"/>
              <a:t>.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07238" y="2076755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07238" y="2862842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507238" y="3666149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07238" y="4469457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07238" y="5272760"/>
            <a:ext cx="11168825" cy="0"/>
          </a:xfrm>
          <a:prstGeom prst="line">
            <a:avLst/>
          </a:prstGeom>
          <a:ln>
            <a:solidFill>
              <a:srgbClr val="F0E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EA4A7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in Arial 12pt Regular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558857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24899" y="5144568"/>
            <a:ext cx="3657305" cy="10422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400">
                <a:solidFill>
                  <a:srgbClr val="EBEBE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Arial</a:t>
            </a:r>
            <a:r>
              <a:rPr lang="lv-LV"/>
              <a:t> 14pt </a:t>
            </a:r>
            <a:r>
              <a:rPr lang="lv-LV" err="1"/>
              <a:t>Regular</a:t>
            </a:r>
            <a:endParaRPr lang="lv-LV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14" y="6065250"/>
            <a:ext cx="1522303" cy="60131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8447" y="1986842"/>
            <a:ext cx="4976812" cy="2601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rgbClr val="F06274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Thank</a:t>
            </a:r>
            <a:r>
              <a:rPr lang="lv-LV"/>
              <a:t> </a:t>
            </a:r>
            <a:r>
              <a:rPr lang="lv-LV" err="1"/>
              <a:t>you</a:t>
            </a:r>
            <a:r>
              <a:rPr lang="lv-LV"/>
              <a:t> </a:t>
            </a:r>
            <a:r>
              <a:rPr lang="lv-LV" err="1"/>
              <a:t>in</a:t>
            </a:r>
            <a:r>
              <a:rPr lang="lv-LV"/>
              <a:t> </a:t>
            </a:r>
            <a:r>
              <a:rPr lang="lv-LV" err="1"/>
              <a:t>Georgia</a:t>
            </a:r>
            <a:r>
              <a:rPr lang="lv-LV"/>
              <a:t> 54pt </a:t>
            </a:r>
            <a:r>
              <a:rPr lang="lv-LV" err="1"/>
              <a:t>Regular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40136616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lv-LV">
              <a:solidFill>
                <a:srgbClr val="3A0E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>
              <a:solidFill>
                <a:srgbClr val="3A0E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C3FF-6B1D-45A6-B511-AFB47EC6FB8C}" type="slidenum">
              <a:rPr lang="lv-LV" smtClean="0">
                <a:solidFill>
                  <a:srgbClr val="3A0E2E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3A0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4456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bg>
      <p:bgPr>
        <a:solidFill>
          <a:srgbClr val="F0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4271" y="629288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0399C67-9EDF-7B43-B935-2F5D71FB359E}" type="slidenum">
              <a:rPr lang="en-US" smtClean="0">
                <a:solidFill>
                  <a:srgbClr val="EBEBE8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EBE8">
                  <a:lumMod val="6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594" y="765175"/>
            <a:ext cx="3865181" cy="132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4D153C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Click</a:t>
            </a:r>
            <a:r>
              <a:rPr lang="lv-LV"/>
              <a:t> to </a:t>
            </a:r>
            <a:r>
              <a:rPr lang="lv-LV" err="1"/>
              <a:t>edit</a:t>
            </a:r>
            <a:r>
              <a:rPr lang="lv-LV"/>
              <a:t> </a:t>
            </a:r>
            <a:r>
              <a:rPr lang="lv-LV" err="1"/>
              <a:t>Master</a:t>
            </a:r>
            <a:r>
              <a:rPr lang="lv-LV"/>
              <a:t> </a:t>
            </a:r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styles</a:t>
            </a:r>
            <a:endParaRPr lang="lv-LV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0594" y="2080169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4E163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Click</a:t>
            </a:r>
            <a:r>
              <a:rPr lang="lv-LV"/>
              <a:t> to </a:t>
            </a:r>
            <a:r>
              <a:rPr lang="lv-LV" err="1"/>
              <a:t>edit</a:t>
            </a:r>
            <a:r>
              <a:rPr lang="lv-LV"/>
              <a:t> </a:t>
            </a:r>
            <a:r>
              <a:rPr lang="lv-LV" err="1"/>
              <a:t>Master</a:t>
            </a:r>
            <a:r>
              <a:rPr lang="lv-LV"/>
              <a:t> </a:t>
            </a:r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styles</a:t>
            </a:r>
            <a:endParaRPr lang="lv-LV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213619" y="2085300"/>
            <a:ext cx="3685794" cy="4014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600">
                <a:solidFill>
                  <a:srgbClr val="4E163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5400"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lv-LV" err="1"/>
              <a:t>Click</a:t>
            </a:r>
            <a:r>
              <a:rPr lang="lv-LV"/>
              <a:t> to </a:t>
            </a:r>
            <a:r>
              <a:rPr lang="lv-LV" err="1"/>
              <a:t>edit</a:t>
            </a:r>
            <a:r>
              <a:rPr lang="lv-LV"/>
              <a:t> </a:t>
            </a:r>
            <a:r>
              <a:rPr lang="lv-LV" err="1"/>
              <a:t>Master</a:t>
            </a:r>
            <a:r>
              <a:rPr lang="lv-LV"/>
              <a:t> </a:t>
            </a:r>
            <a:r>
              <a:rPr lang="lv-LV" err="1"/>
              <a:t>text</a:t>
            </a:r>
            <a:r>
              <a:rPr lang="lv-LV"/>
              <a:t> </a:t>
            </a:r>
            <a:r>
              <a:rPr lang="lv-LV" err="1"/>
              <a:t>styles</a:t>
            </a:r>
            <a:endParaRPr lang="lv-LV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1270" y="425450"/>
            <a:ext cx="3600450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F0627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200">
                <a:latin typeface="Arial" charset="0"/>
                <a:ea typeface="Arial" charset="0"/>
                <a:cs typeface="Arial" charset="0"/>
              </a:rPr>
              <a:t>Section name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260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u atainojum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irsraksts 13">
            <a:extLst>
              <a:ext uri="{FF2B5EF4-FFF2-40B4-BE49-F238E27FC236}">
                <a16:creationId xmlns="" xmlns:a16="http://schemas.microsoft.com/office/drawing/2014/main" id="{E482CD09-AC3C-4973-8272-21C8034E6B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4175" y="2590800"/>
            <a:ext cx="3671888" cy="220344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cxnSp>
        <p:nvCxnSpPr>
          <p:cNvPr id="18" name="Taisns savienotājs 17">
            <a:extLst>
              <a:ext uri="{FF2B5EF4-FFF2-40B4-BE49-F238E27FC236}">
                <a16:creationId xmlns="" xmlns:a16="http://schemas.microsoft.com/office/drawing/2014/main" id="{0CB0E98D-85F3-4FB2-8C49-640032DF0E8D}"/>
              </a:ext>
            </a:extLst>
          </p:cNvPr>
          <p:cNvCxnSpPr>
            <a:cxnSpLocks/>
          </p:cNvCxnSpPr>
          <p:nvPr userDrawn="1"/>
        </p:nvCxnSpPr>
        <p:spPr>
          <a:xfrm>
            <a:off x="3941537" y="1756850"/>
            <a:ext cx="0" cy="3405675"/>
          </a:xfrm>
          <a:prstGeom prst="straightConnector1">
            <a:avLst/>
          </a:prstGeom>
          <a:ln w="12700">
            <a:solidFill>
              <a:schemeClr val="dk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a vietturis 21">
            <a:extLst>
              <a:ext uri="{FF2B5EF4-FFF2-40B4-BE49-F238E27FC236}">
                <a16:creationId xmlns="" xmlns:a16="http://schemas.microsoft.com/office/drawing/2014/main" id="{23BF840C-C244-4426-8CD6-FA848EA7C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8694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26" name="Teksta vietturis 21">
            <a:extLst>
              <a:ext uri="{FF2B5EF4-FFF2-40B4-BE49-F238E27FC236}">
                <a16:creationId xmlns="" xmlns:a16="http://schemas.microsoft.com/office/drawing/2014/main" id="{035F2D81-C030-4421-908C-E3F84B9D8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7020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29" name="Teksta vietturis 21">
            <a:extLst>
              <a:ext uri="{FF2B5EF4-FFF2-40B4-BE49-F238E27FC236}">
                <a16:creationId xmlns="" xmlns:a16="http://schemas.microsoft.com/office/drawing/2014/main" id="{5619F296-A00B-4922-8B02-1E710FFB21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8694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cxnSp>
        <p:nvCxnSpPr>
          <p:cNvPr id="38" name="Taisns savienotājs 17">
            <a:extLst>
              <a:ext uri="{FF2B5EF4-FFF2-40B4-BE49-F238E27FC236}">
                <a16:creationId xmlns="" xmlns:a16="http://schemas.microsoft.com/office/drawing/2014/main" id="{F500DB77-8D59-4ECB-9704-A0BA7ABFEB8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018080" y="1720825"/>
            <a:ext cx="0" cy="3405675"/>
          </a:xfrm>
          <a:prstGeom prst="straightConnector1">
            <a:avLst/>
          </a:prstGeom>
          <a:ln w="12700">
            <a:solidFill>
              <a:schemeClr val="dk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ksta vietturis 21">
            <a:extLst>
              <a:ext uri="{FF2B5EF4-FFF2-40B4-BE49-F238E27FC236}">
                <a16:creationId xmlns="" xmlns:a16="http://schemas.microsoft.com/office/drawing/2014/main" id="{DC4EC6EC-1795-44B0-9A35-584A11F3EA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88694" y="3855493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3" name="Teksta vietturis 21">
            <a:extLst>
              <a:ext uri="{FF2B5EF4-FFF2-40B4-BE49-F238E27FC236}">
                <a16:creationId xmlns="" xmlns:a16="http://schemas.microsoft.com/office/drawing/2014/main" id="{06CFA70D-1B47-434F-B2FD-A74F99192C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7020" y="3652278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4" name="Teksta vietturis 21">
            <a:extLst>
              <a:ext uri="{FF2B5EF4-FFF2-40B4-BE49-F238E27FC236}">
                <a16:creationId xmlns="" xmlns:a16="http://schemas.microsoft.com/office/drawing/2014/main" id="{A2C86090-3CCC-415F-B63F-CB481B1BBA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8694" y="4794243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5" name="Teksta vietturis 21">
            <a:extLst>
              <a:ext uri="{FF2B5EF4-FFF2-40B4-BE49-F238E27FC236}">
                <a16:creationId xmlns="" xmlns:a16="http://schemas.microsoft.com/office/drawing/2014/main" id="{B2853BF0-275E-4823-B6AF-51FC12B5B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47808" y="3855493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6" name="Teksta vietturis 21">
            <a:extLst>
              <a:ext uri="{FF2B5EF4-FFF2-40B4-BE49-F238E27FC236}">
                <a16:creationId xmlns="" xmlns:a16="http://schemas.microsoft.com/office/drawing/2014/main" id="{38EC18DA-4858-438B-95A8-9BC88471EA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6134" y="3652278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7" name="Teksta vietturis 21">
            <a:extLst>
              <a:ext uri="{FF2B5EF4-FFF2-40B4-BE49-F238E27FC236}">
                <a16:creationId xmlns="" xmlns:a16="http://schemas.microsoft.com/office/drawing/2014/main" id="{005DC1A0-77A0-46CA-BB34-17EE53DBE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7808" y="4794243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8" name="Teksta vietturis 21">
            <a:extLst>
              <a:ext uri="{FF2B5EF4-FFF2-40B4-BE49-F238E27FC236}">
                <a16:creationId xmlns="" xmlns:a16="http://schemas.microsoft.com/office/drawing/2014/main" id="{1B4E107B-1C9B-424E-BF2A-1DAA476776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3647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49" name="Teksta vietturis 21">
            <a:extLst>
              <a:ext uri="{FF2B5EF4-FFF2-40B4-BE49-F238E27FC236}">
                <a16:creationId xmlns="" xmlns:a16="http://schemas.microsoft.com/office/drawing/2014/main" id="{7EFB96F1-B1B4-4ADA-8F4B-4641C5B149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91973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50" name="Teksta vietturis 21">
            <a:extLst>
              <a:ext uri="{FF2B5EF4-FFF2-40B4-BE49-F238E27FC236}">
                <a16:creationId xmlns="" xmlns:a16="http://schemas.microsoft.com/office/drawing/2014/main" id="{31F76DBB-F404-4A14-9241-F41FBCFB6D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3647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2568672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951" userDrawn="1">
          <p15:clr>
            <a:srgbClr val="FBAE40"/>
          </p15:clr>
        </p15:guide>
        <p15:guide id="2" pos="5042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  <p15:guide id="4" orient="horz" pos="3612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u atainojum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Taisns savienotājs 17">
            <a:extLst>
              <a:ext uri="{FF2B5EF4-FFF2-40B4-BE49-F238E27FC236}">
                <a16:creationId xmlns="" xmlns:a16="http://schemas.microsoft.com/office/drawing/2014/main" id="{0CB0E98D-85F3-4FB2-8C49-640032DF0E8D}"/>
              </a:ext>
            </a:extLst>
          </p:cNvPr>
          <p:cNvCxnSpPr>
            <a:cxnSpLocks/>
          </p:cNvCxnSpPr>
          <p:nvPr userDrawn="1"/>
        </p:nvCxnSpPr>
        <p:spPr>
          <a:xfrm>
            <a:off x="3941537" y="1756850"/>
            <a:ext cx="0" cy="1666812"/>
          </a:xfrm>
          <a:prstGeom prst="straightConnector1">
            <a:avLst/>
          </a:prstGeom>
          <a:ln w="12700">
            <a:solidFill>
              <a:schemeClr val="dk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a vietturis 21">
            <a:extLst>
              <a:ext uri="{FF2B5EF4-FFF2-40B4-BE49-F238E27FC236}">
                <a16:creationId xmlns="" xmlns:a16="http://schemas.microsoft.com/office/drawing/2014/main" id="{23BF840C-C244-4426-8CD6-FA848EA7C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8694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26" name="Teksta vietturis 21">
            <a:extLst>
              <a:ext uri="{FF2B5EF4-FFF2-40B4-BE49-F238E27FC236}">
                <a16:creationId xmlns="" xmlns:a16="http://schemas.microsoft.com/office/drawing/2014/main" id="{035F2D81-C030-4421-908C-E3F84B9D8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7020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29" name="Teksta vietturis 21">
            <a:extLst>
              <a:ext uri="{FF2B5EF4-FFF2-40B4-BE49-F238E27FC236}">
                <a16:creationId xmlns="" xmlns:a16="http://schemas.microsoft.com/office/drawing/2014/main" id="{5619F296-A00B-4922-8B02-1E710FFB21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8694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cxnSp>
        <p:nvCxnSpPr>
          <p:cNvPr id="38" name="Taisns savienotājs 17">
            <a:extLst>
              <a:ext uri="{FF2B5EF4-FFF2-40B4-BE49-F238E27FC236}">
                <a16:creationId xmlns="" xmlns:a16="http://schemas.microsoft.com/office/drawing/2014/main" id="{F500DB77-8D59-4ECB-9704-A0BA7ABFEB8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018080" y="1720825"/>
            <a:ext cx="0" cy="3405675"/>
          </a:xfrm>
          <a:prstGeom prst="straightConnector1">
            <a:avLst/>
          </a:prstGeom>
          <a:ln w="12700">
            <a:solidFill>
              <a:schemeClr val="dk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ksta vietturis 21">
            <a:extLst>
              <a:ext uri="{FF2B5EF4-FFF2-40B4-BE49-F238E27FC236}">
                <a16:creationId xmlns="" xmlns:a16="http://schemas.microsoft.com/office/drawing/2014/main" id="{DC4EC6EC-1795-44B0-9A35-584A11F3EA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5130" y="3787734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3" name="Teksta vietturis 21">
            <a:extLst>
              <a:ext uri="{FF2B5EF4-FFF2-40B4-BE49-F238E27FC236}">
                <a16:creationId xmlns="" xmlns:a16="http://schemas.microsoft.com/office/drawing/2014/main" id="{06CFA70D-1B47-434F-B2FD-A74F99192C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3456" y="3584519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4" name="Teksta vietturis 21">
            <a:extLst>
              <a:ext uri="{FF2B5EF4-FFF2-40B4-BE49-F238E27FC236}">
                <a16:creationId xmlns="" xmlns:a16="http://schemas.microsoft.com/office/drawing/2014/main" id="{A2C86090-3CCC-415F-B63F-CB481B1BBA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5130" y="4726484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8" name="Teksta vietturis 21">
            <a:extLst>
              <a:ext uri="{FF2B5EF4-FFF2-40B4-BE49-F238E27FC236}">
                <a16:creationId xmlns="" xmlns:a16="http://schemas.microsoft.com/office/drawing/2014/main" id="{1B4E107B-1C9B-424E-BF2A-1DAA476776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3647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49" name="Teksta vietturis 21">
            <a:extLst>
              <a:ext uri="{FF2B5EF4-FFF2-40B4-BE49-F238E27FC236}">
                <a16:creationId xmlns="" xmlns:a16="http://schemas.microsoft.com/office/drawing/2014/main" id="{7EFB96F1-B1B4-4ADA-8F4B-4641C5B149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91973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50" name="Teksta vietturis 21">
            <a:extLst>
              <a:ext uri="{FF2B5EF4-FFF2-40B4-BE49-F238E27FC236}">
                <a16:creationId xmlns="" xmlns:a16="http://schemas.microsoft.com/office/drawing/2014/main" id="{31F76DBB-F404-4A14-9241-F41FBCFB6D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3647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19" name="Virsraksts 13">
            <a:extLst>
              <a:ext uri="{FF2B5EF4-FFF2-40B4-BE49-F238E27FC236}">
                <a16:creationId xmlns="" xmlns:a16="http://schemas.microsoft.com/office/drawing/2014/main" id="{B3010BAC-60E1-43D0-88E0-C80323493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4175" y="2590800"/>
            <a:ext cx="3671888" cy="220344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6456438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951">
          <p15:clr>
            <a:srgbClr val="FBAE40"/>
          </p15:clr>
        </p15:guide>
        <p15:guide id="2" pos="504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61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u atainojum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Taisns savienotājs 17">
            <a:extLst>
              <a:ext uri="{FF2B5EF4-FFF2-40B4-BE49-F238E27FC236}">
                <a16:creationId xmlns="" xmlns:a16="http://schemas.microsoft.com/office/drawing/2014/main" id="{0CB0E98D-85F3-4FB2-8C49-640032DF0E8D}"/>
              </a:ext>
            </a:extLst>
          </p:cNvPr>
          <p:cNvCxnSpPr>
            <a:cxnSpLocks/>
          </p:cNvCxnSpPr>
          <p:nvPr userDrawn="1"/>
        </p:nvCxnSpPr>
        <p:spPr>
          <a:xfrm>
            <a:off x="3941537" y="2024743"/>
            <a:ext cx="0" cy="2862943"/>
          </a:xfrm>
          <a:prstGeom prst="straightConnector1">
            <a:avLst/>
          </a:prstGeom>
          <a:ln w="12700">
            <a:solidFill>
              <a:schemeClr val="dk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a vietturis 21">
            <a:extLst>
              <a:ext uri="{FF2B5EF4-FFF2-40B4-BE49-F238E27FC236}">
                <a16:creationId xmlns="" xmlns:a16="http://schemas.microsoft.com/office/drawing/2014/main" id="{23BF840C-C244-4426-8CD6-FA848EA7C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0923" y="3004795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2,1</a:t>
            </a:r>
          </a:p>
        </p:txBody>
      </p:sp>
      <p:sp>
        <p:nvSpPr>
          <p:cNvPr id="26" name="Teksta vietturis 21">
            <a:extLst>
              <a:ext uri="{FF2B5EF4-FFF2-40B4-BE49-F238E27FC236}">
                <a16:creationId xmlns="" xmlns:a16="http://schemas.microsoft.com/office/drawing/2014/main" id="{035F2D81-C030-4421-908C-E3F84B9D8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7090" y="2638279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29" name="Teksta vietturis 21">
            <a:extLst>
              <a:ext uri="{FF2B5EF4-FFF2-40B4-BE49-F238E27FC236}">
                <a16:creationId xmlns="" xmlns:a16="http://schemas.microsoft.com/office/drawing/2014/main" id="{5619F296-A00B-4922-8B02-1E710FFB21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0923" y="4004560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21" name="Teksta vietturis 21">
            <a:extLst>
              <a:ext uri="{FF2B5EF4-FFF2-40B4-BE49-F238E27FC236}">
                <a16:creationId xmlns="" xmlns:a16="http://schemas.microsoft.com/office/drawing/2014/main" id="{76655050-DD6F-4B26-90F2-521837BDB5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2919" y="3004795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2,1</a:t>
            </a:r>
          </a:p>
        </p:txBody>
      </p:sp>
      <p:sp>
        <p:nvSpPr>
          <p:cNvPr id="22" name="Teksta vietturis 21">
            <a:extLst>
              <a:ext uri="{FF2B5EF4-FFF2-40B4-BE49-F238E27FC236}">
                <a16:creationId xmlns="" xmlns:a16="http://schemas.microsoft.com/office/drawing/2014/main" id="{D7534A7D-76E9-4E8B-913B-984962F97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9086" y="2638279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24" name="Teksta vietturis 21">
            <a:extLst>
              <a:ext uri="{FF2B5EF4-FFF2-40B4-BE49-F238E27FC236}">
                <a16:creationId xmlns="" xmlns:a16="http://schemas.microsoft.com/office/drawing/2014/main" id="{727810A1-6CBA-4417-B9D2-BEF985D57C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42919" y="4004560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25" name="Virsraksts 13">
            <a:extLst>
              <a:ext uri="{FF2B5EF4-FFF2-40B4-BE49-F238E27FC236}">
                <a16:creationId xmlns="" xmlns:a16="http://schemas.microsoft.com/office/drawing/2014/main" id="{EE322944-33F5-4E1F-99C7-0BA78AD68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4175" y="2590800"/>
            <a:ext cx="3671888" cy="220344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6141241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951">
          <p15:clr>
            <a:srgbClr val="FBAE40"/>
          </p15:clr>
        </p15:guide>
        <p15:guide id="2" pos="504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61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u atainojums_4_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Taisns savienotājs 17">
            <a:extLst>
              <a:ext uri="{FF2B5EF4-FFF2-40B4-BE49-F238E27FC236}">
                <a16:creationId xmlns="" xmlns:a16="http://schemas.microsoft.com/office/drawing/2014/main" id="{0CB0E98D-85F3-4FB2-8C49-640032DF0E8D}"/>
              </a:ext>
            </a:extLst>
          </p:cNvPr>
          <p:cNvCxnSpPr>
            <a:cxnSpLocks/>
          </p:cNvCxnSpPr>
          <p:nvPr userDrawn="1"/>
        </p:nvCxnSpPr>
        <p:spPr>
          <a:xfrm>
            <a:off x="3941537" y="1756850"/>
            <a:ext cx="0" cy="3405675"/>
          </a:xfrm>
          <a:prstGeom prst="straightConnector1">
            <a:avLst/>
          </a:prstGeom>
          <a:ln w="12700" cmpd="sng">
            <a:solidFill>
              <a:schemeClr val="tx2">
                <a:alpha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a vietturis 21">
            <a:extLst>
              <a:ext uri="{FF2B5EF4-FFF2-40B4-BE49-F238E27FC236}">
                <a16:creationId xmlns="" xmlns:a16="http://schemas.microsoft.com/office/drawing/2014/main" id="{23BF840C-C244-4426-8CD6-FA848EA7C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8694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26" name="Teksta vietturis 21">
            <a:extLst>
              <a:ext uri="{FF2B5EF4-FFF2-40B4-BE49-F238E27FC236}">
                <a16:creationId xmlns="" xmlns:a16="http://schemas.microsoft.com/office/drawing/2014/main" id="{035F2D81-C030-4421-908C-E3F84B9D8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7020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29" name="Teksta vietturis 21">
            <a:extLst>
              <a:ext uri="{FF2B5EF4-FFF2-40B4-BE49-F238E27FC236}">
                <a16:creationId xmlns="" xmlns:a16="http://schemas.microsoft.com/office/drawing/2014/main" id="{5619F296-A00B-4922-8B02-1E710FFB21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8694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cxnSp>
        <p:nvCxnSpPr>
          <p:cNvPr id="38" name="Taisns savienotājs 17">
            <a:extLst>
              <a:ext uri="{FF2B5EF4-FFF2-40B4-BE49-F238E27FC236}">
                <a16:creationId xmlns="" xmlns:a16="http://schemas.microsoft.com/office/drawing/2014/main" id="{F500DB77-8D59-4ECB-9704-A0BA7ABFEB8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018080" y="1720825"/>
            <a:ext cx="0" cy="3405675"/>
          </a:xfrm>
          <a:prstGeom prst="straightConnector1">
            <a:avLst/>
          </a:prstGeom>
          <a:ln w="12700" cmpd="sng">
            <a:solidFill>
              <a:schemeClr val="tx2">
                <a:alpha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ksta vietturis 21">
            <a:extLst>
              <a:ext uri="{FF2B5EF4-FFF2-40B4-BE49-F238E27FC236}">
                <a16:creationId xmlns="" xmlns:a16="http://schemas.microsoft.com/office/drawing/2014/main" id="{DC4EC6EC-1795-44B0-9A35-584A11F3EA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88694" y="3855493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3" name="Teksta vietturis 21">
            <a:extLst>
              <a:ext uri="{FF2B5EF4-FFF2-40B4-BE49-F238E27FC236}">
                <a16:creationId xmlns="" xmlns:a16="http://schemas.microsoft.com/office/drawing/2014/main" id="{06CFA70D-1B47-434F-B2FD-A74F99192C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7020" y="3652278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4" name="Teksta vietturis 21">
            <a:extLst>
              <a:ext uri="{FF2B5EF4-FFF2-40B4-BE49-F238E27FC236}">
                <a16:creationId xmlns="" xmlns:a16="http://schemas.microsoft.com/office/drawing/2014/main" id="{A2C86090-3CCC-415F-B63F-CB481B1BBA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8694" y="4794243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5" name="Teksta vietturis 21">
            <a:extLst>
              <a:ext uri="{FF2B5EF4-FFF2-40B4-BE49-F238E27FC236}">
                <a16:creationId xmlns="" xmlns:a16="http://schemas.microsoft.com/office/drawing/2014/main" id="{B2853BF0-275E-4823-B6AF-51FC12B5B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47808" y="3855493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6" name="Teksta vietturis 21">
            <a:extLst>
              <a:ext uri="{FF2B5EF4-FFF2-40B4-BE49-F238E27FC236}">
                <a16:creationId xmlns="" xmlns:a16="http://schemas.microsoft.com/office/drawing/2014/main" id="{38EC18DA-4858-438B-95A8-9BC88471EA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6134" y="3652278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7" name="Teksta vietturis 21">
            <a:extLst>
              <a:ext uri="{FF2B5EF4-FFF2-40B4-BE49-F238E27FC236}">
                <a16:creationId xmlns="" xmlns:a16="http://schemas.microsoft.com/office/drawing/2014/main" id="{005DC1A0-77A0-46CA-BB34-17EE53DBE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7808" y="4794243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8" name="Teksta vietturis 21">
            <a:extLst>
              <a:ext uri="{FF2B5EF4-FFF2-40B4-BE49-F238E27FC236}">
                <a16:creationId xmlns="" xmlns:a16="http://schemas.microsoft.com/office/drawing/2014/main" id="{1B4E107B-1C9B-424E-BF2A-1DAA476776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3647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49" name="Teksta vietturis 21">
            <a:extLst>
              <a:ext uri="{FF2B5EF4-FFF2-40B4-BE49-F238E27FC236}">
                <a16:creationId xmlns="" xmlns:a16="http://schemas.microsoft.com/office/drawing/2014/main" id="{7EFB96F1-B1B4-4ADA-8F4B-4641C5B149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91973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50" name="Teksta vietturis 21">
            <a:extLst>
              <a:ext uri="{FF2B5EF4-FFF2-40B4-BE49-F238E27FC236}">
                <a16:creationId xmlns="" xmlns:a16="http://schemas.microsoft.com/office/drawing/2014/main" id="{31F76DBB-F404-4A14-9241-F41FBCFB6D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3647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19" name="Virsraksts 13">
            <a:extLst>
              <a:ext uri="{FF2B5EF4-FFF2-40B4-BE49-F238E27FC236}">
                <a16:creationId xmlns="" xmlns:a16="http://schemas.microsoft.com/office/drawing/2014/main" id="{7D8306B5-2466-4356-A001-0EF69C5F0D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4175" y="2590800"/>
            <a:ext cx="3671888" cy="220344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pic>
        <p:nvPicPr>
          <p:cNvPr id="20" name="Grafika 19">
            <a:extLst>
              <a:ext uri="{FF2B5EF4-FFF2-40B4-BE49-F238E27FC236}">
                <a16:creationId xmlns="" xmlns:a16="http://schemas.microsoft.com/office/drawing/2014/main" id="{1C7840B2-533E-44AC-8709-3FDB04CDA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975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4951">
          <p15:clr>
            <a:srgbClr val="FBAE40"/>
          </p15:clr>
        </p15:guide>
        <p15:guide id="2" pos="504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61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a vietturis 1">
            <a:extLst>
              <a:ext uri="{FF2B5EF4-FFF2-40B4-BE49-F238E27FC236}">
                <a16:creationId xmlns="" xmlns:a16="http://schemas.microsoft.com/office/drawing/2014/main" id="{D2FAE8DD-5923-4758-A775-3EF659FB3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6250"/>
            <a:ext cx="111601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  <p:sp>
        <p:nvSpPr>
          <p:cNvPr id="7" name="Teksta vietturis 2">
            <a:extLst>
              <a:ext uri="{FF2B5EF4-FFF2-40B4-BE49-F238E27FC236}">
                <a16:creationId xmlns="" xmlns:a16="http://schemas.microsoft.com/office/drawing/2014/main" id="{DB93B0E6-0D70-45F9-807E-FB1868D45FD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6886" y="2076580"/>
            <a:ext cx="3552827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Teksta vietturis 2">
            <a:extLst>
              <a:ext uri="{FF2B5EF4-FFF2-40B4-BE49-F238E27FC236}">
                <a16:creationId xmlns="" xmlns:a16="http://schemas.microsoft.com/office/drawing/2014/main" id="{8052CE27-EE9E-4082-953D-E2597582A3F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5938" y="2076580"/>
            <a:ext cx="3600450" cy="363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8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80B80583-6A42-4A55-A28A-BEF02D995B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738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u atainojums_4_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Taisns savienotājs 17">
            <a:extLst>
              <a:ext uri="{FF2B5EF4-FFF2-40B4-BE49-F238E27FC236}">
                <a16:creationId xmlns="" xmlns:a16="http://schemas.microsoft.com/office/drawing/2014/main" id="{0CB0E98D-85F3-4FB2-8C49-640032DF0E8D}"/>
              </a:ext>
            </a:extLst>
          </p:cNvPr>
          <p:cNvCxnSpPr>
            <a:cxnSpLocks/>
          </p:cNvCxnSpPr>
          <p:nvPr userDrawn="1"/>
        </p:nvCxnSpPr>
        <p:spPr>
          <a:xfrm>
            <a:off x="3941537" y="1756850"/>
            <a:ext cx="0" cy="3405675"/>
          </a:xfrm>
          <a:prstGeom prst="straightConnector1">
            <a:avLst/>
          </a:prstGeom>
          <a:ln w="12700" cmpd="sng">
            <a:solidFill>
              <a:schemeClr val="tx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ksta vietturis 21">
            <a:extLst>
              <a:ext uri="{FF2B5EF4-FFF2-40B4-BE49-F238E27FC236}">
                <a16:creationId xmlns="" xmlns:a16="http://schemas.microsoft.com/office/drawing/2014/main" id="{23BF840C-C244-4426-8CD6-FA848EA7C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8694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26" name="Teksta vietturis 21">
            <a:extLst>
              <a:ext uri="{FF2B5EF4-FFF2-40B4-BE49-F238E27FC236}">
                <a16:creationId xmlns="" xmlns:a16="http://schemas.microsoft.com/office/drawing/2014/main" id="{035F2D81-C030-4421-908C-E3F84B9D8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7020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29" name="Teksta vietturis 21">
            <a:extLst>
              <a:ext uri="{FF2B5EF4-FFF2-40B4-BE49-F238E27FC236}">
                <a16:creationId xmlns="" xmlns:a16="http://schemas.microsoft.com/office/drawing/2014/main" id="{5619F296-A00B-4922-8B02-1E710FFB21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8694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cxnSp>
        <p:nvCxnSpPr>
          <p:cNvPr id="38" name="Taisns savienotājs 17">
            <a:extLst>
              <a:ext uri="{FF2B5EF4-FFF2-40B4-BE49-F238E27FC236}">
                <a16:creationId xmlns="" xmlns:a16="http://schemas.microsoft.com/office/drawing/2014/main" id="{F500DB77-8D59-4ECB-9704-A0BA7ABFEB8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018080" y="1720825"/>
            <a:ext cx="0" cy="3405675"/>
          </a:xfrm>
          <a:prstGeom prst="straightConnector1">
            <a:avLst/>
          </a:prstGeom>
          <a:ln w="12700" cmpd="sng">
            <a:solidFill>
              <a:schemeClr val="tx1">
                <a:alpha val="3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ksta vietturis 21">
            <a:extLst>
              <a:ext uri="{FF2B5EF4-FFF2-40B4-BE49-F238E27FC236}">
                <a16:creationId xmlns="" xmlns:a16="http://schemas.microsoft.com/office/drawing/2014/main" id="{DC4EC6EC-1795-44B0-9A35-584A11F3EA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88694" y="3855493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3" name="Teksta vietturis 21">
            <a:extLst>
              <a:ext uri="{FF2B5EF4-FFF2-40B4-BE49-F238E27FC236}">
                <a16:creationId xmlns="" xmlns:a16="http://schemas.microsoft.com/office/drawing/2014/main" id="{06CFA70D-1B47-434F-B2FD-A74F99192C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7020" y="3652278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4" name="Teksta vietturis 21">
            <a:extLst>
              <a:ext uri="{FF2B5EF4-FFF2-40B4-BE49-F238E27FC236}">
                <a16:creationId xmlns="" xmlns:a16="http://schemas.microsoft.com/office/drawing/2014/main" id="{A2C86090-3CCC-415F-B63F-CB481B1BBA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8694" y="4794243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5" name="Teksta vietturis 21">
            <a:extLst>
              <a:ext uri="{FF2B5EF4-FFF2-40B4-BE49-F238E27FC236}">
                <a16:creationId xmlns="" xmlns:a16="http://schemas.microsoft.com/office/drawing/2014/main" id="{B2853BF0-275E-4823-B6AF-51FC12B5B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47808" y="3855493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5</a:t>
            </a:r>
          </a:p>
        </p:txBody>
      </p:sp>
      <p:sp>
        <p:nvSpPr>
          <p:cNvPr id="46" name="Teksta vietturis 21">
            <a:extLst>
              <a:ext uri="{FF2B5EF4-FFF2-40B4-BE49-F238E27FC236}">
                <a16:creationId xmlns="" xmlns:a16="http://schemas.microsoft.com/office/drawing/2014/main" id="{38EC18DA-4858-438B-95A8-9BC88471EA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6134" y="3652278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47" name="Teksta vietturis 21">
            <a:extLst>
              <a:ext uri="{FF2B5EF4-FFF2-40B4-BE49-F238E27FC236}">
                <a16:creationId xmlns="" xmlns:a16="http://schemas.microsoft.com/office/drawing/2014/main" id="{005DC1A0-77A0-46CA-BB34-17EE53DBE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7808" y="4794243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48" name="Teksta vietturis 21">
            <a:extLst>
              <a:ext uri="{FF2B5EF4-FFF2-40B4-BE49-F238E27FC236}">
                <a16:creationId xmlns="" xmlns:a16="http://schemas.microsoft.com/office/drawing/2014/main" id="{1B4E107B-1C9B-424E-BF2A-1DAA476776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3647" y="1968507"/>
            <a:ext cx="1401890" cy="9028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3</a:t>
            </a:r>
          </a:p>
        </p:txBody>
      </p:sp>
      <p:sp>
        <p:nvSpPr>
          <p:cNvPr id="49" name="Teksta vietturis 21">
            <a:extLst>
              <a:ext uri="{FF2B5EF4-FFF2-40B4-BE49-F238E27FC236}">
                <a16:creationId xmlns="" xmlns:a16="http://schemas.microsoft.com/office/drawing/2014/main" id="{7EFB96F1-B1B4-4ADA-8F4B-4641C5B149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91973" y="1765292"/>
            <a:ext cx="783564" cy="3556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million</a:t>
            </a:r>
            <a:endParaRPr lang="lv-LV" dirty="0"/>
          </a:p>
        </p:txBody>
      </p:sp>
      <p:sp>
        <p:nvSpPr>
          <p:cNvPr id="50" name="Teksta vietturis 21">
            <a:extLst>
              <a:ext uri="{FF2B5EF4-FFF2-40B4-BE49-F238E27FC236}">
                <a16:creationId xmlns="" xmlns:a16="http://schemas.microsoft.com/office/drawing/2014/main" id="{31F76DBB-F404-4A14-9241-F41FBCFB6D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3647" y="2907257"/>
            <a:ext cx="1401890" cy="3587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err="1"/>
              <a:t>Deposit</a:t>
            </a:r>
            <a:endParaRPr lang="lv-LV" dirty="0"/>
          </a:p>
        </p:txBody>
      </p:sp>
      <p:sp>
        <p:nvSpPr>
          <p:cNvPr id="19" name="Virsraksts 13">
            <a:extLst>
              <a:ext uri="{FF2B5EF4-FFF2-40B4-BE49-F238E27FC236}">
                <a16:creationId xmlns="" xmlns:a16="http://schemas.microsoft.com/office/drawing/2014/main" id="{7FDFF377-FB62-48B0-A10C-475BD4FBA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4175" y="2590800"/>
            <a:ext cx="3671888" cy="220344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936254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4951">
          <p15:clr>
            <a:srgbClr val="FBAE40"/>
          </p15:clr>
        </p15:guide>
        <p15:guide id="2" pos="504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61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="" xmlns:a16="http://schemas.microsoft.com/office/drawing/2014/main" id="{CDD8E6E7-8280-456F-8940-C6E9B7EE5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2463" y="1284061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Teksta vietturis 6">
            <a:extLst>
              <a:ext uri="{FF2B5EF4-FFF2-40B4-BE49-F238E27FC236}">
                <a16:creationId xmlns="" xmlns:a16="http://schemas.microsoft.com/office/drawing/2014/main" id="{3ECB1511-6FF2-4AA5-BBBC-3A3EDC5C9E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1659" y="1284061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9" name="Teksta vietturis 6">
            <a:extLst>
              <a:ext uri="{FF2B5EF4-FFF2-40B4-BE49-F238E27FC236}">
                <a16:creationId xmlns="" xmlns:a16="http://schemas.microsoft.com/office/drawing/2014/main" id="{8CFEC493-C302-42EC-B901-AE38403F0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2061" y="1284061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3" name="Teksta vietturis 6">
            <a:extLst>
              <a:ext uri="{FF2B5EF4-FFF2-40B4-BE49-F238E27FC236}">
                <a16:creationId xmlns="" xmlns:a16="http://schemas.microsoft.com/office/drawing/2014/main" id="{859FB641-FD5B-4A37-9D47-3742D9C3C2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2463" y="2971346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Texts</a:t>
            </a:r>
            <a:endParaRPr lang="lv-LV" dirty="0"/>
          </a:p>
        </p:txBody>
      </p:sp>
      <p:sp>
        <p:nvSpPr>
          <p:cNvPr id="14" name="Teksta vietturis 6">
            <a:extLst>
              <a:ext uri="{FF2B5EF4-FFF2-40B4-BE49-F238E27FC236}">
                <a16:creationId xmlns="" xmlns:a16="http://schemas.microsoft.com/office/drawing/2014/main" id="{3441792A-3DD5-49BD-A97F-2A23DC9E88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1659" y="2971346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5" name="Teksta vietturis 6">
            <a:extLst>
              <a:ext uri="{FF2B5EF4-FFF2-40B4-BE49-F238E27FC236}">
                <a16:creationId xmlns="" xmlns:a16="http://schemas.microsoft.com/office/drawing/2014/main" id="{1B512450-9173-4FDC-9F23-0E434EB09D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2061" y="2971346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Texts</a:t>
            </a:r>
            <a:endParaRPr lang="lv-LV" dirty="0"/>
          </a:p>
        </p:txBody>
      </p:sp>
      <p:sp>
        <p:nvSpPr>
          <p:cNvPr id="17" name="Teksta vietturis 6">
            <a:extLst>
              <a:ext uri="{FF2B5EF4-FFF2-40B4-BE49-F238E27FC236}">
                <a16:creationId xmlns="" xmlns:a16="http://schemas.microsoft.com/office/drawing/2014/main" id="{D9F4CC26-3EE7-47B5-9DDD-11B0DCC30E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2463" y="4658631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Teksta vietturis 6">
            <a:extLst>
              <a:ext uri="{FF2B5EF4-FFF2-40B4-BE49-F238E27FC236}">
                <a16:creationId xmlns="" xmlns:a16="http://schemas.microsoft.com/office/drawing/2014/main" id="{4B1422E3-5A2E-4B6D-9F1F-2E554A3BB1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1659" y="4658631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9" name="Teksta vietturis 6">
            <a:extLst>
              <a:ext uri="{FF2B5EF4-FFF2-40B4-BE49-F238E27FC236}">
                <a16:creationId xmlns="" xmlns:a16="http://schemas.microsoft.com/office/drawing/2014/main" id="{C963F708-AFEF-48A8-B268-9698131B61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2061" y="4658631"/>
            <a:ext cx="1419225" cy="1419225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E7D9F63A-77B6-4BD5-B935-B29A173C6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1849940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orient="horz" pos="482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elāgots izkārto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="" xmlns:a16="http://schemas.microsoft.com/office/drawing/2014/main" id="{CDD8E6E7-8280-456F-8940-C6E9B7EE5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2463" y="1284061"/>
            <a:ext cx="2134051" cy="2134051"/>
          </a:xfrm>
          <a:prstGeom prst="rect">
            <a:avLst/>
          </a:prstGeom>
          <a:ln w="3175">
            <a:solidFill>
              <a:schemeClr val="accent1">
                <a:alpha val="3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2" name="Teksta vietturis 6">
            <a:extLst>
              <a:ext uri="{FF2B5EF4-FFF2-40B4-BE49-F238E27FC236}">
                <a16:creationId xmlns="" xmlns:a16="http://schemas.microsoft.com/office/drawing/2014/main" id="{B054F1C6-2F42-41FF-8ADC-86E6ADE4A8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263" y="1284060"/>
            <a:ext cx="2134051" cy="2134051"/>
          </a:xfrm>
          <a:prstGeom prst="rect">
            <a:avLst/>
          </a:prstGeom>
          <a:ln w="3175">
            <a:solidFill>
              <a:schemeClr val="accent1">
                <a:alpha val="3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6" name="Teksta vietturis 6">
            <a:extLst>
              <a:ext uri="{FF2B5EF4-FFF2-40B4-BE49-F238E27FC236}">
                <a16:creationId xmlns="" xmlns:a16="http://schemas.microsoft.com/office/drawing/2014/main" id="{58A51900-8C5E-4DB6-9C06-7951A2B874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2463" y="3722461"/>
            <a:ext cx="2134051" cy="2134051"/>
          </a:xfrm>
          <a:prstGeom prst="rect">
            <a:avLst/>
          </a:prstGeom>
          <a:ln w="3175">
            <a:solidFill>
              <a:schemeClr val="accent1">
                <a:alpha val="3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0" name="Teksta vietturis 6">
            <a:extLst>
              <a:ext uri="{FF2B5EF4-FFF2-40B4-BE49-F238E27FC236}">
                <a16:creationId xmlns="" xmlns:a16="http://schemas.microsoft.com/office/drawing/2014/main" id="{93284579-E33E-4258-A411-CE6E451A97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3263" y="3722460"/>
            <a:ext cx="2134051" cy="2134051"/>
          </a:xfrm>
          <a:prstGeom prst="rect">
            <a:avLst/>
          </a:prstGeom>
          <a:ln w="3175">
            <a:solidFill>
              <a:schemeClr val="accent1">
                <a:alpha val="3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Virsraksts 1">
            <a:extLst>
              <a:ext uri="{FF2B5EF4-FFF2-40B4-BE49-F238E27FC236}">
                <a16:creationId xmlns="" xmlns:a16="http://schemas.microsoft.com/office/drawing/2014/main" id="{5EBAB42C-7C8C-4865-B5CC-83CB39F552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9008739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="" xmlns:a16="http://schemas.microsoft.com/office/drawing/2014/main" id="{CDD8E6E7-8280-456F-8940-C6E9B7EE5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2463" y="1284061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Teksta vietturis 6">
            <a:extLst>
              <a:ext uri="{FF2B5EF4-FFF2-40B4-BE49-F238E27FC236}">
                <a16:creationId xmlns="" xmlns:a16="http://schemas.microsoft.com/office/drawing/2014/main" id="{3ECB1511-6FF2-4AA5-BBBC-3A3EDC5C9E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1659" y="1284061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9" name="Teksta vietturis 6">
            <a:extLst>
              <a:ext uri="{FF2B5EF4-FFF2-40B4-BE49-F238E27FC236}">
                <a16:creationId xmlns="" xmlns:a16="http://schemas.microsoft.com/office/drawing/2014/main" id="{8CFEC493-C302-42EC-B901-AE38403F0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2061" y="1284061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3" name="Teksta vietturis 6">
            <a:extLst>
              <a:ext uri="{FF2B5EF4-FFF2-40B4-BE49-F238E27FC236}">
                <a16:creationId xmlns="" xmlns:a16="http://schemas.microsoft.com/office/drawing/2014/main" id="{859FB641-FD5B-4A37-9D47-3742D9C3C2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2463" y="2949575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4" name="Teksta vietturis 6">
            <a:extLst>
              <a:ext uri="{FF2B5EF4-FFF2-40B4-BE49-F238E27FC236}">
                <a16:creationId xmlns="" xmlns:a16="http://schemas.microsoft.com/office/drawing/2014/main" id="{3441792A-3DD5-49BD-A97F-2A23DC9E88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1659" y="2949575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5" name="Teksta vietturis 6">
            <a:extLst>
              <a:ext uri="{FF2B5EF4-FFF2-40B4-BE49-F238E27FC236}">
                <a16:creationId xmlns="" xmlns:a16="http://schemas.microsoft.com/office/drawing/2014/main" id="{1B512450-9173-4FDC-9F23-0E434EB09D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2061" y="2949575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Teksta vietturis 6">
            <a:extLst>
              <a:ext uri="{FF2B5EF4-FFF2-40B4-BE49-F238E27FC236}">
                <a16:creationId xmlns="" xmlns:a16="http://schemas.microsoft.com/office/drawing/2014/main" id="{D9F4CC26-3EE7-47B5-9DDD-11B0DCC30E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2463" y="4615089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Teksta vietturis 6">
            <a:extLst>
              <a:ext uri="{FF2B5EF4-FFF2-40B4-BE49-F238E27FC236}">
                <a16:creationId xmlns="" xmlns:a16="http://schemas.microsoft.com/office/drawing/2014/main" id="{4B1422E3-5A2E-4B6D-9F1F-2E554A3BB1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1659" y="4615089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9" name="Teksta vietturis 6">
            <a:extLst>
              <a:ext uri="{FF2B5EF4-FFF2-40B4-BE49-F238E27FC236}">
                <a16:creationId xmlns="" xmlns:a16="http://schemas.microsoft.com/office/drawing/2014/main" id="{C963F708-AFEF-48A8-B268-9698131B61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2061" y="4615089"/>
            <a:ext cx="1419225" cy="1419225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pic>
        <p:nvPicPr>
          <p:cNvPr id="20" name="Grafika 19">
            <a:extLst>
              <a:ext uri="{FF2B5EF4-FFF2-40B4-BE49-F238E27FC236}">
                <a16:creationId xmlns="" xmlns:a16="http://schemas.microsoft.com/office/drawing/2014/main" id="{D1A8787C-5191-4A32-9363-A7C2CDAC2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16" name="Virsraksts 1">
            <a:extLst>
              <a:ext uri="{FF2B5EF4-FFF2-40B4-BE49-F238E27FC236}">
                <a16:creationId xmlns="" xmlns:a16="http://schemas.microsoft.com/office/drawing/2014/main" id="{B4CCF6A3-A4C4-4970-A9AF-4A243B8CE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46708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="" xmlns:a16="http://schemas.microsoft.com/office/drawing/2014/main" id="{CDD8E6E7-8280-456F-8940-C6E9B7EE5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2463" y="1284061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8" name="Teksta vietturis 6">
            <a:extLst>
              <a:ext uri="{FF2B5EF4-FFF2-40B4-BE49-F238E27FC236}">
                <a16:creationId xmlns="" xmlns:a16="http://schemas.microsoft.com/office/drawing/2014/main" id="{3ECB1511-6FF2-4AA5-BBBC-3A3EDC5C9E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1659" y="1284061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9" name="Teksta vietturis 6">
            <a:extLst>
              <a:ext uri="{FF2B5EF4-FFF2-40B4-BE49-F238E27FC236}">
                <a16:creationId xmlns="" xmlns:a16="http://schemas.microsoft.com/office/drawing/2014/main" id="{8CFEC493-C302-42EC-B901-AE38403F0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2061" y="1284061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3" name="Teksta vietturis 6">
            <a:extLst>
              <a:ext uri="{FF2B5EF4-FFF2-40B4-BE49-F238E27FC236}">
                <a16:creationId xmlns="" xmlns:a16="http://schemas.microsoft.com/office/drawing/2014/main" id="{859FB641-FD5B-4A37-9D47-3742D9C3C2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2463" y="2949575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4" name="Teksta vietturis 6">
            <a:extLst>
              <a:ext uri="{FF2B5EF4-FFF2-40B4-BE49-F238E27FC236}">
                <a16:creationId xmlns="" xmlns:a16="http://schemas.microsoft.com/office/drawing/2014/main" id="{3441792A-3DD5-49BD-A97F-2A23DC9E88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1659" y="2949575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5" name="Teksta vietturis 6">
            <a:extLst>
              <a:ext uri="{FF2B5EF4-FFF2-40B4-BE49-F238E27FC236}">
                <a16:creationId xmlns="" xmlns:a16="http://schemas.microsoft.com/office/drawing/2014/main" id="{1B512450-9173-4FDC-9F23-0E434EB09D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2061" y="2949575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Teksta vietturis 6">
            <a:extLst>
              <a:ext uri="{FF2B5EF4-FFF2-40B4-BE49-F238E27FC236}">
                <a16:creationId xmlns="" xmlns:a16="http://schemas.microsoft.com/office/drawing/2014/main" id="{D9F4CC26-3EE7-47B5-9DDD-11B0DCC30E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2463" y="4615089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Teksta vietturis 6">
            <a:extLst>
              <a:ext uri="{FF2B5EF4-FFF2-40B4-BE49-F238E27FC236}">
                <a16:creationId xmlns="" xmlns:a16="http://schemas.microsoft.com/office/drawing/2014/main" id="{4B1422E3-5A2E-4B6D-9F1F-2E554A3BB1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1659" y="4615089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9" name="Teksta vietturis 6">
            <a:extLst>
              <a:ext uri="{FF2B5EF4-FFF2-40B4-BE49-F238E27FC236}">
                <a16:creationId xmlns="" xmlns:a16="http://schemas.microsoft.com/office/drawing/2014/main" id="{C963F708-AFEF-48A8-B268-9698131B61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2061" y="4615089"/>
            <a:ext cx="1419225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6" name="Virsraksts 1">
            <a:extLst>
              <a:ext uri="{FF2B5EF4-FFF2-40B4-BE49-F238E27FC236}">
                <a16:creationId xmlns="" xmlns:a16="http://schemas.microsoft.com/office/drawing/2014/main" id="{EF81F53B-FA91-47C7-BBDF-FB9C921D7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67876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elāgots izkārto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="" xmlns:a16="http://schemas.microsoft.com/office/drawing/2014/main" id="{CDD8E6E7-8280-456F-8940-C6E9B7EE5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2463" y="1284061"/>
            <a:ext cx="2134051" cy="2134051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2" name="Teksta vietturis 6">
            <a:extLst>
              <a:ext uri="{FF2B5EF4-FFF2-40B4-BE49-F238E27FC236}">
                <a16:creationId xmlns="" xmlns:a16="http://schemas.microsoft.com/office/drawing/2014/main" id="{B054F1C6-2F42-41FF-8ADC-86E6ADE4A8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263" y="1284060"/>
            <a:ext cx="2134051" cy="2134051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6" name="Teksta vietturis 6">
            <a:extLst>
              <a:ext uri="{FF2B5EF4-FFF2-40B4-BE49-F238E27FC236}">
                <a16:creationId xmlns="" xmlns:a16="http://schemas.microsoft.com/office/drawing/2014/main" id="{58A51900-8C5E-4DB6-9C06-7951A2B874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2463" y="3722461"/>
            <a:ext cx="2134051" cy="2134051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0" name="Teksta vietturis 6">
            <a:extLst>
              <a:ext uri="{FF2B5EF4-FFF2-40B4-BE49-F238E27FC236}">
                <a16:creationId xmlns="" xmlns:a16="http://schemas.microsoft.com/office/drawing/2014/main" id="{93284579-E33E-4258-A411-CE6E451A97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3263" y="3722460"/>
            <a:ext cx="2134051" cy="2134051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pic>
        <p:nvPicPr>
          <p:cNvPr id="10" name="Grafika 9">
            <a:extLst>
              <a:ext uri="{FF2B5EF4-FFF2-40B4-BE49-F238E27FC236}">
                <a16:creationId xmlns="" xmlns:a16="http://schemas.microsoft.com/office/drawing/2014/main" id="{96D3BFF0-FAFC-45AF-ADAB-EDE42E34D8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9" name="Virsraksts 1">
            <a:extLst>
              <a:ext uri="{FF2B5EF4-FFF2-40B4-BE49-F238E27FC236}">
                <a16:creationId xmlns="" xmlns:a16="http://schemas.microsoft.com/office/drawing/2014/main" id="{A46699EB-F516-4E10-B677-6111EB3BF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028057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elāgots izkārtojum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a vietturis 6">
            <a:extLst>
              <a:ext uri="{FF2B5EF4-FFF2-40B4-BE49-F238E27FC236}">
                <a16:creationId xmlns="" xmlns:a16="http://schemas.microsoft.com/office/drawing/2014/main" id="{CDD8E6E7-8280-456F-8940-C6E9B7EE5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2463" y="1284061"/>
            <a:ext cx="2134051" cy="21340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2" name="Teksta vietturis 6">
            <a:extLst>
              <a:ext uri="{FF2B5EF4-FFF2-40B4-BE49-F238E27FC236}">
                <a16:creationId xmlns="" xmlns:a16="http://schemas.microsoft.com/office/drawing/2014/main" id="{B054F1C6-2F42-41FF-8ADC-86E6ADE4A8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263" y="1284060"/>
            <a:ext cx="2134051" cy="21340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6" name="Teksta vietturis 6">
            <a:extLst>
              <a:ext uri="{FF2B5EF4-FFF2-40B4-BE49-F238E27FC236}">
                <a16:creationId xmlns="" xmlns:a16="http://schemas.microsoft.com/office/drawing/2014/main" id="{58A51900-8C5E-4DB6-9C06-7951A2B874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2463" y="3722461"/>
            <a:ext cx="2134051" cy="21340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0" name="Teksta vietturis 6">
            <a:extLst>
              <a:ext uri="{FF2B5EF4-FFF2-40B4-BE49-F238E27FC236}">
                <a16:creationId xmlns="" xmlns:a16="http://schemas.microsoft.com/office/drawing/2014/main" id="{93284579-E33E-4258-A411-CE6E451A97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3263" y="3722460"/>
            <a:ext cx="2134051" cy="21340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5pPr marL="1828800" indent="0">
              <a:buNone/>
              <a:defRPr/>
            </a:lvl5pPr>
          </a:lstStyle>
          <a:p>
            <a:pPr lvl="0"/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9" name="Virsraksts 1">
            <a:extLst>
              <a:ext uri="{FF2B5EF4-FFF2-40B4-BE49-F238E27FC236}">
                <a16:creationId xmlns="" xmlns:a16="http://schemas.microsoft.com/office/drawing/2014/main" id="{20FBB38A-3358-45E2-AEDE-2A103BDEF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87727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as vietturis 16">
            <a:extLst>
              <a:ext uri="{FF2B5EF4-FFF2-40B4-BE49-F238E27FC236}">
                <a16:creationId xmlns="" xmlns:a16="http://schemas.microsoft.com/office/drawing/2014/main" id="{4ED3E766-4C82-4625-9620-2E084B08FA7A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15938" y="1268413"/>
            <a:ext cx="6973887" cy="44656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lv-LV" dirty="0" err="1"/>
              <a:t>Chart</a:t>
            </a:r>
            <a:endParaRPr lang="lv-LV" dirty="0"/>
          </a:p>
        </p:txBody>
      </p:sp>
      <p:sp>
        <p:nvSpPr>
          <p:cNvPr id="4" name="Virsraksts 1">
            <a:extLst>
              <a:ext uri="{FF2B5EF4-FFF2-40B4-BE49-F238E27FC236}">
                <a16:creationId xmlns="" xmlns:a16="http://schemas.microsoft.com/office/drawing/2014/main" id="{907048BE-028E-4C94-885D-B346EF20C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47916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799" userDrawn="1">
          <p15:clr>
            <a:srgbClr val="FBAE40"/>
          </p15:clr>
        </p15:guide>
        <p15:guide id="2" orient="horz" pos="3612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as vietturis 7">
            <a:extLst>
              <a:ext uri="{FF2B5EF4-FFF2-40B4-BE49-F238E27FC236}">
                <a16:creationId xmlns="" xmlns:a16="http://schemas.microsoft.com/office/drawing/2014/main" id="{2D0AEC79-0FE5-4BB7-905E-D4B52CA2539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8" y="1273629"/>
            <a:ext cx="5232400" cy="4435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 err="1"/>
              <a:t>Chart</a:t>
            </a:r>
            <a:endParaRPr lang="lv-LV" dirty="0"/>
          </a:p>
        </p:txBody>
      </p:sp>
      <p:sp>
        <p:nvSpPr>
          <p:cNvPr id="17" name="Diagrammas vietturis 7">
            <a:extLst>
              <a:ext uri="{FF2B5EF4-FFF2-40B4-BE49-F238E27FC236}">
                <a16:creationId xmlns="" xmlns:a16="http://schemas.microsoft.com/office/drawing/2014/main" id="{9E833130-40BD-414E-BA91-DCFA21919E11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443663" y="1273629"/>
            <a:ext cx="5232400" cy="4460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 err="1"/>
              <a:t>Chart</a:t>
            </a:r>
            <a:endParaRPr lang="lv-LV" dirty="0"/>
          </a:p>
        </p:txBody>
      </p:sp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7C1DC131-7DF5-408F-BAC1-6774B2EE8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6802906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3612">
          <p15:clr>
            <a:srgbClr val="FBAE40"/>
          </p15:clr>
        </p15:guide>
        <p15:guide id="3" pos="2615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m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as vietturis 16">
            <a:extLst>
              <a:ext uri="{FF2B5EF4-FFF2-40B4-BE49-F238E27FC236}">
                <a16:creationId xmlns="" xmlns:a16="http://schemas.microsoft.com/office/drawing/2014/main" id="{4ED3E766-4C82-4625-9620-2E084B08FA7A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15938" y="1268413"/>
            <a:ext cx="6973887" cy="446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lv-LV" dirty="0" err="1"/>
              <a:t>Chart</a:t>
            </a:r>
            <a:endParaRPr lang="lv-LV" dirty="0"/>
          </a:p>
        </p:txBody>
      </p:sp>
      <p:pic>
        <p:nvPicPr>
          <p:cNvPr id="6" name="Grafika 5">
            <a:extLst>
              <a:ext uri="{FF2B5EF4-FFF2-40B4-BE49-F238E27FC236}">
                <a16:creationId xmlns="" xmlns:a16="http://schemas.microsoft.com/office/drawing/2014/main" id="{260F6A51-C966-45D6-BB29-2719C0CEA3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144" y="5956553"/>
            <a:ext cx="547200" cy="911356"/>
          </a:xfrm>
          <a:prstGeom prst="rect">
            <a:avLst/>
          </a:prstGeom>
        </p:spPr>
      </p:pic>
      <p:sp>
        <p:nvSpPr>
          <p:cNvPr id="5" name="Virsraksts 1">
            <a:extLst>
              <a:ext uri="{FF2B5EF4-FFF2-40B4-BE49-F238E27FC236}">
                <a16:creationId xmlns="" xmlns:a16="http://schemas.microsoft.com/office/drawing/2014/main" id="{DA0E065F-5668-4C6B-B87E-181B9C103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11" y="503887"/>
            <a:ext cx="5580062" cy="330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New</a:t>
            </a:r>
            <a:r>
              <a:rPr lang="lv-LV" dirty="0"/>
              <a:t> </a:t>
            </a:r>
            <a:r>
              <a:rPr lang="lv-LV" dirty="0" err="1"/>
              <a:t>Section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763358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799">
          <p15:clr>
            <a:srgbClr val="FBAE40"/>
          </p15:clr>
        </p15:guide>
        <p15:guide id="2" orient="horz" pos="3612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8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15.xml"/><Relationship Id="rId20" Type="http://schemas.openxmlformats.org/officeDocument/2006/relationships/oleObject" Target="../embeddings/oleObject23.bin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09.xml"/><Relationship Id="rId19" Type="http://schemas.openxmlformats.org/officeDocument/2006/relationships/vmlDrawing" Target="../drawings/vmlDrawing23.v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52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6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oleObject" Target="../embeddings/oleObject7.bin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vmlDrawing" Target="../drawings/vmlDrawing7.v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vmlDrawing" Target="../drawings/vmlDrawing13.v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vmlDrawing" Target="../drawings/vmlDrawing17.v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="" xmlns:a16="http://schemas.microsoft.com/office/drawing/2014/main" id="{3534020A-12E5-461E-9620-C7032A1F7BF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9142" y="5958424"/>
            <a:ext cx="545614" cy="9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00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5" r:id="rId3"/>
    <p:sldLayoutId id="2147483656" r:id="rId4"/>
    <p:sldLayoutId id="2147483657" r:id="rId5"/>
    <p:sldLayoutId id="2147483652" r:id="rId6"/>
    <p:sldLayoutId id="2147483679" r:id="rId7"/>
    <p:sldLayoutId id="2147483658" r:id="rId8"/>
    <p:sldLayoutId id="2147483663" r:id="rId9"/>
    <p:sldLayoutId id="2147483660" r:id="rId10"/>
    <p:sldLayoutId id="2147483659" r:id="rId11"/>
    <p:sldLayoutId id="2147483662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042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2593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4974" userDrawn="1">
          <p15:clr>
            <a:srgbClr val="F26B43"/>
          </p15:clr>
        </p15:guide>
        <p15:guide id="9" pos="5087" userDrawn="1">
          <p15:clr>
            <a:srgbClr val="F26B43"/>
          </p15:clr>
        </p15:guide>
        <p15:guide id="10" pos="735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4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 userDrawn="1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pos="2593" userDrawn="1">
          <p15:clr>
            <a:srgbClr val="F26B43"/>
          </p15:clr>
        </p15:guide>
        <p15:guide id="8" pos="2706" userDrawn="1">
          <p15:clr>
            <a:srgbClr val="F26B43"/>
          </p15:clr>
        </p15:guide>
        <p15:guide id="9" pos="4974" userDrawn="1">
          <p15:clr>
            <a:srgbClr val="F26B43"/>
          </p15:clr>
        </p15:guide>
        <p15:guide id="10" pos="5087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570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ransition spd="slow">
    <p:push dir="u"/>
  </p:transition>
  <p:hf hdr="0" ftr="0" dt="0"/>
  <p:txStyles>
    <p:titleStyle>
      <a:lvl1pPr algn="l" defTabSz="914142" rtl="0" eaLnBrk="1" latinLnBrk="0" hangingPunct="1">
        <a:lnSpc>
          <a:spcPct val="90000"/>
        </a:lnSpc>
        <a:spcBef>
          <a:spcPct val="0"/>
        </a:spcBef>
        <a:buNone/>
        <a:defRPr sz="5300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535" indent="-228535" algn="l" defTabSz="91414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8" indent="-228535" algn="l" defTabSz="91414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7" indent="-228535" algn="l" defTabSz="91414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8" indent="-228535" algn="l" defTabSz="91414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9" indent="-228535" algn="l" defTabSz="91414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89" indent="-228535" algn="l" defTabSz="91414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0" indent="-228535" algn="l" defTabSz="91414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1" indent="-228535" algn="l" defTabSz="91414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02" indent="-228535" algn="l" defTabSz="91414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2" algn="l" defTabSz="914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2" algn="l" defTabSz="914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3" algn="l" defTabSz="914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4" algn="l" defTabSz="914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5" algn="l" defTabSz="914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6" algn="l" defTabSz="914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7" algn="l" defTabSz="914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 userDrawn="1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pos="2593" userDrawn="1">
          <p15:clr>
            <a:srgbClr val="F26B43"/>
          </p15:clr>
        </p15:guide>
        <p15:guide id="8" pos="2706" userDrawn="1">
          <p15:clr>
            <a:srgbClr val="F26B43"/>
          </p15:clr>
        </p15:guide>
        <p15:guide id="9" pos="4974" userDrawn="1">
          <p15:clr>
            <a:srgbClr val="F26B43"/>
          </p15:clr>
        </p15:guide>
        <p15:guide id="10" pos="5087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="" xmlns:a16="http://schemas.microsoft.com/office/drawing/2014/main" id="{3534020A-12E5-461E-9620-C7032A1F7B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9142" y="5958424"/>
            <a:ext cx="545614" cy="908718"/>
          </a:xfrm>
          <a:prstGeom prst="rect">
            <a:avLst/>
          </a:prstGeom>
        </p:spPr>
      </p:pic>
      <p:sp>
        <p:nvSpPr>
          <p:cNvPr id="2" name="MSIPCMContentMarking" descr="{&quot;HashCode&quot;:415069746,&quot;Placement&quot;:&quot;Header&quot;}">
            <a:extLst>
              <a:ext uri="{FF2B5EF4-FFF2-40B4-BE49-F238E27FC236}">
                <a16:creationId xmlns="" xmlns:a16="http://schemas.microsoft.com/office/drawing/2014/main" id="{AD5E86A0-9557-4018-BF77-4723A2469494}"/>
              </a:ext>
            </a:extLst>
          </p:cNvPr>
          <p:cNvSpPr txBox="1"/>
          <p:nvPr userDrawn="1"/>
        </p:nvSpPr>
        <p:spPr>
          <a:xfrm>
            <a:off x="0" y="0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r>
              <a:rPr lang="lv-LV" sz="1000">
                <a:solidFill>
                  <a:srgbClr val="000000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xmlns="" val="394712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042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2593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4974" userDrawn="1">
          <p15:clr>
            <a:srgbClr val="F26B43"/>
          </p15:clr>
        </p15:guide>
        <p15:guide id="9" pos="5087" userDrawn="1">
          <p15:clr>
            <a:srgbClr val="F26B43"/>
          </p15:clr>
        </p15:guide>
        <p15:guide id="10" pos="7355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5952570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554" name="think-cell Slide" r:id="rId20" imgW="360" imgH="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1274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pos="2593">
          <p15:clr>
            <a:srgbClr val="F26B43"/>
          </p15:clr>
        </p15:guide>
        <p15:guide id="8" pos="2706">
          <p15:clr>
            <a:srgbClr val="F26B43"/>
          </p15:clr>
        </p15:guide>
        <p15:guide id="9" pos="4974">
          <p15:clr>
            <a:srgbClr val="F26B43"/>
          </p15:clr>
        </p15:guide>
        <p15:guide id="10" pos="5087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458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pos="2593">
          <p15:clr>
            <a:srgbClr val="F26B43"/>
          </p15:clr>
        </p15:guide>
        <p15:guide id="8" pos="2706">
          <p15:clr>
            <a:srgbClr val="F26B43"/>
          </p15:clr>
        </p15:guide>
        <p15:guide id="9" pos="4974">
          <p15:clr>
            <a:srgbClr val="F26B43"/>
          </p15:clr>
        </p15:guide>
        <p15:guide id="10" pos="5087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8908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 userDrawn="1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pos="2593" userDrawn="1">
          <p15:clr>
            <a:srgbClr val="F26B43"/>
          </p15:clr>
        </p15:guide>
        <p15:guide id="8" pos="2706" userDrawn="1">
          <p15:clr>
            <a:srgbClr val="F26B43"/>
          </p15:clr>
        </p15:guide>
        <p15:guide id="9" pos="4974" userDrawn="1">
          <p15:clr>
            <a:srgbClr val="F26B43"/>
          </p15:clr>
        </p15:guide>
        <p15:guide id="10" pos="5087" userDrawn="1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="" xmlns:a16="http://schemas.microsoft.com/office/drawing/2014/main" id="{3534020A-12E5-461E-9620-C7032A1F7BF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9142" y="5958424"/>
            <a:ext cx="545614" cy="9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1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042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2593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4974" userDrawn="1">
          <p15:clr>
            <a:srgbClr val="F26B43"/>
          </p15:clr>
        </p15:guide>
        <p15:guide id="9" pos="5087" userDrawn="1">
          <p15:clr>
            <a:srgbClr val="F26B43"/>
          </p15:clr>
        </p15:guide>
        <p15:guide id="10" pos="7355" userDrawn="1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="" xmlns:a16="http://schemas.microsoft.com/office/drawing/2014/main" id="{3534020A-12E5-461E-9620-C7032A1F7BF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9142" y="5958424"/>
            <a:ext cx="545614" cy="9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54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8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042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2593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4974" userDrawn="1">
          <p15:clr>
            <a:srgbClr val="F26B43"/>
          </p15:clr>
        </p15:guide>
        <p15:guide id="9" pos="5087" userDrawn="1">
          <p15:clr>
            <a:srgbClr val="F26B43"/>
          </p15:clr>
        </p15:guide>
        <p15:guide id="10" pos="73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="" xmlns:a16="http://schemas.microsoft.com/office/drawing/2014/main" id="{FE7055C5-0F64-46D6-9F42-F06253BA7D81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9142" y="5958424"/>
            <a:ext cx="545614" cy="9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353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6" r:id="rId4"/>
    <p:sldLayoutId id="2147483680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81" r:id="rId12"/>
    <p:sldLayoutId id="2147483682" r:id="rId13"/>
    <p:sldLayoutId id="2147483684" r:id="rId14"/>
    <p:sldLayoutId id="2147483683" r:id="rId15"/>
    <p:sldLayoutId id="2147483692" r:id="rId16"/>
    <p:sldLayoutId id="2147483693" r:id="rId17"/>
    <p:sldLayoutId id="2147483694" r:id="rId18"/>
    <p:sldLayoutId id="214748369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8782489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6" name="think-cell Slide" r:id="rId20" imgW="360" imgH="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9599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pos="2593">
          <p15:clr>
            <a:srgbClr val="F26B43"/>
          </p15:clr>
        </p15:guide>
        <p15:guide id="8" pos="2706">
          <p15:clr>
            <a:srgbClr val="F26B43"/>
          </p15:clr>
        </p15:guide>
        <p15:guide id="9" pos="4974">
          <p15:clr>
            <a:srgbClr val="F26B43"/>
          </p15:clr>
        </p15:guide>
        <p15:guide id="10" pos="508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624374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170" name="think-cell Slide" r:id="rId20" imgW="360" imgH="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3694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pos="2593">
          <p15:clr>
            <a:srgbClr val="F26B43"/>
          </p15:clr>
        </p15:guide>
        <p15:guide id="8" pos="2706">
          <p15:clr>
            <a:srgbClr val="F26B43"/>
          </p15:clr>
        </p15:guide>
        <p15:guide id="9" pos="4974">
          <p15:clr>
            <a:srgbClr val="F26B43"/>
          </p15:clr>
        </p15:guide>
        <p15:guide id="10" pos="508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IPCM41224f30b96951d983981463" descr="{&quot;HashCode&quot;:-1287040821,&quot;Placement&quot;:&quot;Header&quot;,&quot;Top&quot;:0.0,&quot;Left&quot;:0.0,&quot;SlideWidth&quot;:960,&quot;SlideHeight&quot;:540}"/>
          <p:cNvSpPr txBox="1"/>
          <p:nvPr userDrawn="1"/>
        </p:nvSpPr>
        <p:spPr>
          <a:xfrm>
            <a:off x="0" y="0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r>
              <a:rPr lang="lv-LV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xmlns="" val="45353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pos="2593">
          <p15:clr>
            <a:srgbClr val="F26B43"/>
          </p15:clr>
        </p15:guide>
        <p15:guide id="8" pos="2706">
          <p15:clr>
            <a:srgbClr val="F26B43"/>
          </p15:clr>
        </p15:guide>
        <p15:guide id="9" pos="4974">
          <p15:clr>
            <a:srgbClr val="F26B43"/>
          </p15:clr>
        </p15:guide>
        <p15:guide id="10" pos="508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="" xmlns:a16="http://schemas.microsoft.com/office/drawing/2014/main" id="{FE7055C5-0F64-46D6-9F42-F06253BA7D8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9142" y="5958424"/>
            <a:ext cx="545614" cy="9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18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314" name="think-cell Slide" r:id="rId20" imgW="360" imgH="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5565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pos="2593">
          <p15:clr>
            <a:srgbClr val="F26B43"/>
          </p15:clr>
        </p15:guide>
        <p15:guide id="8" pos="2706">
          <p15:clr>
            <a:srgbClr val="F26B43"/>
          </p15:clr>
        </p15:guide>
        <p15:guide id="9" pos="4974">
          <p15:clr>
            <a:srgbClr val="F26B43"/>
          </p15:clr>
        </p15:guide>
        <p15:guide id="10" pos="508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="" xmlns:a16="http://schemas.microsoft.com/office/drawing/2014/main" id="{3534020A-12E5-461E-9620-C7032A1F7BF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9142" y="5958424"/>
            <a:ext cx="545614" cy="9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27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042" userDrawn="1">
          <p15:clr>
            <a:srgbClr val="F26B43"/>
          </p15:clr>
        </p15:guide>
        <p15:guide id="2" orient="horz" pos="3838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2593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4974" userDrawn="1">
          <p15:clr>
            <a:srgbClr val="F26B43"/>
          </p15:clr>
        </p15:guide>
        <p15:guide id="9" pos="5087" userDrawn="1">
          <p15:clr>
            <a:srgbClr val="F26B43"/>
          </p15:clr>
        </p15:guide>
        <p15:guide id="10" pos="7355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410" name="think-cell Slide" r:id="rId20" imgW="360" imgH="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8351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2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pos="2593">
          <p15:clr>
            <a:srgbClr val="F26B43"/>
          </p15:clr>
        </p15:guide>
        <p15:guide id="8" pos="2706">
          <p15:clr>
            <a:srgbClr val="F26B43"/>
          </p15:clr>
        </p15:guide>
        <p15:guide id="9" pos="4974">
          <p15:clr>
            <a:srgbClr val="F26B43"/>
          </p15:clr>
        </p15:guide>
        <p15:guide id="10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3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75.xml"/><Relationship Id="rId5" Type="http://schemas.openxmlformats.org/officeDocument/2006/relationships/image" Target="../media/image35.png"/><Relationship Id="rId4" Type="http://schemas.microsoft.com/office/2014/relationships/chartEx" Target="../charts/chartEx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75.xml"/><Relationship Id="rId5" Type="http://schemas.openxmlformats.org/officeDocument/2006/relationships/image" Target="../media/image36.png"/><Relationship Id="rId4" Type="http://schemas.microsoft.com/office/2014/relationships/chartEx" Target="../charts/chartEx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75.xml"/><Relationship Id="rId5" Type="http://schemas.openxmlformats.org/officeDocument/2006/relationships/image" Target="../media/image38.png"/><Relationship Id="rId4" Type="http://schemas.microsoft.com/office/2014/relationships/chartEx" Target="../charts/chartEx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5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5.xml"/><Relationship Id="rId5" Type="http://schemas.openxmlformats.org/officeDocument/2006/relationships/image" Target="../media/image60.png"/><Relationship Id="rId4" Type="http://schemas.microsoft.com/office/2014/relationships/chartEx" Target="../charts/chartEx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49.vml"/><Relationship Id="rId5" Type="http://schemas.openxmlformats.org/officeDocument/2006/relationships/chart" Target="../charts/chart8.xml"/><Relationship Id="rId4" Type="http://schemas.openxmlformats.org/officeDocument/2006/relationships/oleObject" Target="../embeddings/oleObject6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50.vml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oleObject" Target="../embeddings/oleObject7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5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4926BB6-F8EC-4811-8270-D5198E82F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777" y="1800988"/>
            <a:ext cx="4523399" cy="227161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Pirmasis</a:t>
            </a:r>
            <a:r>
              <a:rPr lang="en-US" sz="2800" dirty="0">
                <a:solidFill>
                  <a:schemeClr val="tx1"/>
                </a:solidFill>
              </a:rPr>
              <a:t> m</a:t>
            </a:r>
            <a:r>
              <a:rPr lang="lt-LT" sz="2800" dirty="0">
                <a:solidFill>
                  <a:schemeClr val="tx1"/>
                </a:solidFill>
              </a:rPr>
              <a:t>ūšis laimėtas, bet karas – dar ne. Iššūkiai Lietuvos ir pasaulio ekonomikai 2023 metais</a:t>
            </a:r>
            <a:endParaRPr lang="lv-LV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1300" y="4909572"/>
            <a:ext cx="3390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/>
              <a:t>Dr. Žygimantas </a:t>
            </a:r>
            <a:r>
              <a:rPr lang="lt-LT" sz="2000" b="1" dirty="0" err="1"/>
              <a:t>Mauricas</a:t>
            </a:r>
            <a:endParaRPr lang="lt-LT" sz="2000" b="1" dirty="0"/>
          </a:p>
          <a:p>
            <a:r>
              <a:rPr lang="lt-LT" sz="2000" dirty="0"/>
              <a:t>Vyriausiasis ekonomistas</a:t>
            </a:r>
          </a:p>
          <a:p>
            <a:endParaRPr lang="lt-LT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861300" y="5925235"/>
            <a:ext cx="4273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smtClean="0"/>
              <a:t>2023 </a:t>
            </a:r>
            <a:r>
              <a:rPr lang="lt-LT" sz="2000" dirty="0"/>
              <a:t>m. kovo 21 d.</a:t>
            </a:r>
          </a:p>
        </p:txBody>
      </p:sp>
      <p:pic>
        <p:nvPicPr>
          <p:cNvPr id="5" name="Picture 2" descr="Fighting Wallpapers - Wallpaper Cave">
            <a:extLst>
              <a:ext uri="{FF2B5EF4-FFF2-40B4-BE49-F238E27FC236}">
                <a16:creationId xmlns="" xmlns:a16="http://schemas.microsoft.com/office/drawing/2014/main" id="{9916007C-677B-D7E2-A3BF-E9F09F42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907" y="1948428"/>
            <a:ext cx="3641293" cy="22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05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521C81-5C1A-9ED4-FC71-97E913E0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3" y="93255"/>
            <a:ext cx="11198694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Kariniame fronte Ukraina atsilakė, tačiau pergalei pasiekti reikia daugiau paramos </a:t>
            </a:r>
            <a:endParaRPr lang="en-US" sz="2400" b="1" dirty="0"/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DA09752C-1C20-099B-CBF0-2AD3791C37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9850" y="1490780"/>
            <a:ext cx="7072300" cy="52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40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521C81-5C1A-9ED4-FC71-97E913E0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3" y="93255"/>
            <a:ext cx="11198694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Krentančios energijos prekių kainos ženkliai sumažins infliaciją Lietuvoje, tačiau paslaugų kainų augimas išliks spartus</a:t>
            </a:r>
            <a:endParaRPr lang="en-US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A090AE7-F32C-B098-9A3E-1C52CF8FA63D}"/>
              </a:ext>
            </a:extLst>
          </p:cNvPr>
          <p:cNvCxnSpPr>
            <a:cxnSpLocks/>
          </p:cNvCxnSpPr>
          <p:nvPr/>
        </p:nvCxnSpPr>
        <p:spPr>
          <a:xfrm>
            <a:off x="6400800" y="1787525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5">
            <a:extLst>
              <a:ext uri="{FF2B5EF4-FFF2-40B4-BE49-F238E27FC236}">
                <a16:creationId xmlns="" xmlns:a16="http://schemas.microsoft.com/office/drawing/2014/main" id="{9AB85DF2-C729-0306-5C96-238D9F16335F}"/>
              </a:ext>
            </a:extLst>
          </p:cNvPr>
          <p:cNvGraphicFramePr>
            <a:graphicFrameLocks noGrp="1"/>
          </p:cNvGraphicFramePr>
          <p:nvPr/>
        </p:nvGraphicFramePr>
        <p:xfrm>
          <a:off x="6604001" y="2308565"/>
          <a:ext cx="5261450" cy="1161459"/>
        </p:xfrm>
        <a:graphic>
          <a:graphicData uri="http://schemas.openxmlformats.org/drawingml/2006/table">
            <a:tbl>
              <a:tblPr firstRow="1" bandRow="1"/>
              <a:tblGrid>
                <a:gridCol w="1092199">
                  <a:extLst>
                    <a:ext uri="{9D8B030D-6E8A-4147-A177-3AD203B41FA5}">
                      <a16:colId xmlns="" xmlns:a16="http://schemas.microsoft.com/office/drawing/2014/main" val="1455023800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418234663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857602599"/>
                    </a:ext>
                  </a:extLst>
                </a:gridCol>
                <a:gridCol w="928317">
                  <a:extLst>
                    <a:ext uri="{9D8B030D-6E8A-4147-A177-3AD203B41FA5}">
                      <a16:colId xmlns="" xmlns:a16="http://schemas.microsoft.com/office/drawing/2014/main" val="3600606798"/>
                    </a:ext>
                  </a:extLst>
                </a:gridCol>
                <a:gridCol w="928317">
                  <a:extLst>
                    <a:ext uri="{9D8B030D-6E8A-4147-A177-3AD203B41FA5}">
                      <a16:colId xmlns="" xmlns:a16="http://schemas.microsoft.com/office/drawing/2014/main" val="1577801244"/>
                    </a:ext>
                  </a:extLst>
                </a:gridCol>
                <a:gridCol w="928317">
                  <a:extLst>
                    <a:ext uri="{9D8B030D-6E8A-4147-A177-3AD203B41FA5}">
                      <a16:colId xmlns="" xmlns:a16="http://schemas.microsoft.com/office/drawing/2014/main" val="275365190"/>
                    </a:ext>
                  </a:extLst>
                </a:gridCol>
              </a:tblGrid>
              <a:tr h="25925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/>
                        <a:t>2022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/>
                        <a:t>2023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/>
                        <a:t>2024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6458552"/>
                  </a:ext>
                </a:extLst>
              </a:tr>
              <a:tr h="295713">
                <a:tc>
                  <a:txBody>
                    <a:bodyPr/>
                    <a:lstStyle/>
                    <a:p>
                      <a:r>
                        <a:rPr lang="lt-LT" sz="1200" b="1" dirty="0"/>
                        <a:t>Lietuva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rgbClr val="C00000"/>
                          </a:solidFill>
                          <a:latin typeface="+mj-lt"/>
                          <a:ea typeface="+mj-ea"/>
                          <a:cs typeface="+mj-cs"/>
                        </a:rPr>
                        <a:t>18.9 (17.2)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C00000"/>
                          </a:solidFill>
                        </a:rPr>
                        <a:t>7.0 </a:t>
                      </a:r>
                      <a:r>
                        <a:rPr lang="lt-LT" sz="120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GB" sz="1200" dirty="0">
                          <a:solidFill>
                            <a:srgbClr val="C00000"/>
                          </a:solidFill>
                        </a:rPr>
                        <a:t>6.5</a:t>
                      </a:r>
                      <a:r>
                        <a:rPr lang="lt-LT" sz="1200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00B050"/>
                          </a:solidFill>
                        </a:rPr>
                        <a:t>-0.5  </a:t>
                      </a:r>
                      <a:r>
                        <a:rPr lang="lt-LT" sz="120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GB" sz="1200" dirty="0">
                          <a:solidFill>
                            <a:srgbClr val="00B050"/>
                          </a:solidFill>
                        </a:rPr>
                        <a:t>3.0</a:t>
                      </a:r>
                      <a:r>
                        <a:rPr lang="lt-LT" sz="120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6584554"/>
                  </a:ext>
                </a:extLst>
              </a:tr>
              <a:tr h="295713">
                <a:tc>
                  <a:txBody>
                    <a:bodyPr/>
                    <a:lstStyle/>
                    <a:p>
                      <a:r>
                        <a:rPr lang="lt-LT" sz="1200" b="1" dirty="0"/>
                        <a:t>Latvija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17.2 (18.8)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7.2 </a:t>
                      </a:r>
                      <a:r>
                        <a:rPr lang="lt-LT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(</a:t>
                      </a:r>
                      <a:r>
                        <a:rPr lang="en-US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7.8</a:t>
                      </a:r>
                      <a:r>
                        <a:rPr lang="lt-LT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  <a:endParaRPr lang="en-US" sz="1200" b="0" i="0" kern="1200" dirty="0">
                        <a:solidFill>
                          <a:srgbClr val="00B05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-1.2</a:t>
                      </a:r>
                      <a:r>
                        <a:rPr lang="lt-LT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 (</a:t>
                      </a:r>
                      <a:r>
                        <a:rPr lang="en-US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-2.1</a:t>
                      </a:r>
                      <a:r>
                        <a:rPr lang="lt-LT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)</a:t>
                      </a:r>
                      <a:endParaRPr lang="en-US" sz="1200" b="0" i="0" kern="1200" dirty="0">
                        <a:solidFill>
                          <a:srgbClr val="00B05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861620"/>
                  </a:ext>
                </a:extLst>
              </a:tr>
              <a:tr h="295713">
                <a:tc>
                  <a:txBody>
                    <a:bodyPr/>
                    <a:lstStyle/>
                    <a:p>
                      <a:r>
                        <a:rPr lang="lt-LT" sz="1200" b="1" dirty="0"/>
                        <a:t>Estija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-0.6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19.4 (21.0)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9.0 (11.0)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0.0 (0.0)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185686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0D975A-EB52-0285-BC36-EA9D45CF6E22}"/>
              </a:ext>
            </a:extLst>
          </p:cNvPr>
          <p:cNvSpPr txBox="1"/>
          <p:nvPr/>
        </p:nvSpPr>
        <p:spPr>
          <a:xfrm>
            <a:off x="6604002" y="1934894"/>
            <a:ext cx="509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Infliacijos prognozės (SVKI)</a:t>
            </a:r>
            <a:endParaRPr lang="en-US" sz="1400" b="1" dirty="0"/>
          </a:p>
        </p:txBody>
      </p:sp>
      <p:graphicFrame>
        <p:nvGraphicFramePr>
          <p:cNvPr id="13" name="Table 15">
            <a:extLst>
              <a:ext uri="{FF2B5EF4-FFF2-40B4-BE49-F238E27FC236}">
                <a16:creationId xmlns="" xmlns:a16="http://schemas.microsoft.com/office/drawing/2014/main" id="{700639BE-907D-F838-D2BB-4BD2238FEB8B}"/>
              </a:ext>
            </a:extLst>
          </p:cNvPr>
          <p:cNvGraphicFramePr>
            <a:graphicFrameLocks noGrp="1"/>
          </p:cNvGraphicFramePr>
          <p:nvPr/>
        </p:nvGraphicFramePr>
        <p:xfrm>
          <a:off x="6604001" y="4388042"/>
          <a:ext cx="5261449" cy="1405647"/>
        </p:xfrm>
        <a:graphic>
          <a:graphicData uri="http://schemas.openxmlformats.org/drawingml/2006/table">
            <a:tbl>
              <a:tblPr firstRow="1" bandRow="1"/>
              <a:tblGrid>
                <a:gridCol w="1092199">
                  <a:extLst>
                    <a:ext uri="{9D8B030D-6E8A-4147-A177-3AD203B41FA5}">
                      <a16:colId xmlns="" xmlns:a16="http://schemas.microsoft.com/office/drawing/2014/main" val="1455023800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418234663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857602599"/>
                    </a:ext>
                  </a:extLst>
                </a:gridCol>
                <a:gridCol w="736600">
                  <a:extLst>
                    <a:ext uri="{9D8B030D-6E8A-4147-A177-3AD203B41FA5}">
                      <a16:colId xmlns="" xmlns:a16="http://schemas.microsoft.com/office/drawing/2014/main" val="3600606798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1577801244"/>
                    </a:ext>
                  </a:extLst>
                </a:gridCol>
                <a:gridCol w="1019650">
                  <a:extLst>
                    <a:ext uri="{9D8B030D-6E8A-4147-A177-3AD203B41FA5}">
                      <a16:colId xmlns="" xmlns:a16="http://schemas.microsoft.com/office/drawing/2014/main" val="275365190"/>
                    </a:ext>
                  </a:extLst>
                </a:gridCol>
              </a:tblGrid>
              <a:tr h="22768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/>
                        <a:t>2022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/>
                        <a:t>2023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/>
                        <a:t>2024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6458552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r>
                        <a:rPr lang="lt-LT" sz="1200" b="1" dirty="0"/>
                        <a:t>Lietuva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25.7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34.5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33.9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11856866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r>
                        <a:rPr lang="lt-LT" sz="1200" b="1" dirty="0"/>
                        <a:t>Latvija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21.1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29.8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28.2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49312697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r>
                        <a:rPr lang="lt-LT" sz="1200" b="1" dirty="0"/>
                        <a:t>Estija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-0.6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24.0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35.2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35.2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11701882"/>
                  </a:ext>
                </a:extLst>
              </a:tr>
              <a:tr h="227684">
                <a:tc>
                  <a:txBody>
                    <a:bodyPr/>
                    <a:lstStyle/>
                    <a:p>
                      <a:r>
                        <a:rPr lang="en-US" sz="1200" b="1" dirty="0"/>
                        <a:t>Euro 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12.7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19.0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22.0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6083288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3B762F-DEA8-575C-F258-44E1739C1F6C}"/>
              </a:ext>
            </a:extLst>
          </p:cNvPr>
          <p:cNvSpPr txBox="1"/>
          <p:nvPr/>
        </p:nvSpPr>
        <p:spPr>
          <a:xfrm>
            <a:off x="6604001" y="4059627"/>
            <a:ext cx="509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Kainų lygio pokytis nuo 2019 metų (</a:t>
            </a:r>
            <a:r>
              <a:rPr lang="en-US" sz="1400" b="1" dirty="0"/>
              <a:t>%)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20EE9198-F065-AC9D-72DB-16B27A8E4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5682336"/>
              </p:ext>
            </p:extLst>
          </p:nvPr>
        </p:nvGraphicFramePr>
        <p:xfrm>
          <a:off x="852033" y="1787525"/>
          <a:ext cx="5243967" cy="4803719"/>
        </p:xfrm>
        <a:graphic>
          <a:graphicData uri="http://schemas.openxmlformats.org/presentationml/2006/ole">
            <p:oleObj spid="_x0000_s33794" name="Macrobond document" r:id="rId3" imgW="6759829" imgH="4273558" progId="">
              <p:embed/>
            </p:oleObj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B9911C-2469-71F3-088E-3101C051F792}"/>
              </a:ext>
            </a:extLst>
          </p:cNvPr>
          <p:cNvSpPr txBox="1"/>
          <p:nvPr/>
        </p:nvSpPr>
        <p:spPr>
          <a:xfrm>
            <a:off x="8810625" y="3535918"/>
            <a:ext cx="3054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Skliausteliuose – Luminor gruodžio mėn. prognozė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xmlns="" val="231198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4D7EC5B2-3C57-4A29-BB26-6EACDF49F42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429499" y="1458053"/>
              <a:ext cx="4476741" cy="41109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4" name="Chart 13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4D7EC5B2-3C57-4A29-BB26-6EACDF49F4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429499" y="1458053"/>
                <a:ext cx="4476741" cy="4110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4D7EC5B2-3C57-4A29-BB26-6EACDF49F42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695450" y="1466850"/>
              <a:ext cx="4476741" cy="41109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2" name="Chart 1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4D7EC5B2-3C57-4A29-BB26-6EACDF49F4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5450" y="1466850"/>
                <a:ext cx="4476741" cy="4110991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521C81-5C1A-9ED4-FC71-97E913E0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53" y="93255"/>
            <a:ext cx="11847747" cy="115903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Energijos ir maisto kainų šuolis pagrinde lėmė tai, kad 2022 metais infliacija Lietuvoje buvo ženkliai didesnė nei euro zonos vidurkis</a:t>
            </a:r>
            <a:endParaRPr lang="en-US" sz="24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4DA5968A-460A-0644-C14E-4DAB35BA2587}"/>
              </a:ext>
            </a:extLst>
          </p:cNvPr>
          <p:cNvCxnSpPr>
            <a:cxnSpLocks/>
          </p:cNvCxnSpPr>
          <p:nvPr/>
        </p:nvCxnSpPr>
        <p:spPr>
          <a:xfrm>
            <a:off x="6268126" y="1529866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EAB6D572-5647-E0D7-4E28-8EF73C5245FB}"/>
              </a:ext>
            </a:extLst>
          </p:cNvPr>
          <p:cNvGraphicFramePr>
            <a:graphicFrameLocks noGrp="1"/>
          </p:cNvGraphicFramePr>
          <p:nvPr/>
        </p:nvGraphicFramePr>
        <p:xfrm>
          <a:off x="666751" y="5577841"/>
          <a:ext cx="5505441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624">
                  <a:extLst>
                    <a:ext uri="{9D8B030D-6E8A-4147-A177-3AD203B41FA5}">
                      <a16:colId xmlns="" xmlns:a16="http://schemas.microsoft.com/office/drawing/2014/main" val="3814253024"/>
                    </a:ext>
                  </a:extLst>
                </a:gridCol>
                <a:gridCol w="766793">
                  <a:extLst>
                    <a:ext uri="{9D8B030D-6E8A-4147-A177-3AD203B41FA5}">
                      <a16:colId xmlns="" xmlns:a16="http://schemas.microsoft.com/office/drawing/2014/main" val="2713664577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3887735703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2917080322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1521722790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3385872465"/>
                    </a:ext>
                  </a:extLst>
                </a:gridCol>
              </a:tblGrid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Krep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šelio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svoris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34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27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9086626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Metinis pokytis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2.2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9.1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21.8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55.9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18.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167942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Indėlis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3.1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3.1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5.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71509946"/>
                  </a:ext>
                </a:extLst>
              </a:tr>
            </a:tbl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="" xmlns:a16="http://schemas.microsoft.com/office/drawing/2014/main" id="{58461611-221C-220B-2D69-5CE02CD49413}"/>
              </a:ext>
            </a:extLst>
          </p:cNvPr>
          <p:cNvSpPr/>
          <p:nvPr/>
        </p:nvSpPr>
        <p:spPr>
          <a:xfrm rot="16200000">
            <a:off x="2728574" y="2754102"/>
            <a:ext cx="304374" cy="14925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68A58A-D8D0-F704-E5D5-4E0966ED28EB}"/>
              </a:ext>
            </a:extLst>
          </p:cNvPr>
          <p:cNvSpPr txBox="1"/>
          <p:nvPr/>
        </p:nvSpPr>
        <p:spPr>
          <a:xfrm>
            <a:off x="2204486" y="2998094"/>
            <a:ext cx="135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dirty="0"/>
              <a:t>Grynoji infliacija</a:t>
            </a:r>
            <a:endParaRPr lang="en-US" sz="1400" dirty="0"/>
          </a:p>
        </p:txBody>
      </p:sp>
      <p:sp>
        <p:nvSpPr>
          <p:cNvPr id="12" name="Right Brace 11">
            <a:extLst>
              <a:ext uri="{FF2B5EF4-FFF2-40B4-BE49-F238E27FC236}">
                <a16:creationId xmlns="" xmlns:a16="http://schemas.microsoft.com/office/drawing/2014/main" id="{A2D8FF1B-7B2E-603B-44C7-824F7D489E84}"/>
              </a:ext>
            </a:extLst>
          </p:cNvPr>
          <p:cNvSpPr/>
          <p:nvPr/>
        </p:nvSpPr>
        <p:spPr>
          <a:xfrm rot="16200000">
            <a:off x="8393519" y="3392657"/>
            <a:ext cx="336387" cy="14925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EE3F51B-DF2C-B335-40A4-B3B72BC9DEBF}"/>
              </a:ext>
            </a:extLst>
          </p:cNvPr>
          <p:cNvSpPr txBox="1"/>
          <p:nvPr/>
        </p:nvSpPr>
        <p:spPr>
          <a:xfrm>
            <a:off x="7815428" y="3688391"/>
            <a:ext cx="135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dirty="0"/>
              <a:t>Grynoji infliacija</a:t>
            </a:r>
            <a:endParaRPr lang="en-US" sz="1400" dirty="0"/>
          </a:p>
        </p:txBody>
      </p:sp>
      <p:graphicFrame>
        <p:nvGraphicFramePr>
          <p:cNvPr id="15" name="Table 5">
            <a:extLst>
              <a:ext uri="{FF2B5EF4-FFF2-40B4-BE49-F238E27FC236}">
                <a16:creationId xmlns="" xmlns:a16="http://schemas.microsoft.com/office/drawing/2014/main" id="{45D7CAC2-1E3C-C6B0-122F-3E0F11905C5A}"/>
              </a:ext>
            </a:extLst>
          </p:cNvPr>
          <p:cNvGraphicFramePr>
            <a:graphicFrameLocks noGrp="1"/>
          </p:cNvGraphicFramePr>
          <p:nvPr/>
        </p:nvGraphicFramePr>
        <p:xfrm>
          <a:off x="6400799" y="5577840"/>
          <a:ext cx="5505441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624">
                  <a:extLst>
                    <a:ext uri="{9D8B030D-6E8A-4147-A177-3AD203B41FA5}">
                      <a16:colId xmlns="" xmlns:a16="http://schemas.microsoft.com/office/drawing/2014/main" val="3814253024"/>
                    </a:ext>
                  </a:extLst>
                </a:gridCol>
                <a:gridCol w="766793">
                  <a:extLst>
                    <a:ext uri="{9D8B030D-6E8A-4147-A177-3AD203B41FA5}">
                      <a16:colId xmlns="" xmlns:a16="http://schemas.microsoft.com/office/drawing/2014/main" val="2713664577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3887735703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2917080322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1521722790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3385872465"/>
                    </a:ext>
                  </a:extLst>
                </a:gridCol>
              </a:tblGrid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Krep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šelio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svoris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44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26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20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9086626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Metinis pokytis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3.5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4.6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9.0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37.0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8.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167942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Indėlis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1.4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1.2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1.8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715099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C4A3D8-5E74-AD3C-8D3D-ECF301ECFC54}"/>
              </a:ext>
            </a:extLst>
          </p:cNvPr>
          <p:cNvSpPr txBox="1"/>
          <p:nvPr/>
        </p:nvSpPr>
        <p:spPr>
          <a:xfrm>
            <a:off x="4883284" y="6535559"/>
            <a:ext cx="1384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Šaltinis: </a:t>
            </a:r>
            <a:r>
              <a:rPr lang="lt-LT" sz="1100" i="1" dirty="0" err="1"/>
              <a:t>Eurostat</a:t>
            </a:r>
            <a:endParaRPr lang="en-US" sz="1100" i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B46810-D901-272A-BE05-ED655C19325E}"/>
              </a:ext>
            </a:extLst>
          </p:cNvPr>
          <p:cNvSpPr txBox="1"/>
          <p:nvPr/>
        </p:nvSpPr>
        <p:spPr>
          <a:xfrm>
            <a:off x="10515184" y="6521161"/>
            <a:ext cx="1384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Šaltinis: </a:t>
            </a:r>
            <a:r>
              <a:rPr lang="lt-LT" sz="1100" i="1" dirty="0" err="1"/>
              <a:t>Eurostat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xmlns="" val="157696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4D7EC5B2-3C57-4A29-BB26-6EACDF49F42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695450" y="1466850"/>
              <a:ext cx="4476741" cy="41109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Chart 1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4D7EC5B2-3C57-4A29-BB26-6EACDF49F4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95450" y="1466850"/>
                <a:ext cx="4476741" cy="4110991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521C81-5C1A-9ED4-FC71-97E913E0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53" y="93255"/>
            <a:ext cx="11847747" cy="115903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2023 metų infliaciją ženkliai sumažins krentančios energijos kainos bei lėtėjantis maisto kainų augimas</a:t>
            </a:r>
            <a:endParaRPr lang="en-US" sz="24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4DA5968A-460A-0644-C14E-4DAB35BA2587}"/>
              </a:ext>
            </a:extLst>
          </p:cNvPr>
          <p:cNvCxnSpPr>
            <a:cxnSpLocks/>
          </p:cNvCxnSpPr>
          <p:nvPr/>
        </p:nvCxnSpPr>
        <p:spPr>
          <a:xfrm>
            <a:off x="6268126" y="1529866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EAB6D572-5647-E0D7-4E28-8EF73C5245FB}"/>
              </a:ext>
            </a:extLst>
          </p:cNvPr>
          <p:cNvGraphicFramePr>
            <a:graphicFrameLocks noGrp="1"/>
          </p:cNvGraphicFramePr>
          <p:nvPr/>
        </p:nvGraphicFramePr>
        <p:xfrm>
          <a:off x="666751" y="5577841"/>
          <a:ext cx="5505441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624">
                  <a:extLst>
                    <a:ext uri="{9D8B030D-6E8A-4147-A177-3AD203B41FA5}">
                      <a16:colId xmlns="" xmlns:a16="http://schemas.microsoft.com/office/drawing/2014/main" val="3814253024"/>
                    </a:ext>
                  </a:extLst>
                </a:gridCol>
                <a:gridCol w="766793">
                  <a:extLst>
                    <a:ext uri="{9D8B030D-6E8A-4147-A177-3AD203B41FA5}">
                      <a16:colId xmlns="" xmlns:a16="http://schemas.microsoft.com/office/drawing/2014/main" val="2713664577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3887735703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2917080322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1521722790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3385872465"/>
                    </a:ext>
                  </a:extLst>
                </a:gridCol>
              </a:tblGrid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Krep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šelio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svoris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6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34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27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9086626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Metinis pokytis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2.2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9.1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21.8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55.9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18.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167942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Indėlis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3.1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3.1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5.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8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0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71509946"/>
                  </a:ext>
                </a:extLst>
              </a:tr>
            </a:tbl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="" xmlns:a16="http://schemas.microsoft.com/office/drawing/2014/main" id="{58461611-221C-220B-2D69-5CE02CD49413}"/>
              </a:ext>
            </a:extLst>
          </p:cNvPr>
          <p:cNvSpPr/>
          <p:nvPr/>
        </p:nvSpPr>
        <p:spPr>
          <a:xfrm rot="16200000">
            <a:off x="2728574" y="2754102"/>
            <a:ext cx="304374" cy="14925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68A58A-D8D0-F704-E5D5-4E0966ED28EB}"/>
              </a:ext>
            </a:extLst>
          </p:cNvPr>
          <p:cNvSpPr txBox="1"/>
          <p:nvPr/>
        </p:nvSpPr>
        <p:spPr>
          <a:xfrm>
            <a:off x="2204486" y="2998094"/>
            <a:ext cx="135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dirty="0"/>
              <a:t>Grynoji infliacija</a:t>
            </a:r>
            <a:endParaRPr lang="en-US" sz="1400" dirty="0"/>
          </a:p>
        </p:txBody>
      </p:sp>
      <p:graphicFrame>
        <p:nvGraphicFramePr>
          <p:cNvPr id="15" name="Table 5">
            <a:extLst>
              <a:ext uri="{FF2B5EF4-FFF2-40B4-BE49-F238E27FC236}">
                <a16:creationId xmlns="" xmlns:a16="http://schemas.microsoft.com/office/drawing/2014/main" id="{45D7CAC2-1E3C-C6B0-122F-3E0F11905C5A}"/>
              </a:ext>
            </a:extLst>
          </p:cNvPr>
          <p:cNvGraphicFramePr>
            <a:graphicFrameLocks noGrp="1"/>
          </p:cNvGraphicFramePr>
          <p:nvPr/>
        </p:nvGraphicFramePr>
        <p:xfrm>
          <a:off x="6400799" y="5577840"/>
          <a:ext cx="5505441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624">
                  <a:extLst>
                    <a:ext uri="{9D8B030D-6E8A-4147-A177-3AD203B41FA5}">
                      <a16:colId xmlns="" xmlns:a16="http://schemas.microsoft.com/office/drawing/2014/main" val="3814253024"/>
                    </a:ext>
                  </a:extLst>
                </a:gridCol>
                <a:gridCol w="766793">
                  <a:extLst>
                    <a:ext uri="{9D8B030D-6E8A-4147-A177-3AD203B41FA5}">
                      <a16:colId xmlns="" xmlns:a16="http://schemas.microsoft.com/office/drawing/2014/main" val="2713664577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3887735703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2917080322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1521722790"/>
                    </a:ext>
                  </a:extLst>
                </a:gridCol>
                <a:gridCol w="887006">
                  <a:extLst>
                    <a:ext uri="{9D8B030D-6E8A-4147-A177-3AD203B41FA5}">
                      <a16:colId xmlns="" xmlns:a16="http://schemas.microsoft.com/office/drawing/2014/main" val="3385872465"/>
                    </a:ext>
                  </a:extLst>
                </a:gridCol>
              </a:tblGrid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Krep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šelio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svoris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25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33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27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59086626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Metinis pokytis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9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-7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7.0</a:t>
                      </a:r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1167942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Indėlis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2.5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2.8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2.8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-1.1 </a:t>
                      </a:r>
                      <a:r>
                        <a:rPr lang="lt-LT" sz="12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p.p</a:t>
                      </a:r>
                      <a:r>
                        <a:rPr lang="lt-LT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2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7150994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4D7EC5B2-3C57-4A29-BB26-6EACDF49F42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429499" y="1529866"/>
              <a:ext cx="4476741" cy="41109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4D7EC5B2-3C57-4A29-BB26-6EACDF49F4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29499" y="1529866"/>
                <a:ext cx="4476741" cy="411099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B0026F-4F5F-9629-B3D2-90FA5F15A178}"/>
              </a:ext>
            </a:extLst>
          </p:cNvPr>
          <p:cNvSpPr txBox="1"/>
          <p:nvPr/>
        </p:nvSpPr>
        <p:spPr>
          <a:xfrm>
            <a:off x="9036996" y="6521161"/>
            <a:ext cx="28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Šaltiniai: </a:t>
            </a:r>
            <a:r>
              <a:rPr lang="lt-LT" sz="1100" i="1" dirty="0" err="1"/>
              <a:t>Eurostat</a:t>
            </a:r>
            <a:r>
              <a:rPr lang="lt-LT" sz="1100" i="1" dirty="0"/>
              <a:t> ir autoriaus skaičiavimai</a:t>
            </a:r>
            <a:endParaRPr lang="en-US" sz="1100" i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3D50FEB-8FFB-50F6-7236-E29C5F969733}"/>
              </a:ext>
            </a:extLst>
          </p:cNvPr>
          <p:cNvSpPr txBox="1"/>
          <p:nvPr/>
        </p:nvSpPr>
        <p:spPr>
          <a:xfrm>
            <a:off x="3557036" y="6510783"/>
            <a:ext cx="28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Šaltiniai: </a:t>
            </a:r>
            <a:r>
              <a:rPr lang="lt-LT" sz="1100" i="1" dirty="0" err="1"/>
              <a:t>Eurostat</a:t>
            </a:r>
            <a:r>
              <a:rPr lang="lt-LT" sz="1100" i="1" dirty="0"/>
              <a:t> ir autoriaus skaičiavimai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xmlns="" val="59326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521C81-5C1A-9ED4-FC71-97E913E0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3" y="33688"/>
            <a:ext cx="11198694" cy="1299812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Kodėl energetinių prekių kainos Lietuvoje 2023 metais sumažės? </a:t>
            </a:r>
            <a:endParaRPr lang="en-US" sz="24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DC3DA30-3A47-046F-0733-6864720A02CB}"/>
              </a:ext>
            </a:extLst>
          </p:cNvPr>
          <p:cNvCxnSpPr>
            <a:cxnSpLocks/>
          </p:cNvCxnSpPr>
          <p:nvPr/>
        </p:nvCxnSpPr>
        <p:spPr>
          <a:xfrm>
            <a:off x="6442213" y="1689500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8A13AD31-C24C-43CB-AF48-040DDD824D7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309901" y="1527060"/>
              <a:ext cx="4786100" cy="459885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Chart 1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8A13AD31-C24C-43CB-AF48-040DDD824D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09901" y="1527060"/>
                <a:ext cx="4786100" cy="4598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CD5D7E7E-0821-8069-957D-C715C56151C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28183" y="1526117"/>
              <a:ext cx="4786100" cy="459885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CD5D7E7E-0821-8069-957D-C715C56151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828183" y="1526117"/>
                <a:ext cx="4786100" cy="459885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EEA364-9C64-7297-5A07-0F6B2B7C0BD4}"/>
              </a:ext>
            </a:extLst>
          </p:cNvPr>
          <p:cNvSpPr txBox="1"/>
          <p:nvPr/>
        </p:nvSpPr>
        <p:spPr>
          <a:xfrm>
            <a:off x="8974791" y="6317592"/>
            <a:ext cx="2863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Šaltiniai: </a:t>
            </a:r>
            <a:r>
              <a:rPr lang="lt-LT" sz="1100" i="1" dirty="0" err="1"/>
              <a:t>Eurostat</a:t>
            </a:r>
            <a:r>
              <a:rPr lang="lt-LT" sz="1100" i="1" dirty="0"/>
              <a:t> ir autoriaus skaičiavimai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xmlns="" val="92350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521C81-5C1A-9ED4-FC71-97E913E0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96" y="88432"/>
            <a:ext cx="11847747" cy="115903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Maisto ir gėrimų kainos pasivijo ES vidurkį, tad tolesnio spartaus augimo potencialas yra ribotas</a:t>
            </a:r>
            <a:endParaRPr lang="en-US" sz="2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53B216D-CD61-3E65-435D-4795A0DFCFF0}"/>
              </a:ext>
            </a:extLst>
          </p:cNvPr>
          <p:cNvCxnSpPr>
            <a:cxnSpLocks/>
          </p:cNvCxnSpPr>
          <p:nvPr/>
        </p:nvCxnSpPr>
        <p:spPr>
          <a:xfrm>
            <a:off x="6462679" y="1670017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46D57EE0-2840-469A-A588-2ABAF84FF17D}"/>
              </a:ext>
            </a:extLst>
          </p:cNvPr>
          <p:cNvGraphicFramePr>
            <a:graphicFrameLocks/>
          </p:cNvGraphicFramePr>
          <p:nvPr/>
        </p:nvGraphicFramePr>
        <p:xfrm>
          <a:off x="6693677" y="1854232"/>
          <a:ext cx="4928749" cy="425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1C7B5D91-8D44-4DF9-991E-20C7EF0AD55E}"/>
              </a:ext>
            </a:extLst>
          </p:cNvPr>
          <p:cNvGraphicFramePr>
            <a:graphicFrameLocks/>
          </p:cNvGraphicFramePr>
          <p:nvPr/>
        </p:nvGraphicFramePr>
        <p:xfrm>
          <a:off x="1099023" y="1553476"/>
          <a:ext cx="4857750" cy="482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EEFC5E7-B046-FB7B-3F33-03A6EF02AC3A}"/>
              </a:ext>
            </a:extLst>
          </p:cNvPr>
          <p:cNvSpPr txBox="1"/>
          <p:nvPr/>
        </p:nvSpPr>
        <p:spPr>
          <a:xfrm>
            <a:off x="8896487" y="6119736"/>
            <a:ext cx="2823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Šaltinis: </a:t>
            </a:r>
            <a:r>
              <a:rPr lang="lt-LT" sz="1100" i="1" dirty="0" err="1"/>
              <a:t>Eurostat</a:t>
            </a:r>
            <a:r>
              <a:rPr lang="lt-LT" sz="1100" i="1" dirty="0"/>
              <a:t> ir autoriaus skaičiavimai</a:t>
            </a:r>
            <a:endParaRPr lang="en-US" sz="1100" i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7EADF66-A436-AF22-FF40-65BC1ADF80DE}"/>
              </a:ext>
            </a:extLst>
          </p:cNvPr>
          <p:cNvSpPr txBox="1"/>
          <p:nvPr/>
        </p:nvSpPr>
        <p:spPr>
          <a:xfrm>
            <a:off x="3527898" y="6250541"/>
            <a:ext cx="2823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Šaltinis: </a:t>
            </a:r>
            <a:r>
              <a:rPr lang="lt-LT" sz="1100" i="1" dirty="0" err="1"/>
              <a:t>Eurostat</a:t>
            </a:r>
            <a:r>
              <a:rPr lang="lt-LT" sz="1100" i="1" dirty="0"/>
              <a:t> ir autoriaus skaičiavimai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xmlns="" val="283868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74521C81-5C1A-9ED4-FC71-97E913E0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96" y="88432"/>
            <a:ext cx="11847747" cy="115903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Galime tikėtis pieno produktų ir duonos gaminių pigimo, tačiau mėsos produktai kurį laiką dar neturėtų pigti</a:t>
            </a:r>
            <a:endParaRPr lang="en-US" sz="2400" b="1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A95CBE98-8D55-5B35-44AC-C8B5F1E80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8593850"/>
              </p:ext>
            </p:extLst>
          </p:nvPr>
        </p:nvGraphicFramePr>
        <p:xfrm>
          <a:off x="829046" y="1679745"/>
          <a:ext cx="5351404" cy="4572000"/>
        </p:xfrm>
        <a:graphic>
          <a:graphicData uri="http://schemas.openxmlformats.org/presentationml/2006/ole">
            <p:oleObj spid="_x0000_s34818" name="Macrobond document" r:id="rId3" imgW="6759829" imgH="4273558" progId="">
              <p:embed/>
            </p:oleObj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0F73A2ED-5B87-5DD2-F8E3-F4945276C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5912249"/>
              </p:ext>
            </p:extLst>
          </p:nvPr>
        </p:nvGraphicFramePr>
        <p:xfrm>
          <a:off x="6877050" y="1679744"/>
          <a:ext cx="5018088" cy="4571999"/>
        </p:xfrm>
        <a:graphic>
          <a:graphicData uri="http://schemas.openxmlformats.org/presentationml/2006/ole">
            <p:oleObj spid="_x0000_s34819" name="Macrobond document" r:id="rId4" imgW="6759829" imgH="4273558" progId="">
              <p:embed/>
            </p:oleObj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47046D9-EF50-7304-B21C-E67FD9306CB4}"/>
              </a:ext>
            </a:extLst>
          </p:cNvPr>
          <p:cNvCxnSpPr>
            <a:cxnSpLocks/>
          </p:cNvCxnSpPr>
          <p:nvPr/>
        </p:nvCxnSpPr>
        <p:spPr>
          <a:xfrm>
            <a:off x="6615079" y="1679744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0127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249"/>
            <a:ext cx="12192000" cy="1225315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Pramonės produkcijos ir statybos sąnaudų kainos stabilizuojasi </a:t>
            </a:r>
            <a:br>
              <a:rPr lang="lt-LT" sz="2400" b="1" dirty="0"/>
            </a:br>
            <a:endParaRPr lang="en-US" sz="2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2B6BB17-D0D4-8475-DCAD-BB813E7C19DA}"/>
              </a:ext>
            </a:extLst>
          </p:cNvPr>
          <p:cNvCxnSpPr>
            <a:cxnSpLocks/>
          </p:cNvCxnSpPr>
          <p:nvPr/>
        </p:nvCxnSpPr>
        <p:spPr>
          <a:xfrm>
            <a:off x="6308718" y="1824820"/>
            <a:ext cx="0" cy="454519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08EE02AA-56D9-572B-A08C-A7136AF3B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6188934"/>
              </p:ext>
            </p:extLst>
          </p:nvPr>
        </p:nvGraphicFramePr>
        <p:xfrm>
          <a:off x="895349" y="1824820"/>
          <a:ext cx="5295899" cy="4545195"/>
        </p:xfrm>
        <a:graphic>
          <a:graphicData uri="http://schemas.openxmlformats.org/presentationml/2006/ole">
            <p:oleObj spid="_x0000_s35842" name="Macrobond document" r:id="rId4" imgW="6759829" imgH="4273558" progId="">
              <p:embed/>
            </p:oleObj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355746-6285-06E0-F565-FAE25860D81A}"/>
              </a:ext>
            </a:extLst>
          </p:cNvPr>
          <p:cNvSpPr txBox="1"/>
          <p:nvPr/>
        </p:nvSpPr>
        <p:spPr>
          <a:xfrm>
            <a:off x="3089658" y="3128918"/>
            <a:ext cx="1328839" cy="600164"/>
          </a:xfrm>
          <a:prstGeom prst="wedgeRectCallout">
            <a:avLst>
              <a:gd name="adj1" fmla="val 63496"/>
              <a:gd name="adj2" fmla="val 880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2022</a:t>
            </a:r>
            <a:r>
              <a:rPr lang="lt-LT" sz="1100" b="1" dirty="0"/>
              <a:t> m. vasario 24</a:t>
            </a:r>
          </a:p>
          <a:p>
            <a:pPr algn="ctr"/>
            <a:r>
              <a:rPr lang="lt-LT" sz="1100" b="1" dirty="0"/>
              <a:t>Rusijos invazija į Ukrainą</a:t>
            </a:r>
            <a:endParaRPr lang="en-US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EAF391-2922-1C22-EE3C-CB7FEF4022B8}"/>
              </a:ext>
            </a:extLst>
          </p:cNvPr>
          <p:cNvSpPr txBox="1"/>
          <p:nvPr/>
        </p:nvSpPr>
        <p:spPr>
          <a:xfrm>
            <a:off x="2334638" y="4097416"/>
            <a:ext cx="1328839" cy="600164"/>
          </a:xfrm>
          <a:prstGeom prst="wedgeRectCallout">
            <a:avLst>
              <a:gd name="adj1" fmla="val 45647"/>
              <a:gd name="adj2" fmla="val 1141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2021</a:t>
            </a:r>
            <a:r>
              <a:rPr lang="lt-LT" sz="1100" b="1" dirty="0"/>
              <a:t> m. pavasaris</a:t>
            </a:r>
            <a:r>
              <a:rPr lang="en-US" sz="1100" b="1" dirty="0"/>
              <a:t> COVID-19</a:t>
            </a:r>
            <a:r>
              <a:rPr lang="lt-LT" sz="1100" b="1" dirty="0"/>
              <a:t> ribojimų </a:t>
            </a:r>
            <a:r>
              <a:rPr lang="en-US" sz="1100" b="1" dirty="0"/>
              <a:t> </a:t>
            </a:r>
            <a:r>
              <a:rPr lang="lt-LT" sz="1100" b="1" dirty="0"/>
              <a:t>panaikinimas</a:t>
            </a:r>
            <a:endParaRPr lang="en-US" sz="1100" b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5F5DFB1F-4CC1-5474-F1C6-D64EACC384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8674443"/>
              </p:ext>
            </p:extLst>
          </p:nvPr>
        </p:nvGraphicFramePr>
        <p:xfrm>
          <a:off x="6731540" y="1824820"/>
          <a:ext cx="4984886" cy="4545194"/>
        </p:xfrm>
        <a:graphic>
          <a:graphicData uri="http://schemas.openxmlformats.org/presentationml/2006/ole">
            <p:oleObj spid="_x0000_s35843" name="Macrobond document" r:id="rId5" imgW="6759829" imgH="4273558" progId="">
              <p:embed/>
            </p:oleObj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E3F6C9-C770-F5EF-3D9F-425B5BD57BEB}"/>
              </a:ext>
            </a:extLst>
          </p:cNvPr>
          <p:cNvSpPr txBox="1"/>
          <p:nvPr/>
        </p:nvSpPr>
        <p:spPr>
          <a:xfrm>
            <a:off x="8803227" y="2975042"/>
            <a:ext cx="1328839" cy="600164"/>
          </a:xfrm>
          <a:prstGeom prst="wedgeRectCallout">
            <a:avLst>
              <a:gd name="adj1" fmla="val 63496"/>
              <a:gd name="adj2" fmla="val 880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2022</a:t>
            </a:r>
            <a:r>
              <a:rPr lang="lt-LT" sz="1100" b="1" dirty="0"/>
              <a:t> m. vasario 24</a:t>
            </a:r>
          </a:p>
          <a:p>
            <a:pPr algn="ctr"/>
            <a:r>
              <a:rPr lang="lt-LT" sz="1100" b="1" dirty="0"/>
              <a:t>Rusijos invazija į Ukrainą</a:t>
            </a:r>
            <a:endParaRPr 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7E3F85-4657-6307-8985-865FEAC91AD6}"/>
              </a:ext>
            </a:extLst>
          </p:cNvPr>
          <p:cNvSpPr txBox="1"/>
          <p:nvPr/>
        </p:nvSpPr>
        <p:spPr>
          <a:xfrm>
            <a:off x="8138808" y="3797334"/>
            <a:ext cx="1328839" cy="600164"/>
          </a:xfrm>
          <a:prstGeom prst="wedgeRectCallout">
            <a:avLst>
              <a:gd name="adj1" fmla="val 45647"/>
              <a:gd name="adj2" fmla="val 1141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2021</a:t>
            </a:r>
            <a:r>
              <a:rPr lang="lt-LT" sz="1100" b="1" dirty="0"/>
              <a:t> m. pavasaris</a:t>
            </a:r>
            <a:r>
              <a:rPr lang="en-US" sz="1100" b="1" dirty="0"/>
              <a:t> COVID-19</a:t>
            </a:r>
            <a:r>
              <a:rPr lang="lt-LT" sz="1100" b="1" dirty="0"/>
              <a:t> ribojimų </a:t>
            </a:r>
            <a:r>
              <a:rPr lang="en-US" sz="1100" b="1" dirty="0"/>
              <a:t> </a:t>
            </a:r>
            <a:r>
              <a:rPr lang="lt-LT" sz="1100" b="1" dirty="0"/>
              <a:t>panaikinimas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xmlns="" val="29974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249"/>
            <a:ext cx="12192000" cy="1225315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Visgi, paslaugų kainų kilimas išliks spartus</a:t>
            </a:r>
            <a:endParaRPr lang="en-US" sz="2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2B6BB17-D0D4-8475-DCAD-BB813E7C19DA}"/>
              </a:ext>
            </a:extLst>
          </p:cNvPr>
          <p:cNvCxnSpPr>
            <a:cxnSpLocks/>
          </p:cNvCxnSpPr>
          <p:nvPr/>
        </p:nvCxnSpPr>
        <p:spPr>
          <a:xfrm>
            <a:off x="6308718" y="1824820"/>
            <a:ext cx="0" cy="454519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2E68EFF8-B637-DFDB-9B3D-8FE889B1D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4589049"/>
              </p:ext>
            </p:extLst>
          </p:nvPr>
        </p:nvGraphicFramePr>
        <p:xfrm>
          <a:off x="1052506" y="1614487"/>
          <a:ext cx="5043494" cy="4755527"/>
        </p:xfrm>
        <a:graphic>
          <a:graphicData uri="http://schemas.openxmlformats.org/presentationml/2006/ole">
            <p:oleObj spid="_x0000_s36866" name="Macrobond document" r:id="rId4" imgW="6759829" imgH="4273558" progId="">
              <p:embed/>
            </p:oleObj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E8249F32-2B00-46C3-BFBF-DDCDC99C60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1436" y="1614486"/>
          <a:ext cx="5222887" cy="4755527"/>
        </p:xfrm>
        <a:graphic>
          <a:graphicData uri="http://schemas.openxmlformats.org/presentationml/2006/ole">
            <p:oleObj spid="_x0000_s36867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3856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249"/>
            <a:ext cx="12192000" cy="1225315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Kylančios paslaugų kainos privertė centrinius bankus kelti palūkanų normas, siekiant išvengti kainų ir atlyginimų augimo spiralės</a:t>
            </a:r>
            <a:endParaRPr lang="en-US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1BB9D32-647C-45FA-B33D-0A6F4AA7A3E5}"/>
              </a:ext>
            </a:extLst>
          </p:cNvPr>
          <p:cNvCxnSpPr>
            <a:cxnSpLocks/>
          </p:cNvCxnSpPr>
          <p:nvPr/>
        </p:nvCxnSpPr>
        <p:spPr>
          <a:xfrm>
            <a:off x="6257925" y="1752443"/>
            <a:ext cx="0" cy="467470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F14585D8-F7A6-FF7C-FB29-EEEA2C7E2C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8544262"/>
              </p:ext>
            </p:extLst>
          </p:nvPr>
        </p:nvGraphicFramePr>
        <p:xfrm>
          <a:off x="927743" y="1752441"/>
          <a:ext cx="4949183" cy="4434349"/>
        </p:xfrm>
        <a:graphic>
          <a:graphicData uri="http://schemas.openxmlformats.org/presentationml/2006/ole">
            <p:oleObj spid="_x0000_s37890" name="Macrobond document" r:id="rId4" imgW="6759829" imgH="4273558" progId="">
              <p:embed/>
            </p:oleObj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3ECA87D0-C246-81B5-E1E0-AD548F9813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8184725"/>
              </p:ext>
            </p:extLst>
          </p:nvPr>
        </p:nvGraphicFramePr>
        <p:xfrm>
          <a:off x="6705601" y="1752441"/>
          <a:ext cx="5265737" cy="4524534"/>
        </p:xfrm>
        <a:graphic>
          <a:graphicData uri="http://schemas.openxmlformats.org/presentationml/2006/ole">
            <p:oleObj spid="_x0000_s37891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7371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-38100"/>
            <a:ext cx="11198694" cy="1597188"/>
          </a:xfrm>
        </p:spPr>
        <p:txBody>
          <a:bodyPr>
            <a:noAutofit/>
          </a:bodyPr>
          <a:lstStyle/>
          <a:p>
            <a:pPr algn="ctr"/>
            <a:r>
              <a:rPr lang="lt-LT" sz="3200" b="1" dirty="0"/>
              <a:t>Rusija su Europa kovoja trimis frontais</a:t>
            </a: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4E5748-3763-A9AD-8ADC-4924233FF5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0337" y="3111633"/>
            <a:ext cx="3180378" cy="22127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B1080E40-3218-ADE3-212C-E18F01F2AE29}"/>
              </a:ext>
            </a:extLst>
          </p:cNvPr>
          <p:cNvSpPr txBox="1">
            <a:spLocks/>
          </p:cNvSpPr>
          <p:nvPr/>
        </p:nvSpPr>
        <p:spPr>
          <a:xfrm>
            <a:off x="4232810" y="2030144"/>
            <a:ext cx="3495432" cy="910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534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69043B"/>
                </a:solidFill>
                <a:latin typeface="Georgia" panose="02040502050405020303" pitchFamily="18" charset="0"/>
              </a:rPr>
              <a:t>2. Karinis</a:t>
            </a:r>
            <a:endParaRPr lang="en-US" sz="2800" b="1" dirty="0">
              <a:solidFill>
                <a:srgbClr val="69043B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73B13A2-4099-8FB8-19AE-890A15FC8DA9}"/>
              </a:ext>
            </a:extLst>
          </p:cNvPr>
          <p:cNvSpPr txBox="1">
            <a:spLocks/>
          </p:cNvSpPr>
          <p:nvPr/>
        </p:nvSpPr>
        <p:spPr>
          <a:xfrm>
            <a:off x="884608" y="2030145"/>
            <a:ext cx="3180377" cy="1060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534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69043B"/>
                </a:solidFill>
                <a:latin typeface="Georgia" panose="02040502050405020303" pitchFamily="18" charset="0"/>
              </a:rPr>
              <a:t>1. Energetinis</a:t>
            </a:r>
            <a:endParaRPr lang="en-US" sz="2800" b="1" dirty="0">
              <a:solidFill>
                <a:srgbClr val="69043B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04AD002-06D3-EE40-F289-6841A413C17A}"/>
              </a:ext>
            </a:extLst>
          </p:cNvPr>
          <p:cNvSpPr txBox="1">
            <a:spLocks/>
          </p:cNvSpPr>
          <p:nvPr/>
        </p:nvSpPr>
        <p:spPr>
          <a:xfrm>
            <a:off x="7896067" y="1955333"/>
            <a:ext cx="3136562" cy="1060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534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69043B"/>
                </a:solidFill>
                <a:latin typeface="Georgia" panose="02040502050405020303" pitchFamily="18" charset="0"/>
              </a:rPr>
              <a:t>3. Ekonominis</a:t>
            </a:r>
            <a:endParaRPr lang="en-US" sz="2800" b="1" dirty="0">
              <a:solidFill>
                <a:srgbClr val="69043B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2" descr="Gas cuts: Draghi blames Gazprom - Energynews.pro">
            <a:extLst>
              <a:ext uri="{FF2B5EF4-FFF2-40B4-BE49-F238E27FC236}">
                <a16:creationId xmlns="" xmlns:a16="http://schemas.microsoft.com/office/drawing/2014/main" id="{64FD9741-893C-7ECB-BF81-E1C4C931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816" y="3111632"/>
            <a:ext cx="2895962" cy="22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taly Freezes Vladimir Putin's Alleged Megayacht, 459-Foot Scheherazade Is  Worth $700M - autoevolution">
            <a:extLst>
              <a:ext uri="{FF2B5EF4-FFF2-40B4-BE49-F238E27FC236}">
                <a16:creationId xmlns="" xmlns:a16="http://schemas.microsoft.com/office/drawing/2014/main" id="{77913CC6-1C60-54E9-F5E7-693940E54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3201" y="3111633"/>
            <a:ext cx="3180378" cy="22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598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249"/>
            <a:ext cx="12192000" cy="1225315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„Kai nuslūgsta pigių pinigų banga, pasimato kas maudėsi be kelnaičių“</a:t>
            </a:r>
            <a:endParaRPr lang="en-US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1BB9D32-647C-45FA-B33D-0A6F4AA7A3E5}"/>
              </a:ext>
            </a:extLst>
          </p:cNvPr>
          <p:cNvCxnSpPr>
            <a:cxnSpLocks/>
          </p:cNvCxnSpPr>
          <p:nvPr/>
        </p:nvCxnSpPr>
        <p:spPr>
          <a:xfrm>
            <a:off x="6257925" y="1752443"/>
            <a:ext cx="0" cy="467470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FAF901-5C44-794A-5986-9D31E242C8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242" y="1630757"/>
            <a:ext cx="4269457" cy="4895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BBA1622-0D86-9ADD-24AC-2C7C982BAE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1303" y="1639809"/>
            <a:ext cx="4467644" cy="48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73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004"/>
            <a:ext cx="12111021" cy="1349900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Baiminantis finansų ir ekonominės krizės, finansų rinkų lūkesčiai dėl tolesnio palūkanų normų kilimo sumažėjo</a:t>
            </a:r>
            <a:endParaRPr lang="en-US" sz="24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D8B9B80-3A2A-44E9-A291-C9A6DD93AC48}"/>
              </a:ext>
            </a:extLst>
          </p:cNvPr>
          <p:cNvCxnSpPr>
            <a:cxnSpLocks/>
          </p:cNvCxnSpPr>
          <p:nvPr/>
        </p:nvCxnSpPr>
        <p:spPr>
          <a:xfrm>
            <a:off x="6198602" y="1497904"/>
            <a:ext cx="0" cy="491807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C3582859-6EFB-F531-158B-11D215E2AD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9738778"/>
              </p:ext>
            </p:extLst>
          </p:nvPr>
        </p:nvGraphicFramePr>
        <p:xfrm>
          <a:off x="6456686" y="1651001"/>
          <a:ext cx="5167313" cy="4764974"/>
        </p:xfrm>
        <a:graphic>
          <a:graphicData uri="http://schemas.openxmlformats.org/presentationml/2006/ole">
            <p:oleObj spid="_x0000_s38914" name="Macrobond document" r:id="rId4" imgW="6759829" imgH="4273558" progId="">
              <p:embed/>
            </p:oleObj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F693AA1D-AF4A-7900-826B-F986ABF61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6717251"/>
              </p:ext>
            </p:extLst>
          </p:nvPr>
        </p:nvGraphicFramePr>
        <p:xfrm>
          <a:off x="620882" y="1650999"/>
          <a:ext cx="5372517" cy="4764975"/>
        </p:xfrm>
        <a:graphic>
          <a:graphicData uri="http://schemas.openxmlformats.org/presentationml/2006/ole">
            <p:oleObj spid="_x0000_s38915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71388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2" y="97935"/>
            <a:ext cx="11855448" cy="1325563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Finansų rinkos nuogąstauja, kad 2024 metais JAV ekonomika panirs į recesiją, o palūkanos bus ženkliai sumažintos</a:t>
            </a:r>
            <a:endParaRPr lang="en-US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1C465BE-7C7E-64E9-8F97-1E2AF57269EE}"/>
              </a:ext>
            </a:extLst>
          </p:cNvPr>
          <p:cNvCxnSpPr>
            <a:cxnSpLocks/>
          </p:cNvCxnSpPr>
          <p:nvPr/>
        </p:nvCxnSpPr>
        <p:spPr>
          <a:xfrm>
            <a:off x="6372081" y="1904999"/>
            <a:ext cx="0" cy="4535714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B2C44458-B6A0-E432-D646-680E55EE1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6119559"/>
              </p:ext>
            </p:extLst>
          </p:nvPr>
        </p:nvGraphicFramePr>
        <p:xfrm>
          <a:off x="909815" y="1826400"/>
          <a:ext cx="5110873" cy="4630913"/>
        </p:xfrm>
        <a:graphic>
          <a:graphicData uri="http://schemas.openxmlformats.org/presentationml/2006/ole">
            <p:oleObj spid="_x0000_s39938" name="Macrobond document" r:id="rId4" imgW="6759829" imgH="4273558" progId="">
              <p:embed/>
            </p:oleObj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8708C580-9D07-B20F-84E4-329CECA8A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7406576"/>
              </p:ext>
            </p:extLst>
          </p:nvPr>
        </p:nvGraphicFramePr>
        <p:xfrm>
          <a:off x="6723475" y="1809800"/>
          <a:ext cx="5005531" cy="4630913"/>
        </p:xfrm>
        <a:graphic>
          <a:graphicData uri="http://schemas.openxmlformats.org/presentationml/2006/ole">
            <p:oleObj spid="_x0000_s39939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55279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46" y="155249"/>
            <a:ext cx="11781453" cy="1225315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Kylančios palūkanų normos atvėsino iki raudonumo įkaitusį NT sektorių</a:t>
            </a:r>
            <a:endParaRPr lang="en-US" sz="2400" dirty="0">
              <a:latin typeface="Georgia" panose="02040502050405020303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D634D7C-FF79-432C-B676-CA1DEC1DE681}"/>
              </a:ext>
            </a:extLst>
          </p:cNvPr>
          <p:cNvCxnSpPr>
            <a:cxnSpLocks/>
          </p:cNvCxnSpPr>
          <p:nvPr/>
        </p:nvCxnSpPr>
        <p:spPr>
          <a:xfrm>
            <a:off x="6161314" y="1571166"/>
            <a:ext cx="0" cy="500680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24258A06-E9E3-24AB-71C7-DB4B26344E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8395129"/>
              </p:ext>
            </p:extLst>
          </p:nvPr>
        </p:nvGraphicFramePr>
        <p:xfrm>
          <a:off x="653950" y="1806030"/>
          <a:ext cx="5137704" cy="4429399"/>
        </p:xfrm>
        <a:graphic>
          <a:graphicData uri="http://schemas.openxmlformats.org/presentationml/2006/ole">
            <p:oleObj spid="_x0000_s40962" name="Macrobond document" r:id="rId4" imgW="6759829" imgH="4273558" progId="">
              <p:embed/>
            </p:oleObj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DF230B1C-7BEF-AEDE-86C2-84D75AE8D4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0975" y="1659902"/>
          <a:ext cx="5153607" cy="4918070"/>
        </p:xfrm>
        <a:graphic>
          <a:graphicData uri="http://schemas.openxmlformats.org/presentationml/2006/ole">
            <p:oleObj spid="_x0000_s40963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31762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79" y="148004"/>
            <a:ext cx="12030042" cy="1349900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Lietuvos būsto rinka demonstruoja atsparumą, tačiau kainų korekcijos tikimybės 2023 metais negalime atmesti  </a:t>
            </a:r>
            <a:endParaRPr lang="en-US" sz="24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D8B9B80-3A2A-44E9-A291-C9A6DD93AC48}"/>
              </a:ext>
            </a:extLst>
          </p:cNvPr>
          <p:cNvCxnSpPr>
            <a:cxnSpLocks/>
          </p:cNvCxnSpPr>
          <p:nvPr/>
        </p:nvCxnSpPr>
        <p:spPr>
          <a:xfrm>
            <a:off x="6198602" y="1497904"/>
            <a:ext cx="0" cy="491807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1812826F-5DEF-8B0E-58A5-FFD8DFF49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3280077"/>
              </p:ext>
            </p:extLst>
          </p:nvPr>
        </p:nvGraphicFramePr>
        <p:xfrm>
          <a:off x="600662" y="1733802"/>
          <a:ext cx="5392737" cy="4446275"/>
        </p:xfrm>
        <a:graphic>
          <a:graphicData uri="http://schemas.openxmlformats.org/presentationml/2006/ole">
            <p:oleObj spid="_x0000_s41986" name="Macrobond document" r:id="rId4" imgW="6759829" imgH="4273558" progId="">
              <p:embed/>
            </p:oleObj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98C87048-C25A-8760-A2BC-EC3E507C3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7710670"/>
              </p:ext>
            </p:extLst>
          </p:nvPr>
        </p:nvGraphicFramePr>
        <p:xfrm>
          <a:off x="6555439" y="1733802"/>
          <a:ext cx="5198746" cy="4446275"/>
        </p:xfrm>
        <a:graphic>
          <a:graphicData uri="http://schemas.openxmlformats.org/presentationml/2006/ole">
            <p:oleObj spid="_x0000_s41987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31095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="" xmlns:a16="http://schemas.microsoft.com/office/drawing/2014/main" id="{0A107E1E-29CE-4DEF-8B31-919C5382386C}"/>
              </a:ext>
            </a:extLst>
          </p:cNvPr>
          <p:cNvSpPr txBox="1">
            <a:spLocks/>
          </p:cNvSpPr>
          <p:nvPr/>
        </p:nvSpPr>
        <p:spPr>
          <a:xfrm>
            <a:off x="357188" y="96513"/>
            <a:ext cx="11563811" cy="1290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lt-LT" sz="2400" b="1" dirty="0"/>
              <a:t>Ekonomikos augimą palaikys sparčiai augančios valdžios sektoriaus išlaidos</a:t>
            </a:r>
            <a:endParaRPr lang="en-GB" sz="2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9C16D0CD-5626-4AD9-8598-65DC37FA2413}"/>
              </a:ext>
            </a:extLst>
          </p:cNvPr>
          <p:cNvCxnSpPr>
            <a:cxnSpLocks/>
          </p:cNvCxnSpPr>
          <p:nvPr/>
        </p:nvCxnSpPr>
        <p:spPr>
          <a:xfrm>
            <a:off x="6466258" y="1562098"/>
            <a:ext cx="0" cy="4808244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1EBC1A40-1C4E-2D62-C5C8-DF926DA162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24651" y="1386795"/>
          <a:ext cx="5110161" cy="4983547"/>
        </p:xfrm>
        <a:graphic>
          <a:graphicData uri="http://schemas.openxmlformats.org/presentationml/2006/ole">
            <p:oleObj spid="_x0000_s43010" name="Macrobond document" r:id="rId4" imgW="6759829" imgH="4273558" progId="">
              <p:embed/>
            </p:oleObj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E9A50421-67C1-AD66-551E-7DDB25D63C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6307" y="1562098"/>
          <a:ext cx="5221559" cy="4808243"/>
        </p:xfrm>
        <a:graphic>
          <a:graphicData uri="http://schemas.openxmlformats.org/presentationml/2006/ole">
            <p:oleObj spid="_x0000_s43011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17127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3" y="93255"/>
            <a:ext cx="11198694" cy="1117599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Lietuvos ekonomika </a:t>
            </a:r>
            <a:r>
              <a:rPr lang="en-US" sz="2400" b="1" dirty="0"/>
              <a:t>tur</a:t>
            </a:r>
            <a:r>
              <a:rPr lang="lt-LT" sz="2400" b="1" dirty="0" err="1"/>
              <a:t>ėtų</a:t>
            </a:r>
            <a:r>
              <a:rPr lang="lt-LT" sz="2400" b="1" dirty="0"/>
              <a:t> išvengti recesijos 2023 metais, tačiau atsigavimas 2024 metais bus lėtesnis nei tikėtasi</a:t>
            </a:r>
            <a:endParaRPr lang="en-US" sz="24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0E68884-633F-FF7A-C899-CD6D63E76A15}"/>
              </a:ext>
            </a:extLst>
          </p:cNvPr>
          <p:cNvCxnSpPr>
            <a:cxnSpLocks/>
          </p:cNvCxnSpPr>
          <p:nvPr/>
        </p:nvCxnSpPr>
        <p:spPr>
          <a:xfrm>
            <a:off x="6400800" y="1787525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Table 15">
            <a:extLst>
              <a:ext uri="{FF2B5EF4-FFF2-40B4-BE49-F238E27FC236}">
                <a16:creationId xmlns="" xmlns:a16="http://schemas.microsoft.com/office/drawing/2014/main" id="{3C753CF0-9FFA-3704-7EE1-9288B7B86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5124623"/>
              </p:ext>
            </p:extLst>
          </p:nvPr>
        </p:nvGraphicFramePr>
        <p:xfrm>
          <a:off x="6604001" y="2278236"/>
          <a:ext cx="5261450" cy="1266636"/>
        </p:xfrm>
        <a:graphic>
          <a:graphicData uri="http://schemas.openxmlformats.org/drawingml/2006/table">
            <a:tbl>
              <a:tblPr firstRow="1" bandRow="1"/>
              <a:tblGrid>
                <a:gridCol w="1092199">
                  <a:extLst>
                    <a:ext uri="{9D8B030D-6E8A-4147-A177-3AD203B41FA5}">
                      <a16:colId xmlns="" xmlns:a16="http://schemas.microsoft.com/office/drawing/2014/main" val="1455023800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418234663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857602599"/>
                    </a:ext>
                  </a:extLst>
                </a:gridCol>
                <a:gridCol w="928317">
                  <a:extLst>
                    <a:ext uri="{9D8B030D-6E8A-4147-A177-3AD203B41FA5}">
                      <a16:colId xmlns="" xmlns:a16="http://schemas.microsoft.com/office/drawing/2014/main" val="3600606798"/>
                    </a:ext>
                  </a:extLst>
                </a:gridCol>
                <a:gridCol w="928317">
                  <a:extLst>
                    <a:ext uri="{9D8B030D-6E8A-4147-A177-3AD203B41FA5}">
                      <a16:colId xmlns="" xmlns:a16="http://schemas.microsoft.com/office/drawing/2014/main" val="1577801244"/>
                    </a:ext>
                  </a:extLst>
                </a:gridCol>
                <a:gridCol w="928317">
                  <a:extLst>
                    <a:ext uri="{9D8B030D-6E8A-4147-A177-3AD203B41FA5}">
                      <a16:colId xmlns="" xmlns:a16="http://schemas.microsoft.com/office/drawing/2014/main" val="275365190"/>
                    </a:ext>
                  </a:extLst>
                </a:gridCol>
              </a:tblGrid>
              <a:tr h="28108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/>
                        <a:t>2022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/>
                        <a:t>2023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/>
                        <a:t>2024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6458552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r>
                        <a:rPr lang="lt-LT" sz="1400" b="1" dirty="0" err="1"/>
                        <a:t>Li</a:t>
                      </a:r>
                      <a:r>
                        <a:rPr lang="en-US" sz="1400" b="1" dirty="0" err="1"/>
                        <a:t>etuva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1.9 (1.3)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B050"/>
                          </a:solidFill>
                        </a:rPr>
                        <a:t>1.0 </a:t>
                      </a:r>
                      <a:r>
                        <a:rPr lang="lt-LT" sz="1400" b="1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GB" sz="1400" b="1" dirty="0">
                          <a:solidFill>
                            <a:srgbClr val="00B050"/>
                          </a:solidFill>
                        </a:rPr>
                        <a:t>-1.2</a:t>
                      </a:r>
                      <a:r>
                        <a:rPr lang="lt-LT" sz="1400" b="1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3.5 </a:t>
                      </a:r>
                      <a:r>
                        <a:rPr lang="lt-LT" sz="1400" b="1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.</a:t>
                      </a:r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lt-LT" sz="1400" b="1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82944750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r>
                        <a:rPr lang="lt-LT" sz="1400" b="1" dirty="0"/>
                        <a:t>Latvi</a:t>
                      </a:r>
                      <a:r>
                        <a:rPr lang="en-US" sz="1400" b="1" dirty="0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-2.2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rgbClr val="C00000"/>
                          </a:solidFill>
                          <a:latin typeface="+mj-lt"/>
                          <a:ea typeface="+mj-ea"/>
                          <a:cs typeface="+mj-cs"/>
                        </a:rPr>
                        <a:t>2.0 (2.7)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B050"/>
                          </a:solidFill>
                        </a:rPr>
                        <a:t>0.6 </a:t>
                      </a:r>
                      <a:r>
                        <a:rPr lang="lt-LT" sz="1400" b="1" dirty="0">
                          <a:solidFill>
                            <a:srgbClr val="00B050"/>
                          </a:solidFill>
                        </a:rPr>
                        <a:t>(-0,</a:t>
                      </a:r>
                      <a:r>
                        <a:rPr lang="en-GB" sz="1400" b="1" dirty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lt-LT" sz="1400" b="1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3.7</a:t>
                      </a:r>
                      <a:r>
                        <a:rPr lang="lt-LT" sz="1400" b="1" dirty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lt-LT" sz="1400" b="1" dirty="0">
                          <a:solidFill>
                            <a:srgbClr val="C00000"/>
                          </a:solidFill>
                        </a:rPr>
                        <a:t>,6)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98668799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Estija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-0.6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rgbClr val="C00000"/>
                          </a:solidFill>
                          <a:latin typeface="+mj-lt"/>
                          <a:ea typeface="+mj-ea"/>
                          <a:cs typeface="+mj-cs"/>
                        </a:rPr>
                        <a:t>-1.1 (0.0)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0.0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</a:rPr>
                        <a:t> (0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4.0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lt-LT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1185686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EADAD00-70A2-C672-067B-56C269AEF469}"/>
              </a:ext>
            </a:extLst>
          </p:cNvPr>
          <p:cNvSpPr txBox="1"/>
          <p:nvPr/>
        </p:nvSpPr>
        <p:spPr>
          <a:xfrm>
            <a:off x="6604001" y="1970458"/>
            <a:ext cx="509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BVP</a:t>
            </a:r>
            <a:r>
              <a:rPr lang="en-US" sz="1400" b="1" dirty="0"/>
              <a:t> </a:t>
            </a:r>
            <a:r>
              <a:rPr lang="lt-LT" sz="1400" b="1" dirty="0"/>
              <a:t>prognozės </a:t>
            </a:r>
            <a:r>
              <a:rPr lang="lt-LT" sz="1400" i="1" dirty="0"/>
              <a:t>(metinis pokytis, </a:t>
            </a:r>
            <a:r>
              <a:rPr lang="en-US" sz="1400" i="1" dirty="0"/>
              <a:t>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25E01E-1BB5-47CB-2E10-8091D19493B6}"/>
              </a:ext>
            </a:extLst>
          </p:cNvPr>
          <p:cNvSpPr txBox="1"/>
          <p:nvPr/>
        </p:nvSpPr>
        <p:spPr>
          <a:xfrm>
            <a:off x="8810627" y="3593646"/>
            <a:ext cx="3054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Skliausteliuose – Luminor gruodžio mėn. prognozė</a:t>
            </a:r>
            <a:endParaRPr lang="en-US" sz="1100" i="1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6D28AE9B-0924-9423-7FBB-038215348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1845404"/>
              </p:ext>
            </p:extLst>
          </p:nvPr>
        </p:nvGraphicFramePr>
        <p:xfrm>
          <a:off x="933450" y="1713870"/>
          <a:ext cx="5234531" cy="4572000"/>
        </p:xfrm>
        <a:graphic>
          <a:graphicData uri="http://schemas.openxmlformats.org/presentationml/2006/ole">
            <p:oleObj spid="_x0000_s44034" name="Macrobond document" r:id="rId4" imgW="6759829" imgH="4273558" progId="">
              <p:embed/>
            </p:oleObj>
          </a:graphicData>
        </a:graphic>
      </p:graphicFrame>
      <p:graphicFrame>
        <p:nvGraphicFramePr>
          <p:cNvPr id="11" name="Table 15">
            <a:extLst>
              <a:ext uri="{FF2B5EF4-FFF2-40B4-BE49-F238E27FC236}">
                <a16:creationId xmlns="" xmlns:a16="http://schemas.microsoft.com/office/drawing/2014/main" id="{214F95B2-007E-CF42-BBD2-D797A5F7D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6925263"/>
              </p:ext>
            </p:extLst>
          </p:nvPr>
        </p:nvGraphicFramePr>
        <p:xfrm>
          <a:off x="6604001" y="4459461"/>
          <a:ext cx="5261450" cy="1266636"/>
        </p:xfrm>
        <a:graphic>
          <a:graphicData uri="http://schemas.openxmlformats.org/drawingml/2006/table">
            <a:tbl>
              <a:tblPr firstRow="1" bandRow="1"/>
              <a:tblGrid>
                <a:gridCol w="1092199">
                  <a:extLst>
                    <a:ext uri="{9D8B030D-6E8A-4147-A177-3AD203B41FA5}">
                      <a16:colId xmlns="" xmlns:a16="http://schemas.microsoft.com/office/drawing/2014/main" val="1455023800"/>
                    </a:ext>
                  </a:extLst>
                </a:gridCol>
                <a:gridCol w="698500">
                  <a:extLst>
                    <a:ext uri="{9D8B030D-6E8A-4147-A177-3AD203B41FA5}">
                      <a16:colId xmlns="" xmlns:a16="http://schemas.microsoft.com/office/drawing/2014/main" val="418234663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857602599"/>
                    </a:ext>
                  </a:extLst>
                </a:gridCol>
                <a:gridCol w="928317">
                  <a:extLst>
                    <a:ext uri="{9D8B030D-6E8A-4147-A177-3AD203B41FA5}">
                      <a16:colId xmlns="" xmlns:a16="http://schemas.microsoft.com/office/drawing/2014/main" val="3600606798"/>
                    </a:ext>
                  </a:extLst>
                </a:gridCol>
                <a:gridCol w="928317">
                  <a:extLst>
                    <a:ext uri="{9D8B030D-6E8A-4147-A177-3AD203B41FA5}">
                      <a16:colId xmlns="" xmlns:a16="http://schemas.microsoft.com/office/drawing/2014/main" val="1577801244"/>
                    </a:ext>
                  </a:extLst>
                </a:gridCol>
                <a:gridCol w="928317">
                  <a:extLst>
                    <a:ext uri="{9D8B030D-6E8A-4147-A177-3AD203B41FA5}">
                      <a16:colId xmlns="" xmlns:a16="http://schemas.microsoft.com/office/drawing/2014/main" val="275365190"/>
                    </a:ext>
                  </a:extLst>
                </a:gridCol>
              </a:tblGrid>
              <a:tr h="28108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/>
                        <a:t>2022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/>
                        <a:t>2023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/>
                        <a:t>2024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6458552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r>
                        <a:rPr lang="lt-LT" sz="1400" b="1" dirty="0" err="1"/>
                        <a:t>Li</a:t>
                      </a:r>
                      <a:r>
                        <a:rPr lang="en-US" sz="1400" b="1" dirty="0" err="1"/>
                        <a:t>etuva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12.9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82944750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r>
                        <a:rPr lang="lt-LT" sz="1400" b="1" dirty="0"/>
                        <a:t>Latvi</a:t>
                      </a:r>
                      <a:r>
                        <a:rPr lang="en-US" sz="1400" b="1" dirty="0"/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-2.2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98668799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Estija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-0.6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10.4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1185686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BB1CFEA-2503-CB64-31D3-DECC6FB25585}"/>
              </a:ext>
            </a:extLst>
          </p:cNvPr>
          <p:cNvSpPr txBox="1"/>
          <p:nvPr/>
        </p:nvSpPr>
        <p:spPr>
          <a:xfrm>
            <a:off x="6604001" y="4151683"/>
            <a:ext cx="509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BVP</a:t>
            </a:r>
            <a:r>
              <a:rPr lang="en-US" sz="1400" b="1" dirty="0"/>
              <a:t> </a:t>
            </a:r>
            <a:r>
              <a:rPr lang="lt-LT" sz="1400" b="1" dirty="0"/>
              <a:t>pokytis nuo 2019 metų </a:t>
            </a:r>
            <a:r>
              <a:rPr lang="lt-LT" sz="1400" i="1" dirty="0"/>
              <a:t>(</a:t>
            </a:r>
            <a:r>
              <a:rPr lang="en-US" sz="1400" i="1" dirty="0"/>
              <a:t>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4957D2-D781-113D-70B8-96B0D8FC8E0A}"/>
              </a:ext>
            </a:extLst>
          </p:cNvPr>
          <p:cNvSpPr txBox="1"/>
          <p:nvPr/>
        </p:nvSpPr>
        <p:spPr>
          <a:xfrm>
            <a:off x="8810627" y="5774871"/>
            <a:ext cx="3054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Skliausteliuose – Luminor gruodžio mėn. prognozė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xmlns="" val="2540254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3" y="93255"/>
            <a:ext cx="11198694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Pramonės ir aukštos pridėtinės vertės paslaugų sektoriai buvo pagrindiniai ekonomikos augimo lokomotyvai</a:t>
            </a:r>
            <a:endParaRPr lang="en-US" sz="24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2436A8BA-7230-48CA-9310-624B3F47C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4814440"/>
              </p:ext>
            </p:extLst>
          </p:nvPr>
        </p:nvGraphicFramePr>
        <p:xfrm>
          <a:off x="953311" y="1690443"/>
          <a:ext cx="5457217" cy="458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5244386A-E00E-30AD-6FAC-BFFB4FC631F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6035550"/>
                  </p:ext>
                </p:extLst>
              </p:nvPr>
            </p:nvGraphicFramePr>
            <p:xfrm>
              <a:off x="6994187" y="1727535"/>
              <a:ext cx="4787852" cy="46413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7" name="Chart 6">
                <a:extLst>
                  <a:ext uri="{FF2B5EF4-FFF2-40B4-BE49-F238E27FC236}">
                    <a16:creationId xmlns:cx1="http://schemas.microsoft.com/office/drawing/2015/9/8/chartex" xmlns="" xmlns:a16="http://schemas.microsoft.com/office/drawing/2014/main" id="{5244386A-E00E-30AD-6FAC-BFFB4FC631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994187" y="1727535"/>
                <a:ext cx="4787852" cy="4641380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8DF3A8F-C212-37FB-E4CB-D0B4CD0B5FC6}"/>
              </a:ext>
            </a:extLst>
          </p:cNvPr>
          <p:cNvCxnSpPr>
            <a:cxnSpLocks/>
          </p:cNvCxnSpPr>
          <p:nvPr/>
        </p:nvCxnSpPr>
        <p:spPr>
          <a:xfrm>
            <a:off x="6536988" y="1933440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94BC36-715A-81F5-C0B2-49FF5DEBABFD}"/>
              </a:ext>
            </a:extLst>
          </p:cNvPr>
          <p:cNvSpPr txBox="1"/>
          <p:nvPr/>
        </p:nvSpPr>
        <p:spPr>
          <a:xfrm>
            <a:off x="5351429" y="6368915"/>
            <a:ext cx="1059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Šaltinis: OSP</a:t>
            </a:r>
            <a:endParaRPr lang="en-US" sz="1100" i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B58C87-6F65-529E-B1BE-DAF2F50469F8}"/>
              </a:ext>
            </a:extLst>
          </p:cNvPr>
          <p:cNvSpPr txBox="1"/>
          <p:nvPr/>
        </p:nvSpPr>
        <p:spPr>
          <a:xfrm>
            <a:off x="10627331" y="6368915"/>
            <a:ext cx="10590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Šaltinis: OSP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xmlns="" val="195210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3" y="93255"/>
            <a:ext cx="11896722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2023 metais p</a:t>
            </a:r>
            <a:r>
              <a:rPr lang="en-US" sz="2400" b="1" dirty="0" err="1"/>
              <a:t>ramon</a:t>
            </a:r>
            <a:r>
              <a:rPr lang="lt-LT" sz="2400" b="1" dirty="0"/>
              <a:t>ės sektorius stabtels, prekybos sektorius grįš į augimo kelią, o aukštos pridėtinės vertės paslaugų sektorius ir toliau kils į viršų</a:t>
            </a:r>
            <a:endParaRPr lang="en-US" sz="24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08C6489-F628-F09A-9734-855A253B06DC}"/>
              </a:ext>
            </a:extLst>
          </p:cNvPr>
          <p:cNvCxnSpPr>
            <a:cxnSpLocks/>
          </p:cNvCxnSpPr>
          <p:nvPr/>
        </p:nvCxnSpPr>
        <p:spPr>
          <a:xfrm>
            <a:off x="4248285" y="2058986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E92031C4-A2E2-3500-8A8D-DE94A2018647}"/>
              </a:ext>
            </a:extLst>
          </p:cNvPr>
          <p:cNvCxnSpPr>
            <a:cxnSpLocks/>
          </p:cNvCxnSpPr>
          <p:nvPr/>
        </p:nvCxnSpPr>
        <p:spPr>
          <a:xfrm>
            <a:off x="8175625" y="2058986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B5818A2A-A693-B6DE-CEA3-F135A06D0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4147438"/>
              </p:ext>
            </p:extLst>
          </p:nvPr>
        </p:nvGraphicFramePr>
        <p:xfrm>
          <a:off x="485408" y="2334992"/>
          <a:ext cx="3657600" cy="3783637"/>
        </p:xfrm>
        <a:graphic>
          <a:graphicData uri="http://schemas.openxmlformats.org/presentationml/2006/ole">
            <p:oleObj spid="_x0000_s45058" name="Macrobond document" r:id="rId4" imgW="6759829" imgH="4273558" progId="">
              <p:embed/>
            </p:oleObj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889A2E36-9C2E-9E18-C2C2-48C5F3EF7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1915324"/>
              </p:ext>
            </p:extLst>
          </p:nvPr>
        </p:nvGraphicFramePr>
        <p:xfrm>
          <a:off x="4383155" y="2334992"/>
          <a:ext cx="3657600" cy="3783637"/>
        </p:xfrm>
        <a:graphic>
          <a:graphicData uri="http://schemas.openxmlformats.org/presentationml/2006/ole">
            <p:oleObj spid="_x0000_s45059" name="Macrobond document" r:id="rId5" imgW="6759829" imgH="4273558" progId="">
              <p:embed/>
            </p:oleObj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67DCB0F5-C416-6322-914F-40BA393FF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1371406"/>
              </p:ext>
            </p:extLst>
          </p:nvPr>
        </p:nvGraphicFramePr>
        <p:xfrm>
          <a:off x="8387268" y="2334992"/>
          <a:ext cx="3657600" cy="3783637"/>
        </p:xfrm>
        <a:graphic>
          <a:graphicData uri="http://schemas.openxmlformats.org/presentationml/2006/ole">
            <p:oleObj spid="_x0000_s45060" name="Macrobond document" r:id="rId6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44651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3" y="93255"/>
            <a:ext cx="11198694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Pramonės sektorius susiduria su eile iššūkių, iš kurių svarbiausi yra augantys kaštai bei mažėjanti prekių paklausa užsienio rinkose</a:t>
            </a:r>
            <a:endParaRPr lang="en-US" sz="2400" b="1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E92031C4-A2E2-3500-8A8D-DE94A2018647}"/>
              </a:ext>
            </a:extLst>
          </p:cNvPr>
          <p:cNvCxnSpPr>
            <a:cxnSpLocks/>
          </p:cNvCxnSpPr>
          <p:nvPr/>
        </p:nvCxnSpPr>
        <p:spPr>
          <a:xfrm>
            <a:off x="5986902" y="1822380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E66BFF14-8417-5D80-1BCA-65D8913C6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2185958"/>
              </p:ext>
            </p:extLst>
          </p:nvPr>
        </p:nvGraphicFramePr>
        <p:xfrm>
          <a:off x="587814" y="1903341"/>
          <a:ext cx="5399088" cy="4545195"/>
        </p:xfrm>
        <a:graphic>
          <a:graphicData uri="http://schemas.openxmlformats.org/presentationml/2006/ole">
            <p:oleObj spid="_x0000_s46082" name="Macrobond document" r:id="rId4" imgW="6759829" imgH="4273558" progId="">
              <p:embed/>
            </p:oleObj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8BAFA17D-A929-B100-359D-302920AE1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6552484"/>
              </p:ext>
            </p:extLst>
          </p:nvPr>
        </p:nvGraphicFramePr>
        <p:xfrm>
          <a:off x="6315309" y="1903341"/>
          <a:ext cx="5380038" cy="4545195"/>
        </p:xfrm>
        <a:graphic>
          <a:graphicData uri="http://schemas.openxmlformats.org/presentationml/2006/ole">
            <p:oleObj spid="_x0000_s46083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5515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" y="-38100"/>
            <a:ext cx="11855448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Ekonominiame fronte Rusijai kovoti iki šiol sekasi visai neblogai </a:t>
            </a:r>
            <a:br>
              <a:rPr lang="lt-LT" sz="2400" b="1" dirty="0"/>
            </a:br>
            <a:r>
              <a:rPr lang="lt-LT" sz="2400" b="1" dirty="0"/>
              <a:t>(tiesiai per aplinkui)</a:t>
            </a:r>
            <a:endParaRPr lang="en-US" sz="2400" b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24A081C7-E429-429A-B83F-283EF37A57B9}"/>
              </a:ext>
            </a:extLst>
          </p:cNvPr>
          <p:cNvGraphicFramePr>
            <a:graphicFrameLocks/>
          </p:cNvGraphicFramePr>
          <p:nvPr/>
        </p:nvGraphicFramePr>
        <p:xfrm>
          <a:off x="928485" y="1559087"/>
          <a:ext cx="5287489" cy="500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14E08DF-E620-35E0-880A-2EF7405DBAEF}"/>
              </a:ext>
            </a:extLst>
          </p:cNvPr>
          <p:cNvSpPr txBox="1"/>
          <p:nvPr/>
        </p:nvSpPr>
        <p:spPr>
          <a:xfrm>
            <a:off x="4382853" y="6596390"/>
            <a:ext cx="1949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Šaltinis: </a:t>
            </a:r>
            <a:r>
              <a:rPr lang="lt-LT" sz="1100" i="1" dirty="0" err="1"/>
              <a:t>Eurostat</a:t>
            </a:r>
            <a:endParaRPr lang="en-US" sz="1100" i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AEA5FBE-156E-3B4A-7511-B80F0998206C}"/>
              </a:ext>
            </a:extLst>
          </p:cNvPr>
          <p:cNvCxnSpPr>
            <a:cxnSpLocks/>
          </p:cNvCxnSpPr>
          <p:nvPr/>
        </p:nvCxnSpPr>
        <p:spPr>
          <a:xfrm>
            <a:off x="6257299" y="1485900"/>
            <a:ext cx="0" cy="537210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5">
            <a:extLst>
              <a:ext uri="{FF2B5EF4-FFF2-40B4-BE49-F238E27FC236}">
                <a16:creationId xmlns="" xmlns:a16="http://schemas.microsoft.com/office/drawing/2014/main" id="{92DCE131-A333-5C57-0B8C-91D3EC1009D3}"/>
              </a:ext>
            </a:extLst>
          </p:cNvPr>
          <p:cNvGraphicFramePr>
            <a:graphicFrameLocks noGrp="1"/>
          </p:cNvGraphicFramePr>
          <p:nvPr/>
        </p:nvGraphicFramePr>
        <p:xfrm>
          <a:off x="6584950" y="2418694"/>
          <a:ext cx="5416549" cy="3155908"/>
        </p:xfrm>
        <a:graphic>
          <a:graphicData uri="http://schemas.openxmlformats.org/drawingml/2006/table">
            <a:tbl>
              <a:tblPr firstRow="1" bandRow="1"/>
              <a:tblGrid>
                <a:gridCol w="1365282">
                  <a:extLst>
                    <a:ext uri="{9D8B030D-6E8A-4147-A177-3AD203B41FA5}">
                      <a16:colId xmlns="" xmlns:a16="http://schemas.microsoft.com/office/drawing/2014/main" val="1455023800"/>
                    </a:ext>
                  </a:extLst>
                </a:gridCol>
                <a:gridCol w="873146">
                  <a:extLst>
                    <a:ext uri="{9D8B030D-6E8A-4147-A177-3AD203B41FA5}">
                      <a16:colId xmlns="" xmlns:a16="http://schemas.microsoft.com/office/drawing/2014/main" val="4182346633"/>
                    </a:ext>
                  </a:extLst>
                </a:gridCol>
                <a:gridCol w="857271">
                  <a:extLst>
                    <a:ext uri="{9D8B030D-6E8A-4147-A177-3AD203B41FA5}">
                      <a16:colId xmlns="" xmlns:a16="http://schemas.microsoft.com/office/drawing/2014/main" val="3857602599"/>
                    </a:ext>
                  </a:extLst>
                </a:gridCol>
                <a:gridCol w="1160425">
                  <a:extLst>
                    <a:ext uri="{9D8B030D-6E8A-4147-A177-3AD203B41FA5}">
                      <a16:colId xmlns="" xmlns:a16="http://schemas.microsoft.com/office/drawing/2014/main" val="3600606798"/>
                    </a:ext>
                  </a:extLst>
                </a:gridCol>
                <a:gridCol w="1160425">
                  <a:extLst>
                    <a:ext uri="{9D8B030D-6E8A-4147-A177-3AD203B41FA5}">
                      <a16:colId xmlns="" xmlns:a16="http://schemas.microsoft.com/office/drawing/2014/main" val="1577801244"/>
                    </a:ext>
                  </a:extLst>
                </a:gridCol>
              </a:tblGrid>
              <a:tr h="28108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</a:t>
                      </a:r>
                      <a:r>
                        <a:rPr lang="lt-LT" sz="1400" b="1" dirty="0"/>
                        <a:t>1</a:t>
                      </a:r>
                      <a:r>
                        <a:rPr lang="en-US" sz="1400" b="1" dirty="0"/>
                        <a:t> 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202</a:t>
                      </a:r>
                      <a:r>
                        <a:rPr lang="lt-LT" sz="1400" b="1" dirty="0"/>
                        <a:t>2</a:t>
                      </a:r>
                      <a:r>
                        <a:rPr lang="en-US" sz="1400" b="1" dirty="0"/>
                        <a:t> 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/>
                        <a:t>Pokytis, EUR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Pokytis</a:t>
                      </a:r>
                      <a:r>
                        <a:rPr lang="en-US" sz="1400" b="1" dirty="0"/>
                        <a:t>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6458552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Rusija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82944750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Baltarusija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98668799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Kazachstanas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+143%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11856866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Kirgizija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+956%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80975862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Uzbekistanas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+103%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50260807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Armėnija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+756%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58767322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Tadžikistanas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62998164"/>
                  </a:ext>
                </a:extLst>
              </a:tr>
              <a:tr h="2862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Azerbaidžanas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75064375"/>
                  </a:ext>
                </a:extLst>
              </a:tr>
              <a:tr h="3206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920642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1CD8C5-6DB4-8D10-F126-B60CFAF05496}"/>
              </a:ext>
            </a:extLst>
          </p:cNvPr>
          <p:cNvSpPr txBox="1"/>
          <p:nvPr/>
        </p:nvSpPr>
        <p:spPr>
          <a:xfrm>
            <a:off x="6565901" y="1996616"/>
            <a:ext cx="509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Lietuvos</a:t>
            </a:r>
            <a:r>
              <a:rPr lang="en-US" sz="1400" b="1" dirty="0"/>
              <a:t> </a:t>
            </a:r>
            <a:r>
              <a:rPr lang="en-US" sz="1400" b="1" dirty="0" err="1"/>
              <a:t>eksportas</a:t>
            </a:r>
            <a:r>
              <a:rPr lang="en-US" sz="1400" b="1" dirty="0"/>
              <a:t> </a:t>
            </a:r>
            <a:r>
              <a:rPr lang="lt-LT" sz="1400" b="1" dirty="0"/>
              <a:t>į Rusiją ir NVS šalis </a:t>
            </a:r>
            <a:r>
              <a:rPr lang="lt-LT" sz="1400" i="1" dirty="0"/>
              <a:t>(</a:t>
            </a:r>
            <a:r>
              <a:rPr lang="en-US" sz="1400" i="1" dirty="0" err="1"/>
              <a:t>mln</a:t>
            </a:r>
            <a:r>
              <a:rPr lang="en-US" sz="1400" i="1" dirty="0"/>
              <a:t>. </a:t>
            </a:r>
            <a:r>
              <a:rPr lang="en-US" sz="1400" i="1" dirty="0" err="1"/>
              <a:t>eur</a:t>
            </a:r>
            <a:r>
              <a:rPr lang="lt-LT" sz="1400" i="1" dirty="0"/>
              <a:t>ų</a:t>
            </a:r>
            <a:r>
              <a:rPr lang="en-US" sz="1400" i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2CB738-2BB1-8CBF-6042-DBAEFF10681F}"/>
              </a:ext>
            </a:extLst>
          </p:cNvPr>
          <p:cNvSpPr txBox="1"/>
          <p:nvPr/>
        </p:nvSpPr>
        <p:spPr>
          <a:xfrm>
            <a:off x="10948574" y="5574602"/>
            <a:ext cx="1028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Šaltinis: OSP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xmlns="" val="3552345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3" y="93255"/>
            <a:ext cx="11198694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Tiekimo grandinių atsikimšimas padidins tarptautinę konkurenciją</a:t>
            </a:r>
            <a:endParaRPr lang="en-US" sz="2400" b="1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E92031C4-A2E2-3500-8A8D-DE94A2018647}"/>
              </a:ext>
            </a:extLst>
          </p:cNvPr>
          <p:cNvCxnSpPr>
            <a:cxnSpLocks/>
          </p:cNvCxnSpPr>
          <p:nvPr/>
        </p:nvCxnSpPr>
        <p:spPr>
          <a:xfrm>
            <a:off x="5986902" y="1822380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DDB81FAD-A89B-A124-BA2C-E9DBAC17D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043144"/>
              </p:ext>
            </p:extLst>
          </p:nvPr>
        </p:nvGraphicFramePr>
        <p:xfrm>
          <a:off x="6426199" y="1690443"/>
          <a:ext cx="4802571" cy="4634156"/>
        </p:xfrm>
        <a:graphic>
          <a:graphicData uri="http://schemas.openxmlformats.org/presentationml/2006/ole">
            <p:oleObj spid="_x0000_s47106" name="Macrobond document" r:id="rId4" imgW="6759829" imgH="4273558" progId="">
              <p:embed/>
            </p:oleObj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B9C8B7E6-8970-6109-324A-DA452AE764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1517213"/>
              </p:ext>
            </p:extLst>
          </p:nvPr>
        </p:nvGraphicFramePr>
        <p:xfrm>
          <a:off x="810334" y="1690442"/>
          <a:ext cx="4955468" cy="4567413"/>
        </p:xfrm>
        <a:graphic>
          <a:graphicData uri="http://schemas.openxmlformats.org/presentationml/2006/ole">
            <p:oleObj spid="_x0000_s47107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57356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3" y="93255"/>
            <a:ext cx="11198694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Lietuvai svarbūs baldų ir medienos apdirbimo sektoriai jaučia atvėsusios būsto rinkos poveikį</a:t>
            </a:r>
            <a:endParaRPr lang="en-US" sz="2400" b="1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E92031C4-A2E2-3500-8A8D-DE94A2018647}"/>
              </a:ext>
            </a:extLst>
          </p:cNvPr>
          <p:cNvCxnSpPr>
            <a:cxnSpLocks/>
          </p:cNvCxnSpPr>
          <p:nvPr/>
        </p:nvCxnSpPr>
        <p:spPr>
          <a:xfrm>
            <a:off x="6186927" y="1822380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C04ADD1A-0CC8-11DA-C91C-C2D4B0B26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5159696"/>
              </p:ext>
            </p:extLst>
          </p:nvPr>
        </p:nvGraphicFramePr>
        <p:xfrm>
          <a:off x="6524624" y="1862859"/>
          <a:ext cx="4933242" cy="4435475"/>
        </p:xfrm>
        <a:graphic>
          <a:graphicData uri="http://schemas.openxmlformats.org/presentationml/2006/ole">
            <p:oleObj spid="_x0000_s48130" name="Macrobond document" r:id="rId4" imgW="6759829" imgH="4273558" progId="">
              <p:embed/>
            </p:oleObj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F8E5F156-5943-3A2F-4B02-E8B53175E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2042651"/>
              </p:ext>
            </p:extLst>
          </p:nvPr>
        </p:nvGraphicFramePr>
        <p:xfrm>
          <a:off x="889977" y="1943821"/>
          <a:ext cx="5115097" cy="4273550"/>
        </p:xfrm>
        <a:graphic>
          <a:graphicData uri="http://schemas.openxmlformats.org/presentationml/2006/ole">
            <p:oleObj spid="_x0000_s48131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86913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3" y="93255"/>
            <a:ext cx="11198694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Mažmeninės prekybos apimtys stabilizuojasi, nepaisant vis dar didelės infliacijos</a:t>
            </a:r>
            <a:endParaRPr lang="en-US" sz="24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CD71848-F88C-2754-99FD-9FBE6D670703}"/>
              </a:ext>
            </a:extLst>
          </p:cNvPr>
          <p:cNvCxnSpPr>
            <a:cxnSpLocks/>
          </p:cNvCxnSpPr>
          <p:nvPr/>
        </p:nvCxnSpPr>
        <p:spPr>
          <a:xfrm>
            <a:off x="5824167" y="2156263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DA78883A-E89F-D048-9419-D6AF43DE74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2470516"/>
              </p:ext>
            </p:extLst>
          </p:nvPr>
        </p:nvGraphicFramePr>
        <p:xfrm>
          <a:off x="858838" y="2169269"/>
          <a:ext cx="4799009" cy="4273550"/>
        </p:xfrm>
        <a:graphic>
          <a:graphicData uri="http://schemas.openxmlformats.org/presentationml/2006/ole">
            <p:oleObj spid="_x0000_s49154" name="Macrobond document" r:id="rId4" imgW="6759829" imgH="4273558" progId="">
              <p:embed/>
            </p:oleObj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4202C13E-A747-2044-9F1C-46CF451E2E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5225193"/>
              </p:ext>
            </p:extLst>
          </p:nvPr>
        </p:nvGraphicFramePr>
        <p:xfrm>
          <a:off x="6153149" y="2169269"/>
          <a:ext cx="5180013" cy="4273550"/>
        </p:xfrm>
        <a:graphic>
          <a:graphicData uri="http://schemas.openxmlformats.org/presentationml/2006/ole">
            <p:oleObj spid="_x0000_s49155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35631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3" y="93255"/>
            <a:ext cx="11198694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Vidaus vartojimą palaiko sparčiai (sparčiau nei Latvijoje ir Estijoje) augantys atlyginimai</a:t>
            </a:r>
            <a:endParaRPr lang="en-US" sz="24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CD71848-F88C-2754-99FD-9FBE6D670703}"/>
              </a:ext>
            </a:extLst>
          </p:cNvPr>
          <p:cNvCxnSpPr>
            <a:cxnSpLocks/>
          </p:cNvCxnSpPr>
          <p:nvPr/>
        </p:nvCxnSpPr>
        <p:spPr>
          <a:xfrm>
            <a:off x="5824167" y="2156263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le 15">
            <a:extLst>
              <a:ext uri="{FF2B5EF4-FFF2-40B4-BE49-F238E27FC236}">
                <a16:creationId xmlns="" xmlns:a16="http://schemas.microsoft.com/office/drawing/2014/main" id="{F9944282-F861-F25F-DD1D-ECE10CD1D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9475007"/>
              </p:ext>
            </p:extLst>
          </p:nvPr>
        </p:nvGraphicFramePr>
        <p:xfrm>
          <a:off x="834551" y="5435871"/>
          <a:ext cx="4808541" cy="1097280"/>
        </p:xfrm>
        <a:graphic>
          <a:graphicData uri="http://schemas.openxmlformats.org/drawingml/2006/table">
            <a:tbl>
              <a:tblPr firstRow="1" bandRow="1"/>
              <a:tblGrid>
                <a:gridCol w="998182">
                  <a:extLst>
                    <a:ext uri="{9D8B030D-6E8A-4147-A177-3AD203B41FA5}">
                      <a16:colId xmlns="" xmlns:a16="http://schemas.microsoft.com/office/drawing/2014/main" val="1455023800"/>
                    </a:ext>
                  </a:extLst>
                </a:gridCol>
                <a:gridCol w="638373">
                  <a:extLst>
                    <a:ext uri="{9D8B030D-6E8A-4147-A177-3AD203B41FA5}">
                      <a16:colId xmlns="" xmlns:a16="http://schemas.microsoft.com/office/drawing/2014/main" val="4182346633"/>
                    </a:ext>
                  </a:extLst>
                </a:gridCol>
                <a:gridCol w="626766">
                  <a:extLst>
                    <a:ext uri="{9D8B030D-6E8A-4147-A177-3AD203B41FA5}">
                      <a16:colId xmlns="" xmlns:a16="http://schemas.microsoft.com/office/drawing/2014/main" val="3857602599"/>
                    </a:ext>
                  </a:extLst>
                </a:gridCol>
                <a:gridCol w="673193">
                  <a:extLst>
                    <a:ext uri="{9D8B030D-6E8A-4147-A177-3AD203B41FA5}">
                      <a16:colId xmlns="" xmlns:a16="http://schemas.microsoft.com/office/drawing/2014/main" val="3600606798"/>
                    </a:ext>
                  </a:extLst>
                </a:gridCol>
                <a:gridCol w="940149">
                  <a:extLst>
                    <a:ext uri="{9D8B030D-6E8A-4147-A177-3AD203B41FA5}">
                      <a16:colId xmlns="" xmlns:a16="http://schemas.microsoft.com/office/drawing/2014/main" val="1577801244"/>
                    </a:ext>
                  </a:extLst>
                </a:gridCol>
                <a:gridCol w="931878">
                  <a:extLst>
                    <a:ext uri="{9D8B030D-6E8A-4147-A177-3AD203B41FA5}">
                      <a16:colId xmlns="" xmlns:a16="http://schemas.microsoft.com/office/drawing/2014/main" val="275365190"/>
                    </a:ext>
                  </a:extLst>
                </a:gridCol>
              </a:tblGrid>
              <a:tr h="19915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/>
                        <a:t>2022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/>
                        <a:t>2023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/>
                        <a:t>2024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6458552"/>
                  </a:ext>
                </a:extLst>
              </a:tr>
              <a:tr h="219591">
                <a:tc>
                  <a:txBody>
                    <a:bodyPr/>
                    <a:lstStyle/>
                    <a:p>
                      <a:r>
                        <a:rPr lang="lt-LT" sz="1200" b="1" dirty="0"/>
                        <a:t>Lietuva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10.5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13.4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11.0 (8.0)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8.0 (5.0)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405394"/>
                  </a:ext>
                </a:extLst>
              </a:tr>
              <a:tr h="219591">
                <a:tc>
                  <a:txBody>
                    <a:bodyPr/>
                    <a:lstStyle/>
                    <a:p>
                      <a:r>
                        <a:rPr lang="lt-LT" sz="1200" b="1" dirty="0"/>
                        <a:t>Latvija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11.8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7.5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9.6 (9.4)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8.7 (8.7)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43733494"/>
                  </a:ext>
                </a:extLst>
              </a:tr>
              <a:tr h="219591">
                <a:tc>
                  <a:txBody>
                    <a:bodyPr/>
                    <a:lstStyle/>
                    <a:p>
                      <a:r>
                        <a:rPr lang="lt-LT" sz="1200" b="1" dirty="0"/>
                        <a:t>Estija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rgbClr val="C00000"/>
                          </a:solidFill>
                          <a:latin typeface="+mj-lt"/>
                          <a:ea typeface="+mj-ea"/>
                          <a:cs typeface="+mj-cs"/>
                        </a:rPr>
                        <a:t>10.0 (12.0)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8.0 (7.0)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18568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819E8C-BCE9-7F6A-BB2F-CF9D68983C7D}"/>
              </a:ext>
            </a:extLst>
          </p:cNvPr>
          <p:cNvSpPr txBox="1"/>
          <p:nvPr/>
        </p:nvSpPr>
        <p:spPr>
          <a:xfrm>
            <a:off x="834551" y="5107455"/>
            <a:ext cx="5091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/>
              <a:t>Darbo užmokesčio augimo prognozės</a:t>
            </a:r>
            <a:endParaRPr lang="en-US" sz="1200" b="1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26AD0BCD-5A84-864A-22B9-825901ABB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4982022"/>
              </p:ext>
            </p:extLst>
          </p:nvPr>
        </p:nvGraphicFramePr>
        <p:xfrm>
          <a:off x="732822" y="1951198"/>
          <a:ext cx="4910272" cy="3156257"/>
        </p:xfrm>
        <a:graphic>
          <a:graphicData uri="http://schemas.openxmlformats.org/presentationml/2006/ole">
            <p:oleObj spid="_x0000_s50178" name="Macrobond document" r:id="rId4" imgW="6759829" imgH="4273558" progId="">
              <p:embed/>
            </p:oleObj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BD5EEACF-85CB-4DD1-97DE-30A96FE122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6330426"/>
              </p:ext>
            </p:extLst>
          </p:nvPr>
        </p:nvGraphicFramePr>
        <p:xfrm>
          <a:off x="6266107" y="1951198"/>
          <a:ext cx="5193072" cy="458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B457EC-4D57-8C98-071A-F89433D59105}"/>
              </a:ext>
            </a:extLst>
          </p:cNvPr>
          <p:cNvSpPr txBox="1"/>
          <p:nvPr/>
        </p:nvSpPr>
        <p:spPr>
          <a:xfrm>
            <a:off x="8258786" y="6271541"/>
            <a:ext cx="3302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Šaltinis: Lietuvos, Latvijos ir Estijos statistikos tarnybos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xmlns="" val="2141520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3" y="213630"/>
            <a:ext cx="11198694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Vidaus vartojimą taip pat palaiko žemas nedarbo lygis bei augantis užimtumas </a:t>
            </a:r>
            <a:endParaRPr lang="en-US" sz="24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CD71848-F88C-2754-99FD-9FBE6D670703}"/>
              </a:ext>
            </a:extLst>
          </p:cNvPr>
          <p:cNvCxnSpPr>
            <a:cxnSpLocks/>
          </p:cNvCxnSpPr>
          <p:nvPr/>
        </p:nvCxnSpPr>
        <p:spPr>
          <a:xfrm>
            <a:off x="5967042" y="2073033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5">
            <a:extLst>
              <a:ext uri="{FF2B5EF4-FFF2-40B4-BE49-F238E27FC236}">
                <a16:creationId xmlns="" xmlns:a16="http://schemas.microsoft.com/office/drawing/2014/main" id="{88325F89-E15F-914B-A14A-0D9DCCF48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137938"/>
              </p:ext>
            </p:extLst>
          </p:nvPr>
        </p:nvGraphicFramePr>
        <p:xfrm>
          <a:off x="693983" y="5295491"/>
          <a:ext cx="4901246" cy="1097280"/>
        </p:xfrm>
        <a:graphic>
          <a:graphicData uri="http://schemas.openxmlformats.org/drawingml/2006/table">
            <a:tbl>
              <a:tblPr firstRow="1" bandRow="1"/>
              <a:tblGrid>
                <a:gridCol w="1017426">
                  <a:extLst>
                    <a:ext uri="{9D8B030D-6E8A-4147-A177-3AD203B41FA5}">
                      <a16:colId xmlns="" xmlns:a16="http://schemas.microsoft.com/office/drawing/2014/main" val="1455023800"/>
                    </a:ext>
                  </a:extLst>
                </a:gridCol>
                <a:gridCol w="650680">
                  <a:extLst>
                    <a:ext uri="{9D8B030D-6E8A-4147-A177-3AD203B41FA5}">
                      <a16:colId xmlns="" xmlns:a16="http://schemas.microsoft.com/office/drawing/2014/main" val="4182346633"/>
                    </a:ext>
                  </a:extLst>
                </a:gridCol>
                <a:gridCol w="638850">
                  <a:extLst>
                    <a:ext uri="{9D8B030D-6E8A-4147-A177-3AD203B41FA5}">
                      <a16:colId xmlns="" xmlns:a16="http://schemas.microsoft.com/office/drawing/2014/main" val="3857602599"/>
                    </a:ext>
                  </a:extLst>
                </a:gridCol>
                <a:gridCol w="686172">
                  <a:extLst>
                    <a:ext uri="{9D8B030D-6E8A-4147-A177-3AD203B41FA5}">
                      <a16:colId xmlns="" xmlns:a16="http://schemas.microsoft.com/office/drawing/2014/main" val="3600606798"/>
                    </a:ext>
                  </a:extLst>
                </a:gridCol>
                <a:gridCol w="958274">
                  <a:extLst>
                    <a:ext uri="{9D8B030D-6E8A-4147-A177-3AD203B41FA5}">
                      <a16:colId xmlns="" xmlns:a16="http://schemas.microsoft.com/office/drawing/2014/main" val="1577801244"/>
                    </a:ext>
                  </a:extLst>
                </a:gridCol>
                <a:gridCol w="949844">
                  <a:extLst>
                    <a:ext uri="{9D8B030D-6E8A-4147-A177-3AD203B41FA5}">
                      <a16:colId xmlns="" xmlns:a16="http://schemas.microsoft.com/office/drawing/2014/main" val="275365190"/>
                    </a:ext>
                  </a:extLst>
                </a:gridCol>
              </a:tblGrid>
              <a:tr h="25339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/>
                        <a:t>2022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/>
                        <a:t>2023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/>
                        <a:t>2024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6458552"/>
                  </a:ext>
                </a:extLst>
              </a:tr>
              <a:tr h="253392">
                <a:tc>
                  <a:txBody>
                    <a:bodyPr/>
                    <a:lstStyle/>
                    <a:p>
                      <a:r>
                        <a:rPr lang="lt-LT" sz="1200" b="1" dirty="0"/>
                        <a:t>Lietuva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6.6 (7.0)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6.3 (6.8)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9749060"/>
                  </a:ext>
                </a:extLst>
              </a:tr>
              <a:tr h="253392">
                <a:tc>
                  <a:txBody>
                    <a:bodyPr/>
                    <a:lstStyle/>
                    <a:p>
                      <a:r>
                        <a:rPr lang="lt-LT" sz="1200" b="1" dirty="0"/>
                        <a:t>Latvija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6.9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7.2 (8.0)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rgbClr val="00B050"/>
                          </a:solidFill>
                          <a:latin typeface="+mj-lt"/>
                          <a:ea typeface="+mj-ea"/>
                          <a:cs typeface="+mj-cs"/>
                        </a:rPr>
                        <a:t>7.1 (8.0)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48778487"/>
                  </a:ext>
                </a:extLst>
              </a:tr>
              <a:tr h="253392">
                <a:tc>
                  <a:txBody>
                    <a:bodyPr/>
                    <a:lstStyle/>
                    <a:p>
                      <a:r>
                        <a:rPr lang="lt-LT" sz="1200" b="1" dirty="0"/>
                        <a:t>Estija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7.0 (7.0)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7.0 (8.0)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18568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8A0A92-BE6A-16C7-6FE7-D4FF292B08C5}"/>
              </a:ext>
            </a:extLst>
          </p:cNvPr>
          <p:cNvSpPr txBox="1"/>
          <p:nvPr/>
        </p:nvSpPr>
        <p:spPr>
          <a:xfrm>
            <a:off x="693980" y="5018492"/>
            <a:ext cx="5091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/>
              <a:t>Nedarbo lygio prognozės</a:t>
            </a:r>
            <a:endParaRPr lang="en-US" sz="1200" b="1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DC52B97C-11DF-B591-2FDB-F498D9E45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825742"/>
              </p:ext>
            </p:extLst>
          </p:nvPr>
        </p:nvGraphicFramePr>
        <p:xfrm>
          <a:off x="759066" y="1810818"/>
          <a:ext cx="4961171" cy="3156257"/>
        </p:xfrm>
        <a:graphic>
          <a:graphicData uri="http://schemas.openxmlformats.org/presentationml/2006/ole">
            <p:oleObj spid="_x0000_s51202" name="Macrobond document" r:id="rId4" imgW="6759829" imgH="4273558" progId="">
              <p:embed/>
            </p:oleObj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166D21FB-FB3F-8D38-298A-9F07033218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46671191"/>
              </p:ext>
            </p:extLst>
          </p:nvPr>
        </p:nvGraphicFramePr>
        <p:xfrm>
          <a:off x="6461328" y="1839508"/>
          <a:ext cx="5234019" cy="4553263"/>
        </p:xfrm>
        <a:graphic>
          <a:graphicData uri="http://schemas.openxmlformats.org/presentationml/2006/ole">
            <p:oleObj spid="_x0000_s51203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46955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53" y="93255"/>
            <a:ext cx="11198694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Aukštos pridėtinės vertės IT ir finansinių paslaugų eksportas demonstruoja įspūdingus rezultatus</a:t>
            </a:r>
            <a:endParaRPr lang="en-US" sz="2400" b="1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E92031C4-A2E2-3500-8A8D-DE94A2018647}"/>
              </a:ext>
            </a:extLst>
          </p:cNvPr>
          <p:cNvCxnSpPr>
            <a:cxnSpLocks/>
          </p:cNvCxnSpPr>
          <p:nvPr/>
        </p:nvCxnSpPr>
        <p:spPr>
          <a:xfrm>
            <a:off x="6129574" y="1885998"/>
            <a:ext cx="0" cy="4435475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95CFBC23-D264-DC05-95FE-C56AE1AFE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0232478"/>
              </p:ext>
            </p:extLst>
          </p:nvPr>
        </p:nvGraphicFramePr>
        <p:xfrm>
          <a:off x="854571" y="1885998"/>
          <a:ext cx="4856303" cy="4352877"/>
        </p:xfrm>
        <a:graphic>
          <a:graphicData uri="http://schemas.openxmlformats.org/presentationml/2006/ole">
            <p:oleObj spid="_x0000_s52226" name="Macrobond document" r:id="rId4" imgW="6759829" imgH="4273558" progId="">
              <p:embed/>
            </p:oleObj>
          </a:graphicData>
        </a:graphic>
      </p:graphicFrame>
      <p:pic>
        <p:nvPicPr>
          <p:cNvPr id="6" name="Picture 4" descr="Turkish-capital fintech company established in Lithuania - EN.DELFI">
            <a:extLst>
              <a:ext uri="{FF2B5EF4-FFF2-40B4-BE49-F238E27FC236}">
                <a16:creationId xmlns="" xmlns:a16="http://schemas.microsoft.com/office/drawing/2014/main" id="{D36735ED-DB87-FA7B-8F19-7B863BAB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2658" y="3495101"/>
            <a:ext cx="4301065" cy="28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nt Šilainių transformatorinės nušvito pašvaistė ir vienaragis | Diena.lt">
            <a:extLst>
              <a:ext uri="{FF2B5EF4-FFF2-40B4-BE49-F238E27FC236}">
                <a16:creationId xmlns="" xmlns:a16="http://schemas.microsoft.com/office/drawing/2014/main" id="{C45A9EFF-53E7-F71B-022B-DE2808FF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87" y="1562099"/>
            <a:ext cx="4079966" cy="271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004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AC6FEF-888F-4B9C-AE77-9DFE429D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67" y="2964926"/>
            <a:ext cx="11160125" cy="1325563"/>
          </a:xfrm>
        </p:spPr>
        <p:txBody>
          <a:bodyPr>
            <a:normAutofit/>
          </a:bodyPr>
          <a:lstStyle/>
          <a:p>
            <a:pPr algn="ctr"/>
            <a:r>
              <a:rPr lang="lt-LT" sz="5400" b="1" dirty="0">
                <a:latin typeface="Georgia" panose="02040502050405020303" pitchFamily="18" charset="0"/>
              </a:rPr>
              <a:t>Ačiū už dėmesį</a:t>
            </a:r>
            <a:endParaRPr lang="en-US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961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6" y="51608"/>
            <a:ext cx="11855448" cy="1138092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Šilta žiema, Europos gebėjimas surasti alternatyvų rusiškoms dujoms bei ženkliai sumažinti dujų vartojimą neleido Rusijai sušaldyti Europos</a:t>
            </a:r>
            <a:endParaRPr lang="en-US" sz="2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79779B1-D136-39F0-3266-FF249F2DEC23}"/>
              </a:ext>
            </a:extLst>
          </p:cNvPr>
          <p:cNvGrpSpPr/>
          <p:nvPr/>
        </p:nvGrpSpPr>
        <p:grpSpPr>
          <a:xfrm>
            <a:off x="924297" y="1397813"/>
            <a:ext cx="10056812" cy="5408579"/>
            <a:chOff x="525463" y="782638"/>
            <a:chExt cx="10056812" cy="6075362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="" xmlns:a16="http://schemas.microsoft.com/office/drawing/2014/main" id="{4FF70385-E38C-D7D4-1124-40A30980B0E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60786809"/>
                </p:ext>
              </p:extLst>
            </p:nvPr>
          </p:nvGraphicFramePr>
          <p:xfrm>
            <a:off x="525463" y="782638"/>
            <a:ext cx="10056812" cy="6075362"/>
          </p:xfrm>
          <a:graphic>
            <a:graphicData uri="http://schemas.openxmlformats.org/presentationml/2006/ole">
              <p:oleObj spid="_x0000_s29698" name="Macrobond document" r:id="rId4" imgW="8092652" imgH="5151054" progId="">
                <p:embed/>
              </p:oleObj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4592C2B-FA21-3105-0D30-C67CA2B3DBED}"/>
                </a:ext>
              </a:extLst>
            </p:cNvPr>
            <p:cNvSpPr txBox="1"/>
            <p:nvPr/>
          </p:nvSpPr>
          <p:spPr>
            <a:xfrm>
              <a:off x="1810064" y="4637948"/>
              <a:ext cx="2012053" cy="577081"/>
            </a:xfrm>
            <a:prstGeom prst="wedgeRectCallout">
              <a:avLst>
                <a:gd name="adj1" fmla="val 69562"/>
                <a:gd name="adj2" fmla="val 25900"/>
              </a:avLst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lt-LT" sz="1050" b="1" dirty="0"/>
                <a:t>2021 m. </a:t>
              </a:r>
              <a:r>
                <a:rPr lang="en-US" sz="1050" b="1" dirty="0" err="1"/>
                <a:t>ruduo</a:t>
              </a:r>
              <a:endParaRPr lang="lt-LT" sz="1050" b="1" dirty="0"/>
            </a:p>
            <a:p>
              <a:pPr algn="ctr"/>
              <a:r>
                <a:rPr lang="lt-LT" sz="1050" b="1" dirty="0"/>
                <a:t>„Gazprom“ ne</a:t>
              </a:r>
              <a:r>
                <a:rPr lang="en-US" sz="1050" b="1" dirty="0"/>
                <a:t>u</a:t>
              </a:r>
              <a:r>
                <a:rPr lang="lt-LT" sz="1050" b="1" dirty="0" err="1"/>
                <a:t>žpildo</a:t>
              </a:r>
              <a:r>
                <a:rPr lang="lt-LT" sz="1050" b="1" dirty="0"/>
                <a:t> gamtinių dujų saugyklų Europoje</a:t>
              </a:r>
              <a:endParaRPr lang="en-US" sz="105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F2E8AC1-1CF9-1C26-E86F-17C4A9DD8DD5}"/>
                </a:ext>
              </a:extLst>
            </p:cNvPr>
            <p:cNvSpPr txBox="1"/>
            <p:nvPr/>
          </p:nvSpPr>
          <p:spPr>
            <a:xfrm>
              <a:off x="3904823" y="3243238"/>
              <a:ext cx="1572845" cy="577081"/>
            </a:xfrm>
            <a:prstGeom prst="wedgeRectCallout">
              <a:avLst>
                <a:gd name="adj1" fmla="val 72704"/>
                <a:gd name="adj2" fmla="val 106015"/>
              </a:avLst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lt-LT" sz="1050" b="1" dirty="0"/>
                <a:t>2022 m. vasario 24 d. </a:t>
              </a:r>
            </a:p>
            <a:p>
              <a:pPr algn="ctr"/>
              <a:r>
                <a:rPr lang="lt-LT" sz="1050" b="1" dirty="0"/>
                <a:t>Prasideda Rusijos karinė invazija į Ukrainą</a:t>
              </a:r>
              <a:endParaRPr lang="en-US" sz="105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B3345C3-2DB7-6859-708E-6DEC4039D8B7}"/>
                </a:ext>
              </a:extLst>
            </p:cNvPr>
            <p:cNvSpPr txBox="1"/>
            <p:nvPr/>
          </p:nvSpPr>
          <p:spPr>
            <a:xfrm>
              <a:off x="2449089" y="3934718"/>
              <a:ext cx="2192049" cy="577081"/>
            </a:xfrm>
            <a:prstGeom prst="wedgeRectCallout">
              <a:avLst>
                <a:gd name="adj1" fmla="val 68371"/>
                <a:gd name="adj2" fmla="val 55629"/>
              </a:avLst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lt-LT" sz="1050" b="1" dirty="0"/>
                <a:t>2021 m. gruodžio 21 d. </a:t>
              </a:r>
            </a:p>
            <a:p>
              <a:pPr algn="ctr"/>
              <a:r>
                <a:rPr lang="lt-LT" sz="1050" b="1" dirty="0"/>
                <a:t>Rusija sustabdo eksportą „</a:t>
              </a:r>
              <a:r>
                <a:rPr lang="lt-LT" sz="1050" b="1" dirty="0" err="1"/>
                <a:t>Jamalo</a:t>
              </a:r>
              <a:r>
                <a:rPr lang="lt-LT" sz="1050" b="1" dirty="0"/>
                <a:t>-Europos“ dujotiekiu per Lenkiją</a:t>
              </a:r>
              <a:endParaRPr lang="en-US" sz="105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B2E59FD-0C9E-15E8-D588-78731662C3CC}"/>
                </a:ext>
              </a:extLst>
            </p:cNvPr>
            <p:cNvSpPr txBox="1"/>
            <p:nvPr/>
          </p:nvSpPr>
          <p:spPr>
            <a:xfrm>
              <a:off x="5952025" y="1569799"/>
              <a:ext cx="2040549" cy="738664"/>
            </a:xfrm>
            <a:prstGeom prst="wedgeRectCallout">
              <a:avLst>
                <a:gd name="adj1" fmla="val 82242"/>
                <a:gd name="adj2" fmla="val 26580"/>
              </a:avLst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lt-LT" sz="1050" b="1" dirty="0"/>
                <a:t>2022 m. rugpjūčio 28 d. </a:t>
              </a:r>
            </a:p>
            <a:p>
              <a:pPr algn="ctr"/>
              <a:r>
                <a:rPr lang="lt-LT" sz="1050" b="1" dirty="0"/>
                <a:t>D. Medvedevas prognozuoja, kad dujos Europoje 2022-2023 m. žiemą kainuos ~500 EUR/MWh</a:t>
              </a:r>
              <a:endParaRPr lang="en-US" sz="1050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DBF842B-2D10-8EAF-BC4E-E96241B76BB5}"/>
                </a:ext>
              </a:extLst>
            </p:cNvPr>
            <p:cNvSpPr txBox="1"/>
            <p:nvPr/>
          </p:nvSpPr>
          <p:spPr>
            <a:xfrm>
              <a:off x="7134225" y="5498282"/>
              <a:ext cx="1878623" cy="648225"/>
            </a:xfrm>
            <a:prstGeom prst="wedgeRectCallout">
              <a:avLst>
                <a:gd name="adj1" fmla="val 93057"/>
                <a:gd name="adj2" fmla="val 464"/>
              </a:avLst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lt-LT" sz="1050" b="1" dirty="0"/>
                <a:t>2023 m. vasaris </a:t>
              </a:r>
            </a:p>
            <a:p>
              <a:pPr algn="ctr"/>
              <a:r>
                <a:rPr lang="en-US" sz="1050" b="1" dirty="0" err="1"/>
                <a:t>Duj</a:t>
              </a:r>
              <a:r>
                <a:rPr lang="lt-LT" sz="1050" b="1" dirty="0"/>
                <a:t>ų kaina Europoje nukrenta iki ~40-50 EUR/MWh</a:t>
              </a:r>
              <a:endParaRPr lang="en-US" sz="105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B9CE755-D322-1BBE-79A8-E36883239657}"/>
                </a:ext>
              </a:extLst>
            </p:cNvPr>
            <p:cNvSpPr txBox="1"/>
            <p:nvPr/>
          </p:nvSpPr>
          <p:spPr>
            <a:xfrm>
              <a:off x="8170065" y="3390528"/>
              <a:ext cx="1572846" cy="577081"/>
            </a:xfrm>
            <a:prstGeom prst="wedgeRectCallout">
              <a:avLst>
                <a:gd name="adj1" fmla="val -50597"/>
                <a:gd name="adj2" fmla="val 100081"/>
              </a:avLst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lt-LT" sz="1050" b="1" dirty="0"/>
                <a:t>2022 m. rugsėjo 26 d. </a:t>
              </a:r>
            </a:p>
            <a:p>
              <a:pPr algn="ctr"/>
              <a:r>
                <a:rPr lang="lt-LT" sz="1050" b="1" dirty="0"/>
                <a:t>Susprogsta „Nord </a:t>
              </a:r>
              <a:r>
                <a:rPr lang="lt-LT" sz="1050" b="1" dirty="0" err="1"/>
                <a:t>Stream</a:t>
              </a:r>
              <a:r>
                <a:rPr lang="lt-LT" sz="1050" b="1" dirty="0"/>
                <a:t>“ dujotiekis</a:t>
              </a:r>
              <a:endParaRPr lang="en-US" sz="1050" b="1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0E4F5C2D-6C9F-05B3-888E-D4DF69FE59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2875" y="1724025"/>
              <a:ext cx="1246554" cy="13716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197EA527-0BE6-7F2D-CAD8-1D5CB113D717}"/>
                </a:ext>
              </a:extLst>
            </p:cNvPr>
            <p:cNvCxnSpPr>
              <a:cxnSpLocks/>
            </p:cNvCxnSpPr>
            <p:nvPr/>
          </p:nvCxnSpPr>
          <p:spPr>
            <a:xfrm>
              <a:off x="9009429" y="1724025"/>
              <a:ext cx="91562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9A5FA8E-201A-4BF6-988A-D507ABF371E2}"/>
                </a:ext>
              </a:extLst>
            </p:cNvPr>
            <p:cNvSpPr txBox="1"/>
            <p:nvPr/>
          </p:nvSpPr>
          <p:spPr>
            <a:xfrm>
              <a:off x="5381624" y="2542233"/>
              <a:ext cx="2040550" cy="577081"/>
            </a:xfrm>
            <a:prstGeom prst="wedgeRectCallout">
              <a:avLst>
                <a:gd name="adj1" fmla="val 66372"/>
                <a:gd name="adj2" fmla="val 56290"/>
              </a:avLst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lt-LT" sz="1050" b="1" dirty="0"/>
                <a:t>2022 m. rugpjūčio 31 d. </a:t>
              </a:r>
            </a:p>
            <a:p>
              <a:pPr algn="ctr"/>
              <a:r>
                <a:rPr lang="lt-LT" sz="1050" b="1" dirty="0"/>
                <a:t>Rusija sustabdo dujų eksportą į Europą „Nord </a:t>
              </a:r>
              <a:r>
                <a:rPr lang="lt-LT" sz="1050" b="1" dirty="0" err="1"/>
                <a:t>Stream</a:t>
              </a:r>
              <a:r>
                <a:rPr lang="lt-LT" sz="1050" b="1" dirty="0"/>
                <a:t>“ dujotiekiu</a:t>
              </a:r>
              <a:endParaRPr lang="en-US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6798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33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Nukritusios gamtinių dujų kainos sumažino ir elektros kainas, tačiau nors  pirmasis energetinio karo mūšis laimėtas, bet karas – dar ne</a:t>
            </a:r>
            <a:endParaRPr lang="en-US" sz="24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2B4179A-CEDF-3E02-5423-F91DC22BE57C}"/>
              </a:ext>
            </a:extLst>
          </p:cNvPr>
          <p:cNvCxnSpPr>
            <a:cxnSpLocks/>
          </p:cNvCxnSpPr>
          <p:nvPr/>
        </p:nvCxnSpPr>
        <p:spPr>
          <a:xfrm>
            <a:off x="6310375" y="1974927"/>
            <a:ext cx="0" cy="454519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E430ED2D-3DE5-2B0D-1393-2DB1CECF3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4108353"/>
              </p:ext>
            </p:extLst>
          </p:nvPr>
        </p:nvGraphicFramePr>
        <p:xfrm>
          <a:off x="6606749" y="1770662"/>
          <a:ext cx="5105400" cy="4964003"/>
        </p:xfrm>
        <a:graphic>
          <a:graphicData uri="http://schemas.openxmlformats.org/presentationml/2006/ole">
            <p:oleObj spid="_x0000_s30722" name="Macrobond document" r:id="rId4" imgW="6759829" imgH="4273558" progId="">
              <p:embed/>
            </p:oleObj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F632813C-3D6E-956C-0E28-83AFB2CA9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6483743"/>
              </p:ext>
            </p:extLst>
          </p:nvPr>
        </p:nvGraphicFramePr>
        <p:xfrm>
          <a:off x="731210" y="1765523"/>
          <a:ext cx="5364790" cy="4834207"/>
        </p:xfrm>
        <a:graphic>
          <a:graphicData uri="http://schemas.openxmlformats.org/presentationml/2006/ole">
            <p:oleObj spid="_x0000_s30723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9218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33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Lietuva turi visas galimybes pakartoti šilumos sektoriaus transformacijos sėkmę ir jau 2030 metais tapti elektrą eksportuojančia šalimi</a:t>
            </a:r>
            <a:endParaRPr lang="en-US" sz="2400" b="1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="" xmlns:a16="http://schemas.microsoft.com/office/drawing/2014/main" id="{936FE3AD-5AB6-6764-5241-BEE4904DB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4" y="1408777"/>
            <a:ext cx="5475286" cy="51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1A5AFE-67B7-C776-AFDC-A66614635CA5}"/>
              </a:ext>
            </a:extLst>
          </p:cNvPr>
          <p:cNvGrpSpPr/>
          <p:nvPr/>
        </p:nvGrpSpPr>
        <p:grpSpPr>
          <a:xfrm>
            <a:off x="6619875" y="1614008"/>
            <a:ext cx="5495636" cy="4956977"/>
            <a:chOff x="717822" y="1699954"/>
            <a:chExt cx="5311183" cy="4956977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="" xmlns:a16="http://schemas.microsoft.com/office/drawing/2014/main" id="{3FE31704-3401-E4C8-FF3E-356C0019EAE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17822" y="1699954"/>
            <a:ext cx="5311183" cy="45451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2F3846D-8BD1-307D-2476-93E6738ABA31}"/>
                </a:ext>
              </a:extLst>
            </p:cNvPr>
            <p:cNvSpPr txBox="1"/>
            <p:nvPr/>
          </p:nvSpPr>
          <p:spPr>
            <a:xfrm>
              <a:off x="3433388" y="6395321"/>
              <a:ext cx="24554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100" i="1" dirty="0"/>
                <a:t>Šaltiniai: </a:t>
              </a:r>
              <a:r>
                <a:rPr lang="en-US" sz="1100" i="1" dirty="0" err="1"/>
                <a:t>Litgrid</a:t>
              </a:r>
              <a:r>
                <a:rPr lang="en-US" sz="1100" i="1" dirty="0"/>
                <a:t> </a:t>
              </a:r>
              <a:r>
                <a:rPr lang="en-US" sz="1100" i="1" dirty="0" err="1"/>
                <a:t>ir</a:t>
              </a:r>
              <a:r>
                <a:rPr lang="en-US" sz="1100" i="1" dirty="0"/>
                <a:t> </a:t>
              </a:r>
              <a:r>
                <a:rPr lang="en-US" sz="1100" i="1" dirty="0" err="1"/>
                <a:t>autoriaus</a:t>
              </a:r>
              <a:r>
                <a:rPr lang="en-US" sz="1100" i="1" dirty="0"/>
                <a:t> </a:t>
              </a:r>
              <a:r>
                <a:rPr lang="en-US" sz="1100" i="1" dirty="0" err="1"/>
                <a:t>skai</a:t>
              </a:r>
              <a:r>
                <a:rPr lang="lt-LT" sz="1100" i="1" dirty="0" err="1"/>
                <a:t>čiavimai</a:t>
              </a:r>
              <a:endParaRPr lang="en-US" sz="1100" i="1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A203A07-F210-4713-A821-3DE850D41577}"/>
              </a:ext>
            </a:extLst>
          </p:cNvPr>
          <p:cNvCxnSpPr>
            <a:cxnSpLocks/>
          </p:cNvCxnSpPr>
          <p:nvPr/>
        </p:nvCxnSpPr>
        <p:spPr>
          <a:xfrm>
            <a:off x="6337300" y="1945267"/>
            <a:ext cx="0" cy="454519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332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" y="-38100"/>
            <a:ext cx="11855448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Naftos kaina taip pat išlieka nedidelė, o naftos produktų importo iš Rusijos atsisakymas nesukėlė dyzelino kainų šoko Europoje</a:t>
            </a:r>
            <a:endParaRPr lang="en-US" sz="24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AE5005F-A2F9-A729-7396-DD80086C7ABB}"/>
              </a:ext>
            </a:extLst>
          </p:cNvPr>
          <p:cNvCxnSpPr>
            <a:cxnSpLocks/>
          </p:cNvCxnSpPr>
          <p:nvPr/>
        </p:nvCxnSpPr>
        <p:spPr>
          <a:xfrm>
            <a:off x="6257299" y="1485900"/>
            <a:ext cx="0" cy="537210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293497-4647-7DC2-13A6-F8B65C1566D5}"/>
              </a:ext>
            </a:extLst>
          </p:cNvPr>
          <p:cNvGrpSpPr/>
          <p:nvPr/>
        </p:nvGrpSpPr>
        <p:grpSpPr>
          <a:xfrm>
            <a:off x="6496050" y="1813006"/>
            <a:ext cx="5843317" cy="5260848"/>
            <a:chOff x="1449241" y="792523"/>
            <a:chExt cx="7194426" cy="580381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B0726FC3-54D6-5795-07FE-1165B9B4BA04}"/>
                </a:ext>
              </a:extLst>
            </p:cNvPr>
            <p:cNvGrpSpPr/>
            <p:nvPr/>
          </p:nvGrpSpPr>
          <p:grpSpPr>
            <a:xfrm>
              <a:off x="1617903" y="792523"/>
              <a:ext cx="6792851" cy="5451153"/>
              <a:chOff x="1617903" y="792523"/>
              <a:chExt cx="6792851" cy="5451153"/>
            </a:xfrm>
          </p:grpSpPr>
          <p:graphicFrame>
            <p:nvGraphicFramePr>
              <p:cNvPr id="11" name="Object 10">
                <a:extLst>
                  <a:ext uri="{FF2B5EF4-FFF2-40B4-BE49-F238E27FC236}">
                    <a16:creationId xmlns="" xmlns:a16="http://schemas.microsoft.com/office/drawing/2014/main" id="{457844BB-7831-50D9-910F-621264A66B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160421132"/>
                  </p:ext>
                </p:extLst>
              </p:nvPr>
            </p:nvGraphicFramePr>
            <p:xfrm>
              <a:off x="1617903" y="792523"/>
              <a:ext cx="6792851" cy="5451153"/>
            </p:xfrm>
            <a:graphic>
              <a:graphicData uri="http://schemas.openxmlformats.org/presentationml/2006/ole">
                <p:oleObj spid="_x0000_s31746" name="Macrobond document" r:id="rId4" imgW="6759829" imgH="4273558" progId="">
                  <p:embed/>
                </p:oleObj>
              </a:graphicData>
            </a:graphic>
          </p:graphicFrame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799FF679-D9CD-856F-AA49-3C660B9BB2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8450" y="3605842"/>
                <a:ext cx="2818456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04F6BA7E-71C4-271F-8FB1-B91DBECA7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7418" y="4275827"/>
                <a:ext cx="2851032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4D4A5EF1-7E5F-1A2A-0E51-D2991CA8F8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8450" y="3605842"/>
                <a:ext cx="0" cy="669985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" name="Speech Bubble: Rectangle 14">
                <a:extLst>
                  <a:ext uri="{FF2B5EF4-FFF2-40B4-BE49-F238E27FC236}">
                    <a16:creationId xmlns="" xmlns:a16="http://schemas.microsoft.com/office/drawing/2014/main" id="{535E7FE1-3992-8EDF-2C0D-37AD447E5845}"/>
                  </a:ext>
                </a:extLst>
              </p:cNvPr>
              <p:cNvSpPr/>
              <p:nvPr/>
            </p:nvSpPr>
            <p:spPr>
              <a:xfrm>
                <a:off x="5823564" y="4060166"/>
                <a:ext cx="1879829" cy="669977"/>
              </a:xfrm>
              <a:prstGeom prst="wedgeRectCallout">
                <a:avLst>
                  <a:gd name="adj1" fmla="val 1369"/>
                  <a:gd name="adj2" fmla="val -11259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2023 m. </a:t>
                </a:r>
                <a:r>
                  <a:rPr lang="en-US" sz="1200" dirty="0" err="1"/>
                  <a:t>Rusijos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biud</a:t>
                </a:r>
                <a:r>
                  <a:rPr lang="lt-LT" sz="1200" dirty="0" err="1"/>
                  <a:t>žete</a:t>
                </a:r>
                <a:r>
                  <a:rPr lang="lt-LT" sz="1200" dirty="0"/>
                  <a:t> suplanuota</a:t>
                </a:r>
                <a:r>
                  <a:rPr lang="en-US" sz="1200" dirty="0"/>
                  <a:t> $</a:t>
                </a:r>
                <a:r>
                  <a:rPr lang="lt-LT" sz="1200" dirty="0"/>
                  <a:t>70</a:t>
                </a:r>
                <a:r>
                  <a:rPr lang="en-US" sz="1200" dirty="0"/>
                  <a:t> </a:t>
                </a:r>
                <a:r>
                  <a:rPr lang="en-US" sz="1200" dirty="0" err="1"/>
                  <a:t>naftos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kaina</a:t>
                </a:r>
                <a:endParaRPr lang="en-US" sz="1200" dirty="0"/>
              </a:p>
            </p:txBody>
          </p:sp>
          <p:sp>
            <p:nvSpPr>
              <p:cNvPr id="16" name="Speech Bubble: Rectangle 15">
                <a:extLst>
                  <a:ext uri="{FF2B5EF4-FFF2-40B4-BE49-F238E27FC236}">
                    <a16:creationId xmlns="" xmlns:a16="http://schemas.microsoft.com/office/drawing/2014/main" id="{CDD0F473-A928-B026-5FF3-0D3614C3E334}"/>
                  </a:ext>
                </a:extLst>
              </p:cNvPr>
              <p:cNvSpPr/>
              <p:nvPr/>
            </p:nvSpPr>
            <p:spPr>
              <a:xfrm>
                <a:off x="2730486" y="4617071"/>
                <a:ext cx="2257963" cy="669975"/>
              </a:xfrm>
              <a:prstGeom prst="wedgeRectCallout">
                <a:avLst>
                  <a:gd name="adj1" fmla="val -2652"/>
                  <a:gd name="adj2" fmla="val -9052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2022 m. </a:t>
                </a:r>
                <a:r>
                  <a:rPr lang="en-US" sz="1200" dirty="0" err="1"/>
                  <a:t>Rusijos</a:t>
                </a:r>
                <a:r>
                  <a:rPr lang="en-US" sz="1200" dirty="0"/>
                  <a:t> </a:t>
                </a:r>
                <a:r>
                  <a:rPr lang="en-US" sz="1200" dirty="0" err="1"/>
                  <a:t>biud</a:t>
                </a:r>
                <a:r>
                  <a:rPr lang="lt-LT" sz="1200" dirty="0" err="1"/>
                  <a:t>žete</a:t>
                </a:r>
                <a:r>
                  <a:rPr lang="lt-LT" sz="1200" dirty="0"/>
                  <a:t> </a:t>
                </a:r>
                <a:r>
                  <a:rPr lang="en-US" sz="1200" dirty="0" err="1"/>
                  <a:t>buvo</a:t>
                </a:r>
                <a:r>
                  <a:rPr lang="en-US" sz="1200" dirty="0"/>
                  <a:t> </a:t>
                </a:r>
                <a:r>
                  <a:rPr lang="lt-LT" sz="1200" dirty="0"/>
                  <a:t>suplanuota </a:t>
                </a:r>
                <a:r>
                  <a:rPr lang="en-US" sz="1200" dirty="0"/>
                  <a:t>$44 </a:t>
                </a:r>
                <a:r>
                  <a:rPr lang="en-US" sz="1200" dirty="0" err="1"/>
                  <a:t>naftos</a:t>
                </a:r>
                <a:r>
                  <a:rPr lang="en-US" sz="1200" dirty="0"/>
                  <a:t> </a:t>
                </a:r>
                <a:r>
                  <a:rPr lang="en-US" sz="1200" dirty="0" err="1"/>
                  <a:t>kaina</a:t>
                </a:r>
                <a:endParaRPr lang="en-US" sz="1200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9B89DC6-C8E5-6FFA-6117-15282DDED3E7}"/>
                </a:ext>
              </a:extLst>
            </p:cNvPr>
            <p:cNvSpPr/>
            <p:nvPr/>
          </p:nvSpPr>
          <p:spPr>
            <a:xfrm>
              <a:off x="1449241" y="6167887"/>
              <a:ext cx="7194426" cy="428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40D68C64-E6A5-5CB8-D7EB-CDC3E168E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1795286"/>
              </p:ext>
            </p:extLst>
          </p:nvPr>
        </p:nvGraphicFramePr>
        <p:xfrm>
          <a:off x="649155" y="1813006"/>
          <a:ext cx="5452882" cy="4607366"/>
        </p:xfrm>
        <a:graphic>
          <a:graphicData uri="http://schemas.openxmlformats.org/presentationml/2006/ole">
            <p:oleObj spid="_x0000_s31747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994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2" y="123335"/>
            <a:ext cx="11830048" cy="1325563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Energetinių prekių kainų kritimas yra itin gera žinia Lietuvai, turinčiai itin didelę priklausomybę nuo naftos, dujų ir elektros importo</a:t>
            </a:r>
            <a:endParaRPr lang="en-US" sz="24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2B4179A-CEDF-3E02-5423-F91DC22BE57C}"/>
              </a:ext>
            </a:extLst>
          </p:cNvPr>
          <p:cNvCxnSpPr>
            <a:cxnSpLocks/>
          </p:cNvCxnSpPr>
          <p:nvPr/>
        </p:nvCxnSpPr>
        <p:spPr>
          <a:xfrm>
            <a:off x="6337300" y="1945267"/>
            <a:ext cx="0" cy="4545196"/>
          </a:xfrm>
          <a:prstGeom prst="line">
            <a:avLst/>
          </a:prstGeom>
          <a:ln>
            <a:prstDash val="lg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79ED5ECF-507A-B52F-81ED-40C6B71928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3698910"/>
              </p:ext>
            </p:extLst>
          </p:nvPr>
        </p:nvGraphicFramePr>
        <p:xfrm>
          <a:off x="571501" y="1792105"/>
          <a:ext cx="5486400" cy="4545196"/>
        </p:xfrm>
        <a:graphic>
          <a:graphicData uri="http://schemas.openxmlformats.org/presentationml/2006/ole">
            <p:oleObj spid="_x0000_s32770" name="Macrobond document" r:id="rId4" imgW="6759829" imgH="4273558" progId="">
              <p:embed/>
            </p:oleObj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C51612D2-FD7A-93E0-5EAE-EB62EFC39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8020999"/>
              </p:ext>
            </p:extLst>
          </p:nvPr>
        </p:nvGraphicFramePr>
        <p:xfrm>
          <a:off x="6616700" y="1945267"/>
          <a:ext cx="5486400" cy="4505386"/>
        </p:xfrm>
        <a:graphic>
          <a:graphicData uri="http://schemas.openxmlformats.org/presentationml/2006/ole">
            <p:oleObj spid="_x0000_s32771" name="Macrobond document" r:id="rId5" imgW="6759829" imgH="427355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1483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154DD13D-8005-263B-077A-06B45780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" y="-38100"/>
            <a:ext cx="11855448" cy="1597188"/>
          </a:xfrm>
        </p:spPr>
        <p:txBody>
          <a:bodyPr>
            <a:noAutofit/>
          </a:bodyPr>
          <a:lstStyle/>
          <a:p>
            <a:pPr algn="ctr"/>
            <a:r>
              <a:rPr lang="lt-LT" sz="2400" b="1" dirty="0"/>
              <a:t>Rusijos biudžeto deficitas pasiekė visų laikų rekordines aukštumas –netrukus Rusijos ekonomiką pradės dusinti sankcijų poveikis</a:t>
            </a:r>
            <a:endParaRPr lang="en-US" sz="24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AE5005F-A2F9-A729-7396-DD80086C7ABB}"/>
              </a:ext>
            </a:extLst>
          </p:cNvPr>
          <p:cNvCxnSpPr>
            <a:cxnSpLocks/>
          </p:cNvCxnSpPr>
          <p:nvPr/>
        </p:nvCxnSpPr>
        <p:spPr>
          <a:xfrm>
            <a:off x="6257299" y="1485900"/>
            <a:ext cx="0" cy="537210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296D9042-4226-427F-9B0E-391FDEBAC1BF}"/>
              </a:ext>
            </a:extLst>
          </p:cNvPr>
          <p:cNvGraphicFramePr>
            <a:graphicFrameLocks/>
          </p:cNvGraphicFramePr>
          <p:nvPr/>
        </p:nvGraphicFramePr>
        <p:xfrm>
          <a:off x="6862762" y="2047874"/>
          <a:ext cx="4857750" cy="408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1C3B459D-0E41-4F2B-85A5-5070700B5D78}"/>
              </a:ext>
            </a:extLst>
          </p:cNvPr>
          <p:cNvGraphicFramePr>
            <a:graphicFrameLocks/>
          </p:cNvGraphicFramePr>
          <p:nvPr/>
        </p:nvGraphicFramePr>
        <p:xfrm>
          <a:off x="890587" y="2047874"/>
          <a:ext cx="4857750" cy="408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B050CEB-463D-4FE9-81E5-306DCDCFB583}"/>
              </a:ext>
            </a:extLst>
          </p:cNvPr>
          <p:cNvSpPr txBox="1"/>
          <p:nvPr/>
        </p:nvSpPr>
        <p:spPr>
          <a:xfrm>
            <a:off x="3064215" y="6217011"/>
            <a:ext cx="2422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Šaltinis: Rusijos finansų ministerija</a:t>
            </a:r>
            <a:endParaRPr lang="en-US" sz="1100" i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032000-71A4-5C53-21CF-BF238EF27A71}"/>
              </a:ext>
            </a:extLst>
          </p:cNvPr>
          <p:cNvSpPr txBox="1"/>
          <p:nvPr/>
        </p:nvSpPr>
        <p:spPr>
          <a:xfrm>
            <a:off x="9218581" y="6217011"/>
            <a:ext cx="2422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i="1" dirty="0"/>
              <a:t>Šaltinis: Rusijos finansų ministerija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xmlns="" val="770777980"/>
      </p:ext>
    </p:extLst>
  </p:cSld>
  <p:clrMapOvr>
    <a:masterClrMapping/>
  </p:clrMapOvr>
</p:sld>
</file>

<file path=ppt/theme/theme1.xml><?xml version="1.0" encoding="utf-8"?>
<a:theme xmlns:a="http://schemas.openxmlformats.org/drawingml/2006/main" name="Pielāgots noformējums">
  <a:themeElements>
    <a:clrScheme name="Luminor">
      <a:dk1>
        <a:srgbClr val="63003D"/>
      </a:dk1>
      <a:lt1>
        <a:srgbClr val="FFFFFF"/>
      </a:lt1>
      <a:dk2>
        <a:srgbClr val="F06B94"/>
      </a:dk2>
      <a:lt2>
        <a:srgbClr val="E4E2DC"/>
      </a:lt2>
      <a:accent1>
        <a:srgbClr val="63003D"/>
      </a:accent1>
      <a:accent2>
        <a:srgbClr val="F06B94"/>
      </a:accent2>
      <a:accent3>
        <a:srgbClr val="D1A9AD"/>
      </a:accent3>
      <a:accent4>
        <a:srgbClr val="E4E2DC"/>
      </a:accent4>
      <a:accent5>
        <a:srgbClr val="6EAAD2"/>
      </a:accent5>
      <a:accent6>
        <a:srgbClr val="D1A9AD"/>
      </a:accent6>
      <a:hlink>
        <a:srgbClr val="1B2A23"/>
      </a:hlink>
      <a:folHlink>
        <a:srgbClr val="758B59"/>
      </a:folHlink>
    </a:clrScheme>
    <a:fontScheme name="Pielāgots 1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ācija4" id="{B1A08C22-164F-4136-8E67-D7655DD22A30}" vid="{44F7263D-2036-44A9-A9FE-12250CAE2363}"/>
    </a:ext>
  </a:extLst>
</a:theme>
</file>

<file path=ppt/theme/theme10.xml><?xml version="1.0" encoding="utf-8"?>
<a:theme xmlns:a="http://schemas.openxmlformats.org/drawingml/2006/main" name="6_Office Theme">
  <a:themeElements>
    <a:clrScheme name="LUMINOR FINAL">
      <a:dk1>
        <a:srgbClr val="3A0E2E"/>
      </a:dk1>
      <a:lt1>
        <a:srgbClr val="EBEBE8"/>
      </a:lt1>
      <a:dk2>
        <a:srgbClr val="3A3B3C"/>
      </a:dk2>
      <a:lt2>
        <a:srgbClr val="778B59"/>
      </a:lt2>
      <a:accent1>
        <a:srgbClr val="EA4A72"/>
      </a:accent1>
      <a:accent2>
        <a:srgbClr val="B88D97"/>
      </a:accent2>
      <a:accent3>
        <a:srgbClr val="3A0E2E"/>
      </a:accent3>
      <a:accent4>
        <a:srgbClr val="87C1DD"/>
      </a:accent4>
      <a:accent5>
        <a:srgbClr val="182332"/>
      </a:accent5>
      <a:accent6>
        <a:srgbClr val="1B2A23"/>
      </a:accent6>
      <a:hlink>
        <a:srgbClr val="EA4A72"/>
      </a:hlink>
      <a:folHlink>
        <a:srgbClr val="B88D9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LUMINOR FINAL">
      <a:dk1>
        <a:srgbClr val="3A0E2E"/>
      </a:dk1>
      <a:lt1>
        <a:srgbClr val="EBEBE8"/>
      </a:lt1>
      <a:dk2>
        <a:srgbClr val="3A3B3C"/>
      </a:dk2>
      <a:lt2>
        <a:srgbClr val="778B59"/>
      </a:lt2>
      <a:accent1>
        <a:srgbClr val="EA4A72"/>
      </a:accent1>
      <a:accent2>
        <a:srgbClr val="B88D97"/>
      </a:accent2>
      <a:accent3>
        <a:srgbClr val="3A0E2E"/>
      </a:accent3>
      <a:accent4>
        <a:srgbClr val="87C1DD"/>
      </a:accent4>
      <a:accent5>
        <a:srgbClr val="182332"/>
      </a:accent5>
      <a:accent6>
        <a:srgbClr val="1B2A23"/>
      </a:accent6>
      <a:hlink>
        <a:srgbClr val="EA4A72"/>
      </a:hlink>
      <a:folHlink>
        <a:srgbClr val="B88D9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Pielāgots noformējums">
  <a:themeElements>
    <a:clrScheme name="Luminor">
      <a:dk1>
        <a:srgbClr val="63003D"/>
      </a:dk1>
      <a:lt1>
        <a:srgbClr val="FFFFFF"/>
      </a:lt1>
      <a:dk2>
        <a:srgbClr val="F06B94"/>
      </a:dk2>
      <a:lt2>
        <a:srgbClr val="E4E2DC"/>
      </a:lt2>
      <a:accent1>
        <a:srgbClr val="63003D"/>
      </a:accent1>
      <a:accent2>
        <a:srgbClr val="F06B94"/>
      </a:accent2>
      <a:accent3>
        <a:srgbClr val="D1A9AD"/>
      </a:accent3>
      <a:accent4>
        <a:srgbClr val="E4E2DC"/>
      </a:accent4>
      <a:accent5>
        <a:srgbClr val="6EAAD2"/>
      </a:accent5>
      <a:accent6>
        <a:srgbClr val="D1A9AD"/>
      </a:accent6>
      <a:hlink>
        <a:srgbClr val="1B2A23"/>
      </a:hlink>
      <a:folHlink>
        <a:srgbClr val="758B59"/>
      </a:folHlink>
    </a:clrScheme>
    <a:fontScheme name="Pielāgots 1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ācija4" id="{B1A08C22-164F-4136-8E67-D7655DD22A30}" vid="{44F7263D-2036-44A9-A9FE-12250CAE2363}"/>
    </a:ext>
  </a:extLst>
</a:theme>
</file>

<file path=ppt/theme/theme13.xml><?xml version="1.0" encoding="utf-8"?>
<a:theme xmlns:a="http://schemas.openxmlformats.org/drawingml/2006/main" name="12_Office Theme">
  <a:themeElements>
    <a:clrScheme name="LUMINOR FINAL">
      <a:dk1>
        <a:srgbClr val="3A0E2E"/>
      </a:dk1>
      <a:lt1>
        <a:srgbClr val="EBEBE8"/>
      </a:lt1>
      <a:dk2>
        <a:srgbClr val="3A3B3C"/>
      </a:dk2>
      <a:lt2>
        <a:srgbClr val="778B59"/>
      </a:lt2>
      <a:accent1>
        <a:srgbClr val="EA4A72"/>
      </a:accent1>
      <a:accent2>
        <a:srgbClr val="B88D97"/>
      </a:accent2>
      <a:accent3>
        <a:srgbClr val="3A0E2E"/>
      </a:accent3>
      <a:accent4>
        <a:srgbClr val="87C1DD"/>
      </a:accent4>
      <a:accent5>
        <a:srgbClr val="182332"/>
      </a:accent5>
      <a:accent6>
        <a:srgbClr val="1B2A23"/>
      </a:accent6>
      <a:hlink>
        <a:srgbClr val="EA4A72"/>
      </a:hlink>
      <a:folHlink>
        <a:srgbClr val="B88D9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4A72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ontent management">
  <a:themeElements>
    <a:clrScheme name="LUMINOR FINAL">
      <a:dk1>
        <a:srgbClr val="3A0E2E"/>
      </a:dk1>
      <a:lt1>
        <a:srgbClr val="EBEBE8"/>
      </a:lt1>
      <a:dk2>
        <a:srgbClr val="3A3B3C"/>
      </a:dk2>
      <a:lt2>
        <a:srgbClr val="778B59"/>
      </a:lt2>
      <a:accent1>
        <a:srgbClr val="EA4A72"/>
      </a:accent1>
      <a:accent2>
        <a:srgbClr val="B88D97"/>
      </a:accent2>
      <a:accent3>
        <a:srgbClr val="3A0E2E"/>
      </a:accent3>
      <a:accent4>
        <a:srgbClr val="87C1DD"/>
      </a:accent4>
      <a:accent5>
        <a:srgbClr val="182332"/>
      </a:accent5>
      <a:accent6>
        <a:srgbClr val="1B2A23"/>
      </a:accent6>
      <a:hlink>
        <a:srgbClr val="EA4A72"/>
      </a:hlink>
      <a:folHlink>
        <a:srgbClr val="B88D9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blank">
  <a:themeElements>
    <a:clrScheme name="LUMINOR FINAL">
      <a:dk1>
        <a:srgbClr val="3A0E2E"/>
      </a:dk1>
      <a:lt1>
        <a:srgbClr val="EBEBE8"/>
      </a:lt1>
      <a:dk2>
        <a:srgbClr val="3A3B3C"/>
      </a:dk2>
      <a:lt2>
        <a:srgbClr val="778B59"/>
      </a:lt2>
      <a:accent1>
        <a:srgbClr val="EA4A72"/>
      </a:accent1>
      <a:accent2>
        <a:srgbClr val="B88D97"/>
      </a:accent2>
      <a:accent3>
        <a:srgbClr val="3A0E2E"/>
      </a:accent3>
      <a:accent4>
        <a:srgbClr val="87C1DD"/>
      </a:accent4>
      <a:accent5>
        <a:srgbClr val="182332"/>
      </a:accent5>
      <a:accent6>
        <a:srgbClr val="1B2A23"/>
      </a:accent6>
      <a:hlink>
        <a:srgbClr val="EA4A72"/>
      </a:hlink>
      <a:folHlink>
        <a:srgbClr val="B88D9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6_Pielāgots noformējums">
  <a:themeElements>
    <a:clrScheme name="Luminor">
      <a:dk1>
        <a:srgbClr val="63003D"/>
      </a:dk1>
      <a:lt1>
        <a:srgbClr val="FFFFFF"/>
      </a:lt1>
      <a:dk2>
        <a:srgbClr val="F06B94"/>
      </a:dk2>
      <a:lt2>
        <a:srgbClr val="E4E2DC"/>
      </a:lt2>
      <a:accent1>
        <a:srgbClr val="63003D"/>
      </a:accent1>
      <a:accent2>
        <a:srgbClr val="F06B94"/>
      </a:accent2>
      <a:accent3>
        <a:srgbClr val="D1A9AD"/>
      </a:accent3>
      <a:accent4>
        <a:srgbClr val="E4E2DC"/>
      </a:accent4>
      <a:accent5>
        <a:srgbClr val="6EAAD2"/>
      </a:accent5>
      <a:accent6>
        <a:srgbClr val="D1A9AD"/>
      </a:accent6>
      <a:hlink>
        <a:srgbClr val="1B2A23"/>
      </a:hlink>
      <a:folHlink>
        <a:srgbClr val="758B59"/>
      </a:folHlink>
    </a:clrScheme>
    <a:fontScheme name="Pielāgots 1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ācija4" id="{B1A08C22-164F-4136-8E67-D7655DD22A30}" vid="{44F7263D-2036-44A9-A9FE-12250CAE2363}"/>
    </a:ext>
  </a:extLst>
</a:theme>
</file>

<file path=ppt/theme/theme17.xml><?xml version="1.0" encoding="utf-8"?>
<a:theme xmlns:a="http://schemas.openxmlformats.org/drawingml/2006/main" name="7_Pielāgots noformējums">
  <a:themeElements>
    <a:clrScheme name="Luminor">
      <a:dk1>
        <a:srgbClr val="63003D"/>
      </a:dk1>
      <a:lt1>
        <a:srgbClr val="FFFFFF"/>
      </a:lt1>
      <a:dk2>
        <a:srgbClr val="F06B94"/>
      </a:dk2>
      <a:lt2>
        <a:srgbClr val="E4E2DC"/>
      </a:lt2>
      <a:accent1>
        <a:srgbClr val="63003D"/>
      </a:accent1>
      <a:accent2>
        <a:srgbClr val="F06B94"/>
      </a:accent2>
      <a:accent3>
        <a:srgbClr val="D1A9AD"/>
      </a:accent3>
      <a:accent4>
        <a:srgbClr val="E4E2DC"/>
      </a:accent4>
      <a:accent5>
        <a:srgbClr val="6EAAD2"/>
      </a:accent5>
      <a:accent6>
        <a:srgbClr val="D1A9AD"/>
      </a:accent6>
      <a:hlink>
        <a:srgbClr val="1B2A23"/>
      </a:hlink>
      <a:folHlink>
        <a:srgbClr val="758B59"/>
      </a:folHlink>
    </a:clrScheme>
    <a:fontScheme name="Pielāgots 1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ācija4" id="{B1A08C22-164F-4136-8E67-D7655DD22A30}" vid="{44F7263D-2036-44A9-A9FE-12250CAE2363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ielāgots noformējums">
  <a:themeElements>
    <a:clrScheme name="Luminor">
      <a:dk1>
        <a:srgbClr val="63003D"/>
      </a:dk1>
      <a:lt1>
        <a:srgbClr val="FFFFFF"/>
      </a:lt1>
      <a:dk2>
        <a:srgbClr val="F06B94"/>
      </a:dk2>
      <a:lt2>
        <a:srgbClr val="E4E2DC"/>
      </a:lt2>
      <a:accent1>
        <a:srgbClr val="63003D"/>
      </a:accent1>
      <a:accent2>
        <a:srgbClr val="F06B94"/>
      </a:accent2>
      <a:accent3>
        <a:srgbClr val="D1A9AD"/>
      </a:accent3>
      <a:accent4>
        <a:srgbClr val="E4E2DC"/>
      </a:accent4>
      <a:accent5>
        <a:srgbClr val="6EAAD2"/>
      </a:accent5>
      <a:accent6>
        <a:srgbClr val="D1A9AD"/>
      </a:accent6>
      <a:hlink>
        <a:srgbClr val="1B2A23"/>
      </a:hlink>
      <a:folHlink>
        <a:srgbClr val="758B59"/>
      </a:folHlink>
    </a:clrScheme>
    <a:fontScheme name="Pielāgo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ācija4" id="{B1A08C22-164F-4136-8E67-D7655DD22A30}" vid="{271EAF6B-968D-4D44-94CA-81D76D557F28}"/>
    </a:ext>
  </a:extLst>
</a:theme>
</file>

<file path=ppt/theme/theme3.xml><?xml version="1.0" encoding="utf-8"?>
<a:theme xmlns:a="http://schemas.openxmlformats.org/drawingml/2006/main" name="2_Office Theme">
  <a:themeElements>
    <a:clrScheme name="LUMINOR FINAL">
      <a:dk1>
        <a:srgbClr val="3A0E2E"/>
      </a:dk1>
      <a:lt1>
        <a:srgbClr val="EBEBE8"/>
      </a:lt1>
      <a:dk2>
        <a:srgbClr val="3A3B3C"/>
      </a:dk2>
      <a:lt2>
        <a:srgbClr val="778B59"/>
      </a:lt2>
      <a:accent1>
        <a:srgbClr val="EA4A72"/>
      </a:accent1>
      <a:accent2>
        <a:srgbClr val="B88D97"/>
      </a:accent2>
      <a:accent3>
        <a:srgbClr val="3A0E2E"/>
      </a:accent3>
      <a:accent4>
        <a:srgbClr val="87C1DD"/>
      </a:accent4>
      <a:accent5>
        <a:srgbClr val="182332"/>
      </a:accent5>
      <a:accent6>
        <a:srgbClr val="1B2A23"/>
      </a:accent6>
      <a:hlink>
        <a:srgbClr val="EA4A72"/>
      </a:hlink>
      <a:folHlink>
        <a:srgbClr val="B88D9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4A72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LUMINOR FINAL">
      <a:dk1>
        <a:srgbClr val="3A0E2E"/>
      </a:dk1>
      <a:lt1>
        <a:srgbClr val="EBEBE8"/>
      </a:lt1>
      <a:dk2>
        <a:srgbClr val="3A3B3C"/>
      </a:dk2>
      <a:lt2>
        <a:srgbClr val="778B59"/>
      </a:lt2>
      <a:accent1>
        <a:srgbClr val="EA4A72"/>
      </a:accent1>
      <a:accent2>
        <a:srgbClr val="B88D97"/>
      </a:accent2>
      <a:accent3>
        <a:srgbClr val="3A0E2E"/>
      </a:accent3>
      <a:accent4>
        <a:srgbClr val="87C1DD"/>
      </a:accent4>
      <a:accent5>
        <a:srgbClr val="182332"/>
      </a:accent5>
      <a:accent6>
        <a:srgbClr val="1B2A23"/>
      </a:accent6>
      <a:hlink>
        <a:srgbClr val="EA4A72"/>
      </a:hlink>
      <a:folHlink>
        <a:srgbClr val="B88D9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4A72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LUMINOR FINAL">
      <a:dk1>
        <a:srgbClr val="3A0E2E"/>
      </a:dk1>
      <a:lt1>
        <a:srgbClr val="EBEBE8"/>
      </a:lt1>
      <a:dk2>
        <a:srgbClr val="3A3B3C"/>
      </a:dk2>
      <a:lt2>
        <a:srgbClr val="778B59"/>
      </a:lt2>
      <a:accent1>
        <a:srgbClr val="EA4A72"/>
      </a:accent1>
      <a:accent2>
        <a:srgbClr val="B88D97"/>
      </a:accent2>
      <a:accent3>
        <a:srgbClr val="3A0E2E"/>
      </a:accent3>
      <a:accent4>
        <a:srgbClr val="87C1DD"/>
      </a:accent4>
      <a:accent5>
        <a:srgbClr val="182332"/>
      </a:accent5>
      <a:accent6>
        <a:srgbClr val="1B2A23"/>
      </a:accent6>
      <a:hlink>
        <a:srgbClr val="EA4A72"/>
      </a:hlink>
      <a:folHlink>
        <a:srgbClr val="B88D9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Pielāgots noformējums">
  <a:themeElements>
    <a:clrScheme name="Luminor">
      <a:dk1>
        <a:srgbClr val="63003D"/>
      </a:dk1>
      <a:lt1>
        <a:srgbClr val="FFFFFF"/>
      </a:lt1>
      <a:dk2>
        <a:srgbClr val="F06B94"/>
      </a:dk2>
      <a:lt2>
        <a:srgbClr val="E4E2DC"/>
      </a:lt2>
      <a:accent1>
        <a:srgbClr val="63003D"/>
      </a:accent1>
      <a:accent2>
        <a:srgbClr val="F06B94"/>
      </a:accent2>
      <a:accent3>
        <a:srgbClr val="D1A9AD"/>
      </a:accent3>
      <a:accent4>
        <a:srgbClr val="E4E2DC"/>
      </a:accent4>
      <a:accent5>
        <a:srgbClr val="6EAAD2"/>
      </a:accent5>
      <a:accent6>
        <a:srgbClr val="D1A9AD"/>
      </a:accent6>
      <a:hlink>
        <a:srgbClr val="1B2A23"/>
      </a:hlink>
      <a:folHlink>
        <a:srgbClr val="758B59"/>
      </a:folHlink>
    </a:clrScheme>
    <a:fontScheme name="Pielāgo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ācija4" id="{B1A08C22-164F-4136-8E67-D7655DD22A30}" vid="{271EAF6B-968D-4D44-94CA-81D76D557F28}"/>
    </a:ext>
  </a:extLst>
</a:theme>
</file>

<file path=ppt/theme/theme7.xml><?xml version="1.0" encoding="utf-8"?>
<a:theme xmlns:a="http://schemas.openxmlformats.org/drawingml/2006/main" name="20_Office Theme">
  <a:themeElements>
    <a:clrScheme name="LUMINOR FINAL">
      <a:dk1>
        <a:srgbClr val="3A0E2E"/>
      </a:dk1>
      <a:lt1>
        <a:srgbClr val="EBEBE8"/>
      </a:lt1>
      <a:dk2>
        <a:srgbClr val="3A3B3C"/>
      </a:dk2>
      <a:lt2>
        <a:srgbClr val="778B59"/>
      </a:lt2>
      <a:accent1>
        <a:srgbClr val="EA4A72"/>
      </a:accent1>
      <a:accent2>
        <a:srgbClr val="B88D97"/>
      </a:accent2>
      <a:accent3>
        <a:srgbClr val="3A0E2E"/>
      </a:accent3>
      <a:accent4>
        <a:srgbClr val="87C1DD"/>
      </a:accent4>
      <a:accent5>
        <a:srgbClr val="182332"/>
      </a:accent5>
      <a:accent6>
        <a:srgbClr val="1B2A23"/>
      </a:accent6>
      <a:hlink>
        <a:srgbClr val="EA4A72"/>
      </a:hlink>
      <a:folHlink>
        <a:srgbClr val="B88D9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4A72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Pielāgots noformējums">
  <a:themeElements>
    <a:clrScheme name="Luminor">
      <a:dk1>
        <a:srgbClr val="63003D"/>
      </a:dk1>
      <a:lt1>
        <a:srgbClr val="FFFFFF"/>
      </a:lt1>
      <a:dk2>
        <a:srgbClr val="F06B94"/>
      </a:dk2>
      <a:lt2>
        <a:srgbClr val="E4E2DC"/>
      </a:lt2>
      <a:accent1>
        <a:srgbClr val="63003D"/>
      </a:accent1>
      <a:accent2>
        <a:srgbClr val="F06B94"/>
      </a:accent2>
      <a:accent3>
        <a:srgbClr val="D1A9AD"/>
      </a:accent3>
      <a:accent4>
        <a:srgbClr val="E4E2DC"/>
      </a:accent4>
      <a:accent5>
        <a:srgbClr val="6EAAD2"/>
      </a:accent5>
      <a:accent6>
        <a:srgbClr val="D1A9AD"/>
      </a:accent6>
      <a:hlink>
        <a:srgbClr val="1B2A23"/>
      </a:hlink>
      <a:folHlink>
        <a:srgbClr val="758B59"/>
      </a:folHlink>
    </a:clrScheme>
    <a:fontScheme name="Pielāgots 1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ācija4" id="{B1A08C22-164F-4136-8E67-D7655DD22A30}" vid="{44F7263D-2036-44A9-A9FE-12250CAE2363}"/>
    </a:ext>
  </a:extLst>
</a:theme>
</file>

<file path=ppt/theme/theme9.xml><?xml version="1.0" encoding="utf-8"?>
<a:theme xmlns:a="http://schemas.openxmlformats.org/drawingml/2006/main" name="4_Office Theme">
  <a:themeElements>
    <a:clrScheme name="LUMINOR FINAL">
      <a:dk1>
        <a:srgbClr val="3A0E2E"/>
      </a:dk1>
      <a:lt1>
        <a:srgbClr val="EBEBE8"/>
      </a:lt1>
      <a:dk2>
        <a:srgbClr val="3A3B3C"/>
      </a:dk2>
      <a:lt2>
        <a:srgbClr val="778B59"/>
      </a:lt2>
      <a:accent1>
        <a:srgbClr val="EA4A72"/>
      </a:accent1>
      <a:accent2>
        <a:srgbClr val="B88D97"/>
      </a:accent2>
      <a:accent3>
        <a:srgbClr val="3A0E2E"/>
      </a:accent3>
      <a:accent4>
        <a:srgbClr val="87C1DD"/>
      </a:accent4>
      <a:accent5>
        <a:srgbClr val="182332"/>
      </a:accent5>
      <a:accent6>
        <a:srgbClr val="1B2A23"/>
      </a:accent6>
      <a:hlink>
        <a:srgbClr val="EA4A72"/>
      </a:hlink>
      <a:folHlink>
        <a:srgbClr val="B88D9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4A72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uminor">
    <a:dk1>
      <a:srgbClr val="63003D"/>
    </a:dk1>
    <a:lt1>
      <a:srgbClr val="FFFFFF"/>
    </a:lt1>
    <a:dk2>
      <a:srgbClr val="F06B94"/>
    </a:dk2>
    <a:lt2>
      <a:srgbClr val="E4E2DC"/>
    </a:lt2>
    <a:accent1>
      <a:srgbClr val="63003D"/>
    </a:accent1>
    <a:accent2>
      <a:srgbClr val="F06B94"/>
    </a:accent2>
    <a:accent3>
      <a:srgbClr val="D1A9AD"/>
    </a:accent3>
    <a:accent4>
      <a:srgbClr val="E4E2DC"/>
    </a:accent4>
    <a:accent5>
      <a:srgbClr val="6EAAD2"/>
    </a:accent5>
    <a:accent6>
      <a:srgbClr val="D1A9AD"/>
    </a:accent6>
    <a:hlink>
      <a:srgbClr val="1B2A23"/>
    </a:hlink>
    <a:folHlink>
      <a:srgbClr val="758B59"/>
    </a:folHlink>
  </a:clrScheme>
  <a:fontScheme name="Pielāgots 1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Luminor">
    <a:dk1>
      <a:srgbClr val="63003D"/>
    </a:dk1>
    <a:lt1>
      <a:srgbClr val="FFFFFF"/>
    </a:lt1>
    <a:dk2>
      <a:srgbClr val="F06B94"/>
    </a:dk2>
    <a:lt2>
      <a:srgbClr val="E4E2DC"/>
    </a:lt2>
    <a:accent1>
      <a:srgbClr val="63003D"/>
    </a:accent1>
    <a:accent2>
      <a:srgbClr val="F06B94"/>
    </a:accent2>
    <a:accent3>
      <a:srgbClr val="D1A9AD"/>
    </a:accent3>
    <a:accent4>
      <a:srgbClr val="E4E2DC"/>
    </a:accent4>
    <a:accent5>
      <a:srgbClr val="6EAAD2"/>
    </a:accent5>
    <a:accent6>
      <a:srgbClr val="D1A9AD"/>
    </a:accent6>
    <a:hlink>
      <a:srgbClr val="1B2A23"/>
    </a:hlink>
    <a:folHlink>
      <a:srgbClr val="758B59"/>
    </a:folHlink>
  </a:clrScheme>
  <a:fontScheme name="Pielāgots 1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Luminor">
    <a:dk1>
      <a:srgbClr val="63003D"/>
    </a:dk1>
    <a:lt1>
      <a:srgbClr val="FFFFFF"/>
    </a:lt1>
    <a:dk2>
      <a:srgbClr val="F06B94"/>
    </a:dk2>
    <a:lt2>
      <a:srgbClr val="E4E2DC"/>
    </a:lt2>
    <a:accent1>
      <a:srgbClr val="63003D"/>
    </a:accent1>
    <a:accent2>
      <a:srgbClr val="F06B94"/>
    </a:accent2>
    <a:accent3>
      <a:srgbClr val="D1A9AD"/>
    </a:accent3>
    <a:accent4>
      <a:srgbClr val="E4E2DC"/>
    </a:accent4>
    <a:accent5>
      <a:srgbClr val="6EAAD2"/>
    </a:accent5>
    <a:accent6>
      <a:srgbClr val="D1A9AD"/>
    </a:accent6>
    <a:hlink>
      <a:srgbClr val="1B2A23"/>
    </a:hlink>
    <a:folHlink>
      <a:srgbClr val="758B59"/>
    </a:folHlink>
  </a:clrScheme>
  <a:fontScheme name="Pielāgots 1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Luminor">
    <a:dk1>
      <a:srgbClr val="63003D"/>
    </a:dk1>
    <a:lt1>
      <a:srgbClr val="FFFFFF"/>
    </a:lt1>
    <a:dk2>
      <a:srgbClr val="F06B94"/>
    </a:dk2>
    <a:lt2>
      <a:srgbClr val="E4E2DC"/>
    </a:lt2>
    <a:accent1>
      <a:srgbClr val="63003D"/>
    </a:accent1>
    <a:accent2>
      <a:srgbClr val="F06B94"/>
    </a:accent2>
    <a:accent3>
      <a:srgbClr val="D1A9AD"/>
    </a:accent3>
    <a:accent4>
      <a:srgbClr val="E4E2DC"/>
    </a:accent4>
    <a:accent5>
      <a:srgbClr val="6EAAD2"/>
    </a:accent5>
    <a:accent6>
      <a:srgbClr val="D1A9AD"/>
    </a:accent6>
    <a:hlink>
      <a:srgbClr val="1B2A23"/>
    </a:hlink>
    <a:folHlink>
      <a:srgbClr val="758B59"/>
    </a:folHlink>
  </a:clrScheme>
  <a:fontScheme name="Pielāgots 1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Luminor">
    <a:dk1>
      <a:srgbClr val="63003D"/>
    </a:dk1>
    <a:lt1>
      <a:srgbClr val="FFFFFF"/>
    </a:lt1>
    <a:dk2>
      <a:srgbClr val="F06B94"/>
    </a:dk2>
    <a:lt2>
      <a:srgbClr val="E4E2DC"/>
    </a:lt2>
    <a:accent1>
      <a:srgbClr val="63003D"/>
    </a:accent1>
    <a:accent2>
      <a:srgbClr val="F06B94"/>
    </a:accent2>
    <a:accent3>
      <a:srgbClr val="D1A9AD"/>
    </a:accent3>
    <a:accent4>
      <a:srgbClr val="E4E2DC"/>
    </a:accent4>
    <a:accent5>
      <a:srgbClr val="6EAAD2"/>
    </a:accent5>
    <a:accent6>
      <a:srgbClr val="D1A9AD"/>
    </a:accent6>
    <a:hlink>
      <a:srgbClr val="1B2A23"/>
    </a:hlink>
    <a:folHlink>
      <a:srgbClr val="758B59"/>
    </a:folHlink>
  </a:clrScheme>
  <a:fontScheme name="Pielāgots 1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Luminor">
    <a:dk1>
      <a:srgbClr val="63003D"/>
    </a:dk1>
    <a:lt1>
      <a:srgbClr val="FFFFFF"/>
    </a:lt1>
    <a:dk2>
      <a:srgbClr val="F06B94"/>
    </a:dk2>
    <a:lt2>
      <a:srgbClr val="E4E2DC"/>
    </a:lt2>
    <a:accent1>
      <a:srgbClr val="63003D"/>
    </a:accent1>
    <a:accent2>
      <a:srgbClr val="F06B94"/>
    </a:accent2>
    <a:accent3>
      <a:srgbClr val="D1A9AD"/>
    </a:accent3>
    <a:accent4>
      <a:srgbClr val="E4E2DC"/>
    </a:accent4>
    <a:accent5>
      <a:srgbClr val="6EAAD2"/>
    </a:accent5>
    <a:accent6>
      <a:srgbClr val="D1A9AD"/>
    </a:accent6>
    <a:hlink>
      <a:srgbClr val="1B2A23"/>
    </a:hlink>
    <a:folHlink>
      <a:srgbClr val="758B59"/>
    </a:folHlink>
  </a:clrScheme>
  <a:fontScheme name="Pielāgots 1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Luminor">
    <a:dk1>
      <a:srgbClr val="63003D"/>
    </a:dk1>
    <a:lt1>
      <a:srgbClr val="FFFFFF"/>
    </a:lt1>
    <a:dk2>
      <a:srgbClr val="F06B94"/>
    </a:dk2>
    <a:lt2>
      <a:srgbClr val="E4E2DC"/>
    </a:lt2>
    <a:accent1>
      <a:srgbClr val="63003D"/>
    </a:accent1>
    <a:accent2>
      <a:srgbClr val="F06B94"/>
    </a:accent2>
    <a:accent3>
      <a:srgbClr val="D1A9AD"/>
    </a:accent3>
    <a:accent4>
      <a:srgbClr val="E4E2DC"/>
    </a:accent4>
    <a:accent5>
      <a:srgbClr val="6EAAD2"/>
    </a:accent5>
    <a:accent6>
      <a:srgbClr val="D1A9AD"/>
    </a:accent6>
    <a:hlink>
      <a:srgbClr val="1B2A23"/>
    </a:hlink>
    <a:folHlink>
      <a:srgbClr val="758B59"/>
    </a:folHlink>
  </a:clrScheme>
  <a:fontScheme name="Pielāgots 1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Luminor">
    <a:dk1>
      <a:srgbClr val="63003D"/>
    </a:dk1>
    <a:lt1>
      <a:srgbClr val="FFFFFF"/>
    </a:lt1>
    <a:dk2>
      <a:srgbClr val="F06B94"/>
    </a:dk2>
    <a:lt2>
      <a:srgbClr val="E4E2DC"/>
    </a:lt2>
    <a:accent1>
      <a:srgbClr val="63003D"/>
    </a:accent1>
    <a:accent2>
      <a:srgbClr val="F06B94"/>
    </a:accent2>
    <a:accent3>
      <a:srgbClr val="D1A9AD"/>
    </a:accent3>
    <a:accent4>
      <a:srgbClr val="E4E2DC"/>
    </a:accent4>
    <a:accent5>
      <a:srgbClr val="6EAAD2"/>
    </a:accent5>
    <a:accent6>
      <a:srgbClr val="D1A9AD"/>
    </a:accent6>
    <a:hlink>
      <a:srgbClr val="1B2A23"/>
    </a:hlink>
    <a:folHlink>
      <a:srgbClr val="758B59"/>
    </a:folHlink>
  </a:clrScheme>
  <a:fontScheme name="Pielāgots 1">
    <a:majorFont>
      <a:latin typeface="Georg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49DD3C9C48DB4EAF6D941C3F388D78" ma:contentTypeVersion="5" ma:contentTypeDescription="Create a new document." ma:contentTypeScope="" ma:versionID="c685dd16ec32e43ae103fc82cf23cd1f">
  <xsd:schema xmlns:xsd="http://www.w3.org/2001/XMLSchema" xmlns:xs="http://www.w3.org/2001/XMLSchema" xmlns:p="http://schemas.microsoft.com/office/2006/metadata/properties" xmlns:ns1="http://schemas.microsoft.com/sharepoint/v3" xmlns:ns2="5750a7e6-a145-4ba4-84c2-77d2bc32b7e3" targetNamespace="http://schemas.microsoft.com/office/2006/metadata/properties" ma:root="true" ma:fieldsID="263c7b2a5dbaaf26df38ea378dfc1c8a" ns1:_="" ns2:_="">
    <xsd:import namespace="http://schemas.microsoft.com/sharepoint/v3"/>
    <xsd:import namespace="5750a7e6-a145-4ba4-84c2-77d2bc32b7e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a7e6-a145-4ba4-84c2-77d2bc32b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491796-6A1E-40E7-A179-81A773044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50a7e6-a145-4ba4-84c2-77d2bc32b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DE2957-01EB-4865-A4EB-FEDAA6F3702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750a7e6-a145-4ba4-84c2-77d2bc32b7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D2C421-712C-4721-A62A-0EEA208186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Luminor_template _03_10</Template>
  <TotalTime>134840</TotalTime>
  <Words>1481</Words>
  <Application>Microsoft Office PowerPoint</Application>
  <PresentationFormat>Custom</PresentationFormat>
  <Paragraphs>372</Paragraphs>
  <Slides>36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5" baseType="lpstr">
      <vt:lpstr>Pielāgots noformējums</vt:lpstr>
      <vt:lpstr>1_Pielāgots noformējums</vt:lpstr>
      <vt:lpstr>2_Office Theme</vt:lpstr>
      <vt:lpstr>3_Office Theme</vt:lpstr>
      <vt:lpstr>5_Office Theme</vt:lpstr>
      <vt:lpstr>2_Pielāgots noformējums</vt:lpstr>
      <vt:lpstr>20_Office Theme</vt:lpstr>
      <vt:lpstr>3_Pielāgots noformējums</vt:lpstr>
      <vt:lpstr>4_Office Theme</vt:lpstr>
      <vt:lpstr>6_Office Theme</vt:lpstr>
      <vt:lpstr>7_Office Theme</vt:lpstr>
      <vt:lpstr>4_Pielāgots noformējums</vt:lpstr>
      <vt:lpstr>12_Office Theme</vt:lpstr>
      <vt:lpstr>Content management</vt:lpstr>
      <vt:lpstr>blank</vt:lpstr>
      <vt:lpstr>6_Pielāgots noformējums</vt:lpstr>
      <vt:lpstr>7_Pielāgots noformējums</vt:lpstr>
      <vt:lpstr>think-cell Slide</vt:lpstr>
      <vt:lpstr>Macrobond document</vt:lpstr>
      <vt:lpstr>Pirmasis mūšis laimėtas, bet karas – dar ne. Iššūkiai Lietuvos ir pasaulio ekonomikai 2023 metais</vt:lpstr>
      <vt:lpstr>Rusija su Europa kovoja trimis frontais</vt:lpstr>
      <vt:lpstr>Ekonominiame fronte Rusijai kovoti iki šiol sekasi visai neblogai  (tiesiai per aplinkui)</vt:lpstr>
      <vt:lpstr>Šilta žiema, Europos gebėjimas surasti alternatyvų rusiškoms dujoms bei ženkliai sumažinti dujų vartojimą neleido Rusijai sušaldyti Europos</vt:lpstr>
      <vt:lpstr>Nukritusios gamtinių dujų kainos sumažino ir elektros kainas, tačiau nors  pirmasis energetinio karo mūšis laimėtas, bet karas – dar ne</vt:lpstr>
      <vt:lpstr>Lietuva turi visas galimybes pakartoti šilumos sektoriaus transformacijos sėkmę ir jau 2030 metais tapti elektrą eksportuojančia šalimi</vt:lpstr>
      <vt:lpstr>Naftos kaina taip pat išlieka nedidelė, o naftos produktų importo iš Rusijos atsisakymas nesukėlė dyzelino kainų šoko Europoje</vt:lpstr>
      <vt:lpstr>Energetinių prekių kainų kritimas yra itin gera žinia Lietuvai, turinčiai itin didelę priklausomybę nuo naftos, dujų ir elektros importo</vt:lpstr>
      <vt:lpstr>Rusijos biudžeto deficitas pasiekė visų laikų rekordines aukštumas –netrukus Rusijos ekonomiką pradės dusinti sankcijų poveikis</vt:lpstr>
      <vt:lpstr>Kariniame fronte Ukraina atsilakė, tačiau pergalei pasiekti reikia daugiau paramos </vt:lpstr>
      <vt:lpstr>Krentančios energijos prekių kainos ženkliai sumažins infliaciją Lietuvoje, tačiau paslaugų kainų augimas išliks spartus</vt:lpstr>
      <vt:lpstr>Energijos ir maisto kainų šuolis pagrinde lėmė tai, kad 2022 metais infliacija Lietuvoje buvo ženkliai didesnė nei euro zonos vidurkis</vt:lpstr>
      <vt:lpstr>2023 metų infliaciją ženkliai sumažins krentančios energijos kainos bei lėtėjantis maisto kainų augimas</vt:lpstr>
      <vt:lpstr>Kodėl energetinių prekių kainos Lietuvoje 2023 metais sumažės? </vt:lpstr>
      <vt:lpstr>Maisto ir gėrimų kainos pasivijo ES vidurkį, tad tolesnio spartaus augimo potencialas yra ribotas</vt:lpstr>
      <vt:lpstr>Galime tikėtis pieno produktų ir duonos gaminių pigimo, tačiau mėsos produktai kurį laiką dar neturėtų pigti</vt:lpstr>
      <vt:lpstr>Pramonės produkcijos ir statybos sąnaudų kainos stabilizuojasi  </vt:lpstr>
      <vt:lpstr>Visgi, paslaugų kainų kilimas išliks spartus</vt:lpstr>
      <vt:lpstr>Kylančios paslaugų kainos privertė centrinius bankus kelti palūkanų normas, siekiant išvengti kainų ir atlyginimų augimo spiralės</vt:lpstr>
      <vt:lpstr>„Kai nuslūgsta pigių pinigų banga, pasimato kas maudėsi be kelnaičių“</vt:lpstr>
      <vt:lpstr>Baiminantis finansų ir ekonominės krizės, finansų rinkų lūkesčiai dėl tolesnio palūkanų normų kilimo sumažėjo</vt:lpstr>
      <vt:lpstr>Finansų rinkos nuogąstauja, kad 2024 metais JAV ekonomika panirs į recesiją, o palūkanos bus ženkliai sumažintos</vt:lpstr>
      <vt:lpstr>Kylančios palūkanų normos atvėsino iki raudonumo įkaitusį NT sektorių</vt:lpstr>
      <vt:lpstr>Lietuvos būsto rinka demonstruoja atsparumą, tačiau kainų korekcijos tikimybės 2023 metais negalime atmesti  </vt:lpstr>
      <vt:lpstr>Slide 25</vt:lpstr>
      <vt:lpstr>Lietuvos ekonomika turėtų išvengti recesijos 2023 metais, tačiau atsigavimas 2024 metais bus lėtesnis nei tikėtasi</vt:lpstr>
      <vt:lpstr>Pramonės ir aukštos pridėtinės vertės paslaugų sektoriai buvo pagrindiniai ekonomikos augimo lokomotyvai</vt:lpstr>
      <vt:lpstr>2023 metais pramonės sektorius stabtels, prekybos sektorius grįš į augimo kelią, o aukštos pridėtinės vertės paslaugų sektorius ir toliau kils į viršų</vt:lpstr>
      <vt:lpstr>Pramonės sektorius susiduria su eile iššūkių, iš kurių svarbiausi yra augantys kaštai bei mažėjanti prekių paklausa užsienio rinkose</vt:lpstr>
      <vt:lpstr>Tiekimo grandinių atsikimšimas padidins tarptautinę konkurenciją</vt:lpstr>
      <vt:lpstr>Lietuvai svarbūs baldų ir medienos apdirbimo sektoriai jaučia atvėsusios būsto rinkos poveikį</vt:lpstr>
      <vt:lpstr>Mažmeninės prekybos apimtys stabilizuojasi, nepaisant vis dar didelės infliacijos</vt:lpstr>
      <vt:lpstr>Vidaus vartojimą palaiko sparčiai (sparčiau nei Latvijoje ir Estijoje) augantys atlyginimai</vt:lpstr>
      <vt:lpstr>Vidaus vartojimą taip pat palaiko žemas nedarbo lygis bei augantis užimtumas </vt:lpstr>
      <vt:lpstr>Aukštos pridėtinės vertės IT ir finansinių paslaugų eksportas demonstruoja įspūdingus rezultatus</vt:lpstr>
      <vt:lpstr>Ačiū už dėmesį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Lonerte, Signe</dc:creator>
  <cp:lastModifiedBy>Vera</cp:lastModifiedBy>
  <cp:revision>1149</cp:revision>
  <cp:lastPrinted>2018-08-30T09:35:32Z</cp:lastPrinted>
  <dcterms:created xsi:type="dcterms:W3CDTF">2017-10-16T06:00:07Z</dcterms:created>
  <dcterms:modified xsi:type="dcterms:W3CDTF">2023-03-21T11:57:28Z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0x0101003149DD3C9C48DB4EAF6D941C3F388D78</vt:lpwstr>
  </property>
</Properties>
</file>