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73" r:id="rId4"/>
    <p:sldId id="286" r:id="rId5"/>
    <p:sldId id="284" r:id="rId6"/>
    <p:sldId id="274" r:id="rId7"/>
    <p:sldId id="275" r:id="rId8"/>
    <p:sldId id="277" r:id="rId9"/>
    <p:sldId id="272" r:id="rId10"/>
    <p:sldId id="282" r:id="rId11"/>
    <p:sldId id="279" r:id="rId12"/>
    <p:sldId id="276" r:id="rId13"/>
    <p:sldId id="285" r:id="rId14"/>
    <p:sldId id="280" r:id="rId15"/>
    <p:sldId id="281" r:id="rId16"/>
    <p:sldId id="283" r:id="rId17"/>
    <p:sldId id="270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Montserrat" pitchFamily="2" charset="77"/>
      <p:regular r:id="rId24"/>
      <p:bold r:id="rId25"/>
      <p:italic r:id="rId26"/>
      <p:boldItalic r:id="rId27"/>
    </p:embeddedFont>
    <p:embeddedFont>
      <p:font typeface="Montserrat Light" pitchFamily="2" charset="77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jihatl3nyCR9pcRAqJ0hsHo68V6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2B7F"/>
    <a:srgbClr val="D50E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42B6940-B89A-4440-8F30-7652140AB497}">
  <a:tblStyle styleId="{C42B6940-B89A-4440-8F30-7652140AB497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68"/>
  </p:normalViewPr>
  <p:slideViewPr>
    <p:cSldViewPr snapToGrid="0">
      <p:cViewPr varScale="1">
        <p:scale>
          <a:sx n="92" d="100"/>
          <a:sy n="92" d="100"/>
        </p:scale>
        <p:origin x="784" y="18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8" name="Google Shape;28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85248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1" name="Google Shape;24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572818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" name="Google Shape;10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959371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" name="Google Shape;13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242651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" name="Google Shape;10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23534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" name="Google Shape;10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918064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" name="Google Shape;10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1614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3" name="Google Shape;31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" name="Google Shape;10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" name="Google Shape;10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80224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" name="Google Shape;10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81110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" name="Google Shape;10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06092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" name="Google Shape;10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89351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" name="Google Shape;10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5878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0" name="Google Shape;10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12361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" name="Google Shape;10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80506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msterdamsciencepark.nl/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www.zorrotzaurre.com/en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tkinsglobal.com/en-gb/projects/euston-masterplan" TargetMode="External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hyperlink" Target="https://www.mindmilano.it/en/mind-milano-innovation-district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3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5.png"/><Relationship Id="rId10" Type="http://schemas.openxmlformats.org/officeDocument/2006/relationships/image" Target="../media/image13.jpg"/><Relationship Id="rId4" Type="http://schemas.openxmlformats.org/officeDocument/2006/relationships/image" Target="../media/image4.png"/><Relationship Id="rId9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2B7F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5428" y="295766"/>
            <a:ext cx="2060149" cy="18918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9" name="Google Shape;89;p1"/>
          <p:cNvGrpSpPr/>
          <p:nvPr/>
        </p:nvGrpSpPr>
        <p:grpSpPr>
          <a:xfrm>
            <a:off x="1976755" y="5049520"/>
            <a:ext cx="10215245" cy="1960880"/>
            <a:chOff x="751" y="8818"/>
            <a:chExt cx="16087" cy="3088"/>
          </a:xfrm>
        </p:grpSpPr>
        <p:sp>
          <p:nvSpPr>
            <p:cNvPr id="90" name="Google Shape;90;p1"/>
            <p:cNvSpPr/>
            <p:nvPr/>
          </p:nvSpPr>
          <p:spPr>
            <a:xfrm>
              <a:off x="751" y="8818"/>
              <a:ext cx="1960" cy="2360"/>
            </a:xfrm>
            <a:custGeom>
              <a:avLst/>
              <a:gdLst/>
              <a:ahLst/>
              <a:cxnLst/>
              <a:rect l="l" t="t" r="r" b="b"/>
              <a:pathLst>
                <a:path w="1960" h="2360" extrusionOk="0">
                  <a:moveTo>
                    <a:pt x="1959" y="0"/>
                  </a:moveTo>
                  <a:lnTo>
                    <a:pt x="0" y="0"/>
                  </a:lnTo>
                  <a:lnTo>
                    <a:pt x="0" y="294"/>
                  </a:lnTo>
                  <a:lnTo>
                    <a:pt x="812" y="294"/>
                  </a:lnTo>
                  <a:lnTo>
                    <a:pt x="812" y="2360"/>
                  </a:lnTo>
                  <a:lnTo>
                    <a:pt x="1147" y="2360"/>
                  </a:lnTo>
                  <a:lnTo>
                    <a:pt x="1147" y="294"/>
                  </a:lnTo>
                  <a:lnTo>
                    <a:pt x="1959" y="294"/>
                  </a:lnTo>
                  <a:lnTo>
                    <a:pt x="1959" y="0"/>
                  </a:lnTo>
                  <a:close/>
                </a:path>
              </a:pathLst>
            </a:custGeom>
            <a:solidFill>
              <a:srgbClr val="D40F3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751" y="8818"/>
              <a:ext cx="1960" cy="2359"/>
            </a:xfrm>
            <a:custGeom>
              <a:avLst/>
              <a:gdLst/>
              <a:ahLst/>
              <a:cxnLst/>
              <a:rect l="l" t="t" r="r" b="b"/>
              <a:pathLst>
                <a:path w="1960" h="2359" extrusionOk="0">
                  <a:moveTo>
                    <a:pt x="812" y="293"/>
                  </a:moveTo>
                  <a:lnTo>
                    <a:pt x="0" y="293"/>
                  </a:lnTo>
                  <a:lnTo>
                    <a:pt x="0" y="0"/>
                  </a:lnTo>
                  <a:lnTo>
                    <a:pt x="1959" y="0"/>
                  </a:lnTo>
                  <a:lnTo>
                    <a:pt x="1959" y="293"/>
                  </a:lnTo>
                  <a:lnTo>
                    <a:pt x="1147" y="293"/>
                  </a:lnTo>
                  <a:lnTo>
                    <a:pt x="1147" y="2359"/>
                  </a:lnTo>
                  <a:lnTo>
                    <a:pt x="812" y="2359"/>
                  </a:lnTo>
                  <a:lnTo>
                    <a:pt x="812" y="293"/>
                  </a:lnTo>
                  <a:close/>
                </a:path>
              </a:pathLst>
            </a:custGeom>
            <a:noFill/>
            <a:ln w="40000" cap="flat" cmpd="sng">
              <a:solidFill>
                <a:srgbClr val="D40F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1118" y="8945"/>
              <a:ext cx="15720" cy="2961"/>
            </a:xfrm>
            <a:custGeom>
              <a:avLst/>
              <a:gdLst/>
              <a:ahLst/>
              <a:cxnLst/>
              <a:rect l="l" t="t" r="r" b="b"/>
              <a:pathLst>
                <a:path w="15720" h="2961" extrusionOk="0">
                  <a:moveTo>
                    <a:pt x="662" y="2961"/>
                  </a:moveTo>
                  <a:lnTo>
                    <a:pt x="662" y="363"/>
                  </a:lnTo>
                  <a:lnTo>
                    <a:pt x="662" y="353"/>
                  </a:lnTo>
                  <a:lnTo>
                    <a:pt x="0" y="353"/>
                  </a:lnTo>
                  <a:lnTo>
                    <a:pt x="0" y="0"/>
                  </a:lnTo>
                  <a:lnTo>
                    <a:pt x="1675" y="0"/>
                  </a:lnTo>
                  <a:lnTo>
                    <a:pt x="1675" y="353"/>
                  </a:lnTo>
                  <a:lnTo>
                    <a:pt x="1013" y="353"/>
                  </a:lnTo>
                  <a:lnTo>
                    <a:pt x="1013" y="367"/>
                  </a:lnTo>
                  <a:lnTo>
                    <a:pt x="1013" y="1824"/>
                  </a:lnTo>
                  <a:lnTo>
                    <a:pt x="1050" y="1824"/>
                  </a:lnTo>
                  <a:lnTo>
                    <a:pt x="3262" y="1824"/>
                  </a:lnTo>
                  <a:lnTo>
                    <a:pt x="3708" y="878"/>
                  </a:lnTo>
                  <a:lnTo>
                    <a:pt x="4790" y="1824"/>
                  </a:lnTo>
                  <a:lnTo>
                    <a:pt x="5068" y="1824"/>
                  </a:lnTo>
                  <a:lnTo>
                    <a:pt x="5068" y="58"/>
                  </a:lnTo>
                  <a:lnTo>
                    <a:pt x="5977" y="597"/>
                  </a:lnTo>
                  <a:lnTo>
                    <a:pt x="5977" y="1871"/>
                  </a:lnTo>
                  <a:lnTo>
                    <a:pt x="5977" y="1277"/>
                  </a:lnTo>
                  <a:lnTo>
                    <a:pt x="7547" y="826"/>
                  </a:lnTo>
                  <a:lnTo>
                    <a:pt x="7547" y="1818"/>
                  </a:lnTo>
                  <a:lnTo>
                    <a:pt x="15720" y="1818"/>
                  </a:lnTo>
                </a:path>
              </a:pathLst>
            </a:custGeom>
            <a:noFill/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3" name="Google Shape;93;p1"/>
          <p:cNvSpPr txBox="1"/>
          <p:nvPr/>
        </p:nvSpPr>
        <p:spPr>
          <a:xfrm>
            <a:off x="7788166" y="646778"/>
            <a:ext cx="340561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-IT" sz="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T-FACTOR HAS RECEIVED FUNDING UNDER HORIZON 2020</a:t>
            </a:r>
            <a:endParaRPr sz="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-IT" sz="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RESEARCH &amp; INNOVATION PROGRAMME WITH GRANT AGREEMENT NO. 868887</a:t>
            </a:r>
            <a:endParaRPr sz="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3445175" y="3341400"/>
            <a:ext cx="8151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 dirty="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KAUNAS ALEKSOTAS</a:t>
            </a:r>
            <a:endParaRPr sz="2400" b="0" i="0" u="none" strike="noStrike" cap="none" dirty="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95" name="Google Shape;95;p1"/>
          <p:cNvSpPr txBox="1"/>
          <p:nvPr/>
        </p:nvSpPr>
        <p:spPr>
          <a:xfrm>
            <a:off x="3445175" y="2462100"/>
            <a:ext cx="83214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it-IT" sz="39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T-</a:t>
            </a:r>
            <a:r>
              <a:rPr lang="it-IT" sz="3900" b="1" i="0" u="none" strike="noStrike" cap="none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Factor</a:t>
            </a:r>
            <a:r>
              <a:rPr lang="it-IT" sz="39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Kaunas </a:t>
            </a:r>
            <a:r>
              <a:rPr lang="it-IT" sz="3900" b="1" i="0" u="none" strike="noStrike" cap="none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Pilot</a:t>
            </a:r>
            <a:r>
              <a:rPr lang="it-IT" sz="39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3780" y="678310"/>
            <a:ext cx="572770" cy="38417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97" name="Google Shape;97;p1"/>
          <p:cNvSpPr txBox="1"/>
          <p:nvPr/>
        </p:nvSpPr>
        <p:spPr>
          <a:xfrm>
            <a:off x="8360950" y="5611200"/>
            <a:ext cx="3405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it-IT" sz="1700" b="0" i="0" u="none" strike="noStrike" cap="none" dirty="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15 </a:t>
            </a:r>
            <a:r>
              <a:rPr lang="it-IT" sz="1700" b="0" i="0" u="none" strike="noStrike" cap="none" dirty="0" err="1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June</a:t>
            </a:r>
            <a:r>
              <a:rPr lang="it-IT" sz="1700" b="0" i="0" u="none" strike="noStrike" cap="none" dirty="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2021</a:t>
            </a:r>
            <a:endParaRPr sz="1700" b="0" i="0" u="none" strike="noStrike" cap="none" dirty="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0"/>
          <p:cNvSpPr txBox="1">
            <a:spLocks noGrp="1"/>
          </p:cNvSpPr>
          <p:nvPr>
            <p:ph type="sldNum" idx="12"/>
          </p:nvPr>
        </p:nvSpPr>
        <p:spPr>
          <a:xfrm>
            <a:off x="10947769" y="6123597"/>
            <a:ext cx="72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it-IT" sz="1000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10</a:t>
            </a:fld>
            <a:endParaRPr sz="1000">
              <a:solidFill>
                <a:srgbClr val="2F2B7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grpSp>
        <p:nvGrpSpPr>
          <p:cNvPr id="291" name="Google Shape;291;p30"/>
          <p:cNvGrpSpPr/>
          <p:nvPr/>
        </p:nvGrpSpPr>
        <p:grpSpPr>
          <a:xfrm>
            <a:off x="11178975" y="6439192"/>
            <a:ext cx="762000" cy="240030"/>
            <a:chOff x="7844" y="189"/>
            <a:chExt cx="1200" cy="378"/>
          </a:xfrm>
        </p:grpSpPr>
        <p:sp>
          <p:nvSpPr>
            <p:cNvPr id="292" name="Google Shape;292;p30"/>
            <p:cNvSpPr/>
            <p:nvPr/>
          </p:nvSpPr>
          <p:spPr>
            <a:xfrm>
              <a:off x="7844" y="189"/>
              <a:ext cx="1200" cy="300"/>
            </a:xfrm>
            <a:prstGeom prst="rect">
              <a:avLst/>
            </a:prstGeom>
            <a:solidFill>
              <a:srgbClr val="D40F3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30"/>
            <p:cNvSpPr/>
            <p:nvPr/>
          </p:nvSpPr>
          <p:spPr>
            <a:xfrm>
              <a:off x="8053" y="267"/>
              <a:ext cx="900" cy="300"/>
            </a:xfrm>
            <a:prstGeom prst="rect">
              <a:avLst/>
            </a:prstGeom>
            <a:noFill/>
            <a:ln w="9525" cap="flat" cmpd="sng">
              <a:solidFill>
                <a:srgbClr val="322A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4" name="Google Shape;294;p30"/>
          <p:cNvGrpSpPr/>
          <p:nvPr/>
        </p:nvGrpSpPr>
        <p:grpSpPr>
          <a:xfrm>
            <a:off x="68996651" y="311000"/>
            <a:ext cx="5746750" cy="127000"/>
            <a:chOff x="7844" y="189"/>
            <a:chExt cx="1200" cy="378"/>
          </a:xfrm>
        </p:grpSpPr>
        <p:sp>
          <p:nvSpPr>
            <p:cNvPr id="295" name="Google Shape;295;p30"/>
            <p:cNvSpPr/>
            <p:nvPr/>
          </p:nvSpPr>
          <p:spPr>
            <a:xfrm>
              <a:off x="7844" y="189"/>
              <a:ext cx="1200" cy="300"/>
            </a:xfrm>
            <a:prstGeom prst="rect">
              <a:avLst/>
            </a:prstGeom>
            <a:solidFill>
              <a:srgbClr val="D40F3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30"/>
            <p:cNvSpPr/>
            <p:nvPr/>
          </p:nvSpPr>
          <p:spPr>
            <a:xfrm>
              <a:off x="8053" y="267"/>
              <a:ext cx="900" cy="300"/>
            </a:xfrm>
            <a:prstGeom prst="rect">
              <a:avLst/>
            </a:prstGeom>
            <a:noFill/>
            <a:ln w="9525" cap="flat" cmpd="sng">
              <a:solidFill>
                <a:srgbClr val="322A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8" name="Google Shape;298;p30"/>
          <p:cNvSpPr/>
          <p:nvPr/>
        </p:nvSpPr>
        <p:spPr>
          <a:xfrm>
            <a:off x="7728000" y="400417"/>
            <a:ext cx="18473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D7002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D7002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9" name="Google Shape;299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5387" y="773697"/>
            <a:ext cx="106807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0"/>
          <p:cNvSpPr txBox="1"/>
          <p:nvPr/>
        </p:nvSpPr>
        <p:spPr>
          <a:xfrm>
            <a:off x="11478000" y="203175"/>
            <a:ext cx="405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latin typeface="Calibri"/>
                <a:ea typeface="Calibri"/>
                <a:cs typeface="Calibri"/>
                <a:sym typeface="Calibri"/>
              </a:rPr>
              <a:t>A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6;p22">
            <a:extLst>
              <a:ext uri="{FF2B5EF4-FFF2-40B4-BE49-F238E27FC236}">
                <a16:creationId xmlns:a16="http://schemas.microsoft.com/office/drawing/2014/main" id="{BA38C7E7-20A7-3B45-AE9A-2CD5A24A684F}"/>
              </a:ext>
            </a:extLst>
          </p:cNvPr>
          <p:cNvSpPr txBox="1"/>
          <p:nvPr/>
        </p:nvSpPr>
        <p:spPr>
          <a:xfrm>
            <a:off x="403825" y="233800"/>
            <a:ext cx="10775150" cy="5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-IT" sz="3000" b="1" i="0" u="none" strike="noStrike" cap="none" dirty="0">
                <a:solidFill>
                  <a:srgbClr val="2F2B7F"/>
                </a:solidFill>
                <a:latin typeface="Montserrat"/>
                <a:ea typeface="Montserrat"/>
                <a:cs typeface="Montserrat"/>
                <a:sym typeface="Montserrat"/>
              </a:rPr>
              <a:t>|</a:t>
            </a:r>
            <a:r>
              <a:rPr lang="it-IT" sz="3000" b="0" i="0" u="none" strike="noStrike" cap="none" dirty="0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it-IT" sz="3000" b="1" u="none" strike="noStrike" cap="none" dirty="0">
                <a:solidFill>
                  <a:srgbClr val="2F2B7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KAUNAS ALEKSOTAS: </a:t>
            </a:r>
            <a:r>
              <a:rPr lang="it-IT" sz="3000" u="none" strike="noStrike" cap="none" dirty="0" err="1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</a:t>
            </a:r>
            <a:r>
              <a:rPr lang="it-IT" sz="3000" b="0" i="0" u="none" strike="noStrike" cap="none" dirty="0" err="1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ilot</a:t>
            </a:r>
            <a:r>
              <a:rPr lang="it-IT" sz="3000" b="0" i="0" u="none" strike="noStrike" cap="none" dirty="0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area - AIIP </a:t>
            </a:r>
            <a:endParaRPr lang="it-IT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-IT" sz="3000" b="0" i="0" u="none" strike="noStrike" cap="none" dirty="0">
                <a:solidFill>
                  <a:srgbClr val="2F2B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0755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29"/>
          <p:cNvGrpSpPr/>
          <p:nvPr/>
        </p:nvGrpSpPr>
        <p:grpSpPr>
          <a:xfrm>
            <a:off x="68996651" y="311000"/>
            <a:ext cx="5746750" cy="127000"/>
            <a:chOff x="7844" y="189"/>
            <a:chExt cx="1200" cy="378"/>
          </a:xfrm>
        </p:grpSpPr>
        <p:sp>
          <p:nvSpPr>
            <p:cNvPr id="244" name="Google Shape;244;p29"/>
            <p:cNvSpPr/>
            <p:nvPr/>
          </p:nvSpPr>
          <p:spPr>
            <a:xfrm>
              <a:off x="7844" y="189"/>
              <a:ext cx="1200" cy="300"/>
            </a:xfrm>
            <a:prstGeom prst="rect">
              <a:avLst/>
            </a:prstGeom>
            <a:solidFill>
              <a:srgbClr val="D40F3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8053" y="267"/>
              <a:ext cx="900" cy="300"/>
            </a:xfrm>
            <a:prstGeom prst="rect">
              <a:avLst/>
            </a:prstGeom>
            <a:noFill/>
            <a:ln w="9525" cap="flat" cmpd="sng">
              <a:solidFill>
                <a:srgbClr val="322A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6" name="Google Shape;246;p29"/>
          <p:cNvSpPr txBox="1"/>
          <p:nvPr/>
        </p:nvSpPr>
        <p:spPr>
          <a:xfrm>
            <a:off x="325044" y="979491"/>
            <a:ext cx="280507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Core Team </a:t>
            </a:r>
            <a:endParaRPr/>
          </a:p>
        </p:txBody>
      </p:sp>
      <p:sp>
        <p:nvSpPr>
          <p:cNvPr id="247" name="Google Shape;247;p29"/>
          <p:cNvSpPr txBox="1"/>
          <p:nvPr/>
        </p:nvSpPr>
        <p:spPr>
          <a:xfrm>
            <a:off x="403825" y="1315322"/>
            <a:ext cx="3080780" cy="461665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• Kaunas City Municipality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• Kaunas University of Technology </a:t>
            </a:r>
            <a:endParaRPr/>
          </a:p>
        </p:txBody>
      </p:sp>
      <p:sp>
        <p:nvSpPr>
          <p:cNvPr id="248" name="Google Shape;248;p29"/>
          <p:cNvSpPr txBox="1"/>
          <p:nvPr/>
        </p:nvSpPr>
        <p:spPr>
          <a:xfrm>
            <a:off x="325044" y="1965969"/>
            <a:ext cx="280507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Local </a:t>
            </a:r>
            <a:r>
              <a:rPr lang="it-IT" sz="1400" b="1" i="0" u="none" strike="noStrike" cap="none" dirty="0" err="1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Coalition</a:t>
            </a:r>
            <a:r>
              <a:rPr lang="it-IT" sz="1400" b="1" i="0" u="none" strike="noStrike" cap="none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sp>
        <p:nvSpPr>
          <p:cNvPr id="249" name="Google Shape;249;p29"/>
          <p:cNvSpPr txBox="1"/>
          <p:nvPr/>
        </p:nvSpPr>
        <p:spPr>
          <a:xfrm>
            <a:off x="403825" y="2316070"/>
            <a:ext cx="3080700" cy="1261844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• K2022</a:t>
            </a:r>
          </a:p>
          <a:p>
            <a:r>
              <a:rPr lang="it-IT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• </a:t>
            </a:r>
            <a:r>
              <a:rPr lang="it-IT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Vytautas</a:t>
            </a:r>
            <a:r>
              <a:rPr lang="it-IT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Magnus </a:t>
            </a:r>
            <a:r>
              <a:rPr lang="it-IT" sz="12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University</a:t>
            </a:r>
            <a:r>
              <a:rPr lang="it-IT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lang="en-US" sz="1200" dirty="0">
              <a:solidFill>
                <a:schemeClr val="dk1"/>
              </a:solidFill>
              <a:latin typeface="Montserrat"/>
              <a:sym typeface="Montserrat"/>
            </a:endParaRPr>
          </a:p>
          <a:p>
            <a:r>
              <a:rPr lang="it-IT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• Kaunas IN</a:t>
            </a:r>
            <a:endParaRPr lang="en-US" sz="1200" dirty="0">
              <a:solidFill>
                <a:schemeClr val="dk1"/>
              </a:solidFill>
              <a:latin typeface="Montserrat"/>
              <a:sym typeface="Montserrat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chemeClr val="dk1"/>
                </a:solidFill>
                <a:latin typeface="Montserrat"/>
                <a:sym typeface="Montserrat"/>
              </a:rPr>
              <a:t>……</a:t>
            </a:r>
          </a:p>
          <a:p>
            <a:r>
              <a:rPr lang="en-US" dirty="0">
                <a:solidFill>
                  <a:schemeClr val="dk1"/>
                </a:solidFill>
                <a:latin typeface="Montserrat"/>
                <a:sym typeface="Montserrat"/>
              </a:rPr>
              <a:t>……</a:t>
            </a:r>
            <a:endParaRPr lang="en-US" dirty="0"/>
          </a:p>
          <a:p>
            <a:r>
              <a:rPr lang="en-US" dirty="0">
                <a:solidFill>
                  <a:schemeClr val="dk1"/>
                </a:solidFill>
                <a:latin typeface="Montserrat"/>
                <a:sym typeface="Montserrat"/>
              </a:rPr>
              <a:t>……</a:t>
            </a:r>
            <a:endParaRPr lang="en-US" dirty="0"/>
          </a:p>
        </p:txBody>
      </p:sp>
      <p:sp>
        <p:nvSpPr>
          <p:cNvPr id="250" name="Google Shape;250;p29"/>
          <p:cNvSpPr txBox="1"/>
          <p:nvPr/>
        </p:nvSpPr>
        <p:spPr>
          <a:xfrm>
            <a:off x="403825" y="233800"/>
            <a:ext cx="10775150" cy="5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3000"/>
            </a:pPr>
            <a:r>
              <a:rPr lang="it-IT" sz="3000" b="1" dirty="0">
                <a:solidFill>
                  <a:srgbClr val="2F2B7F"/>
                </a:solidFill>
                <a:latin typeface="Montserrat"/>
                <a:ea typeface="Montserrat"/>
                <a:cs typeface="Montserrat"/>
                <a:sym typeface="Montserrat"/>
              </a:rPr>
              <a:t>|</a:t>
            </a:r>
            <a:r>
              <a:rPr lang="it-IT" sz="3000" dirty="0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it-IT" sz="3000" b="1" dirty="0">
                <a:solidFill>
                  <a:srgbClr val="2F2B7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KAUNAS ALEKSOTAS: </a:t>
            </a:r>
            <a:r>
              <a:rPr lang="it-IT" sz="3000" b="0" i="0" u="none" strike="noStrike" cap="none" dirty="0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People &amp; </a:t>
            </a:r>
            <a:r>
              <a:rPr lang="it-IT" sz="3000" b="0" i="0" u="none" strike="noStrike" cap="none" dirty="0" err="1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Stakeholders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-IT" sz="3000" b="0" i="0" u="none" strike="noStrike" cap="none" dirty="0">
                <a:solidFill>
                  <a:srgbClr val="2F2B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sp>
        <p:nvSpPr>
          <p:cNvPr id="251" name="Google Shape;251;p29"/>
          <p:cNvSpPr txBox="1"/>
          <p:nvPr/>
        </p:nvSpPr>
        <p:spPr>
          <a:xfrm>
            <a:off x="325044" y="3875648"/>
            <a:ext cx="280507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Regeneration</a:t>
            </a:r>
            <a:r>
              <a:rPr lang="it-IT" sz="1400" b="1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Actors </a:t>
            </a:r>
            <a:endParaRPr dirty="0"/>
          </a:p>
        </p:txBody>
      </p:sp>
      <p:sp>
        <p:nvSpPr>
          <p:cNvPr id="252" name="Google Shape;252;p29"/>
          <p:cNvSpPr txBox="1"/>
          <p:nvPr/>
        </p:nvSpPr>
        <p:spPr>
          <a:xfrm>
            <a:off x="403825" y="4225739"/>
            <a:ext cx="3080700" cy="646290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1200" dirty="0">
                <a:solidFill>
                  <a:schemeClr val="dk1"/>
                </a:solidFill>
                <a:latin typeface="Montserrat"/>
                <a:sym typeface="Montserrat"/>
              </a:rPr>
              <a:t>……</a:t>
            </a:r>
          </a:p>
          <a:p>
            <a:pPr lvl="0"/>
            <a:r>
              <a:rPr lang="en-US" sz="1200" dirty="0">
                <a:solidFill>
                  <a:schemeClr val="dk1"/>
                </a:solidFill>
                <a:latin typeface="Montserrat"/>
                <a:sym typeface="Montserrat"/>
              </a:rPr>
              <a:t>……</a:t>
            </a:r>
          </a:p>
          <a:p>
            <a:pPr lvl="0"/>
            <a:r>
              <a:rPr lang="en-US" sz="1200" dirty="0">
                <a:solidFill>
                  <a:schemeClr val="dk1"/>
                </a:solidFill>
                <a:latin typeface="Montserrat"/>
                <a:sym typeface="Montserrat"/>
              </a:rPr>
              <a:t>……</a:t>
            </a:r>
            <a:endParaRPr lang="en-US" sz="1200" dirty="0"/>
          </a:p>
        </p:txBody>
      </p:sp>
      <p:pic>
        <p:nvPicPr>
          <p:cNvPr id="253" name="Google Shape;253;p29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84076" y="979491"/>
            <a:ext cx="7022611" cy="4824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9" descr="Diagra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28809" y="4739308"/>
            <a:ext cx="2025108" cy="19126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8270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sldNum" idx="12"/>
          </p:nvPr>
        </p:nvSpPr>
        <p:spPr>
          <a:xfrm>
            <a:off x="10947769" y="6123597"/>
            <a:ext cx="7278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it-IT" sz="1000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12</a:t>
            </a:fld>
            <a:endParaRPr sz="1000">
              <a:solidFill>
                <a:srgbClr val="2F2B7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grpSp>
        <p:nvGrpSpPr>
          <p:cNvPr id="103" name="Google Shape;103;p22"/>
          <p:cNvGrpSpPr/>
          <p:nvPr/>
        </p:nvGrpSpPr>
        <p:grpSpPr>
          <a:xfrm>
            <a:off x="11178975" y="6439192"/>
            <a:ext cx="796925" cy="199390"/>
            <a:chOff x="7844" y="189"/>
            <a:chExt cx="1255" cy="314"/>
          </a:xfrm>
        </p:grpSpPr>
        <p:sp>
          <p:nvSpPr>
            <p:cNvPr id="104" name="Google Shape;104;p22"/>
            <p:cNvSpPr/>
            <p:nvPr/>
          </p:nvSpPr>
          <p:spPr>
            <a:xfrm>
              <a:off x="7844" y="189"/>
              <a:ext cx="1149" cy="260"/>
            </a:xfrm>
            <a:prstGeom prst="rect">
              <a:avLst/>
            </a:prstGeom>
            <a:solidFill>
              <a:srgbClr val="D40F3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2"/>
            <p:cNvSpPr/>
            <p:nvPr/>
          </p:nvSpPr>
          <p:spPr>
            <a:xfrm>
              <a:off x="8053" y="267"/>
              <a:ext cx="1046" cy="236"/>
            </a:xfrm>
            <a:prstGeom prst="rect">
              <a:avLst/>
            </a:prstGeom>
            <a:noFill/>
            <a:ln w="9525" cap="flat" cmpd="sng">
              <a:solidFill>
                <a:srgbClr val="322A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6" name="Google Shape;106;p22"/>
          <p:cNvSpPr txBox="1"/>
          <p:nvPr/>
        </p:nvSpPr>
        <p:spPr>
          <a:xfrm>
            <a:off x="403825" y="233800"/>
            <a:ext cx="10775150" cy="5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-IT" sz="3000" b="1" i="0" u="none" strike="noStrike" cap="none" dirty="0">
                <a:solidFill>
                  <a:srgbClr val="2F2B7F"/>
                </a:solidFill>
                <a:latin typeface="Montserrat"/>
                <a:ea typeface="Montserrat"/>
                <a:cs typeface="Montserrat"/>
                <a:sym typeface="Montserrat"/>
              </a:rPr>
              <a:t>|</a:t>
            </a:r>
            <a:r>
              <a:rPr lang="it-IT" sz="3000" b="0" i="0" u="none" strike="noStrike" cap="none" dirty="0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it-IT" sz="3000" b="1" u="none" strike="noStrike" cap="none" dirty="0">
                <a:solidFill>
                  <a:srgbClr val="2F2B7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KAUNAS ALEKSOTAS: </a:t>
            </a:r>
            <a:r>
              <a:rPr lang="it-IT" sz="3000" u="none" strike="noStrike" cap="none" dirty="0" err="1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</a:t>
            </a:r>
            <a:r>
              <a:rPr lang="it-IT" sz="3000" b="0" i="0" u="none" strike="noStrike" cap="none" dirty="0" err="1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ilot</a:t>
            </a:r>
            <a:r>
              <a:rPr lang="it-IT" sz="3000" b="0" i="0" u="none" strike="noStrike" cap="none" dirty="0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delivery</a:t>
            </a:r>
            <a:endParaRPr lang="it-IT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-IT" sz="3000" b="0" i="0" u="none" strike="noStrike" cap="none" dirty="0">
                <a:solidFill>
                  <a:srgbClr val="2F2B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107" name="Google Shape;10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100" y="6088650"/>
            <a:ext cx="9291825" cy="587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" name="Google Shape;108;p22"/>
          <p:cNvGrpSpPr/>
          <p:nvPr/>
        </p:nvGrpSpPr>
        <p:grpSpPr>
          <a:xfrm>
            <a:off x="68996651" y="311000"/>
            <a:ext cx="5746750" cy="127000"/>
            <a:chOff x="7844" y="189"/>
            <a:chExt cx="1200" cy="378"/>
          </a:xfrm>
        </p:grpSpPr>
        <p:sp>
          <p:nvSpPr>
            <p:cNvPr id="109" name="Google Shape;109;p22"/>
            <p:cNvSpPr/>
            <p:nvPr/>
          </p:nvSpPr>
          <p:spPr>
            <a:xfrm>
              <a:off x="7844" y="189"/>
              <a:ext cx="1200" cy="300"/>
            </a:xfrm>
            <a:prstGeom prst="rect">
              <a:avLst/>
            </a:prstGeom>
            <a:solidFill>
              <a:srgbClr val="D40F3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22"/>
            <p:cNvSpPr/>
            <p:nvPr/>
          </p:nvSpPr>
          <p:spPr>
            <a:xfrm>
              <a:off x="8053" y="267"/>
              <a:ext cx="900" cy="300"/>
            </a:xfrm>
            <a:prstGeom prst="rect">
              <a:avLst/>
            </a:prstGeom>
            <a:noFill/>
            <a:ln w="9525" cap="flat" cmpd="sng">
              <a:solidFill>
                <a:srgbClr val="322A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2" name="Google Shape;112;p22" descr="Diagra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b="2164"/>
          <a:stretch/>
        </p:blipFill>
        <p:spPr>
          <a:xfrm>
            <a:off x="6772529" y="7610152"/>
            <a:ext cx="4947741" cy="4310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2" descr="Diagram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 b="4602"/>
          <a:stretch/>
        </p:blipFill>
        <p:spPr>
          <a:xfrm>
            <a:off x="658646" y="7610153"/>
            <a:ext cx="6008952" cy="431015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80;p65">
            <a:extLst>
              <a:ext uri="{FF2B5EF4-FFF2-40B4-BE49-F238E27FC236}">
                <a16:creationId xmlns:a16="http://schemas.microsoft.com/office/drawing/2014/main" id="{C1648920-EEB8-4846-8631-24D80F5F554F}"/>
              </a:ext>
            </a:extLst>
          </p:cNvPr>
          <p:cNvSpPr/>
          <p:nvPr/>
        </p:nvSpPr>
        <p:spPr>
          <a:xfrm>
            <a:off x="2436895" y="1422888"/>
            <a:ext cx="722938" cy="722938"/>
          </a:xfrm>
          <a:prstGeom prst="ellipse">
            <a:avLst/>
          </a:prstGeom>
          <a:solidFill>
            <a:srgbClr val="D50E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" name="Google Shape;381;p65">
            <a:extLst>
              <a:ext uri="{FF2B5EF4-FFF2-40B4-BE49-F238E27FC236}">
                <a16:creationId xmlns:a16="http://schemas.microsoft.com/office/drawing/2014/main" id="{9D74651D-C568-024C-A3A2-7F3466490F4A}"/>
              </a:ext>
            </a:extLst>
          </p:cNvPr>
          <p:cNvCxnSpPr>
            <a:cxnSpLocks/>
          </p:cNvCxnSpPr>
          <p:nvPr/>
        </p:nvCxnSpPr>
        <p:spPr>
          <a:xfrm flipV="1">
            <a:off x="3217902" y="1784356"/>
            <a:ext cx="2300206" cy="6937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dash"/>
            <a:round/>
            <a:headEnd type="none" w="sm" len="sm"/>
            <a:tailEnd type="stealth" w="med" len="med"/>
          </a:ln>
        </p:spPr>
      </p:cxnSp>
      <p:sp>
        <p:nvSpPr>
          <p:cNvPr id="18" name="Google Shape;382;p65">
            <a:extLst>
              <a:ext uri="{FF2B5EF4-FFF2-40B4-BE49-F238E27FC236}">
                <a16:creationId xmlns:a16="http://schemas.microsoft.com/office/drawing/2014/main" id="{689F205F-07D8-144B-949E-DEFD9DE28416}"/>
              </a:ext>
            </a:extLst>
          </p:cNvPr>
          <p:cNvSpPr txBox="1"/>
          <p:nvPr/>
        </p:nvSpPr>
        <p:spPr>
          <a:xfrm>
            <a:off x="2336217" y="2221656"/>
            <a:ext cx="3211210" cy="3662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lt-LT" sz="2000" b="1" dirty="0">
                <a:solidFill>
                  <a:srgbClr val="D50E3A"/>
                </a:solidFill>
                <a:latin typeface="Montserrat" pitchFamily="2" charset="77"/>
              </a:rPr>
              <a:t>WP2</a:t>
            </a:r>
            <a:endParaRPr lang="lt-LT" sz="1200" dirty="0">
              <a:solidFill>
                <a:srgbClr val="D50E3A"/>
              </a:solidFill>
              <a:latin typeface="Montserrat" pitchFamily="2" charset="77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000" b="1" i="0" u="none" strike="noStrike" cap="none" dirty="0" err="1">
                <a:solidFill>
                  <a:srgbClr val="D50E3A"/>
                </a:solidFill>
                <a:latin typeface="Montserrat" pitchFamily="2" charset="77"/>
                <a:sym typeface="Arial"/>
              </a:rPr>
              <a:t>Masterplan</a:t>
            </a:r>
            <a:r>
              <a:rPr lang="lt-LT" sz="2000" b="1" i="0" u="none" strike="noStrike" cap="none" dirty="0">
                <a:solidFill>
                  <a:srgbClr val="D50E3A"/>
                </a:solidFill>
                <a:latin typeface="Montserrat" pitchFamily="2" charset="77"/>
                <a:sym typeface="Arial"/>
              </a:rPr>
              <a:t> </a:t>
            </a:r>
            <a:endParaRPr sz="1200" dirty="0">
              <a:solidFill>
                <a:srgbClr val="D50E3A"/>
              </a:solidFill>
              <a:latin typeface="Montserrat" pitchFamily="2" charset="77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000" b="1" i="0" u="none" strike="noStrike" cap="none" dirty="0" err="1">
                <a:solidFill>
                  <a:srgbClr val="D50E3A"/>
                </a:solidFill>
                <a:latin typeface="Montserrat" pitchFamily="2" charset="77"/>
                <a:sym typeface="Arial"/>
              </a:rPr>
              <a:t>Review</a:t>
            </a:r>
            <a:r>
              <a:rPr lang="lt-LT" sz="2000" b="1" i="0" u="none" strike="noStrike" cap="none" dirty="0">
                <a:solidFill>
                  <a:srgbClr val="D50E3A"/>
                </a:solidFill>
                <a:latin typeface="Montserrat" pitchFamily="2" charset="77"/>
                <a:sym typeface="Arial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lt-LT" sz="2000" b="1" i="0" u="none" strike="noStrike" cap="none" dirty="0">
              <a:solidFill>
                <a:srgbClr val="000000"/>
              </a:solidFill>
              <a:latin typeface="Montserrat" pitchFamily="2" charset="77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600" b="1" i="0" u="sng" strike="noStrike" cap="none" dirty="0" err="1">
                <a:solidFill>
                  <a:schemeClr val="dk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Pilot</a:t>
            </a:r>
            <a:r>
              <a:rPr lang="lt-LT" sz="1600" b="1" i="0" u="sng" strike="noStrike" cap="none" dirty="0">
                <a:solidFill>
                  <a:schemeClr val="dk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600" b="1" i="0" u="sng" strike="noStrike" cap="none" dirty="0" err="1">
                <a:solidFill>
                  <a:schemeClr val="dk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analysis</a:t>
            </a:r>
            <a:r>
              <a:rPr lang="lt-LT" sz="1600" b="1" i="0" u="sng" strike="noStrike" cap="none" dirty="0">
                <a:solidFill>
                  <a:schemeClr val="dk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</a:p>
          <a:p>
            <a:pPr marL="285750" indent="-285750">
              <a:buSzPts val="1400"/>
              <a:buFont typeface="Courier New" panose="02070309020205020404" pitchFamily="49" charset="0"/>
              <a:buChar char="o"/>
            </a:pPr>
            <a:r>
              <a:rPr lang="lt-LT" sz="1200" i="1" dirty="0" err="1">
                <a:latin typeface="Montserrat" pitchFamily="2" charset="77"/>
                <a:ea typeface="Calibri"/>
                <a:cs typeface="Calibri"/>
                <a:sym typeface="Calibri"/>
              </a:rPr>
              <a:t>overall</a:t>
            </a:r>
            <a:r>
              <a:rPr lang="lt-LT" sz="1200" i="1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200" i="1" dirty="0" err="1">
                <a:latin typeface="Montserrat" pitchFamily="2" charset="77"/>
                <a:ea typeface="Calibri"/>
                <a:cs typeface="Calibri"/>
                <a:sym typeface="Calibri"/>
              </a:rPr>
              <a:t>urban</a:t>
            </a:r>
            <a:r>
              <a:rPr lang="lt-LT" sz="1200" i="1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200" i="1" dirty="0" err="1">
                <a:latin typeface="Montserrat" pitchFamily="2" charset="77"/>
                <a:ea typeface="Calibri"/>
                <a:cs typeface="Calibri"/>
                <a:sym typeface="Calibri"/>
              </a:rPr>
              <a:t>vision</a:t>
            </a:r>
            <a:r>
              <a:rPr lang="lt-LT" sz="1200" i="1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endParaRPr lang="lt-LT" sz="1200" dirty="0">
              <a:latin typeface="Montserrat" pitchFamily="2" charset="77"/>
            </a:endParaRPr>
          </a:p>
          <a:p>
            <a:pPr marL="285750" indent="-285750">
              <a:buSzPts val="1400"/>
              <a:buFont typeface="Courier New" panose="02070309020205020404" pitchFamily="49" charset="0"/>
              <a:buChar char="o"/>
            </a:pPr>
            <a:r>
              <a:rPr lang="lt-LT" sz="1200" i="1" dirty="0" err="1">
                <a:latin typeface="Montserrat" pitchFamily="2" charset="77"/>
                <a:ea typeface="Calibri"/>
                <a:cs typeface="Calibri"/>
                <a:sym typeface="Calibri"/>
              </a:rPr>
              <a:t>types</a:t>
            </a:r>
            <a:r>
              <a:rPr lang="lt-LT" sz="1200" i="1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200" i="1" dirty="0" err="1">
                <a:latin typeface="Montserrat" pitchFamily="2" charset="77"/>
                <a:ea typeface="Calibri"/>
                <a:cs typeface="Calibri"/>
                <a:sym typeface="Calibri"/>
              </a:rPr>
              <a:t>of</a:t>
            </a:r>
            <a:r>
              <a:rPr lang="lt-LT" sz="1200" i="1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200" i="1" dirty="0" err="1">
                <a:latin typeface="Montserrat" pitchFamily="2" charset="77"/>
                <a:ea typeface="Calibri"/>
                <a:cs typeface="Calibri"/>
                <a:sym typeface="Calibri"/>
              </a:rPr>
              <a:t>urban</a:t>
            </a:r>
            <a:r>
              <a:rPr lang="lt-LT" sz="1200" i="1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200" i="1" dirty="0" err="1">
                <a:latin typeface="Montserrat" pitchFamily="2" charset="77"/>
                <a:ea typeface="Calibri"/>
                <a:cs typeface="Calibri"/>
                <a:sym typeface="Calibri"/>
              </a:rPr>
              <a:t>uses</a:t>
            </a:r>
            <a:r>
              <a:rPr lang="lt-LT" sz="1200" i="1" dirty="0">
                <a:latin typeface="Montserrat" pitchFamily="2" charset="77"/>
                <a:ea typeface="Calibri"/>
                <a:cs typeface="Calibri"/>
                <a:sym typeface="Calibri"/>
              </a:rPr>
              <a:t>; </a:t>
            </a:r>
            <a:r>
              <a:rPr lang="lt-LT" sz="1200" i="1" dirty="0" err="1">
                <a:latin typeface="Montserrat" pitchFamily="2" charset="77"/>
                <a:ea typeface="Calibri"/>
                <a:cs typeface="Calibri"/>
                <a:sym typeface="Calibri"/>
              </a:rPr>
              <a:t>target-groups</a:t>
            </a:r>
            <a:r>
              <a:rPr lang="lt-LT" sz="1200" i="1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endParaRPr sz="1200" dirty="0">
              <a:latin typeface="Montserrat" pitchFamily="2" charset="77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 panose="02070309020205020404" pitchFamily="49" charset="0"/>
              <a:buChar char="o"/>
            </a:pPr>
            <a:r>
              <a:rPr lang="lt-LT" sz="1200" b="0" i="1" u="none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impacts</a:t>
            </a:r>
            <a:r>
              <a:rPr lang="lt-LT" sz="1200" b="0" i="1" u="none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200" b="0" i="1" u="none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foreseen</a:t>
            </a:r>
            <a:endParaRPr sz="1200" dirty="0">
              <a:latin typeface="Montserrat" pitchFamily="2" charset="77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 panose="02070309020205020404" pitchFamily="49" charset="0"/>
              <a:buChar char="o"/>
            </a:pPr>
            <a:r>
              <a:rPr lang="lt-LT" sz="1200" b="0" i="1" u="none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type</a:t>
            </a:r>
            <a:r>
              <a:rPr lang="lt-LT" sz="1200" b="0" i="1" u="none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200" b="0" i="1" u="none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of</a:t>
            </a:r>
            <a:r>
              <a:rPr lang="lt-LT" sz="1200" b="0" i="1" u="none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200" b="0" i="1" u="none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funding</a:t>
            </a:r>
            <a:r>
              <a:rPr lang="lt-LT" sz="1200" b="0" i="1" u="none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200" b="0" i="1" u="none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structure</a:t>
            </a:r>
            <a:r>
              <a:rPr lang="lt-LT" sz="1200" b="0" i="1" u="none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&amp; </a:t>
            </a:r>
            <a:r>
              <a:rPr lang="lt-LT" sz="1200" b="0" i="1" u="none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governance</a:t>
            </a:r>
            <a:r>
              <a:rPr lang="lt-LT" sz="1200" b="0" i="1" u="none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endParaRPr sz="1200" dirty="0">
              <a:latin typeface="Montserrat" pitchFamily="2" charset="77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600" b="1" i="0" u="sng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Pilot</a:t>
            </a:r>
            <a:r>
              <a:rPr lang="lt-LT" sz="1600" b="1" i="0" u="sng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600" b="1" i="0" u="sng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tech</a:t>
            </a:r>
            <a:r>
              <a:rPr lang="lt-LT" sz="1600" b="1" i="0" u="sng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600" b="1" i="0" u="sng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requirements</a:t>
            </a:r>
            <a:endParaRPr sz="1200" dirty="0">
              <a:latin typeface="Montserrat" pitchFamily="2" charset="77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Char char="o"/>
            </a:pPr>
            <a:r>
              <a:rPr lang="lt-LT" sz="1200" b="0" i="1" u="none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facility</a:t>
            </a:r>
            <a:r>
              <a:rPr lang="lt-LT" sz="1200" b="0" i="1" u="none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200" b="0" i="1" u="none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management</a:t>
            </a:r>
            <a:endParaRPr sz="1200" dirty="0">
              <a:latin typeface="Montserrat" pitchFamily="2" charset="77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Char char="o"/>
            </a:pPr>
            <a:r>
              <a:rPr lang="lt-LT" sz="1200" b="0" i="1" u="none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technical</a:t>
            </a:r>
            <a:r>
              <a:rPr lang="lt-LT" sz="1200" b="0" i="1" u="none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, </a:t>
            </a:r>
            <a:r>
              <a:rPr lang="lt-LT" sz="1200" b="0" i="1" u="none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legal</a:t>
            </a:r>
            <a:r>
              <a:rPr lang="lt-LT" sz="1200" b="0" i="1" u="none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, </a:t>
            </a:r>
            <a:r>
              <a:rPr lang="lt-LT" sz="1200" b="0" i="1" u="none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regulatory</a:t>
            </a:r>
            <a:r>
              <a:rPr lang="lt-LT" sz="1200" b="0" i="1" u="none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200" b="0" i="1" u="none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and</a:t>
            </a:r>
            <a:r>
              <a:rPr lang="lt-LT" sz="1200" b="0" i="1" u="none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200" b="0" i="1" u="none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governance</a:t>
            </a:r>
            <a:r>
              <a:rPr lang="lt-LT" sz="1200" b="0" i="1" u="none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200" b="0" i="1" u="none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aspects</a:t>
            </a:r>
            <a:endParaRPr sz="1200" dirty="0">
              <a:latin typeface="Montserrat" pitchFamily="2" charset="77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Char char="o"/>
            </a:pPr>
            <a:r>
              <a:rPr lang="lt-LT" sz="1200" b="0" i="1" u="none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local</a:t>
            </a:r>
            <a:r>
              <a:rPr lang="lt-LT" sz="1200" b="0" i="1" u="none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200" b="0" i="1" u="none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funding</a:t>
            </a:r>
            <a:r>
              <a:rPr lang="lt-LT" sz="1200" b="0" i="1" u="none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200" b="0" i="1" u="none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ecosystem</a:t>
            </a:r>
            <a:endParaRPr sz="1200" dirty="0">
              <a:latin typeface="Montserrat" pitchFamily="2" charset="77"/>
            </a:endParaRPr>
          </a:p>
          <a:p>
            <a:pPr marL="285750" marR="0" lvl="0" indent="-196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None/>
            </a:pPr>
            <a:endParaRPr sz="1200" b="0" i="1" u="none" strike="noStrike" cap="none" dirty="0">
              <a:solidFill>
                <a:srgbClr val="000000"/>
              </a:solidFill>
              <a:latin typeface="Montserrat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383;p65">
            <a:extLst>
              <a:ext uri="{FF2B5EF4-FFF2-40B4-BE49-F238E27FC236}">
                <a16:creationId xmlns:a16="http://schemas.microsoft.com/office/drawing/2014/main" id="{D3AF9681-3E8D-F94C-8ED1-F7EF2A9542E0}"/>
              </a:ext>
            </a:extLst>
          </p:cNvPr>
          <p:cNvSpPr/>
          <p:nvPr/>
        </p:nvSpPr>
        <p:spPr>
          <a:xfrm>
            <a:off x="5587383" y="1422887"/>
            <a:ext cx="722937" cy="722937"/>
          </a:xfrm>
          <a:prstGeom prst="ellipse">
            <a:avLst/>
          </a:prstGeom>
          <a:solidFill>
            <a:srgbClr val="2E2B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384;p65">
            <a:extLst>
              <a:ext uri="{FF2B5EF4-FFF2-40B4-BE49-F238E27FC236}">
                <a16:creationId xmlns:a16="http://schemas.microsoft.com/office/drawing/2014/main" id="{CFE986E5-9CAD-384D-87A0-3C7E03E665CB}"/>
              </a:ext>
            </a:extLst>
          </p:cNvPr>
          <p:cNvSpPr txBox="1"/>
          <p:nvPr/>
        </p:nvSpPr>
        <p:spPr>
          <a:xfrm>
            <a:off x="5547427" y="2228460"/>
            <a:ext cx="3086517" cy="3231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lt-LT" sz="2000" b="1" dirty="0">
                <a:solidFill>
                  <a:srgbClr val="2E2B7F"/>
                </a:solidFill>
                <a:latin typeface="Montserrat" pitchFamily="2" charset="77"/>
              </a:rPr>
              <a:t>WP5</a:t>
            </a:r>
            <a:endParaRPr lang="lt-LT" sz="1600" b="1" dirty="0">
              <a:solidFill>
                <a:srgbClr val="2E2B7F"/>
              </a:solidFill>
              <a:latin typeface="Montserrat" pitchFamily="2" charset="77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000" b="1" i="0" u="none" strike="noStrike" cap="none" dirty="0" err="1">
                <a:solidFill>
                  <a:srgbClr val="2E2B7F"/>
                </a:solidFill>
                <a:latin typeface="Montserrat" pitchFamily="2" charset="77"/>
                <a:sym typeface="Arial"/>
              </a:rPr>
              <a:t>Pilot</a:t>
            </a:r>
            <a:r>
              <a:rPr lang="lt-LT" sz="2000" b="1" i="0" u="none" strike="noStrike" cap="none" dirty="0">
                <a:solidFill>
                  <a:srgbClr val="2E2B7F"/>
                </a:solidFill>
                <a:latin typeface="Montserrat" pitchFamily="2" charset="77"/>
                <a:sym typeface="Arial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000" b="1" dirty="0" err="1">
                <a:solidFill>
                  <a:srgbClr val="2E2B7F"/>
                </a:solidFill>
                <a:latin typeface="Montserrat" pitchFamily="2" charset="77"/>
              </a:rPr>
              <a:t>D</a:t>
            </a:r>
            <a:r>
              <a:rPr lang="lt-LT" sz="2000" b="1" i="0" u="none" strike="noStrike" cap="none" dirty="0" err="1">
                <a:solidFill>
                  <a:srgbClr val="2E2B7F"/>
                </a:solidFill>
                <a:latin typeface="Montserrat" pitchFamily="2" charset="77"/>
                <a:sym typeface="Arial"/>
              </a:rPr>
              <a:t>elivery</a:t>
            </a:r>
            <a:r>
              <a:rPr lang="lt-LT" sz="2000" b="1" i="0" u="none" strike="noStrike" cap="none" dirty="0">
                <a:solidFill>
                  <a:srgbClr val="2E2B7F"/>
                </a:solidFill>
                <a:latin typeface="Montserrat" pitchFamily="2" charset="77"/>
                <a:sym typeface="Arial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Montserrat" pitchFamily="2" charset="77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600" b="1" i="0" u="sng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Inquiring</a:t>
            </a:r>
            <a:r>
              <a:rPr lang="lt-LT" sz="1600" b="1" i="0" u="sng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&amp; </a:t>
            </a:r>
            <a:r>
              <a:rPr lang="lt-LT" sz="1600" b="1" i="0" u="sng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Exploring</a:t>
            </a:r>
            <a:r>
              <a:rPr lang="lt-LT" sz="1600" b="1" i="0" u="sng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600" b="0" i="0" u="sng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endParaRPr sz="1600" b="1" i="0" u="sng" strike="noStrike" cap="none" dirty="0">
              <a:solidFill>
                <a:srgbClr val="000000"/>
              </a:solidFill>
              <a:latin typeface="Montserrat" pitchFamily="2" charset="77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200" b="0" i="1" u="none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mapping</a:t>
            </a:r>
            <a:r>
              <a:rPr lang="lt-LT" sz="1200" b="0" i="1" u="none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200" b="0" i="1" u="none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meanings</a:t>
            </a:r>
            <a:r>
              <a:rPr lang="lt-LT" sz="1200" b="0" i="1" u="none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, </a:t>
            </a:r>
            <a:r>
              <a:rPr lang="lt-LT" sz="1200" b="0" i="1" u="none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perceptions</a:t>
            </a:r>
            <a:r>
              <a:rPr lang="lt-LT" sz="1200" b="0" i="1" u="none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&amp; </a:t>
            </a:r>
            <a:r>
              <a:rPr lang="lt-LT" sz="1200" b="0" i="1" u="none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values</a:t>
            </a:r>
            <a:r>
              <a:rPr lang="lt-LT" sz="1200" b="0" i="1" u="none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endParaRPr sz="1200" dirty="0">
              <a:latin typeface="Montserrat" pitchFamily="2" charset="77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600" b="1" i="0" u="sng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Ideating</a:t>
            </a:r>
            <a:r>
              <a:rPr lang="lt-LT" sz="1600" b="0" i="0" u="sng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endParaRPr sz="1200" dirty="0">
              <a:latin typeface="Montserrat" pitchFamily="2" charset="77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200" b="0" i="1" u="none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thematic</a:t>
            </a:r>
            <a:r>
              <a:rPr lang="lt-LT" sz="1200" b="0" i="1" u="none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200" b="0" i="1" u="none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focus</a:t>
            </a:r>
            <a:r>
              <a:rPr lang="lt-LT" sz="1200" b="0" i="1" u="none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&amp; </a:t>
            </a:r>
            <a:r>
              <a:rPr lang="lt-LT" sz="1200" b="0" i="1" u="none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theme</a:t>
            </a:r>
            <a:r>
              <a:rPr lang="lt-LT" sz="1200" b="0" i="1" u="none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200" b="0" i="1" u="none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clusters</a:t>
            </a:r>
            <a:r>
              <a:rPr lang="lt-LT" sz="1200" b="0" i="1" u="none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, </a:t>
            </a:r>
            <a:r>
              <a:rPr lang="lt-LT" sz="1200" b="0" i="1" u="none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workshops</a:t>
            </a:r>
            <a:r>
              <a:rPr lang="lt-LT" sz="1200" b="0" i="1" u="none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200" b="0" i="1" u="none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across</a:t>
            </a:r>
            <a:r>
              <a:rPr lang="lt-LT" sz="1200" b="0" i="1" u="none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200" b="0" i="1" u="none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themes</a:t>
            </a:r>
            <a:r>
              <a:rPr lang="lt-LT" sz="1200" b="0" i="1" u="none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endParaRPr sz="1200" dirty="0">
              <a:latin typeface="Montserrat" pitchFamily="2" charset="77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600" b="1" i="0" u="sng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Prototyping</a:t>
            </a:r>
            <a:r>
              <a:rPr lang="lt-LT" sz="1600" b="1" i="0" u="sng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&amp; </a:t>
            </a:r>
            <a:r>
              <a:rPr lang="lt-LT" sz="1600" b="1" i="0" u="sng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Testing</a:t>
            </a:r>
            <a:r>
              <a:rPr lang="lt-LT" sz="1600" b="1" i="0" u="sng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endParaRPr sz="1200" dirty="0">
              <a:latin typeface="Montserrat" pitchFamily="2" charset="77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Char char="o"/>
            </a:pPr>
            <a:r>
              <a:rPr lang="lt-LT" sz="1200" b="1" i="1" u="none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Prompt</a:t>
            </a:r>
            <a:r>
              <a:rPr lang="lt-LT" sz="1200" b="1" i="1" u="none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200" b="1" i="1" u="none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uses</a:t>
            </a:r>
            <a:endParaRPr sz="1200" b="1" dirty="0">
              <a:latin typeface="Montserrat" pitchFamily="2" charset="77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Char char="o"/>
            </a:pPr>
            <a:r>
              <a:rPr lang="lt-LT" sz="1200" b="1" i="1" u="none" strike="noStrike" cap="none" dirty="0" err="1">
                <a:solidFill>
                  <a:schemeClr val="dk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Regular</a:t>
            </a:r>
            <a:r>
              <a:rPr lang="lt-LT" sz="1200" b="1" i="1" u="none" strike="noStrike" cap="none" dirty="0">
                <a:solidFill>
                  <a:schemeClr val="dk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200" b="1" i="1" u="none" strike="noStrike" cap="none" dirty="0" err="1">
                <a:solidFill>
                  <a:schemeClr val="dk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uses</a:t>
            </a:r>
            <a:endParaRPr sz="1200" b="1" dirty="0">
              <a:latin typeface="Montserrat" pitchFamily="2" charset="77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Char char="o"/>
            </a:pPr>
            <a:r>
              <a:rPr lang="lt-LT" sz="1200" b="1" i="1" u="none" strike="noStrike" cap="none" dirty="0" err="1">
                <a:solidFill>
                  <a:schemeClr val="dk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Permanent</a:t>
            </a:r>
            <a:r>
              <a:rPr lang="lt-LT" sz="1200" b="1" i="1" u="none" strike="noStrike" cap="none" dirty="0">
                <a:solidFill>
                  <a:schemeClr val="dk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(‘</a:t>
            </a:r>
            <a:r>
              <a:rPr lang="lt-LT" sz="1200" b="1" i="1" u="none" strike="noStrike" cap="none" dirty="0" err="1">
                <a:solidFill>
                  <a:schemeClr val="dk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meanwhile</a:t>
            </a:r>
            <a:r>
              <a:rPr lang="lt-LT" sz="1200" b="1" i="1" u="none" strike="noStrike" cap="none" dirty="0">
                <a:solidFill>
                  <a:schemeClr val="dk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’) </a:t>
            </a:r>
            <a:r>
              <a:rPr lang="lt-LT" sz="1200" b="1" i="1" u="none" strike="noStrike" cap="none" dirty="0" err="1">
                <a:solidFill>
                  <a:schemeClr val="dk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uses</a:t>
            </a:r>
            <a:endParaRPr sz="1200" b="1" dirty="0">
              <a:latin typeface="Montserrat" pitchFamily="2" charset="77"/>
            </a:endParaRPr>
          </a:p>
        </p:txBody>
      </p:sp>
      <p:cxnSp>
        <p:nvCxnSpPr>
          <p:cNvPr id="22" name="Google Shape;386;p65">
            <a:extLst>
              <a:ext uri="{FF2B5EF4-FFF2-40B4-BE49-F238E27FC236}">
                <a16:creationId xmlns:a16="http://schemas.microsoft.com/office/drawing/2014/main" id="{BD5FAA7D-145F-1F4F-BF85-947334DC0712}"/>
              </a:ext>
            </a:extLst>
          </p:cNvPr>
          <p:cNvCxnSpPr>
            <a:cxnSpLocks/>
          </p:cNvCxnSpPr>
          <p:nvPr/>
        </p:nvCxnSpPr>
        <p:spPr>
          <a:xfrm>
            <a:off x="6362789" y="1796239"/>
            <a:ext cx="236339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dash"/>
            <a:round/>
            <a:headEnd type="none" w="sm" len="sm"/>
            <a:tailEnd type="stealth" w="med" len="med"/>
          </a:ln>
        </p:spPr>
      </p:cxnSp>
      <p:sp>
        <p:nvSpPr>
          <p:cNvPr id="23" name="Google Shape;387;p65">
            <a:extLst>
              <a:ext uri="{FF2B5EF4-FFF2-40B4-BE49-F238E27FC236}">
                <a16:creationId xmlns:a16="http://schemas.microsoft.com/office/drawing/2014/main" id="{8E567496-361C-7149-BD27-98784260524E}"/>
              </a:ext>
            </a:extLst>
          </p:cNvPr>
          <p:cNvSpPr/>
          <p:nvPr/>
        </p:nvSpPr>
        <p:spPr>
          <a:xfrm>
            <a:off x="8809308" y="1434770"/>
            <a:ext cx="722937" cy="72293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388;p65">
            <a:extLst>
              <a:ext uri="{FF2B5EF4-FFF2-40B4-BE49-F238E27FC236}">
                <a16:creationId xmlns:a16="http://schemas.microsoft.com/office/drawing/2014/main" id="{01FEFA64-24E8-8D49-953D-F4DB9030E66A}"/>
              </a:ext>
            </a:extLst>
          </p:cNvPr>
          <p:cNvSpPr txBox="1"/>
          <p:nvPr/>
        </p:nvSpPr>
        <p:spPr>
          <a:xfrm>
            <a:off x="8831698" y="2242438"/>
            <a:ext cx="2116071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lt-LT" sz="2000" b="1" dirty="0">
                <a:solidFill>
                  <a:schemeClr val="accent3"/>
                </a:solidFill>
                <a:latin typeface="Montserrat" pitchFamily="2" charset="77"/>
              </a:rPr>
              <a:t>WP7</a:t>
            </a:r>
            <a:endParaRPr lang="lt-LT" sz="1200" dirty="0">
              <a:solidFill>
                <a:schemeClr val="accent3"/>
              </a:solidFill>
              <a:latin typeface="Montserrat" pitchFamily="2" charset="77"/>
            </a:endParaRPr>
          </a:p>
          <a:p>
            <a:r>
              <a:rPr lang="lt-LT" sz="2000" b="1" i="0" u="none" strike="noStrike" cap="none" dirty="0" err="1">
                <a:solidFill>
                  <a:schemeClr val="accent3"/>
                </a:solidFill>
                <a:latin typeface="Montserrat" pitchFamily="2" charset="77"/>
                <a:sym typeface="Arial"/>
              </a:rPr>
              <a:t>Pilot</a:t>
            </a:r>
            <a:r>
              <a:rPr lang="lt-LT" sz="2000" b="1" i="0" u="none" strike="noStrike" cap="none" dirty="0">
                <a:solidFill>
                  <a:schemeClr val="accent3"/>
                </a:solidFill>
                <a:latin typeface="Montserrat" pitchFamily="2" charset="77"/>
                <a:sym typeface="Arial"/>
              </a:rPr>
              <a:t> </a:t>
            </a:r>
            <a:endParaRPr sz="1200" dirty="0">
              <a:solidFill>
                <a:schemeClr val="accent3"/>
              </a:solidFill>
              <a:latin typeface="Montserrat" pitchFamily="2" charset="77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000" b="1" i="0" u="none" strike="noStrike" cap="none" dirty="0" err="1">
                <a:solidFill>
                  <a:schemeClr val="accent3"/>
                </a:solidFill>
                <a:latin typeface="Montserrat" pitchFamily="2" charset="77"/>
                <a:sym typeface="Arial"/>
              </a:rPr>
              <a:t>Evaluation</a:t>
            </a:r>
            <a:r>
              <a:rPr lang="lt-LT" sz="2000" b="1" i="0" u="none" strike="noStrike" cap="none" dirty="0">
                <a:solidFill>
                  <a:schemeClr val="accent3"/>
                </a:solidFill>
                <a:latin typeface="Montserrat" pitchFamily="2" charset="77"/>
                <a:sym typeface="Arial"/>
              </a:rPr>
              <a:t> </a:t>
            </a:r>
            <a:r>
              <a:rPr lang="lt-LT" sz="2000" b="1" dirty="0">
                <a:solidFill>
                  <a:schemeClr val="accent3"/>
                </a:solidFill>
                <a:latin typeface="Montserrat" pitchFamily="2" charset="77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lt-LT" sz="2000" b="1" i="0" u="none" strike="noStrike" cap="none" dirty="0">
              <a:solidFill>
                <a:srgbClr val="000000"/>
              </a:solidFill>
              <a:latin typeface="Montserrat" pitchFamily="2" charset="77"/>
              <a:sym typeface="Arial"/>
            </a:endParaRPr>
          </a:p>
          <a:p>
            <a:r>
              <a:rPr lang="lt-LT" sz="1600" b="1" u="sng" dirty="0" err="1">
                <a:latin typeface="Montserrat" pitchFamily="2" charset="77"/>
                <a:ea typeface="Calibri"/>
                <a:cs typeface="Calibri"/>
                <a:sym typeface="Calibri"/>
              </a:rPr>
              <a:t>Evaluating</a:t>
            </a:r>
            <a:endParaRPr lang="lt-LT" sz="1600" b="1" i="0" u="none" strike="noStrike" cap="none" dirty="0">
              <a:solidFill>
                <a:srgbClr val="000000"/>
              </a:solidFill>
              <a:latin typeface="Montserrat" pitchFamily="2" charset="77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200" i="0" u="none" strike="noStrike" cap="none" dirty="0" err="1">
                <a:solidFill>
                  <a:srgbClr val="000000"/>
                </a:solidFill>
                <a:latin typeface="Montserrat" pitchFamily="2" charset="77"/>
                <a:sym typeface="Arial"/>
              </a:rPr>
              <a:t>Intermediate</a:t>
            </a:r>
            <a:r>
              <a:rPr lang="lt-LT" sz="1200" i="0" u="none" strike="noStrike" cap="none" dirty="0">
                <a:solidFill>
                  <a:srgbClr val="000000"/>
                </a:solidFill>
                <a:latin typeface="Montserrat" pitchFamily="2" charset="77"/>
                <a:sym typeface="Arial"/>
              </a:rPr>
              <a:t> &amp; </a:t>
            </a:r>
            <a:r>
              <a:rPr lang="lt-LT" sz="1200" i="0" u="none" strike="noStrike" cap="none" dirty="0" err="1">
                <a:solidFill>
                  <a:srgbClr val="000000"/>
                </a:solidFill>
                <a:latin typeface="Montserrat" pitchFamily="2" charset="77"/>
                <a:sym typeface="Arial"/>
              </a:rPr>
              <a:t>Final</a:t>
            </a:r>
            <a:r>
              <a:rPr lang="lt-LT" sz="1200" i="0" u="none" strike="noStrike" cap="none" dirty="0">
                <a:solidFill>
                  <a:srgbClr val="000000"/>
                </a:solidFill>
                <a:latin typeface="Montserrat" pitchFamily="2" charset="77"/>
                <a:sym typeface="Arial"/>
              </a:rPr>
              <a:t> </a:t>
            </a:r>
            <a:r>
              <a:rPr lang="lt-LT" sz="1200" i="0" u="none" strike="noStrike" cap="none" dirty="0" err="1">
                <a:solidFill>
                  <a:srgbClr val="000000"/>
                </a:solidFill>
                <a:latin typeface="Montserrat" pitchFamily="2" charset="77"/>
                <a:sym typeface="Arial"/>
              </a:rPr>
              <a:t>evaluation</a:t>
            </a:r>
            <a:r>
              <a:rPr lang="lt-LT" sz="1200" i="0" u="none" strike="noStrike" cap="none" dirty="0">
                <a:solidFill>
                  <a:srgbClr val="000000"/>
                </a:solidFill>
                <a:latin typeface="Montserrat" pitchFamily="2" charset="77"/>
                <a:sym typeface="Arial"/>
              </a:rPr>
              <a:t> </a:t>
            </a:r>
            <a:r>
              <a:rPr lang="lt-LT" sz="1200" i="0" u="none" strike="noStrike" cap="none" dirty="0" err="1">
                <a:solidFill>
                  <a:srgbClr val="000000"/>
                </a:solidFill>
                <a:latin typeface="Montserrat" pitchFamily="2" charset="77"/>
                <a:sym typeface="Arial"/>
              </a:rPr>
              <a:t>reports</a:t>
            </a:r>
            <a:endParaRPr sz="1200" i="0" u="none" strike="noStrike" cap="none" dirty="0">
              <a:solidFill>
                <a:srgbClr val="000000"/>
              </a:solidFill>
              <a:latin typeface="Montserrat" pitchFamily="2" charset="77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u="none" strike="noStrike" cap="none" dirty="0">
              <a:solidFill>
                <a:srgbClr val="000000"/>
              </a:solidFill>
              <a:latin typeface="Montserrat" pitchFamily="2" charset="77"/>
              <a:sym typeface="Arial"/>
            </a:endParaRPr>
          </a:p>
        </p:txBody>
      </p:sp>
      <p:sp>
        <p:nvSpPr>
          <p:cNvPr id="32" name="Google Shape;388;p65">
            <a:extLst>
              <a:ext uri="{FF2B5EF4-FFF2-40B4-BE49-F238E27FC236}">
                <a16:creationId xmlns:a16="http://schemas.microsoft.com/office/drawing/2014/main" id="{AD5702C1-3433-B54D-840C-22CB8B17240B}"/>
              </a:ext>
            </a:extLst>
          </p:cNvPr>
          <p:cNvSpPr txBox="1"/>
          <p:nvPr/>
        </p:nvSpPr>
        <p:spPr>
          <a:xfrm>
            <a:off x="880839" y="1393021"/>
            <a:ext cx="211607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Montserrat" pitchFamily="2" charset="77"/>
              </a:rPr>
              <a:t>2020 </a:t>
            </a:r>
            <a:r>
              <a:rPr lang="en-US" sz="2000" b="1" dirty="0" err="1">
                <a:solidFill>
                  <a:schemeClr val="tx1"/>
                </a:solidFill>
                <a:latin typeface="Montserrat" pitchFamily="2" charset="77"/>
              </a:rPr>
              <a:t>june</a:t>
            </a:r>
            <a:endParaRPr sz="1200" b="1" i="0" u="none" strike="noStrike" cap="none" dirty="0">
              <a:solidFill>
                <a:schemeClr val="tx1"/>
              </a:solidFill>
              <a:latin typeface="Montserrat" pitchFamily="2" charset="77"/>
              <a:sym typeface="Arial"/>
            </a:endParaRPr>
          </a:p>
        </p:txBody>
      </p:sp>
      <p:sp>
        <p:nvSpPr>
          <p:cNvPr id="33" name="Google Shape;388;p65">
            <a:extLst>
              <a:ext uri="{FF2B5EF4-FFF2-40B4-BE49-F238E27FC236}">
                <a16:creationId xmlns:a16="http://schemas.microsoft.com/office/drawing/2014/main" id="{79F43F26-B2F7-194E-9E45-873D297A9F4B}"/>
              </a:ext>
            </a:extLst>
          </p:cNvPr>
          <p:cNvSpPr txBox="1"/>
          <p:nvPr/>
        </p:nvSpPr>
        <p:spPr>
          <a:xfrm>
            <a:off x="4144655" y="1381085"/>
            <a:ext cx="211607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Montserrat" pitchFamily="2" charset="77"/>
              </a:rPr>
              <a:t>2021 </a:t>
            </a:r>
            <a:r>
              <a:rPr lang="en-US" sz="2000" b="1" dirty="0" err="1">
                <a:solidFill>
                  <a:schemeClr val="tx1"/>
                </a:solidFill>
                <a:latin typeface="Montserrat" pitchFamily="2" charset="77"/>
              </a:rPr>
              <a:t>june</a:t>
            </a:r>
            <a:endParaRPr sz="1200" b="1" i="0" u="none" strike="noStrike" cap="none" dirty="0">
              <a:solidFill>
                <a:schemeClr val="tx1"/>
              </a:solidFill>
              <a:latin typeface="Montserrat" pitchFamily="2" charset="77"/>
              <a:sym typeface="Arial"/>
            </a:endParaRPr>
          </a:p>
        </p:txBody>
      </p:sp>
      <p:sp>
        <p:nvSpPr>
          <p:cNvPr id="34" name="Google Shape;388;p65">
            <a:extLst>
              <a:ext uri="{FF2B5EF4-FFF2-40B4-BE49-F238E27FC236}">
                <a16:creationId xmlns:a16="http://schemas.microsoft.com/office/drawing/2014/main" id="{DE293480-6B53-A14B-A696-D134025D36E8}"/>
              </a:ext>
            </a:extLst>
          </p:cNvPr>
          <p:cNvSpPr txBox="1"/>
          <p:nvPr/>
        </p:nvSpPr>
        <p:spPr>
          <a:xfrm>
            <a:off x="7319191" y="1382529"/>
            <a:ext cx="211607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Montserrat" pitchFamily="2" charset="77"/>
              </a:rPr>
              <a:t>2023 </a:t>
            </a:r>
            <a:r>
              <a:rPr lang="en-US" sz="2000" b="1" dirty="0" err="1">
                <a:solidFill>
                  <a:schemeClr val="tx1"/>
                </a:solidFill>
                <a:latin typeface="Montserrat" pitchFamily="2" charset="77"/>
              </a:rPr>
              <a:t>june</a:t>
            </a:r>
            <a:endParaRPr sz="1200" b="1" i="0" u="none" strike="noStrike" cap="none" dirty="0">
              <a:solidFill>
                <a:schemeClr val="tx1"/>
              </a:solidFill>
              <a:latin typeface="Montserrat" pitchFamily="2" charset="77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3626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4"/>
          <p:cNvSpPr txBox="1"/>
          <p:nvPr/>
        </p:nvSpPr>
        <p:spPr>
          <a:xfrm>
            <a:off x="459963" y="1377963"/>
            <a:ext cx="4801665" cy="6001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it-IT" b="1" i="0" u="none" strike="noStrike" cap="none" dirty="0">
                <a:solidFill>
                  <a:srgbClr val="D50E3A"/>
                </a:solidFill>
                <a:latin typeface="Montserrat"/>
                <a:ea typeface="Montserrat"/>
                <a:cs typeface="Montserrat"/>
                <a:sym typeface="Montserrat"/>
              </a:rPr>
              <a:t>1. Identity &amp; </a:t>
            </a:r>
            <a:r>
              <a:rPr lang="it-IT" b="1" i="0" u="none" strike="noStrike" cap="none" dirty="0" err="1">
                <a:solidFill>
                  <a:srgbClr val="D50E3A"/>
                </a:solidFill>
                <a:latin typeface="Montserrat"/>
                <a:ea typeface="Montserrat"/>
                <a:cs typeface="Montserrat"/>
                <a:sym typeface="Montserrat"/>
              </a:rPr>
              <a:t>Communication</a:t>
            </a:r>
            <a:endParaRPr lang="it-IT" b="1" i="0" u="none" strike="noStrike" cap="none" dirty="0">
              <a:solidFill>
                <a:srgbClr val="D50E3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>
              <a:buSzPts val="1400"/>
              <a:buFontTx/>
              <a:buChar char="-"/>
            </a:pP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Area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is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unknown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and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undiscovered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by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many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lang="it-IT" dirty="0">
              <a:ea typeface="Montserrat"/>
            </a:endParaRPr>
          </a:p>
          <a:p>
            <a:pPr marL="285750" lvl="0" indent="-285750">
              <a:buSzPts val="1400"/>
              <a:buFontTx/>
              <a:buChar char="-"/>
            </a:pP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There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is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need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to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develop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and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communicate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the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identity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of the AIIP</a:t>
            </a:r>
          </a:p>
          <a:p>
            <a:pPr marL="285750" lvl="0" indent="-285750">
              <a:buSzPts val="1400"/>
              <a:buFontTx/>
              <a:buChar char="-"/>
            </a:pPr>
            <a:endParaRPr lang="it-IT" dirty="0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>
              <a:buSzPts val="1400"/>
              <a:buFontTx/>
              <a:buChar char="-"/>
            </a:pPr>
            <a:endParaRPr lang="it-IT" b="0" i="0" u="none" strike="noStrike" cap="none" dirty="0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>
              <a:buSzPts val="1400"/>
              <a:buFontTx/>
              <a:buChar char="-"/>
            </a:pPr>
            <a:endParaRPr lang="it-IT" b="0" i="0" u="none" strike="noStrike" cap="none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it-IT" b="1" dirty="0">
                <a:solidFill>
                  <a:srgbClr val="D50E3A"/>
                </a:solidFill>
                <a:latin typeface="Montserrat"/>
                <a:ea typeface="Montserrat"/>
                <a:cs typeface="Montserrat"/>
                <a:sym typeface="Montserrat"/>
              </a:rPr>
              <a:t>2. </a:t>
            </a:r>
            <a:r>
              <a:rPr lang="it-IT" b="1" dirty="0" err="1">
                <a:solidFill>
                  <a:srgbClr val="D50E3A"/>
                </a:solidFill>
                <a:latin typeface="Montserrat"/>
                <a:ea typeface="Montserrat"/>
                <a:cs typeface="Montserrat"/>
                <a:sym typeface="Montserrat"/>
              </a:rPr>
              <a:t>Meanwhile</a:t>
            </a:r>
            <a:r>
              <a:rPr lang="it-IT" b="1" dirty="0">
                <a:solidFill>
                  <a:srgbClr val="D50E3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b="1" dirty="0" err="1">
                <a:solidFill>
                  <a:srgbClr val="D50E3A"/>
                </a:solidFill>
                <a:latin typeface="Montserrat"/>
                <a:ea typeface="Montserrat"/>
                <a:cs typeface="Montserrat"/>
                <a:sym typeface="Montserrat"/>
              </a:rPr>
              <a:t>infrastructure</a:t>
            </a:r>
            <a:endParaRPr lang="it-IT" b="1" dirty="0">
              <a:solidFill>
                <a:srgbClr val="D50E3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Lack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of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both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‘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operational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’ (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buildings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) and ‘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strategic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’ (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legislation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)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meanwhile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infrastructure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on the site</a:t>
            </a:r>
            <a:endParaRPr lang="it-IT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endParaRPr lang="it-IT" b="1" dirty="0">
              <a:solidFill>
                <a:srgbClr val="D50E3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endParaRPr lang="it-IT" b="1" dirty="0">
              <a:solidFill>
                <a:srgbClr val="D50E3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endParaRPr lang="it-IT" b="1" dirty="0">
              <a:solidFill>
                <a:srgbClr val="D50E3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endParaRPr lang="it-IT" b="1" dirty="0">
              <a:solidFill>
                <a:srgbClr val="D50E3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it-IT" b="1" dirty="0">
                <a:solidFill>
                  <a:srgbClr val="D50E3A"/>
                </a:solidFill>
                <a:latin typeface="Montserrat"/>
                <a:ea typeface="Montserrat"/>
                <a:cs typeface="Montserrat"/>
                <a:sym typeface="Montserrat"/>
              </a:rPr>
              <a:t>3. </a:t>
            </a:r>
            <a:r>
              <a:rPr lang="it-IT" b="1" dirty="0" err="1">
                <a:solidFill>
                  <a:srgbClr val="D50E3A"/>
                </a:solidFill>
                <a:latin typeface="Montserrat"/>
                <a:ea typeface="Montserrat"/>
                <a:cs typeface="Montserrat"/>
                <a:sym typeface="Montserrat"/>
              </a:rPr>
              <a:t>Connecting</a:t>
            </a:r>
            <a:r>
              <a:rPr lang="it-IT" b="1" dirty="0">
                <a:solidFill>
                  <a:srgbClr val="D50E3A"/>
                </a:solidFill>
                <a:latin typeface="Montserrat"/>
                <a:ea typeface="Montserrat"/>
                <a:cs typeface="Montserrat"/>
                <a:sym typeface="Montserrat"/>
              </a:rPr>
              <a:t> with Local </a:t>
            </a:r>
            <a:r>
              <a:rPr lang="it-IT" b="1" dirty="0" err="1">
                <a:solidFill>
                  <a:srgbClr val="D50E3A"/>
                </a:solidFill>
                <a:latin typeface="Montserrat"/>
                <a:ea typeface="Montserrat"/>
                <a:cs typeface="Montserrat"/>
                <a:sym typeface="Montserrat"/>
              </a:rPr>
              <a:t>Communities</a:t>
            </a:r>
            <a:endParaRPr lang="it-IT" b="1" dirty="0">
              <a:solidFill>
                <a:srgbClr val="D50E3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Little engagement and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involvement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of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local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communities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&amp;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actors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so far</a:t>
            </a:r>
            <a:endParaRPr lang="it-IT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endParaRPr lang="it-IT" b="1" dirty="0">
              <a:solidFill>
                <a:srgbClr val="D50E3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endParaRPr lang="it-IT" b="1" dirty="0">
              <a:solidFill>
                <a:srgbClr val="D50E3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it-IT" b="1" dirty="0">
                <a:solidFill>
                  <a:srgbClr val="D50E3A"/>
                </a:solidFill>
                <a:latin typeface="Montserrat"/>
                <a:ea typeface="Montserrat"/>
                <a:cs typeface="Montserrat"/>
                <a:sym typeface="Montserrat"/>
              </a:rPr>
              <a:t>4. Open vs </a:t>
            </a:r>
            <a:r>
              <a:rPr lang="it-IT" b="1" dirty="0" err="1">
                <a:solidFill>
                  <a:srgbClr val="D50E3A"/>
                </a:solidFill>
                <a:latin typeface="Montserrat"/>
                <a:ea typeface="Montserrat"/>
                <a:cs typeface="Montserrat"/>
                <a:sym typeface="Montserrat"/>
              </a:rPr>
              <a:t>closed</a:t>
            </a:r>
            <a:r>
              <a:rPr lang="it-IT" b="1" dirty="0">
                <a:solidFill>
                  <a:srgbClr val="D50E3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The site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may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be open and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abandoned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outside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work hours and so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early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adopting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businesses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may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not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feel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secure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or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comfortable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lang="it-IT" dirty="0"/>
          </a:p>
          <a:p>
            <a:pPr marL="342900" indent="-342900">
              <a:lnSpc>
                <a:spcPct val="150000"/>
              </a:lnSpc>
              <a:buFont typeface="Arial"/>
              <a:buAutoNum type="arabicPeriod"/>
            </a:pPr>
            <a:endParaRPr lang="it-IT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indent="-342900">
              <a:lnSpc>
                <a:spcPct val="150000"/>
              </a:lnSpc>
              <a:buFont typeface="Arial"/>
              <a:buAutoNum type="arabicPeriod"/>
            </a:pPr>
            <a:endParaRPr lang="it-IT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8" name="Google Shape;138;p24"/>
          <p:cNvSpPr txBox="1">
            <a:spLocks noGrp="1"/>
          </p:cNvSpPr>
          <p:nvPr>
            <p:ph type="sldNum" idx="12"/>
          </p:nvPr>
        </p:nvSpPr>
        <p:spPr>
          <a:xfrm>
            <a:off x="10947769" y="6123597"/>
            <a:ext cx="7278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it-IT" sz="1000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13</a:t>
            </a:fld>
            <a:endParaRPr sz="1000">
              <a:solidFill>
                <a:srgbClr val="2F2B7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grpSp>
        <p:nvGrpSpPr>
          <p:cNvPr id="139" name="Google Shape;139;p24"/>
          <p:cNvGrpSpPr/>
          <p:nvPr/>
        </p:nvGrpSpPr>
        <p:grpSpPr>
          <a:xfrm>
            <a:off x="11178975" y="6439192"/>
            <a:ext cx="796925" cy="199390"/>
            <a:chOff x="7844" y="189"/>
            <a:chExt cx="1255" cy="314"/>
          </a:xfrm>
        </p:grpSpPr>
        <p:sp>
          <p:nvSpPr>
            <p:cNvPr id="140" name="Google Shape;140;p24"/>
            <p:cNvSpPr/>
            <p:nvPr/>
          </p:nvSpPr>
          <p:spPr>
            <a:xfrm>
              <a:off x="7844" y="189"/>
              <a:ext cx="1149" cy="260"/>
            </a:xfrm>
            <a:prstGeom prst="rect">
              <a:avLst/>
            </a:prstGeom>
            <a:solidFill>
              <a:srgbClr val="D40F3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24"/>
            <p:cNvSpPr/>
            <p:nvPr/>
          </p:nvSpPr>
          <p:spPr>
            <a:xfrm>
              <a:off x="8053" y="267"/>
              <a:ext cx="1046" cy="236"/>
            </a:xfrm>
            <a:prstGeom prst="rect">
              <a:avLst/>
            </a:prstGeom>
            <a:noFill/>
            <a:ln w="9525" cap="flat" cmpd="sng">
              <a:solidFill>
                <a:srgbClr val="322A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2" name="Google Shape;142;p24"/>
          <p:cNvSpPr txBox="1"/>
          <p:nvPr/>
        </p:nvSpPr>
        <p:spPr>
          <a:xfrm>
            <a:off x="403825" y="233800"/>
            <a:ext cx="10775150" cy="5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it-IT" sz="3000" b="1" dirty="0">
                <a:solidFill>
                  <a:srgbClr val="2F2B7F"/>
                </a:solidFill>
                <a:latin typeface="Montserrat"/>
                <a:ea typeface="Montserrat"/>
                <a:cs typeface="Montserrat"/>
                <a:sym typeface="Montserrat"/>
              </a:rPr>
              <a:t>|</a:t>
            </a:r>
            <a:r>
              <a:rPr lang="it-IT" sz="3000" dirty="0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it-IT" sz="3000" b="1" dirty="0">
                <a:solidFill>
                  <a:srgbClr val="2F2B7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KAUNAS ALEKSOTAS: </a:t>
            </a:r>
            <a:r>
              <a:rPr lang="it-IT" sz="3000" b="0" i="0" u="none" strike="noStrike" cap="none" dirty="0" err="1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Challenges</a:t>
            </a:r>
            <a:r>
              <a:rPr lang="it-IT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it-IT" sz="3000" b="0" i="0" u="none" strike="noStrike" cap="none" dirty="0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and </a:t>
            </a:r>
            <a:r>
              <a:rPr lang="it-IT" sz="3000" b="0" i="0" u="none" strike="noStrike" cap="none" dirty="0" err="1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Opportunities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-IT" sz="3000" b="0" i="0" u="none" strike="noStrike" cap="none" dirty="0">
                <a:solidFill>
                  <a:srgbClr val="2F2B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grpSp>
        <p:nvGrpSpPr>
          <p:cNvPr id="143" name="Google Shape;143;p24"/>
          <p:cNvGrpSpPr/>
          <p:nvPr/>
        </p:nvGrpSpPr>
        <p:grpSpPr>
          <a:xfrm>
            <a:off x="68996651" y="311000"/>
            <a:ext cx="5746750" cy="127000"/>
            <a:chOff x="7844" y="189"/>
            <a:chExt cx="1200" cy="378"/>
          </a:xfrm>
        </p:grpSpPr>
        <p:sp>
          <p:nvSpPr>
            <p:cNvPr id="144" name="Google Shape;144;p24"/>
            <p:cNvSpPr/>
            <p:nvPr/>
          </p:nvSpPr>
          <p:spPr>
            <a:xfrm>
              <a:off x="7844" y="189"/>
              <a:ext cx="1200" cy="300"/>
            </a:xfrm>
            <a:prstGeom prst="rect">
              <a:avLst/>
            </a:prstGeom>
            <a:solidFill>
              <a:srgbClr val="D40F3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24"/>
            <p:cNvSpPr/>
            <p:nvPr/>
          </p:nvSpPr>
          <p:spPr>
            <a:xfrm>
              <a:off x="8053" y="267"/>
              <a:ext cx="900" cy="300"/>
            </a:xfrm>
            <a:prstGeom prst="rect">
              <a:avLst/>
            </a:prstGeom>
            <a:noFill/>
            <a:ln w="9525" cap="flat" cmpd="sng">
              <a:solidFill>
                <a:srgbClr val="322A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6" name="Google Shape;14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3430" y="10074735"/>
            <a:ext cx="1008212" cy="1008212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4"/>
          <p:cNvSpPr/>
          <p:nvPr/>
        </p:nvSpPr>
        <p:spPr>
          <a:xfrm>
            <a:off x="3068306" y="10153737"/>
            <a:ext cx="2193322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0" i="0" u="none" strike="noStrike" cap="none">
                <a:solidFill>
                  <a:srgbClr val="2C2F7B"/>
                </a:solidFill>
                <a:latin typeface="Montserrat"/>
                <a:ea typeface="Montserrat"/>
                <a:cs typeface="Montserrat"/>
                <a:sym typeface="Montserrat"/>
              </a:rPr>
              <a:t>IAT@T as an international reference and activator of partnerships that contribute to turn Trafaria into a lively and attractive area</a:t>
            </a:r>
            <a:endParaRPr sz="10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8" name="Google Shape;148;p24"/>
          <p:cNvSpPr/>
          <p:nvPr/>
        </p:nvSpPr>
        <p:spPr>
          <a:xfrm>
            <a:off x="459963" y="4721307"/>
            <a:ext cx="515375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9" name="Google Shape;149;p24"/>
          <p:cNvSpPr txBox="1"/>
          <p:nvPr/>
        </p:nvSpPr>
        <p:spPr>
          <a:xfrm>
            <a:off x="459963" y="1023169"/>
            <a:ext cx="3967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i="0" u="none" strike="noStrike" cap="none">
                <a:solidFill>
                  <a:schemeClr val="lt1"/>
                </a:solidFill>
                <a:highlight>
                  <a:srgbClr val="D7002B"/>
                </a:highlight>
                <a:latin typeface="Montserrat"/>
                <a:ea typeface="Montserrat"/>
                <a:cs typeface="Montserrat"/>
                <a:sym typeface="Montserrat"/>
              </a:rPr>
              <a:t>Challenges</a:t>
            </a:r>
            <a:endParaRPr sz="1800" b="0" i="0" u="none" strike="noStrike" cap="none">
              <a:solidFill>
                <a:schemeClr val="lt1"/>
              </a:solidFill>
              <a:highlight>
                <a:srgbClr val="D7002B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0" name="Google Shape;150;p24"/>
          <p:cNvSpPr txBox="1"/>
          <p:nvPr/>
        </p:nvSpPr>
        <p:spPr>
          <a:xfrm>
            <a:off x="5714278" y="1023169"/>
            <a:ext cx="3967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i="0" u="none" strike="noStrike" cap="none" dirty="0" err="1">
                <a:solidFill>
                  <a:schemeClr val="lt1"/>
                </a:solidFill>
                <a:highlight>
                  <a:srgbClr val="2E2B7F"/>
                </a:highlight>
                <a:latin typeface="Montserrat"/>
                <a:ea typeface="Montserrat"/>
                <a:cs typeface="Montserrat"/>
                <a:sym typeface="Montserrat"/>
              </a:rPr>
              <a:t>Opportunities</a:t>
            </a:r>
            <a:endParaRPr sz="1800" b="0" i="0" u="none" strike="noStrike" cap="none" dirty="0">
              <a:solidFill>
                <a:schemeClr val="lt1"/>
              </a:solidFill>
              <a:highlight>
                <a:srgbClr val="2E2B7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1" name="Google Shape;151;p24"/>
          <p:cNvSpPr txBox="1"/>
          <p:nvPr/>
        </p:nvSpPr>
        <p:spPr>
          <a:xfrm>
            <a:off x="5714277" y="1377963"/>
            <a:ext cx="6261623" cy="5139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it-IT" b="1" i="0" u="none" strike="noStrike" cap="none" dirty="0">
                <a:solidFill>
                  <a:srgbClr val="2E2B7F"/>
                </a:solidFill>
                <a:latin typeface="Montserrat"/>
                <a:ea typeface="Montserrat"/>
                <a:cs typeface="Montserrat"/>
                <a:sym typeface="Montserrat"/>
              </a:rPr>
              <a:t>1. Cultural &amp; Heritage </a:t>
            </a:r>
            <a:r>
              <a:rPr lang="it-IT" b="1" i="0" u="none" strike="noStrike" cap="none" dirty="0" err="1">
                <a:solidFill>
                  <a:srgbClr val="2E2B7F"/>
                </a:solidFill>
                <a:latin typeface="Montserrat"/>
                <a:ea typeface="Montserrat"/>
                <a:cs typeface="Montserrat"/>
                <a:sym typeface="Montserrat"/>
              </a:rPr>
              <a:t>assets</a:t>
            </a:r>
            <a:endParaRPr lang="it-IT" dirty="0">
              <a:solidFill>
                <a:srgbClr val="2E2B7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>
              <a:buFontTx/>
              <a:buChar char="-"/>
            </a:pP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Rich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and diverse cultural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heritage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on and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around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the site.</a:t>
            </a:r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Some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groups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are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already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using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the site for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leisure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activities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e.g. roller-skating,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walking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</a:p>
          <a:p>
            <a:pPr marL="285750" indent="-285750">
              <a:buFontTx/>
              <a:buChar char="-"/>
            </a:pP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two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-stage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meanwhiles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: 1-cultural and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leisure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activities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(short – medium) and 2-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thematic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R&amp;D in biotech (medium-long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term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</a:p>
          <a:p>
            <a:pPr marL="285750" indent="-285750">
              <a:buFontTx/>
              <a:buChar char="-"/>
            </a:pPr>
            <a:endParaRPr lang="it-IT" b="1" i="0" u="none" strike="noStrike" cap="none" dirty="0">
              <a:solidFill>
                <a:srgbClr val="D50E3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it-IT" b="1" dirty="0">
                <a:solidFill>
                  <a:srgbClr val="2E2B7F"/>
                </a:solidFill>
                <a:latin typeface="Montserrat"/>
                <a:ea typeface="Montserrat"/>
                <a:cs typeface="Montserrat"/>
                <a:sym typeface="Montserrat"/>
              </a:rPr>
              <a:t>2. </a:t>
            </a:r>
            <a:r>
              <a:rPr lang="it-IT" b="1" dirty="0" err="1">
                <a:solidFill>
                  <a:srgbClr val="2E2B7F"/>
                </a:solidFill>
                <a:latin typeface="Montserrat"/>
                <a:ea typeface="Montserrat"/>
                <a:cs typeface="Montserrat"/>
                <a:sym typeface="Montserrat"/>
              </a:rPr>
              <a:t>Meanwhile</a:t>
            </a:r>
            <a:r>
              <a:rPr lang="it-IT" b="1" dirty="0">
                <a:solidFill>
                  <a:srgbClr val="2E2B7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b="1" dirty="0" err="1">
                <a:solidFill>
                  <a:srgbClr val="2E2B7F"/>
                </a:solidFill>
                <a:latin typeface="Montserrat"/>
                <a:ea typeface="Montserrat"/>
                <a:cs typeface="Montserrat"/>
                <a:sym typeface="Montserrat"/>
              </a:rPr>
              <a:t>experimentation</a:t>
            </a:r>
            <a:r>
              <a:rPr lang="it-IT" b="1" dirty="0">
                <a:solidFill>
                  <a:srgbClr val="2E2B7F"/>
                </a:solidFill>
                <a:latin typeface="Montserrat"/>
                <a:ea typeface="Montserrat"/>
                <a:cs typeface="Montserrat"/>
                <a:sym typeface="Montserrat"/>
              </a:rPr>
              <a:t> zone</a:t>
            </a:r>
          </a:p>
          <a:p>
            <a:pPr marL="285750" lvl="0" indent="-285750">
              <a:buFontTx/>
              <a:buChar char="-"/>
            </a:pP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Sand box for R&amp;D</a:t>
            </a:r>
          </a:p>
          <a:p>
            <a:pPr marL="285750" lvl="0" indent="-285750">
              <a:buFontTx/>
              <a:buChar char="-"/>
            </a:pP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Architects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, designers,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artists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may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be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interested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in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experimenting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with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meanwhile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structures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marL="285750" lvl="0" indent="-285750">
              <a:buFontTx/>
              <a:buChar char="-"/>
            </a:pP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Post-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Covid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outdoor/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Covid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friendly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venues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</a:p>
          <a:p>
            <a:pPr marL="285750" lvl="0" indent="-285750">
              <a:buFontTx/>
              <a:buChar char="-"/>
            </a:pP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AIIP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bordered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by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buildings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and arch.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structures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that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present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opportunities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for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meanwhile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use.</a:t>
            </a:r>
          </a:p>
          <a:p>
            <a:pPr marL="285750" lvl="0" indent="-285750">
              <a:buFontTx/>
              <a:buChar char="-"/>
            </a:pPr>
            <a:endParaRPr lang="it-IT" dirty="0"/>
          </a:p>
          <a:p>
            <a:pPr lvl="0"/>
            <a:r>
              <a:rPr lang="it-IT" b="1" dirty="0">
                <a:solidFill>
                  <a:srgbClr val="2E2B7F"/>
                </a:solidFill>
                <a:latin typeface="Montserrat"/>
                <a:ea typeface="Montserrat"/>
                <a:cs typeface="Montserrat"/>
                <a:sym typeface="Montserrat"/>
              </a:rPr>
              <a:t>3. </a:t>
            </a:r>
            <a:r>
              <a:rPr lang="it-IT" b="1" dirty="0" err="1">
                <a:solidFill>
                  <a:srgbClr val="2E2B7F"/>
                </a:solidFill>
                <a:latin typeface="Montserrat"/>
                <a:ea typeface="Montserrat"/>
                <a:cs typeface="Montserrat"/>
                <a:sym typeface="Montserrat"/>
              </a:rPr>
              <a:t>Working</a:t>
            </a:r>
            <a:r>
              <a:rPr lang="it-IT" b="1" dirty="0">
                <a:solidFill>
                  <a:srgbClr val="2E2B7F"/>
                </a:solidFill>
                <a:latin typeface="Montserrat"/>
                <a:ea typeface="Montserrat"/>
                <a:cs typeface="Montserrat"/>
                <a:sym typeface="Montserrat"/>
              </a:rPr>
              <a:t> with </a:t>
            </a:r>
            <a:r>
              <a:rPr lang="it-IT" b="1" dirty="0" err="1">
                <a:solidFill>
                  <a:srgbClr val="2E2B7F"/>
                </a:solidFill>
                <a:latin typeface="Montserrat"/>
                <a:ea typeface="Montserrat"/>
                <a:cs typeface="Montserrat"/>
                <a:sym typeface="Montserrat"/>
              </a:rPr>
              <a:t>existing</a:t>
            </a:r>
            <a:r>
              <a:rPr lang="it-IT" b="1" dirty="0">
                <a:solidFill>
                  <a:srgbClr val="2E2B7F"/>
                </a:solidFill>
                <a:latin typeface="Montserrat"/>
                <a:ea typeface="Montserrat"/>
                <a:cs typeface="Montserrat"/>
                <a:sym typeface="Montserrat"/>
              </a:rPr>
              <a:t> Community, Cultural &amp; Heritage Actors</a:t>
            </a:r>
          </a:p>
          <a:p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There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are a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number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of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arts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/cultural, business and community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groups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nearby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that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could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be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engaged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lang="it-IT" b="1" dirty="0">
              <a:solidFill>
                <a:srgbClr val="D50E3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endParaRPr lang="it-IT" b="1" dirty="0">
              <a:solidFill>
                <a:srgbClr val="D50E3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endParaRPr lang="it-IT" b="1" dirty="0">
              <a:solidFill>
                <a:srgbClr val="D50E3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it-IT" b="1" dirty="0">
                <a:solidFill>
                  <a:srgbClr val="2E2B7F"/>
                </a:solidFill>
                <a:latin typeface="Montserrat"/>
                <a:ea typeface="Montserrat"/>
                <a:cs typeface="Montserrat"/>
                <a:sym typeface="Montserrat"/>
              </a:rPr>
              <a:t>4. Cultural and </a:t>
            </a:r>
            <a:r>
              <a:rPr lang="it-IT" b="1" dirty="0" err="1">
                <a:solidFill>
                  <a:srgbClr val="2E2B7F"/>
                </a:solidFill>
                <a:latin typeface="Montserrat"/>
                <a:ea typeface="Montserrat"/>
                <a:cs typeface="Montserrat"/>
                <a:sym typeface="Montserrat"/>
              </a:rPr>
              <a:t>leisure</a:t>
            </a:r>
            <a:r>
              <a:rPr lang="it-IT" b="1" dirty="0">
                <a:solidFill>
                  <a:srgbClr val="2E2B7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b="1" dirty="0" err="1">
                <a:solidFill>
                  <a:srgbClr val="2E2B7F"/>
                </a:solidFill>
                <a:latin typeface="Montserrat"/>
                <a:ea typeface="Montserrat"/>
                <a:cs typeface="Montserrat"/>
                <a:sym typeface="Montserrat"/>
              </a:rPr>
              <a:t>amenities</a:t>
            </a:r>
            <a:endParaRPr lang="it-IT" b="1" dirty="0">
              <a:solidFill>
                <a:srgbClr val="2E2B7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Meanwhile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activations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can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provide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‘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activity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support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’, ‘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territoriality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’,  ‘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informal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surveillance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’ and ’</a:t>
            </a:r>
            <a:r>
              <a:rPr lang="it-IT" dirty="0" err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guardianship</a:t>
            </a:r>
            <a:r>
              <a:rPr lang="it-IT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’</a:t>
            </a:r>
            <a:endParaRPr lang="it-IT" dirty="0">
              <a:solidFill>
                <a:srgbClr val="D7002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967352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sldNum" idx="12"/>
          </p:nvPr>
        </p:nvSpPr>
        <p:spPr>
          <a:xfrm>
            <a:off x="10947769" y="6123597"/>
            <a:ext cx="7278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it-IT" sz="1000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14</a:t>
            </a:fld>
            <a:endParaRPr sz="1000">
              <a:solidFill>
                <a:srgbClr val="2F2B7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grpSp>
        <p:nvGrpSpPr>
          <p:cNvPr id="103" name="Google Shape;103;p22"/>
          <p:cNvGrpSpPr/>
          <p:nvPr/>
        </p:nvGrpSpPr>
        <p:grpSpPr>
          <a:xfrm>
            <a:off x="11178975" y="6439192"/>
            <a:ext cx="796925" cy="199390"/>
            <a:chOff x="7844" y="189"/>
            <a:chExt cx="1255" cy="314"/>
          </a:xfrm>
        </p:grpSpPr>
        <p:sp>
          <p:nvSpPr>
            <p:cNvPr id="104" name="Google Shape;104;p22"/>
            <p:cNvSpPr/>
            <p:nvPr/>
          </p:nvSpPr>
          <p:spPr>
            <a:xfrm>
              <a:off x="7844" y="189"/>
              <a:ext cx="1149" cy="260"/>
            </a:xfrm>
            <a:prstGeom prst="rect">
              <a:avLst/>
            </a:prstGeom>
            <a:solidFill>
              <a:srgbClr val="D40F3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2"/>
            <p:cNvSpPr/>
            <p:nvPr/>
          </p:nvSpPr>
          <p:spPr>
            <a:xfrm>
              <a:off x="8053" y="267"/>
              <a:ext cx="1046" cy="236"/>
            </a:xfrm>
            <a:prstGeom prst="rect">
              <a:avLst/>
            </a:prstGeom>
            <a:noFill/>
            <a:ln w="9525" cap="flat" cmpd="sng">
              <a:solidFill>
                <a:srgbClr val="322A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6" name="Google Shape;106;p22"/>
          <p:cNvSpPr txBox="1"/>
          <p:nvPr/>
        </p:nvSpPr>
        <p:spPr>
          <a:xfrm>
            <a:off x="403825" y="233800"/>
            <a:ext cx="10775150" cy="5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-IT" sz="3000" b="1" i="0" u="none" strike="noStrike" cap="none" dirty="0">
                <a:solidFill>
                  <a:srgbClr val="2F2B7F"/>
                </a:solidFill>
                <a:latin typeface="Montserrat"/>
                <a:ea typeface="Montserrat"/>
                <a:cs typeface="Montserrat"/>
                <a:sym typeface="Montserrat"/>
              </a:rPr>
              <a:t>|</a:t>
            </a:r>
            <a:r>
              <a:rPr lang="it-IT" sz="3000" b="0" i="0" u="none" strike="noStrike" cap="none" dirty="0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it-IT" sz="3000" b="1" u="none" strike="noStrike" cap="none" dirty="0">
                <a:solidFill>
                  <a:srgbClr val="2F2B7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KAUNAS ALEKSOTAS: </a:t>
            </a:r>
            <a:r>
              <a:rPr lang="it-IT" sz="3000" u="none" strike="noStrike" cap="none" dirty="0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State of the art &amp; </a:t>
            </a:r>
            <a:r>
              <a:rPr lang="it-IT" sz="3000" u="none" strike="noStrike" cap="none" dirty="0" err="1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milestones</a:t>
            </a:r>
            <a:endParaRPr lang="it-IT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-IT" sz="3000" b="0" i="0" u="none" strike="noStrike" cap="none" dirty="0">
                <a:solidFill>
                  <a:srgbClr val="2F2B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107" name="Google Shape;10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100" y="6088650"/>
            <a:ext cx="9291825" cy="587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" name="Google Shape;108;p22"/>
          <p:cNvGrpSpPr/>
          <p:nvPr/>
        </p:nvGrpSpPr>
        <p:grpSpPr>
          <a:xfrm>
            <a:off x="68996651" y="311000"/>
            <a:ext cx="5746750" cy="127000"/>
            <a:chOff x="7844" y="189"/>
            <a:chExt cx="1200" cy="378"/>
          </a:xfrm>
        </p:grpSpPr>
        <p:sp>
          <p:nvSpPr>
            <p:cNvPr id="109" name="Google Shape;109;p22"/>
            <p:cNvSpPr/>
            <p:nvPr/>
          </p:nvSpPr>
          <p:spPr>
            <a:xfrm>
              <a:off x="7844" y="189"/>
              <a:ext cx="1200" cy="300"/>
            </a:xfrm>
            <a:prstGeom prst="rect">
              <a:avLst/>
            </a:prstGeom>
            <a:solidFill>
              <a:srgbClr val="D40F3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22"/>
            <p:cNvSpPr/>
            <p:nvPr/>
          </p:nvSpPr>
          <p:spPr>
            <a:xfrm>
              <a:off x="8053" y="267"/>
              <a:ext cx="900" cy="300"/>
            </a:xfrm>
            <a:prstGeom prst="rect">
              <a:avLst/>
            </a:prstGeom>
            <a:noFill/>
            <a:ln w="9525" cap="flat" cmpd="sng">
              <a:solidFill>
                <a:srgbClr val="322A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2" name="Google Shape;112;p22" descr="Diagra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b="2164"/>
          <a:stretch/>
        </p:blipFill>
        <p:spPr>
          <a:xfrm>
            <a:off x="6772529" y="7610152"/>
            <a:ext cx="4947741" cy="4310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2" descr="Diagram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 b="4602"/>
          <a:stretch/>
        </p:blipFill>
        <p:spPr>
          <a:xfrm>
            <a:off x="658646" y="7610153"/>
            <a:ext cx="6008952" cy="431015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E33F40B-0756-9A48-BB1A-C8EED0297345}"/>
              </a:ext>
            </a:extLst>
          </p:cNvPr>
          <p:cNvSpPr/>
          <p:nvPr/>
        </p:nvSpPr>
        <p:spPr>
          <a:xfrm>
            <a:off x="469140" y="1675313"/>
            <a:ext cx="102750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196850">
              <a:buSzPts val="1400"/>
            </a:pPr>
            <a:endParaRPr lang="it-IT" sz="1600" dirty="0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>
              <a:buClr>
                <a:srgbClr val="002060"/>
              </a:buClr>
              <a:buSzPts val="1400"/>
              <a:buFont typeface="Montserrat"/>
              <a:buChar char="-"/>
            </a:pPr>
            <a:r>
              <a:rPr lang="it-IT" sz="1600" b="1" dirty="0">
                <a:solidFill>
                  <a:srgbClr val="00206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AIIP Development Plan </a:t>
            </a:r>
            <a:r>
              <a:rPr lang="it-IT" sz="1600" dirty="0">
                <a:solidFill>
                  <a:srgbClr val="00206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(Kaunas City) to be </a:t>
            </a:r>
            <a:r>
              <a:rPr lang="it-IT" sz="1600" dirty="0" err="1">
                <a:solidFill>
                  <a:srgbClr val="00206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prepared</a:t>
            </a:r>
            <a:r>
              <a:rPr lang="it-IT" sz="1600" dirty="0">
                <a:solidFill>
                  <a:srgbClr val="00206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600" dirty="0" err="1">
                <a:solidFill>
                  <a:srgbClr val="00206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until</a:t>
            </a:r>
            <a:r>
              <a:rPr lang="it-IT" sz="1600" dirty="0">
                <a:solidFill>
                  <a:srgbClr val="00206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the </a:t>
            </a:r>
            <a:r>
              <a:rPr lang="it-IT" sz="1600" dirty="0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end of 2021/</a:t>
            </a:r>
            <a:r>
              <a:rPr lang="it-IT" sz="1600" dirty="0" err="1">
                <a:solidFill>
                  <a:srgbClr val="00206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beginning</a:t>
            </a:r>
            <a:r>
              <a:rPr lang="it-IT" sz="1600" dirty="0">
                <a:solidFill>
                  <a:srgbClr val="00206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of 2022</a:t>
            </a:r>
          </a:p>
        </p:txBody>
      </p:sp>
      <p:sp>
        <p:nvSpPr>
          <p:cNvPr id="43" name="Google Shape;187;p26">
            <a:extLst>
              <a:ext uri="{FF2B5EF4-FFF2-40B4-BE49-F238E27FC236}">
                <a16:creationId xmlns:a16="http://schemas.microsoft.com/office/drawing/2014/main" id="{E8D076F3-3289-9742-90C7-FF1E7F92E44D}"/>
              </a:ext>
            </a:extLst>
          </p:cNvPr>
          <p:cNvSpPr txBox="1"/>
          <p:nvPr/>
        </p:nvSpPr>
        <p:spPr>
          <a:xfrm>
            <a:off x="403825" y="1572753"/>
            <a:ext cx="3967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i="0" u="none" strike="noStrike" cap="none" dirty="0">
                <a:solidFill>
                  <a:schemeClr val="lt1"/>
                </a:solidFill>
                <a:highlight>
                  <a:srgbClr val="D7002B"/>
                </a:highlight>
                <a:latin typeface="Montserrat"/>
                <a:ea typeface="Montserrat"/>
                <a:cs typeface="Montserrat"/>
                <a:sym typeface="Montserrat"/>
              </a:rPr>
              <a:t>AIIP</a:t>
            </a:r>
            <a:endParaRPr sz="1800" b="0" i="0" u="none" strike="noStrike" cap="none" dirty="0">
              <a:solidFill>
                <a:schemeClr val="lt1"/>
              </a:solidFill>
              <a:highlight>
                <a:srgbClr val="D7002B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" name="Google Shape;187;p26">
            <a:extLst>
              <a:ext uri="{FF2B5EF4-FFF2-40B4-BE49-F238E27FC236}">
                <a16:creationId xmlns:a16="http://schemas.microsoft.com/office/drawing/2014/main" id="{FD24EE5E-485B-5743-91E4-645EB14EF7A5}"/>
              </a:ext>
            </a:extLst>
          </p:cNvPr>
          <p:cNvSpPr txBox="1"/>
          <p:nvPr/>
        </p:nvSpPr>
        <p:spPr>
          <a:xfrm>
            <a:off x="387495" y="2503945"/>
            <a:ext cx="3967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i="0" u="none" strike="noStrike" cap="none" dirty="0">
                <a:solidFill>
                  <a:schemeClr val="lt1"/>
                </a:solidFill>
                <a:highlight>
                  <a:srgbClr val="D7002B"/>
                </a:highlight>
                <a:latin typeface="Montserrat"/>
                <a:ea typeface="Montserrat"/>
                <a:cs typeface="Montserrat"/>
                <a:sym typeface="Montserrat"/>
              </a:rPr>
              <a:t>T-</a:t>
            </a:r>
            <a:r>
              <a:rPr lang="it-IT" sz="1800" b="0" i="0" u="none" strike="noStrike" cap="none" dirty="0" err="1">
                <a:solidFill>
                  <a:schemeClr val="lt1"/>
                </a:solidFill>
                <a:highlight>
                  <a:srgbClr val="D7002B"/>
                </a:highlight>
                <a:latin typeface="Montserrat"/>
                <a:ea typeface="Montserrat"/>
                <a:cs typeface="Montserrat"/>
                <a:sym typeface="Montserrat"/>
              </a:rPr>
              <a:t>Factor</a:t>
            </a:r>
            <a:endParaRPr sz="1800" b="0" i="0" u="none" strike="noStrike" cap="none" dirty="0">
              <a:solidFill>
                <a:schemeClr val="lt1"/>
              </a:solidFill>
              <a:highlight>
                <a:srgbClr val="D7002B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8FAF891-6239-204F-AD51-60B71AA11AEC}"/>
              </a:ext>
            </a:extLst>
          </p:cNvPr>
          <p:cNvSpPr/>
          <p:nvPr/>
        </p:nvSpPr>
        <p:spPr>
          <a:xfrm>
            <a:off x="469140" y="2571278"/>
            <a:ext cx="11506760" cy="462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196850">
              <a:lnSpc>
                <a:spcPct val="150000"/>
              </a:lnSpc>
              <a:buSzPts val="1400"/>
            </a:pPr>
            <a:endParaRPr lang="it-IT" dirty="0">
              <a:solidFill>
                <a:srgbClr val="2E2B7F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  <a:p>
            <a:pPr marL="457200" lvl="0" indent="-317500">
              <a:lnSpc>
                <a:spcPct val="150000"/>
              </a:lnSpc>
              <a:buClr>
                <a:srgbClr val="002060"/>
              </a:buClr>
              <a:buSzPts val="1400"/>
              <a:buFont typeface="Montserrat"/>
              <a:buChar char="-"/>
            </a:pPr>
            <a:r>
              <a:rPr lang="it-IT" sz="1600" b="1" dirty="0" err="1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Pilot</a:t>
            </a:r>
            <a:r>
              <a:rPr lang="it-IT" sz="1600" b="1" dirty="0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 report </a:t>
            </a:r>
            <a:r>
              <a:rPr lang="it-IT" sz="1600" b="1" dirty="0" err="1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delivered</a:t>
            </a:r>
            <a:r>
              <a:rPr lang="it-IT" sz="1600" b="1" dirty="0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 </a:t>
            </a:r>
            <a:endParaRPr lang="it-IT" sz="1600" dirty="0">
              <a:solidFill>
                <a:srgbClr val="2E2B7F"/>
              </a:solidFill>
              <a:highlight>
                <a:srgbClr val="FFFFFF"/>
              </a:highlight>
              <a:latin typeface="Montserrat" pitchFamily="2" charset="77"/>
              <a:ea typeface="Montserrat"/>
              <a:cs typeface="Montserrat"/>
              <a:sym typeface="Montserrat"/>
            </a:endParaRPr>
          </a:p>
          <a:p>
            <a:pPr marL="457200" lvl="0" indent="-317500">
              <a:lnSpc>
                <a:spcPct val="150000"/>
              </a:lnSpc>
              <a:buClr>
                <a:srgbClr val="002060"/>
              </a:buClr>
              <a:buSzPts val="1400"/>
              <a:buFont typeface="Montserrat"/>
              <a:buChar char="-"/>
            </a:pPr>
            <a:r>
              <a:rPr lang="en-US" sz="1600" b="1" dirty="0">
                <a:solidFill>
                  <a:srgbClr val="2E2B7F"/>
                </a:solidFill>
                <a:latin typeface="Montserrat" pitchFamily="2" charset="77"/>
              </a:rPr>
              <a:t>Stakeholder report </a:t>
            </a:r>
            <a:r>
              <a:rPr lang="it-IT" sz="1600" dirty="0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sym typeface="Montserrat"/>
              </a:rPr>
              <a:t>end of </a:t>
            </a:r>
            <a:r>
              <a:rPr lang="it-IT" sz="1600" dirty="0" err="1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sym typeface="Montserrat"/>
              </a:rPr>
              <a:t>Sept</a:t>
            </a:r>
            <a:r>
              <a:rPr lang="it-IT" sz="1600" dirty="0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sym typeface="Montserrat"/>
              </a:rPr>
              <a:t>. </a:t>
            </a:r>
            <a:r>
              <a:rPr lang="it-IT" sz="1600" dirty="0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2021</a:t>
            </a:r>
          </a:p>
          <a:p>
            <a:pPr marL="457200" indent="-317500">
              <a:lnSpc>
                <a:spcPct val="150000"/>
              </a:lnSpc>
              <a:buClr>
                <a:srgbClr val="002060"/>
              </a:buClr>
              <a:buSzPts val="1400"/>
              <a:buFont typeface="Montserrat"/>
              <a:buChar char="-"/>
            </a:pPr>
            <a:r>
              <a:rPr lang="it-IT" sz="1600" b="1" dirty="0" err="1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Support</a:t>
            </a:r>
            <a:r>
              <a:rPr lang="it-IT" sz="1600" b="1" dirty="0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 </a:t>
            </a:r>
            <a:r>
              <a:rPr lang="it-IT" sz="1600" b="1" dirty="0" err="1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activities</a:t>
            </a:r>
            <a:r>
              <a:rPr lang="it-IT" sz="1600" b="1" dirty="0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 </a:t>
            </a:r>
            <a:r>
              <a:rPr lang="it-IT" sz="1600" dirty="0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(by </a:t>
            </a:r>
            <a:r>
              <a:rPr lang="lt-LT" sz="1600" dirty="0" err="1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Calibri"/>
                <a:cs typeface="Calibri"/>
                <a:sym typeface="Calibri"/>
              </a:rPr>
              <a:t>T-Agency</a:t>
            </a:r>
            <a:r>
              <a:rPr lang="lt-LT" sz="1600" dirty="0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Calibri"/>
                <a:cs typeface="Calibri"/>
                <a:sym typeface="Calibri"/>
              </a:rPr>
              <a:t> &amp; </a:t>
            </a:r>
            <a:r>
              <a:rPr lang="lt-LT" sz="1600" dirty="0" err="1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Calibri"/>
                <a:cs typeface="Calibri"/>
                <a:sym typeface="Calibri"/>
              </a:rPr>
              <a:t>T</a:t>
            </a:r>
            <a:r>
              <a:rPr lang="lt-LT" sz="1600" dirty="0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Calibri"/>
                <a:cs typeface="Calibri"/>
                <a:sym typeface="Calibri"/>
              </a:rPr>
              <a:t>-Labs</a:t>
            </a:r>
            <a:r>
              <a:rPr lang="en-US" sz="1600" dirty="0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Calibri"/>
                <a:cs typeface="Calibri"/>
                <a:sym typeface="Montserrat"/>
              </a:rPr>
              <a:t>) </a:t>
            </a:r>
            <a:r>
              <a:rPr lang="it-IT" sz="1600" dirty="0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end of 2021 /</a:t>
            </a:r>
            <a:r>
              <a:rPr lang="it-IT" sz="1600" dirty="0" err="1">
                <a:solidFill>
                  <a:srgbClr val="00206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beginning</a:t>
            </a:r>
            <a:r>
              <a:rPr lang="it-IT" sz="1600" dirty="0">
                <a:solidFill>
                  <a:srgbClr val="00206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of 2022</a:t>
            </a:r>
            <a:r>
              <a:rPr lang="it-IT" sz="1600" dirty="0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. </a:t>
            </a:r>
            <a:r>
              <a:rPr lang="it-IT" sz="1600" dirty="0" err="1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Aimed</a:t>
            </a:r>
            <a:r>
              <a:rPr lang="it-IT" sz="1600" dirty="0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 to </a:t>
            </a:r>
            <a:r>
              <a:rPr lang="it-IT" sz="1600" dirty="0" err="1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activate</a:t>
            </a:r>
            <a:r>
              <a:rPr lang="it-IT" sz="1600" dirty="0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 </a:t>
            </a:r>
            <a:r>
              <a:rPr lang="it-IT" sz="1600" dirty="0" err="1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meanwhile</a:t>
            </a:r>
            <a:r>
              <a:rPr lang="it-IT" sz="1600" dirty="0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 and city </a:t>
            </a:r>
            <a:r>
              <a:rPr lang="it-IT" sz="1600" dirty="0" err="1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making</a:t>
            </a:r>
            <a:r>
              <a:rPr lang="it-IT" sz="1600" dirty="0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 by </a:t>
            </a:r>
            <a:r>
              <a:rPr lang="it-IT" sz="1600" dirty="0" err="1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addressing</a:t>
            </a:r>
            <a:r>
              <a:rPr lang="it-IT" sz="1600" dirty="0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 the </a:t>
            </a:r>
            <a:r>
              <a:rPr lang="it-IT" sz="1600" dirty="0" err="1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challenges</a:t>
            </a:r>
            <a:r>
              <a:rPr lang="it-IT" sz="1600" dirty="0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 and </a:t>
            </a:r>
            <a:r>
              <a:rPr lang="it-IT" sz="1600" dirty="0" err="1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opportunities</a:t>
            </a:r>
            <a:r>
              <a:rPr lang="it-IT" sz="1600" dirty="0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 of the </a:t>
            </a:r>
            <a:r>
              <a:rPr lang="it-IT" sz="1600" dirty="0" err="1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pilot</a:t>
            </a:r>
            <a:r>
              <a:rPr lang="it-IT" sz="1600" dirty="0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 </a:t>
            </a:r>
            <a:r>
              <a:rPr lang="it-IT" sz="1600" dirty="0" err="1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territory</a:t>
            </a:r>
            <a:r>
              <a:rPr lang="it-IT" sz="1600" dirty="0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.</a:t>
            </a:r>
          </a:p>
          <a:p>
            <a:pPr marL="457200" indent="-317500">
              <a:lnSpc>
                <a:spcPct val="150000"/>
              </a:lnSpc>
              <a:buClr>
                <a:srgbClr val="002060"/>
              </a:buClr>
              <a:buSzPts val="1400"/>
              <a:buFont typeface="Montserrat"/>
              <a:buChar char="-"/>
            </a:pPr>
            <a:r>
              <a:rPr lang="en-US" sz="1600" b="1" dirty="0">
                <a:solidFill>
                  <a:srgbClr val="2E2B7F"/>
                </a:solidFill>
                <a:latin typeface="Montserrat" pitchFamily="2" charset="77"/>
              </a:rPr>
              <a:t>Design-driven city-making Tools </a:t>
            </a:r>
            <a:r>
              <a:rPr lang="en-US" sz="1600" dirty="0">
                <a:solidFill>
                  <a:srgbClr val="2E2B7F"/>
                </a:solidFill>
                <a:latin typeface="Montserrat" pitchFamily="2" charset="77"/>
              </a:rPr>
              <a:t>(</a:t>
            </a:r>
            <a:r>
              <a:rPr lang="en-US" sz="1600" dirty="0" err="1">
                <a:solidFill>
                  <a:srgbClr val="2E2B7F"/>
                </a:solidFill>
                <a:latin typeface="Montserrat" pitchFamily="2" charset="77"/>
              </a:rPr>
              <a:t>Polimi</a:t>
            </a:r>
            <a:r>
              <a:rPr lang="en-US" sz="1600" dirty="0">
                <a:solidFill>
                  <a:srgbClr val="2E2B7F"/>
                </a:solidFill>
                <a:latin typeface="Montserrat" pitchFamily="2" charset="77"/>
              </a:rPr>
              <a:t>)</a:t>
            </a:r>
            <a:r>
              <a:rPr lang="it-IT" sz="1600" dirty="0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 end of </a:t>
            </a:r>
            <a:r>
              <a:rPr lang="it-IT" sz="1600" dirty="0" err="1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Jan</a:t>
            </a:r>
            <a:r>
              <a:rPr lang="it-IT" sz="1600" dirty="0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 2022</a:t>
            </a:r>
          </a:p>
          <a:p>
            <a:pPr marL="457200" indent="-317500">
              <a:lnSpc>
                <a:spcPct val="150000"/>
              </a:lnSpc>
              <a:buClr>
                <a:srgbClr val="002060"/>
              </a:buClr>
              <a:buSzPts val="1400"/>
              <a:buFont typeface="Montserrat"/>
              <a:buChar char="-"/>
            </a:pPr>
            <a:r>
              <a:rPr lang="it-IT" sz="1600" b="1" dirty="0" err="1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Exploring</a:t>
            </a:r>
            <a:r>
              <a:rPr lang="it-IT" sz="1600" b="1" dirty="0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 &amp; </a:t>
            </a:r>
            <a:r>
              <a:rPr lang="it-IT" sz="1600" b="1" dirty="0" err="1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Inquiring</a:t>
            </a:r>
            <a:r>
              <a:rPr lang="it-IT" sz="1600" b="1" dirty="0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 </a:t>
            </a:r>
            <a:r>
              <a:rPr lang="it-IT" sz="1600" dirty="0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end of </a:t>
            </a:r>
            <a:r>
              <a:rPr lang="it-IT" sz="1600" dirty="0" err="1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November</a:t>
            </a:r>
            <a:r>
              <a:rPr lang="it-IT" sz="1600" dirty="0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 2021</a:t>
            </a:r>
          </a:p>
          <a:p>
            <a:pPr marL="457200" indent="-317500">
              <a:lnSpc>
                <a:spcPct val="150000"/>
              </a:lnSpc>
              <a:buClr>
                <a:srgbClr val="002060"/>
              </a:buClr>
              <a:buSzPts val="1400"/>
              <a:buFont typeface="Montserrat"/>
              <a:buChar char="-"/>
            </a:pPr>
            <a:r>
              <a:rPr lang="it-IT" sz="1600" b="1" dirty="0" err="1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Ideating</a:t>
            </a:r>
            <a:r>
              <a:rPr lang="it-IT" sz="1600" dirty="0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 </a:t>
            </a:r>
            <a:r>
              <a:rPr lang="it-IT" sz="1600" b="1" dirty="0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(</a:t>
            </a:r>
            <a:r>
              <a:rPr lang="it-IT" sz="1600" b="1" dirty="0" err="1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meanwhile</a:t>
            </a:r>
            <a:r>
              <a:rPr lang="it-IT" sz="1600" b="1" dirty="0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 </a:t>
            </a:r>
            <a:r>
              <a:rPr lang="it-IT" sz="1600" b="1" dirty="0" err="1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activity</a:t>
            </a:r>
            <a:r>
              <a:rPr lang="it-IT" sz="1600" b="1" dirty="0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 </a:t>
            </a:r>
            <a:r>
              <a:rPr lang="it-IT" sz="1600" b="1" dirty="0" err="1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plan</a:t>
            </a:r>
            <a:r>
              <a:rPr lang="it-IT" sz="1600" b="1" dirty="0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) </a:t>
            </a:r>
            <a:r>
              <a:rPr lang="it-IT" sz="1600" b="1" dirty="0" err="1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draft</a:t>
            </a:r>
            <a:r>
              <a:rPr lang="it-IT" sz="1600" b="1" dirty="0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: </a:t>
            </a:r>
            <a:r>
              <a:rPr lang="it-IT" sz="1600" dirty="0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end of </a:t>
            </a:r>
            <a:r>
              <a:rPr lang="it-IT" sz="1600" dirty="0" err="1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Dec</a:t>
            </a:r>
            <a:r>
              <a:rPr lang="it-IT" sz="1600" dirty="0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 2021 / </a:t>
            </a:r>
            <a:r>
              <a:rPr lang="it-IT" sz="1600" b="1" dirty="0" err="1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final</a:t>
            </a:r>
            <a:r>
              <a:rPr lang="it-IT" sz="1600" b="1" dirty="0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: </a:t>
            </a:r>
            <a:r>
              <a:rPr lang="it-IT" sz="1600" dirty="0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end of March 2022</a:t>
            </a:r>
          </a:p>
          <a:p>
            <a:pPr marL="457200" indent="-317500">
              <a:lnSpc>
                <a:spcPct val="150000"/>
              </a:lnSpc>
              <a:buClr>
                <a:srgbClr val="002060"/>
              </a:buClr>
              <a:buSzPts val="1400"/>
              <a:buFont typeface="Montserrat"/>
              <a:buChar char="-"/>
            </a:pPr>
            <a:r>
              <a:rPr lang="it-IT" sz="1600" b="1" dirty="0" err="1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Prototyping</a:t>
            </a:r>
            <a:r>
              <a:rPr lang="it-IT" sz="1600" dirty="0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 </a:t>
            </a:r>
            <a:r>
              <a:rPr lang="it-IT" sz="1600" b="1" dirty="0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(</a:t>
            </a:r>
            <a:r>
              <a:rPr lang="it-IT" sz="1600" b="1" dirty="0" err="1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starting</a:t>
            </a:r>
            <a:r>
              <a:rPr lang="it-IT" sz="1600" b="1" dirty="0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 </a:t>
            </a:r>
            <a:r>
              <a:rPr lang="it-IT" sz="1600" b="1" dirty="0" err="1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meanwhile</a:t>
            </a:r>
            <a:r>
              <a:rPr lang="it-IT" sz="1600" b="1" dirty="0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 </a:t>
            </a:r>
            <a:r>
              <a:rPr lang="it-IT" sz="1600" b="1" dirty="0" err="1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uses</a:t>
            </a:r>
            <a:r>
              <a:rPr lang="it-IT" sz="1600" b="1" dirty="0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): </a:t>
            </a:r>
            <a:r>
              <a:rPr lang="it-IT" sz="1600" dirty="0">
                <a:solidFill>
                  <a:srgbClr val="2E2B7F"/>
                </a:solidFill>
                <a:highlight>
                  <a:srgbClr val="FFFFFF"/>
                </a:highlight>
                <a:latin typeface="Montserrat" pitchFamily="2" charset="77"/>
                <a:ea typeface="Montserrat"/>
                <a:cs typeface="Montserrat"/>
                <a:sym typeface="Montserrat"/>
              </a:rPr>
              <a:t>April 2022</a:t>
            </a:r>
          </a:p>
          <a:p>
            <a:pPr marL="139700">
              <a:lnSpc>
                <a:spcPct val="150000"/>
              </a:lnSpc>
              <a:buClr>
                <a:srgbClr val="002060"/>
              </a:buClr>
              <a:buSzPts val="1400"/>
            </a:pPr>
            <a:endParaRPr lang="it-IT" dirty="0">
              <a:solidFill>
                <a:srgbClr val="2E2B7F"/>
              </a:solidFill>
              <a:highlight>
                <a:srgbClr val="FFFFFF"/>
              </a:highlight>
              <a:latin typeface="Montserrat" pitchFamily="2" charset="77"/>
              <a:ea typeface="Montserrat"/>
              <a:cs typeface="Montserrat"/>
              <a:sym typeface="Montserrat"/>
            </a:endParaRPr>
          </a:p>
          <a:p>
            <a:pPr marL="457200" indent="-317500">
              <a:lnSpc>
                <a:spcPct val="150000"/>
              </a:lnSpc>
              <a:buClr>
                <a:srgbClr val="002060"/>
              </a:buClr>
              <a:buSzPts val="1400"/>
              <a:buFont typeface="Montserrat"/>
              <a:buChar char="-"/>
            </a:pPr>
            <a:endParaRPr lang="it-IT" dirty="0">
              <a:solidFill>
                <a:srgbClr val="2E2B7F"/>
              </a:solidFill>
              <a:highlight>
                <a:srgbClr val="FFFFFF"/>
              </a:highlight>
              <a:latin typeface="Montserrat" pitchFamily="2" charset="77"/>
              <a:ea typeface="Montserrat"/>
              <a:cs typeface="Montserrat"/>
              <a:sym typeface="Montserrat"/>
            </a:endParaRPr>
          </a:p>
          <a:p>
            <a:pPr marL="457200" lvl="0" indent="-317500">
              <a:lnSpc>
                <a:spcPct val="150000"/>
              </a:lnSpc>
              <a:buClr>
                <a:srgbClr val="002060"/>
              </a:buClr>
              <a:buSzPts val="1400"/>
              <a:buFont typeface="Montserrat"/>
              <a:buChar char="-"/>
            </a:pPr>
            <a:endParaRPr lang="it-IT" b="1" dirty="0">
              <a:solidFill>
                <a:srgbClr val="00206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>
              <a:lnSpc>
                <a:spcPct val="150000"/>
              </a:lnSpc>
              <a:buClr>
                <a:srgbClr val="002060"/>
              </a:buClr>
              <a:buSzPts val="1400"/>
              <a:buFont typeface="Montserrat"/>
              <a:buChar char="-"/>
            </a:pPr>
            <a:endParaRPr lang="it-IT" dirty="0">
              <a:solidFill>
                <a:srgbClr val="00206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DF1E50C-543B-FC4C-99C2-ADA84939CB39}"/>
              </a:ext>
            </a:extLst>
          </p:cNvPr>
          <p:cNvSpPr/>
          <p:nvPr/>
        </p:nvSpPr>
        <p:spPr>
          <a:xfrm>
            <a:off x="387495" y="941158"/>
            <a:ext cx="10275061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1900" b="1" dirty="0">
                <a:solidFill>
                  <a:srgbClr val="D7002B"/>
                </a:solidFill>
                <a:latin typeface="Montserrat"/>
                <a:ea typeface="Montserrat"/>
                <a:cs typeface="Montserrat"/>
                <a:sym typeface="Montserrat"/>
              </a:rPr>
              <a:t>2021 - 2022</a:t>
            </a:r>
            <a:endParaRPr lang="it-IT" sz="1900" b="1" dirty="0">
              <a:solidFill>
                <a:srgbClr val="D700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168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87;p65">
            <a:extLst>
              <a:ext uri="{FF2B5EF4-FFF2-40B4-BE49-F238E27FC236}">
                <a16:creationId xmlns:a16="http://schemas.microsoft.com/office/drawing/2014/main" id="{C43B211A-1857-8543-871E-8081252F7909}"/>
              </a:ext>
            </a:extLst>
          </p:cNvPr>
          <p:cNvSpPr/>
          <p:nvPr/>
        </p:nvSpPr>
        <p:spPr>
          <a:xfrm>
            <a:off x="9085564" y="5512982"/>
            <a:ext cx="547861" cy="54786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87;p65">
            <a:extLst>
              <a:ext uri="{FF2B5EF4-FFF2-40B4-BE49-F238E27FC236}">
                <a16:creationId xmlns:a16="http://schemas.microsoft.com/office/drawing/2014/main" id="{F4073884-4A12-5442-B837-AA8960453134}"/>
              </a:ext>
            </a:extLst>
          </p:cNvPr>
          <p:cNvSpPr/>
          <p:nvPr/>
        </p:nvSpPr>
        <p:spPr>
          <a:xfrm>
            <a:off x="4613915" y="1006755"/>
            <a:ext cx="2325589" cy="232558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2"/>
          <p:cNvSpPr txBox="1">
            <a:spLocks noGrp="1"/>
          </p:cNvSpPr>
          <p:nvPr>
            <p:ph type="sldNum" idx="12"/>
          </p:nvPr>
        </p:nvSpPr>
        <p:spPr>
          <a:xfrm>
            <a:off x="10947769" y="6123597"/>
            <a:ext cx="7278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it-IT" sz="1000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15</a:t>
            </a:fld>
            <a:endParaRPr sz="1000">
              <a:solidFill>
                <a:srgbClr val="2F2B7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grpSp>
        <p:nvGrpSpPr>
          <p:cNvPr id="103" name="Google Shape;103;p22"/>
          <p:cNvGrpSpPr/>
          <p:nvPr/>
        </p:nvGrpSpPr>
        <p:grpSpPr>
          <a:xfrm>
            <a:off x="11178975" y="6439192"/>
            <a:ext cx="796925" cy="199390"/>
            <a:chOff x="7844" y="189"/>
            <a:chExt cx="1255" cy="314"/>
          </a:xfrm>
        </p:grpSpPr>
        <p:sp>
          <p:nvSpPr>
            <p:cNvPr id="104" name="Google Shape;104;p22"/>
            <p:cNvSpPr/>
            <p:nvPr/>
          </p:nvSpPr>
          <p:spPr>
            <a:xfrm>
              <a:off x="7844" y="189"/>
              <a:ext cx="1149" cy="260"/>
            </a:xfrm>
            <a:prstGeom prst="rect">
              <a:avLst/>
            </a:prstGeom>
            <a:solidFill>
              <a:srgbClr val="D40F3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2"/>
            <p:cNvSpPr/>
            <p:nvPr/>
          </p:nvSpPr>
          <p:spPr>
            <a:xfrm>
              <a:off x="8053" y="267"/>
              <a:ext cx="1046" cy="236"/>
            </a:xfrm>
            <a:prstGeom prst="rect">
              <a:avLst/>
            </a:prstGeom>
            <a:noFill/>
            <a:ln w="9525" cap="flat" cmpd="sng">
              <a:solidFill>
                <a:srgbClr val="322A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6" name="Google Shape;106;p22"/>
          <p:cNvSpPr txBox="1"/>
          <p:nvPr/>
        </p:nvSpPr>
        <p:spPr>
          <a:xfrm>
            <a:off x="403825" y="233800"/>
            <a:ext cx="10775150" cy="5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-IT" sz="3000" b="1" i="0" u="none" strike="noStrike" cap="none" dirty="0">
                <a:solidFill>
                  <a:srgbClr val="2F2B7F"/>
                </a:solidFill>
                <a:latin typeface="Montserrat"/>
                <a:ea typeface="Montserrat"/>
                <a:cs typeface="Montserrat"/>
                <a:sym typeface="Montserrat"/>
              </a:rPr>
              <a:t>|</a:t>
            </a:r>
            <a:r>
              <a:rPr lang="it-IT" sz="3000" b="0" i="0" u="none" strike="noStrike" cap="none" dirty="0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it-IT" sz="3000" b="1" u="none" strike="noStrike" cap="none" dirty="0">
                <a:solidFill>
                  <a:srgbClr val="2F2B7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KAUNAS ALEKSOTAS: </a:t>
            </a:r>
            <a:r>
              <a:rPr lang="it-IT" sz="3000" u="none" strike="noStrike" cap="none" dirty="0" err="1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Support</a:t>
            </a:r>
            <a:r>
              <a:rPr lang="it-IT" sz="3000" u="none" strike="noStrike" cap="none" dirty="0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it-IT" sz="3000" u="none" strike="noStrike" cap="none" dirty="0" err="1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activities</a:t>
            </a:r>
            <a:endParaRPr lang="it-IT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-IT" sz="3000" b="0" i="0" u="none" strike="noStrike" cap="none" dirty="0">
                <a:solidFill>
                  <a:srgbClr val="2F2B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107" name="Google Shape;10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100" y="6088650"/>
            <a:ext cx="9291825" cy="587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" name="Google Shape;108;p22"/>
          <p:cNvGrpSpPr/>
          <p:nvPr/>
        </p:nvGrpSpPr>
        <p:grpSpPr>
          <a:xfrm>
            <a:off x="68996651" y="311000"/>
            <a:ext cx="5746750" cy="127000"/>
            <a:chOff x="7844" y="189"/>
            <a:chExt cx="1200" cy="378"/>
          </a:xfrm>
        </p:grpSpPr>
        <p:sp>
          <p:nvSpPr>
            <p:cNvPr id="109" name="Google Shape;109;p22"/>
            <p:cNvSpPr/>
            <p:nvPr/>
          </p:nvSpPr>
          <p:spPr>
            <a:xfrm>
              <a:off x="7844" y="189"/>
              <a:ext cx="1200" cy="300"/>
            </a:xfrm>
            <a:prstGeom prst="rect">
              <a:avLst/>
            </a:prstGeom>
            <a:solidFill>
              <a:srgbClr val="D40F3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22"/>
            <p:cNvSpPr/>
            <p:nvPr/>
          </p:nvSpPr>
          <p:spPr>
            <a:xfrm>
              <a:off x="8053" y="267"/>
              <a:ext cx="900" cy="300"/>
            </a:xfrm>
            <a:prstGeom prst="rect">
              <a:avLst/>
            </a:prstGeom>
            <a:noFill/>
            <a:ln w="9525" cap="flat" cmpd="sng">
              <a:solidFill>
                <a:srgbClr val="322A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" name="Google Shape;380;p65">
            <a:extLst>
              <a:ext uri="{FF2B5EF4-FFF2-40B4-BE49-F238E27FC236}">
                <a16:creationId xmlns:a16="http://schemas.microsoft.com/office/drawing/2014/main" id="{C1648920-EEB8-4846-8631-24D80F5F554F}"/>
              </a:ext>
            </a:extLst>
          </p:cNvPr>
          <p:cNvSpPr/>
          <p:nvPr/>
        </p:nvSpPr>
        <p:spPr>
          <a:xfrm>
            <a:off x="2292835" y="1682715"/>
            <a:ext cx="722938" cy="722938"/>
          </a:xfrm>
          <a:prstGeom prst="ellipse">
            <a:avLst/>
          </a:prstGeom>
          <a:solidFill>
            <a:srgbClr val="D50E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" name="Google Shape;381;p65">
            <a:extLst>
              <a:ext uri="{FF2B5EF4-FFF2-40B4-BE49-F238E27FC236}">
                <a16:creationId xmlns:a16="http://schemas.microsoft.com/office/drawing/2014/main" id="{9D74651D-C568-024C-A3A2-7F3466490F4A}"/>
              </a:ext>
            </a:extLst>
          </p:cNvPr>
          <p:cNvCxnSpPr>
            <a:cxnSpLocks/>
          </p:cNvCxnSpPr>
          <p:nvPr/>
        </p:nvCxnSpPr>
        <p:spPr>
          <a:xfrm>
            <a:off x="3178068" y="2044183"/>
            <a:ext cx="1285652" cy="71678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dash"/>
            <a:round/>
            <a:headEnd type="none" w="sm" len="sm"/>
            <a:tailEnd type="stealth" w="med" len="med"/>
          </a:ln>
        </p:spPr>
      </p:cxnSp>
      <p:sp>
        <p:nvSpPr>
          <p:cNvPr id="18" name="Google Shape;382;p65">
            <a:extLst>
              <a:ext uri="{FF2B5EF4-FFF2-40B4-BE49-F238E27FC236}">
                <a16:creationId xmlns:a16="http://schemas.microsoft.com/office/drawing/2014/main" id="{689F205F-07D8-144B-949E-DEFD9DE28416}"/>
              </a:ext>
            </a:extLst>
          </p:cNvPr>
          <p:cNvSpPr txBox="1"/>
          <p:nvPr/>
        </p:nvSpPr>
        <p:spPr>
          <a:xfrm>
            <a:off x="1405162" y="2512978"/>
            <a:ext cx="2498284" cy="89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000" b="1" dirty="0">
                <a:latin typeface="Montserrat" pitchFamily="2" charset="77"/>
              </a:rPr>
              <a:t>Digital Placemaking</a:t>
            </a:r>
            <a:endParaRPr sz="1200" dirty="0">
              <a:latin typeface="Montserrat" pitchFamily="2" charset="77"/>
            </a:endParaRPr>
          </a:p>
          <a:p>
            <a:pPr marL="285750" marR="0" lvl="0" indent="-19685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None/>
            </a:pPr>
            <a:endParaRPr sz="1200" b="0" i="1" u="none" strike="noStrike" cap="none" dirty="0">
              <a:solidFill>
                <a:srgbClr val="000000"/>
              </a:solidFill>
              <a:latin typeface="Montserrat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383;p65">
            <a:extLst>
              <a:ext uri="{FF2B5EF4-FFF2-40B4-BE49-F238E27FC236}">
                <a16:creationId xmlns:a16="http://schemas.microsoft.com/office/drawing/2014/main" id="{D3AF9681-3E8D-F94C-8ED1-F7EF2A9542E0}"/>
              </a:ext>
            </a:extLst>
          </p:cNvPr>
          <p:cNvSpPr/>
          <p:nvPr/>
        </p:nvSpPr>
        <p:spPr>
          <a:xfrm>
            <a:off x="5429731" y="4401319"/>
            <a:ext cx="722937" cy="722937"/>
          </a:xfrm>
          <a:prstGeom prst="ellipse">
            <a:avLst/>
          </a:prstGeom>
          <a:solidFill>
            <a:srgbClr val="2E2B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384;p65">
            <a:extLst>
              <a:ext uri="{FF2B5EF4-FFF2-40B4-BE49-F238E27FC236}">
                <a16:creationId xmlns:a16="http://schemas.microsoft.com/office/drawing/2014/main" id="{CFE986E5-9CAD-384D-87A0-3C7E03E665CB}"/>
              </a:ext>
            </a:extLst>
          </p:cNvPr>
          <p:cNvSpPr txBox="1"/>
          <p:nvPr/>
        </p:nvSpPr>
        <p:spPr>
          <a:xfrm>
            <a:off x="4275650" y="5204913"/>
            <a:ext cx="308651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000" b="1" dirty="0">
                <a:latin typeface="Montserrat" pitchFamily="2" charset="77"/>
              </a:rPr>
              <a:t>Future Identity </a:t>
            </a:r>
          </a:p>
          <a:p>
            <a:pPr algn="ctr"/>
            <a:r>
              <a:rPr lang="en-US" sz="2000" b="1" dirty="0">
                <a:latin typeface="Montserrat" pitchFamily="2" charset="77"/>
              </a:rPr>
              <a:t>Co-creation</a:t>
            </a:r>
            <a:endParaRPr sz="1200" b="1" dirty="0">
              <a:latin typeface="Montserrat" pitchFamily="2" charset="77"/>
            </a:endParaRPr>
          </a:p>
        </p:txBody>
      </p:sp>
      <p:cxnSp>
        <p:nvCxnSpPr>
          <p:cNvPr id="22" name="Google Shape;386;p65">
            <a:extLst>
              <a:ext uri="{FF2B5EF4-FFF2-40B4-BE49-F238E27FC236}">
                <a16:creationId xmlns:a16="http://schemas.microsoft.com/office/drawing/2014/main" id="{BD5FAA7D-145F-1F4F-BF85-947334DC0712}"/>
              </a:ext>
            </a:extLst>
          </p:cNvPr>
          <p:cNvCxnSpPr>
            <a:cxnSpLocks/>
          </p:cNvCxnSpPr>
          <p:nvPr/>
        </p:nvCxnSpPr>
        <p:spPr>
          <a:xfrm flipH="1">
            <a:off x="7066446" y="2073776"/>
            <a:ext cx="1300402" cy="4208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dash"/>
            <a:round/>
            <a:headEnd type="none" w="sm" len="sm"/>
            <a:tailEnd type="stealth" w="med" len="med"/>
          </a:ln>
        </p:spPr>
      </p:cxnSp>
      <p:sp>
        <p:nvSpPr>
          <p:cNvPr id="23" name="Google Shape;387;p65">
            <a:extLst>
              <a:ext uri="{FF2B5EF4-FFF2-40B4-BE49-F238E27FC236}">
                <a16:creationId xmlns:a16="http://schemas.microsoft.com/office/drawing/2014/main" id="{8E567496-361C-7149-BD27-98784260524E}"/>
              </a:ext>
            </a:extLst>
          </p:cNvPr>
          <p:cNvSpPr/>
          <p:nvPr/>
        </p:nvSpPr>
        <p:spPr>
          <a:xfrm>
            <a:off x="8480156" y="1682715"/>
            <a:ext cx="722937" cy="72293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388;p65">
            <a:extLst>
              <a:ext uri="{FF2B5EF4-FFF2-40B4-BE49-F238E27FC236}">
                <a16:creationId xmlns:a16="http://schemas.microsoft.com/office/drawing/2014/main" id="{01FEFA64-24E8-8D49-953D-F4DB9030E66A}"/>
              </a:ext>
            </a:extLst>
          </p:cNvPr>
          <p:cNvSpPr txBox="1"/>
          <p:nvPr/>
        </p:nvSpPr>
        <p:spPr>
          <a:xfrm>
            <a:off x="7405094" y="2462246"/>
            <a:ext cx="2882275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000" b="1" dirty="0">
                <a:latin typeface="Montserrat" pitchFamily="2" charset="77"/>
              </a:rPr>
              <a:t>Access to Meanwhile Forum/Business models</a:t>
            </a:r>
            <a:endParaRPr sz="1200" b="1" i="0" u="none" strike="noStrike" cap="none" dirty="0">
              <a:solidFill>
                <a:srgbClr val="000000"/>
              </a:solidFill>
              <a:latin typeface="Montserrat" pitchFamily="2" charset="77"/>
              <a:sym typeface="Arial"/>
            </a:endParaRPr>
          </a:p>
        </p:txBody>
      </p:sp>
      <p:sp>
        <p:nvSpPr>
          <p:cNvPr id="33" name="Google Shape;388;p65">
            <a:extLst>
              <a:ext uri="{FF2B5EF4-FFF2-40B4-BE49-F238E27FC236}">
                <a16:creationId xmlns:a16="http://schemas.microsoft.com/office/drawing/2014/main" id="{79F43F26-B2F7-194E-9E45-873D297A9F4B}"/>
              </a:ext>
            </a:extLst>
          </p:cNvPr>
          <p:cNvSpPr txBox="1"/>
          <p:nvPr/>
        </p:nvSpPr>
        <p:spPr>
          <a:xfrm>
            <a:off x="4703023" y="1500233"/>
            <a:ext cx="2116071" cy="1692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Montserrat" pitchFamily="2" charset="77"/>
              </a:rPr>
              <a:t>Governance of Innovation ecosystems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Montserrat" pitchFamily="2" charset="77"/>
              </a:rPr>
              <a:t>-</a:t>
            </a:r>
          </a:p>
          <a:p>
            <a:pPr algn="ctr"/>
            <a:r>
              <a:rPr lang="en-US" i="0" u="none" strike="noStrike" cap="none" dirty="0">
                <a:solidFill>
                  <a:srgbClr val="D50E3A"/>
                </a:solidFill>
                <a:latin typeface="Montserrat" pitchFamily="2" charset="77"/>
                <a:sym typeface="Arial"/>
              </a:rPr>
              <a:t>AIIP Development Plan</a:t>
            </a:r>
            <a:endParaRPr sz="1000" i="0" u="none" strike="noStrike" cap="none" dirty="0">
              <a:solidFill>
                <a:srgbClr val="D50E3A"/>
              </a:solidFill>
              <a:latin typeface="Montserrat" pitchFamily="2" charset="77"/>
              <a:sym typeface="Arial"/>
            </a:endParaRPr>
          </a:p>
        </p:txBody>
      </p:sp>
      <p:cxnSp>
        <p:nvCxnSpPr>
          <p:cNvPr id="35" name="Google Shape;386;p65">
            <a:extLst>
              <a:ext uri="{FF2B5EF4-FFF2-40B4-BE49-F238E27FC236}">
                <a16:creationId xmlns:a16="http://schemas.microsoft.com/office/drawing/2014/main" id="{0827B73B-FED0-8149-9285-917C41A1C5EF}"/>
              </a:ext>
            </a:extLst>
          </p:cNvPr>
          <p:cNvCxnSpPr>
            <a:cxnSpLocks/>
          </p:cNvCxnSpPr>
          <p:nvPr/>
        </p:nvCxnSpPr>
        <p:spPr>
          <a:xfrm flipV="1">
            <a:off x="5774914" y="3445107"/>
            <a:ext cx="0" cy="81579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dash"/>
            <a:round/>
            <a:headEnd type="none" w="sm" len="sm"/>
            <a:tailEnd type="stealth" w="med" len="med"/>
          </a:ln>
        </p:spPr>
      </p:cxnSp>
      <p:sp>
        <p:nvSpPr>
          <p:cNvPr id="25" name="Google Shape;383;p65">
            <a:extLst>
              <a:ext uri="{FF2B5EF4-FFF2-40B4-BE49-F238E27FC236}">
                <a16:creationId xmlns:a16="http://schemas.microsoft.com/office/drawing/2014/main" id="{035D812F-423A-B847-B558-95C72BED082C}"/>
              </a:ext>
            </a:extLst>
          </p:cNvPr>
          <p:cNvSpPr/>
          <p:nvPr/>
        </p:nvSpPr>
        <p:spPr>
          <a:xfrm>
            <a:off x="9235141" y="5567661"/>
            <a:ext cx="225200" cy="225200"/>
          </a:xfrm>
          <a:prstGeom prst="ellipse">
            <a:avLst/>
          </a:prstGeom>
          <a:solidFill>
            <a:srgbClr val="2E2B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383;p65">
            <a:extLst>
              <a:ext uri="{FF2B5EF4-FFF2-40B4-BE49-F238E27FC236}">
                <a16:creationId xmlns:a16="http://schemas.microsoft.com/office/drawing/2014/main" id="{6D03F899-86E9-9A46-B537-B306360D35A9}"/>
              </a:ext>
            </a:extLst>
          </p:cNvPr>
          <p:cNvSpPr/>
          <p:nvPr/>
        </p:nvSpPr>
        <p:spPr>
          <a:xfrm>
            <a:off x="9373686" y="5720061"/>
            <a:ext cx="225200" cy="2252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383;p65">
            <a:extLst>
              <a:ext uri="{FF2B5EF4-FFF2-40B4-BE49-F238E27FC236}">
                <a16:creationId xmlns:a16="http://schemas.microsoft.com/office/drawing/2014/main" id="{4B0FCDF3-4919-AC48-A586-AD061AD74D82}"/>
              </a:ext>
            </a:extLst>
          </p:cNvPr>
          <p:cNvSpPr/>
          <p:nvPr/>
        </p:nvSpPr>
        <p:spPr>
          <a:xfrm>
            <a:off x="9165865" y="5747767"/>
            <a:ext cx="225200" cy="225200"/>
          </a:xfrm>
          <a:prstGeom prst="ellipse">
            <a:avLst/>
          </a:prstGeom>
          <a:solidFill>
            <a:srgbClr val="D50E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111;p22">
            <a:extLst>
              <a:ext uri="{FF2B5EF4-FFF2-40B4-BE49-F238E27FC236}">
                <a16:creationId xmlns:a16="http://schemas.microsoft.com/office/drawing/2014/main" id="{588EB5A7-E5F6-5448-950C-DD5262876BA4}"/>
              </a:ext>
            </a:extLst>
          </p:cNvPr>
          <p:cNvSpPr txBox="1"/>
          <p:nvPr/>
        </p:nvSpPr>
        <p:spPr>
          <a:xfrm>
            <a:off x="9629271" y="5267962"/>
            <a:ext cx="2458930" cy="959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spcBef>
                <a:spcPts val="1000"/>
              </a:spcBef>
              <a:buClr>
                <a:schemeClr val="dk1"/>
              </a:buClr>
              <a:buSzPts val="2400"/>
            </a:pPr>
            <a:r>
              <a:rPr lang="lt-LT" dirty="0" err="1">
                <a:solidFill>
                  <a:schemeClr val="tx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T-Agency</a:t>
            </a:r>
            <a:r>
              <a:rPr lang="lt-LT" dirty="0">
                <a:solidFill>
                  <a:schemeClr val="tx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&amp; </a:t>
            </a:r>
            <a:r>
              <a:rPr lang="lt-LT" dirty="0" err="1">
                <a:solidFill>
                  <a:schemeClr val="tx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T</a:t>
            </a:r>
            <a:r>
              <a:rPr lang="lt-LT" dirty="0">
                <a:solidFill>
                  <a:schemeClr val="tx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-Labs</a:t>
            </a:r>
            <a:r>
              <a:rPr lang="en-US" dirty="0">
                <a:solidFill>
                  <a:schemeClr val="tx1"/>
                </a:solidFill>
                <a:latin typeface="Montserrat" pitchFamily="2" charset="77"/>
                <a:ea typeface="Calibri"/>
                <a:cs typeface="Calibri"/>
                <a:sym typeface="Montserrat"/>
              </a:rPr>
              <a:t> supported </a:t>
            </a:r>
            <a:r>
              <a:rPr lang="lt-LT" dirty="0" err="1">
                <a:solidFill>
                  <a:schemeClr val="tx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Workshops</a:t>
            </a:r>
            <a:r>
              <a:rPr lang="lt-LT" dirty="0">
                <a:solidFill>
                  <a:schemeClr val="tx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&amp; </a:t>
            </a:r>
            <a:r>
              <a:rPr lang="lt-LT" dirty="0" err="1">
                <a:solidFill>
                  <a:schemeClr val="tx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Consultancy</a:t>
            </a:r>
            <a:endParaRPr lang="lt-LT" dirty="0">
              <a:solidFill>
                <a:schemeClr val="tx1"/>
              </a:solidFill>
              <a:latin typeface="Montserrat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63E374B-9D05-C44F-A8AF-0498289CC502}"/>
              </a:ext>
            </a:extLst>
          </p:cNvPr>
          <p:cNvSpPr/>
          <p:nvPr/>
        </p:nvSpPr>
        <p:spPr>
          <a:xfrm>
            <a:off x="3660643" y="5869200"/>
            <a:ext cx="43893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Co-creation of place-based identities/communications</a:t>
            </a:r>
            <a:endParaRPr lang="en-LT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FD052BB-4533-254C-9997-E480F11DC697}"/>
              </a:ext>
            </a:extLst>
          </p:cNvPr>
          <p:cNvSpPr/>
          <p:nvPr/>
        </p:nvSpPr>
        <p:spPr>
          <a:xfrm>
            <a:off x="1339845" y="3245239"/>
            <a:ext cx="26875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566572"/>
                </a:solidFill>
                <a:latin typeface="Montserrat" pitchFamily="2" charset="77"/>
              </a:rPr>
              <a:t>Use of digital technology in urban regeneration: </a:t>
            </a:r>
          </a:p>
          <a:p>
            <a:pPr algn="ctr"/>
            <a:r>
              <a:rPr lang="en-US" sz="1200" dirty="0">
                <a:solidFill>
                  <a:srgbClr val="566572"/>
                </a:solidFill>
                <a:latin typeface="Montserrat" pitchFamily="2" charset="77"/>
              </a:rPr>
              <a:t>local sense-making, community building, storytelling, </a:t>
            </a:r>
          </a:p>
          <a:p>
            <a:pPr algn="ctr"/>
            <a:r>
              <a:rPr lang="en-US" sz="1200" dirty="0">
                <a:solidFill>
                  <a:srgbClr val="566572"/>
                </a:solidFill>
                <a:latin typeface="Montserrat" pitchFamily="2" charset="77"/>
              </a:rPr>
              <a:t>inclusion, digital literacy</a:t>
            </a:r>
            <a:endParaRPr lang="en-US" sz="1200" dirty="0">
              <a:effectLst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B247F82-C387-F14E-8152-66FB667EF521}"/>
              </a:ext>
            </a:extLst>
          </p:cNvPr>
          <p:cNvSpPr/>
          <p:nvPr/>
        </p:nvSpPr>
        <p:spPr>
          <a:xfrm>
            <a:off x="7105649" y="3774121"/>
            <a:ext cx="34719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Support for accessing meanwhile spaces within regeneration sites. Drawing on EXAMPLES and local activities developed within pilots; discussion on barriers and how they are overcome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085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sldNum" idx="12"/>
          </p:nvPr>
        </p:nvSpPr>
        <p:spPr>
          <a:xfrm>
            <a:off x="10947769" y="6123597"/>
            <a:ext cx="7278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it-IT" sz="1000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16</a:t>
            </a:fld>
            <a:endParaRPr sz="1000">
              <a:solidFill>
                <a:srgbClr val="2F2B7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grpSp>
        <p:nvGrpSpPr>
          <p:cNvPr id="103" name="Google Shape;103;p22"/>
          <p:cNvGrpSpPr/>
          <p:nvPr/>
        </p:nvGrpSpPr>
        <p:grpSpPr>
          <a:xfrm>
            <a:off x="11178975" y="6439192"/>
            <a:ext cx="796925" cy="199390"/>
            <a:chOff x="7844" y="189"/>
            <a:chExt cx="1255" cy="314"/>
          </a:xfrm>
        </p:grpSpPr>
        <p:sp>
          <p:nvSpPr>
            <p:cNvPr id="104" name="Google Shape;104;p22"/>
            <p:cNvSpPr/>
            <p:nvPr/>
          </p:nvSpPr>
          <p:spPr>
            <a:xfrm>
              <a:off x="7844" y="189"/>
              <a:ext cx="1149" cy="260"/>
            </a:xfrm>
            <a:prstGeom prst="rect">
              <a:avLst/>
            </a:prstGeom>
            <a:solidFill>
              <a:srgbClr val="D40F3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2"/>
            <p:cNvSpPr/>
            <p:nvPr/>
          </p:nvSpPr>
          <p:spPr>
            <a:xfrm>
              <a:off x="8053" y="267"/>
              <a:ext cx="1046" cy="236"/>
            </a:xfrm>
            <a:prstGeom prst="rect">
              <a:avLst/>
            </a:prstGeom>
            <a:noFill/>
            <a:ln w="9525" cap="flat" cmpd="sng">
              <a:solidFill>
                <a:srgbClr val="322A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6" name="Google Shape;106;p22"/>
          <p:cNvSpPr txBox="1"/>
          <p:nvPr/>
        </p:nvSpPr>
        <p:spPr>
          <a:xfrm>
            <a:off x="403825" y="233800"/>
            <a:ext cx="10775150" cy="5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-IT" sz="3000" b="1" i="0" u="none" strike="noStrike" cap="none" dirty="0">
                <a:solidFill>
                  <a:srgbClr val="2F2B7F"/>
                </a:solidFill>
                <a:latin typeface="Montserrat"/>
                <a:ea typeface="Montserrat"/>
                <a:cs typeface="Montserrat"/>
                <a:sym typeface="Montserrat"/>
              </a:rPr>
              <a:t>|</a:t>
            </a:r>
            <a:r>
              <a:rPr lang="it-IT" sz="3000" b="0" i="0" u="none" strike="noStrike" cap="none" dirty="0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it-IT" sz="3000" b="1" u="none" strike="noStrike" cap="none" dirty="0">
                <a:solidFill>
                  <a:srgbClr val="2F2B7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KAUNAS ALEKSOTAS: </a:t>
            </a:r>
            <a:r>
              <a:rPr lang="it-IT" sz="3000" u="none" strike="noStrike" cap="none" dirty="0" err="1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Support</a:t>
            </a:r>
            <a:r>
              <a:rPr lang="it-IT" sz="3000" u="none" strike="noStrike" cap="none" dirty="0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it-IT" sz="3000" u="none" strike="noStrike" cap="none" dirty="0" err="1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activities</a:t>
            </a:r>
            <a:endParaRPr lang="it-IT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-IT" sz="3000" b="0" i="0" u="none" strike="noStrike" cap="none" dirty="0">
                <a:solidFill>
                  <a:srgbClr val="2F2B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107" name="Google Shape;10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100" y="6088650"/>
            <a:ext cx="9291825" cy="587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" name="Google Shape;108;p22"/>
          <p:cNvGrpSpPr/>
          <p:nvPr/>
        </p:nvGrpSpPr>
        <p:grpSpPr>
          <a:xfrm>
            <a:off x="68996651" y="311000"/>
            <a:ext cx="5746750" cy="127000"/>
            <a:chOff x="7844" y="189"/>
            <a:chExt cx="1200" cy="378"/>
          </a:xfrm>
        </p:grpSpPr>
        <p:sp>
          <p:nvSpPr>
            <p:cNvPr id="109" name="Google Shape;109;p22"/>
            <p:cNvSpPr/>
            <p:nvPr/>
          </p:nvSpPr>
          <p:spPr>
            <a:xfrm>
              <a:off x="7844" y="189"/>
              <a:ext cx="1200" cy="300"/>
            </a:xfrm>
            <a:prstGeom prst="rect">
              <a:avLst/>
            </a:prstGeom>
            <a:solidFill>
              <a:srgbClr val="D40F3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22"/>
            <p:cNvSpPr/>
            <p:nvPr/>
          </p:nvSpPr>
          <p:spPr>
            <a:xfrm>
              <a:off x="8053" y="267"/>
              <a:ext cx="900" cy="300"/>
            </a:xfrm>
            <a:prstGeom prst="rect">
              <a:avLst/>
            </a:prstGeom>
            <a:noFill/>
            <a:ln w="9525" cap="flat" cmpd="sng">
              <a:solidFill>
                <a:srgbClr val="322A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" name="Google Shape;380;p65">
            <a:extLst>
              <a:ext uri="{FF2B5EF4-FFF2-40B4-BE49-F238E27FC236}">
                <a16:creationId xmlns:a16="http://schemas.microsoft.com/office/drawing/2014/main" id="{C1648920-EEB8-4846-8631-24D80F5F554F}"/>
              </a:ext>
            </a:extLst>
          </p:cNvPr>
          <p:cNvSpPr/>
          <p:nvPr/>
        </p:nvSpPr>
        <p:spPr>
          <a:xfrm>
            <a:off x="2292835" y="1682713"/>
            <a:ext cx="722938" cy="722938"/>
          </a:xfrm>
          <a:prstGeom prst="ellipse">
            <a:avLst/>
          </a:prstGeom>
          <a:solidFill>
            <a:srgbClr val="D50E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" name="Google Shape;381;p65">
            <a:extLst>
              <a:ext uri="{FF2B5EF4-FFF2-40B4-BE49-F238E27FC236}">
                <a16:creationId xmlns:a16="http://schemas.microsoft.com/office/drawing/2014/main" id="{9D74651D-C568-024C-A3A2-7F3466490F4A}"/>
              </a:ext>
            </a:extLst>
          </p:cNvPr>
          <p:cNvCxnSpPr>
            <a:cxnSpLocks/>
          </p:cNvCxnSpPr>
          <p:nvPr/>
        </p:nvCxnSpPr>
        <p:spPr>
          <a:xfrm>
            <a:off x="3178068" y="2044181"/>
            <a:ext cx="1285652" cy="71678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dash"/>
            <a:round/>
            <a:headEnd type="none" w="sm" len="sm"/>
            <a:tailEnd type="stealth" w="med" len="med"/>
          </a:ln>
        </p:spPr>
      </p:cxnSp>
      <p:sp>
        <p:nvSpPr>
          <p:cNvPr id="18" name="Google Shape;382;p65">
            <a:extLst>
              <a:ext uri="{FF2B5EF4-FFF2-40B4-BE49-F238E27FC236}">
                <a16:creationId xmlns:a16="http://schemas.microsoft.com/office/drawing/2014/main" id="{689F205F-07D8-144B-949E-DEFD9DE28416}"/>
              </a:ext>
            </a:extLst>
          </p:cNvPr>
          <p:cNvSpPr txBox="1"/>
          <p:nvPr/>
        </p:nvSpPr>
        <p:spPr>
          <a:xfrm>
            <a:off x="1488930" y="2616074"/>
            <a:ext cx="2498284" cy="89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000" b="1" dirty="0">
                <a:latin typeface="Montserrat" pitchFamily="2" charset="77"/>
              </a:rPr>
              <a:t>Digital Placemaking</a:t>
            </a:r>
            <a:endParaRPr sz="1200" dirty="0">
              <a:latin typeface="Montserrat" pitchFamily="2" charset="77"/>
            </a:endParaRPr>
          </a:p>
          <a:p>
            <a:pPr marL="285750" marR="0" lvl="0" indent="-19685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None/>
            </a:pPr>
            <a:endParaRPr sz="1200" b="0" i="1" u="none" strike="noStrike" cap="none" dirty="0">
              <a:solidFill>
                <a:srgbClr val="000000"/>
              </a:solidFill>
              <a:latin typeface="Montserrat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383;p65">
            <a:extLst>
              <a:ext uri="{FF2B5EF4-FFF2-40B4-BE49-F238E27FC236}">
                <a16:creationId xmlns:a16="http://schemas.microsoft.com/office/drawing/2014/main" id="{D3AF9681-3E8D-F94C-8ED1-F7EF2A9542E0}"/>
              </a:ext>
            </a:extLst>
          </p:cNvPr>
          <p:cNvSpPr/>
          <p:nvPr/>
        </p:nvSpPr>
        <p:spPr>
          <a:xfrm>
            <a:off x="5429731" y="4401317"/>
            <a:ext cx="722937" cy="722937"/>
          </a:xfrm>
          <a:prstGeom prst="ellipse">
            <a:avLst/>
          </a:prstGeom>
          <a:solidFill>
            <a:srgbClr val="2E2B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384;p65">
            <a:extLst>
              <a:ext uri="{FF2B5EF4-FFF2-40B4-BE49-F238E27FC236}">
                <a16:creationId xmlns:a16="http://schemas.microsoft.com/office/drawing/2014/main" id="{CFE986E5-9CAD-384D-87A0-3C7E03E665CB}"/>
              </a:ext>
            </a:extLst>
          </p:cNvPr>
          <p:cNvSpPr txBox="1"/>
          <p:nvPr/>
        </p:nvSpPr>
        <p:spPr>
          <a:xfrm>
            <a:off x="4275650" y="5204911"/>
            <a:ext cx="308651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000" b="1" dirty="0">
                <a:latin typeface="Montserrat" pitchFamily="2" charset="77"/>
              </a:rPr>
              <a:t>Future Identity </a:t>
            </a:r>
          </a:p>
          <a:p>
            <a:pPr algn="ctr"/>
            <a:r>
              <a:rPr lang="en-US" sz="2000" b="1" dirty="0">
                <a:latin typeface="Montserrat" pitchFamily="2" charset="77"/>
              </a:rPr>
              <a:t>Co-creation</a:t>
            </a:r>
            <a:endParaRPr sz="1200" b="1" dirty="0">
              <a:latin typeface="Montserrat" pitchFamily="2" charset="77"/>
            </a:endParaRPr>
          </a:p>
        </p:txBody>
      </p:sp>
      <p:cxnSp>
        <p:nvCxnSpPr>
          <p:cNvPr id="22" name="Google Shape;386;p65">
            <a:extLst>
              <a:ext uri="{FF2B5EF4-FFF2-40B4-BE49-F238E27FC236}">
                <a16:creationId xmlns:a16="http://schemas.microsoft.com/office/drawing/2014/main" id="{BD5FAA7D-145F-1F4F-BF85-947334DC0712}"/>
              </a:ext>
            </a:extLst>
          </p:cNvPr>
          <p:cNvCxnSpPr>
            <a:cxnSpLocks/>
          </p:cNvCxnSpPr>
          <p:nvPr/>
        </p:nvCxnSpPr>
        <p:spPr>
          <a:xfrm flipH="1">
            <a:off x="7066446" y="2073774"/>
            <a:ext cx="1300402" cy="4208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dash"/>
            <a:round/>
            <a:headEnd type="none" w="sm" len="sm"/>
            <a:tailEnd type="stealth" w="med" len="med"/>
          </a:ln>
        </p:spPr>
      </p:cxnSp>
      <p:sp>
        <p:nvSpPr>
          <p:cNvPr id="23" name="Google Shape;387;p65">
            <a:extLst>
              <a:ext uri="{FF2B5EF4-FFF2-40B4-BE49-F238E27FC236}">
                <a16:creationId xmlns:a16="http://schemas.microsoft.com/office/drawing/2014/main" id="{8E567496-361C-7149-BD27-98784260524E}"/>
              </a:ext>
            </a:extLst>
          </p:cNvPr>
          <p:cNvSpPr/>
          <p:nvPr/>
        </p:nvSpPr>
        <p:spPr>
          <a:xfrm>
            <a:off x="8480156" y="1682713"/>
            <a:ext cx="722937" cy="72293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388;p65">
            <a:extLst>
              <a:ext uri="{FF2B5EF4-FFF2-40B4-BE49-F238E27FC236}">
                <a16:creationId xmlns:a16="http://schemas.microsoft.com/office/drawing/2014/main" id="{01FEFA64-24E8-8D49-953D-F4DB9030E66A}"/>
              </a:ext>
            </a:extLst>
          </p:cNvPr>
          <p:cNvSpPr txBox="1"/>
          <p:nvPr/>
        </p:nvSpPr>
        <p:spPr>
          <a:xfrm>
            <a:off x="7405094" y="2462244"/>
            <a:ext cx="2882275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000" b="1" dirty="0">
                <a:latin typeface="Montserrat" pitchFamily="2" charset="77"/>
              </a:rPr>
              <a:t>Access to Meanwhile Forum/Business models</a:t>
            </a:r>
            <a:endParaRPr sz="1200" b="1" i="0" u="none" strike="noStrike" cap="none" dirty="0">
              <a:solidFill>
                <a:srgbClr val="000000"/>
              </a:solidFill>
              <a:latin typeface="Montserrat" pitchFamily="2" charset="77"/>
              <a:sym typeface="Arial"/>
            </a:endParaRPr>
          </a:p>
        </p:txBody>
      </p:sp>
      <p:sp>
        <p:nvSpPr>
          <p:cNvPr id="33" name="Google Shape;388;p65">
            <a:extLst>
              <a:ext uri="{FF2B5EF4-FFF2-40B4-BE49-F238E27FC236}">
                <a16:creationId xmlns:a16="http://schemas.microsoft.com/office/drawing/2014/main" id="{79F43F26-B2F7-194E-9E45-873D297A9F4B}"/>
              </a:ext>
            </a:extLst>
          </p:cNvPr>
          <p:cNvSpPr txBox="1"/>
          <p:nvPr/>
        </p:nvSpPr>
        <p:spPr>
          <a:xfrm>
            <a:off x="4703023" y="1500231"/>
            <a:ext cx="2116071" cy="1692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Montserrat" pitchFamily="2" charset="77"/>
              </a:rPr>
              <a:t>Governance of Innovation ecosystems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Montserrat" pitchFamily="2" charset="77"/>
              </a:rPr>
              <a:t>-</a:t>
            </a:r>
          </a:p>
          <a:p>
            <a:pPr algn="ctr"/>
            <a:r>
              <a:rPr lang="en-US" i="0" u="none" strike="noStrike" cap="none" dirty="0">
                <a:solidFill>
                  <a:srgbClr val="D50E3A"/>
                </a:solidFill>
                <a:latin typeface="Montserrat" pitchFamily="2" charset="77"/>
                <a:sym typeface="Arial"/>
              </a:rPr>
              <a:t>AIIP Development Plan</a:t>
            </a:r>
            <a:endParaRPr sz="1000" i="0" u="none" strike="noStrike" cap="none" dirty="0">
              <a:solidFill>
                <a:srgbClr val="D50E3A"/>
              </a:solidFill>
              <a:latin typeface="Montserrat" pitchFamily="2" charset="77"/>
              <a:sym typeface="Arial"/>
            </a:endParaRPr>
          </a:p>
        </p:txBody>
      </p:sp>
      <p:cxnSp>
        <p:nvCxnSpPr>
          <p:cNvPr id="35" name="Google Shape;386;p65">
            <a:extLst>
              <a:ext uri="{FF2B5EF4-FFF2-40B4-BE49-F238E27FC236}">
                <a16:creationId xmlns:a16="http://schemas.microsoft.com/office/drawing/2014/main" id="{0827B73B-FED0-8149-9285-917C41A1C5EF}"/>
              </a:ext>
            </a:extLst>
          </p:cNvPr>
          <p:cNvCxnSpPr>
            <a:cxnSpLocks/>
          </p:cNvCxnSpPr>
          <p:nvPr/>
        </p:nvCxnSpPr>
        <p:spPr>
          <a:xfrm flipV="1">
            <a:off x="5774914" y="3445105"/>
            <a:ext cx="0" cy="78399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dash"/>
            <a:round/>
            <a:headEnd type="none" w="sm" len="sm"/>
            <a:tailEnd type="stealth" w="med" len="med"/>
          </a:ln>
        </p:spPr>
      </p:cxnSp>
      <p:sp>
        <p:nvSpPr>
          <p:cNvPr id="37" name="Google Shape;380;p65">
            <a:extLst>
              <a:ext uri="{FF2B5EF4-FFF2-40B4-BE49-F238E27FC236}">
                <a16:creationId xmlns:a16="http://schemas.microsoft.com/office/drawing/2014/main" id="{77A8177C-8F93-9D44-8041-83CFA227E69E}"/>
              </a:ext>
            </a:extLst>
          </p:cNvPr>
          <p:cNvSpPr/>
          <p:nvPr/>
        </p:nvSpPr>
        <p:spPr>
          <a:xfrm>
            <a:off x="506212" y="2567749"/>
            <a:ext cx="377008" cy="373924"/>
          </a:xfrm>
          <a:prstGeom prst="ellipse">
            <a:avLst/>
          </a:prstGeom>
          <a:noFill/>
          <a:ln w="38100">
            <a:solidFill>
              <a:srgbClr val="D50E3A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0;p65">
            <a:extLst>
              <a:ext uri="{FF2B5EF4-FFF2-40B4-BE49-F238E27FC236}">
                <a16:creationId xmlns:a16="http://schemas.microsoft.com/office/drawing/2014/main" id="{33828A80-49E2-D540-947D-EC4DADB96169}"/>
              </a:ext>
            </a:extLst>
          </p:cNvPr>
          <p:cNvSpPr/>
          <p:nvPr/>
        </p:nvSpPr>
        <p:spPr>
          <a:xfrm>
            <a:off x="694716" y="2109011"/>
            <a:ext cx="377008" cy="373924"/>
          </a:xfrm>
          <a:prstGeom prst="ellipse">
            <a:avLst/>
          </a:prstGeom>
          <a:noFill/>
          <a:ln w="38100">
            <a:solidFill>
              <a:srgbClr val="D50E3A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80;p65">
            <a:extLst>
              <a:ext uri="{FF2B5EF4-FFF2-40B4-BE49-F238E27FC236}">
                <a16:creationId xmlns:a16="http://schemas.microsoft.com/office/drawing/2014/main" id="{F676C656-FD2B-6447-BD95-1DA4FFAD1FB8}"/>
              </a:ext>
            </a:extLst>
          </p:cNvPr>
          <p:cNvSpPr/>
          <p:nvPr/>
        </p:nvSpPr>
        <p:spPr>
          <a:xfrm>
            <a:off x="980199" y="2547189"/>
            <a:ext cx="377008" cy="373924"/>
          </a:xfrm>
          <a:prstGeom prst="ellipse">
            <a:avLst/>
          </a:prstGeom>
          <a:noFill/>
          <a:ln w="38100">
            <a:solidFill>
              <a:srgbClr val="D50E3A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388;p65">
            <a:extLst>
              <a:ext uri="{FF2B5EF4-FFF2-40B4-BE49-F238E27FC236}">
                <a16:creationId xmlns:a16="http://schemas.microsoft.com/office/drawing/2014/main" id="{DAADECFA-77DF-F44A-9E45-486B0F0C0BC2}"/>
              </a:ext>
            </a:extLst>
          </p:cNvPr>
          <p:cNvSpPr txBox="1"/>
          <p:nvPr/>
        </p:nvSpPr>
        <p:spPr>
          <a:xfrm>
            <a:off x="115777" y="3017709"/>
            <a:ext cx="153488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i="0" u="none" strike="noStrike" cap="none" dirty="0">
                <a:solidFill>
                  <a:srgbClr val="D50E3A"/>
                </a:solidFill>
                <a:latin typeface="Montserrat" pitchFamily="2" charset="77"/>
                <a:sym typeface="Arial"/>
              </a:rPr>
              <a:t>Meanwhile uses </a:t>
            </a:r>
            <a:endParaRPr sz="1000" i="0" u="none" strike="noStrike" cap="none" dirty="0">
              <a:solidFill>
                <a:srgbClr val="D50E3A"/>
              </a:solidFill>
              <a:latin typeface="Montserrat" pitchFamily="2" charset="77"/>
              <a:sym typeface="Arial"/>
            </a:endParaRPr>
          </a:p>
        </p:txBody>
      </p:sp>
      <p:cxnSp>
        <p:nvCxnSpPr>
          <p:cNvPr id="41" name="Google Shape;381;p65">
            <a:extLst>
              <a:ext uri="{FF2B5EF4-FFF2-40B4-BE49-F238E27FC236}">
                <a16:creationId xmlns:a16="http://schemas.microsoft.com/office/drawing/2014/main" id="{88FE78A4-DCA6-3B4D-8763-AE43C45858CC}"/>
              </a:ext>
            </a:extLst>
          </p:cNvPr>
          <p:cNvCxnSpPr>
            <a:cxnSpLocks/>
          </p:cNvCxnSpPr>
          <p:nvPr/>
        </p:nvCxnSpPr>
        <p:spPr>
          <a:xfrm flipV="1">
            <a:off x="1240971" y="2060511"/>
            <a:ext cx="934327" cy="14208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dash"/>
            <a:round/>
            <a:headEnd type="arrow" w="med" len="med"/>
            <a:tailEnd type="none" w="med" len="med"/>
          </a:ln>
        </p:spPr>
      </p:cxnSp>
      <p:sp>
        <p:nvSpPr>
          <p:cNvPr id="47" name="Google Shape;380;p65">
            <a:extLst>
              <a:ext uri="{FF2B5EF4-FFF2-40B4-BE49-F238E27FC236}">
                <a16:creationId xmlns:a16="http://schemas.microsoft.com/office/drawing/2014/main" id="{413451D5-8092-D64E-9752-5CA5206C4C21}"/>
              </a:ext>
            </a:extLst>
          </p:cNvPr>
          <p:cNvSpPr/>
          <p:nvPr/>
        </p:nvSpPr>
        <p:spPr>
          <a:xfrm>
            <a:off x="3664419" y="5107776"/>
            <a:ext cx="377008" cy="373924"/>
          </a:xfrm>
          <a:prstGeom prst="ellipse">
            <a:avLst/>
          </a:prstGeom>
          <a:noFill/>
          <a:ln w="38100">
            <a:solidFill>
              <a:srgbClr val="2E2B7F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2E2B7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380;p65">
            <a:extLst>
              <a:ext uri="{FF2B5EF4-FFF2-40B4-BE49-F238E27FC236}">
                <a16:creationId xmlns:a16="http://schemas.microsoft.com/office/drawing/2014/main" id="{4D69323D-062F-F340-8D56-015D5E9DF0C3}"/>
              </a:ext>
            </a:extLst>
          </p:cNvPr>
          <p:cNvSpPr/>
          <p:nvPr/>
        </p:nvSpPr>
        <p:spPr>
          <a:xfrm>
            <a:off x="3852923" y="4649038"/>
            <a:ext cx="377008" cy="373924"/>
          </a:xfrm>
          <a:prstGeom prst="ellipse">
            <a:avLst/>
          </a:prstGeom>
          <a:noFill/>
          <a:ln w="38100">
            <a:solidFill>
              <a:srgbClr val="2E2B7F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2E2B7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380;p65">
            <a:extLst>
              <a:ext uri="{FF2B5EF4-FFF2-40B4-BE49-F238E27FC236}">
                <a16:creationId xmlns:a16="http://schemas.microsoft.com/office/drawing/2014/main" id="{15C9B310-6ED1-A14E-84BE-8571799DC89D}"/>
              </a:ext>
            </a:extLst>
          </p:cNvPr>
          <p:cNvSpPr/>
          <p:nvPr/>
        </p:nvSpPr>
        <p:spPr>
          <a:xfrm>
            <a:off x="4138406" y="5087216"/>
            <a:ext cx="377008" cy="373924"/>
          </a:xfrm>
          <a:prstGeom prst="ellipse">
            <a:avLst/>
          </a:prstGeom>
          <a:noFill/>
          <a:ln w="38100">
            <a:solidFill>
              <a:srgbClr val="2E2B7F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2E2B7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388;p65">
            <a:extLst>
              <a:ext uri="{FF2B5EF4-FFF2-40B4-BE49-F238E27FC236}">
                <a16:creationId xmlns:a16="http://schemas.microsoft.com/office/drawing/2014/main" id="{F928B0D3-C6A1-DB40-B482-92BA344B9B2C}"/>
              </a:ext>
            </a:extLst>
          </p:cNvPr>
          <p:cNvSpPr txBox="1"/>
          <p:nvPr/>
        </p:nvSpPr>
        <p:spPr>
          <a:xfrm>
            <a:off x="3273984" y="5557736"/>
            <a:ext cx="153488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i="0" u="none" strike="noStrike" cap="none" dirty="0">
                <a:solidFill>
                  <a:srgbClr val="2E2B7F"/>
                </a:solidFill>
                <a:latin typeface="Montserrat" pitchFamily="2" charset="77"/>
                <a:sym typeface="Arial"/>
              </a:rPr>
              <a:t>Meanwhile uses </a:t>
            </a:r>
            <a:endParaRPr sz="1000" i="0" u="none" strike="noStrike" cap="none" dirty="0">
              <a:solidFill>
                <a:srgbClr val="2E2B7F"/>
              </a:solidFill>
              <a:latin typeface="Montserrat" pitchFamily="2" charset="77"/>
              <a:sym typeface="Arial"/>
            </a:endParaRPr>
          </a:p>
        </p:txBody>
      </p:sp>
      <p:cxnSp>
        <p:nvCxnSpPr>
          <p:cNvPr id="51" name="Google Shape;381;p65">
            <a:extLst>
              <a:ext uri="{FF2B5EF4-FFF2-40B4-BE49-F238E27FC236}">
                <a16:creationId xmlns:a16="http://schemas.microsoft.com/office/drawing/2014/main" id="{42C579E5-7D52-1140-9B75-84E2E5C96793}"/>
              </a:ext>
            </a:extLst>
          </p:cNvPr>
          <p:cNvCxnSpPr>
            <a:cxnSpLocks/>
          </p:cNvCxnSpPr>
          <p:nvPr/>
        </p:nvCxnSpPr>
        <p:spPr>
          <a:xfrm flipV="1">
            <a:off x="4433769" y="4742142"/>
            <a:ext cx="840360" cy="20890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dash"/>
            <a:round/>
            <a:headEnd type="arrow" w="med" len="med"/>
            <a:tailEnd type="none" w="med" len="med"/>
          </a:ln>
        </p:spPr>
      </p:cxnSp>
      <p:sp>
        <p:nvSpPr>
          <p:cNvPr id="52" name="Google Shape;380;p65">
            <a:extLst>
              <a:ext uri="{FF2B5EF4-FFF2-40B4-BE49-F238E27FC236}">
                <a16:creationId xmlns:a16="http://schemas.microsoft.com/office/drawing/2014/main" id="{3AB45EE8-7A8C-FB49-B4D0-81090075355C}"/>
              </a:ext>
            </a:extLst>
          </p:cNvPr>
          <p:cNvSpPr/>
          <p:nvPr/>
        </p:nvSpPr>
        <p:spPr>
          <a:xfrm>
            <a:off x="10229083" y="2271077"/>
            <a:ext cx="377008" cy="373924"/>
          </a:xfrm>
          <a:prstGeom prst="ellipse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380;p65">
            <a:extLst>
              <a:ext uri="{FF2B5EF4-FFF2-40B4-BE49-F238E27FC236}">
                <a16:creationId xmlns:a16="http://schemas.microsoft.com/office/drawing/2014/main" id="{151E170C-1B04-8C42-A02D-9D5D5E343EFE}"/>
              </a:ext>
            </a:extLst>
          </p:cNvPr>
          <p:cNvSpPr/>
          <p:nvPr/>
        </p:nvSpPr>
        <p:spPr>
          <a:xfrm>
            <a:off x="10417587" y="1812339"/>
            <a:ext cx="377008" cy="373924"/>
          </a:xfrm>
          <a:prstGeom prst="ellipse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380;p65">
            <a:extLst>
              <a:ext uri="{FF2B5EF4-FFF2-40B4-BE49-F238E27FC236}">
                <a16:creationId xmlns:a16="http://schemas.microsoft.com/office/drawing/2014/main" id="{F114A0D3-D682-EC48-9A31-6D03D0F0E0E6}"/>
              </a:ext>
            </a:extLst>
          </p:cNvPr>
          <p:cNvSpPr/>
          <p:nvPr/>
        </p:nvSpPr>
        <p:spPr>
          <a:xfrm>
            <a:off x="10703070" y="2250517"/>
            <a:ext cx="377008" cy="373924"/>
          </a:xfrm>
          <a:prstGeom prst="ellipse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388;p65">
            <a:extLst>
              <a:ext uri="{FF2B5EF4-FFF2-40B4-BE49-F238E27FC236}">
                <a16:creationId xmlns:a16="http://schemas.microsoft.com/office/drawing/2014/main" id="{D32C7D46-30B4-C340-8CA9-A9F3C9007A77}"/>
              </a:ext>
            </a:extLst>
          </p:cNvPr>
          <p:cNvSpPr txBox="1"/>
          <p:nvPr/>
        </p:nvSpPr>
        <p:spPr>
          <a:xfrm>
            <a:off x="9838648" y="2721037"/>
            <a:ext cx="153488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i="0" u="none" strike="noStrike" cap="none" dirty="0">
                <a:solidFill>
                  <a:schemeClr val="tx1"/>
                </a:solidFill>
                <a:latin typeface="Montserrat" pitchFamily="2" charset="77"/>
                <a:sym typeface="Arial"/>
              </a:rPr>
              <a:t>Meanwhile uses </a:t>
            </a:r>
            <a:endParaRPr sz="1000" i="0" u="none" strike="noStrike" cap="none" dirty="0">
              <a:solidFill>
                <a:schemeClr val="tx1"/>
              </a:solidFill>
              <a:latin typeface="Montserrat" pitchFamily="2" charset="77"/>
              <a:sym typeface="Arial"/>
            </a:endParaRPr>
          </a:p>
        </p:txBody>
      </p:sp>
      <p:cxnSp>
        <p:nvCxnSpPr>
          <p:cNvPr id="56" name="Google Shape;381;p65">
            <a:extLst>
              <a:ext uri="{FF2B5EF4-FFF2-40B4-BE49-F238E27FC236}">
                <a16:creationId xmlns:a16="http://schemas.microsoft.com/office/drawing/2014/main" id="{5CD7C9B7-56BE-6443-BE2B-DD2883ACF43B}"/>
              </a:ext>
            </a:extLst>
          </p:cNvPr>
          <p:cNvCxnSpPr>
            <a:cxnSpLocks/>
          </p:cNvCxnSpPr>
          <p:nvPr/>
        </p:nvCxnSpPr>
        <p:spPr>
          <a:xfrm flipH="1" flipV="1">
            <a:off x="9280730" y="2064617"/>
            <a:ext cx="892229" cy="7447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dash"/>
            <a:round/>
            <a:headEnd type="arrow" w="med" len="med"/>
            <a:tailEnd type="none" w="med" len="med"/>
          </a:ln>
        </p:spPr>
      </p:cxnSp>
      <p:cxnSp>
        <p:nvCxnSpPr>
          <p:cNvPr id="60" name="Google Shape;381;p65">
            <a:extLst>
              <a:ext uri="{FF2B5EF4-FFF2-40B4-BE49-F238E27FC236}">
                <a16:creationId xmlns:a16="http://schemas.microsoft.com/office/drawing/2014/main" id="{E0BA0058-7F2E-454B-93AB-8EC3293BB97D}"/>
              </a:ext>
            </a:extLst>
          </p:cNvPr>
          <p:cNvCxnSpPr>
            <a:cxnSpLocks/>
          </p:cNvCxnSpPr>
          <p:nvPr/>
        </p:nvCxnSpPr>
        <p:spPr>
          <a:xfrm flipH="1" flipV="1">
            <a:off x="6270171" y="4742142"/>
            <a:ext cx="932227" cy="22449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dash"/>
            <a:round/>
            <a:headEnd type="arrow" w="med" len="med"/>
            <a:tailEnd type="none" w="med" len="med"/>
          </a:ln>
        </p:spPr>
      </p:cxnSp>
      <p:sp>
        <p:nvSpPr>
          <p:cNvPr id="62" name="Google Shape;380;p65">
            <a:extLst>
              <a:ext uri="{FF2B5EF4-FFF2-40B4-BE49-F238E27FC236}">
                <a16:creationId xmlns:a16="http://schemas.microsoft.com/office/drawing/2014/main" id="{78D3602C-9B77-E746-AA02-A6B603EAD820}"/>
              </a:ext>
            </a:extLst>
          </p:cNvPr>
          <p:cNvSpPr/>
          <p:nvPr/>
        </p:nvSpPr>
        <p:spPr>
          <a:xfrm>
            <a:off x="7210833" y="5096224"/>
            <a:ext cx="377008" cy="373924"/>
          </a:xfrm>
          <a:prstGeom prst="ellipse">
            <a:avLst/>
          </a:prstGeom>
          <a:noFill/>
          <a:ln w="38100">
            <a:solidFill>
              <a:srgbClr val="2E2B7F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2E2B7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380;p65">
            <a:extLst>
              <a:ext uri="{FF2B5EF4-FFF2-40B4-BE49-F238E27FC236}">
                <a16:creationId xmlns:a16="http://schemas.microsoft.com/office/drawing/2014/main" id="{FA572CF7-3B33-0E4F-AD8C-5B5756F0F6AF}"/>
              </a:ext>
            </a:extLst>
          </p:cNvPr>
          <p:cNvSpPr/>
          <p:nvPr/>
        </p:nvSpPr>
        <p:spPr>
          <a:xfrm>
            <a:off x="7399337" y="4637486"/>
            <a:ext cx="377008" cy="373924"/>
          </a:xfrm>
          <a:prstGeom prst="ellipse">
            <a:avLst/>
          </a:prstGeom>
          <a:noFill/>
          <a:ln w="38100">
            <a:solidFill>
              <a:srgbClr val="2E2B7F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2E2B7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380;p65">
            <a:extLst>
              <a:ext uri="{FF2B5EF4-FFF2-40B4-BE49-F238E27FC236}">
                <a16:creationId xmlns:a16="http://schemas.microsoft.com/office/drawing/2014/main" id="{772D51F1-C626-AF49-8843-6BA33863E483}"/>
              </a:ext>
            </a:extLst>
          </p:cNvPr>
          <p:cNvSpPr/>
          <p:nvPr/>
        </p:nvSpPr>
        <p:spPr>
          <a:xfrm>
            <a:off x="7684820" y="5075664"/>
            <a:ext cx="377008" cy="373924"/>
          </a:xfrm>
          <a:prstGeom prst="ellipse">
            <a:avLst/>
          </a:prstGeom>
          <a:noFill/>
          <a:ln w="38100">
            <a:solidFill>
              <a:srgbClr val="2E2B7F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2E2B7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388;p65">
            <a:extLst>
              <a:ext uri="{FF2B5EF4-FFF2-40B4-BE49-F238E27FC236}">
                <a16:creationId xmlns:a16="http://schemas.microsoft.com/office/drawing/2014/main" id="{A30F64C1-4319-5E4F-AB07-DAB3F2DF7FA1}"/>
              </a:ext>
            </a:extLst>
          </p:cNvPr>
          <p:cNvSpPr txBox="1"/>
          <p:nvPr/>
        </p:nvSpPr>
        <p:spPr>
          <a:xfrm>
            <a:off x="6820398" y="5546184"/>
            <a:ext cx="153488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i="0" u="none" strike="noStrike" cap="none" dirty="0">
                <a:solidFill>
                  <a:srgbClr val="2E2B7F"/>
                </a:solidFill>
                <a:latin typeface="Montserrat" pitchFamily="2" charset="77"/>
                <a:sym typeface="Arial"/>
              </a:rPr>
              <a:t>Meanwhile uses </a:t>
            </a:r>
            <a:endParaRPr sz="1000" i="0" u="none" strike="noStrike" cap="none" dirty="0">
              <a:solidFill>
                <a:srgbClr val="2E2B7F"/>
              </a:solidFill>
              <a:latin typeface="Montserrat" pitchFamily="2" charset="77"/>
              <a:sym typeface="Arial"/>
            </a:endParaRPr>
          </a:p>
        </p:txBody>
      </p:sp>
      <p:sp>
        <p:nvSpPr>
          <p:cNvPr id="58" name="Google Shape;383;p65">
            <a:extLst>
              <a:ext uri="{FF2B5EF4-FFF2-40B4-BE49-F238E27FC236}">
                <a16:creationId xmlns:a16="http://schemas.microsoft.com/office/drawing/2014/main" id="{4C2FEF89-130E-744E-9D51-542DBDCA9843}"/>
              </a:ext>
            </a:extLst>
          </p:cNvPr>
          <p:cNvSpPr/>
          <p:nvPr/>
        </p:nvSpPr>
        <p:spPr>
          <a:xfrm>
            <a:off x="9524692" y="5587082"/>
            <a:ext cx="225200" cy="225200"/>
          </a:xfrm>
          <a:prstGeom prst="ellipse">
            <a:avLst/>
          </a:prstGeom>
          <a:noFill/>
          <a:ln w="28575">
            <a:solidFill>
              <a:srgbClr val="2E2B7F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383;p65">
            <a:extLst>
              <a:ext uri="{FF2B5EF4-FFF2-40B4-BE49-F238E27FC236}">
                <a16:creationId xmlns:a16="http://schemas.microsoft.com/office/drawing/2014/main" id="{693A9538-CBE4-1C47-BEEB-E535FFDA42A1}"/>
              </a:ext>
            </a:extLst>
          </p:cNvPr>
          <p:cNvSpPr/>
          <p:nvPr/>
        </p:nvSpPr>
        <p:spPr>
          <a:xfrm>
            <a:off x="9663237" y="5739482"/>
            <a:ext cx="225200" cy="225200"/>
          </a:xfrm>
          <a:prstGeom prst="ellipse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383;p65">
            <a:extLst>
              <a:ext uri="{FF2B5EF4-FFF2-40B4-BE49-F238E27FC236}">
                <a16:creationId xmlns:a16="http://schemas.microsoft.com/office/drawing/2014/main" id="{573DF72F-ED42-B147-8CD4-80FA7DC1F50F}"/>
              </a:ext>
            </a:extLst>
          </p:cNvPr>
          <p:cNvSpPr/>
          <p:nvPr/>
        </p:nvSpPr>
        <p:spPr>
          <a:xfrm>
            <a:off x="9455416" y="5767188"/>
            <a:ext cx="225200" cy="225200"/>
          </a:xfrm>
          <a:prstGeom prst="ellipse">
            <a:avLst/>
          </a:prstGeom>
          <a:noFill/>
          <a:ln w="28575">
            <a:solidFill>
              <a:srgbClr val="D50E3A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111;p22">
            <a:extLst>
              <a:ext uri="{FF2B5EF4-FFF2-40B4-BE49-F238E27FC236}">
                <a16:creationId xmlns:a16="http://schemas.microsoft.com/office/drawing/2014/main" id="{9F5B0CE3-F717-354B-83E8-A561B7E24424}"/>
              </a:ext>
            </a:extLst>
          </p:cNvPr>
          <p:cNvSpPr txBox="1"/>
          <p:nvPr/>
        </p:nvSpPr>
        <p:spPr>
          <a:xfrm>
            <a:off x="9932497" y="5323135"/>
            <a:ext cx="2069688" cy="743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spcBef>
                <a:spcPts val="1000"/>
              </a:spcBef>
              <a:buClr>
                <a:schemeClr val="dk1"/>
              </a:buClr>
              <a:buSzPts val="2400"/>
            </a:pPr>
            <a:r>
              <a:rPr lang="lt-LT" dirty="0" err="1">
                <a:solidFill>
                  <a:schemeClr val="tx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Co-delivered</a:t>
            </a:r>
            <a:r>
              <a:rPr lang="lt-LT" dirty="0">
                <a:solidFill>
                  <a:schemeClr val="tx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solidFill>
                  <a:schemeClr val="tx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with</a:t>
            </a:r>
            <a:r>
              <a:rPr lang="lt-LT" dirty="0">
                <a:solidFill>
                  <a:schemeClr val="tx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solidFill>
                  <a:schemeClr val="tx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local</a:t>
            </a:r>
            <a:r>
              <a:rPr lang="lt-LT" dirty="0">
                <a:solidFill>
                  <a:schemeClr val="tx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LC</a:t>
            </a:r>
          </a:p>
        </p:txBody>
      </p:sp>
      <p:sp>
        <p:nvSpPr>
          <p:cNvPr id="67" name="Google Shape;387;p65">
            <a:extLst>
              <a:ext uri="{FF2B5EF4-FFF2-40B4-BE49-F238E27FC236}">
                <a16:creationId xmlns:a16="http://schemas.microsoft.com/office/drawing/2014/main" id="{D903C8EF-5E84-8545-91C2-46B8365BE2A6}"/>
              </a:ext>
            </a:extLst>
          </p:cNvPr>
          <p:cNvSpPr/>
          <p:nvPr/>
        </p:nvSpPr>
        <p:spPr>
          <a:xfrm>
            <a:off x="4613915" y="1006755"/>
            <a:ext cx="2325589" cy="232558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4928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0797" y="4307903"/>
            <a:ext cx="5168758" cy="540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16895" y="4307904"/>
            <a:ext cx="5555517" cy="499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0797" y="5202870"/>
            <a:ext cx="5476098" cy="436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29339" y="5160052"/>
            <a:ext cx="5384645" cy="442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0796" y="5720823"/>
            <a:ext cx="5168757" cy="639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90426" y="5925460"/>
            <a:ext cx="677607" cy="4349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1" name="Google Shape;321;p9"/>
          <p:cNvCxnSpPr/>
          <p:nvPr/>
        </p:nvCxnSpPr>
        <p:spPr>
          <a:xfrm>
            <a:off x="6016895" y="5925460"/>
            <a:ext cx="0" cy="434975"/>
          </a:xfrm>
          <a:prstGeom prst="straightConnector1">
            <a:avLst/>
          </a:prstGeom>
          <a:noFill/>
          <a:ln w="19050" cap="flat" cmpd="sng">
            <a:solidFill>
              <a:srgbClr val="322A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2" name="Google Shape;322;p9"/>
          <p:cNvSpPr txBox="1"/>
          <p:nvPr/>
        </p:nvSpPr>
        <p:spPr>
          <a:xfrm>
            <a:off x="4014951" y="2232778"/>
            <a:ext cx="416209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it-IT" sz="4800" b="1" i="0" u="none" strike="noStrike" cap="none">
                <a:solidFill>
                  <a:srgbClr val="2F2B7F"/>
                </a:solidFill>
                <a:latin typeface="Montserrat"/>
                <a:ea typeface="Montserrat"/>
                <a:cs typeface="Montserrat"/>
                <a:sym typeface="Montserrat"/>
              </a:rPr>
              <a:t>t-factor.eu</a:t>
            </a:r>
            <a:endParaRPr sz="4800" b="1" i="0" u="none" strike="noStrike" cap="none">
              <a:solidFill>
                <a:srgbClr val="2F2B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23" name="Google Shape;323;p9"/>
          <p:cNvGrpSpPr/>
          <p:nvPr/>
        </p:nvGrpSpPr>
        <p:grpSpPr>
          <a:xfrm>
            <a:off x="5694362" y="3327083"/>
            <a:ext cx="796925" cy="199390"/>
            <a:chOff x="7844" y="189"/>
            <a:chExt cx="1255" cy="314"/>
          </a:xfrm>
        </p:grpSpPr>
        <p:sp>
          <p:nvSpPr>
            <p:cNvPr id="324" name="Google Shape;324;p9"/>
            <p:cNvSpPr/>
            <p:nvPr/>
          </p:nvSpPr>
          <p:spPr>
            <a:xfrm>
              <a:off x="7844" y="189"/>
              <a:ext cx="1149" cy="260"/>
            </a:xfrm>
            <a:prstGeom prst="rect">
              <a:avLst/>
            </a:prstGeom>
            <a:solidFill>
              <a:srgbClr val="D40F3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8053" y="267"/>
              <a:ext cx="1046" cy="236"/>
            </a:xfrm>
            <a:prstGeom prst="rect">
              <a:avLst/>
            </a:prstGeom>
            <a:noFill/>
            <a:ln w="9525" cap="flat" cmpd="sng">
              <a:solidFill>
                <a:srgbClr val="322A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6" name="Google Shape;326;p9"/>
          <p:cNvSpPr txBox="1"/>
          <p:nvPr/>
        </p:nvSpPr>
        <p:spPr>
          <a:xfrm>
            <a:off x="7220524" y="5979687"/>
            <a:ext cx="434659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-IT" sz="800" b="0" i="0" u="none" strike="noStrike" cap="none">
                <a:solidFill>
                  <a:srgbClr val="2F2B7F"/>
                </a:solidFill>
                <a:latin typeface="Montserrat"/>
                <a:ea typeface="Montserrat"/>
                <a:cs typeface="Montserrat"/>
                <a:sym typeface="Montserrat"/>
              </a:rPr>
              <a:t>T-FACTOR HAS RECEIVED FUNDING UNDER HORIZON 2020</a:t>
            </a:r>
            <a:endParaRPr sz="800" b="0" i="0" u="none" strike="noStrike" cap="none">
              <a:solidFill>
                <a:srgbClr val="2F2B7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-IT" sz="800" b="0" i="0" u="none" strike="noStrike" cap="none">
                <a:solidFill>
                  <a:srgbClr val="2F2B7F"/>
                </a:solidFill>
                <a:latin typeface="Montserrat"/>
                <a:ea typeface="Montserrat"/>
                <a:cs typeface="Montserrat"/>
                <a:sym typeface="Montserrat"/>
              </a:rPr>
              <a:t>RESEARCH &amp; INNOVATION PROGRAMME WITH GRANT AGREEMENT NO. 868887</a:t>
            </a:r>
            <a:endParaRPr sz="800" b="0" i="0" u="none" strike="noStrike" cap="none">
              <a:solidFill>
                <a:srgbClr val="2F2B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sldNum" idx="12"/>
          </p:nvPr>
        </p:nvSpPr>
        <p:spPr>
          <a:xfrm>
            <a:off x="10947769" y="6123597"/>
            <a:ext cx="7278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it-IT" sz="1000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</a:t>
            </a:fld>
            <a:endParaRPr sz="1000">
              <a:solidFill>
                <a:srgbClr val="2F2B7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grpSp>
        <p:nvGrpSpPr>
          <p:cNvPr id="103" name="Google Shape;103;p22"/>
          <p:cNvGrpSpPr/>
          <p:nvPr/>
        </p:nvGrpSpPr>
        <p:grpSpPr>
          <a:xfrm>
            <a:off x="11178975" y="6439192"/>
            <a:ext cx="796925" cy="199390"/>
            <a:chOff x="7844" y="189"/>
            <a:chExt cx="1255" cy="314"/>
          </a:xfrm>
        </p:grpSpPr>
        <p:sp>
          <p:nvSpPr>
            <p:cNvPr id="104" name="Google Shape;104;p22"/>
            <p:cNvSpPr/>
            <p:nvPr/>
          </p:nvSpPr>
          <p:spPr>
            <a:xfrm>
              <a:off x="7844" y="189"/>
              <a:ext cx="1149" cy="260"/>
            </a:xfrm>
            <a:prstGeom prst="rect">
              <a:avLst/>
            </a:prstGeom>
            <a:solidFill>
              <a:srgbClr val="D40F3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2"/>
            <p:cNvSpPr/>
            <p:nvPr/>
          </p:nvSpPr>
          <p:spPr>
            <a:xfrm>
              <a:off x="8053" y="267"/>
              <a:ext cx="1046" cy="236"/>
            </a:xfrm>
            <a:prstGeom prst="rect">
              <a:avLst/>
            </a:prstGeom>
            <a:noFill/>
            <a:ln w="9525" cap="flat" cmpd="sng">
              <a:solidFill>
                <a:srgbClr val="322A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6" name="Google Shape;106;p22"/>
          <p:cNvSpPr txBox="1"/>
          <p:nvPr/>
        </p:nvSpPr>
        <p:spPr>
          <a:xfrm>
            <a:off x="403825" y="233800"/>
            <a:ext cx="10775150" cy="5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-IT" sz="3000" b="1" u="none" strike="noStrike" cap="none" dirty="0">
                <a:solidFill>
                  <a:srgbClr val="2F2B7F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|</a:t>
            </a:r>
            <a:r>
              <a:rPr lang="it-IT" sz="3000" b="1" u="none" strike="noStrike" cap="none" dirty="0">
                <a:solidFill>
                  <a:srgbClr val="2F2B7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 </a:t>
            </a:r>
            <a:r>
              <a:rPr lang="it-IT" sz="3000" b="1" dirty="0">
                <a:solidFill>
                  <a:srgbClr val="2F2B7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T-</a:t>
            </a:r>
            <a:r>
              <a:rPr lang="it-IT" sz="3000" b="1" dirty="0" err="1">
                <a:solidFill>
                  <a:srgbClr val="2F2B7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Factor</a:t>
            </a:r>
            <a:r>
              <a:rPr lang="it-IT" sz="3000" b="1" u="none" strike="noStrike" cap="none" dirty="0">
                <a:solidFill>
                  <a:srgbClr val="2F2B7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: </a:t>
            </a:r>
            <a:r>
              <a:rPr lang="it-IT" sz="3000" b="0" i="0" u="none" strike="noStrike" cap="none" dirty="0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the </a:t>
            </a:r>
            <a:r>
              <a:rPr lang="it-IT" sz="3000" b="0" i="0" u="none" strike="noStrike" cap="none" dirty="0" err="1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project</a:t>
            </a:r>
            <a:r>
              <a:rPr lang="it-IT" sz="3000" b="0" i="0" u="none" strike="noStrike" cap="none" dirty="0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 </a:t>
            </a:r>
            <a:endParaRPr lang="it-IT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-IT" sz="3000" b="0" i="0" u="none" strike="noStrike" cap="none" dirty="0">
                <a:solidFill>
                  <a:srgbClr val="2F2B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107" name="Google Shape;10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100" y="6088650"/>
            <a:ext cx="9291825" cy="587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" name="Google Shape;108;p22"/>
          <p:cNvGrpSpPr/>
          <p:nvPr/>
        </p:nvGrpSpPr>
        <p:grpSpPr>
          <a:xfrm>
            <a:off x="68996651" y="311000"/>
            <a:ext cx="5746750" cy="127000"/>
            <a:chOff x="7844" y="189"/>
            <a:chExt cx="1200" cy="378"/>
          </a:xfrm>
        </p:grpSpPr>
        <p:sp>
          <p:nvSpPr>
            <p:cNvPr id="109" name="Google Shape;109;p22"/>
            <p:cNvSpPr/>
            <p:nvPr/>
          </p:nvSpPr>
          <p:spPr>
            <a:xfrm>
              <a:off x="7844" y="189"/>
              <a:ext cx="1200" cy="300"/>
            </a:xfrm>
            <a:prstGeom prst="rect">
              <a:avLst/>
            </a:prstGeom>
            <a:solidFill>
              <a:srgbClr val="D40F3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22"/>
            <p:cNvSpPr/>
            <p:nvPr/>
          </p:nvSpPr>
          <p:spPr>
            <a:xfrm>
              <a:off x="8053" y="267"/>
              <a:ext cx="900" cy="300"/>
            </a:xfrm>
            <a:prstGeom prst="rect">
              <a:avLst/>
            </a:prstGeom>
            <a:noFill/>
            <a:ln w="9525" cap="flat" cmpd="sng">
              <a:solidFill>
                <a:srgbClr val="322A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" name="Google Shape;111;p22"/>
          <p:cNvSpPr txBox="1"/>
          <p:nvPr/>
        </p:nvSpPr>
        <p:spPr>
          <a:xfrm>
            <a:off x="403824" y="1116415"/>
            <a:ext cx="4154321" cy="502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D7002B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UNLEASHING FUTURE-FACING URBAN HUBS THROUGH CULTURE AND CREATIVITY-LED STRATEGIES OF TRANSFORMATIVE TIME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sz="1400" b="1" i="0" u="none" strike="noStrike" cap="none" dirty="0">
              <a:solidFill>
                <a:srgbClr val="D7002B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D7002B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  <a:p>
            <a:pPr marL="342900" lvl="0" indent="-342900">
              <a:buSzPts val="2400"/>
              <a:buFont typeface="Courier New"/>
              <a:buChar char="o"/>
            </a:pPr>
            <a:r>
              <a:rPr lang="lt-LT" b="1" dirty="0">
                <a:latin typeface="Montserrat" pitchFamily="2" charset="77"/>
                <a:ea typeface="Calibri"/>
                <a:cs typeface="Calibri"/>
                <a:sym typeface="Calibri"/>
              </a:rPr>
              <a:t>25 </a:t>
            </a:r>
            <a:r>
              <a:rPr lang="lt-LT" b="1" dirty="0" err="1">
                <a:latin typeface="Montserrat" pitchFamily="2" charset="77"/>
                <a:ea typeface="Calibri"/>
                <a:cs typeface="Calibri"/>
                <a:sym typeface="Calibri"/>
              </a:rPr>
              <a:t>partners</a:t>
            </a:r>
            <a:r>
              <a:rPr lang="lt-LT" b="1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(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Lead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: LAMA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Development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and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Cooperation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Agency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,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Florence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)</a:t>
            </a:r>
          </a:p>
          <a:p>
            <a:pPr marL="342900" lvl="0" indent="-342900">
              <a:buSzPts val="2400"/>
              <a:buFont typeface="Courier New"/>
              <a:buChar char="o"/>
            </a:pPr>
            <a:endParaRPr lang="lt-LT" b="1" dirty="0">
              <a:latin typeface="Montserrat" pitchFamily="2" charset="77"/>
              <a:ea typeface="Calibri"/>
              <a:cs typeface="Calibri"/>
              <a:sym typeface="Calibri"/>
            </a:endParaRPr>
          </a:p>
          <a:p>
            <a:pPr marL="342900" lvl="0" indent="-342900">
              <a:buSzPts val="2400"/>
              <a:buFont typeface="Courier New"/>
              <a:buChar char="o"/>
            </a:pPr>
            <a:r>
              <a:rPr lang="lt-LT" b="1" dirty="0" err="1">
                <a:latin typeface="Montserrat" pitchFamily="2" charset="77"/>
                <a:ea typeface="Calibri"/>
                <a:cs typeface="Calibri"/>
                <a:sym typeface="Calibri"/>
              </a:rPr>
              <a:t>Two</a:t>
            </a:r>
            <a:r>
              <a:rPr lang="lt-LT" b="1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b="1" dirty="0" err="1">
                <a:latin typeface="Montserrat" pitchFamily="2" charset="77"/>
                <a:ea typeface="Calibri"/>
                <a:cs typeface="Calibri"/>
                <a:sym typeface="Calibri"/>
              </a:rPr>
              <a:t>types</a:t>
            </a:r>
            <a:r>
              <a:rPr lang="lt-LT" b="1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b="1" dirty="0" err="1">
                <a:latin typeface="Montserrat" pitchFamily="2" charset="77"/>
                <a:ea typeface="Calibri"/>
                <a:cs typeface="Calibri"/>
                <a:sym typeface="Calibri"/>
              </a:rPr>
              <a:t>of</a:t>
            </a:r>
            <a:r>
              <a:rPr lang="lt-LT" b="1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b="1" dirty="0" err="1">
                <a:latin typeface="Montserrat" pitchFamily="2" charset="77"/>
                <a:ea typeface="Calibri"/>
                <a:cs typeface="Calibri"/>
                <a:sym typeface="Calibri"/>
              </a:rPr>
              <a:t>partners</a:t>
            </a:r>
            <a:r>
              <a:rPr lang="lt-LT" b="1" dirty="0">
                <a:latin typeface="Montserrat" pitchFamily="2" charset="77"/>
                <a:ea typeface="Calibri"/>
                <a:cs typeface="Calibri"/>
                <a:sym typeface="Calibri"/>
              </a:rPr>
              <a:t>: 1) </a:t>
            </a:r>
            <a:r>
              <a:rPr lang="lt-LT" b="1" dirty="0" err="1">
                <a:latin typeface="Montserrat" pitchFamily="2" charset="77"/>
                <a:ea typeface="Calibri"/>
                <a:cs typeface="Calibri"/>
                <a:sym typeface="Calibri"/>
              </a:rPr>
              <a:t>pilot</a:t>
            </a:r>
            <a:r>
              <a:rPr lang="lt-LT" b="1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b="1" dirty="0" err="1">
                <a:latin typeface="Montserrat" pitchFamily="2" charset="77"/>
                <a:ea typeface="Calibri"/>
                <a:cs typeface="Calibri"/>
                <a:sym typeface="Calibri"/>
              </a:rPr>
              <a:t>cities</a:t>
            </a:r>
            <a:r>
              <a:rPr lang="lt-LT" b="1" dirty="0">
                <a:latin typeface="Montserrat" pitchFamily="2" charset="77"/>
                <a:ea typeface="Calibri"/>
                <a:cs typeface="Calibri"/>
                <a:sym typeface="Calibri"/>
              </a:rPr>
              <a:t>        2) '</a:t>
            </a:r>
            <a:r>
              <a:rPr lang="lt-LT" b="1" dirty="0" err="1">
                <a:latin typeface="Montserrat" pitchFamily="2" charset="77"/>
                <a:ea typeface="Calibri"/>
                <a:cs typeface="Calibri"/>
                <a:sym typeface="Calibri"/>
              </a:rPr>
              <a:t>advanced</a:t>
            </a:r>
            <a:r>
              <a:rPr lang="lt-LT" b="1" dirty="0">
                <a:latin typeface="Montserrat" pitchFamily="2" charset="77"/>
                <a:ea typeface="Calibri"/>
                <a:cs typeface="Calibri"/>
                <a:sym typeface="Calibri"/>
              </a:rPr>
              <a:t>' </a:t>
            </a:r>
            <a:r>
              <a:rPr lang="lt-LT" b="1" dirty="0" err="1">
                <a:latin typeface="Montserrat" pitchFamily="2" charset="77"/>
                <a:ea typeface="Calibri"/>
                <a:cs typeface="Calibri"/>
                <a:sym typeface="Calibri"/>
              </a:rPr>
              <a:t>cases</a:t>
            </a:r>
            <a:r>
              <a:rPr lang="lt-LT" b="1" dirty="0">
                <a:latin typeface="Montserrat" pitchFamily="2" charset="77"/>
                <a:ea typeface="Calibri"/>
                <a:cs typeface="Calibri"/>
                <a:sym typeface="Calibri"/>
              </a:rPr>
              <a:t>.</a:t>
            </a:r>
            <a:endParaRPr lang="lt-LT" b="1" dirty="0">
              <a:latin typeface="Montserrat" pitchFamily="2" charset="77"/>
            </a:endParaRPr>
          </a:p>
          <a:p>
            <a:pPr marL="342900" lvl="0" indent="-342900">
              <a:spcBef>
                <a:spcPts val="1000"/>
              </a:spcBef>
              <a:buClr>
                <a:schemeClr val="dk1"/>
              </a:buClr>
              <a:buSzPts val="2400"/>
              <a:buFont typeface="Courier New"/>
              <a:buChar char="o"/>
            </a:pPr>
            <a:r>
              <a:rPr lang="lt-LT" b="1" dirty="0">
                <a:latin typeface="Montserrat" pitchFamily="2" charset="77"/>
                <a:ea typeface="Calibri"/>
                <a:cs typeface="Calibri"/>
                <a:sym typeface="Calibri"/>
              </a:rPr>
              <a:t>Kaunas </a:t>
            </a:r>
            <a:r>
              <a:rPr lang="lt-LT" b="1" dirty="0" err="1">
                <a:latin typeface="Montserrat" pitchFamily="2" charset="77"/>
                <a:ea typeface="Calibri"/>
                <a:cs typeface="Calibri"/>
                <a:sym typeface="Calibri"/>
              </a:rPr>
              <a:t>partners</a:t>
            </a:r>
            <a:r>
              <a:rPr lang="lt-LT" b="1" dirty="0">
                <a:latin typeface="Montserrat" pitchFamily="2" charset="77"/>
                <a:ea typeface="Calibri"/>
                <a:cs typeface="Calibri"/>
                <a:sym typeface="Calibri"/>
              </a:rPr>
              <a:t>: 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KTU, Kaunas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city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municipality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, Kaunas 2022</a:t>
            </a:r>
          </a:p>
          <a:p>
            <a:pPr marL="342900" lvl="0" indent="-342900">
              <a:spcBef>
                <a:spcPts val="1000"/>
              </a:spcBef>
              <a:buClr>
                <a:schemeClr val="dk1"/>
              </a:buClr>
              <a:buSzPts val="2400"/>
              <a:buFont typeface="Courier New"/>
              <a:buChar char="o"/>
            </a:pPr>
            <a:r>
              <a:rPr lang="lt-LT" b="1" dirty="0" err="1">
                <a:latin typeface="Montserrat" pitchFamily="2" charset="77"/>
                <a:ea typeface="Calibri"/>
                <a:cs typeface="Calibri"/>
                <a:sym typeface="Calibri"/>
              </a:rPr>
              <a:t>Duration</a:t>
            </a:r>
            <a:r>
              <a:rPr lang="lt-LT" b="1" dirty="0">
                <a:latin typeface="Montserrat" pitchFamily="2" charset="77"/>
                <a:ea typeface="Calibri"/>
                <a:cs typeface="Calibri"/>
                <a:sym typeface="Calibri"/>
              </a:rPr>
              <a:t>: 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48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months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(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starts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from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June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2020)</a:t>
            </a:r>
            <a:endParaRPr lang="lt-LT" dirty="0">
              <a:latin typeface="Montserrat" pitchFamily="2" charset="77"/>
            </a:endParaRPr>
          </a:p>
          <a:p>
            <a:pPr marL="342900" lvl="0" indent="-342900">
              <a:spcBef>
                <a:spcPts val="1000"/>
              </a:spcBef>
              <a:buSzPts val="2400"/>
              <a:buFont typeface="Courier New"/>
              <a:buChar char="o"/>
            </a:pPr>
            <a:r>
              <a:rPr lang="lt-LT" b="1" dirty="0" err="1">
                <a:latin typeface="Montserrat" pitchFamily="2" charset="77"/>
                <a:ea typeface="Calibri"/>
                <a:cs typeface="Calibri"/>
                <a:sym typeface="Calibri"/>
              </a:rPr>
              <a:t>Total</a:t>
            </a:r>
            <a:r>
              <a:rPr lang="lt-LT" b="1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b="1" dirty="0" err="1">
                <a:latin typeface="Montserrat" pitchFamily="2" charset="77"/>
                <a:ea typeface="Calibri"/>
                <a:cs typeface="Calibri"/>
                <a:sym typeface="Calibri"/>
              </a:rPr>
              <a:t>budget</a:t>
            </a:r>
            <a:r>
              <a:rPr lang="lt-LT" b="1" dirty="0">
                <a:latin typeface="Montserrat" pitchFamily="2" charset="77"/>
                <a:ea typeface="Calibri"/>
                <a:cs typeface="Calibri"/>
                <a:sym typeface="Calibri"/>
              </a:rPr>
              <a:t>: 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7.9M EUR</a:t>
            </a:r>
          </a:p>
          <a:p>
            <a:pPr marL="342900" lvl="0" indent="-342900">
              <a:spcBef>
                <a:spcPts val="1000"/>
              </a:spcBef>
              <a:buSzPts val="2400"/>
              <a:buFont typeface="Courier New"/>
              <a:buChar char="o"/>
            </a:pPr>
            <a:endParaRPr lang="lt-LT" sz="1050" dirty="0">
              <a:latin typeface="Montserrat" pitchFamily="2" charset="77"/>
              <a:ea typeface="Calibri"/>
              <a:cs typeface="Calibri"/>
              <a:sym typeface="Calibri"/>
            </a:endParaRPr>
          </a:p>
          <a:p>
            <a:pPr lvl="0">
              <a:spcBef>
                <a:spcPts val="1000"/>
              </a:spcBef>
              <a:buSzPts val="2400"/>
            </a:pPr>
            <a:endParaRPr lang="lt-LT" sz="1050" dirty="0">
              <a:latin typeface="Montserrat" pitchFamily="2" charset="77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22" descr="Diagra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b="2164"/>
          <a:stretch/>
        </p:blipFill>
        <p:spPr>
          <a:xfrm>
            <a:off x="6772529" y="7610152"/>
            <a:ext cx="4947741" cy="4310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2" descr="Diagram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 b="4602"/>
          <a:stretch/>
        </p:blipFill>
        <p:spPr>
          <a:xfrm>
            <a:off x="658646" y="7610153"/>
            <a:ext cx="6008952" cy="4310156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2"/>
          <p:cNvSpPr txBox="1"/>
          <p:nvPr/>
        </p:nvSpPr>
        <p:spPr>
          <a:xfrm>
            <a:off x="11478000" y="203175"/>
            <a:ext cx="405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 err="1">
                <a:latin typeface="Calibri"/>
                <a:ea typeface="Calibri"/>
                <a:cs typeface="Calibri"/>
                <a:sym typeface="Calibri"/>
              </a:rPr>
              <a:t>R</a:t>
            </a:r>
            <a:endParaRPr sz="18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BDF3D5A-CAD6-214E-ACD8-22786337C0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897" t="-553" r="3525" b="553"/>
          <a:stretch/>
        </p:blipFill>
        <p:spPr>
          <a:xfrm>
            <a:off x="5361708" y="-32293"/>
            <a:ext cx="6818159" cy="576694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D35E18D-4005-D34D-90BD-AA2CD1DB82F3}"/>
              </a:ext>
            </a:extLst>
          </p:cNvPr>
          <p:cNvSpPr/>
          <p:nvPr/>
        </p:nvSpPr>
        <p:spPr>
          <a:xfrm>
            <a:off x="2611571" y="6000286"/>
            <a:ext cx="72588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buSzPts val="2400"/>
            </a:pPr>
            <a:r>
              <a:rPr lang="lt-LT" sz="1100" dirty="0" err="1">
                <a:latin typeface="Montserrat" pitchFamily="2" charset="77"/>
                <a:ea typeface="Calibri"/>
                <a:cs typeface="Calibri"/>
                <a:sym typeface="Calibri"/>
              </a:rPr>
              <a:t>Call</a:t>
            </a:r>
            <a:r>
              <a:rPr lang="lt-LT" sz="1100" dirty="0">
                <a:latin typeface="Montserrat" pitchFamily="2" charset="77"/>
                <a:ea typeface="Calibri"/>
                <a:cs typeface="Calibri"/>
                <a:sym typeface="Calibri"/>
              </a:rPr>
              <a:t>: H2020-SC5-2018-2019-2020 (</a:t>
            </a:r>
            <a:r>
              <a:rPr lang="lt-LT" sz="1100" dirty="0" err="1">
                <a:latin typeface="Montserrat" pitchFamily="2" charset="77"/>
                <a:ea typeface="Calibri"/>
                <a:cs typeface="Calibri"/>
                <a:sym typeface="Calibri"/>
              </a:rPr>
              <a:t>Greening</a:t>
            </a:r>
            <a:r>
              <a:rPr lang="lt-LT" sz="1100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100" dirty="0" err="1">
                <a:latin typeface="Montserrat" pitchFamily="2" charset="77"/>
                <a:ea typeface="Calibri"/>
                <a:cs typeface="Calibri"/>
                <a:sym typeface="Calibri"/>
              </a:rPr>
              <a:t>the</a:t>
            </a:r>
            <a:r>
              <a:rPr lang="lt-LT" sz="1100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100" dirty="0" err="1">
                <a:latin typeface="Montserrat" pitchFamily="2" charset="77"/>
                <a:ea typeface="Calibri"/>
                <a:cs typeface="Calibri"/>
                <a:sym typeface="Calibri"/>
              </a:rPr>
              <a:t>economy</a:t>
            </a:r>
            <a:r>
              <a:rPr lang="lt-LT" sz="1100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100" dirty="0" err="1">
                <a:latin typeface="Montserrat" pitchFamily="2" charset="77"/>
                <a:ea typeface="Calibri"/>
                <a:cs typeface="Calibri"/>
                <a:sym typeface="Calibri"/>
              </a:rPr>
              <a:t>in</a:t>
            </a:r>
            <a:r>
              <a:rPr lang="lt-LT" sz="1100" dirty="0">
                <a:latin typeface="Montserrat" pitchFamily="2" charset="77"/>
                <a:ea typeface="Calibri"/>
                <a:cs typeface="Calibri"/>
                <a:sym typeface="Calibri"/>
              </a:rPr>
              <a:t> line </a:t>
            </a:r>
            <a:r>
              <a:rPr lang="lt-LT" sz="1100" dirty="0" err="1">
                <a:latin typeface="Montserrat" pitchFamily="2" charset="77"/>
                <a:ea typeface="Calibri"/>
                <a:cs typeface="Calibri"/>
                <a:sym typeface="Calibri"/>
              </a:rPr>
              <a:t>with</a:t>
            </a:r>
            <a:r>
              <a:rPr lang="lt-LT" sz="1100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100" dirty="0" err="1">
                <a:latin typeface="Montserrat" pitchFamily="2" charset="77"/>
                <a:ea typeface="Calibri"/>
                <a:cs typeface="Calibri"/>
                <a:sym typeface="Calibri"/>
              </a:rPr>
              <a:t>the</a:t>
            </a:r>
            <a:r>
              <a:rPr lang="lt-LT" sz="1100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100" dirty="0" err="1">
                <a:latin typeface="Montserrat" pitchFamily="2" charset="77"/>
                <a:ea typeface="Calibri"/>
                <a:cs typeface="Calibri"/>
                <a:sym typeface="Calibri"/>
              </a:rPr>
              <a:t>Sustainable</a:t>
            </a:r>
            <a:r>
              <a:rPr lang="lt-LT" sz="1100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100" dirty="0" err="1">
                <a:latin typeface="Montserrat" pitchFamily="2" charset="77"/>
                <a:ea typeface="Calibri"/>
                <a:cs typeface="Calibri"/>
                <a:sym typeface="Calibri"/>
              </a:rPr>
              <a:t>Development</a:t>
            </a:r>
            <a:r>
              <a:rPr lang="lt-LT" sz="1100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100" dirty="0" err="1">
                <a:latin typeface="Montserrat" pitchFamily="2" charset="77"/>
                <a:ea typeface="Calibri"/>
                <a:cs typeface="Calibri"/>
                <a:sym typeface="Calibri"/>
              </a:rPr>
              <a:t>Goals</a:t>
            </a:r>
            <a:r>
              <a:rPr lang="lt-LT" sz="1100" dirty="0">
                <a:latin typeface="Montserrat" pitchFamily="2" charset="77"/>
                <a:ea typeface="Calibri"/>
                <a:cs typeface="Calibri"/>
                <a:sym typeface="Calibri"/>
              </a:rPr>
              <a:t> (</a:t>
            </a:r>
            <a:r>
              <a:rPr lang="lt-LT" sz="1100" dirty="0" err="1">
                <a:latin typeface="Montserrat" pitchFamily="2" charset="77"/>
                <a:ea typeface="Calibri"/>
                <a:cs typeface="Calibri"/>
                <a:sym typeface="Calibri"/>
              </a:rPr>
              <a:t>SDGs</a:t>
            </a:r>
            <a:r>
              <a:rPr lang="lt-LT" sz="1100" dirty="0">
                <a:latin typeface="Montserrat" pitchFamily="2" charset="77"/>
                <a:ea typeface="Calibri"/>
                <a:cs typeface="Calibri"/>
                <a:sym typeface="Calibri"/>
              </a:rPr>
              <a:t>)) </a:t>
            </a:r>
            <a:r>
              <a:rPr lang="lt-LT" sz="1100" dirty="0" err="1">
                <a:latin typeface="Montserrat" pitchFamily="2" charset="77"/>
                <a:ea typeface="Calibri"/>
                <a:cs typeface="Calibri"/>
                <a:sym typeface="Calibri"/>
              </a:rPr>
              <a:t>Topic</a:t>
            </a:r>
            <a:r>
              <a:rPr lang="lt-LT" sz="1100" dirty="0">
                <a:latin typeface="Montserrat" pitchFamily="2" charset="77"/>
                <a:ea typeface="Calibri"/>
                <a:cs typeface="Calibri"/>
                <a:sym typeface="Calibri"/>
              </a:rPr>
              <a:t>: SC5-20-2019 Type </a:t>
            </a:r>
            <a:r>
              <a:rPr lang="lt-LT" sz="1100" dirty="0" err="1">
                <a:latin typeface="Montserrat" pitchFamily="2" charset="77"/>
                <a:ea typeface="Calibri"/>
                <a:cs typeface="Calibri"/>
                <a:sym typeface="Calibri"/>
              </a:rPr>
              <a:t>of</a:t>
            </a:r>
            <a:r>
              <a:rPr lang="lt-LT" sz="1100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100" dirty="0" err="1">
                <a:latin typeface="Montserrat" pitchFamily="2" charset="77"/>
                <a:ea typeface="Calibri"/>
                <a:cs typeface="Calibri"/>
                <a:sym typeface="Calibri"/>
              </a:rPr>
              <a:t>action</a:t>
            </a:r>
            <a:r>
              <a:rPr lang="lt-LT" sz="1100" dirty="0">
                <a:latin typeface="Montserrat" pitchFamily="2" charset="77"/>
                <a:ea typeface="Calibri"/>
                <a:cs typeface="Calibri"/>
                <a:sym typeface="Calibri"/>
              </a:rPr>
              <a:t>: IA </a:t>
            </a:r>
            <a:endParaRPr lang="lt-LT" sz="900" dirty="0">
              <a:latin typeface="Montserrat" pitchFamily="2" charset="77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sldNum" idx="12"/>
          </p:nvPr>
        </p:nvSpPr>
        <p:spPr>
          <a:xfrm>
            <a:off x="10947769" y="6123597"/>
            <a:ext cx="7278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it-IT" sz="1000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3</a:t>
            </a:fld>
            <a:endParaRPr sz="1000">
              <a:solidFill>
                <a:srgbClr val="2F2B7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grpSp>
        <p:nvGrpSpPr>
          <p:cNvPr id="103" name="Google Shape;103;p22"/>
          <p:cNvGrpSpPr/>
          <p:nvPr/>
        </p:nvGrpSpPr>
        <p:grpSpPr>
          <a:xfrm>
            <a:off x="11178975" y="6439192"/>
            <a:ext cx="796925" cy="199390"/>
            <a:chOff x="7844" y="189"/>
            <a:chExt cx="1255" cy="314"/>
          </a:xfrm>
        </p:grpSpPr>
        <p:sp>
          <p:nvSpPr>
            <p:cNvPr id="104" name="Google Shape;104;p22"/>
            <p:cNvSpPr/>
            <p:nvPr/>
          </p:nvSpPr>
          <p:spPr>
            <a:xfrm>
              <a:off x="7844" y="189"/>
              <a:ext cx="1149" cy="260"/>
            </a:xfrm>
            <a:prstGeom prst="rect">
              <a:avLst/>
            </a:prstGeom>
            <a:solidFill>
              <a:srgbClr val="D40F3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2"/>
            <p:cNvSpPr/>
            <p:nvPr/>
          </p:nvSpPr>
          <p:spPr>
            <a:xfrm>
              <a:off x="8053" y="267"/>
              <a:ext cx="1046" cy="236"/>
            </a:xfrm>
            <a:prstGeom prst="rect">
              <a:avLst/>
            </a:prstGeom>
            <a:noFill/>
            <a:ln w="9525" cap="flat" cmpd="sng">
              <a:solidFill>
                <a:srgbClr val="322A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7" name="Google Shape;10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100" y="6088650"/>
            <a:ext cx="9291825" cy="587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" name="Google Shape;108;p22"/>
          <p:cNvGrpSpPr/>
          <p:nvPr/>
        </p:nvGrpSpPr>
        <p:grpSpPr>
          <a:xfrm>
            <a:off x="68996651" y="311000"/>
            <a:ext cx="5746750" cy="127000"/>
            <a:chOff x="7844" y="189"/>
            <a:chExt cx="1200" cy="378"/>
          </a:xfrm>
        </p:grpSpPr>
        <p:sp>
          <p:nvSpPr>
            <p:cNvPr id="109" name="Google Shape;109;p22"/>
            <p:cNvSpPr/>
            <p:nvPr/>
          </p:nvSpPr>
          <p:spPr>
            <a:xfrm>
              <a:off x="7844" y="189"/>
              <a:ext cx="1200" cy="300"/>
            </a:xfrm>
            <a:prstGeom prst="rect">
              <a:avLst/>
            </a:prstGeom>
            <a:solidFill>
              <a:srgbClr val="D40F3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22"/>
            <p:cNvSpPr/>
            <p:nvPr/>
          </p:nvSpPr>
          <p:spPr>
            <a:xfrm>
              <a:off x="8053" y="267"/>
              <a:ext cx="900" cy="300"/>
            </a:xfrm>
            <a:prstGeom prst="rect">
              <a:avLst/>
            </a:prstGeom>
            <a:noFill/>
            <a:ln w="9525" cap="flat" cmpd="sng">
              <a:solidFill>
                <a:srgbClr val="322A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" name="Google Shape;111;p22"/>
          <p:cNvSpPr txBox="1"/>
          <p:nvPr/>
        </p:nvSpPr>
        <p:spPr>
          <a:xfrm>
            <a:off x="462100" y="1346497"/>
            <a:ext cx="5115886" cy="1282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50000"/>
              </a:lnSpc>
              <a:spcBef>
                <a:spcPts val="1000"/>
              </a:spcBef>
              <a:buClr>
                <a:schemeClr val="dk1"/>
              </a:buClr>
              <a:buSzPts val="2400"/>
            </a:pP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T-Factor’s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goal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is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to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turn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a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variety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of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u="sng" dirty="0" err="1">
                <a:latin typeface="Montserrat" pitchFamily="2" charset="77"/>
                <a:ea typeface="Calibri"/>
                <a:cs typeface="Calibri"/>
                <a:sym typeface="Calibri"/>
              </a:rPr>
              <a:t>historic</a:t>
            </a:r>
            <a:r>
              <a:rPr lang="lt-LT" u="sng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urban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areas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across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Europe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into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vibrant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hubs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for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inclusive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urban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(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re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)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generation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,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social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innovation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and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enterprise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.</a:t>
            </a:r>
            <a:endParaRPr lang="en-US" b="1" dirty="0">
              <a:solidFill>
                <a:srgbClr val="D7002B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</p:txBody>
      </p:sp>
      <p:pic>
        <p:nvPicPr>
          <p:cNvPr id="112" name="Google Shape;112;p22" descr="Diagra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b="2164"/>
          <a:stretch/>
        </p:blipFill>
        <p:spPr>
          <a:xfrm>
            <a:off x="6772529" y="7610152"/>
            <a:ext cx="4947741" cy="4310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2" descr="Diagram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 b="4602"/>
          <a:stretch/>
        </p:blipFill>
        <p:spPr>
          <a:xfrm>
            <a:off x="658646" y="7610153"/>
            <a:ext cx="6008952" cy="4310156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2"/>
          <p:cNvSpPr txBox="1"/>
          <p:nvPr/>
        </p:nvSpPr>
        <p:spPr>
          <a:xfrm>
            <a:off x="11478000" y="203175"/>
            <a:ext cx="405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latin typeface="Calibri"/>
                <a:ea typeface="Calibri"/>
                <a:cs typeface="Calibri"/>
                <a:sym typeface="Calibri"/>
              </a:rPr>
              <a:t>A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29;p23">
            <a:extLst>
              <a:ext uri="{FF2B5EF4-FFF2-40B4-BE49-F238E27FC236}">
                <a16:creationId xmlns:a16="http://schemas.microsoft.com/office/drawing/2014/main" id="{C202A0C7-A882-0940-936C-81BDC3047F30}"/>
              </a:ext>
            </a:extLst>
          </p:cNvPr>
          <p:cNvSpPr txBox="1"/>
          <p:nvPr/>
        </p:nvSpPr>
        <p:spPr>
          <a:xfrm>
            <a:off x="442850" y="1069134"/>
            <a:ext cx="5135136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 dirty="0">
                <a:solidFill>
                  <a:schemeClr val="lt1"/>
                </a:solidFill>
                <a:highlight>
                  <a:srgbClr val="D7002B"/>
                </a:highlight>
                <a:latin typeface="Montserrat"/>
                <a:ea typeface="Montserrat"/>
                <a:cs typeface="Montserrat"/>
                <a:sym typeface="Montserrat"/>
              </a:rPr>
              <a:t>Goal </a:t>
            </a:r>
            <a:endParaRPr sz="1400" b="0" i="0" u="none" strike="noStrike" cap="none" dirty="0">
              <a:solidFill>
                <a:schemeClr val="lt1"/>
              </a:solidFill>
              <a:highlight>
                <a:srgbClr val="D7002B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111;p22">
            <a:extLst>
              <a:ext uri="{FF2B5EF4-FFF2-40B4-BE49-F238E27FC236}">
                <a16:creationId xmlns:a16="http://schemas.microsoft.com/office/drawing/2014/main" id="{5FE9CEC3-97C2-9545-A839-64AE1D75F9F0}"/>
              </a:ext>
            </a:extLst>
          </p:cNvPr>
          <p:cNvSpPr txBox="1"/>
          <p:nvPr/>
        </p:nvSpPr>
        <p:spPr>
          <a:xfrm>
            <a:off x="481350" y="3048264"/>
            <a:ext cx="5135136" cy="1928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  <a:buClr>
                <a:schemeClr val="dk1"/>
              </a:buClr>
              <a:buSzPts val="2400"/>
            </a:pP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The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project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targets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early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stage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regenerations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in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a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diversity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of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historic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urban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areas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in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6 EU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cities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:</a:t>
            </a:r>
            <a:r>
              <a:rPr lang="lt-LT" i="1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b="1" i="1" u="sng" dirty="0">
                <a:solidFill>
                  <a:srgbClr val="2E2B7F"/>
                </a:solidFill>
                <a:latin typeface="Montserrat" pitchFamily="2" charset="77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London</a:t>
            </a:r>
            <a:r>
              <a:rPr lang="lt-LT" i="1" dirty="0">
                <a:solidFill>
                  <a:srgbClr val="2E2B7F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, </a:t>
            </a:r>
            <a:r>
              <a:rPr lang="lt-LT" b="1" i="1" u="sng" dirty="0">
                <a:solidFill>
                  <a:srgbClr val="2E2B7F"/>
                </a:solidFill>
                <a:latin typeface="Montserrat" pitchFamily="2" charset="77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Bilbao</a:t>
            </a:r>
            <a:r>
              <a:rPr lang="lt-LT" b="1" dirty="0">
                <a:solidFill>
                  <a:srgbClr val="2E2B7F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b="1" i="1" dirty="0">
                <a:solidFill>
                  <a:srgbClr val="2E2B7F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, </a:t>
            </a:r>
            <a:r>
              <a:rPr lang="lt-LT" b="1" i="1" u="sng" dirty="0">
                <a:solidFill>
                  <a:srgbClr val="2E2B7F"/>
                </a:solidFill>
                <a:latin typeface="Montserrat" pitchFamily="2" charset="77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Amsterdam</a:t>
            </a:r>
            <a:r>
              <a:rPr lang="lt-LT" b="1" i="1" dirty="0">
                <a:solidFill>
                  <a:srgbClr val="2E2B7F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, Kaunas, </a:t>
            </a:r>
            <a:r>
              <a:rPr lang="lt-LT" b="1" i="1" u="sng" dirty="0">
                <a:solidFill>
                  <a:srgbClr val="2E2B7F"/>
                </a:solidFill>
                <a:latin typeface="Montserrat" pitchFamily="2" charset="77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Milan</a:t>
            </a:r>
            <a:r>
              <a:rPr lang="lt-LT" b="1" i="1" dirty="0">
                <a:solidFill>
                  <a:srgbClr val="2E2B7F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&amp; </a:t>
            </a:r>
            <a:r>
              <a:rPr lang="lt-LT" b="1" i="1" dirty="0" err="1">
                <a:solidFill>
                  <a:srgbClr val="2E2B7F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Lisbon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,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and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provides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their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PPPs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with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a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unique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ecosystem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of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capacity-building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for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city-making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. </a:t>
            </a:r>
          </a:p>
        </p:txBody>
      </p:sp>
      <p:sp>
        <p:nvSpPr>
          <p:cNvPr id="17" name="Google Shape;129;p23">
            <a:extLst>
              <a:ext uri="{FF2B5EF4-FFF2-40B4-BE49-F238E27FC236}">
                <a16:creationId xmlns:a16="http://schemas.microsoft.com/office/drawing/2014/main" id="{A0D98C78-4306-8F48-BB8C-96C697209223}"/>
              </a:ext>
            </a:extLst>
          </p:cNvPr>
          <p:cNvSpPr txBox="1"/>
          <p:nvPr/>
        </p:nvSpPr>
        <p:spPr>
          <a:xfrm>
            <a:off x="462100" y="2770901"/>
            <a:ext cx="5115886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 dirty="0">
                <a:solidFill>
                  <a:schemeClr val="lt1"/>
                </a:solidFill>
                <a:highlight>
                  <a:srgbClr val="D7002B"/>
                </a:highlight>
                <a:latin typeface="Montserrat"/>
                <a:ea typeface="Montserrat"/>
                <a:cs typeface="Montserrat"/>
                <a:sym typeface="Montserrat"/>
              </a:rPr>
              <a:t>Target</a:t>
            </a:r>
            <a:endParaRPr sz="1400" b="0" i="0" u="none" strike="noStrike" cap="none" dirty="0">
              <a:solidFill>
                <a:schemeClr val="lt1"/>
              </a:solidFill>
              <a:highlight>
                <a:srgbClr val="D7002B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106;p22">
            <a:extLst>
              <a:ext uri="{FF2B5EF4-FFF2-40B4-BE49-F238E27FC236}">
                <a16:creationId xmlns:a16="http://schemas.microsoft.com/office/drawing/2014/main" id="{617F5E44-A2B3-7D4D-B361-F4CD8487F519}"/>
              </a:ext>
            </a:extLst>
          </p:cNvPr>
          <p:cNvSpPr txBox="1"/>
          <p:nvPr/>
        </p:nvSpPr>
        <p:spPr>
          <a:xfrm>
            <a:off x="403825" y="233800"/>
            <a:ext cx="10775150" cy="5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-IT" sz="3000" b="1" u="none" strike="noStrike" cap="none" dirty="0">
                <a:solidFill>
                  <a:srgbClr val="2F2B7F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|</a:t>
            </a:r>
            <a:r>
              <a:rPr lang="it-IT" sz="3000" b="1" u="none" strike="noStrike" cap="none" dirty="0">
                <a:solidFill>
                  <a:srgbClr val="2F2B7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 </a:t>
            </a:r>
            <a:r>
              <a:rPr lang="it-IT" sz="3000" b="1" dirty="0">
                <a:solidFill>
                  <a:srgbClr val="2F2B7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T-</a:t>
            </a:r>
            <a:r>
              <a:rPr lang="it-IT" sz="3000" b="1" dirty="0" err="1">
                <a:solidFill>
                  <a:srgbClr val="2F2B7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Factor</a:t>
            </a:r>
            <a:r>
              <a:rPr lang="it-IT" sz="3000" b="1" u="none" strike="noStrike" cap="none" dirty="0">
                <a:solidFill>
                  <a:srgbClr val="2F2B7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: </a:t>
            </a:r>
            <a:r>
              <a:rPr lang="it-IT" sz="3000" b="0" i="0" u="none" strike="noStrike" cap="none" dirty="0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the </a:t>
            </a:r>
            <a:r>
              <a:rPr lang="it-IT" sz="3000" b="0" i="0" u="none" strike="noStrike" cap="none" dirty="0" err="1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project</a:t>
            </a:r>
            <a:r>
              <a:rPr lang="it-IT" sz="3000" b="0" i="0" u="none" strike="noStrike" cap="none" dirty="0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 </a:t>
            </a:r>
            <a:endParaRPr lang="it-IT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-IT" sz="3000" b="0" i="0" u="none" strike="noStrike" cap="none" dirty="0">
                <a:solidFill>
                  <a:srgbClr val="2F2B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9BD680-26BC-A74C-823C-F176CB467150}"/>
              </a:ext>
            </a:extLst>
          </p:cNvPr>
          <p:cNvSpPr/>
          <p:nvPr/>
        </p:nvSpPr>
        <p:spPr>
          <a:xfrm>
            <a:off x="3352739" y="5964910"/>
            <a:ext cx="6450173" cy="461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50000"/>
              </a:lnSpc>
              <a:buSzPts val="1400"/>
            </a:pPr>
            <a:r>
              <a:rPr lang="en-US" sz="1800" b="1" dirty="0">
                <a:solidFill>
                  <a:srgbClr val="D7002B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CITY MAKING METHOD + CITY MENTORING MODEL</a:t>
            </a:r>
          </a:p>
        </p:txBody>
      </p:sp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7F731AC6-16AD-9046-9C6F-7612B7CAC16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4917"/>
          <a:stretch/>
        </p:blipFill>
        <p:spPr>
          <a:xfrm>
            <a:off x="5741826" y="65972"/>
            <a:ext cx="6220691" cy="577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149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sldNum" idx="12"/>
          </p:nvPr>
        </p:nvSpPr>
        <p:spPr>
          <a:xfrm>
            <a:off x="10947769" y="6123597"/>
            <a:ext cx="7278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it-IT" sz="1000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4</a:t>
            </a:fld>
            <a:endParaRPr sz="1000">
              <a:solidFill>
                <a:srgbClr val="2F2B7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grpSp>
        <p:nvGrpSpPr>
          <p:cNvPr id="103" name="Google Shape;103;p22"/>
          <p:cNvGrpSpPr/>
          <p:nvPr/>
        </p:nvGrpSpPr>
        <p:grpSpPr>
          <a:xfrm>
            <a:off x="11178975" y="6439192"/>
            <a:ext cx="796925" cy="199390"/>
            <a:chOff x="7844" y="189"/>
            <a:chExt cx="1255" cy="314"/>
          </a:xfrm>
        </p:grpSpPr>
        <p:sp>
          <p:nvSpPr>
            <p:cNvPr id="104" name="Google Shape;104;p22"/>
            <p:cNvSpPr/>
            <p:nvPr/>
          </p:nvSpPr>
          <p:spPr>
            <a:xfrm>
              <a:off x="7844" y="189"/>
              <a:ext cx="1149" cy="260"/>
            </a:xfrm>
            <a:prstGeom prst="rect">
              <a:avLst/>
            </a:prstGeom>
            <a:solidFill>
              <a:srgbClr val="D40F3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2"/>
            <p:cNvSpPr/>
            <p:nvPr/>
          </p:nvSpPr>
          <p:spPr>
            <a:xfrm>
              <a:off x="8053" y="267"/>
              <a:ext cx="1046" cy="236"/>
            </a:xfrm>
            <a:prstGeom prst="rect">
              <a:avLst/>
            </a:prstGeom>
            <a:noFill/>
            <a:ln w="9525" cap="flat" cmpd="sng">
              <a:solidFill>
                <a:srgbClr val="322A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7" name="Google Shape;10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100" y="6088650"/>
            <a:ext cx="9291825" cy="587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" name="Google Shape;108;p22"/>
          <p:cNvGrpSpPr/>
          <p:nvPr/>
        </p:nvGrpSpPr>
        <p:grpSpPr>
          <a:xfrm>
            <a:off x="68996651" y="311000"/>
            <a:ext cx="5746750" cy="127000"/>
            <a:chOff x="7844" y="189"/>
            <a:chExt cx="1200" cy="378"/>
          </a:xfrm>
        </p:grpSpPr>
        <p:sp>
          <p:nvSpPr>
            <p:cNvPr id="109" name="Google Shape;109;p22"/>
            <p:cNvSpPr/>
            <p:nvPr/>
          </p:nvSpPr>
          <p:spPr>
            <a:xfrm>
              <a:off x="7844" y="189"/>
              <a:ext cx="1200" cy="300"/>
            </a:xfrm>
            <a:prstGeom prst="rect">
              <a:avLst/>
            </a:prstGeom>
            <a:solidFill>
              <a:srgbClr val="D40F3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22"/>
            <p:cNvSpPr/>
            <p:nvPr/>
          </p:nvSpPr>
          <p:spPr>
            <a:xfrm>
              <a:off x="8053" y="267"/>
              <a:ext cx="900" cy="300"/>
            </a:xfrm>
            <a:prstGeom prst="rect">
              <a:avLst/>
            </a:prstGeom>
            <a:noFill/>
            <a:ln w="9525" cap="flat" cmpd="sng">
              <a:solidFill>
                <a:srgbClr val="322A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2" name="Google Shape;112;p22" descr="Diagra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b="2164"/>
          <a:stretch/>
        </p:blipFill>
        <p:spPr>
          <a:xfrm>
            <a:off x="6772529" y="7610152"/>
            <a:ext cx="4947741" cy="4310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2" descr="Diagram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 b="4602"/>
          <a:stretch/>
        </p:blipFill>
        <p:spPr>
          <a:xfrm>
            <a:off x="658646" y="7610153"/>
            <a:ext cx="6008952" cy="4310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A5DC446-1676-4B45-BD4E-14B962A55E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0448"/>
            <a:ext cx="12192000" cy="59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5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sldNum" idx="12"/>
          </p:nvPr>
        </p:nvSpPr>
        <p:spPr>
          <a:xfrm>
            <a:off x="10947769" y="6123597"/>
            <a:ext cx="7278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it-IT" sz="1000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5</a:t>
            </a:fld>
            <a:endParaRPr sz="1000">
              <a:solidFill>
                <a:srgbClr val="2F2B7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grpSp>
        <p:nvGrpSpPr>
          <p:cNvPr id="103" name="Google Shape;103;p22"/>
          <p:cNvGrpSpPr/>
          <p:nvPr/>
        </p:nvGrpSpPr>
        <p:grpSpPr>
          <a:xfrm>
            <a:off x="11178975" y="6439192"/>
            <a:ext cx="796925" cy="199390"/>
            <a:chOff x="7844" y="189"/>
            <a:chExt cx="1255" cy="314"/>
          </a:xfrm>
        </p:grpSpPr>
        <p:sp>
          <p:nvSpPr>
            <p:cNvPr id="104" name="Google Shape;104;p22"/>
            <p:cNvSpPr/>
            <p:nvPr/>
          </p:nvSpPr>
          <p:spPr>
            <a:xfrm>
              <a:off x="7844" y="189"/>
              <a:ext cx="1149" cy="260"/>
            </a:xfrm>
            <a:prstGeom prst="rect">
              <a:avLst/>
            </a:prstGeom>
            <a:solidFill>
              <a:srgbClr val="D40F3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2"/>
            <p:cNvSpPr/>
            <p:nvPr/>
          </p:nvSpPr>
          <p:spPr>
            <a:xfrm>
              <a:off x="8053" y="267"/>
              <a:ext cx="1046" cy="236"/>
            </a:xfrm>
            <a:prstGeom prst="rect">
              <a:avLst/>
            </a:prstGeom>
            <a:noFill/>
            <a:ln w="9525" cap="flat" cmpd="sng">
              <a:solidFill>
                <a:srgbClr val="322A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7" name="Google Shape;10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100" y="6088650"/>
            <a:ext cx="9291825" cy="587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" name="Google Shape;108;p22"/>
          <p:cNvGrpSpPr/>
          <p:nvPr/>
        </p:nvGrpSpPr>
        <p:grpSpPr>
          <a:xfrm>
            <a:off x="68996651" y="311000"/>
            <a:ext cx="5746750" cy="127000"/>
            <a:chOff x="7844" y="189"/>
            <a:chExt cx="1200" cy="378"/>
          </a:xfrm>
        </p:grpSpPr>
        <p:sp>
          <p:nvSpPr>
            <p:cNvPr id="109" name="Google Shape;109;p22"/>
            <p:cNvSpPr/>
            <p:nvPr/>
          </p:nvSpPr>
          <p:spPr>
            <a:xfrm>
              <a:off x="7844" y="189"/>
              <a:ext cx="1200" cy="300"/>
            </a:xfrm>
            <a:prstGeom prst="rect">
              <a:avLst/>
            </a:prstGeom>
            <a:solidFill>
              <a:srgbClr val="D40F3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22"/>
            <p:cNvSpPr/>
            <p:nvPr/>
          </p:nvSpPr>
          <p:spPr>
            <a:xfrm>
              <a:off x="8053" y="267"/>
              <a:ext cx="900" cy="300"/>
            </a:xfrm>
            <a:prstGeom prst="rect">
              <a:avLst/>
            </a:prstGeom>
            <a:noFill/>
            <a:ln w="9525" cap="flat" cmpd="sng">
              <a:solidFill>
                <a:srgbClr val="322A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2" name="Google Shape;112;p22" descr="Diagra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b="2164"/>
          <a:stretch/>
        </p:blipFill>
        <p:spPr>
          <a:xfrm>
            <a:off x="6772529" y="7610152"/>
            <a:ext cx="4947741" cy="4310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2" descr="Diagram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 b="4602"/>
          <a:stretch/>
        </p:blipFill>
        <p:spPr>
          <a:xfrm>
            <a:off x="658646" y="7610153"/>
            <a:ext cx="6008952" cy="4310156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2"/>
          <p:cNvSpPr txBox="1"/>
          <p:nvPr/>
        </p:nvSpPr>
        <p:spPr>
          <a:xfrm>
            <a:off x="11478000" y="203175"/>
            <a:ext cx="405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latin typeface="Calibri"/>
                <a:ea typeface="Calibri"/>
                <a:cs typeface="Calibri"/>
                <a:sym typeface="Calibri"/>
              </a:rPr>
              <a:t>A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06;p22">
            <a:extLst>
              <a:ext uri="{FF2B5EF4-FFF2-40B4-BE49-F238E27FC236}">
                <a16:creationId xmlns:a16="http://schemas.microsoft.com/office/drawing/2014/main" id="{617F5E44-A2B3-7D4D-B361-F4CD8487F519}"/>
              </a:ext>
            </a:extLst>
          </p:cNvPr>
          <p:cNvSpPr txBox="1"/>
          <p:nvPr/>
        </p:nvSpPr>
        <p:spPr>
          <a:xfrm>
            <a:off x="403825" y="233800"/>
            <a:ext cx="10775150" cy="5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-IT" sz="3000" b="1" u="none" strike="noStrike" cap="none" dirty="0">
                <a:solidFill>
                  <a:srgbClr val="2F2B7F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|</a:t>
            </a:r>
            <a:r>
              <a:rPr lang="it-IT" sz="3000" b="1" u="none" strike="noStrike" cap="none" dirty="0">
                <a:solidFill>
                  <a:srgbClr val="2F2B7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 </a:t>
            </a:r>
            <a:r>
              <a:rPr lang="it-IT" sz="3000" b="1" dirty="0">
                <a:solidFill>
                  <a:srgbClr val="2F2B7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T-</a:t>
            </a:r>
            <a:r>
              <a:rPr lang="it-IT" sz="3000" b="1" dirty="0" err="1">
                <a:solidFill>
                  <a:srgbClr val="2F2B7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Factor</a:t>
            </a:r>
            <a:r>
              <a:rPr lang="it-IT" sz="3000" b="1" u="none" strike="noStrike" cap="none" dirty="0">
                <a:solidFill>
                  <a:srgbClr val="2F2B7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: </a:t>
            </a:r>
            <a:r>
              <a:rPr lang="it-IT" sz="3000" b="0" i="0" u="none" strike="noStrike" cap="none" dirty="0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the </a:t>
            </a:r>
            <a:r>
              <a:rPr lang="it-IT" sz="3000" b="0" i="0" u="none" strike="noStrike" cap="none" dirty="0" err="1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project</a:t>
            </a:r>
            <a:r>
              <a:rPr lang="it-IT" sz="3000" b="0" i="0" u="none" strike="noStrike" cap="none" dirty="0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 </a:t>
            </a:r>
            <a:endParaRPr lang="it-IT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-IT" sz="3000" b="0" i="0" u="none" strike="noStrike" cap="none" dirty="0">
                <a:solidFill>
                  <a:srgbClr val="2F2B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9BD680-26BC-A74C-823C-F176CB467150}"/>
              </a:ext>
            </a:extLst>
          </p:cNvPr>
          <p:cNvSpPr/>
          <p:nvPr/>
        </p:nvSpPr>
        <p:spPr>
          <a:xfrm>
            <a:off x="436481" y="1066108"/>
            <a:ext cx="3054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1400"/>
            </a:pPr>
            <a:r>
              <a:rPr lang="en-US" sz="1600" b="1" dirty="0">
                <a:solidFill>
                  <a:srgbClr val="D7002B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CITY MAKING METHOD &gt; ‘TEMPORARY URBANISM’ &gt; MEANWHILE USES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A3E8E5-F513-1341-A422-0682AF4DDB8C}"/>
              </a:ext>
            </a:extLst>
          </p:cNvPr>
          <p:cNvSpPr/>
          <p:nvPr/>
        </p:nvSpPr>
        <p:spPr>
          <a:xfrm>
            <a:off x="433697" y="1835643"/>
            <a:ext cx="384438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SzPts val="1400"/>
              <a:buFont typeface="Courier New"/>
              <a:buChar char="o"/>
            </a:pPr>
            <a:r>
              <a:rPr lang="lt-LT" b="1" i="1" dirty="0" err="1">
                <a:latin typeface="Montserrat" pitchFamily="2" charset="77"/>
                <a:ea typeface="Calibri"/>
                <a:cs typeface="Calibri"/>
                <a:sym typeface="Calibri"/>
              </a:rPr>
              <a:t>Prompt</a:t>
            </a:r>
            <a:r>
              <a:rPr lang="lt-LT" b="1" i="1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b="1" i="1" dirty="0" err="1">
                <a:latin typeface="Montserrat" pitchFamily="2" charset="77"/>
                <a:ea typeface="Calibri"/>
                <a:cs typeface="Calibri"/>
                <a:sym typeface="Calibri"/>
              </a:rPr>
              <a:t>uses</a:t>
            </a:r>
            <a:r>
              <a:rPr lang="lt-LT" b="1" i="1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i="1" dirty="0">
                <a:latin typeface="Montserrat" pitchFamily="2" charset="77"/>
                <a:ea typeface="Calibri"/>
                <a:cs typeface="Calibri"/>
                <a:sym typeface="Calibri"/>
              </a:rPr>
              <a:t>(</a:t>
            </a:r>
            <a:r>
              <a:rPr lang="lt-LT" i="1" dirty="0" err="1">
                <a:latin typeface="Montserrat" pitchFamily="2" charset="77"/>
                <a:ea typeface="Calibri"/>
                <a:cs typeface="Calibri"/>
                <a:sym typeface="Calibri"/>
              </a:rPr>
              <a:t>events</a:t>
            </a:r>
            <a:r>
              <a:rPr lang="lt-LT" i="1" dirty="0">
                <a:latin typeface="Montserrat" pitchFamily="2" charset="77"/>
                <a:ea typeface="Calibri"/>
                <a:cs typeface="Calibri"/>
                <a:sym typeface="Calibri"/>
              </a:rPr>
              <a:t>)</a:t>
            </a:r>
            <a:endParaRPr lang="lt-LT" dirty="0">
              <a:latin typeface="Montserrat" pitchFamily="2" charset="77"/>
            </a:endParaRPr>
          </a:p>
          <a:p>
            <a:pPr marL="285750" lvl="0" indent="-285750">
              <a:buSzPts val="1400"/>
              <a:buFont typeface="Courier New"/>
              <a:buChar char="o"/>
            </a:pPr>
            <a:r>
              <a:rPr lang="lt-LT" b="1" i="1" dirty="0" err="1">
                <a:solidFill>
                  <a:schemeClr val="dk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Regular</a:t>
            </a:r>
            <a:r>
              <a:rPr lang="lt-LT" b="1" i="1" dirty="0">
                <a:solidFill>
                  <a:schemeClr val="dk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b="1" i="1" dirty="0" err="1">
                <a:solidFill>
                  <a:schemeClr val="dk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uses</a:t>
            </a:r>
            <a:r>
              <a:rPr lang="lt-LT" b="1" i="1" dirty="0">
                <a:solidFill>
                  <a:schemeClr val="dk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i="1" dirty="0">
                <a:solidFill>
                  <a:schemeClr val="dk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(</a:t>
            </a:r>
            <a:r>
              <a:rPr lang="lt-LT" i="1" dirty="0" err="1">
                <a:solidFill>
                  <a:schemeClr val="dk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training</a:t>
            </a:r>
            <a:r>
              <a:rPr lang="lt-LT" i="1" dirty="0">
                <a:solidFill>
                  <a:schemeClr val="dk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, </a:t>
            </a:r>
            <a:r>
              <a:rPr lang="lt-LT" i="1" dirty="0" err="1">
                <a:solidFill>
                  <a:schemeClr val="dk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incubation</a:t>
            </a:r>
            <a:r>
              <a:rPr lang="lt-LT" i="1" dirty="0">
                <a:solidFill>
                  <a:schemeClr val="dk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)</a:t>
            </a:r>
            <a:endParaRPr lang="lt-LT" dirty="0">
              <a:latin typeface="Montserrat" pitchFamily="2" charset="77"/>
            </a:endParaRPr>
          </a:p>
          <a:p>
            <a:pPr marL="285750" lvl="0" indent="-285750">
              <a:buSzPts val="1400"/>
              <a:buFont typeface="Courier New"/>
              <a:buChar char="o"/>
            </a:pPr>
            <a:r>
              <a:rPr lang="lt-LT" b="1" i="1" dirty="0" err="1">
                <a:solidFill>
                  <a:schemeClr val="dk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Permanent</a:t>
            </a:r>
            <a:r>
              <a:rPr lang="lt-LT" b="1" i="1" dirty="0">
                <a:solidFill>
                  <a:schemeClr val="dk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b="1" i="1" dirty="0" err="1">
                <a:solidFill>
                  <a:schemeClr val="dk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uses</a:t>
            </a:r>
            <a:r>
              <a:rPr lang="lt-LT" b="1" i="1" dirty="0">
                <a:solidFill>
                  <a:schemeClr val="dk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i="1" dirty="0">
                <a:solidFill>
                  <a:schemeClr val="dk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(</a:t>
            </a:r>
            <a:r>
              <a:rPr lang="lt-LT" i="1" dirty="0" err="1">
                <a:solidFill>
                  <a:schemeClr val="dk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longer</a:t>
            </a:r>
            <a:r>
              <a:rPr lang="lt-LT" i="1" dirty="0">
                <a:solidFill>
                  <a:schemeClr val="dk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i="1" dirty="0" err="1">
                <a:solidFill>
                  <a:schemeClr val="dk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use</a:t>
            </a:r>
            <a:r>
              <a:rPr lang="lt-LT" i="1" dirty="0">
                <a:solidFill>
                  <a:schemeClr val="dk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)</a:t>
            </a:r>
            <a:endParaRPr lang="lt-LT" dirty="0">
              <a:latin typeface="Montserrat" pitchFamily="2" charset="77"/>
            </a:endParaRPr>
          </a:p>
        </p:txBody>
      </p:sp>
      <p:pic>
        <p:nvPicPr>
          <p:cNvPr id="7" name="Picture 6" descr="A picture containing text, different, various, items&#10;&#10;Description automatically generated">
            <a:extLst>
              <a:ext uri="{FF2B5EF4-FFF2-40B4-BE49-F238E27FC236}">
                <a16:creationId xmlns:a16="http://schemas.microsoft.com/office/drawing/2014/main" id="{F769EE39-AE8D-7847-8D90-A56FFE2DC4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6958" y="1066108"/>
            <a:ext cx="8190449" cy="5022542"/>
          </a:xfrm>
          <a:prstGeom prst="rect">
            <a:avLst/>
          </a:prstGeom>
        </p:spPr>
      </p:pic>
      <p:pic>
        <p:nvPicPr>
          <p:cNvPr id="9" name="Picture 8" descr="A picture containing outdoor, sky, ground, way&#10;&#10;Description automatically generated">
            <a:extLst>
              <a:ext uri="{FF2B5EF4-FFF2-40B4-BE49-F238E27FC236}">
                <a16:creationId xmlns:a16="http://schemas.microsoft.com/office/drawing/2014/main" id="{942851C1-AD02-1343-A030-65351E5402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314"/>
          <a:stretch/>
        </p:blipFill>
        <p:spPr>
          <a:xfrm>
            <a:off x="6112401" y="2807952"/>
            <a:ext cx="1913285" cy="1543387"/>
          </a:xfrm>
          <a:prstGeom prst="rect">
            <a:avLst/>
          </a:prstGeom>
        </p:spPr>
      </p:pic>
      <p:pic>
        <p:nvPicPr>
          <p:cNvPr id="11" name="Picture 10" descr="A group of people sitting in chairs on a beach&#10;&#10;Description automatically generated with low confidence">
            <a:extLst>
              <a:ext uri="{FF2B5EF4-FFF2-40B4-BE49-F238E27FC236}">
                <a16:creationId xmlns:a16="http://schemas.microsoft.com/office/drawing/2014/main" id="{AC20769B-F445-4A48-AE82-37BE8A1947A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918"/>
          <a:stretch/>
        </p:blipFill>
        <p:spPr>
          <a:xfrm>
            <a:off x="8096280" y="2802632"/>
            <a:ext cx="1913285" cy="1543387"/>
          </a:xfrm>
          <a:prstGeom prst="rect">
            <a:avLst/>
          </a:prstGeom>
        </p:spPr>
      </p:pic>
      <p:pic>
        <p:nvPicPr>
          <p:cNvPr id="13" name="Picture 12" descr="A high angle view of a building&#10;&#10;Description automatically generated with medium confidence">
            <a:extLst>
              <a:ext uri="{FF2B5EF4-FFF2-40B4-BE49-F238E27FC236}">
                <a16:creationId xmlns:a16="http://schemas.microsoft.com/office/drawing/2014/main" id="{2918CF05-32AF-9D47-A288-DA2508E5D6E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572"/>
          <a:stretch/>
        </p:blipFill>
        <p:spPr>
          <a:xfrm>
            <a:off x="10095806" y="2807952"/>
            <a:ext cx="1920865" cy="1543387"/>
          </a:xfrm>
          <a:prstGeom prst="rect">
            <a:avLst/>
          </a:prstGeom>
        </p:spPr>
      </p:pic>
      <p:pic>
        <p:nvPicPr>
          <p:cNvPr id="5" name="Picture 4" descr="A picture containing text, building, sky, outdoor&#10;&#10;Description automatically generated">
            <a:extLst>
              <a:ext uri="{FF2B5EF4-FFF2-40B4-BE49-F238E27FC236}">
                <a16:creationId xmlns:a16="http://schemas.microsoft.com/office/drawing/2014/main" id="{18F2B177-5417-2145-949B-8D70F9A0A7E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-351" r="152"/>
          <a:stretch/>
        </p:blipFill>
        <p:spPr>
          <a:xfrm>
            <a:off x="555165" y="2801207"/>
            <a:ext cx="5453742" cy="314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34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sldNum" idx="12"/>
          </p:nvPr>
        </p:nvSpPr>
        <p:spPr>
          <a:xfrm>
            <a:off x="10947769" y="6123597"/>
            <a:ext cx="7278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it-IT" sz="1000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6</a:t>
            </a:fld>
            <a:endParaRPr sz="1000">
              <a:solidFill>
                <a:srgbClr val="2F2B7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grpSp>
        <p:nvGrpSpPr>
          <p:cNvPr id="103" name="Google Shape;103;p22"/>
          <p:cNvGrpSpPr/>
          <p:nvPr/>
        </p:nvGrpSpPr>
        <p:grpSpPr>
          <a:xfrm>
            <a:off x="11178975" y="6439192"/>
            <a:ext cx="796925" cy="199390"/>
            <a:chOff x="7844" y="189"/>
            <a:chExt cx="1255" cy="314"/>
          </a:xfrm>
        </p:grpSpPr>
        <p:sp>
          <p:nvSpPr>
            <p:cNvPr id="104" name="Google Shape;104;p22"/>
            <p:cNvSpPr/>
            <p:nvPr/>
          </p:nvSpPr>
          <p:spPr>
            <a:xfrm>
              <a:off x="7844" y="189"/>
              <a:ext cx="1149" cy="260"/>
            </a:xfrm>
            <a:prstGeom prst="rect">
              <a:avLst/>
            </a:prstGeom>
            <a:solidFill>
              <a:srgbClr val="D40F3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2"/>
            <p:cNvSpPr/>
            <p:nvPr/>
          </p:nvSpPr>
          <p:spPr>
            <a:xfrm>
              <a:off x="8053" y="267"/>
              <a:ext cx="1046" cy="236"/>
            </a:xfrm>
            <a:prstGeom prst="rect">
              <a:avLst/>
            </a:prstGeom>
            <a:noFill/>
            <a:ln w="9525" cap="flat" cmpd="sng">
              <a:solidFill>
                <a:srgbClr val="322A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6" name="Google Shape;106;p22"/>
          <p:cNvSpPr txBox="1"/>
          <p:nvPr/>
        </p:nvSpPr>
        <p:spPr>
          <a:xfrm>
            <a:off x="403825" y="233800"/>
            <a:ext cx="10775150" cy="5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-IT" sz="3000" b="1" i="0" u="none" strike="noStrike" cap="none" dirty="0">
                <a:solidFill>
                  <a:srgbClr val="2F2B7F"/>
                </a:solidFill>
                <a:latin typeface="Montserrat"/>
                <a:ea typeface="Montserrat"/>
                <a:cs typeface="Montserrat"/>
                <a:sym typeface="Montserrat"/>
              </a:rPr>
              <a:t>|</a:t>
            </a:r>
            <a:r>
              <a:rPr lang="it-IT" sz="3000" b="0" i="0" u="none" strike="noStrike" cap="none" dirty="0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it-IT" sz="3000" b="1" dirty="0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T-</a:t>
            </a:r>
            <a:r>
              <a:rPr lang="it-IT" sz="3000" b="1" dirty="0" err="1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Factor</a:t>
            </a:r>
            <a:r>
              <a:rPr lang="it-IT" sz="3000" b="0" i="0" u="none" strike="noStrike" cap="none" dirty="0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: the </a:t>
            </a:r>
            <a:r>
              <a:rPr lang="it-IT" sz="3000" b="0" i="0" u="none" strike="noStrike" cap="none" dirty="0" err="1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project</a:t>
            </a:r>
            <a:r>
              <a:rPr lang="it-IT" sz="3000" b="0" i="0" u="none" strike="noStrike" cap="none" dirty="0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 </a:t>
            </a:r>
            <a:endParaRPr lang="it-IT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-IT" sz="3000" b="0" i="0" u="none" strike="noStrike" cap="none" dirty="0">
                <a:solidFill>
                  <a:srgbClr val="2F2B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107" name="Google Shape;10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100" y="6088650"/>
            <a:ext cx="9291825" cy="587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" name="Google Shape;108;p22"/>
          <p:cNvGrpSpPr/>
          <p:nvPr/>
        </p:nvGrpSpPr>
        <p:grpSpPr>
          <a:xfrm>
            <a:off x="68996651" y="311000"/>
            <a:ext cx="5746750" cy="127000"/>
            <a:chOff x="7844" y="189"/>
            <a:chExt cx="1200" cy="378"/>
          </a:xfrm>
        </p:grpSpPr>
        <p:sp>
          <p:nvSpPr>
            <p:cNvPr id="109" name="Google Shape;109;p22"/>
            <p:cNvSpPr/>
            <p:nvPr/>
          </p:nvSpPr>
          <p:spPr>
            <a:xfrm>
              <a:off x="7844" y="189"/>
              <a:ext cx="1200" cy="300"/>
            </a:xfrm>
            <a:prstGeom prst="rect">
              <a:avLst/>
            </a:prstGeom>
            <a:solidFill>
              <a:srgbClr val="D40F3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22"/>
            <p:cNvSpPr/>
            <p:nvPr/>
          </p:nvSpPr>
          <p:spPr>
            <a:xfrm>
              <a:off x="8053" y="267"/>
              <a:ext cx="900" cy="300"/>
            </a:xfrm>
            <a:prstGeom prst="rect">
              <a:avLst/>
            </a:prstGeom>
            <a:noFill/>
            <a:ln w="9525" cap="flat" cmpd="sng">
              <a:solidFill>
                <a:srgbClr val="322A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" name="Google Shape;111;p22"/>
          <p:cNvSpPr txBox="1"/>
          <p:nvPr/>
        </p:nvSpPr>
        <p:spPr>
          <a:xfrm>
            <a:off x="462100" y="1346497"/>
            <a:ext cx="5115886" cy="4445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50000"/>
              </a:lnSpc>
              <a:buClr>
                <a:schemeClr val="dk1"/>
              </a:buClr>
              <a:buSzPts val="2400"/>
            </a:pP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The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project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challenges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the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b="1" i="1" dirty="0" err="1">
                <a:latin typeface="Montserrat" pitchFamily="2" charset="77"/>
                <a:ea typeface="Calibri"/>
                <a:cs typeface="Calibri"/>
                <a:sym typeface="Calibri"/>
              </a:rPr>
              <a:t>waiting</a:t>
            </a:r>
            <a:r>
              <a:rPr lang="lt-LT" b="1" i="1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b="1" i="1" dirty="0" err="1">
                <a:latin typeface="Montserrat" pitchFamily="2" charset="77"/>
                <a:ea typeface="Calibri"/>
                <a:cs typeface="Calibri"/>
                <a:sym typeface="Calibri"/>
              </a:rPr>
              <a:t>time</a:t>
            </a:r>
            <a:r>
              <a:rPr lang="lt-LT" b="1" i="1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in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urban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regeneration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(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the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time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in-between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the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adoption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of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the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b="1" u="sng" dirty="0" err="1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masterplan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and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its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actual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realization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) to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demonstrate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how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culture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,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creative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collaboration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and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wide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engagement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can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unleash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inclusive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urban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(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re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)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generation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,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social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innovation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and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enterprise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. </a:t>
            </a:r>
            <a:endParaRPr lang="lt-LT" dirty="0">
              <a:latin typeface="Montserrat" pitchFamily="2" charset="77"/>
            </a:endParaRPr>
          </a:p>
          <a:p>
            <a:pPr lvl="0">
              <a:lnSpc>
                <a:spcPct val="150000"/>
              </a:lnSpc>
              <a:buClr>
                <a:schemeClr val="dk1"/>
              </a:buClr>
              <a:buSzPts val="2400"/>
            </a:pPr>
            <a:endParaRPr lang="lt-LT" dirty="0">
              <a:latin typeface="Montserrat" pitchFamily="2" charset="77"/>
              <a:ea typeface="Calibri"/>
              <a:cs typeface="Calibri"/>
              <a:sym typeface="Calibri"/>
            </a:endParaRPr>
          </a:p>
          <a:p>
            <a:pPr lvl="0">
              <a:lnSpc>
                <a:spcPct val="150000"/>
              </a:lnSpc>
              <a:buClr>
                <a:schemeClr val="dk1"/>
              </a:buClr>
              <a:buSzPts val="2400"/>
            </a:pP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The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project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aims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to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reshape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the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i="1" dirty="0" err="1">
                <a:latin typeface="Montserrat" pitchFamily="2" charset="77"/>
                <a:ea typeface="Calibri"/>
                <a:cs typeface="Calibri"/>
                <a:sym typeface="Calibri"/>
              </a:rPr>
              <a:t>waiting</a:t>
            </a:r>
            <a:r>
              <a:rPr lang="lt-LT" i="1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i="1" dirty="0" err="1">
                <a:latin typeface="Montserrat" pitchFamily="2" charset="77"/>
                <a:ea typeface="Calibri"/>
                <a:cs typeface="Calibri"/>
                <a:sym typeface="Calibri"/>
              </a:rPr>
              <a:t>time</a:t>
            </a:r>
            <a:r>
              <a:rPr lang="lt-LT" i="1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into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a </a:t>
            </a:r>
            <a:r>
              <a:rPr lang="lt-LT" b="1" i="1" dirty="0" err="1">
                <a:latin typeface="Montserrat" pitchFamily="2" charset="77"/>
                <a:ea typeface="Calibri"/>
                <a:cs typeface="Calibri"/>
                <a:sym typeface="Calibri"/>
              </a:rPr>
              <a:t>transformative</a:t>
            </a:r>
            <a:r>
              <a:rPr lang="lt-LT" b="1" i="1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b="1" i="1" dirty="0" err="1">
                <a:latin typeface="Montserrat" pitchFamily="2" charset="77"/>
                <a:ea typeface="Calibri"/>
                <a:cs typeface="Calibri"/>
                <a:sym typeface="Calibri"/>
              </a:rPr>
              <a:t>time</a:t>
            </a:r>
            <a:r>
              <a:rPr lang="lt-LT" b="1" i="1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-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collective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action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of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i="1" dirty="0" err="1">
                <a:latin typeface="Montserrat" pitchFamily="2" charset="77"/>
                <a:ea typeface="Calibri"/>
                <a:cs typeface="Calibri"/>
                <a:sym typeface="Calibri"/>
              </a:rPr>
              <a:t>city-making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.</a:t>
            </a:r>
          </a:p>
          <a:p>
            <a:pPr lvl="0">
              <a:lnSpc>
                <a:spcPct val="83333"/>
              </a:lnSpc>
            </a:pPr>
            <a:endParaRPr lang="lt-LT" sz="1000" b="1" dirty="0">
              <a:latin typeface="Montserrat" pitchFamily="2" charset="77"/>
            </a:endParaRPr>
          </a:p>
          <a:p>
            <a:pPr lvl="0">
              <a:lnSpc>
                <a:spcPct val="83333"/>
              </a:lnSpc>
            </a:pPr>
            <a:endParaRPr lang="lt-LT" sz="1000" b="1" dirty="0">
              <a:latin typeface="Montserrat" pitchFamily="2" charset="77"/>
            </a:endParaRPr>
          </a:p>
          <a:p>
            <a:pPr lvl="0">
              <a:lnSpc>
                <a:spcPct val="83333"/>
              </a:lnSpc>
            </a:pPr>
            <a:endParaRPr lang="lt-LT" sz="1000" b="1" dirty="0">
              <a:latin typeface="Montserrat" pitchFamily="2" charset="77"/>
            </a:endParaRPr>
          </a:p>
          <a:p>
            <a:pPr lvl="0">
              <a:lnSpc>
                <a:spcPct val="150000"/>
              </a:lnSpc>
            </a:pPr>
            <a:r>
              <a:rPr lang="lt-LT" sz="1050" dirty="0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A </a:t>
            </a:r>
            <a:r>
              <a:rPr lang="lt-LT" sz="1050" i="1" dirty="0" err="1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masterplan</a:t>
            </a:r>
            <a:r>
              <a:rPr lang="lt-LT" sz="1050" dirty="0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050" dirty="0" err="1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is</a:t>
            </a:r>
            <a:r>
              <a:rPr lang="lt-LT" sz="1050" dirty="0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a </a:t>
            </a:r>
            <a:r>
              <a:rPr lang="lt-LT" sz="1050" dirty="0" err="1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dynamic</a:t>
            </a:r>
            <a:r>
              <a:rPr lang="lt-LT" sz="1050" dirty="0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050" b="1" u="sng" dirty="0" err="1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long-term</a:t>
            </a:r>
            <a:r>
              <a:rPr lang="lt-LT" sz="1050" b="1" u="sng" dirty="0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050" b="1" u="sng" dirty="0" err="1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planning</a:t>
            </a:r>
            <a:r>
              <a:rPr lang="lt-LT" sz="1050" b="1" u="sng" dirty="0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050" b="1" u="sng" dirty="0" err="1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document</a:t>
            </a:r>
            <a:r>
              <a:rPr lang="lt-LT" sz="1050" b="1" u="sng" dirty="0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050" dirty="0" err="1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that</a:t>
            </a:r>
            <a:r>
              <a:rPr lang="lt-LT" sz="1050" dirty="0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050" dirty="0" err="1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provides</a:t>
            </a:r>
            <a:r>
              <a:rPr lang="lt-LT" sz="1050" dirty="0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a </a:t>
            </a:r>
            <a:r>
              <a:rPr lang="lt-LT" sz="1050" dirty="0" err="1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conceptual</a:t>
            </a:r>
            <a:r>
              <a:rPr lang="lt-LT" sz="1050" dirty="0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050" dirty="0" err="1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layout</a:t>
            </a:r>
            <a:r>
              <a:rPr lang="lt-LT" sz="1050" dirty="0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to </a:t>
            </a:r>
            <a:r>
              <a:rPr lang="lt-LT" sz="1050" dirty="0" err="1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guide</a:t>
            </a:r>
            <a:r>
              <a:rPr lang="lt-LT" sz="1050" dirty="0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050" dirty="0" err="1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future</a:t>
            </a:r>
            <a:r>
              <a:rPr lang="lt-LT" sz="1050" dirty="0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050" dirty="0" err="1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growth</a:t>
            </a:r>
            <a:r>
              <a:rPr lang="lt-LT" sz="1050" dirty="0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050" dirty="0" err="1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and</a:t>
            </a:r>
            <a:r>
              <a:rPr lang="lt-LT" sz="1050" dirty="0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050" dirty="0" err="1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development</a:t>
            </a:r>
            <a:r>
              <a:rPr lang="lt-LT" sz="1050" dirty="0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. </a:t>
            </a:r>
            <a:r>
              <a:rPr lang="lt-LT" sz="1050" dirty="0" err="1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Master</a:t>
            </a:r>
            <a:r>
              <a:rPr lang="lt-LT" sz="1050" dirty="0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050" dirty="0" err="1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planning</a:t>
            </a:r>
            <a:r>
              <a:rPr lang="lt-LT" sz="1050" dirty="0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050" dirty="0" err="1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is</a:t>
            </a:r>
            <a:r>
              <a:rPr lang="lt-LT" sz="1050" dirty="0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050" dirty="0" err="1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about</a:t>
            </a:r>
            <a:r>
              <a:rPr lang="lt-LT" sz="1050" dirty="0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050" b="1" u="sng" dirty="0" err="1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making</a:t>
            </a:r>
            <a:r>
              <a:rPr lang="lt-LT" sz="1050" b="1" u="sng" dirty="0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050" b="1" u="sng" dirty="0" err="1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the</a:t>
            </a:r>
            <a:r>
              <a:rPr lang="lt-LT" sz="1050" b="1" u="sng" dirty="0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050" b="1" u="sng" dirty="0" err="1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connection</a:t>
            </a:r>
            <a:r>
              <a:rPr lang="lt-LT" sz="1050" b="1" u="sng" dirty="0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050" b="1" u="sng" dirty="0" err="1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between</a:t>
            </a:r>
            <a:r>
              <a:rPr lang="lt-LT" sz="1050" b="1" u="sng" dirty="0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050" b="1" u="sng" dirty="0" err="1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buildings</a:t>
            </a:r>
            <a:r>
              <a:rPr lang="lt-LT" sz="1050" b="1" u="sng" dirty="0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, </a:t>
            </a:r>
            <a:r>
              <a:rPr lang="lt-LT" sz="1050" b="1" u="sng" dirty="0" err="1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social</a:t>
            </a:r>
            <a:r>
              <a:rPr lang="lt-LT" sz="1050" b="1" u="sng" dirty="0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050" b="1" u="sng" dirty="0" err="1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settings</a:t>
            </a:r>
            <a:r>
              <a:rPr lang="lt-LT" sz="1050" b="1" u="sng" dirty="0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, </a:t>
            </a:r>
            <a:r>
              <a:rPr lang="lt-LT" sz="1050" b="1" u="sng" dirty="0" err="1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and</a:t>
            </a:r>
            <a:r>
              <a:rPr lang="lt-LT" sz="1050" b="1" u="sng" dirty="0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050" b="1" u="sng" dirty="0" err="1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their</a:t>
            </a:r>
            <a:r>
              <a:rPr lang="lt-LT" sz="1050" b="1" u="sng" dirty="0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050" b="1" u="sng" dirty="0" err="1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surrounding</a:t>
            </a:r>
            <a:r>
              <a:rPr lang="lt-LT" sz="1050" b="1" u="sng" dirty="0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1050" b="1" u="sng" dirty="0" err="1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environments</a:t>
            </a:r>
            <a:r>
              <a:rPr lang="lt-LT" sz="1050" b="1" u="sng" dirty="0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. </a:t>
            </a:r>
            <a:endParaRPr lang="lt-LT" sz="1050" dirty="0">
              <a:solidFill>
                <a:srgbClr val="D50E3A"/>
              </a:solidFill>
              <a:latin typeface="Montserrat" pitchFamily="2" charset="77"/>
            </a:endParaRPr>
          </a:p>
        </p:txBody>
      </p:sp>
      <p:pic>
        <p:nvPicPr>
          <p:cNvPr id="112" name="Google Shape;112;p22" descr="Diagra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b="2164"/>
          <a:stretch/>
        </p:blipFill>
        <p:spPr>
          <a:xfrm>
            <a:off x="6772529" y="7610152"/>
            <a:ext cx="4947741" cy="4310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2" descr="Diagram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 b="4602"/>
          <a:stretch/>
        </p:blipFill>
        <p:spPr>
          <a:xfrm>
            <a:off x="658646" y="7610153"/>
            <a:ext cx="6008952" cy="431015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29;p23">
            <a:extLst>
              <a:ext uri="{FF2B5EF4-FFF2-40B4-BE49-F238E27FC236}">
                <a16:creationId xmlns:a16="http://schemas.microsoft.com/office/drawing/2014/main" id="{C202A0C7-A882-0940-936C-81BDC3047F30}"/>
              </a:ext>
            </a:extLst>
          </p:cNvPr>
          <p:cNvSpPr txBox="1"/>
          <p:nvPr/>
        </p:nvSpPr>
        <p:spPr>
          <a:xfrm>
            <a:off x="442850" y="1069134"/>
            <a:ext cx="5135136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 dirty="0">
                <a:solidFill>
                  <a:schemeClr val="lt1"/>
                </a:solidFill>
                <a:highlight>
                  <a:srgbClr val="D7002B"/>
                </a:highlight>
                <a:latin typeface="Montserrat"/>
                <a:ea typeface="Montserrat"/>
                <a:cs typeface="Montserrat"/>
                <a:sym typeface="Montserrat"/>
              </a:rPr>
              <a:t>The </a:t>
            </a:r>
            <a:r>
              <a:rPr lang="it-IT" sz="1400" b="0" i="0" u="none" strike="noStrike" cap="none" dirty="0" err="1">
                <a:solidFill>
                  <a:schemeClr val="lt1"/>
                </a:solidFill>
                <a:highlight>
                  <a:srgbClr val="D7002B"/>
                </a:highlight>
                <a:latin typeface="Montserrat"/>
                <a:ea typeface="Montserrat"/>
                <a:cs typeface="Montserrat"/>
                <a:sym typeface="Montserrat"/>
              </a:rPr>
              <a:t>challenge</a:t>
            </a:r>
            <a:endParaRPr sz="1400" b="0" i="0" u="none" strike="noStrike" cap="none" dirty="0">
              <a:solidFill>
                <a:schemeClr val="lt1"/>
              </a:solidFill>
              <a:highlight>
                <a:srgbClr val="D7002B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" name="Google Shape;362;p63">
            <a:extLst>
              <a:ext uri="{FF2B5EF4-FFF2-40B4-BE49-F238E27FC236}">
                <a16:creationId xmlns:a16="http://schemas.microsoft.com/office/drawing/2014/main" id="{CEF03317-0E3C-9843-8F0C-E31C4C63C63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12775" y="0"/>
            <a:ext cx="5218075" cy="3034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363;p63" descr="A picture containing map, text&#10;&#10;Description automatically generated">
            <a:extLst>
              <a:ext uri="{FF2B5EF4-FFF2-40B4-BE49-F238E27FC236}">
                <a16:creationId xmlns:a16="http://schemas.microsoft.com/office/drawing/2014/main" id="{ABCB7F4E-B554-7C48-B5E2-F84C4EE90D6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-16" t="5566" r="16" b="4328"/>
          <a:stretch/>
        </p:blipFill>
        <p:spPr>
          <a:xfrm>
            <a:off x="5697907" y="2838244"/>
            <a:ext cx="6493907" cy="328535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0262A1D-F019-EF46-B97F-5166117BD84E}"/>
              </a:ext>
            </a:extLst>
          </p:cNvPr>
          <p:cNvSpPr/>
          <p:nvPr/>
        </p:nvSpPr>
        <p:spPr>
          <a:xfrm>
            <a:off x="5447782" y="6199125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buSzPts val="1400"/>
            </a:pPr>
            <a:r>
              <a:rPr lang="en-US" b="1" dirty="0">
                <a:solidFill>
                  <a:srgbClr val="2E2B7F"/>
                </a:solidFill>
                <a:latin typeface="Montserrat" pitchFamily="2" charset="77"/>
                <a:sym typeface="Montserrat"/>
              </a:rPr>
              <a:t>MAKING CITIES IN THE AGE OF UNCERTAINTY</a:t>
            </a:r>
            <a:endParaRPr lang="en-US" b="1" dirty="0">
              <a:solidFill>
                <a:srgbClr val="2E2B7F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87114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sldNum" idx="12"/>
          </p:nvPr>
        </p:nvSpPr>
        <p:spPr>
          <a:xfrm>
            <a:off x="10947769" y="6123597"/>
            <a:ext cx="7278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it-IT" sz="1000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7</a:t>
            </a:fld>
            <a:endParaRPr sz="1000">
              <a:solidFill>
                <a:srgbClr val="2F2B7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grpSp>
        <p:nvGrpSpPr>
          <p:cNvPr id="103" name="Google Shape;103;p22"/>
          <p:cNvGrpSpPr/>
          <p:nvPr/>
        </p:nvGrpSpPr>
        <p:grpSpPr>
          <a:xfrm>
            <a:off x="11178975" y="6439192"/>
            <a:ext cx="796925" cy="199390"/>
            <a:chOff x="7844" y="189"/>
            <a:chExt cx="1255" cy="314"/>
          </a:xfrm>
        </p:grpSpPr>
        <p:sp>
          <p:nvSpPr>
            <p:cNvPr id="104" name="Google Shape;104;p22"/>
            <p:cNvSpPr/>
            <p:nvPr/>
          </p:nvSpPr>
          <p:spPr>
            <a:xfrm>
              <a:off x="7844" y="189"/>
              <a:ext cx="1149" cy="260"/>
            </a:xfrm>
            <a:prstGeom prst="rect">
              <a:avLst/>
            </a:prstGeom>
            <a:solidFill>
              <a:srgbClr val="D40F3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2"/>
            <p:cNvSpPr/>
            <p:nvPr/>
          </p:nvSpPr>
          <p:spPr>
            <a:xfrm>
              <a:off x="8053" y="267"/>
              <a:ext cx="1046" cy="236"/>
            </a:xfrm>
            <a:prstGeom prst="rect">
              <a:avLst/>
            </a:prstGeom>
            <a:noFill/>
            <a:ln w="9525" cap="flat" cmpd="sng">
              <a:solidFill>
                <a:srgbClr val="322A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6" name="Google Shape;106;p22"/>
          <p:cNvSpPr txBox="1"/>
          <p:nvPr/>
        </p:nvSpPr>
        <p:spPr>
          <a:xfrm>
            <a:off x="403825" y="233800"/>
            <a:ext cx="10775150" cy="5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-IT" sz="3000" b="1" i="0" u="none" strike="noStrike" cap="none" dirty="0">
                <a:solidFill>
                  <a:srgbClr val="2F2B7F"/>
                </a:solidFill>
                <a:latin typeface="Montserrat"/>
                <a:ea typeface="Montserrat"/>
                <a:cs typeface="Montserrat"/>
                <a:sym typeface="Montserrat"/>
              </a:rPr>
              <a:t>|</a:t>
            </a:r>
            <a:r>
              <a:rPr lang="it-IT" sz="3000" b="0" i="0" u="none" strike="noStrike" cap="none" dirty="0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it-IT" sz="3000" b="1" dirty="0">
                <a:solidFill>
                  <a:srgbClr val="2F2B7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T-</a:t>
            </a:r>
            <a:r>
              <a:rPr lang="it-IT" sz="3000" b="1" dirty="0" err="1">
                <a:solidFill>
                  <a:srgbClr val="2F2B7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Factor</a:t>
            </a:r>
            <a:r>
              <a:rPr lang="it-IT" sz="3000" b="1" u="none" strike="noStrike" cap="none" dirty="0">
                <a:solidFill>
                  <a:srgbClr val="2F2B7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:</a:t>
            </a:r>
            <a:r>
              <a:rPr lang="it-IT" sz="3000" b="0" i="0" u="none" strike="noStrike" cap="none" dirty="0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the </a:t>
            </a:r>
            <a:r>
              <a:rPr lang="it-IT" sz="3000" b="0" i="0" u="none" strike="noStrike" cap="none" dirty="0" err="1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project</a:t>
            </a:r>
            <a:r>
              <a:rPr lang="it-IT" sz="3000" b="0" i="0" u="none" strike="noStrike" cap="none" dirty="0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 </a:t>
            </a:r>
            <a:endParaRPr lang="it-IT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-IT" sz="3000" b="0" i="0" u="none" strike="noStrike" cap="none" dirty="0">
                <a:solidFill>
                  <a:srgbClr val="2F2B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107" name="Google Shape;10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100" y="6088650"/>
            <a:ext cx="9291825" cy="587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" name="Google Shape;108;p22"/>
          <p:cNvGrpSpPr/>
          <p:nvPr/>
        </p:nvGrpSpPr>
        <p:grpSpPr>
          <a:xfrm>
            <a:off x="68996651" y="311000"/>
            <a:ext cx="5746750" cy="127000"/>
            <a:chOff x="7844" y="189"/>
            <a:chExt cx="1200" cy="378"/>
          </a:xfrm>
        </p:grpSpPr>
        <p:sp>
          <p:nvSpPr>
            <p:cNvPr id="109" name="Google Shape;109;p22"/>
            <p:cNvSpPr/>
            <p:nvPr/>
          </p:nvSpPr>
          <p:spPr>
            <a:xfrm>
              <a:off x="7844" y="189"/>
              <a:ext cx="1200" cy="300"/>
            </a:xfrm>
            <a:prstGeom prst="rect">
              <a:avLst/>
            </a:prstGeom>
            <a:solidFill>
              <a:srgbClr val="D40F3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22"/>
            <p:cNvSpPr/>
            <p:nvPr/>
          </p:nvSpPr>
          <p:spPr>
            <a:xfrm>
              <a:off x="8053" y="267"/>
              <a:ext cx="900" cy="300"/>
            </a:xfrm>
            <a:prstGeom prst="rect">
              <a:avLst/>
            </a:prstGeom>
            <a:noFill/>
            <a:ln w="9525" cap="flat" cmpd="sng">
              <a:solidFill>
                <a:srgbClr val="322A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2" name="Google Shape;112;p22" descr="Diagra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b="2164"/>
          <a:stretch/>
        </p:blipFill>
        <p:spPr>
          <a:xfrm>
            <a:off x="6772529" y="7610152"/>
            <a:ext cx="4947741" cy="4310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2" descr="Diagram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 b="4602"/>
          <a:stretch/>
        </p:blipFill>
        <p:spPr>
          <a:xfrm>
            <a:off x="658646" y="7610153"/>
            <a:ext cx="6008952" cy="431015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369;p64">
            <a:extLst>
              <a:ext uri="{FF2B5EF4-FFF2-40B4-BE49-F238E27FC236}">
                <a16:creationId xmlns:a16="http://schemas.microsoft.com/office/drawing/2014/main" id="{1272353E-BBCA-AD47-923D-CE7D6D47A1DD}"/>
              </a:ext>
            </a:extLst>
          </p:cNvPr>
          <p:cNvSpPr/>
          <p:nvPr/>
        </p:nvSpPr>
        <p:spPr>
          <a:xfrm>
            <a:off x="2230997" y="1836439"/>
            <a:ext cx="1038717" cy="1038717"/>
          </a:xfrm>
          <a:prstGeom prst="ellipse">
            <a:avLst/>
          </a:prstGeom>
          <a:solidFill>
            <a:srgbClr val="D50E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370;p64">
            <a:extLst>
              <a:ext uri="{FF2B5EF4-FFF2-40B4-BE49-F238E27FC236}">
                <a16:creationId xmlns:a16="http://schemas.microsoft.com/office/drawing/2014/main" id="{88318A90-C57F-3F43-9FC0-79A3F4D735B2}"/>
              </a:ext>
            </a:extLst>
          </p:cNvPr>
          <p:cNvSpPr txBox="1"/>
          <p:nvPr/>
        </p:nvSpPr>
        <p:spPr>
          <a:xfrm>
            <a:off x="2727254" y="3000129"/>
            <a:ext cx="2482055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000" b="1" i="0" u="none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Masterplan</a:t>
            </a:r>
            <a:r>
              <a:rPr lang="lt-LT" sz="2000" b="1" i="0" u="none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endParaRPr sz="1100" dirty="0">
              <a:latin typeface="Montserrat" pitchFamily="2" charset="77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t-LT" i="0" u="sng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already</a:t>
            </a:r>
            <a:r>
              <a:rPr lang="lt-LT" i="0" u="sng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i="0" u="sng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in</a:t>
            </a:r>
            <a:r>
              <a:rPr lang="lt-LT" i="0" u="sng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i="0" u="sng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place</a:t>
            </a:r>
            <a:r>
              <a:rPr lang="lt-LT" i="0" u="none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:</a:t>
            </a:r>
            <a:endParaRPr dirty="0">
              <a:latin typeface="Montserrat" pitchFamily="2" charset="77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t-LT" i="0" u="none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delivered</a:t>
            </a:r>
            <a:r>
              <a:rPr lang="lt-LT" i="0" u="none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i="0" u="none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by</a:t>
            </a:r>
            <a:r>
              <a:rPr lang="lt-LT" i="0" u="none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i="0" u="none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the</a:t>
            </a:r>
            <a:r>
              <a:rPr lang="lt-LT" i="0" u="none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i="0" u="none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city</a:t>
            </a:r>
            <a:r>
              <a:rPr lang="lt-LT" i="0" u="none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i="0" u="none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through</a:t>
            </a:r>
            <a:r>
              <a:rPr lang="lt-LT" i="0" u="none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i="0" u="none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PPP’s</a:t>
            </a:r>
            <a:endParaRPr dirty="0">
              <a:latin typeface="Montserrat" pitchFamily="2" charset="77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 dirty="0">
              <a:solidFill>
                <a:srgbClr val="000000"/>
              </a:solidFill>
              <a:latin typeface="Montserrat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371;p64">
            <a:extLst>
              <a:ext uri="{FF2B5EF4-FFF2-40B4-BE49-F238E27FC236}">
                <a16:creationId xmlns:a16="http://schemas.microsoft.com/office/drawing/2014/main" id="{F32CCCB5-0B0B-9144-A2CA-0B9C01C4C3AA}"/>
              </a:ext>
            </a:extLst>
          </p:cNvPr>
          <p:cNvSpPr/>
          <p:nvPr/>
        </p:nvSpPr>
        <p:spPr>
          <a:xfrm>
            <a:off x="6253171" y="1836439"/>
            <a:ext cx="1038716" cy="1038716"/>
          </a:xfrm>
          <a:prstGeom prst="ellipse">
            <a:avLst/>
          </a:prstGeom>
          <a:solidFill>
            <a:srgbClr val="2E2B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372;p64">
            <a:extLst>
              <a:ext uri="{FF2B5EF4-FFF2-40B4-BE49-F238E27FC236}">
                <a16:creationId xmlns:a16="http://schemas.microsoft.com/office/drawing/2014/main" id="{635EFEB6-9697-3F45-A9D4-42CF7C4A1C4A}"/>
              </a:ext>
            </a:extLst>
          </p:cNvPr>
          <p:cNvSpPr txBox="1"/>
          <p:nvPr/>
        </p:nvSpPr>
        <p:spPr>
          <a:xfrm>
            <a:off x="6689878" y="3000129"/>
            <a:ext cx="3651404" cy="1523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000" b="1" i="0" u="none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T-Factor</a:t>
            </a:r>
            <a:r>
              <a:rPr lang="lt-LT" sz="2000" b="1" i="0" u="none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sz="2000" b="1" i="0" u="none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Pilot</a:t>
            </a:r>
            <a:endParaRPr sz="1100" dirty="0">
              <a:latin typeface="Montserrat" pitchFamily="2" charset="77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000" b="1" i="0" u="none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(</a:t>
            </a:r>
            <a:r>
              <a:rPr lang="lt-LT" sz="2000" b="1" i="0" u="none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soft</a:t>
            </a:r>
            <a:r>
              <a:rPr lang="lt-LT" sz="2000" b="1" i="0" u="none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) </a:t>
            </a:r>
            <a:r>
              <a:rPr lang="lt-LT" sz="2000" b="1" i="0" u="none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activities</a:t>
            </a:r>
            <a:r>
              <a:rPr lang="lt-LT" sz="2000" b="1" i="0" u="none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t-LT" i="0" u="sng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aimed</a:t>
            </a:r>
            <a:r>
              <a:rPr lang="lt-LT" i="0" u="sng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to </a:t>
            </a:r>
            <a:r>
              <a:rPr lang="lt-LT" i="0" u="sng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empower</a:t>
            </a:r>
            <a:r>
              <a:rPr lang="lt-LT" i="0" u="sng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i="0" u="none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the</a:t>
            </a:r>
            <a:r>
              <a:rPr lang="lt-LT" i="0" u="none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i="0" u="none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delivery</a:t>
            </a:r>
            <a:r>
              <a:rPr lang="lt-LT" i="0" u="none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i="0" u="none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of</a:t>
            </a:r>
            <a:r>
              <a:rPr lang="lt-LT" i="0" u="none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i="0" u="none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the</a:t>
            </a:r>
            <a:r>
              <a:rPr lang="lt-LT" i="0" u="none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i="0" u="none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masterplan</a:t>
            </a:r>
            <a:r>
              <a:rPr lang="lt-LT" i="0" u="none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i="0" u="sng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through</a:t>
            </a:r>
            <a:r>
              <a:rPr lang="lt-LT" i="0" u="sng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i="0" u="sng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meanwhile</a:t>
            </a:r>
            <a:r>
              <a:rPr lang="lt-LT" i="0" u="sng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i="0" u="sng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uses</a:t>
            </a:r>
            <a:r>
              <a:rPr lang="lt-LT" i="0" u="none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i="0" u="none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and</a:t>
            </a:r>
            <a:r>
              <a:rPr lang="lt-LT" i="0" u="none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i="0" u="sng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city</a:t>
            </a:r>
            <a:r>
              <a:rPr lang="lt-LT" i="0" u="sng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i="0" u="sng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making</a:t>
            </a:r>
            <a:r>
              <a:rPr lang="lt-LT" i="0" u="sng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(</a:t>
            </a:r>
            <a:r>
              <a:rPr lang="lt-LT" i="0" u="sng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place</a:t>
            </a:r>
            <a:r>
              <a:rPr lang="lt-LT" i="0" u="sng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i="0" u="sng" strike="noStrike" cap="none" dirty="0" err="1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making</a:t>
            </a:r>
            <a:r>
              <a:rPr lang="lt-LT" i="0" u="sng" strike="noStrike" cap="none" dirty="0">
                <a:solidFill>
                  <a:srgbClr val="000000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)</a:t>
            </a:r>
            <a:endParaRPr u="sng" dirty="0">
              <a:latin typeface="Montserrat" pitchFamily="2" charset="77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 dirty="0">
              <a:solidFill>
                <a:schemeClr val="dk1"/>
              </a:solidFill>
              <a:latin typeface="Montserrat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373;p64">
            <a:extLst>
              <a:ext uri="{FF2B5EF4-FFF2-40B4-BE49-F238E27FC236}">
                <a16:creationId xmlns:a16="http://schemas.microsoft.com/office/drawing/2014/main" id="{9BF8D63A-5422-FB42-A24E-4D8BBF77C788}"/>
              </a:ext>
            </a:extLst>
          </p:cNvPr>
          <p:cNvSpPr txBox="1"/>
          <p:nvPr/>
        </p:nvSpPr>
        <p:spPr>
          <a:xfrm>
            <a:off x="4626361" y="2051781"/>
            <a:ext cx="79158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 sz="28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2515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sldNum" idx="12"/>
          </p:nvPr>
        </p:nvSpPr>
        <p:spPr>
          <a:xfrm>
            <a:off x="10947769" y="6123597"/>
            <a:ext cx="7278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it-IT" sz="1000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8</a:t>
            </a:fld>
            <a:endParaRPr sz="1000">
              <a:solidFill>
                <a:srgbClr val="2F2B7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grpSp>
        <p:nvGrpSpPr>
          <p:cNvPr id="103" name="Google Shape;103;p22"/>
          <p:cNvGrpSpPr/>
          <p:nvPr/>
        </p:nvGrpSpPr>
        <p:grpSpPr>
          <a:xfrm>
            <a:off x="11178975" y="6439192"/>
            <a:ext cx="796925" cy="199390"/>
            <a:chOff x="7844" y="189"/>
            <a:chExt cx="1255" cy="314"/>
          </a:xfrm>
        </p:grpSpPr>
        <p:sp>
          <p:nvSpPr>
            <p:cNvPr id="104" name="Google Shape;104;p22"/>
            <p:cNvSpPr/>
            <p:nvPr/>
          </p:nvSpPr>
          <p:spPr>
            <a:xfrm>
              <a:off x="7844" y="189"/>
              <a:ext cx="1149" cy="260"/>
            </a:xfrm>
            <a:prstGeom prst="rect">
              <a:avLst/>
            </a:prstGeom>
            <a:solidFill>
              <a:srgbClr val="D40F3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2"/>
            <p:cNvSpPr/>
            <p:nvPr/>
          </p:nvSpPr>
          <p:spPr>
            <a:xfrm>
              <a:off x="8053" y="267"/>
              <a:ext cx="1046" cy="236"/>
            </a:xfrm>
            <a:prstGeom prst="rect">
              <a:avLst/>
            </a:prstGeom>
            <a:noFill/>
            <a:ln w="9525" cap="flat" cmpd="sng">
              <a:solidFill>
                <a:srgbClr val="322A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6" name="Google Shape;106;p22"/>
          <p:cNvSpPr txBox="1"/>
          <p:nvPr/>
        </p:nvSpPr>
        <p:spPr>
          <a:xfrm>
            <a:off x="403825" y="233800"/>
            <a:ext cx="10775150" cy="5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-IT" sz="3000" b="1" i="0" u="none" strike="noStrike" cap="none" dirty="0">
                <a:solidFill>
                  <a:srgbClr val="2F2B7F"/>
                </a:solidFill>
                <a:latin typeface="Montserrat"/>
                <a:ea typeface="Montserrat"/>
                <a:cs typeface="Montserrat"/>
                <a:sym typeface="Montserrat"/>
              </a:rPr>
              <a:t>|</a:t>
            </a:r>
            <a:r>
              <a:rPr lang="it-IT" sz="3000" b="0" i="0" u="none" strike="noStrike" cap="none" dirty="0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it-IT" sz="3000" b="1" dirty="0">
                <a:solidFill>
                  <a:srgbClr val="2F2B7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T-</a:t>
            </a:r>
            <a:r>
              <a:rPr lang="it-IT" sz="3000" b="1" dirty="0" err="1">
                <a:solidFill>
                  <a:srgbClr val="2F2B7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Factor</a:t>
            </a:r>
            <a:r>
              <a:rPr lang="it-IT" sz="3000" b="1" u="none" strike="noStrike" cap="none" dirty="0">
                <a:solidFill>
                  <a:srgbClr val="2F2B7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:</a:t>
            </a:r>
            <a:r>
              <a:rPr lang="it-IT" sz="3000" b="0" i="0" u="none" strike="noStrike" cap="none" dirty="0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the </a:t>
            </a:r>
            <a:r>
              <a:rPr lang="it-IT" sz="3000" b="0" i="0" u="none" strike="noStrike" cap="none" dirty="0" err="1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project</a:t>
            </a:r>
            <a:endParaRPr lang="it-IT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-IT" sz="3000" b="0" i="0" u="none" strike="noStrike" cap="none" dirty="0">
                <a:solidFill>
                  <a:srgbClr val="2F2B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107" name="Google Shape;10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100" y="6088650"/>
            <a:ext cx="9291825" cy="587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" name="Google Shape;108;p22"/>
          <p:cNvGrpSpPr/>
          <p:nvPr/>
        </p:nvGrpSpPr>
        <p:grpSpPr>
          <a:xfrm>
            <a:off x="68996651" y="311000"/>
            <a:ext cx="5746750" cy="127000"/>
            <a:chOff x="7844" y="189"/>
            <a:chExt cx="1200" cy="378"/>
          </a:xfrm>
        </p:grpSpPr>
        <p:sp>
          <p:nvSpPr>
            <p:cNvPr id="109" name="Google Shape;109;p22"/>
            <p:cNvSpPr/>
            <p:nvPr/>
          </p:nvSpPr>
          <p:spPr>
            <a:xfrm>
              <a:off x="7844" y="189"/>
              <a:ext cx="1200" cy="300"/>
            </a:xfrm>
            <a:prstGeom prst="rect">
              <a:avLst/>
            </a:prstGeom>
            <a:solidFill>
              <a:srgbClr val="D40F3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22"/>
            <p:cNvSpPr/>
            <p:nvPr/>
          </p:nvSpPr>
          <p:spPr>
            <a:xfrm>
              <a:off x="8053" y="267"/>
              <a:ext cx="900" cy="300"/>
            </a:xfrm>
            <a:prstGeom prst="rect">
              <a:avLst/>
            </a:prstGeom>
            <a:noFill/>
            <a:ln w="9525" cap="flat" cmpd="sng">
              <a:solidFill>
                <a:srgbClr val="322A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2" name="Google Shape;112;p22" descr="Diagra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b="2164"/>
          <a:stretch/>
        </p:blipFill>
        <p:spPr>
          <a:xfrm>
            <a:off x="6772529" y="7610152"/>
            <a:ext cx="4947741" cy="4310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2" descr="Diagram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 b="4602"/>
          <a:stretch/>
        </p:blipFill>
        <p:spPr>
          <a:xfrm>
            <a:off x="658646" y="7610153"/>
            <a:ext cx="6008952" cy="4310156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111;p22">
            <a:extLst>
              <a:ext uri="{FF2B5EF4-FFF2-40B4-BE49-F238E27FC236}">
                <a16:creationId xmlns:a16="http://schemas.microsoft.com/office/drawing/2014/main" id="{77AB5281-448C-694C-842B-554275427838}"/>
              </a:ext>
            </a:extLst>
          </p:cNvPr>
          <p:cNvSpPr txBox="1"/>
          <p:nvPr/>
        </p:nvSpPr>
        <p:spPr>
          <a:xfrm>
            <a:off x="462100" y="1346497"/>
            <a:ext cx="5115886" cy="425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28600">
              <a:lnSpc>
                <a:spcPct val="150000"/>
              </a:lnSpc>
              <a:spcBef>
                <a:spcPts val="1000"/>
              </a:spcBef>
              <a:buClr>
                <a:schemeClr val="dk1"/>
              </a:buClr>
              <a:buSzPts val="3600"/>
            </a:pPr>
            <a:r>
              <a:rPr lang="lt-LT" dirty="0" err="1">
                <a:latin typeface="Montserrat" pitchFamily="2" charset="77"/>
              </a:rPr>
              <a:t>Pilots</a:t>
            </a:r>
            <a:r>
              <a:rPr lang="lt-LT" dirty="0">
                <a:latin typeface="Montserrat" pitchFamily="2" charset="77"/>
              </a:rPr>
              <a:t> are </a:t>
            </a:r>
            <a:r>
              <a:rPr lang="lt-LT" dirty="0" err="1">
                <a:latin typeface="Montserrat" pitchFamily="2" charset="77"/>
              </a:rPr>
              <a:t>implemented</a:t>
            </a:r>
            <a:r>
              <a:rPr lang="lt-LT" dirty="0">
                <a:latin typeface="Montserrat" pitchFamily="2" charset="77"/>
              </a:rPr>
              <a:t> </a:t>
            </a:r>
            <a:r>
              <a:rPr lang="lt-LT" dirty="0" err="1">
                <a:latin typeface="Montserrat" pitchFamily="2" charset="77"/>
              </a:rPr>
              <a:t>by</a:t>
            </a:r>
            <a:r>
              <a:rPr lang="lt-LT" dirty="0">
                <a:latin typeface="Montserrat" pitchFamily="2" charset="77"/>
              </a:rPr>
              <a:t>: </a:t>
            </a:r>
          </a:p>
          <a:p>
            <a:pPr marL="361950" lvl="0" indent="-285750">
              <a:lnSpc>
                <a:spcPct val="150000"/>
              </a:lnSpc>
              <a:spcBef>
                <a:spcPts val="1000"/>
              </a:spcBef>
              <a:buSzPts val="2400"/>
              <a:buFont typeface="Arial" panose="020B0604020202020204" pitchFamily="34" charset="0"/>
              <a:buChar char="•"/>
            </a:pPr>
            <a:r>
              <a:rPr lang="lt-LT" b="1" dirty="0" err="1">
                <a:solidFill>
                  <a:srgbClr val="2E2B7F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Local</a:t>
            </a:r>
            <a:r>
              <a:rPr lang="lt-LT" b="1" dirty="0">
                <a:solidFill>
                  <a:srgbClr val="2E2B7F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b="1" dirty="0" err="1">
                <a:solidFill>
                  <a:srgbClr val="2E2B7F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trans-disciplinary</a:t>
            </a:r>
            <a:r>
              <a:rPr lang="lt-LT" b="1" dirty="0">
                <a:solidFill>
                  <a:srgbClr val="2E2B7F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b="1" dirty="0" err="1">
                <a:solidFill>
                  <a:srgbClr val="2E2B7F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team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</a:p>
          <a:p>
            <a:pPr marL="361950" lvl="0" indent="-285750">
              <a:lnSpc>
                <a:spcPct val="150000"/>
              </a:lnSpc>
              <a:spcBef>
                <a:spcPts val="1000"/>
              </a:spcBef>
              <a:buSzPts val="2400"/>
              <a:buFont typeface="Arial" panose="020B0604020202020204" pitchFamily="34" charset="0"/>
              <a:buChar char="•"/>
            </a:pPr>
            <a:r>
              <a:rPr lang="lt-LT" b="1" dirty="0" err="1">
                <a:solidFill>
                  <a:srgbClr val="2E2B7F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Local</a:t>
            </a:r>
            <a:r>
              <a:rPr lang="lt-LT" b="1" dirty="0">
                <a:solidFill>
                  <a:srgbClr val="2E2B7F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b="1" dirty="0" err="1">
                <a:solidFill>
                  <a:srgbClr val="2E2B7F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coalition</a:t>
            </a:r>
            <a:r>
              <a:rPr lang="lt-LT" b="1" dirty="0">
                <a:solidFill>
                  <a:srgbClr val="2E2B7F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(</a:t>
            </a:r>
            <a:r>
              <a:rPr lang="lt-LT" b="1" dirty="0" err="1">
                <a:solidFill>
                  <a:srgbClr val="2E2B7F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LC’s</a:t>
            </a:r>
            <a:r>
              <a:rPr lang="lt-LT" b="1" dirty="0">
                <a:solidFill>
                  <a:srgbClr val="2E2B7F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)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made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up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of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actors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from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academia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,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government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,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industry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,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citizens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and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community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groups</a:t>
            </a:r>
            <a:endParaRPr lang="lt-LT" b="1" i="1" dirty="0">
              <a:solidFill>
                <a:srgbClr val="2E2B7F"/>
              </a:solidFill>
              <a:latin typeface="Montserrat" pitchFamily="2" charset="77"/>
              <a:ea typeface="Calibri"/>
              <a:cs typeface="Calibri"/>
              <a:sym typeface="Calibri"/>
            </a:endParaRPr>
          </a:p>
          <a:p>
            <a:pPr marL="76200" lvl="0">
              <a:lnSpc>
                <a:spcPct val="150000"/>
              </a:lnSpc>
              <a:spcBef>
                <a:spcPts val="1000"/>
              </a:spcBef>
              <a:buSzPts val="2400"/>
            </a:pPr>
            <a:r>
              <a:rPr lang="lt-LT" dirty="0" err="1">
                <a:latin typeface="Montserrat" pitchFamily="2" charset="77"/>
              </a:rPr>
              <a:t>Supported</a:t>
            </a:r>
            <a:r>
              <a:rPr lang="lt-LT" dirty="0">
                <a:latin typeface="Montserrat" pitchFamily="2" charset="77"/>
              </a:rPr>
              <a:t> </a:t>
            </a:r>
            <a:r>
              <a:rPr lang="lt-LT" dirty="0" err="1">
                <a:latin typeface="Montserrat" pitchFamily="2" charset="77"/>
              </a:rPr>
              <a:t>by</a:t>
            </a:r>
            <a:r>
              <a:rPr lang="lt-LT" dirty="0">
                <a:latin typeface="Montserrat" pitchFamily="2" charset="77"/>
              </a:rPr>
              <a:t>:</a:t>
            </a:r>
          </a:p>
          <a:p>
            <a:pPr marL="361950" indent="-285750">
              <a:lnSpc>
                <a:spcPct val="150000"/>
              </a:lnSpc>
              <a:buSzPts val="2400"/>
              <a:buFont typeface="Arial" panose="020B0604020202020204" pitchFamily="34" charset="0"/>
              <a:buChar char="•"/>
            </a:pPr>
            <a:r>
              <a:rPr lang="lt-LT" b="1" dirty="0" err="1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Transformation</a:t>
            </a:r>
            <a:r>
              <a:rPr lang="lt-LT" b="1" dirty="0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b="1" dirty="0" err="1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Agency</a:t>
            </a:r>
            <a:r>
              <a:rPr lang="lt-LT" dirty="0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mentors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the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pilots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in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applying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the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city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-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making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method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;</a:t>
            </a:r>
          </a:p>
          <a:p>
            <a:pPr marL="361950" indent="-285750">
              <a:lnSpc>
                <a:spcPct val="150000"/>
              </a:lnSpc>
              <a:buSzPts val="2400"/>
              <a:buFont typeface="Arial" panose="020B0604020202020204" pitchFamily="34" charset="0"/>
              <a:buChar char="•"/>
            </a:pPr>
            <a:r>
              <a:rPr lang="lt-LT" b="1" dirty="0" err="1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Transformation</a:t>
            </a:r>
            <a:r>
              <a:rPr lang="lt-LT" b="1" dirty="0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Labs (</a:t>
            </a:r>
            <a:r>
              <a:rPr lang="lt-LT" b="1" dirty="0" err="1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T</a:t>
            </a:r>
            <a:r>
              <a:rPr lang="lt-LT" b="1" dirty="0">
                <a:solidFill>
                  <a:srgbClr val="D50E3A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-Labs)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provide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thematic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expertise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over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the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specific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innovation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missions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in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each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pilot</a:t>
            </a:r>
            <a:r>
              <a:rPr lang="lt-LT" dirty="0">
                <a:latin typeface="Montserrat" pitchFamily="2" charset="77"/>
                <a:ea typeface="Calibri"/>
                <a:cs typeface="Calibri"/>
                <a:sym typeface="Calibri"/>
              </a:rPr>
              <a:t> </a:t>
            </a:r>
            <a:r>
              <a:rPr lang="lt-LT" dirty="0" err="1">
                <a:latin typeface="Montserrat" pitchFamily="2" charset="77"/>
                <a:ea typeface="Calibri"/>
                <a:cs typeface="Calibri"/>
                <a:sym typeface="Calibri"/>
              </a:rPr>
              <a:t>node</a:t>
            </a:r>
            <a:endParaRPr lang="lt-LT" i="1" dirty="0">
              <a:latin typeface="Montserrat" pitchFamily="2" charset="77"/>
              <a:ea typeface="Calibri"/>
              <a:cs typeface="Calibri"/>
              <a:sym typeface="Calibri"/>
            </a:endParaRPr>
          </a:p>
        </p:txBody>
      </p:sp>
      <p:pic>
        <p:nvPicPr>
          <p:cNvPr id="25" name="Google Shape;476;p10">
            <a:extLst>
              <a:ext uri="{FF2B5EF4-FFF2-40B4-BE49-F238E27FC236}">
                <a16:creationId xmlns:a16="http://schemas.microsoft.com/office/drawing/2014/main" id="{D9782F8F-E5FF-F149-ADF3-24F61F7D95D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655" t="2484" r="2288" b="2746"/>
          <a:stretch/>
        </p:blipFill>
        <p:spPr>
          <a:xfrm>
            <a:off x="5723103" y="269435"/>
            <a:ext cx="6065071" cy="577765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29;p23">
            <a:extLst>
              <a:ext uri="{FF2B5EF4-FFF2-40B4-BE49-F238E27FC236}">
                <a16:creationId xmlns:a16="http://schemas.microsoft.com/office/drawing/2014/main" id="{69D52956-2949-4D4D-A374-B3A70965CB1F}"/>
              </a:ext>
            </a:extLst>
          </p:cNvPr>
          <p:cNvSpPr txBox="1"/>
          <p:nvPr/>
        </p:nvSpPr>
        <p:spPr>
          <a:xfrm>
            <a:off x="442850" y="1069134"/>
            <a:ext cx="5135136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 dirty="0">
                <a:solidFill>
                  <a:schemeClr val="lt1"/>
                </a:solidFill>
                <a:highlight>
                  <a:srgbClr val="D7002B"/>
                </a:highlight>
                <a:latin typeface="Montserrat"/>
                <a:ea typeface="Montserrat"/>
                <a:cs typeface="Montserrat"/>
                <a:sym typeface="Montserrat"/>
              </a:rPr>
              <a:t>How </a:t>
            </a:r>
            <a:r>
              <a:rPr lang="it-IT" sz="1400" b="0" i="0" u="none" strike="noStrike" cap="none" dirty="0" err="1">
                <a:solidFill>
                  <a:schemeClr val="lt1"/>
                </a:solidFill>
                <a:highlight>
                  <a:srgbClr val="D7002B"/>
                </a:highlight>
                <a:latin typeface="Montserrat"/>
                <a:ea typeface="Montserrat"/>
                <a:cs typeface="Montserrat"/>
                <a:sym typeface="Montserrat"/>
              </a:rPr>
              <a:t>it</a:t>
            </a:r>
            <a:r>
              <a:rPr lang="it-IT" sz="1400" b="0" i="0" u="none" strike="noStrike" cap="none" dirty="0">
                <a:solidFill>
                  <a:schemeClr val="lt1"/>
                </a:solidFill>
                <a:highlight>
                  <a:srgbClr val="D7002B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400" b="0" i="0" u="none" strike="noStrike" cap="none" dirty="0" err="1">
                <a:solidFill>
                  <a:schemeClr val="lt1"/>
                </a:solidFill>
                <a:highlight>
                  <a:srgbClr val="D7002B"/>
                </a:highlight>
                <a:latin typeface="Montserrat"/>
                <a:ea typeface="Montserrat"/>
                <a:cs typeface="Montserrat"/>
                <a:sym typeface="Montserrat"/>
              </a:rPr>
              <a:t>works</a:t>
            </a:r>
            <a:endParaRPr sz="1400" b="0" i="0" u="none" strike="noStrike" cap="none" dirty="0">
              <a:solidFill>
                <a:schemeClr val="lt1"/>
              </a:solidFill>
              <a:highlight>
                <a:srgbClr val="D7002B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198687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sldNum" idx="12"/>
          </p:nvPr>
        </p:nvSpPr>
        <p:spPr>
          <a:xfrm>
            <a:off x="10947769" y="6123597"/>
            <a:ext cx="7278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it-IT" sz="1000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9</a:t>
            </a:fld>
            <a:endParaRPr sz="1000">
              <a:solidFill>
                <a:srgbClr val="2F2B7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grpSp>
        <p:nvGrpSpPr>
          <p:cNvPr id="103" name="Google Shape;103;p22"/>
          <p:cNvGrpSpPr/>
          <p:nvPr/>
        </p:nvGrpSpPr>
        <p:grpSpPr>
          <a:xfrm>
            <a:off x="11178975" y="6439192"/>
            <a:ext cx="796925" cy="199390"/>
            <a:chOff x="7844" y="189"/>
            <a:chExt cx="1255" cy="314"/>
          </a:xfrm>
        </p:grpSpPr>
        <p:sp>
          <p:nvSpPr>
            <p:cNvPr id="104" name="Google Shape;104;p22"/>
            <p:cNvSpPr/>
            <p:nvPr/>
          </p:nvSpPr>
          <p:spPr>
            <a:xfrm>
              <a:off x="7844" y="189"/>
              <a:ext cx="1149" cy="260"/>
            </a:xfrm>
            <a:prstGeom prst="rect">
              <a:avLst/>
            </a:prstGeom>
            <a:solidFill>
              <a:srgbClr val="D40F3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2"/>
            <p:cNvSpPr/>
            <p:nvPr/>
          </p:nvSpPr>
          <p:spPr>
            <a:xfrm>
              <a:off x="8053" y="267"/>
              <a:ext cx="1046" cy="236"/>
            </a:xfrm>
            <a:prstGeom prst="rect">
              <a:avLst/>
            </a:prstGeom>
            <a:noFill/>
            <a:ln w="9525" cap="flat" cmpd="sng">
              <a:solidFill>
                <a:srgbClr val="322A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6" name="Google Shape;106;p22"/>
          <p:cNvSpPr txBox="1"/>
          <p:nvPr/>
        </p:nvSpPr>
        <p:spPr>
          <a:xfrm>
            <a:off x="403825" y="233800"/>
            <a:ext cx="10775150" cy="5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-IT" sz="3000" b="1" i="0" u="none" strike="noStrike" cap="none" dirty="0">
                <a:solidFill>
                  <a:srgbClr val="2F2B7F"/>
                </a:solidFill>
                <a:latin typeface="Montserrat"/>
                <a:ea typeface="Montserrat"/>
                <a:cs typeface="Montserrat"/>
                <a:sym typeface="Montserrat"/>
              </a:rPr>
              <a:t>|</a:t>
            </a:r>
            <a:r>
              <a:rPr lang="it-IT" sz="3000" b="0" i="0" u="none" strike="noStrike" cap="none" dirty="0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it-IT" sz="3000" b="1" u="none" strike="noStrike" cap="none" dirty="0">
                <a:solidFill>
                  <a:srgbClr val="2F2B7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KAUNAS ALEKSOTAS: </a:t>
            </a:r>
            <a:r>
              <a:rPr lang="it-IT" sz="3000" u="none" strike="noStrike" cap="none" dirty="0" err="1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</a:t>
            </a:r>
            <a:r>
              <a:rPr lang="it-IT" sz="3000" b="0" i="0" u="none" strike="noStrike" cap="none" dirty="0" err="1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ilot</a:t>
            </a:r>
            <a:r>
              <a:rPr lang="it-IT" sz="3000" b="0" i="0" u="none" strike="noStrike" cap="none" dirty="0">
                <a:solidFill>
                  <a:srgbClr val="2F2B7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area - AIIP </a:t>
            </a:r>
            <a:endParaRPr lang="it-IT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-IT" sz="3000" b="0" i="0" u="none" strike="noStrike" cap="none" dirty="0">
                <a:solidFill>
                  <a:srgbClr val="2F2B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107" name="Google Shape;10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100" y="6088650"/>
            <a:ext cx="9291825" cy="587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" name="Google Shape;108;p22"/>
          <p:cNvGrpSpPr/>
          <p:nvPr/>
        </p:nvGrpSpPr>
        <p:grpSpPr>
          <a:xfrm>
            <a:off x="68996651" y="311000"/>
            <a:ext cx="5746750" cy="127000"/>
            <a:chOff x="7844" y="189"/>
            <a:chExt cx="1200" cy="378"/>
          </a:xfrm>
        </p:grpSpPr>
        <p:sp>
          <p:nvSpPr>
            <p:cNvPr id="109" name="Google Shape;109;p22"/>
            <p:cNvSpPr/>
            <p:nvPr/>
          </p:nvSpPr>
          <p:spPr>
            <a:xfrm>
              <a:off x="7844" y="189"/>
              <a:ext cx="1200" cy="300"/>
            </a:xfrm>
            <a:prstGeom prst="rect">
              <a:avLst/>
            </a:prstGeom>
            <a:solidFill>
              <a:srgbClr val="D40F3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22"/>
            <p:cNvSpPr/>
            <p:nvPr/>
          </p:nvSpPr>
          <p:spPr>
            <a:xfrm>
              <a:off x="8053" y="267"/>
              <a:ext cx="900" cy="300"/>
            </a:xfrm>
            <a:prstGeom prst="rect">
              <a:avLst/>
            </a:prstGeom>
            <a:noFill/>
            <a:ln w="9525" cap="flat" cmpd="sng">
              <a:solidFill>
                <a:srgbClr val="322A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" name="Google Shape;111;p22"/>
          <p:cNvSpPr txBox="1"/>
          <p:nvPr/>
        </p:nvSpPr>
        <p:spPr>
          <a:xfrm>
            <a:off x="381461" y="1373265"/>
            <a:ext cx="4869412" cy="3631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1" i="0" u="none" strike="noStrike" cap="none" dirty="0">
                <a:solidFill>
                  <a:srgbClr val="D7002B"/>
                </a:solidFill>
                <a:latin typeface="Montserrat"/>
                <a:ea typeface="Montserrat"/>
                <a:cs typeface="Montserrat"/>
                <a:sym typeface="Montserrat"/>
              </a:rPr>
              <a:t>REGENERATION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The Kaunas city </a:t>
            </a:r>
            <a:r>
              <a:rPr lang="it-IT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aim</a:t>
            </a:r>
            <a:r>
              <a:rPr lang="it-IT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is</a:t>
            </a:r>
            <a:r>
              <a:rPr lang="it-IT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to</a:t>
            </a:r>
            <a:r>
              <a:rPr lang="it-IT" sz="1400" i="0" u="none" strike="noStrike" cap="none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create an </a:t>
            </a:r>
            <a:r>
              <a:rPr lang="it-IT" sz="14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Innovation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and </a:t>
            </a:r>
            <a:r>
              <a:rPr lang="it-IT" sz="14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Industry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Park </a:t>
            </a:r>
            <a:r>
              <a:rPr lang="it-IT" sz="14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that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can </a:t>
            </a:r>
            <a:r>
              <a:rPr lang="it-IT" sz="14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become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it-IT" sz="14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landmark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in Lithuania for R&amp;D in </a:t>
            </a:r>
            <a:r>
              <a:rPr lang="it-IT" sz="14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bio-tech</a:t>
            </a:r>
            <a:r>
              <a:rPr lang="it-IT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forging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it-IT" sz="14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sustainable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and green </a:t>
            </a:r>
            <a:r>
              <a:rPr lang="it-IT" sz="14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energy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4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powered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4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environment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4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D7002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5560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r>
              <a:rPr lang="it-IT" sz="14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The </a:t>
            </a:r>
            <a:r>
              <a:rPr lang="it-IT" dirty="0" err="1">
                <a:latin typeface="Montserrat"/>
                <a:ea typeface="Montserrat"/>
                <a:cs typeface="Montserrat"/>
                <a:sym typeface="Montserrat"/>
              </a:rPr>
              <a:t>development</a:t>
            </a:r>
            <a:r>
              <a:rPr lang="it-IT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dirty="0" err="1">
                <a:latin typeface="Montserrat"/>
                <a:ea typeface="Montserrat"/>
                <a:cs typeface="Montserrat"/>
                <a:sym typeface="Montserrat"/>
              </a:rPr>
              <a:t>plan</a:t>
            </a:r>
            <a:r>
              <a:rPr lang="it-IT" sz="14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400" b="0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it-IT" dirty="0" err="1">
                <a:latin typeface="Montserrat"/>
                <a:ea typeface="Montserrat"/>
                <a:cs typeface="Montserrat"/>
                <a:sym typeface="Montserrat"/>
              </a:rPr>
              <a:t>s</a:t>
            </a:r>
            <a:r>
              <a:rPr lang="it-IT" dirty="0">
                <a:latin typeface="Montserrat"/>
                <a:ea typeface="Montserrat"/>
                <a:cs typeface="Montserrat"/>
                <a:sym typeface="Montserrat"/>
              </a:rPr>
              <a:t> to be </a:t>
            </a:r>
            <a:r>
              <a:rPr lang="it-IT" dirty="0" err="1">
                <a:latin typeface="Montserrat"/>
                <a:ea typeface="Montserrat"/>
                <a:cs typeface="Montserrat"/>
                <a:sym typeface="Montserrat"/>
              </a:rPr>
              <a:t>prepared</a:t>
            </a:r>
            <a:r>
              <a:rPr lang="it-IT" dirty="0">
                <a:latin typeface="Montserrat"/>
                <a:ea typeface="Montserrat"/>
                <a:cs typeface="Montserrat"/>
                <a:sym typeface="Montserrat"/>
              </a:rPr>
              <a:t> by the end of 2021 / the </a:t>
            </a:r>
            <a:r>
              <a:rPr lang="it-IT" dirty="0" err="1">
                <a:latin typeface="Montserrat"/>
                <a:ea typeface="Montserrat"/>
                <a:cs typeface="Montserrat"/>
                <a:sym typeface="Montserrat"/>
              </a:rPr>
              <a:t>beginning</a:t>
            </a:r>
            <a:r>
              <a:rPr lang="it-IT" dirty="0">
                <a:latin typeface="Montserrat"/>
                <a:ea typeface="Montserrat"/>
                <a:cs typeface="Montserrat"/>
                <a:sym typeface="Montserrat"/>
              </a:rPr>
              <a:t> of 2022.</a:t>
            </a:r>
            <a:endParaRPr dirty="0"/>
          </a:p>
          <a:p>
            <a:pPr marL="35560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r>
              <a:rPr lang="it-IT" sz="14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1st </a:t>
            </a:r>
            <a:r>
              <a:rPr lang="it-IT" sz="1400" b="1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development</a:t>
            </a:r>
            <a:r>
              <a:rPr lang="it-IT" sz="14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stage 10 </a:t>
            </a:r>
            <a:r>
              <a:rPr lang="it-IT" sz="1400" b="1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years</a:t>
            </a:r>
            <a:r>
              <a:rPr lang="it-IT" sz="14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(2022 - 2031)</a:t>
            </a:r>
            <a:endParaRPr dirty="0"/>
          </a:p>
          <a:p>
            <a:pPr marL="35560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r>
              <a:rPr lang="it-IT" sz="14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2nd </a:t>
            </a:r>
            <a:r>
              <a:rPr lang="it-IT" sz="1400" b="1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development</a:t>
            </a:r>
            <a:r>
              <a:rPr lang="it-IT" sz="14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stage 10 </a:t>
            </a:r>
            <a:r>
              <a:rPr lang="it-IT" sz="1400" b="1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years</a:t>
            </a:r>
            <a:r>
              <a:rPr lang="it-IT" sz="14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(2032 - 2041)</a:t>
            </a:r>
            <a:endParaRPr dirty="0"/>
          </a:p>
          <a:p>
            <a:pPr marL="35560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r>
              <a:rPr lang="it-IT" sz="14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3rd </a:t>
            </a:r>
            <a:r>
              <a:rPr lang="it-IT" sz="1400" b="1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development</a:t>
            </a:r>
            <a:r>
              <a:rPr lang="it-IT" sz="14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stage 5 </a:t>
            </a:r>
            <a:r>
              <a:rPr lang="it-IT" sz="1400" b="1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years</a:t>
            </a:r>
            <a:r>
              <a:rPr lang="it-IT" sz="14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(2042 - 2046)</a:t>
            </a:r>
            <a:endParaRPr sz="14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2" name="Google Shape;112;p22" descr="Diagra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b="2164"/>
          <a:stretch/>
        </p:blipFill>
        <p:spPr>
          <a:xfrm>
            <a:off x="6772529" y="7610152"/>
            <a:ext cx="4947741" cy="4310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2" descr="Diagram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 b="4602"/>
          <a:stretch/>
        </p:blipFill>
        <p:spPr>
          <a:xfrm>
            <a:off x="658646" y="7610153"/>
            <a:ext cx="6008952" cy="4310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2" descr="A picture containing text, map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91877" y="1290136"/>
            <a:ext cx="6700124" cy="4736592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2"/>
          <p:cNvSpPr txBox="1"/>
          <p:nvPr/>
        </p:nvSpPr>
        <p:spPr>
          <a:xfrm>
            <a:off x="11478000" y="203175"/>
            <a:ext cx="405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latin typeface="Calibri"/>
                <a:ea typeface="Calibri"/>
                <a:cs typeface="Calibri"/>
                <a:sym typeface="Calibri"/>
              </a:rPr>
              <a:t>A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68293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1279</Words>
  <Application>Microsoft Macintosh PowerPoint</Application>
  <PresentationFormat>Widescreen</PresentationFormat>
  <Paragraphs>230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Montserrat Light</vt:lpstr>
      <vt:lpstr>Montserrat</vt:lpstr>
      <vt:lpstr>Courier New</vt:lpstr>
      <vt:lpstr>Calibri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Valušytė Rūta</cp:lastModifiedBy>
  <cp:revision>60</cp:revision>
  <dcterms:modified xsi:type="dcterms:W3CDTF">2021-07-14T20:48:11Z</dcterms:modified>
</cp:coreProperties>
</file>