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71" r:id="rId3"/>
    <p:sldId id="258" r:id="rId4"/>
    <p:sldId id="265" r:id="rId5"/>
    <p:sldId id="266" r:id="rId6"/>
    <p:sldId id="280" r:id="rId7"/>
    <p:sldId id="273" r:id="rId8"/>
    <p:sldId id="281" r:id="rId9"/>
    <p:sldId id="268" r:id="rId10"/>
    <p:sldId id="262" r:id="rId11"/>
    <p:sldId id="282" r:id="rId12"/>
    <p:sldId id="283" r:id="rId13"/>
    <p:sldId id="284" r:id="rId14"/>
    <p:sldId id="269" r:id="rId15"/>
    <p:sldId id="275" r:id="rId16"/>
    <p:sldId id="276" r:id="rId17"/>
    <p:sldId id="259" r:id="rId18"/>
    <p:sldId id="279" r:id="rId19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7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91" autoAdjust="0"/>
  </p:normalViewPr>
  <p:slideViewPr>
    <p:cSldViewPr>
      <p:cViewPr>
        <p:scale>
          <a:sx n="70" d="100"/>
          <a:sy n="70" d="100"/>
        </p:scale>
        <p:origin x="-2730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84"/>
      </p:cViewPr>
      <p:guideLst>
        <p:guide orient="horz" pos="3127"/>
        <p:guide pos="21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E5F90-89CD-46EE-9026-38B1170ABCBC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2DA14-886D-4842-B39B-C3029C3F1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73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235DC-ADC1-4339-A36A-B8011D209D95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CFB92-11ED-4544-B048-08E3ED642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2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Korupcijos</a:t>
            </a:r>
            <a:r>
              <a:rPr lang="lt-LT" baseline="0" dirty="0" smtClean="0"/>
              <a:t> mažinimo pasireiškimo tikimybei skiriame tikrai labai didelį dėmesį.</a:t>
            </a:r>
          </a:p>
          <a:p>
            <a:r>
              <a:rPr lang="lt-LT" baseline="0" dirty="0" smtClean="0"/>
              <a:t>Pristatymo metu papasakosiu kokias priemones taikome ir kaip siekiame užkardyti korupciją institucijoje.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FB92-11ED-4544-B048-08E3ED6425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06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FB92-11ED-4544-B048-08E3ED6425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05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FB92-11ED-4544-B048-08E3ED6425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33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Nauji </a:t>
            </a:r>
            <a:r>
              <a:rPr lang="lt-L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infografikai</a:t>
            </a:r>
            <a:r>
              <a:rPr lang="lt-L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ir vaizdo instrukcijos ne tik suteiks žinių, kaip planuoti ir organizuoti, pavyzdžiui, vienbučio gyvenamojo namo statybas ar atlikti statinio griovimo darbus, bet ir skatins nepakantumą korupcijai ir su statyba susijusiems pažeidimams.</a:t>
            </a:r>
          </a:p>
          <a:p>
            <a:r>
              <a:rPr lang="lt-L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 VTPSI, išskirtinį dėmesį skirdama švietimui ir informavimui, siekia visuomenės aktyvumo, atvirumo, sąmoningumo kviesdama naudotis įstaigos teikiamomis paslaugomis ir naujomis instrukcijomis, padėsiančiomis sprendžiant su statyba ar teritorijų planavimu susijusius klausimus.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FB92-11ED-4544-B048-08E3ED6425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38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FB92-11ED-4544-B048-08E3ED6425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89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FB92-11ED-4544-B048-08E3ED6425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49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FB92-11ED-4544-B048-08E3ED6425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FB92-11ED-4544-B048-08E3ED6425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01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FB92-11ED-4544-B048-08E3ED6425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5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FB92-11ED-4544-B048-08E3ED6425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49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2016 metais pakeitėme</a:t>
            </a:r>
            <a:r>
              <a:rPr lang="lt-LT" baseline="0" dirty="0" smtClean="0"/>
              <a:t> Inspekcijos struktūrą.</a:t>
            </a:r>
          </a:p>
          <a:p>
            <a:r>
              <a:rPr lang="lt-LT" baseline="0" dirty="0" smtClean="0"/>
              <a:t>10 teritorinių padalinių sujungėme į 4 departamentus.</a:t>
            </a:r>
          </a:p>
          <a:p>
            <a:r>
              <a:rPr lang="lt-LT" baseline="0" dirty="0" smtClean="0"/>
              <a:t>Sujungiant teritorinius padalinius siekta 4 tikslų:</a:t>
            </a:r>
          </a:p>
          <a:p>
            <a:r>
              <a:rPr lang="lt-LT" baseline="0" dirty="0" smtClean="0"/>
              <a:t>-Darbo krūvio išlyginimo tarp padalinių;</a:t>
            </a:r>
          </a:p>
          <a:p>
            <a:r>
              <a:rPr lang="lt-LT" baseline="0" dirty="0" smtClean="0"/>
              <a:t>-Vienodo teisės aktų taikymo padaliniuose;</a:t>
            </a:r>
          </a:p>
          <a:p>
            <a:r>
              <a:rPr lang="lt-LT" baseline="0" dirty="0" smtClean="0"/>
              <a:t>-</a:t>
            </a:r>
            <a:r>
              <a:rPr lang="lt-LT" b="1" baseline="0" dirty="0" smtClean="0"/>
              <a:t>Inspektorių rotacijos tarp miestų</a:t>
            </a:r>
            <a:r>
              <a:rPr lang="lt-LT" baseline="0" dirty="0" smtClean="0"/>
              <a:t>, kad būtų mažinama korupcijos pasireiškimo tikimybė. Pvz. šiuo metu inspektorius gali vykti iš Kauno į Marijampolę, ar iš Vilniaus į Uteną. Kiekviename mažesniame rajone yra po viena ar du inspektorius, kurie anksčiau buvo mažai kontroliuojami, tačiau dabar įvesta tiesioginė kontrolė.</a:t>
            </a:r>
          </a:p>
          <a:p>
            <a:r>
              <a:rPr lang="lt-LT" baseline="0" dirty="0" smtClean="0"/>
              <a:t>-</a:t>
            </a:r>
            <a:r>
              <a:rPr lang="lt-LT" b="1" baseline="0" dirty="0" smtClean="0"/>
              <a:t>Ranka rankai užkardymas. </a:t>
            </a:r>
            <a:r>
              <a:rPr lang="lt-LT" b="0" baseline="0" dirty="0" smtClean="0"/>
              <a:t>Turėta omenyje taip pat rajone esančius inspektorius, kurie galimai už tam tikrus nepamatytus pažeidimus gaudavo netiesioginį atlygį.</a:t>
            </a:r>
            <a:endParaRPr lang="lt-LT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FB92-11ED-4544-B048-08E3ED6425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04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dirty="0" smtClean="0"/>
              <a:t>2014 metais Inspekcijoje įdiegėme rizikos valdymo</a:t>
            </a:r>
            <a:r>
              <a:rPr lang="lt-LT" baseline="0" dirty="0" smtClean="0"/>
              <a:t> informacinę sistemą. </a:t>
            </a:r>
            <a:r>
              <a:rPr lang="lt-LT" b="0" baseline="0" dirty="0" smtClean="0">
                <a:latin typeface="+mn-lt"/>
              </a:rPr>
              <a:t>Kitaip tariant planiniai patikrinimai sudaromi naudojantis ne žmogiškuoju faktoriumi, o tai atlieka sistema automatiškai. Todėl išvengiame žmogaus įsikišo į planuojamus patikrinimus, tokiu būdu mažinama korupcijos pasireiškimo tikimybė. </a:t>
            </a:r>
            <a:endParaRPr lang="en-US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baseline="0" dirty="0" smtClean="0"/>
              <a:t>RVIS pagalba sudaromi </a:t>
            </a:r>
            <a:r>
              <a:rPr lang="lt-LT" b="1" baseline="0" dirty="0" smtClean="0"/>
              <a:t>automatiniai patikrinimų sąrašai </a:t>
            </a:r>
            <a:r>
              <a:rPr lang="lt-LT" b="1" baseline="0" dirty="0" smtClean="0">
                <a:latin typeface="Calibri"/>
              </a:rPr>
              <a:t>→</a:t>
            </a:r>
            <a:r>
              <a:rPr lang="lt-LT" b="1" dirty="0" smtClean="0">
                <a:solidFill>
                  <a:srgbClr val="56769E"/>
                </a:solidFill>
                <a:latin typeface="Helectica "/>
              </a:rPr>
              <a:t>Statybą leidžiančių dokumentų</a:t>
            </a:r>
            <a:r>
              <a:rPr lang="lt-LT" b="1" baseline="0" dirty="0" smtClean="0">
                <a:latin typeface="Calibri"/>
              </a:rPr>
              <a:t>→ ir kt.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b="1" baseline="0" dirty="0" smtClean="0">
                <a:latin typeface="Calibri"/>
              </a:rPr>
              <a:t>Spalvos. </a:t>
            </a:r>
            <a:endParaRPr lang="lt-LT" b="0" baseline="0" dirty="0" smtClean="0">
              <a:latin typeface="Calibri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b="1" baseline="0" dirty="0" smtClean="0">
                <a:latin typeface="Calibri"/>
              </a:rPr>
              <a:t>Patikrinimų sąrašai. </a:t>
            </a:r>
            <a:r>
              <a:rPr lang="lt-LT" b="0" baseline="0" dirty="0" smtClean="0">
                <a:latin typeface="Calibri"/>
              </a:rPr>
              <a:t>Į sąrašus patenka tik labai rizikingi objektai, mažai ar vidutiniškai rizikingi į sąrašus nepatenka.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b="0" baseline="0" dirty="0" smtClean="0">
                <a:latin typeface="Calibri"/>
              </a:rPr>
              <a:t>Pavyzdyje pateiktas Kauno </a:t>
            </a:r>
            <a:r>
              <a:rPr lang="lt-LT" b="0" baseline="0" dirty="0" err="1" smtClean="0">
                <a:latin typeface="Calibri"/>
              </a:rPr>
              <a:t>dep</a:t>
            </a:r>
            <a:r>
              <a:rPr lang="lt-LT" b="0" baseline="0" dirty="0" smtClean="0">
                <a:latin typeface="Calibri"/>
              </a:rPr>
              <a:t>. Patikrinimų sąrašas.</a:t>
            </a:r>
            <a:endParaRPr lang="lt-LT" b="1" baseline="0" dirty="0" smtClean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FB92-11ED-4544-B048-08E3ED6425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57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FB92-11ED-4544-B048-08E3ED6425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27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2017 m. įdiegėme dar vieną</a:t>
            </a:r>
            <a:r>
              <a:rPr lang="lt-LT" baseline="0" dirty="0" smtClean="0"/>
              <a:t> naują funkciją, tai automatinis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b="1" dirty="0" smtClean="0">
                <a:solidFill>
                  <a:srgbClr val="56769E"/>
                </a:solidFill>
                <a:latin typeface="Helectica "/>
              </a:rPr>
              <a:t>Deklaracijų apie statybos užbaigimą išdavimas ir Pažymų apie statinio statybą be nukrypimų nuo esminių statinio projekto sprendinių išdavimas.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b="1" dirty="0" smtClean="0">
                <a:solidFill>
                  <a:srgbClr val="56769E"/>
                </a:solidFill>
                <a:latin typeface="Helectica "/>
              </a:rPr>
              <a:t>Paslaugos</a:t>
            </a:r>
            <a:r>
              <a:rPr lang="lt-LT" sz="1200" b="1" baseline="0" dirty="0" smtClean="0">
                <a:solidFill>
                  <a:srgbClr val="56769E"/>
                </a:solidFill>
                <a:latin typeface="Helectica "/>
              </a:rPr>
              <a:t> gavėjas </a:t>
            </a:r>
            <a:r>
              <a:rPr lang="lt-LT" sz="1200" b="0" baseline="0" dirty="0" smtClean="0">
                <a:solidFill>
                  <a:srgbClr val="56769E"/>
                </a:solidFill>
                <a:latin typeface="Helectica "/>
              </a:rPr>
              <a:t>pateikia prašymą Inspekcijai išduoti pažymą ar deklaraciją, tuomet IS </a:t>
            </a:r>
            <a:r>
              <a:rPr lang="lt-LT" sz="1200" b="0" baseline="0" dirty="0" err="1" smtClean="0">
                <a:solidFill>
                  <a:srgbClr val="56769E"/>
                </a:solidFill>
                <a:latin typeface="Helectica "/>
              </a:rPr>
              <a:t>infostatyba</a:t>
            </a:r>
            <a:r>
              <a:rPr lang="lt-LT" sz="1200" b="0" baseline="0" dirty="0" smtClean="0">
                <a:solidFill>
                  <a:srgbClr val="56769E"/>
                </a:solidFill>
                <a:latin typeface="Helectica "/>
              </a:rPr>
              <a:t> automatiškai parenka departamentą (prašymas gali būti pateikiamas Telšiuose, o išduotas Vilniuje) bei darbuotoją kuris tvirtins paslaugą. Sistema įvertina darbuotojų turimų paslaugų skaičių bei užduočių skaičių todėl parenkamas mažiausiai užduočių turintis darbuotojas.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b="1" baseline="0" dirty="0" smtClean="0">
                <a:solidFill>
                  <a:srgbClr val="56769E"/>
                </a:solidFill>
                <a:latin typeface="Helectica "/>
              </a:rPr>
              <a:t>Paslauga išduodama arba ne.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b="0" baseline="0" dirty="0" smtClean="0">
                <a:solidFill>
                  <a:srgbClr val="56769E"/>
                </a:solidFill>
                <a:latin typeface="Helectica "/>
              </a:rPr>
              <a:t>Kaip buvo ankščiau. Paslaugos gavėjas dažniausiai pateikdavo popierinį prašymą išduoti paslaugą, tame pačiame departamente pagal teritoriją, kurioje vykdo statybas.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b="0" baseline="0" dirty="0" smtClean="0">
                <a:solidFill>
                  <a:srgbClr val="56769E"/>
                </a:solidFill>
                <a:latin typeface="Helectica "/>
              </a:rPr>
              <a:t>Nauja sistema manome prisidėjo prie korupcijos mažinimo pasireiškimo tikimybės.</a:t>
            </a:r>
            <a:endParaRPr lang="lt-LT" sz="1200" b="0" dirty="0" smtClean="0">
              <a:solidFill>
                <a:srgbClr val="56769E"/>
              </a:solidFill>
              <a:latin typeface="Helectica 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sz="1200" b="1" dirty="0" smtClean="0">
              <a:solidFill>
                <a:srgbClr val="56769E"/>
              </a:solidFill>
              <a:latin typeface="Helectica 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FB92-11ED-4544-B048-08E3ED6425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40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Nuo kitų metų</a:t>
            </a:r>
            <a:r>
              <a:rPr lang="lt-LT" baseline="0" dirty="0" smtClean="0"/>
              <a:t> pristatysime dar vieną naują paslaugą, tai statybos užbaigimo aktų automatinis rotavimas. Šis rotavimas tarp darbuotojų vyks ne pagal departamentus, o pagal darbuotojus toje teritorijoje, nes inspektorius turi vykti į objektą, todėl rotuoti pagal departamentus nebūtų tikslinga. Tačiau šis rotavimas mažina darbuotojų pasiskirstymą pagal teritorijas. Kitaip tariant....</a:t>
            </a:r>
          </a:p>
          <a:p>
            <a:r>
              <a:rPr lang="lt-LT" b="1" baseline="0" dirty="0" smtClean="0"/>
              <a:t>Paslaugos gavėjas </a:t>
            </a:r>
            <a:r>
              <a:rPr lang="lt-LT" b="0" baseline="0" dirty="0" smtClean="0"/>
              <a:t>pateikia prašymą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FB92-11ED-4544-B048-08E3ED6425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52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56769E"/>
                </a:solidFill>
                <a:latin typeface="Helectica "/>
              </a:rPr>
              <a:t>Viešinimas yra vienas pagrindinių priemonių sumažinti</a:t>
            </a:r>
            <a:r>
              <a:rPr lang="lt-LT" baseline="0" dirty="0" smtClean="0">
                <a:solidFill>
                  <a:srgbClr val="56769E"/>
                </a:solidFill>
                <a:latin typeface="Helectica "/>
              </a:rPr>
              <a:t> korupcijos pasireiškimą. Kaip žinia Inspekcijos resursai yra riboti ir visų statybų, statybą leidžiančių dokumentų patikrinti neturime galimybės. Mes nenorime, kad visuomenė atliktų funkcijas už mus, tačiau siekiame, kad visuomenė įsitrauktų į statybos procesus. </a:t>
            </a:r>
          </a:p>
          <a:p>
            <a:r>
              <a:rPr lang="lt-LT" b="1" baseline="0" dirty="0" smtClean="0">
                <a:solidFill>
                  <a:srgbClr val="56769E"/>
                </a:solidFill>
                <a:latin typeface="Helectica "/>
              </a:rPr>
              <a:t>Todėl nuo sausio 1 d.</a:t>
            </a:r>
          </a:p>
          <a:p>
            <a:r>
              <a:rPr lang="lt-LT" b="1" dirty="0" smtClean="0">
                <a:solidFill>
                  <a:srgbClr val="56769E"/>
                </a:solidFill>
                <a:latin typeface="Helectica "/>
              </a:rPr>
              <a:t>S</a:t>
            </a:r>
            <a:r>
              <a:rPr lang="pl-PL" b="1" dirty="0" smtClean="0">
                <a:solidFill>
                  <a:srgbClr val="56769E"/>
                </a:solidFill>
                <a:latin typeface="Helectica "/>
              </a:rPr>
              <a:t>tatybą leidžiančio dokumento duomen</a:t>
            </a:r>
            <a:r>
              <a:rPr lang="lt-LT" b="1" dirty="0" err="1" smtClean="0">
                <a:solidFill>
                  <a:srgbClr val="56769E"/>
                </a:solidFill>
                <a:latin typeface="Helectica "/>
              </a:rPr>
              <a:t>ys</a:t>
            </a:r>
            <a:r>
              <a:rPr lang="lt-LT" b="1" dirty="0" smtClean="0">
                <a:solidFill>
                  <a:srgbClr val="56769E"/>
                </a:solidFill>
                <a:latin typeface="Helectica "/>
              </a:rPr>
              <a:t> </a:t>
            </a:r>
            <a:r>
              <a:rPr lang="lt-LT" dirty="0" smtClean="0">
                <a:solidFill>
                  <a:srgbClr val="56769E"/>
                </a:solidFill>
                <a:latin typeface="Helectica "/>
              </a:rPr>
              <a:t>(statybą leidžiančio dokumento tipas, r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egistracijos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numerį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registracijos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statinių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adresus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būseną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galiojantis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negaliojantis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dokumentą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išdavusios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institucijos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pavadinimą</a:t>
            </a:r>
            <a:endParaRPr lang="lt-L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lt-LT" b="1" dirty="0" smtClean="0">
                <a:solidFill>
                  <a:srgbClr val="56769E"/>
                </a:solidFill>
                <a:latin typeface="Helectica "/>
              </a:rPr>
              <a:t>Statinio projekto duomenys </a:t>
            </a:r>
            <a:r>
              <a:rPr lang="lt-LT" b="0" dirty="0" smtClean="0">
                <a:solidFill>
                  <a:srgbClr val="56769E"/>
                </a:solidFill>
                <a:latin typeface="Helectica 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pavadinimą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numerį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parengimo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lt-L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lt-LT" b="1" dirty="0" smtClean="0">
                <a:solidFill>
                  <a:srgbClr val="56769E"/>
                </a:solidFill>
                <a:latin typeface="Helectica "/>
              </a:rPr>
              <a:t>Statinių duomenys </a:t>
            </a:r>
            <a:r>
              <a:rPr lang="lt-LT" b="0" dirty="0" smtClean="0">
                <a:solidFill>
                  <a:srgbClr val="56769E"/>
                </a:solidFill>
                <a:latin typeface="Helectica 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statinio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pavadinimą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statybos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rūšį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naudojimo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paskirtį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kategoriją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ypatingasis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neypatingasis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nesudėtingasis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laikinojo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statinio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požymį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savavališkos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statybos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požymį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adresą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žemės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sklypo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registracijos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duomenis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unikalų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numerį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numerį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statinio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registracijos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duomenis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unikalų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numerį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numerį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statinio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statybos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planuojamų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statyti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naujų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rekonstruoti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esamų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pastatų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rodiklius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pastatų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skaičių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skaičių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bendrą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naudingą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tūrį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statinio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patikrinimo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išvadas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rezultatus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pridėtus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dokumentus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statinio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kuriam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išduotas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statybą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leidžiantis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bendruosius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rodiklius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sklypo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užstatymo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intensyvumą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sklypo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užstatymo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tankį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pastato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bendrą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aukštų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skaičių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pastato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aukštį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FB92-11ED-4544-B048-08E3ED6425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58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Visuomenės</a:t>
            </a:r>
            <a:r>
              <a:rPr lang="lt-L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švietimui skiriame didelį dėmesį. Kuo visuomenė taps labiau išprususi, žinos savo teises, taps aktyvi, gins savo teise, tuo mažesnė tikimybė bus pasireikšti korupcijai..</a:t>
            </a:r>
          </a:p>
          <a:p>
            <a:r>
              <a:rPr lang="lt-L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Šiais metais pristatėme naują rubriką </a:t>
            </a:r>
            <a:r>
              <a:rPr lang="lt-LT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Statyki kartu. </a:t>
            </a:r>
            <a:r>
              <a:rPr lang="lt-L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Nauji </a:t>
            </a:r>
            <a:r>
              <a:rPr lang="lt-L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infografikai</a:t>
            </a:r>
            <a:r>
              <a:rPr lang="lt-L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ir vaizdo instrukcijos ne tik suteiks žinių, kaip planuoti ir organizuoti, pavyzdžiui, vienbučio gyvenamojo namo statybas ar atlikti statinio griovimo darbus, bet ir skatins nepakantumą korupcijai ir su statyba susijusiems pažeidimams.</a:t>
            </a:r>
          </a:p>
          <a:p>
            <a:r>
              <a:rPr lang="lt-L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 VTPSI, išskirtinį dėmesį skirdama švietimui ir informavimui, siekia visuomenės aktyvumo, atvirumo, sąmoningumo kviesdama naudotis įstaigos teikiamomis paslaugomis ir naujomis instrukcijomis, padėsiančiomis sprendžiant su statyba ar teritorijų planavimu susijusius klausimus.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FB92-11ED-4544-B048-08E3ED6425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3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53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8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01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79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54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05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88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4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60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20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3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3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watch?v=1ziZxJ4nvno" TargetMode="External"/><Relationship Id="rId5" Type="http://schemas.openxmlformats.org/officeDocument/2006/relationships/hyperlink" Target="https://www.youtube.com/watch?v=V5UbqZzR2yE" TargetMode="External"/><Relationship Id="rId4" Type="http://schemas.openxmlformats.org/officeDocument/2006/relationships/hyperlink" Target="https://www.youtube.com/watch?v=jDZneP13NK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planuojustatyti.lt/" TargetMode="External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openxmlformats.org/officeDocument/2006/relationships/image" Target="../media/image15.jpeg"/><Relationship Id="rId4" Type="http://schemas.openxmlformats.org/officeDocument/2006/relationships/hyperlink" Target="http://www.vtpsi.lt/" TargetMode="External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8.jpeg"/><Relationship Id="rId4" Type="http://schemas.openxmlformats.org/officeDocument/2006/relationships/image" Target="../media/image33.jpeg"/><Relationship Id="rId9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2.jpe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028" y="209550"/>
            <a:ext cx="5419648" cy="20403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2584" y="2486561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000" b="1" dirty="0" smtClean="0">
                <a:solidFill>
                  <a:srgbClr val="56769E"/>
                </a:solidFill>
                <a:latin typeface="Helectica "/>
              </a:rPr>
              <a:t>VALSTYBINĖS TERITORIJŲ PLANAVIMO IR STATYBOS INSPEKCIJOS PRIE AM TAIKOMOS ATSPARUMO KORUPCIJAI UŽTIKRINIMO PRIEMONĖS VYKDANT ŪKIO SUBJEKTŲ PRIEŽIŪRĄ STATYBOS SRITYJE</a:t>
            </a:r>
            <a:endParaRPr lang="en-US" sz="2000" b="1" dirty="0">
              <a:solidFill>
                <a:srgbClr val="56769E"/>
              </a:solidFill>
              <a:latin typeface="Helectica 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400" y="4407067"/>
            <a:ext cx="4529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400" dirty="0" err="1" smtClean="0">
                <a:solidFill>
                  <a:srgbClr val="56769E"/>
                </a:solidFill>
                <a:latin typeface="Helectica "/>
              </a:rPr>
              <a:t>l.e</a:t>
            </a:r>
            <a:r>
              <a:rPr lang="lt-LT" sz="1400" dirty="0" smtClean="0">
                <a:solidFill>
                  <a:srgbClr val="56769E"/>
                </a:solidFill>
                <a:latin typeface="Helectica "/>
              </a:rPr>
              <a:t>. Veiklos procesų ir vidaus kontrolės skyriaus </a:t>
            </a:r>
          </a:p>
          <a:p>
            <a:pPr algn="ctr"/>
            <a:r>
              <a:rPr lang="lt-LT" sz="1400" dirty="0" smtClean="0">
                <a:solidFill>
                  <a:srgbClr val="56769E"/>
                </a:solidFill>
                <a:latin typeface="Helectica "/>
              </a:rPr>
              <a:t>vedėjo pareigas </a:t>
            </a:r>
            <a:br>
              <a:rPr lang="lt-LT" sz="1400" dirty="0" smtClean="0">
                <a:solidFill>
                  <a:srgbClr val="56769E"/>
                </a:solidFill>
                <a:latin typeface="Helectica "/>
              </a:rPr>
            </a:br>
            <a:r>
              <a:rPr lang="lt-LT" sz="1400" dirty="0" smtClean="0">
                <a:solidFill>
                  <a:srgbClr val="56769E"/>
                </a:solidFill>
                <a:latin typeface="Helectica "/>
              </a:rPr>
              <a:t>Marius Juškys</a:t>
            </a:r>
          </a:p>
          <a:p>
            <a:endParaRPr lang="lt-LT" dirty="0" smtClean="0">
              <a:solidFill>
                <a:srgbClr val="56769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601" y="6075232"/>
            <a:ext cx="3552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sz="1400" dirty="0">
                <a:solidFill>
                  <a:srgbClr val="56769E"/>
                </a:solidFill>
                <a:latin typeface="Helectica "/>
              </a:rPr>
              <a:t>2018 m. </a:t>
            </a:r>
            <a:r>
              <a:rPr lang="lt-LT" sz="1400" dirty="0" smtClean="0">
                <a:solidFill>
                  <a:srgbClr val="56769E"/>
                </a:solidFill>
                <a:latin typeface="Helectica "/>
              </a:rPr>
              <a:t>lapkričio 27 </a:t>
            </a:r>
            <a:r>
              <a:rPr lang="lt-LT" sz="1400" dirty="0">
                <a:solidFill>
                  <a:srgbClr val="56769E"/>
                </a:solidFill>
                <a:latin typeface="Helectica "/>
              </a:rPr>
              <a:t>d</a:t>
            </a:r>
            <a:r>
              <a:rPr lang="lt-LT" sz="1400" dirty="0" smtClean="0">
                <a:solidFill>
                  <a:srgbClr val="56769E"/>
                </a:solidFill>
                <a:latin typeface="Helectica "/>
              </a:rPr>
              <a:t>.,</a:t>
            </a:r>
          </a:p>
          <a:p>
            <a:pPr algn="ctr"/>
            <a:r>
              <a:rPr lang="lt-LT" sz="1400" dirty="0" smtClean="0">
                <a:solidFill>
                  <a:srgbClr val="56769E"/>
                </a:solidFill>
                <a:latin typeface="Helectica "/>
              </a:rPr>
              <a:t>Kaunas</a:t>
            </a:r>
            <a:endParaRPr lang="en-US" sz="1400" dirty="0">
              <a:solidFill>
                <a:srgbClr val="56769E"/>
              </a:solidFill>
              <a:latin typeface="Helectica "/>
            </a:endParaRPr>
          </a:p>
        </p:txBody>
      </p:sp>
    </p:spTree>
    <p:extLst>
      <p:ext uri="{BB962C8B-B14F-4D97-AF65-F5344CB8AC3E}">
        <p14:creationId xmlns:p14="http://schemas.microsoft.com/office/powerpoint/2010/main" val="37776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48" y="0"/>
            <a:ext cx="2664552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-13648"/>
            <a:ext cx="2743200" cy="694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07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41" y="0"/>
            <a:ext cx="20170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159" y="0"/>
            <a:ext cx="27272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1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dirty="0" smtClean="0">
                <a:solidFill>
                  <a:srgbClr val="56769E"/>
                </a:solidFill>
                <a:latin typeface="Helectica "/>
              </a:rPr>
              <a:t>Visuomenės švietimas</a:t>
            </a:r>
            <a:endParaRPr lang="en-US" sz="2800" dirty="0">
              <a:solidFill>
                <a:srgbClr val="56769E"/>
              </a:solidFill>
              <a:latin typeface="Helectica 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2590800" cy="9753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981200"/>
            <a:ext cx="830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 smtClean="0">
                <a:solidFill>
                  <a:srgbClr val="56769E"/>
                </a:solidFill>
                <a:latin typeface="Helectica "/>
              </a:rPr>
              <a:t>Statykim kartu</a:t>
            </a:r>
            <a:r>
              <a:rPr lang="en-US" dirty="0" smtClean="0">
                <a:solidFill>
                  <a:srgbClr val="56769E"/>
                </a:solidFill>
                <a:latin typeface="Helectica "/>
              </a:rPr>
              <a:t>! </a:t>
            </a:r>
            <a:r>
              <a:rPr lang="en-US" dirty="0" err="1" smtClean="0">
                <a:solidFill>
                  <a:srgbClr val="56769E"/>
                </a:solidFill>
                <a:latin typeface="Helectica "/>
              </a:rPr>
              <a:t>Vaizdin</a:t>
            </a:r>
            <a:r>
              <a:rPr lang="lt-LT" dirty="0" err="1" smtClean="0">
                <a:solidFill>
                  <a:srgbClr val="56769E"/>
                </a:solidFill>
                <a:latin typeface="Helectica "/>
              </a:rPr>
              <a:t>ėmis</a:t>
            </a:r>
            <a:r>
              <a:rPr lang="lt-LT" dirty="0" smtClean="0">
                <a:solidFill>
                  <a:srgbClr val="56769E"/>
                </a:solidFill>
                <a:latin typeface="Helectica "/>
              </a:rPr>
              <a:t> priemonėmis supažindinama su aktualiu teritorijų planavimo ir statybos sričių teisiniu reguliavimu;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lt-LT" dirty="0">
              <a:solidFill>
                <a:srgbClr val="56769E"/>
              </a:solidFill>
              <a:latin typeface="Helectica "/>
            </a:endParaRPr>
          </a:p>
          <a:p>
            <a:endParaRPr lang="lt-LT" dirty="0" smtClean="0">
              <a:solidFill>
                <a:srgbClr val="56769E"/>
              </a:solidFill>
              <a:latin typeface="Helectica 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 smtClean="0">
                <a:solidFill>
                  <a:srgbClr val="56769E"/>
                </a:solidFill>
                <a:latin typeface="Helectica "/>
              </a:rPr>
              <a:t>Sukurta 10 </a:t>
            </a:r>
            <a:r>
              <a:rPr lang="lt-LT" dirty="0" err="1" smtClean="0">
                <a:solidFill>
                  <a:srgbClr val="56769E"/>
                </a:solidFill>
                <a:latin typeface="Helectica "/>
                <a:hlinkClick r:id="" action="ppaction://hlinkshowjump?jump=nextslide"/>
              </a:rPr>
              <a:t>infografikų</a:t>
            </a:r>
            <a:r>
              <a:rPr lang="lt-LT" dirty="0" smtClean="0">
                <a:solidFill>
                  <a:srgbClr val="56769E"/>
                </a:solidFill>
                <a:latin typeface="Helectica "/>
                <a:hlinkClick r:id="" action="ppaction://hlinkshowjump?jump=nextslide"/>
              </a:rPr>
              <a:t> </a:t>
            </a:r>
            <a:r>
              <a:rPr lang="lt-LT" dirty="0" smtClean="0">
                <a:solidFill>
                  <a:srgbClr val="56769E"/>
                </a:solidFill>
                <a:latin typeface="Helectica "/>
              </a:rPr>
              <a:t>bei 12 </a:t>
            </a:r>
            <a:r>
              <a:rPr lang="lt-LT" dirty="0" smtClean="0">
                <a:solidFill>
                  <a:srgbClr val="56769E"/>
                </a:solidFill>
                <a:latin typeface="Helectica "/>
                <a:hlinkClick r:id="rId4"/>
              </a:rPr>
              <a:t>vaizdo </a:t>
            </a:r>
            <a:r>
              <a:rPr lang="lt-LT" dirty="0" smtClean="0">
                <a:solidFill>
                  <a:srgbClr val="56769E"/>
                </a:solidFill>
                <a:latin typeface="Helectica "/>
              </a:rPr>
              <a:t>instrukcijų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lt-LT" dirty="0">
              <a:solidFill>
                <a:srgbClr val="56769E"/>
              </a:solidFill>
              <a:latin typeface="Helectica 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lt-LT" dirty="0" smtClean="0">
              <a:solidFill>
                <a:srgbClr val="56769E"/>
              </a:solidFill>
              <a:latin typeface="Helectica 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 smtClean="0">
                <a:solidFill>
                  <a:srgbClr val="56769E"/>
                </a:solidFill>
                <a:latin typeface="Helectica "/>
              </a:rPr>
              <a:t>Sukurtos </a:t>
            </a:r>
            <a:r>
              <a:rPr lang="lt-LT" dirty="0" smtClean="0">
                <a:solidFill>
                  <a:srgbClr val="56769E"/>
                </a:solidFill>
                <a:latin typeface="Helectica "/>
                <a:hlinkClick r:id="rId5"/>
              </a:rPr>
              <a:t>dvi </a:t>
            </a:r>
            <a:r>
              <a:rPr lang="lt-LT" dirty="0" smtClean="0">
                <a:solidFill>
                  <a:srgbClr val="56769E"/>
                </a:solidFill>
                <a:latin typeface="Helectica "/>
              </a:rPr>
              <a:t>socialinės </a:t>
            </a:r>
            <a:r>
              <a:rPr lang="lt-LT" dirty="0" smtClean="0">
                <a:solidFill>
                  <a:srgbClr val="56769E"/>
                </a:solidFill>
                <a:latin typeface="Helectica "/>
                <a:hlinkClick r:id="rId6"/>
              </a:rPr>
              <a:t>reklamos </a:t>
            </a:r>
            <a:endParaRPr lang="lt-LT" dirty="0" smtClean="0">
              <a:solidFill>
                <a:srgbClr val="56769E"/>
              </a:solidFill>
              <a:latin typeface="Helectica 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56769E"/>
              </a:solidFill>
              <a:latin typeface="Helectica "/>
            </a:endParaRPr>
          </a:p>
        </p:txBody>
      </p:sp>
    </p:spTree>
    <p:extLst>
      <p:ext uri="{BB962C8B-B14F-4D97-AF65-F5344CB8AC3E}">
        <p14:creationId xmlns:p14="http://schemas.microsoft.com/office/powerpoint/2010/main" val="23004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dirty="0" smtClean="0">
                <a:solidFill>
                  <a:srgbClr val="56769E"/>
                </a:solidFill>
                <a:latin typeface="Helectica "/>
              </a:rPr>
              <a:t>Susitikimai su bendruomenėmis</a:t>
            </a:r>
            <a:endParaRPr lang="en-US" sz="2800" dirty="0">
              <a:solidFill>
                <a:srgbClr val="56769E"/>
              </a:solidFill>
              <a:latin typeface="Helectica 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2590800" cy="9753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2044300"/>
            <a:ext cx="6769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 smtClean="0">
                <a:solidFill>
                  <a:srgbClr val="56769E"/>
                </a:solidFill>
                <a:latin typeface="Helectica "/>
              </a:rPr>
              <a:t>Nuo spalio 1 d. pradėti rengti susitikimai su bendruomenėmis;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lt-LT" dirty="0" smtClean="0">
              <a:solidFill>
                <a:srgbClr val="56769E"/>
              </a:solidFill>
              <a:latin typeface="Helectica 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 smtClean="0">
                <a:solidFill>
                  <a:srgbClr val="56769E"/>
                </a:solidFill>
                <a:latin typeface="Helectica "/>
              </a:rPr>
              <a:t>Šiuo metu aplankyta 11 bendruomenių</a:t>
            </a:r>
            <a:endParaRPr lang="en-US" dirty="0">
              <a:solidFill>
                <a:srgbClr val="56769E"/>
              </a:solidFill>
              <a:latin typeface="Helectica 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49" y="3367059"/>
            <a:ext cx="3333851" cy="250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164" y="3345123"/>
            <a:ext cx="3363036" cy="252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4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493"/>
            <a:ext cx="8229600" cy="944562"/>
          </a:xfrm>
        </p:spPr>
        <p:txBody>
          <a:bodyPr>
            <a:normAutofit/>
          </a:bodyPr>
          <a:lstStyle/>
          <a:p>
            <a:r>
              <a:rPr lang="lt-LT" sz="2800" dirty="0" smtClean="0">
                <a:solidFill>
                  <a:schemeClr val="tx2"/>
                </a:solidFill>
                <a:latin typeface="Helectica "/>
              </a:rPr>
              <a:t>Pasitikėjimo linija</a:t>
            </a:r>
            <a:endParaRPr lang="lt-LT" sz="2800" dirty="0">
              <a:solidFill>
                <a:schemeClr val="tx2"/>
              </a:solidFill>
              <a:latin typeface="Helectica 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1800" dirty="0" smtClean="0">
                <a:solidFill>
                  <a:schemeClr val="tx2"/>
                </a:solidFill>
                <a:latin typeface="Helectica "/>
              </a:rPr>
              <a:t>Susidūrus su:</a:t>
            </a:r>
            <a:endParaRPr lang="lt-LT" sz="1800" dirty="0">
              <a:solidFill>
                <a:schemeClr val="tx2"/>
              </a:solidFill>
              <a:latin typeface="Helectica 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2590800" cy="975374"/>
          </a:xfrm>
          <a:prstGeom prst="rect">
            <a:avLst/>
          </a:prstGeom>
        </p:spPr>
      </p:pic>
      <p:pic>
        <p:nvPicPr>
          <p:cNvPr id="1030" name="Picture 6" descr="C:\Users\l.lusciauskaite\AppData\Local\Microsoft\Windows\INetCache\IE\RU7YWH50\1024px-Red_Silhouette_-_Construction_Worker.svg[1]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764" y="2362200"/>
            <a:ext cx="1938528" cy="193852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Program Files (x86)\Microsoft Office\MEDIA\CAGCAT10\j0222021.wm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137" y="2057400"/>
            <a:ext cx="757711" cy="76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l.lusciauskaite\AppData\Local\Microsoft\Windows\INetCache\IE\RU7YWH50\1024px-Red_Silhouette_-_Construction_Worker.svg[1]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56631"/>
            <a:ext cx="1938528" cy="193852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l.lusciauskaite\AppData\Local\Microsoft\Windows\INetCache\IE\RU7YWH50\No_sign_Right.svg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46" y="18288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0075" y="47244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dirty="0" smtClean="0">
                <a:solidFill>
                  <a:schemeClr val="tx2"/>
                </a:solidFill>
                <a:latin typeface="Helectica "/>
              </a:rPr>
              <a:t>Galimai savavališka statyba</a:t>
            </a:r>
            <a:endParaRPr lang="lt-LT" sz="1600" dirty="0">
              <a:solidFill>
                <a:schemeClr val="tx2"/>
              </a:solidFill>
              <a:latin typeface="Helectica "/>
            </a:endParaRPr>
          </a:p>
        </p:txBody>
      </p:sp>
      <p:pic>
        <p:nvPicPr>
          <p:cNvPr id="1034" name="Picture 10" descr="C:\Users\l.lusciauskaite\AppData\Local\Microsoft\Windows\INetCache\IE\3LMFOL0O\lego2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172878"/>
            <a:ext cx="2008002" cy="20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62528" y="4724399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dirty="0" smtClean="0">
                <a:solidFill>
                  <a:schemeClr val="tx2"/>
                </a:solidFill>
                <a:latin typeface="Helectica "/>
              </a:rPr>
              <a:t>Korupcija susijusiais veiksmais</a:t>
            </a:r>
            <a:endParaRPr lang="lt-LT" sz="1600" dirty="0">
              <a:solidFill>
                <a:schemeClr val="tx2"/>
              </a:solidFill>
              <a:latin typeface="Helectica 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4600" y="4724398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dirty="0" smtClean="0">
                <a:solidFill>
                  <a:schemeClr val="tx2"/>
                </a:solidFill>
                <a:latin typeface="Helectica "/>
              </a:rPr>
              <a:t>Tarnautojų neveikimu ar netinkamu pareigų vykdymu</a:t>
            </a:r>
            <a:endParaRPr lang="lt-LT" sz="1600" dirty="0">
              <a:solidFill>
                <a:schemeClr val="tx2"/>
              </a:solidFill>
              <a:latin typeface="Helectica "/>
            </a:endParaRPr>
          </a:p>
        </p:txBody>
      </p:sp>
    </p:spTree>
    <p:extLst>
      <p:ext uri="{BB962C8B-B14F-4D97-AF65-F5344CB8AC3E}">
        <p14:creationId xmlns:p14="http://schemas.microsoft.com/office/powerpoint/2010/main" val="394398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20502"/>
            <a:ext cx="8229600" cy="1143000"/>
          </a:xfrm>
        </p:spPr>
        <p:txBody>
          <a:bodyPr>
            <a:normAutofit/>
          </a:bodyPr>
          <a:lstStyle/>
          <a:p>
            <a:r>
              <a:rPr lang="lt-LT" sz="2800" dirty="0" smtClean="0">
                <a:solidFill>
                  <a:schemeClr val="tx2"/>
                </a:solidFill>
                <a:latin typeface="Helectica "/>
              </a:rPr>
              <a:t>Skundus pateikti galima:</a:t>
            </a:r>
            <a:endParaRPr lang="lt-LT" sz="2800" dirty="0">
              <a:solidFill>
                <a:schemeClr val="tx2"/>
              </a:solidFill>
              <a:latin typeface="Helectica "/>
            </a:endParaRPr>
          </a:p>
        </p:txBody>
      </p:sp>
      <p:pic>
        <p:nvPicPr>
          <p:cNvPr id="2050" name="Picture 2" descr="C:\Users\l.lusciauskaite\AppData\Local\Microsoft\Windows\INetCache\IE\3LMFOL0O\1024px-Telephone_icon_blue_gradien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41498"/>
            <a:ext cx="533400" cy="5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" y="2152644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 smtClean="0">
                <a:solidFill>
                  <a:schemeClr val="tx2"/>
                </a:solidFill>
                <a:latin typeface="Helectica "/>
              </a:rPr>
              <a:t>(8 5)  272 1072</a:t>
            </a:r>
            <a:br>
              <a:rPr lang="lt-LT" dirty="0" smtClean="0">
                <a:solidFill>
                  <a:schemeClr val="tx2"/>
                </a:solidFill>
                <a:latin typeface="Helectica "/>
              </a:rPr>
            </a:br>
            <a:r>
              <a:rPr lang="lt-LT" dirty="0" smtClean="0">
                <a:solidFill>
                  <a:schemeClr val="tx2"/>
                </a:solidFill>
                <a:latin typeface="Helectica "/>
              </a:rPr>
              <a:t> telefonu su atsakikliu</a:t>
            </a:r>
            <a:endParaRPr lang="lt-LT" dirty="0">
              <a:solidFill>
                <a:schemeClr val="tx2"/>
              </a:solidFill>
              <a:latin typeface="Helectica 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0860" y="2152644"/>
            <a:ext cx="3405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 err="1" smtClean="0">
                <a:solidFill>
                  <a:schemeClr val="tx2"/>
                </a:solidFill>
                <a:latin typeface="Helectica "/>
                <a:hlinkClick r:id="rId4"/>
              </a:rPr>
              <a:t>www.vtpsi.lt</a:t>
            </a:r>
            <a:r>
              <a:rPr lang="lt-LT" dirty="0" smtClean="0">
                <a:solidFill>
                  <a:schemeClr val="tx2"/>
                </a:solidFill>
                <a:latin typeface="Helectica "/>
              </a:rPr>
              <a:t/>
            </a:r>
            <a:br>
              <a:rPr lang="lt-LT" dirty="0" smtClean="0">
                <a:solidFill>
                  <a:schemeClr val="tx2"/>
                </a:solidFill>
                <a:latin typeface="Helectica "/>
              </a:rPr>
            </a:br>
            <a:r>
              <a:rPr lang="lt-LT" dirty="0" smtClean="0">
                <a:solidFill>
                  <a:schemeClr val="tx2"/>
                </a:solidFill>
                <a:latin typeface="Helectica "/>
              </a:rPr>
              <a:t>pasitikėjimo linijos elektronine pranešimo forma</a:t>
            </a:r>
            <a:endParaRPr lang="lt-LT" dirty="0">
              <a:solidFill>
                <a:schemeClr val="tx2"/>
              </a:solidFill>
              <a:latin typeface="Helectica "/>
            </a:endParaRPr>
          </a:p>
        </p:txBody>
      </p:sp>
      <p:pic>
        <p:nvPicPr>
          <p:cNvPr id="2052" name="Picture 4" descr="C:\Users\l.lusciauskaite\Desktop\Logotipai\Sistemų logotipai\inde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03668"/>
            <a:ext cx="1638300" cy="58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30576" y="2291143"/>
            <a:ext cx="244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 smtClean="0">
                <a:solidFill>
                  <a:schemeClr val="tx2"/>
                </a:solidFill>
                <a:latin typeface="Helectica "/>
              </a:rPr>
              <a:t>IS „</a:t>
            </a:r>
            <a:r>
              <a:rPr lang="lt-LT" dirty="0" err="1" smtClean="0">
                <a:solidFill>
                  <a:schemeClr val="tx2"/>
                </a:solidFill>
                <a:latin typeface="Helectica "/>
              </a:rPr>
              <a:t>Infostatyba</a:t>
            </a:r>
            <a:r>
              <a:rPr lang="lt-LT" dirty="0" smtClean="0">
                <a:solidFill>
                  <a:schemeClr val="tx2"/>
                </a:solidFill>
                <a:latin typeface="Helectica "/>
              </a:rPr>
              <a:t>“</a:t>
            </a:r>
          </a:p>
          <a:p>
            <a:pPr algn="ctr"/>
            <a:r>
              <a:rPr lang="lt-LT" dirty="0" err="1" smtClean="0">
                <a:solidFill>
                  <a:schemeClr val="tx2"/>
                </a:solidFill>
                <a:latin typeface="Helectica "/>
                <a:hlinkClick r:id="rId6"/>
              </a:rPr>
              <a:t>www.planuojustatyti.lt</a:t>
            </a:r>
            <a:r>
              <a:rPr lang="lt-LT" dirty="0" smtClean="0">
                <a:solidFill>
                  <a:schemeClr val="tx2"/>
                </a:solidFill>
                <a:latin typeface="Helectica "/>
              </a:rPr>
              <a:t> </a:t>
            </a:r>
            <a:endParaRPr lang="lt-LT" dirty="0">
              <a:solidFill>
                <a:schemeClr val="tx2"/>
              </a:solidFill>
              <a:latin typeface="Helectica "/>
            </a:endParaRPr>
          </a:p>
        </p:txBody>
      </p:sp>
      <p:pic>
        <p:nvPicPr>
          <p:cNvPr id="2053" name="Picture 5" descr="C:\Users\l.lusciauskaite\AppData\Local\Microsoft\Windows\INetCache\IE\RU7YWH50\tablet-2-512[1]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7338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150" y="4895871"/>
            <a:ext cx="3314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 smtClean="0">
                <a:solidFill>
                  <a:schemeClr val="tx2"/>
                </a:solidFill>
                <a:latin typeface="Helectica "/>
              </a:rPr>
              <a:t>Kiekviename teritoriniame padalinyje, įrengtame asmenų aptarnavimo stende</a:t>
            </a:r>
            <a:endParaRPr lang="lt-LT" dirty="0">
              <a:solidFill>
                <a:schemeClr val="tx2"/>
              </a:solidFill>
              <a:latin typeface="Helectica "/>
            </a:endParaRPr>
          </a:p>
        </p:txBody>
      </p:sp>
      <p:pic>
        <p:nvPicPr>
          <p:cNvPr id="2054" name="Picture 6" descr="C:\Users\l.lusciauskaite\AppData\Local\Microsoft\Windows\INetCache\IE\RU7YWH50\424px-Smartphone_icon.svg[1]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33" y="3535370"/>
            <a:ext cx="907048" cy="12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37330" y="5034370"/>
            <a:ext cx="2812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 smtClean="0">
                <a:solidFill>
                  <a:schemeClr val="tx2"/>
                </a:solidFill>
                <a:latin typeface="Helectica "/>
              </a:rPr>
              <a:t>Mobiliąja programėle „</a:t>
            </a:r>
            <a:r>
              <a:rPr lang="lt-LT" dirty="0" err="1" smtClean="0">
                <a:solidFill>
                  <a:schemeClr val="tx2"/>
                </a:solidFill>
                <a:latin typeface="Helectica "/>
              </a:rPr>
              <a:t>Infostatyba</a:t>
            </a:r>
            <a:r>
              <a:rPr lang="lt-LT" dirty="0" smtClean="0">
                <a:solidFill>
                  <a:schemeClr val="tx2"/>
                </a:solidFill>
                <a:latin typeface="Helectica "/>
              </a:rPr>
              <a:t> skundas“</a:t>
            </a:r>
            <a:endParaRPr lang="lt-LT" dirty="0">
              <a:solidFill>
                <a:schemeClr val="tx2"/>
              </a:solidFill>
              <a:latin typeface="Helectica "/>
            </a:endParaRPr>
          </a:p>
        </p:txBody>
      </p:sp>
      <p:pic>
        <p:nvPicPr>
          <p:cNvPr id="2056" name="Picture 8" descr="C:\Users\l.lusciauskaite\AppData\Local\Microsoft\Windows\INetCache\IE\RU7YWH50\You've_got_mail[1]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994" y="3849477"/>
            <a:ext cx="834711" cy="83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724649" y="4895871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 smtClean="0">
                <a:solidFill>
                  <a:schemeClr val="tx2"/>
                </a:solidFill>
                <a:latin typeface="Helectica "/>
              </a:rPr>
              <a:t>Paštu</a:t>
            </a:r>
          </a:p>
          <a:p>
            <a:pPr marL="342900" indent="-342900" algn="ctr">
              <a:buAutoNum type="alphaUcPeriod"/>
            </a:pPr>
            <a:r>
              <a:rPr lang="lt-LT" dirty="0" smtClean="0">
                <a:solidFill>
                  <a:schemeClr val="tx2"/>
                </a:solidFill>
                <a:latin typeface="Helectica "/>
              </a:rPr>
              <a:t>Vienuolio g. 8,</a:t>
            </a:r>
          </a:p>
          <a:p>
            <a:pPr algn="ctr"/>
            <a:r>
              <a:rPr lang="lt-LT" dirty="0" smtClean="0">
                <a:solidFill>
                  <a:schemeClr val="tx2"/>
                </a:solidFill>
                <a:latin typeface="Helectica "/>
              </a:rPr>
              <a:t>LT01104 Vilnius </a:t>
            </a:r>
            <a:endParaRPr lang="lt-LT" dirty="0">
              <a:solidFill>
                <a:schemeClr val="tx2"/>
              </a:solidFill>
              <a:latin typeface="Helectica 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2590800" cy="975374"/>
          </a:xfrm>
          <a:prstGeom prst="rect">
            <a:avLst/>
          </a:prstGeom>
        </p:spPr>
      </p:pic>
      <p:pic>
        <p:nvPicPr>
          <p:cNvPr id="2057" name="Picture 9" descr="C:\Users\l.lusciauskaite\AppData\Local\Microsoft\Windows\INetCache\IE\D6PSESVA\1382215647[1]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85" y="1492077"/>
            <a:ext cx="690943" cy="69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64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400" b="1" dirty="0" smtClean="0">
                <a:solidFill>
                  <a:srgbClr val="56769E"/>
                </a:solidFill>
                <a:latin typeface="Helectica "/>
              </a:rPr>
              <a:t>Konsultavimas</a:t>
            </a:r>
            <a:endParaRPr lang="en-US" sz="2400" b="1" dirty="0">
              <a:solidFill>
                <a:srgbClr val="56769E"/>
              </a:solidFill>
              <a:latin typeface="Helectica 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668" y="3276600"/>
            <a:ext cx="1346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400" dirty="0" smtClean="0">
                <a:solidFill>
                  <a:srgbClr val="56769E"/>
                </a:solidFill>
                <a:latin typeface="Helectica "/>
              </a:rPr>
              <a:t>(8 5) 207 3333</a:t>
            </a:r>
            <a:endParaRPr lang="en-US" sz="1400" dirty="0">
              <a:solidFill>
                <a:srgbClr val="56769E"/>
              </a:solidFill>
              <a:latin typeface="Helectica 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28064" y="2514600"/>
            <a:ext cx="1891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400" dirty="0" smtClean="0">
                <a:solidFill>
                  <a:srgbClr val="56769E"/>
                </a:solidFill>
                <a:latin typeface="Helectica "/>
              </a:rPr>
              <a:t>Vienuolio g. 8, Vilnius</a:t>
            </a:r>
            <a:endParaRPr lang="en-US" sz="1400" dirty="0">
              <a:solidFill>
                <a:srgbClr val="56769E"/>
              </a:solidFill>
              <a:latin typeface="Helectica 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79299" y="3200400"/>
            <a:ext cx="116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400" dirty="0" smtClean="0">
                <a:solidFill>
                  <a:srgbClr val="56769E"/>
                </a:solidFill>
                <a:latin typeface="Helectica "/>
              </a:rPr>
              <a:t>info</a:t>
            </a:r>
            <a:r>
              <a:rPr lang="en-US" sz="1400" dirty="0" smtClean="0">
                <a:solidFill>
                  <a:srgbClr val="56769E"/>
                </a:solidFill>
                <a:latin typeface="Helectica "/>
              </a:rPr>
              <a:t>@</a:t>
            </a:r>
            <a:r>
              <a:rPr lang="en-US" sz="1400" dirty="0" err="1" smtClean="0">
                <a:solidFill>
                  <a:srgbClr val="56769E"/>
                </a:solidFill>
                <a:latin typeface="Helectica "/>
              </a:rPr>
              <a:t>vtpsi.lt</a:t>
            </a:r>
            <a:endParaRPr lang="en-US" sz="1400" dirty="0">
              <a:solidFill>
                <a:srgbClr val="56769E"/>
              </a:solidFill>
              <a:latin typeface="Helectica 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483" y="2209800"/>
            <a:ext cx="920517" cy="9205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8" y="2286000"/>
            <a:ext cx="897305" cy="9439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654" y="2819400"/>
            <a:ext cx="1146546" cy="1033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865" y="2209800"/>
            <a:ext cx="1069335" cy="1069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31233" y="3352800"/>
            <a:ext cx="1122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400" dirty="0" smtClean="0">
                <a:solidFill>
                  <a:srgbClr val="56769E"/>
                </a:solidFill>
                <a:latin typeface="Helectica "/>
              </a:rPr>
              <a:t>www.vtpsi.lt</a:t>
            </a:r>
            <a:endParaRPr lang="en-US" dirty="0">
              <a:solidFill>
                <a:srgbClr val="56769E"/>
              </a:solidFill>
              <a:latin typeface="Helectica 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4" y="4267200"/>
            <a:ext cx="2540000" cy="133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5715000"/>
            <a:ext cx="1943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400" dirty="0" smtClean="0">
                <a:solidFill>
                  <a:srgbClr val="56769E"/>
                </a:solidFill>
                <a:latin typeface="Helectica "/>
              </a:rPr>
              <a:t>Visuose teritoriniuose </a:t>
            </a:r>
          </a:p>
          <a:p>
            <a:pPr algn="ctr"/>
            <a:r>
              <a:rPr lang="lt-LT" sz="1400" dirty="0" smtClean="0">
                <a:solidFill>
                  <a:srgbClr val="56769E"/>
                </a:solidFill>
                <a:latin typeface="Helectica "/>
              </a:rPr>
              <a:t>padaliniuose</a:t>
            </a:r>
            <a:endParaRPr lang="en-US" sz="1400" dirty="0">
              <a:solidFill>
                <a:srgbClr val="56769E"/>
              </a:solidFill>
              <a:latin typeface="Helectica 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691" y="4495800"/>
            <a:ext cx="1054963" cy="10549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57600" y="5791200"/>
            <a:ext cx="1786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400" dirty="0" err="1" smtClean="0">
                <a:solidFill>
                  <a:srgbClr val="56769E"/>
                </a:solidFill>
                <a:latin typeface="Helectica "/>
              </a:rPr>
              <a:t>Facebook</a:t>
            </a:r>
            <a:r>
              <a:rPr lang="lt-LT" sz="1400" dirty="0" smtClean="0">
                <a:solidFill>
                  <a:srgbClr val="56769E"/>
                </a:solidFill>
                <a:latin typeface="Helectica "/>
              </a:rPr>
              <a:t> paskyroje</a:t>
            </a:r>
            <a:endParaRPr lang="en-US" sz="1400" dirty="0">
              <a:solidFill>
                <a:srgbClr val="56769E"/>
              </a:solidFill>
              <a:latin typeface="Helectica 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26"/>
            <a:ext cx="2590800" cy="9753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455" y="4495800"/>
            <a:ext cx="1087145" cy="10871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934200" y="5791200"/>
            <a:ext cx="1808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400" dirty="0" smtClean="0">
                <a:solidFill>
                  <a:srgbClr val="56769E"/>
                </a:solidFill>
                <a:latin typeface="Helectica "/>
              </a:rPr>
              <a:t>www.vtpsi.lt realaus </a:t>
            </a:r>
          </a:p>
          <a:p>
            <a:pPr algn="ctr"/>
            <a:r>
              <a:rPr lang="lt-LT" sz="1400" dirty="0" smtClean="0">
                <a:solidFill>
                  <a:srgbClr val="56769E"/>
                </a:solidFill>
                <a:latin typeface="Helectica "/>
              </a:rPr>
              <a:t>laiko konsultacijos</a:t>
            </a:r>
            <a:endParaRPr lang="en-US" sz="1400" dirty="0">
              <a:solidFill>
                <a:srgbClr val="56769E"/>
              </a:solidFill>
              <a:latin typeface="Helectica "/>
            </a:endParaRPr>
          </a:p>
        </p:txBody>
      </p:sp>
    </p:spTree>
    <p:extLst>
      <p:ext uri="{BB962C8B-B14F-4D97-AF65-F5344CB8AC3E}">
        <p14:creationId xmlns:p14="http://schemas.microsoft.com/office/powerpoint/2010/main" val="267881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5" grpId="0"/>
      <p:bldP spid="8" grpId="0"/>
      <p:bldP spid="11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652368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dirty="0" smtClean="0">
                <a:solidFill>
                  <a:srgbClr val="56769E"/>
                </a:solidFill>
                <a:latin typeface="Helectica "/>
              </a:rPr>
              <a:t>AČIŪ UŽ DĖMESĮ</a:t>
            </a:r>
            <a:r>
              <a:rPr lang="en-US" sz="2800" dirty="0" smtClean="0">
                <a:solidFill>
                  <a:srgbClr val="56769E"/>
                </a:solidFill>
                <a:latin typeface="Helectica "/>
              </a:rPr>
              <a:t>!</a:t>
            </a:r>
            <a:endParaRPr lang="en-US" sz="2800" dirty="0">
              <a:solidFill>
                <a:srgbClr val="56769E"/>
              </a:solidFill>
              <a:latin typeface="Helectica 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392" y="76200"/>
            <a:ext cx="4953000" cy="186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6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dirty="0" smtClean="0">
                <a:solidFill>
                  <a:srgbClr val="56769E"/>
                </a:solidFill>
                <a:latin typeface="Helectica "/>
              </a:rPr>
              <a:t>Mūsų funkcijos</a:t>
            </a:r>
            <a:endParaRPr lang="en-US" sz="2800" dirty="0">
              <a:solidFill>
                <a:srgbClr val="56769E"/>
              </a:solidFill>
              <a:latin typeface="Helectica 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3505200"/>
            <a:ext cx="7467600" cy="2630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800" dirty="0" smtClean="0">
                <a:solidFill>
                  <a:srgbClr val="56769E"/>
                </a:solidFill>
                <a:latin typeface="Helectica "/>
              </a:rPr>
              <a:t>Dažnai mūsų institucijos funkcijos yra painiojamos su savivaldybių administracijų funkcijomis:</a:t>
            </a:r>
            <a:endParaRPr lang="lt-LT" sz="1800" dirty="0">
              <a:solidFill>
                <a:srgbClr val="56769E"/>
              </a:solidFill>
              <a:latin typeface="Helectica "/>
            </a:endParaRPr>
          </a:p>
          <a:p>
            <a:pPr marL="0" indent="0">
              <a:buNone/>
            </a:pPr>
            <a:endParaRPr lang="lt-LT" sz="1800" dirty="0" smtClean="0">
              <a:solidFill>
                <a:srgbClr val="56769E"/>
              </a:solidFill>
              <a:latin typeface="Helectica "/>
            </a:endParaRPr>
          </a:p>
          <a:p>
            <a:r>
              <a:rPr lang="lt-LT" sz="1800" dirty="0" smtClean="0">
                <a:solidFill>
                  <a:srgbClr val="56769E"/>
                </a:solidFill>
                <a:latin typeface="Helectica "/>
              </a:rPr>
              <a:t>Statybą leidžiančių dokumentų neišduodame;</a:t>
            </a:r>
          </a:p>
          <a:p>
            <a:r>
              <a:rPr lang="lt-LT" sz="1800" dirty="0" smtClean="0">
                <a:solidFill>
                  <a:srgbClr val="56769E"/>
                </a:solidFill>
                <a:latin typeface="Helectica "/>
              </a:rPr>
              <a:t>Statinių naudojimo priežiūros neatliekame</a:t>
            </a:r>
            <a:endParaRPr lang="en-US" sz="1800" dirty="0">
              <a:solidFill>
                <a:srgbClr val="56769E"/>
              </a:solidFill>
              <a:latin typeface="Helectica "/>
            </a:endParaRPr>
          </a:p>
        </p:txBody>
      </p:sp>
      <p:pic>
        <p:nvPicPr>
          <p:cNvPr id="2050" name="Picture 2" descr="C:\Users\m.juskys\AppData\Local\Microsoft\Windows\INetCache\IE\2HEH8Z32\1024px-Dialog-stop-han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15" y="32766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.juskys\AppData\Local\Microsoft\Windows\INetCache\IE\FDDTJZQX\133030303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972" y="1524000"/>
            <a:ext cx="81642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50633" y="2373868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>
                <a:solidFill>
                  <a:srgbClr val="56769E"/>
                </a:solidFill>
                <a:latin typeface="Helectica "/>
              </a:rPr>
              <a:t>Statybos valstybinė priežiūra</a:t>
            </a:r>
            <a:endParaRPr lang="en-US" dirty="0">
              <a:solidFill>
                <a:srgbClr val="56769E"/>
              </a:solidFill>
              <a:latin typeface="Helectica 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395413"/>
            <a:ext cx="1625049" cy="7381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57800" y="2325469"/>
            <a:ext cx="379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 smtClean="0">
                <a:solidFill>
                  <a:srgbClr val="56769E"/>
                </a:solidFill>
                <a:latin typeface="Helectica "/>
              </a:rPr>
              <a:t>Teritorijų planavimo valstybinė priežiūra</a:t>
            </a:r>
            <a:endParaRPr lang="en-US" dirty="0">
              <a:solidFill>
                <a:srgbClr val="56769E"/>
              </a:solidFill>
              <a:latin typeface="Helectica "/>
            </a:endParaRPr>
          </a:p>
        </p:txBody>
      </p:sp>
      <p:pic>
        <p:nvPicPr>
          <p:cNvPr id="25" name="Picture 2" descr="C:\Users\l.lusciauskaite\Desktop\RGB_colo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15" y="228600"/>
            <a:ext cx="2458498" cy="55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39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dirty="0" smtClean="0">
                <a:solidFill>
                  <a:srgbClr val="56769E"/>
                </a:solidFill>
                <a:latin typeface="Helectica "/>
              </a:rPr>
              <a:t>Teritorinių padalinių sujungimas</a:t>
            </a:r>
            <a:endParaRPr lang="en-US" sz="2800" dirty="0">
              <a:solidFill>
                <a:srgbClr val="56769E"/>
              </a:solidFill>
              <a:latin typeface="Helectica "/>
            </a:endParaRPr>
          </a:p>
        </p:txBody>
      </p:sp>
      <p:pic>
        <p:nvPicPr>
          <p:cNvPr id="15" name="Picture 2" descr="C:\Users\l.lusciauskaite\Desktop\RGB_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7090"/>
            <a:ext cx="2458498" cy="55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8406" y="5879068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>
                <a:solidFill>
                  <a:srgbClr val="56769E"/>
                </a:solidFill>
                <a:latin typeface="Helectica "/>
              </a:rPr>
              <a:t>- Inspektorių rotacija tarp miestų</a:t>
            </a:r>
            <a:endParaRPr lang="en-US" dirty="0">
              <a:solidFill>
                <a:srgbClr val="56769E"/>
              </a:solidFill>
              <a:latin typeface="Helectica 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2905" y="5879068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>
                <a:solidFill>
                  <a:srgbClr val="56769E"/>
                </a:solidFill>
                <a:latin typeface="Helectica "/>
              </a:rPr>
              <a:t>-„Ranka rankai“ užkardymas</a:t>
            </a:r>
            <a:endParaRPr lang="en-US" dirty="0">
              <a:solidFill>
                <a:srgbClr val="56769E"/>
              </a:solidFill>
              <a:latin typeface="Helectica "/>
            </a:endParaRPr>
          </a:p>
        </p:txBody>
      </p:sp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23" y="1091684"/>
            <a:ext cx="7441077" cy="462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75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dirty="0" smtClean="0">
                <a:solidFill>
                  <a:srgbClr val="56769E"/>
                </a:solidFill>
                <a:latin typeface="Helectica "/>
              </a:rPr>
              <a:t>Rizikos valdymo informacinė sistema</a:t>
            </a:r>
            <a:endParaRPr lang="en-US" sz="2800" dirty="0">
              <a:solidFill>
                <a:srgbClr val="56769E"/>
              </a:solidFill>
              <a:latin typeface="Helectica "/>
            </a:endParaRPr>
          </a:p>
        </p:txBody>
      </p:sp>
      <p:pic>
        <p:nvPicPr>
          <p:cNvPr id="12" name="Picture 2" descr="C:\Users\l.lusciauskaite\Desktop\RGB_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458498" cy="55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1307068"/>
            <a:ext cx="44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>
                <a:solidFill>
                  <a:srgbClr val="56769E"/>
                </a:solidFill>
                <a:latin typeface="Helectica "/>
              </a:rPr>
              <a:t>Sudaromi automatiniai patikrinimų sąrašai</a:t>
            </a:r>
            <a:endParaRPr lang="en-US" dirty="0">
              <a:solidFill>
                <a:srgbClr val="56769E"/>
              </a:solidFill>
              <a:latin typeface="Helectica 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191" y="2373868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>
                <a:solidFill>
                  <a:srgbClr val="56769E"/>
                </a:solidFill>
                <a:latin typeface="Helectica "/>
              </a:rPr>
              <a:t>Statybą leidžiančių dokumentų</a:t>
            </a:r>
            <a:endParaRPr lang="en-US" dirty="0">
              <a:solidFill>
                <a:srgbClr val="56769E"/>
              </a:solidFill>
              <a:latin typeface="Helectica 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4140" y="237386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>
                <a:solidFill>
                  <a:srgbClr val="56769E"/>
                </a:solidFill>
                <a:latin typeface="Helectica "/>
              </a:rPr>
              <a:t>Statybos dalyvių</a:t>
            </a:r>
            <a:endParaRPr lang="en-US" dirty="0">
              <a:solidFill>
                <a:srgbClr val="56769E"/>
              </a:solidFill>
              <a:latin typeface="Helectica 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3063502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>
                <a:solidFill>
                  <a:srgbClr val="56769E"/>
                </a:solidFill>
                <a:latin typeface="Helectica "/>
              </a:rPr>
              <a:t>Statybos rangovų</a:t>
            </a:r>
            <a:endParaRPr lang="en-US" dirty="0">
              <a:solidFill>
                <a:srgbClr val="56769E"/>
              </a:solidFill>
              <a:latin typeface="Helectica 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8339" y="373380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>
                <a:solidFill>
                  <a:srgbClr val="56769E"/>
                </a:solidFill>
                <a:latin typeface="Helectica "/>
              </a:rPr>
              <a:t>Statybos vadovų</a:t>
            </a:r>
            <a:endParaRPr lang="en-US" dirty="0">
              <a:solidFill>
                <a:srgbClr val="56769E"/>
              </a:solidFill>
              <a:latin typeface="Helectica 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4419600"/>
            <a:ext cx="235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>
                <a:solidFill>
                  <a:srgbClr val="56769E"/>
                </a:solidFill>
                <a:latin typeface="Helectica "/>
              </a:rPr>
              <a:t>Techninių prižiūrėtojų</a:t>
            </a:r>
            <a:endParaRPr lang="en-US" dirty="0">
              <a:solidFill>
                <a:srgbClr val="56769E"/>
              </a:solidFill>
              <a:latin typeface="Helectica 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29752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590800" y="1720334"/>
            <a:ext cx="1536234" cy="3370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56245" y="1710941"/>
            <a:ext cx="1457549" cy="5427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53890" y="2722139"/>
            <a:ext cx="5080" cy="32586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781800" y="3429000"/>
            <a:ext cx="5080" cy="32586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781800" y="4114800"/>
            <a:ext cx="5080" cy="32586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2400" y="3248168"/>
            <a:ext cx="5775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>
                <a:solidFill>
                  <a:srgbClr val="56769E"/>
                </a:solidFill>
                <a:latin typeface="Helectica "/>
              </a:rPr>
              <a:t>Kiekvienas objektas įgauna rizikingumo vertinimo balą:</a:t>
            </a:r>
          </a:p>
          <a:p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381000" y="3812231"/>
            <a:ext cx="304800" cy="30256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81000" y="4269431"/>
            <a:ext cx="304800" cy="30256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81000" y="4802831"/>
            <a:ext cx="304800" cy="30256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25454" y="37454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>
                <a:solidFill>
                  <a:srgbClr val="56769E"/>
                </a:solidFill>
                <a:latin typeface="Helectica "/>
              </a:rPr>
              <a:t>mažai rizikingas</a:t>
            </a:r>
            <a:endParaRPr lang="en-US" dirty="0">
              <a:solidFill>
                <a:srgbClr val="56769E"/>
              </a:solidFill>
              <a:latin typeface="Helectica 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3180" y="4278868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>
                <a:solidFill>
                  <a:srgbClr val="56769E"/>
                </a:solidFill>
                <a:latin typeface="Helectica "/>
              </a:rPr>
              <a:t>v</a:t>
            </a:r>
            <a:r>
              <a:rPr lang="lt-LT" dirty="0" smtClean="0">
                <a:solidFill>
                  <a:srgbClr val="56769E"/>
                </a:solidFill>
                <a:latin typeface="Helectica "/>
              </a:rPr>
              <a:t>idutiniškai rizikingas</a:t>
            </a:r>
            <a:endParaRPr lang="en-US" dirty="0">
              <a:solidFill>
                <a:srgbClr val="56769E"/>
              </a:solidFill>
              <a:latin typeface="Helectica 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5454" y="481226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>
                <a:solidFill>
                  <a:srgbClr val="56769E"/>
                </a:solidFill>
                <a:latin typeface="Helectica "/>
              </a:rPr>
              <a:t>labai rizikingas</a:t>
            </a:r>
            <a:endParaRPr lang="en-US" dirty="0">
              <a:solidFill>
                <a:srgbClr val="56769E"/>
              </a:solidFill>
              <a:latin typeface="Helectica 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1851"/>
            <a:ext cx="9931344" cy="495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9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22" grpId="0"/>
      <p:bldP spid="23" grpId="0" animBg="1"/>
      <p:bldP spid="26" grpId="0" animBg="1"/>
      <p:bldP spid="27" grpId="0" animBg="1"/>
      <p:bldP spid="24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.lusciauskaite\Desktop\RGB_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458498" cy="55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dirty="0" smtClean="0">
                <a:solidFill>
                  <a:srgbClr val="56769E"/>
                </a:solidFill>
                <a:latin typeface="Helectica "/>
              </a:rPr>
              <a:t>Rizikos valdymo informacinė sistema</a:t>
            </a:r>
            <a:endParaRPr lang="en-US" sz="2800" dirty="0">
              <a:solidFill>
                <a:srgbClr val="56769E"/>
              </a:solidFill>
              <a:latin typeface="Helectica 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620" y="1600200"/>
            <a:ext cx="881523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>
                <a:solidFill>
                  <a:srgbClr val="56769E"/>
                </a:solidFill>
                <a:latin typeface="Helectica "/>
              </a:rPr>
              <a:t>Pagrindiniai vertinimo kriterijai:</a:t>
            </a:r>
          </a:p>
          <a:p>
            <a:endParaRPr lang="lt-LT" dirty="0" smtClean="0">
              <a:solidFill>
                <a:srgbClr val="56769E"/>
              </a:solidFill>
              <a:latin typeface="Helectica "/>
            </a:endParaRPr>
          </a:p>
          <a:p>
            <a:r>
              <a:rPr lang="lt-LT" dirty="0" smtClean="0">
                <a:solidFill>
                  <a:srgbClr val="56769E"/>
                </a:solidFill>
                <a:latin typeface="Helectica "/>
              </a:rPr>
              <a:t>→ Statinio </a:t>
            </a:r>
            <a:r>
              <a:rPr lang="lt-LT" dirty="0">
                <a:solidFill>
                  <a:srgbClr val="56769E"/>
                </a:solidFill>
                <a:latin typeface="Helectica "/>
              </a:rPr>
              <a:t>rizikingumas pagal kategoriją, statybos rūšį, statinio </a:t>
            </a:r>
            <a:r>
              <a:rPr lang="lt-LT" dirty="0" smtClean="0">
                <a:solidFill>
                  <a:srgbClr val="56769E"/>
                </a:solidFill>
                <a:latin typeface="Helectica "/>
              </a:rPr>
              <a:t>paskirtį;</a:t>
            </a:r>
          </a:p>
          <a:p>
            <a:r>
              <a:rPr lang="lt-LT" dirty="0">
                <a:solidFill>
                  <a:srgbClr val="56769E"/>
                </a:solidFill>
                <a:latin typeface="Helectica "/>
              </a:rPr>
              <a:t>→ </a:t>
            </a:r>
            <a:r>
              <a:rPr lang="lt-LT" dirty="0" smtClean="0">
                <a:solidFill>
                  <a:srgbClr val="56769E"/>
                </a:solidFill>
                <a:latin typeface="Helectica "/>
              </a:rPr>
              <a:t>Teritorijos</a:t>
            </a:r>
            <a:r>
              <a:rPr lang="lt-LT" dirty="0">
                <a:solidFill>
                  <a:srgbClr val="56769E"/>
                </a:solidFill>
                <a:latin typeface="Helectica "/>
              </a:rPr>
              <a:t>, kurioje vykdoma statyba, </a:t>
            </a:r>
            <a:r>
              <a:rPr lang="lt-LT" dirty="0" smtClean="0">
                <a:solidFill>
                  <a:srgbClr val="56769E"/>
                </a:solidFill>
                <a:latin typeface="Helectica "/>
              </a:rPr>
              <a:t>tipas;</a:t>
            </a:r>
          </a:p>
          <a:p>
            <a:r>
              <a:rPr lang="lt-LT" dirty="0">
                <a:solidFill>
                  <a:srgbClr val="56769E"/>
                </a:solidFill>
                <a:latin typeface="Helectica "/>
              </a:rPr>
              <a:t>→ </a:t>
            </a:r>
            <a:r>
              <a:rPr lang="lt-LT" dirty="0" smtClean="0">
                <a:solidFill>
                  <a:srgbClr val="56769E"/>
                </a:solidFill>
                <a:latin typeface="Helectica "/>
              </a:rPr>
              <a:t>Savivaldybių </a:t>
            </a:r>
            <a:r>
              <a:rPr lang="lt-LT" dirty="0">
                <a:solidFill>
                  <a:srgbClr val="56769E"/>
                </a:solidFill>
                <a:latin typeface="Helectica "/>
              </a:rPr>
              <a:t>pažeidimų istorija išduodant </a:t>
            </a:r>
            <a:r>
              <a:rPr lang="lt-LT" dirty="0" smtClean="0">
                <a:solidFill>
                  <a:srgbClr val="56769E"/>
                </a:solidFill>
                <a:latin typeface="Helectica "/>
              </a:rPr>
              <a:t>SLD;</a:t>
            </a:r>
          </a:p>
          <a:p>
            <a:r>
              <a:rPr lang="lt-LT" dirty="0">
                <a:solidFill>
                  <a:srgbClr val="56769E"/>
                </a:solidFill>
                <a:latin typeface="Helectica "/>
              </a:rPr>
              <a:t>→ </a:t>
            </a:r>
            <a:r>
              <a:rPr lang="lt-LT" dirty="0" smtClean="0">
                <a:solidFill>
                  <a:srgbClr val="56769E"/>
                </a:solidFill>
                <a:latin typeface="Helectica "/>
              </a:rPr>
              <a:t>Statybos </a:t>
            </a:r>
            <a:r>
              <a:rPr lang="lt-LT" dirty="0">
                <a:solidFill>
                  <a:srgbClr val="56769E"/>
                </a:solidFill>
                <a:latin typeface="Helectica "/>
              </a:rPr>
              <a:t>dalyvių (statytojo, projektuotojo, ekspertizės rangovo, statybos rangovo, </a:t>
            </a:r>
            <a:endParaRPr lang="lt-LT" dirty="0" smtClean="0">
              <a:solidFill>
                <a:srgbClr val="56769E"/>
              </a:solidFill>
              <a:latin typeface="Helectica "/>
            </a:endParaRPr>
          </a:p>
          <a:p>
            <a:r>
              <a:rPr lang="lt-LT" dirty="0" smtClean="0">
                <a:solidFill>
                  <a:srgbClr val="56769E"/>
                </a:solidFill>
                <a:latin typeface="Helectica "/>
              </a:rPr>
              <a:t>statybos </a:t>
            </a:r>
            <a:r>
              <a:rPr lang="lt-LT" dirty="0">
                <a:solidFill>
                  <a:srgbClr val="56769E"/>
                </a:solidFill>
                <a:latin typeface="Helectica "/>
              </a:rPr>
              <a:t>vadovo, techninio prižiūrėtojo) pažeidimų </a:t>
            </a:r>
            <a:r>
              <a:rPr lang="lt-LT" dirty="0" smtClean="0">
                <a:solidFill>
                  <a:srgbClr val="56769E"/>
                </a:solidFill>
                <a:latin typeface="Helectica "/>
              </a:rPr>
              <a:t>istorija;</a:t>
            </a:r>
          </a:p>
          <a:p>
            <a:r>
              <a:rPr lang="lt-LT" dirty="0">
                <a:solidFill>
                  <a:srgbClr val="56769E"/>
                </a:solidFill>
                <a:latin typeface="Helectica "/>
              </a:rPr>
              <a:t>→ </a:t>
            </a:r>
            <a:r>
              <a:rPr lang="lt-LT" dirty="0" smtClean="0">
                <a:solidFill>
                  <a:srgbClr val="56769E"/>
                </a:solidFill>
                <a:latin typeface="Helectica "/>
              </a:rPr>
              <a:t>Statybos </a:t>
            </a:r>
            <a:r>
              <a:rPr lang="lt-LT" dirty="0">
                <a:solidFill>
                  <a:srgbClr val="56769E"/>
                </a:solidFill>
                <a:latin typeface="Helectica "/>
              </a:rPr>
              <a:t>vadovų / tech. prižiūrėtojų vienu metu prižiūrimų statinių portfelio dydis </a:t>
            </a:r>
            <a:endParaRPr lang="lt-LT" dirty="0" smtClean="0">
              <a:solidFill>
                <a:srgbClr val="56769E"/>
              </a:solidFill>
              <a:latin typeface="Helectica "/>
            </a:endParaRPr>
          </a:p>
          <a:p>
            <a:r>
              <a:rPr lang="lt-LT" dirty="0" smtClean="0">
                <a:solidFill>
                  <a:srgbClr val="56769E"/>
                </a:solidFill>
                <a:latin typeface="Helectica "/>
              </a:rPr>
              <a:t>ir sudėtingumas;</a:t>
            </a:r>
          </a:p>
          <a:p>
            <a:r>
              <a:rPr lang="lt-LT" dirty="0">
                <a:solidFill>
                  <a:srgbClr val="56769E"/>
                </a:solidFill>
                <a:latin typeface="Helectica "/>
              </a:rPr>
              <a:t>→ </a:t>
            </a:r>
            <a:r>
              <a:rPr lang="lt-LT" dirty="0" smtClean="0">
                <a:solidFill>
                  <a:srgbClr val="56769E"/>
                </a:solidFill>
                <a:latin typeface="Helectica "/>
              </a:rPr>
              <a:t>Įvykusių </a:t>
            </a:r>
            <a:r>
              <a:rPr lang="lt-LT" dirty="0">
                <a:solidFill>
                  <a:srgbClr val="56769E"/>
                </a:solidFill>
                <a:latin typeface="Helectica "/>
              </a:rPr>
              <a:t>avarijų dėl statybos dalyvio kaltės </a:t>
            </a:r>
            <a:r>
              <a:rPr lang="lt-LT" dirty="0" smtClean="0">
                <a:solidFill>
                  <a:srgbClr val="56769E"/>
                </a:solidFill>
                <a:latin typeface="Helectica "/>
              </a:rPr>
              <a:t>skaičius;</a:t>
            </a:r>
          </a:p>
          <a:p>
            <a:r>
              <a:rPr lang="lt-LT" dirty="0">
                <a:solidFill>
                  <a:srgbClr val="56769E"/>
                </a:solidFill>
                <a:latin typeface="Helectica "/>
              </a:rPr>
              <a:t>→ </a:t>
            </a:r>
            <a:r>
              <a:rPr lang="lt-LT" dirty="0" smtClean="0">
                <a:solidFill>
                  <a:srgbClr val="56769E"/>
                </a:solidFill>
                <a:latin typeface="Helectica "/>
              </a:rPr>
              <a:t>Veiklos </a:t>
            </a:r>
            <a:r>
              <a:rPr lang="lt-LT" dirty="0">
                <a:solidFill>
                  <a:srgbClr val="56769E"/>
                </a:solidFill>
                <a:latin typeface="Helectica "/>
              </a:rPr>
              <a:t>vykdymas be atestato</a:t>
            </a:r>
            <a:endParaRPr lang="en-US" dirty="0">
              <a:solidFill>
                <a:srgbClr val="56769E"/>
              </a:solidFill>
              <a:latin typeface="Helectica 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121" y="4953000"/>
            <a:ext cx="8712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>
                <a:solidFill>
                  <a:srgbClr val="56769E"/>
                </a:solidFill>
                <a:latin typeface="Helectica "/>
              </a:rPr>
              <a:t>Riziką mažinantys kriterijai:</a:t>
            </a:r>
          </a:p>
          <a:p>
            <a:r>
              <a:rPr lang="lt-LT" dirty="0" smtClean="0">
                <a:solidFill>
                  <a:srgbClr val="56769E"/>
                </a:solidFill>
                <a:latin typeface="Helectica "/>
              </a:rPr>
              <a:t>→</a:t>
            </a:r>
            <a:r>
              <a:rPr lang="lt-LT" dirty="0"/>
              <a:t> </a:t>
            </a:r>
            <a:r>
              <a:rPr lang="lt-LT" dirty="0">
                <a:solidFill>
                  <a:srgbClr val="56769E"/>
                </a:solidFill>
                <a:latin typeface="Helectica "/>
              </a:rPr>
              <a:t>Patikrinimų skaičius, kai nerasta </a:t>
            </a:r>
            <a:r>
              <a:rPr lang="lt-LT" dirty="0" smtClean="0">
                <a:solidFill>
                  <a:srgbClr val="56769E"/>
                </a:solidFill>
                <a:latin typeface="Helectica "/>
              </a:rPr>
              <a:t>pažeidimų;</a:t>
            </a:r>
          </a:p>
          <a:p>
            <a:r>
              <a:rPr lang="lt-LT" dirty="0">
                <a:solidFill>
                  <a:srgbClr val="56769E"/>
                </a:solidFill>
                <a:latin typeface="Helectica "/>
              </a:rPr>
              <a:t>→ </a:t>
            </a:r>
            <a:r>
              <a:rPr lang="lt-LT" dirty="0" smtClean="0">
                <a:solidFill>
                  <a:srgbClr val="56769E"/>
                </a:solidFill>
                <a:latin typeface="Helectica "/>
              </a:rPr>
              <a:t>Išduota </a:t>
            </a:r>
            <a:r>
              <a:rPr lang="lt-LT" dirty="0">
                <a:solidFill>
                  <a:srgbClr val="56769E"/>
                </a:solidFill>
                <a:latin typeface="Helectica "/>
              </a:rPr>
              <a:t>pažyma apie statinio statybą be nukrypimų nuo esminių statinio projekto </a:t>
            </a:r>
            <a:endParaRPr lang="lt-LT" dirty="0" smtClean="0">
              <a:solidFill>
                <a:srgbClr val="56769E"/>
              </a:solidFill>
              <a:latin typeface="Helectica "/>
            </a:endParaRPr>
          </a:p>
          <a:p>
            <a:r>
              <a:rPr lang="lt-LT" dirty="0" smtClean="0">
                <a:solidFill>
                  <a:srgbClr val="56769E"/>
                </a:solidFill>
                <a:latin typeface="Helectica "/>
              </a:rPr>
              <a:t>sprendinių</a:t>
            </a:r>
            <a:endParaRPr lang="en-US" dirty="0">
              <a:solidFill>
                <a:srgbClr val="56769E"/>
              </a:solidFill>
              <a:latin typeface="Helectica "/>
            </a:endParaRPr>
          </a:p>
        </p:txBody>
      </p:sp>
    </p:spTree>
    <p:extLst>
      <p:ext uri="{BB962C8B-B14F-4D97-AF65-F5344CB8AC3E}">
        <p14:creationId xmlns:p14="http://schemas.microsoft.com/office/powerpoint/2010/main" val="146696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dirty="0" smtClean="0">
                <a:solidFill>
                  <a:srgbClr val="56769E"/>
                </a:solidFill>
                <a:latin typeface="Helectica "/>
              </a:rPr>
              <a:t>Paslaugų rotavimas</a:t>
            </a:r>
            <a:endParaRPr lang="en-US" sz="2800" dirty="0">
              <a:solidFill>
                <a:srgbClr val="56769E"/>
              </a:solidFill>
              <a:latin typeface="Helectica "/>
            </a:endParaRPr>
          </a:p>
        </p:txBody>
      </p:sp>
      <p:pic>
        <p:nvPicPr>
          <p:cNvPr id="8" name="Picture 2" descr="C:\Users\l.lusciauskaite\Desktop\RGB_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7090"/>
            <a:ext cx="2458498" cy="55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https://cdn0.iconfinder.com/data/icons/man-user-human-person-avatar-business-profile/100/18-1User_2-7-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8398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3530" y="5532003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400" dirty="0" smtClean="0">
                <a:solidFill>
                  <a:srgbClr val="56769E"/>
                </a:solidFill>
                <a:latin typeface="Helectica "/>
              </a:rPr>
              <a:t>Paslaugos gavėjas</a:t>
            </a:r>
            <a:endParaRPr lang="lt-LT" sz="1400" dirty="0">
              <a:solidFill>
                <a:srgbClr val="56769E"/>
              </a:solidFill>
              <a:latin typeface="Helectica 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641438" y="2438167"/>
            <a:ext cx="934956" cy="54777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4" descr="https://upload.wikimedia.org/wikipedia/commons/thumb/7/74/Documents_icon.svg/869px-Documents_icon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53" y="2819400"/>
            <a:ext cx="716247" cy="84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905029" y="3581400"/>
            <a:ext cx="923771" cy="69627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m.juskys\AppData\Local\Microsoft\Windows\INetCache\IE\2HEH8Z32\1095px-Organization_icon.svg[1]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1172108" cy="11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44034" y="2712056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400" dirty="0" smtClean="0">
                <a:solidFill>
                  <a:srgbClr val="56769E"/>
                </a:solidFill>
                <a:latin typeface="Helectica "/>
              </a:rPr>
              <a:t>VTPSI</a:t>
            </a:r>
            <a:endParaRPr lang="lt-LT" sz="1400" dirty="0">
              <a:solidFill>
                <a:srgbClr val="56769E"/>
              </a:solidFill>
              <a:latin typeface="Helectica 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4885674"/>
            <a:ext cx="16176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400" dirty="0" smtClean="0">
                <a:solidFill>
                  <a:srgbClr val="56769E"/>
                </a:solidFill>
                <a:latin typeface="Helectica "/>
              </a:rPr>
              <a:t>Kauno TPSVPD</a:t>
            </a:r>
          </a:p>
          <a:p>
            <a:r>
              <a:rPr lang="lt-LT" sz="1400" dirty="0" smtClean="0">
                <a:solidFill>
                  <a:srgbClr val="56769E"/>
                </a:solidFill>
                <a:latin typeface="Helectica "/>
              </a:rPr>
              <a:t>Klaipėdos TPSVD</a:t>
            </a:r>
          </a:p>
          <a:p>
            <a:r>
              <a:rPr lang="lt-LT" sz="1400" dirty="0" smtClean="0">
                <a:solidFill>
                  <a:srgbClr val="56769E"/>
                </a:solidFill>
                <a:latin typeface="Helectica "/>
              </a:rPr>
              <a:t>Šiaulių TPSVD</a:t>
            </a:r>
          </a:p>
          <a:p>
            <a:r>
              <a:rPr lang="lt-LT" sz="1400" dirty="0" smtClean="0">
                <a:solidFill>
                  <a:srgbClr val="56769E"/>
                </a:solidFill>
                <a:latin typeface="Helectica "/>
              </a:rPr>
              <a:t>Vilniaus TPSVD</a:t>
            </a:r>
            <a:endParaRPr lang="lt-LT" sz="1400" dirty="0">
              <a:solidFill>
                <a:srgbClr val="56769E"/>
              </a:solidFill>
              <a:latin typeface="Helectica "/>
            </a:endParaRPr>
          </a:p>
        </p:txBody>
      </p:sp>
      <p:pic>
        <p:nvPicPr>
          <p:cNvPr id="1028" name="Picture 4" descr="C:\Users\m.juskys\AppData\Local\Microsoft\Windows\INetCache\IE\WQTUJ681\14525-illustration-of-a-house-pv[1]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35" y="3721917"/>
            <a:ext cx="1120616" cy="1153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4987795" y="2028232"/>
            <a:ext cx="2145648" cy="1498843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897571" y="5685892"/>
            <a:ext cx="120634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2" descr="https://thumbs.dreamstime.com/b/like-dislike-green-red-set-icon-66045325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44034" y="5303722"/>
            <a:ext cx="681640" cy="68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H="1">
            <a:off x="2605808" y="5685892"/>
            <a:ext cx="120419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3599" y="1219200"/>
            <a:ext cx="3010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dirty="0" smtClean="0">
                <a:solidFill>
                  <a:srgbClr val="56769E"/>
                </a:solidFill>
                <a:latin typeface="Helectica "/>
              </a:rPr>
              <a:t>Deklaracijų apie statybos užbaigimą išdavimas</a:t>
            </a:r>
            <a:endParaRPr lang="lt-LT" sz="1600" dirty="0">
              <a:solidFill>
                <a:srgbClr val="56769E"/>
              </a:solidFill>
              <a:latin typeface="Helectica 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28142" y="1219200"/>
            <a:ext cx="3010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dirty="0" smtClean="0">
                <a:solidFill>
                  <a:srgbClr val="56769E"/>
                </a:solidFill>
                <a:latin typeface="Helectica "/>
              </a:rPr>
              <a:t>Pažymų apie statinio statybą be nukrypimų nuo esminių statinio projekto sprendinių išdavimas</a:t>
            </a:r>
            <a:endParaRPr lang="lt-LT" sz="1600" dirty="0">
              <a:solidFill>
                <a:srgbClr val="56769E"/>
              </a:solidFill>
              <a:latin typeface="Helectica "/>
            </a:endParaRPr>
          </a:p>
        </p:txBody>
      </p:sp>
    </p:spTree>
    <p:extLst>
      <p:ext uri="{BB962C8B-B14F-4D97-AF65-F5344CB8AC3E}">
        <p14:creationId xmlns:p14="http://schemas.microsoft.com/office/powerpoint/2010/main" val="137946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dirty="0" smtClean="0">
                <a:solidFill>
                  <a:srgbClr val="56769E"/>
                </a:solidFill>
                <a:latin typeface="Helectica "/>
              </a:rPr>
              <a:t>Paslaugų rotavimas II</a:t>
            </a:r>
            <a:endParaRPr lang="en-US" sz="2800" dirty="0">
              <a:solidFill>
                <a:srgbClr val="56769E"/>
              </a:solidFill>
              <a:latin typeface="Helectica "/>
            </a:endParaRPr>
          </a:p>
        </p:txBody>
      </p:sp>
      <p:pic>
        <p:nvPicPr>
          <p:cNvPr id="8" name="Picture 2" descr="C:\Users\l.lusciauskaite\Desktop\RGB_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7090"/>
            <a:ext cx="2458498" cy="55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https://cdn0.iconfinder.com/data/icons/man-user-human-person-avatar-business-profile/100/18-1User_2-7-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745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517" y="5864423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400" dirty="0" smtClean="0">
                <a:solidFill>
                  <a:srgbClr val="56769E"/>
                </a:solidFill>
                <a:latin typeface="Helectica "/>
              </a:rPr>
              <a:t>Paslaugos gavėjas</a:t>
            </a:r>
            <a:endParaRPr lang="lt-LT" sz="1400" dirty="0">
              <a:solidFill>
                <a:srgbClr val="56769E"/>
              </a:solidFill>
              <a:latin typeface="Helectica 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753344" y="2814565"/>
            <a:ext cx="381263" cy="46203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4" descr="https://upload.wikimedia.org/wikipedia/commons/thumb/7/74/Documents_icon.svg/869px-Documents_icon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53" y="3193724"/>
            <a:ext cx="716247" cy="84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898693" y="3974031"/>
            <a:ext cx="320507" cy="37436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m.juskys\AppData\Local\Microsoft\Windows\INetCache\IE\2HEH8Z32\1095px-Organization_icon.svg[1]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71092"/>
            <a:ext cx="1172108" cy="11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43961" y="2816423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400" dirty="0" smtClean="0">
                <a:solidFill>
                  <a:srgbClr val="56769E"/>
                </a:solidFill>
                <a:latin typeface="Helectica "/>
              </a:rPr>
              <a:t>VTPSI</a:t>
            </a:r>
            <a:endParaRPr lang="lt-LT" sz="1400" dirty="0">
              <a:solidFill>
                <a:srgbClr val="56769E"/>
              </a:solidFill>
              <a:latin typeface="Helectica 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69113" y="2743200"/>
            <a:ext cx="16176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400" dirty="0" smtClean="0">
                <a:solidFill>
                  <a:srgbClr val="56769E"/>
                </a:solidFill>
                <a:latin typeface="Helectica "/>
              </a:rPr>
              <a:t>Kauno TPSVPD</a:t>
            </a:r>
          </a:p>
          <a:p>
            <a:r>
              <a:rPr lang="lt-LT" sz="1400" dirty="0" smtClean="0">
                <a:solidFill>
                  <a:srgbClr val="56769E"/>
                </a:solidFill>
                <a:latin typeface="Helectica "/>
              </a:rPr>
              <a:t>Klaipėdos TPSVD</a:t>
            </a:r>
          </a:p>
          <a:p>
            <a:r>
              <a:rPr lang="lt-LT" sz="1400" dirty="0" smtClean="0">
                <a:solidFill>
                  <a:srgbClr val="56769E"/>
                </a:solidFill>
                <a:latin typeface="Helectica "/>
              </a:rPr>
              <a:t>Šiaulių TPSVD</a:t>
            </a:r>
          </a:p>
          <a:p>
            <a:r>
              <a:rPr lang="lt-LT" sz="1400" dirty="0" smtClean="0">
                <a:solidFill>
                  <a:srgbClr val="56769E"/>
                </a:solidFill>
                <a:latin typeface="Helectica "/>
              </a:rPr>
              <a:t>Vilniaus TPSVD</a:t>
            </a:r>
            <a:endParaRPr lang="lt-LT" sz="1400" dirty="0">
              <a:solidFill>
                <a:srgbClr val="56769E"/>
              </a:solidFill>
              <a:latin typeface="Helectica "/>
            </a:endParaRPr>
          </a:p>
        </p:txBody>
      </p:sp>
      <p:pic>
        <p:nvPicPr>
          <p:cNvPr id="1028" name="Picture 4" descr="C:\Users\m.juskys\AppData\Local\Microsoft\Windows\INetCache\IE\WQTUJ681\14525-illustration-of-a-house-pv[1]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384" y="1513213"/>
            <a:ext cx="1120616" cy="1153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4264506" y="2209800"/>
            <a:ext cx="1374294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001000" y="3886907"/>
            <a:ext cx="0" cy="9898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65955" y="3557301"/>
            <a:ext cx="3010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dirty="0" smtClean="0">
                <a:solidFill>
                  <a:srgbClr val="56769E"/>
                </a:solidFill>
                <a:latin typeface="Helectica "/>
              </a:rPr>
              <a:t>Statybos užbaigimo aktų išdavimas</a:t>
            </a:r>
            <a:endParaRPr lang="lt-LT" sz="1600" dirty="0">
              <a:solidFill>
                <a:srgbClr val="56769E"/>
              </a:solidFill>
              <a:latin typeface="Helectica "/>
            </a:endParaRPr>
          </a:p>
        </p:txBody>
      </p:sp>
      <p:pic>
        <p:nvPicPr>
          <p:cNvPr id="2051" name="Picture 3" descr="C:\Users\m.juskys\AppData\Local\Microsoft\Windows\INetCache\IE\Z76R4SLR\Human-rights-icon[1]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774" y="5222561"/>
            <a:ext cx="1292026" cy="94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 flipH="1">
            <a:off x="6021189" y="5791200"/>
            <a:ext cx="1065411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1" descr="http://www.translationservices24.com/wp-content/uploads/2013/03/UK-based-agency-2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56" y="5007584"/>
            <a:ext cx="1296144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/>
          <p:cNvCxnSpPr/>
          <p:nvPr/>
        </p:nvCxnSpPr>
        <p:spPr>
          <a:xfrm flipH="1">
            <a:off x="3670405" y="5715000"/>
            <a:ext cx="74919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2" descr="https://thumbs.dreamstime.com/b/like-dislike-green-red-set-icon-66045325.jp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6514">
            <a:off x="2884888" y="5272672"/>
            <a:ext cx="681640" cy="68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Arrow Connector 40"/>
          <p:cNvCxnSpPr/>
          <p:nvPr/>
        </p:nvCxnSpPr>
        <p:spPr>
          <a:xfrm flipH="1">
            <a:off x="1927190" y="5715000"/>
            <a:ext cx="73981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24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dirty="0" smtClean="0">
                <a:solidFill>
                  <a:srgbClr val="56769E"/>
                </a:solidFill>
                <a:latin typeface="Helectica "/>
              </a:rPr>
              <a:t>Duomenų atvėrimas</a:t>
            </a:r>
            <a:endParaRPr lang="en-US" sz="2800" dirty="0">
              <a:solidFill>
                <a:srgbClr val="56769E"/>
              </a:solidFill>
              <a:latin typeface="Helectica 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2590800" cy="975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620" y="1600200"/>
            <a:ext cx="65325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>
                <a:solidFill>
                  <a:srgbClr val="56769E"/>
                </a:solidFill>
                <a:latin typeface="Helectica "/>
              </a:rPr>
              <a:t>Nuo sausio 1 d. IS „</a:t>
            </a:r>
            <a:r>
              <a:rPr lang="lt-LT" dirty="0" err="1" smtClean="0">
                <a:solidFill>
                  <a:srgbClr val="56769E"/>
                </a:solidFill>
                <a:latin typeface="Helectica "/>
              </a:rPr>
              <a:t>Infostatyba</a:t>
            </a:r>
            <a:r>
              <a:rPr lang="lt-LT" dirty="0" smtClean="0">
                <a:solidFill>
                  <a:srgbClr val="56769E"/>
                </a:solidFill>
                <a:latin typeface="Helectica "/>
              </a:rPr>
              <a:t>“ bus pradėti viešinti duomenys:</a:t>
            </a:r>
          </a:p>
          <a:p>
            <a:endParaRPr lang="lt-LT" dirty="0" smtClean="0">
              <a:solidFill>
                <a:srgbClr val="56769E"/>
              </a:solidFill>
              <a:latin typeface="Helectica "/>
            </a:endParaRPr>
          </a:p>
          <a:p>
            <a:endParaRPr lang="lt-LT" dirty="0" smtClean="0">
              <a:solidFill>
                <a:srgbClr val="56769E"/>
              </a:solidFill>
              <a:latin typeface="Helectica "/>
            </a:endParaRPr>
          </a:p>
          <a:p>
            <a:r>
              <a:rPr lang="lt-LT" dirty="0" smtClean="0">
                <a:solidFill>
                  <a:srgbClr val="56769E"/>
                </a:solidFill>
                <a:latin typeface="Helectica "/>
              </a:rPr>
              <a:t>→ S</a:t>
            </a:r>
            <a:r>
              <a:rPr lang="pl-PL" dirty="0" smtClean="0">
                <a:solidFill>
                  <a:srgbClr val="56769E"/>
                </a:solidFill>
                <a:latin typeface="Helectica "/>
              </a:rPr>
              <a:t>tatybą </a:t>
            </a:r>
            <a:r>
              <a:rPr lang="pl-PL" dirty="0">
                <a:solidFill>
                  <a:srgbClr val="56769E"/>
                </a:solidFill>
                <a:latin typeface="Helectica "/>
              </a:rPr>
              <a:t>leidžiančio dokumento </a:t>
            </a:r>
            <a:r>
              <a:rPr lang="pl-PL" dirty="0" smtClean="0">
                <a:solidFill>
                  <a:srgbClr val="56769E"/>
                </a:solidFill>
                <a:latin typeface="Helectica "/>
              </a:rPr>
              <a:t>duomen</a:t>
            </a:r>
            <a:r>
              <a:rPr lang="lt-LT" dirty="0" err="1" smtClean="0">
                <a:solidFill>
                  <a:srgbClr val="56769E"/>
                </a:solidFill>
                <a:latin typeface="Helectica "/>
              </a:rPr>
              <a:t>ys</a:t>
            </a:r>
            <a:r>
              <a:rPr lang="lt-LT" dirty="0" smtClean="0">
                <a:solidFill>
                  <a:srgbClr val="56769E"/>
                </a:solidFill>
                <a:latin typeface="Helectica "/>
              </a:rPr>
              <a:t>;</a:t>
            </a:r>
          </a:p>
          <a:p>
            <a:endParaRPr lang="lt-LT" dirty="0">
              <a:solidFill>
                <a:srgbClr val="56769E"/>
              </a:solidFill>
              <a:latin typeface="Helectica "/>
            </a:endParaRPr>
          </a:p>
          <a:p>
            <a:endParaRPr lang="lt-LT" dirty="0" smtClean="0">
              <a:solidFill>
                <a:srgbClr val="56769E"/>
              </a:solidFill>
              <a:latin typeface="Helectica "/>
            </a:endParaRPr>
          </a:p>
          <a:p>
            <a:r>
              <a:rPr lang="lt-LT" dirty="0">
                <a:solidFill>
                  <a:srgbClr val="56769E"/>
                </a:solidFill>
                <a:latin typeface="Helectica "/>
              </a:rPr>
              <a:t>→ </a:t>
            </a:r>
            <a:r>
              <a:rPr lang="lt-LT" dirty="0" smtClean="0">
                <a:solidFill>
                  <a:srgbClr val="56769E"/>
                </a:solidFill>
                <a:latin typeface="Helectica "/>
              </a:rPr>
              <a:t>Statinio </a:t>
            </a:r>
            <a:r>
              <a:rPr lang="lt-LT" dirty="0">
                <a:solidFill>
                  <a:srgbClr val="56769E"/>
                </a:solidFill>
                <a:latin typeface="Helectica "/>
              </a:rPr>
              <a:t>projekto </a:t>
            </a:r>
            <a:r>
              <a:rPr lang="lt-LT" dirty="0" smtClean="0">
                <a:solidFill>
                  <a:srgbClr val="56769E"/>
                </a:solidFill>
                <a:latin typeface="Helectica "/>
              </a:rPr>
              <a:t>duomenys;</a:t>
            </a:r>
          </a:p>
          <a:p>
            <a:endParaRPr lang="lt-LT" dirty="0">
              <a:solidFill>
                <a:srgbClr val="56769E"/>
              </a:solidFill>
              <a:latin typeface="Helectica "/>
            </a:endParaRPr>
          </a:p>
          <a:p>
            <a:endParaRPr lang="lt-LT" dirty="0" smtClean="0">
              <a:solidFill>
                <a:srgbClr val="56769E"/>
              </a:solidFill>
              <a:latin typeface="Helectica "/>
            </a:endParaRPr>
          </a:p>
          <a:p>
            <a:r>
              <a:rPr lang="lt-LT" dirty="0">
                <a:solidFill>
                  <a:srgbClr val="56769E"/>
                </a:solidFill>
                <a:latin typeface="Helectica "/>
              </a:rPr>
              <a:t>→ </a:t>
            </a:r>
            <a:r>
              <a:rPr lang="lt-LT" dirty="0" smtClean="0">
                <a:solidFill>
                  <a:srgbClr val="56769E"/>
                </a:solidFill>
                <a:latin typeface="Helectica "/>
              </a:rPr>
              <a:t>Statinių duomenys;</a:t>
            </a:r>
          </a:p>
        </p:txBody>
      </p:sp>
    </p:spTree>
    <p:extLst>
      <p:ext uri="{BB962C8B-B14F-4D97-AF65-F5344CB8AC3E}">
        <p14:creationId xmlns:p14="http://schemas.microsoft.com/office/powerpoint/2010/main" val="16282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dirty="0" smtClean="0">
                <a:solidFill>
                  <a:srgbClr val="56769E"/>
                </a:solidFill>
                <a:latin typeface="Helectica "/>
              </a:rPr>
              <a:t>Visuomenės švietimas</a:t>
            </a:r>
            <a:endParaRPr lang="en-US" sz="2800" dirty="0">
              <a:solidFill>
                <a:srgbClr val="56769E"/>
              </a:solidFill>
              <a:latin typeface="Helectica 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2590800" cy="9753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9812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 smtClean="0">
                <a:solidFill>
                  <a:srgbClr val="56769E"/>
                </a:solidFill>
                <a:latin typeface="Helectica "/>
              </a:rPr>
              <a:t>Statykim kartu</a:t>
            </a:r>
            <a:r>
              <a:rPr lang="en-US" dirty="0" smtClean="0">
                <a:solidFill>
                  <a:srgbClr val="56769E"/>
                </a:solidFill>
                <a:latin typeface="Helectica "/>
              </a:rPr>
              <a:t>! </a:t>
            </a:r>
            <a:r>
              <a:rPr lang="en-US" dirty="0" err="1" smtClean="0">
                <a:solidFill>
                  <a:srgbClr val="56769E"/>
                </a:solidFill>
                <a:latin typeface="Helectica "/>
              </a:rPr>
              <a:t>Vaizdin</a:t>
            </a:r>
            <a:r>
              <a:rPr lang="lt-LT" dirty="0" err="1" smtClean="0">
                <a:solidFill>
                  <a:srgbClr val="56769E"/>
                </a:solidFill>
                <a:latin typeface="Helectica "/>
              </a:rPr>
              <a:t>ėmis</a:t>
            </a:r>
            <a:r>
              <a:rPr lang="lt-LT" dirty="0" smtClean="0">
                <a:solidFill>
                  <a:srgbClr val="56769E"/>
                </a:solidFill>
                <a:latin typeface="Helectica "/>
              </a:rPr>
              <a:t> priemonėmis supažindinama su aktualiu teritorijų planavimo ir statybos sričių teisiniu reguliavimu;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lt-LT" dirty="0">
              <a:solidFill>
                <a:srgbClr val="56769E"/>
              </a:solidFill>
              <a:latin typeface="Helectica "/>
            </a:endParaRPr>
          </a:p>
          <a:p>
            <a:endParaRPr lang="lt-LT" dirty="0" smtClean="0">
              <a:solidFill>
                <a:srgbClr val="56769E"/>
              </a:solidFill>
              <a:latin typeface="Helectica 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 smtClean="0">
                <a:solidFill>
                  <a:srgbClr val="56769E"/>
                </a:solidFill>
                <a:latin typeface="Helectica "/>
              </a:rPr>
              <a:t>Sukurta 10 </a:t>
            </a:r>
            <a:r>
              <a:rPr lang="lt-LT" dirty="0" err="1" smtClean="0">
                <a:solidFill>
                  <a:srgbClr val="56769E"/>
                </a:solidFill>
                <a:latin typeface="Helectica "/>
                <a:hlinkClick r:id="" action="ppaction://hlinkshowjump?jump=nextslide"/>
              </a:rPr>
              <a:t>infografikų</a:t>
            </a:r>
            <a:r>
              <a:rPr lang="lt-LT" dirty="0" smtClean="0">
                <a:solidFill>
                  <a:srgbClr val="56769E"/>
                </a:solidFill>
                <a:latin typeface="Helectica "/>
                <a:hlinkClick r:id="" action="ppaction://hlinkshowjump?jump=nextslide"/>
              </a:rPr>
              <a:t> </a:t>
            </a:r>
            <a:r>
              <a:rPr lang="lt-LT" dirty="0" smtClean="0">
                <a:solidFill>
                  <a:srgbClr val="56769E"/>
                </a:solidFill>
                <a:latin typeface="Helectica "/>
              </a:rPr>
              <a:t>bei 12 vaizdo instrukcijų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lt-LT" dirty="0">
              <a:solidFill>
                <a:srgbClr val="56769E"/>
              </a:solidFill>
              <a:latin typeface="Helectica 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lt-LT" dirty="0" smtClean="0">
              <a:solidFill>
                <a:srgbClr val="56769E"/>
              </a:solidFill>
              <a:latin typeface="Helectica 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56769E"/>
              </a:solidFill>
              <a:latin typeface="Helectica "/>
            </a:endParaRPr>
          </a:p>
        </p:txBody>
      </p:sp>
    </p:spTree>
    <p:extLst>
      <p:ext uri="{BB962C8B-B14F-4D97-AF65-F5344CB8AC3E}">
        <p14:creationId xmlns:p14="http://schemas.microsoft.com/office/powerpoint/2010/main" val="280770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1209</Words>
  <Application>Microsoft Office PowerPoint</Application>
  <PresentationFormat>On-screen Show (4:3)</PresentationFormat>
  <Paragraphs>163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PowerPoint Presentation</vt:lpstr>
      <vt:lpstr>Mūsų funkcijos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Visuomenės švietimas</vt:lpstr>
      <vt:lpstr>PowerPoint Presentation</vt:lpstr>
      <vt:lpstr>PowerPoint Presentation</vt:lpstr>
      <vt:lpstr>Visuomenės švietimas</vt:lpstr>
      <vt:lpstr>PowerPoint Presentation</vt:lpstr>
      <vt:lpstr>Pasitikėjimo linija</vt:lpstr>
      <vt:lpstr>Skundus pateikti galima:</vt:lpstr>
      <vt:lpstr>Konsultavimas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Marius Juškys</dc:creator>
  <cp:lastModifiedBy>Marius Juškys</cp:lastModifiedBy>
  <cp:revision>80</cp:revision>
  <cp:lastPrinted>2018-11-27T07:30:27Z</cp:lastPrinted>
  <dcterms:created xsi:type="dcterms:W3CDTF">2006-08-16T00:00:00Z</dcterms:created>
  <dcterms:modified xsi:type="dcterms:W3CDTF">2018-11-27T07:55:36Z</dcterms:modified>
</cp:coreProperties>
</file>