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6"/>
  </p:notesMasterIdLst>
  <p:sldIdLst>
    <p:sldId id="435" r:id="rId2"/>
    <p:sldId id="439" r:id="rId3"/>
    <p:sldId id="442" r:id="rId4"/>
    <p:sldId id="441" r:id="rId5"/>
    <p:sldId id="451" r:id="rId6"/>
    <p:sldId id="450" r:id="rId7"/>
    <p:sldId id="478" r:id="rId8"/>
    <p:sldId id="470" r:id="rId9"/>
    <p:sldId id="469" r:id="rId10"/>
    <p:sldId id="449" r:id="rId11"/>
    <p:sldId id="471" r:id="rId12"/>
    <p:sldId id="475" r:id="rId13"/>
    <p:sldId id="453" r:id="rId14"/>
    <p:sldId id="472" r:id="rId15"/>
    <p:sldId id="456" r:id="rId16"/>
    <p:sldId id="455" r:id="rId17"/>
    <p:sldId id="479" r:id="rId18"/>
    <p:sldId id="457" r:id="rId19"/>
    <p:sldId id="458" r:id="rId20"/>
    <p:sldId id="464" r:id="rId21"/>
    <p:sldId id="476" r:id="rId22"/>
    <p:sldId id="454" r:id="rId23"/>
    <p:sldId id="438" r:id="rId24"/>
    <p:sldId id="437" r:id="rId25"/>
  </p:sldIdLst>
  <p:sldSz cx="9144000" cy="5143500" type="screen16x9"/>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ver &amp; Section Breaks" id="{95CBA0E4-EF28-49C8-AC20-6749295D2FC1}">
          <p14:sldIdLst>
            <p14:sldId id="435"/>
            <p14:sldId id="439"/>
            <p14:sldId id="442"/>
            <p14:sldId id="441"/>
            <p14:sldId id="451"/>
            <p14:sldId id="450"/>
            <p14:sldId id="478"/>
            <p14:sldId id="470"/>
            <p14:sldId id="469"/>
            <p14:sldId id="449"/>
            <p14:sldId id="471"/>
            <p14:sldId id="475"/>
            <p14:sldId id="453"/>
            <p14:sldId id="472"/>
            <p14:sldId id="456"/>
            <p14:sldId id="455"/>
            <p14:sldId id="479"/>
            <p14:sldId id="457"/>
            <p14:sldId id="458"/>
            <p14:sldId id="464"/>
            <p14:sldId id="476"/>
            <p14:sldId id="454"/>
            <p14:sldId id="438"/>
            <p14:sldId id="437"/>
          </p14:sldIdLst>
        </p14:section>
        <p14:section name="Default Section" id="{D6A6C6D1-13AB-415F-8B7E-336C468ED5BB}">
          <p14:sldIdLst/>
        </p14:section>
      </p14:sectionLst>
    </p:ext>
    <p:ext uri="{EFAFB233-063F-42B5-8137-9DF3F51BA10A}">
      <p15:sldGuideLst xmlns:p15="http://schemas.microsoft.com/office/powerpoint/2012/main">
        <p15:guide id="1" orient="horz" pos="555">
          <p15:clr>
            <a:srgbClr val="A4A3A4"/>
          </p15:clr>
        </p15:guide>
        <p15:guide id="2" orient="horz" pos="210">
          <p15:clr>
            <a:srgbClr val="A4A3A4"/>
          </p15:clr>
        </p15:guide>
        <p15:guide id="3" orient="horz" pos="3003">
          <p15:clr>
            <a:srgbClr val="A4A3A4"/>
          </p15:clr>
        </p15:guide>
        <p15:guide id="4" orient="horz" pos="3071">
          <p15:clr>
            <a:srgbClr val="A4A3A4"/>
          </p15:clr>
        </p15:guide>
        <p15:guide id="5" orient="horz" pos="923">
          <p15:clr>
            <a:srgbClr val="A4A3A4"/>
          </p15:clr>
        </p15:guide>
        <p15:guide id="6" orient="horz" pos="1439">
          <p15:clr>
            <a:srgbClr val="A4A3A4"/>
          </p15:clr>
        </p15:guide>
        <p15:guide id="7" orient="horz" pos="1891">
          <p15:clr>
            <a:srgbClr val="A4A3A4"/>
          </p15:clr>
        </p15:guide>
        <p15:guide id="8" pos="453">
          <p15:clr>
            <a:srgbClr val="A4A3A4"/>
          </p15:clr>
        </p15:guide>
        <p15:guide id="9" pos="3648">
          <p15:clr>
            <a:srgbClr val="A4A3A4"/>
          </p15:clr>
        </p15:guide>
        <p15:guide id="10" pos="2813">
          <p15:clr>
            <a:srgbClr val="A4A3A4"/>
          </p15:clr>
        </p15:guide>
        <p15:guide id="11" pos="5307" userDrawn="1">
          <p15:clr>
            <a:srgbClr val="A4A3A4"/>
          </p15:clr>
        </p15:guide>
        <p15:guide id="12" pos="4195" userDrawn="1">
          <p15:clr>
            <a:srgbClr val="A4A3A4"/>
          </p15:clr>
        </p15:guide>
        <p15:guide id="13" pos="2111">
          <p15:clr>
            <a:srgbClr val="A4A3A4"/>
          </p15:clr>
        </p15:guide>
        <p15:guide id="14" pos="2947">
          <p15:clr>
            <a:srgbClr val="A4A3A4"/>
          </p15:clr>
        </p15:guide>
        <p15:guide id="15" pos="1975">
          <p15:clr>
            <a:srgbClr val="A4A3A4"/>
          </p15:clr>
        </p15:guide>
        <p15:guide id="16" pos="1701">
          <p15:clr>
            <a:srgbClr val="A4A3A4"/>
          </p15:clr>
        </p15:guide>
        <p15:guide id="17" pos="1565">
          <p15:clr>
            <a:srgbClr val="A4A3A4"/>
          </p15:clr>
        </p15:guide>
        <p15:guide id="18" pos="3780">
          <p15:clr>
            <a:srgbClr val="A4A3A4"/>
          </p15:clr>
        </p15:guide>
        <p15:guide id="19" pos="4059"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ulija Antanaitė" initials="JA" lastIdx="4" clrIdx="0">
    <p:extLst>
      <p:ext uri="{19B8F6BF-5375-455C-9EA6-DF929625EA0E}">
        <p15:presenceInfo xmlns:p15="http://schemas.microsoft.com/office/powerpoint/2012/main" userId="Julija Antanaitė"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893"/>
    <a:srgbClr val="2F3540"/>
    <a:srgbClr val="FFFFFF"/>
    <a:srgbClr val="000000"/>
    <a:srgbClr val="4AB38B"/>
    <a:srgbClr val="378668"/>
    <a:srgbClr val="595959"/>
    <a:srgbClr val="F2F2F2"/>
    <a:srgbClr val="FF5050"/>
    <a:srgbClr val="D9D9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216" autoAdjust="0"/>
    <p:restoredTop sz="77907" autoAdjust="0"/>
  </p:normalViewPr>
  <p:slideViewPr>
    <p:cSldViewPr snapToGrid="0">
      <p:cViewPr varScale="1">
        <p:scale>
          <a:sx n="118" d="100"/>
          <a:sy n="118" d="100"/>
        </p:scale>
        <p:origin x="1656" y="102"/>
      </p:cViewPr>
      <p:guideLst>
        <p:guide orient="horz" pos="555"/>
        <p:guide orient="horz" pos="210"/>
        <p:guide orient="horz" pos="3003"/>
        <p:guide orient="horz" pos="3071"/>
        <p:guide orient="horz" pos="923"/>
        <p:guide orient="horz" pos="1439"/>
        <p:guide orient="horz" pos="1891"/>
        <p:guide pos="453"/>
        <p:guide pos="3648"/>
        <p:guide pos="2813"/>
        <p:guide pos="5307"/>
        <p:guide pos="4195"/>
        <p:guide pos="2111"/>
        <p:guide pos="2947"/>
        <p:guide pos="1975"/>
        <p:guide pos="1701"/>
        <p:guide pos="1565"/>
        <p:guide pos="3780"/>
        <p:guide pos="4059"/>
      </p:guideLst>
    </p:cSldViewPr>
  </p:slideViewPr>
  <p:notesTextViewPr>
    <p:cViewPr>
      <p:scale>
        <a:sx n="1" d="1"/>
        <a:sy n="1" d="1"/>
      </p:scale>
      <p:origin x="0" y="0"/>
    </p:cViewPr>
  </p:notesTextViewPr>
  <p:sorterViewPr>
    <p:cViewPr>
      <p:scale>
        <a:sx n="110" d="100"/>
        <a:sy n="110" d="100"/>
      </p:scale>
      <p:origin x="0" y="0"/>
    </p:cViewPr>
  </p:sorterViewPr>
  <p:notesViewPr>
    <p:cSldViewPr snapToGrid="0">
      <p:cViewPr varScale="1">
        <p:scale>
          <a:sx n="88" d="100"/>
          <a:sy n="88" d="100"/>
        </p:scale>
        <p:origin x="3822" y="66"/>
      </p:cViewPr>
      <p:guideLst/>
    </p:cSldViewPr>
  </p:notesViewPr>
  <p:gridSpacing cx="72010" cy="7201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ko-KR" altLang="en-US" dirty="0"/>
          </a:p>
        </p:txBody>
      </p:sp>
      <p:sp>
        <p:nvSpPr>
          <p:cNvPr id="3" name="날짜 개체 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41A2F87-41F4-49F0-BD85-430F0A96A02C}" type="datetimeFigureOut">
              <a:rPr lang="ko-KR" altLang="en-US" smtClean="0"/>
              <a:pPr/>
              <a:t>2018-11-27</a:t>
            </a:fld>
            <a:endParaRPr lang="ko-KR" altLang="en-US" dirty="0"/>
          </a:p>
        </p:txBody>
      </p:sp>
      <p:sp>
        <p:nvSpPr>
          <p:cNvPr id="4" name="슬라이드 이미지 개체 틀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ko-KR" altLang="en-US" dirty="0"/>
          </a:p>
        </p:txBody>
      </p:sp>
      <p:sp>
        <p:nvSpPr>
          <p:cNvPr id="5" name="슬라이드 노트 개체 틀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6" name="바닥글 개체 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ko-KR" altLang="en-US" dirty="0"/>
          </a:p>
        </p:txBody>
      </p:sp>
      <p:sp>
        <p:nvSpPr>
          <p:cNvPr id="7" name="슬라이드 번호 개체 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5AEFA80-48A7-4BD3-B367-5EDB64E685F2}" type="slidenum">
              <a:rPr lang="ko-KR" altLang="en-US" smtClean="0"/>
              <a:pPr/>
              <a:t>‹#›</a:t>
            </a:fld>
            <a:endParaRPr lang="ko-KR" altLang="en-US" dirty="0"/>
          </a:p>
        </p:txBody>
      </p:sp>
    </p:spTree>
    <p:extLst>
      <p:ext uri="{BB962C8B-B14F-4D97-AF65-F5344CB8AC3E}">
        <p14:creationId xmlns:p14="http://schemas.microsoft.com/office/powerpoint/2010/main" val="3916865120"/>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15min.lt/verslas/video/svarbu-kulturos-pavelda-leide-sunaikinti-valdininkai-stt-taikiklyje-78208"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r>
              <a:rPr lang="lt-LT" dirty="0" smtClean="0"/>
              <a:t> </a:t>
            </a:r>
            <a:endParaRPr lang="lt-LT" dirty="0"/>
          </a:p>
        </p:txBody>
      </p:sp>
      <p:sp>
        <p:nvSpPr>
          <p:cNvPr id="4" name="Skaidrės numerio vietos rezervavimo ženklas 3"/>
          <p:cNvSpPr>
            <a:spLocks noGrp="1"/>
          </p:cNvSpPr>
          <p:nvPr>
            <p:ph type="sldNum" sz="quarter" idx="10"/>
          </p:nvPr>
        </p:nvSpPr>
        <p:spPr/>
        <p:txBody>
          <a:bodyPr/>
          <a:lstStyle/>
          <a:p>
            <a:fld id="{65AEFA80-48A7-4BD3-B367-5EDB64E685F2}" type="slidenum">
              <a:rPr lang="ko-KR" altLang="en-US" smtClean="0"/>
              <a:pPr/>
              <a:t>1</a:t>
            </a:fld>
            <a:endParaRPr lang="ko-KR" altLang="en-US" dirty="0"/>
          </a:p>
        </p:txBody>
      </p:sp>
    </p:spTree>
    <p:extLst>
      <p:ext uri="{BB962C8B-B14F-4D97-AF65-F5344CB8AC3E}">
        <p14:creationId xmlns:p14="http://schemas.microsoft.com/office/powerpoint/2010/main" val="14055778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r>
              <a:rPr lang="lt-LT" dirty="0" smtClean="0">
                <a:effectLst/>
              </a:rPr>
              <a:t>http://www.ve.lt/naujienos/ve-rekomenduoja1/skaityk-dabar/stt-sulaike-kysininkavimu-itariama-skuodo-rajono-savivaldybes-vyr-architekta-1639121/ </a:t>
            </a:r>
          </a:p>
        </p:txBody>
      </p:sp>
      <p:sp>
        <p:nvSpPr>
          <p:cNvPr id="4" name="Skaidrės numerio vietos rezervavimo ženklas 3"/>
          <p:cNvSpPr>
            <a:spLocks noGrp="1"/>
          </p:cNvSpPr>
          <p:nvPr>
            <p:ph type="sldNum" sz="quarter" idx="10"/>
          </p:nvPr>
        </p:nvSpPr>
        <p:spPr/>
        <p:txBody>
          <a:bodyPr/>
          <a:lstStyle/>
          <a:p>
            <a:fld id="{65AEFA80-48A7-4BD3-B367-5EDB64E685F2}" type="slidenum">
              <a:rPr lang="ko-KR" altLang="en-US" smtClean="0"/>
              <a:pPr/>
              <a:t>12</a:t>
            </a:fld>
            <a:endParaRPr lang="ko-KR" altLang="en-US" dirty="0"/>
          </a:p>
        </p:txBody>
      </p:sp>
    </p:spTree>
    <p:extLst>
      <p:ext uri="{BB962C8B-B14F-4D97-AF65-F5344CB8AC3E}">
        <p14:creationId xmlns:p14="http://schemas.microsoft.com/office/powerpoint/2010/main" val="27842661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r>
              <a:rPr lang="lt-LT" dirty="0" smtClean="0">
                <a:effectLst/>
              </a:rPr>
              <a:t> </a:t>
            </a:r>
          </a:p>
          <a:p>
            <a:endParaRPr lang="lt-LT" dirty="0"/>
          </a:p>
        </p:txBody>
      </p:sp>
      <p:sp>
        <p:nvSpPr>
          <p:cNvPr id="4" name="Skaidrės numerio vietos rezervavimo ženklas 3"/>
          <p:cNvSpPr>
            <a:spLocks noGrp="1"/>
          </p:cNvSpPr>
          <p:nvPr>
            <p:ph type="sldNum" sz="quarter" idx="10"/>
          </p:nvPr>
        </p:nvSpPr>
        <p:spPr/>
        <p:txBody>
          <a:bodyPr/>
          <a:lstStyle/>
          <a:p>
            <a:fld id="{65AEFA80-48A7-4BD3-B367-5EDB64E685F2}" type="slidenum">
              <a:rPr lang="ko-KR" altLang="en-US" smtClean="0"/>
              <a:pPr/>
              <a:t>13</a:t>
            </a:fld>
            <a:endParaRPr lang="ko-KR" altLang="en-US" dirty="0"/>
          </a:p>
        </p:txBody>
      </p:sp>
    </p:spTree>
    <p:extLst>
      <p:ext uri="{BB962C8B-B14F-4D97-AF65-F5344CB8AC3E}">
        <p14:creationId xmlns:p14="http://schemas.microsoft.com/office/powerpoint/2010/main" val="41857928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r>
              <a:rPr lang="lt-LT" dirty="0" smtClean="0"/>
              <a:t>http://pilotas.lt/2017/06/06/statybos/stabdomos-statybos-zveryne-statybos-leidimas-medinuko-vietoje-neteisetas/   </a:t>
            </a:r>
          </a:p>
          <a:p>
            <a:endParaRPr lang="lt-LT" dirty="0" smtClean="0"/>
          </a:p>
          <a:p>
            <a:pPr marL="0" marR="0" lvl="0" indent="0" algn="l" defTabSz="914400" rtl="0" eaLnBrk="1" fontAlgn="auto" latinLnBrk="1" hangingPunct="1">
              <a:lnSpc>
                <a:spcPct val="100000"/>
              </a:lnSpc>
              <a:spcBef>
                <a:spcPts val="0"/>
              </a:spcBef>
              <a:spcAft>
                <a:spcPts val="0"/>
              </a:spcAft>
              <a:buClrTx/>
              <a:buSzTx/>
              <a:buFontTx/>
              <a:buNone/>
              <a:tabLst/>
              <a:defRPr/>
            </a:pPr>
            <a:r>
              <a:rPr lang="lt-LT" sz="1200" u="none" strike="noStrike" kern="1200" dirty="0" smtClean="0">
                <a:solidFill>
                  <a:schemeClr val="tx1"/>
                </a:solidFill>
                <a:effectLst/>
                <a:latin typeface="+mn-lt"/>
                <a:ea typeface="+mn-ea"/>
                <a:cs typeface="+mn-cs"/>
                <a:hlinkClick r:id="rId3"/>
              </a:rPr>
              <a:t>https://www.15min.lt/verslas/video/svarbu-kulturos-pavelda-leide-sunaikinti-valdininkai-stt-taikiklyje-78208</a:t>
            </a:r>
            <a:r>
              <a:rPr lang="lt-LT" dirty="0" smtClean="0">
                <a:effectLst/>
              </a:rPr>
              <a:t> </a:t>
            </a:r>
          </a:p>
          <a:p>
            <a:pPr marL="0" marR="0" lvl="0" indent="0" algn="l" defTabSz="914400" rtl="0" eaLnBrk="1" fontAlgn="auto" latinLnBrk="1" hangingPunct="1">
              <a:lnSpc>
                <a:spcPct val="100000"/>
              </a:lnSpc>
              <a:spcBef>
                <a:spcPts val="0"/>
              </a:spcBef>
              <a:spcAft>
                <a:spcPts val="0"/>
              </a:spcAft>
              <a:buClrTx/>
              <a:buSzTx/>
              <a:buFontTx/>
              <a:buNone/>
              <a:tabLst/>
              <a:defRPr/>
            </a:pPr>
            <a:endParaRPr lang="lt-LT" dirty="0" smtClean="0">
              <a:effectLst/>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lt-LT" sz="1200" dirty="0" smtClean="0">
                <a:solidFill>
                  <a:srgbClr val="003893"/>
                </a:solidFill>
                <a:latin typeface="Bookman Old Style" panose="02050604050505020204" pitchFamily="18" charset="0"/>
              </a:rPr>
              <a:t>Vilniaus savivaldybė kreipėsi į STT, Statybų inspekciją bei kitas institucijas, nurodydama konkrečius 5 atvejus Žirgo gatvėje, kai statytojas vienbučius namus skaido į atskiras patalpas ir pardavinėja didesniam gyventojų skaičiui, faktiškai paversdamas juos daugiabučiais. Taip vietoje 10 butų 5-iuose sublokuotuose namuose pastatyta 20. </a:t>
            </a:r>
          </a:p>
          <a:p>
            <a:pPr marL="0" marR="0" lvl="0" indent="0" algn="l" defTabSz="914400" rtl="0" eaLnBrk="1" fontAlgn="auto" latinLnBrk="1" hangingPunct="1">
              <a:lnSpc>
                <a:spcPct val="100000"/>
              </a:lnSpc>
              <a:spcBef>
                <a:spcPts val="0"/>
              </a:spcBef>
              <a:spcAft>
                <a:spcPts val="0"/>
              </a:spcAft>
              <a:buClrTx/>
              <a:buSzTx/>
              <a:buFontTx/>
              <a:buNone/>
              <a:tabLst/>
              <a:defRPr/>
            </a:pPr>
            <a:endParaRPr lang="lt-LT" dirty="0" smtClean="0">
              <a:effectLst/>
            </a:endParaRPr>
          </a:p>
          <a:p>
            <a:r>
              <a:rPr lang="lt-LT" dirty="0" smtClean="0"/>
              <a:t> </a:t>
            </a:r>
            <a:endParaRPr lang="lt-LT" dirty="0"/>
          </a:p>
        </p:txBody>
      </p:sp>
      <p:sp>
        <p:nvSpPr>
          <p:cNvPr id="4" name="Skaidrės numerio vietos rezervavimo ženklas 3"/>
          <p:cNvSpPr>
            <a:spLocks noGrp="1"/>
          </p:cNvSpPr>
          <p:nvPr>
            <p:ph type="sldNum" sz="quarter" idx="10"/>
          </p:nvPr>
        </p:nvSpPr>
        <p:spPr/>
        <p:txBody>
          <a:bodyPr/>
          <a:lstStyle/>
          <a:p>
            <a:fld id="{65AEFA80-48A7-4BD3-B367-5EDB64E685F2}" type="slidenum">
              <a:rPr lang="ko-KR" altLang="en-US" smtClean="0"/>
              <a:pPr/>
              <a:t>14</a:t>
            </a:fld>
            <a:endParaRPr lang="ko-KR" altLang="en-US" dirty="0"/>
          </a:p>
        </p:txBody>
      </p:sp>
    </p:spTree>
    <p:extLst>
      <p:ext uri="{BB962C8B-B14F-4D97-AF65-F5344CB8AC3E}">
        <p14:creationId xmlns:p14="http://schemas.microsoft.com/office/powerpoint/2010/main" val="12291204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r>
              <a:rPr lang="lt-LT" dirty="0" smtClean="0"/>
              <a:t>KRA VTPSI informacija ir Pirmosios valdybos pateikti</a:t>
            </a:r>
            <a:r>
              <a:rPr lang="lt-LT" baseline="0" dirty="0" smtClean="0"/>
              <a:t> rizikos veiksniai</a:t>
            </a:r>
            <a:endParaRPr lang="lt-LT" dirty="0"/>
          </a:p>
        </p:txBody>
      </p:sp>
      <p:sp>
        <p:nvSpPr>
          <p:cNvPr id="4" name="Skaidrės numerio vietos rezervavimo ženklas 3"/>
          <p:cNvSpPr>
            <a:spLocks noGrp="1"/>
          </p:cNvSpPr>
          <p:nvPr>
            <p:ph type="sldNum" sz="quarter" idx="10"/>
          </p:nvPr>
        </p:nvSpPr>
        <p:spPr/>
        <p:txBody>
          <a:bodyPr/>
          <a:lstStyle/>
          <a:p>
            <a:fld id="{65AEFA80-48A7-4BD3-B367-5EDB64E685F2}" type="slidenum">
              <a:rPr lang="ko-KR" altLang="en-US" smtClean="0"/>
              <a:pPr/>
              <a:t>15</a:t>
            </a:fld>
            <a:endParaRPr lang="ko-KR" altLang="en-US" dirty="0"/>
          </a:p>
        </p:txBody>
      </p:sp>
    </p:spTree>
    <p:extLst>
      <p:ext uri="{BB962C8B-B14F-4D97-AF65-F5344CB8AC3E}">
        <p14:creationId xmlns:p14="http://schemas.microsoft.com/office/powerpoint/2010/main" val="14380520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lt-LT" dirty="0" smtClean="0">
                <a:effectLst/>
              </a:rPr>
              <a:t>Ginto AV: </a:t>
            </a:r>
          </a:p>
          <a:p>
            <a:pPr marL="0" marR="0" lvl="0" indent="0" algn="l" defTabSz="914400" rtl="0" eaLnBrk="1" fontAlgn="auto" latinLnBrk="1" hangingPunct="1">
              <a:lnSpc>
                <a:spcPct val="100000"/>
              </a:lnSpc>
              <a:spcBef>
                <a:spcPts val="0"/>
              </a:spcBef>
              <a:spcAft>
                <a:spcPts val="0"/>
              </a:spcAft>
              <a:buClrTx/>
              <a:buSzTx/>
              <a:buFontTx/>
              <a:buNone/>
              <a:tabLst/>
              <a:defRPr/>
            </a:pPr>
            <a:r>
              <a:rPr lang="lt-LT" dirty="0" smtClean="0">
                <a:effectLst/>
              </a:rPr>
              <a:t>Vienas iš aktualiausių vertinimų minėtoje srityje buvo padarytas dar 2007 metais analizuojant komisijos, turinčios įgaliojimus konstatuoti buvusios sodybos buvimo faktą, veiklą: atlikus komisijos veiklą reglamentuojančius teisės aktus buvo nustatytas, kad teisės aktai nereglamentavo saugomų teritorijų įstatymo nuostatų, sudarančių galimybę statyti su draustinių tikslais nesusijusius statinius buvusiose sodybose, kai yra išlikę buvusių statinių ir (ar) sodų liekanų, įgyvendinimo tvarkos. Taip pat STT nustatė, kad nustatyti tokiam faktui savivaldybėse jų administratorių įsakymais buvo sudaromos komisijos, įpareigotos konstatuoti buvusių sodybų liekanų buvimo faktą. Tokių komisijos sudarymo ir veiklos klausimai (sprendimų priėmimo modeliai; kvalifikaciniai reikalavimai komisijos nariams, komisijos sudėties atnaujinimas ir kt.) ir kt. Vykdant tolesnį tyrimą buvo nustatyta tokių komisijų piktnaudžiavimo faktų ir teismine tvarka buvo panaikinta eilė sprendimų konstatuojant, kad komisijų išduotos pažymos, sudarančios galimybę statyboms saugomose teritorijose, yra neteisėtos.</a:t>
            </a:r>
          </a:p>
          <a:p>
            <a:endParaRPr lang="lt-LT" dirty="0"/>
          </a:p>
        </p:txBody>
      </p:sp>
      <p:sp>
        <p:nvSpPr>
          <p:cNvPr id="4" name="Skaidrės numerio vietos rezervavimo ženklas 3"/>
          <p:cNvSpPr>
            <a:spLocks noGrp="1"/>
          </p:cNvSpPr>
          <p:nvPr>
            <p:ph type="sldNum" sz="quarter" idx="10"/>
          </p:nvPr>
        </p:nvSpPr>
        <p:spPr/>
        <p:txBody>
          <a:bodyPr/>
          <a:lstStyle/>
          <a:p>
            <a:fld id="{65AEFA80-48A7-4BD3-B367-5EDB64E685F2}" type="slidenum">
              <a:rPr lang="ko-KR" altLang="en-US" smtClean="0"/>
              <a:pPr/>
              <a:t>16</a:t>
            </a:fld>
            <a:endParaRPr lang="ko-KR" altLang="en-US" dirty="0"/>
          </a:p>
        </p:txBody>
      </p:sp>
    </p:spTree>
    <p:extLst>
      <p:ext uri="{BB962C8B-B14F-4D97-AF65-F5344CB8AC3E}">
        <p14:creationId xmlns:p14="http://schemas.microsoft.com/office/powerpoint/2010/main" val="5013200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r>
              <a:rPr lang="lt-LT" smtClean="0">
                <a:effectLst/>
              </a:rPr>
              <a:t>https://www.vz.lt/nekilnojamasis-turtas-statyba/2018/11/21/vijuneles-dvaro-savininkams-skirta-bauda--po-50-eur-kasdien-kol-nugriaus-statini</a:t>
            </a:r>
            <a:endParaRPr lang="lt-LT" dirty="0" smtClean="0">
              <a:effectLst/>
            </a:endParaRPr>
          </a:p>
        </p:txBody>
      </p:sp>
      <p:sp>
        <p:nvSpPr>
          <p:cNvPr id="4" name="Skaidrės numerio vietos rezervavimo ženklas 3"/>
          <p:cNvSpPr>
            <a:spLocks noGrp="1"/>
          </p:cNvSpPr>
          <p:nvPr>
            <p:ph type="sldNum" sz="quarter" idx="10"/>
          </p:nvPr>
        </p:nvSpPr>
        <p:spPr/>
        <p:txBody>
          <a:bodyPr/>
          <a:lstStyle/>
          <a:p>
            <a:fld id="{65AEFA80-48A7-4BD3-B367-5EDB64E685F2}" type="slidenum">
              <a:rPr lang="ko-KR" altLang="en-US" smtClean="0"/>
              <a:pPr/>
              <a:t>17</a:t>
            </a:fld>
            <a:endParaRPr lang="ko-KR" altLang="en-US" dirty="0"/>
          </a:p>
        </p:txBody>
      </p:sp>
    </p:spTree>
    <p:extLst>
      <p:ext uri="{BB962C8B-B14F-4D97-AF65-F5344CB8AC3E}">
        <p14:creationId xmlns:p14="http://schemas.microsoft.com/office/powerpoint/2010/main" val="29605018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lt-LT" altLang="ko-KR" sz="1200" u="none" dirty="0" smtClean="0">
                <a:solidFill>
                  <a:srgbClr val="003893"/>
                </a:solidFill>
                <a:latin typeface="Bookman Old Style" panose="02050604050505020204" pitchFamily="18" charset="0"/>
              </a:rPr>
              <a:t>KRA PAGD </a:t>
            </a:r>
            <a:r>
              <a:rPr lang="lt-LT" altLang="ko-KR" sz="1200" u="none" dirty="0" err="1" smtClean="0">
                <a:solidFill>
                  <a:srgbClr val="003893"/>
                </a:solidFill>
                <a:latin typeface="Bookman Old Style" panose="02050604050505020204" pitchFamily="18" charset="0"/>
              </a:rPr>
              <a:t>info</a:t>
            </a:r>
            <a:r>
              <a:rPr lang="lt-LT" altLang="ko-KR" sz="1200" u="none" dirty="0" smtClean="0">
                <a:solidFill>
                  <a:srgbClr val="003893"/>
                </a:solidFill>
                <a:latin typeface="Bookman Old Style" panose="02050604050505020204" pitchFamily="18" charset="0"/>
              </a:rPr>
              <a:t>.</a:t>
            </a:r>
            <a:endParaRPr lang="lt-LT" dirty="0"/>
          </a:p>
        </p:txBody>
      </p:sp>
      <p:sp>
        <p:nvSpPr>
          <p:cNvPr id="4" name="Skaidrės numerio vietos rezervavimo ženklas 3"/>
          <p:cNvSpPr>
            <a:spLocks noGrp="1"/>
          </p:cNvSpPr>
          <p:nvPr>
            <p:ph type="sldNum" sz="quarter" idx="10"/>
          </p:nvPr>
        </p:nvSpPr>
        <p:spPr/>
        <p:txBody>
          <a:bodyPr/>
          <a:lstStyle/>
          <a:p>
            <a:fld id="{65AEFA80-48A7-4BD3-B367-5EDB64E685F2}" type="slidenum">
              <a:rPr lang="ko-KR" altLang="en-US" smtClean="0"/>
              <a:pPr/>
              <a:t>18</a:t>
            </a:fld>
            <a:endParaRPr lang="ko-KR" altLang="en-US" dirty="0"/>
          </a:p>
        </p:txBody>
      </p:sp>
    </p:spTree>
    <p:extLst>
      <p:ext uri="{BB962C8B-B14F-4D97-AF65-F5344CB8AC3E}">
        <p14:creationId xmlns:p14="http://schemas.microsoft.com/office/powerpoint/2010/main" val="41631963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altLang="ko-KR" sz="1200" u="none" dirty="0" smtClean="0">
              <a:solidFill>
                <a:srgbClr val="003893"/>
              </a:solidFill>
              <a:latin typeface="Bookman Old Style" panose="02050604050505020204" pitchFamily="18" charset="0"/>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lt-LT" altLang="ko-KR" sz="1200" b="1" u="none" dirty="0" smtClean="0">
                <a:solidFill>
                  <a:srgbClr val="003893"/>
                </a:solidFill>
                <a:latin typeface="Bookman Old Style" panose="02050604050505020204" pitchFamily="18" charset="0"/>
              </a:rPr>
              <a:t>NKKP TVP numatyta tobulinti Lietuvos Respublikos teritorijų planavimo dokumentų rengimo ir teritorijų planavimo proceso valstybinės priežiūros informacinės sistemos, Lietuvos Respublikos teritorijų planavimo dokumentų registro, informacinės sistemos „</a:t>
            </a:r>
            <a:r>
              <a:rPr lang="lt-LT" altLang="ko-KR" sz="1200" b="1" u="none" dirty="0" err="1" smtClean="0">
                <a:solidFill>
                  <a:srgbClr val="003893"/>
                </a:solidFill>
                <a:latin typeface="Bookman Old Style" panose="02050604050505020204" pitchFamily="18" charset="0"/>
              </a:rPr>
              <a:t>Infostatyba</a:t>
            </a:r>
            <a:r>
              <a:rPr lang="lt-LT" altLang="ko-KR" sz="1200" b="1" u="none" dirty="0" smtClean="0">
                <a:solidFill>
                  <a:srgbClr val="003893"/>
                </a:solidFill>
                <a:latin typeface="Bookman Old Style" panose="02050604050505020204" pitchFamily="18" charset="0"/>
              </a:rPr>
              <a:t>“ funkcionavimą taip, kad jomis naudojantis būtų galima tvarkyti visus teritorijų planavimo ir statybų procesus bei informaciją.  </a:t>
            </a:r>
          </a:p>
          <a:p>
            <a:pPr marL="0" marR="0" lvl="0" indent="0" algn="l" defTabSz="914400" rtl="0" eaLnBrk="1" fontAlgn="auto" latinLnBrk="1" hangingPunct="1">
              <a:lnSpc>
                <a:spcPct val="100000"/>
              </a:lnSpc>
              <a:spcBef>
                <a:spcPts val="0"/>
              </a:spcBef>
              <a:spcAft>
                <a:spcPts val="0"/>
              </a:spcAft>
              <a:buClrTx/>
              <a:buSzTx/>
              <a:buFontTx/>
              <a:buNone/>
              <a:tabLst/>
              <a:defRPr/>
            </a:pPr>
            <a:endParaRPr lang="lt-LT" altLang="ko-KR" sz="1200" u="none" dirty="0" smtClean="0">
              <a:solidFill>
                <a:srgbClr val="003893"/>
              </a:solidFill>
              <a:latin typeface="Bookman Old Style" panose="02050604050505020204" pitchFamily="18" charset="0"/>
            </a:endParaRPr>
          </a:p>
          <a:p>
            <a:endParaRPr lang="lt-LT" u="none" dirty="0"/>
          </a:p>
        </p:txBody>
      </p:sp>
      <p:sp>
        <p:nvSpPr>
          <p:cNvPr id="4" name="Skaidrės numerio vietos rezervavimo ženklas 3"/>
          <p:cNvSpPr>
            <a:spLocks noGrp="1"/>
          </p:cNvSpPr>
          <p:nvPr>
            <p:ph type="sldNum" sz="quarter" idx="10"/>
          </p:nvPr>
        </p:nvSpPr>
        <p:spPr/>
        <p:txBody>
          <a:bodyPr/>
          <a:lstStyle/>
          <a:p>
            <a:fld id="{65AEFA80-48A7-4BD3-B367-5EDB64E685F2}" type="slidenum">
              <a:rPr lang="ko-KR" altLang="en-US" smtClean="0"/>
              <a:pPr/>
              <a:t>19</a:t>
            </a:fld>
            <a:endParaRPr lang="ko-KR" altLang="en-US" dirty="0"/>
          </a:p>
        </p:txBody>
      </p:sp>
    </p:spTree>
    <p:extLst>
      <p:ext uri="{BB962C8B-B14F-4D97-AF65-F5344CB8AC3E}">
        <p14:creationId xmlns:p14="http://schemas.microsoft.com/office/powerpoint/2010/main" val="20804078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r>
              <a:rPr lang="lt-LT" dirty="0" smtClean="0"/>
              <a:t>Nustatyta</a:t>
            </a:r>
            <a:r>
              <a:rPr lang="lt-LT" baseline="0" dirty="0" smtClean="0"/>
              <a:t> 2015 m. KRA metu </a:t>
            </a:r>
            <a:endParaRPr lang="lt-LT" dirty="0"/>
          </a:p>
        </p:txBody>
      </p:sp>
      <p:sp>
        <p:nvSpPr>
          <p:cNvPr id="4" name="Skaidrės numerio vietos rezervavimo ženklas 3"/>
          <p:cNvSpPr>
            <a:spLocks noGrp="1"/>
          </p:cNvSpPr>
          <p:nvPr>
            <p:ph type="sldNum" sz="quarter" idx="10"/>
          </p:nvPr>
        </p:nvSpPr>
        <p:spPr/>
        <p:txBody>
          <a:bodyPr/>
          <a:lstStyle/>
          <a:p>
            <a:fld id="{65AEFA80-48A7-4BD3-B367-5EDB64E685F2}" type="slidenum">
              <a:rPr lang="ko-KR" altLang="en-US" smtClean="0"/>
              <a:pPr/>
              <a:t>20</a:t>
            </a:fld>
            <a:endParaRPr lang="ko-KR" altLang="en-US" dirty="0"/>
          </a:p>
        </p:txBody>
      </p:sp>
    </p:spTree>
    <p:extLst>
      <p:ext uri="{BB962C8B-B14F-4D97-AF65-F5344CB8AC3E}">
        <p14:creationId xmlns:p14="http://schemas.microsoft.com/office/powerpoint/2010/main" val="4569338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r>
              <a:rPr lang="lt-LT" dirty="0" smtClean="0">
                <a:effectLst/>
              </a:rPr>
              <a:t>Ginto</a:t>
            </a:r>
            <a:r>
              <a:rPr lang="lt-LT" baseline="0" dirty="0" smtClean="0">
                <a:effectLst/>
              </a:rPr>
              <a:t> AV:</a:t>
            </a:r>
          </a:p>
          <a:p>
            <a:r>
              <a:rPr lang="lt-LT" dirty="0" smtClean="0">
                <a:effectLst/>
              </a:rPr>
              <a:t>STT buvo pateikta informacija, kad su statybomis susiję verslo atstovai yra raginami „savanoriškai“ teikti paramą savivaldybės socialinės ir inžinerinės infrastruktūros plėtrai. Ir nors tokia parama turėtų būti savanoriško pobūdžio, tačiau nesuteikus paramos vilkinami sprendimai tvirtinti teritorijų planavimo dokumentus arba statybas.</a:t>
            </a:r>
          </a:p>
          <a:p>
            <a:r>
              <a:rPr lang="lt-LT" dirty="0" smtClean="0">
                <a:effectLst/>
              </a:rPr>
              <a:t>Atsižvelgdama į informaciją STT atliko eilės teisės aktų antikorupcinius vertinimus ir konstatavo, kad minėtais teisės aktais nepakankamai reglamentuotos paramos teikimo socialinės ir inžinerinės infrastruktūros plėtrai procedūros ir tvarka, o sprendimus priimantiems asmenims suteikiama itin plati </a:t>
            </a:r>
            <a:r>
              <a:rPr lang="lt-LT" dirty="0" err="1" smtClean="0">
                <a:effectLst/>
              </a:rPr>
              <a:t>diskrecijos</a:t>
            </a:r>
            <a:r>
              <a:rPr lang="lt-LT" dirty="0" smtClean="0">
                <a:effectLst/>
              </a:rPr>
              <a:t> teisė. Be to, įgyvendinant minėtus teisės aktus iš asmenų, pažeidžiant laisvos valios (savanoriškumo) principą, už atitinkamų sprendimų priėmimą gali būti siekiama netiesiogiai reikalauti paramos. Taip pat konstatuota, kad Vilniaus miesto savivaldybės teisės aktuose reglamentuojama paramos teikimo socialinės ir inžinerinės infrastruktūros plėtrai tvarka neužtikrina pakankamo skaidrumo, viešumo ir atskaitingumo principų, paramos teikėjų teisėtų interesų, gali suponuoti nuomonę, kad korupcijos yra daugiau nei iš tikrųjų, todėl ji laikytina ydinga antikorupciniu požiūriu.</a:t>
            </a:r>
          </a:p>
          <a:p>
            <a:endParaRPr lang="lt-LT" dirty="0"/>
          </a:p>
        </p:txBody>
      </p:sp>
      <p:sp>
        <p:nvSpPr>
          <p:cNvPr id="4" name="Skaidrės numerio vietos rezervavimo ženklas 3"/>
          <p:cNvSpPr>
            <a:spLocks noGrp="1"/>
          </p:cNvSpPr>
          <p:nvPr>
            <p:ph type="sldNum" sz="quarter" idx="10"/>
          </p:nvPr>
        </p:nvSpPr>
        <p:spPr/>
        <p:txBody>
          <a:bodyPr/>
          <a:lstStyle/>
          <a:p>
            <a:fld id="{65AEFA80-48A7-4BD3-B367-5EDB64E685F2}" type="slidenum">
              <a:rPr lang="ko-KR" altLang="en-US" smtClean="0"/>
              <a:pPr/>
              <a:t>22</a:t>
            </a:fld>
            <a:endParaRPr lang="ko-KR" altLang="en-US" dirty="0"/>
          </a:p>
        </p:txBody>
      </p:sp>
    </p:spTree>
    <p:extLst>
      <p:ext uri="{BB962C8B-B14F-4D97-AF65-F5344CB8AC3E}">
        <p14:creationId xmlns:p14="http://schemas.microsoft.com/office/powerpoint/2010/main" val="25379901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r>
              <a:rPr lang="lt-LT" dirty="0" smtClean="0"/>
              <a:t>https://www.15min.lt/naujiena/aktualu/lietuva/po-reformos-nauja-reforma-visos-ministerijos-iki-sausio-turi-atrodyti-kaip-viena-56-1060952</a:t>
            </a:r>
          </a:p>
          <a:p>
            <a:endParaRPr lang="lt-LT" dirty="0" smtClean="0"/>
          </a:p>
          <a:p>
            <a:pPr marL="0" marR="0" lvl="0" indent="0" algn="l" defTabSz="914400" rtl="0" eaLnBrk="1" fontAlgn="auto" latinLnBrk="1" hangingPunct="1">
              <a:lnSpc>
                <a:spcPct val="100000"/>
              </a:lnSpc>
              <a:spcBef>
                <a:spcPts val="0"/>
              </a:spcBef>
              <a:spcAft>
                <a:spcPts val="0"/>
              </a:spcAft>
              <a:buClrTx/>
              <a:buSzTx/>
              <a:buFontTx/>
              <a:buNone/>
              <a:tabLst/>
              <a:defRPr/>
            </a:pPr>
            <a:r>
              <a:rPr lang="lt-LT" altLang="ko-KR" sz="1200" dirty="0" smtClean="0">
                <a:solidFill>
                  <a:srgbClr val="003893"/>
                </a:solidFill>
                <a:latin typeface="Bookman Old Style" panose="02050604050505020204" pitchFamily="18" charset="0"/>
              </a:rPr>
              <a:t>Leidimus išduodančių, statybų vykdymą kontroliuojančių, statybų užbaigimo dokumentus išduodančių, nustatytų trūkumų pašalinimą ar savavališkų statybų įteisinimą kontroliuojančių pareigūnų, ekspertų ir kt. </a:t>
            </a:r>
          </a:p>
          <a:p>
            <a:endParaRPr lang="lt-LT" dirty="0"/>
          </a:p>
        </p:txBody>
      </p:sp>
      <p:sp>
        <p:nvSpPr>
          <p:cNvPr id="4" name="Skaidrės numerio vietos rezervavimo ženklas 3"/>
          <p:cNvSpPr>
            <a:spLocks noGrp="1"/>
          </p:cNvSpPr>
          <p:nvPr>
            <p:ph type="sldNum" sz="quarter" idx="10"/>
          </p:nvPr>
        </p:nvSpPr>
        <p:spPr/>
        <p:txBody>
          <a:bodyPr/>
          <a:lstStyle/>
          <a:p>
            <a:fld id="{65AEFA80-48A7-4BD3-B367-5EDB64E685F2}" type="slidenum">
              <a:rPr lang="ko-KR" altLang="en-US" smtClean="0"/>
              <a:pPr/>
              <a:t>2</a:t>
            </a:fld>
            <a:endParaRPr lang="ko-KR" altLang="en-US" dirty="0"/>
          </a:p>
        </p:txBody>
      </p:sp>
    </p:spTree>
    <p:extLst>
      <p:ext uri="{BB962C8B-B14F-4D97-AF65-F5344CB8AC3E}">
        <p14:creationId xmlns:p14="http://schemas.microsoft.com/office/powerpoint/2010/main" val="933074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sz="quarter" idx="10"/>
          </p:nvPr>
        </p:nvSpPr>
        <p:spPr/>
        <p:txBody>
          <a:bodyPr/>
          <a:lstStyle/>
          <a:p>
            <a:fld id="{65AEFA80-48A7-4BD3-B367-5EDB64E685F2}" type="slidenum">
              <a:rPr lang="ko-KR" altLang="en-US" smtClean="0">
                <a:solidFill>
                  <a:prstClr val="black"/>
                </a:solidFill>
              </a:rPr>
              <a:pPr/>
              <a:t>24</a:t>
            </a:fld>
            <a:endParaRPr lang="ko-KR" altLang="en-US" dirty="0">
              <a:solidFill>
                <a:prstClr val="black"/>
              </a:solidFill>
            </a:endParaRPr>
          </a:p>
        </p:txBody>
      </p:sp>
    </p:spTree>
    <p:extLst>
      <p:ext uri="{BB962C8B-B14F-4D97-AF65-F5344CB8AC3E}">
        <p14:creationId xmlns:p14="http://schemas.microsoft.com/office/powerpoint/2010/main" val="28317281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r>
              <a:rPr lang="lt-LT" sz="1200" dirty="0" smtClean="0">
                <a:solidFill>
                  <a:srgbClr val="003893"/>
                </a:solidFill>
                <a:latin typeface="Bookman Old Style" panose="02050604050505020204" pitchFamily="18" charset="0"/>
              </a:rPr>
              <a:t>Pradedant statybą leidžiančių dokumentų išdavimu, baigiant objektų pridavimu – neteisėtai išduodami leidimai, netinkamai ir neefektyviai vykdoma priežiūra, nefiksuojami nustatyti pažeidimai, klastojami duomenys, ne visada skaidriai įteisinamos nelegalios statybos, nenutraukiamos be leidimo ar be projektų vykdomos statybos ir kt.</a:t>
            </a:r>
            <a:endParaRPr lang="lt-LT" sz="1200" dirty="0">
              <a:solidFill>
                <a:srgbClr val="003893"/>
              </a:solidFill>
              <a:latin typeface="Bookman Old Style" panose="02050604050505020204" pitchFamily="18" charset="0"/>
            </a:endParaRPr>
          </a:p>
        </p:txBody>
      </p:sp>
      <p:sp>
        <p:nvSpPr>
          <p:cNvPr id="4" name="Skaidrės numerio vietos rezervavimo ženklas 3"/>
          <p:cNvSpPr>
            <a:spLocks noGrp="1"/>
          </p:cNvSpPr>
          <p:nvPr>
            <p:ph type="sldNum" sz="quarter" idx="10"/>
          </p:nvPr>
        </p:nvSpPr>
        <p:spPr/>
        <p:txBody>
          <a:bodyPr/>
          <a:lstStyle/>
          <a:p>
            <a:fld id="{65AEFA80-48A7-4BD3-B367-5EDB64E685F2}" type="slidenum">
              <a:rPr lang="ko-KR" altLang="en-US" smtClean="0"/>
              <a:pPr/>
              <a:t>3</a:t>
            </a:fld>
            <a:endParaRPr lang="ko-KR" altLang="en-US" dirty="0"/>
          </a:p>
        </p:txBody>
      </p:sp>
    </p:spTree>
    <p:extLst>
      <p:ext uri="{BB962C8B-B14F-4D97-AF65-F5344CB8AC3E}">
        <p14:creationId xmlns:p14="http://schemas.microsoft.com/office/powerpoint/2010/main" val="16893742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lt-LT" dirty="0" smtClean="0">
                <a:effectLst/>
              </a:rPr>
              <a:t>Kalbėdami apie korupciją privačiame sektoriuje įmonių vadovai statybos srities įmones įvardijo kaip labai korumpuotas – 7 proc., 38 proc. – kaip iš dalies korumpuotas; gyventojai – 17 proc. labai korumpuotas, 38 proc. – iš dalies korumpuotas; valstybės tarnautojai – 19 proc. kaip labai korumpuotos, 37 proc. – kad iš dalies korumpuotos. </a:t>
            </a:r>
          </a:p>
          <a:p>
            <a:pPr marL="0" marR="0" lvl="0" indent="0" algn="l" defTabSz="914400" rtl="0" eaLnBrk="1" fontAlgn="auto" latinLnBrk="1" hangingPunct="1">
              <a:lnSpc>
                <a:spcPct val="100000"/>
              </a:lnSpc>
              <a:spcBef>
                <a:spcPts val="0"/>
              </a:spcBef>
              <a:spcAft>
                <a:spcPts val="0"/>
              </a:spcAft>
              <a:buClrTx/>
              <a:buSzTx/>
              <a:buFontTx/>
              <a:buNone/>
              <a:tabLst/>
              <a:defRPr/>
            </a:pPr>
            <a:endParaRPr lang="lt-LT" sz="1200" dirty="0" smtClean="0">
              <a:solidFill>
                <a:srgbClr val="003893"/>
              </a:solidFill>
              <a:latin typeface="Bookman Old Style" panose="02050604050505020204" pitchFamily="18" charset="0"/>
            </a:endParaRPr>
          </a:p>
          <a:p>
            <a:pPr marL="0" marR="0" lvl="0" indent="0" algn="l" defTabSz="914400" rtl="0" eaLnBrk="1" fontAlgn="auto" latinLnBrk="1" hangingPunct="1">
              <a:lnSpc>
                <a:spcPct val="100000"/>
              </a:lnSpc>
              <a:spcBef>
                <a:spcPts val="0"/>
              </a:spcBef>
              <a:spcAft>
                <a:spcPts val="0"/>
              </a:spcAft>
              <a:buClrTx/>
              <a:buSzTx/>
              <a:buFontTx/>
              <a:buNone/>
              <a:tabLst/>
              <a:defRPr/>
            </a:pPr>
            <a:endParaRPr lang="lt-LT" sz="1200" dirty="0" smtClean="0">
              <a:solidFill>
                <a:srgbClr val="003893"/>
              </a:solidFill>
              <a:latin typeface="Bookman Old Style" panose="02050604050505020204" pitchFamily="18" charset="0"/>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lt-LT" sz="1200" dirty="0" smtClean="0">
                <a:solidFill>
                  <a:srgbClr val="003893"/>
                </a:solidFill>
                <a:latin typeface="Bookman Old Style" panose="02050604050505020204" pitchFamily="18" charset="0"/>
              </a:rPr>
              <a:t>Lietuvos Respublikos nacionalinėje kovos su korupcija 2015–2025 metų programoje valstybinė statybų priežiūra yra įvardyta kaip viena iš prioritetinių sričių, kuriose korupcijos paplitimo galimybė yra didžiausia. </a:t>
            </a:r>
          </a:p>
          <a:p>
            <a:endParaRPr lang="lt-LT" dirty="0"/>
          </a:p>
        </p:txBody>
      </p:sp>
      <p:sp>
        <p:nvSpPr>
          <p:cNvPr id="4" name="Skaidrės numerio vietos rezervavimo ženklas 3"/>
          <p:cNvSpPr>
            <a:spLocks noGrp="1"/>
          </p:cNvSpPr>
          <p:nvPr>
            <p:ph type="sldNum" sz="quarter" idx="10"/>
          </p:nvPr>
        </p:nvSpPr>
        <p:spPr/>
        <p:txBody>
          <a:bodyPr/>
          <a:lstStyle/>
          <a:p>
            <a:fld id="{65AEFA80-48A7-4BD3-B367-5EDB64E685F2}" type="slidenum">
              <a:rPr lang="ko-KR" altLang="en-US" smtClean="0"/>
              <a:pPr/>
              <a:t>4</a:t>
            </a:fld>
            <a:endParaRPr lang="ko-KR" altLang="en-US" dirty="0"/>
          </a:p>
        </p:txBody>
      </p:sp>
    </p:spTree>
    <p:extLst>
      <p:ext uri="{BB962C8B-B14F-4D97-AF65-F5344CB8AC3E}">
        <p14:creationId xmlns:p14="http://schemas.microsoft.com/office/powerpoint/2010/main" val="4703273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r>
              <a:rPr lang="lt-LT" sz="1200" i="1" dirty="0" smtClean="0">
                <a:solidFill>
                  <a:srgbClr val="003893"/>
                </a:solidFill>
                <a:latin typeface="Bookman Old Style" panose="02050604050505020204" pitchFamily="18" charset="0"/>
              </a:rPr>
              <a:t>Bendra visų viešųjų pirkimų vertė 2016 m siekė 4 601,50 mln. Eurų ir sudarė apie 40-50 visų lėšų. </a:t>
            </a:r>
          </a:p>
          <a:p>
            <a:r>
              <a:rPr lang="lt-LT" sz="1200" i="1" dirty="0" smtClean="0">
                <a:solidFill>
                  <a:srgbClr val="003893"/>
                </a:solidFill>
                <a:latin typeface="Bookman Old Style" panose="02050604050505020204" pitchFamily="18" charset="0"/>
              </a:rPr>
              <a:t>Pastebėta, kad iš viešuosiuose pirkimuose dalyvaujančių 500-600 statybos įmonių viso labo 20 valdo didžiausią viešųjų pirkimų dalį – apie 70 proc.</a:t>
            </a:r>
          </a:p>
          <a:p>
            <a:endParaRPr lang="lt-LT" dirty="0"/>
          </a:p>
        </p:txBody>
      </p:sp>
      <p:sp>
        <p:nvSpPr>
          <p:cNvPr id="4" name="Skaidrės numerio vietos rezervavimo ženklas 3"/>
          <p:cNvSpPr>
            <a:spLocks noGrp="1"/>
          </p:cNvSpPr>
          <p:nvPr>
            <p:ph type="sldNum" sz="quarter" idx="10"/>
          </p:nvPr>
        </p:nvSpPr>
        <p:spPr/>
        <p:txBody>
          <a:bodyPr/>
          <a:lstStyle/>
          <a:p>
            <a:fld id="{65AEFA80-48A7-4BD3-B367-5EDB64E685F2}" type="slidenum">
              <a:rPr lang="ko-KR" altLang="en-US" smtClean="0"/>
              <a:pPr/>
              <a:t>6</a:t>
            </a:fld>
            <a:endParaRPr lang="ko-KR" altLang="en-US" dirty="0"/>
          </a:p>
        </p:txBody>
      </p:sp>
    </p:spTree>
    <p:extLst>
      <p:ext uri="{BB962C8B-B14F-4D97-AF65-F5344CB8AC3E}">
        <p14:creationId xmlns:p14="http://schemas.microsoft.com/office/powerpoint/2010/main" val="26179050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lt-LT" sz="1200" dirty="0" smtClean="0"/>
              <a:t>https://www.15min.lt/naujiena/aktualu/nusikaltimaiirnelaimes/visvaldas-matkevicius-lat-nieko-nepese-nuteistas-uz-kysius-ir-buhalterine-apgaule-59-531328?copied</a:t>
            </a:r>
            <a:endParaRPr lang="lt-LT" sz="1200" dirty="0" smtClean="0">
              <a:solidFill>
                <a:srgbClr val="003893"/>
              </a:solidFill>
              <a:latin typeface="Bookman Old Style" panose="02050604050505020204" pitchFamily="18" charset="0"/>
            </a:endParaRPr>
          </a:p>
          <a:p>
            <a:endParaRPr lang="lt-LT" dirty="0"/>
          </a:p>
        </p:txBody>
      </p:sp>
      <p:sp>
        <p:nvSpPr>
          <p:cNvPr id="4" name="Skaidrės numerio vietos rezervavimo ženklas 3"/>
          <p:cNvSpPr>
            <a:spLocks noGrp="1"/>
          </p:cNvSpPr>
          <p:nvPr>
            <p:ph type="sldNum" sz="quarter" idx="10"/>
          </p:nvPr>
        </p:nvSpPr>
        <p:spPr/>
        <p:txBody>
          <a:bodyPr/>
          <a:lstStyle/>
          <a:p>
            <a:fld id="{65AEFA80-48A7-4BD3-B367-5EDB64E685F2}" type="slidenum">
              <a:rPr lang="ko-KR" altLang="en-US" smtClean="0"/>
              <a:pPr/>
              <a:t>7</a:t>
            </a:fld>
            <a:endParaRPr lang="ko-KR" altLang="en-US" dirty="0"/>
          </a:p>
        </p:txBody>
      </p:sp>
    </p:spTree>
    <p:extLst>
      <p:ext uri="{BB962C8B-B14F-4D97-AF65-F5344CB8AC3E}">
        <p14:creationId xmlns:p14="http://schemas.microsoft.com/office/powerpoint/2010/main" val="18570582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r>
              <a:rPr lang="lt-LT" dirty="0" smtClean="0"/>
              <a:t>https://www.stt.lt/lt/naujienos/?cat=1&amp;nid=2690 </a:t>
            </a:r>
            <a:endParaRPr lang="lt-LT" dirty="0"/>
          </a:p>
        </p:txBody>
      </p:sp>
      <p:sp>
        <p:nvSpPr>
          <p:cNvPr id="4" name="Skaidrės numerio vietos rezervavimo ženklas 3"/>
          <p:cNvSpPr>
            <a:spLocks noGrp="1"/>
          </p:cNvSpPr>
          <p:nvPr>
            <p:ph type="sldNum" sz="quarter" idx="10"/>
          </p:nvPr>
        </p:nvSpPr>
        <p:spPr/>
        <p:txBody>
          <a:bodyPr/>
          <a:lstStyle/>
          <a:p>
            <a:fld id="{65AEFA80-48A7-4BD3-B367-5EDB64E685F2}" type="slidenum">
              <a:rPr lang="ko-KR" altLang="en-US" smtClean="0"/>
              <a:pPr/>
              <a:t>9</a:t>
            </a:fld>
            <a:endParaRPr lang="ko-KR" altLang="en-US" dirty="0"/>
          </a:p>
        </p:txBody>
      </p:sp>
    </p:spTree>
    <p:extLst>
      <p:ext uri="{BB962C8B-B14F-4D97-AF65-F5344CB8AC3E}">
        <p14:creationId xmlns:p14="http://schemas.microsoft.com/office/powerpoint/2010/main" val="32149566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dirty="0" smtClean="0"/>
          </a:p>
          <a:p>
            <a:endParaRPr lang="lt-LT" dirty="0" smtClean="0"/>
          </a:p>
          <a:p>
            <a:r>
              <a:rPr lang="lt-LT" dirty="0" smtClean="0">
                <a:effectLst/>
              </a:rPr>
              <a:t> </a:t>
            </a:r>
          </a:p>
          <a:p>
            <a:endParaRPr lang="lt-LT" dirty="0"/>
          </a:p>
        </p:txBody>
      </p:sp>
      <p:sp>
        <p:nvSpPr>
          <p:cNvPr id="4" name="Skaidrės numerio vietos rezervavimo ženklas 3"/>
          <p:cNvSpPr>
            <a:spLocks noGrp="1"/>
          </p:cNvSpPr>
          <p:nvPr>
            <p:ph type="sldNum" sz="quarter" idx="10"/>
          </p:nvPr>
        </p:nvSpPr>
        <p:spPr/>
        <p:txBody>
          <a:bodyPr/>
          <a:lstStyle/>
          <a:p>
            <a:fld id="{65AEFA80-48A7-4BD3-B367-5EDB64E685F2}" type="slidenum">
              <a:rPr lang="ko-KR" altLang="en-US" smtClean="0"/>
              <a:pPr/>
              <a:t>10</a:t>
            </a:fld>
            <a:endParaRPr lang="ko-KR" altLang="en-US" dirty="0"/>
          </a:p>
        </p:txBody>
      </p:sp>
    </p:spTree>
    <p:extLst>
      <p:ext uri="{BB962C8B-B14F-4D97-AF65-F5344CB8AC3E}">
        <p14:creationId xmlns:p14="http://schemas.microsoft.com/office/powerpoint/2010/main" val="3977489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r>
              <a:rPr lang="lt-LT" dirty="0" smtClean="0"/>
              <a:t>https://www.stt.lt/lt/naujienos/?cat=1&amp;nid=2690 </a:t>
            </a:r>
          </a:p>
          <a:p>
            <a:endParaRPr lang="lt-LT" dirty="0" smtClean="0"/>
          </a:p>
          <a:p>
            <a:r>
              <a:rPr lang="lt-LT" dirty="0" smtClean="0"/>
              <a:t>http://www.statybunaujienos.lt/naujiena/Uz-kysininkavima-ir-piktnaudziavima-3-tukst-euru-bauda/8203 </a:t>
            </a:r>
            <a:endParaRPr lang="lt-LT" dirty="0"/>
          </a:p>
        </p:txBody>
      </p:sp>
      <p:sp>
        <p:nvSpPr>
          <p:cNvPr id="4" name="Skaidrės numerio vietos rezervavimo ženklas 3"/>
          <p:cNvSpPr>
            <a:spLocks noGrp="1"/>
          </p:cNvSpPr>
          <p:nvPr>
            <p:ph type="sldNum" sz="quarter" idx="10"/>
          </p:nvPr>
        </p:nvSpPr>
        <p:spPr/>
        <p:txBody>
          <a:bodyPr/>
          <a:lstStyle/>
          <a:p>
            <a:fld id="{65AEFA80-48A7-4BD3-B367-5EDB64E685F2}" type="slidenum">
              <a:rPr lang="ko-KR" altLang="en-US" smtClean="0"/>
              <a:pPr/>
              <a:t>11</a:t>
            </a:fld>
            <a:endParaRPr lang="ko-KR" altLang="en-US" dirty="0"/>
          </a:p>
        </p:txBody>
      </p:sp>
    </p:spTree>
    <p:extLst>
      <p:ext uri="{BB962C8B-B14F-4D97-AF65-F5344CB8AC3E}">
        <p14:creationId xmlns:p14="http://schemas.microsoft.com/office/powerpoint/2010/main" val="3751684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Basic Layou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335032915"/>
      </p:ext>
    </p:extLst>
  </p:cSld>
  <p:clrMapOvr>
    <a:masterClrMapping/>
  </p:clrMapOvr>
  <p:transition spd="med">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Basic Layout with Text_Lef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Click to edit Master title style</a:t>
            </a:r>
            <a:endParaRPr lang="en-US" dirty="0"/>
          </a:p>
        </p:txBody>
      </p:sp>
      <p:sp>
        <p:nvSpPr>
          <p:cNvPr id="5" name="텍스트 개체 틀 4"/>
          <p:cNvSpPr>
            <a:spLocks noGrp="1"/>
          </p:cNvSpPr>
          <p:nvPr>
            <p:ph type="body" sz="quarter" idx="10" hasCustomPrompt="1"/>
          </p:nvPr>
        </p:nvSpPr>
        <p:spPr>
          <a:xfrm>
            <a:off x="720725" y="879475"/>
            <a:ext cx="1763713" cy="2994125"/>
          </a:xfrm>
          <a:prstGeom prst="rect">
            <a:avLst/>
          </a:prstGeom>
        </p:spPr>
        <p:txBody>
          <a:bodyPr lIns="0" tIns="0" rIns="0" bIns="0"/>
          <a:lstStyle>
            <a:lvl1pPr marL="0" indent="0" algn="just">
              <a:buNone/>
              <a:defRPr lang="en-US" altLang="ko-KR" sz="800" kern="1200" dirty="0" smtClean="0">
                <a:gradFill>
                  <a:gsLst>
                    <a:gs pos="0">
                      <a:schemeClr val="tx1">
                        <a:alpha val="70000"/>
                      </a:schemeClr>
                    </a:gs>
                    <a:gs pos="100000">
                      <a:schemeClr val="tx1">
                        <a:alpha val="70000"/>
                      </a:schemeClr>
                    </a:gs>
                  </a:gsLst>
                  <a:lin ang="5400000" scaled="0"/>
                </a:gradFill>
                <a:latin typeface="+mn-lt"/>
                <a:ea typeface="+mn-ea"/>
                <a:cs typeface="Roboto Condensed Regular"/>
              </a:defRPr>
            </a:lvl1pPr>
            <a:lvl2pPr marL="457200" indent="0">
              <a:buNone/>
              <a:defRPr lang="ko-KR" altLang="en-US" sz="800" kern="1200" dirty="0" smtClean="0">
                <a:gradFill flip="none" rotWithShape="1">
                  <a:gsLst>
                    <a:gs pos="0">
                      <a:srgbClr val="2F3540"/>
                    </a:gs>
                    <a:gs pos="100000">
                      <a:srgbClr val="2F3540"/>
                    </a:gs>
                  </a:gsLst>
                  <a:lin ang="0" scaled="1"/>
                  <a:tileRect/>
                </a:gradFill>
                <a:latin typeface="Roboto Condensed Light"/>
                <a:ea typeface="+mn-ea"/>
                <a:cs typeface="+mn-cs"/>
              </a:defRPr>
            </a:lvl2pPr>
            <a:lvl3pPr marL="914400" indent="0">
              <a:buNone/>
              <a:defRPr lang="ko-KR" altLang="en-US" sz="800" kern="1200" dirty="0" smtClean="0">
                <a:gradFill flip="none" rotWithShape="1">
                  <a:gsLst>
                    <a:gs pos="0">
                      <a:srgbClr val="2F3540"/>
                    </a:gs>
                    <a:gs pos="100000">
                      <a:srgbClr val="2F3540"/>
                    </a:gs>
                  </a:gsLst>
                  <a:lin ang="0" scaled="1"/>
                  <a:tileRect/>
                </a:gradFill>
                <a:latin typeface="Roboto Condensed Light"/>
                <a:ea typeface="+mn-ea"/>
                <a:cs typeface="+mn-cs"/>
              </a:defRPr>
            </a:lvl3pPr>
            <a:lvl4pPr marL="1371600" indent="0">
              <a:buNone/>
              <a:defRPr lang="ko-KR" altLang="en-US" sz="800" kern="1200" dirty="0" smtClean="0">
                <a:gradFill flip="none" rotWithShape="1">
                  <a:gsLst>
                    <a:gs pos="0">
                      <a:srgbClr val="2F3540"/>
                    </a:gs>
                    <a:gs pos="100000">
                      <a:srgbClr val="2F3540"/>
                    </a:gs>
                  </a:gsLst>
                  <a:lin ang="0" scaled="1"/>
                  <a:tileRect/>
                </a:gradFill>
                <a:latin typeface="Roboto Condensed Light"/>
                <a:ea typeface="+mn-ea"/>
                <a:cs typeface="+mn-cs"/>
              </a:defRPr>
            </a:lvl4pPr>
            <a:lvl5pPr marL="1828800" indent="0">
              <a:buNone/>
              <a:defRPr lang="ko-KR" altLang="en-US" sz="800" kern="1200" dirty="0" smtClean="0">
                <a:gradFill flip="none" rotWithShape="1">
                  <a:gsLst>
                    <a:gs pos="0">
                      <a:srgbClr val="2F3540"/>
                    </a:gs>
                    <a:gs pos="100000">
                      <a:srgbClr val="2F3540"/>
                    </a:gs>
                  </a:gsLst>
                  <a:lin ang="0" scaled="1"/>
                  <a:tileRect/>
                </a:gradFill>
                <a:latin typeface="Roboto Condensed Light"/>
                <a:ea typeface="+mn-ea"/>
                <a:cs typeface="+mn-cs"/>
              </a:defRPr>
            </a:lvl5pPr>
          </a:lstStyle>
          <a:p>
            <a:pPr lvl="0"/>
            <a:r>
              <a:rPr lang="en-US" altLang="ko-KR" dirty="0" smtClean="0"/>
              <a:t>Click to edit Master text styles</a:t>
            </a:r>
          </a:p>
        </p:txBody>
      </p:sp>
    </p:spTree>
    <p:extLst>
      <p:ext uri="{BB962C8B-B14F-4D97-AF65-F5344CB8AC3E}">
        <p14:creationId xmlns:p14="http://schemas.microsoft.com/office/powerpoint/2010/main" val="1333936013"/>
      </p:ext>
    </p:extLst>
  </p:cSld>
  <p:clrMapOvr>
    <a:masterClrMapping/>
  </p:clrMapOvr>
  <p:transition spd="med">
    <p:fade/>
  </p:transition>
  <p:timing>
    <p:tnLst>
      <p:par>
        <p:cTn id="1" dur="indefinite" restart="never" nodeType="tmRoot"/>
      </p:par>
    </p:tnLst>
  </p:timing>
  <p:extLst mod="1">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Basic Layout with Tex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Click to edit Master title style</a:t>
            </a:r>
            <a:endParaRPr lang="en-US" dirty="0"/>
          </a:p>
        </p:txBody>
      </p:sp>
      <p:sp>
        <p:nvSpPr>
          <p:cNvPr id="5" name="텍스트 개체 틀 4"/>
          <p:cNvSpPr>
            <a:spLocks noGrp="1"/>
          </p:cNvSpPr>
          <p:nvPr>
            <p:ph type="body" sz="quarter" idx="10" hasCustomPrompt="1"/>
          </p:nvPr>
        </p:nvSpPr>
        <p:spPr>
          <a:xfrm>
            <a:off x="6661150" y="879475"/>
            <a:ext cx="1763713" cy="2950925"/>
          </a:xfrm>
          <a:prstGeom prst="rect">
            <a:avLst/>
          </a:prstGeom>
        </p:spPr>
        <p:txBody>
          <a:bodyPr lIns="0" tIns="0" rIns="0" bIns="0"/>
          <a:lstStyle>
            <a:lvl1pPr marL="0" indent="0" algn="just">
              <a:buNone/>
              <a:defRPr lang="en-US" altLang="ko-KR" sz="800" kern="1200" dirty="0" smtClean="0">
                <a:gradFill>
                  <a:gsLst>
                    <a:gs pos="0">
                      <a:schemeClr val="tx1">
                        <a:alpha val="70000"/>
                      </a:schemeClr>
                    </a:gs>
                    <a:gs pos="100000">
                      <a:schemeClr val="tx1">
                        <a:alpha val="70000"/>
                      </a:schemeClr>
                    </a:gs>
                  </a:gsLst>
                  <a:lin ang="5400000" scaled="0"/>
                </a:gradFill>
                <a:latin typeface="+mn-lt"/>
                <a:ea typeface="+mn-ea"/>
                <a:cs typeface="Roboto Condensed Regular"/>
              </a:defRPr>
            </a:lvl1pPr>
            <a:lvl2pPr marL="457200" indent="0">
              <a:buNone/>
              <a:defRPr lang="ko-KR" altLang="en-US" sz="800" kern="1200" dirty="0" smtClean="0">
                <a:gradFill flip="none" rotWithShape="1">
                  <a:gsLst>
                    <a:gs pos="0">
                      <a:srgbClr val="2F3540"/>
                    </a:gs>
                    <a:gs pos="100000">
                      <a:srgbClr val="2F3540"/>
                    </a:gs>
                  </a:gsLst>
                  <a:lin ang="0" scaled="1"/>
                  <a:tileRect/>
                </a:gradFill>
                <a:latin typeface="Roboto Condensed Light"/>
                <a:ea typeface="+mn-ea"/>
                <a:cs typeface="+mn-cs"/>
              </a:defRPr>
            </a:lvl2pPr>
            <a:lvl3pPr marL="914400" indent="0">
              <a:buNone/>
              <a:defRPr lang="ko-KR" altLang="en-US" sz="800" kern="1200" dirty="0" smtClean="0">
                <a:gradFill flip="none" rotWithShape="1">
                  <a:gsLst>
                    <a:gs pos="0">
                      <a:srgbClr val="2F3540"/>
                    </a:gs>
                    <a:gs pos="100000">
                      <a:srgbClr val="2F3540"/>
                    </a:gs>
                  </a:gsLst>
                  <a:lin ang="0" scaled="1"/>
                  <a:tileRect/>
                </a:gradFill>
                <a:latin typeface="Roboto Condensed Light"/>
                <a:ea typeface="+mn-ea"/>
                <a:cs typeface="+mn-cs"/>
              </a:defRPr>
            </a:lvl3pPr>
            <a:lvl4pPr marL="1371600" indent="0">
              <a:buNone/>
              <a:defRPr lang="ko-KR" altLang="en-US" sz="800" kern="1200" dirty="0" smtClean="0">
                <a:gradFill flip="none" rotWithShape="1">
                  <a:gsLst>
                    <a:gs pos="0">
                      <a:srgbClr val="2F3540"/>
                    </a:gs>
                    <a:gs pos="100000">
                      <a:srgbClr val="2F3540"/>
                    </a:gs>
                  </a:gsLst>
                  <a:lin ang="0" scaled="1"/>
                  <a:tileRect/>
                </a:gradFill>
                <a:latin typeface="Roboto Condensed Light"/>
                <a:ea typeface="+mn-ea"/>
                <a:cs typeface="+mn-cs"/>
              </a:defRPr>
            </a:lvl4pPr>
            <a:lvl5pPr marL="1828800" indent="0">
              <a:buNone/>
              <a:defRPr lang="ko-KR" altLang="en-US" sz="800" kern="1200" dirty="0" smtClean="0">
                <a:gradFill flip="none" rotWithShape="1">
                  <a:gsLst>
                    <a:gs pos="0">
                      <a:srgbClr val="2F3540"/>
                    </a:gs>
                    <a:gs pos="100000">
                      <a:srgbClr val="2F3540"/>
                    </a:gs>
                  </a:gsLst>
                  <a:lin ang="0" scaled="1"/>
                  <a:tileRect/>
                </a:gradFill>
                <a:latin typeface="Roboto Condensed Light"/>
                <a:ea typeface="+mn-ea"/>
                <a:cs typeface="+mn-cs"/>
              </a:defRPr>
            </a:lvl5pPr>
          </a:lstStyle>
          <a:p>
            <a:pPr lvl="0"/>
            <a:r>
              <a:rPr lang="en-US" altLang="ko-KR" dirty="0" smtClean="0"/>
              <a:t>Click to edit Master text styles</a:t>
            </a:r>
          </a:p>
        </p:txBody>
      </p:sp>
    </p:spTree>
    <p:extLst>
      <p:ext uri="{BB962C8B-B14F-4D97-AF65-F5344CB8AC3E}">
        <p14:creationId xmlns:p14="http://schemas.microsoft.com/office/powerpoint/2010/main" val="999804231"/>
      </p:ext>
    </p:extLst>
  </p:cSld>
  <p:clrMapOvr>
    <a:masterClrMapping/>
  </p:clrMapOvr>
  <p:transition spd="med">
    <p:fade/>
  </p:transition>
  <p:timing>
    <p:tnLst>
      <p:par>
        <p:cTn id="1" dur="indefinite" restart="never" nodeType="tmRoot"/>
      </p:par>
    </p:tnLst>
  </p:timing>
  <p:extLst mod="1">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Basic Layout with Text_Top">
    <p:spTree>
      <p:nvGrpSpPr>
        <p:cNvPr id="1" name=""/>
        <p:cNvGrpSpPr/>
        <p:nvPr/>
      </p:nvGrpSpPr>
      <p:grpSpPr>
        <a:xfrm>
          <a:off x="0" y="0"/>
          <a:ext cx="0" cy="0"/>
          <a:chOff x="0" y="0"/>
          <a:chExt cx="0" cy="0"/>
        </a:xfrm>
      </p:grpSpPr>
      <p:sp>
        <p:nvSpPr>
          <p:cNvPr id="5" name="텍스트 개체 틀 4"/>
          <p:cNvSpPr>
            <a:spLocks noGrp="1"/>
          </p:cNvSpPr>
          <p:nvPr>
            <p:ph type="body" sz="quarter" idx="10" hasCustomPrompt="1"/>
          </p:nvPr>
        </p:nvSpPr>
        <p:spPr>
          <a:xfrm>
            <a:off x="720725" y="879475"/>
            <a:ext cx="7702550" cy="539605"/>
          </a:xfrm>
          <a:prstGeom prst="rect">
            <a:avLst/>
          </a:prstGeom>
        </p:spPr>
        <p:txBody>
          <a:bodyPr lIns="0" tIns="0" rIns="0" bIns="0" numCol="2" spcCol="216000"/>
          <a:lstStyle>
            <a:lvl1pPr marL="0" indent="0" algn="just">
              <a:buNone/>
              <a:defRPr lang="en-US" altLang="ko-KR" sz="800" kern="1200" dirty="0" smtClean="0">
                <a:gradFill>
                  <a:gsLst>
                    <a:gs pos="0">
                      <a:schemeClr val="tx1">
                        <a:alpha val="70000"/>
                      </a:schemeClr>
                    </a:gs>
                    <a:gs pos="100000">
                      <a:schemeClr val="tx1">
                        <a:alpha val="70000"/>
                      </a:schemeClr>
                    </a:gs>
                  </a:gsLst>
                  <a:lin ang="5400000" scaled="0"/>
                </a:gradFill>
                <a:latin typeface="+mn-lt"/>
                <a:ea typeface="+mn-ea"/>
                <a:cs typeface="Roboto Condensed Regular"/>
              </a:defRPr>
            </a:lvl1pPr>
            <a:lvl2pPr marL="457200" indent="0">
              <a:buNone/>
              <a:defRPr lang="ko-KR" altLang="en-US" sz="800" kern="1200" dirty="0" smtClean="0">
                <a:gradFill flip="none" rotWithShape="1">
                  <a:gsLst>
                    <a:gs pos="0">
                      <a:srgbClr val="2F3540"/>
                    </a:gs>
                    <a:gs pos="100000">
                      <a:srgbClr val="2F3540"/>
                    </a:gs>
                  </a:gsLst>
                  <a:lin ang="0" scaled="1"/>
                  <a:tileRect/>
                </a:gradFill>
                <a:latin typeface="Roboto Condensed Light"/>
                <a:ea typeface="+mn-ea"/>
                <a:cs typeface="+mn-cs"/>
              </a:defRPr>
            </a:lvl2pPr>
            <a:lvl3pPr marL="914400" indent="0">
              <a:buNone/>
              <a:defRPr lang="ko-KR" altLang="en-US" sz="800" kern="1200" dirty="0" smtClean="0">
                <a:gradFill flip="none" rotWithShape="1">
                  <a:gsLst>
                    <a:gs pos="0">
                      <a:srgbClr val="2F3540"/>
                    </a:gs>
                    <a:gs pos="100000">
                      <a:srgbClr val="2F3540"/>
                    </a:gs>
                  </a:gsLst>
                  <a:lin ang="0" scaled="1"/>
                  <a:tileRect/>
                </a:gradFill>
                <a:latin typeface="Roboto Condensed Light"/>
                <a:ea typeface="+mn-ea"/>
                <a:cs typeface="+mn-cs"/>
              </a:defRPr>
            </a:lvl3pPr>
            <a:lvl4pPr marL="1371600" indent="0">
              <a:buNone/>
              <a:defRPr lang="ko-KR" altLang="en-US" sz="800" kern="1200" dirty="0" smtClean="0">
                <a:gradFill flip="none" rotWithShape="1">
                  <a:gsLst>
                    <a:gs pos="0">
                      <a:srgbClr val="2F3540"/>
                    </a:gs>
                    <a:gs pos="100000">
                      <a:srgbClr val="2F3540"/>
                    </a:gs>
                  </a:gsLst>
                  <a:lin ang="0" scaled="1"/>
                  <a:tileRect/>
                </a:gradFill>
                <a:latin typeface="Roboto Condensed Light"/>
                <a:ea typeface="+mn-ea"/>
                <a:cs typeface="+mn-cs"/>
              </a:defRPr>
            </a:lvl4pPr>
            <a:lvl5pPr marL="1828800" indent="0">
              <a:buNone/>
              <a:defRPr lang="ko-KR" altLang="en-US" sz="800" kern="1200" dirty="0" smtClean="0">
                <a:gradFill flip="none" rotWithShape="1">
                  <a:gsLst>
                    <a:gs pos="0">
                      <a:srgbClr val="2F3540"/>
                    </a:gs>
                    <a:gs pos="100000">
                      <a:srgbClr val="2F3540"/>
                    </a:gs>
                  </a:gsLst>
                  <a:lin ang="0" scaled="1"/>
                  <a:tileRect/>
                </a:gradFill>
                <a:latin typeface="Roboto Condensed Light"/>
                <a:ea typeface="+mn-ea"/>
                <a:cs typeface="+mn-cs"/>
              </a:defRPr>
            </a:lvl5pPr>
          </a:lstStyle>
          <a:p>
            <a:pPr lvl="0"/>
            <a:r>
              <a:rPr lang="en-US" altLang="ko-KR" dirty="0" smtClean="0"/>
              <a:t>Click to edit Master text styles</a:t>
            </a:r>
          </a:p>
        </p:txBody>
      </p:sp>
      <p:sp>
        <p:nvSpPr>
          <p:cNvPr id="3" name="Title 2"/>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351233817"/>
      </p:ext>
    </p:extLst>
  </p:cSld>
  <p:clrMapOvr>
    <a:masterClrMapping/>
  </p:clrMapOvr>
  <p:transition spd="med">
    <p:fade/>
  </p:transition>
  <p:timing>
    <p:tnLst>
      <p:par>
        <p:cTn id="1" dur="indefinite" restart="never" nodeType="tmRoot"/>
      </p:par>
    </p:tnLst>
  </p:timing>
  <p:extLst mod="1">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lide Map">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gradFill flip="none" rotWithShape="1">
                  <a:gsLst>
                    <a:gs pos="0">
                      <a:schemeClr val="bg2"/>
                    </a:gs>
                    <a:gs pos="100000">
                      <a:schemeClr val="bg2"/>
                    </a:gs>
                  </a:gsLst>
                  <a:lin ang="0" scaled="1"/>
                  <a:tileRect/>
                </a:gradFill>
              </a:defRPr>
            </a:lvl1pPr>
          </a:lstStyle>
          <a:p>
            <a:r>
              <a:rPr lang="en-US" dirty="0" smtClean="0"/>
              <a:t>Click to edit Master title </a:t>
            </a:r>
            <a:r>
              <a:rPr lang="en-US" dirty="0" err="1" smtClean="0"/>
              <a:t>styler</a:t>
            </a:r>
            <a:endParaRPr lang="en-US" dirty="0"/>
          </a:p>
        </p:txBody>
      </p:sp>
      <p:cxnSp>
        <p:nvCxnSpPr>
          <p:cNvPr id="6" name="직선 연결선 25"/>
          <p:cNvCxnSpPr/>
          <p:nvPr userDrawn="1"/>
        </p:nvCxnSpPr>
        <p:spPr>
          <a:xfrm>
            <a:off x="720725" y="742964"/>
            <a:ext cx="324036"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5064917"/>
      </p:ext>
    </p:extLst>
  </p:cSld>
  <p:clrMapOvr>
    <a:masterClrMapping/>
  </p:clrMapOvr>
  <p:transition spd="med">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ection Break">
    <p:bg>
      <p:bgPr>
        <a:solidFill>
          <a:schemeClr val="accent3"/>
        </a:solidFill>
        <a:effectLst/>
      </p:bgPr>
    </p:bg>
    <p:spTree>
      <p:nvGrpSpPr>
        <p:cNvPr id="1" name=""/>
        <p:cNvGrpSpPr/>
        <p:nvPr/>
      </p:nvGrpSpPr>
      <p:grpSpPr>
        <a:xfrm>
          <a:off x="0" y="0"/>
          <a:ext cx="0" cy="0"/>
          <a:chOff x="0" y="0"/>
          <a:chExt cx="0" cy="0"/>
        </a:xfrm>
      </p:grpSpPr>
      <p:sp>
        <p:nvSpPr>
          <p:cNvPr id="5" name="그림 개체 틀 4"/>
          <p:cNvSpPr>
            <a:spLocks noGrp="1"/>
          </p:cNvSpPr>
          <p:nvPr>
            <p:ph type="pic" sz="quarter" idx="10" hasCustomPrompt="1"/>
          </p:nvPr>
        </p:nvSpPr>
        <p:spPr>
          <a:xfrm>
            <a:off x="0" y="450"/>
            <a:ext cx="9144000" cy="5143500"/>
          </a:xfrm>
          <a:prstGeom prst="rect">
            <a:avLst/>
          </a:prstGeom>
        </p:spPr>
        <p:txBody>
          <a:bodyPr anchor="ctr"/>
          <a:lstStyle>
            <a:lvl1pPr marL="0" indent="0" algn="ctr">
              <a:buNone/>
              <a:defRPr sz="1000">
                <a:solidFill>
                  <a:srgbClr val="2F3540"/>
                </a:solidFill>
              </a:defRPr>
            </a:lvl1pPr>
          </a:lstStyle>
          <a:p>
            <a:r>
              <a:rPr lang="en-US" altLang="ko-KR" dirty="0" smtClean="0"/>
              <a:t>Insert Image</a:t>
            </a:r>
            <a:endParaRPr lang="ko-KR" altLang="en-US" dirty="0"/>
          </a:p>
        </p:txBody>
      </p:sp>
    </p:spTree>
    <p:extLst>
      <p:ext uri="{BB962C8B-B14F-4D97-AF65-F5344CB8AC3E}">
        <p14:creationId xmlns:p14="http://schemas.microsoft.com/office/powerpoint/2010/main" val="3948563536"/>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none">
    <p:spTree>
      <p:nvGrpSpPr>
        <p:cNvPr id="1" name=""/>
        <p:cNvGrpSpPr/>
        <p:nvPr/>
      </p:nvGrpSpPr>
      <p:grpSpPr>
        <a:xfrm>
          <a:off x="0" y="0"/>
          <a:ext cx="0" cy="0"/>
          <a:chOff x="0" y="0"/>
          <a:chExt cx="0" cy="0"/>
        </a:xfrm>
      </p:grpSpPr>
    </p:spTree>
    <p:extLst>
      <p:ext uri="{BB962C8B-B14F-4D97-AF65-F5344CB8AC3E}">
        <p14:creationId xmlns:p14="http://schemas.microsoft.com/office/powerpoint/2010/main" val="750976702"/>
      </p:ext>
    </p:extLst>
  </p:cSld>
  <p:clrMapOvr>
    <a:masterClrMapping/>
  </p:clrMapOvr>
  <p:transition spd="med">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grpSp>
        <p:nvGrpSpPr>
          <p:cNvPr id="4" name="그룹 3"/>
          <p:cNvGrpSpPr/>
          <p:nvPr userDrawn="1"/>
        </p:nvGrpSpPr>
        <p:grpSpPr>
          <a:xfrm>
            <a:off x="6206772" y="4767262"/>
            <a:ext cx="2218091" cy="376237"/>
            <a:chOff x="6206772" y="4767262"/>
            <a:chExt cx="2218091" cy="376237"/>
          </a:xfrm>
        </p:grpSpPr>
        <p:sp>
          <p:nvSpPr>
            <p:cNvPr id="38" name="Oval 8"/>
            <p:cNvSpPr>
              <a:spLocks noChangeAspect="1"/>
            </p:cNvSpPr>
            <p:nvPr userDrawn="1"/>
          </p:nvSpPr>
          <p:spPr>
            <a:xfrm flipH="1">
              <a:off x="8244863" y="4866581"/>
              <a:ext cx="180000" cy="180000"/>
            </a:xfrm>
            <a:prstGeom prst="ellipse">
              <a:avLst/>
            </a:prstGeom>
            <a:solidFill>
              <a:schemeClr val="tx2">
                <a:alpha val="25000"/>
              </a:schemeClr>
            </a:solidFill>
            <a:ln>
              <a:noFill/>
            </a:ln>
          </p:spPr>
          <p:style>
            <a:lnRef idx="2">
              <a:schemeClr val="dk1"/>
            </a:lnRef>
            <a:fillRef idx="1">
              <a:schemeClr val="lt1"/>
            </a:fillRef>
            <a:effectRef idx="0">
              <a:schemeClr val="dk1"/>
            </a:effectRef>
            <a:fontRef idx="minor">
              <a:schemeClr val="dk1"/>
            </a:fontRef>
          </p:style>
          <p:txBody>
            <a:bodyPr lIns="0" tIns="0" rIns="0" bIns="10800" rtlCol="0" anchor="ctr"/>
            <a:lstStyle/>
            <a:p>
              <a:pPr algn="ctr"/>
              <a:endParaRPr lang="en-US" sz="900" dirty="0">
                <a:gradFill flip="none" rotWithShape="1">
                  <a:gsLst>
                    <a:gs pos="0">
                      <a:srgbClr val="FFFFFF"/>
                    </a:gs>
                    <a:gs pos="100000">
                      <a:schemeClr val="bg1"/>
                    </a:gs>
                  </a:gsLst>
                  <a:lin ang="0" scaled="1"/>
                  <a:tileRect/>
                </a:gradFill>
                <a:latin typeface="Bebas Neue"/>
              </a:endParaRPr>
            </a:p>
          </p:txBody>
        </p:sp>
        <p:sp>
          <p:nvSpPr>
            <p:cNvPr id="43" name="바닥글 개체 틀 3"/>
            <p:cNvSpPr txBox="1">
              <a:spLocks/>
            </p:cNvSpPr>
            <p:nvPr userDrawn="1"/>
          </p:nvSpPr>
          <p:spPr>
            <a:xfrm>
              <a:off x="6206772" y="4767262"/>
              <a:ext cx="2029178" cy="376237"/>
            </a:xfrm>
            <a:prstGeom prst="rect">
              <a:avLst/>
            </a:prstGeom>
          </p:spPr>
          <p:txBody>
            <a:bodyPr anchor="ctr"/>
            <a:lstStyle>
              <a:defPPr>
                <a:defRPr lang="ko-KR"/>
              </a:defPPr>
              <a:lvl1pPr marL="0" marR="0" indent="0" algn="r" defTabSz="914400" rtl="0" eaLnBrk="1" fontAlgn="auto" latinLnBrk="0" hangingPunct="1">
                <a:lnSpc>
                  <a:spcPct val="100000"/>
                </a:lnSpc>
                <a:spcBef>
                  <a:spcPts val="0"/>
                </a:spcBef>
                <a:buClrTx/>
                <a:buSzTx/>
                <a:buFont typeface="Arial" pitchFamily="34" charset="0"/>
                <a:buNone/>
                <a:tabLst/>
                <a:defRPr sz="6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defRPr/>
              </a:pPr>
              <a:r>
                <a:rPr lang="en-US" dirty="0" smtClean="0">
                  <a:solidFill>
                    <a:schemeClr val="tx1">
                      <a:alpha val="50000"/>
                    </a:schemeClr>
                  </a:solidFill>
                  <a:latin typeface="Roboto Condensed Regular"/>
                  <a:ea typeface="Roboto Light" pitchFamily="2" charset="0"/>
                  <a:cs typeface="Roboto Condensed Regular"/>
                </a:rPr>
                <a:t>contact us_ </a:t>
              </a:r>
              <a:r>
                <a:rPr lang="en-US" dirty="0" smtClean="0">
                  <a:solidFill>
                    <a:schemeClr val="tx1">
                      <a:alpha val="50000"/>
                    </a:schemeClr>
                  </a:solidFill>
                  <a:latin typeface="Roboto Condensed Light"/>
                  <a:ea typeface="Roboto Light" pitchFamily="2" charset="0"/>
                </a:rPr>
                <a:t>awesome@gmail.com</a:t>
              </a:r>
            </a:p>
          </p:txBody>
        </p:sp>
      </p:grpSp>
      <p:sp>
        <p:nvSpPr>
          <p:cNvPr id="2" name="제목 개체 틀 1"/>
          <p:cNvSpPr>
            <a:spLocks noGrp="1"/>
          </p:cNvSpPr>
          <p:nvPr>
            <p:ph type="title"/>
          </p:nvPr>
        </p:nvSpPr>
        <p:spPr>
          <a:xfrm>
            <a:off x="720725" y="339725"/>
            <a:ext cx="6814608" cy="467469"/>
          </a:xfrm>
          <a:prstGeom prst="rect">
            <a:avLst/>
          </a:prstGeom>
        </p:spPr>
        <p:txBody>
          <a:bodyPr vert="horz" lIns="0" tIns="0" rIns="0" bIns="0" rtlCol="0" anchor="t">
            <a:noAutofit/>
          </a:bodyPr>
          <a:lstStyle/>
          <a:p>
            <a:r>
              <a:rPr lang="en-US" altLang="ko-KR" dirty="0" smtClean="0"/>
              <a:t>Click to edit master title style</a:t>
            </a:r>
            <a:endParaRPr lang="ko-KR" altLang="en-US" dirty="0"/>
          </a:p>
        </p:txBody>
      </p:sp>
      <p:cxnSp>
        <p:nvCxnSpPr>
          <p:cNvPr id="22" name="직선 연결선 25"/>
          <p:cNvCxnSpPr/>
          <p:nvPr/>
        </p:nvCxnSpPr>
        <p:spPr>
          <a:xfrm>
            <a:off x="720725" y="742964"/>
            <a:ext cx="324036"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63" name="자유형 62">
            <a:hlinkClick r:id="" action="ppaction://noaction"/>
          </p:cNvPr>
          <p:cNvSpPr/>
          <p:nvPr userDrawn="1"/>
        </p:nvSpPr>
        <p:spPr>
          <a:xfrm>
            <a:off x="8244843" y="339725"/>
            <a:ext cx="180020" cy="180020"/>
          </a:xfrm>
          <a:custGeom>
            <a:avLst/>
            <a:gdLst>
              <a:gd name="connsiteX0" fmla="*/ 47410 w 180020"/>
              <a:gd name="connsiteY0" fmla="*/ 109200 h 180020"/>
              <a:gd name="connsiteX1" fmla="*/ 47410 w 180020"/>
              <a:gd name="connsiteY1" fmla="*/ 120154 h 180020"/>
              <a:gd name="connsiteX2" fmla="*/ 132611 w 180020"/>
              <a:gd name="connsiteY2" fmla="*/ 120154 h 180020"/>
              <a:gd name="connsiteX3" fmla="*/ 132611 w 180020"/>
              <a:gd name="connsiteY3" fmla="*/ 109200 h 180020"/>
              <a:gd name="connsiteX4" fmla="*/ 47410 w 180020"/>
              <a:gd name="connsiteY4" fmla="*/ 84533 h 180020"/>
              <a:gd name="connsiteX5" fmla="*/ 47410 w 180020"/>
              <a:gd name="connsiteY5" fmla="*/ 95487 h 180020"/>
              <a:gd name="connsiteX6" fmla="*/ 132611 w 180020"/>
              <a:gd name="connsiteY6" fmla="*/ 95487 h 180020"/>
              <a:gd name="connsiteX7" fmla="*/ 132611 w 180020"/>
              <a:gd name="connsiteY7" fmla="*/ 84533 h 180020"/>
              <a:gd name="connsiteX8" fmla="*/ 47410 w 180020"/>
              <a:gd name="connsiteY8" fmla="*/ 59866 h 180020"/>
              <a:gd name="connsiteX9" fmla="*/ 47410 w 180020"/>
              <a:gd name="connsiteY9" fmla="*/ 70820 h 180020"/>
              <a:gd name="connsiteX10" fmla="*/ 132611 w 180020"/>
              <a:gd name="connsiteY10" fmla="*/ 70820 h 180020"/>
              <a:gd name="connsiteX11" fmla="*/ 132611 w 180020"/>
              <a:gd name="connsiteY11" fmla="*/ 59866 h 180020"/>
              <a:gd name="connsiteX12" fmla="*/ 90010 w 180020"/>
              <a:gd name="connsiteY12" fmla="*/ 0 h 180020"/>
              <a:gd name="connsiteX13" fmla="*/ 180020 w 180020"/>
              <a:gd name="connsiteY13" fmla="*/ 90010 h 180020"/>
              <a:gd name="connsiteX14" fmla="*/ 90010 w 180020"/>
              <a:gd name="connsiteY14" fmla="*/ 180020 h 180020"/>
              <a:gd name="connsiteX15" fmla="*/ 0 w 180020"/>
              <a:gd name="connsiteY15" fmla="*/ 90010 h 180020"/>
              <a:gd name="connsiteX16" fmla="*/ 90010 w 180020"/>
              <a:gd name="connsiteY16" fmla="*/ 0 h 180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0020" h="180020">
                <a:moveTo>
                  <a:pt x="47410" y="109200"/>
                </a:moveTo>
                <a:lnTo>
                  <a:pt x="47410" y="120154"/>
                </a:lnTo>
                <a:lnTo>
                  <a:pt x="132611" y="120154"/>
                </a:lnTo>
                <a:lnTo>
                  <a:pt x="132611" y="109200"/>
                </a:lnTo>
                <a:close/>
                <a:moveTo>
                  <a:pt x="47410" y="84533"/>
                </a:moveTo>
                <a:lnTo>
                  <a:pt x="47410" y="95487"/>
                </a:lnTo>
                <a:lnTo>
                  <a:pt x="132611" y="95487"/>
                </a:lnTo>
                <a:lnTo>
                  <a:pt x="132611" y="84533"/>
                </a:lnTo>
                <a:close/>
                <a:moveTo>
                  <a:pt x="47410" y="59866"/>
                </a:moveTo>
                <a:lnTo>
                  <a:pt x="47410" y="70820"/>
                </a:lnTo>
                <a:lnTo>
                  <a:pt x="132611" y="70820"/>
                </a:lnTo>
                <a:lnTo>
                  <a:pt x="132611" y="59866"/>
                </a:lnTo>
                <a:close/>
                <a:moveTo>
                  <a:pt x="90010" y="0"/>
                </a:moveTo>
                <a:cubicBezTo>
                  <a:pt x="139721" y="0"/>
                  <a:pt x="180020" y="40299"/>
                  <a:pt x="180020" y="90010"/>
                </a:cubicBezTo>
                <a:cubicBezTo>
                  <a:pt x="180020" y="139721"/>
                  <a:pt x="139721" y="180020"/>
                  <a:pt x="90010" y="180020"/>
                </a:cubicBezTo>
                <a:cubicBezTo>
                  <a:pt x="40299" y="180020"/>
                  <a:pt x="0" y="139721"/>
                  <a:pt x="0" y="90010"/>
                </a:cubicBezTo>
                <a:cubicBezTo>
                  <a:pt x="0" y="40299"/>
                  <a:pt x="40299" y="0"/>
                  <a:pt x="90010" y="0"/>
                </a:cubicBezTo>
                <a:close/>
              </a:path>
            </a:pathLst>
          </a:custGeom>
          <a:solidFill>
            <a:schemeClr val="accent1"/>
          </a:solidFill>
          <a:ln>
            <a:noFill/>
          </a:ln>
        </p:spPr>
        <p:style>
          <a:lnRef idx="2">
            <a:schemeClr val="dk1"/>
          </a:lnRef>
          <a:fillRef idx="1">
            <a:schemeClr val="lt1"/>
          </a:fillRef>
          <a:effectRef idx="0">
            <a:schemeClr val="dk1"/>
          </a:effectRef>
          <a:fontRef idx="minor">
            <a:schemeClr val="dk1"/>
          </a:fontRef>
        </p:style>
        <p:txBody>
          <a:bodyPr wrap="square" rtlCol="0" anchor="ctr">
            <a:noAutofit/>
          </a:bodyPr>
          <a:lstStyle/>
          <a:p>
            <a:pPr algn="ctr"/>
            <a:endParaRPr lang="en-US" dirty="0"/>
          </a:p>
        </p:txBody>
      </p:sp>
      <p:sp>
        <p:nvSpPr>
          <p:cNvPr id="65" name="자유형 64">
            <a:hlinkClick r:id="" action="ppaction://hlinkshowjump?jump=nextslide"/>
          </p:cNvPr>
          <p:cNvSpPr/>
          <p:nvPr userDrawn="1"/>
        </p:nvSpPr>
        <p:spPr>
          <a:xfrm>
            <a:off x="8038074" y="339725"/>
            <a:ext cx="180020" cy="180020"/>
          </a:xfrm>
          <a:custGeom>
            <a:avLst/>
            <a:gdLst>
              <a:gd name="connsiteX0" fmla="*/ 70888 w 180020"/>
              <a:gd name="connsiteY0" fmla="*/ 36035 h 180020"/>
              <a:gd name="connsiteX1" fmla="*/ 70888 w 180020"/>
              <a:gd name="connsiteY1" fmla="*/ 53498 h 180020"/>
              <a:gd name="connsiteX2" fmla="*/ 115338 w 180020"/>
              <a:gd name="connsiteY2" fmla="*/ 90010 h 180020"/>
              <a:gd name="connsiteX3" fmla="*/ 70888 w 180020"/>
              <a:gd name="connsiteY3" fmla="*/ 126523 h 180020"/>
              <a:gd name="connsiteX4" fmla="*/ 70888 w 180020"/>
              <a:gd name="connsiteY4" fmla="*/ 143985 h 180020"/>
              <a:gd name="connsiteX5" fmla="*/ 135975 w 180020"/>
              <a:gd name="connsiteY5" fmla="*/ 90010 h 180020"/>
              <a:gd name="connsiteX6" fmla="*/ 90010 w 180020"/>
              <a:gd name="connsiteY6" fmla="*/ 0 h 180020"/>
              <a:gd name="connsiteX7" fmla="*/ 180020 w 180020"/>
              <a:gd name="connsiteY7" fmla="*/ 90010 h 180020"/>
              <a:gd name="connsiteX8" fmla="*/ 90010 w 180020"/>
              <a:gd name="connsiteY8" fmla="*/ 180020 h 180020"/>
              <a:gd name="connsiteX9" fmla="*/ 0 w 180020"/>
              <a:gd name="connsiteY9" fmla="*/ 90010 h 180020"/>
              <a:gd name="connsiteX10" fmla="*/ 90010 w 180020"/>
              <a:gd name="connsiteY10" fmla="*/ 0 h 180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0020" h="180020">
                <a:moveTo>
                  <a:pt x="70888" y="36035"/>
                </a:moveTo>
                <a:lnTo>
                  <a:pt x="70888" y="53498"/>
                </a:lnTo>
                <a:lnTo>
                  <a:pt x="115338" y="90010"/>
                </a:lnTo>
                <a:lnTo>
                  <a:pt x="70888" y="126523"/>
                </a:lnTo>
                <a:lnTo>
                  <a:pt x="70888" y="143985"/>
                </a:lnTo>
                <a:lnTo>
                  <a:pt x="135975" y="90010"/>
                </a:lnTo>
                <a:close/>
                <a:moveTo>
                  <a:pt x="90010" y="0"/>
                </a:moveTo>
                <a:cubicBezTo>
                  <a:pt x="139721" y="0"/>
                  <a:pt x="180020" y="40299"/>
                  <a:pt x="180020" y="90010"/>
                </a:cubicBezTo>
                <a:cubicBezTo>
                  <a:pt x="180020" y="139721"/>
                  <a:pt x="139721" y="180020"/>
                  <a:pt x="90010" y="180020"/>
                </a:cubicBezTo>
                <a:cubicBezTo>
                  <a:pt x="40299" y="180020"/>
                  <a:pt x="0" y="139721"/>
                  <a:pt x="0" y="90010"/>
                </a:cubicBezTo>
                <a:cubicBezTo>
                  <a:pt x="0" y="40299"/>
                  <a:pt x="40299" y="0"/>
                  <a:pt x="90010" y="0"/>
                </a:cubicBezTo>
                <a:close/>
              </a:path>
            </a:pathLst>
          </a:custGeom>
          <a:solidFill>
            <a:schemeClr val="tx1">
              <a:alpha val="20000"/>
            </a:schemeClr>
          </a:solidFill>
          <a:ln>
            <a:noFill/>
          </a:ln>
        </p:spPr>
        <p:style>
          <a:lnRef idx="2">
            <a:schemeClr val="dk1"/>
          </a:lnRef>
          <a:fillRef idx="1">
            <a:schemeClr val="lt1"/>
          </a:fillRef>
          <a:effectRef idx="0">
            <a:schemeClr val="dk1"/>
          </a:effectRef>
          <a:fontRef idx="minor">
            <a:schemeClr val="dk1"/>
          </a:fontRef>
        </p:style>
        <p:txBody>
          <a:bodyPr wrap="square" rtlCol="0" anchor="ctr">
            <a:noAutofit/>
          </a:bodyPr>
          <a:lstStyle/>
          <a:p>
            <a:pPr algn="ctr"/>
            <a:endParaRPr lang="en-US" dirty="0"/>
          </a:p>
        </p:txBody>
      </p:sp>
      <p:sp>
        <p:nvSpPr>
          <p:cNvPr id="64" name="자유형 63">
            <a:hlinkClick r:id="" action="ppaction://hlinkshowjump?jump=previousslide"/>
          </p:cNvPr>
          <p:cNvSpPr/>
          <p:nvPr userDrawn="1"/>
        </p:nvSpPr>
        <p:spPr>
          <a:xfrm flipH="1">
            <a:off x="7831304" y="339725"/>
            <a:ext cx="180020" cy="180020"/>
          </a:xfrm>
          <a:custGeom>
            <a:avLst/>
            <a:gdLst>
              <a:gd name="connsiteX0" fmla="*/ 70889 w 180020"/>
              <a:gd name="connsiteY0" fmla="*/ 36035 h 180020"/>
              <a:gd name="connsiteX1" fmla="*/ 135976 w 180020"/>
              <a:gd name="connsiteY1" fmla="*/ 90010 h 180020"/>
              <a:gd name="connsiteX2" fmla="*/ 70889 w 180020"/>
              <a:gd name="connsiteY2" fmla="*/ 143985 h 180020"/>
              <a:gd name="connsiteX3" fmla="*/ 70889 w 180020"/>
              <a:gd name="connsiteY3" fmla="*/ 126523 h 180020"/>
              <a:gd name="connsiteX4" fmla="*/ 115339 w 180020"/>
              <a:gd name="connsiteY4" fmla="*/ 90010 h 180020"/>
              <a:gd name="connsiteX5" fmla="*/ 70889 w 180020"/>
              <a:gd name="connsiteY5" fmla="*/ 53498 h 180020"/>
              <a:gd name="connsiteX6" fmla="*/ 90010 w 180020"/>
              <a:gd name="connsiteY6" fmla="*/ 0 h 180020"/>
              <a:gd name="connsiteX7" fmla="*/ 0 w 180020"/>
              <a:gd name="connsiteY7" fmla="*/ 90010 h 180020"/>
              <a:gd name="connsiteX8" fmla="*/ 90010 w 180020"/>
              <a:gd name="connsiteY8" fmla="*/ 180020 h 180020"/>
              <a:gd name="connsiteX9" fmla="*/ 180020 w 180020"/>
              <a:gd name="connsiteY9" fmla="*/ 90010 h 180020"/>
              <a:gd name="connsiteX10" fmla="*/ 90010 w 180020"/>
              <a:gd name="connsiteY10" fmla="*/ 0 h 180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0020" h="180020">
                <a:moveTo>
                  <a:pt x="70889" y="36035"/>
                </a:moveTo>
                <a:lnTo>
                  <a:pt x="135976" y="90010"/>
                </a:lnTo>
                <a:lnTo>
                  <a:pt x="70889" y="143985"/>
                </a:lnTo>
                <a:lnTo>
                  <a:pt x="70889" y="126523"/>
                </a:lnTo>
                <a:lnTo>
                  <a:pt x="115339" y="90010"/>
                </a:lnTo>
                <a:lnTo>
                  <a:pt x="70889" y="53498"/>
                </a:lnTo>
                <a:close/>
                <a:moveTo>
                  <a:pt x="90010" y="0"/>
                </a:moveTo>
                <a:cubicBezTo>
                  <a:pt x="40299" y="0"/>
                  <a:pt x="0" y="40299"/>
                  <a:pt x="0" y="90010"/>
                </a:cubicBezTo>
                <a:cubicBezTo>
                  <a:pt x="0" y="139721"/>
                  <a:pt x="40299" y="180020"/>
                  <a:pt x="90010" y="180020"/>
                </a:cubicBezTo>
                <a:cubicBezTo>
                  <a:pt x="139721" y="180020"/>
                  <a:pt x="180020" y="139721"/>
                  <a:pt x="180020" y="90010"/>
                </a:cubicBezTo>
                <a:cubicBezTo>
                  <a:pt x="180020" y="40299"/>
                  <a:pt x="139721" y="0"/>
                  <a:pt x="90010" y="0"/>
                </a:cubicBezTo>
                <a:close/>
              </a:path>
            </a:pathLst>
          </a:custGeom>
          <a:solidFill>
            <a:schemeClr val="tx1">
              <a:alpha val="20000"/>
            </a:schemeClr>
          </a:solidFill>
          <a:ln>
            <a:noFill/>
          </a:ln>
        </p:spPr>
        <p:style>
          <a:lnRef idx="2">
            <a:schemeClr val="dk1"/>
          </a:lnRef>
          <a:fillRef idx="1">
            <a:schemeClr val="lt1"/>
          </a:fillRef>
          <a:effectRef idx="0">
            <a:schemeClr val="dk1"/>
          </a:effectRef>
          <a:fontRef idx="minor">
            <a:schemeClr val="dk1"/>
          </a:fontRef>
        </p:style>
        <p:txBody>
          <a:bodyPr wrap="square" rtlCol="0" anchor="ctr">
            <a:noAutofit/>
          </a:bodyPr>
          <a:lstStyle/>
          <a:p>
            <a:pPr algn="ctr"/>
            <a:endParaRPr lang="en-US" dirty="0"/>
          </a:p>
        </p:txBody>
      </p:sp>
      <p:grpSp>
        <p:nvGrpSpPr>
          <p:cNvPr id="78" name="그룹 77"/>
          <p:cNvGrpSpPr/>
          <p:nvPr/>
        </p:nvGrpSpPr>
        <p:grpSpPr>
          <a:xfrm>
            <a:off x="835025" y="4914900"/>
            <a:ext cx="787400" cy="82551"/>
            <a:chOff x="835025" y="4914900"/>
            <a:chExt cx="787400" cy="82551"/>
          </a:xfrm>
        </p:grpSpPr>
        <p:sp>
          <p:nvSpPr>
            <p:cNvPr id="44" name="Freeform 13"/>
            <p:cNvSpPr>
              <a:spLocks noEditPoints="1"/>
            </p:cNvSpPr>
            <p:nvPr userDrawn="1"/>
          </p:nvSpPr>
          <p:spPr bwMode="auto">
            <a:xfrm>
              <a:off x="835025" y="4914900"/>
              <a:ext cx="74613" cy="80963"/>
            </a:xfrm>
            <a:custGeom>
              <a:avLst/>
              <a:gdLst>
                <a:gd name="T0" fmla="*/ 19 w 47"/>
                <a:gd name="T1" fmla="*/ 0 h 51"/>
                <a:gd name="T2" fmla="*/ 28 w 47"/>
                <a:gd name="T3" fmla="*/ 0 h 51"/>
                <a:gd name="T4" fmla="*/ 47 w 47"/>
                <a:gd name="T5" fmla="*/ 51 h 51"/>
                <a:gd name="T6" fmla="*/ 37 w 47"/>
                <a:gd name="T7" fmla="*/ 51 h 51"/>
                <a:gd name="T8" fmla="*/ 33 w 47"/>
                <a:gd name="T9" fmla="*/ 37 h 51"/>
                <a:gd name="T10" fmla="*/ 13 w 47"/>
                <a:gd name="T11" fmla="*/ 37 h 51"/>
                <a:gd name="T12" fmla="*/ 9 w 47"/>
                <a:gd name="T13" fmla="*/ 51 h 51"/>
                <a:gd name="T14" fmla="*/ 0 w 47"/>
                <a:gd name="T15" fmla="*/ 51 h 51"/>
                <a:gd name="T16" fmla="*/ 19 w 47"/>
                <a:gd name="T17" fmla="*/ 0 h 51"/>
                <a:gd name="T18" fmla="*/ 16 w 47"/>
                <a:gd name="T19" fmla="*/ 30 h 51"/>
                <a:gd name="T20" fmla="*/ 31 w 47"/>
                <a:gd name="T21" fmla="*/ 30 h 51"/>
                <a:gd name="T22" fmla="*/ 23 w 47"/>
                <a:gd name="T23" fmla="*/ 9 h 51"/>
                <a:gd name="T24" fmla="*/ 23 w 47"/>
                <a:gd name="T25" fmla="*/ 9 h 51"/>
                <a:gd name="T26" fmla="*/ 16 w 47"/>
                <a:gd name="T27" fmla="*/ 3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 h="51">
                  <a:moveTo>
                    <a:pt x="19" y="0"/>
                  </a:moveTo>
                  <a:lnTo>
                    <a:pt x="28" y="0"/>
                  </a:lnTo>
                  <a:lnTo>
                    <a:pt x="47" y="51"/>
                  </a:lnTo>
                  <a:lnTo>
                    <a:pt x="37" y="51"/>
                  </a:lnTo>
                  <a:lnTo>
                    <a:pt x="33" y="37"/>
                  </a:lnTo>
                  <a:lnTo>
                    <a:pt x="13" y="37"/>
                  </a:lnTo>
                  <a:lnTo>
                    <a:pt x="9" y="51"/>
                  </a:lnTo>
                  <a:lnTo>
                    <a:pt x="0" y="51"/>
                  </a:lnTo>
                  <a:lnTo>
                    <a:pt x="19" y="0"/>
                  </a:lnTo>
                  <a:close/>
                  <a:moveTo>
                    <a:pt x="16" y="30"/>
                  </a:moveTo>
                  <a:lnTo>
                    <a:pt x="31" y="30"/>
                  </a:lnTo>
                  <a:lnTo>
                    <a:pt x="23" y="9"/>
                  </a:lnTo>
                  <a:lnTo>
                    <a:pt x="23" y="9"/>
                  </a:lnTo>
                  <a:lnTo>
                    <a:pt x="16" y="3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dirty="0"/>
            </a:p>
          </p:txBody>
        </p:sp>
        <p:sp>
          <p:nvSpPr>
            <p:cNvPr id="45" name="Freeform 14"/>
            <p:cNvSpPr>
              <a:spLocks/>
            </p:cNvSpPr>
            <p:nvPr userDrawn="1"/>
          </p:nvSpPr>
          <p:spPr bwMode="auto">
            <a:xfrm>
              <a:off x="908050" y="4937125"/>
              <a:ext cx="82550" cy="58738"/>
            </a:xfrm>
            <a:custGeom>
              <a:avLst/>
              <a:gdLst>
                <a:gd name="T0" fmla="*/ 0 w 52"/>
                <a:gd name="T1" fmla="*/ 0 h 37"/>
                <a:gd name="T2" fmla="*/ 8 w 52"/>
                <a:gd name="T3" fmla="*/ 0 h 37"/>
                <a:gd name="T4" fmla="*/ 16 w 52"/>
                <a:gd name="T5" fmla="*/ 27 h 37"/>
                <a:gd name="T6" fmla="*/ 16 w 52"/>
                <a:gd name="T7" fmla="*/ 27 h 37"/>
                <a:gd name="T8" fmla="*/ 22 w 52"/>
                <a:gd name="T9" fmla="*/ 0 h 37"/>
                <a:gd name="T10" fmla="*/ 30 w 52"/>
                <a:gd name="T11" fmla="*/ 0 h 37"/>
                <a:gd name="T12" fmla="*/ 37 w 52"/>
                <a:gd name="T13" fmla="*/ 27 h 37"/>
                <a:gd name="T14" fmla="*/ 37 w 52"/>
                <a:gd name="T15" fmla="*/ 27 h 37"/>
                <a:gd name="T16" fmla="*/ 44 w 52"/>
                <a:gd name="T17" fmla="*/ 0 h 37"/>
                <a:gd name="T18" fmla="*/ 52 w 52"/>
                <a:gd name="T19" fmla="*/ 0 h 37"/>
                <a:gd name="T20" fmla="*/ 41 w 52"/>
                <a:gd name="T21" fmla="*/ 37 h 37"/>
                <a:gd name="T22" fmla="*/ 33 w 52"/>
                <a:gd name="T23" fmla="*/ 37 h 37"/>
                <a:gd name="T24" fmla="*/ 26 w 52"/>
                <a:gd name="T25" fmla="*/ 9 h 37"/>
                <a:gd name="T26" fmla="*/ 26 w 52"/>
                <a:gd name="T27" fmla="*/ 9 h 37"/>
                <a:gd name="T28" fmla="*/ 19 w 52"/>
                <a:gd name="T29" fmla="*/ 37 h 37"/>
                <a:gd name="T30" fmla="*/ 11 w 52"/>
                <a:gd name="T31" fmla="*/ 37 h 37"/>
                <a:gd name="T32" fmla="*/ 0 w 52"/>
                <a:gd name="T33"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37">
                  <a:moveTo>
                    <a:pt x="0" y="0"/>
                  </a:moveTo>
                  <a:lnTo>
                    <a:pt x="8" y="0"/>
                  </a:lnTo>
                  <a:lnTo>
                    <a:pt x="16" y="27"/>
                  </a:lnTo>
                  <a:lnTo>
                    <a:pt x="16" y="27"/>
                  </a:lnTo>
                  <a:lnTo>
                    <a:pt x="22" y="0"/>
                  </a:lnTo>
                  <a:lnTo>
                    <a:pt x="30" y="0"/>
                  </a:lnTo>
                  <a:lnTo>
                    <a:pt x="37" y="27"/>
                  </a:lnTo>
                  <a:lnTo>
                    <a:pt x="37" y="27"/>
                  </a:lnTo>
                  <a:lnTo>
                    <a:pt x="44" y="0"/>
                  </a:lnTo>
                  <a:lnTo>
                    <a:pt x="52" y="0"/>
                  </a:lnTo>
                  <a:lnTo>
                    <a:pt x="41" y="37"/>
                  </a:lnTo>
                  <a:lnTo>
                    <a:pt x="33" y="37"/>
                  </a:lnTo>
                  <a:lnTo>
                    <a:pt x="26" y="9"/>
                  </a:lnTo>
                  <a:lnTo>
                    <a:pt x="26" y="9"/>
                  </a:lnTo>
                  <a:lnTo>
                    <a:pt x="19" y="37"/>
                  </a:lnTo>
                  <a:lnTo>
                    <a:pt x="11" y="37"/>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dirty="0"/>
            </a:p>
          </p:txBody>
        </p:sp>
        <p:sp>
          <p:nvSpPr>
            <p:cNvPr id="46" name="Freeform 15"/>
            <p:cNvSpPr>
              <a:spLocks noEditPoints="1"/>
            </p:cNvSpPr>
            <p:nvPr userDrawn="1"/>
          </p:nvSpPr>
          <p:spPr bwMode="auto">
            <a:xfrm>
              <a:off x="995363" y="4935538"/>
              <a:ext cx="55563" cy="61913"/>
            </a:xfrm>
            <a:custGeom>
              <a:avLst/>
              <a:gdLst>
                <a:gd name="T0" fmla="*/ 13 w 57"/>
                <a:gd name="T1" fmla="*/ 33 h 61"/>
                <a:gd name="T2" fmla="*/ 28 w 57"/>
                <a:gd name="T3" fmla="*/ 50 h 61"/>
                <a:gd name="T4" fmla="*/ 42 w 57"/>
                <a:gd name="T5" fmla="*/ 41 h 61"/>
                <a:gd name="T6" fmla="*/ 54 w 57"/>
                <a:gd name="T7" fmla="*/ 41 h 61"/>
                <a:gd name="T8" fmla="*/ 28 w 57"/>
                <a:gd name="T9" fmla="*/ 61 h 61"/>
                <a:gd name="T10" fmla="*/ 0 w 57"/>
                <a:gd name="T11" fmla="*/ 30 h 61"/>
                <a:gd name="T12" fmla="*/ 28 w 57"/>
                <a:gd name="T13" fmla="*/ 0 h 61"/>
                <a:gd name="T14" fmla="*/ 55 w 57"/>
                <a:gd name="T15" fmla="*/ 33 h 61"/>
                <a:gd name="T16" fmla="*/ 13 w 57"/>
                <a:gd name="T17" fmla="*/ 33 h 61"/>
                <a:gd name="T18" fmla="*/ 42 w 57"/>
                <a:gd name="T19" fmla="*/ 25 h 61"/>
                <a:gd name="T20" fmla="*/ 28 w 57"/>
                <a:gd name="T21" fmla="*/ 10 h 61"/>
                <a:gd name="T22" fmla="*/ 13 w 57"/>
                <a:gd name="T23" fmla="*/ 25 h 61"/>
                <a:gd name="T24" fmla="*/ 42 w 57"/>
                <a:gd name="T25" fmla="*/ 25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7" h="61">
                  <a:moveTo>
                    <a:pt x="13" y="33"/>
                  </a:moveTo>
                  <a:cubicBezTo>
                    <a:pt x="13" y="42"/>
                    <a:pt x="18" y="50"/>
                    <a:pt x="28" y="50"/>
                  </a:cubicBezTo>
                  <a:cubicBezTo>
                    <a:pt x="36" y="50"/>
                    <a:pt x="40" y="47"/>
                    <a:pt x="42" y="41"/>
                  </a:cubicBezTo>
                  <a:cubicBezTo>
                    <a:pt x="54" y="41"/>
                    <a:pt x="54" y="41"/>
                    <a:pt x="54" y="41"/>
                  </a:cubicBezTo>
                  <a:cubicBezTo>
                    <a:pt x="52" y="54"/>
                    <a:pt x="41" y="61"/>
                    <a:pt x="28" y="61"/>
                  </a:cubicBezTo>
                  <a:cubicBezTo>
                    <a:pt x="10" y="61"/>
                    <a:pt x="0" y="48"/>
                    <a:pt x="0" y="30"/>
                  </a:cubicBezTo>
                  <a:cubicBezTo>
                    <a:pt x="0" y="14"/>
                    <a:pt x="11" y="0"/>
                    <a:pt x="28" y="0"/>
                  </a:cubicBezTo>
                  <a:cubicBezTo>
                    <a:pt x="46" y="0"/>
                    <a:pt x="57" y="16"/>
                    <a:pt x="55" y="33"/>
                  </a:cubicBezTo>
                  <a:lnTo>
                    <a:pt x="13" y="33"/>
                  </a:lnTo>
                  <a:close/>
                  <a:moveTo>
                    <a:pt x="42" y="25"/>
                  </a:moveTo>
                  <a:cubicBezTo>
                    <a:pt x="42" y="17"/>
                    <a:pt x="36" y="10"/>
                    <a:pt x="28" y="10"/>
                  </a:cubicBezTo>
                  <a:cubicBezTo>
                    <a:pt x="19" y="10"/>
                    <a:pt x="13" y="16"/>
                    <a:pt x="13" y="25"/>
                  </a:cubicBezTo>
                  <a:lnTo>
                    <a:pt x="42" y="25"/>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dirty="0"/>
            </a:p>
          </p:txBody>
        </p:sp>
        <p:sp>
          <p:nvSpPr>
            <p:cNvPr id="47" name="Freeform 16"/>
            <p:cNvSpPr>
              <a:spLocks/>
            </p:cNvSpPr>
            <p:nvPr userDrawn="1"/>
          </p:nvSpPr>
          <p:spPr bwMode="auto">
            <a:xfrm>
              <a:off x="1055688" y="4935538"/>
              <a:ext cx="50800" cy="61913"/>
            </a:xfrm>
            <a:custGeom>
              <a:avLst/>
              <a:gdLst>
                <a:gd name="T0" fmla="*/ 12 w 51"/>
                <a:gd name="T1" fmla="*/ 40 h 61"/>
                <a:gd name="T2" fmla="*/ 25 w 51"/>
                <a:gd name="T3" fmla="*/ 50 h 61"/>
                <a:gd name="T4" fmla="*/ 38 w 51"/>
                <a:gd name="T5" fmla="*/ 43 h 61"/>
                <a:gd name="T6" fmla="*/ 19 w 51"/>
                <a:gd name="T7" fmla="*/ 33 h 61"/>
                <a:gd name="T8" fmla="*/ 1 w 51"/>
                <a:gd name="T9" fmla="*/ 16 h 61"/>
                <a:gd name="T10" fmla="*/ 25 w 51"/>
                <a:gd name="T11" fmla="*/ 0 h 61"/>
                <a:gd name="T12" fmla="*/ 49 w 51"/>
                <a:gd name="T13" fmla="*/ 17 h 61"/>
                <a:gd name="T14" fmla="*/ 36 w 51"/>
                <a:gd name="T15" fmla="*/ 17 h 61"/>
                <a:gd name="T16" fmla="*/ 24 w 51"/>
                <a:gd name="T17" fmla="*/ 10 h 61"/>
                <a:gd name="T18" fmla="*/ 14 w 51"/>
                <a:gd name="T19" fmla="*/ 16 h 61"/>
                <a:gd name="T20" fmla="*/ 32 w 51"/>
                <a:gd name="T21" fmla="*/ 25 h 61"/>
                <a:gd name="T22" fmla="*/ 51 w 51"/>
                <a:gd name="T23" fmla="*/ 42 h 61"/>
                <a:gd name="T24" fmla="*/ 25 w 51"/>
                <a:gd name="T25" fmla="*/ 61 h 61"/>
                <a:gd name="T26" fmla="*/ 0 w 51"/>
                <a:gd name="T27" fmla="*/ 40 h 61"/>
                <a:gd name="T28" fmla="*/ 12 w 51"/>
                <a:gd name="T29" fmla="*/ 4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1" h="61">
                  <a:moveTo>
                    <a:pt x="12" y="40"/>
                  </a:moveTo>
                  <a:cubicBezTo>
                    <a:pt x="13" y="48"/>
                    <a:pt x="19" y="50"/>
                    <a:pt x="25" y="50"/>
                  </a:cubicBezTo>
                  <a:cubicBezTo>
                    <a:pt x="30" y="50"/>
                    <a:pt x="39" y="49"/>
                    <a:pt x="38" y="43"/>
                  </a:cubicBezTo>
                  <a:cubicBezTo>
                    <a:pt x="38" y="36"/>
                    <a:pt x="29" y="35"/>
                    <a:pt x="19" y="33"/>
                  </a:cubicBezTo>
                  <a:cubicBezTo>
                    <a:pt x="10" y="31"/>
                    <a:pt x="1" y="28"/>
                    <a:pt x="1" y="16"/>
                  </a:cubicBezTo>
                  <a:cubicBezTo>
                    <a:pt x="1" y="4"/>
                    <a:pt x="15" y="0"/>
                    <a:pt x="25" y="0"/>
                  </a:cubicBezTo>
                  <a:cubicBezTo>
                    <a:pt x="37" y="0"/>
                    <a:pt x="48" y="5"/>
                    <a:pt x="49" y="17"/>
                  </a:cubicBezTo>
                  <a:cubicBezTo>
                    <a:pt x="36" y="17"/>
                    <a:pt x="36" y="17"/>
                    <a:pt x="36" y="17"/>
                  </a:cubicBezTo>
                  <a:cubicBezTo>
                    <a:pt x="35" y="11"/>
                    <a:pt x="30" y="10"/>
                    <a:pt x="24" y="10"/>
                  </a:cubicBezTo>
                  <a:cubicBezTo>
                    <a:pt x="20" y="10"/>
                    <a:pt x="14" y="11"/>
                    <a:pt x="14" y="16"/>
                  </a:cubicBezTo>
                  <a:cubicBezTo>
                    <a:pt x="14" y="22"/>
                    <a:pt x="23" y="23"/>
                    <a:pt x="32" y="25"/>
                  </a:cubicBezTo>
                  <a:cubicBezTo>
                    <a:pt x="42" y="27"/>
                    <a:pt x="51" y="30"/>
                    <a:pt x="51" y="42"/>
                  </a:cubicBezTo>
                  <a:cubicBezTo>
                    <a:pt x="51" y="56"/>
                    <a:pt x="37" y="61"/>
                    <a:pt x="25" y="61"/>
                  </a:cubicBezTo>
                  <a:cubicBezTo>
                    <a:pt x="11" y="61"/>
                    <a:pt x="0" y="54"/>
                    <a:pt x="0" y="40"/>
                  </a:cubicBezTo>
                  <a:lnTo>
                    <a:pt x="12" y="4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dirty="0"/>
            </a:p>
          </p:txBody>
        </p:sp>
        <p:sp>
          <p:nvSpPr>
            <p:cNvPr id="48" name="Freeform 17"/>
            <p:cNvSpPr>
              <a:spLocks noEditPoints="1"/>
            </p:cNvSpPr>
            <p:nvPr userDrawn="1"/>
          </p:nvSpPr>
          <p:spPr bwMode="auto">
            <a:xfrm>
              <a:off x="1112838" y="4935538"/>
              <a:ext cx="57150" cy="61913"/>
            </a:xfrm>
            <a:custGeom>
              <a:avLst/>
              <a:gdLst>
                <a:gd name="T0" fmla="*/ 0 w 58"/>
                <a:gd name="T1" fmla="*/ 30 h 61"/>
                <a:gd name="T2" fmla="*/ 29 w 58"/>
                <a:gd name="T3" fmla="*/ 0 h 61"/>
                <a:gd name="T4" fmla="*/ 58 w 58"/>
                <a:gd name="T5" fmla="*/ 30 h 61"/>
                <a:gd name="T6" fmla="*/ 29 w 58"/>
                <a:gd name="T7" fmla="*/ 61 h 61"/>
                <a:gd name="T8" fmla="*/ 0 w 58"/>
                <a:gd name="T9" fmla="*/ 30 h 61"/>
                <a:gd name="T10" fmla="*/ 46 w 58"/>
                <a:gd name="T11" fmla="*/ 30 h 61"/>
                <a:gd name="T12" fmla="*/ 29 w 58"/>
                <a:gd name="T13" fmla="*/ 10 h 61"/>
                <a:gd name="T14" fmla="*/ 13 w 58"/>
                <a:gd name="T15" fmla="*/ 30 h 61"/>
                <a:gd name="T16" fmla="*/ 29 w 58"/>
                <a:gd name="T17" fmla="*/ 50 h 61"/>
                <a:gd name="T18" fmla="*/ 46 w 58"/>
                <a:gd name="T19" fmla="*/ 3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 h="61">
                  <a:moveTo>
                    <a:pt x="0" y="30"/>
                  </a:moveTo>
                  <a:cubicBezTo>
                    <a:pt x="0" y="12"/>
                    <a:pt x="11" y="0"/>
                    <a:pt x="29" y="0"/>
                  </a:cubicBezTo>
                  <a:cubicBezTo>
                    <a:pt x="48" y="0"/>
                    <a:pt x="58" y="12"/>
                    <a:pt x="58" y="30"/>
                  </a:cubicBezTo>
                  <a:cubicBezTo>
                    <a:pt x="58" y="48"/>
                    <a:pt x="48" y="61"/>
                    <a:pt x="29" y="61"/>
                  </a:cubicBezTo>
                  <a:cubicBezTo>
                    <a:pt x="11" y="61"/>
                    <a:pt x="0" y="48"/>
                    <a:pt x="0" y="30"/>
                  </a:cubicBezTo>
                  <a:close/>
                  <a:moveTo>
                    <a:pt x="46" y="30"/>
                  </a:moveTo>
                  <a:cubicBezTo>
                    <a:pt x="46" y="20"/>
                    <a:pt x="41" y="10"/>
                    <a:pt x="29" y="10"/>
                  </a:cubicBezTo>
                  <a:cubicBezTo>
                    <a:pt x="18" y="10"/>
                    <a:pt x="13" y="20"/>
                    <a:pt x="13" y="30"/>
                  </a:cubicBezTo>
                  <a:cubicBezTo>
                    <a:pt x="13" y="40"/>
                    <a:pt x="18" y="50"/>
                    <a:pt x="29" y="50"/>
                  </a:cubicBezTo>
                  <a:cubicBezTo>
                    <a:pt x="41" y="50"/>
                    <a:pt x="46" y="40"/>
                    <a:pt x="46" y="3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dirty="0"/>
            </a:p>
          </p:txBody>
        </p:sp>
        <p:sp>
          <p:nvSpPr>
            <p:cNvPr id="49" name="Freeform 18"/>
            <p:cNvSpPr>
              <a:spLocks/>
            </p:cNvSpPr>
            <p:nvPr userDrawn="1"/>
          </p:nvSpPr>
          <p:spPr bwMode="auto">
            <a:xfrm>
              <a:off x="1181100" y="4935538"/>
              <a:ext cx="82550" cy="60325"/>
            </a:xfrm>
            <a:custGeom>
              <a:avLst/>
              <a:gdLst>
                <a:gd name="T0" fmla="*/ 0 w 84"/>
                <a:gd name="T1" fmla="*/ 1 h 59"/>
                <a:gd name="T2" fmla="*/ 12 w 84"/>
                <a:gd name="T3" fmla="*/ 1 h 59"/>
                <a:gd name="T4" fmla="*/ 12 w 84"/>
                <a:gd name="T5" fmla="*/ 9 h 59"/>
                <a:gd name="T6" fmla="*/ 12 w 84"/>
                <a:gd name="T7" fmla="*/ 9 h 59"/>
                <a:gd name="T8" fmla="*/ 30 w 84"/>
                <a:gd name="T9" fmla="*/ 0 h 59"/>
                <a:gd name="T10" fmla="*/ 46 w 84"/>
                <a:gd name="T11" fmla="*/ 9 h 59"/>
                <a:gd name="T12" fmla="*/ 64 w 84"/>
                <a:gd name="T13" fmla="*/ 0 h 59"/>
                <a:gd name="T14" fmla="*/ 84 w 84"/>
                <a:gd name="T15" fmla="*/ 19 h 59"/>
                <a:gd name="T16" fmla="*/ 84 w 84"/>
                <a:gd name="T17" fmla="*/ 59 h 59"/>
                <a:gd name="T18" fmla="*/ 71 w 84"/>
                <a:gd name="T19" fmla="*/ 59 h 59"/>
                <a:gd name="T20" fmla="*/ 71 w 84"/>
                <a:gd name="T21" fmla="*/ 25 h 59"/>
                <a:gd name="T22" fmla="*/ 60 w 84"/>
                <a:gd name="T23" fmla="*/ 10 h 59"/>
                <a:gd name="T24" fmla="*/ 48 w 84"/>
                <a:gd name="T25" fmla="*/ 25 h 59"/>
                <a:gd name="T26" fmla="*/ 48 w 84"/>
                <a:gd name="T27" fmla="*/ 59 h 59"/>
                <a:gd name="T28" fmla="*/ 35 w 84"/>
                <a:gd name="T29" fmla="*/ 59 h 59"/>
                <a:gd name="T30" fmla="*/ 35 w 84"/>
                <a:gd name="T31" fmla="*/ 22 h 59"/>
                <a:gd name="T32" fmla="*/ 25 w 84"/>
                <a:gd name="T33" fmla="*/ 10 h 59"/>
                <a:gd name="T34" fmla="*/ 13 w 84"/>
                <a:gd name="T35" fmla="*/ 25 h 59"/>
                <a:gd name="T36" fmla="*/ 13 w 84"/>
                <a:gd name="T37" fmla="*/ 59 h 59"/>
                <a:gd name="T38" fmla="*/ 0 w 84"/>
                <a:gd name="T39" fmla="*/ 59 h 59"/>
                <a:gd name="T40" fmla="*/ 0 w 84"/>
                <a:gd name="T41" fmla="*/ 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4" h="59">
                  <a:moveTo>
                    <a:pt x="0" y="1"/>
                  </a:moveTo>
                  <a:cubicBezTo>
                    <a:pt x="12" y="1"/>
                    <a:pt x="12" y="1"/>
                    <a:pt x="12" y="1"/>
                  </a:cubicBezTo>
                  <a:cubicBezTo>
                    <a:pt x="12" y="9"/>
                    <a:pt x="12" y="9"/>
                    <a:pt x="12" y="9"/>
                  </a:cubicBezTo>
                  <a:cubicBezTo>
                    <a:pt x="12" y="9"/>
                    <a:pt x="12" y="9"/>
                    <a:pt x="12" y="9"/>
                  </a:cubicBezTo>
                  <a:cubicBezTo>
                    <a:pt x="16" y="4"/>
                    <a:pt x="21" y="0"/>
                    <a:pt x="30" y="0"/>
                  </a:cubicBezTo>
                  <a:cubicBezTo>
                    <a:pt x="37" y="0"/>
                    <a:pt x="44" y="3"/>
                    <a:pt x="46" y="9"/>
                  </a:cubicBezTo>
                  <a:cubicBezTo>
                    <a:pt x="50" y="3"/>
                    <a:pt x="56" y="0"/>
                    <a:pt x="64" y="0"/>
                  </a:cubicBezTo>
                  <a:cubicBezTo>
                    <a:pt x="76" y="0"/>
                    <a:pt x="84" y="5"/>
                    <a:pt x="84" y="19"/>
                  </a:cubicBezTo>
                  <a:cubicBezTo>
                    <a:pt x="84" y="59"/>
                    <a:pt x="84" y="59"/>
                    <a:pt x="84" y="59"/>
                  </a:cubicBezTo>
                  <a:cubicBezTo>
                    <a:pt x="71" y="59"/>
                    <a:pt x="71" y="59"/>
                    <a:pt x="71" y="59"/>
                  </a:cubicBezTo>
                  <a:cubicBezTo>
                    <a:pt x="71" y="25"/>
                    <a:pt x="71" y="25"/>
                    <a:pt x="71" y="25"/>
                  </a:cubicBezTo>
                  <a:cubicBezTo>
                    <a:pt x="71" y="16"/>
                    <a:pt x="70" y="10"/>
                    <a:pt x="60" y="10"/>
                  </a:cubicBezTo>
                  <a:cubicBezTo>
                    <a:pt x="52" y="10"/>
                    <a:pt x="48" y="15"/>
                    <a:pt x="48" y="25"/>
                  </a:cubicBezTo>
                  <a:cubicBezTo>
                    <a:pt x="48" y="59"/>
                    <a:pt x="48" y="59"/>
                    <a:pt x="48" y="59"/>
                  </a:cubicBezTo>
                  <a:cubicBezTo>
                    <a:pt x="35" y="59"/>
                    <a:pt x="35" y="59"/>
                    <a:pt x="35" y="59"/>
                  </a:cubicBezTo>
                  <a:cubicBezTo>
                    <a:pt x="35" y="22"/>
                    <a:pt x="35" y="22"/>
                    <a:pt x="35" y="22"/>
                  </a:cubicBezTo>
                  <a:cubicBezTo>
                    <a:pt x="35" y="14"/>
                    <a:pt x="33" y="10"/>
                    <a:pt x="25" y="10"/>
                  </a:cubicBezTo>
                  <a:cubicBezTo>
                    <a:pt x="19" y="10"/>
                    <a:pt x="13" y="15"/>
                    <a:pt x="13" y="25"/>
                  </a:cubicBezTo>
                  <a:cubicBezTo>
                    <a:pt x="13" y="59"/>
                    <a:pt x="13" y="59"/>
                    <a:pt x="13" y="59"/>
                  </a:cubicBezTo>
                  <a:cubicBezTo>
                    <a:pt x="0" y="59"/>
                    <a:pt x="0" y="59"/>
                    <a:pt x="0" y="59"/>
                  </a:cubicBezTo>
                  <a:lnTo>
                    <a:pt x="0" y="1"/>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dirty="0"/>
            </a:p>
          </p:txBody>
        </p:sp>
        <p:sp>
          <p:nvSpPr>
            <p:cNvPr id="50" name="Freeform 19"/>
            <p:cNvSpPr>
              <a:spLocks noEditPoints="1"/>
            </p:cNvSpPr>
            <p:nvPr userDrawn="1"/>
          </p:nvSpPr>
          <p:spPr bwMode="auto">
            <a:xfrm>
              <a:off x="1273175" y="4935538"/>
              <a:ext cx="55563" cy="61913"/>
            </a:xfrm>
            <a:custGeom>
              <a:avLst/>
              <a:gdLst>
                <a:gd name="T0" fmla="*/ 13 w 57"/>
                <a:gd name="T1" fmla="*/ 33 h 61"/>
                <a:gd name="T2" fmla="*/ 28 w 57"/>
                <a:gd name="T3" fmla="*/ 50 h 61"/>
                <a:gd name="T4" fmla="*/ 42 w 57"/>
                <a:gd name="T5" fmla="*/ 41 h 61"/>
                <a:gd name="T6" fmla="*/ 54 w 57"/>
                <a:gd name="T7" fmla="*/ 41 h 61"/>
                <a:gd name="T8" fmla="*/ 28 w 57"/>
                <a:gd name="T9" fmla="*/ 61 h 61"/>
                <a:gd name="T10" fmla="*/ 0 w 57"/>
                <a:gd name="T11" fmla="*/ 30 h 61"/>
                <a:gd name="T12" fmla="*/ 28 w 57"/>
                <a:gd name="T13" fmla="*/ 0 h 61"/>
                <a:gd name="T14" fmla="*/ 55 w 57"/>
                <a:gd name="T15" fmla="*/ 33 h 61"/>
                <a:gd name="T16" fmla="*/ 13 w 57"/>
                <a:gd name="T17" fmla="*/ 33 h 61"/>
                <a:gd name="T18" fmla="*/ 42 w 57"/>
                <a:gd name="T19" fmla="*/ 25 h 61"/>
                <a:gd name="T20" fmla="*/ 28 w 57"/>
                <a:gd name="T21" fmla="*/ 10 h 61"/>
                <a:gd name="T22" fmla="*/ 13 w 57"/>
                <a:gd name="T23" fmla="*/ 25 h 61"/>
                <a:gd name="T24" fmla="*/ 42 w 57"/>
                <a:gd name="T25" fmla="*/ 25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7" h="61">
                  <a:moveTo>
                    <a:pt x="13" y="33"/>
                  </a:moveTo>
                  <a:cubicBezTo>
                    <a:pt x="13" y="42"/>
                    <a:pt x="18" y="50"/>
                    <a:pt x="28" y="50"/>
                  </a:cubicBezTo>
                  <a:cubicBezTo>
                    <a:pt x="36" y="50"/>
                    <a:pt x="40" y="47"/>
                    <a:pt x="42" y="41"/>
                  </a:cubicBezTo>
                  <a:cubicBezTo>
                    <a:pt x="54" y="41"/>
                    <a:pt x="54" y="41"/>
                    <a:pt x="54" y="41"/>
                  </a:cubicBezTo>
                  <a:cubicBezTo>
                    <a:pt x="52" y="54"/>
                    <a:pt x="41" y="61"/>
                    <a:pt x="28" y="61"/>
                  </a:cubicBezTo>
                  <a:cubicBezTo>
                    <a:pt x="10" y="61"/>
                    <a:pt x="0" y="48"/>
                    <a:pt x="0" y="30"/>
                  </a:cubicBezTo>
                  <a:cubicBezTo>
                    <a:pt x="0" y="14"/>
                    <a:pt x="11" y="0"/>
                    <a:pt x="28" y="0"/>
                  </a:cubicBezTo>
                  <a:cubicBezTo>
                    <a:pt x="46" y="0"/>
                    <a:pt x="57" y="16"/>
                    <a:pt x="55" y="33"/>
                  </a:cubicBezTo>
                  <a:lnTo>
                    <a:pt x="13" y="33"/>
                  </a:lnTo>
                  <a:close/>
                  <a:moveTo>
                    <a:pt x="42" y="25"/>
                  </a:moveTo>
                  <a:cubicBezTo>
                    <a:pt x="42" y="17"/>
                    <a:pt x="37" y="10"/>
                    <a:pt x="28" y="10"/>
                  </a:cubicBezTo>
                  <a:cubicBezTo>
                    <a:pt x="19" y="10"/>
                    <a:pt x="13" y="16"/>
                    <a:pt x="13" y="25"/>
                  </a:cubicBezTo>
                  <a:lnTo>
                    <a:pt x="42" y="25"/>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dirty="0"/>
            </a:p>
          </p:txBody>
        </p:sp>
        <p:sp>
          <p:nvSpPr>
            <p:cNvPr id="51" name="Freeform 20"/>
            <p:cNvSpPr>
              <a:spLocks/>
            </p:cNvSpPr>
            <p:nvPr userDrawn="1"/>
          </p:nvSpPr>
          <p:spPr bwMode="auto">
            <a:xfrm>
              <a:off x="1363663" y="4935538"/>
              <a:ext cx="46038" cy="61913"/>
            </a:xfrm>
            <a:custGeom>
              <a:avLst/>
              <a:gdLst>
                <a:gd name="T0" fmla="*/ 37 w 46"/>
                <a:gd name="T1" fmla="*/ 18 h 61"/>
                <a:gd name="T2" fmla="*/ 22 w 46"/>
                <a:gd name="T3" fmla="*/ 6 h 61"/>
                <a:gd name="T4" fmla="*/ 9 w 46"/>
                <a:gd name="T5" fmla="*/ 16 h 61"/>
                <a:gd name="T6" fmla="*/ 21 w 46"/>
                <a:gd name="T7" fmla="*/ 25 h 61"/>
                <a:gd name="T8" fmla="*/ 30 w 46"/>
                <a:gd name="T9" fmla="*/ 27 h 61"/>
                <a:gd name="T10" fmla="*/ 46 w 46"/>
                <a:gd name="T11" fmla="*/ 43 h 61"/>
                <a:gd name="T12" fmla="*/ 23 w 46"/>
                <a:gd name="T13" fmla="*/ 61 h 61"/>
                <a:gd name="T14" fmla="*/ 0 w 46"/>
                <a:gd name="T15" fmla="*/ 40 h 61"/>
                <a:gd name="T16" fmla="*/ 7 w 46"/>
                <a:gd name="T17" fmla="*/ 40 h 61"/>
                <a:gd name="T18" fmla="*/ 24 w 46"/>
                <a:gd name="T19" fmla="*/ 55 h 61"/>
                <a:gd name="T20" fmla="*/ 39 w 46"/>
                <a:gd name="T21" fmla="*/ 44 h 61"/>
                <a:gd name="T22" fmla="*/ 27 w 46"/>
                <a:gd name="T23" fmla="*/ 33 h 61"/>
                <a:gd name="T24" fmla="*/ 18 w 46"/>
                <a:gd name="T25" fmla="*/ 31 h 61"/>
                <a:gd name="T26" fmla="*/ 2 w 46"/>
                <a:gd name="T27" fmla="*/ 16 h 61"/>
                <a:gd name="T28" fmla="*/ 23 w 46"/>
                <a:gd name="T29" fmla="*/ 0 h 61"/>
                <a:gd name="T30" fmla="*/ 44 w 46"/>
                <a:gd name="T31" fmla="*/ 18 h 61"/>
                <a:gd name="T32" fmla="*/ 37 w 46"/>
                <a:gd name="T33" fmla="*/ 18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1">
                  <a:moveTo>
                    <a:pt x="37" y="18"/>
                  </a:moveTo>
                  <a:cubicBezTo>
                    <a:pt x="37" y="10"/>
                    <a:pt x="30" y="6"/>
                    <a:pt x="22" y="6"/>
                  </a:cubicBezTo>
                  <a:cubicBezTo>
                    <a:pt x="16" y="6"/>
                    <a:pt x="9" y="8"/>
                    <a:pt x="9" y="16"/>
                  </a:cubicBezTo>
                  <a:cubicBezTo>
                    <a:pt x="9" y="22"/>
                    <a:pt x="16" y="24"/>
                    <a:pt x="21" y="25"/>
                  </a:cubicBezTo>
                  <a:cubicBezTo>
                    <a:pt x="30" y="27"/>
                    <a:pt x="30" y="27"/>
                    <a:pt x="30" y="27"/>
                  </a:cubicBezTo>
                  <a:cubicBezTo>
                    <a:pt x="38" y="29"/>
                    <a:pt x="46" y="33"/>
                    <a:pt x="46" y="43"/>
                  </a:cubicBezTo>
                  <a:cubicBezTo>
                    <a:pt x="46" y="56"/>
                    <a:pt x="34" y="61"/>
                    <a:pt x="23" y="61"/>
                  </a:cubicBezTo>
                  <a:cubicBezTo>
                    <a:pt x="10" y="61"/>
                    <a:pt x="1" y="54"/>
                    <a:pt x="0" y="40"/>
                  </a:cubicBezTo>
                  <a:cubicBezTo>
                    <a:pt x="7" y="40"/>
                    <a:pt x="7" y="40"/>
                    <a:pt x="7" y="40"/>
                  </a:cubicBezTo>
                  <a:cubicBezTo>
                    <a:pt x="7" y="50"/>
                    <a:pt x="14" y="55"/>
                    <a:pt x="24" y="55"/>
                  </a:cubicBezTo>
                  <a:cubicBezTo>
                    <a:pt x="30" y="55"/>
                    <a:pt x="39" y="52"/>
                    <a:pt x="39" y="44"/>
                  </a:cubicBezTo>
                  <a:cubicBezTo>
                    <a:pt x="39" y="37"/>
                    <a:pt x="33" y="35"/>
                    <a:pt x="27" y="33"/>
                  </a:cubicBezTo>
                  <a:cubicBezTo>
                    <a:pt x="18" y="31"/>
                    <a:pt x="18" y="31"/>
                    <a:pt x="18" y="31"/>
                  </a:cubicBezTo>
                  <a:cubicBezTo>
                    <a:pt x="9" y="29"/>
                    <a:pt x="2" y="26"/>
                    <a:pt x="2" y="16"/>
                  </a:cubicBezTo>
                  <a:cubicBezTo>
                    <a:pt x="2" y="4"/>
                    <a:pt x="13" y="0"/>
                    <a:pt x="23" y="0"/>
                  </a:cubicBezTo>
                  <a:cubicBezTo>
                    <a:pt x="35" y="0"/>
                    <a:pt x="44" y="6"/>
                    <a:pt x="44" y="18"/>
                  </a:cubicBezTo>
                  <a:lnTo>
                    <a:pt x="37" y="18"/>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dirty="0"/>
            </a:p>
          </p:txBody>
        </p:sp>
        <p:sp>
          <p:nvSpPr>
            <p:cNvPr id="52" name="Rectangle 21"/>
            <p:cNvSpPr>
              <a:spLocks noChangeArrowheads="1"/>
            </p:cNvSpPr>
            <p:nvPr userDrawn="1"/>
          </p:nvSpPr>
          <p:spPr bwMode="auto">
            <a:xfrm>
              <a:off x="1420813" y="4914900"/>
              <a:ext cx="6350" cy="80963"/>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dirty="0"/>
            </a:p>
          </p:txBody>
        </p:sp>
        <p:sp>
          <p:nvSpPr>
            <p:cNvPr id="53" name="Freeform 22"/>
            <p:cNvSpPr>
              <a:spLocks noEditPoints="1"/>
            </p:cNvSpPr>
            <p:nvPr userDrawn="1"/>
          </p:nvSpPr>
          <p:spPr bwMode="auto">
            <a:xfrm>
              <a:off x="1439863" y="4914900"/>
              <a:ext cx="6350" cy="80963"/>
            </a:xfrm>
            <a:custGeom>
              <a:avLst/>
              <a:gdLst>
                <a:gd name="T0" fmla="*/ 0 w 4"/>
                <a:gd name="T1" fmla="*/ 0 h 51"/>
                <a:gd name="T2" fmla="*/ 4 w 4"/>
                <a:gd name="T3" fmla="*/ 0 h 51"/>
                <a:gd name="T4" fmla="*/ 4 w 4"/>
                <a:gd name="T5" fmla="*/ 8 h 51"/>
                <a:gd name="T6" fmla="*/ 0 w 4"/>
                <a:gd name="T7" fmla="*/ 8 h 51"/>
                <a:gd name="T8" fmla="*/ 0 w 4"/>
                <a:gd name="T9" fmla="*/ 0 h 51"/>
                <a:gd name="T10" fmla="*/ 0 w 4"/>
                <a:gd name="T11" fmla="*/ 14 h 51"/>
                <a:gd name="T12" fmla="*/ 4 w 4"/>
                <a:gd name="T13" fmla="*/ 14 h 51"/>
                <a:gd name="T14" fmla="*/ 4 w 4"/>
                <a:gd name="T15" fmla="*/ 51 h 51"/>
                <a:gd name="T16" fmla="*/ 0 w 4"/>
                <a:gd name="T17" fmla="*/ 51 h 51"/>
                <a:gd name="T18" fmla="*/ 0 w 4"/>
                <a:gd name="T19" fmla="*/ 14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51">
                  <a:moveTo>
                    <a:pt x="0" y="0"/>
                  </a:moveTo>
                  <a:lnTo>
                    <a:pt x="4" y="0"/>
                  </a:lnTo>
                  <a:lnTo>
                    <a:pt x="4" y="8"/>
                  </a:lnTo>
                  <a:lnTo>
                    <a:pt x="0" y="8"/>
                  </a:lnTo>
                  <a:lnTo>
                    <a:pt x="0" y="0"/>
                  </a:lnTo>
                  <a:close/>
                  <a:moveTo>
                    <a:pt x="0" y="14"/>
                  </a:moveTo>
                  <a:lnTo>
                    <a:pt x="4" y="14"/>
                  </a:lnTo>
                  <a:lnTo>
                    <a:pt x="4" y="51"/>
                  </a:lnTo>
                  <a:lnTo>
                    <a:pt x="0" y="51"/>
                  </a:lnTo>
                  <a:lnTo>
                    <a:pt x="0" y="14"/>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dirty="0"/>
            </a:p>
          </p:txBody>
        </p:sp>
        <p:sp>
          <p:nvSpPr>
            <p:cNvPr id="54" name="Freeform 23"/>
            <p:cNvSpPr>
              <a:spLocks noEditPoints="1"/>
            </p:cNvSpPr>
            <p:nvPr userDrawn="1"/>
          </p:nvSpPr>
          <p:spPr bwMode="auto">
            <a:xfrm>
              <a:off x="1457325" y="4914900"/>
              <a:ext cx="52388" cy="82550"/>
            </a:xfrm>
            <a:custGeom>
              <a:avLst/>
              <a:gdLst>
                <a:gd name="T0" fmla="*/ 53 w 53"/>
                <a:gd name="T1" fmla="*/ 80 h 82"/>
                <a:gd name="T2" fmla="*/ 47 w 53"/>
                <a:gd name="T3" fmla="*/ 80 h 82"/>
                <a:gd name="T4" fmla="*/ 47 w 53"/>
                <a:gd name="T5" fmla="*/ 69 h 82"/>
                <a:gd name="T6" fmla="*/ 47 w 53"/>
                <a:gd name="T7" fmla="*/ 69 h 82"/>
                <a:gd name="T8" fmla="*/ 26 w 53"/>
                <a:gd name="T9" fmla="*/ 82 h 82"/>
                <a:gd name="T10" fmla="*/ 0 w 53"/>
                <a:gd name="T11" fmla="*/ 51 h 82"/>
                <a:gd name="T12" fmla="*/ 26 w 53"/>
                <a:gd name="T13" fmla="*/ 21 h 82"/>
                <a:gd name="T14" fmla="*/ 46 w 53"/>
                <a:gd name="T15" fmla="*/ 33 h 82"/>
                <a:gd name="T16" fmla="*/ 46 w 53"/>
                <a:gd name="T17" fmla="*/ 33 h 82"/>
                <a:gd name="T18" fmla="*/ 46 w 53"/>
                <a:gd name="T19" fmla="*/ 0 h 82"/>
                <a:gd name="T20" fmla="*/ 53 w 53"/>
                <a:gd name="T21" fmla="*/ 0 h 82"/>
                <a:gd name="T22" fmla="*/ 53 w 53"/>
                <a:gd name="T23" fmla="*/ 80 h 82"/>
                <a:gd name="T24" fmla="*/ 26 w 53"/>
                <a:gd name="T25" fmla="*/ 76 h 82"/>
                <a:gd name="T26" fmla="*/ 46 w 53"/>
                <a:gd name="T27" fmla="*/ 51 h 82"/>
                <a:gd name="T28" fmla="*/ 26 w 53"/>
                <a:gd name="T29" fmla="*/ 27 h 82"/>
                <a:gd name="T30" fmla="*/ 7 w 53"/>
                <a:gd name="T31" fmla="*/ 51 h 82"/>
                <a:gd name="T32" fmla="*/ 26 w 53"/>
                <a:gd name="T33" fmla="*/ 76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3" h="82">
                  <a:moveTo>
                    <a:pt x="53" y="80"/>
                  </a:moveTo>
                  <a:cubicBezTo>
                    <a:pt x="47" y="80"/>
                    <a:pt x="47" y="80"/>
                    <a:pt x="47" y="80"/>
                  </a:cubicBezTo>
                  <a:cubicBezTo>
                    <a:pt x="47" y="69"/>
                    <a:pt x="47" y="69"/>
                    <a:pt x="47" y="69"/>
                  </a:cubicBezTo>
                  <a:cubicBezTo>
                    <a:pt x="47" y="69"/>
                    <a:pt x="47" y="69"/>
                    <a:pt x="47" y="69"/>
                  </a:cubicBezTo>
                  <a:cubicBezTo>
                    <a:pt x="44" y="77"/>
                    <a:pt x="35" y="82"/>
                    <a:pt x="26" y="82"/>
                  </a:cubicBezTo>
                  <a:cubicBezTo>
                    <a:pt x="9" y="82"/>
                    <a:pt x="0" y="67"/>
                    <a:pt x="0" y="51"/>
                  </a:cubicBezTo>
                  <a:cubicBezTo>
                    <a:pt x="0" y="35"/>
                    <a:pt x="9" y="21"/>
                    <a:pt x="26" y="21"/>
                  </a:cubicBezTo>
                  <a:cubicBezTo>
                    <a:pt x="35" y="21"/>
                    <a:pt x="43" y="25"/>
                    <a:pt x="46" y="33"/>
                  </a:cubicBezTo>
                  <a:cubicBezTo>
                    <a:pt x="46" y="33"/>
                    <a:pt x="46" y="33"/>
                    <a:pt x="46" y="33"/>
                  </a:cubicBezTo>
                  <a:cubicBezTo>
                    <a:pt x="46" y="0"/>
                    <a:pt x="46" y="0"/>
                    <a:pt x="46" y="0"/>
                  </a:cubicBezTo>
                  <a:cubicBezTo>
                    <a:pt x="53" y="0"/>
                    <a:pt x="53" y="0"/>
                    <a:pt x="53" y="0"/>
                  </a:cubicBezTo>
                  <a:lnTo>
                    <a:pt x="53" y="80"/>
                  </a:lnTo>
                  <a:close/>
                  <a:moveTo>
                    <a:pt x="26" y="76"/>
                  </a:moveTo>
                  <a:cubicBezTo>
                    <a:pt x="41" y="76"/>
                    <a:pt x="46" y="63"/>
                    <a:pt x="46" y="51"/>
                  </a:cubicBezTo>
                  <a:cubicBezTo>
                    <a:pt x="46" y="39"/>
                    <a:pt x="41" y="27"/>
                    <a:pt x="26" y="27"/>
                  </a:cubicBezTo>
                  <a:cubicBezTo>
                    <a:pt x="13" y="27"/>
                    <a:pt x="7" y="39"/>
                    <a:pt x="7" y="51"/>
                  </a:cubicBezTo>
                  <a:cubicBezTo>
                    <a:pt x="7" y="63"/>
                    <a:pt x="13" y="76"/>
                    <a:pt x="26" y="76"/>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dirty="0"/>
            </a:p>
          </p:txBody>
        </p:sp>
        <p:sp>
          <p:nvSpPr>
            <p:cNvPr id="55" name="Freeform 24"/>
            <p:cNvSpPr>
              <a:spLocks noEditPoints="1"/>
            </p:cNvSpPr>
            <p:nvPr userDrawn="1"/>
          </p:nvSpPr>
          <p:spPr bwMode="auto">
            <a:xfrm>
              <a:off x="1520825" y="4935538"/>
              <a:ext cx="50800" cy="61913"/>
            </a:xfrm>
            <a:custGeom>
              <a:avLst/>
              <a:gdLst>
                <a:gd name="T0" fmla="*/ 7 w 52"/>
                <a:gd name="T1" fmla="*/ 32 h 61"/>
                <a:gd name="T2" fmla="*/ 26 w 52"/>
                <a:gd name="T3" fmla="*/ 55 h 61"/>
                <a:gd name="T4" fmla="*/ 44 w 52"/>
                <a:gd name="T5" fmla="*/ 40 h 61"/>
                <a:gd name="T6" fmla="*/ 51 w 52"/>
                <a:gd name="T7" fmla="*/ 40 h 61"/>
                <a:gd name="T8" fmla="*/ 26 w 52"/>
                <a:gd name="T9" fmla="*/ 61 h 61"/>
                <a:gd name="T10" fmla="*/ 0 w 52"/>
                <a:gd name="T11" fmla="*/ 30 h 61"/>
                <a:gd name="T12" fmla="*/ 26 w 52"/>
                <a:gd name="T13" fmla="*/ 0 h 61"/>
                <a:gd name="T14" fmla="*/ 51 w 52"/>
                <a:gd name="T15" fmla="*/ 32 h 61"/>
                <a:gd name="T16" fmla="*/ 7 w 52"/>
                <a:gd name="T17" fmla="*/ 32 h 61"/>
                <a:gd name="T18" fmla="*/ 44 w 52"/>
                <a:gd name="T19" fmla="*/ 26 h 61"/>
                <a:gd name="T20" fmla="*/ 26 w 52"/>
                <a:gd name="T21" fmla="*/ 6 h 61"/>
                <a:gd name="T22" fmla="*/ 7 w 52"/>
                <a:gd name="T23" fmla="*/ 26 h 61"/>
                <a:gd name="T24" fmla="*/ 44 w 52"/>
                <a:gd name="T25" fmla="*/ 26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 h="61">
                  <a:moveTo>
                    <a:pt x="7" y="32"/>
                  </a:moveTo>
                  <a:cubicBezTo>
                    <a:pt x="7" y="42"/>
                    <a:pt x="12" y="55"/>
                    <a:pt x="26" y="55"/>
                  </a:cubicBezTo>
                  <a:cubicBezTo>
                    <a:pt x="36" y="55"/>
                    <a:pt x="42" y="49"/>
                    <a:pt x="44" y="40"/>
                  </a:cubicBezTo>
                  <a:cubicBezTo>
                    <a:pt x="51" y="40"/>
                    <a:pt x="51" y="40"/>
                    <a:pt x="51" y="40"/>
                  </a:cubicBezTo>
                  <a:cubicBezTo>
                    <a:pt x="48" y="53"/>
                    <a:pt x="40" y="61"/>
                    <a:pt x="26" y="61"/>
                  </a:cubicBezTo>
                  <a:cubicBezTo>
                    <a:pt x="8" y="61"/>
                    <a:pt x="0" y="47"/>
                    <a:pt x="0" y="30"/>
                  </a:cubicBezTo>
                  <a:cubicBezTo>
                    <a:pt x="0" y="15"/>
                    <a:pt x="8" y="0"/>
                    <a:pt x="26" y="0"/>
                  </a:cubicBezTo>
                  <a:cubicBezTo>
                    <a:pt x="44" y="0"/>
                    <a:pt x="52" y="16"/>
                    <a:pt x="51" y="32"/>
                  </a:cubicBezTo>
                  <a:lnTo>
                    <a:pt x="7" y="32"/>
                  </a:lnTo>
                  <a:close/>
                  <a:moveTo>
                    <a:pt x="44" y="26"/>
                  </a:moveTo>
                  <a:cubicBezTo>
                    <a:pt x="44" y="16"/>
                    <a:pt x="37" y="6"/>
                    <a:pt x="26" y="6"/>
                  </a:cubicBezTo>
                  <a:cubicBezTo>
                    <a:pt x="14" y="6"/>
                    <a:pt x="8" y="16"/>
                    <a:pt x="7" y="26"/>
                  </a:cubicBezTo>
                  <a:lnTo>
                    <a:pt x="44" y="26"/>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dirty="0"/>
            </a:p>
          </p:txBody>
        </p:sp>
        <p:sp>
          <p:nvSpPr>
            <p:cNvPr id="56" name="Freeform 25"/>
            <p:cNvSpPr>
              <a:spLocks/>
            </p:cNvSpPr>
            <p:nvPr userDrawn="1"/>
          </p:nvSpPr>
          <p:spPr bwMode="auto">
            <a:xfrm>
              <a:off x="1577975" y="4935538"/>
              <a:ext cx="44450" cy="61913"/>
            </a:xfrm>
            <a:custGeom>
              <a:avLst/>
              <a:gdLst>
                <a:gd name="T0" fmla="*/ 37 w 46"/>
                <a:gd name="T1" fmla="*/ 18 h 61"/>
                <a:gd name="T2" fmla="*/ 22 w 46"/>
                <a:gd name="T3" fmla="*/ 6 h 61"/>
                <a:gd name="T4" fmla="*/ 9 w 46"/>
                <a:gd name="T5" fmla="*/ 16 h 61"/>
                <a:gd name="T6" fmla="*/ 20 w 46"/>
                <a:gd name="T7" fmla="*/ 25 h 61"/>
                <a:gd name="T8" fmla="*/ 30 w 46"/>
                <a:gd name="T9" fmla="*/ 27 h 61"/>
                <a:gd name="T10" fmla="*/ 46 w 46"/>
                <a:gd name="T11" fmla="*/ 43 h 61"/>
                <a:gd name="T12" fmla="*/ 23 w 46"/>
                <a:gd name="T13" fmla="*/ 61 h 61"/>
                <a:gd name="T14" fmla="*/ 0 w 46"/>
                <a:gd name="T15" fmla="*/ 40 h 61"/>
                <a:gd name="T16" fmla="*/ 7 w 46"/>
                <a:gd name="T17" fmla="*/ 40 h 61"/>
                <a:gd name="T18" fmla="*/ 23 w 46"/>
                <a:gd name="T19" fmla="*/ 55 h 61"/>
                <a:gd name="T20" fmla="*/ 39 w 46"/>
                <a:gd name="T21" fmla="*/ 44 h 61"/>
                <a:gd name="T22" fmla="*/ 27 w 46"/>
                <a:gd name="T23" fmla="*/ 33 h 61"/>
                <a:gd name="T24" fmla="*/ 18 w 46"/>
                <a:gd name="T25" fmla="*/ 31 h 61"/>
                <a:gd name="T26" fmla="*/ 2 w 46"/>
                <a:gd name="T27" fmla="*/ 16 h 61"/>
                <a:gd name="T28" fmla="*/ 23 w 46"/>
                <a:gd name="T29" fmla="*/ 0 h 61"/>
                <a:gd name="T30" fmla="*/ 44 w 46"/>
                <a:gd name="T31" fmla="*/ 18 h 61"/>
                <a:gd name="T32" fmla="*/ 37 w 46"/>
                <a:gd name="T33" fmla="*/ 18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1">
                  <a:moveTo>
                    <a:pt x="37" y="18"/>
                  </a:moveTo>
                  <a:cubicBezTo>
                    <a:pt x="37" y="10"/>
                    <a:pt x="30" y="6"/>
                    <a:pt x="22" y="6"/>
                  </a:cubicBezTo>
                  <a:cubicBezTo>
                    <a:pt x="16" y="6"/>
                    <a:pt x="9" y="8"/>
                    <a:pt x="9" y="16"/>
                  </a:cubicBezTo>
                  <a:cubicBezTo>
                    <a:pt x="9" y="22"/>
                    <a:pt x="16" y="24"/>
                    <a:pt x="20" y="25"/>
                  </a:cubicBezTo>
                  <a:cubicBezTo>
                    <a:pt x="30" y="27"/>
                    <a:pt x="30" y="27"/>
                    <a:pt x="30" y="27"/>
                  </a:cubicBezTo>
                  <a:cubicBezTo>
                    <a:pt x="38" y="29"/>
                    <a:pt x="46" y="33"/>
                    <a:pt x="46" y="43"/>
                  </a:cubicBezTo>
                  <a:cubicBezTo>
                    <a:pt x="46" y="56"/>
                    <a:pt x="34" y="61"/>
                    <a:pt x="23" y="61"/>
                  </a:cubicBezTo>
                  <a:cubicBezTo>
                    <a:pt x="10" y="61"/>
                    <a:pt x="1" y="54"/>
                    <a:pt x="0" y="40"/>
                  </a:cubicBezTo>
                  <a:cubicBezTo>
                    <a:pt x="7" y="40"/>
                    <a:pt x="7" y="40"/>
                    <a:pt x="7" y="40"/>
                  </a:cubicBezTo>
                  <a:cubicBezTo>
                    <a:pt x="7" y="50"/>
                    <a:pt x="14" y="55"/>
                    <a:pt x="23" y="55"/>
                  </a:cubicBezTo>
                  <a:cubicBezTo>
                    <a:pt x="30" y="55"/>
                    <a:pt x="39" y="52"/>
                    <a:pt x="39" y="44"/>
                  </a:cubicBezTo>
                  <a:cubicBezTo>
                    <a:pt x="39" y="37"/>
                    <a:pt x="33" y="35"/>
                    <a:pt x="27" y="33"/>
                  </a:cubicBezTo>
                  <a:cubicBezTo>
                    <a:pt x="18" y="31"/>
                    <a:pt x="18" y="31"/>
                    <a:pt x="18" y="31"/>
                  </a:cubicBezTo>
                  <a:cubicBezTo>
                    <a:pt x="8" y="29"/>
                    <a:pt x="2" y="26"/>
                    <a:pt x="2" y="16"/>
                  </a:cubicBezTo>
                  <a:cubicBezTo>
                    <a:pt x="2" y="4"/>
                    <a:pt x="13" y="0"/>
                    <a:pt x="23" y="0"/>
                  </a:cubicBezTo>
                  <a:cubicBezTo>
                    <a:pt x="35" y="0"/>
                    <a:pt x="44" y="6"/>
                    <a:pt x="44" y="18"/>
                  </a:cubicBezTo>
                  <a:lnTo>
                    <a:pt x="37" y="18"/>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dirty="0"/>
            </a:p>
          </p:txBody>
        </p:sp>
      </p:grpSp>
      <p:grpSp>
        <p:nvGrpSpPr>
          <p:cNvPr id="73" name="그룹 72"/>
          <p:cNvGrpSpPr/>
          <p:nvPr/>
        </p:nvGrpSpPr>
        <p:grpSpPr>
          <a:xfrm>
            <a:off x="719313" y="4915075"/>
            <a:ext cx="79200" cy="79200"/>
            <a:chOff x="599281" y="4399757"/>
            <a:chExt cx="362744" cy="362739"/>
          </a:xfrm>
          <a:solidFill>
            <a:schemeClr val="tx2"/>
          </a:solidFill>
        </p:grpSpPr>
        <p:sp>
          <p:nvSpPr>
            <p:cNvPr id="74" name="타원 73"/>
            <p:cNvSpPr>
              <a:spLocks/>
            </p:cNvSpPr>
            <p:nvPr userDrawn="1"/>
          </p:nvSpPr>
          <p:spPr>
            <a:xfrm>
              <a:off x="599281" y="4399757"/>
              <a:ext cx="148058" cy="148058"/>
            </a:xfrm>
            <a:prstGeom prst="ellipse">
              <a:avLst/>
            </a:prstGeom>
            <a:grp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75" name="타원 74"/>
            <p:cNvSpPr>
              <a:spLocks/>
            </p:cNvSpPr>
            <p:nvPr userDrawn="1"/>
          </p:nvSpPr>
          <p:spPr>
            <a:xfrm>
              <a:off x="813967" y="4399757"/>
              <a:ext cx="148058" cy="148058"/>
            </a:xfrm>
            <a:prstGeom prst="ellipse">
              <a:avLst/>
            </a:prstGeom>
            <a:solidFill>
              <a:schemeClr val="tx2">
                <a:alpha val="3000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76" name="타원 75"/>
            <p:cNvSpPr>
              <a:spLocks/>
            </p:cNvSpPr>
            <p:nvPr userDrawn="1"/>
          </p:nvSpPr>
          <p:spPr>
            <a:xfrm>
              <a:off x="813967" y="4614438"/>
              <a:ext cx="148058" cy="148058"/>
            </a:xfrm>
            <a:prstGeom prst="ellipse">
              <a:avLst/>
            </a:prstGeom>
            <a:grp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77" name="타원 76"/>
            <p:cNvSpPr>
              <a:spLocks/>
            </p:cNvSpPr>
            <p:nvPr userDrawn="1"/>
          </p:nvSpPr>
          <p:spPr>
            <a:xfrm>
              <a:off x="599281" y="4614438"/>
              <a:ext cx="148058" cy="148058"/>
            </a:xfrm>
            <a:prstGeom prst="ellipse">
              <a:avLst/>
            </a:prstGeom>
            <a:solidFill>
              <a:schemeClr val="tx2">
                <a:alpha val="3000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grpSp>
      <p:sp>
        <p:nvSpPr>
          <p:cNvPr id="42" name="슬라이드 번호 개체 틀 4"/>
          <p:cNvSpPr txBox="1">
            <a:spLocks/>
          </p:cNvSpPr>
          <p:nvPr/>
        </p:nvSpPr>
        <p:spPr>
          <a:xfrm>
            <a:off x="8126896" y="4867231"/>
            <a:ext cx="413810" cy="180000"/>
          </a:xfrm>
          <a:prstGeom prst="rect">
            <a:avLst/>
          </a:prstGeom>
        </p:spPr>
        <p:txBody>
          <a:bodyPr tIns="0" bIns="0" anchor="ctr"/>
          <a:lstStyle>
            <a:defPPr>
              <a:defRPr lang="ko-KR"/>
            </a:defPPr>
            <a:lvl1pPr marL="0" algn="ctr" defTabSz="914400" rtl="0" eaLnBrk="1" latinLnBrk="1" hangingPunct="1">
              <a:defRPr sz="900" kern="1200">
                <a:gradFill flip="none" rotWithShape="1">
                  <a:gsLst>
                    <a:gs pos="0">
                      <a:schemeClr val="bg1"/>
                    </a:gs>
                    <a:gs pos="100000">
                      <a:schemeClr val="bg1"/>
                    </a:gs>
                  </a:gsLst>
                  <a:lin ang="0" scaled="1"/>
                  <a:tileRect/>
                </a:gradFill>
                <a:latin typeface="Bebas Neue"/>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fld id="{DFEC24EB-3711-4D66-BFBD-A4C517DC603E}" type="slidenum">
              <a:rPr lang="ko-KR" altLang="en-US" b="1" baseline="0" smtClean="0">
                <a:solidFill>
                  <a:schemeClr val="bg2"/>
                </a:solidFill>
                <a:latin typeface="Roboto Condensed Regular" pitchFamily="2" charset="0"/>
              </a:rPr>
              <a:pPr/>
              <a:t>‹#›</a:t>
            </a:fld>
            <a:endParaRPr lang="ko-KR" altLang="en-US" b="1" baseline="0" dirty="0">
              <a:solidFill>
                <a:schemeClr val="bg2"/>
              </a:solidFill>
              <a:latin typeface="Roboto Condensed Regular" pitchFamily="2" charset="0"/>
            </a:endParaRPr>
          </a:p>
        </p:txBody>
      </p:sp>
    </p:spTree>
    <p:extLst>
      <p:ext uri="{BB962C8B-B14F-4D97-AF65-F5344CB8AC3E}">
        <p14:creationId xmlns:p14="http://schemas.microsoft.com/office/powerpoint/2010/main" val="1718896472"/>
      </p:ext>
    </p:extLst>
  </p:cSld>
  <p:clrMap bg1="lt1" tx1="dk1" bg2="lt2" tx2="dk2" accent1="accent1" accent2="accent2" accent3="accent3" accent4="accent4" accent5="accent5" accent6="accent6" hlink="hlink" folHlink="folHlink"/>
  <p:sldLayoutIdLst>
    <p:sldLayoutId id="2147483690" r:id="rId1"/>
    <p:sldLayoutId id="2147483692" r:id="rId2"/>
    <p:sldLayoutId id="2147483714" r:id="rId3"/>
    <p:sldLayoutId id="2147483715" r:id="rId4"/>
    <p:sldLayoutId id="2147483689" r:id="rId5"/>
    <p:sldLayoutId id="2147483807" r:id="rId6"/>
    <p:sldLayoutId id="2147483691" r:id="rId7"/>
  </p:sldLayoutIdLst>
  <p:transition spd="med">
    <p:fade/>
  </p:transition>
  <p:timing>
    <p:tnLst>
      <p:par>
        <p:cTn id="1" dur="indefinite" restart="never" nodeType="tmRoot"/>
      </p:par>
    </p:tnLst>
  </p:timing>
  <p:txStyles>
    <p:titleStyle>
      <a:lvl1pPr algn="l" defTabSz="914400" rtl="0" eaLnBrk="1" latinLnBrk="1" hangingPunct="1">
        <a:lnSpc>
          <a:spcPts val="2700"/>
        </a:lnSpc>
        <a:spcBef>
          <a:spcPct val="0"/>
        </a:spcBef>
        <a:buNone/>
        <a:defRPr sz="2800" kern="1200">
          <a:gradFill>
            <a:gsLst>
              <a:gs pos="0">
                <a:schemeClr val="tx2"/>
              </a:gs>
              <a:gs pos="100000">
                <a:schemeClr val="tx2"/>
              </a:gs>
            </a:gsLst>
            <a:lin ang="0" scaled="1"/>
          </a:gradFill>
          <a:latin typeface="Bebas Neue"/>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17.xml.rels><?xml version="1.0" encoding="UTF-8" standalone="yes"?>
<Relationships xmlns="http://schemas.openxmlformats.org/package/2006/relationships"><Relationship Id="rId3" Type="http://schemas.openxmlformats.org/officeDocument/2006/relationships/hyperlink" Target="https://www.vz.lt/nekilnojamasis-turtas-statyba/2018/11/21/vijuneles-dvaro-savininkams-skirta-bauda--po-50-eur-kasdien-kol-nugriaus-statini#ixzz5Xwlj0hQZ"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7.jpg"/><Relationship Id="rId5" Type="http://schemas.openxmlformats.org/officeDocument/2006/relationships/image" Target="../media/image2.jpeg"/><Relationship Id="rId4" Type="http://schemas.openxmlformats.org/officeDocument/2006/relationships/hyperlink" Target="https://www.vz.lt/nekilnojamasis-turtas-statyba/2018/11/21/vijuneles-dvaro-savininkams-skirta-bauda--po-50-eur-kasdien-kol-nugriaus-statini#ixzz5Xwkv45PH"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0.jpg"/></Relationships>
</file>

<file path=ppt/slides/_rels/slide2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2.jpg"/></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타원 78"/>
          <p:cNvSpPr/>
          <p:nvPr/>
        </p:nvSpPr>
        <p:spPr>
          <a:xfrm>
            <a:off x="3560825" y="987530"/>
            <a:ext cx="551494" cy="551494"/>
          </a:xfrm>
          <a:prstGeom prst="ellipse">
            <a:avLst/>
          </a:prstGeom>
          <a:solidFill>
            <a:schemeClr val="accent3">
              <a:alpha val="1000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accent3"/>
              </a:solidFill>
            </a:endParaRPr>
          </a:p>
        </p:txBody>
      </p:sp>
      <p:sp>
        <p:nvSpPr>
          <p:cNvPr id="76" name="타원 75"/>
          <p:cNvSpPr/>
          <p:nvPr/>
        </p:nvSpPr>
        <p:spPr>
          <a:xfrm>
            <a:off x="1354542" y="987530"/>
            <a:ext cx="551494" cy="551494"/>
          </a:xfrm>
          <a:prstGeom prst="ellipse">
            <a:avLst/>
          </a:prstGeom>
          <a:solidFill>
            <a:schemeClr val="accent3">
              <a:alpha val="1000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accent3"/>
              </a:solidFill>
            </a:endParaRPr>
          </a:p>
        </p:txBody>
      </p:sp>
      <p:sp>
        <p:nvSpPr>
          <p:cNvPr id="77" name="타원 76"/>
          <p:cNvSpPr/>
          <p:nvPr/>
        </p:nvSpPr>
        <p:spPr>
          <a:xfrm>
            <a:off x="2089970" y="987530"/>
            <a:ext cx="551494" cy="551494"/>
          </a:xfrm>
          <a:prstGeom prst="ellipse">
            <a:avLst/>
          </a:prstGeom>
          <a:solidFill>
            <a:schemeClr val="accent3">
              <a:alpha val="1000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accent3"/>
              </a:solidFill>
            </a:endParaRPr>
          </a:p>
        </p:txBody>
      </p:sp>
      <p:sp>
        <p:nvSpPr>
          <p:cNvPr id="78" name="타원 77"/>
          <p:cNvSpPr/>
          <p:nvPr/>
        </p:nvSpPr>
        <p:spPr>
          <a:xfrm>
            <a:off x="2825397" y="987530"/>
            <a:ext cx="551494" cy="551494"/>
          </a:xfrm>
          <a:prstGeom prst="ellipse">
            <a:avLst/>
          </a:prstGeom>
          <a:solidFill>
            <a:schemeClr val="accent3">
              <a:alpha val="1000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accent3"/>
              </a:solidFill>
            </a:endParaRPr>
          </a:p>
        </p:txBody>
      </p:sp>
      <p:sp>
        <p:nvSpPr>
          <p:cNvPr id="80" name="타원 79"/>
          <p:cNvSpPr/>
          <p:nvPr/>
        </p:nvSpPr>
        <p:spPr>
          <a:xfrm>
            <a:off x="4296253" y="987530"/>
            <a:ext cx="551494" cy="551494"/>
          </a:xfrm>
          <a:prstGeom prst="ellipse">
            <a:avLst/>
          </a:prstGeom>
          <a:solidFill>
            <a:schemeClr val="accent3">
              <a:alpha val="1000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accent3"/>
              </a:solidFill>
            </a:endParaRPr>
          </a:p>
        </p:txBody>
      </p:sp>
      <p:sp>
        <p:nvSpPr>
          <p:cNvPr id="87" name="타원 86"/>
          <p:cNvSpPr/>
          <p:nvPr/>
        </p:nvSpPr>
        <p:spPr>
          <a:xfrm>
            <a:off x="5031681" y="1037530"/>
            <a:ext cx="551494" cy="551494"/>
          </a:xfrm>
          <a:prstGeom prst="ellipse">
            <a:avLst/>
          </a:prstGeom>
          <a:solidFill>
            <a:schemeClr val="accent3">
              <a:alpha val="1000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accent3"/>
              </a:solidFill>
            </a:endParaRPr>
          </a:p>
        </p:txBody>
      </p:sp>
      <p:sp>
        <p:nvSpPr>
          <p:cNvPr id="88" name="타원 87"/>
          <p:cNvSpPr/>
          <p:nvPr/>
        </p:nvSpPr>
        <p:spPr>
          <a:xfrm>
            <a:off x="5767109" y="987530"/>
            <a:ext cx="551494" cy="551494"/>
          </a:xfrm>
          <a:prstGeom prst="ellipse">
            <a:avLst/>
          </a:prstGeom>
          <a:solidFill>
            <a:schemeClr val="accent3">
              <a:alpha val="1000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accent3"/>
              </a:solidFill>
            </a:endParaRPr>
          </a:p>
        </p:txBody>
      </p:sp>
      <p:sp>
        <p:nvSpPr>
          <p:cNvPr id="95" name="타원 94"/>
          <p:cNvSpPr/>
          <p:nvPr/>
        </p:nvSpPr>
        <p:spPr>
          <a:xfrm>
            <a:off x="6502536" y="987530"/>
            <a:ext cx="551494" cy="551494"/>
          </a:xfrm>
          <a:prstGeom prst="ellipse">
            <a:avLst/>
          </a:prstGeom>
          <a:solidFill>
            <a:schemeClr val="accent3">
              <a:alpha val="1000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accent3"/>
              </a:solidFill>
            </a:endParaRPr>
          </a:p>
        </p:txBody>
      </p:sp>
      <p:sp>
        <p:nvSpPr>
          <p:cNvPr id="96" name="타원 95"/>
          <p:cNvSpPr/>
          <p:nvPr/>
        </p:nvSpPr>
        <p:spPr>
          <a:xfrm>
            <a:off x="7237964" y="987530"/>
            <a:ext cx="551494" cy="551494"/>
          </a:xfrm>
          <a:prstGeom prst="ellipse">
            <a:avLst/>
          </a:prstGeom>
          <a:solidFill>
            <a:schemeClr val="accent3">
              <a:alpha val="1000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accent3"/>
              </a:solidFill>
            </a:endParaRPr>
          </a:p>
        </p:txBody>
      </p:sp>
      <p:sp>
        <p:nvSpPr>
          <p:cNvPr id="97" name="타원 96"/>
          <p:cNvSpPr/>
          <p:nvPr/>
        </p:nvSpPr>
        <p:spPr>
          <a:xfrm>
            <a:off x="7973392" y="987530"/>
            <a:ext cx="551494" cy="551494"/>
          </a:xfrm>
          <a:prstGeom prst="ellipse">
            <a:avLst/>
          </a:prstGeom>
          <a:solidFill>
            <a:schemeClr val="accent3">
              <a:alpha val="1000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accent3"/>
              </a:solidFill>
            </a:endParaRPr>
          </a:p>
        </p:txBody>
      </p:sp>
      <p:sp>
        <p:nvSpPr>
          <p:cNvPr id="130" name="타원 129"/>
          <p:cNvSpPr/>
          <p:nvPr/>
        </p:nvSpPr>
        <p:spPr>
          <a:xfrm flipV="1">
            <a:off x="4663972" y="4315420"/>
            <a:ext cx="551494" cy="551494"/>
          </a:xfrm>
          <a:prstGeom prst="ellipse">
            <a:avLst/>
          </a:prstGeom>
          <a:solidFill>
            <a:schemeClr val="accent3">
              <a:alpha val="1000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accent3"/>
              </a:solidFill>
            </a:endParaRPr>
          </a:p>
        </p:txBody>
      </p:sp>
      <p:sp>
        <p:nvSpPr>
          <p:cNvPr id="114" name="타원 113"/>
          <p:cNvSpPr/>
          <p:nvPr/>
        </p:nvSpPr>
        <p:spPr>
          <a:xfrm flipV="1">
            <a:off x="1354542" y="3579890"/>
            <a:ext cx="551494" cy="551494"/>
          </a:xfrm>
          <a:prstGeom prst="ellipse">
            <a:avLst/>
          </a:prstGeom>
          <a:solidFill>
            <a:schemeClr val="accent3">
              <a:alpha val="1000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accent3"/>
              </a:solidFill>
            </a:endParaRPr>
          </a:p>
        </p:txBody>
      </p:sp>
      <p:sp>
        <p:nvSpPr>
          <p:cNvPr id="115" name="타원 114"/>
          <p:cNvSpPr/>
          <p:nvPr/>
        </p:nvSpPr>
        <p:spPr>
          <a:xfrm flipV="1">
            <a:off x="2089970" y="3579890"/>
            <a:ext cx="551494" cy="551494"/>
          </a:xfrm>
          <a:prstGeom prst="ellipse">
            <a:avLst/>
          </a:prstGeom>
          <a:solidFill>
            <a:schemeClr val="accent3">
              <a:alpha val="1000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accent3"/>
              </a:solidFill>
            </a:endParaRPr>
          </a:p>
        </p:txBody>
      </p:sp>
      <p:sp>
        <p:nvSpPr>
          <p:cNvPr id="116" name="타원 115"/>
          <p:cNvSpPr/>
          <p:nvPr/>
        </p:nvSpPr>
        <p:spPr>
          <a:xfrm flipV="1">
            <a:off x="2825397" y="3579890"/>
            <a:ext cx="551494" cy="551494"/>
          </a:xfrm>
          <a:prstGeom prst="ellipse">
            <a:avLst/>
          </a:prstGeom>
          <a:solidFill>
            <a:schemeClr val="accent3">
              <a:alpha val="1000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accent3"/>
              </a:solidFill>
            </a:endParaRPr>
          </a:p>
        </p:txBody>
      </p:sp>
      <p:sp>
        <p:nvSpPr>
          <p:cNvPr id="118" name="타원 117"/>
          <p:cNvSpPr/>
          <p:nvPr/>
        </p:nvSpPr>
        <p:spPr>
          <a:xfrm flipV="1">
            <a:off x="4296253" y="3579890"/>
            <a:ext cx="551494" cy="551494"/>
          </a:xfrm>
          <a:prstGeom prst="ellipse">
            <a:avLst/>
          </a:prstGeom>
          <a:solidFill>
            <a:schemeClr val="accent3">
              <a:alpha val="1000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accent3"/>
              </a:solidFill>
            </a:endParaRPr>
          </a:p>
        </p:txBody>
      </p:sp>
      <p:sp>
        <p:nvSpPr>
          <p:cNvPr id="119" name="타원 118"/>
          <p:cNvSpPr/>
          <p:nvPr/>
        </p:nvSpPr>
        <p:spPr>
          <a:xfrm flipV="1">
            <a:off x="5031681" y="3579890"/>
            <a:ext cx="551494" cy="551494"/>
          </a:xfrm>
          <a:prstGeom prst="ellipse">
            <a:avLst/>
          </a:prstGeom>
          <a:solidFill>
            <a:schemeClr val="accent3">
              <a:alpha val="1000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accent3"/>
              </a:solidFill>
            </a:endParaRPr>
          </a:p>
        </p:txBody>
      </p:sp>
      <p:sp>
        <p:nvSpPr>
          <p:cNvPr id="120" name="타원 119"/>
          <p:cNvSpPr/>
          <p:nvPr/>
        </p:nvSpPr>
        <p:spPr>
          <a:xfrm flipV="1">
            <a:off x="5767109" y="3579890"/>
            <a:ext cx="551494" cy="551494"/>
          </a:xfrm>
          <a:prstGeom prst="ellipse">
            <a:avLst/>
          </a:prstGeom>
          <a:solidFill>
            <a:schemeClr val="accent3">
              <a:alpha val="1000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accent3"/>
              </a:solidFill>
            </a:endParaRPr>
          </a:p>
        </p:txBody>
      </p:sp>
      <p:sp>
        <p:nvSpPr>
          <p:cNvPr id="121" name="타원 120"/>
          <p:cNvSpPr/>
          <p:nvPr/>
        </p:nvSpPr>
        <p:spPr>
          <a:xfrm flipV="1">
            <a:off x="6502536" y="3579890"/>
            <a:ext cx="551494" cy="551494"/>
          </a:xfrm>
          <a:prstGeom prst="ellipse">
            <a:avLst/>
          </a:prstGeom>
          <a:solidFill>
            <a:schemeClr val="accent3">
              <a:alpha val="1000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accent3"/>
              </a:solidFill>
            </a:endParaRPr>
          </a:p>
        </p:txBody>
      </p:sp>
      <p:sp>
        <p:nvSpPr>
          <p:cNvPr id="122" name="타원 121"/>
          <p:cNvSpPr/>
          <p:nvPr/>
        </p:nvSpPr>
        <p:spPr>
          <a:xfrm flipV="1">
            <a:off x="7237964" y="3579890"/>
            <a:ext cx="551494" cy="551494"/>
          </a:xfrm>
          <a:prstGeom prst="ellipse">
            <a:avLst/>
          </a:prstGeom>
          <a:solidFill>
            <a:schemeClr val="accent3">
              <a:alpha val="1000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accent3"/>
              </a:solidFill>
            </a:endParaRPr>
          </a:p>
        </p:txBody>
      </p:sp>
      <p:pic>
        <p:nvPicPr>
          <p:cNvPr id="8" name="Paveikslėlis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9883" y="1944802"/>
            <a:ext cx="7088176" cy="194619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9" name="TextBox 8"/>
          <p:cNvSpPr txBox="1"/>
          <p:nvPr/>
        </p:nvSpPr>
        <p:spPr>
          <a:xfrm>
            <a:off x="955425" y="204029"/>
            <a:ext cx="7417092" cy="1384995"/>
          </a:xfrm>
          <a:prstGeom prst="rect">
            <a:avLst/>
          </a:prstGeom>
          <a:noFill/>
        </p:spPr>
        <p:txBody>
          <a:bodyPr wrap="square" rtlCol="0">
            <a:spAutoFit/>
          </a:bodyPr>
          <a:lstStyle/>
          <a:p>
            <a:pPr algn="ctr"/>
            <a:r>
              <a:rPr lang="lt-LT" sz="2800" dirty="0" smtClean="0">
                <a:solidFill>
                  <a:srgbClr val="003893"/>
                </a:solidFill>
                <a:effectLst>
                  <a:outerShdw blurRad="38100" dist="38100" dir="2700000" algn="tl">
                    <a:srgbClr val="000000">
                      <a:alpha val="43137"/>
                    </a:srgbClr>
                  </a:outerShdw>
                </a:effectLst>
                <a:latin typeface="Bookman Old Style" panose="02050604050505020204" pitchFamily="18" charset="0"/>
              </a:rPr>
              <a:t>KORUPCIJOS RIZIKOS VEIKSNIAI </a:t>
            </a:r>
          </a:p>
          <a:p>
            <a:pPr algn="ctr"/>
            <a:r>
              <a:rPr lang="lt-LT" sz="2800" dirty="0" smtClean="0">
                <a:solidFill>
                  <a:srgbClr val="003893"/>
                </a:solidFill>
                <a:effectLst>
                  <a:outerShdw blurRad="38100" dist="38100" dir="2700000" algn="tl">
                    <a:srgbClr val="000000">
                      <a:alpha val="43137"/>
                    </a:srgbClr>
                  </a:outerShdw>
                </a:effectLst>
                <a:latin typeface="Bookman Old Style" panose="02050604050505020204" pitchFamily="18" charset="0"/>
              </a:rPr>
              <a:t>STATYBOS IR STATYBOS PRIEŽIŪROS </a:t>
            </a:r>
          </a:p>
          <a:p>
            <a:pPr algn="ctr"/>
            <a:r>
              <a:rPr lang="lt-LT" sz="2800" dirty="0" smtClean="0">
                <a:solidFill>
                  <a:srgbClr val="003893"/>
                </a:solidFill>
                <a:effectLst>
                  <a:outerShdw blurRad="38100" dist="38100" dir="2700000" algn="tl">
                    <a:srgbClr val="000000">
                      <a:alpha val="43137"/>
                    </a:srgbClr>
                  </a:outerShdw>
                </a:effectLst>
                <a:latin typeface="Bookman Old Style" panose="02050604050505020204" pitchFamily="18" charset="0"/>
              </a:rPr>
              <a:t>SRITYJE</a:t>
            </a:r>
            <a:endParaRPr lang="lt-LT" sz="2800" dirty="0">
              <a:solidFill>
                <a:srgbClr val="003893"/>
              </a:solidFill>
              <a:effectLst>
                <a:outerShdw blurRad="38100" dist="38100" dir="2700000" algn="tl">
                  <a:srgbClr val="000000">
                    <a:alpha val="43137"/>
                  </a:srgbClr>
                </a:outerShdw>
              </a:effectLst>
              <a:latin typeface="Bookman Old Style" panose="02050604050505020204" pitchFamily="18" charset="0"/>
            </a:endParaRPr>
          </a:p>
        </p:txBody>
      </p:sp>
      <p:pic>
        <p:nvPicPr>
          <p:cNvPr id="74" name="Paveikslėlis 7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69" y="6671"/>
            <a:ext cx="673255" cy="649632"/>
          </a:xfrm>
          <a:prstGeom prst="rect">
            <a:avLst/>
          </a:prstGeom>
        </p:spPr>
      </p:pic>
      <p:sp>
        <p:nvSpPr>
          <p:cNvPr id="2" name="Stačiakampis 1"/>
          <p:cNvSpPr/>
          <p:nvPr/>
        </p:nvSpPr>
        <p:spPr>
          <a:xfrm>
            <a:off x="476649" y="4114113"/>
            <a:ext cx="8374643" cy="830997"/>
          </a:xfrm>
          <a:prstGeom prst="rect">
            <a:avLst/>
          </a:prstGeom>
        </p:spPr>
        <p:txBody>
          <a:bodyPr wrap="square">
            <a:spAutoFit/>
          </a:bodyPr>
          <a:lstStyle/>
          <a:p>
            <a:pPr algn="ctr"/>
            <a:r>
              <a:rPr lang="lt-LT" sz="1200" b="1" i="1" dirty="0" smtClean="0">
                <a:solidFill>
                  <a:srgbClr val="003893"/>
                </a:solidFill>
                <a:latin typeface="Bookman Old Style" panose="02050604050505020204" pitchFamily="18" charset="0"/>
              </a:rPr>
              <a:t>Audrius Bereišis</a:t>
            </a:r>
          </a:p>
          <a:p>
            <a:pPr algn="ctr"/>
            <a:r>
              <a:rPr lang="lt-LT" sz="1200" i="1" dirty="0" smtClean="0">
                <a:solidFill>
                  <a:srgbClr val="003893"/>
                </a:solidFill>
                <a:latin typeface="Bookman Old Style" panose="02050604050505020204" pitchFamily="18" charset="0"/>
              </a:rPr>
              <a:t>Lietuvos Respublikos specialiųjų tyrimų tarnybos </a:t>
            </a:r>
          </a:p>
          <a:p>
            <a:pPr algn="ctr"/>
            <a:r>
              <a:rPr lang="lt-LT" sz="1200" i="1" dirty="0" smtClean="0">
                <a:solidFill>
                  <a:srgbClr val="003893"/>
                </a:solidFill>
                <a:latin typeface="Bookman Old Style" panose="02050604050505020204" pitchFamily="18" charset="0"/>
              </a:rPr>
              <a:t>Korupcijos prevencijos valdybos</a:t>
            </a:r>
          </a:p>
          <a:p>
            <a:pPr algn="ctr"/>
            <a:r>
              <a:rPr lang="lt-LT" sz="1200" i="1" dirty="0" smtClean="0">
                <a:solidFill>
                  <a:srgbClr val="003893"/>
                </a:solidFill>
                <a:latin typeface="Bookman Old Style" panose="02050604050505020204" pitchFamily="18" charset="0"/>
              </a:rPr>
              <a:t>Antikorupcinio vertinimo skyriaus viršininkas   </a:t>
            </a:r>
            <a:endParaRPr lang="lt-LT" sz="1200" dirty="0">
              <a:solidFill>
                <a:srgbClr val="003893"/>
              </a:solidFill>
              <a:effectLst/>
              <a:latin typeface="Bookman Old Style" panose="02050604050505020204" pitchFamily="18" charset="0"/>
            </a:endParaRPr>
          </a:p>
        </p:txBody>
      </p:sp>
    </p:spTree>
    <p:extLst>
      <p:ext uri="{BB962C8B-B14F-4D97-AF65-F5344CB8AC3E}">
        <p14:creationId xmlns:p14="http://schemas.microsoft.com/office/powerpoint/2010/main" val="54054479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blinds(horizontal)">
                                      <p:cBhvr>
                                        <p:cTn id="7" dur="500"/>
                                        <p:tgtEl>
                                          <p:spTgt spid="7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79"/>
                                        </p:tgtEl>
                                        <p:attrNameLst>
                                          <p:attrName>style.visibility</p:attrName>
                                        </p:attrNameLst>
                                      </p:cBhvr>
                                      <p:to>
                                        <p:strVal val="visible"/>
                                      </p:to>
                                    </p:set>
                                    <p:animEffect transition="in" filter="blinds(horizontal)">
                                      <p:cBhvr>
                                        <p:cTn id="10" dur="500"/>
                                        <p:tgtEl>
                                          <p:spTgt spid="79"/>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87"/>
                                        </p:tgtEl>
                                        <p:attrNameLst>
                                          <p:attrName>style.visibility</p:attrName>
                                        </p:attrNameLst>
                                      </p:cBhvr>
                                      <p:to>
                                        <p:strVal val="visible"/>
                                      </p:to>
                                    </p:set>
                                    <p:animEffect transition="in" filter="blinds(horizontal)">
                                      <p:cBhvr>
                                        <p:cTn id="13" dur="500"/>
                                        <p:tgtEl>
                                          <p:spTgt spid="87"/>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95"/>
                                        </p:tgtEl>
                                        <p:attrNameLst>
                                          <p:attrName>style.visibility</p:attrName>
                                        </p:attrNameLst>
                                      </p:cBhvr>
                                      <p:to>
                                        <p:strVal val="visible"/>
                                      </p:to>
                                    </p:set>
                                    <p:animEffect transition="in" filter="blinds(horizontal)">
                                      <p:cBhvr>
                                        <p:cTn id="16" dur="500"/>
                                        <p:tgtEl>
                                          <p:spTgt spid="95"/>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97"/>
                                        </p:tgtEl>
                                        <p:attrNameLst>
                                          <p:attrName>style.visibility</p:attrName>
                                        </p:attrNameLst>
                                      </p:cBhvr>
                                      <p:to>
                                        <p:strVal val="visible"/>
                                      </p:to>
                                    </p:set>
                                    <p:animEffect transition="in" filter="blinds(horizontal)">
                                      <p:cBhvr>
                                        <p:cTn id="19" dur="500"/>
                                        <p:tgtEl>
                                          <p:spTgt spid="97"/>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114"/>
                                        </p:tgtEl>
                                        <p:attrNameLst>
                                          <p:attrName>style.visibility</p:attrName>
                                        </p:attrNameLst>
                                      </p:cBhvr>
                                      <p:to>
                                        <p:strVal val="visible"/>
                                      </p:to>
                                    </p:set>
                                    <p:animEffect transition="in" filter="blinds(horizontal)">
                                      <p:cBhvr>
                                        <p:cTn id="22" dur="500"/>
                                        <p:tgtEl>
                                          <p:spTgt spid="114"/>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116"/>
                                        </p:tgtEl>
                                        <p:attrNameLst>
                                          <p:attrName>style.visibility</p:attrName>
                                        </p:attrNameLst>
                                      </p:cBhvr>
                                      <p:to>
                                        <p:strVal val="visible"/>
                                      </p:to>
                                    </p:set>
                                    <p:animEffect transition="in" filter="blinds(horizontal)">
                                      <p:cBhvr>
                                        <p:cTn id="25" dur="500"/>
                                        <p:tgtEl>
                                          <p:spTgt spid="116"/>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blinds(horizontal)">
                                      <p:cBhvr>
                                        <p:cTn id="28" dur="500"/>
                                        <p:tgtEl>
                                          <p:spTgt spid="118"/>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130"/>
                                        </p:tgtEl>
                                        <p:attrNameLst>
                                          <p:attrName>style.visibility</p:attrName>
                                        </p:attrNameLst>
                                      </p:cBhvr>
                                      <p:to>
                                        <p:strVal val="visible"/>
                                      </p:to>
                                    </p:set>
                                    <p:animEffect transition="in" filter="blinds(horizontal)">
                                      <p:cBhvr>
                                        <p:cTn id="31" dur="500"/>
                                        <p:tgtEl>
                                          <p:spTgt spid="130"/>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120"/>
                                        </p:tgtEl>
                                        <p:attrNameLst>
                                          <p:attrName>style.visibility</p:attrName>
                                        </p:attrNameLst>
                                      </p:cBhvr>
                                      <p:to>
                                        <p:strVal val="visible"/>
                                      </p:to>
                                    </p:set>
                                    <p:animEffect transition="in" filter="blinds(horizontal)">
                                      <p:cBhvr>
                                        <p:cTn id="34" dur="500"/>
                                        <p:tgtEl>
                                          <p:spTgt spid="120"/>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122"/>
                                        </p:tgtEl>
                                        <p:attrNameLst>
                                          <p:attrName>style.visibility</p:attrName>
                                        </p:attrNameLst>
                                      </p:cBhvr>
                                      <p:to>
                                        <p:strVal val="visible"/>
                                      </p:to>
                                    </p:set>
                                    <p:animEffect transition="in" filter="blinds(horizontal)">
                                      <p:cBhvr>
                                        <p:cTn id="37" dur="500"/>
                                        <p:tgtEl>
                                          <p:spTgt spid="122"/>
                                        </p:tgtEl>
                                      </p:cBhvr>
                                    </p:animEffect>
                                  </p:childTnLst>
                                </p:cTn>
                              </p:par>
                              <p:par>
                                <p:cTn id="38" presetID="3" presetClass="entr" presetSubtype="5" fill="hold" grpId="0" nodeType="withEffect">
                                  <p:stCondLst>
                                    <p:cond delay="0"/>
                                  </p:stCondLst>
                                  <p:childTnLst>
                                    <p:set>
                                      <p:cBhvr>
                                        <p:cTn id="39" dur="1" fill="hold">
                                          <p:stCondLst>
                                            <p:cond delay="0"/>
                                          </p:stCondLst>
                                        </p:cTn>
                                        <p:tgtEl>
                                          <p:spTgt spid="76"/>
                                        </p:tgtEl>
                                        <p:attrNameLst>
                                          <p:attrName>style.visibility</p:attrName>
                                        </p:attrNameLst>
                                      </p:cBhvr>
                                      <p:to>
                                        <p:strVal val="visible"/>
                                      </p:to>
                                    </p:set>
                                    <p:animEffect transition="in" filter="blinds(vertical)">
                                      <p:cBhvr>
                                        <p:cTn id="40" dur="500"/>
                                        <p:tgtEl>
                                          <p:spTgt spid="76"/>
                                        </p:tgtEl>
                                      </p:cBhvr>
                                    </p:animEffect>
                                  </p:childTnLst>
                                </p:cTn>
                              </p:par>
                              <p:par>
                                <p:cTn id="41" presetID="3" presetClass="entr" presetSubtype="5" fill="hold" grpId="0" nodeType="withEffect">
                                  <p:stCondLst>
                                    <p:cond delay="0"/>
                                  </p:stCondLst>
                                  <p:childTnLst>
                                    <p:set>
                                      <p:cBhvr>
                                        <p:cTn id="42" dur="1" fill="hold">
                                          <p:stCondLst>
                                            <p:cond delay="0"/>
                                          </p:stCondLst>
                                        </p:cTn>
                                        <p:tgtEl>
                                          <p:spTgt spid="78"/>
                                        </p:tgtEl>
                                        <p:attrNameLst>
                                          <p:attrName>style.visibility</p:attrName>
                                        </p:attrNameLst>
                                      </p:cBhvr>
                                      <p:to>
                                        <p:strVal val="visible"/>
                                      </p:to>
                                    </p:set>
                                    <p:animEffect transition="in" filter="blinds(vertical)">
                                      <p:cBhvr>
                                        <p:cTn id="43" dur="500"/>
                                        <p:tgtEl>
                                          <p:spTgt spid="78"/>
                                        </p:tgtEl>
                                      </p:cBhvr>
                                    </p:animEffect>
                                  </p:childTnLst>
                                </p:cTn>
                              </p:par>
                              <p:par>
                                <p:cTn id="44" presetID="3" presetClass="entr" presetSubtype="5" fill="hold" grpId="0" nodeType="withEffect">
                                  <p:stCondLst>
                                    <p:cond delay="0"/>
                                  </p:stCondLst>
                                  <p:childTnLst>
                                    <p:set>
                                      <p:cBhvr>
                                        <p:cTn id="45" dur="1" fill="hold">
                                          <p:stCondLst>
                                            <p:cond delay="0"/>
                                          </p:stCondLst>
                                        </p:cTn>
                                        <p:tgtEl>
                                          <p:spTgt spid="80"/>
                                        </p:tgtEl>
                                        <p:attrNameLst>
                                          <p:attrName>style.visibility</p:attrName>
                                        </p:attrNameLst>
                                      </p:cBhvr>
                                      <p:to>
                                        <p:strVal val="visible"/>
                                      </p:to>
                                    </p:set>
                                    <p:animEffect transition="in" filter="blinds(vertical)">
                                      <p:cBhvr>
                                        <p:cTn id="46" dur="500"/>
                                        <p:tgtEl>
                                          <p:spTgt spid="80"/>
                                        </p:tgtEl>
                                      </p:cBhvr>
                                    </p:animEffect>
                                  </p:childTnLst>
                                </p:cTn>
                              </p:par>
                              <p:par>
                                <p:cTn id="47" presetID="3" presetClass="entr" presetSubtype="5"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blinds(vertical)">
                                      <p:cBhvr>
                                        <p:cTn id="49" dur="500"/>
                                        <p:tgtEl>
                                          <p:spTgt spid="88"/>
                                        </p:tgtEl>
                                      </p:cBhvr>
                                    </p:animEffect>
                                  </p:childTnLst>
                                </p:cTn>
                              </p:par>
                              <p:par>
                                <p:cTn id="50" presetID="3" presetClass="entr" presetSubtype="5" fill="hold" grpId="0" nodeType="withEffect">
                                  <p:stCondLst>
                                    <p:cond delay="0"/>
                                  </p:stCondLst>
                                  <p:childTnLst>
                                    <p:set>
                                      <p:cBhvr>
                                        <p:cTn id="51" dur="1" fill="hold">
                                          <p:stCondLst>
                                            <p:cond delay="0"/>
                                          </p:stCondLst>
                                        </p:cTn>
                                        <p:tgtEl>
                                          <p:spTgt spid="96"/>
                                        </p:tgtEl>
                                        <p:attrNameLst>
                                          <p:attrName>style.visibility</p:attrName>
                                        </p:attrNameLst>
                                      </p:cBhvr>
                                      <p:to>
                                        <p:strVal val="visible"/>
                                      </p:to>
                                    </p:set>
                                    <p:animEffect transition="in" filter="blinds(vertical)">
                                      <p:cBhvr>
                                        <p:cTn id="52" dur="500"/>
                                        <p:tgtEl>
                                          <p:spTgt spid="96"/>
                                        </p:tgtEl>
                                      </p:cBhvr>
                                    </p:animEffect>
                                  </p:childTnLst>
                                </p:cTn>
                              </p:par>
                              <p:par>
                                <p:cTn id="53" presetID="3" presetClass="entr" presetSubtype="5" fill="hold" grpId="0" nodeType="withEffect">
                                  <p:stCondLst>
                                    <p:cond delay="0"/>
                                  </p:stCondLst>
                                  <p:childTnLst>
                                    <p:set>
                                      <p:cBhvr>
                                        <p:cTn id="54" dur="1" fill="hold">
                                          <p:stCondLst>
                                            <p:cond delay="0"/>
                                          </p:stCondLst>
                                        </p:cTn>
                                        <p:tgtEl>
                                          <p:spTgt spid="115"/>
                                        </p:tgtEl>
                                        <p:attrNameLst>
                                          <p:attrName>style.visibility</p:attrName>
                                        </p:attrNameLst>
                                      </p:cBhvr>
                                      <p:to>
                                        <p:strVal val="visible"/>
                                      </p:to>
                                    </p:set>
                                    <p:animEffect transition="in" filter="blinds(vertical)">
                                      <p:cBhvr>
                                        <p:cTn id="55" dur="500"/>
                                        <p:tgtEl>
                                          <p:spTgt spid="115"/>
                                        </p:tgtEl>
                                      </p:cBhvr>
                                    </p:animEffect>
                                  </p:childTnLst>
                                </p:cTn>
                              </p:par>
                              <p:par>
                                <p:cTn id="56" presetID="3" presetClass="entr" presetSubtype="5" fill="hold" grpId="0" nodeType="withEffect">
                                  <p:stCondLst>
                                    <p:cond delay="0"/>
                                  </p:stCondLst>
                                  <p:childTnLst>
                                    <p:set>
                                      <p:cBhvr>
                                        <p:cTn id="57" dur="1" fill="hold">
                                          <p:stCondLst>
                                            <p:cond delay="0"/>
                                          </p:stCondLst>
                                        </p:cTn>
                                        <p:tgtEl>
                                          <p:spTgt spid="119"/>
                                        </p:tgtEl>
                                        <p:attrNameLst>
                                          <p:attrName>style.visibility</p:attrName>
                                        </p:attrNameLst>
                                      </p:cBhvr>
                                      <p:to>
                                        <p:strVal val="visible"/>
                                      </p:to>
                                    </p:set>
                                    <p:animEffect transition="in" filter="blinds(vertical)">
                                      <p:cBhvr>
                                        <p:cTn id="58" dur="500"/>
                                        <p:tgtEl>
                                          <p:spTgt spid="119"/>
                                        </p:tgtEl>
                                      </p:cBhvr>
                                    </p:animEffect>
                                  </p:childTnLst>
                                </p:cTn>
                              </p:par>
                              <p:par>
                                <p:cTn id="59" presetID="3" presetClass="entr" presetSubtype="5" fill="hold" grpId="0" nodeType="withEffect">
                                  <p:stCondLst>
                                    <p:cond delay="0"/>
                                  </p:stCondLst>
                                  <p:childTnLst>
                                    <p:set>
                                      <p:cBhvr>
                                        <p:cTn id="60" dur="1" fill="hold">
                                          <p:stCondLst>
                                            <p:cond delay="0"/>
                                          </p:stCondLst>
                                        </p:cTn>
                                        <p:tgtEl>
                                          <p:spTgt spid="121"/>
                                        </p:tgtEl>
                                        <p:attrNameLst>
                                          <p:attrName>style.visibility</p:attrName>
                                        </p:attrNameLst>
                                      </p:cBhvr>
                                      <p:to>
                                        <p:strVal val="visible"/>
                                      </p:to>
                                    </p:set>
                                    <p:animEffect transition="in" filter="blinds(vertical)">
                                      <p:cBhvr>
                                        <p:cTn id="61"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76" grpId="0" animBg="1"/>
      <p:bldP spid="77" grpId="0" animBg="1"/>
      <p:bldP spid="78" grpId="0" animBg="1"/>
      <p:bldP spid="80" grpId="0" animBg="1"/>
      <p:bldP spid="87" grpId="0" animBg="1"/>
      <p:bldP spid="88" grpId="0" animBg="1"/>
      <p:bldP spid="95" grpId="0" animBg="1"/>
      <p:bldP spid="96" grpId="0" animBg="1"/>
      <p:bldP spid="97" grpId="0" animBg="1"/>
      <p:bldP spid="130" grpId="0" animBg="1"/>
      <p:bldP spid="114" grpId="0" animBg="1"/>
      <p:bldP spid="115" grpId="0" animBg="1"/>
      <p:bldP spid="116" grpId="0" animBg="1"/>
      <p:bldP spid="118" grpId="0" animBg="1"/>
      <p:bldP spid="119" grpId="0" animBg="1"/>
      <p:bldP spid="120" grpId="0" animBg="1"/>
      <p:bldP spid="121" grpId="0" animBg="1"/>
      <p:bldP spid="12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720725" y="204732"/>
            <a:ext cx="8220974" cy="467469"/>
          </a:xfrm>
        </p:spPr>
        <p:txBody>
          <a:bodyPr/>
          <a:lstStyle/>
          <a:p>
            <a:pPr algn="ctr"/>
            <a:r>
              <a:rPr lang="lt-LT" sz="2400" b="1" dirty="0" smtClean="0">
                <a:solidFill>
                  <a:srgbClr val="003893"/>
                </a:solidFill>
                <a:latin typeface="Bookman Old Style" panose="02050604050505020204" pitchFamily="18" charset="0"/>
              </a:rPr>
              <a:t>KORUPCIJOS </a:t>
            </a:r>
            <a:r>
              <a:rPr lang="lt-LT" sz="2400" b="1" dirty="0">
                <a:solidFill>
                  <a:srgbClr val="003893"/>
                </a:solidFill>
                <a:latin typeface="Bookman Old Style" panose="02050604050505020204" pitchFamily="18" charset="0"/>
              </a:rPr>
              <a:t>RIZIKOS VEIKSNIAI </a:t>
            </a:r>
            <a:endParaRPr lang="lt-LT" sz="2400" dirty="0"/>
          </a:p>
        </p:txBody>
      </p:sp>
      <p:sp>
        <p:nvSpPr>
          <p:cNvPr id="3" name="Teksto vietos rezervavimo ženklas 2"/>
          <p:cNvSpPr>
            <a:spLocks noGrp="1"/>
          </p:cNvSpPr>
          <p:nvPr>
            <p:ph type="body" sz="quarter" idx="10"/>
          </p:nvPr>
        </p:nvSpPr>
        <p:spPr>
          <a:xfrm>
            <a:off x="1003413" y="820345"/>
            <a:ext cx="7120990" cy="1645240"/>
          </a:xfrm>
        </p:spPr>
        <p:txBody>
          <a:bodyPr/>
          <a:lstStyle/>
          <a:p>
            <a:pPr algn="ctr"/>
            <a:r>
              <a:rPr lang="lt-LT" sz="2000" u="sng" dirty="0" smtClean="0">
                <a:solidFill>
                  <a:srgbClr val="003893"/>
                </a:solidFill>
                <a:latin typeface="Bookman Old Style" panose="02050604050505020204" pitchFamily="18" charset="0"/>
              </a:rPr>
              <a:t>Statybos </a:t>
            </a:r>
            <a:r>
              <a:rPr lang="lt-LT" sz="2000" u="sng" dirty="0">
                <a:solidFill>
                  <a:srgbClr val="003893"/>
                </a:solidFill>
                <a:latin typeface="Bookman Old Style" panose="02050604050505020204" pitchFamily="18" charset="0"/>
              </a:rPr>
              <a:t>leidimus išduodančių ar priežiūrą turinčių vykdyti tarnautojų </a:t>
            </a:r>
            <a:r>
              <a:rPr lang="lt-LT" sz="2000" u="sng" dirty="0" smtClean="0">
                <a:solidFill>
                  <a:srgbClr val="003893"/>
                </a:solidFill>
                <a:latin typeface="Bookman Old Style" panose="02050604050505020204" pitchFamily="18" charset="0"/>
              </a:rPr>
              <a:t>neteisėtos korupcinio pobūdžio veikos </a:t>
            </a:r>
            <a:r>
              <a:rPr lang="lt-LT" sz="2000" dirty="0" smtClean="0">
                <a:solidFill>
                  <a:srgbClr val="003893"/>
                </a:solidFill>
                <a:latin typeface="Bookman Old Style" panose="02050604050505020204" pitchFamily="18" charset="0"/>
              </a:rPr>
              <a:t>(dokumentų klastojimas, projekto ir kitų dokumentų parengimas ir vėliau jų patvirtinimas, neteisėto atlygio reikalavimas ir kt.) </a:t>
            </a:r>
            <a:endParaRPr lang="lt-LT" sz="2000" dirty="0">
              <a:solidFill>
                <a:srgbClr val="003893"/>
              </a:solidFill>
              <a:latin typeface="Bookman Old Style" panose="02050604050505020204" pitchFamily="18" charset="0"/>
            </a:endParaRPr>
          </a:p>
          <a:p>
            <a:endParaRPr lang="lt-LT" dirty="0"/>
          </a:p>
        </p:txBody>
      </p:sp>
      <p:pic>
        <p:nvPicPr>
          <p:cNvPr id="4" name="Paveikslėlis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69" y="6671"/>
            <a:ext cx="673255" cy="649632"/>
          </a:xfrm>
          <a:prstGeom prst="rect">
            <a:avLst/>
          </a:prstGeom>
        </p:spPr>
      </p:pic>
      <p:pic>
        <p:nvPicPr>
          <p:cNvPr id="5" name="Paveikslėlis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19797" y="2759385"/>
            <a:ext cx="4950000" cy="2068444"/>
          </a:xfrm>
          <a:prstGeom prst="rect">
            <a:avLst/>
          </a:prstGeom>
        </p:spPr>
      </p:pic>
    </p:spTree>
    <p:extLst>
      <p:ext uri="{BB962C8B-B14F-4D97-AF65-F5344CB8AC3E}">
        <p14:creationId xmlns:p14="http://schemas.microsoft.com/office/powerpoint/2010/main" val="3410559474"/>
      </p:ext>
    </p:extLst>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632555" y="188834"/>
            <a:ext cx="8423275" cy="467469"/>
          </a:xfrm>
        </p:spPr>
        <p:txBody>
          <a:bodyPr/>
          <a:lstStyle/>
          <a:p>
            <a:pPr algn="ctr"/>
            <a:r>
              <a:rPr lang="lt-LT" dirty="0">
                <a:solidFill>
                  <a:srgbClr val="003893"/>
                </a:solidFill>
                <a:latin typeface="Bookman Old Style" panose="02050604050505020204" pitchFamily="18" charset="0"/>
              </a:rPr>
              <a:t>R</a:t>
            </a:r>
            <a:r>
              <a:rPr lang="lt-LT" dirty="0" smtClean="0">
                <a:solidFill>
                  <a:srgbClr val="003893"/>
                </a:solidFill>
                <a:latin typeface="Bookman Old Style" panose="02050604050505020204" pitchFamily="18" charset="0"/>
              </a:rPr>
              <a:t>iziką iliustruojantys STT ikiteisminiai tyrimai </a:t>
            </a:r>
            <a:endParaRPr lang="lt-LT" dirty="0">
              <a:solidFill>
                <a:srgbClr val="003893"/>
              </a:solidFill>
              <a:latin typeface="Bookman Old Style" panose="02050604050505020204" pitchFamily="18" charset="0"/>
            </a:endParaRPr>
          </a:p>
        </p:txBody>
      </p:sp>
      <p:sp>
        <p:nvSpPr>
          <p:cNvPr id="3" name="Teksto vietos rezervavimo ženklas 2"/>
          <p:cNvSpPr>
            <a:spLocks noGrp="1"/>
          </p:cNvSpPr>
          <p:nvPr>
            <p:ph type="body" sz="quarter" idx="10"/>
          </p:nvPr>
        </p:nvSpPr>
        <p:spPr>
          <a:xfrm>
            <a:off x="344296" y="838466"/>
            <a:ext cx="8480454" cy="4062202"/>
          </a:xfrm>
        </p:spPr>
        <p:txBody>
          <a:bodyPr/>
          <a:lstStyle/>
          <a:p>
            <a:r>
              <a:rPr lang="lt-LT" sz="1400" dirty="0" smtClean="0">
                <a:solidFill>
                  <a:srgbClr val="003893"/>
                </a:solidFill>
                <a:latin typeface="Bookman Old Style" panose="02050604050505020204" pitchFamily="18" charset="0"/>
              </a:rPr>
              <a:t>STT </a:t>
            </a:r>
            <a:r>
              <a:rPr lang="lt-LT" sz="1400" dirty="0">
                <a:solidFill>
                  <a:srgbClr val="003893"/>
                </a:solidFill>
                <a:latin typeface="Bookman Old Style" panose="02050604050505020204" pitchFamily="18" charset="0"/>
              </a:rPr>
              <a:t>Panevėžio valdybos </a:t>
            </a:r>
            <a:r>
              <a:rPr lang="lt-LT" sz="1400" dirty="0" smtClean="0">
                <a:solidFill>
                  <a:srgbClr val="003893"/>
                </a:solidFill>
                <a:latin typeface="Bookman Old Style" panose="02050604050505020204" pitchFamily="18" charset="0"/>
              </a:rPr>
              <a:t>pareigūnai nustatė</a:t>
            </a:r>
            <a:r>
              <a:rPr lang="lt-LT" sz="1400" dirty="0">
                <a:solidFill>
                  <a:srgbClr val="003893"/>
                </a:solidFill>
                <a:latin typeface="Bookman Old Style" panose="02050604050505020204" pitchFamily="18" charset="0"/>
              </a:rPr>
              <a:t>, kad </a:t>
            </a:r>
            <a:r>
              <a:rPr lang="lt-LT" sz="1400" dirty="0" smtClean="0">
                <a:solidFill>
                  <a:srgbClr val="003893"/>
                </a:solidFill>
                <a:latin typeface="Bookman Old Style" panose="02050604050505020204" pitchFamily="18" charset="0"/>
              </a:rPr>
              <a:t>tuometis Panevėžio </a:t>
            </a:r>
            <a:r>
              <a:rPr lang="lt-LT" sz="1400" dirty="0">
                <a:solidFill>
                  <a:srgbClr val="003893"/>
                </a:solidFill>
                <a:latin typeface="Bookman Old Style" panose="02050604050505020204" pitchFamily="18" charset="0"/>
              </a:rPr>
              <a:t>apskrities </a:t>
            </a:r>
            <a:r>
              <a:rPr lang="lt-LT" sz="1400" dirty="0" smtClean="0">
                <a:solidFill>
                  <a:srgbClr val="003893"/>
                </a:solidFill>
                <a:latin typeface="Bookman Old Style" panose="02050604050505020204" pitchFamily="18" charset="0"/>
              </a:rPr>
              <a:t>viršininkas V. T., </a:t>
            </a:r>
            <a:r>
              <a:rPr lang="lt-LT" sz="1400" dirty="0">
                <a:solidFill>
                  <a:srgbClr val="003893"/>
                </a:solidFill>
                <a:latin typeface="Bookman Old Style" panose="02050604050505020204" pitchFamily="18" charset="0"/>
              </a:rPr>
              <a:t>kartu su tuomečiu Statybos valstybinės priežiūros skyriaus vedėju M. </a:t>
            </a:r>
            <a:r>
              <a:rPr lang="lt-LT" sz="1400" dirty="0" smtClean="0">
                <a:solidFill>
                  <a:srgbClr val="003893"/>
                </a:solidFill>
                <a:latin typeface="Bookman Old Style" panose="02050604050505020204" pitchFamily="18" charset="0"/>
              </a:rPr>
              <a:t>D. </a:t>
            </a:r>
            <a:r>
              <a:rPr lang="lt-LT" sz="1400" dirty="0">
                <a:solidFill>
                  <a:srgbClr val="003893"/>
                </a:solidFill>
                <a:latin typeface="Bookman Old Style" panose="02050604050505020204" pitchFamily="18" charset="0"/>
              </a:rPr>
              <a:t>suklastojo dokumentą. Šie asmenys, žinodami, kad Panevėžio miesto apylinkės teismas žemės sklype, esančiame Klaipėdos gatvėje, nutartimi laikinai sustabdė statybas, suklastojo dokumentą dėl statinio patalpų pripažinimo tinkamu naudoti</a:t>
            </a:r>
            <a:r>
              <a:rPr lang="lt-LT" sz="1400" dirty="0" smtClean="0">
                <a:solidFill>
                  <a:srgbClr val="003893"/>
                </a:solidFill>
                <a:latin typeface="Bookman Old Style" panose="02050604050505020204" pitchFamily="18" charset="0"/>
              </a:rPr>
              <a:t>.</a:t>
            </a:r>
          </a:p>
          <a:p>
            <a:endParaRPr lang="lt-LT" sz="1400" dirty="0">
              <a:solidFill>
                <a:srgbClr val="003893"/>
              </a:solidFill>
              <a:latin typeface="Bookman Old Style" panose="02050604050505020204" pitchFamily="18" charset="0"/>
            </a:endParaRPr>
          </a:p>
          <a:p>
            <a:r>
              <a:rPr lang="lt-LT" sz="1400" dirty="0">
                <a:solidFill>
                  <a:srgbClr val="003893"/>
                </a:solidFill>
                <a:latin typeface="Bookman Old Style" panose="02050604050505020204" pitchFamily="18" charset="0"/>
              </a:rPr>
              <a:t>Už nusikalstamas veikas </a:t>
            </a:r>
            <a:r>
              <a:rPr lang="lt-LT" sz="1400" dirty="0" smtClean="0">
                <a:solidFill>
                  <a:srgbClr val="003893"/>
                </a:solidFill>
                <a:latin typeface="Bookman Old Style" panose="02050604050505020204" pitchFamily="18" charset="0"/>
              </a:rPr>
              <a:t>V</a:t>
            </a:r>
            <a:r>
              <a:rPr lang="lt-LT" sz="1400" dirty="0">
                <a:solidFill>
                  <a:srgbClr val="003893"/>
                </a:solidFill>
                <a:latin typeface="Bookman Old Style" panose="02050604050505020204" pitchFamily="18" charset="0"/>
              </a:rPr>
              <a:t>. </a:t>
            </a:r>
            <a:r>
              <a:rPr lang="lt-LT" sz="1400" dirty="0" smtClean="0">
                <a:solidFill>
                  <a:srgbClr val="003893"/>
                </a:solidFill>
                <a:latin typeface="Bookman Old Style" panose="02050604050505020204" pitchFamily="18" charset="0"/>
              </a:rPr>
              <a:t>T. skirta 3 012 eurų, </a:t>
            </a:r>
            <a:r>
              <a:rPr lang="lt-LT" sz="1400" dirty="0">
                <a:solidFill>
                  <a:srgbClr val="003893"/>
                </a:solidFill>
                <a:latin typeface="Bookman Old Style" panose="02050604050505020204" pitchFamily="18" charset="0"/>
              </a:rPr>
              <a:t>M. </a:t>
            </a:r>
            <a:r>
              <a:rPr lang="lt-LT" sz="1400" dirty="0" smtClean="0">
                <a:solidFill>
                  <a:srgbClr val="003893"/>
                </a:solidFill>
                <a:latin typeface="Bookman Old Style" panose="02050604050505020204" pitchFamily="18" charset="0"/>
              </a:rPr>
              <a:t>D. </a:t>
            </a:r>
            <a:r>
              <a:rPr lang="lt-LT" sz="1400" dirty="0">
                <a:solidFill>
                  <a:srgbClr val="003893"/>
                </a:solidFill>
                <a:latin typeface="Bookman Old Style" panose="02050604050505020204" pitchFamily="18" charset="0"/>
              </a:rPr>
              <a:t>– 1 </a:t>
            </a:r>
            <a:r>
              <a:rPr lang="lt-LT" sz="1400" dirty="0" smtClean="0">
                <a:solidFill>
                  <a:srgbClr val="003893"/>
                </a:solidFill>
                <a:latin typeface="Bookman Old Style" panose="02050604050505020204" pitchFamily="18" charset="0"/>
              </a:rPr>
              <a:t>882 </a:t>
            </a:r>
            <a:r>
              <a:rPr lang="lt-LT" sz="1400" dirty="0">
                <a:solidFill>
                  <a:srgbClr val="003893"/>
                </a:solidFill>
                <a:latin typeface="Bookman Old Style" panose="02050604050505020204" pitchFamily="18" charset="0"/>
              </a:rPr>
              <a:t>eurų </a:t>
            </a:r>
            <a:r>
              <a:rPr lang="lt-LT" sz="1400" dirty="0" smtClean="0">
                <a:solidFill>
                  <a:srgbClr val="003893"/>
                </a:solidFill>
                <a:latin typeface="Bookman Old Style" panose="02050604050505020204" pitchFamily="18" charset="0"/>
              </a:rPr>
              <a:t>bauda.</a:t>
            </a:r>
            <a:endParaRPr lang="lt-LT" sz="1400" dirty="0">
              <a:solidFill>
                <a:srgbClr val="003893"/>
              </a:solidFill>
              <a:latin typeface="Bookman Old Style" panose="02050604050505020204" pitchFamily="18" charset="0"/>
            </a:endParaRPr>
          </a:p>
          <a:p>
            <a:r>
              <a:rPr lang="lt-LT" sz="1400" dirty="0"/>
              <a:t> </a:t>
            </a:r>
          </a:p>
          <a:p>
            <a:endParaRPr lang="lt-LT" sz="1400" dirty="0">
              <a:solidFill>
                <a:srgbClr val="003893"/>
              </a:solidFill>
              <a:latin typeface="Bookman Old Style" panose="02050604050505020204" pitchFamily="18" charset="0"/>
            </a:endParaRPr>
          </a:p>
          <a:p>
            <a:endParaRPr lang="lt-LT" sz="1400" dirty="0" smtClean="0">
              <a:solidFill>
                <a:srgbClr val="003893"/>
              </a:solidFill>
              <a:latin typeface="Bookman Old Style" panose="02050604050505020204" pitchFamily="18" charset="0"/>
            </a:endParaRPr>
          </a:p>
        </p:txBody>
      </p:sp>
      <p:pic>
        <p:nvPicPr>
          <p:cNvPr id="4" name="Paveikslėlis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69" y="6671"/>
            <a:ext cx="673255" cy="649632"/>
          </a:xfrm>
          <a:prstGeom prst="rect">
            <a:avLst/>
          </a:prstGeom>
        </p:spPr>
      </p:pic>
      <p:pic>
        <p:nvPicPr>
          <p:cNvPr id="5" name="Paveikslėlis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56863" y="2622673"/>
            <a:ext cx="4536284" cy="2356741"/>
          </a:xfrm>
          <a:prstGeom prst="rect">
            <a:avLst/>
          </a:prstGeom>
        </p:spPr>
      </p:pic>
    </p:spTree>
    <p:extLst>
      <p:ext uri="{BB962C8B-B14F-4D97-AF65-F5344CB8AC3E}">
        <p14:creationId xmlns:p14="http://schemas.microsoft.com/office/powerpoint/2010/main" val="723589833"/>
      </p:ext>
    </p:extLst>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632555" y="188834"/>
            <a:ext cx="8423275" cy="467469"/>
          </a:xfrm>
        </p:spPr>
        <p:txBody>
          <a:bodyPr/>
          <a:lstStyle/>
          <a:p>
            <a:pPr algn="ctr"/>
            <a:r>
              <a:rPr lang="lt-LT" dirty="0">
                <a:solidFill>
                  <a:srgbClr val="003893"/>
                </a:solidFill>
                <a:latin typeface="Bookman Old Style" panose="02050604050505020204" pitchFamily="18" charset="0"/>
              </a:rPr>
              <a:t>R</a:t>
            </a:r>
            <a:r>
              <a:rPr lang="lt-LT" dirty="0" smtClean="0">
                <a:solidFill>
                  <a:srgbClr val="003893"/>
                </a:solidFill>
                <a:latin typeface="Bookman Old Style" panose="02050604050505020204" pitchFamily="18" charset="0"/>
              </a:rPr>
              <a:t>iziką iliustruojantys STT ikiteisminiai tyrimai </a:t>
            </a:r>
            <a:endParaRPr lang="lt-LT" dirty="0">
              <a:solidFill>
                <a:srgbClr val="003893"/>
              </a:solidFill>
              <a:latin typeface="Bookman Old Style" panose="02050604050505020204" pitchFamily="18" charset="0"/>
            </a:endParaRPr>
          </a:p>
        </p:txBody>
      </p:sp>
      <p:sp>
        <p:nvSpPr>
          <p:cNvPr id="3" name="Teksto vietos rezervavimo ženklas 2"/>
          <p:cNvSpPr>
            <a:spLocks noGrp="1"/>
          </p:cNvSpPr>
          <p:nvPr>
            <p:ph type="body" sz="quarter" idx="10"/>
          </p:nvPr>
        </p:nvSpPr>
        <p:spPr>
          <a:xfrm>
            <a:off x="344296" y="838466"/>
            <a:ext cx="8480454" cy="4062202"/>
          </a:xfrm>
        </p:spPr>
        <p:txBody>
          <a:bodyPr/>
          <a:lstStyle/>
          <a:p>
            <a:r>
              <a:rPr lang="lt-LT" sz="1500" dirty="0" smtClean="0">
                <a:solidFill>
                  <a:srgbClr val="003893"/>
                </a:solidFill>
                <a:latin typeface="Bookman Old Style" panose="02050604050505020204" pitchFamily="18" charset="0"/>
              </a:rPr>
              <a:t>STT </a:t>
            </a:r>
            <a:r>
              <a:rPr lang="lt-LT" sz="1500" dirty="0">
                <a:solidFill>
                  <a:srgbClr val="003893"/>
                </a:solidFill>
                <a:latin typeface="Bookman Old Style" panose="02050604050505020204" pitchFamily="18" charset="0"/>
              </a:rPr>
              <a:t>Klaipėdos valdybos </a:t>
            </a:r>
            <a:r>
              <a:rPr lang="lt-LT" sz="1500" dirty="0" smtClean="0">
                <a:solidFill>
                  <a:srgbClr val="003893"/>
                </a:solidFill>
                <a:latin typeface="Bookman Old Style" panose="02050604050505020204" pitchFamily="18" charset="0"/>
              </a:rPr>
              <a:t>pareigūnai Skuodo rajono savivaldybės vyriausiajam architektui T. B. </a:t>
            </a:r>
            <a:r>
              <a:rPr lang="lt-LT" sz="1500" dirty="0">
                <a:solidFill>
                  <a:srgbClr val="003893"/>
                </a:solidFill>
                <a:latin typeface="Bookman Old Style" panose="02050604050505020204" pitchFamily="18" charset="0"/>
              </a:rPr>
              <a:t>pareiškė įtarimus </a:t>
            </a:r>
            <a:r>
              <a:rPr lang="lt-LT" sz="1500" dirty="0" smtClean="0">
                <a:solidFill>
                  <a:srgbClr val="003893"/>
                </a:solidFill>
                <a:latin typeface="Bookman Old Style" panose="02050604050505020204" pitchFamily="18" charset="0"/>
              </a:rPr>
              <a:t>dėl galimo kyšininkavimo, piktnaudžiavimo tarnyba, veikiant bendrininkų grupėje ir dokumentų klastojimo. Įtariama, kad T</a:t>
            </a:r>
            <a:r>
              <a:rPr lang="lt-LT" sz="1500" dirty="0">
                <a:solidFill>
                  <a:srgbClr val="003893"/>
                </a:solidFill>
                <a:latin typeface="Bookman Old Style" panose="02050604050505020204" pitchFamily="18" charset="0"/>
              </a:rPr>
              <a:t>. </a:t>
            </a:r>
            <a:r>
              <a:rPr lang="lt-LT" sz="1500" dirty="0" smtClean="0">
                <a:solidFill>
                  <a:srgbClr val="003893"/>
                </a:solidFill>
                <a:latin typeface="Bookman Old Style" panose="02050604050505020204" pitchFamily="18" charset="0"/>
              </a:rPr>
              <a:t>B. už </a:t>
            </a:r>
            <a:r>
              <a:rPr lang="lt-LT" sz="1500" dirty="0">
                <a:solidFill>
                  <a:srgbClr val="003893"/>
                </a:solidFill>
                <a:latin typeface="Bookman Old Style" panose="02050604050505020204" pitchFamily="18" charset="0"/>
              </a:rPr>
              <a:t>piniginį atlygį parengdavo pastatų statybos ar rekonstrukcijos projektus, nurodydamas tikrovės neatitinkančią informaciją, kad projekto autoriai ir projekto vadovai yra kiti asmenys. Vėliau įtariamasis pritardavo savo paties parengtiems projektams ir išduodavo statybą ar rekonstrukciją leidžiantį dokumentą</a:t>
            </a:r>
          </a:p>
          <a:p>
            <a:r>
              <a:rPr lang="lt-LT" sz="1400" dirty="0">
                <a:solidFill>
                  <a:srgbClr val="003893"/>
                </a:solidFill>
                <a:latin typeface="Bookman Old Style" panose="02050604050505020204" pitchFamily="18" charset="0"/>
              </a:rPr>
              <a:t> </a:t>
            </a:r>
          </a:p>
          <a:p>
            <a:endParaRPr lang="lt-LT" sz="1400" dirty="0">
              <a:solidFill>
                <a:srgbClr val="003893"/>
              </a:solidFill>
              <a:latin typeface="Bookman Old Style" panose="02050604050505020204" pitchFamily="18" charset="0"/>
            </a:endParaRPr>
          </a:p>
          <a:p>
            <a:endParaRPr lang="lt-LT" sz="1400" dirty="0" smtClean="0">
              <a:solidFill>
                <a:srgbClr val="003893"/>
              </a:solidFill>
              <a:latin typeface="Bookman Old Style" panose="02050604050505020204" pitchFamily="18" charset="0"/>
            </a:endParaRPr>
          </a:p>
        </p:txBody>
      </p:sp>
      <p:pic>
        <p:nvPicPr>
          <p:cNvPr id="4" name="Paveikslėlis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69" y="6671"/>
            <a:ext cx="673255" cy="649632"/>
          </a:xfrm>
          <a:prstGeom prst="rect">
            <a:avLst/>
          </a:prstGeom>
        </p:spPr>
      </p:pic>
      <p:pic>
        <p:nvPicPr>
          <p:cNvPr id="6" name="Paveikslėlis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65003" y="2973775"/>
            <a:ext cx="4551385" cy="1773144"/>
          </a:xfrm>
          <a:prstGeom prst="rect">
            <a:avLst/>
          </a:prstGeom>
        </p:spPr>
      </p:pic>
    </p:spTree>
    <p:extLst>
      <p:ext uri="{BB962C8B-B14F-4D97-AF65-F5344CB8AC3E}">
        <p14:creationId xmlns:p14="http://schemas.microsoft.com/office/powerpoint/2010/main" val="923262294"/>
      </p:ext>
    </p:extLst>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866382" y="258805"/>
            <a:ext cx="8196698" cy="467469"/>
          </a:xfrm>
        </p:spPr>
        <p:txBody>
          <a:bodyPr/>
          <a:lstStyle/>
          <a:p>
            <a:pPr algn="ctr"/>
            <a:r>
              <a:rPr lang="lt-LT" sz="2400" b="1" dirty="0" smtClean="0">
                <a:solidFill>
                  <a:srgbClr val="003893"/>
                </a:solidFill>
                <a:latin typeface="Bookman Old Style" panose="02050604050505020204" pitchFamily="18" charset="0"/>
              </a:rPr>
              <a:t>KORUPCIJOS </a:t>
            </a:r>
            <a:r>
              <a:rPr lang="lt-LT" sz="2400" b="1" dirty="0">
                <a:solidFill>
                  <a:srgbClr val="003893"/>
                </a:solidFill>
                <a:latin typeface="Bookman Old Style" panose="02050604050505020204" pitchFamily="18" charset="0"/>
              </a:rPr>
              <a:t>RIZIKOS VEIKSNIAI </a:t>
            </a:r>
            <a:endParaRPr lang="lt-LT" sz="2400" dirty="0"/>
          </a:p>
        </p:txBody>
      </p:sp>
      <p:sp>
        <p:nvSpPr>
          <p:cNvPr id="3" name="Teksto vietos rezervavimo ženklas 2"/>
          <p:cNvSpPr>
            <a:spLocks noGrp="1"/>
          </p:cNvSpPr>
          <p:nvPr>
            <p:ph type="body" sz="quarter" idx="10"/>
          </p:nvPr>
        </p:nvSpPr>
        <p:spPr>
          <a:xfrm>
            <a:off x="1917813" y="879475"/>
            <a:ext cx="5769621" cy="1572412"/>
          </a:xfrm>
        </p:spPr>
        <p:txBody>
          <a:bodyPr/>
          <a:lstStyle/>
          <a:p>
            <a:pPr algn="ctr"/>
            <a:r>
              <a:rPr lang="lt-LT" sz="1600" u="sng" dirty="0" smtClean="0">
                <a:solidFill>
                  <a:srgbClr val="003893"/>
                </a:solidFill>
                <a:latin typeface="Bookman Old Style" panose="02050604050505020204" pitchFamily="18" charset="0"/>
              </a:rPr>
              <a:t>Neteisėtai išduodami statybos leidimai, </a:t>
            </a:r>
          </a:p>
          <a:p>
            <a:pPr algn="ctr"/>
            <a:r>
              <a:rPr lang="lt-LT" sz="1600" u="sng" dirty="0" smtClean="0">
                <a:solidFill>
                  <a:srgbClr val="003893"/>
                </a:solidFill>
                <a:latin typeface="Bookman Old Style" panose="02050604050505020204" pitchFamily="18" charset="0"/>
              </a:rPr>
              <a:t>menkai kontroliuojama statybų eiga, todėl statoma nukrypsant nuo pagrindinio projekto ir statybos leidime nustatytų sąlygų </a:t>
            </a:r>
          </a:p>
          <a:p>
            <a:endParaRPr lang="lt-LT" dirty="0"/>
          </a:p>
        </p:txBody>
      </p:sp>
      <p:pic>
        <p:nvPicPr>
          <p:cNvPr id="4" name="Paveikslėlis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69" y="6671"/>
            <a:ext cx="673255" cy="649632"/>
          </a:xfrm>
          <a:prstGeom prst="rect">
            <a:avLst/>
          </a:prstGeom>
        </p:spPr>
      </p:pic>
      <p:pic>
        <p:nvPicPr>
          <p:cNvPr id="5" name="Paveikslėlis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40116" y="2654188"/>
            <a:ext cx="3750847" cy="2352108"/>
          </a:xfrm>
          <a:prstGeom prst="rect">
            <a:avLst/>
          </a:prstGeom>
        </p:spPr>
      </p:pic>
    </p:spTree>
    <p:extLst>
      <p:ext uri="{BB962C8B-B14F-4D97-AF65-F5344CB8AC3E}">
        <p14:creationId xmlns:p14="http://schemas.microsoft.com/office/powerpoint/2010/main" val="2594629485"/>
      </p:ext>
    </p:extLst>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632555" y="188834"/>
            <a:ext cx="8423275" cy="467469"/>
          </a:xfrm>
        </p:spPr>
        <p:txBody>
          <a:bodyPr/>
          <a:lstStyle/>
          <a:p>
            <a:pPr algn="ctr"/>
            <a:r>
              <a:rPr lang="lt-LT" dirty="0">
                <a:solidFill>
                  <a:srgbClr val="003893"/>
                </a:solidFill>
                <a:latin typeface="Bookman Old Style" panose="02050604050505020204" pitchFamily="18" charset="0"/>
              </a:rPr>
              <a:t>R</a:t>
            </a:r>
            <a:r>
              <a:rPr lang="lt-LT" dirty="0" smtClean="0">
                <a:solidFill>
                  <a:srgbClr val="003893"/>
                </a:solidFill>
                <a:latin typeface="Bookman Old Style" panose="02050604050505020204" pitchFamily="18" charset="0"/>
              </a:rPr>
              <a:t>iziką iliustruojantys STT ikiteisminiai tyrimai </a:t>
            </a:r>
            <a:endParaRPr lang="lt-LT" dirty="0">
              <a:solidFill>
                <a:srgbClr val="003893"/>
              </a:solidFill>
              <a:latin typeface="Bookman Old Style" panose="02050604050505020204" pitchFamily="18" charset="0"/>
            </a:endParaRPr>
          </a:p>
        </p:txBody>
      </p:sp>
      <p:sp>
        <p:nvSpPr>
          <p:cNvPr id="3" name="Teksto vietos rezervavimo ženklas 2"/>
          <p:cNvSpPr>
            <a:spLocks noGrp="1"/>
          </p:cNvSpPr>
          <p:nvPr>
            <p:ph type="body" sz="quarter" idx="10"/>
          </p:nvPr>
        </p:nvSpPr>
        <p:spPr>
          <a:xfrm>
            <a:off x="344296" y="838466"/>
            <a:ext cx="8480454" cy="4062202"/>
          </a:xfrm>
        </p:spPr>
        <p:txBody>
          <a:bodyPr/>
          <a:lstStyle/>
          <a:p>
            <a:r>
              <a:rPr lang="lt-LT" sz="1400" dirty="0" smtClean="0">
                <a:solidFill>
                  <a:srgbClr val="003893"/>
                </a:solidFill>
                <a:latin typeface="Bookman Old Style" panose="02050604050505020204" pitchFamily="18" charset="0"/>
              </a:rPr>
              <a:t>VTPSI, Kultūros paveldo departamentas ir STT sustabdė statybas Žvėryno mikrorajone. Sklype</a:t>
            </a:r>
            <a:r>
              <a:rPr lang="lt-LT" sz="1400" dirty="0">
                <a:solidFill>
                  <a:srgbClr val="003893"/>
                </a:solidFill>
                <a:latin typeface="Bookman Old Style" panose="02050604050505020204" pitchFamily="18" charset="0"/>
              </a:rPr>
              <a:t>, kuriame buvo senas medinis kultūros paveldo pastatas, </a:t>
            </a:r>
            <a:r>
              <a:rPr lang="lt-LT" sz="1400" dirty="0" smtClean="0">
                <a:solidFill>
                  <a:srgbClr val="003893"/>
                </a:solidFill>
                <a:latin typeface="Bookman Old Style" panose="02050604050505020204" pitchFamily="18" charset="0"/>
              </a:rPr>
              <a:t>buvo pradėtas statyti daugiabutis ir individualus </a:t>
            </a:r>
            <a:r>
              <a:rPr lang="lt-LT" sz="1400" dirty="0">
                <a:solidFill>
                  <a:srgbClr val="003893"/>
                </a:solidFill>
                <a:latin typeface="Bookman Old Style" panose="02050604050505020204" pitchFamily="18" charset="0"/>
              </a:rPr>
              <a:t>namas. </a:t>
            </a:r>
            <a:r>
              <a:rPr lang="lt-LT" sz="1400" dirty="0" smtClean="0">
                <a:solidFill>
                  <a:srgbClr val="003893"/>
                </a:solidFill>
                <a:latin typeface="Bookman Old Style" panose="02050604050505020204" pitchFamily="18" charset="0"/>
              </a:rPr>
              <a:t>Pradėjus tyrimą nustatyta </a:t>
            </a:r>
            <a:r>
              <a:rPr lang="lt-LT" sz="1400" dirty="0">
                <a:solidFill>
                  <a:srgbClr val="003893"/>
                </a:solidFill>
                <a:latin typeface="Bookman Old Style" panose="02050604050505020204" pitchFamily="18" charset="0"/>
              </a:rPr>
              <a:t>nemažai pažeidimų, aiškinamasi, ar statybos leidimai išduoti teisėtai. </a:t>
            </a:r>
          </a:p>
          <a:p>
            <a:endParaRPr lang="lt-LT" sz="1400" dirty="0">
              <a:solidFill>
                <a:srgbClr val="003893"/>
              </a:solidFill>
              <a:latin typeface="Bookman Old Style" panose="02050604050505020204" pitchFamily="18" charset="0"/>
            </a:endParaRPr>
          </a:p>
          <a:p>
            <a:endParaRPr lang="lt-LT" sz="1400" dirty="0" smtClean="0">
              <a:solidFill>
                <a:srgbClr val="003893"/>
              </a:solidFill>
              <a:latin typeface="Bookman Old Style" panose="02050604050505020204" pitchFamily="18" charset="0"/>
            </a:endParaRPr>
          </a:p>
        </p:txBody>
      </p:sp>
      <p:pic>
        <p:nvPicPr>
          <p:cNvPr id="4" name="Paveikslėlis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69" y="6671"/>
            <a:ext cx="673255" cy="649632"/>
          </a:xfrm>
          <a:prstGeom prst="rect">
            <a:avLst/>
          </a:prstGeom>
        </p:spPr>
      </p:pic>
      <p:pic>
        <p:nvPicPr>
          <p:cNvPr id="6" name="Paveikslėlis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14781" y="1903004"/>
            <a:ext cx="4499308" cy="2997664"/>
          </a:xfrm>
          <a:prstGeom prst="rect">
            <a:avLst/>
          </a:prstGeom>
        </p:spPr>
      </p:pic>
    </p:spTree>
    <p:extLst>
      <p:ext uri="{BB962C8B-B14F-4D97-AF65-F5344CB8AC3E}">
        <p14:creationId xmlns:p14="http://schemas.microsoft.com/office/powerpoint/2010/main" val="4024605009"/>
      </p:ext>
    </p:extLst>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761185" y="188834"/>
            <a:ext cx="8277618" cy="467469"/>
          </a:xfrm>
        </p:spPr>
        <p:txBody>
          <a:bodyPr/>
          <a:lstStyle/>
          <a:p>
            <a:pPr algn="ctr"/>
            <a:r>
              <a:rPr lang="lt-LT" sz="2400" b="1" dirty="0" smtClean="0">
                <a:solidFill>
                  <a:srgbClr val="003893"/>
                </a:solidFill>
                <a:latin typeface="Bookman Old Style" panose="02050604050505020204" pitchFamily="18" charset="0"/>
              </a:rPr>
              <a:t>KORUPCIJOS </a:t>
            </a:r>
            <a:r>
              <a:rPr lang="lt-LT" sz="2400" b="1" dirty="0">
                <a:solidFill>
                  <a:srgbClr val="003893"/>
                </a:solidFill>
                <a:latin typeface="Bookman Old Style" panose="02050604050505020204" pitchFamily="18" charset="0"/>
              </a:rPr>
              <a:t>RIZIKOS VEIKSNIAI </a:t>
            </a:r>
            <a:endParaRPr lang="lt-LT" sz="2400" dirty="0"/>
          </a:p>
        </p:txBody>
      </p:sp>
      <p:sp>
        <p:nvSpPr>
          <p:cNvPr id="3" name="Teksto vietos rezervavimo ženklas 2"/>
          <p:cNvSpPr>
            <a:spLocks noGrp="1"/>
          </p:cNvSpPr>
          <p:nvPr>
            <p:ph type="body" sz="quarter" idx="10"/>
          </p:nvPr>
        </p:nvSpPr>
        <p:spPr>
          <a:xfrm>
            <a:off x="283755" y="752559"/>
            <a:ext cx="5024620" cy="4059718"/>
          </a:xfrm>
        </p:spPr>
        <p:txBody>
          <a:bodyPr/>
          <a:lstStyle/>
          <a:p>
            <a:pPr marL="285750" indent="-285750" algn="ctr">
              <a:buFontTx/>
              <a:buChar char="-"/>
            </a:pPr>
            <a:r>
              <a:rPr lang="lt-LT" altLang="ko-KR" sz="1600" u="sng" dirty="0" smtClean="0">
                <a:solidFill>
                  <a:srgbClr val="003893"/>
                </a:solidFill>
                <a:latin typeface="Bookman Old Style" panose="02050604050505020204" pitchFamily="18" charset="0"/>
              </a:rPr>
              <a:t>Galimai </a:t>
            </a:r>
            <a:r>
              <a:rPr lang="lt-LT" altLang="ko-KR" sz="1600" u="sng" dirty="0">
                <a:solidFill>
                  <a:srgbClr val="003893"/>
                </a:solidFill>
                <a:latin typeface="Bookman Old Style" panose="02050604050505020204" pitchFamily="18" charset="0"/>
              </a:rPr>
              <a:t>neteisėti veiksmai (susitarimai, neteisėtas atlygis) derinant statybų ar rekonstrukcijų projektų sprendinius Valstybinės saugomų teritorijų tarnybos prie Aplinkos ministerijos Saugomų teritorijų direkcijų, </a:t>
            </a:r>
            <a:r>
              <a:rPr lang="lt-LT" altLang="ko-KR" sz="1600" u="sng" dirty="0" smtClean="0">
                <a:solidFill>
                  <a:srgbClr val="003893"/>
                </a:solidFill>
                <a:latin typeface="Bookman Old Style" panose="02050604050505020204" pitchFamily="18" charset="0"/>
              </a:rPr>
              <a:t>teritorijose. </a:t>
            </a:r>
          </a:p>
          <a:p>
            <a:pPr marL="285750" indent="-285750" algn="ctr">
              <a:buFontTx/>
              <a:buChar char="-"/>
            </a:pPr>
            <a:endParaRPr lang="lt-LT" altLang="ko-KR" sz="1600" u="sng" dirty="0">
              <a:solidFill>
                <a:srgbClr val="003893"/>
              </a:solidFill>
              <a:latin typeface="Bookman Old Style" panose="02050604050505020204" pitchFamily="18" charset="0"/>
            </a:endParaRPr>
          </a:p>
          <a:p>
            <a:pPr marL="285750" indent="-285750" algn="ctr">
              <a:buFontTx/>
              <a:buChar char="-"/>
            </a:pPr>
            <a:r>
              <a:rPr lang="lt-LT" altLang="ko-KR" sz="1600" u="sng" dirty="0" smtClean="0">
                <a:solidFill>
                  <a:srgbClr val="003893"/>
                </a:solidFill>
                <a:latin typeface="Bookman Old Style" panose="02050604050505020204" pitchFamily="18" charset="0"/>
              </a:rPr>
              <a:t>Neskaidriai </a:t>
            </a:r>
            <a:r>
              <a:rPr lang="lt-LT" altLang="ko-KR" sz="1600" u="sng" dirty="0">
                <a:solidFill>
                  <a:srgbClr val="003893"/>
                </a:solidFill>
                <a:latin typeface="Bookman Old Style" panose="02050604050505020204" pitchFamily="18" charset="0"/>
              </a:rPr>
              <a:t>ar neteisėtai išduodami leidimai objektų statybai regioninių parkų teritorijoje esančiuose žemės </a:t>
            </a:r>
            <a:r>
              <a:rPr lang="lt-LT" altLang="ko-KR" sz="1600" u="sng" dirty="0" smtClean="0">
                <a:solidFill>
                  <a:srgbClr val="003893"/>
                </a:solidFill>
                <a:latin typeface="Bookman Old Style" panose="02050604050505020204" pitchFamily="18" charset="0"/>
              </a:rPr>
              <a:t>sklypuose. </a:t>
            </a:r>
          </a:p>
          <a:p>
            <a:pPr marL="285750" indent="-285750" algn="ctr">
              <a:buFontTx/>
              <a:buChar char="-"/>
            </a:pPr>
            <a:endParaRPr lang="lt-LT" altLang="ko-KR" sz="1600" u="sng" dirty="0">
              <a:solidFill>
                <a:srgbClr val="003893"/>
              </a:solidFill>
              <a:latin typeface="Bookman Old Style" panose="02050604050505020204" pitchFamily="18" charset="0"/>
            </a:endParaRPr>
          </a:p>
          <a:p>
            <a:pPr marL="285750" indent="-285750" algn="ctr">
              <a:buFontTx/>
              <a:buChar char="-"/>
            </a:pPr>
            <a:r>
              <a:rPr lang="lt-LT" altLang="ko-KR" sz="1600" u="sng" dirty="0" smtClean="0">
                <a:solidFill>
                  <a:srgbClr val="003893"/>
                </a:solidFill>
                <a:latin typeface="Bookman Old Style" panose="02050604050505020204" pitchFamily="18" charset="0"/>
              </a:rPr>
              <a:t>Įmonių, atliekančių ekspertizes </a:t>
            </a:r>
            <a:r>
              <a:rPr lang="lt-LT" altLang="ko-KR" sz="1600" u="sng" dirty="0">
                <a:solidFill>
                  <a:srgbClr val="003893"/>
                </a:solidFill>
                <a:latin typeface="Bookman Old Style" panose="02050604050505020204" pitchFamily="18" charset="0"/>
              </a:rPr>
              <a:t>ar archeologinius tyrimus </a:t>
            </a:r>
            <a:r>
              <a:rPr lang="lt-LT" altLang="ko-KR" sz="1600" u="sng" dirty="0" smtClean="0">
                <a:solidFill>
                  <a:srgbClr val="003893"/>
                </a:solidFill>
                <a:latin typeface="Bookman Old Style" panose="02050604050505020204" pitchFamily="18" charset="0"/>
              </a:rPr>
              <a:t>saugomose teritorijose, protegavimas. </a:t>
            </a:r>
          </a:p>
          <a:p>
            <a:pPr algn="ctr"/>
            <a:endParaRPr lang="lt-LT" altLang="ko-KR" sz="1600" u="sng" dirty="0">
              <a:solidFill>
                <a:srgbClr val="003893"/>
              </a:solidFill>
              <a:latin typeface="Bookman Old Style" panose="02050604050505020204" pitchFamily="18" charset="0"/>
            </a:endParaRPr>
          </a:p>
          <a:p>
            <a:endParaRPr lang="lt-LT" altLang="ko-KR" sz="1600" u="sng" dirty="0">
              <a:solidFill>
                <a:srgbClr val="003893"/>
              </a:solidFill>
              <a:latin typeface="Bookman Old Style" panose="02050604050505020204" pitchFamily="18" charset="0"/>
            </a:endParaRPr>
          </a:p>
          <a:p>
            <a:endParaRPr lang="lt-LT" dirty="0"/>
          </a:p>
        </p:txBody>
      </p:sp>
      <p:pic>
        <p:nvPicPr>
          <p:cNvPr id="4" name="Paveikslėlis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69" y="6671"/>
            <a:ext cx="673255" cy="649632"/>
          </a:xfrm>
          <a:prstGeom prst="rect">
            <a:avLst/>
          </a:prstGeom>
        </p:spPr>
      </p:pic>
      <p:pic>
        <p:nvPicPr>
          <p:cNvPr id="5" name="Paveikslėlis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43335" y="857756"/>
            <a:ext cx="3040582" cy="4054109"/>
          </a:xfrm>
          <a:prstGeom prst="rect">
            <a:avLst/>
          </a:prstGeom>
        </p:spPr>
      </p:pic>
    </p:spTree>
    <p:extLst>
      <p:ext uri="{BB962C8B-B14F-4D97-AF65-F5344CB8AC3E}">
        <p14:creationId xmlns:p14="http://schemas.microsoft.com/office/powerpoint/2010/main" val="2171740030"/>
      </p:ext>
    </p:extLst>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720725" y="188834"/>
            <a:ext cx="8261434" cy="467469"/>
          </a:xfrm>
        </p:spPr>
        <p:txBody>
          <a:bodyPr/>
          <a:lstStyle/>
          <a:p>
            <a:pPr algn="ctr"/>
            <a:r>
              <a:rPr lang="lt-LT" sz="2400" b="1" dirty="0" smtClean="0">
                <a:solidFill>
                  <a:srgbClr val="003893"/>
                </a:solidFill>
                <a:latin typeface="Bookman Old Style" panose="02050604050505020204" pitchFamily="18" charset="0"/>
              </a:rPr>
              <a:t>KORUPCIJOS </a:t>
            </a:r>
            <a:r>
              <a:rPr lang="lt-LT" sz="2400" b="1" dirty="0">
                <a:solidFill>
                  <a:srgbClr val="003893"/>
                </a:solidFill>
                <a:latin typeface="Bookman Old Style" panose="02050604050505020204" pitchFamily="18" charset="0"/>
              </a:rPr>
              <a:t>RIZIKOS VEIKSNIAI </a:t>
            </a:r>
            <a:endParaRPr lang="lt-LT" sz="2400" dirty="0"/>
          </a:p>
        </p:txBody>
      </p:sp>
      <p:sp>
        <p:nvSpPr>
          <p:cNvPr id="3" name="Teksto vietos rezervavimo ženklas 2"/>
          <p:cNvSpPr>
            <a:spLocks noGrp="1"/>
          </p:cNvSpPr>
          <p:nvPr>
            <p:ph type="body" sz="quarter" idx="10"/>
          </p:nvPr>
        </p:nvSpPr>
        <p:spPr>
          <a:xfrm>
            <a:off x="186117" y="776835"/>
            <a:ext cx="4329239" cy="4110754"/>
          </a:xfrm>
        </p:spPr>
        <p:txBody>
          <a:bodyPr/>
          <a:lstStyle/>
          <a:p>
            <a:pPr algn="ctr"/>
            <a:endParaRPr lang="lt-LT" sz="1800" u="sng" dirty="0">
              <a:solidFill>
                <a:srgbClr val="003893"/>
              </a:solidFill>
              <a:latin typeface="Bookman Old Style" panose="02050604050505020204" pitchFamily="18" charset="0"/>
            </a:endParaRPr>
          </a:p>
          <a:p>
            <a:pPr marL="285750" indent="-285750" algn="ctr">
              <a:buFontTx/>
              <a:buChar char="-"/>
            </a:pPr>
            <a:endParaRPr lang="lt-LT" sz="1800" u="sng" dirty="0" smtClean="0">
              <a:solidFill>
                <a:srgbClr val="003893"/>
              </a:solidFill>
              <a:latin typeface="Bookman Old Style" panose="02050604050505020204" pitchFamily="18" charset="0"/>
            </a:endParaRPr>
          </a:p>
          <a:p>
            <a:pPr marL="285750" indent="-285750" algn="ctr">
              <a:buFontTx/>
              <a:buChar char="-"/>
            </a:pPr>
            <a:r>
              <a:rPr lang="lt-LT" sz="1800" u="sng" dirty="0" smtClean="0">
                <a:solidFill>
                  <a:srgbClr val="003893"/>
                </a:solidFill>
                <a:latin typeface="Bookman Old Style" panose="02050604050505020204" pitchFamily="18" charset="0"/>
              </a:rPr>
              <a:t>Neteisėtas buvusių sodybų atkūrimas saugomose teritorijose. </a:t>
            </a:r>
          </a:p>
          <a:p>
            <a:pPr marL="285750" indent="-285750" algn="ctr">
              <a:buFontTx/>
              <a:buChar char="-"/>
            </a:pPr>
            <a:endParaRPr lang="lt-LT" sz="1800" u="sng" dirty="0">
              <a:solidFill>
                <a:srgbClr val="003893"/>
              </a:solidFill>
              <a:latin typeface="Bookman Old Style" panose="02050604050505020204" pitchFamily="18" charset="0"/>
            </a:endParaRPr>
          </a:p>
          <a:p>
            <a:pPr marL="285750" indent="-285750" algn="ctr">
              <a:buFontTx/>
              <a:buChar char="-"/>
            </a:pPr>
            <a:r>
              <a:rPr lang="lt-LT" sz="1800" u="sng" dirty="0" smtClean="0">
                <a:solidFill>
                  <a:srgbClr val="003893"/>
                </a:solidFill>
                <a:latin typeface="Bookman Old Style" panose="02050604050505020204" pitchFamily="18" charset="0"/>
              </a:rPr>
              <a:t>Neteisėtos statybos kurorto apsaugos zonose  </a:t>
            </a:r>
          </a:p>
          <a:p>
            <a:pPr algn="ctr"/>
            <a:endParaRPr lang="lt-LT" sz="1800" u="sng" dirty="0"/>
          </a:p>
        </p:txBody>
      </p:sp>
      <p:pic>
        <p:nvPicPr>
          <p:cNvPr id="4" name="Paveikslėlis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69" y="6671"/>
            <a:ext cx="673255" cy="649632"/>
          </a:xfrm>
          <a:prstGeom prst="rect">
            <a:avLst/>
          </a:prstGeom>
        </p:spPr>
      </p:pic>
      <p:pic>
        <p:nvPicPr>
          <p:cNvPr id="5" name="Paveikslėlis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71404" y="1861167"/>
            <a:ext cx="4110755" cy="3083066"/>
          </a:xfrm>
          <a:prstGeom prst="rect">
            <a:avLst/>
          </a:prstGeom>
        </p:spPr>
      </p:pic>
    </p:spTree>
    <p:extLst>
      <p:ext uri="{BB962C8B-B14F-4D97-AF65-F5344CB8AC3E}">
        <p14:creationId xmlns:p14="http://schemas.microsoft.com/office/powerpoint/2010/main" val="1319729707"/>
      </p:ext>
    </p:extLst>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632555" y="188834"/>
            <a:ext cx="8423275" cy="467469"/>
          </a:xfrm>
        </p:spPr>
        <p:txBody>
          <a:bodyPr/>
          <a:lstStyle/>
          <a:p>
            <a:pPr algn="ctr"/>
            <a:r>
              <a:rPr lang="lt-LT" dirty="0">
                <a:solidFill>
                  <a:srgbClr val="003893"/>
                </a:solidFill>
                <a:latin typeface="Bookman Old Style" panose="02050604050505020204" pitchFamily="18" charset="0"/>
              </a:rPr>
              <a:t>R</a:t>
            </a:r>
            <a:r>
              <a:rPr lang="lt-LT" dirty="0" smtClean="0">
                <a:solidFill>
                  <a:srgbClr val="003893"/>
                </a:solidFill>
                <a:latin typeface="Bookman Old Style" panose="02050604050505020204" pitchFamily="18" charset="0"/>
              </a:rPr>
              <a:t>iziką iliustruojantis atvejis  </a:t>
            </a:r>
            <a:endParaRPr lang="lt-LT" dirty="0">
              <a:solidFill>
                <a:srgbClr val="003893"/>
              </a:solidFill>
              <a:latin typeface="Bookman Old Style" panose="02050604050505020204" pitchFamily="18" charset="0"/>
            </a:endParaRPr>
          </a:p>
        </p:txBody>
      </p:sp>
      <p:sp>
        <p:nvSpPr>
          <p:cNvPr id="3" name="Teksto vietos rezervavimo ženklas 2"/>
          <p:cNvSpPr>
            <a:spLocks noGrp="1"/>
          </p:cNvSpPr>
          <p:nvPr>
            <p:ph type="body" sz="quarter" idx="10"/>
          </p:nvPr>
        </p:nvSpPr>
        <p:spPr>
          <a:xfrm>
            <a:off x="344296" y="656303"/>
            <a:ext cx="8480454" cy="4244365"/>
          </a:xfrm>
        </p:spPr>
        <p:txBody>
          <a:bodyPr/>
          <a:lstStyle/>
          <a:p>
            <a:r>
              <a:rPr lang="lt-LT" altLang="ko-KR" sz="1800" dirty="0" smtClean="0">
                <a:solidFill>
                  <a:srgbClr val="003893"/>
                </a:solidFill>
                <a:latin typeface="Bookman Old Style" panose="02050604050505020204" pitchFamily="18" charset="0"/>
              </a:rPr>
              <a:t>Lietuvos Aukščiausiasis teismas 2017-06-22 paskelbė </a:t>
            </a:r>
            <a:r>
              <a:rPr lang="lt-LT" altLang="ko-KR" sz="1800" dirty="0">
                <a:solidFill>
                  <a:srgbClr val="003893"/>
                </a:solidFill>
                <a:latin typeface="Bookman Old Style" panose="02050604050505020204" pitchFamily="18" charset="0"/>
              </a:rPr>
              <a:t>neskundžiamą sprendimą, kad vadinamasis Vijūnėlės dvaras Druskininkuose turi būti nugriautas. Teismas konstatavo, kad pastačius gyvenamosios paskirties pastatą kurorto apsaugos zonos antrojoje juostoje buvo pažeisti Lietuvos </a:t>
            </a:r>
            <a:r>
              <a:rPr lang="lt-LT" altLang="ko-KR" sz="1800" dirty="0" smtClean="0">
                <a:solidFill>
                  <a:srgbClr val="003893"/>
                </a:solidFill>
                <a:latin typeface="Bookman Old Style" panose="02050604050505020204" pitchFamily="18" charset="0"/>
              </a:rPr>
              <a:t>įstatymai. Pastatas kurortinėje </a:t>
            </a:r>
            <a:r>
              <a:rPr lang="lt-LT" altLang="ko-KR" sz="1800" dirty="0">
                <a:solidFill>
                  <a:srgbClr val="003893"/>
                </a:solidFill>
                <a:latin typeface="Bookman Old Style" panose="02050604050505020204" pitchFamily="18" charset="0"/>
              </a:rPr>
              <a:t>zonoje pradėtas statyti 2013 m. Statybai reikalingus leidimus davė Druskininkų savivaldybė ir vietos žemėtvarkininkai.</a:t>
            </a:r>
            <a:br>
              <a:rPr lang="lt-LT" altLang="ko-KR" sz="1800" dirty="0">
                <a:solidFill>
                  <a:srgbClr val="003893"/>
                </a:solidFill>
                <a:latin typeface="Bookman Old Style" panose="02050604050505020204" pitchFamily="18" charset="0"/>
              </a:rPr>
            </a:br>
            <a:r>
              <a:rPr lang="lt-LT" altLang="ko-KR" sz="1400" dirty="0">
                <a:solidFill>
                  <a:srgbClr val="003893"/>
                </a:solidFill>
                <a:latin typeface="Bookman Old Style" panose="02050604050505020204" pitchFamily="18" charset="0"/>
              </a:rPr>
              <a:t/>
            </a:r>
            <a:br>
              <a:rPr lang="lt-LT" altLang="ko-KR" sz="1400" dirty="0">
                <a:solidFill>
                  <a:srgbClr val="003893"/>
                </a:solidFill>
                <a:latin typeface="Bookman Old Style" panose="02050604050505020204" pitchFamily="18" charset="0"/>
              </a:rPr>
            </a:br>
            <a:r>
              <a:rPr lang="lt-LT" altLang="ko-KR" sz="1400" dirty="0" smtClean="0">
                <a:solidFill>
                  <a:srgbClr val="003893"/>
                </a:solidFill>
                <a:latin typeface="Bookman Old Style" panose="02050604050505020204" pitchFamily="18" charset="0"/>
                <a:hlinkClick r:id="rId3"/>
              </a:rPr>
              <a:t>https</a:t>
            </a:r>
            <a:r>
              <a:rPr lang="lt-LT" altLang="ko-KR" sz="1400" dirty="0">
                <a:solidFill>
                  <a:srgbClr val="003893"/>
                </a:solidFill>
                <a:latin typeface="Bookman Old Style" panose="02050604050505020204" pitchFamily="18" charset="0"/>
                <a:hlinkClick r:id="rId3"/>
              </a:rPr>
              <a:t>://www.vz.lt/nekilnojamasis-turtas-statyba/2018/11/21/vijuneles-dvaro-savininkams-skirta-bauda--po-50-eur-kasdien-kol-nugriaus-statini#ixzz5Xwlj0hQZ</a:t>
            </a:r>
            <a:r>
              <a:rPr lang="lt-LT" altLang="ko-KR" sz="1400" dirty="0">
                <a:solidFill>
                  <a:srgbClr val="003893"/>
                </a:solidFill>
                <a:latin typeface="Bookman Old Style" panose="02050604050505020204" pitchFamily="18" charset="0"/>
              </a:rPr>
              <a:t/>
            </a:r>
            <a:br>
              <a:rPr lang="lt-LT" altLang="ko-KR" sz="1400" dirty="0">
                <a:solidFill>
                  <a:srgbClr val="003893"/>
                </a:solidFill>
                <a:latin typeface="Bookman Old Style" panose="02050604050505020204" pitchFamily="18" charset="0"/>
              </a:rPr>
            </a:br>
            <a:r>
              <a:rPr lang="lt-LT" altLang="ko-KR" sz="1400" dirty="0" smtClean="0">
                <a:solidFill>
                  <a:srgbClr val="003893"/>
                </a:solidFill>
                <a:latin typeface="Bookman Old Style" panose="02050604050505020204" pitchFamily="18" charset="0"/>
                <a:hlinkClick r:id="rId4"/>
              </a:rPr>
              <a:t>https</a:t>
            </a:r>
            <a:r>
              <a:rPr lang="lt-LT" altLang="ko-KR" sz="1400" dirty="0">
                <a:solidFill>
                  <a:srgbClr val="003893"/>
                </a:solidFill>
                <a:latin typeface="Bookman Old Style" panose="02050604050505020204" pitchFamily="18" charset="0"/>
                <a:hlinkClick r:id="rId4"/>
              </a:rPr>
              <a:t>://www.vz.lt/nekilnojamasis-turtas-statyba/2018/11/21/vijuneles-dvaro-savininkams-skirta-bauda--</a:t>
            </a:r>
            <a:r>
              <a:rPr lang="lt-LT" altLang="ko-KR" sz="1200" dirty="0">
                <a:solidFill>
                  <a:srgbClr val="003893"/>
                </a:solidFill>
                <a:latin typeface="Bookman Old Style" panose="02050604050505020204" pitchFamily="18" charset="0"/>
                <a:hlinkClick r:id="rId4"/>
              </a:rPr>
              <a:t>po-50-eur-kasdien-kol-nugriaus-statini#ixzz5Xwkv45PH</a:t>
            </a:r>
            <a:r>
              <a:rPr lang="lt-LT" altLang="ko-KR" sz="1200" dirty="0">
                <a:solidFill>
                  <a:srgbClr val="003893"/>
                </a:solidFill>
                <a:latin typeface="Bookman Old Style" panose="02050604050505020204" pitchFamily="18" charset="0"/>
              </a:rPr>
              <a:t/>
            </a:r>
            <a:br>
              <a:rPr lang="lt-LT" altLang="ko-KR" sz="1200" dirty="0">
                <a:solidFill>
                  <a:srgbClr val="003893"/>
                </a:solidFill>
                <a:latin typeface="Bookman Old Style" panose="02050604050505020204" pitchFamily="18" charset="0"/>
              </a:rPr>
            </a:br>
            <a:r>
              <a:rPr lang="lt-LT" sz="1200" dirty="0">
                <a:solidFill>
                  <a:srgbClr val="003893"/>
                </a:solidFill>
                <a:latin typeface="Bookman Old Style" panose="02050604050505020204" pitchFamily="18" charset="0"/>
              </a:rPr>
              <a:t> </a:t>
            </a:r>
          </a:p>
          <a:p>
            <a:endParaRPr lang="lt-LT" sz="1400" dirty="0">
              <a:solidFill>
                <a:srgbClr val="003893"/>
              </a:solidFill>
              <a:latin typeface="Bookman Old Style" panose="02050604050505020204" pitchFamily="18" charset="0"/>
            </a:endParaRPr>
          </a:p>
          <a:p>
            <a:endParaRPr lang="lt-LT" sz="1400" dirty="0" smtClean="0">
              <a:solidFill>
                <a:srgbClr val="003893"/>
              </a:solidFill>
              <a:latin typeface="Bookman Old Style" panose="02050604050505020204" pitchFamily="18" charset="0"/>
            </a:endParaRPr>
          </a:p>
        </p:txBody>
      </p:sp>
      <p:pic>
        <p:nvPicPr>
          <p:cNvPr id="4" name="Paveikslėlis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69" y="6671"/>
            <a:ext cx="673255" cy="649632"/>
          </a:xfrm>
          <a:prstGeom prst="rect">
            <a:avLst/>
          </a:prstGeom>
        </p:spPr>
      </p:pic>
      <p:pic>
        <p:nvPicPr>
          <p:cNvPr id="5" name="Paveikslėlis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68579" y="2756894"/>
            <a:ext cx="3940313" cy="2216673"/>
          </a:xfrm>
          <a:prstGeom prst="rect">
            <a:avLst/>
          </a:prstGeom>
        </p:spPr>
      </p:pic>
    </p:spTree>
    <p:extLst>
      <p:ext uri="{BB962C8B-B14F-4D97-AF65-F5344CB8AC3E}">
        <p14:creationId xmlns:p14="http://schemas.microsoft.com/office/powerpoint/2010/main" val="1038554728"/>
      </p:ext>
    </p:extLst>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720725" y="188834"/>
            <a:ext cx="8172422" cy="467469"/>
          </a:xfrm>
        </p:spPr>
        <p:txBody>
          <a:bodyPr/>
          <a:lstStyle/>
          <a:p>
            <a:pPr algn="ctr"/>
            <a:r>
              <a:rPr lang="lt-LT" sz="2400" b="1" dirty="0" smtClean="0">
                <a:solidFill>
                  <a:srgbClr val="003893"/>
                </a:solidFill>
                <a:latin typeface="Bookman Old Style" panose="02050604050505020204" pitchFamily="18" charset="0"/>
              </a:rPr>
              <a:t>KORUPCIJOS </a:t>
            </a:r>
            <a:r>
              <a:rPr lang="lt-LT" sz="2400" b="1" dirty="0">
                <a:solidFill>
                  <a:srgbClr val="003893"/>
                </a:solidFill>
                <a:latin typeface="Bookman Old Style" panose="02050604050505020204" pitchFamily="18" charset="0"/>
              </a:rPr>
              <a:t>RIZIKOS VEIKSNIAI </a:t>
            </a:r>
            <a:endParaRPr lang="lt-LT" sz="2400" dirty="0"/>
          </a:p>
        </p:txBody>
      </p:sp>
      <p:sp>
        <p:nvSpPr>
          <p:cNvPr id="3" name="Teksto vietos rezervavimo ženklas 2"/>
          <p:cNvSpPr>
            <a:spLocks noGrp="1"/>
          </p:cNvSpPr>
          <p:nvPr>
            <p:ph type="body" sz="quarter" idx="10"/>
          </p:nvPr>
        </p:nvSpPr>
        <p:spPr>
          <a:xfrm>
            <a:off x="4450619" y="656303"/>
            <a:ext cx="4353515" cy="4336482"/>
          </a:xfrm>
        </p:spPr>
        <p:txBody>
          <a:bodyPr/>
          <a:lstStyle/>
          <a:p>
            <a:pPr marL="285750" indent="-285750" algn="ctr">
              <a:buFontTx/>
              <a:buChar char="-"/>
            </a:pPr>
            <a:endParaRPr lang="lt-LT" sz="1300" u="sng" dirty="0" smtClean="0">
              <a:solidFill>
                <a:srgbClr val="003893"/>
              </a:solidFill>
              <a:latin typeface="Bookman Old Style" panose="02050604050505020204" pitchFamily="18" charset="0"/>
            </a:endParaRPr>
          </a:p>
          <a:p>
            <a:pPr marL="285750" indent="-285750" algn="ctr">
              <a:buFontTx/>
              <a:buChar char="-"/>
            </a:pPr>
            <a:r>
              <a:rPr lang="lt-LT" sz="1300" u="sng" dirty="0" smtClean="0">
                <a:solidFill>
                  <a:srgbClr val="003893"/>
                </a:solidFill>
                <a:latin typeface="Bookman Old Style" panose="02050604050505020204" pitchFamily="18" charset="0"/>
              </a:rPr>
              <a:t>Nepakankamai reglamentuotas sprendimo priėmimas atlikti </a:t>
            </a:r>
            <a:r>
              <a:rPr lang="lt-LT" sz="1300" u="sng" dirty="0">
                <a:solidFill>
                  <a:srgbClr val="003893"/>
                </a:solidFill>
                <a:latin typeface="Bookman Old Style" panose="02050604050505020204" pitchFamily="18" charset="0"/>
              </a:rPr>
              <a:t>statinio dalių, konstrukcijų, elementų, inžinerinių sistemų ir kt. atitiktį pateiktiems dokumentams, bandymus, matavimo, ardymo </a:t>
            </a:r>
            <a:r>
              <a:rPr lang="lt-LT" sz="1300" u="sng" dirty="0" smtClean="0">
                <a:solidFill>
                  <a:srgbClr val="003893"/>
                </a:solidFill>
                <a:latin typeface="Bookman Old Style" panose="02050604050505020204" pitchFamily="18" charset="0"/>
              </a:rPr>
              <a:t>darbus.</a:t>
            </a:r>
          </a:p>
          <a:p>
            <a:pPr marL="285750" indent="-285750" algn="ctr">
              <a:buFontTx/>
              <a:buChar char="-"/>
            </a:pPr>
            <a:endParaRPr lang="lt-LT" sz="1300" u="sng" dirty="0" smtClean="0">
              <a:solidFill>
                <a:srgbClr val="003893"/>
              </a:solidFill>
              <a:latin typeface="Bookman Old Style" panose="02050604050505020204" pitchFamily="18" charset="0"/>
            </a:endParaRPr>
          </a:p>
          <a:p>
            <a:pPr marL="285750" indent="-285750" algn="ctr">
              <a:buFontTx/>
              <a:buChar char="-"/>
            </a:pPr>
            <a:r>
              <a:rPr lang="lt-LT" altLang="ko-KR" sz="1300" u="sng" dirty="0" smtClean="0">
                <a:solidFill>
                  <a:srgbClr val="003893"/>
                </a:solidFill>
                <a:latin typeface="Bookman Old Style" panose="02050604050505020204" pitchFamily="18" charset="0"/>
              </a:rPr>
              <a:t>Nepagrįstas tam tikrų specialistų eliminavimas (pvz., valstybinės </a:t>
            </a:r>
            <a:r>
              <a:rPr lang="lt-LT" altLang="ko-KR" sz="1300" u="sng" dirty="0">
                <a:solidFill>
                  <a:srgbClr val="003893"/>
                </a:solidFill>
                <a:latin typeface="Bookman Old Style" panose="02050604050505020204" pitchFamily="18" charset="0"/>
              </a:rPr>
              <a:t>priešgaisrinės priežiūros </a:t>
            </a:r>
            <a:r>
              <a:rPr lang="lt-LT" altLang="ko-KR" sz="1300" u="sng" dirty="0" smtClean="0">
                <a:solidFill>
                  <a:srgbClr val="003893"/>
                </a:solidFill>
                <a:latin typeface="Bookman Old Style" panose="02050604050505020204" pitchFamily="18" charset="0"/>
              </a:rPr>
              <a:t>pareigūnų) </a:t>
            </a:r>
            <a:r>
              <a:rPr lang="lt-LT" altLang="ko-KR" sz="1300" u="sng" dirty="0">
                <a:solidFill>
                  <a:srgbClr val="003893"/>
                </a:solidFill>
                <a:latin typeface="Bookman Old Style" panose="02050604050505020204" pitchFamily="18" charset="0"/>
              </a:rPr>
              <a:t>iš projektavimo ir projektų kontrolės procesų</a:t>
            </a:r>
            <a:r>
              <a:rPr lang="lt-LT" altLang="ko-KR" sz="1300" u="sng" dirty="0" smtClean="0">
                <a:solidFill>
                  <a:srgbClr val="003893"/>
                </a:solidFill>
                <a:latin typeface="Bookman Old Style" panose="02050604050505020204" pitchFamily="18" charset="0"/>
              </a:rPr>
              <a:t>.</a:t>
            </a:r>
            <a:endParaRPr lang="lt-LT" sz="1300" u="sng" dirty="0" smtClean="0">
              <a:solidFill>
                <a:srgbClr val="003893"/>
              </a:solidFill>
              <a:latin typeface="Bookman Old Style" panose="02050604050505020204" pitchFamily="18" charset="0"/>
            </a:endParaRPr>
          </a:p>
          <a:p>
            <a:pPr marL="285750" indent="-285750" algn="ctr">
              <a:buFontTx/>
              <a:buChar char="-"/>
            </a:pPr>
            <a:endParaRPr lang="lt-LT" sz="1300" u="sng" dirty="0" smtClean="0">
              <a:solidFill>
                <a:srgbClr val="003893"/>
              </a:solidFill>
              <a:latin typeface="Bookman Old Style" panose="02050604050505020204" pitchFamily="18" charset="0"/>
            </a:endParaRPr>
          </a:p>
          <a:p>
            <a:pPr marL="285750" indent="-285750" algn="ctr">
              <a:buFontTx/>
              <a:buChar char="-"/>
            </a:pPr>
            <a:r>
              <a:rPr lang="lt-LT" sz="1300" u="sng" dirty="0" smtClean="0">
                <a:solidFill>
                  <a:srgbClr val="003893"/>
                </a:solidFill>
                <a:latin typeface="Bookman Old Style" panose="02050604050505020204" pitchFamily="18" charset="0"/>
              </a:rPr>
              <a:t>Nepagrįstai priimami sprendimai tikrinti ar netikrinti tam tikrus statybos objektus. </a:t>
            </a:r>
          </a:p>
          <a:p>
            <a:pPr marL="285750" indent="-285750" algn="ctr">
              <a:buFontTx/>
              <a:buChar char="-"/>
            </a:pPr>
            <a:endParaRPr lang="lt-LT" sz="1300" u="sng" dirty="0">
              <a:solidFill>
                <a:srgbClr val="003893"/>
              </a:solidFill>
              <a:latin typeface="Bookman Old Style" panose="02050604050505020204" pitchFamily="18" charset="0"/>
            </a:endParaRPr>
          </a:p>
          <a:p>
            <a:pPr marL="285750" indent="-285750" algn="ctr">
              <a:buFontTx/>
              <a:buChar char="-"/>
            </a:pPr>
            <a:r>
              <a:rPr lang="lt-LT" sz="1300" u="sng" dirty="0" smtClean="0">
                <a:solidFill>
                  <a:srgbClr val="003893"/>
                </a:solidFill>
                <a:latin typeface="Bookman Old Style" panose="02050604050505020204" pitchFamily="18" charset="0"/>
              </a:rPr>
              <a:t>Nepakankama kontrolė – mažėjantis atliekamų patikrinimų skaičius. </a:t>
            </a:r>
            <a:endParaRPr lang="lt-LT" sz="1400" u="sng" dirty="0" smtClean="0">
              <a:solidFill>
                <a:srgbClr val="003893"/>
              </a:solidFill>
              <a:latin typeface="Bookman Old Style" panose="02050604050505020204" pitchFamily="18" charset="0"/>
            </a:endParaRPr>
          </a:p>
          <a:p>
            <a:pPr marL="285750" indent="-285750">
              <a:buFontTx/>
              <a:buChar char="-"/>
            </a:pPr>
            <a:endParaRPr lang="lt-LT" sz="1400" u="sng" dirty="0" smtClean="0">
              <a:solidFill>
                <a:srgbClr val="003893"/>
              </a:solidFill>
              <a:latin typeface="Bookman Old Style" panose="02050604050505020204" pitchFamily="18" charset="0"/>
            </a:endParaRPr>
          </a:p>
          <a:p>
            <a:pPr marL="285750" indent="-285750">
              <a:buFontTx/>
              <a:buChar char="-"/>
            </a:pPr>
            <a:endParaRPr lang="lt-LT" sz="1400" dirty="0">
              <a:solidFill>
                <a:srgbClr val="003893"/>
              </a:solidFill>
              <a:latin typeface="Bookman Old Style" panose="02050604050505020204" pitchFamily="18" charset="0"/>
            </a:endParaRPr>
          </a:p>
          <a:p>
            <a:pPr marL="285750" indent="-285750">
              <a:buFontTx/>
              <a:buChar char="-"/>
            </a:pPr>
            <a:endParaRPr lang="lt-LT" sz="1400" dirty="0">
              <a:solidFill>
                <a:srgbClr val="003893"/>
              </a:solidFill>
              <a:latin typeface="Bookman Old Style" panose="02050604050505020204" pitchFamily="18" charset="0"/>
            </a:endParaRPr>
          </a:p>
        </p:txBody>
      </p:sp>
      <p:pic>
        <p:nvPicPr>
          <p:cNvPr id="4" name="Paveikslėlis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69" y="6671"/>
            <a:ext cx="673255" cy="649632"/>
          </a:xfrm>
          <a:prstGeom prst="rect">
            <a:avLst/>
          </a:prstGeom>
        </p:spPr>
      </p:pic>
      <p:pic>
        <p:nvPicPr>
          <p:cNvPr id="5" name="Paveikslėlis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7564" y="1590509"/>
            <a:ext cx="4224042" cy="2468070"/>
          </a:xfrm>
          <a:prstGeom prst="rect">
            <a:avLst/>
          </a:prstGeom>
        </p:spPr>
      </p:pic>
    </p:spTree>
    <p:extLst>
      <p:ext uri="{BB962C8B-B14F-4D97-AF65-F5344CB8AC3E}">
        <p14:creationId xmlns:p14="http://schemas.microsoft.com/office/powerpoint/2010/main" val="784710274"/>
      </p:ext>
    </p:extLst>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720725" y="188834"/>
            <a:ext cx="8261434" cy="467469"/>
          </a:xfrm>
        </p:spPr>
        <p:txBody>
          <a:bodyPr/>
          <a:lstStyle/>
          <a:p>
            <a:pPr algn="ctr"/>
            <a:r>
              <a:rPr lang="lt-LT" sz="2400" b="1" dirty="0" smtClean="0">
                <a:solidFill>
                  <a:srgbClr val="003893"/>
                </a:solidFill>
                <a:latin typeface="Bookman Old Style" panose="02050604050505020204" pitchFamily="18" charset="0"/>
              </a:rPr>
              <a:t>KORUPCIJOS </a:t>
            </a:r>
            <a:r>
              <a:rPr lang="lt-LT" sz="2400" b="1" dirty="0">
                <a:solidFill>
                  <a:srgbClr val="003893"/>
                </a:solidFill>
                <a:latin typeface="Bookman Old Style" panose="02050604050505020204" pitchFamily="18" charset="0"/>
              </a:rPr>
              <a:t>RIZIKOS VEIKSNIAI </a:t>
            </a:r>
            <a:endParaRPr lang="lt-LT" sz="2400" dirty="0">
              <a:solidFill>
                <a:srgbClr val="003893"/>
              </a:solidFill>
            </a:endParaRPr>
          </a:p>
        </p:txBody>
      </p:sp>
      <p:sp>
        <p:nvSpPr>
          <p:cNvPr id="3" name="Teksto vietos rezervavimo ženklas 2"/>
          <p:cNvSpPr>
            <a:spLocks noGrp="1"/>
          </p:cNvSpPr>
          <p:nvPr>
            <p:ph type="body" sz="quarter" idx="10"/>
          </p:nvPr>
        </p:nvSpPr>
        <p:spPr>
          <a:xfrm>
            <a:off x="234670" y="833481"/>
            <a:ext cx="4458710" cy="3981280"/>
          </a:xfrm>
        </p:spPr>
        <p:txBody>
          <a:bodyPr/>
          <a:lstStyle/>
          <a:p>
            <a:pPr marL="171450" indent="-171450" algn="ctr">
              <a:buFontTx/>
              <a:buChar char="-"/>
            </a:pPr>
            <a:r>
              <a:rPr lang="lt-LT" sz="1400" u="sng" dirty="0">
                <a:solidFill>
                  <a:srgbClr val="003893"/>
                </a:solidFill>
                <a:latin typeface="Bookman Old Style" panose="02050604050505020204" pitchFamily="18" charset="0"/>
              </a:rPr>
              <a:t>Nepakankamai </a:t>
            </a:r>
            <a:r>
              <a:rPr lang="lt-LT" sz="1400" u="sng" dirty="0" smtClean="0">
                <a:solidFill>
                  <a:srgbClr val="003893"/>
                </a:solidFill>
                <a:latin typeface="Bookman Old Style" panose="02050604050505020204" pitchFamily="18" charset="0"/>
              </a:rPr>
              <a:t>skaidrus </a:t>
            </a:r>
            <a:r>
              <a:rPr lang="lt-LT" altLang="ko-KR" sz="1400" u="sng" dirty="0">
                <a:solidFill>
                  <a:srgbClr val="003893"/>
                </a:solidFill>
                <a:latin typeface="Bookman Old Style" panose="02050604050505020204" pitchFamily="18" charset="0"/>
              </a:rPr>
              <a:t>statybų užbaigimo </a:t>
            </a:r>
            <a:r>
              <a:rPr lang="lt-LT" altLang="ko-KR" sz="1400" u="sng" dirty="0" smtClean="0">
                <a:solidFill>
                  <a:srgbClr val="003893"/>
                </a:solidFill>
                <a:latin typeface="Bookman Old Style" panose="02050604050505020204" pitchFamily="18" charset="0"/>
              </a:rPr>
              <a:t>komisijos sudarymas ir veikla, ekspertų paskyrimas ir įtraukimas.  </a:t>
            </a:r>
            <a:endParaRPr lang="lt-LT" altLang="ko-KR" sz="1400" u="sng" dirty="0">
              <a:solidFill>
                <a:srgbClr val="003893"/>
              </a:solidFill>
              <a:latin typeface="Bookman Old Style" panose="02050604050505020204" pitchFamily="18" charset="0"/>
            </a:endParaRPr>
          </a:p>
          <a:p>
            <a:pPr marL="171450" indent="-171450" algn="ctr">
              <a:buFontTx/>
              <a:buChar char="-"/>
            </a:pPr>
            <a:endParaRPr lang="lt-LT" altLang="ko-KR" sz="1400" u="sng" dirty="0" smtClean="0">
              <a:solidFill>
                <a:srgbClr val="003893"/>
              </a:solidFill>
              <a:latin typeface="Bookman Old Style" panose="02050604050505020204" pitchFamily="18" charset="0"/>
            </a:endParaRPr>
          </a:p>
          <a:p>
            <a:pPr marL="171450" indent="-171450" algn="ctr">
              <a:buFontTx/>
              <a:buChar char="-"/>
            </a:pPr>
            <a:r>
              <a:rPr lang="lt-LT" altLang="ko-KR" sz="1400" u="sng" dirty="0" smtClean="0">
                <a:solidFill>
                  <a:srgbClr val="003893"/>
                </a:solidFill>
                <a:latin typeface="Bookman Old Style" panose="02050604050505020204" pitchFamily="18" charset="0"/>
              </a:rPr>
              <a:t>Ne </a:t>
            </a:r>
            <a:r>
              <a:rPr lang="lt-LT" altLang="ko-KR" sz="1400" u="sng" dirty="0">
                <a:solidFill>
                  <a:srgbClr val="003893"/>
                </a:solidFill>
                <a:latin typeface="Bookman Old Style" panose="02050604050505020204" pitchFamily="18" charset="0"/>
              </a:rPr>
              <a:t>visada tinkamai užpildomi statybų patikrinimų aktai fiksuojant ne visus nustatytus neatitikimus, nepagrįstas neatitikimų „popierinis“ pašalinimas per pakartotinius </a:t>
            </a:r>
            <a:r>
              <a:rPr lang="lt-LT" altLang="ko-KR" sz="1400" u="sng" dirty="0" smtClean="0">
                <a:solidFill>
                  <a:srgbClr val="003893"/>
                </a:solidFill>
                <a:latin typeface="Bookman Old Style" panose="02050604050505020204" pitchFamily="18" charset="0"/>
              </a:rPr>
              <a:t>patikrinimus, ne visada taikoma tikrinančių pareigūnų rotacija.</a:t>
            </a:r>
          </a:p>
          <a:p>
            <a:pPr algn="ctr"/>
            <a:endParaRPr lang="lt-LT" altLang="ko-KR" sz="1400" u="sng" dirty="0">
              <a:solidFill>
                <a:srgbClr val="003893"/>
              </a:solidFill>
              <a:latin typeface="Bookman Old Style" panose="02050604050505020204" pitchFamily="18" charset="0"/>
            </a:endParaRPr>
          </a:p>
          <a:p>
            <a:pPr marL="171450" indent="-171450" algn="ctr">
              <a:buFontTx/>
              <a:buChar char="-"/>
            </a:pPr>
            <a:r>
              <a:rPr lang="lt-LT" altLang="ko-KR" sz="1400" u="sng" dirty="0" smtClean="0">
                <a:solidFill>
                  <a:srgbClr val="003893"/>
                </a:solidFill>
                <a:latin typeface="Bookman Old Style" panose="02050604050505020204" pitchFamily="18" charset="0"/>
              </a:rPr>
              <a:t>Statybų informacinė sistema „</a:t>
            </a:r>
            <a:r>
              <a:rPr lang="lt-LT" altLang="ko-KR" sz="1400" u="sng" dirty="0">
                <a:solidFill>
                  <a:srgbClr val="003893"/>
                </a:solidFill>
                <a:latin typeface="Bookman Old Style" panose="02050604050505020204" pitchFamily="18" charset="0"/>
              </a:rPr>
              <a:t>Infostatyba“ </a:t>
            </a:r>
            <a:r>
              <a:rPr lang="lt-LT" altLang="ko-KR" sz="1400" u="sng" dirty="0" smtClean="0">
                <a:solidFill>
                  <a:srgbClr val="003893"/>
                </a:solidFill>
                <a:latin typeface="Bookman Old Style" panose="02050604050505020204" pitchFamily="18" charset="0"/>
              </a:rPr>
              <a:t>neužtikrina </a:t>
            </a:r>
            <a:r>
              <a:rPr lang="lt-LT" altLang="ko-KR" sz="1400" u="sng" dirty="0">
                <a:solidFill>
                  <a:srgbClr val="003893"/>
                </a:solidFill>
                <a:latin typeface="Bookman Old Style" panose="02050604050505020204" pitchFamily="18" charset="0"/>
              </a:rPr>
              <a:t>visapusiško </a:t>
            </a:r>
            <a:r>
              <a:rPr lang="lt-LT" altLang="ko-KR" sz="1400" u="sng" dirty="0" smtClean="0">
                <a:solidFill>
                  <a:srgbClr val="003893"/>
                </a:solidFill>
                <a:latin typeface="Bookman Old Style" panose="02050604050505020204" pitchFamily="18" charset="0"/>
              </a:rPr>
              <a:t>duomenų suvedimo ir apsikeitimo </a:t>
            </a:r>
            <a:r>
              <a:rPr lang="lt-LT" altLang="ko-KR" sz="1400" u="sng" dirty="0">
                <a:solidFill>
                  <a:srgbClr val="003893"/>
                </a:solidFill>
                <a:latin typeface="Bookman Old Style" panose="02050604050505020204" pitchFamily="18" charset="0"/>
              </a:rPr>
              <a:t>informacija dėl atliekamų statybų </a:t>
            </a:r>
            <a:r>
              <a:rPr lang="lt-LT" altLang="ko-KR" sz="1400" u="sng" dirty="0" smtClean="0">
                <a:solidFill>
                  <a:srgbClr val="003893"/>
                </a:solidFill>
                <a:latin typeface="Bookman Old Style" panose="02050604050505020204" pitchFamily="18" charset="0"/>
              </a:rPr>
              <a:t>patikrinimų, nustatytų </a:t>
            </a:r>
            <a:r>
              <a:rPr lang="lt-LT" altLang="ko-KR" sz="1400" u="sng" dirty="0">
                <a:solidFill>
                  <a:srgbClr val="003893"/>
                </a:solidFill>
                <a:latin typeface="Bookman Old Style" panose="02050604050505020204" pitchFamily="18" charset="0"/>
              </a:rPr>
              <a:t>pažeidimų bei jų </a:t>
            </a:r>
            <a:r>
              <a:rPr lang="lt-LT" altLang="ko-KR" sz="1400" u="sng" dirty="0" smtClean="0">
                <a:solidFill>
                  <a:srgbClr val="003893"/>
                </a:solidFill>
                <a:latin typeface="Bookman Old Style" panose="02050604050505020204" pitchFamily="18" charset="0"/>
              </a:rPr>
              <a:t>pašalinimo fiksavimo. </a:t>
            </a:r>
            <a:endParaRPr lang="lt-LT" altLang="ko-KR" sz="1400" u="sng" dirty="0">
              <a:solidFill>
                <a:srgbClr val="003893"/>
              </a:solidFill>
              <a:latin typeface="Bookman Old Style" panose="02050604050505020204" pitchFamily="18" charset="0"/>
            </a:endParaRPr>
          </a:p>
          <a:p>
            <a:endParaRPr lang="lt-LT" dirty="0"/>
          </a:p>
        </p:txBody>
      </p:sp>
      <p:pic>
        <p:nvPicPr>
          <p:cNvPr id="4" name="Paveikslėlis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69" y="6671"/>
            <a:ext cx="673255" cy="649632"/>
          </a:xfrm>
          <a:prstGeom prst="rect">
            <a:avLst/>
          </a:prstGeom>
        </p:spPr>
      </p:pic>
      <p:pic>
        <p:nvPicPr>
          <p:cNvPr id="5" name="Paveikslėlis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22426" y="1424199"/>
            <a:ext cx="4059733" cy="2395242"/>
          </a:xfrm>
          <a:prstGeom prst="rect">
            <a:avLst/>
          </a:prstGeom>
        </p:spPr>
      </p:pic>
    </p:spTree>
    <p:extLst>
      <p:ext uri="{BB962C8B-B14F-4D97-AF65-F5344CB8AC3E}">
        <p14:creationId xmlns:p14="http://schemas.microsoft.com/office/powerpoint/2010/main" val="3243445808"/>
      </p:ext>
    </p:extLst>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o vietos rezervavimo ženklas 2"/>
          <p:cNvSpPr>
            <a:spLocks noGrp="1"/>
          </p:cNvSpPr>
          <p:nvPr>
            <p:ph type="body" sz="quarter" idx="10"/>
          </p:nvPr>
        </p:nvSpPr>
        <p:spPr>
          <a:xfrm>
            <a:off x="344296" y="950016"/>
            <a:ext cx="4624214" cy="3802409"/>
          </a:xfrm>
        </p:spPr>
        <p:txBody>
          <a:bodyPr/>
          <a:lstStyle/>
          <a:p>
            <a:r>
              <a:rPr lang="lt-LT" altLang="ko-KR" sz="1500" dirty="0">
                <a:solidFill>
                  <a:srgbClr val="003893"/>
                </a:solidFill>
                <a:latin typeface="Bookman Old Style" panose="02050604050505020204" pitchFamily="18" charset="0"/>
              </a:rPr>
              <a:t>Statybų procesas įvairiuose etapuose yra gana sudėtingas dėl daugybės teisinio reguliavimo nustatytų procedūrų, </a:t>
            </a:r>
            <a:r>
              <a:rPr lang="lt-LT" altLang="ko-KR" sz="1500" dirty="0" smtClean="0">
                <a:solidFill>
                  <a:srgbClr val="003893"/>
                </a:solidFill>
                <a:latin typeface="Bookman Old Style" panose="02050604050505020204" pitchFamily="18" charset="0"/>
              </a:rPr>
              <a:t>projektų derinimo tvarkos, įtrauktų </a:t>
            </a:r>
            <a:r>
              <a:rPr lang="lt-LT" altLang="ko-KR" sz="1500" dirty="0">
                <a:solidFill>
                  <a:srgbClr val="003893"/>
                </a:solidFill>
                <a:latin typeface="Bookman Old Style" panose="02050604050505020204" pitchFamily="18" charset="0"/>
              </a:rPr>
              <a:t>asmenų </a:t>
            </a:r>
            <a:r>
              <a:rPr lang="lt-LT" altLang="ko-KR" sz="1500" dirty="0" smtClean="0">
                <a:solidFill>
                  <a:srgbClr val="003893"/>
                </a:solidFill>
                <a:latin typeface="Bookman Old Style" panose="02050604050505020204" pitchFamily="18" charset="0"/>
              </a:rPr>
              <a:t>skaičiaus. </a:t>
            </a:r>
            <a:endParaRPr lang="lt-LT" altLang="ko-KR" sz="1500" dirty="0">
              <a:solidFill>
                <a:srgbClr val="003893"/>
              </a:solidFill>
              <a:latin typeface="Bookman Old Style" panose="02050604050505020204" pitchFamily="18" charset="0"/>
            </a:endParaRPr>
          </a:p>
          <a:p>
            <a:r>
              <a:rPr lang="lt-LT" altLang="ko-KR" sz="1500" dirty="0" smtClean="0">
                <a:solidFill>
                  <a:srgbClr val="003893"/>
                </a:solidFill>
                <a:latin typeface="Bookman Old Style" panose="02050604050505020204" pitchFamily="18" charset="0"/>
              </a:rPr>
              <a:t>Nors </a:t>
            </a:r>
            <a:r>
              <a:rPr lang="lt-LT" altLang="ko-KR" sz="1500" dirty="0">
                <a:solidFill>
                  <a:srgbClr val="003893"/>
                </a:solidFill>
                <a:latin typeface="Bookman Old Style" panose="02050604050505020204" pitchFamily="18" charset="0"/>
              </a:rPr>
              <a:t>naujausio kasmetinio Pasaulio Banko „Doing Business“ 2018 tyrimo duomenimis, biurokratinės procedūros Lietuvoje sutrumpėjo palyginti su 2016 m., statytojai Lietuvoje vis dar privalo apie dešimtį procedūrų, kurios gali trukti iki </a:t>
            </a:r>
            <a:r>
              <a:rPr lang="lt-LT" altLang="ko-KR" sz="1500" dirty="0" smtClean="0">
                <a:solidFill>
                  <a:srgbClr val="003893"/>
                </a:solidFill>
                <a:latin typeface="Bookman Old Style" panose="02050604050505020204" pitchFamily="18" charset="0"/>
              </a:rPr>
              <a:t>100 dienų.</a:t>
            </a:r>
            <a:endParaRPr lang="lt-LT" sz="1500" dirty="0">
              <a:solidFill>
                <a:srgbClr val="003893"/>
              </a:solidFill>
              <a:latin typeface="Bookman Old Style" panose="02050604050505020204" pitchFamily="18" charset="0"/>
            </a:endParaRPr>
          </a:p>
        </p:txBody>
      </p:sp>
      <p:pic>
        <p:nvPicPr>
          <p:cNvPr id="4" name="Paveikslėlis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69" y="6671"/>
            <a:ext cx="673255" cy="649632"/>
          </a:xfrm>
          <a:prstGeom prst="rect">
            <a:avLst/>
          </a:prstGeom>
        </p:spPr>
      </p:pic>
      <p:pic>
        <p:nvPicPr>
          <p:cNvPr id="5" name="Paveikslėlis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52858" y="2500440"/>
            <a:ext cx="3831073" cy="2554048"/>
          </a:xfrm>
          <a:prstGeom prst="rect">
            <a:avLst/>
          </a:prstGeom>
        </p:spPr>
      </p:pic>
      <p:sp>
        <p:nvSpPr>
          <p:cNvPr id="6" name="Pavadinimas 1"/>
          <p:cNvSpPr>
            <a:spLocks noGrp="1"/>
          </p:cNvSpPr>
          <p:nvPr>
            <p:ph type="title"/>
          </p:nvPr>
        </p:nvSpPr>
        <p:spPr>
          <a:xfrm>
            <a:off x="680924" y="244609"/>
            <a:ext cx="8303007" cy="467469"/>
          </a:xfrm>
        </p:spPr>
        <p:txBody>
          <a:bodyPr/>
          <a:lstStyle/>
          <a:p>
            <a:r>
              <a:rPr lang="lt-LT" sz="2350" b="1" dirty="0" smtClean="0">
                <a:solidFill>
                  <a:srgbClr val="003893"/>
                </a:solidFill>
                <a:latin typeface="Bookman Old Style" panose="02050604050505020204" pitchFamily="18" charset="0"/>
              </a:rPr>
              <a:t>SUDĖTINGOS IR ILGAI TRUNKANČIOS PROCEDŪROS</a:t>
            </a:r>
            <a:endParaRPr lang="lt-LT" sz="2350" b="1" dirty="0">
              <a:solidFill>
                <a:srgbClr val="003893"/>
              </a:solidFill>
              <a:latin typeface="Bookman Old Style" panose="02050604050505020204" pitchFamily="18" charset="0"/>
            </a:endParaRPr>
          </a:p>
        </p:txBody>
      </p:sp>
    </p:spTree>
    <p:extLst>
      <p:ext uri="{BB962C8B-B14F-4D97-AF65-F5344CB8AC3E}">
        <p14:creationId xmlns:p14="http://schemas.microsoft.com/office/powerpoint/2010/main" val="2024586470"/>
      </p:ext>
    </p:extLst>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720725" y="188834"/>
            <a:ext cx="8309987" cy="467469"/>
          </a:xfrm>
        </p:spPr>
        <p:txBody>
          <a:bodyPr/>
          <a:lstStyle/>
          <a:p>
            <a:pPr algn="ctr"/>
            <a:r>
              <a:rPr lang="lt-LT" sz="2400" b="1" dirty="0" smtClean="0">
                <a:solidFill>
                  <a:srgbClr val="003893"/>
                </a:solidFill>
                <a:latin typeface="Bookman Old Style" panose="02050604050505020204" pitchFamily="18" charset="0"/>
              </a:rPr>
              <a:t>KORUPCIJOS </a:t>
            </a:r>
            <a:r>
              <a:rPr lang="lt-LT" sz="2400" b="1" dirty="0">
                <a:solidFill>
                  <a:srgbClr val="003893"/>
                </a:solidFill>
                <a:latin typeface="Bookman Old Style" panose="02050604050505020204" pitchFamily="18" charset="0"/>
              </a:rPr>
              <a:t>RIZIKOS VEIKSNIAI </a:t>
            </a:r>
            <a:endParaRPr lang="lt-LT" sz="2400" dirty="0">
              <a:solidFill>
                <a:srgbClr val="003893"/>
              </a:solidFill>
            </a:endParaRPr>
          </a:p>
        </p:txBody>
      </p:sp>
      <p:sp>
        <p:nvSpPr>
          <p:cNvPr id="3" name="Teksto vietos rezervavimo ženklas 2"/>
          <p:cNvSpPr>
            <a:spLocks noGrp="1"/>
          </p:cNvSpPr>
          <p:nvPr>
            <p:ph type="body" sz="quarter" idx="10"/>
          </p:nvPr>
        </p:nvSpPr>
        <p:spPr>
          <a:xfrm>
            <a:off x="275128" y="825389"/>
            <a:ext cx="3414839" cy="4118846"/>
          </a:xfrm>
        </p:spPr>
        <p:txBody>
          <a:bodyPr/>
          <a:lstStyle/>
          <a:p>
            <a:pPr marL="285750" indent="-285750" algn="ctr">
              <a:buFontTx/>
              <a:buChar char="-"/>
            </a:pPr>
            <a:r>
              <a:rPr lang="lt-LT" sz="1600" u="sng" dirty="0">
                <a:solidFill>
                  <a:srgbClr val="003893"/>
                </a:solidFill>
                <a:latin typeface="Bookman Old Style" panose="02050604050505020204" pitchFamily="18" charset="0"/>
              </a:rPr>
              <a:t>Ne visada nutraukiamos be leidimo ar be projektų vykdomos statybos.</a:t>
            </a:r>
          </a:p>
          <a:p>
            <a:pPr marL="285750" indent="-285750" algn="ctr">
              <a:buFontTx/>
              <a:buChar char="-"/>
            </a:pPr>
            <a:endParaRPr lang="lt-LT" altLang="ko-KR" sz="1600" u="sng" dirty="0" smtClean="0">
              <a:solidFill>
                <a:srgbClr val="003893"/>
              </a:solidFill>
              <a:latin typeface="Bookman Old Style" panose="02050604050505020204" pitchFamily="18" charset="0"/>
            </a:endParaRPr>
          </a:p>
          <a:p>
            <a:pPr marL="285750" indent="-285750" algn="ctr">
              <a:buFontTx/>
              <a:buChar char="-"/>
            </a:pPr>
            <a:r>
              <a:rPr lang="lt-LT" altLang="ko-KR" sz="1600" u="sng" dirty="0" smtClean="0">
                <a:solidFill>
                  <a:srgbClr val="003893"/>
                </a:solidFill>
                <a:latin typeface="Bookman Old Style" panose="02050604050505020204" pitchFamily="18" charset="0"/>
              </a:rPr>
              <a:t>Nustačius</a:t>
            </a:r>
            <a:r>
              <a:rPr lang="lt-LT" altLang="ko-KR" sz="1600" u="sng" dirty="0">
                <a:solidFill>
                  <a:srgbClr val="003893"/>
                </a:solidFill>
                <a:latin typeface="Bookman Old Style" panose="02050604050505020204" pitchFamily="18" charset="0"/>
              </a:rPr>
              <a:t>, kad statybą leidžiantys dokumentai buvo išduoti neteisėtai, už pažeidimo padarymą atsakingiems asmenims ne visada taikomos administracinės </a:t>
            </a:r>
            <a:r>
              <a:rPr lang="lt-LT" altLang="ko-KR" sz="1600" u="sng" dirty="0" smtClean="0">
                <a:solidFill>
                  <a:srgbClr val="003893"/>
                </a:solidFill>
                <a:latin typeface="Bookman Old Style" panose="02050604050505020204" pitchFamily="18" charset="0"/>
              </a:rPr>
              <a:t>nuobaudos.</a:t>
            </a:r>
          </a:p>
          <a:p>
            <a:pPr marL="285750" indent="-285750" algn="ctr">
              <a:buFontTx/>
              <a:buChar char="-"/>
            </a:pPr>
            <a:endParaRPr lang="lt-LT" sz="1600" u="sng" dirty="0">
              <a:solidFill>
                <a:srgbClr val="003893"/>
              </a:solidFill>
              <a:latin typeface="Bookman Old Style" panose="02050604050505020204" pitchFamily="18" charset="0"/>
            </a:endParaRPr>
          </a:p>
          <a:p>
            <a:pPr marL="285750" indent="-285750" algn="ctr">
              <a:buFontTx/>
              <a:buChar char="-"/>
            </a:pPr>
            <a:endParaRPr lang="lt-LT" sz="1600" u="sng" dirty="0" smtClean="0">
              <a:solidFill>
                <a:srgbClr val="003893"/>
              </a:solidFill>
              <a:latin typeface="Bookman Old Style" panose="02050604050505020204" pitchFamily="18" charset="0"/>
            </a:endParaRPr>
          </a:p>
          <a:p>
            <a:pPr marL="285750" indent="-285750" algn="ctr">
              <a:buFontTx/>
              <a:buChar char="-"/>
            </a:pPr>
            <a:r>
              <a:rPr lang="lt-LT" sz="1600" u="sng" dirty="0" smtClean="0">
                <a:solidFill>
                  <a:srgbClr val="003893"/>
                </a:solidFill>
                <a:latin typeface="Bookman Old Style" panose="02050604050505020204" pitchFamily="18" charset="0"/>
              </a:rPr>
              <a:t>Ne </a:t>
            </a:r>
            <a:r>
              <a:rPr lang="lt-LT" sz="1600" u="sng" dirty="0">
                <a:solidFill>
                  <a:srgbClr val="003893"/>
                </a:solidFill>
                <a:latin typeface="Bookman Old Style" panose="02050604050505020204" pitchFamily="18" charset="0"/>
              </a:rPr>
              <a:t>visada skaidriai įteisinamos nelegalios </a:t>
            </a:r>
            <a:r>
              <a:rPr lang="lt-LT" sz="1600" u="sng" dirty="0" smtClean="0">
                <a:solidFill>
                  <a:srgbClr val="003893"/>
                </a:solidFill>
                <a:latin typeface="Bookman Old Style" panose="02050604050505020204" pitchFamily="18" charset="0"/>
              </a:rPr>
              <a:t>statybos.</a:t>
            </a:r>
            <a:endParaRPr lang="lt-LT" sz="1600" u="sng" dirty="0">
              <a:solidFill>
                <a:srgbClr val="003893"/>
              </a:solidFill>
              <a:latin typeface="Bookman Old Style" panose="02050604050505020204" pitchFamily="18" charset="0"/>
            </a:endParaRPr>
          </a:p>
          <a:p>
            <a:r>
              <a:rPr lang="lt-LT" sz="1600" dirty="0" smtClean="0">
                <a:solidFill>
                  <a:srgbClr val="003893"/>
                </a:solidFill>
                <a:latin typeface="Bookman Old Style" panose="02050604050505020204" pitchFamily="18" charset="0"/>
              </a:rPr>
              <a:t> </a:t>
            </a:r>
            <a:endParaRPr lang="lt-LT" sz="1600" dirty="0">
              <a:solidFill>
                <a:srgbClr val="003893"/>
              </a:solidFill>
              <a:latin typeface="Bookman Old Style" panose="02050604050505020204" pitchFamily="18" charset="0"/>
            </a:endParaRPr>
          </a:p>
        </p:txBody>
      </p:sp>
      <p:pic>
        <p:nvPicPr>
          <p:cNvPr id="4" name="Paveikslėlis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69" y="6671"/>
            <a:ext cx="673255" cy="649632"/>
          </a:xfrm>
          <a:prstGeom prst="rect">
            <a:avLst/>
          </a:prstGeom>
        </p:spPr>
      </p:pic>
      <p:pic>
        <p:nvPicPr>
          <p:cNvPr id="7" name="Paveikslėlis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33230" y="1116701"/>
            <a:ext cx="4616928" cy="2508531"/>
          </a:xfrm>
          <a:prstGeom prst="rect">
            <a:avLst/>
          </a:prstGeom>
        </p:spPr>
      </p:pic>
    </p:spTree>
    <p:extLst>
      <p:ext uri="{BB962C8B-B14F-4D97-AF65-F5344CB8AC3E}">
        <p14:creationId xmlns:p14="http://schemas.microsoft.com/office/powerpoint/2010/main" val="3457694399"/>
      </p:ext>
    </p:extLst>
  </p:cSld>
  <p:clrMapOvr>
    <a:masterClrMapping/>
  </p:clrMapOvr>
  <p:transition spd="med">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1327627" y="188834"/>
            <a:ext cx="7622164" cy="467469"/>
          </a:xfrm>
        </p:spPr>
        <p:txBody>
          <a:bodyPr/>
          <a:lstStyle/>
          <a:p>
            <a:r>
              <a:rPr lang="lt-LT" b="1" dirty="0" smtClean="0">
                <a:solidFill>
                  <a:srgbClr val="003893"/>
                </a:solidFill>
                <a:latin typeface="Bookman Old Style" panose="02050604050505020204" pitchFamily="18" charset="0"/>
              </a:rPr>
              <a:t>Bylų, susijusių su statybomis, statistika</a:t>
            </a:r>
            <a:endParaRPr lang="lt-LT" b="1" dirty="0">
              <a:solidFill>
                <a:srgbClr val="003893"/>
              </a:solidFill>
              <a:latin typeface="Bookman Old Style" panose="02050604050505020204" pitchFamily="18" charset="0"/>
            </a:endParaRPr>
          </a:p>
        </p:txBody>
      </p:sp>
      <p:sp>
        <p:nvSpPr>
          <p:cNvPr id="3" name="Teksto vietos rezervavimo ženklas 2"/>
          <p:cNvSpPr>
            <a:spLocks noGrp="1"/>
          </p:cNvSpPr>
          <p:nvPr>
            <p:ph type="body" sz="quarter" idx="10"/>
          </p:nvPr>
        </p:nvSpPr>
        <p:spPr>
          <a:xfrm>
            <a:off x="680924" y="758094"/>
            <a:ext cx="8140054" cy="2994125"/>
          </a:xfrm>
        </p:spPr>
        <p:txBody>
          <a:bodyPr/>
          <a:lstStyle/>
          <a:p>
            <a:pPr algn="ctr"/>
            <a:r>
              <a:rPr lang="lt-LT" altLang="ko-KR" sz="1800" dirty="0">
                <a:solidFill>
                  <a:srgbClr val="003893"/>
                </a:solidFill>
                <a:latin typeface="Bookman Old Style" panose="02050604050505020204" pitchFamily="18" charset="0"/>
              </a:rPr>
              <a:t>2017 m. duomenimis, Lietuvos teismuose buvo išnagrinėta </a:t>
            </a:r>
            <a:r>
              <a:rPr lang="lt-LT" altLang="ko-KR" sz="1800" b="1" dirty="0">
                <a:solidFill>
                  <a:srgbClr val="003893"/>
                </a:solidFill>
                <a:latin typeface="Bookman Old Style" panose="02050604050505020204" pitchFamily="18" charset="0"/>
              </a:rPr>
              <a:t>51</a:t>
            </a:r>
            <a:r>
              <a:rPr lang="lt-LT" altLang="ko-KR" sz="1800" dirty="0">
                <a:solidFill>
                  <a:srgbClr val="003893"/>
                </a:solidFill>
                <a:latin typeface="Bookman Old Style" panose="02050604050505020204" pitchFamily="18" charset="0"/>
              </a:rPr>
              <a:t> byla dėl savavališkų statybų – kai statoma be projekto ir leidimo; kai statoma turint leidimą ir projektą, tačiau nuo jo nukrypstant; kai turimi dokumentai (projektas ir leidimas) vykdant statybas yra nuginčijami, pripažįstami negaliojančiais, nes yra išduoti nesilaikant nustatytos tvarkos. </a:t>
            </a:r>
            <a:endParaRPr lang="lt-LT" sz="1800" dirty="0">
              <a:solidFill>
                <a:srgbClr val="003893"/>
              </a:solidFill>
              <a:latin typeface="Bookman Old Style" panose="02050604050505020204" pitchFamily="18" charset="0"/>
            </a:endParaRPr>
          </a:p>
        </p:txBody>
      </p:sp>
      <p:pic>
        <p:nvPicPr>
          <p:cNvPr id="4" name="Paveikslėlis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69" y="6671"/>
            <a:ext cx="673255" cy="649632"/>
          </a:xfrm>
          <a:prstGeom prst="rect">
            <a:avLst/>
          </a:prstGeom>
        </p:spPr>
      </p:pic>
      <p:pic>
        <p:nvPicPr>
          <p:cNvPr id="5" name="Paveikslėlis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09411" y="2746278"/>
            <a:ext cx="2842533" cy="2011882"/>
          </a:xfrm>
          <a:prstGeom prst="rect">
            <a:avLst/>
          </a:prstGeom>
        </p:spPr>
      </p:pic>
    </p:spTree>
    <p:extLst>
      <p:ext uri="{BB962C8B-B14F-4D97-AF65-F5344CB8AC3E}">
        <p14:creationId xmlns:p14="http://schemas.microsoft.com/office/powerpoint/2010/main" val="2586832173"/>
      </p:ext>
    </p:extLst>
  </p:cSld>
  <p:clrMapOvr>
    <a:masterClrMapping/>
  </p:clrMapOvr>
  <p:transition spd="med">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777369" y="188834"/>
            <a:ext cx="8229066" cy="467469"/>
          </a:xfrm>
        </p:spPr>
        <p:txBody>
          <a:bodyPr/>
          <a:lstStyle/>
          <a:p>
            <a:pPr algn="ctr"/>
            <a:r>
              <a:rPr lang="lt-LT" sz="2400" b="1" dirty="0" smtClean="0">
                <a:solidFill>
                  <a:srgbClr val="003893"/>
                </a:solidFill>
                <a:latin typeface="Bookman Old Style" panose="02050604050505020204" pitchFamily="18" charset="0"/>
              </a:rPr>
              <a:t>KORUPCIJOS </a:t>
            </a:r>
            <a:r>
              <a:rPr lang="lt-LT" sz="2400" b="1" dirty="0">
                <a:solidFill>
                  <a:srgbClr val="003893"/>
                </a:solidFill>
                <a:latin typeface="Bookman Old Style" panose="02050604050505020204" pitchFamily="18" charset="0"/>
              </a:rPr>
              <a:t>RIZIKOS VEIKSNIAI </a:t>
            </a:r>
            <a:endParaRPr lang="lt-LT" sz="2400" dirty="0"/>
          </a:p>
        </p:txBody>
      </p:sp>
      <p:sp>
        <p:nvSpPr>
          <p:cNvPr id="3" name="Teksto vietos rezervavimo ženklas 2"/>
          <p:cNvSpPr>
            <a:spLocks noGrp="1"/>
          </p:cNvSpPr>
          <p:nvPr>
            <p:ph type="body" sz="quarter" idx="10"/>
          </p:nvPr>
        </p:nvSpPr>
        <p:spPr>
          <a:xfrm>
            <a:off x="1610316" y="728283"/>
            <a:ext cx="6586916" cy="4021742"/>
          </a:xfrm>
        </p:spPr>
        <p:txBody>
          <a:bodyPr/>
          <a:lstStyle/>
          <a:p>
            <a:pPr algn="ctr"/>
            <a:r>
              <a:rPr lang="lt-LT" altLang="ko-KR" sz="1600" u="sng" dirty="0" smtClean="0">
                <a:solidFill>
                  <a:srgbClr val="003893"/>
                </a:solidFill>
                <a:latin typeface="Bookman Old Style" panose="02050604050505020204" pitchFamily="18" charset="0"/>
              </a:rPr>
              <a:t>Neteisėtas paramos reikalavimas socialinės </a:t>
            </a:r>
            <a:r>
              <a:rPr lang="lt-LT" altLang="ko-KR" sz="1600" u="sng" dirty="0">
                <a:solidFill>
                  <a:srgbClr val="003893"/>
                </a:solidFill>
                <a:latin typeface="Bookman Old Style" panose="02050604050505020204" pitchFamily="18" charset="0"/>
              </a:rPr>
              <a:t>ir inžinerinės infrastruktūros </a:t>
            </a:r>
            <a:r>
              <a:rPr lang="lt-LT" altLang="ko-KR" sz="1600" u="sng" dirty="0" smtClean="0">
                <a:solidFill>
                  <a:srgbClr val="003893"/>
                </a:solidFill>
                <a:latin typeface="Bookman Old Style" panose="02050604050505020204" pitchFamily="18" charset="0"/>
              </a:rPr>
              <a:t>plėtrai</a:t>
            </a:r>
          </a:p>
          <a:p>
            <a:pPr algn="ctr"/>
            <a:endParaRPr lang="lt-LT" sz="1400" dirty="0" smtClean="0">
              <a:solidFill>
                <a:srgbClr val="003893"/>
              </a:solidFill>
              <a:latin typeface="Bookman Old Style" panose="02050604050505020204" pitchFamily="18" charset="0"/>
            </a:endParaRPr>
          </a:p>
          <a:p>
            <a:pPr algn="ctr"/>
            <a:r>
              <a:rPr lang="lt-LT" sz="1400" dirty="0" smtClean="0">
                <a:solidFill>
                  <a:srgbClr val="003893"/>
                </a:solidFill>
                <a:latin typeface="Bookman Old Style" panose="02050604050505020204" pitchFamily="18" charset="0"/>
              </a:rPr>
              <a:t>(su </a:t>
            </a:r>
            <a:r>
              <a:rPr lang="lt-LT" sz="1400" dirty="0">
                <a:solidFill>
                  <a:srgbClr val="003893"/>
                </a:solidFill>
                <a:latin typeface="Bookman Old Style" panose="02050604050505020204" pitchFamily="18" charset="0"/>
              </a:rPr>
              <a:t>statybomis susiję verslo atstovai yra raginami „savanoriškai“ teikti paramą savivaldybės socialinės ir inžinerinės infrastruktūros plėtrai. </a:t>
            </a:r>
            <a:r>
              <a:rPr lang="lt-LT" sz="1400" dirty="0" smtClean="0">
                <a:solidFill>
                  <a:srgbClr val="003893"/>
                </a:solidFill>
                <a:latin typeface="Bookman Old Style" panose="02050604050505020204" pitchFamily="18" charset="0"/>
              </a:rPr>
              <a:t>Nesuteikus </a:t>
            </a:r>
            <a:r>
              <a:rPr lang="lt-LT" sz="1400" dirty="0">
                <a:solidFill>
                  <a:srgbClr val="003893"/>
                </a:solidFill>
                <a:latin typeface="Bookman Old Style" panose="02050604050505020204" pitchFamily="18" charset="0"/>
              </a:rPr>
              <a:t>paramos </a:t>
            </a:r>
            <a:r>
              <a:rPr lang="lt-LT" sz="1400" dirty="0" smtClean="0">
                <a:solidFill>
                  <a:srgbClr val="003893"/>
                </a:solidFill>
                <a:latin typeface="Bookman Old Style" panose="02050604050505020204" pitchFamily="18" charset="0"/>
              </a:rPr>
              <a:t>nepagrįstai ir neteisėtai vilkinami </a:t>
            </a:r>
            <a:r>
              <a:rPr lang="lt-LT" sz="1400" dirty="0">
                <a:solidFill>
                  <a:srgbClr val="003893"/>
                </a:solidFill>
                <a:latin typeface="Bookman Old Style" panose="02050604050505020204" pitchFamily="18" charset="0"/>
              </a:rPr>
              <a:t>sprendimai tvirtinti teritorijų planavimo dokumentus arba </a:t>
            </a:r>
            <a:r>
              <a:rPr lang="lt-LT" sz="1400" dirty="0" smtClean="0">
                <a:solidFill>
                  <a:srgbClr val="003893"/>
                </a:solidFill>
                <a:latin typeface="Bookman Old Style" panose="02050604050505020204" pitchFamily="18" charset="0"/>
              </a:rPr>
              <a:t>statybas).</a:t>
            </a:r>
            <a:endParaRPr lang="lt-LT" sz="1400" dirty="0">
              <a:solidFill>
                <a:srgbClr val="003893"/>
              </a:solidFill>
              <a:latin typeface="Bookman Old Style" panose="02050604050505020204" pitchFamily="18" charset="0"/>
            </a:endParaRPr>
          </a:p>
          <a:p>
            <a:endParaRPr lang="lt-LT" dirty="0"/>
          </a:p>
        </p:txBody>
      </p:sp>
      <p:pic>
        <p:nvPicPr>
          <p:cNvPr id="4" name="Paveikslėlis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69" y="6671"/>
            <a:ext cx="673255" cy="649632"/>
          </a:xfrm>
          <a:prstGeom prst="rect">
            <a:avLst/>
          </a:prstGeom>
        </p:spPr>
      </p:pic>
      <p:pic>
        <p:nvPicPr>
          <p:cNvPr id="5" name="Paveikslėlis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63099" y="2670001"/>
            <a:ext cx="6259373" cy="2295104"/>
          </a:xfrm>
          <a:prstGeom prst="rect">
            <a:avLst/>
          </a:prstGeom>
        </p:spPr>
      </p:pic>
    </p:spTree>
    <p:extLst>
      <p:ext uri="{BB962C8B-B14F-4D97-AF65-F5344CB8AC3E}">
        <p14:creationId xmlns:p14="http://schemas.microsoft.com/office/powerpoint/2010/main" val="138831169"/>
      </p:ext>
    </p:extLst>
  </p:cSld>
  <p:clrMapOvr>
    <a:masterClrMapping/>
  </p:clrMapOvr>
  <p:transition spd="med">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o vietos rezervavimo ženklas 2"/>
          <p:cNvSpPr>
            <a:spLocks noGrp="1"/>
          </p:cNvSpPr>
          <p:nvPr>
            <p:ph type="body" sz="quarter" idx="10"/>
          </p:nvPr>
        </p:nvSpPr>
        <p:spPr>
          <a:xfrm>
            <a:off x="720724" y="879475"/>
            <a:ext cx="7761123" cy="3774506"/>
          </a:xfrm>
        </p:spPr>
        <p:txBody>
          <a:bodyPr/>
          <a:lstStyle/>
          <a:p>
            <a:pPr algn="ctr"/>
            <a:endParaRPr lang="lt-LT" sz="6600" dirty="0" smtClean="0">
              <a:solidFill>
                <a:srgbClr val="003893"/>
              </a:solidFill>
              <a:latin typeface="Bookman Old Style" panose="02050604050505020204" pitchFamily="18" charset="0"/>
            </a:endParaRPr>
          </a:p>
          <a:p>
            <a:pPr algn="ctr"/>
            <a:r>
              <a:rPr lang="lt-LT" sz="6600" dirty="0" smtClean="0">
                <a:solidFill>
                  <a:srgbClr val="003893"/>
                </a:solidFill>
                <a:latin typeface="Bookman Old Style" panose="02050604050505020204" pitchFamily="18" charset="0"/>
              </a:rPr>
              <a:t>Ačiū už dėmesį </a:t>
            </a:r>
            <a:endParaRPr lang="lt-LT" sz="6600" dirty="0">
              <a:solidFill>
                <a:srgbClr val="003893"/>
              </a:solidFill>
              <a:latin typeface="Bookman Old Style" panose="02050604050505020204" pitchFamily="18" charset="0"/>
            </a:endParaRPr>
          </a:p>
        </p:txBody>
      </p:sp>
      <p:pic>
        <p:nvPicPr>
          <p:cNvPr id="4" name="Paveikslėlis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69" y="6671"/>
            <a:ext cx="673255" cy="649632"/>
          </a:xfrm>
          <a:prstGeom prst="rect">
            <a:avLst/>
          </a:prstGeom>
        </p:spPr>
      </p:pic>
    </p:spTree>
    <p:extLst>
      <p:ext uri="{BB962C8B-B14F-4D97-AF65-F5344CB8AC3E}">
        <p14:creationId xmlns:p14="http://schemas.microsoft.com/office/powerpoint/2010/main" val="2786030836"/>
      </p:ext>
    </p:extLst>
  </p:cSld>
  <p:clrMapOvr>
    <a:masterClrMapping/>
  </p:clrMapOvr>
  <p:transition spd="med">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aveikslėlis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4946" y="1311689"/>
            <a:ext cx="5620337" cy="196149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 name="Stačiakampis 2"/>
          <p:cNvSpPr/>
          <p:nvPr/>
        </p:nvSpPr>
        <p:spPr>
          <a:xfrm>
            <a:off x="933009" y="4054330"/>
            <a:ext cx="2282997" cy="369332"/>
          </a:xfrm>
          <a:prstGeom prst="rect">
            <a:avLst/>
          </a:prstGeom>
        </p:spPr>
        <p:txBody>
          <a:bodyPr wrap="none">
            <a:spAutoFit/>
          </a:bodyPr>
          <a:lstStyle/>
          <a:p>
            <a:pPr algn="ctr"/>
            <a:r>
              <a:rPr lang="lt-LT" dirty="0">
                <a:solidFill>
                  <a:srgbClr val="003893"/>
                </a:solidFill>
                <a:latin typeface="Bookman Old Style" panose="02050604050505020204" pitchFamily="18" charset="0"/>
              </a:rPr>
              <a:t>http://www.stt.lt/</a:t>
            </a:r>
          </a:p>
        </p:txBody>
      </p:sp>
      <p:sp>
        <p:nvSpPr>
          <p:cNvPr id="4" name="Stačiakampis 3"/>
          <p:cNvSpPr/>
          <p:nvPr/>
        </p:nvSpPr>
        <p:spPr>
          <a:xfrm>
            <a:off x="6397219" y="4035575"/>
            <a:ext cx="1149674" cy="369332"/>
          </a:xfrm>
          <a:prstGeom prst="rect">
            <a:avLst/>
          </a:prstGeom>
        </p:spPr>
        <p:txBody>
          <a:bodyPr wrap="none">
            <a:spAutoFit/>
          </a:bodyPr>
          <a:lstStyle/>
          <a:p>
            <a:pPr algn="ctr"/>
            <a:r>
              <a:rPr lang="en-US" dirty="0" smtClean="0">
                <a:solidFill>
                  <a:srgbClr val="003893"/>
                </a:solidFill>
                <a:cs typeface="Arial" panose="020B0604020202020204" pitchFamily="34" charset="0"/>
              </a:rPr>
              <a:t>@</a:t>
            </a:r>
            <a:r>
              <a:rPr lang="en-GB" dirty="0" smtClean="0">
                <a:solidFill>
                  <a:srgbClr val="003893"/>
                </a:solidFill>
                <a:latin typeface="Bookman Old Style" panose="02050604050505020204" pitchFamily="18" charset="0"/>
                <a:cs typeface="Arial" panose="020B0604020202020204" pitchFamily="34" charset="0"/>
              </a:rPr>
              <a:t>LRSTT</a:t>
            </a:r>
            <a:endParaRPr lang="lt-LT" dirty="0">
              <a:solidFill>
                <a:srgbClr val="003893"/>
              </a:solidFill>
              <a:latin typeface="Bookman Old Style" panose="02050604050505020204" pitchFamily="18" charset="0"/>
            </a:endParaRPr>
          </a:p>
        </p:txBody>
      </p:sp>
      <p:pic>
        <p:nvPicPr>
          <p:cNvPr id="54" name="Paveikslėlis 53"/>
          <p:cNvPicPr>
            <a:picLocks noChangeAspect="1"/>
          </p:cNvPicPr>
          <p:nvPr/>
        </p:nvPicPr>
        <p:blipFill>
          <a:blip r:embed="rId4" cstate="print"/>
          <a:stretch>
            <a:fillRect/>
          </a:stretch>
        </p:blipFill>
        <p:spPr>
          <a:xfrm>
            <a:off x="6056776" y="4073085"/>
            <a:ext cx="340443" cy="331822"/>
          </a:xfrm>
          <a:prstGeom prst="rect">
            <a:avLst/>
          </a:prstGeom>
        </p:spPr>
      </p:pic>
      <p:pic>
        <p:nvPicPr>
          <p:cNvPr id="13314" name="Picture 2" descr="http://static.head-bike.s8.upgates.com/o/o587e10fd5b444-glyph-logo-may2016-200.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98846" y="4073086"/>
            <a:ext cx="331821" cy="331821"/>
          </a:xfrm>
          <a:prstGeom prst="rect">
            <a:avLst/>
          </a:prstGeom>
          <a:noFill/>
          <a:ln>
            <a:noFill/>
          </a:ln>
        </p:spPr>
      </p:pic>
      <p:pic>
        <p:nvPicPr>
          <p:cNvPr id="5" name="Picture 4"/>
          <p:cNvPicPr>
            <a:picLocks noChangeAspect="1"/>
          </p:cNvPicPr>
          <p:nvPr/>
        </p:nvPicPr>
        <p:blipFill>
          <a:blip r:embed="rId6"/>
          <a:stretch>
            <a:fillRect/>
          </a:stretch>
        </p:blipFill>
        <p:spPr>
          <a:xfrm>
            <a:off x="5149637" y="4073085"/>
            <a:ext cx="323100" cy="331822"/>
          </a:xfrm>
          <a:prstGeom prst="rect">
            <a:avLst/>
          </a:prstGeom>
        </p:spPr>
      </p:pic>
    </p:spTree>
    <p:extLst>
      <p:ext uri="{BB962C8B-B14F-4D97-AF65-F5344CB8AC3E}">
        <p14:creationId xmlns:p14="http://schemas.microsoft.com/office/powerpoint/2010/main" val="2619375654"/>
      </p:ext>
    </p:extLst>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o vietos rezervavimo ženklas 2"/>
          <p:cNvSpPr>
            <a:spLocks noGrp="1"/>
          </p:cNvSpPr>
          <p:nvPr>
            <p:ph type="body" sz="quarter" idx="10"/>
          </p:nvPr>
        </p:nvSpPr>
        <p:spPr>
          <a:xfrm>
            <a:off x="226577" y="857755"/>
            <a:ext cx="5235547" cy="4110755"/>
          </a:xfrm>
        </p:spPr>
        <p:txBody>
          <a:bodyPr/>
          <a:lstStyle/>
          <a:p>
            <a:r>
              <a:rPr lang="lt-LT" sz="2400" dirty="0" smtClean="0">
                <a:solidFill>
                  <a:srgbClr val="003893"/>
                </a:solidFill>
                <a:latin typeface="Bookman Old Style" panose="02050604050505020204" pitchFamily="18" charset="0"/>
              </a:rPr>
              <a:t>Korupcijai </a:t>
            </a:r>
            <a:r>
              <a:rPr lang="lt-LT" sz="2400" dirty="0">
                <a:solidFill>
                  <a:srgbClr val="003893"/>
                </a:solidFill>
                <a:latin typeface="Bookman Old Style" panose="02050604050505020204" pitchFamily="18" charset="0"/>
              </a:rPr>
              <a:t>atsparios aplinkos užtikrinimas vykdant priežiūrą statybos sektoriuje aktualus dėl vis dar pastebimų viešojo ir privataus sektoriaus atstovų susitarimų įvairiuose statybos vykdymo </a:t>
            </a:r>
            <a:r>
              <a:rPr lang="lt-LT" sz="2400" dirty="0" smtClean="0">
                <a:solidFill>
                  <a:srgbClr val="003893"/>
                </a:solidFill>
                <a:latin typeface="Bookman Old Style" panose="02050604050505020204" pitchFamily="18" charset="0"/>
              </a:rPr>
              <a:t>etapuose. </a:t>
            </a:r>
            <a:endParaRPr lang="lt-LT" sz="2400" dirty="0"/>
          </a:p>
        </p:txBody>
      </p:sp>
      <p:pic>
        <p:nvPicPr>
          <p:cNvPr id="4" name="Paveikslėlis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69" y="6671"/>
            <a:ext cx="673255" cy="649632"/>
          </a:xfrm>
          <a:prstGeom prst="rect">
            <a:avLst/>
          </a:prstGeom>
        </p:spPr>
      </p:pic>
      <p:pic>
        <p:nvPicPr>
          <p:cNvPr id="2" name="Paveikslėlis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91597" y="207836"/>
            <a:ext cx="3377068" cy="2248485"/>
          </a:xfrm>
          <a:prstGeom prst="rect">
            <a:avLst/>
          </a:prstGeom>
        </p:spPr>
      </p:pic>
      <p:sp>
        <p:nvSpPr>
          <p:cNvPr id="5" name="Pavadinimas 1"/>
          <p:cNvSpPr>
            <a:spLocks noGrp="1"/>
          </p:cNvSpPr>
          <p:nvPr>
            <p:ph type="title"/>
          </p:nvPr>
        </p:nvSpPr>
        <p:spPr>
          <a:xfrm>
            <a:off x="810396" y="207836"/>
            <a:ext cx="4595083" cy="518030"/>
          </a:xfrm>
        </p:spPr>
        <p:txBody>
          <a:bodyPr/>
          <a:lstStyle/>
          <a:p>
            <a:r>
              <a:rPr lang="lt-LT" b="1" dirty="0" smtClean="0">
                <a:solidFill>
                  <a:srgbClr val="003893"/>
                </a:solidFill>
                <a:latin typeface="Bookman Old Style" panose="02050604050505020204" pitchFamily="18" charset="0"/>
              </a:rPr>
              <a:t>RIZIKINGI SUSITARIMAI </a:t>
            </a:r>
            <a:endParaRPr lang="lt-LT" b="1" dirty="0">
              <a:solidFill>
                <a:srgbClr val="003893"/>
              </a:solidFill>
              <a:latin typeface="Bookman Old Style" panose="02050604050505020204" pitchFamily="18" charset="0"/>
            </a:endParaRPr>
          </a:p>
        </p:txBody>
      </p:sp>
    </p:spTree>
    <p:extLst>
      <p:ext uri="{BB962C8B-B14F-4D97-AF65-F5344CB8AC3E}">
        <p14:creationId xmlns:p14="http://schemas.microsoft.com/office/powerpoint/2010/main" val="3063343465"/>
      </p:ext>
    </p:extLst>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720725" y="188835"/>
            <a:ext cx="8269526" cy="644646"/>
          </a:xfrm>
        </p:spPr>
        <p:txBody>
          <a:bodyPr/>
          <a:lstStyle/>
          <a:p>
            <a:pPr algn="ctr">
              <a:lnSpc>
                <a:spcPts val="2100"/>
              </a:lnSpc>
            </a:pPr>
            <a:r>
              <a:rPr lang="lt-LT" sz="1800" b="1" dirty="0" smtClean="0">
                <a:solidFill>
                  <a:srgbClr val="003893"/>
                </a:solidFill>
                <a:latin typeface="Bookman Old Style" panose="02050604050505020204" pitchFamily="18" charset="0"/>
              </a:rPr>
              <a:t>SOCIOLOGINIO TYRIMO „LIETUVOS KORUPCIJOS ŽEMĖLAPIS“ </a:t>
            </a:r>
            <a:br>
              <a:rPr lang="lt-LT" sz="1800" b="1" dirty="0" smtClean="0">
                <a:solidFill>
                  <a:srgbClr val="003893"/>
                </a:solidFill>
                <a:latin typeface="Bookman Old Style" panose="02050604050505020204" pitchFamily="18" charset="0"/>
              </a:rPr>
            </a:br>
            <a:r>
              <a:rPr lang="lt-LT" sz="1800" b="1" dirty="0" smtClean="0">
                <a:solidFill>
                  <a:srgbClr val="003893"/>
                </a:solidFill>
                <a:latin typeface="Bookman Old Style" panose="02050604050505020204" pitchFamily="18" charset="0"/>
              </a:rPr>
              <a:t>DUOMENYS</a:t>
            </a:r>
            <a:endParaRPr lang="lt-LT" sz="1800" b="1" dirty="0">
              <a:solidFill>
                <a:srgbClr val="003893"/>
              </a:solidFill>
              <a:latin typeface="Bookman Old Style" panose="02050604050505020204" pitchFamily="18" charset="0"/>
            </a:endParaRPr>
          </a:p>
        </p:txBody>
      </p:sp>
      <p:sp>
        <p:nvSpPr>
          <p:cNvPr id="3" name="Teksto vietos rezervavimo ženklas 2"/>
          <p:cNvSpPr>
            <a:spLocks noGrp="1"/>
          </p:cNvSpPr>
          <p:nvPr>
            <p:ph type="body" sz="quarter" idx="10"/>
          </p:nvPr>
        </p:nvSpPr>
        <p:spPr>
          <a:xfrm>
            <a:off x="510332" y="1019596"/>
            <a:ext cx="4498637" cy="4034891"/>
          </a:xfrm>
        </p:spPr>
        <p:txBody>
          <a:bodyPr/>
          <a:lstStyle/>
          <a:p>
            <a:r>
              <a:rPr lang="lt-LT" sz="1800" dirty="0">
                <a:solidFill>
                  <a:srgbClr val="003893"/>
                </a:solidFill>
                <a:latin typeface="Bookman Old Style" panose="02050604050505020204" pitchFamily="18" charset="0"/>
              </a:rPr>
              <a:t>2016 m. Korupcijos žemėlapio tyrime visų apklaustųjų grupių  respondentai nurodė, kad viena labiausiai neatsparių korupcijai procedūrų </a:t>
            </a:r>
            <a:r>
              <a:rPr lang="lt-LT" sz="1800" dirty="0" smtClean="0">
                <a:solidFill>
                  <a:srgbClr val="003893"/>
                </a:solidFill>
                <a:latin typeface="Bookman Old Style" panose="02050604050505020204" pitchFamily="18" charset="0"/>
              </a:rPr>
              <a:t>yra statybos </a:t>
            </a:r>
            <a:r>
              <a:rPr lang="lt-LT" sz="1800" dirty="0">
                <a:solidFill>
                  <a:srgbClr val="003893"/>
                </a:solidFill>
                <a:latin typeface="Bookman Old Style" panose="02050604050505020204" pitchFamily="18" charset="0"/>
              </a:rPr>
              <a:t>leidimų išdavimas ir statybos </a:t>
            </a:r>
            <a:r>
              <a:rPr lang="lt-LT" sz="1800" dirty="0" smtClean="0">
                <a:solidFill>
                  <a:srgbClr val="003893"/>
                </a:solidFill>
                <a:latin typeface="Bookman Old Style" panose="02050604050505020204" pitchFamily="18" charset="0"/>
              </a:rPr>
              <a:t>priežiūra, o statybos leidimus išduodančios ir statybų eigą kontroliuojančios bei statybos užbaigimą patvirtinančios  institucijos – </a:t>
            </a:r>
            <a:r>
              <a:rPr lang="lt-LT" sz="1800" dirty="0">
                <a:solidFill>
                  <a:srgbClr val="003893"/>
                </a:solidFill>
                <a:latin typeface="Bookman Old Style" panose="02050604050505020204" pitchFamily="18" charset="0"/>
              </a:rPr>
              <a:t>savivaldybių Statybų skyriai </a:t>
            </a:r>
            <a:r>
              <a:rPr lang="lt-LT" sz="1800" dirty="0" smtClean="0">
                <a:solidFill>
                  <a:srgbClr val="003893"/>
                </a:solidFill>
                <a:latin typeface="Bookman Old Style" panose="02050604050505020204" pitchFamily="18" charset="0"/>
              </a:rPr>
              <a:t>ir </a:t>
            </a:r>
            <a:r>
              <a:rPr lang="lt-LT" altLang="ko-KR" sz="1800" dirty="0" smtClean="0">
                <a:solidFill>
                  <a:srgbClr val="003893"/>
                </a:solidFill>
                <a:latin typeface="Bookman Old Style" panose="02050604050505020204" pitchFamily="18" charset="0"/>
              </a:rPr>
              <a:t>Valstybinė </a:t>
            </a:r>
            <a:r>
              <a:rPr lang="lt-LT" altLang="ko-KR" sz="1800" dirty="0">
                <a:solidFill>
                  <a:srgbClr val="003893"/>
                </a:solidFill>
                <a:latin typeface="Bookman Old Style" panose="02050604050505020204" pitchFamily="18" charset="0"/>
              </a:rPr>
              <a:t>teritorijų planavimo ir statybos </a:t>
            </a:r>
            <a:r>
              <a:rPr lang="lt-LT" altLang="ko-KR" sz="1800" dirty="0" smtClean="0">
                <a:solidFill>
                  <a:srgbClr val="003893"/>
                </a:solidFill>
                <a:latin typeface="Bookman Old Style" panose="02050604050505020204" pitchFamily="18" charset="0"/>
              </a:rPr>
              <a:t>inspekcija </a:t>
            </a:r>
            <a:r>
              <a:rPr lang="lt-LT" altLang="ko-KR" sz="1800" dirty="0">
                <a:solidFill>
                  <a:srgbClr val="003893"/>
                </a:solidFill>
                <a:latin typeface="Bookman Old Style" panose="02050604050505020204" pitchFamily="18" charset="0"/>
              </a:rPr>
              <a:t>prie Aplinkos ministerijos</a:t>
            </a:r>
            <a:r>
              <a:rPr lang="lt-LT" sz="1800" dirty="0" smtClean="0">
                <a:solidFill>
                  <a:srgbClr val="003893"/>
                </a:solidFill>
                <a:latin typeface="Bookman Old Style" panose="02050604050505020204" pitchFamily="18" charset="0"/>
              </a:rPr>
              <a:t> (VTPSI) – įvardintos kaip vienos iš labiausiai </a:t>
            </a:r>
            <a:r>
              <a:rPr lang="lt-LT" sz="1800" dirty="0" err="1" smtClean="0">
                <a:solidFill>
                  <a:srgbClr val="003893"/>
                </a:solidFill>
                <a:latin typeface="Bookman Old Style" panose="02050604050505020204" pitchFamily="18" charset="0"/>
              </a:rPr>
              <a:t>korumpuotų</a:t>
            </a:r>
            <a:r>
              <a:rPr lang="lt-LT" sz="1800" dirty="0" smtClean="0">
                <a:solidFill>
                  <a:srgbClr val="003893"/>
                </a:solidFill>
                <a:latin typeface="Bookman Old Style" panose="02050604050505020204" pitchFamily="18" charset="0"/>
              </a:rPr>
              <a:t>. </a:t>
            </a:r>
            <a:endParaRPr lang="lt-LT" sz="1800" dirty="0">
              <a:solidFill>
                <a:srgbClr val="003893"/>
              </a:solidFill>
              <a:latin typeface="Bookman Old Style" panose="02050604050505020204" pitchFamily="18" charset="0"/>
            </a:endParaRPr>
          </a:p>
          <a:p>
            <a:endParaRPr lang="lt-LT" dirty="0"/>
          </a:p>
        </p:txBody>
      </p:sp>
      <p:pic>
        <p:nvPicPr>
          <p:cNvPr id="4" name="Paveikslėlis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69" y="6671"/>
            <a:ext cx="673255" cy="649632"/>
          </a:xfrm>
          <a:prstGeom prst="rect">
            <a:avLst/>
          </a:prstGeom>
        </p:spPr>
      </p:pic>
      <p:grpSp>
        <p:nvGrpSpPr>
          <p:cNvPr id="36" name="그룹 31"/>
          <p:cNvGrpSpPr/>
          <p:nvPr/>
        </p:nvGrpSpPr>
        <p:grpSpPr>
          <a:xfrm>
            <a:off x="5865463" y="1950180"/>
            <a:ext cx="2938672" cy="3104307"/>
            <a:chOff x="3971926" y="1968500"/>
            <a:chExt cx="3036902" cy="3175000"/>
          </a:xfrm>
        </p:grpSpPr>
        <p:sp>
          <p:nvSpPr>
            <p:cNvPr id="37" name="Freeform 35"/>
            <p:cNvSpPr>
              <a:spLocks/>
            </p:cNvSpPr>
            <p:nvPr/>
          </p:nvSpPr>
          <p:spPr bwMode="auto">
            <a:xfrm>
              <a:off x="3971926" y="1968500"/>
              <a:ext cx="3036902" cy="3175000"/>
            </a:xfrm>
            <a:custGeom>
              <a:avLst/>
              <a:gdLst>
                <a:gd name="T0" fmla="*/ 314 w 1684"/>
                <a:gd name="T1" fmla="*/ 284 h 1761"/>
                <a:gd name="T2" fmla="*/ 201 w 1684"/>
                <a:gd name="T3" fmla="*/ 565 h 1761"/>
                <a:gd name="T4" fmla="*/ 191 w 1684"/>
                <a:gd name="T5" fmla="*/ 655 h 1761"/>
                <a:gd name="T6" fmla="*/ 36 w 1684"/>
                <a:gd name="T7" fmla="*/ 832 h 1761"/>
                <a:gd name="T8" fmla="*/ 9 w 1684"/>
                <a:gd name="T9" fmla="*/ 921 h 1761"/>
                <a:gd name="T10" fmla="*/ 105 w 1684"/>
                <a:gd name="T11" fmla="*/ 981 h 1761"/>
                <a:gd name="T12" fmla="*/ 76 w 1684"/>
                <a:gd name="T13" fmla="*/ 1088 h 1761"/>
                <a:gd name="T14" fmla="*/ 119 w 1684"/>
                <a:gd name="T15" fmla="*/ 1143 h 1761"/>
                <a:gd name="T16" fmla="*/ 79 w 1684"/>
                <a:gd name="T17" fmla="*/ 1179 h 1761"/>
                <a:gd name="T18" fmla="*/ 91 w 1684"/>
                <a:gd name="T19" fmla="*/ 1225 h 1761"/>
                <a:gd name="T20" fmla="*/ 128 w 1684"/>
                <a:gd name="T21" fmla="*/ 1252 h 1761"/>
                <a:gd name="T22" fmla="*/ 114 w 1684"/>
                <a:gd name="T23" fmla="*/ 1362 h 1761"/>
                <a:gd name="T24" fmla="*/ 400 w 1684"/>
                <a:gd name="T25" fmla="*/ 1490 h 1761"/>
                <a:gd name="T26" fmla="*/ 484 w 1684"/>
                <a:gd name="T27" fmla="*/ 1761 h 1761"/>
                <a:gd name="T28" fmla="*/ 745 w 1684"/>
                <a:gd name="T29" fmla="*/ 1761 h 1761"/>
                <a:gd name="T30" fmla="*/ 745 w 1684"/>
                <a:gd name="T31" fmla="*/ 1761 h 1761"/>
                <a:gd name="T32" fmla="*/ 1253 w 1684"/>
                <a:gd name="T33" fmla="*/ 1761 h 1761"/>
                <a:gd name="T34" fmla="*/ 1346 w 1684"/>
                <a:gd name="T35" fmla="*/ 1032 h 1761"/>
                <a:gd name="T36" fmla="*/ 745 w 1684"/>
                <a:gd name="T37" fmla="*/ 69 h 1761"/>
                <a:gd name="T38" fmla="*/ 745 w 1684"/>
                <a:gd name="T39" fmla="*/ 69 h 1761"/>
                <a:gd name="T40" fmla="*/ 314 w 1684"/>
                <a:gd name="T41" fmla="*/ 284 h 17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84" h="1761">
                  <a:moveTo>
                    <a:pt x="314" y="284"/>
                  </a:moveTo>
                  <a:cubicBezTo>
                    <a:pt x="204" y="415"/>
                    <a:pt x="223" y="522"/>
                    <a:pt x="201" y="565"/>
                  </a:cubicBezTo>
                  <a:cubicBezTo>
                    <a:pt x="187" y="594"/>
                    <a:pt x="210" y="629"/>
                    <a:pt x="191" y="655"/>
                  </a:cubicBezTo>
                  <a:cubicBezTo>
                    <a:pt x="145" y="720"/>
                    <a:pt x="102" y="764"/>
                    <a:pt x="36" y="832"/>
                  </a:cubicBezTo>
                  <a:cubicBezTo>
                    <a:pt x="18" y="850"/>
                    <a:pt x="0" y="897"/>
                    <a:pt x="9" y="921"/>
                  </a:cubicBezTo>
                  <a:cubicBezTo>
                    <a:pt x="19" y="946"/>
                    <a:pt x="93" y="941"/>
                    <a:pt x="105" y="981"/>
                  </a:cubicBezTo>
                  <a:cubicBezTo>
                    <a:pt x="121" y="1034"/>
                    <a:pt x="73" y="1053"/>
                    <a:pt x="76" y="1088"/>
                  </a:cubicBezTo>
                  <a:cubicBezTo>
                    <a:pt x="69" y="1129"/>
                    <a:pt x="105" y="1134"/>
                    <a:pt x="119" y="1143"/>
                  </a:cubicBezTo>
                  <a:cubicBezTo>
                    <a:pt x="98" y="1163"/>
                    <a:pt x="89" y="1162"/>
                    <a:pt x="79" y="1179"/>
                  </a:cubicBezTo>
                  <a:cubicBezTo>
                    <a:pt x="72" y="1191"/>
                    <a:pt x="83" y="1213"/>
                    <a:pt x="91" y="1225"/>
                  </a:cubicBezTo>
                  <a:cubicBezTo>
                    <a:pt x="100" y="1239"/>
                    <a:pt x="127" y="1236"/>
                    <a:pt x="128" y="1252"/>
                  </a:cubicBezTo>
                  <a:cubicBezTo>
                    <a:pt x="129" y="1296"/>
                    <a:pt x="107" y="1319"/>
                    <a:pt x="114" y="1362"/>
                  </a:cubicBezTo>
                  <a:cubicBezTo>
                    <a:pt x="140" y="1527"/>
                    <a:pt x="333" y="1406"/>
                    <a:pt x="400" y="1490"/>
                  </a:cubicBezTo>
                  <a:cubicBezTo>
                    <a:pt x="454" y="1556"/>
                    <a:pt x="512" y="1620"/>
                    <a:pt x="484" y="1761"/>
                  </a:cubicBezTo>
                  <a:cubicBezTo>
                    <a:pt x="745" y="1761"/>
                    <a:pt x="745" y="1761"/>
                    <a:pt x="745" y="1761"/>
                  </a:cubicBezTo>
                  <a:cubicBezTo>
                    <a:pt x="745" y="1761"/>
                    <a:pt x="745" y="1761"/>
                    <a:pt x="745" y="1761"/>
                  </a:cubicBezTo>
                  <a:cubicBezTo>
                    <a:pt x="1253" y="1761"/>
                    <a:pt x="1253" y="1761"/>
                    <a:pt x="1253" y="1761"/>
                  </a:cubicBezTo>
                  <a:cubicBezTo>
                    <a:pt x="1084" y="1384"/>
                    <a:pt x="1150" y="1293"/>
                    <a:pt x="1346" y="1032"/>
                  </a:cubicBezTo>
                  <a:cubicBezTo>
                    <a:pt x="1684" y="581"/>
                    <a:pt x="1314" y="0"/>
                    <a:pt x="745" y="69"/>
                  </a:cubicBezTo>
                  <a:cubicBezTo>
                    <a:pt x="745" y="69"/>
                    <a:pt x="745" y="69"/>
                    <a:pt x="745" y="69"/>
                  </a:cubicBezTo>
                  <a:cubicBezTo>
                    <a:pt x="610" y="85"/>
                    <a:pt x="408" y="169"/>
                    <a:pt x="314" y="284"/>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ko-KR" altLang="en-US" dirty="0"/>
            </a:p>
          </p:txBody>
        </p:sp>
        <p:sp>
          <p:nvSpPr>
            <p:cNvPr id="38" name="TextBox 37"/>
            <p:cNvSpPr txBox="1">
              <a:spLocks/>
            </p:cNvSpPr>
            <p:nvPr/>
          </p:nvSpPr>
          <p:spPr>
            <a:xfrm>
              <a:off x="4554282" y="2341384"/>
              <a:ext cx="1872190" cy="589766"/>
            </a:xfrm>
            <a:prstGeom prst="rect">
              <a:avLst/>
            </a:prstGeom>
            <a:noFill/>
          </p:spPr>
          <p:txBody>
            <a:bodyPr wrap="square" lIns="72000" tIns="0" rIns="72000" bIns="0" rtlCol="0">
              <a:noAutofit/>
            </a:bodyPr>
            <a:lstStyle/>
            <a:p>
              <a:pPr lvl="0" algn="ctr"/>
              <a:r>
                <a:rPr lang="lt-LT" altLang="ko-KR" sz="8000" b="1" dirty="0" smtClean="0">
                  <a:gradFill>
                    <a:gsLst>
                      <a:gs pos="0">
                        <a:schemeClr val="accent1"/>
                      </a:gs>
                      <a:gs pos="100000">
                        <a:schemeClr val="accent1"/>
                      </a:gs>
                    </a:gsLst>
                    <a:lin ang="5400000" scaled="1"/>
                  </a:gradFill>
                  <a:latin typeface="Roboto Condensed Regular"/>
                </a:rPr>
                <a:t>?</a:t>
              </a:r>
              <a:endParaRPr lang="ko-KR" altLang="en-US" sz="8000" b="1" dirty="0">
                <a:gradFill>
                  <a:gsLst>
                    <a:gs pos="0">
                      <a:schemeClr val="accent1"/>
                    </a:gs>
                    <a:gs pos="100000">
                      <a:schemeClr val="accent1"/>
                    </a:gs>
                  </a:gsLst>
                  <a:lin ang="5400000" scaled="1"/>
                </a:gradFill>
                <a:latin typeface="Roboto Condensed Regular"/>
              </a:endParaRPr>
            </a:p>
          </p:txBody>
        </p:sp>
      </p:grpSp>
    </p:spTree>
    <p:extLst>
      <p:ext uri="{BB962C8B-B14F-4D97-AF65-F5344CB8AC3E}">
        <p14:creationId xmlns:p14="http://schemas.microsoft.com/office/powerpoint/2010/main" val="139950529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anim calcmode="lin" valueType="num">
                                      <p:cBhvr>
                                        <p:cTn id="8" dur="500" fill="hold"/>
                                        <p:tgtEl>
                                          <p:spTgt spid="36"/>
                                        </p:tgtEl>
                                        <p:attrNameLst>
                                          <p:attrName>ppt_x</p:attrName>
                                        </p:attrNameLst>
                                      </p:cBhvr>
                                      <p:tavLst>
                                        <p:tav tm="0">
                                          <p:val>
                                            <p:strVal val="#ppt_x"/>
                                          </p:val>
                                        </p:tav>
                                        <p:tav tm="100000">
                                          <p:val>
                                            <p:strVal val="#ppt_x"/>
                                          </p:val>
                                        </p:tav>
                                      </p:tavLst>
                                    </p:anim>
                                    <p:anim calcmode="lin" valueType="num">
                                      <p:cBhvr>
                                        <p:cTn id="9" dur="5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874474" y="188834"/>
            <a:ext cx="8067225" cy="467469"/>
          </a:xfrm>
        </p:spPr>
        <p:txBody>
          <a:bodyPr/>
          <a:lstStyle/>
          <a:p>
            <a:pPr algn="ctr"/>
            <a:r>
              <a:rPr lang="lt-LT" sz="2400" b="1" dirty="0" smtClean="0">
                <a:solidFill>
                  <a:srgbClr val="003893"/>
                </a:solidFill>
                <a:latin typeface="Bookman Old Style" panose="02050604050505020204" pitchFamily="18" charset="0"/>
              </a:rPr>
              <a:t>KORUPCIJOS RIZIKOS VEIKSNIAI </a:t>
            </a:r>
            <a:endParaRPr lang="lt-LT" sz="2400" b="1" dirty="0">
              <a:solidFill>
                <a:srgbClr val="003893"/>
              </a:solidFill>
              <a:latin typeface="Bookman Old Style" panose="02050604050505020204" pitchFamily="18" charset="0"/>
            </a:endParaRPr>
          </a:p>
        </p:txBody>
      </p:sp>
      <p:sp>
        <p:nvSpPr>
          <p:cNvPr id="3" name="Teksto vietos rezervavimo ženklas 2"/>
          <p:cNvSpPr>
            <a:spLocks noGrp="1"/>
          </p:cNvSpPr>
          <p:nvPr>
            <p:ph type="body" sz="quarter" idx="10"/>
          </p:nvPr>
        </p:nvSpPr>
        <p:spPr>
          <a:xfrm>
            <a:off x="420786" y="879475"/>
            <a:ext cx="8456177" cy="3991930"/>
          </a:xfrm>
        </p:spPr>
        <p:txBody>
          <a:bodyPr/>
          <a:lstStyle/>
          <a:p>
            <a:pPr algn="ctr"/>
            <a:r>
              <a:rPr lang="lt-LT" sz="1800" dirty="0" smtClean="0">
                <a:solidFill>
                  <a:srgbClr val="003893"/>
                </a:solidFill>
                <a:latin typeface="Bookman Old Style" panose="02050604050505020204" pitchFamily="18" charset="0"/>
              </a:rPr>
              <a:t>Ikiteisminių tyrimų metu bei vykdydama korupcijos prevencijos priemones – atlikdama teisės aktų ar jų projektų antikorupcinį vertinimą, korupcijos rizikos analizę – STT nustatė šiuos pagrindinius korupcijos rizikos veiksnius skirtinguose statybų etapuose ir procedūrose:</a:t>
            </a:r>
            <a:endParaRPr lang="lt-LT" sz="1800" dirty="0">
              <a:solidFill>
                <a:srgbClr val="003893"/>
              </a:solidFill>
              <a:latin typeface="Bookman Old Style" panose="02050604050505020204" pitchFamily="18" charset="0"/>
            </a:endParaRPr>
          </a:p>
        </p:txBody>
      </p:sp>
      <p:pic>
        <p:nvPicPr>
          <p:cNvPr id="4" name="Paveikslėlis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69" y="6671"/>
            <a:ext cx="673255" cy="649632"/>
          </a:xfrm>
          <a:prstGeom prst="rect">
            <a:avLst/>
          </a:prstGeom>
        </p:spPr>
      </p:pic>
      <p:pic>
        <p:nvPicPr>
          <p:cNvPr id="5" name="Paveikslėlis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49852" y="2381473"/>
            <a:ext cx="4798576" cy="2489932"/>
          </a:xfrm>
          <a:prstGeom prst="rect">
            <a:avLst/>
          </a:prstGeom>
        </p:spPr>
      </p:pic>
    </p:spTree>
    <p:extLst>
      <p:ext uri="{BB962C8B-B14F-4D97-AF65-F5344CB8AC3E}">
        <p14:creationId xmlns:p14="http://schemas.microsoft.com/office/powerpoint/2010/main" val="2831704570"/>
      </p:ext>
    </p:extLst>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761185" y="188834"/>
            <a:ext cx="8164330" cy="467469"/>
          </a:xfrm>
        </p:spPr>
        <p:txBody>
          <a:bodyPr/>
          <a:lstStyle/>
          <a:p>
            <a:pPr algn="ctr"/>
            <a:r>
              <a:rPr lang="lt-LT" sz="2500" b="1" dirty="0" smtClean="0">
                <a:solidFill>
                  <a:srgbClr val="003893"/>
                </a:solidFill>
                <a:latin typeface="Bookman Old Style" panose="02050604050505020204" pitchFamily="18" charset="0"/>
              </a:rPr>
              <a:t>KORUPCIJOS </a:t>
            </a:r>
            <a:r>
              <a:rPr lang="lt-LT" sz="2500" b="1" dirty="0">
                <a:solidFill>
                  <a:srgbClr val="003893"/>
                </a:solidFill>
                <a:latin typeface="Bookman Old Style" panose="02050604050505020204" pitchFamily="18" charset="0"/>
              </a:rPr>
              <a:t>RIZIKOS VEIKSNIAI </a:t>
            </a:r>
            <a:endParaRPr lang="lt-LT" sz="2500" dirty="0"/>
          </a:p>
        </p:txBody>
      </p:sp>
      <p:sp>
        <p:nvSpPr>
          <p:cNvPr id="3" name="Teksto vietos rezervavimo ženklas 2"/>
          <p:cNvSpPr>
            <a:spLocks noGrp="1"/>
          </p:cNvSpPr>
          <p:nvPr>
            <p:ph type="body" sz="quarter" idx="10"/>
          </p:nvPr>
        </p:nvSpPr>
        <p:spPr>
          <a:xfrm>
            <a:off x="384756" y="1866309"/>
            <a:ext cx="3588433" cy="3131617"/>
          </a:xfrm>
        </p:spPr>
        <p:txBody>
          <a:bodyPr/>
          <a:lstStyle/>
          <a:p>
            <a:pPr algn="ctr"/>
            <a:endParaRPr lang="lt-LT" sz="1800" u="sng" dirty="0" smtClean="0">
              <a:solidFill>
                <a:srgbClr val="003893"/>
              </a:solidFill>
              <a:latin typeface="Bookman Old Style" panose="02050604050505020204" pitchFamily="18" charset="0"/>
            </a:endParaRPr>
          </a:p>
          <a:p>
            <a:r>
              <a:rPr lang="lt-LT" altLang="ko-KR" sz="1800" i="1" dirty="0">
                <a:solidFill>
                  <a:srgbClr val="003893"/>
                </a:solidFill>
                <a:latin typeface="Bookman Old Style" panose="02050604050505020204" pitchFamily="18" charset="0"/>
              </a:rPr>
              <a:t>2017 m. Viešųjų pirkimų tarnyba, išanalizavusi turimus duomenis, įvardijo </a:t>
            </a:r>
            <a:r>
              <a:rPr lang="lt-LT" sz="1800" i="1" dirty="0">
                <a:solidFill>
                  <a:srgbClr val="003893"/>
                </a:solidFill>
                <a:latin typeface="Bookman Old Style" panose="02050604050505020204" pitchFamily="18" charset="0"/>
              </a:rPr>
              <a:t>statybų sektorių kaip rizikingiausią sritį. </a:t>
            </a:r>
          </a:p>
          <a:p>
            <a:pPr algn="ctr"/>
            <a:endParaRPr lang="lt-LT" sz="1800" dirty="0">
              <a:solidFill>
                <a:srgbClr val="003893"/>
              </a:solidFill>
              <a:latin typeface="Bookman Old Style" panose="02050604050505020204" pitchFamily="18" charset="0"/>
            </a:endParaRPr>
          </a:p>
        </p:txBody>
      </p:sp>
      <p:pic>
        <p:nvPicPr>
          <p:cNvPr id="4" name="Paveikslėlis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69" y="6671"/>
            <a:ext cx="673255" cy="649632"/>
          </a:xfrm>
          <a:prstGeom prst="rect">
            <a:avLst/>
          </a:prstGeom>
        </p:spPr>
      </p:pic>
      <p:pic>
        <p:nvPicPr>
          <p:cNvPr id="5" name="Paveikslėlis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13055" y="2857215"/>
            <a:ext cx="4709565" cy="2140711"/>
          </a:xfrm>
          <a:prstGeom prst="rect">
            <a:avLst/>
          </a:prstGeom>
        </p:spPr>
      </p:pic>
      <p:sp>
        <p:nvSpPr>
          <p:cNvPr id="7" name="Stačiakampis 6"/>
          <p:cNvSpPr/>
          <p:nvPr/>
        </p:nvSpPr>
        <p:spPr>
          <a:xfrm>
            <a:off x="267422" y="2395550"/>
            <a:ext cx="4122508" cy="369332"/>
          </a:xfrm>
          <a:prstGeom prst="rect">
            <a:avLst/>
          </a:prstGeom>
        </p:spPr>
        <p:txBody>
          <a:bodyPr wrap="square">
            <a:spAutoFit/>
          </a:bodyPr>
          <a:lstStyle/>
          <a:p>
            <a:pPr algn="ctr"/>
            <a:endParaRPr lang="lt-LT" u="sng" dirty="0">
              <a:solidFill>
                <a:srgbClr val="003893"/>
              </a:solidFill>
              <a:latin typeface="Bookman Old Style" panose="02050604050505020204" pitchFamily="18" charset="0"/>
            </a:endParaRPr>
          </a:p>
        </p:txBody>
      </p:sp>
      <p:sp>
        <p:nvSpPr>
          <p:cNvPr id="9" name="Stačiakampis 8"/>
          <p:cNvSpPr/>
          <p:nvPr/>
        </p:nvSpPr>
        <p:spPr>
          <a:xfrm>
            <a:off x="2322797" y="794326"/>
            <a:ext cx="4943851" cy="646331"/>
          </a:xfrm>
          <a:prstGeom prst="rect">
            <a:avLst/>
          </a:prstGeom>
        </p:spPr>
        <p:txBody>
          <a:bodyPr wrap="square">
            <a:spAutoFit/>
          </a:bodyPr>
          <a:lstStyle/>
          <a:p>
            <a:pPr algn="ctr"/>
            <a:r>
              <a:rPr lang="lt-LT" u="sng" dirty="0">
                <a:solidFill>
                  <a:srgbClr val="003893"/>
                </a:solidFill>
                <a:latin typeface="Bookman Old Style" panose="02050604050505020204" pitchFamily="18" charset="0"/>
              </a:rPr>
              <a:t>Nesąžiningi susitarimai statybos įmonėms dalyvaujant viešuosiuose </a:t>
            </a:r>
            <a:r>
              <a:rPr lang="lt-LT" u="sng" dirty="0" smtClean="0">
                <a:solidFill>
                  <a:srgbClr val="003893"/>
                </a:solidFill>
                <a:latin typeface="Bookman Old Style" panose="02050604050505020204" pitchFamily="18" charset="0"/>
              </a:rPr>
              <a:t>pirkimuose</a:t>
            </a:r>
            <a:endParaRPr lang="lt-LT" u="sng" dirty="0">
              <a:solidFill>
                <a:srgbClr val="003893"/>
              </a:solidFill>
              <a:latin typeface="Bookman Old Style" panose="02050604050505020204" pitchFamily="18" charset="0"/>
            </a:endParaRPr>
          </a:p>
        </p:txBody>
      </p:sp>
    </p:spTree>
    <p:extLst>
      <p:ext uri="{BB962C8B-B14F-4D97-AF65-F5344CB8AC3E}">
        <p14:creationId xmlns:p14="http://schemas.microsoft.com/office/powerpoint/2010/main" val="2365423811"/>
      </p:ext>
    </p:extLst>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632555" y="188834"/>
            <a:ext cx="8423275" cy="467469"/>
          </a:xfrm>
        </p:spPr>
        <p:txBody>
          <a:bodyPr/>
          <a:lstStyle/>
          <a:p>
            <a:pPr algn="ctr"/>
            <a:r>
              <a:rPr lang="lt-LT" dirty="0">
                <a:solidFill>
                  <a:srgbClr val="003893"/>
                </a:solidFill>
                <a:latin typeface="Bookman Old Style" panose="02050604050505020204" pitchFamily="18" charset="0"/>
              </a:rPr>
              <a:t>R</a:t>
            </a:r>
            <a:r>
              <a:rPr lang="lt-LT" dirty="0" smtClean="0">
                <a:solidFill>
                  <a:srgbClr val="003893"/>
                </a:solidFill>
                <a:latin typeface="Bookman Old Style" panose="02050604050505020204" pitchFamily="18" charset="0"/>
              </a:rPr>
              <a:t>iziką iliustruojantys STT ikiteisminiai tyrimai </a:t>
            </a:r>
            <a:endParaRPr lang="lt-LT" dirty="0">
              <a:solidFill>
                <a:srgbClr val="003893"/>
              </a:solidFill>
              <a:latin typeface="Bookman Old Style" panose="02050604050505020204" pitchFamily="18" charset="0"/>
            </a:endParaRPr>
          </a:p>
        </p:txBody>
      </p:sp>
      <p:sp>
        <p:nvSpPr>
          <p:cNvPr id="3" name="Teksto vietos rezervavimo ženklas 2"/>
          <p:cNvSpPr>
            <a:spLocks noGrp="1"/>
          </p:cNvSpPr>
          <p:nvPr>
            <p:ph type="body" sz="quarter" idx="10"/>
          </p:nvPr>
        </p:nvSpPr>
        <p:spPr>
          <a:xfrm>
            <a:off x="202301" y="656303"/>
            <a:ext cx="8480453" cy="4062202"/>
          </a:xfrm>
        </p:spPr>
        <p:txBody>
          <a:bodyPr/>
          <a:lstStyle/>
          <a:p>
            <a:r>
              <a:rPr lang="lt-LT" sz="1400" dirty="0" smtClean="0">
                <a:solidFill>
                  <a:srgbClr val="003893"/>
                </a:solidFill>
                <a:latin typeface="Bookman Old Style" panose="02050604050505020204" pitchFamily="18" charset="0"/>
              </a:rPr>
              <a:t>STT Panevėžio valdybos pareigūnai </a:t>
            </a:r>
            <a:r>
              <a:rPr lang="lt-LT" sz="1400" dirty="0">
                <a:solidFill>
                  <a:srgbClr val="003893"/>
                </a:solidFill>
                <a:latin typeface="Bookman Old Style" panose="02050604050505020204" pitchFamily="18" charset="0"/>
              </a:rPr>
              <a:t>nustatė, </a:t>
            </a:r>
            <a:r>
              <a:rPr lang="lt-LT" sz="1400" dirty="0" smtClean="0">
                <a:solidFill>
                  <a:srgbClr val="003893"/>
                </a:solidFill>
                <a:latin typeface="Bookman Old Style" panose="02050604050505020204" pitchFamily="18" charset="0"/>
              </a:rPr>
              <a:t>kad buvęs Panevėžio m. savivaldybės meras, tuometis Panevėžio </a:t>
            </a:r>
            <a:r>
              <a:rPr lang="lt-LT" sz="1400" dirty="0">
                <a:solidFill>
                  <a:srgbClr val="003893"/>
                </a:solidFill>
                <a:latin typeface="Bookman Old Style" panose="02050604050505020204" pitchFamily="18" charset="0"/>
              </a:rPr>
              <a:t>specialiosios mokyklos </a:t>
            </a:r>
            <a:r>
              <a:rPr lang="lt-LT" sz="1400" dirty="0" smtClean="0">
                <a:solidFill>
                  <a:srgbClr val="003893"/>
                </a:solidFill>
                <a:latin typeface="Bookman Old Style" panose="02050604050505020204" pitchFamily="18" charset="0"/>
              </a:rPr>
              <a:t>vadovas V. M. </a:t>
            </a:r>
            <a:r>
              <a:rPr lang="lt-LT" sz="1400" dirty="0">
                <a:solidFill>
                  <a:srgbClr val="003893"/>
                </a:solidFill>
                <a:latin typeface="Bookman Old Style" panose="02050604050505020204" pitchFamily="18" charset="0"/>
              </a:rPr>
              <a:t>paėmė kyšį iš vienos bendrovės direktoriaus, kuriam padėjo laimėti viešuosius pirkimus remonto darbams </a:t>
            </a:r>
            <a:r>
              <a:rPr lang="lt-LT" sz="1400" dirty="0" smtClean="0">
                <a:solidFill>
                  <a:srgbClr val="003893"/>
                </a:solidFill>
                <a:latin typeface="Bookman Old Style" panose="02050604050505020204" pitchFamily="18" charset="0"/>
              </a:rPr>
              <a:t>vadovaujamoje mokykloje </a:t>
            </a:r>
            <a:r>
              <a:rPr lang="lt-LT" sz="1400" dirty="0">
                <a:solidFill>
                  <a:srgbClr val="003893"/>
                </a:solidFill>
                <a:latin typeface="Bookman Old Style" panose="02050604050505020204" pitchFamily="18" charset="0"/>
              </a:rPr>
              <a:t>atlikti. Kyšį V</a:t>
            </a:r>
            <a:r>
              <a:rPr lang="lt-LT" sz="1400" dirty="0" smtClean="0">
                <a:solidFill>
                  <a:srgbClr val="003893"/>
                </a:solidFill>
                <a:latin typeface="Bookman Old Style" panose="02050604050505020204" pitchFamily="18" charset="0"/>
              </a:rPr>
              <a:t>. M. </a:t>
            </a:r>
            <a:r>
              <a:rPr lang="lt-LT" sz="1400" dirty="0">
                <a:solidFill>
                  <a:srgbClr val="003893"/>
                </a:solidFill>
                <a:latin typeface="Bookman Old Style" panose="02050604050505020204" pitchFamily="18" charset="0"/>
              </a:rPr>
              <a:t>gavo statybos prekėmis ir paslaugomis savo statomam namui Panevėžyje. Statybinės medžiagos, kurios panaudotos jo namui, buvo įtrauktos į apskaitą kaip panaudotos mokyklos remontui. </a:t>
            </a:r>
            <a:endParaRPr lang="lt-LT" sz="1400" dirty="0" smtClean="0">
              <a:solidFill>
                <a:srgbClr val="003893"/>
              </a:solidFill>
              <a:latin typeface="Bookman Old Style" panose="02050604050505020204" pitchFamily="18" charset="0"/>
            </a:endParaRPr>
          </a:p>
          <a:p>
            <a:r>
              <a:rPr lang="lt-LT" sz="1400" dirty="0" smtClean="0">
                <a:solidFill>
                  <a:srgbClr val="003893"/>
                </a:solidFill>
                <a:latin typeface="Bookman Old Style" panose="02050604050505020204" pitchFamily="18" charset="0"/>
              </a:rPr>
              <a:t>Taip </a:t>
            </a:r>
            <a:r>
              <a:rPr lang="lt-LT" sz="1400" dirty="0">
                <a:solidFill>
                  <a:srgbClr val="003893"/>
                </a:solidFill>
                <a:latin typeface="Bookman Old Style" panose="02050604050505020204" pitchFamily="18" charset="0"/>
              </a:rPr>
              <a:t>pat STT pareigūnai išsiaiškino, kad V</a:t>
            </a:r>
            <a:r>
              <a:rPr lang="lt-LT" sz="1400" dirty="0" smtClean="0">
                <a:solidFill>
                  <a:srgbClr val="003893"/>
                </a:solidFill>
                <a:latin typeface="Bookman Old Style" panose="02050604050505020204" pitchFamily="18" charset="0"/>
              </a:rPr>
              <a:t>. M. </a:t>
            </a:r>
            <a:r>
              <a:rPr lang="lt-LT" sz="1400" dirty="0">
                <a:solidFill>
                  <a:srgbClr val="003893"/>
                </a:solidFill>
                <a:latin typeface="Bookman Old Style" panose="02050604050505020204" pitchFamily="18" charset="0"/>
              </a:rPr>
              <a:t>iš kitos bendrovės paėmė kyšį už tai, kad jai būtų sudarytos išskirtinės sąlygos laimėti kompiuterių klasės įrengimo konkursą bei žadėjo ateityje sudaryti galimybę laimėti priešgaisrinės signalizacijos ir vaizdo apsaugos įrengimo mokykloje konkursą</a:t>
            </a:r>
            <a:r>
              <a:rPr lang="lt-LT" sz="1400" dirty="0" smtClean="0">
                <a:solidFill>
                  <a:srgbClr val="003893"/>
                </a:solidFill>
                <a:latin typeface="Bookman Old Style" panose="02050604050505020204" pitchFamily="18" charset="0"/>
              </a:rPr>
              <a:t>.</a:t>
            </a:r>
          </a:p>
          <a:p>
            <a:r>
              <a:rPr lang="lt-LT" sz="1400" dirty="0" smtClean="0">
                <a:solidFill>
                  <a:srgbClr val="003893"/>
                </a:solidFill>
                <a:latin typeface="Bookman Old Style" panose="02050604050505020204" pitchFamily="18" charset="0"/>
              </a:rPr>
              <a:t>V. M. skirta </a:t>
            </a:r>
            <a:r>
              <a:rPr lang="lt-LT" sz="1400" dirty="0">
                <a:solidFill>
                  <a:srgbClr val="003893"/>
                </a:solidFill>
                <a:latin typeface="Bookman Old Style" panose="02050604050505020204" pitchFamily="18" charset="0"/>
              </a:rPr>
              <a:t>3,5 metų laisvės atėmimo bausmė ir beveik 2 000 eurų bauda</a:t>
            </a:r>
            <a:r>
              <a:rPr lang="lt-LT" sz="1400" dirty="0" smtClean="0">
                <a:solidFill>
                  <a:srgbClr val="003893"/>
                </a:solidFill>
                <a:latin typeface="Bookman Old Style" panose="02050604050505020204" pitchFamily="18" charset="0"/>
              </a:rPr>
              <a:t>. Bendrovei  </a:t>
            </a:r>
            <a:r>
              <a:rPr lang="lt-LT" sz="1400" dirty="0">
                <a:solidFill>
                  <a:srgbClr val="003893"/>
                </a:solidFill>
                <a:latin typeface="Bookman Old Style" panose="02050604050505020204" pitchFamily="18" charset="0"/>
              </a:rPr>
              <a:t/>
            </a:r>
            <a:br>
              <a:rPr lang="lt-LT" sz="1400" dirty="0">
                <a:solidFill>
                  <a:srgbClr val="003893"/>
                </a:solidFill>
                <a:latin typeface="Bookman Old Style" panose="02050604050505020204" pitchFamily="18" charset="0"/>
              </a:rPr>
            </a:br>
            <a:r>
              <a:rPr lang="lt-LT" sz="1400" dirty="0" smtClean="0">
                <a:solidFill>
                  <a:srgbClr val="003893"/>
                </a:solidFill>
                <a:latin typeface="Bookman Old Style" panose="02050604050505020204" pitchFamily="18" charset="0"/>
              </a:rPr>
              <a:t>skirta </a:t>
            </a:r>
            <a:r>
              <a:rPr lang="lt-LT" sz="1400" dirty="0">
                <a:solidFill>
                  <a:srgbClr val="003893"/>
                </a:solidFill>
                <a:latin typeface="Bookman Old Style" panose="02050604050505020204" pitchFamily="18" charset="0"/>
              </a:rPr>
              <a:t>didesnė nei 11 000 eurų bauda. Už papirkimą ir apgaulingą buhalterinės apskaitos tvarkymą </a:t>
            </a:r>
            <a:r>
              <a:rPr lang="lt-LT" sz="1400" dirty="0" smtClean="0">
                <a:solidFill>
                  <a:srgbClr val="003893"/>
                </a:solidFill>
                <a:latin typeface="Bookman Old Style" panose="02050604050505020204" pitchFamily="18" charset="0"/>
              </a:rPr>
              <a:t>bendrovės vadovui skirta 1 </a:t>
            </a:r>
            <a:r>
              <a:rPr lang="lt-LT" sz="1400" dirty="0">
                <a:solidFill>
                  <a:srgbClr val="003893"/>
                </a:solidFill>
                <a:latin typeface="Bookman Old Style" panose="02050604050505020204" pitchFamily="18" charset="0"/>
              </a:rPr>
              <a:t>800 eurų bauda ir 1,5 m. laisvės atėmimo bausmė, jos vykdymą atidedant dvejiems </a:t>
            </a:r>
            <a:r>
              <a:rPr lang="lt-LT" sz="1400" dirty="0" smtClean="0">
                <a:solidFill>
                  <a:srgbClr val="003893"/>
                </a:solidFill>
                <a:latin typeface="Bookman Old Style" panose="02050604050505020204" pitchFamily="18" charset="0"/>
              </a:rPr>
              <a:t>metams. </a:t>
            </a:r>
          </a:p>
          <a:p>
            <a:r>
              <a:rPr lang="lt-LT" sz="1400" dirty="0"/>
              <a:t/>
            </a:r>
            <a:br>
              <a:rPr lang="lt-LT" sz="1400" dirty="0"/>
            </a:br>
            <a:r>
              <a:rPr lang="lt-LT" sz="1400" dirty="0"/>
              <a:t/>
            </a:r>
            <a:br>
              <a:rPr lang="lt-LT" sz="1400" dirty="0"/>
            </a:br>
            <a:endParaRPr lang="lt-LT" sz="1400" dirty="0"/>
          </a:p>
        </p:txBody>
      </p:sp>
      <p:pic>
        <p:nvPicPr>
          <p:cNvPr id="4" name="Paveikslėlis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69" y="6671"/>
            <a:ext cx="673255" cy="649632"/>
          </a:xfrm>
          <a:prstGeom prst="rect">
            <a:avLst/>
          </a:prstGeom>
        </p:spPr>
      </p:pic>
      <p:pic>
        <p:nvPicPr>
          <p:cNvPr id="5" name="Paveikslėlis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38958" y="3559485"/>
            <a:ext cx="2112021" cy="1584015"/>
          </a:xfrm>
          <a:prstGeom prst="rect">
            <a:avLst/>
          </a:prstGeom>
        </p:spPr>
      </p:pic>
    </p:spTree>
    <p:extLst>
      <p:ext uri="{BB962C8B-B14F-4D97-AF65-F5344CB8AC3E}">
        <p14:creationId xmlns:p14="http://schemas.microsoft.com/office/powerpoint/2010/main" val="977964604"/>
      </p:ext>
    </p:extLst>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1217561" y="188834"/>
            <a:ext cx="6814608" cy="467469"/>
          </a:xfrm>
        </p:spPr>
        <p:txBody>
          <a:bodyPr/>
          <a:lstStyle/>
          <a:p>
            <a:pPr algn="ctr"/>
            <a:r>
              <a:rPr lang="lt-LT" b="1" dirty="0">
                <a:solidFill>
                  <a:srgbClr val="003893"/>
                </a:solidFill>
                <a:latin typeface="Bookman Old Style" panose="02050604050505020204" pitchFamily="18" charset="0"/>
              </a:rPr>
              <a:t>KORUPCIJOS RIZIKOS VEIKSNIAI </a:t>
            </a:r>
            <a:endParaRPr lang="lt-LT" dirty="0"/>
          </a:p>
        </p:txBody>
      </p:sp>
      <p:sp>
        <p:nvSpPr>
          <p:cNvPr id="3" name="Teksto vietos rezervavimo ženklas 2"/>
          <p:cNvSpPr>
            <a:spLocks noGrp="1"/>
          </p:cNvSpPr>
          <p:nvPr>
            <p:ph type="body" sz="quarter" idx="10"/>
          </p:nvPr>
        </p:nvSpPr>
        <p:spPr>
          <a:xfrm>
            <a:off x="720725" y="879475"/>
            <a:ext cx="7808280" cy="2994125"/>
          </a:xfrm>
        </p:spPr>
        <p:txBody>
          <a:bodyPr/>
          <a:lstStyle/>
          <a:p>
            <a:pPr algn="ctr">
              <a:spcBef>
                <a:spcPts val="0"/>
              </a:spcBef>
            </a:pPr>
            <a:r>
              <a:rPr lang="lt-LT" sz="1800" u="sng" dirty="0" smtClean="0">
                <a:solidFill>
                  <a:srgbClr val="003893"/>
                </a:solidFill>
                <a:latin typeface="Bookman Old Style" panose="02050604050505020204" pitchFamily="18" charset="0"/>
              </a:rPr>
              <a:t>Statybų </a:t>
            </a:r>
            <a:r>
              <a:rPr lang="lt-LT" sz="1800" u="sng" dirty="0">
                <a:solidFill>
                  <a:srgbClr val="003893"/>
                </a:solidFill>
                <a:latin typeface="Bookman Old Style" panose="02050604050505020204" pitchFamily="18" charset="0"/>
              </a:rPr>
              <a:t>bendrovių </a:t>
            </a:r>
          </a:p>
          <a:p>
            <a:pPr algn="ctr">
              <a:spcBef>
                <a:spcPts val="0"/>
              </a:spcBef>
            </a:pPr>
            <a:r>
              <a:rPr lang="lt-LT" sz="1800" u="sng" dirty="0">
                <a:solidFill>
                  <a:srgbClr val="003893"/>
                </a:solidFill>
                <a:latin typeface="Bookman Old Style" panose="02050604050505020204" pitchFamily="18" charset="0"/>
              </a:rPr>
              <a:t>dokumentų klastojimas </a:t>
            </a:r>
          </a:p>
          <a:p>
            <a:pPr algn="ctr">
              <a:spcBef>
                <a:spcPts val="0"/>
              </a:spcBef>
            </a:pPr>
            <a:r>
              <a:rPr lang="lt-LT" sz="1800" u="sng" dirty="0">
                <a:solidFill>
                  <a:srgbClr val="003893"/>
                </a:solidFill>
                <a:latin typeface="Bookman Old Style" panose="02050604050505020204" pitchFamily="18" charset="0"/>
              </a:rPr>
              <a:t>vykdant statybų projektus </a:t>
            </a:r>
          </a:p>
          <a:p>
            <a:pPr>
              <a:spcBef>
                <a:spcPts val="0"/>
              </a:spcBef>
            </a:pPr>
            <a:endParaRPr lang="lt-LT" sz="1800" dirty="0"/>
          </a:p>
        </p:txBody>
      </p:sp>
      <p:pic>
        <p:nvPicPr>
          <p:cNvPr id="4" name="Paveikslėlis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69" y="6671"/>
            <a:ext cx="673255" cy="649632"/>
          </a:xfrm>
          <a:prstGeom prst="rect">
            <a:avLst/>
          </a:prstGeom>
        </p:spPr>
      </p:pic>
      <p:pic>
        <p:nvPicPr>
          <p:cNvPr id="5" name="Paveikslėlis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2280" y="2550116"/>
            <a:ext cx="3924637" cy="2471213"/>
          </a:xfrm>
          <a:prstGeom prst="rect">
            <a:avLst/>
          </a:prstGeom>
        </p:spPr>
      </p:pic>
    </p:spTree>
    <p:extLst>
      <p:ext uri="{BB962C8B-B14F-4D97-AF65-F5344CB8AC3E}">
        <p14:creationId xmlns:p14="http://schemas.microsoft.com/office/powerpoint/2010/main" val="3774182857"/>
      </p:ext>
    </p:extLst>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632555" y="188834"/>
            <a:ext cx="8423275" cy="467469"/>
          </a:xfrm>
        </p:spPr>
        <p:txBody>
          <a:bodyPr/>
          <a:lstStyle/>
          <a:p>
            <a:pPr algn="ctr"/>
            <a:r>
              <a:rPr lang="lt-LT" dirty="0">
                <a:solidFill>
                  <a:srgbClr val="003893"/>
                </a:solidFill>
                <a:latin typeface="Bookman Old Style" panose="02050604050505020204" pitchFamily="18" charset="0"/>
              </a:rPr>
              <a:t>R</a:t>
            </a:r>
            <a:r>
              <a:rPr lang="lt-LT" dirty="0" smtClean="0">
                <a:solidFill>
                  <a:srgbClr val="003893"/>
                </a:solidFill>
                <a:latin typeface="Bookman Old Style" panose="02050604050505020204" pitchFamily="18" charset="0"/>
              </a:rPr>
              <a:t>iziką iliustruojantys STT ikiteisminiai tyrimai </a:t>
            </a:r>
            <a:endParaRPr lang="lt-LT" dirty="0">
              <a:solidFill>
                <a:srgbClr val="003893"/>
              </a:solidFill>
              <a:latin typeface="Bookman Old Style" panose="02050604050505020204" pitchFamily="18" charset="0"/>
            </a:endParaRPr>
          </a:p>
        </p:txBody>
      </p:sp>
      <p:sp>
        <p:nvSpPr>
          <p:cNvPr id="3" name="Teksto vietos rezervavimo ženklas 2"/>
          <p:cNvSpPr>
            <a:spLocks noGrp="1"/>
          </p:cNvSpPr>
          <p:nvPr>
            <p:ph type="body" sz="quarter" idx="10"/>
          </p:nvPr>
        </p:nvSpPr>
        <p:spPr>
          <a:xfrm>
            <a:off x="153749" y="736375"/>
            <a:ext cx="8480453" cy="4062202"/>
          </a:xfrm>
        </p:spPr>
        <p:txBody>
          <a:bodyPr/>
          <a:lstStyle/>
          <a:p>
            <a:r>
              <a:rPr lang="lt-LT" sz="1400" dirty="0" smtClean="0">
                <a:solidFill>
                  <a:srgbClr val="003893"/>
                </a:solidFill>
                <a:latin typeface="Bookman Old Style" panose="02050604050505020204" pitchFamily="18" charset="0"/>
              </a:rPr>
              <a:t>STT Panevėžio valdybos pareigūnai </a:t>
            </a:r>
            <a:r>
              <a:rPr lang="lt-LT" sz="1400" dirty="0">
                <a:solidFill>
                  <a:srgbClr val="003893"/>
                </a:solidFill>
                <a:latin typeface="Bookman Old Style" panose="02050604050505020204" pitchFamily="18" charset="0"/>
              </a:rPr>
              <a:t>nustatė, kad </a:t>
            </a:r>
            <a:r>
              <a:rPr lang="lt-LT" sz="1400" dirty="0" smtClean="0">
                <a:solidFill>
                  <a:srgbClr val="003893"/>
                </a:solidFill>
                <a:latin typeface="Bookman Old Style" panose="02050604050505020204" pitchFamily="18" charset="0"/>
              </a:rPr>
              <a:t>viena statybų bendrovė, suklastojusi dokumentus, iš </a:t>
            </a:r>
            <a:r>
              <a:rPr lang="lt-LT" sz="1400" dirty="0">
                <a:solidFill>
                  <a:srgbClr val="003893"/>
                </a:solidFill>
                <a:latin typeface="Bookman Old Style" panose="02050604050505020204" pitchFamily="18" charset="0"/>
              </a:rPr>
              <a:t>Biržų rajono savivaldybės </a:t>
            </a:r>
            <a:r>
              <a:rPr lang="lt-LT" sz="1400" dirty="0" smtClean="0">
                <a:solidFill>
                  <a:srgbClr val="003893"/>
                </a:solidFill>
                <a:latin typeface="Bookman Old Style" panose="02050604050505020204" pitchFamily="18" charset="0"/>
              </a:rPr>
              <a:t>neteisėtai </a:t>
            </a:r>
            <a:r>
              <a:rPr lang="lt-LT" sz="1400" dirty="0">
                <a:solidFill>
                  <a:srgbClr val="003893"/>
                </a:solidFill>
                <a:latin typeface="Bookman Old Style" panose="02050604050505020204" pitchFamily="18" charset="0"/>
              </a:rPr>
              <a:t>gavo daugiau nei 20 tūkst. eurų</a:t>
            </a:r>
            <a:r>
              <a:rPr lang="lt-LT" sz="1400" dirty="0" smtClean="0">
                <a:solidFill>
                  <a:srgbClr val="003893"/>
                </a:solidFill>
                <a:latin typeface="Bookman Old Style" panose="02050604050505020204" pitchFamily="18" charset="0"/>
              </a:rPr>
              <a:t>.</a:t>
            </a:r>
            <a:r>
              <a:rPr lang="lt-LT" sz="1400" dirty="0">
                <a:solidFill>
                  <a:srgbClr val="003893"/>
                </a:solidFill>
                <a:latin typeface="Bookman Old Style" panose="02050604050505020204" pitchFamily="18" charset="0"/>
              </a:rPr>
              <a:t> </a:t>
            </a:r>
            <a:endParaRPr lang="lt-LT" sz="1400" dirty="0" smtClean="0">
              <a:solidFill>
                <a:srgbClr val="003893"/>
              </a:solidFill>
              <a:latin typeface="Bookman Old Style" panose="02050604050505020204" pitchFamily="18" charset="0"/>
            </a:endParaRPr>
          </a:p>
          <a:p>
            <a:endParaRPr lang="lt-LT" sz="1400" dirty="0">
              <a:solidFill>
                <a:srgbClr val="003893"/>
              </a:solidFill>
              <a:latin typeface="Bookman Old Style" panose="02050604050505020204" pitchFamily="18" charset="0"/>
            </a:endParaRPr>
          </a:p>
          <a:p>
            <a:r>
              <a:rPr lang="lt-LT" sz="1400" dirty="0" smtClean="0">
                <a:solidFill>
                  <a:srgbClr val="003893"/>
                </a:solidFill>
                <a:latin typeface="Bookman Old Style" panose="02050604050505020204" pitchFamily="18" charset="0"/>
              </a:rPr>
              <a:t>Biržų r. </a:t>
            </a:r>
            <a:r>
              <a:rPr lang="lt-LT" sz="1400" dirty="0">
                <a:solidFill>
                  <a:srgbClr val="003893"/>
                </a:solidFill>
                <a:latin typeface="Bookman Old Style" panose="02050604050505020204" pitchFamily="18" charset="0"/>
              </a:rPr>
              <a:t>savivaldybės, ES struktūrinių fondų paramos ir valstybės biudžeto </a:t>
            </a:r>
            <a:r>
              <a:rPr lang="lt-LT" sz="1400" dirty="0" smtClean="0">
                <a:solidFill>
                  <a:srgbClr val="003893"/>
                </a:solidFill>
                <a:latin typeface="Bookman Old Style" panose="02050604050505020204" pitchFamily="18" charset="0"/>
              </a:rPr>
              <a:t>lėšomis finansuotus kapitalinio </a:t>
            </a:r>
            <a:r>
              <a:rPr lang="lt-LT" sz="1400" dirty="0">
                <a:solidFill>
                  <a:srgbClr val="003893"/>
                </a:solidFill>
                <a:latin typeface="Bookman Old Style" panose="02050604050505020204" pitchFamily="18" charset="0"/>
              </a:rPr>
              <a:t>remonto darbus </a:t>
            </a:r>
            <a:r>
              <a:rPr lang="lt-LT" sz="1400" dirty="0" smtClean="0">
                <a:solidFill>
                  <a:srgbClr val="003893"/>
                </a:solidFill>
                <a:latin typeface="Bookman Old Style" panose="02050604050505020204" pitchFamily="18" charset="0"/>
              </a:rPr>
              <a:t>dviejuose kaimuose atliko </a:t>
            </a:r>
            <a:r>
              <a:rPr lang="lt-LT" sz="1400" dirty="0">
                <a:solidFill>
                  <a:srgbClr val="003893"/>
                </a:solidFill>
                <a:latin typeface="Bookman Old Style" panose="02050604050505020204" pitchFamily="18" charset="0"/>
              </a:rPr>
              <a:t>viešųjų pirkimų konkursą laimėjusi vilniečio M. D. vadovaujama bendrovė</a:t>
            </a:r>
            <a:r>
              <a:rPr lang="lt-LT" sz="1400" dirty="0" smtClean="0">
                <a:solidFill>
                  <a:srgbClr val="003893"/>
                </a:solidFill>
                <a:latin typeface="Bookman Old Style" panose="02050604050505020204" pitchFamily="18" charset="0"/>
              </a:rPr>
              <a:t>.</a:t>
            </a:r>
          </a:p>
          <a:p>
            <a:r>
              <a:rPr lang="lt-LT" sz="1400" dirty="0" smtClean="0">
                <a:solidFill>
                  <a:srgbClr val="003893"/>
                </a:solidFill>
                <a:latin typeface="Bookman Old Style" panose="02050604050505020204" pitchFamily="18" charset="0"/>
              </a:rPr>
              <a:t> </a:t>
            </a:r>
            <a:endParaRPr lang="lt-LT" sz="1400" dirty="0">
              <a:solidFill>
                <a:srgbClr val="003893"/>
              </a:solidFill>
              <a:latin typeface="Bookman Old Style" panose="02050604050505020204" pitchFamily="18" charset="0"/>
            </a:endParaRPr>
          </a:p>
          <a:p>
            <a:r>
              <a:rPr lang="lt-LT" sz="1400" dirty="0" smtClean="0">
                <a:solidFill>
                  <a:srgbClr val="003893"/>
                </a:solidFill>
                <a:latin typeface="Bookman Old Style" panose="02050604050505020204" pitchFamily="18" charset="0"/>
              </a:rPr>
              <a:t>UAB vadovas M. D. ir šios įmonės statybos darbų vadovas </a:t>
            </a:r>
          </a:p>
          <a:p>
            <a:pPr>
              <a:spcBef>
                <a:spcPts val="0"/>
              </a:spcBef>
            </a:pPr>
            <a:r>
              <a:rPr lang="lt-LT" sz="1400" dirty="0" smtClean="0">
                <a:solidFill>
                  <a:srgbClr val="003893"/>
                </a:solidFill>
                <a:latin typeface="Bookman Old Style" panose="02050604050505020204" pitchFamily="18" charset="0"/>
              </a:rPr>
              <a:t>V. K. įtariami suklastoję duomenis apie neva atliktus darbus ir</a:t>
            </a:r>
          </a:p>
          <a:p>
            <a:r>
              <a:rPr lang="lt-LT" sz="1400" dirty="0" smtClean="0">
                <a:solidFill>
                  <a:srgbClr val="003893"/>
                </a:solidFill>
                <a:latin typeface="Bookman Old Style" panose="02050604050505020204" pitchFamily="18" charset="0"/>
              </a:rPr>
              <a:t>Juos pateikę statinių </a:t>
            </a:r>
            <a:r>
              <a:rPr lang="lt-LT" sz="1400" dirty="0">
                <a:solidFill>
                  <a:srgbClr val="003893"/>
                </a:solidFill>
                <a:latin typeface="Bookman Old Style" panose="02050604050505020204" pitchFamily="18" charset="0"/>
              </a:rPr>
              <a:t>statybos techniniams prižiūrėtojams</a:t>
            </a:r>
            <a:r>
              <a:rPr lang="lt-LT" sz="1400" dirty="0" smtClean="0">
                <a:solidFill>
                  <a:srgbClr val="003893"/>
                </a:solidFill>
                <a:latin typeface="Bookman Old Style" panose="02050604050505020204" pitchFamily="18" charset="0"/>
              </a:rPr>
              <a:t>.</a:t>
            </a:r>
          </a:p>
          <a:p>
            <a:endParaRPr lang="lt-LT" sz="1400" dirty="0">
              <a:solidFill>
                <a:srgbClr val="003893"/>
              </a:solidFill>
              <a:latin typeface="Bookman Old Style" panose="02050604050505020204" pitchFamily="18" charset="0"/>
            </a:endParaRPr>
          </a:p>
          <a:p>
            <a:r>
              <a:rPr lang="lt-LT" sz="1400" dirty="0" smtClean="0">
                <a:solidFill>
                  <a:srgbClr val="003893"/>
                </a:solidFill>
                <a:latin typeface="Bookman Old Style" panose="02050604050505020204" pitchFamily="18" charset="0"/>
              </a:rPr>
              <a:t>Du </a:t>
            </a:r>
            <a:r>
              <a:rPr lang="lt-LT" sz="1400" dirty="0">
                <a:solidFill>
                  <a:srgbClr val="003893"/>
                </a:solidFill>
                <a:latin typeface="Bookman Old Style" panose="02050604050505020204" pitchFamily="18" charset="0"/>
              </a:rPr>
              <a:t>statybų techniniai prižiūrėtojai kaltinami tuo, kad </a:t>
            </a:r>
            <a:endParaRPr lang="lt-LT" sz="1400" dirty="0" smtClean="0">
              <a:solidFill>
                <a:srgbClr val="003893"/>
              </a:solidFill>
              <a:latin typeface="Bookman Old Style" panose="02050604050505020204" pitchFamily="18" charset="0"/>
            </a:endParaRPr>
          </a:p>
          <a:p>
            <a:r>
              <a:rPr lang="lt-LT" sz="1400" dirty="0" smtClean="0">
                <a:solidFill>
                  <a:srgbClr val="003893"/>
                </a:solidFill>
                <a:latin typeface="Bookman Old Style" panose="02050604050505020204" pitchFamily="18" charset="0"/>
              </a:rPr>
              <a:t>privalėdami </a:t>
            </a:r>
            <a:r>
              <a:rPr lang="lt-LT" sz="1400" dirty="0">
                <a:solidFill>
                  <a:srgbClr val="003893"/>
                </a:solidFill>
                <a:latin typeface="Bookman Old Style" panose="02050604050505020204" pitchFamily="18" charset="0"/>
              </a:rPr>
              <a:t>atlikti techninę priežiūrą ir kontroliuoti pagal rangos </a:t>
            </a:r>
            <a:endParaRPr lang="lt-LT" sz="1400" dirty="0" smtClean="0">
              <a:solidFill>
                <a:srgbClr val="003893"/>
              </a:solidFill>
              <a:latin typeface="Bookman Old Style" panose="02050604050505020204" pitchFamily="18" charset="0"/>
            </a:endParaRPr>
          </a:p>
          <a:p>
            <a:r>
              <a:rPr lang="lt-LT" sz="1400" dirty="0" smtClean="0">
                <a:solidFill>
                  <a:srgbClr val="003893"/>
                </a:solidFill>
                <a:latin typeface="Bookman Old Style" panose="02050604050505020204" pitchFamily="18" charset="0"/>
              </a:rPr>
              <a:t>sutartį </a:t>
            </a:r>
            <a:r>
              <a:rPr lang="lt-LT" sz="1400" dirty="0">
                <a:solidFill>
                  <a:srgbClr val="003893"/>
                </a:solidFill>
                <a:latin typeface="Bookman Old Style" panose="02050604050505020204" pitchFamily="18" charset="0"/>
              </a:rPr>
              <a:t>atliekamų darbų kokybę bei mastą, tinkamai savo pareigų </a:t>
            </a:r>
            <a:endParaRPr lang="lt-LT" sz="1400" dirty="0" smtClean="0">
              <a:solidFill>
                <a:srgbClr val="003893"/>
              </a:solidFill>
              <a:latin typeface="Bookman Old Style" panose="02050604050505020204" pitchFamily="18" charset="0"/>
            </a:endParaRPr>
          </a:p>
          <a:p>
            <a:r>
              <a:rPr lang="lt-LT" sz="1400" dirty="0" smtClean="0">
                <a:solidFill>
                  <a:srgbClr val="003893"/>
                </a:solidFill>
                <a:latin typeface="Bookman Old Style" panose="02050604050505020204" pitchFamily="18" charset="0"/>
              </a:rPr>
              <a:t>neatliko</a:t>
            </a:r>
            <a:r>
              <a:rPr lang="lt-LT" sz="1400" dirty="0">
                <a:solidFill>
                  <a:srgbClr val="003893"/>
                </a:solidFill>
                <a:latin typeface="Bookman Old Style" panose="02050604050505020204" pitchFamily="18" charset="0"/>
              </a:rPr>
              <a:t>, patvirtino neteisingus duomenis ir taip sudarė sąlygas </a:t>
            </a:r>
            <a:endParaRPr lang="lt-LT" sz="1400" dirty="0" smtClean="0">
              <a:solidFill>
                <a:srgbClr val="003893"/>
              </a:solidFill>
              <a:latin typeface="Bookman Old Style" panose="02050604050505020204" pitchFamily="18" charset="0"/>
            </a:endParaRPr>
          </a:p>
          <a:p>
            <a:r>
              <a:rPr lang="lt-LT" sz="1400" dirty="0" smtClean="0">
                <a:solidFill>
                  <a:srgbClr val="003893"/>
                </a:solidFill>
                <a:latin typeface="Bookman Old Style" panose="02050604050505020204" pitchFamily="18" charset="0"/>
              </a:rPr>
              <a:t>suklastotus dokumentus </a:t>
            </a:r>
            <a:r>
              <a:rPr lang="lt-LT" sz="1400" dirty="0">
                <a:solidFill>
                  <a:srgbClr val="003893"/>
                </a:solidFill>
                <a:latin typeface="Bookman Old Style" panose="02050604050505020204" pitchFamily="18" charset="0"/>
              </a:rPr>
              <a:t>panaudoti. </a:t>
            </a:r>
          </a:p>
          <a:p>
            <a:pPr>
              <a:spcBef>
                <a:spcPts val="0"/>
              </a:spcBef>
            </a:pPr>
            <a:endParaRPr lang="lt-LT" sz="1400" dirty="0" smtClean="0">
              <a:solidFill>
                <a:srgbClr val="003893"/>
              </a:solidFill>
              <a:latin typeface="Bookman Old Style" panose="02050604050505020204" pitchFamily="18" charset="0"/>
            </a:endParaRPr>
          </a:p>
          <a:p>
            <a:pPr>
              <a:spcBef>
                <a:spcPts val="0"/>
              </a:spcBef>
            </a:pPr>
            <a:r>
              <a:rPr lang="lt-LT" sz="1400" dirty="0" smtClean="0">
                <a:solidFill>
                  <a:srgbClr val="003893"/>
                </a:solidFill>
                <a:latin typeface="Bookman Old Style" panose="02050604050505020204" pitchFamily="18" charset="0"/>
              </a:rPr>
              <a:t>  </a:t>
            </a:r>
            <a:endParaRPr lang="lt-LT" sz="1400" dirty="0">
              <a:solidFill>
                <a:srgbClr val="003893"/>
              </a:solidFill>
              <a:latin typeface="Bookman Old Style" panose="02050604050505020204" pitchFamily="18" charset="0"/>
            </a:endParaRPr>
          </a:p>
          <a:p>
            <a:endParaRPr lang="lt-LT" sz="1400" dirty="0" smtClean="0">
              <a:solidFill>
                <a:srgbClr val="003893"/>
              </a:solidFill>
              <a:latin typeface="Bookman Old Style" panose="02050604050505020204" pitchFamily="18" charset="0"/>
            </a:endParaRPr>
          </a:p>
        </p:txBody>
      </p:sp>
      <p:pic>
        <p:nvPicPr>
          <p:cNvPr id="4" name="Paveikslėlis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69" y="6671"/>
            <a:ext cx="673255" cy="649632"/>
          </a:xfrm>
          <a:prstGeom prst="rect">
            <a:avLst/>
          </a:prstGeom>
        </p:spPr>
      </p:pic>
      <p:pic>
        <p:nvPicPr>
          <p:cNvPr id="6" name="Paveikslėlis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98448" y="2427611"/>
            <a:ext cx="3157382" cy="2451038"/>
          </a:xfrm>
          <a:prstGeom prst="rect">
            <a:avLst/>
          </a:prstGeom>
        </p:spPr>
      </p:pic>
    </p:spTree>
    <p:extLst>
      <p:ext uri="{BB962C8B-B14F-4D97-AF65-F5344CB8AC3E}">
        <p14:creationId xmlns:p14="http://schemas.microsoft.com/office/powerpoint/2010/main" val="3712356350"/>
      </p:ext>
    </p:extLst>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Awesome Slides">
  <a:themeElements>
    <a:clrScheme name="AS_06_Light">
      <a:dk1>
        <a:srgbClr val="000000"/>
      </a:dk1>
      <a:lt1>
        <a:srgbClr val="FFFFFF"/>
      </a:lt1>
      <a:dk2>
        <a:srgbClr val="2F3540"/>
      </a:dk2>
      <a:lt2>
        <a:srgbClr val="FFFFFF"/>
      </a:lt2>
      <a:accent1>
        <a:srgbClr val="388FCB"/>
      </a:accent1>
      <a:accent2>
        <a:srgbClr val="388FCB"/>
      </a:accent2>
      <a:accent3>
        <a:srgbClr val="FFFFFF"/>
      </a:accent3>
      <a:accent4>
        <a:srgbClr val="000000"/>
      </a:accent4>
      <a:accent5>
        <a:srgbClr val="282D38"/>
      </a:accent5>
      <a:accent6>
        <a:srgbClr val="FFFFFF"/>
      </a:accent6>
      <a:hlink>
        <a:srgbClr val="FFFFFF"/>
      </a:hlink>
      <a:folHlink>
        <a:srgbClr val="388FCB"/>
      </a:folHlink>
    </a:clrScheme>
    <a:fontScheme name="Awesome_Slides">
      <a:majorFont>
        <a:latin typeface="Roboto Condensed Regular"/>
        <a:ea typeface="Roboto Condensed Regular"/>
        <a:cs typeface=""/>
      </a:majorFont>
      <a:minorFont>
        <a:latin typeface="Roboto Condensed Light"/>
        <a:ea typeface="Roboto Condensed Light"/>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15597</TotalTime>
  <Words>1866</Words>
  <Application>Microsoft Office PowerPoint</Application>
  <PresentationFormat>Demonstracija ekrane (16:9)</PresentationFormat>
  <Paragraphs>169</Paragraphs>
  <Slides>24</Slides>
  <Notes>20</Notes>
  <HiddenSlides>0</HiddenSlides>
  <MMClips>0</MMClips>
  <ScaleCrop>false</ScaleCrop>
  <HeadingPairs>
    <vt:vector size="6" baseType="variant">
      <vt:variant>
        <vt:lpstr>Naudojami šriftai</vt:lpstr>
      </vt:variant>
      <vt:variant>
        <vt:i4>7</vt:i4>
      </vt:variant>
      <vt:variant>
        <vt:lpstr>Tema</vt:lpstr>
      </vt:variant>
      <vt:variant>
        <vt:i4>1</vt:i4>
      </vt:variant>
      <vt:variant>
        <vt:lpstr>Skaidrių pavadinimai</vt:lpstr>
      </vt:variant>
      <vt:variant>
        <vt:i4>24</vt:i4>
      </vt:variant>
    </vt:vector>
  </HeadingPairs>
  <TitlesOfParts>
    <vt:vector size="32" baseType="lpstr">
      <vt:lpstr>맑은 고딕</vt:lpstr>
      <vt:lpstr>Arial</vt:lpstr>
      <vt:lpstr>Bebas Neue</vt:lpstr>
      <vt:lpstr>Bookman Old Style</vt:lpstr>
      <vt:lpstr>Roboto Condensed Light</vt:lpstr>
      <vt:lpstr>Roboto Condensed Regular</vt:lpstr>
      <vt:lpstr>Roboto Light</vt:lpstr>
      <vt:lpstr>Awesome Slides</vt:lpstr>
      <vt:lpstr>„PowerPoint“ pateiktis</vt:lpstr>
      <vt:lpstr>SUDĖTINGOS IR ILGAI TRUNKANČIOS PROCEDŪROS</vt:lpstr>
      <vt:lpstr>RIZIKINGI SUSITARIMAI </vt:lpstr>
      <vt:lpstr>SOCIOLOGINIO TYRIMO „LIETUVOS KORUPCIJOS ŽEMĖLAPIS“  DUOMENYS</vt:lpstr>
      <vt:lpstr>KORUPCIJOS RIZIKOS VEIKSNIAI </vt:lpstr>
      <vt:lpstr>KORUPCIJOS RIZIKOS VEIKSNIAI </vt:lpstr>
      <vt:lpstr>Riziką iliustruojantys STT ikiteisminiai tyrimai </vt:lpstr>
      <vt:lpstr>KORUPCIJOS RIZIKOS VEIKSNIAI </vt:lpstr>
      <vt:lpstr>Riziką iliustruojantys STT ikiteisminiai tyrimai </vt:lpstr>
      <vt:lpstr>KORUPCIJOS RIZIKOS VEIKSNIAI </vt:lpstr>
      <vt:lpstr>Riziką iliustruojantys STT ikiteisminiai tyrimai </vt:lpstr>
      <vt:lpstr>Riziką iliustruojantys STT ikiteisminiai tyrimai </vt:lpstr>
      <vt:lpstr>KORUPCIJOS RIZIKOS VEIKSNIAI </vt:lpstr>
      <vt:lpstr>Riziką iliustruojantys STT ikiteisminiai tyrimai </vt:lpstr>
      <vt:lpstr>KORUPCIJOS RIZIKOS VEIKSNIAI </vt:lpstr>
      <vt:lpstr>KORUPCIJOS RIZIKOS VEIKSNIAI </vt:lpstr>
      <vt:lpstr>Riziką iliustruojantis atvejis  </vt:lpstr>
      <vt:lpstr>KORUPCIJOS RIZIKOS VEIKSNIAI </vt:lpstr>
      <vt:lpstr>KORUPCIJOS RIZIKOS VEIKSNIAI </vt:lpstr>
      <vt:lpstr>KORUPCIJOS RIZIKOS VEIKSNIAI </vt:lpstr>
      <vt:lpstr>Bylų, susijusių su statybomis, statistika</vt:lpstr>
      <vt:lpstr>KORUPCIJOS RIZIKOS VEIKSNIAI </vt:lpstr>
      <vt:lpstr>„PowerPoint“ pateiktis</vt:lpstr>
      <vt:lpstr>„PowerPoint“ pateiktis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프레젠테이션</dc:title>
  <dc:creator>lunik</dc:creator>
  <cp:lastModifiedBy>Audrius Bereišis</cp:lastModifiedBy>
  <cp:revision>1327</cp:revision>
  <dcterms:created xsi:type="dcterms:W3CDTF">2014-02-18T01:25:30Z</dcterms:created>
  <dcterms:modified xsi:type="dcterms:W3CDTF">2018-11-27T07:39:37Z</dcterms:modified>
</cp:coreProperties>
</file>