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Lst>
  <p:notesMasterIdLst>
    <p:notesMasterId r:id="rId42"/>
  </p:notesMasterIdLst>
  <p:handoutMasterIdLst>
    <p:handoutMasterId r:id="rId43"/>
  </p:handoutMasterIdLst>
  <p:sldIdLst>
    <p:sldId id="391" r:id="rId3"/>
    <p:sldId id="499" r:id="rId4"/>
    <p:sldId id="501" r:id="rId5"/>
    <p:sldId id="535" r:id="rId6"/>
    <p:sldId id="502" r:id="rId7"/>
    <p:sldId id="503" r:id="rId8"/>
    <p:sldId id="504" r:id="rId9"/>
    <p:sldId id="505" r:id="rId10"/>
    <p:sldId id="541" r:id="rId11"/>
    <p:sldId id="537" r:id="rId12"/>
    <p:sldId id="506" r:id="rId13"/>
    <p:sldId id="507" r:id="rId14"/>
    <p:sldId id="510" r:id="rId15"/>
    <p:sldId id="509" r:id="rId16"/>
    <p:sldId id="511" r:id="rId17"/>
    <p:sldId id="508" r:id="rId18"/>
    <p:sldId id="512" r:id="rId19"/>
    <p:sldId id="513" r:id="rId20"/>
    <p:sldId id="514" r:id="rId21"/>
    <p:sldId id="538" r:id="rId22"/>
    <p:sldId id="516" r:id="rId23"/>
    <p:sldId id="517" r:id="rId24"/>
    <p:sldId id="518" r:id="rId25"/>
    <p:sldId id="520" r:id="rId26"/>
    <p:sldId id="519" r:id="rId27"/>
    <p:sldId id="521" r:id="rId28"/>
    <p:sldId id="539" r:id="rId29"/>
    <p:sldId id="522" r:id="rId30"/>
    <p:sldId id="525" r:id="rId31"/>
    <p:sldId id="524" r:id="rId32"/>
    <p:sldId id="529" r:id="rId33"/>
    <p:sldId id="528" r:id="rId34"/>
    <p:sldId id="527" r:id="rId35"/>
    <p:sldId id="526" r:id="rId36"/>
    <p:sldId id="530" r:id="rId37"/>
    <p:sldId id="531" r:id="rId38"/>
    <p:sldId id="532" r:id="rId39"/>
    <p:sldId id="533" r:id="rId40"/>
    <p:sldId id="460" r:id="rId41"/>
  </p:sldIdLst>
  <p:sldSz cx="12192000" cy="6858000"/>
  <p:notesSz cx="7104063" cy="10234613"/>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ulius Jarmalis" initials="SJ" lastIdx="2" clrIdx="0">
    <p:extLst>
      <p:ext uri="{19B8F6BF-5375-455C-9EA6-DF929625EA0E}">
        <p15:presenceInfo xmlns:p15="http://schemas.microsoft.com/office/powerpoint/2012/main" userId="S-1-5-21-3191674957-3533877651-2081143874-2529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0E76"/>
    <a:srgbClr val="7F7F7F"/>
    <a:srgbClr val="A12386"/>
    <a:srgbClr val="F1D3E9"/>
    <a:srgbClr val="E5B9DC"/>
    <a:srgbClr val="E4A3EB"/>
    <a:srgbClr val="D14D98"/>
    <a:srgbClr val="8A2062"/>
    <a:srgbClr val="F5CFED"/>
    <a:srgbClr val="F5D7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Vidutinis stilius 2 – paryškinima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Vidutinis stilius 2 – paryškinima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588" autoAdjust="0"/>
    <p:restoredTop sz="93431" autoAdjust="0"/>
  </p:normalViewPr>
  <p:slideViewPr>
    <p:cSldViewPr snapToGrid="0">
      <p:cViewPr varScale="1">
        <p:scale>
          <a:sx n="88" d="100"/>
          <a:sy n="88" d="100"/>
        </p:scale>
        <p:origin x="883"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1" y="3"/>
            <a:ext cx="3078427" cy="513508"/>
          </a:xfrm>
          <a:prstGeom prst="rect">
            <a:avLst/>
          </a:prstGeom>
        </p:spPr>
        <p:txBody>
          <a:bodyPr vert="horz" lIns="99285" tIns="49642" rIns="99285" bIns="49642" rtlCol="0"/>
          <a:lstStyle>
            <a:lvl1pPr algn="l">
              <a:defRPr sz="1400"/>
            </a:lvl1pPr>
          </a:lstStyle>
          <a:p>
            <a:endParaRPr lang="lt-LT"/>
          </a:p>
        </p:txBody>
      </p:sp>
      <p:sp>
        <p:nvSpPr>
          <p:cNvPr id="3" name="Datos vietos rezervavimo ženklas 2"/>
          <p:cNvSpPr>
            <a:spLocks noGrp="1"/>
          </p:cNvSpPr>
          <p:nvPr>
            <p:ph type="dt" sz="quarter" idx="1"/>
          </p:nvPr>
        </p:nvSpPr>
        <p:spPr>
          <a:xfrm>
            <a:off x="4023996" y="3"/>
            <a:ext cx="3078427" cy="513508"/>
          </a:xfrm>
          <a:prstGeom prst="rect">
            <a:avLst/>
          </a:prstGeom>
        </p:spPr>
        <p:txBody>
          <a:bodyPr vert="horz" lIns="99285" tIns="49642" rIns="99285" bIns="49642" rtlCol="0"/>
          <a:lstStyle>
            <a:lvl1pPr algn="r">
              <a:defRPr sz="1400"/>
            </a:lvl1pPr>
          </a:lstStyle>
          <a:p>
            <a:fld id="{7547470F-C33B-4828-9671-B0F48D01010E}" type="datetimeFigureOut">
              <a:rPr lang="lt-LT" smtClean="0"/>
              <a:t>2018-08-28</a:t>
            </a:fld>
            <a:endParaRPr lang="lt-LT"/>
          </a:p>
        </p:txBody>
      </p:sp>
      <p:sp>
        <p:nvSpPr>
          <p:cNvPr id="4" name="Poraštės vietos rezervavimo ženklas 3"/>
          <p:cNvSpPr>
            <a:spLocks noGrp="1"/>
          </p:cNvSpPr>
          <p:nvPr>
            <p:ph type="ftr" sz="quarter" idx="2"/>
          </p:nvPr>
        </p:nvSpPr>
        <p:spPr>
          <a:xfrm>
            <a:off x="1" y="9721111"/>
            <a:ext cx="3078427" cy="513507"/>
          </a:xfrm>
          <a:prstGeom prst="rect">
            <a:avLst/>
          </a:prstGeom>
        </p:spPr>
        <p:txBody>
          <a:bodyPr vert="horz" lIns="99285" tIns="49642" rIns="99285" bIns="49642" rtlCol="0" anchor="b"/>
          <a:lstStyle>
            <a:lvl1pPr algn="l">
              <a:defRPr sz="1400"/>
            </a:lvl1pPr>
          </a:lstStyle>
          <a:p>
            <a:endParaRPr lang="lt-LT"/>
          </a:p>
        </p:txBody>
      </p:sp>
      <p:sp>
        <p:nvSpPr>
          <p:cNvPr id="5" name="Skaidrės numerio vietos rezervavimo ženklas 4"/>
          <p:cNvSpPr>
            <a:spLocks noGrp="1"/>
          </p:cNvSpPr>
          <p:nvPr>
            <p:ph type="sldNum" sz="quarter" idx="3"/>
          </p:nvPr>
        </p:nvSpPr>
        <p:spPr>
          <a:xfrm>
            <a:off x="4023996" y="9721111"/>
            <a:ext cx="3078427" cy="513507"/>
          </a:xfrm>
          <a:prstGeom prst="rect">
            <a:avLst/>
          </a:prstGeom>
        </p:spPr>
        <p:txBody>
          <a:bodyPr vert="horz" lIns="99285" tIns="49642" rIns="99285" bIns="49642" rtlCol="0" anchor="b"/>
          <a:lstStyle>
            <a:lvl1pPr algn="r">
              <a:defRPr sz="1400"/>
            </a:lvl1pPr>
          </a:lstStyle>
          <a:p>
            <a:fld id="{08EC3333-52C3-4E28-B61A-5393A8E27FA3}" type="slidenum">
              <a:rPr lang="lt-LT" smtClean="0"/>
              <a:t>‹#›</a:t>
            </a:fld>
            <a:endParaRPr lang="lt-LT"/>
          </a:p>
        </p:txBody>
      </p:sp>
    </p:spTree>
    <p:extLst>
      <p:ext uri="{BB962C8B-B14F-4D97-AF65-F5344CB8AC3E}">
        <p14:creationId xmlns:p14="http://schemas.microsoft.com/office/powerpoint/2010/main" val="3088196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3" y="3"/>
            <a:ext cx="3078654" cy="513776"/>
          </a:xfrm>
          <a:prstGeom prst="rect">
            <a:avLst/>
          </a:prstGeom>
        </p:spPr>
        <p:txBody>
          <a:bodyPr vert="horz" lIns="95052" tIns="47527" rIns="95052" bIns="47527" rtlCol="0"/>
          <a:lstStyle>
            <a:lvl1pPr algn="l">
              <a:defRPr sz="1200"/>
            </a:lvl1pPr>
          </a:lstStyle>
          <a:p>
            <a:endParaRPr lang="lt-LT"/>
          </a:p>
        </p:txBody>
      </p:sp>
      <p:sp>
        <p:nvSpPr>
          <p:cNvPr id="3" name="Datos vietos rezervavimo ženklas 2"/>
          <p:cNvSpPr>
            <a:spLocks noGrp="1"/>
          </p:cNvSpPr>
          <p:nvPr>
            <p:ph type="dt" idx="1"/>
          </p:nvPr>
        </p:nvSpPr>
        <p:spPr>
          <a:xfrm>
            <a:off x="4023722" y="3"/>
            <a:ext cx="3078654" cy="513776"/>
          </a:xfrm>
          <a:prstGeom prst="rect">
            <a:avLst/>
          </a:prstGeom>
        </p:spPr>
        <p:txBody>
          <a:bodyPr vert="horz" lIns="95052" tIns="47527" rIns="95052" bIns="47527" rtlCol="0"/>
          <a:lstStyle>
            <a:lvl1pPr algn="r">
              <a:defRPr sz="1200"/>
            </a:lvl1pPr>
          </a:lstStyle>
          <a:p>
            <a:fld id="{C5F2F431-6CE5-455C-A60A-731F77476E92}" type="datetimeFigureOut">
              <a:rPr lang="lt-LT" smtClean="0"/>
              <a:t>2018-08-28</a:t>
            </a:fld>
            <a:endParaRPr lang="lt-LT"/>
          </a:p>
        </p:txBody>
      </p:sp>
      <p:sp>
        <p:nvSpPr>
          <p:cNvPr id="4" name="Skaidrės vaizdo vietos rezervavimo ženklas 3"/>
          <p:cNvSpPr>
            <a:spLocks noGrp="1" noRot="1" noChangeAspect="1"/>
          </p:cNvSpPr>
          <p:nvPr>
            <p:ph type="sldImg" idx="2"/>
          </p:nvPr>
        </p:nvSpPr>
        <p:spPr>
          <a:xfrm>
            <a:off x="482600" y="1277938"/>
            <a:ext cx="6138863" cy="3452812"/>
          </a:xfrm>
          <a:prstGeom prst="rect">
            <a:avLst/>
          </a:prstGeom>
          <a:noFill/>
          <a:ln w="12700">
            <a:solidFill>
              <a:prstClr val="black"/>
            </a:solidFill>
          </a:ln>
        </p:spPr>
        <p:txBody>
          <a:bodyPr vert="horz" lIns="95052" tIns="47527" rIns="95052" bIns="47527" rtlCol="0" anchor="ctr"/>
          <a:lstStyle/>
          <a:p>
            <a:endParaRPr lang="lt-LT"/>
          </a:p>
        </p:txBody>
      </p:sp>
      <p:sp>
        <p:nvSpPr>
          <p:cNvPr id="5" name="Pastabų vietos rezervavimo ženklas 4"/>
          <p:cNvSpPr>
            <a:spLocks noGrp="1"/>
          </p:cNvSpPr>
          <p:nvPr>
            <p:ph type="body" sz="quarter" idx="3"/>
          </p:nvPr>
        </p:nvSpPr>
        <p:spPr>
          <a:xfrm>
            <a:off x="710071" y="4925055"/>
            <a:ext cx="5683927" cy="4030031"/>
          </a:xfrm>
          <a:prstGeom prst="rect">
            <a:avLst/>
          </a:prstGeom>
        </p:spPr>
        <p:txBody>
          <a:bodyPr vert="horz" lIns="95052" tIns="47527" rIns="95052" bIns="47527" rtlCol="0"/>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6" name="Poraštės vietos rezervavimo ženklas 5"/>
          <p:cNvSpPr>
            <a:spLocks noGrp="1"/>
          </p:cNvSpPr>
          <p:nvPr>
            <p:ph type="ftr" sz="quarter" idx="4"/>
          </p:nvPr>
        </p:nvSpPr>
        <p:spPr>
          <a:xfrm>
            <a:off x="3" y="9720839"/>
            <a:ext cx="3078654" cy="513776"/>
          </a:xfrm>
          <a:prstGeom prst="rect">
            <a:avLst/>
          </a:prstGeom>
        </p:spPr>
        <p:txBody>
          <a:bodyPr vert="horz" lIns="95052" tIns="47527" rIns="95052" bIns="47527"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4023722" y="9720839"/>
            <a:ext cx="3078654" cy="513776"/>
          </a:xfrm>
          <a:prstGeom prst="rect">
            <a:avLst/>
          </a:prstGeom>
        </p:spPr>
        <p:txBody>
          <a:bodyPr vert="horz" lIns="95052" tIns="47527" rIns="95052" bIns="47527" rtlCol="0" anchor="b"/>
          <a:lstStyle>
            <a:lvl1pPr algn="r">
              <a:defRPr sz="1200"/>
            </a:lvl1pPr>
          </a:lstStyle>
          <a:p>
            <a:fld id="{C33A3019-C96B-4118-B146-3DA8E230FF42}" type="slidenum">
              <a:rPr lang="lt-LT" smtClean="0"/>
              <a:t>‹#›</a:t>
            </a:fld>
            <a:endParaRPr lang="lt-LT"/>
          </a:p>
        </p:txBody>
      </p:sp>
    </p:spTree>
    <p:extLst>
      <p:ext uri="{BB962C8B-B14F-4D97-AF65-F5344CB8AC3E}">
        <p14:creationId xmlns:p14="http://schemas.microsoft.com/office/powerpoint/2010/main" val="3148232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C33A3019-C96B-4118-B146-3DA8E230FF42}" type="slidenum">
              <a:rPr lang="lt-LT" smtClean="0"/>
              <a:t>1</a:t>
            </a:fld>
            <a:endParaRPr lang="lt-LT"/>
          </a:p>
        </p:txBody>
      </p:sp>
    </p:spTree>
    <p:extLst>
      <p:ext uri="{BB962C8B-B14F-4D97-AF65-F5344CB8AC3E}">
        <p14:creationId xmlns:p14="http://schemas.microsoft.com/office/powerpoint/2010/main" val="3381957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C33A3019-C96B-4118-B146-3DA8E230FF42}" type="slidenum">
              <a:rPr lang="lt-LT" smtClean="0"/>
              <a:t>4</a:t>
            </a:fld>
            <a:endParaRPr lang="lt-LT"/>
          </a:p>
        </p:txBody>
      </p:sp>
    </p:spTree>
    <p:extLst>
      <p:ext uri="{BB962C8B-B14F-4D97-AF65-F5344CB8AC3E}">
        <p14:creationId xmlns:p14="http://schemas.microsoft.com/office/powerpoint/2010/main" val="332138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C33A3019-C96B-4118-B146-3DA8E230FF42}" type="slidenum">
              <a:rPr lang="lt-LT" smtClean="0"/>
              <a:t>10</a:t>
            </a:fld>
            <a:endParaRPr lang="lt-LT"/>
          </a:p>
        </p:txBody>
      </p:sp>
    </p:spTree>
    <p:extLst>
      <p:ext uri="{BB962C8B-B14F-4D97-AF65-F5344CB8AC3E}">
        <p14:creationId xmlns:p14="http://schemas.microsoft.com/office/powerpoint/2010/main" val="32172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C33A3019-C96B-4118-B146-3DA8E230FF42}" type="slidenum">
              <a:rPr lang="lt-LT" smtClean="0"/>
              <a:t>20</a:t>
            </a:fld>
            <a:endParaRPr lang="lt-LT"/>
          </a:p>
        </p:txBody>
      </p:sp>
    </p:spTree>
    <p:extLst>
      <p:ext uri="{BB962C8B-B14F-4D97-AF65-F5344CB8AC3E}">
        <p14:creationId xmlns:p14="http://schemas.microsoft.com/office/powerpoint/2010/main" val="41619602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C33A3019-C96B-4118-B146-3DA8E230FF42}" type="slidenum">
              <a:rPr lang="lt-LT" smtClean="0"/>
              <a:t>27</a:t>
            </a:fld>
            <a:endParaRPr lang="lt-LT"/>
          </a:p>
        </p:txBody>
      </p:sp>
    </p:spTree>
    <p:extLst>
      <p:ext uri="{BB962C8B-B14F-4D97-AF65-F5344CB8AC3E}">
        <p14:creationId xmlns:p14="http://schemas.microsoft.com/office/powerpoint/2010/main" val="4253303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3"/>
            <a:ext cx="9144000" cy="2387600"/>
          </a:xfrm>
        </p:spPr>
        <p:txBody>
          <a:bodyPr anchor="b"/>
          <a:lstStyle>
            <a:lvl1pPr algn="ctr">
              <a:defRPr sz="6000">
                <a:solidFill>
                  <a:srgbClr val="8A2062"/>
                </a:solidFill>
              </a:defRPr>
            </a:lvl1pPr>
          </a:lstStyle>
          <a:p>
            <a:r>
              <a:rPr lang="lt-LT" smtClean="0"/>
              <a:t>Spustelėję redag. ruoš. pavad. stilių</a:t>
            </a:r>
            <a:endParaRPr lang="en-US" dirty="0"/>
          </a:p>
        </p:txBody>
      </p:sp>
      <p:sp>
        <p:nvSpPr>
          <p:cNvPr id="3" name="Antrinis pavadinimas 2"/>
          <p:cNvSpPr>
            <a:spLocks noGrp="1"/>
          </p:cNvSpPr>
          <p:nvPr>
            <p:ph type="subTitle" idx="1"/>
          </p:nvPr>
        </p:nvSpPr>
        <p:spPr>
          <a:xfrm>
            <a:off x="1524000" y="3602038"/>
            <a:ext cx="9144000" cy="1655762"/>
          </a:xfrm>
        </p:spPr>
        <p:txBody>
          <a:bodyPr/>
          <a:lstStyle>
            <a:lvl1pPr marL="0" indent="0" algn="ctr">
              <a:buNone/>
              <a:defRPr sz="2400" b="1">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smtClean="0"/>
              <a:t>Spustelėkite norėdami redaguoti šablono paantraštės stilių</a:t>
            </a:r>
            <a:endParaRPr lang="en-US" dirty="0"/>
          </a:p>
        </p:txBody>
      </p:sp>
      <p:sp>
        <p:nvSpPr>
          <p:cNvPr id="4" name="Datos vietos rezervavimo ženklas 3"/>
          <p:cNvSpPr>
            <a:spLocks noGrp="1"/>
          </p:cNvSpPr>
          <p:nvPr>
            <p:ph type="dt" sz="half" idx="10"/>
          </p:nvPr>
        </p:nvSpPr>
        <p:spPr>
          <a:xfrm>
            <a:off x="8610600" y="6356350"/>
            <a:ext cx="2743200" cy="365125"/>
          </a:xfrm>
        </p:spPr>
        <p:txBody>
          <a:bodyPr/>
          <a:lstStyle/>
          <a:p>
            <a:fld id="{8E959888-C673-4818-B5CE-624963C6BD58}" type="datetimeFigureOut">
              <a:rPr lang="en-US" smtClean="0"/>
              <a:t>8/28/2018</a:t>
            </a:fld>
            <a:endParaRPr lang="en-US"/>
          </a:p>
        </p:txBody>
      </p:sp>
      <p:sp>
        <p:nvSpPr>
          <p:cNvPr id="6" name="Skaidrės numerio vietos rezervavimo ženklas 5"/>
          <p:cNvSpPr>
            <a:spLocks noGrp="1"/>
          </p:cNvSpPr>
          <p:nvPr>
            <p:ph type="sldNum" sz="quarter" idx="12"/>
          </p:nvPr>
        </p:nvSpPr>
        <p:spPr/>
        <p:txBody>
          <a:bodyPr/>
          <a:lstStyle/>
          <a:p>
            <a:r>
              <a:rPr lang="lt-LT" dirty="0" smtClean="0"/>
              <a:t>Sodra</a:t>
            </a:r>
            <a:endParaRPr lang="en-US" dirty="0"/>
          </a:p>
        </p:txBody>
      </p:sp>
    </p:spTree>
    <p:extLst>
      <p:ext uri="{BB962C8B-B14F-4D97-AF65-F5344CB8AC3E}">
        <p14:creationId xmlns:p14="http://schemas.microsoft.com/office/powerpoint/2010/main" val="1074076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en-US"/>
          </a:p>
        </p:txBody>
      </p:sp>
      <p:sp>
        <p:nvSpPr>
          <p:cNvPr id="3" name="Vertikalaus teksto vietos rezervavimo ženklas 2"/>
          <p:cNvSpPr>
            <a:spLocks noGrp="1"/>
          </p:cNvSpPr>
          <p:nvPr>
            <p:ph type="body" orient="vert" idx="1"/>
          </p:nvPr>
        </p:nvSpPr>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a:p>
        </p:txBody>
      </p:sp>
      <p:sp>
        <p:nvSpPr>
          <p:cNvPr id="4" name="Datos vietos rezervavimo ženklas 3"/>
          <p:cNvSpPr>
            <a:spLocks noGrp="1"/>
          </p:cNvSpPr>
          <p:nvPr>
            <p:ph type="dt" sz="half" idx="10"/>
          </p:nvPr>
        </p:nvSpPr>
        <p:spPr/>
        <p:txBody>
          <a:bodyPr/>
          <a:lstStyle/>
          <a:p>
            <a:fld id="{8E959888-C673-4818-B5CE-624963C6BD58}" type="datetimeFigureOut">
              <a:rPr lang="en-US" smtClean="0"/>
              <a:t>8/28/2018</a:t>
            </a:fld>
            <a:endParaRPr lang="en-US"/>
          </a:p>
        </p:txBody>
      </p:sp>
      <p:sp>
        <p:nvSpPr>
          <p:cNvPr id="5" name="Poraštės vietos rezervavimo ženklas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kaidrės numerio vietos rezervavimo ženklas 5"/>
          <p:cNvSpPr>
            <a:spLocks noGrp="1"/>
          </p:cNvSpPr>
          <p:nvPr>
            <p:ph type="sldNum" sz="quarter" idx="12"/>
          </p:nvPr>
        </p:nvSpPr>
        <p:spPr/>
        <p:txBody>
          <a:bodyPr/>
          <a:lstStyle/>
          <a:p>
            <a:fld id="{0F98D7F8-5352-45C1-A403-270FCB9B6EEC}" type="slidenum">
              <a:rPr lang="en-US" smtClean="0"/>
              <a:t>‹#›</a:t>
            </a:fld>
            <a:endParaRPr lang="en-US"/>
          </a:p>
        </p:txBody>
      </p:sp>
    </p:spTree>
    <p:extLst>
      <p:ext uri="{BB962C8B-B14F-4D97-AF65-F5344CB8AC3E}">
        <p14:creationId xmlns:p14="http://schemas.microsoft.com/office/powerpoint/2010/main" val="3799350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724900" y="365125"/>
            <a:ext cx="2628900" cy="5811838"/>
          </a:xfrm>
        </p:spPr>
        <p:txBody>
          <a:bodyPr vert="eaVert"/>
          <a:lstStyle/>
          <a:p>
            <a:r>
              <a:rPr lang="lt-LT" smtClean="0"/>
              <a:t>Spustelėję redag. ruoš. pavad. stilių</a:t>
            </a:r>
            <a:endParaRPr lang="en-US"/>
          </a:p>
        </p:txBody>
      </p:sp>
      <p:sp>
        <p:nvSpPr>
          <p:cNvPr id="3" name="Vertikalaus teksto vietos rezervavimo ženklas 2"/>
          <p:cNvSpPr>
            <a:spLocks noGrp="1"/>
          </p:cNvSpPr>
          <p:nvPr>
            <p:ph type="body" orient="vert" idx="1"/>
          </p:nvPr>
        </p:nvSpPr>
        <p:spPr>
          <a:xfrm>
            <a:off x="838200" y="365125"/>
            <a:ext cx="7734300" cy="5811838"/>
          </a:xfrm>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a:p>
        </p:txBody>
      </p:sp>
      <p:sp>
        <p:nvSpPr>
          <p:cNvPr id="4" name="Datos vietos rezervavimo ženklas 3"/>
          <p:cNvSpPr>
            <a:spLocks noGrp="1"/>
          </p:cNvSpPr>
          <p:nvPr>
            <p:ph type="dt" sz="half" idx="10"/>
          </p:nvPr>
        </p:nvSpPr>
        <p:spPr/>
        <p:txBody>
          <a:bodyPr/>
          <a:lstStyle/>
          <a:p>
            <a:fld id="{8E959888-C673-4818-B5CE-624963C6BD58}" type="datetimeFigureOut">
              <a:rPr lang="en-US" smtClean="0"/>
              <a:t>8/28/2018</a:t>
            </a:fld>
            <a:endParaRPr lang="en-US"/>
          </a:p>
        </p:txBody>
      </p:sp>
      <p:sp>
        <p:nvSpPr>
          <p:cNvPr id="5" name="Poraštės vietos rezervavimo ženklas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kaidrės numerio vietos rezervavimo ženklas 5"/>
          <p:cNvSpPr>
            <a:spLocks noGrp="1"/>
          </p:cNvSpPr>
          <p:nvPr>
            <p:ph type="sldNum" sz="quarter" idx="12"/>
          </p:nvPr>
        </p:nvSpPr>
        <p:spPr/>
        <p:txBody>
          <a:bodyPr/>
          <a:lstStyle/>
          <a:p>
            <a:fld id="{0F98D7F8-5352-45C1-A403-270FCB9B6EEC}" type="slidenum">
              <a:rPr lang="en-US" smtClean="0"/>
              <a:t>‹#›</a:t>
            </a:fld>
            <a:endParaRPr lang="en-US"/>
          </a:p>
        </p:txBody>
      </p:sp>
    </p:spTree>
    <p:extLst>
      <p:ext uri="{BB962C8B-B14F-4D97-AF65-F5344CB8AC3E}">
        <p14:creationId xmlns:p14="http://schemas.microsoft.com/office/powerpoint/2010/main" val="21431741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lt-LT" smtClean="0"/>
              <a:t>Spustelėję redag. ruoš. pavad. stilių</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smtClean="0"/>
              <a:t>Spustelėkite norėdami redaguoti šablono paantraštės stilių</a:t>
            </a:r>
            <a:endParaRPr lang="en-US" dirty="0"/>
          </a:p>
        </p:txBody>
      </p:sp>
      <p:sp>
        <p:nvSpPr>
          <p:cNvPr id="4" name="Date Placeholder 3"/>
          <p:cNvSpPr>
            <a:spLocks noGrp="1"/>
          </p:cNvSpPr>
          <p:nvPr>
            <p:ph type="dt" sz="half" idx="10"/>
          </p:nvPr>
        </p:nvSpPr>
        <p:spPr/>
        <p:txBody>
          <a:bodyPr/>
          <a:lstStyle/>
          <a:p>
            <a:fld id="{6F151E96-332E-451C-AAE2-3CC33648B976}" type="datetime1">
              <a:rPr lang="lt-LT" smtClean="0"/>
              <a:t>2018-08-28</a:t>
            </a:fld>
            <a:endParaRPr lang="lt-LT"/>
          </a:p>
        </p:txBody>
      </p:sp>
      <p:sp>
        <p:nvSpPr>
          <p:cNvPr id="5" name="Footer Placeholder 4"/>
          <p:cNvSpPr>
            <a:spLocks noGrp="1"/>
          </p:cNvSpPr>
          <p:nvPr>
            <p:ph type="ftr" sz="quarter" idx="11"/>
          </p:nvPr>
        </p:nvSpPr>
        <p:spPr/>
        <p:txBody>
          <a:bodyPr/>
          <a:lstStyle/>
          <a:p>
            <a:r>
              <a:rPr lang="lt-LT" smtClean="0"/>
              <a:t>Skelbiant ar platinant šią prezentaciją ar jos dalį būtina nuoroda į „Sodrą"</a:t>
            </a:r>
            <a:endParaRPr lang="lt-LT"/>
          </a:p>
        </p:txBody>
      </p:sp>
      <p:sp>
        <p:nvSpPr>
          <p:cNvPr id="6" name="Slide Number Placeholder 5"/>
          <p:cNvSpPr>
            <a:spLocks noGrp="1"/>
          </p:cNvSpPr>
          <p:nvPr>
            <p:ph type="sldNum" sz="quarter" idx="12"/>
          </p:nvPr>
        </p:nvSpPr>
        <p:spPr/>
        <p:txBody>
          <a:bodyPr/>
          <a:lstStyle/>
          <a:p>
            <a:fld id="{1C02386B-103E-41C9-B824-E0D2C3E95D6B}" type="slidenum">
              <a:rPr lang="lt-LT" smtClean="0"/>
              <a:t>‹#›</a:t>
            </a:fld>
            <a:endParaRPr lang="lt-LT"/>
          </a:p>
        </p:txBody>
      </p:sp>
    </p:spTree>
    <p:extLst>
      <p:ext uri="{BB962C8B-B14F-4D97-AF65-F5344CB8AC3E}">
        <p14:creationId xmlns:p14="http://schemas.microsoft.com/office/powerpoint/2010/main" val="7006361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Content Placeholder 2"/>
          <p:cNvSpPr>
            <a:spLocks noGrp="1"/>
          </p:cNvSpPr>
          <p:nvPr>
            <p:ph idx="1"/>
          </p:nvPr>
        </p:nvSpPr>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209894D7-6BA6-4526-B745-A30DC7456497}" type="datetime1">
              <a:rPr lang="lt-LT" smtClean="0"/>
              <a:t>2018-08-28</a:t>
            </a:fld>
            <a:endParaRPr lang="lt-LT"/>
          </a:p>
        </p:txBody>
      </p:sp>
      <p:sp>
        <p:nvSpPr>
          <p:cNvPr id="5" name="Footer Placeholder 4"/>
          <p:cNvSpPr>
            <a:spLocks noGrp="1"/>
          </p:cNvSpPr>
          <p:nvPr>
            <p:ph type="ftr" sz="quarter" idx="11"/>
          </p:nvPr>
        </p:nvSpPr>
        <p:spPr/>
        <p:txBody>
          <a:bodyPr/>
          <a:lstStyle/>
          <a:p>
            <a:r>
              <a:rPr lang="lt-LT" smtClean="0"/>
              <a:t>Skelbiant ar platinant šią prezentaciją ar jos dalį būtina nuoroda į „Sodrą"</a:t>
            </a:r>
            <a:endParaRPr lang="lt-LT"/>
          </a:p>
        </p:txBody>
      </p:sp>
      <p:sp>
        <p:nvSpPr>
          <p:cNvPr id="6" name="Slide Number Placeholder 5"/>
          <p:cNvSpPr>
            <a:spLocks noGrp="1"/>
          </p:cNvSpPr>
          <p:nvPr>
            <p:ph type="sldNum" sz="quarter" idx="12"/>
          </p:nvPr>
        </p:nvSpPr>
        <p:spPr/>
        <p:txBody>
          <a:bodyPr/>
          <a:lstStyle/>
          <a:p>
            <a:fld id="{1C02386B-103E-41C9-B824-E0D2C3E95D6B}" type="slidenum">
              <a:rPr lang="lt-LT" smtClean="0"/>
              <a:t>‹#›</a:t>
            </a:fld>
            <a:endParaRPr lang="lt-LT"/>
          </a:p>
        </p:txBody>
      </p:sp>
    </p:spTree>
    <p:extLst>
      <p:ext uri="{BB962C8B-B14F-4D97-AF65-F5344CB8AC3E}">
        <p14:creationId xmlns:p14="http://schemas.microsoft.com/office/powerpoint/2010/main" val="18237963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lt-LT" smtClean="0"/>
              <a:t>Spustelėję redag. ruoš. pavad. stilių</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06B6C187-918F-4A82-B812-EFC684918C8A}" type="datetime1">
              <a:rPr lang="lt-LT" smtClean="0"/>
              <a:t>2018-08-28</a:t>
            </a:fld>
            <a:endParaRPr lang="lt-LT"/>
          </a:p>
        </p:txBody>
      </p:sp>
      <p:sp>
        <p:nvSpPr>
          <p:cNvPr id="5" name="Footer Placeholder 4"/>
          <p:cNvSpPr>
            <a:spLocks noGrp="1"/>
          </p:cNvSpPr>
          <p:nvPr>
            <p:ph type="ftr" sz="quarter" idx="11"/>
          </p:nvPr>
        </p:nvSpPr>
        <p:spPr/>
        <p:txBody>
          <a:bodyPr/>
          <a:lstStyle/>
          <a:p>
            <a:r>
              <a:rPr lang="lt-LT" smtClean="0"/>
              <a:t>Skelbiant ar platinant šią prezentaciją ar jos dalį būtina nuoroda į „Sodrą"</a:t>
            </a:r>
            <a:endParaRPr lang="lt-LT"/>
          </a:p>
        </p:txBody>
      </p:sp>
      <p:sp>
        <p:nvSpPr>
          <p:cNvPr id="6" name="Slide Number Placeholder 5"/>
          <p:cNvSpPr>
            <a:spLocks noGrp="1"/>
          </p:cNvSpPr>
          <p:nvPr>
            <p:ph type="sldNum" sz="quarter" idx="12"/>
          </p:nvPr>
        </p:nvSpPr>
        <p:spPr/>
        <p:txBody>
          <a:bodyPr/>
          <a:lstStyle/>
          <a:p>
            <a:fld id="{1C02386B-103E-41C9-B824-E0D2C3E95D6B}" type="slidenum">
              <a:rPr lang="lt-LT" smtClean="0"/>
              <a:t>‹#›</a:t>
            </a:fld>
            <a:endParaRPr lang="lt-LT"/>
          </a:p>
        </p:txBody>
      </p:sp>
    </p:spTree>
    <p:extLst>
      <p:ext uri="{BB962C8B-B14F-4D97-AF65-F5344CB8AC3E}">
        <p14:creationId xmlns:p14="http://schemas.microsoft.com/office/powerpoint/2010/main" val="2133988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5" name="Date Placeholder 4"/>
          <p:cNvSpPr>
            <a:spLocks noGrp="1"/>
          </p:cNvSpPr>
          <p:nvPr>
            <p:ph type="dt" sz="half" idx="10"/>
          </p:nvPr>
        </p:nvSpPr>
        <p:spPr/>
        <p:txBody>
          <a:bodyPr/>
          <a:lstStyle/>
          <a:p>
            <a:fld id="{1990AC14-AEAE-455A-9F8A-45D3F8DC9835}" type="datetime1">
              <a:rPr lang="lt-LT" smtClean="0"/>
              <a:t>2018-08-28</a:t>
            </a:fld>
            <a:endParaRPr lang="lt-LT"/>
          </a:p>
        </p:txBody>
      </p:sp>
      <p:sp>
        <p:nvSpPr>
          <p:cNvPr id="6" name="Footer Placeholder 5"/>
          <p:cNvSpPr>
            <a:spLocks noGrp="1"/>
          </p:cNvSpPr>
          <p:nvPr>
            <p:ph type="ftr" sz="quarter" idx="11"/>
          </p:nvPr>
        </p:nvSpPr>
        <p:spPr/>
        <p:txBody>
          <a:bodyPr/>
          <a:lstStyle/>
          <a:p>
            <a:r>
              <a:rPr lang="lt-LT" smtClean="0"/>
              <a:t>Skelbiant ar platinant šią prezentaciją ar jos dalį būtina nuoroda į „Sodrą"</a:t>
            </a:r>
            <a:endParaRPr lang="lt-LT"/>
          </a:p>
        </p:txBody>
      </p:sp>
      <p:sp>
        <p:nvSpPr>
          <p:cNvPr id="7" name="Slide Number Placeholder 6"/>
          <p:cNvSpPr>
            <a:spLocks noGrp="1"/>
          </p:cNvSpPr>
          <p:nvPr>
            <p:ph type="sldNum" sz="quarter" idx="12"/>
          </p:nvPr>
        </p:nvSpPr>
        <p:spPr/>
        <p:txBody>
          <a:bodyPr/>
          <a:lstStyle/>
          <a:p>
            <a:fld id="{1C02386B-103E-41C9-B824-E0D2C3E95D6B}" type="slidenum">
              <a:rPr lang="lt-LT" smtClean="0"/>
              <a:t>‹#›</a:t>
            </a:fld>
            <a:endParaRPr lang="lt-LT"/>
          </a:p>
        </p:txBody>
      </p:sp>
    </p:spTree>
    <p:extLst>
      <p:ext uri="{BB962C8B-B14F-4D97-AF65-F5344CB8AC3E}">
        <p14:creationId xmlns:p14="http://schemas.microsoft.com/office/powerpoint/2010/main" val="9079670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lt-LT" smtClean="0"/>
              <a:t>Spustelėję redag. ruoš. pavad. stilių</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4" name="Content Placeholder 3"/>
          <p:cNvSpPr>
            <a:spLocks noGrp="1"/>
          </p:cNvSpPr>
          <p:nvPr>
            <p:ph sz="half" idx="2"/>
          </p:nvPr>
        </p:nvSpPr>
        <p:spPr>
          <a:xfrm>
            <a:off x="839788" y="2505075"/>
            <a:ext cx="5157787" cy="368458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6" name="Content Placeholder 5"/>
          <p:cNvSpPr>
            <a:spLocks noGrp="1"/>
          </p:cNvSpPr>
          <p:nvPr>
            <p:ph sz="quarter" idx="4"/>
          </p:nvPr>
        </p:nvSpPr>
        <p:spPr>
          <a:xfrm>
            <a:off x="6172200" y="2505075"/>
            <a:ext cx="5183188" cy="368458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7" name="Date Placeholder 6"/>
          <p:cNvSpPr>
            <a:spLocks noGrp="1"/>
          </p:cNvSpPr>
          <p:nvPr>
            <p:ph type="dt" sz="half" idx="10"/>
          </p:nvPr>
        </p:nvSpPr>
        <p:spPr/>
        <p:txBody>
          <a:bodyPr/>
          <a:lstStyle/>
          <a:p>
            <a:fld id="{4F80974D-9773-4EAD-B002-11C9DC2C804F}" type="datetime1">
              <a:rPr lang="lt-LT" smtClean="0"/>
              <a:t>2018-08-28</a:t>
            </a:fld>
            <a:endParaRPr lang="lt-LT"/>
          </a:p>
        </p:txBody>
      </p:sp>
      <p:sp>
        <p:nvSpPr>
          <p:cNvPr id="8" name="Footer Placeholder 7"/>
          <p:cNvSpPr>
            <a:spLocks noGrp="1"/>
          </p:cNvSpPr>
          <p:nvPr>
            <p:ph type="ftr" sz="quarter" idx="11"/>
          </p:nvPr>
        </p:nvSpPr>
        <p:spPr/>
        <p:txBody>
          <a:bodyPr/>
          <a:lstStyle/>
          <a:p>
            <a:r>
              <a:rPr lang="lt-LT" smtClean="0"/>
              <a:t>Skelbiant ar platinant šią prezentaciją ar jos dalį būtina nuoroda į „Sodrą"</a:t>
            </a:r>
            <a:endParaRPr lang="lt-LT"/>
          </a:p>
        </p:txBody>
      </p:sp>
      <p:sp>
        <p:nvSpPr>
          <p:cNvPr id="9" name="Slide Number Placeholder 8"/>
          <p:cNvSpPr>
            <a:spLocks noGrp="1"/>
          </p:cNvSpPr>
          <p:nvPr>
            <p:ph type="sldNum" sz="quarter" idx="12"/>
          </p:nvPr>
        </p:nvSpPr>
        <p:spPr/>
        <p:txBody>
          <a:bodyPr/>
          <a:lstStyle/>
          <a:p>
            <a:fld id="{1C02386B-103E-41C9-B824-E0D2C3E95D6B}" type="slidenum">
              <a:rPr lang="lt-LT" smtClean="0"/>
              <a:t>‹#›</a:t>
            </a:fld>
            <a:endParaRPr lang="lt-LT"/>
          </a:p>
        </p:txBody>
      </p:sp>
    </p:spTree>
    <p:extLst>
      <p:ext uri="{BB962C8B-B14F-4D97-AF65-F5344CB8AC3E}">
        <p14:creationId xmlns:p14="http://schemas.microsoft.com/office/powerpoint/2010/main" val="34740272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Date Placeholder 2"/>
          <p:cNvSpPr>
            <a:spLocks noGrp="1"/>
          </p:cNvSpPr>
          <p:nvPr>
            <p:ph type="dt" sz="half" idx="10"/>
          </p:nvPr>
        </p:nvSpPr>
        <p:spPr/>
        <p:txBody>
          <a:bodyPr/>
          <a:lstStyle/>
          <a:p>
            <a:fld id="{129FD953-DB01-4640-87E0-93BB91996E83}" type="datetime1">
              <a:rPr lang="lt-LT" smtClean="0"/>
              <a:t>2018-08-28</a:t>
            </a:fld>
            <a:endParaRPr lang="lt-LT"/>
          </a:p>
        </p:txBody>
      </p:sp>
      <p:sp>
        <p:nvSpPr>
          <p:cNvPr id="4" name="Footer Placeholder 3"/>
          <p:cNvSpPr>
            <a:spLocks noGrp="1"/>
          </p:cNvSpPr>
          <p:nvPr>
            <p:ph type="ftr" sz="quarter" idx="11"/>
          </p:nvPr>
        </p:nvSpPr>
        <p:spPr/>
        <p:txBody>
          <a:bodyPr/>
          <a:lstStyle/>
          <a:p>
            <a:r>
              <a:rPr lang="lt-LT" smtClean="0"/>
              <a:t>Skelbiant ar platinant šią prezentaciją ar jos dalį būtina nuoroda į „Sodrą"</a:t>
            </a:r>
            <a:endParaRPr lang="lt-LT"/>
          </a:p>
        </p:txBody>
      </p:sp>
      <p:sp>
        <p:nvSpPr>
          <p:cNvPr id="5" name="Slide Number Placeholder 4"/>
          <p:cNvSpPr>
            <a:spLocks noGrp="1"/>
          </p:cNvSpPr>
          <p:nvPr>
            <p:ph type="sldNum" sz="quarter" idx="12"/>
          </p:nvPr>
        </p:nvSpPr>
        <p:spPr/>
        <p:txBody>
          <a:bodyPr/>
          <a:lstStyle/>
          <a:p>
            <a:fld id="{1C02386B-103E-41C9-B824-E0D2C3E95D6B}" type="slidenum">
              <a:rPr lang="lt-LT" smtClean="0"/>
              <a:t>‹#›</a:t>
            </a:fld>
            <a:endParaRPr lang="lt-LT"/>
          </a:p>
        </p:txBody>
      </p:sp>
    </p:spTree>
    <p:extLst>
      <p:ext uri="{BB962C8B-B14F-4D97-AF65-F5344CB8AC3E}">
        <p14:creationId xmlns:p14="http://schemas.microsoft.com/office/powerpoint/2010/main" val="31594766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B4F72F-E112-4A4A-8F46-379F34E4F872}" type="datetime1">
              <a:rPr lang="lt-LT" smtClean="0"/>
              <a:t>2018-08-28</a:t>
            </a:fld>
            <a:endParaRPr lang="lt-LT"/>
          </a:p>
        </p:txBody>
      </p:sp>
      <p:sp>
        <p:nvSpPr>
          <p:cNvPr id="3" name="Footer Placeholder 2"/>
          <p:cNvSpPr>
            <a:spLocks noGrp="1"/>
          </p:cNvSpPr>
          <p:nvPr>
            <p:ph type="ftr" sz="quarter" idx="11"/>
          </p:nvPr>
        </p:nvSpPr>
        <p:spPr/>
        <p:txBody>
          <a:bodyPr/>
          <a:lstStyle/>
          <a:p>
            <a:r>
              <a:rPr lang="lt-LT" smtClean="0"/>
              <a:t>Skelbiant ar platinant šią prezentaciją ar jos dalį būtina nuoroda į „Sodrą"</a:t>
            </a:r>
            <a:endParaRPr lang="lt-LT"/>
          </a:p>
        </p:txBody>
      </p:sp>
      <p:sp>
        <p:nvSpPr>
          <p:cNvPr id="4" name="Slide Number Placeholder 3"/>
          <p:cNvSpPr>
            <a:spLocks noGrp="1"/>
          </p:cNvSpPr>
          <p:nvPr>
            <p:ph type="sldNum" sz="quarter" idx="12"/>
          </p:nvPr>
        </p:nvSpPr>
        <p:spPr/>
        <p:txBody>
          <a:bodyPr/>
          <a:lstStyle/>
          <a:p>
            <a:fld id="{1C02386B-103E-41C9-B824-E0D2C3E95D6B}" type="slidenum">
              <a:rPr lang="lt-LT" smtClean="0"/>
              <a:t>‹#›</a:t>
            </a:fld>
            <a:endParaRPr lang="lt-LT"/>
          </a:p>
        </p:txBody>
      </p:sp>
    </p:spTree>
    <p:extLst>
      <p:ext uri="{BB962C8B-B14F-4D97-AF65-F5344CB8AC3E}">
        <p14:creationId xmlns:p14="http://schemas.microsoft.com/office/powerpoint/2010/main" val="4239971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Redaguoti šablono teksto stilius</a:t>
            </a:r>
          </a:p>
        </p:txBody>
      </p:sp>
      <p:sp>
        <p:nvSpPr>
          <p:cNvPr id="5" name="Date Placeholder 4"/>
          <p:cNvSpPr>
            <a:spLocks noGrp="1"/>
          </p:cNvSpPr>
          <p:nvPr>
            <p:ph type="dt" sz="half" idx="10"/>
          </p:nvPr>
        </p:nvSpPr>
        <p:spPr/>
        <p:txBody>
          <a:bodyPr/>
          <a:lstStyle/>
          <a:p>
            <a:fld id="{FBC289ED-7E4F-46B7-BB66-5E8837C247AC}" type="datetime1">
              <a:rPr lang="lt-LT" smtClean="0"/>
              <a:t>2018-08-28</a:t>
            </a:fld>
            <a:endParaRPr lang="lt-LT"/>
          </a:p>
        </p:txBody>
      </p:sp>
      <p:sp>
        <p:nvSpPr>
          <p:cNvPr id="6" name="Footer Placeholder 5"/>
          <p:cNvSpPr>
            <a:spLocks noGrp="1"/>
          </p:cNvSpPr>
          <p:nvPr>
            <p:ph type="ftr" sz="quarter" idx="11"/>
          </p:nvPr>
        </p:nvSpPr>
        <p:spPr/>
        <p:txBody>
          <a:bodyPr/>
          <a:lstStyle/>
          <a:p>
            <a:r>
              <a:rPr lang="lt-LT" smtClean="0"/>
              <a:t>Skelbiant ar platinant šią prezentaciją ar jos dalį būtina nuoroda į „Sodrą"</a:t>
            </a:r>
            <a:endParaRPr lang="lt-LT"/>
          </a:p>
        </p:txBody>
      </p:sp>
      <p:sp>
        <p:nvSpPr>
          <p:cNvPr id="7" name="Slide Number Placeholder 6"/>
          <p:cNvSpPr>
            <a:spLocks noGrp="1"/>
          </p:cNvSpPr>
          <p:nvPr>
            <p:ph type="sldNum" sz="quarter" idx="12"/>
          </p:nvPr>
        </p:nvSpPr>
        <p:spPr/>
        <p:txBody>
          <a:bodyPr/>
          <a:lstStyle/>
          <a:p>
            <a:fld id="{1C02386B-103E-41C9-B824-E0D2C3E95D6B}" type="slidenum">
              <a:rPr lang="lt-LT" smtClean="0"/>
              <a:t>‹#›</a:t>
            </a:fld>
            <a:endParaRPr lang="lt-LT"/>
          </a:p>
        </p:txBody>
      </p:sp>
    </p:spTree>
    <p:extLst>
      <p:ext uri="{BB962C8B-B14F-4D97-AF65-F5344CB8AC3E}">
        <p14:creationId xmlns:p14="http://schemas.microsoft.com/office/powerpoint/2010/main" val="1011375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6"/>
            <a:ext cx="10515600" cy="369887"/>
          </a:xfrm>
        </p:spPr>
        <p:txBody>
          <a:bodyPr>
            <a:normAutofit/>
          </a:bodyPr>
          <a:lstStyle>
            <a:lvl1pPr>
              <a:defRPr sz="1800">
                <a:solidFill>
                  <a:schemeClr val="tx1"/>
                </a:solidFill>
                <a:latin typeface="Arial" panose="020B0604020202020204" pitchFamily="34" charset="0"/>
                <a:cs typeface="Arial" panose="020B0604020202020204" pitchFamily="34" charset="0"/>
              </a:defRPr>
            </a:lvl1pPr>
          </a:lstStyle>
          <a:p>
            <a:r>
              <a:rPr lang="lt-LT" smtClean="0"/>
              <a:t>Spustelėję redag. ruoš. pavad. stilių</a:t>
            </a:r>
            <a:endParaRPr lang="en-US" dirty="0"/>
          </a:p>
        </p:txBody>
      </p:sp>
      <p:sp>
        <p:nvSpPr>
          <p:cNvPr id="3" name="Turinio vietos rezervavimo ženklas 2"/>
          <p:cNvSpPr>
            <a:spLocks noGrp="1"/>
          </p:cNvSpPr>
          <p:nvPr>
            <p:ph idx="1"/>
          </p:nvPr>
        </p:nvSpPr>
        <p:spPr>
          <a:xfrm>
            <a:off x="838200" y="735014"/>
            <a:ext cx="10515600" cy="5621336"/>
          </a:xfrm>
        </p:spPr>
        <p:txBody>
          <a:bodyPr/>
          <a:lstStyle>
            <a:lvl1pPr marL="0" indent="0">
              <a:buNone/>
              <a:defRPr sz="4000">
                <a:solidFill>
                  <a:srgbClr val="8A2062"/>
                </a:solidFill>
                <a:latin typeface="Arial" panose="020B0604020202020204" pitchFamily="34" charset="0"/>
                <a:cs typeface="Arial" panose="020B0604020202020204" pitchFamily="34" charset="0"/>
              </a:defRPr>
            </a:lvl1pPr>
            <a:lvl2pPr marL="457200" indent="0">
              <a:buNone/>
              <a:defRPr sz="2000" b="1">
                <a:solidFill>
                  <a:schemeClr val="tx1">
                    <a:lumMod val="75000"/>
                    <a:lumOff val="25000"/>
                  </a:schemeClr>
                </a:solidFill>
                <a:latin typeface="Arial" panose="020B0604020202020204" pitchFamily="34" charset="0"/>
                <a:cs typeface="Arial" panose="020B0604020202020204" pitchFamily="34" charset="0"/>
              </a:defRPr>
            </a:lvl2pPr>
            <a:lvl3pPr marL="914400" indent="0">
              <a:buNone/>
              <a:defRPr>
                <a:solidFill>
                  <a:schemeClr val="tx1">
                    <a:lumMod val="75000"/>
                    <a:lumOff val="25000"/>
                  </a:schemeClr>
                </a:solidFill>
                <a:latin typeface="Arial" panose="020B0604020202020204" pitchFamily="34" charset="0"/>
                <a:cs typeface="Arial" panose="020B0604020202020204" pitchFamily="34" charset="0"/>
              </a:defRPr>
            </a:lvl3pPr>
            <a:lvl4pPr marL="1371600" indent="0">
              <a:buNone/>
              <a:defRPr>
                <a:solidFill>
                  <a:schemeClr val="tx1">
                    <a:lumMod val="75000"/>
                    <a:lumOff val="25000"/>
                  </a:schemeClr>
                </a:solidFill>
                <a:latin typeface="Arial" panose="020B0604020202020204" pitchFamily="34" charset="0"/>
                <a:cs typeface="Arial" panose="020B0604020202020204" pitchFamily="34" charset="0"/>
              </a:defRPr>
            </a:lvl4pPr>
            <a:lvl5pPr marL="1828800" indent="0">
              <a:buNone/>
              <a:defRPr>
                <a:solidFill>
                  <a:schemeClr val="tx1">
                    <a:lumMod val="75000"/>
                    <a:lumOff val="25000"/>
                  </a:schemeClr>
                </a:solidFill>
                <a:latin typeface="Arial" panose="020B0604020202020204" pitchFamily="34" charset="0"/>
                <a:cs typeface="Arial" panose="020B0604020202020204" pitchFamily="34" charset="0"/>
              </a:defRPr>
            </a:lvl5p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os vietos rezervavimo ženklas 3"/>
          <p:cNvSpPr>
            <a:spLocks noGrp="1"/>
          </p:cNvSpPr>
          <p:nvPr>
            <p:ph type="dt" sz="half" idx="10"/>
          </p:nvPr>
        </p:nvSpPr>
        <p:spPr>
          <a:xfrm>
            <a:off x="8610600" y="6356350"/>
            <a:ext cx="2743200" cy="365125"/>
          </a:xfrm>
        </p:spPr>
        <p:txBody>
          <a:bodyPr/>
          <a:lstStyle/>
          <a:p>
            <a:fld id="{8E959888-C673-4818-B5CE-624963C6BD58}" type="datetimeFigureOut">
              <a:rPr lang="en-US" smtClean="0"/>
              <a:t>8/28/2018</a:t>
            </a:fld>
            <a:endParaRPr lang="en-US"/>
          </a:p>
        </p:txBody>
      </p:sp>
      <p:sp>
        <p:nvSpPr>
          <p:cNvPr id="6" name="Skaidrės numerio vietos rezervavimo ženklas 5"/>
          <p:cNvSpPr>
            <a:spLocks noGrp="1"/>
          </p:cNvSpPr>
          <p:nvPr>
            <p:ph type="sldNum" sz="quarter" idx="12"/>
          </p:nvPr>
        </p:nvSpPr>
        <p:spPr>
          <a:xfrm>
            <a:off x="8610600" y="6356350"/>
            <a:ext cx="2743200" cy="365125"/>
          </a:xfrm>
        </p:spPr>
        <p:txBody>
          <a:bodyPr/>
          <a:lstStyle>
            <a:lvl1pPr>
              <a:defRPr b="1">
                <a:latin typeface="Arial" panose="020B0604020202020204" pitchFamily="34" charset="0"/>
                <a:cs typeface="Arial" panose="020B0604020202020204" pitchFamily="34" charset="0"/>
              </a:defRPr>
            </a:lvl1pPr>
          </a:lstStyle>
          <a:p>
            <a:r>
              <a:rPr lang="lt-LT" dirty="0" smtClean="0"/>
              <a:t>Sodra</a:t>
            </a:r>
            <a:endParaRPr lang="en-US" dirty="0"/>
          </a:p>
        </p:txBody>
      </p:sp>
    </p:spTree>
    <p:extLst>
      <p:ext uri="{BB962C8B-B14F-4D97-AF65-F5344CB8AC3E}">
        <p14:creationId xmlns:p14="http://schemas.microsoft.com/office/powerpoint/2010/main" val="11918708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t-LT" smtClean="0"/>
              <a:t>Spustelėkite piktogr. norėdami įtraukti pav.</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Redaguoti šablono teksto stilius</a:t>
            </a:r>
          </a:p>
        </p:txBody>
      </p:sp>
      <p:sp>
        <p:nvSpPr>
          <p:cNvPr id="5" name="Date Placeholder 4"/>
          <p:cNvSpPr>
            <a:spLocks noGrp="1"/>
          </p:cNvSpPr>
          <p:nvPr>
            <p:ph type="dt" sz="half" idx="10"/>
          </p:nvPr>
        </p:nvSpPr>
        <p:spPr/>
        <p:txBody>
          <a:bodyPr/>
          <a:lstStyle/>
          <a:p>
            <a:fld id="{53144E30-C7EC-4B55-846F-A8C9227B4163}" type="datetime1">
              <a:rPr lang="lt-LT" smtClean="0"/>
              <a:t>2018-08-28</a:t>
            </a:fld>
            <a:endParaRPr lang="lt-LT"/>
          </a:p>
        </p:txBody>
      </p:sp>
      <p:sp>
        <p:nvSpPr>
          <p:cNvPr id="6" name="Footer Placeholder 5"/>
          <p:cNvSpPr>
            <a:spLocks noGrp="1"/>
          </p:cNvSpPr>
          <p:nvPr>
            <p:ph type="ftr" sz="quarter" idx="11"/>
          </p:nvPr>
        </p:nvSpPr>
        <p:spPr/>
        <p:txBody>
          <a:bodyPr/>
          <a:lstStyle/>
          <a:p>
            <a:r>
              <a:rPr lang="lt-LT" smtClean="0"/>
              <a:t>Skelbiant ar platinant šią prezentaciją ar jos dalį būtina nuoroda į „Sodrą"</a:t>
            </a:r>
            <a:endParaRPr lang="lt-LT"/>
          </a:p>
        </p:txBody>
      </p:sp>
      <p:sp>
        <p:nvSpPr>
          <p:cNvPr id="7" name="Slide Number Placeholder 6"/>
          <p:cNvSpPr>
            <a:spLocks noGrp="1"/>
          </p:cNvSpPr>
          <p:nvPr>
            <p:ph type="sldNum" sz="quarter" idx="12"/>
          </p:nvPr>
        </p:nvSpPr>
        <p:spPr/>
        <p:txBody>
          <a:bodyPr/>
          <a:lstStyle/>
          <a:p>
            <a:fld id="{1C02386B-103E-41C9-B824-E0D2C3E95D6B}" type="slidenum">
              <a:rPr lang="lt-LT" smtClean="0"/>
              <a:t>‹#›</a:t>
            </a:fld>
            <a:endParaRPr lang="lt-LT"/>
          </a:p>
        </p:txBody>
      </p:sp>
    </p:spTree>
    <p:extLst>
      <p:ext uri="{BB962C8B-B14F-4D97-AF65-F5344CB8AC3E}">
        <p14:creationId xmlns:p14="http://schemas.microsoft.com/office/powerpoint/2010/main" val="21331053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Vertical Text Placeholder 2"/>
          <p:cNvSpPr>
            <a:spLocks noGrp="1"/>
          </p:cNvSpPr>
          <p:nvPr>
            <p:ph type="body" orient="vert" idx="1"/>
          </p:nvPr>
        </p:nvSpPr>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926E9894-12AB-4849-8286-D5A20647C348}" type="datetime1">
              <a:rPr lang="lt-LT" smtClean="0"/>
              <a:t>2018-08-28</a:t>
            </a:fld>
            <a:endParaRPr lang="lt-LT"/>
          </a:p>
        </p:txBody>
      </p:sp>
      <p:sp>
        <p:nvSpPr>
          <p:cNvPr id="5" name="Footer Placeholder 4"/>
          <p:cNvSpPr>
            <a:spLocks noGrp="1"/>
          </p:cNvSpPr>
          <p:nvPr>
            <p:ph type="ftr" sz="quarter" idx="11"/>
          </p:nvPr>
        </p:nvSpPr>
        <p:spPr/>
        <p:txBody>
          <a:bodyPr/>
          <a:lstStyle/>
          <a:p>
            <a:r>
              <a:rPr lang="lt-LT" smtClean="0"/>
              <a:t>Skelbiant ar platinant šią prezentaciją ar jos dalį būtina nuoroda į „Sodrą"</a:t>
            </a:r>
            <a:endParaRPr lang="lt-LT"/>
          </a:p>
        </p:txBody>
      </p:sp>
      <p:sp>
        <p:nvSpPr>
          <p:cNvPr id="6" name="Slide Number Placeholder 5"/>
          <p:cNvSpPr>
            <a:spLocks noGrp="1"/>
          </p:cNvSpPr>
          <p:nvPr>
            <p:ph type="sldNum" sz="quarter" idx="12"/>
          </p:nvPr>
        </p:nvSpPr>
        <p:spPr/>
        <p:txBody>
          <a:bodyPr/>
          <a:lstStyle/>
          <a:p>
            <a:fld id="{1C02386B-103E-41C9-B824-E0D2C3E95D6B}" type="slidenum">
              <a:rPr lang="lt-LT" smtClean="0"/>
              <a:t>‹#›</a:t>
            </a:fld>
            <a:endParaRPr lang="lt-LT"/>
          </a:p>
        </p:txBody>
      </p:sp>
    </p:spTree>
    <p:extLst>
      <p:ext uri="{BB962C8B-B14F-4D97-AF65-F5344CB8AC3E}">
        <p14:creationId xmlns:p14="http://schemas.microsoft.com/office/powerpoint/2010/main" val="19786960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A28D4580-8477-4B66-9D9C-2C04623B8A1D}" type="datetime1">
              <a:rPr lang="lt-LT" smtClean="0"/>
              <a:t>2018-08-28</a:t>
            </a:fld>
            <a:endParaRPr lang="lt-LT"/>
          </a:p>
        </p:txBody>
      </p:sp>
      <p:sp>
        <p:nvSpPr>
          <p:cNvPr id="5" name="Footer Placeholder 4"/>
          <p:cNvSpPr>
            <a:spLocks noGrp="1"/>
          </p:cNvSpPr>
          <p:nvPr>
            <p:ph type="ftr" sz="quarter" idx="11"/>
          </p:nvPr>
        </p:nvSpPr>
        <p:spPr/>
        <p:txBody>
          <a:bodyPr/>
          <a:lstStyle/>
          <a:p>
            <a:r>
              <a:rPr lang="lt-LT" smtClean="0"/>
              <a:t>Skelbiant ar platinant šią prezentaciją ar jos dalį būtina nuoroda į „Sodrą"</a:t>
            </a:r>
            <a:endParaRPr lang="lt-LT"/>
          </a:p>
        </p:txBody>
      </p:sp>
      <p:sp>
        <p:nvSpPr>
          <p:cNvPr id="6" name="Slide Number Placeholder 5"/>
          <p:cNvSpPr>
            <a:spLocks noGrp="1"/>
          </p:cNvSpPr>
          <p:nvPr>
            <p:ph type="sldNum" sz="quarter" idx="12"/>
          </p:nvPr>
        </p:nvSpPr>
        <p:spPr/>
        <p:txBody>
          <a:bodyPr/>
          <a:lstStyle/>
          <a:p>
            <a:fld id="{1C02386B-103E-41C9-B824-E0D2C3E95D6B}" type="slidenum">
              <a:rPr lang="lt-LT" smtClean="0"/>
              <a:t>‹#›</a:t>
            </a:fld>
            <a:endParaRPr lang="lt-LT"/>
          </a:p>
        </p:txBody>
      </p:sp>
    </p:spTree>
    <p:extLst>
      <p:ext uri="{BB962C8B-B14F-4D97-AF65-F5344CB8AC3E}">
        <p14:creationId xmlns:p14="http://schemas.microsoft.com/office/powerpoint/2010/main" val="1998583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1850" y="1709738"/>
            <a:ext cx="10515600" cy="2852737"/>
          </a:xfrm>
        </p:spPr>
        <p:txBody>
          <a:bodyPr anchor="b"/>
          <a:lstStyle>
            <a:lvl1pPr>
              <a:defRPr sz="6000"/>
            </a:lvl1pPr>
          </a:lstStyle>
          <a:p>
            <a:r>
              <a:rPr lang="lt-LT" smtClean="0"/>
              <a:t>Spustelėję redag. ruoš. pavad. stilių</a:t>
            </a:r>
            <a:endParaRPr lang="en-US"/>
          </a:p>
        </p:txBody>
      </p:sp>
      <p:sp>
        <p:nvSpPr>
          <p:cNvPr id="3" name="Teksto vietos rezervavimo ženkla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smtClean="0"/>
              <a:t>Redaguoti šablono teksto stilius</a:t>
            </a:r>
          </a:p>
        </p:txBody>
      </p:sp>
      <p:sp>
        <p:nvSpPr>
          <p:cNvPr id="4" name="Datos vietos rezervavimo ženklas 3"/>
          <p:cNvSpPr>
            <a:spLocks noGrp="1"/>
          </p:cNvSpPr>
          <p:nvPr>
            <p:ph type="dt" sz="half" idx="10"/>
          </p:nvPr>
        </p:nvSpPr>
        <p:spPr/>
        <p:txBody>
          <a:bodyPr/>
          <a:lstStyle/>
          <a:p>
            <a:fld id="{8E959888-C673-4818-B5CE-624963C6BD58}" type="datetimeFigureOut">
              <a:rPr lang="en-US" smtClean="0"/>
              <a:t>8/28/2018</a:t>
            </a:fld>
            <a:endParaRPr lang="en-US"/>
          </a:p>
        </p:txBody>
      </p:sp>
      <p:sp>
        <p:nvSpPr>
          <p:cNvPr id="5" name="Poraštės vietos rezervavimo ženklas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kaidrės numerio vietos rezervavimo ženklas 5"/>
          <p:cNvSpPr>
            <a:spLocks noGrp="1"/>
          </p:cNvSpPr>
          <p:nvPr>
            <p:ph type="sldNum" sz="quarter" idx="12"/>
          </p:nvPr>
        </p:nvSpPr>
        <p:spPr/>
        <p:txBody>
          <a:bodyPr/>
          <a:lstStyle/>
          <a:p>
            <a:fld id="{0F98D7F8-5352-45C1-A403-270FCB9B6EEC}" type="slidenum">
              <a:rPr lang="en-US" smtClean="0"/>
              <a:t>‹#›</a:t>
            </a:fld>
            <a:endParaRPr lang="en-US"/>
          </a:p>
        </p:txBody>
      </p:sp>
    </p:spTree>
    <p:extLst>
      <p:ext uri="{BB962C8B-B14F-4D97-AF65-F5344CB8AC3E}">
        <p14:creationId xmlns:p14="http://schemas.microsoft.com/office/powerpoint/2010/main" val="3841568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en-US"/>
          </a:p>
        </p:txBody>
      </p:sp>
      <p:sp>
        <p:nvSpPr>
          <p:cNvPr id="3" name="Turinio vietos rezervavimo ženklas 2"/>
          <p:cNvSpPr>
            <a:spLocks noGrp="1"/>
          </p:cNvSpPr>
          <p:nvPr>
            <p:ph sz="half" idx="1"/>
          </p:nvPr>
        </p:nvSpPr>
        <p:spPr>
          <a:xfrm>
            <a:off x="838200" y="1825625"/>
            <a:ext cx="5181600" cy="435133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a:p>
        </p:txBody>
      </p:sp>
      <p:sp>
        <p:nvSpPr>
          <p:cNvPr id="4" name="Turinio vietos rezervavimo ženklas 3"/>
          <p:cNvSpPr>
            <a:spLocks noGrp="1"/>
          </p:cNvSpPr>
          <p:nvPr>
            <p:ph sz="half" idx="2"/>
          </p:nvPr>
        </p:nvSpPr>
        <p:spPr>
          <a:xfrm>
            <a:off x="6172200" y="1825625"/>
            <a:ext cx="5181600" cy="435133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a:p>
        </p:txBody>
      </p:sp>
      <p:sp>
        <p:nvSpPr>
          <p:cNvPr id="5" name="Datos vietos rezervavimo ženklas 4"/>
          <p:cNvSpPr>
            <a:spLocks noGrp="1"/>
          </p:cNvSpPr>
          <p:nvPr>
            <p:ph type="dt" sz="half" idx="10"/>
          </p:nvPr>
        </p:nvSpPr>
        <p:spPr/>
        <p:txBody>
          <a:bodyPr/>
          <a:lstStyle/>
          <a:p>
            <a:fld id="{8E959888-C673-4818-B5CE-624963C6BD58}" type="datetimeFigureOut">
              <a:rPr lang="en-US" smtClean="0"/>
              <a:t>8/28/2018</a:t>
            </a:fld>
            <a:endParaRPr lang="en-US"/>
          </a:p>
        </p:txBody>
      </p:sp>
      <p:sp>
        <p:nvSpPr>
          <p:cNvPr id="6" name="Poraštės vietos rezervavimo ženklas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kaidrės numerio vietos rezervavimo ženklas 6"/>
          <p:cNvSpPr>
            <a:spLocks noGrp="1"/>
          </p:cNvSpPr>
          <p:nvPr>
            <p:ph type="sldNum" sz="quarter" idx="12"/>
          </p:nvPr>
        </p:nvSpPr>
        <p:spPr/>
        <p:txBody>
          <a:bodyPr/>
          <a:lstStyle/>
          <a:p>
            <a:fld id="{0F98D7F8-5352-45C1-A403-270FCB9B6EEC}" type="slidenum">
              <a:rPr lang="en-US" smtClean="0"/>
              <a:t>‹#›</a:t>
            </a:fld>
            <a:endParaRPr lang="en-US"/>
          </a:p>
        </p:txBody>
      </p:sp>
    </p:spTree>
    <p:extLst>
      <p:ext uri="{BB962C8B-B14F-4D97-AF65-F5344CB8AC3E}">
        <p14:creationId xmlns:p14="http://schemas.microsoft.com/office/powerpoint/2010/main" val="3908906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365125"/>
            <a:ext cx="10515600" cy="1325563"/>
          </a:xfrm>
        </p:spPr>
        <p:txBody>
          <a:bodyPr/>
          <a:lstStyle/>
          <a:p>
            <a:r>
              <a:rPr lang="lt-LT" smtClean="0"/>
              <a:t>Spustelėję redag. ruoš. pavad. stilių</a:t>
            </a:r>
            <a:endParaRPr lang="en-US"/>
          </a:p>
        </p:txBody>
      </p:sp>
      <p:sp>
        <p:nvSpPr>
          <p:cNvPr id="3" name="Teksto vietos rezervavimo ženkla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4" name="Turinio vietos rezervavimo ženklas 3"/>
          <p:cNvSpPr>
            <a:spLocks noGrp="1"/>
          </p:cNvSpPr>
          <p:nvPr>
            <p:ph sz="half" idx="2"/>
          </p:nvPr>
        </p:nvSpPr>
        <p:spPr>
          <a:xfrm>
            <a:off x="839788" y="2505075"/>
            <a:ext cx="5157787" cy="368458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a:p>
        </p:txBody>
      </p:sp>
      <p:sp>
        <p:nvSpPr>
          <p:cNvPr id="5" name="Teksto vietos rezervavimo ženkla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6" name="Turinio vietos rezervavimo ženklas 5"/>
          <p:cNvSpPr>
            <a:spLocks noGrp="1"/>
          </p:cNvSpPr>
          <p:nvPr>
            <p:ph sz="quarter" idx="4"/>
          </p:nvPr>
        </p:nvSpPr>
        <p:spPr>
          <a:xfrm>
            <a:off x="6172200" y="2505075"/>
            <a:ext cx="5183188" cy="368458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a:p>
        </p:txBody>
      </p:sp>
      <p:sp>
        <p:nvSpPr>
          <p:cNvPr id="7" name="Datos vietos rezervavimo ženklas 6"/>
          <p:cNvSpPr>
            <a:spLocks noGrp="1"/>
          </p:cNvSpPr>
          <p:nvPr>
            <p:ph type="dt" sz="half" idx="10"/>
          </p:nvPr>
        </p:nvSpPr>
        <p:spPr/>
        <p:txBody>
          <a:bodyPr/>
          <a:lstStyle/>
          <a:p>
            <a:fld id="{8E959888-C673-4818-B5CE-624963C6BD58}" type="datetimeFigureOut">
              <a:rPr lang="en-US" smtClean="0"/>
              <a:t>8/28/2018</a:t>
            </a:fld>
            <a:endParaRPr lang="en-US"/>
          </a:p>
        </p:txBody>
      </p:sp>
      <p:sp>
        <p:nvSpPr>
          <p:cNvPr id="8" name="Poraštės vietos rezervavimo ženklas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kaidrės numerio vietos rezervavimo ženklas 8"/>
          <p:cNvSpPr>
            <a:spLocks noGrp="1"/>
          </p:cNvSpPr>
          <p:nvPr>
            <p:ph type="sldNum" sz="quarter" idx="12"/>
          </p:nvPr>
        </p:nvSpPr>
        <p:spPr/>
        <p:txBody>
          <a:bodyPr/>
          <a:lstStyle/>
          <a:p>
            <a:fld id="{0F98D7F8-5352-45C1-A403-270FCB9B6EEC}" type="slidenum">
              <a:rPr lang="en-US" smtClean="0"/>
              <a:t>‹#›</a:t>
            </a:fld>
            <a:endParaRPr lang="en-US"/>
          </a:p>
        </p:txBody>
      </p:sp>
    </p:spTree>
    <p:extLst>
      <p:ext uri="{BB962C8B-B14F-4D97-AF65-F5344CB8AC3E}">
        <p14:creationId xmlns:p14="http://schemas.microsoft.com/office/powerpoint/2010/main" val="1411824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en-US"/>
          </a:p>
        </p:txBody>
      </p:sp>
      <p:sp>
        <p:nvSpPr>
          <p:cNvPr id="3" name="Datos vietos rezervavimo ženklas 2"/>
          <p:cNvSpPr>
            <a:spLocks noGrp="1"/>
          </p:cNvSpPr>
          <p:nvPr>
            <p:ph type="dt" sz="half" idx="10"/>
          </p:nvPr>
        </p:nvSpPr>
        <p:spPr/>
        <p:txBody>
          <a:bodyPr/>
          <a:lstStyle/>
          <a:p>
            <a:fld id="{8E959888-C673-4818-B5CE-624963C6BD58}" type="datetimeFigureOut">
              <a:rPr lang="en-US" smtClean="0"/>
              <a:t>8/28/2018</a:t>
            </a:fld>
            <a:endParaRPr lang="en-US"/>
          </a:p>
        </p:txBody>
      </p:sp>
      <p:sp>
        <p:nvSpPr>
          <p:cNvPr id="4" name="Poraštės vietos rezervavimo ženklas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kaidrės numerio vietos rezervavimo ženklas 4"/>
          <p:cNvSpPr>
            <a:spLocks noGrp="1"/>
          </p:cNvSpPr>
          <p:nvPr>
            <p:ph type="sldNum" sz="quarter" idx="12"/>
          </p:nvPr>
        </p:nvSpPr>
        <p:spPr/>
        <p:txBody>
          <a:bodyPr/>
          <a:lstStyle/>
          <a:p>
            <a:fld id="{0F98D7F8-5352-45C1-A403-270FCB9B6EEC}" type="slidenum">
              <a:rPr lang="en-US" smtClean="0"/>
              <a:t>‹#›</a:t>
            </a:fld>
            <a:endParaRPr lang="en-US"/>
          </a:p>
        </p:txBody>
      </p:sp>
    </p:spTree>
    <p:extLst>
      <p:ext uri="{BB962C8B-B14F-4D97-AF65-F5344CB8AC3E}">
        <p14:creationId xmlns:p14="http://schemas.microsoft.com/office/powerpoint/2010/main" val="2807740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8E959888-C673-4818-B5CE-624963C6BD58}" type="datetimeFigureOut">
              <a:rPr lang="en-US" smtClean="0"/>
              <a:t>8/28/2018</a:t>
            </a:fld>
            <a:endParaRPr lang="en-US"/>
          </a:p>
        </p:txBody>
      </p:sp>
      <p:sp>
        <p:nvSpPr>
          <p:cNvPr id="3" name="Poraštės vietos rezervavimo ženklas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kaidrės numerio vietos rezervavimo ženklas 3"/>
          <p:cNvSpPr>
            <a:spLocks noGrp="1"/>
          </p:cNvSpPr>
          <p:nvPr>
            <p:ph type="sldNum" sz="quarter" idx="12"/>
          </p:nvPr>
        </p:nvSpPr>
        <p:spPr/>
        <p:txBody>
          <a:bodyPr/>
          <a:lstStyle/>
          <a:p>
            <a:fld id="{0F98D7F8-5352-45C1-A403-270FCB9B6EEC}" type="slidenum">
              <a:rPr lang="en-US" smtClean="0"/>
              <a:t>‹#›</a:t>
            </a:fld>
            <a:endParaRPr lang="en-US"/>
          </a:p>
        </p:txBody>
      </p:sp>
    </p:spTree>
    <p:extLst>
      <p:ext uri="{BB962C8B-B14F-4D97-AF65-F5344CB8AC3E}">
        <p14:creationId xmlns:p14="http://schemas.microsoft.com/office/powerpoint/2010/main" val="1883000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en-US"/>
          </a:p>
        </p:txBody>
      </p:sp>
      <p:sp>
        <p:nvSpPr>
          <p:cNvPr id="3" name="Turinio vietos rezervavimo ženkla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Redaguoti šablono teksto stilius</a:t>
            </a:r>
          </a:p>
        </p:txBody>
      </p:sp>
      <p:sp>
        <p:nvSpPr>
          <p:cNvPr id="5" name="Datos vietos rezervavimo ženklas 4"/>
          <p:cNvSpPr>
            <a:spLocks noGrp="1"/>
          </p:cNvSpPr>
          <p:nvPr>
            <p:ph type="dt" sz="half" idx="10"/>
          </p:nvPr>
        </p:nvSpPr>
        <p:spPr/>
        <p:txBody>
          <a:bodyPr/>
          <a:lstStyle/>
          <a:p>
            <a:fld id="{8E959888-C673-4818-B5CE-624963C6BD58}" type="datetimeFigureOut">
              <a:rPr lang="en-US" smtClean="0"/>
              <a:t>8/28/2018</a:t>
            </a:fld>
            <a:endParaRPr lang="en-US"/>
          </a:p>
        </p:txBody>
      </p:sp>
      <p:sp>
        <p:nvSpPr>
          <p:cNvPr id="6" name="Poraštės vietos rezervavimo ženklas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kaidrės numerio vietos rezervavimo ženklas 6"/>
          <p:cNvSpPr>
            <a:spLocks noGrp="1"/>
          </p:cNvSpPr>
          <p:nvPr>
            <p:ph type="sldNum" sz="quarter" idx="12"/>
          </p:nvPr>
        </p:nvSpPr>
        <p:spPr/>
        <p:txBody>
          <a:bodyPr/>
          <a:lstStyle/>
          <a:p>
            <a:fld id="{0F98D7F8-5352-45C1-A403-270FCB9B6EEC}" type="slidenum">
              <a:rPr lang="en-US" smtClean="0"/>
              <a:t>‹#›</a:t>
            </a:fld>
            <a:endParaRPr lang="en-US"/>
          </a:p>
        </p:txBody>
      </p:sp>
    </p:spTree>
    <p:extLst>
      <p:ext uri="{BB962C8B-B14F-4D97-AF65-F5344CB8AC3E}">
        <p14:creationId xmlns:p14="http://schemas.microsoft.com/office/powerpoint/2010/main" val="2614952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en-US"/>
          </a:p>
        </p:txBody>
      </p:sp>
      <p:sp>
        <p:nvSpPr>
          <p:cNvPr id="3" name="Paveikslėlio vietos rezervavimo ženkla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t-LT" smtClean="0"/>
              <a:t>Spustelėkite piktogr. norėdami įtraukti pav.</a:t>
            </a:r>
            <a:endParaRPr lang="en-US"/>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Redaguoti šablono teksto stilius</a:t>
            </a:r>
          </a:p>
        </p:txBody>
      </p:sp>
      <p:sp>
        <p:nvSpPr>
          <p:cNvPr id="5" name="Datos vietos rezervavimo ženklas 4"/>
          <p:cNvSpPr>
            <a:spLocks noGrp="1"/>
          </p:cNvSpPr>
          <p:nvPr>
            <p:ph type="dt" sz="half" idx="10"/>
          </p:nvPr>
        </p:nvSpPr>
        <p:spPr/>
        <p:txBody>
          <a:bodyPr/>
          <a:lstStyle/>
          <a:p>
            <a:fld id="{8E959888-C673-4818-B5CE-624963C6BD58}" type="datetimeFigureOut">
              <a:rPr lang="en-US" smtClean="0"/>
              <a:t>8/28/2018</a:t>
            </a:fld>
            <a:endParaRPr lang="en-US"/>
          </a:p>
        </p:txBody>
      </p:sp>
      <p:sp>
        <p:nvSpPr>
          <p:cNvPr id="6" name="Poraštės vietos rezervavimo ženklas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kaidrės numerio vietos rezervavimo ženklas 6"/>
          <p:cNvSpPr>
            <a:spLocks noGrp="1"/>
          </p:cNvSpPr>
          <p:nvPr>
            <p:ph type="sldNum" sz="quarter" idx="12"/>
          </p:nvPr>
        </p:nvSpPr>
        <p:spPr/>
        <p:txBody>
          <a:bodyPr/>
          <a:lstStyle/>
          <a:p>
            <a:fld id="{0F98D7F8-5352-45C1-A403-270FCB9B6EEC}" type="slidenum">
              <a:rPr lang="en-US" smtClean="0"/>
              <a:t>‹#›</a:t>
            </a:fld>
            <a:endParaRPr lang="en-US"/>
          </a:p>
        </p:txBody>
      </p:sp>
    </p:spTree>
    <p:extLst>
      <p:ext uri="{BB962C8B-B14F-4D97-AF65-F5344CB8AC3E}">
        <p14:creationId xmlns:p14="http://schemas.microsoft.com/office/powerpoint/2010/main" val="3824903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838200" y="365126"/>
            <a:ext cx="10515600" cy="382766"/>
          </a:xfrm>
          <a:prstGeom prst="rect">
            <a:avLst/>
          </a:prstGeom>
        </p:spPr>
        <p:txBody>
          <a:bodyPr vert="horz" lIns="91440" tIns="45720" rIns="91440" bIns="45720" rtlCol="0" anchor="ctr">
            <a:normAutofit/>
          </a:bodyPr>
          <a:lstStyle/>
          <a:p>
            <a:r>
              <a:rPr lang="lt-LT" dirty="0" smtClean="0"/>
              <a:t>Spustelėję </a:t>
            </a:r>
            <a:r>
              <a:rPr lang="lt-LT" dirty="0" err="1" smtClean="0"/>
              <a:t>redag</a:t>
            </a:r>
            <a:r>
              <a:rPr lang="lt-LT" dirty="0" smtClean="0"/>
              <a:t>. ruoš. pavad. stilių</a:t>
            </a:r>
            <a:endParaRPr lang="en-US" dirty="0"/>
          </a:p>
        </p:txBody>
      </p:sp>
      <p:sp>
        <p:nvSpPr>
          <p:cNvPr id="3" name="Teksto vietos rezervavimo ženklas 2"/>
          <p:cNvSpPr>
            <a:spLocks noGrp="1"/>
          </p:cNvSpPr>
          <p:nvPr>
            <p:ph type="body" idx="1"/>
          </p:nvPr>
        </p:nvSpPr>
        <p:spPr>
          <a:xfrm>
            <a:off x="838200" y="747892"/>
            <a:ext cx="10515600" cy="5608458"/>
          </a:xfrm>
          <a:prstGeom prst="rect">
            <a:avLst/>
          </a:prstGeom>
        </p:spPr>
        <p:txBody>
          <a:bodyPr vert="horz" lIns="91440" tIns="45720" rIns="91440" bIns="45720" rtlCol="0">
            <a:normAutofit/>
          </a:bodyPr>
          <a:lstStyle/>
          <a:p>
            <a:pPr lvl="0"/>
            <a:r>
              <a:rPr lang="lt-LT" dirty="0" smtClean="0"/>
              <a:t>Redaguoti šablono teksto stilius</a:t>
            </a:r>
          </a:p>
          <a:p>
            <a:pPr lvl="1"/>
            <a:r>
              <a:rPr lang="lt-LT" dirty="0" smtClean="0"/>
              <a:t>Antras lygis</a:t>
            </a:r>
          </a:p>
          <a:p>
            <a:pPr lvl="2"/>
            <a:r>
              <a:rPr lang="lt-LT" dirty="0" smtClean="0"/>
              <a:t>- Trečias lygis</a:t>
            </a:r>
          </a:p>
          <a:p>
            <a:pPr lvl="3"/>
            <a:r>
              <a:rPr lang="lt-LT" dirty="0" smtClean="0"/>
              <a:t>- Ketvirtas lygis</a:t>
            </a:r>
          </a:p>
          <a:p>
            <a:pPr lvl="4"/>
            <a:r>
              <a:rPr lang="lt-LT" dirty="0" smtClean="0"/>
              <a:t>- Penktas lygis</a:t>
            </a:r>
            <a:endParaRPr lang="en-US" dirty="0"/>
          </a:p>
        </p:txBody>
      </p:sp>
      <p:sp>
        <p:nvSpPr>
          <p:cNvPr id="4" name="Datos vietos rezervavimo ženklas 3"/>
          <p:cNvSpPr>
            <a:spLocks noGrp="1"/>
          </p:cNvSpPr>
          <p:nvPr>
            <p:ph type="dt" sz="half" idx="2"/>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959888-C673-4818-B5CE-624963C6BD58}" type="datetimeFigureOut">
              <a:rPr lang="en-US" smtClean="0"/>
              <a:t>8/28/2018</a:t>
            </a:fld>
            <a:endParaRPr lang="en-US"/>
          </a:p>
        </p:txBody>
      </p:sp>
      <p:sp>
        <p:nvSpPr>
          <p:cNvPr id="6" name="Skaidrės numerio vietos rezervavimo ženkla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lt-LT" dirty="0" smtClean="0"/>
              <a:t>Sodra</a:t>
            </a:r>
            <a:endParaRPr lang="en-US" dirty="0"/>
          </a:p>
        </p:txBody>
      </p:sp>
    </p:spTree>
    <p:extLst>
      <p:ext uri="{BB962C8B-B14F-4D97-AF65-F5344CB8AC3E}">
        <p14:creationId xmlns:p14="http://schemas.microsoft.com/office/powerpoint/2010/main" val="1643144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1800"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4000" kern="1200">
          <a:solidFill>
            <a:srgbClr val="8A2062"/>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C83CAE-AB50-4AE8-98B6-79F608EEF507}" type="datetime1">
              <a:rPr lang="lt-LT" smtClean="0"/>
              <a:t>2018-08-28</a:t>
            </a:fld>
            <a:endParaRPr lang="lt-L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lt-LT" smtClean="0"/>
              <a:t>Skelbiant ar platinant šią prezentaciją ar jos dalį būtina nuoroda į „Sodrą"</a:t>
            </a:r>
            <a:endParaRPr lang="lt-L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02386B-103E-41C9-B824-E0D2C3E95D6B}" type="slidenum">
              <a:rPr lang="lt-LT" smtClean="0"/>
              <a:t>‹#›</a:t>
            </a:fld>
            <a:endParaRPr lang="lt-LT"/>
          </a:p>
        </p:txBody>
      </p:sp>
    </p:spTree>
    <p:extLst>
      <p:ext uri="{BB962C8B-B14F-4D97-AF65-F5344CB8AC3E}">
        <p14:creationId xmlns:p14="http://schemas.microsoft.com/office/powerpoint/2010/main" val="41944245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70E76"/>
        </a:solidFill>
        <a:effectLst/>
      </p:bgPr>
    </p:bg>
    <p:spTree>
      <p:nvGrpSpPr>
        <p:cNvPr id="1" name=""/>
        <p:cNvGrpSpPr/>
        <p:nvPr/>
      </p:nvGrpSpPr>
      <p:grpSpPr>
        <a:xfrm>
          <a:off x="0" y="0"/>
          <a:ext cx="0" cy="0"/>
          <a:chOff x="0" y="0"/>
          <a:chExt cx="0" cy="0"/>
        </a:xfrm>
      </p:grpSpPr>
      <p:grpSp>
        <p:nvGrpSpPr>
          <p:cNvPr id="2" name="Grupė 1"/>
          <p:cNvGrpSpPr/>
          <p:nvPr/>
        </p:nvGrpSpPr>
        <p:grpSpPr>
          <a:xfrm>
            <a:off x="-2" y="0"/>
            <a:ext cx="12192002" cy="6858000"/>
            <a:chOff x="-1" y="0"/>
            <a:chExt cx="12192002" cy="6858000"/>
          </a:xfrm>
        </p:grpSpPr>
        <p:pic>
          <p:nvPicPr>
            <p:cNvPr id="15" name="Paveikslėlis 14"/>
            <p:cNvPicPr>
              <a:picLocks noChangeAspect="1"/>
            </p:cNvPicPr>
            <p:nvPr/>
          </p:nvPicPr>
          <p:blipFill rotWithShape="1">
            <a:blip r:embed="rId3" cstate="print">
              <a:extLst>
                <a:ext uri="{28A0092B-C50C-407E-A947-70E740481C1C}">
                  <a14:useLocalDpi xmlns:a14="http://schemas.microsoft.com/office/drawing/2010/main" val="0"/>
                </a:ext>
              </a:extLst>
            </a:blip>
            <a:srcRect l="20824" r="47088"/>
            <a:stretch/>
          </p:blipFill>
          <p:spPr>
            <a:xfrm>
              <a:off x="-1" y="3805518"/>
              <a:ext cx="4164106" cy="3052482"/>
            </a:xfrm>
            <a:prstGeom prst="rect">
              <a:avLst/>
            </a:prstGeom>
          </p:spPr>
        </p:pic>
        <p:grpSp>
          <p:nvGrpSpPr>
            <p:cNvPr id="10" name="Grupė 9"/>
            <p:cNvGrpSpPr/>
            <p:nvPr/>
          </p:nvGrpSpPr>
          <p:grpSpPr>
            <a:xfrm>
              <a:off x="4947" y="0"/>
              <a:ext cx="12187054" cy="6858000"/>
              <a:chOff x="4947" y="0"/>
              <a:chExt cx="12187054" cy="6858000"/>
            </a:xfrm>
          </p:grpSpPr>
          <p:pic>
            <p:nvPicPr>
              <p:cNvPr id="11" name="Paveikslėlis 10"/>
              <p:cNvPicPr>
                <a:picLocks noChangeAspect="1"/>
              </p:cNvPicPr>
              <p:nvPr/>
            </p:nvPicPr>
            <p:blipFill rotWithShape="1">
              <a:blip r:embed="rId3" cstate="print">
                <a:extLst>
                  <a:ext uri="{28A0092B-C50C-407E-A947-70E740481C1C}">
                    <a14:useLocalDpi xmlns:a14="http://schemas.microsoft.com/office/drawing/2010/main" val="0"/>
                  </a:ext>
                </a:extLst>
              </a:blip>
              <a:srcRect r="47089"/>
              <a:stretch/>
            </p:blipFill>
            <p:spPr>
              <a:xfrm>
                <a:off x="4947" y="0"/>
                <a:ext cx="3414365" cy="4302000"/>
              </a:xfrm>
              <a:prstGeom prst="rect">
                <a:avLst/>
              </a:prstGeom>
            </p:spPr>
          </p:pic>
          <p:pic>
            <p:nvPicPr>
              <p:cNvPr id="12" name="Paveikslėlis 11"/>
              <p:cNvPicPr>
                <a:picLocks noChangeAspect="1"/>
              </p:cNvPicPr>
              <p:nvPr/>
            </p:nvPicPr>
            <p:blipFill rotWithShape="1">
              <a:blip r:embed="rId3" cstate="print">
                <a:extLst>
                  <a:ext uri="{28A0092B-C50C-407E-A947-70E740481C1C}">
                    <a14:useLocalDpi xmlns:a14="http://schemas.microsoft.com/office/drawing/2010/main" val="0"/>
                  </a:ext>
                </a:extLst>
              </a:blip>
              <a:srcRect l="31641"/>
              <a:stretch/>
            </p:blipFill>
            <p:spPr>
              <a:xfrm>
                <a:off x="8131473" y="2898000"/>
                <a:ext cx="4060527" cy="3960000"/>
              </a:xfrm>
              <a:prstGeom prst="rect">
                <a:avLst/>
              </a:prstGeom>
            </p:spPr>
          </p:pic>
          <p:pic>
            <p:nvPicPr>
              <p:cNvPr id="13" name="Paveikslėlis 12"/>
              <p:cNvPicPr>
                <a:picLocks noChangeAspect="1"/>
              </p:cNvPicPr>
              <p:nvPr/>
            </p:nvPicPr>
            <p:blipFill rotWithShape="1">
              <a:blip r:embed="rId3" cstate="print">
                <a:extLst>
                  <a:ext uri="{28A0092B-C50C-407E-A947-70E740481C1C}">
                    <a14:useLocalDpi xmlns:a14="http://schemas.microsoft.com/office/drawing/2010/main" val="0"/>
                  </a:ext>
                </a:extLst>
              </a:blip>
              <a:srcRect l="20824" r="47088"/>
              <a:stretch/>
            </p:blipFill>
            <p:spPr>
              <a:xfrm>
                <a:off x="3191070" y="0"/>
                <a:ext cx="5051978" cy="6858000"/>
              </a:xfrm>
              <a:prstGeom prst="rect">
                <a:avLst/>
              </a:prstGeom>
            </p:spPr>
          </p:pic>
          <p:pic>
            <p:nvPicPr>
              <p:cNvPr id="14" name="Paveikslėlis 13"/>
              <p:cNvPicPr>
                <a:picLocks noChangeAspect="1"/>
              </p:cNvPicPr>
              <p:nvPr/>
            </p:nvPicPr>
            <p:blipFill rotWithShape="1">
              <a:blip r:embed="rId3" cstate="print">
                <a:extLst>
                  <a:ext uri="{28A0092B-C50C-407E-A947-70E740481C1C}">
                    <a14:useLocalDpi xmlns:a14="http://schemas.microsoft.com/office/drawing/2010/main" val="0"/>
                  </a:ext>
                </a:extLst>
              </a:blip>
              <a:srcRect l="20824" r="47088"/>
              <a:stretch/>
            </p:blipFill>
            <p:spPr>
              <a:xfrm>
                <a:off x="8027895" y="0"/>
                <a:ext cx="4164106" cy="3052482"/>
              </a:xfrm>
              <a:prstGeom prst="rect">
                <a:avLst/>
              </a:prstGeom>
            </p:spPr>
          </p:pic>
        </p:grpSp>
      </p:grpSp>
      <p:sp>
        <p:nvSpPr>
          <p:cNvPr id="9" name="TextBox 8"/>
          <p:cNvSpPr txBox="1"/>
          <p:nvPr/>
        </p:nvSpPr>
        <p:spPr>
          <a:xfrm>
            <a:off x="2199363" y="1896666"/>
            <a:ext cx="7605016" cy="2800767"/>
          </a:xfrm>
          <a:prstGeom prst="rect">
            <a:avLst/>
          </a:prstGeom>
          <a:noFill/>
        </p:spPr>
        <p:txBody>
          <a:bodyPr wrap="square" rtlCol="0">
            <a:spAutoFit/>
          </a:bodyPr>
          <a:lstStyle/>
          <a:p>
            <a:pPr algn="ctr"/>
            <a:endParaRPr lang="en-US" sz="2800" dirty="0" smtClean="0">
              <a:solidFill>
                <a:schemeClr val="bg1"/>
              </a:solidFill>
              <a:latin typeface="Arial" panose="020B0604020202020204" pitchFamily="34" charset="0"/>
              <a:cs typeface="Arial" panose="020B0604020202020204" pitchFamily="34" charset="0"/>
            </a:endParaRPr>
          </a:p>
          <a:p>
            <a:pPr algn="ctr"/>
            <a:r>
              <a:rPr lang="lt-LT" sz="3600" b="1" dirty="0" smtClean="0">
                <a:solidFill>
                  <a:schemeClr val="bg1"/>
                </a:solidFill>
                <a:latin typeface="Arial" panose="020B0604020202020204" pitchFamily="34" charset="0"/>
                <a:cs typeface="Arial" panose="020B0604020202020204" pitchFamily="34" charset="0"/>
              </a:rPr>
              <a:t>„</a:t>
            </a:r>
            <a:r>
              <a:rPr lang="lt-LT" sz="4000" b="1" dirty="0" smtClean="0">
                <a:solidFill>
                  <a:schemeClr val="bg1"/>
                </a:solidFill>
                <a:latin typeface="Arial" panose="020B0604020202020204" pitchFamily="34" charset="0"/>
                <a:cs typeface="Arial" panose="020B0604020202020204" pitchFamily="34" charset="0"/>
              </a:rPr>
              <a:t>Sodros“ įmokų skaičiavimo ir deklaravimo naujovės nuo 2019 01 01</a:t>
            </a:r>
          </a:p>
          <a:p>
            <a:pPr algn="ctr"/>
            <a:endParaRPr lang="lt-LT" sz="2800" dirty="0" smtClean="0">
              <a:solidFill>
                <a:schemeClr val="bg1"/>
              </a:solidFill>
              <a:latin typeface="Arial" panose="020B0604020202020204" pitchFamily="34" charset="0"/>
              <a:cs typeface="Arial" panose="020B0604020202020204" pitchFamily="34" charset="0"/>
            </a:endParaRPr>
          </a:p>
        </p:txBody>
      </p:sp>
      <p:sp>
        <p:nvSpPr>
          <p:cNvPr id="4" name="TextBox 3"/>
          <p:cNvSpPr txBox="1"/>
          <p:nvPr/>
        </p:nvSpPr>
        <p:spPr>
          <a:xfrm>
            <a:off x="3720647" y="5445536"/>
            <a:ext cx="4562466" cy="830997"/>
          </a:xfrm>
          <a:prstGeom prst="rect">
            <a:avLst/>
          </a:prstGeom>
          <a:noFill/>
        </p:spPr>
        <p:txBody>
          <a:bodyPr wrap="none" rtlCol="0">
            <a:spAutoFit/>
          </a:bodyPr>
          <a:lstStyle/>
          <a:p>
            <a:pPr algn="ctr"/>
            <a:r>
              <a:rPr lang="lt-LT" sz="1600" dirty="0" smtClean="0">
                <a:solidFill>
                  <a:schemeClr val="bg1"/>
                </a:solidFill>
                <a:latin typeface="Arial" panose="020B0604020202020204" pitchFamily="34" charset="0"/>
                <a:cs typeface="Arial" panose="020B0604020202020204" pitchFamily="34" charset="0"/>
              </a:rPr>
              <a:t>„Sodros“ Kauno skyriaus direktorės pavaduotoja</a:t>
            </a:r>
          </a:p>
          <a:p>
            <a:pPr algn="ctr"/>
            <a:r>
              <a:rPr lang="lt-LT" sz="1600" dirty="0" smtClean="0">
                <a:solidFill>
                  <a:schemeClr val="bg1"/>
                </a:solidFill>
                <a:latin typeface="Arial" panose="020B0604020202020204" pitchFamily="34" charset="0"/>
                <a:cs typeface="Arial" panose="020B0604020202020204" pitchFamily="34" charset="0"/>
              </a:rPr>
              <a:t>Jurgita </a:t>
            </a:r>
            <a:r>
              <a:rPr lang="lt-LT" sz="1600" dirty="0" err="1" smtClean="0">
                <a:solidFill>
                  <a:schemeClr val="bg1"/>
                </a:solidFill>
                <a:latin typeface="Arial" panose="020B0604020202020204" pitchFamily="34" charset="0"/>
                <a:cs typeface="Arial" panose="020B0604020202020204" pitchFamily="34" charset="0"/>
              </a:rPr>
              <a:t>Čepienė</a:t>
            </a:r>
            <a:endParaRPr lang="lt-LT" sz="1600" dirty="0" smtClean="0">
              <a:solidFill>
                <a:schemeClr val="bg1"/>
              </a:solidFill>
              <a:latin typeface="Arial" panose="020B0604020202020204" pitchFamily="34" charset="0"/>
              <a:cs typeface="Arial" panose="020B0604020202020204" pitchFamily="34" charset="0"/>
            </a:endParaRPr>
          </a:p>
          <a:p>
            <a:pPr algn="ctr"/>
            <a:endParaRPr lang="lt-LT"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63282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970E76"/>
        </a:solidFill>
        <a:effectLst/>
      </p:bgPr>
    </p:bg>
    <p:spTree>
      <p:nvGrpSpPr>
        <p:cNvPr id="1" name=""/>
        <p:cNvGrpSpPr/>
        <p:nvPr/>
      </p:nvGrpSpPr>
      <p:grpSpPr>
        <a:xfrm>
          <a:off x="0" y="0"/>
          <a:ext cx="0" cy="0"/>
          <a:chOff x="0" y="0"/>
          <a:chExt cx="0" cy="0"/>
        </a:xfrm>
      </p:grpSpPr>
      <p:grpSp>
        <p:nvGrpSpPr>
          <p:cNvPr id="2" name="Grupė 1"/>
          <p:cNvGrpSpPr/>
          <p:nvPr/>
        </p:nvGrpSpPr>
        <p:grpSpPr>
          <a:xfrm>
            <a:off x="-2" y="0"/>
            <a:ext cx="12192002" cy="6858000"/>
            <a:chOff x="-1" y="0"/>
            <a:chExt cx="12192002" cy="6858000"/>
          </a:xfrm>
          <a:noFill/>
        </p:grpSpPr>
        <p:pic>
          <p:nvPicPr>
            <p:cNvPr id="15" name="Paveikslėlis 14"/>
            <p:cNvPicPr>
              <a:picLocks noChangeAspect="1"/>
            </p:cNvPicPr>
            <p:nvPr/>
          </p:nvPicPr>
          <p:blipFill rotWithShape="1">
            <a:blip r:embed="rId3" cstate="print">
              <a:extLst>
                <a:ext uri="{28A0092B-C50C-407E-A947-70E740481C1C}">
                  <a14:useLocalDpi xmlns:a14="http://schemas.microsoft.com/office/drawing/2010/main" val="0"/>
                </a:ext>
              </a:extLst>
            </a:blip>
            <a:srcRect l="20824" r="47088"/>
            <a:stretch/>
          </p:blipFill>
          <p:spPr>
            <a:xfrm>
              <a:off x="-1" y="3805518"/>
              <a:ext cx="4164106" cy="3052482"/>
            </a:xfrm>
            <a:prstGeom prst="rect">
              <a:avLst/>
            </a:prstGeom>
            <a:grpFill/>
          </p:spPr>
        </p:pic>
        <p:grpSp>
          <p:nvGrpSpPr>
            <p:cNvPr id="10" name="Grupė 9"/>
            <p:cNvGrpSpPr/>
            <p:nvPr/>
          </p:nvGrpSpPr>
          <p:grpSpPr>
            <a:xfrm>
              <a:off x="4947" y="0"/>
              <a:ext cx="12187054" cy="6858000"/>
              <a:chOff x="4947" y="0"/>
              <a:chExt cx="12187054" cy="6858000"/>
            </a:xfrm>
            <a:grpFill/>
          </p:grpSpPr>
          <p:pic>
            <p:nvPicPr>
              <p:cNvPr id="11" name="Paveikslėlis 10"/>
              <p:cNvPicPr>
                <a:picLocks noChangeAspect="1"/>
              </p:cNvPicPr>
              <p:nvPr/>
            </p:nvPicPr>
            <p:blipFill rotWithShape="1">
              <a:blip r:embed="rId3" cstate="print">
                <a:extLst>
                  <a:ext uri="{28A0092B-C50C-407E-A947-70E740481C1C}">
                    <a14:useLocalDpi xmlns:a14="http://schemas.microsoft.com/office/drawing/2010/main" val="0"/>
                  </a:ext>
                </a:extLst>
              </a:blip>
              <a:srcRect r="47089"/>
              <a:stretch/>
            </p:blipFill>
            <p:spPr>
              <a:xfrm>
                <a:off x="4947" y="0"/>
                <a:ext cx="3414365" cy="4302000"/>
              </a:xfrm>
              <a:prstGeom prst="rect">
                <a:avLst/>
              </a:prstGeom>
              <a:grpFill/>
            </p:spPr>
          </p:pic>
          <p:pic>
            <p:nvPicPr>
              <p:cNvPr id="12" name="Paveikslėlis 11"/>
              <p:cNvPicPr>
                <a:picLocks noChangeAspect="1"/>
              </p:cNvPicPr>
              <p:nvPr/>
            </p:nvPicPr>
            <p:blipFill rotWithShape="1">
              <a:blip r:embed="rId3" cstate="print">
                <a:extLst>
                  <a:ext uri="{28A0092B-C50C-407E-A947-70E740481C1C}">
                    <a14:useLocalDpi xmlns:a14="http://schemas.microsoft.com/office/drawing/2010/main" val="0"/>
                  </a:ext>
                </a:extLst>
              </a:blip>
              <a:srcRect l="31641"/>
              <a:stretch/>
            </p:blipFill>
            <p:spPr>
              <a:xfrm>
                <a:off x="8131473" y="2898000"/>
                <a:ext cx="4060527" cy="3960000"/>
              </a:xfrm>
              <a:prstGeom prst="rect">
                <a:avLst/>
              </a:prstGeom>
              <a:grpFill/>
            </p:spPr>
          </p:pic>
          <p:pic>
            <p:nvPicPr>
              <p:cNvPr id="13" name="Paveikslėlis 12"/>
              <p:cNvPicPr>
                <a:picLocks noChangeAspect="1"/>
              </p:cNvPicPr>
              <p:nvPr/>
            </p:nvPicPr>
            <p:blipFill rotWithShape="1">
              <a:blip r:embed="rId3" cstate="print">
                <a:extLst>
                  <a:ext uri="{28A0092B-C50C-407E-A947-70E740481C1C}">
                    <a14:useLocalDpi xmlns:a14="http://schemas.microsoft.com/office/drawing/2010/main" val="0"/>
                  </a:ext>
                </a:extLst>
              </a:blip>
              <a:srcRect l="20824" r="47088"/>
              <a:stretch/>
            </p:blipFill>
            <p:spPr>
              <a:xfrm>
                <a:off x="3191070" y="0"/>
                <a:ext cx="5051978" cy="6858000"/>
              </a:xfrm>
              <a:prstGeom prst="rect">
                <a:avLst/>
              </a:prstGeom>
              <a:grpFill/>
            </p:spPr>
          </p:pic>
          <p:pic>
            <p:nvPicPr>
              <p:cNvPr id="14" name="Paveikslėlis 13"/>
              <p:cNvPicPr>
                <a:picLocks noChangeAspect="1"/>
              </p:cNvPicPr>
              <p:nvPr/>
            </p:nvPicPr>
            <p:blipFill rotWithShape="1">
              <a:blip r:embed="rId3" cstate="print">
                <a:extLst>
                  <a:ext uri="{28A0092B-C50C-407E-A947-70E740481C1C}">
                    <a14:useLocalDpi xmlns:a14="http://schemas.microsoft.com/office/drawing/2010/main" val="0"/>
                  </a:ext>
                </a:extLst>
              </a:blip>
              <a:srcRect l="20824" r="47088"/>
              <a:stretch/>
            </p:blipFill>
            <p:spPr>
              <a:xfrm>
                <a:off x="8027895" y="0"/>
                <a:ext cx="4164106" cy="3052482"/>
              </a:xfrm>
              <a:prstGeom prst="rect">
                <a:avLst/>
              </a:prstGeom>
              <a:grpFill/>
            </p:spPr>
          </p:pic>
        </p:grpSp>
      </p:grpSp>
      <p:sp>
        <p:nvSpPr>
          <p:cNvPr id="9" name="TextBox 8"/>
          <p:cNvSpPr txBox="1"/>
          <p:nvPr/>
        </p:nvSpPr>
        <p:spPr>
          <a:xfrm>
            <a:off x="2805163" y="2297259"/>
            <a:ext cx="6685251" cy="1877437"/>
          </a:xfrm>
          <a:prstGeom prst="rect">
            <a:avLst/>
          </a:prstGeom>
          <a:noFill/>
        </p:spPr>
        <p:txBody>
          <a:bodyPr wrap="square" rtlCol="0">
            <a:spAutoFit/>
          </a:bodyPr>
          <a:lstStyle/>
          <a:p>
            <a:pPr algn="ctr"/>
            <a:endParaRPr lang="en-US" sz="2800" dirty="0" smtClean="0">
              <a:solidFill>
                <a:schemeClr val="bg1"/>
              </a:solidFill>
              <a:latin typeface="Arial" panose="020B0604020202020204" pitchFamily="34" charset="0"/>
              <a:cs typeface="Arial" panose="020B0604020202020204" pitchFamily="34" charset="0"/>
            </a:endParaRPr>
          </a:p>
          <a:p>
            <a:pPr algn="ctr"/>
            <a:r>
              <a:rPr lang="lt-LT" sz="4400" dirty="0" smtClean="0">
                <a:solidFill>
                  <a:schemeClr val="bg1"/>
                </a:solidFill>
                <a:latin typeface="Arial" panose="020B0604020202020204" pitchFamily="34" charset="0"/>
                <a:cs typeface="Arial" panose="020B0604020202020204" pitchFamily="34" charset="0"/>
              </a:rPr>
              <a:t>Įmokų administravimas metų sandūroje</a:t>
            </a:r>
            <a:endParaRPr lang="lt-LT" sz="3600"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00802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Pavadinimas 1"/>
          <p:cNvSpPr txBox="1">
            <a:spLocks/>
          </p:cNvSpPr>
          <p:nvPr/>
        </p:nvSpPr>
        <p:spPr>
          <a:xfrm>
            <a:off x="1602377" y="1095725"/>
            <a:ext cx="9738873" cy="423392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lt-LT" sz="4000" dirty="0">
                <a:solidFill>
                  <a:srgbClr val="8A2062"/>
                </a:solidFill>
                <a:latin typeface="Arial" panose="020B0604020202020204" pitchFamily="34" charset="0"/>
                <a:cs typeface="Arial" panose="020B0604020202020204" pitchFamily="34" charset="0"/>
              </a:rPr>
              <a:t>Įmokų tarifai priklausys nuo to, į kurį laikotarpį bus priskirtos asmeniui apskaičiuotos draudžiamosios pajamos</a:t>
            </a:r>
            <a:endParaRPr lang="lt-LT" dirty="0">
              <a:solidFill>
                <a:srgbClr val="8A2062"/>
              </a:solidFill>
              <a:latin typeface="Arial" panose="020B0604020202020204" pitchFamily="34" charset="0"/>
              <a:cs typeface="Arial" panose="020B0604020202020204" pitchFamily="34" charset="0"/>
            </a:endParaRPr>
          </a:p>
        </p:txBody>
      </p:sp>
      <p:sp>
        <p:nvSpPr>
          <p:cNvPr id="24" name="TextBox 23"/>
          <p:cNvSpPr txBox="1"/>
          <p:nvPr/>
        </p:nvSpPr>
        <p:spPr>
          <a:xfrm>
            <a:off x="9642843" y="3979987"/>
            <a:ext cx="970447" cy="461665"/>
          </a:xfrm>
          <a:prstGeom prst="rect">
            <a:avLst/>
          </a:prstGeom>
          <a:noFill/>
        </p:spPr>
        <p:txBody>
          <a:bodyPr wrap="square" rtlCol="0">
            <a:spAutoFit/>
          </a:bodyPr>
          <a:lstStyle/>
          <a:p>
            <a:pPr algn="ctr"/>
            <a:r>
              <a:rPr lang="lt-LT" sz="2400" dirty="0" smtClean="0">
                <a:solidFill>
                  <a:schemeClr val="bg1"/>
                </a:solidFill>
                <a:latin typeface="Arial" panose="020B0604020202020204" pitchFamily="34" charset="0"/>
                <a:cs typeface="Arial" panose="020B0604020202020204" pitchFamily="34" charset="0"/>
              </a:rPr>
              <a:t>892 €</a:t>
            </a:r>
          </a:p>
        </p:txBody>
      </p:sp>
      <p:pic>
        <p:nvPicPr>
          <p:cNvPr id="25" name="Paveikslėlis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41250" y="6250119"/>
            <a:ext cx="732530" cy="501298"/>
          </a:xfrm>
          <a:prstGeom prst="rect">
            <a:avLst/>
          </a:prstGeom>
        </p:spPr>
      </p:pic>
      <p:sp>
        <p:nvSpPr>
          <p:cNvPr id="2" name="TextBox 1"/>
          <p:cNvSpPr txBox="1"/>
          <p:nvPr/>
        </p:nvSpPr>
        <p:spPr>
          <a:xfrm>
            <a:off x="0" y="0"/>
            <a:ext cx="12192000" cy="584775"/>
          </a:xfrm>
          <a:prstGeom prst="rect">
            <a:avLst/>
          </a:prstGeom>
          <a:solidFill>
            <a:srgbClr val="8A2062"/>
          </a:solidFill>
        </p:spPr>
        <p:txBody>
          <a:bodyPr wrap="square" rtlCol="0" anchor="ctr">
            <a:spAutoFit/>
          </a:bodyPr>
          <a:lstStyle/>
          <a:p>
            <a:r>
              <a:rPr lang="lt-LT" sz="3200" dirty="0" smtClean="0">
                <a:solidFill>
                  <a:schemeClr val="bg1"/>
                </a:solidFill>
              </a:rPr>
              <a:t>	ĮMOKŲ ADMINISTRAVIMAS METŲ SANDŪROJE</a:t>
            </a:r>
          </a:p>
        </p:txBody>
      </p:sp>
    </p:spTree>
    <p:extLst>
      <p:ext uri="{BB962C8B-B14F-4D97-AF65-F5344CB8AC3E}">
        <p14:creationId xmlns:p14="http://schemas.microsoft.com/office/powerpoint/2010/main" val="25855957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Pavadinimas 1"/>
          <p:cNvSpPr txBox="1">
            <a:spLocks/>
          </p:cNvSpPr>
          <p:nvPr/>
        </p:nvSpPr>
        <p:spPr>
          <a:xfrm>
            <a:off x="838201" y="1104432"/>
            <a:ext cx="9734007" cy="1116987"/>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lt-LT" sz="3600" dirty="0">
                <a:solidFill>
                  <a:srgbClr val="8A2062"/>
                </a:solidFill>
                <a:latin typeface="Arial" panose="020B0604020202020204" pitchFamily="34" charset="0"/>
                <a:cs typeface="Arial" panose="020B0604020202020204" pitchFamily="34" charset="0"/>
              </a:rPr>
              <a:t>2019 m. apskaičiuojamas ir išmokamas darbo užmokestis už 2018 metų gruodžio mėnesį, kokius tarifus </a:t>
            </a:r>
            <a:r>
              <a:rPr lang="lt-LT" sz="3600" dirty="0" smtClean="0">
                <a:solidFill>
                  <a:srgbClr val="8A2062"/>
                </a:solidFill>
                <a:latin typeface="Arial" panose="020B0604020202020204" pitchFamily="34" charset="0"/>
                <a:cs typeface="Arial" panose="020B0604020202020204" pitchFamily="34" charset="0"/>
              </a:rPr>
              <a:t>taikyti?</a:t>
            </a:r>
            <a:endParaRPr lang="lt-LT" sz="4000" dirty="0">
              <a:solidFill>
                <a:srgbClr val="8A2062"/>
              </a:solidFill>
              <a:latin typeface="Arial" panose="020B0604020202020204" pitchFamily="34" charset="0"/>
              <a:cs typeface="Arial" panose="020B0604020202020204" pitchFamily="34" charset="0"/>
            </a:endParaRPr>
          </a:p>
        </p:txBody>
      </p:sp>
      <p:sp>
        <p:nvSpPr>
          <p:cNvPr id="24" name="TextBox 23"/>
          <p:cNvSpPr txBox="1"/>
          <p:nvPr/>
        </p:nvSpPr>
        <p:spPr>
          <a:xfrm>
            <a:off x="9538343" y="4485084"/>
            <a:ext cx="970447" cy="461665"/>
          </a:xfrm>
          <a:prstGeom prst="rect">
            <a:avLst/>
          </a:prstGeom>
          <a:noFill/>
        </p:spPr>
        <p:txBody>
          <a:bodyPr wrap="square" rtlCol="0">
            <a:spAutoFit/>
          </a:bodyPr>
          <a:lstStyle/>
          <a:p>
            <a:pPr algn="ctr"/>
            <a:r>
              <a:rPr lang="lt-LT" sz="2400" dirty="0" smtClean="0">
                <a:solidFill>
                  <a:schemeClr val="bg1"/>
                </a:solidFill>
                <a:latin typeface="Arial" panose="020B0604020202020204" pitchFamily="34" charset="0"/>
                <a:cs typeface="Arial" panose="020B0604020202020204" pitchFamily="34" charset="0"/>
              </a:rPr>
              <a:t>892 €</a:t>
            </a:r>
          </a:p>
        </p:txBody>
      </p:sp>
      <p:pic>
        <p:nvPicPr>
          <p:cNvPr id="25" name="Paveikslėlis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41250" y="6250119"/>
            <a:ext cx="732530" cy="501298"/>
          </a:xfrm>
          <a:prstGeom prst="rect">
            <a:avLst/>
          </a:prstGeom>
        </p:spPr>
      </p:pic>
      <p:sp>
        <p:nvSpPr>
          <p:cNvPr id="2" name="TextBox 1"/>
          <p:cNvSpPr txBox="1"/>
          <p:nvPr/>
        </p:nvSpPr>
        <p:spPr>
          <a:xfrm>
            <a:off x="0" y="0"/>
            <a:ext cx="12192000" cy="584775"/>
          </a:xfrm>
          <a:prstGeom prst="rect">
            <a:avLst/>
          </a:prstGeom>
          <a:solidFill>
            <a:srgbClr val="8A2062"/>
          </a:solidFill>
        </p:spPr>
        <p:txBody>
          <a:bodyPr wrap="square" rtlCol="0" anchor="ctr">
            <a:spAutoFit/>
          </a:bodyPr>
          <a:lstStyle/>
          <a:p>
            <a:r>
              <a:rPr lang="lt-LT" sz="3200" dirty="0" smtClean="0">
                <a:solidFill>
                  <a:schemeClr val="bg1"/>
                </a:solidFill>
              </a:rPr>
              <a:t>	ĮMOKŲ ADMINISTRAVIMAS METŲ SANDŪROJE</a:t>
            </a:r>
          </a:p>
        </p:txBody>
      </p:sp>
    </p:spTree>
    <p:extLst>
      <p:ext uri="{BB962C8B-B14F-4D97-AF65-F5344CB8AC3E}">
        <p14:creationId xmlns:p14="http://schemas.microsoft.com/office/powerpoint/2010/main" val="16452146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Pavadinimas 1"/>
          <p:cNvSpPr txBox="1">
            <a:spLocks/>
          </p:cNvSpPr>
          <p:nvPr/>
        </p:nvSpPr>
        <p:spPr>
          <a:xfrm>
            <a:off x="838201" y="1104432"/>
            <a:ext cx="9734007" cy="1116987"/>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lt-LT" sz="3600" dirty="0">
                <a:solidFill>
                  <a:srgbClr val="8A2062"/>
                </a:solidFill>
                <a:latin typeface="Arial" panose="020B0604020202020204" pitchFamily="34" charset="0"/>
                <a:cs typeface="Arial" panose="020B0604020202020204" pitchFamily="34" charset="0"/>
              </a:rPr>
              <a:t>2019 m. apskaičiuojamas ir išmokamas darbo užmokestis už 2018 metų gruodžio mėnesį, kokius tarifus </a:t>
            </a:r>
            <a:r>
              <a:rPr lang="lt-LT" sz="3600" dirty="0" smtClean="0">
                <a:solidFill>
                  <a:srgbClr val="8A2062"/>
                </a:solidFill>
                <a:latin typeface="Arial" panose="020B0604020202020204" pitchFamily="34" charset="0"/>
                <a:cs typeface="Arial" panose="020B0604020202020204" pitchFamily="34" charset="0"/>
              </a:rPr>
              <a:t>taikyti?</a:t>
            </a:r>
            <a:endParaRPr lang="lt-LT" sz="4000" dirty="0">
              <a:solidFill>
                <a:srgbClr val="8A2062"/>
              </a:solidFill>
              <a:latin typeface="Arial" panose="020B0604020202020204" pitchFamily="34" charset="0"/>
              <a:cs typeface="Arial" panose="020B0604020202020204" pitchFamily="34" charset="0"/>
            </a:endParaRPr>
          </a:p>
        </p:txBody>
      </p:sp>
      <p:sp>
        <p:nvSpPr>
          <p:cNvPr id="24" name="TextBox 23"/>
          <p:cNvSpPr txBox="1"/>
          <p:nvPr/>
        </p:nvSpPr>
        <p:spPr>
          <a:xfrm>
            <a:off x="9538343" y="4485084"/>
            <a:ext cx="970447" cy="461665"/>
          </a:xfrm>
          <a:prstGeom prst="rect">
            <a:avLst/>
          </a:prstGeom>
          <a:noFill/>
        </p:spPr>
        <p:txBody>
          <a:bodyPr wrap="square" rtlCol="0">
            <a:spAutoFit/>
          </a:bodyPr>
          <a:lstStyle/>
          <a:p>
            <a:pPr algn="ctr"/>
            <a:r>
              <a:rPr lang="lt-LT" sz="2400" dirty="0" smtClean="0">
                <a:solidFill>
                  <a:schemeClr val="bg1"/>
                </a:solidFill>
                <a:latin typeface="Arial" panose="020B0604020202020204" pitchFamily="34" charset="0"/>
                <a:cs typeface="Arial" panose="020B0604020202020204" pitchFamily="34" charset="0"/>
              </a:rPr>
              <a:t>892 €</a:t>
            </a:r>
          </a:p>
        </p:txBody>
      </p:sp>
      <p:pic>
        <p:nvPicPr>
          <p:cNvPr id="25" name="Paveikslėlis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41250" y="6250119"/>
            <a:ext cx="732530" cy="501298"/>
          </a:xfrm>
          <a:prstGeom prst="rect">
            <a:avLst/>
          </a:prstGeom>
        </p:spPr>
      </p:pic>
      <p:sp>
        <p:nvSpPr>
          <p:cNvPr id="2" name="TextBox 1"/>
          <p:cNvSpPr txBox="1"/>
          <p:nvPr/>
        </p:nvSpPr>
        <p:spPr>
          <a:xfrm>
            <a:off x="0" y="0"/>
            <a:ext cx="12192000" cy="584775"/>
          </a:xfrm>
          <a:prstGeom prst="rect">
            <a:avLst/>
          </a:prstGeom>
          <a:solidFill>
            <a:srgbClr val="8A2062"/>
          </a:solidFill>
        </p:spPr>
        <p:txBody>
          <a:bodyPr wrap="square" rtlCol="0" anchor="ctr">
            <a:spAutoFit/>
          </a:bodyPr>
          <a:lstStyle/>
          <a:p>
            <a:r>
              <a:rPr lang="lt-LT" sz="3200" dirty="0" smtClean="0">
                <a:solidFill>
                  <a:schemeClr val="bg1"/>
                </a:solidFill>
              </a:rPr>
              <a:t>	ĮMOKŲ ADMINISTRAVIMAS METŲ SANDŪROJE</a:t>
            </a:r>
          </a:p>
        </p:txBody>
      </p:sp>
      <p:sp>
        <p:nvSpPr>
          <p:cNvPr id="6" name="Turinio vietos rezervavimo ženklas 2"/>
          <p:cNvSpPr>
            <a:spLocks noGrp="1"/>
          </p:cNvSpPr>
          <p:nvPr>
            <p:ph idx="1"/>
          </p:nvPr>
        </p:nvSpPr>
        <p:spPr>
          <a:xfrm>
            <a:off x="838201" y="2144540"/>
            <a:ext cx="10515600" cy="879566"/>
          </a:xfrm>
        </p:spPr>
        <p:txBody>
          <a:bodyPr/>
          <a:lstStyle/>
          <a:p>
            <a:pPr marL="0" indent="0">
              <a:buNone/>
            </a:pPr>
            <a:r>
              <a:rPr lang="lt-LT" dirty="0" smtClean="0">
                <a:solidFill>
                  <a:schemeClr val="tx1">
                    <a:lumMod val="75000"/>
                    <a:lumOff val="25000"/>
                  </a:schemeClr>
                </a:solidFill>
              </a:rPr>
              <a:t>- Darbo </a:t>
            </a:r>
            <a:r>
              <a:rPr lang="lt-LT" dirty="0">
                <a:solidFill>
                  <a:schemeClr val="tx1">
                    <a:lumMod val="75000"/>
                    <a:lumOff val="25000"/>
                  </a:schemeClr>
                </a:solidFill>
              </a:rPr>
              <a:t>užmokestis yra deklaruojamas 2018 m. gruodžio mėn. SAM pranešime ir taikomi 2018 metais galiojantys įmokų tarifai.</a:t>
            </a:r>
          </a:p>
          <a:p>
            <a:endParaRPr lang="lt-LT" dirty="0">
              <a:solidFill>
                <a:schemeClr val="tx1">
                  <a:lumMod val="75000"/>
                  <a:lumOff val="25000"/>
                </a:schemeClr>
              </a:solidFill>
            </a:endParaRPr>
          </a:p>
        </p:txBody>
      </p:sp>
    </p:spTree>
    <p:extLst>
      <p:ext uri="{BB962C8B-B14F-4D97-AF65-F5344CB8AC3E}">
        <p14:creationId xmlns:p14="http://schemas.microsoft.com/office/powerpoint/2010/main" val="15603489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Pavadinimas 1"/>
          <p:cNvSpPr txBox="1">
            <a:spLocks/>
          </p:cNvSpPr>
          <p:nvPr/>
        </p:nvSpPr>
        <p:spPr>
          <a:xfrm>
            <a:off x="838201" y="1104432"/>
            <a:ext cx="9734007" cy="1116987"/>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lt-LT" sz="3600" dirty="0">
                <a:solidFill>
                  <a:srgbClr val="8A2062"/>
                </a:solidFill>
                <a:latin typeface="Arial" panose="020B0604020202020204" pitchFamily="34" charset="0"/>
                <a:cs typeface="Arial" panose="020B0604020202020204" pitchFamily="34" charset="0"/>
              </a:rPr>
              <a:t>2019 m. apskaičiuojamas ir išmokamas darbo užmokestis už 2018 metų gruodžio mėnesį, kokius tarifus </a:t>
            </a:r>
            <a:r>
              <a:rPr lang="lt-LT" sz="3600" dirty="0" smtClean="0">
                <a:solidFill>
                  <a:srgbClr val="8A2062"/>
                </a:solidFill>
                <a:latin typeface="Arial" panose="020B0604020202020204" pitchFamily="34" charset="0"/>
                <a:cs typeface="Arial" panose="020B0604020202020204" pitchFamily="34" charset="0"/>
              </a:rPr>
              <a:t>taikyti?</a:t>
            </a:r>
            <a:endParaRPr lang="lt-LT" sz="4000" dirty="0">
              <a:solidFill>
                <a:srgbClr val="8A2062"/>
              </a:solidFill>
              <a:latin typeface="Arial" panose="020B0604020202020204" pitchFamily="34" charset="0"/>
              <a:cs typeface="Arial" panose="020B0604020202020204" pitchFamily="34" charset="0"/>
            </a:endParaRPr>
          </a:p>
        </p:txBody>
      </p:sp>
      <p:sp>
        <p:nvSpPr>
          <p:cNvPr id="24" name="TextBox 23"/>
          <p:cNvSpPr txBox="1"/>
          <p:nvPr/>
        </p:nvSpPr>
        <p:spPr>
          <a:xfrm>
            <a:off x="9538343" y="4485084"/>
            <a:ext cx="970447" cy="461665"/>
          </a:xfrm>
          <a:prstGeom prst="rect">
            <a:avLst/>
          </a:prstGeom>
          <a:noFill/>
        </p:spPr>
        <p:txBody>
          <a:bodyPr wrap="square" rtlCol="0">
            <a:spAutoFit/>
          </a:bodyPr>
          <a:lstStyle/>
          <a:p>
            <a:pPr algn="ctr"/>
            <a:r>
              <a:rPr lang="lt-LT" sz="2400" dirty="0" smtClean="0">
                <a:solidFill>
                  <a:schemeClr val="bg1"/>
                </a:solidFill>
                <a:latin typeface="Arial" panose="020B0604020202020204" pitchFamily="34" charset="0"/>
                <a:cs typeface="Arial" panose="020B0604020202020204" pitchFamily="34" charset="0"/>
              </a:rPr>
              <a:t>892 €</a:t>
            </a:r>
          </a:p>
        </p:txBody>
      </p:sp>
      <p:pic>
        <p:nvPicPr>
          <p:cNvPr id="25" name="Paveikslėlis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41250" y="6250119"/>
            <a:ext cx="732530" cy="501298"/>
          </a:xfrm>
          <a:prstGeom prst="rect">
            <a:avLst/>
          </a:prstGeom>
        </p:spPr>
      </p:pic>
      <p:sp>
        <p:nvSpPr>
          <p:cNvPr id="2" name="TextBox 1"/>
          <p:cNvSpPr txBox="1"/>
          <p:nvPr/>
        </p:nvSpPr>
        <p:spPr>
          <a:xfrm>
            <a:off x="0" y="0"/>
            <a:ext cx="12192000" cy="584775"/>
          </a:xfrm>
          <a:prstGeom prst="rect">
            <a:avLst/>
          </a:prstGeom>
          <a:solidFill>
            <a:srgbClr val="8A2062"/>
          </a:solidFill>
        </p:spPr>
        <p:txBody>
          <a:bodyPr wrap="square" rtlCol="0" anchor="ctr">
            <a:spAutoFit/>
          </a:bodyPr>
          <a:lstStyle/>
          <a:p>
            <a:r>
              <a:rPr lang="lt-LT" sz="3200" dirty="0" smtClean="0">
                <a:solidFill>
                  <a:schemeClr val="bg1"/>
                </a:solidFill>
              </a:rPr>
              <a:t>	ĮMOKŲ ADMINISTRAVIMAS METŲ SANDŪROJE</a:t>
            </a:r>
          </a:p>
        </p:txBody>
      </p:sp>
      <p:sp>
        <p:nvSpPr>
          <p:cNvPr id="6" name="Turinio vietos rezervavimo ženklas 2"/>
          <p:cNvSpPr>
            <a:spLocks noGrp="1"/>
          </p:cNvSpPr>
          <p:nvPr>
            <p:ph idx="1"/>
          </p:nvPr>
        </p:nvSpPr>
        <p:spPr>
          <a:xfrm>
            <a:off x="838201" y="2144540"/>
            <a:ext cx="10515600" cy="879566"/>
          </a:xfrm>
        </p:spPr>
        <p:txBody>
          <a:bodyPr/>
          <a:lstStyle/>
          <a:p>
            <a:pPr marL="0" indent="0">
              <a:buNone/>
            </a:pPr>
            <a:r>
              <a:rPr lang="lt-LT" dirty="0" smtClean="0">
                <a:solidFill>
                  <a:schemeClr val="tx1">
                    <a:lumMod val="75000"/>
                    <a:lumOff val="25000"/>
                  </a:schemeClr>
                </a:solidFill>
              </a:rPr>
              <a:t>- Darbo </a:t>
            </a:r>
            <a:r>
              <a:rPr lang="lt-LT" dirty="0">
                <a:solidFill>
                  <a:schemeClr val="tx1">
                    <a:lumMod val="75000"/>
                    <a:lumOff val="25000"/>
                  </a:schemeClr>
                </a:solidFill>
              </a:rPr>
              <a:t>užmokestis yra deklaruojamas 2018 m. gruodžio mėn. SAM pranešime ir taikomi 2018 metais galiojantys įmokų tarifai.</a:t>
            </a:r>
          </a:p>
          <a:p>
            <a:endParaRPr lang="lt-LT" dirty="0">
              <a:solidFill>
                <a:schemeClr val="tx1">
                  <a:lumMod val="75000"/>
                  <a:lumOff val="25000"/>
                </a:schemeClr>
              </a:solidFill>
            </a:endParaRPr>
          </a:p>
        </p:txBody>
      </p:sp>
      <p:sp>
        <p:nvSpPr>
          <p:cNvPr id="7" name="Pavadinimas 1"/>
          <p:cNvSpPr txBox="1">
            <a:spLocks/>
          </p:cNvSpPr>
          <p:nvPr/>
        </p:nvSpPr>
        <p:spPr>
          <a:xfrm>
            <a:off x="838200" y="3652774"/>
            <a:ext cx="10030097" cy="1116987"/>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lt-LT" sz="3600" dirty="0">
                <a:solidFill>
                  <a:srgbClr val="8A2062"/>
                </a:solidFill>
                <a:latin typeface="Arial" panose="020B0604020202020204" pitchFamily="34" charset="0"/>
                <a:cs typeface="Arial" panose="020B0604020202020204" pitchFamily="34" charset="0"/>
              </a:rPr>
              <a:t>2018 metais apskaičiuojamas ir išmokamas darbo užmokesčio avansas už 2019 m., kokius įmokų tarifus taikyti?</a:t>
            </a:r>
          </a:p>
          <a:p>
            <a:pPr>
              <a:lnSpc>
                <a:spcPct val="100000"/>
              </a:lnSpc>
            </a:pPr>
            <a:endParaRPr lang="lt-LT" sz="4000" dirty="0">
              <a:solidFill>
                <a:srgbClr val="8A206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91015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Pavadinimas 1"/>
          <p:cNvSpPr txBox="1">
            <a:spLocks/>
          </p:cNvSpPr>
          <p:nvPr/>
        </p:nvSpPr>
        <p:spPr>
          <a:xfrm>
            <a:off x="838201" y="1104432"/>
            <a:ext cx="9734007" cy="1116987"/>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lt-LT" sz="3600" dirty="0">
                <a:solidFill>
                  <a:srgbClr val="8A2062"/>
                </a:solidFill>
                <a:latin typeface="Arial" panose="020B0604020202020204" pitchFamily="34" charset="0"/>
                <a:cs typeface="Arial" panose="020B0604020202020204" pitchFamily="34" charset="0"/>
              </a:rPr>
              <a:t>2019 m. apskaičiuojamas ir išmokamas darbo užmokestis už 2018 metų gruodžio mėnesį, kokius tarifus </a:t>
            </a:r>
            <a:r>
              <a:rPr lang="lt-LT" sz="3600" dirty="0" smtClean="0">
                <a:solidFill>
                  <a:srgbClr val="8A2062"/>
                </a:solidFill>
                <a:latin typeface="Arial" panose="020B0604020202020204" pitchFamily="34" charset="0"/>
                <a:cs typeface="Arial" panose="020B0604020202020204" pitchFamily="34" charset="0"/>
              </a:rPr>
              <a:t>taikyti?</a:t>
            </a:r>
            <a:endParaRPr lang="lt-LT" sz="4000" dirty="0">
              <a:solidFill>
                <a:srgbClr val="8A2062"/>
              </a:solidFill>
              <a:latin typeface="Arial" panose="020B0604020202020204" pitchFamily="34" charset="0"/>
              <a:cs typeface="Arial" panose="020B0604020202020204" pitchFamily="34" charset="0"/>
            </a:endParaRPr>
          </a:p>
        </p:txBody>
      </p:sp>
      <p:sp>
        <p:nvSpPr>
          <p:cNvPr id="24" name="TextBox 23"/>
          <p:cNvSpPr txBox="1"/>
          <p:nvPr/>
        </p:nvSpPr>
        <p:spPr>
          <a:xfrm>
            <a:off x="9538343" y="4485084"/>
            <a:ext cx="970447" cy="461665"/>
          </a:xfrm>
          <a:prstGeom prst="rect">
            <a:avLst/>
          </a:prstGeom>
          <a:noFill/>
        </p:spPr>
        <p:txBody>
          <a:bodyPr wrap="square" rtlCol="0">
            <a:spAutoFit/>
          </a:bodyPr>
          <a:lstStyle/>
          <a:p>
            <a:pPr algn="ctr"/>
            <a:r>
              <a:rPr lang="lt-LT" sz="2400" dirty="0" smtClean="0">
                <a:solidFill>
                  <a:schemeClr val="bg1"/>
                </a:solidFill>
                <a:latin typeface="Arial" panose="020B0604020202020204" pitchFamily="34" charset="0"/>
                <a:cs typeface="Arial" panose="020B0604020202020204" pitchFamily="34" charset="0"/>
              </a:rPr>
              <a:t>892 €</a:t>
            </a:r>
          </a:p>
        </p:txBody>
      </p:sp>
      <p:pic>
        <p:nvPicPr>
          <p:cNvPr id="25" name="Paveikslėlis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41250" y="6250119"/>
            <a:ext cx="732530" cy="501298"/>
          </a:xfrm>
          <a:prstGeom prst="rect">
            <a:avLst/>
          </a:prstGeom>
        </p:spPr>
      </p:pic>
      <p:sp>
        <p:nvSpPr>
          <p:cNvPr id="2" name="TextBox 1"/>
          <p:cNvSpPr txBox="1"/>
          <p:nvPr/>
        </p:nvSpPr>
        <p:spPr>
          <a:xfrm>
            <a:off x="0" y="0"/>
            <a:ext cx="12192000" cy="584775"/>
          </a:xfrm>
          <a:prstGeom prst="rect">
            <a:avLst/>
          </a:prstGeom>
          <a:solidFill>
            <a:srgbClr val="8A2062"/>
          </a:solidFill>
        </p:spPr>
        <p:txBody>
          <a:bodyPr wrap="square" rtlCol="0" anchor="ctr">
            <a:spAutoFit/>
          </a:bodyPr>
          <a:lstStyle/>
          <a:p>
            <a:r>
              <a:rPr lang="lt-LT" sz="3200" dirty="0" smtClean="0">
                <a:solidFill>
                  <a:schemeClr val="bg1"/>
                </a:solidFill>
              </a:rPr>
              <a:t>	ĮMOKŲ ADMINISTRAVIMAS METŲ SANDŪROJE</a:t>
            </a:r>
          </a:p>
        </p:txBody>
      </p:sp>
      <p:sp>
        <p:nvSpPr>
          <p:cNvPr id="6" name="Turinio vietos rezervavimo ženklas 2"/>
          <p:cNvSpPr>
            <a:spLocks noGrp="1"/>
          </p:cNvSpPr>
          <p:nvPr>
            <p:ph idx="1"/>
          </p:nvPr>
        </p:nvSpPr>
        <p:spPr>
          <a:xfrm>
            <a:off x="838201" y="2144540"/>
            <a:ext cx="10515600" cy="879566"/>
          </a:xfrm>
        </p:spPr>
        <p:txBody>
          <a:bodyPr/>
          <a:lstStyle/>
          <a:p>
            <a:pPr marL="0" indent="0">
              <a:buNone/>
            </a:pPr>
            <a:r>
              <a:rPr lang="lt-LT" dirty="0" smtClean="0">
                <a:solidFill>
                  <a:schemeClr val="tx1">
                    <a:lumMod val="75000"/>
                    <a:lumOff val="25000"/>
                  </a:schemeClr>
                </a:solidFill>
              </a:rPr>
              <a:t>- Darbo </a:t>
            </a:r>
            <a:r>
              <a:rPr lang="lt-LT" dirty="0">
                <a:solidFill>
                  <a:schemeClr val="tx1">
                    <a:lumMod val="75000"/>
                    <a:lumOff val="25000"/>
                  </a:schemeClr>
                </a:solidFill>
              </a:rPr>
              <a:t>užmokestis yra deklaruojamas 2018 m. gruodžio mėn. SAM pranešime ir taikomi 2018 metais galiojantys įmokų tarifai.</a:t>
            </a:r>
          </a:p>
          <a:p>
            <a:endParaRPr lang="lt-LT" dirty="0">
              <a:solidFill>
                <a:schemeClr val="tx1">
                  <a:lumMod val="75000"/>
                  <a:lumOff val="25000"/>
                </a:schemeClr>
              </a:solidFill>
            </a:endParaRPr>
          </a:p>
        </p:txBody>
      </p:sp>
      <p:sp>
        <p:nvSpPr>
          <p:cNvPr id="7" name="Pavadinimas 1"/>
          <p:cNvSpPr txBox="1">
            <a:spLocks/>
          </p:cNvSpPr>
          <p:nvPr/>
        </p:nvSpPr>
        <p:spPr>
          <a:xfrm>
            <a:off x="838200" y="3652774"/>
            <a:ext cx="10030097" cy="1116987"/>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lt-LT" sz="3600" dirty="0">
                <a:solidFill>
                  <a:srgbClr val="8A2062"/>
                </a:solidFill>
                <a:latin typeface="Arial" panose="020B0604020202020204" pitchFamily="34" charset="0"/>
                <a:cs typeface="Arial" panose="020B0604020202020204" pitchFamily="34" charset="0"/>
              </a:rPr>
              <a:t>2018 metais apskaičiuojamas ir išmokamas darbo užmokesčio avansas už 2019 m., kokius įmokų tarifus taikyti?</a:t>
            </a:r>
          </a:p>
          <a:p>
            <a:pPr>
              <a:lnSpc>
                <a:spcPct val="100000"/>
              </a:lnSpc>
            </a:pPr>
            <a:endParaRPr lang="lt-LT" sz="4000" dirty="0">
              <a:solidFill>
                <a:srgbClr val="8A2062"/>
              </a:solidFill>
              <a:latin typeface="Arial" panose="020B0604020202020204" pitchFamily="34" charset="0"/>
              <a:cs typeface="Arial" panose="020B0604020202020204" pitchFamily="34" charset="0"/>
            </a:endParaRPr>
          </a:p>
        </p:txBody>
      </p:sp>
      <p:sp>
        <p:nvSpPr>
          <p:cNvPr id="8" name="Turinio vietos rezervavimo ženklas 2"/>
          <p:cNvSpPr txBox="1">
            <a:spLocks/>
          </p:cNvSpPr>
          <p:nvPr/>
        </p:nvSpPr>
        <p:spPr>
          <a:xfrm>
            <a:off x="838200" y="4583871"/>
            <a:ext cx="10515600" cy="156099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lt-LT" dirty="0">
                <a:solidFill>
                  <a:schemeClr val="tx1">
                    <a:lumMod val="75000"/>
                    <a:lumOff val="25000"/>
                  </a:schemeClr>
                </a:solidFill>
              </a:rPr>
              <a:t>- Avansui taikomi mėnesio, kurio avansas apskaičiuojamas įmokų tarifai. Tai reiškia, jog 2018 m.  gruodžio mėn. apskaičiuotam avansui už 2019 m. sausio mėnesį taikomi 2019 m. galiosiantys  įmokų </a:t>
            </a:r>
            <a:r>
              <a:rPr lang="lt-LT" dirty="0" smtClean="0">
                <a:solidFill>
                  <a:schemeClr val="tx1">
                    <a:lumMod val="75000"/>
                    <a:lumOff val="25000"/>
                  </a:schemeClr>
                </a:solidFill>
              </a:rPr>
              <a:t>tarifai.</a:t>
            </a:r>
            <a:endParaRPr lang="lt-LT" dirty="0">
              <a:solidFill>
                <a:schemeClr val="tx1">
                  <a:lumMod val="75000"/>
                  <a:lumOff val="25000"/>
                </a:schemeClr>
              </a:solidFill>
            </a:endParaRPr>
          </a:p>
        </p:txBody>
      </p:sp>
    </p:spTree>
    <p:extLst>
      <p:ext uri="{BB962C8B-B14F-4D97-AF65-F5344CB8AC3E}">
        <p14:creationId xmlns:p14="http://schemas.microsoft.com/office/powerpoint/2010/main" val="12515848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Pavadinimas 1"/>
          <p:cNvSpPr txBox="1">
            <a:spLocks/>
          </p:cNvSpPr>
          <p:nvPr/>
        </p:nvSpPr>
        <p:spPr>
          <a:xfrm>
            <a:off x="838201" y="1104432"/>
            <a:ext cx="9734007" cy="1116987"/>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lt-LT" sz="3600" dirty="0">
                <a:solidFill>
                  <a:srgbClr val="8A2062"/>
                </a:solidFill>
                <a:latin typeface="Arial" panose="020B0604020202020204" pitchFamily="34" charset="0"/>
                <a:cs typeface="Arial" panose="020B0604020202020204" pitchFamily="34" charset="0"/>
              </a:rPr>
              <a:t>2018 m. gruodžio mėn. darbdavys apskaičiuoja ir išmoka atostoginius už laikotarpį nuo 2018 m. gruodžio 20 d. iki 2019 m. sausio 10 d. kokius tarifus taikyti?</a:t>
            </a:r>
          </a:p>
          <a:p>
            <a:pPr>
              <a:lnSpc>
                <a:spcPct val="100000"/>
              </a:lnSpc>
            </a:pPr>
            <a:endParaRPr lang="lt-LT" sz="4000" dirty="0">
              <a:solidFill>
                <a:srgbClr val="8A2062"/>
              </a:solidFill>
              <a:latin typeface="Arial" panose="020B0604020202020204" pitchFamily="34" charset="0"/>
              <a:cs typeface="Arial" panose="020B0604020202020204" pitchFamily="34" charset="0"/>
            </a:endParaRPr>
          </a:p>
        </p:txBody>
      </p:sp>
      <p:sp>
        <p:nvSpPr>
          <p:cNvPr id="24" name="TextBox 23"/>
          <p:cNvSpPr txBox="1"/>
          <p:nvPr/>
        </p:nvSpPr>
        <p:spPr>
          <a:xfrm>
            <a:off x="9538343" y="4485084"/>
            <a:ext cx="970447" cy="461665"/>
          </a:xfrm>
          <a:prstGeom prst="rect">
            <a:avLst/>
          </a:prstGeom>
          <a:noFill/>
        </p:spPr>
        <p:txBody>
          <a:bodyPr wrap="square" rtlCol="0">
            <a:spAutoFit/>
          </a:bodyPr>
          <a:lstStyle/>
          <a:p>
            <a:pPr algn="ctr"/>
            <a:r>
              <a:rPr lang="lt-LT" sz="2400" dirty="0" smtClean="0">
                <a:solidFill>
                  <a:schemeClr val="bg1"/>
                </a:solidFill>
                <a:latin typeface="Arial" panose="020B0604020202020204" pitchFamily="34" charset="0"/>
                <a:cs typeface="Arial" panose="020B0604020202020204" pitchFamily="34" charset="0"/>
              </a:rPr>
              <a:t>892 €</a:t>
            </a:r>
          </a:p>
        </p:txBody>
      </p:sp>
      <p:pic>
        <p:nvPicPr>
          <p:cNvPr id="25" name="Paveikslėlis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41250" y="6250119"/>
            <a:ext cx="732530" cy="501298"/>
          </a:xfrm>
          <a:prstGeom prst="rect">
            <a:avLst/>
          </a:prstGeom>
        </p:spPr>
      </p:pic>
      <p:sp>
        <p:nvSpPr>
          <p:cNvPr id="2" name="TextBox 1"/>
          <p:cNvSpPr txBox="1"/>
          <p:nvPr/>
        </p:nvSpPr>
        <p:spPr>
          <a:xfrm>
            <a:off x="0" y="0"/>
            <a:ext cx="12192000" cy="584775"/>
          </a:xfrm>
          <a:prstGeom prst="rect">
            <a:avLst/>
          </a:prstGeom>
          <a:solidFill>
            <a:srgbClr val="8A2062"/>
          </a:solidFill>
        </p:spPr>
        <p:txBody>
          <a:bodyPr wrap="square" rtlCol="0" anchor="ctr">
            <a:spAutoFit/>
          </a:bodyPr>
          <a:lstStyle/>
          <a:p>
            <a:r>
              <a:rPr lang="lt-LT" sz="3200" dirty="0" smtClean="0">
                <a:solidFill>
                  <a:schemeClr val="bg1"/>
                </a:solidFill>
              </a:rPr>
              <a:t>	ĮMOKŲ ADMINISTRAVIMAS METŲ SANDŪROJE</a:t>
            </a:r>
          </a:p>
        </p:txBody>
      </p:sp>
    </p:spTree>
    <p:extLst>
      <p:ext uri="{BB962C8B-B14F-4D97-AF65-F5344CB8AC3E}">
        <p14:creationId xmlns:p14="http://schemas.microsoft.com/office/powerpoint/2010/main" val="22003212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Pavadinimas 1"/>
          <p:cNvSpPr txBox="1">
            <a:spLocks/>
          </p:cNvSpPr>
          <p:nvPr/>
        </p:nvSpPr>
        <p:spPr>
          <a:xfrm>
            <a:off x="838201" y="1104432"/>
            <a:ext cx="9734007" cy="1116987"/>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lt-LT" sz="3600" dirty="0">
                <a:solidFill>
                  <a:srgbClr val="8A2062"/>
                </a:solidFill>
                <a:latin typeface="Arial" panose="020B0604020202020204" pitchFamily="34" charset="0"/>
                <a:cs typeface="Arial" panose="020B0604020202020204" pitchFamily="34" charset="0"/>
              </a:rPr>
              <a:t>2018 m. gruodžio mėn. darbdavys apskaičiuoja ir išmoka atostoginius už laikotarpį nuo 2018 m. gruodžio 20 d. iki 2019 m. sausio 10 d. kokius tarifus taikyti?</a:t>
            </a:r>
          </a:p>
          <a:p>
            <a:pPr>
              <a:lnSpc>
                <a:spcPct val="100000"/>
              </a:lnSpc>
            </a:pPr>
            <a:endParaRPr lang="lt-LT" sz="4000" dirty="0">
              <a:solidFill>
                <a:srgbClr val="8A2062"/>
              </a:solidFill>
              <a:latin typeface="Arial" panose="020B0604020202020204" pitchFamily="34" charset="0"/>
              <a:cs typeface="Arial" panose="020B0604020202020204" pitchFamily="34" charset="0"/>
            </a:endParaRPr>
          </a:p>
        </p:txBody>
      </p:sp>
      <p:sp>
        <p:nvSpPr>
          <p:cNvPr id="24" name="TextBox 23"/>
          <p:cNvSpPr txBox="1"/>
          <p:nvPr/>
        </p:nvSpPr>
        <p:spPr>
          <a:xfrm>
            <a:off x="9538343" y="4485084"/>
            <a:ext cx="970447" cy="461665"/>
          </a:xfrm>
          <a:prstGeom prst="rect">
            <a:avLst/>
          </a:prstGeom>
          <a:noFill/>
        </p:spPr>
        <p:txBody>
          <a:bodyPr wrap="square" rtlCol="0">
            <a:spAutoFit/>
          </a:bodyPr>
          <a:lstStyle/>
          <a:p>
            <a:pPr algn="ctr"/>
            <a:r>
              <a:rPr lang="lt-LT" sz="2400" dirty="0" smtClean="0">
                <a:solidFill>
                  <a:schemeClr val="bg1"/>
                </a:solidFill>
                <a:latin typeface="Arial" panose="020B0604020202020204" pitchFamily="34" charset="0"/>
                <a:cs typeface="Arial" panose="020B0604020202020204" pitchFamily="34" charset="0"/>
              </a:rPr>
              <a:t>892 €</a:t>
            </a:r>
          </a:p>
        </p:txBody>
      </p:sp>
      <p:pic>
        <p:nvPicPr>
          <p:cNvPr id="25" name="Paveikslėlis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41250" y="6250119"/>
            <a:ext cx="732530" cy="501298"/>
          </a:xfrm>
          <a:prstGeom prst="rect">
            <a:avLst/>
          </a:prstGeom>
        </p:spPr>
      </p:pic>
      <p:sp>
        <p:nvSpPr>
          <p:cNvPr id="2" name="TextBox 1"/>
          <p:cNvSpPr txBox="1"/>
          <p:nvPr/>
        </p:nvSpPr>
        <p:spPr>
          <a:xfrm>
            <a:off x="0" y="0"/>
            <a:ext cx="12192000" cy="584775"/>
          </a:xfrm>
          <a:prstGeom prst="rect">
            <a:avLst/>
          </a:prstGeom>
          <a:solidFill>
            <a:srgbClr val="8A2062"/>
          </a:solidFill>
        </p:spPr>
        <p:txBody>
          <a:bodyPr wrap="square" rtlCol="0" anchor="ctr">
            <a:spAutoFit/>
          </a:bodyPr>
          <a:lstStyle/>
          <a:p>
            <a:r>
              <a:rPr lang="lt-LT" sz="3200" dirty="0" smtClean="0">
                <a:solidFill>
                  <a:schemeClr val="bg1"/>
                </a:solidFill>
              </a:rPr>
              <a:t>	ĮMOKŲ ADMINISTRAVIMAS METŲ SANDŪROJE</a:t>
            </a:r>
          </a:p>
        </p:txBody>
      </p:sp>
      <p:sp>
        <p:nvSpPr>
          <p:cNvPr id="6" name="Turinio vietos rezervavimo ženklas 2"/>
          <p:cNvSpPr>
            <a:spLocks noGrp="1"/>
          </p:cNvSpPr>
          <p:nvPr>
            <p:ph idx="1"/>
          </p:nvPr>
        </p:nvSpPr>
        <p:spPr>
          <a:xfrm>
            <a:off x="838201" y="2144540"/>
            <a:ext cx="10857410" cy="4473974"/>
          </a:xfrm>
        </p:spPr>
        <p:txBody>
          <a:bodyPr>
            <a:normAutofit/>
          </a:bodyPr>
          <a:lstStyle/>
          <a:p>
            <a:pPr marL="0" indent="0">
              <a:buNone/>
            </a:pPr>
            <a:r>
              <a:rPr lang="lt-LT" dirty="0">
                <a:solidFill>
                  <a:schemeClr val="tx1">
                    <a:lumMod val="75000"/>
                    <a:lumOff val="25000"/>
                  </a:schemeClr>
                </a:solidFill>
              </a:rPr>
              <a:t>- Už 2018 m. gruodžio mėn. atostogų dienas apskaičiuotiems atostoginiams taikomi 2018 m. galiojantys socialinio draudimo tarifai, o apskaičiuotos pajamos deklaruojamos teikiant SAM pranešimą už gruodžio mėnesį. </a:t>
            </a:r>
          </a:p>
          <a:p>
            <a:pPr marL="0" indent="0">
              <a:buNone/>
            </a:pPr>
            <a:r>
              <a:rPr lang="lt-LT" dirty="0" smtClean="0">
                <a:solidFill>
                  <a:schemeClr val="tx1">
                    <a:lumMod val="75000"/>
                    <a:lumOff val="25000"/>
                  </a:schemeClr>
                </a:solidFill>
              </a:rPr>
              <a:t>- Už </a:t>
            </a:r>
            <a:r>
              <a:rPr lang="lt-LT" dirty="0">
                <a:solidFill>
                  <a:schemeClr val="tx1">
                    <a:lumMod val="75000"/>
                    <a:lumOff val="25000"/>
                  </a:schemeClr>
                </a:solidFill>
              </a:rPr>
              <a:t>2019 m. sausio mėn. atostogų dienas apskaičiuotiems atostoginiams taikomi 2019 m. galiosiantys įmokų tarifai, o apskaičiuotos pajamos deklaruojamos teikiant SAM pranešimą už sausio mėnesį. </a:t>
            </a:r>
          </a:p>
          <a:p>
            <a:pPr marL="0" indent="0">
              <a:buNone/>
            </a:pPr>
            <a:r>
              <a:rPr lang="lt-LT" dirty="0" smtClean="0">
                <a:solidFill>
                  <a:schemeClr val="tx1">
                    <a:lumMod val="75000"/>
                    <a:lumOff val="25000"/>
                  </a:schemeClr>
                </a:solidFill>
              </a:rPr>
              <a:t>- Apskaičiuojant</a:t>
            </a:r>
            <a:r>
              <a:rPr lang="lt-LT" dirty="0">
                <a:solidFill>
                  <a:schemeClr val="tx1">
                    <a:lumMod val="75000"/>
                    <a:lumOff val="25000"/>
                  </a:schemeClr>
                </a:solidFill>
              </a:rPr>
              <a:t>  išmokas už 2019 m. laikotarpį, kurios yra tiesiogiai susiję su 2018 m. gaunamu vidutiniu darbu užmokesčiu, šis užmokestis turėtų būti indeksuojamas 1,289.</a:t>
            </a:r>
          </a:p>
        </p:txBody>
      </p:sp>
    </p:spTree>
    <p:extLst>
      <p:ext uri="{BB962C8B-B14F-4D97-AF65-F5344CB8AC3E}">
        <p14:creationId xmlns:p14="http://schemas.microsoft.com/office/powerpoint/2010/main" val="34764152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Pavadinimas 1"/>
          <p:cNvSpPr txBox="1">
            <a:spLocks/>
          </p:cNvSpPr>
          <p:nvPr/>
        </p:nvSpPr>
        <p:spPr>
          <a:xfrm>
            <a:off x="838201" y="1104432"/>
            <a:ext cx="10073639" cy="1116987"/>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lt-LT" sz="3600" dirty="0">
                <a:solidFill>
                  <a:srgbClr val="8A2062"/>
                </a:solidFill>
                <a:latin typeface="Arial" panose="020B0604020202020204" pitchFamily="34" charset="0"/>
                <a:cs typeface="Arial" panose="020B0604020202020204" pitchFamily="34" charset="0"/>
              </a:rPr>
              <a:t>2019 m. balandžio mėnesį paskiriamos ir išmokamos premijos darbuotojams už 2018 m. rezultatus, kokius tarifus taikyti?</a:t>
            </a:r>
          </a:p>
        </p:txBody>
      </p:sp>
      <p:sp>
        <p:nvSpPr>
          <p:cNvPr id="24" name="TextBox 23"/>
          <p:cNvSpPr txBox="1"/>
          <p:nvPr/>
        </p:nvSpPr>
        <p:spPr>
          <a:xfrm>
            <a:off x="9538343" y="4485084"/>
            <a:ext cx="970447" cy="461665"/>
          </a:xfrm>
          <a:prstGeom prst="rect">
            <a:avLst/>
          </a:prstGeom>
          <a:noFill/>
        </p:spPr>
        <p:txBody>
          <a:bodyPr wrap="square" rtlCol="0">
            <a:spAutoFit/>
          </a:bodyPr>
          <a:lstStyle/>
          <a:p>
            <a:pPr algn="ctr"/>
            <a:r>
              <a:rPr lang="lt-LT" sz="2400" dirty="0" smtClean="0">
                <a:solidFill>
                  <a:schemeClr val="bg1"/>
                </a:solidFill>
                <a:latin typeface="Arial" panose="020B0604020202020204" pitchFamily="34" charset="0"/>
                <a:cs typeface="Arial" panose="020B0604020202020204" pitchFamily="34" charset="0"/>
              </a:rPr>
              <a:t>892 €</a:t>
            </a:r>
          </a:p>
        </p:txBody>
      </p:sp>
      <p:pic>
        <p:nvPicPr>
          <p:cNvPr id="25" name="Paveikslėlis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41250" y="6250119"/>
            <a:ext cx="732530" cy="501298"/>
          </a:xfrm>
          <a:prstGeom prst="rect">
            <a:avLst/>
          </a:prstGeom>
        </p:spPr>
      </p:pic>
      <p:sp>
        <p:nvSpPr>
          <p:cNvPr id="2" name="TextBox 1"/>
          <p:cNvSpPr txBox="1"/>
          <p:nvPr/>
        </p:nvSpPr>
        <p:spPr>
          <a:xfrm>
            <a:off x="0" y="0"/>
            <a:ext cx="12192000" cy="584775"/>
          </a:xfrm>
          <a:prstGeom prst="rect">
            <a:avLst/>
          </a:prstGeom>
          <a:solidFill>
            <a:srgbClr val="8A2062"/>
          </a:solidFill>
        </p:spPr>
        <p:txBody>
          <a:bodyPr wrap="square" rtlCol="0" anchor="ctr">
            <a:spAutoFit/>
          </a:bodyPr>
          <a:lstStyle/>
          <a:p>
            <a:r>
              <a:rPr lang="lt-LT" sz="3200" dirty="0" smtClean="0">
                <a:solidFill>
                  <a:schemeClr val="bg1"/>
                </a:solidFill>
              </a:rPr>
              <a:t>	ĮMOKŲ ADMINISTRAVIMAS METŲ SANDŪROJE</a:t>
            </a:r>
          </a:p>
        </p:txBody>
      </p:sp>
    </p:spTree>
    <p:extLst>
      <p:ext uri="{BB962C8B-B14F-4D97-AF65-F5344CB8AC3E}">
        <p14:creationId xmlns:p14="http://schemas.microsoft.com/office/powerpoint/2010/main" val="7361790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Pavadinimas 1"/>
          <p:cNvSpPr txBox="1">
            <a:spLocks/>
          </p:cNvSpPr>
          <p:nvPr/>
        </p:nvSpPr>
        <p:spPr>
          <a:xfrm>
            <a:off x="838201" y="1104432"/>
            <a:ext cx="10073639" cy="1116987"/>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lt-LT" sz="3600" dirty="0">
                <a:solidFill>
                  <a:srgbClr val="8A2062"/>
                </a:solidFill>
                <a:latin typeface="Arial" panose="020B0604020202020204" pitchFamily="34" charset="0"/>
                <a:cs typeface="Arial" panose="020B0604020202020204" pitchFamily="34" charset="0"/>
              </a:rPr>
              <a:t>2019 m. balandžio mėnesį paskiriamos ir išmokamos premijos darbuotojams už 2018 m. rezultatus, kokius tarifus taikyti?</a:t>
            </a:r>
          </a:p>
        </p:txBody>
      </p:sp>
      <p:sp>
        <p:nvSpPr>
          <p:cNvPr id="24" name="TextBox 23"/>
          <p:cNvSpPr txBox="1"/>
          <p:nvPr/>
        </p:nvSpPr>
        <p:spPr>
          <a:xfrm>
            <a:off x="9538343" y="4485084"/>
            <a:ext cx="970447" cy="461665"/>
          </a:xfrm>
          <a:prstGeom prst="rect">
            <a:avLst/>
          </a:prstGeom>
          <a:noFill/>
        </p:spPr>
        <p:txBody>
          <a:bodyPr wrap="square" rtlCol="0">
            <a:spAutoFit/>
          </a:bodyPr>
          <a:lstStyle/>
          <a:p>
            <a:pPr algn="ctr"/>
            <a:r>
              <a:rPr lang="lt-LT" sz="2400" dirty="0" smtClean="0">
                <a:solidFill>
                  <a:schemeClr val="bg1"/>
                </a:solidFill>
                <a:latin typeface="Arial" panose="020B0604020202020204" pitchFamily="34" charset="0"/>
                <a:cs typeface="Arial" panose="020B0604020202020204" pitchFamily="34" charset="0"/>
              </a:rPr>
              <a:t>892 €</a:t>
            </a:r>
          </a:p>
        </p:txBody>
      </p:sp>
      <p:pic>
        <p:nvPicPr>
          <p:cNvPr id="25" name="Paveikslėlis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41250" y="6250119"/>
            <a:ext cx="732530" cy="501298"/>
          </a:xfrm>
          <a:prstGeom prst="rect">
            <a:avLst/>
          </a:prstGeom>
        </p:spPr>
      </p:pic>
      <p:sp>
        <p:nvSpPr>
          <p:cNvPr id="2" name="TextBox 1"/>
          <p:cNvSpPr txBox="1"/>
          <p:nvPr/>
        </p:nvSpPr>
        <p:spPr>
          <a:xfrm>
            <a:off x="0" y="0"/>
            <a:ext cx="12192000" cy="584775"/>
          </a:xfrm>
          <a:prstGeom prst="rect">
            <a:avLst/>
          </a:prstGeom>
          <a:solidFill>
            <a:srgbClr val="8A2062"/>
          </a:solidFill>
        </p:spPr>
        <p:txBody>
          <a:bodyPr wrap="square" rtlCol="0" anchor="ctr">
            <a:spAutoFit/>
          </a:bodyPr>
          <a:lstStyle/>
          <a:p>
            <a:r>
              <a:rPr lang="lt-LT" sz="3200" dirty="0" smtClean="0">
                <a:solidFill>
                  <a:schemeClr val="bg1"/>
                </a:solidFill>
              </a:rPr>
              <a:t>	ĮMOKŲ ADMINISTRAVIMAS METŲ SANDŪROJE</a:t>
            </a:r>
          </a:p>
        </p:txBody>
      </p:sp>
      <p:sp>
        <p:nvSpPr>
          <p:cNvPr id="6" name="Turinio vietos rezervavimo ženklas 2"/>
          <p:cNvSpPr>
            <a:spLocks noGrp="1"/>
          </p:cNvSpPr>
          <p:nvPr>
            <p:ph idx="1"/>
          </p:nvPr>
        </p:nvSpPr>
        <p:spPr>
          <a:xfrm>
            <a:off x="838201" y="2144539"/>
            <a:ext cx="10515600" cy="1983323"/>
          </a:xfrm>
        </p:spPr>
        <p:txBody>
          <a:bodyPr>
            <a:normAutofit/>
          </a:bodyPr>
          <a:lstStyle/>
          <a:p>
            <a:pPr marL="0" indent="0">
              <a:buNone/>
            </a:pPr>
            <a:r>
              <a:rPr lang="lt-LT" dirty="0">
                <a:solidFill>
                  <a:schemeClr val="tx1">
                    <a:lumMod val="75000"/>
                    <a:lumOff val="25000"/>
                  </a:schemeClr>
                </a:solidFill>
              </a:rPr>
              <a:t>- 2019 m. balandžio mėn. apskaičiuotos premijos deklaruojamos balandžio mėn. SAM pranešime ir </a:t>
            </a:r>
            <a:r>
              <a:rPr lang="lt-LT" dirty="0" smtClean="0">
                <a:solidFill>
                  <a:schemeClr val="tx1">
                    <a:lumMod val="75000"/>
                    <a:lumOff val="25000"/>
                  </a:schemeClr>
                </a:solidFill>
              </a:rPr>
              <a:t>joms </a:t>
            </a:r>
            <a:r>
              <a:rPr lang="lt-LT" dirty="0">
                <a:solidFill>
                  <a:schemeClr val="tx1">
                    <a:lumMod val="75000"/>
                    <a:lumOff val="25000"/>
                  </a:schemeClr>
                </a:solidFill>
              </a:rPr>
              <a:t>taikomi 2019 m. galiosiantys socialinio draudimo įmokų tarifai. </a:t>
            </a:r>
          </a:p>
        </p:txBody>
      </p:sp>
    </p:spTree>
    <p:extLst>
      <p:ext uri="{BB962C8B-B14F-4D97-AF65-F5344CB8AC3E}">
        <p14:creationId xmlns:p14="http://schemas.microsoft.com/office/powerpoint/2010/main" val="32401356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Pavadinimas 1"/>
          <p:cNvSpPr txBox="1">
            <a:spLocks/>
          </p:cNvSpPr>
          <p:nvPr/>
        </p:nvSpPr>
        <p:spPr>
          <a:xfrm>
            <a:off x="1029787" y="1356248"/>
            <a:ext cx="10674533" cy="4217238"/>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lnSpc>
                <a:spcPct val="150000"/>
              </a:lnSpc>
              <a:buFont typeface="Arial" panose="020B0604020202020204" pitchFamily="34" charset="0"/>
              <a:buChar char="•"/>
            </a:pPr>
            <a:r>
              <a:rPr lang="lt-LT" sz="4000" dirty="0" smtClean="0">
                <a:solidFill>
                  <a:srgbClr val="8A2062"/>
                </a:solidFill>
                <a:latin typeface="Arial" panose="020B0604020202020204" pitchFamily="34" charset="0"/>
                <a:cs typeface="Arial" panose="020B0604020202020204" pitchFamily="34" charset="0"/>
              </a:rPr>
              <a:t>Tarifų pokyčiai nuo 2019 01 01</a:t>
            </a:r>
          </a:p>
          <a:p>
            <a:pPr marL="571500" indent="-571500">
              <a:lnSpc>
                <a:spcPct val="150000"/>
              </a:lnSpc>
              <a:buFont typeface="Arial" panose="020B0604020202020204" pitchFamily="34" charset="0"/>
              <a:buChar char="•"/>
            </a:pPr>
            <a:r>
              <a:rPr lang="lt-LT" sz="4000" dirty="0" smtClean="0">
                <a:solidFill>
                  <a:srgbClr val="8A2062"/>
                </a:solidFill>
                <a:latin typeface="Arial" panose="020B0604020202020204" pitchFamily="34" charset="0"/>
                <a:cs typeface="Arial" panose="020B0604020202020204" pitchFamily="34" charset="0"/>
              </a:rPr>
              <a:t>Įmokų administravimas metų sandūroje</a:t>
            </a:r>
          </a:p>
          <a:p>
            <a:pPr marL="571500" indent="-571500">
              <a:lnSpc>
                <a:spcPct val="150000"/>
              </a:lnSpc>
              <a:buFont typeface="Arial" panose="020B0604020202020204" pitchFamily="34" charset="0"/>
              <a:buChar char="•"/>
            </a:pPr>
            <a:r>
              <a:rPr lang="lt-LT" sz="4000" dirty="0" smtClean="0">
                <a:solidFill>
                  <a:srgbClr val="8A2062"/>
                </a:solidFill>
                <a:latin typeface="Arial" panose="020B0604020202020204" pitchFamily="34" charset="0"/>
                <a:cs typeface="Arial" panose="020B0604020202020204" pitchFamily="34" charset="0"/>
              </a:rPr>
              <a:t>Socialinio draudimo įmokų „lubos“</a:t>
            </a:r>
          </a:p>
          <a:p>
            <a:pPr marL="571500" indent="-571500">
              <a:lnSpc>
                <a:spcPct val="150000"/>
              </a:lnSpc>
              <a:buFont typeface="Arial" panose="020B0604020202020204" pitchFamily="34" charset="0"/>
              <a:buChar char="•"/>
            </a:pPr>
            <a:r>
              <a:rPr lang="lt-LT" sz="4000" dirty="0" smtClean="0">
                <a:solidFill>
                  <a:srgbClr val="8A2062"/>
                </a:solidFill>
                <a:latin typeface="Arial" panose="020B0604020202020204" pitchFamily="34" charset="0"/>
                <a:cs typeface="Arial" panose="020B0604020202020204" pitchFamily="34" charset="0"/>
              </a:rPr>
              <a:t>Įmokų deklaravimo ir administravimo naujovės</a:t>
            </a:r>
            <a:endParaRPr lang="lt-LT" sz="4000" dirty="0" smtClean="0">
              <a:solidFill>
                <a:srgbClr val="8A2062"/>
              </a:solidFill>
              <a:latin typeface="Arial" panose="020B0604020202020204" pitchFamily="34" charset="0"/>
              <a:cs typeface="Arial" panose="020B0604020202020204" pitchFamily="34" charset="0"/>
            </a:endParaRPr>
          </a:p>
          <a:p>
            <a:endParaRPr lang="lt-LT" sz="4000" dirty="0">
              <a:solidFill>
                <a:srgbClr val="8A2062"/>
              </a:solidFill>
              <a:latin typeface="Arial" panose="020B0604020202020204" pitchFamily="34" charset="0"/>
              <a:cs typeface="Arial" panose="020B0604020202020204" pitchFamily="34" charset="0"/>
            </a:endParaRPr>
          </a:p>
        </p:txBody>
      </p:sp>
      <p:sp>
        <p:nvSpPr>
          <p:cNvPr id="24" name="TextBox 23"/>
          <p:cNvSpPr txBox="1"/>
          <p:nvPr/>
        </p:nvSpPr>
        <p:spPr>
          <a:xfrm>
            <a:off x="9642843" y="3979987"/>
            <a:ext cx="970447" cy="461665"/>
          </a:xfrm>
          <a:prstGeom prst="rect">
            <a:avLst/>
          </a:prstGeom>
          <a:noFill/>
        </p:spPr>
        <p:txBody>
          <a:bodyPr wrap="square" rtlCol="0">
            <a:spAutoFit/>
          </a:bodyPr>
          <a:lstStyle/>
          <a:p>
            <a:pPr algn="ctr"/>
            <a:r>
              <a:rPr lang="lt-LT" sz="2400" dirty="0" smtClean="0">
                <a:solidFill>
                  <a:schemeClr val="bg1"/>
                </a:solidFill>
                <a:latin typeface="Arial" panose="020B0604020202020204" pitchFamily="34" charset="0"/>
                <a:cs typeface="Arial" panose="020B0604020202020204" pitchFamily="34" charset="0"/>
              </a:rPr>
              <a:t>892 €</a:t>
            </a:r>
          </a:p>
        </p:txBody>
      </p:sp>
      <p:pic>
        <p:nvPicPr>
          <p:cNvPr id="25" name="Paveikslėlis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41250" y="6250119"/>
            <a:ext cx="732530" cy="501298"/>
          </a:xfrm>
          <a:prstGeom prst="rect">
            <a:avLst/>
          </a:prstGeom>
        </p:spPr>
      </p:pic>
      <p:sp>
        <p:nvSpPr>
          <p:cNvPr id="2" name="TextBox 1"/>
          <p:cNvSpPr txBox="1"/>
          <p:nvPr/>
        </p:nvSpPr>
        <p:spPr>
          <a:xfrm>
            <a:off x="0" y="0"/>
            <a:ext cx="12192000" cy="584775"/>
          </a:xfrm>
          <a:prstGeom prst="rect">
            <a:avLst/>
          </a:prstGeom>
          <a:solidFill>
            <a:srgbClr val="8A2062"/>
          </a:solidFill>
        </p:spPr>
        <p:txBody>
          <a:bodyPr wrap="square" rtlCol="0" anchor="ctr">
            <a:spAutoFit/>
          </a:bodyPr>
          <a:lstStyle/>
          <a:p>
            <a:r>
              <a:rPr lang="lt-LT" sz="3200" dirty="0" smtClean="0">
                <a:solidFill>
                  <a:schemeClr val="bg1"/>
                </a:solidFill>
              </a:rPr>
              <a:t>	PRANEŠIMO TURINYS</a:t>
            </a:r>
          </a:p>
        </p:txBody>
      </p:sp>
    </p:spTree>
    <p:extLst>
      <p:ext uri="{BB962C8B-B14F-4D97-AF65-F5344CB8AC3E}">
        <p14:creationId xmlns:p14="http://schemas.microsoft.com/office/powerpoint/2010/main" val="30517542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970E76"/>
        </a:solidFill>
        <a:effectLst/>
      </p:bgPr>
    </p:bg>
    <p:spTree>
      <p:nvGrpSpPr>
        <p:cNvPr id="1" name=""/>
        <p:cNvGrpSpPr/>
        <p:nvPr/>
      </p:nvGrpSpPr>
      <p:grpSpPr>
        <a:xfrm>
          <a:off x="0" y="0"/>
          <a:ext cx="0" cy="0"/>
          <a:chOff x="0" y="0"/>
          <a:chExt cx="0" cy="0"/>
        </a:xfrm>
      </p:grpSpPr>
      <p:grpSp>
        <p:nvGrpSpPr>
          <p:cNvPr id="2" name="Grupė 1"/>
          <p:cNvGrpSpPr/>
          <p:nvPr/>
        </p:nvGrpSpPr>
        <p:grpSpPr>
          <a:xfrm>
            <a:off x="-2" y="0"/>
            <a:ext cx="12192002" cy="6858000"/>
            <a:chOff x="-1" y="0"/>
            <a:chExt cx="12192002" cy="6858000"/>
          </a:xfrm>
          <a:noFill/>
        </p:grpSpPr>
        <p:pic>
          <p:nvPicPr>
            <p:cNvPr id="15" name="Paveikslėlis 14"/>
            <p:cNvPicPr>
              <a:picLocks noChangeAspect="1"/>
            </p:cNvPicPr>
            <p:nvPr/>
          </p:nvPicPr>
          <p:blipFill rotWithShape="1">
            <a:blip r:embed="rId3" cstate="print">
              <a:extLst>
                <a:ext uri="{28A0092B-C50C-407E-A947-70E740481C1C}">
                  <a14:useLocalDpi xmlns:a14="http://schemas.microsoft.com/office/drawing/2010/main" val="0"/>
                </a:ext>
              </a:extLst>
            </a:blip>
            <a:srcRect l="20824" r="47088"/>
            <a:stretch/>
          </p:blipFill>
          <p:spPr>
            <a:xfrm>
              <a:off x="-1" y="3805518"/>
              <a:ext cx="4164106" cy="3052482"/>
            </a:xfrm>
            <a:prstGeom prst="rect">
              <a:avLst/>
            </a:prstGeom>
            <a:grpFill/>
          </p:spPr>
        </p:pic>
        <p:grpSp>
          <p:nvGrpSpPr>
            <p:cNvPr id="10" name="Grupė 9"/>
            <p:cNvGrpSpPr/>
            <p:nvPr/>
          </p:nvGrpSpPr>
          <p:grpSpPr>
            <a:xfrm>
              <a:off x="4947" y="0"/>
              <a:ext cx="12187054" cy="6858000"/>
              <a:chOff x="4947" y="0"/>
              <a:chExt cx="12187054" cy="6858000"/>
            </a:xfrm>
            <a:grpFill/>
          </p:grpSpPr>
          <p:pic>
            <p:nvPicPr>
              <p:cNvPr id="11" name="Paveikslėlis 10"/>
              <p:cNvPicPr>
                <a:picLocks noChangeAspect="1"/>
              </p:cNvPicPr>
              <p:nvPr/>
            </p:nvPicPr>
            <p:blipFill rotWithShape="1">
              <a:blip r:embed="rId3" cstate="print">
                <a:extLst>
                  <a:ext uri="{28A0092B-C50C-407E-A947-70E740481C1C}">
                    <a14:useLocalDpi xmlns:a14="http://schemas.microsoft.com/office/drawing/2010/main" val="0"/>
                  </a:ext>
                </a:extLst>
              </a:blip>
              <a:srcRect r="47089"/>
              <a:stretch/>
            </p:blipFill>
            <p:spPr>
              <a:xfrm>
                <a:off x="4947" y="0"/>
                <a:ext cx="3414365" cy="4302000"/>
              </a:xfrm>
              <a:prstGeom prst="rect">
                <a:avLst/>
              </a:prstGeom>
              <a:grpFill/>
            </p:spPr>
          </p:pic>
          <p:pic>
            <p:nvPicPr>
              <p:cNvPr id="12" name="Paveikslėlis 11"/>
              <p:cNvPicPr>
                <a:picLocks noChangeAspect="1"/>
              </p:cNvPicPr>
              <p:nvPr/>
            </p:nvPicPr>
            <p:blipFill rotWithShape="1">
              <a:blip r:embed="rId3" cstate="print">
                <a:extLst>
                  <a:ext uri="{28A0092B-C50C-407E-A947-70E740481C1C}">
                    <a14:useLocalDpi xmlns:a14="http://schemas.microsoft.com/office/drawing/2010/main" val="0"/>
                  </a:ext>
                </a:extLst>
              </a:blip>
              <a:srcRect l="31641"/>
              <a:stretch/>
            </p:blipFill>
            <p:spPr>
              <a:xfrm>
                <a:off x="8131473" y="2898000"/>
                <a:ext cx="4060527" cy="3960000"/>
              </a:xfrm>
              <a:prstGeom prst="rect">
                <a:avLst/>
              </a:prstGeom>
              <a:grpFill/>
            </p:spPr>
          </p:pic>
          <p:pic>
            <p:nvPicPr>
              <p:cNvPr id="13" name="Paveikslėlis 12"/>
              <p:cNvPicPr>
                <a:picLocks noChangeAspect="1"/>
              </p:cNvPicPr>
              <p:nvPr/>
            </p:nvPicPr>
            <p:blipFill rotWithShape="1">
              <a:blip r:embed="rId3" cstate="print">
                <a:extLst>
                  <a:ext uri="{28A0092B-C50C-407E-A947-70E740481C1C}">
                    <a14:useLocalDpi xmlns:a14="http://schemas.microsoft.com/office/drawing/2010/main" val="0"/>
                  </a:ext>
                </a:extLst>
              </a:blip>
              <a:srcRect l="20824" r="47088"/>
              <a:stretch/>
            </p:blipFill>
            <p:spPr>
              <a:xfrm>
                <a:off x="3191070" y="0"/>
                <a:ext cx="5051978" cy="6858000"/>
              </a:xfrm>
              <a:prstGeom prst="rect">
                <a:avLst/>
              </a:prstGeom>
              <a:grpFill/>
            </p:spPr>
          </p:pic>
          <p:pic>
            <p:nvPicPr>
              <p:cNvPr id="14" name="Paveikslėlis 13"/>
              <p:cNvPicPr>
                <a:picLocks noChangeAspect="1"/>
              </p:cNvPicPr>
              <p:nvPr/>
            </p:nvPicPr>
            <p:blipFill rotWithShape="1">
              <a:blip r:embed="rId3" cstate="print">
                <a:extLst>
                  <a:ext uri="{28A0092B-C50C-407E-A947-70E740481C1C}">
                    <a14:useLocalDpi xmlns:a14="http://schemas.microsoft.com/office/drawing/2010/main" val="0"/>
                  </a:ext>
                </a:extLst>
              </a:blip>
              <a:srcRect l="20824" r="47088"/>
              <a:stretch/>
            </p:blipFill>
            <p:spPr>
              <a:xfrm>
                <a:off x="8027895" y="0"/>
                <a:ext cx="4164106" cy="3052482"/>
              </a:xfrm>
              <a:prstGeom prst="rect">
                <a:avLst/>
              </a:prstGeom>
              <a:grpFill/>
            </p:spPr>
          </p:pic>
        </p:grpSp>
      </p:grpSp>
      <p:sp>
        <p:nvSpPr>
          <p:cNvPr id="9" name="TextBox 8"/>
          <p:cNvSpPr txBox="1"/>
          <p:nvPr/>
        </p:nvSpPr>
        <p:spPr>
          <a:xfrm>
            <a:off x="2805163" y="2297259"/>
            <a:ext cx="6685251" cy="1877437"/>
          </a:xfrm>
          <a:prstGeom prst="rect">
            <a:avLst/>
          </a:prstGeom>
          <a:noFill/>
        </p:spPr>
        <p:txBody>
          <a:bodyPr wrap="square" rtlCol="0">
            <a:spAutoFit/>
          </a:bodyPr>
          <a:lstStyle/>
          <a:p>
            <a:pPr algn="ctr"/>
            <a:endParaRPr lang="en-US" sz="2800" dirty="0" smtClean="0">
              <a:solidFill>
                <a:schemeClr val="bg1"/>
              </a:solidFill>
              <a:latin typeface="Arial" panose="020B0604020202020204" pitchFamily="34" charset="0"/>
              <a:cs typeface="Arial" panose="020B0604020202020204" pitchFamily="34" charset="0"/>
            </a:endParaRPr>
          </a:p>
          <a:p>
            <a:pPr algn="ctr"/>
            <a:r>
              <a:rPr lang="lt-LT" sz="4400" dirty="0" smtClean="0">
                <a:solidFill>
                  <a:schemeClr val="bg1"/>
                </a:solidFill>
                <a:latin typeface="Arial" panose="020B0604020202020204" pitchFamily="34" charset="0"/>
                <a:cs typeface="Arial" panose="020B0604020202020204" pitchFamily="34" charset="0"/>
              </a:rPr>
              <a:t>Socialinio draudimo įmokų „lubos“</a:t>
            </a:r>
            <a:endParaRPr lang="lt-LT" sz="3600"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78252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Pavadinimas 1"/>
          <p:cNvSpPr txBox="1">
            <a:spLocks/>
          </p:cNvSpPr>
          <p:nvPr/>
        </p:nvSpPr>
        <p:spPr>
          <a:xfrm>
            <a:off x="942701" y="947679"/>
            <a:ext cx="9734007" cy="11169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lt-LT" sz="3600" dirty="0" smtClean="0">
                <a:solidFill>
                  <a:srgbClr val="8A2062"/>
                </a:solidFill>
                <a:latin typeface="Arial" panose="020B0604020202020204" pitchFamily="34" charset="0"/>
                <a:cs typeface="Arial" panose="020B0604020202020204" pitchFamily="34" charset="0"/>
              </a:rPr>
              <a:t>„Sodros“ lubos 2019 m. – 120 VDU per metus  </a:t>
            </a:r>
            <a:r>
              <a:rPr lang="lt-LT" sz="3600" dirty="0" smtClean="0">
                <a:solidFill>
                  <a:srgbClr val="8A2062"/>
                </a:solidFill>
                <a:latin typeface="Arial" panose="020B0604020202020204" pitchFamily="34" charset="0"/>
                <a:cs typeface="Arial" panose="020B0604020202020204" pitchFamily="34" charset="0"/>
              </a:rPr>
              <a:t> </a:t>
            </a:r>
          </a:p>
          <a:p>
            <a:endParaRPr lang="lt-LT" sz="4000" dirty="0">
              <a:solidFill>
                <a:srgbClr val="8A2062"/>
              </a:solidFill>
              <a:latin typeface="Arial" panose="020B0604020202020204" pitchFamily="34" charset="0"/>
              <a:cs typeface="Arial" panose="020B0604020202020204" pitchFamily="34" charset="0"/>
            </a:endParaRPr>
          </a:p>
        </p:txBody>
      </p:sp>
      <p:sp>
        <p:nvSpPr>
          <p:cNvPr id="24" name="TextBox 23"/>
          <p:cNvSpPr txBox="1"/>
          <p:nvPr/>
        </p:nvSpPr>
        <p:spPr>
          <a:xfrm>
            <a:off x="9642843" y="3979987"/>
            <a:ext cx="970447" cy="461665"/>
          </a:xfrm>
          <a:prstGeom prst="rect">
            <a:avLst/>
          </a:prstGeom>
          <a:noFill/>
        </p:spPr>
        <p:txBody>
          <a:bodyPr wrap="square" rtlCol="0">
            <a:spAutoFit/>
          </a:bodyPr>
          <a:lstStyle/>
          <a:p>
            <a:pPr algn="ctr"/>
            <a:r>
              <a:rPr lang="lt-LT" sz="2400" dirty="0" smtClean="0">
                <a:solidFill>
                  <a:schemeClr val="bg1"/>
                </a:solidFill>
                <a:latin typeface="Arial" panose="020B0604020202020204" pitchFamily="34" charset="0"/>
                <a:cs typeface="Arial" panose="020B0604020202020204" pitchFamily="34" charset="0"/>
              </a:rPr>
              <a:t>892 €</a:t>
            </a:r>
          </a:p>
        </p:txBody>
      </p:sp>
      <p:pic>
        <p:nvPicPr>
          <p:cNvPr id="25" name="Paveikslėlis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41250" y="6250119"/>
            <a:ext cx="732530" cy="501298"/>
          </a:xfrm>
          <a:prstGeom prst="rect">
            <a:avLst/>
          </a:prstGeom>
        </p:spPr>
      </p:pic>
      <p:sp>
        <p:nvSpPr>
          <p:cNvPr id="2" name="TextBox 1"/>
          <p:cNvSpPr txBox="1"/>
          <p:nvPr/>
        </p:nvSpPr>
        <p:spPr>
          <a:xfrm>
            <a:off x="0" y="0"/>
            <a:ext cx="12192000" cy="584775"/>
          </a:xfrm>
          <a:prstGeom prst="rect">
            <a:avLst/>
          </a:prstGeom>
          <a:solidFill>
            <a:srgbClr val="8A2062"/>
          </a:solidFill>
        </p:spPr>
        <p:txBody>
          <a:bodyPr wrap="square" rtlCol="0" anchor="ctr">
            <a:spAutoFit/>
          </a:bodyPr>
          <a:lstStyle/>
          <a:p>
            <a:r>
              <a:rPr lang="lt-LT" sz="3200" dirty="0" smtClean="0">
                <a:solidFill>
                  <a:schemeClr val="bg1"/>
                </a:solidFill>
              </a:rPr>
              <a:t>	SOCIALINIO DRAUDIMO ĮMOKŲ LUBOS</a:t>
            </a:r>
          </a:p>
        </p:txBody>
      </p:sp>
      <p:sp>
        <p:nvSpPr>
          <p:cNvPr id="6" name="Turinio vietos rezervavimo ženklas 2"/>
          <p:cNvSpPr>
            <a:spLocks noGrp="1"/>
          </p:cNvSpPr>
          <p:nvPr>
            <p:ph idx="1"/>
          </p:nvPr>
        </p:nvSpPr>
        <p:spPr>
          <a:xfrm>
            <a:off x="942701" y="2064666"/>
            <a:ext cx="10515600" cy="3521368"/>
          </a:xfrm>
        </p:spPr>
        <p:txBody>
          <a:bodyPr/>
          <a:lstStyle/>
          <a:p>
            <a:pPr marL="0" indent="0">
              <a:buNone/>
            </a:pPr>
            <a:r>
              <a:rPr lang="lt-LT" dirty="0">
                <a:solidFill>
                  <a:schemeClr val="tx1">
                    <a:lumMod val="75000"/>
                    <a:lumOff val="25000"/>
                  </a:schemeClr>
                </a:solidFill>
              </a:rPr>
              <a:t>Socialinio draudimo įmokos, Garantinio fondo įmokos ir Ilgalaikio darbo išmokų fondo įmokos 2019 metais bus skaičiuojamos nuo sumos, ne didesnės negu 120 vidutinių šalies darbo užmokesčių įmokoms </a:t>
            </a:r>
            <a:r>
              <a:rPr lang="lt-LT" dirty="0" smtClean="0">
                <a:solidFill>
                  <a:schemeClr val="tx1">
                    <a:lumMod val="75000"/>
                    <a:lumOff val="25000"/>
                  </a:schemeClr>
                </a:solidFill>
              </a:rPr>
              <a:t>skaičiuoti.</a:t>
            </a:r>
          </a:p>
          <a:p>
            <a:pPr marL="0" indent="0">
              <a:buNone/>
            </a:pPr>
            <a:r>
              <a:rPr lang="lt-LT" dirty="0" smtClean="0">
                <a:solidFill>
                  <a:schemeClr val="tx1">
                    <a:lumMod val="75000"/>
                    <a:lumOff val="25000"/>
                  </a:schemeClr>
                </a:solidFill>
              </a:rPr>
              <a:t>Konkretus </a:t>
            </a:r>
            <a:r>
              <a:rPr lang="lt-LT" dirty="0">
                <a:solidFill>
                  <a:schemeClr val="tx1">
                    <a:lumMod val="75000"/>
                    <a:lumOff val="25000"/>
                  </a:schemeClr>
                </a:solidFill>
              </a:rPr>
              <a:t>VDU dydis 2019 metams šiuo metu dar nėra </a:t>
            </a:r>
            <a:r>
              <a:rPr lang="lt-LT" dirty="0" smtClean="0">
                <a:solidFill>
                  <a:schemeClr val="tx1">
                    <a:lumMod val="75000"/>
                    <a:lumOff val="25000"/>
                  </a:schemeClr>
                </a:solidFill>
              </a:rPr>
              <a:t>patvirtintas.</a:t>
            </a:r>
          </a:p>
          <a:p>
            <a:pPr marL="0" indent="0">
              <a:buNone/>
            </a:pPr>
            <a:endParaRPr lang="lt-LT" dirty="0">
              <a:solidFill>
                <a:schemeClr val="tx1">
                  <a:lumMod val="75000"/>
                  <a:lumOff val="25000"/>
                </a:schemeClr>
              </a:solidFill>
            </a:endParaRPr>
          </a:p>
          <a:p>
            <a:pPr marL="0" indent="0" algn="ctr">
              <a:buNone/>
            </a:pPr>
            <a:r>
              <a:rPr lang="lt-LT" sz="3200" b="1" dirty="0" smtClean="0">
                <a:solidFill>
                  <a:srgbClr val="8A2062"/>
                </a:solidFill>
              </a:rPr>
              <a:t>PSD ĮMOKOMS LUBOS NĖRA TAIKOMOS!</a:t>
            </a:r>
          </a:p>
          <a:p>
            <a:endParaRPr lang="lt-LT" dirty="0">
              <a:solidFill>
                <a:schemeClr val="tx1">
                  <a:lumMod val="75000"/>
                  <a:lumOff val="25000"/>
                </a:schemeClr>
              </a:solidFill>
            </a:endParaRPr>
          </a:p>
        </p:txBody>
      </p:sp>
    </p:spTree>
    <p:extLst>
      <p:ext uri="{BB962C8B-B14F-4D97-AF65-F5344CB8AC3E}">
        <p14:creationId xmlns:p14="http://schemas.microsoft.com/office/powerpoint/2010/main" val="25274410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Pavadinimas 1"/>
          <p:cNvSpPr txBox="1">
            <a:spLocks/>
          </p:cNvSpPr>
          <p:nvPr/>
        </p:nvSpPr>
        <p:spPr>
          <a:xfrm>
            <a:off x="942701" y="947679"/>
            <a:ext cx="9734007" cy="11169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lt-LT" sz="3600" dirty="0" smtClean="0">
                <a:solidFill>
                  <a:srgbClr val="8A2062"/>
                </a:solidFill>
                <a:latin typeface="Arial" panose="020B0604020202020204" pitchFamily="34" charset="0"/>
                <a:cs typeface="Arial" panose="020B0604020202020204" pitchFamily="34" charset="0"/>
              </a:rPr>
              <a:t>Kam taikomos „Sodros“ įmokų lubos  </a:t>
            </a:r>
            <a:r>
              <a:rPr lang="lt-LT" sz="3600" dirty="0" smtClean="0">
                <a:solidFill>
                  <a:srgbClr val="8A2062"/>
                </a:solidFill>
                <a:latin typeface="Arial" panose="020B0604020202020204" pitchFamily="34" charset="0"/>
                <a:cs typeface="Arial" panose="020B0604020202020204" pitchFamily="34" charset="0"/>
              </a:rPr>
              <a:t> </a:t>
            </a:r>
          </a:p>
          <a:p>
            <a:endParaRPr lang="lt-LT" sz="4000" dirty="0">
              <a:solidFill>
                <a:srgbClr val="8A2062"/>
              </a:solidFill>
              <a:latin typeface="Arial" panose="020B0604020202020204" pitchFamily="34" charset="0"/>
              <a:cs typeface="Arial" panose="020B0604020202020204" pitchFamily="34" charset="0"/>
            </a:endParaRPr>
          </a:p>
        </p:txBody>
      </p:sp>
      <p:sp>
        <p:nvSpPr>
          <p:cNvPr id="24" name="TextBox 23"/>
          <p:cNvSpPr txBox="1"/>
          <p:nvPr/>
        </p:nvSpPr>
        <p:spPr>
          <a:xfrm>
            <a:off x="9642843" y="3979987"/>
            <a:ext cx="970447" cy="461665"/>
          </a:xfrm>
          <a:prstGeom prst="rect">
            <a:avLst/>
          </a:prstGeom>
          <a:noFill/>
        </p:spPr>
        <p:txBody>
          <a:bodyPr wrap="square" rtlCol="0">
            <a:spAutoFit/>
          </a:bodyPr>
          <a:lstStyle/>
          <a:p>
            <a:pPr algn="ctr"/>
            <a:r>
              <a:rPr lang="lt-LT" sz="2400" dirty="0" smtClean="0">
                <a:solidFill>
                  <a:schemeClr val="bg1"/>
                </a:solidFill>
                <a:latin typeface="Arial" panose="020B0604020202020204" pitchFamily="34" charset="0"/>
                <a:cs typeface="Arial" panose="020B0604020202020204" pitchFamily="34" charset="0"/>
              </a:rPr>
              <a:t>892 €</a:t>
            </a:r>
          </a:p>
        </p:txBody>
      </p:sp>
      <p:pic>
        <p:nvPicPr>
          <p:cNvPr id="25" name="Paveikslėlis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41250" y="6250119"/>
            <a:ext cx="732530" cy="501298"/>
          </a:xfrm>
          <a:prstGeom prst="rect">
            <a:avLst/>
          </a:prstGeom>
        </p:spPr>
      </p:pic>
      <p:sp>
        <p:nvSpPr>
          <p:cNvPr id="2" name="TextBox 1"/>
          <p:cNvSpPr txBox="1"/>
          <p:nvPr/>
        </p:nvSpPr>
        <p:spPr>
          <a:xfrm>
            <a:off x="0" y="0"/>
            <a:ext cx="12192000" cy="584775"/>
          </a:xfrm>
          <a:prstGeom prst="rect">
            <a:avLst/>
          </a:prstGeom>
          <a:solidFill>
            <a:srgbClr val="8A2062"/>
          </a:solidFill>
        </p:spPr>
        <p:txBody>
          <a:bodyPr wrap="square" rtlCol="0" anchor="ctr">
            <a:spAutoFit/>
          </a:bodyPr>
          <a:lstStyle/>
          <a:p>
            <a:r>
              <a:rPr lang="lt-LT" sz="3200" dirty="0" smtClean="0">
                <a:solidFill>
                  <a:schemeClr val="bg1"/>
                </a:solidFill>
              </a:rPr>
              <a:t>	SOCIALINIO DRAUDIMO ĮMOKŲ LUBOS</a:t>
            </a:r>
          </a:p>
        </p:txBody>
      </p:sp>
      <p:sp>
        <p:nvSpPr>
          <p:cNvPr id="6" name="Turinio vietos rezervavimo ženklas 2"/>
          <p:cNvSpPr>
            <a:spLocks noGrp="1"/>
          </p:cNvSpPr>
          <p:nvPr>
            <p:ph idx="1"/>
          </p:nvPr>
        </p:nvSpPr>
        <p:spPr>
          <a:xfrm>
            <a:off x="942701" y="2064666"/>
            <a:ext cx="10515600" cy="3521368"/>
          </a:xfrm>
        </p:spPr>
        <p:txBody>
          <a:bodyPr>
            <a:normAutofit lnSpcReduction="10000"/>
          </a:bodyPr>
          <a:lstStyle/>
          <a:p>
            <a:pPr marL="0" indent="0">
              <a:buNone/>
            </a:pPr>
            <a:r>
              <a:rPr lang="lt-LT" b="1" dirty="0">
                <a:solidFill>
                  <a:schemeClr val="tx1">
                    <a:lumMod val="75000"/>
                    <a:lumOff val="25000"/>
                  </a:schemeClr>
                </a:solidFill>
              </a:rPr>
              <a:t>2019 metais 120 VDU </a:t>
            </a:r>
            <a:r>
              <a:rPr lang="lt-LT" b="1" dirty="0" smtClean="0">
                <a:solidFill>
                  <a:schemeClr val="tx1">
                    <a:lumMod val="75000"/>
                    <a:lumOff val="25000"/>
                  </a:schemeClr>
                </a:solidFill>
              </a:rPr>
              <a:t>maksimali įmokų bazė bus taikoma:</a:t>
            </a:r>
            <a:endParaRPr lang="lt-LT" b="1" dirty="0">
              <a:solidFill>
                <a:schemeClr val="tx1">
                  <a:lumMod val="75000"/>
                  <a:lumOff val="25000"/>
                </a:schemeClr>
              </a:solidFill>
            </a:endParaRPr>
          </a:p>
          <a:p>
            <a:pPr marL="0" indent="0">
              <a:buNone/>
            </a:pPr>
            <a:r>
              <a:rPr lang="lt-LT" dirty="0" smtClean="0">
                <a:solidFill>
                  <a:schemeClr val="tx1">
                    <a:lumMod val="75000"/>
                    <a:lumOff val="25000"/>
                  </a:schemeClr>
                </a:solidFill>
              </a:rPr>
              <a:t>- Asmenims </a:t>
            </a:r>
            <a:r>
              <a:rPr lang="lt-LT" dirty="0">
                <a:solidFill>
                  <a:schemeClr val="tx1">
                    <a:lumMod val="75000"/>
                    <a:lumOff val="25000"/>
                  </a:schemeClr>
                </a:solidFill>
              </a:rPr>
              <a:t>dirbantiems pagal darbo </a:t>
            </a:r>
            <a:r>
              <a:rPr lang="lt-LT" dirty="0" smtClean="0">
                <a:solidFill>
                  <a:schemeClr val="tx1">
                    <a:lumMod val="75000"/>
                    <a:lumOff val="25000"/>
                  </a:schemeClr>
                </a:solidFill>
              </a:rPr>
              <a:t>sutartis</a:t>
            </a:r>
            <a:endParaRPr lang="lt-LT" dirty="0">
              <a:solidFill>
                <a:schemeClr val="tx1">
                  <a:lumMod val="75000"/>
                  <a:lumOff val="25000"/>
                </a:schemeClr>
              </a:solidFill>
            </a:endParaRPr>
          </a:p>
          <a:p>
            <a:pPr marL="0" indent="0">
              <a:buNone/>
            </a:pPr>
            <a:r>
              <a:rPr lang="lt-LT" dirty="0" smtClean="0">
                <a:solidFill>
                  <a:schemeClr val="tx1">
                    <a:lumMod val="75000"/>
                    <a:lumOff val="25000"/>
                  </a:schemeClr>
                </a:solidFill>
              </a:rPr>
              <a:t>- Asmenims </a:t>
            </a:r>
            <a:r>
              <a:rPr lang="lt-LT" dirty="0">
                <a:solidFill>
                  <a:schemeClr val="tx1">
                    <a:lumMod val="75000"/>
                    <a:lumOff val="25000"/>
                  </a:schemeClr>
                </a:solidFill>
              </a:rPr>
              <a:t>gaunantiems pajamas pagal autorines sutartis, pajamas iš sporto ar atlikėjo veiklos iš draudėjo (juridinis asmuo) su kuriuo yra darbo </a:t>
            </a:r>
            <a:r>
              <a:rPr lang="lt-LT" dirty="0" smtClean="0">
                <a:solidFill>
                  <a:schemeClr val="tx1">
                    <a:lumMod val="75000"/>
                    <a:lumOff val="25000"/>
                  </a:schemeClr>
                </a:solidFill>
              </a:rPr>
              <a:t>santykiai</a:t>
            </a:r>
            <a:endParaRPr lang="lt-LT" dirty="0">
              <a:solidFill>
                <a:schemeClr val="tx1">
                  <a:lumMod val="75000"/>
                  <a:lumOff val="25000"/>
                </a:schemeClr>
              </a:solidFill>
            </a:endParaRPr>
          </a:p>
          <a:p>
            <a:pPr marL="0" indent="0">
              <a:buNone/>
            </a:pPr>
            <a:r>
              <a:rPr lang="lt-LT" dirty="0" smtClean="0">
                <a:solidFill>
                  <a:schemeClr val="tx1">
                    <a:lumMod val="75000"/>
                    <a:lumOff val="25000"/>
                  </a:schemeClr>
                </a:solidFill>
              </a:rPr>
              <a:t>- Asmenims </a:t>
            </a:r>
            <a:r>
              <a:rPr lang="lt-LT" dirty="0">
                <a:solidFill>
                  <a:schemeClr val="tx1">
                    <a:lumMod val="75000"/>
                    <a:lumOff val="25000"/>
                  </a:schemeClr>
                </a:solidFill>
              </a:rPr>
              <a:t>gaunantiems tantjemas arba atlygį už veiklą </a:t>
            </a:r>
            <a:r>
              <a:rPr lang="lt-LT" dirty="0" smtClean="0">
                <a:solidFill>
                  <a:schemeClr val="tx1">
                    <a:lumMod val="75000"/>
                    <a:lumOff val="25000"/>
                  </a:schemeClr>
                </a:solidFill>
              </a:rPr>
              <a:t>valdyboje, stebėtojų </a:t>
            </a:r>
            <a:r>
              <a:rPr lang="lt-LT" dirty="0">
                <a:solidFill>
                  <a:schemeClr val="tx1">
                    <a:lumMod val="75000"/>
                    <a:lumOff val="25000"/>
                  </a:schemeClr>
                </a:solidFill>
              </a:rPr>
              <a:t>taryboje ar paskolų komitete</a:t>
            </a:r>
          </a:p>
          <a:p>
            <a:pPr marL="0" indent="0">
              <a:buNone/>
            </a:pPr>
            <a:r>
              <a:rPr lang="lt-LT" dirty="0" smtClean="0">
                <a:solidFill>
                  <a:schemeClr val="tx1">
                    <a:lumMod val="75000"/>
                    <a:lumOff val="25000"/>
                  </a:schemeClr>
                </a:solidFill>
              </a:rPr>
              <a:t>- Mažųjų </a:t>
            </a:r>
            <a:r>
              <a:rPr lang="lt-LT" dirty="0">
                <a:solidFill>
                  <a:schemeClr val="tx1">
                    <a:lumMod val="75000"/>
                    <a:lumOff val="25000"/>
                  </a:schemeClr>
                </a:solidFill>
              </a:rPr>
              <a:t>bendrijų vadovams, kurie nėra tų bendrijų nariai</a:t>
            </a:r>
          </a:p>
          <a:p>
            <a:endParaRPr lang="lt-LT" dirty="0">
              <a:solidFill>
                <a:schemeClr val="tx1">
                  <a:lumMod val="75000"/>
                  <a:lumOff val="25000"/>
                </a:schemeClr>
              </a:solidFill>
            </a:endParaRPr>
          </a:p>
        </p:txBody>
      </p:sp>
    </p:spTree>
    <p:extLst>
      <p:ext uri="{BB962C8B-B14F-4D97-AF65-F5344CB8AC3E}">
        <p14:creationId xmlns:p14="http://schemas.microsoft.com/office/powerpoint/2010/main" val="17667721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Pavadinimas 1"/>
          <p:cNvSpPr txBox="1">
            <a:spLocks/>
          </p:cNvSpPr>
          <p:nvPr/>
        </p:nvSpPr>
        <p:spPr>
          <a:xfrm>
            <a:off x="942701" y="947679"/>
            <a:ext cx="9734007" cy="11169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lt-LT" sz="3600" dirty="0" smtClean="0">
                <a:solidFill>
                  <a:srgbClr val="8A2062"/>
                </a:solidFill>
                <a:latin typeface="Arial" panose="020B0604020202020204" pitchFamily="34" charset="0"/>
                <a:cs typeface="Arial" panose="020B0604020202020204" pitchFamily="34" charset="0"/>
              </a:rPr>
              <a:t>Taikoma maksima įmokų bazė yra metinė </a:t>
            </a:r>
          </a:p>
          <a:p>
            <a:endParaRPr lang="lt-LT" sz="4000" dirty="0">
              <a:solidFill>
                <a:srgbClr val="8A2062"/>
              </a:solidFill>
              <a:latin typeface="Arial" panose="020B0604020202020204" pitchFamily="34" charset="0"/>
              <a:cs typeface="Arial" panose="020B0604020202020204" pitchFamily="34" charset="0"/>
            </a:endParaRPr>
          </a:p>
        </p:txBody>
      </p:sp>
      <p:sp>
        <p:nvSpPr>
          <p:cNvPr id="24" name="TextBox 23"/>
          <p:cNvSpPr txBox="1"/>
          <p:nvPr/>
        </p:nvSpPr>
        <p:spPr>
          <a:xfrm>
            <a:off x="9642843" y="3979987"/>
            <a:ext cx="970447" cy="461665"/>
          </a:xfrm>
          <a:prstGeom prst="rect">
            <a:avLst/>
          </a:prstGeom>
          <a:noFill/>
        </p:spPr>
        <p:txBody>
          <a:bodyPr wrap="square" rtlCol="0">
            <a:spAutoFit/>
          </a:bodyPr>
          <a:lstStyle/>
          <a:p>
            <a:pPr algn="ctr"/>
            <a:r>
              <a:rPr lang="lt-LT" sz="2400" dirty="0" smtClean="0">
                <a:solidFill>
                  <a:schemeClr val="bg1"/>
                </a:solidFill>
                <a:latin typeface="Arial" panose="020B0604020202020204" pitchFamily="34" charset="0"/>
                <a:cs typeface="Arial" panose="020B0604020202020204" pitchFamily="34" charset="0"/>
              </a:rPr>
              <a:t>892 €</a:t>
            </a:r>
          </a:p>
        </p:txBody>
      </p:sp>
      <p:pic>
        <p:nvPicPr>
          <p:cNvPr id="25" name="Paveikslėlis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41250" y="6250119"/>
            <a:ext cx="732530" cy="501298"/>
          </a:xfrm>
          <a:prstGeom prst="rect">
            <a:avLst/>
          </a:prstGeom>
        </p:spPr>
      </p:pic>
      <p:sp>
        <p:nvSpPr>
          <p:cNvPr id="2" name="TextBox 1"/>
          <p:cNvSpPr txBox="1"/>
          <p:nvPr/>
        </p:nvSpPr>
        <p:spPr>
          <a:xfrm>
            <a:off x="0" y="0"/>
            <a:ext cx="12192000" cy="584775"/>
          </a:xfrm>
          <a:prstGeom prst="rect">
            <a:avLst/>
          </a:prstGeom>
          <a:solidFill>
            <a:srgbClr val="8A2062"/>
          </a:solidFill>
        </p:spPr>
        <p:txBody>
          <a:bodyPr wrap="square" rtlCol="0" anchor="ctr">
            <a:spAutoFit/>
          </a:bodyPr>
          <a:lstStyle/>
          <a:p>
            <a:r>
              <a:rPr lang="lt-LT" sz="3200" dirty="0" smtClean="0">
                <a:solidFill>
                  <a:schemeClr val="bg1"/>
                </a:solidFill>
              </a:rPr>
              <a:t>	SOCIALINIO DRAUDIMO ĮMOKŲ LUBOS</a:t>
            </a:r>
          </a:p>
        </p:txBody>
      </p:sp>
      <p:sp>
        <p:nvSpPr>
          <p:cNvPr id="6" name="Turinio vietos rezervavimo ženklas 2"/>
          <p:cNvSpPr>
            <a:spLocks noGrp="1"/>
          </p:cNvSpPr>
          <p:nvPr>
            <p:ph idx="1"/>
          </p:nvPr>
        </p:nvSpPr>
        <p:spPr>
          <a:xfrm>
            <a:off x="942701" y="2064665"/>
            <a:ext cx="10515600" cy="5294077"/>
          </a:xfrm>
        </p:spPr>
        <p:txBody>
          <a:bodyPr>
            <a:normAutofit/>
          </a:bodyPr>
          <a:lstStyle/>
          <a:p>
            <a:pPr marL="0" indent="0">
              <a:buNone/>
            </a:pPr>
            <a:r>
              <a:rPr lang="lt-LT" dirty="0" smtClean="0">
                <a:solidFill>
                  <a:schemeClr val="tx1">
                    <a:lumMod val="75000"/>
                    <a:lumOff val="25000"/>
                  </a:schemeClr>
                </a:solidFill>
              </a:rPr>
              <a:t>Maksimali įmokų bazė (lubos) nėra dalinama proporcingai </a:t>
            </a:r>
            <a:r>
              <a:rPr lang="lt-LT" dirty="0">
                <a:solidFill>
                  <a:schemeClr val="tx1">
                    <a:lumMod val="75000"/>
                    <a:lumOff val="25000"/>
                  </a:schemeClr>
                </a:solidFill>
              </a:rPr>
              <a:t>mėnesiais.</a:t>
            </a:r>
          </a:p>
          <a:p>
            <a:pPr marL="0" indent="0">
              <a:buNone/>
            </a:pPr>
            <a:r>
              <a:rPr lang="lt-LT" dirty="0" smtClean="0">
                <a:solidFill>
                  <a:schemeClr val="tx1">
                    <a:lumMod val="75000"/>
                    <a:lumOff val="25000"/>
                  </a:schemeClr>
                </a:solidFill>
              </a:rPr>
              <a:t>Jeigu </a:t>
            </a:r>
            <a:r>
              <a:rPr lang="lt-LT" dirty="0">
                <a:solidFill>
                  <a:schemeClr val="tx1">
                    <a:lumMod val="75000"/>
                    <a:lumOff val="25000"/>
                  </a:schemeClr>
                </a:solidFill>
              </a:rPr>
              <a:t>asmeniui per sausio mėnesį priskaičiuojamas darbo užmokestis yra 15 VDU, tai nuo visos sumos yra skaičiuojamos įmokos. </a:t>
            </a:r>
            <a:endParaRPr lang="lt-LT" dirty="0" smtClean="0">
              <a:solidFill>
                <a:schemeClr val="tx1">
                  <a:lumMod val="75000"/>
                  <a:lumOff val="25000"/>
                </a:schemeClr>
              </a:solidFill>
            </a:endParaRPr>
          </a:p>
          <a:p>
            <a:pPr marL="0" indent="0">
              <a:buNone/>
            </a:pPr>
            <a:r>
              <a:rPr lang="lt-LT" dirty="0" smtClean="0">
                <a:solidFill>
                  <a:schemeClr val="tx1">
                    <a:lumMod val="75000"/>
                    <a:lumOff val="25000"/>
                  </a:schemeClr>
                </a:solidFill>
              </a:rPr>
              <a:t>Socialinio draudimo įmokų nereikia mokėti nuo to mėnesio, kai pasiekiama tais metais galiojanti maksimali įmokų bazė (lubos):</a:t>
            </a:r>
          </a:p>
          <a:p>
            <a:pPr marL="457200" lvl="1" indent="0">
              <a:buNone/>
            </a:pPr>
            <a:r>
              <a:rPr lang="lt-LT" sz="2800" dirty="0" smtClean="0">
                <a:solidFill>
                  <a:schemeClr val="tx1">
                    <a:lumMod val="75000"/>
                    <a:lumOff val="25000"/>
                  </a:schemeClr>
                </a:solidFill>
              </a:rPr>
              <a:t>- 2019 m. 120 VDU</a:t>
            </a:r>
          </a:p>
          <a:p>
            <a:pPr marL="457200" lvl="1" indent="0">
              <a:buNone/>
            </a:pPr>
            <a:r>
              <a:rPr lang="lt-LT" sz="2800" dirty="0" smtClean="0">
                <a:solidFill>
                  <a:schemeClr val="tx1">
                    <a:lumMod val="75000"/>
                    <a:lumOff val="25000"/>
                  </a:schemeClr>
                </a:solidFill>
              </a:rPr>
              <a:t>- 2020 m. 84 VDU</a:t>
            </a:r>
          </a:p>
          <a:p>
            <a:pPr marL="457200" lvl="1" indent="0">
              <a:buNone/>
            </a:pPr>
            <a:r>
              <a:rPr lang="lt-LT" sz="2800" dirty="0" smtClean="0">
                <a:solidFill>
                  <a:schemeClr val="tx1">
                    <a:lumMod val="75000"/>
                    <a:lumOff val="25000"/>
                  </a:schemeClr>
                </a:solidFill>
              </a:rPr>
              <a:t>- 2021 m. 60 VDU</a:t>
            </a:r>
            <a:endParaRPr lang="lt-LT" sz="2800" dirty="0">
              <a:solidFill>
                <a:schemeClr val="tx1">
                  <a:lumMod val="75000"/>
                  <a:lumOff val="25000"/>
                </a:schemeClr>
              </a:solidFill>
            </a:endParaRPr>
          </a:p>
          <a:p>
            <a:pPr marL="0" indent="0">
              <a:buNone/>
            </a:pPr>
            <a:endParaRPr lang="lt-LT" dirty="0">
              <a:solidFill>
                <a:schemeClr val="tx1">
                  <a:lumMod val="75000"/>
                  <a:lumOff val="25000"/>
                </a:schemeClr>
              </a:solidFill>
            </a:endParaRPr>
          </a:p>
        </p:txBody>
      </p:sp>
    </p:spTree>
    <p:extLst>
      <p:ext uri="{BB962C8B-B14F-4D97-AF65-F5344CB8AC3E}">
        <p14:creationId xmlns:p14="http://schemas.microsoft.com/office/powerpoint/2010/main" val="3587147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Pavadinimas 1"/>
          <p:cNvSpPr txBox="1">
            <a:spLocks/>
          </p:cNvSpPr>
          <p:nvPr/>
        </p:nvSpPr>
        <p:spPr>
          <a:xfrm>
            <a:off x="942701" y="947679"/>
            <a:ext cx="9734007" cy="1116987"/>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lt-LT" sz="3600" dirty="0" smtClean="0">
                <a:solidFill>
                  <a:srgbClr val="8A2062"/>
                </a:solidFill>
                <a:latin typeface="Arial" panose="020B0604020202020204" pitchFamily="34" charset="0"/>
                <a:cs typeface="Arial" panose="020B0604020202020204" pitchFamily="34" charset="0"/>
              </a:rPr>
              <a:t>Maksimali įmokų bazė sumuojama tik pas tą patį darbdavį </a:t>
            </a:r>
            <a:endParaRPr lang="lt-LT" sz="4000" dirty="0">
              <a:solidFill>
                <a:srgbClr val="8A2062"/>
              </a:solidFill>
              <a:latin typeface="Arial" panose="020B0604020202020204" pitchFamily="34" charset="0"/>
              <a:cs typeface="Arial" panose="020B0604020202020204" pitchFamily="34" charset="0"/>
            </a:endParaRPr>
          </a:p>
        </p:txBody>
      </p:sp>
      <p:sp>
        <p:nvSpPr>
          <p:cNvPr id="24" name="TextBox 23"/>
          <p:cNvSpPr txBox="1"/>
          <p:nvPr/>
        </p:nvSpPr>
        <p:spPr>
          <a:xfrm>
            <a:off x="9642843" y="3979987"/>
            <a:ext cx="970447" cy="461665"/>
          </a:xfrm>
          <a:prstGeom prst="rect">
            <a:avLst/>
          </a:prstGeom>
          <a:noFill/>
        </p:spPr>
        <p:txBody>
          <a:bodyPr wrap="square" rtlCol="0">
            <a:spAutoFit/>
          </a:bodyPr>
          <a:lstStyle/>
          <a:p>
            <a:pPr algn="ctr"/>
            <a:r>
              <a:rPr lang="lt-LT" sz="2400" dirty="0" smtClean="0">
                <a:solidFill>
                  <a:schemeClr val="bg1"/>
                </a:solidFill>
                <a:latin typeface="Arial" panose="020B0604020202020204" pitchFamily="34" charset="0"/>
                <a:cs typeface="Arial" panose="020B0604020202020204" pitchFamily="34" charset="0"/>
              </a:rPr>
              <a:t>892 €</a:t>
            </a:r>
          </a:p>
        </p:txBody>
      </p:sp>
      <p:pic>
        <p:nvPicPr>
          <p:cNvPr id="25" name="Paveikslėlis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41250" y="6250119"/>
            <a:ext cx="732530" cy="501298"/>
          </a:xfrm>
          <a:prstGeom prst="rect">
            <a:avLst/>
          </a:prstGeom>
        </p:spPr>
      </p:pic>
      <p:sp>
        <p:nvSpPr>
          <p:cNvPr id="2" name="TextBox 1"/>
          <p:cNvSpPr txBox="1"/>
          <p:nvPr/>
        </p:nvSpPr>
        <p:spPr>
          <a:xfrm>
            <a:off x="0" y="0"/>
            <a:ext cx="12192000" cy="584775"/>
          </a:xfrm>
          <a:prstGeom prst="rect">
            <a:avLst/>
          </a:prstGeom>
          <a:solidFill>
            <a:srgbClr val="8A2062"/>
          </a:solidFill>
        </p:spPr>
        <p:txBody>
          <a:bodyPr wrap="square" rtlCol="0" anchor="ctr">
            <a:spAutoFit/>
          </a:bodyPr>
          <a:lstStyle/>
          <a:p>
            <a:r>
              <a:rPr lang="lt-LT" sz="3200" dirty="0" smtClean="0">
                <a:solidFill>
                  <a:schemeClr val="bg1"/>
                </a:solidFill>
              </a:rPr>
              <a:t>	SOCIALINIO DRAUDIMO ĮMOKŲ LUBOS</a:t>
            </a:r>
          </a:p>
        </p:txBody>
      </p:sp>
      <p:sp>
        <p:nvSpPr>
          <p:cNvPr id="6" name="Turinio vietos rezervavimo ženklas 2"/>
          <p:cNvSpPr>
            <a:spLocks noGrp="1"/>
          </p:cNvSpPr>
          <p:nvPr>
            <p:ph idx="1"/>
          </p:nvPr>
        </p:nvSpPr>
        <p:spPr>
          <a:xfrm>
            <a:off x="942701" y="2064665"/>
            <a:ext cx="10630990" cy="5294077"/>
          </a:xfrm>
        </p:spPr>
        <p:txBody>
          <a:bodyPr>
            <a:normAutofit/>
          </a:bodyPr>
          <a:lstStyle/>
          <a:p>
            <a:pPr marL="0" indent="0">
              <a:buNone/>
            </a:pPr>
            <a:r>
              <a:rPr lang="lt-LT" dirty="0" smtClean="0">
                <a:solidFill>
                  <a:schemeClr val="tx1">
                    <a:lumMod val="75000"/>
                    <a:lumOff val="25000"/>
                  </a:schemeClr>
                </a:solidFill>
              </a:rPr>
              <a:t>- Jeigu </a:t>
            </a:r>
            <a:r>
              <a:rPr lang="lt-LT" dirty="0">
                <a:solidFill>
                  <a:schemeClr val="tx1">
                    <a:lumMod val="75000"/>
                    <a:lumOff val="25000"/>
                  </a:schemeClr>
                </a:solidFill>
              </a:rPr>
              <a:t>tas pats asmuo yra apdraustasis pagal </a:t>
            </a:r>
            <a:r>
              <a:rPr lang="lt-LT" dirty="0" smtClean="0">
                <a:solidFill>
                  <a:schemeClr val="tx1">
                    <a:lumMod val="75000"/>
                    <a:lumOff val="25000"/>
                  </a:schemeClr>
                </a:solidFill>
              </a:rPr>
              <a:t>kelias Socialinio draudimo </a:t>
            </a:r>
            <a:r>
              <a:rPr lang="lt-LT" dirty="0">
                <a:solidFill>
                  <a:schemeClr val="tx1">
                    <a:lumMod val="75000"/>
                    <a:lumOff val="25000"/>
                  </a:schemeClr>
                </a:solidFill>
              </a:rPr>
              <a:t>įstatymo 4 straipsnio dalis pas tą patį </a:t>
            </a:r>
            <a:r>
              <a:rPr lang="lt-LT" dirty="0" smtClean="0">
                <a:solidFill>
                  <a:schemeClr val="tx1">
                    <a:lumMod val="75000"/>
                    <a:lumOff val="25000"/>
                  </a:schemeClr>
                </a:solidFill>
              </a:rPr>
              <a:t>draudėją, skaičiuojant </a:t>
            </a:r>
            <a:r>
              <a:rPr lang="lt-LT" dirty="0">
                <a:solidFill>
                  <a:schemeClr val="tx1">
                    <a:lumMod val="75000"/>
                    <a:lumOff val="25000"/>
                  </a:schemeClr>
                </a:solidFill>
              </a:rPr>
              <a:t>įmokų lubas draudžiamosios pajamos sumuojamos.</a:t>
            </a:r>
          </a:p>
          <a:p>
            <a:pPr marL="0" indent="0">
              <a:buNone/>
            </a:pPr>
            <a:r>
              <a:rPr lang="lt-LT" sz="2000" b="1" dirty="0" smtClean="0">
                <a:solidFill>
                  <a:schemeClr val="tx1">
                    <a:lumMod val="75000"/>
                    <a:lumOff val="25000"/>
                  </a:schemeClr>
                </a:solidFill>
              </a:rPr>
              <a:t>Pavyzdys: </a:t>
            </a:r>
            <a:r>
              <a:rPr lang="lt-LT" sz="2000" dirty="0" smtClean="0">
                <a:solidFill>
                  <a:schemeClr val="tx1">
                    <a:lumMod val="75000"/>
                    <a:lumOff val="25000"/>
                  </a:schemeClr>
                </a:solidFill>
              </a:rPr>
              <a:t>asmuo </a:t>
            </a:r>
            <a:r>
              <a:rPr lang="lt-LT" sz="2000" dirty="0">
                <a:solidFill>
                  <a:schemeClr val="tx1">
                    <a:lumMod val="75000"/>
                    <a:lumOff val="25000"/>
                  </a:schemeClr>
                </a:solidFill>
              </a:rPr>
              <a:t>įmonėje yra darbuotojas. Šis asmuo toje pačioje įmonėje taip pat yra valdybos narys,  ir gauna tantjemas už veiklą valdyboje. Nurodytu atveju skaičiuojant įmokų „lubas“ yra sumuojamas darbuotojo gaunamas darbo užmokestis ir kaip valdybos nario gaunamos tantjemos</a:t>
            </a:r>
            <a:r>
              <a:rPr lang="lt-LT" sz="2000" dirty="0" smtClean="0">
                <a:solidFill>
                  <a:schemeClr val="tx1">
                    <a:lumMod val="75000"/>
                    <a:lumOff val="25000"/>
                  </a:schemeClr>
                </a:solidFill>
              </a:rPr>
              <a:t>.</a:t>
            </a:r>
          </a:p>
          <a:p>
            <a:pPr marL="0" indent="0">
              <a:buNone/>
            </a:pPr>
            <a:endParaRPr lang="lt-LT" sz="2000" dirty="0" smtClean="0">
              <a:solidFill>
                <a:schemeClr val="tx1">
                  <a:lumMod val="75000"/>
                  <a:lumOff val="25000"/>
                </a:schemeClr>
              </a:solidFill>
            </a:endParaRPr>
          </a:p>
          <a:p>
            <a:pPr marL="0" indent="0">
              <a:buNone/>
            </a:pPr>
            <a:r>
              <a:rPr lang="lt-LT" dirty="0" smtClean="0">
                <a:solidFill>
                  <a:schemeClr val="tx1">
                    <a:lumMod val="75000"/>
                    <a:lumOff val="25000"/>
                  </a:schemeClr>
                </a:solidFill>
              </a:rPr>
              <a:t>- Jeigu </a:t>
            </a:r>
            <a:r>
              <a:rPr lang="lt-LT" dirty="0">
                <a:solidFill>
                  <a:schemeClr val="tx1">
                    <a:lumMod val="75000"/>
                    <a:lumOff val="25000"/>
                  </a:schemeClr>
                </a:solidFill>
              </a:rPr>
              <a:t>asmuo yra apdraustasis pas kelis </a:t>
            </a:r>
            <a:r>
              <a:rPr lang="lt-LT" dirty="0" smtClean="0">
                <a:solidFill>
                  <a:schemeClr val="tx1">
                    <a:lumMod val="75000"/>
                    <a:lumOff val="25000"/>
                  </a:schemeClr>
                </a:solidFill>
              </a:rPr>
              <a:t>draudėjus, </a:t>
            </a:r>
            <a:r>
              <a:rPr lang="lt-LT" dirty="0">
                <a:solidFill>
                  <a:schemeClr val="tx1">
                    <a:lumMod val="75000"/>
                    <a:lumOff val="25000"/>
                  </a:schemeClr>
                </a:solidFill>
              </a:rPr>
              <a:t>įmokų lubos </a:t>
            </a:r>
            <a:r>
              <a:rPr lang="lt-LT" dirty="0" smtClean="0">
                <a:solidFill>
                  <a:schemeClr val="tx1">
                    <a:lumMod val="75000"/>
                    <a:lumOff val="25000"/>
                  </a:schemeClr>
                </a:solidFill>
              </a:rPr>
              <a:t>už </a:t>
            </a:r>
            <a:r>
              <a:rPr lang="lt-LT" dirty="0">
                <a:solidFill>
                  <a:schemeClr val="tx1">
                    <a:lumMod val="75000"/>
                    <a:lumOff val="25000"/>
                  </a:schemeClr>
                </a:solidFill>
              </a:rPr>
              <a:t>apdraustąjį </a:t>
            </a:r>
            <a:r>
              <a:rPr lang="lt-LT" dirty="0" smtClean="0">
                <a:solidFill>
                  <a:schemeClr val="tx1">
                    <a:lumMod val="75000"/>
                    <a:lumOff val="25000"/>
                  </a:schemeClr>
                </a:solidFill>
              </a:rPr>
              <a:t>yra skaičiuojamos pas </a:t>
            </a:r>
            <a:r>
              <a:rPr lang="lt-LT" dirty="0">
                <a:solidFill>
                  <a:schemeClr val="tx1">
                    <a:lumMod val="75000"/>
                    <a:lumOff val="25000"/>
                  </a:schemeClr>
                </a:solidFill>
              </a:rPr>
              <a:t>kiekvieną draudėją atskirai.</a:t>
            </a:r>
          </a:p>
          <a:p>
            <a:pPr marL="0" indent="0">
              <a:buNone/>
            </a:pPr>
            <a:r>
              <a:rPr lang="lt-LT" sz="2000" b="1" dirty="0" smtClean="0">
                <a:solidFill>
                  <a:schemeClr val="tx1">
                    <a:lumMod val="75000"/>
                    <a:lumOff val="25000"/>
                  </a:schemeClr>
                </a:solidFill>
              </a:rPr>
              <a:t>Pavyzdys: </a:t>
            </a:r>
            <a:r>
              <a:rPr lang="lt-LT" sz="2000" dirty="0">
                <a:solidFill>
                  <a:schemeClr val="tx1">
                    <a:lumMod val="75000"/>
                    <a:lumOff val="25000"/>
                  </a:schemeClr>
                </a:solidFill>
              </a:rPr>
              <a:t>jeigu asmuo dirba įmonėje A ir per metus uždirba 100 VDU, o taip pat dirba įmonėje B ir per metus uždirba 40 VDU, tokiu atveju įmokų „lubos“ dar nėra pasiektos nei pas vieną draudėją. </a:t>
            </a:r>
          </a:p>
          <a:p>
            <a:pPr marL="0" indent="0">
              <a:buNone/>
            </a:pPr>
            <a:endParaRPr lang="lt-LT" sz="2000" dirty="0" smtClean="0">
              <a:solidFill>
                <a:schemeClr val="tx1">
                  <a:lumMod val="75000"/>
                  <a:lumOff val="25000"/>
                </a:schemeClr>
              </a:solidFill>
            </a:endParaRPr>
          </a:p>
          <a:p>
            <a:pPr marL="0" indent="0">
              <a:buNone/>
            </a:pPr>
            <a:endParaRPr lang="lt-LT" sz="2000" dirty="0" smtClean="0">
              <a:solidFill>
                <a:schemeClr val="tx1">
                  <a:lumMod val="75000"/>
                  <a:lumOff val="25000"/>
                </a:schemeClr>
              </a:solidFill>
            </a:endParaRPr>
          </a:p>
        </p:txBody>
      </p:sp>
    </p:spTree>
    <p:extLst>
      <p:ext uri="{BB962C8B-B14F-4D97-AF65-F5344CB8AC3E}">
        <p14:creationId xmlns:p14="http://schemas.microsoft.com/office/powerpoint/2010/main" val="31512815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Pavadinimas 1"/>
          <p:cNvSpPr txBox="1">
            <a:spLocks/>
          </p:cNvSpPr>
          <p:nvPr/>
        </p:nvSpPr>
        <p:spPr>
          <a:xfrm>
            <a:off x="942701" y="947679"/>
            <a:ext cx="9734007" cy="1116987"/>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lt-LT" sz="3600" dirty="0">
                <a:solidFill>
                  <a:srgbClr val="8A2062"/>
                </a:solidFill>
                <a:latin typeface="Arial" panose="020B0604020202020204" pitchFamily="34" charset="0"/>
                <a:cs typeface="Arial" panose="020B0604020202020204" pitchFamily="34" charset="0"/>
              </a:rPr>
              <a:t>Įmokų lubos yra skaičiuojamos pagal kiekvieną socialinio draudimo rūšį atskirai </a:t>
            </a:r>
            <a:endParaRPr lang="lt-LT" sz="4000" dirty="0">
              <a:solidFill>
                <a:srgbClr val="8A2062"/>
              </a:solidFill>
              <a:latin typeface="Arial" panose="020B0604020202020204" pitchFamily="34" charset="0"/>
              <a:cs typeface="Arial" panose="020B0604020202020204" pitchFamily="34" charset="0"/>
            </a:endParaRPr>
          </a:p>
        </p:txBody>
      </p:sp>
      <p:sp>
        <p:nvSpPr>
          <p:cNvPr id="24" name="TextBox 23"/>
          <p:cNvSpPr txBox="1"/>
          <p:nvPr/>
        </p:nvSpPr>
        <p:spPr>
          <a:xfrm>
            <a:off x="9642843" y="3979987"/>
            <a:ext cx="970447" cy="461665"/>
          </a:xfrm>
          <a:prstGeom prst="rect">
            <a:avLst/>
          </a:prstGeom>
          <a:noFill/>
        </p:spPr>
        <p:txBody>
          <a:bodyPr wrap="square" rtlCol="0">
            <a:spAutoFit/>
          </a:bodyPr>
          <a:lstStyle/>
          <a:p>
            <a:pPr algn="ctr"/>
            <a:r>
              <a:rPr lang="lt-LT" sz="2400" dirty="0" smtClean="0">
                <a:solidFill>
                  <a:schemeClr val="bg1"/>
                </a:solidFill>
                <a:latin typeface="Arial" panose="020B0604020202020204" pitchFamily="34" charset="0"/>
                <a:cs typeface="Arial" panose="020B0604020202020204" pitchFamily="34" charset="0"/>
              </a:rPr>
              <a:t>892 €</a:t>
            </a:r>
          </a:p>
        </p:txBody>
      </p:sp>
      <p:pic>
        <p:nvPicPr>
          <p:cNvPr id="25" name="Paveikslėlis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41250" y="6250119"/>
            <a:ext cx="732530" cy="501298"/>
          </a:xfrm>
          <a:prstGeom prst="rect">
            <a:avLst/>
          </a:prstGeom>
        </p:spPr>
      </p:pic>
      <p:sp>
        <p:nvSpPr>
          <p:cNvPr id="2" name="TextBox 1"/>
          <p:cNvSpPr txBox="1"/>
          <p:nvPr/>
        </p:nvSpPr>
        <p:spPr>
          <a:xfrm>
            <a:off x="0" y="0"/>
            <a:ext cx="12192000" cy="584775"/>
          </a:xfrm>
          <a:prstGeom prst="rect">
            <a:avLst/>
          </a:prstGeom>
          <a:solidFill>
            <a:srgbClr val="8A2062"/>
          </a:solidFill>
        </p:spPr>
        <p:txBody>
          <a:bodyPr wrap="square" rtlCol="0" anchor="ctr">
            <a:spAutoFit/>
          </a:bodyPr>
          <a:lstStyle/>
          <a:p>
            <a:r>
              <a:rPr lang="lt-LT" sz="3200" dirty="0" smtClean="0">
                <a:solidFill>
                  <a:schemeClr val="bg1"/>
                </a:solidFill>
              </a:rPr>
              <a:t>	SOCIALINIO DRAUDIMO ĮMOKŲ LUBOS</a:t>
            </a:r>
          </a:p>
        </p:txBody>
      </p:sp>
      <p:sp>
        <p:nvSpPr>
          <p:cNvPr id="6" name="Turinio vietos rezervavimo ženklas 2"/>
          <p:cNvSpPr>
            <a:spLocks noGrp="1"/>
          </p:cNvSpPr>
          <p:nvPr>
            <p:ph idx="1"/>
          </p:nvPr>
        </p:nvSpPr>
        <p:spPr>
          <a:xfrm>
            <a:off x="942701" y="2064665"/>
            <a:ext cx="10709368" cy="5294077"/>
          </a:xfrm>
        </p:spPr>
        <p:txBody>
          <a:bodyPr>
            <a:normAutofit/>
          </a:bodyPr>
          <a:lstStyle/>
          <a:p>
            <a:pPr marL="0" indent="0">
              <a:buNone/>
            </a:pPr>
            <a:r>
              <a:rPr lang="lt-LT" dirty="0" smtClean="0">
                <a:solidFill>
                  <a:schemeClr val="tx1">
                    <a:lumMod val="75000"/>
                    <a:lumOff val="25000"/>
                  </a:schemeClr>
                </a:solidFill>
              </a:rPr>
              <a:t>Įmokų </a:t>
            </a:r>
            <a:r>
              <a:rPr lang="lt-LT" dirty="0">
                <a:solidFill>
                  <a:schemeClr val="tx1">
                    <a:lumMod val="75000"/>
                    <a:lumOff val="25000"/>
                  </a:schemeClr>
                </a:solidFill>
              </a:rPr>
              <a:t>lubos yra skaičiuojamos pagal kiekvieną socialinio draudimo </a:t>
            </a:r>
            <a:r>
              <a:rPr lang="lt-LT" dirty="0" smtClean="0">
                <a:solidFill>
                  <a:schemeClr val="tx1">
                    <a:lumMod val="75000"/>
                    <a:lumOff val="25000"/>
                  </a:schemeClr>
                </a:solidFill>
              </a:rPr>
              <a:t>rūšį: pensijų</a:t>
            </a:r>
            <a:r>
              <a:rPr lang="lt-LT" dirty="0">
                <a:solidFill>
                  <a:schemeClr val="tx1">
                    <a:lumMod val="75000"/>
                    <a:lumOff val="25000"/>
                  </a:schemeClr>
                </a:solidFill>
              </a:rPr>
              <a:t>, ligos, motinystės, nedarbo, nelaimingų atsitikimų darbe ir profesinių </a:t>
            </a:r>
            <a:r>
              <a:rPr lang="lt-LT" dirty="0" smtClean="0">
                <a:solidFill>
                  <a:schemeClr val="tx1">
                    <a:lumMod val="75000"/>
                    <a:lumOff val="25000"/>
                  </a:schemeClr>
                </a:solidFill>
              </a:rPr>
              <a:t>ligų atskirai, taip </a:t>
            </a:r>
            <a:r>
              <a:rPr lang="lt-LT" dirty="0">
                <a:solidFill>
                  <a:schemeClr val="tx1">
                    <a:lumMod val="75000"/>
                    <a:lumOff val="25000"/>
                  </a:schemeClr>
                </a:solidFill>
              </a:rPr>
              <a:t>pat pagal </a:t>
            </a:r>
            <a:r>
              <a:rPr lang="lt-LT" dirty="0" smtClean="0">
                <a:solidFill>
                  <a:schemeClr val="tx1">
                    <a:lumMod val="75000"/>
                    <a:lumOff val="25000"/>
                  </a:schemeClr>
                </a:solidFill>
              </a:rPr>
              <a:t>įmokas </a:t>
            </a:r>
            <a:r>
              <a:rPr lang="lt-LT" dirty="0">
                <a:solidFill>
                  <a:schemeClr val="tx1">
                    <a:lumMod val="75000"/>
                    <a:lumOff val="25000"/>
                  </a:schemeClr>
                </a:solidFill>
              </a:rPr>
              <a:t>į Garantinį fondą ir </a:t>
            </a:r>
            <a:r>
              <a:rPr lang="lt-LT" dirty="0" smtClean="0">
                <a:solidFill>
                  <a:schemeClr val="tx1">
                    <a:lumMod val="75000"/>
                    <a:lumOff val="25000"/>
                  </a:schemeClr>
                </a:solidFill>
              </a:rPr>
              <a:t>įmokas </a:t>
            </a:r>
            <a:r>
              <a:rPr lang="lt-LT" dirty="0">
                <a:solidFill>
                  <a:schemeClr val="tx1">
                    <a:lumMod val="75000"/>
                    <a:lumOff val="25000"/>
                  </a:schemeClr>
                </a:solidFill>
              </a:rPr>
              <a:t>į Ilgalaikio darbo išmokų fondą. Jeigu </a:t>
            </a:r>
            <a:r>
              <a:rPr lang="lt-LT" dirty="0" smtClean="0">
                <a:solidFill>
                  <a:schemeClr val="tx1">
                    <a:lumMod val="75000"/>
                    <a:lumOff val="25000"/>
                  </a:schemeClr>
                </a:solidFill>
              </a:rPr>
              <a:t>pasiekiamos </a:t>
            </a:r>
            <a:r>
              <a:rPr lang="lt-LT" dirty="0">
                <a:solidFill>
                  <a:schemeClr val="tx1">
                    <a:lumMod val="75000"/>
                    <a:lumOff val="25000"/>
                  </a:schemeClr>
                </a:solidFill>
              </a:rPr>
              <a:t>vienos rūšies socialinio draudimo įmokų </a:t>
            </a:r>
            <a:r>
              <a:rPr lang="lt-LT" dirty="0" smtClean="0">
                <a:solidFill>
                  <a:schemeClr val="tx1">
                    <a:lumMod val="75000"/>
                    <a:lumOff val="25000"/>
                  </a:schemeClr>
                </a:solidFill>
              </a:rPr>
              <a:t>lubos, </a:t>
            </a:r>
            <a:r>
              <a:rPr lang="lt-LT" dirty="0">
                <a:solidFill>
                  <a:schemeClr val="tx1">
                    <a:lumMod val="75000"/>
                    <a:lumOff val="25000"/>
                  </a:schemeClr>
                </a:solidFill>
              </a:rPr>
              <a:t>tai įmokos yra toliau neskaičiuojamos tik šiai </a:t>
            </a:r>
            <a:r>
              <a:rPr lang="lt-LT" dirty="0" smtClean="0">
                <a:solidFill>
                  <a:schemeClr val="tx1">
                    <a:lumMod val="75000"/>
                    <a:lumOff val="25000"/>
                  </a:schemeClr>
                </a:solidFill>
              </a:rPr>
              <a:t>rūšiai, </a:t>
            </a:r>
            <a:r>
              <a:rPr lang="lt-LT" dirty="0">
                <a:solidFill>
                  <a:schemeClr val="tx1">
                    <a:lumMod val="75000"/>
                    <a:lumOff val="25000"/>
                  </a:schemeClr>
                </a:solidFill>
              </a:rPr>
              <a:t>ir yra skaičiuojamos toliau kitoms socialinio draudimo </a:t>
            </a:r>
            <a:r>
              <a:rPr lang="lt-LT" dirty="0" smtClean="0">
                <a:solidFill>
                  <a:schemeClr val="tx1">
                    <a:lumMod val="75000"/>
                    <a:lumOff val="25000"/>
                  </a:schemeClr>
                </a:solidFill>
              </a:rPr>
              <a:t>rūšims, </a:t>
            </a:r>
            <a:r>
              <a:rPr lang="lt-LT" dirty="0">
                <a:solidFill>
                  <a:schemeClr val="tx1">
                    <a:lumMod val="75000"/>
                    <a:lumOff val="25000"/>
                  </a:schemeClr>
                </a:solidFill>
              </a:rPr>
              <a:t>kol </a:t>
            </a:r>
            <a:r>
              <a:rPr lang="lt-LT" dirty="0" smtClean="0">
                <a:solidFill>
                  <a:schemeClr val="tx1">
                    <a:lumMod val="75000"/>
                    <a:lumOff val="25000"/>
                  </a:schemeClr>
                </a:solidFill>
              </a:rPr>
              <a:t>nepasiekta maksimali įmokų bazė. </a:t>
            </a:r>
          </a:p>
          <a:p>
            <a:pPr marL="0" indent="0">
              <a:buNone/>
            </a:pPr>
            <a:r>
              <a:rPr lang="lt-LT" sz="2000" b="1" dirty="0" smtClean="0">
                <a:solidFill>
                  <a:schemeClr val="tx1">
                    <a:lumMod val="75000"/>
                    <a:lumOff val="25000"/>
                  </a:schemeClr>
                </a:solidFill>
              </a:rPr>
              <a:t>Pavyzdys: </a:t>
            </a:r>
            <a:r>
              <a:rPr lang="lt-LT" sz="2000" dirty="0">
                <a:solidFill>
                  <a:schemeClr val="tx1">
                    <a:lumMod val="75000"/>
                    <a:lumOff val="25000"/>
                  </a:schemeClr>
                </a:solidFill>
              </a:rPr>
              <a:t>asmeniui pas tą patį darbdavį pagal darbo sutartį per 2019 m. sausio – kovo mėn. priskaičiuota 60 VDU </a:t>
            </a:r>
            <a:r>
              <a:rPr lang="lt-LT" sz="2000" dirty="0" smtClean="0">
                <a:solidFill>
                  <a:schemeClr val="tx1">
                    <a:lumMod val="75000"/>
                    <a:lumOff val="25000"/>
                  </a:schemeClr>
                </a:solidFill>
              </a:rPr>
              <a:t>pajamų. Kadangi </a:t>
            </a:r>
            <a:r>
              <a:rPr lang="lt-LT" sz="2000" dirty="0">
                <a:solidFill>
                  <a:schemeClr val="tx1">
                    <a:lumMod val="75000"/>
                    <a:lumOff val="25000"/>
                  </a:schemeClr>
                </a:solidFill>
              </a:rPr>
              <a:t>asmuo dar yra ir valdybos narys, jam 2019 m. kovo mėn. buvo priskaičiuota 60 VDU tantjemų. Kadangi nuo tantjemų yra skaičiuojamos įmokos pensijų socialiniam draudimui ir sveikatos draudimui, todėl balandžio mėnesį iš darbuotojo darbo užmokesčio nereikės išskaičiuoti pensijų socialinio draudimo įmokų, nes bus pasiektos įmokų „lubos“. </a:t>
            </a:r>
            <a:r>
              <a:rPr lang="lt-LT" sz="2000" dirty="0" smtClean="0">
                <a:solidFill>
                  <a:schemeClr val="tx1">
                    <a:lumMod val="75000"/>
                    <a:lumOff val="25000"/>
                  </a:schemeClr>
                </a:solidFill>
              </a:rPr>
              <a:t>Bet kitų socialinio draudimo rūšių įmokas toliau reikės mokėti.</a:t>
            </a:r>
            <a:endParaRPr lang="lt-LT" sz="2000" dirty="0">
              <a:solidFill>
                <a:schemeClr val="tx1">
                  <a:lumMod val="75000"/>
                  <a:lumOff val="25000"/>
                </a:schemeClr>
              </a:solidFill>
            </a:endParaRPr>
          </a:p>
        </p:txBody>
      </p:sp>
    </p:spTree>
    <p:extLst>
      <p:ext uri="{BB962C8B-B14F-4D97-AF65-F5344CB8AC3E}">
        <p14:creationId xmlns:p14="http://schemas.microsoft.com/office/powerpoint/2010/main" val="25000359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Pavadinimas 1"/>
          <p:cNvSpPr txBox="1">
            <a:spLocks/>
          </p:cNvSpPr>
          <p:nvPr/>
        </p:nvSpPr>
        <p:spPr>
          <a:xfrm>
            <a:off x="942701" y="947679"/>
            <a:ext cx="9734007" cy="11169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lt-LT" sz="3600" dirty="0" smtClean="0">
                <a:solidFill>
                  <a:srgbClr val="8A2062"/>
                </a:solidFill>
                <a:latin typeface="Arial" panose="020B0604020202020204" pitchFamily="34" charset="0"/>
                <a:cs typeface="Arial" panose="020B0604020202020204" pitchFamily="34" charset="0"/>
              </a:rPr>
              <a:t>Draudėjui skaičiuoti lubų nereikės</a:t>
            </a:r>
          </a:p>
          <a:p>
            <a:pPr>
              <a:lnSpc>
                <a:spcPct val="100000"/>
              </a:lnSpc>
            </a:pPr>
            <a:endParaRPr lang="lt-LT" sz="4000" dirty="0">
              <a:solidFill>
                <a:srgbClr val="8A2062"/>
              </a:solidFill>
              <a:latin typeface="Arial" panose="020B0604020202020204" pitchFamily="34" charset="0"/>
              <a:cs typeface="Arial" panose="020B0604020202020204" pitchFamily="34" charset="0"/>
            </a:endParaRPr>
          </a:p>
        </p:txBody>
      </p:sp>
      <p:sp>
        <p:nvSpPr>
          <p:cNvPr id="24" name="TextBox 23"/>
          <p:cNvSpPr txBox="1"/>
          <p:nvPr/>
        </p:nvSpPr>
        <p:spPr>
          <a:xfrm>
            <a:off x="9642843" y="3979987"/>
            <a:ext cx="970447" cy="461665"/>
          </a:xfrm>
          <a:prstGeom prst="rect">
            <a:avLst/>
          </a:prstGeom>
          <a:noFill/>
        </p:spPr>
        <p:txBody>
          <a:bodyPr wrap="square" rtlCol="0">
            <a:spAutoFit/>
          </a:bodyPr>
          <a:lstStyle/>
          <a:p>
            <a:pPr algn="ctr"/>
            <a:r>
              <a:rPr lang="lt-LT" sz="2400" dirty="0" smtClean="0">
                <a:solidFill>
                  <a:schemeClr val="bg1"/>
                </a:solidFill>
                <a:latin typeface="Arial" panose="020B0604020202020204" pitchFamily="34" charset="0"/>
                <a:cs typeface="Arial" panose="020B0604020202020204" pitchFamily="34" charset="0"/>
              </a:rPr>
              <a:t>892 €</a:t>
            </a:r>
          </a:p>
        </p:txBody>
      </p:sp>
      <p:pic>
        <p:nvPicPr>
          <p:cNvPr id="25" name="Paveikslėlis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41250" y="6250119"/>
            <a:ext cx="732530" cy="501298"/>
          </a:xfrm>
          <a:prstGeom prst="rect">
            <a:avLst/>
          </a:prstGeom>
        </p:spPr>
      </p:pic>
      <p:sp>
        <p:nvSpPr>
          <p:cNvPr id="2" name="TextBox 1"/>
          <p:cNvSpPr txBox="1"/>
          <p:nvPr/>
        </p:nvSpPr>
        <p:spPr>
          <a:xfrm>
            <a:off x="0" y="0"/>
            <a:ext cx="12192000" cy="584775"/>
          </a:xfrm>
          <a:prstGeom prst="rect">
            <a:avLst/>
          </a:prstGeom>
          <a:solidFill>
            <a:srgbClr val="8A2062"/>
          </a:solidFill>
        </p:spPr>
        <p:txBody>
          <a:bodyPr wrap="square" rtlCol="0" anchor="ctr">
            <a:spAutoFit/>
          </a:bodyPr>
          <a:lstStyle/>
          <a:p>
            <a:r>
              <a:rPr lang="lt-LT" sz="3200" dirty="0" smtClean="0">
                <a:solidFill>
                  <a:schemeClr val="bg1"/>
                </a:solidFill>
              </a:rPr>
              <a:t>	SOCIALINIO DRAUDIMO ĮMOKŲ LUBOS</a:t>
            </a:r>
          </a:p>
        </p:txBody>
      </p:sp>
      <p:sp>
        <p:nvSpPr>
          <p:cNvPr id="6" name="Turinio vietos rezervavimo ženklas 2"/>
          <p:cNvSpPr>
            <a:spLocks noGrp="1"/>
          </p:cNvSpPr>
          <p:nvPr>
            <p:ph idx="1"/>
          </p:nvPr>
        </p:nvSpPr>
        <p:spPr>
          <a:xfrm>
            <a:off x="942701" y="2865120"/>
            <a:ext cx="10935790" cy="3482695"/>
          </a:xfrm>
        </p:spPr>
        <p:txBody>
          <a:bodyPr>
            <a:normAutofit/>
          </a:bodyPr>
          <a:lstStyle/>
          <a:p>
            <a:pPr marL="0" indent="0">
              <a:buNone/>
            </a:pPr>
            <a:r>
              <a:rPr lang="lt-LT" dirty="0">
                <a:solidFill>
                  <a:schemeClr val="tx1">
                    <a:lumMod val="75000"/>
                    <a:lumOff val="25000"/>
                  </a:schemeClr>
                </a:solidFill>
              </a:rPr>
              <a:t>Sodra programiniu būdu pagal pateiktus SAM pranešimus apskaičiuos už kiekvieną asmenį mokėtinas įmokas, jau įvertinus įmokų </a:t>
            </a:r>
            <a:r>
              <a:rPr lang="lt-LT" dirty="0" smtClean="0">
                <a:solidFill>
                  <a:schemeClr val="tx1">
                    <a:lumMod val="75000"/>
                    <a:lumOff val="25000"/>
                  </a:schemeClr>
                </a:solidFill>
              </a:rPr>
              <a:t>maksimalią įmokų bazę (lubas) </a:t>
            </a:r>
            <a:r>
              <a:rPr lang="lt-LT" dirty="0">
                <a:solidFill>
                  <a:schemeClr val="tx1">
                    <a:lumMod val="75000"/>
                    <a:lumOff val="25000"/>
                  </a:schemeClr>
                </a:solidFill>
              </a:rPr>
              <a:t>ir pateiks informaciją draudėjui apie mokėtinas įmokas</a:t>
            </a:r>
            <a:r>
              <a:rPr lang="lt-LT" dirty="0" smtClean="0">
                <a:solidFill>
                  <a:schemeClr val="tx1">
                    <a:lumMod val="75000"/>
                    <a:lumOff val="25000"/>
                  </a:schemeClr>
                </a:solidFill>
              </a:rPr>
              <a:t>.</a:t>
            </a:r>
            <a:endParaRPr lang="lt-LT" dirty="0">
              <a:solidFill>
                <a:schemeClr val="tx1">
                  <a:lumMod val="75000"/>
                  <a:lumOff val="25000"/>
                </a:schemeClr>
              </a:solidFill>
            </a:endParaRPr>
          </a:p>
        </p:txBody>
      </p:sp>
      <p:sp>
        <p:nvSpPr>
          <p:cNvPr id="7" name="Turinio vietos rezervavimo ženklas 2"/>
          <p:cNvSpPr txBox="1">
            <a:spLocks/>
          </p:cNvSpPr>
          <p:nvPr/>
        </p:nvSpPr>
        <p:spPr>
          <a:xfrm>
            <a:off x="838200" y="2865120"/>
            <a:ext cx="10515600" cy="16981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lt-LT" dirty="0">
              <a:solidFill>
                <a:schemeClr val="tx1">
                  <a:lumMod val="75000"/>
                  <a:lumOff val="25000"/>
                </a:schemeClr>
              </a:solidFill>
            </a:endParaRPr>
          </a:p>
        </p:txBody>
      </p:sp>
    </p:spTree>
    <p:extLst>
      <p:ext uri="{BB962C8B-B14F-4D97-AF65-F5344CB8AC3E}">
        <p14:creationId xmlns:p14="http://schemas.microsoft.com/office/powerpoint/2010/main" val="37941733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970E76"/>
        </a:solidFill>
        <a:effectLst/>
      </p:bgPr>
    </p:bg>
    <p:spTree>
      <p:nvGrpSpPr>
        <p:cNvPr id="1" name=""/>
        <p:cNvGrpSpPr/>
        <p:nvPr/>
      </p:nvGrpSpPr>
      <p:grpSpPr>
        <a:xfrm>
          <a:off x="0" y="0"/>
          <a:ext cx="0" cy="0"/>
          <a:chOff x="0" y="0"/>
          <a:chExt cx="0" cy="0"/>
        </a:xfrm>
      </p:grpSpPr>
      <p:grpSp>
        <p:nvGrpSpPr>
          <p:cNvPr id="2" name="Grupė 1"/>
          <p:cNvGrpSpPr/>
          <p:nvPr/>
        </p:nvGrpSpPr>
        <p:grpSpPr>
          <a:xfrm>
            <a:off x="-2" y="0"/>
            <a:ext cx="12192002" cy="6858000"/>
            <a:chOff x="-1" y="0"/>
            <a:chExt cx="12192002" cy="6858000"/>
          </a:xfrm>
          <a:noFill/>
        </p:grpSpPr>
        <p:pic>
          <p:nvPicPr>
            <p:cNvPr id="15" name="Paveikslėlis 14"/>
            <p:cNvPicPr>
              <a:picLocks noChangeAspect="1"/>
            </p:cNvPicPr>
            <p:nvPr/>
          </p:nvPicPr>
          <p:blipFill rotWithShape="1">
            <a:blip r:embed="rId3" cstate="print">
              <a:extLst>
                <a:ext uri="{28A0092B-C50C-407E-A947-70E740481C1C}">
                  <a14:useLocalDpi xmlns:a14="http://schemas.microsoft.com/office/drawing/2010/main" val="0"/>
                </a:ext>
              </a:extLst>
            </a:blip>
            <a:srcRect l="20824" r="47088"/>
            <a:stretch/>
          </p:blipFill>
          <p:spPr>
            <a:xfrm>
              <a:off x="-1" y="3805518"/>
              <a:ext cx="4164106" cy="3052482"/>
            </a:xfrm>
            <a:prstGeom prst="rect">
              <a:avLst/>
            </a:prstGeom>
            <a:grpFill/>
          </p:spPr>
        </p:pic>
        <p:grpSp>
          <p:nvGrpSpPr>
            <p:cNvPr id="10" name="Grupė 9"/>
            <p:cNvGrpSpPr/>
            <p:nvPr/>
          </p:nvGrpSpPr>
          <p:grpSpPr>
            <a:xfrm>
              <a:off x="4947" y="0"/>
              <a:ext cx="12187054" cy="6858000"/>
              <a:chOff x="4947" y="0"/>
              <a:chExt cx="12187054" cy="6858000"/>
            </a:xfrm>
            <a:grpFill/>
          </p:grpSpPr>
          <p:pic>
            <p:nvPicPr>
              <p:cNvPr id="11" name="Paveikslėlis 10"/>
              <p:cNvPicPr>
                <a:picLocks noChangeAspect="1"/>
              </p:cNvPicPr>
              <p:nvPr/>
            </p:nvPicPr>
            <p:blipFill rotWithShape="1">
              <a:blip r:embed="rId3" cstate="print">
                <a:extLst>
                  <a:ext uri="{28A0092B-C50C-407E-A947-70E740481C1C}">
                    <a14:useLocalDpi xmlns:a14="http://schemas.microsoft.com/office/drawing/2010/main" val="0"/>
                  </a:ext>
                </a:extLst>
              </a:blip>
              <a:srcRect r="47089"/>
              <a:stretch/>
            </p:blipFill>
            <p:spPr>
              <a:xfrm>
                <a:off x="4947" y="0"/>
                <a:ext cx="3414365" cy="4302000"/>
              </a:xfrm>
              <a:prstGeom prst="rect">
                <a:avLst/>
              </a:prstGeom>
              <a:grpFill/>
            </p:spPr>
          </p:pic>
          <p:pic>
            <p:nvPicPr>
              <p:cNvPr id="12" name="Paveikslėlis 11"/>
              <p:cNvPicPr>
                <a:picLocks noChangeAspect="1"/>
              </p:cNvPicPr>
              <p:nvPr/>
            </p:nvPicPr>
            <p:blipFill rotWithShape="1">
              <a:blip r:embed="rId3" cstate="print">
                <a:extLst>
                  <a:ext uri="{28A0092B-C50C-407E-A947-70E740481C1C}">
                    <a14:useLocalDpi xmlns:a14="http://schemas.microsoft.com/office/drawing/2010/main" val="0"/>
                  </a:ext>
                </a:extLst>
              </a:blip>
              <a:srcRect l="31641"/>
              <a:stretch/>
            </p:blipFill>
            <p:spPr>
              <a:xfrm>
                <a:off x="8131473" y="2898000"/>
                <a:ext cx="4060527" cy="3960000"/>
              </a:xfrm>
              <a:prstGeom prst="rect">
                <a:avLst/>
              </a:prstGeom>
              <a:grpFill/>
            </p:spPr>
          </p:pic>
          <p:pic>
            <p:nvPicPr>
              <p:cNvPr id="13" name="Paveikslėlis 12"/>
              <p:cNvPicPr>
                <a:picLocks noChangeAspect="1"/>
              </p:cNvPicPr>
              <p:nvPr/>
            </p:nvPicPr>
            <p:blipFill rotWithShape="1">
              <a:blip r:embed="rId3" cstate="print">
                <a:extLst>
                  <a:ext uri="{28A0092B-C50C-407E-A947-70E740481C1C}">
                    <a14:useLocalDpi xmlns:a14="http://schemas.microsoft.com/office/drawing/2010/main" val="0"/>
                  </a:ext>
                </a:extLst>
              </a:blip>
              <a:srcRect l="20824" r="47088"/>
              <a:stretch/>
            </p:blipFill>
            <p:spPr>
              <a:xfrm>
                <a:off x="3191070" y="0"/>
                <a:ext cx="5051978" cy="6858000"/>
              </a:xfrm>
              <a:prstGeom prst="rect">
                <a:avLst/>
              </a:prstGeom>
              <a:grpFill/>
            </p:spPr>
          </p:pic>
          <p:pic>
            <p:nvPicPr>
              <p:cNvPr id="14" name="Paveikslėlis 13"/>
              <p:cNvPicPr>
                <a:picLocks noChangeAspect="1"/>
              </p:cNvPicPr>
              <p:nvPr/>
            </p:nvPicPr>
            <p:blipFill rotWithShape="1">
              <a:blip r:embed="rId3" cstate="print">
                <a:extLst>
                  <a:ext uri="{28A0092B-C50C-407E-A947-70E740481C1C}">
                    <a14:useLocalDpi xmlns:a14="http://schemas.microsoft.com/office/drawing/2010/main" val="0"/>
                  </a:ext>
                </a:extLst>
              </a:blip>
              <a:srcRect l="20824" r="47088"/>
              <a:stretch/>
            </p:blipFill>
            <p:spPr>
              <a:xfrm>
                <a:off x="8027895" y="0"/>
                <a:ext cx="4164106" cy="3052482"/>
              </a:xfrm>
              <a:prstGeom prst="rect">
                <a:avLst/>
              </a:prstGeom>
              <a:grpFill/>
            </p:spPr>
          </p:pic>
        </p:grpSp>
      </p:grpSp>
      <p:sp>
        <p:nvSpPr>
          <p:cNvPr id="9" name="TextBox 8"/>
          <p:cNvSpPr txBox="1"/>
          <p:nvPr/>
        </p:nvSpPr>
        <p:spPr>
          <a:xfrm>
            <a:off x="2805163" y="2297259"/>
            <a:ext cx="6685251" cy="1877437"/>
          </a:xfrm>
          <a:prstGeom prst="rect">
            <a:avLst/>
          </a:prstGeom>
          <a:noFill/>
        </p:spPr>
        <p:txBody>
          <a:bodyPr wrap="square" rtlCol="0">
            <a:spAutoFit/>
          </a:bodyPr>
          <a:lstStyle/>
          <a:p>
            <a:pPr algn="ctr"/>
            <a:endParaRPr lang="en-US" sz="2800" dirty="0" smtClean="0">
              <a:solidFill>
                <a:schemeClr val="bg1"/>
              </a:solidFill>
              <a:latin typeface="Arial" panose="020B0604020202020204" pitchFamily="34" charset="0"/>
              <a:cs typeface="Arial" panose="020B0604020202020204" pitchFamily="34" charset="0"/>
            </a:endParaRPr>
          </a:p>
          <a:p>
            <a:pPr algn="ctr"/>
            <a:r>
              <a:rPr lang="pt-BR" sz="4400" dirty="0">
                <a:solidFill>
                  <a:schemeClr val="bg1"/>
                </a:solidFill>
                <a:latin typeface="Arial" panose="020B0604020202020204" pitchFamily="34" charset="0"/>
                <a:cs typeface="Arial" panose="020B0604020202020204" pitchFamily="34" charset="0"/>
              </a:rPr>
              <a:t>Įmokų deklaravimo ir administravimo naujovės</a:t>
            </a:r>
          </a:p>
        </p:txBody>
      </p:sp>
    </p:spTree>
    <p:extLst>
      <p:ext uri="{BB962C8B-B14F-4D97-AF65-F5344CB8AC3E}">
        <p14:creationId xmlns:p14="http://schemas.microsoft.com/office/powerpoint/2010/main" val="26122359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Pavadinimas 1"/>
          <p:cNvSpPr txBox="1">
            <a:spLocks/>
          </p:cNvSpPr>
          <p:nvPr/>
        </p:nvSpPr>
        <p:spPr>
          <a:xfrm>
            <a:off x="942701" y="947679"/>
            <a:ext cx="9734007" cy="11169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lt-LT" sz="3600" dirty="0">
                <a:solidFill>
                  <a:srgbClr val="8A2062"/>
                </a:solidFill>
                <a:latin typeface="Arial" panose="020B0604020202020204" pitchFamily="34" charset="0"/>
                <a:cs typeface="Arial" panose="020B0604020202020204" pitchFamily="34" charset="0"/>
              </a:rPr>
              <a:t>TIKSLAS </a:t>
            </a:r>
            <a:r>
              <a:rPr lang="lt-LT" sz="3600" dirty="0" smtClean="0">
                <a:solidFill>
                  <a:srgbClr val="8A2062"/>
                </a:solidFill>
                <a:latin typeface="Arial" panose="020B0604020202020204" pitchFamily="34" charset="0"/>
                <a:cs typeface="Arial" panose="020B0604020202020204" pitchFamily="34" charset="0"/>
              </a:rPr>
              <a:t>– supaprastinti </a:t>
            </a:r>
            <a:r>
              <a:rPr lang="lt-LT" sz="3600" dirty="0">
                <a:solidFill>
                  <a:srgbClr val="8A2062"/>
                </a:solidFill>
                <a:latin typeface="Arial" panose="020B0604020202020204" pitchFamily="34" charset="0"/>
                <a:cs typeface="Arial" panose="020B0604020202020204" pitchFamily="34" charset="0"/>
              </a:rPr>
              <a:t>duomenų </a:t>
            </a:r>
            <a:r>
              <a:rPr lang="lt-LT" sz="3600" dirty="0" smtClean="0">
                <a:solidFill>
                  <a:srgbClr val="8A2062"/>
                </a:solidFill>
                <a:latin typeface="Arial" panose="020B0604020202020204" pitchFamily="34" charset="0"/>
                <a:cs typeface="Arial" panose="020B0604020202020204" pitchFamily="34" charset="0"/>
              </a:rPr>
              <a:t>teikimą</a:t>
            </a:r>
          </a:p>
          <a:p>
            <a:pPr>
              <a:lnSpc>
                <a:spcPct val="100000"/>
              </a:lnSpc>
            </a:pPr>
            <a:endParaRPr lang="lt-LT" sz="4000" dirty="0">
              <a:solidFill>
                <a:srgbClr val="8A2062"/>
              </a:solidFill>
              <a:latin typeface="Arial" panose="020B0604020202020204" pitchFamily="34" charset="0"/>
              <a:cs typeface="Arial" panose="020B0604020202020204" pitchFamily="34" charset="0"/>
            </a:endParaRPr>
          </a:p>
        </p:txBody>
      </p:sp>
      <p:sp>
        <p:nvSpPr>
          <p:cNvPr id="24" name="TextBox 23"/>
          <p:cNvSpPr txBox="1"/>
          <p:nvPr/>
        </p:nvSpPr>
        <p:spPr>
          <a:xfrm>
            <a:off x="9642843" y="3979987"/>
            <a:ext cx="970447" cy="461665"/>
          </a:xfrm>
          <a:prstGeom prst="rect">
            <a:avLst/>
          </a:prstGeom>
          <a:noFill/>
        </p:spPr>
        <p:txBody>
          <a:bodyPr wrap="square" rtlCol="0">
            <a:spAutoFit/>
          </a:bodyPr>
          <a:lstStyle/>
          <a:p>
            <a:pPr algn="ctr"/>
            <a:r>
              <a:rPr lang="lt-LT" sz="2400" dirty="0" smtClean="0">
                <a:solidFill>
                  <a:schemeClr val="bg1"/>
                </a:solidFill>
                <a:latin typeface="Arial" panose="020B0604020202020204" pitchFamily="34" charset="0"/>
                <a:cs typeface="Arial" panose="020B0604020202020204" pitchFamily="34" charset="0"/>
              </a:rPr>
              <a:t>892 €</a:t>
            </a:r>
          </a:p>
        </p:txBody>
      </p:sp>
      <p:pic>
        <p:nvPicPr>
          <p:cNvPr id="25" name="Paveikslėlis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41250" y="6250119"/>
            <a:ext cx="732530" cy="501298"/>
          </a:xfrm>
          <a:prstGeom prst="rect">
            <a:avLst/>
          </a:prstGeom>
        </p:spPr>
      </p:pic>
      <p:sp>
        <p:nvSpPr>
          <p:cNvPr id="2" name="TextBox 1"/>
          <p:cNvSpPr txBox="1"/>
          <p:nvPr/>
        </p:nvSpPr>
        <p:spPr>
          <a:xfrm>
            <a:off x="0" y="0"/>
            <a:ext cx="12192000" cy="584775"/>
          </a:xfrm>
          <a:prstGeom prst="rect">
            <a:avLst/>
          </a:prstGeom>
          <a:solidFill>
            <a:srgbClr val="8A2062"/>
          </a:solidFill>
        </p:spPr>
        <p:txBody>
          <a:bodyPr wrap="square" rtlCol="0" anchor="ctr">
            <a:spAutoFit/>
          </a:bodyPr>
          <a:lstStyle/>
          <a:p>
            <a:r>
              <a:rPr lang="lt-LT" sz="3200" dirty="0" smtClean="0">
                <a:solidFill>
                  <a:schemeClr val="bg1"/>
                </a:solidFill>
              </a:rPr>
              <a:t>	ĮMOKŲ DEKLARAVIMO IR ADMINISTRAVIMO NAUJOVĖS</a:t>
            </a:r>
          </a:p>
        </p:txBody>
      </p:sp>
      <p:sp>
        <p:nvSpPr>
          <p:cNvPr id="7" name="Turinio vietos rezervavimo ženklas 2"/>
          <p:cNvSpPr txBox="1">
            <a:spLocks/>
          </p:cNvSpPr>
          <p:nvPr/>
        </p:nvSpPr>
        <p:spPr>
          <a:xfrm>
            <a:off x="838200" y="2865120"/>
            <a:ext cx="10515600" cy="16981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lt-LT" dirty="0">
              <a:solidFill>
                <a:schemeClr val="tx1">
                  <a:lumMod val="75000"/>
                  <a:lumOff val="25000"/>
                </a:schemeClr>
              </a:solidFill>
            </a:endParaRPr>
          </a:p>
        </p:txBody>
      </p:sp>
    </p:spTree>
    <p:extLst>
      <p:ext uri="{BB962C8B-B14F-4D97-AF65-F5344CB8AC3E}">
        <p14:creationId xmlns:p14="http://schemas.microsoft.com/office/powerpoint/2010/main" val="2455979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Pavadinimas 1"/>
          <p:cNvSpPr txBox="1">
            <a:spLocks/>
          </p:cNvSpPr>
          <p:nvPr/>
        </p:nvSpPr>
        <p:spPr>
          <a:xfrm>
            <a:off x="942701" y="947679"/>
            <a:ext cx="9734007" cy="11169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lt-LT" sz="3600" dirty="0">
                <a:solidFill>
                  <a:srgbClr val="8A2062"/>
                </a:solidFill>
                <a:latin typeface="Arial" panose="020B0604020202020204" pitchFamily="34" charset="0"/>
                <a:cs typeface="Arial" panose="020B0604020202020204" pitchFamily="34" charset="0"/>
              </a:rPr>
              <a:t>TIKSLAS </a:t>
            </a:r>
            <a:r>
              <a:rPr lang="lt-LT" sz="3600" dirty="0" smtClean="0">
                <a:solidFill>
                  <a:srgbClr val="8A2062"/>
                </a:solidFill>
                <a:latin typeface="Arial" panose="020B0604020202020204" pitchFamily="34" charset="0"/>
                <a:cs typeface="Arial" panose="020B0604020202020204" pitchFamily="34" charset="0"/>
              </a:rPr>
              <a:t>– supaprastinti </a:t>
            </a:r>
            <a:r>
              <a:rPr lang="lt-LT" sz="3600" dirty="0">
                <a:solidFill>
                  <a:srgbClr val="8A2062"/>
                </a:solidFill>
                <a:latin typeface="Arial" panose="020B0604020202020204" pitchFamily="34" charset="0"/>
                <a:cs typeface="Arial" panose="020B0604020202020204" pitchFamily="34" charset="0"/>
              </a:rPr>
              <a:t>duomenų </a:t>
            </a:r>
            <a:r>
              <a:rPr lang="lt-LT" sz="3600" dirty="0" smtClean="0">
                <a:solidFill>
                  <a:srgbClr val="8A2062"/>
                </a:solidFill>
                <a:latin typeface="Arial" panose="020B0604020202020204" pitchFamily="34" charset="0"/>
                <a:cs typeface="Arial" panose="020B0604020202020204" pitchFamily="34" charset="0"/>
              </a:rPr>
              <a:t>teikimą</a:t>
            </a:r>
          </a:p>
          <a:p>
            <a:pPr>
              <a:lnSpc>
                <a:spcPct val="100000"/>
              </a:lnSpc>
            </a:pPr>
            <a:endParaRPr lang="lt-LT" sz="4000" dirty="0">
              <a:solidFill>
                <a:srgbClr val="8A2062"/>
              </a:solidFill>
              <a:latin typeface="Arial" panose="020B0604020202020204" pitchFamily="34" charset="0"/>
              <a:cs typeface="Arial" panose="020B0604020202020204" pitchFamily="34" charset="0"/>
            </a:endParaRPr>
          </a:p>
        </p:txBody>
      </p:sp>
      <p:sp>
        <p:nvSpPr>
          <p:cNvPr id="24" name="TextBox 23"/>
          <p:cNvSpPr txBox="1"/>
          <p:nvPr/>
        </p:nvSpPr>
        <p:spPr>
          <a:xfrm>
            <a:off x="9642843" y="3979987"/>
            <a:ext cx="970447" cy="461665"/>
          </a:xfrm>
          <a:prstGeom prst="rect">
            <a:avLst/>
          </a:prstGeom>
          <a:noFill/>
        </p:spPr>
        <p:txBody>
          <a:bodyPr wrap="square" rtlCol="0">
            <a:spAutoFit/>
          </a:bodyPr>
          <a:lstStyle/>
          <a:p>
            <a:pPr algn="ctr"/>
            <a:r>
              <a:rPr lang="lt-LT" sz="2400" dirty="0" smtClean="0">
                <a:solidFill>
                  <a:schemeClr val="bg1"/>
                </a:solidFill>
                <a:latin typeface="Arial" panose="020B0604020202020204" pitchFamily="34" charset="0"/>
                <a:cs typeface="Arial" panose="020B0604020202020204" pitchFamily="34" charset="0"/>
              </a:rPr>
              <a:t>892 €</a:t>
            </a:r>
          </a:p>
        </p:txBody>
      </p:sp>
      <p:pic>
        <p:nvPicPr>
          <p:cNvPr id="25" name="Paveikslėlis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41250" y="6250119"/>
            <a:ext cx="732530" cy="501298"/>
          </a:xfrm>
          <a:prstGeom prst="rect">
            <a:avLst/>
          </a:prstGeom>
        </p:spPr>
      </p:pic>
      <p:sp>
        <p:nvSpPr>
          <p:cNvPr id="2" name="TextBox 1"/>
          <p:cNvSpPr txBox="1"/>
          <p:nvPr/>
        </p:nvSpPr>
        <p:spPr>
          <a:xfrm>
            <a:off x="0" y="0"/>
            <a:ext cx="12192000" cy="584775"/>
          </a:xfrm>
          <a:prstGeom prst="rect">
            <a:avLst/>
          </a:prstGeom>
          <a:solidFill>
            <a:srgbClr val="8A2062"/>
          </a:solidFill>
        </p:spPr>
        <p:txBody>
          <a:bodyPr wrap="square" rtlCol="0" anchor="ctr">
            <a:spAutoFit/>
          </a:bodyPr>
          <a:lstStyle/>
          <a:p>
            <a:r>
              <a:rPr lang="lt-LT" sz="3200" dirty="0" smtClean="0">
                <a:solidFill>
                  <a:schemeClr val="bg1"/>
                </a:solidFill>
              </a:rPr>
              <a:t>	ĮMOKŲ DEKLARAVIMO IR ADMINISTRAVIMO NAUJOVĖS</a:t>
            </a:r>
          </a:p>
        </p:txBody>
      </p:sp>
      <p:sp>
        <p:nvSpPr>
          <p:cNvPr id="7" name="Turinio vietos rezervavimo ženklas 2"/>
          <p:cNvSpPr txBox="1">
            <a:spLocks/>
          </p:cNvSpPr>
          <p:nvPr/>
        </p:nvSpPr>
        <p:spPr>
          <a:xfrm>
            <a:off x="838200" y="2865120"/>
            <a:ext cx="10515600" cy="16981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lt-LT" dirty="0">
              <a:solidFill>
                <a:schemeClr val="tx1">
                  <a:lumMod val="75000"/>
                  <a:lumOff val="25000"/>
                </a:schemeClr>
              </a:solidFill>
            </a:endParaRPr>
          </a:p>
        </p:txBody>
      </p:sp>
      <p:sp>
        <p:nvSpPr>
          <p:cNvPr id="9" name="Turinio vietos rezervavimo ženklas 2"/>
          <p:cNvSpPr>
            <a:spLocks noGrp="1"/>
          </p:cNvSpPr>
          <p:nvPr>
            <p:ph idx="1"/>
          </p:nvPr>
        </p:nvSpPr>
        <p:spPr>
          <a:xfrm>
            <a:off x="942701" y="2064665"/>
            <a:ext cx="10515600" cy="3752661"/>
          </a:xfrm>
        </p:spPr>
        <p:txBody>
          <a:bodyPr>
            <a:normAutofit/>
          </a:bodyPr>
          <a:lstStyle/>
          <a:p>
            <a:r>
              <a:rPr lang="lt-LT" sz="3200" dirty="0" smtClean="0">
                <a:solidFill>
                  <a:schemeClr val="tx1">
                    <a:lumMod val="75000"/>
                    <a:lumOff val="25000"/>
                  </a:schemeClr>
                </a:solidFill>
              </a:rPr>
              <a:t>Paprastesnis </a:t>
            </a:r>
            <a:r>
              <a:rPr lang="lt-LT" sz="3200" dirty="0">
                <a:solidFill>
                  <a:schemeClr val="tx1">
                    <a:lumMod val="75000"/>
                    <a:lumOff val="25000"/>
                  </a:schemeClr>
                </a:solidFill>
              </a:rPr>
              <a:t>SD pranešimų </a:t>
            </a:r>
            <a:r>
              <a:rPr lang="lt-LT" sz="3200" dirty="0" smtClean="0">
                <a:solidFill>
                  <a:schemeClr val="tx1">
                    <a:lumMod val="75000"/>
                    <a:lumOff val="25000"/>
                  </a:schemeClr>
                </a:solidFill>
              </a:rPr>
              <a:t>pildymas</a:t>
            </a:r>
            <a:endParaRPr lang="lt-LT" sz="3200" dirty="0">
              <a:solidFill>
                <a:schemeClr val="tx1">
                  <a:lumMod val="75000"/>
                  <a:lumOff val="25000"/>
                </a:schemeClr>
              </a:solidFill>
            </a:endParaRPr>
          </a:p>
          <a:p>
            <a:pPr marL="0" indent="0">
              <a:buNone/>
            </a:pPr>
            <a:endParaRPr lang="lt-LT" dirty="0">
              <a:solidFill>
                <a:schemeClr val="tx1">
                  <a:lumMod val="75000"/>
                  <a:lumOff val="25000"/>
                </a:schemeClr>
              </a:solidFill>
            </a:endParaRPr>
          </a:p>
        </p:txBody>
      </p:sp>
    </p:spTree>
    <p:extLst>
      <p:ext uri="{BB962C8B-B14F-4D97-AF65-F5344CB8AC3E}">
        <p14:creationId xmlns:p14="http://schemas.microsoft.com/office/powerpoint/2010/main" val="42745650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Pavadinimas 1"/>
          <p:cNvSpPr txBox="1">
            <a:spLocks/>
          </p:cNvSpPr>
          <p:nvPr/>
        </p:nvSpPr>
        <p:spPr>
          <a:xfrm>
            <a:off x="942702" y="947679"/>
            <a:ext cx="8340636" cy="1116987"/>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lt-LT" sz="3600" dirty="0" smtClean="0">
                <a:solidFill>
                  <a:srgbClr val="8A2062"/>
                </a:solidFill>
                <a:latin typeface="Arial" panose="020B0604020202020204" pitchFamily="34" charset="0"/>
                <a:cs typeface="Arial" panose="020B0604020202020204" pitchFamily="34" charset="0"/>
              </a:rPr>
              <a:t>Pakeisti teisės aktai, reglamentuojantys įmokas nuo 2019 01 01:</a:t>
            </a:r>
          </a:p>
          <a:p>
            <a:endParaRPr lang="lt-LT" sz="4000" dirty="0">
              <a:solidFill>
                <a:srgbClr val="8A2062"/>
              </a:solidFill>
              <a:latin typeface="Arial" panose="020B0604020202020204" pitchFamily="34" charset="0"/>
              <a:cs typeface="Arial" panose="020B0604020202020204" pitchFamily="34" charset="0"/>
            </a:endParaRPr>
          </a:p>
        </p:txBody>
      </p:sp>
      <p:sp>
        <p:nvSpPr>
          <p:cNvPr id="24" name="TextBox 23"/>
          <p:cNvSpPr txBox="1"/>
          <p:nvPr/>
        </p:nvSpPr>
        <p:spPr>
          <a:xfrm>
            <a:off x="9642843" y="3979987"/>
            <a:ext cx="970447" cy="461665"/>
          </a:xfrm>
          <a:prstGeom prst="rect">
            <a:avLst/>
          </a:prstGeom>
          <a:noFill/>
        </p:spPr>
        <p:txBody>
          <a:bodyPr wrap="square" rtlCol="0">
            <a:spAutoFit/>
          </a:bodyPr>
          <a:lstStyle/>
          <a:p>
            <a:pPr algn="ctr"/>
            <a:r>
              <a:rPr lang="lt-LT" sz="2400" dirty="0" smtClean="0">
                <a:solidFill>
                  <a:schemeClr val="bg1"/>
                </a:solidFill>
                <a:latin typeface="Arial" panose="020B0604020202020204" pitchFamily="34" charset="0"/>
                <a:cs typeface="Arial" panose="020B0604020202020204" pitchFamily="34" charset="0"/>
              </a:rPr>
              <a:t>892 €</a:t>
            </a:r>
          </a:p>
        </p:txBody>
      </p:sp>
      <p:pic>
        <p:nvPicPr>
          <p:cNvPr id="25" name="Paveikslėlis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41250" y="6250119"/>
            <a:ext cx="732530" cy="501298"/>
          </a:xfrm>
          <a:prstGeom prst="rect">
            <a:avLst/>
          </a:prstGeom>
        </p:spPr>
      </p:pic>
      <p:sp>
        <p:nvSpPr>
          <p:cNvPr id="2" name="TextBox 1"/>
          <p:cNvSpPr txBox="1"/>
          <p:nvPr/>
        </p:nvSpPr>
        <p:spPr>
          <a:xfrm>
            <a:off x="0" y="0"/>
            <a:ext cx="12192000" cy="584775"/>
          </a:xfrm>
          <a:prstGeom prst="rect">
            <a:avLst/>
          </a:prstGeom>
          <a:solidFill>
            <a:srgbClr val="8A2062"/>
          </a:solidFill>
        </p:spPr>
        <p:txBody>
          <a:bodyPr wrap="square" rtlCol="0" anchor="ctr">
            <a:spAutoFit/>
          </a:bodyPr>
          <a:lstStyle/>
          <a:p>
            <a:r>
              <a:rPr lang="lt-LT" sz="3200" dirty="0" smtClean="0">
                <a:solidFill>
                  <a:schemeClr val="bg1"/>
                </a:solidFill>
              </a:rPr>
              <a:t>	TEISĖS AKTAI</a:t>
            </a:r>
          </a:p>
        </p:txBody>
      </p:sp>
      <p:sp>
        <p:nvSpPr>
          <p:cNvPr id="6" name="Turinio vietos rezervavimo ženklas 2"/>
          <p:cNvSpPr>
            <a:spLocks noGrp="1"/>
          </p:cNvSpPr>
          <p:nvPr>
            <p:ph idx="1"/>
          </p:nvPr>
        </p:nvSpPr>
        <p:spPr>
          <a:xfrm>
            <a:off x="838200" y="2035150"/>
            <a:ext cx="10515600" cy="4351338"/>
          </a:xfrm>
        </p:spPr>
        <p:txBody>
          <a:bodyPr/>
          <a:lstStyle/>
          <a:p>
            <a:r>
              <a:rPr lang="lt-LT" dirty="0" smtClean="0">
                <a:solidFill>
                  <a:schemeClr val="tx1">
                    <a:lumMod val="75000"/>
                    <a:lumOff val="25000"/>
                  </a:schemeClr>
                </a:solidFill>
              </a:rPr>
              <a:t>2018 06 28 </a:t>
            </a:r>
            <a:r>
              <a:rPr lang="lt-LT" dirty="0">
                <a:solidFill>
                  <a:schemeClr val="tx1">
                    <a:lumMod val="75000"/>
                    <a:lumOff val="25000"/>
                  </a:schemeClr>
                </a:solidFill>
              </a:rPr>
              <a:t>LR valstybinio socialinio draudimo įstatymo Nr. I-1336 2,4,7,8,10,23,25 ir 32 straipsnių pakeitimo įstatymas Nr. XIII-1336, TAR, 2018-06-30, Nr. 10978</a:t>
            </a:r>
            <a:r>
              <a:rPr lang="lt-LT" dirty="0" smtClean="0">
                <a:solidFill>
                  <a:schemeClr val="tx1">
                    <a:lumMod val="75000"/>
                    <a:lumOff val="25000"/>
                  </a:schemeClr>
                </a:solidFill>
              </a:rPr>
              <a:t>)</a:t>
            </a:r>
          </a:p>
          <a:p>
            <a:r>
              <a:rPr lang="lt-LT" dirty="0" smtClean="0">
                <a:solidFill>
                  <a:schemeClr val="tx1">
                    <a:lumMod val="75000"/>
                    <a:lumOff val="25000"/>
                  </a:schemeClr>
                </a:solidFill>
              </a:rPr>
              <a:t>2018 06 28 </a:t>
            </a:r>
            <a:r>
              <a:rPr lang="lt-LT" dirty="0">
                <a:solidFill>
                  <a:schemeClr val="tx1">
                    <a:lumMod val="75000"/>
                    <a:lumOff val="25000"/>
                  </a:schemeClr>
                </a:solidFill>
              </a:rPr>
              <a:t>LR sveikatos draudimo įstatymo Nr. I-1343 6,16,17 ir 18 straipsnių pakeitimo įstatymas Nr. XIII-1341, TAR, 2018-06-30, Nr. 10979</a:t>
            </a:r>
            <a:r>
              <a:rPr lang="lt-LT" dirty="0" smtClean="0">
                <a:solidFill>
                  <a:schemeClr val="tx1">
                    <a:lumMod val="75000"/>
                    <a:lumOff val="25000"/>
                  </a:schemeClr>
                </a:solidFill>
              </a:rPr>
              <a:t>)</a:t>
            </a:r>
          </a:p>
          <a:p>
            <a:r>
              <a:rPr lang="lt-LT" dirty="0" smtClean="0">
                <a:solidFill>
                  <a:schemeClr val="tx1">
                    <a:lumMod val="75000"/>
                    <a:lumOff val="25000"/>
                  </a:schemeClr>
                </a:solidFill>
              </a:rPr>
              <a:t>2018 06 28 </a:t>
            </a:r>
            <a:r>
              <a:rPr lang="lt-LT" dirty="0">
                <a:solidFill>
                  <a:schemeClr val="tx1">
                    <a:lumMod val="75000"/>
                    <a:lumOff val="25000"/>
                  </a:schemeClr>
                </a:solidFill>
              </a:rPr>
              <a:t>LR garantijų darbuotojams jų darbdaviui tapus nemokiam ir ilgalaikio darbo išmokų įstatymo Nr. XII-2604 5,10,11 ir 14 straipsnių pakeitimo įstatymas Nr. XIII-1341, TAR, 2018-07-05, Nr. 11450). </a:t>
            </a:r>
          </a:p>
          <a:p>
            <a:endParaRPr lang="lt-LT" dirty="0">
              <a:solidFill>
                <a:schemeClr val="tx1">
                  <a:lumMod val="75000"/>
                  <a:lumOff val="25000"/>
                </a:schemeClr>
              </a:solidFill>
            </a:endParaRPr>
          </a:p>
          <a:p>
            <a:endParaRPr lang="lt-LT" dirty="0">
              <a:solidFill>
                <a:schemeClr val="tx1">
                  <a:lumMod val="75000"/>
                  <a:lumOff val="25000"/>
                </a:schemeClr>
              </a:solidFill>
            </a:endParaRPr>
          </a:p>
        </p:txBody>
      </p:sp>
    </p:spTree>
    <p:extLst>
      <p:ext uri="{BB962C8B-B14F-4D97-AF65-F5344CB8AC3E}">
        <p14:creationId xmlns:p14="http://schemas.microsoft.com/office/powerpoint/2010/main" val="16336580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Pavadinimas 1"/>
          <p:cNvSpPr txBox="1">
            <a:spLocks/>
          </p:cNvSpPr>
          <p:nvPr/>
        </p:nvSpPr>
        <p:spPr>
          <a:xfrm>
            <a:off x="942701" y="947679"/>
            <a:ext cx="9734007" cy="11169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lt-LT" sz="3600" dirty="0">
                <a:solidFill>
                  <a:srgbClr val="8A2062"/>
                </a:solidFill>
                <a:latin typeface="Arial" panose="020B0604020202020204" pitchFamily="34" charset="0"/>
                <a:cs typeface="Arial" panose="020B0604020202020204" pitchFamily="34" charset="0"/>
              </a:rPr>
              <a:t>TIKSLAS </a:t>
            </a:r>
            <a:r>
              <a:rPr lang="lt-LT" sz="3600" dirty="0" smtClean="0">
                <a:solidFill>
                  <a:srgbClr val="8A2062"/>
                </a:solidFill>
                <a:latin typeface="Arial" panose="020B0604020202020204" pitchFamily="34" charset="0"/>
                <a:cs typeface="Arial" panose="020B0604020202020204" pitchFamily="34" charset="0"/>
              </a:rPr>
              <a:t>– supaprastinti </a:t>
            </a:r>
            <a:r>
              <a:rPr lang="lt-LT" sz="3600" dirty="0">
                <a:solidFill>
                  <a:srgbClr val="8A2062"/>
                </a:solidFill>
                <a:latin typeface="Arial" panose="020B0604020202020204" pitchFamily="34" charset="0"/>
                <a:cs typeface="Arial" panose="020B0604020202020204" pitchFamily="34" charset="0"/>
              </a:rPr>
              <a:t>duomenų </a:t>
            </a:r>
            <a:r>
              <a:rPr lang="lt-LT" sz="3600" dirty="0" smtClean="0">
                <a:solidFill>
                  <a:srgbClr val="8A2062"/>
                </a:solidFill>
                <a:latin typeface="Arial" panose="020B0604020202020204" pitchFamily="34" charset="0"/>
                <a:cs typeface="Arial" panose="020B0604020202020204" pitchFamily="34" charset="0"/>
              </a:rPr>
              <a:t>teikimą</a:t>
            </a:r>
          </a:p>
          <a:p>
            <a:pPr>
              <a:lnSpc>
                <a:spcPct val="100000"/>
              </a:lnSpc>
            </a:pPr>
            <a:endParaRPr lang="lt-LT" sz="4000" dirty="0">
              <a:solidFill>
                <a:srgbClr val="8A2062"/>
              </a:solidFill>
              <a:latin typeface="Arial" panose="020B0604020202020204" pitchFamily="34" charset="0"/>
              <a:cs typeface="Arial" panose="020B0604020202020204" pitchFamily="34" charset="0"/>
            </a:endParaRPr>
          </a:p>
        </p:txBody>
      </p:sp>
      <p:sp>
        <p:nvSpPr>
          <p:cNvPr id="24" name="TextBox 23"/>
          <p:cNvSpPr txBox="1"/>
          <p:nvPr/>
        </p:nvSpPr>
        <p:spPr>
          <a:xfrm>
            <a:off x="9642843" y="3979987"/>
            <a:ext cx="970447" cy="461665"/>
          </a:xfrm>
          <a:prstGeom prst="rect">
            <a:avLst/>
          </a:prstGeom>
          <a:noFill/>
        </p:spPr>
        <p:txBody>
          <a:bodyPr wrap="square" rtlCol="0">
            <a:spAutoFit/>
          </a:bodyPr>
          <a:lstStyle/>
          <a:p>
            <a:pPr algn="ctr"/>
            <a:r>
              <a:rPr lang="lt-LT" sz="2400" dirty="0" smtClean="0">
                <a:solidFill>
                  <a:schemeClr val="bg1"/>
                </a:solidFill>
                <a:latin typeface="Arial" panose="020B0604020202020204" pitchFamily="34" charset="0"/>
                <a:cs typeface="Arial" panose="020B0604020202020204" pitchFamily="34" charset="0"/>
              </a:rPr>
              <a:t>892 €</a:t>
            </a:r>
          </a:p>
        </p:txBody>
      </p:sp>
      <p:pic>
        <p:nvPicPr>
          <p:cNvPr id="25" name="Paveikslėlis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41250" y="6250119"/>
            <a:ext cx="732530" cy="501298"/>
          </a:xfrm>
          <a:prstGeom prst="rect">
            <a:avLst/>
          </a:prstGeom>
        </p:spPr>
      </p:pic>
      <p:sp>
        <p:nvSpPr>
          <p:cNvPr id="2" name="TextBox 1"/>
          <p:cNvSpPr txBox="1"/>
          <p:nvPr/>
        </p:nvSpPr>
        <p:spPr>
          <a:xfrm>
            <a:off x="0" y="0"/>
            <a:ext cx="12192000" cy="584775"/>
          </a:xfrm>
          <a:prstGeom prst="rect">
            <a:avLst/>
          </a:prstGeom>
          <a:solidFill>
            <a:srgbClr val="8A2062"/>
          </a:solidFill>
        </p:spPr>
        <p:txBody>
          <a:bodyPr wrap="square" rtlCol="0" anchor="ctr">
            <a:spAutoFit/>
          </a:bodyPr>
          <a:lstStyle/>
          <a:p>
            <a:r>
              <a:rPr lang="lt-LT" sz="3200" dirty="0" smtClean="0">
                <a:solidFill>
                  <a:schemeClr val="bg1"/>
                </a:solidFill>
              </a:rPr>
              <a:t>	ĮMOKŲ DEKLARAVIMO IR ADMINISTRAVIMO NAUJOVĖS</a:t>
            </a:r>
          </a:p>
        </p:txBody>
      </p:sp>
      <p:sp>
        <p:nvSpPr>
          <p:cNvPr id="7" name="Turinio vietos rezervavimo ženklas 2"/>
          <p:cNvSpPr txBox="1">
            <a:spLocks/>
          </p:cNvSpPr>
          <p:nvPr/>
        </p:nvSpPr>
        <p:spPr>
          <a:xfrm>
            <a:off x="838200" y="2865120"/>
            <a:ext cx="10515600" cy="16981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lt-LT" dirty="0">
              <a:solidFill>
                <a:schemeClr val="tx1">
                  <a:lumMod val="75000"/>
                  <a:lumOff val="25000"/>
                </a:schemeClr>
              </a:solidFill>
            </a:endParaRPr>
          </a:p>
        </p:txBody>
      </p:sp>
      <p:sp>
        <p:nvSpPr>
          <p:cNvPr id="9" name="Turinio vietos rezervavimo ženklas 2"/>
          <p:cNvSpPr>
            <a:spLocks noGrp="1"/>
          </p:cNvSpPr>
          <p:nvPr>
            <p:ph idx="1"/>
          </p:nvPr>
        </p:nvSpPr>
        <p:spPr>
          <a:xfrm>
            <a:off x="942701" y="2064665"/>
            <a:ext cx="10515600" cy="3752661"/>
          </a:xfrm>
        </p:spPr>
        <p:txBody>
          <a:bodyPr>
            <a:normAutofit/>
          </a:bodyPr>
          <a:lstStyle/>
          <a:p>
            <a:r>
              <a:rPr lang="lt-LT" sz="3200" dirty="0" smtClean="0">
                <a:solidFill>
                  <a:schemeClr val="tx1">
                    <a:lumMod val="75000"/>
                    <a:lumOff val="25000"/>
                  </a:schemeClr>
                </a:solidFill>
              </a:rPr>
              <a:t>Paprastesnis </a:t>
            </a:r>
            <a:r>
              <a:rPr lang="lt-LT" sz="3200" dirty="0">
                <a:solidFill>
                  <a:schemeClr val="tx1">
                    <a:lumMod val="75000"/>
                    <a:lumOff val="25000"/>
                  </a:schemeClr>
                </a:solidFill>
              </a:rPr>
              <a:t>SD pranešimų </a:t>
            </a:r>
            <a:r>
              <a:rPr lang="lt-LT" sz="3200" dirty="0" smtClean="0">
                <a:solidFill>
                  <a:schemeClr val="tx1">
                    <a:lumMod val="75000"/>
                    <a:lumOff val="25000"/>
                  </a:schemeClr>
                </a:solidFill>
              </a:rPr>
              <a:t>pildymas</a:t>
            </a:r>
            <a:endParaRPr lang="lt-LT" sz="3200" dirty="0">
              <a:solidFill>
                <a:schemeClr val="tx1">
                  <a:lumMod val="75000"/>
                  <a:lumOff val="25000"/>
                </a:schemeClr>
              </a:solidFill>
            </a:endParaRPr>
          </a:p>
          <a:p>
            <a:r>
              <a:rPr lang="lt-LT" sz="3200" dirty="0" smtClean="0">
                <a:solidFill>
                  <a:schemeClr val="tx1">
                    <a:lumMod val="75000"/>
                    <a:lumOff val="25000"/>
                  </a:schemeClr>
                </a:solidFill>
              </a:rPr>
              <a:t>Automatiniu </a:t>
            </a:r>
            <a:r>
              <a:rPr lang="lt-LT" sz="3200" dirty="0">
                <a:solidFill>
                  <a:schemeClr val="tx1">
                    <a:lumMod val="75000"/>
                    <a:lumOff val="25000"/>
                  </a:schemeClr>
                </a:solidFill>
              </a:rPr>
              <a:t>būdu apskaičiuojamos privalomos įmokas (grindys, lubos</a:t>
            </a:r>
            <a:r>
              <a:rPr lang="lt-LT" sz="3200" dirty="0" smtClean="0">
                <a:solidFill>
                  <a:schemeClr val="tx1">
                    <a:lumMod val="75000"/>
                    <a:lumOff val="25000"/>
                  </a:schemeClr>
                </a:solidFill>
              </a:rPr>
              <a:t>)</a:t>
            </a:r>
            <a:endParaRPr lang="lt-LT" sz="3200" dirty="0">
              <a:solidFill>
                <a:schemeClr val="tx1">
                  <a:lumMod val="75000"/>
                  <a:lumOff val="25000"/>
                </a:schemeClr>
              </a:solidFill>
            </a:endParaRPr>
          </a:p>
          <a:p>
            <a:pPr marL="0" indent="0">
              <a:buNone/>
            </a:pPr>
            <a:endParaRPr lang="lt-LT" dirty="0">
              <a:solidFill>
                <a:schemeClr val="tx1">
                  <a:lumMod val="75000"/>
                  <a:lumOff val="25000"/>
                </a:schemeClr>
              </a:solidFill>
            </a:endParaRPr>
          </a:p>
        </p:txBody>
      </p:sp>
    </p:spTree>
    <p:extLst>
      <p:ext uri="{BB962C8B-B14F-4D97-AF65-F5344CB8AC3E}">
        <p14:creationId xmlns:p14="http://schemas.microsoft.com/office/powerpoint/2010/main" val="3767195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Pavadinimas 1"/>
          <p:cNvSpPr txBox="1">
            <a:spLocks/>
          </p:cNvSpPr>
          <p:nvPr/>
        </p:nvSpPr>
        <p:spPr>
          <a:xfrm>
            <a:off x="942701" y="947679"/>
            <a:ext cx="9734007" cy="11169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lt-LT" sz="3600" dirty="0">
                <a:solidFill>
                  <a:srgbClr val="8A2062"/>
                </a:solidFill>
                <a:latin typeface="Arial" panose="020B0604020202020204" pitchFamily="34" charset="0"/>
                <a:cs typeface="Arial" panose="020B0604020202020204" pitchFamily="34" charset="0"/>
              </a:rPr>
              <a:t>TIKSLAS </a:t>
            </a:r>
            <a:r>
              <a:rPr lang="lt-LT" sz="3600" dirty="0" smtClean="0">
                <a:solidFill>
                  <a:srgbClr val="8A2062"/>
                </a:solidFill>
                <a:latin typeface="Arial" panose="020B0604020202020204" pitchFamily="34" charset="0"/>
                <a:cs typeface="Arial" panose="020B0604020202020204" pitchFamily="34" charset="0"/>
              </a:rPr>
              <a:t>– supaprastinti </a:t>
            </a:r>
            <a:r>
              <a:rPr lang="lt-LT" sz="3600" dirty="0">
                <a:solidFill>
                  <a:srgbClr val="8A2062"/>
                </a:solidFill>
                <a:latin typeface="Arial" panose="020B0604020202020204" pitchFamily="34" charset="0"/>
                <a:cs typeface="Arial" panose="020B0604020202020204" pitchFamily="34" charset="0"/>
              </a:rPr>
              <a:t>duomenų </a:t>
            </a:r>
            <a:r>
              <a:rPr lang="lt-LT" sz="3600" dirty="0" smtClean="0">
                <a:solidFill>
                  <a:srgbClr val="8A2062"/>
                </a:solidFill>
                <a:latin typeface="Arial" panose="020B0604020202020204" pitchFamily="34" charset="0"/>
                <a:cs typeface="Arial" panose="020B0604020202020204" pitchFamily="34" charset="0"/>
              </a:rPr>
              <a:t>teikimą</a:t>
            </a:r>
          </a:p>
          <a:p>
            <a:pPr>
              <a:lnSpc>
                <a:spcPct val="100000"/>
              </a:lnSpc>
            </a:pPr>
            <a:endParaRPr lang="lt-LT" sz="4000" dirty="0">
              <a:solidFill>
                <a:srgbClr val="8A2062"/>
              </a:solidFill>
              <a:latin typeface="Arial" panose="020B0604020202020204" pitchFamily="34" charset="0"/>
              <a:cs typeface="Arial" panose="020B0604020202020204" pitchFamily="34" charset="0"/>
            </a:endParaRPr>
          </a:p>
        </p:txBody>
      </p:sp>
      <p:sp>
        <p:nvSpPr>
          <p:cNvPr id="24" name="TextBox 23"/>
          <p:cNvSpPr txBox="1"/>
          <p:nvPr/>
        </p:nvSpPr>
        <p:spPr>
          <a:xfrm>
            <a:off x="9642843" y="3979987"/>
            <a:ext cx="970447" cy="461665"/>
          </a:xfrm>
          <a:prstGeom prst="rect">
            <a:avLst/>
          </a:prstGeom>
          <a:noFill/>
        </p:spPr>
        <p:txBody>
          <a:bodyPr wrap="square" rtlCol="0">
            <a:spAutoFit/>
          </a:bodyPr>
          <a:lstStyle/>
          <a:p>
            <a:pPr algn="ctr"/>
            <a:r>
              <a:rPr lang="lt-LT" sz="2400" dirty="0" smtClean="0">
                <a:solidFill>
                  <a:schemeClr val="bg1"/>
                </a:solidFill>
                <a:latin typeface="Arial" panose="020B0604020202020204" pitchFamily="34" charset="0"/>
                <a:cs typeface="Arial" panose="020B0604020202020204" pitchFamily="34" charset="0"/>
              </a:rPr>
              <a:t>892 €</a:t>
            </a:r>
          </a:p>
        </p:txBody>
      </p:sp>
      <p:pic>
        <p:nvPicPr>
          <p:cNvPr id="25" name="Paveikslėlis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41250" y="6250119"/>
            <a:ext cx="732530" cy="501298"/>
          </a:xfrm>
          <a:prstGeom prst="rect">
            <a:avLst/>
          </a:prstGeom>
        </p:spPr>
      </p:pic>
      <p:sp>
        <p:nvSpPr>
          <p:cNvPr id="2" name="TextBox 1"/>
          <p:cNvSpPr txBox="1"/>
          <p:nvPr/>
        </p:nvSpPr>
        <p:spPr>
          <a:xfrm>
            <a:off x="0" y="0"/>
            <a:ext cx="12192000" cy="584775"/>
          </a:xfrm>
          <a:prstGeom prst="rect">
            <a:avLst/>
          </a:prstGeom>
          <a:solidFill>
            <a:srgbClr val="8A2062"/>
          </a:solidFill>
        </p:spPr>
        <p:txBody>
          <a:bodyPr wrap="square" rtlCol="0" anchor="ctr">
            <a:spAutoFit/>
          </a:bodyPr>
          <a:lstStyle/>
          <a:p>
            <a:r>
              <a:rPr lang="lt-LT" sz="3200" dirty="0" smtClean="0">
                <a:solidFill>
                  <a:schemeClr val="bg1"/>
                </a:solidFill>
              </a:rPr>
              <a:t>	ĮMOKŲ DEKLARAVIMO IR ADMINISTRAVIMO NAUJOVĖS</a:t>
            </a:r>
          </a:p>
        </p:txBody>
      </p:sp>
      <p:sp>
        <p:nvSpPr>
          <p:cNvPr id="7" name="Turinio vietos rezervavimo ženklas 2"/>
          <p:cNvSpPr txBox="1">
            <a:spLocks/>
          </p:cNvSpPr>
          <p:nvPr/>
        </p:nvSpPr>
        <p:spPr>
          <a:xfrm>
            <a:off x="838200" y="2865120"/>
            <a:ext cx="10515600" cy="16981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lt-LT" dirty="0">
              <a:solidFill>
                <a:schemeClr val="tx1">
                  <a:lumMod val="75000"/>
                  <a:lumOff val="25000"/>
                </a:schemeClr>
              </a:solidFill>
            </a:endParaRPr>
          </a:p>
        </p:txBody>
      </p:sp>
      <p:sp>
        <p:nvSpPr>
          <p:cNvPr id="9" name="Turinio vietos rezervavimo ženklas 2"/>
          <p:cNvSpPr>
            <a:spLocks noGrp="1"/>
          </p:cNvSpPr>
          <p:nvPr>
            <p:ph idx="1"/>
          </p:nvPr>
        </p:nvSpPr>
        <p:spPr>
          <a:xfrm>
            <a:off x="942701" y="2064665"/>
            <a:ext cx="10515600" cy="3752661"/>
          </a:xfrm>
        </p:spPr>
        <p:txBody>
          <a:bodyPr>
            <a:normAutofit/>
          </a:bodyPr>
          <a:lstStyle/>
          <a:p>
            <a:r>
              <a:rPr lang="lt-LT" sz="3200" dirty="0" smtClean="0">
                <a:solidFill>
                  <a:schemeClr val="tx1">
                    <a:lumMod val="75000"/>
                    <a:lumOff val="25000"/>
                  </a:schemeClr>
                </a:solidFill>
              </a:rPr>
              <a:t>Paprastesnis </a:t>
            </a:r>
            <a:r>
              <a:rPr lang="lt-LT" sz="3200" dirty="0">
                <a:solidFill>
                  <a:schemeClr val="tx1">
                    <a:lumMod val="75000"/>
                    <a:lumOff val="25000"/>
                  </a:schemeClr>
                </a:solidFill>
              </a:rPr>
              <a:t>SD pranešimų </a:t>
            </a:r>
            <a:r>
              <a:rPr lang="lt-LT" sz="3200" dirty="0" smtClean="0">
                <a:solidFill>
                  <a:schemeClr val="tx1">
                    <a:lumMod val="75000"/>
                    <a:lumOff val="25000"/>
                  </a:schemeClr>
                </a:solidFill>
              </a:rPr>
              <a:t>pildymas</a:t>
            </a:r>
            <a:endParaRPr lang="lt-LT" sz="3200" dirty="0">
              <a:solidFill>
                <a:schemeClr val="tx1">
                  <a:lumMod val="75000"/>
                  <a:lumOff val="25000"/>
                </a:schemeClr>
              </a:solidFill>
            </a:endParaRPr>
          </a:p>
          <a:p>
            <a:r>
              <a:rPr lang="lt-LT" sz="3200" dirty="0" smtClean="0">
                <a:solidFill>
                  <a:schemeClr val="tx1">
                    <a:lumMod val="75000"/>
                    <a:lumOff val="25000"/>
                  </a:schemeClr>
                </a:solidFill>
              </a:rPr>
              <a:t>Automatiniu </a:t>
            </a:r>
            <a:r>
              <a:rPr lang="lt-LT" sz="3200" dirty="0">
                <a:solidFill>
                  <a:schemeClr val="tx1">
                    <a:lumMod val="75000"/>
                    <a:lumOff val="25000"/>
                  </a:schemeClr>
                </a:solidFill>
              </a:rPr>
              <a:t>būdu apskaičiuojamos privalomos įmokas (grindys, lubos</a:t>
            </a:r>
            <a:r>
              <a:rPr lang="lt-LT" sz="3200" dirty="0" smtClean="0">
                <a:solidFill>
                  <a:schemeClr val="tx1">
                    <a:lumMod val="75000"/>
                    <a:lumOff val="25000"/>
                  </a:schemeClr>
                </a:solidFill>
              </a:rPr>
              <a:t>)</a:t>
            </a:r>
            <a:endParaRPr lang="lt-LT" sz="3200" dirty="0">
              <a:solidFill>
                <a:schemeClr val="tx1">
                  <a:lumMod val="75000"/>
                  <a:lumOff val="25000"/>
                </a:schemeClr>
              </a:solidFill>
            </a:endParaRPr>
          </a:p>
          <a:p>
            <a:r>
              <a:rPr lang="lt-LT" sz="3200" dirty="0" smtClean="0">
                <a:solidFill>
                  <a:schemeClr val="tx1">
                    <a:lumMod val="75000"/>
                    <a:lumOff val="25000"/>
                  </a:schemeClr>
                </a:solidFill>
              </a:rPr>
              <a:t>Vienas </a:t>
            </a:r>
            <a:r>
              <a:rPr lang="lt-LT" sz="3200" dirty="0">
                <a:solidFill>
                  <a:schemeClr val="tx1">
                    <a:lumMod val="75000"/>
                    <a:lumOff val="25000"/>
                  </a:schemeClr>
                </a:solidFill>
              </a:rPr>
              <a:t>SAM pranešimas visiems draudėjo </a:t>
            </a:r>
            <a:r>
              <a:rPr lang="lt-LT" sz="3200" dirty="0" smtClean="0">
                <a:solidFill>
                  <a:schemeClr val="tx1">
                    <a:lumMod val="75000"/>
                    <a:lumOff val="25000"/>
                  </a:schemeClr>
                </a:solidFill>
              </a:rPr>
              <a:t>apdraustiesiems</a:t>
            </a:r>
            <a:endParaRPr lang="lt-LT" sz="3200" dirty="0">
              <a:solidFill>
                <a:schemeClr val="tx1">
                  <a:lumMod val="75000"/>
                  <a:lumOff val="25000"/>
                </a:schemeClr>
              </a:solidFill>
            </a:endParaRPr>
          </a:p>
          <a:p>
            <a:pPr marL="0" indent="0">
              <a:buNone/>
            </a:pPr>
            <a:endParaRPr lang="lt-LT" dirty="0">
              <a:solidFill>
                <a:schemeClr val="tx1">
                  <a:lumMod val="75000"/>
                  <a:lumOff val="25000"/>
                </a:schemeClr>
              </a:solidFill>
            </a:endParaRPr>
          </a:p>
        </p:txBody>
      </p:sp>
    </p:spTree>
    <p:extLst>
      <p:ext uri="{BB962C8B-B14F-4D97-AF65-F5344CB8AC3E}">
        <p14:creationId xmlns:p14="http://schemas.microsoft.com/office/powerpoint/2010/main" val="22264549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Pavadinimas 1"/>
          <p:cNvSpPr txBox="1">
            <a:spLocks/>
          </p:cNvSpPr>
          <p:nvPr/>
        </p:nvSpPr>
        <p:spPr>
          <a:xfrm>
            <a:off x="942701" y="947679"/>
            <a:ext cx="9734007" cy="11169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lt-LT" sz="3600" dirty="0">
                <a:solidFill>
                  <a:srgbClr val="8A2062"/>
                </a:solidFill>
                <a:latin typeface="Arial" panose="020B0604020202020204" pitchFamily="34" charset="0"/>
                <a:cs typeface="Arial" panose="020B0604020202020204" pitchFamily="34" charset="0"/>
              </a:rPr>
              <a:t>TIKSLAS </a:t>
            </a:r>
            <a:r>
              <a:rPr lang="lt-LT" sz="3600" dirty="0" smtClean="0">
                <a:solidFill>
                  <a:srgbClr val="8A2062"/>
                </a:solidFill>
                <a:latin typeface="Arial" panose="020B0604020202020204" pitchFamily="34" charset="0"/>
                <a:cs typeface="Arial" panose="020B0604020202020204" pitchFamily="34" charset="0"/>
              </a:rPr>
              <a:t>– supaprastinti </a:t>
            </a:r>
            <a:r>
              <a:rPr lang="lt-LT" sz="3600" dirty="0">
                <a:solidFill>
                  <a:srgbClr val="8A2062"/>
                </a:solidFill>
                <a:latin typeface="Arial" panose="020B0604020202020204" pitchFamily="34" charset="0"/>
                <a:cs typeface="Arial" panose="020B0604020202020204" pitchFamily="34" charset="0"/>
              </a:rPr>
              <a:t>duomenų </a:t>
            </a:r>
            <a:r>
              <a:rPr lang="lt-LT" sz="3600" dirty="0" smtClean="0">
                <a:solidFill>
                  <a:srgbClr val="8A2062"/>
                </a:solidFill>
                <a:latin typeface="Arial" panose="020B0604020202020204" pitchFamily="34" charset="0"/>
                <a:cs typeface="Arial" panose="020B0604020202020204" pitchFamily="34" charset="0"/>
              </a:rPr>
              <a:t>teikimą</a:t>
            </a:r>
          </a:p>
          <a:p>
            <a:pPr>
              <a:lnSpc>
                <a:spcPct val="100000"/>
              </a:lnSpc>
            </a:pPr>
            <a:endParaRPr lang="lt-LT" sz="4000" dirty="0">
              <a:solidFill>
                <a:srgbClr val="8A2062"/>
              </a:solidFill>
              <a:latin typeface="Arial" panose="020B0604020202020204" pitchFamily="34" charset="0"/>
              <a:cs typeface="Arial" panose="020B0604020202020204" pitchFamily="34" charset="0"/>
            </a:endParaRPr>
          </a:p>
        </p:txBody>
      </p:sp>
      <p:sp>
        <p:nvSpPr>
          <p:cNvPr id="24" name="TextBox 23"/>
          <p:cNvSpPr txBox="1"/>
          <p:nvPr/>
        </p:nvSpPr>
        <p:spPr>
          <a:xfrm>
            <a:off x="9642843" y="3979987"/>
            <a:ext cx="970447" cy="461665"/>
          </a:xfrm>
          <a:prstGeom prst="rect">
            <a:avLst/>
          </a:prstGeom>
          <a:noFill/>
        </p:spPr>
        <p:txBody>
          <a:bodyPr wrap="square" rtlCol="0">
            <a:spAutoFit/>
          </a:bodyPr>
          <a:lstStyle/>
          <a:p>
            <a:pPr algn="ctr"/>
            <a:r>
              <a:rPr lang="lt-LT" sz="2400" dirty="0" smtClean="0">
                <a:solidFill>
                  <a:schemeClr val="bg1"/>
                </a:solidFill>
                <a:latin typeface="Arial" panose="020B0604020202020204" pitchFamily="34" charset="0"/>
                <a:cs typeface="Arial" panose="020B0604020202020204" pitchFamily="34" charset="0"/>
              </a:rPr>
              <a:t>892 €</a:t>
            </a:r>
          </a:p>
        </p:txBody>
      </p:sp>
      <p:pic>
        <p:nvPicPr>
          <p:cNvPr id="25" name="Paveikslėlis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41250" y="6250119"/>
            <a:ext cx="732530" cy="501298"/>
          </a:xfrm>
          <a:prstGeom prst="rect">
            <a:avLst/>
          </a:prstGeom>
        </p:spPr>
      </p:pic>
      <p:sp>
        <p:nvSpPr>
          <p:cNvPr id="2" name="TextBox 1"/>
          <p:cNvSpPr txBox="1"/>
          <p:nvPr/>
        </p:nvSpPr>
        <p:spPr>
          <a:xfrm>
            <a:off x="0" y="0"/>
            <a:ext cx="12192000" cy="584775"/>
          </a:xfrm>
          <a:prstGeom prst="rect">
            <a:avLst/>
          </a:prstGeom>
          <a:solidFill>
            <a:srgbClr val="8A2062"/>
          </a:solidFill>
        </p:spPr>
        <p:txBody>
          <a:bodyPr wrap="square" rtlCol="0" anchor="ctr">
            <a:spAutoFit/>
          </a:bodyPr>
          <a:lstStyle/>
          <a:p>
            <a:r>
              <a:rPr lang="lt-LT" sz="3200" dirty="0" smtClean="0">
                <a:solidFill>
                  <a:schemeClr val="bg1"/>
                </a:solidFill>
              </a:rPr>
              <a:t>	ĮMOKŲ DEKLARAVIMO IR ADMINISTRAVIMO NAUJOVĖS</a:t>
            </a:r>
          </a:p>
        </p:txBody>
      </p:sp>
      <p:sp>
        <p:nvSpPr>
          <p:cNvPr id="7" name="Turinio vietos rezervavimo ženklas 2"/>
          <p:cNvSpPr txBox="1">
            <a:spLocks/>
          </p:cNvSpPr>
          <p:nvPr/>
        </p:nvSpPr>
        <p:spPr>
          <a:xfrm>
            <a:off x="838200" y="2865120"/>
            <a:ext cx="10515600" cy="16981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lt-LT" dirty="0">
              <a:solidFill>
                <a:schemeClr val="tx1">
                  <a:lumMod val="75000"/>
                  <a:lumOff val="25000"/>
                </a:schemeClr>
              </a:solidFill>
            </a:endParaRPr>
          </a:p>
        </p:txBody>
      </p:sp>
      <p:sp>
        <p:nvSpPr>
          <p:cNvPr id="9" name="Turinio vietos rezervavimo ženklas 2"/>
          <p:cNvSpPr>
            <a:spLocks noGrp="1"/>
          </p:cNvSpPr>
          <p:nvPr>
            <p:ph idx="1"/>
          </p:nvPr>
        </p:nvSpPr>
        <p:spPr>
          <a:xfrm>
            <a:off x="942701" y="2064665"/>
            <a:ext cx="10515600" cy="3752661"/>
          </a:xfrm>
        </p:spPr>
        <p:txBody>
          <a:bodyPr>
            <a:normAutofit/>
          </a:bodyPr>
          <a:lstStyle/>
          <a:p>
            <a:r>
              <a:rPr lang="lt-LT" sz="3200" dirty="0" smtClean="0">
                <a:solidFill>
                  <a:schemeClr val="tx1">
                    <a:lumMod val="75000"/>
                    <a:lumOff val="25000"/>
                  </a:schemeClr>
                </a:solidFill>
              </a:rPr>
              <a:t>Paprastesnis </a:t>
            </a:r>
            <a:r>
              <a:rPr lang="lt-LT" sz="3200" dirty="0">
                <a:solidFill>
                  <a:schemeClr val="tx1">
                    <a:lumMod val="75000"/>
                    <a:lumOff val="25000"/>
                  </a:schemeClr>
                </a:solidFill>
              </a:rPr>
              <a:t>SD pranešimų </a:t>
            </a:r>
            <a:r>
              <a:rPr lang="lt-LT" sz="3200" dirty="0" smtClean="0">
                <a:solidFill>
                  <a:schemeClr val="tx1">
                    <a:lumMod val="75000"/>
                    <a:lumOff val="25000"/>
                  </a:schemeClr>
                </a:solidFill>
              </a:rPr>
              <a:t>pildymas</a:t>
            </a:r>
            <a:endParaRPr lang="lt-LT" sz="3200" dirty="0">
              <a:solidFill>
                <a:schemeClr val="tx1">
                  <a:lumMod val="75000"/>
                  <a:lumOff val="25000"/>
                </a:schemeClr>
              </a:solidFill>
            </a:endParaRPr>
          </a:p>
          <a:p>
            <a:r>
              <a:rPr lang="lt-LT" sz="3200" dirty="0" smtClean="0">
                <a:solidFill>
                  <a:schemeClr val="tx1">
                    <a:lumMod val="75000"/>
                    <a:lumOff val="25000"/>
                  </a:schemeClr>
                </a:solidFill>
              </a:rPr>
              <a:t>Automatiniu </a:t>
            </a:r>
            <a:r>
              <a:rPr lang="lt-LT" sz="3200" dirty="0">
                <a:solidFill>
                  <a:schemeClr val="tx1">
                    <a:lumMod val="75000"/>
                    <a:lumOff val="25000"/>
                  </a:schemeClr>
                </a:solidFill>
              </a:rPr>
              <a:t>būdu apskaičiuojamos privalomos įmokas (grindys, lubos</a:t>
            </a:r>
            <a:r>
              <a:rPr lang="lt-LT" sz="3200" dirty="0" smtClean="0">
                <a:solidFill>
                  <a:schemeClr val="tx1">
                    <a:lumMod val="75000"/>
                    <a:lumOff val="25000"/>
                  </a:schemeClr>
                </a:solidFill>
              </a:rPr>
              <a:t>)</a:t>
            </a:r>
            <a:endParaRPr lang="lt-LT" sz="3200" dirty="0">
              <a:solidFill>
                <a:schemeClr val="tx1">
                  <a:lumMod val="75000"/>
                  <a:lumOff val="25000"/>
                </a:schemeClr>
              </a:solidFill>
            </a:endParaRPr>
          </a:p>
          <a:p>
            <a:r>
              <a:rPr lang="lt-LT" sz="3200" dirty="0" smtClean="0">
                <a:solidFill>
                  <a:schemeClr val="tx1">
                    <a:lumMod val="75000"/>
                    <a:lumOff val="25000"/>
                  </a:schemeClr>
                </a:solidFill>
              </a:rPr>
              <a:t>Vienas </a:t>
            </a:r>
            <a:r>
              <a:rPr lang="lt-LT" sz="3200" dirty="0">
                <a:solidFill>
                  <a:schemeClr val="tx1">
                    <a:lumMod val="75000"/>
                    <a:lumOff val="25000"/>
                  </a:schemeClr>
                </a:solidFill>
              </a:rPr>
              <a:t>SAM pranešimas visiems draudėjo </a:t>
            </a:r>
            <a:r>
              <a:rPr lang="lt-LT" sz="3200" dirty="0" smtClean="0">
                <a:solidFill>
                  <a:schemeClr val="tx1">
                    <a:lumMod val="75000"/>
                    <a:lumOff val="25000"/>
                  </a:schemeClr>
                </a:solidFill>
              </a:rPr>
              <a:t>apdraustiesiems</a:t>
            </a:r>
            <a:endParaRPr lang="lt-LT" sz="3200" dirty="0">
              <a:solidFill>
                <a:schemeClr val="tx1">
                  <a:lumMod val="75000"/>
                  <a:lumOff val="25000"/>
                </a:schemeClr>
              </a:solidFill>
            </a:endParaRPr>
          </a:p>
          <a:p>
            <a:r>
              <a:rPr lang="lt-LT" sz="3200" dirty="0" smtClean="0">
                <a:solidFill>
                  <a:schemeClr val="tx1">
                    <a:lumMod val="75000"/>
                    <a:lumOff val="25000"/>
                  </a:schemeClr>
                </a:solidFill>
              </a:rPr>
              <a:t>Paprastesnis </a:t>
            </a:r>
            <a:r>
              <a:rPr lang="lt-LT" sz="3200" dirty="0">
                <a:solidFill>
                  <a:schemeClr val="tx1">
                    <a:lumMod val="75000"/>
                    <a:lumOff val="25000"/>
                  </a:schemeClr>
                </a:solidFill>
              </a:rPr>
              <a:t>duomenų </a:t>
            </a:r>
            <a:r>
              <a:rPr lang="lt-LT" sz="3200" dirty="0" smtClean="0">
                <a:solidFill>
                  <a:schemeClr val="tx1">
                    <a:lumMod val="75000"/>
                    <a:lumOff val="25000"/>
                  </a:schemeClr>
                </a:solidFill>
              </a:rPr>
              <a:t>tikslinimas</a:t>
            </a:r>
            <a:endParaRPr lang="lt-LT" sz="3200" dirty="0">
              <a:solidFill>
                <a:schemeClr val="tx1">
                  <a:lumMod val="75000"/>
                  <a:lumOff val="25000"/>
                </a:schemeClr>
              </a:solidFill>
            </a:endParaRPr>
          </a:p>
          <a:p>
            <a:pPr marL="0" indent="0">
              <a:buNone/>
            </a:pPr>
            <a:endParaRPr lang="lt-LT" dirty="0">
              <a:solidFill>
                <a:schemeClr val="tx1">
                  <a:lumMod val="75000"/>
                  <a:lumOff val="25000"/>
                </a:schemeClr>
              </a:solidFill>
            </a:endParaRPr>
          </a:p>
        </p:txBody>
      </p:sp>
    </p:spTree>
    <p:extLst>
      <p:ext uri="{BB962C8B-B14F-4D97-AF65-F5344CB8AC3E}">
        <p14:creationId xmlns:p14="http://schemas.microsoft.com/office/powerpoint/2010/main" val="14386480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Pavadinimas 1"/>
          <p:cNvSpPr txBox="1">
            <a:spLocks/>
          </p:cNvSpPr>
          <p:nvPr/>
        </p:nvSpPr>
        <p:spPr>
          <a:xfrm>
            <a:off x="942701" y="947679"/>
            <a:ext cx="9734007" cy="11169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lt-LT" sz="3600" dirty="0">
                <a:solidFill>
                  <a:srgbClr val="8A2062"/>
                </a:solidFill>
                <a:latin typeface="Arial" panose="020B0604020202020204" pitchFamily="34" charset="0"/>
                <a:cs typeface="Arial" panose="020B0604020202020204" pitchFamily="34" charset="0"/>
              </a:rPr>
              <a:t>TIKSLAS </a:t>
            </a:r>
            <a:r>
              <a:rPr lang="lt-LT" sz="3600" dirty="0" smtClean="0">
                <a:solidFill>
                  <a:srgbClr val="8A2062"/>
                </a:solidFill>
                <a:latin typeface="Arial" panose="020B0604020202020204" pitchFamily="34" charset="0"/>
                <a:cs typeface="Arial" panose="020B0604020202020204" pitchFamily="34" charset="0"/>
              </a:rPr>
              <a:t>– supaprastinti </a:t>
            </a:r>
            <a:r>
              <a:rPr lang="lt-LT" sz="3600" dirty="0">
                <a:solidFill>
                  <a:srgbClr val="8A2062"/>
                </a:solidFill>
                <a:latin typeface="Arial" panose="020B0604020202020204" pitchFamily="34" charset="0"/>
                <a:cs typeface="Arial" panose="020B0604020202020204" pitchFamily="34" charset="0"/>
              </a:rPr>
              <a:t>duomenų </a:t>
            </a:r>
            <a:r>
              <a:rPr lang="lt-LT" sz="3600" dirty="0" smtClean="0">
                <a:solidFill>
                  <a:srgbClr val="8A2062"/>
                </a:solidFill>
                <a:latin typeface="Arial" panose="020B0604020202020204" pitchFamily="34" charset="0"/>
                <a:cs typeface="Arial" panose="020B0604020202020204" pitchFamily="34" charset="0"/>
              </a:rPr>
              <a:t>teikimą</a:t>
            </a:r>
          </a:p>
          <a:p>
            <a:pPr>
              <a:lnSpc>
                <a:spcPct val="100000"/>
              </a:lnSpc>
            </a:pPr>
            <a:endParaRPr lang="lt-LT" sz="4000" dirty="0">
              <a:solidFill>
                <a:srgbClr val="8A2062"/>
              </a:solidFill>
              <a:latin typeface="Arial" panose="020B0604020202020204" pitchFamily="34" charset="0"/>
              <a:cs typeface="Arial" panose="020B0604020202020204" pitchFamily="34" charset="0"/>
            </a:endParaRPr>
          </a:p>
        </p:txBody>
      </p:sp>
      <p:sp>
        <p:nvSpPr>
          <p:cNvPr id="24" name="TextBox 23"/>
          <p:cNvSpPr txBox="1"/>
          <p:nvPr/>
        </p:nvSpPr>
        <p:spPr>
          <a:xfrm>
            <a:off x="9642843" y="3979987"/>
            <a:ext cx="970447" cy="461665"/>
          </a:xfrm>
          <a:prstGeom prst="rect">
            <a:avLst/>
          </a:prstGeom>
          <a:noFill/>
        </p:spPr>
        <p:txBody>
          <a:bodyPr wrap="square" rtlCol="0">
            <a:spAutoFit/>
          </a:bodyPr>
          <a:lstStyle/>
          <a:p>
            <a:pPr algn="ctr"/>
            <a:r>
              <a:rPr lang="lt-LT" sz="2400" dirty="0" smtClean="0">
                <a:solidFill>
                  <a:schemeClr val="bg1"/>
                </a:solidFill>
                <a:latin typeface="Arial" panose="020B0604020202020204" pitchFamily="34" charset="0"/>
                <a:cs typeface="Arial" panose="020B0604020202020204" pitchFamily="34" charset="0"/>
              </a:rPr>
              <a:t>892 €</a:t>
            </a:r>
          </a:p>
        </p:txBody>
      </p:sp>
      <p:pic>
        <p:nvPicPr>
          <p:cNvPr id="25" name="Paveikslėlis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41250" y="6250119"/>
            <a:ext cx="732530" cy="501298"/>
          </a:xfrm>
          <a:prstGeom prst="rect">
            <a:avLst/>
          </a:prstGeom>
        </p:spPr>
      </p:pic>
      <p:sp>
        <p:nvSpPr>
          <p:cNvPr id="2" name="TextBox 1"/>
          <p:cNvSpPr txBox="1"/>
          <p:nvPr/>
        </p:nvSpPr>
        <p:spPr>
          <a:xfrm>
            <a:off x="0" y="0"/>
            <a:ext cx="12192000" cy="584775"/>
          </a:xfrm>
          <a:prstGeom prst="rect">
            <a:avLst/>
          </a:prstGeom>
          <a:solidFill>
            <a:srgbClr val="8A2062"/>
          </a:solidFill>
        </p:spPr>
        <p:txBody>
          <a:bodyPr wrap="square" rtlCol="0" anchor="ctr">
            <a:spAutoFit/>
          </a:bodyPr>
          <a:lstStyle/>
          <a:p>
            <a:r>
              <a:rPr lang="lt-LT" sz="3200" dirty="0" smtClean="0">
                <a:solidFill>
                  <a:schemeClr val="bg1"/>
                </a:solidFill>
              </a:rPr>
              <a:t>	ĮMOKŲ DEKLARAVIMO IR ADMINISTRAVIMO NAUJOVĖS</a:t>
            </a:r>
          </a:p>
        </p:txBody>
      </p:sp>
      <p:sp>
        <p:nvSpPr>
          <p:cNvPr id="7" name="Turinio vietos rezervavimo ženklas 2"/>
          <p:cNvSpPr txBox="1">
            <a:spLocks/>
          </p:cNvSpPr>
          <p:nvPr/>
        </p:nvSpPr>
        <p:spPr>
          <a:xfrm>
            <a:off x="838200" y="2865120"/>
            <a:ext cx="10515600" cy="16981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lt-LT" dirty="0">
              <a:solidFill>
                <a:schemeClr val="tx1">
                  <a:lumMod val="75000"/>
                  <a:lumOff val="25000"/>
                </a:schemeClr>
              </a:solidFill>
            </a:endParaRPr>
          </a:p>
        </p:txBody>
      </p:sp>
      <p:sp>
        <p:nvSpPr>
          <p:cNvPr id="9" name="Turinio vietos rezervavimo ženklas 2"/>
          <p:cNvSpPr>
            <a:spLocks noGrp="1"/>
          </p:cNvSpPr>
          <p:nvPr>
            <p:ph idx="1"/>
          </p:nvPr>
        </p:nvSpPr>
        <p:spPr>
          <a:xfrm>
            <a:off x="942701" y="2064665"/>
            <a:ext cx="10515600" cy="3752661"/>
          </a:xfrm>
        </p:spPr>
        <p:txBody>
          <a:bodyPr>
            <a:normAutofit/>
          </a:bodyPr>
          <a:lstStyle/>
          <a:p>
            <a:r>
              <a:rPr lang="lt-LT" sz="3200" dirty="0" smtClean="0">
                <a:solidFill>
                  <a:schemeClr val="tx1">
                    <a:lumMod val="75000"/>
                    <a:lumOff val="25000"/>
                  </a:schemeClr>
                </a:solidFill>
              </a:rPr>
              <a:t>Paprastesnis </a:t>
            </a:r>
            <a:r>
              <a:rPr lang="lt-LT" sz="3200" dirty="0">
                <a:solidFill>
                  <a:schemeClr val="tx1">
                    <a:lumMod val="75000"/>
                    <a:lumOff val="25000"/>
                  </a:schemeClr>
                </a:solidFill>
              </a:rPr>
              <a:t>SD pranešimų </a:t>
            </a:r>
            <a:r>
              <a:rPr lang="lt-LT" sz="3200" dirty="0" smtClean="0">
                <a:solidFill>
                  <a:schemeClr val="tx1">
                    <a:lumMod val="75000"/>
                    <a:lumOff val="25000"/>
                  </a:schemeClr>
                </a:solidFill>
              </a:rPr>
              <a:t>pildymas</a:t>
            </a:r>
            <a:endParaRPr lang="lt-LT" sz="3200" dirty="0">
              <a:solidFill>
                <a:schemeClr val="tx1">
                  <a:lumMod val="75000"/>
                  <a:lumOff val="25000"/>
                </a:schemeClr>
              </a:solidFill>
            </a:endParaRPr>
          </a:p>
          <a:p>
            <a:r>
              <a:rPr lang="lt-LT" sz="3200" dirty="0" smtClean="0">
                <a:solidFill>
                  <a:schemeClr val="tx1">
                    <a:lumMod val="75000"/>
                    <a:lumOff val="25000"/>
                  </a:schemeClr>
                </a:solidFill>
              </a:rPr>
              <a:t>Automatiniu </a:t>
            </a:r>
            <a:r>
              <a:rPr lang="lt-LT" sz="3200" dirty="0">
                <a:solidFill>
                  <a:schemeClr val="tx1">
                    <a:lumMod val="75000"/>
                    <a:lumOff val="25000"/>
                  </a:schemeClr>
                </a:solidFill>
              </a:rPr>
              <a:t>būdu apskaičiuojamos privalomos įmokas (grindys, lubos</a:t>
            </a:r>
            <a:r>
              <a:rPr lang="lt-LT" sz="3200" dirty="0" smtClean="0">
                <a:solidFill>
                  <a:schemeClr val="tx1">
                    <a:lumMod val="75000"/>
                    <a:lumOff val="25000"/>
                  </a:schemeClr>
                </a:solidFill>
              </a:rPr>
              <a:t>)</a:t>
            </a:r>
            <a:endParaRPr lang="lt-LT" sz="3200" dirty="0">
              <a:solidFill>
                <a:schemeClr val="tx1">
                  <a:lumMod val="75000"/>
                  <a:lumOff val="25000"/>
                </a:schemeClr>
              </a:solidFill>
            </a:endParaRPr>
          </a:p>
          <a:p>
            <a:r>
              <a:rPr lang="lt-LT" sz="3200" dirty="0" smtClean="0">
                <a:solidFill>
                  <a:schemeClr val="tx1">
                    <a:lumMod val="75000"/>
                    <a:lumOff val="25000"/>
                  </a:schemeClr>
                </a:solidFill>
              </a:rPr>
              <a:t>Vienas </a:t>
            </a:r>
            <a:r>
              <a:rPr lang="lt-LT" sz="3200" dirty="0">
                <a:solidFill>
                  <a:schemeClr val="tx1">
                    <a:lumMod val="75000"/>
                    <a:lumOff val="25000"/>
                  </a:schemeClr>
                </a:solidFill>
              </a:rPr>
              <a:t>SAM pranešimas visiems draudėjo </a:t>
            </a:r>
            <a:r>
              <a:rPr lang="lt-LT" sz="3200" dirty="0" smtClean="0">
                <a:solidFill>
                  <a:schemeClr val="tx1">
                    <a:lumMod val="75000"/>
                    <a:lumOff val="25000"/>
                  </a:schemeClr>
                </a:solidFill>
              </a:rPr>
              <a:t>apdraustiesiems</a:t>
            </a:r>
            <a:endParaRPr lang="lt-LT" sz="3200" dirty="0">
              <a:solidFill>
                <a:schemeClr val="tx1">
                  <a:lumMod val="75000"/>
                  <a:lumOff val="25000"/>
                </a:schemeClr>
              </a:solidFill>
            </a:endParaRPr>
          </a:p>
          <a:p>
            <a:r>
              <a:rPr lang="lt-LT" sz="3200" dirty="0" smtClean="0">
                <a:solidFill>
                  <a:schemeClr val="tx1">
                    <a:lumMod val="75000"/>
                    <a:lumOff val="25000"/>
                  </a:schemeClr>
                </a:solidFill>
              </a:rPr>
              <a:t>Paprastesnis </a:t>
            </a:r>
            <a:r>
              <a:rPr lang="lt-LT" sz="3200" dirty="0">
                <a:solidFill>
                  <a:schemeClr val="tx1">
                    <a:lumMod val="75000"/>
                    <a:lumOff val="25000"/>
                  </a:schemeClr>
                </a:solidFill>
              </a:rPr>
              <a:t>duomenų </a:t>
            </a:r>
            <a:r>
              <a:rPr lang="lt-LT" sz="3200" dirty="0" smtClean="0">
                <a:solidFill>
                  <a:schemeClr val="tx1">
                    <a:lumMod val="75000"/>
                    <a:lumOff val="25000"/>
                  </a:schemeClr>
                </a:solidFill>
              </a:rPr>
              <a:t>tikslinimas</a:t>
            </a:r>
            <a:endParaRPr lang="lt-LT" sz="3200" dirty="0">
              <a:solidFill>
                <a:schemeClr val="tx1">
                  <a:lumMod val="75000"/>
                  <a:lumOff val="25000"/>
                </a:schemeClr>
              </a:solidFill>
            </a:endParaRPr>
          </a:p>
          <a:p>
            <a:r>
              <a:rPr lang="lt-LT" sz="3200" dirty="0" smtClean="0">
                <a:solidFill>
                  <a:schemeClr val="tx1">
                    <a:lumMod val="75000"/>
                    <a:lumOff val="25000"/>
                  </a:schemeClr>
                </a:solidFill>
              </a:rPr>
              <a:t>„Grįžtamoji</a:t>
            </a:r>
            <a:r>
              <a:rPr lang="lt-LT" sz="3200" dirty="0">
                <a:solidFill>
                  <a:schemeClr val="tx1">
                    <a:lumMod val="75000"/>
                    <a:lumOff val="25000"/>
                  </a:schemeClr>
                </a:solidFill>
              </a:rPr>
              <a:t>“ informacija pateikiama per </a:t>
            </a:r>
            <a:r>
              <a:rPr lang="lt-LT" sz="3200" dirty="0" smtClean="0">
                <a:solidFill>
                  <a:schemeClr val="tx1">
                    <a:lumMod val="75000"/>
                    <a:lumOff val="25000"/>
                  </a:schemeClr>
                </a:solidFill>
              </a:rPr>
              <a:t>EDAS</a:t>
            </a:r>
            <a:endParaRPr lang="lt-LT" sz="3200" dirty="0">
              <a:solidFill>
                <a:schemeClr val="tx1">
                  <a:lumMod val="75000"/>
                  <a:lumOff val="25000"/>
                </a:schemeClr>
              </a:solidFill>
            </a:endParaRPr>
          </a:p>
          <a:p>
            <a:pPr marL="0" indent="0">
              <a:buNone/>
            </a:pPr>
            <a:endParaRPr lang="lt-LT" dirty="0">
              <a:solidFill>
                <a:schemeClr val="tx1">
                  <a:lumMod val="75000"/>
                  <a:lumOff val="25000"/>
                </a:schemeClr>
              </a:solidFill>
            </a:endParaRPr>
          </a:p>
        </p:txBody>
      </p:sp>
    </p:spTree>
    <p:extLst>
      <p:ext uri="{BB962C8B-B14F-4D97-AF65-F5344CB8AC3E}">
        <p14:creationId xmlns:p14="http://schemas.microsoft.com/office/powerpoint/2010/main" val="19305626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Pavadinimas 1"/>
          <p:cNvSpPr txBox="1">
            <a:spLocks/>
          </p:cNvSpPr>
          <p:nvPr/>
        </p:nvSpPr>
        <p:spPr>
          <a:xfrm>
            <a:off x="942701" y="947679"/>
            <a:ext cx="10604865" cy="11169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pl-PL" sz="3600" dirty="0">
                <a:solidFill>
                  <a:srgbClr val="8A2062"/>
                </a:solidFill>
                <a:latin typeface="Arial" panose="020B0604020202020204" pitchFamily="34" charset="0"/>
                <a:cs typeface="Arial" panose="020B0604020202020204" pitchFamily="34" charset="0"/>
              </a:rPr>
              <a:t>SAM </a:t>
            </a:r>
            <a:r>
              <a:rPr lang="pl-PL" sz="3600" dirty="0" err="1">
                <a:solidFill>
                  <a:srgbClr val="8A2062"/>
                </a:solidFill>
                <a:latin typeface="Arial" panose="020B0604020202020204" pitchFamily="34" charset="0"/>
                <a:cs typeface="Arial" panose="020B0604020202020204" pitchFamily="34" charset="0"/>
              </a:rPr>
              <a:t>pranešimas</a:t>
            </a:r>
            <a:r>
              <a:rPr lang="pl-PL" sz="3600" dirty="0">
                <a:solidFill>
                  <a:srgbClr val="8A2062"/>
                </a:solidFill>
                <a:latin typeface="Arial" panose="020B0604020202020204" pitchFamily="34" charset="0"/>
                <a:cs typeface="Arial" panose="020B0604020202020204" pitchFamily="34" charset="0"/>
              </a:rPr>
              <a:t> (</a:t>
            </a:r>
            <a:r>
              <a:rPr lang="pl-PL" sz="3600" dirty="0" err="1">
                <a:solidFill>
                  <a:srgbClr val="8A2062"/>
                </a:solidFill>
                <a:latin typeface="Arial" panose="020B0604020202020204" pitchFamily="34" charset="0"/>
                <a:cs typeface="Arial" panose="020B0604020202020204" pitchFamily="34" charset="0"/>
              </a:rPr>
              <a:t>priedai</a:t>
            </a:r>
            <a:r>
              <a:rPr lang="pl-PL" sz="3600" dirty="0">
                <a:solidFill>
                  <a:srgbClr val="8A2062"/>
                </a:solidFill>
                <a:latin typeface="Arial" panose="020B0604020202020204" pitchFamily="34" charset="0"/>
                <a:cs typeface="Arial" panose="020B0604020202020204" pitchFamily="34" charset="0"/>
              </a:rPr>
              <a:t> SAM3SD </a:t>
            </a:r>
            <a:r>
              <a:rPr lang="pl-PL" sz="3600" dirty="0" err="1">
                <a:solidFill>
                  <a:srgbClr val="8A2062"/>
                </a:solidFill>
                <a:latin typeface="Arial" panose="020B0604020202020204" pitchFamily="34" charset="0"/>
                <a:cs typeface="Arial" panose="020B0604020202020204" pitchFamily="34" charset="0"/>
              </a:rPr>
              <a:t>ir</a:t>
            </a:r>
            <a:r>
              <a:rPr lang="pl-PL" sz="3600" dirty="0">
                <a:solidFill>
                  <a:srgbClr val="8A2062"/>
                </a:solidFill>
                <a:latin typeface="Arial" panose="020B0604020202020204" pitchFamily="34" charset="0"/>
                <a:cs typeface="Arial" panose="020B0604020202020204" pitchFamily="34" charset="0"/>
              </a:rPr>
              <a:t> SAM3SDP) </a:t>
            </a:r>
          </a:p>
          <a:p>
            <a:pPr>
              <a:lnSpc>
                <a:spcPct val="100000"/>
              </a:lnSpc>
            </a:pPr>
            <a:endParaRPr lang="lt-LT" sz="4000" dirty="0">
              <a:solidFill>
                <a:srgbClr val="8A2062"/>
              </a:solidFill>
              <a:latin typeface="Arial" panose="020B0604020202020204" pitchFamily="34" charset="0"/>
              <a:cs typeface="Arial" panose="020B0604020202020204" pitchFamily="34" charset="0"/>
            </a:endParaRPr>
          </a:p>
        </p:txBody>
      </p:sp>
      <p:sp>
        <p:nvSpPr>
          <p:cNvPr id="24" name="TextBox 23"/>
          <p:cNvSpPr txBox="1"/>
          <p:nvPr/>
        </p:nvSpPr>
        <p:spPr>
          <a:xfrm>
            <a:off x="9642843" y="3979987"/>
            <a:ext cx="970447" cy="461665"/>
          </a:xfrm>
          <a:prstGeom prst="rect">
            <a:avLst/>
          </a:prstGeom>
          <a:noFill/>
        </p:spPr>
        <p:txBody>
          <a:bodyPr wrap="square" rtlCol="0">
            <a:spAutoFit/>
          </a:bodyPr>
          <a:lstStyle/>
          <a:p>
            <a:pPr algn="ctr"/>
            <a:r>
              <a:rPr lang="lt-LT" sz="2400" dirty="0" smtClean="0">
                <a:solidFill>
                  <a:schemeClr val="bg1"/>
                </a:solidFill>
                <a:latin typeface="Arial" panose="020B0604020202020204" pitchFamily="34" charset="0"/>
                <a:cs typeface="Arial" panose="020B0604020202020204" pitchFamily="34" charset="0"/>
              </a:rPr>
              <a:t>892 €</a:t>
            </a:r>
          </a:p>
        </p:txBody>
      </p:sp>
      <p:pic>
        <p:nvPicPr>
          <p:cNvPr id="25" name="Paveikslėlis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41250" y="6250119"/>
            <a:ext cx="732530" cy="501298"/>
          </a:xfrm>
          <a:prstGeom prst="rect">
            <a:avLst/>
          </a:prstGeom>
        </p:spPr>
      </p:pic>
      <p:sp>
        <p:nvSpPr>
          <p:cNvPr id="2" name="TextBox 1"/>
          <p:cNvSpPr txBox="1"/>
          <p:nvPr/>
        </p:nvSpPr>
        <p:spPr>
          <a:xfrm>
            <a:off x="0" y="0"/>
            <a:ext cx="12192000" cy="584775"/>
          </a:xfrm>
          <a:prstGeom prst="rect">
            <a:avLst/>
          </a:prstGeom>
          <a:solidFill>
            <a:srgbClr val="8A2062"/>
          </a:solidFill>
        </p:spPr>
        <p:txBody>
          <a:bodyPr wrap="square" rtlCol="0" anchor="ctr">
            <a:spAutoFit/>
          </a:bodyPr>
          <a:lstStyle/>
          <a:p>
            <a:r>
              <a:rPr lang="lt-LT" sz="3200" dirty="0" smtClean="0">
                <a:solidFill>
                  <a:schemeClr val="bg1"/>
                </a:solidFill>
              </a:rPr>
              <a:t>	ĮMOKŲ DEKLARAVIMO IR ADMINISTRAVIMO NAUJOVĖS</a:t>
            </a:r>
          </a:p>
        </p:txBody>
      </p:sp>
      <p:sp>
        <p:nvSpPr>
          <p:cNvPr id="7" name="Turinio vietos rezervavimo ženklas 2"/>
          <p:cNvSpPr txBox="1">
            <a:spLocks/>
          </p:cNvSpPr>
          <p:nvPr/>
        </p:nvSpPr>
        <p:spPr>
          <a:xfrm>
            <a:off x="838200" y="2865120"/>
            <a:ext cx="10515600" cy="16981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lt-LT" dirty="0">
              <a:solidFill>
                <a:schemeClr val="tx1">
                  <a:lumMod val="75000"/>
                  <a:lumOff val="25000"/>
                </a:schemeClr>
              </a:solidFill>
            </a:endParaRPr>
          </a:p>
        </p:txBody>
      </p:sp>
      <p:sp>
        <p:nvSpPr>
          <p:cNvPr id="9" name="Turinio vietos rezervavimo ženklas 2"/>
          <p:cNvSpPr>
            <a:spLocks noGrp="1"/>
          </p:cNvSpPr>
          <p:nvPr>
            <p:ph idx="1"/>
          </p:nvPr>
        </p:nvSpPr>
        <p:spPr>
          <a:xfrm>
            <a:off x="942700" y="2064665"/>
            <a:ext cx="11131079" cy="4686752"/>
          </a:xfrm>
        </p:spPr>
        <p:txBody>
          <a:bodyPr>
            <a:normAutofit fontScale="92500" lnSpcReduction="20000"/>
          </a:bodyPr>
          <a:lstStyle/>
          <a:p>
            <a:pPr marL="0" indent="0">
              <a:buNone/>
            </a:pPr>
            <a:r>
              <a:rPr lang="lt-LT" sz="3000" b="1" dirty="0" smtClean="0">
                <a:solidFill>
                  <a:schemeClr val="tx1">
                    <a:lumMod val="75000"/>
                    <a:lumOff val="25000"/>
                  </a:schemeClr>
                </a:solidFill>
              </a:rPr>
              <a:t>Pildomas vienas </a:t>
            </a:r>
            <a:r>
              <a:rPr lang="lt-LT" sz="3000" b="1" dirty="0">
                <a:solidFill>
                  <a:schemeClr val="tx1">
                    <a:lumMod val="75000"/>
                    <a:lumOff val="25000"/>
                  </a:schemeClr>
                </a:solidFill>
              </a:rPr>
              <a:t>SAM pranešimas visiems apdraustiesiems, jeigu </a:t>
            </a:r>
            <a:r>
              <a:rPr lang="lt-LT" sz="3000" b="1" dirty="0" smtClean="0">
                <a:solidFill>
                  <a:schemeClr val="tx1">
                    <a:lumMod val="75000"/>
                    <a:lumOff val="25000"/>
                  </a:schemeClr>
                </a:solidFill>
              </a:rPr>
              <a:t>draudėjas </a:t>
            </a:r>
            <a:r>
              <a:rPr lang="lt-LT" sz="3000" b="1" dirty="0">
                <a:solidFill>
                  <a:schemeClr val="tx1">
                    <a:lumMod val="75000"/>
                    <a:lumOff val="25000"/>
                  </a:schemeClr>
                </a:solidFill>
              </a:rPr>
              <a:t>turi apdraustųjų, kurie draudžiami skirtingomis valstybinio socialinio draudimo rūšimis (skiriasi įmokų mokėjimo </a:t>
            </a:r>
            <a:r>
              <a:rPr lang="lt-LT" sz="3000" b="1" dirty="0" smtClean="0">
                <a:solidFill>
                  <a:schemeClr val="tx1">
                    <a:lumMod val="75000"/>
                    <a:lumOff val="25000"/>
                  </a:schemeClr>
                </a:solidFill>
              </a:rPr>
              <a:t>tarifai)</a:t>
            </a:r>
          </a:p>
          <a:p>
            <a:pPr marL="0" indent="0">
              <a:buNone/>
            </a:pPr>
            <a:endParaRPr lang="lt-LT" sz="3000" b="1" dirty="0" smtClean="0">
              <a:solidFill>
                <a:schemeClr val="tx1">
                  <a:lumMod val="75000"/>
                  <a:lumOff val="25000"/>
                </a:schemeClr>
              </a:solidFill>
            </a:endParaRPr>
          </a:p>
          <a:p>
            <a:pPr lvl="1">
              <a:buFontTx/>
              <a:buChar char="-"/>
            </a:pPr>
            <a:r>
              <a:rPr lang="lt-LT" sz="3000" dirty="0" smtClean="0">
                <a:solidFill>
                  <a:schemeClr val="tx1">
                    <a:lumMod val="75000"/>
                    <a:lumOff val="25000"/>
                  </a:schemeClr>
                </a:solidFill>
              </a:rPr>
              <a:t>SAM3SD </a:t>
            </a:r>
            <a:r>
              <a:rPr lang="lt-LT" sz="3000" dirty="0">
                <a:solidFill>
                  <a:schemeClr val="tx1">
                    <a:lumMod val="75000"/>
                    <a:lumOff val="25000"/>
                  </a:schemeClr>
                </a:solidFill>
              </a:rPr>
              <a:t>priede nurodomos apdraustajam už darbo funkcijų vykdymą apskaičiuotos pajamos (DU</a:t>
            </a:r>
            <a:r>
              <a:rPr lang="lt-LT" sz="3000" dirty="0" smtClean="0">
                <a:solidFill>
                  <a:schemeClr val="tx1">
                    <a:lumMod val="75000"/>
                    <a:lumOff val="25000"/>
                  </a:schemeClr>
                </a:solidFill>
              </a:rPr>
              <a:t>)</a:t>
            </a:r>
          </a:p>
          <a:p>
            <a:pPr marL="457200" lvl="1" indent="0">
              <a:buNone/>
            </a:pPr>
            <a:endParaRPr lang="lt-LT" sz="3000" dirty="0" smtClean="0">
              <a:solidFill>
                <a:schemeClr val="tx1">
                  <a:lumMod val="75000"/>
                  <a:lumOff val="25000"/>
                </a:schemeClr>
              </a:solidFill>
            </a:endParaRPr>
          </a:p>
          <a:p>
            <a:pPr lvl="1">
              <a:buFontTx/>
              <a:buChar char="-"/>
            </a:pPr>
            <a:r>
              <a:rPr lang="lt-LT" sz="3000" dirty="0" smtClean="0">
                <a:solidFill>
                  <a:schemeClr val="tx1">
                    <a:lumMod val="75000"/>
                    <a:lumOff val="25000"/>
                  </a:schemeClr>
                </a:solidFill>
              </a:rPr>
              <a:t>SAM3SDP </a:t>
            </a:r>
            <a:r>
              <a:rPr lang="lt-LT" sz="3000" dirty="0">
                <a:solidFill>
                  <a:schemeClr val="tx1">
                    <a:lumMod val="75000"/>
                    <a:lumOff val="25000"/>
                  </a:schemeClr>
                </a:solidFill>
              </a:rPr>
              <a:t>priede </a:t>
            </a:r>
            <a:r>
              <a:rPr lang="lt-LT" sz="3000" dirty="0" smtClean="0">
                <a:solidFill>
                  <a:schemeClr val="tx1">
                    <a:lumMod val="75000"/>
                    <a:lumOff val="25000"/>
                  </a:schemeClr>
                </a:solidFill>
              </a:rPr>
              <a:t>nurodomas </a:t>
            </a:r>
            <a:r>
              <a:rPr lang="lt-LT" sz="3000" dirty="0">
                <a:solidFill>
                  <a:schemeClr val="tx1">
                    <a:lumMod val="75000"/>
                    <a:lumOff val="25000"/>
                  </a:schemeClr>
                </a:solidFill>
              </a:rPr>
              <a:t>konkretus laikotarpis ir </a:t>
            </a:r>
            <a:r>
              <a:rPr lang="lt-LT" sz="3000" dirty="0" smtClean="0">
                <a:solidFill>
                  <a:schemeClr val="tx1">
                    <a:lumMod val="75000"/>
                    <a:lumOff val="25000"/>
                  </a:schemeClr>
                </a:solidFill>
              </a:rPr>
              <a:t>apdraustajam </a:t>
            </a:r>
            <a:r>
              <a:rPr lang="lt-LT" sz="3000" dirty="0">
                <a:solidFill>
                  <a:schemeClr val="tx1">
                    <a:lumMod val="75000"/>
                    <a:lumOff val="25000"/>
                  </a:schemeClr>
                </a:solidFill>
              </a:rPr>
              <a:t>apskaičiuotos </a:t>
            </a:r>
            <a:r>
              <a:rPr lang="lt-LT" sz="3000" dirty="0" smtClean="0">
                <a:solidFill>
                  <a:schemeClr val="tx1">
                    <a:lumMod val="75000"/>
                    <a:lumOff val="25000"/>
                  </a:schemeClr>
                </a:solidFill>
              </a:rPr>
              <a:t>atitinkamo </a:t>
            </a:r>
            <a:r>
              <a:rPr lang="lt-LT" sz="3000" dirty="0">
                <a:solidFill>
                  <a:schemeClr val="tx1">
                    <a:lumMod val="75000"/>
                    <a:lumOff val="25000"/>
                  </a:schemeClr>
                </a:solidFill>
              </a:rPr>
              <a:t>laikotarpio pajamos. Nustatomas baigtinis priedo pateikimo priežasčių </a:t>
            </a:r>
            <a:r>
              <a:rPr lang="lt-LT" sz="3000" dirty="0" smtClean="0">
                <a:solidFill>
                  <a:schemeClr val="tx1">
                    <a:lumMod val="75000"/>
                    <a:lumOff val="25000"/>
                  </a:schemeClr>
                </a:solidFill>
              </a:rPr>
              <a:t>sąrašas</a:t>
            </a:r>
          </a:p>
          <a:p>
            <a:pPr lvl="1">
              <a:buFontTx/>
              <a:buChar char="-"/>
            </a:pPr>
            <a:endParaRPr lang="lt-LT" sz="3000" dirty="0">
              <a:solidFill>
                <a:schemeClr val="tx1">
                  <a:lumMod val="75000"/>
                  <a:lumOff val="25000"/>
                </a:schemeClr>
              </a:solidFill>
            </a:endParaRPr>
          </a:p>
          <a:p>
            <a:pPr lvl="1">
              <a:buFontTx/>
              <a:buChar char="-"/>
            </a:pPr>
            <a:r>
              <a:rPr lang="lt-LT" sz="3000" dirty="0" smtClean="0">
                <a:solidFill>
                  <a:schemeClr val="tx1">
                    <a:lumMod val="75000"/>
                    <a:lumOff val="25000"/>
                  </a:schemeClr>
                </a:solidFill>
              </a:rPr>
              <a:t>SAM </a:t>
            </a:r>
            <a:r>
              <a:rPr lang="lt-LT" sz="3000" dirty="0">
                <a:solidFill>
                  <a:schemeClr val="tx1">
                    <a:lumMod val="75000"/>
                    <a:lumOff val="25000"/>
                  </a:schemeClr>
                </a:solidFill>
              </a:rPr>
              <a:t>pranešimą už atitinkamą kalendorinį mėnesį </a:t>
            </a:r>
            <a:r>
              <a:rPr lang="lt-LT" sz="3000" dirty="0" smtClean="0">
                <a:solidFill>
                  <a:schemeClr val="tx1">
                    <a:lumMod val="75000"/>
                    <a:lumOff val="25000"/>
                  </a:schemeClr>
                </a:solidFill>
              </a:rPr>
              <a:t>draudėjai privalo pateikti </a:t>
            </a:r>
            <a:r>
              <a:rPr lang="lt-LT" sz="3000" dirty="0">
                <a:solidFill>
                  <a:schemeClr val="tx1">
                    <a:lumMod val="75000"/>
                    <a:lumOff val="25000"/>
                  </a:schemeClr>
                </a:solidFill>
              </a:rPr>
              <a:t>iki kito kalendorinio mėnesio 15 dienos </a:t>
            </a:r>
          </a:p>
          <a:p>
            <a:pPr marL="0" indent="0">
              <a:buNone/>
            </a:pPr>
            <a:endParaRPr lang="lt-LT" dirty="0">
              <a:solidFill>
                <a:schemeClr val="tx1">
                  <a:lumMod val="75000"/>
                  <a:lumOff val="25000"/>
                </a:schemeClr>
              </a:solidFill>
            </a:endParaRPr>
          </a:p>
        </p:txBody>
      </p:sp>
    </p:spTree>
    <p:extLst>
      <p:ext uri="{BB962C8B-B14F-4D97-AF65-F5344CB8AC3E}">
        <p14:creationId xmlns:p14="http://schemas.microsoft.com/office/powerpoint/2010/main" val="16042771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Pavadinimas 1"/>
          <p:cNvSpPr txBox="1">
            <a:spLocks/>
          </p:cNvSpPr>
          <p:nvPr/>
        </p:nvSpPr>
        <p:spPr>
          <a:xfrm>
            <a:off x="942701" y="947679"/>
            <a:ext cx="10874830" cy="11169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lt-LT" sz="3600" dirty="0" smtClean="0">
                <a:solidFill>
                  <a:srgbClr val="8A2062"/>
                </a:solidFill>
                <a:latin typeface="Arial" panose="020B0604020202020204" pitchFamily="34" charset="0"/>
                <a:cs typeface="Arial" panose="020B0604020202020204" pitchFamily="34" charset="0"/>
              </a:rPr>
              <a:t>Pateikus </a:t>
            </a:r>
            <a:r>
              <a:rPr lang="pl-PL" sz="3600" dirty="0" smtClean="0">
                <a:solidFill>
                  <a:srgbClr val="8A2062"/>
                </a:solidFill>
                <a:latin typeface="Arial" panose="020B0604020202020204" pitchFamily="34" charset="0"/>
                <a:cs typeface="Arial" panose="020B0604020202020204" pitchFamily="34" charset="0"/>
              </a:rPr>
              <a:t>SAM </a:t>
            </a:r>
            <a:r>
              <a:rPr lang="pl-PL" sz="3600" dirty="0" err="1" smtClean="0">
                <a:solidFill>
                  <a:srgbClr val="8A2062"/>
                </a:solidFill>
                <a:latin typeface="Arial" panose="020B0604020202020204" pitchFamily="34" charset="0"/>
                <a:cs typeface="Arial" panose="020B0604020202020204" pitchFamily="34" charset="0"/>
              </a:rPr>
              <a:t>pranešim</a:t>
            </a:r>
            <a:r>
              <a:rPr lang="lt-LT" sz="3600" dirty="0" smtClean="0">
                <a:solidFill>
                  <a:srgbClr val="8A2062"/>
                </a:solidFill>
                <a:latin typeface="Arial" panose="020B0604020202020204" pitchFamily="34" charset="0"/>
                <a:cs typeface="Arial" panose="020B0604020202020204" pitchFamily="34" charset="0"/>
              </a:rPr>
              <a:t>ą „Sodra“ programiniu būdu:</a:t>
            </a:r>
            <a:endParaRPr lang="pl-PL" sz="3600" dirty="0">
              <a:solidFill>
                <a:srgbClr val="8A2062"/>
              </a:solidFill>
              <a:latin typeface="Arial" panose="020B0604020202020204" pitchFamily="34" charset="0"/>
              <a:cs typeface="Arial" panose="020B0604020202020204" pitchFamily="34" charset="0"/>
            </a:endParaRPr>
          </a:p>
          <a:p>
            <a:pPr>
              <a:lnSpc>
                <a:spcPct val="100000"/>
              </a:lnSpc>
            </a:pPr>
            <a:endParaRPr lang="lt-LT" sz="4000" dirty="0">
              <a:solidFill>
                <a:srgbClr val="8A2062"/>
              </a:solidFill>
              <a:latin typeface="Arial" panose="020B0604020202020204" pitchFamily="34" charset="0"/>
              <a:cs typeface="Arial" panose="020B0604020202020204" pitchFamily="34" charset="0"/>
            </a:endParaRPr>
          </a:p>
        </p:txBody>
      </p:sp>
      <p:sp>
        <p:nvSpPr>
          <p:cNvPr id="24" name="TextBox 23"/>
          <p:cNvSpPr txBox="1"/>
          <p:nvPr/>
        </p:nvSpPr>
        <p:spPr>
          <a:xfrm>
            <a:off x="9642843" y="3979987"/>
            <a:ext cx="970447" cy="461665"/>
          </a:xfrm>
          <a:prstGeom prst="rect">
            <a:avLst/>
          </a:prstGeom>
          <a:noFill/>
        </p:spPr>
        <p:txBody>
          <a:bodyPr wrap="square" rtlCol="0">
            <a:spAutoFit/>
          </a:bodyPr>
          <a:lstStyle/>
          <a:p>
            <a:pPr algn="ctr"/>
            <a:r>
              <a:rPr lang="lt-LT" sz="2400" dirty="0" smtClean="0">
                <a:solidFill>
                  <a:schemeClr val="bg1"/>
                </a:solidFill>
                <a:latin typeface="Arial" panose="020B0604020202020204" pitchFamily="34" charset="0"/>
                <a:cs typeface="Arial" panose="020B0604020202020204" pitchFamily="34" charset="0"/>
              </a:rPr>
              <a:t>892 €</a:t>
            </a:r>
          </a:p>
        </p:txBody>
      </p:sp>
      <p:pic>
        <p:nvPicPr>
          <p:cNvPr id="25" name="Paveikslėlis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41250" y="6250119"/>
            <a:ext cx="732530" cy="501298"/>
          </a:xfrm>
          <a:prstGeom prst="rect">
            <a:avLst/>
          </a:prstGeom>
        </p:spPr>
      </p:pic>
      <p:sp>
        <p:nvSpPr>
          <p:cNvPr id="2" name="TextBox 1"/>
          <p:cNvSpPr txBox="1"/>
          <p:nvPr/>
        </p:nvSpPr>
        <p:spPr>
          <a:xfrm>
            <a:off x="0" y="0"/>
            <a:ext cx="12192000" cy="584775"/>
          </a:xfrm>
          <a:prstGeom prst="rect">
            <a:avLst/>
          </a:prstGeom>
          <a:solidFill>
            <a:srgbClr val="8A2062"/>
          </a:solidFill>
        </p:spPr>
        <p:txBody>
          <a:bodyPr wrap="square" rtlCol="0" anchor="ctr">
            <a:spAutoFit/>
          </a:bodyPr>
          <a:lstStyle/>
          <a:p>
            <a:r>
              <a:rPr lang="lt-LT" sz="3200" dirty="0" smtClean="0">
                <a:solidFill>
                  <a:schemeClr val="bg1"/>
                </a:solidFill>
              </a:rPr>
              <a:t>	ĮMOKŲ DEKLARAVIMO IR ADMINISTRAVIMO NAUJOVĖS</a:t>
            </a:r>
          </a:p>
        </p:txBody>
      </p:sp>
      <p:sp>
        <p:nvSpPr>
          <p:cNvPr id="7" name="Turinio vietos rezervavimo ženklas 2"/>
          <p:cNvSpPr txBox="1">
            <a:spLocks/>
          </p:cNvSpPr>
          <p:nvPr/>
        </p:nvSpPr>
        <p:spPr>
          <a:xfrm>
            <a:off x="838200" y="2865120"/>
            <a:ext cx="10515600" cy="16981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lt-LT" dirty="0">
              <a:solidFill>
                <a:schemeClr val="tx1">
                  <a:lumMod val="75000"/>
                  <a:lumOff val="25000"/>
                </a:schemeClr>
              </a:solidFill>
            </a:endParaRPr>
          </a:p>
        </p:txBody>
      </p:sp>
      <p:sp>
        <p:nvSpPr>
          <p:cNvPr id="9" name="Turinio vietos rezervavimo ženklas 2"/>
          <p:cNvSpPr>
            <a:spLocks noGrp="1"/>
          </p:cNvSpPr>
          <p:nvPr>
            <p:ph idx="1"/>
          </p:nvPr>
        </p:nvSpPr>
        <p:spPr>
          <a:xfrm>
            <a:off x="942700" y="2064665"/>
            <a:ext cx="11131079" cy="4686752"/>
          </a:xfrm>
        </p:spPr>
        <p:txBody>
          <a:bodyPr>
            <a:normAutofit/>
          </a:bodyPr>
          <a:lstStyle/>
          <a:p>
            <a:r>
              <a:rPr lang="lt-LT" dirty="0" smtClean="0">
                <a:solidFill>
                  <a:schemeClr val="tx1">
                    <a:lumMod val="75000"/>
                    <a:lumOff val="25000"/>
                  </a:schemeClr>
                </a:solidFill>
              </a:rPr>
              <a:t>Nustatys </a:t>
            </a:r>
            <a:r>
              <a:rPr lang="lt-LT" dirty="0">
                <a:solidFill>
                  <a:schemeClr val="tx1">
                    <a:lumMod val="75000"/>
                    <a:lumOff val="25000"/>
                  </a:schemeClr>
                </a:solidFill>
              </a:rPr>
              <a:t>apdraustajam </a:t>
            </a:r>
            <a:r>
              <a:rPr lang="lt-LT" dirty="0" smtClean="0">
                <a:solidFill>
                  <a:schemeClr val="tx1">
                    <a:lumMod val="75000"/>
                    <a:lumOff val="25000"/>
                  </a:schemeClr>
                </a:solidFill>
              </a:rPr>
              <a:t>taikomą </a:t>
            </a:r>
            <a:r>
              <a:rPr lang="lt-LT" dirty="0">
                <a:solidFill>
                  <a:schemeClr val="tx1">
                    <a:lumMod val="75000"/>
                    <a:lumOff val="25000"/>
                  </a:schemeClr>
                </a:solidFill>
              </a:rPr>
              <a:t>įmokų </a:t>
            </a:r>
            <a:r>
              <a:rPr lang="lt-LT" dirty="0" smtClean="0">
                <a:solidFill>
                  <a:schemeClr val="tx1">
                    <a:lumMod val="75000"/>
                    <a:lumOff val="25000"/>
                  </a:schemeClr>
                </a:solidFill>
              </a:rPr>
              <a:t>tarifą</a:t>
            </a:r>
          </a:p>
          <a:p>
            <a:r>
              <a:rPr lang="lt-LT" dirty="0" smtClean="0">
                <a:solidFill>
                  <a:schemeClr val="tx1">
                    <a:lumMod val="75000"/>
                    <a:lumOff val="25000"/>
                  </a:schemeClr>
                </a:solidFill>
              </a:rPr>
              <a:t>Apskaičiuos papildomas įmokas („grindys“)</a:t>
            </a:r>
          </a:p>
          <a:p>
            <a:r>
              <a:rPr lang="lt-LT" dirty="0" smtClean="0">
                <a:solidFill>
                  <a:schemeClr val="tx1">
                    <a:lumMod val="75000"/>
                    <a:lumOff val="25000"/>
                  </a:schemeClr>
                </a:solidFill>
              </a:rPr>
              <a:t>Įvertins </a:t>
            </a:r>
            <a:r>
              <a:rPr lang="lt-LT" dirty="0">
                <a:solidFill>
                  <a:schemeClr val="tx1">
                    <a:lumMod val="75000"/>
                    <a:lumOff val="25000"/>
                  </a:schemeClr>
                </a:solidFill>
              </a:rPr>
              <a:t>ir </a:t>
            </a:r>
            <a:r>
              <a:rPr lang="lt-LT" dirty="0" smtClean="0">
                <a:solidFill>
                  <a:schemeClr val="tx1">
                    <a:lumMod val="75000"/>
                    <a:lumOff val="25000"/>
                  </a:schemeClr>
                </a:solidFill>
              </a:rPr>
              <a:t>apskaičiuos </a:t>
            </a:r>
            <a:r>
              <a:rPr lang="lt-LT" dirty="0">
                <a:solidFill>
                  <a:schemeClr val="tx1">
                    <a:lumMod val="75000"/>
                    <a:lumOff val="25000"/>
                  </a:schemeClr>
                </a:solidFill>
              </a:rPr>
              <a:t>„</a:t>
            </a:r>
            <a:r>
              <a:rPr lang="lt-LT" dirty="0" smtClean="0">
                <a:solidFill>
                  <a:schemeClr val="tx1">
                    <a:lumMod val="75000"/>
                    <a:lumOff val="25000"/>
                  </a:schemeClr>
                </a:solidFill>
              </a:rPr>
              <a:t>lubas“</a:t>
            </a:r>
            <a:endParaRPr lang="lt-LT" dirty="0">
              <a:solidFill>
                <a:schemeClr val="tx1">
                  <a:lumMod val="75000"/>
                  <a:lumOff val="25000"/>
                </a:schemeClr>
              </a:solidFill>
            </a:endParaRPr>
          </a:p>
          <a:p>
            <a:r>
              <a:rPr lang="lt-LT" dirty="0" smtClean="0">
                <a:solidFill>
                  <a:schemeClr val="tx1">
                    <a:lumMod val="75000"/>
                    <a:lumOff val="25000"/>
                  </a:schemeClr>
                </a:solidFill>
              </a:rPr>
              <a:t>Apdraustajam apskaičiuotas papildomas įmokas įrašys </a:t>
            </a:r>
            <a:r>
              <a:rPr lang="lt-LT" dirty="0">
                <a:solidFill>
                  <a:schemeClr val="tx1">
                    <a:lumMod val="75000"/>
                    <a:lumOff val="25000"/>
                  </a:schemeClr>
                </a:solidFill>
              </a:rPr>
              <a:t>į </a:t>
            </a:r>
            <a:r>
              <a:rPr lang="lt-LT" dirty="0" smtClean="0">
                <a:solidFill>
                  <a:schemeClr val="tx1">
                    <a:lumMod val="75000"/>
                    <a:lumOff val="25000"/>
                  </a:schemeClr>
                </a:solidFill>
              </a:rPr>
              <a:t>Registrą</a:t>
            </a:r>
          </a:p>
          <a:p>
            <a:r>
              <a:rPr lang="lt-LT" dirty="0" smtClean="0">
                <a:solidFill>
                  <a:schemeClr val="tx1">
                    <a:lumMod val="75000"/>
                    <a:lumOff val="25000"/>
                  </a:schemeClr>
                </a:solidFill>
              </a:rPr>
              <a:t>Draudėją informuos </a:t>
            </a:r>
            <a:r>
              <a:rPr lang="lt-LT" dirty="0">
                <a:solidFill>
                  <a:schemeClr val="tx1">
                    <a:lumMod val="75000"/>
                    <a:lumOff val="25000"/>
                  </a:schemeClr>
                </a:solidFill>
              </a:rPr>
              <a:t>apie priimtą SAM pranešimą, papildomai apskaičiuotas įmokas </a:t>
            </a:r>
            <a:r>
              <a:rPr lang="lt-LT" dirty="0" smtClean="0">
                <a:solidFill>
                  <a:schemeClr val="tx1">
                    <a:lumMod val="75000"/>
                    <a:lumOff val="25000"/>
                  </a:schemeClr>
                </a:solidFill>
              </a:rPr>
              <a:t>– „grindis</a:t>
            </a:r>
            <a:r>
              <a:rPr lang="lt-LT" dirty="0">
                <a:solidFill>
                  <a:schemeClr val="tx1">
                    <a:lumMod val="75000"/>
                    <a:lumOff val="25000"/>
                  </a:schemeClr>
                </a:solidFill>
              </a:rPr>
              <a:t>“ ir nustatytas „lubas</a:t>
            </a:r>
            <a:r>
              <a:rPr lang="lt-LT" dirty="0" smtClean="0">
                <a:solidFill>
                  <a:schemeClr val="tx1">
                    <a:lumMod val="75000"/>
                    <a:lumOff val="25000"/>
                  </a:schemeClr>
                </a:solidFill>
              </a:rPr>
              <a:t>“</a:t>
            </a:r>
          </a:p>
          <a:p>
            <a:pPr marL="0" indent="0">
              <a:buNone/>
            </a:pPr>
            <a:endParaRPr lang="lt-LT" dirty="0" smtClean="0">
              <a:solidFill>
                <a:schemeClr val="tx1">
                  <a:lumMod val="75000"/>
                  <a:lumOff val="25000"/>
                </a:schemeClr>
              </a:solidFill>
            </a:endParaRPr>
          </a:p>
          <a:p>
            <a:pPr marL="0" indent="0">
              <a:buNone/>
            </a:pPr>
            <a:r>
              <a:rPr lang="lt-LT" b="1" dirty="0">
                <a:solidFill>
                  <a:srgbClr val="8A2062"/>
                </a:solidFill>
              </a:rPr>
              <a:t>Informacija apie konkrečiam apdraustajam apskaičiuotas papildomas įmokas ar taikomas </a:t>
            </a:r>
            <a:r>
              <a:rPr lang="lt-LT" b="1" dirty="0" smtClean="0">
                <a:solidFill>
                  <a:srgbClr val="8A2062"/>
                </a:solidFill>
              </a:rPr>
              <a:t>„lubas“ </a:t>
            </a:r>
            <a:r>
              <a:rPr lang="lt-LT" b="1" dirty="0">
                <a:solidFill>
                  <a:srgbClr val="8A2062"/>
                </a:solidFill>
              </a:rPr>
              <a:t>pateikiama EDAS </a:t>
            </a:r>
            <a:r>
              <a:rPr lang="lt-LT" b="1" dirty="0" smtClean="0">
                <a:solidFill>
                  <a:srgbClr val="8A2062"/>
                </a:solidFill>
              </a:rPr>
              <a:t>portale</a:t>
            </a:r>
            <a:endParaRPr lang="lt-LT" b="1" dirty="0">
              <a:solidFill>
                <a:srgbClr val="8A2062"/>
              </a:solidFill>
            </a:endParaRPr>
          </a:p>
          <a:p>
            <a:pPr marL="0" indent="0">
              <a:buNone/>
            </a:pPr>
            <a:endParaRPr lang="lt-LT" dirty="0">
              <a:solidFill>
                <a:schemeClr val="tx1">
                  <a:lumMod val="75000"/>
                  <a:lumOff val="25000"/>
                </a:schemeClr>
              </a:solidFill>
            </a:endParaRPr>
          </a:p>
        </p:txBody>
      </p:sp>
    </p:spTree>
    <p:extLst>
      <p:ext uri="{BB962C8B-B14F-4D97-AF65-F5344CB8AC3E}">
        <p14:creationId xmlns:p14="http://schemas.microsoft.com/office/powerpoint/2010/main" val="32989868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Pavadinimas 1"/>
          <p:cNvSpPr txBox="1">
            <a:spLocks/>
          </p:cNvSpPr>
          <p:nvPr/>
        </p:nvSpPr>
        <p:spPr>
          <a:xfrm>
            <a:off x="942701" y="947679"/>
            <a:ext cx="10604865" cy="11169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lt-LT" sz="3600" dirty="0" smtClean="0">
                <a:solidFill>
                  <a:srgbClr val="8A2062"/>
                </a:solidFill>
                <a:latin typeface="Arial" panose="020B0604020202020204" pitchFamily="34" charset="0"/>
                <a:cs typeface="Arial" panose="020B0604020202020204" pitchFamily="34" charset="0"/>
              </a:rPr>
              <a:t>Keičiamas 2 SD</a:t>
            </a:r>
            <a:r>
              <a:rPr lang="pl-PL" sz="3600" dirty="0" smtClean="0">
                <a:solidFill>
                  <a:srgbClr val="8A2062"/>
                </a:solidFill>
                <a:latin typeface="Arial" panose="020B0604020202020204" pitchFamily="34" charset="0"/>
                <a:cs typeface="Arial" panose="020B0604020202020204" pitchFamily="34" charset="0"/>
              </a:rPr>
              <a:t> </a:t>
            </a:r>
            <a:r>
              <a:rPr lang="pl-PL" sz="3600" dirty="0" err="1" smtClean="0">
                <a:solidFill>
                  <a:srgbClr val="8A2062"/>
                </a:solidFill>
                <a:latin typeface="Arial" panose="020B0604020202020204" pitchFamily="34" charset="0"/>
                <a:cs typeface="Arial" panose="020B0604020202020204" pitchFamily="34" charset="0"/>
              </a:rPr>
              <a:t>pranešimas</a:t>
            </a:r>
            <a:endParaRPr lang="lt-LT" sz="3600" dirty="0">
              <a:solidFill>
                <a:srgbClr val="8A2062"/>
              </a:solidFill>
              <a:latin typeface="Arial" panose="020B0604020202020204" pitchFamily="34" charset="0"/>
              <a:cs typeface="Arial" panose="020B0604020202020204" pitchFamily="34" charset="0"/>
            </a:endParaRPr>
          </a:p>
          <a:p>
            <a:pPr>
              <a:lnSpc>
                <a:spcPct val="100000"/>
              </a:lnSpc>
            </a:pPr>
            <a:endParaRPr lang="lt-LT" sz="4000" dirty="0">
              <a:solidFill>
                <a:srgbClr val="8A2062"/>
              </a:solidFill>
              <a:latin typeface="Arial" panose="020B0604020202020204" pitchFamily="34" charset="0"/>
              <a:cs typeface="Arial" panose="020B0604020202020204" pitchFamily="34" charset="0"/>
            </a:endParaRPr>
          </a:p>
        </p:txBody>
      </p:sp>
      <p:sp>
        <p:nvSpPr>
          <p:cNvPr id="24" name="TextBox 23"/>
          <p:cNvSpPr txBox="1"/>
          <p:nvPr/>
        </p:nvSpPr>
        <p:spPr>
          <a:xfrm>
            <a:off x="9642843" y="3979987"/>
            <a:ext cx="970447" cy="461665"/>
          </a:xfrm>
          <a:prstGeom prst="rect">
            <a:avLst/>
          </a:prstGeom>
          <a:noFill/>
        </p:spPr>
        <p:txBody>
          <a:bodyPr wrap="square" rtlCol="0">
            <a:spAutoFit/>
          </a:bodyPr>
          <a:lstStyle/>
          <a:p>
            <a:pPr algn="ctr"/>
            <a:r>
              <a:rPr lang="lt-LT" sz="2400" dirty="0" smtClean="0">
                <a:solidFill>
                  <a:schemeClr val="bg1"/>
                </a:solidFill>
                <a:latin typeface="Arial" panose="020B0604020202020204" pitchFamily="34" charset="0"/>
                <a:cs typeface="Arial" panose="020B0604020202020204" pitchFamily="34" charset="0"/>
              </a:rPr>
              <a:t>892 €</a:t>
            </a:r>
          </a:p>
        </p:txBody>
      </p:sp>
      <p:pic>
        <p:nvPicPr>
          <p:cNvPr id="25" name="Paveikslėlis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41250" y="6250119"/>
            <a:ext cx="732530" cy="501298"/>
          </a:xfrm>
          <a:prstGeom prst="rect">
            <a:avLst/>
          </a:prstGeom>
        </p:spPr>
      </p:pic>
      <p:sp>
        <p:nvSpPr>
          <p:cNvPr id="2" name="TextBox 1"/>
          <p:cNvSpPr txBox="1"/>
          <p:nvPr/>
        </p:nvSpPr>
        <p:spPr>
          <a:xfrm>
            <a:off x="0" y="0"/>
            <a:ext cx="12192000" cy="584775"/>
          </a:xfrm>
          <a:prstGeom prst="rect">
            <a:avLst/>
          </a:prstGeom>
          <a:solidFill>
            <a:srgbClr val="8A2062"/>
          </a:solidFill>
        </p:spPr>
        <p:txBody>
          <a:bodyPr wrap="square" rtlCol="0" anchor="ctr">
            <a:spAutoFit/>
          </a:bodyPr>
          <a:lstStyle/>
          <a:p>
            <a:r>
              <a:rPr lang="lt-LT" sz="3200" dirty="0" smtClean="0">
                <a:solidFill>
                  <a:schemeClr val="bg1"/>
                </a:solidFill>
              </a:rPr>
              <a:t>	ĮMOKŲ DEKLARAVIMO IR ADMINISTRAVIMO NAUJOVĖS</a:t>
            </a:r>
          </a:p>
        </p:txBody>
      </p:sp>
      <p:sp>
        <p:nvSpPr>
          <p:cNvPr id="7" name="Turinio vietos rezervavimo ženklas 2"/>
          <p:cNvSpPr txBox="1">
            <a:spLocks/>
          </p:cNvSpPr>
          <p:nvPr/>
        </p:nvSpPr>
        <p:spPr>
          <a:xfrm>
            <a:off x="838200" y="2865120"/>
            <a:ext cx="10515600" cy="16981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lt-LT" dirty="0">
              <a:solidFill>
                <a:schemeClr val="tx1">
                  <a:lumMod val="75000"/>
                  <a:lumOff val="25000"/>
                </a:schemeClr>
              </a:solidFill>
            </a:endParaRPr>
          </a:p>
        </p:txBody>
      </p:sp>
      <p:sp>
        <p:nvSpPr>
          <p:cNvPr id="9" name="Turinio vietos rezervavimo ženklas 2"/>
          <p:cNvSpPr>
            <a:spLocks noGrp="1"/>
          </p:cNvSpPr>
          <p:nvPr>
            <p:ph idx="1"/>
          </p:nvPr>
        </p:nvSpPr>
        <p:spPr>
          <a:xfrm>
            <a:off x="942700" y="2064665"/>
            <a:ext cx="10082351" cy="4686752"/>
          </a:xfrm>
        </p:spPr>
        <p:txBody>
          <a:bodyPr>
            <a:normAutofit/>
          </a:bodyPr>
          <a:lstStyle/>
          <a:p>
            <a:r>
              <a:rPr lang="lt-LT" dirty="0">
                <a:solidFill>
                  <a:schemeClr val="tx1">
                    <a:lumMod val="75000"/>
                    <a:lumOff val="25000"/>
                  </a:schemeClr>
                </a:solidFill>
              </a:rPr>
              <a:t>2-SD pranešime panaikinami įmokų tarifo (P1, P2, P3) ir įmokų sumų laukeliai (A12</a:t>
            </a:r>
            <a:r>
              <a:rPr lang="lt-LT" dirty="0" smtClean="0">
                <a:solidFill>
                  <a:schemeClr val="tx1">
                    <a:lumMod val="75000"/>
                    <a:lumOff val="25000"/>
                  </a:schemeClr>
                </a:solidFill>
              </a:rPr>
              <a:t>)</a:t>
            </a:r>
            <a:endParaRPr lang="lt-LT" dirty="0">
              <a:solidFill>
                <a:schemeClr val="tx1">
                  <a:lumMod val="75000"/>
                  <a:lumOff val="25000"/>
                </a:schemeClr>
              </a:solidFill>
            </a:endParaRPr>
          </a:p>
          <a:p>
            <a:r>
              <a:rPr lang="lt-LT" dirty="0" smtClean="0">
                <a:solidFill>
                  <a:schemeClr val="tx1">
                    <a:lumMod val="75000"/>
                    <a:lumOff val="25000"/>
                  </a:schemeClr>
                </a:solidFill>
              </a:rPr>
              <a:t>2-SD </a:t>
            </a:r>
            <a:r>
              <a:rPr lang="lt-LT" dirty="0">
                <a:solidFill>
                  <a:schemeClr val="tx1">
                    <a:lumMod val="75000"/>
                    <a:lumOff val="25000"/>
                  </a:schemeClr>
                </a:solidFill>
              </a:rPr>
              <a:t>pranešime nurodomos atleidimo mėnesį apdraustajam  apskaičiuotos pajamos (DU</a:t>
            </a:r>
            <a:r>
              <a:rPr lang="lt-LT" dirty="0" smtClean="0">
                <a:solidFill>
                  <a:schemeClr val="tx1">
                    <a:lumMod val="75000"/>
                    <a:lumOff val="25000"/>
                  </a:schemeClr>
                </a:solidFill>
              </a:rPr>
              <a:t>)</a:t>
            </a:r>
          </a:p>
          <a:p>
            <a:endParaRPr lang="lt-LT" dirty="0">
              <a:solidFill>
                <a:schemeClr val="tx1">
                  <a:lumMod val="75000"/>
                  <a:lumOff val="25000"/>
                </a:schemeClr>
              </a:solidFill>
            </a:endParaRPr>
          </a:p>
          <a:p>
            <a:endParaRPr lang="lt-LT" dirty="0" smtClean="0">
              <a:solidFill>
                <a:schemeClr val="tx1">
                  <a:lumMod val="75000"/>
                  <a:lumOff val="25000"/>
                </a:schemeClr>
              </a:solidFill>
            </a:endParaRPr>
          </a:p>
          <a:p>
            <a:endParaRPr lang="lt-LT" dirty="0">
              <a:solidFill>
                <a:schemeClr val="tx1">
                  <a:lumMod val="75000"/>
                  <a:lumOff val="25000"/>
                </a:schemeClr>
              </a:solidFill>
            </a:endParaRPr>
          </a:p>
          <a:p>
            <a:pPr marL="0" indent="0">
              <a:buNone/>
            </a:pPr>
            <a:r>
              <a:rPr lang="lt-LT" b="1" dirty="0" smtClean="0">
                <a:solidFill>
                  <a:srgbClr val="8A2062"/>
                </a:solidFill>
              </a:rPr>
              <a:t>Informacija </a:t>
            </a:r>
            <a:r>
              <a:rPr lang="lt-LT" b="1" dirty="0">
                <a:solidFill>
                  <a:srgbClr val="8A2062"/>
                </a:solidFill>
              </a:rPr>
              <a:t>apie </a:t>
            </a:r>
            <a:r>
              <a:rPr lang="lt-LT" b="1" dirty="0" smtClean="0">
                <a:solidFill>
                  <a:srgbClr val="8A2062"/>
                </a:solidFill>
              </a:rPr>
              <a:t>apdraustajam </a:t>
            </a:r>
            <a:r>
              <a:rPr lang="lt-LT" b="1" dirty="0">
                <a:solidFill>
                  <a:srgbClr val="8A2062"/>
                </a:solidFill>
              </a:rPr>
              <a:t>apskaičiuotas </a:t>
            </a:r>
            <a:r>
              <a:rPr lang="lt-LT" b="1" dirty="0" smtClean="0">
                <a:solidFill>
                  <a:srgbClr val="8A2062"/>
                </a:solidFill>
              </a:rPr>
              <a:t>įmokas </a:t>
            </a:r>
            <a:r>
              <a:rPr lang="lt-LT" b="1" dirty="0">
                <a:solidFill>
                  <a:srgbClr val="8A2062"/>
                </a:solidFill>
              </a:rPr>
              <a:t>ar taikomas </a:t>
            </a:r>
            <a:r>
              <a:rPr lang="lt-LT" b="1" dirty="0" smtClean="0">
                <a:solidFill>
                  <a:srgbClr val="8A2062"/>
                </a:solidFill>
              </a:rPr>
              <a:t>„lubas“ </a:t>
            </a:r>
            <a:r>
              <a:rPr lang="lt-LT" b="1" dirty="0">
                <a:solidFill>
                  <a:srgbClr val="8A2062"/>
                </a:solidFill>
              </a:rPr>
              <a:t>pateikiama EDAS portale</a:t>
            </a:r>
          </a:p>
          <a:p>
            <a:endParaRPr lang="lt-LT" dirty="0" smtClean="0">
              <a:solidFill>
                <a:schemeClr val="tx1">
                  <a:lumMod val="75000"/>
                  <a:lumOff val="25000"/>
                </a:schemeClr>
              </a:solidFill>
            </a:endParaRPr>
          </a:p>
          <a:p>
            <a:endParaRPr lang="lt-LT" dirty="0">
              <a:solidFill>
                <a:schemeClr val="tx1">
                  <a:lumMod val="75000"/>
                  <a:lumOff val="25000"/>
                </a:schemeClr>
              </a:solidFill>
            </a:endParaRPr>
          </a:p>
          <a:p>
            <a:endParaRPr lang="lt-LT" dirty="0">
              <a:solidFill>
                <a:schemeClr val="tx1">
                  <a:lumMod val="75000"/>
                  <a:lumOff val="25000"/>
                </a:schemeClr>
              </a:solidFill>
            </a:endParaRPr>
          </a:p>
          <a:p>
            <a:pPr marL="0" indent="0">
              <a:buNone/>
            </a:pPr>
            <a:endParaRPr lang="lt-LT" dirty="0">
              <a:solidFill>
                <a:schemeClr val="tx1">
                  <a:lumMod val="75000"/>
                  <a:lumOff val="25000"/>
                </a:schemeClr>
              </a:solidFill>
            </a:endParaRPr>
          </a:p>
        </p:txBody>
      </p:sp>
    </p:spTree>
    <p:extLst>
      <p:ext uri="{BB962C8B-B14F-4D97-AF65-F5344CB8AC3E}">
        <p14:creationId xmlns:p14="http://schemas.microsoft.com/office/powerpoint/2010/main" val="33575480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Pavadinimas 1"/>
          <p:cNvSpPr txBox="1">
            <a:spLocks/>
          </p:cNvSpPr>
          <p:nvPr/>
        </p:nvSpPr>
        <p:spPr>
          <a:xfrm>
            <a:off x="942701" y="947679"/>
            <a:ext cx="10604865" cy="11169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lt-LT" sz="3600" dirty="0" smtClean="0">
                <a:solidFill>
                  <a:srgbClr val="8A2062"/>
                </a:solidFill>
                <a:latin typeface="Arial" panose="020B0604020202020204" pitchFamily="34" charset="0"/>
                <a:cs typeface="Arial" panose="020B0604020202020204" pitchFamily="34" charset="0"/>
              </a:rPr>
              <a:t>Keičiamas 13 SD</a:t>
            </a:r>
            <a:r>
              <a:rPr lang="pl-PL" sz="3600" dirty="0" smtClean="0">
                <a:solidFill>
                  <a:srgbClr val="8A2062"/>
                </a:solidFill>
                <a:latin typeface="Arial" panose="020B0604020202020204" pitchFamily="34" charset="0"/>
                <a:cs typeface="Arial" panose="020B0604020202020204" pitchFamily="34" charset="0"/>
              </a:rPr>
              <a:t> </a:t>
            </a:r>
            <a:r>
              <a:rPr lang="pl-PL" sz="3600" dirty="0" err="1" smtClean="0">
                <a:solidFill>
                  <a:srgbClr val="8A2062"/>
                </a:solidFill>
                <a:latin typeface="Arial" panose="020B0604020202020204" pitchFamily="34" charset="0"/>
                <a:cs typeface="Arial" panose="020B0604020202020204" pitchFamily="34" charset="0"/>
              </a:rPr>
              <a:t>pranešimas</a:t>
            </a:r>
            <a:endParaRPr lang="lt-LT" sz="3600" dirty="0">
              <a:solidFill>
                <a:srgbClr val="8A2062"/>
              </a:solidFill>
              <a:latin typeface="Arial" panose="020B0604020202020204" pitchFamily="34" charset="0"/>
              <a:cs typeface="Arial" panose="020B0604020202020204" pitchFamily="34" charset="0"/>
            </a:endParaRPr>
          </a:p>
          <a:p>
            <a:pPr>
              <a:lnSpc>
                <a:spcPct val="100000"/>
              </a:lnSpc>
            </a:pPr>
            <a:endParaRPr lang="lt-LT" sz="4000" dirty="0">
              <a:solidFill>
                <a:srgbClr val="8A2062"/>
              </a:solidFill>
              <a:latin typeface="Arial" panose="020B0604020202020204" pitchFamily="34" charset="0"/>
              <a:cs typeface="Arial" panose="020B0604020202020204" pitchFamily="34" charset="0"/>
            </a:endParaRPr>
          </a:p>
        </p:txBody>
      </p:sp>
      <p:sp>
        <p:nvSpPr>
          <p:cNvPr id="24" name="TextBox 23"/>
          <p:cNvSpPr txBox="1"/>
          <p:nvPr/>
        </p:nvSpPr>
        <p:spPr>
          <a:xfrm>
            <a:off x="9642843" y="3979987"/>
            <a:ext cx="970447" cy="461665"/>
          </a:xfrm>
          <a:prstGeom prst="rect">
            <a:avLst/>
          </a:prstGeom>
          <a:noFill/>
        </p:spPr>
        <p:txBody>
          <a:bodyPr wrap="square" rtlCol="0">
            <a:spAutoFit/>
          </a:bodyPr>
          <a:lstStyle/>
          <a:p>
            <a:pPr algn="ctr"/>
            <a:r>
              <a:rPr lang="lt-LT" sz="2400" dirty="0" smtClean="0">
                <a:solidFill>
                  <a:schemeClr val="bg1"/>
                </a:solidFill>
                <a:latin typeface="Arial" panose="020B0604020202020204" pitchFamily="34" charset="0"/>
                <a:cs typeface="Arial" panose="020B0604020202020204" pitchFamily="34" charset="0"/>
              </a:rPr>
              <a:t>892 €</a:t>
            </a:r>
          </a:p>
        </p:txBody>
      </p:sp>
      <p:pic>
        <p:nvPicPr>
          <p:cNvPr id="25" name="Paveikslėlis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41250" y="6250119"/>
            <a:ext cx="732530" cy="501298"/>
          </a:xfrm>
          <a:prstGeom prst="rect">
            <a:avLst/>
          </a:prstGeom>
        </p:spPr>
      </p:pic>
      <p:sp>
        <p:nvSpPr>
          <p:cNvPr id="2" name="TextBox 1"/>
          <p:cNvSpPr txBox="1"/>
          <p:nvPr/>
        </p:nvSpPr>
        <p:spPr>
          <a:xfrm>
            <a:off x="0" y="0"/>
            <a:ext cx="12192000" cy="584775"/>
          </a:xfrm>
          <a:prstGeom prst="rect">
            <a:avLst/>
          </a:prstGeom>
          <a:solidFill>
            <a:srgbClr val="8A2062"/>
          </a:solidFill>
        </p:spPr>
        <p:txBody>
          <a:bodyPr wrap="square" rtlCol="0" anchor="ctr">
            <a:spAutoFit/>
          </a:bodyPr>
          <a:lstStyle/>
          <a:p>
            <a:r>
              <a:rPr lang="lt-LT" sz="3200" dirty="0" smtClean="0">
                <a:solidFill>
                  <a:schemeClr val="bg1"/>
                </a:solidFill>
              </a:rPr>
              <a:t>	ĮMOKŲ DEKLARAVIMO IR ADMINISTRAVIMO NAUJOVĖS</a:t>
            </a:r>
          </a:p>
        </p:txBody>
      </p:sp>
      <p:sp>
        <p:nvSpPr>
          <p:cNvPr id="7" name="Turinio vietos rezervavimo ženklas 2"/>
          <p:cNvSpPr txBox="1">
            <a:spLocks/>
          </p:cNvSpPr>
          <p:nvPr/>
        </p:nvSpPr>
        <p:spPr>
          <a:xfrm>
            <a:off x="838200" y="2865120"/>
            <a:ext cx="10515600" cy="16981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lt-LT" dirty="0">
              <a:solidFill>
                <a:schemeClr val="tx1">
                  <a:lumMod val="75000"/>
                  <a:lumOff val="25000"/>
                </a:schemeClr>
              </a:solidFill>
            </a:endParaRPr>
          </a:p>
        </p:txBody>
      </p:sp>
      <p:sp>
        <p:nvSpPr>
          <p:cNvPr id="9" name="Turinio vietos rezervavimo ženklas 2"/>
          <p:cNvSpPr>
            <a:spLocks noGrp="1"/>
          </p:cNvSpPr>
          <p:nvPr>
            <p:ph idx="1"/>
          </p:nvPr>
        </p:nvSpPr>
        <p:spPr>
          <a:xfrm>
            <a:off x="942701" y="2064665"/>
            <a:ext cx="9777550" cy="4686752"/>
          </a:xfrm>
        </p:spPr>
        <p:txBody>
          <a:bodyPr>
            <a:normAutofit/>
          </a:bodyPr>
          <a:lstStyle/>
          <a:p>
            <a:r>
              <a:rPr lang="lt-LT" dirty="0">
                <a:solidFill>
                  <a:schemeClr val="tx1">
                    <a:lumMod val="75000"/>
                    <a:lumOff val="25000"/>
                  </a:schemeClr>
                </a:solidFill>
              </a:rPr>
              <a:t>13-SD pranešime panaikinami įmokų tarifo (P1, P2, P3) ir įmokų sumų laukeliai (A12</a:t>
            </a:r>
            <a:r>
              <a:rPr lang="lt-LT" dirty="0" smtClean="0">
                <a:solidFill>
                  <a:schemeClr val="tx1">
                    <a:lumMod val="75000"/>
                    <a:lumOff val="25000"/>
                  </a:schemeClr>
                </a:solidFill>
              </a:rPr>
              <a:t>)</a:t>
            </a:r>
            <a:endParaRPr lang="lt-LT" dirty="0">
              <a:solidFill>
                <a:schemeClr val="tx1">
                  <a:lumMod val="75000"/>
                  <a:lumOff val="25000"/>
                </a:schemeClr>
              </a:solidFill>
            </a:endParaRPr>
          </a:p>
          <a:p>
            <a:r>
              <a:rPr lang="lt-LT" dirty="0" smtClean="0">
                <a:solidFill>
                  <a:schemeClr val="tx1">
                    <a:lumMod val="75000"/>
                    <a:lumOff val="25000"/>
                  </a:schemeClr>
                </a:solidFill>
              </a:rPr>
              <a:t>13-SD </a:t>
            </a:r>
            <a:r>
              <a:rPr lang="lt-LT" dirty="0">
                <a:solidFill>
                  <a:schemeClr val="tx1">
                    <a:lumMod val="75000"/>
                    <a:lumOff val="25000"/>
                  </a:schemeClr>
                </a:solidFill>
              </a:rPr>
              <a:t>pranešime nurodomos apdraustajam apskaičiuotos pajamos (DU</a:t>
            </a:r>
            <a:r>
              <a:rPr lang="lt-LT" dirty="0" smtClean="0">
                <a:solidFill>
                  <a:schemeClr val="tx1">
                    <a:lumMod val="75000"/>
                    <a:lumOff val="25000"/>
                  </a:schemeClr>
                </a:solidFill>
              </a:rPr>
              <a:t>)</a:t>
            </a:r>
            <a:endParaRPr lang="lt-LT" dirty="0">
              <a:solidFill>
                <a:schemeClr val="tx1">
                  <a:lumMod val="75000"/>
                  <a:lumOff val="25000"/>
                </a:schemeClr>
              </a:solidFill>
            </a:endParaRPr>
          </a:p>
          <a:p>
            <a:pPr marL="0" indent="0">
              <a:buNone/>
            </a:pPr>
            <a:endParaRPr lang="lt-LT" dirty="0">
              <a:solidFill>
                <a:schemeClr val="tx1">
                  <a:lumMod val="75000"/>
                  <a:lumOff val="25000"/>
                </a:schemeClr>
              </a:solidFill>
            </a:endParaRPr>
          </a:p>
          <a:p>
            <a:endParaRPr lang="lt-LT" dirty="0" smtClean="0">
              <a:solidFill>
                <a:schemeClr val="tx1">
                  <a:lumMod val="75000"/>
                  <a:lumOff val="25000"/>
                </a:schemeClr>
              </a:solidFill>
            </a:endParaRPr>
          </a:p>
          <a:p>
            <a:endParaRPr lang="lt-LT" dirty="0">
              <a:solidFill>
                <a:schemeClr val="tx1">
                  <a:lumMod val="75000"/>
                  <a:lumOff val="25000"/>
                </a:schemeClr>
              </a:solidFill>
            </a:endParaRPr>
          </a:p>
          <a:p>
            <a:pPr marL="0" indent="0">
              <a:buNone/>
            </a:pPr>
            <a:r>
              <a:rPr lang="lt-LT" b="1" dirty="0" smtClean="0">
                <a:solidFill>
                  <a:srgbClr val="8A2062"/>
                </a:solidFill>
              </a:rPr>
              <a:t>Informacija </a:t>
            </a:r>
            <a:r>
              <a:rPr lang="lt-LT" b="1" dirty="0">
                <a:solidFill>
                  <a:srgbClr val="8A2062"/>
                </a:solidFill>
              </a:rPr>
              <a:t>apie </a:t>
            </a:r>
            <a:r>
              <a:rPr lang="lt-LT" b="1" dirty="0" smtClean="0">
                <a:solidFill>
                  <a:srgbClr val="8A2062"/>
                </a:solidFill>
              </a:rPr>
              <a:t>apdraustajam </a:t>
            </a:r>
            <a:r>
              <a:rPr lang="lt-LT" b="1" dirty="0">
                <a:solidFill>
                  <a:srgbClr val="8A2062"/>
                </a:solidFill>
              </a:rPr>
              <a:t>apskaičiuotas </a:t>
            </a:r>
            <a:r>
              <a:rPr lang="lt-LT" b="1" dirty="0" smtClean="0">
                <a:solidFill>
                  <a:srgbClr val="8A2062"/>
                </a:solidFill>
              </a:rPr>
              <a:t>įmokas </a:t>
            </a:r>
            <a:r>
              <a:rPr lang="lt-LT" b="1" dirty="0">
                <a:solidFill>
                  <a:srgbClr val="8A2062"/>
                </a:solidFill>
              </a:rPr>
              <a:t>ar taikomas </a:t>
            </a:r>
            <a:r>
              <a:rPr lang="lt-LT" b="1" dirty="0" smtClean="0">
                <a:solidFill>
                  <a:srgbClr val="8A2062"/>
                </a:solidFill>
              </a:rPr>
              <a:t>„lubas“ </a:t>
            </a:r>
            <a:r>
              <a:rPr lang="lt-LT" b="1" dirty="0">
                <a:solidFill>
                  <a:srgbClr val="8A2062"/>
                </a:solidFill>
              </a:rPr>
              <a:t>pateikiama EDAS portale</a:t>
            </a:r>
          </a:p>
          <a:p>
            <a:endParaRPr lang="lt-LT" dirty="0" smtClean="0">
              <a:solidFill>
                <a:schemeClr val="tx1">
                  <a:lumMod val="75000"/>
                  <a:lumOff val="25000"/>
                </a:schemeClr>
              </a:solidFill>
            </a:endParaRPr>
          </a:p>
          <a:p>
            <a:endParaRPr lang="lt-LT" dirty="0">
              <a:solidFill>
                <a:schemeClr val="tx1">
                  <a:lumMod val="75000"/>
                  <a:lumOff val="25000"/>
                </a:schemeClr>
              </a:solidFill>
            </a:endParaRPr>
          </a:p>
          <a:p>
            <a:endParaRPr lang="lt-LT" dirty="0">
              <a:solidFill>
                <a:schemeClr val="tx1">
                  <a:lumMod val="75000"/>
                  <a:lumOff val="25000"/>
                </a:schemeClr>
              </a:solidFill>
            </a:endParaRPr>
          </a:p>
          <a:p>
            <a:pPr marL="0" indent="0">
              <a:buNone/>
            </a:pPr>
            <a:endParaRPr lang="lt-LT" dirty="0">
              <a:solidFill>
                <a:schemeClr val="tx1">
                  <a:lumMod val="75000"/>
                  <a:lumOff val="25000"/>
                </a:schemeClr>
              </a:solidFill>
            </a:endParaRPr>
          </a:p>
        </p:txBody>
      </p:sp>
    </p:spTree>
    <p:extLst>
      <p:ext uri="{BB962C8B-B14F-4D97-AF65-F5344CB8AC3E}">
        <p14:creationId xmlns:p14="http://schemas.microsoft.com/office/powerpoint/2010/main" val="1750628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Pavadinimas 1"/>
          <p:cNvSpPr txBox="1">
            <a:spLocks/>
          </p:cNvSpPr>
          <p:nvPr/>
        </p:nvSpPr>
        <p:spPr>
          <a:xfrm>
            <a:off x="942701" y="947679"/>
            <a:ext cx="10604865" cy="11169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lt-LT" sz="3600" dirty="0" smtClean="0">
                <a:solidFill>
                  <a:srgbClr val="8A2062"/>
                </a:solidFill>
                <a:latin typeface="Arial" panose="020B0604020202020204" pitchFamily="34" charset="0"/>
                <a:cs typeface="Arial" panose="020B0604020202020204" pitchFamily="34" charset="0"/>
              </a:rPr>
              <a:t>Duomenų tikslinimas (PT prašymas)</a:t>
            </a:r>
            <a:endParaRPr lang="lt-LT" sz="3600" dirty="0">
              <a:solidFill>
                <a:srgbClr val="8A2062"/>
              </a:solidFill>
              <a:latin typeface="Arial" panose="020B0604020202020204" pitchFamily="34" charset="0"/>
              <a:cs typeface="Arial" panose="020B0604020202020204" pitchFamily="34" charset="0"/>
            </a:endParaRPr>
          </a:p>
          <a:p>
            <a:pPr>
              <a:lnSpc>
                <a:spcPct val="100000"/>
              </a:lnSpc>
            </a:pPr>
            <a:endParaRPr lang="lt-LT" sz="4000" dirty="0">
              <a:solidFill>
                <a:srgbClr val="8A2062"/>
              </a:solidFill>
              <a:latin typeface="Arial" panose="020B0604020202020204" pitchFamily="34" charset="0"/>
              <a:cs typeface="Arial" panose="020B0604020202020204" pitchFamily="34" charset="0"/>
            </a:endParaRPr>
          </a:p>
        </p:txBody>
      </p:sp>
      <p:sp>
        <p:nvSpPr>
          <p:cNvPr id="24" name="TextBox 23"/>
          <p:cNvSpPr txBox="1"/>
          <p:nvPr/>
        </p:nvSpPr>
        <p:spPr>
          <a:xfrm>
            <a:off x="9642843" y="3979987"/>
            <a:ext cx="970447" cy="461665"/>
          </a:xfrm>
          <a:prstGeom prst="rect">
            <a:avLst/>
          </a:prstGeom>
          <a:noFill/>
        </p:spPr>
        <p:txBody>
          <a:bodyPr wrap="square" rtlCol="0">
            <a:spAutoFit/>
          </a:bodyPr>
          <a:lstStyle/>
          <a:p>
            <a:pPr algn="ctr"/>
            <a:r>
              <a:rPr lang="lt-LT" sz="2400" dirty="0" smtClean="0">
                <a:solidFill>
                  <a:schemeClr val="bg1"/>
                </a:solidFill>
                <a:latin typeface="Arial" panose="020B0604020202020204" pitchFamily="34" charset="0"/>
                <a:cs typeface="Arial" panose="020B0604020202020204" pitchFamily="34" charset="0"/>
              </a:rPr>
              <a:t>892 €</a:t>
            </a:r>
          </a:p>
        </p:txBody>
      </p:sp>
      <p:pic>
        <p:nvPicPr>
          <p:cNvPr id="25" name="Paveikslėlis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41250" y="6250119"/>
            <a:ext cx="732530" cy="501298"/>
          </a:xfrm>
          <a:prstGeom prst="rect">
            <a:avLst/>
          </a:prstGeom>
        </p:spPr>
      </p:pic>
      <p:sp>
        <p:nvSpPr>
          <p:cNvPr id="2" name="TextBox 1"/>
          <p:cNvSpPr txBox="1"/>
          <p:nvPr/>
        </p:nvSpPr>
        <p:spPr>
          <a:xfrm>
            <a:off x="0" y="0"/>
            <a:ext cx="12192000" cy="584775"/>
          </a:xfrm>
          <a:prstGeom prst="rect">
            <a:avLst/>
          </a:prstGeom>
          <a:solidFill>
            <a:srgbClr val="8A2062"/>
          </a:solidFill>
        </p:spPr>
        <p:txBody>
          <a:bodyPr wrap="square" rtlCol="0" anchor="ctr">
            <a:spAutoFit/>
          </a:bodyPr>
          <a:lstStyle/>
          <a:p>
            <a:r>
              <a:rPr lang="lt-LT" sz="3200" dirty="0" smtClean="0">
                <a:solidFill>
                  <a:schemeClr val="bg1"/>
                </a:solidFill>
              </a:rPr>
              <a:t>	ĮMOKŲ DEKLARAVIMO IR ADMINISTRAVIMO NAUJOVĖS</a:t>
            </a:r>
          </a:p>
        </p:txBody>
      </p:sp>
      <p:sp>
        <p:nvSpPr>
          <p:cNvPr id="7" name="Turinio vietos rezervavimo ženklas 2"/>
          <p:cNvSpPr txBox="1">
            <a:spLocks/>
          </p:cNvSpPr>
          <p:nvPr/>
        </p:nvSpPr>
        <p:spPr>
          <a:xfrm>
            <a:off x="838200" y="2865120"/>
            <a:ext cx="10515600" cy="16981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lt-LT" dirty="0">
              <a:solidFill>
                <a:schemeClr val="tx1">
                  <a:lumMod val="75000"/>
                  <a:lumOff val="25000"/>
                </a:schemeClr>
              </a:solidFill>
            </a:endParaRPr>
          </a:p>
        </p:txBody>
      </p:sp>
      <p:sp>
        <p:nvSpPr>
          <p:cNvPr id="9" name="Turinio vietos rezervavimo ženklas 2"/>
          <p:cNvSpPr>
            <a:spLocks noGrp="1"/>
          </p:cNvSpPr>
          <p:nvPr>
            <p:ph idx="1"/>
          </p:nvPr>
        </p:nvSpPr>
        <p:spPr>
          <a:xfrm>
            <a:off x="942701" y="2064665"/>
            <a:ext cx="9777550" cy="4686752"/>
          </a:xfrm>
        </p:spPr>
        <p:txBody>
          <a:bodyPr>
            <a:normAutofit/>
          </a:bodyPr>
          <a:lstStyle/>
          <a:p>
            <a:r>
              <a:rPr lang="lt-LT" dirty="0">
                <a:solidFill>
                  <a:schemeClr val="tx1">
                    <a:lumMod val="75000"/>
                    <a:lumOff val="25000"/>
                  </a:schemeClr>
                </a:solidFill>
              </a:rPr>
              <a:t>Jeigu duomenys tikslinami  už laikotarpius iki </a:t>
            </a:r>
            <a:r>
              <a:rPr lang="lt-LT" dirty="0" smtClean="0">
                <a:solidFill>
                  <a:schemeClr val="tx1">
                    <a:lumMod val="75000"/>
                    <a:lumOff val="25000"/>
                  </a:schemeClr>
                </a:solidFill>
              </a:rPr>
              <a:t>2018 12 31 – pildomas </a:t>
            </a:r>
            <a:r>
              <a:rPr lang="lt-LT" dirty="0">
                <a:solidFill>
                  <a:schemeClr val="tx1">
                    <a:lumMod val="75000"/>
                    <a:lumOff val="25000"/>
                  </a:schemeClr>
                </a:solidFill>
              </a:rPr>
              <a:t>PT prašymas </a:t>
            </a:r>
            <a:r>
              <a:rPr lang="lt-LT" dirty="0" smtClean="0">
                <a:solidFill>
                  <a:schemeClr val="tx1">
                    <a:lumMod val="75000"/>
                    <a:lumOff val="25000"/>
                  </a:schemeClr>
                </a:solidFill>
              </a:rPr>
              <a:t>(galiojantis šiuo metu)</a:t>
            </a:r>
            <a:endParaRPr lang="lt-LT" dirty="0">
              <a:solidFill>
                <a:schemeClr val="tx1">
                  <a:lumMod val="75000"/>
                  <a:lumOff val="25000"/>
                </a:schemeClr>
              </a:solidFill>
            </a:endParaRPr>
          </a:p>
          <a:p>
            <a:r>
              <a:rPr lang="lt-LT" dirty="0" smtClean="0">
                <a:solidFill>
                  <a:schemeClr val="tx1">
                    <a:lumMod val="75000"/>
                    <a:lumOff val="25000"/>
                  </a:schemeClr>
                </a:solidFill>
              </a:rPr>
              <a:t>Jeigu </a:t>
            </a:r>
            <a:r>
              <a:rPr lang="lt-LT" dirty="0">
                <a:solidFill>
                  <a:schemeClr val="tx1">
                    <a:lumMod val="75000"/>
                    <a:lumOff val="25000"/>
                  </a:schemeClr>
                </a:solidFill>
              </a:rPr>
              <a:t>duomenys tikslinami už laikotarpius nuo </a:t>
            </a:r>
            <a:r>
              <a:rPr lang="lt-LT" dirty="0" smtClean="0">
                <a:solidFill>
                  <a:schemeClr val="tx1">
                    <a:lumMod val="75000"/>
                    <a:lumOff val="25000"/>
                  </a:schemeClr>
                </a:solidFill>
              </a:rPr>
              <a:t>2019 01 01 – pildomas </a:t>
            </a:r>
            <a:r>
              <a:rPr lang="lt-LT" dirty="0">
                <a:solidFill>
                  <a:schemeClr val="tx1">
                    <a:lumMod val="75000"/>
                    <a:lumOff val="25000"/>
                  </a:schemeClr>
                </a:solidFill>
              </a:rPr>
              <a:t>naujas PT pranešimas (be įmokų; įmokos apskaičiuojamos programiniu būdu</a:t>
            </a:r>
            <a:r>
              <a:rPr lang="lt-LT" dirty="0" smtClean="0">
                <a:solidFill>
                  <a:schemeClr val="tx1">
                    <a:lumMod val="75000"/>
                    <a:lumOff val="25000"/>
                  </a:schemeClr>
                </a:solidFill>
              </a:rPr>
              <a:t>)</a:t>
            </a:r>
            <a:endParaRPr lang="lt-LT" dirty="0">
              <a:solidFill>
                <a:schemeClr val="tx1">
                  <a:lumMod val="75000"/>
                  <a:lumOff val="25000"/>
                </a:schemeClr>
              </a:solidFill>
            </a:endParaRPr>
          </a:p>
          <a:p>
            <a:pPr marL="0" indent="0">
              <a:buNone/>
            </a:pPr>
            <a:endParaRPr lang="lt-LT" dirty="0">
              <a:solidFill>
                <a:schemeClr val="tx1">
                  <a:lumMod val="75000"/>
                  <a:lumOff val="25000"/>
                </a:schemeClr>
              </a:solidFill>
            </a:endParaRPr>
          </a:p>
          <a:p>
            <a:endParaRPr lang="lt-LT" dirty="0" smtClean="0">
              <a:solidFill>
                <a:schemeClr val="tx1">
                  <a:lumMod val="75000"/>
                  <a:lumOff val="25000"/>
                </a:schemeClr>
              </a:solidFill>
            </a:endParaRPr>
          </a:p>
          <a:p>
            <a:pPr marL="0" indent="0">
              <a:buNone/>
            </a:pPr>
            <a:endParaRPr lang="lt-LT" dirty="0" smtClean="0">
              <a:solidFill>
                <a:schemeClr val="tx1">
                  <a:lumMod val="75000"/>
                  <a:lumOff val="25000"/>
                </a:schemeClr>
              </a:solidFill>
            </a:endParaRPr>
          </a:p>
          <a:p>
            <a:endParaRPr lang="lt-LT" dirty="0">
              <a:solidFill>
                <a:schemeClr val="tx1">
                  <a:lumMod val="75000"/>
                  <a:lumOff val="25000"/>
                </a:schemeClr>
              </a:solidFill>
            </a:endParaRPr>
          </a:p>
          <a:p>
            <a:endParaRPr lang="lt-LT" dirty="0">
              <a:solidFill>
                <a:schemeClr val="tx1">
                  <a:lumMod val="75000"/>
                  <a:lumOff val="25000"/>
                </a:schemeClr>
              </a:solidFill>
            </a:endParaRPr>
          </a:p>
          <a:p>
            <a:pPr marL="0" indent="0">
              <a:buNone/>
            </a:pPr>
            <a:endParaRPr lang="lt-LT" dirty="0">
              <a:solidFill>
                <a:schemeClr val="tx1">
                  <a:lumMod val="75000"/>
                  <a:lumOff val="25000"/>
                </a:schemeClr>
              </a:solidFill>
            </a:endParaRPr>
          </a:p>
        </p:txBody>
      </p:sp>
    </p:spTree>
    <p:extLst>
      <p:ext uri="{BB962C8B-B14F-4D97-AF65-F5344CB8AC3E}">
        <p14:creationId xmlns:p14="http://schemas.microsoft.com/office/powerpoint/2010/main" val="299300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ė 4"/>
          <p:cNvGrpSpPr/>
          <p:nvPr/>
        </p:nvGrpSpPr>
        <p:grpSpPr>
          <a:xfrm>
            <a:off x="-1404" y="0"/>
            <a:ext cx="12201568" cy="6858000"/>
            <a:chOff x="4946" y="0"/>
            <a:chExt cx="12201568" cy="6858000"/>
          </a:xfrm>
        </p:grpSpPr>
        <p:pic>
          <p:nvPicPr>
            <p:cNvPr id="6" name="Paveikslėlis 5"/>
            <p:cNvPicPr>
              <a:picLocks noChangeAspect="1"/>
            </p:cNvPicPr>
            <p:nvPr/>
          </p:nvPicPr>
          <p:blipFill rotWithShape="1">
            <a:blip r:embed="rId2" cstate="print">
              <a:extLst>
                <a:ext uri="{28A0092B-C50C-407E-A947-70E740481C1C}">
                  <a14:useLocalDpi xmlns:a14="http://schemas.microsoft.com/office/drawing/2010/main" val="0"/>
                </a:ext>
              </a:extLst>
            </a:blip>
            <a:srcRect r="47089"/>
            <a:stretch/>
          </p:blipFill>
          <p:spPr>
            <a:xfrm>
              <a:off x="4946" y="0"/>
              <a:ext cx="5442982" cy="6858000"/>
            </a:xfrm>
            <a:prstGeom prst="rect">
              <a:avLst/>
            </a:prstGeom>
          </p:spPr>
        </p:pic>
        <p:pic>
          <p:nvPicPr>
            <p:cNvPr id="8" name="Paveikslėlis 7"/>
            <p:cNvPicPr>
              <a:picLocks noChangeAspect="1"/>
            </p:cNvPicPr>
            <p:nvPr/>
          </p:nvPicPr>
          <p:blipFill rotWithShape="1">
            <a:blip r:embed="rId2" cstate="print">
              <a:extLst>
                <a:ext uri="{28A0092B-C50C-407E-A947-70E740481C1C}">
                  <a14:useLocalDpi xmlns:a14="http://schemas.microsoft.com/office/drawing/2010/main" val="0"/>
                </a:ext>
              </a:extLst>
            </a:blip>
            <a:srcRect l="31641"/>
            <a:stretch/>
          </p:blipFill>
          <p:spPr>
            <a:xfrm>
              <a:off x="5174410" y="0"/>
              <a:ext cx="7032104" cy="6858000"/>
            </a:xfrm>
            <a:prstGeom prst="rect">
              <a:avLst/>
            </a:prstGeom>
          </p:spPr>
        </p:pic>
      </p:grpSp>
      <p:sp>
        <p:nvSpPr>
          <p:cNvPr id="21" name="Pavadinimas 1"/>
          <p:cNvSpPr>
            <a:spLocks noGrp="1"/>
          </p:cNvSpPr>
          <p:nvPr>
            <p:ph type="ctrTitle"/>
          </p:nvPr>
        </p:nvSpPr>
        <p:spPr>
          <a:xfrm>
            <a:off x="3766793" y="2795016"/>
            <a:ext cx="4909155" cy="1267968"/>
          </a:xfrm>
          <a:noFill/>
        </p:spPr>
        <p:txBody>
          <a:bodyPr anchor="ctr">
            <a:noAutofit/>
          </a:bodyPr>
          <a:lstStyle/>
          <a:p>
            <a:r>
              <a:rPr lang="lt-LT" sz="5400" dirty="0">
                <a:solidFill>
                  <a:schemeClr val="bg1"/>
                </a:solidFill>
                <a:latin typeface="Arial" panose="020B0604020202020204" pitchFamily="34" charset="0"/>
                <a:cs typeface="Arial" panose="020B0604020202020204" pitchFamily="34" charset="0"/>
              </a:rPr>
              <a:t>Ačiū už dėmesį</a:t>
            </a:r>
          </a:p>
        </p:txBody>
      </p:sp>
      <p:sp>
        <p:nvSpPr>
          <p:cNvPr id="10" name="TextBox 9"/>
          <p:cNvSpPr txBox="1"/>
          <p:nvPr/>
        </p:nvSpPr>
        <p:spPr>
          <a:xfrm>
            <a:off x="5360397" y="5578756"/>
            <a:ext cx="1721945" cy="40011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err="1" smtClean="0">
                <a:ln>
                  <a:noFill/>
                </a:ln>
                <a:solidFill>
                  <a:prstClr val="white"/>
                </a:solidFill>
                <a:effectLst/>
                <a:uLnTx/>
                <a:uFillTx/>
                <a:latin typeface="Arial" panose="020B0604020202020204" pitchFamily="34" charset="0"/>
                <a:ea typeface="+mn-ea"/>
                <a:cs typeface="Arial" panose="020B0604020202020204" pitchFamily="34" charset="0"/>
              </a:rPr>
              <a:t>atvira.sodra.lt</a:t>
            </a:r>
            <a:endParaRPr kumimoji="0" lang="en-US" sz="20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9526411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70E76"/>
        </a:solidFill>
        <a:effectLst/>
      </p:bgPr>
    </p:bg>
    <p:spTree>
      <p:nvGrpSpPr>
        <p:cNvPr id="1" name=""/>
        <p:cNvGrpSpPr/>
        <p:nvPr/>
      </p:nvGrpSpPr>
      <p:grpSpPr>
        <a:xfrm>
          <a:off x="0" y="0"/>
          <a:ext cx="0" cy="0"/>
          <a:chOff x="0" y="0"/>
          <a:chExt cx="0" cy="0"/>
        </a:xfrm>
      </p:grpSpPr>
      <p:grpSp>
        <p:nvGrpSpPr>
          <p:cNvPr id="2" name="Grupė 1"/>
          <p:cNvGrpSpPr/>
          <p:nvPr/>
        </p:nvGrpSpPr>
        <p:grpSpPr>
          <a:xfrm>
            <a:off x="-2" y="0"/>
            <a:ext cx="12192002" cy="6858000"/>
            <a:chOff x="-1" y="0"/>
            <a:chExt cx="12192002" cy="6858000"/>
          </a:xfrm>
          <a:noFill/>
        </p:grpSpPr>
        <p:pic>
          <p:nvPicPr>
            <p:cNvPr id="15" name="Paveikslėlis 14"/>
            <p:cNvPicPr>
              <a:picLocks noChangeAspect="1"/>
            </p:cNvPicPr>
            <p:nvPr/>
          </p:nvPicPr>
          <p:blipFill rotWithShape="1">
            <a:blip r:embed="rId3" cstate="print">
              <a:extLst>
                <a:ext uri="{28A0092B-C50C-407E-A947-70E740481C1C}">
                  <a14:useLocalDpi xmlns:a14="http://schemas.microsoft.com/office/drawing/2010/main" val="0"/>
                </a:ext>
              </a:extLst>
            </a:blip>
            <a:srcRect l="20824" r="47088"/>
            <a:stretch/>
          </p:blipFill>
          <p:spPr>
            <a:xfrm>
              <a:off x="-1" y="3805518"/>
              <a:ext cx="4164106" cy="3052482"/>
            </a:xfrm>
            <a:prstGeom prst="rect">
              <a:avLst/>
            </a:prstGeom>
            <a:grpFill/>
          </p:spPr>
        </p:pic>
        <p:grpSp>
          <p:nvGrpSpPr>
            <p:cNvPr id="10" name="Grupė 9"/>
            <p:cNvGrpSpPr/>
            <p:nvPr/>
          </p:nvGrpSpPr>
          <p:grpSpPr>
            <a:xfrm>
              <a:off x="4947" y="0"/>
              <a:ext cx="12187054" cy="6858000"/>
              <a:chOff x="4947" y="0"/>
              <a:chExt cx="12187054" cy="6858000"/>
            </a:xfrm>
            <a:grpFill/>
          </p:grpSpPr>
          <p:pic>
            <p:nvPicPr>
              <p:cNvPr id="11" name="Paveikslėlis 10"/>
              <p:cNvPicPr>
                <a:picLocks noChangeAspect="1"/>
              </p:cNvPicPr>
              <p:nvPr/>
            </p:nvPicPr>
            <p:blipFill rotWithShape="1">
              <a:blip r:embed="rId3" cstate="print">
                <a:extLst>
                  <a:ext uri="{28A0092B-C50C-407E-A947-70E740481C1C}">
                    <a14:useLocalDpi xmlns:a14="http://schemas.microsoft.com/office/drawing/2010/main" val="0"/>
                  </a:ext>
                </a:extLst>
              </a:blip>
              <a:srcRect r="47089"/>
              <a:stretch/>
            </p:blipFill>
            <p:spPr>
              <a:xfrm>
                <a:off x="4947" y="0"/>
                <a:ext cx="3414365" cy="4302000"/>
              </a:xfrm>
              <a:prstGeom prst="rect">
                <a:avLst/>
              </a:prstGeom>
              <a:grpFill/>
            </p:spPr>
          </p:pic>
          <p:pic>
            <p:nvPicPr>
              <p:cNvPr id="12" name="Paveikslėlis 11"/>
              <p:cNvPicPr>
                <a:picLocks noChangeAspect="1"/>
              </p:cNvPicPr>
              <p:nvPr/>
            </p:nvPicPr>
            <p:blipFill rotWithShape="1">
              <a:blip r:embed="rId3" cstate="print">
                <a:extLst>
                  <a:ext uri="{28A0092B-C50C-407E-A947-70E740481C1C}">
                    <a14:useLocalDpi xmlns:a14="http://schemas.microsoft.com/office/drawing/2010/main" val="0"/>
                  </a:ext>
                </a:extLst>
              </a:blip>
              <a:srcRect l="31641"/>
              <a:stretch/>
            </p:blipFill>
            <p:spPr>
              <a:xfrm>
                <a:off x="8131473" y="2898000"/>
                <a:ext cx="4060527" cy="3960000"/>
              </a:xfrm>
              <a:prstGeom prst="rect">
                <a:avLst/>
              </a:prstGeom>
              <a:grpFill/>
            </p:spPr>
          </p:pic>
          <p:pic>
            <p:nvPicPr>
              <p:cNvPr id="13" name="Paveikslėlis 12"/>
              <p:cNvPicPr>
                <a:picLocks noChangeAspect="1"/>
              </p:cNvPicPr>
              <p:nvPr/>
            </p:nvPicPr>
            <p:blipFill rotWithShape="1">
              <a:blip r:embed="rId3" cstate="print">
                <a:extLst>
                  <a:ext uri="{28A0092B-C50C-407E-A947-70E740481C1C}">
                    <a14:useLocalDpi xmlns:a14="http://schemas.microsoft.com/office/drawing/2010/main" val="0"/>
                  </a:ext>
                </a:extLst>
              </a:blip>
              <a:srcRect l="20824" r="47088"/>
              <a:stretch/>
            </p:blipFill>
            <p:spPr>
              <a:xfrm>
                <a:off x="3191070" y="0"/>
                <a:ext cx="5051978" cy="6858000"/>
              </a:xfrm>
              <a:prstGeom prst="rect">
                <a:avLst/>
              </a:prstGeom>
              <a:grpFill/>
            </p:spPr>
          </p:pic>
          <p:pic>
            <p:nvPicPr>
              <p:cNvPr id="14" name="Paveikslėlis 13"/>
              <p:cNvPicPr>
                <a:picLocks noChangeAspect="1"/>
              </p:cNvPicPr>
              <p:nvPr/>
            </p:nvPicPr>
            <p:blipFill rotWithShape="1">
              <a:blip r:embed="rId3" cstate="print">
                <a:extLst>
                  <a:ext uri="{28A0092B-C50C-407E-A947-70E740481C1C}">
                    <a14:useLocalDpi xmlns:a14="http://schemas.microsoft.com/office/drawing/2010/main" val="0"/>
                  </a:ext>
                </a:extLst>
              </a:blip>
              <a:srcRect l="20824" r="47088"/>
              <a:stretch/>
            </p:blipFill>
            <p:spPr>
              <a:xfrm>
                <a:off x="8027895" y="0"/>
                <a:ext cx="4164106" cy="3052482"/>
              </a:xfrm>
              <a:prstGeom prst="rect">
                <a:avLst/>
              </a:prstGeom>
              <a:grpFill/>
            </p:spPr>
          </p:pic>
        </p:grpSp>
      </p:grpSp>
      <p:sp>
        <p:nvSpPr>
          <p:cNvPr id="9" name="TextBox 8"/>
          <p:cNvSpPr txBox="1"/>
          <p:nvPr/>
        </p:nvSpPr>
        <p:spPr>
          <a:xfrm>
            <a:off x="2805163" y="2297259"/>
            <a:ext cx="6685251" cy="1877437"/>
          </a:xfrm>
          <a:prstGeom prst="rect">
            <a:avLst/>
          </a:prstGeom>
          <a:noFill/>
        </p:spPr>
        <p:txBody>
          <a:bodyPr wrap="square" rtlCol="0">
            <a:spAutoFit/>
          </a:bodyPr>
          <a:lstStyle/>
          <a:p>
            <a:pPr algn="ctr"/>
            <a:endParaRPr lang="en-US" sz="2800" dirty="0" smtClean="0">
              <a:solidFill>
                <a:schemeClr val="bg1"/>
              </a:solidFill>
              <a:latin typeface="Arial" panose="020B0604020202020204" pitchFamily="34" charset="0"/>
              <a:cs typeface="Arial" panose="020B0604020202020204" pitchFamily="34" charset="0"/>
            </a:endParaRPr>
          </a:p>
          <a:p>
            <a:pPr algn="ctr"/>
            <a:r>
              <a:rPr lang="lt-LT" sz="4400" dirty="0" smtClean="0">
                <a:solidFill>
                  <a:schemeClr val="bg1"/>
                </a:solidFill>
                <a:latin typeface="Arial" panose="020B0604020202020204" pitchFamily="34" charset="0"/>
                <a:cs typeface="Arial" panose="020B0604020202020204" pitchFamily="34" charset="0"/>
              </a:rPr>
              <a:t>Tarifų pokyčiai nuo </a:t>
            </a:r>
          </a:p>
          <a:p>
            <a:pPr algn="ctr"/>
            <a:r>
              <a:rPr lang="lt-LT" sz="4400" dirty="0" smtClean="0">
                <a:solidFill>
                  <a:schemeClr val="bg1"/>
                </a:solidFill>
                <a:latin typeface="Arial" panose="020B0604020202020204" pitchFamily="34" charset="0"/>
                <a:cs typeface="Arial" panose="020B0604020202020204" pitchFamily="34" charset="0"/>
              </a:rPr>
              <a:t>2019 01 01</a:t>
            </a:r>
            <a:endParaRPr lang="lt-LT" sz="3600"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7629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Pavadinimas 1"/>
          <p:cNvSpPr txBox="1">
            <a:spLocks/>
          </p:cNvSpPr>
          <p:nvPr/>
        </p:nvSpPr>
        <p:spPr>
          <a:xfrm>
            <a:off x="942702" y="947679"/>
            <a:ext cx="9150532" cy="11169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lt-LT" sz="3600" dirty="0" smtClean="0">
                <a:solidFill>
                  <a:srgbClr val="8A2062"/>
                </a:solidFill>
                <a:latin typeface="Arial" panose="020B0604020202020204" pitchFamily="34" charset="0"/>
                <a:cs typeface="Arial" panose="020B0604020202020204" pitchFamily="34" charset="0"/>
              </a:rPr>
              <a:t>Darbdavio įmokos perkeliamos darbuotojui</a:t>
            </a:r>
          </a:p>
          <a:p>
            <a:endParaRPr lang="lt-LT" sz="4000" dirty="0">
              <a:solidFill>
                <a:srgbClr val="8A2062"/>
              </a:solidFill>
              <a:latin typeface="Arial" panose="020B0604020202020204" pitchFamily="34" charset="0"/>
              <a:cs typeface="Arial" panose="020B0604020202020204" pitchFamily="34" charset="0"/>
            </a:endParaRPr>
          </a:p>
        </p:txBody>
      </p:sp>
      <p:sp>
        <p:nvSpPr>
          <p:cNvPr id="24" name="TextBox 23"/>
          <p:cNvSpPr txBox="1"/>
          <p:nvPr/>
        </p:nvSpPr>
        <p:spPr>
          <a:xfrm>
            <a:off x="9642843" y="3979987"/>
            <a:ext cx="970447" cy="461665"/>
          </a:xfrm>
          <a:prstGeom prst="rect">
            <a:avLst/>
          </a:prstGeom>
          <a:noFill/>
        </p:spPr>
        <p:txBody>
          <a:bodyPr wrap="square" rtlCol="0">
            <a:spAutoFit/>
          </a:bodyPr>
          <a:lstStyle/>
          <a:p>
            <a:pPr algn="ctr"/>
            <a:r>
              <a:rPr lang="lt-LT" sz="2400" dirty="0" smtClean="0">
                <a:solidFill>
                  <a:schemeClr val="bg1"/>
                </a:solidFill>
                <a:latin typeface="Arial" panose="020B0604020202020204" pitchFamily="34" charset="0"/>
                <a:cs typeface="Arial" panose="020B0604020202020204" pitchFamily="34" charset="0"/>
              </a:rPr>
              <a:t>892 €</a:t>
            </a:r>
          </a:p>
        </p:txBody>
      </p:sp>
      <p:pic>
        <p:nvPicPr>
          <p:cNvPr id="25" name="Paveikslėlis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41250" y="6250119"/>
            <a:ext cx="732530" cy="501298"/>
          </a:xfrm>
          <a:prstGeom prst="rect">
            <a:avLst/>
          </a:prstGeom>
        </p:spPr>
      </p:pic>
      <p:sp>
        <p:nvSpPr>
          <p:cNvPr id="2" name="TextBox 1"/>
          <p:cNvSpPr txBox="1"/>
          <p:nvPr/>
        </p:nvSpPr>
        <p:spPr>
          <a:xfrm>
            <a:off x="0" y="0"/>
            <a:ext cx="12192000" cy="584775"/>
          </a:xfrm>
          <a:prstGeom prst="rect">
            <a:avLst/>
          </a:prstGeom>
          <a:solidFill>
            <a:srgbClr val="8A2062"/>
          </a:solidFill>
        </p:spPr>
        <p:txBody>
          <a:bodyPr wrap="square" rtlCol="0" anchor="ctr">
            <a:spAutoFit/>
          </a:bodyPr>
          <a:lstStyle/>
          <a:p>
            <a:r>
              <a:rPr lang="lt-LT" sz="3200" dirty="0" smtClean="0">
                <a:solidFill>
                  <a:schemeClr val="bg1"/>
                </a:solidFill>
              </a:rPr>
              <a:t>	TARIFŲ POKYČIAI</a:t>
            </a:r>
          </a:p>
        </p:txBody>
      </p:sp>
      <p:sp>
        <p:nvSpPr>
          <p:cNvPr id="6" name="Turinio vietos rezervavimo ženklas 2"/>
          <p:cNvSpPr>
            <a:spLocks noGrp="1"/>
          </p:cNvSpPr>
          <p:nvPr>
            <p:ph idx="1"/>
          </p:nvPr>
        </p:nvSpPr>
        <p:spPr>
          <a:xfrm>
            <a:off x="838200" y="2035150"/>
            <a:ext cx="10515600" cy="4351338"/>
          </a:xfrm>
        </p:spPr>
        <p:txBody>
          <a:bodyPr/>
          <a:lstStyle/>
          <a:p>
            <a:pPr marL="0" indent="0">
              <a:buNone/>
            </a:pPr>
            <a:r>
              <a:rPr lang="lt-LT" dirty="0">
                <a:solidFill>
                  <a:schemeClr val="tx1">
                    <a:lumMod val="75000"/>
                    <a:lumOff val="25000"/>
                  </a:schemeClr>
                </a:solidFill>
              </a:rPr>
              <a:t>Nuo </a:t>
            </a:r>
            <a:r>
              <a:rPr lang="lt-LT" dirty="0" smtClean="0">
                <a:solidFill>
                  <a:schemeClr val="tx1">
                    <a:lumMod val="75000"/>
                    <a:lumOff val="25000"/>
                  </a:schemeClr>
                </a:solidFill>
              </a:rPr>
              <a:t>2019 01 01 </a:t>
            </a:r>
            <a:r>
              <a:rPr lang="lt-LT" dirty="0">
                <a:solidFill>
                  <a:schemeClr val="tx1">
                    <a:lumMod val="75000"/>
                    <a:lumOff val="25000"/>
                  </a:schemeClr>
                </a:solidFill>
              </a:rPr>
              <a:t>didžioji dalis darbdavio (draudėjo</a:t>
            </a:r>
            <a:r>
              <a:rPr lang="lt-LT" dirty="0" smtClean="0">
                <a:solidFill>
                  <a:schemeClr val="tx1">
                    <a:lumMod val="75000"/>
                    <a:lumOff val="25000"/>
                  </a:schemeClr>
                </a:solidFill>
              </a:rPr>
              <a:t>) </a:t>
            </a:r>
            <a:r>
              <a:rPr lang="lt-LT" dirty="0">
                <a:solidFill>
                  <a:schemeClr val="tx1">
                    <a:lumMod val="75000"/>
                    <a:lumOff val="25000"/>
                  </a:schemeClr>
                </a:solidFill>
              </a:rPr>
              <a:t>įmokų yra perkeliamos pagal darbo sutartį dirbančiam darbuotojui. </a:t>
            </a:r>
            <a:endParaRPr lang="lt-LT" dirty="0" smtClean="0">
              <a:solidFill>
                <a:schemeClr val="tx1">
                  <a:lumMod val="75000"/>
                  <a:lumOff val="25000"/>
                </a:schemeClr>
              </a:solidFill>
            </a:endParaRPr>
          </a:p>
          <a:p>
            <a:pPr marL="0" indent="0">
              <a:buNone/>
            </a:pPr>
            <a:endParaRPr lang="lt-LT" dirty="0" smtClean="0">
              <a:solidFill>
                <a:schemeClr val="tx1">
                  <a:lumMod val="75000"/>
                  <a:lumOff val="25000"/>
                </a:schemeClr>
              </a:solidFill>
            </a:endParaRPr>
          </a:p>
          <a:p>
            <a:pPr marL="0" indent="0">
              <a:buNone/>
            </a:pPr>
            <a:r>
              <a:rPr lang="lt-LT" b="1" dirty="0" smtClean="0">
                <a:solidFill>
                  <a:schemeClr val="tx1">
                    <a:lumMod val="75000"/>
                    <a:lumOff val="25000"/>
                  </a:schemeClr>
                </a:solidFill>
              </a:rPr>
              <a:t>Perkeliamos šios įmokos:</a:t>
            </a:r>
          </a:p>
          <a:p>
            <a:pPr marL="457200" lvl="1" indent="0">
              <a:buNone/>
            </a:pPr>
            <a:r>
              <a:rPr lang="lt-LT" sz="2800" dirty="0" smtClean="0">
                <a:solidFill>
                  <a:schemeClr val="tx1">
                    <a:lumMod val="75000"/>
                    <a:lumOff val="25000"/>
                  </a:schemeClr>
                </a:solidFill>
              </a:rPr>
              <a:t>- Pensijų </a:t>
            </a:r>
            <a:r>
              <a:rPr lang="lt-LT" sz="2800" dirty="0">
                <a:solidFill>
                  <a:schemeClr val="tx1">
                    <a:lumMod val="75000"/>
                    <a:lumOff val="25000"/>
                  </a:schemeClr>
                </a:solidFill>
              </a:rPr>
              <a:t>socialinio draudimo </a:t>
            </a:r>
            <a:r>
              <a:rPr lang="lt-LT" sz="2800" dirty="0" smtClean="0">
                <a:solidFill>
                  <a:schemeClr val="tx1">
                    <a:lumMod val="75000"/>
                    <a:lumOff val="25000"/>
                  </a:schemeClr>
                </a:solidFill>
              </a:rPr>
              <a:t>įmokos</a:t>
            </a:r>
            <a:endParaRPr lang="lt-LT" sz="2800" dirty="0">
              <a:solidFill>
                <a:schemeClr val="tx1">
                  <a:lumMod val="75000"/>
                  <a:lumOff val="25000"/>
                </a:schemeClr>
              </a:solidFill>
            </a:endParaRPr>
          </a:p>
          <a:p>
            <a:pPr marL="457200" lvl="1" indent="0">
              <a:buNone/>
            </a:pPr>
            <a:r>
              <a:rPr lang="lt-LT" sz="2800" dirty="0" smtClean="0">
                <a:solidFill>
                  <a:schemeClr val="tx1">
                    <a:lumMod val="75000"/>
                    <a:lumOff val="25000"/>
                  </a:schemeClr>
                </a:solidFill>
              </a:rPr>
              <a:t>- Ligos </a:t>
            </a:r>
            <a:r>
              <a:rPr lang="lt-LT" sz="2800" dirty="0">
                <a:solidFill>
                  <a:schemeClr val="tx1">
                    <a:lumMod val="75000"/>
                    <a:lumOff val="25000"/>
                  </a:schemeClr>
                </a:solidFill>
              </a:rPr>
              <a:t>socialinio draudimo </a:t>
            </a:r>
            <a:r>
              <a:rPr lang="lt-LT" sz="2800" dirty="0" smtClean="0">
                <a:solidFill>
                  <a:schemeClr val="tx1">
                    <a:lumMod val="75000"/>
                    <a:lumOff val="25000"/>
                  </a:schemeClr>
                </a:solidFill>
              </a:rPr>
              <a:t>įmokos</a:t>
            </a:r>
            <a:endParaRPr lang="lt-LT" sz="2800" dirty="0">
              <a:solidFill>
                <a:schemeClr val="tx1">
                  <a:lumMod val="75000"/>
                  <a:lumOff val="25000"/>
                </a:schemeClr>
              </a:solidFill>
            </a:endParaRPr>
          </a:p>
          <a:p>
            <a:pPr marL="457200" lvl="1" indent="0">
              <a:buNone/>
            </a:pPr>
            <a:r>
              <a:rPr lang="lt-LT" sz="2800" dirty="0" smtClean="0">
                <a:solidFill>
                  <a:schemeClr val="tx1">
                    <a:lumMod val="75000"/>
                    <a:lumOff val="25000"/>
                  </a:schemeClr>
                </a:solidFill>
              </a:rPr>
              <a:t>- Motinystės </a:t>
            </a:r>
            <a:r>
              <a:rPr lang="lt-LT" sz="2800" dirty="0">
                <a:solidFill>
                  <a:schemeClr val="tx1">
                    <a:lumMod val="75000"/>
                    <a:lumOff val="25000"/>
                  </a:schemeClr>
                </a:solidFill>
              </a:rPr>
              <a:t>socialinio draudimo </a:t>
            </a:r>
            <a:r>
              <a:rPr lang="lt-LT" sz="2800" dirty="0" smtClean="0">
                <a:solidFill>
                  <a:schemeClr val="tx1">
                    <a:lumMod val="75000"/>
                    <a:lumOff val="25000"/>
                  </a:schemeClr>
                </a:solidFill>
              </a:rPr>
              <a:t>įmokos</a:t>
            </a:r>
            <a:endParaRPr lang="lt-LT" sz="2800" dirty="0">
              <a:solidFill>
                <a:schemeClr val="tx1">
                  <a:lumMod val="75000"/>
                  <a:lumOff val="25000"/>
                </a:schemeClr>
              </a:solidFill>
            </a:endParaRPr>
          </a:p>
          <a:p>
            <a:pPr marL="457200" lvl="1" indent="0">
              <a:buNone/>
            </a:pPr>
            <a:r>
              <a:rPr lang="lt-LT" sz="2800" dirty="0" smtClean="0">
                <a:solidFill>
                  <a:schemeClr val="tx1">
                    <a:lumMod val="75000"/>
                    <a:lumOff val="25000"/>
                  </a:schemeClr>
                </a:solidFill>
              </a:rPr>
              <a:t>- Privalomojo </a:t>
            </a:r>
            <a:r>
              <a:rPr lang="lt-LT" sz="2800" dirty="0">
                <a:solidFill>
                  <a:schemeClr val="tx1">
                    <a:lumMod val="75000"/>
                    <a:lumOff val="25000"/>
                  </a:schemeClr>
                </a:solidFill>
              </a:rPr>
              <a:t>sveikatos draudimo </a:t>
            </a:r>
            <a:r>
              <a:rPr lang="lt-LT" sz="2800" dirty="0" smtClean="0">
                <a:solidFill>
                  <a:schemeClr val="tx1">
                    <a:lumMod val="75000"/>
                    <a:lumOff val="25000"/>
                  </a:schemeClr>
                </a:solidFill>
              </a:rPr>
              <a:t>įmokos</a:t>
            </a:r>
            <a:endParaRPr lang="lt-LT" sz="2800" dirty="0">
              <a:solidFill>
                <a:schemeClr val="tx1">
                  <a:lumMod val="75000"/>
                  <a:lumOff val="25000"/>
                </a:schemeClr>
              </a:solidFill>
            </a:endParaRPr>
          </a:p>
          <a:p>
            <a:endParaRPr lang="lt-LT" dirty="0">
              <a:solidFill>
                <a:schemeClr val="tx1">
                  <a:lumMod val="75000"/>
                  <a:lumOff val="25000"/>
                </a:schemeClr>
              </a:solidFill>
            </a:endParaRPr>
          </a:p>
          <a:p>
            <a:endParaRPr lang="lt-LT" dirty="0">
              <a:solidFill>
                <a:schemeClr val="tx1">
                  <a:lumMod val="75000"/>
                  <a:lumOff val="25000"/>
                </a:schemeClr>
              </a:solidFill>
            </a:endParaRPr>
          </a:p>
        </p:txBody>
      </p:sp>
    </p:spTree>
    <p:extLst>
      <p:ext uri="{BB962C8B-B14F-4D97-AF65-F5344CB8AC3E}">
        <p14:creationId xmlns:p14="http://schemas.microsoft.com/office/powerpoint/2010/main" val="42301156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Pavadinimas 1"/>
          <p:cNvSpPr txBox="1">
            <a:spLocks/>
          </p:cNvSpPr>
          <p:nvPr/>
        </p:nvSpPr>
        <p:spPr>
          <a:xfrm>
            <a:off x="942701" y="947679"/>
            <a:ext cx="9734007" cy="11169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lt-LT" sz="3600" dirty="0" smtClean="0">
                <a:solidFill>
                  <a:srgbClr val="8A2062"/>
                </a:solidFill>
                <a:latin typeface="Arial" panose="020B0604020202020204" pitchFamily="34" charset="0"/>
                <a:cs typeface="Arial" panose="020B0604020202020204" pitchFamily="34" charset="0"/>
              </a:rPr>
              <a:t>Darbo </a:t>
            </a:r>
            <a:r>
              <a:rPr lang="lt-LT" sz="3600" dirty="0" smtClean="0">
                <a:solidFill>
                  <a:srgbClr val="8A2062"/>
                </a:solidFill>
                <a:latin typeface="Arial" panose="020B0604020202020204" pitchFamily="34" charset="0"/>
                <a:cs typeface="Arial" panose="020B0604020202020204" pitchFamily="34" charset="0"/>
              </a:rPr>
              <a:t>užmokestis </a:t>
            </a:r>
            <a:r>
              <a:rPr lang="lt-LT" sz="3600" dirty="0" smtClean="0">
                <a:solidFill>
                  <a:srgbClr val="8A2062"/>
                </a:solidFill>
                <a:latin typeface="Arial" panose="020B0604020202020204" pitchFamily="34" charset="0"/>
                <a:cs typeface="Arial" panose="020B0604020202020204" pitchFamily="34" charset="0"/>
              </a:rPr>
              <a:t>indeksuojamas 1,289 karto </a:t>
            </a:r>
          </a:p>
          <a:p>
            <a:endParaRPr lang="lt-LT" sz="4000" dirty="0">
              <a:solidFill>
                <a:srgbClr val="8A2062"/>
              </a:solidFill>
              <a:latin typeface="Arial" panose="020B0604020202020204" pitchFamily="34" charset="0"/>
              <a:cs typeface="Arial" panose="020B0604020202020204" pitchFamily="34" charset="0"/>
            </a:endParaRPr>
          </a:p>
        </p:txBody>
      </p:sp>
      <p:sp>
        <p:nvSpPr>
          <p:cNvPr id="24" name="TextBox 23"/>
          <p:cNvSpPr txBox="1"/>
          <p:nvPr/>
        </p:nvSpPr>
        <p:spPr>
          <a:xfrm>
            <a:off x="9642843" y="3979987"/>
            <a:ext cx="970447" cy="461665"/>
          </a:xfrm>
          <a:prstGeom prst="rect">
            <a:avLst/>
          </a:prstGeom>
          <a:noFill/>
        </p:spPr>
        <p:txBody>
          <a:bodyPr wrap="square" rtlCol="0">
            <a:spAutoFit/>
          </a:bodyPr>
          <a:lstStyle/>
          <a:p>
            <a:pPr algn="ctr"/>
            <a:r>
              <a:rPr lang="lt-LT" sz="2400" dirty="0" smtClean="0">
                <a:solidFill>
                  <a:schemeClr val="bg1"/>
                </a:solidFill>
                <a:latin typeface="Arial" panose="020B0604020202020204" pitchFamily="34" charset="0"/>
                <a:cs typeface="Arial" panose="020B0604020202020204" pitchFamily="34" charset="0"/>
              </a:rPr>
              <a:t>892 €</a:t>
            </a:r>
          </a:p>
        </p:txBody>
      </p:sp>
      <p:pic>
        <p:nvPicPr>
          <p:cNvPr id="25" name="Paveikslėlis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41250" y="6250119"/>
            <a:ext cx="732530" cy="501298"/>
          </a:xfrm>
          <a:prstGeom prst="rect">
            <a:avLst/>
          </a:prstGeom>
        </p:spPr>
      </p:pic>
      <p:sp>
        <p:nvSpPr>
          <p:cNvPr id="2" name="TextBox 1"/>
          <p:cNvSpPr txBox="1"/>
          <p:nvPr/>
        </p:nvSpPr>
        <p:spPr>
          <a:xfrm>
            <a:off x="0" y="0"/>
            <a:ext cx="12192000" cy="584775"/>
          </a:xfrm>
          <a:prstGeom prst="rect">
            <a:avLst/>
          </a:prstGeom>
          <a:solidFill>
            <a:srgbClr val="8A2062"/>
          </a:solidFill>
        </p:spPr>
        <p:txBody>
          <a:bodyPr wrap="square" rtlCol="0" anchor="ctr">
            <a:spAutoFit/>
          </a:bodyPr>
          <a:lstStyle/>
          <a:p>
            <a:r>
              <a:rPr lang="lt-LT" sz="3200" dirty="0" smtClean="0">
                <a:solidFill>
                  <a:schemeClr val="bg1"/>
                </a:solidFill>
              </a:rPr>
              <a:t>	TARIFŲ POKYČIAI</a:t>
            </a:r>
          </a:p>
        </p:txBody>
      </p:sp>
      <p:sp>
        <p:nvSpPr>
          <p:cNvPr id="6" name="Turinio vietos rezervavimo ženklas 2"/>
          <p:cNvSpPr>
            <a:spLocks noGrp="1"/>
          </p:cNvSpPr>
          <p:nvPr>
            <p:ph idx="1"/>
          </p:nvPr>
        </p:nvSpPr>
        <p:spPr>
          <a:xfrm>
            <a:off x="838200" y="2865120"/>
            <a:ext cx="10515600" cy="3521368"/>
          </a:xfrm>
        </p:spPr>
        <p:txBody>
          <a:bodyPr/>
          <a:lstStyle/>
          <a:p>
            <a:pPr marL="0" indent="0">
              <a:buNone/>
            </a:pPr>
            <a:r>
              <a:rPr lang="lt-LT" dirty="0">
                <a:solidFill>
                  <a:schemeClr val="tx1">
                    <a:lumMod val="75000"/>
                    <a:lumOff val="25000"/>
                  </a:schemeClr>
                </a:solidFill>
              </a:rPr>
              <a:t>Nuo </a:t>
            </a:r>
            <a:r>
              <a:rPr lang="lt-LT" dirty="0" smtClean="0">
                <a:solidFill>
                  <a:schemeClr val="tx1">
                    <a:lumMod val="75000"/>
                    <a:lumOff val="25000"/>
                  </a:schemeClr>
                </a:solidFill>
              </a:rPr>
              <a:t>2019 01 01 </a:t>
            </a:r>
            <a:r>
              <a:rPr lang="lt-LT" dirty="0">
                <a:solidFill>
                  <a:schemeClr val="tx1">
                    <a:lumMod val="75000"/>
                    <a:lumOff val="25000"/>
                  </a:schemeClr>
                </a:solidFill>
              </a:rPr>
              <a:t>darbdavys privalo perskaičiuoti darbuotojui apskaičiuotą </a:t>
            </a:r>
            <a:r>
              <a:rPr lang="lt-LT" dirty="0" smtClean="0">
                <a:solidFill>
                  <a:schemeClr val="tx1">
                    <a:lumMod val="75000"/>
                    <a:lumOff val="25000"/>
                  </a:schemeClr>
                </a:solidFill>
              </a:rPr>
              <a:t>(BRUTO) </a:t>
            </a:r>
            <a:r>
              <a:rPr lang="lt-LT" dirty="0">
                <a:solidFill>
                  <a:schemeClr val="tx1">
                    <a:lumMod val="75000"/>
                    <a:lumOff val="25000"/>
                  </a:schemeClr>
                </a:solidFill>
              </a:rPr>
              <a:t>darbo užmokestį, jį padidindamas 1,289 karto ir atitinkamai pakeisdamas darbo sutartį be išankstinio darbuotojo sutikimo.</a:t>
            </a:r>
          </a:p>
          <a:p>
            <a:endParaRPr lang="lt-LT" dirty="0">
              <a:solidFill>
                <a:schemeClr val="tx1">
                  <a:lumMod val="75000"/>
                  <a:lumOff val="25000"/>
                </a:schemeClr>
              </a:solidFill>
            </a:endParaRPr>
          </a:p>
          <a:p>
            <a:endParaRPr lang="lt-LT" dirty="0">
              <a:solidFill>
                <a:schemeClr val="tx1">
                  <a:lumMod val="75000"/>
                  <a:lumOff val="25000"/>
                </a:schemeClr>
              </a:solidFill>
            </a:endParaRPr>
          </a:p>
        </p:txBody>
      </p:sp>
    </p:spTree>
    <p:extLst>
      <p:ext uri="{BB962C8B-B14F-4D97-AF65-F5344CB8AC3E}">
        <p14:creationId xmlns:p14="http://schemas.microsoft.com/office/powerpoint/2010/main" val="7649094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Pavadinimas 1"/>
          <p:cNvSpPr txBox="1">
            <a:spLocks/>
          </p:cNvSpPr>
          <p:nvPr/>
        </p:nvSpPr>
        <p:spPr>
          <a:xfrm>
            <a:off x="942701" y="947679"/>
            <a:ext cx="9734007" cy="11169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lt-LT" sz="3600" dirty="0" smtClean="0">
                <a:solidFill>
                  <a:srgbClr val="8A2062"/>
                </a:solidFill>
                <a:latin typeface="Arial" panose="020B0604020202020204" pitchFamily="34" charset="0"/>
                <a:cs typeface="Arial" panose="020B0604020202020204" pitchFamily="34" charset="0"/>
              </a:rPr>
              <a:t>Darbo </a:t>
            </a:r>
            <a:r>
              <a:rPr lang="lt-LT" sz="3600" dirty="0" smtClean="0">
                <a:solidFill>
                  <a:srgbClr val="8A2062"/>
                </a:solidFill>
                <a:latin typeface="Arial" panose="020B0604020202020204" pitchFamily="34" charset="0"/>
                <a:cs typeface="Arial" panose="020B0604020202020204" pitchFamily="34" charset="0"/>
              </a:rPr>
              <a:t>užmokestis dėl pokyčių negali sumažėti </a:t>
            </a:r>
            <a:endParaRPr lang="lt-LT" sz="3600" dirty="0" smtClean="0">
              <a:solidFill>
                <a:srgbClr val="8A2062"/>
              </a:solidFill>
              <a:latin typeface="Arial" panose="020B0604020202020204" pitchFamily="34" charset="0"/>
              <a:cs typeface="Arial" panose="020B0604020202020204" pitchFamily="34" charset="0"/>
            </a:endParaRPr>
          </a:p>
          <a:p>
            <a:endParaRPr lang="lt-LT" sz="4000" dirty="0">
              <a:solidFill>
                <a:srgbClr val="8A2062"/>
              </a:solidFill>
              <a:latin typeface="Arial" panose="020B0604020202020204" pitchFamily="34" charset="0"/>
              <a:cs typeface="Arial" panose="020B0604020202020204" pitchFamily="34" charset="0"/>
            </a:endParaRPr>
          </a:p>
        </p:txBody>
      </p:sp>
      <p:sp>
        <p:nvSpPr>
          <p:cNvPr id="24" name="TextBox 23"/>
          <p:cNvSpPr txBox="1"/>
          <p:nvPr/>
        </p:nvSpPr>
        <p:spPr>
          <a:xfrm>
            <a:off x="9642843" y="3979987"/>
            <a:ext cx="970447" cy="461665"/>
          </a:xfrm>
          <a:prstGeom prst="rect">
            <a:avLst/>
          </a:prstGeom>
          <a:noFill/>
        </p:spPr>
        <p:txBody>
          <a:bodyPr wrap="square" rtlCol="0">
            <a:spAutoFit/>
          </a:bodyPr>
          <a:lstStyle/>
          <a:p>
            <a:pPr algn="ctr"/>
            <a:r>
              <a:rPr lang="lt-LT" sz="2400" dirty="0" smtClean="0">
                <a:solidFill>
                  <a:schemeClr val="bg1"/>
                </a:solidFill>
                <a:latin typeface="Arial" panose="020B0604020202020204" pitchFamily="34" charset="0"/>
                <a:cs typeface="Arial" panose="020B0604020202020204" pitchFamily="34" charset="0"/>
              </a:rPr>
              <a:t>892 €</a:t>
            </a:r>
          </a:p>
        </p:txBody>
      </p:sp>
      <p:pic>
        <p:nvPicPr>
          <p:cNvPr id="25" name="Paveikslėlis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41250" y="6250119"/>
            <a:ext cx="732530" cy="501298"/>
          </a:xfrm>
          <a:prstGeom prst="rect">
            <a:avLst/>
          </a:prstGeom>
        </p:spPr>
      </p:pic>
      <p:sp>
        <p:nvSpPr>
          <p:cNvPr id="2" name="TextBox 1"/>
          <p:cNvSpPr txBox="1"/>
          <p:nvPr/>
        </p:nvSpPr>
        <p:spPr>
          <a:xfrm>
            <a:off x="0" y="0"/>
            <a:ext cx="12192000" cy="584775"/>
          </a:xfrm>
          <a:prstGeom prst="rect">
            <a:avLst/>
          </a:prstGeom>
          <a:solidFill>
            <a:srgbClr val="8A2062"/>
          </a:solidFill>
        </p:spPr>
        <p:txBody>
          <a:bodyPr wrap="square" rtlCol="0" anchor="ctr">
            <a:spAutoFit/>
          </a:bodyPr>
          <a:lstStyle/>
          <a:p>
            <a:r>
              <a:rPr lang="lt-LT" sz="3200" dirty="0" smtClean="0">
                <a:solidFill>
                  <a:schemeClr val="bg1"/>
                </a:solidFill>
              </a:rPr>
              <a:t>	TARIFŲ POKYČIAI</a:t>
            </a:r>
          </a:p>
        </p:txBody>
      </p:sp>
      <p:sp>
        <p:nvSpPr>
          <p:cNvPr id="6" name="Turinio vietos rezervavimo ženklas 2"/>
          <p:cNvSpPr>
            <a:spLocks noGrp="1"/>
          </p:cNvSpPr>
          <p:nvPr>
            <p:ph idx="1"/>
          </p:nvPr>
        </p:nvSpPr>
        <p:spPr>
          <a:xfrm>
            <a:off x="838200" y="2865120"/>
            <a:ext cx="10515600" cy="3521368"/>
          </a:xfrm>
        </p:spPr>
        <p:txBody>
          <a:bodyPr/>
          <a:lstStyle/>
          <a:p>
            <a:pPr marL="0" indent="0">
              <a:buNone/>
            </a:pPr>
            <a:r>
              <a:rPr lang="lt-LT" dirty="0">
                <a:solidFill>
                  <a:schemeClr val="tx1">
                    <a:lumMod val="75000"/>
                    <a:lumOff val="25000"/>
                  </a:schemeClr>
                </a:solidFill>
              </a:rPr>
              <a:t>Iki </a:t>
            </a:r>
            <a:r>
              <a:rPr lang="lt-LT" dirty="0" smtClean="0">
                <a:solidFill>
                  <a:schemeClr val="tx1">
                    <a:lumMod val="75000"/>
                    <a:lumOff val="25000"/>
                  </a:schemeClr>
                </a:solidFill>
              </a:rPr>
              <a:t>2018 12 31 </a:t>
            </a:r>
            <a:r>
              <a:rPr lang="lt-LT" dirty="0">
                <a:solidFill>
                  <a:schemeClr val="tx1">
                    <a:lumMod val="75000"/>
                    <a:lumOff val="25000"/>
                  </a:schemeClr>
                </a:solidFill>
              </a:rPr>
              <a:t>buvęs pagal darbo sutartį dirbančio asmens </a:t>
            </a:r>
            <a:r>
              <a:rPr lang="lt-LT" dirty="0" smtClean="0">
                <a:solidFill>
                  <a:schemeClr val="tx1">
                    <a:lumMod val="75000"/>
                    <a:lumOff val="25000"/>
                  </a:schemeClr>
                </a:solidFill>
              </a:rPr>
              <a:t>NETO </a:t>
            </a:r>
            <a:r>
              <a:rPr lang="lt-LT" dirty="0">
                <a:solidFill>
                  <a:schemeClr val="tx1">
                    <a:lumMod val="75000"/>
                    <a:lumOff val="25000"/>
                  </a:schemeClr>
                </a:solidFill>
              </a:rPr>
              <a:t>darbo užmokestis negali sumažėti dėl to, kad </a:t>
            </a:r>
            <a:r>
              <a:rPr lang="lt-LT" dirty="0" smtClean="0">
                <a:solidFill>
                  <a:schemeClr val="tx1">
                    <a:lumMod val="75000"/>
                    <a:lumOff val="25000"/>
                  </a:schemeClr>
                </a:solidFill>
              </a:rPr>
              <a:t>darbuotojui buvo perkeltos </a:t>
            </a:r>
            <a:r>
              <a:rPr lang="lt-LT" dirty="0">
                <a:solidFill>
                  <a:schemeClr val="tx1">
                    <a:lumMod val="75000"/>
                    <a:lumOff val="25000"/>
                  </a:schemeClr>
                </a:solidFill>
              </a:rPr>
              <a:t>darbdavio įmokos ir buvo atliktas darbuotojo darbo užmokesčio </a:t>
            </a:r>
            <a:r>
              <a:rPr lang="lt-LT" dirty="0" smtClean="0">
                <a:solidFill>
                  <a:schemeClr val="tx1">
                    <a:lumMod val="75000"/>
                    <a:lumOff val="25000"/>
                  </a:schemeClr>
                </a:solidFill>
              </a:rPr>
              <a:t>perskaičiavimas.</a:t>
            </a:r>
            <a:endParaRPr lang="lt-LT" dirty="0">
              <a:solidFill>
                <a:schemeClr val="tx1">
                  <a:lumMod val="75000"/>
                  <a:lumOff val="25000"/>
                </a:schemeClr>
              </a:solidFill>
            </a:endParaRPr>
          </a:p>
          <a:p>
            <a:endParaRPr lang="lt-LT" dirty="0">
              <a:solidFill>
                <a:schemeClr val="tx1">
                  <a:lumMod val="75000"/>
                  <a:lumOff val="25000"/>
                </a:schemeClr>
              </a:solidFill>
            </a:endParaRPr>
          </a:p>
        </p:txBody>
      </p:sp>
    </p:spTree>
    <p:extLst>
      <p:ext uri="{BB962C8B-B14F-4D97-AF65-F5344CB8AC3E}">
        <p14:creationId xmlns:p14="http://schemas.microsoft.com/office/powerpoint/2010/main" val="7935326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Pavadinimas 1"/>
          <p:cNvSpPr txBox="1">
            <a:spLocks/>
          </p:cNvSpPr>
          <p:nvPr/>
        </p:nvSpPr>
        <p:spPr>
          <a:xfrm>
            <a:off x="942701" y="947679"/>
            <a:ext cx="9734007" cy="11169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lt-LT" sz="3600" dirty="0" smtClean="0">
                <a:solidFill>
                  <a:srgbClr val="8A2062"/>
                </a:solidFill>
                <a:latin typeface="Arial" panose="020B0604020202020204" pitchFamily="34" charset="0"/>
                <a:cs typeface="Arial" panose="020B0604020202020204" pitchFamily="34" charset="0"/>
              </a:rPr>
              <a:t>Taikoma visiems darbo santykiams </a:t>
            </a:r>
            <a:r>
              <a:rPr lang="lt-LT" sz="3600" dirty="0" smtClean="0">
                <a:solidFill>
                  <a:srgbClr val="8A2062"/>
                </a:solidFill>
                <a:latin typeface="Arial" panose="020B0604020202020204" pitchFamily="34" charset="0"/>
                <a:cs typeface="Arial" panose="020B0604020202020204" pitchFamily="34" charset="0"/>
              </a:rPr>
              <a:t> </a:t>
            </a:r>
            <a:endParaRPr lang="lt-LT" sz="3600" dirty="0" smtClean="0">
              <a:solidFill>
                <a:srgbClr val="8A2062"/>
              </a:solidFill>
              <a:latin typeface="Arial" panose="020B0604020202020204" pitchFamily="34" charset="0"/>
              <a:cs typeface="Arial" panose="020B0604020202020204" pitchFamily="34" charset="0"/>
            </a:endParaRPr>
          </a:p>
          <a:p>
            <a:endParaRPr lang="lt-LT" sz="4000" dirty="0">
              <a:solidFill>
                <a:srgbClr val="8A2062"/>
              </a:solidFill>
              <a:latin typeface="Arial" panose="020B0604020202020204" pitchFamily="34" charset="0"/>
              <a:cs typeface="Arial" panose="020B0604020202020204" pitchFamily="34" charset="0"/>
            </a:endParaRPr>
          </a:p>
        </p:txBody>
      </p:sp>
      <p:sp>
        <p:nvSpPr>
          <p:cNvPr id="24" name="TextBox 23"/>
          <p:cNvSpPr txBox="1"/>
          <p:nvPr/>
        </p:nvSpPr>
        <p:spPr>
          <a:xfrm>
            <a:off x="9642843" y="3979987"/>
            <a:ext cx="970447" cy="461665"/>
          </a:xfrm>
          <a:prstGeom prst="rect">
            <a:avLst/>
          </a:prstGeom>
          <a:noFill/>
        </p:spPr>
        <p:txBody>
          <a:bodyPr wrap="square" rtlCol="0">
            <a:spAutoFit/>
          </a:bodyPr>
          <a:lstStyle/>
          <a:p>
            <a:pPr algn="ctr"/>
            <a:r>
              <a:rPr lang="lt-LT" sz="2400" dirty="0" smtClean="0">
                <a:solidFill>
                  <a:schemeClr val="bg1"/>
                </a:solidFill>
                <a:latin typeface="Arial" panose="020B0604020202020204" pitchFamily="34" charset="0"/>
                <a:cs typeface="Arial" panose="020B0604020202020204" pitchFamily="34" charset="0"/>
              </a:rPr>
              <a:t>892 €</a:t>
            </a:r>
          </a:p>
        </p:txBody>
      </p:sp>
      <p:pic>
        <p:nvPicPr>
          <p:cNvPr id="25" name="Paveikslėlis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41250" y="6250119"/>
            <a:ext cx="732530" cy="501298"/>
          </a:xfrm>
          <a:prstGeom prst="rect">
            <a:avLst/>
          </a:prstGeom>
        </p:spPr>
      </p:pic>
      <p:sp>
        <p:nvSpPr>
          <p:cNvPr id="2" name="TextBox 1"/>
          <p:cNvSpPr txBox="1"/>
          <p:nvPr/>
        </p:nvSpPr>
        <p:spPr>
          <a:xfrm>
            <a:off x="0" y="0"/>
            <a:ext cx="12192000" cy="584775"/>
          </a:xfrm>
          <a:prstGeom prst="rect">
            <a:avLst/>
          </a:prstGeom>
          <a:solidFill>
            <a:srgbClr val="8A2062"/>
          </a:solidFill>
        </p:spPr>
        <p:txBody>
          <a:bodyPr wrap="square" rtlCol="0" anchor="ctr">
            <a:spAutoFit/>
          </a:bodyPr>
          <a:lstStyle/>
          <a:p>
            <a:r>
              <a:rPr lang="lt-LT" sz="3200" dirty="0" smtClean="0">
                <a:solidFill>
                  <a:schemeClr val="bg1"/>
                </a:solidFill>
              </a:rPr>
              <a:t>	TARIFŲ POKYČIAI</a:t>
            </a:r>
          </a:p>
        </p:txBody>
      </p:sp>
      <p:sp>
        <p:nvSpPr>
          <p:cNvPr id="6" name="Turinio vietos rezervavimo ženklas 2"/>
          <p:cNvSpPr>
            <a:spLocks noGrp="1"/>
          </p:cNvSpPr>
          <p:nvPr>
            <p:ph idx="1"/>
          </p:nvPr>
        </p:nvSpPr>
        <p:spPr>
          <a:xfrm>
            <a:off x="838200" y="2865120"/>
            <a:ext cx="10515600" cy="3521368"/>
          </a:xfrm>
        </p:spPr>
        <p:txBody>
          <a:bodyPr/>
          <a:lstStyle/>
          <a:p>
            <a:pPr marL="0" indent="0">
              <a:buNone/>
            </a:pPr>
            <a:r>
              <a:rPr lang="lt-LT" dirty="0">
                <a:solidFill>
                  <a:schemeClr val="tx1">
                    <a:lumMod val="75000"/>
                    <a:lumOff val="25000"/>
                  </a:schemeClr>
                </a:solidFill>
              </a:rPr>
              <a:t>Nuo </a:t>
            </a:r>
            <a:r>
              <a:rPr lang="lt-LT" dirty="0" smtClean="0">
                <a:solidFill>
                  <a:schemeClr val="tx1">
                    <a:lumMod val="75000"/>
                    <a:lumOff val="25000"/>
                  </a:schemeClr>
                </a:solidFill>
              </a:rPr>
              <a:t>2019 01 01 perskaičiuojamas </a:t>
            </a:r>
            <a:r>
              <a:rPr lang="lt-LT" dirty="0">
                <a:solidFill>
                  <a:schemeClr val="tx1">
                    <a:lumMod val="75000"/>
                    <a:lumOff val="25000"/>
                  </a:schemeClr>
                </a:solidFill>
              </a:rPr>
              <a:t>darbo užmokestis ir perkeliamos draudėjo (darbdavio) įmokos ne tik tiems asmenims, kurie dirba pagal darbo sutartis, tačiau ir </a:t>
            </a:r>
            <a:r>
              <a:rPr lang="lt-LT" dirty="0" smtClean="0">
                <a:solidFill>
                  <a:schemeClr val="tx1">
                    <a:lumMod val="75000"/>
                    <a:lumOff val="25000"/>
                  </a:schemeClr>
                </a:solidFill>
              </a:rPr>
              <a:t>tiems, </a:t>
            </a:r>
            <a:r>
              <a:rPr lang="lt-LT" dirty="0">
                <a:solidFill>
                  <a:schemeClr val="tx1">
                    <a:lumMod val="75000"/>
                    <a:lumOff val="25000"/>
                  </a:schemeClr>
                </a:solidFill>
              </a:rPr>
              <a:t>kurie su draudėju turi </a:t>
            </a:r>
            <a:r>
              <a:rPr lang="lt-LT" dirty="0" smtClean="0">
                <a:solidFill>
                  <a:schemeClr val="tx1">
                    <a:lumMod val="75000"/>
                    <a:lumOff val="25000"/>
                  </a:schemeClr>
                </a:solidFill>
              </a:rPr>
              <a:t>santykius, kurie </a:t>
            </a:r>
            <a:r>
              <a:rPr lang="lt-LT" dirty="0">
                <a:solidFill>
                  <a:schemeClr val="tx1">
                    <a:lumMod val="75000"/>
                    <a:lumOff val="25000"/>
                  </a:schemeClr>
                </a:solidFill>
              </a:rPr>
              <a:t>savo esme </a:t>
            </a:r>
            <a:r>
              <a:rPr lang="lt-LT" dirty="0" smtClean="0">
                <a:solidFill>
                  <a:schemeClr val="tx1">
                    <a:lumMod val="75000"/>
                    <a:lumOff val="25000"/>
                  </a:schemeClr>
                </a:solidFill>
              </a:rPr>
              <a:t>atitinka </a:t>
            </a:r>
            <a:r>
              <a:rPr lang="lt-LT" dirty="0">
                <a:solidFill>
                  <a:schemeClr val="tx1">
                    <a:lumMod val="75000"/>
                    <a:lumOff val="25000"/>
                  </a:schemeClr>
                </a:solidFill>
              </a:rPr>
              <a:t>darbo santykius </a:t>
            </a:r>
            <a:r>
              <a:rPr lang="lt-LT" dirty="0" smtClean="0">
                <a:solidFill>
                  <a:schemeClr val="tx1">
                    <a:lumMod val="75000"/>
                    <a:lumOff val="25000"/>
                  </a:schemeClr>
                </a:solidFill>
              </a:rPr>
              <a:t>(valstybės </a:t>
            </a:r>
            <a:r>
              <a:rPr lang="lt-LT" dirty="0">
                <a:solidFill>
                  <a:schemeClr val="tx1">
                    <a:lumMod val="75000"/>
                    <a:lumOff val="25000"/>
                  </a:schemeClr>
                </a:solidFill>
              </a:rPr>
              <a:t>tarnautojai, profesinės karo tarnybos kariai ir </a:t>
            </a:r>
            <a:r>
              <a:rPr lang="lt-LT" dirty="0" smtClean="0">
                <a:solidFill>
                  <a:schemeClr val="tx1">
                    <a:lumMod val="75000"/>
                    <a:lumOff val="25000"/>
                  </a:schemeClr>
                </a:solidFill>
              </a:rPr>
              <a:t>kiti).</a:t>
            </a:r>
            <a:endParaRPr lang="lt-LT" dirty="0">
              <a:solidFill>
                <a:schemeClr val="tx1">
                  <a:lumMod val="75000"/>
                  <a:lumOff val="25000"/>
                </a:schemeClr>
              </a:solidFill>
            </a:endParaRPr>
          </a:p>
          <a:p>
            <a:endParaRPr lang="lt-LT" dirty="0">
              <a:solidFill>
                <a:schemeClr val="tx1">
                  <a:lumMod val="75000"/>
                  <a:lumOff val="25000"/>
                </a:schemeClr>
              </a:solidFill>
            </a:endParaRPr>
          </a:p>
        </p:txBody>
      </p:sp>
    </p:spTree>
    <p:extLst>
      <p:ext uri="{BB962C8B-B14F-4D97-AF65-F5344CB8AC3E}">
        <p14:creationId xmlns:p14="http://schemas.microsoft.com/office/powerpoint/2010/main" val="38319895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9642843" y="3979987"/>
            <a:ext cx="970447" cy="461665"/>
          </a:xfrm>
          <a:prstGeom prst="rect">
            <a:avLst/>
          </a:prstGeom>
          <a:noFill/>
        </p:spPr>
        <p:txBody>
          <a:bodyPr wrap="square" rtlCol="0">
            <a:spAutoFit/>
          </a:bodyPr>
          <a:lstStyle/>
          <a:p>
            <a:pPr algn="ctr"/>
            <a:r>
              <a:rPr lang="lt-LT" sz="2400" dirty="0" smtClean="0">
                <a:solidFill>
                  <a:schemeClr val="bg1"/>
                </a:solidFill>
                <a:latin typeface="Arial" panose="020B0604020202020204" pitchFamily="34" charset="0"/>
                <a:cs typeface="Arial" panose="020B0604020202020204" pitchFamily="34" charset="0"/>
              </a:rPr>
              <a:t>892 €</a:t>
            </a:r>
          </a:p>
        </p:txBody>
      </p:sp>
      <p:sp>
        <p:nvSpPr>
          <p:cNvPr id="2" name="TextBox 1"/>
          <p:cNvSpPr txBox="1"/>
          <p:nvPr/>
        </p:nvSpPr>
        <p:spPr>
          <a:xfrm>
            <a:off x="0" y="0"/>
            <a:ext cx="12192000" cy="584775"/>
          </a:xfrm>
          <a:prstGeom prst="rect">
            <a:avLst/>
          </a:prstGeom>
          <a:solidFill>
            <a:srgbClr val="8A2062"/>
          </a:solidFill>
        </p:spPr>
        <p:txBody>
          <a:bodyPr wrap="square" rtlCol="0" anchor="ctr">
            <a:spAutoFit/>
          </a:bodyPr>
          <a:lstStyle/>
          <a:p>
            <a:r>
              <a:rPr lang="lt-LT" sz="3200" dirty="0" smtClean="0">
                <a:solidFill>
                  <a:schemeClr val="bg1"/>
                </a:solidFill>
              </a:rPr>
              <a:t>	TARIFŲ POKYČIAI</a:t>
            </a:r>
          </a:p>
        </p:txBody>
      </p:sp>
      <p:graphicFrame>
        <p:nvGraphicFramePr>
          <p:cNvPr id="8" name="Turinio vietos rezervavimo ženklas 4"/>
          <p:cNvGraphicFramePr>
            <a:graphicFrameLocks noGrp="1"/>
          </p:cNvGraphicFramePr>
          <p:nvPr>
            <p:ph idx="1"/>
            <p:extLst>
              <p:ext uri="{D42A27DB-BD31-4B8C-83A1-F6EECF244321}">
                <p14:modId xmlns:p14="http://schemas.microsoft.com/office/powerpoint/2010/main" val="264659625"/>
              </p:ext>
            </p:extLst>
          </p:nvPr>
        </p:nvGraphicFramePr>
        <p:xfrm>
          <a:off x="0" y="661847"/>
          <a:ext cx="12192000" cy="6196152"/>
        </p:xfrm>
        <a:graphic>
          <a:graphicData uri="http://schemas.openxmlformats.org/drawingml/2006/table">
            <a:tbl>
              <a:tblPr firstRow="1" bandRow="1">
                <a:tableStyleId>{7DF18680-E054-41AD-8BC1-D1AEF772440D}</a:tableStyleId>
              </a:tblPr>
              <a:tblGrid>
                <a:gridCol w="2438400">
                  <a:extLst>
                    <a:ext uri="{9D8B030D-6E8A-4147-A177-3AD203B41FA5}">
                      <a16:colId xmlns:a16="http://schemas.microsoft.com/office/drawing/2014/main" val="3476833374"/>
                    </a:ext>
                  </a:extLst>
                </a:gridCol>
                <a:gridCol w="2438400">
                  <a:extLst>
                    <a:ext uri="{9D8B030D-6E8A-4147-A177-3AD203B41FA5}">
                      <a16:colId xmlns:a16="http://schemas.microsoft.com/office/drawing/2014/main" val="2921005866"/>
                    </a:ext>
                  </a:extLst>
                </a:gridCol>
                <a:gridCol w="2438400">
                  <a:extLst>
                    <a:ext uri="{9D8B030D-6E8A-4147-A177-3AD203B41FA5}">
                      <a16:colId xmlns:a16="http://schemas.microsoft.com/office/drawing/2014/main" val="2635788673"/>
                    </a:ext>
                  </a:extLst>
                </a:gridCol>
                <a:gridCol w="2438400">
                  <a:extLst>
                    <a:ext uri="{9D8B030D-6E8A-4147-A177-3AD203B41FA5}">
                      <a16:colId xmlns:a16="http://schemas.microsoft.com/office/drawing/2014/main" val="2217328159"/>
                    </a:ext>
                  </a:extLst>
                </a:gridCol>
                <a:gridCol w="2438400">
                  <a:extLst>
                    <a:ext uri="{9D8B030D-6E8A-4147-A177-3AD203B41FA5}">
                      <a16:colId xmlns:a16="http://schemas.microsoft.com/office/drawing/2014/main" val="973965763"/>
                    </a:ext>
                  </a:extLst>
                </a:gridCol>
              </a:tblGrid>
              <a:tr h="369919">
                <a:tc rowSpan="2">
                  <a:txBody>
                    <a:bodyPr/>
                    <a:lstStyle/>
                    <a:p>
                      <a:pPr algn="ctr"/>
                      <a:r>
                        <a:rPr lang="lt-LT" sz="1400" dirty="0" smtClean="0">
                          <a:solidFill>
                            <a:schemeClr val="bg1"/>
                          </a:solidFill>
                        </a:rPr>
                        <a:t>Įmokos</a:t>
                      </a:r>
                      <a:r>
                        <a:rPr lang="lt-LT" sz="1400" baseline="0" dirty="0" smtClean="0">
                          <a:solidFill>
                            <a:schemeClr val="bg1"/>
                          </a:solidFill>
                        </a:rPr>
                        <a:t> rūšis</a:t>
                      </a:r>
                      <a:endParaRPr lang="lt-LT" sz="1400" dirty="0">
                        <a:solidFill>
                          <a:schemeClr val="bg1"/>
                        </a:solidFill>
                      </a:endParaRPr>
                    </a:p>
                  </a:txBody>
                  <a:tcPr anchor="ctr">
                    <a:solidFill>
                      <a:srgbClr val="970E76"/>
                    </a:solidFill>
                  </a:tcPr>
                </a:tc>
                <a:tc gridSpan="2">
                  <a:txBody>
                    <a:bodyPr/>
                    <a:lstStyle/>
                    <a:p>
                      <a:pPr algn="ctr"/>
                      <a:r>
                        <a:rPr lang="lt-LT" dirty="0" smtClean="0"/>
                        <a:t>Darbdavio įmoka</a:t>
                      </a:r>
                      <a:endParaRPr lang="lt-LT" dirty="0"/>
                    </a:p>
                  </a:txBody>
                  <a:tcPr anchor="ctr">
                    <a:solidFill>
                      <a:srgbClr val="970E76"/>
                    </a:solidFill>
                  </a:tcPr>
                </a:tc>
                <a:tc hMerge="1">
                  <a:txBody>
                    <a:bodyPr/>
                    <a:lstStyle/>
                    <a:p>
                      <a:pPr algn="ctr"/>
                      <a:endParaRPr lang="lt-LT" dirty="0"/>
                    </a:p>
                  </a:txBody>
                  <a:tcPr anchor="ctr">
                    <a:solidFill>
                      <a:srgbClr val="970E76"/>
                    </a:solidFill>
                  </a:tcPr>
                </a:tc>
                <a:tc gridSpan="2">
                  <a:txBody>
                    <a:bodyPr/>
                    <a:lstStyle/>
                    <a:p>
                      <a:pPr algn="ctr"/>
                      <a:r>
                        <a:rPr lang="lt-LT" dirty="0" smtClean="0"/>
                        <a:t>Darbuotojo</a:t>
                      </a:r>
                      <a:r>
                        <a:rPr lang="lt-LT" baseline="0" dirty="0" smtClean="0"/>
                        <a:t> įmoka</a:t>
                      </a:r>
                      <a:endParaRPr lang="lt-LT" dirty="0"/>
                    </a:p>
                  </a:txBody>
                  <a:tcPr anchor="ctr">
                    <a:solidFill>
                      <a:srgbClr val="970E76"/>
                    </a:solidFill>
                  </a:tcPr>
                </a:tc>
                <a:tc hMerge="1">
                  <a:txBody>
                    <a:bodyPr/>
                    <a:lstStyle/>
                    <a:p>
                      <a:pPr algn="ctr"/>
                      <a:endParaRPr lang="lt-LT" dirty="0"/>
                    </a:p>
                  </a:txBody>
                  <a:tcPr anchor="ctr">
                    <a:solidFill>
                      <a:srgbClr val="970E76"/>
                    </a:solidFill>
                  </a:tcPr>
                </a:tc>
                <a:extLst>
                  <a:ext uri="{0D108BD9-81ED-4DB2-BD59-A6C34878D82A}">
                    <a16:rowId xmlns:a16="http://schemas.microsoft.com/office/drawing/2014/main" val="3767760346"/>
                  </a:ext>
                </a:extLst>
              </a:tr>
              <a:tr h="308266">
                <a:tc vMerge="1">
                  <a:txBody>
                    <a:bodyPr/>
                    <a:lstStyle/>
                    <a:p>
                      <a:pPr algn="ctr"/>
                      <a:endParaRPr lang="lt-LT" dirty="0">
                        <a:solidFill>
                          <a:schemeClr val="bg1"/>
                        </a:solidFill>
                      </a:endParaRPr>
                    </a:p>
                  </a:txBody>
                  <a:tcPr anchor="ctr">
                    <a:solidFill>
                      <a:srgbClr val="970E76"/>
                    </a:solidFill>
                  </a:tcPr>
                </a:tc>
                <a:tc>
                  <a:txBody>
                    <a:bodyPr/>
                    <a:lstStyle/>
                    <a:p>
                      <a:pPr algn="ctr"/>
                      <a:r>
                        <a:rPr lang="lt-LT" sz="1400" dirty="0" smtClean="0">
                          <a:solidFill>
                            <a:schemeClr val="bg1"/>
                          </a:solidFill>
                        </a:rPr>
                        <a:t>iki 2018 12 31</a:t>
                      </a:r>
                      <a:endParaRPr lang="lt-LT" sz="1400" dirty="0">
                        <a:solidFill>
                          <a:schemeClr val="bg1"/>
                        </a:solidFill>
                      </a:endParaRPr>
                    </a:p>
                  </a:txBody>
                  <a:tcPr anchor="ctr">
                    <a:solidFill>
                      <a:srgbClr val="970E76"/>
                    </a:solidFill>
                  </a:tcPr>
                </a:tc>
                <a:tc>
                  <a:txBody>
                    <a:bodyPr/>
                    <a:lstStyle/>
                    <a:p>
                      <a:pPr algn="ctr"/>
                      <a:r>
                        <a:rPr lang="lt-LT" sz="1400" dirty="0" smtClean="0">
                          <a:solidFill>
                            <a:schemeClr val="bg1"/>
                          </a:solidFill>
                        </a:rPr>
                        <a:t>nuo 2019 01 01</a:t>
                      </a:r>
                      <a:endParaRPr lang="lt-LT" sz="1400" dirty="0">
                        <a:solidFill>
                          <a:schemeClr val="bg1"/>
                        </a:solidFill>
                      </a:endParaRPr>
                    </a:p>
                  </a:txBody>
                  <a:tcPr anchor="ctr">
                    <a:solidFill>
                      <a:srgbClr val="970E76"/>
                    </a:solidFill>
                  </a:tcPr>
                </a:tc>
                <a:tc>
                  <a:txBody>
                    <a:bodyPr/>
                    <a:lstStyle/>
                    <a:p>
                      <a:pPr algn="ctr"/>
                      <a:r>
                        <a:rPr lang="lt-LT" sz="1400" dirty="0" smtClean="0">
                          <a:solidFill>
                            <a:schemeClr val="bg1"/>
                          </a:solidFill>
                        </a:rPr>
                        <a:t>iki 2018 12 31</a:t>
                      </a:r>
                      <a:endParaRPr lang="lt-LT" sz="1400" dirty="0">
                        <a:solidFill>
                          <a:schemeClr val="bg1"/>
                        </a:solidFill>
                      </a:endParaRPr>
                    </a:p>
                  </a:txBody>
                  <a:tcPr anchor="ctr">
                    <a:solidFill>
                      <a:srgbClr val="970E76"/>
                    </a:solidFill>
                  </a:tcPr>
                </a:tc>
                <a:tc>
                  <a:txBody>
                    <a:bodyPr/>
                    <a:lstStyle/>
                    <a:p>
                      <a:pPr algn="ctr"/>
                      <a:r>
                        <a:rPr lang="lt-LT" sz="1400" dirty="0" smtClean="0">
                          <a:solidFill>
                            <a:schemeClr val="bg1"/>
                          </a:solidFill>
                        </a:rPr>
                        <a:t>nuo 2019 01 01</a:t>
                      </a:r>
                    </a:p>
                  </a:txBody>
                  <a:tcPr anchor="ctr">
                    <a:solidFill>
                      <a:srgbClr val="970E76"/>
                    </a:solidFill>
                  </a:tcPr>
                </a:tc>
                <a:extLst>
                  <a:ext uri="{0D108BD9-81ED-4DB2-BD59-A6C34878D82A}">
                    <a16:rowId xmlns:a16="http://schemas.microsoft.com/office/drawing/2014/main" val="2911986719"/>
                  </a:ext>
                </a:extLst>
              </a:tr>
              <a:tr h="585706">
                <a:tc>
                  <a:txBody>
                    <a:bodyPr/>
                    <a:lstStyle/>
                    <a:p>
                      <a:pPr algn="ctr"/>
                      <a:r>
                        <a:rPr lang="lt-LT" sz="1600" dirty="0" smtClean="0">
                          <a:solidFill>
                            <a:schemeClr val="bg1"/>
                          </a:solidFill>
                        </a:rPr>
                        <a:t>Pensijų socialinis draudimas</a:t>
                      </a:r>
                      <a:endParaRPr lang="lt-LT" sz="1600" dirty="0">
                        <a:solidFill>
                          <a:schemeClr val="bg1"/>
                        </a:solidFill>
                      </a:endParaRPr>
                    </a:p>
                  </a:txBody>
                  <a:tcPr anchor="ctr">
                    <a:solidFill>
                      <a:srgbClr val="A12386"/>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lt-LT" sz="1600" b="0" i="0" u="none" strike="noStrike" cap="none" normalizeH="0" baseline="0" dirty="0" smtClean="0">
                          <a:ln>
                            <a:noFill/>
                          </a:ln>
                          <a:solidFill>
                            <a:schemeClr val="tx1">
                              <a:lumMod val="75000"/>
                              <a:lumOff val="25000"/>
                            </a:schemeClr>
                          </a:solidFill>
                          <a:effectLst/>
                          <a:latin typeface="Calibri" pitchFamily="34" charset="0"/>
                        </a:rPr>
                        <a:t>22,3 proc.</a:t>
                      </a:r>
                    </a:p>
                  </a:txBody>
                  <a:tcPr marL="68580" marR="68580" marT="0" marB="0" anchor="ctr" horzOverflow="overflow">
                    <a:solidFill>
                      <a:srgbClr val="E5B9DC"/>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600" b="0" i="0" u="none" strike="noStrike" cap="none" normalizeH="0" baseline="0" dirty="0" smtClean="0">
                          <a:ln>
                            <a:noFill/>
                          </a:ln>
                          <a:solidFill>
                            <a:schemeClr val="tx1">
                              <a:lumMod val="75000"/>
                              <a:lumOff val="25000"/>
                            </a:schemeClr>
                          </a:solidFill>
                          <a:effectLst/>
                          <a:latin typeface="Calibri" pitchFamily="34" charset="0"/>
                        </a:rPr>
                        <a:t>-</a:t>
                      </a:r>
                      <a:endParaRPr kumimoji="0" lang="lt-LT" sz="1600" b="0" i="0" u="none" strike="noStrike" cap="none" normalizeH="0" baseline="0" dirty="0" smtClean="0">
                        <a:ln>
                          <a:noFill/>
                        </a:ln>
                        <a:solidFill>
                          <a:schemeClr val="tx1">
                            <a:lumMod val="75000"/>
                            <a:lumOff val="25000"/>
                          </a:schemeClr>
                        </a:solidFill>
                        <a:effectLst/>
                        <a:latin typeface="Calibri" pitchFamily="34" charset="0"/>
                      </a:endParaRPr>
                    </a:p>
                  </a:txBody>
                  <a:tcPr marL="68580" marR="68580" marT="0" marB="0" anchor="ctr" horzOverflow="overflow">
                    <a:solidFill>
                      <a:srgbClr val="E5B9DC"/>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lt-LT" sz="1600" b="0" i="0" u="none" strike="noStrike" cap="none" normalizeH="0" baseline="0" dirty="0" smtClean="0">
                          <a:ln>
                            <a:noFill/>
                          </a:ln>
                          <a:solidFill>
                            <a:schemeClr val="tx1">
                              <a:lumMod val="75000"/>
                              <a:lumOff val="25000"/>
                            </a:schemeClr>
                          </a:solidFill>
                          <a:effectLst/>
                          <a:latin typeface="Calibri" pitchFamily="34" charset="0"/>
                        </a:rPr>
                        <a:t>3 proc.</a:t>
                      </a:r>
                    </a:p>
                  </a:txBody>
                  <a:tcPr marL="68580" marR="68580" marT="0" marB="0" anchor="ctr" horzOverflow="overflow">
                    <a:solidFill>
                      <a:srgbClr val="E5B9DC"/>
                    </a:solidFill>
                  </a:tcPr>
                </a:tc>
                <a:tc rowSpan="3">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600" b="0" i="0" u="none" strike="noStrike" cap="none" normalizeH="0" baseline="0" dirty="0" smtClean="0">
                          <a:ln>
                            <a:noFill/>
                          </a:ln>
                          <a:solidFill>
                            <a:schemeClr val="tx1">
                              <a:lumMod val="75000"/>
                              <a:lumOff val="25000"/>
                            </a:schemeClr>
                          </a:solidFill>
                          <a:effectLst/>
                          <a:latin typeface="Calibri" pitchFamily="34" charset="0"/>
                          <a:ea typeface="Calibri" pitchFamily="34" charset="0"/>
                          <a:cs typeface="Times New Roman" pitchFamily="18" charset="0"/>
                        </a:rPr>
                        <a:t>12.52 </a:t>
                      </a:r>
                      <a:r>
                        <a:rPr kumimoji="0" lang="en-US" sz="1600" b="0" i="0" u="none" strike="noStrike" cap="none" normalizeH="0" baseline="0" dirty="0" smtClean="0">
                          <a:ln>
                            <a:noFill/>
                          </a:ln>
                          <a:solidFill>
                            <a:schemeClr val="tx1">
                              <a:lumMod val="75000"/>
                              <a:lumOff val="25000"/>
                            </a:schemeClr>
                          </a:solidFill>
                          <a:effectLst/>
                          <a:latin typeface="Calibri" pitchFamily="34" charset="0"/>
                          <a:ea typeface="Calibri" pitchFamily="34" charset="0"/>
                          <a:cs typeface="Times New Roman" pitchFamily="18" charset="0"/>
                        </a:rPr>
                        <a:t>proc.</a:t>
                      </a:r>
                      <a:endParaRPr kumimoji="0" lang="lt-LT" sz="1600" b="0" i="0" u="none" strike="noStrike" cap="none" normalizeH="0" baseline="0" dirty="0" smtClean="0">
                        <a:ln>
                          <a:noFill/>
                        </a:ln>
                        <a:solidFill>
                          <a:schemeClr val="tx1">
                            <a:lumMod val="75000"/>
                            <a:lumOff val="25000"/>
                          </a:schemeClr>
                        </a:solidFill>
                        <a:effectLst/>
                        <a:latin typeface="Calibri" pitchFamily="34" charset="0"/>
                        <a:ea typeface="Calibri" pitchFamily="34" charset="0"/>
                        <a:cs typeface="Times New Roman" pitchFamily="18" charset="0"/>
                      </a:endParaRPr>
                    </a:p>
                  </a:txBody>
                  <a:tcPr marL="68580" marR="68580" marT="0" marB="0" anchor="ctr" horzOverflow="overflow">
                    <a:solidFill>
                      <a:srgbClr val="E5B9DC"/>
                    </a:solidFill>
                  </a:tcPr>
                </a:tc>
                <a:extLst>
                  <a:ext uri="{0D108BD9-81ED-4DB2-BD59-A6C34878D82A}">
                    <a16:rowId xmlns:a16="http://schemas.microsoft.com/office/drawing/2014/main" val="3007683986"/>
                  </a:ext>
                </a:extLst>
              </a:tr>
              <a:tr h="585706">
                <a:tc>
                  <a:txBody>
                    <a:bodyPr/>
                    <a:lstStyle/>
                    <a:p>
                      <a:pPr algn="ctr"/>
                      <a:r>
                        <a:rPr lang="lt-LT" sz="1600" dirty="0" smtClean="0">
                          <a:solidFill>
                            <a:schemeClr val="bg1"/>
                          </a:solidFill>
                        </a:rPr>
                        <a:t>Ligos socialinis draudimas</a:t>
                      </a:r>
                      <a:endParaRPr lang="lt-LT" sz="1600" dirty="0">
                        <a:solidFill>
                          <a:schemeClr val="bg1"/>
                        </a:solidFill>
                      </a:endParaRPr>
                    </a:p>
                  </a:txBody>
                  <a:tcPr anchor="ctr">
                    <a:solidFill>
                      <a:srgbClr val="A12386"/>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lt-LT" sz="1600" b="0" i="0" u="none" strike="noStrike" cap="none" normalizeH="0" baseline="0" dirty="0" smtClean="0">
                          <a:ln>
                            <a:noFill/>
                          </a:ln>
                          <a:solidFill>
                            <a:schemeClr val="tx1">
                              <a:lumMod val="75000"/>
                              <a:lumOff val="25000"/>
                            </a:schemeClr>
                          </a:solidFill>
                          <a:effectLst/>
                          <a:latin typeface="Calibri" pitchFamily="34" charset="0"/>
                        </a:rPr>
                        <a:t>1,</a:t>
                      </a:r>
                      <a:r>
                        <a:rPr kumimoji="0" lang="en-US" sz="1600" b="0" i="0" u="none" strike="noStrike" cap="none" normalizeH="0" baseline="0" dirty="0" smtClean="0">
                          <a:ln>
                            <a:noFill/>
                          </a:ln>
                          <a:solidFill>
                            <a:schemeClr val="tx1">
                              <a:lumMod val="75000"/>
                              <a:lumOff val="25000"/>
                            </a:schemeClr>
                          </a:solidFill>
                          <a:effectLst/>
                          <a:latin typeface="Calibri" pitchFamily="34" charset="0"/>
                        </a:rPr>
                        <a:t>4</a:t>
                      </a:r>
                      <a:r>
                        <a:rPr kumimoji="0" lang="lt-LT" sz="1600" b="0" i="0" u="none" strike="noStrike" cap="none" normalizeH="0" baseline="0" dirty="0" smtClean="0">
                          <a:ln>
                            <a:noFill/>
                          </a:ln>
                          <a:solidFill>
                            <a:schemeClr val="tx1">
                              <a:lumMod val="75000"/>
                              <a:lumOff val="25000"/>
                            </a:schemeClr>
                          </a:solidFill>
                          <a:effectLst/>
                          <a:latin typeface="Calibri" pitchFamily="34" charset="0"/>
                        </a:rPr>
                        <a:t> proc.</a:t>
                      </a:r>
                    </a:p>
                  </a:txBody>
                  <a:tcPr marL="68580" marR="68580" marT="0" marB="0" anchor="ctr" horzOverflow="overflow">
                    <a:solidFill>
                      <a:srgbClr val="F1D3E9"/>
                    </a:solidFill>
                  </a:tcPr>
                </a:tc>
                <a:tc>
                  <a:txBody>
                    <a:bodyPr/>
                    <a:lstStyle/>
                    <a:p>
                      <a:pPr algn="ctr"/>
                      <a:r>
                        <a:rPr lang="lt-LT" sz="1600" dirty="0" smtClean="0">
                          <a:solidFill>
                            <a:schemeClr val="tx1">
                              <a:lumMod val="75000"/>
                              <a:lumOff val="25000"/>
                            </a:schemeClr>
                          </a:solidFill>
                        </a:rPr>
                        <a:t>-</a:t>
                      </a:r>
                    </a:p>
                    <a:p>
                      <a:pPr algn="ctr"/>
                      <a:endParaRPr lang="lt-LT" sz="1600" dirty="0">
                        <a:solidFill>
                          <a:schemeClr val="tx1">
                            <a:lumMod val="75000"/>
                            <a:lumOff val="25000"/>
                          </a:schemeClr>
                        </a:solidFill>
                      </a:endParaRPr>
                    </a:p>
                  </a:txBody>
                  <a:tcPr anchor="ctr">
                    <a:solidFill>
                      <a:srgbClr val="F1D3E9"/>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lt-LT" sz="1600" b="0" i="0" u="none" strike="noStrike" cap="none" normalizeH="0" baseline="0" dirty="0" smtClean="0">
                          <a:ln>
                            <a:noFill/>
                          </a:ln>
                          <a:solidFill>
                            <a:schemeClr val="tx1">
                              <a:lumMod val="75000"/>
                              <a:lumOff val="25000"/>
                            </a:schemeClr>
                          </a:solidFill>
                          <a:effectLst/>
                          <a:latin typeface="Calibri" pitchFamily="34" charset="0"/>
                          <a:ea typeface="Calibri" pitchFamily="34" charset="0"/>
                          <a:cs typeface="Times New Roman" pitchFamily="18" charset="0"/>
                        </a:rPr>
                        <a:t>-</a:t>
                      </a:r>
                    </a:p>
                  </a:txBody>
                  <a:tcPr marL="68580" marR="68580" marT="0" marB="0" anchor="ctr" horzOverflow="overflow">
                    <a:solidFill>
                      <a:srgbClr val="F1D3E9"/>
                    </a:solidFill>
                  </a:tcPr>
                </a:tc>
                <a:tc vMerge="1">
                  <a:txBody>
                    <a:bodyPr/>
                    <a:lstStyle/>
                    <a:p>
                      <a:pPr algn="ctr"/>
                      <a:endParaRPr lang="lt-LT" sz="1400" dirty="0">
                        <a:solidFill>
                          <a:schemeClr val="tx1">
                            <a:lumMod val="75000"/>
                            <a:lumOff val="25000"/>
                          </a:schemeClr>
                        </a:solidFill>
                      </a:endParaRPr>
                    </a:p>
                  </a:txBody>
                  <a:tcPr anchor="ctr">
                    <a:solidFill>
                      <a:srgbClr val="F1D3E9"/>
                    </a:solidFill>
                  </a:tcPr>
                </a:tc>
                <a:extLst>
                  <a:ext uri="{0D108BD9-81ED-4DB2-BD59-A6C34878D82A}">
                    <a16:rowId xmlns:a16="http://schemas.microsoft.com/office/drawing/2014/main" val="515072967"/>
                  </a:ext>
                </a:extLst>
              </a:tr>
              <a:tr h="585706">
                <a:tc>
                  <a:txBody>
                    <a:bodyPr/>
                    <a:lstStyle/>
                    <a:p>
                      <a:pPr algn="ctr"/>
                      <a:r>
                        <a:rPr lang="lt-LT" sz="1600" dirty="0" smtClean="0">
                          <a:solidFill>
                            <a:schemeClr val="bg1"/>
                          </a:solidFill>
                        </a:rPr>
                        <a:t>Motinystės</a:t>
                      </a:r>
                      <a:r>
                        <a:rPr lang="lt-LT" sz="1600" baseline="0" dirty="0" smtClean="0">
                          <a:solidFill>
                            <a:schemeClr val="bg1"/>
                          </a:solidFill>
                        </a:rPr>
                        <a:t> socialinis draudimas</a:t>
                      </a:r>
                      <a:endParaRPr lang="lt-LT" sz="1600" dirty="0">
                        <a:solidFill>
                          <a:schemeClr val="bg1"/>
                        </a:solidFill>
                      </a:endParaRPr>
                    </a:p>
                  </a:txBody>
                  <a:tcPr anchor="ctr">
                    <a:solidFill>
                      <a:srgbClr val="A12386"/>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lt-LT" sz="1600" b="0" i="0" u="none" strike="noStrike" cap="none" normalizeH="0" baseline="0" dirty="0" smtClean="0">
                          <a:ln>
                            <a:noFill/>
                          </a:ln>
                          <a:solidFill>
                            <a:schemeClr val="tx1">
                              <a:lumMod val="75000"/>
                              <a:lumOff val="25000"/>
                            </a:schemeClr>
                          </a:solidFill>
                          <a:effectLst/>
                          <a:latin typeface="Calibri" pitchFamily="34" charset="0"/>
                        </a:rPr>
                        <a:t>2,2 proc.</a:t>
                      </a:r>
                    </a:p>
                  </a:txBody>
                  <a:tcPr marL="68580" marR="68580" marT="0" marB="0" anchor="ctr" horzOverflow="overflow">
                    <a:solidFill>
                      <a:srgbClr val="E5B9DC"/>
                    </a:solidFill>
                  </a:tcPr>
                </a:tc>
                <a:tc>
                  <a:txBody>
                    <a:bodyPr/>
                    <a:lstStyle/>
                    <a:p>
                      <a:pPr algn="ctr"/>
                      <a:r>
                        <a:rPr lang="lt-LT" sz="1600" dirty="0" smtClean="0">
                          <a:solidFill>
                            <a:schemeClr val="tx1">
                              <a:lumMod val="75000"/>
                              <a:lumOff val="25000"/>
                            </a:schemeClr>
                          </a:solidFill>
                        </a:rPr>
                        <a:t>-</a:t>
                      </a:r>
                      <a:endParaRPr lang="lt-LT" sz="1600" dirty="0">
                        <a:solidFill>
                          <a:schemeClr val="tx1">
                            <a:lumMod val="75000"/>
                            <a:lumOff val="25000"/>
                          </a:schemeClr>
                        </a:solidFill>
                      </a:endParaRPr>
                    </a:p>
                  </a:txBody>
                  <a:tcPr anchor="ctr">
                    <a:solidFill>
                      <a:srgbClr val="E5B9DC"/>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lt-LT" sz="1600" b="0" i="0" u="none" strike="noStrike" cap="none" normalizeH="0" baseline="0" dirty="0" smtClean="0">
                          <a:ln>
                            <a:noFill/>
                          </a:ln>
                          <a:solidFill>
                            <a:schemeClr val="tx1">
                              <a:lumMod val="75000"/>
                              <a:lumOff val="25000"/>
                            </a:schemeClr>
                          </a:solidFill>
                          <a:effectLst/>
                          <a:latin typeface="Calibri" pitchFamily="34" charset="0"/>
                          <a:ea typeface="Calibri" pitchFamily="34" charset="0"/>
                          <a:cs typeface="Times New Roman" pitchFamily="18" charset="0"/>
                        </a:rPr>
                        <a:t>-</a:t>
                      </a:r>
                    </a:p>
                  </a:txBody>
                  <a:tcPr marL="68580" marR="68580" marT="0" marB="0" anchor="ctr" horzOverflow="overflow">
                    <a:solidFill>
                      <a:srgbClr val="E5B9DC"/>
                    </a:solidFill>
                  </a:tcPr>
                </a:tc>
                <a:tc vMerge="1">
                  <a:txBody>
                    <a:bodyPr/>
                    <a:lstStyle/>
                    <a:p>
                      <a:pPr algn="ctr"/>
                      <a:endParaRPr lang="lt-LT" sz="1400" dirty="0">
                        <a:solidFill>
                          <a:schemeClr val="tx1">
                            <a:lumMod val="75000"/>
                            <a:lumOff val="25000"/>
                          </a:schemeClr>
                        </a:solidFill>
                      </a:endParaRPr>
                    </a:p>
                  </a:txBody>
                  <a:tcPr anchor="ctr">
                    <a:solidFill>
                      <a:srgbClr val="E5B9DC"/>
                    </a:solidFill>
                  </a:tcPr>
                </a:tc>
                <a:extLst>
                  <a:ext uri="{0D108BD9-81ED-4DB2-BD59-A6C34878D82A}">
                    <a16:rowId xmlns:a16="http://schemas.microsoft.com/office/drawing/2014/main" val="2324888932"/>
                  </a:ext>
                </a:extLst>
              </a:tr>
              <a:tr h="585706">
                <a:tc>
                  <a:txBody>
                    <a:bodyPr/>
                    <a:lstStyle/>
                    <a:p>
                      <a:pPr algn="ctr"/>
                      <a:r>
                        <a:rPr lang="lt-LT" sz="1600" dirty="0" smtClean="0">
                          <a:solidFill>
                            <a:schemeClr val="bg1"/>
                          </a:solidFill>
                        </a:rPr>
                        <a:t>Privalomasis</a:t>
                      </a:r>
                      <a:r>
                        <a:rPr lang="lt-LT" sz="1600" baseline="0" dirty="0" smtClean="0">
                          <a:solidFill>
                            <a:schemeClr val="bg1"/>
                          </a:solidFill>
                        </a:rPr>
                        <a:t> sveikatos draudimas</a:t>
                      </a:r>
                      <a:endParaRPr lang="lt-LT" sz="1600" dirty="0">
                        <a:solidFill>
                          <a:schemeClr val="bg1"/>
                        </a:solidFill>
                      </a:endParaRPr>
                    </a:p>
                  </a:txBody>
                  <a:tcPr anchor="ctr">
                    <a:solidFill>
                      <a:srgbClr val="A12386"/>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lt-LT" sz="1600" b="0" i="0" u="none" strike="noStrike" cap="none" normalizeH="0" baseline="0" dirty="0" smtClean="0">
                          <a:ln>
                            <a:noFill/>
                          </a:ln>
                          <a:solidFill>
                            <a:schemeClr val="tx1">
                              <a:lumMod val="75000"/>
                              <a:lumOff val="25000"/>
                            </a:schemeClr>
                          </a:solidFill>
                          <a:effectLst/>
                          <a:latin typeface="Calibri" pitchFamily="34" charset="0"/>
                        </a:rPr>
                        <a:t>3 proc.</a:t>
                      </a:r>
                    </a:p>
                  </a:txBody>
                  <a:tcPr marL="68580" marR="68580" marT="0" marB="0" anchor="ctr" horzOverflow="overflow">
                    <a:solidFill>
                      <a:srgbClr val="F1D3E9"/>
                    </a:solidFill>
                  </a:tcPr>
                </a:tc>
                <a:tc>
                  <a:txBody>
                    <a:bodyPr/>
                    <a:lstStyle/>
                    <a:p>
                      <a:pPr algn="ctr"/>
                      <a:r>
                        <a:rPr lang="lt-LT" sz="1600" dirty="0" smtClean="0">
                          <a:solidFill>
                            <a:schemeClr val="tx1">
                              <a:lumMod val="75000"/>
                              <a:lumOff val="25000"/>
                            </a:schemeClr>
                          </a:solidFill>
                        </a:rPr>
                        <a:t>-</a:t>
                      </a:r>
                      <a:endParaRPr lang="lt-LT" sz="1600" dirty="0">
                        <a:solidFill>
                          <a:schemeClr val="tx1">
                            <a:lumMod val="75000"/>
                            <a:lumOff val="25000"/>
                          </a:schemeClr>
                        </a:solidFill>
                      </a:endParaRPr>
                    </a:p>
                  </a:txBody>
                  <a:tcPr anchor="ctr">
                    <a:solidFill>
                      <a:srgbClr val="F1D3E9"/>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600" b="0" i="0" u="none" strike="noStrike" cap="none" normalizeH="0" baseline="0" dirty="0" smtClean="0">
                          <a:ln>
                            <a:noFill/>
                          </a:ln>
                          <a:solidFill>
                            <a:schemeClr val="tx1">
                              <a:lumMod val="75000"/>
                              <a:lumOff val="25000"/>
                            </a:schemeClr>
                          </a:solidFill>
                          <a:effectLst/>
                          <a:latin typeface="Calibri" pitchFamily="34" charset="0"/>
                        </a:rPr>
                        <a:t>6 proc.</a:t>
                      </a:r>
                      <a:endParaRPr kumimoji="0" lang="lt-LT" sz="1600" b="0" i="0" u="none" strike="noStrike" cap="none" normalizeH="0" baseline="0" dirty="0" smtClean="0">
                        <a:ln>
                          <a:noFill/>
                        </a:ln>
                        <a:solidFill>
                          <a:schemeClr val="tx1">
                            <a:lumMod val="75000"/>
                            <a:lumOff val="25000"/>
                          </a:schemeClr>
                        </a:solidFill>
                        <a:effectLst/>
                        <a:latin typeface="Calibri" pitchFamily="34" charset="0"/>
                      </a:endParaRPr>
                    </a:p>
                  </a:txBody>
                  <a:tcPr marL="68580" marR="68580" marT="0" marB="0" anchor="ctr" horzOverflow="overflow">
                    <a:solidFill>
                      <a:srgbClr val="F1D3E9"/>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600" b="0" i="0" u="none" strike="noStrike" cap="none" normalizeH="0" baseline="0" dirty="0" smtClean="0">
                          <a:ln>
                            <a:noFill/>
                          </a:ln>
                          <a:solidFill>
                            <a:schemeClr val="tx1">
                              <a:lumMod val="75000"/>
                              <a:lumOff val="25000"/>
                            </a:schemeClr>
                          </a:solidFill>
                          <a:effectLst/>
                          <a:latin typeface="Calibri" pitchFamily="34" charset="0"/>
                        </a:rPr>
                        <a:t>6.98 proc.</a:t>
                      </a:r>
                      <a:endParaRPr kumimoji="0" lang="lt-LT" sz="1600" b="0" i="0" u="none" strike="noStrike" cap="none" normalizeH="0" baseline="0" dirty="0" smtClean="0">
                        <a:ln>
                          <a:noFill/>
                        </a:ln>
                        <a:solidFill>
                          <a:schemeClr val="tx1">
                            <a:lumMod val="75000"/>
                            <a:lumOff val="25000"/>
                          </a:schemeClr>
                        </a:solidFill>
                        <a:effectLst/>
                        <a:latin typeface="Calibri" pitchFamily="34" charset="0"/>
                      </a:endParaRPr>
                    </a:p>
                  </a:txBody>
                  <a:tcPr marL="68580" marR="68580" marT="0" marB="0" anchor="ctr" horzOverflow="overflow">
                    <a:solidFill>
                      <a:srgbClr val="F1D3E9"/>
                    </a:solidFill>
                  </a:tcPr>
                </a:tc>
                <a:extLst>
                  <a:ext uri="{0D108BD9-81ED-4DB2-BD59-A6C34878D82A}">
                    <a16:rowId xmlns:a16="http://schemas.microsoft.com/office/drawing/2014/main" val="2417512806"/>
                  </a:ext>
                </a:extLst>
              </a:tr>
              <a:tr h="739839">
                <a:tc>
                  <a:txBody>
                    <a:bodyPr/>
                    <a:lstStyle/>
                    <a:p>
                      <a:pPr algn="ctr"/>
                      <a:r>
                        <a:rPr lang="lt-LT" sz="1600" dirty="0" smtClean="0">
                          <a:solidFill>
                            <a:schemeClr val="bg1"/>
                          </a:solidFill>
                        </a:rPr>
                        <a:t>Nedarbo socialinis</a:t>
                      </a:r>
                      <a:r>
                        <a:rPr lang="lt-LT" sz="1600" baseline="0" dirty="0" smtClean="0">
                          <a:solidFill>
                            <a:schemeClr val="bg1"/>
                          </a:solidFill>
                        </a:rPr>
                        <a:t> draudimas</a:t>
                      </a:r>
                      <a:endParaRPr lang="lt-LT" sz="1600" dirty="0">
                        <a:solidFill>
                          <a:schemeClr val="bg1"/>
                        </a:solidFill>
                      </a:endParaRPr>
                    </a:p>
                  </a:txBody>
                  <a:tcPr anchor="ctr">
                    <a:solidFill>
                      <a:srgbClr val="A1238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lt-LT" sz="1600" b="0" i="0" u="none" strike="noStrike" cap="none" normalizeH="0" baseline="0" dirty="0" smtClean="0">
                          <a:ln>
                            <a:noFill/>
                          </a:ln>
                          <a:solidFill>
                            <a:schemeClr val="tx1">
                              <a:lumMod val="75000"/>
                              <a:lumOff val="25000"/>
                            </a:schemeClr>
                          </a:solidFill>
                          <a:effectLst/>
                          <a:latin typeface="Calibri" pitchFamily="34" charset="0"/>
                        </a:rPr>
                        <a:t>1,4 proc. </a:t>
                      </a:r>
                      <a:endParaRPr kumimoji="0" lang="lt-LT" sz="1600" b="0" i="0" u="none" strike="noStrike" cap="none" normalizeH="0" baseline="0" dirty="0" smtClean="0">
                        <a:ln>
                          <a:noFill/>
                        </a:ln>
                        <a:solidFill>
                          <a:schemeClr val="tx1">
                            <a:lumMod val="75000"/>
                            <a:lumOff val="25000"/>
                          </a:schemeClr>
                        </a:solidFill>
                        <a:effectLst/>
                        <a:latin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lt-LT" sz="1600" b="0" i="0" u="none" strike="noStrike" cap="none" normalizeH="0" baseline="0" dirty="0" smtClean="0">
                          <a:ln>
                            <a:noFill/>
                          </a:ln>
                          <a:solidFill>
                            <a:schemeClr val="tx1">
                              <a:lumMod val="75000"/>
                              <a:lumOff val="25000"/>
                            </a:schemeClr>
                          </a:solidFill>
                          <a:effectLst/>
                          <a:latin typeface="Calibri" pitchFamily="34" charset="0"/>
                        </a:rPr>
                        <a:t>(</a:t>
                      </a:r>
                      <a:r>
                        <a:rPr kumimoji="0" lang="lt-LT" sz="1600" b="0" i="0" u="none" strike="noStrike" cap="none" normalizeH="0" baseline="0" dirty="0" smtClean="0">
                          <a:ln>
                            <a:noFill/>
                          </a:ln>
                          <a:solidFill>
                            <a:schemeClr val="tx1">
                              <a:lumMod val="75000"/>
                              <a:lumOff val="25000"/>
                            </a:schemeClr>
                          </a:solidFill>
                          <a:effectLst/>
                          <a:latin typeface="Calibri" pitchFamily="34" charset="0"/>
                        </a:rPr>
                        <a:t>terminuotoms </a:t>
                      </a:r>
                      <a:endParaRPr kumimoji="0" lang="lt-LT" sz="1600" b="0" i="0" u="none" strike="noStrike" cap="none" normalizeH="0" baseline="0" dirty="0" smtClean="0">
                        <a:ln>
                          <a:noFill/>
                        </a:ln>
                        <a:solidFill>
                          <a:schemeClr val="tx1">
                            <a:lumMod val="75000"/>
                            <a:lumOff val="25000"/>
                          </a:schemeClr>
                        </a:solidFill>
                        <a:effectLst/>
                        <a:latin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lt-LT" sz="1600" b="0" i="0" u="none" strike="noStrike" cap="none" normalizeH="0" baseline="0" dirty="0" smtClean="0">
                          <a:ln>
                            <a:noFill/>
                          </a:ln>
                          <a:solidFill>
                            <a:schemeClr val="tx1">
                              <a:lumMod val="75000"/>
                              <a:lumOff val="25000"/>
                            </a:schemeClr>
                          </a:solidFill>
                          <a:effectLst/>
                          <a:latin typeface="Calibri" pitchFamily="34" charset="0"/>
                        </a:rPr>
                        <a:t>2,8 </a:t>
                      </a:r>
                      <a:r>
                        <a:rPr kumimoji="0" lang="lt-LT" sz="1600" b="0" i="0" u="none" strike="noStrike" cap="none" normalizeH="0" baseline="0" dirty="0" smtClean="0">
                          <a:ln>
                            <a:noFill/>
                          </a:ln>
                          <a:solidFill>
                            <a:schemeClr val="tx1">
                              <a:lumMod val="75000"/>
                              <a:lumOff val="25000"/>
                            </a:schemeClr>
                          </a:solidFill>
                          <a:effectLst/>
                          <a:latin typeface="Calibri" pitchFamily="34" charset="0"/>
                        </a:rPr>
                        <a:t>proc.)</a:t>
                      </a:r>
                    </a:p>
                  </a:txBody>
                  <a:tcPr marL="68580" marR="68580" marT="0" marB="0" anchor="ctr" horzOverflow="overflow">
                    <a:solidFill>
                      <a:srgbClr val="E5B9D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lt-LT" sz="1600" b="1" i="0" u="none" strike="noStrike" cap="none" normalizeH="0" baseline="0" dirty="0" smtClean="0">
                          <a:ln>
                            <a:noFill/>
                          </a:ln>
                          <a:solidFill>
                            <a:schemeClr val="tx1">
                              <a:lumMod val="75000"/>
                              <a:lumOff val="25000"/>
                            </a:schemeClr>
                          </a:solidFill>
                          <a:effectLst/>
                          <a:latin typeface="Calibri" pitchFamily="34" charset="0"/>
                        </a:rPr>
                        <a:t>N</a:t>
                      </a:r>
                      <a:r>
                        <a:rPr kumimoji="0" lang="en-US" sz="1600" b="1" i="0" u="none" strike="noStrike" cap="none" normalizeH="0" baseline="0" dirty="0" err="1" smtClean="0">
                          <a:ln>
                            <a:noFill/>
                          </a:ln>
                          <a:solidFill>
                            <a:schemeClr val="tx1">
                              <a:lumMod val="75000"/>
                              <a:lumOff val="25000"/>
                            </a:schemeClr>
                          </a:solidFill>
                          <a:effectLst/>
                          <a:latin typeface="Calibri" pitchFamily="34" charset="0"/>
                        </a:rPr>
                        <a:t>epatvirtinta</a:t>
                      </a:r>
                      <a:endParaRPr kumimoji="0" lang="lt-LT" sz="1600" b="1" i="0" u="none" strike="noStrike" cap="none" normalizeH="0" baseline="0" dirty="0" smtClean="0">
                        <a:ln>
                          <a:noFill/>
                        </a:ln>
                        <a:solidFill>
                          <a:schemeClr val="tx1">
                            <a:lumMod val="75000"/>
                            <a:lumOff val="25000"/>
                          </a:schemeClr>
                        </a:solidFill>
                        <a:effectLst/>
                        <a:latin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lumMod val="75000"/>
                              <a:lumOff val="25000"/>
                            </a:schemeClr>
                          </a:solidFill>
                          <a:effectLst/>
                          <a:latin typeface="Calibri" pitchFamily="34" charset="0"/>
                        </a:rPr>
                        <a:t>(</a:t>
                      </a:r>
                      <a:r>
                        <a:rPr kumimoji="0" lang="en-US" sz="1600" b="1" i="0" u="none" strike="noStrike" cap="none" normalizeH="0" baseline="0" dirty="0" err="1" smtClean="0">
                          <a:ln>
                            <a:noFill/>
                          </a:ln>
                          <a:solidFill>
                            <a:schemeClr val="tx1">
                              <a:lumMod val="75000"/>
                              <a:lumOff val="25000"/>
                            </a:schemeClr>
                          </a:solidFill>
                          <a:effectLst/>
                          <a:latin typeface="Calibri" pitchFamily="34" charset="0"/>
                        </a:rPr>
                        <a:t>terminuotomoms</a:t>
                      </a:r>
                      <a:r>
                        <a:rPr kumimoji="0" lang="en-US" sz="1600" b="1" i="0" u="none" strike="noStrike" cap="none" normalizeH="0" baseline="0" dirty="0" smtClean="0">
                          <a:ln>
                            <a:noFill/>
                          </a:ln>
                          <a:solidFill>
                            <a:schemeClr val="tx1">
                              <a:lumMod val="75000"/>
                              <a:lumOff val="25000"/>
                            </a:schemeClr>
                          </a:solidFill>
                          <a:effectLst/>
                          <a:latin typeface="Calibri" pitchFamily="34" charset="0"/>
                        </a:rPr>
                        <a:t> </a:t>
                      </a:r>
                      <a:endParaRPr kumimoji="0" lang="lt-LT" sz="1600" b="1" i="0" u="none" strike="noStrike" cap="none" normalizeH="0" baseline="0" dirty="0" smtClean="0">
                        <a:ln>
                          <a:noFill/>
                        </a:ln>
                        <a:solidFill>
                          <a:schemeClr val="tx1">
                            <a:lumMod val="75000"/>
                            <a:lumOff val="25000"/>
                          </a:schemeClr>
                        </a:solidFill>
                        <a:effectLst/>
                        <a:latin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lumMod val="75000"/>
                              <a:lumOff val="25000"/>
                            </a:schemeClr>
                          </a:solidFill>
                          <a:effectLst/>
                          <a:latin typeface="Calibri" pitchFamily="34" charset="0"/>
                        </a:rPr>
                        <a:t>1,55 </a:t>
                      </a:r>
                      <a:r>
                        <a:rPr kumimoji="0" lang="en-US" sz="1600" b="1" i="0" u="none" strike="noStrike" cap="none" normalizeH="0" baseline="0" dirty="0" smtClean="0">
                          <a:ln>
                            <a:noFill/>
                          </a:ln>
                          <a:solidFill>
                            <a:schemeClr val="tx1">
                              <a:lumMod val="75000"/>
                              <a:lumOff val="25000"/>
                            </a:schemeClr>
                          </a:solidFill>
                          <a:effectLst/>
                          <a:latin typeface="Calibri" pitchFamily="34" charset="0"/>
                        </a:rPr>
                        <a:t>proc. </a:t>
                      </a:r>
                      <a:r>
                        <a:rPr kumimoji="0" lang="en-US" sz="1600" b="1" i="0" u="none" strike="noStrike" cap="none" normalizeH="0" baseline="0" dirty="0" err="1" smtClean="0">
                          <a:ln>
                            <a:noFill/>
                          </a:ln>
                          <a:solidFill>
                            <a:schemeClr val="tx1">
                              <a:lumMod val="75000"/>
                              <a:lumOff val="25000"/>
                            </a:schemeClr>
                          </a:solidFill>
                          <a:effectLst/>
                          <a:latin typeface="Calibri" pitchFamily="34" charset="0"/>
                        </a:rPr>
                        <a:t>daugiau</a:t>
                      </a:r>
                      <a:r>
                        <a:rPr kumimoji="0" lang="en-US" sz="1600" b="1" i="0" u="none" strike="noStrike" cap="none" normalizeH="0" baseline="0" dirty="0" smtClean="0">
                          <a:ln>
                            <a:noFill/>
                          </a:ln>
                          <a:solidFill>
                            <a:schemeClr val="tx1">
                              <a:lumMod val="75000"/>
                              <a:lumOff val="25000"/>
                            </a:schemeClr>
                          </a:solidFill>
                          <a:effectLst/>
                          <a:latin typeface="Calibri" pitchFamily="34" charset="0"/>
                        </a:rPr>
                        <a:t>)</a:t>
                      </a:r>
                      <a:endParaRPr kumimoji="0" lang="lt-LT" sz="1600" b="1" i="0" u="none" strike="noStrike" cap="none" normalizeH="0" baseline="0" dirty="0" smtClean="0">
                        <a:ln>
                          <a:noFill/>
                        </a:ln>
                        <a:solidFill>
                          <a:schemeClr val="tx1">
                            <a:lumMod val="75000"/>
                            <a:lumOff val="25000"/>
                          </a:schemeClr>
                        </a:solidFill>
                        <a:effectLst/>
                        <a:latin typeface="Calibri" pitchFamily="34" charset="0"/>
                      </a:endParaRPr>
                    </a:p>
                  </a:txBody>
                  <a:tcPr marL="68580" marR="68580" marT="0" marB="0" anchor="ctr" horzOverflow="overflow">
                    <a:solidFill>
                      <a:schemeClr val="bg2">
                        <a:lumMod val="90000"/>
                      </a:schemeClr>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lt-LT" sz="1600" b="0" i="0" u="none" strike="noStrike" cap="none" normalizeH="0" baseline="0" dirty="0" smtClean="0">
                          <a:ln>
                            <a:noFill/>
                          </a:ln>
                          <a:solidFill>
                            <a:schemeClr val="tx1">
                              <a:lumMod val="75000"/>
                              <a:lumOff val="25000"/>
                            </a:schemeClr>
                          </a:solidFill>
                          <a:effectLst/>
                          <a:latin typeface="Calibri" pitchFamily="34" charset="0"/>
                        </a:rPr>
                        <a:t>-</a:t>
                      </a:r>
                    </a:p>
                  </a:txBody>
                  <a:tcPr marL="68580" marR="68580" marT="0" marB="0" anchor="ctr" horzOverflow="overflow">
                    <a:solidFill>
                      <a:srgbClr val="E5B9DC"/>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lt-LT" sz="1600" b="0" i="0" u="none" strike="noStrike" cap="none" normalizeH="0" baseline="0" dirty="0" smtClean="0">
                          <a:ln>
                            <a:noFill/>
                          </a:ln>
                          <a:solidFill>
                            <a:schemeClr val="tx1">
                              <a:lumMod val="75000"/>
                              <a:lumOff val="25000"/>
                            </a:schemeClr>
                          </a:solidFill>
                          <a:effectLst/>
                          <a:latin typeface="Calibri" pitchFamily="34" charset="0"/>
                        </a:rPr>
                        <a:t>-</a:t>
                      </a:r>
                    </a:p>
                  </a:txBody>
                  <a:tcPr marL="68580" marR="68580" marT="0" marB="0" anchor="ctr" horzOverflow="overflow">
                    <a:solidFill>
                      <a:srgbClr val="E5B9DC"/>
                    </a:solidFill>
                  </a:tcPr>
                </a:tc>
                <a:extLst>
                  <a:ext uri="{0D108BD9-81ED-4DB2-BD59-A6C34878D82A}">
                    <a16:rowId xmlns:a16="http://schemas.microsoft.com/office/drawing/2014/main" val="554939667"/>
                  </a:ext>
                </a:extLst>
              </a:tr>
              <a:tr h="585706">
                <a:tc>
                  <a:txBody>
                    <a:bodyPr/>
                    <a:lstStyle/>
                    <a:p>
                      <a:pPr algn="ctr"/>
                      <a:r>
                        <a:rPr lang="lt-LT" sz="1600" dirty="0" smtClean="0">
                          <a:solidFill>
                            <a:schemeClr val="bg1"/>
                          </a:solidFill>
                        </a:rPr>
                        <a:t>Nelaimingų atsitikimų darbe socialinis draudimas</a:t>
                      </a:r>
                      <a:endParaRPr lang="lt-LT" sz="1600" dirty="0">
                        <a:solidFill>
                          <a:schemeClr val="bg1"/>
                        </a:solidFill>
                      </a:endParaRPr>
                    </a:p>
                  </a:txBody>
                  <a:tcPr anchor="ctr">
                    <a:solidFill>
                      <a:srgbClr val="A12386"/>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lt-LT" sz="1600" b="0" i="0" u="none" strike="noStrike" cap="none" normalizeH="0" baseline="0" dirty="0" smtClean="0">
                          <a:ln>
                            <a:noFill/>
                          </a:ln>
                          <a:solidFill>
                            <a:schemeClr val="tx1">
                              <a:lumMod val="75000"/>
                              <a:lumOff val="25000"/>
                            </a:schemeClr>
                          </a:solidFill>
                          <a:effectLst/>
                          <a:latin typeface="Calibri" pitchFamily="34" charset="0"/>
                        </a:rPr>
                        <a:t>I grupė </a:t>
                      </a:r>
                      <a:r>
                        <a:rPr kumimoji="0" lang="lt-LT" sz="1600" b="0" i="0" u="none" strike="noStrike" cap="none" normalizeH="0" baseline="0" dirty="0" smtClean="0">
                          <a:ln>
                            <a:noFill/>
                          </a:ln>
                          <a:solidFill>
                            <a:schemeClr val="tx1">
                              <a:lumMod val="75000"/>
                              <a:lumOff val="25000"/>
                            </a:schemeClr>
                          </a:solidFill>
                          <a:effectLst/>
                          <a:latin typeface="Calibri" pitchFamily="34" charset="0"/>
                        </a:rPr>
                        <a:t>0,18 proc.</a:t>
                      </a:r>
                    </a:p>
                  </a:txBody>
                  <a:tcPr marL="68580" marR="68580" marT="0" marB="0" anchor="ctr" horzOverflow="overflow">
                    <a:solidFill>
                      <a:srgbClr val="F1D3E9"/>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lt-LT" sz="1600" b="1" i="0" u="none" strike="noStrike" cap="none" normalizeH="0" baseline="0" dirty="0" smtClean="0">
                          <a:ln>
                            <a:noFill/>
                          </a:ln>
                          <a:solidFill>
                            <a:schemeClr val="tx1">
                              <a:lumMod val="75000"/>
                              <a:lumOff val="25000"/>
                            </a:schemeClr>
                          </a:solidFill>
                          <a:effectLst/>
                          <a:latin typeface="Calibri" pitchFamily="34" charset="0"/>
                        </a:rPr>
                        <a:t>n</a:t>
                      </a:r>
                      <a:r>
                        <a:rPr kumimoji="0" lang="en-US" sz="1600" b="1" i="0" u="none" strike="noStrike" cap="none" normalizeH="0" baseline="0" dirty="0" err="1" smtClean="0">
                          <a:ln>
                            <a:noFill/>
                          </a:ln>
                          <a:solidFill>
                            <a:schemeClr val="tx1">
                              <a:lumMod val="75000"/>
                              <a:lumOff val="25000"/>
                            </a:schemeClr>
                          </a:solidFill>
                          <a:effectLst/>
                          <a:latin typeface="Calibri" pitchFamily="34" charset="0"/>
                        </a:rPr>
                        <a:t>epatvirtinta</a:t>
                      </a:r>
                      <a:endParaRPr kumimoji="0" lang="lt-LT" sz="1600" b="1" i="0" u="none" strike="noStrike" cap="none" normalizeH="0" baseline="0" dirty="0" smtClean="0">
                        <a:ln>
                          <a:noFill/>
                        </a:ln>
                        <a:solidFill>
                          <a:schemeClr val="tx1">
                            <a:lumMod val="75000"/>
                            <a:lumOff val="25000"/>
                          </a:schemeClr>
                        </a:solidFill>
                        <a:effectLst/>
                        <a:latin typeface="Calibri" pitchFamily="34" charset="0"/>
                      </a:endParaRPr>
                    </a:p>
                  </a:txBody>
                  <a:tcPr marL="68580" marR="68580" marT="0" marB="0" anchor="ctr" horzOverflow="overflow">
                    <a:solidFill>
                      <a:schemeClr val="bg2"/>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lt-LT" sz="1600" b="0" i="0" u="none" strike="noStrike" cap="none" normalizeH="0" baseline="0" dirty="0" smtClean="0">
                          <a:ln>
                            <a:noFill/>
                          </a:ln>
                          <a:solidFill>
                            <a:schemeClr val="tx1">
                              <a:lumMod val="75000"/>
                              <a:lumOff val="25000"/>
                            </a:schemeClr>
                          </a:solidFill>
                          <a:effectLst/>
                          <a:latin typeface="Calibri" pitchFamily="34" charset="0"/>
                        </a:rPr>
                        <a:t>-</a:t>
                      </a:r>
                    </a:p>
                  </a:txBody>
                  <a:tcPr marL="68580" marR="68580" marT="0" marB="0" anchor="ctr" horzOverflow="overflow">
                    <a:solidFill>
                      <a:srgbClr val="F1D3E9"/>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lt-LT" sz="1600" b="0" i="0" u="none" strike="noStrike" cap="none" normalizeH="0" baseline="0" dirty="0" smtClean="0">
                          <a:ln>
                            <a:noFill/>
                          </a:ln>
                          <a:solidFill>
                            <a:schemeClr val="tx1">
                              <a:lumMod val="75000"/>
                              <a:lumOff val="25000"/>
                            </a:schemeClr>
                          </a:solidFill>
                          <a:effectLst/>
                          <a:latin typeface="Calibri" pitchFamily="34" charset="0"/>
                        </a:rPr>
                        <a:t>-</a:t>
                      </a:r>
                    </a:p>
                  </a:txBody>
                  <a:tcPr marL="68580" marR="68580" marT="0" marB="0" anchor="ctr" horzOverflow="overflow">
                    <a:solidFill>
                      <a:srgbClr val="F1D3E9"/>
                    </a:solidFill>
                  </a:tcPr>
                </a:tc>
                <a:extLst>
                  <a:ext uri="{0D108BD9-81ED-4DB2-BD59-A6C34878D82A}">
                    <a16:rowId xmlns:a16="http://schemas.microsoft.com/office/drawing/2014/main" val="2307648263"/>
                  </a:ext>
                </a:extLst>
              </a:tr>
              <a:tr h="339093">
                <a:tc>
                  <a:txBody>
                    <a:bodyPr/>
                    <a:lstStyle/>
                    <a:p>
                      <a:pPr algn="ctr"/>
                      <a:r>
                        <a:rPr lang="lt-LT" sz="1600" dirty="0" smtClean="0">
                          <a:solidFill>
                            <a:schemeClr val="bg1"/>
                          </a:solidFill>
                        </a:rPr>
                        <a:t>Garantinio fondo įmoka</a:t>
                      </a:r>
                      <a:endParaRPr lang="lt-LT" sz="1600" dirty="0">
                        <a:solidFill>
                          <a:schemeClr val="bg1"/>
                        </a:solidFill>
                      </a:endParaRPr>
                    </a:p>
                  </a:txBody>
                  <a:tcPr anchor="ctr">
                    <a:solidFill>
                      <a:srgbClr val="A12386"/>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lt-LT" sz="1600" b="0" i="0" u="none" strike="noStrike" cap="none" normalizeH="0" baseline="0" dirty="0" smtClean="0">
                          <a:ln>
                            <a:noFill/>
                          </a:ln>
                          <a:solidFill>
                            <a:schemeClr val="tx1">
                              <a:lumMod val="75000"/>
                              <a:lumOff val="25000"/>
                            </a:schemeClr>
                          </a:solidFill>
                          <a:effectLst/>
                          <a:latin typeface="Calibri" pitchFamily="34" charset="0"/>
                        </a:rPr>
                        <a:t>0,2 proc.</a:t>
                      </a:r>
                    </a:p>
                  </a:txBody>
                  <a:tcPr marL="68580" marR="68580" marT="0" marB="0" anchor="ctr" horzOverflow="overflow">
                    <a:solidFill>
                      <a:srgbClr val="E5B9DC"/>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lt-LT" sz="1600" b="0" i="0" u="none" strike="noStrike" cap="none" normalizeH="0" baseline="0" dirty="0" smtClean="0">
                          <a:ln>
                            <a:noFill/>
                          </a:ln>
                          <a:solidFill>
                            <a:schemeClr val="tx1">
                              <a:lumMod val="75000"/>
                              <a:lumOff val="25000"/>
                            </a:schemeClr>
                          </a:solidFill>
                          <a:effectLst/>
                          <a:latin typeface="Calibri" pitchFamily="34" charset="0"/>
                        </a:rPr>
                        <a:t>0,</a:t>
                      </a:r>
                      <a:r>
                        <a:rPr kumimoji="0" lang="en-US" sz="1600" b="0" i="0" u="none" strike="noStrike" cap="none" normalizeH="0" baseline="0" dirty="0" smtClean="0">
                          <a:ln>
                            <a:noFill/>
                          </a:ln>
                          <a:solidFill>
                            <a:schemeClr val="tx1">
                              <a:lumMod val="75000"/>
                              <a:lumOff val="25000"/>
                            </a:schemeClr>
                          </a:solidFill>
                          <a:effectLst/>
                          <a:latin typeface="Calibri" pitchFamily="34" charset="0"/>
                        </a:rPr>
                        <a:t>16</a:t>
                      </a:r>
                      <a:r>
                        <a:rPr kumimoji="0" lang="lt-LT" sz="1600" b="0" i="0" u="none" strike="noStrike" cap="none" normalizeH="0" baseline="0" dirty="0" smtClean="0">
                          <a:ln>
                            <a:noFill/>
                          </a:ln>
                          <a:solidFill>
                            <a:schemeClr val="tx1">
                              <a:lumMod val="75000"/>
                              <a:lumOff val="25000"/>
                            </a:schemeClr>
                          </a:solidFill>
                          <a:effectLst/>
                          <a:latin typeface="Calibri" pitchFamily="34" charset="0"/>
                        </a:rPr>
                        <a:t> proc.</a:t>
                      </a:r>
                    </a:p>
                  </a:txBody>
                  <a:tcPr marL="68580" marR="68580" marT="0" marB="0" anchor="ctr" horzOverflow="overflow">
                    <a:solidFill>
                      <a:srgbClr val="E5B9DC"/>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lt-LT" sz="1600" b="0" i="0" u="none" strike="noStrike" cap="none" normalizeH="0" baseline="0" dirty="0" smtClean="0">
                          <a:ln>
                            <a:noFill/>
                          </a:ln>
                          <a:solidFill>
                            <a:schemeClr val="tx1">
                              <a:lumMod val="75000"/>
                              <a:lumOff val="25000"/>
                            </a:schemeClr>
                          </a:solidFill>
                          <a:effectLst/>
                          <a:latin typeface="Calibri" pitchFamily="34" charset="0"/>
                        </a:rPr>
                        <a:t>-</a:t>
                      </a:r>
                    </a:p>
                  </a:txBody>
                  <a:tcPr marL="68580" marR="68580" marT="0" marB="0" anchor="ctr" horzOverflow="overflow">
                    <a:solidFill>
                      <a:srgbClr val="E5B9DC"/>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lt-LT" sz="1600" b="0" i="0" u="none" strike="noStrike" cap="none" normalizeH="0" baseline="0" dirty="0" smtClean="0">
                          <a:ln>
                            <a:noFill/>
                          </a:ln>
                          <a:solidFill>
                            <a:schemeClr val="tx1">
                              <a:lumMod val="75000"/>
                              <a:lumOff val="25000"/>
                            </a:schemeClr>
                          </a:solidFill>
                          <a:effectLst/>
                          <a:latin typeface="Calibri" pitchFamily="34" charset="0"/>
                        </a:rPr>
                        <a:t>-</a:t>
                      </a:r>
                    </a:p>
                  </a:txBody>
                  <a:tcPr marL="68580" marR="68580" marT="0" marB="0" anchor="ctr" horzOverflow="overflow">
                    <a:solidFill>
                      <a:srgbClr val="E5B9DC"/>
                    </a:solidFill>
                  </a:tcPr>
                </a:tc>
                <a:extLst>
                  <a:ext uri="{0D108BD9-81ED-4DB2-BD59-A6C34878D82A}">
                    <a16:rowId xmlns:a16="http://schemas.microsoft.com/office/drawing/2014/main" val="885823322"/>
                  </a:ext>
                </a:extLst>
              </a:tr>
              <a:tr h="585706">
                <a:tc>
                  <a:txBody>
                    <a:bodyPr/>
                    <a:lstStyle/>
                    <a:p>
                      <a:pPr algn="ctr"/>
                      <a:r>
                        <a:rPr lang="lt-LT" sz="1600" dirty="0" smtClean="0">
                          <a:solidFill>
                            <a:schemeClr val="bg1"/>
                          </a:solidFill>
                        </a:rPr>
                        <a:t>Ilgalaikio darbo išmokų    fondo įmoka</a:t>
                      </a:r>
                      <a:endParaRPr lang="lt-LT" sz="1600" dirty="0">
                        <a:solidFill>
                          <a:schemeClr val="bg1"/>
                        </a:solidFill>
                      </a:endParaRPr>
                    </a:p>
                  </a:txBody>
                  <a:tcPr anchor="ctr">
                    <a:solidFill>
                      <a:srgbClr val="A12386"/>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lt-LT" sz="1600" b="0" i="0" u="none" strike="noStrike" cap="none" normalizeH="0" baseline="0" dirty="0" smtClean="0">
                          <a:ln>
                            <a:noFill/>
                          </a:ln>
                          <a:solidFill>
                            <a:schemeClr val="tx1">
                              <a:lumMod val="75000"/>
                              <a:lumOff val="25000"/>
                            </a:schemeClr>
                          </a:solidFill>
                          <a:effectLst/>
                          <a:latin typeface="Calibri" pitchFamily="34" charset="0"/>
                        </a:rPr>
                        <a:t>0,5 proc.</a:t>
                      </a:r>
                    </a:p>
                  </a:txBody>
                  <a:tcPr marL="68580" marR="68580" marT="0" marB="0" anchor="ctr" horzOverflow="overflow">
                    <a:solidFill>
                      <a:srgbClr val="F1D3E9"/>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lt-LT" sz="1600" b="0" i="0" u="none" strike="noStrike" cap="none" normalizeH="0" baseline="0" dirty="0" smtClean="0">
                          <a:ln>
                            <a:noFill/>
                          </a:ln>
                          <a:solidFill>
                            <a:schemeClr val="tx1">
                              <a:lumMod val="75000"/>
                              <a:lumOff val="25000"/>
                            </a:schemeClr>
                          </a:solidFill>
                          <a:effectLst/>
                          <a:latin typeface="Calibri" pitchFamily="34" charset="0"/>
                        </a:rPr>
                        <a:t>0,</a:t>
                      </a:r>
                      <a:r>
                        <a:rPr kumimoji="0" lang="en-US" sz="1600" b="0" i="0" u="none" strike="noStrike" cap="none" normalizeH="0" baseline="0" dirty="0" smtClean="0">
                          <a:ln>
                            <a:noFill/>
                          </a:ln>
                          <a:solidFill>
                            <a:schemeClr val="tx1">
                              <a:lumMod val="75000"/>
                              <a:lumOff val="25000"/>
                            </a:schemeClr>
                          </a:solidFill>
                          <a:effectLst/>
                          <a:latin typeface="Calibri" pitchFamily="34" charset="0"/>
                        </a:rPr>
                        <a:t>16</a:t>
                      </a:r>
                      <a:r>
                        <a:rPr kumimoji="0" lang="lt-LT" sz="1600" b="0" i="0" u="none" strike="noStrike" cap="none" normalizeH="0" baseline="0" dirty="0" smtClean="0">
                          <a:ln>
                            <a:noFill/>
                          </a:ln>
                          <a:solidFill>
                            <a:schemeClr val="tx1">
                              <a:lumMod val="75000"/>
                              <a:lumOff val="25000"/>
                            </a:schemeClr>
                          </a:solidFill>
                          <a:effectLst/>
                          <a:latin typeface="Calibri" pitchFamily="34" charset="0"/>
                        </a:rPr>
                        <a:t> proc.</a:t>
                      </a:r>
                    </a:p>
                  </a:txBody>
                  <a:tcPr marL="68580" marR="68580" marT="0" marB="0" anchor="ctr" horzOverflow="overflow">
                    <a:solidFill>
                      <a:srgbClr val="F1D3E9"/>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lt-LT" sz="1600" b="0" i="0" u="none" strike="noStrike" cap="none" normalizeH="0" baseline="0" dirty="0" smtClean="0">
                          <a:ln>
                            <a:noFill/>
                          </a:ln>
                          <a:solidFill>
                            <a:schemeClr val="tx1">
                              <a:lumMod val="75000"/>
                              <a:lumOff val="25000"/>
                            </a:schemeClr>
                          </a:solidFill>
                          <a:effectLst/>
                          <a:latin typeface="Calibri" pitchFamily="34" charset="0"/>
                        </a:rPr>
                        <a:t>-</a:t>
                      </a:r>
                    </a:p>
                  </a:txBody>
                  <a:tcPr marL="68580" marR="68580" marT="0" marB="0" anchor="ctr" horzOverflow="overflow">
                    <a:solidFill>
                      <a:srgbClr val="F1D3E9"/>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lt-LT" sz="1600" b="0" i="0" u="none" strike="noStrike" cap="none" normalizeH="0" baseline="0" dirty="0" smtClean="0">
                          <a:ln>
                            <a:noFill/>
                          </a:ln>
                          <a:solidFill>
                            <a:schemeClr val="tx1">
                              <a:lumMod val="75000"/>
                              <a:lumOff val="25000"/>
                            </a:schemeClr>
                          </a:solidFill>
                          <a:effectLst/>
                          <a:latin typeface="Calibri" pitchFamily="34" charset="0"/>
                        </a:rPr>
                        <a:t>-</a:t>
                      </a:r>
                    </a:p>
                  </a:txBody>
                  <a:tcPr marL="68580" marR="68580" marT="0" marB="0" anchor="ctr" horzOverflow="overflow">
                    <a:solidFill>
                      <a:srgbClr val="F1D3E9"/>
                    </a:solidFill>
                  </a:tcPr>
                </a:tc>
                <a:extLst>
                  <a:ext uri="{0D108BD9-81ED-4DB2-BD59-A6C34878D82A}">
                    <a16:rowId xmlns:a16="http://schemas.microsoft.com/office/drawing/2014/main" val="2171798494"/>
                  </a:ext>
                </a:extLst>
              </a:tr>
              <a:tr h="339093">
                <a:tc>
                  <a:txBody>
                    <a:bodyPr/>
                    <a:lstStyle/>
                    <a:p>
                      <a:pPr algn="ctr"/>
                      <a:r>
                        <a:rPr lang="lt-LT" sz="1600" b="1" dirty="0" smtClean="0">
                          <a:solidFill>
                            <a:schemeClr val="bg1"/>
                          </a:solidFill>
                        </a:rPr>
                        <a:t>VISO:</a:t>
                      </a:r>
                      <a:endParaRPr lang="lt-LT" sz="1600" b="1" dirty="0">
                        <a:solidFill>
                          <a:schemeClr val="bg1"/>
                        </a:solidFill>
                      </a:endParaRPr>
                    </a:p>
                  </a:txBody>
                  <a:tcPr anchor="ctr">
                    <a:solidFill>
                      <a:srgbClr val="A12386"/>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defRPr/>
                      </a:pPr>
                      <a:r>
                        <a:rPr kumimoji="0" lang="en-US" sz="1600" b="1" i="0" u="none" strike="noStrike" cap="none" normalizeH="0" baseline="0" dirty="0" smtClean="0">
                          <a:ln>
                            <a:noFill/>
                          </a:ln>
                          <a:solidFill>
                            <a:schemeClr val="tx1">
                              <a:lumMod val="75000"/>
                              <a:lumOff val="25000"/>
                            </a:schemeClr>
                          </a:solidFill>
                          <a:effectLst/>
                          <a:latin typeface="Calibri" pitchFamily="34" charset="0"/>
                        </a:rPr>
                        <a:t>31,18 proc. (I </a:t>
                      </a:r>
                      <a:r>
                        <a:rPr kumimoji="0" lang="en-US" sz="1600" b="1" i="0" u="none" strike="noStrike" cap="none" normalizeH="0" baseline="0" dirty="0" err="1" smtClean="0">
                          <a:ln>
                            <a:noFill/>
                          </a:ln>
                          <a:solidFill>
                            <a:schemeClr val="tx1">
                              <a:lumMod val="75000"/>
                              <a:lumOff val="25000"/>
                            </a:schemeClr>
                          </a:solidFill>
                          <a:effectLst/>
                          <a:latin typeface="Calibri" pitchFamily="34" charset="0"/>
                        </a:rPr>
                        <a:t>grup</a:t>
                      </a:r>
                      <a:r>
                        <a:rPr kumimoji="0" lang="lt-LT" sz="1600" b="1" i="0" u="none" strike="noStrike" cap="none" normalizeH="0" baseline="0" dirty="0" smtClean="0">
                          <a:ln>
                            <a:noFill/>
                          </a:ln>
                          <a:solidFill>
                            <a:schemeClr val="tx1">
                              <a:lumMod val="75000"/>
                              <a:lumOff val="25000"/>
                            </a:schemeClr>
                          </a:solidFill>
                          <a:effectLst/>
                          <a:latin typeface="Calibri" pitchFamily="34" charset="0"/>
                        </a:rPr>
                        <a:t>ė)</a:t>
                      </a:r>
                    </a:p>
                  </a:txBody>
                  <a:tcPr marL="68580" marR="68580" marT="0" marB="0" anchor="ctr" horzOverflow="overflow">
                    <a:solidFill>
                      <a:srgbClr val="970E76"/>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defRPr/>
                      </a:pPr>
                      <a:r>
                        <a:rPr kumimoji="0" lang="en-US" sz="1600" b="1" i="0" u="none" strike="noStrike" cap="none" normalizeH="0" baseline="0" dirty="0" smtClean="0">
                          <a:ln>
                            <a:noFill/>
                          </a:ln>
                          <a:solidFill>
                            <a:schemeClr val="bg1"/>
                          </a:solidFill>
                          <a:effectLst/>
                          <a:latin typeface="Calibri" pitchFamily="34" charset="0"/>
                        </a:rPr>
                        <a:t>1,79 </a:t>
                      </a:r>
                      <a:r>
                        <a:rPr kumimoji="0" lang="en-US" sz="1600" b="1" i="0" u="none" strike="noStrike" cap="none" normalizeH="0" baseline="0" dirty="0" smtClean="0">
                          <a:ln>
                            <a:noFill/>
                          </a:ln>
                          <a:solidFill>
                            <a:schemeClr val="bg1"/>
                          </a:solidFill>
                          <a:effectLst/>
                          <a:latin typeface="Calibri" pitchFamily="34" charset="0"/>
                        </a:rPr>
                        <a:t>proc</a:t>
                      </a:r>
                      <a:r>
                        <a:rPr kumimoji="0" lang="en-US" sz="1600" b="1" i="0" u="none" strike="noStrike" cap="none" normalizeH="0" baseline="0" dirty="0" smtClean="0">
                          <a:ln>
                            <a:noFill/>
                          </a:ln>
                          <a:solidFill>
                            <a:schemeClr val="bg1"/>
                          </a:solidFill>
                          <a:effectLst/>
                          <a:latin typeface="Calibri" pitchFamily="34" charset="0"/>
                        </a:rPr>
                        <a:t>.</a:t>
                      </a:r>
                      <a:r>
                        <a:rPr kumimoji="0" lang="lt-LT" sz="1600" b="1" i="0" u="none" strike="noStrike" cap="none" normalizeH="0" baseline="0" dirty="0" smtClean="0">
                          <a:ln>
                            <a:noFill/>
                          </a:ln>
                          <a:solidFill>
                            <a:schemeClr val="bg1"/>
                          </a:solidFill>
                          <a:effectLst/>
                          <a:latin typeface="Calibri" pitchFamily="34" charset="0"/>
                        </a:rPr>
                        <a:t> (planuojama)</a:t>
                      </a:r>
                      <a:endParaRPr kumimoji="0" lang="lt-LT" sz="1600" b="1" i="0" u="none" strike="noStrike" cap="none" normalizeH="0" baseline="0" dirty="0" smtClean="0">
                        <a:ln>
                          <a:noFill/>
                        </a:ln>
                        <a:solidFill>
                          <a:schemeClr val="bg1"/>
                        </a:solidFill>
                        <a:effectLst/>
                        <a:latin typeface="Calibri" pitchFamily="34" charset="0"/>
                      </a:endParaRPr>
                    </a:p>
                  </a:txBody>
                  <a:tcPr marL="68580" marR="68580" marT="0" marB="0" anchor="ctr" horzOverflow="overflow">
                    <a:solidFill>
                      <a:srgbClr val="970E76"/>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defRPr/>
                      </a:pPr>
                      <a:r>
                        <a:rPr kumimoji="0" lang="en-US" sz="1600" b="1" i="0" u="none" strike="noStrike" cap="none" normalizeH="0" baseline="0" dirty="0" smtClean="0">
                          <a:ln>
                            <a:noFill/>
                          </a:ln>
                          <a:solidFill>
                            <a:schemeClr val="tx1">
                              <a:lumMod val="75000"/>
                              <a:lumOff val="25000"/>
                            </a:schemeClr>
                          </a:solidFill>
                          <a:effectLst/>
                          <a:latin typeface="Calibri" pitchFamily="34" charset="0"/>
                        </a:rPr>
                        <a:t>9 proc.</a:t>
                      </a:r>
                      <a:endParaRPr kumimoji="0" lang="lt-LT" sz="1600" b="1" i="0" u="none" strike="noStrike" cap="none" normalizeH="0" baseline="0" dirty="0" smtClean="0">
                        <a:ln>
                          <a:noFill/>
                        </a:ln>
                        <a:solidFill>
                          <a:schemeClr val="tx1">
                            <a:lumMod val="75000"/>
                            <a:lumOff val="25000"/>
                          </a:schemeClr>
                        </a:solidFill>
                        <a:effectLst/>
                        <a:latin typeface="Calibri" pitchFamily="34" charset="0"/>
                      </a:endParaRPr>
                    </a:p>
                  </a:txBody>
                  <a:tcPr marL="68580" marR="68580" marT="0" marB="0" anchor="ctr" horzOverflow="overflow">
                    <a:solidFill>
                      <a:srgbClr val="970E76"/>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defRPr/>
                      </a:pPr>
                      <a:r>
                        <a:rPr kumimoji="0" lang="en-US" sz="1600" b="1" i="0" u="none" strike="noStrike" cap="none" normalizeH="0" baseline="0" dirty="0" smtClean="0">
                          <a:ln>
                            <a:noFill/>
                          </a:ln>
                          <a:solidFill>
                            <a:schemeClr val="bg1"/>
                          </a:solidFill>
                          <a:effectLst/>
                          <a:latin typeface="Calibri" pitchFamily="34" charset="0"/>
                        </a:rPr>
                        <a:t>19,5 proc.</a:t>
                      </a:r>
                      <a:endParaRPr kumimoji="0" lang="lt-LT" sz="1600" b="1" i="0" u="none" strike="noStrike" cap="none" normalizeH="0" baseline="0" dirty="0" smtClean="0">
                        <a:ln>
                          <a:noFill/>
                        </a:ln>
                        <a:solidFill>
                          <a:schemeClr val="bg1"/>
                        </a:solidFill>
                        <a:effectLst/>
                        <a:latin typeface="Calibri" pitchFamily="34" charset="0"/>
                      </a:endParaRPr>
                    </a:p>
                  </a:txBody>
                  <a:tcPr marL="68580" marR="68580" marT="0" marB="0" anchor="ctr" horzOverflow="overflow">
                    <a:solidFill>
                      <a:srgbClr val="970E76"/>
                    </a:solidFill>
                  </a:tcPr>
                </a:tc>
                <a:extLst>
                  <a:ext uri="{0D108BD9-81ED-4DB2-BD59-A6C34878D82A}">
                    <a16:rowId xmlns:a16="http://schemas.microsoft.com/office/drawing/2014/main" val="2741952023"/>
                  </a:ext>
                </a:extLst>
              </a:tr>
              <a:tr h="585706">
                <a:tc>
                  <a:txBody>
                    <a:bodyPr/>
                    <a:lstStyle/>
                    <a:p>
                      <a:pPr algn="ctr"/>
                      <a:r>
                        <a:rPr lang="lt-LT" sz="1600" dirty="0" smtClean="0">
                          <a:solidFill>
                            <a:schemeClr val="bg1"/>
                          </a:solidFill>
                        </a:rPr>
                        <a:t>Kaupimas</a:t>
                      </a:r>
                      <a:r>
                        <a:rPr lang="lt-LT" sz="1600" baseline="0" dirty="0" smtClean="0">
                          <a:solidFill>
                            <a:schemeClr val="bg1"/>
                          </a:solidFill>
                        </a:rPr>
                        <a:t> pensijai   darbuotojo lėšomis</a:t>
                      </a:r>
                      <a:endParaRPr lang="lt-LT" sz="1600" dirty="0">
                        <a:solidFill>
                          <a:schemeClr val="bg1"/>
                        </a:solidFill>
                      </a:endParaRPr>
                    </a:p>
                  </a:txBody>
                  <a:tcPr anchor="ctr">
                    <a:solidFill>
                      <a:srgbClr val="A12386"/>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endParaRPr kumimoji="0" lang="lt-LT" sz="1600" b="0" i="0" u="none" strike="noStrike" cap="none" normalizeH="0" baseline="0" dirty="0" smtClean="0">
                        <a:ln>
                          <a:noFill/>
                        </a:ln>
                        <a:solidFill>
                          <a:schemeClr val="tx1">
                            <a:lumMod val="75000"/>
                            <a:lumOff val="25000"/>
                          </a:schemeClr>
                        </a:solidFill>
                        <a:effectLst/>
                        <a:latin typeface="Calibri" pitchFamily="34" charset="0"/>
                      </a:endParaRPr>
                    </a:p>
                  </a:txBody>
                  <a:tcPr marL="68580" marR="68580" marT="0" marB="0" anchor="ctr" horzOverflow="overflow">
                    <a:solidFill>
                      <a:srgbClr val="F1D3E9"/>
                    </a:solidFill>
                  </a:tcPr>
                </a:tc>
                <a:tc>
                  <a:txBody>
                    <a:bodyPr/>
                    <a:lstStyle/>
                    <a:p>
                      <a:pPr algn="ctr"/>
                      <a:endParaRPr lang="lt-LT" sz="1600" dirty="0">
                        <a:solidFill>
                          <a:schemeClr val="tx1">
                            <a:lumMod val="75000"/>
                            <a:lumOff val="25000"/>
                          </a:schemeClr>
                        </a:solidFill>
                      </a:endParaRPr>
                    </a:p>
                  </a:txBody>
                  <a:tcPr anchor="ctr">
                    <a:solidFill>
                      <a:srgbClr val="F1D3E9"/>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lt-LT" sz="1600" b="0" i="0" u="none" strike="noStrike" cap="none" normalizeH="0" baseline="0" dirty="0" smtClean="0">
                          <a:ln>
                            <a:noFill/>
                          </a:ln>
                          <a:solidFill>
                            <a:schemeClr val="bg1"/>
                          </a:solidFill>
                          <a:effectLst/>
                          <a:latin typeface="Calibri" pitchFamily="34" charset="0"/>
                        </a:rPr>
                        <a:t>2 proc.</a:t>
                      </a:r>
                    </a:p>
                  </a:txBody>
                  <a:tcPr marL="68580" marR="68580" marT="0" marB="0" anchor="ctr" horzOverflow="overflow">
                    <a:solidFill>
                      <a:srgbClr val="F1D3E9"/>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lt-LT" sz="1600" b="1" i="0" u="none" strike="noStrike" cap="none" normalizeH="0" baseline="0" dirty="0" smtClean="0">
                          <a:ln>
                            <a:noFill/>
                          </a:ln>
                          <a:solidFill>
                            <a:schemeClr val="bg1"/>
                          </a:solidFill>
                          <a:effectLst/>
                          <a:latin typeface="Calibri" pitchFamily="34" charset="0"/>
                        </a:rPr>
                        <a:t>nuo 1,8 proc. iki 3 </a:t>
                      </a:r>
                      <a:r>
                        <a:rPr kumimoji="0" lang="lt-LT" sz="1600" b="1" i="0" u="none" strike="noStrike" cap="none" normalizeH="0" baseline="0" dirty="0" smtClean="0">
                          <a:ln>
                            <a:noFill/>
                          </a:ln>
                          <a:solidFill>
                            <a:schemeClr val="bg1"/>
                          </a:solidFill>
                          <a:effectLst/>
                          <a:latin typeface="Calibri" pitchFamily="34" charset="0"/>
                        </a:rPr>
                        <a:t>proc.</a:t>
                      </a:r>
                    </a:p>
                  </a:txBody>
                  <a:tcPr marL="68580" marR="68580" marT="0" marB="0" anchor="ctr" horzOverflow="overflow">
                    <a:solidFill>
                      <a:srgbClr val="970E76"/>
                    </a:solidFill>
                  </a:tcPr>
                </a:tc>
                <a:extLst>
                  <a:ext uri="{0D108BD9-81ED-4DB2-BD59-A6C34878D82A}">
                    <a16:rowId xmlns:a16="http://schemas.microsoft.com/office/drawing/2014/main" val="3244808362"/>
                  </a:ext>
                </a:extLst>
              </a:tr>
            </a:tbl>
          </a:graphicData>
        </a:graphic>
      </p:graphicFrame>
    </p:spTree>
    <p:extLst>
      <p:ext uri="{BB962C8B-B14F-4D97-AF65-F5344CB8AC3E}">
        <p14:creationId xmlns:p14="http://schemas.microsoft.com/office/powerpoint/2010/main" val="287177817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ateiktis2" id="{FD596BAF-12DE-4859-89B8-B5EF73312469}" vid="{B319CBBD-D5B9-4186-9CB4-49F6322D8631}"/>
    </a:ext>
  </a:extLst>
</a:theme>
</file>

<file path=ppt/theme/theme2.xml><?xml version="1.0" encoding="utf-8"?>
<a:theme xmlns:a="http://schemas.openxmlformats.org/drawingml/2006/main" name="Office Theme">
  <a:themeElements>
    <a:clrScheme name="„Office“ tema">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3.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27793</TotalTime>
  <Words>1807</Words>
  <Application>Microsoft Office PowerPoint</Application>
  <PresentationFormat>Plačiaekranė</PresentationFormat>
  <Paragraphs>275</Paragraphs>
  <Slides>39</Slides>
  <Notes>5</Notes>
  <HiddenSlides>0</HiddenSlides>
  <MMClips>0</MMClips>
  <ScaleCrop>false</ScaleCrop>
  <HeadingPairs>
    <vt:vector size="6" baseType="variant">
      <vt:variant>
        <vt:lpstr>Naudojami šriftai</vt:lpstr>
      </vt:variant>
      <vt:variant>
        <vt:i4>4</vt:i4>
      </vt:variant>
      <vt:variant>
        <vt:lpstr>Tema</vt:lpstr>
      </vt:variant>
      <vt:variant>
        <vt:i4>2</vt:i4>
      </vt:variant>
      <vt:variant>
        <vt:lpstr>Skaidrių pavadinimai</vt:lpstr>
      </vt:variant>
      <vt:variant>
        <vt:i4>39</vt:i4>
      </vt:variant>
    </vt:vector>
  </HeadingPairs>
  <TitlesOfParts>
    <vt:vector size="45" baseType="lpstr">
      <vt:lpstr>Arial</vt:lpstr>
      <vt:lpstr>Calibri</vt:lpstr>
      <vt:lpstr>Calibri Light</vt:lpstr>
      <vt:lpstr>Times New Roman</vt:lpstr>
      <vt:lpstr>1_„Office“ tema</vt:lpstr>
      <vt:lpstr>Office Theme</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Ačiū už dėmesį</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pateiktis</dc:title>
  <dc:creator>Julita Varanauskienė</dc:creator>
  <cp:lastModifiedBy>Saulius Jarmalis</cp:lastModifiedBy>
  <cp:revision>849</cp:revision>
  <cp:lastPrinted>2018-03-05T10:23:23Z</cp:lastPrinted>
  <dcterms:created xsi:type="dcterms:W3CDTF">2017-06-12T08:16:17Z</dcterms:created>
  <dcterms:modified xsi:type="dcterms:W3CDTF">2018-08-28T15:58:19Z</dcterms:modified>
</cp:coreProperties>
</file>