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3" r:id="rId10"/>
    <p:sldId id="400" r:id="rId11"/>
    <p:sldId id="266" r:id="rId12"/>
    <p:sldId id="401" r:id="rId13"/>
    <p:sldId id="268" r:id="rId14"/>
    <p:sldId id="399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F419"/>
    <a:srgbClr val="FFFF99"/>
    <a:srgbClr val="D3E0D9"/>
    <a:srgbClr val="00693C"/>
    <a:srgbClr val="007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icrosoft%20PowerPoint%20diagrama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401896851914042E-2"/>
          <c:y val="0.14185110102143961"/>
          <c:w val="0.92941676585317412"/>
          <c:h val="0.7998015160155435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Visa JA nepriemoka</c:v>
                </c:pt>
              </c:strCache>
            </c:strRef>
          </c:tx>
          <c:spPr>
            <a:ln w="47625">
              <a:solidFill>
                <a:srgbClr val="70AD47"/>
              </a:solidFill>
            </a:ln>
          </c:spPr>
          <c:marker>
            <c:symbol val="square"/>
            <c:size val="9"/>
            <c:spPr>
              <a:solidFill>
                <a:srgbClr val="70AD47"/>
              </a:solidFill>
              <a:ln>
                <a:solidFill>
                  <a:srgbClr val="007D40"/>
                </a:solidFill>
              </a:ln>
            </c:spPr>
          </c:marker>
          <c:dLbls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899,9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A1-4BE8-87F0-57969EB9620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rebuchet MS" panose="020B0603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Sheet1!$H$1:$T$1</c:f>
              <c:strCache>
                <c:ptCount val="13"/>
                <c:pt idx="0">
                  <c:v>2020-01-01</c:v>
                </c:pt>
                <c:pt idx="1">
                  <c:v>2020-02-01</c:v>
                </c:pt>
                <c:pt idx="2">
                  <c:v>2020-03-01</c:v>
                </c:pt>
                <c:pt idx="3">
                  <c:v>2020-04-01</c:v>
                </c:pt>
                <c:pt idx="4">
                  <c:v>2020-05-01</c:v>
                </c:pt>
                <c:pt idx="5">
                  <c:v>2020-06-01</c:v>
                </c:pt>
                <c:pt idx="6">
                  <c:v>2020-07-01</c:v>
                </c:pt>
                <c:pt idx="7">
                  <c:v>2020-08-01</c:v>
                </c:pt>
                <c:pt idx="8">
                  <c:v>2020-09-01</c:v>
                </c:pt>
                <c:pt idx="9">
                  <c:v>2020-10-01</c:v>
                </c:pt>
                <c:pt idx="10">
                  <c:v>2020-11-01</c:v>
                </c:pt>
                <c:pt idx="11">
                  <c:v>2020-12-01</c:v>
                </c:pt>
                <c:pt idx="12">
                  <c:v>2021-01-01</c:v>
                </c:pt>
              </c:strCache>
            </c:strRef>
          </c:cat>
          <c:val>
            <c:numRef>
              <c:f>Sheet1!$H$2:$T$2</c:f>
              <c:numCache>
                <c:formatCode>0</c:formatCode>
                <c:ptCount val="13"/>
                <c:pt idx="0">
                  <c:v>195.2</c:v>
                </c:pt>
                <c:pt idx="1">
                  <c:v>198.5</c:v>
                </c:pt>
                <c:pt idx="2">
                  <c:v>193.7</c:v>
                </c:pt>
                <c:pt idx="3">
                  <c:v>310.7</c:v>
                </c:pt>
                <c:pt idx="4">
                  <c:v>430.2</c:v>
                </c:pt>
                <c:pt idx="5">
                  <c:v>512.6</c:v>
                </c:pt>
                <c:pt idx="6">
                  <c:v>664.1</c:v>
                </c:pt>
                <c:pt idx="7">
                  <c:v>739.9</c:v>
                </c:pt>
                <c:pt idx="8" formatCode="0.0">
                  <c:v>789.9</c:v>
                </c:pt>
                <c:pt idx="9" formatCode="0.0">
                  <c:v>839.3</c:v>
                </c:pt>
                <c:pt idx="10">
                  <c:v>870.2</c:v>
                </c:pt>
                <c:pt idx="11">
                  <c:v>902</c:v>
                </c:pt>
                <c:pt idx="12">
                  <c:v>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A1-4BE8-87F0-57969EB96202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JA nepriemoka VMI nevykdant išieškojimo</c:v>
                </c:pt>
              </c:strCache>
            </c:strRef>
          </c:tx>
          <c:spPr>
            <a:ln w="47625">
              <a:solidFill>
                <a:srgbClr val="ED7D31"/>
              </a:solidFill>
            </a:ln>
          </c:spPr>
          <c:marker>
            <c:symbol val="triangle"/>
            <c:size val="9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</c:marker>
          <c:dLbls>
            <c:dLbl>
              <c:idx val="3"/>
              <c:layout>
                <c:manualLayout>
                  <c:x val="-4.2390517471792316E-2"/>
                  <c:y val="-5.2668788434812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A1-4BE8-87F0-57969EB96202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780,7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A1-4BE8-87F0-57969EB9620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Sheet1!$H$1:$T$1</c:f>
              <c:strCache>
                <c:ptCount val="13"/>
                <c:pt idx="0">
                  <c:v>2020-01-01</c:v>
                </c:pt>
                <c:pt idx="1">
                  <c:v>2020-02-01</c:v>
                </c:pt>
                <c:pt idx="2">
                  <c:v>2020-03-01</c:v>
                </c:pt>
                <c:pt idx="3">
                  <c:v>2020-04-01</c:v>
                </c:pt>
                <c:pt idx="4">
                  <c:v>2020-05-01</c:v>
                </c:pt>
                <c:pt idx="5">
                  <c:v>2020-06-01</c:v>
                </c:pt>
                <c:pt idx="6">
                  <c:v>2020-07-01</c:v>
                </c:pt>
                <c:pt idx="7">
                  <c:v>2020-08-01</c:v>
                </c:pt>
                <c:pt idx="8">
                  <c:v>2020-09-01</c:v>
                </c:pt>
                <c:pt idx="9">
                  <c:v>2020-10-01</c:v>
                </c:pt>
                <c:pt idx="10">
                  <c:v>2020-11-01</c:v>
                </c:pt>
                <c:pt idx="11">
                  <c:v>2020-12-01</c:v>
                </c:pt>
                <c:pt idx="12">
                  <c:v>2021-01-01</c:v>
                </c:pt>
              </c:strCache>
            </c:strRef>
          </c:cat>
          <c:val>
            <c:numRef>
              <c:f>Sheet1!$H$3:$T$3</c:f>
              <c:numCache>
                <c:formatCode>General</c:formatCode>
                <c:ptCount val="13"/>
                <c:pt idx="3" formatCode="0">
                  <c:v>139.19999999999999</c:v>
                </c:pt>
                <c:pt idx="4" formatCode="0">
                  <c:v>301.10000000000002</c:v>
                </c:pt>
                <c:pt idx="5" formatCode="0">
                  <c:v>396</c:v>
                </c:pt>
                <c:pt idx="6" formatCode="0">
                  <c:v>540.79999999999995</c:v>
                </c:pt>
                <c:pt idx="7" formatCode="0">
                  <c:v>597.20000000000005</c:v>
                </c:pt>
                <c:pt idx="8" formatCode="0">
                  <c:v>665.2</c:v>
                </c:pt>
                <c:pt idx="9" formatCode="0">
                  <c:v>714.2</c:v>
                </c:pt>
                <c:pt idx="10" formatCode="0">
                  <c:v>740.7</c:v>
                </c:pt>
                <c:pt idx="11" formatCode="0">
                  <c:v>776</c:v>
                </c:pt>
                <c:pt idx="12" formatCode="0">
                  <c:v>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A1-4BE8-87F0-57969EB96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8536184"/>
        <c:axId val="318542064"/>
      </c:lineChart>
      <c:catAx>
        <c:axId val="318536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defRPr>
            </a:pPr>
            <a:endParaRPr lang="en-US"/>
          </a:p>
        </c:txPr>
        <c:crossAx val="318542064"/>
        <c:crosses val="autoZero"/>
        <c:auto val="1"/>
        <c:lblAlgn val="ctr"/>
        <c:lblOffset val="50"/>
        <c:noMultiLvlLbl val="1"/>
      </c:catAx>
      <c:valAx>
        <c:axId val="318542064"/>
        <c:scaling>
          <c:orientation val="minMax"/>
          <c:min val="10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18536184"/>
        <c:crossesAt val="1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800">
                <a:latin typeface="Trebuchet MS" panose="020B0603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>
                <a:latin typeface="Trebuchet MS" panose="020B0603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556833169459971"/>
          <c:y val="1.4311282705852424E-3"/>
          <c:w val="0.65059134273122565"/>
          <c:h val="0.15391154721327119"/>
        </c:manualLayout>
      </c:layout>
      <c:overlay val="0"/>
      <c:txPr>
        <a:bodyPr/>
        <a:lstStyle/>
        <a:p>
          <a:pPr>
            <a:defRPr sz="1200">
              <a:latin typeface="Trebuchet MS" panose="020B0603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rebuchet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2345295400315"/>
          <c:y val="5.1164262578544811E-2"/>
          <c:w val="0.37220168131157516"/>
          <c:h val="0.89947597727411666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3A00-4D4A-8BBF-0FCBB91419A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3A00-4D4A-8BBF-0FCBB91419A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3A00-4D4A-8BBF-0FCBB91419A6}"/>
              </c:ext>
            </c:extLst>
          </c:dPt>
          <c:dPt>
            <c:idx val="3"/>
            <c:bubble3D val="0"/>
            <c:spPr>
              <a:solidFill>
                <a:srgbClr val="00693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3A00-4D4A-8BBF-0FCBB91419A6}"/>
              </c:ext>
            </c:extLst>
          </c:dPt>
          <c:dPt>
            <c:idx val="4"/>
            <c:bubble3D val="0"/>
            <c:spPr>
              <a:solidFill>
                <a:srgbClr val="1FE941"/>
              </a:solidFill>
              <a:ln>
                <a:solidFill>
                  <a:srgbClr val="1FE941"/>
                </a:solidFill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3A00-4D4A-8BBF-0FCBB91419A6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3A00-4D4A-8BBF-0FCBB91419A6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3A00-4D4A-8BBF-0FCBB91419A6}"/>
              </c:ext>
            </c:extLst>
          </c:dPt>
          <c:dPt>
            <c:idx val="7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3A00-4D4A-8BBF-0FCBB91419A6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3A00-4D4A-8BBF-0FCBB91419A6}"/>
              </c:ext>
            </c:extLst>
          </c:dPt>
          <c:dLbls>
            <c:dLbl>
              <c:idx val="0"/>
              <c:layout>
                <c:manualLayout>
                  <c:x val="-1.1783445547567423E-3"/>
                  <c:y val="5.637185619687553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58,8%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00-4D4A-8BBF-0FCBB91419A6}"/>
                </c:ext>
              </c:extLst>
            </c:dLbl>
            <c:dLbl>
              <c:idx val="1"/>
              <c:layout>
                <c:manualLayout>
                  <c:x val="-1.9379778614629693E-3"/>
                  <c:y val="-2.68777097986872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11,7%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00-4D4A-8BBF-0FCBB91419A6}"/>
                </c:ext>
              </c:extLst>
            </c:dLbl>
            <c:dLbl>
              <c:idx val="2"/>
              <c:layout>
                <c:manualLayout>
                  <c:x val="-7.9376355129521861E-3"/>
                  <c:y val="-1.207536624367033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6,8%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00-4D4A-8BBF-0FCBB91419A6}"/>
                </c:ext>
              </c:extLst>
            </c:dLbl>
            <c:dLbl>
              <c:idx val="3"/>
              <c:layout>
                <c:manualLayout>
                  <c:x val="-6.8342272433337134E-3"/>
                  <c:y val="-2.514858648075657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6,7%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00-4D4A-8BBF-0FCBB91419A6}"/>
                </c:ext>
              </c:extLst>
            </c:dLbl>
            <c:dLbl>
              <c:idx val="4"/>
              <c:layout>
                <c:manualLayout>
                  <c:x val="-1.0364125679942181E-2"/>
                  <c:y val="-2.159680539640910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6,1%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00-4D4A-8BBF-0FCBB91419A6}"/>
                </c:ext>
              </c:extLst>
            </c:dLbl>
            <c:dLbl>
              <c:idx val="5"/>
              <c:layout>
                <c:manualLayout>
                  <c:x val="-6.8355585986534292E-3"/>
                  <c:y val="-2.739846916052028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5,2%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00-4D4A-8BBF-0FCBB91419A6}"/>
                </c:ext>
              </c:extLst>
            </c:dLbl>
            <c:dLbl>
              <c:idx val="6"/>
              <c:layout>
                <c:manualLayout>
                  <c:x val="-5.5066282475560162E-2"/>
                  <c:y val="-0.1746191631171837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2,2%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00-4D4A-8BBF-0FCBB91419A6}"/>
                </c:ext>
              </c:extLst>
            </c:dLbl>
            <c:dLbl>
              <c:idx val="7"/>
              <c:layout>
                <c:manualLayout>
                  <c:x val="-6.5325801666096528E-3"/>
                  <c:y val="-0.1903377765643579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A00-4D4A-8BBF-0FCBB91419A6}"/>
                </c:ext>
              </c:extLst>
            </c:dLbl>
            <c:dLbl>
              <c:idx val="8"/>
              <c:layout>
                <c:manualLayout>
                  <c:x val="4.225588649244931E-2"/>
                  <c:y val="-0.17531687954371736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1,1%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00-4D4A-8BBF-0FCBB91419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rebuche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PowerPoint diagrama]Lapas1'!$C$13:$C$21</c:f>
              <c:strCache>
                <c:ptCount val="9"/>
                <c:pt idx="0">
                  <c:v>G. Didmeninė ir mažmeninė prekyba; variklinių transporto priemonių ir motociklų remontas</c:v>
                </c:pt>
                <c:pt idx="1">
                  <c:v>I. Apgyvendinimo ir maitinimo paslaugų veikla</c:v>
                </c:pt>
                <c:pt idx="2">
                  <c:v>L. Nekilnojamojo turto operacijos</c:v>
                </c:pt>
                <c:pt idx="3">
                  <c:v>H. Transportas ir saugojimas</c:v>
                </c:pt>
                <c:pt idx="4">
                  <c:v>R. Meninė, pramoginė ir poilsio organizavimo veikla</c:v>
                </c:pt>
                <c:pt idx="5">
                  <c:v>Kita</c:v>
                </c:pt>
                <c:pt idx="6">
                  <c:v>C. Apdirbamoji gamyba</c:v>
                </c:pt>
                <c:pt idx="7">
                  <c:v>Q. Žmonių sveikatos priežiūra ir socialinis darbas</c:v>
                </c:pt>
                <c:pt idx="8">
                  <c:v>P. Švietimas</c:v>
                </c:pt>
              </c:strCache>
            </c:strRef>
          </c:cat>
          <c:val>
            <c:numRef>
              <c:f>'[Microsoft PowerPoint diagrama]Lapas1'!$D$13:$D$21</c:f>
              <c:numCache>
                <c:formatCode>#,##0.00</c:formatCode>
                <c:ptCount val="9"/>
                <c:pt idx="0">
                  <c:v>187039101.25000006</c:v>
                </c:pt>
                <c:pt idx="1">
                  <c:v>37036537.999999985</c:v>
                </c:pt>
                <c:pt idx="2">
                  <c:v>21531799.200000014</c:v>
                </c:pt>
                <c:pt idx="3">
                  <c:v>21376960.329999998</c:v>
                </c:pt>
                <c:pt idx="4">
                  <c:v>19426228.890000001</c:v>
                </c:pt>
                <c:pt idx="5">
                  <c:v>16371364.710000001</c:v>
                </c:pt>
                <c:pt idx="6">
                  <c:v>6827580.5800000019</c:v>
                </c:pt>
                <c:pt idx="7">
                  <c:v>4318966.0600000015</c:v>
                </c:pt>
                <c:pt idx="8">
                  <c:v>3468463.5100000016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A00-4D4A-8BBF-0FCBB91419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997384837764844"/>
          <c:y val="4.7273045670090448E-2"/>
          <c:w val="0.34098872151850584"/>
          <c:h val="0.884900000873294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200" b="0" i="0" u="none" strike="noStrike" kern="1200" baseline="0">
              <a:solidFill>
                <a:schemeClr val="tx1"/>
              </a:solidFill>
              <a:latin typeface="Trebuche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VMI skola, mln. eurų</c:v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6.0475152083761363E-2"/>
                  <c:y val="-6.1921840758290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E3-41C9-9E80-E4CDB9EF84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Lapas2!$G$3:$G$7</c:f>
              <c:strCache>
                <c:ptCount val="5"/>
                <c:pt idx="0">
                  <c:v>&lt;= 0,001 mln eurų</c:v>
                </c:pt>
                <c:pt idx="1">
                  <c:v>&gt; 0,001 ir &lt;= 0,01 mln. eurų</c:v>
                </c:pt>
                <c:pt idx="2">
                  <c:v>&gt;0,01 ir &lt;= 0,1 mln. eurų</c:v>
                </c:pt>
                <c:pt idx="3">
                  <c:v>&gt; 0,1 ir &lt;= 0,5 mln. eurų</c:v>
                </c:pt>
                <c:pt idx="4">
                  <c:v>&gt; 0,5 mln. eurų</c:v>
                </c:pt>
              </c:strCache>
            </c:strRef>
          </c:cat>
          <c:val>
            <c:numRef>
              <c:f>Lapas2!$I$3:$I$7</c:f>
              <c:numCache>
                <c:formatCode>General</c:formatCode>
                <c:ptCount val="5"/>
                <c:pt idx="0">
                  <c:v>1.7</c:v>
                </c:pt>
                <c:pt idx="1">
                  <c:v>13.9</c:v>
                </c:pt>
                <c:pt idx="2">
                  <c:v>70.400000000000006</c:v>
                </c:pt>
                <c:pt idx="3">
                  <c:v>82.3</c:v>
                </c:pt>
                <c:pt idx="4">
                  <c:v>149.1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E3-41C9-9E80-E4CDB9EF84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9"/>
        <c:axId val="318538536"/>
        <c:axId val="318539320"/>
      </c:barChart>
      <c:lineChart>
        <c:grouping val="standard"/>
        <c:varyColors val="0"/>
        <c:ser>
          <c:idx val="1"/>
          <c:order val="1"/>
          <c:tx>
            <c:v>JA skaičius, tūkst. 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2484821602712923E-2"/>
                  <c:y val="-1.7185149234527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E3-41C9-9E80-E4CDB9EF841A}"/>
                </c:ext>
              </c:extLst>
            </c:dLbl>
            <c:dLbl>
              <c:idx val="1"/>
              <c:layout>
                <c:manualLayout>
                  <c:x val="9.9878572821702916E-3"/>
                  <c:y val="-2.004934077361593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E3-41C9-9E80-E4CDB9EF841A}"/>
                </c:ext>
              </c:extLst>
            </c:dLbl>
            <c:dLbl>
              <c:idx val="2"/>
              <c:layout>
                <c:manualLayout>
                  <c:x val="2.8797696184304201E-3"/>
                  <c:y val="-6.2967327889717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E3-41C9-9E80-E4CDB9EF841A}"/>
                </c:ext>
              </c:extLst>
            </c:dLbl>
            <c:dLbl>
              <c:idx val="3"/>
              <c:layout>
                <c:manualLayout>
                  <c:x val="8.6393088552915772E-3"/>
                  <c:y val="-5.9818961495231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E3-41C9-9E80-E4CDB9EF841A}"/>
                </c:ext>
              </c:extLst>
            </c:dLbl>
            <c:dLbl>
              <c:idx val="4"/>
              <c:layout>
                <c:manualLayout>
                  <c:x val="6.4794249530902613E-3"/>
                  <c:y val="-3.77803967338301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88912886969036E-2"/>
                      <c:h val="6.95474136541923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8E3-41C9-9E80-E4CDB9EF84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Lapas2!$G$3:$G$7</c:f>
              <c:strCache>
                <c:ptCount val="5"/>
                <c:pt idx="0">
                  <c:v>&lt;= 0,001 mln eurų</c:v>
                </c:pt>
                <c:pt idx="1">
                  <c:v>&gt; 0,001 ir &lt;= 0,01 mln. eurų</c:v>
                </c:pt>
                <c:pt idx="2">
                  <c:v>&gt;0,01 ir &lt;= 0,1 mln. eurų</c:v>
                </c:pt>
                <c:pt idx="3">
                  <c:v>&gt; 0,1 ir &lt;= 0,5 mln. eurų</c:v>
                </c:pt>
                <c:pt idx="4">
                  <c:v>&gt; 0,5 mln. eurų</c:v>
                </c:pt>
              </c:strCache>
            </c:strRef>
          </c:cat>
          <c:val>
            <c:numRef>
              <c:f>Lapas2!$H$3:$H$7</c:f>
              <c:numCache>
                <c:formatCode>0.0</c:formatCode>
                <c:ptCount val="5"/>
                <c:pt idx="0" formatCode="General">
                  <c:v>9.6</c:v>
                </c:pt>
                <c:pt idx="1">
                  <c:v>3.8</c:v>
                </c:pt>
                <c:pt idx="2" formatCode="General">
                  <c:v>2.2000000000000002</c:v>
                </c:pt>
                <c:pt idx="3" formatCode="General">
                  <c:v>0.4</c:v>
                </c:pt>
                <c:pt idx="4" formatCode="General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8E3-41C9-9E80-E4CDB9EF84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8540888"/>
        <c:axId val="318539712"/>
      </c:lineChart>
      <c:catAx>
        <c:axId val="318538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8539320"/>
        <c:crosses val="autoZero"/>
        <c:auto val="1"/>
        <c:lblAlgn val="ctr"/>
        <c:lblOffset val="100"/>
        <c:noMultiLvlLbl val="0"/>
      </c:catAx>
      <c:valAx>
        <c:axId val="31853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8538536"/>
        <c:crosses val="autoZero"/>
        <c:crossBetween val="between"/>
      </c:valAx>
      <c:valAx>
        <c:axId val="31853971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8540888"/>
        <c:crosses val="max"/>
        <c:crossBetween val="between"/>
      </c:valAx>
      <c:catAx>
        <c:axId val="318540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85397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7758256944613E-2"/>
          <c:y val="6.0316597644315871E-2"/>
          <c:w val="0.42030639563447958"/>
          <c:h val="0.76481998093789816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3FB0-46E2-B864-543F68E24D0B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3FB0-46E2-B864-543F68E24D0B}"/>
              </c:ext>
            </c:extLst>
          </c:dPt>
          <c:dPt>
            <c:idx val="2"/>
            <c:bubble3D val="0"/>
            <c:spPr>
              <a:solidFill>
                <a:srgbClr val="00693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3FB0-46E2-B864-543F68E24D0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3FB0-46E2-B864-543F68E24D0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3FB0-46E2-B864-543F68E24D0B}"/>
              </c:ext>
            </c:extLst>
          </c:dPt>
          <c:dPt>
            <c:idx val="5"/>
            <c:bubble3D val="0"/>
            <c:spPr>
              <a:solidFill>
                <a:srgbClr val="CC00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3FB0-46E2-B864-543F68E24D0B}"/>
              </c:ext>
            </c:extLst>
          </c:dPt>
          <c:dPt>
            <c:idx val="6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3FB0-46E2-B864-543F68E24D0B}"/>
              </c:ext>
            </c:extLst>
          </c:dPt>
          <c:dPt>
            <c:idx val="7"/>
            <c:bubble3D val="0"/>
            <c:spPr>
              <a:solidFill>
                <a:srgbClr val="14F41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3FB0-46E2-B864-543F68E24D0B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3FB0-46E2-B864-543F68E24D0B}"/>
              </c:ext>
            </c:extLst>
          </c:dPt>
          <c:dPt>
            <c:idx val="9"/>
            <c:bubble3D val="0"/>
            <c:spPr>
              <a:solidFill>
                <a:srgbClr val="00206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3FB0-46E2-B864-543F68E24D0B}"/>
              </c:ext>
            </c:extLst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3FB0-46E2-B864-543F68E24D0B}"/>
              </c:ext>
            </c:extLst>
          </c:dPt>
          <c:dLbls>
            <c:dLbl>
              <c:idx val="0"/>
              <c:layout>
                <c:manualLayout>
                  <c:x val="-5.3110750366223487E-2"/>
                  <c:y val="0.1643617231371021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56,5%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B0-46E2-B864-543F68E24D0B}"/>
                </c:ext>
              </c:extLst>
            </c:dLbl>
            <c:dLbl>
              <c:idx val="1"/>
              <c:layout>
                <c:manualLayout>
                  <c:x val="-2.5631745184394325E-3"/>
                  <c:y val="3.200445697936452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8,6%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B0-46E2-B864-543F68E24D0B}"/>
                </c:ext>
              </c:extLst>
            </c:dLbl>
            <c:dLbl>
              <c:idx val="2"/>
              <c:layout>
                <c:manualLayout>
                  <c:x val="-3.7284932603763514E-3"/>
                  <c:y val="-1.026239352967887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6,7%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B0-46E2-B864-543F68E24D0B}"/>
                </c:ext>
              </c:extLst>
            </c:dLbl>
            <c:dLbl>
              <c:idx val="3"/>
              <c:layout>
                <c:manualLayout>
                  <c:x val="-9.9435028248587576E-3"/>
                  <c:y val="-1.910219962580816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B0-46E2-B864-543F68E24D0B}"/>
                </c:ext>
              </c:extLst>
            </c:dLbl>
            <c:dLbl>
              <c:idx val="4"/>
              <c:layout>
                <c:manualLayout>
                  <c:x val="-5.6990435517594203E-3"/>
                  <c:y val="-9.3698545329896441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5,0%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B0-46E2-B864-543F68E24D0B}"/>
                </c:ext>
              </c:extLst>
            </c:dLbl>
            <c:dLbl>
              <c:idx val="5"/>
              <c:layout>
                <c:manualLayout>
                  <c:x val="-2.1299951065438853E-2"/>
                  <c:y val="-2.855823967364418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4,8%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FB0-46E2-B864-543F68E24D0B}"/>
                </c:ext>
              </c:extLst>
            </c:dLbl>
            <c:dLbl>
              <c:idx val="6"/>
              <c:layout>
                <c:manualLayout>
                  <c:x val="-8.9878731260287382E-3"/>
                  <c:y val="-2.196602545947175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4,2%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FB0-46E2-B864-543F68E24D0B}"/>
                </c:ext>
              </c:extLst>
            </c:dLbl>
            <c:dLbl>
              <c:idx val="7"/>
              <c:layout>
                <c:manualLayout>
                  <c:x val="-1.591195337870905E-2"/>
                  <c:y val="-5.054336733274181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3,8%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FB0-46E2-B864-543F68E24D0B}"/>
                </c:ext>
              </c:extLst>
            </c:dLbl>
            <c:dLbl>
              <c:idx val="8"/>
              <c:layout>
                <c:manualLayout>
                  <c:x val="-9.2508781747626861E-2"/>
                  <c:y val="-0.1293614501884027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2,3%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FB0-46E2-B864-543F68E24D0B}"/>
                </c:ext>
              </c:extLst>
            </c:dLbl>
            <c:dLbl>
              <c:idx val="9"/>
              <c:layout>
                <c:manualLayout>
                  <c:x val="-1.4463282179817662E-2"/>
                  <c:y val="-0.133240037145090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FB0-46E2-B864-543F68E24D0B}"/>
                </c:ext>
              </c:extLst>
            </c:dLbl>
            <c:dLbl>
              <c:idx val="10"/>
              <c:layout>
                <c:manualLayout>
                  <c:x val="3.4759063525467725E-2"/>
                  <c:y val="-0.1316661898591454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FB0-46E2-B864-543F68E24D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PowerPoint diagrama]Lapas1'!$C$13:$C$23</c:f>
              <c:strCache>
                <c:ptCount val="11"/>
                <c:pt idx="0">
                  <c:v>G. Didmeninė ir mažmeninė prekyba; variklinių transporto priemonių ir motociklų remontas</c:v>
                </c:pt>
                <c:pt idx="1">
                  <c:v>C. Apdirbamoji gamyba</c:v>
                </c:pt>
                <c:pt idx="2">
                  <c:v>H. Transportas ir saugojimas</c:v>
                </c:pt>
                <c:pt idx="3">
                  <c:v>F. Statyba</c:v>
                </c:pt>
                <c:pt idx="4">
                  <c:v>L. Nekilnojamojo turto operacijos</c:v>
                </c:pt>
                <c:pt idx="5">
                  <c:v>M. Profesinė, mokslinė ir techninė veikla</c:v>
                </c:pt>
                <c:pt idx="6">
                  <c:v>Kita</c:v>
                </c:pt>
                <c:pt idx="7">
                  <c:v>N. Administracinė ir aptarnavimo veikla</c:v>
                </c:pt>
                <c:pt idx="8">
                  <c:v>I. Apgyvendinimo ir maitinimo paslaugų veikla</c:v>
                </c:pt>
                <c:pt idx="9">
                  <c:v>J. Informacija ir ryšiai</c:v>
                </c:pt>
                <c:pt idx="10">
                  <c:v>Q. Žmonių sveikatos priežiūra ir socialinis darbas</c:v>
                </c:pt>
              </c:strCache>
            </c:strRef>
          </c:cat>
          <c:val>
            <c:numRef>
              <c:f>'[Microsoft PowerPoint diagrama]Lapas1'!$D$13:$D$23</c:f>
              <c:numCache>
                <c:formatCode>#,##0.00</c:formatCode>
                <c:ptCount val="11"/>
                <c:pt idx="0">
                  <c:v>269356775.79000002</c:v>
                </c:pt>
                <c:pt idx="1">
                  <c:v>41207558.630000003</c:v>
                </c:pt>
                <c:pt idx="2">
                  <c:v>32108438.719999999</c:v>
                </c:pt>
                <c:pt idx="3">
                  <c:v>26453671.219999999</c:v>
                </c:pt>
                <c:pt idx="4">
                  <c:v>23883926.449999996</c:v>
                </c:pt>
                <c:pt idx="5">
                  <c:v>23067063.859999999</c:v>
                </c:pt>
                <c:pt idx="6">
                  <c:v>20150978.249999996</c:v>
                </c:pt>
                <c:pt idx="7">
                  <c:v>17941751.100000001</c:v>
                </c:pt>
                <c:pt idx="8">
                  <c:v>10857798.930000002</c:v>
                </c:pt>
                <c:pt idx="9">
                  <c:v>7029874.8700000001</c:v>
                </c:pt>
                <c:pt idx="10">
                  <c:v>4793257.2300000004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FB0-46E2-B864-543F68E24D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820560718198518"/>
          <c:y val="8.9241539471248507E-2"/>
          <c:w val="0.43212703517165457"/>
          <c:h val="0.691396849704659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rebuche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VMI skola, mln. eurų</c:v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6.0475161987041087E-2"/>
                  <c:y val="3.4632030339344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0E-4891-AD97-A2C16627B5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Lapas2!$G$3:$G$7</c:f>
              <c:strCache>
                <c:ptCount val="5"/>
                <c:pt idx="0">
                  <c:v>&lt;= 0,001 mln eurų</c:v>
                </c:pt>
                <c:pt idx="1">
                  <c:v>&gt; 0,001 ir &lt;= 0,01 mln. eurų</c:v>
                </c:pt>
                <c:pt idx="2">
                  <c:v>&gt;0,01 ir &lt;= 0,1 mln. eurų</c:v>
                </c:pt>
                <c:pt idx="3">
                  <c:v>&gt; 0,1 ir &lt;= 0,5 mln. eurų</c:v>
                </c:pt>
                <c:pt idx="4">
                  <c:v>&gt; 0,5 mln. eurų</c:v>
                </c:pt>
              </c:strCache>
            </c:strRef>
          </c:cat>
          <c:val>
            <c:numRef>
              <c:f>Lapas2!$I$3:$I$7</c:f>
              <c:numCache>
                <c:formatCode>General</c:formatCode>
                <c:ptCount val="5"/>
                <c:pt idx="0">
                  <c:v>0.9</c:v>
                </c:pt>
                <c:pt idx="1">
                  <c:v>14.4</c:v>
                </c:pt>
                <c:pt idx="2">
                  <c:v>95.5</c:v>
                </c:pt>
                <c:pt idx="3">
                  <c:v>130.4</c:v>
                </c:pt>
                <c:pt idx="4">
                  <c:v>235.7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0E-4891-AD97-A2C16627B5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9"/>
        <c:axId val="318582552"/>
        <c:axId val="318586472"/>
      </c:barChart>
      <c:lineChart>
        <c:grouping val="standard"/>
        <c:varyColors val="0"/>
        <c:ser>
          <c:idx val="1"/>
          <c:order val="1"/>
          <c:tx>
            <c:v>JA skaičius, tūkst. </c:v>
          </c:tx>
          <c:spPr>
            <a:ln w="38100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2484821602712923E-2"/>
                  <c:y val="-1.7185149234527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0E-4891-AD97-A2C16627B57C}"/>
                </c:ext>
              </c:extLst>
            </c:dLbl>
            <c:dLbl>
              <c:idx val="1"/>
              <c:layout>
                <c:manualLayout>
                  <c:x val="9.9878572821702916E-3"/>
                  <c:y val="-2.004934077361593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0E-4891-AD97-A2C16627B57C}"/>
                </c:ext>
              </c:extLst>
            </c:dLbl>
            <c:dLbl>
              <c:idx val="2"/>
              <c:layout>
                <c:manualLayout>
                  <c:x val="2.8797696184304201E-3"/>
                  <c:y val="-6.2967327889717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0E-4891-AD97-A2C16627B57C}"/>
                </c:ext>
              </c:extLst>
            </c:dLbl>
            <c:dLbl>
              <c:idx val="3"/>
              <c:layout>
                <c:manualLayout>
                  <c:x val="8.6393088552915772E-3"/>
                  <c:y val="-5.9818961495231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0E-4891-AD97-A2C16627B57C}"/>
                </c:ext>
              </c:extLst>
            </c:dLbl>
            <c:dLbl>
              <c:idx val="4"/>
              <c:layout>
                <c:manualLayout>
                  <c:x val="6.4794249530902613E-3"/>
                  <c:y val="-3.77803967338301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88912886969036E-2"/>
                      <c:h val="6.95474136541923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800E-4891-AD97-A2C16627B5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Lapas2!$G$3:$G$7</c:f>
              <c:strCache>
                <c:ptCount val="5"/>
                <c:pt idx="0">
                  <c:v>&lt;= 0,001 mln eurų</c:v>
                </c:pt>
                <c:pt idx="1">
                  <c:v>&gt; 0,001 ir &lt;= 0,01 mln. eurų</c:v>
                </c:pt>
                <c:pt idx="2">
                  <c:v>&gt;0,01 ir &lt;= 0,1 mln. eurų</c:v>
                </c:pt>
                <c:pt idx="3">
                  <c:v>&gt; 0,1 ir &lt;= 0,5 mln. eurų</c:v>
                </c:pt>
                <c:pt idx="4">
                  <c:v>&gt; 0,5 mln. eurų</c:v>
                </c:pt>
              </c:strCache>
            </c:strRef>
          </c:cat>
          <c:val>
            <c:numRef>
              <c:f>Lapas2!$H$3:$H$7</c:f>
              <c:numCache>
                <c:formatCode>0.0</c:formatCode>
                <c:ptCount val="5"/>
                <c:pt idx="0" formatCode="General">
                  <c:v>3.5</c:v>
                </c:pt>
                <c:pt idx="1">
                  <c:v>3.5</c:v>
                </c:pt>
                <c:pt idx="2" formatCode="General">
                  <c:v>2.8</c:v>
                </c:pt>
                <c:pt idx="3" formatCode="General">
                  <c:v>0.6</c:v>
                </c:pt>
                <c:pt idx="4" formatCode="General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00E-4891-AD97-A2C16627B5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8583336"/>
        <c:axId val="318580200"/>
      </c:lineChart>
      <c:catAx>
        <c:axId val="318582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8586472"/>
        <c:crosses val="autoZero"/>
        <c:auto val="1"/>
        <c:lblAlgn val="ctr"/>
        <c:lblOffset val="100"/>
        <c:noMultiLvlLbl val="0"/>
      </c:catAx>
      <c:valAx>
        <c:axId val="318586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8582552"/>
        <c:crosses val="autoZero"/>
        <c:crossBetween val="between"/>
      </c:valAx>
      <c:valAx>
        <c:axId val="31858020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8583336"/>
        <c:crosses val="max"/>
        <c:crossBetween val="between"/>
      </c:valAx>
      <c:catAx>
        <c:axId val="318583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8580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0.35804</cdr:x>
      <cdr:y>0.7971</cdr:y>
    </cdr:from>
    <cdr:to>
      <cdr:x>0.37959</cdr:x>
      <cdr:y>0.86953</cdr:y>
    </cdr:to>
    <cdr:sp macro="" textlink="">
      <cdr:nvSpPr>
        <cdr:cNvPr id="2" name="Right Arrow 12" descr="5,3 %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 flipH="1">
          <a:off x="4044106" y="3905513"/>
          <a:ext cx="350173" cy="246526"/>
        </a:xfrm>
        <a:prstGeom xmlns:a="http://schemas.openxmlformats.org/drawingml/2006/main" prst="rightArrow">
          <a:avLst>
            <a:gd name="adj1" fmla="val 50001"/>
            <a:gd name="adj2" fmla="val 50023"/>
          </a:avLst>
        </a:prstGeom>
        <a:solidFill xmlns:a="http://schemas.openxmlformats.org/drawingml/2006/main">
          <a:schemeClr val="accent2"/>
        </a:solidFill>
        <a:ln xmlns:a="http://schemas.openxmlformats.org/drawingml/2006/main" w="9525" algn="ctr">
          <a:noFill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t-LT" dirty="0">
            <a:latin typeface="Trebuchet"/>
          </a:endParaRPr>
        </a:p>
      </cdr:txBody>
    </cdr:sp>
  </cdr:relSizeAnchor>
  <cdr:relSizeAnchor xmlns:cdr="http://schemas.openxmlformats.org/drawingml/2006/chartDrawing">
    <cdr:from>
      <cdr:x>0.3308</cdr:x>
      <cdr:y>0.87201</cdr:y>
    </cdr:from>
    <cdr:to>
      <cdr:x>0.40285</cdr:x>
      <cdr:y>0.9293</cdr:y>
    </cdr:to>
    <cdr:sp macro="" textlink="">
      <cdr:nvSpPr>
        <cdr:cNvPr id="3" name="TextBox 9">
          <a:extLst xmlns:a="http://schemas.openxmlformats.org/drawingml/2006/main">
            <a:ext uri="{FF2B5EF4-FFF2-40B4-BE49-F238E27FC236}">
              <a16:creationId xmlns:a16="http://schemas.microsoft.com/office/drawing/2014/main" id="{2B3A3590-9ADB-4546-BD50-F77F61E57DEB}"/>
            </a:ext>
          </a:extLst>
        </cdr:cNvPr>
        <cdr:cNvSpPr txBox="1"/>
      </cdr:nvSpPr>
      <cdr:spPr>
        <a:xfrm xmlns:a="http://schemas.openxmlformats.org/drawingml/2006/main">
          <a:off x="3784254" y="4215858"/>
          <a:ext cx="824232" cy="2769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Roboto Medium" panose="02000000000000000000" pitchFamily="2" charset="0"/>
              <a:cs typeface="Poppins Medium" pitchFamily="2" charset="77"/>
            </a:rPr>
            <a:t>+116</a:t>
          </a:r>
          <a:r>
            <a:rPr lang="lt-LT" sz="12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Roboto Medium" panose="02000000000000000000" pitchFamily="2" charset="0"/>
              <a:cs typeface="Poppins Medium" pitchFamily="2" charset="77"/>
            </a:rPr>
            <a:t>,</a:t>
          </a:r>
          <a:r>
            <a: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Roboto Medium" panose="02000000000000000000" pitchFamily="2" charset="0"/>
              <a:cs typeface="Poppins Medium" pitchFamily="2" charset="77"/>
            </a:rPr>
            <a:t>5%</a:t>
          </a:r>
        </a:p>
      </cdr:txBody>
    </cdr:sp>
  </cdr:relSizeAnchor>
  <cdr:relSizeAnchor xmlns:cdr="http://schemas.openxmlformats.org/drawingml/2006/chartDrawing">
    <cdr:from>
      <cdr:x>0.43546</cdr:x>
      <cdr:y>0.70832</cdr:y>
    </cdr:from>
    <cdr:to>
      <cdr:x>0.45701</cdr:x>
      <cdr:y>0.78075</cdr:y>
    </cdr:to>
    <cdr:sp macro="" textlink="">
      <cdr:nvSpPr>
        <cdr:cNvPr id="4" name="Right Arrow 12" descr="5,3 %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 flipH="1">
          <a:off x="4929685" y="3476287"/>
          <a:ext cx="350173" cy="246526"/>
        </a:xfrm>
        <a:prstGeom xmlns:a="http://schemas.openxmlformats.org/drawingml/2006/main" prst="rightArrow">
          <a:avLst>
            <a:gd name="adj1" fmla="val 50000"/>
            <a:gd name="adj2" fmla="val 50023"/>
          </a:avLst>
        </a:prstGeom>
        <a:solidFill xmlns:a="http://schemas.openxmlformats.org/drawingml/2006/main">
          <a:schemeClr val="accent2"/>
        </a:solidFill>
        <a:ln xmlns:a="http://schemas.openxmlformats.org/drawingml/2006/main" w="9525" algn="ctr">
          <a:noFill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t-LT" dirty="0">
            <a:latin typeface="Trebuchet"/>
          </a:endParaRPr>
        </a:p>
      </cdr:txBody>
    </cdr:sp>
  </cdr:relSizeAnchor>
  <cdr:relSizeAnchor xmlns:cdr="http://schemas.openxmlformats.org/drawingml/2006/chartDrawing">
    <cdr:from>
      <cdr:x>0.40825</cdr:x>
      <cdr:y>0.77498</cdr:y>
    </cdr:from>
    <cdr:to>
      <cdr:x>0.48031</cdr:x>
      <cdr:y>0.83227</cdr:y>
    </cdr:to>
    <cdr:sp macro="" textlink="">
      <cdr:nvSpPr>
        <cdr:cNvPr id="5" name="TextBox 9">
          <a:extLst xmlns:a="http://schemas.openxmlformats.org/drawingml/2006/main">
            <a:ext uri="{FF2B5EF4-FFF2-40B4-BE49-F238E27FC236}">
              <a16:creationId xmlns:a16="http://schemas.microsoft.com/office/drawing/2014/main" id="{2B3A3590-9ADB-4546-BD50-F77F61E57DEB}"/>
            </a:ext>
          </a:extLst>
        </cdr:cNvPr>
        <cdr:cNvSpPr txBox="1"/>
      </cdr:nvSpPr>
      <cdr:spPr>
        <a:xfrm xmlns:a="http://schemas.openxmlformats.org/drawingml/2006/main">
          <a:off x="4670325" y="3746747"/>
          <a:ext cx="824347" cy="2769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Roboto Medium" panose="02000000000000000000" pitchFamily="2" charset="0"/>
              <a:cs typeface="Poppins Medium" pitchFamily="2" charset="77"/>
            </a:rPr>
            <a:t>+31,6%</a:t>
          </a:r>
        </a:p>
      </cdr:txBody>
    </cdr:sp>
  </cdr:relSizeAnchor>
  <cdr:relSizeAnchor xmlns:cdr="http://schemas.openxmlformats.org/drawingml/2006/chartDrawing">
    <cdr:from>
      <cdr:x>0.5</cdr:x>
      <cdr:y>0.58415</cdr:y>
    </cdr:from>
    <cdr:to>
      <cdr:x>0.52155</cdr:x>
      <cdr:y>0.65659</cdr:y>
    </cdr:to>
    <cdr:sp macro="" textlink="">
      <cdr:nvSpPr>
        <cdr:cNvPr id="6" name="Right Arrow 12" descr="5,3 %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 flipH="1">
          <a:off x="5668016" y="2876000"/>
          <a:ext cx="350222" cy="246526"/>
        </a:xfrm>
        <a:prstGeom xmlns:a="http://schemas.openxmlformats.org/drawingml/2006/main" prst="rightArrow">
          <a:avLst>
            <a:gd name="adj1" fmla="val 50000"/>
            <a:gd name="adj2" fmla="val 50023"/>
          </a:avLst>
        </a:prstGeom>
        <a:solidFill xmlns:a="http://schemas.openxmlformats.org/drawingml/2006/main">
          <a:schemeClr val="accent2"/>
        </a:solidFill>
        <a:ln xmlns:a="http://schemas.openxmlformats.org/drawingml/2006/main" w="9525" algn="ctr">
          <a:noFill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t-LT" dirty="0">
            <a:latin typeface="Trebuchet"/>
          </a:endParaRPr>
        </a:p>
      </cdr:txBody>
    </cdr:sp>
  </cdr:relSizeAnchor>
  <cdr:relSizeAnchor xmlns:cdr="http://schemas.openxmlformats.org/drawingml/2006/chartDrawing">
    <cdr:from>
      <cdr:x>0.47462</cdr:x>
      <cdr:y>0.67267</cdr:y>
    </cdr:from>
    <cdr:to>
      <cdr:x>0.54668</cdr:x>
      <cdr:y>0.72996</cdr:y>
    </cdr:to>
    <cdr:sp macro="" textlink="">
      <cdr:nvSpPr>
        <cdr:cNvPr id="7" name="TextBox 9">
          <a:extLst xmlns:a="http://schemas.openxmlformats.org/drawingml/2006/main">
            <a:ext uri="{FF2B5EF4-FFF2-40B4-BE49-F238E27FC236}">
              <a16:creationId xmlns:a16="http://schemas.microsoft.com/office/drawing/2014/main" id="{2B3A3590-9ADB-4546-BD50-F77F61E57DEB}"/>
            </a:ext>
          </a:extLst>
        </cdr:cNvPr>
        <cdr:cNvSpPr txBox="1"/>
      </cdr:nvSpPr>
      <cdr:spPr>
        <a:xfrm xmlns:a="http://schemas.openxmlformats.org/drawingml/2006/main">
          <a:off x="5429471" y="3252141"/>
          <a:ext cx="824346" cy="2769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Roboto Medium" panose="02000000000000000000" pitchFamily="2" charset="0"/>
              <a:cs typeface="Poppins Medium" pitchFamily="2" charset="77"/>
            </a:rPr>
            <a:t>+36,6%</a:t>
          </a:r>
        </a:p>
      </cdr:txBody>
    </cdr:sp>
  </cdr:relSizeAnchor>
  <cdr:relSizeAnchor xmlns:cdr="http://schemas.openxmlformats.org/drawingml/2006/chartDrawing">
    <cdr:from>
      <cdr:x>0.57193</cdr:x>
      <cdr:y>0.51506</cdr:y>
    </cdr:from>
    <cdr:to>
      <cdr:x>0.59348</cdr:x>
      <cdr:y>0.58749</cdr:y>
    </cdr:to>
    <cdr:sp macro="" textlink="">
      <cdr:nvSpPr>
        <cdr:cNvPr id="8" name="Right Arrow 12" descr="5,3 %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 flipH="1">
          <a:off x="6490904" y="2541978"/>
          <a:ext cx="350173" cy="246527"/>
        </a:xfrm>
        <a:prstGeom xmlns:a="http://schemas.openxmlformats.org/drawingml/2006/main" prst="rightArrow">
          <a:avLst>
            <a:gd name="adj1" fmla="val 50000"/>
            <a:gd name="adj2" fmla="val 50023"/>
          </a:avLst>
        </a:prstGeom>
        <a:solidFill xmlns:a="http://schemas.openxmlformats.org/drawingml/2006/main">
          <a:schemeClr val="accent2"/>
        </a:solidFill>
        <a:ln xmlns:a="http://schemas.openxmlformats.org/drawingml/2006/main" w="9525" algn="ctr">
          <a:noFill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t-LT" dirty="0">
            <a:latin typeface="Trebuchet"/>
          </a:endParaRPr>
        </a:p>
      </cdr:txBody>
    </cdr:sp>
  </cdr:relSizeAnchor>
  <cdr:relSizeAnchor xmlns:cdr="http://schemas.openxmlformats.org/drawingml/2006/chartDrawing">
    <cdr:from>
      <cdr:x>0.63352</cdr:x>
      <cdr:y>0.46378</cdr:y>
    </cdr:from>
    <cdr:to>
      <cdr:x>0.65508</cdr:x>
      <cdr:y>0.53621</cdr:y>
    </cdr:to>
    <cdr:sp macro="" textlink="">
      <cdr:nvSpPr>
        <cdr:cNvPr id="9" name="Right Arrow 12" descr="5,3 %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 flipH="1">
          <a:off x="7195516" y="2294003"/>
          <a:ext cx="350174" cy="246640"/>
        </a:xfrm>
        <a:prstGeom xmlns:a="http://schemas.openxmlformats.org/drawingml/2006/main" prst="rightArrow">
          <a:avLst>
            <a:gd name="adj1" fmla="val 50000"/>
            <a:gd name="adj2" fmla="val 50023"/>
          </a:avLst>
        </a:prstGeom>
        <a:solidFill xmlns:a="http://schemas.openxmlformats.org/drawingml/2006/main">
          <a:schemeClr val="accent2"/>
        </a:solidFill>
        <a:ln xmlns:a="http://schemas.openxmlformats.org/drawingml/2006/main" w="9525" algn="ctr">
          <a:noFill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t-LT" dirty="0">
            <a:latin typeface="Trebuchet"/>
          </a:endParaRPr>
        </a:p>
      </cdr:txBody>
    </cdr:sp>
  </cdr:relSizeAnchor>
  <cdr:relSizeAnchor xmlns:cdr="http://schemas.openxmlformats.org/drawingml/2006/chartDrawing">
    <cdr:from>
      <cdr:x>0.55036</cdr:x>
      <cdr:y>0.59946</cdr:y>
    </cdr:from>
    <cdr:to>
      <cdr:x>0.62242</cdr:x>
      <cdr:y>0.65676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2B3A3590-9ADB-4546-BD50-F77F61E57DEB}"/>
            </a:ext>
          </a:extLst>
        </cdr:cNvPr>
        <cdr:cNvSpPr txBox="1"/>
      </cdr:nvSpPr>
      <cdr:spPr>
        <a:xfrm xmlns:a="http://schemas.openxmlformats.org/drawingml/2006/main">
          <a:off x="6295968" y="2898198"/>
          <a:ext cx="824347" cy="2770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Roboto Medium" panose="02000000000000000000" pitchFamily="2" charset="0"/>
              <a:cs typeface="Poppins Medium" pitchFamily="2" charset="77"/>
            </a:rPr>
            <a:t>+10,4%</a:t>
          </a:r>
        </a:p>
      </cdr:txBody>
    </cdr:sp>
  </cdr:relSizeAnchor>
  <cdr:relSizeAnchor xmlns:cdr="http://schemas.openxmlformats.org/drawingml/2006/chartDrawing">
    <cdr:from>
      <cdr:x>0.60692</cdr:x>
      <cdr:y>0.54089</cdr:y>
    </cdr:from>
    <cdr:to>
      <cdr:x>0.67898</cdr:x>
      <cdr:y>0.59818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2B3A3590-9ADB-4546-BD50-F77F61E57DEB}"/>
            </a:ext>
          </a:extLst>
        </cdr:cNvPr>
        <cdr:cNvSpPr txBox="1"/>
      </cdr:nvSpPr>
      <cdr:spPr>
        <a:xfrm xmlns:a="http://schemas.openxmlformats.org/drawingml/2006/main">
          <a:off x="6943033" y="2615018"/>
          <a:ext cx="824347" cy="2769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Roboto Medium" panose="02000000000000000000" pitchFamily="2" charset="0"/>
              <a:cs typeface="Poppins Medium" pitchFamily="2" charset="77"/>
            </a:rPr>
            <a:t>+1</a:t>
          </a:r>
          <a:r>
            <a:rPr lang="lt-LT" sz="12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Roboto Medium" panose="02000000000000000000" pitchFamily="2" charset="0"/>
              <a:cs typeface="Poppins Medium" pitchFamily="2" charset="77"/>
            </a:rPr>
            <a:t>1,4</a:t>
          </a:r>
          <a:r>
            <a:rPr lang="en-US" sz="12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Roboto Medium" panose="02000000000000000000" pitchFamily="2" charset="0"/>
              <a:cs typeface="Poppins Medium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0.70907</cdr:x>
      <cdr:y>0.42757</cdr:y>
    </cdr:from>
    <cdr:to>
      <cdr:x>0.73063</cdr:x>
      <cdr:y>0.5</cdr:y>
    </cdr:to>
    <cdr:sp macro="" textlink="">
      <cdr:nvSpPr>
        <cdr:cNvPr id="12" name="Right Arrow 12" descr="5,3 %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 flipH="1">
          <a:off x="8059822" y="2118916"/>
          <a:ext cx="350173" cy="246641"/>
        </a:xfrm>
        <a:prstGeom xmlns:a="http://schemas.openxmlformats.org/drawingml/2006/main" prst="rightArrow">
          <a:avLst>
            <a:gd name="adj1" fmla="val 50000"/>
            <a:gd name="adj2" fmla="val 50023"/>
          </a:avLst>
        </a:prstGeom>
        <a:solidFill xmlns:a="http://schemas.openxmlformats.org/drawingml/2006/main">
          <a:schemeClr val="accent2"/>
        </a:solidFill>
        <a:ln xmlns:a="http://schemas.openxmlformats.org/drawingml/2006/main" w="9525" algn="ctr">
          <a:noFill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t-LT" dirty="0">
            <a:latin typeface="Trebuchet"/>
          </a:endParaRPr>
        </a:p>
      </cdr:txBody>
    </cdr:sp>
  </cdr:relSizeAnchor>
  <cdr:relSizeAnchor xmlns:cdr="http://schemas.openxmlformats.org/drawingml/2006/chartDrawing">
    <cdr:from>
      <cdr:x>0.686</cdr:x>
      <cdr:y>0.52625</cdr:y>
    </cdr:from>
    <cdr:to>
      <cdr:x>0.75806</cdr:x>
      <cdr:y>0.58354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2B3A3590-9ADB-4546-BD50-F77F61E57DEB}"/>
            </a:ext>
          </a:extLst>
        </cdr:cNvPr>
        <cdr:cNvSpPr txBox="1"/>
      </cdr:nvSpPr>
      <cdr:spPr>
        <a:xfrm xmlns:a="http://schemas.openxmlformats.org/drawingml/2006/main">
          <a:off x="7847696" y="2544255"/>
          <a:ext cx="824346" cy="2769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Roboto Medium" panose="02000000000000000000" pitchFamily="2" charset="0"/>
              <a:cs typeface="Poppins Medium" pitchFamily="2" charset="77"/>
            </a:rPr>
            <a:t>+</a:t>
          </a:r>
          <a:r>
            <a:rPr lang="lt-LT" sz="12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Roboto Medium" panose="02000000000000000000" pitchFamily="2" charset="0"/>
              <a:cs typeface="Poppins Medium" pitchFamily="2" charset="77"/>
            </a:rPr>
            <a:t>7,</a:t>
          </a:r>
          <a:r>
            <a:rPr lang="en-US" sz="12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Roboto Medium" panose="02000000000000000000" pitchFamily="2" charset="0"/>
              <a:cs typeface="Poppins Medium" pitchFamily="2" charset="77"/>
            </a:rPr>
            <a:t>4%</a:t>
          </a:r>
        </a:p>
      </cdr:txBody>
    </cdr:sp>
  </cdr:relSizeAnchor>
  <cdr:relSizeAnchor xmlns:cdr="http://schemas.openxmlformats.org/drawingml/2006/chartDrawing">
    <cdr:from>
      <cdr:x>0.77882</cdr:x>
      <cdr:y>0.40589</cdr:y>
    </cdr:from>
    <cdr:to>
      <cdr:x>0.80038</cdr:x>
      <cdr:y>0.47832</cdr:y>
    </cdr:to>
    <cdr:sp macro="" textlink="">
      <cdr:nvSpPr>
        <cdr:cNvPr id="14" name="Right Arrow 12" descr="5,3 %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 flipH="1">
          <a:off x="8857743" y="2014094"/>
          <a:ext cx="350174" cy="246641"/>
        </a:xfrm>
        <a:prstGeom xmlns:a="http://schemas.openxmlformats.org/drawingml/2006/main" prst="rightArrow">
          <a:avLst>
            <a:gd name="adj1" fmla="val 50000"/>
            <a:gd name="adj2" fmla="val 50023"/>
          </a:avLst>
        </a:prstGeom>
        <a:solidFill xmlns:a="http://schemas.openxmlformats.org/drawingml/2006/main">
          <a:schemeClr val="accent2"/>
        </a:solidFill>
        <a:ln xmlns:a="http://schemas.openxmlformats.org/drawingml/2006/main" w="9525" algn="ctr">
          <a:noFill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t-LT" dirty="0">
            <a:latin typeface="Trebuchet"/>
          </a:endParaRPr>
        </a:p>
      </cdr:txBody>
    </cdr:sp>
  </cdr:relSizeAnchor>
  <cdr:relSizeAnchor xmlns:cdr="http://schemas.openxmlformats.org/drawingml/2006/chartDrawing">
    <cdr:from>
      <cdr:x>0.85652</cdr:x>
      <cdr:y>0.36847</cdr:y>
    </cdr:from>
    <cdr:to>
      <cdr:x>0.87808</cdr:x>
      <cdr:y>0.4409</cdr:y>
    </cdr:to>
    <cdr:sp macro="" textlink="">
      <cdr:nvSpPr>
        <cdr:cNvPr id="15" name="Right Arrow 12" descr="5,3 %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 flipH="1">
          <a:off x="9746597" y="1833186"/>
          <a:ext cx="350173" cy="246641"/>
        </a:xfrm>
        <a:prstGeom xmlns:a="http://schemas.openxmlformats.org/drawingml/2006/main" prst="rightArrow">
          <a:avLst>
            <a:gd name="adj1" fmla="val 50000"/>
            <a:gd name="adj2" fmla="val 50023"/>
          </a:avLst>
        </a:prstGeom>
        <a:solidFill xmlns:a="http://schemas.openxmlformats.org/drawingml/2006/main">
          <a:schemeClr val="accent2"/>
        </a:solidFill>
        <a:ln xmlns:a="http://schemas.openxmlformats.org/drawingml/2006/main" w="9525" algn="ctr">
          <a:noFill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t-LT" dirty="0">
            <a:latin typeface="Trebuchet"/>
          </a:endParaRPr>
        </a:p>
      </cdr:txBody>
    </cdr:sp>
  </cdr:relSizeAnchor>
  <cdr:relSizeAnchor xmlns:cdr="http://schemas.openxmlformats.org/drawingml/2006/chartDrawing">
    <cdr:from>
      <cdr:x>0.75548</cdr:x>
      <cdr:y>0.49761</cdr:y>
    </cdr:from>
    <cdr:to>
      <cdr:x>0.82754</cdr:x>
      <cdr:y>0.5549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2B3A3590-9ADB-4546-BD50-F77F61E57DEB}"/>
            </a:ext>
          </a:extLst>
        </cdr:cNvPr>
        <cdr:cNvSpPr txBox="1"/>
      </cdr:nvSpPr>
      <cdr:spPr>
        <a:xfrm xmlns:a="http://schemas.openxmlformats.org/drawingml/2006/main">
          <a:off x="8642478" y="2405766"/>
          <a:ext cx="824347" cy="2769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Roboto Medium" panose="02000000000000000000" pitchFamily="2" charset="0"/>
              <a:cs typeface="Poppins Medium" pitchFamily="2" charset="77"/>
            </a:rPr>
            <a:t>+3,7%</a:t>
          </a:r>
        </a:p>
      </cdr:txBody>
    </cdr:sp>
  </cdr:relSizeAnchor>
  <cdr:relSizeAnchor xmlns:cdr="http://schemas.openxmlformats.org/drawingml/2006/chartDrawing">
    <cdr:from>
      <cdr:x>0.83094</cdr:x>
      <cdr:y>0.44271</cdr:y>
    </cdr:from>
    <cdr:to>
      <cdr:x>0.903</cdr:x>
      <cdr:y>0.5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2B3A3590-9ADB-4546-BD50-F77F61E57DEB}"/>
            </a:ext>
          </a:extLst>
        </cdr:cNvPr>
        <cdr:cNvSpPr txBox="1"/>
      </cdr:nvSpPr>
      <cdr:spPr>
        <a:xfrm xmlns:a="http://schemas.openxmlformats.org/drawingml/2006/main">
          <a:off x="9505750" y="2140346"/>
          <a:ext cx="824347" cy="2769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Roboto Medium" panose="02000000000000000000" pitchFamily="2" charset="0"/>
              <a:cs typeface="Poppins Medium" pitchFamily="2" charset="77"/>
            </a:rPr>
            <a:t>+4,8%</a:t>
          </a:r>
        </a:p>
      </cdr:txBody>
    </cdr:sp>
  </cdr:relSizeAnchor>
  <cdr:relSizeAnchor xmlns:cdr="http://schemas.openxmlformats.org/drawingml/2006/chartDrawing">
    <cdr:from>
      <cdr:x>0.9205</cdr:x>
      <cdr:y>0.36354</cdr:y>
    </cdr:from>
    <cdr:to>
      <cdr:x>0.94206</cdr:x>
      <cdr:y>0.43597</cdr:y>
    </cdr:to>
    <cdr:sp macro="" textlink="">
      <cdr:nvSpPr>
        <cdr:cNvPr id="18" name="Right Arrow 12" descr="5,3 %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 flipH="1">
          <a:off x="10478531" y="1809341"/>
          <a:ext cx="350173" cy="246641"/>
        </a:xfrm>
        <a:prstGeom xmlns:a="http://schemas.openxmlformats.org/drawingml/2006/main" prst="rightArrow">
          <a:avLst>
            <a:gd name="adj1" fmla="val 50000"/>
            <a:gd name="adj2" fmla="val 50023"/>
          </a:avLst>
        </a:prstGeom>
        <a:solidFill xmlns:a="http://schemas.openxmlformats.org/drawingml/2006/main">
          <a:schemeClr val="accent2"/>
        </a:solidFill>
        <a:ln xmlns:a="http://schemas.openxmlformats.org/drawingml/2006/main" w="9525" algn="ctr">
          <a:noFill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t-LT" dirty="0">
            <a:latin typeface="Trebuchet"/>
          </a:endParaRPr>
        </a:p>
      </cdr:txBody>
    </cdr:sp>
  </cdr:relSizeAnchor>
  <cdr:relSizeAnchor xmlns:cdr="http://schemas.openxmlformats.org/drawingml/2006/chartDrawing">
    <cdr:from>
      <cdr:x>0.89329</cdr:x>
      <cdr:y>0.44039</cdr:y>
    </cdr:from>
    <cdr:to>
      <cdr:x>0.96535</cdr:x>
      <cdr:y>0.49768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2B3A3590-9ADB-4546-BD50-F77F61E57DEB}"/>
            </a:ext>
          </a:extLst>
        </cdr:cNvPr>
        <cdr:cNvSpPr txBox="1"/>
      </cdr:nvSpPr>
      <cdr:spPr>
        <a:xfrm xmlns:a="http://schemas.openxmlformats.org/drawingml/2006/main">
          <a:off x="10219023" y="2129129"/>
          <a:ext cx="824347" cy="2769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Roboto Medium" panose="02000000000000000000" pitchFamily="2" charset="0"/>
              <a:cs typeface="Poppins Medium" pitchFamily="2" charset="77"/>
            </a:rPr>
            <a:t>+0,6%</a:t>
          </a:r>
        </a:p>
      </cdr:txBody>
    </cdr:sp>
  </cdr:relSizeAnchor>
  <cdr:relSizeAnchor xmlns:cdr="http://schemas.openxmlformats.org/drawingml/2006/chartDrawing">
    <cdr:from>
      <cdr:x>0.04341</cdr:x>
      <cdr:y>0.03959</cdr:y>
    </cdr:from>
    <cdr:to>
      <cdr:x>0.12378</cdr:x>
      <cdr:y>0.09688</cdr:y>
    </cdr:to>
    <cdr:sp macro="" textlink="">
      <cdr:nvSpPr>
        <cdr:cNvPr id="20" name="TextBox 131">
          <a:extLst xmlns:a="http://schemas.openxmlformats.org/drawingml/2006/main">
            <a:ext uri="{FF2B5EF4-FFF2-40B4-BE49-F238E27FC236}">
              <a16:creationId xmlns:a16="http://schemas.microsoft.com/office/drawing/2014/main" id="{2B3A3590-9ADB-4546-BD50-F77F61E57DEB}"/>
            </a:ext>
          </a:extLst>
        </cdr:cNvPr>
        <cdr:cNvSpPr txBox="1"/>
      </cdr:nvSpPr>
      <cdr:spPr>
        <a:xfrm xmlns:a="http://schemas.openxmlformats.org/drawingml/2006/main">
          <a:off x="496553" y="191386"/>
          <a:ext cx="919495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t-LT" sz="12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  <a:ea typeface="Roboto Medium" panose="02000000000000000000" pitchFamily="2" charset="0"/>
              <a:cs typeface="Poppins Medium" pitchFamily="2" charset="77"/>
            </a:rPr>
            <a:t>Mln. eurų</a:t>
          </a:r>
          <a:endParaRPr lang="en-US" sz="1200" dirty="0">
            <a:solidFill>
              <a:schemeClr val="tx1">
                <a:lumMod val="50000"/>
                <a:lumOff val="50000"/>
              </a:schemeClr>
            </a:solidFill>
            <a:latin typeface="Trebuchet MS" panose="020B0603020202020204" pitchFamily="34" charset="0"/>
            <a:ea typeface="Roboto Medium" panose="02000000000000000000" pitchFamily="2" charset="0"/>
            <a:cs typeface="Poppins Medium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0.63137</cdr:x>
      <cdr:y>0.42888</cdr:y>
    </cdr:from>
    <cdr:to>
      <cdr:x>0.76676</cdr:x>
      <cdr:y>0.557</cdr:y>
    </cdr:to>
    <cdr:sp macro="" textlink="">
      <cdr:nvSpPr>
        <cdr:cNvPr id="2" name="Stačiakampis 1"/>
        <cdr:cNvSpPr/>
      </cdr:nvSpPr>
      <cdr:spPr>
        <a:xfrm xmlns:a="http://schemas.openxmlformats.org/drawingml/2006/main">
          <a:off x="4486274" y="1881189"/>
          <a:ext cx="962025" cy="561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t-LT" sz="1400">
            <a:solidFill>
              <a:schemeClr val="tx1"/>
            </a:solidFill>
            <a:latin typeface="Trebuchet MS" panose="020B0603020202020204" pitchFamily="34" charset="0"/>
          </a:endParaRPr>
        </a:p>
      </cdr:txBody>
    </cdr:sp>
  </cdr:relSizeAnchor>
  <cdr:relSizeAnchor xmlns:cdr="http://schemas.openxmlformats.org/drawingml/2006/chartDrawing">
    <cdr:from>
      <cdr:x>0.26087</cdr:x>
      <cdr:y>0.40098</cdr:y>
    </cdr:from>
    <cdr:to>
      <cdr:x>0.36776</cdr:x>
      <cdr:y>0.59902</cdr:y>
    </cdr:to>
    <cdr:sp macro="" textlink="">
      <cdr:nvSpPr>
        <cdr:cNvPr id="3" name="Stačiakampis 2"/>
        <cdr:cNvSpPr/>
      </cdr:nvSpPr>
      <cdr:spPr>
        <a:xfrm xmlns:a="http://schemas.openxmlformats.org/drawingml/2006/main">
          <a:off x="2743183" y="1744782"/>
          <a:ext cx="1124026" cy="861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lt-L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200" b="1" dirty="0">
              <a:solidFill>
                <a:srgbClr val="00693C"/>
              </a:solidFill>
              <a:latin typeface="Trebuchet"/>
            </a:rPr>
            <a:t>317,4</a:t>
          </a:r>
          <a:endParaRPr lang="lt-LT" sz="3200" b="1" dirty="0">
            <a:solidFill>
              <a:srgbClr val="00693C"/>
            </a:solidFill>
            <a:latin typeface="Trebuchet"/>
          </a:endParaRPr>
        </a:p>
        <a:p xmlns:a="http://schemas.openxmlformats.org/drawingml/2006/main">
          <a:pPr algn="ctr"/>
          <a:r>
            <a:rPr lang="lt-LT" b="1" dirty="0">
              <a:solidFill>
                <a:srgbClr val="00693C"/>
              </a:solidFill>
              <a:latin typeface="Trebuchet"/>
            </a:rPr>
            <a:t>mln. €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0.63137</cdr:x>
      <cdr:y>0.42888</cdr:y>
    </cdr:from>
    <cdr:to>
      <cdr:x>0.76676</cdr:x>
      <cdr:y>0.557</cdr:y>
    </cdr:to>
    <cdr:sp macro="" textlink="">
      <cdr:nvSpPr>
        <cdr:cNvPr id="2" name="Stačiakampis 1"/>
        <cdr:cNvSpPr/>
      </cdr:nvSpPr>
      <cdr:spPr>
        <a:xfrm xmlns:a="http://schemas.openxmlformats.org/drawingml/2006/main">
          <a:off x="4486274" y="1881189"/>
          <a:ext cx="962025" cy="561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t-LT" sz="1400">
            <a:solidFill>
              <a:schemeClr val="tx1"/>
            </a:solidFill>
            <a:latin typeface="Trebuchet MS" panose="020B0603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F6F9-2B7B-4792-A056-CC4B66F4B4C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4245D-3045-43A6-84D4-2A8F41D78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9FFA4-D7E2-44B7-A3F8-6F94519DB173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909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3476F-244A-4C07-A34F-6D00B48AA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DA95F-BB62-4FFE-BFA9-B34BAFE69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F300C-EA75-4E16-9455-E9ED2FEF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21CD-FA10-4A39-A833-C43048C50ED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F1989-6269-48E4-9CBC-65EA758C4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DCA70-E83D-4674-82B1-D4659FC0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70A-D986-45D4-9E4D-657C00C4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8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BC4B0-2C25-4216-AC73-A2867E0D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2E047-2A4A-46DF-95A2-BADFB5650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E315F-28F7-4253-ACA7-64C7113A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21CD-FA10-4A39-A833-C43048C50ED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B5D59-9D0D-47F3-AC40-7DA3CFA1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4F340-9792-4829-9498-0F1EB100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70A-D986-45D4-9E4D-657C00C4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4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CF4154-9415-4791-9293-495C07B5A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4BC6EF-E132-4D50-8C40-5DFAB96F4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F6FEB-E8F8-44C5-928A-0F036746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21CD-FA10-4A39-A833-C43048C50ED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22C2F-5023-40C9-9D36-AE28293FC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4B76B-CF69-4128-9B88-0EC7CD3C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70A-D986-45D4-9E4D-657C00C4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6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B938E-2A42-4074-9F25-44957246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6C028-315A-4BE2-9C9E-E93D2C955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AA279-1BA6-4917-AFA8-276F12A15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21CD-FA10-4A39-A833-C43048C50ED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47B97-7F99-4C95-9620-36D3CDDD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3E8ED-01BE-47D3-A3AB-8B60F00D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70A-D986-45D4-9E4D-657C00C4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6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3A6C-6633-4045-8E24-554220C21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B3FB7-3241-4E83-BEF3-CA3D0B076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46300-5DAE-478D-9E15-1477794A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21CD-FA10-4A39-A833-C43048C50ED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424BB-4A3A-410E-A200-6229AAF6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0D5CE-9391-4620-9080-57D9B0AD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70A-D986-45D4-9E4D-657C00C4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4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54F6-0892-4243-8748-4F67B7E4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0BF83-FBA6-41AB-AA36-75E371BC8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7C243-A404-4486-908C-7A572429A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A4157-2B22-4699-9759-2059EE44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21CD-FA10-4A39-A833-C43048C50ED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DE996-F19E-4E96-B7AF-50E0EAB2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BAACC-79F7-453A-9841-5384B692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70A-D986-45D4-9E4D-657C00C4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0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75403-F397-4A38-A5E3-72482E98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0C4DE-C2D0-4867-826D-F46C28D98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59A0C-E683-41E3-A91E-F8DEAD440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77DC8B-0DA4-4B56-A8EC-E8BC17D1F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27BBE2-1C6C-4CC4-A202-3B1B8E3B2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29FD99-F54F-47AE-A729-A6E0A9CA3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21CD-FA10-4A39-A833-C43048C50ED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DB7AF-A835-42F6-8646-8BE312BA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C8EDA-6168-470D-997D-209CB47D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70A-D986-45D4-9E4D-657C00C4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5052-E34B-4D18-9FD5-62CA0880B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B0AF2F-0C87-4F2C-B750-3DD1AF80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21CD-FA10-4A39-A833-C43048C50ED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6B9EB-BF8C-4E9B-BFE3-1452F67E6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5CA56-4DB7-4C83-AC82-D7E61EB3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70A-D986-45D4-9E4D-657C00C4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1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50413-9963-4E3B-804C-5A2AFB779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21CD-FA10-4A39-A833-C43048C50ED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0DF34-57FC-4A2B-A039-DAD68CC3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2C52E-3AA5-43CD-96DE-3400D1F0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70A-D986-45D4-9E4D-657C00C4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6C8E-903F-4D7F-B8CE-44CEA48C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045BD-87AC-4AA3-B7D9-6AF2923A7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65647-B0CE-4AA5-8895-4A0283312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63C71-9A02-452E-AAAE-752E5216E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21CD-FA10-4A39-A833-C43048C50ED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5D808-2013-4176-9190-F6C051A2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6BE94-E35F-4080-919C-9D1CB07D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70A-D986-45D4-9E4D-657C00C4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6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85D20-58F6-45B4-89D5-F2F8FED3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1AC2E8-B5EE-4EB9-960E-987FEF300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EFF97-A323-4C01-B18B-07033870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8E724-A7F5-4F5B-8139-821E60AD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21CD-FA10-4A39-A833-C43048C50ED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975EB-F836-45FB-8AC5-C6C40E2B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3EFEA-25DE-43F4-BEC0-FE0627F9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E70A-D986-45D4-9E4D-657C00C4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9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9C73BF-0EFF-4A8B-9162-1D221469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FFC60-36C3-4391-B2B5-D2A2CD6B5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91AC6-CCBC-4D69-894C-CA74BFB94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821CD-FA10-4A39-A833-C43048C50ED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D134F-E4DE-4281-BB05-DEC502DC0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A40F5-829C-44AD-BE8D-EB5D85F20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8E70A-D986-45D4-9E4D-657C00C4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-seimas.lrs.lt/portal/legalAct/lt/TAD/0cdb2e106fa111eaa38ed97835ec4df6/as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45FD60-ABCE-49E7-955A-C41456B51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2540"/>
            <a:ext cx="12192000" cy="81305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2E424E-3011-4E20-B1AF-E9EB856D1817}"/>
              </a:ext>
            </a:extLst>
          </p:cNvPr>
          <p:cNvSpPr txBox="1"/>
          <p:nvPr/>
        </p:nvSpPr>
        <p:spPr>
          <a:xfrm>
            <a:off x="10614941" y="6236636"/>
            <a:ext cx="1168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lt-LT" sz="1600" dirty="0">
                <a:solidFill>
                  <a:srgbClr val="007D40"/>
                </a:solidFill>
                <a:latin typeface="Trebuchet MS" panose="020B0603020202020204" pitchFamily="34" charset="0"/>
              </a:rPr>
              <a:t>20</a:t>
            </a:r>
            <a:r>
              <a:rPr lang="en-US" sz="1600" dirty="0">
                <a:solidFill>
                  <a:srgbClr val="007D40"/>
                </a:solidFill>
                <a:latin typeface="Trebuchet MS" panose="020B0603020202020204" pitchFamily="34" charset="0"/>
              </a:rPr>
              <a:t>2</a:t>
            </a:r>
            <a:r>
              <a:rPr lang="lt-LT" sz="1600" dirty="0">
                <a:solidFill>
                  <a:srgbClr val="007D40"/>
                </a:solidFill>
                <a:latin typeface="Trebuchet MS" panose="020B0603020202020204" pitchFamily="34" charset="0"/>
              </a:rPr>
              <a:t>1 01 </a:t>
            </a:r>
            <a:r>
              <a:rPr lang="en-US" sz="1600" dirty="0">
                <a:solidFill>
                  <a:srgbClr val="007D40"/>
                </a:solidFill>
                <a:latin typeface="Trebuchet MS" panose="020B0603020202020204" pitchFamily="34" charset="0"/>
              </a:rPr>
              <a:t>21</a:t>
            </a:r>
            <a:endParaRPr lang="lt-LT" sz="1600" dirty="0">
              <a:solidFill>
                <a:srgbClr val="007D4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2A31C0-53E8-4EE9-AC17-A22B6B69BE7B}"/>
              </a:ext>
            </a:extLst>
          </p:cNvPr>
          <p:cNvSpPr/>
          <p:nvPr/>
        </p:nvSpPr>
        <p:spPr>
          <a:xfrm>
            <a:off x="589929" y="6159692"/>
            <a:ext cx="5856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sz="1600" dirty="0">
                <a:solidFill>
                  <a:srgbClr val="007D40"/>
                </a:solidFill>
                <a:latin typeface="Trebuchet MS" panose="020B0603020202020204" pitchFamily="34" charset="0"/>
              </a:rPr>
              <a:t>Kauno apskrities</a:t>
            </a:r>
            <a:r>
              <a:rPr lang="en-US" altLang="lt-LT" sz="1600" dirty="0">
                <a:solidFill>
                  <a:srgbClr val="007D40"/>
                </a:solidFill>
                <a:latin typeface="Trebuchet MS" panose="020B0603020202020204" pitchFamily="34" charset="0"/>
              </a:rPr>
              <a:t> </a:t>
            </a:r>
            <a:r>
              <a:rPr lang="lt-LT" altLang="lt-LT" sz="1600" dirty="0">
                <a:solidFill>
                  <a:srgbClr val="007D40"/>
                </a:solidFill>
                <a:latin typeface="Trebuchet MS" panose="020B0603020202020204" pitchFamily="34" charset="0"/>
              </a:rPr>
              <a:t>valstybinės mokesčių inspekcijos viršininkė</a:t>
            </a:r>
          </a:p>
          <a:p>
            <a:r>
              <a:rPr lang="lt-LT" altLang="lt-LT" sz="1600" b="1" dirty="0">
                <a:solidFill>
                  <a:srgbClr val="007D40"/>
                </a:solidFill>
                <a:latin typeface="Trebuchet MS" panose="020B0603020202020204" pitchFamily="34" charset="0"/>
              </a:rPr>
              <a:t>Judita Stankienė</a:t>
            </a:r>
          </a:p>
          <a:p>
            <a:endParaRPr lang="lt-LT" altLang="lt-LT" sz="1600" dirty="0">
              <a:solidFill>
                <a:srgbClr val="007D4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F6BD4-B373-48D8-A506-DEF9111F1BE7}"/>
              </a:ext>
            </a:extLst>
          </p:cNvPr>
          <p:cNvSpPr/>
          <p:nvPr/>
        </p:nvSpPr>
        <p:spPr>
          <a:xfrm>
            <a:off x="589929" y="2484378"/>
            <a:ext cx="60766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400" b="1" dirty="0">
                <a:solidFill>
                  <a:srgbClr val="007D40"/>
                </a:solidFill>
                <a:latin typeface="Trebuchet MS" panose="020B0603020202020204" pitchFamily="34" charset="0"/>
              </a:rPr>
              <a:t>VMI pagalbos</a:t>
            </a:r>
          </a:p>
          <a:p>
            <a:r>
              <a:rPr lang="lt-LT" sz="4400" b="1" dirty="0">
                <a:solidFill>
                  <a:srgbClr val="007D40"/>
                </a:solidFill>
                <a:latin typeface="Trebuchet MS" panose="020B0603020202020204" pitchFamily="34" charset="0"/>
              </a:rPr>
              <a:t>priemonės verslui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CB52DD-D42F-439F-91BE-4A06E9650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4" y="488923"/>
            <a:ext cx="1505836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2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ED09AA-F2D1-43E3-8165-640B35E0601D}"/>
              </a:ext>
            </a:extLst>
          </p:cNvPr>
          <p:cNvSpPr/>
          <p:nvPr/>
        </p:nvSpPr>
        <p:spPr>
          <a:xfrm>
            <a:off x="0" y="-48"/>
            <a:ext cx="12192000" cy="1158995"/>
          </a:xfrm>
          <a:prstGeom prst="rect">
            <a:avLst/>
          </a:prstGeom>
          <a:solidFill>
            <a:srgbClr val="006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D4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B3303B-764D-451D-95C6-E2DE6A2AD40D}"/>
              </a:ext>
            </a:extLst>
          </p:cNvPr>
          <p:cNvSpPr/>
          <p:nvPr/>
        </p:nvSpPr>
        <p:spPr>
          <a:xfrm>
            <a:off x="0" y="16395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Pagal naują JA sąrašą nuo 2021</a:t>
            </a:r>
            <a:r>
              <a:rPr lang="en-US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lt-LT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01</a:t>
            </a:r>
            <a:r>
              <a:rPr lang="en-US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lt-LT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01 didžiausia COVID-19 mokestinė nepriemoka </a:t>
            </a:r>
          </a:p>
          <a:p>
            <a:pPr algn="ctr"/>
            <a:r>
              <a:rPr lang="lt-LT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didmeninės ir mažmeninės prekybos sektoriuje</a:t>
            </a: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59A620B5-4F85-4D8F-A77C-AC4846F899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959306"/>
              </p:ext>
            </p:extLst>
          </p:nvPr>
        </p:nvGraphicFramePr>
        <p:xfrm>
          <a:off x="664047" y="167915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620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F9E965-F736-4E42-A4D0-B108A85C32C4}"/>
              </a:ext>
            </a:extLst>
          </p:cNvPr>
          <p:cNvSpPr/>
          <p:nvPr/>
        </p:nvSpPr>
        <p:spPr>
          <a:xfrm>
            <a:off x="0" y="-48"/>
            <a:ext cx="12192000" cy="1158995"/>
          </a:xfrm>
          <a:prstGeom prst="rect">
            <a:avLst/>
          </a:prstGeom>
          <a:solidFill>
            <a:srgbClr val="006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D4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D19A0D-A6D9-4CDB-8848-E0D2F217B273}"/>
              </a:ext>
            </a:extLst>
          </p:cNvPr>
          <p:cNvSpPr/>
          <p:nvPr/>
        </p:nvSpPr>
        <p:spPr>
          <a:xfrm>
            <a:off x="0" y="16395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486 JA, kurių mokestinė nepriemoka virš 100 tūkst. €, nepriemoka sudaro 72,8  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%</a:t>
            </a:r>
            <a:r>
              <a:rPr lang="lt-L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 visos COVID-19 nepriemokos</a:t>
            </a:r>
          </a:p>
        </p:txBody>
      </p:sp>
      <p:graphicFrame>
        <p:nvGraphicFramePr>
          <p:cNvPr id="4" name="Diagrama 9">
            <a:extLst>
              <a:ext uri="{FF2B5EF4-FFF2-40B4-BE49-F238E27FC236}">
                <a16:creationId xmlns:a16="http://schemas.microsoft.com/office/drawing/2014/main" id="{BC05DB26-8479-4EA3-BCEE-50ED901873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522083"/>
              </p:ext>
            </p:extLst>
          </p:nvPr>
        </p:nvGraphicFramePr>
        <p:xfrm>
          <a:off x="535259" y="1362514"/>
          <a:ext cx="11340790" cy="526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3322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EC7B66-933E-459D-9D33-7D2F62E9A1F1}"/>
              </a:ext>
            </a:extLst>
          </p:cNvPr>
          <p:cNvSpPr/>
          <p:nvPr/>
        </p:nvSpPr>
        <p:spPr>
          <a:xfrm>
            <a:off x="0" y="0"/>
            <a:ext cx="12192000" cy="1158995"/>
          </a:xfrm>
          <a:prstGeom prst="rect">
            <a:avLst/>
          </a:prstGeom>
          <a:solidFill>
            <a:srgbClr val="006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D4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39971A-E8F7-4CED-AABD-B9D1DF720956}"/>
              </a:ext>
            </a:extLst>
          </p:cNvPr>
          <p:cNvSpPr/>
          <p:nvPr/>
        </p:nvSpPr>
        <p:spPr>
          <a:xfrm>
            <a:off x="0" y="225554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000" b="1" dirty="0">
                <a:solidFill>
                  <a:prstClr val="white"/>
                </a:solidFill>
                <a:latin typeface="Trebuchet MS" panose="020B0603020202020204" pitchFamily="34" charset="0"/>
              </a:rPr>
              <a:t> Mokesčių mokėtojų, kuriems mokestinės pagalbos priemonės pasibaigs 2021</a:t>
            </a:r>
            <a:r>
              <a:rPr lang="en-US" sz="2000" b="1" dirty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lt-LT" sz="2000" b="1" dirty="0">
                <a:solidFill>
                  <a:prstClr val="white"/>
                </a:solidFill>
                <a:latin typeface="Trebuchet MS" panose="020B0603020202020204" pitchFamily="34" charset="0"/>
              </a:rPr>
              <a:t>02</a:t>
            </a:r>
            <a:r>
              <a:rPr lang="en-US" sz="2000" b="1" dirty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lt-LT" sz="2000" b="1" dirty="0">
                <a:solidFill>
                  <a:prstClr val="white"/>
                </a:solidFill>
                <a:latin typeface="Trebuchet MS" panose="020B0603020202020204" pitchFamily="34" charset="0"/>
              </a:rPr>
              <a:t>28,</a:t>
            </a:r>
            <a:r>
              <a:rPr lang="en-US" sz="2000" b="1" dirty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lt-LT" sz="2000" b="1" dirty="0">
                <a:solidFill>
                  <a:prstClr val="white"/>
                </a:solidFill>
                <a:latin typeface="Trebuchet MS" panose="020B0603020202020204" pitchFamily="34" charset="0"/>
              </a:rPr>
              <a:t>didžiausia COVID-19 mokestinė nepriemoka didmeninės ir mažmeninės prekybos</a:t>
            </a:r>
            <a:r>
              <a:rPr lang="en-US" sz="2000" b="1" dirty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lt-LT" sz="2000" b="1" dirty="0">
                <a:solidFill>
                  <a:prstClr val="white"/>
                </a:solidFill>
                <a:latin typeface="Trebuchet MS" panose="020B0603020202020204" pitchFamily="34" charset="0"/>
              </a:rPr>
              <a:t>sektoriuje</a:t>
            </a:r>
          </a:p>
        </p:txBody>
      </p:sp>
      <p:graphicFrame>
        <p:nvGraphicFramePr>
          <p:cNvPr id="4" name="Diagrama 5">
            <a:extLst>
              <a:ext uri="{FF2B5EF4-FFF2-40B4-BE49-F238E27FC236}">
                <a16:creationId xmlns:a16="http://schemas.microsoft.com/office/drawing/2014/main" id="{CBAA1876-2695-4933-A454-6DBCB39B1B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999252"/>
              </p:ext>
            </p:extLst>
          </p:nvPr>
        </p:nvGraphicFramePr>
        <p:xfrm>
          <a:off x="1338262" y="1628776"/>
          <a:ext cx="9515475" cy="522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77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C2D219-575D-4CE0-8AC8-9AB4082EF8B0}"/>
              </a:ext>
            </a:extLst>
          </p:cNvPr>
          <p:cNvSpPr/>
          <p:nvPr/>
        </p:nvSpPr>
        <p:spPr>
          <a:xfrm>
            <a:off x="0" y="-48"/>
            <a:ext cx="12192000" cy="1158995"/>
          </a:xfrm>
          <a:prstGeom prst="rect">
            <a:avLst/>
          </a:prstGeom>
          <a:solidFill>
            <a:srgbClr val="006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D4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83688A-4D52-4E17-B24A-92D872219624}"/>
              </a:ext>
            </a:extLst>
          </p:cNvPr>
          <p:cNvSpPr/>
          <p:nvPr/>
        </p:nvSpPr>
        <p:spPr>
          <a:xfrm>
            <a:off x="0" y="16395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748 JA, kurių mokestinė nepriemoka virš 100 tūkst. €, nepriemoka</a:t>
            </a:r>
            <a:endParaRPr lang="en-US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lt-L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sudaro 76,8  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%</a:t>
            </a:r>
            <a:r>
              <a:rPr lang="lt-L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 visos COVID-19 nepriemokos</a:t>
            </a:r>
          </a:p>
        </p:txBody>
      </p:sp>
      <p:graphicFrame>
        <p:nvGraphicFramePr>
          <p:cNvPr id="4" name="Diagrama 4">
            <a:extLst>
              <a:ext uri="{FF2B5EF4-FFF2-40B4-BE49-F238E27FC236}">
                <a16:creationId xmlns:a16="http://schemas.microsoft.com/office/drawing/2014/main" id="{5778B7BC-D744-4F3E-885E-C9901ACCBA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960183"/>
              </p:ext>
            </p:extLst>
          </p:nvPr>
        </p:nvGraphicFramePr>
        <p:xfrm>
          <a:off x="535259" y="1362514"/>
          <a:ext cx="11340790" cy="526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770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2">
            <a:extLst>
              <a:ext uri="{FF2B5EF4-FFF2-40B4-BE49-F238E27FC236}">
                <a16:creationId xmlns:a16="http://schemas.microsoft.com/office/drawing/2014/main" id="{4657E171-2D34-4818-B1E3-CC3E32822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5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13999E-01C7-4095-A8D3-BD54E85DBEA2}"/>
              </a:ext>
            </a:extLst>
          </p:cNvPr>
          <p:cNvSpPr txBox="1"/>
          <p:nvPr/>
        </p:nvSpPr>
        <p:spPr>
          <a:xfrm>
            <a:off x="2455927" y="1289280"/>
            <a:ext cx="37625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prstClr val="white"/>
                </a:solidFill>
                <a:latin typeface="Trebuchet MS" panose="020B0603020202020204" pitchFamily="34" charset="0"/>
              </a:rPr>
              <a:t>Pasitik</a:t>
            </a:r>
            <a:r>
              <a:rPr lang="lt-LT" sz="4000" b="1" dirty="0">
                <a:solidFill>
                  <a:prstClr val="white"/>
                </a:solidFill>
                <a:latin typeface="Trebuchet MS" panose="020B0603020202020204" pitchFamily="34" charset="0"/>
              </a:rPr>
              <a:t>ėjimą</a:t>
            </a:r>
            <a:r>
              <a:rPr lang="en-US" sz="4000" b="1" dirty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endParaRPr lang="lt-LT" sz="4000" b="1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r>
              <a:rPr lang="en-US" sz="4000" b="1" dirty="0" err="1">
                <a:solidFill>
                  <a:prstClr val="white"/>
                </a:solidFill>
                <a:latin typeface="Trebuchet MS" panose="020B0603020202020204" pitchFamily="34" charset="0"/>
              </a:rPr>
              <a:t>kurkime</a:t>
            </a:r>
            <a:r>
              <a:rPr lang="en-US" sz="4000" b="1" dirty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rebuchet MS" panose="020B0603020202020204" pitchFamily="34" charset="0"/>
              </a:rPr>
              <a:t>kartu</a:t>
            </a:r>
            <a:r>
              <a:rPr lang="en-US" sz="4000" b="1" dirty="0">
                <a:solidFill>
                  <a:prstClr val="white"/>
                </a:solidFill>
                <a:latin typeface="Trebuchet MS" panose="020B0603020202020204" pitchFamily="34" charset="0"/>
              </a:rPr>
              <a:t>!</a:t>
            </a:r>
            <a:endParaRPr lang="lt-LT" sz="4000" b="1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6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747419-9713-4388-9121-150350FD69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8D5CE9E1-BD38-45B4-A3E3-537A52CEE0E6}"/>
              </a:ext>
            </a:extLst>
          </p:cNvPr>
          <p:cNvSpPr/>
          <p:nvPr/>
        </p:nvSpPr>
        <p:spPr>
          <a:xfrm rot="5400000">
            <a:off x="3950387" y="654737"/>
            <a:ext cx="1300378" cy="9201153"/>
          </a:xfrm>
          <a:prstGeom prst="round2SameRect">
            <a:avLst/>
          </a:prstGeom>
          <a:solidFill>
            <a:srgbClr val="D3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9CA376-DEAE-47F1-92C9-07C85B6C9B4A}"/>
              </a:ext>
            </a:extLst>
          </p:cNvPr>
          <p:cNvSpPr/>
          <p:nvPr/>
        </p:nvSpPr>
        <p:spPr>
          <a:xfrm>
            <a:off x="532467" y="4668024"/>
            <a:ext cx="9777603" cy="1017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t-LT" sz="2400" b="1" dirty="0">
                <a:solidFill>
                  <a:srgbClr val="007D40"/>
                </a:solidFill>
                <a:latin typeface="Trebuchet MS" panose="020B0603020202020204" pitchFamily="34" charset="0"/>
              </a:rPr>
              <a:t>VMI atnaujino VA-27:</a:t>
            </a:r>
          </a:p>
          <a:p>
            <a:pPr>
              <a:lnSpc>
                <a:spcPct val="150000"/>
              </a:lnSpc>
            </a:pPr>
            <a:r>
              <a:rPr lang="en-US" u="sng" dirty="0">
                <a:solidFill>
                  <a:srgbClr val="00B050"/>
                </a:solidFill>
                <a:latin typeface="Trebuche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https://e-seimas.lrs.lt/portal/legalAct/lt/TAD/0cdb2e106fa111eaa38ed97835ec4df6/asr</a:t>
            </a:r>
            <a:endParaRPr lang="en-US" u="sng" dirty="0">
              <a:solidFill>
                <a:srgbClr val="00B050"/>
              </a:solidFill>
              <a:latin typeface="Trebuche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946F44-A6AC-48A8-B57C-99D22DB64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2467" y="5685226"/>
            <a:ext cx="593346" cy="5933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096DF7-0779-421F-AC27-3BEE36141641}"/>
              </a:ext>
            </a:extLst>
          </p:cNvPr>
          <p:cNvSpPr/>
          <p:nvPr/>
        </p:nvSpPr>
        <p:spPr>
          <a:xfrm>
            <a:off x="1207198" y="1042593"/>
            <a:ext cx="97776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000" dirty="0">
                <a:solidFill>
                  <a:schemeClr val="bg1"/>
                </a:solidFill>
                <a:latin typeface="Trebuchet MS" panose="020B0603020202020204" pitchFamily="34" charset="0"/>
              </a:rPr>
              <a:t>Nr. 1226 </a:t>
            </a:r>
            <a:r>
              <a:rPr lang="lt-LT" sz="2000" i="1" dirty="0">
                <a:solidFill>
                  <a:schemeClr val="bg1"/>
                </a:solidFill>
                <a:latin typeface="Trebuchet MS" panose="020B0603020202020204" pitchFamily="34" charset="0"/>
              </a:rPr>
              <a:t>„Dėl karantino Lietuvos Respublikos teritorijoje paskelbimo“ pakeitimo“</a:t>
            </a:r>
            <a:r>
              <a:rPr lang="lt-LT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pratęsė karantino režimo trukmę ir sugriežtino karantino režimo priemones, pritarti, kad Lietuvos Respublikos Vyriausybės 2020 m. kovo 16 d. pasitarimo sprendimu (protokolo Nr. 14) patvirtintame Ekonomikos skatinimo ir koronaviruso (COVID-19) sukeltų pasekm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</a:t>
            </a:r>
            <a:r>
              <a:rPr lang="lt-LT" sz="2000" dirty="0">
                <a:solidFill>
                  <a:schemeClr val="bg1"/>
                </a:solidFill>
                <a:latin typeface="Trebuchet MS" panose="020B0603020202020204" pitchFamily="34" charset="0"/>
              </a:rPr>
              <a:t>ų mažinimo priemonių plane numatytas mokestinės pagalbos priemones, kurias taiko Valstybinė mokesčių inspekcija ir Lietuvos Respublikos muitinė, </a:t>
            </a:r>
            <a:r>
              <a:rPr lang="lt-LT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tikslinga taikyti iki 2021 m. balandžio 30 d.</a:t>
            </a:r>
            <a:endParaRPr lang="en-US" sz="1600" b="1" u="sng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9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E0454F23-FDE4-49F5-BE1E-6CB02EC1DEBE}"/>
              </a:ext>
            </a:extLst>
          </p:cNvPr>
          <p:cNvSpPr/>
          <p:nvPr/>
        </p:nvSpPr>
        <p:spPr>
          <a:xfrm rot="5400000">
            <a:off x="4896037" y="-37916"/>
            <a:ext cx="1428378" cy="11220453"/>
          </a:xfrm>
          <a:prstGeom prst="round2SameRect">
            <a:avLst/>
          </a:prstGeom>
          <a:solidFill>
            <a:srgbClr val="D3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3A9B45-D107-4CE4-9704-E82B414FE63E}"/>
              </a:ext>
            </a:extLst>
          </p:cNvPr>
          <p:cNvSpPr/>
          <p:nvPr/>
        </p:nvSpPr>
        <p:spPr>
          <a:xfrm>
            <a:off x="0" y="-46"/>
            <a:ext cx="12192000" cy="882547"/>
          </a:xfrm>
          <a:prstGeom prst="rect">
            <a:avLst/>
          </a:prstGeom>
          <a:solidFill>
            <a:srgbClr val="006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D40"/>
                </a:solidFill>
              </a:rPr>
              <a:t>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2237BC-6AF2-4618-A408-2669D5E1F213}"/>
              </a:ext>
            </a:extLst>
          </p:cNvPr>
          <p:cNvSpPr/>
          <p:nvPr/>
        </p:nvSpPr>
        <p:spPr>
          <a:xfrm>
            <a:off x="-2" y="21039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Naujas nukentėjusiųjų nuo COVID-19 įmonių sąrašas</a:t>
            </a:r>
            <a:endParaRPr lang="en-US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231AA-C8B5-43F4-8287-20E8F4122D66}"/>
              </a:ext>
            </a:extLst>
          </p:cNvPr>
          <p:cNvSpPr/>
          <p:nvPr/>
        </p:nvSpPr>
        <p:spPr>
          <a:xfrm>
            <a:off x="2149706" y="5187589"/>
            <a:ext cx="7892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b="1" dirty="0">
                <a:solidFill>
                  <a:srgbClr val="00693C"/>
                </a:solidFill>
                <a:latin typeface="Trebuchet MS" panose="020B0603020202020204" pitchFamily="34" charset="0"/>
              </a:rPr>
              <a:t>Šiuo metu į sąrašą yra įtraukta apie </a:t>
            </a:r>
            <a:r>
              <a:rPr lang="lt-LT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67 tūkst. </a:t>
            </a:r>
            <a:r>
              <a:rPr lang="lt-LT" sz="2000" b="1" dirty="0">
                <a:solidFill>
                  <a:srgbClr val="00693C"/>
                </a:solidFill>
                <a:latin typeface="Trebuchet MS" panose="020B0603020202020204" pitchFamily="34" charset="0"/>
              </a:rPr>
              <a:t>Lietuvos įmonių </a:t>
            </a:r>
          </a:p>
          <a:p>
            <a:r>
              <a:rPr lang="lt-LT" sz="2000" b="1" dirty="0">
                <a:solidFill>
                  <a:srgbClr val="00693C"/>
                </a:solidFill>
                <a:latin typeface="Trebuchet MS" panose="020B0603020202020204" pitchFamily="34" charset="0"/>
              </a:rPr>
              <a:t>(1/3 - PVM mokėtojos)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16BD0D-D150-4865-A228-8893FEFFBE11}"/>
              </a:ext>
            </a:extLst>
          </p:cNvPr>
          <p:cNvSpPr/>
          <p:nvPr/>
        </p:nvSpPr>
        <p:spPr>
          <a:xfrm>
            <a:off x="928356" y="1544728"/>
            <a:ext cx="1069039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dirty="0">
                <a:latin typeface="Trebuchet MS" panose="020B0603020202020204" pitchFamily="34" charset="0"/>
              </a:rPr>
              <a:t>Mokesčių mokėtojai, kurie yra įtraukti į naująjį sąrašą, ir kuriems nuo sausio 1 d. </a:t>
            </a:r>
            <a:r>
              <a:rPr lang="lt-LT" b="1" dirty="0">
                <a:latin typeface="Trebuchet MS" panose="020B0603020202020204" pitchFamily="34" charset="0"/>
              </a:rPr>
              <a:t>iki balandžio 30 d</a:t>
            </a:r>
            <a:r>
              <a:rPr lang="lt-LT" dirty="0">
                <a:latin typeface="Trebuchet MS" panose="020B0603020202020204" pitchFamily="34" charset="0"/>
              </a:rPr>
              <a:t>. atsiras mokėtinų mokesčių </a:t>
            </a:r>
            <a:r>
              <a:rPr lang="lt-LT" sz="1600" dirty="0">
                <a:latin typeface="Trebuchet MS" panose="020B0603020202020204" pitchFamily="34" charset="0"/>
              </a:rPr>
              <a:t>(išskyrus vykdomųjų dokumentų prievolių)</a:t>
            </a:r>
            <a:r>
              <a:rPr lang="lt-LT" dirty="0">
                <a:latin typeface="Trebuchet MS" panose="020B0603020202020204" pitchFamily="34" charset="0"/>
              </a:rPr>
              <a:t>, automatiškai, be prašymo iki balandžio 30 d. + 2 mėn.:</a:t>
            </a:r>
          </a:p>
          <a:p>
            <a:endParaRPr lang="lt-LT" dirty="0"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t-LT" b="1" dirty="0">
                <a:latin typeface="Trebuchet MS" panose="020B0603020202020204" pitchFamily="34" charset="0"/>
              </a:rPr>
              <a:t>atleidžiami nuo delspinigių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t-LT" b="1" dirty="0">
                <a:latin typeface="Trebuchet MS" panose="020B0603020202020204" pitchFamily="34" charset="0"/>
              </a:rPr>
              <a:t>nevykdomas jų mokesčių išieškojimas</a:t>
            </a:r>
          </a:p>
          <a:p>
            <a:pPr>
              <a:lnSpc>
                <a:spcPct val="150000"/>
              </a:lnSpc>
            </a:pPr>
            <a:endParaRPr lang="lt-LT" b="1" dirty="0">
              <a:latin typeface="Trebuchet MS" panose="020B0603020202020204" pitchFamily="34" charset="0"/>
            </a:endParaRPr>
          </a:p>
          <a:p>
            <a:pPr algn="just"/>
            <a:r>
              <a:rPr lang="lt-LT" b="1" dirty="0">
                <a:latin typeface="Trebuchet MS" panose="020B0603020202020204" pitchFamily="34" charset="0"/>
              </a:rPr>
              <a:t>Norėdamos sudaryti Mokestinės paskolos sutartį </a:t>
            </a:r>
            <a:r>
              <a:rPr lang="lt-LT" b="1" dirty="0">
                <a:solidFill>
                  <a:srgbClr val="00693C"/>
                </a:solidFill>
                <a:latin typeface="Trebuchet MS" panose="020B0603020202020204" pitchFamily="34" charset="0"/>
              </a:rPr>
              <a:t>be palūkanų </a:t>
            </a:r>
            <a:r>
              <a:rPr lang="lt-LT" b="1" dirty="0">
                <a:latin typeface="Trebuchet MS" panose="020B0603020202020204" pitchFamily="34" charset="0"/>
              </a:rPr>
              <a:t>verslininkai turi kreiptis į mokesčių administratorių iki balandžio 30 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8C3AAB-216A-49DA-B010-454B0F6C0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9" y="5100054"/>
            <a:ext cx="976127" cy="97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4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645BD65-AAAC-47D4-AB2B-774AB4512205}"/>
              </a:ext>
            </a:extLst>
          </p:cNvPr>
          <p:cNvSpPr/>
          <p:nvPr/>
        </p:nvSpPr>
        <p:spPr>
          <a:xfrm rot="5400000">
            <a:off x="4896037" y="-37916"/>
            <a:ext cx="1428378" cy="11220453"/>
          </a:xfrm>
          <a:prstGeom prst="round2SameRect">
            <a:avLst/>
          </a:prstGeom>
          <a:solidFill>
            <a:srgbClr val="D3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F7EBAF-9FD0-4B06-90A7-2C4BC7771B3F}"/>
              </a:ext>
            </a:extLst>
          </p:cNvPr>
          <p:cNvSpPr/>
          <p:nvPr/>
        </p:nvSpPr>
        <p:spPr>
          <a:xfrm>
            <a:off x="1252910" y="1411749"/>
            <a:ext cx="1000696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lt-LT" dirty="0">
                <a:latin typeface="Trebuchet MS" panose="020B0603020202020204" pitchFamily="34" charset="0"/>
              </a:rPr>
              <a:t>Įmonės, kurių </a:t>
            </a:r>
            <a:r>
              <a:rPr lang="lt-LT" sz="2400" b="1" dirty="0">
                <a:solidFill>
                  <a:srgbClr val="017D41"/>
                </a:solidFill>
                <a:latin typeface="Trebuchet MS" panose="020B0603020202020204" pitchFamily="34" charset="0"/>
              </a:rPr>
              <a:t>EVRK</a:t>
            </a:r>
            <a:r>
              <a:rPr lang="lt-LT" sz="2800" dirty="0">
                <a:solidFill>
                  <a:srgbClr val="007D40"/>
                </a:solidFill>
                <a:latin typeface="Trebuchet MS" panose="020B0603020202020204" pitchFamily="34" charset="0"/>
              </a:rPr>
              <a:t> </a:t>
            </a:r>
            <a:r>
              <a:rPr lang="lt-LT" dirty="0">
                <a:latin typeface="Trebuchet MS" panose="020B0603020202020204" pitchFamily="34" charset="0"/>
              </a:rPr>
              <a:t>yra įtrauktas į Ekonomikos ir inovacijų ministerijos bei Socialinės apsaugos ir darbo ministerijos įsakymą. </a:t>
            </a:r>
          </a:p>
          <a:p>
            <a:pPr marL="342900" indent="-342900" algn="just">
              <a:buFont typeface="+mj-lt"/>
              <a:buAutoNum type="arabicPeriod"/>
            </a:pPr>
            <a:endParaRPr lang="lt-LT" dirty="0">
              <a:latin typeface="Trebuchet MS" panose="020B0603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lt-LT" dirty="0">
                <a:latin typeface="Trebuchet MS" panose="020B0603020202020204" pitchFamily="34" charset="0"/>
              </a:rPr>
              <a:t>Kai įmonė yra PVM mokėtoja, vertinamas ir jos apyvartos pokytis - į sąrašą ji įtraukiama tuomet, kai 2020 m. spalio-lapkričio mėn. apyvarta </a:t>
            </a:r>
            <a:r>
              <a:rPr lang="lt-LT" sz="2800" b="1" dirty="0">
                <a:solidFill>
                  <a:srgbClr val="017D41"/>
                </a:solidFill>
                <a:latin typeface="Trebuchet MS" panose="020B0603020202020204" pitchFamily="34" charset="0"/>
              </a:rPr>
              <a:t>&lt;</a:t>
            </a:r>
            <a:r>
              <a:rPr lang="lt-LT" sz="2800" dirty="0">
                <a:solidFill>
                  <a:srgbClr val="007D40"/>
                </a:solidFill>
                <a:latin typeface="Trebuchet MS" panose="020B0603020202020204" pitchFamily="34" charset="0"/>
              </a:rPr>
              <a:t> </a:t>
            </a:r>
            <a:r>
              <a:rPr lang="lt-LT" dirty="0">
                <a:latin typeface="Trebuchet MS" panose="020B0603020202020204" pitchFamily="34" charset="0"/>
              </a:rPr>
              <a:t>2019 m. spalio-lapkričio mėn.</a:t>
            </a:r>
          </a:p>
          <a:p>
            <a:pPr marL="342900" indent="-342900" algn="just">
              <a:buFont typeface="+mj-lt"/>
              <a:buAutoNum type="arabicPeriod"/>
            </a:pPr>
            <a:endParaRPr lang="lt-LT" dirty="0">
              <a:latin typeface="Trebuchet MS" panose="020B0603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lt-LT" dirty="0">
                <a:latin typeface="Trebuchet MS" panose="020B0603020202020204" pitchFamily="34" charset="0"/>
              </a:rPr>
              <a:t>Kai įmonė yra nauja arba nėra PVM mokėtoja, vertinamas tik jos EVRK.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6EAE86-B5F9-4603-B6EB-55712998AC42}"/>
              </a:ext>
            </a:extLst>
          </p:cNvPr>
          <p:cNvSpPr/>
          <p:nvPr/>
        </p:nvSpPr>
        <p:spPr>
          <a:xfrm>
            <a:off x="1525690" y="5187589"/>
            <a:ext cx="95878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b="1" dirty="0">
                <a:solidFill>
                  <a:srgbClr val="00693C"/>
                </a:solidFill>
                <a:latin typeface="Trebuchet MS" panose="020B0603020202020204" pitchFamily="34" charset="0"/>
              </a:rPr>
              <a:t>Kas mėnesį (</a:t>
            </a:r>
            <a:r>
              <a:rPr lang="lt-LT" sz="2000" b="1" dirty="0" err="1">
                <a:solidFill>
                  <a:srgbClr val="00693C"/>
                </a:solidFill>
                <a:latin typeface="Trebuchet MS" panose="020B0603020202020204" pitchFamily="34" charset="0"/>
              </a:rPr>
              <a:t>t.y</a:t>
            </a:r>
            <a:r>
              <a:rPr lang="lt-LT" sz="2000" b="1" dirty="0">
                <a:solidFill>
                  <a:srgbClr val="00693C"/>
                </a:solidFill>
                <a:latin typeface="Trebuchet MS" panose="020B0603020202020204" pitchFamily="34" charset="0"/>
              </a:rPr>
              <a:t>. už gruodžio ir sausio mėn., o jei karantinas tęsis, ir už vasarį) bus iš naujo vertinamos įmonių PVM deklaracijos ir sąrašas </a:t>
            </a:r>
            <a:r>
              <a:rPr lang="lt-LT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atnaujinamas</a:t>
            </a:r>
            <a:r>
              <a:rPr lang="lt-LT" sz="2000" b="1" dirty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6C69D0-56ED-4E0E-AD71-0C576861BB54}"/>
              </a:ext>
            </a:extLst>
          </p:cNvPr>
          <p:cNvSpPr/>
          <p:nvPr/>
        </p:nvSpPr>
        <p:spPr>
          <a:xfrm>
            <a:off x="0" y="-46"/>
            <a:ext cx="12192000" cy="882547"/>
          </a:xfrm>
          <a:prstGeom prst="rect">
            <a:avLst/>
          </a:prstGeom>
          <a:solidFill>
            <a:srgbClr val="006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D40"/>
                </a:solidFill>
              </a:rPr>
              <a:t>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B4C903-FB4A-4263-A403-B1A9BBB5C2F2}"/>
              </a:ext>
            </a:extLst>
          </p:cNvPr>
          <p:cNvSpPr/>
          <p:nvPr/>
        </p:nvSpPr>
        <p:spPr>
          <a:xfrm>
            <a:off x="-2" y="21039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Kriterijai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2B9B5B-6D61-426F-B0E5-9C3663981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1" y="4943658"/>
            <a:ext cx="1236035" cy="12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0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97E24F3-3B36-45C1-82DA-D7741C90DDEA}"/>
              </a:ext>
            </a:extLst>
          </p:cNvPr>
          <p:cNvSpPr/>
          <p:nvPr/>
        </p:nvSpPr>
        <p:spPr>
          <a:xfrm rot="5400000">
            <a:off x="4896037" y="-37916"/>
            <a:ext cx="1428378" cy="11220453"/>
          </a:xfrm>
          <a:prstGeom prst="round2SameRect">
            <a:avLst/>
          </a:prstGeom>
          <a:solidFill>
            <a:srgbClr val="D3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3D6E65-67B5-4FA5-A902-11B7170351D8}"/>
              </a:ext>
            </a:extLst>
          </p:cNvPr>
          <p:cNvSpPr/>
          <p:nvPr/>
        </p:nvSpPr>
        <p:spPr>
          <a:xfrm>
            <a:off x="1058477" y="3042818"/>
            <a:ext cx="9790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dirty="0">
                <a:latin typeface="Trebuchet MS" panose="020B0603020202020204" pitchFamily="34" charset="0"/>
              </a:rPr>
              <a:t>Kai neigiamą COVID-19 poveikį patyrusi įmonė, kuri </a:t>
            </a:r>
            <a:r>
              <a:rPr lang="lt-LT" sz="2000" b="1" dirty="0">
                <a:solidFill>
                  <a:srgbClr val="007D40"/>
                </a:solidFill>
                <a:latin typeface="Trebuchet MS" panose="020B0603020202020204" pitchFamily="34" charset="0"/>
              </a:rPr>
              <a:t>buvo</a:t>
            </a:r>
            <a:r>
              <a:rPr lang="lt-LT" sz="2000" dirty="0">
                <a:solidFill>
                  <a:srgbClr val="007D40"/>
                </a:solidFill>
                <a:latin typeface="Trebuchet MS" panose="020B0603020202020204" pitchFamily="34" charset="0"/>
              </a:rPr>
              <a:t> </a:t>
            </a:r>
            <a:r>
              <a:rPr lang="lt-LT" dirty="0">
                <a:latin typeface="Trebuchet MS" panose="020B0603020202020204" pitchFamily="34" charset="0"/>
              </a:rPr>
              <a:t>įtraukta sąrašą pavasario karantino metu, tačiau dabar </a:t>
            </a:r>
            <a:r>
              <a:rPr lang="lt-LT" sz="2000" b="1" dirty="0">
                <a:solidFill>
                  <a:srgbClr val="007D40"/>
                </a:solidFill>
                <a:latin typeface="Trebuchet MS" panose="020B0603020202020204" pitchFamily="34" charset="0"/>
              </a:rPr>
              <a:t>nėra</a:t>
            </a:r>
            <a:r>
              <a:rPr lang="lt-LT" sz="2000" dirty="0">
                <a:solidFill>
                  <a:srgbClr val="007D40"/>
                </a:solidFill>
                <a:latin typeface="Trebuchet MS" panose="020B0603020202020204" pitchFamily="34" charset="0"/>
              </a:rPr>
              <a:t> </a:t>
            </a:r>
            <a:r>
              <a:rPr lang="lt-LT" dirty="0">
                <a:latin typeface="Trebuchet MS" panose="020B0603020202020204" pitchFamily="34" charset="0"/>
              </a:rPr>
              <a:t>laikoma nukentėjusia nuo pandemijos, dėl mokestinės paskolos sutarties </a:t>
            </a:r>
            <a:r>
              <a:rPr lang="lt-LT" sz="2000" b="1" dirty="0">
                <a:solidFill>
                  <a:srgbClr val="007D40"/>
                </a:solidFill>
                <a:latin typeface="Trebuchet MS" panose="020B0603020202020204" pitchFamily="34" charset="0"/>
              </a:rPr>
              <a:t>be palūkanų </a:t>
            </a:r>
            <a:r>
              <a:rPr lang="lt-LT" dirty="0">
                <a:latin typeface="Trebuchet MS" panose="020B0603020202020204" pitchFamily="34" charset="0"/>
              </a:rPr>
              <a:t>gali kreiptis į VMI iki 2021 m. vasario 28 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2B378-C38D-48A1-9A3F-E34DBA3D1C03}"/>
              </a:ext>
            </a:extLst>
          </p:cNvPr>
          <p:cNvSpPr/>
          <p:nvPr/>
        </p:nvSpPr>
        <p:spPr>
          <a:xfrm>
            <a:off x="2029910" y="5044986"/>
            <a:ext cx="8502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000" b="1" dirty="0">
                <a:solidFill>
                  <a:srgbClr val="00693C"/>
                </a:solidFill>
                <a:latin typeface="Trebuchet MS" panose="020B0603020202020204" pitchFamily="34" charset="0"/>
              </a:rPr>
              <a:t>Kai įmonė nėra įtraukta į nukentėjusių nuo COVID-19 sąrašą, tačiau patyrė neigiamas pandemijos pasekmes, ji gali kreiptis į VMI ir paprašyti </a:t>
            </a:r>
            <a:r>
              <a:rPr lang="lt-LT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taikyti mokestinės pagalbos priemones</a:t>
            </a:r>
            <a:endParaRPr lang="lt-LT" sz="20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6B908E-A66C-4C7E-AA21-B48AB6DF3772}"/>
              </a:ext>
            </a:extLst>
          </p:cNvPr>
          <p:cNvSpPr/>
          <p:nvPr/>
        </p:nvSpPr>
        <p:spPr>
          <a:xfrm>
            <a:off x="0" y="-46"/>
            <a:ext cx="12192000" cy="882547"/>
          </a:xfrm>
          <a:prstGeom prst="rect">
            <a:avLst/>
          </a:prstGeom>
          <a:solidFill>
            <a:srgbClr val="006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D40"/>
                </a:solidFill>
              </a:rPr>
              <a:t>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B4FE63-9943-4061-A72E-E811BCA522E5}"/>
              </a:ext>
            </a:extLst>
          </p:cNvPr>
          <p:cNvSpPr/>
          <p:nvPr/>
        </p:nvSpPr>
        <p:spPr>
          <a:xfrm>
            <a:off x="-2" y="21039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Mokestinės pagalbos priemonių užtikrinimas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4C2253F-F1ED-467A-8443-B7F25759135F}"/>
              </a:ext>
            </a:extLst>
          </p:cNvPr>
          <p:cNvSpPr/>
          <p:nvPr/>
        </p:nvSpPr>
        <p:spPr>
          <a:xfrm>
            <a:off x="1058477" y="1582945"/>
            <a:ext cx="9790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dirty="0">
                <a:latin typeface="Trebuchet MS" panose="020B0603020202020204" pitchFamily="34" charset="0"/>
              </a:rPr>
              <a:t>Jei įmonė </a:t>
            </a:r>
            <a:r>
              <a:rPr lang="lt-LT" sz="2000" b="1" dirty="0">
                <a:solidFill>
                  <a:srgbClr val="007D40"/>
                </a:solidFill>
                <a:latin typeface="Trebuchet MS" panose="020B0603020202020204" pitchFamily="34" charset="0"/>
              </a:rPr>
              <a:t>buvo</a:t>
            </a:r>
            <a:r>
              <a:rPr lang="lt-LT" sz="2000" dirty="0">
                <a:solidFill>
                  <a:srgbClr val="007D40"/>
                </a:solidFill>
                <a:latin typeface="Trebuchet MS" panose="020B0603020202020204" pitchFamily="34" charset="0"/>
              </a:rPr>
              <a:t> </a:t>
            </a:r>
            <a:r>
              <a:rPr lang="lt-LT" dirty="0">
                <a:latin typeface="Trebuchet MS" panose="020B0603020202020204" pitchFamily="34" charset="0"/>
              </a:rPr>
              <a:t>ir </a:t>
            </a:r>
            <a:r>
              <a:rPr lang="lt-LT" sz="2000" b="1" dirty="0">
                <a:solidFill>
                  <a:srgbClr val="007D40"/>
                </a:solidFill>
                <a:latin typeface="Trebuchet MS" panose="020B0603020202020204" pitchFamily="34" charset="0"/>
              </a:rPr>
              <a:t>yra</a:t>
            </a:r>
            <a:r>
              <a:rPr lang="lt-LT" sz="2000" dirty="0">
                <a:solidFill>
                  <a:srgbClr val="007D40"/>
                </a:solidFill>
                <a:latin typeface="Trebuchet MS" panose="020B0603020202020204" pitchFamily="34" charset="0"/>
              </a:rPr>
              <a:t> </a:t>
            </a:r>
            <a:r>
              <a:rPr lang="lt-LT" dirty="0">
                <a:latin typeface="Trebuchet MS" panose="020B0603020202020204" pitchFamily="34" charset="0"/>
              </a:rPr>
              <a:t>laikoma nukentėjusia nuo COVID-19 bei įtraukta į sąrašus tiek anksčiau, tiek ir dabar, tai jai nieko daryti nereikia, mokestinės pagalbos priemonės tokiai įmonei yra automatiškai pratęsiamos iki balandžio 30 d. + 2 mėn.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BFAF0-A42F-406C-B725-8DEAEF194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4" y="4970241"/>
            <a:ext cx="1204137" cy="12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0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51E125-4D8D-4889-828D-C0D074E607EC}"/>
              </a:ext>
            </a:extLst>
          </p:cNvPr>
          <p:cNvSpPr/>
          <p:nvPr/>
        </p:nvSpPr>
        <p:spPr>
          <a:xfrm>
            <a:off x="0" y="0"/>
            <a:ext cx="12192000" cy="1158995"/>
          </a:xfrm>
          <a:prstGeom prst="rect">
            <a:avLst/>
          </a:prstGeom>
          <a:solidFill>
            <a:srgbClr val="006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D4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C5A2CA-2D9A-4544-811E-1B5B046EC32C}"/>
              </a:ext>
            </a:extLst>
          </p:cNvPr>
          <p:cNvSpPr/>
          <p:nvPr/>
        </p:nvSpPr>
        <p:spPr>
          <a:xfrm>
            <a:off x="0" y="16395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Neigiamą poveikį patyrusiems mokesčių mokėtojams </a:t>
            </a:r>
          </a:p>
          <a:p>
            <a:pPr algn="ctr"/>
            <a:r>
              <a:rPr lang="lt-L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taikomos mokestinės pagalbos priemonės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68EB49-2E2C-4E98-BE6A-F63A0EA4CDA2}"/>
              </a:ext>
            </a:extLst>
          </p:cNvPr>
          <p:cNvSpPr/>
          <p:nvPr/>
        </p:nvSpPr>
        <p:spPr>
          <a:xfrm>
            <a:off x="414672" y="1740423"/>
            <a:ext cx="568132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rgbClr val="00B050"/>
                </a:solidFill>
                <a:latin typeface="Trebuchet MS" panose="020B0603020202020204" pitchFamily="34" charset="0"/>
              </a:rPr>
              <a:t>Pagalbos priemonės </a:t>
            </a:r>
            <a:r>
              <a:rPr lang="lt-LT" sz="2000" b="1" dirty="0">
                <a:solidFill>
                  <a:srgbClr val="00B050"/>
                </a:solidFill>
                <a:latin typeface="Trebuchet MS" panose="020B0603020202020204" pitchFamily="34" charset="0"/>
              </a:rPr>
              <a:t>iki 2020 m. gruodžio 31 d.:</a:t>
            </a:r>
            <a:endParaRPr lang="en-US" sz="20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lt-LT" b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lt-LT" sz="16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t-LT" sz="1600" b="1" dirty="0">
                <a:latin typeface="Trebuchet MS" panose="020B0603020202020204" pitchFamily="34" charset="0"/>
              </a:rPr>
              <a:t>Naujų išieškojimo veiksmų neinicijavimas </a:t>
            </a:r>
            <a:r>
              <a:rPr lang="lt-LT" sz="1600" dirty="0">
                <a:latin typeface="Trebuchet MS" panose="020B0603020202020204" pitchFamily="34" charset="0"/>
              </a:rPr>
              <a:t>iki 2021 m. vasario 28 d. nepriemokoms, susidariusioms iki 2020 m. gruodžio 31 d.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lt-LT" sz="16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t-LT" sz="1600" b="1" dirty="0">
                <a:latin typeface="Trebuchet MS" panose="020B0603020202020204" pitchFamily="34" charset="0"/>
              </a:rPr>
              <a:t>Atleidimas nuo delspinigių</a:t>
            </a:r>
            <a:r>
              <a:rPr lang="lt-LT" sz="1600" dirty="0">
                <a:latin typeface="Trebuchet MS" panose="020B0603020202020204" pitchFamily="34" charset="0"/>
              </a:rPr>
              <a:t>, skaičiuojamų už laikotarpį nuo 2020 m. kovo 16 d. iki 2021 m. vasario 28 d.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lt-LT" sz="16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t-LT" sz="1600" dirty="0">
                <a:latin typeface="Trebuchet MS" panose="020B0603020202020204" pitchFamily="34" charset="0"/>
              </a:rPr>
              <a:t>Galimybė iki 2021 m. vasario 28 d. sumokėti arba kreiptis į VMI dėl </a:t>
            </a:r>
            <a:r>
              <a:rPr lang="lt-LT" sz="1600" b="1" dirty="0">
                <a:latin typeface="Trebuchet MS" panose="020B0603020202020204" pitchFamily="34" charset="0"/>
              </a:rPr>
              <a:t>mokestinės paskolos sutarties sudarymo iki 2022 m. gruodžio 31 d. be jokių palūkanų ir be klausimų.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363FE-6D6E-4138-8F0A-DAB3B7DC1632}"/>
              </a:ext>
            </a:extLst>
          </p:cNvPr>
          <p:cNvSpPr/>
          <p:nvPr/>
        </p:nvSpPr>
        <p:spPr>
          <a:xfrm>
            <a:off x="6191694" y="1740423"/>
            <a:ext cx="574512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rgbClr val="00B050"/>
                </a:solidFill>
                <a:latin typeface="Trebuchet MS" panose="020B0603020202020204" pitchFamily="34" charset="0"/>
              </a:rPr>
              <a:t>Pagalbos priemonės </a:t>
            </a:r>
            <a:r>
              <a:rPr lang="lt-LT" sz="2000" b="1" dirty="0">
                <a:solidFill>
                  <a:srgbClr val="00B050"/>
                </a:solidFill>
                <a:latin typeface="Trebuchet MS" panose="020B0603020202020204" pitchFamily="34" charset="0"/>
              </a:rPr>
              <a:t>nuo 2021 m. sausio 1 d.:</a:t>
            </a:r>
          </a:p>
          <a:p>
            <a:endParaRPr lang="en-US" sz="1600" dirty="0">
              <a:latin typeface="Trebuchet MS" panose="020B0603020202020204" pitchFamily="34" charset="0"/>
            </a:endParaRPr>
          </a:p>
          <a:p>
            <a:endParaRPr lang="lt-LT" sz="16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t-LT" sz="1600" b="1" dirty="0">
                <a:latin typeface="Trebuchet MS" panose="020B0603020202020204" pitchFamily="34" charset="0"/>
              </a:rPr>
              <a:t>naujų išieškojimo veiksmų neinicijavimas </a:t>
            </a:r>
            <a:r>
              <a:rPr lang="lt-LT" sz="1600" dirty="0">
                <a:latin typeface="Trebuchet MS" panose="020B0603020202020204" pitchFamily="34" charset="0"/>
              </a:rPr>
              <a:t>iki 2021 m. birželio 30 d. nepriemokoms, susidariusioms nuo 2021 m. sausio 1 d. iki 202</a:t>
            </a:r>
            <a:r>
              <a:rPr lang="en-US" sz="1600" dirty="0">
                <a:latin typeface="Trebuchet MS" panose="020B0603020202020204" pitchFamily="34" charset="0"/>
              </a:rPr>
              <a:t>1</a:t>
            </a:r>
            <a:r>
              <a:rPr lang="lt-LT" sz="1600" dirty="0">
                <a:latin typeface="Trebuchet MS" panose="020B0603020202020204" pitchFamily="34" charset="0"/>
              </a:rPr>
              <a:t> m. balandžio 30 d.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lt-LT" sz="16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t-LT" sz="1600" b="1" dirty="0">
                <a:latin typeface="Trebuchet MS" panose="020B0603020202020204" pitchFamily="34" charset="0"/>
              </a:rPr>
              <a:t>atleidimas nuo delspinigių</a:t>
            </a:r>
            <a:r>
              <a:rPr lang="lt-LT" sz="1600" dirty="0">
                <a:latin typeface="Trebuchet MS" panose="020B0603020202020204" pitchFamily="34" charset="0"/>
              </a:rPr>
              <a:t>, skaičiuojamų už laikotarpį nuo 202</a:t>
            </a:r>
            <a:r>
              <a:rPr lang="en-US" sz="1600" dirty="0">
                <a:latin typeface="Trebuchet MS" panose="020B0603020202020204" pitchFamily="34" charset="0"/>
              </a:rPr>
              <a:t>1</a:t>
            </a:r>
            <a:r>
              <a:rPr lang="lt-LT" sz="1600" dirty="0">
                <a:latin typeface="Trebuchet MS" panose="020B0603020202020204" pitchFamily="34" charset="0"/>
              </a:rPr>
              <a:t> m. sausio 1 d. iki 2021 m. birželio 30 d.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lt-LT" sz="16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t-LT" sz="1600" dirty="0">
                <a:latin typeface="Trebuchet MS" panose="020B0603020202020204" pitchFamily="34" charset="0"/>
              </a:rPr>
              <a:t>galimybė iki 2021 m. balandžio 30 d. kreiptis į VMI dėl </a:t>
            </a:r>
            <a:r>
              <a:rPr lang="lt-LT" sz="1600" b="1" dirty="0">
                <a:latin typeface="Trebuchet MS" panose="020B0603020202020204" pitchFamily="34" charset="0"/>
              </a:rPr>
              <a:t>mokestinės paskolos sutarties sudarymo iki 2022 m. gruodžio 31 d. be jokių palūkanų ir be klausimų.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B91AB1-95D1-4ED8-8BC6-DCD0D1D2D148}"/>
              </a:ext>
            </a:extLst>
          </p:cNvPr>
          <p:cNvCxnSpPr>
            <a:cxnSpLocks/>
          </p:cNvCxnSpPr>
          <p:nvPr/>
        </p:nvCxnSpPr>
        <p:spPr>
          <a:xfrm>
            <a:off x="6117266" y="1456660"/>
            <a:ext cx="0" cy="3915526"/>
          </a:xfrm>
          <a:prstGeom prst="line">
            <a:avLst/>
          </a:prstGeom>
          <a:ln w="19050">
            <a:solidFill>
              <a:srgbClr val="D3E0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B702CD-ED8F-45B6-BF1B-1CE0511CD5AB}"/>
              </a:ext>
            </a:extLst>
          </p:cNvPr>
          <p:cNvCxnSpPr>
            <a:cxnSpLocks/>
          </p:cNvCxnSpPr>
          <p:nvPr/>
        </p:nvCxnSpPr>
        <p:spPr>
          <a:xfrm>
            <a:off x="414672" y="2317898"/>
            <a:ext cx="11302407" cy="0"/>
          </a:xfrm>
          <a:prstGeom prst="line">
            <a:avLst/>
          </a:prstGeom>
          <a:ln w="19050">
            <a:solidFill>
              <a:srgbClr val="D3E0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3B7C88F-05C1-4903-901C-66E740127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42" y="5180929"/>
            <a:ext cx="1286983" cy="128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8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D1133A-E665-4B4B-A872-1A63471651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0A8CA779-293E-444E-B1F1-181BEC2B4FBC}"/>
              </a:ext>
            </a:extLst>
          </p:cNvPr>
          <p:cNvSpPr/>
          <p:nvPr/>
        </p:nvSpPr>
        <p:spPr>
          <a:xfrm rot="5400000">
            <a:off x="4030462" y="-1598812"/>
            <a:ext cx="1606954" cy="9667876"/>
          </a:xfrm>
          <a:prstGeom prst="round2SameRect">
            <a:avLst/>
          </a:prstGeom>
          <a:solidFill>
            <a:srgbClr val="D3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2EA13E-0F1E-4841-AF7B-2A4B112889A3}"/>
              </a:ext>
            </a:extLst>
          </p:cNvPr>
          <p:cNvSpPr/>
          <p:nvPr/>
        </p:nvSpPr>
        <p:spPr>
          <a:xfrm>
            <a:off x="490018" y="2597977"/>
            <a:ext cx="8984513" cy="1132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t-LT" sz="2400" b="1" dirty="0">
                <a:solidFill>
                  <a:srgbClr val="007D40"/>
                </a:solidFill>
                <a:latin typeface="Trebuchet MS" panose="020B0603020202020204" pitchFamily="34" charset="0"/>
              </a:rPr>
              <a:t>Sąrašas skelbiamas ir atnaujinamas VMI interneto svetainėje:</a:t>
            </a:r>
          </a:p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00B050"/>
                </a:solidFill>
                <a:latin typeface="Trebuchet MS" panose="020B0603020202020204" pitchFamily="34" charset="0"/>
              </a:rPr>
              <a:t>https://www.vmi.lt/evmi/nukentejusiems-nuo-covid-19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8E242-70BC-4D68-B594-3AB88B1B7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4531" y="4854956"/>
            <a:ext cx="593346" cy="593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203E6A-5213-4711-8362-5444AC1C0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48" y="2426333"/>
            <a:ext cx="1550512" cy="155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2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21DC4C1-97EC-4BC1-81AD-8E4035B5834A}"/>
              </a:ext>
            </a:extLst>
          </p:cNvPr>
          <p:cNvSpPr/>
          <p:nvPr/>
        </p:nvSpPr>
        <p:spPr>
          <a:xfrm>
            <a:off x="7305529" y="1379163"/>
            <a:ext cx="3487479" cy="2541182"/>
          </a:xfrm>
          <a:prstGeom prst="roundRect">
            <a:avLst/>
          </a:prstGeom>
          <a:solidFill>
            <a:srgbClr val="D3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5BAA5A-9FE6-414A-934F-6280F8EAE259}"/>
              </a:ext>
            </a:extLst>
          </p:cNvPr>
          <p:cNvSpPr/>
          <p:nvPr/>
        </p:nvSpPr>
        <p:spPr>
          <a:xfrm>
            <a:off x="1186336" y="1379163"/>
            <a:ext cx="3487479" cy="2541182"/>
          </a:xfrm>
          <a:prstGeom prst="roundRect">
            <a:avLst/>
          </a:prstGeom>
          <a:solidFill>
            <a:srgbClr val="D3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BEAE14-B7DD-4017-9E71-01A32828AED9}"/>
              </a:ext>
            </a:extLst>
          </p:cNvPr>
          <p:cNvSpPr/>
          <p:nvPr/>
        </p:nvSpPr>
        <p:spPr>
          <a:xfrm>
            <a:off x="4236525" y="4305828"/>
            <a:ext cx="3487479" cy="1898179"/>
          </a:xfrm>
          <a:prstGeom prst="roundRect">
            <a:avLst/>
          </a:prstGeom>
          <a:solidFill>
            <a:srgbClr val="006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54A270-0068-4A7A-8AAC-80CCF8A3AF0E}"/>
              </a:ext>
            </a:extLst>
          </p:cNvPr>
          <p:cNvSpPr/>
          <p:nvPr/>
        </p:nvSpPr>
        <p:spPr>
          <a:xfrm>
            <a:off x="0" y="-46"/>
            <a:ext cx="12192000" cy="882547"/>
          </a:xfrm>
          <a:prstGeom prst="rect">
            <a:avLst/>
          </a:prstGeom>
          <a:solidFill>
            <a:srgbClr val="006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D4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C5A2CA-2D9A-4544-811E-1B5B046EC32C}"/>
              </a:ext>
            </a:extLst>
          </p:cNvPr>
          <p:cNvSpPr/>
          <p:nvPr/>
        </p:nvSpPr>
        <p:spPr>
          <a:xfrm>
            <a:off x="0" y="21039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23,9 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%</a:t>
            </a:r>
            <a:r>
              <a:rPr lang="lt-L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 JA, patekusių į naująjį sąrašą nuo 2021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lt-L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01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lt-L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01, turi mokestinę nepriemoką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FD2DC-F83C-4194-9E1B-B94884E0F74B}"/>
              </a:ext>
            </a:extLst>
          </p:cNvPr>
          <p:cNvSpPr/>
          <p:nvPr/>
        </p:nvSpPr>
        <p:spPr>
          <a:xfrm>
            <a:off x="1240685" y="1502629"/>
            <a:ext cx="318976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>
                <a:solidFill>
                  <a:srgbClr val="00693C"/>
                </a:solidFill>
                <a:latin typeface="Trebuchet MS" panose="020B0603020202020204" pitchFamily="34" charset="0"/>
              </a:rPr>
              <a:t>Iki 2020</a:t>
            </a:r>
            <a:r>
              <a:rPr lang="en-US" sz="2400" b="1" dirty="0">
                <a:solidFill>
                  <a:srgbClr val="00693C"/>
                </a:solidFill>
                <a:latin typeface="Trebuchet MS" panose="020B0603020202020204" pitchFamily="34" charset="0"/>
              </a:rPr>
              <a:t> </a:t>
            </a:r>
            <a:r>
              <a:rPr lang="lt-LT" sz="2400" b="1" dirty="0">
                <a:solidFill>
                  <a:srgbClr val="00693C"/>
                </a:solidFill>
                <a:latin typeface="Trebuchet MS" panose="020B0603020202020204" pitchFamily="34" charset="0"/>
              </a:rPr>
              <a:t>12</a:t>
            </a:r>
            <a:r>
              <a:rPr lang="en-US" sz="2400" b="1" dirty="0">
                <a:solidFill>
                  <a:srgbClr val="00693C"/>
                </a:solidFill>
                <a:latin typeface="Trebuchet MS" panose="020B0603020202020204" pitchFamily="34" charset="0"/>
              </a:rPr>
              <a:t> </a:t>
            </a:r>
            <a:r>
              <a:rPr lang="lt-LT" sz="2400" b="1" dirty="0">
                <a:solidFill>
                  <a:srgbClr val="00693C"/>
                </a:solidFill>
                <a:latin typeface="Trebuchet MS" panose="020B0603020202020204" pitchFamily="34" charset="0"/>
              </a:rPr>
              <a:t>31</a:t>
            </a:r>
          </a:p>
          <a:p>
            <a:pPr algn="ctr"/>
            <a:endParaRPr lang="lt-LT" b="1" dirty="0">
              <a:latin typeface="Trebuchet MS" panose="020B0603020202020204" pitchFamily="34" charset="0"/>
            </a:endParaRPr>
          </a:p>
          <a:p>
            <a:pPr algn="ctr"/>
            <a:r>
              <a:rPr lang="lt-LT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62,9</a:t>
            </a:r>
            <a:r>
              <a:rPr lang="lt-LT" b="1" dirty="0">
                <a:latin typeface="Trebuchet MS" panose="020B0603020202020204" pitchFamily="34" charset="0"/>
              </a:rPr>
              <a:t> tūkst. JA</a:t>
            </a:r>
          </a:p>
          <a:p>
            <a:pPr algn="ctr"/>
            <a:endParaRPr lang="lt-LT" b="1" dirty="0">
              <a:latin typeface="Trebuchet MS" panose="020B0603020202020204" pitchFamily="34" charset="0"/>
            </a:endParaRPr>
          </a:p>
          <a:p>
            <a:pPr algn="ctr"/>
            <a:r>
              <a:rPr lang="lt-LT" b="1" dirty="0">
                <a:latin typeface="Trebuchet MS" panose="020B0603020202020204" pitchFamily="34" charset="0"/>
              </a:rPr>
              <a:t>Turi mokestinę nepriemoką</a:t>
            </a:r>
          </a:p>
          <a:p>
            <a:pPr algn="ctr"/>
            <a:r>
              <a:rPr lang="lt-LT" sz="2000" b="1" dirty="0">
                <a:solidFill>
                  <a:srgbClr val="00B050"/>
                </a:solidFill>
                <a:latin typeface="Trebuchet MS" panose="020B0603020202020204" pitchFamily="34" charset="0"/>
              </a:rPr>
              <a:t>22,5</a:t>
            </a:r>
            <a:r>
              <a:rPr lang="lt-LT" b="1" dirty="0">
                <a:latin typeface="Trebuchet MS" panose="020B0603020202020204" pitchFamily="34" charset="0"/>
              </a:rPr>
              <a:t> tūkst. JA </a:t>
            </a:r>
          </a:p>
          <a:p>
            <a:pPr algn="ctr"/>
            <a:r>
              <a:rPr lang="lt-LT" sz="2000" b="1" dirty="0">
                <a:solidFill>
                  <a:srgbClr val="00B050"/>
                </a:solidFill>
                <a:latin typeface="Trebuchet MS" panose="020B0603020202020204" pitchFamily="34" charset="0"/>
              </a:rPr>
              <a:t>780,7</a:t>
            </a:r>
            <a:r>
              <a:rPr lang="lt-LT" b="1" dirty="0">
                <a:latin typeface="Trebuchet MS" panose="020B0603020202020204" pitchFamily="34" charset="0"/>
              </a:rPr>
              <a:t> mln. €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1659D6-F429-44B7-B1A2-1DBC01AAFFFF}"/>
              </a:ext>
            </a:extLst>
          </p:cNvPr>
          <p:cNvSpPr/>
          <p:nvPr/>
        </p:nvSpPr>
        <p:spPr>
          <a:xfrm>
            <a:off x="4385381" y="4427244"/>
            <a:ext cx="31897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33,3</a:t>
            </a:r>
            <a:r>
              <a:rPr lang="lt-LT" b="1" dirty="0">
                <a:solidFill>
                  <a:schemeClr val="bg1"/>
                </a:solidFill>
                <a:latin typeface="Trebuchet MS" panose="020B0603020202020204" pitchFamily="34" charset="0"/>
              </a:rPr>
              <a:t> tūkst. JA</a:t>
            </a:r>
          </a:p>
          <a:p>
            <a:pPr algn="ctr"/>
            <a:endParaRPr lang="lt-LT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lt-LT" b="1" dirty="0">
                <a:solidFill>
                  <a:schemeClr val="bg1"/>
                </a:solidFill>
                <a:latin typeface="Trebuchet MS" panose="020B0603020202020204" pitchFamily="34" charset="0"/>
              </a:rPr>
              <a:t>Turi mokestinę nepriemoką</a:t>
            </a:r>
          </a:p>
          <a:p>
            <a:pPr algn="ctr"/>
            <a:r>
              <a:rPr lang="lt-LT" sz="2000" b="1" dirty="0">
                <a:solidFill>
                  <a:srgbClr val="00B050"/>
                </a:solidFill>
                <a:latin typeface="Trebuchet MS" panose="020B0603020202020204" pitchFamily="34" charset="0"/>
              </a:rPr>
              <a:t>11,9</a:t>
            </a:r>
            <a:r>
              <a:rPr lang="lt-LT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lt-LT" b="1" dirty="0">
                <a:solidFill>
                  <a:schemeClr val="bg1"/>
                </a:solidFill>
                <a:latin typeface="Trebuchet MS" panose="020B0603020202020204" pitchFamily="34" charset="0"/>
              </a:rPr>
              <a:t>tūkst. MM</a:t>
            </a:r>
          </a:p>
          <a:p>
            <a:pPr algn="ctr"/>
            <a:r>
              <a:rPr lang="lt-LT" sz="2000" b="1" dirty="0">
                <a:solidFill>
                  <a:srgbClr val="00B050"/>
                </a:solidFill>
                <a:latin typeface="Trebuchet MS" panose="020B0603020202020204" pitchFamily="34" charset="0"/>
              </a:rPr>
              <a:t>303,9</a:t>
            </a:r>
            <a:r>
              <a:rPr lang="lt-LT" b="1" dirty="0">
                <a:solidFill>
                  <a:schemeClr val="bg1"/>
                </a:solidFill>
                <a:latin typeface="Trebuchet MS" panose="020B0603020202020204" pitchFamily="34" charset="0"/>
              </a:rPr>
              <a:t> mln. €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AFAA01-9E3D-478C-9876-5D0476559BFF}"/>
              </a:ext>
            </a:extLst>
          </p:cNvPr>
          <p:cNvSpPr/>
          <p:nvPr/>
        </p:nvSpPr>
        <p:spPr>
          <a:xfrm>
            <a:off x="7454385" y="1502628"/>
            <a:ext cx="318976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>
                <a:solidFill>
                  <a:srgbClr val="00693C"/>
                </a:solidFill>
                <a:latin typeface="Trebuchet MS" panose="020B0603020202020204" pitchFamily="34" charset="0"/>
              </a:rPr>
              <a:t>Nuo 2021</a:t>
            </a:r>
            <a:r>
              <a:rPr lang="en-US" sz="2400" b="1" dirty="0">
                <a:solidFill>
                  <a:srgbClr val="00693C"/>
                </a:solidFill>
                <a:latin typeface="Trebuchet MS" panose="020B0603020202020204" pitchFamily="34" charset="0"/>
              </a:rPr>
              <a:t> </a:t>
            </a:r>
            <a:r>
              <a:rPr lang="lt-LT" sz="2400" b="1" dirty="0">
                <a:solidFill>
                  <a:srgbClr val="00693C"/>
                </a:solidFill>
                <a:latin typeface="Trebuchet MS" panose="020B0603020202020204" pitchFamily="34" charset="0"/>
              </a:rPr>
              <a:t>01</a:t>
            </a:r>
            <a:r>
              <a:rPr lang="en-US" sz="2400" b="1" dirty="0">
                <a:solidFill>
                  <a:srgbClr val="00693C"/>
                </a:solidFill>
                <a:latin typeface="Trebuchet MS" panose="020B0603020202020204" pitchFamily="34" charset="0"/>
              </a:rPr>
              <a:t> </a:t>
            </a:r>
            <a:r>
              <a:rPr lang="lt-LT" sz="2400" b="1" dirty="0">
                <a:solidFill>
                  <a:srgbClr val="00693C"/>
                </a:solidFill>
                <a:latin typeface="Trebuchet MS" panose="020B0603020202020204" pitchFamily="34" charset="0"/>
              </a:rPr>
              <a:t>01</a:t>
            </a:r>
          </a:p>
          <a:p>
            <a:pPr algn="ctr"/>
            <a:endParaRPr lang="lt-LT" b="1" dirty="0">
              <a:latin typeface="Trebuchet MS" panose="020B0603020202020204" pitchFamily="34" charset="0"/>
            </a:endParaRPr>
          </a:p>
          <a:p>
            <a:pPr algn="ctr"/>
            <a:r>
              <a:rPr lang="lt-LT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67,4</a:t>
            </a:r>
            <a:r>
              <a:rPr lang="lt-LT" b="1" dirty="0">
                <a:latin typeface="Trebuchet MS" panose="020B0603020202020204" pitchFamily="34" charset="0"/>
              </a:rPr>
              <a:t> tūkst. JA</a:t>
            </a:r>
          </a:p>
          <a:p>
            <a:pPr algn="ctr"/>
            <a:endParaRPr lang="lt-LT" b="1" dirty="0">
              <a:latin typeface="Trebuchet MS" panose="020B0603020202020204" pitchFamily="34" charset="0"/>
            </a:endParaRPr>
          </a:p>
          <a:p>
            <a:pPr algn="ctr"/>
            <a:r>
              <a:rPr lang="lt-LT" b="1" dirty="0">
                <a:latin typeface="Trebuchet MS" panose="020B0603020202020204" pitchFamily="34" charset="0"/>
              </a:rPr>
              <a:t>Turi mokestinę nepriemoką</a:t>
            </a:r>
          </a:p>
          <a:p>
            <a:pPr algn="ctr"/>
            <a:r>
              <a:rPr lang="lt-LT" sz="2000" b="1" dirty="0">
                <a:solidFill>
                  <a:srgbClr val="00B050"/>
                </a:solidFill>
                <a:latin typeface="Trebuchet MS" panose="020B0603020202020204" pitchFamily="34" charset="0"/>
              </a:rPr>
              <a:t>16,1</a:t>
            </a:r>
            <a:r>
              <a:rPr lang="lt-LT" b="1" dirty="0">
                <a:latin typeface="Trebuchet MS" panose="020B0603020202020204" pitchFamily="34" charset="0"/>
              </a:rPr>
              <a:t> tūkst. JA </a:t>
            </a:r>
          </a:p>
          <a:p>
            <a:pPr algn="ctr"/>
            <a:r>
              <a:rPr lang="lt-LT" sz="2000" b="1" dirty="0">
                <a:solidFill>
                  <a:srgbClr val="00B050"/>
                </a:solidFill>
                <a:latin typeface="Trebuchet MS" panose="020B0603020202020204" pitchFamily="34" charset="0"/>
              </a:rPr>
              <a:t>317,4</a:t>
            </a:r>
            <a:r>
              <a:rPr lang="lt-LT" b="1" dirty="0">
                <a:latin typeface="Trebuchet MS" panose="020B0603020202020204" pitchFamily="34" charset="0"/>
              </a:rPr>
              <a:t> mln. €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3675EAA-DB82-4F14-BAD9-FCC5B9097DC0}"/>
              </a:ext>
            </a:extLst>
          </p:cNvPr>
          <p:cNvSpPr/>
          <p:nvPr/>
        </p:nvSpPr>
        <p:spPr>
          <a:xfrm>
            <a:off x="4782594" y="2280571"/>
            <a:ext cx="2395343" cy="738365"/>
          </a:xfrm>
          <a:prstGeom prst="rightArrow">
            <a:avLst/>
          </a:prstGeom>
          <a:noFill/>
          <a:ln w="38100">
            <a:solidFill>
              <a:srgbClr val="D3E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1C61AA-72D7-4FBF-8E35-42F0B33A7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97" y="3071264"/>
            <a:ext cx="1086004" cy="10860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173003-C75F-4275-8A3E-E0E4E10262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07" y="5382213"/>
            <a:ext cx="1086004" cy="10860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572D141-9A3C-4AD2-9984-B29993D79F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414" y="3027083"/>
            <a:ext cx="1086004" cy="10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0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18E1CA-297D-442D-A38D-FD1F9D15D884}"/>
              </a:ext>
            </a:extLst>
          </p:cNvPr>
          <p:cNvSpPr/>
          <p:nvPr/>
        </p:nvSpPr>
        <p:spPr>
          <a:xfrm>
            <a:off x="0" y="-46"/>
            <a:ext cx="12192000" cy="1158995"/>
          </a:xfrm>
          <a:prstGeom prst="rect">
            <a:avLst/>
          </a:prstGeom>
          <a:solidFill>
            <a:srgbClr val="006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D40"/>
                </a:solidFill>
              </a:rPr>
              <a:t>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9006D-FDE4-47C0-832F-F9FE50C0C8DF}"/>
              </a:ext>
            </a:extLst>
          </p:cNvPr>
          <p:cNvSpPr/>
          <p:nvPr/>
        </p:nvSpPr>
        <p:spPr>
          <a:xfrm>
            <a:off x="0" y="16395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2020 m. rugpjūčio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lt-L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–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lt-L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gruodžio mėn. mokestinė nepriemoka, kuriai taikomos mokestinės pagalbos priemonės,  augo mažesniu tempu nei ankstesniais mėnesiais </a:t>
            </a:r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F5AED475-796E-4253-B22D-9563F84C4C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5754007"/>
              </p:ext>
            </p:extLst>
          </p:nvPr>
        </p:nvGraphicFramePr>
        <p:xfrm>
          <a:off x="330740" y="1536970"/>
          <a:ext cx="11439728" cy="483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3897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850</Words>
  <Application>Microsoft Office PowerPoint</Application>
  <PresentationFormat>Widescreen</PresentationFormat>
  <Paragraphs>118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Poppins Medium</vt:lpstr>
      <vt:lpstr>Calibri Light</vt:lpstr>
      <vt:lpstr>Calibri</vt:lpstr>
      <vt:lpstr>Wingdings</vt:lpstr>
      <vt:lpstr>Roboto Medium</vt:lpstr>
      <vt:lpstr>Trebuchet MS</vt:lpstr>
      <vt:lpstr>Arial</vt:lpstr>
      <vt:lpstr>Trebuchet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Saule Gimzunaite</dc:creator>
  <cp:lastModifiedBy>Viktorija Mileikaite</cp:lastModifiedBy>
  <cp:revision>19</cp:revision>
  <dcterms:created xsi:type="dcterms:W3CDTF">2021-01-15T12:05:47Z</dcterms:created>
  <dcterms:modified xsi:type="dcterms:W3CDTF">2021-01-22T07:53:50Z</dcterms:modified>
</cp:coreProperties>
</file>