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2"/>
  </p:notesMasterIdLst>
  <p:handoutMasterIdLst>
    <p:handoutMasterId r:id="rId23"/>
  </p:handoutMasterIdLst>
  <p:sldIdLst>
    <p:sldId id="293" r:id="rId2"/>
    <p:sldId id="474" r:id="rId3"/>
    <p:sldId id="471" r:id="rId4"/>
    <p:sldId id="472" r:id="rId5"/>
    <p:sldId id="483" r:id="rId6"/>
    <p:sldId id="449" r:id="rId7"/>
    <p:sldId id="480" r:id="rId8"/>
    <p:sldId id="276" r:id="rId9"/>
    <p:sldId id="451" r:id="rId10"/>
    <p:sldId id="498" r:id="rId11"/>
    <p:sldId id="425" r:id="rId12"/>
    <p:sldId id="475" r:id="rId13"/>
    <p:sldId id="499" r:id="rId14"/>
    <p:sldId id="443" r:id="rId15"/>
    <p:sldId id="497" r:id="rId16"/>
    <p:sldId id="478" r:id="rId17"/>
    <p:sldId id="500" r:id="rId18"/>
    <p:sldId id="452" r:id="rId19"/>
    <p:sldId id="473" r:id="rId20"/>
    <p:sldId id="339" r:id="rId21"/>
  </p:sldIdLst>
  <p:sldSz cx="12192000" cy="6858000"/>
  <p:notesSz cx="6797675" cy="9926638"/>
  <p:embeddedFontLst>
    <p:embeddedFont>
      <p:font typeface="Calibri" panose="020F0502020204030204" pitchFamily="3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
      <p:font typeface="Gordita Light" charset="0"/>
      <p:regular r:id="rId32"/>
    </p:embeddedFont>
    <p:embeddedFont>
      <p:font typeface="Gordita"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384"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AB56"/>
    <a:srgbClr val="699AD0"/>
    <a:srgbClr val="4CA877"/>
    <a:srgbClr val="434244"/>
    <a:srgbClr val="DFE0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46ED1-3472-419B-A772-7DB15E63FFF4}" v="56" dt="2021-01-20T18:38:09.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pos="4384"/>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a Ševerenkienė" userId="27900973-1c99-4692-b1d7-799d98e1db7a" providerId="ADAL" clId="{21825B43-3CA5-4EB1-AE07-C5BA61FB1C11}"/>
    <pc:docChg chg="undo modSld sldOrd">
      <pc:chgData name="Renata Ševerenkienė" userId="27900973-1c99-4692-b1d7-799d98e1db7a" providerId="ADAL" clId="{21825B43-3CA5-4EB1-AE07-C5BA61FB1C11}" dt="2021-01-19T12:13:18.333" v="254" actId="14100"/>
      <pc:docMkLst>
        <pc:docMk/>
      </pc:docMkLst>
      <pc:sldChg chg="addSp delSp modSp">
        <pc:chgData name="Renata Ševerenkienė" userId="27900973-1c99-4692-b1d7-799d98e1db7a" providerId="ADAL" clId="{21825B43-3CA5-4EB1-AE07-C5BA61FB1C11}" dt="2021-01-19T12:11:24.651" v="248" actId="108"/>
        <pc:sldMkLst>
          <pc:docMk/>
          <pc:sldMk cId="686416172" sldId="276"/>
        </pc:sldMkLst>
        <pc:spChg chg="mod">
          <ac:chgData name="Renata Ševerenkienė" userId="27900973-1c99-4692-b1d7-799d98e1db7a" providerId="ADAL" clId="{21825B43-3CA5-4EB1-AE07-C5BA61FB1C11}" dt="2021-01-19T12:11:06.193" v="244" actId="108"/>
          <ac:spMkLst>
            <pc:docMk/>
            <pc:sldMk cId="686416172" sldId="276"/>
            <ac:spMk id="16" creationId="{99AB3537-914E-47AD-9341-4496795009DF}"/>
          </ac:spMkLst>
        </pc:spChg>
        <pc:spChg chg="mod">
          <ac:chgData name="Renata Ševerenkienė" userId="27900973-1c99-4692-b1d7-799d98e1db7a" providerId="ADAL" clId="{21825B43-3CA5-4EB1-AE07-C5BA61FB1C11}" dt="2021-01-19T12:11:21.253" v="247" actId="1076"/>
          <ac:spMkLst>
            <pc:docMk/>
            <pc:sldMk cId="686416172" sldId="276"/>
            <ac:spMk id="17" creationId="{DAB9E2F2-1B53-421F-A392-19DFEB07A232}"/>
          </ac:spMkLst>
        </pc:spChg>
        <pc:spChg chg="mod">
          <ac:chgData name="Renata Ševerenkienė" userId="27900973-1c99-4692-b1d7-799d98e1db7a" providerId="ADAL" clId="{21825B43-3CA5-4EB1-AE07-C5BA61FB1C11}" dt="2021-01-19T12:11:24.651" v="248" actId="108"/>
          <ac:spMkLst>
            <pc:docMk/>
            <pc:sldMk cId="686416172" sldId="276"/>
            <ac:spMk id="18" creationId="{1475A6BF-4A86-4E96-8250-E56A080E1B27}"/>
          </ac:spMkLst>
        </pc:spChg>
        <pc:spChg chg="del">
          <ac:chgData name="Renata Ševerenkienė" userId="27900973-1c99-4692-b1d7-799d98e1db7a" providerId="ADAL" clId="{21825B43-3CA5-4EB1-AE07-C5BA61FB1C11}" dt="2021-01-19T12:10:33.550" v="241"/>
          <ac:spMkLst>
            <pc:docMk/>
            <pc:sldMk cId="686416172" sldId="276"/>
            <ac:spMk id="19" creationId="{0BCFEF6C-FB4B-4935-8390-5BCEDC4A5CCC}"/>
          </ac:spMkLst>
        </pc:spChg>
        <pc:spChg chg="mod">
          <ac:chgData name="Renata Ševerenkienė" userId="27900973-1c99-4692-b1d7-799d98e1db7a" providerId="ADAL" clId="{21825B43-3CA5-4EB1-AE07-C5BA61FB1C11}" dt="2021-01-19T12:07:49.758" v="49" actId="20577"/>
          <ac:spMkLst>
            <pc:docMk/>
            <pc:sldMk cId="686416172" sldId="276"/>
            <ac:spMk id="25" creationId="{0C88E4AE-562A-43D4-8080-A0ADD2F731B1}"/>
          </ac:spMkLst>
        </pc:spChg>
        <pc:spChg chg="del">
          <ac:chgData name="Renata Ševerenkienė" userId="27900973-1c99-4692-b1d7-799d98e1db7a" providerId="ADAL" clId="{21825B43-3CA5-4EB1-AE07-C5BA61FB1C11}" dt="2021-01-19T12:10:30.609" v="240"/>
          <ac:spMkLst>
            <pc:docMk/>
            <pc:sldMk cId="686416172" sldId="276"/>
            <ac:spMk id="28" creationId="{3ABA05F3-58EC-405C-AE71-7BBC46801F2B}"/>
          </ac:spMkLst>
        </pc:spChg>
        <pc:spChg chg="del">
          <ac:chgData name="Renata Ševerenkienė" userId="27900973-1c99-4692-b1d7-799d98e1db7a" providerId="ADAL" clId="{21825B43-3CA5-4EB1-AE07-C5BA61FB1C11}" dt="2021-01-19T12:10:24.722" v="238"/>
          <ac:spMkLst>
            <pc:docMk/>
            <pc:sldMk cId="686416172" sldId="276"/>
            <ac:spMk id="29" creationId="{02761EEB-6DA1-4D97-9AB7-ECB946345169}"/>
          </ac:spMkLst>
        </pc:spChg>
        <pc:spChg chg="add del">
          <ac:chgData name="Renata Ševerenkienė" userId="27900973-1c99-4692-b1d7-799d98e1db7a" providerId="ADAL" clId="{21825B43-3CA5-4EB1-AE07-C5BA61FB1C11}" dt="2021-01-19T12:10:16.725" v="236"/>
          <ac:spMkLst>
            <pc:docMk/>
            <pc:sldMk cId="686416172" sldId="276"/>
            <ac:spMk id="31" creationId="{C554C2BE-7162-4526-8752-6E61A534E1E0}"/>
          </ac:spMkLst>
        </pc:spChg>
        <pc:spChg chg="del">
          <ac:chgData name="Renata Ševerenkienė" userId="27900973-1c99-4692-b1d7-799d98e1db7a" providerId="ADAL" clId="{21825B43-3CA5-4EB1-AE07-C5BA61FB1C11}" dt="2021-01-19T12:10:11.915" v="234"/>
          <ac:spMkLst>
            <pc:docMk/>
            <pc:sldMk cId="686416172" sldId="276"/>
            <ac:spMk id="32" creationId="{05A7149A-3E21-408D-9FA8-E0918ED8661C}"/>
          </ac:spMkLst>
        </pc:spChg>
        <pc:spChg chg="del">
          <ac:chgData name="Renata Ševerenkienė" userId="27900973-1c99-4692-b1d7-799d98e1db7a" providerId="ADAL" clId="{21825B43-3CA5-4EB1-AE07-C5BA61FB1C11}" dt="2021-01-19T12:10:27.554" v="239"/>
          <ac:spMkLst>
            <pc:docMk/>
            <pc:sldMk cId="686416172" sldId="276"/>
            <ac:spMk id="33" creationId="{0AF58683-37E4-4D53-B36D-735145F3B034}"/>
          </ac:spMkLst>
        </pc:spChg>
        <pc:spChg chg="del">
          <ac:chgData name="Renata Ševerenkienė" userId="27900973-1c99-4692-b1d7-799d98e1db7a" providerId="ADAL" clId="{21825B43-3CA5-4EB1-AE07-C5BA61FB1C11}" dt="2021-01-19T12:10:08.634" v="233"/>
          <ac:spMkLst>
            <pc:docMk/>
            <pc:sldMk cId="686416172" sldId="276"/>
            <ac:spMk id="36" creationId="{A50B3366-875C-4CE8-8274-1336F6D3207E}"/>
          </ac:spMkLst>
        </pc:spChg>
        <pc:spChg chg="mod">
          <ac:chgData name="Renata Ševerenkienė" userId="27900973-1c99-4692-b1d7-799d98e1db7a" providerId="ADAL" clId="{21825B43-3CA5-4EB1-AE07-C5BA61FB1C11}" dt="2021-01-19T12:10:19.376" v="237" actId="20577"/>
          <ac:spMkLst>
            <pc:docMk/>
            <pc:sldMk cId="686416172" sldId="276"/>
            <ac:spMk id="40" creationId="{5AF199A8-F036-4072-8077-FF9F99385B5B}"/>
          </ac:spMkLst>
        </pc:spChg>
      </pc:sldChg>
      <pc:sldChg chg="modSp ord">
        <pc:chgData name="Renata Ševerenkienė" userId="27900973-1c99-4692-b1d7-799d98e1db7a" providerId="ADAL" clId="{21825B43-3CA5-4EB1-AE07-C5BA61FB1C11}" dt="2021-01-19T12:13:18.333" v="254" actId="14100"/>
        <pc:sldMkLst>
          <pc:docMk/>
          <pc:sldMk cId="1168974855" sldId="449"/>
        </pc:sldMkLst>
        <pc:spChg chg="mod">
          <ac:chgData name="Renata Ševerenkienė" userId="27900973-1c99-4692-b1d7-799d98e1db7a" providerId="ADAL" clId="{21825B43-3CA5-4EB1-AE07-C5BA61FB1C11}" dt="2021-01-19T12:13:18.333" v="254" actId="14100"/>
          <ac:spMkLst>
            <pc:docMk/>
            <pc:sldMk cId="1168974855" sldId="449"/>
            <ac:spMk id="4" creationId="{00000000-0000-0000-0000-000000000000}"/>
          </ac:spMkLst>
        </pc:spChg>
      </pc:sldChg>
      <pc:sldChg chg="modSp">
        <pc:chgData name="Renata Ševerenkienė" userId="27900973-1c99-4692-b1d7-799d98e1db7a" providerId="ADAL" clId="{21825B43-3CA5-4EB1-AE07-C5BA61FB1C11}" dt="2021-01-19T12:10:47.880" v="243" actId="108"/>
        <pc:sldMkLst>
          <pc:docMk/>
          <pc:sldMk cId="510586521" sldId="483"/>
        </pc:sldMkLst>
        <pc:spChg chg="mod">
          <ac:chgData name="Renata Ševerenkienė" userId="27900973-1c99-4692-b1d7-799d98e1db7a" providerId="ADAL" clId="{21825B43-3CA5-4EB1-AE07-C5BA61FB1C11}" dt="2021-01-19T12:10:47.880" v="243" actId="108"/>
          <ac:spMkLst>
            <pc:docMk/>
            <pc:sldMk cId="510586521" sldId="483"/>
            <ac:spMk id="10" creationId="{00000000-0000-0000-0000-000000000000}"/>
          </ac:spMkLst>
        </pc:spChg>
      </pc:sldChg>
    </pc:docChg>
  </pc:docChgLst>
  <pc:docChgLst>
    <pc:chgData name="Renata Ševerenkienė" userId="27900973-1c99-4692-b1d7-799d98e1db7a" providerId="ADAL" clId="{76C46ED1-3472-419B-A772-7DB15E63FFF4}"/>
    <pc:docChg chg="custSel modSld">
      <pc:chgData name="Renata Ševerenkienė" userId="27900973-1c99-4692-b1d7-799d98e1db7a" providerId="ADAL" clId="{76C46ED1-3472-419B-A772-7DB15E63FFF4}" dt="2021-01-20T18:40:33.269" v="1444" actId="20577"/>
      <pc:docMkLst>
        <pc:docMk/>
      </pc:docMkLst>
      <pc:sldChg chg="modSp">
        <pc:chgData name="Renata Ševerenkienė" userId="27900973-1c99-4692-b1d7-799d98e1db7a" providerId="ADAL" clId="{76C46ED1-3472-419B-A772-7DB15E63FFF4}" dt="2021-01-20T15:19:10.845" v="1107" actId="20577"/>
        <pc:sldMkLst>
          <pc:docMk/>
          <pc:sldMk cId="3647212281" sldId="443"/>
        </pc:sldMkLst>
        <pc:spChg chg="mod">
          <ac:chgData name="Renata Ševerenkienė" userId="27900973-1c99-4692-b1d7-799d98e1db7a" providerId="ADAL" clId="{76C46ED1-3472-419B-A772-7DB15E63FFF4}" dt="2021-01-20T15:19:10.845" v="1107" actId="20577"/>
          <ac:spMkLst>
            <pc:docMk/>
            <pc:sldMk cId="3647212281" sldId="443"/>
            <ac:spMk id="14" creationId="{00000000-0000-0000-0000-000000000000}"/>
          </ac:spMkLst>
        </pc:spChg>
      </pc:sldChg>
      <pc:sldChg chg="modSp">
        <pc:chgData name="Renata Ševerenkienė" userId="27900973-1c99-4692-b1d7-799d98e1db7a" providerId="ADAL" clId="{76C46ED1-3472-419B-A772-7DB15E63FFF4}" dt="2021-01-20T15:13:57.893" v="914" actId="5793"/>
        <pc:sldMkLst>
          <pc:docMk/>
          <pc:sldMk cId="1168974855" sldId="449"/>
        </pc:sldMkLst>
        <pc:spChg chg="mod">
          <ac:chgData name="Renata Ševerenkienė" userId="27900973-1c99-4692-b1d7-799d98e1db7a" providerId="ADAL" clId="{76C46ED1-3472-419B-A772-7DB15E63FFF4}" dt="2021-01-20T15:12:47.791" v="877" actId="20577"/>
          <ac:spMkLst>
            <pc:docMk/>
            <pc:sldMk cId="1168974855" sldId="449"/>
            <ac:spMk id="2" creationId="{00000000-0000-0000-0000-000000000000}"/>
          </ac:spMkLst>
        </pc:spChg>
        <pc:spChg chg="mod">
          <ac:chgData name="Renata Ševerenkienė" userId="27900973-1c99-4692-b1d7-799d98e1db7a" providerId="ADAL" clId="{76C46ED1-3472-419B-A772-7DB15E63FFF4}" dt="2021-01-20T15:13:57.893" v="914" actId="5793"/>
          <ac:spMkLst>
            <pc:docMk/>
            <pc:sldMk cId="1168974855" sldId="449"/>
            <ac:spMk id="4" creationId="{00000000-0000-0000-0000-000000000000}"/>
          </ac:spMkLst>
        </pc:spChg>
      </pc:sldChg>
      <pc:sldChg chg="modSp">
        <pc:chgData name="Renata Ševerenkienė" userId="27900973-1c99-4692-b1d7-799d98e1db7a" providerId="ADAL" clId="{76C46ED1-3472-419B-A772-7DB15E63FFF4}" dt="2021-01-20T11:13:24.046" v="462" actId="20577"/>
        <pc:sldMkLst>
          <pc:docMk/>
          <pc:sldMk cId="269329163" sldId="471"/>
        </pc:sldMkLst>
        <pc:spChg chg="mod">
          <ac:chgData name="Renata Ševerenkienė" userId="27900973-1c99-4692-b1d7-799d98e1db7a" providerId="ADAL" clId="{76C46ED1-3472-419B-A772-7DB15E63FFF4}" dt="2021-01-20T11:13:24.046" v="462" actId="20577"/>
          <ac:spMkLst>
            <pc:docMk/>
            <pc:sldMk cId="269329163" sldId="471"/>
            <ac:spMk id="44" creationId="{00000000-0000-0000-0000-000000000000}"/>
          </ac:spMkLst>
        </pc:spChg>
      </pc:sldChg>
      <pc:sldChg chg="modSp">
        <pc:chgData name="Renata Ševerenkienė" userId="27900973-1c99-4692-b1d7-799d98e1db7a" providerId="ADAL" clId="{76C46ED1-3472-419B-A772-7DB15E63FFF4}" dt="2021-01-20T15:09:32.570" v="776" actId="20577"/>
        <pc:sldMkLst>
          <pc:docMk/>
          <pc:sldMk cId="1855908687" sldId="472"/>
        </pc:sldMkLst>
        <pc:spChg chg="mod">
          <ac:chgData name="Renata Ševerenkienė" userId="27900973-1c99-4692-b1d7-799d98e1db7a" providerId="ADAL" clId="{76C46ED1-3472-419B-A772-7DB15E63FFF4}" dt="2021-01-20T15:09:32.570" v="776" actId="20577"/>
          <ac:spMkLst>
            <pc:docMk/>
            <pc:sldMk cId="1855908687" sldId="472"/>
            <ac:spMk id="4" creationId="{00000000-0000-0000-0000-000000000000}"/>
          </ac:spMkLst>
        </pc:spChg>
      </pc:sldChg>
      <pc:sldChg chg="modSp">
        <pc:chgData name="Renata Ševerenkienė" userId="27900973-1c99-4692-b1d7-799d98e1db7a" providerId="ADAL" clId="{76C46ED1-3472-419B-A772-7DB15E63FFF4}" dt="2021-01-20T15:16:57.195" v="987" actId="255"/>
        <pc:sldMkLst>
          <pc:docMk/>
          <pc:sldMk cId="2514119625" sldId="475"/>
        </pc:sldMkLst>
        <pc:spChg chg="mod">
          <ac:chgData name="Renata Ševerenkienė" userId="27900973-1c99-4692-b1d7-799d98e1db7a" providerId="ADAL" clId="{76C46ED1-3472-419B-A772-7DB15E63FFF4}" dt="2021-01-19T12:16:48.879" v="49" actId="20577"/>
          <ac:spMkLst>
            <pc:docMk/>
            <pc:sldMk cId="2514119625" sldId="475"/>
            <ac:spMk id="13" creationId="{2031C84F-5A04-4318-B36A-3BE75FB11C8B}"/>
          </ac:spMkLst>
        </pc:spChg>
        <pc:spChg chg="mod">
          <ac:chgData name="Renata Ševerenkienė" userId="27900973-1c99-4692-b1d7-799d98e1db7a" providerId="ADAL" clId="{76C46ED1-3472-419B-A772-7DB15E63FFF4}" dt="2021-01-19T12:16:25.166" v="46" actId="20577"/>
          <ac:spMkLst>
            <pc:docMk/>
            <pc:sldMk cId="2514119625" sldId="475"/>
            <ac:spMk id="15" creationId="{40EC5F6C-3388-4881-9368-F7B6F556FC86}"/>
          </ac:spMkLst>
        </pc:spChg>
        <pc:graphicFrameChg chg="mod">
          <ac:chgData name="Renata Ševerenkienė" userId="27900973-1c99-4692-b1d7-799d98e1db7a" providerId="ADAL" clId="{76C46ED1-3472-419B-A772-7DB15E63FFF4}" dt="2021-01-20T15:16:57.195" v="987" actId="255"/>
          <ac:graphicFrameMkLst>
            <pc:docMk/>
            <pc:sldMk cId="2514119625" sldId="475"/>
            <ac:graphicFrameMk id="14" creationId="{2B341188-4C6E-4F12-906C-A338B9E1DEE5}"/>
          </ac:graphicFrameMkLst>
        </pc:graphicFrameChg>
      </pc:sldChg>
      <pc:sldChg chg="modSp modNotesTx">
        <pc:chgData name="Renata Ševerenkienė" userId="27900973-1c99-4692-b1d7-799d98e1db7a" providerId="ADAL" clId="{76C46ED1-3472-419B-A772-7DB15E63FFF4}" dt="2021-01-20T12:39:47.088" v="559" actId="20577"/>
        <pc:sldMkLst>
          <pc:docMk/>
          <pc:sldMk cId="1728933841" sldId="478"/>
        </pc:sldMkLst>
        <pc:graphicFrameChg chg="modGraphic">
          <ac:chgData name="Renata Ševerenkienė" userId="27900973-1c99-4692-b1d7-799d98e1db7a" providerId="ADAL" clId="{76C46ED1-3472-419B-A772-7DB15E63FFF4}" dt="2021-01-20T07:46:43.067" v="418" actId="20577"/>
          <ac:graphicFrameMkLst>
            <pc:docMk/>
            <pc:sldMk cId="1728933841" sldId="478"/>
            <ac:graphicFrameMk id="8" creationId="{06CA06EF-E6ED-4BAF-9B54-543DED688B57}"/>
          </ac:graphicFrameMkLst>
        </pc:graphicFrameChg>
      </pc:sldChg>
      <pc:sldChg chg="modSp">
        <pc:chgData name="Renata Ševerenkienė" userId="27900973-1c99-4692-b1d7-799d98e1db7a" providerId="ADAL" clId="{76C46ED1-3472-419B-A772-7DB15E63FFF4}" dt="2021-01-20T11:14:13.917" v="503" actId="20577"/>
        <pc:sldMkLst>
          <pc:docMk/>
          <pc:sldMk cId="3594732251" sldId="480"/>
        </pc:sldMkLst>
        <pc:spChg chg="mod">
          <ac:chgData name="Renata Ševerenkienė" userId="27900973-1c99-4692-b1d7-799d98e1db7a" providerId="ADAL" clId="{76C46ED1-3472-419B-A772-7DB15E63FFF4}" dt="2021-01-20T11:14:13.917" v="503" actId="20577"/>
          <ac:spMkLst>
            <pc:docMk/>
            <pc:sldMk cId="3594732251" sldId="480"/>
            <ac:spMk id="25" creationId="{C3A89289-EF0B-4C9D-B13F-F18B7045AE68}"/>
          </ac:spMkLst>
        </pc:spChg>
      </pc:sldChg>
      <pc:sldChg chg="delSp modSp">
        <pc:chgData name="Renata Ševerenkienė" userId="27900973-1c99-4692-b1d7-799d98e1db7a" providerId="ADAL" clId="{76C46ED1-3472-419B-A772-7DB15E63FFF4}" dt="2021-01-20T15:10:59.725" v="793" actId="478"/>
        <pc:sldMkLst>
          <pc:docMk/>
          <pc:sldMk cId="510586521" sldId="483"/>
        </pc:sldMkLst>
        <pc:spChg chg="mod">
          <ac:chgData name="Renata Ševerenkienė" userId="27900973-1c99-4692-b1d7-799d98e1db7a" providerId="ADAL" clId="{76C46ED1-3472-419B-A772-7DB15E63FFF4}" dt="2021-01-20T15:10:48.460" v="792" actId="122"/>
          <ac:spMkLst>
            <pc:docMk/>
            <pc:sldMk cId="510586521" sldId="483"/>
            <ac:spMk id="10" creationId="{00000000-0000-0000-0000-000000000000}"/>
          </ac:spMkLst>
        </pc:spChg>
        <pc:spChg chg="mod">
          <ac:chgData name="Renata Ševerenkienė" userId="27900973-1c99-4692-b1d7-799d98e1db7a" providerId="ADAL" clId="{76C46ED1-3472-419B-A772-7DB15E63FFF4}" dt="2021-01-20T15:10:31.206" v="789" actId="255"/>
          <ac:spMkLst>
            <pc:docMk/>
            <pc:sldMk cId="510586521" sldId="483"/>
            <ac:spMk id="11" creationId="{00000000-0000-0000-0000-000000000000}"/>
          </ac:spMkLst>
        </pc:spChg>
        <pc:spChg chg="topLvl">
          <ac:chgData name="Renata Ševerenkienė" userId="27900973-1c99-4692-b1d7-799d98e1db7a" providerId="ADAL" clId="{76C46ED1-3472-419B-A772-7DB15E63FFF4}" dt="2021-01-20T15:10:59.725" v="793" actId="478"/>
          <ac:spMkLst>
            <pc:docMk/>
            <pc:sldMk cId="510586521" sldId="483"/>
            <ac:spMk id="12" creationId="{00000000-0000-0000-0000-000000000000}"/>
          </ac:spMkLst>
        </pc:spChg>
        <pc:spChg chg="del topLvl">
          <ac:chgData name="Renata Ševerenkienė" userId="27900973-1c99-4692-b1d7-799d98e1db7a" providerId="ADAL" clId="{76C46ED1-3472-419B-A772-7DB15E63FFF4}" dt="2021-01-20T15:10:59.725" v="793" actId="478"/>
          <ac:spMkLst>
            <pc:docMk/>
            <pc:sldMk cId="510586521" sldId="483"/>
            <ac:spMk id="23" creationId="{00000000-0000-0000-0000-000000000000}"/>
          </ac:spMkLst>
        </pc:spChg>
        <pc:spChg chg="mod">
          <ac:chgData name="Renata Ševerenkienė" userId="27900973-1c99-4692-b1d7-799d98e1db7a" providerId="ADAL" clId="{76C46ED1-3472-419B-A772-7DB15E63FFF4}" dt="2021-01-20T15:10:10.190" v="784" actId="14100"/>
          <ac:spMkLst>
            <pc:docMk/>
            <pc:sldMk cId="510586521" sldId="483"/>
            <ac:spMk id="31" creationId="{08141645-6399-4860-A83B-0B04BFC87328}"/>
          </ac:spMkLst>
        </pc:spChg>
        <pc:grpChg chg="mod">
          <ac:chgData name="Renata Ševerenkienė" userId="27900973-1c99-4692-b1d7-799d98e1db7a" providerId="ADAL" clId="{76C46ED1-3472-419B-A772-7DB15E63FFF4}" dt="2021-01-20T15:10:07.790" v="783" actId="14100"/>
          <ac:grpSpMkLst>
            <pc:docMk/>
            <pc:sldMk cId="510586521" sldId="483"/>
            <ac:grpSpMk id="25" creationId="{00000000-0000-0000-0000-000000000000}"/>
          </ac:grpSpMkLst>
        </pc:grpChg>
        <pc:grpChg chg="mod">
          <ac:chgData name="Renata Ševerenkienė" userId="27900973-1c99-4692-b1d7-799d98e1db7a" providerId="ADAL" clId="{76C46ED1-3472-419B-A772-7DB15E63FFF4}" dt="2021-01-20T15:10:05.334" v="782" actId="14100"/>
          <ac:grpSpMkLst>
            <pc:docMk/>
            <pc:sldMk cId="510586521" sldId="483"/>
            <ac:grpSpMk id="26" creationId="{00000000-0000-0000-0000-000000000000}"/>
          </ac:grpSpMkLst>
        </pc:grpChg>
        <pc:grpChg chg="del">
          <ac:chgData name="Renata Ševerenkienė" userId="27900973-1c99-4692-b1d7-799d98e1db7a" providerId="ADAL" clId="{76C46ED1-3472-419B-A772-7DB15E63FFF4}" dt="2021-01-20T15:10:59.725" v="793" actId="478"/>
          <ac:grpSpMkLst>
            <pc:docMk/>
            <pc:sldMk cId="510586521" sldId="483"/>
            <ac:grpSpMk id="27" creationId="{00000000-0000-0000-0000-000000000000}"/>
          </ac:grpSpMkLst>
        </pc:grpChg>
        <pc:grpChg chg="mod">
          <ac:chgData name="Renata Ševerenkienė" userId="27900973-1c99-4692-b1d7-799d98e1db7a" providerId="ADAL" clId="{76C46ED1-3472-419B-A772-7DB15E63FFF4}" dt="2021-01-20T15:10:20.623" v="787" actId="14100"/>
          <ac:grpSpMkLst>
            <pc:docMk/>
            <pc:sldMk cId="510586521" sldId="483"/>
            <ac:grpSpMk id="30" creationId="{679660D6-C6B1-4259-8B51-08C5FD894552}"/>
          </ac:grpSpMkLst>
        </pc:grpChg>
      </pc:sldChg>
      <pc:sldChg chg="modSp">
        <pc:chgData name="Renata Ševerenkienė" userId="27900973-1c99-4692-b1d7-799d98e1db7a" providerId="ADAL" clId="{76C46ED1-3472-419B-A772-7DB15E63FFF4}" dt="2021-01-20T15:20:21.008" v="1151" actId="313"/>
        <pc:sldMkLst>
          <pc:docMk/>
          <pc:sldMk cId="1730302956" sldId="497"/>
        </pc:sldMkLst>
        <pc:spChg chg="mod">
          <ac:chgData name="Renata Ševerenkienė" userId="27900973-1c99-4692-b1d7-799d98e1db7a" providerId="ADAL" clId="{76C46ED1-3472-419B-A772-7DB15E63FFF4}" dt="2021-01-20T15:20:21.008" v="1151" actId="313"/>
          <ac:spMkLst>
            <pc:docMk/>
            <pc:sldMk cId="1730302956" sldId="497"/>
            <ac:spMk id="6" creationId="{B5937EF6-6623-4BD8-AA3B-3631A765A443}"/>
          </ac:spMkLst>
        </pc:spChg>
      </pc:sldChg>
      <pc:sldChg chg="modSp">
        <pc:chgData name="Renata Ševerenkienė" userId="27900973-1c99-4692-b1d7-799d98e1db7a" providerId="ADAL" clId="{76C46ED1-3472-419B-A772-7DB15E63FFF4}" dt="2021-01-20T15:15:27.984" v="949" actId="20577"/>
        <pc:sldMkLst>
          <pc:docMk/>
          <pc:sldMk cId="3424294701" sldId="498"/>
        </pc:sldMkLst>
        <pc:spChg chg="mod">
          <ac:chgData name="Renata Ševerenkienė" userId="27900973-1c99-4692-b1d7-799d98e1db7a" providerId="ADAL" clId="{76C46ED1-3472-419B-A772-7DB15E63FFF4}" dt="2021-01-20T15:15:27.984" v="949" actId="20577"/>
          <ac:spMkLst>
            <pc:docMk/>
            <pc:sldMk cId="3424294701" sldId="498"/>
            <ac:spMk id="4" creationId="{00000000-0000-0000-0000-000000000000}"/>
          </ac:spMkLst>
        </pc:spChg>
      </pc:sldChg>
      <pc:sldChg chg="addSp delSp modSp">
        <pc:chgData name="Renata Ševerenkienė" userId="27900973-1c99-4692-b1d7-799d98e1db7a" providerId="ADAL" clId="{76C46ED1-3472-419B-A772-7DB15E63FFF4}" dt="2021-01-20T18:40:33.269" v="1444" actId="20577"/>
        <pc:sldMkLst>
          <pc:docMk/>
          <pc:sldMk cId="1163704196" sldId="500"/>
        </pc:sldMkLst>
        <pc:graphicFrameChg chg="mod modGraphic">
          <ac:chgData name="Renata Ševerenkienė" userId="27900973-1c99-4692-b1d7-799d98e1db7a" providerId="ADAL" clId="{76C46ED1-3472-419B-A772-7DB15E63FFF4}" dt="2021-01-20T18:40:33.269" v="1444" actId="20577"/>
          <ac:graphicFrameMkLst>
            <pc:docMk/>
            <pc:sldMk cId="1163704196" sldId="500"/>
            <ac:graphicFrameMk id="8" creationId="{06CA06EF-E6ED-4BAF-9B54-543DED688B57}"/>
          </ac:graphicFrameMkLst>
        </pc:graphicFrameChg>
        <pc:picChg chg="add del">
          <ac:chgData name="Renata Ševerenkienė" userId="27900973-1c99-4692-b1d7-799d98e1db7a" providerId="ADAL" clId="{76C46ED1-3472-419B-A772-7DB15E63FFF4}" dt="2021-01-20T18:10:48.440" v="1157"/>
          <ac:picMkLst>
            <pc:docMk/>
            <pc:sldMk cId="1163704196" sldId="500"/>
            <ac:picMk id="2" creationId="{C1238285-71D2-4A7A-ADA4-518A40652F0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26CE1-85FB-448D-BDAD-0775C866FFBC}" type="doc">
      <dgm:prSet loTypeId="urn:microsoft.com/office/officeart/2005/8/layout/hProcess9" loCatId="process" qsTypeId="urn:microsoft.com/office/officeart/2005/8/quickstyle/simple1" qsCatId="simple" csTypeId="urn:microsoft.com/office/officeart/2005/8/colors/accent1_2" csCatId="accent1" phldr="1"/>
      <dgm:spPr/>
    </dgm:pt>
    <dgm:pt modelId="{59F4E69B-F83B-4CA2-B46C-7DF455B6F828}">
      <dgm:prSet phldrT="[Tekstas]" custT="1">
        <dgm:style>
          <a:lnRef idx="2">
            <a:schemeClr val="accent1"/>
          </a:lnRef>
          <a:fillRef idx="1">
            <a:schemeClr val="lt1"/>
          </a:fillRef>
          <a:effectRef idx="0">
            <a:schemeClr val="accent1"/>
          </a:effectRef>
          <a:fontRef idx="minor">
            <a:schemeClr val="dk1"/>
          </a:fontRef>
        </dgm:style>
      </dgm:prSet>
      <dgm:spPr>
        <a:ln>
          <a:solidFill>
            <a:srgbClr val="0FB273"/>
          </a:solidFill>
        </a:ln>
      </dgm:spPr>
      <dgm:t>
        <a:bodyPr/>
        <a:lstStyle/>
        <a:p>
          <a:r>
            <a:rPr lang="lt-LT" sz="1200" kern="1200">
              <a:solidFill>
                <a:srgbClr val="414144">
                  <a:lumMod val="50000"/>
                </a:srgbClr>
              </a:solidFill>
              <a:latin typeface="Gordita" pitchFamily="50" charset="-70"/>
              <a:ea typeface="Gordita" charset="0"/>
              <a:cs typeface="Gordita" pitchFamily="50" charset="-70"/>
            </a:rPr>
            <a:t>Pasiūlymas</a:t>
          </a:r>
        </a:p>
      </dgm:t>
    </dgm:pt>
    <dgm:pt modelId="{0D44D431-6B0F-42A9-89E3-AA7004FAE07A}" type="parTrans" cxnId="{FFC1CE1F-F058-4B69-B364-9952293231C1}">
      <dgm:prSet/>
      <dgm:spPr/>
      <dgm:t>
        <a:bodyPr/>
        <a:lstStyle/>
        <a:p>
          <a:endParaRPr lang="lt-LT"/>
        </a:p>
      </dgm:t>
    </dgm:pt>
    <dgm:pt modelId="{82439774-6E4D-4BCE-BF8D-50445E0EE1EA}" type="sibTrans" cxnId="{FFC1CE1F-F058-4B69-B364-9952293231C1}">
      <dgm:prSet/>
      <dgm:spPr/>
      <dgm:t>
        <a:bodyPr/>
        <a:lstStyle/>
        <a:p>
          <a:endParaRPr lang="lt-LT"/>
        </a:p>
      </dgm:t>
    </dgm:pt>
    <dgm:pt modelId="{2F11C5C4-766F-4ECE-B0B6-F9C127AD2F6E}">
      <dgm:prSet phldrT="[Tekstas]" custT="1">
        <dgm:style>
          <a:lnRef idx="2">
            <a:schemeClr val="accent1"/>
          </a:lnRef>
          <a:fillRef idx="1">
            <a:schemeClr val="lt1"/>
          </a:fillRef>
          <a:effectRef idx="0">
            <a:schemeClr val="accent1"/>
          </a:effectRef>
          <a:fontRef idx="minor">
            <a:schemeClr val="dk1"/>
          </a:fontRef>
        </dgm:style>
      </dgm:prSet>
      <dgm:spPr>
        <a:ln>
          <a:solidFill>
            <a:srgbClr val="0FB273"/>
          </a:solidFill>
        </a:ln>
      </dgm:spPr>
      <dgm:t>
        <a:bodyPr/>
        <a:lstStyle/>
        <a:p>
          <a:pPr marL="0" lvl="0" indent="0" algn="ctr" defTabSz="889000">
            <a:lnSpc>
              <a:spcPct val="90000"/>
            </a:lnSpc>
            <a:spcBef>
              <a:spcPct val="0"/>
            </a:spcBef>
            <a:spcAft>
              <a:spcPct val="35000"/>
            </a:spcAft>
            <a:buNone/>
          </a:pPr>
          <a:r>
            <a:rPr lang="lt-LT" sz="1400" kern="1200" dirty="0">
              <a:solidFill>
                <a:srgbClr val="414144">
                  <a:lumMod val="50000"/>
                </a:srgbClr>
              </a:solidFill>
              <a:latin typeface="Gordita" pitchFamily="50" charset="-70"/>
              <a:ea typeface="Gordita" charset="0"/>
              <a:cs typeface="Gordita" pitchFamily="50" charset="-70"/>
            </a:rPr>
            <a:t>Prašymas</a:t>
          </a:r>
        </a:p>
        <a:p>
          <a:pPr marL="0" lvl="0" indent="0" algn="ctr" defTabSz="889000">
            <a:lnSpc>
              <a:spcPct val="90000"/>
            </a:lnSpc>
            <a:spcBef>
              <a:spcPct val="0"/>
            </a:spcBef>
            <a:spcAft>
              <a:spcPct val="35000"/>
            </a:spcAft>
            <a:buNone/>
          </a:pPr>
          <a:r>
            <a:rPr lang="lt-LT" sz="1400" kern="1200" dirty="0">
              <a:solidFill>
                <a:srgbClr val="414144">
                  <a:lumMod val="50000"/>
                </a:srgbClr>
              </a:solidFill>
              <a:latin typeface="Gordita" pitchFamily="50" charset="-70"/>
              <a:ea typeface="Gordita" charset="0"/>
              <a:cs typeface="Gordita" pitchFamily="50" charset="-70"/>
            </a:rPr>
            <a:t> </a:t>
          </a:r>
          <a:r>
            <a:rPr lang="lt-LT" sz="1200" kern="1200" dirty="0">
              <a:solidFill>
                <a:srgbClr val="414144">
                  <a:lumMod val="50000"/>
                </a:srgbClr>
              </a:solidFill>
              <a:latin typeface="Gordita" pitchFamily="50" charset="-70"/>
              <a:ea typeface="Gordita" charset="0"/>
              <a:cs typeface="Gordita" pitchFamily="50" charset="-70"/>
            </a:rPr>
            <a:t>+Excel formato lentelė</a:t>
          </a:r>
        </a:p>
      </dgm:t>
    </dgm:pt>
    <dgm:pt modelId="{BFC3A7C7-333A-4C06-AED1-AA048BDF8160}" type="parTrans" cxnId="{DCF2D4C0-5A3B-4245-96E1-990A47C8F864}">
      <dgm:prSet/>
      <dgm:spPr/>
      <dgm:t>
        <a:bodyPr/>
        <a:lstStyle/>
        <a:p>
          <a:endParaRPr lang="lt-LT"/>
        </a:p>
      </dgm:t>
    </dgm:pt>
    <dgm:pt modelId="{AC1AD737-DEFF-4D80-9F4D-556D765C00C3}" type="sibTrans" cxnId="{DCF2D4C0-5A3B-4245-96E1-990A47C8F864}">
      <dgm:prSet/>
      <dgm:spPr/>
      <dgm:t>
        <a:bodyPr/>
        <a:lstStyle/>
        <a:p>
          <a:endParaRPr lang="lt-LT"/>
        </a:p>
      </dgm:t>
    </dgm:pt>
    <dgm:pt modelId="{E30821F7-4686-4375-A3B1-020FB962A0A8}">
      <dgm:prSet phldrT="[Tekstas]" custT="1">
        <dgm:style>
          <a:lnRef idx="2">
            <a:schemeClr val="accent1"/>
          </a:lnRef>
          <a:fillRef idx="1">
            <a:schemeClr val="lt1"/>
          </a:fillRef>
          <a:effectRef idx="0">
            <a:schemeClr val="accent1"/>
          </a:effectRef>
          <a:fontRef idx="minor">
            <a:schemeClr val="dk1"/>
          </a:fontRef>
        </dgm:style>
      </dgm:prSet>
      <dgm:spPr>
        <a:ln>
          <a:solidFill>
            <a:srgbClr val="0FB273"/>
          </a:solidFill>
        </a:ln>
      </dgm:spPr>
      <dgm:t>
        <a:bodyPr/>
        <a:lstStyle/>
        <a:p>
          <a:pPr marL="0" lvl="0" indent="0" algn="ctr" defTabSz="889000">
            <a:lnSpc>
              <a:spcPct val="90000"/>
            </a:lnSpc>
            <a:spcBef>
              <a:spcPct val="0"/>
            </a:spcBef>
            <a:spcAft>
              <a:spcPct val="35000"/>
            </a:spcAft>
            <a:buNone/>
          </a:pPr>
          <a:r>
            <a:rPr lang="lt-LT" sz="1200" kern="1200" dirty="0">
              <a:solidFill>
                <a:srgbClr val="414144">
                  <a:lumMod val="50000"/>
                </a:srgbClr>
              </a:solidFill>
              <a:latin typeface="Gordita" pitchFamily="50" charset="-70"/>
              <a:ea typeface="Gordita" charset="0"/>
              <a:cs typeface="Gordita" pitchFamily="50" charset="-70"/>
            </a:rPr>
            <a:t>Prastovų paskelbimo dokumentai  </a:t>
          </a:r>
        </a:p>
        <a:p>
          <a:pPr marL="0" lvl="0" indent="0" algn="ctr" defTabSz="889000">
            <a:lnSpc>
              <a:spcPct val="90000"/>
            </a:lnSpc>
            <a:spcBef>
              <a:spcPct val="0"/>
            </a:spcBef>
            <a:spcAft>
              <a:spcPct val="35000"/>
            </a:spcAft>
            <a:buNone/>
          </a:pPr>
          <a:r>
            <a:rPr lang="lt-LT" sz="1200" kern="1200" dirty="0">
              <a:solidFill>
                <a:srgbClr val="414144">
                  <a:lumMod val="50000"/>
                </a:srgbClr>
              </a:solidFill>
              <a:latin typeface="Gordita" pitchFamily="50" charset="-70"/>
              <a:ea typeface="Gordita" charset="0"/>
              <a:cs typeface="Gordita" pitchFamily="50" charset="-70"/>
            </a:rPr>
            <a:t>Įgaliojimas </a:t>
          </a:r>
        </a:p>
      </dgm:t>
    </dgm:pt>
    <dgm:pt modelId="{48A85959-F32D-48EE-B3BE-F50D5A3B2A72}" type="parTrans" cxnId="{9DD85D30-CD75-46FB-AA3B-564657E35EA9}">
      <dgm:prSet/>
      <dgm:spPr/>
      <dgm:t>
        <a:bodyPr/>
        <a:lstStyle/>
        <a:p>
          <a:endParaRPr lang="lt-LT"/>
        </a:p>
      </dgm:t>
    </dgm:pt>
    <dgm:pt modelId="{45D64BC0-2E87-46B2-8F03-81423E431A3B}" type="sibTrans" cxnId="{9DD85D30-CD75-46FB-AA3B-564657E35EA9}">
      <dgm:prSet/>
      <dgm:spPr/>
      <dgm:t>
        <a:bodyPr/>
        <a:lstStyle/>
        <a:p>
          <a:endParaRPr lang="lt-LT"/>
        </a:p>
      </dgm:t>
    </dgm:pt>
    <dgm:pt modelId="{78587022-7B8D-42FA-8AD8-BC6D947DDD2C}">
      <dgm:prSet phldrT="[Tekstas]" custT="1">
        <dgm:style>
          <a:lnRef idx="2">
            <a:schemeClr val="accent1"/>
          </a:lnRef>
          <a:fillRef idx="1">
            <a:schemeClr val="lt1"/>
          </a:fillRef>
          <a:effectRef idx="0">
            <a:schemeClr val="accent1"/>
          </a:effectRef>
          <a:fontRef idx="minor">
            <a:schemeClr val="dk1"/>
          </a:fontRef>
        </dgm:style>
      </dgm:prSet>
      <dgm:spPr>
        <a:ln>
          <a:solidFill>
            <a:srgbClr val="0FB273"/>
          </a:solidFill>
        </a:ln>
      </dgm:spPr>
      <dgm:t>
        <a:bodyPr/>
        <a:lstStyle/>
        <a:p>
          <a:pPr marL="0" lvl="0" indent="0" algn="ctr" defTabSz="889000">
            <a:lnSpc>
              <a:spcPct val="90000"/>
            </a:lnSpc>
            <a:spcBef>
              <a:spcPct val="0"/>
            </a:spcBef>
            <a:spcAft>
              <a:spcPct val="35000"/>
            </a:spcAft>
            <a:buNone/>
          </a:pPr>
          <a:r>
            <a:rPr lang="lt-LT" sz="1100" kern="1200" noProof="0" dirty="0">
              <a:solidFill>
                <a:srgbClr val="414144">
                  <a:lumMod val="50000"/>
                </a:srgbClr>
              </a:solidFill>
              <a:latin typeface="Gordita" pitchFamily="50" charset="-70"/>
              <a:ea typeface="Gordita" charset="0"/>
              <a:cs typeface="Gordita" pitchFamily="50" charset="-70"/>
            </a:rPr>
            <a:t>Darbo užmokesčio už praėjusį mėnesį išmokėjimo dokumentai</a:t>
          </a:r>
        </a:p>
      </dgm:t>
    </dgm:pt>
    <dgm:pt modelId="{D4F7C02E-433A-4E37-8BE5-C093EEBB52C6}" type="parTrans" cxnId="{43EC3944-BEDD-4DDF-BDDE-4C306A9DF4BA}">
      <dgm:prSet/>
      <dgm:spPr/>
      <dgm:t>
        <a:bodyPr/>
        <a:lstStyle/>
        <a:p>
          <a:endParaRPr lang="lt-LT"/>
        </a:p>
      </dgm:t>
    </dgm:pt>
    <dgm:pt modelId="{3E14BB6A-31C7-4250-9E9C-502E9ABB5F89}" type="sibTrans" cxnId="{43EC3944-BEDD-4DDF-BDDE-4C306A9DF4BA}">
      <dgm:prSet/>
      <dgm:spPr/>
      <dgm:t>
        <a:bodyPr/>
        <a:lstStyle/>
        <a:p>
          <a:endParaRPr lang="lt-LT"/>
        </a:p>
      </dgm:t>
    </dgm:pt>
    <dgm:pt modelId="{410223DC-FC53-4D97-94D7-55AC2FBCCD0F}">
      <dgm:prSet phldrT="[Tekstas]" custT="1">
        <dgm:style>
          <a:lnRef idx="2">
            <a:schemeClr val="accent1"/>
          </a:lnRef>
          <a:fillRef idx="1">
            <a:schemeClr val="lt1"/>
          </a:fillRef>
          <a:effectRef idx="0">
            <a:schemeClr val="accent1"/>
          </a:effectRef>
          <a:fontRef idx="minor">
            <a:schemeClr val="dk1"/>
          </a:fontRef>
        </dgm:style>
      </dgm:prSet>
      <dgm:spPr>
        <a:ln>
          <a:solidFill>
            <a:srgbClr val="0FB273"/>
          </a:solidFill>
        </a:ln>
      </dgm:spPr>
      <dgm:t>
        <a:bodyPr/>
        <a:lstStyle/>
        <a:p>
          <a:pPr marL="0" lvl="0" indent="0" algn="ctr" defTabSz="889000">
            <a:lnSpc>
              <a:spcPct val="90000"/>
            </a:lnSpc>
            <a:spcBef>
              <a:spcPct val="0"/>
            </a:spcBef>
            <a:spcAft>
              <a:spcPct val="35000"/>
            </a:spcAft>
            <a:buNone/>
          </a:pPr>
          <a:r>
            <a:rPr lang="lt-LT" sz="1200" b="1" kern="1200" noProof="0" dirty="0">
              <a:solidFill>
                <a:srgbClr val="414144">
                  <a:lumMod val="50000"/>
                </a:srgbClr>
              </a:solidFill>
              <a:latin typeface="Gordita" pitchFamily="50" charset="-70"/>
              <a:ea typeface="Gordita" charset="0"/>
              <a:cs typeface="Gordita" pitchFamily="50" charset="-70"/>
            </a:rPr>
            <a:t>Nuo  2021 01 01 naujos formos </a:t>
          </a:r>
        </a:p>
      </dgm:t>
    </dgm:pt>
    <dgm:pt modelId="{94D78007-CBFD-462D-B2E9-1B05C56C760B}" type="sibTrans" cxnId="{15964B9E-AEA3-499F-86EE-6BBC6AD3F633}">
      <dgm:prSet/>
      <dgm:spPr/>
      <dgm:t>
        <a:bodyPr/>
        <a:lstStyle/>
        <a:p>
          <a:endParaRPr lang="lt-LT"/>
        </a:p>
      </dgm:t>
    </dgm:pt>
    <dgm:pt modelId="{7D90DBDF-0CF7-4551-B3A1-5D8217F339CB}" type="parTrans" cxnId="{15964B9E-AEA3-499F-86EE-6BBC6AD3F633}">
      <dgm:prSet/>
      <dgm:spPr/>
      <dgm:t>
        <a:bodyPr/>
        <a:lstStyle/>
        <a:p>
          <a:endParaRPr lang="lt-LT"/>
        </a:p>
      </dgm:t>
    </dgm:pt>
    <dgm:pt modelId="{89BFE1C0-D687-4C25-820C-8D03382807D7}" type="pres">
      <dgm:prSet presAssocID="{53326CE1-85FB-448D-BDAD-0775C866FFBC}" presName="CompostProcess" presStyleCnt="0">
        <dgm:presLayoutVars>
          <dgm:dir/>
          <dgm:resizeHandles val="exact"/>
        </dgm:presLayoutVars>
      </dgm:prSet>
      <dgm:spPr/>
    </dgm:pt>
    <dgm:pt modelId="{4318A172-C877-48C6-A84E-B6BFD3F35DA5}" type="pres">
      <dgm:prSet presAssocID="{53326CE1-85FB-448D-BDAD-0775C866FFBC}" presName="arrow" presStyleLbl="bgShp" presStyleIdx="0" presStyleCnt="1"/>
      <dgm:spPr>
        <a:solidFill>
          <a:srgbClr val="A7A9AC"/>
        </a:solidFill>
        <a:ln>
          <a:solidFill>
            <a:srgbClr val="0FB273"/>
          </a:solidFill>
        </a:ln>
      </dgm:spPr>
    </dgm:pt>
    <dgm:pt modelId="{4EDBDC89-1954-49A7-9557-BDEB0E1A390D}" type="pres">
      <dgm:prSet presAssocID="{53326CE1-85FB-448D-BDAD-0775C866FFBC}" presName="linearProcess" presStyleCnt="0"/>
      <dgm:spPr/>
    </dgm:pt>
    <dgm:pt modelId="{7F419F92-58F5-4ED5-8DEB-26FA3BA195E8}" type="pres">
      <dgm:prSet presAssocID="{59F4E69B-F83B-4CA2-B46C-7DF455B6F828}" presName="textNode" presStyleLbl="node1" presStyleIdx="0" presStyleCnt="5">
        <dgm:presLayoutVars>
          <dgm:bulletEnabled val="1"/>
        </dgm:presLayoutVars>
      </dgm:prSet>
      <dgm:spPr/>
      <dgm:t>
        <a:bodyPr/>
        <a:lstStyle/>
        <a:p>
          <a:endParaRPr lang="en-US"/>
        </a:p>
      </dgm:t>
    </dgm:pt>
    <dgm:pt modelId="{9D7B98DF-4DFC-454B-B5B0-270FE7EB5120}" type="pres">
      <dgm:prSet presAssocID="{82439774-6E4D-4BCE-BF8D-50445E0EE1EA}" presName="sibTrans" presStyleCnt="0"/>
      <dgm:spPr/>
    </dgm:pt>
    <dgm:pt modelId="{FF7309F7-2356-4B24-8DC1-10898C9126D4}" type="pres">
      <dgm:prSet presAssocID="{2F11C5C4-766F-4ECE-B0B6-F9C127AD2F6E}" presName="textNode" presStyleLbl="node1" presStyleIdx="1" presStyleCnt="5">
        <dgm:presLayoutVars>
          <dgm:bulletEnabled val="1"/>
        </dgm:presLayoutVars>
      </dgm:prSet>
      <dgm:spPr/>
      <dgm:t>
        <a:bodyPr/>
        <a:lstStyle/>
        <a:p>
          <a:endParaRPr lang="en-US"/>
        </a:p>
      </dgm:t>
    </dgm:pt>
    <dgm:pt modelId="{E6026EC3-E037-4647-90E5-46F3B4A44110}" type="pres">
      <dgm:prSet presAssocID="{AC1AD737-DEFF-4D80-9F4D-556D765C00C3}" presName="sibTrans" presStyleCnt="0"/>
      <dgm:spPr/>
    </dgm:pt>
    <dgm:pt modelId="{0D7A207F-BCB1-49F3-8F49-DCA00DE366E9}" type="pres">
      <dgm:prSet presAssocID="{E30821F7-4686-4375-A3B1-020FB962A0A8}" presName="textNode" presStyleLbl="node1" presStyleIdx="2" presStyleCnt="5">
        <dgm:presLayoutVars>
          <dgm:bulletEnabled val="1"/>
        </dgm:presLayoutVars>
      </dgm:prSet>
      <dgm:spPr/>
      <dgm:t>
        <a:bodyPr/>
        <a:lstStyle/>
        <a:p>
          <a:endParaRPr lang="en-US"/>
        </a:p>
      </dgm:t>
    </dgm:pt>
    <dgm:pt modelId="{27BD12CC-08BC-432C-B749-ADD616810062}" type="pres">
      <dgm:prSet presAssocID="{45D64BC0-2E87-46B2-8F03-81423E431A3B}" presName="sibTrans" presStyleCnt="0"/>
      <dgm:spPr/>
    </dgm:pt>
    <dgm:pt modelId="{72C522B7-BD81-4EF0-855F-6D4A44D1F9C0}" type="pres">
      <dgm:prSet presAssocID="{78587022-7B8D-42FA-8AD8-BC6D947DDD2C}" presName="textNode" presStyleLbl="node1" presStyleIdx="3" presStyleCnt="5" custScaleX="116102">
        <dgm:presLayoutVars>
          <dgm:bulletEnabled val="1"/>
        </dgm:presLayoutVars>
      </dgm:prSet>
      <dgm:spPr/>
      <dgm:t>
        <a:bodyPr/>
        <a:lstStyle/>
        <a:p>
          <a:endParaRPr lang="en-US"/>
        </a:p>
      </dgm:t>
    </dgm:pt>
    <dgm:pt modelId="{C546E221-FD14-47E6-885F-C5B046080773}" type="pres">
      <dgm:prSet presAssocID="{3E14BB6A-31C7-4250-9E9C-502E9ABB5F89}" presName="sibTrans" presStyleCnt="0"/>
      <dgm:spPr/>
    </dgm:pt>
    <dgm:pt modelId="{34C8DE5F-9F22-4C33-A794-10F2332FFDF4}" type="pres">
      <dgm:prSet presAssocID="{410223DC-FC53-4D97-94D7-55AC2FBCCD0F}" presName="textNode" presStyleLbl="node1" presStyleIdx="4" presStyleCnt="5" custScaleX="151973" custScaleY="143902">
        <dgm:presLayoutVars>
          <dgm:bulletEnabled val="1"/>
        </dgm:presLayoutVars>
      </dgm:prSet>
      <dgm:spPr/>
      <dgm:t>
        <a:bodyPr/>
        <a:lstStyle/>
        <a:p>
          <a:endParaRPr lang="en-US"/>
        </a:p>
      </dgm:t>
    </dgm:pt>
  </dgm:ptLst>
  <dgm:cxnLst>
    <dgm:cxn modelId="{FEBAD526-67EE-4EB2-9B78-A0E1C2150D13}" type="presOf" srcId="{78587022-7B8D-42FA-8AD8-BC6D947DDD2C}" destId="{72C522B7-BD81-4EF0-855F-6D4A44D1F9C0}" srcOrd="0" destOrd="0" presId="urn:microsoft.com/office/officeart/2005/8/layout/hProcess9"/>
    <dgm:cxn modelId="{008E2E30-ECAC-4B0D-85E6-02E3962E6CD0}" type="presOf" srcId="{E30821F7-4686-4375-A3B1-020FB962A0A8}" destId="{0D7A207F-BCB1-49F3-8F49-DCA00DE366E9}" srcOrd="0" destOrd="0" presId="urn:microsoft.com/office/officeart/2005/8/layout/hProcess9"/>
    <dgm:cxn modelId="{FA1C8A6C-7C62-45B9-B0D9-C99E11B5BEDC}" type="presOf" srcId="{59F4E69B-F83B-4CA2-B46C-7DF455B6F828}" destId="{7F419F92-58F5-4ED5-8DEB-26FA3BA195E8}" srcOrd="0" destOrd="0" presId="urn:microsoft.com/office/officeart/2005/8/layout/hProcess9"/>
    <dgm:cxn modelId="{DCF2D4C0-5A3B-4245-96E1-990A47C8F864}" srcId="{53326CE1-85FB-448D-BDAD-0775C866FFBC}" destId="{2F11C5C4-766F-4ECE-B0B6-F9C127AD2F6E}" srcOrd="1" destOrd="0" parTransId="{BFC3A7C7-333A-4C06-AED1-AA048BDF8160}" sibTransId="{AC1AD737-DEFF-4D80-9F4D-556D765C00C3}"/>
    <dgm:cxn modelId="{15964B9E-AEA3-499F-86EE-6BBC6AD3F633}" srcId="{53326CE1-85FB-448D-BDAD-0775C866FFBC}" destId="{410223DC-FC53-4D97-94D7-55AC2FBCCD0F}" srcOrd="4" destOrd="0" parTransId="{7D90DBDF-0CF7-4551-B3A1-5D8217F339CB}" sibTransId="{94D78007-CBFD-462D-B2E9-1B05C56C760B}"/>
    <dgm:cxn modelId="{43EC3944-BEDD-4DDF-BDDE-4C306A9DF4BA}" srcId="{53326CE1-85FB-448D-BDAD-0775C866FFBC}" destId="{78587022-7B8D-42FA-8AD8-BC6D947DDD2C}" srcOrd="3" destOrd="0" parTransId="{D4F7C02E-433A-4E37-8BE5-C093EEBB52C6}" sibTransId="{3E14BB6A-31C7-4250-9E9C-502E9ABB5F89}"/>
    <dgm:cxn modelId="{DD09DB2A-0F04-42C0-BEC6-788533D6D997}" type="presOf" srcId="{53326CE1-85FB-448D-BDAD-0775C866FFBC}" destId="{89BFE1C0-D687-4C25-820C-8D03382807D7}" srcOrd="0" destOrd="0" presId="urn:microsoft.com/office/officeart/2005/8/layout/hProcess9"/>
    <dgm:cxn modelId="{9B90A6A0-8FBF-415D-BAF3-704AD230983E}" type="presOf" srcId="{2F11C5C4-766F-4ECE-B0B6-F9C127AD2F6E}" destId="{FF7309F7-2356-4B24-8DC1-10898C9126D4}" srcOrd="0" destOrd="0" presId="urn:microsoft.com/office/officeart/2005/8/layout/hProcess9"/>
    <dgm:cxn modelId="{FFC1CE1F-F058-4B69-B364-9952293231C1}" srcId="{53326CE1-85FB-448D-BDAD-0775C866FFBC}" destId="{59F4E69B-F83B-4CA2-B46C-7DF455B6F828}" srcOrd="0" destOrd="0" parTransId="{0D44D431-6B0F-42A9-89E3-AA7004FAE07A}" sibTransId="{82439774-6E4D-4BCE-BF8D-50445E0EE1EA}"/>
    <dgm:cxn modelId="{9DD85D30-CD75-46FB-AA3B-564657E35EA9}" srcId="{53326CE1-85FB-448D-BDAD-0775C866FFBC}" destId="{E30821F7-4686-4375-A3B1-020FB962A0A8}" srcOrd="2" destOrd="0" parTransId="{48A85959-F32D-48EE-B3BE-F50D5A3B2A72}" sibTransId="{45D64BC0-2E87-46B2-8F03-81423E431A3B}"/>
    <dgm:cxn modelId="{D3404289-9BE1-4A74-995F-964A56B970B3}" type="presOf" srcId="{410223DC-FC53-4D97-94D7-55AC2FBCCD0F}" destId="{34C8DE5F-9F22-4C33-A794-10F2332FFDF4}" srcOrd="0" destOrd="0" presId="urn:microsoft.com/office/officeart/2005/8/layout/hProcess9"/>
    <dgm:cxn modelId="{2690D7E1-9E85-4DA5-A48A-CF0298A720D1}" type="presParOf" srcId="{89BFE1C0-D687-4C25-820C-8D03382807D7}" destId="{4318A172-C877-48C6-A84E-B6BFD3F35DA5}" srcOrd="0" destOrd="0" presId="urn:microsoft.com/office/officeart/2005/8/layout/hProcess9"/>
    <dgm:cxn modelId="{105403E8-B87A-4B91-8CB7-F95B19B64EEA}" type="presParOf" srcId="{89BFE1C0-D687-4C25-820C-8D03382807D7}" destId="{4EDBDC89-1954-49A7-9557-BDEB0E1A390D}" srcOrd="1" destOrd="0" presId="urn:microsoft.com/office/officeart/2005/8/layout/hProcess9"/>
    <dgm:cxn modelId="{C4EBD965-B862-48F0-9405-782E52FB30DF}" type="presParOf" srcId="{4EDBDC89-1954-49A7-9557-BDEB0E1A390D}" destId="{7F419F92-58F5-4ED5-8DEB-26FA3BA195E8}" srcOrd="0" destOrd="0" presId="urn:microsoft.com/office/officeart/2005/8/layout/hProcess9"/>
    <dgm:cxn modelId="{9D4489F4-0DA6-4D73-ACB7-66FC4A28B8B9}" type="presParOf" srcId="{4EDBDC89-1954-49A7-9557-BDEB0E1A390D}" destId="{9D7B98DF-4DFC-454B-B5B0-270FE7EB5120}" srcOrd="1" destOrd="0" presId="urn:microsoft.com/office/officeart/2005/8/layout/hProcess9"/>
    <dgm:cxn modelId="{273C0A20-6FF1-460E-ACC8-CBBDBD3F4D1D}" type="presParOf" srcId="{4EDBDC89-1954-49A7-9557-BDEB0E1A390D}" destId="{FF7309F7-2356-4B24-8DC1-10898C9126D4}" srcOrd="2" destOrd="0" presId="urn:microsoft.com/office/officeart/2005/8/layout/hProcess9"/>
    <dgm:cxn modelId="{76082305-27DD-4E84-B20B-072B1C533654}" type="presParOf" srcId="{4EDBDC89-1954-49A7-9557-BDEB0E1A390D}" destId="{E6026EC3-E037-4647-90E5-46F3B4A44110}" srcOrd="3" destOrd="0" presId="urn:microsoft.com/office/officeart/2005/8/layout/hProcess9"/>
    <dgm:cxn modelId="{B56D33B1-2360-46E9-B2CB-41D0A4DAA420}" type="presParOf" srcId="{4EDBDC89-1954-49A7-9557-BDEB0E1A390D}" destId="{0D7A207F-BCB1-49F3-8F49-DCA00DE366E9}" srcOrd="4" destOrd="0" presId="urn:microsoft.com/office/officeart/2005/8/layout/hProcess9"/>
    <dgm:cxn modelId="{1CEB765B-FC95-4ECD-AE01-6D9C89FCD93E}" type="presParOf" srcId="{4EDBDC89-1954-49A7-9557-BDEB0E1A390D}" destId="{27BD12CC-08BC-432C-B749-ADD616810062}" srcOrd="5" destOrd="0" presId="urn:microsoft.com/office/officeart/2005/8/layout/hProcess9"/>
    <dgm:cxn modelId="{9235877D-CB4F-4F19-8300-CBACADF3F2EB}" type="presParOf" srcId="{4EDBDC89-1954-49A7-9557-BDEB0E1A390D}" destId="{72C522B7-BD81-4EF0-855F-6D4A44D1F9C0}" srcOrd="6" destOrd="0" presId="urn:microsoft.com/office/officeart/2005/8/layout/hProcess9"/>
    <dgm:cxn modelId="{F9279943-06C5-4ACE-90C2-ADC1C6CF67A6}" type="presParOf" srcId="{4EDBDC89-1954-49A7-9557-BDEB0E1A390D}" destId="{C546E221-FD14-47E6-885F-C5B046080773}" srcOrd="7" destOrd="0" presId="urn:microsoft.com/office/officeart/2005/8/layout/hProcess9"/>
    <dgm:cxn modelId="{072D6686-F2C9-4F4C-850D-7EC51FD6F4C1}" type="presParOf" srcId="{4EDBDC89-1954-49A7-9557-BDEB0E1A390D}" destId="{34C8DE5F-9F22-4C33-A794-10F2332FFDF4}"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326CE1-85FB-448D-BDAD-0775C866FFBC}" type="doc">
      <dgm:prSet loTypeId="urn:microsoft.com/office/officeart/2005/8/layout/hProcess9" loCatId="process" qsTypeId="urn:microsoft.com/office/officeart/2005/8/quickstyle/simple1" qsCatId="simple" csTypeId="urn:microsoft.com/office/officeart/2005/8/colors/accent1_2" csCatId="accent1" phldr="1"/>
      <dgm:spPr/>
    </dgm:pt>
    <dgm:pt modelId="{59F4E69B-F83B-4CA2-B46C-7DF455B6F828}">
      <dgm:prSet phldrT="[Tekstas]" custT="1">
        <dgm:style>
          <a:lnRef idx="2">
            <a:schemeClr val="accent1"/>
          </a:lnRef>
          <a:fillRef idx="1">
            <a:schemeClr val="lt1"/>
          </a:fillRef>
          <a:effectRef idx="0">
            <a:schemeClr val="accent1"/>
          </a:effectRef>
          <a:fontRef idx="minor">
            <a:schemeClr val="dk1"/>
          </a:fontRef>
        </dgm:style>
      </dgm:prSet>
      <dgm:spPr>
        <a:ln>
          <a:solidFill>
            <a:srgbClr val="0FB273"/>
          </a:solidFill>
        </a:ln>
      </dgm:spPr>
      <dgm:t>
        <a:bodyPr/>
        <a:lstStyle/>
        <a:p>
          <a:r>
            <a:rPr lang="lt-LT" sz="2000" kern="1200" dirty="0">
              <a:solidFill>
                <a:srgbClr val="414144">
                  <a:lumMod val="50000"/>
                </a:srgbClr>
              </a:solidFill>
              <a:latin typeface="Gordita" pitchFamily="50" charset="-70"/>
              <a:ea typeface="Gordita" charset="0"/>
              <a:cs typeface="Gordita" pitchFamily="50" charset="-70"/>
            </a:rPr>
            <a:t>Sekančius mėnesius teikiamas prašymas ir DU išmokėjimą pagrindžiantys dokumentai </a:t>
          </a:r>
        </a:p>
      </dgm:t>
    </dgm:pt>
    <dgm:pt modelId="{0D44D431-6B0F-42A9-89E3-AA7004FAE07A}" type="parTrans" cxnId="{FFC1CE1F-F058-4B69-B364-9952293231C1}">
      <dgm:prSet/>
      <dgm:spPr/>
      <dgm:t>
        <a:bodyPr/>
        <a:lstStyle/>
        <a:p>
          <a:endParaRPr lang="lt-LT"/>
        </a:p>
      </dgm:t>
    </dgm:pt>
    <dgm:pt modelId="{82439774-6E4D-4BCE-BF8D-50445E0EE1EA}" type="sibTrans" cxnId="{FFC1CE1F-F058-4B69-B364-9952293231C1}">
      <dgm:prSet/>
      <dgm:spPr/>
      <dgm:t>
        <a:bodyPr/>
        <a:lstStyle/>
        <a:p>
          <a:endParaRPr lang="lt-LT"/>
        </a:p>
      </dgm:t>
    </dgm:pt>
    <dgm:pt modelId="{89BFE1C0-D687-4C25-820C-8D03382807D7}" type="pres">
      <dgm:prSet presAssocID="{53326CE1-85FB-448D-BDAD-0775C866FFBC}" presName="CompostProcess" presStyleCnt="0">
        <dgm:presLayoutVars>
          <dgm:dir/>
          <dgm:resizeHandles val="exact"/>
        </dgm:presLayoutVars>
      </dgm:prSet>
      <dgm:spPr/>
    </dgm:pt>
    <dgm:pt modelId="{4318A172-C877-48C6-A84E-B6BFD3F35DA5}" type="pres">
      <dgm:prSet presAssocID="{53326CE1-85FB-448D-BDAD-0775C866FFBC}" presName="arrow" presStyleLbl="bgShp" presStyleIdx="0" presStyleCnt="1"/>
      <dgm:spPr>
        <a:solidFill>
          <a:srgbClr val="A7A9AC"/>
        </a:solidFill>
        <a:ln>
          <a:solidFill>
            <a:srgbClr val="0FB273"/>
          </a:solidFill>
        </a:ln>
      </dgm:spPr>
    </dgm:pt>
    <dgm:pt modelId="{4EDBDC89-1954-49A7-9557-BDEB0E1A390D}" type="pres">
      <dgm:prSet presAssocID="{53326CE1-85FB-448D-BDAD-0775C866FFBC}" presName="linearProcess" presStyleCnt="0"/>
      <dgm:spPr/>
    </dgm:pt>
    <dgm:pt modelId="{7F419F92-58F5-4ED5-8DEB-26FA3BA195E8}" type="pres">
      <dgm:prSet presAssocID="{59F4E69B-F83B-4CA2-B46C-7DF455B6F828}" presName="textNode" presStyleLbl="node1" presStyleIdx="0" presStyleCnt="1" custScaleX="126090" custScaleY="92139">
        <dgm:presLayoutVars>
          <dgm:bulletEnabled val="1"/>
        </dgm:presLayoutVars>
      </dgm:prSet>
      <dgm:spPr/>
      <dgm:t>
        <a:bodyPr/>
        <a:lstStyle/>
        <a:p>
          <a:endParaRPr lang="en-US"/>
        </a:p>
      </dgm:t>
    </dgm:pt>
  </dgm:ptLst>
  <dgm:cxnLst>
    <dgm:cxn modelId="{F2D0B651-1E25-4CB9-B82C-4600B617D5D7}" type="presOf" srcId="{59F4E69B-F83B-4CA2-B46C-7DF455B6F828}" destId="{7F419F92-58F5-4ED5-8DEB-26FA3BA195E8}" srcOrd="0" destOrd="0" presId="urn:microsoft.com/office/officeart/2005/8/layout/hProcess9"/>
    <dgm:cxn modelId="{FFC1CE1F-F058-4B69-B364-9952293231C1}" srcId="{53326CE1-85FB-448D-BDAD-0775C866FFBC}" destId="{59F4E69B-F83B-4CA2-B46C-7DF455B6F828}" srcOrd="0" destOrd="0" parTransId="{0D44D431-6B0F-42A9-89E3-AA7004FAE07A}" sibTransId="{82439774-6E4D-4BCE-BF8D-50445E0EE1EA}"/>
    <dgm:cxn modelId="{9FB4A11A-B1FD-4091-B7FC-295F2DFCDCD1}" type="presOf" srcId="{53326CE1-85FB-448D-BDAD-0775C866FFBC}" destId="{89BFE1C0-D687-4C25-820C-8D03382807D7}" srcOrd="0" destOrd="0" presId="urn:microsoft.com/office/officeart/2005/8/layout/hProcess9"/>
    <dgm:cxn modelId="{AA3A8804-5256-4F77-894E-DEAA087DD7C8}" type="presParOf" srcId="{89BFE1C0-D687-4C25-820C-8D03382807D7}" destId="{4318A172-C877-48C6-A84E-B6BFD3F35DA5}" srcOrd="0" destOrd="0" presId="urn:microsoft.com/office/officeart/2005/8/layout/hProcess9"/>
    <dgm:cxn modelId="{76056333-1507-4A89-8EAB-C4BEA82CF3A2}" type="presParOf" srcId="{89BFE1C0-D687-4C25-820C-8D03382807D7}" destId="{4EDBDC89-1954-49A7-9557-BDEB0E1A390D}" srcOrd="1" destOrd="0" presId="urn:microsoft.com/office/officeart/2005/8/layout/hProcess9"/>
    <dgm:cxn modelId="{9E2FCC43-B089-422A-B600-A8ADFD3FF92D}" type="presParOf" srcId="{4EDBDC89-1954-49A7-9557-BDEB0E1A390D}" destId="{7F419F92-58F5-4ED5-8DEB-26FA3BA195E8}"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8A172-C877-48C6-A84E-B6BFD3F35DA5}">
      <dsp:nvSpPr>
        <dsp:cNvPr id="0" name=""/>
        <dsp:cNvSpPr/>
      </dsp:nvSpPr>
      <dsp:spPr>
        <a:xfrm>
          <a:off x="515763" y="0"/>
          <a:ext cx="5845323" cy="2599857"/>
        </a:xfrm>
        <a:prstGeom prst="rightArrow">
          <a:avLst/>
        </a:prstGeom>
        <a:solidFill>
          <a:srgbClr val="A7A9AC"/>
        </a:solidFill>
        <a:ln>
          <a:solidFill>
            <a:srgbClr val="0FB273"/>
          </a:solidFill>
        </a:ln>
        <a:effectLst/>
      </dsp:spPr>
      <dsp:style>
        <a:lnRef idx="0">
          <a:scrgbClr r="0" g="0" b="0"/>
        </a:lnRef>
        <a:fillRef idx="1">
          <a:scrgbClr r="0" g="0" b="0"/>
        </a:fillRef>
        <a:effectRef idx="0">
          <a:scrgbClr r="0" g="0" b="0"/>
        </a:effectRef>
        <a:fontRef idx="minor"/>
      </dsp:style>
    </dsp:sp>
    <dsp:sp modelId="{7F419F92-58F5-4ED5-8DEB-26FA3BA195E8}">
      <dsp:nvSpPr>
        <dsp:cNvPr id="0" name=""/>
        <dsp:cNvSpPr/>
      </dsp:nvSpPr>
      <dsp:spPr>
        <a:xfrm>
          <a:off x="4805" y="779957"/>
          <a:ext cx="1081895" cy="1039943"/>
        </a:xfrm>
        <a:prstGeom prst="roundRect">
          <a:avLst/>
        </a:prstGeom>
        <a:solidFill>
          <a:schemeClr val="lt1"/>
        </a:solidFill>
        <a:ln w="12700" cap="flat" cmpd="sng" algn="ctr">
          <a:solidFill>
            <a:srgbClr val="0FB273"/>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t-LT" sz="1200" kern="1200">
              <a:solidFill>
                <a:srgbClr val="414144">
                  <a:lumMod val="50000"/>
                </a:srgbClr>
              </a:solidFill>
              <a:latin typeface="Gordita" pitchFamily="50" charset="-70"/>
              <a:ea typeface="Gordita" charset="0"/>
              <a:cs typeface="Gordita" pitchFamily="50" charset="-70"/>
            </a:rPr>
            <a:t>Pasiūlymas</a:t>
          </a:r>
        </a:p>
      </dsp:txBody>
      <dsp:txXfrm>
        <a:off x="55571" y="830723"/>
        <a:ext cx="980363" cy="938411"/>
      </dsp:txXfrm>
    </dsp:sp>
    <dsp:sp modelId="{FF7309F7-2356-4B24-8DC1-10898C9126D4}">
      <dsp:nvSpPr>
        <dsp:cNvPr id="0" name=""/>
        <dsp:cNvSpPr/>
      </dsp:nvSpPr>
      <dsp:spPr>
        <a:xfrm>
          <a:off x="1267016" y="779957"/>
          <a:ext cx="1081895" cy="1039943"/>
        </a:xfrm>
        <a:prstGeom prst="roundRect">
          <a:avLst/>
        </a:prstGeom>
        <a:solidFill>
          <a:schemeClr val="lt1"/>
        </a:solidFill>
        <a:ln w="12700" cap="flat" cmpd="sng" algn="ctr">
          <a:solidFill>
            <a:srgbClr val="0FB273"/>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889000">
            <a:lnSpc>
              <a:spcPct val="90000"/>
            </a:lnSpc>
            <a:spcBef>
              <a:spcPct val="0"/>
            </a:spcBef>
            <a:spcAft>
              <a:spcPct val="35000"/>
            </a:spcAft>
            <a:buNone/>
          </a:pPr>
          <a:r>
            <a:rPr lang="lt-LT" sz="1400" kern="1200" dirty="0">
              <a:solidFill>
                <a:srgbClr val="414144">
                  <a:lumMod val="50000"/>
                </a:srgbClr>
              </a:solidFill>
              <a:latin typeface="Gordita" pitchFamily="50" charset="-70"/>
              <a:ea typeface="Gordita" charset="0"/>
              <a:cs typeface="Gordita" pitchFamily="50" charset="-70"/>
            </a:rPr>
            <a:t>Prašymas</a:t>
          </a:r>
        </a:p>
        <a:p>
          <a:pPr marL="0" lvl="0" indent="0" algn="ctr" defTabSz="889000">
            <a:lnSpc>
              <a:spcPct val="90000"/>
            </a:lnSpc>
            <a:spcBef>
              <a:spcPct val="0"/>
            </a:spcBef>
            <a:spcAft>
              <a:spcPct val="35000"/>
            </a:spcAft>
            <a:buNone/>
          </a:pPr>
          <a:r>
            <a:rPr lang="lt-LT" sz="1400" kern="1200" dirty="0">
              <a:solidFill>
                <a:srgbClr val="414144">
                  <a:lumMod val="50000"/>
                </a:srgbClr>
              </a:solidFill>
              <a:latin typeface="Gordita" pitchFamily="50" charset="-70"/>
              <a:ea typeface="Gordita" charset="0"/>
              <a:cs typeface="Gordita" pitchFamily="50" charset="-70"/>
            </a:rPr>
            <a:t> </a:t>
          </a:r>
          <a:r>
            <a:rPr lang="lt-LT" sz="1200" kern="1200" dirty="0">
              <a:solidFill>
                <a:srgbClr val="414144">
                  <a:lumMod val="50000"/>
                </a:srgbClr>
              </a:solidFill>
              <a:latin typeface="Gordita" pitchFamily="50" charset="-70"/>
              <a:ea typeface="Gordita" charset="0"/>
              <a:cs typeface="Gordita" pitchFamily="50" charset="-70"/>
            </a:rPr>
            <a:t>+Excel formato lentelė</a:t>
          </a:r>
        </a:p>
      </dsp:txBody>
      <dsp:txXfrm>
        <a:off x="1317782" y="830723"/>
        <a:ext cx="980363" cy="938411"/>
      </dsp:txXfrm>
    </dsp:sp>
    <dsp:sp modelId="{0D7A207F-BCB1-49F3-8F49-DCA00DE366E9}">
      <dsp:nvSpPr>
        <dsp:cNvPr id="0" name=""/>
        <dsp:cNvSpPr/>
      </dsp:nvSpPr>
      <dsp:spPr>
        <a:xfrm>
          <a:off x="2529227" y="779957"/>
          <a:ext cx="1081895" cy="1039943"/>
        </a:xfrm>
        <a:prstGeom prst="roundRect">
          <a:avLst/>
        </a:prstGeom>
        <a:solidFill>
          <a:schemeClr val="lt1"/>
        </a:solidFill>
        <a:ln w="12700" cap="flat" cmpd="sng" algn="ctr">
          <a:solidFill>
            <a:srgbClr val="0FB273"/>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889000">
            <a:lnSpc>
              <a:spcPct val="90000"/>
            </a:lnSpc>
            <a:spcBef>
              <a:spcPct val="0"/>
            </a:spcBef>
            <a:spcAft>
              <a:spcPct val="35000"/>
            </a:spcAft>
            <a:buNone/>
          </a:pPr>
          <a:r>
            <a:rPr lang="lt-LT" sz="1200" kern="1200" dirty="0">
              <a:solidFill>
                <a:srgbClr val="414144">
                  <a:lumMod val="50000"/>
                </a:srgbClr>
              </a:solidFill>
              <a:latin typeface="Gordita" pitchFamily="50" charset="-70"/>
              <a:ea typeface="Gordita" charset="0"/>
              <a:cs typeface="Gordita" pitchFamily="50" charset="-70"/>
            </a:rPr>
            <a:t>Prastovų paskelbimo dokumentai  </a:t>
          </a:r>
        </a:p>
        <a:p>
          <a:pPr marL="0" lvl="0" indent="0" algn="ctr" defTabSz="889000">
            <a:lnSpc>
              <a:spcPct val="90000"/>
            </a:lnSpc>
            <a:spcBef>
              <a:spcPct val="0"/>
            </a:spcBef>
            <a:spcAft>
              <a:spcPct val="35000"/>
            </a:spcAft>
            <a:buNone/>
          </a:pPr>
          <a:r>
            <a:rPr lang="lt-LT" sz="1200" kern="1200" dirty="0">
              <a:solidFill>
                <a:srgbClr val="414144">
                  <a:lumMod val="50000"/>
                </a:srgbClr>
              </a:solidFill>
              <a:latin typeface="Gordita" pitchFamily="50" charset="-70"/>
              <a:ea typeface="Gordita" charset="0"/>
              <a:cs typeface="Gordita" pitchFamily="50" charset="-70"/>
            </a:rPr>
            <a:t>Įgaliojimas </a:t>
          </a:r>
        </a:p>
      </dsp:txBody>
      <dsp:txXfrm>
        <a:off x="2579993" y="830723"/>
        <a:ext cx="980363" cy="938411"/>
      </dsp:txXfrm>
    </dsp:sp>
    <dsp:sp modelId="{72C522B7-BD81-4EF0-855F-6D4A44D1F9C0}">
      <dsp:nvSpPr>
        <dsp:cNvPr id="0" name=""/>
        <dsp:cNvSpPr/>
      </dsp:nvSpPr>
      <dsp:spPr>
        <a:xfrm>
          <a:off x="3791438" y="779957"/>
          <a:ext cx="1256101" cy="1039943"/>
        </a:xfrm>
        <a:prstGeom prst="roundRect">
          <a:avLst/>
        </a:prstGeom>
        <a:solidFill>
          <a:schemeClr val="lt1"/>
        </a:solidFill>
        <a:ln w="12700" cap="flat" cmpd="sng" algn="ctr">
          <a:solidFill>
            <a:srgbClr val="0FB273"/>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marL="0" lvl="0" indent="0" algn="ctr" defTabSz="889000">
            <a:lnSpc>
              <a:spcPct val="90000"/>
            </a:lnSpc>
            <a:spcBef>
              <a:spcPct val="0"/>
            </a:spcBef>
            <a:spcAft>
              <a:spcPct val="35000"/>
            </a:spcAft>
            <a:buNone/>
          </a:pPr>
          <a:r>
            <a:rPr lang="lt-LT" sz="1100" kern="1200" noProof="0" dirty="0">
              <a:solidFill>
                <a:srgbClr val="414144">
                  <a:lumMod val="50000"/>
                </a:srgbClr>
              </a:solidFill>
              <a:latin typeface="Gordita" pitchFamily="50" charset="-70"/>
              <a:ea typeface="Gordita" charset="0"/>
              <a:cs typeface="Gordita" pitchFamily="50" charset="-70"/>
            </a:rPr>
            <a:t>Darbo užmokesčio už praėjusį mėnesį išmokėjimo dokumentai</a:t>
          </a:r>
        </a:p>
      </dsp:txBody>
      <dsp:txXfrm>
        <a:off x="3842204" y="830723"/>
        <a:ext cx="1154569" cy="938411"/>
      </dsp:txXfrm>
    </dsp:sp>
    <dsp:sp modelId="{34C8DE5F-9F22-4C33-A794-10F2332FFDF4}">
      <dsp:nvSpPr>
        <dsp:cNvPr id="0" name=""/>
        <dsp:cNvSpPr/>
      </dsp:nvSpPr>
      <dsp:spPr>
        <a:xfrm>
          <a:off x="5227856" y="551679"/>
          <a:ext cx="1644188" cy="1496499"/>
        </a:xfrm>
        <a:prstGeom prst="roundRect">
          <a:avLst/>
        </a:prstGeom>
        <a:solidFill>
          <a:schemeClr val="lt1"/>
        </a:solidFill>
        <a:ln w="12700" cap="flat" cmpd="sng" algn="ctr">
          <a:solidFill>
            <a:srgbClr val="0FB273"/>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889000">
            <a:lnSpc>
              <a:spcPct val="90000"/>
            </a:lnSpc>
            <a:spcBef>
              <a:spcPct val="0"/>
            </a:spcBef>
            <a:spcAft>
              <a:spcPct val="35000"/>
            </a:spcAft>
            <a:buNone/>
          </a:pPr>
          <a:r>
            <a:rPr lang="lt-LT" sz="1200" b="1" kern="1200" noProof="0" dirty="0">
              <a:solidFill>
                <a:srgbClr val="414144">
                  <a:lumMod val="50000"/>
                </a:srgbClr>
              </a:solidFill>
              <a:latin typeface="Gordita" pitchFamily="50" charset="-70"/>
              <a:ea typeface="Gordita" charset="0"/>
              <a:cs typeface="Gordita" pitchFamily="50" charset="-70"/>
            </a:rPr>
            <a:t>Nuo  2021 01 01 naujos formos </a:t>
          </a:r>
        </a:p>
      </dsp:txBody>
      <dsp:txXfrm>
        <a:off x="5300909" y="624732"/>
        <a:ext cx="1498082" cy="1350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8A172-C877-48C6-A84E-B6BFD3F35DA5}">
      <dsp:nvSpPr>
        <dsp:cNvPr id="0" name=""/>
        <dsp:cNvSpPr/>
      </dsp:nvSpPr>
      <dsp:spPr>
        <a:xfrm>
          <a:off x="369780" y="0"/>
          <a:ext cx="4190843" cy="2383368"/>
        </a:xfrm>
        <a:prstGeom prst="rightArrow">
          <a:avLst/>
        </a:prstGeom>
        <a:solidFill>
          <a:srgbClr val="A7A9AC"/>
        </a:solidFill>
        <a:ln>
          <a:solidFill>
            <a:srgbClr val="0FB273"/>
          </a:solidFill>
        </a:ln>
        <a:effectLst/>
      </dsp:spPr>
      <dsp:style>
        <a:lnRef idx="0">
          <a:scrgbClr r="0" g="0" b="0"/>
        </a:lnRef>
        <a:fillRef idx="1">
          <a:scrgbClr r="0" g="0" b="0"/>
        </a:fillRef>
        <a:effectRef idx="0">
          <a:scrgbClr r="0" g="0" b="0"/>
        </a:effectRef>
        <a:fontRef idx="minor"/>
      </dsp:style>
    </dsp:sp>
    <dsp:sp modelId="{7F419F92-58F5-4ED5-8DEB-26FA3BA195E8}">
      <dsp:nvSpPr>
        <dsp:cNvPr id="0" name=""/>
        <dsp:cNvSpPr/>
      </dsp:nvSpPr>
      <dsp:spPr>
        <a:xfrm>
          <a:off x="359" y="752481"/>
          <a:ext cx="4929685" cy="878404"/>
        </a:xfrm>
        <a:prstGeom prst="roundRect">
          <a:avLst/>
        </a:prstGeom>
        <a:solidFill>
          <a:schemeClr val="lt1"/>
        </a:solidFill>
        <a:ln w="12700" cap="flat" cmpd="sng" algn="ctr">
          <a:solidFill>
            <a:srgbClr val="0FB273"/>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t-LT" sz="2000" kern="1200" dirty="0">
              <a:solidFill>
                <a:srgbClr val="414144">
                  <a:lumMod val="50000"/>
                </a:srgbClr>
              </a:solidFill>
              <a:latin typeface="Gordita" pitchFamily="50" charset="-70"/>
              <a:ea typeface="Gordita" charset="0"/>
              <a:cs typeface="Gordita" pitchFamily="50" charset="-70"/>
            </a:rPr>
            <a:t>Sekančius mėnesius teikiamas prašymas ir DU išmokėjimą pagrindžiantys dokumentai </a:t>
          </a:r>
        </a:p>
      </dsp:txBody>
      <dsp:txXfrm>
        <a:off x="43239" y="795361"/>
        <a:ext cx="4843925" cy="7926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C93C798-4590-8041-8F88-48D527935FFF}" type="datetimeFigureOut">
              <a:rPr lang="en-US" smtClean="0"/>
              <a:t>1/22/2021</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8A584D1-4EA4-2C45-91D7-6EACCC348A07}" type="slidenum">
              <a:rPr lang="en-US" smtClean="0"/>
              <a:t>‹#›</a:t>
            </a:fld>
            <a:endParaRPr lang="en-US"/>
          </a:p>
        </p:txBody>
      </p:sp>
    </p:spTree>
    <p:extLst>
      <p:ext uri="{BB962C8B-B14F-4D97-AF65-F5344CB8AC3E}">
        <p14:creationId xmlns:p14="http://schemas.microsoft.com/office/powerpoint/2010/main" val="1986142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2E613C8-F823-0E4E-95B2-7670339E72A2}" type="datetimeFigureOut">
              <a:rPr lang="en-US" smtClean="0"/>
              <a:t>1/22/2021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A62B5A5-EF46-3E47-BDDB-05BE62F6C835}" type="slidenum">
              <a:rPr lang="en-US" smtClean="0"/>
              <a:t>‹#›</a:t>
            </a:fld>
            <a:endParaRPr lang="en-US"/>
          </a:p>
        </p:txBody>
      </p:sp>
    </p:spTree>
    <p:extLst>
      <p:ext uri="{BB962C8B-B14F-4D97-AF65-F5344CB8AC3E}">
        <p14:creationId xmlns:p14="http://schemas.microsoft.com/office/powerpoint/2010/main" val="1219116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62B5A5-EF46-3E47-BDDB-05BE62F6C835}" type="slidenum">
              <a:rPr lang="en-US" smtClean="0"/>
              <a:t>1</a:t>
            </a:fld>
            <a:endParaRPr lang="en-US"/>
          </a:p>
        </p:txBody>
      </p:sp>
    </p:spTree>
    <p:extLst>
      <p:ext uri="{BB962C8B-B14F-4D97-AF65-F5344CB8AC3E}">
        <p14:creationId xmlns:p14="http://schemas.microsoft.com/office/powerpoint/2010/main" val="57532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Įsiteisėjus bankroto iškėlimo nutarčiai arba įmonei tapus likviduojamąja</a:t>
            </a:r>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7</a:t>
            </a:fld>
            <a:endParaRPr lang="en-US"/>
          </a:p>
        </p:txBody>
      </p:sp>
    </p:spTree>
    <p:extLst>
      <p:ext uri="{BB962C8B-B14F-4D97-AF65-F5344CB8AC3E}">
        <p14:creationId xmlns:p14="http://schemas.microsoft.com/office/powerpoint/2010/main" val="346546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167441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13</a:t>
            </a:fld>
            <a:endParaRPr lang="en-US"/>
          </a:p>
        </p:txBody>
      </p:sp>
    </p:spTree>
    <p:extLst>
      <p:ext uri="{BB962C8B-B14F-4D97-AF65-F5344CB8AC3E}">
        <p14:creationId xmlns:p14="http://schemas.microsoft.com/office/powerpoint/2010/main" val="304075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DU iki karantino nurodomas su interpretacijomis</a:t>
            </a:r>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15</a:t>
            </a:fld>
            <a:endParaRPr lang="en-US"/>
          </a:p>
        </p:txBody>
      </p:sp>
    </p:spTree>
    <p:extLst>
      <p:ext uri="{BB962C8B-B14F-4D97-AF65-F5344CB8AC3E}">
        <p14:creationId xmlns:p14="http://schemas.microsoft.com/office/powerpoint/2010/main" val="49107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Viso LT 25000 įmonių, 231,700 darbuotojų, 190 mln.</a:t>
            </a:r>
          </a:p>
        </p:txBody>
      </p:sp>
      <p:sp>
        <p:nvSpPr>
          <p:cNvPr id="4" name="Skaidrės numerio vietos rezervavimo ženklas 3"/>
          <p:cNvSpPr>
            <a:spLocks noGrp="1"/>
          </p:cNvSpPr>
          <p:nvPr>
            <p:ph type="sldNum" sz="quarter" idx="5"/>
          </p:nvPr>
        </p:nvSpPr>
        <p:spPr/>
        <p:txBody>
          <a:bodyPr/>
          <a:lstStyle/>
          <a:p>
            <a:fld id="{9A62B5A5-EF46-3E47-BDDB-05BE62F6C835}" type="slidenum">
              <a:rPr lang="en-US" smtClean="0"/>
              <a:t>16</a:t>
            </a:fld>
            <a:endParaRPr lang="en-US"/>
          </a:p>
        </p:txBody>
      </p:sp>
    </p:spTree>
    <p:extLst>
      <p:ext uri="{BB962C8B-B14F-4D97-AF65-F5344CB8AC3E}">
        <p14:creationId xmlns:p14="http://schemas.microsoft.com/office/powerpoint/2010/main" val="473267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ti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925975" y="884472"/>
            <a:ext cx="10126879" cy="3521273"/>
          </a:xfrm>
        </p:spPr>
        <p:txBody>
          <a:bodyPr>
            <a:noAutofit/>
          </a:bodyPr>
          <a:lstStyle>
            <a:lvl1pPr>
              <a:defRPr sz="7200" b="0" i="0">
                <a:solidFill>
                  <a:schemeClr val="bg1"/>
                </a:solidFill>
                <a:latin typeface="Gordita Light" charset="0"/>
                <a:ea typeface="Gordita Light" charset="0"/>
                <a:cs typeface="Gordita Light" charset="0"/>
              </a:defRPr>
            </a:lvl1pPr>
          </a:lstStyle>
          <a:p>
            <a:r>
              <a:rPr lang="en-US" err="1"/>
              <a:t>Mūsų</a:t>
            </a:r>
            <a:r>
              <a:rPr lang="en-US"/>
              <a:t> </a:t>
            </a:r>
            <a:r>
              <a:rPr lang="en-US" err="1"/>
              <a:t>prezentacijos</a:t>
            </a:r>
            <a:r>
              <a:rPr lang="en-US"/>
              <a:t/>
            </a:r>
            <a:br>
              <a:rPr lang="en-US"/>
            </a:br>
            <a:r>
              <a:rPr lang="en-US" err="1"/>
              <a:t>pavadinimas,tema</a:t>
            </a:r>
            <a:r>
              <a:rPr lang="en-US"/>
              <a:t> </a:t>
            </a:r>
            <a:r>
              <a:rPr lang="en-US" err="1"/>
              <a:t>arba</a:t>
            </a:r>
            <a:r>
              <a:rPr lang="en-US"/>
              <a:t> </a:t>
            </a:r>
            <a:r>
              <a:rPr lang="en-US" err="1"/>
              <a:t>kryptis</a:t>
            </a:r>
            <a:r>
              <a:rPr lang="en-US"/>
              <a:t> lorem ipsum</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5807729"/>
            <a:ext cx="1652755" cy="651085"/>
          </a:xfrm>
          <a:prstGeom prst="rect">
            <a:avLst/>
          </a:prstGeom>
        </p:spPr>
      </p:pic>
      <p:sp>
        <p:nvSpPr>
          <p:cNvPr id="10" name="Content Placeholder 3"/>
          <p:cNvSpPr>
            <a:spLocks noGrp="1"/>
          </p:cNvSpPr>
          <p:nvPr>
            <p:ph sz="half" idx="15" hasCustomPrompt="1"/>
          </p:nvPr>
        </p:nvSpPr>
        <p:spPr>
          <a:xfrm>
            <a:off x="993093" y="4659005"/>
            <a:ext cx="5837980" cy="269786"/>
          </a:xfrm>
        </p:spPr>
        <p:txBody>
          <a:bodyPr anchor="t">
            <a:normAutofit/>
          </a:bodyPr>
          <a:lstStyle>
            <a:lvl1pPr marL="0" indent="0" algn="l">
              <a:buNone/>
              <a:defRPr sz="1100" b="0" i="0" baseline="0">
                <a:solidFill>
                  <a:schemeClr val="bg1"/>
                </a:solidFill>
                <a:latin typeface="Gordita" charset="0"/>
                <a:ea typeface="Gordita" charset="0"/>
                <a:cs typeface="Gordita" charset="0"/>
              </a:defRPr>
            </a:lvl1pPr>
          </a:lstStyle>
          <a:p>
            <a:pPr lvl="0"/>
            <a:r>
              <a:rPr lang="en-US" err="1"/>
              <a:t>Vardas</a:t>
            </a:r>
            <a:r>
              <a:rPr lang="en-US"/>
              <a:t> </a:t>
            </a:r>
            <a:r>
              <a:rPr lang="en-US" err="1"/>
              <a:t>Pavardė</a:t>
            </a:r>
            <a:endParaRPr lang="en-US"/>
          </a:p>
        </p:txBody>
      </p:sp>
      <p:sp>
        <p:nvSpPr>
          <p:cNvPr id="13" name="Content Placeholder 3"/>
          <p:cNvSpPr>
            <a:spLocks noGrp="1"/>
          </p:cNvSpPr>
          <p:nvPr>
            <p:ph sz="half" idx="16" hasCustomPrompt="1"/>
          </p:nvPr>
        </p:nvSpPr>
        <p:spPr>
          <a:xfrm>
            <a:off x="9670472" y="5883564"/>
            <a:ext cx="1940235" cy="575250"/>
          </a:xfrm>
        </p:spPr>
        <p:txBody>
          <a:bodyPr anchor="ctr">
            <a:normAutofit/>
          </a:bodyPr>
          <a:lstStyle>
            <a:lvl1pPr marL="0" indent="0" algn="ctr">
              <a:buNone/>
              <a:defRPr sz="1200" b="0" i="0" baseline="0">
                <a:solidFill>
                  <a:schemeClr val="bg1"/>
                </a:solidFill>
                <a:latin typeface="Gordita" charset="0"/>
                <a:ea typeface="Gordita" charset="0"/>
                <a:cs typeface="Gordita" charset="0"/>
              </a:defRPr>
            </a:lvl1pPr>
          </a:lstStyle>
          <a:p>
            <a:pPr lvl="0"/>
            <a:r>
              <a:rPr lang="en-US"/>
              <a:t>2018 / 10 / 09</a:t>
            </a:r>
          </a:p>
        </p:txBody>
      </p:sp>
    </p:spTree>
    <p:extLst>
      <p:ext uri="{BB962C8B-B14F-4D97-AF65-F5344CB8AC3E}">
        <p14:creationId xmlns:p14="http://schemas.microsoft.com/office/powerpoint/2010/main" val="196001412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ntelė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5"/>
            <a:ext cx="10614325" cy="1144094"/>
          </a:xfrm>
        </p:spPr>
        <p:txBody>
          <a:bodyPr/>
          <a:lstStyle/>
          <a:p>
            <a:r>
              <a:rPr lang="en-US"/>
              <a:t>Vertical text column layout page</a:t>
            </a:r>
            <a:br>
              <a:rPr lang="en-US"/>
            </a:br>
            <a:r>
              <a:rPr lang="en-US"/>
              <a:t>Lorem ipsum </a:t>
            </a:r>
            <a:r>
              <a:rPr lang="en-US" err="1"/>
              <a:t>dolar</a:t>
            </a:r>
            <a:r>
              <a:rPr lang="en-US"/>
              <a:t> sit </a:t>
            </a:r>
            <a:r>
              <a:rPr lang="en-US" err="1"/>
              <a:t>amet</a:t>
            </a:r>
            <a:endParaRPr lang="en-US"/>
          </a:p>
        </p:txBody>
      </p:sp>
      <p:sp>
        <p:nvSpPr>
          <p:cNvPr id="3"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extLst>
      <p:ext uri="{BB962C8B-B14F-4D97-AF65-F5344CB8AC3E}">
        <p14:creationId xmlns:p14="http://schemas.microsoft.com/office/powerpoint/2010/main" val="110455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aidrė infografikai">
    <p:spTree>
      <p:nvGrpSpPr>
        <p:cNvPr id="1" name=""/>
        <p:cNvGrpSpPr/>
        <p:nvPr/>
      </p:nvGrpSpPr>
      <p:grpSpPr>
        <a:xfrm>
          <a:off x="0" y="0"/>
          <a:ext cx="0" cy="0"/>
          <a:chOff x="0" y="0"/>
          <a:chExt cx="0" cy="0"/>
        </a:xfrm>
      </p:grpSpPr>
      <p:sp>
        <p:nvSpPr>
          <p:cNvPr id="9"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Už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5807729"/>
            <a:ext cx="1652755" cy="651085"/>
          </a:xfrm>
          <a:prstGeom prst="rect">
            <a:avLst/>
          </a:prstGeom>
        </p:spPr>
      </p:pic>
      <p:sp>
        <p:nvSpPr>
          <p:cNvPr id="5" name="Title 6"/>
          <p:cNvSpPr>
            <a:spLocks noGrp="1"/>
          </p:cNvSpPr>
          <p:nvPr>
            <p:ph type="title" hasCustomPrompt="1"/>
          </p:nvPr>
        </p:nvSpPr>
        <p:spPr>
          <a:xfrm>
            <a:off x="371475" y="2493817"/>
            <a:ext cx="10130271" cy="1006765"/>
          </a:xfrm>
        </p:spPr>
        <p:txBody>
          <a:bodyPr>
            <a:noAutofit/>
          </a:bodyPr>
          <a:lstStyle>
            <a:lvl1pPr algn="ctr">
              <a:defRPr sz="7200" b="0" i="0">
                <a:solidFill>
                  <a:schemeClr val="bg1"/>
                </a:solidFill>
                <a:latin typeface="Gordita Light" charset="0"/>
                <a:ea typeface="Gordita Light" charset="0"/>
                <a:cs typeface="Gordita Light" charset="0"/>
              </a:defRPr>
            </a:lvl1pPr>
          </a:lstStyle>
          <a:p>
            <a:r>
              <a:rPr lang="en-US" err="1"/>
              <a:t>Diskusija</a:t>
            </a:r>
            <a:endParaRPr lang="en-US"/>
          </a:p>
        </p:txBody>
      </p:sp>
      <p:sp>
        <p:nvSpPr>
          <p:cNvPr id="14" name="Content Placeholder 3"/>
          <p:cNvSpPr>
            <a:spLocks noGrp="1"/>
          </p:cNvSpPr>
          <p:nvPr>
            <p:ph sz="half" idx="20" hasCustomPrompt="1"/>
          </p:nvPr>
        </p:nvSpPr>
        <p:spPr>
          <a:xfrm>
            <a:off x="2379215" y="5958650"/>
            <a:ext cx="3941147" cy="273475"/>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err="1"/>
              <a:t>Vardenis</a:t>
            </a:r>
            <a:r>
              <a:rPr lang="en-US"/>
              <a:t> </a:t>
            </a:r>
            <a:r>
              <a:rPr lang="en-US" err="1"/>
              <a:t>Pavardenis</a:t>
            </a:r>
            <a:endParaRPr lang="en-US"/>
          </a:p>
        </p:txBody>
      </p:sp>
      <p:sp>
        <p:nvSpPr>
          <p:cNvPr id="15" name="Content Placeholder 3"/>
          <p:cNvSpPr>
            <a:spLocks noGrp="1"/>
          </p:cNvSpPr>
          <p:nvPr>
            <p:ph sz="half" idx="21" hasCustomPrompt="1"/>
          </p:nvPr>
        </p:nvSpPr>
        <p:spPr>
          <a:xfrm>
            <a:off x="2379215" y="6232124"/>
            <a:ext cx="3941147" cy="523783"/>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err="1"/>
              <a:t>Komunikacijos</a:t>
            </a:r>
            <a:r>
              <a:rPr lang="en-US"/>
              <a:t> </a:t>
            </a:r>
            <a:r>
              <a:rPr lang="en-US" err="1"/>
              <a:t>skyriaus</a:t>
            </a:r>
            <a:r>
              <a:rPr lang="en-US"/>
              <a:t> </a:t>
            </a:r>
            <a:r>
              <a:rPr lang="en-US" err="1"/>
              <a:t>vyr</a:t>
            </a:r>
            <a:r>
              <a:rPr lang="en-US"/>
              <a:t>. </a:t>
            </a:r>
            <a:r>
              <a:rPr lang="en-US" err="1"/>
              <a:t>specialistas</a:t>
            </a:r>
            <a:endParaRPr lang="en-US"/>
          </a:p>
        </p:txBody>
      </p:sp>
      <p:sp>
        <p:nvSpPr>
          <p:cNvPr id="16" name="Content Placeholder 3"/>
          <p:cNvSpPr>
            <a:spLocks noGrp="1"/>
          </p:cNvSpPr>
          <p:nvPr>
            <p:ph sz="half" idx="22" hasCustomPrompt="1"/>
          </p:nvPr>
        </p:nvSpPr>
        <p:spPr>
          <a:xfrm>
            <a:off x="6320362" y="5958649"/>
            <a:ext cx="3941147" cy="273475"/>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lvl="0"/>
            <a:r>
              <a:rPr lang="en-US"/>
              <a:t>T. (8 5) 250 0883 / E. </a:t>
            </a:r>
            <a:r>
              <a:rPr lang="en-US" err="1"/>
              <a:t>vardenis.pavardenis@uzt.lt</a:t>
            </a:r>
            <a:endParaRPr lang="en-US"/>
          </a:p>
        </p:txBody>
      </p:sp>
      <p:sp>
        <p:nvSpPr>
          <p:cNvPr id="17" name="Content Placeholder 3"/>
          <p:cNvSpPr>
            <a:spLocks noGrp="1"/>
          </p:cNvSpPr>
          <p:nvPr>
            <p:ph sz="half" idx="23" hasCustomPrompt="1"/>
          </p:nvPr>
        </p:nvSpPr>
        <p:spPr>
          <a:xfrm>
            <a:off x="6320362" y="6232124"/>
            <a:ext cx="3941147" cy="523783"/>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err="1"/>
              <a:t>www.uzt.lt</a:t>
            </a:r>
            <a:endParaRPr lang="en-US"/>
          </a:p>
        </p:txBody>
      </p:sp>
    </p:spTree>
    <p:extLst>
      <p:ext uri="{BB962C8B-B14F-4D97-AF65-F5344CB8AC3E}">
        <p14:creationId xmlns:p14="http://schemas.microsoft.com/office/powerpoint/2010/main" val="1413992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CCA9C-0B99-479E-A67C-4242E545ED2D}"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2C8F5-223F-4F83-866B-4935AEF1F554}" type="slidenum">
              <a:rPr lang="en-US" smtClean="0"/>
              <a:t>‹#›</a:t>
            </a:fld>
            <a:endParaRPr lang="en-US"/>
          </a:p>
        </p:txBody>
      </p:sp>
    </p:spTree>
    <p:extLst>
      <p:ext uri="{BB962C8B-B14F-4D97-AF65-F5344CB8AC3E}">
        <p14:creationId xmlns:p14="http://schemas.microsoft.com/office/powerpoint/2010/main" val="1067358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40390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o skaidrė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4"/>
            <a:ext cx="10458504" cy="1169042"/>
          </a:xfrm>
        </p:spPr>
        <p:txBody>
          <a:bodyPr/>
          <a:lstStyle/>
          <a:p>
            <a:r>
              <a:rPr lang="en-US"/>
              <a:t>Vertical text column layout page</a:t>
            </a:r>
            <a:br>
              <a:rPr lang="en-US"/>
            </a:br>
            <a:r>
              <a:rPr lang="en-US"/>
              <a:t>Lorem ipsum </a:t>
            </a:r>
            <a:r>
              <a:rPr lang="en-US" err="1"/>
              <a:t>dolar</a:t>
            </a:r>
            <a:r>
              <a:rPr lang="en-US"/>
              <a:t> sit </a:t>
            </a:r>
            <a:r>
              <a:rPr lang="en-US" err="1"/>
              <a:t>amet</a:t>
            </a:r>
            <a:endParaRPr lang="en-US"/>
          </a:p>
        </p:txBody>
      </p:sp>
      <p:sp>
        <p:nvSpPr>
          <p:cNvPr id="8" name="Text Placeholder 2"/>
          <p:cNvSpPr>
            <a:spLocks noGrp="1"/>
          </p:cNvSpPr>
          <p:nvPr>
            <p:ph type="body" idx="1" hasCustomPrompt="1"/>
          </p:nvPr>
        </p:nvSpPr>
        <p:spPr>
          <a:xfrm>
            <a:off x="1157465" y="2298384"/>
            <a:ext cx="10663060"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2" name="Content Placeholder 3"/>
          <p:cNvSpPr>
            <a:spLocks noGrp="1"/>
          </p:cNvSpPr>
          <p:nvPr>
            <p:ph sz="half" idx="14" hasCustomPrompt="1"/>
          </p:nvPr>
        </p:nvSpPr>
        <p:spPr>
          <a:xfrm>
            <a:off x="1157465" y="2936992"/>
            <a:ext cx="10663060" cy="1072683"/>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13" name="Text Placeholder 2"/>
          <p:cNvSpPr>
            <a:spLocks noGrp="1"/>
          </p:cNvSpPr>
          <p:nvPr>
            <p:ph type="body" idx="15" hasCustomPrompt="1"/>
          </p:nvPr>
        </p:nvSpPr>
        <p:spPr>
          <a:xfrm>
            <a:off x="1157465" y="4089018"/>
            <a:ext cx="10663060"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  </a:t>
            </a:r>
            <a:r>
              <a:rPr lang="en-US" err="1"/>
              <a:t>Pavadinimas</a:t>
            </a:r>
            <a:r>
              <a:rPr lang="en-US"/>
              <a:t> </a:t>
            </a:r>
            <a:r>
              <a:rPr lang="en-US" err="1"/>
              <a:t>arba</a:t>
            </a:r>
            <a:r>
              <a:rPr lang="en-US"/>
              <a:t> </a:t>
            </a:r>
            <a:r>
              <a:rPr lang="en-US" err="1"/>
              <a:t>teiginys</a:t>
            </a:r>
            <a:endParaRPr lang="en-US"/>
          </a:p>
        </p:txBody>
      </p:sp>
      <p:sp>
        <p:nvSpPr>
          <p:cNvPr id="14" name="Content Placeholder 3"/>
          <p:cNvSpPr>
            <a:spLocks noGrp="1"/>
          </p:cNvSpPr>
          <p:nvPr>
            <p:ph sz="half" idx="16" hasCustomPrompt="1"/>
          </p:nvPr>
        </p:nvSpPr>
        <p:spPr>
          <a:xfrm>
            <a:off x="1157465" y="4676493"/>
            <a:ext cx="10663060" cy="1072683"/>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10"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o skaidrė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4"/>
            <a:ext cx="10549361" cy="1476866"/>
          </a:xfrm>
        </p:spPr>
        <p:txBody>
          <a:body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a:t>
            </a:r>
          </a:p>
        </p:txBody>
      </p:sp>
      <p:sp>
        <p:nvSpPr>
          <p:cNvPr id="7" name="Text Placeholder 2"/>
          <p:cNvSpPr>
            <a:spLocks noGrp="1"/>
          </p:cNvSpPr>
          <p:nvPr>
            <p:ph type="body" idx="1" hasCustomPrompt="1"/>
          </p:nvPr>
        </p:nvSpPr>
        <p:spPr>
          <a:xfrm>
            <a:off x="1157466" y="2746034"/>
            <a:ext cx="495037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1" name="Content Placeholder 3"/>
          <p:cNvSpPr>
            <a:spLocks noGrp="1"/>
          </p:cNvSpPr>
          <p:nvPr>
            <p:ph sz="half" idx="14" hasCustomPrompt="1"/>
          </p:nvPr>
        </p:nvSpPr>
        <p:spPr>
          <a:xfrm>
            <a:off x="1157465" y="3333509"/>
            <a:ext cx="4950372" cy="2523281"/>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8" name="Text Placeholder 2"/>
          <p:cNvSpPr>
            <a:spLocks noGrp="1"/>
          </p:cNvSpPr>
          <p:nvPr>
            <p:ph type="body" idx="16" hasCustomPrompt="1"/>
          </p:nvPr>
        </p:nvSpPr>
        <p:spPr>
          <a:xfrm>
            <a:off x="6756453" y="2746034"/>
            <a:ext cx="5064071"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3" name="Content Placeholder 3"/>
          <p:cNvSpPr>
            <a:spLocks noGrp="1"/>
          </p:cNvSpPr>
          <p:nvPr>
            <p:ph sz="half" idx="17" hasCustomPrompt="1"/>
          </p:nvPr>
        </p:nvSpPr>
        <p:spPr>
          <a:xfrm>
            <a:off x="6756452" y="3333509"/>
            <a:ext cx="5064071" cy="2523281"/>
          </a:xfrm>
        </p:spPr>
        <p:txBody>
          <a:bodyPr anchor="t"/>
          <a:lstStyle>
            <a:lvl1pPr marL="0" indent="0">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17" name="Content Placeholder 3"/>
          <p:cNvSpPr>
            <a:spLocks noGrp="1"/>
          </p:cNvSpPr>
          <p:nvPr>
            <p:ph sz="half" idx="19"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extLst>
      <p:ext uri="{BB962C8B-B14F-4D97-AF65-F5344CB8AC3E}">
        <p14:creationId xmlns:p14="http://schemas.microsoft.com/office/powerpoint/2010/main" val="170578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o skaidrė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3"/>
            <a:ext cx="4615806" cy="4930248"/>
          </a:xfrm>
        </p:spPr>
        <p:txBody>
          <a:bodyPr>
            <a:normAutofit/>
          </a:bodyPr>
          <a:lstStyle>
            <a:lvl1pPr>
              <a:defRPr sz="3000"/>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p>
        </p:txBody>
      </p:sp>
      <p:sp>
        <p:nvSpPr>
          <p:cNvPr id="8" name="Text Placeholder 2"/>
          <p:cNvSpPr>
            <a:spLocks noGrp="1"/>
          </p:cNvSpPr>
          <p:nvPr>
            <p:ph type="body" idx="1" hasCustomPrompt="1"/>
          </p:nvPr>
        </p:nvSpPr>
        <p:spPr>
          <a:xfrm>
            <a:off x="6225767" y="995423"/>
            <a:ext cx="5535928" cy="689942"/>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2" name="Content Placeholder 3"/>
          <p:cNvSpPr>
            <a:spLocks noGrp="1"/>
          </p:cNvSpPr>
          <p:nvPr>
            <p:ph sz="half" idx="14" hasCustomPrompt="1"/>
          </p:nvPr>
        </p:nvSpPr>
        <p:spPr>
          <a:xfrm>
            <a:off x="6225766" y="1685365"/>
            <a:ext cx="5594759" cy="4240306"/>
          </a:xfrm>
        </p:spPr>
        <p:txBody>
          <a:bodyPr wrap="square" anchor="t"/>
          <a:lstStyle>
            <a:lvl1pPr marL="0" marR="0" indent="0" algn="l" defTabSz="914400" rtl="0" eaLnBrk="1" fontAlgn="auto" latinLnBrk="0" hangingPunct="1">
              <a:lnSpc>
                <a:spcPct val="100000"/>
              </a:lnSpc>
              <a:spcBef>
                <a:spcPts val="1000"/>
              </a:spcBef>
              <a:spcAft>
                <a:spcPts val="0"/>
              </a:spcAft>
              <a:buClrTx/>
              <a:buSzTx/>
              <a:buFont typeface="Arial"/>
              <a:buNone/>
              <a:tabLst/>
              <a:defRPr>
                <a:solidFill>
                  <a:srgbClr val="434244"/>
                </a:solidFill>
              </a:defRPr>
            </a:lvl1pPr>
            <a:lvl2pPr>
              <a:lnSpc>
                <a:spcPct val="100000"/>
              </a:lnSpc>
              <a:defRPr/>
            </a:lvl2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p>
          <a:p>
            <a:pPr lvl="0"/>
            <a:endParaRPr lang="en-US"/>
          </a:p>
        </p:txBody>
      </p:sp>
      <p:sp>
        <p:nvSpPr>
          <p:cNvPr id="11"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rpinė skaidrė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6"/>
          <p:cNvSpPr>
            <a:spLocks noGrp="1"/>
          </p:cNvSpPr>
          <p:nvPr>
            <p:ph type="title" hasCustomPrompt="1"/>
          </p:nvPr>
        </p:nvSpPr>
        <p:spPr>
          <a:xfrm>
            <a:off x="1571927" y="1536540"/>
            <a:ext cx="8643491" cy="3996042"/>
          </a:xfrm>
        </p:spPr>
        <p:txBody>
          <a:bodyPr>
            <a:noAutofit/>
          </a:bodyPr>
          <a:lstStyle>
            <a:lvl1pPr>
              <a:defRPr sz="4400" b="0" i="0">
                <a:solidFill>
                  <a:srgbClr val="434244"/>
                </a:solidFill>
                <a:latin typeface="Gordita Light" charset="0"/>
                <a:ea typeface="Gordita Light" charset="0"/>
                <a:cs typeface="Gordita Light" charset="0"/>
              </a:defRPr>
            </a:lvl1pPr>
          </a:lstStyle>
          <a:p>
            <a:r>
              <a:rPr lang="en-US" err="1"/>
              <a:t>Mūsų</a:t>
            </a:r>
            <a:r>
              <a:rPr lang="en-US"/>
              <a:t> </a:t>
            </a:r>
            <a:r>
              <a:rPr lang="en-US" err="1"/>
              <a:t>prezentacijos</a:t>
            </a:r>
            <a:r>
              <a:rPr lang="en-US"/>
              <a:t/>
            </a:r>
            <a:br>
              <a:rPr lang="en-US"/>
            </a:br>
            <a:r>
              <a:rPr lang="en-US" err="1"/>
              <a:t>pavadinimas,tema</a:t>
            </a:r>
            <a:r>
              <a:rPr lang="en-US"/>
              <a:t> </a:t>
            </a:r>
            <a:r>
              <a:rPr lang="en-US" err="1"/>
              <a:t>arba</a:t>
            </a:r>
            <a:r>
              <a:rPr lang="en-US"/>
              <a:t> </a:t>
            </a:r>
            <a:r>
              <a:rPr lang="en-US" err="1"/>
              <a:t>kryptis</a:t>
            </a:r>
            <a:r>
              <a:rPr lang="en-US"/>
              <a:t> lorem ipsum</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otraukos skaidrė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3638" y="1016000"/>
            <a:ext cx="4595010" cy="1600200"/>
          </a:xfrm>
        </p:spPr>
        <p:txBody>
          <a:bodyPr anchor="t"/>
          <a:lstStyle>
            <a:lvl1pPr>
              <a:defRPr sz="3200"/>
            </a:lvl1pPr>
          </a:lstStyle>
          <a:p>
            <a:r>
              <a:rPr lang="en-US"/>
              <a:t>Vertical text column layout page Lorem ipsum </a:t>
            </a:r>
            <a:r>
              <a:rPr lang="en-US" err="1"/>
              <a:t>dolar</a:t>
            </a:r>
            <a:r>
              <a:rPr lang="en-US"/>
              <a:t> sit </a:t>
            </a:r>
            <a:r>
              <a:rPr lang="en-US" err="1"/>
              <a:t>amet</a:t>
            </a:r>
            <a:endParaRPr lang="en-US"/>
          </a:p>
        </p:txBody>
      </p:sp>
      <p:sp>
        <p:nvSpPr>
          <p:cNvPr id="3" name="Picture Placeholder 2"/>
          <p:cNvSpPr>
            <a:spLocks noGrp="1"/>
          </p:cNvSpPr>
          <p:nvPr>
            <p:ph type="pic" idx="1"/>
          </p:nvPr>
        </p:nvSpPr>
        <p:spPr>
          <a:xfrm>
            <a:off x="6493396" y="0"/>
            <a:ext cx="569860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163638" y="2706979"/>
            <a:ext cx="4386665" cy="3231507"/>
          </a:xfrm>
        </p:spPr>
        <p:txBody>
          <a:bodyPr>
            <a:normAutofit/>
          </a:bodyPr>
          <a:lstStyle>
            <a:lvl1pPr marL="171450" indent="-171450">
              <a:lnSpc>
                <a:spcPct val="100000"/>
              </a:lnSpc>
              <a:buClr>
                <a:srgbClr val="434244"/>
              </a:buClr>
              <a:buFont typeface="AppleSymbols" charset="0"/>
              <a:buChar char="⏤"/>
              <a:defRPr sz="1100">
                <a:solidFill>
                  <a:srgbClr val="43424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endParaRPr lang="en-US"/>
          </a:p>
          <a:p>
            <a:pPr lvl="0"/>
            <a:r>
              <a:rPr lang="en-US" err="1"/>
              <a:t>Consectetur</a:t>
            </a:r>
            <a:r>
              <a:rPr lang="en-US"/>
              <a:t> </a:t>
            </a:r>
            <a:r>
              <a:rPr lang="en-US" err="1"/>
              <a:t>adipiscing</a:t>
            </a:r>
            <a:r>
              <a:rPr lang="en-US"/>
              <a:t> </a:t>
            </a:r>
            <a:r>
              <a:rPr lang="en-US" err="1"/>
              <a:t>elit</a:t>
            </a:r>
            <a:endParaRPr lang="en-US"/>
          </a:p>
          <a:p>
            <a:pPr lvl="0"/>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p>
          <a:p>
            <a:pPr lvl="0"/>
            <a:r>
              <a:rPr lang="en-US" err="1"/>
              <a:t>Dolore</a:t>
            </a:r>
            <a:r>
              <a:rPr lang="en-US"/>
              <a:t> magna </a:t>
            </a:r>
            <a:r>
              <a:rPr lang="en-US" err="1"/>
              <a:t>aliqua</a:t>
            </a:r>
            <a:r>
              <a:rPr lang="en-US"/>
              <a:t>.</a:t>
            </a:r>
          </a:p>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Tree>
    <p:extLst>
      <p:ext uri="{BB962C8B-B14F-4D97-AF65-F5344CB8AC3E}">
        <p14:creationId xmlns:p14="http://schemas.microsoft.com/office/powerpoint/2010/main" val="1344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aidrė su ikonomis">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296984" y="1026705"/>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r>
              <a:rPr lang="en-US"/>
              <a:t> </a:t>
            </a:r>
            <a:r>
              <a:rPr lang="en-US" err="1"/>
              <a:t>arba</a:t>
            </a:r>
            <a:r>
              <a:rPr lang="en-US"/>
              <a:t> </a:t>
            </a:r>
            <a:r>
              <a:rPr lang="en-US" err="1"/>
              <a:t>teiginys</a:t>
            </a:r>
            <a:endParaRPr lang="en-US"/>
          </a:p>
        </p:txBody>
      </p:sp>
      <p:sp>
        <p:nvSpPr>
          <p:cNvPr id="11" name="Content Placeholder 3"/>
          <p:cNvSpPr>
            <a:spLocks noGrp="1"/>
          </p:cNvSpPr>
          <p:nvPr>
            <p:ph sz="half" idx="14" hasCustomPrompt="1"/>
          </p:nvPr>
        </p:nvSpPr>
        <p:spPr>
          <a:xfrm>
            <a:off x="3296984" y="1614181"/>
            <a:ext cx="2928782" cy="1637838"/>
          </a:xfrm>
        </p:spPr>
        <p:txBody>
          <a:bodyPr anchor="t">
            <a:normAutofit/>
          </a:bodyPr>
          <a:lstStyle>
            <a:lvl1pPr marL="0" indent="0">
              <a:buNone/>
              <a:defRPr sz="11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4" name="Picture Placeholder 3"/>
          <p:cNvSpPr>
            <a:spLocks noGrp="1"/>
          </p:cNvSpPr>
          <p:nvPr>
            <p:ph type="pic" sz="quarter" idx="16"/>
          </p:nvPr>
        </p:nvSpPr>
        <p:spPr>
          <a:xfrm>
            <a:off x="1163638" y="1026182"/>
            <a:ext cx="1928142" cy="1928143"/>
          </a:xfrm>
        </p:spPr>
        <p:txBody>
          <a:bodyPr/>
          <a:lstStyle/>
          <a:p>
            <a:endParaRPr lang="en-US"/>
          </a:p>
        </p:txBody>
      </p:sp>
      <p:sp>
        <p:nvSpPr>
          <p:cNvPr id="20" name="Text Placeholder 2"/>
          <p:cNvSpPr>
            <a:spLocks noGrp="1"/>
          </p:cNvSpPr>
          <p:nvPr>
            <p:ph type="body" idx="17" hasCustomPrompt="1"/>
          </p:nvPr>
        </p:nvSpPr>
        <p:spPr>
          <a:xfrm>
            <a:off x="8827772" y="1026705"/>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r>
              <a:rPr lang="en-US"/>
              <a:t> </a:t>
            </a:r>
            <a:r>
              <a:rPr lang="en-US" err="1"/>
              <a:t>arba</a:t>
            </a:r>
            <a:r>
              <a:rPr lang="en-US"/>
              <a:t> </a:t>
            </a:r>
            <a:r>
              <a:rPr lang="en-US" err="1"/>
              <a:t>teiginys</a:t>
            </a:r>
            <a:endParaRPr lang="en-US"/>
          </a:p>
        </p:txBody>
      </p:sp>
      <p:sp>
        <p:nvSpPr>
          <p:cNvPr id="21" name="Content Placeholder 3"/>
          <p:cNvSpPr>
            <a:spLocks noGrp="1"/>
          </p:cNvSpPr>
          <p:nvPr>
            <p:ph sz="half" idx="18" hasCustomPrompt="1"/>
          </p:nvPr>
        </p:nvSpPr>
        <p:spPr>
          <a:xfrm>
            <a:off x="8827772" y="1614180"/>
            <a:ext cx="2928782" cy="1637839"/>
          </a:xfrm>
        </p:spPr>
        <p:txBody>
          <a:bodyPr anchor="t">
            <a:normAutofit/>
          </a:bodyPr>
          <a:lstStyle>
            <a:lvl1pPr marL="0" indent="0">
              <a:buNone/>
              <a:defRPr sz="11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2" name="Picture Placeholder 3"/>
          <p:cNvSpPr>
            <a:spLocks noGrp="1"/>
          </p:cNvSpPr>
          <p:nvPr>
            <p:ph type="pic" sz="quarter" idx="19"/>
          </p:nvPr>
        </p:nvSpPr>
        <p:spPr>
          <a:xfrm>
            <a:off x="6694426" y="1026182"/>
            <a:ext cx="1928142" cy="1928143"/>
          </a:xfrm>
        </p:spPr>
        <p:txBody>
          <a:bodyPr/>
          <a:lstStyle/>
          <a:p>
            <a:endParaRPr lang="en-US"/>
          </a:p>
        </p:txBody>
      </p:sp>
      <p:sp>
        <p:nvSpPr>
          <p:cNvPr id="23" name="Text Placeholder 2"/>
          <p:cNvSpPr>
            <a:spLocks noGrp="1"/>
          </p:cNvSpPr>
          <p:nvPr>
            <p:ph type="body" idx="20" hasCustomPrompt="1"/>
          </p:nvPr>
        </p:nvSpPr>
        <p:spPr>
          <a:xfrm>
            <a:off x="3296984" y="3542323"/>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r>
              <a:rPr lang="en-US"/>
              <a:t> </a:t>
            </a:r>
            <a:r>
              <a:rPr lang="en-US" err="1"/>
              <a:t>arba</a:t>
            </a:r>
            <a:r>
              <a:rPr lang="en-US"/>
              <a:t> </a:t>
            </a:r>
            <a:r>
              <a:rPr lang="en-US" err="1"/>
              <a:t>teiginys</a:t>
            </a:r>
            <a:endParaRPr lang="en-US"/>
          </a:p>
        </p:txBody>
      </p:sp>
      <p:sp>
        <p:nvSpPr>
          <p:cNvPr id="24" name="Content Placeholder 3"/>
          <p:cNvSpPr>
            <a:spLocks noGrp="1"/>
          </p:cNvSpPr>
          <p:nvPr>
            <p:ph sz="half" idx="21" hasCustomPrompt="1"/>
          </p:nvPr>
        </p:nvSpPr>
        <p:spPr>
          <a:xfrm>
            <a:off x="3296984" y="4129798"/>
            <a:ext cx="2928782" cy="1887544"/>
          </a:xfrm>
        </p:spPr>
        <p:txBody>
          <a:bodyPr anchor="t">
            <a:normAutofit/>
          </a:bodyPr>
          <a:lstStyle>
            <a:lvl1pPr marL="0" indent="0">
              <a:lnSpc>
                <a:spcPct val="100000"/>
              </a:lnSpc>
              <a:buNone/>
              <a:defRPr sz="11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5" name="Picture Placeholder 3"/>
          <p:cNvSpPr>
            <a:spLocks noGrp="1"/>
          </p:cNvSpPr>
          <p:nvPr>
            <p:ph type="pic" sz="quarter" idx="22"/>
          </p:nvPr>
        </p:nvSpPr>
        <p:spPr>
          <a:xfrm>
            <a:off x="1163638" y="3541800"/>
            <a:ext cx="1928142" cy="1928143"/>
          </a:xfrm>
        </p:spPr>
        <p:txBody>
          <a:bodyPr/>
          <a:lstStyle/>
          <a:p>
            <a:endParaRPr lang="en-US"/>
          </a:p>
        </p:txBody>
      </p:sp>
      <p:sp>
        <p:nvSpPr>
          <p:cNvPr id="26" name="Text Placeholder 2"/>
          <p:cNvSpPr>
            <a:spLocks noGrp="1"/>
          </p:cNvSpPr>
          <p:nvPr>
            <p:ph type="body" idx="23" hasCustomPrompt="1"/>
          </p:nvPr>
        </p:nvSpPr>
        <p:spPr>
          <a:xfrm>
            <a:off x="8827772" y="3542323"/>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r>
              <a:rPr lang="en-US"/>
              <a:t> </a:t>
            </a:r>
            <a:r>
              <a:rPr lang="en-US" err="1"/>
              <a:t>arba</a:t>
            </a:r>
            <a:r>
              <a:rPr lang="en-US"/>
              <a:t> </a:t>
            </a:r>
            <a:r>
              <a:rPr lang="en-US" err="1"/>
              <a:t>teiginys</a:t>
            </a:r>
            <a:endParaRPr lang="en-US"/>
          </a:p>
        </p:txBody>
      </p:sp>
      <p:sp>
        <p:nvSpPr>
          <p:cNvPr id="27" name="Content Placeholder 3"/>
          <p:cNvSpPr>
            <a:spLocks noGrp="1"/>
          </p:cNvSpPr>
          <p:nvPr>
            <p:ph sz="half" idx="24" hasCustomPrompt="1"/>
          </p:nvPr>
        </p:nvSpPr>
        <p:spPr>
          <a:xfrm>
            <a:off x="8827772" y="4129798"/>
            <a:ext cx="2928782" cy="1887544"/>
          </a:xfrm>
        </p:spPr>
        <p:txBody>
          <a:bodyPr anchor="t">
            <a:normAutofit/>
          </a:bodyPr>
          <a:lstStyle>
            <a:lvl1pPr marL="0" indent="0">
              <a:buNone/>
              <a:defRPr sz="11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8" name="Picture Placeholder 3"/>
          <p:cNvSpPr>
            <a:spLocks noGrp="1"/>
          </p:cNvSpPr>
          <p:nvPr>
            <p:ph type="pic" sz="quarter" idx="25"/>
          </p:nvPr>
        </p:nvSpPr>
        <p:spPr>
          <a:xfrm>
            <a:off x="6694426" y="3541800"/>
            <a:ext cx="1928142" cy="1928143"/>
          </a:xfr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rpinė skaidrė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6"/>
          <p:cNvSpPr>
            <a:spLocks noGrp="1"/>
          </p:cNvSpPr>
          <p:nvPr>
            <p:ph type="title" hasCustomPrompt="1"/>
          </p:nvPr>
        </p:nvSpPr>
        <p:spPr>
          <a:xfrm>
            <a:off x="1571927" y="1536540"/>
            <a:ext cx="8486473" cy="3186462"/>
          </a:xfrm>
        </p:spPr>
        <p:txBody>
          <a:bodyPr>
            <a:noAutofit/>
          </a:bodyPr>
          <a:lstStyle>
            <a:lvl1pPr>
              <a:defRPr sz="4400" b="0" i="0">
                <a:solidFill>
                  <a:srgbClr val="434244"/>
                </a:solidFill>
                <a:latin typeface="Gordita Light" charset="0"/>
                <a:ea typeface="Gordita Light" charset="0"/>
                <a:cs typeface="Gordita Light" charset="0"/>
              </a:defRPr>
            </a:lvl1pPr>
          </a:lstStyle>
          <a:p>
            <a:r>
              <a:rPr lang="en-US" err="1"/>
              <a:t>Mūsų</a:t>
            </a:r>
            <a:r>
              <a:rPr lang="en-US"/>
              <a:t> </a:t>
            </a:r>
            <a:r>
              <a:rPr lang="en-US" err="1"/>
              <a:t>prezentacijos</a:t>
            </a:r>
            <a:r>
              <a:rPr lang="en-US"/>
              <a:t/>
            </a:r>
            <a:br>
              <a:rPr lang="en-US"/>
            </a:br>
            <a:r>
              <a:rPr lang="en-US" err="1"/>
              <a:t>pavadinimas,tema</a:t>
            </a:r>
            <a:r>
              <a:rPr lang="en-US"/>
              <a:t> </a:t>
            </a:r>
            <a:r>
              <a:rPr lang="en-US" err="1"/>
              <a:t>arba</a:t>
            </a:r>
            <a:r>
              <a:rPr lang="en-US"/>
              <a:t> </a:t>
            </a:r>
            <a:r>
              <a:rPr lang="en-US" err="1"/>
              <a:t>kryptis</a:t>
            </a:r>
            <a:r>
              <a:rPr lang="en-US"/>
              <a:t> lorem ipsum</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Nuotraukų skaidrė">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63639" y="1020931"/>
            <a:ext cx="4997464" cy="2157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p:cNvSpPr>
            <a:spLocks noGrp="1"/>
          </p:cNvSpPr>
          <p:nvPr>
            <p:ph type="pic" idx="16"/>
          </p:nvPr>
        </p:nvSpPr>
        <p:spPr>
          <a:xfrm>
            <a:off x="6783204" y="1020931"/>
            <a:ext cx="4997464" cy="2157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2"/>
          <p:cNvSpPr>
            <a:spLocks noGrp="1"/>
          </p:cNvSpPr>
          <p:nvPr>
            <p:ph type="body" idx="17" hasCustomPrompt="1"/>
          </p:nvPr>
        </p:nvSpPr>
        <p:spPr>
          <a:xfrm>
            <a:off x="1157466" y="3495033"/>
            <a:ext cx="5003638"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0" name="Content Placeholder 3"/>
          <p:cNvSpPr>
            <a:spLocks noGrp="1"/>
          </p:cNvSpPr>
          <p:nvPr>
            <p:ph sz="half" idx="14" hasCustomPrompt="1"/>
          </p:nvPr>
        </p:nvSpPr>
        <p:spPr>
          <a:xfrm>
            <a:off x="1157466" y="4092013"/>
            <a:ext cx="5003638" cy="1882659"/>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11" name="Text Placeholder 2"/>
          <p:cNvSpPr>
            <a:spLocks noGrp="1"/>
          </p:cNvSpPr>
          <p:nvPr>
            <p:ph type="body" idx="18" hasCustomPrompt="1"/>
          </p:nvPr>
        </p:nvSpPr>
        <p:spPr>
          <a:xfrm>
            <a:off x="6777030" y="3495033"/>
            <a:ext cx="5003638"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  </a:t>
            </a:r>
            <a:r>
              <a:rPr lang="en-US" err="1"/>
              <a:t>Pavadinimas</a:t>
            </a:r>
            <a:r>
              <a:rPr lang="en-US"/>
              <a:t> </a:t>
            </a:r>
            <a:r>
              <a:rPr lang="en-US" err="1"/>
              <a:t>arba</a:t>
            </a:r>
            <a:r>
              <a:rPr lang="en-US"/>
              <a:t> </a:t>
            </a:r>
            <a:r>
              <a:rPr lang="en-US" err="1"/>
              <a:t>teiginys</a:t>
            </a:r>
            <a:endParaRPr lang="en-US"/>
          </a:p>
        </p:txBody>
      </p:sp>
      <p:sp>
        <p:nvSpPr>
          <p:cNvPr id="12" name="Content Placeholder 3"/>
          <p:cNvSpPr>
            <a:spLocks noGrp="1"/>
          </p:cNvSpPr>
          <p:nvPr>
            <p:ph sz="half" idx="19" hasCustomPrompt="1"/>
          </p:nvPr>
        </p:nvSpPr>
        <p:spPr>
          <a:xfrm>
            <a:off x="6777030" y="4092013"/>
            <a:ext cx="5003638" cy="1882659"/>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7465" y="995424"/>
            <a:ext cx="10632081" cy="92675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157466" y="2326511"/>
            <a:ext cx="10632080" cy="38504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04149" y="379203"/>
            <a:ext cx="359779" cy="637789"/>
          </a:xfrm>
          <a:prstGeom prst="rect">
            <a:avLst/>
          </a:prstGeom>
        </p:spPr>
      </p:pic>
      <p:sp>
        <p:nvSpPr>
          <p:cNvPr id="9" name="Footer Placeholder 4"/>
          <p:cNvSpPr txBox="1">
            <a:spLocks/>
          </p:cNvSpPr>
          <p:nvPr userDrawn="1"/>
        </p:nvSpPr>
        <p:spPr>
          <a:xfrm>
            <a:off x="7765646" y="361078"/>
            <a:ext cx="4114800" cy="432182"/>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rgbClr val="434244"/>
                </a:solidFill>
                <a:latin typeface="Gordita" charset="0"/>
                <a:ea typeface="Gordita" charset="0"/>
                <a:cs typeface="Gordit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t-LT" sz="900" noProof="0"/>
              <a:t>Užimtumo tarnyba</a:t>
            </a:r>
          </a:p>
        </p:txBody>
      </p:sp>
    </p:spTree>
    <p:extLst>
      <p:ext uri="{BB962C8B-B14F-4D97-AF65-F5344CB8AC3E}">
        <p14:creationId xmlns:p14="http://schemas.microsoft.com/office/powerpoint/2010/main" val="4637050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62" r:id="rId4"/>
    <p:sldLayoutId id="2147483661" r:id="rId5"/>
    <p:sldLayoutId id="2147483657" r:id="rId6"/>
    <p:sldLayoutId id="2147483663" r:id="rId7"/>
    <p:sldLayoutId id="2147483658" r:id="rId8"/>
    <p:sldLayoutId id="2147483664" r:id="rId9"/>
    <p:sldLayoutId id="2147483666" r:id="rId10"/>
    <p:sldLayoutId id="2147483660" r:id="rId11"/>
    <p:sldLayoutId id="2147483655" r:id="rId12"/>
    <p:sldLayoutId id="2147483667" r:id="rId13"/>
    <p:sldLayoutId id="2147483668" r:id="rId14"/>
  </p:sldLayoutIdLst>
  <p:txStyles>
    <p:titleStyle>
      <a:lvl1pPr algn="l" defTabSz="914400" rtl="0" eaLnBrk="1" latinLnBrk="0" hangingPunct="1">
        <a:lnSpc>
          <a:spcPct val="90000"/>
        </a:lnSpc>
        <a:spcBef>
          <a:spcPct val="0"/>
        </a:spcBef>
        <a:buNone/>
        <a:defRPr sz="3200" b="0" i="0" kern="1200">
          <a:solidFill>
            <a:srgbClr val="09AB56"/>
          </a:solidFill>
          <a:latin typeface="Gordita" charset="0"/>
          <a:ea typeface="Gordita" charset="0"/>
          <a:cs typeface="Gordita" charset="0"/>
        </a:defRPr>
      </a:lvl1pPr>
    </p:titleStyle>
    <p:bodyStyle>
      <a:lvl1pPr marL="228600" indent="-228600" algn="l" defTabSz="914400" rtl="0" eaLnBrk="1" latinLnBrk="0" hangingPunct="1">
        <a:lnSpc>
          <a:spcPct val="100000"/>
        </a:lnSpc>
        <a:spcBef>
          <a:spcPts val="1000"/>
        </a:spcBef>
        <a:buFont typeface="AppleSymbols" charset="0"/>
        <a:buChar char="⏤"/>
        <a:defRPr sz="1100" kern="1200">
          <a:solidFill>
            <a:srgbClr val="434244"/>
          </a:solidFill>
          <a:latin typeface="Gordita" charset="0"/>
          <a:ea typeface="Gordita" charset="0"/>
          <a:cs typeface="Gordita" charset="0"/>
        </a:defRPr>
      </a:lvl1pPr>
      <a:lvl2pPr marL="6858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2pPr>
      <a:lvl3pPr marL="11430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3pPr>
      <a:lvl4pPr marL="16002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4pPr>
      <a:lvl5pPr marL="20574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mailto:kaunas@uzt.lt"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093" y="1156755"/>
            <a:ext cx="10126879" cy="3521273"/>
          </a:xfrm>
        </p:spPr>
        <p:txBody>
          <a:bodyPr>
            <a:noAutofit/>
          </a:bodyPr>
          <a:lstStyle/>
          <a:p>
            <a:pPr algn="ctr">
              <a:spcAft>
                <a:spcPts val="1800"/>
              </a:spcAft>
            </a:pPr>
            <a:r>
              <a:rPr lang="lt-LT" sz="4000" b="1" dirty="0"/>
              <a:t>Užimtumo tarnybos Covid-19 pagalbos priemonės verslui 2021 m</a:t>
            </a:r>
            <a:r>
              <a:rPr lang="lt-LT" sz="4000" dirty="0"/>
              <a:t> </a:t>
            </a:r>
            <a:endParaRPr lang="en-US" sz="4000" dirty="0"/>
          </a:p>
        </p:txBody>
      </p:sp>
      <p:sp>
        <p:nvSpPr>
          <p:cNvPr id="3" name="Content Placeholder 2"/>
          <p:cNvSpPr>
            <a:spLocks noGrp="1"/>
          </p:cNvSpPr>
          <p:nvPr>
            <p:ph sz="half" idx="15"/>
          </p:nvPr>
        </p:nvSpPr>
        <p:spPr/>
        <p:txBody>
          <a:bodyPr>
            <a:noAutofit/>
          </a:bodyPr>
          <a:lstStyle/>
          <a:p>
            <a:r>
              <a:rPr lang="lt-LT" sz="1300">
                <a:latin typeface="Gordita" pitchFamily="50" charset="-70"/>
                <a:cs typeface="Gordita" pitchFamily="50" charset="-70"/>
              </a:rPr>
              <a:t>Renata Ševerenkienė,  Kauno KAD vyriausioji specialistė</a:t>
            </a:r>
            <a:endParaRPr lang="en-US" sz="1300">
              <a:latin typeface="Gordita" pitchFamily="50" charset="-70"/>
              <a:cs typeface="Gordita" pitchFamily="50" charset="-70"/>
            </a:endParaRPr>
          </a:p>
        </p:txBody>
      </p:sp>
      <p:sp>
        <p:nvSpPr>
          <p:cNvPr id="4" name="Content Placeholder 3"/>
          <p:cNvSpPr>
            <a:spLocks noGrp="1"/>
          </p:cNvSpPr>
          <p:nvPr>
            <p:ph sz="half" idx="16"/>
          </p:nvPr>
        </p:nvSpPr>
        <p:spPr/>
        <p:txBody>
          <a:bodyPr>
            <a:normAutofit/>
          </a:bodyPr>
          <a:lstStyle/>
          <a:p>
            <a:r>
              <a:rPr lang="lt-LT" sz="1300" dirty="0">
                <a:latin typeface="Gordita" pitchFamily="50" charset="-70"/>
                <a:cs typeface="Gordita" pitchFamily="50" charset="-70"/>
              </a:rPr>
              <a:t>2021-01</a:t>
            </a:r>
            <a:r>
              <a:rPr lang="en-US" sz="1300" dirty="0">
                <a:latin typeface="Gordita" pitchFamily="50" charset="-70"/>
                <a:cs typeface="Gordita" pitchFamily="50" charset="-70"/>
              </a:rPr>
              <a:t>-</a:t>
            </a:r>
            <a:r>
              <a:rPr lang="lt-LT" sz="1300" dirty="0">
                <a:latin typeface="Gordita" pitchFamily="50" charset="-70"/>
                <a:cs typeface="Gordita" pitchFamily="50" charset="-70"/>
              </a:rPr>
              <a:t>21</a:t>
            </a:r>
            <a:endParaRPr lang="en-US" sz="1300" dirty="0">
              <a:latin typeface="Gordita" pitchFamily="50" charset="-70"/>
              <a:cs typeface="Gordita" pitchFamily="50" charset="-70"/>
            </a:endParaRPr>
          </a:p>
        </p:txBody>
      </p:sp>
    </p:spTree>
    <p:extLst>
      <p:ext uri="{BB962C8B-B14F-4D97-AF65-F5344CB8AC3E}">
        <p14:creationId xmlns:p14="http://schemas.microsoft.com/office/powerpoint/2010/main" val="32704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92" y="372329"/>
            <a:ext cx="5329646" cy="1169088"/>
          </a:xfrm>
        </p:spPr>
        <p:txBody>
          <a:bodyPr>
            <a:normAutofit/>
          </a:bodyPr>
          <a:lstStyle/>
          <a:p>
            <a:pPr algn="ctr"/>
            <a:r>
              <a:rPr lang="lt-LT" dirty="0">
                <a:solidFill>
                  <a:srgbClr val="4CA877"/>
                </a:solidFill>
              </a:rPr>
              <a:t>Įsipareigojimų nevykdymo pasekmės </a:t>
            </a:r>
            <a:endParaRPr lang="en-US" dirty="0">
              <a:solidFill>
                <a:srgbClr val="4CA877"/>
              </a:solidFill>
            </a:endParaRPr>
          </a:p>
        </p:txBody>
      </p:sp>
      <p:sp>
        <p:nvSpPr>
          <p:cNvPr id="4" name="Text Placeholder 3"/>
          <p:cNvSpPr>
            <a:spLocks noGrp="1"/>
          </p:cNvSpPr>
          <p:nvPr>
            <p:ph type="body" sz="half" idx="2"/>
          </p:nvPr>
        </p:nvSpPr>
        <p:spPr>
          <a:xfrm>
            <a:off x="272562" y="1378856"/>
            <a:ext cx="5896125" cy="5356051"/>
          </a:xfrm>
        </p:spPr>
        <p:txBody>
          <a:bodyPr vert="horz" lIns="91440" tIns="45720" rIns="91440" bIns="45720" rtlCol="0" anchor="t">
            <a:noAutofit/>
          </a:bodyPr>
          <a:lstStyle/>
          <a:p>
            <a:pPr marL="0" indent="0">
              <a:buNone/>
            </a:pPr>
            <a:endParaRPr lang="lt-LT" dirty="0"/>
          </a:p>
          <a:p>
            <a:pPr algn="just"/>
            <a:r>
              <a:rPr lang="lt-LT" dirty="0"/>
              <a:t> </a:t>
            </a:r>
            <a:r>
              <a:rPr lang="lt-LT" sz="1900" dirty="0">
                <a:latin typeface="Gordita"/>
                <a:cs typeface="Gordita"/>
              </a:rPr>
              <a:t>VDI nustačius pažeidimus, kad prastovininkas atlieka darbus, darbdavys per 2 mėnesius grąžina visą subsidijos sumą, sumokėtą už tą darbuotoją  ir 12 mėnesių negali dalyvauti  UŽT priemonėse darbdaviams (remiamojo įdarbinimo, darbo vietų steigimo (pritaikymo) subsidijavimo, vietinių užimtumo iniciatyvose);</a:t>
            </a:r>
          </a:p>
          <a:p>
            <a:pPr algn="just"/>
            <a:r>
              <a:rPr lang="lt-LT" sz="1900" dirty="0">
                <a:latin typeface="Gordita"/>
                <a:cs typeface="Gordita"/>
              </a:rPr>
              <a:t>Jei atleidžia daugiau kaip 50 proc. darbuotojų, negali dalyvauti 12 mėnesių UŽT priemonėse darbdaviams (neįskaitomi atvejai, kai įvyksta darbuotojų atleidimas šalims susitarus dėl išbandymo, darbuotojo iniciatyva, nesant DS šalių valios, mirties atvejais, darbdavio iniciatyva dėl darbuotojo kaltės).</a:t>
            </a:r>
          </a:p>
          <a:p>
            <a:pPr algn="just"/>
            <a:endParaRPr lang="lt-LT" sz="1900" dirty="0">
              <a:latin typeface="Gordita"/>
              <a:cs typeface="Gordita"/>
            </a:endParaRPr>
          </a:p>
        </p:txBody>
      </p:sp>
      <p:pic>
        <p:nvPicPr>
          <p:cNvPr id="6" name="Paveikslėlio vietos rezervavimo ženklas 5">
            <a:extLst>
              <a:ext uri="{FF2B5EF4-FFF2-40B4-BE49-F238E27FC236}">
                <a16:creationId xmlns:a16="http://schemas.microsoft.com/office/drawing/2014/main" id="{F0401C3E-9F93-4CC0-BBB3-F73AE5359084}"/>
              </a:ext>
            </a:extLst>
          </p:cNvPr>
          <p:cNvPicPr>
            <a:picLocks noGrp="1" noChangeAspect="1"/>
          </p:cNvPicPr>
          <p:nvPr>
            <p:ph type="pic" idx="1"/>
          </p:nvPr>
        </p:nvPicPr>
        <p:blipFill>
          <a:blip r:embed="rId2"/>
          <a:srcRect l="6" r="6"/>
          <a:stretch>
            <a:fillRect/>
          </a:stretch>
        </p:blipFill>
        <p:spPr>
          <a:prstGeom prst="rect">
            <a:avLst/>
          </a:prstGeom>
        </p:spPr>
      </p:pic>
    </p:spTree>
    <p:extLst>
      <p:ext uri="{BB962C8B-B14F-4D97-AF65-F5344CB8AC3E}">
        <p14:creationId xmlns:p14="http://schemas.microsoft.com/office/powerpoint/2010/main" val="342429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79268" y="835898"/>
            <a:ext cx="7777417" cy="702123"/>
          </a:xfrm>
        </p:spPr>
        <p:txBody>
          <a:bodyPr>
            <a:noAutofit/>
          </a:bodyPr>
          <a:lstStyle/>
          <a:p>
            <a:r>
              <a:rPr lang="lt-LT" sz="2000" u="sng" dirty="0">
                <a:latin typeface="Gordita"/>
                <a:cs typeface="Gordita"/>
              </a:rPr>
              <a:t>Nei karto per 12 mėnesių:</a:t>
            </a:r>
          </a:p>
          <a:p>
            <a:r>
              <a:rPr lang="lt-LT" sz="2000" dirty="0">
                <a:latin typeface="Gordita"/>
                <a:cs typeface="Gordita"/>
              </a:rPr>
              <a:t>LR ANK 95 str. ( nelegalus darbas). </a:t>
            </a:r>
            <a:endParaRPr lang="lt-LT" sz="2000" dirty="0"/>
          </a:p>
        </p:txBody>
      </p:sp>
      <p:sp>
        <p:nvSpPr>
          <p:cNvPr id="14" name="Pavadinimas 1"/>
          <p:cNvSpPr txBox="1">
            <a:spLocks/>
          </p:cNvSpPr>
          <p:nvPr/>
        </p:nvSpPr>
        <p:spPr>
          <a:xfrm>
            <a:off x="844731" y="203906"/>
            <a:ext cx="10911823" cy="912081"/>
          </a:xfrm>
          <a:prstGeom prst="rect">
            <a:avLst/>
          </a:prstGeom>
        </p:spPr>
        <p:txBody>
          <a:bodyPr>
            <a:noAutofit/>
          </a:bodyPr>
          <a:lstStyle>
            <a:lvl1pPr algn="l" defTabSz="914400" rtl="0" eaLnBrk="1" latinLnBrk="0" hangingPunct="1">
              <a:lnSpc>
                <a:spcPct val="90000"/>
              </a:lnSpc>
              <a:spcBef>
                <a:spcPct val="0"/>
              </a:spcBef>
              <a:buNone/>
              <a:defRPr sz="3200" b="0" i="0" kern="1200">
                <a:solidFill>
                  <a:srgbClr val="09AB56"/>
                </a:solidFill>
                <a:latin typeface="Gordita" charset="0"/>
                <a:ea typeface="Gordita" charset="0"/>
                <a:cs typeface="Gordita" charset="0"/>
              </a:defRPr>
            </a:lvl1pPr>
          </a:lstStyle>
          <a:p>
            <a:pPr algn="ctr"/>
            <a:r>
              <a:rPr lang="lt-LT" sz="2800">
                <a:solidFill>
                  <a:srgbClr val="4CA877"/>
                </a:solidFill>
              </a:rPr>
              <a:t>Nuobaudos vadovui ar kitam atsakingam asmeniui</a:t>
            </a:r>
            <a:br>
              <a:rPr lang="lt-LT" sz="2800">
                <a:solidFill>
                  <a:srgbClr val="4CA877"/>
                </a:solidFill>
              </a:rPr>
            </a:br>
            <a:endParaRPr lang="lt-LT" sz="2800">
              <a:solidFill>
                <a:srgbClr val="4CA877"/>
              </a:solidFill>
            </a:endParaRPr>
          </a:p>
        </p:txBody>
      </p:sp>
      <p:sp>
        <p:nvSpPr>
          <p:cNvPr id="22" name="AutoShape 16" descr="Vaizdo rezultatas pagal užklausą „skills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23" name="AutoShape 19" descr="Vaizdo rezultatas pagal užklausą „i can do it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10" name="Paveikslėlis 9"/>
          <p:cNvPicPr>
            <a:picLocks noChangeAspect="1"/>
          </p:cNvPicPr>
          <p:nvPr/>
        </p:nvPicPr>
        <p:blipFill>
          <a:blip r:embed="rId2"/>
          <a:stretch>
            <a:fillRect/>
          </a:stretch>
        </p:blipFill>
        <p:spPr>
          <a:xfrm>
            <a:off x="1636674" y="659946"/>
            <a:ext cx="1194581" cy="1016416"/>
          </a:xfrm>
          <a:prstGeom prst="rect">
            <a:avLst/>
          </a:prstGeom>
        </p:spPr>
      </p:pic>
      <p:pic>
        <p:nvPicPr>
          <p:cNvPr id="13" name="Paveikslėlis 12"/>
          <p:cNvPicPr>
            <a:picLocks noChangeAspect="1"/>
          </p:cNvPicPr>
          <p:nvPr/>
        </p:nvPicPr>
        <p:blipFill>
          <a:blip r:embed="rId3">
            <a:duotone>
              <a:prstClr val="black"/>
              <a:schemeClr val="accent1">
                <a:tint val="45000"/>
                <a:satMod val="400000"/>
              </a:schemeClr>
            </a:duotone>
          </a:blip>
          <a:stretch>
            <a:fillRect/>
          </a:stretch>
        </p:blipFill>
        <p:spPr>
          <a:xfrm>
            <a:off x="1681503" y="1923995"/>
            <a:ext cx="1104924" cy="1027536"/>
          </a:xfrm>
          <a:prstGeom prst="rect">
            <a:avLst/>
          </a:prstGeom>
        </p:spPr>
      </p:pic>
      <p:sp>
        <p:nvSpPr>
          <p:cNvPr id="21" name="Rectangle 79"/>
          <p:cNvSpPr/>
          <p:nvPr/>
        </p:nvSpPr>
        <p:spPr>
          <a:xfrm>
            <a:off x="1820976" y="4106486"/>
            <a:ext cx="1010279" cy="646331"/>
          </a:xfrm>
          <a:prstGeom prst="rect">
            <a:avLst/>
          </a:prstGeom>
        </p:spPr>
        <p:txBody>
          <a:bodyPr wrap="square">
            <a:spAutoFit/>
          </a:bodyPr>
          <a:lstStyle/>
          <a:p>
            <a:r>
              <a:rPr lang="en-US" sz="3600" b="1" cap="all" spc="-150">
                <a:solidFill>
                  <a:schemeClr val="accent3">
                    <a:lumMod val="75000"/>
                  </a:schemeClr>
                </a:solidFill>
                <a:latin typeface="Arial" panose="020B0604020202020204" pitchFamily="34" charset="0"/>
                <a:cs typeface="Arial" panose="020B0604020202020204" pitchFamily="34" charset="0"/>
              </a:rPr>
              <a:t>03</a:t>
            </a:r>
          </a:p>
        </p:txBody>
      </p:sp>
      <p:sp>
        <p:nvSpPr>
          <p:cNvPr id="26" name="Rectangle 91"/>
          <p:cNvSpPr/>
          <p:nvPr/>
        </p:nvSpPr>
        <p:spPr>
          <a:xfrm>
            <a:off x="1904386" y="5283549"/>
            <a:ext cx="659155" cy="646331"/>
          </a:xfrm>
          <a:prstGeom prst="rect">
            <a:avLst/>
          </a:prstGeom>
        </p:spPr>
        <p:txBody>
          <a:bodyPr wrap="none">
            <a:spAutoFit/>
          </a:bodyPr>
          <a:lstStyle/>
          <a:p>
            <a:r>
              <a:rPr lang="en-US" sz="3600" b="1" cap="all" spc="-150">
                <a:solidFill>
                  <a:schemeClr val="accent5"/>
                </a:solidFill>
                <a:latin typeface="Arial" panose="020B0604020202020204" pitchFamily="34" charset="0"/>
                <a:cs typeface="Arial" panose="020B0604020202020204" pitchFamily="34" charset="0"/>
              </a:rPr>
              <a:t>0</a:t>
            </a:r>
            <a:r>
              <a:rPr lang="lt-LT" sz="3600" b="1" cap="all" spc="-150">
                <a:solidFill>
                  <a:schemeClr val="accent5"/>
                </a:solidFill>
                <a:latin typeface="Arial" panose="020B0604020202020204" pitchFamily="34" charset="0"/>
                <a:cs typeface="Arial" panose="020B0604020202020204" pitchFamily="34" charset="0"/>
              </a:rPr>
              <a:t>4</a:t>
            </a:r>
            <a:endParaRPr lang="en-US" sz="3600" b="1" cap="all" spc="-150">
              <a:solidFill>
                <a:schemeClr val="accent5"/>
              </a:solidFill>
              <a:latin typeface="Arial" panose="020B0604020202020204" pitchFamily="34" charset="0"/>
              <a:cs typeface="Arial" panose="020B0604020202020204" pitchFamily="34" charset="0"/>
            </a:endParaRPr>
          </a:p>
        </p:txBody>
      </p:sp>
      <p:sp>
        <p:nvSpPr>
          <p:cNvPr id="25" name="Text Placeholder 1"/>
          <p:cNvSpPr>
            <a:spLocks noGrp="1"/>
          </p:cNvSpPr>
          <p:nvPr>
            <p:ph type="body" idx="1"/>
          </p:nvPr>
        </p:nvSpPr>
        <p:spPr>
          <a:xfrm>
            <a:off x="3079268" y="1923995"/>
            <a:ext cx="8677285" cy="2182491"/>
          </a:xfrm>
        </p:spPr>
        <p:txBody>
          <a:bodyPr>
            <a:noAutofit/>
          </a:bodyPr>
          <a:lstStyle/>
          <a:p>
            <a:pPr algn="just"/>
            <a:r>
              <a:rPr lang="lt-LT" sz="2000" u="sng">
                <a:latin typeface="Gordita"/>
                <a:cs typeface="Gordita"/>
              </a:rPr>
              <a:t>Ne daugiau nei vieną kartą:</a:t>
            </a:r>
          </a:p>
          <a:p>
            <a:pPr algn="just"/>
            <a:r>
              <a:rPr lang="lt-LT" sz="2000">
                <a:latin typeface="Gordita"/>
                <a:cs typeface="Gordita"/>
              </a:rPr>
              <a:t>LR ANK 96 str. (darbuotojų saugos ir sveikatos teisės aktų pažeidimai), 97 str. (nelaimingo atsitikimo nuslėpimas), 99 str. (darbo užmokesčio apskaičiavimo ir mokėjimo tvarkos pažeidimas); 100 str.(darbo laiko apskaitos pažeidimas); 106 str. (laikinųjų darbuotojų darbo sąlygų pažeidimas);</a:t>
            </a:r>
          </a:p>
          <a:p>
            <a:endParaRPr lang="lt-LT" sz="2000"/>
          </a:p>
          <a:p>
            <a:endParaRPr lang="lt-LT" sz="2000"/>
          </a:p>
          <a:p>
            <a:endParaRPr lang="en-US" sz="2000"/>
          </a:p>
        </p:txBody>
      </p:sp>
      <p:sp>
        <p:nvSpPr>
          <p:cNvPr id="28" name="Text Placeholder 1"/>
          <p:cNvSpPr>
            <a:spLocks noGrp="1"/>
          </p:cNvSpPr>
          <p:nvPr>
            <p:ph type="body" idx="1"/>
          </p:nvPr>
        </p:nvSpPr>
        <p:spPr>
          <a:xfrm>
            <a:off x="3079268" y="4106485"/>
            <a:ext cx="7501646" cy="924719"/>
          </a:xfrm>
        </p:spPr>
        <p:txBody>
          <a:bodyPr>
            <a:noAutofit/>
          </a:bodyPr>
          <a:lstStyle/>
          <a:p>
            <a:r>
              <a:rPr lang="lt-LT" sz="2000">
                <a:latin typeface="Gordita"/>
                <a:cs typeface="Gordita"/>
              </a:rPr>
              <a:t>LR ANK 150 str. (komercinės ar ūkinės veiklos tvarkos pažeidimas).</a:t>
            </a:r>
          </a:p>
          <a:p>
            <a:endParaRPr lang="en-US" sz="2000"/>
          </a:p>
        </p:txBody>
      </p:sp>
      <p:sp>
        <p:nvSpPr>
          <p:cNvPr id="30" name="Text Placeholder 1"/>
          <p:cNvSpPr>
            <a:spLocks noGrp="1"/>
          </p:cNvSpPr>
          <p:nvPr>
            <p:ph type="body" idx="1"/>
          </p:nvPr>
        </p:nvSpPr>
        <p:spPr>
          <a:xfrm>
            <a:off x="3079268" y="5047302"/>
            <a:ext cx="8401532" cy="1348244"/>
          </a:xfrm>
        </p:spPr>
        <p:txBody>
          <a:bodyPr>
            <a:noAutofit/>
          </a:bodyPr>
          <a:lstStyle/>
          <a:p>
            <a:pPr algn="just"/>
            <a:r>
              <a:rPr lang="lt-LT" sz="2000" u="sng" dirty="0">
                <a:latin typeface="Gordita"/>
                <a:cs typeface="Gordita"/>
              </a:rPr>
              <a:t>Nei karto per 12 mėnesių:</a:t>
            </a:r>
          </a:p>
          <a:p>
            <a:pPr algn="just"/>
            <a:r>
              <a:rPr lang="lt-LT" sz="2000" dirty="0">
                <a:latin typeface="Gordita"/>
                <a:cs typeface="Gordita"/>
              </a:rPr>
              <a:t>UĮ 56 str. (nelegalus darbas), 57 str. (užsieniečių įdarbinimo tvarkos pažeidimai); 58 str. (nedeklaruotas darbas ir atsakomybė už jį).</a:t>
            </a:r>
          </a:p>
          <a:p>
            <a:endParaRPr lang="en-US" sz="2000"/>
          </a:p>
        </p:txBody>
      </p:sp>
    </p:spTree>
    <p:extLst>
      <p:ext uri="{BB962C8B-B14F-4D97-AF65-F5344CB8AC3E}">
        <p14:creationId xmlns:p14="http://schemas.microsoft.com/office/powerpoint/2010/main" val="178679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65DE89-232C-4410-AF5B-EFC1DABEC642}"/>
              </a:ext>
            </a:extLst>
          </p:cNvPr>
          <p:cNvSpPr>
            <a:spLocks noGrp="1"/>
          </p:cNvSpPr>
          <p:nvPr>
            <p:ph type="title"/>
          </p:nvPr>
        </p:nvSpPr>
        <p:spPr>
          <a:xfrm>
            <a:off x="1382112" y="259351"/>
            <a:ext cx="10549361" cy="833376"/>
          </a:xfrm>
        </p:spPr>
        <p:txBody>
          <a:bodyPr/>
          <a:lstStyle/>
          <a:p>
            <a:pPr algn="ctr"/>
            <a:r>
              <a:rPr lang="lt-LT" dirty="0"/>
              <a:t>Subsidijos skyrimui pateikiami dokumentai </a:t>
            </a:r>
          </a:p>
        </p:txBody>
      </p:sp>
      <p:sp>
        <p:nvSpPr>
          <p:cNvPr id="10" name="Ovalas 9">
            <a:extLst>
              <a:ext uri="{FF2B5EF4-FFF2-40B4-BE49-F238E27FC236}">
                <a16:creationId xmlns:a16="http://schemas.microsoft.com/office/drawing/2014/main" id="{167B18BF-559A-4C7B-80CC-4BEAE89B8E1D}"/>
              </a:ext>
            </a:extLst>
          </p:cNvPr>
          <p:cNvSpPr/>
          <p:nvPr/>
        </p:nvSpPr>
        <p:spPr>
          <a:xfrm>
            <a:off x="8029054" y="1593617"/>
            <a:ext cx="2276541" cy="2024292"/>
          </a:xfrm>
          <a:prstGeom prst="ellipse">
            <a:avLst/>
          </a:prstGeom>
          <a:solidFill>
            <a:srgbClr val="A4DFFF"/>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622300">
              <a:lnSpc>
                <a:spcPct val="90000"/>
              </a:lnSpc>
              <a:spcBef>
                <a:spcPct val="0"/>
              </a:spcBef>
              <a:spcAft>
                <a:spcPct val="35000"/>
              </a:spcAft>
            </a:pPr>
            <a:r>
              <a:rPr lang="lt-LT" sz="1400" dirty="0">
                <a:solidFill>
                  <a:srgbClr val="434244"/>
                </a:solidFill>
                <a:latin typeface="Gordita" pitchFamily="50" charset="-70"/>
                <a:cs typeface="Gordita" pitchFamily="50" charset="-70"/>
              </a:rPr>
              <a:t>Dokumentai teikiami kas mėnesį. Subsidija pasiekia darbdavį iki sekančio mėnesio pabaigos.</a:t>
            </a:r>
            <a:endParaRPr lang="lt-LT" sz="1400" b="1" dirty="0">
              <a:solidFill>
                <a:srgbClr val="434244"/>
              </a:solidFill>
              <a:latin typeface="Gordita" pitchFamily="50" charset="-70"/>
              <a:cs typeface="Gordita" pitchFamily="50" charset="-70"/>
            </a:endParaRPr>
          </a:p>
        </p:txBody>
      </p:sp>
      <p:sp>
        <p:nvSpPr>
          <p:cNvPr id="13" name="Ovalas 12">
            <a:extLst>
              <a:ext uri="{FF2B5EF4-FFF2-40B4-BE49-F238E27FC236}">
                <a16:creationId xmlns:a16="http://schemas.microsoft.com/office/drawing/2014/main" id="{2031C84F-5A04-4318-B36A-3BE75FB11C8B}"/>
              </a:ext>
            </a:extLst>
          </p:cNvPr>
          <p:cNvSpPr/>
          <p:nvPr/>
        </p:nvSpPr>
        <p:spPr>
          <a:xfrm>
            <a:off x="8029054" y="4274608"/>
            <a:ext cx="2357269" cy="2135200"/>
          </a:xfrm>
          <a:prstGeom prst="ellipse">
            <a:avLst/>
          </a:prstGeom>
          <a:solidFill>
            <a:srgbClr val="A4DFFF"/>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622300">
              <a:lnSpc>
                <a:spcPct val="90000"/>
              </a:lnSpc>
              <a:spcBef>
                <a:spcPct val="0"/>
              </a:spcBef>
              <a:spcAft>
                <a:spcPct val="35000"/>
              </a:spcAft>
            </a:pPr>
            <a:r>
              <a:rPr lang="lt-LT" sz="1400" dirty="0">
                <a:solidFill>
                  <a:srgbClr val="434244"/>
                </a:solidFill>
                <a:latin typeface="Gordita"/>
                <a:cs typeface="Gordita"/>
              </a:rPr>
              <a:t>Dokumentai už praėjusį mėnesį teikiami iki sekančio mėnesio 15d., vėliausiai iki mėnesio pabaigos</a:t>
            </a:r>
          </a:p>
        </p:txBody>
      </p:sp>
      <p:graphicFrame>
        <p:nvGraphicFramePr>
          <p:cNvPr id="14" name="Diagrama 13">
            <a:extLst>
              <a:ext uri="{FF2B5EF4-FFF2-40B4-BE49-F238E27FC236}">
                <a16:creationId xmlns:a16="http://schemas.microsoft.com/office/drawing/2014/main" id="{2B341188-4C6E-4F12-906C-A338B9E1DEE5}"/>
              </a:ext>
            </a:extLst>
          </p:cNvPr>
          <p:cNvGraphicFramePr/>
          <p:nvPr>
            <p:extLst>
              <p:ext uri="{D42A27DB-BD31-4B8C-83A1-F6EECF244321}">
                <p14:modId xmlns:p14="http://schemas.microsoft.com/office/powerpoint/2010/main" val="1594353848"/>
              </p:ext>
            </p:extLst>
          </p:nvPr>
        </p:nvGraphicFramePr>
        <p:xfrm>
          <a:off x="877963" y="1391709"/>
          <a:ext cx="6876851" cy="259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Stačiakampis 14">
            <a:extLst>
              <a:ext uri="{FF2B5EF4-FFF2-40B4-BE49-F238E27FC236}">
                <a16:creationId xmlns:a16="http://schemas.microsoft.com/office/drawing/2014/main" id="{40EC5F6C-3388-4881-9368-F7B6F556FC86}"/>
              </a:ext>
            </a:extLst>
          </p:cNvPr>
          <p:cNvSpPr/>
          <p:nvPr/>
        </p:nvSpPr>
        <p:spPr>
          <a:xfrm>
            <a:off x="1382112" y="1733284"/>
            <a:ext cx="3840519" cy="320426"/>
          </a:xfrm>
          <a:prstGeom prst="rect">
            <a:avLst/>
          </a:prstGeom>
          <a:ln>
            <a:solidFill>
              <a:srgbClr val="0FB273"/>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lt-LT" sz="1200" dirty="0">
                <a:solidFill>
                  <a:srgbClr val="434244"/>
                </a:solidFill>
                <a:latin typeface="Gordita" pitchFamily="50" charset="-70"/>
                <a:ea typeface="Gordita" charset="0"/>
                <a:cs typeface="Gordita" pitchFamily="50" charset="-70"/>
              </a:rPr>
              <a:t> Visi darbdaviai pateikia naujus dokumentus:</a:t>
            </a:r>
          </a:p>
        </p:txBody>
      </p:sp>
      <p:graphicFrame>
        <p:nvGraphicFramePr>
          <p:cNvPr id="16" name="Diagrama 15">
            <a:extLst>
              <a:ext uri="{FF2B5EF4-FFF2-40B4-BE49-F238E27FC236}">
                <a16:creationId xmlns:a16="http://schemas.microsoft.com/office/drawing/2014/main" id="{C3DFDE88-C86E-4255-8C06-B3579B699371}"/>
              </a:ext>
            </a:extLst>
          </p:cNvPr>
          <p:cNvGraphicFramePr/>
          <p:nvPr>
            <p:extLst>
              <p:ext uri="{D42A27DB-BD31-4B8C-83A1-F6EECF244321}">
                <p14:modId xmlns:p14="http://schemas.microsoft.com/office/powerpoint/2010/main" val="2221453255"/>
              </p:ext>
            </p:extLst>
          </p:nvPr>
        </p:nvGraphicFramePr>
        <p:xfrm>
          <a:off x="2296512" y="4274607"/>
          <a:ext cx="4930404" cy="23833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1411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5D3F29F3-C1DB-40EF-8406-A3A8D9738AD0}"/>
              </a:ext>
            </a:extLst>
          </p:cNvPr>
          <p:cNvPicPr>
            <a:picLocks noChangeAspect="1"/>
          </p:cNvPicPr>
          <p:nvPr/>
        </p:nvPicPr>
        <p:blipFill>
          <a:blip r:embed="rId3"/>
          <a:stretch>
            <a:fillRect/>
          </a:stretch>
        </p:blipFill>
        <p:spPr>
          <a:xfrm>
            <a:off x="152905" y="1222312"/>
            <a:ext cx="11886189" cy="4907902"/>
          </a:xfrm>
          <a:prstGeom prst="rect">
            <a:avLst/>
          </a:prstGeom>
        </p:spPr>
      </p:pic>
      <p:sp>
        <p:nvSpPr>
          <p:cNvPr id="13" name="Title 1">
            <a:extLst>
              <a:ext uri="{FF2B5EF4-FFF2-40B4-BE49-F238E27FC236}">
                <a16:creationId xmlns:a16="http://schemas.microsoft.com/office/drawing/2014/main" id="{667826A6-B78A-4BC0-B3C3-624F71C5CD31}"/>
              </a:ext>
            </a:extLst>
          </p:cNvPr>
          <p:cNvSpPr>
            <a:spLocks noGrp="1"/>
          </p:cNvSpPr>
          <p:nvPr>
            <p:ph type="title"/>
          </p:nvPr>
        </p:nvSpPr>
        <p:spPr>
          <a:xfrm>
            <a:off x="2622525" y="199226"/>
            <a:ext cx="7295916" cy="1169088"/>
          </a:xfrm>
        </p:spPr>
        <p:txBody>
          <a:bodyPr>
            <a:normAutofit/>
          </a:bodyPr>
          <a:lstStyle/>
          <a:p>
            <a:pPr algn="ctr"/>
            <a:r>
              <a:rPr lang="lt-LT" dirty="0">
                <a:solidFill>
                  <a:srgbClr val="4CA877"/>
                </a:solidFill>
              </a:rPr>
              <a:t>Prašymo pavyzdys</a:t>
            </a:r>
            <a:r>
              <a:rPr lang="lt-LT" dirty="0"/>
              <a:t>  </a:t>
            </a:r>
            <a:endParaRPr lang="en-US" dirty="0">
              <a:solidFill>
                <a:srgbClr val="4CA877"/>
              </a:solidFill>
            </a:endParaRPr>
          </a:p>
        </p:txBody>
      </p:sp>
    </p:spTree>
    <p:extLst>
      <p:ext uri="{BB962C8B-B14F-4D97-AF65-F5344CB8AC3E}">
        <p14:creationId xmlns:p14="http://schemas.microsoft.com/office/powerpoint/2010/main" val="189168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92" y="372329"/>
            <a:ext cx="5587704" cy="1169088"/>
          </a:xfrm>
        </p:spPr>
        <p:txBody>
          <a:bodyPr>
            <a:normAutofit/>
          </a:bodyPr>
          <a:lstStyle/>
          <a:p>
            <a:pPr algn="ctr"/>
            <a:r>
              <a:rPr lang="lt-LT"/>
              <a:t>Kreiptis</a:t>
            </a:r>
            <a:r>
              <a:rPr lang="en-GB"/>
              <a:t/>
            </a:r>
            <a:br>
              <a:rPr lang="en-GB"/>
            </a:br>
            <a:endParaRPr lang="en-US">
              <a:solidFill>
                <a:srgbClr val="4CA877"/>
              </a:solidFill>
            </a:endParaRPr>
          </a:p>
        </p:txBody>
      </p:sp>
      <p:sp>
        <p:nvSpPr>
          <p:cNvPr id="14" name="Text Placeholder 3"/>
          <p:cNvSpPr txBox="1">
            <a:spLocks/>
          </p:cNvSpPr>
          <p:nvPr/>
        </p:nvSpPr>
        <p:spPr>
          <a:xfrm>
            <a:off x="622089" y="1128888"/>
            <a:ext cx="5589878" cy="5382967"/>
          </a:xfrm>
          <a:prstGeom prst="rect">
            <a:avLst/>
          </a:prstGeom>
        </p:spPr>
        <p:txBody>
          <a:bodyPr vert="horz" lIns="91440" tIns="45720" rIns="91440" bIns="45720" rtlCol="0">
            <a:normAutofit/>
          </a:bodyPr>
          <a:lstStyle>
            <a:lvl1pPr marL="171450" indent="-171450" algn="l" defTabSz="914400" rtl="0" eaLnBrk="1" latinLnBrk="0" hangingPunct="1">
              <a:lnSpc>
                <a:spcPct val="100000"/>
              </a:lnSpc>
              <a:spcBef>
                <a:spcPts val="1000"/>
              </a:spcBef>
              <a:buClr>
                <a:srgbClr val="434244"/>
              </a:buClr>
              <a:buFont typeface="AppleSymbols" charset="0"/>
              <a:buChar char="⏤"/>
              <a:defRPr sz="1100" kern="1200">
                <a:solidFill>
                  <a:srgbClr val="434244"/>
                </a:solidFill>
                <a:latin typeface="Gordita" charset="0"/>
                <a:ea typeface="Gordita" charset="0"/>
                <a:cs typeface="Gordita" charset="0"/>
              </a:defRPr>
            </a:lvl1pPr>
            <a:lvl2pPr marL="457200" indent="0" algn="l" defTabSz="914400" rtl="0" eaLnBrk="1" latinLnBrk="0" hangingPunct="1">
              <a:lnSpc>
                <a:spcPct val="100000"/>
              </a:lnSpc>
              <a:spcBef>
                <a:spcPts val="500"/>
              </a:spcBef>
              <a:buFont typeface="AppleSymbols" charset="0"/>
              <a:buNone/>
              <a:defRPr sz="1400" kern="1200">
                <a:solidFill>
                  <a:srgbClr val="434244"/>
                </a:solidFill>
                <a:latin typeface="Gordita" charset="0"/>
                <a:ea typeface="Gordita" charset="0"/>
                <a:cs typeface="Gordita" charset="0"/>
              </a:defRPr>
            </a:lvl2pPr>
            <a:lvl3pPr marL="914400" indent="0" algn="l" defTabSz="914400" rtl="0" eaLnBrk="1" latinLnBrk="0" hangingPunct="1">
              <a:lnSpc>
                <a:spcPct val="100000"/>
              </a:lnSpc>
              <a:spcBef>
                <a:spcPts val="500"/>
              </a:spcBef>
              <a:buFont typeface="AppleSymbols" charset="0"/>
              <a:buNone/>
              <a:defRPr sz="1200" kern="1200">
                <a:solidFill>
                  <a:srgbClr val="434244"/>
                </a:solidFill>
                <a:latin typeface="Gordita" charset="0"/>
                <a:ea typeface="Gordita" charset="0"/>
                <a:cs typeface="Gordita" charset="0"/>
              </a:defRPr>
            </a:lvl3pPr>
            <a:lvl4pPr marL="1371600" indent="0" algn="l" defTabSz="914400" rtl="0" eaLnBrk="1" latinLnBrk="0" hangingPunct="1">
              <a:lnSpc>
                <a:spcPct val="100000"/>
              </a:lnSpc>
              <a:spcBef>
                <a:spcPts val="500"/>
              </a:spcBef>
              <a:buFont typeface="AppleSymbols" charset="0"/>
              <a:buNone/>
              <a:defRPr sz="1000" kern="1200">
                <a:solidFill>
                  <a:srgbClr val="434244"/>
                </a:solidFill>
                <a:latin typeface="Gordita" charset="0"/>
                <a:ea typeface="Gordita" charset="0"/>
                <a:cs typeface="Gordita" charset="0"/>
              </a:defRPr>
            </a:lvl4pPr>
            <a:lvl5pPr marL="1828800" indent="0" algn="l" defTabSz="914400" rtl="0" eaLnBrk="1" latinLnBrk="0" hangingPunct="1">
              <a:lnSpc>
                <a:spcPct val="100000"/>
              </a:lnSpc>
              <a:spcBef>
                <a:spcPts val="500"/>
              </a:spcBef>
              <a:buFont typeface="AppleSymbols" charset="0"/>
              <a:buNone/>
              <a:defRPr sz="1000" kern="1200">
                <a:solidFill>
                  <a:srgbClr val="434244"/>
                </a:solidFill>
                <a:latin typeface="Gordita" charset="0"/>
                <a:ea typeface="Gordita" charset="0"/>
                <a:cs typeface="Gordita" charset="0"/>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indent="0" algn="just">
              <a:buFont typeface="AppleSymbols" charset="0"/>
              <a:buNone/>
            </a:pPr>
            <a:endParaRPr lang="lt-LT" sz="1600" dirty="0"/>
          </a:p>
          <a:p>
            <a:pPr algn="just"/>
            <a:r>
              <a:rPr lang="lt-LT" sz="1900" dirty="0"/>
              <a:t>Pagal įmonės registracijos adresą į tą teritoriją aptarnaujantį Klientų aptaravimo departamentą (</a:t>
            </a:r>
            <a:r>
              <a:rPr lang="lt-LT" sz="1900" dirty="0" err="1"/>
              <a:t>kaunas</a:t>
            </a:r>
            <a:r>
              <a:rPr lang="en-US" sz="1900" dirty="0"/>
              <a:t>@</a:t>
            </a:r>
            <a:r>
              <a:rPr lang="en-US" sz="1900" dirty="0" err="1"/>
              <a:t>uzt.lt</a:t>
            </a:r>
            <a:r>
              <a:rPr lang="en-US" sz="1900" dirty="0"/>
              <a:t>)</a:t>
            </a:r>
            <a:r>
              <a:rPr lang="lt-LT" sz="1900" dirty="0"/>
              <a:t>;</a:t>
            </a:r>
          </a:p>
          <a:p>
            <a:pPr algn="just"/>
            <a:r>
              <a:rPr lang="lt-LT" sz="1900" dirty="0"/>
              <a:t>Siunčiant dokumentus e. paštu, pasirašytus e. parašu;</a:t>
            </a:r>
          </a:p>
          <a:p>
            <a:pPr algn="just"/>
            <a:r>
              <a:rPr lang="lt-LT" sz="1900" dirty="0"/>
              <a:t>Siunčiant originalus paštu;</a:t>
            </a:r>
            <a:endParaRPr lang="en-US" sz="1900" dirty="0"/>
          </a:p>
          <a:p>
            <a:pPr algn="just"/>
            <a:r>
              <a:rPr lang="lt-LT" sz="1900" dirty="0"/>
              <a:t>Nagrinėjami tik tinkamai parengti, pasirašyti ir sukomplektuoti  dokumentai.</a:t>
            </a:r>
          </a:p>
          <a:p>
            <a:pPr marL="0" indent="0" algn="just">
              <a:buNone/>
            </a:pPr>
            <a:endParaRPr lang="lt-LT" sz="1900" dirty="0"/>
          </a:p>
        </p:txBody>
      </p:sp>
      <p:pic>
        <p:nvPicPr>
          <p:cNvPr id="4" name="Paveikslėlio vietos rezervavimo ženklas 3"/>
          <p:cNvPicPr>
            <a:picLocks noGrp="1" noChangeAspect="1"/>
          </p:cNvPicPr>
          <p:nvPr>
            <p:ph type="pic" idx="1"/>
          </p:nvPr>
        </p:nvPicPr>
        <p:blipFill>
          <a:blip r:embed="rId2">
            <a:extLst>
              <a:ext uri="{28A0092B-C50C-407E-A947-70E740481C1C}">
                <a14:useLocalDpi xmlns:a14="http://schemas.microsoft.com/office/drawing/2010/main" val="0"/>
              </a:ext>
            </a:extLst>
          </a:blip>
          <a:srcRect t="9862" b="9862"/>
          <a:stretch>
            <a:fillRect/>
          </a:stretch>
        </p:blipFill>
        <p:spPr/>
      </p:pic>
    </p:spTree>
    <p:extLst>
      <p:ext uri="{BB962C8B-B14F-4D97-AF65-F5344CB8AC3E}">
        <p14:creationId xmlns:p14="http://schemas.microsoft.com/office/powerpoint/2010/main" val="3647212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92" y="372329"/>
            <a:ext cx="5329646" cy="1169088"/>
          </a:xfrm>
        </p:spPr>
        <p:txBody>
          <a:bodyPr>
            <a:normAutofit/>
          </a:bodyPr>
          <a:lstStyle/>
          <a:p>
            <a:pPr algn="ctr"/>
            <a:r>
              <a:rPr lang="lt-LT" dirty="0">
                <a:solidFill>
                  <a:srgbClr val="4CA877"/>
                </a:solidFill>
              </a:rPr>
              <a:t>Dažniausiai pasitaikančios klaidos</a:t>
            </a:r>
            <a:r>
              <a:rPr lang="lt-LT" dirty="0"/>
              <a:t>  </a:t>
            </a:r>
            <a:endParaRPr lang="en-US" dirty="0">
              <a:solidFill>
                <a:srgbClr val="4CA877"/>
              </a:solidFill>
            </a:endParaRPr>
          </a:p>
        </p:txBody>
      </p:sp>
      <p:sp>
        <p:nvSpPr>
          <p:cNvPr id="6" name="Teksto vietos rezervavimo ženklas 5">
            <a:extLst>
              <a:ext uri="{FF2B5EF4-FFF2-40B4-BE49-F238E27FC236}">
                <a16:creationId xmlns:a16="http://schemas.microsoft.com/office/drawing/2014/main" id="{B5937EF6-6623-4BD8-AA3B-3631A765A443}"/>
              </a:ext>
            </a:extLst>
          </p:cNvPr>
          <p:cNvSpPr>
            <a:spLocks noGrp="1"/>
          </p:cNvSpPr>
          <p:nvPr>
            <p:ph type="body" sz="half" idx="2"/>
          </p:nvPr>
        </p:nvSpPr>
        <p:spPr>
          <a:xfrm>
            <a:off x="263858" y="1352881"/>
            <a:ext cx="6108662" cy="4397070"/>
          </a:xfrm>
        </p:spPr>
        <p:txBody>
          <a:bodyPr>
            <a:normAutofit fontScale="70000" lnSpcReduction="20000"/>
          </a:bodyPr>
          <a:lstStyle/>
          <a:p>
            <a:endParaRPr lang="lt-LT" sz="2400" dirty="0">
              <a:highlight>
                <a:srgbClr val="C0C0C0"/>
              </a:highlight>
            </a:endParaRPr>
          </a:p>
          <a:p>
            <a:pPr algn="just"/>
            <a:r>
              <a:rPr lang="lt-LT" sz="2400" dirty="0"/>
              <a:t>Nenurodyti kontaktiniai asmenys arba nurodyti ne tų asmenų kontaktai;</a:t>
            </a:r>
          </a:p>
          <a:p>
            <a:pPr algn="just"/>
            <a:r>
              <a:rPr lang="lt-LT" sz="2400" dirty="0"/>
              <a:t>Nepridėti DU už praėjusį mėnesį arba pridėti nepasirašyti DU ir KIO;</a:t>
            </a:r>
          </a:p>
          <a:p>
            <a:pPr algn="just"/>
            <a:r>
              <a:rPr lang="lt-LT" sz="2400" dirty="0"/>
              <a:t>Įsakymai, spendimai parengti  ne pagal galiojančius teisės aktus;</a:t>
            </a:r>
          </a:p>
          <a:p>
            <a:pPr algn="just"/>
            <a:r>
              <a:rPr lang="lt-LT" sz="2400" dirty="0"/>
              <a:t>Klaidos banko sąskaitoje, darbuotojų asmens koduose, sumaišomi mėnesiai prašymuose ir DU dokumentuose;</a:t>
            </a:r>
          </a:p>
          <a:p>
            <a:pPr algn="just"/>
            <a:r>
              <a:rPr lang="lt-LT" sz="2400" dirty="0"/>
              <a:t>Dokumentai skenuoti be loginio eiliškumo, failų pavadinimai neatitinka turinio, „</a:t>
            </a:r>
            <a:r>
              <a:rPr lang="lt-LT" sz="2400"/>
              <a:t>aukštyn kojom“;</a:t>
            </a:r>
            <a:endParaRPr lang="lt-LT" sz="2400" dirty="0"/>
          </a:p>
          <a:p>
            <a:pPr algn="just"/>
            <a:r>
              <a:rPr lang="lt-LT" sz="2400" dirty="0"/>
              <a:t>Klaidingai nurodomas nustatytas darbo valandų skaičius;</a:t>
            </a:r>
          </a:p>
          <a:p>
            <a:pPr algn="just"/>
            <a:r>
              <a:rPr lang="lt-LT" sz="2400" dirty="0"/>
              <a:t>Jeigu dokumentas turi el. parašą, fizinis parašas ar įrašas „kopija tikra“ nėra būtinas.</a:t>
            </a:r>
          </a:p>
          <a:p>
            <a:pPr marL="0" indent="0" algn="just">
              <a:buNone/>
            </a:pPr>
            <a:endParaRPr lang="lt-LT" sz="2400" dirty="0"/>
          </a:p>
        </p:txBody>
      </p:sp>
      <p:pic>
        <p:nvPicPr>
          <p:cNvPr id="1026" name="Picture 2" descr="Student, Typing, Keyboard, Text, Startup">
            <a:extLst>
              <a:ext uri="{FF2B5EF4-FFF2-40B4-BE49-F238E27FC236}">
                <a16:creationId xmlns:a16="http://schemas.microsoft.com/office/drawing/2014/main" id="{E1AB0414-2810-44D6-8A56-6C4908F9B694}"/>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2299" r="222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30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urinio vietos rezervavimo ženklas 7">
            <a:extLst>
              <a:ext uri="{FF2B5EF4-FFF2-40B4-BE49-F238E27FC236}">
                <a16:creationId xmlns:a16="http://schemas.microsoft.com/office/drawing/2014/main" id="{06CA06EF-E6ED-4BAF-9B54-543DED688B57}"/>
              </a:ext>
            </a:extLst>
          </p:cNvPr>
          <p:cNvGraphicFramePr>
            <a:graphicFrameLocks noGrp="1"/>
          </p:cNvGraphicFramePr>
          <p:nvPr>
            <p:ph sz="half" idx="14"/>
            <p:extLst>
              <p:ext uri="{D42A27DB-BD31-4B8C-83A1-F6EECF244321}">
                <p14:modId xmlns:p14="http://schemas.microsoft.com/office/powerpoint/2010/main" val="4246175526"/>
              </p:ext>
            </p:extLst>
          </p:nvPr>
        </p:nvGraphicFramePr>
        <p:xfrm>
          <a:off x="890426" y="821932"/>
          <a:ext cx="10663226" cy="5448728"/>
        </p:xfrm>
        <a:graphic>
          <a:graphicData uri="http://schemas.openxmlformats.org/drawingml/2006/table">
            <a:tbl>
              <a:tblPr firstRow="1" bandRow="1">
                <a:tableStyleId>{5C22544A-7EE6-4342-B048-85BDC9FD1C3A}</a:tableStyleId>
              </a:tblPr>
              <a:tblGrid>
                <a:gridCol w="1755787">
                  <a:extLst>
                    <a:ext uri="{9D8B030D-6E8A-4147-A177-3AD203B41FA5}">
                      <a16:colId xmlns:a16="http://schemas.microsoft.com/office/drawing/2014/main" val="3587925154"/>
                    </a:ext>
                  </a:extLst>
                </a:gridCol>
                <a:gridCol w="1985712">
                  <a:extLst>
                    <a:ext uri="{9D8B030D-6E8A-4147-A177-3AD203B41FA5}">
                      <a16:colId xmlns:a16="http://schemas.microsoft.com/office/drawing/2014/main" val="1340623835"/>
                    </a:ext>
                  </a:extLst>
                </a:gridCol>
                <a:gridCol w="2500045">
                  <a:extLst>
                    <a:ext uri="{9D8B030D-6E8A-4147-A177-3AD203B41FA5}">
                      <a16:colId xmlns:a16="http://schemas.microsoft.com/office/drawing/2014/main" val="3987203079"/>
                    </a:ext>
                  </a:extLst>
                </a:gridCol>
                <a:gridCol w="4421682">
                  <a:extLst>
                    <a:ext uri="{9D8B030D-6E8A-4147-A177-3AD203B41FA5}">
                      <a16:colId xmlns:a16="http://schemas.microsoft.com/office/drawing/2014/main" val="130011395"/>
                    </a:ext>
                  </a:extLst>
                </a:gridCol>
              </a:tblGrid>
              <a:tr h="565078">
                <a:tc>
                  <a:txBody>
                    <a:bodyPr/>
                    <a:lstStyle/>
                    <a:p>
                      <a:pPr fontAlgn="base"/>
                      <a:r>
                        <a:rPr lang="lt-LT" sz="1800" dirty="0">
                          <a:effectLst/>
                        </a:rPr>
                        <a:t>Skyrius​</a:t>
                      </a:r>
                      <a:endParaRPr lang="lt-LT" b="1" dirty="0">
                        <a:solidFill>
                          <a:srgbClr val="FFFFFF"/>
                        </a:solidFill>
                        <a:effectLst/>
                      </a:endParaRPr>
                    </a:p>
                  </a:txBody>
                  <a:tcPr/>
                </a:tc>
                <a:tc>
                  <a:txBody>
                    <a:bodyPr/>
                    <a:lstStyle/>
                    <a:p>
                      <a:pPr algn="ctr" fontAlgn="base"/>
                      <a:r>
                        <a:rPr lang="lt-LT" sz="1800" dirty="0">
                          <a:effectLst/>
                        </a:rPr>
                        <a:t>Darbuotojų sk. prastovose</a:t>
                      </a:r>
                    </a:p>
                  </a:txBody>
                  <a:tcPr/>
                </a:tc>
                <a:tc>
                  <a:txBody>
                    <a:bodyPr/>
                    <a:lstStyle/>
                    <a:p>
                      <a:pPr lvl="0" algn="ctr">
                        <a:buNone/>
                      </a:pPr>
                      <a:r>
                        <a:rPr lang="lt-LT" sz="1800" dirty="0">
                          <a:effectLst/>
                        </a:rPr>
                        <a:t>Įmonių sk.</a:t>
                      </a:r>
                    </a:p>
                  </a:txBody>
                  <a:tcPr/>
                </a:tc>
                <a:tc>
                  <a:txBody>
                    <a:bodyPr/>
                    <a:lstStyle/>
                    <a:p>
                      <a:pPr algn="ctr" fontAlgn="base"/>
                      <a:r>
                        <a:rPr lang="lt-LT" sz="1800" b="1" kern="1200" dirty="0">
                          <a:solidFill>
                            <a:schemeClr val="lt1"/>
                          </a:solidFill>
                          <a:effectLst/>
                          <a:latin typeface="+mn-lt"/>
                          <a:ea typeface="+mn-ea"/>
                          <a:cs typeface="+mn-cs"/>
                        </a:rPr>
                        <a:t>Išmokėtos subsidijos, EUR</a:t>
                      </a:r>
                    </a:p>
                  </a:txBody>
                  <a:tcPr/>
                </a:tc>
                <a:extLst>
                  <a:ext uri="{0D108BD9-81ED-4DB2-BD59-A6C34878D82A}">
                    <a16:rowId xmlns:a16="http://schemas.microsoft.com/office/drawing/2014/main" val="1952787786"/>
                  </a:ext>
                </a:extLst>
              </a:tr>
              <a:tr h="361950">
                <a:tc>
                  <a:txBody>
                    <a:bodyPr/>
                    <a:lstStyle/>
                    <a:p>
                      <a:pPr fontAlgn="base"/>
                      <a:r>
                        <a:rPr lang="lt-LT" sz="1800" dirty="0">
                          <a:effectLst/>
                        </a:rPr>
                        <a:t>Alytus​</a:t>
                      </a:r>
                      <a:endParaRPr lang="lt-LT" dirty="0">
                        <a:solidFill>
                          <a:srgbClr val="414144"/>
                        </a:solidFill>
                        <a:effectLst/>
                      </a:endParaRPr>
                    </a:p>
                  </a:txBody>
                  <a:tcPr/>
                </a:tc>
                <a:tc>
                  <a:txBody>
                    <a:bodyPr/>
                    <a:lstStyle/>
                    <a:p>
                      <a:pPr algn="ctr" fontAlgn="base"/>
                      <a:r>
                        <a:rPr lang="lt-LT" sz="1800" dirty="0">
                          <a:effectLst/>
                        </a:rPr>
                        <a:t>9 524</a:t>
                      </a:r>
                    </a:p>
                  </a:txBody>
                  <a:tcPr/>
                </a:tc>
                <a:tc>
                  <a:txBody>
                    <a:bodyPr/>
                    <a:lstStyle/>
                    <a:p>
                      <a:pPr lvl="0" algn="ctr">
                        <a:buNone/>
                      </a:pPr>
                      <a:r>
                        <a:rPr lang="lt-LT" sz="1800" dirty="0">
                          <a:effectLst/>
                        </a:rPr>
                        <a:t>953</a:t>
                      </a:r>
                    </a:p>
                  </a:txBody>
                  <a:tcPr/>
                </a:tc>
                <a:tc>
                  <a:txBody>
                    <a:bodyPr/>
                    <a:lstStyle/>
                    <a:p>
                      <a:pPr algn="ctr" fontAlgn="auto"/>
                      <a:r>
                        <a:rPr lang="lt-LT" sz="1800" dirty="0">
                          <a:effectLst/>
                        </a:rPr>
                        <a:t>7 671 915,49</a:t>
                      </a:r>
                    </a:p>
                  </a:txBody>
                  <a:tcPr/>
                </a:tc>
                <a:extLst>
                  <a:ext uri="{0D108BD9-81ED-4DB2-BD59-A6C34878D82A}">
                    <a16:rowId xmlns:a16="http://schemas.microsoft.com/office/drawing/2014/main" val="1907650504"/>
                  </a:ext>
                </a:extLst>
              </a:tr>
              <a:tr h="361950">
                <a:tc>
                  <a:txBody>
                    <a:bodyPr/>
                    <a:lstStyle/>
                    <a:p>
                      <a:pPr fontAlgn="base"/>
                      <a:r>
                        <a:rPr lang="lt-LT" sz="1800" dirty="0">
                          <a:effectLst/>
                        </a:rPr>
                        <a:t>Druskininkai ​</a:t>
                      </a:r>
                      <a:endParaRPr lang="lt-LT" dirty="0">
                        <a:solidFill>
                          <a:srgbClr val="414144"/>
                        </a:solidFill>
                        <a:effectLst/>
                      </a:endParaRPr>
                    </a:p>
                  </a:txBody>
                  <a:tcPr/>
                </a:tc>
                <a:tc>
                  <a:txBody>
                    <a:bodyPr/>
                    <a:lstStyle/>
                    <a:p>
                      <a:pPr algn="ctr" fontAlgn="base"/>
                      <a:r>
                        <a:rPr lang="lt-LT" sz="1800" dirty="0">
                          <a:effectLst/>
                        </a:rPr>
                        <a:t>2 845</a:t>
                      </a:r>
                    </a:p>
                  </a:txBody>
                  <a:tcPr/>
                </a:tc>
                <a:tc>
                  <a:txBody>
                    <a:bodyPr/>
                    <a:lstStyle/>
                    <a:p>
                      <a:pPr lvl="0" algn="ctr">
                        <a:buNone/>
                      </a:pPr>
                      <a:r>
                        <a:rPr lang="lt-LT" sz="1800" dirty="0">
                          <a:effectLst/>
                        </a:rPr>
                        <a:t>264</a:t>
                      </a:r>
                    </a:p>
                  </a:txBody>
                  <a:tcPr/>
                </a:tc>
                <a:tc>
                  <a:txBody>
                    <a:bodyPr/>
                    <a:lstStyle/>
                    <a:p>
                      <a:pPr algn="ctr" fontAlgn="auto"/>
                      <a:r>
                        <a:rPr lang="lt-LT" sz="1800" dirty="0">
                          <a:effectLst/>
                        </a:rPr>
                        <a:t>5 046 919,42</a:t>
                      </a:r>
                    </a:p>
                  </a:txBody>
                  <a:tcPr/>
                </a:tc>
                <a:extLst>
                  <a:ext uri="{0D108BD9-81ED-4DB2-BD59-A6C34878D82A}">
                    <a16:rowId xmlns:a16="http://schemas.microsoft.com/office/drawing/2014/main" val="1771878699"/>
                  </a:ext>
                </a:extLst>
              </a:tr>
              <a:tr h="361950">
                <a:tc>
                  <a:txBody>
                    <a:bodyPr/>
                    <a:lstStyle/>
                    <a:p>
                      <a:pPr fontAlgn="base"/>
                      <a:r>
                        <a:rPr lang="lt-LT" sz="1800" dirty="0">
                          <a:effectLst/>
                        </a:rPr>
                        <a:t>Jonava​</a:t>
                      </a:r>
                      <a:endParaRPr lang="lt-LT" dirty="0">
                        <a:solidFill>
                          <a:srgbClr val="414144"/>
                        </a:solidFill>
                        <a:effectLst/>
                      </a:endParaRPr>
                    </a:p>
                  </a:txBody>
                  <a:tcPr/>
                </a:tc>
                <a:tc>
                  <a:txBody>
                    <a:bodyPr/>
                    <a:lstStyle/>
                    <a:p>
                      <a:pPr algn="ctr" fontAlgn="base"/>
                      <a:r>
                        <a:rPr lang="lt-LT" sz="1800" dirty="0">
                          <a:effectLst/>
                        </a:rPr>
                        <a:t>2 777</a:t>
                      </a:r>
                    </a:p>
                  </a:txBody>
                  <a:tcPr/>
                </a:tc>
                <a:tc>
                  <a:txBody>
                    <a:bodyPr/>
                    <a:lstStyle/>
                    <a:p>
                      <a:pPr lvl="0" algn="ctr">
                        <a:buNone/>
                      </a:pPr>
                      <a:r>
                        <a:rPr lang="lt-LT" sz="1800" dirty="0">
                          <a:effectLst/>
                        </a:rPr>
                        <a:t>418</a:t>
                      </a:r>
                    </a:p>
                  </a:txBody>
                  <a:tcPr/>
                </a:tc>
                <a:tc>
                  <a:txBody>
                    <a:bodyPr/>
                    <a:lstStyle/>
                    <a:p>
                      <a:pPr algn="ctr" fontAlgn="auto"/>
                      <a:r>
                        <a:rPr lang="lt-LT" sz="1800" dirty="0">
                          <a:effectLst/>
                        </a:rPr>
                        <a:t>2 408 424,72</a:t>
                      </a:r>
                    </a:p>
                  </a:txBody>
                  <a:tcPr/>
                </a:tc>
                <a:extLst>
                  <a:ext uri="{0D108BD9-81ED-4DB2-BD59-A6C34878D82A}">
                    <a16:rowId xmlns:a16="http://schemas.microsoft.com/office/drawing/2014/main" val="2986646933"/>
                  </a:ext>
                </a:extLst>
              </a:tr>
              <a:tr h="361950">
                <a:tc>
                  <a:txBody>
                    <a:bodyPr/>
                    <a:lstStyle/>
                    <a:p>
                      <a:pPr fontAlgn="base"/>
                      <a:r>
                        <a:rPr lang="lt-LT" sz="1800" dirty="0">
                          <a:effectLst/>
                        </a:rPr>
                        <a:t>Kaišiadorys​</a:t>
                      </a:r>
                      <a:endParaRPr lang="lt-LT" dirty="0">
                        <a:solidFill>
                          <a:srgbClr val="414144"/>
                        </a:solidFill>
                        <a:effectLst/>
                      </a:endParaRPr>
                    </a:p>
                  </a:txBody>
                  <a:tcPr/>
                </a:tc>
                <a:tc>
                  <a:txBody>
                    <a:bodyPr/>
                    <a:lstStyle/>
                    <a:p>
                      <a:pPr algn="ctr" fontAlgn="base"/>
                      <a:r>
                        <a:rPr lang="lt-LT" sz="1800" dirty="0">
                          <a:effectLst/>
                        </a:rPr>
                        <a:t>1 480</a:t>
                      </a:r>
                    </a:p>
                  </a:txBody>
                  <a:tcPr/>
                </a:tc>
                <a:tc>
                  <a:txBody>
                    <a:bodyPr/>
                    <a:lstStyle/>
                    <a:p>
                      <a:pPr lvl="0" algn="ctr">
                        <a:buNone/>
                      </a:pPr>
                      <a:r>
                        <a:rPr lang="lt-LT" sz="1800" dirty="0">
                          <a:effectLst/>
                        </a:rPr>
                        <a:t>227</a:t>
                      </a:r>
                    </a:p>
                  </a:txBody>
                  <a:tcPr/>
                </a:tc>
                <a:tc>
                  <a:txBody>
                    <a:bodyPr/>
                    <a:lstStyle/>
                    <a:p>
                      <a:pPr algn="ctr" fontAlgn="auto"/>
                      <a:r>
                        <a:rPr lang="lt-LT" sz="1800" dirty="0">
                          <a:effectLst/>
                        </a:rPr>
                        <a:t>1 409 116,01</a:t>
                      </a:r>
                    </a:p>
                  </a:txBody>
                  <a:tcPr/>
                </a:tc>
                <a:extLst>
                  <a:ext uri="{0D108BD9-81ED-4DB2-BD59-A6C34878D82A}">
                    <a16:rowId xmlns:a16="http://schemas.microsoft.com/office/drawing/2014/main" val="1613967446"/>
                  </a:ext>
                </a:extLst>
              </a:tr>
              <a:tr h="361950">
                <a:tc>
                  <a:txBody>
                    <a:bodyPr/>
                    <a:lstStyle/>
                    <a:p>
                      <a:pPr fontAlgn="base"/>
                      <a:r>
                        <a:rPr lang="lt-LT" sz="1800" dirty="0">
                          <a:effectLst/>
                        </a:rPr>
                        <a:t>Kaunas​</a:t>
                      </a:r>
                      <a:endParaRPr lang="lt-LT" dirty="0">
                        <a:solidFill>
                          <a:srgbClr val="414144"/>
                        </a:solidFill>
                        <a:effectLst/>
                      </a:endParaRPr>
                    </a:p>
                  </a:txBody>
                  <a:tcPr/>
                </a:tc>
                <a:tc>
                  <a:txBody>
                    <a:bodyPr/>
                    <a:lstStyle/>
                    <a:p>
                      <a:pPr algn="ctr" fontAlgn="base"/>
                      <a:r>
                        <a:rPr lang="lt-LT" sz="1800" dirty="0">
                          <a:effectLst/>
                        </a:rPr>
                        <a:t>20 649</a:t>
                      </a:r>
                    </a:p>
                  </a:txBody>
                  <a:tcPr/>
                </a:tc>
                <a:tc>
                  <a:txBody>
                    <a:bodyPr/>
                    <a:lstStyle/>
                    <a:p>
                      <a:pPr lvl="0" algn="ctr">
                        <a:buNone/>
                      </a:pPr>
                      <a:r>
                        <a:rPr lang="lt-LT" sz="1800" dirty="0">
                          <a:effectLst/>
                        </a:rPr>
                        <a:t>3 398</a:t>
                      </a:r>
                    </a:p>
                  </a:txBody>
                  <a:tcPr/>
                </a:tc>
                <a:tc>
                  <a:txBody>
                    <a:bodyPr/>
                    <a:lstStyle/>
                    <a:p>
                      <a:pPr algn="ctr" fontAlgn="auto"/>
                      <a:r>
                        <a:rPr lang="lt-LT" sz="1800" dirty="0">
                          <a:effectLst/>
                        </a:rPr>
                        <a:t>19 085 545,70</a:t>
                      </a:r>
                    </a:p>
                  </a:txBody>
                  <a:tcPr/>
                </a:tc>
                <a:extLst>
                  <a:ext uri="{0D108BD9-81ED-4DB2-BD59-A6C34878D82A}">
                    <a16:rowId xmlns:a16="http://schemas.microsoft.com/office/drawing/2014/main" val="1965198195"/>
                  </a:ext>
                </a:extLst>
              </a:tr>
              <a:tr h="419528">
                <a:tc>
                  <a:txBody>
                    <a:bodyPr/>
                    <a:lstStyle/>
                    <a:p>
                      <a:pPr fontAlgn="base"/>
                      <a:r>
                        <a:rPr lang="lt-LT" sz="1800" dirty="0">
                          <a:effectLst/>
                        </a:rPr>
                        <a:t>Kauno raj.​</a:t>
                      </a:r>
                      <a:endParaRPr lang="lt-LT" dirty="0">
                        <a:solidFill>
                          <a:srgbClr val="414144"/>
                        </a:solidFill>
                        <a:effectLst/>
                      </a:endParaRPr>
                    </a:p>
                  </a:txBody>
                  <a:tcPr/>
                </a:tc>
                <a:tc>
                  <a:txBody>
                    <a:bodyPr/>
                    <a:lstStyle/>
                    <a:p>
                      <a:pPr algn="ctr" fontAlgn="base"/>
                      <a:r>
                        <a:rPr lang="lt-LT" sz="1800" dirty="0">
                          <a:effectLst/>
                        </a:rPr>
                        <a:t>5 998</a:t>
                      </a:r>
                    </a:p>
                  </a:txBody>
                  <a:tcPr/>
                </a:tc>
                <a:tc>
                  <a:txBody>
                    <a:bodyPr/>
                    <a:lstStyle/>
                    <a:p>
                      <a:pPr lvl="0" algn="ctr">
                        <a:buNone/>
                      </a:pPr>
                      <a:r>
                        <a:rPr lang="lt-LT" sz="1800" dirty="0">
                          <a:effectLst/>
                        </a:rPr>
                        <a:t>832</a:t>
                      </a:r>
                    </a:p>
                  </a:txBody>
                  <a:tcPr/>
                </a:tc>
                <a:tc>
                  <a:txBody>
                    <a:bodyPr/>
                    <a:lstStyle/>
                    <a:p>
                      <a:pPr lvl="0" algn="ctr">
                        <a:lnSpc>
                          <a:spcPct val="100000"/>
                        </a:lnSpc>
                        <a:spcBef>
                          <a:spcPts val="0"/>
                        </a:spcBef>
                        <a:spcAft>
                          <a:spcPts val="0"/>
                        </a:spcAft>
                        <a:buNone/>
                      </a:pPr>
                      <a:r>
                        <a:rPr lang="lt-LT" sz="1800" b="0" i="0" u="none" strike="noStrike" noProof="0" dirty="0">
                          <a:effectLst/>
                          <a:latin typeface="Calibri"/>
                        </a:rPr>
                        <a:t>4 913 722,84</a:t>
                      </a:r>
                    </a:p>
                  </a:txBody>
                  <a:tcPr/>
                </a:tc>
                <a:extLst>
                  <a:ext uri="{0D108BD9-81ED-4DB2-BD59-A6C34878D82A}">
                    <a16:rowId xmlns:a16="http://schemas.microsoft.com/office/drawing/2014/main" val="1158107239"/>
                  </a:ext>
                </a:extLst>
              </a:tr>
              <a:tr h="361950">
                <a:tc>
                  <a:txBody>
                    <a:bodyPr/>
                    <a:lstStyle/>
                    <a:p>
                      <a:pPr fontAlgn="base"/>
                      <a:r>
                        <a:rPr lang="lt-LT" sz="1800" dirty="0">
                          <a:effectLst/>
                        </a:rPr>
                        <a:t>Lazdijai​</a:t>
                      </a:r>
                      <a:endParaRPr lang="lt-LT" dirty="0">
                        <a:solidFill>
                          <a:srgbClr val="414144"/>
                        </a:solidFill>
                        <a:effectLst/>
                      </a:endParaRPr>
                    </a:p>
                  </a:txBody>
                  <a:tcPr/>
                </a:tc>
                <a:tc>
                  <a:txBody>
                    <a:bodyPr/>
                    <a:lstStyle/>
                    <a:p>
                      <a:pPr algn="ctr" fontAlgn="base"/>
                      <a:r>
                        <a:rPr lang="lt-LT" sz="1800" dirty="0">
                          <a:effectLst/>
                        </a:rPr>
                        <a:t>1 770</a:t>
                      </a:r>
                    </a:p>
                  </a:txBody>
                  <a:tcPr/>
                </a:tc>
                <a:tc>
                  <a:txBody>
                    <a:bodyPr/>
                    <a:lstStyle/>
                    <a:p>
                      <a:pPr lvl="0" algn="ctr">
                        <a:buNone/>
                      </a:pPr>
                      <a:r>
                        <a:rPr lang="lt-LT" sz="1800" dirty="0">
                          <a:effectLst/>
                        </a:rPr>
                        <a:t>312</a:t>
                      </a:r>
                    </a:p>
                  </a:txBody>
                  <a:tcPr/>
                </a:tc>
                <a:tc>
                  <a:txBody>
                    <a:bodyPr/>
                    <a:lstStyle/>
                    <a:p>
                      <a:pPr lvl="0" algn="ctr">
                        <a:lnSpc>
                          <a:spcPct val="100000"/>
                        </a:lnSpc>
                        <a:spcBef>
                          <a:spcPts val="0"/>
                        </a:spcBef>
                        <a:spcAft>
                          <a:spcPts val="0"/>
                        </a:spcAft>
                        <a:buNone/>
                      </a:pPr>
                      <a:r>
                        <a:rPr lang="lt-LT" sz="1800" b="0" i="0" u="none" strike="noStrike" noProof="0" dirty="0">
                          <a:effectLst/>
                          <a:latin typeface="Calibri"/>
                        </a:rPr>
                        <a:t>1 615 867,33</a:t>
                      </a:r>
                    </a:p>
                  </a:txBody>
                  <a:tcPr/>
                </a:tc>
                <a:extLst>
                  <a:ext uri="{0D108BD9-81ED-4DB2-BD59-A6C34878D82A}">
                    <a16:rowId xmlns:a16="http://schemas.microsoft.com/office/drawing/2014/main" val="1776946908"/>
                  </a:ext>
                </a:extLst>
              </a:tr>
              <a:tr h="361950">
                <a:tc>
                  <a:txBody>
                    <a:bodyPr/>
                    <a:lstStyle/>
                    <a:p>
                      <a:pPr fontAlgn="base"/>
                      <a:r>
                        <a:rPr lang="lt-LT" sz="1800" dirty="0">
                          <a:effectLst/>
                        </a:rPr>
                        <a:t>Marijampolė​</a:t>
                      </a:r>
                      <a:endParaRPr lang="lt-LT" dirty="0">
                        <a:solidFill>
                          <a:srgbClr val="414144"/>
                        </a:solidFill>
                        <a:effectLst/>
                      </a:endParaRPr>
                    </a:p>
                  </a:txBody>
                  <a:tcPr/>
                </a:tc>
                <a:tc>
                  <a:txBody>
                    <a:bodyPr/>
                    <a:lstStyle/>
                    <a:p>
                      <a:pPr algn="ctr" fontAlgn="base"/>
                      <a:r>
                        <a:rPr lang="lt-LT" sz="1800" dirty="0">
                          <a:effectLst/>
                        </a:rPr>
                        <a:t>3 541</a:t>
                      </a:r>
                    </a:p>
                  </a:txBody>
                  <a:tcPr/>
                </a:tc>
                <a:tc>
                  <a:txBody>
                    <a:bodyPr/>
                    <a:lstStyle/>
                    <a:p>
                      <a:pPr lvl="0" algn="ctr">
                        <a:buNone/>
                      </a:pPr>
                      <a:r>
                        <a:rPr lang="lt-LT" sz="1800" dirty="0">
                          <a:effectLst/>
                        </a:rPr>
                        <a:t>773</a:t>
                      </a:r>
                    </a:p>
                  </a:txBody>
                  <a:tcPr/>
                </a:tc>
                <a:tc>
                  <a:txBody>
                    <a:bodyPr/>
                    <a:lstStyle/>
                    <a:p>
                      <a:pPr algn="ctr" fontAlgn="auto"/>
                      <a:r>
                        <a:rPr lang="lt-LT" sz="1800" dirty="0">
                          <a:effectLst/>
                        </a:rPr>
                        <a:t>5 978 703,01</a:t>
                      </a:r>
                    </a:p>
                  </a:txBody>
                  <a:tcPr/>
                </a:tc>
                <a:extLst>
                  <a:ext uri="{0D108BD9-81ED-4DB2-BD59-A6C34878D82A}">
                    <a16:rowId xmlns:a16="http://schemas.microsoft.com/office/drawing/2014/main" val="3895132753"/>
                  </a:ext>
                </a:extLst>
              </a:tr>
              <a:tr h="361950">
                <a:tc>
                  <a:txBody>
                    <a:bodyPr/>
                    <a:lstStyle/>
                    <a:p>
                      <a:pPr fontAlgn="base"/>
                      <a:r>
                        <a:rPr lang="lt-LT" sz="1800" dirty="0">
                          <a:effectLst/>
                        </a:rPr>
                        <a:t>Prienai​</a:t>
                      </a:r>
                      <a:endParaRPr lang="lt-LT" dirty="0">
                        <a:solidFill>
                          <a:srgbClr val="414144"/>
                        </a:solidFill>
                        <a:effectLst/>
                      </a:endParaRPr>
                    </a:p>
                  </a:txBody>
                  <a:tcPr/>
                </a:tc>
                <a:tc>
                  <a:txBody>
                    <a:bodyPr/>
                    <a:lstStyle/>
                    <a:p>
                      <a:pPr algn="ctr" fontAlgn="base"/>
                      <a:r>
                        <a:rPr lang="lt-LT" sz="1800" dirty="0">
                          <a:effectLst/>
                        </a:rPr>
                        <a:t>2 448</a:t>
                      </a:r>
                    </a:p>
                  </a:txBody>
                  <a:tcPr/>
                </a:tc>
                <a:tc>
                  <a:txBody>
                    <a:bodyPr/>
                    <a:lstStyle/>
                    <a:p>
                      <a:pPr lvl="0" algn="ctr">
                        <a:buNone/>
                      </a:pPr>
                      <a:r>
                        <a:rPr lang="lt-LT" sz="1800" dirty="0">
                          <a:effectLst/>
                        </a:rPr>
                        <a:t>271</a:t>
                      </a:r>
                    </a:p>
                  </a:txBody>
                  <a:tcPr/>
                </a:tc>
                <a:tc>
                  <a:txBody>
                    <a:bodyPr/>
                    <a:lstStyle/>
                    <a:p>
                      <a:pPr algn="ctr" fontAlgn="auto"/>
                      <a:r>
                        <a:rPr lang="lt-LT" sz="1800" dirty="0">
                          <a:effectLst/>
                        </a:rPr>
                        <a:t>2 074 583,03</a:t>
                      </a:r>
                    </a:p>
                  </a:txBody>
                  <a:tcPr/>
                </a:tc>
                <a:extLst>
                  <a:ext uri="{0D108BD9-81ED-4DB2-BD59-A6C34878D82A}">
                    <a16:rowId xmlns:a16="http://schemas.microsoft.com/office/drawing/2014/main" val="500540326"/>
                  </a:ext>
                </a:extLst>
              </a:tr>
              <a:tr h="361950">
                <a:tc>
                  <a:txBody>
                    <a:bodyPr/>
                    <a:lstStyle/>
                    <a:p>
                      <a:pPr fontAlgn="base"/>
                      <a:r>
                        <a:rPr lang="lt-LT" sz="1800" dirty="0">
                          <a:effectLst/>
                        </a:rPr>
                        <a:t>Šakiai ​</a:t>
                      </a:r>
                      <a:endParaRPr lang="lt-LT" dirty="0">
                        <a:solidFill>
                          <a:srgbClr val="414144"/>
                        </a:solidFill>
                        <a:effectLst/>
                      </a:endParaRPr>
                    </a:p>
                  </a:txBody>
                  <a:tcPr/>
                </a:tc>
                <a:tc>
                  <a:txBody>
                    <a:bodyPr/>
                    <a:lstStyle/>
                    <a:p>
                      <a:pPr algn="ctr" fontAlgn="base"/>
                      <a:r>
                        <a:rPr lang="lt-LT" sz="1800" dirty="0">
                          <a:effectLst/>
                        </a:rPr>
                        <a:t>2 063</a:t>
                      </a:r>
                    </a:p>
                  </a:txBody>
                  <a:tcPr/>
                </a:tc>
                <a:tc>
                  <a:txBody>
                    <a:bodyPr/>
                    <a:lstStyle/>
                    <a:p>
                      <a:pPr lvl="0" algn="ctr">
                        <a:buNone/>
                      </a:pPr>
                      <a:r>
                        <a:rPr lang="lt-LT" sz="1800" dirty="0">
                          <a:effectLst/>
                        </a:rPr>
                        <a:t>308</a:t>
                      </a:r>
                    </a:p>
                  </a:txBody>
                  <a:tcPr/>
                </a:tc>
                <a:tc>
                  <a:txBody>
                    <a:bodyPr/>
                    <a:lstStyle/>
                    <a:p>
                      <a:pPr algn="ctr" fontAlgn="auto"/>
                      <a:r>
                        <a:rPr lang="lt-LT" sz="1800" dirty="0">
                          <a:effectLst/>
                        </a:rPr>
                        <a:t>1 783 182,25</a:t>
                      </a:r>
                    </a:p>
                  </a:txBody>
                  <a:tcPr/>
                </a:tc>
                <a:extLst>
                  <a:ext uri="{0D108BD9-81ED-4DB2-BD59-A6C34878D82A}">
                    <a16:rowId xmlns:a16="http://schemas.microsoft.com/office/drawing/2014/main" val="2245913190"/>
                  </a:ext>
                </a:extLst>
              </a:tr>
              <a:tr h="361950">
                <a:tc>
                  <a:txBody>
                    <a:bodyPr/>
                    <a:lstStyle/>
                    <a:p>
                      <a:pPr fontAlgn="base"/>
                      <a:r>
                        <a:rPr lang="lt-LT" sz="1800" dirty="0">
                          <a:effectLst/>
                        </a:rPr>
                        <a:t>Varėna​</a:t>
                      </a:r>
                      <a:endParaRPr lang="lt-LT" dirty="0">
                        <a:solidFill>
                          <a:srgbClr val="414144"/>
                        </a:solidFill>
                        <a:effectLst/>
                      </a:endParaRPr>
                    </a:p>
                  </a:txBody>
                  <a:tcPr/>
                </a:tc>
                <a:tc>
                  <a:txBody>
                    <a:bodyPr/>
                    <a:lstStyle/>
                    <a:p>
                      <a:pPr algn="ctr" fontAlgn="base"/>
                      <a:r>
                        <a:rPr lang="lt-LT" sz="1800" dirty="0">
                          <a:effectLst/>
                        </a:rPr>
                        <a:t>1 797</a:t>
                      </a:r>
                    </a:p>
                  </a:txBody>
                  <a:tcPr/>
                </a:tc>
                <a:tc>
                  <a:txBody>
                    <a:bodyPr/>
                    <a:lstStyle/>
                    <a:p>
                      <a:pPr lvl="0" algn="ctr">
                        <a:buNone/>
                      </a:pPr>
                      <a:r>
                        <a:rPr lang="lt-LT" sz="1800" dirty="0">
                          <a:effectLst/>
                        </a:rPr>
                        <a:t>207</a:t>
                      </a:r>
                    </a:p>
                  </a:txBody>
                  <a:tcPr/>
                </a:tc>
                <a:tc>
                  <a:txBody>
                    <a:bodyPr/>
                    <a:lstStyle/>
                    <a:p>
                      <a:pPr algn="ctr" fontAlgn="auto"/>
                      <a:r>
                        <a:rPr lang="lt-LT" sz="1800" dirty="0">
                          <a:effectLst/>
                        </a:rPr>
                        <a:t>1 709 522,45</a:t>
                      </a:r>
                    </a:p>
                  </a:txBody>
                  <a:tcPr/>
                </a:tc>
                <a:extLst>
                  <a:ext uri="{0D108BD9-81ED-4DB2-BD59-A6C34878D82A}">
                    <a16:rowId xmlns:a16="http://schemas.microsoft.com/office/drawing/2014/main" val="1155823244"/>
                  </a:ext>
                </a:extLst>
              </a:tr>
              <a:tr h="361950">
                <a:tc>
                  <a:txBody>
                    <a:bodyPr/>
                    <a:lstStyle/>
                    <a:p>
                      <a:pPr fontAlgn="base"/>
                      <a:r>
                        <a:rPr lang="lt-LT" sz="1800" dirty="0">
                          <a:effectLst/>
                        </a:rPr>
                        <a:t>Vilkaviškis​</a:t>
                      </a:r>
                      <a:endParaRPr lang="lt-LT" dirty="0">
                        <a:solidFill>
                          <a:srgbClr val="414144"/>
                        </a:solidFill>
                        <a:effectLst/>
                      </a:endParaRPr>
                    </a:p>
                  </a:txBody>
                  <a:tcPr/>
                </a:tc>
                <a:tc>
                  <a:txBody>
                    <a:bodyPr/>
                    <a:lstStyle/>
                    <a:p>
                      <a:pPr algn="ctr" fontAlgn="base"/>
                      <a:r>
                        <a:rPr lang="lt-LT" sz="1800" dirty="0">
                          <a:effectLst/>
                        </a:rPr>
                        <a:t>3 602</a:t>
                      </a:r>
                    </a:p>
                  </a:txBody>
                  <a:tcPr/>
                </a:tc>
                <a:tc>
                  <a:txBody>
                    <a:bodyPr/>
                    <a:lstStyle/>
                    <a:p>
                      <a:pPr lvl="0" algn="ctr">
                        <a:buNone/>
                      </a:pPr>
                      <a:r>
                        <a:rPr lang="lt-LT" sz="1800" dirty="0">
                          <a:effectLst/>
                        </a:rPr>
                        <a:t>449</a:t>
                      </a:r>
                    </a:p>
                  </a:txBody>
                  <a:tcPr/>
                </a:tc>
                <a:tc>
                  <a:txBody>
                    <a:bodyPr/>
                    <a:lstStyle/>
                    <a:p>
                      <a:pPr algn="ctr" fontAlgn="auto"/>
                      <a:r>
                        <a:rPr lang="lt-LT" sz="1800" dirty="0">
                          <a:effectLst/>
                        </a:rPr>
                        <a:t>2 955 290,20</a:t>
                      </a:r>
                    </a:p>
                  </a:txBody>
                  <a:tcPr/>
                </a:tc>
                <a:extLst>
                  <a:ext uri="{0D108BD9-81ED-4DB2-BD59-A6C34878D82A}">
                    <a16:rowId xmlns:a16="http://schemas.microsoft.com/office/drawing/2014/main" val="105868047"/>
                  </a:ext>
                </a:extLst>
              </a:tr>
              <a:tr h="361950">
                <a:tc>
                  <a:txBody>
                    <a:bodyPr/>
                    <a:lstStyle/>
                    <a:p>
                      <a:pPr fontAlgn="base"/>
                      <a:r>
                        <a:rPr lang="lt-LT" sz="1800" b="1" dirty="0">
                          <a:effectLst/>
                        </a:rPr>
                        <a:t>Viso​</a:t>
                      </a:r>
                      <a:endParaRPr lang="lt-LT" b="1" dirty="0">
                        <a:solidFill>
                          <a:srgbClr val="414144"/>
                        </a:solidFill>
                        <a:effectLst/>
                      </a:endParaRPr>
                    </a:p>
                  </a:txBody>
                  <a:tcPr/>
                </a:tc>
                <a:tc>
                  <a:txBody>
                    <a:bodyPr/>
                    <a:lstStyle/>
                    <a:p>
                      <a:pPr algn="ctr" fontAlgn="base"/>
                      <a:r>
                        <a:rPr lang="lt-LT" sz="1800" b="1" dirty="0">
                          <a:effectLst/>
                        </a:rPr>
                        <a:t>62 035</a:t>
                      </a:r>
                    </a:p>
                  </a:txBody>
                  <a:tcPr/>
                </a:tc>
                <a:tc>
                  <a:txBody>
                    <a:bodyPr/>
                    <a:lstStyle/>
                    <a:p>
                      <a:pPr lvl="0" algn="ctr">
                        <a:buNone/>
                      </a:pPr>
                      <a:r>
                        <a:rPr lang="lt-LT" sz="1800" b="1" dirty="0">
                          <a:effectLst/>
                        </a:rPr>
                        <a:t>8 412</a:t>
                      </a:r>
                    </a:p>
                  </a:txBody>
                  <a:tcPr/>
                </a:tc>
                <a:tc>
                  <a:txBody>
                    <a:bodyPr/>
                    <a:lstStyle/>
                    <a:p>
                      <a:pPr algn="ctr" fontAlgn="auto"/>
                      <a:r>
                        <a:rPr lang="lt-LT" sz="1800" b="1">
                          <a:effectLst/>
                        </a:rPr>
                        <a:t>56 652 792,45</a:t>
                      </a:r>
                      <a:endParaRPr lang="lt-LT" sz="1800" b="1" dirty="0">
                        <a:effectLst/>
                      </a:endParaRPr>
                    </a:p>
                  </a:txBody>
                  <a:tcPr/>
                </a:tc>
                <a:extLst>
                  <a:ext uri="{0D108BD9-81ED-4DB2-BD59-A6C34878D82A}">
                    <a16:rowId xmlns:a16="http://schemas.microsoft.com/office/drawing/2014/main" val="3606917350"/>
                  </a:ext>
                </a:extLst>
              </a:tr>
            </a:tbl>
          </a:graphicData>
        </a:graphic>
      </p:graphicFrame>
      <p:sp>
        <p:nvSpPr>
          <p:cNvPr id="10" name="Title 1">
            <a:extLst>
              <a:ext uri="{FF2B5EF4-FFF2-40B4-BE49-F238E27FC236}">
                <a16:creationId xmlns:a16="http://schemas.microsoft.com/office/drawing/2014/main" id="{FEEAA604-872A-4403-8907-DCB8AB1C3D26}"/>
              </a:ext>
            </a:extLst>
          </p:cNvPr>
          <p:cNvSpPr>
            <a:spLocks noGrp="1"/>
          </p:cNvSpPr>
          <p:nvPr>
            <p:ph type="title"/>
          </p:nvPr>
        </p:nvSpPr>
        <p:spPr>
          <a:xfrm>
            <a:off x="1847490" y="29857"/>
            <a:ext cx="8865667" cy="1169088"/>
          </a:xfrm>
        </p:spPr>
        <p:txBody>
          <a:bodyPr>
            <a:normAutofit/>
          </a:bodyPr>
          <a:lstStyle/>
          <a:p>
            <a:pPr algn="ctr"/>
            <a:r>
              <a:rPr lang="lt-LT" sz="2400" dirty="0">
                <a:latin typeface="Gordita"/>
                <a:cs typeface="Gordita"/>
              </a:rPr>
              <a:t>Kauno KAD išmokėtos subsidijos už prastovas per 2020 metus</a:t>
            </a:r>
            <a:endParaRPr lang="lt-LT" sz="2400" dirty="0"/>
          </a:p>
        </p:txBody>
      </p:sp>
    </p:spTree>
    <p:extLst>
      <p:ext uri="{BB962C8B-B14F-4D97-AF65-F5344CB8AC3E}">
        <p14:creationId xmlns:p14="http://schemas.microsoft.com/office/powerpoint/2010/main" val="1728933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urinio vietos rezervavimo ženklas 7">
            <a:extLst>
              <a:ext uri="{FF2B5EF4-FFF2-40B4-BE49-F238E27FC236}">
                <a16:creationId xmlns:a16="http://schemas.microsoft.com/office/drawing/2014/main" id="{06CA06EF-E6ED-4BAF-9B54-543DED688B57}"/>
              </a:ext>
            </a:extLst>
          </p:cNvPr>
          <p:cNvGraphicFramePr>
            <a:graphicFrameLocks noGrp="1"/>
          </p:cNvGraphicFramePr>
          <p:nvPr>
            <p:ph sz="half" idx="14"/>
            <p:extLst>
              <p:ext uri="{D42A27DB-BD31-4B8C-83A1-F6EECF244321}">
                <p14:modId xmlns:p14="http://schemas.microsoft.com/office/powerpoint/2010/main" val="2800809533"/>
              </p:ext>
            </p:extLst>
          </p:nvPr>
        </p:nvGraphicFramePr>
        <p:xfrm>
          <a:off x="890426" y="821932"/>
          <a:ext cx="10663226" cy="5448728"/>
        </p:xfrm>
        <a:graphic>
          <a:graphicData uri="http://schemas.openxmlformats.org/drawingml/2006/table">
            <a:tbl>
              <a:tblPr firstRow="1" bandRow="1">
                <a:tableStyleId>{5C22544A-7EE6-4342-B048-85BDC9FD1C3A}</a:tableStyleId>
              </a:tblPr>
              <a:tblGrid>
                <a:gridCol w="1755787">
                  <a:extLst>
                    <a:ext uri="{9D8B030D-6E8A-4147-A177-3AD203B41FA5}">
                      <a16:colId xmlns:a16="http://schemas.microsoft.com/office/drawing/2014/main" val="3587925154"/>
                    </a:ext>
                  </a:extLst>
                </a:gridCol>
                <a:gridCol w="1985712">
                  <a:extLst>
                    <a:ext uri="{9D8B030D-6E8A-4147-A177-3AD203B41FA5}">
                      <a16:colId xmlns:a16="http://schemas.microsoft.com/office/drawing/2014/main" val="1340623835"/>
                    </a:ext>
                  </a:extLst>
                </a:gridCol>
                <a:gridCol w="2500045">
                  <a:extLst>
                    <a:ext uri="{9D8B030D-6E8A-4147-A177-3AD203B41FA5}">
                      <a16:colId xmlns:a16="http://schemas.microsoft.com/office/drawing/2014/main" val="3987203079"/>
                    </a:ext>
                  </a:extLst>
                </a:gridCol>
                <a:gridCol w="4421682">
                  <a:extLst>
                    <a:ext uri="{9D8B030D-6E8A-4147-A177-3AD203B41FA5}">
                      <a16:colId xmlns:a16="http://schemas.microsoft.com/office/drawing/2014/main" val="130011395"/>
                    </a:ext>
                  </a:extLst>
                </a:gridCol>
              </a:tblGrid>
              <a:tr h="565078">
                <a:tc>
                  <a:txBody>
                    <a:bodyPr/>
                    <a:lstStyle/>
                    <a:p>
                      <a:pPr fontAlgn="base"/>
                      <a:r>
                        <a:rPr lang="lt-LT" sz="1800" dirty="0">
                          <a:effectLst/>
                        </a:rPr>
                        <a:t>Skyrius​</a:t>
                      </a:r>
                      <a:endParaRPr lang="lt-LT" b="1" dirty="0">
                        <a:solidFill>
                          <a:srgbClr val="FFFFFF"/>
                        </a:solidFill>
                        <a:effectLst/>
                      </a:endParaRPr>
                    </a:p>
                  </a:txBody>
                  <a:tcPr/>
                </a:tc>
                <a:tc>
                  <a:txBody>
                    <a:bodyPr/>
                    <a:lstStyle/>
                    <a:p>
                      <a:pPr algn="ctr" fontAlgn="base"/>
                      <a:r>
                        <a:rPr lang="lt-LT" sz="1800" dirty="0">
                          <a:effectLst/>
                        </a:rPr>
                        <a:t>Darbuotojų sk. prastovose</a:t>
                      </a:r>
                    </a:p>
                  </a:txBody>
                  <a:tcPr/>
                </a:tc>
                <a:tc>
                  <a:txBody>
                    <a:bodyPr/>
                    <a:lstStyle/>
                    <a:p>
                      <a:pPr lvl="0" algn="ctr">
                        <a:buNone/>
                      </a:pPr>
                      <a:r>
                        <a:rPr lang="lt-LT" sz="1800" dirty="0">
                          <a:effectLst/>
                        </a:rPr>
                        <a:t>Įmonių sk.</a:t>
                      </a:r>
                    </a:p>
                  </a:txBody>
                  <a:tcPr/>
                </a:tc>
                <a:tc>
                  <a:txBody>
                    <a:bodyPr/>
                    <a:lstStyle/>
                    <a:p>
                      <a:pPr algn="ctr" fontAlgn="base"/>
                      <a:r>
                        <a:rPr lang="lt-LT" sz="1800" b="1" kern="1200" dirty="0">
                          <a:solidFill>
                            <a:schemeClr val="lt1"/>
                          </a:solidFill>
                          <a:effectLst/>
                          <a:latin typeface="+mn-lt"/>
                          <a:ea typeface="+mn-ea"/>
                          <a:cs typeface="+mn-cs"/>
                        </a:rPr>
                        <a:t>Išmokėtos subsidijos, EUR</a:t>
                      </a:r>
                    </a:p>
                  </a:txBody>
                  <a:tcPr/>
                </a:tc>
                <a:extLst>
                  <a:ext uri="{0D108BD9-81ED-4DB2-BD59-A6C34878D82A}">
                    <a16:rowId xmlns:a16="http://schemas.microsoft.com/office/drawing/2014/main" val="1952787786"/>
                  </a:ext>
                </a:extLst>
              </a:tr>
              <a:tr h="361950">
                <a:tc>
                  <a:txBody>
                    <a:bodyPr/>
                    <a:lstStyle/>
                    <a:p>
                      <a:pPr fontAlgn="base"/>
                      <a:r>
                        <a:rPr lang="lt-LT" sz="1800" dirty="0">
                          <a:effectLst/>
                        </a:rPr>
                        <a:t>Alytus​</a:t>
                      </a:r>
                      <a:endParaRPr lang="lt-LT" dirty="0">
                        <a:solidFill>
                          <a:srgbClr val="414144"/>
                        </a:solidFill>
                        <a:effectLst/>
                      </a:endParaRPr>
                    </a:p>
                  </a:txBody>
                  <a:tcPr/>
                </a:tc>
                <a:tc>
                  <a:txBody>
                    <a:bodyPr/>
                    <a:lstStyle/>
                    <a:p>
                      <a:pPr algn="ctr" fontAlgn="base"/>
                      <a:r>
                        <a:rPr lang="lt-LT" sz="1800" dirty="0">
                          <a:effectLst/>
                        </a:rPr>
                        <a:t>9 727</a:t>
                      </a:r>
                    </a:p>
                  </a:txBody>
                  <a:tcPr/>
                </a:tc>
                <a:tc>
                  <a:txBody>
                    <a:bodyPr/>
                    <a:lstStyle/>
                    <a:p>
                      <a:pPr lvl="0" algn="ctr">
                        <a:buNone/>
                      </a:pPr>
                      <a:r>
                        <a:rPr lang="lt-LT" sz="1800" dirty="0">
                          <a:effectLst/>
                        </a:rPr>
                        <a:t>1 130</a:t>
                      </a:r>
                    </a:p>
                  </a:txBody>
                  <a:tcPr/>
                </a:tc>
                <a:tc>
                  <a:txBody>
                    <a:bodyPr/>
                    <a:lstStyle/>
                    <a:p>
                      <a:pPr algn="ctr" fontAlgn="auto"/>
                      <a:r>
                        <a:rPr lang="lt-LT" sz="1800" dirty="0">
                          <a:effectLst/>
                        </a:rPr>
                        <a:t>23 784 619,10</a:t>
                      </a:r>
                    </a:p>
                  </a:txBody>
                  <a:tcPr/>
                </a:tc>
                <a:extLst>
                  <a:ext uri="{0D108BD9-81ED-4DB2-BD59-A6C34878D82A}">
                    <a16:rowId xmlns:a16="http://schemas.microsoft.com/office/drawing/2014/main" val="1907650504"/>
                  </a:ext>
                </a:extLst>
              </a:tr>
              <a:tr h="361950">
                <a:tc>
                  <a:txBody>
                    <a:bodyPr/>
                    <a:lstStyle/>
                    <a:p>
                      <a:pPr fontAlgn="base"/>
                      <a:r>
                        <a:rPr lang="lt-LT" sz="1800" dirty="0">
                          <a:effectLst/>
                        </a:rPr>
                        <a:t>Druskininkai ​</a:t>
                      </a:r>
                      <a:endParaRPr lang="lt-LT" dirty="0">
                        <a:solidFill>
                          <a:srgbClr val="414144"/>
                        </a:solidFill>
                        <a:effectLst/>
                      </a:endParaRPr>
                    </a:p>
                  </a:txBody>
                  <a:tcPr/>
                </a:tc>
                <a:tc>
                  <a:txBody>
                    <a:bodyPr/>
                    <a:lstStyle/>
                    <a:p>
                      <a:pPr algn="ctr" fontAlgn="base"/>
                      <a:r>
                        <a:rPr lang="lt-LT" sz="1800" dirty="0">
                          <a:effectLst/>
                        </a:rPr>
                        <a:t>2 604</a:t>
                      </a:r>
                    </a:p>
                  </a:txBody>
                  <a:tcPr/>
                </a:tc>
                <a:tc>
                  <a:txBody>
                    <a:bodyPr/>
                    <a:lstStyle/>
                    <a:p>
                      <a:pPr lvl="0" algn="ctr">
                        <a:buNone/>
                      </a:pPr>
                      <a:r>
                        <a:rPr lang="lt-LT" sz="1800" dirty="0">
                          <a:effectLst/>
                        </a:rPr>
                        <a:t>297</a:t>
                      </a:r>
                    </a:p>
                  </a:txBody>
                  <a:tcPr/>
                </a:tc>
                <a:tc>
                  <a:txBody>
                    <a:bodyPr/>
                    <a:lstStyle/>
                    <a:p>
                      <a:pPr algn="ctr" fontAlgn="auto"/>
                      <a:r>
                        <a:rPr lang="lt-LT" sz="1800" dirty="0">
                          <a:effectLst/>
                        </a:rPr>
                        <a:t>5 731 467,28</a:t>
                      </a:r>
                    </a:p>
                  </a:txBody>
                  <a:tcPr/>
                </a:tc>
                <a:extLst>
                  <a:ext uri="{0D108BD9-81ED-4DB2-BD59-A6C34878D82A}">
                    <a16:rowId xmlns:a16="http://schemas.microsoft.com/office/drawing/2014/main" val="1771878699"/>
                  </a:ext>
                </a:extLst>
              </a:tr>
              <a:tr h="361950">
                <a:tc>
                  <a:txBody>
                    <a:bodyPr/>
                    <a:lstStyle/>
                    <a:p>
                      <a:pPr fontAlgn="base"/>
                      <a:r>
                        <a:rPr lang="lt-LT" sz="1800" dirty="0">
                          <a:effectLst/>
                        </a:rPr>
                        <a:t>Jonava​</a:t>
                      </a:r>
                      <a:endParaRPr lang="lt-LT" dirty="0">
                        <a:solidFill>
                          <a:srgbClr val="414144"/>
                        </a:solidFill>
                        <a:effectLst/>
                      </a:endParaRPr>
                    </a:p>
                  </a:txBody>
                  <a:tcPr/>
                </a:tc>
                <a:tc>
                  <a:txBody>
                    <a:bodyPr/>
                    <a:lstStyle/>
                    <a:p>
                      <a:pPr algn="ctr" fontAlgn="base"/>
                      <a:r>
                        <a:rPr lang="lt-LT" sz="1800" dirty="0">
                          <a:effectLst/>
                        </a:rPr>
                        <a:t>4 863</a:t>
                      </a:r>
                    </a:p>
                  </a:txBody>
                  <a:tcPr/>
                </a:tc>
                <a:tc>
                  <a:txBody>
                    <a:bodyPr/>
                    <a:lstStyle/>
                    <a:p>
                      <a:pPr lvl="0" algn="ctr">
                        <a:buNone/>
                      </a:pPr>
                      <a:r>
                        <a:rPr lang="lt-LT" sz="1800" dirty="0">
                          <a:effectLst/>
                        </a:rPr>
                        <a:t>842</a:t>
                      </a:r>
                    </a:p>
                  </a:txBody>
                  <a:tcPr/>
                </a:tc>
                <a:tc>
                  <a:txBody>
                    <a:bodyPr/>
                    <a:lstStyle/>
                    <a:p>
                      <a:pPr algn="ctr" fontAlgn="auto"/>
                      <a:r>
                        <a:rPr lang="lt-LT" sz="1800" dirty="0">
                          <a:effectLst/>
                        </a:rPr>
                        <a:t>11 954 412,34</a:t>
                      </a:r>
                    </a:p>
                  </a:txBody>
                  <a:tcPr/>
                </a:tc>
                <a:extLst>
                  <a:ext uri="{0D108BD9-81ED-4DB2-BD59-A6C34878D82A}">
                    <a16:rowId xmlns:a16="http://schemas.microsoft.com/office/drawing/2014/main" val="2986646933"/>
                  </a:ext>
                </a:extLst>
              </a:tr>
              <a:tr h="361950">
                <a:tc>
                  <a:txBody>
                    <a:bodyPr/>
                    <a:lstStyle/>
                    <a:p>
                      <a:pPr fontAlgn="base"/>
                      <a:r>
                        <a:rPr lang="lt-LT" sz="1800" dirty="0">
                          <a:effectLst/>
                        </a:rPr>
                        <a:t>Kaišiadorys​</a:t>
                      </a:r>
                      <a:endParaRPr lang="lt-LT" dirty="0">
                        <a:solidFill>
                          <a:srgbClr val="414144"/>
                        </a:solidFill>
                        <a:effectLst/>
                      </a:endParaRPr>
                    </a:p>
                  </a:txBody>
                  <a:tcPr/>
                </a:tc>
                <a:tc>
                  <a:txBody>
                    <a:bodyPr/>
                    <a:lstStyle/>
                    <a:p>
                      <a:pPr algn="ctr" fontAlgn="base"/>
                      <a:r>
                        <a:rPr lang="lt-LT" sz="1800" dirty="0">
                          <a:effectLst/>
                        </a:rPr>
                        <a:t>2 132</a:t>
                      </a:r>
                    </a:p>
                  </a:txBody>
                  <a:tcPr/>
                </a:tc>
                <a:tc>
                  <a:txBody>
                    <a:bodyPr/>
                    <a:lstStyle/>
                    <a:p>
                      <a:pPr lvl="0" algn="ctr">
                        <a:buNone/>
                      </a:pPr>
                      <a:r>
                        <a:rPr lang="lt-LT" sz="1800" dirty="0">
                          <a:effectLst/>
                        </a:rPr>
                        <a:t>274</a:t>
                      </a:r>
                    </a:p>
                  </a:txBody>
                  <a:tcPr/>
                </a:tc>
                <a:tc>
                  <a:txBody>
                    <a:bodyPr/>
                    <a:lstStyle/>
                    <a:p>
                      <a:pPr algn="ctr" fontAlgn="auto"/>
                      <a:r>
                        <a:rPr lang="lt-LT" sz="1800" dirty="0">
                          <a:effectLst/>
                        </a:rPr>
                        <a:t>4 925 105,32</a:t>
                      </a:r>
                    </a:p>
                  </a:txBody>
                  <a:tcPr/>
                </a:tc>
                <a:extLst>
                  <a:ext uri="{0D108BD9-81ED-4DB2-BD59-A6C34878D82A}">
                    <a16:rowId xmlns:a16="http://schemas.microsoft.com/office/drawing/2014/main" val="1613967446"/>
                  </a:ext>
                </a:extLst>
              </a:tr>
              <a:tr h="361950">
                <a:tc>
                  <a:txBody>
                    <a:bodyPr/>
                    <a:lstStyle/>
                    <a:p>
                      <a:pPr fontAlgn="base"/>
                      <a:r>
                        <a:rPr lang="lt-LT" sz="1800" dirty="0">
                          <a:effectLst/>
                        </a:rPr>
                        <a:t>Kaunas​</a:t>
                      </a:r>
                      <a:endParaRPr lang="lt-LT" dirty="0">
                        <a:solidFill>
                          <a:srgbClr val="414144"/>
                        </a:solidFill>
                        <a:effectLst/>
                      </a:endParaRPr>
                    </a:p>
                  </a:txBody>
                  <a:tcPr/>
                </a:tc>
                <a:tc>
                  <a:txBody>
                    <a:bodyPr/>
                    <a:lstStyle/>
                    <a:p>
                      <a:pPr algn="ctr" fontAlgn="base"/>
                      <a:r>
                        <a:rPr lang="lt-LT" sz="1800" dirty="0">
                          <a:effectLst/>
                        </a:rPr>
                        <a:t>21 570</a:t>
                      </a:r>
                    </a:p>
                  </a:txBody>
                  <a:tcPr/>
                </a:tc>
                <a:tc>
                  <a:txBody>
                    <a:bodyPr/>
                    <a:lstStyle/>
                    <a:p>
                      <a:pPr lvl="0" algn="ctr">
                        <a:buNone/>
                      </a:pPr>
                      <a:r>
                        <a:rPr lang="lt-LT" sz="1800" dirty="0">
                          <a:effectLst/>
                        </a:rPr>
                        <a:t>3 674</a:t>
                      </a:r>
                    </a:p>
                  </a:txBody>
                  <a:tcPr/>
                </a:tc>
                <a:tc>
                  <a:txBody>
                    <a:bodyPr/>
                    <a:lstStyle/>
                    <a:p>
                      <a:pPr algn="ctr" fontAlgn="auto"/>
                      <a:r>
                        <a:rPr lang="lt-LT" sz="1800" dirty="0">
                          <a:effectLst/>
                        </a:rPr>
                        <a:t>47 338 072,19</a:t>
                      </a:r>
                    </a:p>
                  </a:txBody>
                  <a:tcPr/>
                </a:tc>
                <a:extLst>
                  <a:ext uri="{0D108BD9-81ED-4DB2-BD59-A6C34878D82A}">
                    <a16:rowId xmlns:a16="http://schemas.microsoft.com/office/drawing/2014/main" val="1965198195"/>
                  </a:ext>
                </a:extLst>
              </a:tr>
              <a:tr h="419528">
                <a:tc>
                  <a:txBody>
                    <a:bodyPr/>
                    <a:lstStyle/>
                    <a:p>
                      <a:pPr fontAlgn="base"/>
                      <a:r>
                        <a:rPr lang="lt-LT" sz="1800" dirty="0">
                          <a:effectLst/>
                        </a:rPr>
                        <a:t>Kauno raj.​</a:t>
                      </a:r>
                      <a:endParaRPr lang="lt-LT" dirty="0">
                        <a:solidFill>
                          <a:srgbClr val="414144"/>
                        </a:solidFill>
                        <a:effectLst/>
                      </a:endParaRPr>
                    </a:p>
                  </a:txBody>
                  <a:tcPr/>
                </a:tc>
                <a:tc>
                  <a:txBody>
                    <a:bodyPr/>
                    <a:lstStyle/>
                    <a:p>
                      <a:pPr algn="ctr" fontAlgn="base"/>
                      <a:r>
                        <a:rPr lang="lt-LT" sz="1800" dirty="0">
                          <a:effectLst/>
                        </a:rPr>
                        <a:t>8 297</a:t>
                      </a:r>
                    </a:p>
                  </a:txBody>
                  <a:tcPr/>
                </a:tc>
                <a:tc>
                  <a:txBody>
                    <a:bodyPr/>
                    <a:lstStyle/>
                    <a:p>
                      <a:pPr lvl="0" algn="ctr">
                        <a:buNone/>
                      </a:pPr>
                      <a:r>
                        <a:rPr lang="lt-LT" sz="1800" dirty="0">
                          <a:effectLst/>
                        </a:rPr>
                        <a:t>1 225</a:t>
                      </a:r>
                    </a:p>
                  </a:txBody>
                  <a:tcPr/>
                </a:tc>
                <a:tc>
                  <a:txBody>
                    <a:bodyPr/>
                    <a:lstStyle/>
                    <a:p>
                      <a:pPr lvl="0" algn="ctr">
                        <a:lnSpc>
                          <a:spcPct val="100000"/>
                        </a:lnSpc>
                        <a:spcBef>
                          <a:spcPts val="0"/>
                        </a:spcBef>
                        <a:spcAft>
                          <a:spcPts val="0"/>
                        </a:spcAft>
                        <a:buNone/>
                      </a:pPr>
                      <a:r>
                        <a:rPr lang="lt-LT" sz="1800" b="0" i="0" u="none" strike="noStrike" noProof="0" dirty="0">
                          <a:effectLst/>
                          <a:latin typeface="Calibri"/>
                        </a:rPr>
                        <a:t>19 882 001,55</a:t>
                      </a:r>
                    </a:p>
                  </a:txBody>
                  <a:tcPr/>
                </a:tc>
                <a:extLst>
                  <a:ext uri="{0D108BD9-81ED-4DB2-BD59-A6C34878D82A}">
                    <a16:rowId xmlns:a16="http://schemas.microsoft.com/office/drawing/2014/main" val="1158107239"/>
                  </a:ext>
                </a:extLst>
              </a:tr>
              <a:tr h="361950">
                <a:tc>
                  <a:txBody>
                    <a:bodyPr/>
                    <a:lstStyle/>
                    <a:p>
                      <a:pPr fontAlgn="base"/>
                      <a:r>
                        <a:rPr lang="lt-LT" sz="1800" dirty="0">
                          <a:effectLst/>
                        </a:rPr>
                        <a:t>Lazdijai​</a:t>
                      </a:r>
                      <a:endParaRPr lang="lt-LT" dirty="0">
                        <a:solidFill>
                          <a:srgbClr val="414144"/>
                        </a:solidFill>
                        <a:effectLst/>
                      </a:endParaRPr>
                    </a:p>
                  </a:txBody>
                  <a:tcPr/>
                </a:tc>
                <a:tc>
                  <a:txBody>
                    <a:bodyPr/>
                    <a:lstStyle/>
                    <a:p>
                      <a:pPr algn="ctr" fontAlgn="base"/>
                      <a:r>
                        <a:rPr lang="lt-LT" sz="1800" dirty="0">
                          <a:effectLst/>
                        </a:rPr>
                        <a:t>2 514</a:t>
                      </a:r>
                    </a:p>
                  </a:txBody>
                  <a:tcPr/>
                </a:tc>
                <a:tc>
                  <a:txBody>
                    <a:bodyPr/>
                    <a:lstStyle/>
                    <a:p>
                      <a:pPr lvl="0" algn="ctr">
                        <a:buNone/>
                      </a:pPr>
                      <a:r>
                        <a:rPr lang="lt-LT" sz="1800" dirty="0">
                          <a:effectLst/>
                        </a:rPr>
                        <a:t>447</a:t>
                      </a:r>
                    </a:p>
                  </a:txBody>
                  <a:tcPr/>
                </a:tc>
                <a:tc>
                  <a:txBody>
                    <a:bodyPr/>
                    <a:lstStyle/>
                    <a:p>
                      <a:pPr lvl="0" algn="ctr">
                        <a:lnSpc>
                          <a:spcPct val="100000"/>
                        </a:lnSpc>
                        <a:spcBef>
                          <a:spcPts val="0"/>
                        </a:spcBef>
                        <a:spcAft>
                          <a:spcPts val="0"/>
                        </a:spcAft>
                        <a:buNone/>
                      </a:pPr>
                      <a:r>
                        <a:rPr lang="lt-LT" sz="1800" b="0" i="0" u="none" strike="noStrike" noProof="0" dirty="0">
                          <a:effectLst/>
                          <a:latin typeface="Calibri"/>
                        </a:rPr>
                        <a:t>5 922 806,96</a:t>
                      </a:r>
                    </a:p>
                  </a:txBody>
                  <a:tcPr/>
                </a:tc>
                <a:extLst>
                  <a:ext uri="{0D108BD9-81ED-4DB2-BD59-A6C34878D82A}">
                    <a16:rowId xmlns:a16="http://schemas.microsoft.com/office/drawing/2014/main" val="1776946908"/>
                  </a:ext>
                </a:extLst>
              </a:tr>
              <a:tr h="361950">
                <a:tc>
                  <a:txBody>
                    <a:bodyPr/>
                    <a:lstStyle/>
                    <a:p>
                      <a:pPr fontAlgn="base"/>
                      <a:r>
                        <a:rPr lang="lt-LT" sz="1800" dirty="0">
                          <a:effectLst/>
                        </a:rPr>
                        <a:t>Marijampolė​</a:t>
                      </a:r>
                      <a:endParaRPr lang="lt-LT" dirty="0">
                        <a:solidFill>
                          <a:srgbClr val="414144"/>
                        </a:solidFill>
                        <a:effectLst/>
                      </a:endParaRPr>
                    </a:p>
                  </a:txBody>
                  <a:tcPr/>
                </a:tc>
                <a:tc>
                  <a:txBody>
                    <a:bodyPr/>
                    <a:lstStyle/>
                    <a:p>
                      <a:pPr algn="ctr" fontAlgn="base"/>
                      <a:r>
                        <a:rPr lang="lt-LT" sz="1800" dirty="0">
                          <a:effectLst/>
                        </a:rPr>
                        <a:t>8 135</a:t>
                      </a:r>
                    </a:p>
                  </a:txBody>
                  <a:tcPr/>
                </a:tc>
                <a:tc>
                  <a:txBody>
                    <a:bodyPr/>
                    <a:lstStyle/>
                    <a:p>
                      <a:pPr lvl="0" algn="ctr">
                        <a:buNone/>
                      </a:pPr>
                      <a:r>
                        <a:rPr lang="lt-LT" sz="1800" dirty="0">
                          <a:effectLst/>
                        </a:rPr>
                        <a:t>897</a:t>
                      </a:r>
                    </a:p>
                  </a:txBody>
                  <a:tcPr/>
                </a:tc>
                <a:tc>
                  <a:txBody>
                    <a:bodyPr/>
                    <a:lstStyle/>
                    <a:p>
                      <a:pPr algn="ctr" fontAlgn="auto"/>
                      <a:r>
                        <a:rPr lang="lt-LT" sz="1800" dirty="0">
                          <a:effectLst/>
                        </a:rPr>
                        <a:t>19 453 696,85</a:t>
                      </a:r>
                    </a:p>
                  </a:txBody>
                  <a:tcPr/>
                </a:tc>
                <a:extLst>
                  <a:ext uri="{0D108BD9-81ED-4DB2-BD59-A6C34878D82A}">
                    <a16:rowId xmlns:a16="http://schemas.microsoft.com/office/drawing/2014/main" val="3895132753"/>
                  </a:ext>
                </a:extLst>
              </a:tr>
              <a:tr h="361950">
                <a:tc>
                  <a:txBody>
                    <a:bodyPr/>
                    <a:lstStyle/>
                    <a:p>
                      <a:pPr fontAlgn="base"/>
                      <a:r>
                        <a:rPr lang="lt-LT" sz="1800" dirty="0">
                          <a:effectLst/>
                        </a:rPr>
                        <a:t>Prienai​</a:t>
                      </a:r>
                      <a:endParaRPr lang="lt-LT" dirty="0">
                        <a:solidFill>
                          <a:srgbClr val="414144"/>
                        </a:solidFill>
                        <a:effectLst/>
                      </a:endParaRPr>
                    </a:p>
                  </a:txBody>
                  <a:tcPr/>
                </a:tc>
                <a:tc>
                  <a:txBody>
                    <a:bodyPr/>
                    <a:lstStyle/>
                    <a:p>
                      <a:pPr algn="ctr" fontAlgn="base"/>
                      <a:r>
                        <a:rPr lang="lt-LT" sz="1800" dirty="0">
                          <a:effectLst/>
                        </a:rPr>
                        <a:t>3 392</a:t>
                      </a:r>
                    </a:p>
                  </a:txBody>
                  <a:tcPr/>
                </a:tc>
                <a:tc>
                  <a:txBody>
                    <a:bodyPr/>
                    <a:lstStyle/>
                    <a:p>
                      <a:pPr lvl="0" algn="ctr">
                        <a:buNone/>
                      </a:pPr>
                      <a:r>
                        <a:rPr lang="lt-LT" sz="1800" dirty="0">
                          <a:effectLst/>
                        </a:rPr>
                        <a:t>435</a:t>
                      </a:r>
                    </a:p>
                  </a:txBody>
                  <a:tcPr/>
                </a:tc>
                <a:tc>
                  <a:txBody>
                    <a:bodyPr/>
                    <a:lstStyle/>
                    <a:p>
                      <a:pPr algn="ctr" fontAlgn="auto"/>
                      <a:r>
                        <a:rPr lang="lt-LT" sz="1800" dirty="0">
                          <a:effectLst/>
                        </a:rPr>
                        <a:t>8 006 895,88</a:t>
                      </a:r>
                    </a:p>
                  </a:txBody>
                  <a:tcPr/>
                </a:tc>
                <a:extLst>
                  <a:ext uri="{0D108BD9-81ED-4DB2-BD59-A6C34878D82A}">
                    <a16:rowId xmlns:a16="http://schemas.microsoft.com/office/drawing/2014/main" val="500540326"/>
                  </a:ext>
                </a:extLst>
              </a:tr>
              <a:tr h="361950">
                <a:tc>
                  <a:txBody>
                    <a:bodyPr/>
                    <a:lstStyle/>
                    <a:p>
                      <a:pPr fontAlgn="base"/>
                      <a:r>
                        <a:rPr lang="lt-LT" sz="1800" dirty="0">
                          <a:effectLst/>
                        </a:rPr>
                        <a:t>Šakiai ​</a:t>
                      </a:r>
                      <a:endParaRPr lang="lt-LT" dirty="0">
                        <a:solidFill>
                          <a:srgbClr val="414144"/>
                        </a:solidFill>
                        <a:effectLst/>
                      </a:endParaRPr>
                    </a:p>
                  </a:txBody>
                  <a:tcPr/>
                </a:tc>
                <a:tc>
                  <a:txBody>
                    <a:bodyPr/>
                    <a:lstStyle/>
                    <a:p>
                      <a:pPr algn="ctr" fontAlgn="b"/>
                      <a:r>
                        <a:rPr lang="lt-LT" sz="1800" kern="1200" dirty="0">
                          <a:solidFill>
                            <a:schemeClr val="dk1"/>
                          </a:solidFill>
                          <a:effectLst/>
                          <a:latin typeface="+mn-lt"/>
                          <a:ea typeface="+mn-ea"/>
                          <a:cs typeface="+mn-cs"/>
                        </a:rPr>
                        <a:t>2 560</a:t>
                      </a:r>
                    </a:p>
                  </a:txBody>
                  <a:tcPr marL="9525" marR="9525" marT="9525" marB="0" anchor="b"/>
                </a:tc>
                <a:tc>
                  <a:txBody>
                    <a:bodyPr/>
                    <a:lstStyle/>
                    <a:p>
                      <a:pPr lvl="0" algn="ctr">
                        <a:buNone/>
                      </a:pPr>
                      <a:r>
                        <a:rPr lang="lt-LT" sz="1800" kern="1200" dirty="0">
                          <a:solidFill>
                            <a:schemeClr val="dk1"/>
                          </a:solidFill>
                          <a:effectLst/>
                          <a:latin typeface="+mn-lt"/>
                          <a:ea typeface="+mn-ea"/>
                          <a:cs typeface="+mn-cs"/>
                        </a:rPr>
                        <a:t>336</a:t>
                      </a:r>
                    </a:p>
                  </a:txBody>
                  <a:tcPr/>
                </a:tc>
                <a:tc>
                  <a:txBody>
                    <a:bodyPr/>
                    <a:lstStyle/>
                    <a:p>
                      <a:pPr algn="ctr" fontAlgn="auto"/>
                      <a:r>
                        <a:rPr lang="lt-LT" sz="1800" dirty="0">
                          <a:effectLst/>
                        </a:rPr>
                        <a:t>6 009 063,05</a:t>
                      </a:r>
                    </a:p>
                  </a:txBody>
                  <a:tcPr/>
                </a:tc>
                <a:extLst>
                  <a:ext uri="{0D108BD9-81ED-4DB2-BD59-A6C34878D82A}">
                    <a16:rowId xmlns:a16="http://schemas.microsoft.com/office/drawing/2014/main" val="2245913190"/>
                  </a:ext>
                </a:extLst>
              </a:tr>
              <a:tr h="361950">
                <a:tc>
                  <a:txBody>
                    <a:bodyPr/>
                    <a:lstStyle/>
                    <a:p>
                      <a:pPr fontAlgn="base"/>
                      <a:r>
                        <a:rPr lang="lt-LT" sz="1800" dirty="0">
                          <a:effectLst/>
                        </a:rPr>
                        <a:t>Varėna​</a:t>
                      </a:r>
                      <a:endParaRPr lang="lt-LT" dirty="0">
                        <a:solidFill>
                          <a:srgbClr val="414144"/>
                        </a:solidFill>
                        <a:effectLst/>
                      </a:endParaRPr>
                    </a:p>
                  </a:txBody>
                  <a:tcPr/>
                </a:tc>
                <a:tc>
                  <a:txBody>
                    <a:bodyPr/>
                    <a:lstStyle/>
                    <a:p>
                      <a:pPr algn="ctr" fontAlgn="base"/>
                      <a:r>
                        <a:rPr lang="lt-LT" sz="1800" dirty="0">
                          <a:effectLst/>
                        </a:rPr>
                        <a:t>2 575</a:t>
                      </a:r>
                    </a:p>
                  </a:txBody>
                  <a:tcPr/>
                </a:tc>
                <a:tc>
                  <a:txBody>
                    <a:bodyPr/>
                    <a:lstStyle/>
                    <a:p>
                      <a:pPr lvl="0" algn="ctr">
                        <a:buNone/>
                      </a:pPr>
                      <a:r>
                        <a:rPr lang="lt-LT" sz="1800" dirty="0">
                          <a:effectLst/>
                        </a:rPr>
                        <a:t>284</a:t>
                      </a:r>
                    </a:p>
                  </a:txBody>
                  <a:tcPr/>
                </a:tc>
                <a:tc>
                  <a:txBody>
                    <a:bodyPr/>
                    <a:lstStyle/>
                    <a:p>
                      <a:pPr algn="ctr" fontAlgn="auto"/>
                      <a:r>
                        <a:rPr lang="lt-LT" sz="1800" dirty="0">
                          <a:effectLst/>
                        </a:rPr>
                        <a:t>6 101 157,04</a:t>
                      </a:r>
                    </a:p>
                  </a:txBody>
                  <a:tcPr/>
                </a:tc>
                <a:extLst>
                  <a:ext uri="{0D108BD9-81ED-4DB2-BD59-A6C34878D82A}">
                    <a16:rowId xmlns:a16="http://schemas.microsoft.com/office/drawing/2014/main" val="1155823244"/>
                  </a:ext>
                </a:extLst>
              </a:tr>
              <a:tr h="361950">
                <a:tc>
                  <a:txBody>
                    <a:bodyPr/>
                    <a:lstStyle/>
                    <a:p>
                      <a:pPr fontAlgn="base"/>
                      <a:r>
                        <a:rPr lang="lt-LT" sz="1800" dirty="0">
                          <a:effectLst/>
                        </a:rPr>
                        <a:t>Vilkaviškis​</a:t>
                      </a:r>
                      <a:endParaRPr lang="lt-LT" dirty="0">
                        <a:solidFill>
                          <a:srgbClr val="414144"/>
                        </a:solidFill>
                        <a:effectLst/>
                      </a:endParaRPr>
                    </a:p>
                  </a:txBody>
                  <a:tcPr/>
                </a:tc>
                <a:tc>
                  <a:txBody>
                    <a:bodyPr/>
                    <a:lstStyle/>
                    <a:p>
                      <a:pPr algn="ctr" fontAlgn="base"/>
                      <a:r>
                        <a:rPr lang="lt-LT" sz="1800" dirty="0">
                          <a:effectLst/>
                        </a:rPr>
                        <a:t>4 171</a:t>
                      </a:r>
                    </a:p>
                  </a:txBody>
                  <a:tcPr/>
                </a:tc>
                <a:tc>
                  <a:txBody>
                    <a:bodyPr/>
                    <a:lstStyle/>
                    <a:p>
                      <a:pPr lvl="0" algn="ctr">
                        <a:buNone/>
                      </a:pPr>
                      <a:r>
                        <a:rPr lang="lt-LT" sz="1800" dirty="0">
                          <a:effectLst/>
                        </a:rPr>
                        <a:t>559</a:t>
                      </a:r>
                    </a:p>
                  </a:txBody>
                  <a:tcPr/>
                </a:tc>
                <a:tc>
                  <a:txBody>
                    <a:bodyPr/>
                    <a:lstStyle/>
                    <a:p>
                      <a:pPr algn="ctr" fontAlgn="auto"/>
                      <a:r>
                        <a:rPr lang="lt-LT" sz="1800" dirty="0">
                          <a:effectLst/>
                        </a:rPr>
                        <a:t>9 130 208,52</a:t>
                      </a:r>
                    </a:p>
                  </a:txBody>
                  <a:tcPr/>
                </a:tc>
                <a:extLst>
                  <a:ext uri="{0D108BD9-81ED-4DB2-BD59-A6C34878D82A}">
                    <a16:rowId xmlns:a16="http://schemas.microsoft.com/office/drawing/2014/main" val="105868047"/>
                  </a:ext>
                </a:extLst>
              </a:tr>
              <a:tr h="361950">
                <a:tc>
                  <a:txBody>
                    <a:bodyPr/>
                    <a:lstStyle/>
                    <a:p>
                      <a:pPr fontAlgn="base"/>
                      <a:r>
                        <a:rPr lang="lt-LT" sz="1800" b="1" dirty="0">
                          <a:effectLst/>
                        </a:rPr>
                        <a:t>Viso​</a:t>
                      </a:r>
                      <a:endParaRPr lang="lt-LT" b="1" dirty="0">
                        <a:solidFill>
                          <a:srgbClr val="414144"/>
                        </a:solidFill>
                        <a:effectLst/>
                      </a:endParaRPr>
                    </a:p>
                  </a:txBody>
                  <a:tcPr/>
                </a:tc>
                <a:tc>
                  <a:txBody>
                    <a:bodyPr/>
                    <a:lstStyle/>
                    <a:p>
                      <a:pPr algn="ctr" fontAlgn="base"/>
                      <a:r>
                        <a:rPr lang="lt-LT" sz="1800" b="1" dirty="0">
                          <a:effectLst/>
                        </a:rPr>
                        <a:t>72 540</a:t>
                      </a:r>
                    </a:p>
                  </a:txBody>
                  <a:tcPr/>
                </a:tc>
                <a:tc>
                  <a:txBody>
                    <a:bodyPr/>
                    <a:lstStyle/>
                    <a:p>
                      <a:pPr lvl="0" algn="ctr">
                        <a:buNone/>
                      </a:pPr>
                      <a:r>
                        <a:rPr lang="lt-LT" sz="1800" b="1" dirty="0">
                          <a:effectLst/>
                        </a:rPr>
                        <a:t>10 400</a:t>
                      </a:r>
                    </a:p>
                  </a:txBody>
                  <a:tcPr/>
                </a:tc>
                <a:tc>
                  <a:txBody>
                    <a:bodyPr/>
                    <a:lstStyle/>
                    <a:p>
                      <a:pPr algn="ctr" fontAlgn="auto"/>
                      <a:r>
                        <a:rPr lang="lt-LT" sz="1800" b="1">
                          <a:effectLst/>
                        </a:rPr>
                        <a:t>168 239 506,08</a:t>
                      </a:r>
                      <a:endParaRPr lang="lt-LT" sz="1800" b="1" dirty="0">
                        <a:effectLst/>
                      </a:endParaRPr>
                    </a:p>
                  </a:txBody>
                  <a:tcPr/>
                </a:tc>
                <a:extLst>
                  <a:ext uri="{0D108BD9-81ED-4DB2-BD59-A6C34878D82A}">
                    <a16:rowId xmlns:a16="http://schemas.microsoft.com/office/drawing/2014/main" val="3606917350"/>
                  </a:ext>
                </a:extLst>
              </a:tr>
            </a:tbl>
          </a:graphicData>
        </a:graphic>
      </p:graphicFrame>
      <p:sp>
        <p:nvSpPr>
          <p:cNvPr id="10" name="Title 1">
            <a:extLst>
              <a:ext uri="{FF2B5EF4-FFF2-40B4-BE49-F238E27FC236}">
                <a16:creationId xmlns:a16="http://schemas.microsoft.com/office/drawing/2014/main" id="{FEEAA604-872A-4403-8907-DCB8AB1C3D26}"/>
              </a:ext>
            </a:extLst>
          </p:cNvPr>
          <p:cNvSpPr>
            <a:spLocks noGrp="1"/>
          </p:cNvSpPr>
          <p:nvPr>
            <p:ph type="title"/>
          </p:nvPr>
        </p:nvSpPr>
        <p:spPr>
          <a:xfrm>
            <a:off x="1847490" y="29857"/>
            <a:ext cx="9313846" cy="1169088"/>
          </a:xfrm>
        </p:spPr>
        <p:txBody>
          <a:bodyPr>
            <a:normAutofit/>
          </a:bodyPr>
          <a:lstStyle/>
          <a:p>
            <a:pPr algn="ctr"/>
            <a:r>
              <a:rPr lang="lt-LT" sz="2400" dirty="0">
                <a:latin typeface="Gordita"/>
                <a:cs typeface="Gordita"/>
              </a:rPr>
              <a:t>Kauno KAD išmokėtos po prastovinės subsidijos per 2020 metus</a:t>
            </a:r>
            <a:endParaRPr lang="lt-LT" sz="2400" dirty="0"/>
          </a:p>
        </p:txBody>
      </p:sp>
    </p:spTree>
    <p:extLst>
      <p:ext uri="{BB962C8B-B14F-4D97-AF65-F5344CB8AC3E}">
        <p14:creationId xmlns:p14="http://schemas.microsoft.com/office/powerpoint/2010/main" val="116370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92" y="372329"/>
            <a:ext cx="9239794" cy="1169088"/>
          </a:xfrm>
        </p:spPr>
        <p:txBody>
          <a:bodyPr>
            <a:normAutofit/>
          </a:bodyPr>
          <a:lstStyle/>
          <a:p>
            <a:pPr algn="ctr"/>
            <a:r>
              <a:rPr lang="lt-LT"/>
              <a:t>Daugiau apie </a:t>
            </a:r>
            <a:r>
              <a:rPr lang="lt-LT" err="1"/>
              <a:t>Covid-19</a:t>
            </a:r>
            <a:r>
              <a:rPr lang="lt-LT"/>
              <a:t> priemones:</a:t>
            </a:r>
            <a:endParaRPr lang="lt-LT">
              <a:solidFill>
                <a:srgbClr val="4CA877"/>
              </a:solidFill>
            </a:endParaRPr>
          </a:p>
        </p:txBody>
      </p:sp>
      <p:sp>
        <p:nvSpPr>
          <p:cNvPr id="14" name="Suapvalintas stačiakampis paaiškinimas 9"/>
          <p:cNvSpPr/>
          <p:nvPr/>
        </p:nvSpPr>
        <p:spPr>
          <a:xfrm>
            <a:off x="4231777" y="1127084"/>
            <a:ext cx="3935002" cy="719191"/>
          </a:xfrm>
          <a:prstGeom prst="wedgeRoundRectCallout">
            <a:avLst>
              <a:gd name="adj1" fmla="val -64958"/>
              <a:gd name="adj2" fmla="val -92542"/>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a:solidFill>
                  <a:schemeClr val="tx1"/>
                </a:solidFill>
                <a:cs typeface="Calibri"/>
              </a:rPr>
              <a:t>WWW.UZT.LT</a:t>
            </a:r>
          </a:p>
        </p:txBody>
      </p:sp>
      <p:pic>
        <p:nvPicPr>
          <p:cNvPr id="3" name="Paveikslėlis 2">
            <a:extLst>
              <a:ext uri="{FF2B5EF4-FFF2-40B4-BE49-F238E27FC236}">
                <a16:creationId xmlns:a16="http://schemas.microsoft.com/office/drawing/2014/main" id="{9D8A8877-30CC-48E6-B9C1-DB266A2EF100}"/>
              </a:ext>
            </a:extLst>
          </p:cNvPr>
          <p:cNvPicPr>
            <a:picLocks noChangeAspect="1"/>
          </p:cNvPicPr>
          <p:nvPr/>
        </p:nvPicPr>
        <p:blipFill>
          <a:blip r:embed="rId2"/>
          <a:stretch>
            <a:fillRect/>
          </a:stretch>
        </p:blipFill>
        <p:spPr>
          <a:xfrm>
            <a:off x="0" y="1900683"/>
            <a:ext cx="12192000" cy="3830233"/>
          </a:xfrm>
          <a:prstGeom prst="rect">
            <a:avLst/>
          </a:prstGeom>
        </p:spPr>
      </p:pic>
      <p:sp>
        <p:nvSpPr>
          <p:cNvPr id="8" name="Right Arrow 12">
            <a:extLst>
              <a:ext uri="{FF2B5EF4-FFF2-40B4-BE49-F238E27FC236}">
                <a16:creationId xmlns:a16="http://schemas.microsoft.com/office/drawing/2014/main" id="{982C7FB9-63F1-4337-8812-C8F4E110357D}"/>
              </a:ext>
            </a:extLst>
          </p:cNvPr>
          <p:cNvSpPr/>
          <p:nvPr/>
        </p:nvSpPr>
        <p:spPr>
          <a:xfrm rot="22500000">
            <a:off x="509219" y="3722657"/>
            <a:ext cx="1819132" cy="531693"/>
          </a:xfrm>
          <a:prstGeom prst="rightArrow">
            <a:avLst/>
          </a:prstGeom>
          <a:gradFill flip="none" rotWithShape="1">
            <a:gsLst>
              <a:gs pos="74000">
                <a:srgbClr val="09AB56"/>
              </a:gs>
              <a:gs pos="99000">
                <a:schemeClr val="accent2">
                  <a:satMod val="110000"/>
                  <a:lumMod val="100000"/>
                  <a:shade val="100000"/>
                </a:schemeClr>
              </a:gs>
              <a:gs pos="100000">
                <a:schemeClr val="accent2">
                  <a:lumMod val="99000"/>
                  <a:satMod val="120000"/>
                  <a:shade val="78000"/>
                </a:schemeClr>
              </a:gs>
            </a:gsLst>
            <a:lin ang="5400000" scaled="0"/>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052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p:cNvSpPr>
            <a:spLocks noGrp="1"/>
          </p:cNvSpPr>
          <p:nvPr>
            <p:ph type="title"/>
          </p:nvPr>
        </p:nvSpPr>
        <p:spPr/>
        <p:txBody>
          <a:bodyPr/>
          <a:lstStyle/>
          <a:p>
            <a:pPr algn="ctr"/>
            <a:r>
              <a:rPr lang="en-US">
                <a:solidFill>
                  <a:schemeClr val="tx1"/>
                </a:solidFill>
              </a:rPr>
              <a:t/>
            </a:r>
            <a:br>
              <a:rPr lang="en-US">
                <a:solidFill>
                  <a:schemeClr val="tx1"/>
                </a:solidFill>
              </a:rPr>
            </a:br>
            <a:r>
              <a:rPr lang="lt-LT">
                <a:solidFill>
                  <a:schemeClr val="tx1"/>
                </a:solidFill>
              </a:rPr>
              <a:t/>
            </a:r>
            <a:br>
              <a:rPr lang="lt-LT">
                <a:solidFill>
                  <a:schemeClr val="tx1"/>
                </a:solidFill>
              </a:rPr>
            </a:br>
            <a:r>
              <a:rPr lang="lt-LT">
                <a:solidFill>
                  <a:schemeClr val="tx1"/>
                </a:solidFill>
                <a:hlinkClick r:id="rId2"/>
              </a:rPr>
              <a:t>kaunas</a:t>
            </a:r>
            <a:r>
              <a:rPr lang="en-US">
                <a:solidFill>
                  <a:schemeClr val="tx1"/>
                </a:solidFill>
                <a:hlinkClick r:id="rId2"/>
              </a:rPr>
              <a:t>@</a:t>
            </a:r>
            <a:r>
              <a:rPr lang="en-US" err="1">
                <a:solidFill>
                  <a:schemeClr val="tx1"/>
                </a:solidFill>
                <a:hlinkClick r:id="rId2"/>
              </a:rPr>
              <a:t>uzt.lt</a:t>
            </a:r>
            <a:r>
              <a:rPr lang="en-US">
                <a:solidFill>
                  <a:schemeClr val="tx1"/>
                </a:solidFill>
              </a:rPr>
              <a:t> </a:t>
            </a:r>
            <a:br>
              <a:rPr lang="en-US">
                <a:solidFill>
                  <a:schemeClr val="tx1"/>
                </a:solidFill>
              </a:rPr>
            </a:br>
            <a:endParaRPr lang="en-GB">
              <a:solidFill>
                <a:schemeClr val="tx1"/>
              </a:solidFill>
            </a:endParaRPr>
          </a:p>
        </p:txBody>
      </p:sp>
    </p:spTree>
    <p:extLst>
      <p:ext uri="{BB962C8B-B14F-4D97-AF65-F5344CB8AC3E}">
        <p14:creationId xmlns:p14="http://schemas.microsoft.com/office/powerpoint/2010/main" val="107365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927" y="1196904"/>
            <a:ext cx="8643491" cy="4568169"/>
          </a:xfrm>
        </p:spPr>
        <p:txBody>
          <a:bodyPr/>
          <a:lstStyle/>
          <a:p>
            <a:pPr algn="ctr"/>
            <a:r>
              <a:rPr lang="lt-LT">
                <a:latin typeface="Gordita Light"/>
                <a:cs typeface="Gordita Light"/>
              </a:rPr>
              <a:t/>
            </a:r>
            <a:br>
              <a:rPr lang="lt-LT">
                <a:latin typeface="Gordita Light"/>
                <a:cs typeface="Gordita Light"/>
              </a:rPr>
            </a:br>
            <a:r>
              <a:rPr lang="lt-LT">
                <a:latin typeface="Gordita Light"/>
                <a:cs typeface="Gordita Light"/>
              </a:rPr>
              <a:t/>
            </a:r>
            <a:br>
              <a:rPr lang="lt-LT">
                <a:latin typeface="Gordita Light"/>
                <a:cs typeface="Gordita Light"/>
              </a:rPr>
            </a:br>
            <a:r>
              <a:rPr lang="lt-LT">
                <a:solidFill>
                  <a:schemeClr val="bg1"/>
                </a:solidFill>
                <a:latin typeface="Gordita Light"/>
                <a:cs typeface="Gordita Light"/>
              </a:rPr>
              <a:t>Subsidijos darbdaviams darbo užmokesčiui už prastovose esančius darbuotojus</a:t>
            </a:r>
          </a:p>
        </p:txBody>
      </p:sp>
    </p:spTree>
    <p:extLst>
      <p:ext uri="{BB962C8B-B14F-4D97-AF65-F5344CB8AC3E}">
        <p14:creationId xmlns:p14="http://schemas.microsoft.com/office/powerpoint/2010/main" val="4176813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3"/>
          </p:nvPr>
        </p:nvSpPr>
        <p:spPr/>
        <p:txBody>
          <a:bodyPr/>
          <a:lstStyle/>
          <a:p>
            <a:r>
              <a:rPr lang="lt-LT"/>
              <a:t>www.uzt.lt</a:t>
            </a:r>
            <a:endParaRPr lang="en-US"/>
          </a:p>
        </p:txBody>
      </p:sp>
      <p:cxnSp>
        <p:nvCxnSpPr>
          <p:cNvPr id="4" name="Alkūninė jungtis 3"/>
          <p:cNvCxnSpPr/>
          <p:nvPr/>
        </p:nvCxnSpPr>
        <p:spPr>
          <a:xfrm>
            <a:off x="7167418" y="3509818"/>
            <a:ext cx="914400" cy="91440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Alkūninė jungtis 6"/>
          <p:cNvCxnSpPr/>
          <p:nvPr/>
        </p:nvCxnSpPr>
        <p:spPr>
          <a:xfrm>
            <a:off x="7319818" y="3662218"/>
            <a:ext cx="914400" cy="91440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06438" y="2622371"/>
            <a:ext cx="7553609" cy="1569660"/>
          </a:xfrm>
          <a:prstGeom prst="rect">
            <a:avLst/>
          </a:prstGeom>
          <a:noFill/>
        </p:spPr>
        <p:txBody>
          <a:bodyPr wrap="square" rtlCol="0">
            <a:spAutoFit/>
          </a:bodyPr>
          <a:lstStyle/>
          <a:p>
            <a:r>
              <a:rPr lang="lt-LT" sz="2400">
                <a:solidFill>
                  <a:schemeClr val="bg1"/>
                </a:solidFill>
                <a:latin typeface="Gordita" charset="0"/>
                <a:ea typeface="Gordita" charset="0"/>
                <a:cs typeface="Gordita" charset="0"/>
              </a:rPr>
              <a:t>Klausimai ir diskusija.</a:t>
            </a:r>
            <a:br>
              <a:rPr lang="lt-LT" sz="2400">
                <a:solidFill>
                  <a:schemeClr val="bg1"/>
                </a:solidFill>
                <a:latin typeface="Gordita" charset="0"/>
                <a:ea typeface="Gordita" charset="0"/>
                <a:cs typeface="Gordita" charset="0"/>
              </a:rPr>
            </a:br>
            <a:r>
              <a:rPr lang="lt-LT" sz="2400"/>
              <a:t/>
            </a:r>
            <a:br>
              <a:rPr lang="lt-LT" sz="2400"/>
            </a:br>
            <a:r>
              <a:rPr lang="lt-LT" sz="2400"/>
              <a:t/>
            </a:r>
            <a:br>
              <a:rPr lang="lt-LT" sz="2400"/>
            </a:br>
            <a:endParaRPr lang="lt-LT" sz="2400">
              <a:solidFill>
                <a:schemeClr val="bg1"/>
              </a:solidFill>
              <a:latin typeface="Cambria" panose="02040503050406030204" pitchFamily="18" charset="0"/>
            </a:endParaRPr>
          </a:p>
        </p:txBody>
      </p:sp>
    </p:spTree>
    <p:extLst>
      <p:ext uri="{BB962C8B-B14F-4D97-AF65-F5344CB8AC3E}">
        <p14:creationId xmlns:p14="http://schemas.microsoft.com/office/powerpoint/2010/main" val="401386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29726" y="911106"/>
            <a:ext cx="3448262" cy="1712570"/>
          </a:xfrm>
        </p:spPr>
        <p:txBody>
          <a:bodyPr>
            <a:noAutofit/>
          </a:bodyPr>
          <a:lstStyle/>
          <a:p>
            <a:r>
              <a:rPr lang="lt-LT" sz="1900" dirty="0"/>
              <a:t>Paskelbta pilna ar dalinė prastova karantino ir ekstremalios situacijos  metu  pagal LR DK  47 straipsnio 1 dalies 2 punktą</a:t>
            </a:r>
          </a:p>
        </p:txBody>
      </p:sp>
      <p:sp>
        <p:nvSpPr>
          <p:cNvPr id="8" name="Text Placeholder 7"/>
          <p:cNvSpPr>
            <a:spLocks noGrp="1"/>
          </p:cNvSpPr>
          <p:nvPr>
            <p:ph type="body" idx="20"/>
          </p:nvPr>
        </p:nvSpPr>
        <p:spPr>
          <a:xfrm>
            <a:off x="3042845" y="2695760"/>
            <a:ext cx="3502759" cy="1318073"/>
          </a:xfrm>
        </p:spPr>
        <p:txBody>
          <a:bodyPr>
            <a:noAutofit/>
          </a:bodyPr>
          <a:lstStyle/>
          <a:p>
            <a:pPr>
              <a:lnSpc>
                <a:spcPct val="120000"/>
              </a:lnSpc>
            </a:pPr>
            <a:r>
              <a:rPr lang="lt-LT" sz="1900" dirty="0"/>
              <a:t>Paskelbus prastovą mokamas ne mažesnis nei MMA už pilną prastovos mėnesį</a:t>
            </a:r>
            <a:endParaRPr lang="lt-LT" sz="1200" dirty="0"/>
          </a:p>
        </p:txBody>
      </p:sp>
      <p:sp>
        <p:nvSpPr>
          <p:cNvPr id="11" name="Text Placeholder 10"/>
          <p:cNvSpPr>
            <a:spLocks noGrp="1"/>
          </p:cNvSpPr>
          <p:nvPr>
            <p:ph type="body" idx="23"/>
          </p:nvPr>
        </p:nvSpPr>
        <p:spPr>
          <a:xfrm>
            <a:off x="3074317" y="4306429"/>
            <a:ext cx="3689337" cy="2085407"/>
          </a:xfrm>
        </p:spPr>
        <p:txBody>
          <a:bodyPr>
            <a:noAutofit/>
          </a:bodyPr>
          <a:lstStyle/>
          <a:p>
            <a:r>
              <a:rPr lang="lt-LT" sz="1900" dirty="0">
                <a:latin typeface="Gordita"/>
                <a:cs typeface="Gordita"/>
              </a:rPr>
              <a:t>Gali kreiptis socialinės įmonės ir neįgaliųjų socialinės įmonės, darbdaviai, vykdantys pameistrystę ar dalyvaujantys kitose UŽT priemonėse</a:t>
            </a:r>
          </a:p>
        </p:txBody>
      </p:sp>
      <p:sp>
        <p:nvSpPr>
          <p:cNvPr id="14" name="Pavadinimas 1"/>
          <p:cNvSpPr txBox="1">
            <a:spLocks/>
          </p:cNvSpPr>
          <p:nvPr/>
        </p:nvSpPr>
        <p:spPr>
          <a:xfrm>
            <a:off x="857250" y="262580"/>
            <a:ext cx="10829653" cy="1056127"/>
          </a:xfrm>
          <a:prstGeom prst="rect">
            <a:avLst/>
          </a:prstGeom>
        </p:spPr>
        <p:txBody>
          <a:bodyPr>
            <a:noAutofit/>
          </a:bodyPr>
          <a:lstStyle>
            <a:lvl1pPr algn="l" defTabSz="914400" rtl="0" eaLnBrk="1" latinLnBrk="0" hangingPunct="1">
              <a:lnSpc>
                <a:spcPct val="90000"/>
              </a:lnSpc>
              <a:spcBef>
                <a:spcPct val="0"/>
              </a:spcBef>
              <a:buNone/>
              <a:defRPr sz="3200" b="0" i="0" kern="1200">
                <a:solidFill>
                  <a:srgbClr val="09AB56"/>
                </a:solidFill>
                <a:latin typeface="Gordita" charset="0"/>
                <a:ea typeface="Gordita" charset="0"/>
                <a:cs typeface="Gordita" charset="0"/>
              </a:defRPr>
            </a:lvl1pPr>
          </a:lstStyle>
          <a:p>
            <a:pPr algn="ctr"/>
            <a:r>
              <a:rPr lang="lt-LT">
                <a:solidFill>
                  <a:srgbClr val="4CA877"/>
                </a:solidFill>
              </a:rPr>
              <a:t>Reikalavimai  darbdaviams </a:t>
            </a:r>
            <a:br>
              <a:rPr lang="lt-LT">
                <a:solidFill>
                  <a:srgbClr val="4CA877"/>
                </a:solidFill>
              </a:rPr>
            </a:br>
            <a:endParaRPr lang="lt-LT" sz="2000" b="1" cap="all">
              <a:solidFill>
                <a:schemeClr val="accent3">
                  <a:lumMod val="75000"/>
                </a:schemeClr>
              </a:solidFill>
              <a:latin typeface="Arial" panose="020B0604020202020204" pitchFamily="34" charset="0"/>
              <a:ea typeface="+mn-ea"/>
              <a:cs typeface="Arial" panose="020B0604020202020204" pitchFamily="34" charset="0"/>
            </a:endParaRPr>
          </a:p>
        </p:txBody>
      </p:sp>
      <p:sp>
        <p:nvSpPr>
          <p:cNvPr id="21" name="AutoShape 10" descr="Vaizdo rezultatas pagal užklausą „resume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8" name="Oval 21"/>
          <p:cNvSpPr>
            <a:spLocks noChangeArrowheads="1"/>
          </p:cNvSpPr>
          <p:nvPr/>
        </p:nvSpPr>
        <p:spPr bwMode="auto">
          <a:xfrm>
            <a:off x="1609437" y="1021307"/>
            <a:ext cx="1272165" cy="1194768"/>
          </a:xfrm>
          <a:prstGeom prst="ellipse">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7"/>
          <p:cNvSpPr>
            <a:spLocks noEditPoints="1"/>
          </p:cNvSpPr>
          <p:nvPr/>
        </p:nvSpPr>
        <p:spPr bwMode="auto">
          <a:xfrm>
            <a:off x="1825353" y="4479397"/>
            <a:ext cx="908446" cy="447027"/>
          </a:xfrm>
          <a:custGeom>
            <a:avLst/>
            <a:gdLst>
              <a:gd name="T0" fmla="*/ 2280 w 5784"/>
              <a:gd name="T1" fmla="*/ 2138 h 4809"/>
              <a:gd name="T2" fmla="*/ 4033 w 5784"/>
              <a:gd name="T3" fmla="*/ 453 h 4809"/>
              <a:gd name="T4" fmla="*/ 3404 w 5784"/>
              <a:gd name="T5" fmla="*/ 875 h 4809"/>
              <a:gd name="T6" fmla="*/ 3153 w 5784"/>
              <a:gd name="T7" fmla="*/ 1395 h 4809"/>
              <a:gd name="T8" fmla="*/ 3258 w 5784"/>
              <a:gd name="T9" fmla="*/ 1918 h 4809"/>
              <a:gd name="T10" fmla="*/ 1500 w 5784"/>
              <a:gd name="T11" fmla="*/ 3789 h 4809"/>
              <a:gd name="T12" fmla="*/ 1424 w 5784"/>
              <a:gd name="T13" fmla="*/ 4168 h 4809"/>
              <a:gd name="T14" fmla="*/ 1679 w 5784"/>
              <a:gd name="T15" fmla="*/ 4456 h 4809"/>
              <a:gd name="T16" fmla="*/ 2062 w 5784"/>
              <a:gd name="T17" fmla="*/ 4432 h 4809"/>
              <a:gd name="T18" fmla="*/ 3947 w 5784"/>
              <a:gd name="T19" fmla="*/ 2636 h 4809"/>
              <a:gd name="T20" fmla="*/ 4414 w 5784"/>
              <a:gd name="T21" fmla="*/ 2749 h 4809"/>
              <a:gd name="T22" fmla="*/ 4960 w 5784"/>
              <a:gd name="T23" fmla="*/ 2554 h 4809"/>
              <a:gd name="T24" fmla="*/ 5424 w 5784"/>
              <a:gd name="T25" fmla="*/ 1964 h 4809"/>
              <a:gd name="T26" fmla="*/ 4997 w 5784"/>
              <a:gd name="T27" fmla="*/ 2020 h 4809"/>
              <a:gd name="T28" fmla="*/ 4495 w 5784"/>
              <a:gd name="T29" fmla="*/ 2199 h 4809"/>
              <a:gd name="T30" fmla="*/ 3990 w 5784"/>
              <a:gd name="T31" fmla="*/ 2020 h 4809"/>
              <a:gd name="T32" fmla="*/ 3715 w 5784"/>
              <a:gd name="T33" fmla="*/ 1561 h 4809"/>
              <a:gd name="T34" fmla="*/ 3794 w 5784"/>
              <a:gd name="T35" fmla="*/ 1031 h 4809"/>
              <a:gd name="T36" fmla="*/ 1154 w 5784"/>
              <a:gd name="T37" fmla="*/ 319 h 4809"/>
              <a:gd name="T38" fmla="*/ 383 w 5784"/>
              <a:gd name="T39" fmla="*/ 962 h 4809"/>
              <a:gd name="T40" fmla="*/ 355 w 5784"/>
              <a:gd name="T41" fmla="*/ 1301 h 4809"/>
              <a:gd name="T42" fmla="*/ 646 w 5784"/>
              <a:gd name="T43" fmla="*/ 1481 h 4809"/>
              <a:gd name="T44" fmla="*/ 901 w 5784"/>
              <a:gd name="T45" fmla="*/ 1453 h 4809"/>
              <a:gd name="T46" fmla="*/ 1449 w 5784"/>
              <a:gd name="T47" fmla="*/ 887 h 4809"/>
              <a:gd name="T48" fmla="*/ 1468 w 5784"/>
              <a:gd name="T49" fmla="*/ 558 h 4809"/>
              <a:gd name="T50" fmla="*/ 1205 w 5784"/>
              <a:gd name="T51" fmla="*/ 323 h 4809"/>
              <a:gd name="T52" fmla="*/ 1498 w 5784"/>
              <a:gd name="T53" fmla="*/ 98 h 4809"/>
              <a:gd name="T54" fmla="*/ 1786 w 5784"/>
              <a:gd name="T55" fmla="*/ 507 h 4809"/>
              <a:gd name="T56" fmla="*/ 2628 w 5784"/>
              <a:gd name="T57" fmla="*/ 1663 h 4809"/>
              <a:gd name="T58" fmla="*/ 2714 w 5784"/>
              <a:gd name="T59" fmla="*/ 2118 h 4809"/>
              <a:gd name="T60" fmla="*/ 2837 w 5784"/>
              <a:gd name="T61" fmla="*/ 1342 h 4809"/>
              <a:gd name="T62" fmla="*/ 3109 w 5784"/>
              <a:gd name="T63" fmla="*/ 724 h 4809"/>
              <a:gd name="T64" fmla="*/ 3797 w 5784"/>
              <a:gd name="T65" fmla="*/ 186 h 4809"/>
              <a:gd name="T66" fmla="*/ 4509 w 5784"/>
              <a:gd name="T67" fmla="*/ 154 h 4809"/>
              <a:gd name="T68" fmla="*/ 4797 w 5784"/>
              <a:gd name="T69" fmla="*/ 377 h 4809"/>
              <a:gd name="T70" fmla="*/ 4055 w 5784"/>
              <a:gd name="T71" fmla="*/ 1224 h 4809"/>
              <a:gd name="T72" fmla="*/ 4084 w 5784"/>
              <a:gd name="T73" fmla="*/ 1642 h 4809"/>
              <a:gd name="T74" fmla="*/ 4431 w 5784"/>
              <a:gd name="T75" fmla="*/ 1874 h 4809"/>
              <a:gd name="T76" fmla="*/ 4830 w 5784"/>
              <a:gd name="T77" fmla="*/ 1741 h 4809"/>
              <a:gd name="T78" fmla="*/ 5633 w 5784"/>
              <a:gd name="T79" fmla="*/ 1140 h 4809"/>
              <a:gd name="T80" fmla="*/ 5784 w 5784"/>
              <a:gd name="T81" fmla="*/ 1704 h 4809"/>
              <a:gd name="T82" fmla="*/ 5576 w 5784"/>
              <a:gd name="T83" fmla="*/ 2371 h 4809"/>
              <a:gd name="T84" fmla="*/ 4913 w 5784"/>
              <a:gd name="T85" fmla="*/ 2960 h 4809"/>
              <a:gd name="T86" fmla="*/ 4192 w 5784"/>
              <a:gd name="T87" fmla="*/ 3049 h 4809"/>
              <a:gd name="T88" fmla="*/ 4802 w 5784"/>
              <a:gd name="T89" fmla="*/ 4600 h 4809"/>
              <a:gd name="T90" fmla="*/ 4711 w 5784"/>
              <a:gd name="T91" fmla="*/ 4799 h 4809"/>
              <a:gd name="T92" fmla="*/ 3990 w 5784"/>
              <a:gd name="T93" fmla="*/ 4585 h 4809"/>
              <a:gd name="T94" fmla="*/ 2015 w 5784"/>
              <a:gd name="T95" fmla="*/ 4792 h 4809"/>
              <a:gd name="T96" fmla="*/ 1444 w 5784"/>
              <a:gd name="T97" fmla="*/ 4695 h 4809"/>
              <a:gd name="T98" fmla="*/ 1108 w 5784"/>
              <a:gd name="T99" fmla="*/ 4224 h 4809"/>
              <a:gd name="T100" fmla="*/ 1205 w 5784"/>
              <a:gd name="T101" fmla="*/ 3654 h 4809"/>
              <a:gd name="T102" fmla="*/ 1777 w 5784"/>
              <a:gd name="T103" fmla="*/ 2624 h 4809"/>
              <a:gd name="T104" fmla="*/ 796 w 5784"/>
              <a:gd name="T105" fmla="*/ 1783 h 4809"/>
              <a:gd name="T106" fmla="*/ 367 w 5784"/>
              <a:gd name="T107" fmla="*/ 1737 h 4809"/>
              <a:gd name="T108" fmla="*/ 37 w 5784"/>
              <a:gd name="T109" fmla="*/ 1368 h 4809"/>
              <a:gd name="T110" fmla="*/ 63 w 5784"/>
              <a:gd name="T111" fmla="*/ 873 h 4809"/>
              <a:gd name="T112" fmla="*/ 873 w 5784"/>
              <a:gd name="T113" fmla="*/ 63 h 4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84" h="4809">
                <a:moveTo>
                  <a:pt x="3555" y="3413"/>
                </a:moveTo>
                <a:lnTo>
                  <a:pt x="3413" y="3555"/>
                </a:lnTo>
                <a:lnTo>
                  <a:pt x="4189" y="4332"/>
                </a:lnTo>
                <a:lnTo>
                  <a:pt x="4400" y="4400"/>
                </a:lnTo>
                <a:lnTo>
                  <a:pt x="4331" y="4189"/>
                </a:lnTo>
                <a:lnTo>
                  <a:pt x="3555" y="3413"/>
                </a:lnTo>
                <a:close/>
                <a:moveTo>
                  <a:pt x="2280" y="2138"/>
                </a:moveTo>
                <a:lnTo>
                  <a:pt x="2137" y="2280"/>
                </a:lnTo>
                <a:lnTo>
                  <a:pt x="2345" y="2485"/>
                </a:lnTo>
                <a:lnTo>
                  <a:pt x="2487" y="2343"/>
                </a:lnTo>
                <a:lnTo>
                  <a:pt x="2280" y="2138"/>
                </a:lnTo>
                <a:close/>
                <a:moveTo>
                  <a:pt x="4203" y="437"/>
                </a:moveTo>
                <a:lnTo>
                  <a:pt x="4115" y="441"/>
                </a:lnTo>
                <a:lnTo>
                  <a:pt x="4033" y="453"/>
                </a:lnTo>
                <a:lnTo>
                  <a:pt x="3950" y="472"/>
                </a:lnTo>
                <a:lnTo>
                  <a:pt x="3871" y="499"/>
                </a:lnTo>
                <a:lnTo>
                  <a:pt x="3797" y="534"/>
                </a:lnTo>
                <a:lnTo>
                  <a:pt x="3725" y="576"/>
                </a:lnTo>
                <a:lnTo>
                  <a:pt x="3659" y="625"/>
                </a:lnTo>
                <a:lnTo>
                  <a:pt x="3597" y="680"/>
                </a:lnTo>
                <a:lnTo>
                  <a:pt x="3404" y="875"/>
                </a:lnTo>
                <a:lnTo>
                  <a:pt x="3344" y="940"/>
                </a:lnTo>
                <a:lnTo>
                  <a:pt x="3293" y="1008"/>
                </a:lnTo>
                <a:lnTo>
                  <a:pt x="3251" y="1080"/>
                </a:lnTo>
                <a:lnTo>
                  <a:pt x="3214" y="1156"/>
                </a:lnTo>
                <a:lnTo>
                  <a:pt x="3186" y="1233"/>
                </a:lnTo>
                <a:lnTo>
                  <a:pt x="3167" y="1312"/>
                </a:lnTo>
                <a:lnTo>
                  <a:pt x="3153" y="1395"/>
                </a:lnTo>
                <a:lnTo>
                  <a:pt x="3147" y="1477"/>
                </a:lnTo>
                <a:lnTo>
                  <a:pt x="3151" y="1560"/>
                </a:lnTo>
                <a:lnTo>
                  <a:pt x="3163" y="1642"/>
                </a:lnTo>
                <a:lnTo>
                  <a:pt x="3183" y="1723"/>
                </a:lnTo>
                <a:lnTo>
                  <a:pt x="3209" y="1804"/>
                </a:lnTo>
                <a:lnTo>
                  <a:pt x="3246" y="1883"/>
                </a:lnTo>
                <a:lnTo>
                  <a:pt x="3258" y="1918"/>
                </a:lnTo>
                <a:lnTo>
                  <a:pt x="3263" y="1953"/>
                </a:lnTo>
                <a:lnTo>
                  <a:pt x="3260" y="1988"/>
                </a:lnTo>
                <a:lnTo>
                  <a:pt x="3248" y="2022"/>
                </a:lnTo>
                <a:lnTo>
                  <a:pt x="3228" y="2053"/>
                </a:lnTo>
                <a:lnTo>
                  <a:pt x="3204" y="2081"/>
                </a:lnTo>
                <a:lnTo>
                  <a:pt x="1537" y="3747"/>
                </a:lnTo>
                <a:lnTo>
                  <a:pt x="1500" y="3789"/>
                </a:lnTo>
                <a:lnTo>
                  <a:pt x="1468" y="3836"/>
                </a:lnTo>
                <a:lnTo>
                  <a:pt x="1442" y="3887"/>
                </a:lnTo>
                <a:lnTo>
                  <a:pt x="1424" y="3942"/>
                </a:lnTo>
                <a:lnTo>
                  <a:pt x="1414" y="3996"/>
                </a:lnTo>
                <a:lnTo>
                  <a:pt x="1410" y="4054"/>
                </a:lnTo>
                <a:lnTo>
                  <a:pt x="1414" y="4112"/>
                </a:lnTo>
                <a:lnTo>
                  <a:pt x="1424" y="4168"/>
                </a:lnTo>
                <a:lnTo>
                  <a:pt x="1442" y="4221"/>
                </a:lnTo>
                <a:lnTo>
                  <a:pt x="1468" y="4272"/>
                </a:lnTo>
                <a:lnTo>
                  <a:pt x="1500" y="4319"/>
                </a:lnTo>
                <a:lnTo>
                  <a:pt x="1537" y="4361"/>
                </a:lnTo>
                <a:lnTo>
                  <a:pt x="1581" y="4400"/>
                </a:lnTo>
                <a:lnTo>
                  <a:pt x="1628" y="4432"/>
                </a:lnTo>
                <a:lnTo>
                  <a:pt x="1679" y="4456"/>
                </a:lnTo>
                <a:lnTo>
                  <a:pt x="1732" y="4476"/>
                </a:lnTo>
                <a:lnTo>
                  <a:pt x="1788" y="4486"/>
                </a:lnTo>
                <a:lnTo>
                  <a:pt x="1846" y="4490"/>
                </a:lnTo>
                <a:lnTo>
                  <a:pt x="1902" y="4486"/>
                </a:lnTo>
                <a:lnTo>
                  <a:pt x="1958" y="4476"/>
                </a:lnTo>
                <a:lnTo>
                  <a:pt x="2013" y="4456"/>
                </a:lnTo>
                <a:lnTo>
                  <a:pt x="2062" y="4432"/>
                </a:lnTo>
                <a:lnTo>
                  <a:pt x="2109" y="4400"/>
                </a:lnTo>
                <a:lnTo>
                  <a:pt x="2153" y="4361"/>
                </a:lnTo>
                <a:lnTo>
                  <a:pt x="3817" y="2696"/>
                </a:lnTo>
                <a:lnTo>
                  <a:pt x="3845" y="2672"/>
                </a:lnTo>
                <a:lnTo>
                  <a:pt x="3876" y="2652"/>
                </a:lnTo>
                <a:lnTo>
                  <a:pt x="3911" y="2640"/>
                </a:lnTo>
                <a:lnTo>
                  <a:pt x="3947" y="2636"/>
                </a:lnTo>
                <a:lnTo>
                  <a:pt x="3982" y="2640"/>
                </a:lnTo>
                <a:lnTo>
                  <a:pt x="4015" y="2654"/>
                </a:lnTo>
                <a:lnTo>
                  <a:pt x="4091" y="2687"/>
                </a:lnTo>
                <a:lnTo>
                  <a:pt x="4168" y="2716"/>
                </a:lnTo>
                <a:lnTo>
                  <a:pt x="4249" y="2735"/>
                </a:lnTo>
                <a:lnTo>
                  <a:pt x="4329" y="2745"/>
                </a:lnTo>
                <a:lnTo>
                  <a:pt x="4414" y="2749"/>
                </a:lnTo>
                <a:lnTo>
                  <a:pt x="4498" y="2745"/>
                </a:lnTo>
                <a:lnTo>
                  <a:pt x="4582" y="2733"/>
                </a:lnTo>
                <a:lnTo>
                  <a:pt x="4665" y="2712"/>
                </a:lnTo>
                <a:lnTo>
                  <a:pt x="4744" y="2684"/>
                </a:lnTo>
                <a:lnTo>
                  <a:pt x="4819" y="2649"/>
                </a:lnTo>
                <a:lnTo>
                  <a:pt x="4891" y="2605"/>
                </a:lnTo>
                <a:lnTo>
                  <a:pt x="4960" y="2554"/>
                </a:lnTo>
                <a:lnTo>
                  <a:pt x="5025" y="2496"/>
                </a:lnTo>
                <a:lnTo>
                  <a:pt x="5218" y="2301"/>
                </a:lnTo>
                <a:lnTo>
                  <a:pt x="5273" y="2241"/>
                </a:lnTo>
                <a:lnTo>
                  <a:pt x="5320" y="2178"/>
                </a:lnTo>
                <a:lnTo>
                  <a:pt x="5360" y="2109"/>
                </a:lnTo>
                <a:lnTo>
                  <a:pt x="5396" y="2039"/>
                </a:lnTo>
                <a:lnTo>
                  <a:pt x="5424" y="1964"/>
                </a:lnTo>
                <a:lnTo>
                  <a:pt x="5443" y="1888"/>
                </a:lnTo>
                <a:lnTo>
                  <a:pt x="5457" y="1809"/>
                </a:lnTo>
                <a:lnTo>
                  <a:pt x="5464" y="1730"/>
                </a:lnTo>
                <a:lnTo>
                  <a:pt x="5464" y="1649"/>
                </a:lnTo>
                <a:lnTo>
                  <a:pt x="5455" y="1568"/>
                </a:lnTo>
                <a:lnTo>
                  <a:pt x="5055" y="1967"/>
                </a:lnTo>
                <a:lnTo>
                  <a:pt x="4997" y="2020"/>
                </a:lnTo>
                <a:lnTo>
                  <a:pt x="4935" y="2066"/>
                </a:lnTo>
                <a:lnTo>
                  <a:pt x="4869" y="2106"/>
                </a:lnTo>
                <a:lnTo>
                  <a:pt x="4798" y="2139"/>
                </a:lnTo>
                <a:lnTo>
                  <a:pt x="4726" y="2166"/>
                </a:lnTo>
                <a:lnTo>
                  <a:pt x="4651" y="2183"/>
                </a:lnTo>
                <a:lnTo>
                  <a:pt x="4574" y="2196"/>
                </a:lnTo>
                <a:lnTo>
                  <a:pt x="4495" y="2199"/>
                </a:lnTo>
                <a:lnTo>
                  <a:pt x="4415" y="2196"/>
                </a:lnTo>
                <a:lnTo>
                  <a:pt x="4338" y="2183"/>
                </a:lnTo>
                <a:lnTo>
                  <a:pt x="4263" y="2166"/>
                </a:lnTo>
                <a:lnTo>
                  <a:pt x="4191" y="2139"/>
                </a:lnTo>
                <a:lnTo>
                  <a:pt x="4120" y="2106"/>
                </a:lnTo>
                <a:lnTo>
                  <a:pt x="4054" y="2066"/>
                </a:lnTo>
                <a:lnTo>
                  <a:pt x="3990" y="2020"/>
                </a:lnTo>
                <a:lnTo>
                  <a:pt x="3932" y="1967"/>
                </a:lnTo>
                <a:lnTo>
                  <a:pt x="3880" y="1907"/>
                </a:lnTo>
                <a:lnTo>
                  <a:pt x="3832" y="1846"/>
                </a:lnTo>
                <a:lnTo>
                  <a:pt x="3794" y="1779"/>
                </a:lnTo>
                <a:lnTo>
                  <a:pt x="3760" y="1709"/>
                </a:lnTo>
                <a:lnTo>
                  <a:pt x="3734" y="1637"/>
                </a:lnTo>
                <a:lnTo>
                  <a:pt x="3715" y="1561"/>
                </a:lnTo>
                <a:lnTo>
                  <a:pt x="3704" y="1484"/>
                </a:lnTo>
                <a:lnTo>
                  <a:pt x="3701" y="1405"/>
                </a:lnTo>
                <a:lnTo>
                  <a:pt x="3704" y="1326"/>
                </a:lnTo>
                <a:lnTo>
                  <a:pt x="3715" y="1249"/>
                </a:lnTo>
                <a:lnTo>
                  <a:pt x="3734" y="1173"/>
                </a:lnTo>
                <a:lnTo>
                  <a:pt x="3760" y="1101"/>
                </a:lnTo>
                <a:lnTo>
                  <a:pt x="3794" y="1031"/>
                </a:lnTo>
                <a:lnTo>
                  <a:pt x="3832" y="964"/>
                </a:lnTo>
                <a:lnTo>
                  <a:pt x="3880" y="901"/>
                </a:lnTo>
                <a:lnTo>
                  <a:pt x="3932" y="843"/>
                </a:lnTo>
                <a:lnTo>
                  <a:pt x="4331" y="446"/>
                </a:lnTo>
                <a:lnTo>
                  <a:pt x="4266" y="439"/>
                </a:lnTo>
                <a:lnTo>
                  <a:pt x="4203" y="437"/>
                </a:lnTo>
                <a:close/>
                <a:moveTo>
                  <a:pt x="1154" y="319"/>
                </a:moveTo>
                <a:lnTo>
                  <a:pt x="1103" y="323"/>
                </a:lnTo>
                <a:lnTo>
                  <a:pt x="1052" y="335"/>
                </a:lnTo>
                <a:lnTo>
                  <a:pt x="1006" y="355"/>
                </a:lnTo>
                <a:lnTo>
                  <a:pt x="962" y="381"/>
                </a:lnTo>
                <a:lnTo>
                  <a:pt x="924" y="414"/>
                </a:lnTo>
                <a:lnTo>
                  <a:pt x="416" y="922"/>
                </a:lnTo>
                <a:lnTo>
                  <a:pt x="383" y="962"/>
                </a:lnTo>
                <a:lnTo>
                  <a:pt x="355" y="1005"/>
                </a:lnTo>
                <a:lnTo>
                  <a:pt x="335" y="1052"/>
                </a:lnTo>
                <a:lnTo>
                  <a:pt x="325" y="1101"/>
                </a:lnTo>
                <a:lnTo>
                  <a:pt x="320" y="1154"/>
                </a:lnTo>
                <a:lnTo>
                  <a:pt x="325" y="1205"/>
                </a:lnTo>
                <a:lnTo>
                  <a:pt x="335" y="1254"/>
                </a:lnTo>
                <a:lnTo>
                  <a:pt x="355" y="1301"/>
                </a:lnTo>
                <a:lnTo>
                  <a:pt x="383" y="1345"/>
                </a:lnTo>
                <a:lnTo>
                  <a:pt x="416" y="1384"/>
                </a:lnTo>
                <a:lnTo>
                  <a:pt x="455" y="1417"/>
                </a:lnTo>
                <a:lnTo>
                  <a:pt x="499" y="1445"/>
                </a:lnTo>
                <a:lnTo>
                  <a:pt x="546" y="1465"/>
                </a:lnTo>
                <a:lnTo>
                  <a:pt x="595" y="1475"/>
                </a:lnTo>
                <a:lnTo>
                  <a:pt x="646" y="1481"/>
                </a:lnTo>
                <a:lnTo>
                  <a:pt x="692" y="1477"/>
                </a:lnTo>
                <a:lnTo>
                  <a:pt x="734" y="1468"/>
                </a:lnTo>
                <a:lnTo>
                  <a:pt x="776" y="1453"/>
                </a:lnTo>
                <a:lnTo>
                  <a:pt x="808" y="1444"/>
                </a:lnTo>
                <a:lnTo>
                  <a:pt x="840" y="1440"/>
                </a:lnTo>
                <a:lnTo>
                  <a:pt x="871" y="1444"/>
                </a:lnTo>
                <a:lnTo>
                  <a:pt x="901" y="1453"/>
                </a:lnTo>
                <a:lnTo>
                  <a:pt x="929" y="1467"/>
                </a:lnTo>
                <a:lnTo>
                  <a:pt x="954" y="1488"/>
                </a:lnTo>
                <a:lnTo>
                  <a:pt x="1716" y="2250"/>
                </a:lnTo>
                <a:lnTo>
                  <a:pt x="2250" y="1714"/>
                </a:lnTo>
                <a:lnTo>
                  <a:pt x="1488" y="952"/>
                </a:lnTo>
                <a:lnTo>
                  <a:pt x="1463" y="922"/>
                </a:lnTo>
                <a:lnTo>
                  <a:pt x="1449" y="887"/>
                </a:lnTo>
                <a:lnTo>
                  <a:pt x="1442" y="850"/>
                </a:lnTo>
                <a:lnTo>
                  <a:pt x="1444" y="813"/>
                </a:lnTo>
                <a:lnTo>
                  <a:pt x="1454" y="776"/>
                </a:lnTo>
                <a:lnTo>
                  <a:pt x="1472" y="722"/>
                </a:lnTo>
                <a:lnTo>
                  <a:pt x="1481" y="667"/>
                </a:lnTo>
                <a:lnTo>
                  <a:pt x="1479" y="611"/>
                </a:lnTo>
                <a:lnTo>
                  <a:pt x="1468" y="558"/>
                </a:lnTo>
                <a:lnTo>
                  <a:pt x="1449" y="507"/>
                </a:lnTo>
                <a:lnTo>
                  <a:pt x="1421" y="458"/>
                </a:lnTo>
                <a:lnTo>
                  <a:pt x="1386" y="414"/>
                </a:lnTo>
                <a:lnTo>
                  <a:pt x="1345" y="381"/>
                </a:lnTo>
                <a:lnTo>
                  <a:pt x="1301" y="355"/>
                </a:lnTo>
                <a:lnTo>
                  <a:pt x="1256" y="335"/>
                </a:lnTo>
                <a:lnTo>
                  <a:pt x="1205" y="323"/>
                </a:lnTo>
                <a:lnTo>
                  <a:pt x="1154" y="319"/>
                </a:lnTo>
                <a:close/>
                <a:moveTo>
                  <a:pt x="1154" y="0"/>
                </a:moveTo>
                <a:lnTo>
                  <a:pt x="1228" y="3"/>
                </a:lnTo>
                <a:lnTo>
                  <a:pt x="1300" y="16"/>
                </a:lnTo>
                <a:lnTo>
                  <a:pt x="1368" y="35"/>
                </a:lnTo>
                <a:lnTo>
                  <a:pt x="1435" y="63"/>
                </a:lnTo>
                <a:lnTo>
                  <a:pt x="1498" y="98"/>
                </a:lnTo>
                <a:lnTo>
                  <a:pt x="1556" y="140"/>
                </a:lnTo>
                <a:lnTo>
                  <a:pt x="1611" y="189"/>
                </a:lnTo>
                <a:lnTo>
                  <a:pt x="1662" y="246"/>
                </a:lnTo>
                <a:lnTo>
                  <a:pt x="1704" y="305"/>
                </a:lnTo>
                <a:lnTo>
                  <a:pt x="1739" y="370"/>
                </a:lnTo>
                <a:lnTo>
                  <a:pt x="1767" y="437"/>
                </a:lnTo>
                <a:lnTo>
                  <a:pt x="1786" y="507"/>
                </a:lnTo>
                <a:lnTo>
                  <a:pt x="1799" y="578"/>
                </a:lnTo>
                <a:lnTo>
                  <a:pt x="1802" y="650"/>
                </a:lnTo>
                <a:lnTo>
                  <a:pt x="1797" y="724"/>
                </a:lnTo>
                <a:lnTo>
                  <a:pt x="1784" y="796"/>
                </a:lnTo>
                <a:lnTo>
                  <a:pt x="2589" y="1602"/>
                </a:lnTo>
                <a:lnTo>
                  <a:pt x="2613" y="1630"/>
                </a:lnTo>
                <a:lnTo>
                  <a:pt x="2628" y="1663"/>
                </a:lnTo>
                <a:lnTo>
                  <a:pt x="2636" y="1697"/>
                </a:lnTo>
                <a:lnTo>
                  <a:pt x="2636" y="1732"/>
                </a:lnTo>
                <a:lnTo>
                  <a:pt x="2628" y="1767"/>
                </a:lnTo>
                <a:lnTo>
                  <a:pt x="2613" y="1799"/>
                </a:lnTo>
                <a:lnTo>
                  <a:pt x="2589" y="1828"/>
                </a:lnTo>
                <a:lnTo>
                  <a:pt x="2506" y="1911"/>
                </a:lnTo>
                <a:lnTo>
                  <a:pt x="2714" y="2118"/>
                </a:lnTo>
                <a:lnTo>
                  <a:pt x="2912" y="1920"/>
                </a:lnTo>
                <a:lnTo>
                  <a:pt x="2879" y="1825"/>
                </a:lnTo>
                <a:lnTo>
                  <a:pt x="2854" y="1730"/>
                </a:lnTo>
                <a:lnTo>
                  <a:pt x="2838" y="1633"/>
                </a:lnTo>
                <a:lnTo>
                  <a:pt x="2830" y="1535"/>
                </a:lnTo>
                <a:lnTo>
                  <a:pt x="2830" y="1438"/>
                </a:lnTo>
                <a:lnTo>
                  <a:pt x="2837" y="1342"/>
                </a:lnTo>
                <a:lnTo>
                  <a:pt x="2852" y="1247"/>
                </a:lnTo>
                <a:lnTo>
                  <a:pt x="2877" y="1154"/>
                </a:lnTo>
                <a:lnTo>
                  <a:pt x="2907" y="1061"/>
                </a:lnTo>
                <a:lnTo>
                  <a:pt x="2945" y="971"/>
                </a:lnTo>
                <a:lnTo>
                  <a:pt x="2993" y="885"/>
                </a:lnTo>
                <a:lnTo>
                  <a:pt x="3047" y="803"/>
                </a:lnTo>
                <a:lnTo>
                  <a:pt x="3109" y="724"/>
                </a:lnTo>
                <a:lnTo>
                  <a:pt x="3177" y="648"/>
                </a:lnTo>
                <a:lnTo>
                  <a:pt x="3370" y="453"/>
                </a:lnTo>
                <a:lnTo>
                  <a:pt x="3446" y="384"/>
                </a:lnTo>
                <a:lnTo>
                  <a:pt x="3527" y="323"/>
                </a:lnTo>
                <a:lnTo>
                  <a:pt x="3613" y="269"/>
                </a:lnTo>
                <a:lnTo>
                  <a:pt x="3702" y="223"/>
                </a:lnTo>
                <a:lnTo>
                  <a:pt x="3797" y="186"/>
                </a:lnTo>
                <a:lnTo>
                  <a:pt x="3894" y="154"/>
                </a:lnTo>
                <a:lnTo>
                  <a:pt x="3994" y="133"/>
                </a:lnTo>
                <a:lnTo>
                  <a:pt x="4098" y="121"/>
                </a:lnTo>
                <a:lnTo>
                  <a:pt x="4203" y="116"/>
                </a:lnTo>
                <a:lnTo>
                  <a:pt x="4305" y="121"/>
                </a:lnTo>
                <a:lnTo>
                  <a:pt x="4407" y="133"/>
                </a:lnTo>
                <a:lnTo>
                  <a:pt x="4509" y="154"/>
                </a:lnTo>
                <a:lnTo>
                  <a:pt x="4607" y="184"/>
                </a:lnTo>
                <a:lnTo>
                  <a:pt x="4702" y="221"/>
                </a:lnTo>
                <a:lnTo>
                  <a:pt x="4735" y="240"/>
                </a:lnTo>
                <a:lnTo>
                  <a:pt x="4762" y="269"/>
                </a:lnTo>
                <a:lnTo>
                  <a:pt x="4783" y="300"/>
                </a:lnTo>
                <a:lnTo>
                  <a:pt x="4795" y="339"/>
                </a:lnTo>
                <a:lnTo>
                  <a:pt x="4797" y="377"/>
                </a:lnTo>
                <a:lnTo>
                  <a:pt x="4790" y="414"/>
                </a:lnTo>
                <a:lnTo>
                  <a:pt x="4774" y="449"/>
                </a:lnTo>
                <a:lnTo>
                  <a:pt x="4749" y="481"/>
                </a:lnTo>
                <a:lnTo>
                  <a:pt x="4159" y="1070"/>
                </a:lnTo>
                <a:lnTo>
                  <a:pt x="4117" y="1117"/>
                </a:lnTo>
                <a:lnTo>
                  <a:pt x="4084" y="1168"/>
                </a:lnTo>
                <a:lnTo>
                  <a:pt x="4055" y="1224"/>
                </a:lnTo>
                <a:lnTo>
                  <a:pt x="4036" y="1282"/>
                </a:lnTo>
                <a:lnTo>
                  <a:pt x="4024" y="1342"/>
                </a:lnTo>
                <a:lnTo>
                  <a:pt x="4020" y="1405"/>
                </a:lnTo>
                <a:lnTo>
                  <a:pt x="4024" y="1467"/>
                </a:lnTo>
                <a:lnTo>
                  <a:pt x="4036" y="1528"/>
                </a:lnTo>
                <a:lnTo>
                  <a:pt x="4055" y="1586"/>
                </a:lnTo>
                <a:lnTo>
                  <a:pt x="4084" y="1642"/>
                </a:lnTo>
                <a:lnTo>
                  <a:pt x="4119" y="1693"/>
                </a:lnTo>
                <a:lnTo>
                  <a:pt x="4159" y="1741"/>
                </a:lnTo>
                <a:lnTo>
                  <a:pt x="4206" y="1781"/>
                </a:lnTo>
                <a:lnTo>
                  <a:pt x="4257" y="1816"/>
                </a:lnTo>
                <a:lnTo>
                  <a:pt x="4314" y="1842"/>
                </a:lnTo>
                <a:lnTo>
                  <a:pt x="4372" y="1862"/>
                </a:lnTo>
                <a:lnTo>
                  <a:pt x="4431" y="1874"/>
                </a:lnTo>
                <a:lnTo>
                  <a:pt x="4495" y="1879"/>
                </a:lnTo>
                <a:lnTo>
                  <a:pt x="4556" y="1874"/>
                </a:lnTo>
                <a:lnTo>
                  <a:pt x="4617" y="1862"/>
                </a:lnTo>
                <a:lnTo>
                  <a:pt x="4675" y="1842"/>
                </a:lnTo>
                <a:lnTo>
                  <a:pt x="4732" y="1816"/>
                </a:lnTo>
                <a:lnTo>
                  <a:pt x="4783" y="1781"/>
                </a:lnTo>
                <a:lnTo>
                  <a:pt x="4830" y="1741"/>
                </a:lnTo>
                <a:lnTo>
                  <a:pt x="5420" y="1150"/>
                </a:lnTo>
                <a:lnTo>
                  <a:pt x="5452" y="1128"/>
                </a:lnTo>
                <a:lnTo>
                  <a:pt x="5487" y="1112"/>
                </a:lnTo>
                <a:lnTo>
                  <a:pt x="5524" y="1105"/>
                </a:lnTo>
                <a:lnTo>
                  <a:pt x="5562" y="1106"/>
                </a:lnTo>
                <a:lnTo>
                  <a:pt x="5601" y="1119"/>
                </a:lnTo>
                <a:lnTo>
                  <a:pt x="5633" y="1140"/>
                </a:lnTo>
                <a:lnTo>
                  <a:pt x="5661" y="1166"/>
                </a:lnTo>
                <a:lnTo>
                  <a:pt x="5680" y="1200"/>
                </a:lnTo>
                <a:lnTo>
                  <a:pt x="5719" y="1298"/>
                </a:lnTo>
                <a:lnTo>
                  <a:pt x="5749" y="1398"/>
                </a:lnTo>
                <a:lnTo>
                  <a:pt x="5768" y="1500"/>
                </a:lnTo>
                <a:lnTo>
                  <a:pt x="5780" y="1602"/>
                </a:lnTo>
                <a:lnTo>
                  <a:pt x="5784" y="1704"/>
                </a:lnTo>
                <a:lnTo>
                  <a:pt x="5778" y="1806"/>
                </a:lnTo>
                <a:lnTo>
                  <a:pt x="5766" y="1906"/>
                </a:lnTo>
                <a:lnTo>
                  <a:pt x="5743" y="2004"/>
                </a:lnTo>
                <a:lnTo>
                  <a:pt x="5713" y="2101"/>
                </a:lnTo>
                <a:lnTo>
                  <a:pt x="5677" y="2196"/>
                </a:lnTo>
                <a:lnTo>
                  <a:pt x="5629" y="2285"/>
                </a:lnTo>
                <a:lnTo>
                  <a:pt x="5576" y="2371"/>
                </a:lnTo>
                <a:lnTo>
                  <a:pt x="5515" y="2452"/>
                </a:lnTo>
                <a:lnTo>
                  <a:pt x="5445" y="2528"/>
                </a:lnTo>
                <a:lnTo>
                  <a:pt x="5250" y="2723"/>
                </a:lnTo>
                <a:lnTo>
                  <a:pt x="5174" y="2793"/>
                </a:lnTo>
                <a:lnTo>
                  <a:pt x="5092" y="2856"/>
                </a:lnTo>
                <a:lnTo>
                  <a:pt x="5004" y="2912"/>
                </a:lnTo>
                <a:lnTo>
                  <a:pt x="4913" y="2960"/>
                </a:lnTo>
                <a:lnTo>
                  <a:pt x="4819" y="2998"/>
                </a:lnTo>
                <a:lnTo>
                  <a:pt x="4721" y="3030"/>
                </a:lnTo>
                <a:lnTo>
                  <a:pt x="4621" y="3051"/>
                </a:lnTo>
                <a:lnTo>
                  <a:pt x="4517" y="3065"/>
                </a:lnTo>
                <a:lnTo>
                  <a:pt x="4414" y="3070"/>
                </a:lnTo>
                <a:lnTo>
                  <a:pt x="4301" y="3065"/>
                </a:lnTo>
                <a:lnTo>
                  <a:pt x="4192" y="3049"/>
                </a:lnTo>
                <a:lnTo>
                  <a:pt x="4085" y="3023"/>
                </a:lnTo>
                <a:lnTo>
                  <a:pt x="3980" y="2988"/>
                </a:lnTo>
                <a:lnTo>
                  <a:pt x="3781" y="3186"/>
                </a:lnTo>
                <a:lnTo>
                  <a:pt x="4586" y="3991"/>
                </a:lnTo>
                <a:lnTo>
                  <a:pt x="4609" y="4019"/>
                </a:lnTo>
                <a:lnTo>
                  <a:pt x="4625" y="4054"/>
                </a:lnTo>
                <a:lnTo>
                  <a:pt x="4802" y="4600"/>
                </a:lnTo>
                <a:lnTo>
                  <a:pt x="4809" y="4636"/>
                </a:lnTo>
                <a:lnTo>
                  <a:pt x="4809" y="4671"/>
                </a:lnTo>
                <a:lnTo>
                  <a:pt x="4800" y="4704"/>
                </a:lnTo>
                <a:lnTo>
                  <a:pt x="4786" y="4736"/>
                </a:lnTo>
                <a:lnTo>
                  <a:pt x="4763" y="4764"/>
                </a:lnTo>
                <a:lnTo>
                  <a:pt x="4739" y="4783"/>
                </a:lnTo>
                <a:lnTo>
                  <a:pt x="4711" y="4799"/>
                </a:lnTo>
                <a:lnTo>
                  <a:pt x="4681" y="4808"/>
                </a:lnTo>
                <a:lnTo>
                  <a:pt x="4651" y="4809"/>
                </a:lnTo>
                <a:lnTo>
                  <a:pt x="4625" y="4808"/>
                </a:lnTo>
                <a:lnTo>
                  <a:pt x="4600" y="4802"/>
                </a:lnTo>
                <a:lnTo>
                  <a:pt x="4054" y="4625"/>
                </a:lnTo>
                <a:lnTo>
                  <a:pt x="4020" y="4609"/>
                </a:lnTo>
                <a:lnTo>
                  <a:pt x="3990" y="4585"/>
                </a:lnTo>
                <a:lnTo>
                  <a:pt x="3186" y="3782"/>
                </a:lnTo>
                <a:lnTo>
                  <a:pt x="2380" y="4588"/>
                </a:lnTo>
                <a:lnTo>
                  <a:pt x="2315" y="4646"/>
                </a:lnTo>
                <a:lnTo>
                  <a:pt x="2246" y="4695"/>
                </a:lnTo>
                <a:lnTo>
                  <a:pt x="2173" y="4736"/>
                </a:lnTo>
                <a:lnTo>
                  <a:pt x="2095" y="4767"/>
                </a:lnTo>
                <a:lnTo>
                  <a:pt x="2015" y="4792"/>
                </a:lnTo>
                <a:lnTo>
                  <a:pt x="1930" y="4806"/>
                </a:lnTo>
                <a:lnTo>
                  <a:pt x="1846" y="4809"/>
                </a:lnTo>
                <a:lnTo>
                  <a:pt x="1760" y="4806"/>
                </a:lnTo>
                <a:lnTo>
                  <a:pt x="1676" y="4792"/>
                </a:lnTo>
                <a:lnTo>
                  <a:pt x="1595" y="4767"/>
                </a:lnTo>
                <a:lnTo>
                  <a:pt x="1517" y="4736"/>
                </a:lnTo>
                <a:lnTo>
                  <a:pt x="1444" y="4695"/>
                </a:lnTo>
                <a:lnTo>
                  <a:pt x="1375" y="4646"/>
                </a:lnTo>
                <a:lnTo>
                  <a:pt x="1310" y="4588"/>
                </a:lnTo>
                <a:lnTo>
                  <a:pt x="1254" y="4525"/>
                </a:lnTo>
                <a:lnTo>
                  <a:pt x="1205" y="4456"/>
                </a:lnTo>
                <a:lnTo>
                  <a:pt x="1164" y="4383"/>
                </a:lnTo>
                <a:lnTo>
                  <a:pt x="1131" y="4305"/>
                </a:lnTo>
                <a:lnTo>
                  <a:pt x="1108" y="4224"/>
                </a:lnTo>
                <a:lnTo>
                  <a:pt x="1094" y="4140"/>
                </a:lnTo>
                <a:lnTo>
                  <a:pt x="1089" y="4054"/>
                </a:lnTo>
                <a:lnTo>
                  <a:pt x="1094" y="3968"/>
                </a:lnTo>
                <a:lnTo>
                  <a:pt x="1108" y="3885"/>
                </a:lnTo>
                <a:lnTo>
                  <a:pt x="1131" y="3805"/>
                </a:lnTo>
                <a:lnTo>
                  <a:pt x="1164" y="3727"/>
                </a:lnTo>
                <a:lnTo>
                  <a:pt x="1205" y="3654"/>
                </a:lnTo>
                <a:lnTo>
                  <a:pt x="1254" y="3583"/>
                </a:lnTo>
                <a:lnTo>
                  <a:pt x="1310" y="3520"/>
                </a:lnTo>
                <a:lnTo>
                  <a:pt x="2118" y="2712"/>
                </a:lnTo>
                <a:lnTo>
                  <a:pt x="1911" y="2506"/>
                </a:lnTo>
                <a:lnTo>
                  <a:pt x="1828" y="2589"/>
                </a:lnTo>
                <a:lnTo>
                  <a:pt x="1804" y="2608"/>
                </a:lnTo>
                <a:lnTo>
                  <a:pt x="1777" y="2624"/>
                </a:lnTo>
                <a:lnTo>
                  <a:pt x="1748" y="2633"/>
                </a:lnTo>
                <a:lnTo>
                  <a:pt x="1716" y="2636"/>
                </a:lnTo>
                <a:lnTo>
                  <a:pt x="1684" y="2633"/>
                </a:lnTo>
                <a:lnTo>
                  <a:pt x="1654" y="2624"/>
                </a:lnTo>
                <a:lnTo>
                  <a:pt x="1626" y="2608"/>
                </a:lnTo>
                <a:lnTo>
                  <a:pt x="1602" y="2589"/>
                </a:lnTo>
                <a:lnTo>
                  <a:pt x="796" y="1783"/>
                </a:lnTo>
                <a:lnTo>
                  <a:pt x="722" y="1795"/>
                </a:lnTo>
                <a:lnTo>
                  <a:pt x="646" y="1800"/>
                </a:lnTo>
                <a:lnTo>
                  <a:pt x="646" y="1800"/>
                </a:lnTo>
                <a:lnTo>
                  <a:pt x="573" y="1797"/>
                </a:lnTo>
                <a:lnTo>
                  <a:pt x="502" y="1785"/>
                </a:lnTo>
                <a:lnTo>
                  <a:pt x="432" y="1763"/>
                </a:lnTo>
                <a:lnTo>
                  <a:pt x="367" y="1737"/>
                </a:lnTo>
                <a:lnTo>
                  <a:pt x="304" y="1702"/>
                </a:lnTo>
                <a:lnTo>
                  <a:pt x="244" y="1660"/>
                </a:lnTo>
                <a:lnTo>
                  <a:pt x="190" y="1611"/>
                </a:lnTo>
                <a:lnTo>
                  <a:pt x="141" y="1556"/>
                </a:lnTo>
                <a:lnTo>
                  <a:pt x="98" y="1496"/>
                </a:lnTo>
                <a:lnTo>
                  <a:pt x="63" y="1433"/>
                </a:lnTo>
                <a:lnTo>
                  <a:pt x="37" y="1368"/>
                </a:lnTo>
                <a:lnTo>
                  <a:pt x="16" y="1298"/>
                </a:lnTo>
                <a:lnTo>
                  <a:pt x="4" y="1226"/>
                </a:lnTo>
                <a:lnTo>
                  <a:pt x="0" y="1154"/>
                </a:lnTo>
                <a:lnTo>
                  <a:pt x="4" y="1080"/>
                </a:lnTo>
                <a:lnTo>
                  <a:pt x="16" y="1008"/>
                </a:lnTo>
                <a:lnTo>
                  <a:pt x="37" y="940"/>
                </a:lnTo>
                <a:lnTo>
                  <a:pt x="63" y="873"/>
                </a:lnTo>
                <a:lnTo>
                  <a:pt x="98" y="810"/>
                </a:lnTo>
                <a:lnTo>
                  <a:pt x="141" y="750"/>
                </a:lnTo>
                <a:lnTo>
                  <a:pt x="190" y="695"/>
                </a:lnTo>
                <a:lnTo>
                  <a:pt x="697" y="188"/>
                </a:lnTo>
                <a:lnTo>
                  <a:pt x="752" y="140"/>
                </a:lnTo>
                <a:lnTo>
                  <a:pt x="811" y="98"/>
                </a:lnTo>
                <a:lnTo>
                  <a:pt x="873" y="63"/>
                </a:lnTo>
                <a:lnTo>
                  <a:pt x="940" y="35"/>
                </a:lnTo>
                <a:lnTo>
                  <a:pt x="1010" y="16"/>
                </a:lnTo>
                <a:lnTo>
                  <a:pt x="1080" y="3"/>
                </a:lnTo>
                <a:lnTo>
                  <a:pt x="1154" y="0"/>
                </a:lnTo>
                <a:close/>
              </a:path>
            </a:pathLst>
          </a:custGeom>
          <a:solidFill>
            <a:schemeClr val="bg1"/>
          </a:solid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a:p>
        </p:txBody>
      </p:sp>
      <p:sp>
        <p:nvSpPr>
          <p:cNvPr id="32" name="Oval 21"/>
          <p:cNvSpPr>
            <a:spLocks noChangeArrowheads="1"/>
          </p:cNvSpPr>
          <p:nvPr/>
        </p:nvSpPr>
        <p:spPr bwMode="auto">
          <a:xfrm>
            <a:off x="6812355" y="2570874"/>
            <a:ext cx="1272165" cy="1194768"/>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Text Placeholder 4"/>
          <p:cNvSpPr txBox="1">
            <a:spLocks/>
          </p:cNvSpPr>
          <p:nvPr/>
        </p:nvSpPr>
        <p:spPr>
          <a:xfrm>
            <a:off x="8544098" y="4306429"/>
            <a:ext cx="3464414" cy="1397772"/>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mj-lt"/>
              <a:buNone/>
              <a:defRPr sz="1600" b="0" kern="1200">
                <a:solidFill>
                  <a:srgbClr val="4CA877"/>
                </a:solidFill>
                <a:latin typeface="Gordita" charset="0"/>
                <a:ea typeface="Gordita" charset="0"/>
                <a:cs typeface="Gordita" charset="0"/>
              </a:defRPr>
            </a:lvl1pPr>
            <a:lvl2pPr marL="457200" indent="0" algn="l" defTabSz="914400" rtl="0" eaLnBrk="1" latinLnBrk="0" hangingPunct="1">
              <a:lnSpc>
                <a:spcPct val="100000"/>
              </a:lnSpc>
              <a:spcBef>
                <a:spcPts val="500"/>
              </a:spcBef>
              <a:buFont typeface="AppleSymbols" charset="0"/>
              <a:buNone/>
              <a:defRPr sz="2000" b="1" kern="1200">
                <a:solidFill>
                  <a:srgbClr val="434244"/>
                </a:solidFill>
                <a:latin typeface="Gordita" charset="0"/>
                <a:ea typeface="Gordita" charset="0"/>
                <a:cs typeface="Gordita" charset="0"/>
              </a:defRPr>
            </a:lvl2pPr>
            <a:lvl3pPr marL="914400" indent="0" algn="l" defTabSz="914400" rtl="0" eaLnBrk="1" latinLnBrk="0" hangingPunct="1">
              <a:lnSpc>
                <a:spcPct val="100000"/>
              </a:lnSpc>
              <a:spcBef>
                <a:spcPts val="500"/>
              </a:spcBef>
              <a:buFont typeface="AppleSymbols" charset="0"/>
              <a:buNone/>
              <a:defRPr sz="1800" b="1" kern="1200">
                <a:solidFill>
                  <a:srgbClr val="434244"/>
                </a:solidFill>
                <a:latin typeface="Gordita" charset="0"/>
                <a:ea typeface="Gordita" charset="0"/>
                <a:cs typeface="Gordita" charset="0"/>
              </a:defRPr>
            </a:lvl3pPr>
            <a:lvl4pPr marL="1371600" indent="0" algn="l" defTabSz="914400" rtl="0" eaLnBrk="1" latinLnBrk="0" hangingPunct="1">
              <a:lnSpc>
                <a:spcPct val="100000"/>
              </a:lnSpc>
              <a:spcBef>
                <a:spcPts val="500"/>
              </a:spcBef>
              <a:buFont typeface="AppleSymbols" charset="0"/>
              <a:buNone/>
              <a:defRPr sz="1600" b="1" kern="1200">
                <a:solidFill>
                  <a:srgbClr val="434244"/>
                </a:solidFill>
                <a:latin typeface="Gordita" charset="0"/>
                <a:ea typeface="Gordita" charset="0"/>
                <a:cs typeface="Gordita" charset="0"/>
              </a:defRPr>
            </a:lvl4pPr>
            <a:lvl5pPr marL="1828800" indent="0" algn="l" defTabSz="914400" rtl="0" eaLnBrk="1" latinLnBrk="0" hangingPunct="1">
              <a:lnSpc>
                <a:spcPct val="100000"/>
              </a:lnSpc>
              <a:spcBef>
                <a:spcPts val="500"/>
              </a:spcBef>
              <a:buFont typeface="AppleSymbols" charset="0"/>
              <a:buNone/>
              <a:defRPr sz="1600" b="1" kern="1200">
                <a:solidFill>
                  <a:srgbClr val="434244"/>
                </a:solidFill>
                <a:latin typeface="Gordita" charset="0"/>
                <a:ea typeface="Gordita" charset="0"/>
                <a:cs typeface="Gordita"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lt-LT" sz="1900" dirty="0"/>
              <a:t>Nėra iškelta bankroto byla ir nėra likviduojami, nėra pritaikytos tarptautinės sankcijos.</a:t>
            </a:r>
            <a:endParaRPr lang="lt-LT" sz="1800" kern="0" dirty="0">
              <a:solidFill>
                <a:schemeClr val="bg1"/>
              </a:solidFill>
            </a:endParaRPr>
          </a:p>
          <a:p>
            <a:endParaRPr lang="lt-LT" sz="1800" kern="0" dirty="0">
              <a:solidFill>
                <a:schemeClr val="bg1"/>
              </a:solidFill>
            </a:endParaRPr>
          </a:p>
          <a:p>
            <a:endParaRPr lang="en-US" sz="1900" dirty="0"/>
          </a:p>
        </p:txBody>
      </p:sp>
      <p:sp>
        <p:nvSpPr>
          <p:cNvPr id="58" name="Text Placeholder 1"/>
          <p:cNvSpPr>
            <a:spLocks noGrp="1"/>
          </p:cNvSpPr>
          <p:nvPr>
            <p:ph type="body" idx="1"/>
          </p:nvPr>
        </p:nvSpPr>
        <p:spPr>
          <a:xfrm>
            <a:off x="8478888" y="2688707"/>
            <a:ext cx="3346179" cy="1437662"/>
          </a:xfrm>
        </p:spPr>
        <p:txBody>
          <a:bodyPr>
            <a:noAutofit/>
          </a:bodyPr>
          <a:lstStyle/>
          <a:p>
            <a:r>
              <a:rPr lang="lt-LT" sz="1900"/>
              <a:t>Negali kreiptis biudžetinės įstaigos</a:t>
            </a:r>
          </a:p>
        </p:txBody>
      </p:sp>
      <p:sp>
        <p:nvSpPr>
          <p:cNvPr id="59" name="Text Placeholder 1"/>
          <p:cNvSpPr>
            <a:spLocks noGrp="1"/>
          </p:cNvSpPr>
          <p:nvPr>
            <p:ph type="body" idx="1"/>
          </p:nvPr>
        </p:nvSpPr>
        <p:spPr>
          <a:xfrm>
            <a:off x="8478888" y="1197030"/>
            <a:ext cx="3346179" cy="997434"/>
          </a:xfrm>
        </p:spPr>
        <p:txBody>
          <a:bodyPr>
            <a:noAutofit/>
          </a:bodyPr>
          <a:lstStyle/>
          <a:p>
            <a:r>
              <a:rPr lang="lt-LT" sz="1900"/>
              <a:t>Vadovas  ar kitas  atsakingas asmuo neturi  nuobaudų</a:t>
            </a:r>
            <a:endParaRPr lang="en-US" sz="1900"/>
          </a:p>
        </p:txBody>
      </p:sp>
      <p:sp>
        <p:nvSpPr>
          <p:cNvPr id="56" name="Oval 21"/>
          <p:cNvSpPr>
            <a:spLocks noChangeArrowheads="1"/>
          </p:cNvSpPr>
          <p:nvPr/>
        </p:nvSpPr>
        <p:spPr bwMode="auto">
          <a:xfrm>
            <a:off x="6804647" y="994313"/>
            <a:ext cx="1272165" cy="1194768"/>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Oval 21"/>
          <p:cNvSpPr>
            <a:spLocks noChangeArrowheads="1"/>
          </p:cNvSpPr>
          <p:nvPr/>
        </p:nvSpPr>
        <p:spPr bwMode="auto">
          <a:xfrm>
            <a:off x="6763654" y="4105526"/>
            <a:ext cx="1272165" cy="1194768"/>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353" y="1256741"/>
            <a:ext cx="7620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895" y="4329040"/>
            <a:ext cx="762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21"/>
          <p:cNvSpPr>
            <a:spLocks noChangeArrowheads="1"/>
          </p:cNvSpPr>
          <p:nvPr/>
        </p:nvSpPr>
        <p:spPr bwMode="auto">
          <a:xfrm>
            <a:off x="1634091" y="2562694"/>
            <a:ext cx="1272165" cy="1194768"/>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Oval 21"/>
          <p:cNvSpPr>
            <a:spLocks noChangeArrowheads="1"/>
          </p:cNvSpPr>
          <p:nvPr/>
        </p:nvSpPr>
        <p:spPr bwMode="auto">
          <a:xfrm>
            <a:off x="1692148" y="4329040"/>
            <a:ext cx="1272165" cy="1194768"/>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007" y="2893378"/>
            <a:ext cx="753762" cy="67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119" y="4593049"/>
            <a:ext cx="5905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4899" y="2893378"/>
            <a:ext cx="5905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7437" y="1208244"/>
            <a:ext cx="762000" cy="79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2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92" y="372329"/>
            <a:ext cx="5587704" cy="1169088"/>
          </a:xfrm>
        </p:spPr>
        <p:txBody>
          <a:bodyPr>
            <a:normAutofit/>
          </a:bodyPr>
          <a:lstStyle/>
          <a:p>
            <a:pPr algn="ctr"/>
            <a:r>
              <a:rPr lang="lt-LT" dirty="0">
                <a:solidFill>
                  <a:srgbClr val="4CA877"/>
                </a:solidFill>
              </a:rPr>
              <a:t>Subsidijos dydis</a:t>
            </a:r>
            <a:endParaRPr lang="en-US" dirty="0">
              <a:solidFill>
                <a:srgbClr val="4CA877"/>
              </a:solidFill>
            </a:endParaRPr>
          </a:p>
        </p:txBody>
      </p:sp>
      <p:sp>
        <p:nvSpPr>
          <p:cNvPr id="4" name="Text Placeholder 3"/>
          <p:cNvSpPr>
            <a:spLocks noGrp="1"/>
          </p:cNvSpPr>
          <p:nvPr>
            <p:ph type="body" sz="half" idx="2"/>
          </p:nvPr>
        </p:nvSpPr>
        <p:spPr>
          <a:xfrm>
            <a:off x="689513" y="1511166"/>
            <a:ext cx="5171356" cy="4601027"/>
          </a:xfrm>
        </p:spPr>
        <p:txBody>
          <a:bodyPr>
            <a:noAutofit/>
          </a:bodyPr>
          <a:lstStyle/>
          <a:p>
            <a:pPr algn="just"/>
            <a:r>
              <a:rPr lang="lt-LT" sz="2400" dirty="0"/>
              <a:t>100 proc. nuo  darbuotojo darbo sutartyje iki karantino dienos nustatyto darbo užmokesčio, bet ne daugiau kaip 1,5 Vyriausybės patvirtintos minimaliosios mėnesinės algos dydžio (</a:t>
            </a:r>
            <a:r>
              <a:rPr lang="lt-LT" sz="2400" dirty="0" err="1"/>
              <a:t>Max</a:t>
            </a:r>
            <a:r>
              <a:rPr lang="lt-LT" sz="2400" dirty="0"/>
              <a:t> 963 EUR). </a:t>
            </a:r>
          </a:p>
          <a:p>
            <a:pPr algn="just"/>
            <a:r>
              <a:rPr lang="lt-LT" sz="2400" dirty="0"/>
              <a:t> Nuo 2021 01 01 MMA - 642 EUR, MVA - 3,93 EUR.</a:t>
            </a:r>
          </a:p>
          <a:p>
            <a:pPr algn="just"/>
            <a:endParaRPr lang="lt-LT" sz="2400" dirty="0"/>
          </a:p>
          <a:p>
            <a:pPr marL="0" indent="0" algn="just">
              <a:buNone/>
            </a:pPr>
            <a:endParaRPr lang="lt-LT" sz="2400" dirty="0"/>
          </a:p>
          <a:p>
            <a:pPr algn="just"/>
            <a:endParaRPr lang="en-US" sz="1900" dirty="0"/>
          </a:p>
          <a:p>
            <a:pPr algn="just"/>
            <a:endParaRPr lang="lt-LT" sz="1900" dirty="0"/>
          </a:p>
          <a:p>
            <a:pPr algn="just"/>
            <a:endParaRPr lang="lt-LT" sz="1900" dirty="0"/>
          </a:p>
          <a:p>
            <a:pPr marL="0" indent="0" algn="just">
              <a:buNone/>
            </a:pPr>
            <a:endParaRPr lang="lt-LT" sz="1900" dirty="0"/>
          </a:p>
          <a:p>
            <a:pPr algn="just"/>
            <a:endParaRPr lang="lt-LT" sz="1900" dirty="0"/>
          </a:p>
        </p:txBody>
      </p:sp>
      <p:sp>
        <p:nvSpPr>
          <p:cNvPr id="7" name="Up Arrow 4"/>
          <p:cNvSpPr/>
          <p:nvPr/>
        </p:nvSpPr>
        <p:spPr>
          <a:xfrm>
            <a:off x="5995063" y="1766181"/>
            <a:ext cx="3347634" cy="4982705"/>
          </a:xfrm>
          <a:prstGeom prst="upArrow">
            <a:avLst>
              <a:gd name="adj1" fmla="val 72689"/>
              <a:gd name="adj2" fmla="val 39496"/>
            </a:avLst>
          </a:prstGeom>
          <a:ln>
            <a:noFill/>
          </a:ln>
          <a:effectLst>
            <a:outerShdw blurRad="254000" dist="38100" dir="16200000" sx="102000" sy="102000" rotWithShape="0">
              <a:schemeClr val="accent1">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6"/>
          <p:cNvSpPr/>
          <p:nvPr/>
        </p:nvSpPr>
        <p:spPr>
          <a:xfrm flipV="1">
            <a:off x="8808871" y="609350"/>
            <a:ext cx="3347634" cy="4982705"/>
          </a:xfrm>
          <a:prstGeom prst="upArrow">
            <a:avLst>
              <a:gd name="adj1" fmla="val 72689"/>
              <a:gd name="adj2" fmla="val 39496"/>
            </a:avLst>
          </a:prstGeom>
          <a:solidFill>
            <a:schemeClr val="accent3"/>
          </a:solidFill>
          <a:ln>
            <a:noFill/>
          </a:ln>
          <a:effectLst>
            <a:outerShdw blurRad="254000" dist="38100" dir="5400000" sx="102000" sy="102000" algn="t" rotWithShape="0">
              <a:schemeClr val="accent3">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4"/>
          <p:cNvGrpSpPr>
            <a:grpSpLocks noChangeAspect="1"/>
          </p:cNvGrpSpPr>
          <p:nvPr/>
        </p:nvGrpSpPr>
        <p:grpSpPr bwMode="auto">
          <a:xfrm>
            <a:off x="7041031" y="3347942"/>
            <a:ext cx="1310145" cy="1310145"/>
            <a:chOff x="1028" y="356"/>
            <a:chExt cx="3006" cy="3006"/>
          </a:xfrm>
          <a:solidFill>
            <a:schemeClr val="bg1"/>
          </a:solidFill>
        </p:grpSpPr>
        <p:sp>
          <p:nvSpPr>
            <p:cNvPr id="11" name="Freeform 6"/>
            <p:cNvSpPr>
              <a:spLocks noEditPoints="1"/>
            </p:cNvSpPr>
            <p:nvPr/>
          </p:nvSpPr>
          <p:spPr bwMode="auto">
            <a:xfrm>
              <a:off x="1996" y="1300"/>
              <a:ext cx="1070" cy="1118"/>
            </a:xfrm>
            <a:custGeom>
              <a:avLst/>
              <a:gdLst>
                <a:gd name="T0" fmla="*/ 803 w 2138"/>
                <a:gd name="T1" fmla="*/ 432 h 2238"/>
                <a:gd name="T2" fmla="*/ 519 w 2138"/>
                <a:gd name="T3" fmla="*/ 631 h 2238"/>
                <a:gd name="T4" fmla="*/ 357 w 2138"/>
                <a:gd name="T5" fmla="*/ 939 h 2238"/>
                <a:gd name="T6" fmla="*/ 357 w 2138"/>
                <a:gd name="T7" fmla="*/ 1299 h 2238"/>
                <a:gd name="T8" fmla="*/ 519 w 2138"/>
                <a:gd name="T9" fmla="*/ 1607 h 2238"/>
                <a:gd name="T10" fmla="*/ 803 w 2138"/>
                <a:gd name="T11" fmla="*/ 1806 h 2238"/>
                <a:gd name="T12" fmla="*/ 1162 w 2138"/>
                <a:gd name="T13" fmla="*/ 1850 h 2238"/>
                <a:gd name="T14" fmla="*/ 1488 w 2138"/>
                <a:gd name="T15" fmla="*/ 1722 h 2238"/>
                <a:gd name="T16" fmla="*/ 1718 w 2138"/>
                <a:gd name="T17" fmla="*/ 1465 h 2238"/>
                <a:gd name="T18" fmla="*/ 1805 w 2138"/>
                <a:gd name="T19" fmla="*/ 1119 h 2238"/>
                <a:gd name="T20" fmla="*/ 1718 w 2138"/>
                <a:gd name="T21" fmla="*/ 773 h 2238"/>
                <a:gd name="T22" fmla="*/ 1488 w 2138"/>
                <a:gd name="T23" fmla="*/ 516 h 2238"/>
                <a:gd name="T24" fmla="*/ 1162 w 2138"/>
                <a:gd name="T25" fmla="*/ 388 h 2238"/>
                <a:gd name="T26" fmla="*/ 1125 w 2138"/>
                <a:gd name="T27" fmla="*/ 19 h 2238"/>
                <a:gd name="T28" fmla="*/ 1166 w 2138"/>
                <a:gd name="T29" fmla="*/ 197 h 2238"/>
                <a:gd name="T30" fmla="*/ 1534 w 2138"/>
                <a:gd name="T31" fmla="*/ 317 h 2238"/>
                <a:gd name="T32" fmla="*/ 1656 w 2138"/>
                <a:gd name="T33" fmla="*/ 197 h 2238"/>
                <a:gd name="T34" fmla="*/ 1745 w 2138"/>
                <a:gd name="T35" fmla="*/ 232 h 2238"/>
                <a:gd name="T36" fmla="*/ 1759 w 2138"/>
                <a:gd name="T37" fmla="*/ 325 h 2238"/>
                <a:gd name="T38" fmla="*/ 1818 w 2138"/>
                <a:gd name="T39" fmla="*/ 574 h 2238"/>
                <a:gd name="T40" fmla="*/ 2044 w 2138"/>
                <a:gd name="T41" fmla="*/ 707 h 2238"/>
                <a:gd name="T42" fmla="*/ 2133 w 2138"/>
                <a:gd name="T43" fmla="*/ 773 h 2238"/>
                <a:gd name="T44" fmla="*/ 2098 w 2138"/>
                <a:gd name="T45" fmla="*/ 880 h 2238"/>
                <a:gd name="T46" fmla="*/ 1996 w 2138"/>
                <a:gd name="T47" fmla="*/ 1119 h 2238"/>
                <a:gd name="T48" fmla="*/ 2098 w 2138"/>
                <a:gd name="T49" fmla="*/ 1358 h 2238"/>
                <a:gd name="T50" fmla="*/ 2133 w 2138"/>
                <a:gd name="T51" fmla="*/ 1465 h 2238"/>
                <a:gd name="T52" fmla="*/ 2066 w 2138"/>
                <a:gd name="T53" fmla="*/ 1529 h 2238"/>
                <a:gd name="T54" fmla="*/ 1872 w 2138"/>
                <a:gd name="T55" fmla="*/ 1582 h 2238"/>
                <a:gd name="T56" fmla="*/ 1749 w 2138"/>
                <a:gd name="T57" fmla="*/ 1890 h 2238"/>
                <a:gd name="T58" fmla="*/ 1758 w 2138"/>
                <a:gd name="T59" fmla="*/ 1986 h 2238"/>
                <a:gd name="T60" fmla="*/ 1670 w 2138"/>
                <a:gd name="T61" fmla="*/ 2043 h 2238"/>
                <a:gd name="T62" fmla="*/ 1594 w 2138"/>
                <a:gd name="T63" fmla="*/ 2003 h 2238"/>
                <a:gd name="T64" fmla="*/ 1264 w 2138"/>
                <a:gd name="T65" fmla="*/ 2026 h 2238"/>
                <a:gd name="T66" fmla="*/ 1146 w 2138"/>
                <a:gd name="T67" fmla="*/ 2199 h 2238"/>
                <a:gd name="T68" fmla="*/ 1038 w 2138"/>
                <a:gd name="T69" fmla="*/ 2234 h 2238"/>
                <a:gd name="T70" fmla="*/ 972 w 2138"/>
                <a:gd name="T71" fmla="*/ 2143 h 2238"/>
                <a:gd name="T72" fmla="*/ 690 w 2138"/>
                <a:gd name="T73" fmla="*/ 1964 h 2238"/>
                <a:gd name="T74" fmla="*/ 510 w 2138"/>
                <a:gd name="T75" fmla="*/ 2034 h 2238"/>
                <a:gd name="T76" fmla="*/ 411 w 2138"/>
                <a:gd name="T77" fmla="*/ 2024 h 2238"/>
                <a:gd name="T78" fmla="*/ 371 w 2138"/>
                <a:gd name="T79" fmla="*/ 1937 h 2238"/>
                <a:gd name="T80" fmla="*/ 380 w 2138"/>
                <a:gd name="T81" fmla="*/ 1740 h 2238"/>
                <a:gd name="T82" fmla="*/ 125 w 2138"/>
                <a:gd name="T83" fmla="*/ 1527 h 2238"/>
                <a:gd name="T84" fmla="*/ 31 w 2138"/>
                <a:gd name="T85" fmla="*/ 1505 h 2238"/>
                <a:gd name="T86" fmla="*/ 5 w 2138"/>
                <a:gd name="T87" fmla="*/ 1405 h 2238"/>
                <a:gd name="T88" fmla="*/ 162 w 2138"/>
                <a:gd name="T89" fmla="*/ 1312 h 2238"/>
                <a:gd name="T90" fmla="*/ 162 w 2138"/>
                <a:gd name="T91" fmla="*/ 926 h 2238"/>
                <a:gd name="T92" fmla="*/ 5 w 2138"/>
                <a:gd name="T93" fmla="*/ 833 h 2238"/>
                <a:gd name="T94" fmla="*/ 40 w 2138"/>
                <a:gd name="T95" fmla="*/ 725 h 2238"/>
                <a:gd name="T96" fmla="*/ 222 w 2138"/>
                <a:gd name="T97" fmla="*/ 744 h 2238"/>
                <a:gd name="T98" fmla="*/ 450 w 2138"/>
                <a:gd name="T99" fmla="*/ 430 h 2238"/>
                <a:gd name="T100" fmla="*/ 373 w 2138"/>
                <a:gd name="T101" fmla="*/ 275 h 2238"/>
                <a:gd name="T102" fmla="*/ 433 w 2138"/>
                <a:gd name="T103" fmla="*/ 201 h 2238"/>
                <a:gd name="T104" fmla="*/ 528 w 2138"/>
                <a:gd name="T105" fmla="*/ 215 h 2238"/>
                <a:gd name="T106" fmla="*/ 781 w 2138"/>
                <a:gd name="T107" fmla="*/ 237 h 2238"/>
                <a:gd name="T108" fmla="*/ 978 w 2138"/>
                <a:gd name="T109" fmla="*/ 66 h 2238"/>
                <a:gd name="T110" fmla="*/ 1069 w 2138"/>
                <a:gd name="T111"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38" h="2238">
                  <a:moveTo>
                    <a:pt x="1069" y="383"/>
                  </a:moveTo>
                  <a:lnTo>
                    <a:pt x="976" y="388"/>
                  </a:lnTo>
                  <a:lnTo>
                    <a:pt x="889" y="407"/>
                  </a:lnTo>
                  <a:lnTo>
                    <a:pt x="803" y="432"/>
                  </a:lnTo>
                  <a:lnTo>
                    <a:pt x="723" y="470"/>
                  </a:lnTo>
                  <a:lnTo>
                    <a:pt x="650" y="516"/>
                  </a:lnTo>
                  <a:lnTo>
                    <a:pt x="581" y="569"/>
                  </a:lnTo>
                  <a:lnTo>
                    <a:pt x="519" y="631"/>
                  </a:lnTo>
                  <a:lnTo>
                    <a:pt x="466" y="700"/>
                  </a:lnTo>
                  <a:lnTo>
                    <a:pt x="420" y="773"/>
                  </a:lnTo>
                  <a:lnTo>
                    <a:pt x="382" y="853"/>
                  </a:lnTo>
                  <a:lnTo>
                    <a:pt x="357" y="939"/>
                  </a:lnTo>
                  <a:lnTo>
                    <a:pt x="338" y="1026"/>
                  </a:lnTo>
                  <a:lnTo>
                    <a:pt x="333" y="1119"/>
                  </a:lnTo>
                  <a:lnTo>
                    <a:pt x="338" y="1212"/>
                  </a:lnTo>
                  <a:lnTo>
                    <a:pt x="357" y="1299"/>
                  </a:lnTo>
                  <a:lnTo>
                    <a:pt x="382" y="1385"/>
                  </a:lnTo>
                  <a:lnTo>
                    <a:pt x="420" y="1465"/>
                  </a:lnTo>
                  <a:lnTo>
                    <a:pt x="466" y="1538"/>
                  </a:lnTo>
                  <a:lnTo>
                    <a:pt x="519" y="1607"/>
                  </a:lnTo>
                  <a:lnTo>
                    <a:pt x="581" y="1669"/>
                  </a:lnTo>
                  <a:lnTo>
                    <a:pt x="650" y="1722"/>
                  </a:lnTo>
                  <a:lnTo>
                    <a:pt x="723" y="1768"/>
                  </a:lnTo>
                  <a:lnTo>
                    <a:pt x="803" y="1806"/>
                  </a:lnTo>
                  <a:lnTo>
                    <a:pt x="889" y="1831"/>
                  </a:lnTo>
                  <a:lnTo>
                    <a:pt x="976" y="1850"/>
                  </a:lnTo>
                  <a:lnTo>
                    <a:pt x="1069" y="1855"/>
                  </a:lnTo>
                  <a:lnTo>
                    <a:pt x="1162" y="1850"/>
                  </a:lnTo>
                  <a:lnTo>
                    <a:pt x="1249" y="1831"/>
                  </a:lnTo>
                  <a:lnTo>
                    <a:pt x="1335" y="1806"/>
                  </a:lnTo>
                  <a:lnTo>
                    <a:pt x="1415" y="1768"/>
                  </a:lnTo>
                  <a:lnTo>
                    <a:pt x="1488" y="1722"/>
                  </a:lnTo>
                  <a:lnTo>
                    <a:pt x="1557" y="1669"/>
                  </a:lnTo>
                  <a:lnTo>
                    <a:pt x="1619" y="1607"/>
                  </a:lnTo>
                  <a:lnTo>
                    <a:pt x="1672" y="1538"/>
                  </a:lnTo>
                  <a:lnTo>
                    <a:pt x="1718" y="1465"/>
                  </a:lnTo>
                  <a:lnTo>
                    <a:pt x="1756" y="1385"/>
                  </a:lnTo>
                  <a:lnTo>
                    <a:pt x="1781" y="1299"/>
                  </a:lnTo>
                  <a:lnTo>
                    <a:pt x="1800" y="1212"/>
                  </a:lnTo>
                  <a:lnTo>
                    <a:pt x="1805" y="1119"/>
                  </a:lnTo>
                  <a:lnTo>
                    <a:pt x="1800" y="1026"/>
                  </a:lnTo>
                  <a:lnTo>
                    <a:pt x="1781" y="939"/>
                  </a:lnTo>
                  <a:lnTo>
                    <a:pt x="1756" y="853"/>
                  </a:lnTo>
                  <a:lnTo>
                    <a:pt x="1718" y="773"/>
                  </a:lnTo>
                  <a:lnTo>
                    <a:pt x="1672" y="700"/>
                  </a:lnTo>
                  <a:lnTo>
                    <a:pt x="1619" y="631"/>
                  </a:lnTo>
                  <a:lnTo>
                    <a:pt x="1557" y="569"/>
                  </a:lnTo>
                  <a:lnTo>
                    <a:pt x="1488" y="516"/>
                  </a:lnTo>
                  <a:lnTo>
                    <a:pt x="1415" y="470"/>
                  </a:lnTo>
                  <a:lnTo>
                    <a:pt x="1335" y="432"/>
                  </a:lnTo>
                  <a:lnTo>
                    <a:pt x="1249" y="407"/>
                  </a:lnTo>
                  <a:lnTo>
                    <a:pt x="1162" y="388"/>
                  </a:lnTo>
                  <a:lnTo>
                    <a:pt x="1069" y="383"/>
                  </a:lnTo>
                  <a:close/>
                  <a:moveTo>
                    <a:pt x="1069" y="0"/>
                  </a:moveTo>
                  <a:lnTo>
                    <a:pt x="1100" y="4"/>
                  </a:lnTo>
                  <a:lnTo>
                    <a:pt x="1125" y="19"/>
                  </a:lnTo>
                  <a:lnTo>
                    <a:pt x="1146" y="39"/>
                  </a:lnTo>
                  <a:lnTo>
                    <a:pt x="1160" y="66"/>
                  </a:lnTo>
                  <a:lnTo>
                    <a:pt x="1166" y="95"/>
                  </a:lnTo>
                  <a:lnTo>
                    <a:pt x="1166" y="197"/>
                  </a:lnTo>
                  <a:lnTo>
                    <a:pt x="1264" y="212"/>
                  </a:lnTo>
                  <a:lnTo>
                    <a:pt x="1357" y="237"/>
                  </a:lnTo>
                  <a:lnTo>
                    <a:pt x="1448" y="274"/>
                  </a:lnTo>
                  <a:lnTo>
                    <a:pt x="1534" y="317"/>
                  </a:lnTo>
                  <a:lnTo>
                    <a:pt x="1594" y="235"/>
                  </a:lnTo>
                  <a:lnTo>
                    <a:pt x="1610" y="215"/>
                  </a:lnTo>
                  <a:lnTo>
                    <a:pt x="1632" y="203"/>
                  </a:lnTo>
                  <a:lnTo>
                    <a:pt x="1656" y="197"/>
                  </a:lnTo>
                  <a:lnTo>
                    <a:pt x="1679" y="195"/>
                  </a:lnTo>
                  <a:lnTo>
                    <a:pt x="1705" y="201"/>
                  </a:lnTo>
                  <a:lnTo>
                    <a:pt x="1727" y="214"/>
                  </a:lnTo>
                  <a:lnTo>
                    <a:pt x="1745" y="232"/>
                  </a:lnTo>
                  <a:lnTo>
                    <a:pt x="1758" y="252"/>
                  </a:lnTo>
                  <a:lnTo>
                    <a:pt x="1765" y="275"/>
                  </a:lnTo>
                  <a:lnTo>
                    <a:pt x="1767" y="301"/>
                  </a:lnTo>
                  <a:lnTo>
                    <a:pt x="1759" y="325"/>
                  </a:lnTo>
                  <a:lnTo>
                    <a:pt x="1749" y="347"/>
                  </a:lnTo>
                  <a:lnTo>
                    <a:pt x="1688" y="430"/>
                  </a:lnTo>
                  <a:lnTo>
                    <a:pt x="1758" y="498"/>
                  </a:lnTo>
                  <a:lnTo>
                    <a:pt x="1818" y="574"/>
                  </a:lnTo>
                  <a:lnTo>
                    <a:pt x="1872" y="656"/>
                  </a:lnTo>
                  <a:lnTo>
                    <a:pt x="1916" y="744"/>
                  </a:lnTo>
                  <a:lnTo>
                    <a:pt x="2013" y="711"/>
                  </a:lnTo>
                  <a:lnTo>
                    <a:pt x="2044" y="707"/>
                  </a:lnTo>
                  <a:lnTo>
                    <a:pt x="2073" y="711"/>
                  </a:lnTo>
                  <a:lnTo>
                    <a:pt x="2098" y="725"/>
                  </a:lnTo>
                  <a:lnTo>
                    <a:pt x="2120" y="746"/>
                  </a:lnTo>
                  <a:lnTo>
                    <a:pt x="2133" y="773"/>
                  </a:lnTo>
                  <a:lnTo>
                    <a:pt x="2138" y="804"/>
                  </a:lnTo>
                  <a:lnTo>
                    <a:pt x="2133" y="833"/>
                  </a:lnTo>
                  <a:lnTo>
                    <a:pt x="2120" y="858"/>
                  </a:lnTo>
                  <a:lnTo>
                    <a:pt x="2098" y="880"/>
                  </a:lnTo>
                  <a:lnTo>
                    <a:pt x="2071" y="895"/>
                  </a:lnTo>
                  <a:lnTo>
                    <a:pt x="1976" y="926"/>
                  </a:lnTo>
                  <a:lnTo>
                    <a:pt x="1991" y="1021"/>
                  </a:lnTo>
                  <a:lnTo>
                    <a:pt x="1996" y="1119"/>
                  </a:lnTo>
                  <a:lnTo>
                    <a:pt x="1991" y="1217"/>
                  </a:lnTo>
                  <a:lnTo>
                    <a:pt x="1976" y="1312"/>
                  </a:lnTo>
                  <a:lnTo>
                    <a:pt x="2071" y="1343"/>
                  </a:lnTo>
                  <a:lnTo>
                    <a:pt x="2098" y="1358"/>
                  </a:lnTo>
                  <a:lnTo>
                    <a:pt x="2120" y="1380"/>
                  </a:lnTo>
                  <a:lnTo>
                    <a:pt x="2133" y="1405"/>
                  </a:lnTo>
                  <a:lnTo>
                    <a:pt x="2138" y="1434"/>
                  </a:lnTo>
                  <a:lnTo>
                    <a:pt x="2133" y="1465"/>
                  </a:lnTo>
                  <a:lnTo>
                    <a:pt x="2122" y="1487"/>
                  </a:lnTo>
                  <a:lnTo>
                    <a:pt x="2107" y="1505"/>
                  </a:lnTo>
                  <a:lnTo>
                    <a:pt x="2087" y="1520"/>
                  </a:lnTo>
                  <a:lnTo>
                    <a:pt x="2066" y="1529"/>
                  </a:lnTo>
                  <a:lnTo>
                    <a:pt x="2042" y="1531"/>
                  </a:lnTo>
                  <a:lnTo>
                    <a:pt x="2013" y="1527"/>
                  </a:lnTo>
                  <a:lnTo>
                    <a:pt x="1916" y="1494"/>
                  </a:lnTo>
                  <a:lnTo>
                    <a:pt x="1872" y="1582"/>
                  </a:lnTo>
                  <a:lnTo>
                    <a:pt x="1818" y="1664"/>
                  </a:lnTo>
                  <a:lnTo>
                    <a:pt x="1758" y="1740"/>
                  </a:lnTo>
                  <a:lnTo>
                    <a:pt x="1688" y="1808"/>
                  </a:lnTo>
                  <a:lnTo>
                    <a:pt x="1749" y="1890"/>
                  </a:lnTo>
                  <a:lnTo>
                    <a:pt x="1759" y="1913"/>
                  </a:lnTo>
                  <a:lnTo>
                    <a:pt x="1767" y="1937"/>
                  </a:lnTo>
                  <a:lnTo>
                    <a:pt x="1765" y="1963"/>
                  </a:lnTo>
                  <a:lnTo>
                    <a:pt x="1758" y="1986"/>
                  </a:lnTo>
                  <a:lnTo>
                    <a:pt x="1745" y="2006"/>
                  </a:lnTo>
                  <a:lnTo>
                    <a:pt x="1727" y="2024"/>
                  </a:lnTo>
                  <a:lnTo>
                    <a:pt x="1699" y="2039"/>
                  </a:lnTo>
                  <a:lnTo>
                    <a:pt x="1670" y="2043"/>
                  </a:lnTo>
                  <a:lnTo>
                    <a:pt x="1648" y="2041"/>
                  </a:lnTo>
                  <a:lnTo>
                    <a:pt x="1628" y="2034"/>
                  </a:lnTo>
                  <a:lnTo>
                    <a:pt x="1608" y="2021"/>
                  </a:lnTo>
                  <a:lnTo>
                    <a:pt x="1594" y="2003"/>
                  </a:lnTo>
                  <a:lnTo>
                    <a:pt x="1534" y="1921"/>
                  </a:lnTo>
                  <a:lnTo>
                    <a:pt x="1448" y="1964"/>
                  </a:lnTo>
                  <a:lnTo>
                    <a:pt x="1357" y="2001"/>
                  </a:lnTo>
                  <a:lnTo>
                    <a:pt x="1264" y="2026"/>
                  </a:lnTo>
                  <a:lnTo>
                    <a:pt x="1166" y="2041"/>
                  </a:lnTo>
                  <a:lnTo>
                    <a:pt x="1166" y="2143"/>
                  </a:lnTo>
                  <a:lnTo>
                    <a:pt x="1160" y="2172"/>
                  </a:lnTo>
                  <a:lnTo>
                    <a:pt x="1146" y="2199"/>
                  </a:lnTo>
                  <a:lnTo>
                    <a:pt x="1125" y="2219"/>
                  </a:lnTo>
                  <a:lnTo>
                    <a:pt x="1100" y="2234"/>
                  </a:lnTo>
                  <a:lnTo>
                    <a:pt x="1069" y="2238"/>
                  </a:lnTo>
                  <a:lnTo>
                    <a:pt x="1038" y="2234"/>
                  </a:lnTo>
                  <a:lnTo>
                    <a:pt x="1013" y="2219"/>
                  </a:lnTo>
                  <a:lnTo>
                    <a:pt x="991" y="2199"/>
                  </a:lnTo>
                  <a:lnTo>
                    <a:pt x="978" y="2172"/>
                  </a:lnTo>
                  <a:lnTo>
                    <a:pt x="972" y="2143"/>
                  </a:lnTo>
                  <a:lnTo>
                    <a:pt x="972" y="2041"/>
                  </a:lnTo>
                  <a:lnTo>
                    <a:pt x="874" y="2026"/>
                  </a:lnTo>
                  <a:lnTo>
                    <a:pt x="781" y="2001"/>
                  </a:lnTo>
                  <a:lnTo>
                    <a:pt x="690" y="1964"/>
                  </a:lnTo>
                  <a:lnTo>
                    <a:pt x="604" y="1921"/>
                  </a:lnTo>
                  <a:lnTo>
                    <a:pt x="544" y="2003"/>
                  </a:lnTo>
                  <a:lnTo>
                    <a:pt x="530" y="2021"/>
                  </a:lnTo>
                  <a:lnTo>
                    <a:pt x="510" y="2034"/>
                  </a:lnTo>
                  <a:lnTo>
                    <a:pt x="490" y="2041"/>
                  </a:lnTo>
                  <a:lnTo>
                    <a:pt x="468" y="2043"/>
                  </a:lnTo>
                  <a:lnTo>
                    <a:pt x="439" y="2039"/>
                  </a:lnTo>
                  <a:lnTo>
                    <a:pt x="411" y="2024"/>
                  </a:lnTo>
                  <a:lnTo>
                    <a:pt x="393" y="2006"/>
                  </a:lnTo>
                  <a:lnTo>
                    <a:pt x="380" y="1986"/>
                  </a:lnTo>
                  <a:lnTo>
                    <a:pt x="373" y="1963"/>
                  </a:lnTo>
                  <a:lnTo>
                    <a:pt x="371" y="1937"/>
                  </a:lnTo>
                  <a:lnTo>
                    <a:pt x="379" y="1913"/>
                  </a:lnTo>
                  <a:lnTo>
                    <a:pt x="389" y="1890"/>
                  </a:lnTo>
                  <a:lnTo>
                    <a:pt x="450" y="1808"/>
                  </a:lnTo>
                  <a:lnTo>
                    <a:pt x="380" y="1740"/>
                  </a:lnTo>
                  <a:lnTo>
                    <a:pt x="320" y="1664"/>
                  </a:lnTo>
                  <a:lnTo>
                    <a:pt x="266" y="1582"/>
                  </a:lnTo>
                  <a:lnTo>
                    <a:pt x="222" y="1494"/>
                  </a:lnTo>
                  <a:lnTo>
                    <a:pt x="125" y="1527"/>
                  </a:lnTo>
                  <a:lnTo>
                    <a:pt x="96" y="1531"/>
                  </a:lnTo>
                  <a:lnTo>
                    <a:pt x="72" y="1529"/>
                  </a:lnTo>
                  <a:lnTo>
                    <a:pt x="51" y="1520"/>
                  </a:lnTo>
                  <a:lnTo>
                    <a:pt x="31" y="1505"/>
                  </a:lnTo>
                  <a:lnTo>
                    <a:pt x="16" y="1487"/>
                  </a:lnTo>
                  <a:lnTo>
                    <a:pt x="5" y="1465"/>
                  </a:lnTo>
                  <a:lnTo>
                    <a:pt x="0" y="1434"/>
                  </a:lnTo>
                  <a:lnTo>
                    <a:pt x="5" y="1405"/>
                  </a:lnTo>
                  <a:lnTo>
                    <a:pt x="18" y="1380"/>
                  </a:lnTo>
                  <a:lnTo>
                    <a:pt x="40" y="1358"/>
                  </a:lnTo>
                  <a:lnTo>
                    <a:pt x="67" y="1343"/>
                  </a:lnTo>
                  <a:lnTo>
                    <a:pt x="162" y="1312"/>
                  </a:lnTo>
                  <a:lnTo>
                    <a:pt x="147" y="1217"/>
                  </a:lnTo>
                  <a:lnTo>
                    <a:pt x="142" y="1119"/>
                  </a:lnTo>
                  <a:lnTo>
                    <a:pt x="147" y="1021"/>
                  </a:lnTo>
                  <a:lnTo>
                    <a:pt x="162" y="926"/>
                  </a:lnTo>
                  <a:lnTo>
                    <a:pt x="67" y="895"/>
                  </a:lnTo>
                  <a:lnTo>
                    <a:pt x="40" y="880"/>
                  </a:lnTo>
                  <a:lnTo>
                    <a:pt x="18" y="858"/>
                  </a:lnTo>
                  <a:lnTo>
                    <a:pt x="5" y="833"/>
                  </a:lnTo>
                  <a:lnTo>
                    <a:pt x="0" y="804"/>
                  </a:lnTo>
                  <a:lnTo>
                    <a:pt x="5" y="773"/>
                  </a:lnTo>
                  <a:lnTo>
                    <a:pt x="18" y="746"/>
                  </a:lnTo>
                  <a:lnTo>
                    <a:pt x="40" y="725"/>
                  </a:lnTo>
                  <a:lnTo>
                    <a:pt x="65" y="711"/>
                  </a:lnTo>
                  <a:lnTo>
                    <a:pt x="94" y="707"/>
                  </a:lnTo>
                  <a:lnTo>
                    <a:pt x="125" y="711"/>
                  </a:lnTo>
                  <a:lnTo>
                    <a:pt x="222" y="744"/>
                  </a:lnTo>
                  <a:lnTo>
                    <a:pt x="266" y="656"/>
                  </a:lnTo>
                  <a:lnTo>
                    <a:pt x="320" y="574"/>
                  </a:lnTo>
                  <a:lnTo>
                    <a:pt x="380" y="498"/>
                  </a:lnTo>
                  <a:lnTo>
                    <a:pt x="450" y="430"/>
                  </a:lnTo>
                  <a:lnTo>
                    <a:pt x="389" y="348"/>
                  </a:lnTo>
                  <a:lnTo>
                    <a:pt x="379" y="325"/>
                  </a:lnTo>
                  <a:lnTo>
                    <a:pt x="371" y="301"/>
                  </a:lnTo>
                  <a:lnTo>
                    <a:pt x="373" y="275"/>
                  </a:lnTo>
                  <a:lnTo>
                    <a:pt x="380" y="252"/>
                  </a:lnTo>
                  <a:lnTo>
                    <a:pt x="393" y="232"/>
                  </a:lnTo>
                  <a:lnTo>
                    <a:pt x="411" y="214"/>
                  </a:lnTo>
                  <a:lnTo>
                    <a:pt x="433" y="201"/>
                  </a:lnTo>
                  <a:lnTo>
                    <a:pt x="459" y="195"/>
                  </a:lnTo>
                  <a:lnTo>
                    <a:pt x="482" y="197"/>
                  </a:lnTo>
                  <a:lnTo>
                    <a:pt x="506" y="203"/>
                  </a:lnTo>
                  <a:lnTo>
                    <a:pt x="528" y="215"/>
                  </a:lnTo>
                  <a:lnTo>
                    <a:pt x="544" y="235"/>
                  </a:lnTo>
                  <a:lnTo>
                    <a:pt x="604" y="317"/>
                  </a:lnTo>
                  <a:lnTo>
                    <a:pt x="690" y="274"/>
                  </a:lnTo>
                  <a:lnTo>
                    <a:pt x="781" y="237"/>
                  </a:lnTo>
                  <a:lnTo>
                    <a:pt x="874" y="212"/>
                  </a:lnTo>
                  <a:lnTo>
                    <a:pt x="972" y="197"/>
                  </a:lnTo>
                  <a:lnTo>
                    <a:pt x="972" y="95"/>
                  </a:lnTo>
                  <a:lnTo>
                    <a:pt x="978" y="66"/>
                  </a:lnTo>
                  <a:lnTo>
                    <a:pt x="991" y="39"/>
                  </a:lnTo>
                  <a:lnTo>
                    <a:pt x="1013" y="19"/>
                  </a:lnTo>
                  <a:lnTo>
                    <a:pt x="1038" y="4"/>
                  </a:lnTo>
                  <a:lnTo>
                    <a:pt x="10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1028" y="356"/>
              <a:ext cx="3006" cy="3006"/>
            </a:xfrm>
            <a:custGeom>
              <a:avLst/>
              <a:gdLst>
                <a:gd name="T0" fmla="*/ 3514 w 6012"/>
                <a:gd name="T1" fmla="*/ 42 h 6012"/>
                <a:gd name="T2" fmla="*/ 4157 w 6012"/>
                <a:gd name="T3" fmla="*/ 228 h 6012"/>
                <a:gd name="T4" fmla="*/ 4742 w 6012"/>
                <a:gd name="T5" fmla="*/ 552 h 6012"/>
                <a:gd name="T6" fmla="*/ 5249 w 6012"/>
                <a:gd name="T7" fmla="*/ 1006 h 6012"/>
                <a:gd name="T8" fmla="*/ 5640 w 6012"/>
                <a:gd name="T9" fmla="*/ 1554 h 6012"/>
                <a:gd name="T10" fmla="*/ 5895 w 6012"/>
                <a:gd name="T11" fmla="*/ 2170 h 6012"/>
                <a:gd name="T12" fmla="*/ 6007 w 6012"/>
                <a:gd name="T13" fmla="*/ 2835 h 6012"/>
                <a:gd name="T14" fmla="*/ 5968 w 6012"/>
                <a:gd name="T15" fmla="*/ 3516 h 6012"/>
                <a:gd name="T16" fmla="*/ 5779 w 6012"/>
                <a:gd name="T17" fmla="*/ 4168 h 6012"/>
                <a:gd name="T18" fmla="*/ 5595 w 6012"/>
                <a:gd name="T19" fmla="*/ 4509 h 6012"/>
                <a:gd name="T20" fmla="*/ 5500 w 6012"/>
                <a:gd name="T21" fmla="*/ 4511 h 6012"/>
                <a:gd name="T22" fmla="*/ 5451 w 6012"/>
                <a:gd name="T23" fmla="*/ 4429 h 6012"/>
                <a:gd name="T24" fmla="*/ 5602 w 6012"/>
                <a:gd name="T25" fmla="*/ 4094 h 6012"/>
                <a:gd name="T26" fmla="*/ 5779 w 6012"/>
                <a:gd name="T27" fmla="*/ 3483 h 6012"/>
                <a:gd name="T28" fmla="*/ 5815 w 6012"/>
                <a:gd name="T29" fmla="*/ 2827 h 6012"/>
                <a:gd name="T30" fmla="*/ 5688 w 6012"/>
                <a:gd name="T31" fmla="*/ 2150 h 6012"/>
                <a:gd name="T32" fmla="*/ 5407 w 6012"/>
                <a:gd name="T33" fmla="*/ 1539 h 6012"/>
                <a:gd name="T34" fmla="*/ 4995 w 6012"/>
                <a:gd name="T35" fmla="*/ 1017 h 6012"/>
                <a:gd name="T36" fmla="*/ 4473 w 6012"/>
                <a:gd name="T37" fmla="*/ 605 h 6012"/>
                <a:gd name="T38" fmla="*/ 3862 w 6012"/>
                <a:gd name="T39" fmla="*/ 324 h 6012"/>
                <a:gd name="T40" fmla="*/ 3185 w 6012"/>
                <a:gd name="T41" fmla="*/ 197 h 6012"/>
                <a:gd name="T42" fmla="*/ 2481 w 6012"/>
                <a:gd name="T43" fmla="*/ 240 h 6012"/>
                <a:gd name="T44" fmla="*/ 1835 w 6012"/>
                <a:gd name="T45" fmla="*/ 448 h 6012"/>
                <a:gd name="T46" fmla="*/ 1266 w 6012"/>
                <a:gd name="T47" fmla="*/ 796 h 6012"/>
                <a:gd name="T48" fmla="*/ 796 w 6012"/>
                <a:gd name="T49" fmla="*/ 1266 h 6012"/>
                <a:gd name="T50" fmla="*/ 448 w 6012"/>
                <a:gd name="T51" fmla="*/ 1835 h 6012"/>
                <a:gd name="T52" fmla="*/ 240 w 6012"/>
                <a:gd name="T53" fmla="*/ 2481 h 6012"/>
                <a:gd name="T54" fmla="*/ 197 w 6012"/>
                <a:gd name="T55" fmla="*/ 3185 h 6012"/>
                <a:gd name="T56" fmla="*/ 324 w 6012"/>
                <a:gd name="T57" fmla="*/ 3862 h 6012"/>
                <a:gd name="T58" fmla="*/ 605 w 6012"/>
                <a:gd name="T59" fmla="*/ 4473 h 6012"/>
                <a:gd name="T60" fmla="*/ 1017 w 6012"/>
                <a:gd name="T61" fmla="*/ 4995 h 6012"/>
                <a:gd name="T62" fmla="*/ 1539 w 6012"/>
                <a:gd name="T63" fmla="*/ 5407 h 6012"/>
                <a:gd name="T64" fmla="*/ 2150 w 6012"/>
                <a:gd name="T65" fmla="*/ 5688 h 6012"/>
                <a:gd name="T66" fmla="*/ 2827 w 6012"/>
                <a:gd name="T67" fmla="*/ 5815 h 6012"/>
                <a:gd name="T68" fmla="*/ 3483 w 6012"/>
                <a:gd name="T69" fmla="*/ 5779 h 6012"/>
                <a:gd name="T70" fmla="*/ 4094 w 6012"/>
                <a:gd name="T71" fmla="*/ 5602 h 6012"/>
                <a:gd name="T72" fmla="*/ 4429 w 6012"/>
                <a:gd name="T73" fmla="*/ 5451 h 6012"/>
                <a:gd name="T74" fmla="*/ 4511 w 6012"/>
                <a:gd name="T75" fmla="*/ 5500 h 6012"/>
                <a:gd name="T76" fmla="*/ 4509 w 6012"/>
                <a:gd name="T77" fmla="*/ 5595 h 6012"/>
                <a:gd name="T78" fmla="*/ 4168 w 6012"/>
                <a:gd name="T79" fmla="*/ 5779 h 6012"/>
                <a:gd name="T80" fmla="*/ 3516 w 6012"/>
                <a:gd name="T81" fmla="*/ 5968 h 6012"/>
                <a:gd name="T82" fmla="*/ 2835 w 6012"/>
                <a:gd name="T83" fmla="*/ 6007 h 6012"/>
                <a:gd name="T84" fmla="*/ 2170 w 6012"/>
                <a:gd name="T85" fmla="*/ 5895 h 6012"/>
                <a:gd name="T86" fmla="*/ 1554 w 6012"/>
                <a:gd name="T87" fmla="*/ 5640 h 6012"/>
                <a:gd name="T88" fmla="*/ 1006 w 6012"/>
                <a:gd name="T89" fmla="*/ 5249 h 6012"/>
                <a:gd name="T90" fmla="*/ 552 w 6012"/>
                <a:gd name="T91" fmla="*/ 4742 h 6012"/>
                <a:gd name="T92" fmla="*/ 228 w 6012"/>
                <a:gd name="T93" fmla="*/ 4157 h 6012"/>
                <a:gd name="T94" fmla="*/ 42 w 6012"/>
                <a:gd name="T95" fmla="*/ 3514 h 6012"/>
                <a:gd name="T96" fmla="*/ 5 w 6012"/>
                <a:gd name="T97" fmla="*/ 2835 h 6012"/>
                <a:gd name="T98" fmla="*/ 117 w 6012"/>
                <a:gd name="T99" fmla="*/ 2170 h 6012"/>
                <a:gd name="T100" fmla="*/ 372 w 6012"/>
                <a:gd name="T101" fmla="*/ 1554 h 6012"/>
                <a:gd name="T102" fmla="*/ 763 w 6012"/>
                <a:gd name="T103" fmla="*/ 1006 h 6012"/>
                <a:gd name="T104" fmla="*/ 1270 w 6012"/>
                <a:gd name="T105" fmla="*/ 552 h 6012"/>
                <a:gd name="T106" fmla="*/ 1855 w 6012"/>
                <a:gd name="T107" fmla="*/ 228 h 6012"/>
                <a:gd name="T108" fmla="*/ 2498 w 6012"/>
                <a:gd name="T109" fmla="*/ 42 h 6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12" h="6012">
                  <a:moveTo>
                    <a:pt x="3006" y="0"/>
                  </a:moveTo>
                  <a:lnTo>
                    <a:pt x="3177" y="5"/>
                  </a:lnTo>
                  <a:lnTo>
                    <a:pt x="3347" y="18"/>
                  </a:lnTo>
                  <a:lnTo>
                    <a:pt x="3514" y="42"/>
                  </a:lnTo>
                  <a:lnTo>
                    <a:pt x="3680" y="75"/>
                  </a:lnTo>
                  <a:lnTo>
                    <a:pt x="3842" y="117"/>
                  </a:lnTo>
                  <a:lnTo>
                    <a:pt x="4001" y="168"/>
                  </a:lnTo>
                  <a:lnTo>
                    <a:pt x="4157" y="228"/>
                  </a:lnTo>
                  <a:lnTo>
                    <a:pt x="4309" y="295"/>
                  </a:lnTo>
                  <a:lnTo>
                    <a:pt x="4458" y="372"/>
                  </a:lnTo>
                  <a:lnTo>
                    <a:pt x="4602" y="457"/>
                  </a:lnTo>
                  <a:lnTo>
                    <a:pt x="4742" y="552"/>
                  </a:lnTo>
                  <a:lnTo>
                    <a:pt x="4877" y="652"/>
                  </a:lnTo>
                  <a:lnTo>
                    <a:pt x="5006" y="763"/>
                  </a:lnTo>
                  <a:lnTo>
                    <a:pt x="5132" y="880"/>
                  </a:lnTo>
                  <a:lnTo>
                    <a:pt x="5249" y="1006"/>
                  </a:lnTo>
                  <a:lnTo>
                    <a:pt x="5360" y="1135"/>
                  </a:lnTo>
                  <a:lnTo>
                    <a:pt x="5460" y="1270"/>
                  </a:lnTo>
                  <a:lnTo>
                    <a:pt x="5555" y="1410"/>
                  </a:lnTo>
                  <a:lnTo>
                    <a:pt x="5640" y="1554"/>
                  </a:lnTo>
                  <a:lnTo>
                    <a:pt x="5717" y="1703"/>
                  </a:lnTo>
                  <a:lnTo>
                    <a:pt x="5784" y="1855"/>
                  </a:lnTo>
                  <a:lnTo>
                    <a:pt x="5844" y="2011"/>
                  </a:lnTo>
                  <a:lnTo>
                    <a:pt x="5895" y="2170"/>
                  </a:lnTo>
                  <a:lnTo>
                    <a:pt x="5937" y="2332"/>
                  </a:lnTo>
                  <a:lnTo>
                    <a:pt x="5970" y="2498"/>
                  </a:lnTo>
                  <a:lnTo>
                    <a:pt x="5994" y="2665"/>
                  </a:lnTo>
                  <a:lnTo>
                    <a:pt x="6007" y="2835"/>
                  </a:lnTo>
                  <a:lnTo>
                    <a:pt x="6012" y="3006"/>
                  </a:lnTo>
                  <a:lnTo>
                    <a:pt x="6007" y="3177"/>
                  </a:lnTo>
                  <a:lnTo>
                    <a:pt x="5992" y="3347"/>
                  </a:lnTo>
                  <a:lnTo>
                    <a:pt x="5968" y="3516"/>
                  </a:lnTo>
                  <a:lnTo>
                    <a:pt x="5935" y="3682"/>
                  </a:lnTo>
                  <a:lnTo>
                    <a:pt x="5892" y="3848"/>
                  </a:lnTo>
                  <a:lnTo>
                    <a:pt x="5841" y="4010"/>
                  </a:lnTo>
                  <a:lnTo>
                    <a:pt x="5779" y="4168"/>
                  </a:lnTo>
                  <a:lnTo>
                    <a:pt x="5710" y="4323"/>
                  </a:lnTo>
                  <a:lnTo>
                    <a:pt x="5629" y="4474"/>
                  </a:lnTo>
                  <a:lnTo>
                    <a:pt x="5615" y="4494"/>
                  </a:lnTo>
                  <a:lnTo>
                    <a:pt x="5595" y="4509"/>
                  </a:lnTo>
                  <a:lnTo>
                    <a:pt x="5573" y="4520"/>
                  </a:lnTo>
                  <a:lnTo>
                    <a:pt x="5547" y="4524"/>
                  </a:lnTo>
                  <a:lnTo>
                    <a:pt x="5524" y="4520"/>
                  </a:lnTo>
                  <a:lnTo>
                    <a:pt x="5500" y="4511"/>
                  </a:lnTo>
                  <a:lnTo>
                    <a:pt x="5478" y="4494"/>
                  </a:lnTo>
                  <a:lnTo>
                    <a:pt x="5464" y="4476"/>
                  </a:lnTo>
                  <a:lnTo>
                    <a:pt x="5455" y="4453"/>
                  </a:lnTo>
                  <a:lnTo>
                    <a:pt x="5451" y="4429"/>
                  </a:lnTo>
                  <a:lnTo>
                    <a:pt x="5453" y="4403"/>
                  </a:lnTo>
                  <a:lnTo>
                    <a:pt x="5462" y="4380"/>
                  </a:lnTo>
                  <a:lnTo>
                    <a:pt x="5537" y="4239"/>
                  </a:lnTo>
                  <a:lnTo>
                    <a:pt x="5602" y="4094"/>
                  </a:lnTo>
                  <a:lnTo>
                    <a:pt x="5659" y="3944"/>
                  </a:lnTo>
                  <a:lnTo>
                    <a:pt x="5708" y="3793"/>
                  </a:lnTo>
                  <a:lnTo>
                    <a:pt x="5748" y="3640"/>
                  </a:lnTo>
                  <a:lnTo>
                    <a:pt x="5779" y="3483"/>
                  </a:lnTo>
                  <a:lnTo>
                    <a:pt x="5802" y="3325"/>
                  </a:lnTo>
                  <a:lnTo>
                    <a:pt x="5815" y="3166"/>
                  </a:lnTo>
                  <a:lnTo>
                    <a:pt x="5821" y="3006"/>
                  </a:lnTo>
                  <a:lnTo>
                    <a:pt x="5815" y="2827"/>
                  </a:lnTo>
                  <a:lnTo>
                    <a:pt x="5799" y="2654"/>
                  </a:lnTo>
                  <a:lnTo>
                    <a:pt x="5772" y="2481"/>
                  </a:lnTo>
                  <a:lnTo>
                    <a:pt x="5733" y="2314"/>
                  </a:lnTo>
                  <a:lnTo>
                    <a:pt x="5688" y="2150"/>
                  </a:lnTo>
                  <a:lnTo>
                    <a:pt x="5631" y="1989"/>
                  </a:lnTo>
                  <a:lnTo>
                    <a:pt x="5564" y="1835"/>
                  </a:lnTo>
                  <a:lnTo>
                    <a:pt x="5489" y="1683"/>
                  </a:lnTo>
                  <a:lnTo>
                    <a:pt x="5407" y="1539"/>
                  </a:lnTo>
                  <a:lnTo>
                    <a:pt x="5316" y="1399"/>
                  </a:lnTo>
                  <a:lnTo>
                    <a:pt x="5216" y="1266"/>
                  </a:lnTo>
                  <a:lnTo>
                    <a:pt x="5108" y="1139"/>
                  </a:lnTo>
                  <a:lnTo>
                    <a:pt x="4995" y="1017"/>
                  </a:lnTo>
                  <a:lnTo>
                    <a:pt x="4873" y="904"/>
                  </a:lnTo>
                  <a:lnTo>
                    <a:pt x="4746" y="796"/>
                  </a:lnTo>
                  <a:lnTo>
                    <a:pt x="4613" y="696"/>
                  </a:lnTo>
                  <a:lnTo>
                    <a:pt x="4473" y="605"/>
                  </a:lnTo>
                  <a:lnTo>
                    <a:pt x="4329" y="523"/>
                  </a:lnTo>
                  <a:lnTo>
                    <a:pt x="4177" y="448"/>
                  </a:lnTo>
                  <a:lnTo>
                    <a:pt x="4023" y="381"/>
                  </a:lnTo>
                  <a:lnTo>
                    <a:pt x="3862" y="324"/>
                  </a:lnTo>
                  <a:lnTo>
                    <a:pt x="3698" y="279"/>
                  </a:lnTo>
                  <a:lnTo>
                    <a:pt x="3531" y="240"/>
                  </a:lnTo>
                  <a:lnTo>
                    <a:pt x="3358" y="213"/>
                  </a:lnTo>
                  <a:lnTo>
                    <a:pt x="3185" y="197"/>
                  </a:lnTo>
                  <a:lnTo>
                    <a:pt x="3006" y="191"/>
                  </a:lnTo>
                  <a:lnTo>
                    <a:pt x="2827" y="197"/>
                  </a:lnTo>
                  <a:lnTo>
                    <a:pt x="2654" y="213"/>
                  </a:lnTo>
                  <a:lnTo>
                    <a:pt x="2481" y="240"/>
                  </a:lnTo>
                  <a:lnTo>
                    <a:pt x="2314" y="279"/>
                  </a:lnTo>
                  <a:lnTo>
                    <a:pt x="2150" y="324"/>
                  </a:lnTo>
                  <a:lnTo>
                    <a:pt x="1989" y="381"/>
                  </a:lnTo>
                  <a:lnTo>
                    <a:pt x="1835" y="448"/>
                  </a:lnTo>
                  <a:lnTo>
                    <a:pt x="1683" y="523"/>
                  </a:lnTo>
                  <a:lnTo>
                    <a:pt x="1539" y="605"/>
                  </a:lnTo>
                  <a:lnTo>
                    <a:pt x="1399" y="696"/>
                  </a:lnTo>
                  <a:lnTo>
                    <a:pt x="1266" y="796"/>
                  </a:lnTo>
                  <a:lnTo>
                    <a:pt x="1139" y="904"/>
                  </a:lnTo>
                  <a:lnTo>
                    <a:pt x="1017" y="1017"/>
                  </a:lnTo>
                  <a:lnTo>
                    <a:pt x="904" y="1139"/>
                  </a:lnTo>
                  <a:lnTo>
                    <a:pt x="796" y="1266"/>
                  </a:lnTo>
                  <a:lnTo>
                    <a:pt x="696" y="1399"/>
                  </a:lnTo>
                  <a:lnTo>
                    <a:pt x="605" y="1539"/>
                  </a:lnTo>
                  <a:lnTo>
                    <a:pt x="523" y="1683"/>
                  </a:lnTo>
                  <a:lnTo>
                    <a:pt x="448" y="1835"/>
                  </a:lnTo>
                  <a:lnTo>
                    <a:pt x="381" y="1989"/>
                  </a:lnTo>
                  <a:lnTo>
                    <a:pt x="324" y="2150"/>
                  </a:lnTo>
                  <a:lnTo>
                    <a:pt x="279" y="2314"/>
                  </a:lnTo>
                  <a:lnTo>
                    <a:pt x="240" y="2481"/>
                  </a:lnTo>
                  <a:lnTo>
                    <a:pt x="213" y="2654"/>
                  </a:lnTo>
                  <a:lnTo>
                    <a:pt x="197" y="2827"/>
                  </a:lnTo>
                  <a:lnTo>
                    <a:pt x="191" y="3006"/>
                  </a:lnTo>
                  <a:lnTo>
                    <a:pt x="197" y="3185"/>
                  </a:lnTo>
                  <a:lnTo>
                    <a:pt x="213" y="3358"/>
                  </a:lnTo>
                  <a:lnTo>
                    <a:pt x="240" y="3531"/>
                  </a:lnTo>
                  <a:lnTo>
                    <a:pt x="279" y="3698"/>
                  </a:lnTo>
                  <a:lnTo>
                    <a:pt x="324" y="3862"/>
                  </a:lnTo>
                  <a:lnTo>
                    <a:pt x="381" y="4023"/>
                  </a:lnTo>
                  <a:lnTo>
                    <a:pt x="448" y="4177"/>
                  </a:lnTo>
                  <a:lnTo>
                    <a:pt x="523" y="4329"/>
                  </a:lnTo>
                  <a:lnTo>
                    <a:pt x="605" y="4473"/>
                  </a:lnTo>
                  <a:lnTo>
                    <a:pt x="696" y="4613"/>
                  </a:lnTo>
                  <a:lnTo>
                    <a:pt x="796" y="4746"/>
                  </a:lnTo>
                  <a:lnTo>
                    <a:pt x="904" y="4873"/>
                  </a:lnTo>
                  <a:lnTo>
                    <a:pt x="1017" y="4995"/>
                  </a:lnTo>
                  <a:lnTo>
                    <a:pt x="1139" y="5108"/>
                  </a:lnTo>
                  <a:lnTo>
                    <a:pt x="1266" y="5216"/>
                  </a:lnTo>
                  <a:lnTo>
                    <a:pt x="1399" y="5316"/>
                  </a:lnTo>
                  <a:lnTo>
                    <a:pt x="1539" y="5407"/>
                  </a:lnTo>
                  <a:lnTo>
                    <a:pt x="1683" y="5489"/>
                  </a:lnTo>
                  <a:lnTo>
                    <a:pt x="1835" y="5564"/>
                  </a:lnTo>
                  <a:lnTo>
                    <a:pt x="1989" y="5631"/>
                  </a:lnTo>
                  <a:lnTo>
                    <a:pt x="2150" y="5688"/>
                  </a:lnTo>
                  <a:lnTo>
                    <a:pt x="2314" y="5733"/>
                  </a:lnTo>
                  <a:lnTo>
                    <a:pt x="2481" y="5772"/>
                  </a:lnTo>
                  <a:lnTo>
                    <a:pt x="2654" y="5799"/>
                  </a:lnTo>
                  <a:lnTo>
                    <a:pt x="2827" y="5815"/>
                  </a:lnTo>
                  <a:lnTo>
                    <a:pt x="3006" y="5821"/>
                  </a:lnTo>
                  <a:lnTo>
                    <a:pt x="3166" y="5815"/>
                  </a:lnTo>
                  <a:lnTo>
                    <a:pt x="3325" y="5802"/>
                  </a:lnTo>
                  <a:lnTo>
                    <a:pt x="3483" y="5779"/>
                  </a:lnTo>
                  <a:lnTo>
                    <a:pt x="3640" y="5748"/>
                  </a:lnTo>
                  <a:lnTo>
                    <a:pt x="3793" y="5708"/>
                  </a:lnTo>
                  <a:lnTo>
                    <a:pt x="3944" y="5659"/>
                  </a:lnTo>
                  <a:lnTo>
                    <a:pt x="4094" y="5602"/>
                  </a:lnTo>
                  <a:lnTo>
                    <a:pt x="4239" y="5537"/>
                  </a:lnTo>
                  <a:lnTo>
                    <a:pt x="4380" y="5462"/>
                  </a:lnTo>
                  <a:lnTo>
                    <a:pt x="4403" y="5453"/>
                  </a:lnTo>
                  <a:lnTo>
                    <a:pt x="4429" y="5451"/>
                  </a:lnTo>
                  <a:lnTo>
                    <a:pt x="4453" y="5455"/>
                  </a:lnTo>
                  <a:lnTo>
                    <a:pt x="4474" y="5464"/>
                  </a:lnTo>
                  <a:lnTo>
                    <a:pt x="4494" y="5478"/>
                  </a:lnTo>
                  <a:lnTo>
                    <a:pt x="4511" y="5500"/>
                  </a:lnTo>
                  <a:lnTo>
                    <a:pt x="4520" y="5524"/>
                  </a:lnTo>
                  <a:lnTo>
                    <a:pt x="4522" y="5547"/>
                  </a:lnTo>
                  <a:lnTo>
                    <a:pt x="4518" y="5573"/>
                  </a:lnTo>
                  <a:lnTo>
                    <a:pt x="4509" y="5595"/>
                  </a:lnTo>
                  <a:lnTo>
                    <a:pt x="4494" y="5615"/>
                  </a:lnTo>
                  <a:lnTo>
                    <a:pt x="4474" y="5629"/>
                  </a:lnTo>
                  <a:lnTo>
                    <a:pt x="4323" y="5710"/>
                  </a:lnTo>
                  <a:lnTo>
                    <a:pt x="4168" y="5779"/>
                  </a:lnTo>
                  <a:lnTo>
                    <a:pt x="4010" y="5841"/>
                  </a:lnTo>
                  <a:lnTo>
                    <a:pt x="3848" y="5892"/>
                  </a:lnTo>
                  <a:lnTo>
                    <a:pt x="3682" y="5935"/>
                  </a:lnTo>
                  <a:lnTo>
                    <a:pt x="3516" y="5968"/>
                  </a:lnTo>
                  <a:lnTo>
                    <a:pt x="3347" y="5992"/>
                  </a:lnTo>
                  <a:lnTo>
                    <a:pt x="3177" y="6007"/>
                  </a:lnTo>
                  <a:lnTo>
                    <a:pt x="3006" y="6012"/>
                  </a:lnTo>
                  <a:lnTo>
                    <a:pt x="2835" y="6007"/>
                  </a:lnTo>
                  <a:lnTo>
                    <a:pt x="2665" y="5994"/>
                  </a:lnTo>
                  <a:lnTo>
                    <a:pt x="2498" y="5970"/>
                  </a:lnTo>
                  <a:lnTo>
                    <a:pt x="2332" y="5937"/>
                  </a:lnTo>
                  <a:lnTo>
                    <a:pt x="2170" y="5895"/>
                  </a:lnTo>
                  <a:lnTo>
                    <a:pt x="2011" y="5844"/>
                  </a:lnTo>
                  <a:lnTo>
                    <a:pt x="1855" y="5784"/>
                  </a:lnTo>
                  <a:lnTo>
                    <a:pt x="1703" y="5717"/>
                  </a:lnTo>
                  <a:lnTo>
                    <a:pt x="1554" y="5640"/>
                  </a:lnTo>
                  <a:lnTo>
                    <a:pt x="1410" y="5555"/>
                  </a:lnTo>
                  <a:lnTo>
                    <a:pt x="1270" y="5460"/>
                  </a:lnTo>
                  <a:lnTo>
                    <a:pt x="1135" y="5360"/>
                  </a:lnTo>
                  <a:lnTo>
                    <a:pt x="1006" y="5249"/>
                  </a:lnTo>
                  <a:lnTo>
                    <a:pt x="880" y="5132"/>
                  </a:lnTo>
                  <a:lnTo>
                    <a:pt x="763" y="5006"/>
                  </a:lnTo>
                  <a:lnTo>
                    <a:pt x="652" y="4877"/>
                  </a:lnTo>
                  <a:lnTo>
                    <a:pt x="552" y="4742"/>
                  </a:lnTo>
                  <a:lnTo>
                    <a:pt x="457" y="4602"/>
                  </a:lnTo>
                  <a:lnTo>
                    <a:pt x="372" y="4458"/>
                  </a:lnTo>
                  <a:lnTo>
                    <a:pt x="295" y="4309"/>
                  </a:lnTo>
                  <a:lnTo>
                    <a:pt x="228" y="4157"/>
                  </a:lnTo>
                  <a:lnTo>
                    <a:pt x="168" y="4001"/>
                  </a:lnTo>
                  <a:lnTo>
                    <a:pt x="117" y="3842"/>
                  </a:lnTo>
                  <a:lnTo>
                    <a:pt x="75" y="3680"/>
                  </a:lnTo>
                  <a:lnTo>
                    <a:pt x="42" y="3514"/>
                  </a:lnTo>
                  <a:lnTo>
                    <a:pt x="18" y="3347"/>
                  </a:lnTo>
                  <a:lnTo>
                    <a:pt x="5" y="3177"/>
                  </a:lnTo>
                  <a:lnTo>
                    <a:pt x="0" y="3006"/>
                  </a:lnTo>
                  <a:lnTo>
                    <a:pt x="5" y="2835"/>
                  </a:lnTo>
                  <a:lnTo>
                    <a:pt x="18" y="2665"/>
                  </a:lnTo>
                  <a:lnTo>
                    <a:pt x="42" y="2498"/>
                  </a:lnTo>
                  <a:lnTo>
                    <a:pt x="75" y="2332"/>
                  </a:lnTo>
                  <a:lnTo>
                    <a:pt x="117" y="2170"/>
                  </a:lnTo>
                  <a:lnTo>
                    <a:pt x="168" y="2011"/>
                  </a:lnTo>
                  <a:lnTo>
                    <a:pt x="228" y="1855"/>
                  </a:lnTo>
                  <a:lnTo>
                    <a:pt x="295" y="1703"/>
                  </a:lnTo>
                  <a:lnTo>
                    <a:pt x="372" y="1554"/>
                  </a:lnTo>
                  <a:lnTo>
                    <a:pt x="457" y="1410"/>
                  </a:lnTo>
                  <a:lnTo>
                    <a:pt x="552" y="1270"/>
                  </a:lnTo>
                  <a:lnTo>
                    <a:pt x="652" y="1135"/>
                  </a:lnTo>
                  <a:lnTo>
                    <a:pt x="763" y="1006"/>
                  </a:lnTo>
                  <a:lnTo>
                    <a:pt x="880" y="880"/>
                  </a:lnTo>
                  <a:lnTo>
                    <a:pt x="1006" y="763"/>
                  </a:lnTo>
                  <a:lnTo>
                    <a:pt x="1135" y="652"/>
                  </a:lnTo>
                  <a:lnTo>
                    <a:pt x="1270" y="552"/>
                  </a:lnTo>
                  <a:lnTo>
                    <a:pt x="1410" y="457"/>
                  </a:lnTo>
                  <a:lnTo>
                    <a:pt x="1554" y="372"/>
                  </a:lnTo>
                  <a:lnTo>
                    <a:pt x="1703" y="295"/>
                  </a:lnTo>
                  <a:lnTo>
                    <a:pt x="1855" y="228"/>
                  </a:lnTo>
                  <a:lnTo>
                    <a:pt x="2011" y="168"/>
                  </a:lnTo>
                  <a:lnTo>
                    <a:pt x="2170" y="117"/>
                  </a:lnTo>
                  <a:lnTo>
                    <a:pt x="2332" y="75"/>
                  </a:lnTo>
                  <a:lnTo>
                    <a:pt x="2498" y="42"/>
                  </a:lnTo>
                  <a:lnTo>
                    <a:pt x="2665" y="18"/>
                  </a:lnTo>
                  <a:lnTo>
                    <a:pt x="2835" y="5"/>
                  </a:lnTo>
                  <a:lnTo>
                    <a:pt x="30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3304" y="2632"/>
              <a:ext cx="511" cy="511"/>
            </a:xfrm>
            <a:custGeom>
              <a:avLst/>
              <a:gdLst>
                <a:gd name="T0" fmla="*/ 453 w 1022"/>
                <a:gd name="T1" fmla="*/ 196 h 1022"/>
                <a:gd name="T2" fmla="*/ 350 w 1022"/>
                <a:gd name="T3" fmla="*/ 235 h 1022"/>
                <a:gd name="T4" fmla="*/ 266 w 1022"/>
                <a:gd name="T5" fmla="*/ 304 h 1022"/>
                <a:gd name="T6" fmla="*/ 211 w 1022"/>
                <a:gd name="T7" fmla="*/ 399 h 1022"/>
                <a:gd name="T8" fmla="*/ 191 w 1022"/>
                <a:gd name="T9" fmla="*/ 512 h 1022"/>
                <a:gd name="T10" fmla="*/ 211 w 1022"/>
                <a:gd name="T11" fmla="*/ 623 h 1022"/>
                <a:gd name="T12" fmla="*/ 266 w 1022"/>
                <a:gd name="T13" fmla="*/ 718 h 1022"/>
                <a:gd name="T14" fmla="*/ 350 w 1022"/>
                <a:gd name="T15" fmla="*/ 787 h 1022"/>
                <a:gd name="T16" fmla="*/ 453 w 1022"/>
                <a:gd name="T17" fmla="*/ 825 h 1022"/>
                <a:gd name="T18" fmla="*/ 568 w 1022"/>
                <a:gd name="T19" fmla="*/ 825 h 1022"/>
                <a:gd name="T20" fmla="*/ 672 w 1022"/>
                <a:gd name="T21" fmla="*/ 787 h 1022"/>
                <a:gd name="T22" fmla="*/ 756 w 1022"/>
                <a:gd name="T23" fmla="*/ 718 h 1022"/>
                <a:gd name="T24" fmla="*/ 810 w 1022"/>
                <a:gd name="T25" fmla="*/ 623 h 1022"/>
                <a:gd name="T26" fmla="*/ 830 w 1022"/>
                <a:gd name="T27" fmla="*/ 512 h 1022"/>
                <a:gd name="T28" fmla="*/ 810 w 1022"/>
                <a:gd name="T29" fmla="*/ 399 h 1022"/>
                <a:gd name="T30" fmla="*/ 756 w 1022"/>
                <a:gd name="T31" fmla="*/ 304 h 1022"/>
                <a:gd name="T32" fmla="*/ 672 w 1022"/>
                <a:gd name="T33" fmla="*/ 235 h 1022"/>
                <a:gd name="T34" fmla="*/ 568 w 1022"/>
                <a:gd name="T35" fmla="*/ 196 h 1022"/>
                <a:gd name="T36" fmla="*/ 512 w 1022"/>
                <a:gd name="T37" fmla="*/ 0 h 1022"/>
                <a:gd name="T38" fmla="*/ 659 w 1022"/>
                <a:gd name="T39" fmla="*/ 22 h 1022"/>
                <a:gd name="T40" fmla="*/ 789 w 1022"/>
                <a:gd name="T41" fmla="*/ 82 h 1022"/>
                <a:gd name="T42" fmla="*/ 896 w 1022"/>
                <a:gd name="T43" fmla="*/ 175 h 1022"/>
                <a:gd name="T44" fmla="*/ 974 w 1022"/>
                <a:gd name="T45" fmla="*/ 295 h 1022"/>
                <a:gd name="T46" fmla="*/ 1016 w 1022"/>
                <a:gd name="T47" fmla="*/ 435 h 1022"/>
                <a:gd name="T48" fmla="*/ 1016 w 1022"/>
                <a:gd name="T49" fmla="*/ 586 h 1022"/>
                <a:gd name="T50" fmla="*/ 974 w 1022"/>
                <a:gd name="T51" fmla="*/ 727 h 1022"/>
                <a:gd name="T52" fmla="*/ 896 w 1022"/>
                <a:gd name="T53" fmla="*/ 847 h 1022"/>
                <a:gd name="T54" fmla="*/ 789 w 1022"/>
                <a:gd name="T55" fmla="*/ 940 h 1022"/>
                <a:gd name="T56" fmla="*/ 659 w 1022"/>
                <a:gd name="T57" fmla="*/ 1000 h 1022"/>
                <a:gd name="T58" fmla="*/ 512 w 1022"/>
                <a:gd name="T59" fmla="*/ 1022 h 1022"/>
                <a:gd name="T60" fmla="*/ 362 w 1022"/>
                <a:gd name="T61" fmla="*/ 1000 h 1022"/>
                <a:gd name="T62" fmla="*/ 233 w 1022"/>
                <a:gd name="T63" fmla="*/ 940 h 1022"/>
                <a:gd name="T64" fmla="*/ 125 w 1022"/>
                <a:gd name="T65" fmla="*/ 847 h 1022"/>
                <a:gd name="T66" fmla="*/ 47 w 1022"/>
                <a:gd name="T67" fmla="*/ 727 h 1022"/>
                <a:gd name="T68" fmla="*/ 5 w 1022"/>
                <a:gd name="T69" fmla="*/ 586 h 1022"/>
                <a:gd name="T70" fmla="*/ 5 w 1022"/>
                <a:gd name="T71" fmla="*/ 435 h 1022"/>
                <a:gd name="T72" fmla="*/ 47 w 1022"/>
                <a:gd name="T73" fmla="*/ 295 h 1022"/>
                <a:gd name="T74" fmla="*/ 125 w 1022"/>
                <a:gd name="T75" fmla="*/ 175 h 1022"/>
                <a:gd name="T76" fmla="*/ 233 w 1022"/>
                <a:gd name="T77" fmla="*/ 82 h 1022"/>
                <a:gd name="T78" fmla="*/ 362 w 1022"/>
                <a:gd name="T79" fmla="*/ 22 h 1022"/>
                <a:gd name="T80" fmla="*/ 512 w 1022"/>
                <a:gd name="T81"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2" h="1022">
                  <a:moveTo>
                    <a:pt x="512" y="191"/>
                  </a:moveTo>
                  <a:lnTo>
                    <a:pt x="453" y="196"/>
                  </a:lnTo>
                  <a:lnTo>
                    <a:pt x="399" y="211"/>
                  </a:lnTo>
                  <a:lnTo>
                    <a:pt x="350" y="235"/>
                  </a:lnTo>
                  <a:lnTo>
                    <a:pt x="304" y="266"/>
                  </a:lnTo>
                  <a:lnTo>
                    <a:pt x="266" y="304"/>
                  </a:lnTo>
                  <a:lnTo>
                    <a:pt x="235" y="350"/>
                  </a:lnTo>
                  <a:lnTo>
                    <a:pt x="211" y="399"/>
                  </a:lnTo>
                  <a:lnTo>
                    <a:pt x="196" y="453"/>
                  </a:lnTo>
                  <a:lnTo>
                    <a:pt x="191" y="512"/>
                  </a:lnTo>
                  <a:lnTo>
                    <a:pt x="196" y="568"/>
                  </a:lnTo>
                  <a:lnTo>
                    <a:pt x="211" y="623"/>
                  </a:lnTo>
                  <a:lnTo>
                    <a:pt x="235" y="672"/>
                  </a:lnTo>
                  <a:lnTo>
                    <a:pt x="266" y="718"/>
                  </a:lnTo>
                  <a:lnTo>
                    <a:pt x="304" y="756"/>
                  </a:lnTo>
                  <a:lnTo>
                    <a:pt x="350" y="787"/>
                  </a:lnTo>
                  <a:lnTo>
                    <a:pt x="399" y="810"/>
                  </a:lnTo>
                  <a:lnTo>
                    <a:pt x="453" y="825"/>
                  </a:lnTo>
                  <a:lnTo>
                    <a:pt x="512" y="830"/>
                  </a:lnTo>
                  <a:lnTo>
                    <a:pt x="568" y="825"/>
                  </a:lnTo>
                  <a:lnTo>
                    <a:pt x="623" y="810"/>
                  </a:lnTo>
                  <a:lnTo>
                    <a:pt x="672" y="787"/>
                  </a:lnTo>
                  <a:lnTo>
                    <a:pt x="718" y="756"/>
                  </a:lnTo>
                  <a:lnTo>
                    <a:pt x="756" y="718"/>
                  </a:lnTo>
                  <a:lnTo>
                    <a:pt x="787" y="672"/>
                  </a:lnTo>
                  <a:lnTo>
                    <a:pt x="810" y="623"/>
                  </a:lnTo>
                  <a:lnTo>
                    <a:pt x="825" y="568"/>
                  </a:lnTo>
                  <a:lnTo>
                    <a:pt x="830" y="512"/>
                  </a:lnTo>
                  <a:lnTo>
                    <a:pt x="825" y="453"/>
                  </a:lnTo>
                  <a:lnTo>
                    <a:pt x="810" y="399"/>
                  </a:lnTo>
                  <a:lnTo>
                    <a:pt x="787" y="350"/>
                  </a:lnTo>
                  <a:lnTo>
                    <a:pt x="756" y="304"/>
                  </a:lnTo>
                  <a:lnTo>
                    <a:pt x="718" y="266"/>
                  </a:lnTo>
                  <a:lnTo>
                    <a:pt x="672" y="235"/>
                  </a:lnTo>
                  <a:lnTo>
                    <a:pt x="623" y="211"/>
                  </a:lnTo>
                  <a:lnTo>
                    <a:pt x="568" y="196"/>
                  </a:lnTo>
                  <a:lnTo>
                    <a:pt x="512" y="191"/>
                  </a:lnTo>
                  <a:close/>
                  <a:moveTo>
                    <a:pt x="512" y="0"/>
                  </a:moveTo>
                  <a:lnTo>
                    <a:pt x="586" y="5"/>
                  </a:lnTo>
                  <a:lnTo>
                    <a:pt x="659" y="22"/>
                  </a:lnTo>
                  <a:lnTo>
                    <a:pt x="727" y="47"/>
                  </a:lnTo>
                  <a:lnTo>
                    <a:pt x="789" y="82"/>
                  </a:lnTo>
                  <a:lnTo>
                    <a:pt x="847" y="125"/>
                  </a:lnTo>
                  <a:lnTo>
                    <a:pt x="896" y="175"/>
                  </a:lnTo>
                  <a:lnTo>
                    <a:pt x="940" y="233"/>
                  </a:lnTo>
                  <a:lnTo>
                    <a:pt x="974" y="295"/>
                  </a:lnTo>
                  <a:lnTo>
                    <a:pt x="1000" y="362"/>
                  </a:lnTo>
                  <a:lnTo>
                    <a:pt x="1016" y="435"/>
                  </a:lnTo>
                  <a:lnTo>
                    <a:pt x="1022" y="512"/>
                  </a:lnTo>
                  <a:lnTo>
                    <a:pt x="1016" y="586"/>
                  </a:lnTo>
                  <a:lnTo>
                    <a:pt x="1000" y="659"/>
                  </a:lnTo>
                  <a:lnTo>
                    <a:pt x="974" y="727"/>
                  </a:lnTo>
                  <a:lnTo>
                    <a:pt x="940" y="789"/>
                  </a:lnTo>
                  <a:lnTo>
                    <a:pt x="896" y="847"/>
                  </a:lnTo>
                  <a:lnTo>
                    <a:pt x="847" y="896"/>
                  </a:lnTo>
                  <a:lnTo>
                    <a:pt x="789" y="940"/>
                  </a:lnTo>
                  <a:lnTo>
                    <a:pt x="727" y="974"/>
                  </a:lnTo>
                  <a:lnTo>
                    <a:pt x="659" y="1000"/>
                  </a:lnTo>
                  <a:lnTo>
                    <a:pt x="586" y="1016"/>
                  </a:lnTo>
                  <a:lnTo>
                    <a:pt x="512" y="1022"/>
                  </a:lnTo>
                  <a:lnTo>
                    <a:pt x="435" y="1016"/>
                  </a:lnTo>
                  <a:lnTo>
                    <a:pt x="362" y="1000"/>
                  </a:lnTo>
                  <a:lnTo>
                    <a:pt x="295" y="974"/>
                  </a:lnTo>
                  <a:lnTo>
                    <a:pt x="233" y="940"/>
                  </a:lnTo>
                  <a:lnTo>
                    <a:pt x="175" y="896"/>
                  </a:lnTo>
                  <a:lnTo>
                    <a:pt x="125" y="847"/>
                  </a:lnTo>
                  <a:lnTo>
                    <a:pt x="82" y="789"/>
                  </a:lnTo>
                  <a:lnTo>
                    <a:pt x="47" y="727"/>
                  </a:lnTo>
                  <a:lnTo>
                    <a:pt x="22" y="659"/>
                  </a:lnTo>
                  <a:lnTo>
                    <a:pt x="5" y="586"/>
                  </a:lnTo>
                  <a:lnTo>
                    <a:pt x="0" y="512"/>
                  </a:lnTo>
                  <a:lnTo>
                    <a:pt x="5" y="435"/>
                  </a:lnTo>
                  <a:lnTo>
                    <a:pt x="22" y="362"/>
                  </a:lnTo>
                  <a:lnTo>
                    <a:pt x="47" y="295"/>
                  </a:lnTo>
                  <a:lnTo>
                    <a:pt x="82" y="233"/>
                  </a:lnTo>
                  <a:lnTo>
                    <a:pt x="125" y="175"/>
                  </a:lnTo>
                  <a:lnTo>
                    <a:pt x="175" y="125"/>
                  </a:lnTo>
                  <a:lnTo>
                    <a:pt x="233" y="82"/>
                  </a:lnTo>
                  <a:lnTo>
                    <a:pt x="295" y="47"/>
                  </a:lnTo>
                  <a:lnTo>
                    <a:pt x="362" y="22"/>
                  </a:lnTo>
                  <a:lnTo>
                    <a:pt x="435" y="5"/>
                  </a:lnTo>
                  <a:lnTo>
                    <a:pt x="5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1500" y="828"/>
              <a:ext cx="2062" cy="2062"/>
            </a:xfrm>
            <a:custGeom>
              <a:avLst/>
              <a:gdLst>
                <a:gd name="T0" fmla="*/ 2275 w 4124"/>
                <a:gd name="T1" fmla="*/ 11 h 4124"/>
                <a:gd name="T2" fmla="*/ 2683 w 4124"/>
                <a:gd name="T3" fmla="*/ 94 h 4124"/>
                <a:gd name="T4" fmla="*/ 3068 w 4124"/>
                <a:gd name="T5" fmla="*/ 260 h 4124"/>
                <a:gd name="T6" fmla="*/ 3416 w 4124"/>
                <a:gd name="T7" fmla="*/ 504 h 4124"/>
                <a:gd name="T8" fmla="*/ 3705 w 4124"/>
                <a:gd name="T9" fmla="*/ 814 h 4124"/>
                <a:gd name="T10" fmla="*/ 3918 w 4124"/>
                <a:gd name="T11" fmla="*/ 1162 h 4124"/>
                <a:gd name="T12" fmla="*/ 4057 w 4124"/>
                <a:gd name="T13" fmla="*/ 1539 h 4124"/>
                <a:gd name="T14" fmla="*/ 4119 w 4124"/>
                <a:gd name="T15" fmla="*/ 1931 h 4124"/>
                <a:gd name="T16" fmla="*/ 4106 w 4124"/>
                <a:gd name="T17" fmla="*/ 2326 h 4124"/>
                <a:gd name="T18" fmla="*/ 4019 w 4124"/>
                <a:gd name="T19" fmla="*/ 2712 h 4124"/>
                <a:gd name="T20" fmla="*/ 3856 w 4124"/>
                <a:gd name="T21" fmla="*/ 3080 h 4124"/>
                <a:gd name="T22" fmla="*/ 3616 w 4124"/>
                <a:gd name="T23" fmla="*/ 3417 h 4124"/>
                <a:gd name="T24" fmla="*/ 3310 w 4124"/>
                <a:gd name="T25" fmla="*/ 3705 h 4124"/>
                <a:gd name="T26" fmla="*/ 2962 w 4124"/>
                <a:gd name="T27" fmla="*/ 3918 h 4124"/>
                <a:gd name="T28" fmla="*/ 2585 w 4124"/>
                <a:gd name="T29" fmla="*/ 4057 h 4124"/>
                <a:gd name="T30" fmla="*/ 2193 w 4124"/>
                <a:gd name="T31" fmla="*/ 4119 h 4124"/>
                <a:gd name="T32" fmla="*/ 1798 w 4124"/>
                <a:gd name="T33" fmla="*/ 4106 h 4124"/>
                <a:gd name="T34" fmla="*/ 1412 w 4124"/>
                <a:gd name="T35" fmla="*/ 4019 h 4124"/>
                <a:gd name="T36" fmla="*/ 1044 w 4124"/>
                <a:gd name="T37" fmla="*/ 3856 h 4124"/>
                <a:gd name="T38" fmla="*/ 707 w 4124"/>
                <a:gd name="T39" fmla="*/ 3616 h 4124"/>
                <a:gd name="T40" fmla="*/ 415 w 4124"/>
                <a:gd name="T41" fmla="*/ 3304 h 4124"/>
                <a:gd name="T42" fmla="*/ 196 w 4124"/>
                <a:gd name="T43" fmla="*/ 2942 h 4124"/>
                <a:gd name="T44" fmla="*/ 58 w 4124"/>
                <a:gd name="T45" fmla="*/ 2548 h 4124"/>
                <a:gd name="T46" fmla="*/ 0 w 4124"/>
                <a:gd name="T47" fmla="*/ 2137 h 4124"/>
                <a:gd name="T48" fmla="*/ 29 w 4124"/>
                <a:gd name="T49" fmla="*/ 1718 h 4124"/>
                <a:gd name="T50" fmla="*/ 144 w 4124"/>
                <a:gd name="T51" fmla="*/ 1304 h 4124"/>
                <a:gd name="T52" fmla="*/ 195 w 4124"/>
                <a:gd name="T53" fmla="*/ 1251 h 4124"/>
                <a:gd name="T54" fmla="*/ 268 w 4124"/>
                <a:gd name="T55" fmla="*/ 1249 h 4124"/>
                <a:gd name="T56" fmla="*/ 320 w 4124"/>
                <a:gd name="T57" fmla="*/ 1300 h 4124"/>
                <a:gd name="T58" fmla="*/ 322 w 4124"/>
                <a:gd name="T59" fmla="*/ 1375 h 4124"/>
                <a:gd name="T60" fmla="*/ 216 w 4124"/>
                <a:gd name="T61" fmla="*/ 1749 h 4124"/>
                <a:gd name="T62" fmla="*/ 193 w 4124"/>
                <a:gd name="T63" fmla="*/ 2129 h 4124"/>
                <a:gd name="T64" fmla="*/ 244 w 4124"/>
                <a:gd name="T65" fmla="*/ 2503 h 4124"/>
                <a:gd name="T66" fmla="*/ 370 w 4124"/>
                <a:gd name="T67" fmla="*/ 2860 h 4124"/>
                <a:gd name="T68" fmla="*/ 568 w 4124"/>
                <a:gd name="T69" fmla="*/ 3188 h 4124"/>
                <a:gd name="T70" fmla="*/ 832 w 4124"/>
                <a:gd name="T71" fmla="*/ 3472 h 4124"/>
                <a:gd name="T72" fmla="*/ 1138 w 4124"/>
                <a:gd name="T73" fmla="*/ 3689 h 4124"/>
                <a:gd name="T74" fmla="*/ 1472 w 4124"/>
                <a:gd name="T75" fmla="*/ 3836 h 4124"/>
                <a:gd name="T76" fmla="*/ 1823 w 4124"/>
                <a:gd name="T77" fmla="*/ 3917 h 4124"/>
                <a:gd name="T78" fmla="*/ 2182 w 4124"/>
                <a:gd name="T79" fmla="*/ 3928 h 4124"/>
                <a:gd name="T80" fmla="*/ 2537 w 4124"/>
                <a:gd name="T81" fmla="*/ 3871 h 4124"/>
                <a:gd name="T82" fmla="*/ 2878 w 4124"/>
                <a:gd name="T83" fmla="*/ 3745 h 4124"/>
                <a:gd name="T84" fmla="*/ 3193 w 4124"/>
                <a:gd name="T85" fmla="*/ 3552 h 4124"/>
                <a:gd name="T86" fmla="*/ 3476 w 4124"/>
                <a:gd name="T87" fmla="*/ 3286 h 4124"/>
                <a:gd name="T88" fmla="*/ 3700 w 4124"/>
                <a:gd name="T89" fmla="*/ 2967 h 4124"/>
                <a:gd name="T90" fmla="*/ 3847 w 4124"/>
                <a:gd name="T91" fmla="*/ 2618 h 4124"/>
                <a:gd name="T92" fmla="*/ 3922 w 4124"/>
                <a:gd name="T93" fmla="*/ 2250 h 4124"/>
                <a:gd name="T94" fmla="*/ 3922 w 4124"/>
                <a:gd name="T95" fmla="*/ 1874 h 4124"/>
                <a:gd name="T96" fmla="*/ 3847 w 4124"/>
                <a:gd name="T97" fmla="*/ 1506 h 4124"/>
                <a:gd name="T98" fmla="*/ 3700 w 4124"/>
                <a:gd name="T99" fmla="*/ 1157 h 4124"/>
                <a:gd name="T100" fmla="*/ 3476 w 4124"/>
                <a:gd name="T101" fmla="*/ 836 h 4124"/>
                <a:gd name="T102" fmla="*/ 3188 w 4124"/>
                <a:gd name="T103" fmla="*/ 568 h 4124"/>
                <a:gd name="T104" fmla="*/ 2862 w 4124"/>
                <a:gd name="T105" fmla="*/ 370 h 4124"/>
                <a:gd name="T106" fmla="*/ 2505 w 4124"/>
                <a:gd name="T107" fmla="*/ 244 h 4124"/>
                <a:gd name="T108" fmla="*/ 2131 w 4124"/>
                <a:gd name="T109" fmla="*/ 193 h 4124"/>
                <a:gd name="T110" fmla="*/ 1750 w 4124"/>
                <a:gd name="T111" fmla="*/ 216 h 4124"/>
                <a:gd name="T112" fmla="*/ 1377 w 4124"/>
                <a:gd name="T113" fmla="*/ 320 h 4124"/>
                <a:gd name="T114" fmla="*/ 1295 w 4124"/>
                <a:gd name="T115" fmla="*/ 317 h 4124"/>
                <a:gd name="T116" fmla="*/ 1244 w 4124"/>
                <a:gd name="T117" fmla="*/ 247 h 4124"/>
                <a:gd name="T118" fmla="*/ 1271 w 4124"/>
                <a:gd name="T119" fmla="*/ 164 h 4124"/>
                <a:gd name="T120" fmla="*/ 1441 w 4124"/>
                <a:gd name="T121" fmla="*/ 94 h 4124"/>
                <a:gd name="T122" fmla="*/ 1856 w 4124"/>
                <a:gd name="T123" fmla="*/ 9 h 4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4" h="4124">
                  <a:moveTo>
                    <a:pt x="1996" y="0"/>
                  </a:moveTo>
                  <a:lnTo>
                    <a:pt x="2137" y="0"/>
                  </a:lnTo>
                  <a:lnTo>
                    <a:pt x="2275" y="11"/>
                  </a:lnTo>
                  <a:lnTo>
                    <a:pt x="2414" y="29"/>
                  </a:lnTo>
                  <a:lnTo>
                    <a:pt x="2548" y="58"/>
                  </a:lnTo>
                  <a:lnTo>
                    <a:pt x="2683" y="94"/>
                  </a:lnTo>
                  <a:lnTo>
                    <a:pt x="2814" y="142"/>
                  </a:lnTo>
                  <a:lnTo>
                    <a:pt x="2942" y="196"/>
                  </a:lnTo>
                  <a:lnTo>
                    <a:pt x="3068" y="260"/>
                  </a:lnTo>
                  <a:lnTo>
                    <a:pt x="3188" y="333"/>
                  </a:lnTo>
                  <a:lnTo>
                    <a:pt x="3304" y="415"/>
                  </a:lnTo>
                  <a:lnTo>
                    <a:pt x="3416" y="504"/>
                  </a:lnTo>
                  <a:lnTo>
                    <a:pt x="3521" y="603"/>
                  </a:lnTo>
                  <a:lnTo>
                    <a:pt x="3616" y="707"/>
                  </a:lnTo>
                  <a:lnTo>
                    <a:pt x="3705" y="814"/>
                  </a:lnTo>
                  <a:lnTo>
                    <a:pt x="3784" y="927"/>
                  </a:lnTo>
                  <a:lnTo>
                    <a:pt x="3856" y="1044"/>
                  </a:lnTo>
                  <a:lnTo>
                    <a:pt x="3918" y="1162"/>
                  </a:lnTo>
                  <a:lnTo>
                    <a:pt x="3973" y="1286"/>
                  </a:lnTo>
                  <a:lnTo>
                    <a:pt x="4019" y="1412"/>
                  </a:lnTo>
                  <a:lnTo>
                    <a:pt x="4057" y="1539"/>
                  </a:lnTo>
                  <a:lnTo>
                    <a:pt x="4086" y="1668"/>
                  </a:lnTo>
                  <a:lnTo>
                    <a:pt x="4106" y="1798"/>
                  </a:lnTo>
                  <a:lnTo>
                    <a:pt x="4119" y="1931"/>
                  </a:lnTo>
                  <a:lnTo>
                    <a:pt x="4124" y="2062"/>
                  </a:lnTo>
                  <a:lnTo>
                    <a:pt x="4119" y="2193"/>
                  </a:lnTo>
                  <a:lnTo>
                    <a:pt x="4106" y="2326"/>
                  </a:lnTo>
                  <a:lnTo>
                    <a:pt x="4086" y="2456"/>
                  </a:lnTo>
                  <a:lnTo>
                    <a:pt x="4057" y="2585"/>
                  </a:lnTo>
                  <a:lnTo>
                    <a:pt x="4019" y="2712"/>
                  </a:lnTo>
                  <a:lnTo>
                    <a:pt x="3973" y="2838"/>
                  </a:lnTo>
                  <a:lnTo>
                    <a:pt x="3918" y="2962"/>
                  </a:lnTo>
                  <a:lnTo>
                    <a:pt x="3856" y="3080"/>
                  </a:lnTo>
                  <a:lnTo>
                    <a:pt x="3784" y="3197"/>
                  </a:lnTo>
                  <a:lnTo>
                    <a:pt x="3705" y="3310"/>
                  </a:lnTo>
                  <a:lnTo>
                    <a:pt x="3616" y="3417"/>
                  </a:lnTo>
                  <a:lnTo>
                    <a:pt x="3521" y="3521"/>
                  </a:lnTo>
                  <a:lnTo>
                    <a:pt x="3417" y="3616"/>
                  </a:lnTo>
                  <a:lnTo>
                    <a:pt x="3310" y="3705"/>
                  </a:lnTo>
                  <a:lnTo>
                    <a:pt x="3197" y="3784"/>
                  </a:lnTo>
                  <a:lnTo>
                    <a:pt x="3080" y="3856"/>
                  </a:lnTo>
                  <a:lnTo>
                    <a:pt x="2962" y="3918"/>
                  </a:lnTo>
                  <a:lnTo>
                    <a:pt x="2838" y="3973"/>
                  </a:lnTo>
                  <a:lnTo>
                    <a:pt x="2712" y="4019"/>
                  </a:lnTo>
                  <a:lnTo>
                    <a:pt x="2585" y="4057"/>
                  </a:lnTo>
                  <a:lnTo>
                    <a:pt x="2456" y="4086"/>
                  </a:lnTo>
                  <a:lnTo>
                    <a:pt x="2326" y="4106"/>
                  </a:lnTo>
                  <a:lnTo>
                    <a:pt x="2193" y="4119"/>
                  </a:lnTo>
                  <a:lnTo>
                    <a:pt x="2062" y="4124"/>
                  </a:lnTo>
                  <a:lnTo>
                    <a:pt x="1931" y="4119"/>
                  </a:lnTo>
                  <a:lnTo>
                    <a:pt x="1798" y="4106"/>
                  </a:lnTo>
                  <a:lnTo>
                    <a:pt x="1668" y="4086"/>
                  </a:lnTo>
                  <a:lnTo>
                    <a:pt x="1539" y="4057"/>
                  </a:lnTo>
                  <a:lnTo>
                    <a:pt x="1412" y="4019"/>
                  </a:lnTo>
                  <a:lnTo>
                    <a:pt x="1286" y="3973"/>
                  </a:lnTo>
                  <a:lnTo>
                    <a:pt x="1162" y="3918"/>
                  </a:lnTo>
                  <a:lnTo>
                    <a:pt x="1044" y="3856"/>
                  </a:lnTo>
                  <a:lnTo>
                    <a:pt x="927" y="3784"/>
                  </a:lnTo>
                  <a:lnTo>
                    <a:pt x="814" y="3705"/>
                  </a:lnTo>
                  <a:lnTo>
                    <a:pt x="707" y="3616"/>
                  </a:lnTo>
                  <a:lnTo>
                    <a:pt x="603" y="3521"/>
                  </a:lnTo>
                  <a:lnTo>
                    <a:pt x="504" y="3416"/>
                  </a:lnTo>
                  <a:lnTo>
                    <a:pt x="415" y="3304"/>
                  </a:lnTo>
                  <a:lnTo>
                    <a:pt x="333" y="3188"/>
                  </a:lnTo>
                  <a:lnTo>
                    <a:pt x="260" y="3068"/>
                  </a:lnTo>
                  <a:lnTo>
                    <a:pt x="196" y="2942"/>
                  </a:lnTo>
                  <a:lnTo>
                    <a:pt x="142" y="2814"/>
                  </a:lnTo>
                  <a:lnTo>
                    <a:pt x="94" y="2683"/>
                  </a:lnTo>
                  <a:lnTo>
                    <a:pt x="58" y="2548"/>
                  </a:lnTo>
                  <a:lnTo>
                    <a:pt x="29" y="2414"/>
                  </a:lnTo>
                  <a:lnTo>
                    <a:pt x="11" y="2275"/>
                  </a:lnTo>
                  <a:lnTo>
                    <a:pt x="0" y="2137"/>
                  </a:lnTo>
                  <a:lnTo>
                    <a:pt x="0" y="1996"/>
                  </a:lnTo>
                  <a:lnTo>
                    <a:pt x="9" y="1856"/>
                  </a:lnTo>
                  <a:lnTo>
                    <a:pt x="29" y="1718"/>
                  </a:lnTo>
                  <a:lnTo>
                    <a:pt x="56" y="1577"/>
                  </a:lnTo>
                  <a:lnTo>
                    <a:pt x="94" y="1441"/>
                  </a:lnTo>
                  <a:lnTo>
                    <a:pt x="144" y="1304"/>
                  </a:lnTo>
                  <a:lnTo>
                    <a:pt x="156" y="1282"/>
                  </a:lnTo>
                  <a:lnTo>
                    <a:pt x="173" y="1264"/>
                  </a:lnTo>
                  <a:lnTo>
                    <a:pt x="195" y="1251"/>
                  </a:lnTo>
                  <a:lnTo>
                    <a:pt x="218" y="1244"/>
                  </a:lnTo>
                  <a:lnTo>
                    <a:pt x="242" y="1244"/>
                  </a:lnTo>
                  <a:lnTo>
                    <a:pt x="268" y="1249"/>
                  </a:lnTo>
                  <a:lnTo>
                    <a:pt x="289" y="1262"/>
                  </a:lnTo>
                  <a:lnTo>
                    <a:pt x="308" y="1280"/>
                  </a:lnTo>
                  <a:lnTo>
                    <a:pt x="320" y="1300"/>
                  </a:lnTo>
                  <a:lnTo>
                    <a:pt x="328" y="1324"/>
                  </a:lnTo>
                  <a:lnTo>
                    <a:pt x="328" y="1350"/>
                  </a:lnTo>
                  <a:lnTo>
                    <a:pt x="322" y="1375"/>
                  </a:lnTo>
                  <a:lnTo>
                    <a:pt x="278" y="1497"/>
                  </a:lnTo>
                  <a:lnTo>
                    <a:pt x="244" y="1623"/>
                  </a:lnTo>
                  <a:lnTo>
                    <a:pt x="216" y="1749"/>
                  </a:lnTo>
                  <a:lnTo>
                    <a:pt x="200" y="1876"/>
                  </a:lnTo>
                  <a:lnTo>
                    <a:pt x="191" y="2002"/>
                  </a:lnTo>
                  <a:lnTo>
                    <a:pt x="193" y="2129"/>
                  </a:lnTo>
                  <a:lnTo>
                    <a:pt x="200" y="2255"/>
                  </a:lnTo>
                  <a:lnTo>
                    <a:pt x="218" y="2381"/>
                  </a:lnTo>
                  <a:lnTo>
                    <a:pt x="244" y="2503"/>
                  </a:lnTo>
                  <a:lnTo>
                    <a:pt x="278" y="2625"/>
                  </a:lnTo>
                  <a:lnTo>
                    <a:pt x="320" y="2745"/>
                  </a:lnTo>
                  <a:lnTo>
                    <a:pt x="370" y="2860"/>
                  </a:lnTo>
                  <a:lnTo>
                    <a:pt x="428" y="2975"/>
                  </a:lnTo>
                  <a:lnTo>
                    <a:pt x="495" y="3084"/>
                  </a:lnTo>
                  <a:lnTo>
                    <a:pt x="568" y="3188"/>
                  </a:lnTo>
                  <a:lnTo>
                    <a:pt x="650" y="3290"/>
                  </a:lnTo>
                  <a:lnTo>
                    <a:pt x="739" y="3385"/>
                  </a:lnTo>
                  <a:lnTo>
                    <a:pt x="832" y="3472"/>
                  </a:lnTo>
                  <a:lnTo>
                    <a:pt x="931" y="3552"/>
                  </a:lnTo>
                  <a:lnTo>
                    <a:pt x="1033" y="3623"/>
                  </a:lnTo>
                  <a:lnTo>
                    <a:pt x="1138" y="3689"/>
                  </a:lnTo>
                  <a:lnTo>
                    <a:pt x="1246" y="3745"/>
                  </a:lnTo>
                  <a:lnTo>
                    <a:pt x="1357" y="3795"/>
                  </a:lnTo>
                  <a:lnTo>
                    <a:pt x="1472" y="3836"/>
                  </a:lnTo>
                  <a:lnTo>
                    <a:pt x="1587" y="3871"/>
                  </a:lnTo>
                  <a:lnTo>
                    <a:pt x="1705" y="3898"/>
                  </a:lnTo>
                  <a:lnTo>
                    <a:pt x="1823" y="3917"/>
                  </a:lnTo>
                  <a:lnTo>
                    <a:pt x="1942" y="3928"/>
                  </a:lnTo>
                  <a:lnTo>
                    <a:pt x="2062" y="3931"/>
                  </a:lnTo>
                  <a:lnTo>
                    <a:pt x="2182" y="3928"/>
                  </a:lnTo>
                  <a:lnTo>
                    <a:pt x="2301" y="3917"/>
                  </a:lnTo>
                  <a:lnTo>
                    <a:pt x="2419" y="3898"/>
                  </a:lnTo>
                  <a:lnTo>
                    <a:pt x="2537" y="3871"/>
                  </a:lnTo>
                  <a:lnTo>
                    <a:pt x="2652" y="3836"/>
                  </a:lnTo>
                  <a:lnTo>
                    <a:pt x="2767" y="3795"/>
                  </a:lnTo>
                  <a:lnTo>
                    <a:pt x="2878" y="3745"/>
                  </a:lnTo>
                  <a:lnTo>
                    <a:pt x="2986" y="3689"/>
                  </a:lnTo>
                  <a:lnTo>
                    <a:pt x="3091" y="3623"/>
                  </a:lnTo>
                  <a:lnTo>
                    <a:pt x="3193" y="3552"/>
                  </a:lnTo>
                  <a:lnTo>
                    <a:pt x="3292" y="3472"/>
                  </a:lnTo>
                  <a:lnTo>
                    <a:pt x="3385" y="3385"/>
                  </a:lnTo>
                  <a:lnTo>
                    <a:pt x="3476" y="3286"/>
                  </a:lnTo>
                  <a:lnTo>
                    <a:pt x="3558" y="3184"/>
                  </a:lnTo>
                  <a:lnTo>
                    <a:pt x="3632" y="3079"/>
                  </a:lnTo>
                  <a:lnTo>
                    <a:pt x="3700" y="2967"/>
                  </a:lnTo>
                  <a:lnTo>
                    <a:pt x="3756" y="2854"/>
                  </a:lnTo>
                  <a:lnTo>
                    <a:pt x="3807" y="2736"/>
                  </a:lnTo>
                  <a:lnTo>
                    <a:pt x="3847" y="2618"/>
                  </a:lnTo>
                  <a:lnTo>
                    <a:pt x="3882" y="2496"/>
                  </a:lnTo>
                  <a:lnTo>
                    <a:pt x="3906" y="2374"/>
                  </a:lnTo>
                  <a:lnTo>
                    <a:pt x="3922" y="2250"/>
                  </a:lnTo>
                  <a:lnTo>
                    <a:pt x="3931" y="2124"/>
                  </a:lnTo>
                  <a:lnTo>
                    <a:pt x="3931" y="2000"/>
                  </a:lnTo>
                  <a:lnTo>
                    <a:pt x="3922" y="1874"/>
                  </a:lnTo>
                  <a:lnTo>
                    <a:pt x="3906" y="1750"/>
                  </a:lnTo>
                  <a:lnTo>
                    <a:pt x="3882" y="1628"/>
                  </a:lnTo>
                  <a:lnTo>
                    <a:pt x="3847" y="1506"/>
                  </a:lnTo>
                  <a:lnTo>
                    <a:pt x="3807" y="1388"/>
                  </a:lnTo>
                  <a:lnTo>
                    <a:pt x="3756" y="1270"/>
                  </a:lnTo>
                  <a:lnTo>
                    <a:pt x="3700" y="1157"/>
                  </a:lnTo>
                  <a:lnTo>
                    <a:pt x="3632" y="1045"/>
                  </a:lnTo>
                  <a:lnTo>
                    <a:pt x="3558" y="940"/>
                  </a:lnTo>
                  <a:lnTo>
                    <a:pt x="3476" y="836"/>
                  </a:lnTo>
                  <a:lnTo>
                    <a:pt x="3385" y="739"/>
                  </a:lnTo>
                  <a:lnTo>
                    <a:pt x="3290" y="650"/>
                  </a:lnTo>
                  <a:lnTo>
                    <a:pt x="3188" y="568"/>
                  </a:lnTo>
                  <a:lnTo>
                    <a:pt x="3084" y="495"/>
                  </a:lnTo>
                  <a:lnTo>
                    <a:pt x="2975" y="428"/>
                  </a:lnTo>
                  <a:lnTo>
                    <a:pt x="2862" y="370"/>
                  </a:lnTo>
                  <a:lnTo>
                    <a:pt x="2745" y="320"/>
                  </a:lnTo>
                  <a:lnTo>
                    <a:pt x="2627" y="278"/>
                  </a:lnTo>
                  <a:lnTo>
                    <a:pt x="2505" y="244"/>
                  </a:lnTo>
                  <a:lnTo>
                    <a:pt x="2381" y="218"/>
                  </a:lnTo>
                  <a:lnTo>
                    <a:pt x="2257" y="202"/>
                  </a:lnTo>
                  <a:lnTo>
                    <a:pt x="2131" y="193"/>
                  </a:lnTo>
                  <a:lnTo>
                    <a:pt x="2004" y="191"/>
                  </a:lnTo>
                  <a:lnTo>
                    <a:pt x="1878" y="200"/>
                  </a:lnTo>
                  <a:lnTo>
                    <a:pt x="1750" y="216"/>
                  </a:lnTo>
                  <a:lnTo>
                    <a:pt x="1625" y="242"/>
                  </a:lnTo>
                  <a:lnTo>
                    <a:pt x="1501" y="277"/>
                  </a:lnTo>
                  <a:lnTo>
                    <a:pt x="1377" y="320"/>
                  </a:lnTo>
                  <a:lnTo>
                    <a:pt x="1350" y="328"/>
                  </a:lnTo>
                  <a:lnTo>
                    <a:pt x="1322" y="326"/>
                  </a:lnTo>
                  <a:lnTo>
                    <a:pt x="1295" y="317"/>
                  </a:lnTo>
                  <a:lnTo>
                    <a:pt x="1271" y="300"/>
                  </a:lnTo>
                  <a:lnTo>
                    <a:pt x="1253" y="275"/>
                  </a:lnTo>
                  <a:lnTo>
                    <a:pt x="1244" y="247"/>
                  </a:lnTo>
                  <a:lnTo>
                    <a:pt x="1244" y="218"/>
                  </a:lnTo>
                  <a:lnTo>
                    <a:pt x="1253" y="189"/>
                  </a:lnTo>
                  <a:lnTo>
                    <a:pt x="1271" y="164"/>
                  </a:lnTo>
                  <a:lnTo>
                    <a:pt x="1288" y="153"/>
                  </a:lnTo>
                  <a:lnTo>
                    <a:pt x="1304" y="144"/>
                  </a:lnTo>
                  <a:lnTo>
                    <a:pt x="1441" y="94"/>
                  </a:lnTo>
                  <a:lnTo>
                    <a:pt x="1577" y="56"/>
                  </a:lnTo>
                  <a:lnTo>
                    <a:pt x="1718" y="29"/>
                  </a:lnTo>
                  <a:lnTo>
                    <a:pt x="1856" y="9"/>
                  </a:lnTo>
                  <a:lnTo>
                    <a:pt x="19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noEditPoints="1"/>
            </p:cNvSpPr>
            <p:nvPr/>
          </p:nvSpPr>
          <p:spPr bwMode="auto">
            <a:xfrm>
              <a:off x="1580" y="908"/>
              <a:ext cx="511" cy="512"/>
            </a:xfrm>
            <a:custGeom>
              <a:avLst/>
              <a:gdLst>
                <a:gd name="T0" fmla="*/ 461 w 1022"/>
                <a:gd name="T1" fmla="*/ 195 h 1024"/>
                <a:gd name="T2" fmla="*/ 366 w 1022"/>
                <a:gd name="T3" fmla="*/ 226 h 1024"/>
                <a:gd name="T4" fmla="*/ 286 w 1022"/>
                <a:gd name="T5" fmla="*/ 286 h 1024"/>
                <a:gd name="T6" fmla="*/ 226 w 1022"/>
                <a:gd name="T7" fmla="*/ 366 h 1024"/>
                <a:gd name="T8" fmla="*/ 195 w 1022"/>
                <a:gd name="T9" fmla="*/ 461 h 1024"/>
                <a:gd name="T10" fmla="*/ 195 w 1022"/>
                <a:gd name="T11" fmla="*/ 561 h 1024"/>
                <a:gd name="T12" fmla="*/ 226 w 1022"/>
                <a:gd name="T13" fmla="*/ 656 h 1024"/>
                <a:gd name="T14" fmla="*/ 286 w 1022"/>
                <a:gd name="T15" fmla="*/ 738 h 1024"/>
                <a:gd name="T16" fmla="*/ 366 w 1022"/>
                <a:gd name="T17" fmla="*/ 796 h 1024"/>
                <a:gd name="T18" fmla="*/ 461 w 1022"/>
                <a:gd name="T19" fmla="*/ 827 h 1024"/>
                <a:gd name="T20" fmla="*/ 561 w 1022"/>
                <a:gd name="T21" fmla="*/ 827 h 1024"/>
                <a:gd name="T22" fmla="*/ 656 w 1022"/>
                <a:gd name="T23" fmla="*/ 796 h 1024"/>
                <a:gd name="T24" fmla="*/ 738 w 1022"/>
                <a:gd name="T25" fmla="*/ 738 h 1024"/>
                <a:gd name="T26" fmla="*/ 798 w 1022"/>
                <a:gd name="T27" fmla="*/ 654 h 1024"/>
                <a:gd name="T28" fmla="*/ 827 w 1022"/>
                <a:gd name="T29" fmla="*/ 561 h 1024"/>
                <a:gd name="T30" fmla="*/ 827 w 1022"/>
                <a:gd name="T31" fmla="*/ 463 h 1024"/>
                <a:gd name="T32" fmla="*/ 798 w 1022"/>
                <a:gd name="T33" fmla="*/ 368 h 1024"/>
                <a:gd name="T34" fmla="*/ 738 w 1022"/>
                <a:gd name="T35" fmla="*/ 286 h 1024"/>
                <a:gd name="T36" fmla="*/ 656 w 1022"/>
                <a:gd name="T37" fmla="*/ 226 h 1024"/>
                <a:gd name="T38" fmla="*/ 561 w 1022"/>
                <a:gd name="T39" fmla="*/ 195 h 1024"/>
                <a:gd name="T40" fmla="*/ 512 w 1022"/>
                <a:gd name="T41" fmla="*/ 0 h 1024"/>
                <a:gd name="T42" fmla="*/ 645 w 1022"/>
                <a:gd name="T43" fmla="*/ 16 h 1024"/>
                <a:gd name="T44" fmla="*/ 767 w 1022"/>
                <a:gd name="T45" fmla="*/ 67 h 1024"/>
                <a:gd name="T46" fmla="*/ 873 w 1022"/>
                <a:gd name="T47" fmla="*/ 149 h 1024"/>
                <a:gd name="T48" fmla="*/ 956 w 1022"/>
                <a:gd name="T49" fmla="*/ 259 h 1024"/>
                <a:gd name="T50" fmla="*/ 1006 w 1022"/>
                <a:gd name="T51" fmla="*/ 381 h 1024"/>
                <a:gd name="T52" fmla="*/ 1022 w 1022"/>
                <a:gd name="T53" fmla="*/ 512 h 1024"/>
                <a:gd name="T54" fmla="*/ 1006 w 1022"/>
                <a:gd name="T55" fmla="*/ 641 h 1024"/>
                <a:gd name="T56" fmla="*/ 956 w 1022"/>
                <a:gd name="T57" fmla="*/ 763 h 1024"/>
                <a:gd name="T58" fmla="*/ 873 w 1022"/>
                <a:gd name="T59" fmla="*/ 873 h 1024"/>
                <a:gd name="T60" fmla="*/ 767 w 1022"/>
                <a:gd name="T61" fmla="*/ 955 h 1024"/>
                <a:gd name="T62" fmla="*/ 645 w 1022"/>
                <a:gd name="T63" fmla="*/ 1006 h 1024"/>
                <a:gd name="T64" fmla="*/ 512 w 1022"/>
                <a:gd name="T65" fmla="*/ 1024 h 1024"/>
                <a:gd name="T66" fmla="*/ 379 w 1022"/>
                <a:gd name="T67" fmla="*/ 1006 h 1024"/>
                <a:gd name="T68" fmla="*/ 255 w 1022"/>
                <a:gd name="T69" fmla="*/ 955 h 1024"/>
                <a:gd name="T70" fmla="*/ 149 w 1022"/>
                <a:gd name="T71" fmla="*/ 873 h 1024"/>
                <a:gd name="T72" fmla="*/ 67 w 1022"/>
                <a:gd name="T73" fmla="*/ 767 h 1024"/>
                <a:gd name="T74" fmla="*/ 16 w 1022"/>
                <a:gd name="T75" fmla="*/ 645 h 1024"/>
                <a:gd name="T76" fmla="*/ 0 w 1022"/>
                <a:gd name="T77" fmla="*/ 512 h 1024"/>
                <a:gd name="T78" fmla="*/ 16 w 1022"/>
                <a:gd name="T79" fmla="*/ 379 h 1024"/>
                <a:gd name="T80" fmla="*/ 67 w 1022"/>
                <a:gd name="T81" fmla="*/ 255 h 1024"/>
                <a:gd name="T82" fmla="*/ 149 w 1022"/>
                <a:gd name="T83" fmla="*/ 149 h 1024"/>
                <a:gd name="T84" fmla="*/ 255 w 1022"/>
                <a:gd name="T85" fmla="*/ 67 h 1024"/>
                <a:gd name="T86" fmla="*/ 379 w 1022"/>
                <a:gd name="T87" fmla="*/ 16 h 1024"/>
                <a:gd name="T88" fmla="*/ 512 w 1022"/>
                <a:gd name="T89"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2" h="1024">
                  <a:moveTo>
                    <a:pt x="512" y="191"/>
                  </a:moveTo>
                  <a:lnTo>
                    <a:pt x="461" y="195"/>
                  </a:lnTo>
                  <a:lnTo>
                    <a:pt x="412" y="208"/>
                  </a:lnTo>
                  <a:lnTo>
                    <a:pt x="366" y="226"/>
                  </a:lnTo>
                  <a:lnTo>
                    <a:pt x="324" y="251"/>
                  </a:lnTo>
                  <a:lnTo>
                    <a:pt x="286" y="286"/>
                  </a:lnTo>
                  <a:lnTo>
                    <a:pt x="251" y="324"/>
                  </a:lnTo>
                  <a:lnTo>
                    <a:pt x="226" y="366"/>
                  </a:lnTo>
                  <a:lnTo>
                    <a:pt x="208" y="412"/>
                  </a:lnTo>
                  <a:lnTo>
                    <a:pt x="195" y="461"/>
                  </a:lnTo>
                  <a:lnTo>
                    <a:pt x="191" y="512"/>
                  </a:lnTo>
                  <a:lnTo>
                    <a:pt x="195" y="561"/>
                  </a:lnTo>
                  <a:lnTo>
                    <a:pt x="208" y="610"/>
                  </a:lnTo>
                  <a:lnTo>
                    <a:pt x="226" y="656"/>
                  </a:lnTo>
                  <a:lnTo>
                    <a:pt x="251" y="700"/>
                  </a:lnTo>
                  <a:lnTo>
                    <a:pt x="286" y="738"/>
                  </a:lnTo>
                  <a:lnTo>
                    <a:pt x="324" y="771"/>
                  </a:lnTo>
                  <a:lnTo>
                    <a:pt x="366" y="796"/>
                  </a:lnTo>
                  <a:lnTo>
                    <a:pt x="412" y="816"/>
                  </a:lnTo>
                  <a:lnTo>
                    <a:pt x="461" y="827"/>
                  </a:lnTo>
                  <a:lnTo>
                    <a:pt x="512" y="831"/>
                  </a:lnTo>
                  <a:lnTo>
                    <a:pt x="561" y="827"/>
                  </a:lnTo>
                  <a:lnTo>
                    <a:pt x="610" y="816"/>
                  </a:lnTo>
                  <a:lnTo>
                    <a:pt x="656" y="796"/>
                  </a:lnTo>
                  <a:lnTo>
                    <a:pt x="700" y="771"/>
                  </a:lnTo>
                  <a:lnTo>
                    <a:pt x="738" y="738"/>
                  </a:lnTo>
                  <a:lnTo>
                    <a:pt x="771" y="698"/>
                  </a:lnTo>
                  <a:lnTo>
                    <a:pt x="798" y="654"/>
                  </a:lnTo>
                  <a:lnTo>
                    <a:pt x="816" y="609"/>
                  </a:lnTo>
                  <a:lnTo>
                    <a:pt x="827" y="561"/>
                  </a:lnTo>
                  <a:lnTo>
                    <a:pt x="831" y="512"/>
                  </a:lnTo>
                  <a:lnTo>
                    <a:pt x="827" y="463"/>
                  </a:lnTo>
                  <a:lnTo>
                    <a:pt x="816" y="414"/>
                  </a:lnTo>
                  <a:lnTo>
                    <a:pt x="798" y="368"/>
                  </a:lnTo>
                  <a:lnTo>
                    <a:pt x="771" y="324"/>
                  </a:lnTo>
                  <a:lnTo>
                    <a:pt x="738" y="286"/>
                  </a:lnTo>
                  <a:lnTo>
                    <a:pt x="700" y="251"/>
                  </a:lnTo>
                  <a:lnTo>
                    <a:pt x="656" y="226"/>
                  </a:lnTo>
                  <a:lnTo>
                    <a:pt x="610" y="208"/>
                  </a:lnTo>
                  <a:lnTo>
                    <a:pt x="561" y="195"/>
                  </a:lnTo>
                  <a:lnTo>
                    <a:pt x="512" y="191"/>
                  </a:lnTo>
                  <a:close/>
                  <a:moveTo>
                    <a:pt x="512" y="0"/>
                  </a:moveTo>
                  <a:lnTo>
                    <a:pt x="579" y="4"/>
                  </a:lnTo>
                  <a:lnTo>
                    <a:pt x="645" y="16"/>
                  </a:lnTo>
                  <a:lnTo>
                    <a:pt x="707" y="38"/>
                  </a:lnTo>
                  <a:lnTo>
                    <a:pt x="767" y="67"/>
                  </a:lnTo>
                  <a:lnTo>
                    <a:pt x="822" y="106"/>
                  </a:lnTo>
                  <a:lnTo>
                    <a:pt x="873" y="149"/>
                  </a:lnTo>
                  <a:lnTo>
                    <a:pt x="918" y="202"/>
                  </a:lnTo>
                  <a:lnTo>
                    <a:pt x="956" y="259"/>
                  </a:lnTo>
                  <a:lnTo>
                    <a:pt x="986" y="319"/>
                  </a:lnTo>
                  <a:lnTo>
                    <a:pt x="1006" y="381"/>
                  </a:lnTo>
                  <a:lnTo>
                    <a:pt x="1018" y="446"/>
                  </a:lnTo>
                  <a:lnTo>
                    <a:pt x="1022" y="512"/>
                  </a:lnTo>
                  <a:lnTo>
                    <a:pt x="1018" y="578"/>
                  </a:lnTo>
                  <a:lnTo>
                    <a:pt x="1006" y="641"/>
                  </a:lnTo>
                  <a:lnTo>
                    <a:pt x="986" y="703"/>
                  </a:lnTo>
                  <a:lnTo>
                    <a:pt x="956" y="763"/>
                  </a:lnTo>
                  <a:lnTo>
                    <a:pt x="918" y="822"/>
                  </a:lnTo>
                  <a:lnTo>
                    <a:pt x="873" y="873"/>
                  </a:lnTo>
                  <a:lnTo>
                    <a:pt x="822" y="918"/>
                  </a:lnTo>
                  <a:lnTo>
                    <a:pt x="767" y="955"/>
                  </a:lnTo>
                  <a:lnTo>
                    <a:pt x="707" y="984"/>
                  </a:lnTo>
                  <a:lnTo>
                    <a:pt x="645" y="1006"/>
                  </a:lnTo>
                  <a:lnTo>
                    <a:pt x="579" y="1018"/>
                  </a:lnTo>
                  <a:lnTo>
                    <a:pt x="512" y="1024"/>
                  </a:lnTo>
                  <a:lnTo>
                    <a:pt x="445" y="1018"/>
                  </a:lnTo>
                  <a:lnTo>
                    <a:pt x="379" y="1006"/>
                  </a:lnTo>
                  <a:lnTo>
                    <a:pt x="315" y="984"/>
                  </a:lnTo>
                  <a:lnTo>
                    <a:pt x="255" y="955"/>
                  </a:lnTo>
                  <a:lnTo>
                    <a:pt x="200" y="918"/>
                  </a:lnTo>
                  <a:lnTo>
                    <a:pt x="149" y="873"/>
                  </a:lnTo>
                  <a:lnTo>
                    <a:pt x="106" y="822"/>
                  </a:lnTo>
                  <a:lnTo>
                    <a:pt x="67" y="767"/>
                  </a:lnTo>
                  <a:lnTo>
                    <a:pt x="38" y="707"/>
                  </a:lnTo>
                  <a:lnTo>
                    <a:pt x="16" y="645"/>
                  </a:lnTo>
                  <a:lnTo>
                    <a:pt x="4" y="579"/>
                  </a:lnTo>
                  <a:lnTo>
                    <a:pt x="0" y="512"/>
                  </a:lnTo>
                  <a:lnTo>
                    <a:pt x="4" y="445"/>
                  </a:lnTo>
                  <a:lnTo>
                    <a:pt x="16" y="379"/>
                  </a:lnTo>
                  <a:lnTo>
                    <a:pt x="38" y="315"/>
                  </a:lnTo>
                  <a:lnTo>
                    <a:pt x="67" y="255"/>
                  </a:lnTo>
                  <a:lnTo>
                    <a:pt x="106" y="200"/>
                  </a:lnTo>
                  <a:lnTo>
                    <a:pt x="149" y="149"/>
                  </a:lnTo>
                  <a:lnTo>
                    <a:pt x="200" y="106"/>
                  </a:lnTo>
                  <a:lnTo>
                    <a:pt x="255" y="67"/>
                  </a:lnTo>
                  <a:lnTo>
                    <a:pt x="315" y="38"/>
                  </a:lnTo>
                  <a:lnTo>
                    <a:pt x="379" y="16"/>
                  </a:lnTo>
                  <a:lnTo>
                    <a:pt x="445" y="4"/>
                  </a:lnTo>
                  <a:lnTo>
                    <a:pt x="5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3"/>
          <p:cNvGrpSpPr>
            <a:grpSpLocks noChangeAspect="1"/>
          </p:cNvGrpSpPr>
          <p:nvPr/>
        </p:nvGrpSpPr>
        <p:grpSpPr bwMode="auto">
          <a:xfrm>
            <a:off x="9949681" y="2774347"/>
            <a:ext cx="1035050" cy="1262063"/>
            <a:chOff x="3046" y="1942"/>
            <a:chExt cx="652" cy="795"/>
          </a:xfrm>
          <a:solidFill>
            <a:schemeClr val="bg1"/>
          </a:solidFill>
        </p:grpSpPr>
        <p:sp>
          <p:nvSpPr>
            <p:cNvPr id="17" name="Freeform 15"/>
            <p:cNvSpPr>
              <a:spLocks noEditPoints="1"/>
            </p:cNvSpPr>
            <p:nvPr/>
          </p:nvSpPr>
          <p:spPr bwMode="auto">
            <a:xfrm>
              <a:off x="3046" y="1942"/>
              <a:ext cx="563" cy="795"/>
            </a:xfrm>
            <a:custGeom>
              <a:avLst/>
              <a:gdLst>
                <a:gd name="T0" fmla="*/ 1088 w 2816"/>
                <a:gd name="T1" fmla="*/ 3747 h 3973"/>
                <a:gd name="T2" fmla="*/ 1005 w 2816"/>
                <a:gd name="T3" fmla="*/ 3847 h 3973"/>
                <a:gd name="T4" fmla="*/ 2537 w 2816"/>
                <a:gd name="T5" fmla="*/ 3766 h 3973"/>
                <a:gd name="T6" fmla="*/ 2413 w 2816"/>
                <a:gd name="T7" fmla="*/ 3720 h 3973"/>
                <a:gd name="T8" fmla="*/ 1159 w 2816"/>
                <a:gd name="T9" fmla="*/ 5 h 3973"/>
                <a:gd name="T10" fmla="*/ 1226 w 2816"/>
                <a:gd name="T11" fmla="*/ 117 h 3973"/>
                <a:gd name="T12" fmla="*/ 1218 w 2816"/>
                <a:gd name="T13" fmla="*/ 179 h 3973"/>
                <a:gd name="T14" fmla="*/ 1158 w 2816"/>
                <a:gd name="T15" fmla="*/ 204 h 3973"/>
                <a:gd name="T16" fmla="*/ 1108 w 2816"/>
                <a:gd name="T17" fmla="*/ 166 h 3973"/>
                <a:gd name="T18" fmla="*/ 838 w 2816"/>
                <a:gd name="T19" fmla="*/ 297 h 3973"/>
                <a:gd name="T20" fmla="*/ 545 w 2816"/>
                <a:gd name="T21" fmla="*/ 560 h 3973"/>
                <a:gd name="T22" fmla="*/ 324 w 2816"/>
                <a:gd name="T23" fmla="*/ 877 h 3973"/>
                <a:gd name="T24" fmla="*/ 183 w 2816"/>
                <a:gd name="T25" fmla="*/ 1236 h 3973"/>
                <a:gd name="T26" fmla="*/ 127 w 2816"/>
                <a:gd name="T27" fmla="*/ 1619 h 3973"/>
                <a:gd name="T28" fmla="*/ 163 w 2816"/>
                <a:gd name="T29" fmla="*/ 2012 h 3973"/>
                <a:gd name="T30" fmla="*/ 297 w 2816"/>
                <a:gd name="T31" fmla="*/ 2399 h 3973"/>
                <a:gd name="T32" fmla="*/ 522 w 2816"/>
                <a:gd name="T33" fmla="*/ 2742 h 3973"/>
                <a:gd name="T34" fmla="*/ 814 w 2816"/>
                <a:gd name="T35" fmla="*/ 3013 h 3973"/>
                <a:gd name="T36" fmla="*/ 1158 w 2816"/>
                <a:gd name="T37" fmla="*/ 3205 h 3973"/>
                <a:gd name="T38" fmla="*/ 1538 w 2816"/>
                <a:gd name="T39" fmla="*/ 3313 h 3973"/>
                <a:gd name="T40" fmla="*/ 1739 w 2816"/>
                <a:gd name="T41" fmla="*/ 3293 h 3973"/>
                <a:gd name="T42" fmla="*/ 1800 w 2816"/>
                <a:gd name="T43" fmla="*/ 3249 h 3973"/>
                <a:gd name="T44" fmla="*/ 1859 w 2816"/>
                <a:gd name="T45" fmla="*/ 3293 h 3973"/>
                <a:gd name="T46" fmla="*/ 2070 w 2816"/>
                <a:gd name="T47" fmla="*/ 3312 h 3973"/>
                <a:gd name="T48" fmla="*/ 2372 w 2816"/>
                <a:gd name="T49" fmla="*/ 3211 h 3973"/>
                <a:gd name="T50" fmla="*/ 2381 w 2816"/>
                <a:gd name="T51" fmla="*/ 3148 h 3973"/>
                <a:gd name="T52" fmla="*/ 2440 w 2816"/>
                <a:gd name="T53" fmla="*/ 3124 h 3973"/>
                <a:gd name="T54" fmla="*/ 2490 w 2816"/>
                <a:gd name="T55" fmla="*/ 3163 h 3973"/>
                <a:gd name="T56" fmla="*/ 2523 w 2816"/>
                <a:gd name="T57" fmla="*/ 3290 h 3973"/>
                <a:gd name="T58" fmla="*/ 2386 w 2816"/>
                <a:gd name="T59" fmla="*/ 3363 h 3973"/>
                <a:gd name="T60" fmla="*/ 1967 w 2816"/>
                <a:gd name="T61" fmla="*/ 3454 h 3973"/>
                <a:gd name="T62" fmla="*/ 2458 w 2816"/>
                <a:gd name="T63" fmla="*/ 3596 h 3973"/>
                <a:gd name="T64" fmla="*/ 2616 w 2816"/>
                <a:gd name="T65" fmla="*/ 3665 h 3973"/>
                <a:gd name="T66" fmla="*/ 2713 w 2816"/>
                <a:gd name="T67" fmla="*/ 3805 h 3973"/>
                <a:gd name="T68" fmla="*/ 2789 w 2816"/>
                <a:gd name="T69" fmla="*/ 3859 h 3973"/>
                <a:gd name="T70" fmla="*/ 2812 w 2816"/>
                <a:gd name="T71" fmla="*/ 3929 h 3973"/>
                <a:gd name="T72" fmla="*/ 2752 w 2816"/>
                <a:gd name="T73" fmla="*/ 3973 h 3973"/>
                <a:gd name="T74" fmla="*/ 796 w 2816"/>
                <a:gd name="T75" fmla="*/ 3947 h 3973"/>
                <a:gd name="T76" fmla="*/ 796 w 2816"/>
                <a:gd name="T77" fmla="*/ 3872 h 3973"/>
                <a:gd name="T78" fmla="*/ 874 w 2816"/>
                <a:gd name="T79" fmla="*/ 3847 h 3973"/>
                <a:gd name="T80" fmla="*/ 952 w 2816"/>
                <a:gd name="T81" fmla="*/ 3694 h 3973"/>
                <a:gd name="T82" fmla="*/ 1096 w 2816"/>
                <a:gd name="T83" fmla="*/ 3605 h 3973"/>
                <a:gd name="T84" fmla="*/ 1736 w 2816"/>
                <a:gd name="T85" fmla="*/ 3460 h 3973"/>
                <a:gd name="T86" fmla="*/ 1334 w 2816"/>
                <a:gd name="T87" fmla="*/ 3399 h 3973"/>
                <a:gd name="T88" fmla="*/ 958 w 2816"/>
                <a:gd name="T89" fmla="*/ 3251 h 3973"/>
                <a:gd name="T90" fmla="*/ 623 w 2816"/>
                <a:gd name="T91" fmla="*/ 3024 h 3973"/>
                <a:gd name="T92" fmla="*/ 344 w 2816"/>
                <a:gd name="T93" fmla="*/ 2721 h 3973"/>
                <a:gd name="T94" fmla="*/ 137 w 2816"/>
                <a:gd name="T95" fmla="*/ 2352 h 3973"/>
                <a:gd name="T96" fmla="*/ 21 w 2816"/>
                <a:gd name="T97" fmla="*/ 1938 h 3973"/>
                <a:gd name="T98" fmla="*/ 5 w 2816"/>
                <a:gd name="T99" fmla="*/ 1523 h 3973"/>
                <a:gd name="T100" fmla="*/ 85 w 2816"/>
                <a:gd name="T101" fmla="*/ 1121 h 3973"/>
                <a:gd name="T102" fmla="*/ 252 w 2816"/>
                <a:gd name="T103" fmla="*/ 748 h 3973"/>
                <a:gd name="T104" fmla="*/ 500 w 2816"/>
                <a:gd name="T105" fmla="*/ 421 h 3973"/>
                <a:gd name="T106" fmla="*/ 823 w 2816"/>
                <a:gd name="T107" fmla="*/ 155 h 3973"/>
                <a:gd name="T108" fmla="*/ 1127 w 2816"/>
                <a:gd name="T109" fmla="*/ 0 h 3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16" h="3973">
                  <a:moveTo>
                    <a:pt x="1185" y="3720"/>
                  </a:moveTo>
                  <a:lnTo>
                    <a:pt x="1151" y="3722"/>
                  </a:lnTo>
                  <a:lnTo>
                    <a:pt x="1118" y="3732"/>
                  </a:lnTo>
                  <a:lnTo>
                    <a:pt x="1088" y="3747"/>
                  </a:lnTo>
                  <a:lnTo>
                    <a:pt x="1061" y="3766"/>
                  </a:lnTo>
                  <a:lnTo>
                    <a:pt x="1038" y="3789"/>
                  </a:lnTo>
                  <a:lnTo>
                    <a:pt x="1020" y="3817"/>
                  </a:lnTo>
                  <a:lnTo>
                    <a:pt x="1005" y="3847"/>
                  </a:lnTo>
                  <a:lnTo>
                    <a:pt x="2593" y="3847"/>
                  </a:lnTo>
                  <a:lnTo>
                    <a:pt x="2580" y="3817"/>
                  </a:lnTo>
                  <a:lnTo>
                    <a:pt x="2560" y="3789"/>
                  </a:lnTo>
                  <a:lnTo>
                    <a:pt x="2537" y="3766"/>
                  </a:lnTo>
                  <a:lnTo>
                    <a:pt x="2510" y="3747"/>
                  </a:lnTo>
                  <a:lnTo>
                    <a:pt x="2480" y="3732"/>
                  </a:lnTo>
                  <a:lnTo>
                    <a:pt x="2449" y="3722"/>
                  </a:lnTo>
                  <a:lnTo>
                    <a:pt x="2413" y="3720"/>
                  </a:lnTo>
                  <a:lnTo>
                    <a:pt x="1185" y="3720"/>
                  </a:lnTo>
                  <a:close/>
                  <a:moveTo>
                    <a:pt x="1127" y="0"/>
                  </a:moveTo>
                  <a:lnTo>
                    <a:pt x="1144" y="0"/>
                  </a:lnTo>
                  <a:lnTo>
                    <a:pt x="1159" y="5"/>
                  </a:lnTo>
                  <a:lnTo>
                    <a:pt x="1173" y="12"/>
                  </a:lnTo>
                  <a:lnTo>
                    <a:pt x="1185" y="24"/>
                  </a:lnTo>
                  <a:lnTo>
                    <a:pt x="1193" y="38"/>
                  </a:lnTo>
                  <a:lnTo>
                    <a:pt x="1226" y="117"/>
                  </a:lnTo>
                  <a:lnTo>
                    <a:pt x="1230" y="133"/>
                  </a:lnTo>
                  <a:lnTo>
                    <a:pt x="1230" y="150"/>
                  </a:lnTo>
                  <a:lnTo>
                    <a:pt x="1226" y="166"/>
                  </a:lnTo>
                  <a:lnTo>
                    <a:pt x="1218" y="179"/>
                  </a:lnTo>
                  <a:lnTo>
                    <a:pt x="1207" y="191"/>
                  </a:lnTo>
                  <a:lnTo>
                    <a:pt x="1192" y="199"/>
                  </a:lnTo>
                  <a:lnTo>
                    <a:pt x="1175" y="204"/>
                  </a:lnTo>
                  <a:lnTo>
                    <a:pt x="1158" y="204"/>
                  </a:lnTo>
                  <a:lnTo>
                    <a:pt x="1142" y="199"/>
                  </a:lnTo>
                  <a:lnTo>
                    <a:pt x="1129" y="191"/>
                  </a:lnTo>
                  <a:lnTo>
                    <a:pt x="1117" y="180"/>
                  </a:lnTo>
                  <a:lnTo>
                    <a:pt x="1108" y="166"/>
                  </a:lnTo>
                  <a:lnTo>
                    <a:pt x="1101" y="146"/>
                  </a:lnTo>
                  <a:lnTo>
                    <a:pt x="1009" y="192"/>
                  </a:lnTo>
                  <a:lnTo>
                    <a:pt x="922" y="243"/>
                  </a:lnTo>
                  <a:lnTo>
                    <a:pt x="838" y="297"/>
                  </a:lnTo>
                  <a:lnTo>
                    <a:pt x="758" y="357"/>
                  </a:lnTo>
                  <a:lnTo>
                    <a:pt x="683" y="421"/>
                  </a:lnTo>
                  <a:lnTo>
                    <a:pt x="611" y="489"/>
                  </a:lnTo>
                  <a:lnTo>
                    <a:pt x="545" y="560"/>
                  </a:lnTo>
                  <a:lnTo>
                    <a:pt x="483" y="635"/>
                  </a:lnTo>
                  <a:lnTo>
                    <a:pt x="424" y="713"/>
                  </a:lnTo>
                  <a:lnTo>
                    <a:pt x="372" y="794"/>
                  </a:lnTo>
                  <a:lnTo>
                    <a:pt x="324" y="877"/>
                  </a:lnTo>
                  <a:lnTo>
                    <a:pt x="281" y="965"/>
                  </a:lnTo>
                  <a:lnTo>
                    <a:pt x="244" y="1053"/>
                  </a:lnTo>
                  <a:lnTo>
                    <a:pt x="211" y="1144"/>
                  </a:lnTo>
                  <a:lnTo>
                    <a:pt x="183" y="1236"/>
                  </a:lnTo>
                  <a:lnTo>
                    <a:pt x="161" y="1330"/>
                  </a:lnTo>
                  <a:lnTo>
                    <a:pt x="144" y="1426"/>
                  </a:lnTo>
                  <a:lnTo>
                    <a:pt x="133" y="1521"/>
                  </a:lnTo>
                  <a:lnTo>
                    <a:pt x="127" y="1619"/>
                  </a:lnTo>
                  <a:lnTo>
                    <a:pt x="127" y="1716"/>
                  </a:lnTo>
                  <a:lnTo>
                    <a:pt x="133" y="1816"/>
                  </a:lnTo>
                  <a:lnTo>
                    <a:pt x="146" y="1914"/>
                  </a:lnTo>
                  <a:lnTo>
                    <a:pt x="163" y="2012"/>
                  </a:lnTo>
                  <a:lnTo>
                    <a:pt x="187" y="2110"/>
                  </a:lnTo>
                  <a:lnTo>
                    <a:pt x="217" y="2207"/>
                  </a:lnTo>
                  <a:lnTo>
                    <a:pt x="253" y="2303"/>
                  </a:lnTo>
                  <a:lnTo>
                    <a:pt x="297" y="2399"/>
                  </a:lnTo>
                  <a:lnTo>
                    <a:pt x="346" y="2491"/>
                  </a:lnTo>
                  <a:lnTo>
                    <a:pt x="400" y="2579"/>
                  </a:lnTo>
                  <a:lnTo>
                    <a:pt x="458" y="2663"/>
                  </a:lnTo>
                  <a:lnTo>
                    <a:pt x="522" y="2742"/>
                  </a:lnTo>
                  <a:lnTo>
                    <a:pt x="588" y="2817"/>
                  </a:lnTo>
                  <a:lnTo>
                    <a:pt x="660" y="2887"/>
                  </a:lnTo>
                  <a:lnTo>
                    <a:pt x="735" y="2952"/>
                  </a:lnTo>
                  <a:lnTo>
                    <a:pt x="814" y="3013"/>
                  </a:lnTo>
                  <a:lnTo>
                    <a:pt x="896" y="3069"/>
                  </a:lnTo>
                  <a:lnTo>
                    <a:pt x="980" y="3119"/>
                  </a:lnTo>
                  <a:lnTo>
                    <a:pt x="1068" y="3165"/>
                  </a:lnTo>
                  <a:lnTo>
                    <a:pt x="1158" y="3205"/>
                  </a:lnTo>
                  <a:lnTo>
                    <a:pt x="1250" y="3240"/>
                  </a:lnTo>
                  <a:lnTo>
                    <a:pt x="1345" y="3271"/>
                  </a:lnTo>
                  <a:lnTo>
                    <a:pt x="1441" y="3295"/>
                  </a:lnTo>
                  <a:lnTo>
                    <a:pt x="1538" y="3313"/>
                  </a:lnTo>
                  <a:lnTo>
                    <a:pt x="1636" y="3325"/>
                  </a:lnTo>
                  <a:lnTo>
                    <a:pt x="1736" y="3332"/>
                  </a:lnTo>
                  <a:lnTo>
                    <a:pt x="1736" y="3313"/>
                  </a:lnTo>
                  <a:lnTo>
                    <a:pt x="1739" y="3293"/>
                  </a:lnTo>
                  <a:lnTo>
                    <a:pt x="1748" y="3276"/>
                  </a:lnTo>
                  <a:lnTo>
                    <a:pt x="1762" y="3261"/>
                  </a:lnTo>
                  <a:lnTo>
                    <a:pt x="1779" y="3253"/>
                  </a:lnTo>
                  <a:lnTo>
                    <a:pt x="1800" y="3249"/>
                  </a:lnTo>
                  <a:lnTo>
                    <a:pt x="1819" y="3253"/>
                  </a:lnTo>
                  <a:lnTo>
                    <a:pt x="1837" y="3261"/>
                  </a:lnTo>
                  <a:lnTo>
                    <a:pt x="1851" y="3276"/>
                  </a:lnTo>
                  <a:lnTo>
                    <a:pt x="1859" y="3293"/>
                  </a:lnTo>
                  <a:lnTo>
                    <a:pt x="1863" y="3313"/>
                  </a:lnTo>
                  <a:lnTo>
                    <a:pt x="1863" y="3332"/>
                  </a:lnTo>
                  <a:lnTo>
                    <a:pt x="1967" y="3325"/>
                  </a:lnTo>
                  <a:lnTo>
                    <a:pt x="2070" y="3312"/>
                  </a:lnTo>
                  <a:lnTo>
                    <a:pt x="2175" y="3291"/>
                  </a:lnTo>
                  <a:lnTo>
                    <a:pt x="2278" y="3265"/>
                  </a:lnTo>
                  <a:lnTo>
                    <a:pt x="2381" y="3230"/>
                  </a:lnTo>
                  <a:lnTo>
                    <a:pt x="2372" y="3211"/>
                  </a:lnTo>
                  <a:lnTo>
                    <a:pt x="2369" y="3196"/>
                  </a:lnTo>
                  <a:lnTo>
                    <a:pt x="2369" y="3179"/>
                  </a:lnTo>
                  <a:lnTo>
                    <a:pt x="2372" y="3163"/>
                  </a:lnTo>
                  <a:lnTo>
                    <a:pt x="2381" y="3148"/>
                  </a:lnTo>
                  <a:lnTo>
                    <a:pt x="2393" y="3138"/>
                  </a:lnTo>
                  <a:lnTo>
                    <a:pt x="2407" y="3129"/>
                  </a:lnTo>
                  <a:lnTo>
                    <a:pt x="2423" y="3124"/>
                  </a:lnTo>
                  <a:lnTo>
                    <a:pt x="2440" y="3124"/>
                  </a:lnTo>
                  <a:lnTo>
                    <a:pt x="2456" y="3129"/>
                  </a:lnTo>
                  <a:lnTo>
                    <a:pt x="2470" y="3136"/>
                  </a:lnTo>
                  <a:lnTo>
                    <a:pt x="2481" y="3148"/>
                  </a:lnTo>
                  <a:lnTo>
                    <a:pt x="2490" y="3163"/>
                  </a:lnTo>
                  <a:lnTo>
                    <a:pt x="2523" y="3242"/>
                  </a:lnTo>
                  <a:lnTo>
                    <a:pt x="2527" y="3257"/>
                  </a:lnTo>
                  <a:lnTo>
                    <a:pt x="2527" y="3273"/>
                  </a:lnTo>
                  <a:lnTo>
                    <a:pt x="2523" y="3290"/>
                  </a:lnTo>
                  <a:lnTo>
                    <a:pt x="2514" y="3305"/>
                  </a:lnTo>
                  <a:lnTo>
                    <a:pt x="2503" y="3316"/>
                  </a:lnTo>
                  <a:lnTo>
                    <a:pt x="2489" y="3324"/>
                  </a:lnTo>
                  <a:lnTo>
                    <a:pt x="2386" y="3363"/>
                  </a:lnTo>
                  <a:lnTo>
                    <a:pt x="2281" y="3395"/>
                  </a:lnTo>
                  <a:lnTo>
                    <a:pt x="2177" y="3421"/>
                  </a:lnTo>
                  <a:lnTo>
                    <a:pt x="2073" y="3440"/>
                  </a:lnTo>
                  <a:lnTo>
                    <a:pt x="1967" y="3454"/>
                  </a:lnTo>
                  <a:lnTo>
                    <a:pt x="1863" y="3460"/>
                  </a:lnTo>
                  <a:lnTo>
                    <a:pt x="1863" y="3593"/>
                  </a:lnTo>
                  <a:lnTo>
                    <a:pt x="2413" y="3593"/>
                  </a:lnTo>
                  <a:lnTo>
                    <a:pt x="2458" y="3596"/>
                  </a:lnTo>
                  <a:lnTo>
                    <a:pt x="2502" y="3605"/>
                  </a:lnTo>
                  <a:lnTo>
                    <a:pt x="2543" y="3621"/>
                  </a:lnTo>
                  <a:lnTo>
                    <a:pt x="2581" y="3640"/>
                  </a:lnTo>
                  <a:lnTo>
                    <a:pt x="2616" y="3665"/>
                  </a:lnTo>
                  <a:lnTo>
                    <a:pt x="2646" y="3694"/>
                  </a:lnTo>
                  <a:lnTo>
                    <a:pt x="2673" y="3728"/>
                  </a:lnTo>
                  <a:lnTo>
                    <a:pt x="2696" y="3765"/>
                  </a:lnTo>
                  <a:lnTo>
                    <a:pt x="2713" y="3805"/>
                  </a:lnTo>
                  <a:lnTo>
                    <a:pt x="2725" y="3847"/>
                  </a:lnTo>
                  <a:lnTo>
                    <a:pt x="2752" y="3847"/>
                  </a:lnTo>
                  <a:lnTo>
                    <a:pt x="2772" y="3849"/>
                  </a:lnTo>
                  <a:lnTo>
                    <a:pt x="2789" y="3859"/>
                  </a:lnTo>
                  <a:lnTo>
                    <a:pt x="2804" y="3872"/>
                  </a:lnTo>
                  <a:lnTo>
                    <a:pt x="2812" y="3889"/>
                  </a:lnTo>
                  <a:lnTo>
                    <a:pt x="2816" y="3910"/>
                  </a:lnTo>
                  <a:lnTo>
                    <a:pt x="2812" y="3929"/>
                  </a:lnTo>
                  <a:lnTo>
                    <a:pt x="2804" y="3947"/>
                  </a:lnTo>
                  <a:lnTo>
                    <a:pt x="2789" y="3961"/>
                  </a:lnTo>
                  <a:lnTo>
                    <a:pt x="2772" y="3970"/>
                  </a:lnTo>
                  <a:lnTo>
                    <a:pt x="2752" y="3973"/>
                  </a:lnTo>
                  <a:lnTo>
                    <a:pt x="847" y="3973"/>
                  </a:lnTo>
                  <a:lnTo>
                    <a:pt x="826" y="3970"/>
                  </a:lnTo>
                  <a:lnTo>
                    <a:pt x="809" y="3961"/>
                  </a:lnTo>
                  <a:lnTo>
                    <a:pt x="796" y="3947"/>
                  </a:lnTo>
                  <a:lnTo>
                    <a:pt x="786" y="3929"/>
                  </a:lnTo>
                  <a:lnTo>
                    <a:pt x="783" y="3910"/>
                  </a:lnTo>
                  <a:lnTo>
                    <a:pt x="786" y="3889"/>
                  </a:lnTo>
                  <a:lnTo>
                    <a:pt x="796" y="3872"/>
                  </a:lnTo>
                  <a:lnTo>
                    <a:pt x="809" y="3859"/>
                  </a:lnTo>
                  <a:lnTo>
                    <a:pt x="826" y="3849"/>
                  </a:lnTo>
                  <a:lnTo>
                    <a:pt x="847" y="3847"/>
                  </a:lnTo>
                  <a:lnTo>
                    <a:pt x="874" y="3847"/>
                  </a:lnTo>
                  <a:lnTo>
                    <a:pt x="885" y="3805"/>
                  </a:lnTo>
                  <a:lnTo>
                    <a:pt x="904" y="3765"/>
                  </a:lnTo>
                  <a:lnTo>
                    <a:pt x="925" y="3728"/>
                  </a:lnTo>
                  <a:lnTo>
                    <a:pt x="952" y="3694"/>
                  </a:lnTo>
                  <a:lnTo>
                    <a:pt x="984" y="3665"/>
                  </a:lnTo>
                  <a:lnTo>
                    <a:pt x="1018" y="3640"/>
                  </a:lnTo>
                  <a:lnTo>
                    <a:pt x="1056" y="3621"/>
                  </a:lnTo>
                  <a:lnTo>
                    <a:pt x="1096" y="3605"/>
                  </a:lnTo>
                  <a:lnTo>
                    <a:pt x="1140" y="3596"/>
                  </a:lnTo>
                  <a:lnTo>
                    <a:pt x="1185" y="3593"/>
                  </a:lnTo>
                  <a:lnTo>
                    <a:pt x="1736" y="3593"/>
                  </a:lnTo>
                  <a:lnTo>
                    <a:pt x="1736" y="3460"/>
                  </a:lnTo>
                  <a:lnTo>
                    <a:pt x="1634" y="3454"/>
                  </a:lnTo>
                  <a:lnTo>
                    <a:pt x="1533" y="3440"/>
                  </a:lnTo>
                  <a:lnTo>
                    <a:pt x="1432" y="3422"/>
                  </a:lnTo>
                  <a:lnTo>
                    <a:pt x="1334" y="3399"/>
                  </a:lnTo>
                  <a:lnTo>
                    <a:pt x="1237" y="3370"/>
                  </a:lnTo>
                  <a:lnTo>
                    <a:pt x="1142" y="3336"/>
                  </a:lnTo>
                  <a:lnTo>
                    <a:pt x="1049" y="3296"/>
                  </a:lnTo>
                  <a:lnTo>
                    <a:pt x="958" y="3251"/>
                  </a:lnTo>
                  <a:lnTo>
                    <a:pt x="870" y="3202"/>
                  </a:lnTo>
                  <a:lnTo>
                    <a:pt x="785" y="3147"/>
                  </a:lnTo>
                  <a:lnTo>
                    <a:pt x="702" y="3088"/>
                  </a:lnTo>
                  <a:lnTo>
                    <a:pt x="623" y="3024"/>
                  </a:lnTo>
                  <a:lnTo>
                    <a:pt x="547" y="2955"/>
                  </a:lnTo>
                  <a:lnTo>
                    <a:pt x="475" y="2882"/>
                  </a:lnTo>
                  <a:lnTo>
                    <a:pt x="408" y="2803"/>
                  </a:lnTo>
                  <a:lnTo>
                    <a:pt x="344" y="2721"/>
                  </a:lnTo>
                  <a:lnTo>
                    <a:pt x="285" y="2635"/>
                  </a:lnTo>
                  <a:lnTo>
                    <a:pt x="230" y="2544"/>
                  </a:lnTo>
                  <a:lnTo>
                    <a:pt x="181" y="2450"/>
                  </a:lnTo>
                  <a:lnTo>
                    <a:pt x="137" y="2352"/>
                  </a:lnTo>
                  <a:lnTo>
                    <a:pt x="97" y="2249"/>
                  </a:lnTo>
                  <a:lnTo>
                    <a:pt x="65" y="2146"/>
                  </a:lnTo>
                  <a:lnTo>
                    <a:pt x="40" y="2043"/>
                  </a:lnTo>
                  <a:lnTo>
                    <a:pt x="21" y="1938"/>
                  </a:lnTo>
                  <a:lnTo>
                    <a:pt x="7" y="1834"/>
                  </a:lnTo>
                  <a:lnTo>
                    <a:pt x="0" y="1730"/>
                  </a:lnTo>
                  <a:lnTo>
                    <a:pt x="0" y="1627"/>
                  </a:lnTo>
                  <a:lnTo>
                    <a:pt x="5" y="1523"/>
                  </a:lnTo>
                  <a:lnTo>
                    <a:pt x="17" y="1421"/>
                  </a:lnTo>
                  <a:lnTo>
                    <a:pt x="34" y="1319"/>
                  </a:lnTo>
                  <a:lnTo>
                    <a:pt x="56" y="1219"/>
                  </a:lnTo>
                  <a:lnTo>
                    <a:pt x="85" y="1121"/>
                  </a:lnTo>
                  <a:lnTo>
                    <a:pt x="119" y="1024"/>
                  </a:lnTo>
                  <a:lnTo>
                    <a:pt x="158" y="929"/>
                  </a:lnTo>
                  <a:lnTo>
                    <a:pt x="203" y="837"/>
                  </a:lnTo>
                  <a:lnTo>
                    <a:pt x="252" y="748"/>
                  </a:lnTo>
                  <a:lnTo>
                    <a:pt x="307" y="662"/>
                  </a:lnTo>
                  <a:lnTo>
                    <a:pt x="366" y="578"/>
                  </a:lnTo>
                  <a:lnTo>
                    <a:pt x="431" y="497"/>
                  </a:lnTo>
                  <a:lnTo>
                    <a:pt x="500" y="421"/>
                  </a:lnTo>
                  <a:lnTo>
                    <a:pt x="574" y="348"/>
                  </a:lnTo>
                  <a:lnTo>
                    <a:pt x="652" y="279"/>
                  </a:lnTo>
                  <a:lnTo>
                    <a:pt x="736" y="214"/>
                  </a:lnTo>
                  <a:lnTo>
                    <a:pt x="823" y="155"/>
                  </a:lnTo>
                  <a:lnTo>
                    <a:pt x="914" y="99"/>
                  </a:lnTo>
                  <a:lnTo>
                    <a:pt x="1010" y="49"/>
                  </a:lnTo>
                  <a:lnTo>
                    <a:pt x="1111" y="5"/>
                  </a:lnTo>
                  <a:lnTo>
                    <a:pt x="1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noEditPoints="1"/>
            </p:cNvSpPr>
            <p:nvPr/>
          </p:nvSpPr>
          <p:spPr bwMode="auto">
            <a:xfrm>
              <a:off x="3114" y="1983"/>
              <a:ext cx="584" cy="584"/>
            </a:xfrm>
            <a:custGeom>
              <a:avLst/>
              <a:gdLst>
                <a:gd name="T0" fmla="*/ 1370 w 2922"/>
                <a:gd name="T1" fmla="*/ 2789 h 2918"/>
                <a:gd name="T2" fmla="*/ 1342 w 2922"/>
                <a:gd name="T3" fmla="*/ 2607 h 2918"/>
                <a:gd name="T4" fmla="*/ 1404 w 2922"/>
                <a:gd name="T5" fmla="*/ 2374 h 2918"/>
                <a:gd name="T6" fmla="*/ 1655 w 2922"/>
                <a:gd name="T7" fmla="*/ 2664 h 2918"/>
                <a:gd name="T8" fmla="*/ 2363 w 2922"/>
                <a:gd name="T9" fmla="*/ 2065 h 2918"/>
                <a:gd name="T10" fmla="*/ 2360 w 2922"/>
                <a:gd name="T11" fmla="*/ 2443 h 2918"/>
                <a:gd name="T12" fmla="*/ 2451 w 2922"/>
                <a:gd name="T13" fmla="*/ 2074 h 2918"/>
                <a:gd name="T14" fmla="*/ 1812 w 2922"/>
                <a:gd name="T15" fmla="*/ 2140 h 2918"/>
                <a:gd name="T16" fmla="*/ 2193 w 2922"/>
                <a:gd name="T17" fmla="*/ 2401 h 2918"/>
                <a:gd name="T18" fmla="*/ 255 w 2922"/>
                <a:gd name="T19" fmla="*/ 2027 h 2918"/>
                <a:gd name="T20" fmla="*/ 659 w 2922"/>
                <a:gd name="T21" fmla="*/ 2523 h 2918"/>
                <a:gd name="T22" fmla="*/ 1114 w 2922"/>
                <a:gd name="T23" fmla="*/ 2493 h 2918"/>
                <a:gd name="T24" fmla="*/ 783 w 2922"/>
                <a:gd name="T25" fmla="*/ 1809 h 2918"/>
                <a:gd name="T26" fmla="*/ 1188 w 2922"/>
                <a:gd name="T27" fmla="*/ 2255 h 2918"/>
                <a:gd name="T28" fmla="*/ 1427 w 2922"/>
                <a:gd name="T29" fmla="*/ 1542 h 2918"/>
                <a:gd name="T30" fmla="*/ 2254 w 2922"/>
                <a:gd name="T31" fmla="*/ 1503 h 2918"/>
                <a:gd name="T32" fmla="*/ 2143 w 2922"/>
                <a:gd name="T33" fmla="*/ 1482 h 2918"/>
                <a:gd name="T34" fmla="*/ 2042 w 2922"/>
                <a:gd name="T35" fmla="*/ 1951 h 2918"/>
                <a:gd name="T36" fmla="*/ 2206 w 2922"/>
                <a:gd name="T37" fmla="*/ 1683 h 2918"/>
                <a:gd name="T38" fmla="*/ 2319 w 2922"/>
                <a:gd name="T39" fmla="*/ 1680 h 2918"/>
                <a:gd name="T40" fmla="*/ 2602 w 2922"/>
                <a:gd name="T41" fmla="*/ 1974 h 2918"/>
                <a:gd name="T42" fmla="*/ 2795 w 2922"/>
                <a:gd name="T43" fmla="*/ 1412 h 2918"/>
                <a:gd name="T44" fmla="*/ 194 w 2922"/>
                <a:gd name="T45" fmla="*/ 1043 h 2918"/>
                <a:gd name="T46" fmla="*/ 153 w 2922"/>
                <a:gd name="T47" fmla="*/ 1720 h 2918"/>
                <a:gd name="T48" fmla="*/ 609 w 2922"/>
                <a:gd name="T49" fmla="*/ 1279 h 2918"/>
                <a:gd name="T50" fmla="*/ 241 w 2922"/>
                <a:gd name="T51" fmla="*/ 923 h 2918"/>
                <a:gd name="T52" fmla="*/ 704 w 2922"/>
                <a:gd name="T53" fmla="*/ 1089 h 2918"/>
                <a:gd name="T54" fmla="*/ 1159 w 2922"/>
                <a:gd name="T55" fmla="*/ 896 h 2918"/>
                <a:gd name="T56" fmla="*/ 1496 w 2922"/>
                <a:gd name="T57" fmla="*/ 1376 h 2918"/>
                <a:gd name="T58" fmla="*/ 1668 w 2922"/>
                <a:gd name="T59" fmla="*/ 580 h 2918"/>
                <a:gd name="T60" fmla="*/ 298 w 2922"/>
                <a:gd name="T61" fmla="*/ 808 h 2918"/>
                <a:gd name="T62" fmla="*/ 580 w 2922"/>
                <a:gd name="T63" fmla="*/ 596 h 2918"/>
                <a:gd name="T64" fmla="*/ 802 w 2922"/>
                <a:gd name="T65" fmla="*/ 355 h 2918"/>
                <a:gd name="T66" fmla="*/ 690 w 2922"/>
                <a:gd name="T67" fmla="*/ 741 h 2918"/>
                <a:gd name="T68" fmla="*/ 1110 w 2922"/>
                <a:gd name="T69" fmla="*/ 779 h 2918"/>
                <a:gd name="T70" fmla="*/ 1829 w 2922"/>
                <a:gd name="T71" fmla="*/ 577 h 2918"/>
                <a:gd name="T72" fmla="*/ 2625 w 2922"/>
                <a:gd name="T73" fmla="*/ 808 h 2918"/>
                <a:gd name="T74" fmla="*/ 2189 w 2922"/>
                <a:gd name="T75" fmla="*/ 342 h 2918"/>
                <a:gd name="T76" fmla="*/ 1305 w 2922"/>
                <a:gd name="T77" fmla="*/ 691 h 2918"/>
                <a:gd name="T78" fmla="*/ 1440 w 2922"/>
                <a:gd name="T79" fmla="*/ 359 h 2918"/>
                <a:gd name="T80" fmla="*/ 1060 w 2922"/>
                <a:gd name="T81" fmla="*/ 206 h 2918"/>
                <a:gd name="T82" fmla="*/ 1582 w 2922"/>
                <a:gd name="T83" fmla="*/ 312 h 2918"/>
                <a:gd name="T84" fmla="*/ 1645 w 2922"/>
                <a:gd name="T85" fmla="*/ 140 h 2918"/>
                <a:gd name="T86" fmla="*/ 1844 w 2922"/>
                <a:gd name="T87" fmla="*/ 51 h 2918"/>
                <a:gd name="T88" fmla="*/ 2424 w 2922"/>
                <a:gd name="T89" fmla="*/ 360 h 2918"/>
                <a:gd name="T90" fmla="*/ 2812 w 2922"/>
                <a:gd name="T91" fmla="*/ 901 h 2918"/>
                <a:gd name="T92" fmla="*/ 2915 w 2922"/>
                <a:gd name="T93" fmla="*/ 1612 h 2918"/>
                <a:gd name="T94" fmla="*/ 2773 w 2922"/>
                <a:gd name="T95" fmla="*/ 2101 h 2918"/>
                <a:gd name="T96" fmla="*/ 2431 w 2922"/>
                <a:gd name="T97" fmla="*/ 2551 h 2918"/>
                <a:gd name="T98" fmla="*/ 1839 w 2922"/>
                <a:gd name="T99" fmla="*/ 2868 h 2918"/>
                <a:gd name="T100" fmla="*/ 1172 w 2922"/>
                <a:gd name="T101" fmla="*/ 2889 h 2918"/>
                <a:gd name="T102" fmla="*/ 573 w 2922"/>
                <a:gd name="T103" fmla="*/ 2618 h 2918"/>
                <a:gd name="T104" fmla="*/ 152 w 2922"/>
                <a:gd name="T105" fmla="*/ 2107 h 2918"/>
                <a:gd name="T106" fmla="*/ 0 w 2922"/>
                <a:gd name="T107" fmla="*/ 1407 h 2918"/>
                <a:gd name="T108" fmla="*/ 197 w 2922"/>
                <a:gd name="T109" fmla="*/ 728 h 2918"/>
                <a:gd name="T110" fmla="*/ 648 w 2922"/>
                <a:gd name="T111" fmla="*/ 247 h 2918"/>
                <a:gd name="T112" fmla="*/ 1270 w 2922"/>
                <a:gd name="T113" fmla="*/ 13 h 2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22" h="2918">
                  <a:moveTo>
                    <a:pt x="1252" y="2523"/>
                  </a:moveTo>
                  <a:lnTo>
                    <a:pt x="1197" y="2592"/>
                  </a:lnTo>
                  <a:lnTo>
                    <a:pt x="1146" y="2665"/>
                  </a:lnTo>
                  <a:lnTo>
                    <a:pt x="1100" y="2741"/>
                  </a:lnTo>
                  <a:lnTo>
                    <a:pt x="1188" y="2763"/>
                  </a:lnTo>
                  <a:lnTo>
                    <a:pt x="1277" y="2779"/>
                  </a:lnTo>
                  <a:lnTo>
                    <a:pt x="1370" y="2789"/>
                  </a:lnTo>
                  <a:lnTo>
                    <a:pt x="1462" y="2791"/>
                  </a:lnTo>
                  <a:lnTo>
                    <a:pt x="1536" y="2789"/>
                  </a:lnTo>
                  <a:lnTo>
                    <a:pt x="1610" y="2782"/>
                  </a:lnTo>
                  <a:lnTo>
                    <a:pt x="1543" y="2750"/>
                  </a:lnTo>
                  <a:lnTo>
                    <a:pt x="1476" y="2710"/>
                  </a:lnTo>
                  <a:lnTo>
                    <a:pt x="1410" y="2663"/>
                  </a:lnTo>
                  <a:lnTo>
                    <a:pt x="1342" y="2607"/>
                  </a:lnTo>
                  <a:lnTo>
                    <a:pt x="1297" y="2567"/>
                  </a:lnTo>
                  <a:lnTo>
                    <a:pt x="1252" y="2523"/>
                  </a:lnTo>
                  <a:close/>
                  <a:moveTo>
                    <a:pt x="1695" y="2188"/>
                  </a:moveTo>
                  <a:lnTo>
                    <a:pt x="1617" y="2228"/>
                  </a:lnTo>
                  <a:lnTo>
                    <a:pt x="1543" y="2272"/>
                  </a:lnTo>
                  <a:lnTo>
                    <a:pt x="1471" y="2321"/>
                  </a:lnTo>
                  <a:lnTo>
                    <a:pt x="1404" y="2374"/>
                  </a:lnTo>
                  <a:lnTo>
                    <a:pt x="1341" y="2431"/>
                  </a:lnTo>
                  <a:lnTo>
                    <a:pt x="1382" y="2473"/>
                  </a:lnTo>
                  <a:lnTo>
                    <a:pt x="1424" y="2511"/>
                  </a:lnTo>
                  <a:lnTo>
                    <a:pt x="1484" y="2560"/>
                  </a:lnTo>
                  <a:lnTo>
                    <a:pt x="1542" y="2601"/>
                  </a:lnTo>
                  <a:lnTo>
                    <a:pt x="1599" y="2636"/>
                  </a:lnTo>
                  <a:lnTo>
                    <a:pt x="1655" y="2664"/>
                  </a:lnTo>
                  <a:lnTo>
                    <a:pt x="1709" y="2687"/>
                  </a:lnTo>
                  <a:lnTo>
                    <a:pt x="1763" y="2701"/>
                  </a:lnTo>
                  <a:lnTo>
                    <a:pt x="1814" y="2710"/>
                  </a:lnTo>
                  <a:lnTo>
                    <a:pt x="1863" y="2712"/>
                  </a:lnTo>
                  <a:lnTo>
                    <a:pt x="1911" y="2707"/>
                  </a:lnTo>
                  <a:lnTo>
                    <a:pt x="1695" y="2188"/>
                  </a:lnTo>
                  <a:close/>
                  <a:moveTo>
                    <a:pt x="2363" y="2065"/>
                  </a:moveTo>
                  <a:lnTo>
                    <a:pt x="2362" y="2152"/>
                  </a:lnTo>
                  <a:lnTo>
                    <a:pt x="2356" y="2236"/>
                  </a:lnTo>
                  <a:lnTo>
                    <a:pt x="2343" y="2316"/>
                  </a:lnTo>
                  <a:lnTo>
                    <a:pt x="2328" y="2393"/>
                  </a:lnTo>
                  <a:lnTo>
                    <a:pt x="2312" y="2447"/>
                  </a:lnTo>
                  <a:lnTo>
                    <a:pt x="2295" y="2499"/>
                  </a:lnTo>
                  <a:lnTo>
                    <a:pt x="2360" y="2443"/>
                  </a:lnTo>
                  <a:lnTo>
                    <a:pt x="2422" y="2383"/>
                  </a:lnTo>
                  <a:lnTo>
                    <a:pt x="2479" y="2320"/>
                  </a:lnTo>
                  <a:lnTo>
                    <a:pt x="2533" y="2253"/>
                  </a:lnTo>
                  <a:lnTo>
                    <a:pt x="2580" y="2183"/>
                  </a:lnTo>
                  <a:lnTo>
                    <a:pt x="2625" y="2111"/>
                  </a:lnTo>
                  <a:lnTo>
                    <a:pt x="2538" y="2089"/>
                  </a:lnTo>
                  <a:lnTo>
                    <a:pt x="2451" y="2074"/>
                  </a:lnTo>
                  <a:lnTo>
                    <a:pt x="2363" y="2065"/>
                  </a:lnTo>
                  <a:close/>
                  <a:moveTo>
                    <a:pt x="2236" y="2061"/>
                  </a:moveTo>
                  <a:lnTo>
                    <a:pt x="2149" y="2066"/>
                  </a:lnTo>
                  <a:lnTo>
                    <a:pt x="2065" y="2075"/>
                  </a:lnTo>
                  <a:lnTo>
                    <a:pt x="1980" y="2091"/>
                  </a:lnTo>
                  <a:lnTo>
                    <a:pt x="1895" y="2113"/>
                  </a:lnTo>
                  <a:lnTo>
                    <a:pt x="1812" y="2140"/>
                  </a:lnTo>
                  <a:lnTo>
                    <a:pt x="2028" y="2659"/>
                  </a:lnTo>
                  <a:lnTo>
                    <a:pt x="2063" y="2629"/>
                  </a:lnTo>
                  <a:lnTo>
                    <a:pt x="2096" y="2595"/>
                  </a:lnTo>
                  <a:lnTo>
                    <a:pt x="2125" y="2554"/>
                  </a:lnTo>
                  <a:lnTo>
                    <a:pt x="2151" y="2508"/>
                  </a:lnTo>
                  <a:lnTo>
                    <a:pt x="2174" y="2457"/>
                  </a:lnTo>
                  <a:lnTo>
                    <a:pt x="2193" y="2401"/>
                  </a:lnTo>
                  <a:lnTo>
                    <a:pt x="2209" y="2342"/>
                  </a:lnTo>
                  <a:lnTo>
                    <a:pt x="2221" y="2278"/>
                  </a:lnTo>
                  <a:lnTo>
                    <a:pt x="2229" y="2209"/>
                  </a:lnTo>
                  <a:lnTo>
                    <a:pt x="2234" y="2137"/>
                  </a:lnTo>
                  <a:lnTo>
                    <a:pt x="2236" y="2061"/>
                  </a:lnTo>
                  <a:close/>
                  <a:moveTo>
                    <a:pt x="783" y="1809"/>
                  </a:moveTo>
                  <a:lnTo>
                    <a:pt x="255" y="2027"/>
                  </a:lnTo>
                  <a:lnTo>
                    <a:pt x="298" y="2111"/>
                  </a:lnTo>
                  <a:lnTo>
                    <a:pt x="346" y="2190"/>
                  </a:lnTo>
                  <a:lnTo>
                    <a:pt x="399" y="2267"/>
                  </a:lnTo>
                  <a:lnTo>
                    <a:pt x="458" y="2338"/>
                  </a:lnTo>
                  <a:lnTo>
                    <a:pt x="521" y="2405"/>
                  </a:lnTo>
                  <a:lnTo>
                    <a:pt x="589" y="2466"/>
                  </a:lnTo>
                  <a:lnTo>
                    <a:pt x="659" y="2523"/>
                  </a:lnTo>
                  <a:lnTo>
                    <a:pt x="734" y="2577"/>
                  </a:lnTo>
                  <a:lnTo>
                    <a:pt x="812" y="2624"/>
                  </a:lnTo>
                  <a:lnTo>
                    <a:pt x="893" y="2665"/>
                  </a:lnTo>
                  <a:lnTo>
                    <a:pt x="978" y="2701"/>
                  </a:lnTo>
                  <a:lnTo>
                    <a:pt x="1019" y="2629"/>
                  </a:lnTo>
                  <a:lnTo>
                    <a:pt x="1064" y="2560"/>
                  </a:lnTo>
                  <a:lnTo>
                    <a:pt x="1114" y="2493"/>
                  </a:lnTo>
                  <a:lnTo>
                    <a:pt x="1166" y="2430"/>
                  </a:lnTo>
                  <a:lnTo>
                    <a:pt x="1093" y="2341"/>
                  </a:lnTo>
                  <a:lnTo>
                    <a:pt x="1024" y="2246"/>
                  </a:lnTo>
                  <a:lnTo>
                    <a:pt x="958" y="2144"/>
                  </a:lnTo>
                  <a:lnTo>
                    <a:pt x="895" y="2037"/>
                  </a:lnTo>
                  <a:lnTo>
                    <a:pt x="837" y="1925"/>
                  </a:lnTo>
                  <a:lnTo>
                    <a:pt x="783" y="1809"/>
                  </a:lnTo>
                  <a:close/>
                  <a:moveTo>
                    <a:pt x="1427" y="1542"/>
                  </a:moveTo>
                  <a:lnTo>
                    <a:pt x="899" y="1759"/>
                  </a:lnTo>
                  <a:lnTo>
                    <a:pt x="950" y="1868"/>
                  </a:lnTo>
                  <a:lnTo>
                    <a:pt x="1005" y="1973"/>
                  </a:lnTo>
                  <a:lnTo>
                    <a:pt x="1063" y="2072"/>
                  </a:lnTo>
                  <a:lnTo>
                    <a:pt x="1123" y="2166"/>
                  </a:lnTo>
                  <a:lnTo>
                    <a:pt x="1188" y="2255"/>
                  </a:lnTo>
                  <a:lnTo>
                    <a:pt x="1254" y="2338"/>
                  </a:lnTo>
                  <a:lnTo>
                    <a:pt x="1325" y="2275"/>
                  </a:lnTo>
                  <a:lnTo>
                    <a:pt x="1400" y="2216"/>
                  </a:lnTo>
                  <a:lnTo>
                    <a:pt x="1479" y="2163"/>
                  </a:lnTo>
                  <a:lnTo>
                    <a:pt x="1561" y="2114"/>
                  </a:lnTo>
                  <a:lnTo>
                    <a:pt x="1646" y="2071"/>
                  </a:lnTo>
                  <a:lnTo>
                    <a:pt x="1427" y="1542"/>
                  </a:lnTo>
                  <a:close/>
                  <a:moveTo>
                    <a:pt x="2717" y="1009"/>
                  </a:moveTo>
                  <a:lnTo>
                    <a:pt x="2189" y="1227"/>
                  </a:lnTo>
                  <a:lnTo>
                    <a:pt x="2229" y="1336"/>
                  </a:lnTo>
                  <a:lnTo>
                    <a:pt x="2265" y="1446"/>
                  </a:lnTo>
                  <a:lnTo>
                    <a:pt x="2267" y="1467"/>
                  </a:lnTo>
                  <a:lnTo>
                    <a:pt x="2263" y="1486"/>
                  </a:lnTo>
                  <a:lnTo>
                    <a:pt x="2254" y="1503"/>
                  </a:lnTo>
                  <a:lnTo>
                    <a:pt x="2240" y="1516"/>
                  </a:lnTo>
                  <a:lnTo>
                    <a:pt x="2222" y="1525"/>
                  </a:lnTo>
                  <a:lnTo>
                    <a:pt x="2202" y="1527"/>
                  </a:lnTo>
                  <a:lnTo>
                    <a:pt x="2182" y="1523"/>
                  </a:lnTo>
                  <a:lnTo>
                    <a:pt x="2165" y="1515"/>
                  </a:lnTo>
                  <a:lnTo>
                    <a:pt x="2152" y="1500"/>
                  </a:lnTo>
                  <a:lnTo>
                    <a:pt x="2143" y="1482"/>
                  </a:lnTo>
                  <a:lnTo>
                    <a:pt x="2109" y="1378"/>
                  </a:lnTo>
                  <a:lnTo>
                    <a:pt x="2072" y="1275"/>
                  </a:lnTo>
                  <a:lnTo>
                    <a:pt x="1544" y="1493"/>
                  </a:lnTo>
                  <a:lnTo>
                    <a:pt x="1764" y="2022"/>
                  </a:lnTo>
                  <a:lnTo>
                    <a:pt x="1855" y="1992"/>
                  </a:lnTo>
                  <a:lnTo>
                    <a:pt x="1947" y="1969"/>
                  </a:lnTo>
                  <a:lnTo>
                    <a:pt x="2042" y="1951"/>
                  </a:lnTo>
                  <a:lnTo>
                    <a:pt x="2135" y="1940"/>
                  </a:lnTo>
                  <a:lnTo>
                    <a:pt x="2231" y="1934"/>
                  </a:lnTo>
                  <a:lnTo>
                    <a:pt x="2223" y="1865"/>
                  </a:lnTo>
                  <a:lnTo>
                    <a:pt x="2214" y="1795"/>
                  </a:lnTo>
                  <a:lnTo>
                    <a:pt x="2202" y="1722"/>
                  </a:lnTo>
                  <a:lnTo>
                    <a:pt x="2200" y="1703"/>
                  </a:lnTo>
                  <a:lnTo>
                    <a:pt x="2206" y="1683"/>
                  </a:lnTo>
                  <a:lnTo>
                    <a:pt x="2217" y="1667"/>
                  </a:lnTo>
                  <a:lnTo>
                    <a:pt x="2233" y="1655"/>
                  </a:lnTo>
                  <a:lnTo>
                    <a:pt x="2253" y="1648"/>
                  </a:lnTo>
                  <a:lnTo>
                    <a:pt x="2272" y="1648"/>
                  </a:lnTo>
                  <a:lnTo>
                    <a:pt x="2291" y="1653"/>
                  </a:lnTo>
                  <a:lnTo>
                    <a:pt x="2307" y="1665"/>
                  </a:lnTo>
                  <a:lnTo>
                    <a:pt x="2319" y="1680"/>
                  </a:lnTo>
                  <a:lnTo>
                    <a:pt x="2327" y="1699"/>
                  </a:lnTo>
                  <a:lnTo>
                    <a:pt x="2340" y="1780"/>
                  </a:lnTo>
                  <a:lnTo>
                    <a:pt x="2351" y="1859"/>
                  </a:lnTo>
                  <a:lnTo>
                    <a:pt x="2358" y="1937"/>
                  </a:lnTo>
                  <a:lnTo>
                    <a:pt x="2439" y="1945"/>
                  </a:lnTo>
                  <a:lnTo>
                    <a:pt x="2521" y="1957"/>
                  </a:lnTo>
                  <a:lnTo>
                    <a:pt x="2602" y="1974"/>
                  </a:lnTo>
                  <a:lnTo>
                    <a:pt x="2682" y="1996"/>
                  </a:lnTo>
                  <a:lnTo>
                    <a:pt x="2718" y="1902"/>
                  </a:lnTo>
                  <a:lnTo>
                    <a:pt x="2749" y="1808"/>
                  </a:lnTo>
                  <a:lnTo>
                    <a:pt x="2770" y="1711"/>
                  </a:lnTo>
                  <a:lnTo>
                    <a:pt x="2786" y="1613"/>
                  </a:lnTo>
                  <a:lnTo>
                    <a:pt x="2795" y="1513"/>
                  </a:lnTo>
                  <a:lnTo>
                    <a:pt x="2795" y="1412"/>
                  </a:lnTo>
                  <a:lnTo>
                    <a:pt x="2787" y="1310"/>
                  </a:lnTo>
                  <a:lnTo>
                    <a:pt x="2772" y="1210"/>
                  </a:lnTo>
                  <a:lnTo>
                    <a:pt x="2749" y="1108"/>
                  </a:lnTo>
                  <a:lnTo>
                    <a:pt x="2717" y="1009"/>
                  </a:lnTo>
                  <a:close/>
                  <a:moveTo>
                    <a:pt x="241" y="923"/>
                  </a:moveTo>
                  <a:lnTo>
                    <a:pt x="228" y="950"/>
                  </a:lnTo>
                  <a:lnTo>
                    <a:pt x="194" y="1043"/>
                  </a:lnTo>
                  <a:lnTo>
                    <a:pt x="167" y="1138"/>
                  </a:lnTo>
                  <a:lnTo>
                    <a:pt x="146" y="1234"/>
                  </a:lnTo>
                  <a:lnTo>
                    <a:pt x="133" y="1331"/>
                  </a:lnTo>
                  <a:lnTo>
                    <a:pt x="127" y="1428"/>
                  </a:lnTo>
                  <a:lnTo>
                    <a:pt x="129" y="1526"/>
                  </a:lnTo>
                  <a:lnTo>
                    <a:pt x="137" y="1623"/>
                  </a:lnTo>
                  <a:lnTo>
                    <a:pt x="153" y="1720"/>
                  </a:lnTo>
                  <a:lnTo>
                    <a:pt x="176" y="1815"/>
                  </a:lnTo>
                  <a:lnTo>
                    <a:pt x="207" y="1910"/>
                  </a:lnTo>
                  <a:lnTo>
                    <a:pt x="733" y="1692"/>
                  </a:lnTo>
                  <a:lnTo>
                    <a:pt x="695" y="1588"/>
                  </a:lnTo>
                  <a:lnTo>
                    <a:pt x="661" y="1485"/>
                  </a:lnTo>
                  <a:lnTo>
                    <a:pt x="633" y="1382"/>
                  </a:lnTo>
                  <a:lnTo>
                    <a:pt x="609" y="1279"/>
                  </a:lnTo>
                  <a:lnTo>
                    <a:pt x="590" y="1178"/>
                  </a:lnTo>
                  <a:lnTo>
                    <a:pt x="574" y="1079"/>
                  </a:lnTo>
                  <a:lnTo>
                    <a:pt x="564" y="981"/>
                  </a:lnTo>
                  <a:lnTo>
                    <a:pt x="483" y="974"/>
                  </a:lnTo>
                  <a:lnTo>
                    <a:pt x="402" y="962"/>
                  </a:lnTo>
                  <a:lnTo>
                    <a:pt x="321" y="945"/>
                  </a:lnTo>
                  <a:lnTo>
                    <a:pt x="241" y="923"/>
                  </a:lnTo>
                  <a:close/>
                  <a:moveTo>
                    <a:pt x="1159" y="896"/>
                  </a:moveTo>
                  <a:lnTo>
                    <a:pt x="1068" y="927"/>
                  </a:lnTo>
                  <a:lnTo>
                    <a:pt x="975" y="950"/>
                  </a:lnTo>
                  <a:lnTo>
                    <a:pt x="882" y="968"/>
                  </a:lnTo>
                  <a:lnTo>
                    <a:pt x="787" y="979"/>
                  </a:lnTo>
                  <a:lnTo>
                    <a:pt x="693" y="984"/>
                  </a:lnTo>
                  <a:lnTo>
                    <a:pt x="704" y="1089"/>
                  </a:lnTo>
                  <a:lnTo>
                    <a:pt x="722" y="1198"/>
                  </a:lnTo>
                  <a:lnTo>
                    <a:pt x="745" y="1307"/>
                  </a:lnTo>
                  <a:lnTo>
                    <a:pt x="774" y="1418"/>
                  </a:lnTo>
                  <a:lnTo>
                    <a:pt x="811" y="1531"/>
                  </a:lnTo>
                  <a:lnTo>
                    <a:pt x="851" y="1643"/>
                  </a:lnTo>
                  <a:lnTo>
                    <a:pt x="1378" y="1425"/>
                  </a:lnTo>
                  <a:lnTo>
                    <a:pt x="1159" y="896"/>
                  </a:lnTo>
                  <a:close/>
                  <a:moveTo>
                    <a:pt x="1668" y="580"/>
                  </a:moveTo>
                  <a:lnTo>
                    <a:pt x="1598" y="643"/>
                  </a:lnTo>
                  <a:lnTo>
                    <a:pt x="1522" y="703"/>
                  </a:lnTo>
                  <a:lnTo>
                    <a:pt x="1445" y="756"/>
                  </a:lnTo>
                  <a:lnTo>
                    <a:pt x="1362" y="804"/>
                  </a:lnTo>
                  <a:lnTo>
                    <a:pt x="1276" y="848"/>
                  </a:lnTo>
                  <a:lnTo>
                    <a:pt x="1496" y="1376"/>
                  </a:lnTo>
                  <a:lnTo>
                    <a:pt x="2023" y="1158"/>
                  </a:lnTo>
                  <a:lnTo>
                    <a:pt x="1972" y="1050"/>
                  </a:lnTo>
                  <a:lnTo>
                    <a:pt x="1918" y="946"/>
                  </a:lnTo>
                  <a:lnTo>
                    <a:pt x="1860" y="845"/>
                  </a:lnTo>
                  <a:lnTo>
                    <a:pt x="1799" y="752"/>
                  </a:lnTo>
                  <a:lnTo>
                    <a:pt x="1735" y="663"/>
                  </a:lnTo>
                  <a:lnTo>
                    <a:pt x="1668" y="580"/>
                  </a:lnTo>
                  <a:close/>
                  <a:moveTo>
                    <a:pt x="629" y="418"/>
                  </a:moveTo>
                  <a:lnTo>
                    <a:pt x="563" y="474"/>
                  </a:lnTo>
                  <a:lnTo>
                    <a:pt x="502" y="533"/>
                  </a:lnTo>
                  <a:lnTo>
                    <a:pt x="444" y="596"/>
                  </a:lnTo>
                  <a:lnTo>
                    <a:pt x="391" y="663"/>
                  </a:lnTo>
                  <a:lnTo>
                    <a:pt x="342" y="734"/>
                  </a:lnTo>
                  <a:lnTo>
                    <a:pt x="298" y="808"/>
                  </a:lnTo>
                  <a:lnTo>
                    <a:pt x="385" y="829"/>
                  </a:lnTo>
                  <a:lnTo>
                    <a:pt x="472" y="844"/>
                  </a:lnTo>
                  <a:lnTo>
                    <a:pt x="559" y="854"/>
                  </a:lnTo>
                  <a:lnTo>
                    <a:pt x="561" y="792"/>
                  </a:lnTo>
                  <a:lnTo>
                    <a:pt x="563" y="732"/>
                  </a:lnTo>
                  <a:lnTo>
                    <a:pt x="570" y="663"/>
                  </a:lnTo>
                  <a:lnTo>
                    <a:pt x="580" y="596"/>
                  </a:lnTo>
                  <a:lnTo>
                    <a:pt x="593" y="533"/>
                  </a:lnTo>
                  <a:lnTo>
                    <a:pt x="609" y="474"/>
                  </a:lnTo>
                  <a:lnTo>
                    <a:pt x="629" y="418"/>
                  </a:lnTo>
                  <a:close/>
                  <a:moveTo>
                    <a:pt x="895" y="260"/>
                  </a:moveTo>
                  <a:lnTo>
                    <a:pt x="861" y="286"/>
                  </a:lnTo>
                  <a:lnTo>
                    <a:pt x="831" y="318"/>
                  </a:lnTo>
                  <a:lnTo>
                    <a:pt x="802" y="355"/>
                  </a:lnTo>
                  <a:lnTo>
                    <a:pt x="778" y="396"/>
                  </a:lnTo>
                  <a:lnTo>
                    <a:pt x="755" y="444"/>
                  </a:lnTo>
                  <a:lnTo>
                    <a:pt x="735" y="494"/>
                  </a:lnTo>
                  <a:lnTo>
                    <a:pt x="720" y="549"/>
                  </a:lnTo>
                  <a:lnTo>
                    <a:pt x="706" y="609"/>
                  </a:lnTo>
                  <a:lnTo>
                    <a:pt x="697" y="674"/>
                  </a:lnTo>
                  <a:lnTo>
                    <a:pt x="690" y="741"/>
                  </a:lnTo>
                  <a:lnTo>
                    <a:pt x="687" y="798"/>
                  </a:lnTo>
                  <a:lnTo>
                    <a:pt x="687" y="858"/>
                  </a:lnTo>
                  <a:lnTo>
                    <a:pt x="773" y="853"/>
                  </a:lnTo>
                  <a:lnTo>
                    <a:pt x="858" y="843"/>
                  </a:lnTo>
                  <a:lnTo>
                    <a:pt x="944" y="827"/>
                  </a:lnTo>
                  <a:lnTo>
                    <a:pt x="1028" y="806"/>
                  </a:lnTo>
                  <a:lnTo>
                    <a:pt x="1110" y="779"/>
                  </a:lnTo>
                  <a:lnTo>
                    <a:pt x="895" y="260"/>
                  </a:lnTo>
                  <a:close/>
                  <a:moveTo>
                    <a:pt x="1946" y="217"/>
                  </a:moveTo>
                  <a:lnTo>
                    <a:pt x="1904" y="290"/>
                  </a:lnTo>
                  <a:lnTo>
                    <a:pt x="1858" y="359"/>
                  </a:lnTo>
                  <a:lnTo>
                    <a:pt x="1810" y="425"/>
                  </a:lnTo>
                  <a:lnTo>
                    <a:pt x="1757" y="488"/>
                  </a:lnTo>
                  <a:lnTo>
                    <a:pt x="1829" y="577"/>
                  </a:lnTo>
                  <a:lnTo>
                    <a:pt x="1898" y="672"/>
                  </a:lnTo>
                  <a:lnTo>
                    <a:pt x="1965" y="774"/>
                  </a:lnTo>
                  <a:lnTo>
                    <a:pt x="2027" y="881"/>
                  </a:lnTo>
                  <a:lnTo>
                    <a:pt x="2086" y="993"/>
                  </a:lnTo>
                  <a:lnTo>
                    <a:pt x="2141" y="1109"/>
                  </a:lnTo>
                  <a:lnTo>
                    <a:pt x="2669" y="891"/>
                  </a:lnTo>
                  <a:lnTo>
                    <a:pt x="2625" y="808"/>
                  </a:lnTo>
                  <a:lnTo>
                    <a:pt x="2576" y="728"/>
                  </a:lnTo>
                  <a:lnTo>
                    <a:pt x="2523" y="652"/>
                  </a:lnTo>
                  <a:lnTo>
                    <a:pt x="2465" y="580"/>
                  </a:lnTo>
                  <a:lnTo>
                    <a:pt x="2402" y="514"/>
                  </a:lnTo>
                  <a:lnTo>
                    <a:pt x="2335" y="452"/>
                  </a:lnTo>
                  <a:lnTo>
                    <a:pt x="2263" y="394"/>
                  </a:lnTo>
                  <a:lnTo>
                    <a:pt x="2189" y="342"/>
                  </a:lnTo>
                  <a:lnTo>
                    <a:pt x="2111" y="295"/>
                  </a:lnTo>
                  <a:lnTo>
                    <a:pt x="2029" y="254"/>
                  </a:lnTo>
                  <a:lnTo>
                    <a:pt x="1946" y="217"/>
                  </a:lnTo>
                  <a:close/>
                  <a:moveTo>
                    <a:pt x="1060" y="206"/>
                  </a:moveTo>
                  <a:lnTo>
                    <a:pt x="1012" y="211"/>
                  </a:lnTo>
                  <a:lnTo>
                    <a:pt x="1228" y="730"/>
                  </a:lnTo>
                  <a:lnTo>
                    <a:pt x="1305" y="691"/>
                  </a:lnTo>
                  <a:lnTo>
                    <a:pt x="1379" y="647"/>
                  </a:lnTo>
                  <a:lnTo>
                    <a:pt x="1451" y="597"/>
                  </a:lnTo>
                  <a:lnTo>
                    <a:pt x="1519" y="544"/>
                  </a:lnTo>
                  <a:lnTo>
                    <a:pt x="1583" y="486"/>
                  </a:lnTo>
                  <a:lnTo>
                    <a:pt x="1541" y="446"/>
                  </a:lnTo>
                  <a:lnTo>
                    <a:pt x="1498" y="407"/>
                  </a:lnTo>
                  <a:lnTo>
                    <a:pt x="1440" y="359"/>
                  </a:lnTo>
                  <a:lnTo>
                    <a:pt x="1382" y="318"/>
                  </a:lnTo>
                  <a:lnTo>
                    <a:pt x="1325" y="283"/>
                  </a:lnTo>
                  <a:lnTo>
                    <a:pt x="1269" y="254"/>
                  </a:lnTo>
                  <a:lnTo>
                    <a:pt x="1214" y="232"/>
                  </a:lnTo>
                  <a:lnTo>
                    <a:pt x="1161" y="217"/>
                  </a:lnTo>
                  <a:lnTo>
                    <a:pt x="1109" y="208"/>
                  </a:lnTo>
                  <a:lnTo>
                    <a:pt x="1060" y="206"/>
                  </a:lnTo>
                  <a:close/>
                  <a:moveTo>
                    <a:pt x="1461" y="128"/>
                  </a:moveTo>
                  <a:lnTo>
                    <a:pt x="1387" y="129"/>
                  </a:lnTo>
                  <a:lnTo>
                    <a:pt x="1314" y="135"/>
                  </a:lnTo>
                  <a:lnTo>
                    <a:pt x="1379" y="169"/>
                  </a:lnTo>
                  <a:lnTo>
                    <a:pt x="1446" y="209"/>
                  </a:lnTo>
                  <a:lnTo>
                    <a:pt x="1514" y="256"/>
                  </a:lnTo>
                  <a:lnTo>
                    <a:pt x="1582" y="312"/>
                  </a:lnTo>
                  <a:lnTo>
                    <a:pt x="1627" y="352"/>
                  </a:lnTo>
                  <a:lnTo>
                    <a:pt x="1670" y="394"/>
                  </a:lnTo>
                  <a:lnTo>
                    <a:pt x="1726" y="326"/>
                  </a:lnTo>
                  <a:lnTo>
                    <a:pt x="1777" y="254"/>
                  </a:lnTo>
                  <a:lnTo>
                    <a:pt x="1823" y="177"/>
                  </a:lnTo>
                  <a:lnTo>
                    <a:pt x="1735" y="155"/>
                  </a:lnTo>
                  <a:lnTo>
                    <a:pt x="1645" y="140"/>
                  </a:lnTo>
                  <a:lnTo>
                    <a:pt x="1554" y="130"/>
                  </a:lnTo>
                  <a:lnTo>
                    <a:pt x="1461" y="128"/>
                  </a:lnTo>
                  <a:close/>
                  <a:moveTo>
                    <a:pt x="1461" y="0"/>
                  </a:moveTo>
                  <a:lnTo>
                    <a:pt x="1559" y="3"/>
                  </a:lnTo>
                  <a:lnTo>
                    <a:pt x="1656" y="13"/>
                  </a:lnTo>
                  <a:lnTo>
                    <a:pt x="1752" y="30"/>
                  </a:lnTo>
                  <a:lnTo>
                    <a:pt x="1844" y="51"/>
                  </a:lnTo>
                  <a:lnTo>
                    <a:pt x="1936" y="79"/>
                  </a:lnTo>
                  <a:lnTo>
                    <a:pt x="2025" y="112"/>
                  </a:lnTo>
                  <a:lnTo>
                    <a:pt x="2111" y="152"/>
                  </a:lnTo>
                  <a:lnTo>
                    <a:pt x="2193" y="195"/>
                  </a:lnTo>
                  <a:lnTo>
                    <a:pt x="2273" y="245"/>
                  </a:lnTo>
                  <a:lnTo>
                    <a:pt x="2350" y="301"/>
                  </a:lnTo>
                  <a:lnTo>
                    <a:pt x="2424" y="360"/>
                  </a:lnTo>
                  <a:lnTo>
                    <a:pt x="2493" y="424"/>
                  </a:lnTo>
                  <a:lnTo>
                    <a:pt x="2557" y="493"/>
                  </a:lnTo>
                  <a:lnTo>
                    <a:pt x="2618" y="567"/>
                  </a:lnTo>
                  <a:lnTo>
                    <a:pt x="2673" y="645"/>
                  </a:lnTo>
                  <a:lnTo>
                    <a:pt x="2724" y="726"/>
                  </a:lnTo>
                  <a:lnTo>
                    <a:pt x="2770" y="812"/>
                  </a:lnTo>
                  <a:lnTo>
                    <a:pt x="2812" y="901"/>
                  </a:lnTo>
                  <a:lnTo>
                    <a:pt x="2849" y="1002"/>
                  </a:lnTo>
                  <a:lnTo>
                    <a:pt x="2878" y="1102"/>
                  </a:lnTo>
                  <a:lnTo>
                    <a:pt x="2900" y="1205"/>
                  </a:lnTo>
                  <a:lnTo>
                    <a:pt x="2915" y="1307"/>
                  </a:lnTo>
                  <a:lnTo>
                    <a:pt x="2922" y="1408"/>
                  </a:lnTo>
                  <a:lnTo>
                    <a:pt x="2922" y="1510"/>
                  </a:lnTo>
                  <a:lnTo>
                    <a:pt x="2915" y="1612"/>
                  </a:lnTo>
                  <a:lnTo>
                    <a:pt x="2900" y="1711"/>
                  </a:lnTo>
                  <a:lnTo>
                    <a:pt x="2880" y="1809"/>
                  </a:lnTo>
                  <a:lnTo>
                    <a:pt x="2852" y="1906"/>
                  </a:lnTo>
                  <a:lnTo>
                    <a:pt x="2818" y="2000"/>
                  </a:lnTo>
                  <a:lnTo>
                    <a:pt x="2776" y="2092"/>
                  </a:lnTo>
                  <a:lnTo>
                    <a:pt x="2776" y="2094"/>
                  </a:lnTo>
                  <a:lnTo>
                    <a:pt x="2773" y="2101"/>
                  </a:lnTo>
                  <a:lnTo>
                    <a:pt x="2769" y="2108"/>
                  </a:lnTo>
                  <a:lnTo>
                    <a:pt x="2726" y="2190"/>
                  </a:lnTo>
                  <a:lnTo>
                    <a:pt x="2676" y="2269"/>
                  </a:lnTo>
                  <a:lnTo>
                    <a:pt x="2622" y="2344"/>
                  </a:lnTo>
                  <a:lnTo>
                    <a:pt x="2563" y="2417"/>
                  </a:lnTo>
                  <a:lnTo>
                    <a:pt x="2499" y="2486"/>
                  </a:lnTo>
                  <a:lnTo>
                    <a:pt x="2431" y="2551"/>
                  </a:lnTo>
                  <a:lnTo>
                    <a:pt x="2357" y="2612"/>
                  </a:lnTo>
                  <a:lnTo>
                    <a:pt x="2279" y="2667"/>
                  </a:lnTo>
                  <a:lnTo>
                    <a:pt x="2197" y="2720"/>
                  </a:lnTo>
                  <a:lnTo>
                    <a:pt x="2111" y="2766"/>
                  </a:lnTo>
                  <a:lnTo>
                    <a:pt x="2021" y="2807"/>
                  </a:lnTo>
                  <a:lnTo>
                    <a:pt x="1930" y="2841"/>
                  </a:lnTo>
                  <a:lnTo>
                    <a:pt x="1839" y="2868"/>
                  </a:lnTo>
                  <a:lnTo>
                    <a:pt x="1747" y="2890"/>
                  </a:lnTo>
                  <a:lnTo>
                    <a:pt x="1652" y="2906"/>
                  </a:lnTo>
                  <a:lnTo>
                    <a:pt x="1558" y="2914"/>
                  </a:lnTo>
                  <a:lnTo>
                    <a:pt x="1462" y="2918"/>
                  </a:lnTo>
                  <a:lnTo>
                    <a:pt x="1364" y="2914"/>
                  </a:lnTo>
                  <a:lnTo>
                    <a:pt x="1267" y="2905"/>
                  </a:lnTo>
                  <a:lnTo>
                    <a:pt x="1172" y="2889"/>
                  </a:lnTo>
                  <a:lnTo>
                    <a:pt x="1079" y="2867"/>
                  </a:lnTo>
                  <a:lnTo>
                    <a:pt x="988" y="2839"/>
                  </a:lnTo>
                  <a:lnTo>
                    <a:pt x="899" y="2805"/>
                  </a:lnTo>
                  <a:lnTo>
                    <a:pt x="813" y="2767"/>
                  </a:lnTo>
                  <a:lnTo>
                    <a:pt x="729" y="2722"/>
                  </a:lnTo>
                  <a:lnTo>
                    <a:pt x="649" y="2672"/>
                  </a:lnTo>
                  <a:lnTo>
                    <a:pt x="573" y="2618"/>
                  </a:lnTo>
                  <a:lnTo>
                    <a:pt x="500" y="2558"/>
                  </a:lnTo>
                  <a:lnTo>
                    <a:pt x="431" y="2494"/>
                  </a:lnTo>
                  <a:lnTo>
                    <a:pt x="365" y="2425"/>
                  </a:lnTo>
                  <a:lnTo>
                    <a:pt x="305" y="2351"/>
                  </a:lnTo>
                  <a:lnTo>
                    <a:pt x="249" y="2274"/>
                  </a:lnTo>
                  <a:lnTo>
                    <a:pt x="198" y="2192"/>
                  </a:lnTo>
                  <a:lnTo>
                    <a:pt x="152" y="2107"/>
                  </a:lnTo>
                  <a:lnTo>
                    <a:pt x="112" y="2017"/>
                  </a:lnTo>
                  <a:lnTo>
                    <a:pt x="74" y="1918"/>
                  </a:lnTo>
                  <a:lnTo>
                    <a:pt x="45" y="1818"/>
                  </a:lnTo>
                  <a:lnTo>
                    <a:pt x="22" y="1716"/>
                  </a:lnTo>
                  <a:lnTo>
                    <a:pt x="8" y="1614"/>
                  </a:lnTo>
                  <a:lnTo>
                    <a:pt x="0" y="1510"/>
                  </a:lnTo>
                  <a:lnTo>
                    <a:pt x="0" y="1407"/>
                  </a:lnTo>
                  <a:lnTo>
                    <a:pt x="8" y="1304"/>
                  </a:lnTo>
                  <a:lnTo>
                    <a:pt x="22" y="1203"/>
                  </a:lnTo>
                  <a:lnTo>
                    <a:pt x="45" y="1101"/>
                  </a:lnTo>
                  <a:lnTo>
                    <a:pt x="74" y="1000"/>
                  </a:lnTo>
                  <a:lnTo>
                    <a:pt x="112" y="901"/>
                  </a:lnTo>
                  <a:lnTo>
                    <a:pt x="152" y="813"/>
                  </a:lnTo>
                  <a:lnTo>
                    <a:pt x="197" y="728"/>
                  </a:lnTo>
                  <a:lnTo>
                    <a:pt x="248" y="647"/>
                  </a:lnTo>
                  <a:lnTo>
                    <a:pt x="302" y="569"/>
                  </a:lnTo>
                  <a:lnTo>
                    <a:pt x="363" y="497"/>
                  </a:lnTo>
                  <a:lnTo>
                    <a:pt x="427" y="428"/>
                  </a:lnTo>
                  <a:lnTo>
                    <a:pt x="496" y="362"/>
                  </a:lnTo>
                  <a:lnTo>
                    <a:pt x="570" y="303"/>
                  </a:lnTo>
                  <a:lnTo>
                    <a:pt x="648" y="247"/>
                  </a:lnTo>
                  <a:lnTo>
                    <a:pt x="729" y="197"/>
                  </a:lnTo>
                  <a:lnTo>
                    <a:pt x="814" y="152"/>
                  </a:lnTo>
                  <a:lnTo>
                    <a:pt x="903" y="112"/>
                  </a:lnTo>
                  <a:lnTo>
                    <a:pt x="992" y="78"/>
                  </a:lnTo>
                  <a:lnTo>
                    <a:pt x="1083" y="50"/>
                  </a:lnTo>
                  <a:lnTo>
                    <a:pt x="1177" y="28"/>
                  </a:lnTo>
                  <a:lnTo>
                    <a:pt x="1270" y="13"/>
                  </a:lnTo>
                  <a:lnTo>
                    <a:pt x="1365" y="3"/>
                  </a:lnTo>
                  <a:lnTo>
                    <a:pt x="14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590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995293" y="2757101"/>
            <a:ext cx="3436530" cy="1354415"/>
            <a:chOff x="2325190" y="2273024"/>
            <a:chExt cx="2441498" cy="1354415"/>
          </a:xfrm>
          <a:solidFill>
            <a:schemeClr val="accent5"/>
          </a:solidFill>
        </p:grpSpPr>
        <p:sp>
          <p:nvSpPr>
            <p:cNvPr id="11" name="Rounded Rectangle 10"/>
            <p:cNvSpPr/>
            <p:nvPr/>
          </p:nvSpPr>
          <p:spPr>
            <a:xfrm>
              <a:off x="2624379" y="2273024"/>
              <a:ext cx="2142309" cy="1354415"/>
            </a:xfrm>
            <a:prstGeom prst="roundRect">
              <a:avLst>
                <a:gd name="adj" fmla="val 9562"/>
              </a:avLst>
            </a:pr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bg1"/>
                  </a:solidFill>
                  <a:latin typeface="Gordita" panose="020B0604020202020204" charset="-70"/>
                  <a:cs typeface="Gordita" panose="020B0604020202020204" charset="-70"/>
                </a:rPr>
                <a:t>Jei DU buvo fiksuotas ir didesnis nei MMA, bet mažesnis nei naujas MMA, ir DU nuo 01 01 didesnis nei naujas MMA,  skaičiuojama tik nuo naujo MMA</a:t>
              </a:r>
            </a:p>
          </p:txBody>
        </p:sp>
        <p:sp>
          <p:nvSpPr>
            <p:cNvPr id="22" name="Freeform 7"/>
            <p:cNvSpPr>
              <a:spLocks/>
            </p:cNvSpPr>
            <p:nvPr/>
          </p:nvSpPr>
          <p:spPr bwMode="auto">
            <a:xfrm flipH="1">
              <a:off x="2325190" y="2683396"/>
              <a:ext cx="418010" cy="415700"/>
            </a:xfrm>
            <a:custGeom>
              <a:avLst/>
              <a:gdLst>
                <a:gd name="T0" fmla="*/ 218 w 1721"/>
                <a:gd name="T1" fmla="*/ 0 h 1878"/>
                <a:gd name="T2" fmla="*/ 254 w 1721"/>
                <a:gd name="T3" fmla="*/ 4 h 1878"/>
                <a:gd name="T4" fmla="*/ 292 w 1721"/>
                <a:gd name="T5" fmla="*/ 14 h 1878"/>
                <a:gd name="T6" fmla="*/ 331 w 1721"/>
                <a:gd name="T7" fmla="*/ 29 h 1878"/>
                <a:gd name="T8" fmla="*/ 372 w 1721"/>
                <a:gd name="T9" fmla="*/ 50 h 1878"/>
                <a:gd name="T10" fmla="*/ 1566 w 1721"/>
                <a:gd name="T11" fmla="*/ 728 h 1878"/>
                <a:gd name="T12" fmla="*/ 1608 w 1721"/>
                <a:gd name="T13" fmla="*/ 754 h 1878"/>
                <a:gd name="T14" fmla="*/ 1641 w 1721"/>
                <a:gd name="T15" fmla="*/ 782 h 1878"/>
                <a:gd name="T16" fmla="*/ 1670 w 1721"/>
                <a:gd name="T17" fmla="*/ 811 h 1878"/>
                <a:gd name="T18" fmla="*/ 1693 w 1721"/>
                <a:gd name="T19" fmla="*/ 842 h 1878"/>
                <a:gd name="T20" fmla="*/ 1708 w 1721"/>
                <a:gd name="T21" fmla="*/ 874 h 1878"/>
                <a:gd name="T22" fmla="*/ 1718 w 1721"/>
                <a:gd name="T23" fmla="*/ 906 h 1878"/>
                <a:gd name="T24" fmla="*/ 1721 w 1721"/>
                <a:gd name="T25" fmla="*/ 939 h 1878"/>
                <a:gd name="T26" fmla="*/ 1718 w 1721"/>
                <a:gd name="T27" fmla="*/ 972 h 1878"/>
                <a:gd name="T28" fmla="*/ 1708 w 1721"/>
                <a:gd name="T29" fmla="*/ 1004 h 1878"/>
                <a:gd name="T30" fmla="*/ 1693 w 1721"/>
                <a:gd name="T31" fmla="*/ 1036 h 1878"/>
                <a:gd name="T32" fmla="*/ 1670 w 1721"/>
                <a:gd name="T33" fmla="*/ 1067 h 1878"/>
                <a:gd name="T34" fmla="*/ 1641 w 1721"/>
                <a:gd name="T35" fmla="*/ 1096 h 1878"/>
                <a:gd name="T36" fmla="*/ 1608 w 1721"/>
                <a:gd name="T37" fmla="*/ 1124 h 1878"/>
                <a:gd name="T38" fmla="*/ 1566 w 1721"/>
                <a:gd name="T39" fmla="*/ 1150 h 1878"/>
                <a:gd name="T40" fmla="*/ 372 w 1721"/>
                <a:gd name="T41" fmla="*/ 1829 h 1878"/>
                <a:gd name="T42" fmla="*/ 331 w 1721"/>
                <a:gd name="T43" fmla="*/ 1849 h 1878"/>
                <a:gd name="T44" fmla="*/ 292 w 1721"/>
                <a:gd name="T45" fmla="*/ 1864 h 1878"/>
                <a:gd name="T46" fmla="*/ 254 w 1721"/>
                <a:gd name="T47" fmla="*/ 1874 h 1878"/>
                <a:gd name="T48" fmla="*/ 218 w 1721"/>
                <a:gd name="T49" fmla="*/ 1878 h 1878"/>
                <a:gd name="T50" fmla="*/ 184 w 1721"/>
                <a:gd name="T51" fmla="*/ 1877 h 1878"/>
                <a:gd name="T52" fmla="*/ 151 w 1721"/>
                <a:gd name="T53" fmla="*/ 1872 h 1878"/>
                <a:gd name="T54" fmla="*/ 122 w 1721"/>
                <a:gd name="T55" fmla="*/ 1861 h 1878"/>
                <a:gd name="T56" fmla="*/ 96 w 1721"/>
                <a:gd name="T57" fmla="*/ 1846 h 1878"/>
                <a:gd name="T58" fmla="*/ 72 w 1721"/>
                <a:gd name="T59" fmla="*/ 1825 h 1878"/>
                <a:gd name="T60" fmla="*/ 50 w 1721"/>
                <a:gd name="T61" fmla="*/ 1800 h 1878"/>
                <a:gd name="T62" fmla="*/ 32 w 1721"/>
                <a:gd name="T63" fmla="*/ 1771 h 1878"/>
                <a:gd name="T64" fmla="*/ 18 w 1721"/>
                <a:gd name="T65" fmla="*/ 1739 h 1878"/>
                <a:gd name="T66" fmla="*/ 7 w 1721"/>
                <a:gd name="T67" fmla="*/ 1701 h 1878"/>
                <a:gd name="T68" fmla="*/ 2 w 1721"/>
                <a:gd name="T69" fmla="*/ 1660 h 1878"/>
                <a:gd name="T70" fmla="*/ 0 w 1721"/>
                <a:gd name="T71" fmla="*/ 1615 h 1878"/>
                <a:gd name="T72" fmla="*/ 0 w 1721"/>
                <a:gd name="T73" fmla="*/ 263 h 1878"/>
                <a:gd name="T74" fmla="*/ 2 w 1721"/>
                <a:gd name="T75" fmla="*/ 218 h 1878"/>
                <a:gd name="T76" fmla="*/ 7 w 1721"/>
                <a:gd name="T77" fmla="*/ 177 h 1878"/>
                <a:gd name="T78" fmla="*/ 18 w 1721"/>
                <a:gd name="T79" fmla="*/ 139 h 1878"/>
                <a:gd name="T80" fmla="*/ 32 w 1721"/>
                <a:gd name="T81" fmla="*/ 106 h 1878"/>
                <a:gd name="T82" fmla="*/ 50 w 1721"/>
                <a:gd name="T83" fmla="*/ 77 h 1878"/>
                <a:gd name="T84" fmla="*/ 72 w 1721"/>
                <a:gd name="T85" fmla="*/ 53 h 1878"/>
                <a:gd name="T86" fmla="*/ 96 w 1721"/>
                <a:gd name="T87" fmla="*/ 32 h 1878"/>
                <a:gd name="T88" fmla="*/ 122 w 1721"/>
                <a:gd name="T89" fmla="*/ 17 h 1878"/>
                <a:gd name="T90" fmla="*/ 151 w 1721"/>
                <a:gd name="T91" fmla="*/ 6 h 1878"/>
                <a:gd name="T92" fmla="*/ 184 w 1721"/>
                <a:gd name="T93" fmla="*/ 0 h 1878"/>
                <a:gd name="T94" fmla="*/ 218 w 1721"/>
                <a:gd name="T95" fmla="*/ 0 h 1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1" h="1878">
                  <a:moveTo>
                    <a:pt x="218" y="0"/>
                  </a:moveTo>
                  <a:lnTo>
                    <a:pt x="254" y="4"/>
                  </a:lnTo>
                  <a:lnTo>
                    <a:pt x="292" y="14"/>
                  </a:lnTo>
                  <a:lnTo>
                    <a:pt x="331" y="29"/>
                  </a:lnTo>
                  <a:lnTo>
                    <a:pt x="372" y="50"/>
                  </a:lnTo>
                  <a:lnTo>
                    <a:pt x="1566" y="728"/>
                  </a:lnTo>
                  <a:lnTo>
                    <a:pt x="1608" y="754"/>
                  </a:lnTo>
                  <a:lnTo>
                    <a:pt x="1641" y="782"/>
                  </a:lnTo>
                  <a:lnTo>
                    <a:pt x="1670" y="811"/>
                  </a:lnTo>
                  <a:lnTo>
                    <a:pt x="1693" y="842"/>
                  </a:lnTo>
                  <a:lnTo>
                    <a:pt x="1708" y="874"/>
                  </a:lnTo>
                  <a:lnTo>
                    <a:pt x="1718" y="906"/>
                  </a:lnTo>
                  <a:lnTo>
                    <a:pt x="1721" y="939"/>
                  </a:lnTo>
                  <a:lnTo>
                    <a:pt x="1718" y="972"/>
                  </a:lnTo>
                  <a:lnTo>
                    <a:pt x="1708" y="1004"/>
                  </a:lnTo>
                  <a:lnTo>
                    <a:pt x="1693" y="1036"/>
                  </a:lnTo>
                  <a:lnTo>
                    <a:pt x="1670" y="1067"/>
                  </a:lnTo>
                  <a:lnTo>
                    <a:pt x="1641" y="1096"/>
                  </a:lnTo>
                  <a:lnTo>
                    <a:pt x="1608" y="1124"/>
                  </a:lnTo>
                  <a:lnTo>
                    <a:pt x="1566" y="1150"/>
                  </a:lnTo>
                  <a:lnTo>
                    <a:pt x="372" y="1829"/>
                  </a:lnTo>
                  <a:lnTo>
                    <a:pt x="331" y="1849"/>
                  </a:lnTo>
                  <a:lnTo>
                    <a:pt x="292" y="1864"/>
                  </a:lnTo>
                  <a:lnTo>
                    <a:pt x="254" y="1874"/>
                  </a:lnTo>
                  <a:lnTo>
                    <a:pt x="218" y="1878"/>
                  </a:lnTo>
                  <a:lnTo>
                    <a:pt x="184" y="1877"/>
                  </a:lnTo>
                  <a:lnTo>
                    <a:pt x="151" y="1872"/>
                  </a:lnTo>
                  <a:lnTo>
                    <a:pt x="122" y="1861"/>
                  </a:lnTo>
                  <a:lnTo>
                    <a:pt x="96" y="1846"/>
                  </a:lnTo>
                  <a:lnTo>
                    <a:pt x="72" y="1825"/>
                  </a:lnTo>
                  <a:lnTo>
                    <a:pt x="50" y="1800"/>
                  </a:lnTo>
                  <a:lnTo>
                    <a:pt x="32" y="1771"/>
                  </a:lnTo>
                  <a:lnTo>
                    <a:pt x="18" y="1739"/>
                  </a:lnTo>
                  <a:lnTo>
                    <a:pt x="7" y="1701"/>
                  </a:lnTo>
                  <a:lnTo>
                    <a:pt x="2" y="1660"/>
                  </a:lnTo>
                  <a:lnTo>
                    <a:pt x="0" y="1615"/>
                  </a:lnTo>
                  <a:lnTo>
                    <a:pt x="0" y="263"/>
                  </a:lnTo>
                  <a:lnTo>
                    <a:pt x="2" y="218"/>
                  </a:lnTo>
                  <a:lnTo>
                    <a:pt x="7" y="177"/>
                  </a:lnTo>
                  <a:lnTo>
                    <a:pt x="18" y="139"/>
                  </a:lnTo>
                  <a:lnTo>
                    <a:pt x="32" y="106"/>
                  </a:lnTo>
                  <a:lnTo>
                    <a:pt x="50" y="77"/>
                  </a:lnTo>
                  <a:lnTo>
                    <a:pt x="72" y="53"/>
                  </a:lnTo>
                  <a:lnTo>
                    <a:pt x="96" y="32"/>
                  </a:lnTo>
                  <a:lnTo>
                    <a:pt x="122" y="17"/>
                  </a:lnTo>
                  <a:lnTo>
                    <a:pt x="151" y="6"/>
                  </a:lnTo>
                  <a:lnTo>
                    <a:pt x="184" y="0"/>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p:nvPr/>
        </p:nvGrpSpPr>
        <p:grpSpPr>
          <a:xfrm>
            <a:off x="4983483" y="1058887"/>
            <a:ext cx="3448339" cy="1354415"/>
            <a:chOff x="2325190" y="800999"/>
            <a:chExt cx="2399225" cy="1354415"/>
          </a:xfrm>
          <a:solidFill>
            <a:schemeClr val="accent1"/>
          </a:solidFill>
        </p:grpSpPr>
        <p:sp>
          <p:nvSpPr>
            <p:cNvPr id="10" name="Rounded Rectangle 9"/>
            <p:cNvSpPr/>
            <p:nvPr/>
          </p:nvSpPr>
          <p:spPr>
            <a:xfrm>
              <a:off x="2582106" y="800999"/>
              <a:ext cx="2142309" cy="1354415"/>
            </a:xfrm>
            <a:prstGeom prst="roundRect">
              <a:avLst>
                <a:gd name="adj" fmla="val 9562"/>
              </a:avLst>
            </a:pr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bg1"/>
                  </a:solidFill>
                  <a:latin typeface="Gordita" panose="020B0604020202020204" charset="-70"/>
                  <a:cs typeface="Gordita" panose="020B0604020202020204" charset="-70"/>
                </a:rPr>
                <a:t> Jei DU buvo MMA, tai skaičiuojama nuo naujo MMA </a:t>
              </a:r>
            </a:p>
            <a:p>
              <a:pPr algn="ctr"/>
              <a:r>
                <a:rPr lang="lt-LT" sz="1400" dirty="0">
                  <a:solidFill>
                    <a:schemeClr val="bg1"/>
                  </a:solidFill>
                  <a:latin typeface="Gordita" panose="020B0604020202020204" charset="-70"/>
                  <a:cs typeface="Gordita" panose="020B0604020202020204" charset="-70"/>
                </a:rPr>
                <a:t>(642 EUR) </a:t>
              </a:r>
            </a:p>
          </p:txBody>
        </p:sp>
        <p:sp>
          <p:nvSpPr>
            <p:cNvPr id="21" name="Freeform 7"/>
            <p:cNvSpPr>
              <a:spLocks/>
            </p:cNvSpPr>
            <p:nvPr/>
          </p:nvSpPr>
          <p:spPr bwMode="auto">
            <a:xfrm flipH="1">
              <a:off x="2325190" y="1385819"/>
              <a:ext cx="418010" cy="415700"/>
            </a:xfrm>
            <a:custGeom>
              <a:avLst/>
              <a:gdLst>
                <a:gd name="T0" fmla="*/ 218 w 1721"/>
                <a:gd name="T1" fmla="*/ 0 h 1878"/>
                <a:gd name="T2" fmla="*/ 254 w 1721"/>
                <a:gd name="T3" fmla="*/ 4 h 1878"/>
                <a:gd name="T4" fmla="*/ 292 w 1721"/>
                <a:gd name="T5" fmla="*/ 14 h 1878"/>
                <a:gd name="T6" fmla="*/ 331 w 1721"/>
                <a:gd name="T7" fmla="*/ 29 h 1878"/>
                <a:gd name="T8" fmla="*/ 372 w 1721"/>
                <a:gd name="T9" fmla="*/ 50 h 1878"/>
                <a:gd name="T10" fmla="*/ 1566 w 1721"/>
                <a:gd name="T11" fmla="*/ 728 h 1878"/>
                <a:gd name="T12" fmla="*/ 1608 w 1721"/>
                <a:gd name="T13" fmla="*/ 754 h 1878"/>
                <a:gd name="T14" fmla="*/ 1641 w 1721"/>
                <a:gd name="T15" fmla="*/ 782 h 1878"/>
                <a:gd name="T16" fmla="*/ 1670 w 1721"/>
                <a:gd name="T17" fmla="*/ 811 h 1878"/>
                <a:gd name="T18" fmla="*/ 1693 w 1721"/>
                <a:gd name="T19" fmla="*/ 842 h 1878"/>
                <a:gd name="T20" fmla="*/ 1708 w 1721"/>
                <a:gd name="T21" fmla="*/ 874 h 1878"/>
                <a:gd name="T22" fmla="*/ 1718 w 1721"/>
                <a:gd name="T23" fmla="*/ 906 h 1878"/>
                <a:gd name="T24" fmla="*/ 1721 w 1721"/>
                <a:gd name="T25" fmla="*/ 939 h 1878"/>
                <a:gd name="T26" fmla="*/ 1718 w 1721"/>
                <a:gd name="T27" fmla="*/ 972 h 1878"/>
                <a:gd name="T28" fmla="*/ 1708 w 1721"/>
                <a:gd name="T29" fmla="*/ 1004 h 1878"/>
                <a:gd name="T30" fmla="*/ 1693 w 1721"/>
                <a:gd name="T31" fmla="*/ 1036 h 1878"/>
                <a:gd name="T32" fmla="*/ 1670 w 1721"/>
                <a:gd name="T33" fmla="*/ 1067 h 1878"/>
                <a:gd name="T34" fmla="*/ 1641 w 1721"/>
                <a:gd name="T35" fmla="*/ 1096 h 1878"/>
                <a:gd name="T36" fmla="*/ 1608 w 1721"/>
                <a:gd name="T37" fmla="*/ 1124 h 1878"/>
                <a:gd name="T38" fmla="*/ 1566 w 1721"/>
                <a:gd name="T39" fmla="*/ 1150 h 1878"/>
                <a:gd name="T40" fmla="*/ 372 w 1721"/>
                <a:gd name="T41" fmla="*/ 1829 h 1878"/>
                <a:gd name="T42" fmla="*/ 331 w 1721"/>
                <a:gd name="T43" fmla="*/ 1849 h 1878"/>
                <a:gd name="T44" fmla="*/ 292 w 1721"/>
                <a:gd name="T45" fmla="*/ 1864 h 1878"/>
                <a:gd name="T46" fmla="*/ 254 w 1721"/>
                <a:gd name="T47" fmla="*/ 1874 h 1878"/>
                <a:gd name="T48" fmla="*/ 218 w 1721"/>
                <a:gd name="T49" fmla="*/ 1878 h 1878"/>
                <a:gd name="T50" fmla="*/ 184 w 1721"/>
                <a:gd name="T51" fmla="*/ 1877 h 1878"/>
                <a:gd name="T52" fmla="*/ 151 w 1721"/>
                <a:gd name="T53" fmla="*/ 1872 h 1878"/>
                <a:gd name="T54" fmla="*/ 122 w 1721"/>
                <a:gd name="T55" fmla="*/ 1861 h 1878"/>
                <a:gd name="T56" fmla="*/ 96 w 1721"/>
                <a:gd name="T57" fmla="*/ 1846 h 1878"/>
                <a:gd name="T58" fmla="*/ 72 w 1721"/>
                <a:gd name="T59" fmla="*/ 1825 h 1878"/>
                <a:gd name="T60" fmla="*/ 50 w 1721"/>
                <a:gd name="T61" fmla="*/ 1800 h 1878"/>
                <a:gd name="T62" fmla="*/ 32 w 1721"/>
                <a:gd name="T63" fmla="*/ 1771 h 1878"/>
                <a:gd name="T64" fmla="*/ 18 w 1721"/>
                <a:gd name="T65" fmla="*/ 1739 h 1878"/>
                <a:gd name="T66" fmla="*/ 7 w 1721"/>
                <a:gd name="T67" fmla="*/ 1701 h 1878"/>
                <a:gd name="T68" fmla="*/ 2 w 1721"/>
                <a:gd name="T69" fmla="*/ 1660 h 1878"/>
                <a:gd name="T70" fmla="*/ 0 w 1721"/>
                <a:gd name="T71" fmla="*/ 1615 h 1878"/>
                <a:gd name="T72" fmla="*/ 0 w 1721"/>
                <a:gd name="T73" fmla="*/ 263 h 1878"/>
                <a:gd name="T74" fmla="*/ 2 w 1721"/>
                <a:gd name="T75" fmla="*/ 218 h 1878"/>
                <a:gd name="T76" fmla="*/ 7 w 1721"/>
                <a:gd name="T77" fmla="*/ 177 h 1878"/>
                <a:gd name="T78" fmla="*/ 18 w 1721"/>
                <a:gd name="T79" fmla="*/ 139 h 1878"/>
                <a:gd name="T80" fmla="*/ 32 w 1721"/>
                <a:gd name="T81" fmla="*/ 106 h 1878"/>
                <a:gd name="T82" fmla="*/ 50 w 1721"/>
                <a:gd name="T83" fmla="*/ 77 h 1878"/>
                <a:gd name="T84" fmla="*/ 72 w 1721"/>
                <a:gd name="T85" fmla="*/ 53 h 1878"/>
                <a:gd name="T86" fmla="*/ 96 w 1721"/>
                <a:gd name="T87" fmla="*/ 32 h 1878"/>
                <a:gd name="T88" fmla="*/ 122 w 1721"/>
                <a:gd name="T89" fmla="*/ 17 h 1878"/>
                <a:gd name="T90" fmla="*/ 151 w 1721"/>
                <a:gd name="T91" fmla="*/ 6 h 1878"/>
                <a:gd name="T92" fmla="*/ 184 w 1721"/>
                <a:gd name="T93" fmla="*/ 0 h 1878"/>
                <a:gd name="T94" fmla="*/ 218 w 1721"/>
                <a:gd name="T95" fmla="*/ 0 h 1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1" h="1878">
                  <a:moveTo>
                    <a:pt x="218" y="0"/>
                  </a:moveTo>
                  <a:lnTo>
                    <a:pt x="254" y="4"/>
                  </a:lnTo>
                  <a:lnTo>
                    <a:pt x="292" y="14"/>
                  </a:lnTo>
                  <a:lnTo>
                    <a:pt x="331" y="29"/>
                  </a:lnTo>
                  <a:lnTo>
                    <a:pt x="372" y="50"/>
                  </a:lnTo>
                  <a:lnTo>
                    <a:pt x="1566" y="728"/>
                  </a:lnTo>
                  <a:lnTo>
                    <a:pt x="1608" y="754"/>
                  </a:lnTo>
                  <a:lnTo>
                    <a:pt x="1641" y="782"/>
                  </a:lnTo>
                  <a:lnTo>
                    <a:pt x="1670" y="811"/>
                  </a:lnTo>
                  <a:lnTo>
                    <a:pt x="1693" y="842"/>
                  </a:lnTo>
                  <a:lnTo>
                    <a:pt x="1708" y="874"/>
                  </a:lnTo>
                  <a:lnTo>
                    <a:pt x="1718" y="906"/>
                  </a:lnTo>
                  <a:lnTo>
                    <a:pt x="1721" y="939"/>
                  </a:lnTo>
                  <a:lnTo>
                    <a:pt x="1718" y="972"/>
                  </a:lnTo>
                  <a:lnTo>
                    <a:pt x="1708" y="1004"/>
                  </a:lnTo>
                  <a:lnTo>
                    <a:pt x="1693" y="1036"/>
                  </a:lnTo>
                  <a:lnTo>
                    <a:pt x="1670" y="1067"/>
                  </a:lnTo>
                  <a:lnTo>
                    <a:pt x="1641" y="1096"/>
                  </a:lnTo>
                  <a:lnTo>
                    <a:pt x="1608" y="1124"/>
                  </a:lnTo>
                  <a:lnTo>
                    <a:pt x="1566" y="1150"/>
                  </a:lnTo>
                  <a:lnTo>
                    <a:pt x="372" y="1829"/>
                  </a:lnTo>
                  <a:lnTo>
                    <a:pt x="331" y="1849"/>
                  </a:lnTo>
                  <a:lnTo>
                    <a:pt x="292" y="1864"/>
                  </a:lnTo>
                  <a:lnTo>
                    <a:pt x="254" y="1874"/>
                  </a:lnTo>
                  <a:lnTo>
                    <a:pt x="218" y="1878"/>
                  </a:lnTo>
                  <a:lnTo>
                    <a:pt x="184" y="1877"/>
                  </a:lnTo>
                  <a:lnTo>
                    <a:pt x="151" y="1872"/>
                  </a:lnTo>
                  <a:lnTo>
                    <a:pt x="122" y="1861"/>
                  </a:lnTo>
                  <a:lnTo>
                    <a:pt x="96" y="1846"/>
                  </a:lnTo>
                  <a:lnTo>
                    <a:pt x="72" y="1825"/>
                  </a:lnTo>
                  <a:lnTo>
                    <a:pt x="50" y="1800"/>
                  </a:lnTo>
                  <a:lnTo>
                    <a:pt x="32" y="1771"/>
                  </a:lnTo>
                  <a:lnTo>
                    <a:pt x="18" y="1739"/>
                  </a:lnTo>
                  <a:lnTo>
                    <a:pt x="7" y="1701"/>
                  </a:lnTo>
                  <a:lnTo>
                    <a:pt x="2" y="1660"/>
                  </a:lnTo>
                  <a:lnTo>
                    <a:pt x="0" y="1615"/>
                  </a:lnTo>
                  <a:lnTo>
                    <a:pt x="0" y="263"/>
                  </a:lnTo>
                  <a:lnTo>
                    <a:pt x="2" y="218"/>
                  </a:lnTo>
                  <a:lnTo>
                    <a:pt x="7" y="177"/>
                  </a:lnTo>
                  <a:lnTo>
                    <a:pt x="18" y="139"/>
                  </a:lnTo>
                  <a:lnTo>
                    <a:pt x="32" y="106"/>
                  </a:lnTo>
                  <a:lnTo>
                    <a:pt x="50" y="77"/>
                  </a:lnTo>
                  <a:lnTo>
                    <a:pt x="72" y="53"/>
                  </a:lnTo>
                  <a:lnTo>
                    <a:pt x="96" y="32"/>
                  </a:lnTo>
                  <a:lnTo>
                    <a:pt x="122" y="17"/>
                  </a:lnTo>
                  <a:lnTo>
                    <a:pt x="151" y="6"/>
                  </a:lnTo>
                  <a:lnTo>
                    <a:pt x="184" y="0"/>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Rounded Rectangle 11"/>
          <p:cNvSpPr/>
          <p:nvPr/>
        </p:nvSpPr>
        <p:spPr>
          <a:xfrm>
            <a:off x="5282673" y="4679783"/>
            <a:ext cx="2142309" cy="992777"/>
          </a:xfrm>
          <a:prstGeom prst="roundRect">
            <a:avLst>
              <a:gd name="adj" fmla="val 9562"/>
            </a:avLst>
          </a:prstGeom>
          <a:solidFill>
            <a:schemeClr val="accent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600" dirty="0">
              <a:solidFill>
                <a:schemeClr val="bg1"/>
              </a:solidFill>
              <a:latin typeface="Gordita" panose="020B0604020202020204" charset="-70"/>
              <a:cs typeface="Gordita" panose="020B0604020202020204" charset="-70"/>
            </a:endParaRPr>
          </a:p>
        </p:txBody>
      </p:sp>
      <p:sp>
        <p:nvSpPr>
          <p:cNvPr id="48" name="Rectangle 47"/>
          <p:cNvSpPr/>
          <p:nvPr/>
        </p:nvSpPr>
        <p:spPr>
          <a:xfrm>
            <a:off x="2444779" y="1397639"/>
            <a:ext cx="1042273" cy="1015663"/>
          </a:xfrm>
          <a:prstGeom prst="rect">
            <a:avLst/>
          </a:prstGeom>
        </p:spPr>
        <p:txBody>
          <a:bodyPr wrap="none">
            <a:spAutoFit/>
          </a:bodyPr>
          <a:lstStyle/>
          <a:p>
            <a:r>
              <a:rPr lang="lt-LT" sz="6000" dirty="0">
                <a:solidFill>
                  <a:srgbClr val="09AB56"/>
                </a:solidFill>
                <a:latin typeface="Gordita" charset="0"/>
                <a:ea typeface="Gordita" charset="0"/>
                <a:cs typeface="Gordita" charset="0"/>
              </a:rPr>
              <a:t>01</a:t>
            </a:r>
            <a:endParaRPr lang="en-US" sz="6000" dirty="0">
              <a:solidFill>
                <a:srgbClr val="09AB56"/>
              </a:solidFill>
              <a:latin typeface="Gordita" charset="0"/>
              <a:ea typeface="Gordita" charset="0"/>
              <a:cs typeface="Gordita" charset="0"/>
            </a:endParaRPr>
          </a:p>
        </p:txBody>
      </p:sp>
      <p:sp>
        <p:nvSpPr>
          <p:cNvPr id="49" name="Rectangle 48"/>
          <p:cNvSpPr/>
          <p:nvPr/>
        </p:nvSpPr>
        <p:spPr>
          <a:xfrm>
            <a:off x="2444780" y="3053559"/>
            <a:ext cx="1157689" cy="1015663"/>
          </a:xfrm>
          <a:prstGeom prst="rect">
            <a:avLst/>
          </a:prstGeom>
        </p:spPr>
        <p:txBody>
          <a:bodyPr wrap="none">
            <a:spAutoFit/>
          </a:bodyPr>
          <a:lstStyle/>
          <a:p>
            <a:r>
              <a:rPr lang="en-US" sz="6000" b="1" spc="-300" dirty="0">
                <a:solidFill>
                  <a:schemeClr val="accent5"/>
                </a:solidFill>
                <a:latin typeface="Gordita" panose="020B0604020202020204" charset="-70"/>
                <a:cs typeface="Gordita" panose="020B0604020202020204" charset="-70"/>
              </a:rPr>
              <a:t>02</a:t>
            </a:r>
          </a:p>
        </p:txBody>
      </p:sp>
      <p:sp>
        <p:nvSpPr>
          <p:cNvPr id="50" name="Rectangle 49"/>
          <p:cNvSpPr/>
          <p:nvPr/>
        </p:nvSpPr>
        <p:spPr>
          <a:xfrm>
            <a:off x="2306385" y="4786131"/>
            <a:ext cx="1298753" cy="1015663"/>
          </a:xfrm>
          <a:prstGeom prst="rect">
            <a:avLst/>
          </a:prstGeom>
        </p:spPr>
        <p:txBody>
          <a:bodyPr wrap="none">
            <a:spAutoFit/>
          </a:bodyPr>
          <a:lstStyle/>
          <a:p>
            <a:r>
              <a:rPr lang="en-US" sz="4800" b="1" spc="-300" dirty="0">
                <a:solidFill>
                  <a:schemeClr val="accent4"/>
                </a:solidFill>
                <a:latin typeface="Arial" panose="020B0604020202020204" pitchFamily="34" charset="0"/>
                <a:cs typeface="Arial" panose="020B0604020202020204" pitchFamily="34" charset="0"/>
              </a:rPr>
              <a:t> </a:t>
            </a:r>
            <a:r>
              <a:rPr lang="en-US" sz="6000" b="1" spc="-300" dirty="0">
                <a:solidFill>
                  <a:schemeClr val="accent4"/>
                </a:solidFill>
                <a:latin typeface="Gordita" panose="020B0604020202020204" charset="-70"/>
                <a:cs typeface="Gordita" panose="020B0604020202020204" charset="-70"/>
              </a:rPr>
              <a:t>03</a:t>
            </a:r>
          </a:p>
        </p:txBody>
      </p:sp>
      <p:pic>
        <p:nvPicPr>
          <p:cNvPr id="3" name="Graphic 2" descr="Head with gears">
            <a:extLst>
              <a:ext uri="{FF2B5EF4-FFF2-40B4-BE49-F238E27FC236}">
                <a16:creationId xmlns:a16="http://schemas.microsoft.com/office/drawing/2014/main" id="{944E6C20-1CC9-4A08-968A-6E2A8B0A9D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30686" y="1403982"/>
            <a:ext cx="516155" cy="516155"/>
          </a:xfrm>
          <a:prstGeom prst="rect">
            <a:avLst/>
          </a:prstGeom>
        </p:spPr>
      </p:pic>
      <p:pic>
        <p:nvPicPr>
          <p:cNvPr id="5" name="Graphic 4" descr="Lightbulb">
            <a:extLst>
              <a:ext uri="{FF2B5EF4-FFF2-40B4-BE49-F238E27FC236}">
                <a16:creationId xmlns:a16="http://schemas.microsoft.com/office/drawing/2014/main" id="{BFF5FEE7-D6AC-463B-B9C0-09163501AF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17776" y="3170921"/>
            <a:ext cx="516155" cy="516155"/>
          </a:xfrm>
          <a:prstGeom prst="rect">
            <a:avLst/>
          </a:prstGeom>
        </p:spPr>
      </p:pic>
      <p:pic>
        <p:nvPicPr>
          <p:cNvPr id="7" name="Graphic 6" descr="Magnifying glass">
            <a:extLst>
              <a:ext uri="{FF2B5EF4-FFF2-40B4-BE49-F238E27FC236}">
                <a16:creationId xmlns:a16="http://schemas.microsoft.com/office/drawing/2014/main" id="{300078F7-8BE1-4F54-99CA-AFD58150E40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386857" y="4918095"/>
            <a:ext cx="516155" cy="516155"/>
          </a:xfrm>
          <a:prstGeom prst="rect">
            <a:avLst/>
          </a:prstGeom>
        </p:spPr>
      </p:pic>
      <p:pic>
        <p:nvPicPr>
          <p:cNvPr id="9" name="Graphic 8" descr="Paperclip">
            <a:extLst>
              <a:ext uri="{FF2B5EF4-FFF2-40B4-BE49-F238E27FC236}">
                <a16:creationId xmlns:a16="http://schemas.microsoft.com/office/drawing/2014/main" id="{EBC9DEBD-EC19-477C-BC8D-9120A1657A7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172272" y="4198365"/>
            <a:ext cx="516155" cy="516155"/>
          </a:xfrm>
          <a:prstGeom prst="rect">
            <a:avLst/>
          </a:prstGeom>
        </p:spPr>
      </p:pic>
      <p:pic>
        <p:nvPicPr>
          <p:cNvPr id="14" name="Graphic 13" descr="Trophy">
            <a:extLst>
              <a:ext uri="{FF2B5EF4-FFF2-40B4-BE49-F238E27FC236}">
                <a16:creationId xmlns:a16="http://schemas.microsoft.com/office/drawing/2014/main" id="{435C8E2E-071E-43D7-AD04-F4F6EA2B136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052845" y="2347946"/>
            <a:ext cx="516155" cy="516155"/>
          </a:xfrm>
          <a:prstGeom prst="rect">
            <a:avLst/>
          </a:prstGeom>
        </p:spPr>
      </p:pic>
      <p:sp>
        <p:nvSpPr>
          <p:cNvPr id="28" name="Title 1"/>
          <p:cNvSpPr txBox="1">
            <a:spLocks/>
          </p:cNvSpPr>
          <p:nvPr/>
        </p:nvSpPr>
        <p:spPr>
          <a:xfrm>
            <a:off x="1099038" y="270560"/>
            <a:ext cx="9931069" cy="1169088"/>
          </a:xfrm>
          <a:prstGeom prst="rect">
            <a:avLst/>
          </a:prstGeom>
        </p:spPr>
        <p:txBody>
          <a:bodyPr>
            <a:normAutofit fontScale="97500"/>
          </a:bodyPr>
          <a:lstStyle>
            <a:lvl1pPr algn="l" defTabSz="914400" rtl="0" eaLnBrk="1" latinLnBrk="0" hangingPunct="1">
              <a:lnSpc>
                <a:spcPct val="90000"/>
              </a:lnSpc>
              <a:spcBef>
                <a:spcPct val="0"/>
              </a:spcBef>
              <a:buNone/>
              <a:defRPr sz="3200" b="0" i="0" kern="1200">
                <a:solidFill>
                  <a:srgbClr val="09AB56"/>
                </a:solidFill>
                <a:latin typeface="Gordita" charset="0"/>
                <a:ea typeface="Gordita" charset="0"/>
                <a:cs typeface="Gordita" charset="0"/>
              </a:defRPr>
            </a:lvl1pPr>
          </a:lstStyle>
          <a:p>
            <a:pPr algn="ctr"/>
            <a:r>
              <a:rPr lang="lt-LT" dirty="0">
                <a:solidFill>
                  <a:srgbClr val="4CA877"/>
                </a:solidFill>
              </a:rPr>
              <a:t>Darbo užmokesčio kėlimo kompensavimo variantai </a:t>
            </a:r>
            <a:endParaRPr lang="en-US" dirty="0">
              <a:solidFill>
                <a:srgbClr val="4CA877"/>
              </a:solidFill>
            </a:endParaRPr>
          </a:p>
        </p:txBody>
      </p:sp>
      <p:grpSp>
        <p:nvGrpSpPr>
          <p:cNvPr id="30" name="Group 26">
            <a:extLst>
              <a:ext uri="{FF2B5EF4-FFF2-40B4-BE49-F238E27FC236}">
                <a16:creationId xmlns:a16="http://schemas.microsoft.com/office/drawing/2014/main" id="{679660D6-C6B1-4259-8B51-08C5FD894552}"/>
              </a:ext>
            </a:extLst>
          </p:cNvPr>
          <p:cNvGrpSpPr/>
          <p:nvPr/>
        </p:nvGrpSpPr>
        <p:grpSpPr>
          <a:xfrm>
            <a:off x="4983483" y="4439978"/>
            <a:ext cx="3509884" cy="1232581"/>
            <a:chOff x="2325190" y="3692435"/>
            <a:chExt cx="3509884" cy="992777"/>
          </a:xfrm>
          <a:solidFill>
            <a:schemeClr val="accent4"/>
          </a:solidFill>
        </p:grpSpPr>
        <p:sp>
          <p:nvSpPr>
            <p:cNvPr id="31" name="Rounded Rectangle 11">
              <a:extLst>
                <a:ext uri="{FF2B5EF4-FFF2-40B4-BE49-F238E27FC236}">
                  <a16:creationId xmlns:a16="http://schemas.microsoft.com/office/drawing/2014/main" id="{08141645-6399-4860-A83B-0B04BFC87328}"/>
                </a:ext>
              </a:extLst>
            </p:cNvPr>
            <p:cNvSpPr/>
            <p:nvPr/>
          </p:nvSpPr>
          <p:spPr>
            <a:xfrm>
              <a:off x="2612569" y="3692435"/>
              <a:ext cx="3222505" cy="992777"/>
            </a:xfrm>
            <a:prstGeom prst="roundRect">
              <a:avLst>
                <a:gd name="adj" fmla="val 9562"/>
              </a:avLst>
            </a:pr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bg1"/>
                  </a:solidFill>
                  <a:latin typeface="Gordita" panose="020B0604020202020204" charset="-70"/>
                  <a:cs typeface="Gordita" panose="020B0604020202020204" charset="-70"/>
                </a:rPr>
                <a:t>DU buvo didesnis nei naujas MMA ir dar padidinamas, skaičiuojama nuo DU iki karantino </a:t>
              </a:r>
            </a:p>
          </p:txBody>
        </p:sp>
        <p:sp>
          <p:nvSpPr>
            <p:cNvPr id="32" name="Freeform 7">
              <a:extLst>
                <a:ext uri="{FF2B5EF4-FFF2-40B4-BE49-F238E27FC236}">
                  <a16:creationId xmlns:a16="http://schemas.microsoft.com/office/drawing/2014/main" id="{6E42C2D8-27EB-4CF2-BC57-54F3615A2099}"/>
                </a:ext>
              </a:extLst>
            </p:cNvPr>
            <p:cNvSpPr>
              <a:spLocks/>
            </p:cNvSpPr>
            <p:nvPr/>
          </p:nvSpPr>
          <p:spPr bwMode="auto">
            <a:xfrm flipH="1">
              <a:off x="2325190" y="3980973"/>
              <a:ext cx="418010" cy="415700"/>
            </a:xfrm>
            <a:custGeom>
              <a:avLst/>
              <a:gdLst>
                <a:gd name="T0" fmla="*/ 218 w 1721"/>
                <a:gd name="T1" fmla="*/ 0 h 1878"/>
                <a:gd name="T2" fmla="*/ 254 w 1721"/>
                <a:gd name="T3" fmla="*/ 4 h 1878"/>
                <a:gd name="T4" fmla="*/ 292 w 1721"/>
                <a:gd name="T5" fmla="*/ 14 h 1878"/>
                <a:gd name="T6" fmla="*/ 331 w 1721"/>
                <a:gd name="T7" fmla="*/ 29 h 1878"/>
                <a:gd name="T8" fmla="*/ 372 w 1721"/>
                <a:gd name="T9" fmla="*/ 50 h 1878"/>
                <a:gd name="T10" fmla="*/ 1566 w 1721"/>
                <a:gd name="T11" fmla="*/ 728 h 1878"/>
                <a:gd name="T12" fmla="*/ 1608 w 1721"/>
                <a:gd name="T13" fmla="*/ 754 h 1878"/>
                <a:gd name="T14" fmla="*/ 1641 w 1721"/>
                <a:gd name="T15" fmla="*/ 782 h 1878"/>
                <a:gd name="T16" fmla="*/ 1670 w 1721"/>
                <a:gd name="T17" fmla="*/ 811 h 1878"/>
                <a:gd name="T18" fmla="*/ 1693 w 1721"/>
                <a:gd name="T19" fmla="*/ 842 h 1878"/>
                <a:gd name="T20" fmla="*/ 1708 w 1721"/>
                <a:gd name="T21" fmla="*/ 874 h 1878"/>
                <a:gd name="T22" fmla="*/ 1718 w 1721"/>
                <a:gd name="T23" fmla="*/ 906 h 1878"/>
                <a:gd name="T24" fmla="*/ 1721 w 1721"/>
                <a:gd name="T25" fmla="*/ 939 h 1878"/>
                <a:gd name="T26" fmla="*/ 1718 w 1721"/>
                <a:gd name="T27" fmla="*/ 972 h 1878"/>
                <a:gd name="T28" fmla="*/ 1708 w 1721"/>
                <a:gd name="T29" fmla="*/ 1004 h 1878"/>
                <a:gd name="T30" fmla="*/ 1693 w 1721"/>
                <a:gd name="T31" fmla="*/ 1036 h 1878"/>
                <a:gd name="T32" fmla="*/ 1670 w 1721"/>
                <a:gd name="T33" fmla="*/ 1067 h 1878"/>
                <a:gd name="T34" fmla="*/ 1641 w 1721"/>
                <a:gd name="T35" fmla="*/ 1096 h 1878"/>
                <a:gd name="T36" fmla="*/ 1608 w 1721"/>
                <a:gd name="T37" fmla="*/ 1124 h 1878"/>
                <a:gd name="T38" fmla="*/ 1566 w 1721"/>
                <a:gd name="T39" fmla="*/ 1150 h 1878"/>
                <a:gd name="T40" fmla="*/ 372 w 1721"/>
                <a:gd name="T41" fmla="*/ 1829 h 1878"/>
                <a:gd name="T42" fmla="*/ 331 w 1721"/>
                <a:gd name="T43" fmla="*/ 1849 h 1878"/>
                <a:gd name="T44" fmla="*/ 292 w 1721"/>
                <a:gd name="T45" fmla="*/ 1864 h 1878"/>
                <a:gd name="T46" fmla="*/ 254 w 1721"/>
                <a:gd name="T47" fmla="*/ 1874 h 1878"/>
                <a:gd name="T48" fmla="*/ 218 w 1721"/>
                <a:gd name="T49" fmla="*/ 1878 h 1878"/>
                <a:gd name="T50" fmla="*/ 184 w 1721"/>
                <a:gd name="T51" fmla="*/ 1877 h 1878"/>
                <a:gd name="T52" fmla="*/ 151 w 1721"/>
                <a:gd name="T53" fmla="*/ 1872 h 1878"/>
                <a:gd name="T54" fmla="*/ 122 w 1721"/>
                <a:gd name="T55" fmla="*/ 1861 h 1878"/>
                <a:gd name="T56" fmla="*/ 96 w 1721"/>
                <a:gd name="T57" fmla="*/ 1846 h 1878"/>
                <a:gd name="T58" fmla="*/ 72 w 1721"/>
                <a:gd name="T59" fmla="*/ 1825 h 1878"/>
                <a:gd name="T60" fmla="*/ 50 w 1721"/>
                <a:gd name="T61" fmla="*/ 1800 h 1878"/>
                <a:gd name="T62" fmla="*/ 32 w 1721"/>
                <a:gd name="T63" fmla="*/ 1771 h 1878"/>
                <a:gd name="T64" fmla="*/ 18 w 1721"/>
                <a:gd name="T65" fmla="*/ 1739 h 1878"/>
                <a:gd name="T66" fmla="*/ 7 w 1721"/>
                <a:gd name="T67" fmla="*/ 1701 h 1878"/>
                <a:gd name="T68" fmla="*/ 2 w 1721"/>
                <a:gd name="T69" fmla="*/ 1660 h 1878"/>
                <a:gd name="T70" fmla="*/ 0 w 1721"/>
                <a:gd name="T71" fmla="*/ 1615 h 1878"/>
                <a:gd name="T72" fmla="*/ 0 w 1721"/>
                <a:gd name="T73" fmla="*/ 263 h 1878"/>
                <a:gd name="T74" fmla="*/ 2 w 1721"/>
                <a:gd name="T75" fmla="*/ 218 h 1878"/>
                <a:gd name="T76" fmla="*/ 7 w 1721"/>
                <a:gd name="T77" fmla="*/ 177 h 1878"/>
                <a:gd name="T78" fmla="*/ 18 w 1721"/>
                <a:gd name="T79" fmla="*/ 139 h 1878"/>
                <a:gd name="T80" fmla="*/ 32 w 1721"/>
                <a:gd name="T81" fmla="*/ 106 h 1878"/>
                <a:gd name="T82" fmla="*/ 50 w 1721"/>
                <a:gd name="T83" fmla="*/ 77 h 1878"/>
                <a:gd name="T84" fmla="*/ 72 w 1721"/>
                <a:gd name="T85" fmla="*/ 53 h 1878"/>
                <a:gd name="T86" fmla="*/ 96 w 1721"/>
                <a:gd name="T87" fmla="*/ 32 h 1878"/>
                <a:gd name="T88" fmla="*/ 122 w 1721"/>
                <a:gd name="T89" fmla="*/ 17 h 1878"/>
                <a:gd name="T90" fmla="*/ 151 w 1721"/>
                <a:gd name="T91" fmla="*/ 6 h 1878"/>
                <a:gd name="T92" fmla="*/ 184 w 1721"/>
                <a:gd name="T93" fmla="*/ 0 h 1878"/>
                <a:gd name="T94" fmla="*/ 218 w 1721"/>
                <a:gd name="T95" fmla="*/ 0 h 1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1" h="1878">
                  <a:moveTo>
                    <a:pt x="218" y="0"/>
                  </a:moveTo>
                  <a:lnTo>
                    <a:pt x="254" y="4"/>
                  </a:lnTo>
                  <a:lnTo>
                    <a:pt x="292" y="14"/>
                  </a:lnTo>
                  <a:lnTo>
                    <a:pt x="331" y="29"/>
                  </a:lnTo>
                  <a:lnTo>
                    <a:pt x="372" y="50"/>
                  </a:lnTo>
                  <a:lnTo>
                    <a:pt x="1566" y="728"/>
                  </a:lnTo>
                  <a:lnTo>
                    <a:pt x="1608" y="754"/>
                  </a:lnTo>
                  <a:lnTo>
                    <a:pt x="1641" y="782"/>
                  </a:lnTo>
                  <a:lnTo>
                    <a:pt x="1670" y="811"/>
                  </a:lnTo>
                  <a:lnTo>
                    <a:pt x="1693" y="842"/>
                  </a:lnTo>
                  <a:lnTo>
                    <a:pt x="1708" y="874"/>
                  </a:lnTo>
                  <a:lnTo>
                    <a:pt x="1718" y="906"/>
                  </a:lnTo>
                  <a:lnTo>
                    <a:pt x="1721" y="939"/>
                  </a:lnTo>
                  <a:lnTo>
                    <a:pt x="1718" y="972"/>
                  </a:lnTo>
                  <a:lnTo>
                    <a:pt x="1708" y="1004"/>
                  </a:lnTo>
                  <a:lnTo>
                    <a:pt x="1693" y="1036"/>
                  </a:lnTo>
                  <a:lnTo>
                    <a:pt x="1670" y="1067"/>
                  </a:lnTo>
                  <a:lnTo>
                    <a:pt x="1641" y="1096"/>
                  </a:lnTo>
                  <a:lnTo>
                    <a:pt x="1608" y="1124"/>
                  </a:lnTo>
                  <a:lnTo>
                    <a:pt x="1566" y="1150"/>
                  </a:lnTo>
                  <a:lnTo>
                    <a:pt x="372" y="1829"/>
                  </a:lnTo>
                  <a:lnTo>
                    <a:pt x="331" y="1849"/>
                  </a:lnTo>
                  <a:lnTo>
                    <a:pt x="292" y="1864"/>
                  </a:lnTo>
                  <a:lnTo>
                    <a:pt x="254" y="1874"/>
                  </a:lnTo>
                  <a:lnTo>
                    <a:pt x="218" y="1878"/>
                  </a:lnTo>
                  <a:lnTo>
                    <a:pt x="184" y="1877"/>
                  </a:lnTo>
                  <a:lnTo>
                    <a:pt x="151" y="1872"/>
                  </a:lnTo>
                  <a:lnTo>
                    <a:pt x="122" y="1861"/>
                  </a:lnTo>
                  <a:lnTo>
                    <a:pt x="96" y="1846"/>
                  </a:lnTo>
                  <a:lnTo>
                    <a:pt x="72" y="1825"/>
                  </a:lnTo>
                  <a:lnTo>
                    <a:pt x="50" y="1800"/>
                  </a:lnTo>
                  <a:lnTo>
                    <a:pt x="32" y="1771"/>
                  </a:lnTo>
                  <a:lnTo>
                    <a:pt x="18" y="1739"/>
                  </a:lnTo>
                  <a:lnTo>
                    <a:pt x="7" y="1701"/>
                  </a:lnTo>
                  <a:lnTo>
                    <a:pt x="2" y="1660"/>
                  </a:lnTo>
                  <a:lnTo>
                    <a:pt x="0" y="1615"/>
                  </a:lnTo>
                  <a:lnTo>
                    <a:pt x="0" y="263"/>
                  </a:lnTo>
                  <a:lnTo>
                    <a:pt x="2" y="218"/>
                  </a:lnTo>
                  <a:lnTo>
                    <a:pt x="7" y="177"/>
                  </a:lnTo>
                  <a:lnTo>
                    <a:pt x="18" y="139"/>
                  </a:lnTo>
                  <a:lnTo>
                    <a:pt x="32" y="106"/>
                  </a:lnTo>
                  <a:lnTo>
                    <a:pt x="50" y="77"/>
                  </a:lnTo>
                  <a:lnTo>
                    <a:pt x="72" y="53"/>
                  </a:lnTo>
                  <a:lnTo>
                    <a:pt x="96" y="32"/>
                  </a:lnTo>
                  <a:lnTo>
                    <a:pt x="122" y="17"/>
                  </a:lnTo>
                  <a:lnTo>
                    <a:pt x="151" y="6"/>
                  </a:lnTo>
                  <a:lnTo>
                    <a:pt x="184" y="0"/>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1058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92" y="372329"/>
            <a:ext cx="5329646" cy="1169088"/>
          </a:xfrm>
        </p:spPr>
        <p:txBody>
          <a:bodyPr>
            <a:normAutofit/>
          </a:bodyPr>
          <a:lstStyle/>
          <a:p>
            <a:pPr algn="ctr"/>
            <a:r>
              <a:rPr lang="lt-LT" dirty="0">
                <a:solidFill>
                  <a:srgbClr val="4CA877"/>
                </a:solidFill>
              </a:rPr>
              <a:t>Subsidija darbo užmokesčiui </a:t>
            </a:r>
          </a:p>
        </p:txBody>
      </p:sp>
      <p:sp>
        <p:nvSpPr>
          <p:cNvPr id="4" name="Text Placeholder 3"/>
          <p:cNvSpPr>
            <a:spLocks noGrp="1"/>
          </p:cNvSpPr>
          <p:nvPr>
            <p:ph type="body" sz="half" idx="2"/>
          </p:nvPr>
        </p:nvSpPr>
        <p:spPr>
          <a:xfrm>
            <a:off x="782516" y="1400742"/>
            <a:ext cx="5196254" cy="5084930"/>
          </a:xfrm>
        </p:spPr>
        <p:txBody>
          <a:bodyPr>
            <a:noAutofit/>
          </a:bodyPr>
          <a:lstStyle/>
          <a:p>
            <a:pPr algn="just"/>
            <a:r>
              <a:rPr lang="lt-LT" sz="1900" dirty="0"/>
              <a:t>Skaičiuojama už darbo užmokestį už prastovos laiką;</a:t>
            </a:r>
          </a:p>
          <a:p>
            <a:pPr algn="just"/>
            <a:r>
              <a:rPr lang="lt-LT" sz="1900" dirty="0"/>
              <a:t>Už prastovos laiką negali būti didesnis darbo užmokestis, nei numatytas darbo sutartyje iki karantino paskelbimo;</a:t>
            </a:r>
          </a:p>
          <a:p>
            <a:pPr algn="just"/>
            <a:r>
              <a:rPr lang="lt-LT" sz="2000" dirty="0"/>
              <a:t>Jei prastova paskelbta ne visą mėnesį, mokama proporcingai;</a:t>
            </a:r>
          </a:p>
          <a:p>
            <a:r>
              <a:rPr lang="lt-LT" sz="2000" dirty="0"/>
              <a:t>Subsidija mokama kol tęsiasi ekstremali padėtis ar karantinas ir dar vieną mėnesį , suėjus bent vieno jų paskelbimo terminui, nebent darbuotojas atšaukiamas iš prastovos arba nutraukia darbo santykius su darbdaviu.</a:t>
            </a:r>
          </a:p>
          <a:p>
            <a:pPr marL="0" indent="0">
              <a:buNone/>
            </a:pPr>
            <a:endParaRPr lang="lt-LT" sz="2000" dirty="0"/>
          </a:p>
          <a:p>
            <a:pPr algn="just"/>
            <a:endParaRPr lang="lt-LT" sz="1900" dirty="0"/>
          </a:p>
          <a:p>
            <a:pPr algn="just"/>
            <a:endParaRPr lang="lt-LT" sz="1900" dirty="0"/>
          </a:p>
          <a:p>
            <a:pPr algn="just"/>
            <a:endParaRPr lang="lt-LT" sz="1900" dirty="0"/>
          </a:p>
        </p:txBody>
      </p:sp>
      <p:pic>
        <p:nvPicPr>
          <p:cNvPr id="7" name="Paveikslėlio vietos rezervavimo ženklas 6"/>
          <p:cNvPicPr>
            <a:picLocks noGrp="1" noChangeAspect="1"/>
          </p:cNvPicPr>
          <p:nvPr>
            <p:ph type="pic" idx="1"/>
          </p:nvPr>
        </p:nvPicPr>
        <p:blipFill>
          <a:blip r:embed="rId2">
            <a:extLst>
              <a:ext uri="{28A0092B-C50C-407E-A947-70E740481C1C}">
                <a14:useLocalDpi xmlns:a14="http://schemas.microsoft.com/office/drawing/2010/main" val="0"/>
              </a:ext>
            </a:extLst>
          </a:blip>
          <a:srcRect l="22286" r="22286"/>
          <a:stretch>
            <a:fillRect/>
          </a:stretch>
        </p:blipFill>
        <p:spPr/>
      </p:pic>
    </p:spTree>
    <p:extLst>
      <p:ext uri="{BB962C8B-B14F-4D97-AF65-F5344CB8AC3E}">
        <p14:creationId xmlns:p14="http://schemas.microsoft.com/office/powerpoint/2010/main" val="116897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089" y="1345222"/>
            <a:ext cx="2794274" cy="5086757"/>
          </a:xfrm>
          <a:prstGeom prst="rect">
            <a:avLst/>
          </a:prstGeom>
          <a:noFill/>
          <a:ln w="19050">
            <a:solidFill>
              <a:schemeClr val="accent2"/>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1216077" y="2022624"/>
            <a:ext cx="1188720" cy="1188720"/>
            <a:chOff x="1423345" y="1816923"/>
            <a:chExt cx="1188720" cy="1188720"/>
          </a:xfrm>
        </p:grpSpPr>
        <p:sp>
          <p:nvSpPr>
            <p:cNvPr id="9" name="Oval 8"/>
            <p:cNvSpPr/>
            <p:nvPr/>
          </p:nvSpPr>
          <p:spPr>
            <a:xfrm>
              <a:off x="1423345" y="1816923"/>
              <a:ext cx="1188720" cy="1188720"/>
            </a:xfrm>
            <a:prstGeom prst="ellipse">
              <a:avLst/>
            </a:prstGeom>
            <a:solidFill>
              <a:schemeClr val="accent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p:cNvSpPr>
              <a:spLocks noEditPoints="1"/>
            </p:cNvSpPr>
            <p:nvPr/>
          </p:nvSpPr>
          <p:spPr bwMode="auto">
            <a:xfrm>
              <a:off x="1686576" y="2090649"/>
              <a:ext cx="662259" cy="641268"/>
            </a:xfrm>
            <a:custGeom>
              <a:avLst/>
              <a:gdLst>
                <a:gd name="T0" fmla="*/ 1565 w 4176"/>
                <a:gd name="T1" fmla="*/ 1109 h 4179"/>
                <a:gd name="T2" fmla="*/ 1655 w 4176"/>
                <a:gd name="T3" fmla="*/ 1217 h 4179"/>
                <a:gd name="T4" fmla="*/ 1748 w 4176"/>
                <a:gd name="T5" fmla="*/ 1440 h 4179"/>
                <a:gd name="T6" fmla="*/ 1807 w 4176"/>
                <a:gd name="T7" fmla="*/ 1579 h 4179"/>
                <a:gd name="T8" fmla="*/ 1770 w 4176"/>
                <a:gd name="T9" fmla="*/ 1715 h 4179"/>
                <a:gd name="T10" fmla="*/ 1658 w 4176"/>
                <a:gd name="T11" fmla="*/ 1845 h 4179"/>
                <a:gd name="T12" fmla="*/ 1679 w 4176"/>
                <a:gd name="T13" fmla="*/ 1962 h 4179"/>
                <a:gd name="T14" fmla="*/ 1860 w 4176"/>
                <a:gd name="T15" fmla="*/ 2195 h 4179"/>
                <a:gd name="T16" fmla="*/ 2192 w 4176"/>
                <a:gd name="T17" fmla="*/ 2448 h 4179"/>
                <a:gd name="T18" fmla="*/ 2384 w 4176"/>
                <a:gd name="T19" fmla="*/ 2533 h 4179"/>
                <a:gd name="T20" fmla="*/ 2490 w 4176"/>
                <a:gd name="T21" fmla="*/ 2457 h 4179"/>
                <a:gd name="T22" fmla="*/ 2608 w 4176"/>
                <a:gd name="T23" fmla="*/ 2309 h 4179"/>
                <a:gd name="T24" fmla="*/ 2735 w 4176"/>
                <a:gd name="T25" fmla="*/ 2290 h 4179"/>
                <a:gd name="T26" fmla="*/ 2923 w 4176"/>
                <a:gd name="T27" fmla="*/ 2377 h 4179"/>
                <a:gd name="T28" fmla="*/ 3093 w 4176"/>
                <a:gd name="T29" fmla="*/ 2461 h 4179"/>
                <a:gd name="T30" fmla="*/ 3169 w 4176"/>
                <a:gd name="T31" fmla="*/ 2558 h 4179"/>
                <a:gd name="T32" fmla="*/ 3099 w 4176"/>
                <a:gd name="T33" fmla="*/ 2799 h 4179"/>
                <a:gd name="T34" fmla="*/ 2879 w 4176"/>
                <a:gd name="T35" fmla="*/ 2954 h 4179"/>
                <a:gd name="T36" fmla="*/ 2747 w 4176"/>
                <a:gd name="T37" fmla="*/ 2987 h 4179"/>
                <a:gd name="T38" fmla="*/ 2649 w 4176"/>
                <a:gd name="T39" fmla="*/ 2995 h 4179"/>
                <a:gd name="T40" fmla="*/ 2421 w 4176"/>
                <a:gd name="T41" fmla="*/ 2939 h 4179"/>
                <a:gd name="T42" fmla="*/ 1992 w 4176"/>
                <a:gd name="T43" fmla="*/ 2757 h 4179"/>
                <a:gd name="T44" fmla="*/ 1620 w 4176"/>
                <a:gd name="T45" fmla="*/ 2459 h 4179"/>
                <a:gd name="T46" fmla="*/ 1393 w 4176"/>
                <a:gd name="T47" fmla="*/ 2190 h 4179"/>
                <a:gd name="T48" fmla="*/ 1314 w 4176"/>
                <a:gd name="T49" fmla="*/ 2077 h 4179"/>
                <a:gd name="T50" fmla="*/ 1191 w 4176"/>
                <a:gd name="T51" fmla="*/ 1863 h 4179"/>
                <a:gd name="T52" fmla="*/ 1129 w 4176"/>
                <a:gd name="T53" fmla="*/ 1530 h 4179"/>
                <a:gd name="T54" fmla="*/ 1224 w 4176"/>
                <a:gd name="T55" fmla="*/ 1261 h 4179"/>
                <a:gd name="T56" fmla="*/ 1349 w 4176"/>
                <a:gd name="T57" fmla="*/ 1131 h 4179"/>
                <a:gd name="T58" fmla="*/ 1892 w 4176"/>
                <a:gd name="T59" fmla="*/ 339 h 4179"/>
                <a:gd name="T60" fmla="*/ 1163 w 4176"/>
                <a:gd name="T61" fmla="*/ 617 h 4179"/>
                <a:gd name="T62" fmla="*/ 638 w 4176"/>
                <a:gd name="T63" fmla="*/ 1173 h 4179"/>
                <a:gd name="T64" fmla="*/ 406 w 4176"/>
                <a:gd name="T65" fmla="*/ 1919 h 4179"/>
                <a:gd name="T66" fmla="*/ 526 w 4176"/>
                <a:gd name="T67" fmla="*/ 2672 h 4179"/>
                <a:gd name="T68" fmla="*/ 1271 w 4176"/>
                <a:gd name="T69" fmla="*/ 3520 h 4179"/>
                <a:gd name="T70" fmla="*/ 2011 w 4176"/>
                <a:gd name="T71" fmla="*/ 3743 h 4179"/>
                <a:gd name="T72" fmla="*/ 2797 w 4176"/>
                <a:gd name="T73" fmla="*/ 3613 h 4179"/>
                <a:gd name="T74" fmla="*/ 3419 w 4176"/>
                <a:gd name="T75" fmla="*/ 3166 h 4179"/>
                <a:gd name="T76" fmla="*/ 3788 w 4176"/>
                <a:gd name="T77" fmla="*/ 2490 h 4179"/>
                <a:gd name="T78" fmla="*/ 3814 w 4176"/>
                <a:gd name="T79" fmla="*/ 1691 h 4179"/>
                <a:gd name="T80" fmla="*/ 3490 w 4176"/>
                <a:gd name="T81" fmla="*/ 990 h 4179"/>
                <a:gd name="T82" fmla="*/ 2898 w 4176"/>
                <a:gd name="T83" fmla="*/ 505 h 4179"/>
                <a:gd name="T84" fmla="*/ 2126 w 4176"/>
                <a:gd name="T85" fmla="*/ 324 h 4179"/>
                <a:gd name="T86" fmla="*/ 2868 w 4176"/>
                <a:gd name="T87" fmla="*/ 137 h 4179"/>
                <a:gd name="T88" fmla="*/ 3576 w 4176"/>
                <a:gd name="T89" fmla="*/ 596 h 4179"/>
                <a:gd name="T90" fmla="*/ 4038 w 4176"/>
                <a:gd name="T91" fmla="*/ 1301 h 4179"/>
                <a:gd name="T92" fmla="*/ 4172 w 4176"/>
                <a:gd name="T93" fmla="*/ 2164 h 4179"/>
                <a:gd name="T94" fmla="*/ 3936 w 4176"/>
                <a:gd name="T95" fmla="*/ 2992 h 4179"/>
                <a:gd name="T96" fmla="*/ 3395 w 4176"/>
                <a:gd name="T97" fmla="*/ 3634 h 4179"/>
                <a:gd name="T98" fmla="*/ 2631 w 4176"/>
                <a:gd name="T99" fmla="*/ 4009 h 4179"/>
                <a:gd name="T100" fmla="*/ 1774 w 4176"/>
                <a:gd name="T101" fmla="*/ 4041 h 4179"/>
                <a:gd name="T102" fmla="*/ 0 w 4176"/>
                <a:gd name="T103" fmla="*/ 4179 h 4179"/>
                <a:gd name="T104" fmla="*/ 110 w 4176"/>
                <a:gd name="T105" fmla="*/ 2411 h 4179"/>
                <a:gd name="T106" fmla="*/ 138 w 4176"/>
                <a:gd name="T107" fmla="*/ 1535 h 4179"/>
                <a:gd name="T108" fmla="*/ 515 w 4176"/>
                <a:gd name="T109" fmla="*/ 776 h 4179"/>
                <a:gd name="T110" fmla="*/ 1162 w 4176"/>
                <a:gd name="T111" fmla="*/ 238 h 4179"/>
                <a:gd name="T112" fmla="*/ 1997 w 4176"/>
                <a:gd name="T113" fmla="*/ 4 h 4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76" h="4179">
                  <a:moveTo>
                    <a:pt x="1436" y="1107"/>
                  </a:moveTo>
                  <a:lnTo>
                    <a:pt x="1469" y="1108"/>
                  </a:lnTo>
                  <a:lnTo>
                    <a:pt x="1502" y="1109"/>
                  </a:lnTo>
                  <a:lnTo>
                    <a:pt x="1532" y="1111"/>
                  </a:lnTo>
                  <a:lnTo>
                    <a:pt x="1543" y="1111"/>
                  </a:lnTo>
                  <a:lnTo>
                    <a:pt x="1554" y="1109"/>
                  </a:lnTo>
                  <a:lnTo>
                    <a:pt x="1565" y="1109"/>
                  </a:lnTo>
                  <a:lnTo>
                    <a:pt x="1578" y="1112"/>
                  </a:lnTo>
                  <a:lnTo>
                    <a:pt x="1591" y="1118"/>
                  </a:lnTo>
                  <a:lnTo>
                    <a:pt x="1603" y="1128"/>
                  </a:lnTo>
                  <a:lnTo>
                    <a:pt x="1617" y="1144"/>
                  </a:lnTo>
                  <a:lnTo>
                    <a:pt x="1631" y="1165"/>
                  </a:lnTo>
                  <a:lnTo>
                    <a:pt x="1645" y="1194"/>
                  </a:lnTo>
                  <a:lnTo>
                    <a:pt x="1655" y="1217"/>
                  </a:lnTo>
                  <a:lnTo>
                    <a:pt x="1667" y="1245"/>
                  </a:lnTo>
                  <a:lnTo>
                    <a:pt x="1679" y="1274"/>
                  </a:lnTo>
                  <a:lnTo>
                    <a:pt x="1692" y="1307"/>
                  </a:lnTo>
                  <a:lnTo>
                    <a:pt x="1706" y="1340"/>
                  </a:lnTo>
                  <a:lnTo>
                    <a:pt x="1720" y="1374"/>
                  </a:lnTo>
                  <a:lnTo>
                    <a:pt x="1734" y="1407"/>
                  </a:lnTo>
                  <a:lnTo>
                    <a:pt x="1748" y="1440"/>
                  </a:lnTo>
                  <a:lnTo>
                    <a:pt x="1760" y="1470"/>
                  </a:lnTo>
                  <a:lnTo>
                    <a:pt x="1772" y="1497"/>
                  </a:lnTo>
                  <a:lnTo>
                    <a:pt x="1782" y="1521"/>
                  </a:lnTo>
                  <a:lnTo>
                    <a:pt x="1789" y="1541"/>
                  </a:lnTo>
                  <a:lnTo>
                    <a:pt x="1796" y="1555"/>
                  </a:lnTo>
                  <a:lnTo>
                    <a:pt x="1799" y="1564"/>
                  </a:lnTo>
                  <a:lnTo>
                    <a:pt x="1807" y="1579"/>
                  </a:lnTo>
                  <a:lnTo>
                    <a:pt x="1812" y="1596"/>
                  </a:lnTo>
                  <a:lnTo>
                    <a:pt x="1813" y="1613"/>
                  </a:lnTo>
                  <a:lnTo>
                    <a:pt x="1812" y="1632"/>
                  </a:lnTo>
                  <a:lnTo>
                    <a:pt x="1805" y="1651"/>
                  </a:lnTo>
                  <a:lnTo>
                    <a:pt x="1793" y="1674"/>
                  </a:lnTo>
                  <a:lnTo>
                    <a:pt x="1782" y="1694"/>
                  </a:lnTo>
                  <a:lnTo>
                    <a:pt x="1770" y="1715"/>
                  </a:lnTo>
                  <a:lnTo>
                    <a:pt x="1754" y="1735"/>
                  </a:lnTo>
                  <a:lnTo>
                    <a:pt x="1735" y="1758"/>
                  </a:lnTo>
                  <a:lnTo>
                    <a:pt x="1716" y="1781"/>
                  </a:lnTo>
                  <a:lnTo>
                    <a:pt x="1697" y="1803"/>
                  </a:lnTo>
                  <a:lnTo>
                    <a:pt x="1678" y="1822"/>
                  </a:lnTo>
                  <a:lnTo>
                    <a:pt x="1668" y="1834"/>
                  </a:lnTo>
                  <a:lnTo>
                    <a:pt x="1658" y="1845"/>
                  </a:lnTo>
                  <a:lnTo>
                    <a:pt x="1650" y="1856"/>
                  </a:lnTo>
                  <a:lnTo>
                    <a:pt x="1645" y="1870"/>
                  </a:lnTo>
                  <a:lnTo>
                    <a:pt x="1644" y="1887"/>
                  </a:lnTo>
                  <a:lnTo>
                    <a:pt x="1648" y="1903"/>
                  </a:lnTo>
                  <a:lnTo>
                    <a:pt x="1656" y="1924"/>
                  </a:lnTo>
                  <a:lnTo>
                    <a:pt x="1667" y="1940"/>
                  </a:lnTo>
                  <a:lnTo>
                    <a:pt x="1679" y="1962"/>
                  </a:lnTo>
                  <a:lnTo>
                    <a:pt x="1696" y="1987"/>
                  </a:lnTo>
                  <a:lnTo>
                    <a:pt x="1716" y="2016"/>
                  </a:lnTo>
                  <a:lnTo>
                    <a:pt x="1739" y="2049"/>
                  </a:lnTo>
                  <a:lnTo>
                    <a:pt x="1765" y="2083"/>
                  </a:lnTo>
                  <a:lnTo>
                    <a:pt x="1793" y="2120"/>
                  </a:lnTo>
                  <a:lnTo>
                    <a:pt x="1825" y="2157"/>
                  </a:lnTo>
                  <a:lnTo>
                    <a:pt x="1860" y="2195"/>
                  </a:lnTo>
                  <a:lnTo>
                    <a:pt x="1897" y="2233"/>
                  </a:lnTo>
                  <a:lnTo>
                    <a:pt x="1936" y="2269"/>
                  </a:lnTo>
                  <a:lnTo>
                    <a:pt x="1993" y="2317"/>
                  </a:lnTo>
                  <a:lnTo>
                    <a:pt x="2048" y="2358"/>
                  </a:lnTo>
                  <a:lnTo>
                    <a:pt x="2098" y="2393"/>
                  </a:lnTo>
                  <a:lnTo>
                    <a:pt x="2147" y="2423"/>
                  </a:lnTo>
                  <a:lnTo>
                    <a:pt x="2192" y="2448"/>
                  </a:lnTo>
                  <a:lnTo>
                    <a:pt x="2232" y="2468"/>
                  </a:lnTo>
                  <a:lnTo>
                    <a:pt x="2268" y="2485"/>
                  </a:lnTo>
                  <a:lnTo>
                    <a:pt x="2298" y="2499"/>
                  </a:lnTo>
                  <a:lnTo>
                    <a:pt x="2322" y="2509"/>
                  </a:lnTo>
                  <a:lnTo>
                    <a:pt x="2340" y="2518"/>
                  </a:lnTo>
                  <a:lnTo>
                    <a:pt x="2364" y="2528"/>
                  </a:lnTo>
                  <a:lnTo>
                    <a:pt x="2384" y="2533"/>
                  </a:lnTo>
                  <a:lnTo>
                    <a:pt x="2403" y="2533"/>
                  </a:lnTo>
                  <a:lnTo>
                    <a:pt x="2420" y="2528"/>
                  </a:lnTo>
                  <a:lnTo>
                    <a:pt x="2435" y="2519"/>
                  </a:lnTo>
                  <a:lnTo>
                    <a:pt x="2449" y="2505"/>
                  </a:lnTo>
                  <a:lnTo>
                    <a:pt x="2460" y="2492"/>
                  </a:lnTo>
                  <a:lnTo>
                    <a:pt x="2474" y="2476"/>
                  </a:lnTo>
                  <a:lnTo>
                    <a:pt x="2490" y="2457"/>
                  </a:lnTo>
                  <a:lnTo>
                    <a:pt x="2508" y="2435"/>
                  </a:lnTo>
                  <a:lnTo>
                    <a:pt x="2527" y="2412"/>
                  </a:lnTo>
                  <a:lnTo>
                    <a:pt x="2546" y="2390"/>
                  </a:lnTo>
                  <a:lnTo>
                    <a:pt x="2565" y="2367"/>
                  </a:lnTo>
                  <a:lnTo>
                    <a:pt x="2582" y="2345"/>
                  </a:lnTo>
                  <a:lnTo>
                    <a:pt x="2597" y="2325"/>
                  </a:lnTo>
                  <a:lnTo>
                    <a:pt x="2608" y="2309"/>
                  </a:lnTo>
                  <a:lnTo>
                    <a:pt x="2625" y="2288"/>
                  </a:lnTo>
                  <a:lnTo>
                    <a:pt x="2642" y="2277"/>
                  </a:lnTo>
                  <a:lnTo>
                    <a:pt x="2660" y="2272"/>
                  </a:lnTo>
                  <a:lnTo>
                    <a:pt x="2679" y="2272"/>
                  </a:lnTo>
                  <a:lnTo>
                    <a:pt x="2699" y="2277"/>
                  </a:lnTo>
                  <a:lnTo>
                    <a:pt x="2722" y="2285"/>
                  </a:lnTo>
                  <a:lnTo>
                    <a:pt x="2735" y="2290"/>
                  </a:lnTo>
                  <a:lnTo>
                    <a:pt x="2752" y="2297"/>
                  </a:lnTo>
                  <a:lnTo>
                    <a:pt x="2775" y="2307"/>
                  </a:lnTo>
                  <a:lnTo>
                    <a:pt x="2800" y="2319"/>
                  </a:lnTo>
                  <a:lnTo>
                    <a:pt x="2830" y="2333"/>
                  </a:lnTo>
                  <a:lnTo>
                    <a:pt x="2860" y="2347"/>
                  </a:lnTo>
                  <a:lnTo>
                    <a:pt x="2892" y="2362"/>
                  </a:lnTo>
                  <a:lnTo>
                    <a:pt x="2923" y="2377"/>
                  </a:lnTo>
                  <a:lnTo>
                    <a:pt x="2954" y="2392"/>
                  </a:lnTo>
                  <a:lnTo>
                    <a:pt x="2983" y="2406"/>
                  </a:lnTo>
                  <a:lnTo>
                    <a:pt x="3009" y="2419"/>
                  </a:lnTo>
                  <a:lnTo>
                    <a:pt x="3032" y="2430"/>
                  </a:lnTo>
                  <a:lnTo>
                    <a:pt x="3051" y="2439"/>
                  </a:lnTo>
                  <a:lnTo>
                    <a:pt x="3065" y="2447"/>
                  </a:lnTo>
                  <a:lnTo>
                    <a:pt x="3093" y="2461"/>
                  </a:lnTo>
                  <a:lnTo>
                    <a:pt x="3117" y="2472"/>
                  </a:lnTo>
                  <a:lnTo>
                    <a:pt x="3136" y="2482"/>
                  </a:lnTo>
                  <a:lnTo>
                    <a:pt x="3151" y="2493"/>
                  </a:lnTo>
                  <a:lnTo>
                    <a:pt x="3161" y="2505"/>
                  </a:lnTo>
                  <a:lnTo>
                    <a:pt x="3165" y="2516"/>
                  </a:lnTo>
                  <a:lnTo>
                    <a:pt x="3167" y="2534"/>
                  </a:lnTo>
                  <a:lnTo>
                    <a:pt x="3169" y="2558"/>
                  </a:lnTo>
                  <a:lnTo>
                    <a:pt x="3167" y="2587"/>
                  </a:lnTo>
                  <a:lnTo>
                    <a:pt x="3162" y="2621"/>
                  </a:lnTo>
                  <a:lnTo>
                    <a:pt x="3156" y="2658"/>
                  </a:lnTo>
                  <a:lnTo>
                    <a:pt x="3146" y="2699"/>
                  </a:lnTo>
                  <a:lnTo>
                    <a:pt x="3132" y="2742"/>
                  </a:lnTo>
                  <a:lnTo>
                    <a:pt x="3118" y="2771"/>
                  </a:lnTo>
                  <a:lnTo>
                    <a:pt x="3099" y="2799"/>
                  </a:lnTo>
                  <a:lnTo>
                    <a:pt x="3074" y="2827"/>
                  </a:lnTo>
                  <a:lnTo>
                    <a:pt x="3046" y="2853"/>
                  </a:lnTo>
                  <a:lnTo>
                    <a:pt x="3014" y="2878"/>
                  </a:lnTo>
                  <a:lnTo>
                    <a:pt x="2981" y="2901"/>
                  </a:lnTo>
                  <a:lnTo>
                    <a:pt x="2946" y="2922"/>
                  </a:lnTo>
                  <a:lnTo>
                    <a:pt x="2912" y="2939"/>
                  </a:lnTo>
                  <a:lnTo>
                    <a:pt x="2879" y="2954"/>
                  </a:lnTo>
                  <a:lnTo>
                    <a:pt x="2847" y="2967"/>
                  </a:lnTo>
                  <a:lnTo>
                    <a:pt x="2818" y="2975"/>
                  </a:lnTo>
                  <a:lnTo>
                    <a:pt x="2793" y="2978"/>
                  </a:lnTo>
                  <a:lnTo>
                    <a:pt x="2780" y="2981"/>
                  </a:lnTo>
                  <a:lnTo>
                    <a:pt x="2769" y="2982"/>
                  </a:lnTo>
                  <a:lnTo>
                    <a:pt x="2759" y="2985"/>
                  </a:lnTo>
                  <a:lnTo>
                    <a:pt x="2747" y="2987"/>
                  </a:lnTo>
                  <a:lnTo>
                    <a:pt x="2737" y="2990"/>
                  </a:lnTo>
                  <a:lnTo>
                    <a:pt x="2726" y="2992"/>
                  </a:lnTo>
                  <a:lnTo>
                    <a:pt x="2713" y="2994"/>
                  </a:lnTo>
                  <a:lnTo>
                    <a:pt x="2699" y="2996"/>
                  </a:lnTo>
                  <a:lnTo>
                    <a:pt x="2684" y="2996"/>
                  </a:lnTo>
                  <a:lnTo>
                    <a:pt x="2668" y="2996"/>
                  </a:lnTo>
                  <a:lnTo>
                    <a:pt x="2649" y="2995"/>
                  </a:lnTo>
                  <a:lnTo>
                    <a:pt x="2626" y="2992"/>
                  </a:lnTo>
                  <a:lnTo>
                    <a:pt x="2602" y="2987"/>
                  </a:lnTo>
                  <a:lnTo>
                    <a:pt x="2573" y="2982"/>
                  </a:lnTo>
                  <a:lnTo>
                    <a:pt x="2541" y="2975"/>
                  </a:lnTo>
                  <a:lnTo>
                    <a:pt x="2506" y="2965"/>
                  </a:lnTo>
                  <a:lnTo>
                    <a:pt x="2466" y="2953"/>
                  </a:lnTo>
                  <a:lnTo>
                    <a:pt x="2421" y="2939"/>
                  </a:lnTo>
                  <a:lnTo>
                    <a:pt x="2371" y="2922"/>
                  </a:lnTo>
                  <a:lnTo>
                    <a:pt x="2317" y="2903"/>
                  </a:lnTo>
                  <a:lnTo>
                    <a:pt x="2256" y="2880"/>
                  </a:lnTo>
                  <a:lnTo>
                    <a:pt x="2189" y="2854"/>
                  </a:lnTo>
                  <a:lnTo>
                    <a:pt x="2121" y="2825"/>
                  </a:lnTo>
                  <a:lnTo>
                    <a:pt x="2055" y="2792"/>
                  </a:lnTo>
                  <a:lnTo>
                    <a:pt x="1992" y="2757"/>
                  </a:lnTo>
                  <a:lnTo>
                    <a:pt x="1930" y="2719"/>
                  </a:lnTo>
                  <a:lnTo>
                    <a:pt x="1872" y="2678"/>
                  </a:lnTo>
                  <a:lnTo>
                    <a:pt x="1816" y="2635"/>
                  </a:lnTo>
                  <a:lnTo>
                    <a:pt x="1763" y="2592"/>
                  </a:lnTo>
                  <a:lnTo>
                    <a:pt x="1712" y="2548"/>
                  </a:lnTo>
                  <a:lnTo>
                    <a:pt x="1664" y="2504"/>
                  </a:lnTo>
                  <a:lnTo>
                    <a:pt x="1620" y="2459"/>
                  </a:lnTo>
                  <a:lnTo>
                    <a:pt x="1578" y="2415"/>
                  </a:lnTo>
                  <a:lnTo>
                    <a:pt x="1539" y="2372"/>
                  </a:lnTo>
                  <a:lnTo>
                    <a:pt x="1503" y="2331"/>
                  </a:lnTo>
                  <a:lnTo>
                    <a:pt x="1472" y="2292"/>
                  </a:lnTo>
                  <a:lnTo>
                    <a:pt x="1441" y="2254"/>
                  </a:lnTo>
                  <a:lnTo>
                    <a:pt x="1416" y="2220"/>
                  </a:lnTo>
                  <a:lnTo>
                    <a:pt x="1393" y="2190"/>
                  </a:lnTo>
                  <a:lnTo>
                    <a:pt x="1373" y="2163"/>
                  </a:lnTo>
                  <a:lnTo>
                    <a:pt x="1358" y="2140"/>
                  </a:lnTo>
                  <a:lnTo>
                    <a:pt x="1345" y="2121"/>
                  </a:lnTo>
                  <a:lnTo>
                    <a:pt x="1336" y="2108"/>
                  </a:lnTo>
                  <a:lnTo>
                    <a:pt x="1331" y="2101"/>
                  </a:lnTo>
                  <a:lnTo>
                    <a:pt x="1324" y="2092"/>
                  </a:lnTo>
                  <a:lnTo>
                    <a:pt x="1314" y="2077"/>
                  </a:lnTo>
                  <a:lnTo>
                    <a:pt x="1300" y="2058"/>
                  </a:lnTo>
                  <a:lnTo>
                    <a:pt x="1284" y="2035"/>
                  </a:lnTo>
                  <a:lnTo>
                    <a:pt x="1267" y="2007"/>
                  </a:lnTo>
                  <a:lnTo>
                    <a:pt x="1248" y="1976"/>
                  </a:lnTo>
                  <a:lnTo>
                    <a:pt x="1229" y="1941"/>
                  </a:lnTo>
                  <a:lnTo>
                    <a:pt x="1210" y="1903"/>
                  </a:lnTo>
                  <a:lnTo>
                    <a:pt x="1191" y="1863"/>
                  </a:lnTo>
                  <a:lnTo>
                    <a:pt x="1173" y="1820"/>
                  </a:lnTo>
                  <a:lnTo>
                    <a:pt x="1158" y="1775"/>
                  </a:lnTo>
                  <a:lnTo>
                    <a:pt x="1145" y="1730"/>
                  </a:lnTo>
                  <a:lnTo>
                    <a:pt x="1135" y="1682"/>
                  </a:lnTo>
                  <a:lnTo>
                    <a:pt x="1129" y="1634"/>
                  </a:lnTo>
                  <a:lnTo>
                    <a:pt x="1126" y="1584"/>
                  </a:lnTo>
                  <a:lnTo>
                    <a:pt x="1129" y="1530"/>
                  </a:lnTo>
                  <a:lnTo>
                    <a:pt x="1134" y="1480"/>
                  </a:lnTo>
                  <a:lnTo>
                    <a:pt x="1144" y="1435"/>
                  </a:lnTo>
                  <a:lnTo>
                    <a:pt x="1157" y="1392"/>
                  </a:lnTo>
                  <a:lnTo>
                    <a:pt x="1172" y="1354"/>
                  </a:lnTo>
                  <a:lnTo>
                    <a:pt x="1188" y="1320"/>
                  </a:lnTo>
                  <a:lnTo>
                    <a:pt x="1206" y="1288"/>
                  </a:lnTo>
                  <a:lnTo>
                    <a:pt x="1224" y="1261"/>
                  </a:lnTo>
                  <a:lnTo>
                    <a:pt x="1241" y="1236"/>
                  </a:lnTo>
                  <a:lnTo>
                    <a:pt x="1259" y="1216"/>
                  </a:lnTo>
                  <a:lnTo>
                    <a:pt x="1276" y="1197"/>
                  </a:lnTo>
                  <a:lnTo>
                    <a:pt x="1289" y="1182"/>
                  </a:lnTo>
                  <a:lnTo>
                    <a:pt x="1302" y="1169"/>
                  </a:lnTo>
                  <a:lnTo>
                    <a:pt x="1325" y="1147"/>
                  </a:lnTo>
                  <a:lnTo>
                    <a:pt x="1349" y="1131"/>
                  </a:lnTo>
                  <a:lnTo>
                    <a:pt x="1373" y="1119"/>
                  </a:lnTo>
                  <a:lnTo>
                    <a:pt x="1396" y="1112"/>
                  </a:lnTo>
                  <a:lnTo>
                    <a:pt x="1417" y="1108"/>
                  </a:lnTo>
                  <a:lnTo>
                    <a:pt x="1436" y="1107"/>
                  </a:lnTo>
                  <a:close/>
                  <a:moveTo>
                    <a:pt x="2126" y="324"/>
                  </a:moveTo>
                  <a:lnTo>
                    <a:pt x="2008" y="328"/>
                  </a:lnTo>
                  <a:lnTo>
                    <a:pt x="1892" y="339"/>
                  </a:lnTo>
                  <a:lnTo>
                    <a:pt x="1779" y="360"/>
                  </a:lnTo>
                  <a:lnTo>
                    <a:pt x="1668" y="385"/>
                  </a:lnTo>
                  <a:lnTo>
                    <a:pt x="1560" y="419"/>
                  </a:lnTo>
                  <a:lnTo>
                    <a:pt x="1455" y="458"/>
                  </a:lnTo>
                  <a:lnTo>
                    <a:pt x="1354" y="505"/>
                  </a:lnTo>
                  <a:lnTo>
                    <a:pt x="1257" y="558"/>
                  </a:lnTo>
                  <a:lnTo>
                    <a:pt x="1163" y="617"/>
                  </a:lnTo>
                  <a:lnTo>
                    <a:pt x="1073" y="681"/>
                  </a:lnTo>
                  <a:lnTo>
                    <a:pt x="988" y="751"/>
                  </a:lnTo>
                  <a:lnTo>
                    <a:pt x="907" y="826"/>
                  </a:lnTo>
                  <a:lnTo>
                    <a:pt x="833" y="905"/>
                  </a:lnTo>
                  <a:lnTo>
                    <a:pt x="762" y="990"/>
                  </a:lnTo>
                  <a:lnTo>
                    <a:pt x="697" y="1079"/>
                  </a:lnTo>
                  <a:lnTo>
                    <a:pt x="638" y="1173"/>
                  </a:lnTo>
                  <a:lnTo>
                    <a:pt x="585" y="1269"/>
                  </a:lnTo>
                  <a:lnTo>
                    <a:pt x="538" y="1370"/>
                  </a:lnTo>
                  <a:lnTo>
                    <a:pt x="497" y="1474"/>
                  </a:lnTo>
                  <a:lnTo>
                    <a:pt x="464" y="1582"/>
                  </a:lnTo>
                  <a:lnTo>
                    <a:pt x="438" y="1691"/>
                  </a:lnTo>
                  <a:lnTo>
                    <a:pt x="418" y="1803"/>
                  </a:lnTo>
                  <a:lnTo>
                    <a:pt x="406" y="1919"/>
                  </a:lnTo>
                  <a:lnTo>
                    <a:pt x="402" y="2036"/>
                  </a:lnTo>
                  <a:lnTo>
                    <a:pt x="406" y="2148"/>
                  </a:lnTo>
                  <a:lnTo>
                    <a:pt x="416" y="2257"/>
                  </a:lnTo>
                  <a:lnTo>
                    <a:pt x="434" y="2364"/>
                  </a:lnTo>
                  <a:lnTo>
                    <a:pt x="458" y="2469"/>
                  </a:lnTo>
                  <a:lnTo>
                    <a:pt x="490" y="2572"/>
                  </a:lnTo>
                  <a:lnTo>
                    <a:pt x="526" y="2672"/>
                  </a:lnTo>
                  <a:lnTo>
                    <a:pt x="568" y="2768"/>
                  </a:lnTo>
                  <a:lnTo>
                    <a:pt x="618" y="2862"/>
                  </a:lnTo>
                  <a:lnTo>
                    <a:pt x="672" y="2953"/>
                  </a:lnTo>
                  <a:lnTo>
                    <a:pt x="730" y="3039"/>
                  </a:lnTo>
                  <a:lnTo>
                    <a:pt x="515" y="3675"/>
                  </a:lnTo>
                  <a:lnTo>
                    <a:pt x="1178" y="3465"/>
                  </a:lnTo>
                  <a:lnTo>
                    <a:pt x="1271" y="3520"/>
                  </a:lnTo>
                  <a:lnTo>
                    <a:pt x="1367" y="3572"/>
                  </a:lnTo>
                  <a:lnTo>
                    <a:pt x="1467" y="3617"/>
                  </a:lnTo>
                  <a:lnTo>
                    <a:pt x="1570" y="3656"/>
                  </a:lnTo>
                  <a:lnTo>
                    <a:pt x="1675" y="3688"/>
                  </a:lnTo>
                  <a:lnTo>
                    <a:pt x="1786" y="3713"/>
                  </a:lnTo>
                  <a:lnTo>
                    <a:pt x="1897" y="3732"/>
                  </a:lnTo>
                  <a:lnTo>
                    <a:pt x="2011" y="3743"/>
                  </a:lnTo>
                  <a:lnTo>
                    <a:pt x="2126" y="3747"/>
                  </a:lnTo>
                  <a:lnTo>
                    <a:pt x="2244" y="3743"/>
                  </a:lnTo>
                  <a:lnTo>
                    <a:pt x="2360" y="3732"/>
                  </a:lnTo>
                  <a:lnTo>
                    <a:pt x="2473" y="3712"/>
                  </a:lnTo>
                  <a:lnTo>
                    <a:pt x="2584" y="3686"/>
                  </a:lnTo>
                  <a:lnTo>
                    <a:pt x="2692" y="3652"/>
                  </a:lnTo>
                  <a:lnTo>
                    <a:pt x="2797" y="3613"/>
                  </a:lnTo>
                  <a:lnTo>
                    <a:pt x="2898" y="3566"/>
                  </a:lnTo>
                  <a:lnTo>
                    <a:pt x="2995" y="3513"/>
                  </a:lnTo>
                  <a:lnTo>
                    <a:pt x="3089" y="3455"/>
                  </a:lnTo>
                  <a:lnTo>
                    <a:pt x="3179" y="3390"/>
                  </a:lnTo>
                  <a:lnTo>
                    <a:pt x="3264" y="3320"/>
                  </a:lnTo>
                  <a:lnTo>
                    <a:pt x="3345" y="3246"/>
                  </a:lnTo>
                  <a:lnTo>
                    <a:pt x="3419" y="3166"/>
                  </a:lnTo>
                  <a:lnTo>
                    <a:pt x="3490" y="3081"/>
                  </a:lnTo>
                  <a:lnTo>
                    <a:pt x="3555" y="2992"/>
                  </a:lnTo>
                  <a:lnTo>
                    <a:pt x="3614" y="2899"/>
                  </a:lnTo>
                  <a:lnTo>
                    <a:pt x="3667" y="2802"/>
                  </a:lnTo>
                  <a:lnTo>
                    <a:pt x="3714" y="2701"/>
                  </a:lnTo>
                  <a:lnTo>
                    <a:pt x="3755" y="2597"/>
                  </a:lnTo>
                  <a:lnTo>
                    <a:pt x="3788" y="2490"/>
                  </a:lnTo>
                  <a:lnTo>
                    <a:pt x="3814" y="2381"/>
                  </a:lnTo>
                  <a:lnTo>
                    <a:pt x="3834" y="2268"/>
                  </a:lnTo>
                  <a:lnTo>
                    <a:pt x="3846" y="2153"/>
                  </a:lnTo>
                  <a:lnTo>
                    <a:pt x="3850" y="2036"/>
                  </a:lnTo>
                  <a:lnTo>
                    <a:pt x="3846" y="1919"/>
                  </a:lnTo>
                  <a:lnTo>
                    <a:pt x="3834" y="1803"/>
                  </a:lnTo>
                  <a:lnTo>
                    <a:pt x="3814" y="1691"/>
                  </a:lnTo>
                  <a:lnTo>
                    <a:pt x="3788" y="1582"/>
                  </a:lnTo>
                  <a:lnTo>
                    <a:pt x="3755" y="1474"/>
                  </a:lnTo>
                  <a:lnTo>
                    <a:pt x="3714" y="1370"/>
                  </a:lnTo>
                  <a:lnTo>
                    <a:pt x="3667" y="1269"/>
                  </a:lnTo>
                  <a:lnTo>
                    <a:pt x="3614" y="1173"/>
                  </a:lnTo>
                  <a:lnTo>
                    <a:pt x="3555" y="1079"/>
                  </a:lnTo>
                  <a:lnTo>
                    <a:pt x="3490" y="990"/>
                  </a:lnTo>
                  <a:lnTo>
                    <a:pt x="3419" y="905"/>
                  </a:lnTo>
                  <a:lnTo>
                    <a:pt x="3345" y="826"/>
                  </a:lnTo>
                  <a:lnTo>
                    <a:pt x="3264" y="751"/>
                  </a:lnTo>
                  <a:lnTo>
                    <a:pt x="3179" y="681"/>
                  </a:lnTo>
                  <a:lnTo>
                    <a:pt x="3089" y="617"/>
                  </a:lnTo>
                  <a:lnTo>
                    <a:pt x="2995" y="558"/>
                  </a:lnTo>
                  <a:lnTo>
                    <a:pt x="2898" y="505"/>
                  </a:lnTo>
                  <a:lnTo>
                    <a:pt x="2797" y="458"/>
                  </a:lnTo>
                  <a:lnTo>
                    <a:pt x="2692" y="419"/>
                  </a:lnTo>
                  <a:lnTo>
                    <a:pt x="2584" y="385"/>
                  </a:lnTo>
                  <a:lnTo>
                    <a:pt x="2473" y="360"/>
                  </a:lnTo>
                  <a:lnTo>
                    <a:pt x="2360" y="339"/>
                  </a:lnTo>
                  <a:lnTo>
                    <a:pt x="2244" y="328"/>
                  </a:lnTo>
                  <a:lnTo>
                    <a:pt x="2126" y="324"/>
                  </a:lnTo>
                  <a:close/>
                  <a:moveTo>
                    <a:pt x="2126" y="0"/>
                  </a:moveTo>
                  <a:lnTo>
                    <a:pt x="2256" y="4"/>
                  </a:lnTo>
                  <a:lnTo>
                    <a:pt x="2383" y="16"/>
                  </a:lnTo>
                  <a:lnTo>
                    <a:pt x="2508" y="35"/>
                  </a:lnTo>
                  <a:lnTo>
                    <a:pt x="2631" y="62"/>
                  </a:lnTo>
                  <a:lnTo>
                    <a:pt x="2750" y="96"/>
                  </a:lnTo>
                  <a:lnTo>
                    <a:pt x="2868" y="137"/>
                  </a:lnTo>
                  <a:lnTo>
                    <a:pt x="2980" y="185"/>
                  </a:lnTo>
                  <a:lnTo>
                    <a:pt x="3090" y="238"/>
                  </a:lnTo>
                  <a:lnTo>
                    <a:pt x="3195" y="299"/>
                  </a:lnTo>
                  <a:lnTo>
                    <a:pt x="3298" y="365"/>
                  </a:lnTo>
                  <a:lnTo>
                    <a:pt x="3395" y="437"/>
                  </a:lnTo>
                  <a:lnTo>
                    <a:pt x="3488" y="514"/>
                  </a:lnTo>
                  <a:lnTo>
                    <a:pt x="3576" y="596"/>
                  </a:lnTo>
                  <a:lnTo>
                    <a:pt x="3658" y="684"/>
                  </a:lnTo>
                  <a:lnTo>
                    <a:pt x="3737" y="776"/>
                  </a:lnTo>
                  <a:lnTo>
                    <a:pt x="3809" y="873"/>
                  </a:lnTo>
                  <a:lnTo>
                    <a:pt x="3875" y="974"/>
                  </a:lnTo>
                  <a:lnTo>
                    <a:pt x="3936" y="1079"/>
                  </a:lnTo>
                  <a:lnTo>
                    <a:pt x="3990" y="1188"/>
                  </a:lnTo>
                  <a:lnTo>
                    <a:pt x="4038" y="1301"/>
                  </a:lnTo>
                  <a:lnTo>
                    <a:pt x="4079" y="1416"/>
                  </a:lnTo>
                  <a:lnTo>
                    <a:pt x="4114" y="1535"/>
                  </a:lnTo>
                  <a:lnTo>
                    <a:pt x="4141" y="1656"/>
                  </a:lnTo>
                  <a:lnTo>
                    <a:pt x="4160" y="1781"/>
                  </a:lnTo>
                  <a:lnTo>
                    <a:pt x="4172" y="1907"/>
                  </a:lnTo>
                  <a:lnTo>
                    <a:pt x="4176" y="2036"/>
                  </a:lnTo>
                  <a:lnTo>
                    <a:pt x="4172" y="2164"/>
                  </a:lnTo>
                  <a:lnTo>
                    <a:pt x="4160" y="2291"/>
                  </a:lnTo>
                  <a:lnTo>
                    <a:pt x="4141" y="2415"/>
                  </a:lnTo>
                  <a:lnTo>
                    <a:pt x="4114" y="2537"/>
                  </a:lnTo>
                  <a:lnTo>
                    <a:pt x="4079" y="2656"/>
                  </a:lnTo>
                  <a:lnTo>
                    <a:pt x="4038" y="2771"/>
                  </a:lnTo>
                  <a:lnTo>
                    <a:pt x="3990" y="2884"/>
                  </a:lnTo>
                  <a:lnTo>
                    <a:pt x="3936" y="2992"/>
                  </a:lnTo>
                  <a:lnTo>
                    <a:pt x="3875" y="3098"/>
                  </a:lnTo>
                  <a:lnTo>
                    <a:pt x="3809" y="3199"/>
                  </a:lnTo>
                  <a:lnTo>
                    <a:pt x="3737" y="3295"/>
                  </a:lnTo>
                  <a:lnTo>
                    <a:pt x="3658" y="3388"/>
                  </a:lnTo>
                  <a:lnTo>
                    <a:pt x="3576" y="3475"/>
                  </a:lnTo>
                  <a:lnTo>
                    <a:pt x="3488" y="3557"/>
                  </a:lnTo>
                  <a:lnTo>
                    <a:pt x="3395" y="3634"/>
                  </a:lnTo>
                  <a:lnTo>
                    <a:pt x="3298" y="3707"/>
                  </a:lnTo>
                  <a:lnTo>
                    <a:pt x="3195" y="3772"/>
                  </a:lnTo>
                  <a:lnTo>
                    <a:pt x="3090" y="3833"/>
                  </a:lnTo>
                  <a:lnTo>
                    <a:pt x="2980" y="3886"/>
                  </a:lnTo>
                  <a:lnTo>
                    <a:pt x="2868" y="3935"/>
                  </a:lnTo>
                  <a:lnTo>
                    <a:pt x="2750" y="3975"/>
                  </a:lnTo>
                  <a:lnTo>
                    <a:pt x="2631" y="4009"/>
                  </a:lnTo>
                  <a:lnTo>
                    <a:pt x="2508" y="4036"/>
                  </a:lnTo>
                  <a:lnTo>
                    <a:pt x="2383" y="4055"/>
                  </a:lnTo>
                  <a:lnTo>
                    <a:pt x="2256" y="4068"/>
                  </a:lnTo>
                  <a:lnTo>
                    <a:pt x="2126" y="4071"/>
                  </a:lnTo>
                  <a:lnTo>
                    <a:pt x="2007" y="4068"/>
                  </a:lnTo>
                  <a:lnTo>
                    <a:pt x="1889" y="4057"/>
                  </a:lnTo>
                  <a:lnTo>
                    <a:pt x="1774" y="4041"/>
                  </a:lnTo>
                  <a:lnTo>
                    <a:pt x="1662" y="4019"/>
                  </a:lnTo>
                  <a:lnTo>
                    <a:pt x="1550" y="3990"/>
                  </a:lnTo>
                  <a:lnTo>
                    <a:pt x="1443" y="3955"/>
                  </a:lnTo>
                  <a:lnTo>
                    <a:pt x="1338" y="3916"/>
                  </a:lnTo>
                  <a:lnTo>
                    <a:pt x="1235" y="3869"/>
                  </a:lnTo>
                  <a:lnTo>
                    <a:pt x="1135" y="3818"/>
                  </a:lnTo>
                  <a:lnTo>
                    <a:pt x="0" y="4179"/>
                  </a:lnTo>
                  <a:lnTo>
                    <a:pt x="370" y="3087"/>
                  </a:lnTo>
                  <a:lnTo>
                    <a:pt x="311" y="2982"/>
                  </a:lnTo>
                  <a:lnTo>
                    <a:pt x="258" y="2875"/>
                  </a:lnTo>
                  <a:lnTo>
                    <a:pt x="211" y="2763"/>
                  </a:lnTo>
                  <a:lnTo>
                    <a:pt x="171" y="2649"/>
                  </a:lnTo>
                  <a:lnTo>
                    <a:pt x="137" y="2531"/>
                  </a:lnTo>
                  <a:lnTo>
                    <a:pt x="110" y="2411"/>
                  </a:lnTo>
                  <a:lnTo>
                    <a:pt x="91" y="2288"/>
                  </a:lnTo>
                  <a:lnTo>
                    <a:pt x="80" y="2163"/>
                  </a:lnTo>
                  <a:lnTo>
                    <a:pt x="76" y="2036"/>
                  </a:lnTo>
                  <a:lnTo>
                    <a:pt x="80" y="1907"/>
                  </a:lnTo>
                  <a:lnTo>
                    <a:pt x="92" y="1781"/>
                  </a:lnTo>
                  <a:lnTo>
                    <a:pt x="111" y="1656"/>
                  </a:lnTo>
                  <a:lnTo>
                    <a:pt x="138" y="1535"/>
                  </a:lnTo>
                  <a:lnTo>
                    <a:pt x="173" y="1416"/>
                  </a:lnTo>
                  <a:lnTo>
                    <a:pt x="214" y="1301"/>
                  </a:lnTo>
                  <a:lnTo>
                    <a:pt x="262" y="1188"/>
                  </a:lnTo>
                  <a:lnTo>
                    <a:pt x="316" y="1079"/>
                  </a:lnTo>
                  <a:lnTo>
                    <a:pt x="377" y="974"/>
                  </a:lnTo>
                  <a:lnTo>
                    <a:pt x="443" y="873"/>
                  </a:lnTo>
                  <a:lnTo>
                    <a:pt x="515" y="776"/>
                  </a:lnTo>
                  <a:lnTo>
                    <a:pt x="593" y="684"/>
                  </a:lnTo>
                  <a:lnTo>
                    <a:pt x="676" y="596"/>
                  </a:lnTo>
                  <a:lnTo>
                    <a:pt x="764" y="514"/>
                  </a:lnTo>
                  <a:lnTo>
                    <a:pt x="857" y="437"/>
                  </a:lnTo>
                  <a:lnTo>
                    <a:pt x="954" y="365"/>
                  </a:lnTo>
                  <a:lnTo>
                    <a:pt x="1057" y="299"/>
                  </a:lnTo>
                  <a:lnTo>
                    <a:pt x="1162" y="238"/>
                  </a:lnTo>
                  <a:lnTo>
                    <a:pt x="1272" y="185"/>
                  </a:lnTo>
                  <a:lnTo>
                    <a:pt x="1386" y="137"/>
                  </a:lnTo>
                  <a:lnTo>
                    <a:pt x="1502" y="96"/>
                  </a:lnTo>
                  <a:lnTo>
                    <a:pt x="1621" y="62"/>
                  </a:lnTo>
                  <a:lnTo>
                    <a:pt x="1744" y="35"/>
                  </a:lnTo>
                  <a:lnTo>
                    <a:pt x="1869" y="16"/>
                  </a:lnTo>
                  <a:lnTo>
                    <a:pt x="1997" y="4"/>
                  </a:lnTo>
                  <a:lnTo>
                    <a:pt x="2126" y="0"/>
                  </a:lnTo>
                  <a:close/>
                </a:path>
              </a:pathLst>
            </a:custGeom>
            <a:solidFill>
              <a:schemeClr val="bg1"/>
            </a:solidFill>
            <a:ln w="0">
              <a:no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Rectangle 4"/>
          <p:cNvSpPr/>
          <p:nvPr/>
        </p:nvSpPr>
        <p:spPr>
          <a:xfrm>
            <a:off x="3940011" y="1345219"/>
            <a:ext cx="2875344" cy="5086758"/>
          </a:xfrm>
          <a:prstGeom prst="rect">
            <a:avLst/>
          </a:prstGeom>
          <a:noFill/>
          <a:ln w="19050">
            <a:solidFill>
              <a:schemeClr val="accent2"/>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85473" y="2018035"/>
            <a:ext cx="1188720" cy="1188720"/>
          </a:xfrm>
          <a:prstGeom prst="ellipse">
            <a:avLst/>
          </a:prstGeom>
          <a:solidFill>
            <a:schemeClr val="accent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27326" y="3443754"/>
            <a:ext cx="2646697" cy="2243115"/>
          </a:xfrm>
          <a:prstGeom prst="rect">
            <a:avLst/>
          </a:prstGeom>
        </p:spPr>
        <p:txBody>
          <a:bodyPr wrap="square">
            <a:spAutoFit/>
          </a:bodyPr>
          <a:lstStyle/>
          <a:p>
            <a:pPr algn="ctr">
              <a:lnSpc>
                <a:spcPct val="150000"/>
              </a:lnSpc>
            </a:pPr>
            <a:r>
              <a:rPr lang="lt-LT" sz="2400" kern="0" dirty="0">
                <a:solidFill>
                  <a:schemeClr val="accent2">
                    <a:lumMod val="75000"/>
                  </a:schemeClr>
                </a:solidFill>
                <a:latin typeface="Arial" pitchFamily="34" charset="0"/>
                <a:cs typeface="Arial" pitchFamily="34" charset="0"/>
              </a:rPr>
              <a:t>Kol tęsiasi ekstremali padėtis ar karantinas ir dar vieną mėnesį  </a:t>
            </a:r>
            <a:endParaRPr lang="en-US" dirty="0">
              <a:solidFill>
                <a:srgbClr val="434244"/>
              </a:solidFill>
              <a:latin typeface="Gordita" charset="0"/>
            </a:endParaRPr>
          </a:p>
        </p:txBody>
      </p:sp>
      <p:sp>
        <p:nvSpPr>
          <p:cNvPr id="46" name="Rectangle 45"/>
          <p:cNvSpPr/>
          <p:nvPr/>
        </p:nvSpPr>
        <p:spPr>
          <a:xfrm>
            <a:off x="4090053" y="3534020"/>
            <a:ext cx="2579561" cy="2536464"/>
          </a:xfrm>
          <a:prstGeom prst="rect">
            <a:avLst/>
          </a:prstGeom>
        </p:spPr>
        <p:txBody>
          <a:bodyPr wrap="square">
            <a:spAutoFit/>
          </a:bodyPr>
          <a:lstStyle/>
          <a:p>
            <a:pPr algn="ctr">
              <a:lnSpc>
                <a:spcPct val="150000"/>
              </a:lnSpc>
            </a:pPr>
            <a:r>
              <a:rPr lang="lt-LT" kern="0" dirty="0">
                <a:solidFill>
                  <a:schemeClr val="accent1"/>
                </a:solidFill>
                <a:latin typeface="Arial" pitchFamily="34" charset="0"/>
                <a:cs typeface="Arial" pitchFamily="34" charset="0"/>
              </a:rPr>
              <a:t>Nebent darbuotojas atšaukiamas iš prastovos arba sueina prastovos pasibaigimo terminas, ar  nutrūksta darbo santykiai</a:t>
            </a:r>
            <a:endParaRPr lang="en-US" dirty="0">
              <a:solidFill>
                <a:srgbClr val="434244"/>
              </a:solidFill>
              <a:latin typeface="Gordita" charset="0"/>
            </a:endParaRPr>
          </a:p>
        </p:txBody>
      </p:sp>
      <p:sp>
        <p:nvSpPr>
          <p:cNvPr id="36" name="TextBox 35">
            <a:extLst>
              <a:ext uri="{FF2B5EF4-FFF2-40B4-BE49-F238E27FC236}">
                <a16:creationId xmlns:a16="http://schemas.microsoft.com/office/drawing/2014/main" id="{8906AC0D-BFD9-4A66-A1DC-50EAC180CE9D}"/>
              </a:ext>
            </a:extLst>
          </p:cNvPr>
          <p:cNvSpPr txBox="1"/>
          <p:nvPr/>
        </p:nvSpPr>
        <p:spPr>
          <a:xfrm>
            <a:off x="1222131" y="538989"/>
            <a:ext cx="10304584" cy="569387"/>
          </a:xfrm>
          <a:prstGeom prst="rect">
            <a:avLst/>
          </a:prstGeom>
          <a:noFill/>
        </p:spPr>
        <p:txBody>
          <a:bodyPr wrap="square" rtlCol="0">
            <a:spAutoFit/>
          </a:bodyPr>
          <a:lstStyle/>
          <a:p>
            <a:pPr algn="ctr"/>
            <a:r>
              <a:rPr lang="lt-LT" sz="3100" dirty="0">
                <a:solidFill>
                  <a:srgbClr val="09AB56"/>
                </a:solidFill>
                <a:latin typeface="Gordita" charset="0"/>
              </a:rPr>
              <a:t>Subsidijos  mokėjimo laikotarpis</a:t>
            </a:r>
            <a:endParaRPr lang="en-US" sz="3100" dirty="0">
              <a:solidFill>
                <a:srgbClr val="09AB56"/>
              </a:solidFill>
              <a:latin typeface="Gordita" charset="0"/>
            </a:endParaRPr>
          </a:p>
        </p:txBody>
      </p:sp>
      <p:pic>
        <p:nvPicPr>
          <p:cNvPr id="15" name="Picture 2">
            <a:extLst>
              <a:ext uri="{FF2B5EF4-FFF2-40B4-BE49-F238E27FC236}">
                <a16:creationId xmlns:a16="http://schemas.microsoft.com/office/drawing/2014/main" id="{9A2D0805-9065-43CF-8294-E0B335AFA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308" y="2255034"/>
            <a:ext cx="7620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aveikslėlis 1">
            <a:extLst>
              <a:ext uri="{FF2B5EF4-FFF2-40B4-BE49-F238E27FC236}">
                <a16:creationId xmlns:a16="http://schemas.microsoft.com/office/drawing/2014/main" id="{4F9113B3-065D-4195-8D80-A0FE4A7B16AE}"/>
              </a:ext>
            </a:extLst>
          </p:cNvPr>
          <p:cNvPicPr>
            <a:picLocks noChangeAspect="1"/>
          </p:cNvPicPr>
          <p:nvPr/>
        </p:nvPicPr>
        <p:blipFill>
          <a:blip r:embed="rId4">
            <a:duotone>
              <a:prstClr val="black"/>
              <a:schemeClr val="accent1">
                <a:tint val="45000"/>
                <a:satMod val="400000"/>
              </a:schemeClr>
            </a:duotone>
          </a:blip>
          <a:stretch>
            <a:fillRect/>
          </a:stretch>
        </p:blipFill>
        <p:spPr>
          <a:xfrm>
            <a:off x="5082001" y="2380643"/>
            <a:ext cx="591363" cy="530398"/>
          </a:xfrm>
          <a:prstGeom prst="rect">
            <a:avLst/>
          </a:prstGeom>
        </p:spPr>
      </p:pic>
      <p:sp>
        <p:nvSpPr>
          <p:cNvPr id="16" name="Rectangle 5">
            <a:extLst>
              <a:ext uri="{FF2B5EF4-FFF2-40B4-BE49-F238E27FC236}">
                <a16:creationId xmlns:a16="http://schemas.microsoft.com/office/drawing/2014/main" id="{D8332E12-C9D8-425D-AFBA-7CEB835E783B}"/>
              </a:ext>
            </a:extLst>
          </p:cNvPr>
          <p:cNvSpPr/>
          <p:nvPr/>
        </p:nvSpPr>
        <p:spPr>
          <a:xfrm>
            <a:off x="7515304" y="1345221"/>
            <a:ext cx="2875344" cy="5104343"/>
          </a:xfrm>
          <a:prstGeom prst="rect">
            <a:avLst/>
          </a:prstGeom>
          <a:noFill/>
          <a:ln w="19050">
            <a:solidFill>
              <a:schemeClr val="accent2"/>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33">
            <a:extLst>
              <a:ext uri="{FF2B5EF4-FFF2-40B4-BE49-F238E27FC236}">
                <a16:creationId xmlns:a16="http://schemas.microsoft.com/office/drawing/2014/main" id="{476A8D6D-8E5F-4EC9-8A37-14C0F235F29B}"/>
              </a:ext>
            </a:extLst>
          </p:cNvPr>
          <p:cNvGrpSpPr/>
          <p:nvPr/>
        </p:nvGrpSpPr>
        <p:grpSpPr>
          <a:xfrm>
            <a:off x="8437746" y="2018035"/>
            <a:ext cx="1188720" cy="1188720"/>
            <a:chOff x="6806477" y="1816923"/>
            <a:chExt cx="1188720" cy="1188720"/>
          </a:xfrm>
        </p:grpSpPr>
        <p:sp>
          <p:nvSpPr>
            <p:cNvPr id="20" name="Oval 10">
              <a:extLst>
                <a:ext uri="{FF2B5EF4-FFF2-40B4-BE49-F238E27FC236}">
                  <a16:creationId xmlns:a16="http://schemas.microsoft.com/office/drawing/2014/main" id="{1E1ADD5E-8D38-4FEB-8DFB-3C3C3173E3C0}"/>
                </a:ext>
              </a:extLst>
            </p:cNvPr>
            <p:cNvSpPr/>
            <p:nvPr/>
          </p:nvSpPr>
          <p:spPr>
            <a:xfrm>
              <a:off x="6806477" y="1816923"/>
              <a:ext cx="1188720" cy="1188720"/>
            </a:xfrm>
            <a:prstGeom prst="ellipse">
              <a:avLst/>
            </a:prstGeom>
            <a:solidFill>
              <a:schemeClr val="accent4"/>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9">
              <a:extLst>
                <a:ext uri="{FF2B5EF4-FFF2-40B4-BE49-F238E27FC236}">
                  <a16:creationId xmlns:a16="http://schemas.microsoft.com/office/drawing/2014/main" id="{35D6360F-5398-4215-AA65-E094E17E55A4}"/>
                </a:ext>
              </a:extLst>
            </p:cNvPr>
            <p:cNvGrpSpPr>
              <a:grpSpLocks noChangeAspect="1"/>
            </p:cNvGrpSpPr>
            <p:nvPr/>
          </p:nvGrpSpPr>
          <p:grpSpPr bwMode="auto">
            <a:xfrm>
              <a:off x="7096957" y="2141360"/>
              <a:ext cx="607760" cy="539846"/>
              <a:chOff x="2349" y="265"/>
              <a:chExt cx="2980" cy="2647"/>
            </a:xfrm>
            <a:solidFill>
              <a:schemeClr val="bg1"/>
            </a:solidFill>
          </p:grpSpPr>
          <p:sp>
            <p:nvSpPr>
              <p:cNvPr id="22" name="Freeform 11">
                <a:extLst>
                  <a:ext uri="{FF2B5EF4-FFF2-40B4-BE49-F238E27FC236}">
                    <a16:creationId xmlns:a16="http://schemas.microsoft.com/office/drawing/2014/main" id="{40E6021E-4080-44CF-9ECD-C253F63A7296}"/>
                  </a:ext>
                </a:extLst>
              </p:cNvPr>
              <p:cNvSpPr>
                <a:spLocks noEditPoints="1"/>
              </p:cNvSpPr>
              <p:nvPr/>
            </p:nvSpPr>
            <p:spPr bwMode="auto">
              <a:xfrm>
                <a:off x="2349" y="265"/>
                <a:ext cx="2485" cy="2090"/>
              </a:xfrm>
              <a:custGeom>
                <a:avLst/>
                <a:gdLst>
                  <a:gd name="T0" fmla="*/ 1650 w 4970"/>
                  <a:gd name="T1" fmla="*/ 3879 h 4182"/>
                  <a:gd name="T2" fmla="*/ 2254 w 4970"/>
                  <a:gd name="T3" fmla="*/ 3501 h 4182"/>
                  <a:gd name="T4" fmla="*/ 586 w 4970"/>
                  <a:gd name="T5" fmla="*/ 3501 h 4182"/>
                  <a:gd name="T6" fmla="*/ 1189 w 4970"/>
                  <a:gd name="T7" fmla="*/ 3879 h 4182"/>
                  <a:gd name="T8" fmla="*/ 586 w 4970"/>
                  <a:gd name="T9" fmla="*/ 3501 h 4182"/>
                  <a:gd name="T10" fmla="*/ 3781 w 4970"/>
                  <a:gd name="T11" fmla="*/ 681 h 4182"/>
                  <a:gd name="T12" fmla="*/ 4384 w 4970"/>
                  <a:gd name="T13" fmla="*/ 301 h 4182"/>
                  <a:gd name="T14" fmla="*/ 2716 w 4970"/>
                  <a:gd name="T15" fmla="*/ 301 h 4182"/>
                  <a:gd name="T16" fmla="*/ 3318 w 4970"/>
                  <a:gd name="T17" fmla="*/ 681 h 4182"/>
                  <a:gd name="T18" fmla="*/ 2716 w 4970"/>
                  <a:gd name="T19" fmla="*/ 301 h 4182"/>
                  <a:gd name="T20" fmla="*/ 1650 w 4970"/>
                  <a:gd name="T21" fmla="*/ 681 h 4182"/>
                  <a:gd name="T22" fmla="*/ 2254 w 4970"/>
                  <a:gd name="T23" fmla="*/ 301 h 4182"/>
                  <a:gd name="T24" fmla="*/ 586 w 4970"/>
                  <a:gd name="T25" fmla="*/ 301 h 4182"/>
                  <a:gd name="T26" fmla="*/ 1189 w 4970"/>
                  <a:gd name="T27" fmla="*/ 681 h 4182"/>
                  <a:gd name="T28" fmla="*/ 586 w 4970"/>
                  <a:gd name="T29" fmla="*/ 301 h 4182"/>
                  <a:gd name="T30" fmla="*/ 4733 w 4970"/>
                  <a:gd name="T31" fmla="*/ 0 h 4182"/>
                  <a:gd name="T32" fmla="*/ 4825 w 4970"/>
                  <a:gd name="T33" fmla="*/ 19 h 4182"/>
                  <a:gd name="T34" fmla="*/ 4900 w 4970"/>
                  <a:gd name="T35" fmla="*/ 69 h 4182"/>
                  <a:gd name="T36" fmla="*/ 4950 w 4970"/>
                  <a:gd name="T37" fmla="*/ 145 h 4182"/>
                  <a:gd name="T38" fmla="*/ 4970 w 4970"/>
                  <a:gd name="T39" fmla="*/ 238 h 4182"/>
                  <a:gd name="T40" fmla="*/ 4910 w 4970"/>
                  <a:gd name="T41" fmla="*/ 2992 h 4182"/>
                  <a:gd name="T42" fmla="*/ 4708 w 4970"/>
                  <a:gd name="T43" fmla="*/ 3050 h 4182"/>
                  <a:gd name="T44" fmla="*/ 4498 w 4970"/>
                  <a:gd name="T45" fmla="*/ 3153 h 4182"/>
                  <a:gd name="T46" fmla="*/ 4283 w 4970"/>
                  <a:gd name="T47" fmla="*/ 3302 h 4182"/>
                  <a:gd name="T48" fmla="*/ 4166 w 4970"/>
                  <a:gd name="T49" fmla="*/ 3400 h 4182"/>
                  <a:gd name="T50" fmla="*/ 4063 w 4970"/>
                  <a:gd name="T51" fmla="*/ 3392 h 4182"/>
                  <a:gd name="T52" fmla="*/ 3945 w 4970"/>
                  <a:gd name="T53" fmla="*/ 3273 h 4182"/>
                  <a:gd name="T54" fmla="*/ 4401 w 4970"/>
                  <a:gd name="T55" fmla="*/ 3211 h 4182"/>
                  <a:gd name="T56" fmla="*/ 567 w 4970"/>
                  <a:gd name="T57" fmla="*/ 971 h 4182"/>
                  <a:gd name="T58" fmla="*/ 2874 w 4970"/>
                  <a:gd name="T59" fmla="*/ 3211 h 4182"/>
                  <a:gd name="T60" fmla="*/ 2935 w 4970"/>
                  <a:gd name="T61" fmla="*/ 3354 h 4182"/>
                  <a:gd name="T62" fmla="*/ 3038 w 4970"/>
                  <a:gd name="T63" fmla="*/ 3497 h 4182"/>
                  <a:gd name="T64" fmla="*/ 2716 w 4970"/>
                  <a:gd name="T65" fmla="*/ 3501 h 4182"/>
                  <a:gd name="T66" fmla="*/ 3336 w 4970"/>
                  <a:gd name="T67" fmla="*/ 3879 h 4182"/>
                  <a:gd name="T68" fmla="*/ 237 w 4970"/>
                  <a:gd name="T69" fmla="*/ 4182 h 4182"/>
                  <a:gd name="T70" fmla="*/ 145 w 4970"/>
                  <a:gd name="T71" fmla="*/ 4163 h 4182"/>
                  <a:gd name="T72" fmla="*/ 69 w 4970"/>
                  <a:gd name="T73" fmla="*/ 4113 h 4182"/>
                  <a:gd name="T74" fmla="*/ 18 w 4970"/>
                  <a:gd name="T75" fmla="*/ 4037 h 4182"/>
                  <a:gd name="T76" fmla="*/ 0 w 4970"/>
                  <a:gd name="T77" fmla="*/ 3944 h 4182"/>
                  <a:gd name="T78" fmla="*/ 5 w 4970"/>
                  <a:gd name="T79" fmla="*/ 189 h 4182"/>
                  <a:gd name="T80" fmla="*/ 40 w 4970"/>
                  <a:gd name="T81" fmla="*/ 104 h 4182"/>
                  <a:gd name="T82" fmla="*/ 105 w 4970"/>
                  <a:gd name="T83" fmla="*/ 40 h 4182"/>
                  <a:gd name="T84" fmla="*/ 190 w 4970"/>
                  <a:gd name="T85" fmla="*/ 4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0" h="4182">
                    <a:moveTo>
                      <a:pt x="1650" y="3501"/>
                    </a:moveTo>
                    <a:lnTo>
                      <a:pt x="1650" y="3879"/>
                    </a:lnTo>
                    <a:lnTo>
                      <a:pt x="2254" y="3879"/>
                    </a:lnTo>
                    <a:lnTo>
                      <a:pt x="2254" y="3501"/>
                    </a:lnTo>
                    <a:lnTo>
                      <a:pt x="1650" y="3501"/>
                    </a:lnTo>
                    <a:close/>
                    <a:moveTo>
                      <a:pt x="586" y="3501"/>
                    </a:moveTo>
                    <a:lnTo>
                      <a:pt x="586" y="3879"/>
                    </a:lnTo>
                    <a:lnTo>
                      <a:pt x="1189" y="3879"/>
                    </a:lnTo>
                    <a:lnTo>
                      <a:pt x="1189" y="3501"/>
                    </a:lnTo>
                    <a:lnTo>
                      <a:pt x="586" y="3501"/>
                    </a:lnTo>
                    <a:close/>
                    <a:moveTo>
                      <a:pt x="3781" y="301"/>
                    </a:moveTo>
                    <a:lnTo>
                      <a:pt x="3781" y="681"/>
                    </a:lnTo>
                    <a:lnTo>
                      <a:pt x="4384" y="681"/>
                    </a:lnTo>
                    <a:lnTo>
                      <a:pt x="4384" y="301"/>
                    </a:lnTo>
                    <a:lnTo>
                      <a:pt x="3781" y="301"/>
                    </a:lnTo>
                    <a:close/>
                    <a:moveTo>
                      <a:pt x="2716" y="301"/>
                    </a:moveTo>
                    <a:lnTo>
                      <a:pt x="2716" y="681"/>
                    </a:lnTo>
                    <a:lnTo>
                      <a:pt x="3318" y="681"/>
                    </a:lnTo>
                    <a:lnTo>
                      <a:pt x="3318" y="301"/>
                    </a:lnTo>
                    <a:lnTo>
                      <a:pt x="2716" y="301"/>
                    </a:lnTo>
                    <a:close/>
                    <a:moveTo>
                      <a:pt x="1650" y="301"/>
                    </a:moveTo>
                    <a:lnTo>
                      <a:pt x="1650" y="681"/>
                    </a:lnTo>
                    <a:lnTo>
                      <a:pt x="2254" y="681"/>
                    </a:lnTo>
                    <a:lnTo>
                      <a:pt x="2254" y="301"/>
                    </a:lnTo>
                    <a:lnTo>
                      <a:pt x="1650" y="301"/>
                    </a:lnTo>
                    <a:close/>
                    <a:moveTo>
                      <a:pt x="586" y="301"/>
                    </a:moveTo>
                    <a:lnTo>
                      <a:pt x="586" y="681"/>
                    </a:lnTo>
                    <a:lnTo>
                      <a:pt x="1189" y="681"/>
                    </a:lnTo>
                    <a:lnTo>
                      <a:pt x="1189" y="301"/>
                    </a:lnTo>
                    <a:lnTo>
                      <a:pt x="586" y="301"/>
                    </a:lnTo>
                    <a:close/>
                    <a:moveTo>
                      <a:pt x="237" y="0"/>
                    </a:moveTo>
                    <a:lnTo>
                      <a:pt x="4733" y="0"/>
                    </a:lnTo>
                    <a:lnTo>
                      <a:pt x="4780" y="4"/>
                    </a:lnTo>
                    <a:lnTo>
                      <a:pt x="4825" y="19"/>
                    </a:lnTo>
                    <a:lnTo>
                      <a:pt x="4865" y="40"/>
                    </a:lnTo>
                    <a:lnTo>
                      <a:pt x="4900" y="69"/>
                    </a:lnTo>
                    <a:lnTo>
                      <a:pt x="4928" y="104"/>
                    </a:lnTo>
                    <a:lnTo>
                      <a:pt x="4950" y="145"/>
                    </a:lnTo>
                    <a:lnTo>
                      <a:pt x="4965" y="189"/>
                    </a:lnTo>
                    <a:lnTo>
                      <a:pt x="4970" y="238"/>
                    </a:lnTo>
                    <a:lnTo>
                      <a:pt x="4970" y="2983"/>
                    </a:lnTo>
                    <a:lnTo>
                      <a:pt x="4910" y="2992"/>
                    </a:lnTo>
                    <a:lnTo>
                      <a:pt x="4809" y="3014"/>
                    </a:lnTo>
                    <a:lnTo>
                      <a:pt x="4708" y="3050"/>
                    </a:lnTo>
                    <a:lnTo>
                      <a:pt x="4603" y="3096"/>
                    </a:lnTo>
                    <a:lnTo>
                      <a:pt x="4498" y="3153"/>
                    </a:lnTo>
                    <a:lnTo>
                      <a:pt x="4392" y="3222"/>
                    </a:lnTo>
                    <a:lnTo>
                      <a:pt x="4283" y="3302"/>
                    </a:lnTo>
                    <a:lnTo>
                      <a:pt x="4222" y="3351"/>
                    </a:lnTo>
                    <a:lnTo>
                      <a:pt x="4166" y="3400"/>
                    </a:lnTo>
                    <a:lnTo>
                      <a:pt x="4115" y="3447"/>
                    </a:lnTo>
                    <a:lnTo>
                      <a:pt x="4063" y="3392"/>
                    </a:lnTo>
                    <a:lnTo>
                      <a:pt x="4005" y="3334"/>
                    </a:lnTo>
                    <a:lnTo>
                      <a:pt x="3945" y="3273"/>
                    </a:lnTo>
                    <a:lnTo>
                      <a:pt x="3887" y="3211"/>
                    </a:lnTo>
                    <a:lnTo>
                      <a:pt x="4401" y="3211"/>
                    </a:lnTo>
                    <a:lnTo>
                      <a:pt x="4401" y="971"/>
                    </a:lnTo>
                    <a:lnTo>
                      <a:pt x="567" y="971"/>
                    </a:lnTo>
                    <a:lnTo>
                      <a:pt x="567" y="3211"/>
                    </a:lnTo>
                    <a:lnTo>
                      <a:pt x="2874" y="3211"/>
                    </a:lnTo>
                    <a:lnTo>
                      <a:pt x="2899" y="3282"/>
                    </a:lnTo>
                    <a:lnTo>
                      <a:pt x="2935" y="3354"/>
                    </a:lnTo>
                    <a:lnTo>
                      <a:pt x="2980" y="3427"/>
                    </a:lnTo>
                    <a:lnTo>
                      <a:pt x="3038" y="3497"/>
                    </a:lnTo>
                    <a:lnTo>
                      <a:pt x="3042" y="3501"/>
                    </a:lnTo>
                    <a:lnTo>
                      <a:pt x="2716" y="3501"/>
                    </a:lnTo>
                    <a:lnTo>
                      <a:pt x="2716" y="3879"/>
                    </a:lnTo>
                    <a:lnTo>
                      <a:pt x="3336" y="3879"/>
                    </a:lnTo>
                    <a:lnTo>
                      <a:pt x="3596" y="4182"/>
                    </a:lnTo>
                    <a:lnTo>
                      <a:pt x="237" y="4182"/>
                    </a:lnTo>
                    <a:lnTo>
                      <a:pt x="190" y="4178"/>
                    </a:lnTo>
                    <a:lnTo>
                      <a:pt x="145" y="4163"/>
                    </a:lnTo>
                    <a:lnTo>
                      <a:pt x="105" y="4142"/>
                    </a:lnTo>
                    <a:lnTo>
                      <a:pt x="69" y="4113"/>
                    </a:lnTo>
                    <a:lnTo>
                      <a:pt x="40" y="4078"/>
                    </a:lnTo>
                    <a:lnTo>
                      <a:pt x="18" y="4037"/>
                    </a:lnTo>
                    <a:lnTo>
                      <a:pt x="5" y="3993"/>
                    </a:lnTo>
                    <a:lnTo>
                      <a:pt x="0" y="3944"/>
                    </a:lnTo>
                    <a:lnTo>
                      <a:pt x="0" y="238"/>
                    </a:lnTo>
                    <a:lnTo>
                      <a:pt x="5" y="189"/>
                    </a:lnTo>
                    <a:lnTo>
                      <a:pt x="18" y="145"/>
                    </a:lnTo>
                    <a:lnTo>
                      <a:pt x="40" y="104"/>
                    </a:lnTo>
                    <a:lnTo>
                      <a:pt x="69" y="69"/>
                    </a:lnTo>
                    <a:lnTo>
                      <a:pt x="105" y="40"/>
                    </a:lnTo>
                    <a:lnTo>
                      <a:pt x="145" y="19"/>
                    </a:lnTo>
                    <a:lnTo>
                      <a:pt x="190" y="4"/>
                    </a:lnTo>
                    <a:lnTo>
                      <a:pt x="237" y="0"/>
                    </a:lnTo>
                    <a:close/>
                  </a:path>
                </a:pathLst>
              </a:custGeom>
              <a:grpFill/>
              <a:ln w="0">
                <a:no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C7602B47-BF98-4FBC-B3BD-5BCF3DC6E98D}"/>
                  </a:ext>
                </a:extLst>
              </p:cNvPr>
              <p:cNvSpPr>
                <a:spLocks/>
              </p:cNvSpPr>
              <p:nvPr/>
            </p:nvSpPr>
            <p:spPr bwMode="auto">
              <a:xfrm>
                <a:off x="3892" y="1730"/>
                <a:ext cx="1437" cy="1182"/>
              </a:xfrm>
              <a:custGeom>
                <a:avLst/>
                <a:gdLst>
                  <a:gd name="T0" fmla="*/ 242 w 2875"/>
                  <a:gd name="T1" fmla="*/ 13 h 2364"/>
                  <a:gd name="T2" fmla="*/ 351 w 2875"/>
                  <a:gd name="T3" fmla="*/ 72 h 2364"/>
                  <a:gd name="T4" fmla="*/ 441 w 2875"/>
                  <a:gd name="T5" fmla="*/ 152 h 2364"/>
                  <a:gd name="T6" fmla="*/ 522 w 2875"/>
                  <a:gd name="T7" fmla="*/ 241 h 2364"/>
                  <a:gd name="T8" fmla="*/ 651 w 2875"/>
                  <a:gd name="T9" fmla="*/ 384 h 2364"/>
                  <a:gd name="T10" fmla="*/ 795 w 2875"/>
                  <a:gd name="T11" fmla="*/ 537 h 2364"/>
                  <a:gd name="T12" fmla="*/ 933 w 2875"/>
                  <a:gd name="T13" fmla="*/ 679 h 2364"/>
                  <a:gd name="T14" fmla="*/ 1045 w 2875"/>
                  <a:gd name="T15" fmla="*/ 785 h 2364"/>
                  <a:gd name="T16" fmla="*/ 1124 w 2875"/>
                  <a:gd name="T17" fmla="*/ 755 h 2364"/>
                  <a:gd name="T18" fmla="*/ 1247 w 2875"/>
                  <a:gd name="T19" fmla="*/ 637 h 2364"/>
                  <a:gd name="T20" fmla="*/ 1449 w 2875"/>
                  <a:gd name="T21" fmla="*/ 476 h 2364"/>
                  <a:gd name="T22" fmla="*/ 1722 w 2875"/>
                  <a:gd name="T23" fmla="*/ 326 h 2364"/>
                  <a:gd name="T24" fmla="*/ 1972 w 2875"/>
                  <a:gd name="T25" fmla="*/ 266 h 2364"/>
                  <a:gd name="T26" fmla="*/ 2185 w 2875"/>
                  <a:gd name="T27" fmla="*/ 291 h 2364"/>
                  <a:gd name="T28" fmla="*/ 2373 w 2875"/>
                  <a:gd name="T29" fmla="*/ 398 h 2364"/>
                  <a:gd name="T30" fmla="*/ 2519 w 2875"/>
                  <a:gd name="T31" fmla="*/ 561 h 2364"/>
                  <a:gd name="T32" fmla="*/ 2648 w 2875"/>
                  <a:gd name="T33" fmla="*/ 751 h 2364"/>
                  <a:gd name="T34" fmla="*/ 2774 w 2875"/>
                  <a:gd name="T35" fmla="*/ 995 h 2364"/>
                  <a:gd name="T36" fmla="*/ 2859 w 2875"/>
                  <a:gd name="T37" fmla="*/ 1270 h 2364"/>
                  <a:gd name="T38" fmla="*/ 2870 w 2875"/>
                  <a:gd name="T39" fmla="*/ 1544 h 2364"/>
                  <a:gd name="T40" fmla="*/ 2798 w 2875"/>
                  <a:gd name="T41" fmla="*/ 1785 h 2364"/>
                  <a:gd name="T42" fmla="*/ 2642 w 2875"/>
                  <a:gd name="T43" fmla="*/ 1991 h 2364"/>
                  <a:gd name="T44" fmla="*/ 2366 w 2875"/>
                  <a:gd name="T45" fmla="*/ 2190 h 2364"/>
                  <a:gd name="T46" fmla="*/ 2035 w 2875"/>
                  <a:gd name="T47" fmla="*/ 2322 h 2364"/>
                  <a:gd name="T48" fmla="*/ 1688 w 2875"/>
                  <a:gd name="T49" fmla="*/ 2364 h 2364"/>
                  <a:gd name="T50" fmla="*/ 1337 w 2875"/>
                  <a:gd name="T51" fmla="*/ 2322 h 2364"/>
                  <a:gd name="T52" fmla="*/ 1003 w 2875"/>
                  <a:gd name="T53" fmla="*/ 2213 h 2364"/>
                  <a:gd name="T54" fmla="*/ 750 w 2875"/>
                  <a:gd name="T55" fmla="*/ 2090 h 2364"/>
                  <a:gd name="T56" fmla="*/ 544 w 2875"/>
                  <a:gd name="T57" fmla="*/ 1962 h 2364"/>
                  <a:gd name="T58" fmla="*/ 390 w 2875"/>
                  <a:gd name="T59" fmla="*/ 1848 h 2364"/>
                  <a:gd name="T60" fmla="*/ 320 w 2875"/>
                  <a:gd name="T61" fmla="*/ 1790 h 2364"/>
                  <a:gd name="T62" fmla="*/ 239 w 2875"/>
                  <a:gd name="T63" fmla="*/ 1703 h 2364"/>
                  <a:gd name="T64" fmla="*/ 215 w 2875"/>
                  <a:gd name="T65" fmla="*/ 1591 h 2364"/>
                  <a:gd name="T66" fmla="*/ 264 w 2875"/>
                  <a:gd name="T67" fmla="*/ 1518 h 2364"/>
                  <a:gd name="T68" fmla="*/ 383 w 2875"/>
                  <a:gd name="T69" fmla="*/ 1471 h 2364"/>
                  <a:gd name="T70" fmla="*/ 526 w 2875"/>
                  <a:gd name="T71" fmla="*/ 1480 h 2364"/>
                  <a:gd name="T72" fmla="*/ 638 w 2875"/>
                  <a:gd name="T73" fmla="*/ 1535 h 2364"/>
                  <a:gd name="T74" fmla="*/ 745 w 2875"/>
                  <a:gd name="T75" fmla="*/ 1593 h 2364"/>
                  <a:gd name="T76" fmla="*/ 869 w 2875"/>
                  <a:gd name="T77" fmla="*/ 1643 h 2364"/>
                  <a:gd name="T78" fmla="*/ 989 w 2875"/>
                  <a:gd name="T79" fmla="*/ 1669 h 2364"/>
                  <a:gd name="T80" fmla="*/ 1075 w 2875"/>
                  <a:gd name="T81" fmla="*/ 1649 h 2364"/>
                  <a:gd name="T82" fmla="*/ 137 w 2875"/>
                  <a:gd name="T83" fmla="*/ 469 h 2364"/>
                  <a:gd name="T84" fmla="*/ 110 w 2875"/>
                  <a:gd name="T85" fmla="*/ 436 h 2364"/>
                  <a:gd name="T86" fmla="*/ 60 w 2875"/>
                  <a:gd name="T87" fmla="*/ 362 h 2364"/>
                  <a:gd name="T88" fmla="*/ 13 w 2875"/>
                  <a:gd name="T89" fmla="*/ 260 h 2364"/>
                  <a:gd name="T90" fmla="*/ 2 w 2875"/>
                  <a:gd name="T91" fmla="*/ 150 h 2364"/>
                  <a:gd name="T92" fmla="*/ 56 w 2875"/>
                  <a:gd name="T93" fmla="*/ 47 h 2364"/>
                  <a:gd name="T94" fmla="*/ 166 w 2875"/>
                  <a:gd name="T95" fmla="*/ 0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75" h="2364">
                    <a:moveTo>
                      <a:pt x="166" y="0"/>
                    </a:moveTo>
                    <a:lnTo>
                      <a:pt x="204" y="2"/>
                    </a:lnTo>
                    <a:lnTo>
                      <a:pt x="242" y="13"/>
                    </a:lnTo>
                    <a:lnTo>
                      <a:pt x="280" y="27"/>
                    </a:lnTo>
                    <a:lnTo>
                      <a:pt x="316" y="47"/>
                    </a:lnTo>
                    <a:lnTo>
                      <a:pt x="351" y="72"/>
                    </a:lnTo>
                    <a:lnTo>
                      <a:pt x="383" y="98"/>
                    </a:lnTo>
                    <a:lnTo>
                      <a:pt x="414" y="125"/>
                    </a:lnTo>
                    <a:lnTo>
                      <a:pt x="441" y="152"/>
                    </a:lnTo>
                    <a:lnTo>
                      <a:pt x="466" y="177"/>
                    </a:lnTo>
                    <a:lnTo>
                      <a:pt x="486" y="199"/>
                    </a:lnTo>
                    <a:lnTo>
                      <a:pt x="522" y="241"/>
                    </a:lnTo>
                    <a:lnTo>
                      <a:pt x="562" y="286"/>
                    </a:lnTo>
                    <a:lnTo>
                      <a:pt x="604" y="335"/>
                    </a:lnTo>
                    <a:lnTo>
                      <a:pt x="651" y="384"/>
                    </a:lnTo>
                    <a:lnTo>
                      <a:pt x="698" y="434"/>
                    </a:lnTo>
                    <a:lnTo>
                      <a:pt x="746" y="487"/>
                    </a:lnTo>
                    <a:lnTo>
                      <a:pt x="795" y="537"/>
                    </a:lnTo>
                    <a:lnTo>
                      <a:pt x="842" y="586"/>
                    </a:lnTo>
                    <a:lnTo>
                      <a:pt x="889" y="633"/>
                    </a:lnTo>
                    <a:lnTo>
                      <a:pt x="933" y="679"/>
                    </a:lnTo>
                    <a:lnTo>
                      <a:pt x="974" y="718"/>
                    </a:lnTo>
                    <a:lnTo>
                      <a:pt x="1012" y="755"/>
                    </a:lnTo>
                    <a:lnTo>
                      <a:pt x="1045" y="785"/>
                    </a:lnTo>
                    <a:lnTo>
                      <a:pt x="1072" y="809"/>
                    </a:lnTo>
                    <a:lnTo>
                      <a:pt x="1095" y="785"/>
                    </a:lnTo>
                    <a:lnTo>
                      <a:pt x="1124" y="755"/>
                    </a:lnTo>
                    <a:lnTo>
                      <a:pt x="1160" y="718"/>
                    </a:lnTo>
                    <a:lnTo>
                      <a:pt x="1200" y="679"/>
                    </a:lnTo>
                    <a:lnTo>
                      <a:pt x="1247" y="637"/>
                    </a:lnTo>
                    <a:lnTo>
                      <a:pt x="1298" y="592"/>
                    </a:lnTo>
                    <a:lnTo>
                      <a:pt x="1354" y="546"/>
                    </a:lnTo>
                    <a:lnTo>
                      <a:pt x="1449" y="476"/>
                    </a:lnTo>
                    <a:lnTo>
                      <a:pt x="1542" y="416"/>
                    </a:lnTo>
                    <a:lnTo>
                      <a:pt x="1634" y="365"/>
                    </a:lnTo>
                    <a:lnTo>
                      <a:pt x="1722" y="326"/>
                    </a:lnTo>
                    <a:lnTo>
                      <a:pt x="1811" y="295"/>
                    </a:lnTo>
                    <a:lnTo>
                      <a:pt x="1896" y="275"/>
                    </a:lnTo>
                    <a:lnTo>
                      <a:pt x="1972" y="266"/>
                    </a:lnTo>
                    <a:lnTo>
                      <a:pt x="2046" y="266"/>
                    </a:lnTo>
                    <a:lnTo>
                      <a:pt x="2116" y="275"/>
                    </a:lnTo>
                    <a:lnTo>
                      <a:pt x="2185" y="291"/>
                    </a:lnTo>
                    <a:lnTo>
                      <a:pt x="2252" y="318"/>
                    </a:lnTo>
                    <a:lnTo>
                      <a:pt x="2313" y="355"/>
                    </a:lnTo>
                    <a:lnTo>
                      <a:pt x="2373" y="398"/>
                    </a:lnTo>
                    <a:lnTo>
                      <a:pt x="2429" y="451"/>
                    </a:lnTo>
                    <a:lnTo>
                      <a:pt x="2483" y="514"/>
                    </a:lnTo>
                    <a:lnTo>
                      <a:pt x="2519" y="561"/>
                    </a:lnTo>
                    <a:lnTo>
                      <a:pt x="2561" y="617"/>
                    </a:lnTo>
                    <a:lnTo>
                      <a:pt x="2604" y="682"/>
                    </a:lnTo>
                    <a:lnTo>
                      <a:pt x="2648" y="751"/>
                    </a:lnTo>
                    <a:lnTo>
                      <a:pt x="2693" y="827"/>
                    </a:lnTo>
                    <a:lnTo>
                      <a:pt x="2734" y="908"/>
                    </a:lnTo>
                    <a:lnTo>
                      <a:pt x="2774" y="995"/>
                    </a:lnTo>
                    <a:lnTo>
                      <a:pt x="2809" y="1084"/>
                    </a:lnTo>
                    <a:lnTo>
                      <a:pt x="2837" y="1176"/>
                    </a:lnTo>
                    <a:lnTo>
                      <a:pt x="2859" y="1270"/>
                    </a:lnTo>
                    <a:lnTo>
                      <a:pt x="2872" y="1365"/>
                    </a:lnTo>
                    <a:lnTo>
                      <a:pt x="2875" y="1457"/>
                    </a:lnTo>
                    <a:lnTo>
                      <a:pt x="2870" y="1544"/>
                    </a:lnTo>
                    <a:lnTo>
                      <a:pt x="2856" y="1627"/>
                    </a:lnTo>
                    <a:lnTo>
                      <a:pt x="2832" y="1708"/>
                    </a:lnTo>
                    <a:lnTo>
                      <a:pt x="2798" y="1785"/>
                    </a:lnTo>
                    <a:lnTo>
                      <a:pt x="2756" y="1857"/>
                    </a:lnTo>
                    <a:lnTo>
                      <a:pt x="2704" y="1926"/>
                    </a:lnTo>
                    <a:lnTo>
                      <a:pt x="2642" y="1991"/>
                    </a:lnTo>
                    <a:lnTo>
                      <a:pt x="2572" y="2052"/>
                    </a:lnTo>
                    <a:lnTo>
                      <a:pt x="2471" y="2125"/>
                    </a:lnTo>
                    <a:lnTo>
                      <a:pt x="2366" y="2190"/>
                    </a:lnTo>
                    <a:lnTo>
                      <a:pt x="2259" y="2244"/>
                    </a:lnTo>
                    <a:lnTo>
                      <a:pt x="2147" y="2288"/>
                    </a:lnTo>
                    <a:lnTo>
                      <a:pt x="2035" y="2322"/>
                    </a:lnTo>
                    <a:lnTo>
                      <a:pt x="1919" y="2346"/>
                    </a:lnTo>
                    <a:lnTo>
                      <a:pt x="1802" y="2360"/>
                    </a:lnTo>
                    <a:lnTo>
                      <a:pt x="1688" y="2364"/>
                    </a:lnTo>
                    <a:lnTo>
                      <a:pt x="1572" y="2358"/>
                    </a:lnTo>
                    <a:lnTo>
                      <a:pt x="1457" y="2344"/>
                    </a:lnTo>
                    <a:lnTo>
                      <a:pt x="1337" y="2322"/>
                    </a:lnTo>
                    <a:lnTo>
                      <a:pt x="1218" y="2289"/>
                    </a:lnTo>
                    <a:lnTo>
                      <a:pt x="1097" y="2250"/>
                    </a:lnTo>
                    <a:lnTo>
                      <a:pt x="1003" y="2213"/>
                    </a:lnTo>
                    <a:lnTo>
                      <a:pt x="914" y="2174"/>
                    </a:lnTo>
                    <a:lnTo>
                      <a:pt x="830" y="2132"/>
                    </a:lnTo>
                    <a:lnTo>
                      <a:pt x="750" y="2090"/>
                    </a:lnTo>
                    <a:lnTo>
                      <a:pt x="676" y="2047"/>
                    </a:lnTo>
                    <a:lnTo>
                      <a:pt x="607" y="2004"/>
                    </a:lnTo>
                    <a:lnTo>
                      <a:pt x="544" y="1962"/>
                    </a:lnTo>
                    <a:lnTo>
                      <a:pt x="486" y="1920"/>
                    </a:lnTo>
                    <a:lnTo>
                      <a:pt x="436" y="1882"/>
                    </a:lnTo>
                    <a:lnTo>
                      <a:pt x="390" y="1848"/>
                    </a:lnTo>
                    <a:lnTo>
                      <a:pt x="354" y="1819"/>
                    </a:lnTo>
                    <a:lnTo>
                      <a:pt x="324" y="1794"/>
                    </a:lnTo>
                    <a:lnTo>
                      <a:pt x="320" y="1790"/>
                    </a:lnTo>
                    <a:lnTo>
                      <a:pt x="318" y="1790"/>
                    </a:lnTo>
                    <a:lnTo>
                      <a:pt x="271" y="1746"/>
                    </a:lnTo>
                    <a:lnTo>
                      <a:pt x="239" y="1703"/>
                    </a:lnTo>
                    <a:lnTo>
                      <a:pt x="217" y="1661"/>
                    </a:lnTo>
                    <a:lnTo>
                      <a:pt x="211" y="1618"/>
                    </a:lnTo>
                    <a:lnTo>
                      <a:pt x="215" y="1591"/>
                    </a:lnTo>
                    <a:lnTo>
                      <a:pt x="224" y="1564"/>
                    </a:lnTo>
                    <a:lnTo>
                      <a:pt x="240" y="1540"/>
                    </a:lnTo>
                    <a:lnTo>
                      <a:pt x="264" y="1518"/>
                    </a:lnTo>
                    <a:lnTo>
                      <a:pt x="298" y="1497"/>
                    </a:lnTo>
                    <a:lnTo>
                      <a:pt x="338" y="1480"/>
                    </a:lnTo>
                    <a:lnTo>
                      <a:pt x="383" y="1471"/>
                    </a:lnTo>
                    <a:lnTo>
                      <a:pt x="432" y="1468"/>
                    </a:lnTo>
                    <a:lnTo>
                      <a:pt x="479" y="1471"/>
                    </a:lnTo>
                    <a:lnTo>
                      <a:pt x="526" y="1480"/>
                    </a:lnTo>
                    <a:lnTo>
                      <a:pt x="571" y="1495"/>
                    </a:lnTo>
                    <a:lnTo>
                      <a:pt x="611" y="1517"/>
                    </a:lnTo>
                    <a:lnTo>
                      <a:pt x="638" y="1535"/>
                    </a:lnTo>
                    <a:lnTo>
                      <a:pt x="671" y="1553"/>
                    </a:lnTo>
                    <a:lnTo>
                      <a:pt x="707" y="1573"/>
                    </a:lnTo>
                    <a:lnTo>
                      <a:pt x="745" y="1593"/>
                    </a:lnTo>
                    <a:lnTo>
                      <a:pt x="786" y="1611"/>
                    </a:lnTo>
                    <a:lnTo>
                      <a:pt x="828" y="1629"/>
                    </a:lnTo>
                    <a:lnTo>
                      <a:pt x="869" y="1643"/>
                    </a:lnTo>
                    <a:lnTo>
                      <a:pt x="911" y="1656"/>
                    </a:lnTo>
                    <a:lnTo>
                      <a:pt x="951" y="1665"/>
                    </a:lnTo>
                    <a:lnTo>
                      <a:pt x="989" y="1669"/>
                    </a:lnTo>
                    <a:lnTo>
                      <a:pt x="1021" y="1669"/>
                    </a:lnTo>
                    <a:lnTo>
                      <a:pt x="1052" y="1661"/>
                    </a:lnTo>
                    <a:lnTo>
                      <a:pt x="1075" y="1649"/>
                    </a:lnTo>
                    <a:lnTo>
                      <a:pt x="1083" y="1642"/>
                    </a:lnTo>
                    <a:lnTo>
                      <a:pt x="1088" y="1634"/>
                    </a:lnTo>
                    <a:lnTo>
                      <a:pt x="137" y="469"/>
                    </a:lnTo>
                    <a:lnTo>
                      <a:pt x="134" y="463"/>
                    </a:lnTo>
                    <a:lnTo>
                      <a:pt x="123" y="452"/>
                    </a:lnTo>
                    <a:lnTo>
                      <a:pt x="110" y="436"/>
                    </a:lnTo>
                    <a:lnTo>
                      <a:pt x="94" y="416"/>
                    </a:lnTo>
                    <a:lnTo>
                      <a:pt x="78" y="391"/>
                    </a:lnTo>
                    <a:lnTo>
                      <a:pt x="60" y="362"/>
                    </a:lnTo>
                    <a:lnTo>
                      <a:pt x="42" y="331"/>
                    </a:lnTo>
                    <a:lnTo>
                      <a:pt x="25" y="297"/>
                    </a:lnTo>
                    <a:lnTo>
                      <a:pt x="13" y="260"/>
                    </a:lnTo>
                    <a:lnTo>
                      <a:pt x="4" y="224"/>
                    </a:lnTo>
                    <a:lnTo>
                      <a:pt x="0" y="186"/>
                    </a:lnTo>
                    <a:lnTo>
                      <a:pt x="2" y="150"/>
                    </a:lnTo>
                    <a:lnTo>
                      <a:pt x="11" y="114"/>
                    </a:lnTo>
                    <a:lnTo>
                      <a:pt x="29" y="79"/>
                    </a:lnTo>
                    <a:lnTo>
                      <a:pt x="56" y="47"/>
                    </a:lnTo>
                    <a:lnTo>
                      <a:pt x="90" y="20"/>
                    </a:lnTo>
                    <a:lnTo>
                      <a:pt x="128" y="5"/>
                    </a:lnTo>
                    <a:lnTo>
                      <a:pt x="166" y="0"/>
                    </a:lnTo>
                    <a:close/>
                  </a:path>
                </a:pathLst>
              </a:custGeom>
              <a:grpFill/>
              <a:ln w="0">
                <a:no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EA02A0E2-4F55-494C-A21E-E477F1FC45F0}"/>
                  </a:ext>
                </a:extLst>
              </p:cNvPr>
              <p:cNvSpPr>
                <a:spLocks/>
              </p:cNvSpPr>
              <p:nvPr/>
            </p:nvSpPr>
            <p:spPr bwMode="auto">
              <a:xfrm>
                <a:off x="3374" y="898"/>
                <a:ext cx="508" cy="768"/>
              </a:xfrm>
              <a:custGeom>
                <a:avLst/>
                <a:gdLst>
                  <a:gd name="T0" fmla="*/ 140 w 1016"/>
                  <a:gd name="T1" fmla="*/ 0 h 1535"/>
                  <a:gd name="T2" fmla="*/ 172 w 1016"/>
                  <a:gd name="T3" fmla="*/ 9 h 1535"/>
                  <a:gd name="T4" fmla="*/ 203 w 1016"/>
                  <a:gd name="T5" fmla="*/ 28 h 1535"/>
                  <a:gd name="T6" fmla="*/ 971 w 1016"/>
                  <a:gd name="T7" fmla="*/ 674 h 1535"/>
                  <a:gd name="T8" fmla="*/ 991 w 1016"/>
                  <a:gd name="T9" fmla="*/ 692 h 1535"/>
                  <a:gd name="T10" fmla="*/ 1003 w 1016"/>
                  <a:gd name="T11" fmla="*/ 715 h 1535"/>
                  <a:gd name="T12" fmla="*/ 1013 w 1016"/>
                  <a:gd name="T13" fmla="*/ 741 h 1535"/>
                  <a:gd name="T14" fmla="*/ 1016 w 1016"/>
                  <a:gd name="T15" fmla="*/ 768 h 1535"/>
                  <a:gd name="T16" fmla="*/ 1013 w 1016"/>
                  <a:gd name="T17" fmla="*/ 793 h 1535"/>
                  <a:gd name="T18" fmla="*/ 1003 w 1016"/>
                  <a:gd name="T19" fmla="*/ 819 h 1535"/>
                  <a:gd name="T20" fmla="*/ 991 w 1016"/>
                  <a:gd name="T21" fmla="*/ 842 h 1535"/>
                  <a:gd name="T22" fmla="*/ 971 w 1016"/>
                  <a:gd name="T23" fmla="*/ 862 h 1535"/>
                  <a:gd name="T24" fmla="*/ 203 w 1016"/>
                  <a:gd name="T25" fmla="*/ 1506 h 1535"/>
                  <a:gd name="T26" fmla="*/ 178 w 1016"/>
                  <a:gd name="T27" fmla="*/ 1523 h 1535"/>
                  <a:gd name="T28" fmla="*/ 150 w 1016"/>
                  <a:gd name="T29" fmla="*/ 1532 h 1535"/>
                  <a:gd name="T30" fmla="*/ 123 w 1016"/>
                  <a:gd name="T31" fmla="*/ 1535 h 1535"/>
                  <a:gd name="T32" fmla="*/ 98 w 1016"/>
                  <a:gd name="T33" fmla="*/ 1534 h 1535"/>
                  <a:gd name="T34" fmla="*/ 71 w 1016"/>
                  <a:gd name="T35" fmla="*/ 1524 h 1535"/>
                  <a:gd name="T36" fmla="*/ 47 w 1016"/>
                  <a:gd name="T37" fmla="*/ 1510 h 1535"/>
                  <a:gd name="T38" fmla="*/ 28 w 1016"/>
                  <a:gd name="T39" fmla="*/ 1490 h 1535"/>
                  <a:gd name="T40" fmla="*/ 13 w 1016"/>
                  <a:gd name="T41" fmla="*/ 1467 h 1535"/>
                  <a:gd name="T42" fmla="*/ 4 w 1016"/>
                  <a:gd name="T43" fmla="*/ 1441 h 1535"/>
                  <a:gd name="T44" fmla="*/ 0 w 1016"/>
                  <a:gd name="T45" fmla="*/ 1412 h 1535"/>
                  <a:gd name="T46" fmla="*/ 0 w 1016"/>
                  <a:gd name="T47" fmla="*/ 122 h 1535"/>
                  <a:gd name="T48" fmla="*/ 4 w 1016"/>
                  <a:gd name="T49" fmla="*/ 93 h 1535"/>
                  <a:gd name="T50" fmla="*/ 13 w 1016"/>
                  <a:gd name="T51" fmla="*/ 67 h 1535"/>
                  <a:gd name="T52" fmla="*/ 28 w 1016"/>
                  <a:gd name="T53" fmla="*/ 44 h 1535"/>
                  <a:gd name="T54" fmla="*/ 47 w 1016"/>
                  <a:gd name="T55" fmla="*/ 26 h 1535"/>
                  <a:gd name="T56" fmla="*/ 71 w 1016"/>
                  <a:gd name="T57" fmla="*/ 9 h 1535"/>
                  <a:gd name="T58" fmla="*/ 105 w 1016"/>
                  <a:gd name="T59" fmla="*/ 0 h 1535"/>
                  <a:gd name="T60" fmla="*/ 140 w 1016"/>
                  <a:gd name="T61"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6" h="1535">
                    <a:moveTo>
                      <a:pt x="140" y="0"/>
                    </a:moveTo>
                    <a:lnTo>
                      <a:pt x="172" y="9"/>
                    </a:lnTo>
                    <a:lnTo>
                      <a:pt x="203" y="28"/>
                    </a:lnTo>
                    <a:lnTo>
                      <a:pt x="971" y="674"/>
                    </a:lnTo>
                    <a:lnTo>
                      <a:pt x="991" y="692"/>
                    </a:lnTo>
                    <a:lnTo>
                      <a:pt x="1003" y="715"/>
                    </a:lnTo>
                    <a:lnTo>
                      <a:pt x="1013" y="741"/>
                    </a:lnTo>
                    <a:lnTo>
                      <a:pt x="1016" y="768"/>
                    </a:lnTo>
                    <a:lnTo>
                      <a:pt x="1013" y="793"/>
                    </a:lnTo>
                    <a:lnTo>
                      <a:pt x="1003" y="819"/>
                    </a:lnTo>
                    <a:lnTo>
                      <a:pt x="991" y="842"/>
                    </a:lnTo>
                    <a:lnTo>
                      <a:pt x="971" y="862"/>
                    </a:lnTo>
                    <a:lnTo>
                      <a:pt x="203" y="1506"/>
                    </a:lnTo>
                    <a:lnTo>
                      <a:pt x="178" y="1523"/>
                    </a:lnTo>
                    <a:lnTo>
                      <a:pt x="150" y="1532"/>
                    </a:lnTo>
                    <a:lnTo>
                      <a:pt x="123" y="1535"/>
                    </a:lnTo>
                    <a:lnTo>
                      <a:pt x="98" y="1534"/>
                    </a:lnTo>
                    <a:lnTo>
                      <a:pt x="71" y="1524"/>
                    </a:lnTo>
                    <a:lnTo>
                      <a:pt x="47" y="1510"/>
                    </a:lnTo>
                    <a:lnTo>
                      <a:pt x="28" y="1490"/>
                    </a:lnTo>
                    <a:lnTo>
                      <a:pt x="13" y="1467"/>
                    </a:lnTo>
                    <a:lnTo>
                      <a:pt x="4" y="1441"/>
                    </a:lnTo>
                    <a:lnTo>
                      <a:pt x="0" y="1412"/>
                    </a:lnTo>
                    <a:lnTo>
                      <a:pt x="0" y="122"/>
                    </a:lnTo>
                    <a:lnTo>
                      <a:pt x="4" y="93"/>
                    </a:lnTo>
                    <a:lnTo>
                      <a:pt x="13" y="67"/>
                    </a:lnTo>
                    <a:lnTo>
                      <a:pt x="28" y="44"/>
                    </a:lnTo>
                    <a:lnTo>
                      <a:pt x="47" y="26"/>
                    </a:lnTo>
                    <a:lnTo>
                      <a:pt x="71" y="9"/>
                    </a:lnTo>
                    <a:lnTo>
                      <a:pt x="105" y="0"/>
                    </a:lnTo>
                    <a:lnTo>
                      <a:pt x="140" y="0"/>
                    </a:lnTo>
                    <a:close/>
                  </a:path>
                </a:pathLst>
              </a:custGeom>
              <a:grpFill/>
              <a:ln w="0">
                <a:solidFill>
                  <a:schemeClr val="accent2"/>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5" name="Rectangle 46">
            <a:extLst>
              <a:ext uri="{FF2B5EF4-FFF2-40B4-BE49-F238E27FC236}">
                <a16:creationId xmlns:a16="http://schemas.microsoft.com/office/drawing/2014/main" id="{C3A89289-EF0B-4C9D-B13F-F18B7045AE68}"/>
              </a:ext>
            </a:extLst>
          </p:cNvPr>
          <p:cNvSpPr/>
          <p:nvPr/>
        </p:nvSpPr>
        <p:spPr>
          <a:xfrm>
            <a:off x="7699047" y="3561159"/>
            <a:ext cx="2525397" cy="2541208"/>
          </a:xfrm>
          <a:prstGeom prst="rect">
            <a:avLst/>
          </a:prstGeom>
        </p:spPr>
        <p:txBody>
          <a:bodyPr wrap="square">
            <a:spAutoFit/>
          </a:bodyPr>
          <a:lstStyle/>
          <a:p>
            <a:pPr algn="ctr">
              <a:lnSpc>
                <a:spcPct val="150000"/>
              </a:lnSpc>
            </a:pPr>
            <a:r>
              <a:rPr lang="lt-LT" dirty="0">
                <a:solidFill>
                  <a:srgbClr val="434244"/>
                </a:solidFill>
              </a:rPr>
              <a:t>Iškėlus bankrotą, įregistravus likviduojamos įmonės statusą, VDI nustačius pažeidimus, pritaikius </a:t>
            </a:r>
            <a:r>
              <a:rPr lang="lt-LT">
                <a:solidFill>
                  <a:srgbClr val="434244"/>
                </a:solidFill>
              </a:rPr>
              <a:t>tarptautines sankcijas   </a:t>
            </a:r>
            <a:endParaRPr lang="en-US" dirty="0">
              <a:solidFill>
                <a:srgbClr val="434244"/>
              </a:solidFill>
              <a:latin typeface="Gordita" charset="0"/>
            </a:endParaRPr>
          </a:p>
        </p:txBody>
      </p:sp>
    </p:spTree>
    <p:extLst>
      <p:ext uri="{BB962C8B-B14F-4D97-AF65-F5344CB8AC3E}">
        <p14:creationId xmlns:p14="http://schemas.microsoft.com/office/powerpoint/2010/main" val="359473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25">
            <a:extLst>
              <a:ext uri="{FF2B5EF4-FFF2-40B4-BE49-F238E27FC236}">
                <a16:creationId xmlns:a16="http://schemas.microsoft.com/office/drawing/2014/main" id="{C7D8E4E7-3091-4979-90F5-C89A0F5967AB}"/>
              </a:ext>
            </a:extLst>
          </p:cNvPr>
          <p:cNvSpPr/>
          <p:nvPr/>
        </p:nvSpPr>
        <p:spPr>
          <a:xfrm rot="10800000">
            <a:off x="6005706" y="4942882"/>
            <a:ext cx="324605" cy="279831"/>
          </a:xfrm>
          <a:prstGeom prst="triangle">
            <a:avLst/>
          </a:prstGeom>
          <a:solidFill>
            <a:srgbClr val="4CA877"/>
          </a:solidFill>
          <a:ln>
            <a:solidFill>
              <a:srgbClr val="4CA8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36EE5C80-C843-4D54-A289-D045310E1BB0}"/>
              </a:ext>
            </a:extLst>
          </p:cNvPr>
          <p:cNvSpPr/>
          <p:nvPr/>
        </p:nvSpPr>
        <p:spPr>
          <a:xfrm rot="10800000">
            <a:off x="9719342" y="4946702"/>
            <a:ext cx="324605" cy="279831"/>
          </a:xfrm>
          <a:prstGeom prs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64154352-7FC4-46DC-8485-0C06300F40B2}"/>
              </a:ext>
            </a:extLst>
          </p:cNvPr>
          <p:cNvSpPr/>
          <p:nvPr/>
        </p:nvSpPr>
        <p:spPr>
          <a:xfrm rot="10800000">
            <a:off x="2225287" y="4939062"/>
            <a:ext cx="324605" cy="279831"/>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1A08EC5-F627-47E1-9E4F-17738FC93231}"/>
              </a:ext>
            </a:extLst>
          </p:cNvPr>
          <p:cNvCxnSpPr/>
          <p:nvPr/>
        </p:nvCxnSpPr>
        <p:spPr>
          <a:xfrm>
            <a:off x="2382922" y="5589240"/>
            <a:ext cx="7421490" cy="0"/>
          </a:xfrm>
          <a:prstGeom prst="line">
            <a:avLst/>
          </a:prstGeom>
          <a:ln w="38100">
            <a:gradFill>
              <a:gsLst>
                <a:gs pos="0">
                  <a:srgbClr val="2E75B6"/>
                </a:gs>
                <a:gs pos="55000">
                  <a:srgbClr val="005688"/>
                </a:gs>
                <a:gs pos="100000">
                  <a:srgbClr val="333F50"/>
                </a:gs>
              </a:gsLst>
              <a:lin ang="0" scaled="0"/>
            </a:gradFill>
            <a:prstDash val="dash"/>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9004BBC3-34AB-47E9-83EA-BCC5E015AA02}"/>
              </a:ext>
            </a:extLst>
          </p:cNvPr>
          <p:cNvSpPr/>
          <p:nvPr/>
        </p:nvSpPr>
        <p:spPr>
          <a:xfrm>
            <a:off x="8545285" y="1911298"/>
            <a:ext cx="2520280" cy="3034986"/>
          </a:xfrm>
          <a:prstGeom prst="roundRect">
            <a:avLst>
              <a:gd name="adj" fmla="val 549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28349C1D-ED48-4EEC-85D4-DA44BD6DC653}"/>
              </a:ext>
            </a:extLst>
          </p:cNvPr>
          <p:cNvSpPr/>
          <p:nvPr/>
        </p:nvSpPr>
        <p:spPr>
          <a:xfrm>
            <a:off x="8549951" y="3425395"/>
            <a:ext cx="2514602" cy="4519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Rounded Corners 30">
            <a:extLst>
              <a:ext uri="{FF2B5EF4-FFF2-40B4-BE49-F238E27FC236}">
                <a16:creationId xmlns:a16="http://schemas.microsoft.com/office/drawing/2014/main" id="{C554C2BE-7162-4526-8752-6E61A534E1E0}"/>
              </a:ext>
            </a:extLst>
          </p:cNvPr>
          <p:cNvSpPr/>
          <p:nvPr/>
        </p:nvSpPr>
        <p:spPr>
          <a:xfrm>
            <a:off x="4907919" y="1870753"/>
            <a:ext cx="2520280" cy="3068309"/>
          </a:xfrm>
          <a:prstGeom prst="roundRect">
            <a:avLst>
              <a:gd name="adj" fmla="val 549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5AF199A8-F036-4072-8077-FF9F99385B5B}"/>
              </a:ext>
            </a:extLst>
          </p:cNvPr>
          <p:cNvSpPr/>
          <p:nvPr/>
        </p:nvSpPr>
        <p:spPr>
          <a:xfrm>
            <a:off x="4926849" y="3409036"/>
            <a:ext cx="2510949" cy="4519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Rounded Corners 2">
            <a:extLst>
              <a:ext uri="{FF2B5EF4-FFF2-40B4-BE49-F238E27FC236}">
                <a16:creationId xmlns:a16="http://schemas.microsoft.com/office/drawing/2014/main" id="{5985EE48-3E6A-423B-AB69-5F53061A399A}"/>
              </a:ext>
            </a:extLst>
          </p:cNvPr>
          <p:cNvSpPr/>
          <p:nvPr/>
        </p:nvSpPr>
        <p:spPr>
          <a:xfrm>
            <a:off x="1127448" y="1877975"/>
            <a:ext cx="2520280" cy="3068309"/>
          </a:xfrm>
          <a:prstGeom prst="roundRect">
            <a:avLst>
              <a:gd name="adj" fmla="val 549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C1BF2B07-7E38-43DE-8866-3AAF65A263B2}"/>
              </a:ext>
            </a:extLst>
          </p:cNvPr>
          <p:cNvSpPr/>
          <p:nvPr/>
        </p:nvSpPr>
        <p:spPr>
          <a:xfrm>
            <a:off x="1127449" y="3425395"/>
            <a:ext cx="2510949" cy="4519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Rounded Corners 15">
            <a:extLst>
              <a:ext uri="{FF2B5EF4-FFF2-40B4-BE49-F238E27FC236}">
                <a16:creationId xmlns:a16="http://schemas.microsoft.com/office/drawing/2014/main" id="{99AB3537-914E-47AD-9341-4496795009DF}"/>
              </a:ext>
            </a:extLst>
          </p:cNvPr>
          <p:cNvSpPr/>
          <p:nvPr/>
        </p:nvSpPr>
        <p:spPr>
          <a:xfrm>
            <a:off x="1289038" y="2110154"/>
            <a:ext cx="2197100" cy="1203273"/>
          </a:xfrm>
          <a:prstGeom prst="roundRect">
            <a:avLst>
              <a:gd name="adj" fmla="val 50000"/>
            </a:avLst>
          </a:prstGeom>
          <a:solidFill>
            <a:schemeClr val="bg1"/>
          </a:solidFill>
          <a:ln>
            <a:noFill/>
          </a:ln>
          <a:effectLst>
            <a:outerShdw blurRad="38100" dist="50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solidFill>
                  <a:srgbClr val="434244"/>
                </a:solidFill>
                <a:latin typeface="Gordita" charset="0"/>
                <a:cs typeface="Gordita" charset="0"/>
              </a:rPr>
              <a:t>Tikslinių atostogų metu </a:t>
            </a:r>
            <a:endParaRPr lang="en-IN" sz="2000" dirty="0">
              <a:solidFill>
                <a:srgbClr val="434244"/>
              </a:solidFill>
              <a:latin typeface="Gordita" charset="0"/>
              <a:cs typeface="Gordita" charset="0"/>
            </a:endParaRPr>
          </a:p>
        </p:txBody>
      </p:sp>
      <p:sp>
        <p:nvSpPr>
          <p:cNvPr id="17" name="Rectangle: Rounded Corners 16">
            <a:extLst>
              <a:ext uri="{FF2B5EF4-FFF2-40B4-BE49-F238E27FC236}">
                <a16:creationId xmlns:a16="http://schemas.microsoft.com/office/drawing/2014/main" id="{DAB9E2F2-1B53-421F-A392-19DFEB07A232}"/>
              </a:ext>
            </a:extLst>
          </p:cNvPr>
          <p:cNvSpPr/>
          <p:nvPr/>
        </p:nvSpPr>
        <p:spPr>
          <a:xfrm>
            <a:off x="5008005" y="2110154"/>
            <a:ext cx="2320005" cy="1174683"/>
          </a:xfrm>
          <a:prstGeom prst="roundRect">
            <a:avLst>
              <a:gd name="adj" fmla="val 50000"/>
            </a:avLst>
          </a:prstGeom>
          <a:solidFill>
            <a:schemeClr val="bg1"/>
          </a:solidFill>
          <a:ln>
            <a:noFill/>
          </a:ln>
          <a:effectLst>
            <a:outerShdw blurRad="38100" dist="50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solidFill>
                  <a:srgbClr val="434244"/>
                </a:solidFill>
                <a:latin typeface="Gordita" charset="0"/>
                <a:cs typeface="Gordita" charset="0"/>
              </a:rPr>
              <a:t>Laikino nedarbingumo metu </a:t>
            </a:r>
            <a:endParaRPr lang="en-IN" sz="2000" dirty="0">
              <a:solidFill>
                <a:srgbClr val="434244"/>
              </a:solidFill>
              <a:latin typeface="Gordita" charset="0"/>
              <a:cs typeface="Gordita" charset="0"/>
            </a:endParaRPr>
          </a:p>
        </p:txBody>
      </p:sp>
      <p:sp>
        <p:nvSpPr>
          <p:cNvPr id="18" name="Rectangle: Rounded Corners 17">
            <a:extLst>
              <a:ext uri="{FF2B5EF4-FFF2-40B4-BE49-F238E27FC236}">
                <a16:creationId xmlns:a16="http://schemas.microsoft.com/office/drawing/2014/main" id="{1475A6BF-4A86-4E96-8250-E56A080E1B27}"/>
              </a:ext>
            </a:extLst>
          </p:cNvPr>
          <p:cNvSpPr/>
          <p:nvPr/>
        </p:nvSpPr>
        <p:spPr>
          <a:xfrm>
            <a:off x="8705862" y="2110154"/>
            <a:ext cx="2197100" cy="1203273"/>
          </a:xfrm>
          <a:prstGeom prst="roundRect">
            <a:avLst>
              <a:gd name="adj" fmla="val 50000"/>
            </a:avLst>
          </a:prstGeom>
          <a:solidFill>
            <a:schemeClr val="bg1"/>
          </a:solidFill>
          <a:ln>
            <a:noFill/>
          </a:ln>
          <a:effectLst>
            <a:outerShdw blurRad="38100" dist="50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solidFill>
                  <a:srgbClr val="434244"/>
                </a:solidFill>
                <a:latin typeface="Gordita" charset="0"/>
                <a:cs typeface="Gordita" charset="0"/>
              </a:rPr>
              <a:t>Kitais atvejais, kai darbdavys nemoka </a:t>
            </a:r>
            <a:r>
              <a:rPr lang="lt-LT" sz="2000">
                <a:solidFill>
                  <a:srgbClr val="434244"/>
                </a:solidFill>
                <a:latin typeface="Gordita" charset="0"/>
                <a:cs typeface="Gordita" charset="0"/>
              </a:rPr>
              <a:t>DU </a:t>
            </a:r>
            <a:endParaRPr lang="en-IN" sz="2000" dirty="0">
              <a:solidFill>
                <a:srgbClr val="434244"/>
              </a:solidFill>
              <a:latin typeface="Gordita" charset="0"/>
              <a:cs typeface="Gordita" charset="0"/>
            </a:endParaRPr>
          </a:p>
        </p:txBody>
      </p:sp>
      <p:sp>
        <p:nvSpPr>
          <p:cNvPr id="4" name="Oval 3">
            <a:extLst>
              <a:ext uri="{FF2B5EF4-FFF2-40B4-BE49-F238E27FC236}">
                <a16:creationId xmlns:a16="http://schemas.microsoft.com/office/drawing/2014/main" id="{4525C610-718D-4ECD-88B4-D6E29D220A64}"/>
              </a:ext>
            </a:extLst>
          </p:cNvPr>
          <p:cNvSpPr/>
          <p:nvPr/>
        </p:nvSpPr>
        <p:spPr>
          <a:xfrm>
            <a:off x="2166898" y="5373216"/>
            <a:ext cx="432048" cy="432048"/>
          </a:xfrm>
          <a:prstGeom prst="ellipse">
            <a:avLst/>
          </a:prstGeom>
          <a:solidFill>
            <a:schemeClr val="bg1"/>
          </a:solidFill>
          <a:ln w="5080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10046CA6-195E-4CD4-8B9B-71E6B4D3B9BE}"/>
              </a:ext>
            </a:extLst>
          </p:cNvPr>
          <p:cNvSpPr/>
          <p:nvPr/>
        </p:nvSpPr>
        <p:spPr>
          <a:xfrm>
            <a:off x="5951984" y="5373216"/>
            <a:ext cx="432048" cy="432048"/>
          </a:xfrm>
          <a:prstGeom prst="ellipse">
            <a:avLst/>
          </a:prstGeom>
          <a:solidFill>
            <a:schemeClr val="bg1"/>
          </a:solidFill>
          <a:ln w="50800">
            <a:solidFill>
              <a:srgbClr val="0056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CB24C98-9E30-454E-8F49-1A429F079EFF}"/>
              </a:ext>
            </a:extLst>
          </p:cNvPr>
          <p:cNvSpPr/>
          <p:nvPr/>
        </p:nvSpPr>
        <p:spPr>
          <a:xfrm>
            <a:off x="9665619" y="5373216"/>
            <a:ext cx="432048" cy="432048"/>
          </a:xfrm>
          <a:prstGeom prst="ellipse">
            <a:avLst/>
          </a:prstGeom>
          <a:solidFill>
            <a:schemeClr val="bg1"/>
          </a:solidFill>
          <a:ln w="508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0C88E4AE-562A-43D4-8080-A0ADD2F731B1}"/>
              </a:ext>
            </a:extLst>
          </p:cNvPr>
          <p:cNvSpPr txBox="1">
            <a:spLocks/>
          </p:cNvSpPr>
          <p:nvPr/>
        </p:nvSpPr>
        <p:spPr>
          <a:xfrm>
            <a:off x="2337927" y="392702"/>
            <a:ext cx="7543716" cy="638786"/>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0" i="0" kern="1200">
                <a:solidFill>
                  <a:srgbClr val="09AB56"/>
                </a:solidFill>
                <a:latin typeface="Gordita" charset="0"/>
                <a:ea typeface="Gordita" charset="0"/>
                <a:cs typeface="Gordita" charset="0"/>
              </a:defRPr>
            </a:lvl1pPr>
          </a:lstStyle>
          <a:p>
            <a:pPr algn="ctr"/>
            <a:r>
              <a:rPr lang="lt-LT" dirty="0">
                <a:solidFill>
                  <a:srgbClr val="4CA877"/>
                </a:solidFill>
              </a:rPr>
              <a:t>Subsidija nemokama </a:t>
            </a:r>
            <a:endParaRPr lang="en-US" dirty="0">
              <a:solidFill>
                <a:srgbClr val="4CA877"/>
              </a:solidFill>
            </a:endParaRPr>
          </a:p>
        </p:txBody>
      </p:sp>
    </p:spTree>
    <p:extLst>
      <p:ext uri="{BB962C8B-B14F-4D97-AF65-F5344CB8AC3E}">
        <p14:creationId xmlns:p14="http://schemas.microsoft.com/office/powerpoint/2010/main" val="68641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92" y="372329"/>
            <a:ext cx="5329646" cy="1169088"/>
          </a:xfrm>
        </p:spPr>
        <p:txBody>
          <a:bodyPr>
            <a:normAutofit/>
          </a:bodyPr>
          <a:lstStyle/>
          <a:p>
            <a:pPr algn="ctr"/>
            <a:r>
              <a:rPr lang="lt-LT">
                <a:solidFill>
                  <a:srgbClr val="4CA877"/>
                </a:solidFill>
              </a:rPr>
              <a:t>Įsipareigojimai</a:t>
            </a:r>
            <a:endParaRPr lang="en-US">
              <a:solidFill>
                <a:srgbClr val="4CA877"/>
              </a:solidFill>
            </a:endParaRPr>
          </a:p>
        </p:txBody>
      </p:sp>
      <p:sp>
        <p:nvSpPr>
          <p:cNvPr id="4" name="Text Placeholder 3"/>
          <p:cNvSpPr>
            <a:spLocks noGrp="1"/>
          </p:cNvSpPr>
          <p:nvPr>
            <p:ph type="body" sz="half" idx="2"/>
          </p:nvPr>
        </p:nvSpPr>
        <p:spPr>
          <a:xfrm>
            <a:off x="696686" y="1378857"/>
            <a:ext cx="5472001" cy="4484914"/>
          </a:xfrm>
        </p:spPr>
        <p:txBody>
          <a:bodyPr vert="horz" lIns="91440" tIns="45720" rIns="91440" bIns="45720" rtlCol="0" anchor="t">
            <a:noAutofit/>
          </a:bodyPr>
          <a:lstStyle/>
          <a:p>
            <a:pPr algn="just"/>
            <a:r>
              <a:rPr lang="lt-LT" sz="1900" dirty="0">
                <a:latin typeface="Gordita"/>
                <a:cs typeface="Gordita"/>
              </a:rPr>
              <a:t>Išlaikyti ne mažiau 50 proc. darbo vietų ne mažiau 3 mėnesius nuo subsidijos mokėjimo pabaigos;</a:t>
            </a:r>
          </a:p>
          <a:p>
            <a:pPr algn="just"/>
            <a:r>
              <a:rPr lang="lt-LT" sz="2000" dirty="0"/>
              <a:t>Ne vėliau kaip per 3 darbo dienas po prastovos atšaukimo Užimtumo tarnybai pateikti dokumentą apie prastovos atšaukimą;</a:t>
            </a:r>
          </a:p>
          <a:p>
            <a:pPr algn="just"/>
            <a:r>
              <a:rPr lang="lt-LT" sz="2000" dirty="0"/>
              <a:t>Pateikti Užimtumo tarnybai jos prašomą informaciją bei papildomus dokumentus, susijusios su subsidijos darbo užmokesčiui mokėjimu pagal šį pasiūlymą. </a:t>
            </a:r>
          </a:p>
          <a:p>
            <a:pPr algn="just"/>
            <a:endParaRPr lang="lt-LT" sz="2000" dirty="0"/>
          </a:p>
          <a:p>
            <a:pPr algn="just"/>
            <a:endParaRPr lang="lt-LT" sz="2000" dirty="0"/>
          </a:p>
          <a:p>
            <a:pPr algn="just"/>
            <a:endParaRPr lang="lt-LT" sz="1900" dirty="0">
              <a:latin typeface="Gordita"/>
              <a:cs typeface="Gordita"/>
            </a:endParaRPr>
          </a:p>
          <a:p>
            <a:pPr algn="just"/>
            <a:endParaRPr lang="lt-LT" sz="1900" dirty="0">
              <a:latin typeface="Gordita"/>
              <a:cs typeface="Gordita"/>
            </a:endParaRPr>
          </a:p>
        </p:txBody>
      </p:sp>
      <p:pic>
        <p:nvPicPr>
          <p:cNvPr id="5" name="Paveikslėlio vietos rezervavimo ženklas 4"/>
          <p:cNvPicPr>
            <a:picLocks noGrp="1" noChangeAspect="1"/>
          </p:cNvPicPr>
          <p:nvPr>
            <p:ph type="pic" idx="1"/>
          </p:nvPr>
        </p:nvPicPr>
        <p:blipFill>
          <a:blip r:embed="rId2">
            <a:extLst>
              <a:ext uri="{28A0092B-C50C-407E-A947-70E740481C1C}">
                <a14:useLocalDpi xmlns:a14="http://schemas.microsoft.com/office/drawing/2010/main" val="0"/>
              </a:ext>
            </a:extLst>
          </a:blip>
          <a:srcRect l="22493" r="22493"/>
          <a:stretch>
            <a:fillRect/>
          </a:stretch>
        </p:blipFill>
        <p:spPr/>
      </p:pic>
    </p:spTree>
    <p:extLst>
      <p:ext uri="{BB962C8B-B14F-4D97-AF65-F5344CB8AC3E}">
        <p14:creationId xmlns:p14="http://schemas.microsoft.com/office/powerpoint/2010/main" val="597942053"/>
      </p:ext>
    </p:extLst>
  </p:cSld>
  <p:clrMapOvr>
    <a:masterClrMapping/>
  </p:clrMapOvr>
</p:sld>
</file>

<file path=ppt/theme/theme1.xml><?xml version="1.0" encoding="utf-8"?>
<a:theme xmlns:a="http://schemas.openxmlformats.org/drawingml/2006/main" name="Office Theme">
  <a:themeElements>
    <a:clrScheme name="Custom 3">
      <a:dk1>
        <a:srgbClr val="414144"/>
      </a:dk1>
      <a:lt1>
        <a:srgbClr val="FFFFFF"/>
      </a:lt1>
      <a:dk2>
        <a:srgbClr val="44546A"/>
      </a:dk2>
      <a:lt2>
        <a:srgbClr val="E7E6E6"/>
      </a:lt2>
      <a:accent1>
        <a:srgbClr val="0FB271"/>
      </a:accent1>
      <a:accent2>
        <a:srgbClr val="A3DDFF"/>
      </a:accent2>
      <a:accent3>
        <a:srgbClr val="1D44DD"/>
      </a:accent3>
      <a:accent4>
        <a:srgbClr val="414144"/>
      </a:accent4>
      <a:accent5>
        <a:srgbClr val="5B9BD5"/>
      </a:accent5>
      <a:accent6>
        <a:srgbClr val="267930"/>
      </a:accent6>
      <a:hlink>
        <a:srgbClr val="0EB271"/>
      </a:hlink>
      <a:folHlink>
        <a:srgbClr val="1D44DD"/>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984</Words>
  <Application>Microsoft Office PowerPoint</Application>
  <PresentationFormat>Widescreen</PresentationFormat>
  <Paragraphs>219</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Cambria</vt:lpstr>
      <vt:lpstr>Gordita Light</vt:lpstr>
      <vt:lpstr>AppleSymbols</vt:lpstr>
      <vt:lpstr>Gordita</vt:lpstr>
      <vt:lpstr>Arial</vt:lpstr>
      <vt:lpstr>Office Theme</vt:lpstr>
      <vt:lpstr>Užimtumo tarnybos Covid-19 pagalbos priemonės verslui 2021 m </vt:lpstr>
      <vt:lpstr>  Subsidijos darbdaviams darbo užmokesčiui už prastovose esančius darbuotojus</vt:lpstr>
      <vt:lpstr>PowerPoint Presentation</vt:lpstr>
      <vt:lpstr>Subsidijos dydis</vt:lpstr>
      <vt:lpstr>PowerPoint Presentation</vt:lpstr>
      <vt:lpstr>Subsidija darbo užmokesčiui </vt:lpstr>
      <vt:lpstr>PowerPoint Presentation</vt:lpstr>
      <vt:lpstr>PowerPoint Presentation</vt:lpstr>
      <vt:lpstr>Įsipareigojimai</vt:lpstr>
      <vt:lpstr>Įsipareigojimų nevykdymo pasekmės </vt:lpstr>
      <vt:lpstr>PowerPoint Presentation</vt:lpstr>
      <vt:lpstr>Subsidijos skyrimui pateikiami dokumentai </vt:lpstr>
      <vt:lpstr>Prašymo pavyzdys  </vt:lpstr>
      <vt:lpstr>Kreiptis </vt:lpstr>
      <vt:lpstr>Dažniausiai pasitaikančios klaidos  </vt:lpstr>
      <vt:lpstr>Kauno KAD išmokėtos subsidijos už prastovas per 2020 metus</vt:lpstr>
      <vt:lpstr>Kauno KAD išmokėtos po prastovinės subsidijos per 2020 metus</vt:lpstr>
      <vt:lpstr>Daugiau apie Covid-19 priemones:</vt:lpstr>
      <vt:lpstr>  kaunas@uzt.lt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Užimtumo tarnybos Covid-19 pagalbos priemonės verslui 2021 m</dc:title>
  <dc:creator>Renata Ševerenkienė</dc:creator>
  <cp:lastModifiedBy>Viktorija Mileikaite</cp:lastModifiedBy>
  <cp:revision>1</cp:revision>
  <dcterms:created xsi:type="dcterms:W3CDTF">2021-01-19T07:43:33Z</dcterms:created>
  <dcterms:modified xsi:type="dcterms:W3CDTF">2021-01-22T07:56:40Z</dcterms:modified>
</cp:coreProperties>
</file>