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8" r:id="rId2"/>
    <p:sldId id="286" r:id="rId3"/>
    <p:sldId id="285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297" r:id="rId1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ulius Jarmalis" initials="SJ" lastIdx="1" clrIdx="0">
    <p:extLst>
      <p:ext uri="{19B8F6BF-5375-455C-9EA6-DF929625EA0E}">
        <p15:presenceInfo xmlns:p15="http://schemas.microsoft.com/office/powerpoint/2012/main" userId="S-1-5-21-3191674957-3533877651-2081143874-2529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2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27" autoAdjust="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BC79D-2687-4120-975C-F76C0AC18406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B3EF3-F682-4FD3-8783-0EC3D0C4284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28673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3A3019-C96B-4118-B146-3DA8E230FF42}" type="slidenum">
              <a:rPr kumimoji="0" lang="lt-L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lt-L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404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3A3019-C96B-4118-B146-3DA8E230FF42}" type="slidenum">
              <a:rPr kumimoji="0" lang="lt-L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lt-L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6040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5398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0187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0851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697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168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5268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4926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8511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6305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705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9303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DEB03-12EC-492B-8A8A-FD476F20BD6F}" type="datetimeFigureOut">
              <a:rPr lang="lt-LT" smtClean="0"/>
              <a:t>2021-01-22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3378C-6D70-45B4-B823-8370FC3CF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6436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tar.lt/portal/lt/legalAct/1ac61810242211eb932eb1ed7f923910/as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-tar.lt/portal/lt/legalAct/180a88c02f1e11eb932eb1ed7f923910" TargetMode="External"/><Relationship Id="rId4" Type="http://schemas.openxmlformats.org/officeDocument/2006/relationships/hyperlink" Target="http://www.e-tar.lt/portal/lt/legalAct/TAR.0F9036415DBD/asr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kolu.atidejimas@sodra.l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ė 1"/>
          <p:cNvGrpSpPr/>
          <p:nvPr/>
        </p:nvGrpSpPr>
        <p:grpSpPr>
          <a:xfrm>
            <a:off x="-4579" y="0"/>
            <a:ext cx="12196579" cy="6858000"/>
            <a:chOff x="-4578" y="0"/>
            <a:chExt cx="12196579" cy="6858000"/>
          </a:xfrm>
        </p:grpSpPr>
        <p:pic>
          <p:nvPicPr>
            <p:cNvPr id="15" name="Paveikslėlis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24" r="47088"/>
            <a:stretch/>
          </p:blipFill>
          <p:spPr>
            <a:xfrm>
              <a:off x="-1" y="3805518"/>
              <a:ext cx="4164106" cy="3052482"/>
            </a:xfrm>
            <a:prstGeom prst="rect">
              <a:avLst/>
            </a:prstGeom>
          </p:spPr>
        </p:pic>
        <p:grpSp>
          <p:nvGrpSpPr>
            <p:cNvPr id="10" name="Grupė 9"/>
            <p:cNvGrpSpPr/>
            <p:nvPr/>
          </p:nvGrpSpPr>
          <p:grpSpPr>
            <a:xfrm>
              <a:off x="-4578" y="0"/>
              <a:ext cx="12196579" cy="6858000"/>
              <a:chOff x="-4578" y="0"/>
              <a:chExt cx="12196579" cy="6858000"/>
            </a:xfrm>
          </p:grpSpPr>
          <p:pic>
            <p:nvPicPr>
              <p:cNvPr id="11" name="Paveikslėlis 1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089"/>
              <a:stretch/>
            </p:blipFill>
            <p:spPr>
              <a:xfrm>
                <a:off x="-4578" y="0"/>
                <a:ext cx="3414365" cy="4302000"/>
              </a:xfrm>
              <a:prstGeom prst="rect">
                <a:avLst/>
              </a:prstGeom>
            </p:spPr>
          </p:pic>
          <p:pic>
            <p:nvPicPr>
              <p:cNvPr id="12" name="Paveikslėlis 1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641"/>
              <a:stretch/>
            </p:blipFill>
            <p:spPr>
              <a:xfrm>
                <a:off x="8131473" y="2898000"/>
                <a:ext cx="4060527" cy="3960000"/>
              </a:xfrm>
              <a:prstGeom prst="rect">
                <a:avLst/>
              </a:prstGeom>
            </p:spPr>
          </p:pic>
          <p:pic>
            <p:nvPicPr>
              <p:cNvPr id="13" name="Paveikslėlis 1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824" r="47088"/>
              <a:stretch/>
            </p:blipFill>
            <p:spPr>
              <a:xfrm>
                <a:off x="3191070" y="0"/>
                <a:ext cx="5051978" cy="6858000"/>
              </a:xfrm>
              <a:prstGeom prst="rect">
                <a:avLst/>
              </a:prstGeom>
            </p:spPr>
          </p:pic>
          <p:pic>
            <p:nvPicPr>
              <p:cNvPr id="14" name="Paveikslėlis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824" r="47088"/>
              <a:stretch/>
            </p:blipFill>
            <p:spPr>
              <a:xfrm>
                <a:off x="8027895" y="0"/>
                <a:ext cx="4164106" cy="3052482"/>
              </a:xfrm>
              <a:prstGeom prst="rect">
                <a:avLst/>
              </a:prstGeom>
            </p:spPr>
          </p:pic>
        </p:grpSp>
      </p:grpSp>
      <p:sp>
        <p:nvSpPr>
          <p:cNvPr id="9" name="TextBox 8"/>
          <p:cNvSpPr txBox="1"/>
          <p:nvPr/>
        </p:nvSpPr>
        <p:spPr>
          <a:xfrm>
            <a:off x="352425" y="2175319"/>
            <a:ext cx="11268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lt-LT" sz="5400" noProof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„Sodros“ mokestinė pagalba verslui</a:t>
            </a:r>
            <a:endParaRPr kumimoji="0" lang="lt-LT" sz="5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9331" y="5534983"/>
            <a:ext cx="10775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„Sodra“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2021</a:t>
            </a:r>
            <a:r>
              <a:rPr kumimoji="0" lang="lt-LT" sz="24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01</a:t>
            </a: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lt-LT" sz="2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kumimoji="0" lang="lt-LT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59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9642843" y="3979987"/>
            <a:ext cx="97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892 €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rgbClr val="8A2062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PAGALBA VERSLUI</a:t>
            </a:r>
            <a:endParaRPr kumimoji="0" lang="lt-LT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Pavadinimas 1"/>
          <p:cNvSpPr txBox="1">
            <a:spLocks/>
          </p:cNvSpPr>
          <p:nvPr/>
        </p:nvSpPr>
        <p:spPr>
          <a:xfrm>
            <a:off x="0" y="400110"/>
            <a:ext cx="11852476" cy="762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Teisės aktai</a:t>
            </a:r>
            <a:endParaRPr lang="lt-LT" sz="3200" i="1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endParaRPr lang="lt-LT" sz="32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aveikslėlis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9" name="Stačiakampis 8"/>
          <p:cNvSpPr/>
          <p:nvPr/>
        </p:nvSpPr>
        <p:spPr>
          <a:xfrm>
            <a:off x="569158" y="1162237"/>
            <a:ext cx="10935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569158" y="1351687"/>
            <a:ext cx="109354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Valstybinio socialinio draudimo fondo administravimo įstaigų santykių su draudėjais paskelbus karantiną Lietuvos Respublikos ir/ar savivaldybių teritorijose tvarkos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aprašymas</a:t>
            </a: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447675"/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www.e-tar.lt/portal/lt/legalAct/1ac61810242211eb932eb1ed7f923910/asr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indent="-442913">
              <a:tabLst>
                <a:tab pos="442913" algn="l"/>
              </a:tabLst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  Valstybinio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socialinio draudimo įstatymo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lt-LT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straipsnis</a:t>
            </a:r>
          </a:p>
          <a:p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/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www.e-tar.lt/portal/lt/legalAct/TAR.0F9036415DBD/asr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indent="-442913"/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  Valstybinio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socialinio draudimo fondo valstybės pagalbos teikimo įmonėms, nukentėjusioms nuo COVID – 19 protrūkio,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taisyklės</a:t>
            </a:r>
          </a:p>
          <a:p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/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www.e-tar.lt/portal/lt/legalAct/180a88c02f1e11eb932eb1ed7f923910</a:t>
            </a: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04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ė 1"/>
          <p:cNvGrpSpPr/>
          <p:nvPr/>
        </p:nvGrpSpPr>
        <p:grpSpPr>
          <a:xfrm>
            <a:off x="-4579" y="0"/>
            <a:ext cx="12196579" cy="6858000"/>
            <a:chOff x="-4578" y="0"/>
            <a:chExt cx="12196579" cy="6858000"/>
          </a:xfrm>
        </p:grpSpPr>
        <p:pic>
          <p:nvPicPr>
            <p:cNvPr id="15" name="Paveikslėlis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24" r="47088"/>
            <a:stretch/>
          </p:blipFill>
          <p:spPr>
            <a:xfrm>
              <a:off x="-1" y="3805518"/>
              <a:ext cx="4164106" cy="3052482"/>
            </a:xfrm>
            <a:prstGeom prst="rect">
              <a:avLst/>
            </a:prstGeom>
          </p:spPr>
        </p:pic>
        <p:grpSp>
          <p:nvGrpSpPr>
            <p:cNvPr id="10" name="Grupė 9"/>
            <p:cNvGrpSpPr/>
            <p:nvPr/>
          </p:nvGrpSpPr>
          <p:grpSpPr>
            <a:xfrm>
              <a:off x="-4578" y="0"/>
              <a:ext cx="12196579" cy="6858000"/>
              <a:chOff x="-4578" y="0"/>
              <a:chExt cx="12196579" cy="6858000"/>
            </a:xfrm>
          </p:grpSpPr>
          <p:pic>
            <p:nvPicPr>
              <p:cNvPr id="11" name="Paveikslėlis 1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089"/>
              <a:stretch/>
            </p:blipFill>
            <p:spPr>
              <a:xfrm>
                <a:off x="-4578" y="0"/>
                <a:ext cx="3414365" cy="4302000"/>
              </a:xfrm>
              <a:prstGeom prst="rect">
                <a:avLst/>
              </a:prstGeom>
            </p:spPr>
          </p:pic>
          <p:pic>
            <p:nvPicPr>
              <p:cNvPr id="12" name="Paveikslėlis 1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641"/>
              <a:stretch/>
            </p:blipFill>
            <p:spPr>
              <a:xfrm>
                <a:off x="8131473" y="2898000"/>
                <a:ext cx="4060527" cy="3960000"/>
              </a:xfrm>
              <a:prstGeom prst="rect">
                <a:avLst/>
              </a:prstGeom>
            </p:spPr>
          </p:pic>
          <p:pic>
            <p:nvPicPr>
              <p:cNvPr id="13" name="Paveikslėlis 1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824" r="47088"/>
              <a:stretch/>
            </p:blipFill>
            <p:spPr>
              <a:xfrm>
                <a:off x="3191070" y="0"/>
                <a:ext cx="5051978" cy="6858000"/>
              </a:xfrm>
              <a:prstGeom prst="rect">
                <a:avLst/>
              </a:prstGeom>
            </p:spPr>
          </p:pic>
          <p:pic>
            <p:nvPicPr>
              <p:cNvPr id="14" name="Paveikslėlis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824" r="47088"/>
              <a:stretch/>
            </p:blipFill>
            <p:spPr>
              <a:xfrm>
                <a:off x="8027895" y="0"/>
                <a:ext cx="4164106" cy="3052482"/>
              </a:xfrm>
              <a:prstGeom prst="rect">
                <a:avLst/>
              </a:prstGeom>
            </p:spPr>
          </p:pic>
        </p:grpSp>
      </p:grpSp>
      <p:sp>
        <p:nvSpPr>
          <p:cNvPr id="9" name="TextBox 8"/>
          <p:cNvSpPr txBox="1"/>
          <p:nvPr/>
        </p:nvSpPr>
        <p:spPr>
          <a:xfrm>
            <a:off x="760243" y="2451378"/>
            <a:ext cx="1077509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AČIŪ</a:t>
            </a:r>
          </a:p>
        </p:txBody>
      </p:sp>
    </p:spTree>
    <p:extLst>
      <p:ext uri="{BB962C8B-B14F-4D97-AF65-F5344CB8AC3E}">
        <p14:creationId xmlns:p14="http://schemas.microsoft.com/office/powerpoint/2010/main" val="269603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avadinimas 1"/>
          <p:cNvSpPr txBox="1">
            <a:spLocks/>
          </p:cNvSpPr>
          <p:nvPr/>
        </p:nvSpPr>
        <p:spPr>
          <a:xfrm>
            <a:off x="0" y="1341027"/>
            <a:ext cx="12073780" cy="4893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4000" b="0" i="0" u="none" strike="noStrike" kern="1200" cap="none" spc="0" normalizeH="0" baseline="0" noProof="0" dirty="0">
              <a:ln>
                <a:noFill/>
              </a:ln>
              <a:solidFill>
                <a:srgbClr val="8A2062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642843" y="3979987"/>
            <a:ext cx="97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892 €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rgbClr val="8A2062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PAGALBA</a:t>
            </a:r>
            <a:r>
              <a:rPr kumimoji="0" lang="lt-LT" sz="2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VERSLUI</a:t>
            </a:r>
            <a:endParaRPr kumimoji="0" lang="lt-LT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" name="Paveikslėlis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9" name="Stačiakampis 8"/>
          <p:cNvSpPr/>
          <p:nvPr/>
        </p:nvSpPr>
        <p:spPr>
          <a:xfrm>
            <a:off x="628268" y="1636855"/>
            <a:ext cx="109354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lt-L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Kokią mokestinę pagalbą „Sodra“ teikia verslui</a:t>
            </a:r>
          </a:p>
          <a:p>
            <a:pPr marL="457200" indent="-457200">
              <a:buAutoNum type="arabicPeriod"/>
            </a:pPr>
            <a:endParaRPr lang="lt-L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lt-L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Kas gali pretenduoti į „Sodros“ mokestinę pagalbą verslui</a:t>
            </a:r>
          </a:p>
          <a:p>
            <a:pPr marL="457200" indent="-457200">
              <a:buAutoNum type="arabicPeriod"/>
            </a:pPr>
            <a:endParaRPr lang="lt-L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lt-L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Kaip kreiptis dėl pagalbos verslui</a:t>
            </a:r>
          </a:p>
          <a:p>
            <a:pPr marL="457200" indent="-457200">
              <a:buAutoNum type="arabicPeriod"/>
            </a:pPr>
            <a:endParaRPr lang="lt-L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lt-L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Supaprastinta įmokų atidėjimo tvarka</a:t>
            </a:r>
          </a:p>
          <a:p>
            <a:pPr marL="457200" indent="-457200">
              <a:buAutoNum type="arabicPeriod"/>
            </a:pPr>
            <a:endParaRPr lang="lt-L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lt-L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Kokių klaidų pasitaiko</a:t>
            </a:r>
          </a:p>
        </p:txBody>
      </p:sp>
    </p:spTree>
    <p:extLst>
      <p:ext uri="{BB962C8B-B14F-4D97-AF65-F5344CB8AC3E}">
        <p14:creationId xmlns:p14="http://schemas.microsoft.com/office/powerpoint/2010/main" val="369766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9642843" y="3979987"/>
            <a:ext cx="97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892 €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rgbClr val="8A2062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PAGALBA VERSLUI</a:t>
            </a:r>
            <a:endParaRPr kumimoji="0" lang="lt-LT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Pavadinimas 1"/>
          <p:cNvSpPr txBox="1">
            <a:spLocks/>
          </p:cNvSpPr>
          <p:nvPr/>
        </p:nvSpPr>
        <p:spPr>
          <a:xfrm>
            <a:off x="0" y="400110"/>
            <a:ext cx="11852476" cy="762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Kokią mokestinę pagalbą „Sodra“ teikia verslui</a:t>
            </a:r>
          </a:p>
        </p:txBody>
      </p:sp>
      <p:pic>
        <p:nvPicPr>
          <p:cNvPr id="10" name="Paveikslėlis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9" name="Stačiakampis 8"/>
          <p:cNvSpPr/>
          <p:nvPr/>
        </p:nvSpPr>
        <p:spPr>
          <a:xfrm>
            <a:off x="569158" y="1162237"/>
            <a:ext cx="10935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600778" y="1163831"/>
            <a:ext cx="109038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Įmonėms ir savarankiškai dirbantiems gyventojams, kurie patyrė karantino apribojimų poveikį:</a:t>
            </a:r>
          </a:p>
          <a:p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lt-LT" sz="2000" b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Netaikomos sankcijos</a:t>
            </a:r>
            <a:r>
              <a:rPr lang="lt-LT" sz="20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negalint sumokėti einamųjų socialinio draudimo įmokų</a:t>
            </a:r>
          </a:p>
          <a:p>
            <a:pPr lvl="2"/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dar 10 dienų po </a:t>
            </a:r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karantino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pabaigos, jeigu buvo pateiktas prašymas netaikyti priverstinio poveikio priemonių</a:t>
            </a:r>
          </a:p>
          <a:p>
            <a:pPr lvl="2"/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Leidžiama </a:t>
            </a:r>
            <a:r>
              <a:rPr lang="lt-LT" sz="2000" b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atidėti įmokas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supaprastinta tvarka: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ereikia pagrįsti mokumo ir pateikti mokumo atkūrimo planų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neskaičiuojamos palūkanos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tidėjimo ir sumokėjimo terminas – iki 5 metų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kreiptis dėl atidėjimo galima </a:t>
            </a:r>
            <a:r>
              <a:rPr lang="lt-LT" sz="2000" b="1" dirty="0">
                <a:latin typeface="Arial" panose="020B0604020202020204" pitchFamily="34" charset="0"/>
                <a:cs typeface="Arial" panose="020B0604020202020204" pitchFamily="34" charset="0"/>
              </a:rPr>
              <a:t>karantino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 metu ir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 vėliau kaip per 10 dienų pasibaigus </a:t>
            </a:r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karantinui</a:t>
            </a:r>
          </a:p>
          <a:p>
            <a:pPr lvl="2"/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SVARBU: </a:t>
            </a:r>
            <a:r>
              <a:rPr lang="lt-LT" sz="24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būtina „Sodrai“ pateikti prašymą netaikyti sankcijų ir prašymą 	 atidėti įmokas</a:t>
            </a:r>
          </a:p>
          <a:p>
            <a:endParaRPr lang="lt-LT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58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9642843" y="3979987"/>
            <a:ext cx="97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892 €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rgbClr val="8A2062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PAGALBA VERSLUI</a:t>
            </a:r>
            <a:endParaRPr kumimoji="0" lang="lt-LT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Pavadinimas 1"/>
          <p:cNvSpPr txBox="1">
            <a:spLocks/>
          </p:cNvSpPr>
          <p:nvPr/>
        </p:nvSpPr>
        <p:spPr>
          <a:xfrm>
            <a:off x="0" y="400110"/>
            <a:ext cx="11852476" cy="762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 gali pretenduoti į „Sodros“ mokestinę pagalbą verslui</a:t>
            </a:r>
          </a:p>
        </p:txBody>
      </p:sp>
      <p:pic>
        <p:nvPicPr>
          <p:cNvPr id="10" name="Paveikslėlis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9" name="Stačiakampis 8"/>
          <p:cNvSpPr/>
          <p:nvPr/>
        </p:nvSpPr>
        <p:spPr>
          <a:xfrm>
            <a:off x="569158" y="1162237"/>
            <a:ext cx="10935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569158" y="1571970"/>
            <a:ext cx="1077209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Mokestinė pagalba teikiama įmonėms ir savarankiškai dirbantiems gyventojams, kurių veikla yra apribota dėl karantino – jei atitinka 3 sąlygas:</a:t>
            </a:r>
          </a:p>
          <a:p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Ekonominė veikla yra apribota Vyriausybės sprendimu</a:t>
            </a:r>
          </a:p>
          <a:p>
            <a:pPr marL="914400" lvl="1" indent="-457200">
              <a:buAutoNum type="arabicPeriod"/>
            </a:pP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Įmonė yra įtraukta į </a:t>
            </a:r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VMI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COVID-19 neigiamą poveikį patyrusių įmonių sąrašą</a:t>
            </a:r>
          </a:p>
          <a:p>
            <a:pPr marL="914400" lvl="1" indent="-457200">
              <a:buAutoNum type="arabicPeriod"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Įmonei nėra pradėta nemokumo procedūra, „Sodra“ nėra perdavusi skolos išieškojimo antstoliui  </a:t>
            </a:r>
          </a:p>
          <a:p>
            <a:pPr lvl="2"/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SVARBU: </a:t>
            </a:r>
            <a:r>
              <a:rPr lang="lt-LT" sz="24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įmonė, kurios veikla nėra apribota, ar kuri nėra įtraukta į VMI sąrašą, gali kreiptis dėl įmokų atidėjimo įprasta tvarka</a:t>
            </a:r>
          </a:p>
          <a:p>
            <a:endParaRPr lang="lt-LT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1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9642843" y="3979987"/>
            <a:ext cx="97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892 €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rgbClr val="8A2062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PAGALBA VERSLUI</a:t>
            </a:r>
            <a:endParaRPr kumimoji="0" lang="lt-LT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Pavadinimas 1"/>
          <p:cNvSpPr txBox="1">
            <a:spLocks/>
          </p:cNvSpPr>
          <p:nvPr/>
        </p:nvSpPr>
        <p:spPr>
          <a:xfrm>
            <a:off x="0" y="400110"/>
            <a:ext cx="11852476" cy="762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Kaip kreiptis dėl pagalbos verslui</a:t>
            </a:r>
          </a:p>
          <a:p>
            <a:pPr lvl="0">
              <a:lnSpc>
                <a:spcPct val="100000"/>
              </a:lnSpc>
            </a:pPr>
            <a:endParaRPr lang="lt-LT" sz="32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aveikslėlis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9" name="Stačiakampis 8"/>
          <p:cNvSpPr/>
          <p:nvPr/>
        </p:nvSpPr>
        <p:spPr>
          <a:xfrm>
            <a:off x="569158" y="1162237"/>
            <a:ext cx="10935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569158" y="1271553"/>
            <a:ext cx="1128331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Mokestinės pagalbos priemonių „Sodra“ automatiškai netaiko, todėl įmonė ar savarankiškai dirbantis asmuo dėl pagalbos turi kreiptis patys</a:t>
            </a:r>
          </a:p>
          <a:p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Įmonės pateikia standartinės formos prašymus </a:t>
            </a:r>
            <a:r>
              <a:rPr lang="lt-LT" b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netaikyti sankcijų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per EDAS, o 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avarankiškai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dirbantys asmenys, kurie neturi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el. parašo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prašymo kopiją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gali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pateikti ir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el. paštu </a:t>
            </a:r>
            <a:r>
              <a:rPr lang="lt-LT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skolu.atidejimas@sodra.lt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okiu atveju „Sodra“ neteiks mokėjimo nurodymų laiku nesumokėjus įmokų</a:t>
            </a:r>
          </a:p>
          <a:p>
            <a:pPr marL="914400" lvl="1" indent="-457200">
              <a:buAutoNum type="arabicPeriod"/>
            </a:pPr>
            <a:endParaRPr lang="lt-L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Pateikti standartinės formos prašymą </a:t>
            </a:r>
            <a:r>
              <a:rPr lang="lt-LT" b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atidėti įmokų mokėjimą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ateikti prašymą dėl įmokų mokėjimo galima ir  per 10 dienų po karantino pabaigos, kai bus aiški įsipareigojimų suma,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taip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pat 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per 10 dienų po karantino pabaigos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anksčiau pateiktą prašymą dėl atidėjimų galima patikslinti</a:t>
            </a:r>
          </a:p>
          <a:p>
            <a:pPr marL="914400" lvl="1" indent="-457200">
              <a:buAutoNum type="arabicPeriod"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„Sodra“ prašymus išnagrinėja ir atsakymą įmonei dėl sankcijų netaikymo ir įmokų atidėjimo pateikia per 20 darbo dienų per EDAS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b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SVARBU: </a:t>
            </a:r>
            <a:r>
              <a:rPr lang="lt-LT" sz="20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jeigu įmonė, kurios veikla yra apribota, nepateikia prašymo dėl sankcijų netaikymo, „Sodra“ įmokas administruoja įprasta tvarka, pavyzdžiui, teikia mokėjimo nurodymus vėluojant sumokėti įmokas</a:t>
            </a:r>
            <a:endParaRPr lang="lt-LT" sz="16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30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9642843" y="3979987"/>
            <a:ext cx="97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892 €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rgbClr val="8A2062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PAGALBA VERSLUI</a:t>
            </a:r>
            <a:endParaRPr kumimoji="0" lang="lt-LT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Pavadinimas 1"/>
          <p:cNvSpPr txBox="1">
            <a:spLocks/>
          </p:cNvSpPr>
          <p:nvPr/>
        </p:nvSpPr>
        <p:spPr>
          <a:xfrm>
            <a:off x="0" y="400110"/>
            <a:ext cx="11852476" cy="762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Prašymų formos</a:t>
            </a:r>
            <a:endParaRPr lang="lt-LT" sz="32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endParaRPr lang="lt-LT" sz="32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aveikslėlis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9" name="Stačiakampis 8"/>
          <p:cNvSpPr/>
          <p:nvPr/>
        </p:nvSpPr>
        <p:spPr>
          <a:xfrm>
            <a:off x="569158" y="1162237"/>
            <a:ext cx="10935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aveikslėlis 2"/>
          <p:cNvPicPr>
            <a:picLocks noChangeAspect="1"/>
          </p:cNvPicPr>
          <p:nvPr/>
        </p:nvPicPr>
        <p:blipFill rotWithShape="1">
          <a:blip r:embed="rId3"/>
          <a:srcRect l="26421" t="22070" r="27549" b="7865"/>
          <a:stretch/>
        </p:blipFill>
        <p:spPr>
          <a:xfrm>
            <a:off x="1" y="1103786"/>
            <a:ext cx="6195892" cy="5305109"/>
          </a:xfrm>
          <a:prstGeom prst="rect">
            <a:avLst/>
          </a:prstGeom>
        </p:spPr>
      </p:pic>
      <p:pic>
        <p:nvPicPr>
          <p:cNvPr id="4" name="Paveikslėlis 3"/>
          <p:cNvPicPr>
            <a:picLocks noChangeAspect="1"/>
          </p:cNvPicPr>
          <p:nvPr/>
        </p:nvPicPr>
        <p:blipFill rotWithShape="1">
          <a:blip r:embed="rId4"/>
          <a:srcRect l="29166" t="7341" r="30294" b="10567"/>
          <a:stretch/>
        </p:blipFill>
        <p:spPr>
          <a:xfrm>
            <a:off x="6278880" y="1113653"/>
            <a:ext cx="4640131" cy="5285373"/>
          </a:xfrm>
          <a:prstGeom prst="rect">
            <a:avLst/>
          </a:prstGeom>
        </p:spPr>
      </p:pic>
      <p:cxnSp>
        <p:nvCxnSpPr>
          <p:cNvPr id="6" name="Tiesioji jungtis 5"/>
          <p:cNvCxnSpPr/>
          <p:nvPr/>
        </p:nvCxnSpPr>
        <p:spPr>
          <a:xfrm>
            <a:off x="6278880" y="1103786"/>
            <a:ext cx="0" cy="5396982"/>
          </a:xfrm>
          <a:prstGeom prst="line">
            <a:avLst/>
          </a:prstGeom>
          <a:ln w="38100">
            <a:solidFill>
              <a:srgbClr val="8A20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97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9642843" y="3979987"/>
            <a:ext cx="97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892 €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rgbClr val="8A2062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PAGALBA VERSLUI</a:t>
            </a:r>
            <a:endParaRPr kumimoji="0" lang="lt-LT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Pavadinimas 1"/>
          <p:cNvSpPr txBox="1">
            <a:spLocks/>
          </p:cNvSpPr>
          <p:nvPr/>
        </p:nvSpPr>
        <p:spPr>
          <a:xfrm>
            <a:off x="0" y="400110"/>
            <a:ext cx="11852476" cy="762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Supaprastina įmokų atidėjimo tvarka</a:t>
            </a:r>
            <a:endParaRPr lang="lt-LT" sz="32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endParaRPr lang="lt-LT" sz="32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aveikslėlis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9" name="Stačiakampis 8"/>
          <p:cNvSpPr/>
          <p:nvPr/>
        </p:nvSpPr>
        <p:spPr>
          <a:xfrm>
            <a:off x="569158" y="1162237"/>
            <a:ext cx="10935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545833" y="1005516"/>
            <a:ext cx="1045589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Supaprastinta įmokų atidėjimo tvarka reiškia, kad nereikia pateikti įmonės finansinės atskaitomybės dokumentų ir nepatiriamos papildomos sąnaudos (palūkanos)</a:t>
            </a:r>
          </a:p>
          <a:p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Įmokos gali būti atidėtos iki 5 metų laikotarpiui:</a:t>
            </a:r>
          </a:p>
          <a:p>
            <a:pPr lvl="1"/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2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 ilgiau nei </a:t>
            </a:r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metus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nuo prašymo atidėti įmokas dienos įmokos gali būti visai nemokamos (atidedamos)</a:t>
            </a:r>
          </a:p>
          <a:p>
            <a:pPr marL="1371600" lvl="2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Įmokos gali būti sumokėtos periodiškai ne ilgiau nei per </a:t>
            </a:r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metus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pasibaigus atidėjimo terminui</a:t>
            </a:r>
          </a:p>
          <a:p>
            <a:pPr marL="1371600" lvl="2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Atidėjimo ir įmokų sumokėjimo terminus pasirenka ir prašyme nurodo pačios įmonės</a:t>
            </a:r>
          </a:p>
          <a:p>
            <a:pPr marL="1371600" lvl="2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Jeigu įmonė iki karantino pabaigos norės atidėti įmokų papildomai – pateikus prašymą įmokų atidėjimo sprendimas pakeičiamas</a:t>
            </a:r>
          </a:p>
          <a:p>
            <a:pPr marL="1371600" lvl="2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Įmokos supaprastinta tvarka atidedamos iki nereikšmingos valstybės pagalbos, nustatytos EEB sutartimi (</a:t>
            </a:r>
            <a:r>
              <a:rPr lang="lt-L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lt-LT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ribos</a:t>
            </a:r>
          </a:p>
          <a:p>
            <a:pPr marL="1371600" lvl="2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Atidėjus įsiskolinimą, įmonė privalo mokėti einamąsias socialinio draudimo įmokas ir vykdyti įmokų atidėjimo sprendime numatytus įsipareigojimus </a:t>
            </a:r>
          </a:p>
        </p:txBody>
      </p:sp>
    </p:spTree>
    <p:extLst>
      <p:ext uri="{BB962C8B-B14F-4D97-AF65-F5344CB8AC3E}">
        <p14:creationId xmlns:p14="http://schemas.microsoft.com/office/powerpoint/2010/main" val="381993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9642843" y="3979987"/>
            <a:ext cx="97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892 €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rgbClr val="8A2062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PAGALBA VERSLUI</a:t>
            </a:r>
            <a:endParaRPr kumimoji="0" lang="lt-LT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Pavadinimas 1"/>
          <p:cNvSpPr txBox="1">
            <a:spLocks/>
          </p:cNvSpPr>
          <p:nvPr/>
        </p:nvSpPr>
        <p:spPr>
          <a:xfrm>
            <a:off x="0" y="400110"/>
            <a:ext cx="11852476" cy="762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3200" i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lt-LT" sz="3200" i="1" dirty="0" err="1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endParaRPr lang="lt-LT" sz="3200" i="1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endParaRPr lang="lt-LT" sz="32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aveikslėlis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9" name="Stačiakampis 8"/>
          <p:cNvSpPr/>
          <p:nvPr/>
        </p:nvSpPr>
        <p:spPr>
          <a:xfrm>
            <a:off x="569158" y="1162237"/>
            <a:ext cx="10935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569158" y="1241044"/>
            <a:ext cx="1077209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Jeigu įmonė naudojasi keliomis valstybės pagalbos priemonėmis, bendrai pagalba negali viršyti EEB sutartyje numatytos nereikšmingos valstybės pagalbos (</a:t>
            </a:r>
            <a:r>
              <a:rPr lang="lt-LT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lt-LT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ribos. Viršijus šią ribą „Sodros“ įmokos taip pat gali būti atidėtos:</a:t>
            </a:r>
          </a:p>
          <a:p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Būtina pateikti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motyvuotą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prašymą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dėl įmokų, viršijančių </a:t>
            </a:r>
            <a:r>
              <a:rPr lang="lt-LT" sz="20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lt-LT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, atidėjimo ir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papildomus dokumentus</a:t>
            </a:r>
          </a:p>
          <a:p>
            <a:pPr marL="914400" lvl="1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Netaikomos palūkanos</a:t>
            </a:r>
          </a:p>
          <a:p>
            <a:pPr marL="914400" lvl="1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Įmokų dalis, viršijanti</a:t>
            </a:r>
            <a:r>
              <a:rPr lang="lt-L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lt-LT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gali būti atidėta ne vėliau kaip iki šių metų birželio 30 dienos, o įmokos privalo būti sumokėtos iki 2022 metų gruodžio 31 dienos.</a:t>
            </a:r>
          </a:p>
          <a:p>
            <a:pPr lvl="1"/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SVARBU: </a:t>
            </a:r>
            <a:r>
              <a:rPr lang="lt-LT" sz="24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konsultacijas apie nereikšmingos valstybės pagalbos (</a:t>
            </a:r>
            <a:r>
              <a:rPr lang="lt-LT" sz="2400" i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lt-LT" sz="2400" i="1" dirty="0" err="1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lt-LT" sz="24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sąlygas, sumas ir kt. teikia Konkurencijos taryba</a:t>
            </a:r>
            <a:endParaRPr lang="lt-LT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9642843" y="3979987"/>
            <a:ext cx="970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892 €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rgbClr val="8A2062"/>
          </a:solidFill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lt-LT" sz="2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PAGALBA VERSLUI</a:t>
            </a:r>
            <a:endParaRPr kumimoji="0" lang="lt-LT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Pavadinimas 1"/>
          <p:cNvSpPr txBox="1">
            <a:spLocks/>
          </p:cNvSpPr>
          <p:nvPr/>
        </p:nvSpPr>
        <p:spPr>
          <a:xfrm>
            <a:off x="110652" y="692914"/>
            <a:ext cx="11852476" cy="762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3200" b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Kokių </a:t>
            </a:r>
            <a:r>
              <a:rPr lang="lt-LT" sz="3200" b="1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klaidų pasitaiko</a:t>
            </a:r>
          </a:p>
          <a:p>
            <a:pPr lvl="0">
              <a:lnSpc>
                <a:spcPct val="100000"/>
              </a:lnSpc>
            </a:pPr>
            <a:endParaRPr lang="lt-LT" sz="32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aveikslėlis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9" name="Stačiakampis 8"/>
          <p:cNvSpPr/>
          <p:nvPr/>
        </p:nvSpPr>
        <p:spPr>
          <a:xfrm>
            <a:off x="569158" y="1162237"/>
            <a:ext cx="10935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2000" dirty="0" smtClean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569158" y="1839286"/>
            <a:ext cx="1045589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Įmonė pateikė prašymą netaikyti sankcijų ar atidėti įsiskolinimą, tačiau ji nėra VMI nukentėjusių nuo Covid-19 sąraše ir jos veikla nėra apribota Vyriausybės nutarimu</a:t>
            </a:r>
          </a:p>
          <a:p>
            <a:pPr marL="457200" indent="-457200">
              <a:buAutoNum type="arabicPeriod"/>
            </a:pP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Įmonė įtraukta į VMI COVID-19 paveiktų verslų sąrašą, tačiau nepateikė prašymo „Sodrai“ netaikyti </a:t>
            </a:r>
            <a:r>
              <a:rPr lang="lt-LT" sz="2000" dirty="0">
                <a:latin typeface="Arial" panose="020B0604020202020204" pitchFamily="34" charset="0"/>
                <a:cs typeface="Arial" panose="020B0604020202020204" pitchFamily="34" charset="0"/>
              </a:rPr>
              <a:t>sankcijų, todėl pateiktas mokėjimo </a:t>
            </a: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nurodymas</a:t>
            </a:r>
          </a:p>
          <a:p>
            <a:pPr marL="457200" indent="-457200">
              <a:buFontTx/>
              <a:buAutoNum type="arabicPeriod"/>
            </a:pPr>
            <a:endParaRPr lang="lt-L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AutoNum type="arabicPeriod"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lt-L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Pateikiamas prašymas netaikyti priverstinio poveikio priemonių, kurio forma neatitinka patvirtinto Aprašymu.</a:t>
            </a: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2462</TotalTime>
  <Words>718</Words>
  <Application>Microsoft Office PowerPoint</Application>
  <PresentationFormat>Widescreen</PresentationFormat>
  <Paragraphs>112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„Office“ 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Saulius Jarmalis</dc:creator>
  <cp:lastModifiedBy>Viktorija Mileikaite</cp:lastModifiedBy>
  <cp:revision>55</cp:revision>
  <dcterms:created xsi:type="dcterms:W3CDTF">2020-09-28T07:17:18Z</dcterms:created>
  <dcterms:modified xsi:type="dcterms:W3CDTF">2021-01-22T07:55:33Z</dcterms:modified>
</cp:coreProperties>
</file>