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2"/>
  </p:notesMasterIdLst>
  <p:sldIdLst>
    <p:sldId id="256" r:id="rId2"/>
    <p:sldId id="287" r:id="rId3"/>
    <p:sldId id="288" r:id="rId4"/>
    <p:sldId id="294" r:id="rId5"/>
    <p:sldId id="290" r:id="rId6"/>
    <p:sldId id="292" r:id="rId7"/>
    <p:sldId id="296" r:id="rId8"/>
    <p:sldId id="295" r:id="rId9"/>
    <p:sldId id="289" r:id="rId10"/>
    <p:sldId id="297"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Numatytoji sekcija" id="{EA626C28-0738-4878-B10F-C863104E5C51}">
          <p14:sldIdLst>
            <p14:sldId id="256"/>
            <p14:sldId id="287"/>
            <p14:sldId id="288"/>
            <p14:sldId id="294"/>
            <p14:sldId id="290"/>
            <p14:sldId id="292"/>
            <p14:sldId id="296"/>
            <p14:sldId id="295"/>
            <p14:sldId id="289"/>
            <p14:sldId id="297"/>
          </p14:sldIdLst>
        </p14:section>
        <p14:section name="Sekcija be pavadinimo" id="{83B15772-6DAC-4C74-A1CD-ADB4AC4EA4C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C7A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a-RU"/>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1E7F07-AE94-43B8-BAA1-C9F98BC776F4}" type="datetimeFigureOut">
              <a:rPr lang="ba-RU" smtClean="0"/>
              <a:t>18.02.21</a:t>
            </a:fld>
            <a:endParaRPr lang="ba-RU"/>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a-RU"/>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ba-RU"/>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a-RU"/>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76BC6B-DB91-4668-9278-360E9724580F}" type="slidenum">
              <a:rPr lang="ba-RU" smtClean="0"/>
              <a:t>‹#›</a:t>
            </a:fld>
            <a:endParaRPr lang="ba-RU"/>
          </a:p>
        </p:txBody>
      </p:sp>
    </p:spTree>
    <p:extLst>
      <p:ext uri="{BB962C8B-B14F-4D97-AF65-F5344CB8AC3E}">
        <p14:creationId xmlns:p14="http://schemas.microsoft.com/office/powerpoint/2010/main" val="1442918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ba-RU" dirty="0"/>
          </a:p>
        </p:txBody>
      </p:sp>
      <p:sp>
        <p:nvSpPr>
          <p:cNvPr id="4" name="Skaidrės numerio vietos rezervavimo ženklas 3"/>
          <p:cNvSpPr>
            <a:spLocks noGrp="1"/>
          </p:cNvSpPr>
          <p:nvPr>
            <p:ph type="sldNum" sz="quarter" idx="10"/>
          </p:nvPr>
        </p:nvSpPr>
        <p:spPr/>
        <p:txBody>
          <a:bodyPr/>
          <a:lstStyle/>
          <a:p>
            <a:fld id="{DE76BC6B-DB91-4668-9278-360E9724580F}" type="slidenum">
              <a:rPr lang="ba-RU" smtClean="0"/>
              <a:t>2</a:t>
            </a:fld>
            <a:endParaRPr lang="ba-RU"/>
          </a:p>
        </p:txBody>
      </p:sp>
    </p:spTree>
    <p:extLst>
      <p:ext uri="{BB962C8B-B14F-4D97-AF65-F5344CB8AC3E}">
        <p14:creationId xmlns:p14="http://schemas.microsoft.com/office/powerpoint/2010/main" val="1992461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ba-RU" dirty="0"/>
          </a:p>
        </p:txBody>
      </p:sp>
      <p:sp>
        <p:nvSpPr>
          <p:cNvPr id="4" name="Skaidrės numerio vietos rezervavimo ženklas 3"/>
          <p:cNvSpPr>
            <a:spLocks noGrp="1"/>
          </p:cNvSpPr>
          <p:nvPr>
            <p:ph type="sldNum" sz="quarter" idx="10"/>
          </p:nvPr>
        </p:nvSpPr>
        <p:spPr/>
        <p:txBody>
          <a:bodyPr/>
          <a:lstStyle/>
          <a:p>
            <a:fld id="{DE76BC6B-DB91-4668-9278-360E9724580F}" type="slidenum">
              <a:rPr lang="ba-RU" smtClean="0"/>
              <a:t>3</a:t>
            </a:fld>
            <a:endParaRPr lang="ba-RU"/>
          </a:p>
        </p:txBody>
      </p:sp>
    </p:spTree>
    <p:extLst>
      <p:ext uri="{BB962C8B-B14F-4D97-AF65-F5344CB8AC3E}">
        <p14:creationId xmlns:p14="http://schemas.microsoft.com/office/powerpoint/2010/main" val="3571588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ba-RU" dirty="0"/>
          </a:p>
        </p:txBody>
      </p:sp>
      <p:sp>
        <p:nvSpPr>
          <p:cNvPr id="4" name="Skaidrės numerio vietos rezervavimo ženklas 3"/>
          <p:cNvSpPr>
            <a:spLocks noGrp="1"/>
          </p:cNvSpPr>
          <p:nvPr>
            <p:ph type="sldNum" sz="quarter" idx="10"/>
          </p:nvPr>
        </p:nvSpPr>
        <p:spPr/>
        <p:txBody>
          <a:bodyPr/>
          <a:lstStyle/>
          <a:p>
            <a:fld id="{DE76BC6B-DB91-4668-9278-360E9724580F}" type="slidenum">
              <a:rPr lang="ba-RU" smtClean="0"/>
              <a:t>4</a:t>
            </a:fld>
            <a:endParaRPr lang="ba-RU"/>
          </a:p>
        </p:txBody>
      </p:sp>
    </p:spTree>
    <p:extLst>
      <p:ext uri="{BB962C8B-B14F-4D97-AF65-F5344CB8AC3E}">
        <p14:creationId xmlns:p14="http://schemas.microsoft.com/office/powerpoint/2010/main" val="1066758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ba-RU" dirty="0"/>
          </a:p>
        </p:txBody>
      </p:sp>
      <p:sp>
        <p:nvSpPr>
          <p:cNvPr id="4" name="Skaidrės numerio vietos rezervavimo ženklas 3"/>
          <p:cNvSpPr>
            <a:spLocks noGrp="1"/>
          </p:cNvSpPr>
          <p:nvPr>
            <p:ph type="sldNum" sz="quarter" idx="10"/>
          </p:nvPr>
        </p:nvSpPr>
        <p:spPr/>
        <p:txBody>
          <a:bodyPr/>
          <a:lstStyle/>
          <a:p>
            <a:fld id="{DE76BC6B-DB91-4668-9278-360E9724580F}" type="slidenum">
              <a:rPr lang="ba-RU" smtClean="0"/>
              <a:t>5</a:t>
            </a:fld>
            <a:endParaRPr lang="ba-RU"/>
          </a:p>
        </p:txBody>
      </p:sp>
    </p:spTree>
    <p:extLst>
      <p:ext uri="{BB962C8B-B14F-4D97-AF65-F5344CB8AC3E}">
        <p14:creationId xmlns:p14="http://schemas.microsoft.com/office/powerpoint/2010/main" val="606350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ba-RU" dirty="0"/>
          </a:p>
        </p:txBody>
      </p:sp>
      <p:sp>
        <p:nvSpPr>
          <p:cNvPr id="4" name="Skaidrės numerio vietos rezervavimo ženklas 3"/>
          <p:cNvSpPr>
            <a:spLocks noGrp="1"/>
          </p:cNvSpPr>
          <p:nvPr>
            <p:ph type="sldNum" sz="quarter" idx="10"/>
          </p:nvPr>
        </p:nvSpPr>
        <p:spPr/>
        <p:txBody>
          <a:bodyPr/>
          <a:lstStyle/>
          <a:p>
            <a:fld id="{DE76BC6B-DB91-4668-9278-360E9724580F}" type="slidenum">
              <a:rPr lang="ba-RU" smtClean="0"/>
              <a:t>6</a:t>
            </a:fld>
            <a:endParaRPr lang="ba-RU"/>
          </a:p>
        </p:txBody>
      </p:sp>
    </p:spTree>
    <p:extLst>
      <p:ext uri="{BB962C8B-B14F-4D97-AF65-F5344CB8AC3E}">
        <p14:creationId xmlns:p14="http://schemas.microsoft.com/office/powerpoint/2010/main" val="994199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ba-RU" dirty="0"/>
          </a:p>
        </p:txBody>
      </p:sp>
      <p:sp>
        <p:nvSpPr>
          <p:cNvPr id="4" name="Skaidrės numerio vietos rezervavimo ženklas 3"/>
          <p:cNvSpPr>
            <a:spLocks noGrp="1"/>
          </p:cNvSpPr>
          <p:nvPr>
            <p:ph type="sldNum" sz="quarter" idx="10"/>
          </p:nvPr>
        </p:nvSpPr>
        <p:spPr/>
        <p:txBody>
          <a:bodyPr/>
          <a:lstStyle/>
          <a:p>
            <a:fld id="{DE76BC6B-DB91-4668-9278-360E9724580F}" type="slidenum">
              <a:rPr lang="ba-RU" smtClean="0"/>
              <a:t>7</a:t>
            </a:fld>
            <a:endParaRPr lang="ba-RU"/>
          </a:p>
        </p:txBody>
      </p:sp>
    </p:spTree>
    <p:extLst>
      <p:ext uri="{BB962C8B-B14F-4D97-AF65-F5344CB8AC3E}">
        <p14:creationId xmlns:p14="http://schemas.microsoft.com/office/powerpoint/2010/main" val="3262841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ba-RU" dirty="0"/>
          </a:p>
        </p:txBody>
      </p:sp>
      <p:sp>
        <p:nvSpPr>
          <p:cNvPr id="4" name="Skaidrės numerio vietos rezervavimo ženklas 3"/>
          <p:cNvSpPr>
            <a:spLocks noGrp="1"/>
          </p:cNvSpPr>
          <p:nvPr>
            <p:ph type="sldNum" sz="quarter" idx="10"/>
          </p:nvPr>
        </p:nvSpPr>
        <p:spPr/>
        <p:txBody>
          <a:bodyPr/>
          <a:lstStyle/>
          <a:p>
            <a:fld id="{DE76BC6B-DB91-4668-9278-360E9724580F}" type="slidenum">
              <a:rPr lang="ba-RU" smtClean="0"/>
              <a:t>8</a:t>
            </a:fld>
            <a:endParaRPr lang="ba-RU"/>
          </a:p>
        </p:txBody>
      </p:sp>
    </p:spTree>
    <p:extLst>
      <p:ext uri="{BB962C8B-B14F-4D97-AF65-F5344CB8AC3E}">
        <p14:creationId xmlns:p14="http://schemas.microsoft.com/office/powerpoint/2010/main" val="4249627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ba-RU" dirty="0"/>
          </a:p>
        </p:txBody>
      </p:sp>
      <p:sp>
        <p:nvSpPr>
          <p:cNvPr id="4" name="Skaidrės numerio vietos rezervavimo ženklas 3"/>
          <p:cNvSpPr>
            <a:spLocks noGrp="1"/>
          </p:cNvSpPr>
          <p:nvPr>
            <p:ph type="sldNum" sz="quarter" idx="10"/>
          </p:nvPr>
        </p:nvSpPr>
        <p:spPr/>
        <p:txBody>
          <a:bodyPr/>
          <a:lstStyle/>
          <a:p>
            <a:fld id="{DE76BC6B-DB91-4668-9278-360E9724580F}" type="slidenum">
              <a:rPr lang="ba-RU" smtClean="0"/>
              <a:t>9</a:t>
            </a:fld>
            <a:endParaRPr lang="ba-RU"/>
          </a:p>
        </p:txBody>
      </p:sp>
    </p:spTree>
    <p:extLst>
      <p:ext uri="{BB962C8B-B14F-4D97-AF65-F5344CB8AC3E}">
        <p14:creationId xmlns:p14="http://schemas.microsoft.com/office/powerpoint/2010/main" val="3300545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ba-RU" dirty="0"/>
          </a:p>
        </p:txBody>
      </p:sp>
      <p:sp>
        <p:nvSpPr>
          <p:cNvPr id="4" name="Skaidrės numerio vietos rezervavimo ženklas 3"/>
          <p:cNvSpPr>
            <a:spLocks noGrp="1"/>
          </p:cNvSpPr>
          <p:nvPr>
            <p:ph type="sldNum" sz="quarter" idx="10"/>
          </p:nvPr>
        </p:nvSpPr>
        <p:spPr/>
        <p:txBody>
          <a:bodyPr/>
          <a:lstStyle/>
          <a:p>
            <a:fld id="{DE76BC6B-DB91-4668-9278-360E9724580F}" type="slidenum">
              <a:rPr lang="ba-RU" smtClean="0"/>
              <a:t>10</a:t>
            </a:fld>
            <a:endParaRPr lang="ba-RU"/>
          </a:p>
        </p:txBody>
      </p:sp>
    </p:spTree>
    <p:extLst>
      <p:ext uri="{BB962C8B-B14F-4D97-AF65-F5344CB8AC3E}">
        <p14:creationId xmlns:p14="http://schemas.microsoft.com/office/powerpoint/2010/main" val="452174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DC16E0-7AF3-47B4-ACAC-C05FCC4A400C}" type="datetimeFigureOut">
              <a:rPr lang="en-US"/>
              <a:pPr>
                <a:defRPr/>
              </a:pPr>
              <a:t>2/18/2021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3D6F2E-8ABE-4C99-908D-184B8D40F1A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CD864F-A735-4070-9BDC-F267444AE924}" type="datetimeFigureOut">
              <a:rPr lang="en-US"/>
              <a:pPr>
                <a:defRPr/>
              </a:pPr>
              <a:t>2/18/2021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A93567-3BAB-40D6-9B6C-E5131E8D817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DC6344-294E-43D0-8E9A-6C66C8B576EE}" type="datetimeFigureOut">
              <a:rPr lang="en-US"/>
              <a:pPr>
                <a:defRPr/>
              </a:pPr>
              <a:t>2/18/2021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E9B766-DDEC-408D-9149-E6A08267307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5D9CB0-AA7D-4B7B-BEDF-D2F5E39913C2}" type="datetimeFigureOut">
              <a:rPr lang="en-US"/>
              <a:pPr>
                <a:defRPr/>
              </a:pPr>
              <a:t>2/18/2021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41C6F0-6F09-4596-80DA-06B30149D83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5FE3E6-A95B-4297-ADEF-3C3441725FE1}" type="datetimeFigureOut">
              <a:rPr lang="en-US"/>
              <a:pPr>
                <a:defRPr/>
              </a:pPr>
              <a:t>2/18/2021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95BDC6-23FA-4894-827D-17B016D8479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479452D-CAFF-4FAA-A2A6-7B3A43E89358}" type="datetimeFigureOut">
              <a:rPr lang="en-US"/>
              <a:pPr>
                <a:defRPr/>
              </a:pPr>
              <a:t>2/18/2021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BDFC9C-0C31-41C9-A679-593A40560F8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F210D91-9467-435E-8B94-C4D696B78D96}" type="datetimeFigureOut">
              <a:rPr lang="en-US"/>
              <a:pPr>
                <a:defRPr/>
              </a:pPr>
              <a:t>2/18/2021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34CCEB9-8E7D-4F15-BF7A-ED841EAD0A8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F689F38-955F-4B70-A53E-096835D58B9B}" type="datetimeFigureOut">
              <a:rPr lang="en-US"/>
              <a:pPr>
                <a:defRPr/>
              </a:pPr>
              <a:t>2/18/2021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A0FEF49-E1C4-4DEA-8054-E44EDADFEC8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929D49A-450F-42FF-BA03-C9E27AC75DF3}" type="datetimeFigureOut">
              <a:rPr lang="en-US"/>
              <a:pPr>
                <a:defRPr/>
              </a:pPr>
              <a:t>2/18/2021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524B9FB-F63B-4E5B-8970-27E0E8F4907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2DE15B-07C3-48D5-8272-ADD3BEFA3A77}" type="datetimeFigureOut">
              <a:rPr lang="en-US"/>
              <a:pPr>
                <a:defRPr/>
              </a:pPr>
              <a:t>2/18/2021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328748-B98E-4D8B-8A79-9BC6CA02095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72B38F5-8452-4CE4-A964-D2AFBA1B477A}" type="datetimeFigureOut">
              <a:rPr lang="en-US"/>
              <a:pPr>
                <a:defRPr/>
              </a:pPr>
              <a:t>2/18/2021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84ADED-F91B-4989-9D46-486FB540A6E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55D28D7-7C40-4FC2-83A0-AB037D589CF5}" type="datetimeFigureOut">
              <a:rPr lang="en-US"/>
              <a:pPr>
                <a:defRPr/>
              </a:pPr>
              <a:t>2/18/2021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53273F4-8EA9-4DF1-B825-00965E9C79D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3314" name="Title 1"/>
          <p:cNvSpPr>
            <a:spLocks noGrp="1"/>
          </p:cNvSpPr>
          <p:nvPr>
            <p:ph type="ctrTitle"/>
          </p:nvPr>
        </p:nvSpPr>
        <p:spPr>
          <a:xfrm>
            <a:off x="3203848" y="3501008"/>
            <a:ext cx="5616624" cy="1368152"/>
          </a:xfrm>
        </p:spPr>
        <p:txBody>
          <a:bodyPr/>
          <a:lstStyle/>
          <a:p>
            <a:r>
              <a:rPr lang="lt-LT" sz="2400" b="1" dirty="0" smtClean="0">
                <a:solidFill>
                  <a:schemeClr val="accent2">
                    <a:lumMod val="75000"/>
                  </a:schemeClr>
                </a:solidFill>
                <a:latin typeface="Georgia" panose="02040502050405020303" pitchFamily="18" charset="0"/>
                <a:cs typeface="Times New Roman" panose="02020603050405020304" pitchFamily="18" charset="0"/>
              </a:rPr>
              <a:t>INFRASTRUKTŪROS ĮSTATYMO TAIKYMAS KAUNO MIESTE</a:t>
            </a:r>
            <a:br>
              <a:rPr lang="lt-LT" sz="2400" b="1" dirty="0" smtClean="0">
                <a:solidFill>
                  <a:schemeClr val="accent2">
                    <a:lumMod val="75000"/>
                  </a:schemeClr>
                </a:solidFill>
                <a:latin typeface="Georgia" panose="02040502050405020303" pitchFamily="18" charset="0"/>
                <a:cs typeface="Times New Roman" panose="02020603050405020304" pitchFamily="18" charset="0"/>
              </a:rPr>
            </a:br>
            <a:r>
              <a:rPr lang="lt-LT" sz="1600" b="1" dirty="0" smtClean="0">
                <a:solidFill>
                  <a:schemeClr val="accent2">
                    <a:lumMod val="75000"/>
                  </a:schemeClr>
                </a:solidFill>
                <a:latin typeface="Georgia" panose="02040502050405020303" pitchFamily="18" charset="0"/>
                <a:cs typeface="Times New Roman" panose="02020603050405020304" pitchFamily="18" charset="0"/>
              </a:rPr>
              <a:t>Aloyzas Pakalniškis</a:t>
            </a:r>
            <a:endParaRPr lang="en-US" sz="1600" b="1" dirty="0" smtClean="0">
              <a:solidFill>
                <a:schemeClr val="accent2">
                  <a:lumMod val="75000"/>
                </a:schemeClr>
              </a:solidFill>
              <a:latin typeface="Georgia" panose="02040502050405020303"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en-US" sz="2800" b="1" dirty="0" smtClean="0">
                <a:latin typeface="Georgia" panose="02040502050405020303" pitchFamily="18" charset="0"/>
                <a:cs typeface="Times New Roman" panose="02020603050405020304" pitchFamily="18" charset="0"/>
              </a:rPr>
              <a:t>TARIFO LENGVATOS</a:t>
            </a:r>
            <a:endParaRPr lang="lt-LT" sz="2800" b="1" dirty="0">
              <a:latin typeface="Georgia" panose="02040502050405020303" pitchFamily="18" charset="0"/>
              <a:cs typeface="Times New Roman" panose="02020603050405020304" pitchFamily="18" charset="0"/>
            </a:endParaRPr>
          </a:p>
        </p:txBody>
      </p:sp>
      <p:graphicFrame>
        <p:nvGraphicFramePr>
          <p:cNvPr id="4" name="Turinio vietos rezervavimo ženklas 3"/>
          <p:cNvGraphicFramePr>
            <a:graphicFrameLocks noGrp="1"/>
          </p:cNvGraphicFramePr>
          <p:nvPr>
            <p:ph sz="half" idx="1"/>
            <p:extLst>
              <p:ext uri="{D42A27DB-BD31-4B8C-83A1-F6EECF244321}">
                <p14:modId xmlns:p14="http://schemas.microsoft.com/office/powerpoint/2010/main" val="2379576822"/>
              </p:ext>
            </p:extLst>
          </p:nvPr>
        </p:nvGraphicFramePr>
        <p:xfrm>
          <a:off x="2915817" y="2060848"/>
          <a:ext cx="4464496" cy="1833760"/>
        </p:xfrm>
        <a:graphic>
          <a:graphicData uri="http://schemas.openxmlformats.org/drawingml/2006/table">
            <a:tbl>
              <a:tblPr>
                <a:tableStyleId>{5C22544A-7EE6-4342-B048-85BDC9FD1C3A}</a:tableStyleId>
              </a:tblPr>
              <a:tblGrid>
                <a:gridCol w="2736304">
                  <a:extLst>
                    <a:ext uri="{9D8B030D-6E8A-4147-A177-3AD203B41FA5}">
                      <a16:colId xmlns:a16="http://schemas.microsoft.com/office/drawing/2014/main" val="2335209346"/>
                    </a:ext>
                  </a:extLst>
                </a:gridCol>
                <a:gridCol w="1728192">
                  <a:extLst>
                    <a:ext uri="{9D8B030D-6E8A-4147-A177-3AD203B41FA5}">
                      <a16:colId xmlns:a16="http://schemas.microsoft.com/office/drawing/2014/main" val="13955217"/>
                    </a:ext>
                  </a:extLst>
                </a:gridCol>
              </a:tblGrid>
              <a:tr h="1081984">
                <a:tc>
                  <a:txBody>
                    <a:bodyPr/>
                    <a:lstStyle/>
                    <a:p>
                      <a:pPr algn="ctr" fontAlgn="ctr"/>
                      <a:r>
                        <a:rPr lang="lt-LT" sz="1200" b="1" u="none" strike="noStrike" dirty="0">
                          <a:effectLst/>
                          <a:latin typeface="Georgia" panose="02040502050405020303" pitchFamily="18" charset="0"/>
                          <a:cs typeface="Times New Roman" panose="02020603050405020304" pitchFamily="18" charset="0"/>
                        </a:rPr>
                        <a:t>Tarifas</a:t>
                      </a:r>
                      <a:endParaRPr lang="lt-LT" sz="1200" b="1" i="0" u="none" strike="noStrike" dirty="0">
                        <a:solidFill>
                          <a:srgbClr val="000000"/>
                        </a:solidFill>
                        <a:effectLst/>
                        <a:latin typeface="Georgia" panose="02040502050405020303" pitchFamily="18" charset="0"/>
                        <a:cs typeface="Times New Roman" panose="02020603050405020304" pitchFamily="18" charset="0"/>
                      </a:endParaRPr>
                    </a:p>
                  </a:txBody>
                  <a:tcPr marL="6752" marR="6752" marT="675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t-LT" sz="1200" b="1" u="none" strike="noStrike" dirty="0" err="1" smtClean="0">
                          <a:effectLst/>
                          <a:latin typeface="Georgia" panose="02040502050405020303" pitchFamily="18" charset="0"/>
                          <a:cs typeface="Times New Roman" panose="02020603050405020304" pitchFamily="18" charset="0"/>
                        </a:rPr>
                        <a:t>Eur</a:t>
                      </a:r>
                      <a:r>
                        <a:rPr lang="lt-LT" sz="1200" b="1" u="none" strike="noStrike" dirty="0" smtClean="0">
                          <a:effectLst/>
                          <a:latin typeface="Georgia" panose="02040502050405020303" pitchFamily="18" charset="0"/>
                          <a:cs typeface="Times New Roman" panose="02020603050405020304" pitchFamily="18" charset="0"/>
                        </a:rPr>
                        <a:t>/m2</a:t>
                      </a:r>
                      <a:endParaRPr lang="lt-LT" sz="1200" b="1" i="0" u="none" strike="noStrike" dirty="0" smtClean="0">
                        <a:solidFill>
                          <a:srgbClr val="000000"/>
                        </a:solidFill>
                        <a:effectLst/>
                        <a:latin typeface="Georgia" panose="02040502050405020303" pitchFamily="18" charset="0"/>
                        <a:cs typeface="Times New Roman" panose="02020603050405020304" pitchFamily="18" charset="0"/>
                      </a:endParaRPr>
                    </a:p>
                    <a:p>
                      <a:pPr algn="ctr" fontAlgn="ctr"/>
                      <a:endParaRPr lang="lt-LT" sz="1200" b="1" i="0" u="none" strike="noStrike" dirty="0">
                        <a:solidFill>
                          <a:srgbClr val="000000"/>
                        </a:solidFill>
                        <a:effectLst/>
                        <a:latin typeface="Georgia" panose="02040502050405020303" pitchFamily="18" charset="0"/>
                        <a:cs typeface="Times New Roman" panose="02020603050405020304" pitchFamily="18" charset="0"/>
                      </a:endParaRPr>
                    </a:p>
                  </a:txBody>
                  <a:tcPr marL="6752" marR="6752" marT="6752" marB="0" anchor="ctr"/>
                </a:tc>
                <a:extLst>
                  <a:ext uri="{0D108BD9-81ED-4DB2-BD59-A6C34878D82A}">
                    <a16:rowId xmlns:a16="http://schemas.microsoft.com/office/drawing/2014/main" val="3960529026"/>
                  </a:ext>
                </a:extLst>
              </a:tr>
              <a:tr h="356563">
                <a:tc>
                  <a:txBody>
                    <a:bodyPr/>
                    <a:lstStyle/>
                    <a:p>
                      <a:pPr algn="l" fontAlgn="ctr"/>
                      <a:r>
                        <a:rPr lang="lt-LT" sz="1200" b="0" i="0" kern="1200" dirty="0" smtClean="0">
                          <a:solidFill>
                            <a:schemeClr val="dk1"/>
                          </a:solidFill>
                          <a:effectLst/>
                          <a:latin typeface="Georgia" panose="02040502050405020303" pitchFamily="18" charset="0"/>
                          <a:ea typeface="+mn-ea"/>
                          <a:cs typeface="+mn-cs"/>
                        </a:rPr>
                        <a:t>Kultūros</a:t>
                      </a:r>
                      <a:r>
                        <a:rPr lang="en-US" sz="1200" b="0" i="0" kern="1200" dirty="0" smtClean="0">
                          <a:solidFill>
                            <a:schemeClr val="dk1"/>
                          </a:solidFill>
                          <a:effectLst/>
                          <a:latin typeface="Georgia" panose="02040502050405020303" pitchFamily="18" charset="0"/>
                          <a:ea typeface="+mn-ea"/>
                          <a:cs typeface="+mn-cs"/>
                        </a:rPr>
                        <a:t> </a:t>
                      </a:r>
                      <a:r>
                        <a:rPr lang="lt-LT" sz="1200" b="0" i="0" kern="1200" dirty="0" smtClean="0">
                          <a:solidFill>
                            <a:schemeClr val="dk1"/>
                          </a:solidFill>
                          <a:effectLst/>
                          <a:latin typeface="Georgia" panose="02040502050405020303" pitchFamily="18" charset="0"/>
                          <a:ea typeface="+mn-ea"/>
                          <a:cs typeface="+mn-cs"/>
                        </a:rPr>
                        <a:t>paveldo</a:t>
                      </a:r>
                      <a:r>
                        <a:rPr lang="en-US" sz="1200" b="0" i="0" kern="1200" dirty="0" smtClean="0">
                          <a:solidFill>
                            <a:schemeClr val="dk1"/>
                          </a:solidFill>
                          <a:effectLst/>
                          <a:latin typeface="Georgia" panose="02040502050405020303" pitchFamily="18" charset="0"/>
                          <a:ea typeface="+mn-ea"/>
                          <a:cs typeface="+mn-cs"/>
                        </a:rPr>
                        <a:t> </a:t>
                      </a:r>
                      <a:r>
                        <a:rPr lang="lt-LT" sz="1200" b="0" i="0" kern="1200" dirty="0" smtClean="0">
                          <a:solidFill>
                            <a:schemeClr val="dk1"/>
                          </a:solidFill>
                          <a:effectLst/>
                          <a:latin typeface="Georgia" panose="02040502050405020303" pitchFamily="18" charset="0"/>
                          <a:ea typeface="+mn-ea"/>
                          <a:cs typeface="+mn-cs"/>
                        </a:rPr>
                        <a:t>objektams</a:t>
                      </a:r>
                      <a:r>
                        <a:rPr lang="en-US" sz="1200" b="0" i="0" kern="1200" dirty="0" smtClean="0">
                          <a:solidFill>
                            <a:schemeClr val="dk1"/>
                          </a:solidFill>
                          <a:effectLst/>
                          <a:latin typeface="Georgia" panose="02040502050405020303" pitchFamily="18" charset="0"/>
                          <a:ea typeface="+mn-ea"/>
                          <a:cs typeface="+mn-cs"/>
                        </a:rPr>
                        <a:t> </a:t>
                      </a:r>
                      <a:r>
                        <a:rPr lang="lt-LT" sz="1200" b="0" i="0" kern="1200" dirty="0" smtClean="0">
                          <a:solidFill>
                            <a:schemeClr val="dk1"/>
                          </a:solidFill>
                          <a:effectLst/>
                          <a:latin typeface="Georgia" panose="02040502050405020303" pitchFamily="18" charset="0"/>
                          <a:ea typeface="+mn-ea"/>
                          <a:cs typeface="+mn-cs"/>
                        </a:rPr>
                        <a:t>ir</a:t>
                      </a:r>
                      <a:r>
                        <a:rPr lang="en-US" sz="1200" b="0" i="0" kern="1200" dirty="0" smtClean="0">
                          <a:solidFill>
                            <a:schemeClr val="dk1"/>
                          </a:solidFill>
                          <a:effectLst/>
                          <a:latin typeface="Georgia" panose="02040502050405020303" pitchFamily="18" charset="0"/>
                          <a:ea typeface="+mn-ea"/>
                          <a:cs typeface="+mn-cs"/>
                        </a:rPr>
                        <a:t> </a:t>
                      </a:r>
                      <a:r>
                        <a:rPr lang="en-US" sz="1200" b="0" i="0" kern="1200" dirty="0" err="1" smtClean="0">
                          <a:solidFill>
                            <a:schemeClr val="dk1"/>
                          </a:solidFill>
                          <a:effectLst/>
                          <a:latin typeface="Georgia" panose="02040502050405020303" pitchFamily="18" charset="0"/>
                          <a:ea typeface="+mn-ea"/>
                          <a:cs typeface="+mn-cs"/>
                        </a:rPr>
                        <a:t>visiems</a:t>
                      </a:r>
                      <a:r>
                        <a:rPr lang="en-US" sz="1200" b="0" i="0" kern="1200" dirty="0" smtClean="0">
                          <a:solidFill>
                            <a:schemeClr val="dk1"/>
                          </a:solidFill>
                          <a:effectLst/>
                          <a:latin typeface="Georgia" panose="02040502050405020303" pitchFamily="18" charset="0"/>
                          <a:ea typeface="+mn-ea"/>
                          <a:cs typeface="+mn-cs"/>
                        </a:rPr>
                        <a:t> </a:t>
                      </a:r>
                      <a:r>
                        <a:rPr lang="lt-LT" sz="1200" b="0" i="0" u="none" strike="noStrike" dirty="0" err="1" smtClean="0">
                          <a:solidFill>
                            <a:schemeClr val="dk1"/>
                          </a:solidFill>
                          <a:effectLst/>
                          <a:latin typeface="Georgia" panose="02040502050405020303" pitchFamily="18" charset="0"/>
                          <a:cs typeface="Times New Roman" panose="02020603050405020304" pitchFamily="18" charset="0"/>
                        </a:rPr>
                        <a:t>Senamiest</a:t>
                      </a:r>
                      <a:r>
                        <a:rPr lang="en-US" sz="1200" b="0" i="0" u="none" strike="noStrike" dirty="0" err="1" smtClean="0">
                          <a:solidFill>
                            <a:schemeClr val="dk1"/>
                          </a:solidFill>
                          <a:effectLst/>
                          <a:latin typeface="Georgia" panose="02040502050405020303" pitchFamily="18" charset="0"/>
                          <a:cs typeface="Times New Roman" panose="02020603050405020304" pitchFamily="18" charset="0"/>
                        </a:rPr>
                        <a:t>yje</a:t>
                      </a:r>
                      <a:r>
                        <a:rPr lang="en-US" sz="1200" b="0" i="0" u="none" strike="noStrike" baseline="0" dirty="0" smtClean="0">
                          <a:solidFill>
                            <a:schemeClr val="dk1"/>
                          </a:solidFill>
                          <a:effectLst/>
                          <a:latin typeface="Georgia" panose="02040502050405020303" pitchFamily="18" charset="0"/>
                          <a:cs typeface="Times New Roman" panose="02020603050405020304" pitchFamily="18" charset="0"/>
                        </a:rPr>
                        <a:t> </a:t>
                      </a:r>
                      <a:r>
                        <a:rPr lang="en-US" sz="1200" b="0" i="0" u="none" strike="noStrike" baseline="0" dirty="0" err="1" smtClean="0">
                          <a:solidFill>
                            <a:schemeClr val="dk1"/>
                          </a:solidFill>
                          <a:effectLst/>
                          <a:latin typeface="Georgia" panose="02040502050405020303" pitchFamily="18" charset="0"/>
                          <a:cs typeface="Times New Roman" panose="02020603050405020304" pitchFamily="18" charset="0"/>
                        </a:rPr>
                        <a:t>esantiems</a:t>
                      </a:r>
                      <a:r>
                        <a:rPr lang="en-US" sz="1200" b="0" i="0" u="none" strike="noStrike" baseline="0" dirty="0" smtClean="0">
                          <a:solidFill>
                            <a:schemeClr val="dk1"/>
                          </a:solidFill>
                          <a:effectLst/>
                          <a:latin typeface="Georgia" panose="02040502050405020303" pitchFamily="18" charset="0"/>
                          <a:cs typeface="Times New Roman" panose="02020603050405020304" pitchFamily="18" charset="0"/>
                        </a:rPr>
                        <a:t> </a:t>
                      </a:r>
                      <a:r>
                        <a:rPr lang="en-US" sz="1200" b="0" i="0" u="none" strike="noStrike" baseline="0" dirty="0" err="1" smtClean="0">
                          <a:solidFill>
                            <a:schemeClr val="dk1"/>
                          </a:solidFill>
                          <a:effectLst/>
                          <a:latin typeface="Georgia" panose="02040502050405020303" pitchFamily="18" charset="0"/>
                          <a:cs typeface="Times New Roman" panose="02020603050405020304" pitchFamily="18" charset="0"/>
                        </a:rPr>
                        <a:t>statiniams</a:t>
                      </a:r>
                      <a:endParaRPr lang="lt-LT" sz="1200" b="0" i="0" u="none" strike="noStrike" dirty="0">
                        <a:solidFill>
                          <a:srgbClr val="000000"/>
                        </a:solidFill>
                        <a:effectLst/>
                        <a:latin typeface="Georgia" panose="02040502050405020303" pitchFamily="18" charset="0"/>
                        <a:cs typeface="Times New Roman" panose="02020603050405020304" pitchFamily="18" charset="0"/>
                      </a:endParaRPr>
                    </a:p>
                  </a:txBody>
                  <a:tcPr marL="6752" marR="6752" marT="6752" marB="0" anchor="ctr">
                    <a:solidFill>
                      <a:schemeClr val="bg1">
                        <a:lumMod val="95000"/>
                      </a:schemeClr>
                    </a:solidFill>
                  </a:tcPr>
                </a:tc>
                <a:tc>
                  <a:txBody>
                    <a:bodyPr/>
                    <a:lstStyle/>
                    <a:p>
                      <a:pPr algn="ctr" fontAlgn="ctr"/>
                      <a:r>
                        <a:rPr lang="en-US" sz="1200" b="0" i="0" u="none" strike="noStrike" dirty="0" smtClean="0">
                          <a:solidFill>
                            <a:schemeClr val="dk1"/>
                          </a:solidFill>
                          <a:effectLst/>
                          <a:latin typeface="Georgia" panose="02040502050405020303" pitchFamily="18" charset="0"/>
                          <a:cs typeface="Times New Roman" panose="02020603050405020304" pitchFamily="18" charset="0"/>
                        </a:rPr>
                        <a:t>6,90</a:t>
                      </a:r>
                      <a:endParaRPr lang="lt-LT" sz="1200" b="0" i="0" u="none" strike="noStrike" dirty="0">
                        <a:solidFill>
                          <a:srgbClr val="000000"/>
                        </a:solidFill>
                        <a:effectLst/>
                        <a:latin typeface="Georgia" panose="02040502050405020303" pitchFamily="18" charset="0"/>
                        <a:cs typeface="Times New Roman" panose="02020603050405020304" pitchFamily="18" charset="0"/>
                      </a:endParaRPr>
                    </a:p>
                  </a:txBody>
                  <a:tcPr marL="6752" marR="6752" marT="6752" marB="0" anchor="ctr">
                    <a:solidFill>
                      <a:schemeClr val="bg1">
                        <a:lumMod val="95000"/>
                      </a:schemeClr>
                    </a:solidFill>
                  </a:tcPr>
                </a:tc>
                <a:extLst>
                  <a:ext uri="{0D108BD9-81ED-4DB2-BD59-A6C34878D82A}">
                    <a16:rowId xmlns:a16="http://schemas.microsoft.com/office/drawing/2014/main" val="3853619017"/>
                  </a:ext>
                </a:extLst>
              </a:tr>
              <a:tr h="182564">
                <a:tc>
                  <a:txBody>
                    <a:bodyPr/>
                    <a:lstStyle/>
                    <a:p>
                      <a:pPr algn="l" fontAlgn="ctr"/>
                      <a:r>
                        <a:rPr lang="lt-LT" sz="1200" u="none" strike="noStrike" dirty="0" smtClean="0">
                          <a:effectLst/>
                          <a:latin typeface="Georgia" panose="02040502050405020303" pitchFamily="18" charset="0"/>
                          <a:cs typeface="Times New Roman" panose="02020603050405020304" pitchFamily="18" charset="0"/>
                        </a:rPr>
                        <a:t>Automobilių parkavimo aikštelėms</a:t>
                      </a:r>
                      <a:endParaRPr lang="lt-LT" sz="1200" b="0" i="0" u="none" strike="noStrike" dirty="0">
                        <a:solidFill>
                          <a:srgbClr val="000000"/>
                        </a:solidFill>
                        <a:effectLst/>
                        <a:latin typeface="Georgia" panose="02040502050405020303" pitchFamily="18" charset="0"/>
                        <a:cs typeface="Times New Roman" panose="02020603050405020304" pitchFamily="18" charset="0"/>
                      </a:endParaRPr>
                    </a:p>
                  </a:txBody>
                  <a:tcPr marL="6752" marR="6752" marT="6752" marB="0" anchor="ctr"/>
                </a:tc>
                <a:tc>
                  <a:txBody>
                    <a:bodyPr/>
                    <a:lstStyle/>
                    <a:p>
                      <a:pPr algn="ctr" fontAlgn="ctr"/>
                      <a:r>
                        <a:rPr lang="en-US" sz="1200" u="none" strike="noStrike" dirty="0" smtClean="0">
                          <a:effectLst/>
                          <a:latin typeface="Georgia" panose="02040502050405020303" pitchFamily="18" charset="0"/>
                          <a:cs typeface="Times New Roman" panose="02020603050405020304" pitchFamily="18" charset="0"/>
                        </a:rPr>
                        <a:t>0</a:t>
                      </a:r>
                      <a:endParaRPr lang="lt-LT" sz="1200" b="0" i="0" u="none" strike="noStrike" dirty="0">
                        <a:solidFill>
                          <a:srgbClr val="000000"/>
                        </a:solidFill>
                        <a:effectLst/>
                        <a:latin typeface="Georgia" panose="02040502050405020303" pitchFamily="18" charset="0"/>
                        <a:cs typeface="Times New Roman" panose="02020603050405020304" pitchFamily="18" charset="0"/>
                      </a:endParaRPr>
                    </a:p>
                  </a:txBody>
                  <a:tcPr marL="6752" marR="6752" marT="6752" marB="0" anchor="ctr"/>
                </a:tc>
                <a:extLst>
                  <a:ext uri="{0D108BD9-81ED-4DB2-BD59-A6C34878D82A}">
                    <a16:rowId xmlns:a16="http://schemas.microsoft.com/office/drawing/2014/main" val="2202038308"/>
                  </a:ext>
                </a:extLst>
              </a:tr>
              <a:tr h="182564">
                <a:tc gridSpan="2">
                  <a:txBody>
                    <a:bodyPr/>
                    <a:lstStyle/>
                    <a:p>
                      <a:pPr algn="l" fontAlgn="ctr"/>
                      <a:endParaRPr lang="lt-LT" sz="1200" b="0" i="0" u="none" strike="noStrike" dirty="0">
                        <a:solidFill>
                          <a:srgbClr val="000000"/>
                        </a:solidFill>
                        <a:effectLst/>
                        <a:latin typeface="Georgia" panose="02040502050405020303" pitchFamily="18" charset="0"/>
                        <a:cs typeface="Times New Roman" panose="02020603050405020304" pitchFamily="18" charset="0"/>
                      </a:endParaRPr>
                    </a:p>
                  </a:txBody>
                  <a:tcPr marL="6752" marR="6752" marT="6752" marB="0" anchor="ctr"/>
                </a:tc>
                <a:tc hMerge="1">
                  <a:txBody>
                    <a:bodyPr/>
                    <a:lstStyle/>
                    <a:p>
                      <a:pPr algn="ctr" fontAlgn="ctr"/>
                      <a:endParaRPr lang="lt-LT" sz="1200" b="0" i="0" u="none" strike="noStrike" dirty="0">
                        <a:solidFill>
                          <a:srgbClr val="000000"/>
                        </a:solidFill>
                        <a:effectLst/>
                        <a:latin typeface="Georgia" panose="02040502050405020303" pitchFamily="18" charset="0"/>
                        <a:cs typeface="Times New Roman" panose="02020603050405020304" pitchFamily="18" charset="0"/>
                      </a:endParaRPr>
                    </a:p>
                  </a:txBody>
                  <a:tcPr marL="6752" marR="6752" marT="6752" marB="0" anchor="ctr"/>
                </a:tc>
                <a:extLst>
                  <a:ext uri="{0D108BD9-81ED-4DB2-BD59-A6C34878D82A}">
                    <a16:rowId xmlns:a16="http://schemas.microsoft.com/office/drawing/2014/main" val="521323577"/>
                  </a:ext>
                </a:extLst>
              </a:tr>
            </a:tbl>
          </a:graphicData>
        </a:graphic>
      </p:graphicFrame>
    </p:spTree>
    <p:extLst>
      <p:ext uri="{BB962C8B-B14F-4D97-AF65-F5344CB8AC3E}">
        <p14:creationId xmlns:p14="http://schemas.microsoft.com/office/powerpoint/2010/main" val="2569975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z="2800" b="1" dirty="0" smtClean="0">
                <a:latin typeface="Georgia" panose="02040502050405020303" pitchFamily="18" charset="0"/>
                <a:cs typeface="Times New Roman" panose="02020603050405020304" pitchFamily="18" charset="0"/>
              </a:rPr>
              <a:t>PAGRINDINĖ ĮSTATYMO IDĖJA</a:t>
            </a:r>
            <a:endParaRPr lang="lt-LT" sz="2800" b="1" dirty="0">
              <a:latin typeface="Georgia" panose="02040502050405020303" pitchFamily="18" charset="0"/>
              <a:cs typeface="Times New Roman" panose="02020603050405020304" pitchFamily="18" charset="0"/>
            </a:endParaRPr>
          </a:p>
        </p:txBody>
      </p:sp>
      <p:sp>
        <p:nvSpPr>
          <p:cNvPr id="3" name="Turinio vietos rezervavimo ženklas 2"/>
          <p:cNvSpPr>
            <a:spLocks noGrp="1"/>
          </p:cNvSpPr>
          <p:nvPr>
            <p:ph sz="half" idx="1"/>
          </p:nvPr>
        </p:nvSpPr>
        <p:spPr>
          <a:xfrm>
            <a:off x="457200" y="1268760"/>
            <a:ext cx="7859216" cy="4525963"/>
          </a:xfrm>
        </p:spPr>
        <p:txBody>
          <a:bodyPr/>
          <a:lstStyle/>
          <a:p>
            <a:r>
              <a:rPr lang="lt-LT" sz="1400" dirty="0" smtClean="0">
                <a:latin typeface="Georgia" panose="02040502050405020303" pitchFamily="18" charset="0"/>
                <a:cs typeface="Times New Roman" panose="02020603050405020304" pitchFamily="18" charset="0"/>
              </a:rPr>
              <a:t>Skatinti tvarią miesto plėtrą,</a:t>
            </a:r>
          </a:p>
          <a:p>
            <a:r>
              <a:rPr lang="lt-LT" sz="1400" dirty="0" smtClean="0">
                <a:latin typeface="Georgia" panose="02040502050405020303" pitchFamily="18" charset="0"/>
                <a:cs typeface="Times New Roman" panose="02020603050405020304" pitchFamily="18" charset="0"/>
              </a:rPr>
              <a:t>Sukurti aiškias taisykles </a:t>
            </a:r>
            <a:r>
              <a:rPr lang="lt-LT" sz="1400" dirty="0" err="1" smtClean="0">
                <a:latin typeface="Georgia" panose="02040502050405020303" pitchFamily="18" charset="0"/>
                <a:cs typeface="Times New Roman" panose="02020603050405020304" pitchFamily="18" charset="0"/>
              </a:rPr>
              <a:t>vystytojams</a:t>
            </a:r>
            <a:r>
              <a:rPr lang="lt-LT" sz="1400" dirty="0" smtClean="0">
                <a:latin typeface="Georgia" panose="02040502050405020303" pitchFamily="18" charset="0"/>
                <a:cs typeface="Times New Roman" panose="02020603050405020304" pitchFamily="18" charset="0"/>
              </a:rPr>
              <a:t>,</a:t>
            </a:r>
          </a:p>
          <a:p>
            <a:r>
              <a:rPr lang="lt-LT" sz="1400" dirty="0" smtClean="0">
                <a:latin typeface="Georgia" panose="02040502050405020303" pitchFamily="18" charset="0"/>
                <a:cs typeface="Times New Roman" panose="02020603050405020304" pitchFamily="18" charset="0"/>
              </a:rPr>
              <a:t>Skatinti miesto vystymąsi tose teritorijose, kuriose įrengta infrastruktūra,</a:t>
            </a:r>
          </a:p>
          <a:p>
            <a:r>
              <a:rPr lang="lt-LT" sz="1400" dirty="0" smtClean="0">
                <a:latin typeface="Georgia" panose="02040502050405020303" pitchFamily="18" charset="0"/>
                <a:cs typeface="Times New Roman" panose="02020603050405020304" pitchFamily="18" charset="0"/>
              </a:rPr>
              <a:t>Detaliai planuoti infrastruktūros poreikį.</a:t>
            </a:r>
          </a:p>
        </p:txBody>
      </p:sp>
    </p:spTree>
    <p:extLst>
      <p:ext uri="{BB962C8B-B14F-4D97-AF65-F5344CB8AC3E}">
        <p14:creationId xmlns:p14="http://schemas.microsoft.com/office/powerpoint/2010/main" val="797913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z="2800" b="1" dirty="0" smtClean="0">
                <a:latin typeface="Georgia" panose="02040502050405020303" pitchFamily="18" charset="0"/>
                <a:cs typeface="Times New Roman" panose="02020603050405020304" pitchFamily="18" charset="0"/>
              </a:rPr>
              <a:t>INFRASTRUKTŪROS TIPAI</a:t>
            </a:r>
            <a:endParaRPr lang="lt-LT" sz="2800" b="1" dirty="0">
              <a:latin typeface="Georgia" panose="02040502050405020303" pitchFamily="18" charset="0"/>
              <a:cs typeface="Times New Roman" panose="02020603050405020304" pitchFamily="18" charset="0"/>
            </a:endParaRPr>
          </a:p>
        </p:txBody>
      </p:sp>
      <p:sp>
        <p:nvSpPr>
          <p:cNvPr id="3" name="Turinio vietos rezervavimo ženklas 2"/>
          <p:cNvSpPr>
            <a:spLocks noGrp="1"/>
          </p:cNvSpPr>
          <p:nvPr>
            <p:ph sz="half" idx="1"/>
          </p:nvPr>
        </p:nvSpPr>
        <p:spPr>
          <a:xfrm>
            <a:off x="457200" y="1268760"/>
            <a:ext cx="7859216" cy="4525963"/>
          </a:xfrm>
        </p:spPr>
        <p:txBody>
          <a:bodyPr/>
          <a:lstStyle/>
          <a:p>
            <a:r>
              <a:rPr lang="lt-LT" sz="1400" dirty="0" smtClean="0">
                <a:latin typeface="Georgia" panose="02040502050405020303" pitchFamily="18" charset="0"/>
                <a:cs typeface="Times New Roman" panose="02020603050405020304" pitchFamily="18" charset="0"/>
              </a:rPr>
              <a:t>INŽINERINĖ - šilumos </a:t>
            </a:r>
            <a:r>
              <a:rPr lang="lt-LT" sz="1400" dirty="0">
                <a:latin typeface="Georgia" panose="02040502050405020303" pitchFamily="18" charset="0"/>
                <a:cs typeface="Times New Roman" panose="02020603050405020304" pitchFamily="18" charset="0"/>
              </a:rPr>
              <a:t>perdavimo tinklai, geriamojo vandens tiekimo ir nuotekų, įskaitant paviršines nuotekas, tvarkymo inžineriniai statiniai, vietinės reikšmės keliai, kiti transporto statiniai, už kurių statybą, įrengimą ir (ar) eksploatavimą savivaldybės teritorijoje atsakingas savivaldybės infrastruktūros organizatorius ir (ar) savivaldybės infrastruktūros </a:t>
            </a:r>
            <a:r>
              <a:rPr lang="lt-LT" sz="1400" dirty="0" smtClean="0">
                <a:latin typeface="Georgia" panose="02040502050405020303" pitchFamily="18" charset="0"/>
                <a:cs typeface="Times New Roman" panose="02020603050405020304" pitchFamily="18" charset="0"/>
              </a:rPr>
              <a:t>valdytojas.</a:t>
            </a:r>
          </a:p>
          <a:p>
            <a:r>
              <a:rPr lang="lt-LT" sz="1400" dirty="0" smtClean="0">
                <a:latin typeface="Georgia" panose="02040502050405020303" pitchFamily="18" charset="0"/>
                <a:cs typeface="Times New Roman" panose="02020603050405020304" pitchFamily="18" charset="0"/>
              </a:rPr>
              <a:t>SOCIALINĖ - </a:t>
            </a:r>
            <a:r>
              <a:rPr lang="lt-LT" sz="1400" dirty="0">
                <a:latin typeface="Georgia" panose="02040502050405020303" pitchFamily="18" charset="0"/>
                <a:cs typeface="Times New Roman" panose="02020603050405020304" pitchFamily="18" charset="0"/>
              </a:rPr>
              <a:t>kultūros, švietimo ir mokslo, sveikatos, sporto paskirties statiniai ir (arba) savivaldybės funkcijoms atlikti skirti objektai, už kurių statybą, įrengimą ir (ar) eksploatavimą savivaldybės teritorijoje atsakingas savivaldybės infrastruktūros organizatorius ir (ar) savivaldybės infrastruktūros valdytojas.</a:t>
            </a:r>
          </a:p>
          <a:p>
            <a:endParaRPr lang="lt-LT" sz="140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1478022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z="2800" b="1" dirty="0" smtClean="0">
                <a:latin typeface="Times New Roman" panose="02020603050405020304" pitchFamily="18" charset="0"/>
                <a:cs typeface="Times New Roman" panose="02020603050405020304" pitchFamily="18" charset="0"/>
              </a:rPr>
              <a:t>TARYBOS SPRENDIMAI</a:t>
            </a:r>
            <a:endParaRPr lang="lt-LT" sz="2800" b="1"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sz="half" idx="1"/>
          </p:nvPr>
        </p:nvSpPr>
        <p:spPr>
          <a:xfrm>
            <a:off x="457200" y="1268760"/>
            <a:ext cx="7859216" cy="4525963"/>
          </a:xfrm>
        </p:spPr>
        <p:txBody>
          <a:bodyPr/>
          <a:lstStyle/>
          <a:p>
            <a:pPr marL="0" indent="0">
              <a:buNone/>
            </a:pPr>
            <a:endParaRPr lang="lt-LT" altLang="lt-LT" sz="1400" dirty="0" bmk="r17">
              <a:latin typeface="Georgia" panose="02040502050405020303" pitchFamily="18" charset="0"/>
              <a:ea typeface="Times New Roman" panose="02020603050405020304" pitchFamily="18" charset="0"/>
              <a:cs typeface="Times New Roman" panose="02020603050405020304" pitchFamily="18" charset="0"/>
            </a:endParaRPr>
          </a:p>
          <a:p>
            <a:pPr>
              <a:buAutoNum type="arabicParenR"/>
            </a:pPr>
            <a:r>
              <a:rPr lang="lt-LT" sz="1400" dirty="0" smtClean="0">
                <a:latin typeface="Georgia" panose="02040502050405020303" pitchFamily="18" charset="0"/>
              </a:rPr>
              <a:t>skiria </a:t>
            </a:r>
            <a:r>
              <a:rPr lang="lt-LT" sz="1400" dirty="0">
                <a:latin typeface="Georgia" panose="02040502050405020303" pitchFamily="18" charset="0"/>
              </a:rPr>
              <a:t>savivaldybės infrastruktūros plėtros </a:t>
            </a:r>
            <a:r>
              <a:rPr lang="lt-LT" sz="1400" dirty="0" smtClean="0">
                <a:latin typeface="Georgia" panose="02040502050405020303" pitchFamily="18" charset="0"/>
              </a:rPr>
              <a:t>organizatorių – administracijos direktorius;</a:t>
            </a:r>
          </a:p>
          <a:p>
            <a:pPr marL="0" indent="0">
              <a:buNone/>
            </a:pPr>
            <a:r>
              <a:rPr lang="lt-LT" sz="1400" dirty="0" smtClean="0">
                <a:latin typeface="Georgia" panose="02040502050405020303" pitchFamily="18" charset="0"/>
              </a:rPr>
              <a:t>2</a:t>
            </a:r>
            <a:r>
              <a:rPr lang="lt-LT" sz="1400" dirty="0">
                <a:latin typeface="Georgia" panose="02040502050405020303" pitchFamily="18" charset="0"/>
              </a:rPr>
              <a:t>) tvirtina savivaldybės infrastruktūros pripažinimo prioritetine kriterijus</a:t>
            </a:r>
            <a:r>
              <a:rPr lang="lt-LT" sz="1400" dirty="0" smtClean="0">
                <a:latin typeface="Georgia" panose="02040502050405020303" pitchFamily="18" charset="0"/>
              </a:rPr>
              <a:t>;</a:t>
            </a:r>
          </a:p>
          <a:p>
            <a:pPr marL="0" indent="0">
              <a:buNone/>
            </a:pPr>
            <a:r>
              <a:rPr lang="lt-LT" sz="1400" dirty="0" smtClean="0">
                <a:latin typeface="Georgia" panose="02040502050405020303" pitchFamily="18" charset="0"/>
              </a:rPr>
              <a:t>3</a:t>
            </a:r>
            <a:r>
              <a:rPr lang="lt-LT" sz="1400" dirty="0">
                <a:latin typeface="Georgia" panose="02040502050405020303" pitchFamily="18" charset="0"/>
              </a:rPr>
              <a:t>) tvirtina savivaldybės infrastruktūros plėtros rėmimo programos komisijos (toliau – Komisija) </a:t>
            </a:r>
            <a:r>
              <a:rPr lang="lt-LT" sz="1400" dirty="0" smtClean="0">
                <a:latin typeface="Georgia" panose="02040502050405020303" pitchFamily="18" charset="0"/>
              </a:rPr>
              <a:t>sudėtį - atlikta;</a:t>
            </a:r>
          </a:p>
          <a:p>
            <a:pPr marL="0" indent="0">
              <a:buNone/>
            </a:pPr>
            <a:r>
              <a:rPr lang="lt-LT" sz="1400" dirty="0" smtClean="0">
                <a:latin typeface="Georgia" panose="02040502050405020303" pitchFamily="18" charset="0"/>
              </a:rPr>
              <a:t>4</a:t>
            </a:r>
            <a:r>
              <a:rPr lang="lt-LT" sz="1400" dirty="0">
                <a:latin typeface="Georgia" panose="02040502050405020303" pitchFamily="18" charset="0"/>
              </a:rPr>
              <a:t>) tvirtina savivaldybės infrastruktūros </a:t>
            </a:r>
            <a:r>
              <a:rPr lang="lt-LT" sz="1400" dirty="0" smtClean="0">
                <a:latin typeface="Georgia" panose="02040502050405020303" pitchFamily="18" charset="0"/>
              </a:rPr>
              <a:t>plėtros </a:t>
            </a:r>
            <a:r>
              <a:rPr lang="lt-LT" sz="1400" dirty="0">
                <a:latin typeface="Georgia" panose="02040502050405020303" pitchFamily="18" charset="0"/>
              </a:rPr>
              <a:t>įmokos tarifą (tarifus</a:t>
            </a:r>
            <a:r>
              <a:rPr lang="lt-LT" sz="1400" dirty="0" smtClean="0">
                <a:latin typeface="Georgia" panose="02040502050405020303" pitchFamily="18" charset="0"/>
              </a:rPr>
              <a:t>);</a:t>
            </a:r>
            <a:endParaRPr lang="lt-LT" sz="1400" dirty="0">
              <a:latin typeface="Georgia" panose="02040502050405020303" pitchFamily="18" charset="0"/>
            </a:endParaRPr>
          </a:p>
          <a:p>
            <a:pPr marL="0" indent="0">
              <a:buNone/>
            </a:pPr>
            <a:r>
              <a:rPr lang="lt-LT" sz="1400" dirty="0">
                <a:latin typeface="Georgia" panose="02040502050405020303" pitchFamily="18" charset="0"/>
              </a:rPr>
              <a:t>5) tvirtina savivaldybės infrastruktūros plėtros priemonių planą (toliau – priemonių planas), savivaldybės infrastruktūros plėtros rėmimo programos (toliau – Programa) lėšų panaudojimo planą ir ataskaitą;</a:t>
            </a:r>
          </a:p>
          <a:p>
            <a:pPr marL="0" indent="0">
              <a:buNone/>
            </a:pPr>
            <a:r>
              <a:rPr lang="lt-LT" sz="1400" dirty="0">
                <a:latin typeface="Georgia" panose="02040502050405020303" pitchFamily="18" charset="0"/>
              </a:rPr>
              <a:t>6) nustato savivaldybės infrastruktūros plėtros įmokos mokėjimo ir atleidimo nuo jos mokėjimo tvarką, taip pat patvirtina</a:t>
            </a:r>
            <a:r>
              <a:rPr lang="lt-LT" sz="1400" b="1" dirty="0">
                <a:latin typeface="Georgia" panose="02040502050405020303" pitchFamily="18" charset="0"/>
              </a:rPr>
              <a:t> </a:t>
            </a:r>
            <a:r>
              <a:rPr lang="lt-LT" sz="1400" dirty="0">
                <a:latin typeface="Georgia" panose="02040502050405020303" pitchFamily="18" charset="0"/>
              </a:rPr>
              <a:t>kriterijus, pagal kuriuos nustatoma, kada savivaldybės infrastruktūros plėtros įmoka nemokama arba mokama dalimis</a:t>
            </a:r>
          </a:p>
        </p:txBody>
      </p:sp>
    </p:spTree>
    <p:extLst>
      <p:ext uri="{BB962C8B-B14F-4D97-AF65-F5344CB8AC3E}">
        <p14:creationId xmlns:p14="http://schemas.microsoft.com/office/powerpoint/2010/main" val="193805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z="2400" b="1" cap="all" dirty="0">
                <a:latin typeface="Georgia" panose="02040502050405020303" pitchFamily="18" charset="0"/>
                <a:cs typeface="Times New Roman" panose="02020603050405020304" pitchFamily="18" charset="0"/>
              </a:rPr>
              <a:t>Savivaldybės </a:t>
            </a:r>
            <a:r>
              <a:rPr lang="lt-LT" sz="2400" b="1" cap="all" dirty="0" smtClean="0">
                <a:latin typeface="Georgia" panose="02040502050405020303" pitchFamily="18" charset="0"/>
                <a:cs typeface="Times New Roman" panose="02020603050405020304" pitchFamily="18" charset="0"/>
              </a:rPr>
              <a:t>plėtros organizatorius</a:t>
            </a:r>
            <a:endParaRPr lang="lt-LT" sz="2400" b="1" cap="all" dirty="0">
              <a:latin typeface="Georgia" panose="02040502050405020303" pitchFamily="18" charset="0"/>
              <a:cs typeface="Times New Roman" panose="02020603050405020304" pitchFamily="18" charset="0"/>
            </a:endParaRPr>
          </a:p>
        </p:txBody>
      </p:sp>
      <p:sp>
        <p:nvSpPr>
          <p:cNvPr id="3" name="Turinio vietos rezervavimo ženklas 2"/>
          <p:cNvSpPr>
            <a:spLocks noGrp="1"/>
          </p:cNvSpPr>
          <p:nvPr>
            <p:ph sz="half" idx="1"/>
          </p:nvPr>
        </p:nvSpPr>
        <p:spPr>
          <a:xfrm>
            <a:off x="457200" y="1268760"/>
            <a:ext cx="7859216" cy="4525963"/>
          </a:xfrm>
        </p:spPr>
        <p:txBody>
          <a:bodyPr/>
          <a:lstStyle/>
          <a:p>
            <a:r>
              <a:rPr lang="lt-LT" sz="1400" dirty="0">
                <a:latin typeface="Georgia" panose="02040502050405020303" pitchFamily="18" charset="0"/>
                <a:cs typeface="Times New Roman" panose="02020603050405020304" pitchFamily="18" charset="0"/>
              </a:rPr>
              <a:t>teikia siūlymus savivaldybės administracijos direktoriui (kai rengiami teritorijų planavimo dokumentai, kuriais planuojama savivaldybės infrastruktūra) dėl savivaldybės infrastruktūros plėtros poreikio, prioritetinės savivaldybės infrastruktūros vystymo etapų ir preliminaraus lėšų poreikio jiems įgyvendinti. Ši nuostata netaikoma, kai savivaldybės infrastruktūros plėtros organizatoriaus funkcijas atlieka savivaldybės administracija, o teritorijų planavimo organizatoriaus funkcijas – savivaldybės administracijos direktorius;</a:t>
            </a:r>
          </a:p>
          <a:p>
            <a:r>
              <a:rPr lang="lt-LT" sz="1400" dirty="0" smtClean="0">
                <a:latin typeface="Georgia" panose="02040502050405020303" pitchFamily="18" charset="0"/>
                <a:cs typeface="Times New Roman" panose="02020603050405020304" pitchFamily="18" charset="0"/>
              </a:rPr>
              <a:t>rengia </a:t>
            </a:r>
            <a:r>
              <a:rPr lang="lt-LT" sz="1400" dirty="0">
                <a:latin typeface="Georgia" panose="02040502050405020303" pitchFamily="18" charset="0"/>
                <a:cs typeface="Times New Roman" panose="02020603050405020304" pitchFamily="18" charset="0"/>
              </a:rPr>
              <a:t>priemonių planą ir atsiskaito savivaldybės tarybai už jo įgyvendinimą;</a:t>
            </a:r>
          </a:p>
          <a:p>
            <a:r>
              <a:rPr lang="lt-LT" sz="1400" dirty="0" smtClean="0">
                <a:latin typeface="Georgia" panose="02040502050405020303" pitchFamily="18" charset="0"/>
                <a:cs typeface="Times New Roman" panose="02020603050405020304" pitchFamily="18" charset="0"/>
              </a:rPr>
              <a:t>sudaro </a:t>
            </a:r>
            <a:r>
              <a:rPr lang="lt-LT" sz="1400" dirty="0">
                <a:latin typeface="Georgia" panose="02040502050405020303" pitchFamily="18" charset="0"/>
                <a:cs typeface="Times New Roman" panose="02020603050405020304" pitchFamily="18" charset="0"/>
              </a:rPr>
              <a:t>savivaldybės infrastruktūros plėtros sutartis, administruoja ir prižiūri šių sutarčių įgyvendinimą;</a:t>
            </a:r>
          </a:p>
          <a:p>
            <a:r>
              <a:rPr lang="lt-LT" sz="1400" dirty="0" smtClean="0">
                <a:latin typeface="Georgia" panose="02040502050405020303" pitchFamily="18" charset="0"/>
                <a:cs typeface="Times New Roman" panose="02020603050405020304" pitchFamily="18" charset="0"/>
              </a:rPr>
              <a:t>administruoja </a:t>
            </a:r>
            <a:r>
              <a:rPr lang="lt-LT" sz="1400" dirty="0">
                <a:latin typeface="Georgia" panose="02040502050405020303" pitchFamily="18" charset="0"/>
                <a:cs typeface="Times New Roman" panose="02020603050405020304" pitchFamily="18" charset="0"/>
              </a:rPr>
              <a:t>Programos įmokų surinkimą ir panaudojimą;</a:t>
            </a:r>
          </a:p>
          <a:p>
            <a:r>
              <a:rPr lang="lt-LT" sz="1400" dirty="0" smtClean="0">
                <a:latin typeface="Georgia" panose="02040502050405020303" pitchFamily="18" charset="0"/>
                <a:cs typeface="Times New Roman" panose="02020603050405020304" pitchFamily="18" charset="0"/>
              </a:rPr>
              <a:t>rengia </a:t>
            </a:r>
            <a:r>
              <a:rPr lang="lt-LT" sz="1400" dirty="0">
                <a:latin typeface="Georgia" panose="02040502050405020303" pitchFamily="18" charset="0"/>
                <a:cs typeface="Times New Roman" panose="02020603050405020304" pitchFamily="18" charset="0"/>
              </a:rPr>
              <a:t>Programos lėšų panaudojimo planą ir Programos lėšų panaudojimo ataskaitą.</a:t>
            </a:r>
          </a:p>
          <a:p>
            <a:r>
              <a:rPr lang="lt-LT" sz="1400" dirty="0" smtClean="0">
                <a:latin typeface="Georgia" panose="02040502050405020303" pitchFamily="18" charset="0"/>
                <a:cs typeface="Times New Roman" panose="02020603050405020304" pitchFamily="18" charset="0"/>
              </a:rPr>
              <a:t>Savivaldybės </a:t>
            </a:r>
            <a:r>
              <a:rPr lang="lt-LT" sz="1400" dirty="0">
                <a:latin typeface="Georgia" panose="02040502050405020303" pitchFamily="18" charset="0"/>
                <a:cs typeface="Times New Roman" panose="02020603050405020304" pitchFamily="18" charset="0"/>
              </a:rPr>
              <a:t>taryba savivaldybės infrastruktūros plėtros organizatoriui gali nustatyti ir kitas su savivaldybės infrastruktūros plėtra susijusias funkcijas. Savivaldybės infrastruktūros plėtros organizatorius negali atlikti savivaldybės infrastruktūros projektavimo, statybos (rangos) ir (ar) įrengimo funkcijų.</a:t>
            </a:r>
          </a:p>
          <a:p>
            <a:endParaRPr lang="lt-LT" sz="140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3578897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z="2400" b="1" cap="all" dirty="0">
                <a:latin typeface="Georgia" panose="02040502050405020303" pitchFamily="18" charset="0"/>
                <a:cs typeface="Times New Roman" panose="02020603050405020304" pitchFamily="18" charset="0"/>
              </a:rPr>
              <a:t>Savivaldybės vyriausiasis inžinierius</a:t>
            </a:r>
          </a:p>
        </p:txBody>
      </p:sp>
      <p:sp>
        <p:nvSpPr>
          <p:cNvPr id="3" name="Turinio vietos rezervavimo ženklas 2"/>
          <p:cNvSpPr>
            <a:spLocks noGrp="1"/>
          </p:cNvSpPr>
          <p:nvPr>
            <p:ph sz="half" idx="1"/>
          </p:nvPr>
        </p:nvSpPr>
        <p:spPr>
          <a:xfrm>
            <a:off x="457200" y="1268760"/>
            <a:ext cx="7859216" cy="4525963"/>
          </a:xfrm>
        </p:spPr>
        <p:txBody>
          <a:bodyPr/>
          <a:lstStyle/>
          <a:p>
            <a:r>
              <a:rPr lang="lt-LT" sz="1400" dirty="0">
                <a:latin typeface="Georgia" panose="02040502050405020303" pitchFamily="18" charset="0"/>
                <a:cs typeface="Times New Roman" panose="02020603050405020304" pitchFamily="18" charset="0"/>
              </a:rPr>
              <a:t>nagrinėti ir teikti pasiūlymus dėl teritorijų planavimo sąlygų ir prisijungimo prie inžinerinių tinklų ar susisiekimo komunikacijų sąlygų;</a:t>
            </a:r>
          </a:p>
          <a:p>
            <a:r>
              <a:rPr lang="lt-LT" sz="1400" dirty="0" smtClean="0">
                <a:latin typeface="Georgia" panose="02040502050405020303" pitchFamily="18" charset="0"/>
                <a:cs typeface="Times New Roman" panose="02020603050405020304" pitchFamily="18" charset="0"/>
              </a:rPr>
              <a:t>teikti </a:t>
            </a:r>
            <a:r>
              <a:rPr lang="lt-LT" sz="1400" dirty="0">
                <a:latin typeface="Georgia" panose="02040502050405020303" pitchFamily="18" charset="0"/>
                <a:cs typeface="Times New Roman" panose="02020603050405020304" pitchFamily="18" charset="0"/>
              </a:rPr>
              <a:t>pasiūlymus savivaldybės vyriausiajam architektui dėl pateiktų derinti teritorijų planavimo dokumentų, kuriuose planuojama inžinerinė savivaldybės infrastruktūra;</a:t>
            </a:r>
          </a:p>
          <a:p>
            <a:r>
              <a:rPr lang="lt-LT" sz="1400" dirty="0" smtClean="0">
                <a:latin typeface="Georgia" panose="02040502050405020303" pitchFamily="18" charset="0"/>
                <a:cs typeface="Times New Roman" panose="02020603050405020304" pitchFamily="18" charset="0"/>
              </a:rPr>
              <a:t>pagal </a:t>
            </a:r>
            <a:r>
              <a:rPr lang="lt-LT" sz="1400" dirty="0">
                <a:latin typeface="Georgia" panose="02040502050405020303" pitchFamily="18" charset="0"/>
                <a:cs typeface="Times New Roman" panose="02020603050405020304" pitchFamily="18" charset="0"/>
              </a:rPr>
              <a:t>kompetenciją dalyvauti tikrinant statinio projektus ir dalyvauti surašant statinių statybos užbaigimo aktą, patikrinant, ar inžinerinės savivaldybės infrastruktūros plėtra įgyvendinama pagal statinio projektą, prisijungimo prie inžinerinių tinklų ar susisiekimo komunikacijų sąlygas, savivaldybės infrastruktūros plėtros sutarties, kai ji buvo sudaryta, sąlygas;</a:t>
            </a:r>
          </a:p>
          <a:p>
            <a:r>
              <a:rPr lang="lt-LT" sz="1400" dirty="0" smtClean="0">
                <a:latin typeface="Georgia" panose="02040502050405020303" pitchFamily="18" charset="0"/>
                <a:cs typeface="Times New Roman" panose="02020603050405020304" pitchFamily="18" charset="0"/>
              </a:rPr>
              <a:t>pagal </a:t>
            </a:r>
            <a:r>
              <a:rPr lang="lt-LT" sz="1400" dirty="0">
                <a:latin typeface="Georgia" panose="02040502050405020303" pitchFamily="18" charset="0"/>
                <a:cs typeface="Times New Roman" panose="02020603050405020304" pitchFamily="18" charset="0"/>
              </a:rPr>
              <a:t>kompetenciją derinti savivaldybės infrastruktūros plėtros sutartis;</a:t>
            </a:r>
          </a:p>
          <a:p>
            <a:r>
              <a:rPr lang="lt-LT" sz="1400" dirty="0" smtClean="0">
                <a:latin typeface="Georgia" panose="02040502050405020303" pitchFamily="18" charset="0"/>
                <a:cs typeface="Times New Roman" panose="02020603050405020304" pitchFamily="18" charset="0"/>
              </a:rPr>
              <a:t>pagal </a:t>
            </a:r>
            <a:r>
              <a:rPr lang="lt-LT" sz="1400" dirty="0">
                <a:latin typeface="Georgia" panose="02040502050405020303" pitchFamily="18" charset="0"/>
                <a:cs typeface="Times New Roman" panose="02020603050405020304" pitchFamily="18" charset="0"/>
              </a:rPr>
              <a:t>kompetenciją dalyvauti Komisijos darbe;</a:t>
            </a:r>
          </a:p>
          <a:p>
            <a:r>
              <a:rPr lang="lt-LT" sz="1400" dirty="0" smtClean="0">
                <a:latin typeface="Georgia" panose="02040502050405020303" pitchFamily="18" charset="0"/>
                <a:cs typeface="Times New Roman" panose="02020603050405020304" pitchFamily="18" charset="0"/>
              </a:rPr>
              <a:t>tvarkyti </a:t>
            </a:r>
            <a:r>
              <a:rPr lang="lt-LT" sz="1400" dirty="0">
                <a:latin typeface="Georgia" panose="02040502050405020303" pitchFamily="18" charset="0"/>
                <a:cs typeface="Times New Roman" panose="02020603050405020304" pitchFamily="18" charset="0"/>
              </a:rPr>
              <a:t>suprojektuotos, pastatytos ir (ar) įrengtos savivaldybės</a:t>
            </a:r>
            <a:r>
              <a:rPr lang="lt-LT" sz="1400" b="1" dirty="0">
                <a:latin typeface="Georgia" panose="02040502050405020303" pitchFamily="18" charset="0"/>
                <a:cs typeface="Times New Roman" panose="02020603050405020304" pitchFamily="18" charset="0"/>
              </a:rPr>
              <a:t> </a:t>
            </a:r>
            <a:r>
              <a:rPr lang="lt-LT" sz="1400" dirty="0">
                <a:latin typeface="Georgia" panose="02040502050405020303" pitchFamily="18" charset="0"/>
                <a:cs typeface="Times New Roman" panose="02020603050405020304" pitchFamily="18" charset="0"/>
              </a:rPr>
              <a:t>infrastruktūros erdvinius duomenis aplinkos ministro ir žemės ūkio ministro nustatyta tvarka;</a:t>
            </a:r>
          </a:p>
          <a:p>
            <a:r>
              <a:rPr lang="lt-LT" sz="1400" dirty="0" smtClean="0">
                <a:latin typeface="Georgia" panose="02040502050405020303" pitchFamily="18" charset="0"/>
                <a:cs typeface="Times New Roman" panose="02020603050405020304" pitchFamily="18" charset="0"/>
              </a:rPr>
              <a:t>priimti </a:t>
            </a:r>
            <a:r>
              <a:rPr lang="lt-LT" sz="1400" dirty="0">
                <a:latin typeface="Georgia" panose="02040502050405020303" pitchFamily="18" charset="0"/>
                <a:cs typeface="Times New Roman" panose="02020603050405020304" pitchFamily="18" charset="0"/>
              </a:rPr>
              <a:t>sprendimus dėl žemės kasimo leidimo išdavimo ar panaikinimo ir nagrinėti su tuo susijusius ginčus aplinkos ministro nustatyta tvarka. </a:t>
            </a:r>
          </a:p>
          <a:p>
            <a:endParaRPr lang="lt-LT" sz="140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2595630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z="2400" b="1" cap="all" dirty="0" smtClean="0">
                <a:latin typeface="Georgia" panose="02040502050405020303" pitchFamily="18" charset="0"/>
                <a:cs typeface="Times New Roman" panose="02020603050405020304" pitchFamily="18" charset="0"/>
              </a:rPr>
              <a:t>INFRASTRUKTŪROS ĮMOKA</a:t>
            </a:r>
            <a:endParaRPr lang="lt-LT" sz="2400" b="1" cap="all" dirty="0">
              <a:latin typeface="Georgia" panose="02040502050405020303" pitchFamily="18" charset="0"/>
              <a:cs typeface="Times New Roman" panose="02020603050405020304" pitchFamily="18" charset="0"/>
            </a:endParaRPr>
          </a:p>
        </p:txBody>
      </p:sp>
      <p:sp>
        <p:nvSpPr>
          <p:cNvPr id="3" name="Turinio vietos rezervavimo ženklas 2"/>
          <p:cNvSpPr>
            <a:spLocks noGrp="1"/>
          </p:cNvSpPr>
          <p:nvPr>
            <p:ph sz="half" idx="1"/>
          </p:nvPr>
        </p:nvSpPr>
        <p:spPr>
          <a:xfrm>
            <a:off x="457200" y="1268760"/>
            <a:ext cx="7859216" cy="4525963"/>
          </a:xfrm>
        </p:spPr>
        <p:txBody>
          <a:bodyPr/>
          <a:lstStyle/>
          <a:p>
            <a:pPr marL="0" indent="0">
              <a:buNone/>
            </a:pPr>
            <a:r>
              <a:rPr lang="lt-LT" sz="1400" dirty="0" smtClean="0">
                <a:latin typeface="Georgia" panose="02040502050405020303" pitchFamily="18" charset="0"/>
                <a:cs typeface="Times New Roman" panose="02020603050405020304" pitchFamily="18" charset="0"/>
              </a:rPr>
              <a:t>Įmokos yra 2 tipų:</a:t>
            </a:r>
          </a:p>
          <a:p>
            <a:pPr>
              <a:buAutoNum type="arabicParenR"/>
            </a:pPr>
            <a:r>
              <a:rPr lang="lt-LT" sz="1400" dirty="0" smtClean="0">
                <a:latin typeface="Georgia" panose="02040502050405020303" pitchFamily="18" charset="0"/>
                <a:cs typeface="Times New Roman" panose="02020603050405020304" pitchFamily="18" charset="0"/>
              </a:rPr>
              <a:t>Kai </a:t>
            </a:r>
            <a:r>
              <a:rPr lang="lt-LT" sz="1400" b="1" dirty="0" smtClean="0">
                <a:latin typeface="Georgia" panose="02040502050405020303" pitchFamily="18" charset="0"/>
                <a:cs typeface="Times New Roman" panose="02020603050405020304" pitchFamily="18" charset="0"/>
              </a:rPr>
              <a:t>nesudaroma</a:t>
            </a:r>
            <a:r>
              <a:rPr lang="lt-LT" sz="1400" dirty="0" smtClean="0">
                <a:latin typeface="Georgia" panose="02040502050405020303" pitchFamily="18" charset="0"/>
                <a:cs typeface="Times New Roman" panose="02020603050405020304" pitchFamily="18" charset="0"/>
              </a:rPr>
              <a:t> infrastruktūros sutartis – sumokamas infrastruktūros mokestis (rekonstruojama arba naujai pastatoma kvadratūra dauginama iš infrastruktūros tarifo)</a:t>
            </a:r>
          </a:p>
          <a:p>
            <a:pPr>
              <a:buAutoNum type="arabicParenR"/>
            </a:pPr>
            <a:r>
              <a:rPr lang="lt-LT" sz="1400" dirty="0" smtClean="0">
                <a:latin typeface="Georgia" panose="02040502050405020303" pitchFamily="18" charset="0"/>
                <a:cs typeface="Times New Roman" panose="02020603050405020304" pitchFamily="18" charset="0"/>
              </a:rPr>
              <a:t>Kai </a:t>
            </a:r>
            <a:r>
              <a:rPr lang="lt-LT" sz="1400" b="1" dirty="0" smtClean="0">
                <a:latin typeface="Georgia" panose="02040502050405020303" pitchFamily="18" charset="0"/>
                <a:cs typeface="Times New Roman" panose="02020603050405020304" pitchFamily="18" charset="0"/>
              </a:rPr>
              <a:t>sudaroma </a:t>
            </a:r>
            <a:r>
              <a:rPr lang="lt-LT" sz="1400" dirty="0">
                <a:latin typeface="Georgia" panose="02040502050405020303" pitchFamily="18" charset="0"/>
                <a:cs typeface="Times New Roman" panose="02020603050405020304" pitchFamily="18" charset="0"/>
              </a:rPr>
              <a:t>infrastruktūros </a:t>
            </a:r>
            <a:r>
              <a:rPr lang="lt-LT" sz="1400" dirty="0" smtClean="0">
                <a:latin typeface="Georgia" panose="02040502050405020303" pitchFamily="18" charset="0"/>
                <a:cs typeface="Times New Roman" panose="02020603050405020304" pitchFamily="18" charset="0"/>
              </a:rPr>
              <a:t>sutartis – aptariamos sąlygos dėl kompensavimo tvarkos ir dydžio</a:t>
            </a:r>
            <a:endParaRPr lang="lt-LT" sz="1400" b="1" dirty="0">
              <a:latin typeface="Georgia" panose="02040502050405020303" pitchFamily="18" charset="0"/>
              <a:cs typeface="Times New Roman" panose="02020603050405020304" pitchFamily="18" charset="0"/>
            </a:endParaRPr>
          </a:p>
          <a:p>
            <a:endParaRPr lang="lt-LT" sz="140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2696027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z="2400" b="1" cap="all" dirty="0" smtClean="0">
                <a:latin typeface="Georgia" panose="02040502050405020303" pitchFamily="18" charset="0"/>
                <a:cs typeface="Times New Roman" panose="02020603050405020304" pitchFamily="18" charset="0"/>
              </a:rPr>
              <a:t>TARIFAI</a:t>
            </a:r>
            <a:endParaRPr lang="lt-LT" sz="2400" b="1" cap="all" dirty="0">
              <a:latin typeface="Georgia" panose="02040502050405020303" pitchFamily="18" charset="0"/>
              <a:cs typeface="Times New Roman" panose="02020603050405020304" pitchFamily="18" charset="0"/>
            </a:endParaRPr>
          </a:p>
        </p:txBody>
      </p:sp>
      <p:sp>
        <p:nvSpPr>
          <p:cNvPr id="3" name="Turinio vietos rezervavimo ženklas 2"/>
          <p:cNvSpPr>
            <a:spLocks noGrp="1"/>
          </p:cNvSpPr>
          <p:nvPr>
            <p:ph sz="half" idx="1"/>
          </p:nvPr>
        </p:nvSpPr>
        <p:spPr>
          <a:xfrm>
            <a:off x="457200" y="1268760"/>
            <a:ext cx="7859216" cy="4525963"/>
          </a:xfrm>
        </p:spPr>
        <p:txBody>
          <a:bodyPr/>
          <a:lstStyle/>
          <a:p>
            <a:pPr marL="0" indent="0">
              <a:buNone/>
            </a:pPr>
            <a:r>
              <a:rPr lang="lt-LT" sz="1400" dirty="0">
                <a:latin typeface="Georgia" panose="02040502050405020303" pitchFamily="18" charset="0"/>
                <a:cs typeface="Times New Roman" panose="02020603050405020304" pitchFamily="18" charset="0"/>
              </a:rPr>
              <a:t>T</a:t>
            </a:r>
            <a:r>
              <a:rPr lang="lt-LT" sz="1400" dirty="0" smtClean="0">
                <a:latin typeface="Georgia" panose="02040502050405020303" pitchFamily="18" charset="0"/>
                <a:cs typeface="Times New Roman" panose="02020603050405020304" pitchFamily="18" charset="0"/>
              </a:rPr>
              <a:t>arifų ir diferencijavimo koeficientų nustatymo eiliškumas:</a:t>
            </a:r>
          </a:p>
          <a:p>
            <a:pPr>
              <a:buAutoNum type="arabicParenR"/>
            </a:pPr>
            <a:r>
              <a:rPr lang="lt-LT" sz="1400" dirty="0" smtClean="0">
                <a:latin typeface="Georgia" panose="02040502050405020303" pitchFamily="18" charset="0"/>
                <a:cs typeface="Times New Roman" panose="02020603050405020304" pitchFamily="18" charset="0"/>
              </a:rPr>
              <a:t>Dabartinis tarifas – </a:t>
            </a:r>
            <a:r>
              <a:rPr lang="lt-LT" sz="1400" b="1" dirty="0" smtClean="0">
                <a:latin typeface="Georgia" panose="02040502050405020303" pitchFamily="18" charset="0"/>
                <a:cs typeface="Times New Roman" panose="02020603050405020304" pitchFamily="18" charset="0"/>
              </a:rPr>
              <a:t>0 </a:t>
            </a:r>
            <a:r>
              <a:rPr lang="lt-LT" sz="1400" b="1" dirty="0" err="1" smtClean="0">
                <a:latin typeface="Georgia" panose="02040502050405020303" pitchFamily="18" charset="0"/>
                <a:cs typeface="Times New Roman" panose="02020603050405020304" pitchFamily="18" charset="0"/>
              </a:rPr>
              <a:t>Eur</a:t>
            </a:r>
            <a:r>
              <a:rPr lang="lt-LT" sz="1400" b="1" dirty="0" smtClean="0">
                <a:latin typeface="Georgia" panose="02040502050405020303" pitchFamily="18" charset="0"/>
                <a:cs typeface="Times New Roman" panose="02020603050405020304" pitchFamily="18" charset="0"/>
              </a:rPr>
              <a:t>/m2 </a:t>
            </a:r>
            <a:r>
              <a:rPr lang="lt-LT" sz="1400" dirty="0" smtClean="0">
                <a:latin typeface="Georgia" panose="02040502050405020303" pitchFamily="18" charset="0"/>
                <a:cs typeface="Times New Roman" panose="02020603050405020304" pitchFamily="18" charset="0"/>
              </a:rPr>
              <a:t>– galioja iki 2021-02-28;</a:t>
            </a:r>
          </a:p>
          <a:p>
            <a:pPr>
              <a:buAutoNum type="arabicParenR"/>
            </a:pPr>
            <a:r>
              <a:rPr lang="lt-LT" sz="1400" dirty="0" smtClean="0">
                <a:latin typeface="Georgia" panose="02040502050405020303" pitchFamily="18" charset="0"/>
                <a:cs typeface="Times New Roman" panose="02020603050405020304" pitchFamily="18" charset="0"/>
              </a:rPr>
              <a:t>Tarifas apskaičiuotas pagal patvirtiną metodiką – </a:t>
            </a:r>
            <a:r>
              <a:rPr lang="lt-LT" sz="1400" b="1" dirty="0" smtClean="0">
                <a:latin typeface="Georgia" panose="02040502050405020303" pitchFamily="18" charset="0"/>
                <a:cs typeface="Times New Roman" panose="02020603050405020304" pitchFamily="18" charset="0"/>
              </a:rPr>
              <a:t>13,80 </a:t>
            </a:r>
            <a:r>
              <a:rPr lang="lt-LT" sz="1400" b="1" dirty="0" err="1" smtClean="0">
                <a:latin typeface="Georgia" panose="02040502050405020303" pitchFamily="18" charset="0"/>
                <a:cs typeface="Times New Roman" panose="02020603050405020304" pitchFamily="18" charset="0"/>
              </a:rPr>
              <a:t>Eur</a:t>
            </a:r>
            <a:r>
              <a:rPr lang="lt-LT" sz="1400" b="1" dirty="0" smtClean="0">
                <a:latin typeface="Georgia" panose="02040502050405020303" pitchFamily="18" charset="0"/>
                <a:cs typeface="Times New Roman" panose="02020603050405020304" pitchFamily="18" charset="0"/>
              </a:rPr>
              <a:t>/m2</a:t>
            </a:r>
            <a:endParaRPr lang="lt-LT" sz="1400" dirty="0" smtClean="0">
              <a:latin typeface="Georgia" panose="02040502050405020303" pitchFamily="18" charset="0"/>
              <a:cs typeface="Times New Roman" panose="02020603050405020304" pitchFamily="18" charset="0"/>
            </a:endParaRPr>
          </a:p>
          <a:p>
            <a:pPr>
              <a:buAutoNum type="arabicParenR"/>
            </a:pPr>
            <a:r>
              <a:rPr lang="lt-LT" sz="1400" dirty="0" smtClean="0">
                <a:latin typeface="Georgia" panose="02040502050405020303" pitchFamily="18" charset="0"/>
                <a:cs typeface="Times New Roman" panose="02020603050405020304" pitchFamily="18" charset="0"/>
              </a:rPr>
              <a:t>Atliekant BP korektūrą bus padaryta detali analizė ir bus pasiūlyti miesto plėtros finansavimo modeliai ir scenarijai (tarifus galima būtų nustatyti pagal </a:t>
            </a:r>
            <a:r>
              <a:rPr lang="lt-LT" sz="1400" dirty="0" smtClean="0">
                <a:latin typeface="Georgia" panose="02040502050405020303" pitchFamily="18" charset="0"/>
              </a:rPr>
              <a:t>inžinerinės </a:t>
            </a:r>
            <a:r>
              <a:rPr lang="lt-LT" sz="1400" dirty="0">
                <a:latin typeface="Georgia" panose="02040502050405020303" pitchFamily="18" charset="0"/>
              </a:rPr>
              <a:t>savivaldybės infrastruktūros, socialinės savivaldybės infrastruktūros plėtros poreikį atitinkamoje savivaldybės (jos dalies) teritorijoje </a:t>
            </a:r>
            <a:r>
              <a:rPr lang="lt-LT" sz="1400" dirty="0" smtClean="0">
                <a:latin typeface="Georgia" panose="02040502050405020303" pitchFamily="18" charset="0"/>
                <a:cs typeface="Times New Roman" panose="02020603050405020304" pitchFamily="18" charset="0"/>
              </a:rPr>
              <a:t>taip identifikuojant diferencijavimo koeficientų dydžius), tai privaloma atlikti iki 2023 metų, kitaip visa savivaldybės infrastruktūra taps prioritetine.</a:t>
            </a:r>
            <a:endParaRPr lang="lt-LT" sz="1400" dirty="0">
              <a:latin typeface="Georgia" panose="02040502050405020303" pitchFamily="18" charset="0"/>
              <a:cs typeface="Times New Roman" panose="02020603050405020304" pitchFamily="18" charset="0"/>
            </a:endParaRPr>
          </a:p>
          <a:p>
            <a:endParaRPr lang="lt-LT" sz="1400" dirty="0">
              <a:latin typeface="Georgia" panose="02040502050405020303" pitchFamily="18" charset="0"/>
              <a:cs typeface="Times New Roman" panose="02020603050405020304" pitchFamily="18" charset="0"/>
            </a:endParaRPr>
          </a:p>
        </p:txBody>
      </p:sp>
    </p:spTree>
    <p:extLst>
      <p:ext uri="{BB962C8B-B14F-4D97-AF65-F5344CB8AC3E}">
        <p14:creationId xmlns:p14="http://schemas.microsoft.com/office/powerpoint/2010/main" val="295825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z="2800" b="1" dirty="0" smtClean="0">
                <a:latin typeface="Georgia" panose="02040502050405020303" pitchFamily="18" charset="0"/>
                <a:cs typeface="Times New Roman" panose="02020603050405020304" pitchFamily="18" charset="0"/>
              </a:rPr>
              <a:t>PLĖTROS ĮMOKOS TARIFAS</a:t>
            </a:r>
            <a:br>
              <a:rPr lang="lt-LT" sz="2800" b="1" dirty="0" smtClean="0">
                <a:latin typeface="Georgia" panose="02040502050405020303" pitchFamily="18" charset="0"/>
                <a:cs typeface="Times New Roman" panose="02020603050405020304" pitchFamily="18" charset="0"/>
              </a:rPr>
            </a:br>
            <a:r>
              <a:rPr lang="lt-LT" sz="2800" b="1" dirty="0" smtClean="0">
                <a:latin typeface="Georgia" panose="02040502050405020303" pitchFamily="18" charset="0"/>
                <a:cs typeface="Times New Roman" panose="02020603050405020304" pitchFamily="18" charset="0"/>
              </a:rPr>
              <a:t>nuo 2021-03-01</a:t>
            </a:r>
            <a:endParaRPr lang="lt-LT" sz="2800" b="1" dirty="0">
              <a:latin typeface="Georgia" panose="02040502050405020303" pitchFamily="18" charset="0"/>
              <a:cs typeface="Times New Roman" panose="02020603050405020304" pitchFamily="18" charset="0"/>
            </a:endParaRPr>
          </a:p>
        </p:txBody>
      </p:sp>
      <p:graphicFrame>
        <p:nvGraphicFramePr>
          <p:cNvPr id="4" name="Turinio vietos rezervavimo ženklas 3"/>
          <p:cNvGraphicFramePr>
            <a:graphicFrameLocks noGrp="1"/>
          </p:cNvGraphicFramePr>
          <p:nvPr>
            <p:ph sz="half" idx="1"/>
            <p:extLst>
              <p:ext uri="{D42A27DB-BD31-4B8C-83A1-F6EECF244321}">
                <p14:modId xmlns:p14="http://schemas.microsoft.com/office/powerpoint/2010/main" val="2059737871"/>
              </p:ext>
            </p:extLst>
          </p:nvPr>
        </p:nvGraphicFramePr>
        <p:xfrm>
          <a:off x="1475656" y="2060848"/>
          <a:ext cx="6052942" cy="2029491"/>
        </p:xfrm>
        <a:graphic>
          <a:graphicData uri="http://schemas.openxmlformats.org/drawingml/2006/table">
            <a:tbl>
              <a:tblPr>
                <a:tableStyleId>{5C22544A-7EE6-4342-B048-85BDC9FD1C3A}</a:tableStyleId>
              </a:tblPr>
              <a:tblGrid>
                <a:gridCol w="1455843">
                  <a:extLst>
                    <a:ext uri="{9D8B030D-6E8A-4147-A177-3AD203B41FA5}">
                      <a16:colId xmlns:a16="http://schemas.microsoft.com/office/drawing/2014/main" val="2335209346"/>
                    </a:ext>
                  </a:extLst>
                </a:gridCol>
                <a:gridCol w="700347">
                  <a:extLst>
                    <a:ext uri="{9D8B030D-6E8A-4147-A177-3AD203B41FA5}">
                      <a16:colId xmlns:a16="http://schemas.microsoft.com/office/drawing/2014/main" val="13955217"/>
                    </a:ext>
                  </a:extLst>
                </a:gridCol>
                <a:gridCol w="896787">
                  <a:extLst>
                    <a:ext uri="{9D8B030D-6E8A-4147-A177-3AD203B41FA5}">
                      <a16:colId xmlns:a16="http://schemas.microsoft.com/office/drawing/2014/main" val="2378942945"/>
                    </a:ext>
                  </a:extLst>
                </a:gridCol>
                <a:gridCol w="896787">
                  <a:extLst>
                    <a:ext uri="{9D8B030D-6E8A-4147-A177-3AD203B41FA5}">
                      <a16:colId xmlns:a16="http://schemas.microsoft.com/office/drawing/2014/main" val="3542413833"/>
                    </a:ext>
                  </a:extLst>
                </a:gridCol>
                <a:gridCol w="1187175">
                  <a:extLst>
                    <a:ext uri="{9D8B030D-6E8A-4147-A177-3AD203B41FA5}">
                      <a16:colId xmlns:a16="http://schemas.microsoft.com/office/drawing/2014/main" val="3424884350"/>
                    </a:ext>
                  </a:extLst>
                </a:gridCol>
                <a:gridCol w="916003">
                  <a:extLst>
                    <a:ext uri="{9D8B030D-6E8A-4147-A177-3AD203B41FA5}">
                      <a16:colId xmlns:a16="http://schemas.microsoft.com/office/drawing/2014/main" val="3606012055"/>
                    </a:ext>
                  </a:extLst>
                </a:gridCol>
              </a:tblGrid>
              <a:tr h="179884">
                <a:tc rowSpan="3">
                  <a:txBody>
                    <a:bodyPr/>
                    <a:lstStyle/>
                    <a:p>
                      <a:pPr algn="ctr" fontAlgn="ctr"/>
                      <a:r>
                        <a:rPr lang="lt-LT" sz="1200" b="1" u="none" strike="noStrike" dirty="0">
                          <a:effectLst/>
                          <a:latin typeface="Georgia" panose="02040502050405020303" pitchFamily="18" charset="0"/>
                          <a:cs typeface="Times New Roman" panose="02020603050405020304" pitchFamily="18" charset="0"/>
                        </a:rPr>
                        <a:t>Tarifas</a:t>
                      </a:r>
                      <a:endParaRPr lang="lt-LT" sz="1200" b="1" i="0" u="none" strike="noStrike" dirty="0">
                        <a:solidFill>
                          <a:srgbClr val="000000"/>
                        </a:solidFill>
                        <a:effectLst/>
                        <a:latin typeface="Georgia" panose="02040502050405020303" pitchFamily="18" charset="0"/>
                        <a:cs typeface="Times New Roman" panose="02020603050405020304" pitchFamily="18" charset="0"/>
                      </a:endParaRPr>
                    </a:p>
                  </a:txBody>
                  <a:tcPr marL="6752" marR="6752" marT="6752" marB="0" anchor="ct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t-LT" sz="1200" b="1" u="none" strike="noStrike" dirty="0">
                          <a:effectLst/>
                          <a:latin typeface="Georgia" panose="02040502050405020303" pitchFamily="18" charset="0"/>
                          <a:cs typeface="Times New Roman" panose="02020603050405020304" pitchFamily="18" charset="0"/>
                        </a:rPr>
                        <a:t>Tarifo </a:t>
                      </a:r>
                      <a:r>
                        <a:rPr lang="lt-LT" sz="1200" b="1" u="none" strike="noStrike" dirty="0" smtClean="0">
                          <a:effectLst/>
                          <a:latin typeface="Georgia" panose="02040502050405020303" pitchFamily="18" charset="0"/>
                          <a:cs typeface="Times New Roman" panose="02020603050405020304" pitchFamily="18" charset="0"/>
                        </a:rPr>
                        <a:t>dedamosios</a:t>
                      </a:r>
                      <a:r>
                        <a:rPr lang="en-US" sz="1200" b="1" u="none" strike="noStrike" dirty="0" smtClean="0">
                          <a:effectLst/>
                          <a:latin typeface="Georgia" panose="02040502050405020303" pitchFamily="18" charset="0"/>
                          <a:cs typeface="Times New Roman" panose="02020603050405020304" pitchFamily="18" charset="0"/>
                        </a:rPr>
                        <a:t>, </a:t>
                      </a:r>
                      <a:r>
                        <a:rPr lang="lt-LT" sz="1200" b="1" u="none" strike="noStrike" dirty="0" err="1" smtClean="0">
                          <a:effectLst/>
                          <a:latin typeface="Georgia" panose="02040502050405020303" pitchFamily="18" charset="0"/>
                          <a:cs typeface="Times New Roman" panose="02020603050405020304" pitchFamily="18" charset="0"/>
                        </a:rPr>
                        <a:t>Eur</a:t>
                      </a:r>
                      <a:r>
                        <a:rPr lang="lt-LT" sz="1200" b="1" u="none" strike="noStrike" dirty="0" smtClean="0">
                          <a:effectLst/>
                          <a:latin typeface="Georgia" panose="02040502050405020303" pitchFamily="18" charset="0"/>
                          <a:cs typeface="Times New Roman" panose="02020603050405020304" pitchFamily="18" charset="0"/>
                        </a:rPr>
                        <a:t>/m2</a:t>
                      </a:r>
                      <a:endParaRPr lang="lt-LT" sz="1200" b="1" i="0" u="none" strike="noStrike" dirty="0" smtClean="0">
                        <a:solidFill>
                          <a:srgbClr val="000000"/>
                        </a:solidFill>
                        <a:effectLst/>
                        <a:latin typeface="Georgia" panose="02040502050405020303" pitchFamily="18" charset="0"/>
                        <a:cs typeface="Times New Roman" panose="02020603050405020304" pitchFamily="18" charset="0"/>
                      </a:endParaRPr>
                    </a:p>
                  </a:txBody>
                  <a:tcPr marL="6752" marR="6752" marT="6752" marB="0" anchor="ctr"/>
                </a:tc>
                <a:tc hMerge="1">
                  <a:txBody>
                    <a:bodyPr/>
                    <a:lstStyle/>
                    <a:p>
                      <a:endParaRPr lang="lt-LT"/>
                    </a:p>
                  </a:txBody>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lt-LT" sz="1200" b="1" u="none" strike="noStrike" dirty="0">
                          <a:effectLst/>
                          <a:latin typeface="Georgia" panose="02040502050405020303" pitchFamily="18" charset="0"/>
                          <a:cs typeface="Times New Roman" panose="02020603050405020304" pitchFamily="18" charset="0"/>
                        </a:rPr>
                        <a:t>Tarifo </a:t>
                      </a:r>
                      <a:r>
                        <a:rPr lang="lt-LT" sz="1200" b="1" u="none" strike="noStrike" dirty="0" smtClean="0">
                          <a:effectLst/>
                          <a:latin typeface="Georgia" panose="02040502050405020303" pitchFamily="18" charset="0"/>
                          <a:cs typeface="Times New Roman" panose="02020603050405020304" pitchFamily="18" charset="0"/>
                        </a:rPr>
                        <a:t>variantai</a:t>
                      </a:r>
                      <a:r>
                        <a:rPr lang="en-US" sz="1200" b="1" u="none" strike="noStrike" dirty="0" smtClean="0">
                          <a:effectLst/>
                          <a:latin typeface="Georgia" panose="02040502050405020303" pitchFamily="18" charset="0"/>
                          <a:cs typeface="Times New Roman" panose="02020603050405020304" pitchFamily="18" charset="0"/>
                        </a:rPr>
                        <a:t>,</a:t>
                      </a:r>
                    </a:p>
                    <a:p>
                      <a:pPr marL="0" marR="0" lvl="0" indent="0" algn="ctr" defTabSz="914400" rtl="0" eaLnBrk="1" fontAlgn="ctr" latinLnBrk="0" hangingPunct="1">
                        <a:lnSpc>
                          <a:spcPct val="100000"/>
                        </a:lnSpc>
                        <a:spcBef>
                          <a:spcPts val="0"/>
                        </a:spcBef>
                        <a:spcAft>
                          <a:spcPts val="0"/>
                        </a:spcAft>
                        <a:buClrTx/>
                        <a:buSzTx/>
                        <a:buFontTx/>
                        <a:buNone/>
                        <a:tabLst/>
                        <a:defRPr/>
                      </a:pPr>
                      <a:r>
                        <a:rPr lang="lt-LT" sz="1200" b="1" u="none" strike="noStrike" dirty="0" err="1" smtClean="0">
                          <a:effectLst/>
                          <a:latin typeface="Georgia" panose="02040502050405020303" pitchFamily="18" charset="0"/>
                          <a:cs typeface="Times New Roman" panose="02020603050405020304" pitchFamily="18" charset="0"/>
                        </a:rPr>
                        <a:t>Eur</a:t>
                      </a:r>
                      <a:r>
                        <a:rPr lang="lt-LT" sz="1200" b="1" u="none" strike="noStrike" dirty="0" smtClean="0">
                          <a:effectLst/>
                          <a:latin typeface="Georgia" panose="02040502050405020303" pitchFamily="18" charset="0"/>
                          <a:cs typeface="Times New Roman" panose="02020603050405020304" pitchFamily="18" charset="0"/>
                        </a:rPr>
                        <a:t>/m2</a:t>
                      </a:r>
                      <a:endParaRPr lang="lt-LT" sz="1200" b="1" i="0" u="none" strike="noStrike" dirty="0" smtClean="0">
                        <a:solidFill>
                          <a:srgbClr val="000000"/>
                        </a:solidFill>
                        <a:effectLst/>
                        <a:latin typeface="Georgia" panose="02040502050405020303" pitchFamily="18" charset="0"/>
                        <a:cs typeface="Times New Roman" panose="02020603050405020304" pitchFamily="18" charset="0"/>
                      </a:endParaRPr>
                    </a:p>
                  </a:txBody>
                  <a:tcPr marL="6752" marR="6752" marT="6752" marB="0" anchor="ct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3960529026"/>
                  </a:ext>
                </a:extLst>
              </a:tr>
              <a:tr h="719536">
                <a:tc vMerge="1">
                  <a:txBody>
                    <a:bodyPr/>
                    <a:lstStyle/>
                    <a:p>
                      <a:endParaRPr lang="lt-LT"/>
                    </a:p>
                  </a:txBody>
                  <a:tcPr/>
                </a:tc>
                <a:tc rowSpan="2">
                  <a:txBody>
                    <a:bodyPr/>
                    <a:lstStyle/>
                    <a:p>
                      <a:pPr algn="ctr" fontAlgn="ctr"/>
                      <a:r>
                        <a:rPr lang="lt-LT" sz="1200" b="1" u="none" strike="noStrike" dirty="0" err="1" smtClean="0">
                          <a:effectLst/>
                          <a:latin typeface="Georgia" panose="02040502050405020303" pitchFamily="18" charset="0"/>
                          <a:cs typeface="Times New Roman" panose="02020603050405020304" pitchFamily="18" charset="0"/>
                        </a:rPr>
                        <a:t>Soc</a:t>
                      </a:r>
                      <a:r>
                        <a:rPr lang="lt-LT" sz="1200" b="1" u="none" strike="noStrike" dirty="0" smtClean="0">
                          <a:effectLst/>
                          <a:latin typeface="Georgia" panose="02040502050405020303" pitchFamily="18" charset="0"/>
                          <a:cs typeface="Times New Roman" panose="02020603050405020304" pitchFamily="18" charset="0"/>
                        </a:rPr>
                        <a:t>. </a:t>
                      </a:r>
                      <a:r>
                        <a:rPr lang="en-US" sz="1200" b="1" u="none" strike="noStrike" dirty="0" err="1" smtClean="0">
                          <a:effectLst/>
                          <a:latin typeface="Georgia" panose="02040502050405020303" pitchFamily="18" charset="0"/>
                          <a:cs typeface="Times New Roman" panose="02020603050405020304" pitchFamily="18" charset="0"/>
                        </a:rPr>
                        <a:t>i</a:t>
                      </a:r>
                      <a:r>
                        <a:rPr lang="lt-LT" sz="1200" b="1" u="none" strike="noStrike" dirty="0" err="1" smtClean="0">
                          <a:effectLst/>
                          <a:latin typeface="Georgia" panose="02040502050405020303" pitchFamily="18" charset="0"/>
                          <a:cs typeface="Times New Roman" panose="02020603050405020304" pitchFamily="18" charset="0"/>
                        </a:rPr>
                        <a:t>nfr</a:t>
                      </a:r>
                      <a:r>
                        <a:rPr lang="lt-LT" sz="1200" b="1" u="none" strike="noStrike" dirty="0" smtClean="0">
                          <a:effectLst/>
                          <a:latin typeface="Georgia" panose="02040502050405020303" pitchFamily="18" charset="0"/>
                          <a:cs typeface="Times New Roman" panose="02020603050405020304" pitchFamily="18" charset="0"/>
                        </a:rPr>
                        <a:t>. </a:t>
                      </a:r>
                      <a:endParaRPr lang="lt-LT" sz="1200" b="1" i="0" u="none" strike="noStrike" dirty="0">
                        <a:solidFill>
                          <a:srgbClr val="000000"/>
                        </a:solidFill>
                        <a:effectLst/>
                        <a:latin typeface="Georgia" panose="02040502050405020303" pitchFamily="18" charset="0"/>
                        <a:cs typeface="Times New Roman" panose="02020603050405020304" pitchFamily="18" charset="0"/>
                      </a:endParaRPr>
                    </a:p>
                  </a:txBody>
                  <a:tcPr marL="6752" marR="6752" marT="6752" marB="0" anchor="ctr"/>
                </a:tc>
                <a:tc rowSpan="2">
                  <a:txBody>
                    <a:bodyPr/>
                    <a:lstStyle/>
                    <a:p>
                      <a:pPr algn="ctr" fontAlgn="ctr"/>
                      <a:r>
                        <a:rPr lang="lt-LT" sz="1200" b="1" u="none" strike="noStrike" dirty="0" smtClean="0">
                          <a:effectLst/>
                          <a:latin typeface="Georgia" panose="02040502050405020303" pitchFamily="18" charset="0"/>
                          <a:cs typeface="Times New Roman" panose="02020603050405020304" pitchFamily="18" charset="0"/>
                        </a:rPr>
                        <a:t>Inž.</a:t>
                      </a:r>
                      <a:r>
                        <a:rPr lang="en-US" sz="1200" b="1" u="none" strike="noStrike" dirty="0" smtClean="0">
                          <a:effectLst/>
                          <a:latin typeface="Georgia" panose="02040502050405020303" pitchFamily="18" charset="0"/>
                          <a:cs typeface="Times New Roman" panose="02020603050405020304" pitchFamily="18" charset="0"/>
                        </a:rPr>
                        <a:t> </a:t>
                      </a:r>
                      <a:r>
                        <a:rPr lang="en-US" sz="1200" b="1" u="none" strike="noStrike" dirty="0" err="1" smtClean="0">
                          <a:effectLst/>
                          <a:latin typeface="Georgia" panose="02040502050405020303" pitchFamily="18" charset="0"/>
                          <a:cs typeface="Times New Roman" panose="02020603050405020304" pitchFamily="18" charset="0"/>
                        </a:rPr>
                        <a:t>infr</a:t>
                      </a:r>
                      <a:r>
                        <a:rPr lang="en-US" sz="1200" b="1" u="none" strike="noStrike" dirty="0" smtClean="0">
                          <a:effectLst/>
                          <a:latin typeface="Georgia" panose="02040502050405020303" pitchFamily="18" charset="0"/>
                          <a:cs typeface="Times New Roman" panose="02020603050405020304" pitchFamily="18" charset="0"/>
                        </a:rPr>
                        <a:t>.</a:t>
                      </a:r>
                      <a:endParaRPr lang="lt-LT" sz="1200" b="1" i="0" u="none" strike="noStrike" dirty="0">
                        <a:solidFill>
                          <a:srgbClr val="000000"/>
                        </a:solidFill>
                        <a:effectLst/>
                        <a:latin typeface="Georgia" panose="02040502050405020303" pitchFamily="18" charset="0"/>
                        <a:cs typeface="Times New Roman" panose="02020603050405020304" pitchFamily="18" charset="0"/>
                      </a:endParaRPr>
                    </a:p>
                  </a:txBody>
                  <a:tcPr marL="6752" marR="6752" marT="6752" marB="0" anchor="ctr"/>
                </a:tc>
                <a:tc>
                  <a:txBody>
                    <a:bodyPr/>
                    <a:lstStyle/>
                    <a:p>
                      <a:pPr algn="ctr" fontAlgn="ctr"/>
                      <a:r>
                        <a:rPr lang="lt-LT" sz="1200" b="1" u="none" strike="noStrike" dirty="0" err="1" smtClean="0">
                          <a:effectLst/>
                          <a:latin typeface="Georgia" panose="02040502050405020303" pitchFamily="18" charset="0"/>
                          <a:cs typeface="Times New Roman" panose="02020603050405020304" pitchFamily="18" charset="0"/>
                        </a:rPr>
                        <a:t>Soc</a:t>
                      </a:r>
                      <a:r>
                        <a:rPr lang="lt-LT" sz="1200" b="1" u="none" strike="noStrike" dirty="0" smtClean="0">
                          <a:effectLst/>
                          <a:latin typeface="Georgia" panose="02040502050405020303" pitchFamily="18" charset="0"/>
                          <a:cs typeface="Times New Roman" panose="02020603050405020304" pitchFamily="18" charset="0"/>
                        </a:rPr>
                        <a:t>. </a:t>
                      </a:r>
                      <a:r>
                        <a:rPr lang="lt-LT" sz="1200" b="1" u="none" strike="noStrike" dirty="0">
                          <a:effectLst/>
                          <a:latin typeface="Georgia" panose="02040502050405020303" pitchFamily="18" charset="0"/>
                          <a:cs typeface="Times New Roman" panose="02020603050405020304" pitchFamily="18" charset="0"/>
                        </a:rPr>
                        <a:t>ir </a:t>
                      </a:r>
                      <a:r>
                        <a:rPr lang="lt-LT" sz="1200" b="1" u="none" strike="noStrike" dirty="0" smtClean="0">
                          <a:effectLst/>
                          <a:latin typeface="Georgia" panose="02040502050405020303" pitchFamily="18" charset="0"/>
                          <a:cs typeface="Times New Roman" panose="02020603050405020304" pitchFamily="18" charset="0"/>
                        </a:rPr>
                        <a:t>inž. </a:t>
                      </a:r>
                      <a:r>
                        <a:rPr lang="en-US" sz="1200" b="1" u="none" strike="noStrike" dirty="0" err="1" smtClean="0">
                          <a:effectLst/>
                          <a:latin typeface="Georgia" panose="02040502050405020303" pitchFamily="18" charset="0"/>
                          <a:cs typeface="Times New Roman" panose="02020603050405020304" pitchFamily="18" charset="0"/>
                        </a:rPr>
                        <a:t>i</a:t>
                      </a:r>
                      <a:r>
                        <a:rPr lang="lt-LT" sz="1200" b="1" u="none" strike="noStrike" dirty="0" err="1" smtClean="0">
                          <a:effectLst/>
                          <a:latin typeface="Georgia" panose="02040502050405020303" pitchFamily="18" charset="0"/>
                          <a:cs typeface="Times New Roman" panose="02020603050405020304" pitchFamily="18" charset="0"/>
                        </a:rPr>
                        <a:t>nfr</a:t>
                      </a:r>
                      <a:r>
                        <a:rPr lang="en-US" sz="1200" b="1" u="none" strike="noStrike" dirty="0" smtClean="0">
                          <a:effectLst/>
                          <a:latin typeface="Georgia" panose="02040502050405020303" pitchFamily="18" charset="0"/>
                          <a:cs typeface="Times New Roman" panose="02020603050405020304" pitchFamily="18" charset="0"/>
                        </a:rPr>
                        <a:t>.</a:t>
                      </a:r>
                      <a:endParaRPr lang="lt-LT" sz="1200" b="1" i="0" u="none" strike="noStrike" dirty="0">
                        <a:solidFill>
                          <a:srgbClr val="000000"/>
                        </a:solidFill>
                        <a:effectLst/>
                        <a:latin typeface="Georgia" panose="02040502050405020303" pitchFamily="18" charset="0"/>
                        <a:cs typeface="Times New Roman" panose="02020603050405020304" pitchFamily="18" charset="0"/>
                      </a:endParaRPr>
                    </a:p>
                  </a:txBody>
                  <a:tcPr marL="6752" marR="6752" marT="6752" marB="0" anchor="ctr"/>
                </a:tc>
                <a:tc rowSpan="2">
                  <a:txBody>
                    <a:bodyPr/>
                    <a:lstStyle/>
                    <a:p>
                      <a:pPr algn="ctr" fontAlgn="ctr"/>
                      <a:r>
                        <a:rPr lang="lt-LT" sz="1200" b="1" u="none" strike="noStrike" dirty="0">
                          <a:effectLst/>
                          <a:latin typeface="Georgia" panose="02040502050405020303" pitchFamily="18" charset="0"/>
                          <a:cs typeface="Times New Roman" panose="02020603050405020304" pitchFamily="18" charset="0"/>
                        </a:rPr>
                        <a:t>Prioritetinės plėtros teritorija, </a:t>
                      </a:r>
                      <a:r>
                        <a:rPr lang="lt-LT" sz="1200" b="1" u="none" strike="noStrike" dirty="0" err="1">
                          <a:effectLst/>
                          <a:latin typeface="Georgia" panose="02040502050405020303" pitchFamily="18" charset="0"/>
                          <a:cs typeface="Times New Roman" panose="02020603050405020304" pitchFamily="18" charset="0"/>
                        </a:rPr>
                        <a:t>Eur</a:t>
                      </a:r>
                      <a:r>
                        <a:rPr lang="lt-LT" sz="1200" b="1" u="none" strike="noStrike" dirty="0">
                          <a:effectLst/>
                          <a:latin typeface="Georgia" panose="02040502050405020303" pitchFamily="18" charset="0"/>
                          <a:cs typeface="Times New Roman" panose="02020603050405020304" pitchFamily="18" charset="0"/>
                        </a:rPr>
                        <a:t>/m2</a:t>
                      </a:r>
                      <a:endParaRPr lang="lt-LT" sz="1200" b="1" i="0" u="none" strike="noStrike" dirty="0">
                        <a:solidFill>
                          <a:srgbClr val="000000"/>
                        </a:solidFill>
                        <a:effectLst/>
                        <a:latin typeface="Georgia" panose="02040502050405020303" pitchFamily="18" charset="0"/>
                        <a:cs typeface="Times New Roman" panose="02020603050405020304" pitchFamily="18" charset="0"/>
                      </a:endParaRPr>
                    </a:p>
                  </a:txBody>
                  <a:tcPr marL="6752" marR="6752" marT="6752" marB="0" anchor="ctr"/>
                </a:tc>
                <a:tc rowSpan="2">
                  <a:txBody>
                    <a:bodyPr/>
                    <a:lstStyle/>
                    <a:p>
                      <a:pPr algn="ctr" fontAlgn="ctr"/>
                      <a:r>
                        <a:rPr lang="lt-LT" sz="1200" b="1" u="none" strike="noStrike">
                          <a:effectLst/>
                          <a:latin typeface="Georgia" panose="02040502050405020303" pitchFamily="18" charset="0"/>
                          <a:cs typeface="Times New Roman" panose="02020603050405020304" pitchFamily="18" charset="0"/>
                        </a:rPr>
                        <a:t>Neprioritetinės plėtros teritorija, Eur/m2</a:t>
                      </a:r>
                      <a:endParaRPr lang="lt-LT" sz="1200" b="1" i="0" u="none" strike="noStrike">
                        <a:solidFill>
                          <a:srgbClr val="000000"/>
                        </a:solidFill>
                        <a:effectLst/>
                        <a:latin typeface="Georgia" panose="02040502050405020303" pitchFamily="18" charset="0"/>
                        <a:cs typeface="Times New Roman" panose="02020603050405020304" pitchFamily="18" charset="0"/>
                      </a:endParaRPr>
                    </a:p>
                  </a:txBody>
                  <a:tcPr marL="6752" marR="6752" marT="6752" marB="0" anchor="ctr"/>
                </a:tc>
                <a:extLst>
                  <a:ext uri="{0D108BD9-81ED-4DB2-BD59-A6C34878D82A}">
                    <a16:rowId xmlns:a16="http://schemas.microsoft.com/office/drawing/2014/main" val="33668967"/>
                  </a:ext>
                </a:extLst>
              </a:tr>
              <a:tr h="182564">
                <a:tc vMerge="1">
                  <a:txBody>
                    <a:bodyPr/>
                    <a:lstStyle/>
                    <a:p>
                      <a:endParaRPr lang="lt-LT"/>
                    </a:p>
                  </a:txBody>
                  <a:tcPr/>
                </a:tc>
                <a:tc vMerge="1">
                  <a:txBody>
                    <a:bodyPr/>
                    <a:lstStyle/>
                    <a:p>
                      <a:endParaRPr lang="lt-LT"/>
                    </a:p>
                  </a:txBody>
                  <a:tcPr/>
                </a:tc>
                <a:tc vMerge="1">
                  <a:txBody>
                    <a:bodyPr/>
                    <a:lstStyle/>
                    <a:p>
                      <a:endParaRPr lang="lt-LT"/>
                    </a:p>
                  </a:txBody>
                  <a:tcPr/>
                </a:tc>
                <a:tc>
                  <a:txBody>
                    <a:bodyPr/>
                    <a:lstStyle/>
                    <a:p>
                      <a:pPr algn="ctr" fontAlgn="ctr"/>
                      <a:r>
                        <a:rPr lang="en-US" sz="1200" b="1" i="0" u="none" strike="noStrike" dirty="0" err="1" smtClean="0">
                          <a:solidFill>
                            <a:schemeClr val="dk1"/>
                          </a:solidFill>
                          <a:effectLst/>
                          <a:latin typeface="Georgia" panose="02040502050405020303" pitchFamily="18" charset="0"/>
                          <a:cs typeface="Times New Roman" panose="02020603050405020304" pitchFamily="18" charset="0"/>
                        </a:rPr>
                        <a:t>Koef</a:t>
                      </a:r>
                      <a:r>
                        <a:rPr lang="en-US" sz="1200" b="1" i="0" u="none" strike="noStrike" dirty="0" smtClean="0">
                          <a:solidFill>
                            <a:schemeClr val="dk1"/>
                          </a:solidFill>
                          <a:effectLst/>
                          <a:latin typeface="Georgia" panose="02040502050405020303" pitchFamily="18" charset="0"/>
                          <a:cs typeface="Times New Roman" panose="02020603050405020304" pitchFamily="18" charset="0"/>
                        </a:rPr>
                        <a:t>=1</a:t>
                      </a:r>
                      <a:endParaRPr lang="lt-LT" sz="1200" b="1" i="0" u="none" strike="noStrike" dirty="0">
                        <a:solidFill>
                          <a:srgbClr val="000000"/>
                        </a:solidFill>
                        <a:effectLst/>
                        <a:latin typeface="Georgia" panose="02040502050405020303" pitchFamily="18" charset="0"/>
                        <a:cs typeface="Times New Roman" panose="02020603050405020304" pitchFamily="18" charset="0"/>
                      </a:endParaRPr>
                    </a:p>
                  </a:txBody>
                  <a:tcPr marL="6752" marR="6752" marT="6752" marB="0" anchor="ctr"/>
                </a:tc>
                <a:tc vMerge="1">
                  <a:txBody>
                    <a:bodyPr/>
                    <a:lstStyle/>
                    <a:p>
                      <a:endParaRPr lang="lt-LT"/>
                    </a:p>
                  </a:txBody>
                  <a:tcPr/>
                </a:tc>
                <a:tc vMerge="1">
                  <a:txBody>
                    <a:bodyPr/>
                    <a:lstStyle/>
                    <a:p>
                      <a:endParaRPr lang="lt-LT"/>
                    </a:p>
                  </a:txBody>
                  <a:tcPr/>
                </a:tc>
                <a:extLst>
                  <a:ext uri="{0D108BD9-81ED-4DB2-BD59-A6C34878D82A}">
                    <a16:rowId xmlns:a16="http://schemas.microsoft.com/office/drawing/2014/main" val="3177628638"/>
                  </a:ext>
                </a:extLst>
              </a:tr>
              <a:tr h="356563">
                <a:tc>
                  <a:txBody>
                    <a:bodyPr/>
                    <a:lstStyle/>
                    <a:p>
                      <a:pPr algn="l" fontAlgn="ctr"/>
                      <a:r>
                        <a:rPr lang="lt-LT" sz="1200" b="1" u="none" strike="noStrike" dirty="0" smtClean="0">
                          <a:effectLst/>
                          <a:latin typeface="Georgia" panose="02040502050405020303" pitchFamily="18" charset="0"/>
                          <a:cs typeface="Times New Roman" panose="02020603050405020304" pitchFamily="18" charset="0"/>
                        </a:rPr>
                        <a:t>Kaunas</a:t>
                      </a:r>
                      <a:endParaRPr lang="lt-LT" sz="1200" b="1" i="0" u="none" strike="noStrike" dirty="0">
                        <a:solidFill>
                          <a:srgbClr val="000000"/>
                        </a:solidFill>
                        <a:effectLst/>
                        <a:latin typeface="Georgia" panose="02040502050405020303" pitchFamily="18" charset="0"/>
                        <a:cs typeface="Times New Roman" panose="02020603050405020304" pitchFamily="18" charset="0"/>
                      </a:endParaRPr>
                    </a:p>
                  </a:txBody>
                  <a:tcPr marL="6752" marR="6752" marT="6752" marB="0" anchor="ctr">
                    <a:solidFill>
                      <a:schemeClr val="bg1">
                        <a:lumMod val="85000"/>
                      </a:schemeClr>
                    </a:solidFill>
                  </a:tcPr>
                </a:tc>
                <a:tc>
                  <a:txBody>
                    <a:bodyPr/>
                    <a:lstStyle/>
                    <a:p>
                      <a:pPr algn="ctr" fontAlgn="ctr"/>
                      <a:r>
                        <a:rPr lang="lt-LT" sz="1200" b="1" u="none" strike="noStrike" dirty="0">
                          <a:effectLst/>
                          <a:latin typeface="Georgia" panose="02040502050405020303" pitchFamily="18" charset="0"/>
                          <a:cs typeface="Times New Roman" panose="02020603050405020304" pitchFamily="18" charset="0"/>
                        </a:rPr>
                        <a:t>4,86</a:t>
                      </a:r>
                      <a:endParaRPr lang="lt-LT" sz="1200" b="1" i="0" u="none" strike="noStrike" dirty="0">
                        <a:solidFill>
                          <a:srgbClr val="000000"/>
                        </a:solidFill>
                        <a:effectLst/>
                        <a:latin typeface="Georgia" panose="02040502050405020303" pitchFamily="18" charset="0"/>
                        <a:cs typeface="Times New Roman" panose="02020603050405020304" pitchFamily="18" charset="0"/>
                      </a:endParaRPr>
                    </a:p>
                  </a:txBody>
                  <a:tcPr marL="6752" marR="6752" marT="6752" marB="0" anchor="ctr">
                    <a:solidFill>
                      <a:schemeClr val="bg1">
                        <a:lumMod val="85000"/>
                      </a:schemeClr>
                    </a:solidFill>
                  </a:tcPr>
                </a:tc>
                <a:tc>
                  <a:txBody>
                    <a:bodyPr/>
                    <a:lstStyle/>
                    <a:p>
                      <a:pPr algn="ctr" fontAlgn="ctr"/>
                      <a:r>
                        <a:rPr lang="lt-LT" sz="1200" b="1" u="none" strike="noStrike" dirty="0">
                          <a:effectLst/>
                          <a:latin typeface="Georgia" panose="02040502050405020303" pitchFamily="18" charset="0"/>
                          <a:cs typeface="Times New Roman" panose="02020603050405020304" pitchFamily="18" charset="0"/>
                        </a:rPr>
                        <a:t>8,94</a:t>
                      </a:r>
                      <a:endParaRPr lang="lt-LT" sz="1200" b="1" i="0" u="none" strike="noStrike" dirty="0">
                        <a:solidFill>
                          <a:srgbClr val="000000"/>
                        </a:solidFill>
                        <a:effectLst/>
                        <a:latin typeface="Georgia" panose="02040502050405020303" pitchFamily="18" charset="0"/>
                        <a:cs typeface="Times New Roman" panose="02020603050405020304" pitchFamily="18" charset="0"/>
                      </a:endParaRPr>
                    </a:p>
                  </a:txBody>
                  <a:tcPr marL="6752" marR="6752" marT="6752" marB="0" anchor="ctr">
                    <a:solidFill>
                      <a:schemeClr val="bg1">
                        <a:lumMod val="85000"/>
                      </a:schemeClr>
                    </a:solidFill>
                  </a:tcPr>
                </a:tc>
                <a:tc>
                  <a:txBody>
                    <a:bodyPr/>
                    <a:lstStyle/>
                    <a:p>
                      <a:pPr algn="ctr" fontAlgn="ctr"/>
                      <a:r>
                        <a:rPr lang="lt-LT" sz="1200" b="1" u="none" strike="noStrike" dirty="0">
                          <a:effectLst/>
                          <a:latin typeface="Georgia" panose="02040502050405020303" pitchFamily="18" charset="0"/>
                          <a:cs typeface="Times New Roman" panose="02020603050405020304" pitchFamily="18" charset="0"/>
                        </a:rPr>
                        <a:t>13,8</a:t>
                      </a:r>
                      <a:endParaRPr lang="lt-LT" sz="1200" b="1" i="0" u="none" strike="noStrike" dirty="0">
                        <a:solidFill>
                          <a:srgbClr val="000000"/>
                        </a:solidFill>
                        <a:effectLst/>
                        <a:latin typeface="Georgia" panose="02040502050405020303" pitchFamily="18" charset="0"/>
                        <a:cs typeface="Times New Roman" panose="02020603050405020304" pitchFamily="18" charset="0"/>
                      </a:endParaRPr>
                    </a:p>
                  </a:txBody>
                  <a:tcPr marL="6752" marR="6752" marT="6752" marB="0" anchor="ctr">
                    <a:solidFill>
                      <a:schemeClr val="bg1">
                        <a:lumMod val="85000"/>
                      </a:schemeClr>
                    </a:solidFill>
                  </a:tcPr>
                </a:tc>
                <a:tc>
                  <a:txBody>
                    <a:bodyPr/>
                    <a:lstStyle/>
                    <a:p>
                      <a:pPr algn="ctr" fontAlgn="ctr"/>
                      <a:r>
                        <a:rPr lang="lt-LT" sz="1200" b="1" u="none" strike="noStrike" dirty="0">
                          <a:effectLst/>
                          <a:latin typeface="Georgia" panose="02040502050405020303" pitchFamily="18" charset="0"/>
                          <a:cs typeface="Times New Roman" panose="02020603050405020304" pitchFamily="18" charset="0"/>
                        </a:rPr>
                        <a:t> </a:t>
                      </a:r>
                      <a:endParaRPr lang="lt-LT" sz="1200" b="1" i="0" u="none" strike="noStrike" dirty="0">
                        <a:solidFill>
                          <a:srgbClr val="000000"/>
                        </a:solidFill>
                        <a:effectLst/>
                        <a:latin typeface="Georgia" panose="02040502050405020303" pitchFamily="18" charset="0"/>
                        <a:cs typeface="Times New Roman" panose="02020603050405020304" pitchFamily="18" charset="0"/>
                      </a:endParaRPr>
                    </a:p>
                  </a:txBody>
                  <a:tcPr marL="6752" marR="6752" marT="6752" marB="0" anchor="ctr">
                    <a:solidFill>
                      <a:schemeClr val="bg1">
                        <a:lumMod val="85000"/>
                      </a:schemeClr>
                    </a:solidFill>
                  </a:tcPr>
                </a:tc>
                <a:tc>
                  <a:txBody>
                    <a:bodyPr/>
                    <a:lstStyle/>
                    <a:p>
                      <a:pPr algn="ctr" fontAlgn="ctr"/>
                      <a:r>
                        <a:rPr lang="lt-LT" sz="1200" b="1" u="none" strike="noStrike" dirty="0">
                          <a:effectLst/>
                          <a:latin typeface="Georgia" panose="02040502050405020303" pitchFamily="18" charset="0"/>
                          <a:cs typeface="Times New Roman" panose="02020603050405020304" pitchFamily="18" charset="0"/>
                        </a:rPr>
                        <a:t> </a:t>
                      </a:r>
                      <a:endParaRPr lang="lt-LT" sz="1200" b="1" i="0" u="none" strike="noStrike" dirty="0">
                        <a:solidFill>
                          <a:srgbClr val="000000"/>
                        </a:solidFill>
                        <a:effectLst/>
                        <a:latin typeface="Georgia" panose="02040502050405020303" pitchFamily="18" charset="0"/>
                        <a:cs typeface="Times New Roman" panose="02020603050405020304" pitchFamily="18" charset="0"/>
                      </a:endParaRPr>
                    </a:p>
                  </a:txBody>
                  <a:tcPr marL="6752" marR="6752" marT="6752" marB="0" anchor="ctr">
                    <a:solidFill>
                      <a:schemeClr val="bg1">
                        <a:lumMod val="85000"/>
                      </a:schemeClr>
                    </a:solidFill>
                  </a:tcPr>
                </a:tc>
                <a:extLst>
                  <a:ext uri="{0D108BD9-81ED-4DB2-BD59-A6C34878D82A}">
                    <a16:rowId xmlns:a16="http://schemas.microsoft.com/office/drawing/2014/main" val="3853619017"/>
                  </a:ext>
                </a:extLst>
              </a:tr>
              <a:tr h="182564">
                <a:tc>
                  <a:txBody>
                    <a:bodyPr/>
                    <a:lstStyle/>
                    <a:p>
                      <a:pPr algn="l" fontAlgn="ctr"/>
                      <a:r>
                        <a:rPr lang="lt-LT" sz="1200" u="none" strike="noStrike" dirty="0">
                          <a:effectLst/>
                          <a:latin typeface="Georgia" panose="02040502050405020303" pitchFamily="18" charset="0"/>
                          <a:cs typeface="Times New Roman" panose="02020603050405020304" pitchFamily="18" charset="0"/>
                        </a:rPr>
                        <a:t>Klaipėda</a:t>
                      </a:r>
                      <a:endParaRPr lang="lt-LT" sz="1200" b="0" i="0" u="none" strike="noStrike" dirty="0">
                        <a:solidFill>
                          <a:srgbClr val="000000"/>
                        </a:solidFill>
                        <a:effectLst/>
                        <a:latin typeface="Georgia" panose="02040502050405020303" pitchFamily="18" charset="0"/>
                        <a:cs typeface="Times New Roman" panose="02020603050405020304" pitchFamily="18" charset="0"/>
                      </a:endParaRPr>
                    </a:p>
                  </a:txBody>
                  <a:tcPr marL="6752" marR="6752" marT="6752" marB="0" anchor="ctr"/>
                </a:tc>
                <a:tc>
                  <a:txBody>
                    <a:bodyPr/>
                    <a:lstStyle/>
                    <a:p>
                      <a:pPr algn="ctr" fontAlgn="ctr"/>
                      <a:r>
                        <a:rPr lang="lt-LT" sz="1200" u="none" strike="noStrike">
                          <a:effectLst/>
                          <a:latin typeface="Georgia" panose="02040502050405020303" pitchFamily="18" charset="0"/>
                          <a:cs typeface="Times New Roman" panose="02020603050405020304" pitchFamily="18" charset="0"/>
                        </a:rPr>
                        <a:t>5,41</a:t>
                      </a:r>
                      <a:endParaRPr lang="lt-LT" sz="1200" b="0" i="0" u="none" strike="noStrike">
                        <a:solidFill>
                          <a:srgbClr val="000000"/>
                        </a:solidFill>
                        <a:effectLst/>
                        <a:latin typeface="Georgia" panose="02040502050405020303" pitchFamily="18" charset="0"/>
                        <a:cs typeface="Times New Roman" panose="02020603050405020304" pitchFamily="18" charset="0"/>
                      </a:endParaRPr>
                    </a:p>
                  </a:txBody>
                  <a:tcPr marL="6752" marR="6752" marT="6752" marB="0" anchor="ctr"/>
                </a:tc>
                <a:tc>
                  <a:txBody>
                    <a:bodyPr/>
                    <a:lstStyle/>
                    <a:p>
                      <a:pPr algn="ctr" fontAlgn="ctr"/>
                      <a:r>
                        <a:rPr lang="lt-LT" sz="1200" u="none" strike="noStrike">
                          <a:effectLst/>
                          <a:latin typeface="Georgia" panose="02040502050405020303" pitchFamily="18" charset="0"/>
                          <a:cs typeface="Times New Roman" panose="02020603050405020304" pitchFamily="18" charset="0"/>
                        </a:rPr>
                        <a:t>5,15</a:t>
                      </a:r>
                      <a:endParaRPr lang="lt-LT" sz="1200" b="0" i="0" u="none" strike="noStrike">
                        <a:solidFill>
                          <a:srgbClr val="000000"/>
                        </a:solidFill>
                        <a:effectLst/>
                        <a:latin typeface="Georgia" panose="02040502050405020303" pitchFamily="18" charset="0"/>
                        <a:cs typeface="Times New Roman" panose="02020603050405020304" pitchFamily="18" charset="0"/>
                      </a:endParaRPr>
                    </a:p>
                  </a:txBody>
                  <a:tcPr marL="6752" marR="6752" marT="6752" marB="0" anchor="ctr"/>
                </a:tc>
                <a:tc>
                  <a:txBody>
                    <a:bodyPr/>
                    <a:lstStyle/>
                    <a:p>
                      <a:pPr algn="ctr" fontAlgn="ctr"/>
                      <a:r>
                        <a:rPr lang="lt-LT" sz="1200" u="none" strike="noStrike">
                          <a:effectLst/>
                          <a:latin typeface="Georgia" panose="02040502050405020303" pitchFamily="18" charset="0"/>
                          <a:cs typeface="Times New Roman" panose="02020603050405020304" pitchFamily="18" charset="0"/>
                        </a:rPr>
                        <a:t>10,56</a:t>
                      </a:r>
                      <a:endParaRPr lang="lt-LT" sz="1200" b="0" i="0" u="none" strike="noStrike">
                        <a:solidFill>
                          <a:srgbClr val="000000"/>
                        </a:solidFill>
                        <a:effectLst/>
                        <a:latin typeface="Georgia" panose="02040502050405020303" pitchFamily="18" charset="0"/>
                        <a:cs typeface="Times New Roman" panose="02020603050405020304" pitchFamily="18" charset="0"/>
                      </a:endParaRPr>
                    </a:p>
                  </a:txBody>
                  <a:tcPr marL="6752" marR="6752" marT="6752" marB="0" anchor="ctr"/>
                </a:tc>
                <a:tc>
                  <a:txBody>
                    <a:bodyPr/>
                    <a:lstStyle/>
                    <a:p>
                      <a:pPr algn="ctr" fontAlgn="ctr"/>
                      <a:r>
                        <a:rPr lang="lt-LT" sz="1200" u="none" strike="noStrike" dirty="0">
                          <a:effectLst/>
                          <a:latin typeface="Georgia" panose="02040502050405020303" pitchFamily="18" charset="0"/>
                          <a:cs typeface="Times New Roman" panose="02020603050405020304" pitchFamily="18" charset="0"/>
                        </a:rPr>
                        <a:t> </a:t>
                      </a:r>
                      <a:endParaRPr lang="lt-LT" sz="1200" b="0" i="0" u="none" strike="noStrike" dirty="0">
                        <a:solidFill>
                          <a:srgbClr val="000000"/>
                        </a:solidFill>
                        <a:effectLst/>
                        <a:latin typeface="Georgia" panose="02040502050405020303" pitchFamily="18" charset="0"/>
                        <a:cs typeface="Times New Roman" panose="02020603050405020304" pitchFamily="18" charset="0"/>
                      </a:endParaRPr>
                    </a:p>
                  </a:txBody>
                  <a:tcPr marL="6752" marR="6752" marT="6752" marB="0" anchor="ctr"/>
                </a:tc>
                <a:tc>
                  <a:txBody>
                    <a:bodyPr/>
                    <a:lstStyle/>
                    <a:p>
                      <a:pPr algn="ctr" fontAlgn="ctr"/>
                      <a:r>
                        <a:rPr lang="lt-LT" sz="1200" u="none" strike="noStrike" dirty="0">
                          <a:effectLst/>
                          <a:latin typeface="Georgia" panose="02040502050405020303" pitchFamily="18" charset="0"/>
                          <a:cs typeface="Times New Roman" panose="02020603050405020304" pitchFamily="18" charset="0"/>
                        </a:rPr>
                        <a:t> </a:t>
                      </a:r>
                      <a:endParaRPr lang="lt-LT" sz="1200" b="0" i="0" u="none" strike="noStrike" dirty="0">
                        <a:solidFill>
                          <a:srgbClr val="000000"/>
                        </a:solidFill>
                        <a:effectLst/>
                        <a:latin typeface="Georgia" panose="02040502050405020303" pitchFamily="18" charset="0"/>
                        <a:cs typeface="Times New Roman" panose="02020603050405020304" pitchFamily="18" charset="0"/>
                      </a:endParaRPr>
                    </a:p>
                  </a:txBody>
                  <a:tcPr marL="6752" marR="6752" marT="6752" marB="0" anchor="ctr"/>
                </a:tc>
                <a:extLst>
                  <a:ext uri="{0D108BD9-81ED-4DB2-BD59-A6C34878D82A}">
                    <a16:rowId xmlns:a16="http://schemas.microsoft.com/office/drawing/2014/main" val="2202038308"/>
                  </a:ext>
                </a:extLst>
              </a:tr>
              <a:tr h="182564">
                <a:tc>
                  <a:txBody>
                    <a:bodyPr/>
                    <a:lstStyle/>
                    <a:p>
                      <a:pPr algn="l" fontAlgn="ctr"/>
                      <a:r>
                        <a:rPr lang="lt-LT" sz="1200" u="none" strike="noStrike" dirty="0">
                          <a:effectLst/>
                          <a:latin typeface="Georgia" panose="02040502050405020303" pitchFamily="18" charset="0"/>
                          <a:cs typeface="Times New Roman" panose="02020603050405020304" pitchFamily="18" charset="0"/>
                        </a:rPr>
                        <a:t>Vilnius</a:t>
                      </a:r>
                      <a:endParaRPr lang="lt-LT" sz="1200" b="0" i="0" u="none" strike="noStrike" dirty="0">
                        <a:solidFill>
                          <a:srgbClr val="000000"/>
                        </a:solidFill>
                        <a:effectLst/>
                        <a:latin typeface="Georgia" panose="02040502050405020303" pitchFamily="18" charset="0"/>
                        <a:cs typeface="Times New Roman" panose="02020603050405020304" pitchFamily="18" charset="0"/>
                      </a:endParaRPr>
                    </a:p>
                  </a:txBody>
                  <a:tcPr marL="6752" marR="6752" marT="6752" marB="0" anchor="ctr"/>
                </a:tc>
                <a:tc>
                  <a:txBody>
                    <a:bodyPr/>
                    <a:lstStyle/>
                    <a:p>
                      <a:pPr algn="ctr" fontAlgn="ctr"/>
                      <a:r>
                        <a:rPr lang="lt-LT" sz="1200" u="none" strike="noStrike">
                          <a:effectLst/>
                          <a:latin typeface="Georgia" panose="02040502050405020303" pitchFamily="18" charset="0"/>
                          <a:cs typeface="Times New Roman" panose="02020603050405020304" pitchFamily="18" charset="0"/>
                        </a:rPr>
                        <a:t> </a:t>
                      </a:r>
                      <a:endParaRPr lang="lt-LT" sz="1200" b="0" i="0" u="none" strike="noStrike">
                        <a:solidFill>
                          <a:srgbClr val="000000"/>
                        </a:solidFill>
                        <a:effectLst/>
                        <a:latin typeface="Georgia" panose="02040502050405020303" pitchFamily="18" charset="0"/>
                        <a:cs typeface="Times New Roman" panose="02020603050405020304" pitchFamily="18" charset="0"/>
                      </a:endParaRPr>
                    </a:p>
                  </a:txBody>
                  <a:tcPr marL="6752" marR="6752" marT="6752" marB="0" anchor="ctr"/>
                </a:tc>
                <a:tc>
                  <a:txBody>
                    <a:bodyPr/>
                    <a:lstStyle/>
                    <a:p>
                      <a:pPr algn="ctr" fontAlgn="ctr"/>
                      <a:r>
                        <a:rPr lang="lt-LT" sz="1200" u="none" strike="noStrike">
                          <a:effectLst/>
                          <a:latin typeface="Georgia" panose="02040502050405020303" pitchFamily="18" charset="0"/>
                          <a:cs typeface="Times New Roman" panose="02020603050405020304" pitchFamily="18" charset="0"/>
                        </a:rPr>
                        <a:t> </a:t>
                      </a:r>
                      <a:endParaRPr lang="lt-LT" sz="1200" b="0" i="0" u="none" strike="noStrike">
                        <a:solidFill>
                          <a:srgbClr val="000000"/>
                        </a:solidFill>
                        <a:effectLst/>
                        <a:latin typeface="Georgia" panose="02040502050405020303" pitchFamily="18" charset="0"/>
                        <a:cs typeface="Times New Roman" panose="02020603050405020304" pitchFamily="18" charset="0"/>
                      </a:endParaRPr>
                    </a:p>
                  </a:txBody>
                  <a:tcPr marL="6752" marR="6752" marT="6752" marB="0" anchor="ctr"/>
                </a:tc>
                <a:tc>
                  <a:txBody>
                    <a:bodyPr/>
                    <a:lstStyle/>
                    <a:p>
                      <a:pPr algn="ctr" fontAlgn="ctr"/>
                      <a:r>
                        <a:rPr lang="lt-LT" sz="1200" u="none" strike="noStrike">
                          <a:effectLst/>
                          <a:latin typeface="Georgia" panose="02040502050405020303" pitchFamily="18" charset="0"/>
                          <a:cs typeface="Times New Roman" panose="02020603050405020304" pitchFamily="18" charset="0"/>
                        </a:rPr>
                        <a:t> </a:t>
                      </a:r>
                      <a:endParaRPr lang="lt-LT" sz="1200" b="0" i="0" u="none" strike="noStrike">
                        <a:solidFill>
                          <a:srgbClr val="000000"/>
                        </a:solidFill>
                        <a:effectLst/>
                        <a:latin typeface="Georgia" panose="02040502050405020303" pitchFamily="18" charset="0"/>
                        <a:cs typeface="Times New Roman" panose="02020603050405020304" pitchFamily="18" charset="0"/>
                      </a:endParaRPr>
                    </a:p>
                  </a:txBody>
                  <a:tcPr marL="6752" marR="6752" marT="6752" marB="0" anchor="ctr"/>
                </a:tc>
                <a:tc>
                  <a:txBody>
                    <a:bodyPr/>
                    <a:lstStyle/>
                    <a:p>
                      <a:pPr algn="ctr" fontAlgn="ctr"/>
                      <a:r>
                        <a:rPr lang="lt-LT" sz="1200" u="none" strike="noStrike">
                          <a:effectLst/>
                          <a:latin typeface="Georgia" panose="02040502050405020303" pitchFamily="18" charset="0"/>
                          <a:cs typeface="Times New Roman" panose="02020603050405020304" pitchFamily="18" charset="0"/>
                        </a:rPr>
                        <a:t>30, 0</a:t>
                      </a:r>
                      <a:endParaRPr lang="lt-LT" sz="1200" b="0" i="0" u="none" strike="noStrike">
                        <a:solidFill>
                          <a:srgbClr val="000000"/>
                        </a:solidFill>
                        <a:effectLst/>
                        <a:latin typeface="Georgia" panose="02040502050405020303" pitchFamily="18" charset="0"/>
                        <a:cs typeface="Times New Roman" panose="02020603050405020304" pitchFamily="18" charset="0"/>
                      </a:endParaRPr>
                    </a:p>
                  </a:txBody>
                  <a:tcPr marL="6752" marR="6752" marT="6752" marB="0" anchor="ctr"/>
                </a:tc>
                <a:tc>
                  <a:txBody>
                    <a:bodyPr/>
                    <a:lstStyle/>
                    <a:p>
                      <a:pPr algn="ctr" fontAlgn="ctr"/>
                      <a:r>
                        <a:rPr lang="lt-LT" sz="1200" u="none" strike="noStrike" dirty="0">
                          <a:effectLst/>
                          <a:latin typeface="Georgia" panose="02040502050405020303" pitchFamily="18" charset="0"/>
                          <a:cs typeface="Times New Roman" panose="02020603050405020304" pitchFamily="18" charset="0"/>
                        </a:rPr>
                        <a:t>50, 0</a:t>
                      </a:r>
                      <a:endParaRPr lang="lt-LT" sz="1200" b="0" i="0" u="none" strike="noStrike" dirty="0">
                        <a:solidFill>
                          <a:srgbClr val="000000"/>
                        </a:solidFill>
                        <a:effectLst/>
                        <a:latin typeface="Georgia" panose="02040502050405020303" pitchFamily="18" charset="0"/>
                        <a:cs typeface="Times New Roman" panose="02020603050405020304" pitchFamily="18" charset="0"/>
                      </a:endParaRPr>
                    </a:p>
                  </a:txBody>
                  <a:tcPr marL="6752" marR="6752" marT="6752" marB="0" anchor="ctr"/>
                </a:tc>
                <a:extLst>
                  <a:ext uri="{0D108BD9-81ED-4DB2-BD59-A6C34878D82A}">
                    <a16:rowId xmlns:a16="http://schemas.microsoft.com/office/drawing/2014/main" val="3215719109"/>
                  </a:ext>
                </a:extLst>
              </a:tr>
            </a:tbl>
          </a:graphicData>
        </a:graphic>
      </p:graphicFrame>
    </p:spTree>
    <p:extLst>
      <p:ext uri="{BB962C8B-B14F-4D97-AF65-F5344CB8AC3E}">
        <p14:creationId xmlns:p14="http://schemas.microsoft.com/office/powerpoint/2010/main" val="318803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1660</TotalTime>
  <Words>734</Words>
  <Application>Microsoft Office PowerPoint</Application>
  <PresentationFormat>Demonstracija ekrane (4:3)</PresentationFormat>
  <Paragraphs>86</Paragraphs>
  <Slides>10</Slides>
  <Notes>9</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10</vt:i4>
      </vt:variant>
    </vt:vector>
  </HeadingPairs>
  <TitlesOfParts>
    <vt:vector size="15" baseType="lpstr">
      <vt:lpstr>Arial</vt:lpstr>
      <vt:lpstr>Calibri</vt:lpstr>
      <vt:lpstr>Georgia</vt:lpstr>
      <vt:lpstr>Times New Roman</vt:lpstr>
      <vt:lpstr>Office Theme</vt:lpstr>
      <vt:lpstr>INFRASTRUKTŪROS ĮSTATYMO TAIKYMAS KAUNO MIESTE Aloyzas Pakalniškis</vt:lpstr>
      <vt:lpstr>PAGRINDINĖ ĮSTATYMO IDĖJA</vt:lpstr>
      <vt:lpstr>INFRASTRUKTŪROS TIPAI</vt:lpstr>
      <vt:lpstr>TARYBOS SPRENDIMAI</vt:lpstr>
      <vt:lpstr>Savivaldybės plėtros organizatorius</vt:lpstr>
      <vt:lpstr>Savivaldybės vyriausiasis inžinierius</vt:lpstr>
      <vt:lpstr>INFRASTRUKTŪROS ĮMOKA</vt:lpstr>
      <vt:lpstr>TARIFAI</vt:lpstr>
      <vt:lpstr>PLĖTROS ĮMOKOS TARIFAS nuo 2021-03-01</vt:lpstr>
      <vt:lpstr>TARIFO LENGVATOS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PAVADINIMAS</dc:title>
  <dc:creator>Skrandis</dc:creator>
  <cp:lastModifiedBy>Ieva Tamošiūnienė</cp:lastModifiedBy>
  <cp:revision>100</cp:revision>
  <dcterms:created xsi:type="dcterms:W3CDTF">2015-01-20T18:56:09Z</dcterms:created>
  <dcterms:modified xsi:type="dcterms:W3CDTF">2021-02-18T12:57:06Z</dcterms:modified>
</cp:coreProperties>
</file>