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0"/>
  </p:notesMasterIdLst>
  <p:sldIdLst>
    <p:sldId id="271" r:id="rId3"/>
    <p:sldId id="287" r:id="rId4"/>
    <p:sldId id="258" r:id="rId5"/>
    <p:sldId id="268" r:id="rId6"/>
    <p:sldId id="275" r:id="rId7"/>
    <p:sldId id="286" r:id="rId8"/>
    <p:sldId id="285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ė Vaitkutė" initials="AV" lastIdx="12" clrIdx="0">
    <p:extLst>
      <p:ext uri="{19B8F6BF-5375-455C-9EA6-DF929625EA0E}">
        <p15:presenceInfo xmlns:p15="http://schemas.microsoft.com/office/powerpoint/2012/main" userId="S-1-5-21-1768636270-542125753-1849977318-1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8686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86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01.kaunas.lt\dokumentai\Finansai\BIUD&#381;ETO%20POSKYRIS\PROJEKTAS\2021%20m.%20projektas\pristatymas\Pristatymo%20med&#382;iag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7690229444399"/>
          <c:y val="0.11230882597270547"/>
          <c:w val="0.42692529013382241"/>
          <c:h val="0.82184722531532806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43-4D08-9DF3-6A05EA8B58E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43-4D08-9DF3-6A05EA8B58E2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643-4D08-9DF3-6A05EA8B58E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643-4D08-9DF3-6A05EA8B58E2}"/>
              </c:ext>
            </c:extLst>
          </c:dPt>
          <c:dLbls>
            <c:dLbl>
              <c:idx val="0"/>
              <c:layout>
                <c:manualLayout>
                  <c:x val="-0.17808930607772328"/>
                  <c:y val="-6.3260040382304678E-2"/>
                </c:manualLayout>
              </c:layout>
              <c:tx>
                <c:rich>
                  <a:bodyPr/>
                  <a:lstStyle/>
                  <a:p>
                    <a:fld id="{A1A872EF-F2F5-417F-8EBB-69CDF6AEE32D}" type="CATEGORYNAME">
                      <a:rPr lang="pt-BR"/>
                      <a:pPr/>
                      <a:t>[KATEGORIJOS PAVADINIMAS]</a:t>
                    </a:fld>
                    <a:r>
                      <a:rPr lang="pt-BR" baseline="0" dirty="0"/>
                      <a:t>; </a:t>
                    </a:r>
                    <a:r>
                      <a:rPr lang="pt-BR" baseline="0" dirty="0" smtClean="0"/>
                      <a:t>        </a:t>
                    </a:r>
                    <a:fld id="{718DC3BE-CF5B-4D37-B5E3-25ACC5F5D2F2}" type="VALUE">
                      <a:rPr lang="pt-BR" baseline="0" smtClean="0"/>
                      <a:pPr/>
                      <a:t>[REIKŠMĖ]</a:t>
                    </a:fld>
                    <a:r>
                      <a:rPr lang="pt-BR" baseline="0" dirty="0"/>
                      <a:t>; </a:t>
                    </a:r>
                    <a:fld id="{70B7A077-98AA-42D4-9AB5-AD55788603A1}" type="PERCENTAGE">
                      <a:rPr lang="pt-BR" baseline="0"/>
                      <a:pPr/>
                      <a:t>[PROCENTAI]</a:t>
                    </a:fld>
                    <a:endParaRPr lang="pt-B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643-4D08-9DF3-6A05EA8B58E2}"/>
                </c:ext>
              </c:extLst>
            </c:dLbl>
            <c:dLbl>
              <c:idx val="1"/>
              <c:layout>
                <c:manualLayout>
                  <c:x val="0.18126947225768261"/>
                  <c:y val="-0.21426787871425776"/>
                </c:manualLayout>
              </c:layout>
              <c:tx>
                <c:rich>
                  <a:bodyPr/>
                  <a:lstStyle/>
                  <a:p>
                    <a:fld id="{9B8E7C4A-1049-4EBD-BFE0-ECF1039BDF89}" type="CATEGORYNAME">
                      <a:rPr lang="en-US"/>
                      <a:pPr/>
                      <a:t>[KATEGORIJOS PAVADINIMAS]</a:t>
                    </a:fld>
                    <a:r>
                      <a:rPr lang="en-US" baseline="0" dirty="0"/>
                      <a:t>; </a:t>
                    </a:r>
                    <a:r>
                      <a:rPr lang="en-US" baseline="0" dirty="0" smtClean="0"/>
                      <a:t>                     </a:t>
                    </a:r>
                    <a:fld id="{97171B4D-B0DF-4085-A927-083CD2BC16C6}" type="VALUE">
                      <a:rPr lang="en-US" baseline="0" smtClean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77810A3B-BA51-4D0C-9EC6-5C7A0099B280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643-4D08-9DF3-6A05EA8B58E2}"/>
                </c:ext>
              </c:extLst>
            </c:dLbl>
            <c:dLbl>
              <c:idx val="2"/>
              <c:layout>
                <c:manualLayout>
                  <c:x val="0.22685185417043321"/>
                  <c:y val="-0.23467434335371087"/>
                </c:manualLayout>
              </c:layout>
              <c:tx>
                <c:rich>
                  <a:bodyPr/>
                  <a:lstStyle/>
                  <a:p>
                    <a:fld id="{3A33A04D-4991-4C04-8E89-A414AA36098F}" type="CATEGORYNAME">
                      <a:rPr lang="en-US"/>
                      <a:pPr/>
                      <a:t>[KATEGORIJOS PAVADINIMAS]</a:t>
                    </a:fld>
                    <a:r>
                      <a:rPr lang="en-US" baseline="0" dirty="0" smtClean="0"/>
                      <a:t>;             </a:t>
                    </a:r>
                    <a:fld id="{2C543053-6531-4393-B04C-CE20FE187156}" type="VALUE">
                      <a:rPr lang="en-US" baseline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A1088F41-5A64-4CDA-8D7D-50A2BBA277D8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643-4D08-9DF3-6A05EA8B58E2}"/>
                </c:ext>
              </c:extLst>
            </c:dLbl>
            <c:dLbl>
              <c:idx val="3"/>
              <c:layout>
                <c:manualLayout>
                  <c:x val="0.27667445765646292"/>
                  <c:y val="6.53006868462498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defRPr>
                    </a:pPr>
                    <a:fld id="{67CC9D2F-60C3-4117-9F7E-E5389077C8DF}" type="CATEGORYNAME">
                      <a:rPr lang="en-US"/>
                      <a:pPr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defRPr>
                      </a:pPr>
                      <a:t>[KATEGORIJOS PAVADINIMAS]</a:t>
                    </a:fld>
                    <a:r>
                      <a:rPr lang="en-US" baseline="0" dirty="0" smtClean="0"/>
                      <a:t>;          </a:t>
                    </a:r>
                    <a:fld id="{34C769D5-44D6-4161-85F4-5C6C62861ABC}" type="VALUE">
                      <a:rPr lang="en-US" baseline="0" dirty="0"/>
                      <a:pPr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defRPr>
                      </a:pPr>
                      <a:t>[REIKŠMĖ]</a:t>
                    </a:fld>
                    <a:r>
                      <a:rPr lang="en-US" baseline="0" dirty="0"/>
                      <a:t>; </a:t>
                    </a:r>
                    <a:fld id="{B6EBC7BB-C7AF-4FC9-BD48-E2C98D4914F5}" type="PERCENTAGE">
                      <a:rPr lang="en-US" baseline="0" dirty="0"/>
                      <a:pPr>
                        <a:defRPr sz="240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defRPr>
                      </a:pPr>
                      <a:t>[PROCENTAI]</a:t>
                    </a:fld>
                    <a:endParaRPr lang="en-US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Garamond" panose="02020404030301010803" pitchFamily="18" charset="0"/>
                      <a:ea typeface="+mn-ea"/>
                      <a:cs typeface="+mn-cs"/>
                    </a:defRPr>
                  </a:pPr>
                  <a:endParaRPr lang="lt-LT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643-4D08-9DF3-6A05EA8B58E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'[Pristatymo medžiaga.xlsx]10 ir 11 skaidrė'!$B$6:$B$9</c:f>
              <c:strCache>
                <c:ptCount val="4"/>
                <c:pt idx="0">
                  <c:v>MOKESČIAI IR KITOS PAJAMOS</c:v>
                </c:pt>
                <c:pt idx="1">
                  <c:v>VALSTYBĖS LĖŠOS</c:v>
                </c:pt>
                <c:pt idx="2">
                  <c:v>METŲ PRADŽIOS LĖŠŲ LIKUTIS</c:v>
                </c:pt>
                <c:pt idx="3">
                  <c:v>SKOLINIMOSI PAJAMOS</c:v>
                </c:pt>
              </c:strCache>
            </c:strRef>
          </c:cat>
          <c:val>
            <c:numRef>
              <c:f>'[Pristatymo medžiaga.xlsx]10 ir 11 skaidrė'!$C$6:$C$9</c:f>
              <c:numCache>
                <c:formatCode>#\ ##0.0</c:formatCode>
                <c:ptCount val="4"/>
                <c:pt idx="0">
                  <c:v>225378.3</c:v>
                </c:pt>
                <c:pt idx="1">
                  <c:v>118075.5</c:v>
                </c:pt>
                <c:pt idx="2">
                  <c:v>32520.3</c:v>
                </c:pt>
                <c:pt idx="3">
                  <c:v>14419.9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643-4D08-9DF3-6A05EA8B5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16686949302959"/>
          <c:y val="9.3772690164819553E-2"/>
          <c:w val="0.42322668127385177"/>
          <c:h val="0.82913340417439119"/>
        </c:manualLayout>
      </c:layout>
      <c:doughnutChart>
        <c:varyColors val="1"/>
        <c:ser>
          <c:idx val="4"/>
          <c:order val="4"/>
          <c:cat>
            <c:multiLvlStrRef>
              <c:f>'[Pristatymo medžiaga.xlsx]16 skaidrė'!$B$15:$B$21</c:f>
            </c:multiLvlStrRef>
          </c:cat>
          <c:val>
            <c:numRef>
              <c:f>'[Pristatymo medžiaga.xlsx]16 skaidrė'!$G$15:$G$21</c:f>
            </c:numRef>
          </c:val>
          <c:extLst>
            <c:ext xmlns:c16="http://schemas.microsoft.com/office/drawing/2014/chart" uri="{C3380CC4-5D6E-409C-BE32-E72D297353CC}">
              <c16:uniqueId val="{00000000-519E-4EC8-862D-0C1DCFC10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19E-4EC8-862D-0C1DCFC1090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19E-4EC8-862D-0C1DCFC1090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19E-4EC8-862D-0C1DCFC10904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19E-4EC8-862D-0C1DCFC10904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519E-4EC8-862D-0C1DCFC10904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519E-4EC8-862D-0C1DCFC10904}"/>
              </c:ext>
            </c:extLst>
          </c:dPt>
          <c:dPt>
            <c:idx val="6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519E-4EC8-862D-0C1DCFC10904}"/>
              </c:ext>
            </c:extLst>
          </c:dPt>
          <c:dLbls>
            <c:dLbl>
              <c:idx val="0"/>
              <c:layout>
                <c:manualLayout>
                  <c:x val="-0.16069411949351145"/>
                  <c:y val="0.12509088378022681"/>
                </c:manualLayout>
              </c:layout>
              <c:tx>
                <c:rich>
                  <a:bodyPr/>
                  <a:lstStyle/>
                  <a:p>
                    <a:fld id="{A897231C-836B-491B-B1E8-C4392F51BF06}" type="CATEGORYNAME">
                      <a:rPr lang="en-US" b="1"/>
                      <a:pPr/>
                      <a:t>[KATEGORIJOS PAVADINIMAS]</a:t>
                    </a:fld>
                    <a:r>
                      <a:rPr lang="en-US" baseline="0" dirty="0" smtClean="0"/>
                      <a:t>;</a:t>
                    </a:r>
                  </a:p>
                  <a:p>
                    <a:r>
                      <a:rPr lang="en-US" baseline="0" dirty="0" smtClean="0"/>
                      <a:t> </a:t>
                    </a:r>
                    <a:fld id="{969E0733-D252-4394-946B-5782C899529A}" type="VALUE">
                      <a:rPr lang="en-US" baseline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C8FAF462-45CF-441A-A8EF-0F6D9FE457CA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19E-4EC8-862D-0C1DCFC10904}"/>
                </c:ext>
              </c:extLst>
            </c:dLbl>
            <c:dLbl>
              <c:idx val="1"/>
              <c:layout>
                <c:manualLayout>
                  <c:x val="-0.27669186137955615"/>
                  <c:y val="-4.7951505449086954E-2"/>
                </c:manualLayout>
              </c:layout>
              <c:tx>
                <c:rich>
                  <a:bodyPr/>
                  <a:lstStyle/>
                  <a:p>
                    <a:fld id="{2F6E7C8A-7D1B-4F14-808B-47D9A2AB6620}" type="CATEGORYNAME">
                      <a:rPr lang="en-US" b="1">
                        <a:solidFill>
                          <a:schemeClr val="tx1"/>
                        </a:solidFill>
                      </a:rPr>
                      <a:pPr/>
                      <a:t>[KATEGORIJOS PAVADINIMAS]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; 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            </a:t>
                    </a:r>
                    <a:fld id="{8075C807-AF62-4B2F-B903-CD4477E1781E}" type="VALUE">
                      <a:rPr lang="en-US" baseline="0" smtClean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1E2B45C0-4186-4C0D-B3EA-A2349EF340D7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19E-4EC8-862D-0C1DCFC10904}"/>
                </c:ext>
              </c:extLst>
            </c:dLbl>
            <c:dLbl>
              <c:idx val="2"/>
              <c:layout>
                <c:manualLayout>
                  <c:x val="0.14685952642453365"/>
                  <c:y val="-0.13343027603224192"/>
                </c:manualLayout>
              </c:layout>
              <c:tx>
                <c:rich>
                  <a:bodyPr/>
                  <a:lstStyle/>
                  <a:p>
                    <a:fld id="{B25EE051-A733-4582-A6CD-D8942FA68EF0}" type="CATEGORYNAME">
                      <a:rPr lang="en-US" b="1"/>
                      <a:pPr/>
                      <a:t>[KATEGORIJOS PAVADINIMAS]</a:t>
                    </a:fld>
                    <a:r>
                      <a:rPr lang="en-US" b="1" baseline="0" dirty="0"/>
                      <a:t>; </a:t>
                    </a:r>
                    <a:endParaRPr lang="en-US" b="1" baseline="0" dirty="0" smtClean="0"/>
                  </a:p>
                  <a:p>
                    <a:fld id="{4617B5A5-418D-468B-822D-DFFC2BF3D6C8}" type="VALUE">
                      <a:rPr lang="en-US" baseline="0" smtClean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A482D285-9C52-406F-81D5-98D3EEC8F0A7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19E-4EC8-862D-0C1DCFC10904}"/>
                </c:ext>
              </c:extLst>
            </c:dLbl>
            <c:dLbl>
              <c:idx val="3"/>
              <c:layout>
                <c:manualLayout>
                  <c:x val="0.23146338403866715"/>
                  <c:y val="-0.15844845278828729"/>
                </c:manualLayout>
              </c:layout>
              <c:tx>
                <c:rich>
                  <a:bodyPr/>
                  <a:lstStyle/>
                  <a:p>
                    <a:fld id="{D06B9A5E-27C9-464F-B4DA-C23370D30190}" type="CATEGORYNAME">
                      <a:rPr lang="en-US" b="1"/>
                      <a:pPr/>
                      <a:t>[KATEGORIJOS PAVADINIMAS]</a:t>
                    </a:fld>
                    <a:r>
                      <a:rPr lang="en-US" baseline="0" dirty="0" smtClean="0"/>
                      <a:t>; </a:t>
                    </a:r>
                  </a:p>
                  <a:p>
                    <a:r>
                      <a:rPr lang="en-US" baseline="0" dirty="0" smtClean="0"/>
                      <a:t> </a:t>
                    </a:r>
                    <a:fld id="{506F034B-B283-4370-8124-C9319F2B2E5E}" type="VALUE">
                      <a:rPr lang="en-US" baseline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8E475150-6D8D-4872-B03C-A4CF52D122F5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2838601246387"/>
                      <c:h val="0.175127237292317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19E-4EC8-862D-0C1DCFC10904}"/>
                </c:ext>
              </c:extLst>
            </c:dLbl>
            <c:dLbl>
              <c:idx val="4"/>
              <c:layout>
                <c:manualLayout>
                  <c:x val="0.24066041369874422"/>
                  <c:y val="-0.13968482022125328"/>
                </c:manualLayout>
              </c:layout>
              <c:tx>
                <c:rich>
                  <a:bodyPr/>
                  <a:lstStyle/>
                  <a:p>
                    <a:fld id="{4ED1F6DD-6112-4FAF-BFFB-DD7A738055CA}" type="CATEGORYNAME">
                      <a:rPr lang="pt-BR" b="1"/>
                      <a:pPr/>
                      <a:t>[KATEGORIJOS PAVADINIMAS]</a:t>
                    </a:fld>
                    <a:r>
                      <a:rPr lang="pt-BR" b="1" baseline="0" dirty="0" smtClean="0"/>
                      <a:t>;</a:t>
                    </a:r>
                  </a:p>
                  <a:p>
                    <a:r>
                      <a:rPr lang="pt-BR" baseline="0" dirty="0" smtClean="0"/>
                      <a:t> </a:t>
                    </a:r>
                    <a:fld id="{F01540D9-FC1C-4524-8306-8B059DCE09BB}" type="VALUE">
                      <a:rPr lang="pt-BR" baseline="0"/>
                      <a:pPr/>
                      <a:t>[REIKŠMĖ]</a:t>
                    </a:fld>
                    <a:r>
                      <a:rPr lang="pt-BR" baseline="0" dirty="0"/>
                      <a:t>; </a:t>
                    </a:r>
                    <a:fld id="{F0C4555A-67FB-4353-829F-34CC7FCB6E52}" type="PERCENTAGE">
                      <a:rPr lang="pt-BR" baseline="0"/>
                      <a:pPr/>
                      <a:t>[PROCENTAI]</a:t>
                    </a:fld>
                    <a:endParaRPr lang="pt-B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02951938489603"/>
                      <c:h val="0.1751272372923175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19E-4EC8-862D-0C1DCFC10904}"/>
                </c:ext>
              </c:extLst>
            </c:dLbl>
            <c:dLbl>
              <c:idx val="5"/>
              <c:layout>
                <c:manualLayout>
                  <c:x val="0.30542524698435619"/>
                  <c:y val="-7.0884834142128525E-2"/>
                </c:manualLayout>
              </c:layout>
              <c:tx>
                <c:rich>
                  <a:bodyPr/>
                  <a:lstStyle/>
                  <a:p>
                    <a:fld id="{92620990-C57D-4E0E-B8EB-E0AB87823BC4}" type="CATEGORYNAME">
                      <a:rPr lang="en-US" b="1"/>
                      <a:pPr/>
                      <a:t>[KATEGORIJOS PAVADINIMAS]</a:t>
                    </a:fld>
                    <a:r>
                      <a:rPr lang="en-US" b="1" baseline="0" dirty="0"/>
                      <a:t>; </a:t>
                    </a:r>
                    <a:endParaRPr lang="en-US" b="1" baseline="0" dirty="0" smtClean="0"/>
                  </a:p>
                  <a:p>
                    <a:fld id="{C665A69C-9C0A-49A8-B680-067EE245626F}" type="VALUE">
                      <a:rPr lang="en-US" baseline="0" smtClean="0"/>
                      <a:pPr/>
                      <a:t>[REIKŠMĖ]</a:t>
                    </a:fld>
                    <a:r>
                      <a:rPr lang="en-US" baseline="0" dirty="0"/>
                      <a:t>; </a:t>
                    </a:r>
                    <a:fld id="{A9572F5B-9782-4744-A3EE-84675213FBA2}" type="PERCENTAGE">
                      <a:rPr lang="en-US" baseline="0"/>
                      <a:pPr/>
                      <a:t>[PROCENTAI]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19E-4EC8-862D-0C1DCFC10904}"/>
                </c:ext>
              </c:extLst>
            </c:dLbl>
            <c:dLbl>
              <c:idx val="6"/>
              <c:layout>
                <c:manualLayout>
                  <c:x val="0.25487577230924496"/>
                  <c:y val="7.6646566214199921E-2"/>
                </c:manualLayout>
              </c:layout>
              <c:tx>
                <c:rich>
                  <a:bodyPr/>
                  <a:lstStyle/>
                  <a:p>
                    <a:fld id="{09626110-E9B1-4728-9E20-84244AB35C73}" type="CATEGORYNAME">
                      <a:rPr lang="pt-BR" b="1"/>
                      <a:pPr/>
                      <a:t>[KATEGORIJOS PAVADINIMAS]</a:t>
                    </a:fld>
                    <a:r>
                      <a:rPr lang="pt-BR" baseline="0" dirty="0"/>
                      <a:t>; </a:t>
                    </a:r>
                    <a:fld id="{9F1103F0-ECD9-4173-8345-7AF1A2C16765}" type="VALUE">
                      <a:rPr lang="pt-BR" baseline="0"/>
                      <a:pPr/>
                      <a:t>[REIKŠMĖ]</a:t>
                    </a:fld>
                    <a:r>
                      <a:rPr lang="pt-BR" baseline="0" dirty="0"/>
                      <a:t>; </a:t>
                    </a:r>
                    <a:fld id="{28B807F9-91B1-4BD2-B50C-04EE9EF29E02}" type="PERCENTAGE">
                      <a:rPr lang="pt-BR" baseline="0"/>
                      <a:pPr/>
                      <a:t>[PROCENTAI]</a:t>
                    </a:fld>
                    <a:endParaRPr lang="pt-BR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38417550475946"/>
                      <c:h val="0.1329090640164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519E-4EC8-862D-0C1DCFC1090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'[Pristatymo medžiaga.xlsx]16 skaidrė'!$B$8:$B$14</c:f>
              <c:strCache>
                <c:ptCount val="7"/>
                <c:pt idx="0">
                  <c:v>ŠVIETIMAS</c:v>
                </c:pt>
                <c:pt idx="1">
                  <c:v>MIESTO INFRASTRUKTŪRA IR TVARKYMAS</c:v>
                </c:pt>
                <c:pt idx="2">
                  <c:v>SPORTAS</c:v>
                </c:pt>
                <c:pt idx="3">
                  <c:v>BENDROS VALSTYBĖS PASLAUGOS</c:v>
                </c:pt>
                <c:pt idx="4">
                  <c:v>SOCIALINĖ IR SVEIKATOS APSAUGA</c:v>
                </c:pt>
                <c:pt idx="5">
                  <c:v>KULTŪRA</c:v>
                </c:pt>
                <c:pt idx="6">
                  <c:v>APLINKOS APSAUGA</c:v>
                </c:pt>
              </c:strCache>
            </c:strRef>
          </c:cat>
          <c:val>
            <c:numRef>
              <c:f>'[Pristatymo medžiaga.xlsx]16 skaidrė'!$C$8:$C$14</c:f>
              <c:numCache>
                <c:formatCode>#\ ##0.0</c:formatCode>
                <c:ptCount val="7"/>
                <c:pt idx="0">
                  <c:v>182753.7</c:v>
                </c:pt>
                <c:pt idx="1">
                  <c:v>58120.799999999996</c:v>
                </c:pt>
                <c:pt idx="2">
                  <c:v>45598.8</c:v>
                </c:pt>
                <c:pt idx="3">
                  <c:v>44132.899999999994</c:v>
                </c:pt>
                <c:pt idx="4">
                  <c:v>38025.499999999993</c:v>
                </c:pt>
                <c:pt idx="5">
                  <c:v>15860.899999999998</c:v>
                </c:pt>
                <c:pt idx="6">
                  <c:v>5901.4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19E-4EC8-862D-0C1DCFC10904}"/>
            </c:ext>
          </c:extLst>
        </c:ser>
        <c:ser>
          <c:idx val="1"/>
          <c:order val="1"/>
          <c:cat>
            <c:strRef>
              <c:f>'[Pristatymo medžiaga.xlsx]16 skaidrė'!$B$8:$B$14</c:f>
              <c:strCache>
                <c:ptCount val="7"/>
                <c:pt idx="0">
                  <c:v>ŠVIETIMAS</c:v>
                </c:pt>
                <c:pt idx="1">
                  <c:v>MIESTO INFRASTRUKTŪRA IR TVARKYMAS</c:v>
                </c:pt>
                <c:pt idx="2">
                  <c:v>SPORTAS</c:v>
                </c:pt>
                <c:pt idx="3">
                  <c:v>BENDROS VALSTYBĖS PASLAUGOS</c:v>
                </c:pt>
                <c:pt idx="4">
                  <c:v>SOCIALINĖ IR SVEIKATOS APSAUGA</c:v>
                </c:pt>
                <c:pt idx="5">
                  <c:v>KULTŪRA</c:v>
                </c:pt>
                <c:pt idx="6">
                  <c:v>APLINKOS APSAUGA</c:v>
                </c:pt>
              </c:strCache>
            </c:strRef>
          </c:cat>
          <c:val>
            <c:numRef>
              <c:f>'[Pristatymo medžiaga.xlsx]16 skaidrė'!$D$15:$D$21</c:f>
            </c:numRef>
          </c:val>
          <c:extLst>
            <c:ext xmlns:c16="http://schemas.microsoft.com/office/drawing/2014/chart" uri="{C3380CC4-5D6E-409C-BE32-E72D297353CC}">
              <c16:uniqueId val="{00000010-519E-4EC8-862D-0C1DCFC10904}"/>
            </c:ext>
          </c:extLst>
        </c:ser>
        <c:ser>
          <c:idx val="2"/>
          <c:order val="2"/>
          <c:cat>
            <c:strRef>
              <c:f>'[Pristatymo medžiaga.xlsx]16 skaidrė'!$B$8:$B$14</c:f>
              <c:strCache>
                <c:ptCount val="7"/>
                <c:pt idx="0">
                  <c:v>ŠVIETIMAS</c:v>
                </c:pt>
                <c:pt idx="1">
                  <c:v>MIESTO INFRASTRUKTŪRA IR TVARKYMAS</c:v>
                </c:pt>
                <c:pt idx="2">
                  <c:v>SPORTAS</c:v>
                </c:pt>
                <c:pt idx="3">
                  <c:v>BENDROS VALSTYBĖS PASLAUGOS</c:v>
                </c:pt>
                <c:pt idx="4">
                  <c:v>SOCIALINĖ IR SVEIKATOS APSAUGA</c:v>
                </c:pt>
                <c:pt idx="5">
                  <c:v>KULTŪRA</c:v>
                </c:pt>
                <c:pt idx="6">
                  <c:v>APLINKOS APSAUGA</c:v>
                </c:pt>
              </c:strCache>
            </c:strRef>
          </c:cat>
          <c:val>
            <c:numRef>
              <c:f>'[Pristatymo medžiaga.xlsx]16 skaidrė'!$E$15:$E$21</c:f>
            </c:numRef>
          </c:val>
          <c:extLst>
            <c:ext xmlns:c16="http://schemas.microsoft.com/office/drawing/2014/chart" uri="{C3380CC4-5D6E-409C-BE32-E72D297353CC}">
              <c16:uniqueId val="{00000011-519E-4EC8-862D-0C1DCFC10904}"/>
            </c:ext>
          </c:extLst>
        </c:ser>
        <c:ser>
          <c:idx val="3"/>
          <c:order val="3"/>
          <c:cat>
            <c:strRef>
              <c:f>'[Pristatymo medžiaga.xlsx]16 skaidrė'!$B$8:$B$14</c:f>
              <c:strCache>
                <c:ptCount val="7"/>
                <c:pt idx="0">
                  <c:v>ŠVIETIMAS</c:v>
                </c:pt>
                <c:pt idx="1">
                  <c:v>MIESTO INFRASTRUKTŪRA IR TVARKYMAS</c:v>
                </c:pt>
                <c:pt idx="2">
                  <c:v>SPORTAS</c:v>
                </c:pt>
                <c:pt idx="3">
                  <c:v>BENDROS VALSTYBĖS PASLAUGOS</c:v>
                </c:pt>
                <c:pt idx="4">
                  <c:v>SOCIALINĖ IR SVEIKATOS APSAUGA</c:v>
                </c:pt>
                <c:pt idx="5">
                  <c:v>KULTŪRA</c:v>
                </c:pt>
                <c:pt idx="6">
                  <c:v>APLINKOS APSAUGA</c:v>
                </c:pt>
              </c:strCache>
            </c:strRef>
          </c:cat>
          <c:val>
            <c:numRef>
              <c:f>'[Pristatymo medžiaga.xlsx]16 skaidrė'!$F$15:$F$21</c:f>
            </c:numRef>
          </c:val>
          <c:extLst>
            <c:ext xmlns:c16="http://schemas.microsoft.com/office/drawing/2014/chart" uri="{C3380CC4-5D6E-409C-BE32-E72D297353CC}">
              <c16:uniqueId val="{00000012-519E-4EC8-862D-0C1DCFC109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5F0FC-E92B-436A-9D2A-E18D5E8B996C}" type="datetimeFigureOut">
              <a:rPr lang="lt-LT" smtClean="0"/>
              <a:t>2021-02-18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F70EC-B7BD-4A87-A572-CDBF1452CCD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7937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F70EC-B7BD-4A87-A572-CDBF1452CCDB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8610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EA9082-3B51-47BE-B345-A265CF80C4BF}" type="slidenum">
              <a:rPr kumimoji="0" lang="lt-LT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t-LT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651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F70EC-B7BD-4A87-A572-CDBF1452CCDB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8075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F70EC-B7BD-4A87-A572-CDBF1452CCDB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98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CF70EC-B7BD-4A87-A572-CDBF1452CCDB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0263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90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67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920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Paveikslėlis 7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7" name="Paveikslėlis 7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823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6BCDD-7F1B-4D54-9F86-AF622264357C}" type="datetimeFigureOut">
              <a:rPr lang="lt-LT" smtClean="0"/>
              <a:t>2021-02-18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AAB5-A3F8-4A44-A911-A813EFE5C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75102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270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lt-L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9441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670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405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8614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lt-L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89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lt-L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9740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8633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1523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849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41871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1993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Paveikslėlis 75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7" name="Paveikslėlis 76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22243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6BCDD-7F1B-4D54-9F86-AF622264357C}" type="datetimeFigureOut">
              <a:rPr lang="lt-LT" smtClean="0"/>
              <a:t>2021-02-18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AAB5-A3F8-4A44-A911-A813EFE5C24B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6062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725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99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094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lt-LT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28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30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528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069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lt-LT" sz="24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Click to edit Master title style</a:t>
            </a:r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486000" lvl="1" indent="-18225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729000" lvl="2" indent="-162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972000" lvl="3" indent="-1215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1215000" lvl="4" indent="-1215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1458000" lvl="5" indent="-1215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LevelClick to edit Master text styles</a:t>
            </a:r>
          </a:p>
          <a:p>
            <a:pPr marL="385763" lvl="1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3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642938" lvl="2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12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900113" lvl="3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013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157288" lvl="4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013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lt-LT" sz="788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lt-LT" sz="13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485976C-CEFD-46C0-9749-99784396F790}" type="slidenum">
              <a:rPr lang="lt-LT" sz="675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lt-LT" sz="788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625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240" algn="l" defTabSz="514350" rtl="0" eaLnBrk="1" latinLnBrk="0" hangingPunct="1">
        <a:lnSpc>
          <a:spcPct val="100000"/>
        </a:lnSpc>
        <a:spcBef>
          <a:spcPts val="563"/>
        </a:spcBef>
        <a:buClr>
          <a:srgbClr val="000000"/>
        </a:buClr>
        <a:buSzPct val="45000"/>
        <a:buFont typeface="Arial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lt-LT" sz="24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Click to edit Master title style</a:t>
            </a:r>
            <a:endParaRPr lang="lt-LT" sz="101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486000" lvl="1" indent="-18225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729000" lvl="2" indent="-162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972000" lvl="3" indent="-1215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1215000" lvl="4" indent="-1215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1458000" lvl="5" indent="-1215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2286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57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LevelClick to edit Master text styles</a:t>
            </a:r>
          </a:p>
          <a:p>
            <a:pPr marL="385763" lvl="1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3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642938" lvl="2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12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900113" lvl="3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013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157288" lvl="4" indent="-128385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lt-LT" sz="1013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level</a:t>
            </a:r>
            <a:endParaRPr lang="lt-LT" sz="1575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endParaRPr lang="lt-LT" sz="788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lt-LT" sz="13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485976C-CEFD-46C0-9749-99784396F790}" type="slidenum">
              <a:rPr lang="lt-LT" sz="675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lt-LT" sz="788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781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240" algn="l" defTabSz="514350" rtl="0" eaLnBrk="1" latinLnBrk="0" hangingPunct="1">
        <a:lnSpc>
          <a:spcPct val="100000"/>
        </a:lnSpc>
        <a:spcBef>
          <a:spcPts val="563"/>
        </a:spcBef>
        <a:buClr>
          <a:srgbClr val="000000"/>
        </a:buClr>
        <a:buSzPct val="45000"/>
        <a:buFont typeface="Arial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41" y="6446"/>
            <a:ext cx="9135405" cy="685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178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2447194" y="2723677"/>
            <a:ext cx="7640514" cy="11951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3375" b="1" i="0" u="none" strike="noStrike" kern="1200" cap="none" spc="-1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Garamond" panose="02020404030301010803" pitchFamily="18" charset="0"/>
              </a:rPr>
              <a:t>KAUNO MIESTO SAVIVALDYBĖS 2021 M. </a:t>
            </a:r>
            <a:r>
              <a:rPr kumimoji="0" lang="lt-LT" sz="3375" b="1" i="0" u="none" strike="noStrike" kern="1200" cap="none" spc="-1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Garamond" panose="02020404030301010803" pitchFamily="18" charset="0"/>
              </a:rPr>
              <a:t>BIU</a:t>
            </a:r>
            <a:r>
              <a:rPr kumimoji="0" lang="lt-LT" sz="3375" b="1" i="0" u="none" strike="noStrike" kern="1200" cap="none" spc="-1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Garamond" panose="02020404030301010803" pitchFamily="18" charset="0"/>
              </a:rPr>
              <a:t>DŽETO PROJEKTAS</a:t>
            </a:r>
            <a:endParaRPr kumimoji="0" lang="lt-LT" sz="3375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Garamond" panose="02020404030301010803" pitchFamily="18" charset="0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7697113" y="5233107"/>
            <a:ext cx="2584026" cy="402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600" b="0" i="0" u="none" strike="noStrike" kern="1200" cap="none" spc="-1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Garamond" panose="02020404030301010803" pitchFamily="18" charset="0"/>
              </a:rPr>
              <a:t>Finansų ir ekonomikos skyrius</a:t>
            </a:r>
            <a:endParaRPr kumimoji="0" lang="lt-LT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Garamond" panose="02020404030301010803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1084082" y="876693"/>
            <a:ext cx="1904215" cy="1310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455" y="979329"/>
            <a:ext cx="1171739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45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754147" y="0"/>
            <a:ext cx="8683708" cy="783944"/>
          </a:xfrm>
        </p:spPr>
        <p:txBody>
          <a:bodyPr>
            <a:normAutofit/>
          </a:bodyPr>
          <a:lstStyle/>
          <a:p>
            <a:pPr algn="ctr"/>
            <a:r>
              <a:rPr lang="pl-PL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2021 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M.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SAVIVALDYBĖS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BIUD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ŽETO APIMTIS TŪKST. EURŲ</a:t>
            </a:r>
            <a:endParaRPr lang="lt-LT" sz="2250" b="1" dirty="0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0802" y="3142318"/>
            <a:ext cx="23255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4000" b="1" dirty="0" smtClean="0">
                <a:latin typeface="Garamond" panose="02020404030301010803" pitchFamily="18" charset="0"/>
              </a:rPr>
              <a:t>390 394 </a:t>
            </a:r>
            <a:r>
              <a:rPr lang="lt-LT" sz="2400" dirty="0" smtClean="0">
                <a:latin typeface="Garamond" panose="02020404030301010803" pitchFamily="18" charset="0"/>
              </a:rPr>
              <a:t>TŪKST. EURŲ</a:t>
            </a:r>
            <a:endParaRPr lang="lt-LT" sz="2400" dirty="0">
              <a:latin typeface="Garamond" panose="02020404030301010803" pitchFamily="18" charset="0"/>
            </a:endParaRPr>
          </a:p>
        </p:txBody>
      </p:sp>
      <p:graphicFrame>
        <p:nvGraphicFramePr>
          <p:cNvPr id="9" name="Diagrama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783452"/>
              </p:ext>
            </p:extLst>
          </p:nvPr>
        </p:nvGraphicFramePr>
        <p:xfrm>
          <a:off x="211494" y="569168"/>
          <a:ext cx="11980506" cy="6223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aveikslėli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24" y="118087"/>
            <a:ext cx="809738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2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-122059" y="0"/>
            <a:ext cx="12384677" cy="484656"/>
          </a:xfrm>
        </p:spPr>
        <p:txBody>
          <a:bodyPr>
            <a:noAutofit/>
          </a:bodyPr>
          <a:lstStyle/>
          <a:p>
            <a:pPr algn="ctr"/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SAVIVALDYBĖS 2020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-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2021 M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.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BIUDŽETO APIMTIES PALYGINIMAS, TŪKST. EURŲ</a:t>
            </a:r>
            <a:endParaRPr lang="lt-LT" sz="2250" b="1" dirty="0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542695"/>
              </p:ext>
            </p:extLst>
          </p:nvPr>
        </p:nvGraphicFramePr>
        <p:xfrm>
          <a:off x="426553" y="459798"/>
          <a:ext cx="11287452" cy="6368752"/>
        </p:xfrm>
        <a:graphic>
          <a:graphicData uri="http://schemas.openxmlformats.org/drawingml/2006/table">
            <a:tbl>
              <a:tblPr/>
              <a:tblGrid>
                <a:gridCol w="274201">
                  <a:extLst>
                    <a:ext uri="{9D8B030D-6E8A-4147-A177-3AD203B41FA5}">
                      <a16:colId xmlns:a16="http://schemas.microsoft.com/office/drawing/2014/main" val="3383185705"/>
                    </a:ext>
                  </a:extLst>
                </a:gridCol>
                <a:gridCol w="6132636">
                  <a:extLst>
                    <a:ext uri="{9D8B030D-6E8A-4147-A177-3AD203B41FA5}">
                      <a16:colId xmlns:a16="http://schemas.microsoft.com/office/drawing/2014/main" val="1285832471"/>
                    </a:ext>
                  </a:extLst>
                </a:gridCol>
                <a:gridCol w="1485018">
                  <a:extLst>
                    <a:ext uri="{9D8B030D-6E8A-4147-A177-3AD203B41FA5}">
                      <a16:colId xmlns:a16="http://schemas.microsoft.com/office/drawing/2014/main" val="4286636741"/>
                    </a:ext>
                  </a:extLst>
                </a:gridCol>
                <a:gridCol w="1167299">
                  <a:extLst>
                    <a:ext uri="{9D8B030D-6E8A-4147-A177-3AD203B41FA5}">
                      <a16:colId xmlns:a16="http://schemas.microsoft.com/office/drawing/2014/main" val="3130781720"/>
                    </a:ext>
                  </a:extLst>
                </a:gridCol>
                <a:gridCol w="1102942">
                  <a:extLst>
                    <a:ext uri="{9D8B030D-6E8A-4147-A177-3AD203B41FA5}">
                      <a16:colId xmlns:a16="http://schemas.microsoft.com/office/drawing/2014/main" val="2180661891"/>
                    </a:ext>
                  </a:extLst>
                </a:gridCol>
                <a:gridCol w="1125356">
                  <a:extLst>
                    <a:ext uri="{9D8B030D-6E8A-4147-A177-3AD203B41FA5}">
                      <a16:colId xmlns:a16="http://schemas.microsoft.com/office/drawing/2014/main" val="1903418204"/>
                    </a:ext>
                  </a:extLst>
                </a:gridCol>
              </a:tblGrid>
              <a:tr h="19827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Eil. Nr.</a:t>
                      </a:r>
                    </a:p>
                  </a:txBody>
                  <a:tcPr marL="6052" marR="6052" marT="60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Pajamų rūšys</a:t>
                      </a:r>
                    </a:p>
                  </a:txBody>
                  <a:tcPr marL="6052" marR="6052" marT="60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2020 METAIS PATVIRTINTAS PLANAS</a:t>
                      </a:r>
                    </a:p>
                  </a:txBody>
                  <a:tcPr marL="6052" marR="6052" marT="60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2021 METŲ PROJEKTAS</a:t>
                      </a:r>
                    </a:p>
                  </a:txBody>
                  <a:tcPr marL="6052" marR="6052" marT="60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POKYTIS (2021-2020 M)</a:t>
                      </a:r>
                    </a:p>
                  </a:txBody>
                  <a:tcPr marL="6052" marR="6052" marT="60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589477"/>
                  </a:ext>
                </a:extLst>
              </a:tr>
              <a:tr h="281386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Skirtumas (4-3)</a:t>
                      </a:r>
                    </a:p>
                  </a:txBody>
                  <a:tcPr marL="6052" marR="6052" marT="60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Proc</a:t>
                      </a:r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.</a:t>
                      </a:r>
                    </a:p>
                  </a:txBody>
                  <a:tcPr marL="6052" marR="6052" marT="60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552284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ctr" fontAlgn="t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6052" marR="6052" marT="605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t-L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VISO</a:t>
                      </a:r>
                      <a:r>
                        <a:rPr lang="lt-LT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BIUDŽETAS</a:t>
                      </a:r>
                      <a:r>
                        <a:rPr lang="lt-L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(I+II+III+IV)</a:t>
                      </a:r>
                    </a:p>
                  </a:txBody>
                  <a:tcPr marL="6052" marR="6052" marT="60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375 371,6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390 394,0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15 022,4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704240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 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VISO PAJAMOS IR DOTACIJOS  (I+II)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327 349,2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343 453,8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16 104,6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104,9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622133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IŠ VISO pajamos (1+8+19)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225 412,3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225 378,3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-34,0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243216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MOKESČIAI (2+3+7)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195 959,0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195 344,0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-615,0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99,7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783557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Gyventojų pajamų mokestis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178 537,0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177 354,0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-1 183,0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99,3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066377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Turto mokesčiai (4+5+6)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16 850,0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17 420,0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103,4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80839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Žemės mokestis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2 100,0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2 200,0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104,8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606878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Paveldimo turto mokestis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-30,0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88,0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28907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Nekilnojamojo turto mokestis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14 500,0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103,4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578792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Mokesčiai už aplinkos teršimą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570,0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99,7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307032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KITOS PAJAMOS (9+13+16+17)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24 591,3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24 634,3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100,2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110116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9.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Turto pajamos (10+11+12)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4 542,0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458,0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110,1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031562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Dividendai ir kitos pelno įmokos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1 500,0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008698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Nuomos mokestis už valstybinę žemę 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2 750,0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2 700,0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98,2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942005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Mokesčiai už valstybinius gamtos išteklius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292,0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102,7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060948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13.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Pajamos už prekes ir paslaugas (14+15)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19 569,3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19 141,3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-428,0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738900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Pajamos už prekes ir paslaugas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11 764,3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12 362,8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598,5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105,1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751012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Rinkliavos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7 805,0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6 778,5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-1 026,5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86,8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407243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16.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Pajamos iš baudų ir konfiskacijos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243,0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-7,0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97,2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26135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17.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Kitos neišvardytos pajamos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230,0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250,0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108,7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654712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18.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SANDORIAI DĖL MATERIALIOJO IR NEMATERIALIOJO TURTO (19+20)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4 862,0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5 400,0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538,0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5379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19.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Žemės realizavimo pajamos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1 062,0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600,0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-462,0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56,5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652927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20.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Kito turto bei atsargų realizavimo pajamos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3 800,0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4 800,0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126,3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45901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ctr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II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DOTACIJOS (21+22)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101 936,9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118 075,5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16 138,6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115,8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890218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21.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ES finansinės paramos lėšos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768,2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1 758,6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990,4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Garamond" panose="02020404030301010803" pitchFamily="18" charset="0"/>
                        </a:rPr>
                        <a:t>228,9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89095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22.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    Valstybės biudžeto dotacijos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101 168,7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116 316,9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15 148,2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115,0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58006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III</a:t>
                      </a:r>
                    </a:p>
                  </a:txBody>
                  <a:tcPr marL="6052" marR="6052" marT="60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Finansinių </a:t>
                      </a:r>
                      <a:r>
                        <a:rPr lang="lt-LT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įsipareigojimų prisiėmimo </a:t>
                      </a:r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(skolinimosi) pajamos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26 000,0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14 419,9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-11 580,1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Garamond" panose="02020404030301010803" pitchFamily="18" charset="0"/>
                        </a:rPr>
                        <a:t>55,5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027938"/>
                  </a:ext>
                </a:extLst>
              </a:tr>
              <a:tr h="179557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IV</a:t>
                      </a:r>
                    </a:p>
                  </a:txBody>
                  <a:tcPr marL="6052" marR="6052" marT="605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METŲ PRADŽIOS LIKUTIS</a:t>
                      </a:r>
                    </a:p>
                  </a:txBody>
                  <a:tcPr marL="6052" marR="6052" marT="60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22 022,4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32 520,3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10 497,9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Garamond" panose="02020404030301010803" pitchFamily="18" charset="0"/>
                        </a:rPr>
                        <a:t>147,7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058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85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007494"/>
              </p:ext>
            </p:extLst>
          </p:nvPr>
        </p:nvGraphicFramePr>
        <p:xfrm>
          <a:off x="325464" y="524948"/>
          <a:ext cx="11933853" cy="6091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tačiakampis 2"/>
          <p:cNvSpPr/>
          <p:nvPr/>
        </p:nvSpPr>
        <p:spPr>
          <a:xfrm>
            <a:off x="895546" y="215880"/>
            <a:ext cx="1079369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>
                <a:solidFill>
                  <a:schemeClr val="tx2"/>
                </a:solidFill>
                <a:latin typeface="Garamond" panose="02020404030301010803" pitchFamily="18" charset="0"/>
              </a:rPr>
              <a:t>SAVIVALDYBĖS 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2021 </a:t>
            </a:r>
            <a:r>
              <a:rPr lang="en-US" sz="2250" b="1" dirty="0">
                <a:solidFill>
                  <a:schemeClr val="tx2"/>
                </a:solidFill>
                <a:latin typeface="Garamond" panose="02020404030301010803" pitchFamily="18" charset="0"/>
              </a:rPr>
              <a:t>M. BIUDŽETO 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IŠLAIDŲ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STRUKTŪRA, 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TŪKST. EURŲ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858413" y="3032124"/>
            <a:ext cx="2325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4000" b="1" dirty="0" smtClean="0">
                <a:latin typeface="Garamond" panose="02020404030301010803" pitchFamily="18" charset="0"/>
              </a:rPr>
              <a:t>390 394 </a:t>
            </a:r>
            <a:r>
              <a:rPr lang="lt-LT" sz="2400" dirty="0" smtClean="0">
                <a:latin typeface="Garamond" panose="02020404030301010803" pitchFamily="18" charset="0"/>
              </a:rPr>
              <a:t>TŪKST. EURŲ</a:t>
            </a:r>
            <a:endParaRPr lang="lt-LT" sz="2400" dirty="0">
              <a:latin typeface="Garamond" panose="02020404030301010803" pitchFamily="18" charset="0"/>
            </a:endParaRPr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636" y="153421"/>
            <a:ext cx="809738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tačiakampis 31"/>
          <p:cNvSpPr/>
          <p:nvPr/>
        </p:nvSpPr>
        <p:spPr>
          <a:xfrm>
            <a:off x="8135912" y="2695312"/>
            <a:ext cx="2831032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1" name="Stačiakampis 20"/>
          <p:cNvSpPr/>
          <p:nvPr/>
        </p:nvSpPr>
        <p:spPr>
          <a:xfrm>
            <a:off x="8153854" y="1007398"/>
            <a:ext cx="2795149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2" name="Rodyklė dešinėn 41"/>
          <p:cNvSpPr/>
          <p:nvPr/>
        </p:nvSpPr>
        <p:spPr>
          <a:xfrm>
            <a:off x="7081958" y="2545956"/>
            <a:ext cx="1260272" cy="767697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" name="Pavadinimas 4"/>
          <p:cNvSpPr>
            <a:spLocks noGrp="1"/>
          </p:cNvSpPr>
          <p:nvPr>
            <p:ph type="title"/>
          </p:nvPr>
        </p:nvSpPr>
        <p:spPr>
          <a:xfrm>
            <a:off x="912527" y="182508"/>
            <a:ext cx="11144865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50" b="1" dirty="0">
                <a:solidFill>
                  <a:schemeClr val="tx2"/>
                </a:solidFill>
                <a:latin typeface="Garamond" panose="02020404030301010803" pitchFamily="18" charset="0"/>
              </a:rPr>
              <a:t>SAVIVALDYBĖS 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2020 M. IR 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2021 </a:t>
            </a:r>
            <a:r>
              <a:rPr lang="en-US" sz="2250" b="1" dirty="0">
                <a:solidFill>
                  <a:schemeClr val="tx2"/>
                </a:solidFill>
                <a:latin typeface="Garamond" panose="02020404030301010803" pitchFamily="18" charset="0"/>
              </a:rPr>
              <a:t>M. BIUDŽETO 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IŠLAIDOS SRITIMS</a:t>
            </a:r>
            <a:r>
              <a:rPr lang="en-US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, </a:t>
            </a:r>
            <a:r>
              <a:rPr lang="lt-LT" sz="2250" b="1" dirty="0" smtClean="0">
                <a:solidFill>
                  <a:schemeClr val="tx2"/>
                </a:solidFill>
                <a:latin typeface="Garamond" panose="02020404030301010803" pitchFamily="18" charset="0"/>
              </a:rPr>
              <a:t> TŪKST. EURŲ</a:t>
            </a:r>
          </a:p>
        </p:txBody>
      </p:sp>
      <p:sp>
        <p:nvSpPr>
          <p:cNvPr id="8" name="Stačiakampis 7"/>
          <p:cNvSpPr/>
          <p:nvPr/>
        </p:nvSpPr>
        <p:spPr>
          <a:xfrm>
            <a:off x="4264817" y="1022091"/>
            <a:ext cx="2807791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Rodyklė dešinėn 9"/>
          <p:cNvSpPr/>
          <p:nvPr/>
        </p:nvSpPr>
        <p:spPr>
          <a:xfrm>
            <a:off x="7098628" y="872855"/>
            <a:ext cx="1246325" cy="767697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TextBox 10"/>
          <p:cNvSpPr txBox="1"/>
          <p:nvPr/>
        </p:nvSpPr>
        <p:spPr>
          <a:xfrm>
            <a:off x="1955332" y="1012478"/>
            <a:ext cx="2892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 smtClean="0">
                <a:latin typeface="Garamond" panose="02020404030301010803" pitchFamily="18" charset="0"/>
              </a:rPr>
              <a:t>KULTŪRA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58976" y="535314"/>
            <a:ext cx="2230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2020 M.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54988" y="517020"/>
            <a:ext cx="2230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2021 M.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73842" y="1044916"/>
            <a:ext cx="1451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15 227,9 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47771" y="1036285"/>
            <a:ext cx="1751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+4,2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20872" y="998410"/>
            <a:ext cx="1456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15 </a:t>
            </a:r>
            <a:r>
              <a:rPr lang="en-US" sz="2800" dirty="0" smtClean="0">
                <a:latin typeface="Garamond" panose="02020404030301010803" pitchFamily="18" charset="0"/>
              </a:rPr>
              <a:t>860,9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23" name="Stačiakampis 22"/>
          <p:cNvSpPr/>
          <p:nvPr/>
        </p:nvSpPr>
        <p:spPr>
          <a:xfrm>
            <a:off x="4264817" y="1821492"/>
            <a:ext cx="2803764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4" name="Stačiakampis 23"/>
          <p:cNvSpPr/>
          <p:nvPr/>
        </p:nvSpPr>
        <p:spPr>
          <a:xfrm>
            <a:off x="8117970" y="1832736"/>
            <a:ext cx="2831033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5" name="TextBox 24"/>
          <p:cNvSpPr txBox="1"/>
          <p:nvPr/>
        </p:nvSpPr>
        <p:spPr>
          <a:xfrm>
            <a:off x="4854100" y="1819356"/>
            <a:ext cx="1807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15</a:t>
            </a:r>
            <a:r>
              <a:rPr lang="en-US" sz="2800" dirty="0" smtClean="0">
                <a:latin typeface="Garamond" panose="02020404030301010803" pitchFamily="18" charset="0"/>
              </a:rPr>
              <a:t>9 841,4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82209" y="1811098"/>
            <a:ext cx="161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aramond" panose="02020404030301010803" pitchFamily="18" charset="0"/>
              </a:rPr>
              <a:t>182 753,7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18063" y="1831167"/>
            <a:ext cx="2892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 smtClean="0">
                <a:latin typeface="Garamond" panose="02020404030301010803" pitchFamily="18" charset="0"/>
              </a:rPr>
              <a:t>ŠVIETIMAS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16916" y="2674800"/>
            <a:ext cx="16243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dirty="0" smtClean="0">
                <a:latin typeface="Garamond" panose="02020404030301010803" pitchFamily="18" charset="0"/>
              </a:rPr>
              <a:t>SPORTAS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31" name="Stačiakampis 30"/>
          <p:cNvSpPr/>
          <p:nvPr/>
        </p:nvSpPr>
        <p:spPr>
          <a:xfrm>
            <a:off x="4264817" y="2697463"/>
            <a:ext cx="2803765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34" name="TextBox 33"/>
          <p:cNvSpPr txBox="1"/>
          <p:nvPr/>
        </p:nvSpPr>
        <p:spPr>
          <a:xfrm>
            <a:off x="5024951" y="2689408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32 350,3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898103" y="2690548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45 598,8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96377" y="2721270"/>
            <a:ext cx="1139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+41,0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95" y="3364714"/>
            <a:ext cx="3862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dirty="0" smtClean="0">
                <a:latin typeface="Garamond" panose="02020404030301010803" pitchFamily="18" charset="0"/>
              </a:rPr>
              <a:t>SOCIALINĖ IR SVEIKATOS APSAUGA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38" name="Stačiakampis 37"/>
          <p:cNvSpPr/>
          <p:nvPr/>
        </p:nvSpPr>
        <p:spPr>
          <a:xfrm>
            <a:off x="4264817" y="3516695"/>
            <a:ext cx="2836597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0" name="Stačiakampis 39"/>
          <p:cNvSpPr/>
          <p:nvPr/>
        </p:nvSpPr>
        <p:spPr>
          <a:xfrm>
            <a:off x="8154868" y="3520650"/>
            <a:ext cx="2812076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1" name="Rodyklė dešinėn 40"/>
          <p:cNvSpPr/>
          <p:nvPr/>
        </p:nvSpPr>
        <p:spPr>
          <a:xfrm>
            <a:off x="7086220" y="1714907"/>
            <a:ext cx="1256010" cy="767697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8" name="TextBox 27"/>
          <p:cNvSpPr txBox="1"/>
          <p:nvPr/>
        </p:nvSpPr>
        <p:spPr>
          <a:xfrm>
            <a:off x="7014319" y="1880911"/>
            <a:ext cx="1139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+</a:t>
            </a:r>
            <a:r>
              <a:rPr lang="en-US" sz="2400" b="1" dirty="0" smtClean="0">
                <a:latin typeface="Garamond" panose="02020404030301010803" pitchFamily="18" charset="0"/>
              </a:rPr>
              <a:t>14</a:t>
            </a:r>
            <a:r>
              <a:rPr lang="lt-LT" sz="2400" b="1" dirty="0" smtClean="0">
                <a:latin typeface="Garamond" panose="02020404030301010803" pitchFamily="18" charset="0"/>
              </a:rPr>
              <a:t>,</a:t>
            </a:r>
            <a:r>
              <a:rPr lang="en-US" sz="2400" b="1" dirty="0" smtClean="0">
                <a:latin typeface="Garamond" panose="02020404030301010803" pitchFamily="18" charset="0"/>
              </a:rPr>
              <a:t>3%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43" name="Rodyklė dešinėn 42"/>
          <p:cNvSpPr/>
          <p:nvPr/>
        </p:nvSpPr>
        <p:spPr>
          <a:xfrm>
            <a:off x="7108357" y="3381070"/>
            <a:ext cx="1236593" cy="767697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4" name="TextBox 43"/>
          <p:cNvSpPr txBox="1"/>
          <p:nvPr/>
        </p:nvSpPr>
        <p:spPr>
          <a:xfrm>
            <a:off x="5013922" y="3503308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32 859,3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874682" y="3493014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38 025,5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21473" y="3554569"/>
            <a:ext cx="1139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+15,7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48" name="Stačiakampis 47"/>
          <p:cNvSpPr/>
          <p:nvPr/>
        </p:nvSpPr>
        <p:spPr>
          <a:xfrm>
            <a:off x="8153854" y="4350685"/>
            <a:ext cx="2812076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9" name="Stačiakampis 48"/>
          <p:cNvSpPr/>
          <p:nvPr/>
        </p:nvSpPr>
        <p:spPr>
          <a:xfrm>
            <a:off x="4254128" y="4317208"/>
            <a:ext cx="2836597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47" name="Rodyklė dešinėn 46"/>
          <p:cNvSpPr/>
          <p:nvPr/>
        </p:nvSpPr>
        <p:spPr>
          <a:xfrm>
            <a:off x="7119038" y="4198052"/>
            <a:ext cx="1216525" cy="767697"/>
          </a:xfrm>
          <a:prstGeom prst="rightArrow">
            <a:avLst/>
          </a:prstGeom>
          <a:solidFill>
            <a:srgbClr val="E88686"/>
          </a:solidFill>
          <a:ln>
            <a:solidFill>
              <a:srgbClr val="E886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0" name="TextBox 49"/>
          <p:cNvSpPr txBox="1"/>
          <p:nvPr/>
        </p:nvSpPr>
        <p:spPr>
          <a:xfrm>
            <a:off x="796748" y="4136720"/>
            <a:ext cx="3451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dirty="0" smtClean="0">
                <a:latin typeface="Garamond" panose="02020404030301010803" pitchFamily="18" charset="0"/>
              </a:rPr>
              <a:t>MIESTO INFRASTRUKTŪRA IR TVARKYMAS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54196" y="4316092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76 837,8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08899" y="4333622"/>
            <a:ext cx="124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latin typeface="Garamond" panose="02020404030301010803" pitchFamily="18" charset="0"/>
              </a:rPr>
              <a:t>-</a:t>
            </a:r>
            <a:r>
              <a:rPr lang="lt-LT" sz="2400" b="1" dirty="0" smtClean="0">
                <a:latin typeface="Garamond" panose="02020404030301010803" pitchFamily="18" charset="0"/>
              </a:rPr>
              <a:t>24,4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868242" y="4321386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58 120,8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17383" y="5155872"/>
            <a:ext cx="3451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dirty="0" smtClean="0">
                <a:latin typeface="Garamond" panose="02020404030301010803" pitchFamily="18" charset="0"/>
              </a:rPr>
              <a:t>APLINKOS APSAUGA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56" name="Stačiakampis 55"/>
          <p:cNvSpPr/>
          <p:nvPr/>
        </p:nvSpPr>
        <p:spPr>
          <a:xfrm>
            <a:off x="8135912" y="5145078"/>
            <a:ext cx="2809623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5" name="Rodyklė dešinėn 54"/>
          <p:cNvSpPr/>
          <p:nvPr/>
        </p:nvSpPr>
        <p:spPr>
          <a:xfrm>
            <a:off x="7119038" y="5015222"/>
            <a:ext cx="1224553" cy="767697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7" name="Stačiakampis 56"/>
          <p:cNvSpPr/>
          <p:nvPr/>
        </p:nvSpPr>
        <p:spPr>
          <a:xfrm>
            <a:off x="4258167" y="5139169"/>
            <a:ext cx="2836597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9" name="TextBox 58"/>
          <p:cNvSpPr txBox="1"/>
          <p:nvPr/>
        </p:nvSpPr>
        <p:spPr>
          <a:xfrm>
            <a:off x="7081958" y="5155872"/>
            <a:ext cx="1139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+4,2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114892" y="5121397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5 664,8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898103" y="5114563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5 901,4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62" name="Stačiakampis 61"/>
          <p:cNvSpPr/>
          <p:nvPr/>
        </p:nvSpPr>
        <p:spPr>
          <a:xfrm>
            <a:off x="4264816" y="5994439"/>
            <a:ext cx="2836597" cy="4758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63" name="Stačiakampis 62"/>
          <p:cNvSpPr/>
          <p:nvPr/>
        </p:nvSpPr>
        <p:spPr>
          <a:xfrm>
            <a:off x="8136927" y="6029528"/>
            <a:ext cx="2812076" cy="47585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64" name="Rodyklė dešinėn 63"/>
          <p:cNvSpPr/>
          <p:nvPr/>
        </p:nvSpPr>
        <p:spPr>
          <a:xfrm>
            <a:off x="7118180" y="5842031"/>
            <a:ext cx="1229365" cy="767697"/>
          </a:xfrm>
          <a:prstGeom prst="rightArrow">
            <a:avLst/>
          </a:prstGeom>
          <a:solidFill>
            <a:srgbClr val="E88686"/>
          </a:solidFill>
          <a:ln>
            <a:solidFill>
              <a:srgbClr val="E886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65" name="TextBox 64"/>
          <p:cNvSpPr txBox="1"/>
          <p:nvPr/>
        </p:nvSpPr>
        <p:spPr>
          <a:xfrm>
            <a:off x="912527" y="5862786"/>
            <a:ext cx="3451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2000" dirty="0" smtClean="0">
                <a:latin typeface="Garamond" panose="02020404030301010803" pitchFamily="18" charset="0"/>
              </a:rPr>
              <a:t>BENDROS VALSTYBĖS PASLAUGOS</a:t>
            </a:r>
            <a:endParaRPr lang="lt-LT" sz="2000" dirty="0">
              <a:latin typeface="Garamond" panose="02020404030301010803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101957" y="6006531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52 590,1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871462" y="5987574"/>
            <a:ext cx="168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>
                <a:latin typeface="Garamond" panose="02020404030301010803" pitchFamily="18" charset="0"/>
              </a:rPr>
              <a:t>44 132,9</a:t>
            </a:r>
            <a:endParaRPr lang="lt-LT" sz="2800" dirty="0">
              <a:latin typeface="Garamond" panose="02020404030301010803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090733" y="5987947"/>
            <a:ext cx="124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Garamond" panose="02020404030301010803" pitchFamily="18" charset="0"/>
              </a:rPr>
              <a:t>-16,1</a:t>
            </a:r>
            <a:r>
              <a:rPr lang="en-US" sz="2400" b="1" dirty="0" smtClean="0">
                <a:latin typeface="Garamond" panose="02020404030301010803" pitchFamily="18" charset="0"/>
              </a:rPr>
              <a:t>%</a:t>
            </a:r>
            <a:endParaRPr lang="lt-LT" sz="2400" b="1" dirty="0">
              <a:latin typeface="Garamond" panose="02020404030301010803" pitchFamily="18" charset="0"/>
            </a:endParaRPr>
          </a:p>
        </p:txBody>
      </p:sp>
      <p:pic>
        <p:nvPicPr>
          <p:cNvPr id="58" name="Paveikslėlis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952" y="129801"/>
            <a:ext cx="809738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41" y="6446"/>
            <a:ext cx="9135405" cy="685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2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Words>597</Words>
  <Application>Microsoft Office PowerPoint</Application>
  <PresentationFormat>Plačiaekranė</PresentationFormat>
  <Paragraphs>234</Paragraphs>
  <Slides>7</Slides>
  <Notes>5</Notes>
  <HiddenSlides>0</HiddenSlides>
  <MMClips>0</MMClips>
  <ScaleCrop>false</ScaleCrop>
  <HeadingPairs>
    <vt:vector size="6" baseType="variant">
      <vt:variant>
        <vt:lpstr>Naudojami šriftai</vt:lpstr>
      </vt:variant>
      <vt:variant>
        <vt:i4>8</vt:i4>
      </vt:variant>
      <vt:variant>
        <vt:lpstr>Tema</vt:lpstr>
      </vt:variant>
      <vt:variant>
        <vt:i4>2</vt:i4>
      </vt:variant>
      <vt:variant>
        <vt:lpstr>Skaidrių pavadinimai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DejaVu Sans</vt:lpstr>
      <vt:lpstr>Garamond</vt:lpstr>
      <vt:lpstr>Symbol</vt:lpstr>
      <vt:lpstr>Times New Roman</vt:lpstr>
      <vt:lpstr>Wingdings</vt:lpstr>
      <vt:lpstr>Office Theme</vt:lpstr>
      <vt:lpstr>1_Office Theme</vt:lpstr>
      <vt:lpstr>„PowerPoint“ pateiktis</vt:lpstr>
      <vt:lpstr>„PowerPoint“ pateiktis</vt:lpstr>
      <vt:lpstr>2021 M. SAVIVALDYBĖS BIUDŽETO APIMTIS TŪKST. EURŲ</vt:lpstr>
      <vt:lpstr>SAVIVALDYBĖS 2020-2021 M. BIUDŽETO APIMTIES PALYGINIMAS, TŪKST. EURŲ</vt:lpstr>
      <vt:lpstr>„PowerPoint“ pateiktis</vt:lpstr>
      <vt:lpstr>SAVIVALDYBĖS 2020 M. IR 2021 M. BIUDŽETO IŠLAIDOS SRITIMS,  TŪKST. EURŲ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KAUNO MIESTO SAVIVALDYBĖS 2021 M. BIUDŽETO PROJEKTAS</dc:title>
  <dc:creator>Sandra Marazaitė</dc:creator>
  <cp:lastModifiedBy>Ieva Tamošiūnienė</cp:lastModifiedBy>
  <cp:revision>185</cp:revision>
  <dcterms:created xsi:type="dcterms:W3CDTF">2021-01-27T11:14:04Z</dcterms:created>
  <dcterms:modified xsi:type="dcterms:W3CDTF">2021-02-18T07:13:52Z</dcterms:modified>
</cp:coreProperties>
</file>