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notesMasterIdLst>
    <p:notesMasterId r:id="rId10"/>
  </p:notesMasterIdLst>
  <p:sldIdLst>
    <p:sldId id="271" r:id="rId3"/>
    <p:sldId id="287" r:id="rId4"/>
    <p:sldId id="258" r:id="rId5"/>
    <p:sldId id="268" r:id="rId6"/>
    <p:sldId id="275" r:id="rId7"/>
    <p:sldId id="286" r:id="rId8"/>
    <p:sldId id="285" r:id="rId9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gnė Vaitkutė" initials="AV" lastIdx="12" clrIdx="0">
    <p:extLst>
      <p:ext uri="{19B8F6BF-5375-455C-9EA6-DF929625EA0E}">
        <p15:presenceInfo xmlns:p15="http://schemas.microsoft.com/office/powerpoint/2012/main" userId="S-1-5-21-1768636270-542125753-1849977318-1129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8686"/>
    <a:srgbClr val="4BAC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86" autoAdjust="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FL01.kaunas.lt\dokumentai\Finansai\BIUD&#381;ETO%20POSKYRIS\PROJEKTAS\2021%20m.%20projektas\pristatymas\Pristatymo%20med&#382;iaga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867690229444399"/>
          <c:y val="0.11230882597270547"/>
          <c:w val="0.42692529013382241"/>
          <c:h val="0.82184722531532806"/>
        </c:manualLayout>
      </c:layout>
      <c:doughnutChart>
        <c:varyColors val="1"/>
        <c:ser>
          <c:idx val="0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643-4D08-9DF3-6A05EA8B58E2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643-4D08-9DF3-6A05EA8B58E2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B643-4D08-9DF3-6A05EA8B58E2}"/>
              </c:ext>
            </c:extLst>
          </c:dPt>
          <c:dPt>
            <c:idx val="3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B643-4D08-9DF3-6A05EA8B58E2}"/>
              </c:ext>
            </c:extLst>
          </c:dPt>
          <c:dLbls>
            <c:dLbl>
              <c:idx val="0"/>
              <c:layout>
                <c:manualLayout>
                  <c:x val="-0.17808930607772328"/>
                  <c:y val="-6.3260040382304678E-2"/>
                </c:manualLayout>
              </c:layout>
              <c:tx>
                <c:rich>
                  <a:bodyPr/>
                  <a:lstStyle/>
                  <a:p>
                    <a:fld id="{A1A872EF-F2F5-417F-8EBB-69CDF6AEE32D}" type="CATEGORYNAME">
                      <a:rPr lang="pt-BR"/>
                      <a:pPr/>
                      <a:t>[KATEGORIJOS PAVADINIMAS]</a:t>
                    </a:fld>
                    <a:r>
                      <a:rPr lang="pt-BR" baseline="0" dirty="0"/>
                      <a:t>; </a:t>
                    </a:r>
                    <a:r>
                      <a:rPr lang="pt-BR" baseline="0" dirty="0" smtClean="0"/>
                      <a:t>        </a:t>
                    </a:r>
                    <a:fld id="{718DC3BE-CF5B-4D37-B5E3-25ACC5F5D2F2}" type="VALUE">
                      <a:rPr lang="pt-BR" baseline="0" smtClean="0"/>
                      <a:pPr/>
                      <a:t>[REIKŠMĖ]</a:t>
                    </a:fld>
                    <a:r>
                      <a:rPr lang="pt-BR" baseline="0" dirty="0"/>
                      <a:t>; </a:t>
                    </a:r>
                    <a:fld id="{70B7A077-98AA-42D4-9AB5-AD55788603A1}" type="PERCENTAGE">
                      <a:rPr lang="pt-BR" baseline="0"/>
                      <a:pPr/>
                      <a:t>[PROCENTAI]</a:t>
                    </a:fld>
                    <a:endParaRPr lang="pt-BR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B643-4D08-9DF3-6A05EA8B58E2}"/>
                </c:ext>
              </c:extLst>
            </c:dLbl>
            <c:dLbl>
              <c:idx val="1"/>
              <c:layout>
                <c:manualLayout>
                  <c:x val="0.18126947225768261"/>
                  <c:y val="-0.21426787871425776"/>
                </c:manualLayout>
              </c:layout>
              <c:tx>
                <c:rich>
                  <a:bodyPr/>
                  <a:lstStyle/>
                  <a:p>
                    <a:fld id="{9B8E7C4A-1049-4EBD-BFE0-ECF1039BDF89}" type="CATEGORYNAME">
                      <a:rPr lang="en-US"/>
                      <a:pPr/>
                      <a:t>[KATEGORIJOS PAVADINIMAS]</a:t>
                    </a:fld>
                    <a:r>
                      <a:rPr lang="en-US" baseline="0" dirty="0"/>
                      <a:t>; </a:t>
                    </a:r>
                    <a:r>
                      <a:rPr lang="en-US" baseline="0" dirty="0" smtClean="0"/>
                      <a:t>                     </a:t>
                    </a:r>
                    <a:fld id="{97171B4D-B0DF-4085-A927-083CD2BC16C6}" type="VALUE">
                      <a:rPr lang="en-US" baseline="0" smtClean="0"/>
                      <a:pPr/>
                      <a:t>[REIKŠMĖ]</a:t>
                    </a:fld>
                    <a:r>
                      <a:rPr lang="en-US" baseline="0" dirty="0"/>
                      <a:t>; </a:t>
                    </a:r>
                    <a:fld id="{77810A3B-BA51-4D0C-9EC6-5C7A0099B280}" type="PERCENTAGE">
                      <a:rPr lang="en-US" baseline="0"/>
                      <a:pPr/>
                      <a:t>[PROCENTAI]</a:t>
                    </a:fld>
                    <a:endParaRPr lang="en-US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B643-4D08-9DF3-6A05EA8B58E2}"/>
                </c:ext>
              </c:extLst>
            </c:dLbl>
            <c:dLbl>
              <c:idx val="2"/>
              <c:layout>
                <c:manualLayout>
                  <c:x val="0.22685185417043321"/>
                  <c:y val="-0.23467434335371087"/>
                </c:manualLayout>
              </c:layout>
              <c:tx>
                <c:rich>
                  <a:bodyPr/>
                  <a:lstStyle/>
                  <a:p>
                    <a:fld id="{3A33A04D-4991-4C04-8E89-A414AA36098F}" type="CATEGORYNAME">
                      <a:rPr lang="en-US"/>
                      <a:pPr/>
                      <a:t>[KATEGORIJOS PAVADINIMAS]</a:t>
                    </a:fld>
                    <a:r>
                      <a:rPr lang="en-US" baseline="0" dirty="0" smtClean="0"/>
                      <a:t>;             </a:t>
                    </a:r>
                    <a:fld id="{2C543053-6531-4393-B04C-CE20FE187156}" type="VALUE">
                      <a:rPr lang="en-US" baseline="0"/>
                      <a:pPr/>
                      <a:t>[REIKŠMĖ]</a:t>
                    </a:fld>
                    <a:r>
                      <a:rPr lang="en-US" baseline="0" dirty="0"/>
                      <a:t>; </a:t>
                    </a:r>
                    <a:fld id="{A1088F41-5A64-4CDA-8D7D-50A2BBA277D8}" type="PERCENTAGE">
                      <a:rPr lang="en-US" baseline="0"/>
                      <a:pPr/>
                      <a:t>[PROCENTAI]</a:t>
                    </a:fld>
                    <a:endParaRPr lang="en-US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B643-4D08-9DF3-6A05EA8B58E2}"/>
                </c:ext>
              </c:extLst>
            </c:dLbl>
            <c:dLbl>
              <c:idx val="3"/>
              <c:layout>
                <c:manualLayout>
                  <c:x val="0.27667445765646292"/>
                  <c:y val="6.530068684624983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400" b="0" i="0" u="none" strike="noStrike" kern="1200" baseline="0">
                        <a:solidFill>
                          <a:schemeClr val="tx1"/>
                        </a:solidFill>
                        <a:latin typeface="Garamond" panose="02020404030301010803" pitchFamily="18" charset="0"/>
                        <a:ea typeface="+mn-ea"/>
                        <a:cs typeface="+mn-cs"/>
                      </a:defRPr>
                    </a:pPr>
                    <a:fld id="{67CC9D2F-60C3-4117-9F7E-E5389077C8DF}" type="CATEGORYNAME">
                      <a:rPr lang="en-US"/>
                      <a:pPr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pPr>
                      <a:t>[KATEGORIJOS PAVADINIMAS]</a:t>
                    </a:fld>
                    <a:r>
                      <a:rPr lang="en-US" baseline="0" dirty="0" smtClean="0"/>
                      <a:t>;          </a:t>
                    </a:r>
                    <a:fld id="{34C769D5-44D6-4161-85F4-5C6C62861ABC}" type="VALUE">
                      <a:rPr lang="en-US" baseline="0" dirty="0"/>
                      <a:pPr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pPr>
                      <a:t>[REIKŠMĖ]</a:t>
                    </a:fld>
                    <a:r>
                      <a:rPr lang="en-US" baseline="0" dirty="0"/>
                      <a:t>; </a:t>
                    </a:r>
                    <a:fld id="{B6EBC7BB-C7AF-4FC9-BD48-E2C98D4914F5}" type="PERCENTAGE">
                      <a:rPr lang="en-US" baseline="0" dirty="0"/>
                      <a:pPr>
                        <a:defRPr sz="2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pPr>
                      <a:t>[PROCENTAI]</a:t>
                    </a:fld>
                    <a:endParaRPr lang="en-US" baseline="0" dirty="0"/>
                  </a:p>
                </c:rich>
              </c:tx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0" i="0" u="none" strike="noStrike" kern="1200" baseline="0">
                      <a:solidFill>
                        <a:schemeClr val="tx1"/>
                      </a:solidFill>
                      <a:latin typeface="Garamond" panose="02020404030301010803" pitchFamily="18" charset="0"/>
                      <a:ea typeface="+mn-ea"/>
                      <a:cs typeface="+mn-cs"/>
                    </a:defRPr>
                  </a:pPr>
                  <a:endParaRPr lang="lt-LT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B643-4D08-9DF3-6A05EA8B58E2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Garamond" panose="02020404030301010803" pitchFamily="18" charset="0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'[Pristatymo medžiaga.xlsx]10 ir 11 skaidrė'!$B$6:$B$9</c:f>
              <c:strCache>
                <c:ptCount val="4"/>
                <c:pt idx="0">
                  <c:v>MOKESČIAI IR KITOS PAJAMOS</c:v>
                </c:pt>
                <c:pt idx="1">
                  <c:v>VALSTYBĖS LĖŠOS</c:v>
                </c:pt>
                <c:pt idx="2">
                  <c:v>METŲ PRADŽIOS LĖŠŲ LIKUTIS</c:v>
                </c:pt>
                <c:pt idx="3">
                  <c:v>SKOLINIMOSI PAJAMOS</c:v>
                </c:pt>
              </c:strCache>
            </c:strRef>
          </c:cat>
          <c:val>
            <c:numRef>
              <c:f>'[Pristatymo medžiaga.xlsx]10 ir 11 skaidrė'!$C$6:$C$9</c:f>
              <c:numCache>
                <c:formatCode>#\ ##0.0</c:formatCode>
                <c:ptCount val="4"/>
                <c:pt idx="0">
                  <c:v>225378.3</c:v>
                </c:pt>
                <c:pt idx="1">
                  <c:v>118075.5</c:v>
                </c:pt>
                <c:pt idx="2">
                  <c:v>32520.3</c:v>
                </c:pt>
                <c:pt idx="3">
                  <c:v>14419.9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643-4D08-9DF3-6A05EA8B58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60"/>
        <c:holeSize val="53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816686949302959"/>
          <c:y val="9.3772690164819553E-2"/>
          <c:w val="0.42322668127385177"/>
          <c:h val="0.82913340417439119"/>
        </c:manualLayout>
      </c:layout>
      <c:doughnutChart>
        <c:varyColors val="1"/>
        <c:ser>
          <c:idx val="4"/>
          <c:order val="4"/>
          <c:cat>
            <c:multiLvlStrRef>
              <c:f>'[Pristatymo medžiaga.xlsx]16 skaidrė'!$B$15:$B$21</c:f>
            </c:multiLvlStrRef>
          </c:cat>
          <c:val>
            <c:numRef>
              <c:f>'[Pristatymo medžiaga.xlsx]16 skaidrė'!$G$15:$G$21</c:f>
            </c:numRef>
          </c:val>
          <c:extLst>
            <c:ext xmlns:c16="http://schemas.microsoft.com/office/drawing/2014/chart" uri="{C3380CC4-5D6E-409C-BE32-E72D297353CC}">
              <c16:uniqueId val="{00000000-519E-4EC8-862D-0C1DCFC109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519E-4EC8-862D-0C1DCFC10904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519E-4EC8-862D-0C1DCFC10904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519E-4EC8-862D-0C1DCFC10904}"/>
              </c:ext>
            </c:extLst>
          </c:dPt>
          <c:dPt>
            <c:idx val="3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519E-4EC8-862D-0C1DCFC10904}"/>
              </c:ext>
            </c:extLst>
          </c:dPt>
          <c:dPt>
            <c:idx val="4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519E-4EC8-862D-0C1DCFC10904}"/>
              </c:ext>
            </c:extLst>
          </c:dPt>
          <c:dPt>
            <c:idx val="5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519E-4EC8-862D-0C1DCFC10904}"/>
              </c:ext>
            </c:extLst>
          </c:dPt>
          <c:dPt>
            <c:idx val="6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E-519E-4EC8-862D-0C1DCFC10904}"/>
              </c:ext>
            </c:extLst>
          </c:dPt>
          <c:dLbls>
            <c:dLbl>
              <c:idx val="0"/>
              <c:layout>
                <c:manualLayout>
                  <c:x val="-0.16069411949351145"/>
                  <c:y val="0.12509088378022681"/>
                </c:manualLayout>
              </c:layout>
              <c:tx>
                <c:rich>
                  <a:bodyPr/>
                  <a:lstStyle/>
                  <a:p>
                    <a:fld id="{A897231C-836B-491B-B1E8-C4392F51BF06}" type="CATEGORYNAME">
                      <a:rPr lang="en-US" b="1"/>
                      <a:pPr/>
                      <a:t>[KATEGORIJOS PAVADINIMAS]</a:t>
                    </a:fld>
                    <a:r>
                      <a:rPr lang="en-US" baseline="0" dirty="0" smtClean="0"/>
                      <a:t>;</a:t>
                    </a:r>
                  </a:p>
                  <a:p>
                    <a:r>
                      <a:rPr lang="en-US" baseline="0" dirty="0" smtClean="0"/>
                      <a:t> </a:t>
                    </a:r>
                    <a:fld id="{969E0733-D252-4394-946B-5782C899529A}" type="VALUE">
                      <a:rPr lang="en-US" baseline="0"/>
                      <a:pPr/>
                      <a:t>[REIKŠMĖ]</a:t>
                    </a:fld>
                    <a:r>
                      <a:rPr lang="en-US" baseline="0" dirty="0"/>
                      <a:t>; </a:t>
                    </a:r>
                    <a:fld id="{C8FAF462-45CF-441A-A8EF-0F6D9FE457CA}" type="PERCENTAGE">
                      <a:rPr lang="en-US" baseline="0"/>
                      <a:pPr/>
                      <a:t>[PROCENTAI]</a:t>
                    </a:fld>
                    <a:endParaRPr lang="en-US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519E-4EC8-862D-0C1DCFC10904}"/>
                </c:ext>
              </c:extLst>
            </c:dLbl>
            <c:dLbl>
              <c:idx val="1"/>
              <c:layout>
                <c:manualLayout>
                  <c:x val="-0.27669186137955615"/>
                  <c:y val="-4.7951505449086954E-2"/>
                </c:manualLayout>
              </c:layout>
              <c:tx>
                <c:rich>
                  <a:bodyPr/>
                  <a:lstStyle/>
                  <a:p>
                    <a:fld id="{2F6E7C8A-7D1B-4F14-808B-47D9A2AB6620}" type="CATEGORYNAME">
                      <a:rPr lang="en-US" b="1">
                        <a:solidFill>
                          <a:schemeClr val="tx1"/>
                        </a:solidFill>
                      </a:rPr>
                      <a:pPr/>
                      <a:t>[KATEGORIJOS PAVADINIMAS]</a:t>
                    </a:fld>
                    <a:r>
                      <a:rPr lang="en-US" baseline="0" dirty="0">
                        <a:solidFill>
                          <a:schemeClr val="tx1"/>
                        </a:solidFill>
                      </a:rPr>
                      <a:t>; </a:t>
                    </a:r>
                    <a:r>
                      <a:rPr lang="en-US" baseline="0" dirty="0" smtClean="0">
                        <a:solidFill>
                          <a:schemeClr val="tx1"/>
                        </a:solidFill>
                      </a:rPr>
                      <a:t>             </a:t>
                    </a:r>
                    <a:fld id="{8075C807-AF62-4B2F-B903-CD4477E1781E}" type="VALUE">
                      <a:rPr lang="en-US" baseline="0" smtClean="0"/>
                      <a:pPr/>
                      <a:t>[REIKŠMĖ]</a:t>
                    </a:fld>
                    <a:r>
                      <a:rPr lang="en-US" baseline="0" dirty="0"/>
                      <a:t>; </a:t>
                    </a:r>
                    <a:fld id="{1E2B45C0-4186-4C0D-B3EA-A2349EF340D7}" type="PERCENTAGE">
                      <a:rPr lang="en-US" baseline="0"/>
                      <a:pPr/>
                      <a:t>[PROCENTAI]</a:t>
                    </a:fld>
                    <a:endParaRPr lang="en-US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519E-4EC8-862D-0C1DCFC10904}"/>
                </c:ext>
              </c:extLst>
            </c:dLbl>
            <c:dLbl>
              <c:idx val="2"/>
              <c:layout>
                <c:manualLayout>
                  <c:x val="0.14685952642453365"/>
                  <c:y val="-0.13343027603224192"/>
                </c:manualLayout>
              </c:layout>
              <c:tx>
                <c:rich>
                  <a:bodyPr/>
                  <a:lstStyle/>
                  <a:p>
                    <a:fld id="{B25EE051-A733-4582-A6CD-D8942FA68EF0}" type="CATEGORYNAME">
                      <a:rPr lang="en-US" b="1"/>
                      <a:pPr/>
                      <a:t>[KATEGORIJOS PAVADINIMAS]</a:t>
                    </a:fld>
                    <a:r>
                      <a:rPr lang="en-US" b="1" baseline="0" dirty="0"/>
                      <a:t>; </a:t>
                    </a:r>
                    <a:endParaRPr lang="en-US" b="1" baseline="0" dirty="0" smtClean="0"/>
                  </a:p>
                  <a:p>
                    <a:fld id="{4617B5A5-418D-468B-822D-DFFC2BF3D6C8}" type="VALUE">
                      <a:rPr lang="en-US" baseline="0" smtClean="0"/>
                      <a:pPr/>
                      <a:t>[REIKŠMĖ]</a:t>
                    </a:fld>
                    <a:r>
                      <a:rPr lang="en-US" baseline="0" dirty="0"/>
                      <a:t>; </a:t>
                    </a:r>
                    <a:fld id="{A482D285-9C52-406F-81D5-98D3EEC8F0A7}" type="PERCENTAGE">
                      <a:rPr lang="en-US" baseline="0"/>
                      <a:pPr/>
                      <a:t>[PROCENTAI]</a:t>
                    </a:fld>
                    <a:endParaRPr lang="en-US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519E-4EC8-862D-0C1DCFC10904}"/>
                </c:ext>
              </c:extLst>
            </c:dLbl>
            <c:dLbl>
              <c:idx val="3"/>
              <c:layout>
                <c:manualLayout>
                  <c:x val="0.23146338403866715"/>
                  <c:y val="-0.15844845278828729"/>
                </c:manualLayout>
              </c:layout>
              <c:tx>
                <c:rich>
                  <a:bodyPr/>
                  <a:lstStyle/>
                  <a:p>
                    <a:fld id="{D06B9A5E-27C9-464F-B4DA-C23370D30190}" type="CATEGORYNAME">
                      <a:rPr lang="en-US" b="1"/>
                      <a:pPr/>
                      <a:t>[KATEGORIJOS PAVADINIMAS]</a:t>
                    </a:fld>
                    <a:r>
                      <a:rPr lang="en-US" baseline="0" dirty="0" smtClean="0"/>
                      <a:t>; </a:t>
                    </a:r>
                  </a:p>
                  <a:p>
                    <a:r>
                      <a:rPr lang="en-US" baseline="0" dirty="0" smtClean="0"/>
                      <a:t> </a:t>
                    </a:r>
                    <a:fld id="{506F034B-B283-4370-8124-C9319F2B2E5E}" type="VALUE">
                      <a:rPr lang="en-US" baseline="0"/>
                      <a:pPr/>
                      <a:t>[REIKŠMĖ]</a:t>
                    </a:fld>
                    <a:r>
                      <a:rPr lang="en-US" baseline="0" dirty="0"/>
                      <a:t>; </a:t>
                    </a:r>
                    <a:fld id="{8E475150-6D8D-4872-B03C-A4CF52D122F5}" type="PERCENTAGE">
                      <a:rPr lang="en-US" baseline="0"/>
                      <a:pPr/>
                      <a:t>[PROCENTAI]</a:t>
                    </a:fld>
                    <a:endParaRPr lang="en-US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52838601246387"/>
                      <c:h val="0.1751272372923175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519E-4EC8-862D-0C1DCFC10904}"/>
                </c:ext>
              </c:extLst>
            </c:dLbl>
            <c:dLbl>
              <c:idx val="4"/>
              <c:layout>
                <c:manualLayout>
                  <c:x val="0.24066041369874422"/>
                  <c:y val="-0.13968482022125328"/>
                </c:manualLayout>
              </c:layout>
              <c:tx>
                <c:rich>
                  <a:bodyPr/>
                  <a:lstStyle/>
                  <a:p>
                    <a:fld id="{4ED1F6DD-6112-4FAF-BFFB-DD7A738055CA}" type="CATEGORYNAME">
                      <a:rPr lang="pt-BR" b="1"/>
                      <a:pPr/>
                      <a:t>[KATEGORIJOS PAVADINIMAS]</a:t>
                    </a:fld>
                    <a:r>
                      <a:rPr lang="pt-BR" b="1" baseline="0" dirty="0" smtClean="0"/>
                      <a:t>;</a:t>
                    </a:r>
                  </a:p>
                  <a:p>
                    <a:r>
                      <a:rPr lang="pt-BR" baseline="0" dirty="0" smtClean="0"/>
                      <a:t> </a:t>
                    </a:r>
                    <a:fld id="{F01540D9-FC1C-4524-8306-8B059DCE09BB}" type="VALUE">
                      <a:rPr lang="pt-BR" baseline="0"/>
                      <a:pPr/>
                      <a:t>[REIKŠMĖ]</a:t>
                    </a:fld>
                    <a:r>
                      <a:rPr lang="pt-BR" baseline="0" dirty="0"/>
                      <a:t>; </a:t>
                    </a:r>
                    <a:fld id="{F0C4555A-67FB-4353-829F-34CC7FCB6E52}" type="PERCENTAGE">
                      <a:rPr lang="pt-BR" baseline="0"/>
                      <a:pPr/>
                      <a:t>[PROCENTAI]</a:t>
                    </a:fld>
                    <a:endParaRPr lang="pt-BR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002951938489603"/>
                      <c:h val="0.1751272372923175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519E-4EC8-862D-0C1DCFC10904}"/>
                </c:ext>
              </c:extLst>
            </c:dLbl>
            <c:dLbl>
              <c:idx val="5"/>
              <c:layout>
                <c:manualLayout>
                  <c:x val="0.30542524698435619"/>
                  <c:y val="-7.0884834142128525E-2"/>
                </c:manualLayout>
              </c:layout>
              <c:tx>
                <c:rich>
                  <a:bodyPr/>
                  <a:lstStyle/>
                  <a:p>
                    <a:fld id="{92620990-C57D-4E0E-B8EB-E0AB87823BC4}" type="CATEGORYNAME">
                      <a:rPr lang="en-US" b="1"/>
                      <a:pPr/>
                      <a:t>[KATEGORIJOS PAVADINIMAS]</a:t>
                    </a:fld>
                    <a:r>
                      <a:rPr lang="en-US" b="1" baseline="0" dirty="0"/>
                      <a:t>; </a:t>
                    </a:r>
                    <a:endParaRPr lang="en-US" b="1" baseline="0" dirty="0" smtClean="0"/>
                  </a:p>
                  <a:p>
                    <a:fld id="{C665A69C-9C0A-49A8-B680-067EE245626F}" type="VALUE">
                      <a:rPr lang="en-US" baseline="0" smtClean="0"/>
                      <a:pPr/>
                      <a:t>[REIKŠMĖ]</a:t>
                    </a:fld>
                    <a:r>
                      <a:rPr lang="en-US" baseline="0" dirty="0"/>
                      <a:t>; </a:t>
                    </a:r>
                    <a:fld id="{A9572F5B-9782-4744-A3EE-84675213FBA2}" type="PERCENTAGE">
                      <a:rPr lang="en-US" baseline="0"/>
                      <a:pPr/>
                      <a:t>[PROCENTAI]</a:t>
                    </a:fld>
                    <a:endParaRPr lang="en-US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519E-4EC8-862D-0C1DCFC10904}"/>
                </c:ext>
              </c:extLst>
            </c:dLbl>
            <c:dLbl>
              <c:idx val="6"/>
              <c:layout>
                <c:manualLayout>
                  <c:x val="0.25487577230924496"/>
                  <c:y val="7.6646566214199921E-2"/>
                </c:manualLayout>
              </c:layout>
              <c:tx>
                <c:rich>
                  <a:bodyPr/>
                  <a:lstStyle/>
                  <a:p>
                    <a:fld id="{09626110-E9B1-4728-9E20-84244AB35C73}" type="CATEGORYNAME">
                      <a:rPr lang="pt-BR" b="1"/>
                      <a:pPr/>
                      <a:t>[KATEGORIJOS PAVADINIMAS]</a:t>
                    </a:fld>
                    <a:r>
                      <a:rPr lang="pt-BR" baseline="0" dirty="0"/>
                      <a:t>; </a:t>
                    </a:r>
                    <a:fld id="{9F1103F0-ECD9-4173-8345-7AF1A2C16765}" type="VALUE">
                      <a:rPr lang="pt-BR" baseline="0"/>
                      <a:pPr/>
                      <a:t>[REIKŠMĖ]</a:t>
                    </a:fld>
                    <a:r>
                      <a:rPr lang="pt-BR" baseline="0" dirty="0"/>
                      <a:t>; </a:t>
                    </a:r>
                    <a:fld id="{28B807F9-91B1-4BD2-B50C-04EE9EF29E02}" type="PERCENTAGE">
                      <a:rPr lang="pt-BR" baseline="0"/>
                      <a:pPr/>
                      <a:t>[PROCENTAI]</a:t>
                    </a:fld>
                    <a:endParaRPr lang="pt-BR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238417550475946"/>
                      <c:h val="0.13290906401649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E-519E-4EC8-862D-0C1DCFC10904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Garamond" panose="02020404030301010803" pitchFamily="18" charset="0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'[Pristatymo medžiaga.xlsx]16 skaidrė'!$B$8:$B$14</c:f>
              <c:strCache>
                <c:ptCount val="7"/>
                <c:pt idx="0">
                  <c:v>ŠVIETIMAS</c:v>
                </c:pt>
                <c:pt idx="1">
                  <c:v>MIESTO INFRASTRUKTŪRA IR TVARKYMAS</c:v>
                </c:pt>
                <c:pt idx="2">
                  <c:v>SPORTAS</c:v>
                </c:pt>
                <c:pt idx="3">
                  <c:v>BENDROS VALSTYBĖS PASLAUGOS</c:v>
                </c:pt>
                <c:pt idx="4">
                  <c:v>SOCIALINĖ IR SVEIKATOS APSAUGA</c:v>
                </c:pt>
                <c:pt idx="5">
                  <c:v>KULTŪRA</c:v>
                </c:pt>
                <c:pt idx="6">
                  <c:v>APLINKOS APSAUGA</c:v>
                </c:pt>
              </c:strCache>
            </c:strRef>
          </c:cat>
          <c:val>
            <c:numRef>
              <c:f>'[Pristatymo medžiaga.xlsx]16 skaidrė'!$C$8:$C$14</c:f>
              <c:numCache>
                <c:formatCode>#\ ##0.0</c:formatCode>
                <c:ptCount val="7"/>
                <c:pt idx="0">
                  <c:v>182753.7</c:v>
                </c:pt>
                <c:pt idx="1">
                  <c:v>58120.799999999996</c:v>
                </c:pt>
                <c:pt idx="2">
                  <c:v>45598.8</c:v>
                </c:pt>
                <c:pt idx="3">
                  <c:v>44132.899999999994</c:v>
                </c:pt>
                <c:pt idx="4">
                  <c:v>38025.499999999993</c:v>
                </c:pt>
                <c:pt idx="5">
                  <c:v>15860.899999999998</c:v>
                </c:pt>
                <c:pt idx="6">
                  <c:v>5901.4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519E-4EC8-862D-0C1DCFC10904}"/>
            </c:ext>
          </c:extLst>
        </c:ser>
        <c:ser>
          <c:idx val="1"/>
          <c:order val="1"/>
          <c:cat>
            <c:strRef>
              <c:f>'[Pristatymo medžiaga.xlsx]16 skaidrė'!$B$8:$B$14</c:f>
              <c:strCache>
                <c:ptCount val="7"/>
                <c:pt idx="0">
                  <c:v>ŠVIETIMAS</c:v>
                </c:pt>
                <c:pt idx="1">
                  <c:v>MIESTO INFRASTRUKTŪRA IR TVARKYMAS</c:v>
                </c:pt>
                <c:pt idx="2">
                  <c:v>SPORTAS</c:v>
                </c:pt>
                <c:pt idx="3">
                  <c:v>BENDROS VALSTYBĖS PASLAUGOS</c:v>
                </c:pt>
                <c:pt idx="4">
                  <c:v>SOCIALINĖ IR SVEIKATOS APSAUGA</c:v>
                </c:pt>
                <c:pt idx="5">
                  <c:v>KULTŪRA</c:v>
                </c:pt>
                <c:pt idx="6">
                  <c:v>APLINKOS APSAUGA</c:v>
                </c:pt>
              </c:strCache>
            </c:strRef>
          </c:cat>
          <c:val>
            <c:numRef>
              <c:f>'[Pristatymo medžiaga.xlsx]16 skaidrė'!$D$15:$D$21</c:f>
            </c:numRef>
          </c:val>
          <c:extLst>
            <c:ext xmlns:c16="http://schemas.microsoft.com/office/drawing/2014/chart" uri="{C3380CC4-5D6E-409C-BE32-E72D297353CC}">
              <c16:uniqueId val="{00000010-519E-4EC8-862D-0C1DCFC10904}"/>
            </c:ext>
          </c:extLst>
        </c:ser>
        <c:ser>
          <c:idx val="2"/>
          <c:order val="2"/>
          <c:cat>
            <c:strRef>
              <c:f>'[Pristatymo medžiaga.xlsx]16 skaidrė'!$B$8:$B$14</c:f>
              <c:strCache>
                <c:ptCount val="7"/>
                <c:pt idx="0">
                  <c:v>ŠVIETIMAS</c:v>
                </c:pt>
                <c:pt idx="1">
                  <c:v>MIESTO INFRASTRUKTŪRA IR TVARKYMAS</c:v>
                </c:pt>
                <c:pt idx="2">
                  <c:v>SPORTAS</c:v>
                </c:pt>
                <c:pt idx="3">
                  <c:v>BENDROS VALSTYBĖS PASLAUGOS</c:v>
                </c:pt>
                <c:pt idx="4">
                  <c:v>SOCIALINĖ IR SVEIKATOS APSAUGA</c:v>
                </c:pt>
                <c:pt idx="5">
                  <c:v>KULTŪRA</c:v>
                </c:pt>
                <c:pt idx="6">
                  <c:v>APLINKOS APSAUGA</c:v>
                </c:pt>
              </c:strCache>
            </c:strRef>
          </c:cat>
          <c:val>
            <c:numRef>
              <c:f>'[Pristatymo medžiaga.xlsx]16 skaidrė'!$E$15:$E$21</c:f>
            </c:numRef>
          </c:val>
          <c:extLst>
            <c:ext xmlns:c16="http://schemas.microsoft.com/office/drawing/2014/chart" uri="{C3380CC4-5D6E-409C-BE32-E72D297353CC}">
              <c16:uniqueId val="{00000011-519E-4EC8-862D-0C1DCFC10904}"/>
            </c:ext>
          </c:extLst>
        </c:ser>
        <c:ser>
          <c:idx val="3"/>
          <c:order val="3"/>
          <c:cat>
            <c:strRef>
              <c:f>'[Pristatymo medžiaga.xlsx]16 skaidrė'!$B$8:$B$14</c:f>
              <c:strCache>
                <c:ptCount val="7"/>
                <c:pt idx="0">
                  <c:v>ŠVIETIMAS</c:v>
                </c:pt>
                <c:pt idx="1">
                  <c:v>MIESTO INFRASTRUKTŪRA IR TVARKYMAS</c:v>
                </c:pt>
                <c:pt idx="2">
                  <c:v>SPORTAS</c:v>
                </c:pt>
                <c:pt idx="3">
                  <c:v>BENDROS VALSTYBĖS PASLAUGOS</c:v>
                </c:pt>
                <c:pt idx="4">
                  <c:v>SOCIALINĖ IR SVEIKATOS APSAUGA</c:v>
                </c:pt>
                <c:pt idx="5">
                  <c:v>KULTŪRA</c:v>
                </c:pt>
                <c:pt idx="6">
                  <c:v>APLINKOS APSAUGA</c:v>
                </c:pt>
              </c:strCache>
            </c:strRef>
          </c:cat>
          <c:val>
            <c:numRef>
              <c:f>'[Pristatymo medžiaga.xlsx]16 skaidrė'!$F$15:$F$21</c:f>
            </c:numRef>
          </c:val>
          <c:extLst>
            <c:ext xmlns:c16="http://schemas.microsoft.com/office/drawing/2014/chart" uri="{C3380CC4-5D6E-409C-BE32-E72D297353CC}">
              <c16:uniqueId val="{00000012-519E-4EC8-862D-0C1DCFC109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6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65F0FC-E92B-436A-9D2A-E18D5E8B996C}" type="datetimeFigureOut">
              <a:rPr lang="lt-LT" smtClean="0"/>
              <a:t>2021-02-18</a:t>
            </a:fld>
            <a:endParaRPr lang="lt-LT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CF70EC-B7BD-4A87-A572-CDBF1452CCD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79376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CF70EC-B7BD-4A87-A572-CDBF1452CCDB}" type="slidenum">
              <a:rPr lang="lt-LT" smtClean="0"/>
              <a:t>1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861025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>
          <a:xfrm>
            <a:off x="452438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EA9082-3B51-47BE-B345-A265CF80C4BF}" type="slidenum">
              <a:rPr kumimoji="0" lang="lt-LT" sz="1400" b="0" i="0" u="none" strike="noStrike" kern="1200" cap="none" spc="-1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Times New Roman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lt-LT" sz="1400" b="0" i="0" u="none" strike="noStrike" kern="120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Times New Roman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46516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CF70EC-B7BD-4A87-A572-CDBF1452CCDB}" type="slidenum">
              <a:rPr lang="lt-LT" smtClean="0"/>
              <a:t>4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807572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CF70EC-B7BD-4A87-A572-CDBF1452CCDB}" type="slidenum">
              <a:rPr lang="lt-LT" smtClean="0"/>
              <a:t>5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8981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CF70EC-B7BD-4A87-A572-CDBF1452CCDB}" type="slidenum">
              <a:rPr lang="lt-LT" smtClean="0"/>
              <a:t>7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90263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6903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lt-LT" sz="1013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lt-LT" sz="1575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lt-LT" sz="1575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9673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lt-LT" sz="1013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lt-LT" sz="1575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lt-LT" sz="1575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lt-LT" sz="1575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lt-LT" sz="1575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89202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lt-LT" sz="1013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lt-LT" sz="1575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lt-LT" sz="1575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76" name="Paveikslėlis 75"/>
          <p:cNvPicPr/>
          <p:nvPr/>
        </p:nvPicPr>
        <p:blipFill>
          <a:blip r:embed="rId2"/>
          <a:stretch/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77" name="Paveikslėlis 76"/>
          <p:cNvPicPr/>
          <p:nvPr/>
        </p:nvPicPr>
        <p:blipFill>
          <a:blip r:embed="rId2"/>
          <a:stretch/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282313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6BCDD-7F1B-4D54-9F86-AF622264357C}" type="datetimeFigureOut">
              <a:rPr lang="lt-LT" smtClean="0"/>
              <a:t>2021-02-18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BAAB5-A3F8-4A44-A911-A813EFE5C24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751025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27070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lt-LT" sz="1013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lt-LT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994414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lt-LT" sz="1013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lt-LT" sz="1575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56709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lt-LT" sz="1013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lt-LT" sz="1575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lt-LT" sz="1575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534050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lt-LT" sz="1013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186140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lt-LT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11891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lt-LT" sz="1013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lt-LT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197407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lt-LT" sz="1013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lt-LT" sz="1575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lt-LT" sz="1575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lt-LT" sz="1575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586336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lt-LT" sz="1013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lt-LT" sz="1575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lt-LT" sz="1575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lt-LT" sz="1575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615238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lt-LT" sz="1013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lt-LT" sz="1575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lt-LT" sz="1575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lt-LT" sz="1575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938490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lt-LT" sz="1013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lt-LT" sz="1575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lt-LT" sz="1575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418719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lt-LT" sz="1013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lt-LT" sz="1575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lt-LT" sz="1575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lt-LT" sz="1575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lt-LT" sz="1575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199369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lt-LT" sz="1013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lt-LT" sz="1575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lt-LT" sz="1575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76" name="Paveikslėlis 75"/>
          <p:cNvPicPr/>
          <p:nvPr/>
        </p:nvPicPr>
        <p:blipFill>
          <a:blip r:embed="rId2"/>
          <a:stretch/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77" name="Paveikslėlis 76"/>
          <p:cNvPicPr/>
          <p:nvPr/>
        </p:nvPicPr>
        <p:blipFill>
          <a:blip r:embed="rId2"/>
          <a:stretch/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9222432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6BCDD-7F1B-4D54-9F86-AF622264357C}" type="datetimeFigureOut">
              <a:rPr lang="lt-LT" smtClean="0"/>
              <a:t>2021-02-18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BAAB5-A3F8-4A44-A911-A813EFE5C24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60620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lt-LT" sz="1013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lt-LT" sz="1575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17255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lt-LT" sz="1013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lt-LT" sz="1575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lt-LT" sz="1575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97994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lt-LT" sz="1013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60949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lt-LT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23285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lt-LT" sz="1013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lt-LT" sz="1575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lt-LT" sz="1575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lt-LT" sz="1575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06308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lt-LT" sz="1013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lt-LT" sz="1575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lt-LT" sz="1575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lt-LT" sz="1575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85283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lt-LT" sz="1013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lt-LT" sz="1575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lt-LT" sz="1575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lt-LT" sz="1575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20691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lt-LT" sz="2475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Click to edit Master title style</a:t>
            </a:r>
            <a:endParaRPr lang="lt-LT" sz="1013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lt-LT" sz="1575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Click to edit the outline text format</a:t>
            </a:r>
          </a:p>
          <a:p>
            <a:pPr marL="486000" lvl="1" indent="-18225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lt-LT" sz="1575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Second Outline Level</a:t>
            </a:r>
          </a:p>
          <a:p>
            <a:pPr marL="729000" lvl="2" indent="-162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lt-LT" sz="1575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Third Outline Level</a:t>
            </a:r>
          </a:p>
          <a:p>
            <a:pPr marL="972000" lvl="3" indent="-1215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lt-LT" sz="1575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Fourth Outline Level</a:t>
            </a:r>
          </a:p>
          <a:p>
            <a:pPr marL="1215000" lvl="4" indent="-1215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lt-LT" sz="1575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Fifth Outline Level</a:t>
            </a:r>
          </a:p>
          <a:p>
            <a:pPr marL="1458000" lvl="5" indent="-1215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lt-LT" sz="1575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Sixth Outline Level</a:t>
            </a:r>
          </a:p>
          <a:p>
            <a:pPr marL="228600" indent="-2282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lt-LT" sz="1575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Seventh Outline LevelClick to edit Master text styles</a:t>
            </a:r>
          </a:p>
          <a:p>
            <a:pPr marL="385763" lvl="1" indent="-128385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lt-LT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Second level</a:t>
            </a:r>
            <a:endParaRPr lang="lt-LT" sz="1575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642938" lvl="2" indent="-128385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lt-LT" sz="1125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Third level</a:t>
            </a:r>
            <a:endParaRPr lang="lt-LT" sz="1575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900113" lvl="3" indent="-128385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lt-LT" sz="1013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Fourth level</a:t>
            </a:r>
            <a:endParaRPr lang="lt-LT" sz="1575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157288" lvl="4" indent="-128385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lt-LT" sz="1013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Fifth level</a:t>
            </a:r>
            <a:endParaRPr lang="lt-LT" sz="1575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endParaRPr lang="lt-LT" sz="788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lstStyle/>
          <a:p>
            <a:endParaRPr lang="lt-LT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F485976C-CEFD-46C0-9749-99784396F790}" type="slidenum">
              <a:rPr lang="lt-LT" sz="675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lt-LT" sz="788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96259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240" algn="l" defTabSz="514350" rtl="0" eaLnBrk="1" latinLnBrk="0" hangingPunct="1">
        <a:lnSpc>
          <a:spcPct val="100000"/>
        </a:lnSpc>
        <a:spcBef>
          <a:spcPts val="563"/>
        </a:spcBef>
        <a:buClr>
          <a:srgbClr val="000000"/>
        </a:buClr>
        <a:buSzPct val="45000"/>
        <a:buFont typeface="Arial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lt-LT" sz="2475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Click to edit Master title style</a:t>
            </a:r>
            <a:endParaRPr lang="lt-LT" sz="1013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lt-LT" sz="1575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Click to edit the outline text format</a:t>
            </a:r>
          </a:p>
          <a:p>
            <a:pPr marL="486000" lvl="1" indent="-18225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lt-LT" sz="1575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Second Outline Level</a:t>
            </a:r>
          </a:p>
          <a:p>
            <a:pPr marL="729000" lvl="2" indent="-162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lt-LT" sz="1575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Third Outline Level</a:t>
            </a:r>
          </a:p>
          <a:p>
            <a:pPr marL="972000" lvl="3" indent="-1215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lt-LT" sz="1575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Fourth Outline Level</a:t>
            </a:r>
          </a:p>
          <a:p>
            <a:pPr marL="1215000" lvl="4" indent="-1215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lt-LT" sz="1575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Fifth Outline Level</a:t>
            </a:r>
          </a:p>
          <a:p>
            <a:pPr marL="1458000" lvl="5" indent="-1215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lt-LT" sz="1575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Sixth Outline Level</a:t>
            </a:r>
          </a:p>
          <a:p>
            <a:pPr marL="228600" indent="-2282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lt-LT" sz="1575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Seventh Outline LevelClick to edit Master text styles</a:t>
            </a:r>
          </a:p>
          <a:p>
            <a:pPr marL="385763" lvl="1" indent="-128385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lt-LT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Second level</a:t>
            </a:r>
            <a:endParaRPr lang="lt-LT" sz="1575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642938" lvl="2" indent="-128385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lt-LT" sz="1125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Third level</a:t>
            </a:r>
            <a:endParaRPr lang="lt-LT" sz="1575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900113" lvl="3" indent="-128385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lt-LT" sz="1013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Fourth level</a:t>
            </a:r>
            <a:endParaRPr lang="lt-LT" sz="1575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157288" lvl="4" indent="-128385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lt-LT" sz="1013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Fifth level</a:t>
            </a:r>
            <a:endParaRPr lang="lt-LT" sz="1575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endParaRPr lang="lt-LT" sz="788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lstStyle/>
          <a:p>
            <a:endParaRPr lang="lt-LT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F485976C-CEFD-46C0-9749-99784396F790}" type="slidenum">
              <a:rPr lang="lt-LT" sz="675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lt-LT" sz="788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17818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hf hdr="0" ftr="0" dt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240" algn="l" defTabSz="514350" rtl="0" eaLnBrk="1" latinLnBrk="0" hangingPunct="1">
        <a:lnSpc>
          <a:spcPct val="100000"/>
        </a:lnSpc>
        <a:spcBef>
          <a:spcPts val="563"/>
        </a:spcBef>
        <a:buClr>
          <a:srgbClr val="000000"/>
        </a:buClr>
        <a:buSzPct val="45000"/>
        <a:buFont typeface="Arial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aveikslėlis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7141" y="6446"/>
            <a:ext cx="9135405" cy="6851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71783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Shape 1"/>
          <p:cNvSpPr txBox="1"/>
          <p:nvPr/>
        </p:nvSpPr>
        <p:spPr>
          <a:xfrm>
            <a:off x="2447194" y="2723677"/>
            <a:ext cx="7640514" cy="1195108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marL="0" marR="0" lvl="0" indent="0" algn="ctr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3375" b="1" i="0" u="none" strike="noStrike" kern="1200" cap="none" spc="-1" normalizeH="0" baseline="0" noProof="0" dirty="0">
                <a:ln>
                  <a:noFill/>
                </a:ln>
                <a:solidFill>
                  <a:srgbClr val="1F4E79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Garamond" panose="02020404030301010803" pitchFamily="18" charset="0"/>
              </a:rPr>
              <a:t>KAUNO MIESTO SAVIVALDYBĖS 2021 M. </a:t>
            </a:r>
            <a:r>
              <a:rPr kumimoji="0" lang="lt-LT" sz="3375" b="1" i="0" u="none" strike="noStrike" kern="1200" cap="none" spc="-1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Garamond" panose="02020404030301010803" pitchFamily="18" charset="0"/>
              </a:rPr>
              <a:t>BIU</a:t>
            </a:r>
            <a:r>
              <a:rPr kumimoji="0" lang="lt-LT" sz="3375" b="1" i="0" u="none" strike="noStrike" kern="1200" cap="none" spc="-1" normalizeH="0" baseline="0" noProof="0" dirty="0">
                <a:ln>
                  <a:noFill/>
                </a:ln>
                <a:solidFill>
                  <a:srgbClr val="1F4E79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Garamond" panose="02020404030301010803" pitchFamily="18" charset="0"/>
              </a:rPr>
              <a:t>DŽETO PROJEKTAS</a:t>
            </a:r>
            <a:endParaRPr kumimoji="0" lang="lt-LT" sz="3375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Garamond" panose="02020404030301010803" pitchFamily="18" charset="0"/>
            </a:endParaRPr>
          </a:p>
        </p:txBody>
      </p:sp>
      <p:sp>
        <p:nvSpPr>
          <p:cNvPr id="85" name="CustomShape 2"/>
          <p:cNvSpPr/>
          <p:nvPr/>
        </p:nvSpPr>
        <p:spPr>
          <a:xfrm>
            <a:off x="7697113" y="5233107"/>
            <a:ext cx="2584026" cy="4027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50625" tIns="25313" rIns="50625" bIns="25313"/>
          <a:lstStyle/>
          <a:p>
            <a:pPr marL="0" marR="0" lvl="0" indent="0" algn="ctr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600" b="0" i="0" u="none" strike="noStrike" kern="1200" cap="none" spc="-1" normalizeH="0" baseline="0" noProof="0" dirty="0">
                <a:ln>
                  <a:noFill/>
                </a:ln>
                <a:solidFill>
                  <a:srgbClr val="1F4E79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Garamond" panose="02020404030301010803" pitchFamily="18" charset="0"/>
              </a:rPr>
              <a:t>Finansų ir ekonomikos skyrius</a:t>
            </a:r>
            <a:endParaRPr kumimoji="0" lang="lt-LT" sz="16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Garamond" panose="02020404030301010803" pitchFamily="18" charset="0"/>
            </a:endParaRPr>
          </a:p>
        </p:txBody>
      </p:sp>
      <p:sp>
        <p:nvSpPr>
          <p:cNvPr id="2" name="Stačiakampis 1"/>
          <p:cNvSpPr/>
          <p:nvPr/>
        </p:nvSpPr>
        <p:spPr>
          <a:xfrm>
            <a:off x="1084082" y="876693"/>
            <a:ext cx="1904215" cy="13103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t-L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</a:endParaRPr>
          </a:p>
        </p:txBody>
      </p:sp>
      <p:pic>
        <p:nvPicPr>
          <p:cNvPr id="3" name="Paveikslėlis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5455" y="979329"/>
            <a:ext cx="1171739" cy="1105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0453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754147" y="0"/>
            <a:ext cx="8683708" cy="783944"/>
          </a:xfrm>
        </p:spPr>
        <p:txBody>
          <a:bodyPr>
            <a:normAutofit/>
          </a:bodyPr>
          <a:lstStyle/>
          <a:p>
            <a:pPr algn="ctr"/>
            <a:r>
              <a:rPr lang="pl-PL" sz="2250" b="1" dirty="0" smtClean="0">
                <a:solidFill>
                  <a:schemeClr val="tx2"/>
                </a:solidFill>
                <a:latin typeface="Garamond" panose="02020404030301010803" pitchFamily="18" charset="0"/>
              </a:rPr>
              <a:t>2021 </a:t>
            </a:r>
            <a:r>
              <a:rPr lang="en-US" sz="2250" b="1" dirty="0" smtClean="0">
                <a:solidFill>
                  <a:schemeClr val="tx2"/>
                </a:solidFill>
                <a:latin typeface="Garamond" panose="02020404030301010803" pitchFamily="18" charset="0"/>
              </a:rPr>
              <a:t>M.</a:t>
            </a:r>
            <a:r>
              <a:rPr lang="lt-LT" sz="2250" b="1" dirty="0" smtClean="0">
                <a:solidFill>
                  <a:schemeClr val="tx2"/>
                </a:solidFill>
                <a:latin typeface="Garamond" panose="02020404030301010803" pitchFamily="18" charset="0"/>
              </a:rPr>
              <a:t> SAVIVALDYBĖS</a:t>
            </a:r>
            <a:r>
              <a:rPr lang="en-US" sz="2250" b="1" dirty="0" smtClean="0">
                <a:solidFill>
                  <a:schemeClr val="tx2"/>
                </a:solidFill>
                <a:latin typeface="Garamond" panose="02020404030301010803" pitchFamily="18" charset="0"/>
              </a:rPr>
              <a:t> BIUD</a:t>
            </a:r>
            <a:r>
              <a:rPr lang="lt-LT" sz="2250" b="1" dirty="0" smtClean="0">
                <a:solidFill>
                  <a:schemeClr val="tx2"/>
                </a:solidFill>
                <a:latin typeface="Garamond" panose="02020404030301010803" pitchFamily="18" charset="0"/>
              </a:rPr>
              <a:t>ŽETO APIMTIS TŪKST. EURŲ</a:t>
            </a:r>
            <a:endParaRPr lang="lt-LT" sz="2250" b="1" dirty="0">
              <a:solidFill>
                <a:schemeClr val="tx2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20802" y="3142318"/>
            <a:ext cx="232551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4000" b="1" dirty="0" smtClean="0">
                <a:latin typeface="Garamond" panose="02020404030301010803" pitchFamily="18" charset="0"/>
              </a:rPr>
              <a:t>390 394 </a:t>
            </a:r>
            <a:r>
              <a:rPr lang="lt-LT" sz="2400" dirty="0" smtClean="0">
                <a:latin typeface="Garamond" panose="02020404030301010803" pitchFamily="18" charset="0"/>
              </a:rPr>
              <a:t>TŪKST. EURŲ</a:t>
            </a:r>
            <a:endParaRPr lang="lt-LT" sz="2400" dirty="0">
              <a:latin typeface="Garamond" panose="02020404030301010803" pitchFamily="18" charset="0"/>
            </a:endParaRPr>
          </a:p>
        </p:txBody>
      </p:sp>
      <p:graphicFrame>
        <p:nvGraphicFramePr>
          <p:cNvPr id="9" name="Diagrama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0783452"/>
              </p:ext>
            </p:extLst>
          </p:nvPr>
        </p:nvGraphicFramePr>
        <p:xfrm>
          <a:off x="211494" y="569168"/>
          <a:ext cx="11980506" cy="62235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aveikslėlis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524" y="118087"/>
            <a:ext cx="809738" cy="743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752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-122059" y="0"/>
            <a:ext cx="12384677" cy="484656"/>
          </a:xfrm>
        </p:spPr>
        <p:txBody>
          <a:bodyPr>
            <a:noAutofit/>
          </a:bodyPr>
          <a:lstStyle/>
          <a:p>
            <a:pPr algn="ctr"/>
            <a:r>
              <a:rPr lang="lt-LT" sz="2250" b="1" dirty="0" smtClean="0">
                <a:solidFill>
                  <a:schemeClr val="tx2"/>
                </a:solidFill>
                <a:latin typeface="Garamond" panose="02020404030301010803" pitchFamily="18" charset="0"/>
              </a:rPr>
              <a:t>SAVIVALDYBĖS 2020</a:t>
            </a:r>
            <a:r>
              <a:rPr lang="en-US" sz="2250" b="1" dirty="0" smtClean="0">
                <a:solidFill>
                  <a:schemeClr val="tx2"/>
                </a:solidFill>
                <a:latin typeface="Garamond" panose="02020404030301010803" pitchFamily="18" charset="0"/>
              </a:rPr>
              <a:t>-</a:t>
            </a:r>
            <a:r>
              <a:rPr lang="lt-LT" sz="2250" b="1" dirty="0" smtClean="0">
                <a:solidFill>
                  <a:schemeClr val="tx2"/>
                </a:solidFill>
                <a:latin typeface="Garamond" panose="02020404030301010803" pitchFamily="18" charset="0"/>
              </a:rPr>
              <a:t>2021 M</a:t>
            </a:r>
            <a:r>
              <a:rPr lang="en-US" sz="2250" b="1" dirty="0" smtClean="0">
                <a:solidFill>
                  <a:schemeClr val="tx2"/>
                </a:solidFill>
                <a:latin typeface="Garamond" panose="02020404030301010803" pitchFamily="18" charset="0"/>
              </a:rPr>
              <a:t>.</a:t>
            </a:r>
            <a:r>
              <a:rPr lang="lt-LT" sz="2250" b="1" dirty="0" smtClean="0">
                <a:solidFill>
                  <a:schemeClr val="tx2"/>
                </a:solidFill>
                <a:latin typeface="Garamond" panose="02020404030301010803" pitchFamily="18" charset="0"/>
              </a:rPr>
              <a:t> BIUDŽETO APIMTIES PALYGINIMAS, TŪKST. EURŲ</a:t>
            </a:r>
            <a:endParaRPr lang="lt-LT" sz="2250" b="1" dirty="0">
              <a:solidFill>
                <a:schemeClr val="tx2"/>
              </a:solidFill>
              <a:latin typeface="Garamond" panose="02020404030301010803" pitchFamily="18" charset="0"/>
            </a:endParaRPr>
          </a:p>
        </p:txBody>
      </p:sp>
      <p:graphicFrame>
        <p:nvGraphicFramePr>
          <p:cNvPr id="4" name="Lentelė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2542695"/>
              </p:ext>
            </p:extLst>
          </p:nvPr>
        </p:nvGraphicFramePr>
        <p:xfrm>
          <a:off x="426553" y="459798"/>
          <a:ext cx="11287452" cy="6368752"/>
        </p:xfrm>
        <a:graphic>
          <a:graphicData uri="http://schemas.openxmlformats.org/drawingml/2006/table">
            <a:tbl>
              <a:tblPr/>
              <a:tblGrid>
                <a:gridCol w="274201">
                  <a:extLst>
                    <a:ext uri="{9D8B030D-6E8A-4147-A177-3AD203B41FA5}">
                      <a16:colId xmlns:a16="http://schemas.microsoft.com/office/drawing/2014/main" val="3383185705"/>
                    </a:ext>
                  </a:extLst>
                </a:gridCol>
                <a:gridCol w="6132636">
                  <a:extLst>
                    <a:ext uri="{9D8B030D-6E8A-4147-A177-3AD203B41FA5}">
                      <a16:colId xmlns:a16="http://schemas.microsoft.com/office/drawing/2014/main" val="1285832471"/>
                    </a:ext>
                  </a:extLst>
                </a:gridCol>
                <a:gridCol w="1485018">
                  <a:extLst>
                    <a:ext uri="{9D8B030D-6E8A-4147-A177-3AD203B41FA5}">
                      <a16:colId xmlns:a16="http://schemas.microsoft.com/office/drawing/2014/main" val="4286636741"/>
                    </a:ext>
                  </a:extLst>
                </a:gridCol>
                <a:gridCol w="1167299">
                  <a:extLst>
                    <a:ext uri="{9D8B030D-6E8A-4147-A177-3AD203B41FA5}">
                      <a16:colId xmlns:a16="http://schemas.microsoft.com/office/drawing/2014/main" val="3130781720"/>
                    </a:ext>
                  </a:extLst>
                </a:gridCol>
                <a:gridCol w="1102942">
                  <a:extLst>
                    <a:ext uri="{9D8B030D-6E8A-4147-A177-3AD203B41FA5}">
                      <a16:colId xmlns:a16="http://schemas.microsoft.com/office/drawing/2014/main" val="2180661891"/>
                    </a:ext>
                  </a:extLst>
                </a:gridCol>
                <a:gridCol w="1125356">
                  <a:extLst>
                    <a:ext uri="{9D8B030D-6E8A-4147-A177-3AD203B41FA5}">
                      <a16:colId xmlns:a16="http://schemas.microsoft.com/office/drawing/2014/main" val="1903418204"/>
                    </a:ext>
                  </a:extLst>
                </a:gridCol>
              </a:tblGrid>
              <a:tr h="198272">
                <a:tc rowSpan="2">
                  <a:txBody>
                    <a:bodyPr/>
                    <a:lstStyle/>
                    <a:p>
                      <a:pPr algn="ctr" fontAlgn="t"/>
                      <a:r>
                        <a:rPr lang="lt-L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Eil. Nr.</a:t>
                      </a:r>
                    </a:p>
                  </a:txBody>
                  <a:tcPr marL="6052" marR="6052" marT="60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t-L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Pajamų rūšys</a:t>
                      </a:r>
                    </a:p>
                  </a:txBody>
                  <a:tcPr marL="6052" marR="6052" marT="6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t-L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2020 METAIS PATVIRTINTAS PLANAS</a:t>
                      </a:r>
                    </a:p>
                  </a:txBody>
                  <a:tcPr marL="6052" marR="6052" marT="60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t-L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2021 METŲ PROJEKTAS</a:t>
                      </a:r>
                    </a:p>
                  </a:txBody>
                  <a:tcPr marL="6052" marR="6052" marT="60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t-LT" sz="12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POKYTIS (2021-2020 M)</a:t>
                      </a:r>
                    </a:p>
                  </a:txBody>
                  <a:tcPr marL="6052" marR="6052" marT="60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2589477"/>
                  </a:ext>
                </a:extLst>
              </a:tr>
              <a:tr h="281386"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Skirtumas (4-3)</a:t>
                      </a:r>
                    </a:p>
                  </a:txBody>
                  <a:tcPr marL="6052" marR="6052" marT="60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Proc</a:t>
                      </a:r>
                      <a:r>
                        <a:rPr lang="lt-L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.</a:t>
                      </a:r>
                    </a:p>
                  </a:txBody>
                  <a:tcPr marL="6052" marR="6052" marT="60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6552284"/>
                  </a:ext>
                </a:extLst>
              </a:tr>
              <a:tr h="179557">
                <a:tc>
                  <a:txBody>
                    <a:bodyPr/>
                    <a:lstStyle/>
                    <a:p>
                      <a:pPr algn="ctr" fontAlgn="t"/>
                      <a:r>
                        <a:rPr lang="lt-L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6052" marR="6052" marT="60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lt-LT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VISO</a:t>
                      </a:r>
                      <a:r>
                        <a:rPr lang="lt-LT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BIUDŽETAS</a:t>
                      </a:r>
                      <a:r>
                        <a:rPr lang="lt-LT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lt-L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(I+II+III+IV)</a:t>
                      </a:r>
                    </a:p>
                  </a:txBody>
                  <a:tcPr marL="6052" marR="6052" marT="60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375 371,6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390 394,0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15 022,4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104,0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7704240"/>
                  </a:ext>
                </a:extLst>
              </a:tr>
              <a:tr h="179557">
                <a:tc>
                  <a:txBody>
                    <a:bodyPr/>
                    <a:lstStyle/>
                    <a:p>
                      <a:pPr algn="l" fontAlgn="b"/>
                      <a:r>
                        <a:rPr lang="lt-LT" sz="12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6052" marR="6052" marT="60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t-L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VISO PAJAMOS IR DOTACIJOS  (I+II)</a:t>
                      </a:r>
                    </a:p>
                  </a:txBody>
                  <a:tcPr marL="6052" marR="6052" marT="60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327 349,2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343 453,8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16 104,6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104,9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6622133"/>
                  </a:ext>
                </a:extLst>
              </a:tr>
              <a:tr h="179557">
                <a:tc>
                  <a:txBody>
                    <a:bodyPr/>
                    <a:lstStyle/>
                    <a:p>
                      <a:pPr algn="l" fontAlgn="b"/>
                      <a:r>
                        <a:rPr lang="lt-L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I</a:t>
                      </a:r>
                    </a:p>
                  </a:txBody>
                  <a:tcPr marL="6052" marR="6052" marT="60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t-L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IŠ VISO pajamos (1+8+19)</a:t>
                      </a:r>
                    </a:p>
                  </a:txBody>
                  <a:tcPr marL="6052" marR="6052" marT="60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225 412,3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225 378,3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-34,0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100,0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243216"/>
                  </a:ext>
                </a:extLst>
              </a:tr>
              <a:tr h="179557">
                <a:tc>
                  <a:txBody>
                    <a:bodyPr/>
                    <a:lstStyle/>
                    <a:p>
                      <a:pPr algn="l" fontAlgn="b"/>
                      <a:r>
                        <a:rPr lang="lt-LT" sz="12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1.</a:t>
                      </a:r>
                    </a:p>
                  </a:txBody>
                  <a:tcPr marL="6052" marR="6052" marT="60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t-L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MOKESČIAI (2+3+7)</a:t>
                      </a:r>
                    </a:p>
                  </a:txBody>
                  <a:tcPr marL="6052" marR="6052" marT="60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195 959,0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195 344,0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-615,0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99,7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8783557"/>
                  </a:ext>
                </a:extLst>
              </a:tr>
              <a:tr h="179557">
                <a:tc>
                  <a:txBody>
                    <a:bodyPr/>
                    <a:lstStyle/>
                    <a:p>
                      <a:pPr algn="l" fontAlgn="b"/>
                      <a:r>
                        <a:rPr lang="lt-LT" sz="12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2.</a:t>
                      </a:r>
                    </a:p>
                  </a:txBody>
                  <a:tcPr marL="6052" marR="6052" marT="60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t-L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Gyventojų pajamų mokestis</a:t>
                      </a:r>
                    </a:p>
                  </a:txBody>
                  <a:tcPr marL="6052" marR="6052" marT="60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178 537,0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177 354,0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-1 183,0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99,3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1066377"/>
                  </a:ext>
                </a:extLst>
              </a:tr>
              <a:tr h="179557">
                <a:tc>
                  <a:txBody>
                    <a:bodyPr/>
                    <a:lstStyle/>
                    <a:p>
                      <a:pPr algn="l" fontAlgn="b"/>
                      <a:r>
                        <a:rPr lang="lt-LT" sz="12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3.</a:t>
                      </a:r>
                    </a:p>
                  </a:txBody>
                  <a:tcPr marL="6052" marR="6052" marT="60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t-L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Turto mokesčiai (4+5+6)</a:t>
                      </a:r>
                    </a:p>
                  </a:txBody>
                  <a:tcPr marL="6052" marR="6052" marT="60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16 850,0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17 420,0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570,0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9780839"/>
                  </a:ext>
                </a:extLst>
              </a:tr>
              <a:tr h="179557">
                <a:tc>
                  <a:txBody>
                    <a:bodyPr/>
                    <a:lstStyle/>
                    <a:p>
                      <a:pPr algn="l" fontAlgn="b"/>
                      <a:r>
                        <a:rPr lang="lt-LT" sz="1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4.</a:t>
                      </a:r>
                    </a:p>
                  </a:txBody>
                  <a:tcPr marL="6052" marR="6052" marT="60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Žemės mokestis</a:t>
                      </a:r>
                    </a:p>
                  </a:txBody>
                  <a:tcPr marL="6052" marR="6052" marT="60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2 100,0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2 200,0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104,8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3606878"/>
                  </a:ext>
                </a:extLst>
              </a:tr>
              <a:tr h="179557">
                <a:tc>
                  <a:txBody>
                    <a:bodyPr/>
                    <a:lstStyle/>
                    <a:p>
                      <a:pPr algn="l" fontAlgn="b"/>
                      <a:r>
                        <a:rPr lang="lt-LT" sz="1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5.</a:t>
                      </a:r>
                    </a:p>
                  </a:txBody>
                  <a:tcPr marL="6052" marR="6052" marT="60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Paveldimo turto mokestis</a:t>
                      </a:r>
                    </a:p>
                  </a:txBody>
                  <a:tcPr marL="6052" marR="6052" marT="60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250,0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220,0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-30,0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88,0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5128907"/>
                  </a:ext>
                </a:extLst>
              </a:tr>
              <a:tr h="179557">
                <a:tc>
                  <a:txBody>
                    <a:bodyPr/>
                    <a:lstStyle/>
                    <a:p>
                      <a:pPr algn="l" fontAlgn="b"/>
                      <a:r>
                        <a:rPr lang="lt-LT" sz="1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6.</a:t>
                      </a:r>
                    </a:p>
                  </a:txBody>
                  <a:tcPr marL="6052" marR="6052" marT="60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Nekilnojamojo turto mokestis</a:t>
                      </a:r>
                    </a:p>
                  </a:txBody>
                  <a:tcPr marL="6052" marR="6052" marT="60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14 500,0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15 000,0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500,0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6578792"/>
                  </a:ext>
                </a:extLst>
              </a:tr>
              <a:tr h="179557">
                <a:tc>
                  <a:txBody>
                    <a:bodyPr/>
                    <a:lstStyle/>
                    <a:p>
                      <a:pPr algn="l" fontAlgn="b"/>
                      <a:r>
                        <a:rPr lang="lt-LT" sz="1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7.</a:t>
                      </a:r>
                    </a:p>
                  </a:txBody>
                  <a:tcPr marL="6052" marR="6052" marT="60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Mokesčiai už aplinkos teršimą</a:t>
                      </a:r>
                    </a:p>
                  </a:txBody>
                  <a:tcPr marL="6052" marR="6052" marT="60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572,0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570,0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-2,0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99,7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1307032"/>
                  </a:ext>
                </a:extLst>
              </a:tr>
              <a:tr h="179557">
                <a:tc>
                  <a:txBody>
                    <a:bodyPr/>
                    <a:lstStyle/>
                    <a:p>
                      <a:pPr algn="l" fontAlgn="b"/>
                      <a:r>
                        <a:rPr lang="lt-LT" sz="12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8.</a:t>
                      </a:r>
                    </a:p>
                  </a:txBody>
                  <a:tcPr marL="6052" marR="6052" marT="60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t-L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KITOS PAJAMOS (9+13+16+17)</a:t>
                      </a:r>
                    </a:p>
                  </a:txBody>
                  <a:tcPr marL="6052" marR="6052" marT="60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24 591,3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24 634,3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43,0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100,2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110116"/>
                  </a:ext>
                </a:extLst>
              </a:tr>
              <a:tr h="179557">
                <a:tc>
                  <a:txBody>
                    <a:bodyPr/>
                    <a:lstStyle/>
                    <a:p>
                      <a:pPr algn="l" fontAlgn="b"/>
                      <a:r>
                        <a:rPr lang="lt-LT" sz="12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9.</a:t>
                      </a:r>
                    </a:p>
                  </a:txBody>
                  <a:tcPr marL="6052" marR="6052" marT="60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t-L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Turto pajamos (10+11+12)</a:t>
                      </a:r>
                    </a:p>
                  </a:txBody>
                  <a:tcPr marL="6052" marR="6052" marT="60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4 542,0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5 000,0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458,0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110,1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1031562"/>
                  </a:ext>
                </a:extLst>
              </a:tr>
              <a:tr h="179557">
                <a:tc>
                  <a:txBody>
                    <a:bodyPr/>
                    <a:lstStyle/>
                    <a:p>
                      <a:pPr algn="l" fontAlgn="b"/>
                      <a:r>
                        <a:rPr lang="lt-LT" sz="1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10.</a:t>
                      </a:r>
                    </a:p>
                  </a:txBody>
                  <a:tcPr marL="6052" marR="6052" marT="60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Dividendai ir kitos pelno įmokos</a:t>
                      </a:r>
                    </a:p>
                  </a:txBody>
                  <a:tcPr marL="6052" marR="6052" marT="60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1 500,0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2 000,0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500,0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133,3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0008698"/>
                  </a:ext>
                </a:extLst>
              </a:tr>
              <a:tr h="179557">
                <a:tc>
                  <a:txBody>
                    <a:bodyPr/>
                    <a:lstStyle/>
                    <a:p>
                      <a:pPr algn="l" fontAlgn="b"/>
                      <a:r>
                        <a:rPr lang="lt-LT" sz="1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11.</a:t>
                      </a:r>
                    </a:p>
                  </a:txBody>
                  <a:tcPr marL="6052" marR="6052" marT="60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Nuomos mokestis už valstybinę žemę </a:t>
                      </a:r>
                    </a:p>
                  </a:txBody>
                  <a:tcPr marL="6052" marR="6052" marT="60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2 750,0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2 700,0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-50,0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98,2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942005"/>
                  </a:ext>
                </a:extLst>
              </a:tr>
              <a:tr h="179557">
                <a:tc>
                  <a:txBody>
                    <a:bodyPr/>
                    <a:lstStyle/>
                    <a:p>
                      <a:pPr algn="l" fontAlgn="b"/>
                      <a:r>
                        <a:rPr lang="lt-LT" sz="1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12.</a:t>
                      </a:r>
                    </a:p>
                  </a:txBody>
                  <a:tcPr marL="6052" marR="6052" marT="60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Mokesčiai už valstybinius gamtos išteklius</a:t>
                      </a:r>
                    </a:p>
                  </a:txBody>
                  <a:tcPr marL="6052" marR="6052" marT="60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292,0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300,0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8,0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102,7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9060948"/>
                  </a:ext>
                </a:extLst>
              </a:tr>
              <a:tr h="179557">
                <a:tc>
                  <a:txBody>
                    <a:bodyPr/>
                    <a:lstStyle/>
                    <a:p>
                      <a:pPr algn="l" fontAlgn="b"/>
                      <a:r>
                        <a:rPr lang="lt-LT" sz="12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13.</a:t>
                      </a:r>
                    </a:p>
                  </a:txBody>
                  <a:tcPr marL="6052" marR="6052" marT="60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t-L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Pajamos už prekes ir paslaugas (14+15)</a:t>
                      </a:r>
                    </a:p>
                  </a:txBody>
                  <a:tcPr marL="6052" marR="6052" marT="60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19 569,3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19 141,3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-428,0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97,8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3738900"/>
                  </a:ext>
                </a:extLst>
              </a:tr>
              <a:tr h="179557">
                <a:tc>
                  <a:txBody>
                    <a:bodyPr/>
                    <a:lstStyle/>
                    <a:p>
                      <a:pPr algn="l" fontAlgn="b"/>
                      <a:r>
                        <a:rPr lang="lt-LT" sz="1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14.</a:t>
                      </a:r>
                    </a:p>
                  </a:txBody>
                  <a:tcPr marL="6052" marR="6052" marT="60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Pajamos už prekes ir paslaugas</a:t>
                      </a:r>
                    </a:p>
                  </a:txBody>
                  <a:tcPr marL="6052" marR="6052" marT="60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11 764,3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12 362,8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598,5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105,1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4751012"/>
                  </a:ext>
                </a:extLst>
              </a:tr>
              <a:tr h="179557">
                <a:tc>
                  <a:txBody>
                    <a:bodyPr/>
                    <a:lstStyle/>
                    <a:p>
                      <a:pPr algn="l" fontAlgn="b"/>
                      <a:r>
                        <a:rPr lang="lt-LT" sz="1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15.</a:t>
                      </a:r>
                    </a:p>
                  </a:txBody>
                  <a:tcPr marL="6052" marR="6052" marT="60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Rinkliavos</a:t>
                      </a:r>
                    </a:p>
                  </a:txBody>
                  <a:tcPr marL="6052" marR="6052" marT="60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7 805,0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6 778,5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-1 026,5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86,8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2407243"/>
                  </a:ext>
                </a:extLst>
              </a:tr>
              <a:tr h="179557">
                <a:tc>
                  <a:txBody>
                    <a:bodyPr/>
                    <a:lstStyle/>
                    <a:p>
                      <a:pPr algn="l" fontAlgn="b"/>
                      <a:r>
                        <a:rPr lang="lt-LT" sz="12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16.</a:t>
                      </a:r>
                    </a:p>
                  </a:txBody>
                  <a:tcPr marL="6052" marR="6052" marT="60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t-L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Pajamos iš baudų ir konfiskacijos</a:t>
                      </a:r>
                    </a:p>
                  </a:txBody>
                  <a:tcPr marL="6052" marR="6052" marT="60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250,0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243,0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-7,0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97,2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7826135"/>
                  </a:ext>
                </a:extLst>
              </a:tr>
              <a:tr h="179557">
                <a:tc>
                  <a:txBody>
                    <a:bodyPr/>
                    <a:lstStyle/>
                    <a:p>
                      <a:pPr algn="l" fontAlgn="b"/>
                      <a:r>
                        <a:rPr lang="lt-LT" sz="12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17.</a:t>
                      </a:r>
                    </a:p>
                  </a:txBody>
                  <a:tcPr marL="6052" marR="6052" marT="60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t-L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Kitos neišvardytos pajamos</a:t>
                      </a:r>
                    </a:p>
                  </a:txBody>
                  <a:tcPr marL="6052" marR="6052" marT="60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230,0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250,0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108,7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2654712"/>
                  </a:ext>
                </a:extLst>
              </a:tr>
              <a:tr h="179557">
                <a:tc>
                  <a:txBody>
                    <a:bodyPr/>
                    <a:lstStyle/>
                    <a:p>
                      <a:pPr algn="l" fontAlgn="b"/>
                      <a:r>
                        <a:rPr lang="lt-LT" sz="12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18.</a:t>
                      </a:r>
                    </a:p>
                  </a:txBody>
                  <a:tcPr marL="6052" marR="6052" marT="60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SANDORIAI DĖL MATERIALIOJO IR NEMATERIALIOJO TURTO (19+20)</a:t>
                      </a:r>
                    </a:p>
                  </a:txBody>
                  <a:tcPr marL="6052" marR="6052" marT="60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4 862,0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5 400,0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538,0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111,1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555379"/>
                  </a:ext>
                </a:extLst>
              </a:tr>
              <a:tr h="179557">
                <a:tc>
                  <a:txBody>
                    <a:bodyPr/>
                    <a:lstStyle/>
                    <a:p>
                      <a:pPr algn="l" fontAlgn="b"/>
                      <a:r>
                        <a:rPr lang="lt-LT" sz="1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19.</a:t>
                      </a:r>
                    </a:p>
                  </a:txBody>
                  <a:tcPr marL="6052" marR="6052" marT="60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Žemės realizavimo pajamos</a:t>
                      </a:r>
                    </a:p>
                  </a:txBody>
                  <a:tcPr marL="6052" marR="6052" marT="60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1 062,0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600,0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-462,0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56,5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6652927"/>
                  </a:ext>
                </a:extLst>
              </a:tr>
              <a:tr h="179557">
                <a:tc>
                  <a:txBody>
                    <a:bodyPr/>
                    <a:lstStyle/>
                    <a:p>
                      <a:pPr algn="l" fontAlgn="b"/>
                      <a:r>
                        <a:rPr lang="lt-LT" sz="1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20.</a:t>
                      </a:r>
                    </a:p>
                  </a:txBody>
                  <a:tcPr marL="6052" marR="6052" marT="60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Kito turto bei atsargų realizavimo pajamos</a:t>
                      </a:r>
                    </a:p>
                  </a:txBody>
                  <a:tcPr marL="6052" marR="6052" marT="60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3 800,0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4 800,0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1 000,0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126,3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645901"/>
                  </a:ext>
                </a:extLst>
              </a:tr>
              <a:tr h="179557">
                <a:tc>
                  <a:txBody>
                    <a:bodyPr/>
                    <a:lstStyle/>
                    <a:p>
                      <a:pPr algn="ctr" fontAlgn="b"/>
                      <a:r>
                        <a:rPr lang="lt-L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II</a:t>
                      </a:r>
                    </a:p>
                  </a:txBody>
                  <a:tcPr marL="6052" marR="6052" marT="60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t-L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DOTACIJOS (21+22)</a:t>
                      </a:r>
                    </a:p>
                  </a:txBody>
                  <a:tcPr marL="6052" marR="6052" marT="60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101 936,9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118 075,5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16 138,6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 dirty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115,8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890218"/>
                  </a:ext>
                </a:extLst>
              </a:tr>
              <a:tr h="179557">
                <a:tc>
                  <a:txBody>
                    <a:bodyPr/>
                    <a:lstStyle/>
                    <a:p>
                      <a:pPr algn="l" fontAlgn="b"/>
                      <a:r>
                        <a:rPr lang="lt-LT" sz="1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21.</a:t>
                      </a:r>
                    </a:p>
                  </a:txBody>
                  <a:tcPr marL="6052" marR="6052" marT="60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ES finansinės paramos lėšos</a:t>
                      </a:r>
                    </a:p>
                  </a:txBody>
                  <a:tcPr marL="6052" marR="6052" marT="60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768,2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1 758,6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990,4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228,9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7889095"/>
                  </a:ext>
                </a:extLst>
              </a:tr>
              <a:tr h="179557">
                <a:tc>
                  <a:txBody>
                    <a:bodyPr/>
                    <a:lstStyle/>
                    <a:p>
                      <a:pPr algn="l" fontAlgn="b"/>
                      <a:r>
                        <a:rPr lang="lt-LT" sz="1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22.</a:t>
                      </a:r>
                    </a:p>
                  </a:txBody>
                  <a:tcPr marL="6052" marR="6052" marT="60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t-L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Valstybės biudžeto dotacijos</a:t>
                      </a:r>
                    </a:p>
                  </a:txBody>
                  <a:tcPr marL="6052" marR="6052" marT="60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101 168,7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116 316,9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15 148,2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115,0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1658006"/>
                  </a:ext>
                </a:extLst>
              </a:tr>
              <a:tr h="179557">
                <a:tc>
                  <a:txBody>
                    <a:bodyPr/>
                    <a:lstStyle/>
                    <a:p>
                      <a:pPr algn="l" fontAlgn="ctr"/>
                      <a:r>
                        <a:rPr lang="lt-L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III</a:t>
                      </a:r>
                    </a:p>
                  </a:txBody>
                  <a:tcPr marL="6052" marR="6052" marT="60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t-L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Finansinių </a:t>
                      </a:r>
                      <a:r>
                        <a:rPr lang="lt-LT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įsipareigojimų prisiėmimo </a:t>
                      </a:r>
                      <a:r>
                        <a:rPr lang="lt-L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(skolinimosi) pajamos</a:t>
                      </a:r>
                    </a:p>
                  </a:txBody>
                  <a:tcPr marL="6052" marR="6052" marT="60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26 000,0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14 419,9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-11 580,1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55,5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7027938"/>
                  </a:ext>
                </a:extLst>
              </a:tr>
              <a:tr h="179557">
                <a:tc>
                  <a:txBody>
                    <a:bodyPr/>
                    <a:lstStyle/>
                    <a:p>
                      <a:pPr algn="l" fontAlgn="b"/>
                      <a:r>
                        <a:rPr lang="lt-L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IV</a:t>
                      </a:r>
                    </a:p>
                  </a:txBody>
                  <a:tcPr marL="6052" marR="6052" marT="60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t-L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METŲ PRADŽIOS LIKUTIS</a:t>
                      </a:r>
                    </a:p>
                  </a:txBody>
                  <a:tcPr marL="6052" marR="6052" marT="60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22 022,4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32 520,3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10 497,9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147,7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90582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585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a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7007494"/>
              </p:ext>
            </p:extLst>
          </p:nvPr>
        </p:nvGraphicFramePr>
        <p:xfrm>
          <a:off x="325464" y="524948"/>
          <a:ext cx="11933853" cy="60915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Stačiakampis 2"/>
          <p:cNvSpPr/>
          <p:nvPr/>
        </p:nvSpPr>
        <p:spPr>
          <a:xfrm>
            <a:off x="895546" y="215880"/>
            <a:ext cx="10793691" cy="438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50" b="1" dirty="0">
                <a:solidFill>
                  <a:schemeClr val="tx2"/>
                </a:solidFill>
                <a:latin typeface="Garamond" panose="02020404030301010803" pitchFamily="18" charset="0"/>
              </a:rPr>
              <a:t>SAVIVALDYBĖS </a:t>
            </a:r>
            <a:r>
              <a:rPr lang="en-US" sz="2250" b="1" dirty="0" smtClean="0">
                <a:solidFill>
                  <a:schemeClr val="tx2"/>
                </a:solidFill>
                <a:latin typeface="Garamond" panose="02020404030301010803" pitchFamily="18" charset="0"/>
              </a:rPr>
              <a:t>2021 </a:t>
            </a:r>
            <a:r>
              <a:rPr lang="en-US" sz="2250" b="1" dirty="0">
                <a:solidFill>
                  <a:schemeClr val="tx2"/>
                </a:solidFill>
                <a:latin typeface="Garamond" panose="02020404030301010803" pitchFamily="18" charset="0"/>
              </a:rPr>
              <a:t>M. BIUDŽETO </a:t>
            </a:r>
            <a:r>
              <a:rPr lang="lt-LT" sz="2250" b="1" dirty="0" smtClean="0">
                <a:solidFill>
                  <a:schemeClr val="tx2"/>
                </a:solidFill>
                <a:latin typeface="Garamond" panose="02020404030301010803" pitchFamily="18" charset="0"/>
              </a:rPr>
              <a:t>IŠLAIDŲ</a:t>
            </a:r>
            <a:r>
              <a:rPr lang="en-US" sz="2250" b="1" dirty="0" smtClean="0">
                <a:solidFill>
                  <a:schemeClr val="tx2"/>
                </a:solidFill>
                <a:latin typeface="Garamond" panose="02020404030301010803" pitchFamily="18" charset="0"/>
              </a:rPr>
              <a:t> STRUKTŪRA, </a:t>
            </a:r>
            <a:r>
              <a:rPr lang="lt-LT" sz="2250" b="1" dirty="0" smtClean="0">
                <a:solidFill>
                  <a:schemeClr val="tx2"/>
                </a:solidFill>
                <a:latin typeface="Garamond" panose="02020404030301010803" pitchFamily="18" charset="0"/>
              </a:rPr>
              <a:t> TŪKST. EURŲ</a:t>
            </a:r>
          </a:p>
        </p:txBody>
      </p:sp>
      <p:sp>
        <p:nvSpPr>
          <p:cNvPr id="5" name="TextBox 6"/>
          <p:cNvSpPr txBox="1"/>
          <p:nvPr/>
        </p:nvSpPr>
        <p:spPr>
          <a:xfrm>
            <a:off x="4858413" y="3032124"/>
            <a:ext cx="23255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4000" b="1" dirty="0" smtClean="0">
                <a:latin typeface="Garamond" panose="02020404030301010803" pitchFamily="18" charset="0"/>
              </a:rPr>
              <a:t>390 394 </a:t>
            </a:r>
            <a:r>
              <a:rPr lang="lt-LT" sz="2400" dirty="0" smtClean="0">
                <a:latin typeface="Garamond" panose="02020404030301010803" pitchFamily="18" charset="0"/>
              </a:rPr>
              <a:t>TŪKST. EURŲ</a:t>
            </a:r>
            <a:endParaRPr lang="lt-LT" sz="2400" dirty="0">
              <a:latin typeface="Garamond" panose="02020404030301010803" pitchFamily="18" charset="0"/>
            </a:endParaRPr>
          </a:p>
        </p:txBody>
      </p:sp>
      <p:pic>
        <p:nvPicPr>
          <p:cNvPr id="6" name="Paveikslėlis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636" y="153421"/>
            <a:ext cx="809738" cy="743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022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tačiakampis 31"/>
          <p:cNvSpPr/>
          <p:nvPr/>
        </p:nvSpPr>
        <p:spPr>
          <a:xfrm>
            <a:off x="8135912" y="2695312"/>
            <a:ext cx="2831032" cy="47585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21" name="Stačiakampis 20"/>
          <p:cNvSpPr/>
          <p:nvPr/>
        </p:nvSpPr>
        <p:spPr>
          <a:xfrm>
            <a:off x="8153854" y="1007398"/>
            <a:ext cx="2795149" cy="47585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42" name="Rodyklė dešinėn 41"/>
          <p:cNvSpPr/>
          <p:nvPr/>
        </p:nvSpPr>
        <p:spPr>
          <a:xfrm>
            <a:off x="7081958" y="2545956"/>
            <a:ext cx="1260272" cy="767697"/>
          </a:xfrm>
          <a:prstGeom prst="right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5" name="Pavadinimas 4"/>
          <p:cNvSpPr>
            <a:spLocks noGrp="1"/>
          </p:cNvSpPr>
          <p:nvPr>
            <p:ph type="title"/>
          </p:nvPr>
        </p:nvSpPr>
        <p:spPr>
          <a:xfrm>
            <a:off x="912527" y="182508"/>
            <a:ext cx="11144865" cy="4039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50" b="1" dirty="0">
                <a:solidFill>
                  <a:schemeClr val="tx2"/>
                </a:solidFill>
                <a:latin typeface="Garamond" panose="02020404030301010803" pitchFamily="18" charset="0"/>
              </a:rPr>
              <a:t>SAVIVALDYBĖS </a:t>
            </a:r>
            <a:r>
              <a:rPr lang="lt-LT" sz="2250" b="1" dirty="0" smtClean="0">
                <a:solidFill>
                  <a:schemeClr val="tx2"/>
                </a:solidFill>
                <a:latin typeface="Garamond" panose="02020404030301010803" pitchFamily="18" charset="0"/>
              </a:rPr>
              <a:t>2020 M. IR </a:t>
            </a:r>
            <a:r>
              <a:rPr lang="en-US" sz="2250" b="1" dirty="0" smtClean="0">
                <a:solidFill>
                  <a:schemeClr val="tx2"/>
                </a:solidFill>
                <a:latin typeface="Garamond" panose="02020404030301010803" pitchFamily="18" charset="0"/>
              </a:rPr>
              <a:t>2021 </a:t>
            </a:r>
            <a:r>
              <a:rPr lang="en-US" sz="2250" b="1" dirty="0">
                <a:solidFill>
                  <a:schemeClr val="tx2"/>
                </a:solidFill>
                <a:latin typeface="Garamond" panose="02020404030301010803" pitchFamily="18" charset="0"/>
              </a:rPr>
              <a:t>M. BIUDŽETO </a:t>
            </a:r>
            <a:r>
              <a:rPr lang="lt-LT" sz="2250" b="1" dirty="0" smtClean="0">
                <a:solidFill>
                  <a:schemeClr val="tx2"/>
                </a:solidFill>
                <a:latin typeface="Garamond" panose="02020404030301010803" pitchFamily="18" charset="0"/>
              </a:rPr>
              <a:t>IŠLAIDOS SRITIMS</a:t>
            </a:r>
            <a:r>
              <a:rPr lang="en-US" sz="2250" b="1" dirty="0" smtClean="0">
                <a:solidFill>
                  <a:schemeClr val="tx2"/>
                </a:solidFill>
                <a:latin typeface="Garamond" panose="02020404030301010803" pitchFamily="18" charset="0"/>
              </a:rPr>
              <a:t>, </a:t>
            </a:r>
            <a:r>
              <a:rPr lang="lt-LT" sz="2250" b="1" dirty="0" smtClean="0">
                <a:solidFill>
                  <a:schemeClr val="tx2"/>
                </a:solidFill>
                <a:latin typeface="Garamond" panose="02020404030301010803" pitchFamily="18" charset="0"/>
              </a:rPr>
              <a:t> TŪKST. EURŲ</a:t>
            </a:r>
          </a:p>
        </p:txBody>
      </p:sp>
      <p:sp>
        <p:nvSpPr>
          <p:cNvPr id="8" name="Stačiakampis 7"/>
          <p:cNvSpPr/>
          <p:nvPr/>
        </p:nvSpPr>
        <p:spPr>
          <a:xfrm>
            <a:off x="4264817" y="1022091"/>
            <a:ext cx="2807791" cy="47585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0" name="Rodyklė dešinėn 9"/>
          <p:cNvSpPr/>
          <p:nvPr/>
        </p:nvSpPr>
        <p:spPr>
          <a:xfrm>
            <a:off x="7098628" y="872855"/>
            <a:ext cx="1246325" cy="767697"/>
          </a:xfrm>
          <a:prstGeom prst="right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1" name="TextBox 10"/>
          <p:cNvSpPr txBox="1"/>
          <p:nvPr/>
        </p:nvSpPr>
        <p:spPr>
          <a:xfrm>
            <a:off x="1955332" y="1012478"/>
            <a:ext cx="28924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000" dirty="0" smtClean="0">
                <a:latin typeface="Garamond" panose="02020404030301010803" pitchFamily="18" charset="0"/>
              </a:rPr>
              <a:t>KULTŪRA</a:t>
            </a:r>
            <a:endParaRPr lang="lt-LT" sz="2000" dirty="0">
              <a:latin typeface="Garamond" panose="02020404030301010803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158976" y="535314"/>
            <a:ext cx="22300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400" b="1" dirty="0" smtClean="0">
                <a:latin typeface="Garamond" panose="02020404030301010803" pitchFamily="18" charset="0"/>
              </a:rPr>
              <a:t>2020 M.</a:t>
            </a:r>
            <a:endParaRPr lang="lt-LT" sz="2400" b="1" dirty="0">
              <a:latin typeface="Garamond" panose="02020404030301010803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854988" y="517020"/>
            <a:ext cx="22300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400" b="1" dirty="0" smtClean="0">
                <a:latin typeface="Garamond" panose="02020404030301010803" pitchFamily="18" charset="0"/>
              </a:rPr>
              <a:t>2021 M.</a:t>
            </a:r>
            <a:endParaRPr lang="lt-LT" sz="2400" b="1" dirty="0">
              <a:latin typeface="Garamond" panose="02020404030301010803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873842" y="1044916"/>
            <a:ext cx="14516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800" dirty="0" smtClean="0">
                <a:latin typeface="Garamond" panose="02020404030301010803" pitchFamily="18" charset="0"/>
              </a:rPr>
              <a:t>15 227,9 </a:t>
            </a:r>
            <a:endParaRPr lang="lt-LT" sz="2800" dirty="0">
              <a:latin typeface="Garamond" panose="02020404030301010803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047771" y="1036285"/>
            <a:ext cx="17510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400" b="1" dirty="0" smtClean="0">
                <a:latin typeface="Garamond" panose="02020404030301010803" pitchFamily="18" charset="0"/>
              </a:rPr>
              <a:t>+4,2</a:t>
            </a:r>
            <a:r>
              <a:rPr lang="en-US" sz="2400" b="1" dirty="0" smtClean="0">
                <a:latin typeface="Garamond" panose="02020404030301010803" pitchFamily="18" charset="0"/>
              </a:rPr>
              <a:t>%</a:t>
            </a:r>
            <a:endParaRPr lang="lt-LT" sz="2400" b="1" dirty="0">
              <a:latin typeface="Garamond" panose="02020404030301010803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820872" y="998410"/>
            <a:ext cx="14565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800" dirty="0" smtClean="0">
                <a:latin typeface="Garamond" panose="02020404030301010803" pitchFamily="18" charset="0"/>
              </a:rPr>
              <a:t>15 </a:t>
            </a:r>
            <a:r>
              <a:rPr lang="en-US" sz="2800" dirty="0" smtClean="0">
                <a:latin typeface="Garamond" panose="02020404030301010803" pitchFamily="18" charset="0"/>
              </a:rPr>
              <a:t>860,9</a:t>
            </a:r>
            <a:endParaRPr lang="lt-LT" sz="2800" dirty="0">
              <a:latin typeface="Garamond" panose="02020404030301010803" pitchFamily="18" charset="0"/>
            </a:endParaRPr>
          </a:p>
        </p:txBody>
      </p:sp>
      <p:sp>
        <p:nvSpPr>
          <p:cNvPr id="23" name="Stačiakampis 22"/>
          <p:cNvSpPr/>
          <p:nvPr/>
        </p:nvSpPr>
        <p:spPr>
          <a:xfrm>
            <a:off x="4264817" y="1821492"/>
            <a:ext cx="2803764" cy="47585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24" name="Stačiakampis 23"/>
          <p:cNvSpPr/>
          <p:nvPr/>
        </p:nvSpPr>
        <p:spPr>
          <a:xfrm>
            <a:off x="8117970" y="1832736"/>
            <a:ext cx="2831033" cy="47585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25" name="TextBox 24"/>
          <p:cNvSpPr txBox="1"/>
          <p:nvPr/>
        </p:nvSpPr>
        <p:spPr>
          <a:xfrm>
            <a:off x="4854100" y="1819356"/>
            <a:ext cx="18079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800" dirty="0" smtClean="0">
                <a:latin typeface="Garamond" panose="02020404030301010803" pitchFamily="18" charset="0"/>
              </a:rPr>
              <a:t>15</a:t>
            </a:r>
            <a:r>
              <a:rPr lang="en-US" sz="2800" dirty="0" smtClean="0">
                <a:latin typeface="Garamond" panose="02020404030301010803" pitchFamily="18" charset="0"/>
              </a:rPr>
              <a:t>9 841,4</a:t>
            </a:r>
            <a:endParaRPr lang="lt-LT" sz="2800" dirty="0">
              <a:latin typeface="Garamond" panose="02020404030301010803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782209" y="1811098"/>
            <a:ext cx="16182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Garamond" panose="02020404030301010803" pitchFamily="18" charset="0"/>
              </a:rPr>
              <a:t>182 753,7</a:t>
            </a:r>
            <a:endParaRPr lang="lt-LT" sz="2800" dirty="0">
              <a:latin typeface="Garamond" panose="02020404030301010803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918063" y="1831167"/>
            <a:ext cx="28924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000" dirty="0" smtClean="0">
                <a:latin typeface="Garamond" panose="02020404030301010803" pitchFamily="18" charset="0"/>
              </a:rPr>
              <a:t>ŠVIETIMAS</a:t>
            </a:r>
            <a:endParaRPr lang="lt-LT" sz="2000" dirty="0">
              <a:latin typeface="Garamond" panose="02020404030301010803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016916" y="2674800"/>
            <a:ext cx="16243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000" dirty="0" smtClean="0">
                <a:latin typeface="Garamond" panose="02020404030301010803" pitchFamily="18" charset="0"/>
              </a:rPr>
              <a:t>SPORTAS</a:t>
            </a:r>
            <a:endParaRPr lang="lt-LT" sz="2000" dirty="0">
              <a:latin typeface="Garamond" panose="02020404030301010803" pitchFamily="18" charset="0"/>
            </a:endParaRPr>
          </a:p>
        </p:txBody>
      </p:sp>
      <p:sp>
        <p:nvSpPr>
          <p:cNvPr id="31" name="Stačiakampis 30"/>
          <p:cNvSpPr/>
          <p:nvPr/>
        </p:nvSpPr>
        <p:spPr>
          <a:xfrm>
            <a:off x="4264817" y="2697463"/>
            <a:ext cx="2803765" cy="47585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34" name="TextBox 33"/>
          <p:cNvSpPr txBox="1"/>
          <p:nvPr/>
        </p:nvSpPr>
        <p:spPr>
          <a:xfrm>
            <a:off x="5024951" y="2689408"/>
            <a:ext cx="16898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800" dirty="0" smtClean="0">
                <a:latin typeface="Garamond" panose="02020404030301010803" pitchFamily="18" charset="0"/>
              </a:rPr>
              <a:t>32 350,3</a:t>
            </a:r>
            <a:endParaRPr lang="lt-LT" sz="2800" dirty="0">
              <a:latin typeface="Garamond" panose="02020404030301010803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8898103" y="2690548"/>
            <a:ext cx="16898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800" dirty="0" smtClean="0">
                <a:latin typeface="Garamond" panose="02020404030301010803" pitchFamily="18" charset="0"/>
              </a:rPr>
              <a:t>45 598,8</a:t>
            </a:r>
            <a:endParaRPr lang="lt-LT" sz="2800" dirty="0">
              <a:latin typeface="Garamond" panose="02020404030301010803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996377" y="2721270"/>
            <a:ext cx="11395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400" b="1" dirty="0" smtClean="0">
                <a:latin typeface="Garamond" panose="02020404030301010803" pitchFamily="18" charset="0"/>
              </a:rPr>
              <a:t>+41,0</a:t>
            </a:r>
            <a:r>
              <a:rPr lang="en-US" sz="2400" b="1" dirty="0" smtClean="0">
                <a:latin typeface="Garamond" panose="02020404030301010803" pitchFamily="18" charset="0"/>
              </a:rPr>
              <a:t>%</a:t>
            </a:r>
            <a:endParaRPr lang="lt-LT" sz="2400" b="1" dirty="0">
              <a:latin typeface="Garamond" panose="02020404030301010803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27795" y="3364714"/>
            <a:ext cx="3862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2000" dirty="0" smtClean="0">
                <a:latin typeface="Garamond" panose="02020404030301010803" pitchFamily="18" charset="0"/>
              </a:rPr>
              <a:t>SOCIALINĖ IR SVEIKATOS APSAUGA</a:t>
            </a:r>
            <a:endParaRPr lang="lt-LT" sz="2000" dirty="0">
              <a:latin typeface="Garamond" panose="02020404030301010803" pitchFamily="18" charset="0"/>
            </a:endParaRPr>
          </a:p>
        </p:txBody>
      </p:sp>
      <p:sp>
        <p:nvSpPr>
          <p:cNvPr id="38" name="Stačiakampis 37"/>
          <p:cNvSpPr/>
          <p:nvPr/>
        </p:nvSpPr>
        <p:spPr>
          <a:xfrm>
            <a:off x="4264817" y="3516695"/>
            <a:ext cx="2836597" cy="47585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40" name="Stačiakampis 39"/>
          <p:cNvSpPr/>
          <p:nvPr/>
        </p:nvSpPr>
        <p:spPr>
          <a:xfrm>
            <a:off x="8154868" y="3520650"/>
            <a:ext cx="2812076" cy="47585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41" name="Rodyklė dešinėn 40"/>
          <p:cNvSpPr/>
          <p:nvPr/>
        </p:nvSpPr>
        <p:spPr>
          <a:xfrm>
            <a:off x="7086220" y="1714907"/>
            <a:ext cx="1256010" cy="767697"/>
          </a:xfrm>
          <a:prstGeom prst="right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28" name="TextBox 27"/>
          <p:cNvSpPr txBox="1"/>
          <p:nvPr/>
        </p:nvSpPr>
        <p:spPr>
          <a:xfrm>
            <a:off x="7014319" y="1880911"/>
            <a:ext cx="11395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400" b="1" dirty="0" smtClean="0">
                <a:latin typeface="Garamond" panose="02020404030301010803" pitchFamily="18" charset="0"/>
              </a:rPr>
              <a:t>+</a:t>
            </a:r>
            <a:r>
              <a:rPr lang="en-US" sz="2400" b="1" dirty="0" smtClean="0">
                <a:latin typeface="Garamond" panose="02020404030301010803" pitchFamily="18" charset="0"/>
              </a:rPr>
              <a:t>14</a:t>
            </a:r>
            <a:r>
              <a:rPr lang="lt-LT" sz="2400" b="1" dirty="0" smtClean="0">
                <a:latin typeface="Garamond" panose="02020404030301010803" pitchFamily="18" charset="0"/>
              </a:rPr>
              <a:t>,</a:t>
            </a:r>
            <a:r>
              <a:rPr lang="en-US" sz="2400" b="1" dirty="0" smtClean="0">
                <a:latin typeface="Garamond" panose="02020404030301010803" pitchFamily="18" charset="0"/>
              </a:rPr>
              <a:t>3%</a:t>
            </a:r>
            <a:endParaRPr lang="lt-LT" sz="2400" b="1" dirty="0">
              <a:latin typeface="Garamond" panose="02020404030301010803" pitchFamily="18" charset="0"/>
            </a:endParaRPr>
          </a:p>
        </p:txBody>
      </p:sp>
      <p:sp>
        <p:nvSpPr>
          <p:cNvPr id="43" name="Rodyklė dešinėn 42"/>
          <p:cNvSpPr/>
          <p:nvPr/>
        </p:nvSpPr>
        <p:spPr>
          <a:xfrm>
            <a:off x="7108357" y="3381070"/>
            <a:ext cx="1236593" cy="767697"/>
          </a:xfrm>
          <a:prstGeom prst="right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44" name="TextBox 43"/>
          <p:cNvSpPr txBox="1"/>
          <p:nvPr/>
        </p:nvSpPr>
        <p:spPr>
          <a:xfrm>
            <a:off x="5013922" y="3503308"/>
            <a:ext cx="16898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800" dirty="0" smtClean="0">
                <a:latin typeface="Garamond" panose="02020404030301010803" pitchFamily="18" charset="0"/>
              </a:rPr>
              <a:t>32 859,3</a:t>
            </a:r>
            <a:endParaRPr lang="lt-LT" sz="2800" dirty="0">
              <a:latin typeface="Garamond" panose="02020404030301010803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8874682" y="3493014"/>
            <a:ext cx="16898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800" dirty="0" smtClean="0">
                <a:latin typeface="Garamond" panose="02020404030301010803" pitchFamily="18" charset="0"/>
              </a:rPr>
              <a:t>38 025,5</a:t>
            </a:r>
            <a:endParaRPr lang="lt-LT" sz="2800" dirty="0">
              <a:latin typeface="Garamond" panose="02020404030301010803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7021473" y="3554569"/>
            <a:ext cx="11395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400" b="1" dirty="0" smtClean="0">
                <a:latin typeface="Garamond" panose="02020404030301010803" pitchFamily="18" charset="0"/>
              </a:rPr>
              <a:t>+15,7</a:t>
            </a:r>
            <a:r>
              <a:rPr lang="en-US" sz="2400" b="1" dirty="0" smtClean="0">
                <a:latin typeface="Garamond" panose="02020404030301010803" pitchFamily="18" charset="0"/>
              </a:rPr>
              <a:t>%</a:t>
            </a:r>
            <a:endParaRPr lang="lt-LT" sz="2400" b="1" dirty="0">
              <a:latin typeface="Garamond" panose="02020404030301010803" pitchFamily="18" charset="0"/>
            </a:endParaRPr>
          </a:p>
        </p:txBody>
      </p:sp>
      <p:sp>
        <p:nvSpPr>
          <p:cNvPr id="48" name="Stačiakampis 47"/>
          <p:cNvSpPr/>
          <p:nvPr/>
        </p:nvSpPr>
        <p:spPr>
          <a:xfrm>
            <a:off x="8153854" y="4350685"/>
            <a:ext cx="2812076" cy="47585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49" name="Stačiakampis 48"/>
          <p:cNvSpPr/>
          <p:nvPr/>
        </p:nvSpPr>
        <p:spPr>
          <a:xfrm>
            <a:off x="4254128" y="4317208"/>
            <a:ext cx="2836597" cy="47585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47" name="Rodyklė dešinėn 46"/>
          <p:cNvSpPr/>
          <p:nvPr/>
        </p:nvSpPr>
        <p:spPr>
          <a:xfrm>
            <a:off x="7119038" y="4198052"/>
            <a:ext cx="1216525" cy="767697"/>
          </a:xfrm>
          <a:prstGeom prst="rightArrow">
            <a:avLst/>
          </a:prstGeom>
          <a:solidFill>
            <a:srgbClr val="E88686"/>
          </a:solidFill>
          <a:ln>
            <a:solidFill>
              <a:srgbClr val="E8868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50" name="TextBox 49"/>
          <p:cNvSpPr txBox="1"/>
          <p:nvPr/>
        </p:nvSpPr>
        <p:spPr>
          <a:xfrm>
            <a:off x="796748" y="4136720"/>
            <a:ext cx="34517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2000" dirty="0" smtClean="0">
                <a:latin typeface="Garamond" panose="02020404030301010803" pitchFamily="18" charset="0"/>
              </a:rPr>
              <a:t>MIESTO INFRASTRUKTŪRA IR TVARKYMAS</a:t>
            </a:r>
            <a:endParaRPr lang="lt-LT" sz="2000" dirty="0">
              <a:latin typeface="Garamond" panose="02020404030301010803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054196" y="4316092"/>
            <a:ext cx="16898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800" dirty="0" smtClean="0">
                <a:latin typeface="Garamond" panose="02020404030301010803" pitchFamily="18" charset="0"/>
              </a:rPr>
              <a:t>76 837,8</a:t>
            </a:r>
            <a:endParaRPr lang="lt-LT" sz="2800" dirty="0">
              <a:latin typeface="Garamond" panose="02020404030301010803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108899" y="4333622"/>
            <a:ext cx="12448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400" b="1" dirty="0">
                <a:latin typeface="Garamond" panose="02020404030301010803" pitchFamily="18" charset="0"/>
              </a:rPr>
              <a:t>-</a:t>
            </a:r>
            <a:r>
              <a:rPr lang="lt-LT" sz="2400" b="1" dirty="0" smtClean="0">
                <a:latin typeface="Garamond" panose="02020404030301010803" pitchFamily="18" charset="0"/>
              </a:rPr>
              <a:t>24,4</a:t>
            </a:r>
            <a:r>
              <a:rPr lang="en-US" sz="2400" b="1" dirty="0" smtClean="0">
                <a:latin typeface="Garamond" panose="02020404030301010803" pitchFamily="18" charset="0"/>
              </a:rPr>
              <a:t>%</a:t>
            </a:r>
            <a:endParaRPr lang="lt-LT" sz="2400" b="1" dirty="0">
              <a:latin typeface="Garamond" panose="02020404030301010803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8868242" y="4321386"/>
            <a:ext cx="16898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800" dirty="0" smtClean="0">
                <a:latin typeface="Garamond" panose="02020404030301010803" pitchFamily="18" charset="0"/>
              </a:rPr>
              <a:t>58 120,8</a:t>
            </a:r>
            <a:endParaRPr lang="lt-LT" sz="2800" dirty="0">
              <a:latin typeface="Garamond" panose="02020404030301010803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917383" y="5155872"/>
            <a:ext cx="34517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2000" dirty="0" smtClean="0">
                <a:latin typeface="Garamond" panose="02020404030301010803" pitchFamily="18" charset="0"/>
              </a:rPr>
              <a:t>APLINKOS APSAUGA</a:t>
            </a:r>
            <a:endParaRPr lang="lt-LT" sz="2000" dirty="0">
              <a:latin typeface="Garamond" panose="02020404030301010803" pitchFamily="18" charset="0"/>
            </a:endParaRPr>
          </a:p>
        </p:txBody>
      </p:sp>
      <p:sp>
        <p:nvSpPr>
          <p:cNvPr id="56" name="Stačiakampis 55"/>
          <p:cNvSpPr/>
          <p:nvPr/>
        </p:nvSpPr>
        <p:spPr>
          <a:xfrm>
            <a:off x="8135912" y="5145078"/>
            <a:ext cx="2809623" cy="47585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55" name="Rodyklė dešinėn 54"/>
          <p:cNvSpPr/>
          <p:nvPr/>
        </p:nvSpPr>
        <p:spPr>
          <a:xfrm>
            <a:off x="7119038" y="5015222"/>
            <a:ext cx="1224553" cy="767697"/>
          </a:xfrm>
          <a:prstGeom prst="right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57" name="Stačiakampis 56"/>
          <p:cNvSpPr/>
          <p:nvPr/>
        </p:nvSpPr>
        <p:spPr>
          <a:xfrm>
            <a:off x="4258167" y="5139169"/>
            <a:ext cx="2836597" cy="47585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59" name="TextBox 58"/>
          <p:cNvSpPr txBox="1"/>
          <p:nvPr/>
        </p:nvSpPr>
        <p:spPr>
          <a:xfrm>
            <a:off x="7081958" y="5155872"/>
            <a:ext cx="11395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400" b="1" dirty="0" smtClean="0">
                <a:latin typeface="Garamond" panose="02020404030301010803" pitchFamily="18" charset="0"/>
              </a:rPr>
              <a:t>+4,2</a:t>
            </a:r>
            <a:r>
              <a:rPr lang="en-US" sz="2400" b="1" dirty="0" smtClean="0">
                <a:latin typeface="Garamond" panose="02020404030301010803" pitchFamily="18" charset="0"/>
              </a:rPr>
              <a:t>%</a:t>
            </a:r>
            <a:endParaRPr lang="lt-LT" sz="2400" b="1" dirty="0">
              <a:latin typeface="Garamond" panose="02020404030301010803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5114892" y="5121397"/>
            <a:ext cx="16898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800" dirty="0" smtClean="0">
                <a:latin typeface="Garamond" panose="02020404030301010803" pitchFamily="18" charset="0"/>
              </a:rPr>
              <a:t>5 664,8</a:t>
            </a:r>
            <a:endParaRPr lang="lt-LT" sz="2800" dirty="0">
              <a:latin typeface="Garamond" panose="02020404030301010803" pitchFamily="18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8898103" y="5114563"/>
            <a:ext cx="16898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800" dirty="0" smtClean="0">
                <a:latin typeface="Garamond" panose="02020404030301010803" pitchFamily="18" charset="0"/>
              </a:rPr>
              <a:t>5 901,4</a:t>
            </a:r>
            <a:endParaRPr lang="lt-LT" sz="2800" dirty="0">
              <a:latin typeface="Garamond" panose="02020404030301010803" pitchFamily="18" charset="0"/>
            </a:endParaRPr>
          </a:p>
        </p:txBody>
      </p:sp>
      <p:sp>
        <p:nvSpPr>
          <p:cNvPr id="62" name="Stačiakampis 61"/>
          <p:cNvSpPr/>
          <p:nvPr/>
        </p:nvSpPr>
        <p:spPr>
          <a:xfrm>
            <a:off x="4264816" y="5994439"/>
            <a:ext cx="2836597" cy="47585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63" name="Stačiakampis 62"/>
          <p:cNvSpPr/>
          <p:nvPr/>
        </p:nvSpPr>
        <p:spPr>
          <a:xfrm>
            <a:off x="8136927" y="6029528"/>
            <a:ext cx="2812076" cy="47585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64" name="Rodyklė dešinėn 63"/>
          <p:cNvSpPr/>
          <p:nvPr/>
        </p:nvSpPr>
        <p:spPr>
          <a:xfrm>
            <a:off x="7118180" y="5842031"/>
            <a:ext cx="1229365" cy="767697"/>
          </a:xfrm>
          <a:prstGeom prst="rightArrow">
            <a:avLst/>
          </a:prstGeom>
          <a:solidFill>
            <a:srgbClr val="E88686"/>
          </a:solidFill>
          <a:ln>
            <a:solidFill>
              <a:srgbClr val="E8868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65" name="TextBox 64"/>
          <p:cNvSpPr txBox="1"/>
          <p:nvPr/>
        </p:nvSpPr>
        <p:spPr>
          <a:xfrm>
            <a:off x="912527" y="5862786"/>
            <a:ext cx="34517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2000" dirty="0" smtClean="0">
                <a:latin typeface="Garamond" panose="02020404030301010803" pitchFamily="18" charset="0"/>
              </a:rPr>
              <a:t>BENDROS VALSTYBĖS PASLAUGOS</a:t>
            </a:r>
            <a:endParaRPr lang="lt-LT" sz="2000" dirty="0">
              <a:latin typeface="Garamond" panose="02020404030301010803" pitchFamily="18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5101957" y="6006531"/>
            <a:ext cx="16898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800" dirty="0" smtClean="0">
                <a:latin typeface="Garamond" panose="02020404030301010803" pitchFamily="18" charset="0"/>
              </a:rPr>
              <a:t>52 590,1</a:t>
            </a:r>
            <a:endParaRPr lang="lt-LT" sz="2800" dirty="0">
              <a:latin typeface="Garamond" panose="02020404030301010803" pitchFamily="18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8871462" y="5987574"/>
            <a:ext cx="16898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800" dirty="0" smtClean="0">
                <a:latin typeface="Garamond" panose="02020404030301010803" pitchFamily="18" charset="0"/>
              </a:rPr>
              <a:t>44 132,9</a:t>
            </a:r>
            <a:endParaRPr lang="lt-LT" sz="2800" dirty="0">
              <a:latin typeface="Garamond" panose="02020404030301010803" pitchFamily="18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7090733" y="5987947"/>
            <a:ext cx="12448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400" b="1" dirty="0" smtClean="0">
                <a:latin typeface="Garamond" panose="02020404030301010803" pitchFamily="18" charset="0"/>
              </a:rPr>
              <a:t>-16,1</a:t>
            </a:r>
            <a:r>
              <a:rPr lang="en-US" sz="2400" b="1" dirty="0" smtClean="0">
                <a:latin typeface="Garamond" panose="02020404030301010803" pitchFamily="18" charset="0"/>
              </a:rPr>
              <a:t>%</a:t>
            </a:r>
            <a:endParaRPr lang="lt-LT" sz="2400" b="1" dirty="0">
              <a:latin typeface="Garamond" panose="02020404030301010803" pitchFamily="18" charset="0"/>
            </a:endParaRPr>
          </a:p>
        </p:txBody>
      </p:sp>
      <p:pic>
        <p:nvPicPr>
          <p:cNvPr id="58" name="Paveikslėlis 5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952" y="129801"/>
            <a:ext cx="809738" cy="743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699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aveikslėlis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7141" y="6446"/>
            <a:ext cx="9135405" cy="6851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88260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1970</TotalTime>
  <Words>597</Words>
  <Application>Microsoft Office PowerPoint</Application>
  <PresentationFormat>Plačiaekranė</PresentationFormat>
  <Paragraphs>234</Paragraphs>
  <Slides>7</Slides>
  <Notes>5</Notes>
  <HiddenSlides>0</HiddenSlides>
  <MMClips>0</MMClips>
  <ScaleCrop>false</ScaleCrop>
  <HeadingPairs>
    <vt:vector size="6" baseType="variant">
      <vt:variant>
        <vt:lpstr>Naudojami šriftai</vt:lpstr>
      </vt:variant>
      <vt:variant>
        <vt:i4>8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7</vt:i4>
      </vt:variant>
    </vt:vector>
  </HeadingPairs>
  <TitlesOfParts>
    <vt:vector size="17" baseType="lpstr">
      <vt:lpstr>Arial</vt:lpstr>
      <vt:lpstr>Calibri</vt:lpstr>
      <vt:lpstr>Calibri Light</vt:lpstr>
      <vt:lpstr>DejaVu Sans</vt:lpstr>
      <vt:lpstr>Garamond</vt:lpstr>
      <vt:lpstr>Symbol</vt:lpstr>
      <vt:lpstr>Times New Roman</vt:lpstr>
      <vt:lpstr>Wingdings</vt:lpstr>
      <vt:lpstr>Office Theme</vt:lpstr>
      <vt:lpstr>1_Office Theme</vt:lpstr>
      <vt:lpstr>„PowerPoint“ pateiktis</vt:lpstr>
      <vt:lpstr>„PowerPoint“ pateiktis</vt:lpstr>
      <vt:lpstr>2021 M. SAVIVALDYBĖS BIUDŽETO APIMTIS TŪKST. EURŲ</vt:lpstr>
      <vt:lpstr>SAVIVALDYBĖS 2020-2021 M. BIUDŽETO APIMTIES PALYGINIMAS, TŪKST. EURŲ</vt:lpstr>
      <vt:lpstr>„PowerPoint“ pateiktis</vt:lpstr>
      <vt:lpstr>SAVIVALDYBĖS 2020 M. IR 2021 M. BIUDŽETO IŠLAIDOS SRITIMS,  TŪKST. EURŲ</vt:lpstr>
      <vt:lpstr>„PowerPoint“ pateiktis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KAUNO MIESTO SAVIVALDYBĖS 2021 M. BIUDŽETO PROJEKTAS</dc:title>
  <dc:creator>Sandra Marazaitė</dc:creator>
  <cp:lastModifiedBy>Ieva Tamošiūnienė</cp:lastModifiedBy>
  <cp:revision>185</cp:revision>
  <dcterms:created xsi:type="dcterms:W3CDTF">2021-01-27T11:14:04Z</dcterms:created>
  <dcterms:modified xsi:type="dcterms:W3CDTF">2021-02-18T07:13:52Z</dcterms:modified>
</cp:coreProperties>
</file>