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1"/>
  </p:notesMasterIdLst>
  <p:sldIdLst>
    <p:sldId id="256" r:id="rId2"/>
    <p:sldId id="288" r:id="rId3"/>
    <p:sldId id="287" r:id="rId4"/>
    <p:sldId id="281" r:id="rId5"/>
    <p:sldId id="286" r:id="rId6"/>
    <p:sldId id="257" r:id="rId7"/>
    <p:sldId id="261" r:id="rId8"/>
    <p:sldId id="265" r:id="rId9"/>
    <p:sldId id="266" r:id="rId10"/>
    <p:sldId id="267" r:id="rId11"/>
    <p:sldId id="260" r:id="rId12"/>
    <p:sldId id="271" r:id="rId13"/>
    <p:sldId id="272" r:id="rId14"/>
    <p:sldId id="273" r:id="rId15"/>
    <p:sldId id="275" r:id="rId16"/>
    <p:sldId id="270" r:id="rId17"/>
    <p:sldId id="278" r:id="rId18"/>
    <p:sldId id="279" r:id="rId19"/>
    <p:sldId id="289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Vidutinis stili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Vidutinis stilius 2 – paryškinima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Vidutinis stilius 3 – paryškinima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Šviesus stilius 3 – paryškinimas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Vidutinis stilius 1 – paryškinima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Vidutinis stilius 2 – paryškinima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Teminis stilius 1 – paryškinima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eminis stilius 1 – paryškinima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DA37D80-6434-44D0-A028-1B22A696006F}" styleName="Šviesus stilius 3 – paryškinimas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Vidutinis stilius 1 – paryškinima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0A15C55-8517-42AA-B614-E9B94910E393}" styleName="Vidutinis stilius 2 – paryškinima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8FB837D-C827-4EFA-A057-4D05807E0F7C}" styleName="Teminis stilius 1 – paryškinima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eminis stilius 2 – paryškinima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Teminis stilius 1 – paryškinima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1"/>
    <p:restoredTop sz="91971" autoAdjust="0"/>
  </p:normalViewPr>
  <p:slideViewPr>
    <p:cSldViewPr snapToGrid="0" snapToObjects="1">
      <p:cViewPr varScale="1">
        <p:scale>
          <a:sx n="67" d="100"/>
          <a:sy n="67" d="100"/>
        </p:scale>
        <p:origin x="1308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6349273326284192E-2"/>
          <c:y val="6.5227094802035673E-2"/>
          <c:w val="0.94365072667371586"/>
          <c:h val="0.640626347437452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'[Skaidrės 2021.xlsx]2 skaidrė'!$B$7</c:f>
              <c:strCache>
                <c:ptCount val="1"/>
                <c:pt idx="0">
                  <c:v>Savivaldybės biudžeto lėšos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'[Skaidrės 2021.xlsx]2 skaidrė'!$C$6:$F$6</c:f>
              <c:strCache>
                <c:ptCount val="4"/>
                <c:pt idx="0">
                  <c:v>2020 m.</c:v>
                </c:pt>
                <c:pt idx="1">
                  <c:v>2021 m.</c:v>
                </c:pt>
                <c:pt idx="2">
                  <c:v>2022 m. </c:v>
                </c:pt>
                <c:pt idx="3">
                  <c:v>2023 m. </c:v>
                </c:pt>
              </c:strCache>
            </c:strRef>
          </c:cat>
          <c:val>
            <c:numRef>
              <c:f>'[Skaidrės 2021.xlsx]2 skaidrė'!$C$7:$F$7</c:f>
              <c:numCache>
                <c:formatCode>[$-10427]#\ ##0.0;\-#\ ##0.0;""</c:formatCode>
                <c:ptCount val="4"/>
                <c:pt idx="0">
                  <c:v>421378.7</c:v>
                </c:pt>
                <c:pt idx="1">
                  <c:v>399216.7</c:v>
                </c:pt>
                <c:pt idx="2">
                  <c:v>411709.80000000005</c:v>
                </c:pt>
                <c:pt idx="3">
                  <c:v>415700.80000000005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DE-4299-95E3-E6737562372B}"/>
            </c:ext>
          </c:extLst>
        </c:ser>
        <c:ser>
          <c:idx val="1"/>
          <c:order val="1"/>
          <c:tx>
            <c:strRef>
              <c:f>'[Skaidrės 2021.xlsx]2 skaidrė'!$B$8</c:f>
              <c:strCache>
                <c:ptCount val="1"/>
                <c:pt idx="0">
                  <c:v>Europos Sąjungos struktūrinių fondų ir kitų fondų paramos lėšos</c:v>
                </c:pt>
              </c:strCache>
            </c:strRef>
          </c:tx>
          <c:spPr>
            <a:solidFill>
              <a:srgbClr val="ED7D31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7755222261856879E-2"/>
                  <c:y val="-0.2181737776111420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DE-4299-95E3-E6737562372B}"/>
                </c:ext>
              </c:extLst>
            </c:dLbl>
            <c:dLbl>
              <c:idx val="1"/>
              <c:layout>
                <c:manualLayout>
                  <c:x val="2.6143790849673203E-2"/>
                  <c:y val="-0.2169312169312169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FDE-4299-95E3-E6737562372B}"/>
                </c:ext>
              </c:extLst>
            </c:dLbl>
            <c:dLbl>
              <c:idx val="2"/>
              <c:layout>
                <c:manualLayout>
                  <c:x val="2.1194758389647277E-2"/>
                  <c:y val="-0.2303540205518763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741122562615491E-2"/>
                      <c:h val="5.960328446206359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FDE-4299-95E3-E6737562372B}"/>
                </c:ext>
              </c:extLst>
            </c:dLbl>
            <c:dLbl>
              <c:idx val="3"/>
              <c:layout>
                <c:manualLayout>
                  <c:x val="1.116988546683299E-2"/>
                  <c:y val="-0.243195722594092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FDE-4299-95E3-E673756237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'[Skaidrės 2021.xlsx]2 skaidrė'!$C$6:$F$6</c:f>
              <c:strCache>
                <c:ptCount val="4"/>
                <c:pt idx="0">
                  <c:v>2020 m.</c:v>
                </c:pt>
                <c:pt idx="1">
                  <c:v>2021 m.</c:v>
                </c:pt>
                <c:pt idx="2">
                  <c:v>2022 m. </c:v>
                </c:pt>
                <c:pt idx="3">
                  <c:v>2023 m. </c:v>
                </c:pt>
              </c:strCache>
            </c:strRef>
          </c:cat>
          <c:val>
            <c:numRef>
              <c:f>'[Skaidrės 2021.xlsx]2 skaidrė'!$C$8:$F$8</c:f>
              <c:numCache>
                <c:formatCode>#\ ##0.0</c:formatCode>
                <c:ptCount val="4"/>
                <c:pt idx="0">
                  <c:v>27134.799999999999</c:v>
                </c:pt>
                <c:pt idx="1">
                  <c:v>28987</c:v>
                </c:pt>
                <c:pt idx="2">
                  <c:v>15247.9</c:v>
                </c:pt>
                <c:pt idx="3">
                  <c:v>1178.4000000000001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FDE-4299-95E3-E6737562372B}"/>
            </c:ext>
          </c:extLst>
        </c:ser>
        <c:ser>
          <c:idx val="2"/>
          <c:order val="2"/>
          <c:tx>
            <c:strRef>
              <c:f>'[Skaidrės 2021.xlsx]2 skaidrė'!$B$9</c:f>
              <c:strCache>
                <c:ptCount val="1"/>
                <c:pt idx="0">
                  <c:v>Lėšos iš valstybės biudžeto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7.6267941090744543E-2"/>
                  <c:y val="-5.872703995053055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FDE-4299-95E3-E6737562372B}"/>
                </c:ext>
              </c:extLst>
            </c:dLbl>
            <c:dLbl>
              <c:idx val="1"/>
              <c:layout>
                <c:manualLayout>
                  <c:x val="5.2287625732719327E-2"/>
                  <c:y val="-5.48389131636136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FDE-4299-95E3-E6737562372B}"/>
                </c:ext>
              </c:extLst>
            </c:dLbl>
            <c:dLbl>
              <c:idx val="2"/>
              <c:layout>
                <c:manualLayout>
                  <c:x val="7.2169534900927895E-2"/>
                  <c:y val="-6.718962952959552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FDE-4299-95E3-E6737562372B}"/>
                </c:ext>
              </c:extLst>
            </c:dLbl>
            <c:dLbl>
              <c:idx val="3"/>
              <c:layout>
                <c:manualLayout>
                  <c:x val="3.2405716564510752E-2"/>
                  <c:y val="-5.307020973006782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FDE-4299-95E3-E673756237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'[Skaidrės 2021.xlsx]2 skaidrė'!$C$6:$F$6</c:f>
              <c:strCache>
                <c:ptCount val="4"/>
                <c:pt idx="0">
                  <c:v>2020 m.</c:v>
                </c:pt>
                <c:pt idx="1">
                  <c:v>2021 m.</c:v>
                </c:pt>
                <c:pt idx="2">
                  <c:v>2022 m. </c:v>
                </c:pt>
                <c:pt idx="3">
                  <c:v>2023 m. </c:v>
                </c:pt>
              </c:strCache>
            </c:strRef>
          </c:cat>
          <c:val>
            <c:numRef>
              <c:f>'[Skaidrės 2021.xlsx]2 skaidrė'!$C$9:$F$9</c:f>
              <c:numCache>
                <c:formatCode>#\ ##0.0</c:formatCode>
                <c:ptCount val="4"/>
                <c:pt idx="0">
                  <c:v>74801.399999999994</c:v>
                </c:pt>
                <c:pt idx="1">
                  <c:v>74961.8</c:v>
                </c:pt>
                <c:pt idx="2">
                  <c:v>74229.899999999994</c:v>
                </c:pt>
                <c:pt idx="3">
                  <c:v>74144.7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FDE-4299-95E3-E6737562372B}"/>
            </c:ext>
          </c:extLst>
        </c:ser>
        <c:ser>
          <c:idx val="3"/>
          <c:order val="3"/>
          <c:tx>
            <c:strRef>
              <c:f>'[Skaidrės 2021.xlsx]2 skaidrė'!$B$10</c:f>
              <c:strCache>
                <c:ptCount val="1"/>
                <c:pt idx="0">
                  <c:v>Kitos lėšos</c:v>
                </c:pt>
              </c:strCache>
            </c:strRef>
          </c:tx>
          <c:spPr>
            <a:solidFill>
              <a:srgbClr val="A5A5A5">
                <a:lumMod val="75000"/>
              </a:srgb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651181960252017E-2"/>
                  <c:y val="-3.385035831626018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FDE-4299-95E3-E6737562372B}"/>
                </c:ext>
              </c:extLst>
            </c:dLbl>
            <c:dLbl>
              <c:idx val="1"/>
              <c:layout>
                <c:manualLayout>
                  <c:x val="3.5370988792055851E-2"/>
                  <c:y val="-3.914136478247812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FDE-4299-95E3-E6737562372B}"/>
                </c:ext>
              </c:extLst>
            </c:dLbl>
            <c:dLbl>
              <c:idx val="2"/>
              <c:layout>
                <c:manualLayout>
                  <c:x val="2.6254147752536875E-2"/>
                  <c:y val="-4.79092620201700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FDE-4299-95E3-E673756237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'[Skaidrės 2021.xlsx]2 skaidrė'!$C$6:$F$6</c:f>
              <c:strCache>
                <c:ptCount val="4"/>
                <c:pt idx="0">
                  <c:v>2020 m.</c:v>
                </c:pt>
                <c:pt idx="1">
                  <c:v>2021 m.</c:v>
                </c:pt>
                <c:pt idx="2">
                  <c:v>2022 m. </c:v>
                </c:pt>
                <c:pt idx="3">
                  <c:v>2023 m. </c:v>
                </c:pt>
              </c:strCache>
            </c:strRef>
          </c:cat>
          <c:val>
            <c:numRef>
              <c:f>'[Skaidrės 2021.xlsx]2 skaidrė'!$C$10:$F$10</c:f>
              <c:numCache>
                <c:formatCode>[$-10427]#\ ##0.0;\-#\ ##0.0;""</c:formatCode>
                <c:ptCount val="4"/>
                <c:pt idx="0">
                  <c:v>69</c:v>
                </c:pt>
                <c:pt idx="1">
                  <c:v>12239.7</c:v>
                </c:pt>
                <c:pt idx="2">
                  <c:v>7215.3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2FDE-4299-95E3-E6737562372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51360440"/>
        <c:axId val="451360768"/>
      </c:barChart>
      <c:catAx>
        <c:axId val="451360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51360768"/>
        <c:crosses val="autoZero"/>
        <c:auto val="1"/>
        <c:lblAlgn val="ctr"/>
        <c:lblOffset val="100"/>
        <c:noMultiLvlLbl val="0"/>
      </c:catAx>
      <c:valAx>
        <c:axId val="451360768"/>
        <c:scaling>
          <c:orientation val="minMax"/>
        </c:scaling>
        <c:delete val="1"/>
        <c:axPos val="l"/>
        <c:numFmt formatCode="[$-10427]#\ ##0.0;\-#\ ##0.0;&quot;&quot;" sourceLinked="1"/>
        <c:majorTickMark val="out"/>
        <c:minorTickMark val="none"/>
        <c:tickLblPos val="nextTo"/>
        <c:crossAx val="451360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539857546847117"/>
          <c:y val="0.81047330911556648"/>
          <c:w val="0.79783894912492082"/>
          <c:h val="0.187803843323593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881884045540059"/>
          <c:y val="0"/>
          <c:w val="0.85794223434488992"/>
          <c:h val="0.577544302543111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'[Skaidrės 2021.xlsx]7 skaidrė'!$C$5:$C$6</c:f>
              <c:strCache>
                <c:ptCount val="2"/>
                <c:pt idx="0">
                  <c:v>2020 m.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'[Skaidrės 2021.xlsx]7 skaidrė'!$B$7:$B$14</c:f>
              <c:strCache>
                <c:ptCount val="8"/>
                <c:pt idx="0">
                  <c:v>Kultūra</c:v>
                </c:pt>
                <c:pt idx="1">
                  <c:v>Švietimas</c:v>
                </c:pt>
                <c:pt idx="2">
                  <c:v>Sportas</c:v>
                </c:pt>
                <c:pt idx="3">
                  <c:v>Socialinė ir sveikatos apsauga</c:v>
                </c:pt>
                <c:pt idx="4">
                  <c:v>Miesto infrastruktūra ir tvarkymas</c:v>
                </c:pt>
                <c:pt idx="5">
                  <c:v>Aplinkos apsauga</c:v>
                </c:pt>
                <c:pt idx="6">
                  <c:v>Bendros valstybės paslaugos</c:v>
                </c:pt>
                <c:pt idx="7">
                  <c:v>Investicijų skatinimas</c:v>
                </c:pt>
              </c:strCache>
            </c:strRef>
          </c:cat>
          <c:val>
            <c:numRef>
              <c:f>'[Skaidrės 2021.xlsx]7 skaidrė'!$C$7:$C$14</c:f>
              <c:numCache>
                <c:formatCode>[$-10427]#\ ##0.0;\-#\ ##0.0;""</c:formatCode>
                <c:ptCount val="8"/>
                <c:pt idx="0">
                  <c:v>15157.2</c:v>
                </c:pt>
                <c:pt idx="1">
                  <c:v>171987.7</c:v>
                </c:pt>
                <c:pt idx="2">
                  <c:v>45733.8</c:v>
                </c:pt>
                <c:pt idx="3">
                  <c:v>112543.2</c:v>
                </c:pt>
                <c:pt idx="4">
                  <c:v>120423.2</c:v>
                </c:pt>
                <c:pt idx="5">
                  <c:v>5153.6000000000004</c:v>
                </c:pt>
                <c:pt idx="6">
                  <c:v>49767.199999999997</c:v>
                </c:pt>
                <c:pt idx="7">
                  <c:v>2618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C8-4A84-9B88-B65AECA3B848}"/>
            </c:ext>
          </c:extLst>
        </c:ser>
        <c:ser>
          <c:idx val="1"/>
          <c:order val="1"/>
          <c:tx>
            <c:strRef>
              <c:f>'[Skaidrės 2021.xlsx]7 skaidrė'!$D$5:$D$6</c:f>
              <c:strCache>
                <c:ptCount val="2"/>
                <c:pt idx="0">
                  <c:v>2020 m.</c:v>
                </c:pt>
                <c:pt idx="1">
                  <c:v>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'[Skaidrės 2021.xlsx]7 skaidrė'!$B$7:$B$14</c:f>
              <c:strCache>
                <c:ptCount val="8"/>
                <c:pt idx="0">
                  <c:v>Kultūra</c:v>
                </c:pt>
                <c:pt idx="1">
                  <c:v>Švietimas</c:v>
                </c:pt>
                <c:pt idx="2">
                  <c:v>Sportas</c:v>
                </c:pt>
                <c:pt idx="3">
                  <c:v>Socialinė ir sveikatos apsauga</c:v>
                </c:pt>
                <c:pt idx="4">
                  <c:v>Miesto infrastruktūra ir tvarkymas</c:v>
                </c:pt>
                <c:pt idx="5">
                  <c:v>Aplinkos apsauga</c:v>
                </c:pt>
                <c:pt idx="6">
                  <c:v>Bendros valstybės paslaugos</c:v>
                </c:pt>
                <c:pt idx="7">
                  <c:v>Investicijų skatinimas</c:v>
                </c:pt>
              </c:strCache>
            </c:strRef>
          </c:cat>
          <c:val>
            <c:numRef>
              <c:f>'[Skaidrės 2021.xlsx]7 skaidrė'!$D$7:$D$14</c:f>
              <c:numCache>
                <c:formatCode>[$-10427]#\ ##0.0;\-#\ ##0.0;""</c:formatCode>
                <c:ptCount val="8"/>
                <c:pt idx="0">
                  <c:v>2.9</c:v>
                </c:pt>
                <c:pt idx="1">
                  <c:v>32.9</c:v>
                </c:pt>
                <c:pt idx="2">
                  <c:v>8.6999999999999993</c:v>
                </c:pt>
                <c:pt idx="3">
                  <c:v>21.5</c:v>
                </c:pt>
                <c:pt idx="4">
                  <c:v>23</c:v>
                </c:pt>
                <c:pt idx="5">
                  <c:v>1</c:v>
                </c:pt>
                <c:pt idx="6">
                  <c:v>9.5</c:v>
                </c:pt>
                <c:pt idx="7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C8-4A84-9B88-B65AECA3B848}"/>
            </c:ext>
          </c:extLst>
        </c:ser>
        <c:ser>
          <c:idx val="2"/>
          <c:order val="2"/>
          <c:tx>
            <c:strRef>
              <c:f>'[Skaidrės 2021.xlsx]7 skaidrė'!$E$5:$E$6</c:f>
              <c:strCache>
                <c:ptCount val="2"/>
                <c:pt idx="0">
                  <c:v>2021 m.</c:v>
                </c:pt>
              </c:strCache>
            </c:strRef>
          </c:tx>
          <c:spPr>
            <a:solidFill>
              <a:srgbClr val="ED7D31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cat>
            <c:strRef>
              <c:f>'[Skaidrės 2021.xlsx]7 skaidrė'!$B$7:$B$14</c:f>
              <c:strCache>
                <c:ptCount val="8"/>
                <c:pt idx="0">
                  <c:v>Kultūra</c:v>
                </c:pt>
                <c:pt idx="1">
                  <c:v>Švietimas</c:v>
                </c:pt>
                <c:pt idx="2">
                  <c:v>Sportas</c:v>
                </c:pt>
                <c:pt idx="3">
                  <c:v>Socialinė ir sveikatos apsauga</c:v>
                </c:pt>
                <c:pt idx="4">
                  <c:v>Miesto infrastruktūra ir tvarkymas</c:v>
                </c:pt>
                <c:pt idx="5">
                  <c:v>Aplinkos apsauga</c:v>
                </c:pt>
                <c:pt idx="6">
                  <c:v>Bendros valstybės paslaugos</c:v>
                </c:pt>
                <c:pt idx="7">
                  <c:v>Investicijų skatinimas</c:v>
                </c:pt>
              </c:strCache>
            </c:strRef>
          </c:cat>
          <c:val>
            <c:numRef>
              <c:f>'[Skaidrės 2021.xlsx]7 skaidrė'!$E$7:$E$14</c:f>
              <c:numCache>
                <c:formatCode>[$-10427]#\ ##0.0;\-#\ ##0.0;""</c:formatCode>
                <c:ptCount val="8"/>
                <c:pt idx="0">
                  <c:v>15335</c:v>
                </c:pt>
                <c:pt idx="1">
                  <c:v>178166.5</c:v>
                </c:pt>
                <c:pt idx="2">
                  <c:v>55805.4</c:v>
                </c:pt>
                <c:pt idx="3">
                  <c:v>114507.7</c:v>
                </c:pt>
                <c:pt idx="4">
                  <c:v>101777.2</c:v>
                </c:pt>
                <c:pt idx="5">
                  <c:v>9000.9</c:v>
                </c:pt>
                <c:pt idx="6">
                  <c:v>34758.400000000001</c:v>
                </c:pt>
                <c:pt idx="7">
                  <c:v>6054.1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C8-4A84-9B88-B65AECA3B848}"/>
            </c:ext>
          </c:extLst>
        </c:ser>
        <c:ser>
          <c:idx val="3"/>
          <c:order val="3"/>
          <c:tx>
            <c:strRef>
              <c:f>'[Skaidrės 2021.xlsx]7 skaidrė'!$F$5:$F$6</c:f>
              <c:strCache>
                <c:ptCount val="2"/>
                <c:pt idx="0">
                  <c:v>2021 m.</c:v>
                </c:pt>
                <c:pt idx="1">
                  <c:v>%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'[Skaidrės 2021.xlsx]7 skaidrė'!$B$7:$B$14</c:f>
              <c:strCache>
                <c:ptCount val="8"/>
                <c:pt idx="0">
                  <c:v>Kultūra</c:v>
                </c:pt>
                <c:pt idx="1">
                  <c:v>Švietimas</c:v>
                </c:pt>
                <c:pt idx="2">
                  <c:v>Sportas</c:v>
                </c:pt>
                <c:pt idx="3">
                  <c:v>Socialinė ir sveikatos apsauga</c:v>
                </c:pt>
                <c:pt idx="4">
                  <c:v>Miesto infrastruktūra ir tvarkymas</c:v>
                </c:pt>
                <c:pt idx="5">
                  <c:v>Aplinkos apsauga</c:v>
                </c:pt>
                <c:pt idx="6">
                  <c:v>Bendros valstybės paslaugos</c:v>
                </c:pt>
                <c:pt idx="7">
                  <c:v>Investicijų skatinimas</c:v>
                </c:pt>
              </c:strCache>
            </c:strRef>
          </c:cat>
          <c:val>
            <c:numRef>
              <c:f>'[Skaidrės 2021.xlsx]7 skaidrė'!$F$7:$F$14</c:f>
              <c:numCache>
                <c:formatCode>General</c:formatCode>
                <c:ptCount val="8"/>
                <c:pt idx="0" formatCode="0.0">
                  <c:v>3</c:v>
                </c:pt>
                <c:pt idx="1">
                  <c:v>34.6</c:v>
                </c:pt>
                <c:pt idx="2">
                  <c:v>10.8</c:v>
                </c:pt>
                <c:pt idx="3">
                  <c:v>22.2</c:v>
                </c:pt>
                <c:pt idx="4">
                  <c:v>19.8</c:v>
                </c:pt>
                <c:pt idx="5">
                  <c:v>1.7</c:v>
                </c:pt>
                <c:pt idx="6">
                  <c:v>6.7</c:v>
                </c:pt>
                <c:pt idx="7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BC8-4A84-9B88-B65AECA3B8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6157960"/>
        <c:axId val="406158288"/>
      </c:barChart>
      <c:catAx>
        <c:axId val="4061579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06158288"/>
        <c:crosses val="autoZero"/>
        <c:auto val="1"/>
        <c:lblAlgn val="ctr"/>
        <c:lblOffset val="100"/>
        <c:noMultiLvlLbl val="0"/>
      </c:catAx>
      <c:valAx>
        <c:axId val="406158288"/>
        <c:scaling>
          <c:orientation val="minMax"/>
        </c:scaling>
        <c:delete val="1"/>
        <c:axPos val="l"/>
        <c:numFmt formatCode="[$-10427]#\ ##0.0;\-#\ ##0.0;&quot;&quot;" sourceLinked="1"/>
        <c:majorTickMark val="out"/>
        <c:minorTickMark val="none"/>
        <c:tickLblPos val="nextTo"/>
        <c:crossAx val="40615796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ysClr val="windowText" lastClr="000000">
                <a:lumMod val="50000"/>
                <a:lumOff val="50000"/>
              </a:sys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24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39F4E7-BEFA-4676-9E93-CD0B40565301}" type="doc">
      <dgm:prSet loTypeId="urn:microsoft.com/office/officeart/2005/8/layout/chevron1" loCatId="process" qsTypeId="urn:microsoft.com/office/officeart/2005/8/quickstyle/simple2" qsCatId="simple" csTypeId="urn:microsoft.com/office/officeart/2005/8/colors/colorful5" csCatId="colorful" phldr="1"/>
      <dgm:spPr/>
    </dgm:pt>
    <dgm:pt modelId="{8EC41D60-AA79-4D54-A0E9-EF8D228E719B}">
      <dgm:prSet phldrT="[Tekstas]"/>
      <dgm:spPr/>
      <dgm:t>
        <a:bodyPr/>
        <a:lstStyle/>
        <a:p>
          <a:r>
            <a:rPr lang="lt-LT" dirty="0" smtClean="0">
              <a:latin typeface="Arial" panose="020B0604020202020204" pitchFamily="34" charset="0"/>
              <a:cs typeface="Arial" panose="020B0604020202020204" pitchFamily="34" charset="0"/>
            </a:rPr>
            <a:t>kultūros paslaugų plėtra, kultūros paveldo objektų </a:t>
          </a:r>
          <a:r>
            <a:rPr lang="lt-LT" dirty="0" err="1" smtClean="0">
              <a:latin typeface="Arial" panose="020B0604020202020204" pitchFamily="34" charset="0"/>
              <a:cs typeface="Arial" panose="020B0604020202020204" pitchFamily="34" charset="0"/>
            </a:rPr>
            <a:t>įveiklinimas</a:t>
          </a:r>
          <a:endParaRPr lang="lt-LT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0554360-AFF4-4565-804D-97C5262ACB1B}" type="parTrans" cxnId="{7837B3D3-52AE-4DDC-8C51-DE9B81A3B97D}">
      <dgm:prSet/>
      <dgm:spPr/>
      <dgm:t>
        <a:bodyPr/>
        <a:lstStyle/>
        <a:p>
          <a:endParaRPr lang="lt-LT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F1C1611-0A0D-4E9C-ACF8-5A5EFA3FDA9D}" type="sibTrans" cxnId="{7837B3D3-52AE-4DDC-8C51-DE9B81A3B97D}">
      <dgm:prSet/>
      <dgm:spPr/>
      <dgm:t>
        <a:bodyPr/>
        <a:lstStyle/>
        <a:p>
          <a:endParaRPr lang="lt-LT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F54A69-7172-493D-8C8D-9E4A9AF81C48}">
      <dgm:prSet phldrT="[Tekstas]"/>
      <dgm:spPr/>
      <dgm:t>
        <a:bodyPr/>
        <a:lstStyle/>
        <a:p>
          <a:r>
            <a:rPr lang="lt-LT" dirty="0" smtClean="0">
              <a:latin typeface="Arial" panose="020B0604020202020204" pitchFamily="34" charset="0"/>
              <a:cs typeface="Arial" panose="020B0604020202020204" pitchFamily="34" charset="0"/>
            </a:rPr>
            <a:t>36 priemonės</a:t>
          </a:r>
          <a:endParaRPr lang="lt-LT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7F2B4E2-0BDE-41CF-BE37-F10389D06415}" type="parTrans" cxnId="{E0151573-3750-4F6D-B47E-FABBF4C338AC}">
      <dgm:prSet/>
      <dgm:spPr/>
      <dgm:t>
        <a:bodyPr/>
        <a:lstStyle/>
        <a:p>
          <a:endParaRPr lang="lt-LT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D1E96D-DCA9-44DC-97D6-5F997BDE6940}" type="sibTrans" cxnId="{E0151573-3750-4F6D-B47E-FABBF4C338AC}">
      <dgm:prSet/>
      <dgm:spPr/>
      <dgm:t>
        <a:bodyPr/>
        <a:lstStyle/>
        <a:p>
          <a:endParaRPr lang="lt-LT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C66FB6A-D3D7-4A32-B172-AF62C26C08A3}">
      <dgm:prSet phldrT="[Tekstas]"/>
      <dgm:spPr/>
      <dgm:t>
        <a:bodyPr/>
        <a:lstStyle/>
        <a:p>
          <a:r>
            <a:rPr lang="lt-LT" dirty="0" smtClean="0">
              <a:latin typeface="Arial" panose="020B0604020202020204" pitchFamily="34" charset="0"/>
              <a:cs typeface="Arial" panose="020B0604020202020204" pitchFamily="34" charset="0"/>
            </a:rPr>
            <a:t>15 335 000 </a:t>
          </a:r>
          <a:r>
            <a:rPr lang="lt-LT" dirty="0" err="1" smtClean="0">
              <a:latin typeface="Arial" panose="020B0604020202020204" pitchFamily="34" charset="0"/>
              <a:cs typeface="Arial" panose="020B0604020202020204" pitchFamily="34" charset="0"/>
            </a:rPr>
            <a:t>Eur</a:t>
          </a:r>
          <a:endParaRPr lang="lt-LT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BBBBD0-E98A-44EC-B9BA-D83A6DBA2CA6}" type="parTrans" cxnId="{3349CDBB-2676-4D14-9534-787B10746FA9}">
      <dgm:prSet/>
      <dgm:spPr/>
      <dgm:t>
        <a:bodyPr/>
        <a:lstStyle/>
        <a:p>
          <a:endParaRPr lang="lt-LT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0570DAB-E4DE-46A5-8C82-B8AEE9DFF8CD}" type="sibTrans" cxnId="{3349CDBB-2676-4D14-9534-787B10746FA9}">
      <dgm:prSet/>
      <dgm:spPr/>
      <dgm:t>
        <a:bodyPr/>
        <a:lstStyle/>
        <a:p>
          <a:endParaRPr lang="lt-LT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3DF2098-ABBE-44F6-AF46-EB938465760F}" type="pres">
      <dgm:prSet presAssocID="{8739F4E7-BEFA-4676-9E93-CD0B40565301}" presName="Name0" presStyleCnt="0">
        <dgm:presLayoutVars>
          <dgm:dir/>
          <dgm:animLvl val="lvl"/>
          <dgm:resizeHandles val="exact"/>
        </dgm:presLayoutVars>
      </dgm:prSet>
      <dgm:spPr/>
    </dgm:pt>
    <dgm:pt modelId="{BCC81676-6370-4A35-99D9-D56DB2F22DF5}" type="pres">
      <dgm:prSet presAssocID="{8EC41D60-AA79-4D54-A0E9-EF8D228E719B}" presName="parTxOnly" presStyleLbl="node1" presStyleIdx="0" presStyleCnt="3" custLinFactNeighborX="-82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FBD466B9-595E-41FF-892C-BC0BBC227076}" type="pres">
      <dgm:prSet presAssocID="{6F1C1611-0A0D-4E9C-ACF8-5A5EFA3FDA9D}" presName="parTxOnlySpace" presStyleCnt="0"/>
      <dgm:spPr/>
    </dgm:pt>
    <dgm:pt modelId="{6693579F-B8B5-48B2-8879-3C305DA11EA3}" type="pres">
      <dgm:prSet presAssocID="{99F54A69-7172-493D-8C8D-9E4A9AF81C48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BD575388-EAC7-4CDB-B3A7-403F42DAEEED}" type="pres">
      <dgm:prSet presAssocID="{AFD1E96D-DCA9-44DC-97D6-5F997BDE6940}" presName="parTxOnlySpace" presStyleCnt="0"/>
      <dgm:spPr/>
    </dgm:pt>
    <dgm:pt modelId="{B833EA0E-DD23-4BD2-AC52-F7DE46CEA5D3}" type="pres">
      <dgm:prSet presAssocID="{BC66FB6A-D3D7-4A32-B172-AF62C26C08A3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t-LT"/>
        </a:p>
      </dgm:t>
    </dgm:pt>
  </dgm:ptLst>
  <dgm:cxnLst>
    <dgm:cxn modelId="{3349CDBB-2676-4D14-9534-787B10746FA9}" srcId="{8739F4E7-BEFA-4676-9E93-CD0B40565301}" destId="{BC66FB6A-D3D7-4A32-B172-AF62C26C08A3}" srcOrd="2" destOrd="0" parTransId="{F5BBBBD0-E98A-44EC-B9BA-D83A6DBA2CA6}" sibTransId="{60570DAB-E4DE-46A5-8C82-B8AEE9DFF8CD}"/>
    <dgm:cxn modelId="{8427C1ED-B2F0-4034-A795-1C93C06F22FC}" type="presOf" srcId="{8739F4E7-BEFA-4676-9E93-CD0B40565301}" destId="{63DF2098-ABBE-44F6-AF46-EB938465760F}" srcOrd="0" destOrd="0" presId="urn:microsoft.com/office/officeart/2005/8/layout/chevron1"/>
    <dgm:cxn modelId="{7837B3D3-52AE-4DDC-8C51-DE9B81A3B97D}" srcId="{8739F4E7-BEFA-4676-9E93-CD0B40565301}" destId="{8EC41D60-AA79-4D54-A0E9-EF8D228E719B}" srcOrd="0" destOrd="0" parTransId="{80554360-AFF4-4565-804D-97C5262ACB1B}" sibTransId="{6F1C1611-0A0D-4E9C-ACF8-5A5EFA3FDA9D}"/>
    <dgm:cxn modelId="{597400D5-62F3-48D0-95B0-599751302907}" type="presOf" srcId="{99F54A69-7172-493D-8C8D-9E4A9AF81C48}" destId="{6693579F-B8B5-48B2-8879-3C305DA11EA3}" srcOrd="0" destOrd="0" presId="urn:microsoft.com/office/officeart/2005/8/layout/chevron1"/>
    <dgm:cxn modelId="{56BF0F0B-E416-4469-A087-0590345D214A}" type="presOf" srcId="{BC66FB6A-D3D7-4A32-B172-AF62C26C08A3}" destId="{B833EA0E-DD23-4BD2-AC52-F7DE46CEA5D3}" srcOrd="0" destOrd="0" presId="urn:microsoft.com/office/officeart/2005/8/layout/chevron1"/>
    <dgm:cxn modelId="{27C946FE-D056-4747-B382-27697CB1C1A1}" type="presOf" srcId="{8EC41D60-AA79-4D54-A0E9-EF8D228E719B}" destId="{BCC81676-6370-4A35-99D9-D56DB2F22DF5}" srcOrd="0" destOrd="0" presId="urn:microsoft.com/office/officeart/2005/8/layout/chevron1"/>
    <dgm:cxn modelId="{E0151573-3750-4F6D-B47E-FABBF4C338AC}" srcId="{8739F4E7-BEFA-4676-9E93-CD0B40565301}" destId="{99F54A69-7172-493D-8C8D-9E4A9AF81C48}" srcOrd="1" destOrd="0" parTransId="{17F2B4E2-0BDE-41CF-BE37-F10389D06415}" sibTransId="{AFD1E96D-DCA9-44DC-97D6-5F997BDE6940}"/>
    <dgm:cxn modelId="{39EE6423-8BC2-4E19-A361-99B19F385186}" type="presParOf" srcId="{63DF2098-ABBE-44F6-AF46-EB938465760F}" destId="{BCC81676-6370-4A35-99D9-D56DB2F22DF5}" srcOrd="0" destOrd="0" presId="urn:microsoft.com/office/officeart/2005/8/layout/chevron1"/>
    <dgm:cxn modelId="{BFA13F41-B4CB-4A53-AB92-25DA29335DBA}" type="presParOf" srcId="{63DF2098-ABBE-44F6-AF46-EB938465760F}" destId="{FBD466B9-595E-41FF-892C-BC0BBC227076}" srcOrd="1" destOrd="0" presId="urn:microsoft.com/office/officeart/2005/8/layout/chevron1"/>
    <dgm:cxn modelId="{8D5C8439-8A21-469D-90C0-4C1AEDC5336A}" type="presParOf" srcId="{63DF2098-ABBE-44F6-AF46-EB938465760F}" destId="{6693579F-B8B5-48B2-8879-3C305DA11EA3}" srcOrd="2" destOrd="0" presId="urn:microsoft.com/office/officeart/2005/8/layout/chevron1"/>
    <dgm:cxn modelId="{7502A01D-310B-4E65-80E4-9C518C9E0898}" type="presParOf" srcId="{63DF2098-ABBE-44F6-AF46-EB938465760F}" destId="{BD575388-EAC7-4CDB-B3A7-403F42DAEEED}" srcOrd="3" destOrd="0" presId="urn:microsoft.com/office/officeart/2005/8/layout/chevron1"/>
    <dgm:cxn modelId="{3FDF15E9-C231-41CC-87C3-160C390F0B35}" type="presParOf" srcId="{63DF2098-ABBE-44F6-AF46-EB938465760F}" destId="{B833EA0E-DD23-4BD2-AC52-F7DE46CEA5D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39F4E7-BEFA-4676-9E93-CD0B40565301}" type="doc">
      <dgm:prSet loTypeId="urn:microsoft.com/office/officeart/2005/8/layout/chevron1" loCatId="process" qsTypeId="urn:microsoft.com/office/officeart/2005/8/quickstyle/simple2" qsCatId="simple" csTypeId="urn:microsoft.com/office/officeart/2005/8/colors/accent0_2" csCatId="mainScheme" phldr="1"/>
      <dgm:spPr/>
    </dgm:pt>
    <dgm:pt modelId="{BC66FB6A-D3D7-4A32-B172-AF62C26C08A3}">
      <dgm:prSet phldrT="[Tekstas]"/>
      <dgm:spPr/>
      <dgm:t>
        <a:bodyPr/>
        <a:lstStyle/>
        <a:p>
          <a:r>
            <a:rPr lang="lt-LT" dirty="0" smtClean="0">
              <a:latin typeface="Arial" panose="020B0604020202020204" pitchFamily="34" charset="0"/>
              <a:cs typeface="Arial" panose="020B0604020202020204" pitchFamily="34" charset="0"/>
            </a:rPr>
            <a:t>114 507 700 </a:t>
          </a:r>
          <a:r>
            <a:rPr lang="lt-LT" dirty="0" err="1" smtClean="0">
              <a:latin typeface="Arial" panose="020B0604020202020204" pitchFamily="34" charset="0"/>
              <a:cs typeface="Arial" panose="020B0604020202020204" pitchFamily="34" charset="0"/>
            </a:rPr>
            <a:t>Eur</a:t>
          </a:r>
          <a:endParaRPr lang="lt-LT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0570DAB-E4DE-46A5-8C82-B8AEE9DFF8CD}" type="sibTrans" cxnId="{3349CDBB-2676-4D14-9534-787B10746FA9}">
      <dgm:prSet/>
      <dgm:spPr/>
      <dgm:t>
        <a:bodyPr/>
        <a:lstStyle/>
        <a:p>
          <a:endParaRPr lang="lt-LT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BBBBD0-E98A-44EC-B9BA-D83A6DBA2CA6}" type="parTrans" cxnId="{3349CDBB-2676-4D14-9534-787B10746FA9}">
      <dgm:prSet/>
      <dgm:spPr/>
      <dgm:t>
        <a:bodyPr/>
        <a:lstStyle/>
        <a:p>
          <a:endParaRPr lang="lt-LT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F54A69-7172-493D-8C8D-9E4A9AF81C48}">
      <dgm:prSet phldrT="[Tekstas]"/>
      <dgm:spPr/>
      <dgm:t>
        <a:bodyPr/>
        <a:lstStyle/>
        <a:p>
          <a:r>
            <a:rPr lang="lt-LT" dirty="0" smtClean="0">
              <a:latin typeface="Arial" panose="020B0604020202020204" pitchFamily="34" charset="0"/>
              <a:cs typeface="Arial" panose="020B0604020202020204" pitchFamily="34" charset="0"/>
            </a:rPr>
            <a:t>61 priemonė</a:t>
          </a:r>
          <a:endParaRPr lang="lt-LT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D1E96D-DCA9-44DC-97D6-5F997BDE6940}" type="sibTrans" cxnId="{E0151573-3750-4F6D-B47E-FABBF4C338AC}">
      <dgm:prSet/>
      <dgm:spPr/>
      <dgm:t>
        <a:bodyPr/>
        <a:lstStyle/>
        <a:p>
          <a:endParaRPr lang="lt-LT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7F2B4E2-0BDE-41CF-BE37-F10389D06415}" type="parTrans" cxnId="{E0151573-3750-4F6D-B47E-FABBF4C338AC}">
      <dgm:prSet/>
      <dgm:spPr/>
      <dgm:t>
        <a:bodyPr/>
        <a:lstStyle/>
        <a:p>
          <a:endParaRPr lang="lt-LT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C41D60-AA79-4D54-A0E9-EF8D228E719B}">
      <dgm:prSet phldrT="[Tekstas]"/>
      <dgm:spPr/>
      <dgm:t>
        <a:bodyPr/>
        <a:lstStyle/>
        <a:p>
          <a:r>
            <a:rPr lang="lt-LT" dirty="0" smtClean="0">
              <a:latin typeface="Arial" panose="020B0604020202020204" pitchFamily="34" charset="0"/>
              <a:cs typeface="Arial" panose="020B0604020202020204" pitchFamily="34" charset="0"/>
            </a:rPr>
            <a:t>Socialinės ir sveikatos paslaugos, infrastruktūra, socialinė parama</a:t>
          </a:r>
          <a:endParaRPr lang="lt-LT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F1C1611-0A0D-4E9C-ACF8-5A5EFA3FDA9D}" type="sibTrans" cxnId="{7837B3D3-52AE-4DDC-8C51-DE9B81A3B97D}">
      <dgm:prSet/>
      <dgm:spPr/>
      <dgm:t>
        <a:bodyPr/>
        <a:lstStyle/>
        <a:p>
          <a:endParaRPr lang="lt-LT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0554360-AFF4-4565-804D-97C5262ACB1B}" type="parTrans" cxnId="{7837B3D3-52AE-4DDC-8C51-DE9B81A3B97D}">
      <dgm:prSet/>
      <dgm:spPr/>
      <dgm:t>
        <a:bodyPr/>
        <a:lstStyle/>
        <a:p>
          <a:endParaRPr lang="lt-LT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3DF2098-ABBE-44F6-AF46-EB938465760F}" type="pres">
      <dgm:prSet presAssocID="{8739F4E7-BEFA-4676-9E93-CD0B40565301}" presName="Name0" presStyleCnt="0">
        <dgm:presLayoutVars>
          <dgm:dir/>
          <dgm:animLvl val="lvl"/>
          <dgm:resizeHandles val="exact"/>
        </dgm:presLayoutVars>
      </dgm:prSet>
      <dgm:spPr/>
    </dgm:pt>
    <dgm:pt modelId="{BCC81676-6370-4A35-99D9-D56DB2F22DF5}" type="pres">
      <dgm:prSet presAssocID="{8EC41D60-AA79-4D54-A0E9-EF8D228E719B}" presName="parTxOnly" presStyleLbl="node1" presStyleIdx="0" presStyleCnt="3" custLinFactNeighborX="-688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FBD466B9-595E-41FF-892C-BC0BBC227076}" type="pres">
      <dgm:prSet presAssocID="{6F1C1611-0A0D-4E9C-ACF8-5A5EFA3FDA9D}" presName="parTxOnlySpace" presStyleCnt="0"/>
      <dgm:spPr/>
    </dgm:pt>
    <dgm:pt modelId="{6693579F-B8B5-48B2-8879-3C305DA11EA3}" type="pres">
      <dgm:prSet presAssocID="{99F54A69-7172-493D-8C8D-9E4A9AF81C48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BD575388-EAC7-4CDB-B3A7-403F42DAEEED}" type="pres">
      <dgm:prSet presAssocID="{AFD1E96D-DCA9-44DC-97D6-5F997BDE6940}" presName="parTxOnlySpace" presStyleCnt="0"/>
      <dgm:spPr/>
    </dgm:pt>
    <dgm:pt modelId="{B833EA0E-DD23-4BD2-AC52-F7DE46CEA5D3}" type="pres">
      <dgm:prSet presAssocID="{BC66FB6A-D3D7-4A32-B172-AF62C26C08A3}" presName="parTxOnly" presStyleLbl="node1" presStyleIdx="2" presStyleCnt="3" custLinFactNeighborX="82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t-LT"/>
        </a:p>
      </dgm:t>
    </dgm:pt>
  </dgm:ptLst>
  <dgm:cxnLst>
    <dgm:cxn modelId="{3349CDBB-2676-4D14-9534-787B10746FA9}" srcId="{8739F4E7-BEFA-4676-9E93-CD0B40565301}" destId="{BC66FB6A-D3D7-4A32-B172-AF62C26C08A3}" srcOrd="2" destOrd="0" parTransId="{F5BBBBD0-E98A-44EC-B9BA-D83A6DBA2CA6}" sibTransId="{60570DAB-E4DE-46A5-8C82-B8AEE9DFF8CD}"/>
    <dgm:cxn modelId="{8427C1ED-B2F0-4034-A795-1C93C06F22FC}" type="presOf" srcId="{8739F4E7-BEFA-4676-9E93-CD0B40565301}" destId="{63DF2098-ABBE-44F6-AF46-EB938465760F}" srcOrd="0" destOrd="0" presId="urn:microsoft.com/office/officeart/2005/8/layout/chevron1"/>
    <dgm:cxn modelId="{7837B3D3-52AE-4DDC-8C51-DE9B81A3B97D}" srcId="{8739F4E7-BEFA-4676-9E93-CD0B40565301}" destId="{8EC41D60-AA79-4D54-A0E9-EF8D228E719B}" srcOrd="0" destOrd="0" parTransId="{80554360-AFF4-4565-804D-97C5262ACB1B}" sibTransId="{6F1C1611-0A0D-4E9C-ACF8-5A5EFA3FDA9D}"/>
    <dgm:cxn modelId="{597400D5-62F3-48D0-95B0-599751302907}" type="presOf" srcId="{99F54A69-7172-493D-8C8D-9E4A9AF81C48}" destId="{6693579F-B8B5-48B2-8879-3C305DA11EA3}" srcOrd="0" destOrd="0" presId="urn:microsoft.com/office/officeart/2005/8/layout/chevron1"/>
    <dgm:cxn modelId="{56BF0F0B-E416-4469-A087-0590345D214A}" type="presOf" srcId="{BC66FB6A-D3D7-4A32-B172-AF62C26C08A3}" destId="{B833EA0E-DD23-4BD2-AC52-F7DE46CEA5D3}" srcOrd="0" destOrd="0" presId="urn:microsoft.com/office/officeart/2005/8/layout/chevron1"/>
    <dgm:cxn modelId="{27C946FE-D056-4747-B382-27697CB1C1A1}" type="presOf" srcId="{8EC41D60-AA79-4D54-A0E9-EF8D228E719B}" destId="{BCC81676-6370-4A35-99D9-D56DB2F22DF5}" srcOrd="0" destOrd="0" presId="urn:microsoft.com/office/officeart/2005/8/layout/chevron1"/>
    <dgm:cxn modelId="{E0151573-3750-4F6D-B47E-FABBF4C338AC}" srcId="{8739F4E7-BEFA-4676-9E93-CD0B40565301}" destId="{99F54A69-7172-493D-8C8D-9E4A9AF81C48}" srcOrd="1" destOrd="0" parTransId="{17F2B4E2-0BDE-41CF-BE37-F10389D06415}" sibTransId="{AFD1E96D-DCA9-44DC-97D6-5F997BDE6940}"/>
    <dgm:cxn modelId="{39EE6423-8BC2-4E19-A361-99B19F385186}" type="presParOf" srcId="{63DF2098-ABBE-44F6-AF46-EB938465760F}" destId="{BCC81676-6370-4A35-99D9-D56DB2F22DF5}" srcOrd="0" destOrd="0" presId="urn:microsoft.com/office/officeart/2005/8/layout/chevron1"/>
    <dgm:cxn modelId="{BFA13F41-B4CB-4A53-AB92-25DA29335DBA}" type="presParOf" srcId="{63DF2098-ABBE-44F6-AF46-EB938465760F}" destId="{FBD466B9-595E-41FF-892C-BC0BBC227076}" srcOrd="1" destOrd="0" presId="urn:microsoft.com/office/officeart/2005/8/layout/chevron1"/>
    <dgm:cxn modelId="{8D5C8439-8A21-469D-90C0-4C1AEDC5336A}" type="presParOf" srcId="{63DF2098-ABBE-44F6-AF46-EB938465760F}" destId="{6693579F-B8B5-48B2-8879-3C305DA11EA3}" srcOrd="2" destOrd="0" presId="urn:microsoft.com/office/officeart/2005/8/layout/chevron1"/>
    <dgm:cxn modelId="{7502A01D-310B-4E65-80E4-9C518C9E0898}" type="presParOf" srcId="{63DF2098-ABBE-44F6-AF46-EB938465760F}" destId="{BD575388-EAC7-4CDB-B3A7-403F42DAEEED}" srcOrd="3" destOrd="0" presId="urn:microsoft.com/office/officeart/2005/8/layout/chevron1"/>
    <dgm:cxn modelId="{3FDF15E9-C231-41CC-87C3-160C390F0B35}" type="presParOf" srcId="{63DF2098-ABBE-44F6-AF46-EB938465760F}" destId="{B833EA0E-DD23-4BD2-AC52-F7DE46CEA5D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739F4E7-BEFA-4676-9E93-CD0B40565301}" type="doc">
      <dgm:prSet loTypeId="urn:microsoft.com/office/officeart/2005/8/layout/chevron1" loCatId="process" qsTypeId="urn:microsoft.com/office/officeart/2005/8/quickstyle/simple2" qsCatId="simple" csTypeId="urn:microsoft.com/office/officeart/2005/8/colors/colorful3" csCatId="colorful" phldr="1"/>
      <dgm:spPr/>
    </dgm:pt>
    <dgm:pt modelId="{BC66FB6A-D3D7-4A32-B172-AF62C26C08A3}">
      <dgm:prSet phldrT="[Tekstas]"/>
      <dgm:spPr/>
      <dgm:t>
        <a:bodyPr/>
        <a:lstStyle/>
        <a:p>
          <a:r>
            <a:rPr lang="lt-LT" dirty="0" smtClean="0">
              <a:latin typeface="Arial" panose="020B0604020202020204" pitchFamily="34" charset="0"/>
              <a:cs typeface="Arial" panose="020B0604020202020204" pitchFamily="34" charset="0"/>
            </a:rPr>
            <a:t>101 777 200 </a:t>
          </a:r>
          <a:r>
            <a:rPr lang="lt-LT" dirty="0" err="1" smtClean="0">
              <a:latin typeface="Arial" panose="020B0604020202020204" pitchFamily="34" charset="0"/>
              <a:cs typeface="Arial" panose="020B0604020202020204" pitchFamily="34" charset="0"/>
            </a:rPr>
            <a:t>Eur</a:t>
          </a:r>
          <a:endParaRPr lang="lt-LT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0570DAB-E4DE-46A5-8C82-B8AEE9DFF8CD}" type="sibTrans" cxnId="{3349CDBB-2676-4D14-9534-787B10746FA9}">
      <dgm:prSet/>
      <dgm:spPr/>
      <dgm:t>
        <a:bodyPr/>
        <a:lstStyle/>
        <a:p>
          <a:endParaRPr lang="lt-LT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BBBBD0-E98A-44EC-B9BA-D83A6DBA2CA6}" type="parTrans" cxnId="{3349CDBB-2676-4D14-9534-787B10746FA9}">
      <dgm:prSet/>
      <dgm:spPr/>
      <dgm:t>
        <a:bodyPr/>
        <a:lstStyle/>
        <a:p>
          <a:endParaRPr lang="lt-LT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F54A69-7172-493D-8C8D-9E4A9AF81C48}">
      <dgm:prSet phldrT="[Tekstas]"/>
      <dgm:spPr/>
      <dgm:t>
        <a:bodyPr/>
        <a:lstStyle/>
        <a:p>
          <a:r>
            <a:rPr lang="lt-LT" dirty="0" smtClean="0">
              <a:latin typeface="Arial" panose="020B0604020202020204" pitchFamily="34" charset="0"/>
              <a:cs typeface="Arial" panose="020B0604020202020204" pitchFamily="34" charset="0"/>
            </a:rPr>
            <a:t> 48 priemonės</a:t>
          </a:r>
          <a:endParaRPr lang="lt-LT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D1E96D-DCA9-44DC-97D6-5F997BDE6940}" type="sibTrans" cxnId="{E0151573-3750-4F6D-B47E-FABBF4C338AC}">
      <dgm:prSet/>
      <dgm:spPr/>
      <dgm:t>
        <a:bodyPr/>
        <a:lstStyle/>
        <a:p>
          <a:endParaRPr lang="lt-LT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7F2B4E2-0BDE-41CF-BE37-F10389D06415}" type="parTrans" cxnId="{E0151573-3750-4F6D-B47E-FABBF4C338AC}">
      <dgm:prSet/>
      <dgm:spPr/>
      <dgm:t>
        <a:bodyPr/>
        <a:lstStyle/>
        <a:p>
          <a:endParaRPr lang="lt-LT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C41D60-AA79-4D54-A0E9-EF8D228E719B}">
      <dgm:prSet phldrT="[Tekstas]"/>
      <dgm:spPr/>
      <dgm:t>
        <a:bodyPr/>
        <a:lstStyle/>
        <a:p>
          <a:r>
            <a:rPr lang="lt-LT" dirty="0" smtClean="0">
              <a:latin typeface="Arial" panose="020B0604020202020204" pitchFamily="34" charset="0"/>
              <a:cs typeface="Arial" panose="020B0604020202020204" pitchFamily="34" charset="0"/>
            </a:rPr>
            <a:t>Inžinerinė infrastruktūra, energetinis </a:t>
          </a:r>
          <a:r>
            <a:rPr lang="lt-LT" dirty="0" err="1" smtClean="0">
              <a:latin typeface="Arial" panose="020B0604020202020204" pitchFamily="34" charset="0"/>
              <a:cs typeface="Arial" panose="020B0604020202020204" pitchFamily="34" charset="0"/>
            </a:rPr>
            <a:t>efektvyumas</a:t>
          </a:r>
          <a:r>
            <a:rPr lang="lt-LT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endParaRPr lang="lt-LT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F1C1611-0A0D-4E9C-ACF8-5A5EFA3FDA9D}" type="sibTrans" cxnId="{7837B3D3-52AE-4DDC-8C51-DE9B81A3B97D}">
      <dgm:prSet/>
      <dgm:spPr/>
      <dgm:t>
        <a:bodyPr/>
        <a:lstStyle/>
        <a:p>
          <a:endParaRPr lang="lt-LT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0554360-AFF4-4565-804D-97C5262ACB1B}" type="parTrans" cxnId="{7837B3D3-52AE-4DDC-8C51-DE9B81A3B97D}">
      <dgm:prSet/>
      <dgm:spPr/>
      <dgm:t>
        <a:bodyPr/>
        <a:lstStyle/>
        <a:p>
          <a:endParaRPr lang="lt-LT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3DF2098-ABBE-44F6-AF46-EB938465760F}" type="pres">
      <dgm:prSet presAssocID="{8739F4E7-BEFA-4676-9E93-CD0B40565301}" presName="Name0" presStyleCnt="0">
        <dgm:presLayoutVars>
          <dgm:dir/>
          <dgm:animLvl val="lvl"/>
          <dgm:resizeHandles val="exact"/>
        </dgm:presLayoutVars>
      </dgm:prSet>
      <dgm:spPr/>
    </dgm:pt>
    <dgm:pt modelId="{BCC81676-6370-4A35-99D9-D56DB2F22DF5}" type="pres">
      <dgm:prSet presAssocID="{8EC41D60-AA79-4D54-A0E9-EF8D228E719B}" presName="parTxOnly" presStyleLbl="node1" presStyleIdx="0" presStyleCnt="3" custLinFactNeighborX="-821" custLinFactNeighborY="-14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FBD466B9-595E-41FF-892C-BC0BBC227076}" type="pres">
      <dgm:prSet presAssocID="{6F1C1611-0A0D-4E9C-ACF8-5A5EFA3FDA9D}" presName="parTxOnlySpace" presStyleCnt="0"/>
      <dgm:spPr/>
    </dgm:pt>
    <dgm:pt modelId="{6693579F-B8B5-48B2-8879-3C305DA11EA3}" type="pres">
      <dgm:prSet presAssocID="{99F54A69-7172-493D-8C8D-9E4A9AF81C48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BD575388-EAC7-4CDB-B3A7-403F42DAEEED}" type="pres">
      <dgm:prSet presAssocID="{AFD1E96D-DCA9-44DC-97D6-5F997BDE6940}" presName="parTxOnlySpace" presStyleCnt="0"/>
      <dgm:spPr/>
    </dgm:pt>
    <dgm:pt modelId="{B833EA0E-DD23-4BD2-AC52-F7DE46CEA5D3}" type="pres">
      <dgm:prSet presAssocID="{BC66FB6A-D3D7-4A32-B172-AF62C26C08A3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t-LT"/>
        </a:p>
      </dgm:t>
    </dgm:pt>
  </dgm:ptLst>
  <dgm:cxnLst>
    <dgm:cxn modelId="{3349CDBB-2676-4D14-9534-787B10746FA9}" srcId="{8739F4E7-BEFA-4676-9E93-CD0B40565301}" destId="{BC66FB6A-D3D7-4A32-B172-AF62C26C08A3}" srcOrd="2" destOrd="0" parTransId="{F5BBBBD0-E98A-44EC-B9BA-D83A6DBA2CA6}" sibTransId="{60570DAB-E4DE-46A5-8C82-B8AEE9DFF8CD}"/>
    <dgm:cxn modelId="{8427C1ED-B2F0-4034-A795-1C93C06F22FC}" type="presOf" srcId="{8739F4E7-BEFA-4676-9E93-CD0B40565301}" destId="{63DF2098-ABBE-44F6-AF46-EB938465760F}" srcOrd="0" destOrd="0" presId="urn:microsoft.com/office/officeart/2005/8/layout/chevron1"/>
    <dgm:cxn modelId="{7837B3D3-52AE-4DDC-8C51-DE9B81A3B97D}" srcId="{8739F4E7-BEFA-4676-9E93-CD0B40565301}" destId="{8EC41D60-AA79-4D54-A0E9-EF8D228E719B}" srcOrd="0" destOrd="0" parTransId="{80554360-AFF4-4565-804D-97C5262ACB1B}" sibTransId="{6F1C1611-0A0D-4E9C-ACF8-5A5EFA3FDA9D}"/>
    <dgm:cxn modelId="{597400D5-62F3-48D0-95B0-599751302907}" type="presOf" srcId="{99F54A69-7172-493D-8C8D-9E4A9AF81C48}" destId="{6693579F-B8B5-48B2-8879-3C305DA11EA3}" srcOrd="0" destOrd="0" presId="urn:microsoft.com/office/officeart/2005/8/layout/chevron1"/>
    <dgm:cxn modelId="{56BF0F0B-E416-4469-A087-0590345D214A}" type="presOf" srcId="{BC66FB6A-D3D7-4A32-B172-AF62C26C08A3}" destId="{B833EA0E-DD23-4BD2-AC52-F7DE46CEA5D3}" srcOrd="0" destOrd="0" presId="urn:microsoft.com/office/officeart/2005/8/layout/chevron1"/>
    <dgm:cxn modelId="{27C946FE-D056-4747-B382-27697CB1C1A1}" type="presOf" srcId="{8EC41D60-AA79-4D54-A0E9-EF8D228E719B}" destId="{BCC81676-6370-4A35-99D9-D56DB2F22DF5}" srcOrd="0" destOrd="0" presId="urn:microsoft.com/office/officeart/2005/8/layout/chevron1"/>
    <dgm:cxn modelId="{E0151573-3750-4F6D-B47E-FABBF4C338AC}" srcId="{8739F4E7-BEFA-4676-9E93-CD0B40565301}" destId="{99F54A69-7172-493D-8C8D-9E4A9AF81C48}" srcOrd="1" destOrd="0" parTransId="{17F2B4E2-0BDE-41CF-BE37-F10389D06415}" sibTransId="{AFD1E96D-DCA9-44DC-97D6-5F997BDE6940}"/>
    <dgm:cxn modelId="{39EE6423-8BC2-4E19-A361-99B19F385186}" type="presParOf" srcId="{63DF2098-ABBE-44F6-AF46-EB938465760F}" destId="{BCC81676-6370-4A35-99D9-D56DB2F22DF5}" srcOrd="0" destOrd="0" presId="urn:microsoft.com/office/officeart/2005/8/layout/chevron1"/>
    <dgm:cxn modelId="{BFA13F41-B4CB-4A53-AB92-25DA29335DBA}" type="presParOf" srcId="{63DF2098-ABBE-44F6-AF46-EB938465760F}" destId="{FBD466B9-595E-41FF-892C-BC0BBC227076}" srcOrd="1" destOrd="0" presId="urn:microsoft.com/office/officeart/2005/8/layout/chevron1"/>
    <dgm:cxn modelId="{8D5C8439-8A21-469D-90C0-4C1AEDC5336A}" type="presParOf" srcId="{63DF2098-ABBE-44F6-AF46-EB938465760F}" destId="{6693579F-B8B5-48B2-8879-3C305DA11EA3}" srcOrd="2" destOrd="0" presId="urn:microsoft.com/office/officeart/2005/8/layout/chevron1"/>
    <dgm:cxn modelId="{7502A01D-310B-4E65-80E4-9C518C9E0898}" type="presParOf" srcId="{63DF2098-ABBE-44F6-AF46-EB938465760F}" destId="{BD575388-EAC7-4CDB-B3A7-403F42DAEEED}" srcOrd="3" destOrd="0" presId="urn:microsoft.com/office/officeart/2005/8/layout/chevron1"/>
    <dgm:cxn modelId="{3FDF15E9-C231-41CC-87C3-160C390F0B35}" type="presParOf" srcId="{63DF2098-ABBE-44F6-AF46-EB938465760F}" destId="{B833EA0E-DD23-4BD2-AC52-F7DE46CEA5D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739F4E7-BEFA-4676-9E93-CD0B40565301}" type="doc">
      <dgm:prSet loTypeId="urn:microsoft.com/office/officeart/2005/8/layout/chevron1" loCatId="process" qsTypeId="urn:microsoft.com/office/officeart/2005/8/quickstyle/simple2" qsCatId="simple" csTypeId="urn:microsoft.com/office/officeart/2005/8/colors/accent2_5" csCatId="accent2" phldr="1"/>
      <dgm:spPr/>
    </dgm:pt>
    <dgm:pt modelId="{BC66FB6A-D3D7-4A32-B172-AF62C26C08A3}">
      <dgm:prSet phldrT="[Tekstas]"/>
      <dgm:spPr/>
      <dgm:t>
        <a:bodyPr/>
        <a:lstStyle/>
        <a:p>
          <a:r>
            <a:rPr lang="lt-LT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9 000 900 </a:t>
          </a:r>
          <a:r>
            <a:rPr lang="lt-LT" dirty="0" err="1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Eur</a:t>
          </a:r>
          <a:endParaRPr lang="lt-LT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0570DAB-E4DE-46A5-8C82-B8AEE9DFF8CD}" type="sibTrans" cxnId="{3349CDBB-2676-4D14-9534-787B10746FA9}">
      <dgm:prSet/>
      <dgm:spPr/>
      <dgm:t>
        <a:bodyPr/>
        <a:lstStyle/>
        <a:p>
          <a:endParaRPr lang="lt-LT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BBBBD0-E98A-44EC-B9BA-D83A6DBA2CA6}" type="parTrans" cxnId="{3349CDBB-2676-4D14-9534-787B10746FA9}">
      <dgm:prSet/>
      <dgm:spPr/>
      <dgm:t>
        <a:bodyPr/>
        <a:lstStyle/>
        <a:p>
          <a:endParaRPr lang="lt-LT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F54A69-7172-493D-8C8D-9E4A9AF81C48}">
      <dgm:prSet phldrT="[Tekstas]"/>
      <dgm:spPr/>
      <dgm:t>
        <a:bodyPr/>
        <a:lstStyle/>
        <a:p>
          <a:r>
            <a:rPr lang="lt-LT" dirty="0" smtClean="0">
              <a:latin typeface="Arial" panose="020B0604020202020204" pitchFamily="34" charset="0"/>
              <a:cs typeface="Arial" panose="020B0604020202020204" pitchFamily="34" charset="0"/>
            </a:rPr>
            <a:t> 5 priemonės</a:t>
          </a:r>
          <a:endParaRPr lang="lt-LT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D1E96D-DCA9-44DC-97D6-5F997BDE6940}" type="sibTrans" cxnId="{E0151573-3750-4F6D-B47E-FABBF4C338AC}">
      <dgm:prSet/>
      <dgm:spPr/>
      <dgm:t>
        <a:bodyPr/>
        <a:lstStyle/>
        <a:p>
          <a:endParaRPr lang="lt-LT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7F2B4E2-0BDE-41CF-BE37-F10389D06415}" type="parTrans" cxnId="{E0151573-3750-4F6D-B47E-FABBF4C338AC}">
      <dgm:prSet/>
      <dgm:spPr/>
      <dgm:t>
        <a:bodyPr/>
        <a:lstStyle/>
        <a:p>
          <a:endParaRPr lang="lt-LT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C41D60-AA79-4D54-A0E9-EF8D228E719B}">
      <dgm:prSet phldrT="[Tekstas]"/>
      <dgm:spPr/>
      <dgm:t>
        <a:bodyPr/>
        <a:lstStyle/>
        <a:p>
          <a:r>
            <a:rPr lang="lt-LT" dirty="0" smtClean="0">
              <a:latin typeface="Arial" panose="020B0604020202020204" pitchFamily="34" charset="0"/>
              <a:cs typeface="Arial" panose="020B0604020202020204" pitchFamily="34" charset="0"/>
            </a:rPr>
            <a:t>švari aplinka, tinkamas atliekų tvarkymas</a:t>
          </a:r>
          <a:endParaRPr lang="lt-LT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F1C1611-0A0D-4E9C-ACF8-5A5EFA3FDA9D}" type="sibTrans" cxnId="{7837B3D3-52AE-4DDC-8C51-DE9B81A3B97D}">
      <dgm:prSet/>
      <dgm:spPr/>
      <dgm:t>
        <a:bodyPr/>
        <a:lstStyle/>
        <a:p>
          <a:endParaRPr lang="lt-LT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0554360-AFF4-4565-804D-97C5262ACB1B}" type="parTrans" cxnId="{7837B3D3-52AE-4DDC-8C51-DE9B81A3B97D}">
      <dgm:prSet/>
      <dgm:spPr/>
      <dgm:t>
        <a:bodyPr/>
        <a:lstStyle/>
        <a:p>
          <a:endParaRPr lang="lt-LT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3DF2098-ABBE-44F6-AF46-EB938465760F}" type="pres">
      <dgm:prSet presAssocID="{8739F4E7-BEFA-4676-9E93-CD0B40565301}" presName="Name0" presStyleCnt="0">
        <dgm:presLayoutVars>
          <dgm:dir/>
          <dgm:animLvl val="lvl"/>
          <dgm:resizeHandles val="exact"/>
        </dgm:presLayoutVars>
      </dgm:prSet>
      <dgm:spPr/>
    </dgm:pt>
    <dgm:pt modelId="{BCC81676-6370-4A35-99D9-D56DB2F22DF5}" type="pres">
      <dgm:prSet presAssocID="{8EC41D60-AA79-4D54-A0E9-EF8D228E719B}" presName="parTxOnly" presStyleLbl="node1" presStyleIdx="0" presStyleCnt="3" custLinFactNeighborX="-79408" custLinFactNeighborY="-1375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FBD466B9-595E-41FF-892C-BC0BBC227076}" type="pres">
      <dgm:prSet presAssocID="{6F1C1611-0A0D-4E9C-ACF8-5A5EFA3FDA9D}" presName="parTxOnlySpace" presStyleCnt="0"/>
      <dgm:spPr/>
    </dgm:pt>
    <dgm:pt modelId="{6693579F-B8B5-48B2-8879-3C305DA11EA3}" type="pres">
      <dgm:prSet presAssocID="{99F54A69-7172-493D-8C8D-9E4A9AF81C48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BD575388-EAC7-4CDB-B3A7-403F42DAEEED}" type="pres">
      <dgm:prSet presAssocID="{AFD1E96D-DCA9-44DC-97D6-5F997BDE6940}" presName="parTxOnlySpace" presStyleCnt="0"/>
      <dgm:spPr/>
    </dgm:pt>
    <dgm:pt modelId="{B833EA0E-DD23-4BD2-AC52-F7DE46CEA5D3}" type="pres">
      <dgm:prSet presAssocID="{BC66FB6A-D3D7-4A32-B172-AF62C26C08A3}" presName="parTxOnly" presStyleLbl="node1" presStyleIdx="2" presStyleCnt="3" custLinFactX="2656" custLinFactNeighborX="100000" custLinFactNeighborY="1024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t-LT"/>
        </a:p>
      </dgm:t>
    </dgm:pt>
  </dgm:ptLst>
  <dgm:cxnLst>
    <dgm:cxn modelId="{3349CDBB-2676-4D14-9534-787B10746FA9}" srcId="{8739F4E7-BEFA-4676-9E93-CD0B40565301}" destId="{BC66FB6A-D3D7-4A32-B172-AF62C26C08A3}" srcOrd="2" destOrd="0" parTransId="{F5BBBBD0-E98A-44EC-B9BA-D83A6DBA2CA6}" sibTransId="{60570DAB-E4DE-46A5-8C82-B8AEE9DFF8CD}"/>
    <dgm:cxn modelId="{8427C1ED-B2F0-4034-A795-1C93C06F22FC}" type="presOf" srcId="{8739F4E7-BEFA-4676-9E93-CD0B40565301}" destId="{63DF2098-ABBE-44F6-AF46-EB938465760F}" srcOrd="0" destOrd="0" presId="urn:microsoft.com/office/officeart/2005/8/layout/chevron1"/>
    <dgm:cxn modelId="{7837B3D3-52AE-4DDC-8C51-DE9B81A3B97D}" srcId="{8739F4E7-BEFA-4676-9E93-CD0B40565301}" destId="{8EC41D60-AA79-4D54-A0E9-EF8D228E719B}" srcOrd="0" destOrd="0" parTransId="{80554360-AFF4-4565-804D-97C5262ACB1B}" sibTransId="{6F1C1611-0A0D-4E9C-ACF8-5A5EFA3FDA9D}"/>
    <dgm:cxn modelId="{597400D5-62F3-48D0-95B0-599751302907}" type="presOf" srcId="{99F54A69-7172-493D-8C8D-9E4A9AF81C48}" destId="{6693579F-B8B5-48B2-8879-3C305DA11EA3}" srcOrd="0" destOrd="0" presId="urn:microsoft.com/office/officeart/2005/8/layout/chevron1"/>
    <dgm:cxn modelId="{56BF0F0B-E416-4469-A087-0590345D214A}" type="presOf" srcId="{BC66FB6A-D3D7-4A32-B172-AF62C26C08A3}" destId="{B833EA0E-DD23-4BD2-AC52-F7DE46CEA5D3}" srcOrd="0" destOrd="0" presId="urn:microsoft.com/office/officeart/2005/8/layout/chevron1"/>
    <dgm:cxn modelId="{27C946FE-D056-4747-B382-27697CB1C1A1}" type="presOf" srcId="{8EC41D60-AA79-4D54-A0E9-EF8D228E719B}" destId="{BCC81676-6370-4A35-99D9-D56DB2F22DF5}" srcOrd="0" destOrd="0" presId="urn:microsoft.com/office/officeart/2005/8/layout/chevron1"/>
    <dgm:cxn modelId="{E0151573-3750-4F6D-B47E-FABBF4C338AC}" srcId="{8739F4E7-BEFA-4676-9E93-CD0B40565301}" destId="{99F54A69-7172-493D-8C8D-9E4A9AF81C48}" srcOrd="1" destOrd="0" parTransId="{17F2B4E2-0BDE-41CF-BE37-F10389D06415}" sibTransId="{AFD1E96D-DCA9-44DC-97D6-5F997BDE6940}"/>
    <dgm:cxn modelId="{39EE6423-8BC2-4E19-A361-99B19F385186}" type="presParOf" srcId="{63DF2098-ABBE-44F6-AF46-EB938465760F}" destId="{BCC81676-6370-4A35-99D9-D56DB2F22DF5}" srcOrd="0" destOrd="0" presId="urn:microsoft.com/office/officeart/2005/8/layout/chevron1"/>
    <dgm:cxn modelId="{BFA13F41-B4CB-4A53-AB92-25DA29335DBA}" type="presParOf" srcId="{63DF2098-ABBE-44F6-AF46-EB938465760F}" destId="{FBD466B9-595E-41FF-892C-BC0BBC227076}" srcOrd="1" destOrd="0" presId="urn:microsoft.com/office/officeart/2005/8/layout/chevron1"/>
    <dgm:cxn modelId="{8D5C8439-8A21-469D-90C0-4C1AEDC5336A}" type="presParOf" srcId="{63DF2098-ABBE-44F6-AF46-EB938465760F}" destId="{6693579F-B8B5-48B2-8879-3C305DA11EA3}" srcOrd="2" destOrd="0" presId="urn:microsoft.com/office/officeart/2005/8/layout/chevron1"/>
    <dgm:cxn modelId="{7502A01D-310B-4E65-80E4-9C518C9E0898}" type="presParOf" srcId="{63DF2098-ABBE-44F6-AF46-EB938465760F}" destId="{BD575388-EAC7-4CDB-B3A7-403F42DAEEED}" srcOrd="3" destOrd="0" presId="urn:microsoft.com/office/officeart/2005/8/layout/chevron1"/>
    <dgm:cxn modelId="{3FDF15E9-C231-41CC-87C3-160C390F0B35}" type="presParOf" srcId="{63DF2098-ABBE-44F6-AF46-EB938465760F}" destId="{B833EA0E-DD23-4BD2-AC52-F7DE46CEA5D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739F4E7-BEFA-4676-9E93-CD0B40565301}" type="doc">
      <dgm:prSet loTypeId="urn:microsoft.com/office/officeart/2005/8/layout/chevron1" loCatId="process" qsTypeId="urn:microsoft.com/office/officeart/2005/8/quickstyle/simple2" qsCatId="simple" csTypeId="urn:microsoft.com/office/officeart/2005/8/colors/colorful4" csCatId="colorful" phldr="1"/>
      <dgm:spPr/>
    </dgm:pt>
    <dgm:pt modelId="{BC66FB6A-D3D7-4A32-B172-AF62C26C08A3}">
      <dgm:prSet phldrT="[Tekstas]"/>
      <dgm:spPr/>
      <dgm:t>
        <a:bodyPr/>
        <a:lstStyle/>
        <a:p>
          <a:r>
            <a:rPr lang="lt-LT" dirty="0" smtClean="0">
              <a:latin typeface="Arial" panose="020B0604020202020204" pitchFamily="34" charset="0"/>
              <a:cs typeface="Arial" panose="020B0604020202020204" pitchFamily="34" charset="0"/>
            </a:rPr>
            <a:t>34 758 400</a:t>
          </a:r>
          <a:endParaRPr lang="lt-LT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0570DAB-E4DE-46A5-8C82-B8AEE9DFF8CD}" type="sibTrans" cxnId="{3349CDBB-2676-4D14-9534-787B10746FA9}">
      <dgm:prSet/>
      <dgm:spPr/>
      <dgm:t>
        <a:bodyPr/>
        <a:lstStyle/>
        <a:p>
          <a:endParaRPr lang="lt-LT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BBBBD0-E98A-44EC-B9BA-D83A6DBA2CA6}" type="parTrans" cxnId="{3349CDBB-2676-4D14-9534-787B10746FA9}">
      <dgm:prSet/>
      <dgm:spPr/>
      <dgm:t>
        <a:bodyPr/>
        <a:lstStyle/>
        <a:p>
          <a:endParaRPr lang="lt-LT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F54A69-7172-493D-8C8D-9E4A9AF81C48}">
      <dgm:prSet phldrT="[Tekstas]"/>
      <dgm:spPr/>
      <dgm:t>
        <a:bodyPr/>
        <a:lstStyle/>
        <a:p>
          <a:r>
            <a:rPr lang="lt-LT" dirty="0" smtClean="0">
              <a:latin typeface="Arial" panose="020B0604020202020204" pitchFamily="34" charset="0"/>
              <a:cs typeface="Arial" panose="020B0604020202020204" pitchFamily="34" charset="0"/>
            </a:rPr>
            <a:t> 43 priemonės</a:t>
          </a:r>
          <a:endParaRPr lang="lt-LT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D1E96D-DCA9-44DC-97D6-5F997BDE6940}" type="sibTrans" cxnId="{E0151573-3750-4F6D-B47E-FABBF4C338AC}">
      <dgm:prSet/>
      <dgm:spPr/>
      <dgm:t>
        <a:bodyPr/>
        <a:lstStyle/>
        <a:p>
          <a:endParaRPr lang="lt-LT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7F2B4E2-0BDE-41CF-BE37-F10389D06415}" type="parTrans" cxnId="{E0151573-3750-4F6D-B47E-FABBF4C338AC}">
      <dgm:prSet/>
      <dgm:spPr/>
      <dgm:t>
        <a:bodyPr/>
        <a:lstStyle/>
        <a:p>
          <a:endParaRPr lang="lt-LT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C41D60-AA79-4D54-A0E9-EF8D228E719B}">
      <dgm:prSet phldrT="[Tekstas]"/>
      <dgm:spPr/>
      <dgm:t>
        <a:bodyPr/>
        <a:lstStyle/>
        <a:p>
          <a:r>
            <a:rPr lang="lt-LT" dirty="0" smtClean="0">
              <a:latin typeface="Arial" panose="020B0604020202020204" pitchFamily="34" charset="0"/>
              <a:cs typeface="Arial" panose="020B0604020202020204" pitchFamily="34" charset="0"/>
            </a:rPr>
            <a:t>Administravimas, dokumentų valdymas, kontrolė, IT, viešieji pirkimai, strateginis planavimas , viešosios paslaugos</a:t>
          </a:r>
          <a:endParaRPr lang="lt-LT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F1C1611-0A0D-4E9C-ACF8-5A5EFA3FDA9D}" type="sibTrans" cxnId="{7837B3D3-52AE-4DDC-8C51-DE9B81A3B97D}">
      <dgm:prSet/>
      <dgm:spPr/>
      <dgm:t>
        <a:bodyPr/>
        <a:lstStyle/>
        <a:p>
          <a:endParaRPr lang="lt-LT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0554360-AFF4-4565-804D-97C5262ACB1B}" type="parTrans" cxnId="{7837B3D3-52AE-4DDC-8C51-DE9B81A3B97D}">
      <dgm:prSet/>
      <dgm:spPr/>
      <dgm:t>
        <a:bodyPr/>
        <a:lstStyle/>
        <a:p>
          <a:endParaRPr lang="lt-LT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3DF2098-ABBE-44F6-AF46-EB938465760F}" type="pres">
      <dgm:prSet presAssocID="{8739F4E7-BEFA-4676-9E93-CD0B40565301}" presName="Name0" presStyleCnt="0">
        <dgm:presLayoutVars>
          <dgm:dir/>
          <dgm:animLvl val="lvl"/>
          <dgm:resizeHandles val="exact"/>
        </dgm:presLayoutVars>
      </dgm:prSet>
      <dgm:spPr/>
    </dgm:pt>
    <dgm:pt modelId="{BCC81676-6370-4A35-99D9-D56DB2F22DF5}" type="pres">
      <dgm:prSet presAssocID="{8EC41D60-AA79-4D54-A0E9-EF8D228E719B}" presName="parTxOnly" presStyleLbl="node1" presStyleIdx="0" presStyleCnt="3" custLinFactNeighborX="-821" custLinFactNeighborY="-14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FBD466B9-595E-41FF-892C-BC0BBC227076}" type="pres">
      <dgm:prSet presAssocID="{6F1C1611-0A0D-4E9C-ACF8-5A5EFA3FDA9D}" presName="parTxOnlySpace" presStyleCnt="0"/>
      <dgm:spPr/>
    </dgm:pt>
    <dgm:pt modelId="{6693579F-B8B5-48B2-8879-3C305DA11EA3}" type="pres">
      <dgm:prSet presAssocID="{99F54A69-7172-493D-8C8D-9E4A9AF81C48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BD575388-EAC7-4CDB-B3A7-403F42DAEEED}" type="pres">
      <dgm:prSet presAssocID="{AFD1E96D-DCA9-44DC-97D6-5F997BDE6940}" presName="parTxOnlySpace" presStyleCnt="0"/>
      <dgm:spPr/>
    </dgm:pt>
    <dgm:pt modelId="{B833EA0E-DD23-4BD2-AC52-F7DE46CEA5D3}" type="pres">
      <dgm:prSet presAssocID="{BC66FB6A-D3D7-4A32-B172-AF62C26C08A3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t-LT"/>
        </a:p>
      </dgm:t>
    </dgm:pt>
  </dgm:ptLst>
  <dgm:cxnLst>
    <dgm:cxn modelId="{3349CDBB-2676-4D14-9534-787B10746FA9}" srcId="{8739F4E7-BEFA-4676-9E93-CD0B40565301}" destId="{BC66FB6A-D3D7-4A32-B172-AF62C26C08A3}" srcOrd="2" destOrd="0" parTransId="{F5BBBBD0-E98A-44EC-B9BA-D83A6DBA2CA6}" sibTransId="{60570DAB-E4DE-46A5-8C82-B8AEE9DFF8CD}"/>
    <dgm:cxn modelId="{8427C1ED-B2F0-4034-A795-1C93C06F22FC}" type="presOf" srcId="{8739F4E7-BEFA-4676-9E93-CD0B40565301}" destId="{63DF2098-ABBE-44F6-AF46-EB938465760F}" srcOrd="0" destOrd="0" presId="urn:microsoft.com/office/officeart/2005/8/layout/chevron1"/>
    <dgm:cxn modelId="{7837B3D3-52AE-4DDC-8C51-DE9B81A3B97D}" srcId="{8739F4E7-BEFA-4676-9E93-CD0B40565301}" destId="{8EC41D60-AA79-4D54-A0E9-EF8D228E719B}" srcOrd="0" destOrd="0" parTransId="{80554360-AFF4-4565-804D-97C5262ACB1B}" sibTransId="{6F1C1611-0A0D-4E9C-ACF8-5A5EFA3FDA9D}"/>
    <dgm:cxn modelId="{597400D5-62F3-48D0-95B0-599751302907}" type="presOf" srcId="{99F54A69-7172-493D-8C8D-9E4A9AF81C48}" destId="{6693579F-B8B5-48B2-8879-3C305DA11EA3}" srcOrd="0" destOrd="0" presId="urn:microsoft.com/office/officeart/2005/8/layout/chevron1"/>
    <dgm:cxn modelId="{56BF0F0B-E416-4469-A087-0590345D214A}" type="presOf" srcId="{BC66FB6A-D3D7-4A32-B172-AF62C26C08A3}" destId="{B833EA0E-DD23-4BD2-AC52-F7DE46CEA5D3}" srcOrd="0" destOrd="0" presId="urn:microsoft.com/office/officeart/2005/8/layout/chevron1"/>
    <dgm:cxn modelId="{27C946FE-D056-4747-B382-27697CB1C1A1}" type="presOf" srcId="{8EC41D60-AA79-4D54-A0E9-EF8D228E719B}" destId="{BCC81676-6370-4A35-99D9-D56DB2F22DF5}" srcOrd="0" destOrd="0" presId="urn:microsoft.com/office/officeart/2005/8/layout/chevron1"/>
    <dgm:cxn modelId="{E0151573-3750-4F6D-B47E-FABBF4C338AC}" srcId="{8739F4E7-BEFA-4676-9E93-CD0B40565301}" destId="{99F54A69-7172-493D-8C8D-9E4A9AF81C48}" srcOrd="1" destOrd="0" parTransId="{17F2B4E2-0BDE-41CF-BE37-F10389D06415}" sibTransId="{AFD1E96D-DCA9-44DC-97D6-5F997BDE6940}"/>
    <dgm:cxn modelId="{39EE6423-8BC2-4E19-A361-99B19F385186}" type="presParOf" srcId="{63DF2098-ABBE-44F6-AF46-EB938465760F}" destId="{BCC81676-6370-4A35-99D9-D56DB2F22DF5}" srcOrd="0" destOrd="0" presId="urn:microsoft.com/office/officeart/2005/8/layout/chevron1"/>
    <dgm:cxn modelId="{BFA13F41-B4CB-4A53-AB92-25DA29335DBA}" type="presParOf" srcId="{63DF2098-ABBE-44F6-AF46-EB938465760F}" destId="{FBD466B9-595E-41FF-892C-BC0BBC227076}" srcOrd="1" destOrd="0" presId="urn:microsoft.com/office/officeart/2005/8/layout/chevron1"/>
    <dgm:cxn modelId="{8D5C8439-8A21-469D-90C0-4C1AEDC5336A}" type="presParOf" srcId="{63DF2098-ABBE-44F6-AF46-EB938465760F}" destId="{6693579F-B8B5-48B2-8879-3C305DA11EA3}" srcOrd="2" destOrd="0" presId="urn:microsoft.com/office/officeart/2005/8/layout/chevron1"/>
    <dgm:cxn modelId="{7502A01D-310B-4E65-80E4-9C518C9E0898}" type="presParOf" srcId="{63DF2098-ABBE-44F6-AF46-EB938465760F}" destId="{BD575388-EAC7-4CDB-B3A7-403F42DAEEED}" srcOrd="3" destOrd="0" presId="urn:microsoft.com/office/officeart/2005/8/layout/chevron1"/>
    <dgm:cxn modelId="{3FDF15E9-C231-41CC-87C3-160C390F0B35}" type="presParOf" srcId="{63DF2098-ABBE-44F6-AF46-EB938465760F}" destId="{B833EA0E-DD23-4BD2-AC52-F7DE46CEA5D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739F4E7-BEFA-4676-9E93-CD0B40565301}" type="doc">
      <dgm:prSet loTypeId="urn:microsoft.com/office/officeart/2005/8/layout/chevron1" loCatId="process" qsTypeId="urn:microsoft.com/office/officeart/2005/8/quickstyle/simple5" qsCatId="simple" csTypeId="urn:microsoft.com/office/officeart/2005/8/colors/accent6_2" csCatId="accent6" phldr="1"/>
      <dgm:spPr/>
    </dgm:pt>
    <dgm:pt modelId="{BC66FB6A-D3D7-4A32-B172-AF62C26C08A3}">
      <dgm:prSet phldrT="[Tekstas]"/>
      <dgm:spPr/>
      <dgm:t>
        <a:bodyPr/>
        <a:lstStyle/>
        <a:p>
          <a:r>
            <a:rPr lang="lt-LT" dirty="0" smtClean="0">
              <a:latin typeface="Arial" panose="020B0604020202020204" pitchFamily="34" charset="0"/>
              <a:cs typeface="Arial" panose="020B0604020202020204" pitchFamily="34" charset="0"/>
            </a:rPr>
            <a:t>6 054 100 </a:t>
          </a:r>
          <a:r>
            <a:rPr lang="lt-LT" dirty="0" err="1" smtClean="0">
              <a:latin typeface="Arial" panose="020B0604020202020204" pitchFamily="34" charset="0"/>
              <a:cs typeface="Arial" panose="020B0604020202020204" pitchFamily="34" charset="0"/>
            </a:rPr>
            <a:t>Eur</a:t>
          </a:r>
          <a:r>
            <a:rPr lang="lt-LT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lt-LT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0570DAB-E4DE-46A5-8C82-B8AEE9DFF8CD}" type="sibTrans" cxnId="{3349CDBB-2676-4D14-9534-787B10746FA9}">
      <dgm:prSet/>
      <dgm:spPr/>
      <dgm:t>
        <a:bodyPr/>
        <a:lstStyle/>
        <a:p>
          <a:endParaRPr lang="lt-LT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BBBBD0-E98A-44EC-B9BA-D83A6DBA2CA6}" type="parTrans" cxnId="{3349CDBB-2676-4D14-9534-787B10746FA9}">
      <dgm:prSet/>
      <dgm:spPr/>
      <dgm:t>
        <a:bodyPr/>
        <a:lstStyle/>
        <a:p>
          <a:endParaRPr lang="lt-LT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F54A69-7172-493D-8C8D-9E4A9AF81C48}">
      <dgm:prSet phldrT="[Tekstas]"/>
      <dgm:spPr/>
      <dgm:t>
        <a:bodyPr/>
        <a:lstStyle/>
        <a:p>
          <a:r>
            <a:rPr lang="lt-LT" dirty="0" smtClean="0">
              <a:latin typeface="Arial" panose="020B0604020202020204" pitchFamily="34" charset="0"/>
              <a:cs typeface="Arial" panose="020B0604020202020204" pitchFamily="34" charset="0"/>
            </a:rPr>
            <a:t>18 priemonių</a:t>
          </a:r>
          <a:endParaRPr lang="lt-LT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D1E96D-DCA9-44DC-97D6-5F997BDE6940}" type="sibTrans" cxnId="{E0151573-3750-4F6D-B47E-FABBF4C338AC}">
      <dgm:prSet/>
      <dgm:spPr/>
      <dgm:t>
        <a:bodyPr/>
        <a:lstStyle/>
        <a:p>
          <a:endParaRPr lang="lt-LT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7F2B4E2-0BDE-41CF-BE37-F10389D06415}" type="parTrans" cxnId="{E0151573-3750-4F6D-B47E-FABBF4C338AC}">
      <dgm:prSet/>
      <dgm:spPr/>
      <dgm:t>
        <a:bodyPr/>
        <a:lstStyle/>
        <a:p>
          <a:endParaRPr lang="lt-LT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C41D60-AA79-4D54-A0E9-EF8D228E719B}">
      <dgm:prSet phldrT="[Tekstas]"/>
      <dgm:spPr/>
      <dgm:t>
        <a:bodyPr/>
        <a:lstStyle/>
        <a:p>
          <a:r>
            <a:rPr lang="lt-LT" dirty="0" smtClean="0">
              <a:latin typeface="Arial" panose="020B0604020202020204" pitchFamily="34" charset="0"/>
              <a:cs typeface="Arial" panose="020B0604020202020204" pitchFamily="34" charset="0"/>
            </a:rPr>
            <a:t>Viešasis turizmas ir miesto įvaizdį gerinanti infrastruktūra, palankios sąlygos turizmo paslaugų plėtrai</a:t>
          </a:r>
          <a:endParaRPr lang="lt-LT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F1C1611-0A0D-4E9C-ACF8-5A5EFA3FDA9D}" type="sibTrans" cxnId="{7837B3D3-52AE-4DDC-8C51-DE9B81A3B97D}">
      <dgm:prSet/>
      <dgm:spPr/>
      <dgm:t>
        <a:bodyPr/>
        <a:lstStyle/>
        <a:p>
          <a:endParaRPr lang="lt-LT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0554360-AFF4-4565-804D-97C5262ACB1B}" type="parTrans" cxnId="{7837B3D3-52AE-4DDC-8C51-DE9B81A3B97D}">
      <dgm:prSet/>
      <dgm:spPr/>
      <dgm:t>
        <a:bodyPr/>
        <a:lstStyle/>
        <a:p>
          <a:endParaRPr lang="lt-LT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3DF2098-ABBE-44F6-AF46-EB938465760F}" type="pres">
      <dgm:prSet presAssocID="{8739F4E7-BEFA-4676-9E93-CD0B40565301}" presName="Name0" presStyleCnt="0">
        <dgm:presLayoutVars>
          <dgm:dir/>
          <dgm:animLvl val="lvl"/>
          <dgm:resizeHandles val="exact"/>
        </dgm:presLayoutVars>
      </dgm:prSet>
      <dgm:spPr/>
    </dgm:pt>
    <dgm:pt modelId="{BCC81676-6370-4A35-99D9-D56DB2F22DF5}" type="pres">
      <dgm:prSet presAssocID="{8EC41D60-AA79-4D54-A0E9-EF8D228E719B}" presName="parTxOnly" presStyleLbl="node1" presStyleIdx="0" presStyleCnt="3" custLinFactNeighborX="-821" custLinFactNeighborY="-1489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FBD466B9-595E-41FF-892C-BC0BBC227076}" type="pres">
      <dgm:prSet presAssocID="{6F1C1611-0A0D-4E9C-ACF8-5A5EFA3FDA9D}" presName="parTxOnlySpace" presStyleCnt="0"/>
      <dgm:spPr/>
    </dgm:pt>
    <dgm:pt modelId="{6693579F-B8B5-48B2-8879-3C305DA11EA3}" type="pres">
      <dgm:prSet presAssocID="{99F54A69-7172-493D-8C8D-9E4A9AF81C48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BD575388-EAC7-4CDB-B3A7-403F42DAEEED}" type="pres">
      <dgm:prSet presAssocID="{AFD1E96D-DCA9-44DC-97D6-5F997BDE6940}" presName="parTxOnlySpace" presStyleCnt="0"/>
      <dgm:spPr/>
    </dgm:pt>
    <dgm:pt modelId="{B833EA0E-DD23-4BD2-AC52-F7DE46CEA5D3}" type="pres">
      <dgm:prSet presAssocID="{BC66FB6A-D3D7-4A32-B172-AF62C26C08A3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t-LT"/>
        </a:p>
      </dgm:t>
    </dgm:pt>
  </dgm:ptLst>
  <dgm:cxnLst>
    <dgm:cxn modelId="{3349CDBB-2676-4D14-9534-787B10746FA9}" srcId="{8739F4E7-BEFA-4676-9E93-CD0B40565301}" destId="{BC66FB6A-D3D7-4A32-B172-AF62C26C08A3}" srcOrd="2" destOrd="0" parTransId="{F5BBBBD0-E98A-44EC-B9BA-D83A6DBA2CA6}" sibTransId="{60570DAB-E4DE-46A5-8C82-B8AEE9DFF8CD}"/>
    <dgm:cxn modelId="{8427C1ED-B2F0-4034-A795-1C93C06F22FC}" type="presOf" srcId="{8739F4E7-BEFA-4676-9E93-CD0B40565301}" destId="{63DF2098-ABBE-44F6-AF46-EB938465760F}" srcOrd="0" destOrd="0" presId="urn:microsoft.com/office/officeart/2005/8/layout/chevron1"/>
    <dgm:cxn modelId="{7837B3D3-52AE-4DDC-8C51-DE9B81A3B97D}" srcId="{8739F4E7-BEFA-4676-9E93-CD0B40565301}" destId="{8EC41D60-AA79-4D54-A0E9-EF8D228E719B}" srcOrd="0" destOrd="0" parTransId="{80554360-AFF4-4565-804D-97C5262ACB1B}" sibTransId="{6F1C1611-0A0D-4E9C-ACF8-5A5EFA3FDA9D}"/>
    <dgm:cxn modelId="{597400D5-62F3-48D0-95B0-599751302907}" type="presOf" srcId="{99F54A69-7172-493D-8C8D-9E4A9AF81C48}" destId="{6693579F-B8B5-48B2-8879-3C305DA11EA3}" srcOrd="0" destOrd="0" presId="urn:microsoft.com/office/officeart/2005/8/layout/chevron1"/>
    <dgm:cxn modelId="{56BF0F0B-E416-4469-A087-0590345D214A}" type="presOf" srcId="{BC66FB6A-D3D7-4A32-B172-AF62C26C08A3}" destId="{B833EA0E-DD23-4BD2-AC52-F7DE46CEA5D3}" srcOrd="0" destOrd="0" presId="urn:microsoft.com/office/officeart/2005/8/layout/chevron1"/>
    <dgm:cxn modelId="{27C946FE-D056-4747-B382-27697CB1C1A1}" type="presOf" srcId="{8EC41D60-AA79-4D54-A0E9-EF8D228E719B}" destId="{BCC81676-6370-4A35-99D9-D56DB2F22DF5}" srcOrd="0" destOrd="0" presId="urn:microsoft.com/office/officeart/2005/8/layout/chevron1"/>
    <dgm:cxn modelId="{E0151573-3750-4F6D-B47E-FABBF4C338AC}" srcId="{8739F4E7-BEFA-4676-9E93-CD0B40565301}" destId="{99F54A69-7172-493D-8C8D-9E4A9AF81C48}" srcOrd="1" destOrd="0" parTransId="{17F2B4E2-0BDE-41CF-BE37-F10389D06415}" sibTransId="{AFD1E96D-DCA9-44DC-97D6-5F997BDE6940}"/>
    <dgm:cxn modelId="{39EE6423-8BC2-4E19-A361-99B19F385186}" type="presParOf" srcId="{63DF2098-ABBE-44F6-AF46-EB938465760F}" destId="{BCC81676-6370-4A35-99D9-D56DB2F22DF5}" srcOrd="0" destOrd="0" presId="urn:microsoft.com/office/officeart/2005/8/layout/chevron1"/>
    <dgm:cxn modelId="{BFA13F41-B4CB-4A53-AB92-25DA29335DBA}" type="presParOf" srcId="{63DF2098-ABBE-44F6-AF46-EB938465760F}" destId="{FBD466B9-595E-41FF-892C-BC0BBC227076}" srcOrd="1" destOrd="0" presId="urn:microsoft.com/office/officeart/2005/8/layout/chevron1"/>
    <dgm:cxn modelId="{8D5C8439-8A21-469D-90C0-4C1AEDC5336A}" type="presParOf" srcId="{63DF2098-ABBE-44F6-AF46-EB938465760F}" destId="{6693579F-B8B5-48B2-8879-3C305DA11EA3}" srcOrd="2" destOrd="0" presId="urn:microsoft.com/office/officeart/2005/8/layout/chevron1"/>
    <dgm:cxn modelId="{7502A01D-310B-4E65-80E4-9C518C9E0898}" type="presParOf" srcId="{63DF2098-ABBE-44F6-AF46-EB938465760F}" destId="{BD575388-EAC7-4CDB-B3A7-403F42DAEEED}" srcOrd="3" destOrd="0" presId="urn:microsoft.com/office/officeart/2005/8/layout/chevron1"/>
    <dgm:cxn modelId="{3FDF15E9-C231-41CC-87C3-160C390F0B35}" type="presParOf" srcId="{63DF2098-ABBE-44F6-AF46-EB938465760F}" destId="{B833EA0E-DD23-4BD2-AC52-F7DE46CEA5D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C81676-6370-4A35-99D9-D56DB2F22DF5}">
      <dsp:nvSpPr>
        <dsp:cNvPr id="0" name=""/>
        <dsp:cNvSpPr/>
      </dsp:nvSpPr>
      <dsp:spPr>
        <a:xfrm>
          <a:off x="0" y="0"/>
          <a:ext cx="3020751" cy="836577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500" kern="1200" dirty="0" smtClean="0">
              <a:latin typeface="Arial" panose="020B0604020202020204" pitchFamily="34" charset="0"/>
              <a:cs typeface="Arial" panose="020B0604020202020204" pitchFamily="34" charset="0"/>
            </a:rPr>
            <a:t>kultūros paslaugų plėtra, kultūros paveldo objektų </a:t>
          </a:r>
          <a:r>
            <a:rPr lang="lt-LT" sz="15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įveiklinimas</a:t>
          </a:r>
          <a:endParaRPr lang="lt-LT" sz="1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8289" y="0"/>
        <a:ext cx="2184174" cy="836577"/>
      </dsp:txXfrm>
    </dsp:sp>
    <dsp:sp modelId="{6693579F-B8B5-48B2-8879-3C305DA11EA3}">
      <dsp:nvSpPr>
        <dsp:cNvPr id="0" name=""/>
        <dsp:cNvSpPr/>
      </dsp:nvSpPr>
      <dsp:spPr>
        <a:xfrm>
          <a:off x="2721156" y="0"/>
          <a:ext cx="3020751" cy="836577"/>
        </a:xfrm>
        <a:prstGeom prst="chevron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500" kern="1200" dirty="0" smtClean="0">
              <a:latin typeface="Arial" panose="020B0604020202020204" pitchFamily="34" charset="0"/>
              <a:cs typeface="Arial" panose="020B0604020202020204" pitchFamily="34" charset="0"/>
            </a:rPr>
            <a:t>36 priemonės</a:t>
          </a:r>
          <a:endParaRPr lang="lt-LT" sz="1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39445" y="0"/>
        <a:ext cx="2184174" cy="836577"/>
      </dsp:txXfrm>
    </dsp:sp>
    <dsp:sp modelId="{B833EA0E-DD23-4BD2-AC52-F7DE46CEA5D3}">
      <dsp:nvSpPr>
        <dsp:cNvPr id="0" name=""/>
        <dsp:cNvSpPr/>
      </dsp:nvSpPr>
      <dsp:spPr>
        <a:xfrm>
          <a:off x="5439832" y="0"/>
          <a:ext cx="3020751" cy="836577"/>
        </a:xfrm>
        <a:prstGeom prst="chevron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500" kern="1200" dirty="0" smtClean="0">
              <a:latin typeface="Arial" panose="020B0604020202020204" pitchFamily="34" charset="0"/>
              <a:cs typeface="Arial" panose="020B0604020202020204" pitchFamily="34" charset="0"/>
            </a:rPr>
            <a:t>15 335 000 </a:t>
          </a:r>
          <a:r>
            <a:rPr lang="lt-LT" sz="15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Eur</a:t>
          </a:r>
          <a:endParaRPr lang="lt-LT" sz="1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858121" y="0"/>
        <a:ext cx="2184174" cy="8365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C81676-6370-4A35-99D9-D56DB2F22DF5}">
      <dsp:nvSpPr>
        <dsp:cNvPr id="0" name=""/>
        <dsp:cNvSpPr/>
      </dsp:nvSpPr>
      <dsp:spPr>
        <a:xfrm>
          <a:off x="0" y="0"/>
          <a:ext cx="3020751" cy="1005044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Socialinės ir sveikatos paslaugos, infrastruktūra, socialinė parama</a:t>
          </a:r>
          <a:endParaRPr lang="lt-LT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2522" y="0"/>
        <a:ext cx="2015707" cy="1005044"/>
      </dsp:txXfrm>
    </dsp:sp>
    <dsp:sp modelId="{6693579F-B8B5-48B2-8879-3C305DA11EA3}">
      <dsp:nvSpPr>
        <dsp:cNvPr id="0" name=""/>
        <dsp:cNvSpPr/>
      </dsp:nvSpPr>
      <dsp:spPr>
        <a:xfrm>
          <a:off x="2721156" y="0"/>
          <a:ext cx="3020751" cy="1005044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61 priemonė</a:t>
          </a:r>
          <a:endParaRPr lang="lt-LT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23678" y="0"/>
        <a:ext cx="2015707" cy="1005044"/>
      </dsp:txXfrm>
    </dsp:sp>
    <dsp:sp modelId="{B833EA0E-DD23-4BD2-AC52-F7DE46CEA5D3}">
      <dsp:nvSpPr>
        <dsp:cNvPr id="0" name=""/>
        <dsp:cNvSpPr/>
      </dsp:nvSpPr>
      <dsp:spPr>
        <a:xfrm>
          <a:off x="5442312" y="0"/>
          <a:ext cx="3020751" cy="1005044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114 507 700 </a:t>
          </a:r>
          <a:r>
            <a:rPr lang="lt-LT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Eur</a:t>
          </a:r>
          <a:endParaRPr lang="lt-LT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44834" y="0"/>
        <a:ext cx="2015707" cy="10050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C81676-6370-4A35-99D9-D56DB2F22DF5}">
      <dsp:nvSpPr>
        <dsp:cNvPr id="0" name=""/>
        <dsp:cNvSpPr/>
      </dsp:nvSpPr>
      <dsp:spPr>
        <a:xfrm>
          <a:off x="0" y="0"/>
          <a:ext cx="3020120" cy="932969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Inžinerinė infrastruktūra, energetinis </a:t>
          </a:r>
          <a:r>
            <a:rPr lang="lt-LT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efektvyumas</a:t>
          </a:r>
          <a:r>
            <a:rPr lang="lt-LT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endParaRPr lang="lt-LT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66485" y="0"/>
        <a:ext cx="2087151" cy="932969"/>
      </dsp:txXfrm>
    </dsp:sp>
    <dsp:sp modelId="{6693579F-B8B5-48B2-8879-3C305DA11EA3}">
      <dsp:nvSpPr>
        <dsp:cNvPr id="0" name=""/>
        <dsp:cNvSpPr/>
      </dsp:nvSpPr>
      <dsp:spPr>
        <a:xfrm>
          <a:off x="2720587" y="0"/>
          <a:ext cx="3020120" cy="932969"/>
        </a:xfrm>
        <a:prstGeom prst="chevron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48 priemonės</a:t>
          </a:r>
          <a:endParaRPr lang="lt-LT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87072" y="0"/>
        <a:ext cx="2087151" cy="932969"/>
      </dsp:txXfrm>
    </dsp:sp>
    <dsp:sp modelId="{B833EA0E-DD23-4BD2-AC52-F7DE46CEA5D3}">
      <dsp:nvSpPr>
        <dsp:cNvPr id="0" name=""/>
        <dsp:cNvSpPr/>
      </dsp:nvSpPr>
      <dsp:spPr>
        <a:xfrm>
          <a:off x="5438695" y="0"/>
          <a:ext cx="3020120" cy="932969"/>
        </a:xfrm>
        <a:prstGeom prst="chevron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101 777 200 </a:t>
          </a:r>
          <a:r>
            <a:rPr lang="lt-LT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Eur</a:t>
          </a:r>
          <a:endParaRPr lang="lt-LT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05180" y="0"/>
        <a:ext cx="2087151" cy="93296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C81676-6370-4A35-99D9-D56DB2F22DF5}">
      <dsp:nvSpPr>
        <dsp:cNvPr id="0" name=""/>
        <dsp:cNvSpPr/>
      </dsp:nvSpPr>
      <dsp:spPr>
        <a:xfrm>
          <a:off x="0" y="0"/>
          <a:ext cx="2908862" cy="706823"/>
        </a:xfrm>
        <a:prstGeom prst="chevron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švari aplinka, tinkamas atliekų tvarkymas</a:t>
          </a:r>
          <a:endParaRPr lang="lt-LT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3412" y="0"/>
        <a:ext cx="2202039" cy="706823"/>
      </dsp:txXfrm>
    </dsp:sp>
    <dsp:sp modelId="{6693579F-B8B5-48B2-8879-3C305DA11EA3}">
      <dsp:nvSpPr>
        <dsp:cNvPr id="0" name=""/>
        <dsp:cNvSpPr/>
      </dsp:nvSpPr>
      <dsp:spPr>
        <a:xfrm>
          <a:off x="2620363" y="0"/>
          <a:ext cx="2908862" cy="706823"/>
        </a:xfrm>
        <a:prstGeom prst="chevron">
          <a:avLst/>
        </a:prstGeom>
        <a:solidFill>
          <a:schemeClr val="accent2">
            <a:alpha val="90000"/>
            <a:hueOff val="0"/>
            <a:satOff val="0"/>
            <a:lumOff val="0"/>
            <a:alphaOff val="-2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5 priemonės</a:t>
          </a:r>
          <a:endParaRPr lang="lt-LT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73775" y="0"/>
        <a:ext cx="2202039" cy="706823"/>
      </dsp:txXfrm>
    </dsp:sp>
    <dsp:sp modelId="{B833EA0E-DD23-4BD2-AC52-F7DE46CEA5D3}">
      <dsp:nvSpPr>
        <dsp:cNvPr id="0" name=""/>
        <dsp:cNvSpPr/>
      </dsp:nvSpPr>
      <dsp:spPr>
        <a:xfrm>
          <a:off x="5240726" y="0"/>
          <a:ext cx="2908862" cy="706823"/>
        </a:xfrm>
        <a:prstGeom prst="chevron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600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9 000 900 </a:t>
          </a:r>
          <a:r>
            <a:rPr lang="lt-LT" sz="1600" kern="1200" dirty="0" err="1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Eur</a:t>
          </a:r>
          <a:endParaRPr lang="lt-LT" sz="16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594138" y="0"/>
        <a:ext cx="2202039" cy="70682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C81676-6370-4A35-99D9-D56DB2F22DF5}">
      <dsp:nvSpPr>
        <dsp:cNvPr id="0" name=""/>
        <dsp:cNvSpPr/>
      </dsp:nvSpPr>
      <dsp:spPr>
        <a:xfrm>
          <a:off x="0" y="0"/>
          <a:ext cx="3020120" cy="932969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Administravimas, dokumentų valdymas, kontrolė, IT, viešieji pirkimai, strateginis planavimas , viešosios paslaugos</a:t>
          </a:r>
          <a:endParaRPr lang="lt-LT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66485" y="0"/>
        <a:ext cx="2087151" cy="932969"/>
      </dsp:txXfrm>
    </dsp:sp>
    <dsp:sp modelId="{6693579F-B8B5-48B2-8879-3C305DA11EA3}">
      <dsp:nvSpPr>
        <dsp:cNvPr id="0" name=""/>
        <dsp:cNvSpPr/>
      </dsp:nvSpPr>
      <dsp:spPr>
        <a:xfrm>
          <a:off x="2720587" y="0"/>
          <a:ext cx="3020120" cy="932969"/>
        </a:xfrm>
        <a:prstGeom prst="chevron">
          <a:avLst/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 43 priemonės</a:t>
          </a:r>
          <a:endParaRPr lang="lt-LT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87072" y="0"/>
        <a:ext cx="2087151" cy="932969"/>
      </dsp:txXfrm>
    </dsp:sp>
    <dsp:sp modelId="{B833EA0E-DD23-4BD2-AC52-F7DE46CEA5D3}">
      <dsp:nvSpPr>
        <dsp:cNvPr id="0" name=""/>
        <dsp:cNvSpPr/>
      </dsp:nvSpPr>
      <dsp:spPr>
        <a:xfrm>
          <a:off x="5438695" y="0"/>
          <a:ext cx="3020120" cy="932969"/>
        </a:xfrm>
        <a:prstGeom prst="chevron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34 758 400</a:t>
          </a:r>
          <a:endParaRPr lang="lt-LT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05180" y="0"/>
        <a:ext cx="2087151" cy="93296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C81676-6370-4A35-99D9-D56DB2F22DF5}">
      <dsp:nvSpPr>
        <dsp:cNvPr id="0" name=""/>
        <dsp:cNvSpPr/>
      </dsp:nvSpPr>
      <dsp:spPr>
        <a:xfrm>
          <a:off x="0" y="0"/>
          <a:ext cx="3020120" cy="932969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300" kern="1200" dirty="0" smtClean="0">
              <a:latin typeface="Arial" panose="020B0604020202020204" pitchFamily="34" charset="0"/>
              <a:cs typeface="Arial" panose="020B0604020202020204" pitchFamily="34" charset="0"/>
            </a:rPr>
            <a:t>Viešasis turizmas ir miesto įvaizdį gerinanti infrastruktūra, palankios sąlygos turizmo paslaugų plėtrai</a:t>
          </a:r>
          <a:endParaRPr lang="lt-LT" sz="1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66485" y="0"/>
        <a:ext cx="2087151" cy="932969"/>
      </dsp:txXfrm>
    </dsp:sp>
    <dsp:sp modelId="{6693579F-B8B5-48B2-8879-3C305DA11EA3}">
      <dsp:nvSpPr>
        <dsp:cNvPr id="0" name=""/>
        <dsp:cNvSpPr/>
      </dsp:nvSpPr>
      <dsp:spPr>
        <a:xfrm>
          <a:off x="2720587" y="0"/>
          <a:ext cx="3020120" cy="932969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300" kern="1200" dirty="0" smtClean="0">
              <a:latin typeface="Arial" panose="020B0604020202020204" pitchFamily="34" charset="0"/>
              <a:cs typeface="Arial" panose="020B0604020202020204" pitchFamily="34" charset="0"/>
            </a:rPr>
            <a:t>18 priemonių</a:t>
          </a:r>
          <a:endParaRPr lang="lt-LT" sz="1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87072" y="0"/>
        <a:ext cx="2087151" cy="932969"/>
      </dsp:txXfrm>
    </dsp:sp>
    <dsp:sp modelId="{B833EA0E-DD23-4BD2-AC52-F7DE46CEA5D3}">
      <dsp:nvSpPr>
        <dsp:cNvPr id="0" name=""/>
        <dsp:cNvSpPr/>
      </dsp:nvSpPr>
      <dsp:spPr>
        <a:xfrm>
          <a:off x="5438695" y="0"/>
          <a:ext cx="3020120" cy="932969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300" kern="1200" dirty="0" smtClean="0">
              <a:latin typeface="Arial" panose="020B0604020202020204" pitchFamily="34" charset="0"/>
              <a:cs typeface="Arial" panose="020B0604020202020204" pitchFamily="34" charset="0"/>
            </a:rPr>
            <a:t>6 054 100 </a:t>
          </a:r>
          <a:r>
            <a:rPr lang="lt-LT" sz="13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Eur</a:t>
          </a:r>
          <a:r>
            <a:rPr lang="lt-LT" sz="13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lt-LT" sz="1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05180" y="0"/>
        <a:ext cx="2087151" cy="9329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84946C-0802-4688-9873-659B343A62E4}" type="datetimeFigureOut">
              <a:rPr lang="lt-LT" smtClean="0"/>
              <a:t>2021-02-19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AC6EA-32F6-4617-8F4B-AF748DD31A8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38273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t-LT" altLang="lt-LT" sz="1200" dirty="0" smtClean="0"/>
              <a:t>3 SVP programos turinčios aiškų loginį ryšį su SPP strateginėmis sritimis;</a:t>
            </a:r>
          </a:p>
          <a:p>
            <a:r>
              <a:rPr lang="lt-LT" altLang="lt-LT" sz="1200" dirty="0" smtClean="0"/>
              <a:t>Planavimas ir stebėsena vyksta Strateginio planavimo ir stebėsenos sistemoje  (STRAPIS), susietoje su biudžeto apskaitos sistema (FVAS);</a:t>
            </a:r>
          </a:p>
          <a:p>
            <a:r>
              <a:rPr lang="lt-LT" altLang="lt-LT" sz="1200" dirty="0" smtClean="0"/>
              <a:t>Veiklos</a:t>
            </a:r>
            <a:r>
              <a:rPr lang="lt-LT" altLang="lt-LT" sz="1200" baseline="0" dirty="0" smtClean="0"/>
              <a:t> ir lėšos planuojamos – 1. finansinės galimybės, 2. Pasirašytos sutartys, turimi techniniai projektai, tęstiniai projektai, tarybos sprendimo projektai, pvz. dėl ES projektų vykdymo ir kt. </a:t>
            </a:r>
            <a:r>
              <a:rPr lang="lt-LT" altLang="lt-LT" sz="1200" dirty="0" smtClean="0"/>
              <a:t/>
            </a:r>
            <a:br>
              <a:rPr lang="lt-LT" altLang="lt-LT" sz="1200" dirty="0" smtClean="0"/>
            </a:br>
            <a:endParaRPr lang="lt-LT" altLang="lt-LT" sz="1200" dirty="0" smtClean="0"/>
          </a:p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2631B-7F0A-4D18-A7B8-E5AFA30487A0}" type="slidenum">
              <a:rPr lang="lt-LT" smtClean="0"/>
              <a:t>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021940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AC6EA-32F6-4617-8F4B-AF748DD31A83}" type="slidenum">
              <a:rPr lang="lt-LT" smtClean="0"/>
              <a:t>11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013923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AC6EA-32F6-4617-8F4B-AF748DD31A83}" type="slidenum">
              <a:rPr lang="lt-LT" smtClean="0"/>
              <a:t>12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867035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t-LT" dirty="0" smtClean="0"/>
              <a:t>Fontanas ~150000 </a:t>
            </a:r>
            <a:r>
              <a:rPr lang="lt-LT" dirty="0" err="1" smtClean="0"/>
              <a:t>Eur</a:t>
            </a:r>
            <a:r>
              <a:rPr lang="lt-LT" dirty="0" smtClean="0"/>
              <a:t>;                                       sulaikomi ~1241676 </a:t>
            </a:r>
            <a:r>
              <a:rPr lang="lt-LT" dirty="0" err="1" smtClean="0"/>
              <a:t>Eur</a:t>
            </a:r>
            <a:r>
              <a:rPr lang="lt-LT" dirty="0" smtClean="0"/>
              <a:t>,                         </a:t>
            </a:r>
            <a:r>
              <a:rPr lang="lt-LT" dirty="0" err="1" smtClean="0"/>
              <a:t>tech.priežiūra</a:t>
            </a:r>
            <a:r>
              <a:rPr lang="lt-LT" dirty="0" smtClean="0"/>
              <a:t> ~1970 </a:t>
            </a:r>
            <a:r>
              <a:rPr lang="lt-LT" dirty="0" err="1" smtClean="0"/>
              <a:t>Eur</a:t>
            </a:r>
            <a:r>
              <a:rPr lang="lt-LT" dirty="0" smtClean="0"/>
              <a:t>,                                 projekto vykdymo priežiūra ~44320 </a:t>
            </a:r>
            <a:r>
              <a:rPr lang="lt-LT" dirty="0" err="1" smtClean="0"/>
              <a:t>Eur</a:t>
            </a:r>
            <a:r>
              <a:rPr lang="lt-LT" dirty="0" smtClean="0"/>
              <a:t>.             Iš viso ~1 438 000.</a:t>
            </a:r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AC6EA-32F6-4617-8F4B-AF748DD31A83}" type="slidenum">
              <a:rPr lang="lt-LT" smtClean="0"/>
              <a:t>13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824621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AC6EA-32F6-4617-8F4B-AF748DD31A83}" type="slidenum">
              <a:rPr lang="lt-LT" smtClean="0"/>
              <a:t>14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44064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AC6EA-32F6-4617-8F4B-AF748DD31A83}" type="slidenum">
              <a:rPr lang="lt-LT" smtClean="0"/>
              <a:t>15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074431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AC6EA-32F6-4617-8F4B-AF748DD31A83}" type="slidenum">
              <a:rPr lang="lt-LT" smtClean="0"/>
              <a:t>16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015827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AC6EA-32F6-4617-8F4B-AF748DD31A83}" type="slidenum">
              <a:rPr lang="lt-LT" smtClean="0"/>
              <a:t>17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134527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AC6EA-32F6-4617-8F4B-AF748DD31A83}" type="slidenum">
              <a:rPr lang="lt-LT" smtClean="0"/>
              <a:t>18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361894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AC6EA-32F6-4617-8F4B-AF748DD31A83}" type="slidenum">
              <a:rPr lang="lt-LT" smtClean="0"/>
              <a:t>19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194118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AC6EA-32F6-4617-8F4B-AF748DD31A83}" type="slidenum">
              <a:rPr lang="lt-LT" smtClean="0"/>
              <a:t>3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67961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AC6EA-32F6-4617-8F4B-AF748DD31A83}" type="slidenum">
              <a:rPr lang="lt-LT" smtClean="0"/>
              <a:t>4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36643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t-LT" dirty="0" smtClean="0"/>
              <a:t>Paskolų grąžinimai</a:t>
            </a:r>
            <a:r>
              <a:rPr lang="lt-LT" baseline="0" dirty="0" smtClean="0"/>
              <a:t> – bendros paslaugos. 26 mln. grąžinimo buvo 2020, dabar tik 7,7 </a:t>
            </a:r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AC6EA-32F6-4617-8F4B-AF748DD31A83}" type="slidenum">
              <a:rPr lang="lt-LT" smtClean="0"/>
              <a:t>5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507416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AC6EA-32F6-4617-8F4B-AF748DD31A83}" type="slidenum">
              <a:rPr lang="lt-LT" smtClean="0"/>
              <a:t>6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168429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AC6EA-32F6-4617-8F4B-AF748DD31A83}" type="slidenum">
              <a:rPr lang="lt-LT" smtClean="0"/>
              <a:t>7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287975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AC6EA-32F6-4617-8F4B-AF748DD31A83}" type="slidenum">
              <a:rPr lang="lt-LT" smtClean="0"/>
              <a:t>8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307425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AC6EA-32F6-4617-8F4B-AF748DD31A83}" type="slidenum">
              <a:rPr lang="lt-LT" smtClean="0"/>
              <a:t>9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583664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AC6EA-32F6-4617-8F4B-AF748DD31A83}" type="slidenum">
              <a:rPr lang="lt-LT" smtClean="0"/>
              <a:t>10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6336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1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5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1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4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0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2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4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3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571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89E26-3DF9-094C-A682-D171DEBCC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396" y="874780"/>
            <a:ext cx="7886700" cy="933240"/>
          </a:xfrm>
        </p:spPr>
        <p:txBody>
          <a:bodyPr>
            <a:normAutofit/>
          </a:bodyPr>
          <a:lstStyle/>
          <a:p>
            <a:pPr algn="ctr"/>
            <a:r>
              <a:rPr lang="lt-LT" sz="2800" b="1" dirty="0" smtClean="0">
                <a:solidFill>
                  <a:srgbClr val="FFC000"/>
                </a:solidFill>
              </a:rPr>
              <a:t>SPORTAS</a:t>
            </a:r>
            <a:endParaRPr lang="en-US" sz="2800" b="1" dirty="0">
              <a:solidFill>
                <a:srgbClr val="FFC000"/>
              </a:solidFill>
            </a:endParaRPr>
          </a:p>
        </p:txBody>
      </p:sp>
      <p:graphicFrame>
        <p:nvGraphicFramePr>
          <p:cNvPr id="11" name="Turinio vietos rezervavimo ženklas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4431087"/>
              </p:ext>
            </p:extLst>
          </p:nvPr>
        </p:nvGraphicFramePr>
        <p:xfrm>
          <a:off x="330739" y="1835977"/>
          <a:ext cx="8626226" cy="4863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973570">
                  <a:extLst>
                    <a:ext uri="{9D8B030D-6E8A-4147-A177-3AD203B41FA5}">
                      <a16:colId xmlns:a16="http://schemas.microsoft.com/office/drawing/2014/main" val="1023246463"/>
                    </a:ext>
                  </a:extLst>
                </a:gridCol>
                <a:gridCol w="1963750">
                  <a:extLst>
                    <a:ext uri="{9D8B030D-6E8A-4147-A177-3AD203B41FA5}">
                      <a16:colId xmlns:a16="http://schemas.microsoft.com/office/drawing/2014/main" val="3396799084"/>
                    </a:ext>
                  </a:extLst>
                </a:gridCol>
                <a:gridCol w="1228583">
                  <a:extLst>
                    <a:ext uri="{9D8B030D-6E8A-4147-A177-3AD203B41FA5}">
                      <a16:colId xmlns:a16="http://schemas.microsoft.com/office/drawing/2014/main" val="1187398786"/>
                    </a:ext>
                  </a:extLst>
                </a:gridCol>
                <a:gridCol w="1171849">
                  <a:extLst>
                    <a:ext uri="{9D8B030D-6E8A-4147-A177-3AD203B41FA5}">
                      <a16:colId xmlns:a16="http://schemas.microsoft.com/office/drawing/2014/main" val="3107858649"/>
                    </a:ext>
                  </a:extLst>
                </a:gridCol>
                <a:gridCol w="1288474">
                  <a:extLst>
                    <a:ext uri="{9D8B030D-6E8A-4147-A177-3AD203B41FA5}">
                      <a16:colId xmlns:a16="http://schemas.microsoft.com/office/drawing/2014/main" val="115576788"/>
                    </a:ext>
                  </a:extLst>
                </a:gridCol>
              </a:tblGrid>
              <a:tr h="657080">
                <a:tc>
                  <a:txBody>
                    <a:bodyPr/>
                    <a:lstStyle/>
                    <a:p>
                      <a:r>
                        <a:rPr lang="lt-LT" dirty="0" smtClean="0"/>
                        <a:t>Svarbiausios veiklos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Laukiami rezultatai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2021 m., </a:t>
                      </a:r>
                      <a:r>
                        <a:rPr lang="lt-LT" dirty="0" err="1" smtClean="0"/>
                        <a:t>Eur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2022 m., </a:t>
                      </a:r>
                      <a:r>
                        <a:rPr lang="lt-LT" dirty="0" err="1" smtClean="0"/>
                        <a:t>Eur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2023 m., </a:t>
                      </a:r>
                      <a:r>
                        <a:rPr lang="lt-LT" dirty="0" err="1" smtClean="0"/>
                        <a:t>Eur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7315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Ledo arenos statyba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baseline="0" dirty="0" smtClean="0"/>
                        <a:t>Pastatyta ledo arena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1 800 000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8635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Kauno pramogų ir sporto rūmų Nemuno saloje, Karaliaus Mindaugo pr. 50, rekonstravimas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Rekonstravimas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13 500 000 (7 658 400 skolintų)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9 300 000 (2 000 000 skolintų)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2239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Lengvosios atletikos maniežo projektavimas ir statyba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Pastatytas</a:t>
                      </a:r>
                      <a:r>
                        <a:rPr lang="lt-LT" baseline="0" dirty="0" smtClean="0"/>
                        <a:t> lengvosios atletikos maniežas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242 000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2 000 000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8 780 000 (3 877 400 skolintų lėšų)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3253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smtClean="0"/>
                        <a:t>Kauno sporto halės išvystymas į daugiafunkcį centrą visuomenės poreikiams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Užbaigtas</a:t>
                      </a:r>
                      <a:r>
                        <a:rPr lang="lt-LT" baseline="0" dirty="0" smtClean="0"/>
                        <a:t> Kauno sporto halės išvystymas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7 560 323 (1 942 823 </a:t>
                      </a:r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sav. </a:t>
                      </a:r>
                      <a:r>
                        <a:rPr lang="lt-LT" baseline="0" dirty="0" smtClean="0"/>
                        <a:t>lėšos)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5289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440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89E26-3DF9-094C-A682-D171DEBCC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80896"/>
            <a:ext cx="7886700" cy="704640"/>
          </a:xfrm>
        </p:spPr>
        <p:txBody>
          <a:bodyPr>
            <a:normAutofit/>
          </a:bodyPr>
          <a:lstStyle/>
          <a:p>
            <a:pPr algn="ctr"/>
            <a:r>
              <a:rPr lang="lt-LT" sz="2400" b="1" dirty="0" smtClean="0">
                <a:solidFill>
                  <a:schemeClr val="bg2">
                    <a:lumMod val="50000"/>
                  </a:schemeClr>
                </a:solidFill>
              </a:rPr>
              <a:t>SVEIKATOS IR SOCIALINĖ APSAUGA</a:t>
            </a:r>
            <a:endParaRPr lang="en-US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4593698"/>
              </p:ext>
            </p:extLst>
          </p:nvPr>
        </p:nvGraphicFramePr>
        <p:xfrm>
          <a:off x="330740" y="2187810"/>
          <a:ext cx="8463067" cy="4739561"/>
        </p:xfrm>
        <a:graphic>
          <a:graphicData uri="http://schemas.openxmlformats.org/drawingml/2006/table">
            <a:tbl>
              <a:tblPr firstRow="1" bandRow="1">
                <a:tableStyleId>{327F97BB-C833-4FB7-BDE5-3F7075034690}</a:tableStyleId>
              </a:tblPr>
              <a:tblGrid>
                <a:gridCol w="1812385">
                  <a:extLst>
                    <a:ext uri="{9D8B030D-6E8A-4147-A177-3AD203B41FA5}">
                      <a16:colId xmlns:a16="http://schemas.microsoft.com/office/drawing/2014/main" val="1047190033"/>
                    </a:ext>
                  </a:extLst>
                </a:gridCol>
                <a:gridCol w="3586163">
                  <a:extLst>
                    <a:ext uri="{9D8B030D-6E8A-4147-A177-3AD203B41FA5}">
                      <a16:colId xmlns:a16="http://schemas.microsoft.com/office/drawing/2014/main" val="105920313"/>
                    </a:ext>
                  </a:extLst>
                </a:gridCol>
                <a:gridCol w="985838">
                  <a:extLst>
                    <a:ext uri="{9D8B030D-6E8A-4147-A177-3AD203B41FA5}">
                      <a16:colId xmlns:a16="http://schemas.microsoft.com/office/drawing/2014/main" val="1188577559"/>
                    </a:ext>
                  </a:extLst>
                </a:gridCol>
                <a:gridCol w="985838">
                  <a:extLst>
                    <a:ext uri="{9D8B030D-6E8A-4147-A177-3AD203B41FA5}">
                      <a16:colId xmlns:a16="http://schemas.microsoft.com/office/drawing/2014/main" val="3026479548"/>
                    </a:ext>
                  </a:extLst>
                </a:gridCol>
                <a:gridCol w="1092843">
                  <a:extLst>
                    <a:ext uri="{9D8B030D-6E8A-4147-A177-3AD203B41FA5}">
                      <a16:colId xmlns:a16="http://schemas.microsoft.com/office/drawing/2014/main" val="3303920246"/>
                    </a:ext>
                  </a:extLst>
                </a:gridCol>
              </a:tblGrid>
              <a:tr h="655241">
                <a:tc>
                  <a:txBody>
                    <a:bodyPr/>
                    <a:lstStyle/>
                    <a:p>
                      <a:r>
                        <a:rPr lang="lt-LT" dirty="0" smtClean="0"/>
                        <a:t>Svarbiausios veiklos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Laukiami</a:t>
                      </a:r>
                      <a:r>
                        <a:rPr lang="lt-LT" baseline="0" dirty="0" smtClean="0"/>
                        <a:t> rezultatai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2021 m., </a:t>
                      </a:r>
                      <a:r>
                        <a:rPr lang="lt-LT" dirty="0" err="1" smtClean="0"/>
                        <a:t>Eur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2022 m., </a:t>
                      </a:r>
                      <a:r>
                        <a:rPr lang="lt-LT" dirty="0" err="1" smtClean="0"/>
                        <a:t>Eur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2023 m., </a:t>
                      </a:r>
                      <a:r>
                        <a:rPr lang="lt-LT" dirty="0" err="1" smtClean="0"/>
                        <a:t>Eur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2631588"/>
                  </a:ext>
                </a:extLst>
              </a:tr>
              <a:tr h="936059"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Slaugos paslaugų kokybės ir prieinamumo gerinimas VšĮ K. Griniaus slaugos ir palaikomojo gydymo ligoninėje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Slaugos priemonių ir įrangos atnaujinimas</a:t>
                      </a:r>
                      <a:r>
                        <a:rPr lang="lt-LT" sz="1600" dirty="0" smtClean="0"/>
                        <a:t>; Rekonstrukcija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360 350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400 000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200 000</a:t>
                      </a:r>
                      <a:endParaRPr lang="lt-L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0713132"/>
                  </a:ext>
                </a:extLst>
              </a:tr>
              <a:tr h="1497694"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Kauno miesto socialinių paslaugų infrastruktūros gerinimas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Kauno miesto socialinių paslaugų centro infrastruktūros gerinimas</a:t>
                      </a:r>
                      <a:r>
                        <a:rPr lang="lt-LT" sz="1600" baseline="0" dirty="0" smtClean="0"/>
                        <a:t> (</a:t>
                      </a:r>
                      <a:r>
                        <a:rPr lang="lt-LT" sz="1600" dirty="0" smtClean="0"/>
                        <a:t>R. Kalantos g. 55)</a:t>
                      </a:r>
                      <a:r>
                        <a:rPr lang="lt-LT" sz="1600" baseline="0" dirty="0" smtClean="0"/>
                        <a:t> </a:t>
                      </a:r>
                      <a:r>
                        <a:rPr lang="lt-LT" sz="1600" dirty="0" smtClean="0"/>
                        <a:t>Kauno kartų namų infrastruktūros gerinimas, Negalią turinčio asmenų centro "Korys" infrastruktūros gerinimas, Vaikų gerovės centro pastogė infrastruktūros gerinimas, Kauno savivaldybės vaikų globos namų infrastruktūros gerinimas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815 123 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106 050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1 047 000</a:t>
                      </a:r>
                      <a:endParaRPr lang="lt-L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99422"/>
                  </a:ext>
                </a:extLst>
              </a:tr>
            </a:tbl>
          </a:graphicData>
        </a:graphic>
      </p:graphicFrame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688497633"/>
              </p:ext>
            </p:extLst>
          </p:nvPr>
        </p:nvGraphicFramePr>
        <p:xfrm>
          <a:off x="330740" y="1182766"/>
          <a:ext cx="8463064" cy="10050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86744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89E26-3DF9-094C-A682-D171DEBCC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58400"/>
            <a:ext cx="7886700" cy="704640"/>
          </a:xfrm>
        </p:spPr>
        <p:txBody>
          <a:bodyPr>
            <a:normAutofit/>
          </a:bodyPr>
          <a:lstStyle/>
          <a:p>
            <a:pPr algn="ctr"/>
            <a:r>
              <a:rPr lang="lt-LT" sz="2400" b="1" dirty="0" smtClean="0">
                <a:solidFill>
                  <a:schemeClr val="bg2">
                    <a:lumMod val="50000"/>
                  </a:schemeClr>
                </a:solidFill>
              </a:rPr>
              <a:t>SVEIKATOS IR SOCIALINĖ APSAUGA</a:t>
            </a:r>
            <a:endParaRPr lang="en-US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832233"/>
              </p:ext>
            </p:extLst>
          </p:nvPr>
        </p:nvGraphicFramePr>
        <p:xfrm>
          <a:off x="279670" y="1799924"/>
          <a:ext cx="8584660" cy="4876800"/>
        </p:xfrm>
        <a:graphic>
          <a:graphicData uri="http://schemas.openxmlformats.org/drawingml/2006/table">
            <a:tbl>
              <a:tblPr firstRow="1" bandRow="1">
                <a:tableStyleId>{327F97BB-C833-4FB7-BDE5-3F7075034690}</a:tableStyleId>
              </a:tblPr>
              <a:tblGrid>
                <a:gridCol w="1468919">
                  <a:extLst>
                    <a:ext uri="{9D8B030D-6E8A-4147-A177-3AD203B41FA5}">
                      <a16:colId xmlns:a16="http://schemas.microsoft.com/office/drawing/2014/main" val="1047190033"/>
                    </a:ext>
                  </a:extLst>
                </a:gridCol>
                <a:gridCol w="3481137">
                  <a:extLst>
                    <a:ext uri="{9D8B030D-6E8A-4147-A177-3AD203B41FA5}">
                      <a16:colId xmlns:a16="http://schemas.microsoft.com/office/drawing/2014/main" val="105920313"/>
                    </a:ext>
                  </a:extLst>
                </a:gridCol>
                <a:gridCol w="1203158">
                  <a:extLst>
                    <a:ext uri="{9D8B030D-6E8A-4147-A177-3AD203B41FA5}">
                      <a16:colId xmlns:a16="http://schemas.microsoft.com/office/drawing/2014/main" val="1188577559"/>
                    </a:ext>
                  </a:extLst>
                </a:gridCol>
                <a:gridCol w="1267327">
                  <a:extLst>
                    <a:ext uri="{9D8B030D-6E8A-4147-A177-3AD203B41FA5}">
                      <a16:colId xmlns:a16="http://schemas.microsoft.com/office/drawing/2014/main" val="3026479548"/>
                    </a:ext>
                  </a:extLst>
                </a:gridCol>
                <a:gridCol w="1164119">
                  <a:extLst>
                    <a:ext uri="{9D8B030D-6E8A-4147-A177-3AD203B41FA5}">
                      <a16:colId xmlns:a16="http://schemas.microsoft.com/office/drawing/2014/main" val="33039202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Svarbiausios veiklos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Laukiami</a:t>
                      </a:r>
                      <a:r>
                        <a:rPr lang="lt-LT" baseline="0" dirty="0" smtClean="0"/>
                        <a:t> rezultatai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2021 m., </a:t>
                      </a:r>
                      <a:r>
                        <a:rPr lang="lt-LT" dirty="0" err="1" smtClean="0"/>
                        <a:t>Eur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2022 m., </a:t>
                      </a:r>
                      <a:r>
                        <a:rPr lang="lt-LT" dirty="0" err="1" smtClean="0"/>
                        <a:t>Eur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2023 m., </a:t>
                      </a:r>
                      <a:r>
                        <a:rPr lang="lt-LT" dirty="0" err="1" smtClean="0"/>
                        <a:t>Eur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2631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Socialinių</a:t>
                      </a:r>
                      <a:r>
                        <a:rPr lang="lt-LT" sz="1700" baseline="0" dirty="0" smtClean="0"/>
                        <a:t> paslaugų įgyvendinimas </a:t>
                      </a:r>
                      <a:endParaRPr lang="lt-LT" sz="17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700" dirty="0" smtClean="0"/>
                        <a:t>Plėsti: bendruomeninių apgyvendinimo ir užimtumo paslaugų asmenims su proto ir (arba) psichikos negalia; </a:t>
                      </a:r>
                    </a:p>
                    <a:p>
                      <a:r>
                        <a:rPr lang="lt-LT" sz="1700" dirty="0" smtClean="0"/>
                        <a:t>plėsti paslaugas šeimai ir vaikui; paslaugas vaikams su negalia, darbingo amžiaus asmenims su negalia ir senyvo amžiaus asmenims; socialines paslaugas vaikams, turintiems elgesio ir emocijų sutrikimų ar sunkumų; socialines paslaugas asmenims, patiriantiems socialinę riziką; Esamų nepatenkintų paslaugų poreikio trūkumo panaikinimas;</a:t>
                      </a:r>
                      <a:r>
                        <a:rPr lang="lt-LT" sz="1700" baseline="0" dirty="0" smtClean="0"/>
                        <a:t> karantino pasekmių sprendimas</a:t>
                      </a:r>
                      <a:endParaRPr lang="lt-LT" sz="17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baseline="0" dirty="0" smtClean="0">
                          <a:solidFill>
                            <a:schemeClr val="bg1"/>
                          </a:solidFill>
                        </a:rPr>
                        <a:t>24 154 723 (įskaitant BĮ teikiamas paslaugas – 9 852 887 </a:t>
                      </a:r>
                      <a:r>
                        <a:rPr lang="lt-LT" sz="1700" baseline="0" dirty="0" err="1" smtClean="0">
                          <a:solidFill>
                            <a:schemeClr val="bg1"/>
                          </a:solidFill>
                        </a:rPr>
                        <a:t>Eur</a:t>
                      </a:r>
                      <a:r>
                        <a:rPr lang="lt-LT" sz="1700" baseline="0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lt-LT" sz="17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baseline="0" dirty="0" smtClean="0">
                          <a:solidFill>
                            <a:schemeClr val="bg1"/>
                          </a:solidFill>
                        </a:rPr>
                        <a:t>20 742 110 (įskaitant BĮ teikiamas paslaugas – 8 971 005 </a:t>
                      </a:r>
                      <a:r>
                        <a:rPr lang="lt-LT" sz="1700" baseline="0" dirty="0" err="1" smtClean="0">
                          <a:solidFill>
                            <a:schemeClr val="bg1"/>
                          </a:solidFill>
                        </a:rPr>
                        <a:t>Eur</a:t>
                      </a:r>
                      <a:r>
                        <a:rPr lang="lt-LT" sz="1700" baseline="0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lt-LT" sz="17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>
                          <a:solidFill>
                            <a:schemeClr val="bg1"/>
                          </a:solidFill>
                        </a:rPr>
                        <a:t>20 706 380 (įskaitant BĮ teikiamas</a:t>
                      </a:r>
                      <a:r>
                        <a:rPr lang="lt-LT" sz="1700" baseline="0" dirty="0" smtClean="0">
                          <a:solidFill>
                            <a:schemeClr val="bg1"/>
                          </a:solidFill>
                        </a:rPr>
                        <a:t> paslaugas – 9 667 649 </a:t>
                      </a:r>
                      <a:r>
                        <a:rPr lang="lt-LT" sz="1700" baseline="0" dirty="0" err="1" smtClean="0">
                          <a:solidFill>
                            <a:schemeClr val="bg1"/>
                          </a:solidFill>
                        </a:rPr>
                        <a:t>Eur</a:t>
                      </a:r>
                      <a:r>
                        <a:rPr lang="lt-LT" sz="1700" baseline="0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lt-LT" sz="17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07131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07179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89E26-3DF9-094C-A682-D171DEBCC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55833"/>
            <a:ext cx="7886700" cy="704640"/>
          </a:xfrm>
        </p:spPr>
        <p:txBody>
          <a:bodyPr>
            <a:normAutofit/>
          </a:bodyPr>
          <a:lstStyle/>
          <a:p>
            <a:pPr algn="ctr"/>
            <a:r>
              <a:rPr lang="lt-LT" sz="2400" b="1" dirty="0" smtClean="0">
                <a:solidFill>
                  <a:schemeClr val="bg2">
                    <a:lumMod val="50000"/>
                  </a:schemeClr>
                </a:solidFill>
              </a:rPr>
              <a:t>MIESTO INFRASTRUKTŪRA IR TVARKYMAS</a:t>
            </a:r>
            <a:endParaRPr lang="en-US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5716923"/>
              </p:ext>
            </p:extLst>
          </p:nvPr>
        </p:nvGraphicFramePr>
        <p:xfrm>
          <a:off x="175096" y="2576570"/>
          <a:ext cx="8793806" cy="411480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087649">
                  <a:extLst>
                    <a:ext uri="{9D8B030D-6E8A-4147-A177-3AD203B41FA5}">
                      <a16:colId xmlns:a16="http://schemas.microsoft.com/office/drawing/2014/main" val="1047190033"/>
                    </a:ext>
                  </a:extLst>
                </a:gridCol>
                <a:gridCol w="1708053">
                  <a:extLst>
                    <a:ext uri="{9D8B030D-6E8A-4147-A177-3AD203B41FA5}">
                      <a16:colId xmlns:a16="http://schemas.microsoft.com/office/drawing/2014/main" val="105920313"/>
                    </a:ext>
                  </a:extLst>
                </a:gridCol>
                <a:gridCol w="1403609">
                  <a:extLst>
                    <a:ext uri="{9D8B030D-6E8A-4147-A177-3AD203B41FA5}">
                      <a16:colId xmlns:a16="http://schemas.microsoft.com/office/drawing/2014/main" val="1188577559"/>
                    </a:ext>
                  </a:extLst>
                </a:gridCol>
                <a:gridCol w="1274045">
                  <a:extLst>
                    <a:ext uri="{9D8B030D-6E8A-4147-A177-3AD203B41FA5}">
                      <a16:colId xmlns:a16="http://schemas.microsoft.com/office/drawing/2014/main" val="3026479548"/>
                    </a:ext>
                  </a:extLst>
                </a:gridCol>
                <a:gridCol w="1320450">
                  <a:extLst>
                    <a:ext uri="{9D8B030D-6E8A-4147-A177-3AD203B41FA5}">
                      <a16:colId xmlns:a16="http://schemas.microsoft.com/office/drawing/2014/main" val="33039202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Svarbiausios veiklos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Laukiami</a:t>
                      </a:r>
                      <a:r>
                        <a:rPr lang="lt-LT" baseline="0" dirty="0" smtClean="0"/>
                        <a:t> rezultatai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2021 m., </a:t>
                      </a:r>
                      <a:r>
                        <a:rPr lang="lt-LT" dirty="0" err="1" smtClean="0"/>
                        <a:t>Eur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2022 m., </a:t>
                      </a:r>
                      <a:r>
                        <a:rPr lang="lt-LT" dirty="0" err="1" smtClean="0"/>
                        <a:t>Eur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2023 m., </a:t>
                      </a:r>
                      <a:r>
                        <a:rPr lang="lt-LT" dirty="0" err="1" smtClean="0"/>
                        <a:t>Eur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2631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Atsinaujinančių energijos išteklių diegimo skatinimas visuomeninės ir gyvenamosios paskirties pastatuose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72 įstaigos savivaldybės,</a:t>
                      </a:r>
                      <a:r>
                        <a:rPr lang="lt-LT" baseline="0" dirty="0" smtClean="0"/>
                        <a:t> ES lėšų 3 068 311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1 208 576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1 237 610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74761"/>
                  </a:ext>
                </a:extLst>
              </a:tr>
              <a:tr h="424700">
                <a:tc>
                  <a:txBody>
                    <a:bodyPr/>
                    <a:lstStyle/>
                    <a:p>
                      <a:r>
                        <a:rPr lang="lt-LT" dirty="0" smtClean="0"/>
                        <a:t>Ateities plento tęsinio nuo Palemono g. iki T. Masiulio g. statyba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Pastatytas</a:t>
                      </a:r>
                      <a:r>
                        <a:rPr lang="lt-LT" baseline="0" dirty="0" smtClean="0"/>
                        <a:t> Ateities plento tęsinys nuo Palemono g. iki T. Masiulio g.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lt-LT" baseline="0" dirty="0" smtClean="0">
                          <a:solidFill>
                            <a:schemeClr val="tx1"/>
                          </a:solidFill>
                        </a:rPr>
                        <a:t> 101 800 (Sav. lėšos – 101 800)</a:t>
                      </a:r>
                      <a:endParaRPr lang="lt-L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5 000 000 (Sav.</a:t>
                      </a:r>
                      <a:r>
                        <a:rPr lang="lt-LT" baseline="0" dirty="0" smtClean="0">
                          <a:solidFill>
                            <a:schemeClr val="tx1"/>
                          </a:solidFill>
                        </a:rPr>
                        <a:t> lėšos – 2 000 000)</a:t>
                      </a:r>
                      <a:endParaRPr lang="lt-L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12 000 000 (Sav. lėšos</a:t>
                      </a:r>
                      <a:r>
                        <a:rPr lang="lt-LT" baseline="0" dirty="0" smtClean="0">
                          <a:solidFill>
                            <a:schemeClr val="tx1"/>
                          </a:solidFill>
                        </a:rPr>
                        <a:t> – 1 000 000, skolintos – 3 000 000)</a:t>
                      </a:r>
                      <a:endParaRPr lang="lt-L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99422"/>
                  </a:ext>
                </a:extLst>
              </a:tr>
              <a:tr h="424700"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Laisvės alėjos rekonstravimas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Baigiamieji darbai – 2021,</a:t>
                      </a:r>
                      <a:r>
                        <a:rPr lang="lt-LT" sz="1600" baseline="0" dirty="0" smtClean="0"/>
                        <a:t> 2023 m. – VI etapo darbai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1 438 000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1 585 000</a:t>
                      </a:r>
                      <a:endParaRPr lang="lt-L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8049392"/>
                  </a:ext>
                </a:extLst>
              </a:tr>
            </a:tbl>
          </a:graphicData>
        </a:graphic>
      </p:graphicFrame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117144549"/>
              </p:ext>
            </p:extLst>
          </p:nvPr>
        </p:nvGraphicFramePr>
        <p:xfrm>
          <a:off x="341352" y="1602037"/>
          <a:ext cx="8461295" cy="9329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274564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89E26-3DF9-094C-A682-D171DEBCC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55833"/>
            <a:ext cx="7886700" cy="704640"/>
          </a:xfrm>
        </p:spPr>
        <p:txBody>
          <a:bodyPr>
            <a:normAutofit/>
          </a:bodyPr>
          <a:lstStyle/>
          <a:p>
            <a:pPr algn="ctr"/>
            <a:r>
              <a:rPr lang="lt-LT" sz="2400" b="1" dirty="0" smtClean="0">
                <a:solidFill>
                  <a:schemeClr val="bg2">
                    <a:lumMod val="50000"/>
                  </a:schemeClr>
                </a:solidFill>
              </a:rPr>
              <a:t>MIESTO INFRASTRUKTŪRA IR TVARKYMAS</a:t>
            </a:r>
            <a:endParaRPr lang="en-US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277055"/>
              </p:ext>
            </p:extLst>
          </p:nvPr>
        </p:nvGraphicFramePr>
        <p:xfrm>
          <a:off x="175097" y="2018626"/>
          <a:ext cx="8793806" cy="428244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728524">
                  <a:extLst>
                    <a:ext uri="{9D8B030D-6E8A-4147-A177-3AD203B41FA5}">
                      <a16:colId xmlns:a16="http://schemas.microsoft.com/office/drawing/2014/main" val="1047190033"/>
                    </a:ext>
                  </a:extLst>
                </a:gridCol>
                <a:gridCol w="2342147">
                  <a:extLst>
                    <a:ext uri="{9D8B030D-6E8A-4147-A177-3AD203B41FA5}">
                      <a16:colId xmlns:a16="http://schemas.microsoft.com/office/drawing/2014/main" val="105920313"/>
                    </a:ext>
                  </a:extLst>
                </a:gridCol>
                <a:gridCol w="1299411">
                  <a:extLst>
                    <a:ext uri="{9D8B030D-6E8A-4147-A177-3AD203B41FA5}">
                      <a16:colId xmlns:a16="http://schemas.microsoft.com/office/drawing/2014/main" val="118857755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026479548"/>
                    </a:ext>
                  </a:extLst>
                </a:gridCol>
                <a:gridCol w="1204524">
                  <a:extLst>
                    <a:ext uri="{9D8B030D-6E8A-4147-A177-3AD203B41FA5}">
                      <a16:colId xmlns:a16="http://schemas.microsoft.com/office/drawing/2014/main" val="33039202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Svarbiausios veiklos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Laukiami</a:t>
                      </a:r>
                      <a:r>
                        <a:rPr lang="lt-LT" baseline="0" dirty="0" smtClean="0"/>
                        <a:t> rezultatai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2021 m., </a:t>
                      </a:r>
                      <a:r>
                        <a:rPr lang="lt-LT" dirty="0" err="1" smtClean="0"/>
                        <a:t>Eur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2022 m., </a:t>
                      </a:r>
                      <a:r>
                        <a:rPr lang="lt-LT" dirty="0" err="1" smtClean="0"/>
                        <a:t>Eur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2023 m., </a:t>
                      </a:r>
                      <a:r>
                        <a:rPr lang="lt-LT" dirty="0" err="1" smtClean="0"/>
                        <a:t>Eur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2631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lt-LT" sz="1700" baseline="0" dirty="0" smtClean="0"/>
                        <a:t>Miesto sodo skvero su prieigomis kapitalinis remontas/ rekonstravimas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Miesto sodo skvero su prieigomis rekonstravimas</a:t>
                      </a:r>
                      <a:endParaRPr lang="lt-L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3 503 850           (1 742 350 – sav. lėšos)</a:t>
                      </a:r>
                      <a:endParaRPr lang="lt-L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0</a:t>
                      </a:r>
                      <a:endParaRPr lang="lt-L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0</a:t>
                      </a:r>
                      <a:endParaRPr lang="lt-LT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0713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Kauno miesto gatvių, aikščių projektavimas, kapitalinis remontas ir rekonstrukcija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Taikos pr. kapitalinis remontas,</a:t>
                      </a:r>
                      <a:r>
                        <a:rPr lang="lt-LT" sz="1600" baseline="0" dirty="0" smtClean="0"/>
                        <a:t> </a:t>
                      </a:r>
                      <a:r>
                        <a:rPr lang="lt-LT" sz="1600" baseline="0" dirty="0" err="1" smtClean="0"/>
                        <a:t>S.Daukanto</a:t>
                      </a:r>
                      <a:r>
                        <a:rPr lang="lt-LT" sz="1600" baseline="0" dirty="0" smtClean="0"/>
                        <a:t> g., Žemaičių g., Vilniaus g. rekonstravimas ir kt.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14 780 000 (6 940 000 – sav. Lėšos)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15 000 000 (6 400 00 – sav.</a:t>
                      </a:r>
                      <a:r>
                        <a:rPr lang="lt-LT" sz="1600" baseline="0" dirty="0" smtClean="0"/>
                        <a:t> Lėšos)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26 844 505 (12</a:t>
                      </a:r>
                      <a:r>
                        <a:rPr lang="lt-LT" sz="1600" baseline="0" dirty="0" smtClean="0"/>
                        <a:t> 790 24 – sav. Lėšos)</a:t>
                      </a:r>
                      <a:endParaRPr lang="lt-L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74761"/>
                  </a:ext>
                </a:extLst>
              </a:tr>
              <a:tr h="424700"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Pėsčiųjų ir dviračių tako įrengimas rekonstruojant Eigulių, Nuokalnės gatves ir Tvirtovės alėją (ES projektas)</a:t>
                      </a:r>
                      <a:endParaRPr lang="lt-L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Užbaigtas pėsčiųjų</a:t>
                      </a:r>
                      <a:r>
                        <a:rPr lang="lt-LT" sz="1700" baseline="0" dirty="0" smtClean="0"/>
                        <a:t> ir dviračių tako įrengimas</a:t>
                      </a:r>
                      <a:endParaRPr lang="lt-L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>
                          <a:solidFill>
                            <a:schemeClr val="tx1"/>
                          </a:solidFill>
                        </a:rPr>
                        <a:t>413</a:t>
                      </a:r>
                      <a:r>
                        <a:rPr lang="lt-LT" sz="1700" baseline="0" dirty="0" smtClean="0">
                          <a:solidFill>
                            <a:schemeClr val="tx1"/>
                          </a:solidFill>
                        </a:rPr>
                        <a:t> 823</a:t>
                      </a:r>
                      <a:endParaRPr lang="lt-LT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0</a:t>
                      </a:r>
                      <a:endParaRPr lang="lt-L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0</a:t>
                      </a:r>
                      <a:endParaRPr lang="lt-LT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99422"/>
                  </a:ext>
                </a:extLst>
              </a:tr>
              <a:tr h="42470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lt-LT" sz="1600" baseline="0" dirty="0" smtClean="0"/>
                        <a:t>Pėsčiųjų tilto nuo salos iki Karaliaus Mindaugo pr. statyba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Užbaigtas</a:t>
                      </a:r>
                      <a:r>
                        <a:rPr lang="lt-LT" sz="1600" baseline="0" dirty="0" smtClean="0"/>
                        <a:t> pėsčiųjų tiltas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1 800 000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0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0</a:t>
                      </a:r>
                      <a:endParaRPr lang="lt-L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005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22815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89E26-3DF9-094C-A682-D171DEBCC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55833"/>
            <a:ext cx="7886700" cy="704640"/>
          </a:xfrm>
        </p:spPr>
        <p:txBody>
          <a:bodyPr>
            <a:normAutofit/>
          </a:bodyPr>
          <a:lstStyle/>
          <a:p>
            <a:pPr algn="ctr"/>
            <a:r>
              <a:rPr lang="lt-LT" sz="2400" b="1" dirty="0" smtClean="0">
                <a:solidFill>
                  <a:schemeClr val="bg2">
                    <a:lumMod val="50000"/>
                  </a:schemeClr>
                </a:solidFill>
              </a:rPr>
              <a:t>APLINKOS APSAUGA</a:t>
            </a:r>
            <a:endParaRPr lang="en-US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4157985"/>
              </p:ext>
            </p:extLst>
          </p:nvPr>
        </p:nvGraphicFramePr>
        <p:xfrm>
          <a:off x="175095" y="2353685"/>
          <a:ext cx="8793810" cy="43281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353793">
                  <a:extLst>
                    <a:ext uri="{9D8B030D-6E8A-4147-A177-3AD203B41FA5}">
                      <a16:colId xmlns:a16="http://schemas.microsoft.com/office/drawing/2014/main" val="1047190033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105920313"/>
                    </a:ext>
                  </a:extLst>
                </a:gridCol>
                <a:gridCol w="1143002">
                  <a:extLst>
                    <a:ext uri="{9D8B030D-6E8A-4147-A177-3AD203B41FA5}">
                      <a16:colId xmlns:a16="http://schemas.microsoft.com/office/drawing/2014/main" val="1188577559"/>
                    </a:ext>
                  </a:extLst>
                </a:gridCol>
                <a:gridCol w="1157288">
                  <a:extLst>
                    <a:ext uri="{9D8B030D-6E8A-4147-A177-3AD203B41FA5}">
                      <a16:colId xmlns:a16="http://schemas.microsoft.com/office/drawing/2014/main" val="3026479548"/>
                    </a:ext>
                  </a:extLst>
                </a:gridCol>
                <a:gridCol w="1167927">
                  <a:extLst>
                    <a:ext uri="{9D8B030D-6E8A-4147-A177-3AD203B41FA5}">
                      <a16:colId xmlns:a16="http://schemas.microsoft.com/office/drawing/2014/main" val="33039202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Svarbiausios veiklos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Laukiami</a:t>
                      </a:r>
                      <a:r>
                        <a:rPr lang="lt-LT" baseline="0" dirty="0" smtClean="0"/>
                        <a:t> rezultatai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2021 m., </a:t>
                      </a:r>
                      <a:r>
                        <a:rPr lang="lt-LT" dirty="0" err="1" smtClean="0"/>
                        <a:t>Eur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2022 m., </a:t>
                      </a:r>
                      <a:r>
                        <a:rPr lang="lt-LT" dirty="0" err="1" smtClean="0"/>
                        <a:t>Eur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2023 m., </a:t>
                      </a:r>
                      <a:r>
                        <a:rPr lang="lt-LT" dirty="0" err="1" smtClean="0"/>
                        <a:t>Eur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2631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lt-LT" sz="1600" baseline="0" dirty="0" smtClean="0"/>
                        <a:t>Parkų sutvarkymas (rekonstravimas), pritaikant juos visuomenės poreikiams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Kauno miesto Nemuno ir Neries santakos parko kartu su Amfiteatru,</a:t>
                      </a:r>
                      <a:r>
                        <a:rPr lang="lt-LT" sz="1600" baseline="0" dirty="0" smtClean="0"/>
                        <a:t> Neries krantinės parko, </a:t>
                      </a:r>
                      <a:r>
                        <a:rPr lang="lt-LT" sz="1600" baseline="0" dirty="0" err="1" smtClean="0"/>
                        <a:t>K.Petrausko</a:t>
                      </a:r>
                      <a:r>
                        <a:rPr lang="lt-LT" sz="1600" baseline="0" dirty="0" smtClean="0"/>
                        <a:t> g. ir M. Jankaus sankryžos skvero sutvarkymas, Kovo 11-osios parko sutvarkymas ir kt.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5 739 995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3</a:t>
                      </a:r>
                      <a:r>
                        <a:rPr lang="lt-LT" sz="1600" baseline="0" dirty="0" smtClean="0"/>
                        <a:t> 040 000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 2</a:t>
                      </a:r>
                      <a:r>
                        <a:rPr lang="lt-LT" sz="1600" baseline="0" dirty="0" smtClean="0"/>
                        <a:t> 720 000</a:t>
                      </a:r>
                      <a:endParaRPr lang="lt-L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0713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Komunalinių atliekų konteinerių aikštelių įrengimas Kauno mieste (ES projektas) 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baseline="0" dirty="0" smtClean="0"/>
                        <a:t>Įrengtų komunalinių atliekų aikštelių skaičius – viso 567 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569 180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0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0</a:t>
                      </a:r>
                      <a:endParaRPr lang="lt-L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74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Gėlynų, želdinių ir žaliųjų erdvių tvarkymas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Apželdinamų ir prižiūrimų Kauno miesto gėlynų plotas – 8 000 (</a:t>
                      </a:r>
                      <a:r>
                        <a:rPr lang="lt-LT" sz="1600" dirty="0" err="1" smtClean="0"/>
                        <a:t>kv.m</a:t>
                      </a:r>
                      <a:r>
                        <a:rPr lang="lt-LT" sz="1600" dirty="0" smtClean="0"/>
                        <a:t>.)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1 570 000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1 532 000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1 462 000</a:t>
                      </a:r>
                      <a:endParaRPr lang="lt-L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9005899"/>
                  </a:ext>
                </a:extLst>
              </a:tr>
            </a:tbl>
          </a:graphicData>
        </a:graphic>
      </p:graphicFrame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261503632"/>
              </p:ext>
            </p:extLst>
          </p:nvPr>
        </p:nvGraphicFramePr>
        <p:xfrm>
          <a:off x="497204" y="1497540"/>
          <a:ext cx="8149589" cy="7068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798161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89E26-3DF9-094C-A682-D171DEBCC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55833"/>
            <a:ext cx="7886700" cy="704640"/>
          </a:xfrm>
        </p:spPr>
        <p:txBody>
          <a:bodyPr>
            <a:normAutofit/>
          </a:bodyPr>
          <a:lstStyle/>
          <a:p>
            <a:pPr algn="ctr"/>
            <a:r>
              <a:rPr lang="lt-LT" sz="2400" b="1" dirty="0" smtClean="0">
                <a:solidFill>
                  <a:schemeClr val="bg2">
                    <a:lumMod val="50000"/>
                  </a:schemeClr>
                </a:solidFill>
              </a:rPr>
              <a:t>BENDROSIOS VALSTYBĖS PASLAUGOS</a:t>
            </a:r>
            <a:endParaRPr lang="en-US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662179809"/>
              </p:ext>
            </p:extLst>
          </p:nvPr>
        </p:nvGraphicFramePr>
        <p:xfrm>
          <a:off x="341351" y="1484893"/>
          <a:ext cx="8461295" cy="9329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6105464"/>
              </p:ext>
            </p:extLst>
          </p:nvPr>
        </p:nvGraphicFramePr>
        <p:xfrm>
          <a:off x="175096" y="2535555"/>
          <a:ext cx="8793809" cy="443484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074861">
                  <a:extLst>
                    <a:ext uri="{9D8B030D-6E8A-4147-A177-3AD203B41FA5}">
                      <a16:colId xmlns:a16="http://schemas.microsoft.com/office/drawing/2014/main" val="1047190033"/>
                    </a:ext>
                  </a:extLst>
                </a:gridCol>
                <a:gridCol w="3550768">
                  <a:extLst>
                    <a:ext uri="{9D8B030D-6E8A-4147-A177-3AD203B41FA5}">
                      <a16:colId xmlns:a16="http://schemas.microsoft.com/office/drawing/2014/main" val="105920313"/>
                    </a:ext>
                  </a:extLst>
                </a:gridCol>
                <a:gridCol w="1114427">
                  <a:extLst>
                    <a:ext uri="{9D8B030D-6E8A-4147-A177-3AD203B41FA5}">
                      <a16:colId xmlns:a16="http://schemas.microsoft.com/office/drawing/2014/main" val="1188577559"/>
                    </a:ext>
                  </a:extLst>
                </a:gridCol>
                <a:gridCol w="1014413">
                  <a:extLst>
                    <a:ext uri="{9D8B030D-6E8A-4147-A177-3AD203B41FA5}">
                      <a16:colId xmlns:a16="http://schemas.microsoft.com/office/drawing/2014/main" val="3026479548"/>
                    </a:ext>
                  </a:extLst>
                </a:gridCol>
                <a:gridCol w="1039340">
                  <a:extLst>
                    <a:ext uri="{9D8B030D-6E8A-4147-A177-3AD203B41FA5}">
                      <a16:colId xmlns:a16="http://schemas.microsoft.com/office/drawing/2014/main" val="3303920246"/>
                    </a:ext>
                  </a:extLst>
                </a:gridCol>
              </a:tblGrid>
              <a:tr h="534410">
                <a:tc>
                  <a:txBody>
                    <a:bodyPr/>
                    <a:lstStyle/>
                    <a:p>
                      <a:r>
                        <a:rPr lang="lt-LT" dirty="0" smtClean="0"/>
                        <a:t>Svarbiausios veiklos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Laukiami</a:t>
                      </a:r>
                      <a:r>
                        <a:rPr lang="lt-LT" baseline="0" dirty="0" smtClean="0"/>
                        <a:t> rezultatai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2021 m., </a:t>
                      </a:r>
                      <a:r>
                        <a:rPr lang="lt-LT" dirty="0" err="1" smtClean="0"/>
                        <a:t>Eur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2022 m., </a:t>
                      </a:r>
                      <a:r>
                        <a:rPr lang="lt-LT" dirty="0" err="1" smtClean="0"/>
                        <a:t>Eur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2023 m., </a:t>
                      </a:r>
                      <a:r>
                        <a:rPr lang="lt-LT" dirty="0" err="1" smtClean="0"/>
                        <a:t>Eur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2631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500" dirty="0" smtClean="0"/>
                        <a:t>Strateginio planavimo, analizės ir procesų užtikrinimas</a:t>
                      </a:r>
                      <a:endParaRPr lang="lt-L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500" dirty="0" smtClean="0"/>
                        <a:t>Pradėtas</a:t>
                      </a:r>
                      <a:r>
                        <a:rPr lang="lt-LT" sz="1500" baseline="0" dirty="0" smtClean="0"/>
                        <a:t> rengti naujas strateginis plėtros planas 2023-2030 m.</a:t>
                      </a:r>
                      <a:endParaRPr lang="lt-L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500" dirty="0" smtClean="0"/>
                        <a:t>41</a:t>
                      </a:r>
                      <a:r>
                        <a:rPr lang="lt-LT" sz="1500" baseline="0" dirty="0" smtClean="0"/>
                        <a:t> 700</a:t>
                      </a:r>
                      <a:endParaRPr lang="lt-L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500" dirty="0" smtClean="0"/>
                        <a:t>97 300</a:t>
                      </a:r>
                      <a:endParaRPr lang="lt-L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0713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sz="1500" dirty="0" smtClean="0"/>
                        <a:t>Kauno miesto savivaldybės administracijos darbuotojų kompetencijų tobulinimas</a:t>
                      </a:r>
                      <a:endParaRPr lang="lt-L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500" dirty="0" smtClean="0"/>
                        <a:t>Mokymuose dalyvavusių vadovų dalis nuo visų vadovų skaičiaus – 25 proc.</a:t>
                      </a:r>
                    </a:p>
                    <a:p>
                      <a:r>
                        <a:rPr lang="lt-LT" sz="1500" dirty="0" smtClean="0"/>
                        <a:t>Mokymuose dalyvavusių darbuotojų /valstybės  tarnautojų dalis nuo viso darbuotojų skaičiaus – 25 proc.</a:t>
                      </a:r>
                      <a:endParaRPr lang="lt-L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500" dirty="0" smtClean="0"/>
                        <a:t>25 000</a:t>
                      </a:r>
                      <a:endParaRPr lang="lt-L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500" dirty="0" smtClean="0"/>
                        <a:t>50 000</a:t>
                      </a:r>
                      <a:endParaRPr lang="lt-L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500" dirty="0" smtClean="0"/>
                        <a:t>50 000</a:t>
                      </a:r>
                      <a:endParaRPr lang="lt-LT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74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sz="1500" dirty="0" smtClean="0"/>
                        <a:t>Šeimos</a:t>
                      </a:r>
                      <a:r>
                        <a:rPr lang="lt-LT" sz="1500" baseline="0" dirty="0" smtClean="0"/>
                        <a:t> gerovės skatinimas (vaiko kraitelis)</a:t>
                      </a:r>
                      <a:endParaRPr lang="lt-L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500" dirty="0" smtClean="0"/>
                        <a:t>Suteikta pagalba naujagimių šeimoms – 3300 </a:t>
                      </a:r>
                      <a:endParaRPr lang="lt-L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500" dirty="0" smtClean="0"/>
                        <a:t>715 000</a:t>
                      </a:r>
                      <a:endParaRPr lang="lt-L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500" dirty="0" smtClean="0"/>
                        <a:t>715 000</a:t>
                      </a:r>
                      <a:endParaRPr lang="lt-L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500" dirty="0" smtClean="0"/>
                        <a:t>715 000</a:t>
                      </a:r>
                      <a:endParaRPr lang="lt-LT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695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sz="1500" dirty="0" smtClean="0"/>
                        <a:t>E paslaugų ir IT palaikymas</a:t>
                      </a:r>
                      <a:endParaRPr lang="lt-L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500" dirty="0" smtClean="0"/>
                        <a:t>Sutartinių</a:t>
                      </a:r>
                      <a:r>
                        <a:rPr lang="lt-LT" sz="1500" baseline="0" dirty="0" smtClean="0"/>
                        <a:t> įsipareigojimų vykdymas (IT sistemų palaikymas), </a:t>
                      </a:r>
                      <a:r>
                        <a:rPr lang="lt-LT" sz="1500" dirty="0" smtClean="0"/>
                        <a:t>Modernizuotos informacinės</a:t>
                      </a:r>
                      <a:r>
                        <a:rPr lang="lt-LT" sz="1500" baseline="0" dirty="0" smtClean="0"/>
                        <a:t> sistemos – 8</a:t>
                      </a:r>
                      <a:endParaRPr lang="lt-L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500" dirty="0" smtClean="0"/>
                        <a:t>655 000</a:t>
                      </a:r>
                      <a:endParaRPr lang="lt-L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500" dirty="0" smtClean="0"/>
                        <a:t>655</a:t>
                      </a:r>
                      <a:r>
                        <a:rPr lang="lt-LT" sz="1500" baseline="0" dirty="0" smtClean="0"/>
                        <a:t> 000</a:t>
                      </a:r>
                      <a:endParaRPr lang="lt-L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500" dirty="0" smtClean="0"/>
                        <a:t>655 000</a:t>
                      </a:r>
                      <a:endParaRPr lang="lt-LT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9878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46731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89E26-3DF9-094C-A682-D171DEBCC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55833"/>
            <a:ext cx="7886700" cy="704640"/>
          </a:xfrm>
        </p:spPr>
        <p:txBody>
          <a:bodyPr>
            <a:normAutofit/>
          </a:bodyPr>
          <a:lstStyle/>
          <a:p>
            <a:pPr algn="ctr"/>
            <a:r>
              <a:rPr lang="lt-LT" sz="2400" b="1" dirty="0" smtClean="0">
                <a:solidFill>
                  <a:schemeClr val="bg2">
                    <a:lumMod val="50000"/>
                  </a:schemeClr>
                </a:solidFill>
              </a:rPr>
              <a:t>INVESTICIJŲ SKATINIMAS</a:t>
            </a:r>
            <a:endParaRPr lang="en-US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8498098"/>
              </p:ext>
            </p:extLst>
          </p:nvPr>
        </p:nvGraphicFramePr>
        <p:xfrm>
          <a:off x="175096" y="2576570"/>
          <a:ext cx="8793806" cy="419100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598584">
                  <a:extLst>
                    <a:ext uri="{9D8B030D-6E8A-4147-A177-3AD203B41FA5}">
                      <a16:colId xmlns:a16="http://schemas.microsoft.com/office/drawing/2014/main" val="1047190033"/>
                    </a:ext>
                  </a:extLst>
                </a:gridCol>
                <a:gridCol w="3413760">
                  <a:extLst>
                    <a:ext uri="{9D8B030D-6E8A-4147-A177-3AD203B41FA5}">
                      <a16:colId xmlns:a16="http://schemas.microsoft.com/office/drawing/2014/main" val="10592031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188577559"/>
                    </a:ext>
                  </a:extLst>
                </a:gridCol>
                <a:gridCol w="929640">
                  <a:extLst>
                    <a:ext uri="{9D8B030D-6E8A-4147-A177-3AD203B41FA5}">
                      <a16:colId xmlns:a16="http://schemas.microsoft.com/office/drawing/2014/main" val="3026479548"/>
                    </a:ext>
                  </a:extLst>
                </a:gridCol>
                <a:gridCol w="937422">
                  <a:extLst>
                    <a:ext uri="{9D8B030D-6E8A-4147-A177-3AD203B41FA5}">
                      <a16:colId xmlns:a16="http://schemas.microsoft.com/office/drawing/2014/main" val="33039202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Svarbiausios veiklos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Laukiami</a:t>
                      </a:r>
                      <a:r>
                        <a:rPr lang="lt-LT" baseline="0" dirty="0" smtClean="0"/>
                        <a:t> rezultatai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2021 m., </a:t>
                      </a:r>
                      <a:r>
                        <a:rPr lang="lt-LT" dirty="0" err="1" smtClean="0"/>
                        <a:t>Eur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2022 m., </a:t>
                      </a:r>
                      <a:r>
                        <a:rPr lang="lt-LT" dirty="0" err="1" smtClean="0"/>
                        <a:t>Eur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2023 m., </a:t>
                      </a:r>
                      <a:r>
                        <a:rPr lang="lt-LT" dirty="0" err="1" smtClean="0"/>
                        <a:t>Eur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2631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Projekto „Kauno miesto ir rajono savivaldybes jungiančių turizmo trasų ir maršrutų informacinės infrastruktūros plėtra“ įgyvendinimas (ES projektas). </a:t>
                      </a:r>
                      <a:endParaRPr lang="lt-L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Įrengtų informacinių rodyklių ir stendų kiekis - 342</a:t>
                      </a:r>
                      <a:endParaRPr lang="lt-L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>
                          <a:solidFill>
                            <a:schemeClr val="tx1"/>
                          </a:solidFill>
                        </a:rPr>
                        <a:t>253 842</a:t>
                      </a:r>
                      <a:endParaRPr lang="lt-LT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0</a:t>
                      </a:r>
                      <a:endParaRPr lang="lt-L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0</a:t>
                      </a:r>
                      <a:endParaRPr lang="lt-LT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0713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Tarptautinės rinkodaros ir turizmo plėtros skatinimas, palankių sąlygų investicijoms Kaune sudarymas (Programa</a:t>
                      </a:r>
                      <a:r>
                        <a:rPr lang="lt-LT" sz="1700" baseline="0" dirty="0" smtClean="0"/>
                        <a:t> „Iniciatyvos Kaunui“)</a:t>
                      </a:r>
                      <a:endParaRPr lang="lt-L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Naujai sukurtų turizmo produktų skaičius – 10</a:t>
                      </a:r>
                      <a:r>
                        <a:rPr lang="lt-LT" sz="17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; </a:t>
                      </a:r>
                      <a:r>
                        <a:rPr lang="lt-LT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Investicinės aplinkos gerinimo projektų skaičius – 6</a:t>
                      </a:r>
                      <a:r>
                        <a:rPr lang="lt-LT" sz="17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; </a:t>
                      </a:r>
                      <a:r>
                        <a:rPr lang="lt-LT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E. rinkodaros priemonėmis pasiektų vartotojų skaičius tikslinėse rinkose – 2 mln</a:t>
                      </a:r>
                      <a:r>
                        <a:rPr lang="lt-LT" sz="17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lt-LT" sz="17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>
                          <a:solidFill>
                            <a:schemeClr val="tx1"/>
                          </a:solidFill>
                        </a:rPr>
                        <a:t>490 400</a:t>
                      </a:r>
                      <a:endParaRPr lang="lt-LT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700</a:t>
                      </a:r>
                      <a:r>
                        <a:rPr lang="lt-LT" sz="1700" baseline="0" dirty="0" smtClean="0"/>
                        <a:t> 000</a:t>
                      </a:r>
                      <a:endParaRPr lang="lt-L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700 000</a:t>
                      </a:r>
                      <a:endParaRPr lang="lt-LT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74761"/>
                  </a:ext>
                </a:extLst>
              </a:tr>
            </a:tbl>
          </a:graphicData>
        </a:graphic>
      </p:graphicFrame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617395014"/>
              </p:ext>
            </p:extLst>
          </p:nvPr>
        </p:nvGraphicFramePr>
        <p:xfrm>
          <a:off x="341351" y="1571767"/>
          <a:ext cx="8461295" cy="9329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520436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89E26-3DF9-094C-A682-D171DEBCC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55833"/>
            <a:ext cx="7886700" cy="704640"/>
          </a:xfrm>
        </p:spPr>
        <p:txBody>
          <a:bodyPr>
            <a:normAutofit/>
          </a:bodyPr>
          <a:lstStyle/>
          <a:p>
            <a:pPr algn="ctr"/>
            <a:r>
              <a:rPr lang="lt-LT" sz="2400" b="1" dirty="0" smtClean="0">
                <a:solidFill>
                  <a:schemeClr val="bg2">
                    <a:lumMod val="50000"/>
                  </a:schemeClr>
                </a:solidFill>
              </a:rPr>
              <a:t>INVESTICIJŲ SKATINIMAS</a:t>
            </a:r>
            <a:endParaRPr lang="en-US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7203224"/>
              </p:ext>
            </p:extLst>
          </p:nvPr>
        </p:nvGraphicFramePr>
        <p:xfrm>
          <a:off x="175097" y="1951730"/>
          <a:ext cx="8793806" cy="480060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003899">
                  <a:extLst>
                    <a:ext uri="{9D8B030D-6E8A-4147-A177-3AD203B41FA5}">
                      <a16:colId xmlns:a16="http://schemas.microsoft.com/office/drawing/2014/main" val="1047190033"/>
                    </a:ext>
                  </a:extLst>
                </a:gridCol>
                <a:gridCol w="2791803">
                  <a:extLst>
                    <a:ext uri="{9D8B030D-6E8A-4147-A177-3AD203B41FA5}">
                      <a16:colId xmlns:a16="http://schemas.microsoft.com/office/drawing/2014/main" val="105920313"/>
                    </a:ext>
                  </a:extLst>
                </a:gridCol>
                <a:gridCol w="1403609">
                  <a:extLst>
                    <a:ext uri="{9D8B030D-6E8A-4147-A177-3AD203B41FA5}">
                      <a16:colId xmlns:a16="http://schemas.microsoft.com/office/drawing/2014/main" val="1188577559"/>
                    </a:ext>
                  </a:extLst>
                </a:gridCol>
                <a:gridCol w="1274045">
                  <a:extLst>
                    <a:ext uri="{9D8B030D-6E8A-4147-A177-3AD203B41FA5}">
                      <a16:colId xmlns:a16="http://schemas.microsoft.com/office/drawing/2014/main" val="3026479548"/>
                    </a:ext>
                  </a:extLst>
                </a:gridCol>
                <a:gridCol w="1320450">
                  <a:extLst>
                    <a:ext uri="{9D8B030D-6E8A-4147-A177-3AD203B41FA5}">
                      <a16:colId xmlns:a16="http://schemas.microsoft.com/office/drawing/2014/main" val="33039202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Svarbiausios veiklos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Laukiami</a:t>
                      </a:r>
                      <a:r>
                        <a:rPr lang="lt-LT" baseline="0" dirty="0" smtClean="0"/>
                        <a:t> rezultatai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2021 m., </a:t>
                      </a:r>
                      <a:r>
                        <a:rPr lang="lt-LT" dirty="0" err="1" smtClean="0"/>
                        <a:t>Eur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2022 m., </a:t>
                      </a:r>
                      <a:r>
                        <a:rPr lang="lt-LT" dirty="0" err="1" smtClean="0"/>
                        <a:t>Eur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2023 m., </a:t>
                      </a:r>
                      <a:r>
                        <a:rPr lang="lt-LT" dirty="0" err="1" smtClean="0"/>
                        <a:t>Eur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2631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UNESCO iniciatyvų įgyvendinimas</a:t>
                      </a:r>
                      <a:endParaRPr lang="lt-L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Kauno modernizmo architektūros paraiškos UNESCO Pasaulio paveldo sąrašui koregavimas, priemonių plano rengimas</a:t>
                      </a:r>
                      <a:endParaRPr lang="lt-L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36 900</a:t>
                      </a:r>
                      <a:endParaRPr lang="lt-L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700</a:t>
                      </a:r>
                      <a:endParaRPr lang="lt-L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700</a:t>
                      </a:r>
                      <a:endParaRPr lang="lt-LT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0713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Buvusios aviacijos gamyklos angaro konversija</a:t>
                      </a:r>
                      <a:endParaRPr lang="lt-L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700" dirty="0" smtClean="0"/>
                        <a:t>Pradėta</a:t>
                      </a:r>
                      <a:r>
                        <a:rPr lang="lt-LT" sz="1700" baseline="0" dirty="0" smtClean="0"/>
                        <a:t> ir užbaigta buvusios </a:t>
                      </a:r>
                      <a:r>
                        <a:rPr lang="lt-LT" sz="1700" dirty="0" smtClean="0"/>
                        <a:t>aviacijos gamyklos angaro konversija</a:t>
                      </a:r>
                    </a:p>
                    <a:p>
                      <a:endParaRPr lang="lt-L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>
                          <a:solidFill>
                            <a:schemeClr val="tx1"/>
                          </a:solidFill>
                        </a:rPr>
                        <a:t>3 000 000 (255 000 sav. Lėšos)</a:t>
                      </a:r>
                      <a:endParaRPr lang="lt-LT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700" dirty="0" smtClean="0">
                          <a:solidFill>
                            <a:schemeClr val="tx1"/>
                          </a:solidFill>
                        </a:rPr>
                        <a:t>3 000 000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700" dirty="0" smtClean="0">
                          <a:solidFill>
                            <a:schemeClr val="tx1"/>
                          </a:solidFill>
                        </a:rPr>
                        <a:t>(255 000 sav. Lėšos)</a:t>
                      </a:r>
                    </a:p>
                    <a:p>
                      <a:endParaRPr lang="lt-LT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>
                          <a:solidFill>
                            <a:schemeClr val="tx1"/>
                          </a:solidFill>
                        </a:rPr>
                        <a:t>225 000</a:t>
                      </a:r>
                      <a:endParaRPr lang="lt-LT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74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Bendradarbiavimo su Lietuvos ir užsienio valstybių institucijomis skatinimas</a:t>
                      </a:r>
                      <a:endParaRPr lang="lt-L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Susitikimų ir bendrų renginių su užsienio svečiais skaičius – 60, Bendrų projektų įgyvendinime užsienyje dalyvavusių Kauno miesto atstovų skaičius - 80 ir kt.</a:t>
                      </a:r>
                      <a:endParaRPr lang="lt-L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>
                          <a:solidFill>
                            <a:schemeClr val="tx1"/>
                          </a:solidFill>
                        </a:rPr>
                        <a:t>332 500</a:t>
                      </a:r>
                      <a:endParaRPr lang="lt-LT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>
                          <a:solidFill>
                            <a:schemeClr val="tx1"/>
                          </a:solidFill>
                        </a:rPr>
                        <a:t>428 820</a:t>
                      </a:r>
                      <a:endParaRPr lang="lt-LT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>
                          <a:solidFill>
                            <a:schemeClr val="tx1"/>
                          </a:solidFill>
                        </a:rPr>
                        <a:t>430 526</a:t>
                      </a:r>
                      <a:endParaRPr lang="lt-LT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994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31100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89E26-3DF9-094C-A682-D171DEBCC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766" y="2973390"/>
            <a:ext cx="7886700" cy="704640"/>
          </a:xfrm>
        </p:spPr>
        <p:txBody>
          <a:bodyPr>
            <a:normAutofit/>
          </a:bodyPr>
          <a:lstStyle/>
          <a:p>
            <a:pPr algn="ctr"/>
            <a:r>
              <a:rPr lang="lt-LT" sz="2400" b="1" dirty="0" smtClean="0">
                <a:solidFill>
                  <a:schemeClr val="bg2">
                    <a:lumMod val="50000"/>
                  </a:schemeClr>
                </a:solidFill>
              </a:rPr>
              <a:t>DĖKOJU UŽ DĖMESĮ</a:t>
            </a:r>
            <a:endParaRPr lang="en-US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400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89E26-3DF9-094C-A682-D171DEBCC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5519" y="952959"/>
            <a:ext cx="6694517" cy="1152178"/>
          </a:xfrm>
        </p:spPr>
        <p:txBody>
          <a:bodyPr>
            <a:normAutofit/>
          </a:bodyPr>
          <a:lstStyle/>
          <a:p>
            <a:pPr algn="ctr"/>
            <a:r>
              <a:rPr lang="lt-LT" sz="2800" b="1" dirty="0">
                <a:solidFill>
                  <a:schemeClr val="accent5">
                    <a:lumMod val="50000"/>
                  </a:schemeClr>
                </a:solidFill>
              </a:rPr>
              <a:t>KAUNO M. SAVIVALDYBĖS STRATEGINIS VEIKLOS PLANAS </a:t>
            </a:r>
            <a:r>
              <a:rPr lang="lt-LT" sz="2800" b="1" dirty="0" smtClean="0">
                <a:solidFill>
                  <a:schemeClr val="accent5">
                    <a:lumMod val="50000"/>
                  </a:schemeClr>
                </a:solidFill>
              </a:rPr>
              <a:t>2021 - 2023 </a:t>
            </a:r>
            <a:r>
              <a:rPr lang="lt-LT" sz="2800" b="1" dirty="0">
                <a:solidFill>
                  <a:schemeClr val="accent5">
                    <a:lumMod val="50000"/>
                  </a:schemeClr>
                </a:solidFill>
              </a:rPr>
              <a:t>M</a:t>
            </a:r>
            <a:r>
              <a:rPr lang="lt-LT" sz="2800" b="1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en-US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87" y="2191159"/>
            <a:ext cx="7391312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EKONOMINĖS RAIDOS SKATINIMO PROGRAMA</a:t>
            </a:r>
            <a:endParaRPr lang="lt-L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8982" y="2560491"/>
            <a:ext cx="43087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TIKSLAI</a:t>
            </a:r>
            <a:endParaRPr lang="lt-L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60764" y="2785979"/>
            <a:ext cx="43087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UŽDAVINIAI</a:t>
            </a:r>
            <a:endParaRPr lang="lt-L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97143" y="3020174"/>
            <a:ext cx="43087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PRIEMONĖS</a:t>
            </a:r>
            <a:endParaRPr lang="lt-L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722" y="3612557"/>
            <a:ext cx="7393677" cy="3385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2. SUMANIOS IR PILIETIŠKOS VISUOMENĖS UGDYMO PROGRAMA</a:t>
            </a:r>
            <a:endParaRPr lang="lt-L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4122" y="5098156"/>
            <a:ext cx="7428277" cy="3385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3. DARNAUS TERITORIJŲ IR INFRASTRUKTŪROS VYSTYMO PROGRAMA</a:t>
            </a:r>
            <a:endParaRPr lang="lt-L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36036" y="3272506"/>
            <a:ext cx="43087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LĖŠOS</a:t>
            </a:r>
            <a:endParaRPr lang="lt-L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58982" y="3975304"/>
            <a:ext cx="43087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TIKSLAI</a:t>
            </a:r>
            <a:endParaRPr lang="lt-L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86690" y="5553883"/>
            <a:ext cx="43087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TIKSLAI</a:t>
            </a:r>
            <a:endParaRPr lang="lt-L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60763" y="4234250"/>
            <a:ext cx="43087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UŽDAVINIAI</a:t>
            </a:r>
            <a:endParaRPr lang="lt-L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62544" y="4531464"/>
            <a:ext cx="43087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PRIEMONĖS</a:t>
            </a:r>
            <a:endParaRPr lang="lt-L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36035" y="4769585"/>
            <a:ext cx="43087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LĖŠOS</a:t>
            </a:r>
            <a:endParaRPr lang="lt-L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60764" y="5793280"/>
            <a:ext cx="43087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UŽDAVINIAI</a:t>
            </a:r>
            <a:endParaRPr lang="lt-L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97143" y="6029093"/>
            <a:ext cx="43087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PRIEMONĖS</a:t>
            </a:r>
            <a:endParaRPr lang="lt-L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36034" y="6335026"/>
            <a:ext cx="43087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LĖŠOS</a:t>
            </a:r>
            <a:endParaRPr lang="lt-L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16386"/>
          <p:cNvSpPr txBox="1">
            <a:spLocks noChangeArrowheads="1"/>
          </p:cNvSpPr>
          <p:nvPr/>
        </p:nvSpPr>
        <p:spPr bwMode="auto">
          <a:xfrm>
            <a:off x="3580259" y="2923610"/>
            <a:ext cx="990601" cy="369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lt-LT" altLang="lt-LT" dirty="0">
                <a:solidFill>
                  <a:srgbClr val="FF0000"/>
                </a:solidFill>
              </a:rPr>
              <a:t>rodikliai</a:t>
            </a:r>
          </a:p>
        </p:txBody>
      </p:sp>
      <p:sp>
        <p:nvSpPr>
          <p:cNvPr id="62" name="TextBox 16386"/>
          <p:cNvSpPr txBox="1">
            <a:spLocks noChangeArrowheads="1"/>
          </p:cNvSpPr>
          <p:nvPr/>
        </p:nvSpPr>
        <p:spPr bwMode="auto">
          <a:xfrm>
            <a:off x="3580258" y="4462528"/>
            <a:ext cx="990601" cy="369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lt-LT" altLang="lt-LT" dirty="0">
                <a:solidFill>
                  <a:srgbClr val="FF0000"/>
                </a:solidFill>
              </a:rPr>
              <a:t>rodikliai</a:t>
            </a:r>
          </a:p>
        </p:txBody>
      </p:sp>
      <p:sp>
        <p:nvSpPr>
          <p:cNvPr id="63" name="TextBox 16386"/>
          <p:cNvSpPr txBox="1">
            <a:spLocks noChangeArrowheads="1"/>
          </p:cNvSpPr>
          <p:nvPr/>
        </p:nvSpPr>
        <p:spPr bwMode="auto">
          <a:xfrm>
            <a:off x="3530626" y="6059513"/>
            <a:ext cx="990601" cy="369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lt-LT" altLang="lt-LT" dirty="0">
                <a:solidFill>
                  <a:srgbClr val="FF0000"/>
                </a:solidFill>
              </a:rPr>
              <a:t>rodikliai</a:t>
            </a:r>
          </a:p>
        </p:txBody>
      </p:sp>
      <p:cxnSp>
        <p:nvCxnSpPr>
          <p:cNvPr id="66" name="Tiesioji rodyklės jungtis 65"/>
          <p:cNvCxnSpPr/>
          <p:nvPr/>
        </p:nvCxnSpPr>
        <p:spPr>
          <a:xfrm>
            <a:off x="3415144" y="2714241"/>
            <a:ext cx="0" cy="78650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9" name="Tiesioji rodyklės jungtis 68"/>
          <p:cNvCxnSpPr/>
          <p:nvPr/>
        </p:nvCxnSpPr>
        <p:spPr>
          <a:xfrm>
            <a:off x="3415144" y="4179553"/>
            <a:ext cx="0" cy="78650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0" name="Tiesioji rodyklės jungtis 69"/>
          <p:cNvCxnSpPr/>
          <p:nvPr/>
        </p:nvCxnSpPr>
        <p:spPr>
          <a:xfrm>
            <a:off x="3408215" y="5739920"/>
            <a:ext cx="0" cy="78650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39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2117558" y="1001027"/>
            <a:ext cx="6397792" cy="689662"/>
          </a:xfrm>
        </p:spPr>
        <p:txBody>
          <a:bodyPr>
            <a:normAutofit/>
          </a:bodyPr>
          <a:lstStyle/>
          <a:p>
            <a:pPr algn="ctr"/>
            <a:r>
              <a:rPr lang="lt-LT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2020-2021 M. LĖŠŲ PALYGINIMAS, TŪKST</a:t>
            </a:r>
            <a:r>
              <a:rPr lang="lt-LT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EURŲ</a:t>
            </a:r>
            <a:endParaRPr lang="lt-L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/>
          </p:nvPr>
        </p:nvGraphicFramePr>
        <p:xfrm>
          <a:off x="628650" y="2063144"/>
          <a:ext cx="7886700" cy="4125902"/>
        </p:xfrm>
        <a:graphic>
          <a:graphicData uri="http://schemas.openxmlformats.org/drawingml/2006/table">
            <a:tbl>
              <a:tblPr/>
              <a:tblGrid>
                <a:gridCol w="806343">
                  <a:extLst>
                    <a:ext uri="{9D8B030D-6E8A-4147-A177-3AD203B41FA5}">
                      <a16:colId xmlns:a16="http://schemas.microsoft.com/office/drawing/2014/main" val="2263830231"/>
                    </a:ext>
                  </a:extLst>
                </a:gridCol>
                <a:gridCol w="3589885">
                  <a:extLst>
                    <a:ext uri="{9D8B030D-6E8A-4147-A177-3AD203B41FA5}">
                      <a16:colId xmlns:a16="http://schemas.microsoft.com/office/drawing/2014/main" val="1925503354"/>
                    </a:ext>
                  </a:extLst>
                </a:gridCol>
                <a:gridCol w="1060397">
                  <a:extLst>
                    <a:ext uri="{9D8B030D-6E8A-4147-A177-3AD203B41FA5}">
                      <a16:colId xmlns:a16="http://schemas.microsoft.com/office/drawing/2014/main" val="2193861998"/>
                    </a:ext>
                  </a:extLst>
                </a:gridCol>
                <a:gridCol w="873790">
                  <a:extLst>
                    <a:ext uri="{9D8B030D-6E8A-4147-A177-3AD203B41FA5}">
                      <a16:colId xmlns:a16="http://schemas.microsoft.com/office/drawing/2014/main" val="2582561584"/>
                    </a:ext>
                  </a:extLst>
                </a:gridCol>
                <a:gridCol w="882491">
                  <a:extLst>
                    <a:ext uri="{9D8B030D-6E8A-4147-A177-3AD203B41FA5}">
                      <a16:colId xmlns:a16="http://schemas.microsoft.com/office/drawing/2014/main" val="1093521108"/>
                    </a:ext>
                  </a:extLst>
                </a:gridCol>
                <a:gridCol w="673794">
                  <a:extLst>
                    <a:ext uri="{9D8B030D-6E8A-4147-A177-3AD203B41FA5}">
                      <a16:colId xmlns:a16="http://schemas.microsoft.com/office/drawing/2014/main" val="2482219392"/>
                    </a:ext>
                  </a:extLst>
                </a:gridCol>
              </a:tblGrid>
              <a:tr h="41420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lt-LT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Kodas</a:t>
                      </a:r>
                    </a:p>
                  </a:txBody>
                  <a:tcPr marL="8648" marR="8648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lt-LT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Lėšų pavadinimas</a:t>
                      </a:r>
                    </a:p>
                  </a:txBody>
                  <a:tcPr marL="8648" marR="8648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lt-LT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2020 m. patikslintas planas (BVS)</a:t>
                      </a:r>
                    </a:p>
                  </a:txBody>
                  <a:tcPr marL="8648" marR="8648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lt-L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2021 m. </a:t>
                      </a:r>
                      <a:r>
                        <a:rPr lang="lt-L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skirta SVP</a:t>
                      </a:r>
                      <a:endParaRPr lang="lt-L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48" marR="8648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Skirtumas (2021 m. - 2020 m.)</a:t>
                      </a:r>
                    </a:p>
                  </a:txBody>
                  <a:tcPr marL="8648" marR="8648" marT="86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5778023"/>
                  </a:ext>
                </a:extLst>
              </a:tr>
              <a:tr h="257727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lt-LT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tūkst. eurų</a:t>
                      </a:r>
                    </a:p>
                  </a:txBody>
                  <a:tcPr marL="8648" marR="8648" marT="86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proc.</a:t>
                      </a:r>
                    </a:p>
                  </a:txBody>
                  <a:tcPr marL="8648" marR="8648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9686908"/>
                  </a:ext>
                </a:extLst>
              </a:tr>
              <a:tr h="184091"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</a:t>
                      </a:r>
                    </a:p>
                  </a:txBody>
                  <a:tcPr marL="8648" marR="7782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Savivaldybės biudžeto lėšos</a:t>
                      </a:r>
                    </a:p>
                  </a:txBody>
                  <a:tcPr marL="77829" marR="8648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421 378,7 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399 216,7 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-22 162,0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-5,3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0492234"/>
                  </a:ext>
                </a:extLst>
              </a:tr>
              <a:tr h="368181"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1.1.</a:t>
                      </a:r>
                    </a:p>
                  </a:txBody>
                  <a:tcPr marL="8648" marR="7782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Savivaldybės biudžeto asignavimai savarankiškosioms funkcijoms atlikti</a:t>
                      </a:r>
                    </a:p>
                  </a:txBody>
                  <a:tcPr marL="77829" marR="8648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247 411,4 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263 089,3 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15 677,9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6,3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9046793"/>
                  </a:ext>
                </a:extLst>
              </a:tr>
              <a:tr h="184091"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1.1.1.</a:t>
                      </a:r>
                    </a:p>
                  </a:txBody>
                  <a:tcPr marL="8648" marR="7782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Pajamų lėšos programai finansuoti</a:t>
                      </a:r>
                    </a:p>
                  </a:txBody>
                  <a:tcPr marL="77829" marR="8648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15 894,8 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12 962,0 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-2 932,8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-18,5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6978730"/>
                  </a:ext>
                </a:extLst>
              </a:tr>
              <a:tr h="184091"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1.1.2.</a:t>
                      </a:r>
                    </a:p>
                  </a:txBody>
                  <a:tcPr marL="8648" marR="7782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Asignavimai kitoms savarankiškosioms funkcijoms atlikti</a:t>
                      </a:r>
                    </a:p>
                  </a:txBody>
                  <a:tcPr marL="77829" marR="8648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231 516,6 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250 127,3 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18 610,7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8,0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9080975"/>
                  </a:ext>
                </a:extLst>
              </a:tr>
              <a:tr h="184091"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1.2.</a:t>
                      </a:r>
                    </a:p>
                  </a:txBody>
                  <a:tcPr marL="8648" marR="7782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Skolintos lėšos</a:t>
                      </a:r>
                    </a:p>
                  </a:txBody>
                  <a:tcPr marL="77829" marR="8648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26 000,0 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14 419,9 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-11 580,1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-44,5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5244963"/>
                  </a:ext>
                </a:extLst>
              </a:tr>
              <a:tr h="184091"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1.3.</a:t>
                      </a:r>
                    </a:p>
                  </a:txBody>
                  <a:tcPr marL="8648" marR="7782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Dotacijos</a:t>
                      </a:r>
                    </a:p>
                  </a:txBody>
                  <a:tcPr marL="77829" marR="8648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147 967,3 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121 707,5 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-26 259,8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-17,7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4895741"/>
                  </a:ext>
                </a:extLst>
              </a:tr>
              <a:tr h="368181"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1.3.1.</a:t>
                      </a:r>
                    </a:p>
                  </a:txBody>
                  <a:tcPr marL="8648" marR="7782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Valstybinėms (valstybės perduotoms savivaldybėms) funkcijoms atlikti</a:t>
                      </a:r>
                    </a:p>
                  </a:txBody>
                  <a:tcPr marL="77829" marR="8648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12 311,6 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13 017,7 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706,1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5,7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0757494"/>
                  </a:ext>
                </a:extLst>
              </a:tr>
              <a:tr h="184091"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1.3.2.</a:t>
                      </a:r>
                    </a:p>
                  </a:txBody>
                  <a:tcPr marL="8648" marR="7782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Mokinio krepšeliui finansuoti</a:t>
                      </a:r>
                    </a:p>
                  </a:txBody>
                  <a:tcPr marL="77829" marR="8648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82 146,2 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89 027,1 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6 880,9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8,4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6951004"/>
                  </a:ext>
                </a:extLst>
              </a:tr>
              <a:tr h="333631"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1.3.3.</a:t>
                      </a:r>
                    </a:p>
                  </a:txBody>
                  <a:tcPr marL="8648" marR="7782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Valstybės investicijų programoje numatytiems projektams finansuoti</a:t>
                      </a:r>
                    </a:p>
                  </a:txBody>
                  <a:tcPr marL="77829" marR="8648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4 200,0 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2 318,0 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-1 882,0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-44,8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0542996"/>
                  </a:ext>
                </a:extLst>
              </a:tr>
              <a:tr h="184091"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1.3.5.</a:t>
                      </a:r>
                    </a:p>
                  </a:txBody>
                  <a:tcPr marL="8648" marR="7782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Kelių priežiūros ir plėtros programos finansavimo lėšos</a:t>
                      </a:r>
                    </a:p>
                  </a:txBody>
                  <a:tcPr marL="77829" marR="8648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11 508,0 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12 650,0 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1 142,0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9,9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8092162"/>
                  </a:ext>
                </a:extLst>
              </a:tr>
              <a:tr h="184091"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1.3.6.</a:t>
                      </a:r>
                    </a:p>
                  </a:txBody>
                  <a:tcPr marL="8648" marR="7782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Kita dotacija</a:t>
                      </a:r>
                    </a:p>
                  </a:txBody>
                  <a:tcPr marL="77829" marR="8648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37 801,5 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4 694,7 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-33 106,8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-87,6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816205"/>
                  </a:ext>
                </a:extLst>
              </a:tr>
              <a:tr h="349772"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</a:t>
                      </a:r>
                    </a:p>
                  </a:txBody>
                  <a:tcPr marL="8648" marR="7782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Europos Sąjungos struktūrinių fondų ir kitų fondų paramos lėšos</a:t>
                      </a:r>
                    </a:p>
                  </a:txBody>
                  <a:tcPr marL="77829" marR="8648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27 134,8 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28 987,0 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1 852,2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6,8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649960"/>
                  </a:ext>
                </a:extLst>
              </a:tr>
              <a:tr h="184091"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</a:t>
                      </a:r>
                    </a:p>
                  </a:txBody>
                  <a:tcPr marL="8648" marR="7782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Lėšos iš valstybės biudžeto</a:t>
                      </a:r>
                    </a:p>
                  </a:txBody>
                  <a:tcPr marL="77829" marR="8648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74 801,4 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74 961,8 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160,4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4112590"/>
                  </a:ext>
                </a:extLst>
              </a:tr>
              <a:tr h="184091"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</a:t>
                      </a:r>
                    </a:p>
                  </a:txBody>
                  <a:tcPr marL="8648" marR="7782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Kitos lėšos</a:t>
                      </a:r>
                    </a:p>
                  </a:txBody>
                  <a:tcPr marL="77829" marR="8648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69,0 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12 239,7 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12 170,7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17 638,7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1267576"/>
                  </a:ext>
                </a:extLst>
              </a:tr>
              <a:tr h="193296"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48" marR="8648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IŠ VISO:</a:t>
                      </a:r>
                    </a:p>
                  </a:txBody>
                  <a:tcPr marL="8648" marR="8648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523 383,9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515 405,2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-7 978,7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-1,5</a:t>
                      </a:r>
                    </a:p>
                  </a:txBody>
                  <a:tcPr marL="8648" marR="155659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1138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89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2444817" y="1184008"/>
            <a:ext cx="6397791" cy="667318"/>
          </a:xfrm>
        </p:spPr>
        <p:txBody>
          <a:bodyPr>
            <a:noAutofit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  <a:defRPr/>
            </a:pPr>
            <a:r>
              <a:rPr lang="lt-LT" sz="2000" b="1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STRATEGINIS VEIKLOS PLANAS </a:t>
            </a:r>
            <a:r>
              <a:rPr lang="lt-LT" sz="2000" b="1" kern="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2021-2023 </a:t>
            </a:r>
            <a:r>
              <a:rPr lang="lt-LT" sz="2000" b="1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M. PAGAL LĖŠŲ ŠALTINIUS, TŪKST. </a:t>
            </a:r>
            <a:r>
              <a:rPr lang="lt-LT" sz="2000" b="1" kern="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EURŲ</a:t>
            </a:r>
            <a:endParaRPr lang="lt-L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/>
          </p:nvPr>
        </p:nvGraphicFramePr>
        <p:xfrm>
          <a:off x="382002" y="1697322"/>
          <a:ext cx="8460606" cy="4742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284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908809" y="1039528"/>
            <a:ext cx="6888682" cy="798896"/>
          </a:xfrm>
        </p:spPr>
        <p:txBody>
          <a:bodyPr>
            <a:normAutofit/>
          </a:bodyPr>
          <a:lstStyle/>
          <a:p>
            <a:pPr algn="ctr"/>
            <a:r>
              <a:rPr lang="lt-LT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lt-LT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lt-LT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lt-LT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  LĖŠŲ PAGAL  SRITIS </a:t>
            </a:r>
            <a:r>
              <a:rPr lang="lt-LT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PALYGINIMAS</a:t>
            </a:r>
            <a:r>
              <a:rPr lang="lt-LT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TŪKST. EURŲ</a:t>
            </a:r>
            <a:endParaRPr lang="lt-L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/>
          </p:nvPr>
        </p:nvGraphicFramePr>
        <p:xfrm>
          <a:off x="238125" y="1838424"/>
          <a:ext cx="8743950" cy="45909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2923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89E26-3DF9-094C-A682-D171DEBCC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695" y="521931"/>
            <a:ext cx="7886700" cy="801032"/>
          </a:xfrm>
        </p:spPr>
        <p:txBody>
          <a:bodyPr>
            <a:normAutofit/>
          </a:bodyPr>
          <a:lstStyle/>
          <a:p>
            <a:pPr algn="ctr"/>
            <a:r>
              <a:rPr lang="lt-LT" sz="2400" b="1" dirty="0" smtClean="0">
                <a:solidFill>
                  <a:schemeClr val="accent6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KULTŪRA IR KULTŪROS PAVELDAS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2664448204"/>
              </p:ext>
            </p:extLst>
          </p:nvPr>
        </p:nvGraphicFramePr>
        <p:xfrm>
          <a:off x="330740" y="1193218"/>
          <a:ext cx="8463064" cy="8365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1" name="Turinio vietos rezervavimo ženklas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0336573"/>
              </p:ext>
            </p:extLst>
          </p:nvPr>
        </p:nvGraphicFramePr>
        <p:xfrm>
          <a:off x="330740" y="2142936"/>
          <a:ext cx="8463064" cy="4491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1915">
                  <a:extLst>
                    <a:ext uri="{9D8B030D-6E8A-4147-A177-3AD203B41FA5}">
                      <a16:colId xmlns:a16="http://schemas.microsoft.com/office/drawing/2014/main" val="3664354447"/>
                    </a:ext>
                  </a:extLst>
                </a:gridCol>
                <a:gridCol w="2529192">
                  <a:extLst>
                    <a:ext uri="{9D8B030D-6E8A-4147-A177-3AD203B41FA5}">
                      <a16:colId xmlns:a16="http://schemas.microsoft.com/office/drawing/2014/main" val="2528727492"/>
                    </a:ext>
                  </a:extLst>
                </a:gridCol>
                <a:gridCol w="1186774">
                  <a:extLst>
                    <a:ext uri="{9D8B030D-6E8A-4147-A177-3AD203B41FA5}">
                      <a16:colId xmlns:a16="http://schemas.microsoft.com/office/drawing/2014/main" val="2523020718"/>
                    </a:ext>
                  </a:extLst>
                </a:gridCol>
                <a:gridCol w="1186775">
                  <a:extLst>
                    <a:ext uri="{9D8B030D-6E8A-4147-A177-3AD203B41FA5}">
                      <a16:colId xmlns:a16="http://schemas.microsoft.com/office/drawing/2014/main" val="823687680"/>
                    </a:ext>
                  </a:extLst>
                </a:gridCol>
                <a:gridCol w="1128408">
                  <a:extLst>
                    <a:ext uri="{9D8B030D-6E8A-4147-A177-3AD203B41FA5}">
                      <a16:colId xmlns:a16="http://schemas.microsoft.com/office/drawing/2014/main" val="826685797"/>
                    </a:ext>
                  </a:extLst>
                </a:gridCol>
              </a:tblGrid>
              <a:tr h="600420">
                <a:tc>
                  <a:txBody>
                    <a:bodyPr/>
                    <a:lstStyle/>
                    <a:p>
                      <a:r>
                        <a:rPr lang="lt-LT" dirty="0" smtClean="0">
                          <a:latin typeface="+mn-lt"/>
                        </a:rPr>
                        <a:t>SVARBIAUSIOS VEIKLOS</a:t>
                      </a:r>
                      <a:endParaRPr lang="lt-LT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latin typeface="+mn-lt"/>
                        </a:rPr>
                        <a:t>LAUKIAMI</a:t>
                      </a:r>
                      <a:r>
                        <a:rPr lang="lt-LT" baseline="0" dirty="0" smtClean="0">
                          <a:latin typeface="+mn-lt"/>
                        </a:rPr>
                        <a:t> REZULTATAI</a:t>
                      </a:r>
                      <a:endParaRPr lang="lt-LT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latin typeface="+mn-lt"/>
                        </a:rPr>
                        <a:t>2021</a:t>
                      </a:r>
                      <a:r>
                        <a:rPr lang="lt-LT" baseline="0" dirty="0" smtClean="0">
                          <a:latin typeface="+mn-lt"/>
                        </a:rPr>
                        <a:t> m., </a:t>
                      </a:r>
                      <a:r>
                        <a:rPr lang="lt-LT" baseline="0" dirty="0" err="1" smtClean="0">
                          <a:latin typeface="+mn-lt"/>
                        </a:rPr>
                        <a:t>Eur</a:t>
                      </a:r>
                      <a:endParaRPr lang="lt-LT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latin typeface="+mn-lt"/>
                        </a:rPr>
                        <a:t>2022 m., </a:t>
                      </a:r>
                      <a:r>
                        <a:rPr lang="lt-LT" dirty="0" err="1" smtClean="0">
                          <a:latin typeface="+mn-lt"/>
                        </a:rPr>
                        <a:t>Eur</a:t>
                      </a:r>
                      <a:endParaRPr lang="lt-LT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latin typeface="+mn-lt"/>
                        </a:rPr>
                        <a:t>2023 m. </a:t>
                      </a:r>
                      <a:r>
                        <a:rPr lang="lt-LT" dirty="0" err="1" smtClean="0">
                          <a:latin typeface="+mn-lt"/>
                        </a:rPr>
                        <a:t>Eur</a:t>
                      </a:r>
                      <a:endParaRPr lang="lt-LT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381429"/>
                  </a:ext>
                </a:extLst>
              </a:tr>
              <a:tr h="1057883">
                <a:tc>
                  <a:txBody>
                    <a:bodyPr/>
                    <a:lstStyle/>
                    <a:p>
                      <a:r>
                        <a:rPr lang="lt-LT" sz="1700" dirty="0" smtClean="0">
                          <a:latin typeface="+mn-lt"/>
                        </a:rPr>
                        <a:t>Kauno menininkų namai (V. Putvinskio g. 56) fasado remonto darbai</a:t>
                      </a:r>
                      <a:endParaRPr lang="lt-LT" sz="17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>
                          <a:latin typeface="+mn-lt"/>
                        </a:rPr>
                        <a:t>Pastato fasado remontas, langų ir durų restauravimas, fasado apšvietimo įrengimas</a:t>
                      </a:r>
                      <a:endParaRPr lang="lt-LT" sz="17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220</a:t>
                      </a:r>
                      <a:r>
                        <a:rPr lang="lt-LT" sz="17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000</a:t>
                      </a:r>
                      <a:endParaRPr lang="lt-LT" sz="17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lang="lt-LT" sz="17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lang="lt-LT" sz="17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160093"/>
                  </a:ext>
                </a:extLst>
              </a:tr>
              <a:tr h="1057883">
                <a:tc>
                  <a:txBody>
                    <a:bodyPr/>
                    <a:lstStyle/>
                    <a:p>
                      <a:r>
                        <a:rPr lang="lt-LT" sz="1700" dirty="0" smtClean="0">
                          <a:latin typeface="+mn-lt"/>
                        </a:rPr>
                        <a:t>Projekto „Kaunas – Europos kultūros sostinė  2022 m.“ įgyvendinimas</a:t>
                      </a:r>
                      <a:endParaRPr lang="lt-LT" sz="17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>
                          <a:latin typeface="+mn-lt"/>
                        </a:rPr>
                        <a:t>80 000 </a:t>
                      </a:r>
                      <a:r>
                        <a:rPr lang="lt-LT" sz="1700" baseline="0" dirty="0" smtClean="0">
                          <a:latin typeface="+mn-lt"/>
                        </a:rPr>
                        <a:t> v</a:t>
                      </a:r>
                      <a:r>
                        <a:rPr lang="lt-LT" sz="1700" dirty="0" smtClean="0">
                          <a:latin typeface="+mn-lt"/>
                        </a:rPr>
                        <a:t>eiklose dalyvavusiųjų miesto bendruomenės narių </a:t>
                      </a:r>
                    </a:p>
                    <a:p>
                      <a:r>
                        <a:rPr lang="lt-LT" sz="1700" dirty="0" smtClean="0">
                          <a:latin typeface="+mn-lt"/>
                        </a:rPr>
                        <a:t>1000 įgyvendintų</a:t>
                      </a:r>
                      <a:r>
                        <a:rPr lang="lt-LT" sz="1700" baseline="0" dirty="0" smtClean="0">
                          <a:latin typeface="+mn-lt"/>
                        </a:rPr>
                        <a:t> veiklų </a:t>
                      </a:r>
                      <a:endParaRPr lang="lt-LT" sz="17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3 400 000 (sav. Lėšos – 2 400 000 </a:t>
                      </a:r>
                      <a:r>
                        <a:rPr lang="lt-LT" sz="1700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Eur</a:t>
                      </a:r>
                      <a:r>
                        <a:rPr lang="lt-LT" sz="17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lt-LT" sz="17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13 103 000 (Sav. Lėšos-5</a:t>
                      </a:r>
                      <a:r>
                        <a:rPr lang="lt-LT" sz="17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103 000 </a:t>
                      </a:r>
                      <a:r>
                        <a:rPr lang="lt-LT" sz="1700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Eur</a:t>
                      </a:r>
                      <a:r>
                        <a:rPr lang="lt-LT" sz="17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lt-LT" sz="17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1 322 000 </a:t>
                      </a:r>
                      <a:endParaRPr lang="lt-LT" sz="17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9168787"/>
                  </a:ext>
                </a:extLst>
              </a:tr>
              <a:tr h="814856"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Dainų slėnio, esančio Tunelio g. 37,Kaune, rekonstravimas</a:t>
                      </a:r>
                      <a:endParaRPr lang="lt-L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Rekonstravimas</a:t>
                      </a:r>
                      <a:endParaRPr lang="lt-L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0</a:t>
                      </a:r>
                      <a:endParaRPr lang="lt-L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0</a:t>
                      </a:r>
                      <a:endParaRPr lang="lt-L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1</a:t>
                      </a:r>
                      <a:r>
                        <a:rPr lang="lt-LT" sz="1700" baseline="0" dirty="0" smtClean="0"/>
                        <a:t> 000 000</a:t>
                      </a:r>
                      <a:endParaRPr lang="lt-LT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5563736"/>
                  </a:ext>
                </a:extLst>
              </a:tr>
              <a:tr h="726823"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Kauno akcentai (projektų finansavimo</a:t>
                      </a:r>
                      <a:r>
                        <a:rPr lang="lt-LT" sz="1700" baseline="0" dirty="0" smtClean="0"/>
                        <a:t> programa)</a:t>
                      </a:r>
                      <a:endParaRPr lang="lt-L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10 projektų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150 000</a:t>
                      </a:r>
                      <a:endParaRPr lang="lt-L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150 000</a:t>
                      </a:r>
                      <a:endParaRPr lang="lt-L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6826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150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89E26-3DF9-094C-A682-D171DEBCC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320" y="930493"/>
            <a:ext cx="7886700" cy="801032"/>
          </a:xfrm>
        </p:spPr>
        <p:txBody>
          <a:bodyPr>
            <a:normAutofit/>
          </a:bodyPr>
          <a:lstStyle/>
          <a:p>
            <a:pPr algn="ctr"/>
            <a:r>
              <a:rPr lang="lt-LT" sz="24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KULTŪRA IR KULTŪROS PAVELDAS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urinio vietos rezervavimo ženklas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1530092"/>
              </p:ext>
            </p:extLst>
          </p:nvPr>
        </p:nvGraphicFramePr>
        <p:xfrm>
          <a:off x="272375" y="1988199"/>
          <a:ext cx="8696529" cy="46696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7499">
                  <a:extLst>
                    <a:ext uri="{9D8B030D-6E8A-4147-A177-3AD203B41FA5}">
                      <a16:colId xmlns:a16="http://schemas.microsoft.com/office/drawing/2014/main" val="3664354447"/>
                    </a:ext>
                  </a:extLst>
                </a:gridCol>
                <a:gridCol w="2836722">
                  <a:extLst>
                    <a:ext uri="{9D8B030D-6E8A-4147-A177-3AD203B41FA5}">
                      <a16:colId xmlns:a16="http://schemas.microsoft.com/office/drawing/2014/main" val="2528727492"/>
                    </a:ext>
                  </a:extLst>
                </a:gridCol>
                <a:gridCol w="1092842">
                  <a:extLst>
                    <a:ext uri="{9D8B030D-6E8A-4147-A177-3AD203B41FA5}">
                      <a16:colId xmlns:a16="http://schemas.microsoft.com/office/drawing/2014/main" val="2523020718"/>
                    </a:ext>
                  </a:extLst>
                </a:gridCol>
                <a:gridCol w="930513">
                  <a:extLst>
                    <a:ext uri="{9D8B030D-6E8A-4147-A177-3AD203B41FA5}">
                      <a16:colId xmlns:a16="http://schemas.microsoft.com/office/drawing/2014/main" val="823687680"/>
                    </a:ext>
                  </a:extLst>
                </a:gridCol>
                <a:gridCol w="1108953">
                  <a:extLst>
                    <a:ext uri="{9D8B030D-6E8A-4147-A177-3AD203B41FA5}">
                      <a16:colId xmlns:a16="http://schemas.microsoft.com/office/drawing/2014/main" val="826685797"/>
                    </a:ext>
                  </a:extLst>
                </a:gridCol>
              </a:tblGrid>
              <a:tr h="622726">
                <a:tc>
                  <a:txBody>
                    <a:bodyPr/>
                    <a:lstStyle/>
                    <a:p>
                      <a:r>
                        <a:rPr lang="lt-LT" dirty="0" smtClean="0"/>
                        <a:t>SVARBIAUSIOS VEIKLOS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LAUKIAMI</a:t>
                      </a:r>
                      <a:r>
                        <a:rPr lang="lt-LT" baseline="0" dirty="0" smtClean="0"/>
                        <a:t> REZULTATAI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2021</a:t>
                      </a:r>
                      <a:r>
                        <a:rPr lang="lt-LT" baseline="0" dirty="0" smtClean="0"/>
                        <a:t> m., </a:t>
                      </a:r>
                      <a:r>
                        <a:rPr lang="lt-LT" baseline="0" dirty="0" err="1" smtClean="0"/>
                        <a:t>Eur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2022 m., </a:t>
                      </a:r>
                      <a:r>
                        <a:rPr lang="lt-LT" dirty="0" err="1" smtClean="0"/>
                        <a:t>Eur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2023 m. </a:t>
                      </a:r>
                      <a:r>
                        <a:rPr lang="lt-LT" dirty="0" err="1" smtClean="0"/>
                        <a:t>Eur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381429"/>
                  </a:ext>
                </a:extLst>
              </a:tr>
              <a:tr h="640078">
                <a:tc>
                  <a:txBody>
                    <a:bodyPr/>
                    <a:lstStyle/>
                    <a:p>
                      <a:r>
                        <a:rPr lang="lt-LT" sz="1700" dirty="0" err="1" smtClean="0"/>
                        <a:t>Paveldotvarkos</a:t>
                      </a:r>
                      <a:r>
                        <a:rPr lang="lt-LT" sz="1700" dirty="0" smtClean="0"/>
                        <a:t> programa</a:t>
                      </a:r>
                      <a:endParaRPr lang="lt-L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20 kultūros paveldo objektų</a:t>
                      </a:r>
                      <a:endParaRPr lang="lt-L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400 000</a:t>
                      </a:r>
                      <a:endParaRPr lang="lt-L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400 000</a:t>
                      </a:r>
                      <a:endParaRPr lang="lt-L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400 000</a:t>
                      </a:r>
                      <a:endParaRPr lang="lt-LT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160093"/>
                  </a:ext>
                </a:extLst>
              </a:tr>
              <a:tr h="874881"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Kauno rotušės pastato pritaikymas visuomenės poreikiams</a:t>
                      </a:r>
                      <a:endParaRPr lang="lt-L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Rotušės vidaus patalpų restauravimas ir pritaikymas visuomenės poreikiams</a:t>
                      </a:r>
                      <a:endParaRPr lang="lt-L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20 346 </a:t>
                      </a:r>
                      <a:endParaRPr lang="lt-L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0</a:t>
                      </a:r>
                      <a:endParaRPr lang="lt-L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1</a:t>
                      </a:r>
                      <a:r>
                        <a:rPr lang="lt-LT" sz="1700" baseline="0" dirty="0" smtClean="0"/>
                        <a:t> 423 142</a:t>
                      </a:r>
                      <a:endParaRPr lang="lt-LT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876756"/>
                  </a:ext>
                </a:extLst>
              </a:tr>
              <a:tr h="968981"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Kauno miesto muziejaus Rotušės skyriaus ekspozicijos koncepcijos parengimas ir ekspozicijos įrengimas</a:t>
                      </a:r>
                      <a:endParaRPr lang="lt-L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Kauno miesto muziejaus Rotušės skyriaus ekspozicijos koncepcijos parengimas ir ekspozicijos įrengimas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103 818</a:t>
                      </a:r>
                      <a:endParaRPr lang="lt-L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0</a:t>
                      </a:r>
                      <a:endParaRPr lang="lt-L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1 021 580</a:t>
                      </a:r>
                      <a:endParaRPr lang="lt-LT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8565443"/>
                  </a:ext>
                </a:extLst>
              </a:tr>
              <a:tr h="968981"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Kauno kino centro „Romuva“ (kultūros paveldo objekto) aktualizavimas, jį </a:t>
                      </a:r>
                      <a:r>
                        <a:rPr lang="lt-LT" sz="1700" dirty="0" err="1" smtClean="0"/>
                        <a:t>įveiklinant</a:t>
                      </a:r>
                      <a:r>
                        <a:rPr lang="lt-LT" sz="1700" dirty="0" smtClean="0"/>
                        <a:t>, optimizuojant ir keliant paslaugų kokybę</a:t>
                      </a:r>
                      <a:endParaRPr lang="lt-L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Atnaujinimas ir pritaikymas kultūros</a:t>
                      </a:r>
                      <a:r>
                        <a:rPr lang="lt-LT" sz="1700" baseline="0" dirty="0" smtClean="0"/>
                        <a:t> paslaugoms</a:t>
                      </a:r>
                      <a:endParaRPr lang="lt-L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1 099</a:t>
                      </a:r>
                      <a:r>
                        <a:rPr lang="lt-LT" sz="1700" baseline="0" dirty="0" smtClean="0"/>
                        <a:t> 607</a:t>
                      </a:r>
                      <a:endParaRPr lang="lt-L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0</a:t>
                      </a:r>
                      <a:endParaRPr lang="lt-L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700" dirty="0" smtClean="0"/>
                        <a:t>0</a:t>
                      </a:r>
                      <a:endParaRPr lang="lt-LT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2497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048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5496410"/>
              </p:ext>
            </p:extLst>
          </p:nvPr>
        </p:nvGraphicFramePr>
        <p:xfrm>
          <a:off x="229043" y="1457325"/>
          <a:ext cx="8647005" cy="5232083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485582">
                  <a:extLst>
                    <a:ext uri="{9D8B030D-6E8A-4147-A177-3AD203B41FA5}">
                      <a16:colId xmlns:a16="http://schemas.microsoft.com/office/drawing/2014/main" val="946165020"/>
                    </a:ext>
                  </a:extLst>
                </a:gridCol>
                <a:gridCol w="2328863">
                  <a:extLst>
                    <a:ext uri="{9D8B030D-6E8A-4147-A177-3AD203B41FA5}">
                      <a16:colId xmlns:a16="http://schemas.microsoft.com/office/drawing/2014/main" val="2616580558"/>
                    </a:ext>
                  </a:extLst>
                </a:gridCol>
                <a:gridCol w="1276398">
                  <a:extLst>
                    <a:ext uri="{9D8B030D-6E8A-4147-A177-3AD203B41FA5}">
                      <a16:colId xmlns:a16="http://schemas.microsoft.com/office/drawing/2014/main" val="3193325233"/>
                    </a:ext>
                  </a:extLst>
                </a:gridCol>
                <a:gridCol w="1252489">
                  <a:extLst>
                    <a:ext uri="{9D8B030D-6E8A-4147-A177-3AD203B41FA5}">
                      <a16:colId xmlns:a16="http://schemas.microsoft.com/office/drawing/2014/main" val="1509248232"/>
                    </a:ext>
                  </a:extLst>
                </a:gridCol>
                <a:gridCol w="1303673">
                  <a:extLst>
                    <a:ext uri="{9D8B030D-6E8A-4147-A177-3AD203B41FA5}">
                      <a16:colId xmlns:a16="http://schemas.microsoft.com/office/drawing/2014/main" val="3461483176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r>
                        <a:rPr lang="lt-LT" dirty="0" smtClean="0"/>
                        <a:t>Svarbiausios veiklos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Laukiami rezultatai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2021 m. </a:t>
                      </a:r>
                      <a:r>
                        <a:rPr lang="lt-LT" sz="1600" dirty="0" err="1" smtClean="0"/>
                        <a:t>Eur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2022 m., </a:t>
                      </a:r>
                      <a:r>
                        <a:rPr lang="lt-LT" sz="1600" dirty="0" err="1" smtClean="0"/>
                        <a:t>Eur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2023 m., </a:t>
                      </a:r>
                      <a:r>
                        <a:rPr lang="lt-LT" sz="1600" dirty="0" err="1" smtClean="0"/>
                        <a:t>Eur</a:t>
                      </a:r>
                      <a:endParaRPr lang="lt-L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427693"/>
                  </a:ext>
                </a:extLst>
              </a:tr>
              <a:tr h="8044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600" dirty="0" smtClean="0"/>
                        <a:t>Mokslo ir technologijų populiarinimo centro Kaune sukūrimas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600" dirty="0" smtClean="0"/>
                        <a:t>Pradėta</a:t>
                      </a:r>
                      <a:r>
                        <a:rPr lang="lt-LT" sz="1600" baseline="0" dirty="0" smtClean="0"/>
                        <a:t> Mokslo salos statyba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5</a:t>
                      </a:r>
                      <a:r>
                        <a:rPr lang="lt-LT" sz="1600" baseline="0" dirty="0" smtClean="0"/>
                        <a:t> 000 000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6 021 475 (skolintų</a:t>
                      </a:r>
                      <a:r>
                        <a:rPr lang="lt-LT" sz="1600" baseline="0" dirty="0" smtClean="0"/>
                        <a:t> lėšų – 2 000 000)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1 503 366 (skolintų lėšų</a:t>
                      </a:r>
                      <a:r>
                        <a:rPr lang="lt-LT" sz="1600" baseline="0" dirty="0" smtClean="0"/>
                        <a:t> – 526 600)</a:t>
                      </a:r>
                      <a:endParaRPr lang="lt-L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959066"/>
                  </a:ext>
                </a:extLst>
              </a:tr>
              <a:tr h="1041021"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Vaikų vasaros poilsio ir laisvalaikio organizavimas 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kern="1200" dirty="0" smtClean="0">
                          <a:effectLst/>
                        </a:rPr>
                        <a:t>Stovyklų dalyvių skaičius – 1600, iš jo 600 dalyvių, esančių jautresnėje socialinėje situacijoje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190 000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190 000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190 000</a:t>
                      </a:r>
                      <a:endParaRPr lang="lt-L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1254935"/>
                  </a:ext>
                </a:extLst>
              </a:tr>
              <a:tr h="804426">
                <a:tc>
                  <a:txBody>
                    <a:bodyPr/>
                    <a:lstStyle/>
                    <a:p>
                      <a:r>
                        <a:rPr lang="nl-NL" sz="1600" dirty="0" smtClean="0"/>
                        <a:t>Tarpdisciplininis itin gabių mokinių ugdymas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Vykdytų programų</a:t>
                      </a:r>
                      <a:r>
                        <a:rPr lang="lt-LT" sz="1600" baseline="0" dirty="0" smtClean="0"/>
                        <a:t> – 9;</a:t>
                      </a:r>
                    </a:p>
                    <a:p>
                      <a:r>
                        <a:rPr lang="lt-LT" sz="1600" baseline="0" dirty="0" smtClean="0"/>
                        <a:t>Programas baigusių vaikų  - 180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114 000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114 000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114 000</a:t>
                      </a:r>
                      <a:endParaRPr lang="lt-L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122825"/>
                  </a:ext>
                </a:extLst>
              </a:tr>
              <a:tr h="804426"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Mokytojų ir vadovų pritraukimo bei perkvalifikavimo programa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Naujų mokytojų – 20</a:t>
                      </a:r>
                    </a:p>
                    <a:p>
                      <a:r>
                        <a:rPr lang="lt-LT" sz="1600" dirty="0" smtClean="0"/>
                        <a:t>Naujų vadovų - 20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50 028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50 028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50 028</a:t>
                      </a:r>
                      <a:endParaRPr lang="lt-L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253778"/>
                  </a:ext>
                </a:extLst>
              </a:tr>
              <a:tr h="1041021"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Mokslo paskirties pastato -  ikimokyklinio ugdymo mokyklos statyba žemės sklype Kuršių g. 49B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Pastatytas darželis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2 000 000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0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dirty="0" smtClean="0"/>
                        <a:t>0</a:t>
                      </a:r>
                      <a:endParaRPr lang="lt-L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310898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6D789E26-3DF9-094C-A682-D171DEBCCFBD}"/>
              </a:ext>
            </a:extLst>
          </p:cNvPr>
          <p:cNvSpPr txBox="1">
            <a:spLocks/>
          </p:cNvSpPr>
          <p:nvPr/>
        </p:nvSpPr>
        <p:spPr>
          <a:xfrm>
            <a:off x="609195" y="862114"/>
            <a:ext cx="7886700" cy="782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t-LT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ŠVIETIMAS</a:t>
            </a:r>
            <a:endParaRPr lang="en-US" sz="2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06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89E26-3DF9-094C-A682-D171DEBCC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396" y="627975"/>
            <a:ext cx="7886700" cy="933240"/>
          </a:xfrm>
        </p:spPr>
        <p:txBody>
          <a:bodyPr>
            <a:normAutofit/>
          </a:bodyPr>
          <a:lstStyle/>
          <a:p>
            <a:pPr algn="ctr"/>
            <a:r>
              <a:rPr lang="lt-LT" sz="2800" b="1" dirty="0" smtClean="0">
                <a:solidFill>
                  <a:srgbClr val="FFC000"/>
                </a:solidFill>
              </a:rPr>
              <a:t>SPORTAS</a:t>
            </a:r>
            <a:endParaRPr lang="en-US" sz="2800" b="1" dirty="0">
              <a:solidFill>
                <a:srgbClr val="FFC000"/>
              </a:solidFill>
            </a:endParaRPr>
          </a:p>
        </p:txBody>
      </p:sp>
      <p:graphicFrame>
        <p:nvGraphicFramePr>
          <p:cNvPr id="11" name="Turinio vietos rezervavimo ženklas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6989581"/>
              </p:ext>
            </p:extLst>
          </p:nvPr>
        </p:nvGraphicFramePr>
        <p:xfrm>
          <a:off x="330739" y="1400810"/>
          <a:ext cx="8626226" cy="449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70897">
                  <a:extLst>
                    <a:ext uri="{9D8B030D-6E8A-4147-A177-3AD203B41FA5}">
                      <a16:colId xmlns:a16="http://schemas.microsoft.com/office/drawing/2014/main" val="1023246463"/>
                    </a:ext>
                  </a:extLst>
                </a:gridCol>
                <a:gridCol w="2566423">
                  <a:extLst>
                    <a:ext uri="{9D8B030D-6E8A-4147-A177-3AD203B41FA5}">
                      <a16:colId xmlns:a16="http://schemas.microsoft.com/office/drawing/2014/main" val="3396799084"/>
                    </a:ext>
                  </a:extLst>
                </a:gridCol>
                <a:gridCol w="1228583">
                  <a:extLst>
                    <a:ext uri="{9D8B030D-6E8A-4147-A177-3AD203B41FA5}">
                      <a16:colId xmlns:a16="http://schemas.microsoft.com/office/drawing/2014/main" val="1187398786"/>
                    </a:ext>
                  </a:extLst>
                </a:gridCol>
                <a:gridCol w="1292131">
                  <a:extLst>
                    <a:ext uri="{9D8B030D-6E8A-4147-A177-3AD203B41FA5}">
                      <a16:colId xmlns:a16="http://schemas.microsoft.com/office/drawing/2014/main" val="3107858649"/>
                    </a:ext>
                  </a:extLst>
                </a:gridCol>
                <a:gridCol w="1168192">
                  <a:extLst>
                    <a:ext uri="{9D8B030D-6E8A-4147-A177-3AD203B41FA5}">
                      <a16:colId xmlns:a16="http://schemas.microsoft.com/office/drawing/2014/main" val="115576788"/>
                    </a:ext>
                  </a:extLst>
                </a:gridCol>
              </a:tblGrid>
              <a:tr h="657080">
                <a:tc>
                  <a:txBody>
                    <a:bodyPr/>
                    <a:lstStyle/>
                    <a:p>
                      <a:r>
                        <a:rPr lang="lt-LT" dirty="0" smtClean="0"/>
                        <a:t>Svarbiausios veiklos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Laukiami rezultatai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2021 m., </a:t>
                      </a:r>
                      <a:r>
                        <a:rPr lang="lt-LT" dirty="0" err="1" smtClean="0"/>
                        <a:t>Eur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2022 m., </a:t>
                      </a:r>
                      <a:r>
                        <a:rPr lang="lt-LT" dirty="0" err="1" smtClean="0"/>
                        <a:t>Eur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2023 m., </a:t>
                      </a:r>
                      <a:r>
                        <a:rPr lang="lt-LT" dirty="0" err="1" smtClean="0"/>
                        <a:t>Eur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7315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Tarptautinius reikalavimus atitinkančios irklavimo trasos įrengimas Lampėdžio ežere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baseline="0" dirty="0" smtClean="0">
                          <a:solidFill>
                            <a:schemeClr val="tx1"/>
                          </a:solidFill>
                        </a:rPr>
                        <a:t>Užbaigtas irklavimo </a:t>
                      </a:r>
                      <a:r>
                        <a:rPr lang="lt-LT" baseline="0" dirty="0" err="1" smtClean="0">
                          <a:solidFill>
                            <a:schemeClr val="tx1"/>
                          </a:solidFill>
                        </a:rPr>
                        <a:t>trąsos</a:t>
                      </a:r>
                      <a:r>
                        <a:rPr lang="lt-LT" baseline="0" dirty="0" smtClean="0">
                          <a:solidFill>
                            <a:schemeClr val="tx1"/>
                          </a:solidFill>
                        </a:rPr>
                        <a:t> įrengimas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1 159 619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8635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Kauno marių įlankos uosto ir buriavimo sporto bazės R. Kalantos g. 132, Kaune, įrengimas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Įrengta nauja prieplauka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747 000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5 000 000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2239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S. Dariaus ir S. Girėno sporto centro stadiono rekonstravimas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Rekonstravimas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17 318 000 (5 000 000 skolintų</a:t>
                      </a:r>
                      <a:r>
                        <a:rPr lang="lt-LT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lt-L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10 682 000 (3 649 000 skolintų)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32532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271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3334</TotalTime>
  <Words>2133</Words>
  <Application>Microsoft Office PowerPoint</Application>
  <PresentationFormat>Demonstracija ekrane (4:3)</PresentationFormat>
  <Paragraphs>451</Paragraphs>
  <Slides>19</Slides>
  <Notes>18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times New Roman</vt:lpstr>
      <vt:lpstr>Office Theme</vt:lpstr>
      <vt:lpstr>„PowerPoint“ pateiktis</vt:lpstr>
      <vt:lpstr>KAUNO M. SAVIVALDYBĖS STRATEGINIS VEIKLOS PLANAS 2021 - 2023 M.</vt:lpstr>
      <vt:lpstr>2020-2021 M. LĖŠŲ PALYGINIMAS, TŪKST. EURŲ</vt:lpstr>
      <vt:lpstr>STRATEGINIS VEIKLOS PLANAS 2021-2023 M. PAGAL LĖŠŲ ŠALTINIUS, TŪKST. EURŲ</vt:lpstr>
      <vt:lpstr>2020 – 2021 M.  LĖŠŲ PAGAL  SRITIS PALYGINIMAS, TŪKST. EURŲ</vt:lpstr>
      <vt:lpstr>KULTŪRA IR KULTŪROS PAVELDAS</vt:lpstr>
      <vt:lpstr>KULTŪRA IR KULTŪROS PAVELDAS</vt:lpstr>
      <vt:lpstr>„PowerPoint“ pateiktis</vt:lpstr>
      <vt:lpstr>SPORTAS</vt:lpstr>
      <vt:lpstr>SPORTAS</vt:lpstr>
      <vt:lpstr>SVEIKATOS IR SOCIALINĖ APSAUGA</vt:lpstr>
      <vt:lpstr>SVEIKATOS IR SOCIALINĖ APSAUGA</vt:lpstr>
      <vt:lpstr>MIESTO INFRASTRUKTŪRA IR TVARKYMAS</vt:lpstr>
      <vt:lpstr>MIESTO INFRASTRUKTŪRA IR TVARKYMAS</vt:lpstr>
      <vt:lpstr>APLINKOS APSAUGA</vt:lpstr>
      <vt:lpstr>BENDROSIOS VALSTYBĖS PASLAUGOS</vt:lpstr>
      <vt:lpstr>INVESTICIJŲ SKATINIMAS</vt:lpstr>
      <vt:lpstr>INVESTICIJŲ SKATINIMAS</vt:lpstr>
      <vt:lpstr>DĖKOJU UŽ DĖMESĮ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Ieva Tamošiūnienė</cp:lastModifiedBy>
  <cp:revision>407</cp:revision>
  <dcterms:created xsi:type="dcterms:W3CDTF">2019-11-25T17:02:43Z</dcterms:created>
  <dcterms:modified xsi:type="dcterms:W3CDTF">2021-02-19T09:37:42Z</dcterms:modified>
</cp:coreProperties>
</file>