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0"/>
  </p:notesMasterIdLst>
  <p:sldIdLst>
    <p:sldId id="407" r:id="rId2"/>
    <p:sldId id="408" r:id="rId3"/>
    <p:sldId id="412" r:id="rId4"/>
    <p:sldId id="420" r:id="rId5"/>
    <p:sldId id="413" r:id="rId6"/>
    <p:sldId id="414" r:id="rId7"/>
    <p:sldId id="415" r:id="rId8"/>
    <p:sldId id="416" r:id="rId9"/>
    <p:sldId id="421" r:id="rId10"/>
    <p:sldId id="419" r:id="rId11"/>
    <p:sldId id="422" r:id="rId12"/>
    <p:sldId id="423" r:id="rId13"/>
    <p:sldId id="425" r:id="rId14"/>
    <p:sldId id="427" r:id="rId15"/>
    <p:sldId id="429" r:id="rId16"/>
    <p:sldId id="424" r:id="rId17"/>
    <p:sldId id="430" r:id="rId18"/>
    <p:sldId id="39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D40"/>
    <a:srgbClr val="D3E0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0" d="100"/>
          <a:sy n="70" d="100"/>
        </p:scale>
        <p:origin x="5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C526B4-3A0E-49FC-B07C-32F653C02670}" type="datetimeFigureOut">
              <a:rPr lang="en-US" smtClean="0"/>
              <a:t>1/21/2021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6D9AF6-6F55-4C45-9278-362CDDEC454F}" type="slidenum">
              <a:rPr lang="en-US" smtClean="0"/>
              <a:t>‹#›</a:t>
            </a:fld>
            <a:endParaRPr lang="en-US"/>
          </a:p>
        </p:txBody>
      </p:sp>
    </p:spTree>
    <p:extLst>
      <p:ext uri="{BB962C8B-B14F-4D97-AF65-F5344CB8AC3E}">
        <p14:creationId xmlns:p14="http://schemas.microsoft.com/office/powerpoint/2010/main" val="1604361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91F9FFA4-D7E2-44B7-A3F8-6F94519DB173}" type="slidenum">
              <a:rPr lang="lt-LT" smtClean="0"/>
              <a:t>18</a:t>
            </a:fld>
            <a:endParaRPr lang="lt-LT"/>
          </a:p>
        </p:txBody>
      </p:sp>
    </p:spTree>
    <p:extLst>
      <p:ext uri="{BB962C8B-B14F-4D97-AF65-F5344CB8AC3E}">
        <p14:creationId xmlns:p14="http://schemas.microsoft.com/office/powerpoint/2010/main" val="3329092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5C48C1-E06C-4056-8439-0F8F0D4351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7CD9F8B-C08A-416E-95EF-73507EE564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95B2B9E0-6F24-444E-95BA-0950C1D576C8}"/>
              </a:ext>
            </a:extLst>
          </p:cNvPr>
          <p:cNvSpPr>
            <a:spLocks noGrp="1"/>
          </p:cNvSpPr>
          <p:nvPr>
            <p:ph type="dt" sz="half" idx="10"/>
          </p:nvPr>
        </p:nvSpPr>
        <p:spPr/>
        <p:txBody>
          <a:bodyPr/>
          <a:lstStyle/>
          <a:p>
            <a:fld id="{B7C99CBD-A41B-4C79-AD99-738B748A2407}" type="datetimeFigureOut">
              <a:rPr lang="en-US" smtClean="0"/>
              <a:t>1/21/2021</a:t>
            </a:fld>
            <a:endParaRPr lang="en-US"/>
          </a:p>
        </p:txBody>
      </p:sp>
      <p:sp>
        <p:nvSpPr>
          <p:cNvPr id="5" name="Footer Placeholder 4">
            <a:extLst>
              <a:ext uri="{FF2B5EF4-FFF2-40B4-BE49-F238E27FC236}">
                <a16:creationId xmlns="" xmlns:a16="http://schemas.microsoft.com/office/drawing/2014/main" id="{33A192A6-3855-4F2F-A725-E939CCAA5F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3933AB0-AEF3-4008-A238-AE9A53CFA339}"/>
              </a:ext>
            </a:extLst>
          </p:cNvPr>
          <p:cNvSpPr>
            <a:spLocks noGrp="1"/>
          </p:cNvSpPr>
          <p:nvPr>
            <p:ph type="sldNum" sz="quarter" idx="12"/>
          </p:nvPr>
        </p:nvSpPr>
        <p:spPr/>
        <p:txBody>
          <a:bodyPr/>
          <a:lstStyle/>
          <a:p>
            <a:fld id="{6CF68FA3-69E4-426C-BC45-AC3F9C92B6D7}" type="slidenum">
              <a:rPr lang="en-US" smtClean="0"/>
              <a:t>‹#›</a:t>
            </a:fld>
            <a:endParaRPr lang="en-US"/>
          </a:p>
        </p:txBody>
      </p:sp>
    </p:spTree>
    <p:extLst>
      <p:ext uri="{BB962C8B-B14F-4D97-AF65-F5344CB8AC3E}">
        <p14:creationId xmlns:p14="http://schemas.microsoft.com/office/powerpoint/2010/main" val="2786487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23B1D4-584F-4EB2-A213-10ECD67BE5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C19DEFC4-AC24-425B-8A2D-37F32FE9000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E02462C-11C6-435B-810E-889728E7C541}"/>
              </a:ext>
            </a:extLst>
          </p:cNvPr>
          <p:cNvSpPr>
            <a:spLocks noGrp="1"/>
          </p:cNvSpPr>
          <p:nvPr>
            <p:ph type="dt" sz="half" idx="10"/>
          </p:nvPr>
        </p:nvSpPr>
        <p:spPr/>
        <p:txBody>
          <a:bodyPr/>
          <a:lstStyle/>
          <a:p>
            <a:fld id="{B7C99CBD-A41B-4C79-AD99-738B748A2407}" type="datetimeFigureOut">
              <a:rPr lang="en-US" smtClean="0"/>
              <a:t>1/21/2021</a:t>
            </a:fld>
            <a:endParaRPr lang="en-US"/>
          </a:p>
        </p:txBody>
      </p:sp>
      <p:sp>
        <p:nvSpPr>
          <p:cNvPr id="5" name="Footer Placeholder 4">
            <a:extLst>
              <a:ext uri="{FF2B5EF4-FFF2-40B4-BE49-F238E27FC236}">
                <a16:creationId xmlns="" xmlns:a16="http://schemas.microsoft.com/office/drawing/2014/main" id="{A8507B13-3667-464B-B137-28368D445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19AFBAF-5DF8-4175-90EE-94196649463E}"/>
              </a:ext>
            </a:extLst>
          </p:cNvPr>
          <p:cNvSpPr>
            <a:spLocks noGrp="1"/>
          </p:cNvSpPr>
          <p:nvPr>
            <p:ph type="sldNum" sz="quarter" idx="12"/>
          </p:nvPr>
        </p:nvSpPr>
        <p:spPr/>
        <p:txBody>
          <a:bodyPr/>
          <a:lstStyle/>
          <a:p>
            <a:fld id="{6CF68FA3-69E4-426C-BC45-AC3F9C92B6D7}" type="slidenum">
              <a:rPr lang="en-US" smtClean="0"/>
              <a:t>‹#›</a:t>
            </a:fld>
            <a:endParaRPr lang="en-US"/>
          </a:p>
        </p:txBody>
      </p:sp>
    </p:spTree>
    <p:extLst>
      <p:ext uri="{BB962C8B-B14F-4D97-AF65-F5344CB8AC3E}">
        <p14:creationId xmlns:p14="http://schemas.microsoft.com/office/powerpoint/2010/main" val="898269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34B1519-70B6-48D3-881E-642566600A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4272B3EF-C55E-48C2-B7C5-8A7DED10F1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6812B9-9732-4823-8A29-27F93FAA8893}"/>
              </a:ext>
            </a:extLst>
          </p:cNvPr>
          <p:cNvSpPr>
            <a:spLocks noGrp="1"/>
          </p:cNvSpPr>
          <p:nvPr>
            <p:ph type="dt" sz="half" idx="10"/>
          </p:nvPr>
        </p:nvSpPr>
        <p:spPr/>
        <p:txBody>
          <a:bodyPr/>
          <a:lstStyle/>
          <a:p>
            <a:fld id="{B7C99CBD-A41B-4C79-AD99-738B748A2407}" type="datetimeFigureOut">
              <a:rPr lang="en-US" smtClean="0"/>
              <a:t>1/21/2021</a:t>
            </a:fld>
            <a:endParaRPr lang="en-US"/>
          </a:p>
        </p:txBody>
      </p:sp>
      <p:sp>
        <p:nvSpPr>
          <p:cNvPr id="5" name="Footer Placeholder 4">
            <a:extLst>
              <a:ext uri="{FF2B5EF4-FFF2-40B4-BE49-F238E27FC236}">
                <a16:creationId xmlns="" xmlns:a16="http://schemas.microsoft.com/office/drawing/2014/main" id="{EFBF0851-D304-4174-90F2-04D7E68359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2FAE373-B695-4742-8C78-91C5784A1AFD}"/>
              </a:ext>
            </a:extLst>
          </p:cNvPr>
          <p:cNvSpPr>
            <a:spLocks noGrp="1"/>
          </p:cNvSpPr>
          <p:nvPr>
            <p:ph type="sldNum" sz="quarter" idx="12"/>
          </p:nvPr>
        </p:nvSpPr>
        <p:spPr/>
        <p:txBody>
          <a:bodyPr/>
          <a:lstStyle/>
          <a:p>
            <a:fld id="{6CF68FA3-69E4-426C-BC45-AC3F9C92B6D7}" type="slidenum">
              <a:rPr lang="en-US" smtClean="0"/>
              <a:t>‹#›</a:t>
            </a:fld>
            <a:endParaRPr lang="en-US"/>
          </a:p>
        </p:txBody>
      </p:sp>
    </p:spTree>
    <p:extLst>
      <p:ext uri="{BB962C8B-B14F-4D97-AF65-F5344CB8AC3E}">
        <p14:creationId xmlns:p14="http://schemas.microsoft.com/office/powerpoint/2010/main" val="4035563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3D9630-7C02-4B62-882D-148A0901A7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596DE63-BF09-4D2B-87D2-11B5DD3D5A4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CD05F8E-C817-4105-9829-139E233C4F82}"/>
              </a:ext>
            </a:extLst>
          </p:cNvPr>
          <p:cNvSpPr>
            <a:spLocks noGrp="1"/>
          </p:cNvSpPr>
          <p:nvPr>
            <p:ph type="dt" sz="half" idx="10"/>
          </p:nvPr>
        </p:nvSpPr>
        <p:spPr/>
        <p:txBody>
          <a:bodyPr/>
          <a:lstStyle/>
          <a:p>
            <a:fld id="{B7C99CBD-A41B-4C79-AD99-738B748A2407}" type="datetimeFigureOut">
              <a:rPr lang="en-US" smtClean="0"/>
              <a:t>1/21/2021</a:t>
            </a:fld>
            <a:endParaRPr lang="en-US"/>
          </a:p>
        </p:txBody>
      </p:sp>
      <p:sp>
        <p:nvSpPr>
          <p:cNvPr id="5" name="Footer Placeholder 4">
            <a:extLst>
              <a:ext uri="{FF2B5EF4-FFF2-40B4-BE49-F238E27FC236}">
                <a16:creationId xmlns="" xmlns:a16="http://schemas.microsoft.com/office/drawing/2014/main" id="{B839DA50-70C3-489E-BB37-5C5CC15E28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D369119-E0E9-4800-8C8B-640B1C8C17F0}"/>
              </a:ext>
            </a:extLst>
          </p:cNvPr>
          <p:cNvSpPr>
            <a:spLocks noGrp="1"/>
          </p:cNvSpPr>
          <p:nvPr>
            <p:ph type="sldNum" sz="quarter" idx="12"/>
          </p:nvPr>
        </p:nvSpPr>
        <p:spPr/>
        <p:txBody>
          <a:bodyPr/>
          <a:lstStyle/>
          <a:p>
            <a:fld id="{6CF68FA3-69E4-426C-BC45-AC3F9C92B6D7}" type="slidenum">
              <a:rPr lang="en-US" smtClean="0"/>
              <a:t>‹#›</a:t>
            </a:fld>
            <a:endParaRPr lang="en-US"/>
          </a:p>
        </p:txBody>
      </p:sp>
    </p:spTree>
    <p:extLst>
      <p:ext uri="{BB962C8B-B14F-4D97-AF65-F5344CB8AC3E}">
        <p14:creationId xmlns:p14="http://schemas.microsoft.com/office/powerpoint/2010/main" val="1416583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24D0A7-96C4-41CE-B800-9915BE0E45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86D87B5-E32B-4E99-B7BD-28477E4932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5442204B-9C13-458C-8D05-B07DB62CC952}"/>
              </a:ext>
            </a:extLst>
          </p:cNvPr>
          <p:cNvSpPr>
            <a:spLocks noGrp="1"/>
          </p:cNvSpPr>
          <p:nvPr>
            <p:ph type="dt" sz="half" idx="10"/>
          </p:nvPr>
        </p:nvSpPr>
        <p:spPr/>
        <p:txBody>
          <a:bodyPr/>
          <a:lstStyle/>
          <a:p>
            <a:fld id="{B7C99CBD-A41B-4C79-AD99-738B748A2407}" type="datetimeFigureOut">
              <a:rPr lang="en-US" smtClean="0"/>
              <a:t>1/21/2021</a:t>
            </a:fld>
            <a:endParaRPr lang="en-US"/>
          </a:p>
        </p:txBody>
      </p:sp>
      <p:sp>
        <p:nvSpPr>
          <p:cNvPr id="5" name="Footer Placeholder 4">
            <a:extLst>
              <a:ext uri="{FF2B5EF4-FFF2-40B4-BE49-F238E27FC236}">
                <a16:creationId xmlns="" xmlns:a16="http://schemas.microsoft.com/office/drawing/2014/main" id="{6562F761-15C4-48F3-BDBF-62B673E43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2484168-6E39-4D3A-BB23-13B21C23F9F4}"/>
              </a:ext>
            </a:extLst>
          </p:cNvPr>
          <p:cNvSpPr>
            <a:spLocks noGrp="1"/>
          </p:cNvSpPr>
          <p:nvPr>
            <p:ph type="sldNum" sz="quarter" idx="12"/>
          </p:nvPr>
        </p:nvSpPr>
        <p:spPr/>
        <p:txBody>
          <a:bodyPr/>
          <a:lstStyle/>
          <a:p>
            <a:fld id="{6CF68FA3-69E4-426C-BC45-AC3F9C92B6D7}" type="slidenum">
              <a:rPr lang="en-US" smtClean="0"/>
              <a:t>‹#›</a:t>
            </a:fld>
            <a:endParaRPr lang="en-US"/>
          </a:p>
        </p:txBody>
      </p:sp>
    </p:spTree>
    <p:extLst>
      <p:ext uri="{BB962C8B-B14F-4D97-AF65-F5344CB8AC3E}">
        <p14:creationId xmlns:p14="http://schemas.microsoft.com/office/powerpoint/2010/main" val="2991833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0CE9E9-944C-45E7-8FF3-B6A614F407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29A2831-F88E-4794-B881-D868D3A30A3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2DBDCE4E-C8EB-430D-AA8D-37EAA26BC0C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7030E1D5-70A2-4B94-B07F-421885519E01}"/>
              </a:ext>
            </a:extLst>
          </p:cNvPr>
          <p:cNvSpPr>
            <a:spLocks noGrp="1"/>
          </p:cNvSpPr>
          <p:nvPr>
            <p:ph type="dt" sz="half" idx="10"/>
          </p:nvPr>
        </p:nvSpPr>
        <p:spPr/>
        <p:txBody>
          <a:bodyPr/>
          <a:lstStyle/>
          <a:p>
            <a:fld id="{B7C99CBD-A41B-4C79-AD99-738B748A2407}" type="datetimeFigureOut">
              <a:rPr lang="en-US" smtClean="0"/>
              <a:t>1/21/2021</a:t>
            </a:fld>
            <a:endParaRPr lang="en-US"/>
          </a:p>
        </p:txBody>
      </p:sp>
      <p:sp>
        <p:nvSpPr>
          <p:cNvPr id="6" name="Footer Placeholder 5">
            <a:extLst>
              <a:ext uri="{FF2B5EF4-FFF2-40B4-BE49-F238E27FC236}">
                <a16:creationId xmlns="" xmlns:a16="http://schemas.microsoft.com/office/drawing/2014/main" id="{A0B45295-F590-4EB8-993C-7F99E22CFE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32041E5-FABB-465A-BC8E-05D88F36CC48}"/>
              </a:ext>
            </a:extLst>
          </p:cNvPr>
          <p:cNvSpPr>
            <a:spLocks noGrp="1"/>
          </p:cNvSpPr>
          <p:nvPr>
            <p:ph type="sldNum" sz="quarter" idx="12"/>
          </p:nvPr>
        </p:nvSpPr>
        <p:spPr/>
        <p:txBody>
          <a:bodyPr/>
          <a:lstStyle/>
          <a:p>
            <a:fld id="{6CF68FA3-69E4-426C-BC45-AC3F9C92B6D7}" type="slidenum">
              <a:rPr lang="en-US" smtClean="0"/>
              <a:t>‹#›</a:t>
            </a:fld>
            <a:endParaRPr lang="en-US"/>
          </a:p>
        </p:txBody>
      </p:sp>
    </p:spTree>
    <p:extLst>
      <p:ext uri="{BB962C8B-B14F-4D97-AF65-F5344CB8AC3E}">
        <p14:creationId xmlns:p14="http://schemas.microsoft.com/office/powerpoint/2010/main" val="2914629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020805-B9E3-4373-B471-5CD35EA4C7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B757540-EDB7-4EF0-95E4-5B28578EC5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F9BCE16E-4F28-47AB-87A1-C2442FF40E4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F82FE722-F85C-48CB-89F2-470B831E4C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0EFF9940-D429-41F7-A203-EE819F938E7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E514964B-E632-49AC-BB37-F25EA21E8700}"/>
              </a:ext>
            </a:extLst>
          </p:cNvPr>
          <p:cNvSpPr>
            <a:spLocks noGrp="1"/>
          </p:cNvSpPr>
          <p:nvPr>
            <p:ph type="dt" sz="half" idx="10"/>
          </p:nvPr>
        </p:nvSpPr>
        <p:spPr/>
        <p:txBody>
          <a:bodyPr/>
          <a:lstStyle/>
          <a:p>
            <a:fld id="{B7C99CBD-A41B-4C79-AD99-738B748A2407}" type="datetimeFigureOut">
              <a:rPr lang="en-US" smtClean="0"/>
              <a:t>1/21/2021</a:t>
            </a:fld>
            <a:endParaRPr lang="en-US"/>
          </a:p>
        </p:txBody>
      </p:sp>
      <p:sp>
        <p:nvSpPr>
          <p:cNvPr id="8" name="Footer Placeholder 7">
            <a:extLst>
              <a:ext uri="{FF2B5EF4-FFF2-40B4-BE49-F238E27FC236}">
                <a16:creationId xmlns="" xmlns:a16="http://schemas.microsoft.com/office/drawing/2014/main" id="{7BE0E4DD-9F82-4241-8D0F-E32E2DFA4B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854BD8DA-C2C2-4BC5-841E-400E0202288D}"/>
              </a:ext>
            </a:extLst>
          </p:cNvPr>
          <p:cNvSpPr>
            <a:spLocks noGrp="1"/>
          </p:cNvSpPr>
          <p:nvPr>
            <p:ph type="sldNum" sz="quarter" idx="12"/>
          </p:nvPr>
        </p:nvSpPr>
        <p:spPr/>
        <p:txBody>
          <a:bodyPr/>
          <a:lstStyle/>
          <a:p>
            <a:fld id="{6CF68FA3-69E4-426C-BC45-AC3F9C92B6D7}" type="slidenum">
              <a:rPr lang="en-US" smtClean="0"/>
              <a:t>‹#›</a:t>
            </a:fld>
            <a:endParaRPr lang="en-US"/>
          </a:p>
        </p:txBody>
      </p:sp>
    </p:spTree>
    <p:extLst>
      <p:ext uri="{BB962C8B-B14F-4D97-AF65-F5344CB8AC3E}">
        <p14:creationId xmlns:p14="http://schemas.microsoft.com/office/powerpoint/2010/main" val="2278949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7E3D78-DAB7-45B5-9FAB-E7C1C9E58D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16C83D01-14F8-4CBF-A09C-0C75C9ED4E14}"/>
              </a:ext>
            </a:extLst>
          </p:cNvPr>
          <p:cNvSpPr>
            <a:spLocks noGrp="1"/>
          </p:cNvSpPr>
          <p:nvPr>
            <p:ph type="dt" sz="half" idx="10"/>
          </p:nvPr>
        </p:nvSpPr>
        <p:spPr/>
        <p:txBody>
          <a:bodyPr/>
          <a:lstStyle/>
          <a:p>
            <a:fld id="{B7C99CBD-A41B-4C79-AD99-738B748A2407}" type="datetimeFigureOut">
              <a:rPr lang="en-US" smtClean="0"/>
              <a:t>1/21/2021</a:t>
            </a:fld>
            <a:endParaRPr lang="en-US"/>
          </a:p>
        </p:txBody>
      </p:sp>
      <p:sp>
        <p:nvSpPr>
          <p:cNvPr id="4" name="Footer Placeholder 3">
            <a:extLst>
              <a:ext uri="{FF2B5EF4-FFF2-40B4-BE49-F238E27FC236}">
                <a16:creationId xmlns="" xmlns:a16="http://schemas.microsoft.com/office/drawing/2014/main" id="{41729E24-165A-4CF6-99FD-693BB0FB17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8F920891-F180-4A21-8A5A-526866E005EC}"/>
              </a:ext>
            </a:extLst>
          </p:cNvPr>
          <p:cNvSpPr>
            <a:spLocks noGrp="1"/>
          </p:cNvSpPr>
          <p:nvPr>
            <p:ph type="sldNum" sz="quarter" idx="12"/>
          </p:nvPr>
        </p:nvSpPr>
        <p:spPr/>
        <p:txBody>
          <a:bodyPr/>
          <a:lstStyle/>
          <a:p>
            <a:fld id="{6CF68FA3-69E4-426C-BC45-AC3F9C92B6D7}" type="slidenum">
              <a:rPr lang="en-US" smtClean="0"/>
              <a:t>‹#›</a:t>
            </a:fld>
            <a:endParaRPr lang="en-US"/>
          </a:p>
        </p:txBody>
      </p:sp>
    </p:spTree>
    <p:extLst>
      <p:ext uri="{BB962C8B-B14F-4D97-AF65-F5344CB8AC3E}">
        <p14:creationId xmlns:p14="http://schemas.microsoft.com/office/powerpoint/2010/main" val="204290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B64849D-3770-4564-96EA-08D5D45E7286}"/>
              </a:ext>
            </a:extLst>
          </p:cNvPr>
          <p:cNvSpPr>
            <a:spLocks noGrp="1"/>
          </p:cNvSpPr>
          <p:nvPr>
            <p:ph type="dt" sz="half" idx="10"/>
          </p:nvPr>
        </p:nvSpPr>
        <p:spPr/>
        <p:txBody>
          <a:bodyPr/>
          <a:lstStyle/>
          <a:p>
            <a:fld id="{B7C99CBD-A41B-4C79-AD99-738B748A2407}" type="datetimeFigureOut">
              <a:rPr lang="en-US" smtClean="0"/>
              <a:t>1/21/2021</a:t>
            </a:fld>
            <a:endParaRPr lang="en-US"/>
          </a:p>
        </p:txBody>
      </p:sp>
      <p:sp>
        <p:nvSpPr>
          <p:cNvPr id="3" name="Footer Placeholder 2">
            <a:extLst>
              <a:ext uri="{FF2B5EF4-FFF2-40B4-BE49-F238E27FC236}">
                <a16:creationId xmlns="" xmlns:a16="http://schemas.microsoft.com/office/drawing/2014/main" id="{4D3D1295-B6AB-4879-8193-6BD7A2B63E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9670C3B2-7287-4687-9D43-49C51C4DFA05}"/>
              </a:ext>
            </a:extLst>
          </p:cNvPr>
          <p:cNvSpPr>
            <a:spLocks noGrp="1"/>
          </p:cNvSpPr>
          <p:nvPr>
            <p:ph type="sldNum" sz="quarter" idx="12"/>
          </p:nvPr>
        </p:nvSpPr>
        <p:spPr/>
        <p:txBody>
          <a:bodyPr/>
          <a:lstStyle/>
          <a:p>
            <a:fld id="{6CF68FA3-69E4-426C-BC45-AC3F9C92B6D7}" type="slidenum">
              <a:rPr lang="en-US" smtClean="0"/>
              <a:t>‹#›</a:t>
            </a:fld>
            <a:endParaRPr lang="en-US"/>
          </a:p>
        </p:txBody>
      </p:sp>
    </p:spTree>
    <p:extLst>
      <p:ext uri="{BB962C8B-B14F-4D97-AF65-F5344CB8AC3E}">
        <p14:creationId xmlns:p14="http://schemas.microsoft.com/office/powerpoint/2010/main" val="2380737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CE5B03-A2FF-4E16-B463-3295B3D199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EE14A238-E9A4-42D7-B0F1-65AE5DA72E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81742935-83E3-4DFF-A265-1F9BBEE9FC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99AE181D-5728-418A-B130-2F8D9D1863EF}"/>
              </a:ext>
            </a:extLst>
          </p:cNvPr>
          <p:cNvSpPr>
            <a:spLocks noGrp="1"/>
          </p:cNvSpPr>
          <p:nvPr>
            <p:ph type="dt" sz="half" idx="10"/>
          </p:nvPr>
        </p:nvSpPr>
        <p:spPr/>
        <p:txBody>
          <a:bodyPr/>
          <a:lstStyle/>
          <a:p>
            <a:fld id="{B7C99CBD-A41B-4C79-AD99-738B748A2407}" type="datetimeFigureOut">
              <a:rPr lang="en-US" smtClean="0"/>
              <a:t>1/21/2021</a:t>
            </a:fld>
            <a:endParaRPr lang="en-US"/>
          </a:p>
        </p:txBody>
      </p:sp>
      <p:sp>
        <p:nvSpPr>
          <p:cNvPr id="6" name="Footer Placeholder 5">
            <a:extLst>
              <a:ext uri="{FF2B5EF4-FFF2-40B4-BE49-F238E27FC236}">
                <a16:creationId xmlns="" xmlns:a16="http://schemas.microsoft.com/office/drawing/2014/main" id="{105BBC92-B4E0-4E95-863B-FE9C1C10F7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699B208-97C9-4191-9E3E-72C75784EE48}"/>
              </a:ext>
            </a:extLst>
          </p:cNvPr>
          <p:cNvSpPr>
            <a:spLocks noGrp="1"/>
          </p:cNvSpPr>
          <p:nvPr>
            <p:ph type="sldNum" sz="quarter" idx="12"/>
          </p:nvPr>
        </p:nvSpPr>
        <p:spPr/>
        <p:txBody>
          <a:bodyPr/>
          <a:lstStyle/>
          <a:p>
            <a:fld id="{6CF68FA3-69E4-426C-BC45-AC3F9C92B6D7}" type="slidenum">
              <a:rPr lang="en-US" smtClean="0"/>
              <a:t>‹#›</a:t>
            </a:fld>
            <a:endParaRPr lang="en-US"/>
          </a:p>
        </p:txBody>
      </p:sp>
    </p:spTree>
    <p:extLst>
      <p:ext uri="{BB962C8B-B14F-4D97-AF65-F5344CB8AC3E}">
        <p14:creationId xmlns:p14="http://schemas.microsoft.com/office/powerpoint/2010/main" val="2927656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12726F-E5BD-4965-AB65-D79A4D3CD5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62E837B0-7EC9-4829-AEEC-8FF4B68901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CC64AEF1-265D-4802-BD0E-642898800C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04AF7ECE-AF39-448F-8E63-09EEED9CAC3B}"/>
              </a:ext>
            </a:extLst>
          </p:cNvPr>
          <p:cNvSpPr>
            <a:spLocks noGrp="1"/>
          </p:cNvSpPr>
          <p:nvPr>
            <p:ph type="dt" sz="half" idx="10"/>
          </p:nvPr>
        </p:nvSpPr>
        <p:spPr/>
        <p:txBody>
          <a:bodyPr/>
          <a:lstStyle/>
          <a:p>
            <a:fld id="{B7C99CBD-A41B-4C79-AD99-738B748A2407}" type="datetimeFigureOut">
              <a:rPr lang="en-US" smtClean="0"/>
              <a:t>1/21/2021</a:t>
            </a:fld>
            <a:endParaRPr lang="en-US"/>
          </a:p>
        </p:txBody>
      </p:sp>
      <p:sp>
        <p:nvSpPr>
          <p:cNvPr id="6" name="Footer Placeholder 5">
            <a:extLst>
              <a:ext uri="{FF2B5EF4-FFF2-40B4-BE49-F238E27FC236}">
                <a16:creationId xmlns="" xmlns:a16="http://schemas.microsoft.com/office/drawing/2014/main" id="{8FB0E215-D4EE-4612-B2C6-E1E098520D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A4299C9-D17E-4C4B-A645-C34D26688894}"/>
              </a:ext>
            </a:extLst>
          </p:cNvPr>
          <p:cNvSpPr>
            <a:spLocks noGrp="1"/>
          </p:cNvSpPr>
          <p:nvPr>
            <p:ph type="sldNum" sz="quarter" idx="12"/>
          </p:nvPr>
        </p:nvSpPr>
        <p:spPr/>
        <p:txBody>
          <a:bodyPr/>
          <a:lstStyle/>
          <a:p>
            <a:fld id="{6CF68FA3-69E4-426C-BC45-AC3F9C92B6D7}" type="slidenum">
              <a:rPr lang="en-US" smtClean="0"/>
              <a:t>‹#›</a:t>
            </a:fld>
            <a:endParaRPr lang="en-US"/>
          </a:p>
        </p:txBody>
      </p:sp>
    </p:spTree>
    <p:extLst>
      <p:ext uri="{BB962C8B-B14F-4D97-AF65-F5344CB8AC3E}">
        <p14:creationId xmlns:p14="http://schemas.microsoft.com/office/powerpoint/2010/main" val="1634802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A10570B-6143-46C0-A0D6-0AE6644E1D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BDCC106-FC29-4CFF-B1BD-DE15814865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81A8525-6D0B-4C4F-A9C5-8347D25759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99CBD-A41B-4C79-AD99-738B748A2407}" type="datetimeFigureOut">
              <a:rPr lang="en-US" smtClean="0"/>
              <a:t>1/21/2021</a:t>
            </a:fld>
            <a:endParaRPr lang="en-US"/>
          </a:p>
        </p:txBody>
      </p:sp>
      <p:sp>
        <p:nvSpPr>
          <p:cNvPr id="5" name="Footer Placeholder 4">
            <a:extLst>
              <a:ext uri="{FF2B5EF4-FFF2-40B4-BE49-F238E27FC236}">
                <a16:creationId xmlns="" xmlns:a16="http://schemas.microsoft.com/office/drawing/2014/main" id="{A857A06F-CB13-4FC7-B2E0-50F6151454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1E810BA1-A7C2-422C-BB19-A8E263DD40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F68FA3-69E4-426C-BC45-AC3F9C92B6D7}" type="slidenum">
              <a:rPr lang="en-US" smtClean="0"/>
              <a:t>‹#›</a:t>
            </a:fld>
            <a:endParaRPr lang="en-US"/>
          </a:p>
        </p:txBody>
      </p:sp>
    </p:spTree>
    <p:extLst>
      <p:ext uri="{BB962C8B-B14F-4D97-AF65-F5344CB8AC3E}">
        <p14:creationId xmlns:p14="http://schemas.microsoft.com/office/powerpoint/2010/main" val="3063415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cid:image001.png@01D6EF1C.24F2E830"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e-tar.lt/portal/lt/legalAct/d369ba10574a11eb9dc7b575f08e8bea?fbclid=IwAR0efnikKYN_hVevIRyGMrzir2xD56y8CgMrtBTQTFWIKTpSStEo5QUJG54"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e-tar.lt/portal/lt/legalAct/01884fe05a3111eb9dc7b575f08e8bea"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0376"/>
            <a:ext cx="12192000" cy="7548376"/>
          </a:xfrm>
          <a:prstGeom prst="rect">
            <a:avLst/>
          </a:prstGeom>
        </p:spPr>
      </p:pic>
      <p:pic>
        <p:nvPicPr>
          <p:cNvPr id="8" name="Picture 11">
            <a:extLst>
              <a:ext uri="{FF2B5EF4-FFF2-40B4-BE49-F238E27FC236}">
                <a16:creationId xmlns="" xmlns:a16="http://schemas.microsoft.com/office/drawing/2014/main" id="{C58BED24-C711-4E20-A90F-127B2EEBD5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 y="64581"/>
            <a:ext cx="1505836" cy="774000"/>
          </a:xfrm>
          <a:prstGeom prst="rect">
            <a:avLst/>
          </a:prstGeom>
        </p:spPr>
      </p:pic>
      <p:sp>
        <p:nvSpPr>
          <p:cNvPr id="9" name="Rectangle 2">
            <a:extLst>
              <a:ext uri="{FF2B5EF4-FFF2-40B4-BE49-F238E27FC236}">
                <a16:creationId xmlns="" xmlns:a16="http://schemas.microsoft.com/office/drawing/2014/main" id="{39176FA6-00DA-644E-9918-2595694206EF}"/>
              </a:ext>
            </a:extLst>
          </p:cNvPr>
          <p:cNvSpPr/>
          <p:nvPr/>
        </p:nvSpPr>
        <p:spPr>
          <a:xfrm>
            <a:off x="466344" y="1212113"/>
            <a:ext cx="7086599" cy="1446550"/>
          </a:xfrm>
          <a:prstGeom prst="rect">
            <a:avLst/>
          </a:prstGeom>
        </p:spPr>
        <p:txBody>
          <a:bodyPr wrap="square">
            <a:spAutoFit/>
          </a:bodyPr>
          <a:lstStyle/>
          <a:p>
            <a:r>
              <a:rPr lang="lt-LT" sz="4400" b="1" dirty="0" smtClean="0">
                <a:solidFill>
                  <a:srgbClr val="007D40"/>
                </a:solidFill>
                <a:latin typeface="Trebuchet MS" panose="020B0603020202020204" pitchFamily="34" charset="0"/>
              </a:rPr>
              <a:t>Subsidijos</a:t>
            </a:r>
            <a:r>
              <a:rPr lang="lt-LT" sz="4400" b="1" dirty="0">
                <a:solidFill>
                  <a:srgbClr val="007D40"/>
                </a:solidFill>
                <a:latin typeface="Trebuchet MS" panose="020B0603020202020204" pitchFamily="34" charset="0"/>
              </a:rPr>
              <a:t> </a:t>
            </a:r>
            <a:r>
              <a:rPr lang="lt-LT" sz="4400" b="1" dirty="0" smtClean="0">
                <a:solidFill>
                  <a:srgbClr val="007D40"/>
                </a:solidFill>
                <a:latin typeface="Trebuchet MS" panose="020B0603020202020204" pitchFamily="34" charset="0"/>
              </a:rPr>
              <a:t>savarankiškoms </a:t>
            </a:r>
          </a:p>
          <a:p>
            <a:r>
              <a:rPr lang="lt-LT" sz="4400" b="1" dirty="0" smtClean="0">
                <a:solidFill>
                  <a:srgbClr val="007D40"/>
                </a:solidFill>
                <a:latin typeface="Trebuchet MS" panose="020B0603020202020204" pitchFamily="34" charset="0"/>
              </a:rPr>
              <a:t>įmonėms</a:t>
            </a:r>
            <a:endParaRPr lang="lt-LT" sz="4400" b="1" dirty="0">
              <a:solidFill>
                <a:srgbClr val="007D40"/>
              </a:solidFill>
              <a:latin typeface="Trebuchet MS" panose="020B0603020202020204" pitchFamily="34" charset="0"/>
            </a:endParaRPr>
          </a:p>
        </p:txBody>
      </p:sp>
      <p:sp>
        <p:nvSpPr>
          <p:cNvPr id="10" name="Rectangle 1">
            <a:extLst>
              <a:ext uri="{FF2B5EF4-FFF2-40B4-BE49-F238E27FC236}">
                <a16:creationId xmlns="" xmlns:a16="http://schemas.microsoft.com/office/drawing/2014/main" id="{B305DFA9-6708-BD41-B291-FFD2AA508B2D}"/>
              </a:ext>
            </a:extLst>
          </p:cNvPr>
          <p:cNvSpPr/>
          <p:nvPr/>
        </p:nvSpPr>
        <p:spPr>
          <a:xfrm>
            <a:off x="73152" y="6270856"/>
            <a:ext cx="4130927" cy="338554"/>
          </a:xfrm>
          <a:prstGeom prst="rect">
            <a:avLst/>
          </a:prstGeom>
        </p:spPr>
        <p:txBody>
          <a:bodyPr wrap="square">
            <a:spAutoFit/>
          </a:bodyPr>
          <a:lstStyle/>
          <a:p>
            <a:r>
              <a:rPr lang="lt-LT" altLang="lt-LT" sz="1600" b="1" dirty="0" smtClean="0">
                <a:solidFill>
                  <a:srgbClr val="D3E0D9"/>
                </a:solidFill>
                <a:latin typeface="Trebuchet MS" panose="020B0603020202020204" pitchFamily="34" charset="0"/>
              </a:rPr>
              <a:t>Rasa Virvilienė</a:t>
            </a:r>
            <a:endParaRPr lang="lt-LT" altLang="lt-LT" sz="1600" b="1" dirty="0">
              <a:solidFill>
                <a:srgbClr val="D3E0D9"/>
              </a:solidFill>
              <a:latin typeface="Trebuchet MS" panose="020B0603020202020204" pitchFamily="34" charset="0"/>
            </a:endParaRPr>
          </a:p>
        </p:txBody>
      </p:sp>
      <p:sp>
        <p:nvSpPr>
          <p:cNvPr id="11" name="TextBox 10"/>
          <p:cNvSpPr txBox="1"/>
          <p:nvPr/>
        </p:nvSpPr>
        <p:spPr>
          <a:xfrm>
            <a:off x="10834935" y="6203240"/>
            <a:ext cx="1168911" cy="338554"/>
          </a:xfrm>
          <a:prstGeom prst="rect">
            <a:avLst/>
          </a:prstGeom>
          <a:noFill/>
        </p:spPr>
        <p:txBody>
          <a:bodyPr wrap="none" rtlCol="0">
            <a:spAutoFit/>
          </a:bodyPr>
          <a:lstStyle/>
          <a:p>
            <a:pPr algn="r"/>
            <a:r>
              <a:rPr lang="lt-LT" sz="1600" dirty="0">
                <a:solidFill>
                  <a:srgbClr val="D3E0D9"/>
                </a:solidFill>
                <a:latin typeface="Trebuchet MS" panose="020B0603020202020204" pitchFamily="34" charset="0"/>
              </a:rPr>
              <a:t>20</a:t>
            </a:r>
            <a:r>
              <a:rPr lang="en-US" sz="1600" dirty="0" smtClean="0">
                <a:solidFill>
                  <a:srgbClr val="D3E0D9"/>
                </a:solidFill>
                <a:latin typeface="Trebuchet MS" panose="020B0603020202020204" pitchFamily="34" charset="0"/>
              </a:rPr>
              <a:t>2</a:t>
            </a:r>
            <a:r>
              <a:rPr lang="lt-LT" sz="1600" dirty="0" smtClean="0">
                <a:solidFill>
                  <a:srgbClr val="D3E0D9"/>
                </a:solidFill>
                <a:latin typeface="Trebuchet MS" panose="020B0603020202020204" pitchFamily="34" charset="0"/>
              </a:rPr>
              <a:t>1 01</a:t>
            </a:r>
            <a:r>
              <a:rPr lang="en-US" sz="1600" dirty="0" smtClean="0">
                <a:solidFill>
                  <a:srgbClr val="D3E0D9"/>
                </a:solidFill>
                <a:latin typeface="Trebuchet MS" panose="020B0603020202020204" pitchFamily="34" charset="0"/>
              </a:rPr>
              <a:t> 21</a:t>
            </a:r>
            <a:endParaRPr lang="lt-LT" sz="1600" dirty="0">
              <a:solidFill>
                <a:srgbClr val="D3E0D9"/>
              </a:solidFill>
              <a:latin typeface="Trebuchet MS" panose="020B0603020202020204" pitchFamily="34" charset="0"/>
            </a:endParaRPr>
          </a:p>
        </p:txBody>
      </p:sp>
    </p:spTree>
    <p:extLst>
      <p:ext uri="{BB962C8B-B14F-4D97-AF65-F5344CB8AC3E}">
        <p14:creationId xmlns:p14="http://schemas.microsoft.com/office/powerpoint/2010/main" val="3557324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DD00C3BD-9103-4F99-90E2-DABDD3CC4F07}"/>
              </a:ext>
            </a:extLst>
          </p:cNvPr>
          <p:cNvSpPr/>
          <p:nvPr/>
        </p:nvSpPr>
        <p:spPr>
          <a:xfrm>
            <a:off x="0" y="-46"/>
            <a:ext cx="12192000" cy="882547"/>
          </a:xfrm>
          <a:prstGeom prst="rect">
            <a:avLst/>
          </a:prstGeom>
          <a:solidFill>
            <a:srgbClr val="017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D40"/>
                </a:solidFill>
              </a:rPr>
              <a:t>v</a:t>
            </a:r>
          </a:p>
        </p:txBody>
      </p:sp>
      <p:sp>
        <p:nvSpPr>
          <p:cNvPr id="14" name="Rectangle 13">
            <a:extLst>
              <a:ext uri="{FF2B5EF4-FFF2-40B4-BE49-F238E27FC236}">
                <a16:creationId xmlns="" xmlns:a16="http://schemas.microsoft.com/office/drawing/2014/main" id="{9434E411-B336-4B32-B5CB-DB6A3B5449CC}"/>
              </a:ext>
            </a:extLst>
          </p:cNvPr>
          <p:cNvSpPr/>
          <p:nvPr/>
        </p:nvSpPr>
        <p:spPr>
          <a:xfrm>
            <a:off x="-2" y="210394"/>
            <a:ext cx="12192000" cy="461665"/>
          </a:xfrm>
          <a:prstGeom prst="rect">
            <a:avLst/>
          </a:prstGeom>
        </p:spPr>
        <p:txBody>
          <a:bodyPr wrap="square">
            <a:spAutoFit/>
          </a:bodyPr>
          <a:lstStyle/>
          <a:p>
            <a:pPr algn="ctr"/>
            <a:r>
              <a:rPr lang="lt-LT" sz="2400" b="1" dirty="0" smtClean="0">
                <a:solidFill>
                  <a:schemeClr val="bg1"/>
                </a:solidFill>
                <a:latin typeface="Trebuchet MS" panose="020B0603020202020204" pitchFamily="34" charset="0"/>
              </a:rPr>
              <a:t>Subsidijų paraiškos vertinimo procesas</a:t>
            </a:r>
            <a:endParaRPr lang="en-US" sz="2400" b="1" dirty="0">
              <a:solidFill>
                <a:schemeClr val="bg1"/>
              </a:solidFill>
              <a:latin typeface="Trebuchet MS" panose="020B0603020202020204" pitchFamily="34" charset="0"/>
            </a:endParaRPr>
          </a:p>
        </p:txBody>
      </p:sp>
      <p:grpSp>
        <p:nvGrpSpPr>
          <p:cNvPr id="8" name="Grupė 7"/>
          <p:cNvGrpSpPr/>
          <p:nvPr/>
        </p:nvGrpSpPr>
        <p:grpSpPr>
          <a:xfrm>
            <a:off x="222219" y="1426290"/>
            <a:ext cx="9675841" cy="3674334"/>
            <a:chOff x="130779" y="1389714"/>
            <a:chExt cx="9675841" cy="3674334"/>
          </a:xfrm>
        </p:grpSpPr>
        <p:sp>
          <p:nvSpPr>
            <p:cNvPr id="12" name="Rectangle 18">
              <a:extLst>
                <a:ext uri="{FF2B5EF4-FFF2-40B4-BE49-F238E27FC236}">
                  <a16:creationId xmlns="" xmlns:a16="http://schemas.microsoft.com/office/drawing/2014/main" id="{778FE7BF-E869-4314-B55C-2D4BB7536D29}"/>
                </a:ext>
              </a:extLst>
            </p:cNvPr>
            <p:cNvSpPr/>
            <p:nvPr/>
          </p:nvSpPr>
          <p:spPr>
            <a:xfrm>
              <a:off x="130779" y="2645251"/>
              <a:ext cx="9611833" cy="1011544"/>
            </a:xfrm>
            <a:prstGeom prst="rect">
              <a:avLst/>
            </a:prstGeom>
            <a:solidFill>
              <a:srgbClr val="D3E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upė 6"/>
            <p:cNvGrpSpPr/>
            <p:nvPr/>
          </p:nvGrpSpPr>
          <p:grpSpPr>
            <a:xfrm>
              <a:off x="130779" y="1389714"/>
              <a:ext cx="9675841" cy="3674334"/>
              <a:chOff x="66771" y="1408002"/>
              <a:chExt cx="9675841" cy="3674334"/>
            </a:xfrm>
          </p:grpSpPr>
          <p:sp>
            <p:nvSpPr>
              <p:cNvPr id="19" name="Rectangle 18">
                <a:extLst>
                  <a:ext uri="{FF2B5EF4-FFF2-40B4-BE49-F238E27FC236}">
                    <a16:creationId xmlns="" xmlns:a16="http://schemas.microsoft.com/office/drawing/2014/main" id="{778FE7BF-E869-4314-B55C-2D4BB7536D29}"/>
                  </a:ext>
                </a:extLst>
              </p:cNvPr>
              <p:cNvSpPr/>
              <p:nvPr/>
            </p:nvSpPr>
            <p:spPr>
              <a:xfrm>
                <a:off x="66771" y="3980320"/>
                <a:ext cx="9675841" cy="1011544"/>
              </a:xfrm>
              <a:prstGeom prst="rect">
                <a:avLst/>
              </a:prstGeom>
              <a:solidFill>
                <a:srgbClr val="D3E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8">
                <a:extLst>
                  <a:ext uri="{FF2B5EF4-FFF2-40B4-BE49-F238E27FC236}">
                    <a16:creationId xmlns="" xmlns:a16="http://schemas.microsoft.com/office/drawing/2014/main" id="{778FE7BF-E869-4314-B55C-2D4BB7536D29}"/>
                  </a:ext>
                </a:extLst>
              </p:cNvPr>
              <p:cNvSpPr/>
              <p:nvPr/>
            </p:nvSpPr>
            <p:spPr>
              <a:xfrm>
                <a:off x="66771" y="1408002"/>
                <a:ext cx="9611833" cy="1011544"/>
              </a:xfrm>
              <a:prstGeom prst="rect">
                <a:avLst/>
              </a:prstGeom>
              <a:solidFill>
                <a:srgbClr val="D3E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aveikslėlis 12"/>
              <p:cNvPicPr>
                <a:picLocks noChangeAspect="1"/>
              </p:cNvPicPr>
              <p:nvPr/>
            </p:nvPicPr>
            <p:blipFill rotWithShape="1">
              <a:blip r:embed="rId2">
                <a:extLst>
                  <a:ext uri="{28A0092B-C50C-407E-A947-70E740481C1C}">
                    <a14:useLocalDpi xmlns:a14="http://schemas.microsoft.com/office/drawing/2010/main" val="0"/>
                  </a:ext>
                </a:extLst>
              </a:blip>
              <a:srcRect l="2646" t="70887" r="88770" b="21341"/>
              <a:stretch/>
            </p:blipFill>
            <p:spPr>
              <a:xfrm>
                <a:off x="307171" y="2890837"/>
                <a:ext cx="563526" cy="520371"/>
              </a:xfrm>
              <a:prstGeom prst="rect">
                <a:avLst/>
              </a:prstGeom>
            </p:spPr>
          </p:pic>
          <p:pic>
            <p:nvPicPr>
              <p:cNvPr id="15" name="Paveikslėlis 14"/>
              <p:cNvPicPr>
                <a:picLocks noChangeAspect="1"/>
              </p:cNvPicPr>
              <p:nvPr/>
            </p:nvPicPr>
            <p:blipFill rotWithShape="1">
              <a:blip r:embed="rId2">
                <a:extLst>
                  <a:ext uri="{28A0092B-C50C-407E-A947-70E740481C1C}">
                    <a14:useLocalDpi xmlns:a14="http://schemas.microsoft.com/office/drawing/2010/main" val="0"/>
                  </a:ext>
                </a:extLst>
              </a:blip>
              <a:srcRect l="2552" t="56754" r="88864" b="36008"/>
              <a:stretch/>
            </p:blipFill>
            <p:spPr>
              <a:xfrm>
                <a:off x="307172" y="1671458"/>
                <a:ext cx="563525" cy="484632"/>
              </a:xfrm>
              <a:prstGeom prst="rect">
                <a:avLst/>
              </a:prstGeom>
            </p:spPr>
          </p:pic>
          <p:pic>
            <p:nvPicPr>
              <p:cNvPr id="16" name="Paveikslėlis 15"/>
              <p:cNvPicPr>
                <a:picLocks noChangeAspect="1"/>
              </p:cNvPicPr>
              <p:nvPr/>
            </p:nvPicPr>
            <p:blipFill rotWithShape="1">
              <a:blip r:embed="rId2">
                <a:extLst>
                  <a:ext uri="{28A0092B-C50C-407E-A947-70E740481C1C}">
                    <a14:useLocalDpi xmlns:a14="http://schemas.microsoft.com/office/drawing/2010/main" val="0"/>
                  </a:ext>
                </a:extLst>
              </a:blip>
              <a:srcRect l="88916" t="87063" r="2661" b="5424"/>
              <a:stretch/>
            </p:blipFill>
            <p:spPr>
              <a:xfrm>
                <a:off x="307171" y="4232158"/>
                <a:ext cx="558211" cy="507868"/>
              </a:xfrm>
              <a:prstGeom prst="rect">
                <a:avLst/>
              </a:prstGeom>
            </p:spPr>
          </p:pic>
          <p:sp>
            <p:nvSpPr>
              <p:cNvPr id="5" name="TextBox 4"/>
              <p:cNvSpPr txBox="1"/>
              <p:nvPr/>
            </p:nvSpPr>
            <p:spPr>
              <a:xfrm>
                <a:off x="1041774" y="4159006"/>
                <a:ext cx="7936992" cy="923330"/>
              </a:xfrm>
              <a:prstGeom prst="rect">
                <a:avLst/>
              </a:prstGeom>
              <a:noFill/>
            </p:spPr>
            <p:txBody>
              <a:bodyPr wrap="square" rtlCol="0">
                <a:spAutoFit/>
              </a:bodyPr>
              <a:lstStyle/>
              <a:p>
                <a:r>
                  <a:rPr lang="lt-LT" dirty="0">
                    <a:latin typeface="Trebuchet MS" panose="020B0603020202020204" pitchFamily="34" charset="0"/>
                  </a:rPr>
                  <a:t>Ministerijos sprendimą pervesti </a:t>
                </a:r>
                <a:r>
                  <a:rPr lang="lt-LT" dirty="0" smtClean="0">
                    <a:latin typeface="Trebuchet MS" panose="020B0603020202020204" pitchFamily="34" charset="0"/>
                  </a:rPr>
                  <a:t>subsidiją </a:t>
                </a:r>
                <a:r>
                  <a:rPr lang="lt-LT" dirty="0">
                    <a:latin typeface="Trebuchet MS" panose="020B0603020202020204" pitchFamily="34" charset="0"/>
                  </a:rPr>
                  <a:t>įgyvendina </a:t>
                </a:r>
                <a:r>
                  <a:rPr lang="lt-LT" b="1" dirty="0">
                    <a:latin typeface="Trebuchet MS" panose="020B0603020202020204" pitchFamily="34" charset="0"/>
                  </a:rPr>
                  <a:t>Nacionalinis bendrųjų funkcijų </a:t>
                </a:r>
                <a:r>
                  <a:rPr lang="lt-LT" b="1" dirty="0" smtClean="0">
                    <a:latin typeface="Trebuchet MS" panose="020B0603020202020204" pitchFamily="34" charset="0"/>
                  </a:rPr>
                  <a:t>centras.</a:t>
                </a:r>
                <a:endParaRPr lang="lt-LT" b="1" dirty="0">
                  <a:latin typeface="Trebuchet MS" panose="020B0603020202020204" pitchFamily="34" charset="0"/>
                </a:endParaRPr>
              </a:p>
              <a:p>
                <a:endParaRPr lang="lt-LT" dirty="0"/>
              </a:p>
            </p:txBody>
          </p:sp>
          <p:sp>
            <p:nvSpPr>
              <p:cNvPr id="18" name="TextBox 17"/>
              <p:cNvSpPr txBox="1"/>
              <p:nvPr/>
            </p:nvSpPr>
            <p:spPr>
              <a:xfrm>
                <a:off x="1041774" y="1611812"/>
                <a:ext cx="8700838" cy="646331"/>
              </a:xfrm>
              <a:prstGeom prst="rect">
                <a:avLst/>
              </a:prstGeom>
              <a:noFill/>
            </p:spPr>
            <p:txBody>
              <a:bodyPr wrap="square" rtlCol="0">
                <a:spAutoFit/>
              </a:bodyPr>
              <a:lstStyle/>
              <a:p>
                <a:r>
                  <a:rPr lang="lt-LT" dirty="0" smtClean="0">
                    <a:latin typeface="Trebuchet MS" panose="020B0603020202020204" pitchFamily="34" charset="0"/>
                  </a:rPr>
                  <a:t>Pateiktas paraiškas įvertina </a:t>
                </a:r>
                <a:r>
                  <a:rPr lang="lt-LT" b="1" dirty="0" smtClean="0">
                    <a:latin typeface="Trebuchet MS" panose="020B0603020202020204" pitchFamily="34" charset="0"/>
                  </a:rPr>
                  <a:t>VMI, Lietuvos verslo paramos agentūra </a:t>
                </a:r>
                <a:r>
                  <a:rPr lang="lt-LT" dirty="0" smtClean="0">
                    <a:latin typeface="Trebuchet MS" panose="020B0603020202020204" pitchFamily="34" charset="0"/>
                  </a:rPr>
                  <a:t>bei </a:t>
                </a:r>
              </a:p>
              <a:p>
                <a:r>
                  <a:rPr lang="lt-LT" b="1" dirty="0" smtClean="0">
                    <a:latin typeface="Trebuchet MS" panose="020B0603020202020204" pitchFamily="34" charset="0"/>
                  </a:rPr>
                  <a:t>Konkurencijos tarnyba.</a:t>
                </a:r>
              </a:p>
            </p:txBody>
          </p:sp>
          <p:sp>
            <p:nvSpPr>
              <p:cNvPr id="6" name="TextBox 5"/>
              <p:cNvSpPr txBox="1"/>
              <p:nvPr/>
            </p:nvSpPr>
            <p:spPr>
              <a:xfrm>
                <a:off x="1133856" y="2883026"/>
                <a:ext cx="8202168" cy="923330"/>
              </a:xfrm>
              <a:prstGeom prst="rect">
                <a:avLst/>
              </a:prstGeom>
              <a:noFill/>
            </p:spPr>
            <p:txBody>
              <a:bodyPr wrap="square" rtlCol="0">
                <a:spAutoFit/>
              </a:bodyPr>
              <a:lstStyle/>
              <a:p>
                <a:r>
                  <a:rPr lang="lt-LT" dirty="0" smtClean="0">
                    <a:latin typeface="Trebuchet MS" panose="020B0603020202020204" pitchFamily="34" charset="0"/>
                  </a:rPr>
                  <a:t>VMI suskaičiuoja </a:t>
                </a:r>
                <a:r>
                  <a:rPr lang="lt-LT" dirty="0">
                    <a:latin typeface="Trebuchet MS" panose="020B0603020202020204" pitchFamily="34" charset="0"/>
                  </a:rPr>
                  <a:t>savarankiškai įmonei </a:t>
                </a:r>
                <a:r>
                  <a:rPr lang="lt-LT" dirty="0" smtClean="0">
                    <a:latin typeface="Trebuchet MS" panose="020B0603020202020204" pitchFamily="34" charset="0"/>
                  </a:rPr>
                  <a:t>priklausianči</a:t>
                </a:r>
                <a:r>
                  <a:rPr lang="lt-LT" dirty="0">
                    <a:latin typeface="Trebuchet MS" panose="020B0603020202020204" pitchFamily="34" charset="0"/>
                  </a:rPr>
                  <a:t>ą</a:t>
                </a:r>
                <a:r>
                  <a:rPr lang="lt-LT" dirty="0" smtClean="0">
                    <a:latin typeface="Trebuchet MS" panose="020B0603020202020204" pitchFamily="34" charset="0"/>
                  </a:rPr>
                  <a:t> </a:t>
                </a:r>
                <a:r>
                  <a:rPr lang="lt-LT" dirty="0">
                    <a:latin typeface="Trebuchet MS" panose="020B0603020202020204" pitchFamily="34" charset="0"/>
                  </a:rPr>
                  <a:t>galimą subsidiją ir informuoja </a:t>
                </a:r>
                <a:r>
                  <a:rPr lang="lt-LT" b="1" dirty="0">
                    <a:latin typeface="Trebuchet MS" panose="020B0603020202020204" pitchFamily="34" charset="0"/>
                  </a:rPr>
                  <a:t>Ekonomikos ir inovacijų </a:t>
                </a:r>
                <a:r>
                  <a:rPr lang="lt-LT" b="1" dirty="0" smtClean="0">
                    <a:latin typeface="Trebuchet MS" panose="020B0603020202020204" pitchFamily="34" charset="0"/>
                  </a:rPr>
                  <a:t>ministeriją.</a:t>
                </a:r>
                <a:endParaRPr lang="lt-LT" b="1" dirty="0">
                  <a:latin typeface="Trebuchet MS" panose="020B0603020202020204" pitchFamily="34" charset="0"/>
                </a:endParaRPr>
              </a:p>
              <a:p>
                <a:endParaRPr lang="lt-LT" dirty="0"/>
              </a:p>
            </p:txBody>
          </p:sp>
        </p:grpSp>
      </p:grpSp>
    </p:spTree>
    <p:extLst>
      <p:ext uri="{BB962C8B-B14F-4D97-AF65-F5344CB8AC3E}">
        <p14:creationId xmlns:p14="http://schemas.microsoft.com/office/powerpoint/2010/main" val="3044033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 xmlns:a16="http://schemas.microsoft.com/office/drawing/2014/main" id="{03A36382-B741-4562-BF54-24F99CFA6F44}"/>
              </a:ext>
            </a:extLst>
          </p:cNvPr>
          <p:cNvSpPr/>
          <p:nvPr/>
        </p:nvSpPr>
        <p:spPr>
          <a:xfrm>
            <a:off x="0" y="-46"/>
            <a:ext cx="12192000" cy="6858046"/>
          </a:xfrm>
          <a:prstGeom prst="rect">
            <a:avLst/>
          </a:prstGeom>
          <a:solidFill>
            <a:srgbClr val="017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D40"/>
                </a:solidFill>
              </a:rPr>
              <a:t>v</a:t>
            </a:r>
          </a:p>
        </p:txBody>
      </p:sp>
      <p:sp>
        <p:nvSpPr>
          <p:cNvPr id="4" name="Rectangle 4">
            <a:extLst>
              <a:ext uri="{FF2B5EF4-FFF2-40B4-BE49-F238E27FC236}">
                <a16:creationId xmlns="" xmlns:a16="http://schemas.microsoft.com/office/drawing/2014/main" id="{FBC9B4C4-8B5D-43DB-B4F7-3005806382F2}"/>
              </a:ext>
            </a:extLst>
          </p:cNvPr>
          <p:cNvSpPr/>
          <p:nvPr/>
        </p:nvSpPr>
        <p:spPr>
          <a:xfrm>
            <a:off x="2" y="1578805"/>
            <a:ext cx="9684986" cy="2834640"/>
          </a:xfrm>
          <a:prstGeom prst="rect">
            <a:avLst/>
          </a:prstGeom>
          <a:solidFill>
            <a:srgbClr val="D3E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6">
            <a:extLst>
              <a:ext uri="{FF2B5EF4-FFF2-40B4-BE49-F238E27FC236}">
                <a16:creationId xmlns="" xmlns:a16="http://schemas.microsoft.com/office/drawing/2014/main" id="{C9A007C9-93A9-4904-BFDF-36C5CEFF05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763219" y="4621218"/>
            <a:ext cx="593346" cy="593346"/>
          </a:xfrm>
          <a:prstGeom prst="rect">
            <a:avLst/>
          </a:prstGeom>
        </p:spPr>
      </p:pic>
      <p:sp>
        <p:nvSpPr>
          <p:cNvPr id="7" name="Rectangle 1">
            <a:extLst>
              <a:ext uri="{FF2B5EF4-FFF2-40B4-BE49-F238E27FC236}">
                <a16:creationId xmlns="" xmlns:a16="http://schemas.microsoft.com/office/drawing/2014/main" id="{87108B5D-4FB9-4739-B585-B78F3A102411}"/>
              </a:ext>
            </a:extLst>
          </p:cNvPr>
          <p:cNvSpPr/>
          <p:nvPr/>
        </p:nvSpPr>
        <p:spPr>
          <a:xfrm>
            <a:off x="67615" y="2164021"/>
            <a:ext cx="9524441" cy="1938992"/>
          </a:xfrm>
          <a:prstGeom prst="rect">
            <a:avLst/>
          </a:prstGeom>
        </p:spPr>
        <p:txBody>
          <a:bodyPr wrap="square">
            <a:spAutoFit/>
          </a:bodyPr>
          <a:lstStyle/>
          <a:p>
            <a:r>
              <a:rPr lang="lt-LT" sz="2000" b="1" dirty="0">
                <a:latin typeface="Trebuchet MS" panose="020B0603020202020204" pitchFamily="34" charset="0"/>
              </a:rPr>
              <a:t>Visa informacija apie galimybę gauti subsidijas</a:t>
            </a:r>
            <a:r>
              <a:rPr lang="en-US" sz="2000" b="1" dirty="0">
                <a:latin typeface="Trebuchet MS" panose="020B0603020202020204" pitchFamily="34" charset="0"/>
              </a:rPr>
              <a:t>: </a:t>
            </a:r>
            <a:endParaRPr lang="lt-LT" sz="2000" b="1" dirty="0">
              <a:latin typeface="Trebuchet MS" panose="020B0603020202020204" pitchFamily="34" charset="0"/>
            </a:endParaRPr>
          </a:p>
          <a:p>
            <a:r>
              <a:rPr lang="lt-LT" sz="2400" b="1" u="sng" dirty="0" smtClean="0">
                <a:solidFill>
                  <a:srgbClr val="007D40"/>
                </a:solidFill>
                <a:latin typeface="Trebuchet MS" panose="020B0603020202020204" pitchFamily="34" charset="0"/>
              </a:rPr>
              <a:t>www.vmi.lt</a:t>
            </a:r>
            <a:r>
              <a:rPr lang="lt-LT" sz="2400" b="1" dirty="0" smtClean="0">
                <a:solidFill>
                  <a:srgbClr val="007D40"/>
                </a:solidFill>
                <a:latin typeface="Trebuchet MS" panose="020B0603020202020204" pitchFamily="34" charset="0"/>
              </a:rPr>
              <a:t> </a:t>
            </a:r>
            <a:r>
              <a:rPr lang="lt-LT" sz="2400" b="1" dirty="0">
                <a:solidFill>
                  <a:srgbClr val="007D40"/>
                </a:solidFill>
                <a:latin typeface="Trebuchet MS" panose="020B0603020202020204" pitchFamily="34" charset="0"/>
              </a:rPr>
              <a:t>&gt; Nukentėjusiems nuo COVID-</a:t>
            </a:r>
            <a:r>
              <a:rPr lang="en-US" sz="2400" b="1" dirty="0">
                <a:solidFill>
                  <a:srgbClr val="007D40"/>
                </a:solidFill>
                <a:latin typeface="Trebuchet MS" panose="020B0603020202020204" pitchFamily="34" charset="0"/>
              </a:rPr>
              <a:t>19</a:t>
            </a:r>
            <a:r>
              <a:rPr lang="lt-LT" sz="2400" b="1" dirty="0">
                <a:solidFill>
                  <a:srgbClr val="007D40"/>
                </a:solidFill>
                <a:latin typeface="Trebuchet MS" panose="020B0603020202020204" pitchFamily="34" charset="0"/>
              </a:rPr>
              <a:t> &gt; Subsidijos verslui</a:t>
            </a:r>
            <a:r>
              <a:rPr lang="en-US" sz="2400" b="1" dirty="0">
                <a:solidFill>
                  <a:srgbClr val="007D40"/>
                </a:solidFill>
                <a:latin typeface="Trebuchet MS" panose="020B0603020202020204" pitchFamily="34" charset="0"/>
              </a:rPr>
              <a:t> </a:t>
            </a:r>
            <a:endParaRPr lang="lt-LT" sz="2400" b="1" dirty="0">
              <a:solidFill>
                <a:srgbClr val="007D40"/>
              </a:solidFill>
              <a:latin typeface="Trebuchet MS" panose="020B0603020202020204" pitchFamily="34" charset="0"/>
            </a:endParaRPr>
          </a:p>
          <a:p>
            <a:pPr marL="285750" indent="-285750">
              <a:buFont typeface="Arial" panose="020B0604020202020204" pitchFamily="34" charset="0"/>
              <a:buChar char="•"/>
            </a:pPr>
            <a:endParaRPr lang="lt-LT" sz="2800" b="1" u="sng" dirty="0">
              <a:solidFill>
                <a:srgbClr val="007D40"/>
              </a:solidFill>
              <a:latin typeface="Trebuchet MS" panose="020B0603020202020204" pitchFamily="34" charset="0"/>
            </a:endParaRPr>
          </a:p>
          <a:p>
            <a:r>
              <a:rPr lang="lt-LT" sz="2000" b="1" dirty="0">
                <a:latin typeface="Trebuchet MS" panose="020B0603020202020204" pitchFamily="34" charset="0"/>
              </a:rPr>
              <a:t>T</a:t>
            </a:r>
            <a:r>
              <a:rPr lang="lt-LT" sz="2000" b="1" dirty="0" smtClean="0">
                <a:latin typeface="Trebuchet MS" panose="020B0603020202020204" pitchFamily="34" charset="0"/>
              </a:rPr>
              <a:t>aip </a:t>
            </a:r>
            <a:r>
              <a:rPr lang="lt-LT" sz="2000" b="1" dirty="0">
                <a:latin typeface="Trebuchet MS" panose="020B0603020202020204" pitchFamily="34" charset="0"/>
              </a:rPr>
              <a:t>pat </a:t>
            </a:r>
            <a:r>
              <a:rPr lang="lt-LT" sz="2400" b="1" u="sng" dirty="0">
                <a:solidFill>
                  <a:srgbClr val="007D40"/>
                </a:solidFill>
                <a:latin typeface="Trebuchet MS" panose="020B0603020202020204" pitchFamily="34" charset="0"/>
              </a:rPr>
              <a:t>www.eimin.lt</a:t>
            </a:r>
            <a:r>
              <a:rPr lang="lt-LT" sz="2400" b="1" u="sng" dirty="0">
                <a:latin typeface="Trebuchet MS" panose="020B0603020202020204" pitchFamily="34" charset="0"/>
              </a:rPr>
              <a:t> </a:t>
            </a:r>
            <a:r>
              <a:rPr lang="lt-LT" sz="2400" b="1" dirty="0">
                <a:latin typeface="Trebuchet MS" panose="020B0603020202020204" pitchFamily="34" charset="0"/>
              </a:rPr>
              <a:t> ir </a:t>
            </a:r>
            <a:r>
              <a:rPr lang="lt-LT" sz="2400" b="1" u="sng" dirty="0">
                <a:solidFill>
                  <a:srgbClr val="007D40"/>
                </a:solidFill>
                <a:latin typeface="Trebuchet MS" panose="020B0603020202020204" pitchFamily="34" charset="0"/>
              </a:rPr>
              <a:t>www.lvpa.lt</a:t>
            </a:r>
            <a:r>
              <a:rPr lang="lt-LT" sz="2400" b="1" dirty="0">
                <a:solidFill>
                  <a:srgbClr val="007D40"/>
                </a:solidFill>
                <a:latin typeface="Trebuchet MS" panose="020B0603020202020204" pitchFamily="34" charset="0"/>
              </a:rPr>
              <a:t> </a:t>
            </a:r>
            <a:endParaRPr lang="lt-LT" sz="3200" b="1" dirty="0">
              <a:solidFill>
                <a:srgbClr val="007D40"/>
              </a:solidFill>
              <a:latin typeface="Trebuchet MS" panose="020B0603020202020204" pitchFamily="34" charset="0"/>
            </a:endParaRPr>
          </a:p>
          <a:p>
            <a:endParaRPr lang="en-US" sz="2400" b="1" dirty="0">
              <a:solidFill>
                <a:srgbClr val="007D40"/>
              </a:solidFill>
              <a:latin typeface="Trebuchet MS" panose="020B0603020202020204" pitchFamily="34" charset="0"/>
            </a:endParaRPr>
          </a:p>
        </p:txBody>
      </p:sp>
    </p:spTree>
    <p:extLst>
      <p:ext uri="{BB962C8B-B14F-4D97-AF65-F5344CB8AC3E}">
        <p14:creationId xmlns:p14="http://schemas.microsoft.com/office/powerpoint/2010/main" val="1542801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 xmlns:a16="http://schemas.microsoft.com/office/drawing/2014/main" id="{03A36382-B741-4562-BF54-24F99CFA6F44}"/>
              </a:ext>
            </a:extLst>
          </p:cNvPr>
          <p:cNvSpPr/>
          <p:nvPr/>
        </p:nvSpPr>
        <p:spPr>
          <a:xfrm>
            <a:off x="0" y="-46"/>
            <a:ext cx="12192000" cy="6858046"/>
          </a:xfrm>
          <a:prstGeom prst="rect">
            <a:avLst/>
          </a:prstGeom>
          <a:solidFill>
            <a:srgbClr val="017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D40"/>
                </a:solidFill>
              </a:rPr>
              <a:t>v</a:t>
            </a:r>
          </a:p>
        </p:txBody>
      </p:sp>
      <p:sp>
        <p:nvSpPr>
          <p:cNvPr id="4" name="Rectangle 4">
            <a:extLst>
              <a:ext uri="{FF2B5EF4-FFF2-40B4-BE49-F238E27FC236}">
                <a16:creationId xmlns="" xmlns:a16="http://schemas.microsoft.com/office/drawing/2014/main" id="{FBC9B4C4-8B5D-43DB-B4F7-3005806382F2}"/>
              </a:ext>
            </a:extLst>
          </p:cNvPr>
          <p:cNvSpPr/>
          <p:nvPr/>
        </p:nvSpPr>
        <p:spPr>
          <a:xfrm>
            <a:off x="2" y="1578805"/>
            <a:ext cx="9684986" cy="2834640"/>
          </a:xfrm>
          <a:prstGeom prst="rect">
            <a:avLst/>
          </a:prstGeom>
          <a:solidFill>
            <a:srgbClr val="D3E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573524" y="2642182"/>
            <a:ext cx="3044952" cy="707886"/>
          </a:xfrm>
          <a:prstGeom prst="rect">
            <a:avLst/>
          </a:prstGeom>
          <a:noFill/>
        </p:spPr>
        <p:txBody>
          <a:bodyPr wrap="square" rtlCol="0">
            <a:spAutoFit/>
          </a:bodyPr>
          <a:lstStyle/>
          <a:p>
            <a:r>
              <a:rPr lang="lt-LT" sz="4000" dirty="0" smtClean="0">
                <a:solidFill>
                  <a:srgbClr val="007D40"/>
                </a:solidFill>
                <a:latin typeface="Trebuchet MS" panose="020B0603020202020204" pitchFamily="34" charset="0"/>
              </a:rPr>
              <a:t>Klausimai</a:t>
            </a:r>
            <a:endParaRPr lang="lt-LT" sz="4000" dirty="0">
              <a:solidFill>
                <a:srgbClr val="007D40"/>
              </a:solidFill>
              <a:latin typeface="Trebuchet MS" panose="020B0603020202020204" pitchFamily="34" charset="0"/>
            </a:endParaRPr>
          </a:p>
        </p:txBody>
      </p:sp>
    </p:spTree>
    <p:extLst>
      <p:ext uri="{BB962C8B-B14F-4D97-AF65-F5344CB8AC3E}">
        <p14:creationId xmlns:p14="http://schemas.microsoft.com/office/powerpoint/2010/main" val="2411252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 xmlns:a16="http://schemas.microsoft.com/office/drawing/2014/main" id="{03A36382-B741-4562-BF54-24F99CFA6F44}"/>
              </a:ext>
            </a:extLst>
          </p:cNvPr>
          <p:cNvSpPr/>
          <p:nvPr/>
        </p:nvSpPr>
        <p:spPr>
          <a:xfrm>
            <a:off x="0" y="-46"/>
            <a:ext cx="12192000" cy="6858046"/>
          </a:xfrm>
          <a:prstGeom prst="rect">
            <a:avLst/>
          </a:prstGeom>
          <a:solidFill>
            <a:srgbClr val="017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D40"/>
                </a:solidFill>
              </a:rPr>
              <a:t>v</a:t>
            </a:r>
          </a:p>
        </p:txBody>
      </p:sp>
      <p:sp>
        <p:nvSpPr>
          <p:cNvPr id="4" name="Rectangle 4">
            <a:extLst>
              <a:ext uri="{FF2B5EF4-FFF2-40B4-BE49-F238E27FC236}">
                <a16:creationId xmlns="" xmlns:a16="http://schemas.microsoft.com/office/drawing/2014/main" id="{FBC9B4C4-8B5D-43DB-B4F7-3005806382F2}"/>
              </a:ext>
            </a:extLst>
          </p:cNvPr>
          <p:cNvSpPr/>
          <p:nvPr/>
        </p:nvSpPr>
        <p:spPr>
          <a:xfrm>
            <a:off x="0" y="199399"/>
            <a:ext cx="9684986" cy="4230911"/>
          </a:xfrm>
          <a:prstGeom prst="rect">
            <a:avLst/>
          </a:prstGeom>
          <a:solidFill>
            <a:srgbClr val="D3E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75065" y="415265"/>
            <a:ext cx="9134856" cy="3908762"/>
          </a:xfrm>
          <a:prstGeom prst="rect">
            <a:avLst/>
          </a:prstGeom>
          <a:noFill/>
        </p:spPr>
        <p:txBody>
          <a:bodyPr wrap="square" rtlCol="0">
            <a:spAutoFit/>
          </a:bodyPr>
          <a:lstStyle/>
          <a:p>
            <a:pPr algn="just"/>
            <a:r>
              <a:rPr lang="lt-LT" sz="1600" dirty="0">
                <a:latin typeface="Trebuchet MS" panose="020B0603020202020204" pitchFamily="34" charset="0"/>
              </a:rPr>
              <a:t>Įmonė vykdo PVM apmokestinamą (viešbučių ir pan.) ir PVM neapmokestinamą (patalpų nuoma biurams) veiklas. </a:t>
            </a:r>
          </a:p>
          <a:p>
            <a:pPr algn="just"/>
            <a:r>
              <a:rPr lang="lt-LT" sz="1600" dirty="0">
                <a:latin typeface="Trebuchet MS" panose="020B0603020202020204" pitchFamily="34" charset="0"/>
              </a:rPr>
              <a:t>2020 m. prasidėjus pandemijai, viešbučių ir kt. PVM apmokestinama veikla buvo apribota ir natūraliai smuko daugiau nei 70% buvusios (2019 m.) apyvartos. </a:t>
            </a:r>
          </a:p>
          <a:p>
            <a:pPr algn="just"/>
            <a:r>
              <a:rPr lang="lt-LT" sz="1600" dirty="0">
                <a:latin typeface="Trebuchet MS" panose="020B0603020202020204" pitchFamily="34" charset="0"/>
              </a:rPr>
              <a:t>Nuo 2020 m. kovo mėn. darbuotojams paskelbtos prastovos, įmonė gauna subsidijas darbo užmokesčiui kompensuoti, 2021 m. tikimasi gauti subsidiją veiklos skatinimui.</a:t>
            </a:r>
          </a:p>
          <a:p>
            <a:pPr algn="just"/>
            <a:r>
              <a:rPr lang="lt-LT" sz="1600" dirty="0">
                <a:latin typeface="Trebuchet MS" panose="020B0603020202020204" pitchFamily="34" charset="0"/>
              </a:rPr>
              <a:t>Kadangi PVM </a:t>
            </a:r>
            <a:r>
              <a:rPr lang="lt-LT" sz="1600" dirty="0" err="1">
                <a:latin typeface="Trebuchet MS" panose="020B0603020202020204" pitchFamily="34" charset="0"/>
              </a:rPr>
              <a:t>neapmokstinamai</a:t>
            </a:r>
            <a:r>
              <a:rPr lang="lt-LT" sz="1600" dirty="0">
                <a:latin typeface="Trebuchet MS" panose="020B0603020202020204" pitchFamily="34" charset="0"/>
              </a:rPr>
              <a:t> veiklai – patalpų nuomai, pandemija įtakos neturėjo, patalpos visą laiką buvo ir yra nuomojamos, ši apyvarta nėra kritusi (neskaitant dėl COVID -19, suteiktų nuolaidų nuomai), manome, kad įmonė subsidijas darbo užmokesčiui ir veiklai skatinti, gauna tik PVM apmokestinamai veiklai palaikyti ir išsaugoti darbo vietas, </a:t>
            </a:r>
            <a:r>
              <a:rPr lang="lt-LT" sz="1600" dirty="0" err="1">
                <a:latin typeface="Trebuchet MS" panose="020B0603020202020204" pitchFamily="34" charset="0"/>
              </a:rPr>
              <a:t>t.y</a:t>
            </a:r>
            <a:r>
              <a:rPr lang="lt-LT" sz="1600" dirty="0">
                <a:latin typeface="Trebuchet MS" panose="020B0603020202020204" pitchFamily="34" charset="0"/>
              </a:rPr>
              <a:t>. gaunamos subsidijos yra tiesiogiai susijusios su veikla, nurodyta PVMĮ 58 str. 1 dalyje</a:t>
            </a:r>
            <a:r>
              <a:rPr lang="lt-LT" sz="1600" dirty="0" smtClean="0">
                <a:latin typeface="Trebuchet MS" panose="020B0603020202020204" pitchFamily="34" charset="0"/>
              </a:rPr>
              <a:t>.</a:t>
            </a:r>
          </a:p>
          <a:p>
            <a:pPr algn="just"/>
            <a:endParaRPr lang="lt-LT" sz="1600" dirty="0">
              <a:latin typeface="Trebuchet MS" panose="020B0603020202020204" pitchFamily="34" charset="0"/>
            </a:endParaRPr>
          </a:p>
          <a:p>
            <a:pPr algn="just"/>
            <a:r>
              <a:rPr lang="lt-LT" sz="1600" b="1" dirty="0">
                <a:latin typeface="Trebuchet MS" panose="020B0603020202020204" pitchFamily="34" charset="0"/>
              </a:rPr>
              <a:t>Ar tokiu atveju, įmonė gali nepridėti panaudotų subsidijų sumų (darbo užmokesčiui ir veiklos skatinimui), apskaičiuojant mišrios PVM veiklos proporciją (procentą) prie PVM mokėtojo uždirbtų pajamų 2020 ir 2021 m. </a:t>
            </a:r>
          </a:p>
        </p:txBody>
      </p:sp>
      <p:sp>
        <p:nvSpPr>
          <p:cNvPr id="6" name="Rectangle 18">
            <a:extLst>
              <a:ext uri="{FF2B5EF4-FFF2-40B4-BE49-F238E27FC236}">
                <a16:creationId xmlns="" xmlns:a16="http://schemas.microsoft.com/office/drawing/2014/main" id="{778FE7BF-E869-4314-B55C-2D4BB7536D29}"/>
              </a:ext>
            </a:extLst>
          </p:cNvPr>
          <p:cNvSpPr/>
          <p:nvPr/>
        </p:nvSpPr>
        <p:spPr>
          <a:xfrm>
            <a:off x="2516159" y="4672053"/>
            <a:ext cx="9675841" cy="1944203"/>
          </a:xfrm>
          <a:prstGeom prst="rect">
            <a:avLst/>
          </a:prstGeom>
          <a:solidFill>
            <a:srgbClr val="D3E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516159" y="4936635"/>
            <a:ext cx="9661644" cy="1477328"/>
          </a:xfrm>
          <a:prstGeom prst="rect">
            <a:avLst/>
          </a:prstGeom>
          <a:noFill/>
        </p:spPr>
        <p:txBody>
          <a:bodyPr wrap="square" rtlCol="0">
            <a:spAutoFit/>
          </a:bodyPr>
          <a:lstStyle/>
          <a:p>
            <a:pPr algn="just"/>
            <a:r>
              <a:rPr lang="lt-LT" b="1" dirty="0">
                <a:solidFill>
                  <a:srgbClr val="007D40"/>
                </a:solidFill>
                <a:latin typeface="Trebuchet MS" panose="020B0603020202020204" pitchFamily="34" charset="0"/>
              </a:rPr>
              <a:t>Jeigu subsidijos yra skirtos tik PVM apmokestinamai veiklai vykdyti, tai tokios subsidijos nėra pridedamos prie visų pajamų ir neturi įtakos skaičiuojant mišrios veiklos procentą. Tą numato ir Subsidijų ar dotacijų sumų pridėjimo prie PVM mokėtojo pajamų mišrios veiklos atveju taisyklių ir atvejų, patvirtintų 2004 m. kovo 31 d. Finansų ministro įsakymu Nr. 1K-107, 3.2 papunktis.</a:t>
            </a:r>
          </a:p>
        </p:txBody>
      </p:sp>
    </p:spTree>
    <p:extLst>
      <p:ext uri="{BB962C8B-B14F-4D97-AF65-F5344CB8AC3E}">
        <p14:creationId xmlns:p14="http://schemas.microsoft.com/office/powerpoint/2010/main" val="2680290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 xmlns:a16="http://schemas.microsoft.com/office/drawing/2014/main" id="{03A36382-B741-4562-BF54-24F99CFA6F44}"/>
              </a:ext>
            </a:extLst>
          </p:cNvPr>
          <p:cNvSpPr/>
          <p:nvPr/>
        </p:nvSpPr>
        <p:spPr>
          <a:xfrm>
            <a:off x="0" y="-46"/>
            <a:ext cx="12192000" cy="6858046"/>
          </a:xfrm>
          <a:prstGeom prst="rect">
            <a:avLst/>
          </a:prstGeom>
          <a:solidFill>
            <a:srgbClr val="017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D40"/>
                </a:solidFill>
              </a:rPr>
              <a:t>v</a:t>
            </a:r>
          </a:p>
        </p:txBody>
      </p:sp>
      <p:sp>
        <p:nvSpPr>
          <p:cNvPr id="4" name="Rectangle 4">
            <a:extLst>
              <a:ext uri="{FF2B5EF4-FFF2-40B4-BE49-F238E27FC236}">
                <a16:creationId xmlns="" xmlns:a16="http://schemas.microsoft.com/office/drawing/2014/main" id="{FBC9B4C4-8B5D-43DB-B4F7-3005806382F2}"/>
              </a:ext>
            </a:extLst>
          </p:cNvPr>
          <p:cNvSpPr/>
          <p:nvPr/>
        </p:nvSpPr>
        <p:spPr>
          <a:xfrm>
            <a:off x="0" y="1234417"/>
            <a:ext cx="9684986" cy="1938528"/>
          </a:xfrm>
          <a:prstGeom prst="rect">
            <a:avLst/>
          </a:prstGeom>
          <a:solidFill>
            <a:srgbClr val="D3E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37905" y="1938528"/>
            <a:ext cx="9409176" cy="707886"/>
          </a:xfrm>
          <a:prstGeom prst="rect">
            <a:avLst/>
          </a:prstGeom>
          <a:noFill/>
        </p:spPr>
        <p:txBody>
          <a:bodyPr wrap="square" rtlCol="0">
            <a:spAutoFit/>
          </a:bodyPr>
          <a:lstStyle/>
          <a:p>
            <a:pPr algn="just"/>
            <a:r>
              <a:rPr lang="lt-LT" sz="2000" dirty="0">
                <a:latin typeface="Trebuchet MS" panose="020B0603020202020204" pitchFamily="34" charset="0"/>
              </a:rPr>
              <a:t>K</a:t>
            </a:r>
            <a:r>
              <a:rPr lang="lt-LT" sz="2000" dirty="0" smtClean="0">
                <a:latin typeface="Trebuchet MS" panose="020B0603020202020204" pitchFamily="34" charset="0"/>
              </a:rPr>
              <a:t>adangi </a:t>
            </a:r>
            <a:r>
              <a:rPr lang="lt-LT" sz="2000" dirty="0">
                <a:latin typeface="Trebuchet MS" panose="020B0603020202020204" pitchFamily="34" charset="0"/>
              </a:rPr>
              <a:t>akcijos juda, ar įmonės savarankiškumo statusas bus tikrinamas pagal paraiškos teikimo metu turimus faktinius </a:t>
            </a:r>
            <a:r>
              <a:rPr lang="lt-LT" sz="2000" dirty="0" smtClean="0">
                <a:latin typeface="Trebuchet MS" panose="020B0603020202020204" pitchFamily="34" charset="0"/>
              </a:rPr>
              <a:t>duomenis?</a:t>
            </a:r>
            <a:endParaRPr lang="lt-LT" sz="2000" dirty="0">
              <a:latin typeface="Trebuchet MS" panose="020B0603020202020204" pitchFamily="34" charset="0"/>
            </a:endParaRPr>
          </a:p>
        </p:txBody>
      </p:sp>
      <p:sp>
        <p:nvSpPr>
          <p:cNvPr id="6" name="Rectangle 4">
            <a:extLst>
              <a:ext uri="{FF2B5EF4-FFF2-40B4-BE49-F238E27FC236}">
                <a16:creationId xmlns="" xmlns:a16="http://schemas.microsoft.com/office/drawing/2014/main" id="{FBC9B4C4-8B5D-43DB-B4F7-3005806382F2}"/>
              </a:ext>
            </a:extLst>
          </p:cNvPr>
          <p:cNvSpPr/>
          <p:nvPr/>
        </p:nvSpPr>
        <p:spPr>
          <a:xfrm>
            <a:off x="2507014" y="4572000"/>
            <a:ext cx="9684986" cy="969264"/>
          </a:xfrm>
          <a:prstGeom prst="rect">
            <a:avLst/>
          </a:prstGeom>
          <a:solidFill>
            <a:srgbClr val="D3E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273552" y="4794724"/>
            <a:ext cx="7589520" cy="400110"/>
          </a:xfrm>
          <a:prstGeom prst="rect">
            <a:avLst/>
          </a:prstGeom>
          <a:noFill/>
        </p:spPr>
        <p:txBody>
          <a:bodyPr wrap="square" rtlCol="0">
            <a:spAutoFit/>
          </a:bodyPr>
          <a:lstStyle/>
          <a:p>
            <a:r>
              <a:rPr lang="lt-LT" sz="2000" b="1" dirty="0">
                <a:solidFill>
                  <a:srgbClr val="007D40"/>
                </a:solidFill>
                <a:latin typeface="Trebuchet MS" panose="020B0603020202020204" pitchFamily="34" charset="0"/>
              </a:rPr>
              <a:t>Mes vertinome pagal duomenis už 2019 m</a:t>
            </a:r>
          </a:p>
        </p:txBody>
      </p:sp>
    </p:spTree>
    <p:extLst>
      <p:ext uri="{BB962C8B-B14F-4D97-AF65-F5344CB8AC3E}">
        <p14:creationId xmlns:p14="http://schemas.microsoft.com/office/powerpoint/2010/main" val="2104808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 xmlns:a16="http://schemas.microsoft.com/office/drawing/2014/main" id="{03A36382-B741-4562-BF54-24F99CFA6F44}"/>
              </a:ext>
            </a:extLst>
          </p:cNvPr>
          <p:cNvSpPr/>
          <p:nvPr/>
        </p:nvSpPr>
        <p:spPr>
          <a:xfrm>
            <a:off x="0" y="-46"/>
            <a:ext cx="12192000" cy="6858046"/>
          </a:xfrm>
          <a:prstGeom prst="rect">
            <a:avLst/>
          </a:prstGeom>
          <a:solidFill>
            <a:srgbClr val="017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D40"/>
                </a:solidFill>
              </a:rPr>
              <a:t>v</a:t>
            </a:r>
          </a:p>
        </p:txBody>
      </p:sp>
      <p:sp>
        <p:nvSpPr>
          <p:cNvPr id="4" name="Rectangle 4">
            <a:extLst>
              <a:ext uri="{FF2B5EF4-FFF2-40B4-BE49-F238E27FC236}">
                <a16:creationId xmlns="" xmlns:a16="http://schemas.microsoft.com/office/drawing/2014/main" id="{FBC9B4C4-8B5D-43DB-B4F7-3005806382F2}"/>
              </a:ext>
            </a:extLst>
          </p:cNvPr>
          <p:cNvSpPr/>
          <p:nvPr/>
        </p:nvSpPr>
        <p:spPr>
          <a:xfrm>
            <a:off x="0" y="1951881"/>
            <a:ext cx="9684986" cy="1938528"/>
          </a:xfrm>
          <a:prstGeom prst="rect">
            <a:avLst/>
          </a:prstGeom>
          <a:solidFill>
            <a:srgbClr val="D3E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37905" y="2413314"/>
            <a:ext cx="9409176" cy="1015663"/>
          </a:xfrm>
          <a:prstGeom prst="rect">
            <a:avLst/>
          </a:prstGeom>
          <a:noFill/>
        </p:spPr>
        <p:txBody>
          <a:bodyPr wrap="square" rtlCol="0">
            <a:spAutoFit/>
          </a:bodyPr>
          <a:lstStyle/>
          <a:p>
            <a:pPr algn="just"/>
            <a:r>
              <a:rPr lang="lt-LT" sz="2000" dirty="0">
                <a:latin typeface="Trebuchet MS" panose="020B0603020202020204" pitchFamily="34" charset="0"/>
              </a:rPr>
              <a:t>J</a:t>
            </a:r>
            <a:r>
              <a:rPr lang="lt-LT" sz="2000" dirty="0" smtClean="0">
                <a:latin typeface="Trebuchet MS" panose="020B0603020202020204" pitchFamily="34" charset="0"/>
              </a:rPr>
              <a:t>ei </a:t>
            </a:r>
            <a:r>
              <a:rPr lang="lt-LT" sz="2000" dirty="0">
                <a:latin typeface="Trebuchet MS" panose="020B0603020202020204" pitchFamily="34" charset="0"/>
              </a:rPr>
              <a:t>per klaidą nesavarankiška įmonė pateiks paraišką dalyvauti savarankiškų įmonių priemonėje, ir jos paraiška bus atmesta, ar ji galės dalyvauti antrame </a:t>
            </a:r>
            <a:r>
              <a:rPr lang="lt-LT" sz="2000" dirty="0" smtClean="0">
                <a:latin typeface="Trebuchet MS" panose="020B0603020202020204" pitchFamily="34" charset="0"/>
              </a:rPr>
              <a:t>etape?</a:t>
            </a:r>
            <a:endParaRPr lang="lt-LT" sz="2000" dirty="0">
              <a:latin typeface="Trebuchet MS" panose="020B0603020202020204" pitchFamily="34" charset="0"/>
            </a:endParaRPr>
          </a:p>
        </p:txBody>
      </p:sp>
      <p:sp>
        <p:nvSpPr>
          <p:cNvPr id="5" name="Rectangle 4">
            <a:extLst>
              <a:ext uri="{FF2B5EF4-FFF2-40B4-BE49-F238E27FC236}">
                <a16:creationId xmlns="" xmlns:a16="http://schemas.microsoft.com/office/drawing/2014/main" id="{FBC9B4C4-8B5D-43DB-B4F7-3005806382F2}"/>
              </a:ext>
            </a:extLst>
          </p:cNvPr>
          <p:cNvSpPr/>
          <p:nvPr/>
        </p:nvSpPr>
        <p:spPr>
          <a:xfrm>
            <a:off x="2507014" y="4707041"/>
            <a:ext cx="9684986" cy="1135293"/>
          </a:xfrm>
          <a:prstGeom prst="rect">
            <a:avLst/>
          </a:prstGeom>
          <a:solidFill>
            <a:srgbClr val="D3E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137137" y="5043856"/>
            <a:ext cx="1810512" cy="461665"/>
          </a:xfrm>
          <a:prstGeom prst="rect">
            <a:avLst/>
          </a:prstGeom>
          <a:noFill/>
        </p:spPr>
        <p:txBody>
          <a:bodyPr wrap="square" rtlCol="0">
            <a:spAutoFit/>
          </a:bodyPr>
          <a:lstStyle/>
          <a:p>
            <a:r>
              <a:rPr lang="lt-LT" sz="2400" b="1" dirty="0" smtClean="0">
                <a:solidFill>
                  <a:srgbClr val="007D40"/>
                </a:solidFill>
                <a:latin typeface="Trebuchet MS" panose="020B0603020202020204" pitchFamily="34" charset="0"/>
              </a:rPr>
              <a:t>Taip</a:t>
            </a:r>
            <a:endParaRPr lang="lt-LT" sz="2400" b="1" dirty="0">
              <a:solidFill>
                <a:srgbClr val="007D40"/>
              </a:solidFill>
              <a:latin typeface="Trebuchet MS" panose="020B0603020202020204" pitchFamily="34" charset="0"/>
            </a:endParaRPr>
          </a:p>
        </p:txBody>
      </p:sp>
    </p:spTree>
    <p:extLst>
      <p:ext uri="{BB962C8B-B14F-4D97-AF65-F5344CB8AC3E}">
        <p14:creationId xmlns:p14="http://schemas.microsoft.com/office/powerpoint/2010/main" val="105702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 xmlns:a16="http://schemas.microsoft.com/office/drawing/2014/main" id="{03A36382-B741-4562-BF54-24F99CFA6F44}"/>
              </a:ext>
            </a:extLst>
          </p:cNvPr>
          <p:cNvSpPr/>
          <p:nvPr/>
        </p:nvSpPr>
        <p:spPr>
          <a:xfrm>
            <a:off x="0" y="-46"/>
            <a:ext cx="12192000" cy="6858046"/>
          </a:xfrm>
          <a:prstGeom prst="rect">
            <a:avLst/>
          </a:prstGeom>
          <a:solidFill>
            <a:srgbClr val="017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D40"/>
                </a:solidFill>
              </a:rPr>
              <a:t>v</a:t>
            </a:r>
          </a:p>
        </p:txBody>
      </p:sp>
      <p:sp>
        <p:nvSpPr>
          <p:cNvPr id="4" name="Rectangle 4">
            <a:extLst>
              <a:ext uri="{FF2B5EF4-FFF2-40B4-BE49-F238E27FC236}">
                <a16:creationId xmlns="" xmlns:a16="http://schemas.microsoft.com/office/drawing/2014/main" id="{FBC9B4C4-8B5D-43DB-B4F7-3005806382F2}"/>
              </a:ext>
            </a:extLst>
          </p:cNvPr>
          <p:cNvSpPr/>
          <p:nvPr/>
        </p:nvSpPr>
        <p:spPr>
          <a:xfrm>
            <a:off x="0" y="503807"/>
            <a:ext cx="12106654" cy="3364993"/>
          </a:xfrm>
          <a:prstGeom prst="rect">
            <a:avLst/>
          </a:prstGeom>
          <a:solidFill>
            <a:srgbClr val="D3E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46334" y="462754"/>
            <a:ext cx="10442448" cy="3447098"/>
          </a:xfrm>
          <a:prstGeom prst="rect">
            <a:avLst/>
          </a:prstGeom>
          <a:noFill/>
        </p:spPr>
        <p:txBody>
          <a:bodyPr wrap="square" rtlCol="0">
            <a:spAutoFit/>
          </a:bodyPr>
          <a:lstStyle/>
          <a:p>
            <a:r>
              <a:rPr lang="lt-LT" sz="2000" dirty="0">
                <a:latin typeface="Trebuchet MS" panose="020B0603020202020204" pitchFamily="34" charset="0"/>
              </a:rPr>
              <a:t>Kada bus galima teikti paraiškas nesavarankiškoms įmonėms? </a:t>
            </a:r>
          </a:p>
          <a:p>
            <a:r>
              <a:rPr lang="lt-LT" sz="2000" dirty="0">
                <a:latin typeface="Trebuchet MS" panose="020B0603020202020204" pitchFamily="34" charset="0"/>
              </a:rPr>
              <a:t>Bendrovė yra nesavarankiška įmonė. Pagal patvirtintą 2021-01-15 nutarimu Nr. 24 aprašo 30 punktą: </a:t>
            </a:r>
            <a:endParaRPr lang="lt-LT" sz="2000" dirty="0" smtClean="0">
              <a:latin typeface="Trebuchet MS" panose="020B0603020202020204" pitchFamily="34" charset="0"/>
            </a:endParaRPr>
          </a:p>
          <a:p>
            <a:endParaRPr lang="lt-LT" sz="2000" dirty="0">
              <a:latin typeface="Trebuchet MS" panose="020B0603020202020204" pitchFamily="34" charset="0"/>
            </a:endParaRPr>
          </a:p>
          <a:p>
            <a:endParaRPr lang="lt-LT" sz="2000" dirty="0">
              <a:latin typeface="Trebuchet MS" panose="020B0603020202020204" pitchFamily="34" charset="0"/>
            </a:endParaRPr>
          </a:p>
          <a:p>
            <a:endParaRPr lang="lt-LT" sz="2000" dirty="0" smtClean="0">
              <a:latin typeface="Trebuchet MS" panose="020B0603020202020204" pitchFamily="34" charset="0"/>
            </a:endParaRPr>
          </a:p>
          <a:p>
            <a:r>
              <a:rPr lang="lt-LT" sz="2000" dirty="0" smtClean="0">
                <a:latin typeface="Trebuchet MS" panose="020B0603020202020204" pitchFamily="34" charset="0"/>
              </a:rPr>
              <a:t>Užsienio </a:t>
            </a:r>
            <a:r>
              <a:rPr lang="lt-LT" sz="2000" dirty="0">
                <a:latin typeface="Trebuchet MS" panose="020B0603020202020204" pitchFamily="34" charset="0"/>
              </a:rPr>
              <a:t>juridinių asmenų (kaip ir Bendrovės) finansiniai metai yra nuo liepos 1 d. iki birželio 30 d. </a:t>
            </a:r>
            <a:endParaRPr lang="lt-LT" sz="2000" dirty="0" smtClean="0">
              <a:latin typeface="Trebuchet MS" panose="020B0603020202020204" pitchFamily="34" charset="0"/>
            </a:endParaRPr>
          </a:p>
          <a:p>
            <a:endParaRPr lang="lt-LT" sz="2000" dirty="0">
              <a:latin typeface="Trebuchet MS" panose="020B0603020202020204" pitchFamily="34" charset="0"/>
            </a:endParaRPr>
          </a:p>
          <a:p>
            <a:r>
              <a:rPr lang="lt-LT" sz="2000" b="1" dirty="0">
                <a:latin typeface="Trebuchet MS" panose="020B0603020202020204" pitchFamily="34" charset="0"/>
              </a:rPr>
              <a:t>Kokių finansinių metų užsienio juridinių asmenų rinkinius turi pateikti Bendrovė? </a:t>
            </a:r>
          </a:p>
          <a:p>
            <a:endParaRPr lang="lt-LT" dirty="0">
              <a:latin typeface="Trebuchet MS" panose="020B0603020202020204" pitchFamily="34" charset="0"/>
            </a:endParaRPr>
          </a:p>
        </p:txBody>
      </p:sp>
      <p:pic>
        <p:nvPicPr>
          <p:cNvPr id="12" name="Paveikslėlis 11" descr="cid:image001.png@01D6EF1C.24F2E83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242" y="1591498"/>
            <a:ext cx="12028170" cy="508000"/>
          </a:xfrm>
          <a:prstGeom prst="rect">
            <a:avLst/>
          </a:prstGeom>
          <a:noFill/>
          <a:ln>
            <a:noFill/>
          </a:ln>
        </p:spPr>
      </p:pic>
      <p:sp>
        <p:nvSpPr>
          <p:cNvPr id="6" name="Rectangle 4">
            <a:extLst>
              <a:ext uri="{FF2B5EF4-FFF2-40B4-BE49-F238E27FC236}">
                <a16:creationId xmlns="" xmlns:a16="http://schemas.microsoft.com/office/drawing/2014/main" id="{FBC9B4C4-8B5D-43DB-B4F7-3005806382F2}"/>
              </a:ext>
            </a:extLst>
          </p:cNvPr>
          <p:cNvSpPr/>
          <p:nvPr/>
        </p:nvSpPr>
        <p:spPr>
          <a:xfrm>
            <a:off x="2507014" y="4429896"/>
            <a:ext cx="9684986" cy="1135293"/>
          </a:xfrm>
          <a:prstGeom prst="rect">
            <a:avLst/>
          </a:prstGeom>
          <a:solidFill>
            <a:srgbClr val="D3E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902529" y="4841306"/>
            <a:ext cx="5832762" cy="400110"/>
          </a:xfrm>
          <a:prstGeom prst="rect">
            <a:avLst/>
          </a:prstGeom>
          <a:noFill/>
        </p:spPr>
        <p:txBody>
          <a:bodyPr wrap="square" rtlCol="0">
            <a:spAutoFit/>
          </a:bodyPr>
          <a:lstStyle/>
          <a:p>
            <a:pPr algn="just"/>
            <a:r>
              <a:rPr lang="lt-LT" sz="2000" b="1" dirty="0">
                <a:solidFill>
                  <a:srgbClr val="007D40"/>
                </a:solidFill>
                <a:latin typeface="Trebuchet MS" panose="020B0603020202020204" pitchFamily="34" charset="0"/>
              </a:rPr>
              <a:t>Už 2019 liepos 1-2020 birželio 30 d</a:t>
            </a:r>
          </a:p>
        </p:txBody>
      </p:sp>
    </p:spTree>
    <p:extLst>
      <p:ext uri="{BB962C8B-B14F-4D97-AF65-F5344CB8AC3E}">
        <p14:creationId xmlns:p14="http://schemas.microsoft.com/office/powerpoint/2010/main" val="14436029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 xmlns:a16="http://schemas.microsoft.com/office/drawing/2014/main" id="{03A36382-B741-4562-BF54-24F99CFA6F44}"/>
              </a:ext>
            </a:extLst>
          </p:cNvPr>
          <p:cNvSpPr/>
          <p:nvPr/>
        </p:nvSpPr>
        <p:spPr>
          <a:xfrm>
            <a:off x="0" y="-46"/>
            <a:ext cx="12192000" cy="6858046"/>
          </a:xfrm>
          <a:prstGeom prst="rect">
            <a:avLst/>
          </a:prstGeom>
          <a:solidFill>
            <a:srgbClr val="017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D40"/>
                </a:solidFill>
              </a:rPr>
              <a:t>v</a:t>
            </a:r>
          </a:p>
        </p:txBody>
      </p:sp>
      <p:sp>
        <p:nvSpPr>
          <p:cNvPr id="4" name="Rectangle 4">
            <a:extLst>
              <a:ext uri="{FF2B5EF4-FFF2-40B4-BE49-F238E27FC236}">
                <a16:creationId xmlns="" xmlns:a16="http://schemas.microsoft.com/office/drawing/2014/main" id="{FBC9B4C4-8B5D-43DB-B4F7-3005806382F2}"/>
              </a:ext>
            </a:extLst>
          </p:cNvPr>
          <p:cNvSpPr/>
          <p:nvPr/>
        </p:nvSpPr>
        <p:spPr>
          <a:xfrm>
            <a:off x="0" y="1572745"/>
            <a:ext cx="9684986" cy="1938528"/>
          </a:xfrm>
          <a:prstGeom prst="rect">
            <a:avLst/>
          </a:prstGeom>
          <a:solidFill>
            <a:srgbClr val="D3E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37905" y="2034177"/>
            <a:ext cx="9409176" cy="1015663"/>
          </a:xfrm>
          <a:prstGeom prst="rect">
            <a:avLst/>
          </a:prstGeom>
          <a:noFill/>
        </p:spPr>
        <p:txBody>
          <a:bodyPr wrap="square" rtlCol="0">
            <a:spAutoFit/>
          </a:bodyPr>
          <a:lstStyle/>
          <a:p>
            <a:pPr algn="just"/>
            <a:r>
              <a:rPr lang="lt-LT" sz="2000" dirty="0" smtClean="0">
                <a:latin typeface="Trebuchet MS" panose="020B0603020202020204" pitchFamily="34" charset="0"/>
              </a:rPr>
              <a:t>Subsidijų </a:t>
            </a:r>
            <a:r>
              <a:rPr lang="lt-LT" sz="2000" dirty="0">
                <a:latin typeface="Trebuchet MS" panose="020B0603020202020204" pitchFamily="34" charset="0"/>
              </a:rPr>
              <a:t>priemonės apraše numatyta, kad EIMIN parengs paraiškos formą nesavarankiškoms įmonėms, bet nėra terminų: kada planuojama parengti tokį </a:t>
            </a:r>
            <a:r>
              <a:rPr lang="lt-LT" sz="2000" dirty="0" smtClean="0">
                <a:latin typeface="Trebuchet MS" panose="020B0603020202020204" pitchFamily="34" charset="0"/>
              </a:rPr>
              <a:t>projektą?</a:t>
            </a:r>
            <a:endParaRPr lang="lt-LT" sz="2000" dirty="0">
              <a:latin typeface="Trebuchet MS" panose="020B0603020202020204" pitchFamily="34" charset="0"/>
            </a:endParaRPr>
          </a:p>
        </p:txBody>
      </p:sp>
      <p:sp>
        <p:nvSpPr>
          <p:cNvPr id="5" name="Rectangle 4">
            <a:extLst>
              <a:ext uri="{FF2B5EF4-FFF2-40B4-BE49-F238E27FC236}">
                <a16:creationId xmlns="" xmlns:a16="http://schemas.microsoft.com/office/drawing/2014/main" id="{FBC9B4C4-8B5D-43DB-B4F7-3005806382F2}"/>
              </a:ext>
            </a:extLst>
          </p:cNvPr>
          <p:cNvSpPr/>
          <p:nvPr/>
        </p:nvSpPr>
        <p:spPr>
          <a:xfrm>
            <a:off x="2507014" y="4306824"/>
            <a:ext cx="9684986" cy="1243584"/>
          </a:xfrm>
          <a:prstGeom prst="rect">
            <a:avLst/>
          </a:prstGeom>
          <a:solidFill>
            <a:srgbClr val="D3E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044952" y="4574673"/>
            <a:ext cx="7726680" cy="707886"/>
          </a:xfrm>
          <a:prstGeom prst="rect">
            <a:avLst/>
          </a:prstGeom>
          <a:noFill/>
        </p:spPr>
        <p:txBody>
          <a:bodyPr wrap="square" rtlCol="0">
            <a:spAutoFit/>
          </a:bodyPr>
          <a:lstStyle/>
          <a:p>
            <a:pPr algn="just"/>
            <a:r>
              <a:rPr lang="lt-LT" sz="2000" b="1" dirty="0">
                <a:solidFill>
                  <a:srgbClr val="007D40"/>
                </a:solidFill>
                <a:latin typeface="Trebuchet MS" panose="020B0603020202020204" pitchFamily="34" charset="0"/>
              </a:rPr>
              <a:t>Įsakymas bus patvirtintas artimiausiu metu, o forma parengta per 4 sav., po įsakymo</a:t>
            </a:r>
          </a:p>
        </p:txBody>
      </p:sp>
    </p:spTree>
    <p:extLst>
      <p:ext uri="{BB962C8B-B14F-4D97-AF65-F5344CB8AC3E}">
        <p14:creationId xmlns:p14="http://schemas.microsoft.com/office/powerpoint/2010/main" val="12019958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2">
            <a:extLst>
              <a:ext uri="{FF2B5EF4-FFF2-40B4-BE49-F238E27FC236}">
                <a16:creationId xmlns="" xmlns:a16="http://schemas.microsoft.com/office/drawing/2014/main" id="{4657E171-2D34-4818-B1E3-CC3E32822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075221"/>
          </a:xfrm>
          <a:prstGeom prst="rect">
            <a:avLst/>
          </a:prstGeom>
        </p:spPr>
      </p:pic>
      <p:sp>
        <p:nvSpPr>
          <p:cNvPr id="5" name="TextBox 4">
            <a:extLst>
              <a:ext uri="{FF2B5EF4-FFF2-40B4-BE49-F238E27FC236}">
                <a16:creationId xmlns="" xmlns:a16="http://schemas.microsoft.com/office/drawing/2014/main" id="{AE13999E-01C7-4095-A8D3-BD54E85DBEA2}"/>
              </a:ext>
            </a:extLst>
          </p:cNvPr>
          <p:cNvSpPr txBox="1"/>
          <p:nvPr/>
        </p:nvSpPr>
        <p:spPr>
          <a:xfrm>
            <a:off x="2711521" y="1732583"/>
            <a:ext cx="4635763" cy="1323439"/>
          </a:xfrm>
          <a:prstGeom prst="rect">
            <a:avLst/>
          </a:prstGeom>
          <a:noFill/>
        </p:spPr>
        <p:txBody>
          <a:bodyPr wrap="square" rtlCol="0">
            <a:spAutoFit/>
          </a:bodyPr>
          <a:lstStyle/>
          <a:p>
            <a:r>
              <a:rPr lang="en-US" sz="4000" b="1" dirty="0" err="1">
                <a:solidFill>
                  <a:prstClr val="white"/>
                </a:solidFill>
                <a:latin typeface="Trebuchet MS" panose="020B0603020202020204" pitchFamily="34" charset="0"/>
              </a:rPr>
              <a:t>Pasitik</a:t>
            </a:r>
            <a:r>
              <a:rPr lang="lt-LT" sz="4000" b="1" dirty="0">
                <a:solidFill>
                  <a:prstClr val="white"/>
                </a:solidFill>
                <a:latin typeface="Trebuchet MS" panose="020B0603020202020204" pitchFamily="34" charset="0"/>
              </a:rPr>
              <a:t>ėjimą</a:t>
            </a:r>
            <a:r>
              <a:rPr lang="en-US" sz="4000" b="1" dirty="0">
                <a:solidFill>
                  <a:prstClr val="white"/>
                </a:solidFill>
                <a:latin typeface="Trebuchet MS" panose="020B0603020202020204" pitchFamily="34" charset="0"/>
              </a:rPr>
              <a:t> </a:t>
            </a:r>
            <a:endParaRPr lang="lt-LT" sz="4000" b="1" dirty="0" smtClean="0">
              <a:solidFill>
                <a:prstClr val="white"/>
              </a:solidFill>
              <a:latin typeface="Trebuchet MS" panose="020B0603020202020204" pitchFamily="34" charset="0"/>
            </a:endParaRPr>
          </a:p>
          <a:p>
            <a:r>
              <a:rPr lang="en-US" sz="4000" b="1" dirty="0" err="1" smtClean="0">
                <a:solidFill>
                  <a:prstClr val="white"/>
                </a:solidFill>
                <a:latin typeface="Trebuchet MS" panose="020B0603020202020204" pitchFamily="34" charset="0"/>
              </a:rPr>
              <a:t>kurkime</a:t>
            </a:r>
            <a:r>
              <a:rPr lang="en-US" sz="4000" b="1" dirty="0" smtClean="0">
                <a:solidFill>
                  <a:prstClr val="white"/>
                </a:solidFill>
                <a:latin typeface="Trebuchet MS" panose="020B0603020202020204" pitchFamily="34" charset="0"/>
              </a:rPr>
              <a:t> </a:t>
            </a:r>
            <a:r>
              <a:rPr lang="en-US" sz="4000" b="1" dirty="0" err="1">
                <a:solidFill>
                  <a:prstClr val="white"/>
                </a:solidFill>
                <a:latin typeface="Trebuchet MS" panose="020B0603020202020204" pitchFamily="34" charset="0"/>
              </a:rPr>
              <a:t>kartu</a:t>
            </a:r>
            <a:r>
              <a:rPr lang="en-US" sz="4000" b="1" dirty="0">
                <a:solidFill>
                  <a:prstClr val="white"/>
                </a:solidFill>
                <a:latin typeface="Trebuchet MS" panose="020B0603020202020204" pitchFamily="34" charset="0"/>
              </a:rPr>
              <a:t>!</a:t>
            </a:r>
            <a:endParaRPr lang="lt-LT" sz="4000" b="1"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3332766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 xmlns:a16="http://schemas.microsoft.com/office/drawing/2014/main" id="{03A36382-B741-4562-BF54-24F99CFA6F44}"/>
              </a:ext>
            </a:extLst>
          </p:cNvPr>
          <p:cNvSpPr/>
          <p:nvPr/>
        </p:nvSpPr>
        <p:spPr>
          <a:xfrm>
            <a:off x="0" y="-46"/>
            <a:ext cx="12192000" cy="6858046"/>
          </a:xfrm>
          <a:prstGeom prst="rect">
            <a:avLst/>
          </a:prstGeom>
          <a:solidFill>
            <a:srgbClr val="017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D40"/>
                </a:solidFill>
              </a:rPr>
              <a:t>v</a:t>
            </a:r>
          </a:p>
        </p:txBody>
      </p:sp>
      <p:sp>
        <p:nvSpPr>
          <p:cNvPr id="4" name="Rectangle 4">
            <a:extLst>
              <a:ext uri="{FF2B5EF4-FFF2-40B4-BE49-F238E27FC236}">
                <a16:creationId xmlns="" xmlns:a16="http://schemas.microsoft.com/office/drawing/2014/main" id="{FBC9B4C4-8B5D-43DB-B4F7-3005806382F2}"/>
              </a:ext>
            </a:extLst>
          </p:cNvPr>
          <p:cNvSpPr/>
          <p:nvPr/>
        </p:nvSpPr>
        <p:spPr>
          <a:xfrm>
            <a:off x="0" y="4071748"/>
            <a:ext cx="10143460" cy="1531089"/>
          </a:xfrm>
          <a:prstGeom prst="rect">
            <a:avLst/>
          </a:prstGeom>
          <a:solidFill>
            <a:srgbClr val="D3E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6">
            <a:extLst>
              <a:ext uri="{FF2B5EF4-FFF2-40B4-BE49-F238E27FC236}">
                <a16:creationId xmlns="" xmlns:a16="http://schemas.microsoft.com/office/drawing/2014/main" id="{C9A007C9-93A9-4904-BFDF-36C5CEFF05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0226813" y="5681922"/>
            <a:ext cx="593346" cy="593346"/>
          </a:xfrm>
          <a:prstGeom prst="rect">
            <a:avLst/>
          </a:prstGeom>
        </p:spPr>
      </p:pic>
      <p:sp>
        <p:nvSpPr>
          <p:cNvPr id="7" name="Rectangle 1">
            <a:extLst>
              <a:ext uri="{FF2B5EF4-FFF2-40B4-BE49-F238E27FC236}">
                <a16:creationId xmlns="" xmlns:a16="http://schemas.microsoft.com/office/drawing/2014/main" id="{87108B5D-4FB9-4739-B585-B78F3A102411}"/>
              </a:ext>
            </a:extLst>
          </p:cNvPr>
          <p:cNvSpPr/>
          <p:nvPr/>
        </p:nvSpPr>
        <p:spPr>
          <a:xfrm>
            <a:off x="83353" y="4166557"/>
            <a:ext cx="10060107" cy="1661993"/>
          </a:xfrm>
          <a:prstGeom prst="rect">
            <a:avLst/>
          </a:prstGeom>
        </p:spPr>
        <p:txBody>
          <a:bodyPr wrap="square">
            <a:spAutoFit/>
          </a:bodyPr>
          <a:lstStyle/>
          <a:p>
            <a:r>
              <a:rPr lang="lt-LT" sz="2400" b="1" dirty="0" smtClean="0">
                <a:solidFill>
                  <a:srgbClr val="007D40"/>
                </a:solidFill>
                <a:latin typeface="Trebuchet MS" panose="020B0603020202020204" pitchFamily="34" charset="0"/>
              </a:rPr>
              <a:t>Susipažinti su Vyriausybės nutarimu</a:t>
            </a:r>
            <a:r>
              <a:rPr lang="en-US" sz="2400" b="1" dirty="0" smtClean="0">
                <a:solidFill>
                  <a:srgbClr val="007D40"/>
                </a:solidFill>
                <a:latin typeface="Trebuchet MS" panose="020B0603020202020204" pitchFamily="34" charset="0"/>
              </a:rPr>
              <a:t>:</a:t>
            </a:r>
          </a:p>
          <a:p>
            <a:pPr algn="just"/>
            <a:r>
              <a:rPr lang="lt-LT" dirty="0" smtClean="0">
                <a:latin typeface="Trebuchet MS" panose="020B0603020202020204" pitchFamily="34" charset="0"/>
                <a:hlinkClick r:id="rId3"/>
              </a:rPr>
              <a:t>https</a:t>
            </a:r>
            <a:r>
              <a:rPr lang="lt-LT" dirty="0">
                <a:latin typeface="Trebuchet MS" panose="020B0603020202020204" pitchFamily="34" charset="0"/>
                <a:hlinkClick r:id="rId3"/>
              </a:rPr>
              <a:t>://www.e-tar.lt/portal/lt/legalAct/d369ba10574a11eb9dc7b575f08e8bea?fbclid=IwAR0efnikKYN_hVevIRyGMrzir2xD56y8CgMrtBTQTFWIKTpSStEo5QUJG54</a:t>
            </a:r>
            <a:endParaRPr lang="lt-LT" dirty="0" smtClean="0">
              <a:solidFill>
                <a:srgbClr val="007D40"/>
              </a:solidFill>
              <a:latin typeface="Trebuchet MS" panose="020B0603020202020204" pitchFamily="34" charset="0"/>
            </a:endParaRPr>
          </a:p>
          <a:p>
            <a:endParaRPr lang="en-US" sz="2400" b="1" dirty="0">
              <a:solidFill>
                <a:srgbClr val="007D40"/>
              </a:solidFill>
              <a:latin typeface="Trebuchet MS" panose="020B0603020202020204" pitchFamily="34" charset="0"/>
            </a:endParaRPr>
          </a:p>
        </p:txBody>
      </p:sp>
      <p:pic>
        <p:nvPicPr>
          <p:cNvPr id="3" name="Paveikslėlis 2"/>
          <p:cNvPicPr>
            <a:picLocks noChangeAspect="1"/>
          </p:cNvPicPr>
          <p:nvPr/>
        </p:nvPicPr>
        <p:blipFill>
          <a:blip r:embed="rId4"/>
          <a:stretch>
            <a:fillRect/>
          </a:stretch>
        </p:blipFill>
        <p:spPr>
          <a:xfrm>
            <a:off x="1559945" y="421583"/>
            <a:ext cx="9072110" cy="3228536"/>
          </a:xfrm>
          <a:prstGeom prst="rect">
            <a:avLst/>
          </a:prstGeom>
        </p:spPr>
      </p:pic>
    </p:spTree>
    <p:extLst>
      <p:ext uri="{BB962C8B-B14F-4D97-AF65-F5344CB8AC3E}">
        <p14:creationId xmlns:p14="http://schemas.microsoft.com/office/powerpoint/2010/main" val="2751449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DD00C3BD-9103-4F99-90E2-DABDD3CC4F07}"/>
              </a:ext>
            </a:extLst>
          </p:cNvPr>
          <p:cNvSpPr/>
          <p:nvPr/>
        </p:nvSpPr>
        <p:spPr>
          <a:xfrm>
            <a:off x="0" y="-46"/>
            <a:ext cx="12192000" cy="882547"/>
          </a:xfrm>
          <a:prstGeom prst="rect">
            <a:avLst/>
          </a:prstGeom>
          <a:solidFill>
            <a:srgbClr val="017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D40"/>
                </a:solidFill>
              </a:rPr>
              <a:t>v</a:t>
            </a:r>
          </a:p>
        </p:txBody>
      </p:sp>
      <p:sp>
        <p:nvSpPr>
          <p:cNvPr id="19" name="Rectangle 18">
            <a:extLst>
              <a:ext uri="{FF2B5EF4-FFF2-40B4-BE49-F238E27FC236}">
                <a16:creationId xmlns="" xmlns:a16="http://schemas.microsoft.com/office/drawing/2014/main" id="{778FE7BF-E869-4314-B55C-2D4BB7536D29}"/>
              </a:ext>
            </a:extLst>
          </p:cNvPr>
          <p:cNvSpPr/>
          <p:nvPr/>
        </p:nvSpPr>
        <p:spPr>
          <a:xfrm>
            <a:off x="0" y="5349228"/>
            <a:ext cx="9957815" cy="1011544"/>
          </a:xfrm>
          <a:prstGeom prst="rect">
            <a:avLst/>
          </a:prstGeom>
          <a:solidFill>
            <a:srgbClr val="D3E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b="1" dirty="0">
                <a:solidFill>
                  <a:srgbClr val="007D40"/>
                </a:solidFill>
                <a:latin typeface="Trebuchet MS" panose="020B0603020202020204" pitchFamily="34" charset="0"/>
              </a:rPr>
              <a:t>P</a:t>
            </a:r>
            <a:r>
              <a:rPr lang="lt-LT" b="1" dirty="0" smtClean="0">
                <a:solidFill>
                  <a:srgbClr val="007D40"/>
                </a:solidFill>
                <a:latin typeface="Trebuchet MS" panose="020B0603020202020204" pitchFamily="34" charset="0"/>
              </a:rPr>
              <a:t>araišką </a:t>
            </a:r>
            <a:r>
              <a:rPr lang="lt-LT" b="1" dirty="0">
                <a:solidFill>
                  <a:srgbClr val="007D40"/>
                </a:solidFill>
                <a:latin typeface="Trebuchet MS" panose="020B0603020202020204" pitchFamily="34" charset="0"/>
              </a:rPr>
              <a:t>subsidijai gali teikti ir </a:t>
            </a:r>
            <a:r>
              <a:rPr lang="lt-LT" b="1" dirty="0" smtClean="0">
                <a:solidFill>
                  <a:srgbClr val="007D40"/>
                </a:solidFill>
                <a:latin typeface="Trebuchet MS" panose="020B0603020202020204" pitchFamily="34" charset="0"/>
              </a:rPr>
              <a:t>tos</a:t>
            </a:r>
            <a:r>
              <a:rPr lang="en-US" b="1" dirty="0" smtClean="0">
                <a:solidFill>
                  <a:srgbClr val="007D40"/>
                </a:solidFill>
                <a:latin typeface="Trebuchet MS" panose="020B0603020202020204" pitchFamily="34" charset="0"/>
              </a:rPr>
              <a:t> </a:t>
            </a:r>
            <a:r>
              <a:rPr lang="lt-LT" b="1" dirty="0" smtClean="0">
                <a:solidFill>
                  <a:srgbClr val="007D40"/>
                </a:solidFill>
                <a:latin typeface="Trebuchet MS" panose="020B0603020202020204" pitchFamily="34" charset="0"/>
              </a:rPr>
              <a:t>savarankiškos </a:t>
            </a:r>
            <a:r>
              <a:rPr lang="lt-LT" b="1" dirty="0">
                <a:solidFill>
                  <a:srgbClr val="007D40"/>
                </a:solidFill>
                <a:latin typeface="Trebuchet MS" panose="020B0603020202020204" pitchFamily="34" charset="0"/>
              </a:rPr>
              <a:t>įmonės, kurios į </a:t>
            </a:r>
            <a:r>
              <a:rPr lang="lt-LT" b="1" u="sng" dirty="0">
                <a:solidFill>
                  <a:srgbClr val="007D40"/>
                </a:solidFill>
                <a:latin typeface="Trebuchet MS" panose="020B0603020202020204" pitchFamily="34" charset="0"/>
              </a:rPr>
              <a:t>VMI nukentėjusių nuo COVID-19 </a:t>
            </a:r>
            <a:r>
              <a:rPr lang="lt-LT" b="1" u="sng" dirty="0" smtClean="0">
                <a:solidFill>
                  <a:srgbClr val="007D40"/>
                </a:solidFill>
                <a:latin typeface="Trebuchet MS" panose="020B0603020202020204" pitchFamily="34" charset="0"/>
              </a:rPr>
              <a:t>sąrašą</a:t>
            </a:r>
            <a:r>
              <a:rPr lang="lt-LT" b="1" dirty="0" smtClean="0">
                <a:solidFill>
                  <a:srgbClr val="007D40"/>
                </a:solidFill>
                <a:latin typeface="Trebuchet MS" panose="020B0603020202020204" pitchFamily="34" charset="0"/>
              </a:rPr>
              <a:t> </a:t>
            </a:r>
            <a:r>
              <a:rPr lang="lt-LT" sz="2400" b="1" dirty="0" smtClean="0">
                <a:solidFill>
                  <a:srgbClr val="FF0000"/>
                </a:solidFill>
                <a:latin typeface="Trebuchet MS" panose="020B0603020202020204" pitchFamily="34" charset="0"/>
              </a:rPr>
              <a:t>nėra</a:t>
            </a:r>
            <a:r>
              <a:rPr lang="lt-LT" b="1" dirty="0" smtClean="0">
                <a:solidFill>
                  <a:srgbClr val="007D40"/>
                </a:solidFill>
                <a:latin typeface="Trebuchet MS" panose="020B0603020202020204" pitchFamily="34" charset="0"/>
              </a:rPr>
              <a:t> įtrauktos, tačiau atitinka nustatytus kriterijus.</a:t>
            </a:r>
            <a:endParaRPr lang="en-US" b="1" dirty="0">
              <a:solidFill>
                <a:srgbClr val="007D40"/>
              </a:solidFill>
              <a:latin typeface="Trebuchet MS" panose="020B0603020202020204" pitchFamily="34" charset="0"/>
            </a:endParaRPr>
          </a:p>
        </p:txBody>
      </p:sp>
      <p:sp>
        <p:nvSpPr>
          <p:cNvPr id="14" name="Rectangle 13">
            <a:extLst>
              <a:ext uri="{FF2B5EF4-FFF2-40B4-BE49-F238E27FC236}">
                <a16:creationId xmlns="" xmlns:a16="http://schemas.microsoft.com/office/drawing/2014/main" id="{9434E411-B336-4B32-B5CB-DB6A3B5449CC}"/>
              </a:ext>
            </a:extLst>
          </p:cNvPr>
          <p:cNvSpPr/>
          <p:nvPr/>
        </p:nvSpPr>
        <p:spPr>
          <a:xfrm>
            <a:off x="-2" y="210394"/>
            <a:ext cx="12192000" cy="461665"/>
          </a:xfrm>
          <a:prstGeom prst="rect">
            <a:avLst/>
          </a:prstGeom>
        </p:spPr>
        <p:txBody>
          <a:bodyPr wrap="square">
            <a:spAutoFit/>
          </a:bodyPr>
          <a:lstStyle/>
          <a:p>
            <a:pPr algn="ctr"/>
            <a:r>
              <a:rPr lang="lt-LT" sz="2400" b="1" dirty="0" smtClean="0">
                <a:solidFill>
                  <a:schemeClr val="bg1"/>
                </a:solidFill>
                <a:latin typeface="Trebuchet MS" panose="020B0603020202020204" pitchFamily="34" charset="0"/>
              </a:rPr>
              <a:t>Pirmas kvietimas teikti paraiškas dėl subsidijų</a:t>
            </a:r>
            <a:endParaRPr lang="en-US" sz="2400" b="1" dirty="0">
              <a:solidFill>
                <a:schemeClr val="bg1"/>
              </a:solidFill>
              <a:latin typeface="Trebuchet MS" panose="020B0603020202020204" pitchFamily="34" charset="0"/>
            </a:endParaRPr>
          </a:p>
        </p:txBody>
      </p:sp>
      <p:sp>
        <p:nvSpPr>
          <p:cNvPr id="17" name="Rectangle 16">
            <a:extLst>
              <a:ext uri="{FF2B5EF4-FFF2-40B4-BE49-F238E27FC236}">
                <a16:creationId xmlns="" xmlns:a16="http://schemas.microsoft.com/office/drawing/2014/main" id="{EB845A80-BDD6-4328-8657-1E1D2A4A4F9B}"/>
              </a:ext>
            </a:extLst>
          </p:cNvPr>
          <p:cNvSpPr/>
          <p:nvPr/>
        </p:nvSpPr>
        <p:spPr>
          <a:xfrm>
            <a:off x="331607" y="1101911"/>
            <a:ext cx="10677769" cy="4247317"/>
          </a:xfrm>
          <a:prstGeom prst="rect">
            <a:avLst/>
          </a:prstGeom>
        </p:spPr>
        <p:txBody>
          <a:bodyPr wrap="square">
            <a:spAutoFit/>
          </a:bodyPr>
          <a:lstStyle/>
          <a:p>
            <a:pPr marL="285750" indent="-285750">
              <a:buFont typeface="Arial" panose="020B0604020202020204" pitchFamily="34" charset="0"/>
              <a:buChar char="•"/>
            </a:pPr>
            <a:r>
              <a:rPr lang="lt-LT" b="1" dirty="0" smtClean="0">
                <a:latin typeface="Trebuchet MS" panose="020B0603020202020204" pitchFamily="34" charset="0"/>
              </a:rPr>
              <a:t>Paraiškas subsidijai gauti teikia </a:t>
            </a:r>
            <a:r>
              <a:rPr lang="lt-LT" sz="2400" b="1" u="sng" dirty="0" smtClean="0">
                <a:solidFill>
                  <a:srgbClr val="007D40"/>
                </a:solidFill>
                <a:latin typeface="Trebuchet MS" panose="020B0603020202020204" pitchFamily="34" charset="0"/>
              </a:rPr>
              <a:t>savarankiškos įmonės</a:t>
            </a:r>
          </a:p>
          <a:p>
            <a:pPr marL="285750" indent="-285750">
              <a:buFont typeface="Arial" panose="020B0604020202020204" pitchFamily="34" charset="0"/>
              <a:buChar char="•"/>
            </a:pPr>
            <a:endParaRPr lang="lt-LT" sz="2400" b="1" u="sng" dirty="0">
              <a:solidFill>
                <a:srgbClr val="007D40"/>
              </a:solidFill>
              <a:latin typeface="Trebuchet MS" panose="020B0603020202020204" pitchFamily="34" charset="0"/>
            </a:endParaRPr>
          </a:p>
          <a:p>
            <a:pPr marL="285750" indent="-285750">
              <a:buFont typeface="Arial" panose="020B0604020202020204" pitchFamily="34" charset="0"/>
              <a:buChar char="•"/>
            </a:pPr>
            <a:r>
              <a:rPr lang="lt-LT" b="1" dirty="0">
                <a:latin typeface="Trebuchet MS" panose="020B0603020202020204" pitchFamily="34" charset="0"/>
              </a:rPr>
              <a:t>Savarankiškoms įmonėms numatyta subsidijų – </a:t>
            </a:r>
            <a:r>
              <a:rPr lang="en-US" sz="2400" b="1" dirty="0">
                <a:solidFill>
                  <a:srgbClr val="007D40"/>
                </a:solidFill>
                <a:latin typeface="Trebuchet MS" panose="020B0603020202020204" pitchFamily="34" charset="0"/>
              </a:rPr>
              <a:t>50 </a:t>
            </a:r>
            <a:r>
              <a:rPr lang="lt-LT" sz="2400" b="1" dirty="0">
                <a:solidFill>
                  <a:srgbClr val="007D40"/>
                </a:solidFill>
                <a:latin typeface="Trebuchet MS" panose="020B0603020202020204" pitchFamily="34" charset="0"/>
              </a:rPr>
              <a:t>mln. </a:t>
            </a:r>
            <a:r>
              <a:rPr lang="lt-LT" sz="2400" b="1" dirty="0" smtClean="0">
                <a:solidFill>
                  <a:srgbClr val="007D40"/>
                </a:solidFill>
                <a:latin typeface="Trebuchet MS" panose="020B0603020202020204" pitchFamily="34" charset="0"/>
              </a:rPr>
              <a:t>eurų</a:t>
            </a:r>
            <a:endParaRPr lang="lt-LT" b="1" dirty="0" smtClean="0">
              <a:latin typeface="Trebuchet MS" panose="020B0603020202020204" pitchFamily="34" charset="0"/>
            </a:endParaRPr>
          </a:p>
          <a:p>
            <a:pPr marL="285750" indent="-285750">
              <a:buFont typeface="Arial" panose="020B0604020202020204" pitchFamily="34" charset="0"/>
              <a:buChar char="•"/>
            </a:pPr>
            <a:endParaRPr lang="lt-LT" b="1" dirty="0">
              <a:latin typeface="Trebuchet MS" panose="020B0603020202020204" pitchFamily="34" charset="0"/>
            </a:endParaRPr>
          </a:p>
          <a:p>
            <a:pPr marL="285750" indent="-285750">
              <a:buFont typeface="Arial" panose="020B0604020202020204" pitchFamily="34" charset="0"/>
              <a:buChar char="•"/>
            </a:pPr>
            <a:r>
              <a:rPr lang="lt-LT" b="1" dirty="0" smtClean="0">
                <a:latin typeface="Trebuchet MS" panose="020B0603020202020204" pitchFamily="34" charset="0"/>
              </a:rPr>
              <a:t>Paraiškos teikiamos prisijungus prie </a:t>
            </a:r>
            <a:r>
              <a:rPr lang="lt-LT" sz="2400" b="1" dirty="0" smtClean="0">
                <a:solidFill>
                  <a:srgbClr val="007D40"/>
                </a:solidFill>
                <a:latin typeface="Trebuchet MS" panose="020B0603020202020204" pitchFamily="34" charset="0"/>
              </a:rPr>
              <a:t>Mano VMI</a:t>
            </a:r>
            <a:endParaRPr lang="lt-LT" sz="2400" b="1" dirty="0">
              <a:solidFill>
                <a:srgbClr val="007D40"/>
              </a:solidFill>
              <a:latin typeface="Trebuchet MS" panose="020B0603020202020204" pitchFamily="34" charset="0"/>
            </a:endParaRPr>
          </a:p>
          <a:p>
            <a:pPr marL="285750" indent="-285750">
              <a:buFont typeface="Arial" panose="020B0604020202020204" pitchFamily="34" charset="0"/>
              <a:buChar char="•"/>
            </a:pPr>
            <a:endParaRPr lang="lt-LT" b="1" dirty="0">
              <a:latin typeface="Trebuchet MS" panose="020B0603020202020204" pitchFamily="34" charset="0"/>
            </a:endParaRPr>
          </a:p>
          <a:p>
            <a:pPr marL="285750" indent="-285750">
              <a:buFont typeface="Arial" panose="020B0604020202020204" pitchFamily="34" charset="0"/>
              <a:buChar char="•"/>
            </a:pPr>
            <a:r>
              <a:rPr lang="lt-LT" b="1" dirty="0" smtClean="0">
                <a:latin typeface="Trebuchet MS" panose="020B0603020202020204" pitchFamily="34" charset="0"/>
              </a:rPr>
              <a:t>Paraiškas galima teikti iki</a:t>
            </a:r>
            <a:r>
              <a:rPr lang="en-US" b="1" dirty="0" smtClean="0">
                <a:latin typeface="Trebuchet MS" panose="020B0603020202020204" pitchFamily="34" charset="0"/>
              </a:rPr>
              <a:t> </a:t>
            </a:r>
            <a:r>
              <a:rPr lang="lt-LT" sz="2400" b="1" dirty="0" smtClean="0">
                <a:solidFill>
                  <a:srgbClr val="007D40"/>
                </a:solidFill>
                <a:latin typeface="Trebuchet MS" panose="020B0603020202020204" pitchFamily="34" charset="0"/>
              </a:rPr>
              <a:t>birželio </a:t>
            </a:r>
            <a:r>
              <a:rPr lang="en-US" sz="2400" b="1" dirty="0" smtClean="0">
                <a:solidFill>
                  <a:srgbClr val="007D40"/>
                </a:solidFill>
                <a:latin typeface="Trebuchet MS" panose="020B0603020202020204" pitchFamily="34" charset="0"/>
              </a:rPr>
              <a:t>1 d.</a:t>
            </a:r>
            <a:r>
              <a:rPr lang="lt-LT" sz="2400" b="1" dirty="0" smtClean="0">
                <a:solidFill>
                  <a:srgbClr val="007D40"/>
                </a:solidFill>
                <a:latin typeface="Trebuchet MS" panose="020B0603020202020204" pitchFamily="34" charset="0"/>
              </a:rPr>
              <a:t> </a:t>
            </a:r>
          </a:p>
          <a:p>
            <a:pPr marL="285750" indent="-285750">
              <a:buFont typeface="Arial" panose="020B0604020202020204" pitchFamily="34" charset="0"/>
              <a:buChar char="•"/>
            </a:pPr>
            <a:endParaRPr lang="lt-LT" sz="2400" b="1" dirty="0">
              <a:solidFill>
                <a:srgbClr val="007D40"/>
              </a:solidFill>
              <a:latin typeface="Trebuchet MS" panose="020B0603020202020204" pitchFamily="34" charset="0"/>
            </a:endParaRPr>
          </a:p>
          <a:p>
            <a:pPr marL="285750" indent="-285750">
              <a:buFont typeface="Arial" panose="020B0604020202020204" pitchFamily="34" charset="0"/>
              <a:buChar char="•"/>
            </a:pPr>
            <a:r>
              <a:rPr lang="lt-LT" b="1" dirty="0" smtClean="0">
                <a:latin typeface="Trebuchet MS" panose="020B0603020202020204" pitchFamily="34" charset="0"/>
              </a:rPr>
              <a:t>Subsidijos paraiškos formos </a:t>
            </a:r>
            <a:r>
              <a:rPr lang="lt-LT" sz="2400" b="1" dirty="0" smtClean="0">
                <a:solidFill>
                  <a:srgbClr val="007D40"/>
                </a:solidFill>
                <a:latin typeface="Trebuchet MS" panose="020B0603020202020204" pitchFamily="34" charset="0"/>
              </a:rPr>
              <a:t>patvirtinimas</a:t>
            </a:r>
          </a:p>
          <a:p>
            <a:pPr marL="285750" indent="-285750">
              <a:buFont typeface="Arial" panose="020B0604020202020204" pitchFamily="34" charset="0"/>
              <a:buChar char="•"/>
            </a:pPr>
            <a:endParaRPr lang="lt-LT" sz="2400" b="1" dirty="0">
              <a:solidFill>
                <a:srgbClr val="007D40"/>
              </a:solidFill>
              <a:latin typeface="Trebuchet MS" panose="020B0603020202020204" pitchFamily="34" charset="0"/>
            </a:endParaRPr>
          </a:p>
          <a:p>
            <a:endParaRPr lang="lt-LT" b="1" dirty="0" smtClean="0">
              <a:latin typeface="Trebuchet MS" panose="020B0603020202020204" pitchFamily="34" charset="0"/>
            </a:endParaRPr>
          </a:p>
          <a:p>
            <a:pPr marL="285750" indent="-285750">
              <a:buFont typeface="Arial" panose="020B0604020202020204" pitchFamily="34" charset="0"/>
              <a:buChar char="•"/>
            </a:pPr>
            <a:endParaRPr lang="lt-LT" sz="2400" b="1" dirty="0" smtClean="0">
              <a:solidFill>
                <a:srgbClr val="007D40"/>
              </a:solidFill>
              <a:latin typeface="Trebuchet MS" panose="020B0603020202020204" pitchFamily="34" charset="0"/>
            </a:endParaRPr>
          </a:p>
        </p:txBody>
      </p:sp>
      <p:sp>
        <p:nvSpPr>
          <p:cNvPr id="2" name="TextBox 1"/>
          <p:cNvSpPr txBox="1"/>
          <p:nvPr/>
        </p:nvSpPr>
        <p:spPr>
          <a:xfrm>
            <a:off x="621792" y="4435139"/>
            <a:ext cx="9729216" cy="615553"/>
          </a:xfrm>
          <a:prstGeom prst="rect">
            <a:avLst/>
          </a:prstGeom>
          <a:noFill/>
        </p:spPr>
        <p:txBody>
          <a:bodyPr wrap="square" rtlCol="0">
            <a:spAutoFit/>
          </a:bodyPr>
          <a:lstStyle/>
          <a:p>
            <a:r>
              <a:rPr lang="lt-LT" u="sng" dirty="0">
                <a:latin typeface="Trebuchet MS" panose="020B0603020202020204" pitchFamily="34" charset="0"/>
                <a:hlinkClick r:id="rId2"/>
              </a:rPr>
              <a:t>https://www.e-tar.lt/portal/lt/legalAct/01884fe05a3111eb9dc7b575f08e8bea</a:t>
            </a:r>
            <a:endParaRPr lang="lt-LT" dirty="0">
              <a:latin typeface="Trebuchet MS" panose="020B0603020202020204" pitchFamily="34" charset="0"/>
            </a:endParaRPr>
          </a:p>
          <a:p>
            <a:endParaRPr lang="lt-LT" sz="1600" dirty="0">
              <a:latin typeface="Trebuchet MS" panose="020B0603020202020204" pitchFamily="34" charset="0"/>
            </a:endParaRPr>
          </a:p>
        </p:txBody>
      </p:sp>
      <p:pic>
        <p:nvPicPr>
          <p:cNvPr id="8" name="Picture 6">
            <a:extLst>
              <a:ext uri="{FF2B5EF4-FFF2-40B4-BE49-F238E27FC236}">
                <a16:creationId xmlns:a16="http://schemas.microsoft.com/office/drawing/2014/main" xmlns="" id="{C9A007C9-93A9-4904-BFDF-36C5CEFF05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952668" y="4624926"/>
            <a:ext cx="383356" cy="383356"/>
          </a:xfrm>
          <a:prstGeom prst="rect">
            <a:avLst/>
          </a:prstGeom>
          <a:effectLst>
            <a:outerShdw blurRad="50800" dist="50800" dir="5400000" sx="98000" sy="98000" algn="ctr" rotWithShape="0">
              <a:srgbClr val="007D40">
                <a:alpha val="77000"/>
              </a:srgbClr>
            </a:outerShdw>
          </a:effectLst>
        </p:spPr>
      </p:pic>
    </p:spTree>
    <p:extLst>
      <p:ext uri="{BB962C8B-B14F-4D97-AF65-F5344CB8AC3E}">
        <p14:creationId xmlns:p14="http://schemas.microsoft.com/office/powerpoint/2010/main" val="3206537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DD00C3BD-9103-4F99-90E2-DABDD3CC4F07}"/>
              </a:ext>
            </a:extLst>
          </p:cNvPr>
          <p:cNvSpPr/>
          <p:nvPr/>
        </p:nvSpPr>
        <p:spPr>
          <a:xfrm>
            <a:off x="0" y="-46"/>
            <a:ext cx="12192000" cy="882547"/>
          </a:xfrm>
          <a:prstGeom prst="rect">
            <a:avLst/>
          </a:prstGeom>
          <a:solidFill>
            <a:srgbClr val="017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D40"/>
                </a:solidFill>
              </a:rPr>
              <a:t>v</a:t>
            </a:r>
          </a:p>
        </p:txBody>
      </p:sp>
      <p:sp>
        <p:nvSpPr>
          <p:cNvPr id="19" name="Rectangle 18">
            <a:extLst>
              <a:ext uri="{FF2B5EF4-FFF2-40B4-BE49-F238E27FC236}">
                <a16:creationId xmlns="" xmlns:a16="http://schemas.microsoft.com/office/drawing/2014/main" id="{778FE7BF-E869-4314-B55C-2D4BB7536D29}"/>
              </a:ext>
            </a:extLst>
          </p:cNvPr>
          <p:cNvSpPr/>
          <p:nvPr/>
        </p:nvSpPr>
        <p:spPr>
          <a:xfrm>
            <a:off x="8314" y="5442737"/>
            <a:ext cx="9611833" cy="1011544"/>
          </a:xfrm>
          <a:prstGeom prst="rect">
            <a:avLst/>
          </a:prstGeom>
          <a:solidFill>
            <a:srgbClr val="D3E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t-LT" sz="2000" b="1" dirty="0">
              <a:solidFill>
                <a:srgbClr val="007D40"/>
              </a:solidFill>
              <a:latin typeface="Trebuchet MS" panose="020B0603020202020204" pitchFamily="34" charset="0"/>
            </a:endParaRPr>
          </a:p>
        </p:txBody>
      </p:sp>
      <p:sp>
        <p:nvSpPr>
          <p:cNvPr id="14" name="Rectangle 13">
            <a:extLst>
              <a:ext uri="{FF2B5EF4-FFF2-40B4-BE49-F238E27FC236}">
                <a16:creationId xmlns="" xmlns:a16="http://schemas.microsoft.com/office/drawing/2014/main" id="{9434E411-B336-4B32-B5CB-DB6A3B5449CC}"/>
              </a:ext>
            </a:extLst>
          </p:cNvPr>
          <p:cNvSpPr/>
          <p:nvPr/>
        </p:nvSpPr>
        <p:spPr>
          <a:xfrm>
            <a:off x="-2" y="210394"/>
            <a:ext cx="12192000" cy="461665"/>
          </a:xfrm>
          <a:prstGeom prst="rect">
            <a:avLst/>
          </a:prstGeom>
        </p:spPr>
        <p:txBody>
          <a:bodyPr wrap="square">
            <a:spAutoFit/>
          </a:bodyPr>
          <a:lstStyle/>
          <a:p>
            <a:pPr algn="ctr"/>
            <a:r>
              <a:rPr lang="en-US" sz="2400" b="1" dirty="0" err="1" smtClean="0">
                <a:solidFill>
                  <a:schemeClr val="bg1"/>
                </a:solidFill>
                <a:latin typeface="Trebuchet MS" panose="020B0603020202020204" pitchFamily="34" charset="0"/>
              </a:rPr>
              <a:t>Kaip</a:t>
            </a:r>
            <a:r>
              <a:rPr lang="en-US" sz="2400" b="1" dirty="0" smtClean="0">
                <a:solidFill>
                  <a:schemeClr val="bg1"/>
                </a:solidFill>
                <a:latin typeface="Trebuchet MS" panose="020B0603020202020204" pitchFamily="34" charset="0"/>
              </a:rPr>
              <a:t> </a:t>
            </a:r>
            <a:r>
              <a:rPr lang="en-US" sz="2400" b="1" dirty="0" err="1" smtClean="0">
                <a:solidFill>
                  <a:schemeClr val="bg1"/>
                </a:solidFill>
                <a:latin typeface="Trebuchet MS" panose="020B0603020202020204" pitchFamily="34" charset="0"/>
              </a:rPr>
              <a:t>pateikti</a:t>
            </a:r>
            <a:r>
              <a:rPr lang="en-US" sz="2400" b="1" dirty="0" smtClean="0">
                <a:solidFill>
                  <a:schemeClr val="bg1"/>
                </a:solidFill>
                <a:latin typeface="Trebuchet MS" panose="020B0603020202020204" pitchFamily="34" charset="0"/>
              </a:rPr>
              <a:t> </a:t>
            </a:r>
            <a:r>
              <a:rPr lang="lt-LT" sz="2400" b="1" dirty="0" smtClean="0">
                <a:solidFill>
                  <a:schemeClr val="bg1"/>
                </a:solidFill>
                <a:latin typeface="Trebuchet MS" panose="020B0603020202020204" pitchFamily="34" charset="0"/>
              </a:rPr>
              <a:t>paraišką subsidijai gauti?</a:t>
            </a:r>
            <a:endParaRPr lang="en-US" sz="2400" b="1" dirty="0">
              <a:solidFill>
                <a:schemeClr val="bg1"/>
              </a:solidFill>
              <a:latin typeface="Trebuchet MS" panose="020B0603020202020204" pitchFamily="34" charset="0"/>
            </a:endParaRPr>
          </a:p>
        </p:txBody>
      </p:sp>
      <p:sp>
        <p:nvSpPr>
          <p:cNvPr id="17" name="Rectangle 16">
            <a:extLst>
              <a:ext uri="{FF2B5EF4-FFF2-40B4-BE49-F238E27FC236}">
                <a16:creationId xmlns="" xmlns:a16="http://schemas.microsoft.com/office/drawing/2014/main" id="{EB845A80-BDD6-4328-8657-1E1D2A4A4F9B}"/>
              </a:ext>
            </a:extLst>
          </p:cNvPr>
          <p:cNvSpPr/>
          <p:nvPr/>
        </p:nvSpPr>
        <p:spPr>
          <a:xfrm>
            <a:off x="404759" y="1323056"/>
            <a:ext cx="10677769" cy="923330"/>
          </a:xfrm>
          <a:prstGeom prst="rect">
            <a:avLst/>
          </a:prstGeom>
        </p:spPr>
        <p:txBody>
          <a:bodyPr wrap="square">
            <a:spAutoFit/>
          </a:bodyPr>
          <a:lstStyle/>
          <a:p>
            <a:endParaRPr lang="lt-LT" b="1" dirty="0">
              <a:latin typeface="Trebuchet MS" panose="020B0603020202020204" pitchFamily="34" charset="0"/>
            </a:endParaRPr>
          </a:p>
          <a:p>
            <a:endParaRPr lang="lt-LT" b="1" dirty="0" smtClean="0">
              <a:latin typeface="Trebuchet MS" panose="020B0603020202020204" pitchFamily="34" charset="0"/>
            </a:endParaRPr>
          </a:p>
          <a:p>
            <a:endParaRPr lang="lt-LT" b="1" dirty="0">
              <a:latin typeface="Trebuchet MS" panose="020B0603020202020204" pitchFamily="34" charset="0"/>
            </a:endParaRPr>
          </a:p>
        </p:txBody>
      </p:sp>
      <p:grpSp>
        <p:nvGrpSpPr>
          <p:cNvPr id="4" name="Grupė 3"/>
          <p:cNvGrpSpPr/>
          <p:nvPr/>
        </p:nvGrpSpPr>
        <p:grpSpPr>
          <a:xfrm>
            <a:off x="391389" y="1260687"/>
            <a:ext cx="10691139" cy="2761125"/>
            <a:chOff x="391389" y="1796310"/>
            <a:chExt cx="10691139" cy="2761125"/>
          </a:xfrm>
        </p:grpSpPr>
        <p:pic>
          <p:nvPicPr>
            <p:cNvPr id="11" name="Picture 6">
              <a:extLst>
                <a:ext uri="{FF2B5EF4-FFF2-40B4-BE49-F238E27FC236}">
                  <a16:creationId xmlns:a16="http://schemas.microsoft.com/office/drawing/2014/main" xmlns="" id="{C9A007C9-93A9-4904-BFDF-36C5CEFF05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H="1">
              <a:off x="404759" y="1874619"/>
              <a:ext cx="383356" cy="383356"/>
            </a:xfrm>
            <a:prstGeom prst="rect">
              <a:avLst/>
            </a:prstGeom>
            <a:effectLst>
              <a:outerShdw blurRad="50800" dist="50800" dir="5400000" sx="98000" sy="98000" algn="ctr" rotWithShape="0">
                <a:srgbClr val="007D40">
                  <a:alpha val="77000"/>
                </a:srgbClr>
              </a:outerShdw>
            </a:effectLst>
          </p:spPr>
        </p:pic>
        <p:pic>
          <p:nvPicPr>
            <p:cNvPr id="12" name="Picture 6">
              <a:extLst>
                <a:ext uri="{FF2B5EF4-FFF2-40B4-BE49-F238E27FC236}">
                  <a16:creationId xmlns:a16="http://schemas.microsoft.com/office/drawing/2014/main" xmlns="" id="{C9A007C9-93A9-4904-BFDF-36C5CEFF05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H="1">
              <a:off x="391389" y="2903182"/>
              <a:ext cx="383356" cy="383356"/>
            </a:xfrm>
            <a:prstGeom prst="rect">
              <a:avLst/>
            </a:prstGeom>
            <a:effectLst>
              <a:outerShdw blurRad="50800" dist="50800" dir="5400000" sx="98000" sy="98000" algn="ctr" rotWithShape="0">
                <a:srgbClr val="007D40">
                  <a:alpha val="77000"/>
                </a:srgbClr>
              </a:outerShdw>
            </a:effectLst>
          </p:spPr>
        </p:pic>
        <p:pic>
          <p:nvPicPr>
            <p:cNvPr id="13" name="Picture 6">
              <a:extLst>
                <a:ext uri="{FF2B5EF4-FFF2-40B4-BE49-F238E27FC236}">
                  <a16:creationId xmlns:a16="http://schemas.microsoft.com/office/drawing/2014/main" xmlns="" id="{C9A007C9-93A9-4904-BFDF-36C5CEFF05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flipH="1">
              <a:off x="391389" y="3947220"/>
              <a:ext cx="383356" cy="383356"/>
            </a:xfrm>
            <a:prstGeom prst="rect">
              <a:avLst/>
            </a:prstGeom>
            <a:effectLst>
              <a:outerShdw blurRad="50800" dist="50800" dir="5400000" sx="98000" sy="98000" algn="ctr" rotWithShape="0">
                <a:srgbClr val="007D40">
                  <a:alpha val="77000"/>
                </a:srgbClr>
              </a:outerShdw>
            </a:effectLst>
          </p:spPr>
        </p:pic>
        <p:sp>
          <p:nvSpPr>
            <p:cNvPr id="5" name="TextBox 4"/>
            <p:cNvSpPr txBox="1"/>
            <p:nvPr/>
          </p:nvSpPr>
          <p:spPr>
            <a:xfrm>
              <a:off x="1033272" y="1796310"/>
              <a:ext cx="10049256" cy="461665"/>
            </a:xfrm>
            <a:prstGeom prst="rect">
              <a:avLst/>
            </a:prstGeom>
            <a:noFill/>
          </p:spPr>
          <p:txBody>
            <a:bodyPr wrap="square" rtlCol="0">
              <a:spAutoFit/>
            </a:bodyPr>
            <a:lstStyle/>
            <a:p>
              <a:pPr algn="just"/>
              <a:r>
                <a:rPr lang="lt-LT" dirty="0" smtClean="0">
                  <a:latin typeface="Trebuchet MS" panose="020B0603020202020204" pitchFamily="34" charset="0"/>
                </a:rPr>
                <a:t>Prisijungti prie </a:t>
              </a:r>
              <a:r>
                <a:rPr lang="lt-LT" sz="2400" b="1" dirty="0" smtClean="0">
                  <a:solidFill>
                    <a:srgbClr val="007D40"/>
                  </a:solidFill>
                  <a:latin typeface="Trebuchet MS" panose="020B0603020202020204" pitchFamily="34" charset="0"/>
                </a:rPr>
                <a:t>Mano VMI</a:t>
              </a:r>
              <a:r>
                <a:rPr lang="lt-LT" dirty="0" smtClean="0">
                  <a:latin typeface="Trebuchet MS" panose="020B0603020202020204" pitchFamily="34" charset="0"/>
                </a:rPr>
                <a:t> įmonės paskyros.</a:t>
              </a:r>
              <a:endParaRPr lang="lt-LT" dirty="0">
                <a:latin typeface="Trebuchet MS" panose="020B0603020202020204" pitchFamily="34" charset="0"/>
              </a:endParaRPr>
            </a:p>
          </p:txBody>
        </p:sp>
        <p:sp>
          <p:nvSpPr>
            <p:cNvPr id="6" name="TextBox 5"/>
            <p:cNvSpPr txBox="1"/>
            <p:nvPr/>
          </p:nvSpPr>
          <p:spPr>
            <a:xfrm>
              <a:off x="1033272" y="2540862"/>
              <a:ext cx="9326880" cy="1107996"/>
            </a:xfrm>
            <a:prstGeom prst="rect">
              <a:avLst/>
            </a:prstGeom>
            <a:noFill/>
          </p:spPr>
          <p:txBody>
            <a:bodyPr wrap="square" rtlCol="0">
              <a:spAutoFit/>
            </a:bodyPr>
            <a:lstStyle/>
            <a:p>
              <a:pPr algn="just"/>
              <a:r>
                <a:rPr lang="lt-LT" dirty="0" smtClean="0">
                  <a:latin typeface="Trebuchet MS" panose="020B0603020202020204" pitchFamily="34" charset="0"/>
                </a:rPr>
                <a:t>Paslaugos </a:t>
              </a:r>
              <a:r>
                <a:rPr lang="lt-LT" dirty="0">
                  <a:latin typeface="Trebuchet MS" panose="020B0603020202020204" pitchFamily="34" charset="0"/>
                  <a:sym typeface="Wingdings" panose="05000000000000000000" pitchFamily="2" charset="2"/>
                </a:rPr>
                <a:t></a:t>
              </a:r>
              <a:r>
                <a:rPr lang="lt-LT" dirty="0" smtClean="0">
                  <a:latin typeface="Trebuchet MS" panose="020B0603020202020204" pitchFamily="34" charset="0"/>
                </a:rPr>
                <a:t> Užsakyti paslaugą </a:t>
              </a:r>
              <a:r>
                <a:rPr lang="lt-LT" dirty="0">
                  <a:latin typeface="Trebuchet MS" panose="020B0603020202020204" pitchFamily="34" charset="0"/>
                  <a:sym typeface="Wingdings" panose="05000000000000000000" pitchFamily="2" charset="2"/>
                </a:rPr>
                <a:t></a:t>
              </a:r>
              <a:r>
                <a:rPr lang="lt-LT" dirty="0" smtClean="0">
                  <a:latin typeface="Trebuchet MS" panose="020B0603020202020204" pitchFamily="34" charset="0"/>
                </a:rPr>
                <a:t> Kitos </a:t>
              </a:r>
              <a:r>
                <a:rPr lang="lt-LT" dirty="0">
                  <a:latin typeface="Trebuchet MS" panose="020B0603020202020204" pitchFamily="34" charset="0"/>
                </a:rPr>
                <a:t>paslaugos </a:t>
              </a:r>
              <a:r>
                <a:rPr lang="lt-LT" dirty="0">
                  <a:latin typeface="Trebuchet MS" panose="020B0603020202020204" pitchFamily="34" charset="0"/>
                  <a:sym typeface="Wingdings" panose="05000000000000000000" pitchFamily="2" charset="2"/>
                </a:rPr>
                <a:t></a:t>
              </a:r>
              <a:r>
                <a:rPr lang="lt-LT" dirty="0">
                  <a:latin typeface="Trebuchet MS" panose="020B0603020202020204" pitchFamily="34" charset="0"/>
                </a:rPr>
                <a:t> </a:t>
              </a:r>
              <a:r>
                <a:rPr lang="lt-LT" sz="2400" b="1" dirty="0">
                  <a:solidFill>
                    <a:srgbClr val="007D40"/>
                  </a:solidFill>
                  <a:latin typeface="Trebuchet MS" panose="020B0603020202020204" pitchFamily="34" charset="0"/>
                </a:rPr>
                <a:t>Savarankiškos įmonės nukentėjusios nuo COVID-19 paraiškos subsidijai gauti </a:t>
              </a:r>
              <a:r>
                <a:rPr lang="lt-LT" sz="2400" b="1" dirty="0" smtClean="0">
                  <a:solidFill>
                    <a:srgbClr val="007D40"/>
                  </a:solidFill>
                  <a:latin typeface="Trebuchet MS" panose="020B0603020202020204" pitchFamily="34" charset="0"/>
                </a:rPr>
                <a:t>teikimas</a:t>
              </a:r>
              <a:r>
                <a:rPr lang="lt-LT" dirty="0" smtClean="0">
                  <a:latin typeface="Trebuchet MS" panose="020B0603020202020204" pitchFamily="34" charset="0"/>
                </a:rPr>
                <a:t>.</a:t>
              </a:r>
              <a:endParaRPr lang="lt-LT" dirty="0">
                <a:solidFill>
                  <a:srgbClr val="007D40"/>
                </a:solidFill>
                <a:latin typeface="Trebuchet MS" panose="020B0603020202020204" pitchFamily="34" charset="0"/>
              </a:endParaRPr>
            </a:p>
            <a:p>
              <a:endParaRPr lang="lt-LT" dirty="0"/>
            </a:p>
          </p:txBody>
        </p:sp>
        <p:sp>
          <p:nvSpPr>
            <p:cNvPr id="18" name="TextBox 17"/>
            <p:cNvSpPr txBox="1"/>
            <p:nvPr/>
          </p:nvSpPr>
          <p:spPr>
            <a:xfrm>
              <a:off x="1033272" y="3726438"/>
              <a:ext cx="9326880" cy="830997"/>
            </a:xfrm>
            <a:prstGeom prst="rect">
              <a:avLst/>
            </a:prstGeom>
            <a:noFill/>
          </p:spPr>
          <p:txBody>
            <a:bodyPr wrap="square" rtlCol="0">
              <a:spAutoFit/>
            </a:bodyPr>
            <a:lstStyle/>
            <a:p>
              <a:pPr algn="just"/>
              <a:r>
                <a:rPr lang="lt-LT" dirty="0" smtClean="0">
                  <a:latin typeface="Trebuchet MS" panose="020B0603020202020204" pitchFamily="34" charset="0"/>
                </a:rPr>
                <a:t>Užpildoma supaprastintos formos paraiška, kurioje nurodoma </a:t>
              </a:r>
              <a:r>
                <a:rPr lang="lt-LT" sz="2400" b="1" dirty="0" smtClean="0">
                  <a:solidFill>
                    <a:srgbClr val="007D40"/>
                  </a:solidFill>
                  <a:latin typeface="Trebuchet MS" panose="020B0603020202020204" pitchFamily="34" charset="0"/>
                </a:rPr>
                <a:t>galiojanti įmonės sąskaita</a:t>
              </a:r>
              <a:r>
                <a:rPr lang="lt-LT" dirty="0" smtClean="0">
                  <a:latin typeface="Trebuchet MS" panose="020B0603020202020204" pitchFamily="34" charset="0"/>
                </a:rPr>
                <a:t>.</a:t>
              </a:r>
              <a:endParaRPr lang="lt-LT" dirty="0">
                <a:latin typeface="Trebuchet MS" panose="020B0603020202020204" pitchFamily="34" charset="0"/>
              </a:endParaRPr>
            </a:p>
          </p:txBody>
        </p:sp>
      </p:grpSp>
      <p:sp>
        <p:nvSpPr>
          <p:cNvPr id="2" name="TextBox 1"/>
          <p:cNvSpPr txBox="1"/>
          <p:nvPr/>
        </p:nvSpPr>
        <p:spPr>
          <a:xfrm>
            <a:off x="81135" y="5577934"/>
            <a:ext cx="9218313" cy="738664"/>
          </a:xfrm>
          <a:prstGeom prst="rect">
            <a:avLst/>
          </a:prstGeom>
          <a:noFill/>
        </p:spPr>
        <p:txBody>
          <a:bodyPr wrap="square" rtlCol="0">
            <a:spAutoFit/>
          </a:bodyPr>
          <a:lstStyle/>
          <a:p>
            <a:pPr algn="just"/>
            <a:r>
              <a:rPr lang="lt-LT" b="1" dirty="0">
                <a:latin typeface="Trebuchet MS" panose="020B0603020202020204" pitchFamily="34" charset="0"/>
              </a:rPr>
              <a:t>S</a:t>
            </a:r>
            <a:r>
              <a:rPr lang="lt-LT" b="1" dirty="0" smtClean="0">
                <a:latin typeface="Trebuchet MS" panose="020B0603020202020204" pitchFamily="34" charset="0"/>
              </a:rPr>
              <a:t>avarankiška įmonė, </a:t>
            </a:r>
            <a:r>
              <a:rPr lang="lt-LT" b="1" dirty="0">
                <a:latin typeface="Trebuchet MS" panose="020B0603020202020204" pitchFamily="34" charset="0"/>
              </a:rPr>
              <a:t>atitinkanti visus nustatytus </a:t>
            </a:r>
            <a:r>
              <a:rPr lang="lt-LT" b="1" dirty="0" smtClean="0">
                <a:latin typeface="Trebuchet MS" panose="020B0603020202020204" pitchFamily="34" charset="0"/>
              </a:rPr>
              <a:t>kriterijus, subsidiją </a:t>
            </a:r>
            <a:r>
              <a:rPr lang="lt-LT" b="1" dirty="0">
                <a:latin typeface="Trebuchet MS" panose="020B0603020202020204" pitchFamily="34" charset="0"/>
              </a:rPr>
              <a:t>gaus per </a:t>
            </a:r>
            <a:endParaRPr lang="lt-LT" b="1" dirty="0" smtClean="0">
              <a:latin typeface="Trebuchet MS" panose="020B0603020202020204" pitchFamily="34" charset="0"/>
            </a:endParaRPr>
          </a:p>
          <a:p>
            <a:pPr algn="just"/>
            <a:r>
              <a:rPr lang="lt-LT" sz="2400" b="1" dirty="0" smtClean="0">
                <a:solidFill>
                  <a:srgbClr val="FF0000"/>
                </a:solidFill>
                <a:latin typeface="Trebuchet MS" panose="020B0603020202020204" pitchFamily="34" charset="0"/>
              </a:rPr>
              <a:t>18-38 d. d. </a:t>
            </a:r>
            <a:r>
              <a:rPr lang="lt-LT" b="1" u="sng" dirty="0" smtClean="0">
                <a:latin typeface="Trebuchet MS" panose="020B0603020202020204" pitchFamily="34" charset="0"/>
              </a:rPr>
              <a:t>nuo paraiškos pateikimo dienos</a:t>
            </a:r>
            <a:r>
              <a:rPr lang="lt-LT" b="1" dirty="0" smtClean="0">
                <a:latin typeface="Trebuchet MS" panose="020B0603020202020204" pitchFamily="34" charset="0"/>
              </a:rPr>
              <a:t>.</a:t>
            </a:r>
            <a:endParaRPr lang="lt-LT" b="1" dirty="0">
              <a:latin typeface="Trebuchet MS" panose="020B0603020202020204" pitchFamily="34" charset="0"/>
            </a:endParaRPr>
          </a:p>
        </p:txBody>
      </p:sp>
      <p:sp>
        <p:nvSpPr>
          <p:cNvPr id="3" name="Stačiakampis 2"/>
          <p:cNvSpPr/>
          <p:nvPr/>
        </p:nvSpPr>
        <p:spPr>
          <a:xfrm>
            <a:off x="1033272" y="4395917"/>
            <a:ext cx="9326880" cy="461665"/>
          </a:xfrm>
          <a:prstGeom prst="rect">
            <a:avLst/>
          </a:prstGeom>
        </p:spPr>
        <p:txBody>
          <a:bodyPr wrap="square">
            <a:spAutoFit/>
          </a:bodyPr>
          <a:lstStyle/>
          <a:p>
            <a:pPr algn="just"/>
            <a:r>
              <a:rPr lang="lt-LT" sz="2400" b="1" dirty="0">
                <a:solidFill>
                  <a:srgbClr val="007D40"/>
                </a:solidFill>
                <a:latin typeface="Trebuchet MS" panose="020B0603020202020204" pitchFamily="34" charset="0"/>
              </a:rPr>
              <a:t>Atsakymas</a:t>
            </a:r>
            <a:r>
              <a:rPr lang="lt-LT" dirty="0">
                <a:latin typeface="Trebuchet MS" panose="020B0603020202020204" pitchFamily="34" charset="0"/>
              </a:rPr>
              <a:t> dėl subsidijos skyrimo išsiunčiamas per </a:t>
            </a:r>
            <a:r>
              <a:rPr lang="lt-LT" sz="2400" b="1" dirty="0">
                <a:solidFill>
                  <a:srgbClr val="007D40"/>
                </a:solidFill>
                <a:latin typeface="Trebuchet MS" panose="020B0603020202020204" pitchFamily="34" charset="0"/>
              </a:rPr>
              <a:t>Mano </a:t>
            </a:r>
            <a:r>
              <a:rPr lang="lt-LT" sz="2400" b="1" dirty="0" smtClean="0">
                <a:solidFill>
                  <a:srgbClr val="007D40"/>
                </a:solidFill>
                <a:latin typeface="Trebuchet MS" panose="020B0603020202020204" pitchFamily="34" charset="0"/>
              </a:rPr>
              <a:t>VMI</a:t>
            </a:r>
            <a:r>
              <a:rPr lang="lt-LT" dirty="0" smtClean="0">
                <a:latin typeface="Trebuchet MS" panose="020B0603020202020204" pitchFamily="34" charset="0"/>
              </a:rPr>
              <a:t>. </a:t>
            </a:r>
            <a:endParaRPr lang="lt-LT" dirty="0"/>
          </a:p>
        </p:txBody>
      </p:sp>
      <p:pic>
        <p:nvPicPr>
          <p:cNvPr id="16" name="Picture 6">
            <a:extLst>
              <a:ext uri="{FF2B5EF4-FFF2-40B4-BE49-F238E27FC236}">
                <a16:creationId xmlns:a16="http://schemas.microsoft.com/office/drawing/2014/main" xmlns="" id="{C9A007C9-93A9-4904-BFDF-36C5CEFF05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04759" y="4387434"/>
            <a:ext cx="383356" cy="383356"/>
          </a:xfrm>
          <a:prstGeom prst="rect">
            <a:avLst/>
          </a:prstGeom>
          <a:effectLst>
            <a:outerShdw blurRad="50800" dist="50800" dir="5400000" sx="98000" sy="98000" algn="ctr" rotWithShape="0">
              <a:srgbClr val="007D40">
                <a:alpha val="77000"/>
              </a:srgbClr>
            </a:outerShdw>
          </a:effectLst>
        </p:spPr>
      </p:pic>
    </p:spTree>
    <p:extLst>
      <p:ext uri="{BB962C8B-B14F-4D97-AF65-F5344CB8AC3E}">
        <p14:creationId xmlns:p14="http://schemas.microsoft.com/office/powerpoint/2010/main" val="4104344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DD00C3BD-9103-4F99-90E2-DABDD3CC4F07}"/>
              </a:ext>
            </a:extLst>
          </p:cNvPr>
          <p:cNvSpPr/>
          <p:nvPr/>
        </p:nvSpPr>
        <p:spPr>
          <a:xfrm>
            <a:off x="0" y="-46"/>
            <a:ext cx="12192000" cy="882547"/>
          </a:xfrm>
          <a:prstGeom prst="rect">
            <a:avLst/>
          </a:prstGeom>
          <a:solidFill>
            <a:srgbClr val="017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D40"/>
                </a:solidFill>
              </a:rPr>
              <a:t>v</a:t>
            </a:r>
          </a:p>
        </p:txBody>
      </p:sp>
      <p:sp>
        <p:nvSpPr>
          <p:cNvPr id="19" name="Rectangle 18">
            <a:extLst>
              <a:ext uri="{FF2B5EF4-FFF2-40B4-BE49-F238E27FC236}">
                <a16:creationId xmlns="" xmlns:a16="http://schemas.microsoft.com/office/drawing/2014/main" id="{778FE7BF-E869-4314-B55C-2D4BB7536D29}"/>
              </a:ext>
            </a:extLst>
          </p:cNvPr>
          <p:cNvSpPr/>
          <p:nvPr/>
        </p:nvSpPr>
        <p:spPr>
          <a:xfrm>
            <a:off x="-2" y="5613543"/>
            <a:ext cx="10954514" cy="905533"/>
          </a:xfrm>
          <a:prstGeom prst="rect">
            <a:avLst/>
          </a:prstGeom>
          <a:solidFill>
            <a:srgbClr val="D3E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Trebuchet MS" panose="020B0603020202020204" pitchFamily="34" charset="0"/>
            </a:endParaRPr>
          </a:p>
        </p:txBody>
      </p:sp>
      <p:sp>
        <p:nvSpPr>
          <p:cNvPr id="14" name="Rectangle 13">
            <a:extLst>
              <a:ext uri="{FF2B5EF4-FFF2-40B4-BE49-F238E27FC236}">
                <a16:creationId xmlns="" xmlns:a16="http://schemas.microsoft.com/office/drawing/2014/main" id="{9434E411-B336-4B32-B5CB-DB6A3B5449CC}"/>
              </a:ext>
            </a:extLst>
          </p:cNvPr>
          <p:cNvSpPr/>
          <p:nvPr/>
        </p:nvSpPr>
        <p:spPr>
          <a:xfrm>
            <a:off x="-2" y="210394"/>
            <a:ext cx="12192000" cy="461665"/>
          </a:xfrm>
          <a:prstGeom prst="rect">
            <a:avLst/>
          </a:prstGeom>
        </p:spPr>
        <p:txBody>
          <a:bodyPr wrap="square">
            <a:spAutoFit/>
          </a:bodyPr>
          <a:lstStyle/>
          <a:p>
            <a:pPr algn="ctr"/>
            <a:r>
              <a:rPr lang="lt-LT" sz="2400" b="1" dirty="0" smtClean="0">
                <a:solidFill>
                  <a:schemeClr val="bg1"/>
                </a:solidFill>
                <a:latin typeface="Trebuchet MS" panose="020B0603020202020204" pitchFamily="34" charset="0"/>
              </a:rPr>
              <a:t>Sąlygos subsidijai gauti</a:t>
            </a:r>
            <a:endParaRPr lang="en-US" sz="2400" b="1" dirty="0">
              <a:solidFill>
                <a:schemeClr val="bg1"/>
              </a:solidFill>
              <a:latin typeface="Trebuchet MS" panose="020B0603020202020204" pitchFamily="34" charset="0"/>
            </a:endParaRPr>
          </a:p>
        </p:txBody>
      </p:sp>
      <p:sp>
        <p:nvSpPr>
          <p:cNvPr id="17" name="Rectangle 16">
            <a:extLst>
              <a:ext uri="{FF2B5EF4-FFF2-40B4-BE49-F238E27FC236}">
                <a16:creationId xmlns="" xmlns:a16="http://schemas.microsoft.com/office/drawing/2014/main" id="{EB845A80-BDD6-4328-8657-1E1D2A4A4F9B}"/>
              </a:ext>
            </a:extLst>
          </p:cNvPr>
          <p:cNvSpPr/>
          <p:nvPr/>
        </p:nvSpPr>
        <p:spPr>
          <a:xfrm>
            <a:off x="1293919" y="1735163"/>
            <a:ext cx="9468568" cy="1477328"/>
          </a:xfrm>
          <a:prstGeom prst="rect">
            <a:avLst/>
          </a:prstGeom>
        </p:spPr>
        <p:txBody>
          <a:bodyPr wrap="square">
            <a:spAutoFit/>
          </a:bodyPr>
          <a:lstStyle/>
          <a:p>
            <a:pPr marL="285750" lvl="0" indent="-285750" algn="just">
              <a:buFont typeface="Arial" panose="020B0604020202020204" pitchFamily="34" charset="0"/>
              <a:buChar char="•"/>
            </a:pPr>
            <a:r>
              <a:rPr lang="lt-LT" b="1" dirty="0" smtClean="0">
                <a:latin typeface="Trebuchet MS" panose="020B0603020202020204" pitchFamily="34" charset="0"/>
              </a:rPr>
              <a:t>nuo </a:t>
            </a:r>
            <a:r>
              <a:rPr lang="lt-LT" b="1" dirty="0">
                <a:latin typeface="Trebuchet MS" panose="020B0603020202020204" pitchFamily="34" charset="0"/>
              </a:rPr>
              <a:t>2020 m. lapkričio 1 d. iki 2021 m. sausio 31 d., </a:t>
            </a:r>
            <a:r>
              <a:rPr lang="lt-LT" dirty="0">
                <a:latin typeface="Trebuchet MS" panose="020B0603020202020204" pitchFamily="34" charset="0"/>
              </a:rPr>
              <a:t>palyginti su tuo pačiu laikotarpiu 2019-2020 </a:t>
            </a:r>
            <a:r>
              <a:rPr lang="lt-LT" dirty="0" smtClean="0">
                <a:latin typeface="Trebuchet MS" panose="020B0603020202020204" pitchFamily="34" charset="0"/>
              </a:rPr>
              <a:t>m. </a:t>
            </a:r>
            <a:endParaRPr lang="lt-LT" dirty="0">
              <a:latin typeface="Trebuchet MS" panose="020B0603020202020204" pitchFamily="34" charset="0"/>
            </a:endParaRPr>
          </a:p>
          <a:p>
            <a:pPr marL="285750" lvl="0" indent="-285750" algn="just">
              <a:buFont typeface="Arial" panose="020B0604020202020204" pitchFamily="34" charset="0"/>
              <a:buChar char="•"/>
            </a:pPr>
            <a:endParaRPr lang="lt-LT" dirty="0">
              <a:latin typeface="Trebuchet MS" panose="020B0603020202020204" pitchFamily="34" charset="0"/>
            </a:endParaRPr>
          </a:p>
          <a:p>
            <a:pPr marL="285750" lvl="0" indent="-285750" algn="just">
              <a:buFont typeface="Arial" panose="020B0604020202020204" pitchFamily="34" charset="0"/>
              <a:buChar char="•"/>
            </a:pPr>
            <a:r>
              <a:rPr lang="lt-LT" b="1" dirty="0" smtClean="0">
                <a:latin typeface="Trebuchet MS" panose="020B0603020202020204" pitchFamily="34" charset="0"/>
              </a:rPr>
              <a:t>nuo </a:t>
            </a:r>
            <a:r>
              <a:rPr lang="lt-LT" b="1" dirty="0">
                <a:latin typeface="Trebuchet MS" panose="020B0603020202020204" pitchFamily="34" charset="0"/>
              </a:rPr>
              <a:t>2020 m. gruodžio 1 d. iki 2021 m. sausio 31 d.</a:t>
            </a:r>
            <a:r>
              <a:rPr lang="lt-LT" dirty="0">
                <a:latin typeface="Trebuchet MS" panose="020B0603020202020204" pitchFamily="34" charset="0"/>
              </a:rPr>
              <a:t> palyginus su tuo pačiu laikotarpiu 2019-2020 </a:t>
            </a:r>
            <a:r>
              <a:rPr lang="lt-LT" dirty="0" smtClean="0">
                <a:latin typeface="Trebuchet MS" panose="020B0603020202020204" pitchFamily="34" charset="0"/>
              </a:rPr>
              <a:t>m. - </a:t>
            </a:r>
            <a:r>
              <a:rPr lang="lt-LT" u="sng" dirty="0" smtClean="0">
                <a:latin typeface="Trebuchet MS" panose="020B0603020202020204" pitchFamily="34" charset="0"/>
              </a:rPr>
              <a:t>kai </a:t>
            </a:r>
            <a:r>
              <a:rPr lang="lt-LT" u="sng" dirty="0">
                <a:latin typeface="Trebuchet MS" panose="020B0603020202020204" pitchFamily="34" charset="0"/>
              </a:rPr>
              <a:t>pagrindinė įmonės veikla yra uždrausta </a:t>
            </a:r>
            <a:r>
              <a:rPr lang="lt-LT" b="1" u="sng" dirty="0" smtClean="0">
                <a:latin typeface="Trebuchet MS" panose="020B0603020202020204" pitchFamily="34" charset="0"/>
              </a:rPr>
              <a:t>po</a:t>
            </a:r>
            <a:r>
              <a:rPr lang="lt-LT" u="sng" dirty="0" smtClean="0">
                <a:latin typeface="Trebuchet MS" panose="020B0603020202020204" pitchFamily="34" charset="0"/>
              </a:rPr>
              <a:t> </a:t>
            </a:r>
            <a:r>
              <a:rPr lang="lt-LT" u="sng" dirty="0">
                <a:latin typeface="Trebuchet MS" panose="020B0603020202020204" pitchFamily="34" charset="0"/>
              </a:rPr>
              <a:t>2020 m. lapkričio 30 </a:t>
            </a:r>
            <a:r>
              <a:rPr lang="lt-LT" u="sng" dirty="0" smtClean="0">
                <a:latin typeface="Trebuchet MS" panose="020B0603020202020204" pitchFamily="34" charset="0"/>
              </a:rPr>
              <a:t>d.</a:t>
            </a:r>
          </a:p>
        </p:txBody>
      </p:sp>
      <p:pic>
        <p:nvPicPr>
          <p:cNvPr id="6" name="Paveikslėlis 5">
            <a:extLst>
              <a:ext uri="{FF2B5EF4-FFF2-40B4-BE49-F238E27FC236}">
                <a16:creationId xmlns:lc="http://schemas.openxmlformats.org/drawingml/2006/lockedCanvas" xmlns="" xmlns:a16="http://schemas.microsoft.com/office/drawing/2014/main" id="{D6587332-E370-47A4-9754-D2288AEFC2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13286"/>
            <a:ext cx="1149178" cy="1149178"/>
          </a:xfrm>
          <a:prstGeom prst="rect">
            <a:avLst/>
          </a:prstGeom>
        </p:spPr>
      </p:pic>
      <p:sp>
        <p:nvSpPr>
          <p:cNvPr id="2" name="TextBox 1"/>
          <p:cNvSpPr txBox="1"/>
          <p:nvPr/>
        </p:nvSpPr>
        <p:spPr>
          <a:xfrm>
            <a:off x="1303019" y="1223146"/>
            <a:ext cx="9281160" cy="461665"/>
          </a:xfrm>
          <a:prstGeom prst="rect">
            <a:avLst/>
          </a:prstGeom>
          <a:noFill/>
        </p:spPr>
        <p:txBody>
          <a:bodyPr wrap="square" rtlCol="0">
            <a:spAutoFit/>
          </a:bodyPr>
          <a:lstStyle/>
          <a:p>
            <a:r>
              <a:rPr lang="lt-LT" sz="2400" b="1" dirty="0" smtClean="0">
                <a:solidFill>
                  <a:srgbClr val="007D40"/>
                </a:solidFill>
                <a:latin typeface="Trebuchet MS" panose="020B0603020202020204" pitchFamily="34" charset="0"/>
              </a:rPr>
              <a:t>vidutinė </a:t>
            </a:r>
            <a:r>
              <a:rPr lang="lt-LT" sz="2400" b="1" dirty="0">
                <a:solidFill>
                  <a:srgbClr val="007D40"/>
                </a:solidFill>
                <a:latin typeface="Trebuchet MS" panose="020B0603020202020204" pitchFamily="34" charset="0"/>
              </a:rPr>
              <a:t>mėnesio </a:t>
            </a:r>
            <a:r>
              <a:rPr lang="lt-LT" sz="2400" b="1" dirty="0" smtClean="0">
                <a:solidFill>
                  <a:srgbClr val="007D40"/>
                </a:solidFill>
                <a:latin typeface="Trebuchet MS" panose="020B0603020202020204" pitchFamily="34" charset="0"/>
              </a:rPr>
              <a:t>apyvarta</a:t>
            </a:r>
            <a:r>
              <a:rPr lang="en-US" sz="2400" b="1" dirty="0" smtClean="0">
                <a:solidFill>
                  <a:srgbClr val="007D40"/>
                </a:solidFill>
                <a:latin typeface="Trebuchet MS" panose="020B0603020202020204" pitchFamily="34" charset="0"/>
              </a:rPr>
              <a:t> </a:t>
            </a:r>
            <a:r>
              <a:rPr lang="en-US" sz="2400" b="1" dirty="0" err="1" smtClean="0">
                <a:solidFill>
                  <a:srgbClr val="007D40"/>
                </a:solidFill>
                <a:latin typeface="Trebuchet MS" panose="020B0603020202020204" pitchFamily="34" charset="0"/>
              </a:rPr>
              <a:t>suma</a:t>
            </a:r>
            <a:r>
              <a:rPr lang="lt-LT" sz="2400" b="1" dirty="0" err="1" smtClean="0">
                <a:solidFill>
                  <a:srgbClr val="007D40"/>
                </a:solidFill>
                <a:latin typeface="Trebuchet MS" panose="020B0603020202020204" pitchFamily="34" charset="0"/>
              </a:rPr>
              <a:t>žėjo</a:t>
            </a:r>
            <a:r>
              <a:rPr lang="en-US" sz="2400" b="1" dirty="0" smtClean="0">
                <a:solidFill>
                  <a:srgbClr val="007D40"/>
                </a:solidFill>
                <a:latin typeface="Trebuchet MS" panose="020B0603020202020204" pitchFamily="34" charset="0"/>
              </a:rPr>
              <a:t> </a:t>
            </a:r>
            <a:r>
              <a:rPr lang="lt-LT" sz="2400" b="1" dirty="0" smtClean="0">
                <a:solidFill>
                  <a:srgbClr val="007D40"/>
                </a:solidFill>
                <a:latin typeface="Trebuchet MS" panose="020B0603020202020204" pitchFamily="34" charset="0"/>
              </a:rPr>
              <a:t>ne mažiau kaip </a:t>
            </a:r>
            <a:r>
              <a:rPr lang="en-US" sz="2400" b="1" dirty="0" smtClean="0">
                <a:solidFill>
                  <a:srgbClr val="FF0000"/>
                </a:solidFill>
                <a:latin typeface="Trebuchet MS" panose="020B0603020202020204" pitchFamily="34" charset="0"/>
              </a:rPr>
              <a:t>30 </a:t>
            </a:r>
            <a:r>
              <a:rPr lang="en-US" sz="2400" b="1" dirty="0">
                <a:solidFill>
                  <a:srgbClr val="FF0000"/>
                </a:solidFill>
                <a:latin typeface="Trebuchet MS" panose="020B0603020202020204" pitchFamily="34" charset="0"/>
              </a:rPr>
              <a:t>proc.</a:t>
            </a:r>
            <a:r>
              <a:rPr lang="lt-LT" sz="2400" b="1" dirty="0">
                <a:solidFill>
                  <a:srgbClr val="FF0000"/>
                </a:solidFill>
                <a:latin typeface="Trebuchet MS" panose="020B0603020202020204" pitchFamily="34" charset="0"/>
              </a:rPr>
              <a:t> </a:t>
            </a:r>
          </a:p>
        </p:txBody>
      </p:sp>
      <p:sp>
        <p:nvSpPr>
          <p:cNvPr id="11" name="TextBox 10"/>
          <p:cNvSpPr txBox="1"/>
          <p:nvPr/>
        </p:nvSpPr>
        <p:spPr>
          <a:xfrm>
            <a:off x="1293918" y="3674724"/>
            <a:ext cx="10787246" cy="461665"/>
          </a:xfrm>
          <a:prstGeom prst="rect">
            <a:avLst/>
          </a:prstGeom>
          <a:noFill/>
        </p:spPr>
        <p:txBody>
          <a:bodyPr wrap="square" rtlCol="0">
            <a:spAutoFit/>
          </a:bodyPr>
          <a:lstStyle/>
          <a:p>
            <a:r>
              <a:rPr lang="lt-LT" sz="2400" b="1" dirty="0">
                <a:solidFill>
                  <a:srgbClr val="007D40"/>
                </a:solidFill>
                <a:latin typeface="Trebuchet MS" panose="020B0603020202020204" pitchFamily="34" charset="0"/>
              </a:rPr>
              <a:t>s</a:t>
            </a:r>
            <a:r>
              <a:rPr lang="lt-LT" sz="2400" b="1" dirty="0" smtClean="0">
                <a:solidFill>
                  <a:srgbClr val="007D40"/>
                </a:solidFill>
                <a:latin typeface="Trebuchet MS" panose="020B0603020202020204" pitchFamily="34" charset="0"/>
              </a:rPr>
              <a:t>avarankiškos įmonės įsteigtos laikotarpiu </a:t>
            </a:r>
            <a:r>
              <a:rPr lang="lt-LT" sz="2400" b="1" dirty="0" smtClean="0">
                <a:solidFill>
                  <a:srgbClr val="FF0000"/>
                </a:solidFill>
                <a:latin typeface="Trebuchet MS" panose="020B0603020202020204" pitchFamily="34" charset="0"/>
              </a:rPr>
              <a:t>2019 </a:t>
            </a:r>
            <a:r>
              <a:rPr lang="en-US" sz="2400" b="1" dirty="0" smtClean="0">
                <a:solidFill>
                  <a:srgbClr val="FF0000"/>
                </a:solidFill>
                <a:latin typeface="Trebuchet MS" panose="020B0603020202020204" pitchFamily="34" charset="0"/>
              </a:rPr>
              <a:t>11 01</a:t>
            </a:r>
            <a:r>
              <a:rPr lang="lt-LT" sz="2400" b="1" dirty="0" smtClean="0">
                <a:solidFill>
                  <a:srgbClr val="FF0000"/>
                </a:solidFill>
                <a:latin typeface="Trebuchet MS" panose="020B0603020202020204" pitchFamily="34" charset="0"/>
              </a:rPr>
              <a:t> -</a:t>
            </a:r>
            <a:r>
              <a:rPr lang="en-US" sz="2400" b="1" dirty="0" smtClean="0">
                <a:solidFill>
                  <a:srgbClr val="FF0000"/>
                </a:solidFill>
                <a:latin typeface="Trebuchet MS" panose="020B0603020202020204" pitchFamily="34" charset="0"/>
              </a:rPr>
              <a:t> 2020 11 30</a:t>
            </a:r>
            <a:endParaRPr lang="lt-LT" sz="2400" b="1" dirty="0" smtClean="0">
              <a:solidFill>
                <a:srgbClr val="FF0000"/>
              </a:solidFill>
              <a:latin typeface="Trebuchet MS" panose="020B0603020202020204" pitchFamily="34" charset="0"/>
            </a:endParaRPr>
          </a:p>
        </p:txBody>
      </p:sp>
      <p:pic>
        <p:nvPicPr>
          <p:cNvPr id="12" name="Paveikslėlis 11">
            <a:extLst>
              <a:ext uri="{FF2B5EF4-FFF2-40B4-BE49-F238E27FC236}">
                <a16:creationId xmlns:lc="http://schemas.openxmlformats.org/drawingml/2006/lockedCanvas" xmlns="" xmlns:a16="http://schemas.microsoft.com/office/drawing/2014/main" id="{D6587332-E370-47A4-9754-D2288AEFC2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42326"/>
            <a:ext cx="1149178" cy="1149178"/>
          </a:xfrm>
          <a:prstGeom prst="rect">
            <a:avLst/>
          </a:prstGeom>
        </p:spPr>
      </p:pic>
      <p:sp>
        <p:nvSpPr>
          <p:cNvPr id="13" name="TextBox 12"/>
          <p:cNvSpPr txBox="1"/>
          <p:nvPr/>
        </p:nvSpPr>
        <p:spPr>
          <a:xfrm>
            <a:off x="1293918" y="4222058"/>
            <a:ext cx="9468569" cy="923330"/>
          </a:xfrm>
          <a:prstGeom prst="rect">
            <a:avLst/>
          </a:prstGeom>
          <a:noFill/>
        </p:spPr>
        <p:txBody>
          <a:bodyPr wrap="square" rtlCol="0">
            <a:spAutoFit/>
          </a:bodyPr>
          <a:lstStyle/>
          <a:p>
            <a:pPr marL="285750" indent="-285750" algn="just">
              <a:buFont typeface="Arial" panose="020B0604020202020204" pitchFamily="34" charset="0"/>
              <a:buChar char="•"/>
            </a:pPr>
            <a:r>
              <a:rPr lang="lt-LT" dirty="0" smtClean="0">
                <a:latin typeface="Trebuchet MS" panose="020B0603020202020204" pitchFamily="34" charset="0"/>
              </a:rPr>
              <a:t>kurios negavo pajamų nuo </a:t>
            </a:r>
            <a:r>
              <a:rPr lang="lt-LT" dirty="0">
                <a:latin typeface="Trebuchet MS" panose="020B0603020202020204" pitchFamily="34" charset="0"/>
              </a:rPr>
              <a:t>2019 m. lapkričio 1 d. iki 2020 m. sausio 31 d</a:t>
            </a:r>
            <a:r>
              <a:rPr lang="lt-LT" dirty="0" smtClean="0">
                <a:latin typeface="Trebuchet MS" panose="020B0603020202020204" pitchFamily="34" charset="0"/>
              </a:rPr>
              <a:t>., </a:t>
            </a:r>
            <a:r>
              <a:rPr lang="lt-LT" dirty="0">
                <a:latin typeface="Trebuchet MS" panose="020B0603020202020204" pitchFamily="34" charset="0"/>
              </a:rPr>
              <a:t>bet </a:t>
            </a:r>
            <a:r>
              <a:rPr lang="lt-LT" dirty="0" smtClean="0">
                <a:latin typeface="Trebuchet MS" panose="020B0603020202020204" pitchFamily="34" charset="0"/>
              </a:rPr>
              <a:t>jų </a:t>
            </a:r>
            <a:r>
              <a:rPr lang="lt-LT" b="1" dirty="0" smtClean="0">
                <a:latin typeface="Trebuchet MS" panose="020B0603020202020204" pitchFamily="34" charset="0"/>
              </a:rPr>
              <a:t>pagrindinė </a:t>
            </a:r>
            <a:r>
              <a:rPr lang="lt-LT" b="1" dirty="0">
                <a:latin typeface="Trebuchet MS" panose="020B0603020202020204" pitchFamily="34" charset="0"/>
              </a:rPr>
              <a:t>ūkinė veikla įtraukta į karantino metu ribojamų ir netiesiogiai ribojamų </a:t>
            </a:r>
            <a:r>
              <a:rPr lang="lt-LT" b="1" u="sng" dirty="0">
                <a:latin typeface="Trebuchet MS" panose="020B0603020202020204" pitchFamily="34" charset="0"/>
              </a:rPr>
              <a:t>EVRK</a:t>
            </a:r>
            <a:r>
              <a:rPr lang="lt-LT" u="sng" dirty="0">
                <a:latin typeface="Trebuchet MS" panose="020B0603020202020204" pitchFamily="34" charset="0"/>
              </a:rPr>
              <a:t> </a:t>
            </a:r>
            <a:r>
              <a:rPr lang="lt-LT" b="1" u="sng" dirty="0">
                <a:latin typeface="Trebuchet MS" panose="020B0603020202020204" pitchFamily="34" charset="0"/>
              </a:rPr>
              <a:t>ūkinių veiklų sąrašą</a:t>
            </a:r>
            <a:r>
              <a:rPr lang="lt-LT" u="sng" dirty="0" smtClean="0">
                <a:latin typeface="Trebuchet MS" panose="020B0603020202020204" pitchFamily="34" charset="0"/>
              </a:rPr>
              <a:t>.</a:t>
            </a:r>
            <a:endParaRPr lang="lt-LT" u="sng" dirty="0">
              <a:latin typeface="Trebuchet MS" panose="020B0603020202020204" pitchFamily="34" charset="0"/>
            </a:endParaRPr>
          </a:p>
        </p:txBody>
      </p:sp>
      <p:sp>
        <p:nvSpPr>
          <p:cNvPr id="5" name="TextBox 4"/>
          <p:cNvSpPr txBox="1"/>
          <p:nvPr/>
        </p:nvSpPr>
        <p:spPr>
          <a:xfrm>
            <a:off x="370331" y="5784881"/>
            <a:ext cx="10213848" cy="523220"/>
          </a:xfrm>
          <a:prstGeom prst="rect">
            <a:avLst/>
          </a:prstGeom>
          <a:noFill/>
        </p:spPr>
        <p:txBody>
          <a:bodyPr wrap="square" rtlCol="0">
            <a:spAutoFit/>
          </a:bodyPr>
          <a:lstStyle/>
          <a:p>
            <a:r>
              <a:rPr lang="lt-LT" sz="2400" b="1" dirty="0" smtClean="0">
                <a:solidFill>
                  <a:srgbClr val="007D40"/>
                </a:solidFill>
                <a:latin typeface="Trebuchet MS" panose="020B0603020202020204" pitchFamily="34" charset="0"/>
              </a:rPr>
              <a:t>Subsidijai gauti būtina atitikti </a:t>
            </a:r>
            <a:r>
              <a:rPr lang="lt-LT" sz="2800" b="1" u="sng" dirty="0" smtClean="0">
                <a:solidFill>
                  <a:srgbClr val="FF0000"/>
                </a:solidFill>
                <a:latin typeface="Trebuchet MS" panose="020B0603020202020204" pitchFamily="34" charset="0"/>
              </a:rPr>
              <a:t>bent vieną </a:t>
            </a:r>
            <a:r>
              <a:rPr lang="lt-LT" sz="2400" b="1" dirty="0" smtClean="0">
                <a:solidFill>
                  <a:srgbClr val="007D40"/>
                </a:solidFill>
                <a:latin typeface="Trebuchet MS" panose="020B0603020202020204" pitchFamily="34" charset="0"/>
              </a:rPr>
              <a:t>iš sąlygų</a:t>
            </a:r>
            <a:endParaRPr lang="lt-LT" sz="2400" b="1" dirty="0">
              <a:solidFill>
                <a:srgbClr val="007D40"/>
              </a:solidFill>
              <a:latin typeface="Trebuchet MS" panose="020B0603020202020204" pitchFamily="34" charset="0"/>
            </a:endParaRPr>
          </a:p>
        </p:txBody>
      </p:sp>
    </p:spTree>
    <p:extLst>
      <p:ext uri="{BB962C8B-B14F-4D97-AF65-F5344CB8AC3E}">
        <p14:creationId xmlns:p14="http://schemas.microsoft.com/office/powerpoint/2010/main" val="3147345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DD00C3BD-9103-4F99-90E2-DABDD3CC4F07}"/>
              </a:ext>
            </a:extLst>
          </p:cNvPr>
          <p:cNvSpPr/>
          <p:nvPr/>
        </p:nvSpPr>
        <p:spPr>
          <a:xfrm>
            <a:off x="0" y="-46"/>
            <a:ext cx="12192000" cy="882547"/>
          </a:xfrm>
          <a:prstGeom prst="rect">
            <a:avLst/>
          </a:prstGeom>
          <a:solidFill>
            <a:srgbClr val="017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D40"/>
                </a:solidFill>
              </a:rPr>
              <a:t>v</a:t>
            </a:r>
          </a:p>
        </p:txBody>
      </p:sp>
      <p:sp>
        <p:nvSpPr>
          <p:cNvPr id="19" name="Rectangle 18">
            <a:extLst>
              <a:ext uri="{FF2B5EF4-FFF2-40B4-BE49-F238E27FC236}">
                <a16:creationId xmlns="" xmlns:a16="http://schemas.microsoft.com/office/drawing/2014/main" id="{778FE7BF-E869-4314-B55C-2D4BB7536D29}"/>
              </a:ext>
            </a:extLst>
          </p:cNvPr>
          <p:cNvSpPr/>
          <p:nvPr/>
        </p:nvSpPr>
        <p:spPr>
          <a:xfrm>
            <a:off x="0" y="5700097"/>
            <a:ext cx="9611833" cy="846937"/>
          </a:xfrm>
          <a:prstGeom prst="rect">
            <a:avLst/>
          </a:prstGeom>
          <a:solidFill>
            <a:srgbClr val="D3E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0000"/>
              </a:solidFill>
              <a:latin typeface="Trebuchet MS" panose="020B0603020202020204" pitchFamily="34" charset="0"/>
            </a:endParaRPr>
          </a:p>
        </p:txBody>
      </p:sp>
      <p:sp>
        <p:nvSpPr>
          <p:cNvPr id="14" name="Rectangle 13">
            <a:extLst>
              <a:ext uri="{FF2B5EF4-FFF2-40B4-BE49-F238E27FC236}">
                <a16:creationId xmlns="" xmlns:a16="http://schemas.microsoft.com/office/drawing/2014/main" id="{9434E411-B336-4B32-B5CB-DB6A3B5449CC}"/>
              </a:ext>
            </a:extLst>
          </p:cNvPr>
          <p:cNvSpPr/>
          <p:nvPr/>
        </p:nvSpPr>
        <p:spPr>
          <a:xfrm>
            <a:off x="-2" y="210394"/>
            <a:ext cx="12192000" cy="461665"/>
          </a:xfrm>
          <a:prstGeom prst="rect">
            <a:avLst/>
          </a:prstGeom>
        </p:spPr>
        <p:txBody>
          <a:bodyPr wrap="square">
            <a:spAutoFit/>
          </a:bodyPr>
          <a:lstStyle/>
          <a:p>
            <a:pPr algn="ctr"/>
            <a:r>
              <a:rPr lang="lt-LT" sz="2400" b="1" dirty="0" smtClean="0">
                <a:solidFill>
                  <a:schemeClr val="bg1"/>
                </a:solidFill>
                <a:latin typeface="Trebuchet MS" panose="020B0603020202020204" pitchFamily="34" charset="0"/>
              </a:rPr>
              <a:t>Vertinimo kriterijai </a:t>
            </a:r>
            <a:endParaRPr lang="en-US" sz="2400" b="1" dirty="0">
              <a:solidFill>
                <a:schemeClr val="bg1"/>
              </a:solidFill>
              <a:latin typeface="Trebuchet MS" panose="020B0603020202020204" pitchFamily="34" charset="0"/>
            </a:endParaRPr>
          </a:p>
        </p:txBody>
      </p:sp>
      <p:sp>
        <p:nvSpPr>
          <p:cNvPr id="17" name="Rectangle 16">
            <a:extLst>
              <a:ext uri="{FF2B5EF4-FFF2-40B4-BE49-F238E27FC236}">
                <a16:creationId xmlns="" xmlns:a16="http://schemas.microsoft.com/office/drawing/2014/main" id="{EB845A80-BDD6-4328-8657-1E1D2A4A4F9B}"/>
              </a:ext>
            </a:extLst>
          </p:cNvPr>
          <p:cNvSpPr/>
          <p:nvPr/>
        </p:nvSpPr>
        <p:spPr>
          <a:xfrm>
            <a:off x="136932" y="956353"/>
            <a:ext cx="11918131" cy="4662815"/>
          </a:xfrm>
          <a:prstGeom prst="rect">
            <a:avLst/>
          </a:prstGeom>
        </p:spPr>
        <p:txBody>
          <a:bodyPr wrap="square">
            <a:spAutoFit/>
          </a:bodyPr>
          <a:lstStyle/>
          <a:p>
            <a:pPr marL="342900" indent="-342900" algn="just">
              <a:lnSpc>
                <a:spcPct val="150000"/>
              </a:lnSpc>
              <a:buFont typeface="+mj-lt"/>
              <a:buAutoNum type="arabicPeriod"/>
            </a:pPr>
            <a:r>
              <a:rPr lang="lt-LT" dirty="0">
                <a:latin typeface="Trebuchet MS" panose="020B0603020202020204" pitchFamily="34" charset="0"/>
              </a:rPr>
              <a:t>į</a:t>
            </a:r>
            <a:r>
              <a:rPr lang="lt-LT" dirty="0" smtClean="0">
                <a:latin typeface="Trebuchet MS" panose="020B0603020202020204" pitchFamily="34" charset="0"/>
              </a:rPr>
              <a:t>monėje </a:t>
            </a:r>
            <a:r>
              <a:rPr lang="lt-LT" dirty="0">
                <a:latin typeface="Trebuchet MS" panose="020B0603020202020204" pitchFamily="34" charset="0"/>
              </a:rPr>
              <a:t>š. m. sausio 1 d. ir paraiškos pateikimo pirmą mėnesio dieną</a:t>
            </a:r>
            <a:r>
              <a:rPr lang="lt-LT" dirty="0" smtClean="0">
                <a:latin typeface="Trebuchet MS" panose="020B0603020202020204" pitchFamily="34" charset="0"/>
              </a:rPr>
              <a:t> </a:t>
            </a:r>
            <a:r>
              <a:rPr lang="lt-LT" b="1" dirty="0" smtClean="0">
                <a:latin typeface="Trebuchet MS" panose="020B0603020202020204" pitchFamily="34" charset="0"/>
              </a:rPr>
              <a:t>dirbo bent </a:t>
            </a:r>
            <a:r>
              <a:rPr lang="en-US" b="1" dirty="0" smtClean="0">
                <a:latin typeface="Trebuchet MS" panose="020B0603020202020204" pitchFamily="34" charset="0"/>
              </a:rPr>
              <a:t>1 </a:t>
            </a:r>
            <a:r>
              <a:rPr lang="lt-LT" b="1" dirty="0" smtClean="0">
                <a:latin typeface="Trebuchet MS" panose="020B0603020202020204" pitchFamily="34" charset="0"/>
              </a:rPr>
              <a:t>darbuotojas</a:t>
            </a:r>
            <a:r>
              <a:rPr lang="en-US" b="1" dirty="0" smtClean="0">
                <a:latin typeface="Trebuchet MS" panose="020B0603020202020204" pitchFamily="34" charset="0"/>
              </a:rPr>
              <a:t>;</a:t>
            </a:r>
            <a:endParaRPr lang="lt-LT" b="1" dirty="0" smtClean="0">
              <a:latin typeface="Trebuchet MS" panose="020B0603020202020204" pitchFamily="34" charset="0"/>
            </a:endParaRPr>
          </a:p>
          <a:p>
            <a:pPr marL="342900" indent="-342900" algn="just">
              <a:lnSpc>
                <a:spcPct val="150000"/>
              </a:lnSpc>
              <a:buFont typeface="+mj-lt"/>
              <a:buAutoNum type="arabicPeriod"/>
            </a:pPr>
            <a:r>
              <a:rPr lang="lt-LT" dirty="0">
                <a:latin typeface="Trebuchet MS" panose="020B0603020202020204" pitchFamily="34" charset="0"/>
              </a:rPr>
              <a:t>į</a:t>
            </a:r>
            <a:r>
              <a:rPr lang="lt-LT" dirty="0" smtClean="0">
                <a:latin typeface="Trebuchet MS" panose="020B0603020202020204" pitchFamily="34" charset="0"/>
              </a:rPr>
              <a:t>monė </a:t>
            </a:r>
            <a:r>
              <a:rPr lang="lt-LT" dirty="0">
                <a:latin typeface="Trebuchet MS" panose="020B0603020202020204" pitchFamily="34" charset="0"/>
              </a:rPr>
              <a:t>paraiškos teikimo ir tinkamų finansuoti įmonių sąrašų sudarymo dieną </a:t>
            </a:r>
            <a:r>
              <a:rPr lang="lt-LT" dirty="0" smtClean="0">
                <a:latin typeface="Trebuchet MS" panose="020B0603020202020204" pitchFamily="34" charset="0"/>
              </a:rPr>
              <a:t>atitinka </a:t>
            </a:r>
            <a:r>
              <a:rPr lang="lt-LT" b="1" dirty="0">
                <a:latin typeface="Trebuchet MS" panose="020B0603020202020204" pitchFamily="34" charset="0"/>
              </a:rPr>
              <a:t>minimalius patikimo mokesčių mokėtojo </a:t>
            </a:r>
            <a:r>
              <a:rPr lang="lt-LT" b="1" dirty="0" smtClean="0">
                <a:latin typeface="Trebuchet MS" panose="020B0603020202020204" pitchFamily="34" charset="0"/>
              </a:rPr>
              <a:t>kriterijus</a:t>
            </a:r>
            <a:r>
              <a:rPr lang="en-US" dirty="0" smtClean="0">
                <a:latin typeface="Trebuchet MS" panose="020B0603020202020204" pitchFamily="34" charset="0"/>
              </a:rPr>
              <a:t>;</a:t>
            </a:r>
            <a:endParaRPr lang="lt-LT" dirty="0" smtClean="0">
              <a:latin typeface="Trebuchet MS" panose="020B0603020202020204" pitchFamily="34" charset="0"/>
            </a:endParaRPr>
          </a:p>
          <a:p>
            <a:pPr marL="342900" indent="-342900" algn="just">
              <a:lnSpc>
                <a:spcPct val="150000"/>
              </a:lnSpc>
              <a:buFont typeface="+mj-lt"/>
              <a:buAutoNum type="arabicPeriod"/>
            </a:pPr>
            <a:r>
              <a:rPr lang="lt-LT" dirty="0" smtClean="0">
                <a:latin typeface="Trebuchet MS" panose="020B0603020202020204" pitchFamily="34" charset="0"/>
              </a:rPr>
              <a:t>įmonė iki 2020</a:t>
            </a:r>
            <a:r>
              <a:rPr lang="en-US" dirty="0" smtClean="0">
                <a:latin typeface="Trebuchet MS" panose="020B0603020202020204" pitchFamily="34" charset="0"/>
              </a:rPr>
              <a:t> m.</a:t>
            </a:r>
            <a:r>
              <a:rPr lang="lt-LT" dirty="0" smtClean="0">
                <a:latin typeface="Trebuchet MS" panose="020B0603020202020204" pitchFamily="34" charset="0"/>
              </a:rPr>
              <a:t> sausio 31 d. </a:t>
            </a:r>
            <a:r>
              <a:rPr lang="lt-LT" dirty="0">
                <a:latin typeface="Trebuchet MS" panose="020B0603020202020204" pitchFamily="34" charset="0"/>
              </a:rPr>
              <a:t>už </a:t>
            </a:r>
            <a:r>
              <a:rPr lang="lt-LT" b="1" dirty="0">
                <a:latin typeface="Trebuchet MS" panose="020B0603020202020204" pitchFamily="34" charset="0"/>
              </a:rPr>
              <a:t>2019 m. yra sumokėjusi </a:t>
            </a:r>
            <a:r>
              <a:rPr lang="lt-LT" b="1" dirty="0" smtClean="0">
                <a:latin typeface="Trebuchet MS" panose="020B0603020202020204" pitchFamily="34" charset="0"/>
              </a:rPr>
              <a:t>ir</a:t>
            </a:r>
            <a:r>
              <a:rPr lang="en-US" b="1" dirty="0" smtClean="0">
                <a:latin typeface="Trebuchet MS" panose="020B0603020202020204" pitchFamily="34" charset="0"/>
              </a:rPr>
              <a:t>/</a:t>
            </a:r>
            <a:r>
              <a:rPr lang="en-US" b="1" dirty="0" err="1" smtClean="0">
                <a:latin typeface="Trebuchet MS" panose="020B0603020202020204" pitchFamily="34" charset="0"/>
              </a:rPr>
              <a:t>ar</a:t>
            </a:r>
            <a:r>
              <a:rPr lang="lt-LT" b="1" dirty="0" smtClean="0">
                <a:latin typeface="Trebuchet MS" panose="020B0603020202020204" pitchFamily="34" charset="0"/>
              </a:rPr>
              <a:t> </a:t>
            </a:r>
            <a:r>
              <a:rPr lang="lt-LT" b="1" dirty="0">
                <a:latin typeface="Trebuchet MS" panose="020B0603020202020204" pitchFamily="34" charset="0"/>
              </a:rPr>
              <a:t>įskaičiusi bent dalį A klasei priskiriamo </a:t>
            </a:r>
            <a:r>
              <a:rPr lang="lt-LT" b="1" dirty="0" smtClean="0">
                <a:latin typeface="Trebuchet MS" panose="020B0603020202020204" pitchFamily="34" charset="0"/>
              </a:rPr>
              <a:t>GPM</a:t>
            </a:r>
            <a:r>
              <a:rPr lang="en-US" b="1" dirty="0" smtClean="0">
                <a:latin typeface="Trebuchet MS" panose="020B0603020202020204" pitchFamily="34" charset="0"/>
              </a:rPr>
              <a:t>;</a:t>
            </a:r>
          </a:p>
          <a:p>
            <a:pPr marL="342900" indent="-342900" algn="just">
              <a:lnSpc>
                <a:spcPct val="150000"/>
              </a:lnSpc>
              <a:buFont typeface="+mj-lt"/>
              <a:buAutoNum type="arabicPeriod"/>
            </a:pPr>
            <a:r>
              <a:rPr lang="lt-LT" dirty="0" smtClean="0">
                <a:latin typeface="Trebuchet MS" panose="020B0603020202020204" pitchFamily="34" charset="0"/>
              </a:rPr>
              <a:t>įmonė </a:t>
            </a:r>
            <a:r>
              <a:rPr lang="lt-LT" dirty="0">
                <a:latin typeface="Trebuchet MS" panose="020B0603020202020204" pitchFamily="34" charset="0"/>
              </a:rPr>
              <a:t>paraiškos pateikimo </a:t>
            </a:r>
            <a:r>
              <a:rPr lang="lt-LT" dirty="0" smtClean="0">
                <a:latin typeface="Trebuchet MS" panose="020B0603020202020204" pitchFamily="34" charset="0"/>
              </a:rPr>
              <a:t>ir </a:t>
            </a:r>
            <a:r>
              <a:rPr lang="lt-LT" dirty="0">
                <a:latin typeface="Trebuchet MS" panose="020B0603020202020204" pitchFamily="34" charset="0"/>
              </a:rPr>
              <a:t>tinkamų finansuoti pareiškėjų sąrašų sudarymo dieną </a:t>
            </a:r>
            <a:r>
              <a:rPr lang="lt-LT" b="1" dirty="0" smtClean="0">
                <a:latin typeface="Trebuchet MS" panose="020B0603020202020204" pitchFamily="34" charset="0"/>
              </a:rPr>
              <a:t>nėra</a:t>
            </a:r>
            <a:r>
              <a:rPr lang="en-US" dirty="0" smtClean="0">
                <a:latin typeface="Trebuchet MS" panose="020B0603020202020204" pitchFamily="34" charset="0"/>
              </a:rPr>
              <a:t> </a:t>
            </a:r>
            <a:r>
              <a:rPr lang="lt-LT" b="1" dirty="0" smtClean="0">
                <a:latin typeface="Trebuchet MS" panose="020B0603020202020204" pitchFamily="34" charset="0"/>
              </a:rPr>
              <a:t>reorganizuojama</a:t>
            </a:r>
            <a:r>
              <a:rPr lang="lt-LT" b="1" dirty="0">
                <a:latin typeface="Trebuchet MS" panose="020B0603020202020204" pitchFamily="34" charset="0"/>
              </a:rPr>
              <a:t>, dalyvaujanti reorganizavime, pertvarkoma, dalyvaujanti atskyrime, bankrutuojanti, bankrutavusi, likviduojama, likviduojama dėl bankroto, likviduota, </a:t>
            </a:r>
            <a:r>
              <a:rPr lang="lt-LT" b="1" dirty="0" smtClean="0">
                <a:latin typeface="Trebuchet MS" panose="020B0603020202020204" pitchFamily="34" charset="0"/>
              </a:rPr>
              <a:t>jungiama ar dalyvaujanti jungimesi </a:t>
            </a:r>
            <a:r>
              <a:rPr lang="lt-LT" b="1" dirty="0">
                <a:latin typeface="Trebuchet MS" panose="020B0603020202020204" pitchFamily="34" charset="0"/>
              </a:rPr>
              <a:t>peržengiant vienos valstybės </a:t>
            </a:r>
            <a:r>
              <a:rPr lang="lt-LT" b="1" dirty="0" smtClean="0">
                <a:latin typeface="Trebuchet MS" panose="020B0603020202020204" pitchFamily="34" charset="0"/>
              </a:rPr>
              <a:t>ribas</a:t>
            </a:r>
            <a:r>
              <a:rPr lang="lt-LT" dirty="0" smtClean="0">
                <a:latin typeface="Trebuchet MS" panose="020B0603020202020204" pitchFamily="34" charset="0"/>
              </a:rPr>
              <a:t>;</a:t>
            </a:r>
            <a:endParaRPr lang="lt-LT" dirty="0">
              <a:latin typeface="Trebuchet MS" panose="020B0603020202020204" pitchFamily="34" charset="0"/>
            </a:endParaRPr>
          </a:p>
          <a:p>
            <a:pPr marL="342900" indent="-342900" algn="just">
              <a:lnSpc>
                <a:spcPct val="150000"/>
              </a:lnSpc>
              <a:buFont typeface="+mj-lt"/>
              <a:buAutoNum type="arabicPeriod"/>
            </a:pPr>
            <a:r>
              <a:rPr lang="lt-LT" dirty="0" smtClean="0">
                <a:latin typeface="Trebuchet MS" panose="020B0603020202020204" pitchFamily="34" charset="0"/>
              </a:rPr>
              <a:t>įmonė </a:t>
            </a:r>
            <a:r>
              <a:rPr lang="lt-LT" dirty="0">
                <a:latin typeface="Trebuchet MS" panose="020B0603020202020204" pitchFamily="34" charset="0"/>
              </a:rPr>
              <a:t>yra pateikusi </a:t>
            </a:r>
            <a:r>
              <a:rPr lang="lt-LT" b="1" dirty="0">
                <a:latin typeface="Trebuchet MS" panose="020B0603020202020204" pitchFamily="34" charset="0"/>
              </a:rPr>
              <a:t>finansines ataskaitas už 2019 m. </a:t>
            </a:r>
            <a:r>
              <a:rPr lang="lt-LT" dirty="0">
                <a:latin typeface="Trebuchet MS" panose="020B0603020202020204" pitchFamily="34" charset="0"/>
              </a:rPr>
              <a:t>VĮ „Registrų centras</a:t>
            </a:r>
            <a:r>
              <a:rPr lang="lt-LT" dirty="0" smtClean="0">
                <a:latin typeface="Trebuchet MS" panose="020B0603020202020204" pitchFamily="34" charset="0"/>
              </a:rPr>
              <a:t>“</a:t>
            </a:r>
            <a:r>
              <a:rPr lang="en-US" dirty="0" smtClean="0">
                <a:latin typeface="Trebuchet MS" panose="020B0603020202020204" pitchFamily="34" charset="0"/>
              </a:rPr>
              <a:t>;</a:t>
            </a:r>
            <a:endParaRPr lang="lt-LT" dirty="0">
              <a:latin typeface="Trebuchet MS" panose="020B0603020202020204" pitchFamily="34" charset="0"/>
            </a:endParaRPr>
          </a:p>
          <a:p>
            <a:pPr marL="342900" indent="-342900" algn="just">
              <a:lnSpc>
                <a:spcPct val="150000"/>
              </a:lnSpc>
              <a:buFont typeface="+mj-lt"/>
              <a:buAutoNum type="arabicPeriod"/>
            </a:pPr>
            <a:r>
              <a:rPr lang="lt-LT" dirty="0" smtClean="0">
                <a:latin typeface="Trebuchet MS" panose="020B0603020202020204" pitchFamily="34" charset="0"/>
              </a:rPr>
              <a:t>įmonė </a:t>
            </a:r>
            <a:r>
              <a:rPr lang="lt-LT" b="1" dirty="0" smtClean="0">
                <a:latin typeface="Trebuchet MS" panose="020B0603020202020204" pitchFamily="34" charset="0"/>
              </a:rPr>
              <a:t>registruota Lietuvoje</a:t>
            </a:r>
            <a:r>
              <a:rPr lang="lt-LT" dirty="0" smtClean="0">
                <a:latin typeface="Trebuchet MS" panose="020B0603020202020204" pitchFamily="34" charset="0"/>
              </a:rPr>
              <a:t> arba įmonė, kuri yra </a:t>
            </a:r>
            <a:r>
              <a:rPr lang="lt-LT" dirty="0">
                <a:latin typeface="Trebuchet MS" panose="020B0603020202020204" pitchFamily="34" charset="0"/>
              </a:rPr>
              <a:t>Lietuvos Respublikoje neregistruotas juridinis asmuo ar organizacija</a:t>
            </a:r>
            <a:r>
              <a:rPr lang="lt-LT" dirty="0" smtClean="0">
                <a:latin typeface="Trebuchet MS" panose="020B0603020202020204" pitchFamily="34" charset="0"/>
              </a:rPr>
              <a:t>, tačiau jos </a:t>
            </a:r>
            <a:r>
              <a:rPr lang="lt-LT" b="1" dirty="0">
                <a:latin typeface="Trebuchet MS" panose="020B0603020202020204" pitchFamily="34" charset="0"/>
              </a:rPr>
              <a:t>nuolatinė buveinė įregistruota Mokesčių mokėtojų </a:t>
            </a:r>
            <a:r>
              <a:rPr lang="lt-LT" b="1" dirty="0" smtClean="0">
                <a:latin typeface="Trebuchet MS" panose="020B0603020202020204" pitchFamily="34" charset="0"/>
              </a:rPr>
              <a:t>registre.</a:t>
            </a:r>
          </a:p>
        </p:txBody>
      </p:sp>
      <p:sp>
        <p:nvSpPr>
          <p:cNvPr id="6" name="TextBox 5"/>
          <p:cNvSpPr txBox="1"/>
          <p:nvPr/>
        </p:nvSpPr>
        <p:spPr>
          <a:xfrm>
            <a:off x="304485" y="5861955"/>
            <a:ext cx="7971146" cy="523220"/>
          </a:xfrm>
          <a:prstGeom prst="rect">
            <a:avLst/>
          </a:prstGeom>
          <a:noFill/>
        </p:spPr>
        <p:txBody>
          <a:bodyPr wrap="square" rtlCol="0">
            <a:spAutoFit/>
          </a:bodyPr>
          <a:lstStyle/>
          <a:p>
            <a:r>
              <a:rPr lang="lt-LT" sz="2400" b="1" dirty="0" smtClean="0">
                <a:solidFill>
                  <a:srgbClr val="007D40"/>
                </a:solidFill>
                <a:latin typeface="Trebuchet MS" panose="020B0603020202020204" pitchFamily="34" charset="0"/>
              </a:rPr>
              <a:t>Subsidijai gauti būtina atitikti </a:t>
            </a:r>
            <a:r>
              <a:rPr lang="lt-LT" sz="2800" b="1" u="sng" dirty="0" smtClean="0">
                <a:solidFill>
                  <a:srgbClr val="FF0000"/>
                </a:solidFill>
                <a:latin typeface="Trebuchet MS" panose="020B0603020202020204" pitchFamily="34" charset="0"/>
              </a:rPr>
              <a:t>visus</a:t>
            </a:r>
            <a:r>
              <a:rPr lang="lt-LT" sz="2800" b="1" dirty="0" smtClean="0">
                <a:solidFill>
                  <a:srgbClr val="007D40"/>
                </a:solidFill>
                <a:latin typeface="Trebuchet MS" panose="020B0603020202020204" pitchFamily="34" charset="0"/>
              </a:rPr>
              <a:t> </a:t>
            </a:r>
            <a:r>
              <a:rPr lang="lt-LT" sz="2400" b="1" dirty="0" smtClean="0">
                <a:solidFill>
                  <a:srgbClr val="007D40"/>
                </a:solidFill>
                <a:latin typeface="Trebuchet MS" panose="020B0603020202020204" pitchFamily="34" charset="0"/>
              </a:rPr>
              <a:t>kriterijus</a:t>
            </a:r>
            <a:endParaRPr lang="lt-LT" sz="2400" b="1" dirty="0">
              <a:solidFill>
                <a:srgbClr val="007D40"/>
              </a:solidFill>
              <a:latin typeface="Trebuchet MS" panose="020B0603020202020204" pitchFamily="34" charset="0"/>
            </a:endParaRPr>
          </a:p>
        </p:txBody>
      </p:sp>
    </p:spTree>
    <p:extLst>
      <p:ext uri="{BB962C8B-B14F-4D97-AF65-F5344CB8AC3E}">
        <p14:creationId xmlns:p14="http://schemas.microsoft.com/office/powerpoint/2010/main" val="18087591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DD00C3BD-9103-4F99-90E2-DABDD3CC4F07}"/>
              </a:ext>
            </a:extLst>
          </p:cNvPr>
          <p:cNvSpPr/>
          <p:nvPr/>
        </p:nvSpPr>
        <p:spPr>
          <a:xfrm>
            <a:off x="0" y="-46"/>
            <a:ext cx="12192000" cy="882547"/>
          </a:xfrm>
          <a:prstGeom prst="rect">
            <a:avLst/>
          </a:prstGeom>
          <a:solidFill>
            <a:srgbClr val="017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D40"/>
                </a:solidFill>
              </a:rPr>
              <a:t>v</a:t>
            </a:r>
          </a:p>
        </p:txBody>
      </p:sp>
      <p:sp>
        <p:nvSpPr>
          <p:cNvPr id="14" name="Rectangle 13">
            <a:extLst>
              <a:ext uri="{FF2B5EF4-FFF2-40B4-BE49-F238E27FC236}">
                <a16:creationId xmlns="" xmlns:a16="http://schemas.microsoft.com/office/drawing/2014/main" id="{9434E411-B336-4B32-B5CB-DB6A3B5449CC}"/>
              </a:ext>
            </a:extLst>
          </p:cNvPr>
          <p:cNvSpPr/>
          <p:nvPr/>
        </p:nvSpPr>
        <p:spPr>
          <a:xfrm>
            <a:off x="-2" y="210394"/>
            <a:ext cx="12192000" cy="461665"/>
          </a:xfrm>
          <a:prstGeom prst="rect">
            <a:avLst/>
          </a:prstGeom>
        </p:spPr>
        <p:txBody>
          <a:bodyPr wrap="square">
            <a:spAutoFit/>
          </a:bodyPr>
          <a:lstStyle/>
          <a:p>
            <a:pPr algn="ctr"/>
            <a:r>
              <a:rPr lang="lt-LT" sz="2400" b="1" dirty="0" smtClean="0">
                <a:solidFill>
                  <a:schemeClr val="bg1"/>
                </a:solidFill>
                <a:latin typeface="Trebuchet MS" panose="020B0603020202020204" pitchFamily="34" charset="0"/>
              </a:rPr>
              <a:t>Kokios savarankiškos įmonės nepretenduoja į subsidiją?</a:t>
            </a:r>
            <a:endParaRPr lang="en-US" sz="2400" b="1" dirty="0">
              <a:solidFill>
                <a:schemeClr val="bg1"/>
              </a:solidFill>
              <a:latin typeface="Trebuchet MS" panose="020B0603020202020204" pitchFamily="34" charset="0"/>
            </a:endParaRPr>
          </a:p>
        </p:txBody>
      </p:sp>
      <p:sp>
        <p:nvSpPr>
          <p:cNvPr id="17" name="Rectangle 16">
            <a:extLst>
              <a:ext uri="{FF2B5EF4-FFF2-40B4-BE49-F238E27FC236}">
                <a16:creationId xmlns="" xmlns:a16="http://schemas.microsoft.com/office/drawing/2014/main" id="{EB845A80-BDD6-4328-8657-1E1D2A4A4F9B}"/>
              </a:ext>
            </a:extLst>
          </p:cNvPr>
          <p:cNvSpPr/>
          <p:nvPr/>
        </p:nvSpPr>
        <p:spPr>
          <a:xfrm>
            <a:off x="388444" y="1092941"/>
            <a:ext cx="10410620" cy="4324261"/>
          </a:xfrm>
          <a:prstGeom prst="rect">
            <a:avLst/>
          </a:prstGeom>
        </p:spPr>
        <p:txBody>
          <a:bodyPr wrap="square">
            <a:spAutoFit/>
          </a:bodyPr>
          <a:lstStyle/>
          <a:p>
            <a:pPr algn="just"/>
            <a:r>
              <a:rPr lang="lt-LT" sz="2000" b="1" dirty="0" smtClean="0">
                <a:latin typeface="Trebuchet MS" panose="020B0603020202020204" pitchFamily="34" charset="0"/>
              </a:rPr>
              <a:t>Į subsidiją </a:t>
            </a:r>
            <a:r>
              <a:rPr lang="lt-LT" sz="2000" b="1" dirty="0" smtClean="0">
                <a:solidFill>
                  <a:srgbClr val="FF0000"/>
                </a:solidFill>
                <a:latin typeface="Trebuchet MS" panose="020B0603020202020204" pitchFamily="34" charset="0"/>
              </a:rPr>
              <a:t>nepretenduoja </a:t>
            </a:r>
            <a:r>
              <a:rPr lang="lt-LT" sz="2000" b="1" dirty="0" smtClean="0">
                <a:latin typeface="Trebuchet MS" panose="020B0603020202020204" pitchFamily="34" charset="0"/>
              </a:rPr>
              <a:t>savarankiškos įmonės, kurių;</a:t>
            </a:r>
            <a:endParaRPr lang="en-US" sz="2000" b="1" dirty="0" smtClean="0">
              <a:latin typeface="Trebuchet MS" panose="020B0603020202020204" pitchFamily="34" charset="0"/>
            </a:endParaRPr>
          </a:p>
          <a:p>
            <a:pPr algn="just"/>
            <a:endParaRPr lang="lt-LT" sz="2000" b="1" dirty="0" smtClean="0">
              <a:latin typeface="Trebuchet MS" panose="020B0603020202020204" pitchFamily="34" charset="0"/>
            </a:endParaRPr>
          </a:p>
          <a:p>
            <a:pPr marL="285750" indent="-285750" algn="just">
              <a:spcBef>
                <a:spcPts val="600"/>
              </a:spcBef>
              <a:spcAft>
                <a:spcPts val="600"/>
              </a:spcAft>
              <a:buFont typeface="Arial" panose="020B0604020202020204" pitchFamily="34" charset="0"/>
              <a:buChar char="•"/>
            </a:pPr>
            <a:r>
              <a:rPr lang="en-US" dirty="0" smtClean="0">
                <a:latin typeface="Trebuchet MS" panose="020B0603020202020204" pitchFamily="34" charset="0"/>
              </a:rPr>
              <a:t>2019 m. </a:t>
            </a:r>
            <a:r>
              <a:rPr lang="lt-LT" dirty="0" smtClean="0">
                <a:latin typeface="Trebuchet MS" panose="020B0603020202020204" pitchFamily="34" charset="0"/>
              </a:rPr>
              <a:t>metinės pajamos </a:t>
            </a:r>
            <a:r>
              <a:rPr lang="lt-LT" b="1" dirty="0" smtClean="0">
                <a:latin typeface="Trebuchet MS" panose="020B0603020202020204" pitchFamily="34" charset="0"/>
              </a:rPr>
              <a:t>viršijo </a:t>
            </a:r>
            <a:r>
              <a:rPr lang="en-US" b="1" dirty="0" smtClean="0">
                <a:latin typeface="Trebuchet MS" panose="020B0603020202020204" pitchFamily="34" charset="0"/>
              </a:rPr>
              <a:t>50 </a:t>
            </a:r>
            <a:r>
              <a:rPr lang="lt-LT" b="1" dirty="0" smtClean="0">
                <a:latin typeface="Trebuchet MS" panose="020B0603020202020204" pitchFamily="34" charset="0"/>
              </a:rPr>
              <a:t>mln. eurų </a:t>
            </a:r>
            <a:r>
              <a:rPr lang="lt-LT" dirty="0" smtClean="0">
                <a:latin typeface="Trebuchet MS" panose="020B0603020202020204" pitchFamily="34" charset="0"/>
              </a:rPr>
              <a:t>arba </a:t>
            </a:r>
            <a:r>
              <a:rPr lang="en-US" dirty="0" smtClean="0">
                <a:latin typeface="Trebuchet MS" panose="020B0603020202020204" pitchFamily="34" charset="0"/>
              </a:rPr>
              <a:t>2019 m. </a:t>
            </a:r>
            <a:r>
              <a:rPr lang="en-US" dirty="0" err="1" smtClean="0">
                <a:latin typeface="Trebuchet MS" panose="020B0603020202020204" pitchFamily="34" charset="0"/>
              </a:rPr>
              <a:t>gruod</a:t>
            </a:r>
            <a:r>
              <a:rPr lang="lt-LT" dirty="0" err="1" smtClean="0">
                <a:latin typeface="Trebuchet MS" panose="020B0603020202020204" pitchFamily="34" charset="0"/>
              </a:rPr>
              <a:t>žio</a:t>
            </a:r>
            <a:r>
              <a:rPr lang="lt-LT" dirty="0" smtClean="0">
                <a:latin typeface="Trebuchet MS" panose="020B0603020202020204" pitchFamily="34" charset="0"/>
              </a:rPr>
              <a:t> </a:t>
            </a:r>
            <a:r>
              <a:rPr lang="en-US" dirty="0" smtClean="0">
                <a:latin typeface="Trebuchet MS" panose="020B0603020202020204" pitchFamily="34" charset="0"/>
              </a:rPr>
              <a:t>31 d. </a:t>
            </a:r>
            <a:r>
              <a:rPr lang="lt-LT" dirty="0" smtClean="0">
                <a:latin typeface="Trebuchet MS" panose="020B0603020202020204" pitchFamily="34" charset="0"/>
              </a:rPr>
              <a:t>turto balansinė vertė </a:t>
            </a:r>
            <a:r>
              <a:rPr lang="lt-LT" b="1" dirty="0" smtClean="0">
                <a:latin typeface="Trebuchet MS" panose="020B0603020202020204" pitchFamily="34" charset="0"/>
              </a:rPr>
              <a:t>viršijo </a:t>
            </a:r>
            <a:r>
              <a:rPr lang="en-US" b="1" dirty="0" smtClean="0">
                <a:latin typeface="Trebuchet MS" panose="020B0603020202020204" pitchFamily="34" charset="0"/>
              </a:rPr>
              <a:t>43 </a:t>
            </a:r>
            <a:r>
              <a:rPr lang="lt-LT" b="1" dirty="0" smtClean="0">
                <a:latin typeface="Trebuchet MS" panose="020B0603020202020204" pitchFamily="34" charset="0"/>
              </a:rPr>
              <a:t>mln. eurų</a:t>
            </a:r>
            <a:r>
              <a:rPr lang="en-US" dirty="0" smtClean="0">
                <a:latin typeface="Trebuchet MS" panose="020B0603020202020204" pitchFamily="34" charset="0"/>
              </a:rPr>
              <a:t>;</a:t>
            </a:r>
            <a:endParaRPr lang="lt-LT" dirty="0" smtClean="0">
              <a:latin typeface="Trebuchet MS" panose="020B0603020202020204" pitchFamily="34" charset="0"/>
            </a:endParaRPr>
          </a:p>
          <a:p>
            <a:pPr marL="285750" indent="-285750" algn="just">
              <a:spcBef>
                <a:spcPts val="600"/>
              </a:spcBef>
              <a:spcAft>
                <a:spcPts val="600"/>
              </a:spcAft>
              <a:buFont typeface="Arial" panose="020B0604020202020204" pitchFamily="34" charset="0"/>
              <a:buChar char="•"/>
            </a:pPr>
            <a:endParaRPr lang="lt-LT" dirty="0" smtClean="0">
              <a:latin typeface="Trebuchet MS" panose="020B0603020202020204" pitchFamily="34" charset="0"/>
            </a:endParaRPr>
          </a:p>
          <a:p>
            <a:pPr marL="285750" indent="-285750" algn="just">
              <a:spcBef>
                <a:spcPts val="600"/>
              </a:spcBef>
              <a:spcAft>
                <a:spcPts val="600"/>
              </a:spcAft>
              <a:buFont typeface="Arial" panose="020B0604020202020204" pitchFamily="34" charset="0"/>
              <a:buChar char="•"/>
            </a:pPr>
            <a:r>
              <a:rPr lang="en-US" b="1" dirty="0">
                <a:latin typeface="Trebuchet MS" panose="020B0603020202020204" pitchFamily="34" charset="0"/>
              </a:rPr>
              <a:t>25 </a:t>
            </a:r>
            <a:r>
              <a:rPr lang="lt-LT" b="1" dirty="0">
                <a:latin typeface="Trebuchet MS" panose="020B0603020202020204" pitchFamily="34" charset="0"/>
              </a:rPr>
              <a:t>proc</a:t>
            </a:r>
            <a:r>
              <a:rPr lang="lt-LT" b="1" dirty="0" smtClean="0">
                <a:latin typeface="Trebuchet MS" panose="020B0603020202020204" pitchFamily="34" charset="0"/>
              </a:rPr>
              <a:t>. </a:t>
            </a:r>
            <a:r>
              <a:rPr lang="lt-LT" dirty="0">
                <a:latin typeface="Trebuchet MS" panose="020B0603020202020204" pitchFamily="34" charset="0"/>
              </a:rPr>
              <a:t>(kultūros sektoriaus įmonių atveju - </a:t>
            </a:r>
            <a:r>
              <a:rPr lang="lt-LT" b="1" dirty="0">
                <a:latin typeface="Trebuchet MS" panose="020B0603020202020204" pitchFamily="34" charset="0"/>
              </a:rPr>
              <a:t>50 p</a:t>
            </a:r>
            <a:r>
              <a:rPr lang="en-US" b="1" dirty="0">
                <a:latin typeface="Trebuchet MS" panose="020B0603020202020204" pitchFamily="34" charset="0"/>
              </a:rPr>
              <a:t>roc.</a:t>
            </a:r>
            <a:r>
              <a:rPr lang="lt-LT" dirty="0">
                <a:latin typeface="Trebuchet MS" panose="020B0603020202020204" pitchFamily="34" charset="0"/>
              </a:rPr>
              <a:t>)</a:t>
            </a:r>
            <a:r>
              <a:rPr lang="lt-LT" b="1" dirty="0" smtClean="0">
                <a:latin typeface="Trebuchet MS" panose="020B0603020202020204" pitchFamily="34" charset="0"/>
              </a:rPr>
              <a:t> </a:t>
            </a:r>
            <a:r>
              <a:rPr lang="lt-LT" b="1" dirty="0">
                <a:latin typeface="Trebuchet MS" panose="020B0603020202020204" pitchFamily="34" charset="0"/>
              </a:rPr>
              <a:t>ir daugiau</a:t>
            </a:r>
            <a:r>
              <a:rPr lang="lt-LT" b="1" dirty="0" smtClean="0">
                <a:latin typeface="Trebuchet MS" panose="020B0603020202020204" pitchFamily="34" charset="0"/>
              </a:rPr>
              <a:t> </a:t>
            </a:r>
            <a:r>
              <a:rPr lang="lt-LT" dirty="0">
                <a:latin typeface="Trebuchet MS" panose="020B0603020202020204" pitchFamily="34" charset="0"/>
              </a:rPr>
              <a:t>dalyvavimą įmonės kapitale žyminčių kapitalo dalių </a:t>
            </a:r>
            <a:r>
              <a:rPr lang="lt-LT" dirty="0" smtClean="0">
                <a:latin typeface="Trebuchet MS" panose="020B0603020202020204" pitchFamily="34" charset="0"/>
              </a:rPr>
              <a:t>ar dalyvių </a:t>
            </a:r>
            <a:r>
              <a:rPr lang="lt-LT" dirty="0">
                <a:latin typeface="Trebuchet MS" panose="020B0603020202020204" pitchFamily="34" charset="0"/>
              </a:rPr>
              <a:t>balsų </a:t>
            </a:r>
            <a:r>
              <a:rPr lang="lt-LT" dirty="0" smtClean="0">
                <a:latin typeface="Trebuchet MS" panose="020B0603020202020204" pitchFamily="34" charset="0"/>
              </a:rPr>
              <a:t>turi valstybė ir (ar) </a:t>
            </a:r>
            <a:r>
              <a:rPr lang="lt-LT" dirty="0">
                <a:latin typeface="Trebuchet MS" panose="020B0603020202020204" pitchFamily="34" charset="0"/>
              </a:rPr>
              <a:t>savivaldybė </a:t>
            </a:r>
            <a:r>
              <a:rPr lang="lt-LT" dirty="0" smtClean="0">
                <a:latin typeface="Trebuchet MS" panose="020B0603020202020204" pitchFamily="34" charset="0"/>
              </a:rPr>
              <a:t>bei </a:t>
            </a:r>
            <a:r>
              <a:rPr lang="lt-LT" b="1" dirty="0">
                <a:latin typeface="Trebuchet MS" panose="020B0603020202020204" pitchFamily="34" charset="0"/>
              </a:rPr>
              <a:t>valstybės ir savivaldybių </a:t>
            </a:r>
            <a:r>
              <a:rPr lang="lt-LT" b="1" dirty="0" smtClean="0">
                <a:latin typeface="Trebuchet MS" panose="020B0603020202020204" pitchFamily="34" charset="0"/>
              </a:rPr>
              <a:t>įmonės</a:t>
            </a:r>
            <a:r>
              <a:rPr lang="en-US" dirty="0" smtClean="0">
                <a:latin typeface="Trebuchet MS" panose="020B0603020202020204" pitchFamily="34" charset="0"/>
              </a:rPr>
              <a:t>;</a:t>
            </a:r>
            <a:endParaRPr lang="lt-LT" dirty="0" smtClean="0">
              <a:latin typeface="Trebuchet MS" panose="020B0603020202020204" pitchFamily="34" charset="0"/>
            </a:endParaRPr>
          </a:p>
          <a:p>
            <a:pPr marL="285750" indent="-285750" algn="just">
              <a:spcBef>
                <a:spcPts val="600"/>
              </a:spcBef>
              <a:spcAft>
                <a:spcPts val="600"/>
              </a:spcAft>
              <a:buFont typeface="Arial" panose="020B0604020202020204" pitchFamily="34" charset="0"/>
              <a:buChar char="•"/>
            </a:pPr>
            <a:endParaRPr lang="lt-LT" dirty="0" smtClean="0">
              <a:latin typeface="Trebuchet MS" panose="020B0603020202020204" pitchFamily="34" charset="0"/>
            </a:endParaRPr>
          </a:p>
          <a:p>
            <a:pPr marL="285750" indent="-285750" algn="just">
              <a:spcBef>
                <a:spcPts val="600"/>
              </a:spcBef>
              <a:spcAft>
                <a:spcPts val="600"/>
              </a:spcAft>
              <a:buFont typeface="Arial" panose="020B0604020202020204" pitchFamily="34" charset="0"/>
              <a:buChar char="•"/>
            </a:pPr>
            <a:r>
              <a:rPr lang="en-US" dirty="0" err="1">
                <a:latin typeface="Trebuchet MS" panose="020B0603020202020204" pitchFamily="34" charset="0"/>
              </a:rPr>
              <a:t>nors</a:t>
            </a:r>
            <a:r>
              <a:rPr lang="en-US" dirty="0">
                <a:latin typeface="Trebuchet MS" panose="020B0603020202020204" pitchFamily="34" charset="0"/>
              </a:rPr>
              <a:t> </a:t>
            </a:r>
            <a:r>
              <a:rPr lang="en-US" dirty="0" err="1">
                <a:latin typeface="Trebuchet MS" panose="020B0603020202020204" pitchFamily="34" charset="0"/>
              </a:rPr>
              <a:t>viena</a:t>
            </a:r>
            <a:r>
              <a:rPr lang="en-US" dirty="0">
                <a:latin typeface="Trebuchet MS" panose="020B0603020202020204" pitchFamily="34" charset="0"/>
              </a:rPr>
              <a:t> </a:t>
            </a:r>
            <a:r>
              <a:rPr lang="lt-LT" dirty="0">
                <a:latin typeface="Trebuchet MS" panose="020B0603020202020204" pitchFamily="34" charset="0"/>
              </a:rPr>
              <a:t>vykdoma veikla </a:t>
            </a:r>
            <a:r>
              <a:rPr lang="lt-LT" dirty="0" smtClean="0">
                <a:latin typeface="Trebuchet MS" panose="020B0603020202020204" pitchFamily="34" charset="0"/>
              </a:rPr>
              <a:t>yra</a:t>
            </a:r>
            <a:r>
              <a:rPr lang="en-US" dirty="0" smtClean="0">
                <a:latin typeface="Trebuchet MS" panose="020B0603020202020204" pitchFamily="34" charset="0"/>
              </a:rPr>
              <a:t> </a:t>
            </a:r>
            <a:r>
              <a:rPr lang="en-US" dirty="0" err="1" smtClean="0">
                <a:latin typeface="Trebuchet MS" panose="020B0603020202020204" pitchFamily="34" charset="0"/>
              </a:rPr>
              <a:t>priskiriama</a:t>
            </a:r>
            <a:r>
              <a:rPr lang="en-US" dirty="0" smtClean="0">
                <a:latin typeface="Trebuchet MS" panose="020B0603020202020204" pitchFamily="34" charset="0"/>
              </a:rPr>
              <a:t> </a:t>
            </a:r>
            <a:r>
              <a:rPr lang="lt-LT" dirty="0">
                <a:latin typeface="Trebuchet MS" panose="020B0603020202020204" pitchFamily="34" charset="0"/>
              </a:rPr>
              <a:t>šiam sektoriui: </a:t>
            </a:r>
            <a:r>
              <a:rPr lang="lt-LT" b="1" dirty="0">
                <a:latin typeface="Trebuchet MS" panose="020B0603020202020204" pitchFamily="34" charset="0"/>
              </a:rPr>
              <a:t>žemės ūkio, žuvininkystės, akvakultūros sritis, kredito ir </a:t>
            </a:r>
            <a:r>
              <a:rPr lang="lt-LT" b="1" dirty="0" smtClean="0">
                <a:latin typeface="Trebuchet MS" panose="020B0603020202020204" pitchFamily="34" charset="0"/>
              </a:rPr>
              <a:t>finansų</a:t>
            </a:r>
            <a:r>
              <a:rPr lang="en-US" b="1" dirty="0">
                <a:latin typeface="Trebuchet MS" panose="020B0603020202020204" pitchFamily="34" charset="0"/>
              </a:rPr>
              <a:t>.</a:t>
            </a:r>
          </a:p>
          <a:p>
            <a:pPr marL="285750" indent="-285750" algn="just">
              <a:spcBef>
                <a:spcPts val="600"/>
              </a:spcBef>
              <a:spcAft>
                <a:spcPts val="600"/>
              </a:spcAft>
              <a:buFont typeface="Arial" panose="020B0604020202020204" pitchFamily="34" charset="0"/>
              <a:buChar char="•"/>
            </a:pPr>
            <a:endParaRPr lang="en-US" dirty="0" smtClean="0">
              <a:latin typeface="Trebuchet MS" panose="020B0603020202020204" pitchFamily="34" charset="0"/>
            </a:endParaRPr>
          </a:p>
        </p:txBody>
      </p:sp>
    </p:spTree>
    <p:extLst>
      <p:ext uri="{BB962C8B-B14F-4D97-AF65-F5344CB8AC3E}">
        <p14:creationId xmlns:p14="http://schemas.microsoft.com/office/powerpoint/2010/main" val="2704756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DD00C3BD-9103-4F99-90E2-DABDD3CC4F07}"/>
              </a:ext>
            </a:extLst>
          </p:cNvPr>
          <p:cNvSpPr/>
          <p:nvPr/>
        </p:nvSpPr>
        <p:spPr>
          <a:xfrm>
            <a:off x="0" y="-46"/>
            <a:ext cx="12192000" cy="882547"/>
          </a:xfrm>
          <a:prstGeom prst="rect">
            <a:avLst/>
          </a:prstGeom>
          <a:solidFill>
            <a:srgbClr val="017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D40"/>
                </a:solidFill>
              </a:rPr>
              <a:t>v</a:t>
            </a:r>
          </a:p>
        </p:txBody>
      </p:sp>
      <p:sp>
        <p:nvSpPr>
          <p:cNvPr id="19" name="Rectangle 18">
            <a:extLst>
              <a:ext uri="{FF2B5EF4-FFF2-40B4-BE49-F238E27FC236}">
                <a16:creationId xmlns="" xmlns:a16="http://schemas.microsoft.com/office/drawing/2014/main" id="{778FE7BF-E869-4314-B55C-2D4BB7536D29}"/>
              </a:ext>
            </a:extLst>
          </p:cNvPr>
          <p:cNvSpPr/>
          <p:nvPr/>
        </p:nvSpPr>
        <p:spPr>
          <a:xfrm>
            <a:off x="30581" y="5062003"/>
            <a:ext cx="9500614" cy="1291607"/>
          </a:xfrm>
          <a:prstGeom prst="rect">
            <a:avLst/>
          </a:prstGeom>
          <a:solidFill>
            <a:srgbClr val="D3E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lt-LT"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 xmlns:a16="http://schemas.microsoft.com/office/drawing/2014/main" id="{9434E411-B336-4B32-B5CB-DB6A3B5449CC}"/>
              </a:ext>
            </a:extLst>
          </p:cNvPr>
          <p:cNvSpPr/>
          <p:nvPr/>
        </p:nvSpPr>
        <p:spPr>
          <a:xfrm>
            <a:off x="-2" y="210394"/>
            <a:ext cx="12192000" cy="461665"/>
          </a:xfrm>
          <a:prstGeom prst="rect">
            <a:avLst/>
          </a:prstGeom>
        </p:spPr>
        <p:txBody>
          <a:bodyPr wrap="square">
            <a:spAutoFit/>
          </a:bodyPr>
          <a:lstStyle/>
          <a:p>
            <a:pPr algn="ctr"/>
            <a:r>
              <a:rPr lang="en-US" sz="2400" b="1" dirty="0" err="1" smtClean="0">
                <a:solidFill>
                  <a:schemeClr val="bg1"/>
                </a:solidFill>
                <a:latin typeface="Trebuchet MS" panose="020B0603020202020204" pitchFamily="34" charset="0"/>
              </a:rPr>
              <a:t>Subsidijos</a:t>
            </a:r>
            <a:r>
              <a:rPr lang="en-US" sz="2400" b="1" dirty="0" smtClean="0">
                <a:solidFill>
                  <a:schemeClr val="bg1"/>
                </a:solidFill>
                <a:latin typeface="Trebuchet MS" panose="020B0603020202020204" pitchFamily="34" charset="0"/>
              </a:rPr>
              <a:t> </a:t>
            </a:r>
            <a:r>
              <a:rPr lang="en-US" sz="2400" b="1" dirty="0" err="1" smtClean="0">
                <a:solidFill>
                  <a:schemeClr val="bg1"/>
                </a:solidFill>
                <a:latin typeface="Trebuchet MS" panose="020B0603020202020204" pitchFamily="34" charset="0"/>
              </a:rPr>
              <a:t>dydis</a:t>
            </a:r>
            <a:endParaRPr lang="en-US" sz="2400" b="1" dirty="0">
              <a:solidFill>
                <a:schemeClr val="bg1"/>
              </a:solidFill>
              <a:latin typeface="Trebuchet MS" panose="020B0603020202020204" pitchFamily="34" charset="0"/>
            </a:endParaRPr>
          </a:p>
        </p:txBody>
      </p:sp>
      <p:sp>
        <p:nvSpPr>
          <p:cNvPr id="2" name="Stačiakampis 1"/>
          <p:cNvSpPr/>
          <p:nvPr/>
        </p:nvSpPr>
        <p:spPr>
          <a:xfrm>
            <a:off x="1607127" y="1471177"/>
            <a:ext cx="9073065" cy="830997"/>
          </a:xfrm>
          <a:prstGeom prst="rect">
            <a:avLst/>
          </a:prstGeom>
        </p:spPr>
        <p:txBody>
          <a:bodyPr wrap="square">
            <a:spAutoFit/>
          </a:bodyPr>
          <a:lstStyle/>
          <a:p>
            <a:pPr algn="just"/>
            <a:r>
              <a:rPr lang="lt-LT" sz="2400" b="1" dirty="0">
                <a:solidFill>
                  <a:srgbClr val="007D40"/>
                </a:solidFill>
                <a:latin typeface="Trebuchet MS" panose="020B0603020202020204" pitchFamily="34" charset="0"/>
              </a:rPr>
              <a:t>25 proc.</a:t>
            </a:r>
            <a:r>
              <a:rPr lang="lt-LT" sz="2400" dirty="0">
                <a:solidFill>
                  <a:srgbClr val="007D40"/>
                </a:solidFill>
                <a:latin typeface="Trebuchet MS" panose="020B0603020202020204" pitchFamily="34" charset="0"/>
              </a:rPr>
              <a:t> </a:t>
            </a:r>
            <a:r>
              <a:rPr lang="lt-LT" dirty="0">
                <a:latin typeface="Trebuchet MS" panose="020B0603020202020204" pitchFamily="34" charset="0"/>
              </a:rPr>
              <a:t>nuo </a:t>
            </a:r>
            <a:r>
              <a:rPr lang="lt-LT" dirty="0" smtClean="0">
                <a:latin typeface="Trebuchet MS" panose="020B0603020202020204" pitchFamily="34" charset="0"/>
              </a:rPr>
              <a:t>sumokėto ir / arba įskaityto GPM</a:t>
            </a:r>
            <a:r>
              <a:rPr lang="lt-LT" dirty="0">
                <a:latin typeface="Trebuchet MS" panose="020B0603020202020204" pitchFamily="34" charset="0"/>
              </a:rPr>
              <a:t>, </a:t>
            </a:r>
            <a:r>
              <a:rPr lang="lt-LT" dirty="0" smtClean="0">
                <a:latin typeface="Trebuchet MS" panose="020B0603020202020204" pitchFamily="34" charset="0"/>
              </a:rPr>
              <a:t>jei</a:t>
            </a:r>
            <a:r>
              <a:rPr lang="en-US" dirty="0" smtClean="0">
                <a:latin typeface="Trebuchet MS" panose="020B0603020202020204" pitchFamily="34" charset="0"/>
              </a:rPr>
              <a:t> u</a:t>
            </a:r>
            <a:r>
              <a:rPr lang="lt-LT" dirty="0" smtClean="0">
                <a:latin typeface="Trebuchet MS" panose="020B0603020202020204" pitchFamily="34" charset="0"/>
              </a:rPr>
              <a:t>ž 2019 m</a:t>
            </a:r>
            <a:r>
              <a:rPr lang="en-US" dirty="0" smtClean="0">
                <a:latin typeface="Trebuchet MS" panose="020B0603020202020204" pitchFamily="34" charset="0"/>
              </a:rPr>
              <a:t>.</a:t>
            </a:r>
            <a:r>
              <a:rPr lang="lt-LT" dirty="0" smtClean="0">
                <a:latin typeface="Trebuchet MS" panose="020B0603020202020204" pitchFamily="34" charset="0"/>
              </a:rPr>
              <a:t> sumokėta A klasei priskiriama GPM</a:t>
            </a:r>
            <a:r>
              <a:rPr lang="en-US" dirty="0" smtClean="0">
                <a:latin typeface="Trebuchet MS" panose="020B0603020202020204" pitchFamily="34" charset="0"/>
              </a:rPr>
              <a:t> </a:t>
            </a:r>
            <a:r>
              <a:rPr lang="en-US" dirty="0" err="1" smtClean="0">
                <a:latin typeface="Trebuchet MS" panose="020B0603020202020204" pitchFamily="34" charset="0"/>
              </a:rPr>
              <a:t>suma</a:t>
            </a:r>
            <a:r>
              <a:rPr lang="lt-LT" dirty="0">
                <a:latin typeface="Trebuchet MS" panose="020B0603020202020204" pitchFamily="34" charset="0"/>
              </a:rPr>
              <a:t> </a:t>
            </a:r>
            <a:r>
              <a:rPr lang="lt-LT" dirty="0" smtClean="0">
                <a:latin typeface="Trebuchet MS" panose="020B0603020202020204" pitchFamily="34" charset="0"/>
              </a:rPr>
              <a:t>   </a:t>
            </a:r>
            <a:r>
              <a:rPr lang="lt-LT" sz="2400" dirty="0" smtClean="0">
                <a:latin typeface="Trebuchet MS" panose="020B0603020202020204" pitchFamily="34" charset="0"/>
              </a:rPr>
              <a:t> </a:t>
            </a:r>
            <a:r>
              <a:rPr lang="lt-LT" sz="2000" b="1" dirty="0" smtClean="0">
                <a:latin typeface="Trebuchet MS" panose="020B0603020202020204" pitchFamily="34" charset="0"/>
              </a:rPr>
              <a:t>2</a:t>
            </a:r>
            <a:r>
              <a:rPr lang="lt-LT" sz="2000" b="1" dirty="0">
                <a:latin typeface="Trebuchet MS" panose="020B0603020202020204" pitchFamily="34" charset="0"/>
              </a:rPr>
              <a:t> 000 </a:t>
            </a:r>
            <a:r>
              <a:rPr lang="lt-LT" sz="2000" b="1" dirty="0" smtClean="0">
                <a:latin typeface="Trebuchet MS" panose="020B0603020202020204" pitchFamily="34" charset="0"/>
              </a:rPr>
              <a:t>eurų</a:t>
            </a:r>
            <a:r>
              <a:rPr lang="en-US" dirty="0" smtClean="0">
                <a:latin typeface="Trebuchet MS" panose="020B0603020202020204" pitchFamily="34" charset="0"/>
              </a:rPr>
              <a:t>.</a:t>
            </a:r>
            <a:endParaRPr lang="lt-LT" dirty="0">
              <a:latin typeface="Trebuchet MS" panose="020B0603020202020204" pitchFamily="34" charset="0"/>
            </a:endParaRPr>
          </a:p>
        </p:txBody>
      </p:sp>
      <p:pic>
        <p:nvPicPr>
          <p:cNvPr id="6" name="Paveikslėlis 5">
            <a:extLst>
              <a:ext uri="{FF2B5EF4-FFF2-40B4-BE49-F238E27FC236}">
                <a16:creationId xmlns:lc="http://schemas.openxmlformats.org/drawingml/2006/lockedCanvas" xmlns="" xmlns:a16="http://schemas.microsoft.com/office/drawing/2014/main" id="{93F05D39-AB46-41FF-92AB-42E41DA63D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779" y="1468482"/>
            <a:ext cx="890396" cy="513370"/>
          </a:xfrm>
          <a:prstGeom prst="rect">
            <a:avLst/>
          </a:prstGeom>
        </p:spPr>
      </p:pic>
      <p:sp>
        <p:nvSpPr>
          <p:cNvPr id="4" name="TextBox 3"/>
          <p:cNvSpPr txBox="1"/>
          <p:nvPr/>
        </p:nvSpPr>
        <p:spPr>
          <a:xfrm>
            <a:off x="1607126" y="2660017"/>
            <a:ext cx="9073066" cy="584775"/>
          </a:xfrm>
          <a:prstGeom prst="rect">
            <a:avLst/>
          </a:prstGeom>
          <a:noFill/>
        </p:spPr>
        <p:txBody>
          <a:bodyPr wrap="square" rtlCol="0">
            <a:spAutoFit/>
          </a:bodyPr>
          <a:lstStyle/>
          <a:p>
            <a:pPr algn="just"/>
            <a:r>
              <a:rPr lang="lt-LT" sz="2400" b="1" dirty="0" smtClean="0">
                <a:solidFill>
                  <a:srgbClr val="007D40"/>
                </a:solidFill>
                <a:latin typeface="Trebuchet MS" panose="020B0603020202020204" pitchFamily="34" charset="0"/>
              </a:rPr>
              <a:t>500</a:t>
            </a:r>
            <a:r>
              <a:rPr lang="en-US" sz="2400" b="1" dirty="0" smtClean="0">
                <a:solidFill>
                  <a:srgbClr val="007D40"/>
                </a:solidFill>
                <a:latin typeface="Trebuchet MS" panose="020B0603020202020204" pitchFamily="34" charset="0"/>
              </a:rPr>
              <a:t> </a:t>
            </a:r>
            <a:r>
              <a:rPr lang="en-US" sz="2400" b="1" dirty="0" err="1" smtClean="0">
                <a:solidFill>
                  <a:srgbClr val="007D40"/>
                </a:solidFill>
                <a:latin typeface="Trebuchet MS" panose="020B0603020202020204" pitchFamily="34" charset="0"/>
              </a:rPr>
              <a:t>eur</a:t>
            </a:r>
            <a:r>
              <a:rPr lang="lt-LT" sz="2400" b="1" dirty="0" smtClean="0">
                <a:solidFill>
                  <a:srgbClr val="007D40"/>
                </a:solidFill>
                <a:latin typeface="Trebuchet MS" panose="020B0603020202020204" pitchFamily="34" charset="0"/>
              </a:rPr>
              <a:t>ų</a:t>
            </a:r>
            <a:r>
              <a:rPr lang="lt-LT" sz="2400" dirty="0" smtClean="0">
                <a:solidFill>
                  <a:srgbClr val="007D40"/>
                </a:solidFill>
                <a:latin typeface="Trebuchet MS" panose="020B0603020202020204" pitchFamily="34" charset="0"/>
              </a:rPr>
              <a:t> </a:t>
            </a:r>
            <a:r>
              <a:rPr lang="lt-LT" dirty="0">
                <a:latin typeface="Trebuchet MS" panose="020B0603020202020204" pitchFamily="34" charset="0"/>
              </a:rPr>
              <a:t>subsidija, jei </a:t>
            </a:r>
            <a:r>
              <a:rPr lang="lt-LT" dirty="0" smtClean="0">
                <a:latin typeface="Trebuchet MS" panose="020B0603020202020204" pitchFamily="34" charset="0"/>
              </a:rPr>
              <a:t>ši A </a:t>
            </a:r>
            <a:r>
              <a:rPr lang="lt-LT" dirty="0">
                <a:latin typeface="Trebuchet MS" panose="020B0603020202020204" pitchFamily="34" charset="0"/>
              </a:rPr>
              <a:t>klasei </a:t>
            </a:r>
            <a:r>
              <a:rPr lang="lt-LT" dirty="0" smtClean="0">
                <a:latin typeface="Trebuchet MS" panose="020B0603020202020204" pitchFamily="34" charset="0"/>
              </a:rPr>
              <a:t>priskiriama GPM suma</a:t>
            </a:r>
            <a:r>
              <a:rPr lang="en-US" dirty="0" smtClean="0">
                <a:latin typeface="Trebuchet MS" panose="020B0603020202020204" pitchFamily="34" charset="0"/>
              </a:rPr>
              <a:t> </a:t>
            </a:r>
            <a:r>
              <a:rPr lang="lt-LT" dirty="0" smtClean="0">
                <a:latin typeface="Trebuchet MS" panose="020B0603020202020204" pitchFamily="34" charset="0"/>
              </a:rPr>
              <a:t>    </a:t>
            </a:r>
            <a:r>
              <a:rPr lang="en-US" dirty="0" smtClean="0">
                <a:latin typeface="Trebuchet MS" panose="020B0603020202020204" pitchFamily="34" charset="0"/>
              </a:rPr>
              <a:t> </a:t>
            </a:r>
            <a:r>
              <a:rPr lang="lt-LT" dirty="0" smtClean="0">
                <a:latin typeface="Trebuchet MS" panose="020B0603020202020204" pitchFamily="34" charset="0"/>
              </a:rPr>
              <a:t>arba </a:t>
            </a:r>
            <a:r>
              <a:rPr lang="lt-LT" sz="3200" b="1" dirty="0" smtClean="0">
                <a:solidFill>
                  <a:srgbClr val="FF0000"/>
                </a:solidFill>
                <a:latin typeface="Trebuchet MS" panose="020B0603020202020204" pitchFamily="34" charset="0"/>
              </a:rPr>
              <a:t>   </a:t>
            </a:r>
            <a:r>
              <a:rPr lang="lt-LT" sz="2000" b="1" dirty="0" smtClean="0">
                <a:latin typeface="Trebuchet MS" panose="020B0603020202020204" pitchFamily="34" charset="0"/>
              </a:rPr>
              <a:t>2</a:t>
            </a:r>
            <a:r>
              <a:rPr lang="lt-LT" sz="2000" b="1" dirty="0">
                <a:latin typeface="Trebuchet MS" panose="020B0603020202020204" pitchFamily="34" charset="0"/>
              </a:rPr>
              <a:t> 000 </a:t>
            </a:r>
            <a:r>
              <a:rPr lang="lt-LT" sz="2000" b="1" dirty="0" smtClean="0">
                <a:latin typeface="Trebuchet MS" panose="020B0603020202020204" pitchFamily="34" charset="0"/>
              </a:rPr>
              <a:t>eurų</a:t>
            </a:r>
            <a:r>
              <a:rPr lang="en-US" dirty="0" smtClean="0">
                <a:latin typeface="Trebuchet MS" panose="020B0603020202020204" pitchFamily="34" charset="0"/>
              </a:rPr>
              <a:t>.</a:t>
            </a:r>
            <a:endParaRPr lang="lt-LT" dirty="0">
              <a:latin typeface="Trebuchet MS" panose="020B0603020202020204" pitchFamily="34" charset="0"/>
            </a:endParaRPr>
          </a:p>
        </p:txBody>
      </p:sp>
      <p:sp>
        <p:nvSpPr>
          <p:cNvPr id="5" name="TextBox 4"/>
          <p:cNvSpPr txBox="1"/>
          <p:nvPr/>
        </p:nvSpPr>
        <p:spPr>
          <a:xfrm>
            <a:off x="1623805" y="3659251"/>
            <a:ext cx="9056387" cy="1015663"/>
          </a:xfrm>
          <a:prstGeom prst="rect">
            <a:avLst/>
          </a:prstGeom>
          <a:noFill/>
        </p:spPr>
        <p:txBody>
          <a:bodyPr wrap="square" rtlCol="0">
            <a:spAutoFit/>
          </a:bodyPr>
          <a:lstStyle/>
          <a:p>
            <a:pPr algn="just"/>
            <a:r>
              <a:rPr lang="lt-LT" sz="2400" b="1" dirty="0">
                <a:solidFill>
                  <a:srgbClr val="007D40"/>
                </a:solidFill>
                <a:latin typeface="Trebuchet MS" panose="020B0603020202020204" pitchFamily="34" charset="0"/>
              </a:rPr>
              <a:t>500 </a:t>
            </a:r>
            <a:r>
              <a:rPr lang="lt-LT" sz="2400" b="1" dirty="0" smtClean="0">
                <a:solidFill>
                  <a:srgbClr val="007D40"/>
                </a:solidFill>
                <a:latin typeface="Trebuchet MS" panose="020B0603020202020204" pitchFamily="34" charset="0"/>
              </a:rPr>
              <a:t>eurų</a:t>
            </a:r>
            <a:r>
              <a:rPr lang="lt-LT" sz="2400" dirty="0" smtClean="0">
                <a:solidFill>
                  <a:srgbClr val="007D40"/>
                </a:solidFill>
                <a:latin typeface="Trebuchet MS" panose="020B0603020202020204" pitchFamily="34" charset="0"/>
              </a:rPr>
              <a:t> </a:t>
            </a:r>
            <a:r>
              <a:rPr lang="lt-LT" dirty="0" smtClean="0">
                <a:latin typeface="Trebuchet MS" panose="020B0603020202020204" pitchFamily="34" charset="0"/>
              </a:rPr>
              <a:t>subsidija </a:t>
            </a:r>
            <a:r>
              <a:rPr lang="lt-LT" dirty="0">
                <a:latin typeface="Trebuchet MS" panose="020B0603020202020204" pitchFamily="34" charset="0"/>
              </a:rPr>
              <a:t>nuo </a:t>
            </a:r>
            <a:r>
              <a:rPr lang="lt-LT" b="1" dirty="0">
                <a:latin typeface="Trebuchet MS" panose="020B0603020202020204" pitchFamily="34" charset="0"/>
              </a:rPr>
              <a:t>2019 m. lapkričio 1 d. iki 2020 m lapkričio 30 d. įsteigtoms įmonėms</a:t>
            </a:r>
            <a:r>
              <a:rPr lang="lt-LT" dirty="0">
                <a:latin typeface="Trebuchet MS" panose="020B0603020202020204" pitchFamily="34" charset="0"/>
              </a:rPr>
              <a:t>,  kurios laikotarpyje nuo 2019 m. lapkričio 1 d. iki 2020 m. sausio 31 d. negavo </a:t>
            </a:r>
            <a:r>
              <a:rPr lang="lt-LT" dirty="0" smtClean="0">
                <a:latin typeface="Trebuchet MS" panose="020B0603020202020204" pitchFamily="34" charset="0"/>
              </a:rPr>
              <a:t>pajamų</a:t>
            </a:r>
            <a:r>
              <a:rPr lang="en-US" dirty="0" smtClean="0">
                <a:latin typeface="Trebuchet MS" panose="020B0603020202020204" pitchFamily="34" charset="0"/>
              </a:rPr>
              <a:t>.</a:t>
            </a:r>
            <a:endParaRPr lang="lt-LT" dirty="0">
              <a:latin typeface="Trebuchet MS" panose="020B0603020202020204" pitchFamily="34" charset="0"/>
            </a:endParaRPr>
          </a:p>
        </p:txBody>
      </p:sp>
      <p:pic>
        <p:nvPicPr>
          <p:cNvPr id="10" name="Paveikslėlis 9">
            <a:extLst>
              <a:ext uri="{FF2B5EF4-FFF2-40B4-BE49-F238E27FC236}">
                <a16:creationId xmlns:lc="http://schemas.openxmlformats.org/drawingml/2006/lockedCanvas" xmlns="" xmlns:a16="http://schemas.microsoft.com/office/drawing/2014/main" id="{93F05D39-AB46-41FF-92AB-42E41DA63D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779" y="2531769"/>
            <a:ext cx="890396" cy="513370"/>
          </a:xfrm>
          <a:prstGeom prst="rect">
            <a:avLst/>
          </a:prstGeom>
        </p:spPr>
      </p:pic>
      <p:pic>
        <p:nvPicPr>
          <p:cNvPr id="11" name="Paveikslėlis 10">
            <a:extLst>
              <a:ext uri="{FF2B5EF4-FFF2-40B4-BE49-F238E27FC236}">
                <a16:creationId xmlns:lc="http://schemas.openxmlformats.org/drawingml/2006/lockedCanvas" xmlns="" xmlns:a16="http://schemas.microsoft.com/office/drawing/2014/main" id="{93F05D39-AB46-41FF-92AB-42E41DA63D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779" y="3653713"/>
            <a:ext cx="890396" cy="513370"/>
          </a:xfrm>
          <a:prstGeom prst="rect">
            <a:avLst/>
          </a:prstGeom>
        </p:spPr>
      </p:pic>
      <p:sp>
        <p:nvSpPr>
          <p:cNvPr id="7" name="TextBox 6"/>
          <p:cNvSpPr txBox="1"/>
          <p:nvPr/>
        </p:nvSpPr>
        <p:spPr>
          <a:xfrm>
            <a:off x="122023" y="5261656"/>
            <a:ext cx="9497465" cy="954107"/>
          </a:xfrm>
          <a:prstGeom prst="rect">
            <a:avLst/>
          </a:prstGeom>
          <a:noFill/>
        </p:spPr>
        <p:txBody>
          <a:bodyPr wrap="square" rtlCol="0">
            <a:spAutoFit/>
          </a:bodyPr>
          <a:lstStyle/>
          <a:p>
            <a:r>
              <a:rPr lang="lt-LT" dirty="0">
                <a:latin typeface="Trebuchet MS" panose="020B0603020202020204" pitchFamily="34" charset="0"/>
              </a:rPr>
              <a:t>Bendra vienai įmonei teikiamo finansavimo pagal Komunikatą (subsidijų, dotacijų, mokesčių lengvatų forma), įskaitant ir apskaičiuotą subsidiją, </a:t>
            </a:r>
            <a:r>
              <a:rPr lang="lt-LT" b="1" dirty="0">
                <a:latin typeface="Trebuchet MS" panose="020B0603020202020204" pitchFamily="34" charset="0"/>
              </a:rPr>
              <a:t>suma negali viršyti </a:t>
            </a:r>
            <a:r>
              <a:rPr lang="lt-LT" sz="2000" b="1" dirty="0">
                <a:solidFill>
                  <a:srgbClr val="FF0000"/>
                </a:solidFill>
                <a:latin typeface="Trebuchet MS" panose="020B0603020202020204" pitchFamily="34" charset="0"/>
              </a:rPr>
              <a:t>800 tūkst. </a:t>
            </a:r>
            <a:r>
              <a:rPr lang="en-US" sz="2000" b="1" dirty="0" err="1" smtClean="0">
                <a:solidFill>
                  <a:srgbClr val="FF0000"/>
                </a:solidFill>
                <a:latin typeface="Trebuchet MS" panose="020B0603020202020204" pitchFamily="34" charset="0"/>
              </a:rPr>
              <a:t>eur</a:t>
            </a:r>
            <a:r>
              <a:rPr lang="lt-LT" sz="2000" b="1" dirty="0" smtClean="0">
                <a:solidFill>
                  <a:srgbClr val="FF0000"/>
                </a:solidFill>
                <a:latin typeface="Trebuchet MS" panose="020B0603020202020204" pitchFamily="34" charset="0"/>
              </a:rPr>
              <a:t>ų</a:t>
            </a:r>
            <a:endParaRPr lang="lt-LT" sz="2400" b="1" dirty="0">
              <a:solidFill>
                <a:srgbClr val="FF0000"/>
              </a:solidFill>
              <a:latin typeface="Trebuchet MS" panose="020B0603020202020204" pitchFamily="34" charset="0"/>
            </a:endParaRPr>
          </a:p>
        </p:txBody>
      </p:sp>
      <p:sp>
        <p:nvSpPr>
          <p:cNvPr id="3" name="TextBox 2"/>
          <p:cNvSpPr txBox="1"/>
          <p:nvPr/>
        </p:nvSpPr>
        <p:spPr>
          <a:xfrm>
            <a:off x="3950208" y="1780138"/>
            <a:ext cx="356616" cy="584775"/>
          </a:xfrm>
          <a:prstGeom prst="rect">
            <a:avLst/>
          </a:prstGeom>
          <a:noFill/>
        </p:spPr>
        <p:txBody>
          <a:bodyPr wrap="square" rtlCol="0">
            <a:spAutoFit/>
          </a:bodyPr>
          <a:lstStyle/>
          <a:p>
            <a:r>
              <a:rPr lang="lt-LT" sz="3200" b="1" dirty="0" smtClean="0">
                <a:solidFill>
                  <a:srgbClr val="FF0000"/>
                </a:solidFill>
                <a:latin typeface="Trebuchet MS" panose="020B0603020202020204" pitchFamily="34" charset="0"/>
              </a:rPr>
              <a:t>&gt;</a:t>
            </a:r>
            <a:endParaRPr lang="lt-LT" sz="3200" b="1" dirty="0">
              <a:solidFill>
                <a:srgbClr val="FF0000"/>
              </a:solidFill>
              <a:latin typeface="Trebuchet MS" panose="020B0603020202020204" pitchFamily="34" charset="0"/>
            </a:endParaRPr>
          </a:p>
        </p:txBody>
      </p:sp>
      <p:sp>
        <p:nvSpPr>
          <p:cNvPr id="8" name="TextBox 7"/>
          <p:cNvSpPr txBox="1"/>
          <p:nvPr/>
        </p:nvSpPr>
        <p:spPr>
          <a:xfrm>
            <a:off x="7744968" y="2687387"/>
            <a:ext cx="429768" cy="584775"/>
          </a:xfrm>
          <a:prstGeom prst="rect">
            <a:avLst/>
          </a:prstGeom>
          <a:noFill/>
        </p:spPr>
        <p:txBody>
          <a:bodyPr wrap="square" rtlCol="0">
            <a:spAutoFit/>
          </a:bodyPr>
          <a:lstStyle/>
          <a:p>
            <a:r>
              <a:rPr lang="lt-LT" sz="3200" b="1" dirty="0" smtClean="0">
                <a:solidFill>
                  <a:srgbClr val="FF0000"/>
                </a:solidFill>
                <a:latin typeface="Trebuchet MS" panose="020B0603020202020204" pitchFamily="34" charset="0"/>
              </a:rPr>
              <a:t>&lt;</a:t>
            </a:r>
            <a:endParaRPr lang="lt-LT" sz="3200" b="1" dirty="0">
              <a:solidFill>
                <a:srgbClr val="FF0000"/>
              </a:solidFill>
              <a:latin typeface="Trebuchet MS" panose="020B0603020202020204" pitchFamily="34" charset="0"/>
            </a:endParaRPr>
          </a:p>
        </p:txBody>
      </p:sp>
      <p:sp>
        <p:nvSpPr>
          <p:cNvPr id="9" name="TextBox 8"/>
          <p:cNvSpPr txBox="1"/>
          <p:nvPr/>
        </p:nvSpPr>
        <p:spPr>
          <a:xfrm>
            <a:off x="8695944" y="2687387"/>
            <a:ext cx="420624" cy="584775"/>
          </a:xfrm>
          <a:prstGeom prst="rect">
            <a:avLst/>
          </a:prstGeom>
          <a:noFill/>
        </p:spPr>
        <p:txBody>
          <a:bodyPr wrap="square" rtlCol="0">
            <a:spAutoFit/>
          </a:bodyPr>
          <a:lstStyle/>
          <a:p>
            <a:r>
              <a:rPr lang="en-US" sz="3200" b="1" dirty="0">
                <a:solidFill>
                  <a:srgbClr val="FF0000"/>
                </a:solidFill>
              </a:rPr>
              <a:t>=</a:t>
            </a:r>
            <a:endParaRPr lang="lt-LT" sz="3200" b="1" dirty="0">
              <a:solidFill>
                <a:srgbClr val="FF0000"/>
              </a:solidFill>
            </a:endParaRPr>
          </a:p>
        </p:txBody>
      </p:sp>
    </p:spTree>
    <p:extLst>
      <p:ext uri="{BB962C8B-B14F-4D97-AF65-F5344CB8AC3E}">
        <p14:creationId xmlns:p14="http://schemas.microsoft.com/office/powerpoint/2010/main" val="2997703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DD00C3BD-9103-4F99-90E2-DABDD3CC4F07}"/>
              </a:ext>
            </a:extLst>
          </p:cNvPr>
          <p:cNvSpPr/>
          <p:nvPr/>
        </p:nvSpPr>
        <p:spPr>
          <a:xfrm>
            <a:off x="0" y="-46"/>
            <a:ext cx="12192000" cy="882547"/>
          </a:xfrm>
          <a:prstGeom prst="rect">
            <a:avLst/>
          </a:prstGeom>
          <a:solidFill>
            <a:srgbClr val="017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D40"/>
                </a:solidFill>
              </a:rPr>
              <a:t>v</a:t>
            </a:r>
          </a:p>
        </p:txBody>
      </p:sp>
      <p:sp>
        <p:nvSpPr>
          <p:cNvPr id="19" name="Rectangle 18">
            <a:extLst>
              <a:ext uri="{FF2B5EF4-FFF2-40B4-BE49-F238E27FC236}">
                <a16:creationId xmlns="" xmlns:a16="http://schemas.microsoft.com/office/drawing/2014/main" id="{778FE7BF-E869-4314-B55C-2D4BB7536D29}"/>
              </a:ext>
            </a:extLst>
          </p:cNvPr>
          <p:cNvSpPr/>
          <p:nvPr/>
        </p:nvSpPr>
        <p:spPr>
          <a:xfrm>
            <a:off x="-1" y="3858768"/>
            <a:ext cx="9684988" cy="2122679"/>
          </a:xfrm>
          <a:prstGeom prst="rect">
            <a:avLst/>
          </a:prstGeom>
          <a:solidFill>
            <a:srgbClr val="D3E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 xmlns:a16="http://schemas.microsoft.com/office/drawing/2014/main" id="{9434E411-B336-4B32-B5CB-DB6A3B5449CC}"/>
              </a:ext>
            </a:extLst>
          </p:cNvPr>
          <p:cNvSpPr/>
          <p:nvPr/>
        </p:nvSpPr>
        <p:spPr>
          <a:xfrm>
            <a:off x="-2" y="210394"/>
            <a:ext cx="12192000" cy="461665"/>
          </a:xfrm>
          <a:prstGeom prst="rect">
            <a:avLst/>
          </a:prstGeom>
        </p:spPr>
        <p:txBody>
          <a:bodyPr wrap="square">
            <a:spAutoFit/>
          </a:bodyPr>
          <a:lstStyle/>
          <a:p>
            <a:pPr algn="ctr"/>
            <a:r>
              <a:rPr lang="lt-LT" sz="2400" b="1" dirty="0" smtClean="0">
                <a:solidFill>
                  <a:schemeClr val="bg1"/>
                </a:solidFill>
                <a:latin typeface="Trebuchet MS" panose="020B0603020202020204" pitchFamily="34" charset="0"/>
              </a:rPr>
              <a:t>Kokius dokumentus teikti kartu su paraiška?</a:t>
            </a:r>
            <a:endParaRPr lang="en-US" sz="2400" b="1" dirty="0">
              <a:solidFill>
                <a:schemeClr val="bg1"/>
              </a:solidFill>
              <a:latin typeface="Trebuchet MS" panose="020B0603020202020204" pitchFamily="34" charset="0"/>
            </a:endParaRPr>
          </a:p>
        </p:txBody>
      </p:sp>
      <p:sp>
        <p:nvSpPr>
          <p:cNvPr id="17" name="Rectangle 16">
            <a:extLst>
              <a:ext uri="{FF2B5EF4-FFF2-40B4-BE49-F238E27FC236}">
                <a16:creationId xmlns="" xmlns:a16="http://schemas.microsoft.com/office/drawing/2014/main" id="{EB845A80-BDD6-4328-8657-1E1D2A4A4F9B}"/>
              </a:ext>
            </a:extLst>
          </p:cNvPr>
          <p:cNvSpPr/>
          <p:nvPr/>
        </p:nvSpPr>
        <p:spPr>
          <a:xfrm>
            <a:off x="331607" y="1407708"/>
            <a:ext cx="10024731" cy="1569660"/>
          </a:xfrm>
          <a:prstGeom prst="rect">
            <a:avLst/>
          </a:prstGeom>
        </p:spPr>
        <p:txBody>
          <a:bodyPr wrap="square">
            <a:spAutoFit/>
          </a:bodyPr>
          <a:lstStyle/>
          <a:p>
            <a:pPr marL="285750" indent="-285750">
              <a:buFont typeface="Arial" panose="020B0604020202020204" pitchFamily="34" charset="0"/>
              <a:buChar char="•"/>
            </a:pPr>
            <a:r>
              <a:rPr lang="lt-LT" b="1" dirty="0" smtClean="0">
                <a:latin typeface="Trebuchet MS" panose="020B0603020202020204" pitchFamily="34" charset="0"/>
              </a:rPr>
              <a:t>Jokių </a:t>
            </a:r>
            <a:r>
              <a:rPr lang="lt-LT" sz="2400" b="1" dirty="0" smtClean="0">
                <a:solidFill>
                  <a:srgbClr val="007D40"/>
                </a:solidFill>
                <a:latin typeface="Trebuchet MS" panose="020B0603020202020204" pitchFamily="34" charset="0"/>
              </a:rPr>
              <a:t>dokumentų</a:t>
            </a:r>
            <a:r>
              <a:rPr lang="lt-LT" b="1" dirty="0" smtClean="0">
                <a:latin typeface="Trebuchet MS" panose="020B0603020202020204" pitchFamily="34" charset="0"/>
              </a:rPr>
              <a:t> kartu su paraiška </a:t>
            </a:r>
            <a:r>
              <a:rPr lang="lt-LT" sz="2400" b="1" dirty="0" smtClean="0">
                <a:solidFill>
                  <a:srgbClr val="007D40"/>
                </a:solidFill>
                <a:latin typeface="Trebuchet MS" panose="020B0603020202020204" pitchFamily="34" charset="0"/>
              </a:rPr>
              <a:t>teikti nereikia</a:t>
            </a:r>
            <a:r>
              <a:rPr lang="lt-LT" b="1" dirty="0" smtClean="0">
                <a:latin typeface="Trebuchet MS" panose="020B0603020202020204" pitchFamily="34" charset="0"/>
              </a:rPr>
              <a:t>.</a:t>
            </a:r>
          </a:p>
          <a:p>
            <a:pPr marL="285750" indent="-285750">
              <a:buFont typeface="Arial" panose="020B0604020202020204" pitchFamily="34" charset="0"/>
              <a:buChar char="•"/>
            </a:pPr>
            <a:endParaRPr lang="lt-LT" b="1" dirty="0" smtClean="0">
              <a:latin typeface="Trebuchet MS" panose="020B0603020202020204" pitchFamily="34" charset="0"/>
            </a:endParaRPr>
          </a:p>
          <a:p>
            <a:pPr marL="285750" indent="-285750">
              <a:buFont typeface="Arial" panose="020B0604020202020204" pitchFamily="34" charset="0"/>
              <a:buChar char="•"/>
            </a:pPr>
            <a:endParaRPr lang="lt-LT" b="1" dirty="0">
              <a:latin typeface="Trebuchet MS" panose="020B0603020202020204" pitchFamily="34" charset="0"/>
            </a:endParaRPr>
          </a:p>
          <a:p>
            <a:pPr marL="285750" indent="-285750">
              <a:buFont typeface="Arial" panose="020B0604020202020204" pitchFamily="34" charset="0"/>
              <a:buChar char="•"/>
            </a:pPr>
            <a:r>
              <a:rPr lang="lt-LT" dirty="0">
                <a:latin typeface="Trebuchet MS" panose="020B0603020202020204" pitchFamily="34" charset="0"/>
              </a:rPr>
              <a:t>Subsidijų paraiška prilyginama </a:t>
            </a:r>
            <a:r>
              <a:rPr lang="lt-LT" dirty="0" smtClean="0">
                <a:latin typeface="Trebuchet MS" panose="020B0603020202020204" pitchFamily="34" charset="0"/>
              </a:rPr>
              <a:t>įmonės įsipareigojimams</a:t>
            </a:r>
            <a:r>
              <a:rPr lang="en-US" dirty="0" smtClean="0">
                <a:latin typeface="Trebuchet MS" panose="020B0603020202020204" pitchFamily="34" charset="0"/>
              </a:rPr>
              <a:t> </a:t>
            </a:r>
            <a:r>
              <a:rPr lang="en-US" dirty="0" err="1" smtClean="0">
                <a:latin typeface="Trebuchet MS" panose="020B0603020202020204" pitchFamily="34" charset="0"/>
              </a:rPr>
              <a:t>ir</a:t>
            </a:r>
            <a:r>
              <a:rPr lang="lt-LT" dirty="0">
                <a:latin typeface="Trebuchet MS" panose="020B0603020202020204" pitchFamily="34" charset="0"/>
              </a:rPr>
              <a:t> </a:t>
            </a:r>
            <a:r>
              <a:rPr lang="lt-LT" dirty="0" smtClean="0">
                <a:latin typeface="Trebuchet MS" panose="020B0603020202020204" pitchFamily="34" charset="0"/>
              </a:rPr>
              <a:t>įmonė, kuriai buvo skirta subsidija, privalo</a:t>
            </a:r>
            <a:r>
              <a:rPr lang="en-US" dirty="0" smtClean="0">
                <a:latin typeface="Trebuchet MS" panose="020B0603020202020204" pitchFamily="34" charset="0"/>
              </a:rPr>
              <a:t> j</a:t>
            </a:r>
            <a:r>
              <a:rPr lang="lt-LT" dirty="0" smtClean="0">
                <a:latin typeface="Trebuchet MS" panose="020B0603020202020204" pitchFamily="34" charset="0"/>
              </a:rPr>
              <a:t>ų laikytis.</a:t>
            </a:r>
            <a:endParaRPr lang="lt-LT" dirty="0">
              <a:latin typeface="Trebuchet MS" panose="020B0603020202020204" pitchFamily="34" charset="0"/>
            </a:endParaRPr>
          </a:p>
        </p:txBody>
      </p:sp>
      <p:sp>
        <p:nvSpPr>
          <p:cNvPr id="2" name="TextBox 1"/>
          <p:cNvSpPr txBox="1"/>
          <p:nvPr/>
        </p:nvSpPr>
        <p:spPr>
          <a:xfrm>
            <a:off x="211057" y="4227609"/>
            <a:ext cx="9262872" cy="1292662"/>
          </a:xfrm>
          <a:prstGeom prst="rect">
            <a:avLst/>
          </a:prstGeom>
          <a:noFill/>
        </p:spPr>
        <p:txBody>
          <a:bodyPr wrap="square" rtlCol="0">
            <a:spAutoFit/>
          </a:bodyPr>
          <a:lstStyle/>
          <a:p>
            <a:r>
              <a:rPr lang="lt-LT" dirty="0">
                <a:latin typeface="Trebuchet MS" panose="020B0603020202020204" pitchFamily="34" charset="0"/>
              </a:rPr>
              <a:t>Mokesčių administratorius turi teisę </a:t>
            </a:r>
            <a:r>
              <a:rPr lang="lt-LT" sz="2000" b="1" dirty="0">
                <a:solidFill>
                  <a:srgbClr val="FF0000"/>
                </a:solidFill>
                <a:latin typeface="Trebuchet MS" panose="020B0603020202020204" pitchFamily="34" charset="0"/>
              </a:rPr>
              <a:t>per</a:t>
            </a:r>
            <a:r>
              <a:rPr lang="lt-LT" dirty="0">
                <a:latin typeface="Trebuchet MS" panose="020B0603020202020204" pitchFamily="34" charset="0"/>
              </a:rPr>
              <a:t> </a:t>
            </a:r>
            <a:r>
              <a:rPr lang="lt-LT" sz="2000" b="1" dirty="0">
                <a:solidFill>
                  <a:srgbClr val="FF0000"/>
                </a:solidFill>
                <a:latin typeface="Trebuchet MS" panose="020B0603020202020204" pitchFamily="34" charset="0"/>
              </a:rPr>
              <a:t>5 darbo dienas </a:t>
            </a:r>
            <a:r>
              <a:rPr lang="lt-LT" dirty="0">
                <a:latin typeface="Trebuchet MS" panose="020B0603020202020204" pitchFamily="34" charset="0"/>
              </a:rPr>
              <a:t>nuo paraiškos pateikimo paprašyti įmonės pateikti </a:t>
            </a:r>
            <a:r>
              <a:rPr lang="lt-LT" sz="2000" b="1" dirty="0">
                <a:latin typeface="Trebuchet MS" panose="020B0603020202020204" pitchFamily="34" charset="0"/>
              </a:rPr>
              <a:t>papildomus duomenis reikalingus paraiškos pagrįstumui </a:t>
            </a:r>
            <a:r>
              <a:rPr lang="lt-LT" sz="2000" b="1" dirty="0" smtClean="0">
                <a:latin typeface="Trebuchet MS" panose="020B0603020202020204" pitchFamily="34" charset="0"/>
              </a:rPr>
              <a:t>įvertinti</a:t>
            </a:r>
            <a:r>
              <a:rPr lang="lt-LT" dirty="0" smtClean="0">
                <a:latin typeface="Trebuchet MS" panose="020B0603020202020204" pitchFamily="34" charset="0"/>
              </a:rPr>
              <a:t>. Jeigu </a:t>
            </a:r>
            <a:r>
              <a:rPr lang="lt-LT" dirty="0">
                <a:latin typeface="Trebuchet MS" panose="020B0603020202020204" pitchFamily="34" charset="0"/>
              </a:rPr>
              <a:t>per nustatytą terminą pareiškėjas pagrindžiančių duomenų </a:t>
            </a:r>
            <a:r>
              <a:rPr lang="lt-LT" dirty="0" smtClean="0">
                <a:latin typeface="Trebuchet MS" panose="020B0603020202020204" pitchFamily="34" charset="0"/>
              </a:rPr>
              <a:t>nepateikia</a:t>
            </a:r>
            <a:r>
              <a:rPr lang="lt-LT" dirty="0">
                <a:latin typeface="Trebuchet MS" panose="020B0603020202020204" pitchFamily="34" charset="0"/>
              </a:rPr>
              <a:t>, VMI subsidijų paraiškos </a:t>
            </a:r>
            <a:r>
              <a:rPr lang="lt-LT" dirty="0" smtClean="0">
                <a:latin typeface="Trebuchet MS" panose="020B0603020202020204" pitchFamily="34" charset="0"/>
              </a:rPr>
              <a:t>netenkina.</a:t>
            </a:r>
          </a:p>
        </p:txBody>
      </p:sp>
    </p:spTree>
    <p:extLst>
      <p:ext uri="{BB962C8B-B14F-4D97-AF65-F5344CB8AC3E}">
        <p14:creationId xmlns:p14="http://schemas.microsoft.com/office/powerpoint/2010/main" val="3406648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1822</TotalTime>
  <Words>1204</Words>
  <Application>Microsoft Office PowerPoint</Application>
  <PresentationFormat>Plačiaekranė</PresentationFormat>
  <Paragraphs>116</Paragraphs>
  <Slides>18</Slides>
  <Notes>1</Notes>
  <HiddenSlides>0</HiddenSlides>
  <MMClips>0</MMClips>
  <ScaleCrop>false</ScaleCrop>
  <HeadingPairs>
    <vt:vector size="6" baseType="variant">
      <vt:variant>
        <vt:lpstr>Naudojami šriftai</vt:lpstr>
      </vt:variant>
      <vt:variant>
        <vt:i4>6</vt:i4>
      </vt:variant>
      <vt:variant>
        <vt:lpstr>Tema</vt:lpstr>
      </vt:variant>
      <vt:variant>
        <vt:i4>1</vt:i4>
      </vt:variant>
      <vt:variant>
        <vt:lpstr>Skaidrių pavadinimai</vt:lpstr>
      </vt:variant>
      <vt:variant>
        <vt:i4>18</vt:i4>
      </vt:variant>
    </vt:vector>
  </HeadingPairs>
  <TitlesOfParts>
    <vt:vector size="25" baseType="lpstr">
      <vt:lpstr>Arial</vt:lpstr>
      <vt:lpstr>Calibri</vt:lpstr>
      <vt:lpstr>Calibri Light</vt:lpstr>
      <vt:lpstr>Times New Roman</vt:lpstr>
      <vt:lpstr>Trebuchet MS</vt:lpstr>
      <vt:lpstr>Wingdings</vt:lpstr>
      <vt:lpstr>Office Theme</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Saule Gimzunaite</dc:creator>
  <cp:lastModifiedBy>Irma Juškaitė</cp:lastModifiedBy>
  <cp:revision>128</cp:revision>
  <dcterms:created xsi:type="dcterms:W3CDTF">2020-11-19T07:11:30Z</dcterms:created>
  <dcterms:modified xsi:type="dcterms:W3CDTF">2021-01-21T10:47:54Z</dcterms:modified>
</cp:coreProperties>
</file>