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02" r:id="rId5"/>
    <p:sldId id="405" r:id="rId6"/>
    <p:sldId id="406" r:id="rId7"/>
    <p:sldId id="407" r:id="rId8"/>
    <p:sldId id="408" r:id="rId9"/>
    <p:sldId id="409" r:id="rId10"/>
    <p:sldId id="410" r:id="rId11"/>
    <p:sldId id="397" r:id="rId12"/>
    <p:sldId id="412" r:id="rId13"/>
    <p:sldId id="399" r:id="rId14"/>
    <p:sldId id="401" r:id="rId15"/>
    <p:sldId id="413" r:id="rId16"/>
    <p:sldId id="404" r:id="rId17"/>
    <p:sldId id="400" r:id="rId18"/>
    <p:sldId id="396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ius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000000"/>
    <a:srgbClr val="F2F2F2"/>
    <a:srgbClr val="014B79"/>
    <a:srgbClr val="03614B"/>
    <a:srgbClr val="EEFFD9"/>
    <a:srgbClr val="3F3F3F"/>
    <a:srgbClr val="03615F"/>
    <a:srgbClr val="014067"/>
    <a:srgbClr val="01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Šviesus stilius 3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Šviesus stilius 2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Vidutinis stilius 1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Vidutinis stilius 1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Vidutinis stilius 2 – paryškinima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5690" autoAdjust="0"/>
  </p:normalViewPr>
  <p:slideViewPr>
    <p:cSldViewPr snapToGrid="0" showGuides="1">
      <p:cViewPr varScale="1">
        <p:scale>
          <a:sx n="105" d="100"/>
          <a:sy n="105" d="100"/>
        </p:scale>
        <p:origin x="994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vnt.lt/veiklos-sritys/nemokumas-2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vnt.lt/veiklos-sritys/nemokumas-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47F32-E8AB-491E-AC1E-963578DAB6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4B03A6B-E27C-4E4B-8C2B-5E9E37806393}">
      <dgm:prSet phldrT="[Tekstas]" custT="1"/>
      <dgm:spPr/>
      <dgm:t>
        <a:bodyPr/>
        <a:lstStyle/>
        <a:p>
          <a:r>
            <a:rPr lang="lt-LT" sz="1800" dirty="0" smtClean="0"/>
            <a:t>VMI </a:t>
          </a:r>
          <a:endParaRPr lang="lt-LT" sz="1800" dirty="0"/>
        </a:p>
      </dgm:t>
    </dgm:pt>
    <dgm:pt modelId="{482B6B9A-7D9F-46B5-B6BD-3CF0B268E456}" type="parTrans" cxnId="{218FFB83-C6D5-4544-A890-328F061399BB}">
      <dgm:prSet/>
      <dgm:spPr/>
      <dgm:t>
        <a:bodyPr/>
        <a:lstStyle/>
        <a:p>
          <a:endParaRPr lang="lt-LT"/>
        </a:p>
      </dgm:t>
    </dgm:pt>
    <dgm:pt modelId="{63A2F49F-0274-492F-B65D-EEA57DA25048}" type="sibTrans" cxnId="{218FFB83-C6D5-4544-A890-328F061399BB}">
      <dgm:prSet/>
      <dgm:spPr/>
      <dgm:t>
        <a:bodyPr/>
        <a:lstStyle/>
        <a:p>
          <a:endParaRPr lang="lt-LT"/>
        </a:p>
      </dgm:t>
    </dgm:pt>
    <dgm:pt modelId="{D957FABE-E2D0-44C4-81BF-B9A2F64254EF}">
      <dgm:prSet phldrT="[Tekstas]" custT="1"/>
      <dgm:spPr>
        <a:solidFill>
          <a:srgbClr val="00B050"/>
        </a:solidFill>
      </dgm:spPr>
      <dgm:t>
        <a:bodyPr/>
        <a:lstStyle/>
        <a:p>
          <a:r>
            <a:rPr lang="lt-LT" sz="1800" dirty="0" smtClean="0"/>
            <a:t>LVPA </a:t>
          </a:r>
          <a:endParaRPr lang="lt-LT" sz="1800" dirty="0"/>
        </a:p>
      </dgm:t>
    </dgm:pt>
    <dgm:pt modelId="{FB3B85F3-1DE3-41AF-A710-077968DF127B}" type="parTrans" cxnId="{48A18BE4-8DD8-4ECF-AC16-6E0AC6B6570A}">
      <dgm:prSet/>
      <dgm:spPr/>
      <dgm:t>
        <a:bodyPr/>
        <a:lstStyle/>
        <a:p>
          <a:endParaRPr lang="lt-LT"/>
        </a:p>
      </dgm:t>
    </dgm:pt>
    <dgm:pt modelId="{CEDEB3C4-0436-4CCF-B13B-1AC38E148BE2}" type="sibTrans" cxnId="{48A18BE4-8DD8-4ECF-AC16-6E0AC6B6570A}">
      <dgm:prSet/>
      <dgm:spPr/>
      <dgm:t>
        <a:bodyPr/>
        <a:lstStyle/>
        <a:p>
          <a:endParaRPr lang="lt-LT"/>
        </a:p>
      </dgm:t>
    </dgm:pt>
    <dgm:pt modelId="{17D59186-5E91-440A-9F39-DE04F692A456}">
      <dgm:prSet phldrT="[Tekstas]" custT="1"/>
      <dgm:spPr/>
      <dgm:t>
        <a:bodyPr/>
        <a:lstStyle/>
        <a:p>
          <a:r>
            <a:rPr lang="lt-LT" sz="1800" dirty="0" smtClean="0"/>
            <a:t>EINMIN </a:t>
          </a:r>
          <a:endParaRPr lang="lt-LT" sz="1800" dirty="0"/>
        </a:p>
      </dgm:t>
    </dgm:pt>
    <dgm:pt modelId="{EC62FB1F-A704-450A-94D7-216180E3267F}" type="parTrans" cxnId="{5301A242-A0AE-4127-B0ED-558F1FCA7845}">
      <dgm:prSet/>
      <dgm:spPr/>
      <dgm:t>
        <a:bodyPr/>
        <a:lstStyle/>
        <a:p>
          <a:endParaRPr lang="lt-LT"/>
        </a:p>
      </dgm:t>
    </dgm:pt>
    <dgm:pt modelId="{E1B0B3F5-0963-41D5-894F-2A518600DFA0}" type="sibTrans" cxnId="{5301A242-A0AE-4127-B0ED-558F1FCA7845}">
      <dgm:prSet/>
      <dgm:spPr/>
      <dgm:t>
        <a:bodyPr/>
        <a:lstStyle/>
        <a:p>
          <a:endParaRPr lang="lt-LT"/>
        </a:p>
      </dgm:t>
    </dgm:pt>
    <dgm:pt modelId="{A7BF16B2-DD9B-4554-A79F-104D0A52A8D0}">
      <dgm:prSet custT="1"/>
      <dgm:spPr/>
      <dgm:t>
        <a:bodyPr/>
        <a:lstStyle/>
        <a:p>
          <a:r>
            <a:rPr lang="lt-LT" sz="1800" dirty="0" smtClean="0"/>
            <a:t>NBFC</a:t>
          </a:r>
          <a:endParaRPr lang="lt-LT" sz="1800" dirty="0"/>
        </a:p>
      </dgm:t>
    </dgm:pt>
    <dgm:pt modelId="{6872A0FD-F65C-4684-BC8A-61357D5FF4BE}" type="parTrans" cxnId="{0BEB403E-C292-412D-9EE6-47F1261B2F30}">
      <dgm:prSet/>
      <dgm:spPr/>
      <dgm:t>
        <a:bodyPr/>
        <a:lstStyle/>
        <a:p>
          <a:endParaRPr lang="lt-LT"/>
        </a:p>
      </dgm:t>
    </dgm:pt>
    <dgm:pt modelId="{05E9814F-3242-4B94-A528-F2560B579A16}" type="sibTrans" cxnId="{0BEB403E-C292-412D-9EE6-47F1261B2F30}">
      <dgm:prSet/>
      <dgm:spPr/>
      <dgm:t>
        <a:bodyPr/>
        <a:lstStyle/>
        <a:p>
          <a:endParaRPr lang="lt-LT"/>
        </a:p>
      </dgm:t>
    </dgm:pt>
    <dgm:pt modelId="{DE01792D-6F49-4336-9CA0-E70C6064FC1A}">
      <dgm:prSet custT="1"/>
      <dgm:spPr/>
      <dgm:t>
        <a:bodyPr/>
        <a:lstStyle/>
        <a:p>
          <a:r>
            <a:rPr lang="lt-LT" sz="1800" dirty="0" err="1" smtClean="0"/>
            <a:t>Konkuren-cijos</a:t>
          </a:r>
          <a:r>
            <a:rPr lang="lt-LT" sz="1800" dirty="0" smtClean="0"/>
            <a:t> taryba</a:t>
          </a:r>
          <a:endParaRPr lang="lt-LT" sz="1800" dirty="0"/>
        </a:p>
      </dgm:t>
    </dgm:pt>
    <dgm:pt modelId="{04E4DF3F-6D79-46B4-BAF2-9E2E1E8E39FC}" type="parTrans" cxnId="{65CE9076-B562-4EC3-BFAF-06E5C3E7043E}">
      <dgm:prSet/>
      <dgm:spPr/>
      <dgm:t>
        <a:bodyPr/>
        <a:lstStyle/>
        <a:p>
          <a:endParaRPr lang="lt-LT"/>
        </a:p>
      </dgm:t>
    </dgm:pt>
    <dgm:pt modelId="{2A93D864-7626-4C7F-ACD6-7AE0D5732DC1}" type="sibTrans" cxnId="{65CE9076-B562-4EC3-BFAF-06E5C3E7043E}">
      <dgm:prSet/>
      <dgm:spPr/>
      <dgm:t>
        <a:bodyPr/>
        <a:lstStyle/>
        <a:p>
          <a:endParaRPr lang="lt-LT"/>
        </a:p>
      </dgm:t>
    </dgm:pt>
    <dgm:pt modelId="{6E0D0D13-491F-4D41-89AA-EE65D711845D}" type="pres">
      <dgm:prSet presAssocID="{F5647F32-E8AB-491E-AC1E-963578DAB63C}" presName="Name0" presStyleCnt="0">
        <dgm:presLayoutVars>
          <dgm:dir/>
          <dgm:animLvl val="lvl"/>
          <dgm:resizeHandles val="exact"/>
        </dgm:presLayoutVars>
      </dgm:prSet>
      <dgm:spPr/>
    </dgm:pt>
    <dgm:pt modelId="{046E7EF3-3DA5-4DDD-82C4-A517F7E1A984}" type="pres">
      <dgm:prSet presAssocID="{34B03A6B-E27C-4E4B-8C2B-5E9E378063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2AD1B1E-E40F-42D4-A86A-31043F8EB181}" type="pres">
      <dgm:prSet presAssocID="{63A2F49F-0274-492F-B65D-EEA57DA25048}" presName="parTxOnlySpace" presStyleCnt="0"/>
      <dgm:spPr/>
    </dgm:pt>
    <dgm:pt modelId="{DFF7BDF1-3320-4E6A-9798-B7624DD4E355}" type="pres">
      <dgm:prSet presAssocID="{D957FABE-E2D0-44C4-81BF-B9A2F64254EF}" presName="parTxOnly" presStyleLbl="node1" presStyleIdx="1" presStyleCnt="5" custScaleX="13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A8A9725-57E0-42BE-AA04-F9B05803D9A9}" type="pres">
      <dgm:prSet presAssocID="{CEDEB3C4-0436-4CCF-B13B-1AC38E148BE2}" presName="parTxOnlySpace" presStyleCnt="0"/>
      <dgm:spPr/>
    </dgm:pt>
    <dgm:pt modelId="{CAC641C7-7EE4-4C52-9A76-6623146CD897}" type="pres">
      <dgm:prSet presAssocID="{17D59186-5E91-440A-9F39-DE04F692A456}" presName="parTxOnly" presStyleLbl="node1" presStyleIdx="2" presStyleCnt="5" custScaleX="112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4BB0562-1ACD-4AF4-9F0D-F49FF7504B4D}" type="pres">
      <dgm:prSet presAssocID="{E1B0B3F5-0963-41D5-894F-2A518600DFA0}" presName="parTxOnlySpace" presStyleCnt="0"/>
      <dgm:spPr/>
    </dgm:pt>
    <dgm:pt modelId="{23597E2A-5448-4C8F-8DAE-F9EFEAF8F6F0}" type="pres">
      <dgm:prSet presAssocID="{DE01792D-6F49-4336-9CA0-E70C6064FC1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AA8C809-892E-47B4-97A4-BF45AAE18B09}" type="pres">
      <dgm:prSet presAssocID="{2A93D864-7626-4C7F-ACD6-7AE0D5732DC1}" presName="parTxOnlySpace" presStyleCnt="0"/>
      <dgm:spPr/>
    </dgm:pt>
    <dgm:pt modelId="{ED980547-BEB5-4DE6-AD1A-76B55CDB6D9A}" type="pres">
      <dgm:prSet presAssocID="{A7BF16B2-DD9B-4554-A79F-104D0A52A8D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BEB403E-C292-412D-9EE6-47F1261B2F30}" srcId="{F5647F32-E8AB-491E-AC1E-963578DAB63C}" destId="{A7BF16B2-DD9B-4554-A79F-104D0A52A8D0}" srcOrd="4" destOrd="0" parTransId="{6872A0FD-F65C-4684-BC8A-61357D5FF4BE}" sibTransId="{05E9814F-3242-4B94-A528-F2560B579A16}"/>
    <dgm:cxn modelId="{44ED693F-FBDF-413E-9DDA-19161AB5B4DF}" type="presOf" srcId="{F5647F32-E8AB-491E-AC1E-963578DAB63C}" destId="{6E0D0D13-491F-4D41-89AA-EE65D711845D}" srcOrd="0" destOrd="0" presId="urn:microsoft.com/office/officeart/2005/8/layout/chevron1"/>
    <dgm:cxn modelId="{CBF3CD65-5DAA-480E-9155-717495AAF63C}" type="presOf" srcId="{DE01792D-6F49-4336-9CA0-E70C6064FC1A}" destId="{23597E2A-5448-4C8F-8DAE-F9EFEAF8F6F0}" srcOrd="0" destOrd="0" presId="urn:microsoft.com/office/officeart/2005/8/layout/chevron1"/>
    <dgm:cxn modelId="{E5507F4E-62E9-4EA1-8FD0-4F094D904503}" type="presOf" srcId="{17D59186-5E91-440A-9F39-DE04F692A456}" destId="{CAC641C7-7EE4-4C52-9A76-6623146CD897}" srcOrd="0" destOrd="0" presId="urn:microsoft.com/office/officeart/2005/8/layout/chevron1"/>
    <dgm:cxn modelId="{65CE9076-B562-4EC3-BFAF-06E5C3E7043E}" srcId="{F5647F32-E8AB-491E-AC1E-963578DAB63C}" destId="{DE01792D-6F49-4336-9CA0-E70C6064FC1A}" srcOrd="3" destOrd="0" parTransId="{04E4DF3F-6D79-46B4-BAF2-9E2E1E8E39FC}" sibTransId="{2A93D864-7626-4C7F-ACD6-7AE0D5732DC1}"/>
    <dgm:cxn modelId="{2F8672EB-4AD3-4E4B-AD6F-A5A3394DD12B}" type="presOf" srcId="{D957FABE-E2D0-44C4-81BF-B9A2F64254EF}" destId="{DFF7BDF1-3320-4E6A-9798-B7624DD4E355}" srcOrd="0" destOrd="0" presId="urn:microsoft.com/office/officeart/2005/8/layout/chevron1"/>
    <dgm:cxn modelId="{48A18BE4-8DD8-4ECF-AC16-6E0AC6B6570A}" srcId="{F5647F32-E8AB-491E-AC1E-963578DAB63C}" destId="{D957FABE-E2D0-44C4-81BF-B9A2F64254EF}" srcOrd="1" destOrd="0" parTransId="{FB3B85F3-1DE3-41AF-A710-077968DF127B}" sibTransId="{CEDEB3C4-0436-4CCF-B13B-1AC38E148BE2}"/>
    <dgm:cxn modelId="{218FFB83-C6D5-4544-A890-328F061399BB}" srcId="{F5647F32-E8AB-491E-AC1E-963578DAB63C}" destId="{34B03A6B-E27C-4E4B-8C2B-5E9E37806393}" srcOrd="0" destOrd="0" parTransId="{482B6B9A-7D9F-46B5-B6BD-3CF0B268E456}" sibTransId="{63A2F49F-0274-492F-B65D-EEA57DA25048}"/>
    <dgm:cxn modelId="{5301A242-A0AE-4127-B0ED-558F1FCA7845}" srcId="{F5647F32-E8AB-491E-AC1E-963578DAB63C}" destId="{17D59186-5E91-440A-9F39-DE04F692A456}" srcOrd="2" destOrd="0" parTransId="{EC62FB1F-A704-450A-94D7-216180E3267F}" sibTransId="{E1B0B3F5-0963-41D5-894F-2A518600DFA0}"/>
    <dgm:cxn modelId="{002244AA-E5B9-4474-AB65-EDFB922F19C1}" type="presOf" srcId="{34B03A6B-E27C-4E4B-8C2B-5E9E37806393}" destId="{046E7EF3-3DA5-4DDD-82C4-A517F7E1A984}" srcOrd="0" destOrd="0" presId="urn:microsoft.com/office/officeart/2005/8/layout/chevron1"/>
    <dgm:cxn modelId="{8DA8ECF8-E143-4620-87F2-42E5496BE572}" type="presOf" srcId="{A7BF16B2-DD9B-4554-A79F-104D0A52A8D0}" destId="{ED980547-BEB5-4DE6-AD1A-76B55CDB6D9A}" srcOrd="0" destOrd="0" presId="urn:microsoft.com/office/officeart/2005/8/layout/chevron1"/>
    <dgm:cxn modelId="{8A235BBC-A8CD-4C86-8865-9277B7CD4166}" type="presParOf" srcId="{6E0D0D13-491F-4D41-89AA-EE65D711845D}" destId="{046E7EF3-3DA5-4DDD-82C4-A517F7E1A984}" srcOrd="0" destOrd="0" presId="urn:microsoft.com/office/officeart/2005/8/layout/chevron1"/>
    <dgm:cxn modelId="{472D9ECF-2BA6-44B7-8906-3492242E84FE}" type="presParOf" srcId="{6E0D0D13-491F-4D41-89AA-EE65D711845D}" destId="{A2AD1B1E-E40F-42D4-A86A-31043F8EB181}" srcOrd="1" destOrd="0" presId="urn:microsoft.com/office/officeart/2005/8/layout/chevron1"/>
    <dgm:cxn modelId="{282F9AC5-9AEE-46FD-AB5F-B944AF52BDDB}" type="presParOf" srcId="{6E0D0D13-491F-4D41-89AA-EE65D711845D}" destId="{DFF7BDF1-3320-4E6A-9798-B7624DD4E355}" srcOrd="2" destOrd="0" presId="urn:microsoft.com/office/officeart/2005/8/layout/chevron1"/>
    <dgm:cxn modelId="{9BF7DD78-D9F0-40B4-B36A-702B0995C85B}" type="presParOf" srcId="{6E0D0D13-491F-4D41-89AA-EE65D711845D}" destId="{6A8A9725-57E0-42BE-AA04-F9B05803D9A9}" srcOrd="3" destOrd="0" presId="urn:microsoft.com/office/officeart/2005/8/layout/chevron1"/>
    <dgm:cxn modelId="{B87AED81-536E-4CEF-BEAC-C702662A8ABB}" type="presParOf" srcId="{6E0D0D13-491F-4D41-89AA-EE65D711845D}" destId="{CAC641C7-7EE4-4C52-9A76-6623146CD897}" srcOrd="4" destOrd="0" presId="urn:microsoft.com/office/officeart/2005/8/layout/chevron1"/>
    <dgm:cxn modelId="{6ED43557-8292-4B18-AEF4-291A40BB67FB}" type="presParOf" srcId="{6E0D0D13-491F-4D41-89AA-EE65D711845D}" destId="{74BB0562-1ACD-4AF4-9F0D-F49FF7504B4D}" srcOrd="5" destOrd="0" presId="urn:microsoft.com/office/officeart/2005/8/layout/chevron1"/>
    <dgm:cxn modelId="{E4EA82BF-586F-4AD9-82A3-4D0A5A58FD5D}" type="presParOf" srcId="{6E0D0D13-491F-4D41-89AA-EE65D711845D}" destId="{23597E2A-5448-4C8F-8DAE-F9EFEAF8F6F0}" srcOrd="6" destOrd="0" presId="urn:microsoft.com/office/officeart/2005/8/layout/chevron1"/>
    <dgm:cxn modelId="{CB544D43-00B8-414A-BBC5-02FEDEB5B57B}" type="presParOf" srcId="{6E0D0D13-491F-4D41-89AA-EE65D711845D}" destId="{3AA8C809-892E-47B4-97A4-BF45AAE18B09}" srcOrd="7" destOrd="0" presId="urn:microsoft.com/office/officeart/2005/8/layout/chevron1"/>
    <dgm:cxn modelId="{8E599361-D106-4B9A-AC21-D741793C8AEA}" type="presParOf" srcId="{6E0D0D13-491F-4D41-89AA-EE65D711845D}" destId="{ED980547-BEB5-4DE6-AD1A-76B55CDB6D9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C0582-7480-4931-8B04-888E026330B0}" type="doc">
      <dgm:prSet loTypeId="urn:microsoft.com/office/officeart/2009/3/layout/PieProces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t-LT"/>
        </a:p>
      </dgm:t>
    </dgm:pt>
    <dgm:pt modelId="{23082EC0-514F-40D9-A516-4FAA08375CF1}">
      <dgm:prSet phldrT="[Tekstas]" custT="1"/>
      <dgm:spPr/>
      <dgm:t>
        <a:bodyPr/>
        <a:lstStyle/>
        <a:p>
          <a:r>
            <a:rPr lang="lt-LT" sz="2400" b="1" dirty="0" smtClean="0"/>
            <a:t>Labai mažos, mažos, vidutinės įmonės (</a:t>
          </a:r>
          <a:r>
            <a:rPr lang="lt-LT" sz="2400" b="1" dirty="0" smtClean="0">
              <a:solidFill>
                <a:srgbClr val="FF0000"/>
              </a:solidFill>
            </a:rPr>
            <a:t>&lt;3 m.</a:t>
          </a:r>
          <a:r>
            <a:rPr lang="lt-LT" sz="2400" b="1" dirty="0" smtClean="0"/>
            <a:t>)</a:t>
          </a:r>
          <a:endParaRPr lang="lt-LT" sz="2400" b="1" dirty="0"/>
        </a:p>
      </dgm:t>
    </dgm:pt>
    <dgm:pt modelId="{0D2B896E-48FC-4F9C-A096-5B227F0B9B67}" type="parTrans" cxnId="{103F89AA-2A23-40DB-8EF4-FCC64F1CEAA0}">
      <dgm:prSet/>
      <dgm:spPr/>
      <dgm:t>
        <a:bodyPr/>
        <a:lstStyle/>
        <a:p>
          <a:endParaRPr lang="lt-LT"/>
        </a:p>
      </dgm:t>
    </dgm:pt>
    <dgm:pt modelId="{40BE7837-5323-4868-AD09-D8C47687873A}" type="sibTrans" cxnId="{103F89AA-2A23-40DB-8EF4-FCC64F1CEAA0}">
      <dgm:prSet/>
      <dgm:spPr/>
      <dgm:t>
        <a:bodyPr/>
        <a:lstStyle/>
        <a:p>
          <a:endParaRPr lang="lt-LT"/>
        </a:p>
      </dgm:t>
    </dgm:pt>
    <dgm:pt modelId="{0A98631C-C7F8-4E1F-9DAE-87662E202299}">
      <dgm:prSet phldrT="[Tekstas]" custT="1"/>
      <dgm:spPr/>
      <dgm:t>
        <a:bodyPr/>
        <a:lstStyle/>
        <a:p>
          <a:r>
            <a:rPr lang="lt-LT" sz="2000" b="1" dirty="0" smtClean="0">
              <a:solidFill>
                <a:schemeClr val="accent2"/>
              </a:solidFill>
            </a:rPr>
            <a:t>C kriterijus:</a:t>
          </a:r>
        </a:p>
        <a:p>
          <a:r>
            <a:rPr lang="lt-LT" sz="2000" dirty="0" smtClean="0"/>
            <a:t>Tikrinama </a:t>
          </a:r>
          <a:r>
            <a:rPr lang="lt-LT" sz="2000" dirty="0" smtClean="0">
              <a:hlinkClick xmlns:r="http://schemas.openxmlformats.org/officeDocument/2006/relationships" r:id="rId1"/>
            </a:rPr>
            <a:t>http://www.avnt.lt/veiklos-sritys/nemokumas-2/</a:t>
          </a:r>
          <a:r>
            <a:rPr lang="lt-LT" sz="2000" dirty="0" smtClean="0"/>
            <a:t>, ar pareiškėjui nėra taikoma kolektyvinė nemokumo procedūra</a:t>
          </a:r>
        </a:p>
        <a:p>
          <a:r>
            <a:rPr lang="lt-LT" sz="2000" b="1" dirty="0" smtClean="0">
              <a:solidFill>
                <a:schemeClr val="accent2"/>
              </a:solidFill>
            </a:rPr>
            <a:t>D kriterijus:</a:t>
          </a:r>
        </a:p>
        <a:p>
          <a:r>
            <a:rPr lang="lt-LT" sz="2000" dirty="0" smtClean="0"/>
            <a:t>Tikrinama, ar pareiškėjas nėra gavęs sanavimo ir restruktūrizavimo pagalbos</a:t>
          </a:r>
          <a:endParaRPr lang="lt-LT" sz="2000" dirty="0"/>
        </a:p>
      </dgm:t>
    </dgm:pt>
    <dgm:pt modelId="{3D200959-5BFB-4E35-AE76-6FC23D23CEFF}" type="parTrans" cxnId="{72393E23-D226-40B9-97DF-C24F77C2C8EE}">
      <dgm:prSet/>
      <dgm:spPr/>
      <dgm:t>
        <a:bodyPr/>
        <a:lstStyle/>
        <a:p>
          <a:endParaRPr lang="lt-LT"/>
        </a:p>
      </dgm:t>
    </dgm:pt>
    <dgm:pt modelId="{25E09719-3E2F-4DC6-B32F-D73B481BD98F}" type="sibTrans" cxnId="{72393E23-D226-40B9-97DF-C24F77C2C8EE}">
      <dgm:prSet/>
      <dgm:spPr/>
      <dgm:t>
        <a:bodyPr/>
        <a:lstStyle/>
        <a:p>
          <a:endParaRPr lang="lt-LT"/>
        </a:p>
      </dgm:t>
    </dgm:pt>
    <dgm:pt modelId="{1DD02D0F-0127-4041-B1AF-1A9FB3EDC80B}">
      <dgm:prSet phldrT="[Tekstas]" custT="1"/>
      <dgm:spPr/>
      <dgm:t>
        <a:bodyPr/>
        <a:lstStyle/>
        <a:p>
          <a:r>
            <a:rPr lang="lt-LT" sz="2400" b="1" dirty="0" smtClean="0"/>
            <a:t>Didelės įmonės</a:t>
          </a:r>
          <a:endParaRPr lang="lt-LT" sz="2400" b="1" dirty="0"/>
        </a:p>
      </dgm:t>
    </dgm:pt>
    <dgm:pt modelId="{1CDE2A41-B137-4602-AFD6-2672B104130F}" type="parTrans" cxnId="{40083E39-6652-4E74-BD62-AF43D80C1DF1}">
      <dgm:prSet/>
      <dgm:spPr/>
      <dgm:t>
        <a:bodyPr/>
        <a:lstStyle/>
        <a:p>
          <a:endParaRPr lang="lt-LT"/>
        </a:p>
      </dgm:t>
    </dgm:pt>
    <dgm:pt modelId="{0D8511A2-8ED9-4829-89DD-428BC5ACD23A}" type="sibTrans" cxnId="{40083E39-6652-4E74-BD62-AF43D80C1DF1}">
      <dgm:prSet/>
      <dgm:spPr/>
      <dgm:t>
        <a:bodyPr/>
        <a:lstStyle/>
        <a:p>
          <a:endParaRPr lang="lt-LT"/>
        </a:p>
      </dgm:t>
    </dgm:pt>
    <dgm:pt modelId="{F0AB1E7C-8CE6-4C28-A332-6EB2189E4625}">
      <dgm:prSet phldrT="[Tekstas]" custT="1"/>
      <dgm:spPr/>
      <dgm:t>
        <a:bodyPr/>
        <a:lstStyle/>
        <a:p>
          <a:pPr marL="0" indent="536575"/>
          <a:r>
            <a:rPr lang="lt-LT" sz="2000" b="1" dirty="0" smtClean="0">
              <a:solidFill>
                <a:schemeClr val="accent2"/>
              </a:solidFill>
            </a:rPr>
            <a:t>A/B kriterijus:</a:t>
          </a:r>
        </a:p>
        <a:p>
          <a:pPr marL="0" indent="0"/>
          <a:r>
            <a:rPr lang="lt-LT" sz="2000" dirty="0" smtClean="0"/>
            <a:t>Tikrinama, ar dėl sukauptų nuostolių pareiškėjas nėra praradęs daugiau nei pusės (akcinio) kapitalo</a:t>
          </a:r>
        </a:p>
      </dgm:t>
    </dgm:pt>
    <dgm:pt modelId="{6BDFD632-97C2-4019-922D-6AE6E0FAF42B}" type="parTrans" cxnId="{1923894A-9077-40F4-AA84-9F2F37E11394}">
      <dgm:prSet/>
      <dgm:spPr/>
      <dgm:t>
        <a:bodyPr/>
        <a:lstStyle/>
        <a:p>
          <a:endParaRPr lang="lt-LT"/>
        </a:p>
      </dgm:t>
    </dgm:pt>
    <dgm:pt modelId="{B7E24365-55E1-42CF-8DE2-87D1E9AB8090}" type="sibTrans" cxnId="{1923894A-9077-40F4-AA84-9F2F37E11394}">
      <dgm:prSet/>
      <dgm:spPr/>
      <dgm:t>
        <a:bodyPr/>
        <a:lstStyle/>
        <a:p>
          <a:endParaRPr lang="lt-LT"/>
        </a:p>
      </dgm:t>
    </dgm:pt>
    <dgm:pt modelId="{3F1F77D0-7C72-4C05-B92C-44B1C34281A8}">
      <dgm:prSet phldrT="[Tekstas]" custT="1"/>
      <dgm:spPr/>
      <dgm:t>
        <a:bodyPr/>
        <a:lstStyle/>
        <a:p>
          <a:pPr marL="0" indent="536575"/>
          <a:r>
            <a:rPr lang="lt-LT" sz="2000" b="1" dirty="0" smtClean="0">
              <a:solidFill>
                <a:schemeClr val="accent2"/>
              </a:solidFill>
            </a:rPr>
            <a:t>E kriterijus:</a:t>
          </a:r>
        </a:p>
        <a:p>
          <a:pPr marL="0" indent="0"/>
          <a:r>
            <a:rPr lang="lt-LT" sz="2000" dirty="0" smtClean="0"/>
            <a:t>Vertinamas įmonės balansinis skolos ir nuosavo kapitalo santykis bei įmonės EBITDA palūkanų padengimo santykis</a:t>
          </a:r>
          <a:endParaRPr lang="lt-LT" sz="2000" dirty="0"/>
        </a:p>
      </dgm:t>
    </dgm:pt>
    <dgm:pt modelId="{C5143964-7633-474D-98AD-F58455AE16D4}" type="parTrans" cxnId="{F3A4B0C9-4DD2-462B-B08A-59A7B1D7A513}">
      <dgm:prSet/>
      <dgm:spPr/>
      <dgm:t>
        <a:bodyPr/>
        <a:lstStyle/>
        <a:p>
          <a:endParaRPr lang="lt-LT"/>
        </a:p>
      </dgm:t>
    </dgm:pt>
    <dgm:pt modelId="{9C978407-C6BB-4E1C-BFA7-3C458B98C344}" type="sibTrans" cxnId="{F3A4B0C9-4DD2-462B-B08A-59A7B1D7A513}">
      <dgm:prSet/>
      <dgm:spPr/>
      <dgm:t>
        <a:bodyPr/>
        <a:lstStyle/>
        <a:p>
          <a:endParaRPr lang="lt-LT"/>
        </a:p>
      </dgm:t>
    </dgm:pt>
    <dgm:pt modelId="{44641593-65B5-47B6-A247-867A15C7B1BC}">
      <dgm:prSet phldrT="[Tekstas]" custT="1"/>
      <dgm:spPr/>
      <dgm:t>
        <a:bodyPr/>
        <a:lstStyle/>
        <a:p>
          <a:r>
            <a:rPr lang="lt-LT" sz="2400" b="1" dirty="0" smtClean="0"/>
            <a:t>Vidutinės įmonės (</a:t>
          </a:r>
          <a:r>
            <a:rPr lang="lt-LT" sz="2400" b="1" dirty="0" smtClean="0">
              <a:solidFill>
                <a:srgbClr val="FF0000"/>
              </a:solidFill>
            </a:rPr>
            <a:t>&gt;3 m.</a:t>
          </a:r>
          <a:r>
            <a:rPr lang="lt-LT" sz="2400" b="1" dirty="0" smtClean="0"/>
            <a:t>)</a:t>
          </a:r>
          <a:endParaRPr lang="lt-LT" sz="2400" b="1" dirty="0"/>
        </a:p>
      </dgm:t>
    </dgm:pt>
    <dgm:pt modelId="{4D874804-F52A-486E-9BD6-054AFEF110DC}" type="parTrans" cxnId="{4673C945-50BF-4C50-94FD-B307F376F661}">
      <dgm:prSet/>
      <dgm:spPr/>
      <dgm:t>
        <a:bodyPr/>
        <a:lstStyle/>
        <a:p>
          <a:endParaRPr lang="lt-LT"/>
        </a:p>
      </dgm:t>
    </dgm:pt>
    <dgm:pt modelId="{BD7FD7E1-F84B-452F-972E-D740BFC0B791}" type="sibTrans" cxnId="{4673C945-50BF-4C50-94FD-B307F376F661}">
      <dgm:prSet/>
      <dgm:spPr/>
      <dgm:t>
        <a:bodyPr/>
        <a:lstStyle/>
        <a:p>
          <a:endParaRPr lang="lt-LT"/>
        </a:p>
      </dgm:t>
    </dgm:pt>
    <dgm:pt modelId="{5C088E87-7471-4E51-9552-CEDA32482BE4}" type="pres">
      <dgm:prSet presAssocID="{43FC0582-7480-4931-8B04-888E026330B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E11F1D70-AB31-4099-8318-5C5070807FFB}" type="pres">
      <dgm:prSet presAssocID="{23082EC0-514F-40D9-A516-4FAA08375CF1}" presName="ParentComposite" presStyleCnt="0"/>
      <dgm:spPr/>
    </dgm:pt>
    <dgm:pt modelId="{E546999E-5E21-4FCF-B22C-75C659E32B38}" type="pres">
      <dgm:prSet presAssocID="{23082EC0-514F-40D9-A516-4FAA08375CF1}" presName="Chord" presStyleLbl="bgShp" presStyleIdx="0" presStyleCnt="3"/>
      <dgm:spPr/>
    </dgm:pt>
    <dgm:pt modelId="{F441C74D-A0B4-4D0D-A244-AA0DA8E41F36}" type="pres">
      <dgm:prSet presAssocID="{23082EC0-514F-40D9-A516-4FAA08375CF1}" presName="Pie" presStyleLbl="alignNode1" presStyleIdx="0" presStyleCnt="3"/>
      <dgm:spPr/>
    </dgm:pt>
    <dgm:pt modelId="{82BD4E14-033B-42B0-A285-51EBD2EA2850}" type="pres">
      <dgm:prSet presAssocID="{23082EC0-514F-40D9-A516-4FAA08375CF1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F0FA937-44DD-4437-81A8-0F87AE287DBD}" type="pres">
      <dgm:prSet presAssocID="{25E09719-3E2F-4DC6-B32F-D73B481BD98F}" presName="negSibTrans" presStyleCnt="0"/>
      <dgm:spPr/>
    </dgm:pt>
    <dgm:pt modelId="{2FDC680C-A820-4CC9-A091-1DA0BFBA39CF}" type="pres">
      <dgm:prSet presAssocID="{23082EC0-514F-40D9-A516-4FAA08375CF1}" presName="composite" presStyleCnt="0"/>
      <dgm:spPr/>
    </dgm:pt>
    <dgm:pt modelId="{0AE5AB46-B024-4360-9413-FFDD79A588A1}" type="pres">
      <dgm:prSet presAssocID="{23082EC0-514F-40D9-A516-4FAA08375CF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BB39AD8-D8C0-441F-B20A-22A128EDC1DD}" type="pres">
      <dgm:prSet presAssocID="{40BE7837-5323-4868-AD09-D8C47687873A}" presName="sibTrans" presStyleCnt="0"/>
      <dgm:spPr/>
    </dgm:pt>
    <dgm:pt modelId="{9163ABB0-7C47-4A80-84D6-940837797D4A}" type="pres">
      <dgm:prSet presAssocID="{44641593-65B5-47B6-A247-867A15C7B1BC}" presName="ParentComposite" presStyleCnt="0"/>
      <dgm:spPr/>
    </dgm:pt>
    <dgm:pt modelId="{BA6DAE18-37AC-4201-BE1A-C5E74D430254}" type="pres">
      <dgm:prSet presAssocID="{44641593-65B5-47B6-A247-867A15C7B1BC}" presName="Chord" presStyleLbl="bgShp" presStyleIdx="1" presStyleCnt="3"/>
      <dgm:spPr/>
    </dgm:pt>
    <dgm:pt modelId="{67BF9B43-BF30-486E-9A85-8B8238B03DE7}" type="pres">
      <dgm:prSet presAssocID="{44641593-65B5-47B6-A247-867A15C7B1BC}" presName="Pie" presStyleLbl="alignNode1" presStyleIdx="1" presStyleCnt="3"/>
      <dgm:spPr/>
    </dgm:pt>
    <dgm:pt modelId="{678EF6C0-40B0-4434-9B56-1FD72DEE5845}" type="pres">
      <dgm:prSet presAssocID="{44641593-65B5-47B6-A247-867A15C7B1BC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9369830-EFE7-4EA2-B66E-59B0342117DB}" type="pres">
      <dgm:prSet presAssocID="{B7E24365-55E1-42CF-8DE2-87D1E9AB8090}" presName="negSibTrans" presStyleCnt="0"/>
      <dgm:spPr/>
    </dgm:pt>
    <dgm:pt modelId="{E8879AF9-B044-4EB4-823A-2CB57C9A76B7}" type="pres">
      <dgm:prSet presAssocID="{44641593-65B5-47B6-A247-867A15C7B1BC}" presName="composite" presStyleCnt="0"/>
      <dgm:spPr/>
    </dgm:pt>
    <dgm:pt modelId="{4D69C673-5762-4E83-AC62-5A6A4653DCA8}" type="pres">
      <dgm:prSet presAssocID="{44641593-65B5-47B6-A247-867A15C7B1BC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2CC2C0F-E2CA-4297-8EE1-7C91904468E4}" type="pres">
      <dgm:prSet presAssocID="{BD7FD7E1-F84B-452F-972E-D740BFC0B791}" presName="sibTrans" presStyleCnt="0"/>
      <dgm:spPr/>
    </dgm:pt>
    <dgm:pt modelId="{4D5BB9F9-E62A-4870-88CC-7F8B88BDB78D}" type="pres">
      <dgm:prSet presAssocID="{1DD02D0F-0127-4041-B1AF-1A9FB3EDC80B}" presName="ParentComposite" presStyleCnt="0"/>
      <dgm:spPr/>
    </dgm:pt>
    <dgm:pt modelId="{243D52F9-867D-44F1-86DE-D1FD4DEABDBB}" type="pres">
      <dgm:prSet presAssocID="{1DD02D0F-0127-4041-B1AF-1A9FB3EDC80B}" presName="Chord" presStyleLbl="bgShp" presStyleIdx="2" presStyleCnt="3"/>
      <dgm:spPr/>
    </dgm:pt>
    <dgm:pt modelId="{299A0593-7281-4BDD-BD4E-B428D14E36DC}" type="pres">
      <dgm:prSet presAssocID="{1DD02D0F-0127-4041-B1AF-1A9FB3EDC80B}" presName="Pie" presStyleLbl="alignNode1" presStyleIdx="2" presStyleCnt="3"/>
      <dgm:spPr/>
    </dgm:pt>
    <dgm:pt modelId="{5E43F002-97E3-41BA-AA8C-B5C5623A95CD}" type="pres">
      <dgm:prSet presAssocID="{1DD02D0F-0127-4041-B1AF-1A9FB3EDC80B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10BD439-F040-4945-B2FE-5A6625D14F2F}" type="pres">
      <dgm:prSet presAssocID="{9C978407-C6BB-4E1C-BFA7-3C458B98C344}" presName="negSibTrans" presStyleCnt="0"/>
      <dgm:spPr/>
    </dgm:pt>
    <dgm:pt modelId="{544EFAE6-4E85-4D3F-B919-2A99FB0005E9}" type="pres">
      <dgm:prSet presAssocID="{1DD02D0F-0127-4041-B1AF-1A9FB3EDC80B}" presName="composite" presStyleCnt="0"/>
      <dgm:spPr/>
    </dgm:pt>
    <dgm:pt modelId="{A8E441A4-E721-49ED-8409-758337FDCF1E}" type="pres">
      <dgm:prSet presAssocID="{1DD02D0F-0127-4041-B1AF-1A9FB3EDC80B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72393E23-D226-40B9-97DF-C24F77C2C8EE}" srcId="{23082EC0-514F-40D9-A516-4FAA08375CF1}" destId="{0A98631C-C7F8-4E1F-9DAE-87662E202299}" srcOrd="0" destOrd="0" parTransId="{3D200959-5BFB-4E35-AE76-6FC23D23CEFF}" sibTransId="{25E09719-3E2F-4DC6-B32F-D73B481BD98F}"/>
    <dgm:cxn modelId="{5C87E816-032E-488D-A95D-711C8407DF76}" type="presOf" srcId="{44641593-65B5-47B6-A247-867A15C7B1BC}" destId="{678EF6C0-40B0-4434-9B56-1FD72DEE5845}" srcOrd="0" destOrd="0" presId="urn:microsoft.com/office/officeart/2009/3/layout/PieProcess"/>
    <dgm:cxn modelId="{40083E39-6652-4E74-BD62-AF43D80C1DF1}" srcId="{43FC0582-7480-4931-8B04-888E026330B0}" destId="{1DD02D0F-0127-4041-B1AF-1A9FB3EDC80B}" srcOrd="2" destOrd="0" parTransId="{1CDE2A41-B137-4602-AFD6-2672B104130F}" sibTransId="{0D8511A2-8ED9-4829-89DD-428BC5ACD23A}"/>
    <dgm:cxn modelId="{103F89AA-2A23-40DB-8EF4-FCC64F1CEAA0}" srcId="{43FC0582-7480-4931-8B04-888E026330B0}" destId="{23082EC0-514F-40D9-A516-4FAA08375CF1}" srcOrd="0" destOrd="0" parTransId="{0D2B896E-48FC-4F9C-A096-5B227F0B9B67}" sibTransId="{40BE7837-5323-4868-AD09-D8C47687873A}"/>
    <dgm:cxn modelId="{0C6065C3-30AE-48C2-A6E3-B4E6E1861CF1}" type="presOf" srcId="{3F1F77D0-7C72-4C05-B92C-44B1C34281A8}" destId="{A8E441A4-E721-49ED-8409-758337FDCF1E}" srcOrd="0" destOrd="0" presId="urn:microsoft.com/office/officeart/2009/3/layout/PieProcess"/>
    <dgm:cxn modelId="{F3A4B0C9-4DD2-462B-B08A-59A7B1D7A513}" srcId="{1DD02D0F-0127-4041-B1AF-1A9FB3EDC80B}" destId="{3F1F77D0-7C72-4C05-B92C-44B1C34281A8}" srcOrd="0" destOrd="0" parTransId="{C5143964-7633-474D-98AD-F58455AE16D4}" sibTransId="{9C978407-C6BB-4E1C-BFA7-3C458B98C344}"/>
    <dgm:cxn modelId="{0BB45CB9-B39D-4D42-A5B7-892C6BEA0A1C}" type="presOf" srcId="{0A98631C-C7F8-4E1F-9DAE-87662E202299}" destId="{0AE5AB46-B024-4360-9413-FFDD79A588A1}" srcOrd="0" destOrd="0" presId="urn:microsoft.com/office/officeart/2009/3/layout/PieProcess"/>
    <dgm:cxn modelId="{1EF2964D-CB66-40F4-A590-1E6B3D1E5DB9}" type="presOf" srcId="{F0AB1E7C-8CE6-4C28-A332-6EB2189E4625}" destId="{4D69C673-5762-4E83-AC62-5A6A4653DCA8}" srcOrd="0" destOrd="0" presId="urn:microsoft.com/office/officeart/2009/3/layout/PieProcess"/>
    <dgm:cxn modelId="{3C985ADC-383C-402B-ACC0-72C622E84663}" type="presOf" srcId="{1DD02D0F-0127-4041-B1AF-1A9FB3EDC80B}" destId="{5E43F002-97E3-41BA-AA8C-B5C5623A95CD}" srcOrd="0" destOrd="0" presId="urn:microsoft.com/office/officeart/2009/3/layout/PieProcess"/>
    <dgm:cxn modelId="{4673C945-50BF-4C50-94FD-B307F376F661}" srcId="{43FC0582-7480-4931-8B04-888E026330B0}" destId="{44641593-65B5-47B6-A247-867A15C7B1BC}" srcOrd="1" destOrd="0" parTransId="{4D874804-F52A-486E-9BD6-054AFEF110DC}" sibTransId="{BD7FD7E1-F84B-452F-972E-D740BFC0B791}"/>
    <dgm:cxn modelId="{4ADAE2FF-C85E-4BAE-8F20-25B95AAEEAE2}" type="presOf" srcId="{23082EC0-514F-40D9-A516-4FAA08375CF1}" destId="{82BD4E14-033B-42B0-A285-51EBD2EA2850}" srcOrd="0" destOrd="0" presId="urn:microsoft.com/office/officeart/2009/3/layout/PieProcess"/>
    <dgm:cxn modelId="{1923894A-9077-40F4-AA84-9F2F37E11394}" srcId="{44641593-65B5-47B6-A247-867A15C7B1BC}" destId="{F0AB1E7C-8CE6-4C28-A332-6EB2189E4625}" srcOrd="0" destOrd="0" parTransId="{6BDFD632-97C2-4019-922D-6AE6E0FAF42B}" sibTransId="{B7E24365-55E1-42CF-8DE2-87D1E9AB8090}"/>
    <dgm:cxn modelId="{B9BDA2E6-BDD7-4956-AFB8-45C498459F51}" type="presOf" srcId="{43FC0582-7480-4931-8B04-888E026330B0}" destId="{5C088E87-7471-4E51-9552-CEDA32482BE4}" srcOrd="0" destOrd="0" presId="urn:microsoft.com/office/officeart/2009/3/layout/PieProcess"/>
    <dgm:cxn modelId="{F7DEDB2A-0F86-4DB5-92E5-2B9238CA4BAF}" type="presParOf" srcId="{5C088E87-7471-4E51-9552-CEDA32482BE4}" destId="{E11F1D70-AB31-4099-8318-5C5070807FFB}" srcOrd="0" destOrd="0" presId="urn:microsoft.com/office/officeart/2009/3/layout/PieProcess"/>
    <dgm:cxn modelId="{CA505CFD-9427-4437-B2D9-8502FFEC00D6}" type="presParOf" srcId="{E11F1D70-AB31-4099-8318-5C5070807FFB}" destId="{E546999E-5E21-4FCF-B22C-75C659E32B38}" srcOrd="0" destOrd="0" presId="urn:microsoft.com/office/officeart/2009/3/layout/PieProcess"/>
    <dgm:cxn modelId="{36A9F3D8-3DD2-4A37-92DE-FC447CBB1CA6}" type="presParOf" srcId="{E11F1D70-AB31-4099-8318-5C5070807FFB}" destId="{F441C74D-A0B4-4D0D-A244-AA0DA8E41F36}" srcOrd="1" destOrd="0" presId="urn:microsoft.com/office/officeart/2009/3/layout/PieProcess"/>
    <dgm:cxn modelId="{B3FD18CE-FF07-428F-ACED-C492E6DEB414}" type="presParOf" srcId="{E11F1D70-AB31-4099-8318-5C5070807FFB}" destId="{82BD4E14-033B-42B0-A285-51EBD2EA2850}" srcOrd="2" destOrd="0" presId="urn:microsoft.com/office/officeart/2009/3/layout/PieProcess"/>
    <dgm:cxn modelId="{DD6E2CE0-35F8-483C-90E8-41E54B13E11F}" type="presParOf" srcId="{5C088E87-7471-4E51-9552-CEDA32482BE4}" destId="{8F0FA937-44DD-4437-81A8-0F87AE287DBD}" srcOrd="1" destOrd="0" presId="urn:microsoft.com/office/officeart/2009/3/layout/PieProcess"/>
    <dgm:cxn modelId="{FF7733EF-41C2-40AD-8952-831DF94438B8}" type="presParOf" srcId="{5C088E87-7471-4E51-9552-CEDA32482BE4}" destId="{2FDC680C-A820-4CC9-A091-1DA0BFBA39CF}" srcOrd="2" destOrd="0" presId="urn:microsoft.com/office/officeart/2009/3/layout/PieProcess"/>
    <dgm:cxn modelId="{A8C62127-AD68-4D9A-AE43-9A0940172E9C}" type="presParOf" srcId="{2FDC680C-A820-4CC9-A091-1DA0BFBA39CF}" destId="{0AE5AB46-B024-4360-9413-FFDD79A588A1}" srcOrd="0" destOrd="0" presId="urn:microsoft.com/office/officeart/2009/3/layout/PieProcess"/>
    <dgm:cxn modelId="{FED0EE5A-E495-4780-876E-3CD3596B0EC8}" type="presParOf" srcId="{5C088E87-7471-4E51-9552-CEDA32482BE4}" destId="{5BB39AD8-D8C0-441F-B20A-22A128EDC1DD}" srcOrd="3" destOrd="0" presId="urn:microsoft.com/office/officeart/2009/3/layout/PieProcess"/>
    <dgm:cxn modelId="{EC8B4DE7-FE15-4515-AC00-E7BE7B11E25B}" type="presParOf" srcId="{5C088E87-7471-4E51-9552-CEDA32482BE4}" destId="{9163ABB0-7C47-4A80-84D6-940837797D4A}" srcOrd="4" destOrd="0" presId="urn:microsoft.com/office/officeart/2009/3/layout/PieProcess"/>
    <dgm:cxn modelId="{8D24FCB4-5B25-4327-B965-DA1B36B152EA}" type="presParOf" srcId="{9163ABB0-7C47-4A80-84D6-940837797D4A}" destId="{BA6DAE18-37AC-4201-BE1A-C5E74D430254}" srcOrd="0" destOrd="0" presId="urn:microsoft.com/office/officeart/2009/3/layout/PieProcess"/>
    <dgm:cxn modelId="{D9B4DCA6-932F-4D99-A954-B04968D6F2C0}" type="presParOf" srcId="{9163ABB0-7C47-4A80-84D6-940837797D4A}" destId="{67BF9B43-BF30-486E-9A85-8B8238B03DE7}" srcOrd="1" destOrd="0" presId="urn:microsoft.com/office/officeart/2009/3/layout/PieProcess"/>
    <dgm:cxn modelId="{922607DC-4B1D-4CA5-AB03-EB9B440EDC06}" type="presParOf" srcId="{9163ABB0-7C47-4A80-84D6-940837797D4A}" destId="{678EF6C0-40B0-4434-9B56-1FD72DEE5845}" srcOrd="2" destOrd="0" presId="urn:microsoft.com/office/officeart/2009/3/layout/PieProcess"/>
    <dgm:cxn modelId="{C6239113-7AA1-4F60-A859-87FF4A1E63AB}" type="presParOf" srcId="{5C088E87-7471-4E51-9552-CEDA32482BE4}" destId="{09369830-EFE7-4EA2-B66E-59B0342117DB}" srcOrd="5" destOrd="0" presId="urn:microsoft.com/office/officeart/2009/3/layout/PieProcess"/>
    <dgm:cxn modelId="{64064429-577E-4904-8BB9-5F3100F9A218}" type="presParOf" srcId="{5C088E87-7471-4E51-9552-CEDA32482BE4}" destId="{E8879AF9-B044-4EB4-823A-2CB57C9A76B7}" srcOrd="6" destOrd="0" presId="urn:microsoft.com/office/officeart/2009/3/layout/PieProcess"/>
    <dgm:cxn modelId="{BC58733E-BB2C-47A8-AA69-CF863EAAA4E4}" type="presParOf" srcId="{E8879AF9-B044-4EB4-823A-2CB57C9A76B7}" destId="{4D69C673-5762-4E83-AC62-5A6A4653DCA8}" srcOrd="0" destOrd="0" presId="urn:microsoft.com/office/officeart/2009/3/layout/PieProcess"/>
    <dgm:cxn modelId="{DD3232D4-D57D-4505-AC96-35D955910552}" type="presParOf" srcId="{5C088E87-7471-4E51-9552-CEDA32482BE4}" destId="{72CC2C0F-E2CA-4297-8EE1-7C91904468E4}" srcOrd="7" destOrd="0" presId="urn:microsoft.com/office/officeart/2009/3/layout/PieProcess"/>
    <dgm:cxn modelId="{66B2CD46-AF49-4535-AB7B-15D1F7CA8F86}" type="presParOf" srcId="{5C088E87-7471-4E51-9552-CEDA32482BE4}" destId="{4D5BB9F9-E62A-4870-88CC-7F8B88BDB78D}" srcOrd="8" destOrd="0" presId="urn:microsoft.com/office/officeart/2009/3/layout/PieProcess"/>
    <dgm:cxn modelId="{03A97359-1BF8-4068-899E-FA7A265C3FDC}" type="presParOf" srcId="{4D5BB9F9-E62A-4870-88CC-7F8B88BDB78D}" destId="{243D52F9-867D-44F1-86DE-D1FD4DEABDBB}" srcOrd="0" destOrd="0" presId="urn:microsoft.com/office/officeart/2009/3/layout/PieProcess"/>
    <dgm:cxn modelId="{9142AA14-F356-4871-B6BA-C02587875C17}" type="presParOf" srcId="{4D5BB9F9-E62A-4870-88CC-7F8B88BDB78D}" destId="{299A0593-7281-4BDD-BD4E-B428D14E36DC}" srcOrd="1" destOrd="0" presId="urn:microsoft.com/office/officeart/2009/3/layout/PieProcess"/>
    <dgm:cxn modelId="{B59F4F97-9D67-4FF8-B0F7-484A9F573712}" type="presParOf" srcId="{4D5BB9F9-E62A-4870-88CC-7F8B88BDB78D}" destId="{5E43F002-97E3-41BA-AA8C-B5C5623A95CD}" srcOrd="2" destOrd="0" presId="urn:microsoft.com/office/officeart/2009/3/layout/PieProcess"/>
    <dgm:cxn modelId="{2A593F79-9264-45D3-B251-50150D035C8B}" type="presParOf" srcId="{5C088E87-7471-4E51-9552-CEDA32482BE4}" destId="{E10BD439-F040-4945-B2FE-5A6625D14F2F}" srcOrd="9" destOrd="0" presId="urn:microsoft.com/office/officeart/2009/3/layout/PieProcess"/>
    <dgm:cxn modelId="{E96C81B3-BA11-414B-A380-E54C1EA3E892}" type="presParOf" srcId="{5C088E87-7471-4E51-9552-CEDA32482BE4}" destId="{544EFAE6-4E85-4D3F-B919-2A99FB0005E9}" srcOrd="10" destOrd="0" presId="urn:microsoft.com/office/officeart/2009/3/layout/PieProcess"/>
    <dgm:cxn modelId="{7EF60CD6-247B-4783-A23E-DFFA4C7AEADB}" type="presParOf" srcId="{544EFAE6-4E85-4D3F-B919-2A99FB0005E9}" destId="{A8E441A4-E721-49ED-8409-758337FDCF1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00E021-DD33-4D08-9A52-486628E23DF7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t-LT"/>
        </a:p>
      </dgm:t>
    </dgm:pt>
    <dgm:pt modelId="{5E7E6432-A915-4F32-98B8-3544800578D4}">
      <dgm:prSet phldrT="[Tekstas]" custT="1"/>
      <dgm:spPr/>
      <dgm:t>
        <a:bodyPr/>
        <a:lstStyle/>
        <a:p>
          <a:r>
            <a:rPr lang="lt-LT" sz="2000" dirty="0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500 tūkst. </a:t>
          </a:r>
          <a:r>
            <a:rPr lang="lt-LT" sz="2000" dirty="0" err="1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Eur</a:t>
          </a:r>
          <a:endParaRPr lang="lt-LT" sz="2000" dirty="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FDC4F4-1C26-4458-9464-9993291293E3}" type="parTrans" cxnId="{6DB119A7-9391-4FE3-9EF5-F067E5E174E2}">
      <dgm:prSet/>
      <dgm:spPr/>
      <dgm:t>
        <a:bodyPr/>
        <a:lstStyle/>
        <a:p>
          <a:endParaRPr lang="lt-LT" sz="20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1212A81-71CE-42D0-B149-F3CB0EEF9091}" type="sibTrans" cxnId="{6DB119A7-9391-4FE3-9EF5-F067E5E174E2}">
      <dgm:prSet custT="1"/>
      <dgm:spPr/>
      <dgm:t>
        <a:bodyPr/>
        <a:lstStyle/>
        <a:p>
          <a:endParaRPr lang="lt-LT" sz="20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6BBAA10-65B4-40F9-BB38-7526A789AE32}">
      <dgm:prSet phldrT="[Tekstas]" custT="1"/>
      <dgm:spPr/>
      <dgm:t>
        <a:bodyPr/>
        <a:lstStyle/>
        <a:p>
          <a:r>
            <a:rPr lang="lt-LT" sz="2000" dirty="0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300 tūkst. </a:t>
          </a:r>
          <a:r>
            <a:rPr lang="lt-LT" sz="2000" dirty="0" err="1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Eur</a:t>
          </a:r>
          <a:endParaRPr lang="lt-LT" sz="2000" dirty="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1FD7D2C-1789-4B10-83E4-6F6C16FD6B15}" type="parTrans" cxnId="{8101DE3D-55D8-4AD9-A042-1AB9C4B8FEE0}">
      <dgm:prSet/>
      <dgm:spPr/>
      <dgm:t>
        <a:bodyPr/>
        <a:lstStyle/>
        <a:p>
          <a:endParaRPr lang="lt-LT" sz="20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181942E-EB8C-4721-9E32-752712060A9D}" type="sibTrans" cxnId="{8101DE3D-55D8-4AD9-A042-1AB9C4B8FEE0}">
      <dgm:prSet custT="1"/>
      <dgm:spPr/>
      <dgm:t>
        <a:bodyPr/>
        <a:lstStyle/>
        <a:p>
          <a:endParaRPr lang="lt-LT" sz="20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B799D66-A27D-4072-BE96-F9D10E07D6FF}">
      <dgm:prSet custT="1"/>
      <dgm:spPr/>
      <dgm:t>
        <a:bodyPr/>
        <a:lstStyle/>
        <a:p>
          <a:r>
            <a:rPr lang="lt-LT" sz="2000" dirty="0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Subsidija pagal šią priemonę</a:t>
          </a:r>
          <a:endParaRPr lang="lt-LT" sz="2000" dirty="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88B0430-49DC-4A84-A9ED-7C3E7A7D0F0A}" type="parTrans" cxnId="{920664F5-1099-4012-AD9C-35BF6C5B4390}">
      <dgm:prSet/>
      <dgm:spPr/>
      <dgm:t>
        <a:bodyPr/>
        <a:lstStyle/>
        <a:p>
          <a:endParaRPr lang="lt-LT" sz="20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AC22F4E-1940-42F0-9AF7-D346286F8054}" type="sibTrans" cxnId="{920664F5-1099-4012-AD9C-35BF6C5B4390}">
      <dgm:prSet custT="1"/>
      <dgm:spPr/>
      <dgm:t>
        <a:bodyPr/>
        <a:lstStyle/>
        <a:p>
          <a:endParaRPr lang="lt-LT" sz="20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F0CC4F1-A101-4E0A-94EC-BF2EDDF9356F}">
      <dgm:prSet custT="1"/>
      <dgm:spPr>
        <a:solidFill>
          <a:srgbClr val="C00000"/>
        </a:solidFill>
      </dgm:spPr>
      <dgm:t>
        <a:bodyPr/>
        <a:lstStyle/>
        <a:p>
          <a:r>
            <a:rPr lang="lt-LT" sz="2000" b="1" dirty="0" err="1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Nepakan-kamas</a:t>
          </a:r>
          <a:r>
            <a:rPr lang="lt-LT" sz="20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/>
          </a:r>
          <a:br>
            <a:rPr lang="lt-LT" sz="20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lt-LT" sz="20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likutis</a:t>
          </a:r>
          <a:endParaRPr lang="lt-LT" sz="2000" b="1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95236D0-993F-4453-82A1-67771BFF4639}" type="parTrans" cxnId="{261F6CF7-8777-4804-8CD4-8F3A5624BDDD}">
      <dgm:prSet/>
      <dgm:spPr/>
      <dgm:t>
        <a:bodyPr/>
        <a:lstStyle/>
        <a:p>
          <a:endParaRPr lang="lt-LT"/>
        </a:p>
      </dgm:t>
    </dgm:pt>
    <dgm:pt modelId="{B82DE131-A324-486A-BE79-BF0DC6026EA7}" type="sibTrans" cxnId="{261F6CF7-8777-4804-8CD4-8F3A5624BDDD}">
      <dgm:prSet/>
      <dgm:spPr/>
      <dgm:t>
        <a:bodyPr/>
        <a:lstStyle/>
        <a:p>
          <a:endParaRPr lang="lt-LT"/>
        </a:p>
      </dgm:t>
    </dgm:pt>
    <dgm:pt modelId="{AFC70F6C-E2F5-46DD-8F56-56E52C0D302B}" type="pres">
      <dgm:prSet presAssocID="{FF00E021-DD33-4D08-9A52-486628E23DF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DFDE419F-3FA4-4EC7-BA77-7DC78992BA87}" type="pres">
      <dgm:prSet presAssocID="{5E7E6432-A915-4F32-98B8-3544800578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C56DE3C-4621-49D0-A8A2-CE5035A43950}" type="pres">
      <dgm:prSet presAssocID="{91212A81-71CE-42D0-B149-F3CB0EEF9091}" presName="spacerL" presStyleCnt="0"/>
      <dgm:spPr/>
      <dgm:t>
        <a:bodyPr/>
        <a:lstStyle/>
        <a:p>
          <a:endParaRPr lang="lt-LT"/>
        </a:p>
      </dgm:t>
    </dgm:pt>
    <dgm:pt modelId="{2E87226C-4796-4B1E-9BAB-E93F901B97D4}" type="pres">
      <dgm:prSet presAssocID="{91212A81-71CE-42D0-B149-F3CB0EEF9091}" presName="sibTrans" presStyleLbl="sibTrans2D1" presStyleIdx="0" presStyleCnt="3"/>
      <dgm:spPr/>
      <dgm:t>
        <a:bodyPr/>
        <a:lstStyle/>
        <a:p>
          <a:endParaRPr lang="lt-LT"/>
        </a:p>
      </dgm:t>
    </dgm:pt>
    <dgm:pt modelId="{E5849BF2-0FA2-4CE6-91DA-0715AFDB5460}" type="pres">
      <dgm:prSet presAssocID="{91212A81-71CE-42D0-B149-F3CB0EEF9091}" presName="spacerR" presStyleCnt="0"/>
      <dgm:spPr/>
      <dgm:t>
        <a:bodyPr/>
        <a:lstStyle/>
        <a:p>
          <a:endParaRPr lang="lt-LT"/>
        </a:p>
      </dgm:t>
    </dgm:pt>
    <dgm:pt modelId="{0D630CCC-04CD-49D0-B69D-4E094626BE44}" type="pres">
      <dgm:prSet presAssocID="{56BBAA10-65B4-40F9-BB38-7526A789AE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EC71AE2-AED6-4F33-834B-6E38C449EB7B}" type="pres">
      <dgm:prSet presAssocID="{3181942E-EB8C-4721-9E32-752712060A9D}" presName="spacerL" presStyleCnt="0"/>
      <dgm:spPr/>
      <dgm:t>
        <a:bodyPr/>
        <a:lstStyle/>
        <a:p>
          <a:endParaRPr lang="lt-LT"/>
        </a:p>
      </dgm:t>
    </dgm:pt>
    <dgm:pt modelId="{78F74C4D-0827-4727-BDD8-A0A499177166}" type="pres">
      <dgm:prSet presAssocID="{3181942E-EB8C-4721-9E32-752712060A9D}" presName="sibTrans" presStyleLbl="sibTrans2D1" presStyleIdx="1" presStyleCnt="3"/>
      <dgm:spPr/>
      <dgm:t>
        <a:bodyPr/>
        <a:lstStyle/>
        <a:p>
          <a:endParaRPr lang="lt-LT"/>
        </a:p>
      </dgm:t>
    </dgm:pt>
    <dgm:pt modelId="{803AB465-8B4E-4AF8-B6EA-F4077C718BC1}" type="pres">
      <dgm:prSet presAssocID="{3181942E-EB8C-4721-9E32-752712060A9D}" presName="spacerR" presStyleCnt="0"/>
      <dgm:spPr/>
      <dgm:t>
        <a:bodyPr/>
        <a:lstStyle/>
        <a:p>
          <a:endParaRPr lang="lt-LT"/>
        </a:p>
      </dgm:t>
    </dgm:pt>
    <dgm:pt modelId="{2E3EE68C-9672-4430-874A-19B7C93E7965}" type="pres">
      <dgm:prSet presAssocID="{CB799D66-A27D-4072-BE96-F9D10E07D6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A48EC3D-EB95-42C4-ADFA-5ECA3154D610}" type="pres">
      <dgm:prSet presAssocID="{1AC22F4E-1940-42F0-9AF7-D346286F8054}" presName="spacerL" presStyleCnt="0"/>
      <dgm:spPr/>
      <dgm:t>
        <a:bodyPr/>
        <a:lstStyle/>
        <a:p>
          <a:endParaRPr lang="lt-LT"/>
        </a:p>
      </dgm:t>
    </dgm:pt>
    <dgm:pt modelId="{8650CCF7-9F70-4CCB-AFE2-A458AD8CED0C}" type="pres">
      <dgm:prSet presAssocID="{1AC22F4E-1940-42F0-9AF7-D346286F8054}" presName="sibTrans" presStyleLbl="sibTrans2D1" presStyleIdx="2" presStyleCnt="3"/>
      <dgm:spPr/>
      <dgm:t>
        <a:bodyPr/>
        <a:lstStyle/>
        <a:p>
          <a:endParaRPr lang="lt-LT"/>
        </a:p>
      </dgm:t>
    </dgm:pt>
    <dgm:pt modelId="{FBF7F809-63A0-4AC3-9E3B-9123BCD10F16}" type="pres">
      <dgm:prSet presAssocID="{1AC22F4E-1940-42F0-9AF7-D346286F8054}" presName="spacerR" presStyleCnt="0"/>
      <dgm:spPr/>
      <dgm:t>
        <a:bodyPr/>
        <a:lstStyle/>
        <a:p>
          <a:endParaRPr lang="lt-LT"/>
        </a:p>
      </dgm:t>
    </dgm:pt>
    <dgm:pt modelId="{E291023E-9297-41AE-9179-B42C94872D5F}" type="pres">
      <dgm:prSet presAssocID="{4F0CC4F1-A101-4E0A-94EC-BF2EDDF9356F}" presName="node" presStyleLbl="node1" presStyleIdx="3" presStyleCnt="4" custScaleX="119909" custScaleY="11625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02BE0E7-5EC6-4A30-88FD-3DA6A8AB1B7E}" type="presOf" srcId="{5E7E6432-A915-4F32-98B8-3544800578D4}" destId="{DFDE419F-3FA4-4EC7-BA77-7DC78992BA87}" srcOrd="0" destOrd="0" presId="urn:microsoft.com/office/officeart/2005/8/layout/equation1"/>
    <dgm:cxn modelId="{5E0A07D4-E687-450F-A3C3-728CC8727E39}" type="presOf" srcId="{1AC22F4E-1940-42F0-9AF7-D346286F8054}" destId="{8650CCF7-9F70-4CCB-AFE2-A458AD8CED0C}" srcOrd="0" destOrd="0" presId="urn:microsoft.com/office/officeart/2005/8/layout/equation1"/>
    <dgm:cxn modelId="{8101DE3D-55D8-4AD9-A042-1AB9C4B8FEE0}" srcId="{FF00E021-DD33-4D08-9A52-486628E23DF7}" destId="{56BBAA10-65B4-40F9-BB38-7526A789AE32}" srcOrd="1" destOrd="0" parTransId="{81FD7D2C-1789-4B10-83E4-6F6C16FD6B15}" sibTransId="{3181942E-EB8C-4721-9E32-752712060A9D}"/>
    <dgm:cxn modelId="{1B4B8F7F-58A4-48B7-9116-F15F42819444}" type="presOf" srcId="{56BBAA10-65B4-40F9-BB38-7526A789AE32}" destId="{0D630CCC-04CD-49D0-B69D-4E094626BE44}" srcOrd="0" destOrd="0" presId="urn:microsoft.com/office/officeart/2005/8/layout/equation1"/>
    <dgm:cxn modelId="{D50ADA05-2960-4B23-9290-75DB75DD6641}" type="presOf" srcId="{FF00E021-DD33-4D08-9A52-486628E23DF7}" destId="{AFC70F6C-E2F5-46DD-8F56-56E52C0D302B}" srcOrd="0" destOrd="0" presId="urn:microsoft.com/office/officeart/2005/8/layout/equation1"/>
    <dgm:cxn modelId="{69DC91B3-D502-451C-AF3F-35C35EE13E16}" type="presOf" srcId="{91212A81-71CE-42D0-B149-F3CB0EEF9091}" destId="{2E87226C-4796-4B1E-9BAB-E93F901B97D4}" srcOrd="0" destOrd="0" presId="urn:microsoft.com/office/officeart/2005/8/layout/equation1"/>
    <dgm:cxn modelId="{920664F5-1099-4012-AD9C-35BF6C5B4390}" srcId="{FF00E021-DD33-4D08-9A52-486628E23DF7}" destId="{CB799D66-A27D-4072-BE96-F9D10E07D6FF}" srcOrd="2" destOrd="0" parTransId="{988B0430-49DC-4A84-A9ED-7C3E7A7D0F0A}" sibTransId="{1AC22F4E-1940-42F0-9AF7-D346286F8054}"/>
    <dgm:cxn modelId="{261F6CF7-8777-4804-8CD4-8F3A5624BDDD}" srcId="{FF00E021-DD33-4D08-9A52-486628E23DF7}" destId="{4F0CC4F1-A101-4E0A-94EC-BF2EDDF9356F}" srcOrd="3" destOrd="0" parTransId="{095236D0-993F-4453-82A1-67771BFF4639}" sibTransId="{B82DE131-A324-486A-BE79-BF0DC6026EA7}"/>
    <dgm:cxn modelId="{3E32A93B-9204-452B-B0B4-596B3E3727F5}" type="presOf" srcId="{CB799D66-A27D-4072-BE96-F9D10E07D6FF}" destId="{2E3EE68C-9672-4430-874A-19B7C93E7965}" srcOrd="0" destOrd="0" presId="urn:microsoft.com/office/officeart/2005/8/layout/equation1"/>
    <dgm:cxn modelId="{30D4D44F-7605-448B-90B4-538E91AE1E7F}" type="presOf" srcId="{3181942E-EB8C-4721-9E32-752712060A9D}" destId="{78F74C4D-0827-4727-BDD8-A0A499177166}" srcOrd="0" destOrd="0" presId="urn:microsoft.com/office/officeart/2005/8/layout/equation1"/>
    <dgm:cxn modelId="{26492C09-9E9C-4458-B69F-C57AB5D9DF8E}" type="presOf" srcId="{4F0CC4F1-A101-4E0A-94EC-BF2EDDF9356F}" destId="{E291023E-9297-41AE-9179-B42C94872D5F}" srcOrd="0" destOrd="0" presId="urn:microsoft.com/office/officeart/2005/8/layout/equation1"/>
    <dgm:cxn modelId="{6DB119A7-9391-4FE3-9EF5-F067E5E174E2}" srcId="{FF00E021-DD33-4D08-9A52-486628E23DF7}" destId="{5E7E6432-A915-4F32-98B8-3544800578D4}" srcOrd="0" destOrd="0" parTransId="{6CFDC4F4-1C26-4458-9464-9993291293E3}" sibTransId="{91212A81-71CE-42D0-B149-F3CB0EEF9091}"/>
    <dgm:cxn modelId="{BB96AD43-8051-4A49-BB71-EA3A1F5C0B0A}" type="presParOf" srcId="{AFC70F6C-E2F5-46DD-8F56-56E52C0D302B}" destId="{DFDE419F-3FA4-4EC7-BA77-7DC78992BA87}" srcOrd="0" destOrd="0" presId="urn:microsoft.com/office/officeart/2005/8/layout/equation1"/>
    <dgm:cxn modelId="{9DC84559-9350-4B46-B198-8854AA1985D0}" type="presParOf" srcId="{AFC70F6C-E2F5-46DD-8F56-56E52C0D302B}" destId="{1C56DE3C-4621-49D0-A8A2-CE5035A43950}" srcOrd="1" destOrd="0" presId="urn:microsoft.com/office/officeart/2005/8/layout/equation1"/>
    <dgm:cxn modelId="{02207C28-EB29-4D2F-8378-B1205EB7C525}" type="presParOf" srcId="{AFC70F6C-E2F5-46DD-8F56-56E52C0D302B}" destId="{2E87226C-4796-4B1E-9BAB-E93F901B97D4}" srcOrd="2" destOrd="0" presId="urn:microsoft.com/office/officeart/2005/8/layout/equation1"/>
    <dgm:cxn modelId="{BDF73B4D-A6DC-4FD1-8F21-AD0697A9E86C}" type="presParOf" srcId="{AFC70F6C-E2F5-46DD-8F56-56E52C0D302B}" destId="{E5849BF2-0FA2-4CE6-91DA-0715AFDB5460}" srcOrd="3" destOrd="0" presId="urn:microsoft.com/office/officeart/2005/8/layout/equation1"/>
    <dgm:cxn modelId="{70BF0A4E-E2B2-467F-B7F6-41B3DA7DAC06}" type="presParOf" srcId="{AFC70F6C-E2F5-46DD-8F56-56E52C0D302B}" destId="{0D630CCC-04CD-49D0-B69D-4E094626BE44}" srcOrd="4" destOrd="0" presId="urn:microsoft.com/office/officeart/2005/8/layout/equation1"/>
    <dgm:cxn modelId="{84604535-A20F-4A72-B462-3D384C637C4C}" type="presParOf" srcId="{AFC70F6C-E2F5-46DD-8F56-56E52C0D302B}" destId="{AEC71AE2-AED6-4F33-834B-6E38C449EB7B}" srcOrd="5" destOrd="0" presId="urn:microsoft.com/office/officeart/2005/8/layout/equation1"/>
    <dgm:cxn modelId="{84328DF2-5847-4BE6-B590-5EC8CF812FF4}" type="presParOf" srcId="{AFC70F6C-E2F5-46DD-8F56-56E52C0D302B}" destId="{78F74C4D-0827-4727-BDD8-A0A499177166}" srcOrd="6" destOrd="0" presId="urn:microsoft.com/office/officeart/2005/8/layout/equation1"/>
    <dgm:cxn modelId="{3BA77CFE-3F9B-4F8D-9BE7-5C72F0DBAAC5}" type="presParOf" srcId="{AFC70F6C-E2F5-46DD-8F56-56E52C0D302B}" destId="{803AB465-8B4E-4AF8-B6EA-F4077C718BC1}" srcOrd="7" destOrd="0" presId="urn:microsoft.com/office/officeart/2005/8/layout/equation1"/>
    <dgm:cxn modelId="{594DA728-07FE-44DE-A99A-A00510F05204}" type="presParOf" srcId="{AFC70F6C-E2F5-46DD-8F56-56E52C0D302B}" destId="{2E3EE68C-9672-4430-874A-19B7C93E7965}" srcOrd="8" destOrd="0" presId="urn:microsoft.com/office/officeart/2005/8/layout/equation1"/>
    <dgm:cxn modelId="{0A5FF5EB-3593-4B33-8A3F-8A1F864490F1}" type="presParOf" srcId="{AFC70F6C-E2F5-46DD-8F56-56E52C0D302B}" destId="{7A48EC3D-EB95-42C4-ADFA-5ECA3154D610}" srcOrd="9" destOrd="0" presId="urn:microsoft.com/office/officeart/2005/8/layout/equation1"/>
    <dgm:cxn modelId="{83EC3AF3-602C-4806-8EAF-C5AD3B9B7CC5}" type="presParOf" srcId="{AFC70F6C-E2F5-46DD-8F56-56E52C0D302B}" destId="{8650CCF7-9F70-4CCB-AFE2-A458AD8CED0C}" srcOrd="10" destOrd="0" presId="urn:microsoft.com/office/officeart/2005/8/layout/equation1"/>
    <dgm:cxn modelId="{475BA9CC-DE11-4F9A-860B-375518F47388}" type="presParOf" srcId="{AFC70F6C-E2F5-46DD-8F56-56E52C0D302B}" destId="{FBF7F809-63A0-4AC3-9E3B-9123BCD10F16}" srcOrd="11" destOrd="0" presId="urn:microsoft.com/office/officeart/2005/8/layout/equation1"/>
    <dgm:cxn modelId="{ADC77885-A9A0-45F4-A632-05D13090B21C}" type="presParOf" srcId="{AFC70F6C-E2F5-46DD-8F56-56E52C0D302B}" destId="{E291023E-9297-41AE-9179-B42C94872D5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E7EF3-3DA5-4DDD-82C4-A517F7E1A984}">
      <dsp:nvSpPr>
        <dsp:cNvPr id="0" name=""/>
        <dsp:cNvSpPr/>
      </dsp:nvSpPr>
      <dsp:spPr>
        <a:xfrm>
          <a:off x="3831" y="588332"/>
          <a:ext cx="2166118" cy="866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/>
            <a:t>VMI </a:t>
          </a:r>
          <a:endParaRPr lang="lt-LT" sz="1800" kern="1200" dirty="0"/>
        </a:p>
      </dsp:txBody>
      <dsp:txXfrm>
        <a:off x="437055" y="588332"/>
        <a:ext cx="1299671" cy="866447"/>
      </dsp:txXfrm>
    </dsp:sp>
    <dsp:sp modelId="{DFF7BDF1-3320-4E6A-9798-B7624DD4E355}">
      <dsp:nvSpPr>
        <dsp:cNvPr id="0" name=""/>
        <dsp:cNvSpPr/>
      </dsp:nvSpPr>
      <dsp:spPr>
        <a:xfrm>
          <a:off x="1953338" y="588332"/>
          <a:ext cx="2961019" cy="866447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/>
            <a:t>LVPA </a:t>
          </a:r>
          <a:endParaRPr lang="lt-LT" sz="1800" kern="1200" dirty="0"/>
        </a:p>
      </dsp:txBody>
      <dsp:txXfrm>
        <a:off x="2386562" y="588332"/>
        <a:ext cx="2094572" cy="866447"/>
      </dsp:txXfrm>
    </dsp:sp>
    <dsp:sp modelId="{CAC641C7-7EE4-4C52-9A76-6623146CD897}">
      <dsp:nvSpPr>
        <dsp:cNvPr id="0" name=""/>
        <dsp:cNvSpPr/>
      </dsp:nvSpPr>
      <dsp:spPr>
        <a:xfrm>
          <a:off x="4697745" y="588332"/>
          <a:ext cx="2434760" cy="866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/>
            <a:t>EINMIN </a:t>
          </a:r>
          <a:endParaRPr lang="lt-LT" sz="1800" kern="1200" dirty="0"/>
        </a:p>
      </dsp:txBody>
      <dsp:txXfrm>
        <a:off x="5130969" y="588332"/>
        <a:ext cx="1568313" cy="866447"/>
      </dsp:txXfrm>
    </dsp:sp>
    <dsp:sp modelId="{23597E2A-5448-4C8F-8DAE-F9EFEAF8F6F0}">
      <dsp:nvSpPr>
        <dsp:cNvPr id="0" name=""/>
        <dsp:cNvSpPr/>
      </dsp:nvSpPr>
      <dsp:spPr>
        <a:xfrm>
          <a:off x="6915894" y="588332"/>
          <a:ext cx="2166118" cy="866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 smtClean="0"/>
            <a:t>Konkuren-cijos</a:t>
          </a:r>
          <a:r>
            <a:rPr lang="lt-LT" sz="1800" kern="1200" dirty="0" smtClean="0"/>
            <a:t> taryba</a:t>
          </a:r>
          <a:endParaRPr lang="lt-LT" sz="1800" kern="1200" dirty="0"/>
        </a:p>
      </dsp:txBody>
      <dsp:txXfrm>
        <a:off x="7349118" y="588332"/>
        <a:ext cx="1299671" cy="866447"/>
      </dsp:txXfrm>
    </dsp:sp>
    <dsp:sp modelId="{ED980547-BEB5-4DE6-AD1A-76B55CDB6D9A}">
      <dsp:nvSpPr>
        <dsp:cNvPr id="0" name=""/>
        <dsp:cNvSpPr/>
      </dsp:nvSpPr>
      <dsp:spPr>
        <a:xfrm>
          <a:off x="8865401" y="588332"/>
          <a:ext cx="2166118" cy="866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/>
            <a:t>NBFC</a:t>
          </a:r>
          <a:endParaRPr lang="lt-LT" sz="1800" kern="1200" dirty="0"/>
        </a:p>
      </dsp:txBody>
      <dsp:txXfrm>
        <a:off x="9298625" y="588332"/>
        <a:ext cx="1299671" cy="866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6999E-5E21-4FCF-B22C-75C659E32B38}">
      <dsp:nvSpPr>
        <dsp:cNvPr id="0" name=""/>
        <dsp:cNvSpPr/>
      </dsp:nvSpPr>
      <dsp:spPr>
        <a:xfrm>
          <a:off x="400132" y="2199"/>
          <a:ext cx="1125231" cy="112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1C74D-A0B4-4D0D-A244-AA0DA8E41F36}">
      <dsp:nvSpPr>
        <dsp:cNvPr id="0" name=""/>
        <dsp:cNvSpPr/>
      </dsp:nvSpPr>
      <dsp:spPr>
        <a:xfrm>
          <a:off x="512655" y="114722"/>
          <a:ext cx="900185" cy="90018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D4E14-033B-42B0-A285-51EBD2EA2850}">
      <dsp:nvSpPr>
        <dsp:cNvPr id="0" name=""/>
        <dsp:cNvSpPr/>
      </dsp:nvSpPr>
      <dsp:spPr>
        <a:xfrm rot="16200000">
          <a:off x="-893883" y="2533970"/>
          <a:ext cx="3263170" cy="67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Labai mažos, mažos, vidutinės įmonės (</a:t>
          </a:r>
          <a:r>
            <a:rPr lang="lt-LT" sz="2400" b="1" kern="1200" dirty="0" smtClean="0">
              <a:solidFill>
                <a:srgbClr val="FF0000"/>
              </a:solidFill>
            </a:rPr>
            <a:t>&lt;3 m.</a:t>
          </a:r>
          <a:r>
            <a:rPr lang="lt-LT" sz="2400" b="1" kern="1200" dirty="0" smtClean="0"/>
            <a:t>)</a:t>
          </a:r>
          <a:endParaRPr lang="lt-LT" sz="2400" b="1" kern="1200" dirty="0"/>
        </a:p>
      </dsp:txBody>
      <dsp:txXfrm>
        <a:off x="-893883" y="2533970"/>
        <a:ext cx="3263170" cy="675138"/>
      </dsp:txXfrm>
    </dsp:sp>
    <dsp:sp modelId="{0AE5AB46-B024-4360-9413-FFDD79A588A1}">
      <dsp:nvSpPr>
        <dsp:cNvPr id="0" name=""/>
        <dsp:cNvSpPr/>
      </dsp:nvSpPr>
      <dsp:spPr>
        <a:xfrm>
          <a:off x="1187794" y="2199"/>
          <a:ext cx="2250462" cy="45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solidFill>
                <a:schemeClr val="accent2"/>
              </a:solidFill>
            </a:rPr>
            <a:t>C kriterijus: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Tikrinama </a:t>
          </a:r>
          <a:r>
            <a:rPr lang="lt-LT" sz="2000" kern="1200" dirty="0" smtClean="0">
              <a:hlinkClick xmlns:r="http://schemas.openxmlformats.org/officeDocument/2006/relationships" r:id="rId1"/>
            </a:rPr>
            <a:t>http://www.avnt.lt/veiklos-sritys/nemokumas-2/</a:t>
          </a:r>
          <a:r>
            <a:rPr lang="lt-LT" sz="2000" kern="1200" dirty="0" smtClean="0"/>
            <a:t>, ar pareiškėjui nėra taikoma kolektyvinė nemokumo procedūra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solidFill>
                <a:schemeClr val="accent2"/>
              </a:solidFill>
            </a:rPr>
            <a:t>D kriterijus: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Tikrinama, ar pareiškėjas nėra gavęs sanavimo ir restruktūrizavimo pagalbos</a:t>
          </a:r>
          <a:endParaRPr lang="lt-LT" sz="2000" kern="1200" dirty="0"/>
        </a:p>
      </dsp:txBody>
      <dsp:txXfrm>
        <a:off x="1187794" y="2199"/>
        <a:ext cx="2250462" cy="4500925"/>
      </dsp:txXfrm>
    </dsp:sp>
    <dsp:sp modelId="{BA6DAE18-37AC-4201-BE1A-C5E74D430254}">
      <dsp:nvSpPr>
        <dsp:cNvPr id="0" name=""/>
        <dsp:cNvSpPr/>
      </dsp:nvSpPr>
      <dsp:spPr>
        <a:xfrm>
          <a:off x="3898281" y="2199"/>
          <a:ext cx="1125231" cy="112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F9B43-BF30-486E-9A85-8B8238B03DE7}">
      <dsp:nvSpPr>
        <dsp:cNvPr id="0" name=""/>
        <dsp:cNvSpPr/>
      </dsp:nvSpPr>
      <dsp:spPr>
        <a:xfrm>
          <a:off x="4010804" y="114722"/>
          <a:ext cx="900185" cy="900185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EF6C0-40B0-4434-9B56-1FD72DEE5845}">
      <dsp:nvSpPr>
        <dsp:cNvPr id="0" name=""/>
        <dsp:cNvSpPr/>
      </dsp:nvSpPr>
      <dsp:spPr>
        <a:xfrm rot="16200000">
          <a:off x="2604265" y="2533970"/>
          <a:ext cx="3263170" cy="67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Vidutinės įmonės (</a:t>
          </a:r>
          <a:r>
            <a:rPr lang="lt-LT" sz="2400" b="1" kern="1200" dirty="0" smtClean="0">
              <a:solidFill>
                <a:srgbClr val="FF0000"/>
              </a:solidFill>
            </a:rPr>
            <a:t>&gt;3 m.</a:t>
          </a:r>
          <a:r>
            <a:rPr lang="lt-LT" sz="2400" b="1" kern="1200" dirty="0" smtClean="0"/>
            <a:t>)</a:t>
          </a:r>
          <a:endParaRPr lang="lt-LT" sz="2400" b="1" kern="1200" dirty="0"/>
        </a:p>
      </dsp:txBody>
      <dsp:txXfrm>
        <a:off x="2604265" y="2533970"/>
        <a:ext cx="3263170" cy="675138"/>
      </dsp:txXfrm>
    </dsp:sp>
    <dsp:sp modelId="{4D69C673-5762-4E83-AC62-5A6A4653DCA8}">
      <dsp:nvSpPr>
        <dsp:cNvPr id="0" name=""/>
        <dsp:cNvSpPr/>
      </dsp:nvSpPr>
      <dsp:spPr>
        <a:xfrm>
          <a:off x="4685943" y="2199"/>
          <a:ext cx="2250462" cy="45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53657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solidFill>
                <a:schemeClr val="accent2"/>
              </a:solidFill>
            </a:rPr>
            <a:t>A/B kriterijus: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Tikrinama, ar dėl sukauptų nuostolių pareiškėjas nėra praradęs daugiau nei pusės (akcinio) kapitalo</a:t>
          </a:r>
        </a:p>
      </dsp:txBody>
      <dsp:txXfrm>
        <a:off x="4685943" y="2199"/>
        <a:ext cx="2250462" cy="4500925"/>
      </dsp:txXfrm>
    </dsp:sp>
    <dsp:sp modelId="{243D52F9-867D-44F1-86DE-D1FD4DEABDBB}">
      <dsp:nvSpPr>
        <dsp:cNvPr id="0" name=""/>
        <dsp:cNvSpPr/>
      </dsp:nvSpPr>
      <dsp:spPr>
        <a:xfrm>
          <a:off x="7396430" y="2199"/>
          <a:ext cx="1125231" cy="112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A0593-7281-4BDD-BD4E-B428D14E36DC}">
      <dsp:nvSpPr>
        <dsp:cNvPr id="0" name=""/>
        <dsp:cNvSpPr/>
      </dsp:nvSpPr>
      <dsp:spPr>
        <a:xfrm>
          <a:off x="7508953" y="114722"/>
          <a:ext cx="900185" cy="90018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3F002-97E3-41BA-AA8C-B5C5623A95CD}">
      <dsp:nvSpPr>
        <dsp:cNvPr id="0" name=""/>
        <dsp:cNvSpPr/>
      </dsp:nvSpPr>
      <dsp:spPr>
        <a:xfrm rot="16200000">
          <a:off x="6102414" y="2533970"/>
          <a:ext cx="3263170" cy="67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Didelės įmonės</a:t>
          </a:r>
          <a:endParaRPr lang="lt-LT" sz="2400" b="1" kern="1200" dirty="0"/>
        </a:p>
      </dsp:txBody>
      <dsp:txXfrm>
        <a:off x="6102414" y="2533970"/>
        <a:ext cx="3263170" cy="675138"/>
      </dsp:txXfrm>
    </dsp:sp>
    <dsp:sp modelId="{A8E441A4-E721-49ED-8409-758337FDCF1E}">
      <dsp:nvSpPr>
        <dsp:cNvPr id="0" name=""/>
        <dsp:cNvSpPr/>
      </dsp:nvSpPr>
      <dsp:spPr>
        <a:xfrm>
          <a:off x="8184092" y="2199"/>
          <a:ext cx="2250462" cy="45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53657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solidFill>
                <a:schemeClr val="accent2"/>
              </a:solidFill>
            </a:rPr>
            <a:t>E kriterijus: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Vertinamas įmonės balansinis skolos ir nuosavo kapitalo santykis bei įmonės EBITDA palūkanų padengimo santykis</a:t>
          </a:r>
          <a:endParaRPr lang="lt-LT" sz="2000" kern="1200" dirty="0"/>
        </a:p>
      </dsp:txBody>
      <dsp:txXfrm>
        <a:off x="8184092" y="2199"/>
        <a:ext cx="2250462" cy="4500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E419F-3FA4-4EC7-BA77-7DC78992BA87}">
      <dsp:nvSpPr>
        <dsp:cNvPr id="0" name=""/>
        <dsp:cNvSpPr/>
      </dsp:nvSpPr>
      <dsp:spPr>
        <a:xfrm>
          <a:off x="3244" y="1056227"/>
          <a:ext cx="1684984" cy="1684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500 tūkst. </a:t>
          </a:r>
          <a:r>
            <a:rPr lang="lt-LT" sz="2000" kern="1200" dirty="0" err="1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Eur</a:t>
          </a:r>
          <a:endParaRPr lang="lt-LT" sz="2000" kern="1200" dirty="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0004" y="1302987"/>
        <a:ext cx="1191464" cy="1191464"/>
      </dsp:txXfrm>
    </dsp:sp>
    <dsp:sp modelId="{2E87226C-4796-4B1E-9BAB-E93F901B97D4}">
      <dsp:nvSpPr>
        <dsp:cNvPr id="0" name=""/>
        <dsp:cNvSpPr/>
      </dsp:nvSpPr>
      <dsp:spPr>
        <a:xfrm>
          <a:off x="1825049" y="1410074"/>
          <a:ext cx="977290" cy="977290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954589" y="1783790"/>
        <a:ext cx="718210" cy="229858"/>
      </dsp:txXfrm>
    </dsp:sp>
    <dsp:sp modelId="{0D630CCC-04CD-49D0-B69D-4E094626BE44}">
      <dsp:nvSpPr>
        <dsp:cNvPr id="0" name=""/>
        <dsp:cNvSpPr/>
      </dsp:nvSpPr>
      <dsp:spPr>
        <a:xfrm>
          <a:off x="2939161" y="1056227"/>
          <a:ext cx="1684984" cy="1684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300 tūkst. </a:t>
          </a:r>
          <a:r>
            <a:rPr lang="lt-LT" sz="2000" kern="1200" dirty="0" err="1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Eur</a:t>
          </a:r>
          <a:endParaRPr lang="lt-LT" sz="2000" kern="1200" dirty="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185921" y="1302987"/>
        <a:ext cx="1191464" cy="1191464"/>
      </dsp:txXfrm>
    </dsp:sp>
    <dsp:sp modelId="{78F74C4D-0827-4727-BDD8-A0A499177166}">
      <dsp:nvSpPr>
        <dsp:cNvPr id="0" name=""/>
        <dsp:cNvSpPr/>
      </dsp:nvSpPr>
      <dsp:spPr>
        <a:xfrm>
          <a:off x="4760966" y="1410074"/>
          <a:ext cx="977290" cy="977290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890506" y="1783790"/>
        <a:ext cx="718210" cy="229858"/>
      </dsp:txXfrm>
    </dsp:sp>
    <dsp:sp modelId="{2E3EE68C-9672-4430-874A-19B7C93E7965}">
      <dsp:nvSpPr>
        <dsp:cNvPr id="0" name=""/>
        <dsp:cNvSpPr/>
      </dsp:nvSpPr>
      <dsp:spPr>
        <a:xfrm>
          <a:off x="5875077" y="1056227"/>
          <a:ext cx="1684984" cy="1684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Subsidija pagal šią priemonę</a:t>
          </a:r>
          <a:endParaRPr lang="lt-LT" sz="2000" kern="1200" dirty="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121837" y="1302987"/>
        <a:ext cx="1191464" cy="1191464"/>
      </dsp:txXfrm>
    </dsp:sp>
    <dsp:sp modelId="{8650CCF7-9F70-4CCB-AFE2-A458AD8CED0C}">
      <dsp:nvSpPr>
        <dsp:cNvPr id="0" name=""/>
        <dsp:cNvSpPr/>
      </dsp:nvSpPr>
      <dsp:spPr>
        <a:xfrm>
          <a:off x="7696882" y="1410074"/>
          <a:ext cx="977290" cy="977290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>
            <a:solidFill>
              <a:schemeClr val="tx1">
                <a:lumMod val="5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826422" y="1611396"/>
        <a:ext cx="718210" cy="574646"/>
      </dsp:txXfrm>
    </dsp:sp>
    <dsp:sp modelId="{E291023E-9297-41AE-9179-B42C94872D5F}">
      <dsp:nvSpPr>
        <dsp:cNvPr id="0" name=""/>
        <dsp:cNvSpPr/>
      </dsp:nvSpPr>
      <dsp:spPr>
        <a:xfrm>
          <a:off x="8810994" y="919246"/>
          <a:ext cx="2020447" cy="195894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err="1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Nepakan-kamas</a:t>
          </a:r>
          <a:r>
            <a:rPr lang="lt-LT" sz="2000" b="1" kern="1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/>
          </a:r>
          <a:br>
            <a:rPr lang="lt-LT" sz="2000" b="1" kern="1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lt-LT" sz="2000" b="1" kern="1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likutis</a:t>
          </a:r>
          <a:endParaRPr lang="lt-LT" sz="2000" b="1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9106882" y="1206127"/>
        <a:ext cx="1428671" cy="1385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1/21/2021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74D0-5A21-43D9-913D-C59A23300353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150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369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565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199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091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508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733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71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lt-LT" noProof="0" smtClean="0"/>
              <a:t>Redaguoti šablono teksto stilius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lt-LT" noProof="0" smtClean="0"/>
              <a:t>Redaguoti šablono teksto stilius</a:t>
            </a:r>
          </a:p>
          <a:p>
            <a:pPr lvl="1"/>
            <a:r>
              <a:rPr lang="lt-LT" noProof="0" smtClean="0"/>
              <a:t>Antras lygis</a:t>
            </a:r>
          </a:p>
          <a:p>
            <a:pPr lvl="2"/>
            <a:r>
              <a:rPr lang="lt-LT" noProof="0" smtClean="0"/>
              <a:t>Trečias lygis</a:t>
            </a:r>
          </a:p>
          <a:p>
            <a:pPr lvl="3"/>
            <a:r>
              <a:rPr lang="lt-LT" noProof="0" smtClean="0"/>
              <a:t>Ketvirtas lygis</a:t>
            </a:r>
          </a:p>
          <a:p>
            <a:pPr lvl="4"/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lt-LT" noProof="0" smtClean="0"/>
              <a:t>Redaguoti šablono teksto stilius</a:t>
            </a:r>
          </a:p>
          <a:p>
            <a:pPr lvl="1">
              <a:buClr>
                <a:schemeClr val="accent2"/>
              </a:buClr>
            </a:pPr>
            <a:r>
              <a:rPr lang="lt-LT" noProof="0" smtClean="0"/>
              <a:t>Antras lygis</a:t>
            </a:r>
          </a:p>
          <a:p>
            <a:pPr lvl="2">
              <a:buClr>
                <a:schemeClr val="accent2"/>
              </a:buClr>
            </a:pPr>
            <a:r>
              <a:rPr lang="lt-LT" noProof="0" smtClean="0"/>
              <a:t>Trečias lygis</a:t>
            </a:r>
          </a:p>
          <a:p>
            <a:pPr lvl="3">
              <a:buClr>
                <a:schemeClr val="accent2"/>
              </a:buClr>
            </a:pPr>
            <a:r>
              <a:rPr lang="lt-LT" noProof="0" smtClean="0"/>
              <a:t>Ketvirtas lygis</a:t>
            </a:r>
          </a:p>
          <a:p>
            <a:pPr lvl="4">
              <a:buClr>
                <a:schemeClr val="accent2"/>
              </a:buClr>
            </a:pPr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noProof="0" smtClean="0"/>
              <a:t>Redaguoti šablono teksto stilius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lt-LT" noProof="0" smtClean="0"/>
              <a:t>Redaguoti šablono teksto stilius</a:t>
            </a:r>
          </a:p>
          <a:p>
            <a:pPr lvl="1">
              <a:buClr>
                <a:schemeClr val="accent2"/>
              </a:buClr>
            </a:pPr>
            <a:r>
              <a:rPr lang="lt-LT" noProof="0" smtClean="0"/>
              <a:t>Antras lygis</a:t>
            </a:r>
          </a:p>
          <a:p>
            <a:pPr lvl="2">
              <a:buClr>
                <a:schemeClr val="accent2"/>
              </a:buClr>
            </a:pPr>
            <a:r>
              <a:rPr lang="lt-LT" noProof="0" smtClean="0"/>
              <a:t>Trečias lygis</a:t>
            </a:r>
          </a:p>
          <a:p>
            <a:pPr lvl="3">
              <a:buClr>
                <a:schemeClr val="accent2"/>
              </a:buClr>
            </a:pPr>
            <a:r>
              <a:rPr lang="lt-LT" noProof="0" smtClean="0"/>
              <a:t>Ketvirtas lygis</a:t>
            </a:r>
          </a:p>
          <a:p>
            <a:pPr lvl="4">
              <a:buClr>
                <a:schemeClr val="accent2"/>
              </a:buClr>
            </a:pPr>
            <a:r>
              <a:rPr lang="lt-LT" noProof="0" smtClean="0"/>
              <a:t>Penktas lygis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lt-LT" noProof="0" smtClean="0"/>
              <a:t>Spustelėkite piktogramą, jei norite pridėti diagramą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lt-LT" noProof="0" smtClean="0"/>
              <a:t>Spustelėkite piktogramą, jei norite pridėti lentelę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lt-LT" noProof="0" smtClean="0"/>
              <a:t>Spustelėję redag. ruoš. pavad. stilių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eur-lex.europa.eu/legal-content/LT/TXT/?uri=CELEX%3A32014R0651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emf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eur-lex.europa.eu/legal-content/LT/TXT/?uri=celex:52020XC0320(03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gistrucentras.lt/p/55" TargetMode="External"/><Relationship Id="rId4" Type="http://schemas.openxmlformats.org/officeDocument/2006/relationships/hyperlink" Target="https://www.registrucentras.lt/F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pa.lt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hyperlink" Target="http://lvpa.lt/lt/paraiskos/subsidijos-nuo-covid-19-nukentejusioms-imonems-1343" TargetMode="External"/><Relationship Id="rId4" Type="http://schemas.openxmlformats.org/officeDocument/2006/relationships/hyperlink" Target="http://lvpa.lt/lt/d.u.k-27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e-seimas.lrs.lt/portal/legalAct/lt/TAD/TAIS.68516/asr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r="23129"/>
          <a:stretch>
            <a:fillRect/>
          </a:stretch>
        </p:blipFill>
        <p:spPr>
          <a:xfrm>
            <a:off x="947753" y="888445"/>
            <a:ext cx="4428523" cy="5137089"/>
          </a:xfrm>
        </p:spPr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1944057" y="2416415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569" y="1730653"/>
            <a:ext cx="5868989" cy="2222115"/>
          </a:xfrm>
        </p:spPr>
        <p:txBody>
          <a:bodyPr>
            <a:noAutofit/>
          </a:bodyPr>
          <a:lstStyle/>
          <a:p>
            <a:r>
              <a:rPr lang="lt-LT" sz="3600" dirty="0" smtClean="0"/>
              <a:t>Priemonė </a:t>
            </a:r>
            <a:r>
              <a:rPr lang="lt-LT" sz="3600" dirty="0"/>
              <a:t>„Subsidijos nuo </a:t>
            </a:r>
            <a:r>
              <a:rPr lang="lt-LT" sz="3600" dirty="0" smtClean="0"/>
              <a:t>COVID-19 </a:t>
            </a:r>
            <a:r>
              <a:rPr lang="lt-LT" sz="3600" dirty="0"/>
              <a:t>nukentėjusioms </a:t>
            </a:r>
            <a:r>
              <a:rPr lang="lt-LT" sz="3600" dirty="0" smtClean="0"/>
              <a:t>įmonėms“: taikomi valstybės pagalbos reikalavimai ir D.U.K. apžvalga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7820" y="6025534"/>
            <a:ext cx="1770738" cy="440103"/>
          </a:xfrm>
        </p:spPr>
        <p:txBody>
          <a:bodyPr/>
          <a:lstStyle/>
          <a:p>
            <a:r>
              <a:rPr lang="lt-LT" sz="2000" dirty="0" smtClean="0"/>
              <a:t>2021-01-21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556" y="2841711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 txBox="1">
            <a:spLocks/>
          </p:cNvSpPr>
          <p:nvPr/>
        </p:nvSpPr>
        <p:spPr>
          <a:xfrm>
            <a:off x="5736968" y="4130758"/>
            <a:ext cx="5869496" cy="10491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 smtClean="0"/>
              <a:t>Projektų ekspertų skyriaus vyriausiasis ekspertas </a:t>
            </a:r>
            <a:r>
              <a:rPr lang="lt-LT" sz="2000" b="1" dirty="0" smtClean="0"/>
              <a:t>Gytis Petrukaitis</a:t>
            </a:r>
          </a:p>
          <a:p>
            <a:r>
              <a:rPr lang="lt-LT" sz="2000" dirty="0"/>
              <a:t>Investicijų valdymo tarnybos vyriausioji projektų </a:t>
            </a:r>
            <a:r>
              <a:rPr lang="lt-LT" sz="2000" dirty="0" smtClean="0"/>
              <a:t>vadovė</a:t>
            </a:r>
            <a:r>
              <a:rPr lang="lt-LT" sz="2000" dirty="0"/>
              <a:t> </a:t>
            </a:r>
            <a:r>
              <a:rPr lang="lt-LT" sz="2000" b="1" dirty="0" smtClean="0"/>
              <a:t>Giedrė Indriulienė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26152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Ar mano įmonė savarankiška?</a:t>
            </a:r>
            <a:br>
              <a:rPr lang="lt-LT" sz="3600" dirty="0" smtClean="0"/>
            </a:br>
            <a:r>
              <a:rPr lang="lt-LT" sz="2400" b="0" dirty="0" smtClean="0"/>
              <a:t>D.U.K. apžvalga</a:t>
            </a:r>
            <a:endParaRPr lang="en-US" sz="2400" b="0" dirty="0"/>
          </a:p>
        </p:txBody>
      </p:sp>
      <p:grpSp>
        <p:nvGrpSpPr>
          <p:cNvPr id="2" name="Grupė 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000" b="1" dirty="0" smtClean="0">
                <a:cs typeface="Calibri" panose="020F0502020204030204" pitchFamily="34" charset="0"/>
              </a:rPr>
              <a:t>① </a:t>
            </a:r>
            <a:r>
              <a:rPr lang="lt-LT" sz="2000" b="1" dirty="0" smtClean="0"/>
              <a:t>Fizinis </a:t>
            </a:r>
            <a:r>
              <a:rPr lang="lt-LT" sz="2000" b="1" dirty="0"/>
              <a:t>asmuo turi 100 proc. įmonės A akcijų ir 100 proc. įmonės B akcijų, </a:t>
            </a:r>
            <a:r>
              <a:rPr lang="lt-LT" sz="2000" b="1" dirty="0" smtClean="0"/>
              <a:t>įmonės </a:t>
            </a:r>
            <a:r>
              <a:rPr lang="lt-LT" sz="2000" b="1" dirty="0"/>
              <a:t>vykdo veiklą skirtinguose sektoriuose. Ar įmonės A ir B būtų laikomos susijusiomis</a:t>
            </a:r>
            <a:r>
              <a:rPr lang="lt-LT" sz="2000" b="1" dirty="0" smtClean="0"/>
              <a:t>? </a:t>
            </a:r>
            <a:r>
              <a:rPr lang="lt-L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lt-LT" sz="2000" b="1" dirty="0" smtClean="0"/>
              <a:t> </a:t>
            </a:r>
            <a:r>
              <a:rPr lang="lt-LT" sz="2000" dirty="0" smtClean="0"/>
              <a:t>Jeigu akcininkas </a:t>
            </a:r>
            <a:r>
              <a:rPr lang="lt-LT" sz="2000" dirty="0"/>
              <a:t>(fizinis </a:t>
            </a:r>
            <a:r>
              <a:rPr lang="lt-LT" sz="2000" dirty="0" smtClean="0"/>
              <a:t>asmuo) ekonomine veikla </a:t>
            </a:r>
            <a:r>
              <a:rPr lang="lt-LT" sz="2000" u="sng" dirty="0" smtClean="0"/>
              <a:t>nesiverčia – A ir B nesusijusios</a:t>
            </a:r>
            <a:r>
              <a:rPr lang="lt-LT" sz="2000" dirty="0" smtClean="0"/>
              <a:t>, jeigu </a:t>
            </a:r>
            <a:r>
              <a:rPr lang="lt-LT" sz="2000" u="sng" dirty="0" smtClean="0"/>
              <a:t>verčiasi – susijusios</a:t>
            </a:r>
            <a:r>
              <a:rPr lang="lt-LT" sz="2000" dirty="0" smtClean="0"/>
              <a:t>.</a:t>
            </a:r>
          </a:p>
          <a:p>
            <a:pPr marL="0" indent="0">
              <a:buNone/>
            </a:pPr>
            <a:endParaRPr lang="lt-LT" sz="1200" dirty="0" smtClean="0"/>
          </a:p>
          <a:p>
            <a:pPr marL="0" indent="0">
              <a:buNone/>
            </a:pPr>
            <a:r>
              <a:rPr lang="lt-LT" sz="2000" b="1" dirty="0" smtClean="0">
                <a:cs typeface="Calibri" panose="020F0502020204030204" pitchFamily="34" charset="0"/>
              </a:rPr>
              <a:t>② Fizinis </a:t>
            </a:r>
            <a:r>
              <a:rPr lang="lt-LT" sz="2000" b="1" dirty="0">
                <a:cs typeface="Calibri" panose="020F0502020204030204" pitchFamily="34" charset="0"/>
              </a:rPr>
              <a:t>asmuo turi 100 proc. įmonės X akcijų ir 60 proc. įmonės Y akcijų, abi įmonės veiklą vykdo metalo apdirbimo sektoriuje. Ar įmonės X ir Y būtų laikomos susijusiomis</a:t>
            </a:r>
            <a:r>
              <a:rPr lang="lt-LT" sz="2000" b="1" dirty="0" smtClean="0">
                <a:cs typeface="Calibri" panose="020F0502020204030204" pitchFamily="34" charset="0"/>
              </a:rPr>
              <a:t>? </a:t>
            </a:r>
            <a:r>
              <a:rPr lang="lt-L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lt-LT" sz="2000" b="1" dirty="0">
                <a:cs typeface="Calibri" panose="020F0502020204030204" pitchFamily="34" charset="0"/>
              </a:rPr>
              <a:t> </a:t>
            </a:r>
            <a:r>
              <a:rPr lang="lt-LT" sz="2000" dirty="0" smtClean="0">
                <a:cs typeface="Calibri" panose="020F0502020204030204" pitchFamily="34" charset="0"/>
              </a:rPr>
              <a:t>Taip, X ir Y susijusios.</a:t>
            </a:r>
          </a:p>
          <a:p>
            <a:pPr marL="0" indent="0">
              <a:buNone/>
            </a:pPr>
            <a:endParaRPr lang="lt-LT" sz="12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t-LT" sz="2000" b="1" dirty="0">
                <a:cs typeface="Calibri" panose="020F0502020204030204" pitchFamily="34" charset="0"/>
              </a:rPr>
              <a:t>③ Įmonės Z 100 proc. akcininkas, fizinis asmuo, verčiasi ekonomine veikla pagal individualios veiklos </a:t>
            </a:r>
            <a:r>
              <a:rPr lang="lt-LT" sz="2000" b="1" dirty="0" smtClean="0">
                <a:cs typeface="Calibri" panose="020F0502020204030204" pitchFamily="34" charset="0"/>
              </a:rPr>
              <a:t>pažymą. Ar įmonė Z yra savarankiška? </a:t>
            </a:r>
            <a:r>
              <a:rPr lang="lt-L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lt-LT" sz="2000" b="1" dirty="0" smtClean="0">
                <a:cs typeface="Calibri" panose="020F0502020204030204" pitchFamily="34" charset="0"/>
              </a:rPr>
              <a:t> </a:t>
            </a:r>
            <a:r>
              <a:rPr lang="lt-LT" sz="2000" dirty="0" smtClean="0">
                <a:cs typeface="Calibri" panose="020F0502020204030204" pitchFamily="34" charset="0"/>
              </a:rPr>
              <a:t>Ne. </a:t>
            </a:r>
            <a:r>
              <a:rPr lang="lt-LT" sz="2000" dirty="0" smtClean="0"/>
              <a:t>Akcininkas yra laikomas susijusiu verslininku su įmone Z.</a:t>
            </a:r>
            <a:endParaRPr lang="lt-LT" sz="2000" b="1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lt-L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t-L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④ Įmonė G turi užsienyje registruotą susijusią įmonę. Ar įmonė G bus laikoma </a:t>
            </a:r>
            <a:r>
              <a:rPr lang="lt-L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savarankiška įmone </a:t>
            </a:r>
            <a:r>
              <a:rPr lang="lt-L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šio kvietimo kontekste? </a:t>
            </a:r>
            <a:r>
              <a:rPr lang="lt-L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lt-L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Ne, įmonė G nebus laikoma savarankiška. Bus vertinamos tiek Lietuvoje, tiek užsienyje registruotos susijusios ir partnerinės įmonės.</a:t>
            </a:r>
            <a:endParaRPr lang="lt-LT" sz="2000" dirty="0" smtClean="0"/>
          </a:p>
        </p:txBody>
      </p:sp>
    </p:spTree>
    <p:extLst>
      <p:ext uri="{BB962C8B-B14F-4D97-AF65-F5344CB8AC3E}">
        <p14:creationId xmlns:p14="http://schemas.microsoft.com/office/powerpoint/2010/main" val="32285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Sunkumų vertinimas</a:t>
            </a:r>
            <a:br>
              <a:rPr lang="lt-LT" sz="3600" dirty="0" smtClean="0"/>
            </a:br>
            <a:r>
              <a:rPr lang="lt-LT" sz="2400" b="0" dirty="0" smtClean="0"/>
              <a:t>Pagal </a:t>
            </a:r>
            <a:r>
              <a:rPr lang="lt-LT" sz="2400" b="0" dirty="0">
                <a:hlinkClick r:id="rId3"/>
              </a:rPr>
              <a:t>Komisijos </a:t>
            </a:r>
            <a:r>
              <a:rPr lang="lt-LT" sz="2400" b="0" dirty="0" smtClean="0">
                <a:hlinkClick r:id="rId3"/>
              </a:rPr>
              <a:t>reglamento </a:t>
            </a:r>
            <a:r>
              <a:rPr lang="lt-LT" sz="2400" b="0" dirty="0">
                <a:hlinkClick r:id="rId3"/>
              </a:rPr>
              <a:t>(ES) Nr. 651/2014</a:t>
            </a:r>
            <a:r>
              <a:rPr lang="lt-LT" sz="2400" b="0" dirty="0"/>
              <a:t> </a:t>
            </a:r>
            <a:r>
              <a:rPr lang="lt-LT" sz="2400" b="0" dirty="0" smtClean="0"/>
              <a:t>2 str. 18 dalį</a:t>
            </a:r>
            <a:endParaRPr lang="en-US" sz="2400" b="0" dirty="0"/>
          </a:p>
        </p:txBody>
      </p:sp>
      <p:grpSp>
        <p:nvGrpSpPr>
          <p:cNvPr id="2" name="Grupė 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Turinio vietos rezervavimo ženklas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16529"/>
              </p:ext>
            </p:extLst>
          </p:nvPr>
        </p:nvGraphicFramePr>
        <p:xfrm>
          <a:off x="519113" y="1671638"/>
          <a:ext cx="10834687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Pliusas 5"/>
          <p:cNvSpPr/>
          <p:nvPr/>
        </p:nvSpPr>
        <p:spPr>
          <a:xfrm>
            <a:off x="5152829" y="1553222"/>
            <a:ext cx="576000" cy="5760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iusas 9"/>
          <p:cNvSpPr/>
          <p:nvPr/>
        </p:nvSpPr>
        <p:spPr>
          <a:xfrm>
            <a:off x="8643515" y="1553222"/>
            <a:ext cx="576000" cy="5760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Sunkumų vertinimo pvz.</a:t>
            </a:r>
            <a:br>
              <a:rPr lang="lt-LT" sz="3600" dirty="0" smtClean="0"/>
            </a:br>
            <a:r>
              <a:rPr lang="lt-LT" sz="2400" b="0" dirty="0" smtClean="0"/>
              <a:t>Pagal </a:t>
            </a:r>
            <a:r>
              <a:rPr lang="lt-LT" sz="2400" dirty="0" smtClean="0">
                <a:solidFill>
                  <a:schemeClr val="accent2"/>
                </a:solidFill>
              </a:rPr>
              <a:t>A</a:t>
            </a:r>
            <a:r>
              <a:rPr lang="lt-LT" sz="2400" b="0" dirty="0" smtClean="0"/>
              <a:t> kriterijų</a:t>
            </a:r>
            <a:endParaRPr lang="lt-LT" sz="2400" b="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71770" y="1671924"/>
            <a:ext cx="4982029" cy="4505039"/>
          </a:xfrm>
        </p:spPr>
        <p:txBody>
          <a:bodyPr/>
          <a:lstStyle/>
          <a:p>
            <a:pPr marL="342900" lvl="0" indent="-342900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lt-LT" altLang="zh-CN" sz="1800" dirty="0" smtClean="0">
                <a:cs typeface="Calibri Light" panose="020F0302020204030204" pitchFamily="34" charset="0"/>
              </a:rPr>
              <a:t>Neigiamos sumos </a:t>
            </a:r>
            <a:r>
              <a:rPr lang="lt-LT" altLang="zh-CN" sz="1800" dirty="0">
                <a:cs typeface="Calibri Light" panose="020F0302020204030204" pitchFamily="34" charset="0"/>
              </a:rPr>
              <a:t>nustatymas</a:t>
            </a:r>
            <a:r>
              <a:rPr lang="en-GB" altLang="zh-CN" sz="1800" dirty="0">
                <a:cs typeface="Calibri Light" panose="020F0302020204030204" pitchFamily="34" charset="0"/>
              </a:rPr>
              <a:t>:</a:t>
            </a:r>
            <a:endParaRPr lang="lt-LT" altLang="zh-CN" sz="1800" dirty="0">
              <a:cs typeface="Calibri Light" panose="020F030202020403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lt-LT" altLang="zh-CN" sz="1800" dirty="0">
                <a:cs typeface="Calibri Light" panose="020F0302020204030204" pitchFamily="34" charset="0"/>
              </a:rPr>
              <a:t>0 – 14 185 </a:t>
            </a:r>
            <a:r>
              <a:rPr lang="en-GB" altLang="zh-CN" sz="1800" dirty="0">
                <a:cs typeface="Calibri Light" panose="020F0302020204030204" pitchFamily="34" charset="0"/>
              </a:rPr>
              <a:t>= -14 185 </a:t>
            </a:r>
            <a:r>
              <a:rPr lang="en-GB" altLang="zh-CN" sz="1800" dirty="0" err="1">
                <a:cs typeface="Calibri Light" panose="020F0302020204030204" pitchFamily="34" charset="0"/>
              </a:rPr>
              <a:t>Eur</a:t>
            </a:r>
            <a:endParaRPr lang="lt-LT" altLang="zh-CN" sz="1800" dirty="0">
              <a:cs typeface="Calibri Light" panose="020F030202020403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lt-LT" altLang="zh-CN" sz="1800" dirty="0">
                <a:cs typeface="Calibri Light" panose="020F0302020204030204" pitchFamily="34" charset="0"/>
              </a:rPr>
              <a:t>Neigiam</a:t>
            </a:r>
            <a:r>
              <a:rPr lang="en-GB" altLang="zh-CN" sz="1800" dirty="0">
                <a:cs typeface="Calibri Light" panose="020F0302020204030204" pitchFamily="34" charset="0"/>
              </a:rPr>
              <a:t>a </a:t>
            </a:r>
            <a:r>
              <a:rPr lang="lt-LT" altLang="zh-CN" sz="1800" dirty="0">
                <a:cs typeface="Calibri Light" panose="020F0302020204030204" pitchFamily="34" charset="0"/>
              </a:rPr>
              <a:t>suma susidarė – pareiškėjas praranda akcinį kapitalą</a:t>
            </a: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lt-LT" altLang="zh-CN" sz="1800" dirty="0">
              <a:cs typeface="Calibri Light" panose="020F0302020204030204" pitchFamily="34" charset="0"/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GB" altLang="zh-CN" sz="1800" dirty="0">
                <a:cs typeface="Calibri Light" panose="020F0302020204030204" pitchFamily="34" charset="0"/>
              </a:rPr>
              <a:t>½ </a:t>
            </a:r>
            <a:r>
              <a:rPr lang="lt-LT" altLang="zh-CN" sz="1800" dirty="0" smtClean="0">
                <a:cs typeface="Calibri Light" panose="020F0302020204030204" pitchFamily="34" charset="0"/>
              </a:rPr>
              <a:t>kapitalo</a:t>
            </a:r>
            <a:r>
              <a:rPr lang="en-GB" altLang="zh-CN" sz="1800" dirty="0">
                <a:cs typeface="Calibri Light" panose="020F0302020204030204" pitchFamily="34" charset="0"/>
              </a:rPr>
              <a:t>:</a:t>
            </a:r>
            <a:endParaRPr lang="lt-LT" altLang="zh-CN" sz="1800" dirty="0">
              <a:cs typeface="Calibri Light" panose="020F030202020403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zh-CN" sz="1800" dirty="0">
                <a:cs typeface="Calibri Light" panose="020F0302020204030204" pitchFamily="34" charset="0"/>
              </a:rPr>
              <a:t>2 500</a:t>
            </a:r>
            <a:r>
              <a:rPr lang="lt-LT" altLang="zh-CN" sz="1800" dirty="0">
                <a:cs typeface="Calibri Light" panose="020F0302020204030204" pitchFamily="34" charset="0"/>
              </a:rPr>
              <a:t> / 2 </a:t>
            </a:r>
            <a:r>
              <a:rPr lang="en-GB" altLang="zh-CN" sz="1800" dirty="0">
                <a:cs typeface="Calibri Light" panose="020F0302020204030204" pitchFamily="34" charset="0"/>
              </a:rPr>
              <a:t>=</a:t>
            </a:r>
            <a:r>
              <a:rPr lang="lt-LT" altLang="zh-CN" sz="1800" dirty="0">
                <a:cs typeface="Calibri Light" panose="020F0302020204030204" pitchFamily="34" charset="0"/>
              </a:rPr>
              <a:t> </a:t>
            </a:r>
            <a:r>
              <a:rPr lang="en-GB" altLang="zh-CN" sz="1800" dirty="0">
                <a:cs typeface="Calibri Light" panose="020F0302020204030204" pitchFamily="34" charset="0"/>
              </a:rPr>
              <a:t>1 250 </a:t>
            </a:r>
            <a:r>
              <a:rPr lang="en-GB" altLang="zh-CN" sz="1800" dirty="0" err="1">
                <a:cs typeface="Calibri Light" panose="020F0302020204030204" pitchFamily="34" charset="0"/>
              </a:rPr>
              <a:t>Eur</a:t>
            </a:r>
            <a:endParaRPr lang="lt-LT" altLang="zh-CN" sz="1800" dirty="0">
              <a:cs typeface="Calibri Light" panose="020F030202020403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lt-LT" altLang="zh-CN" sz="1800" dirty="0">
              <a:cs typeface="Calibri Light" panose="020F0302020204030204" pitchFamily="34" charset="0"/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lt-LT" altLang="zh-CN" sz="1800" dirty="0">
                <a:cs typeface="Calibri Light" panose="020F0302020204030204" pitchFamily="34" charset="0"/>
              </a:rPr>
              <a:t>Palyginimas</a:t>
            </a:r>
            <a:r>
              <a:rPr lang="en-GB" altLang="zh-CN" sz="1800" dirty="0">
                <a:cs typeface="Calibri Light" panose="020F0302020204030204" pitchFamily="34" charset="0"/>
              </a:rPr>
              <a:t>:</a:t>
            </a: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zh-CN" sz="1800" dirty="0">
                <a:cs typeface="Calibri Light" panose="020F0302020204030204" pitchFamily="34" charset="0"/>
              </a:rPr>
              <a:t>-14 185 </a:t>
            </a:r>
            <a:r>
              <a:rPr lang="en-GB" altLang="zh-CN" sz="1800" dirty="0" err="1">
                <a:cs typeface="Calibri Light" panose="020F0302020204030204" pitchFamily="34" charset="0"/>
              </a:rPr>
              <a:t>Eur</a:t>
            </a:r>
            <a:r>
              <a:rPr lang="lt-LT" altLang="zh-CN" sz="1800" dirty="0">
                <a:cs typeface="Calibri Light" panose="020F0302020204030204" pitchFamily="34" charset="0"/>
              </a:rPr>
              <a:t> </a:t>
            </a:r>
            <a:r>
              <a:rPr lang="en-GB" altLang="zh-CN" sz="1800" dirty="0">
                <a:cs typeface="Calibri Light" panose="020F0302020204030204" pitchFamily="34" charset="0"/>
              </a:rPr>
              <a:t>ir 1 250 </a:t>
            </a:r>
            <a:r>
              <a:rPr lang="en-GB" altLang="zh-CN" sz="1800" dirty="0" err="1">
                <a:cs typeface="Calibri Light" panose="020F0302020204030204" pitchFamily="34" charset="0"/>
              </a:rPr>
              <a:t>Eur</a:t>
            </a:r>
            <a:r>
              <a:rPr lang="en-GB" altLang="zh-CN" sz="1800" dirty="0">
                <a:cs typeface="Calibri Light" panose="020F0302020204030204" pitchFamily="34" charset="0"/>
              </a:rPr>
              <a:t> </a:t>
            </a:r>
            <a:r>
              <a:rPr lang="lt-LT" altLang="zh-CN" sz="1800" dirty="0">
                <a:cs typeface="Calibri Light" panose="020F0302020204030204" pitchFamily="34" charset="0"/>
              </a:rPr>
              <a:t>– neigiama suma viršija pusę pasirašytojo akcinio kapitalo </a:t>
            </a: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lt-LT" altLang="zh-CN" sz="1800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lt-LT" altLang="zh-CN" sz="1800" b="1" dirty="0">
                <a:solidFill>
                  <a:srgbClr val="FF0000"/>
                </a:solidFill>
                <a:cs typeface="Calibri Light" panose="020F0302020204030204" pitchFamily="34" charset="0"/>
              </a:rPr>
              <a:t>Pareiškėjas patiria </a:t>
            </a:r>
            <a:r>
              <a:rPr lang="lt-LT" altLang="zh-CN" sz="18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sunkumų </a:t>
            </a:r>
            <a:r>
              <a:rPr lang="lt-LT" altLang="zh-CN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lt-LT" altLang="zh-CN" sz="18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 subsidija neskiriama</a:t>
            </a:r>
            <a:endParaRPr lang="lt-LT" sz="1800" dirty="0" smtClean="0">
              <a:solidFill>
                <a:srgbClr val="FF0000"/>
              </a:solidFill>
            </a:endParaRPr>
          </a:p>
        </p:txBody>
      </p:sp>
      <p:grpSp>
        <p:nvGrpSpPr>
          <p:cNvPr id="4" name="Grupė 3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5" name="Statusis trikampis 4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aveikslėlis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8" y="1607897"/>
            <a:ext cx="5760000" cy="28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800 tūkst. </a:t>
            </a:r>
            <a:r>
              <a:rPr lang="lt-LT" sz="3600" dirty="0" err="1" smtClean="0"/>
              <a:t>Eur</a:t>
            </a:r>
            <a:r>
              <a:rPr lang="lt-LT" sz="3600" dirty="0" smtClean="0"/>
              <a:t> vienai įmonei</a:t>
            </a:r>
            <a:endParaRPr lang="en-US" sz="3600" dirty="0"/>
          </a:p>
        </p:txBody>
      </p:sp>
      <p:grpSp>
        <p:nvGrpSpPr>
          <p:cNvPr id="2" name="Grupė 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35406"/>
              </p:ext>
            </p:extLst>
          </p:nvPr>
        </p:nvGraphicFramePr>
        <p:xfrm>
          <a:off x="519113" y="1671638"/>
          <a:ext cx="10834687" cy="379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518678" y="5469077"/>
            <a:ext cx="10370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i="1" dirty="0" smtClean="0">
                <a:ea typeface="Times New Roman" panose="02020603050405020304" pitchFamily="18" charset="0"/>
              </a:rPr>
              <a:t>Bus sumuojama visa pagal </a:t>
            </a:r>
            <a:r>
              <a:rPr lang="lt-LT" sz="2000" i="1" dirty="0" smtClean="0">
                <a:ea typeface="Times New Roman" panose="02020603050405020304" pitchFamily="18" charset="0"/>
                <a:hlinkClick r:id="rId9"/>
              </a:rPr>
              <a:t>Europos Komisijos komunikato </a:t>
            </a:r>
            <a:r>
              <a:rPr lang="lt-LT" sz="2000" i="1" dirty="0">
                <a:ea typeface="Times New Roman" panose="02020603050405020304" pitchFamily="18" charset="0"/>
              </a:rPr>
              <a:t>3.1 skirsnį gauta valstybės </a:t>
            </a:r>
            <a:r>
              <a:rPr lang="lt-LT" sz="2000" i="1" dirty="0" smtClean="0">
                <a:ea typeface="Times New Roman" panose="02020603050405020304" pitchFamily="18" charset="0"/>
              </a:rPr>
              <a:t>pagalba (subsidijų</a:t>
            </a:r>
            <a:r>
              <a:rPr lang="lt-LT" sz="2000" i="1" dirty="0">
                <a:ea typeface="Times New Roman" panose="02020603050405020304" pitchFamily="18" charset="0"/>
              </a:rPr>
              <a:t>, dotacijų, mokesčių lengvatų </a:t>
            </a:r>
            <a:r>
              <a:rPr lang="lt-LT" sz="2000" i="1" dirty="0" smtClean="0">
                <a:ea typeface="Times New Roman" panose="02020603050405020304" pitchFamily="18" charset="0"/>
              </a:rPr>
              <a:t>forma). Viršijus 800 tūkst. </a:t>
            </a:r>
            <a:r>
              <a:rPr lang="lt-LT" sz="2000" i="1" dirty="0" err="1" smtClean="0">
                <a:ea typeface="Times New Roman" panose="02020603050405020304" pitchFamily="18" charset="0"/>
              </a:rPr>
              <a:t>Eur</a:t>
            </a:r>
            <a:r>
              <a:rPr lang="lt-LT" sz="2000" i="1" dirty="0" smtClean="0">
                <a:ea typeface="Times New Roman" panose="02020603050405020304" pitchFamily="18" charset="0"/>
              </a:rPr>
              <a:t> – subsidija bus neskiriama arba mažinamas jos dydis.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893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Informacijos/dokumentų </a:t>
            </a:r>
            <a:br>
              <a:rPr lang="lt-LT" sz="3600" dirty="0" smtClean="0"/>
            </a:br>
            <a:r>
              <a:rPr lang="lt-LT" sz="3600" dirty="0" smtClean="0"/>
              <a:t>teikimas VMI, JAR</a:t>
            </a:r>
            <a:endParaRPr lang="en-US" sz="3600" dirty="0"/>
          </a:p>
        </p:txBody>
      </p:sp>
      <p:grpSp>
        <p:nvGrpSpPr>
          <p:cNvPr id="2" name="Grupė 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000" b="1" dirty="0" smtClean="0">
                <a:cs typeface="Calibri" panose="020F0502020204030204" pitchFamily="34" charset="0"/>
              </a:rPr>
              <a:t>❶ Jeigu paraiškoje pateiksiu netikslią informaciją, ar galėsiu paraišką tikslinti? </a:t>
            </a:r>
            <a:r>
              <a:rPr lang="lt-L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lt-L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000" dirty="0" smtClean="0">
                <a:cs typeface="Calibri" panose="020F0502020204030204" pitchFamily="34" charset="0"/>
              </a:rPr>
              <a:t>Taip, paraiškos tikslinimo galimybė yra numatyta, tačiau patikslinta paraiška atsidurs sąrašo gale, sprendimas dėl subsidijos skyrimo bus priimtas vėliau. Prašome užtikrinti tikslių ir korektiškų duomenų teikimą.</a:t>
            </a:r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r>
              <a:rPr lang="lt-LT" sz="2000" dirty="0" smtClean="0">
                <a:cs typeface="Calibri" panose="020F0502020204030204" pitchFamily="34" charset="0"/>
              </a:rPr>
              <a:t>❷ </a:t>
            </a:r>
            <a:r>
              <a:rPr lang="lt-LT" sz="2000" b="1" dirty="0" smtClean="0"/>
              <a:t>Ar IĮ taikomas reikalavimas dėl 2019 m. FA pateikimo JAR, nors FA sudarymas ir </a:t>
            </a:r>
            <a:br>
              <a:rPr lang="lt-LT" sz="2000" b="1" dirty="0" smtClean="0"/>
            </a:br>
            <a:r>
              <a:rPr lang="lt-LT" sz="2000" b="1" dirty="0" smtClean="0"/>
              <a:t>teikimas JAR nėra numatytas IĮ nuostatuose? </a:t>
            </a:r>
            <a:r>
              <a:rPr lang="lt-L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lt-LT" sz="2000" dirty="0" smtClean="0"/>
              <a:t>Taip</a:t>
            </a:r>
            <a:r>
              <a:rPr lang="lt-LT" sz="2000" dirty="0"/>
              <a:t>, reikalavimas sudaryti ir pateikti JAR </a:t>
            </a:r>
            <a:r>
              <a:rPr lang="lt-LT" sz="2000" b="1" u="sng" dirty="0">
                <a:solidFill>
                  <a:srgbClr val="FF0000"/>
                </a:solidFill>
              </a:rPr>
              <a:t>elektroninio formato 2019 m. FA </a:t>
            </a:r>
            <a:r>
              <a:rPr lang="lt-LT" sz="2000" dirty="0"/>
              <a:t>rinkinį (ne skenuotus </a:t>
            </a:r>
            <a:r>
              <a:rPr lang="lt-LT" sz="2000" i="1" dirty="0" err="1"/>
              <a:t>pdf</a:t>
            </a:r>
            <a:r>
              <a:rPr lang="lt-LT" sz="2000" i="1" dirty="0"/>
              <a:t> </a:t>
            </a:r>
            <a:r>
              <a:rPr lang="lt-LT" sz="2000" dirty="0"/>
              <a:t>formato dokumentus) taikomas visų juridinių formų pareiškėjams.</a:t>
            </a:r>
          </a:p>
          <a:p>
            <a:pPr marL="0" indent="0">
              <a:buNone/>
            </a:pPr>
            <a:r>
              <a:rPr lang="lt-LT" sz="2000" dirty="0" smtClean="0">
                <a:cs typeface="Calibri" panose="020F0502020204030204" pitchFamily="34" charset="0"/>
                <a:hlinkClick r:id="rId4"/>
              </a:rPr>
              <a:t>Kaip pateikti elektroninio formato FA rinkinį JAR</a:t>
            </a:r>
            <a:r>
              <a:rPr lang="lt-LT" sz="2000" dirty="0" smtClean="0"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lt-LT" sz="2000" dirty="0" smtClean="0">
                <a:cs typeface="Calibri" panose="020F0502020204030204" pitchFamily="34" charset="0"/>
                <a:hlinkClick r:id="rId5"/>
              </a:rPr>
              <a:t>Kokių formų juridiniai asmenys privalo teikti FA JAR</a:t>
            </a:r>
            <a:r>
              <a:rPr lang="lt-LT" sz="2000" dirty="0" smtClean="0"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lt-LT" sz="20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❸ </a:t>
            </a:r>
            <a:r>
              <a:rPr lang="lt-L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Mano įmonės finansiniai </a:t>
            </a:r>
            <a:r>
              <a:rPr lang="lt-LT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metai yra nuo liepos 1 d. iki birželio 30 d</a:t>
            </a:r>
            <a:r>
              <a:rPr lang="lt-L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Kokių </a:t>
            </a:r>
            <a:r>
              <a:rPr lang="lt-LT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finansinių metų </a:t>
            </a:r>
            <a:r>
              <a:rPr lang="lt-L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 turiu pateikti JAR? </a:t>
            </a:r>
            <a:r>
              <a:rPr lang="lt-L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lt-L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2019 m. liepos 1 d. – 2020 m. birželio 30 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27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dirty="0" smtClean="0"/>
              <a:t>Kas teikia konsultacijas?</a:t>
            </a:r>
            <a:endParaRPr lang="en-US" sz="3600" dirty="0"/>
          </a:p>
        </p:txBody>
      </p:sp>
      <p:sp>
        <p:nvSpPr>
          <p:cNvPr id="20" name="Turinio vietos rezervavimo ženklas 19"/>
          <p:cNvSpPr>
            <a:spLocks noGrp="1"/>
          </p:cNvSpPr>
          <p:nvPr>
            <p:ph idx="1"/>
          </p:nvPr>
        </p:nvSpPr>
        <p:spPr>
          <a:xfrm>
            <a:off x="518678" y="1671924"/>
            <a:ext cx="4703168" cy="4505039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Konsultacijas teikia </a:t>
            </a:r>
            <a:r>
              <a:rPr lang="lt-LT" b="1" dirty="0" smtClean="0">
                <a:solidFill>
                  <a:srgbClr val="FF0000"/>
                </a:solidFill>
              </a:rPr>
              <a:t>VMI </a:t>
            </a:r>
            <a:r>
              <a:rPr lang="lt-LT" dirty="0"/>
              <a:t>trumpuoju telefonu </a:t>
            </a:r>
            <a:r>
              <a:rPr lang="lt-LT" b="1" dirty="0" smtClean="0">
                <a:solidFill>
                  <a:srgbClr val="FF0000"/>
                </a:solidFill>
              </a:rPr>
              <a:t>1882</a:t>
            </a:r>
            <a:endParaRPr lang="lt-L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/>
              <a:t>t</a:t>
            </a:r>
            <a:r>
              <a:rPr lang="lt-LT" dirty="0" smtClean="0"/>
              <a:t> a č i a u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naudingos informacijos rasite ir</a:t>
            </a:r>
          </a:p>
          <a:p>
            <a:pPr marL="0" indent="0">
              <a:buNone/>
            </a:pPr>
            <a:r>
              <a:rPr lang="lt-LT" dirty="0" smtClean="0">
                <a:hlinkClick r:id="rId3"/>
              </a:rPr>
              <a:t>www.lvpa.lt</a:t>
            </a:r>
            <a:r>
              <a:rPr lang="lt-LT" dirty="0"/>
              <a:t>, 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>
                <a:hlinkClick r:id="rId4"/>
              </a:rPr>
              <a:t>http</a:t>
            </a:r>
            <a:r>
              <a:rPr lang="lt-LT" dirty="0">
                <a:hlinkClick r:id="rId4"/>
              </a:rPr>
              <a:t>://lvpa.lt/lt/d.u.k-275</a:t>
            </a:r>
            <a:r>
              <a:rPr lang="lt-LT" dirty="0" smtClean="0"/>
              <a:t>,</a:t>
            </a:r>
          </a:p>
          <a:p>
            <a:pPr marL="0" indent="0">
              <a:buNone/>
            </a:pPr>
            <a:r>
              <a:rPr lang="lt-LT" dirty="0" smtClean="0">
                <a:hlinkClick r:id="rId5"/>
              </a:rPr>
              <a:t>http</a:t>
            </a:r>
            <a:r>
              <a:rPr lang="lt-LT" dirty="0">
                <a:hlinkClick r:id="rId5"/>
              </a:rPr>
              <a:t>://</a:t>
            </a:r>
            <a:r>
              <a:rPr lang="lt-LT" dirty="0" smtClean="0">
                <a:hlinkClick r:id="rId5"/>
              </a:rPr>
              <a:t>lvpa.lt/lt/paraiskos/subsidijos-nuo-covid-19-nukentejusioms-imonems-1343</a:t>
            </a:r>
            <a:endParaRPr lang="lt-LT" dirty="0" smtClean="0"/>
          </a:p>
        </p:txBody>
      </p:sp>
      <p:grpSp>
        <p:nvGrpSpPr>
          <p:cNvPr id="2" name="Grupė 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aveikslėlis 18"/>
          <p:cNvPicPr>
            <a:picLocks noChangeAspect="1"/>
          </p:cNvPicPr>
          <p:nvPr/>
        </p:nvPicPr>
        <p:blipFill rotWithShape="1">
          <a:blip r:embed="rId7"/>
          <a:srcRect l="27539" r="23032"/>
          <a:stretch/>
        </p:blipFill>
        <p:spPr>
          <a:xfrm>
            <a:off x="5362884" y="1671924"/>
            <a:ext cx="6829115" cy="51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1" y="2814210"/>
            <a:ext cx="177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8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243" y="3247897"/>
            <a:ext cx="2521300" cy="2361022"/>
          </a:xfrm>
          <a:prstGeom prst="rect">
            <a:avLst/>
          </a:prstGeom>
        </p:spPr>
      </p:pic>
      <p:pic>
        <p:nvPicPr>
          <p:cNvPr id="23" name="Paveikslėlis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138" y="1967552"/>
            <a:ext cx="1008781" cy="155651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2 kvietimai</a:t>
            </a:r>
            <a:endParaRPr lang="en-US" sz="36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3888" y="15521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lt-LT" b="1" dirty="0" smtClean="0"/>
              <a:t>Savarankiškoms įmonėms 50 MEUR</a:t>
            </a:r>
          </a:p>
          <a:p>
            <a:pPr marL="0" indent="0">
              <a:buNone/>
            </a:pPr>
            <a:r>
              <a:rPr lang="lt-LT" dirty="0" smtClean="0"/>
              <a:t>Paraiškos teikiamos per </a:t>
            </a:r>
            <a:r>
              <a:rPr lang="lt-LT" u="sng" dirty="0"/>
              <a:t>M</a:t>
            </a:r>
            <a:r>
              <a:rPr lang="lt-LT" u="sng" dirty="0" smtClean="0"/>
              <a:t>ano VMI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lt-LT" b="1" dirty="0" smtClean="0"/>
              <a:t> Susijusioms įmonėms 100MEUR</a:t>
            </a:r>
          </a:p>
          <a:p>
            <a:pPr marL="0" indent="0">
              <a:buNone/>
            </a:pPr>
            <a:r>
              <a:rPr lang="lt-LT" dirty="0" smtClean="0"/>
              <a:t>Paraiškos teikiamos per </a:t>
            </a:r>
            <a:r>
              <a:rPr lang="lt-LT" u="sng" dirty="0" smtClean="0"/>
              <a:t>EDS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Tiesioji rodyklės jungtis 8"/>
          <p:cNvCxnSpPr/>
          <p:nvPr/>
        </p:nvCxnSpPr>
        <p:spPr>
          <a:xfrm flipH="1" flipV="1">
            <a:off x="5891054" y="2214098"/>
            <a:ext cx="1521616" cy="444421"/>
          </a:xfrm>
          <a:prstGeom prst="straightConnector1">
            <a:avLst/>
          </a:prstGeom>
          <a:ln w="1143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iesioji rodyklės jungtis 14"/>
          <p:cNvCxnSpPr/>
          <p:nvPr/>
        </p:nvCxnSpPr>
        <p:spPr>
          <a:xfrm flipH="1">
            <a:off x="5864590" y="3174691"/>
            <a:ext cx="1471611" cy="499269"/>
          </a:xfrm>
          <a:prstGeom prst="straightConnector1">
            <a:avLst/>
          </a:prstGeom>
          <a:ln w="1143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47906" y="2253639"/>
            <a:ext cx="2152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Pareiškėjo sprendimas</a:t>
            </a:r>
            <a:endParaRPr lang="lt-LT" sz="3200" dirty="0"/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059" y="4620122"/>
            <a:ext cx="1975708" cy="1096519"/>
          </a:xfrm>
          <a:prstGeom prst="rect">
            <a:avLst/>
          </a:prstGeom>
        </p:spPr>
      </p:pic>
      <p:cxnSp>
        <p:nvCxnSpPr>
          <p:cNvPr id="11" name="Tiesioji rodyklės jungtis 10"/>
          <p:cNvCxnSpPr/>
          <p:nvPr/>
        </p:nvCxnSpPr>
        <p:spPr>
          <a:xfrm flipH="1">
            <a:off x="6651863" y="3553992"/>
            <a:ext cx="979144" cy="949922"/>
          </a:xfrm>
          <a:prstGeom prst="straightConnector1">
            <a:avLst/>
          </a:prstGeom>
          <a:ln w="114300" cmpd="sng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5025190" y="5711053"/>
            <a:ext cx="333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Konsultuoja</a:t>
            </a:r>
            <a:endParaRPr lang="lt-LT" sz="3200" dirty="0"/>
          </a:p>
        </p:txBody>
      </p:sp>
      <p:grpSp>
        <p:nvGrpSpPr>
          <p:cNvPr id="12" name="Grupė 1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3" name="Statusis trikampis 12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796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Savarankiškų įmonių paraiškoje </a:t>
            </a:r>
            <a:br>
              <a:rPr lang="lt-LT" sz="3600" dirty="0" smtClean="0"/>
            </a:br>
            <a:r>
              <a:rPr lang="lt-LT" sz="3600" dirty="0" smtClean="0"/>
              <a:t>prašoma pateikti informacija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t-LT" dirty="0" smtClean="0"/>
              <a:t>Įmonės pavadinimas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dirty="0" smtClean="0"/>
              <a:t>Juridinio asmens kodas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dirty="0" smtClean="0"/>
              <a:t>Kontaktai (adresas, tel. Nr., el. paštas)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dirty="0" smtClean="0"/>
              <a:t>Sąskaitos numeris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</p:txBody>
      </p:sp>
      <p:grpSp>
        <p:nvGrpSpPr>
          <p:cNvPr id="4" name="Grupė 3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5" name="Statusis trikampis 4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623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Savarankiškas pareiškėjas pats turi įsivertinti/užtikrinti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Savarankiškumą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Apyvartos kritimą (&gt;30 </a:t>
            </a:r>
            <a:r>
              <a:rPr lang="en-US" dirty="0" smtClean="0"/>
              <a:t>%</a:t>
            </a:r>
            <a:r>
              <a:rPr lang="lt-LT" dirty="0" smtClean="0"/>
              <a:t>)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FA pateikimą JAR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Ar veikia remtiname(-</a:t>
            </a:r>
            <a:r>
              <a:rPr lang="lt-LT" dirty="0" err="1" smtClean="0"/>
              <a:t>uose</a:t>
            </a:r>
            <a:r>
              <a:rPr lang="lt-LT" dirty="0" smtClean="0"/>
              <a:t>) sektoriuje(-</a:t>
            </a:r>
            <a:r>
              <a:rPr lang="lt-LT" dirty="0" err="1" smtClean="0"/>
              <a:t>iuose</a:t>
            </a:r>
            <a:r>
              <a:rPr lang="lt-LT" dirty="0" smtClean="0"/>
              <a:t>)</a:t>
            </a:r>
            <a:r>
              <a:rPr lang="lt-LT" b="1" dirty="0" smtClean="0">
                <a:solidFill>
                  <a:srgbClr val="FF0000"/>
                </a:solidFill>
              </a:rPr>
              <a:t>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Finansinius duomenis (turtas &lt;43 MEUR ir/ar apyvarta &lt;50 MEUR)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Ar nepatiria sunkumų 2019-12-31</a:t>
            </a:r>
          </a:p>
          <a:p>
            <a:endParaRPr lang="lt-LT" dirty="0" smtClean="0"/>
          </a:p>
          <a:p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sz="1600" i="1" dirty="0" smtClean="0"/>
          </a:p>
          <a:p>
            <a:pPr marL="0" indent="0">
              <a:buNone/>
            </a:pPr>
            <a:r>
              <a:rPr lang="lt-LT" sz="1600" b="1" dirty="0" smtClean="0">
                <a:solidFill>
                  <a:srgbClr val="FF0000"/>
                </a:solidFill>
              </a:rPr>
              <a:t>*</a:t>
            </a:r>
            <a:r>
              <a:rPr lang="lt-LT" sz="1600" i="1" dirty="0" smtClean="0"/>
              <a:t> Subsidija neskiriama, jeigu pareiškėjo bent viena vykdoma veikla yra žemės </a:t>
            </a:r>
            <a:r>
              <a:rPr lang="lt-LT" sz="1600" i="1" dirty="0"/>
              <a:t>ūkio, žuvininkystės, akvakultūros </a:t>
            </a:r>
            <a:r>
              <a:rPr lang="lt-LT" sz="1600" i="1" dirty="0" smtClean="0"/>
              <a:t>srityse, pareiškėjas yra kredito </a:t>
            </a:r>
            <a:r>
              <a:rPr lang="lt-LT" sz="1600" i="1" dirty="0"/>
              <a:t>ir finansų </a:t>
            </a:r>
            <a:r>
              <a:rPr lang="lt-LT" sz="1600" i="1" dirty="0" smtClean="0"/>
              <a:t>įstaiga.</a:t>
            </a:r>
          </a:p>
        </p:txBody>
      </p:sp>
      <p:sp>
        <p:nvSpPr>
          <p:cNvPr id="4" name="Rodyklė žemyn 3"/>
          <p:cNvSpPr/>
          <p:nvPr/>
        </p:nvSpPr>
        <p:spPr>
          <a:xfrm>
            <a:off x="2300070" y="4494666"/>
            <a:ext cx="7272338" cy="1104900"/>
          </a:xfrm>
          <a:prstGeom prst="downArrow">
            <a:avLst>
              <a:gd name="adj1" fmla="val 50000"/>
              <a:gd name="adj2" fmla="val 55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</a:rPr>
              <a:t>Paraiška teikiama per</a:t>
            </a:r>
          </a:p>
          <a:p>
            <a:pPr algn="ctr"/>
            <a:r>
              <a:rPr lang="lt-LT" sz="2400" b="1" dirty="0" smtClean="0">
                <a:solidFill>
                  <a:schemeClr val="bg1"/>
                </a:solidFill>
              </a:rPr>
              <a:t> Mano VMI</a:t>
            </a:r>
            <a:endParaRPr lang="lt-LT" sz="2400" b="1" dirty="0">
              <a:solidFill>
                <a:schemeClr val="bg1"/>
              </a:solidFill>
            </a:endParaRPr>
          </a:p>
        </p:txBody>
      </p:sp>
      <p:grpSp>
        <p:nvGrpSpPr>
          <p:cNvPr id="5" name="Grupė 4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6" name="Statusis trikampis 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863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Nesavarankiškų įmonių paraiškoje prašoma pateikti informacija</a:t>
            </a:r>
            <a:endParaRPr lang="lt-LT" sz="3600" dirty="0"/>
          </a:p>
        </p:txBody>
      </p:sp>
      <p:grpSp>
        <p:nvGrpSpPr>
          <p:cNvPr id="6" name="Grupė 5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7" name="Statusis trikampis 6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Turinio vietos rezervavimo ženklas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020329"/>
              </p:ext>
            </p:extLst>
          </p:nvPr>
        </p:nvGraphicFramePr>
        <p:xfrm>
          <a:off x="519113" y="1671637"/>
          <a:ext cx="9894888" cy="40010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3722">
                  <a:extLst>
                    <a:ext uri="{9D8B030D-6E8A-4147-A177-3AD203B41FA5}">
                      <a16:colId xmlns:a16="http://schemas.microsoft.com/office/drawing/2014/main" val="3159179158"/>
                    </a:ext>
                  </a:extLst>
                </a:gridCol>
                <a:gridCol w="2473722">
                  <a:extLst>
                    <a:ext uri="{9D8B030D-6E8A-4147-A177-3AD203B41FA5}">
                      <a16:colId xmlns:a16="http://schemas.microsoft.com/office/drawing/2014/main" val="1540522542"/>
                    </a:ext>
                  </a:extLst>
                </a:gridCol>
                <a:gridCol w="2473722">
                  <a:extLst>
                    <a:ext uri="{9D8B030D-6E8A-4147-A177-3AD203B41FA5}">
                      <a16:colId xmlns:a16="http://schemas.microsoft.com/office/drawing/2014/main" val="1668360680"/>
                    </a:ext>
                  </a:extLst>
                </a:gridCol>
                <a:gridCol w="2473722">
                  <a:extLst>
                    <a:ext uri="{9D8B030D-6E8A-4147-A177-3AD203B41FA5}">
                      <a16:colId xmlns:a16="http://schemas.microsoft.com/office/drawing/2014/main" val="515320135"/>
                    </a:ext>
                  </a:extLst>
                </a:gridCol>
              </a:tblGrid>
              <a:tr h="739730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Pareiškėjo duomenys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Susijusių LT įmonių duomenys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Susijusių užsienio</a:t>
                      </a:r>
                      <a:r>
                        <a:rPr lang="lt-LT" sz="2000" baseline="0" dirty="0" smtClean="0">
                          <a:solidFill>
                            <a:schemeClr val="bg1"/>
                          </a:solidFill>
                        </a:rPr>
                        <a:t> įmonių duomenys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bg1"/>
                          </a:solidFill>
                        </a:rPr>
                        <a:t>Susijusių verslininkų</a:t>
                      </a:r>
                      <a:r>
                        <a:rPr lang="lt-LT" sz="2000" baseline="0" dirty="0" smtClean="0">
                          <a:solidFill>
                            <a:schemeClr val="bg1"/>
                          </a:solidFill>
                        </a:rPr>
                        <a:t> duomenys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34494"/>
                  </a:ext>
                </a:extLst>
              </a:tr>
              <a:tr h="29589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Įmonės pavadinimas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Įmonės</a:t>
                      </a:r>
                      <a:r>
                        <a:rPr lang="lt-LT" sz="2000" baseline="0" dirty="0" smtClean="0"/>
                        <a:t> kodas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Kontaktai</a:t>
                      </a:r>
                      <a:r>
                        <a:rPr lang="lt-LT" sz="2000" baseline="0" dirty="0" smtClean="0"/>
                        <a:t> (adresas, tel. Nr., el. paštas)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baseline="0" dirty="0" smtClean="0"/>
                        <a:t>Sąskaitos numeris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Įmonės pavadinimas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Įmonės</a:t>
                      </a:r>
                      <a:r>
                        <a:rPr lang="lt-LT" sz="2000" baseline="0" dirty="0" smtClean="0"/>
                        <a:t> kodas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Įmonės pavadinimas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Įmonės</a:t>
                      </a:r>
                      <a:r>
                        <a:rPr lang="lt-LT" sz="2000" baseline="0" dirty="0" smtClean="0"/>
                        <a:t> kodas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baseline="0" dirty="0" smtClean="0"/>
                        <a:t>Valstybės kodas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baseline="0" dirty="0" smtClean="0"/>
                        <a:t>FA duomenys: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lt-LT" sz="1800" baseline="0" dirty="0" smtClean="0"/>
                        <a:t>Turtas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lt-LT" sz="1800" baseline="0" dirty="0" smtClean="0"/>
                        <a:t>Apyvarta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lt-LT" sz="1800" baseline="0" dirty="0" smtClean="0"/>
                        <a:t>Nuosavas kapitalas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lt-LT" sz="1800" baseline="0" dirty="0" smtClean="0"/>
                        <a:t>Kapitalas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lt-LT" sz="1800" baseline="0" dirty="0" smtClean="0"/>
                        <a:t>Akcijų priedai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Vardas, pavardė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Asmens kodas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t-LT" sz="2000" dirty="0" smtClean="0"/>
                        <a:t>Metinės</a:t>
                      </a:r>
                      <a:r>
                        <a:rPr lang="lt-LT" sz="2000" baseline="0" dirty="0" smtClean="0"/>
                        <a:t> pajamos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08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Nesavarankiškas pareiškėjas pats turi įsivertinti/užtikrinti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Apyvartos kritimą (&gt;30 </a:t>
            </a:r>
            <a:r>
              <a:rPr lang="en-US" dirty="0" smtClean="0"/>
              <a:t>%</a:t>
            </a:r>
            <a:r>
              <a:rPr lang="lt-LT" dirty="0" smtClean="0"/>
              <a:t>)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FA pateikimą JAR (taip pat ir susijusių įmonių)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dirty="0"/>
              <a:t>Ar veikia remtiname(-</a:t>
            </a:r>
            <a:r>
              <a:rPr lang="lt-LT" dirty="0" err="1"/>
              <a:t>uose</a:t>
            </a:r>
            <a:r>
              <a:rPr lang="lt-LT" dirty="0"/>
              <a:t>) sektoriuje(-</a:t>
            </a:r>
            <a:r>
              <a:rPr lang="lt-LT" dirty="0" err="1"/>
              <a:t>iuose</a:t>
            </a:r>
            <a:r>
              <a:rPr lang="lt-LT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2019 m. grupės</a:t>
            </a:r>
            <a:r>
              <a:rPr lang="lt-LT" dirty="0" smtClean="0">
                <a:solidFill>
                  <a:srgbClr val="FF0000"/>
                </a:solidFill>
              </a:rPr>
              <a:t>*</a:t>
            </a:r>
            <a:r>
              <a:rPr lang="lt-LT" dirty="0" smtClean="0"/>
              <a:t> finansinius </a:t>
            </a:r>
            <a:r>
              <a:rPr lang="lt-LT" dirty="0"/>
              <a:t>duomenis (turtas &lt;43 MEUR ir/ar apyvarta &lt;50 MEUR)</a:t>
            </a:r>
            <a:endParaRPr lang="lt-LT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lt-LT" dirty="0" smtClean="0"/>
              <a:t>Ar nepatiria sunkumų 2019-12-31 </a:t>
            </a:r>
          </a:p>
          <a:p>
            <a:endParaRPr lang="lt-LT" dirty="0" smtClean="0"/>
          </a:p>
          <a:p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sz="1600" i="1" dirty="0" smtClean="0"/>
          </a:p>
          <a:p>
            <a:pPr marL="0" indent="0">
              <a:buNone/>
            </a:pPr>
            <a:r>
              <a:rPr lang="lt-LT" sz="1600" b="1" dirty="0" smtClean="0">
                <a:solidFill>
                  <a:srgbClr val="FF0000"/>
                </a:solidFill>
              </a:rPr>
              <a:t>*</a:t>
            </a:r>
            <a:r>
              <a:rPr lang="lt-LT" sz="1600" i="1" dirty="0" smtClean="0"/>
              <a:t> Vertinami pareiškėjo ir su juo susijusių Lietuvoje </a:t>
            </a:r>
            <a:r>
              <a:rPr lang="lt-LT" sz="1600" i="1" dirty="0"/>
              <a:t>veikiančių įmonių duomenys.</a:t>
            </a:r>
            <a:endParaRPr lang="lt-LT" sz="1600" i="1" dirty="0" smtClean="0"/>
          </a:p>
        </p:txBody>
      </p:sp>
      <p:sp>
        <p:nvSpPr>
          <p:cNvPr id="4" name="Rodyklė žemyn 3"/>
          <p:cNvSpPr/>
          <p:nvPr/>
        </p:nvSpPr>
        <p:spPr>
          <a:xfrm>
            <a:off x="2300070" y="3986666"/>
            <a:ext cx="7272338" cy="1104900"/>
          </a:xfrm>
          <a:prstGeom prst="downArrow">
            <a:avLst>
              <a:gd name="adj1" fmla="val 50000"/>
              <a:gd name="adj2" fmla="val 558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</a:rPr>
              <a:t>Paraiška teikiama per</a:t>
            </a:r>
          </a:p>
          <a:p>
            <a:pPr algn="ctr"/>
            <a:r>
              <a:rPr lang="lt-LT" sz="2400" b="1" dirty="0" smtClean="0">
                <a:solidFill>
                  <a:schemeClr val="bg1"/>
                </a:solidFill>
              </a:rPr>
              <a:t> EDS</a:t>
            </a:r>
            <a:endParaRPr lang="lt-LT" sz="2400" b="1" dirty="0">
              <a:solidFill>
                <a:schemeClr val="bg1"/>
              </a:solidFill>
            </a:endParaRPr>
          </a:p>
        </p:txBody>
      </p:sp>
      <p:grpSp>
        <p:nvGrpSpPr>
          <p:cNvPr id="5" name="Grupė 4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6" name="Statusis trikampis 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726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Paraiškos pateikimas </a:t>
            </a:r>
            <a:r>
              <a:rPr lang="lt-L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lt-LT" sz="3600" dirty="0" smtClean="0"/>
              <a:t> rezultatas</a:t>
            </a: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/>
          </p:nvPr>
        </p:nvGraphicFramePr>
        <p:xfrm>
          <a:off x="641318" y="1202959"/>
          <a:ext cx="11035351" cy="204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aveikslėlis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78" y="4225817"/>
            <a:ext cx="1945754" cy="1822063"/>
          </a:xfrm>
          <a:prstGeom prst="rect">
            <a:avLst/>
          </a:prstGeom>
        </p:spPr>
      </p:pic>
      <p:sp>
        <p:nvSpPr>
          <p:cNvPr id="3" name="Rodyklė aukštyn 2"/>
          <p:cNvSpPr/>
          <p:nvPr/>
        </p:nvSpPr>
        <p:spPr>
          <a:xfrm>
            <a:off x="786196" y="2794434"/>
            <a:ext cx="828000" cy="1473535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TextBox 6"/>
          <p:cNvSpPr txBox="1"/>
          <p:nvPr/>
        </p:nvSpPr>
        <p:spPr>
          <a:xfrm>
            <a:off x="351095" y="6114054"/>
            <a:ext cx="242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/>
              <a:t>Paraiškos pateikimas</a:t>
            </a:r>
            <a:endParaRPr lang="lt-LT" b="1" dirty="0"/>
          </a:p>
        </p:txBody>
      </p:sp>
      <p:sp>
        <p:nvSpPr>
          <p:cNvPr id="8" name="Rodyklė dešinėn 7"/>
          <p:cNvSpPr/>
          <p:nvPr/>
        </p:nvSpPr>
        <p:spPr>
          <a:xfrm>
            <a:off x="2587073" y="5088365"/>
            <a:ext cx="6355875" cy="82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solidFill>
                  <a:schemeClr val="tx1"/>
                </a:solidFill>
              </a:rPr>
              <a:t>Atitinkantis reikalavimus</a:t>
            </a:r>
            <a:endParaRPr lang="lt-LT" sz="2400" dirty="0">
              <a:solidFill>
                <a:schemeClr val="tx1"/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589" y="4423117"/>
            <a:ext cx="2571750" cy="1628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40509" y="6114054"/>
            <a:ext cx="182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/>
              <a:t>Pinigai sąskaitoje</a:t>
            </a:r>
            <a:endParaRPr lang="lt-LT" b="1" dirty="0"/>
          </a:p>
        </p:txBody>
      </p:sp>
      <p:sp>
        <p:nvSpPr>
          <p:cNvPr id="11" name="Rodyklė žemyn 10"/>
          <p:cNvSpPr/>
          <p:nvPr/>
        </p:nvSpPr>
        <p:spPr>
          <a:xfrm>
            <a:off x="9937463" y="2794433"/>
            <a:ext cx="828000" cy="147353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odyklė žemyn 13"/>
          <p:cNvSpPr/>
          <p:nvPr/>
        </p:nvSpPr>
        <p:spPr>
          <a:xfrm>
            <a:off x="1562903" y="2794434"/>
            <a:ext cx="828000" cy="1473535"/>
          </a:xfrm>
          <a:prstGeom prst="downArrow">
            <a:avLst/>
          </a:prstGeom>
          <a:solidFill>
            <a:srgbClr val="FF0000">
              <a:alpha val="99000"/>
            </a:srgbClr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t-LT" dirty="0" smtClean="0"/>
              <a:t>1-13 dienų</a:t>
            </a:r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2587073" y="2794433"/>
            <a:ext cx="1934128" cy="14773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VMI pranešime nurodo sprendimo netenkinti paraišką motyvus</a:t>
            </a:r>
            <a:endParaRPr lang="lt-LT" b="1" dirty="0"/>
          </a:p>
        </p:txBody>
      </p:sp>
      <p:grpSp>
        <p:nvGrpSpPr>
          <p:cNvPr id="13" name="Grupė 12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33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6378185" y="1505232"/>
            <a:ext cx="4911633" cy="656704"/>
          </a:xfrm>
        </p:spPr>
        <p:txBody>
          <a:bodyPr/>
          <a:lstStyle/>
          <a:p>
            <a:r>
              <a:rPr lang="lt-LT" dirty="0" smtClean="0"/>
              <a:t>D.U.K.</a:t>
            </a:r>
            <a:endParaRPr lang="en-GB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6378185" y="2176706"/>
            <a:ext cx="4911633" cy="4122494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lt-LT" dirty="0" smtClean="0"/>
              <a:t>Kas yra savarankiška įmonė?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lt-LT" dirty="0" smtClean="0"/>
              <a:t>Kas yra sunkumų patirianti įmonė?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lt-LT" dirty="0" smtClean="0"/>
              <a:t>800 tūkst. </a:t>
            </a:r>
            <a:r>
              <a:rPr lang="lt-LT" dirty="0" err="1" smtClean="0"/>
              <a:t>Eur</a:t>
            </a:r>
            <a:r>
              <a:rPr lang="lt-LT" dirty="0" smtClean="0"/>
              <a:t> valstybės pagalbos riba vienai įmonei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lt-LT" dirty="0" smtClean="0"/>
              <a:t>Paraiškos tikslinimas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lt-LT" dirty="0" smtClean="0"/>
              <a:t>FA teikimas JAR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lt-LT" dirty="0" smtClean="0"/>
              <a:t>Kas konsultuoja?</a:t>
            </a:r>
          </a:p>
        </p:txBody>
      </p:sp>
      <p:grpSp>
        <p:nvGrpSpPr>
          <p:cNvPr id="2" name="Grupė 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741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Ar mano įmonė savarankiška?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2400" b="0" dirty="0" smtClean="0">
                <a:latin typeface="+mn-lt"/>
              </a:rPr>
              <a:t>Pagal </a:t>
            </a:r>
            <a:r>
              <a:rPr lang="lt-LT" sz="2400" b="0" dirty="0">
                <a:latin typeface="+mn-lt"/>
                <a:cs typeface="Calibri Light" panose="020F0302020204030204" pitchFamily="34" charset="0"/>
                <a:hlinkClick r:id="rId3"/>
              </a:rPr>
              <a:t>SVV plėtros </a:t>
            </a:r>
            <a:r>
              <a:rPr lang="lt-LT" sz="2400" b="0" dirty="0" smtClean="0">
                <a:latin typeface="+mn-lt"/>
                <a:cs typeface="Calibri Light" panose="020F0302020204030204" pitchFamily="34" charset="0"/>
                <a:hlinkClick r:id="rId3"/>
              </a:rPr>
              <a:t>įstatymą</a:t>
            </a:r>
            <a:endParaRPr lang="en-US" sz="2400" b="0" dirty="0">
              <a:latin typeface="+mn-lt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Savarankiškas pareiškėjas</a:t>
            </a:r>
          </a:p>
          <a:p>
            <a:endParaRPr lang="lt-LT" dirty="0" smtClean="0"/>
          </a:p>
        </p:txBody>
      </p:sp>
      <p:sp>
        <p:nvSpPr>
          <p:cNvPr id="20" name="Teksto vietos rezervavimo ženklas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Nesavarankiškas pareiškėjas</a:t>
            </a:r>
          </a:p>
          <a:p>
            <a:endParaRPr lang="en-GB" dirty="0"/>
          </a:p>
        </p:txBody>
      </p:sp>
      <p:grpSp>
        <p:nvGrpSpPr>
          <p:cNvPr id="2" name="Grupė 1"/>
          <p:cNvGrpSpPr/>
          <p:nvPr/>
        </p:nvGrpSpPr>
        <p:grpSpPr>
          <a:xfrm>
            <a:off x="8079814" y="-1"/>
            <a:ext cx="4112186" cy="2550696"/>
            <a:chOff x="8079814" y="-1"/>
            <a:chExt cx="4112186" cy="2550696"/>
          </a:xfrm>
        </p:grpSpPr>
        <p:sp>
          <p:nvSpPr>
            <p:cNvPr id="16" name="Statusis trikampis 15"/>
            <p:cNvSpPr/>
            <p:nvPr/>
          </p:nvSpPr>
          <p:spPr>
            <a:xfrm rot="10800000">
              <a:off x="8079814" y="-1"/>
              <a:ext cx="4112186" cy="25506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57971" y="134939"/>
              <a:ext cx="1778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Ovalas 15"/>
          <p:cNvSpPr/>
          <p:nvPr/>
        </p:nvSpPr>
        <p:spPr>
          <a:xfrm>
            <a:off x="423120" y="2179814"/>
            <a:ext cx="1720258" cy="1688589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Pareiškėjas</a:t>
            </a:r>
            <a:endParaRPr lang="lt-LT" altLang="lt-LT" dirty="0">
              <a:solidFill>
                <a:schemeClr val="tx1">
                  <a:lumMod val="50000"/>
                </a:schemeClr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odyklė dešinėn 8"/>
          <p:cNvSpPr/>
          <p:nvPr/>
        </p:nvSpPr>
        <p:spPr>
          <a:xfrm>
            <a:off x="2228384" y="2829241"/>
            <a:ext cx="435600" cy="3420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1632"/>
          </a:p>
        </p:txBody>
      </p:sp>
      <p:sp>
        <p:nvSpPr>
          <p:cNvPr id="10" name="Rodyklė aukštyn 9"/>
          <p:cNvSpPr/>
          <p:nvPr/>
        </p:nvSpPr>
        <p:spPr>
          <a:xfrm>
            <a:off x="936211" y="4028193"/>
            <a:ext cx="342000" cy="436183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1632"/>
          </a:p>
        </p:txBody>
      </p:sp>
      <p:sp>
        <p:nvSpPr>
          <p:cNvPr id="11" name="Rodyklė žemyn 10"/>
          <p:cNvSpPr/>
          <p:nvPr/>
        </p:nvSpPr>
        <p:spPr>
          <a:xfrm>
            <a:off x="1358825" y="4028193"/>
            <a:ext cx="342612" cy="435600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1632"/>
          </a:p>
        </p:txBody>
      </p:sp>
      <p:pic>
        <p:nvPicPr>
          <p:cNvPr id="12" name="Paveikslėlis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09" y="2179814"/>
            <a:ext cx="2866709" cy="42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6"/>
          <a:srcRect l="12435" r="26327"/>
          <a:stretch/>
        </p:blipFill>
        <p:spPr>
          <a:xfrm>
            <a:off x="389987" y="4478189"/>
            <a:ext cx="1790700" cy="2314575"/>
          </a:xfrm>
          <a:prstGeom prst="rect">
            <a:avLst/>
          </a:prstGeom>
        </p:spPr>
      </p:pic>
      <p:sp>
        <p:nvSpPr>
          <p:cNvPr id="18" name="Stačiakampis 17"/>
          <p:cNvSpPr/>
          <p:nvPr/>
        </p:nvSpPr>
        <p:spPr>
          <a:xfrm>
            <a:off x="693554" y="5531558"/>
            <a:ext cx="119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lt-LT" dirty="0" smtClean="0">
                <a:solidFill>
                  <a:schemeClr val="tx1">
                    <a:lumMod val="50000"/>
                  </a:schemeClr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Kita </a:t>
            </a:r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įmonė</a:t>
            </a:r>
            <a:endParaRPr lang="lt-LT" altLang="lt-LT" dirty="0">
              <a:solidFill>
                <a:schemeClr val="tx1">
                  <a:lumMod val="50000"/>
                </a:schemeClr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Ovalas 15"/>
          <p:cNvSpPr/>
          <p:nvPr/>
        </p:nvSpPr>
        <p:spPr>
          <a:xfrm>
            <a:off x="6172200" y="2245050"/>
            <a:ext cx="1720258" cy="1688589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lt-LT" altLang="lt-LT" dirty="0">
                <a:solidFill>
                  <a:schemeClr val="tx1">
                    <a:lumMod val="50000"/>
                  </a:schemeClr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Pareiškėjas</a:t>
            </a:r>
          </a:p>
        </p:txBody>
      </p:sp>
      <p:sp>
        <p:nvSpPr>
          <p:cNvPr id="24" name="Rodyklė dešinėn 23"/>
          <p:cNvSpPr/>
          <p:nvPr/>
        </p:nvSpPr>
        <p:spPr>
          <a:xfrm>
            <a:off x="8021988" y="2829241"/>
            <a:ext cx="435600" cy="3420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1632"/>
          </a:p>
        </p:txBody>
      </p:sp>
      <p:sp>
        <p:nvSpPr>
          <p:cNvPr id="25" name="Rodyklė aukštyn 24"/>
          <p:cNvSpPr/>
          <p:nvPr/>
        </p:nvSpPr>
        <p:spPr>
          <a:xfrm>
            <a:off x="6671235" y="4064794"/>
            <a:ext cx="342000" cy="435600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1632"/>
          </a:p>
        </p:txBody>
      </p:sp>
      <p:sp>
        <p:nvSpPr>
          <p:cNvPr id="26" name="Rodyklė žemyn 25"/>
          <p:cNvSpPr/>
          <p:nvPr/>
        </p:nvSpPr>
        <p:spPr>
          <a:xfrm>
            <a:off x="7013235" y="4064794"/>
            <a:ext cx="342000" cy="435600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1632"/>
          </a:p>
        </p:txBody>
      </p:sp>
      <p:sp>
        <p:nvSpPr>
          <p:cNvPr id="27" name="Rodyklė kairėn 26"/>
          <p:cNvSpPr/>
          <p:nvPr/>
        </p:nvSpPr>
        <p:spPr>
          <a:xfrm>
            <a:off x="8021988" y="3171241"/>
            <a:ext cx="435600" cy="342000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1632"/>
          </a:p>
        </p:txBody>
      </p:sp>
      <p:pic>
        <p:nvPicPr>
          <p:cNvPr id="28" name="Paveikslėlis 27"/>
          <p:cNvPicPr>
            <a:picLocks noChangeAspect="1"/>
          </p:cNvPicPr>
          <p:nvPr/>
        </p:nvPicPr>
        <p:blipFill rotWithShape="1">
          <a:blip r:embed="rId7"/>
          <a:srcRect t="6230" b="7659"/>
          <a:stretch/>
        </p:blipFill>
        <p:spPr>
          <a:xfrm>
            <a:off x="6172200" y="4710969"/>
            <a:ext cx="1847850" cy="1771651"/>
          </a:xfrm>
          <a:prstGeom prst="rect">
            <a:avLst/>
          </a:prstGeom>
        </p:spPr>
      </p:pic>
      <p:pic>
        <p:nvPicPr>
          <p:cNvPr id="29" name="Paveikslėlis 28"/>
          <p:cNvPicPr>
            <a:picLocks noChangeAspect="1"/>
          </p:cNvPicPr>
          <p:nvPr/>
        </p:nvPicPr>
        <p:blipFill rotWithShape="1">
          <a:blip r:embed="rId8"/>
          <a:srcRect t="4016" b="6265"/>
          <a:stretch/>
        </p:blipFill>
        <p:spPr>
          <a:xfrm>
            <a:off x="8600420" y="2245050"/>
            <a:ext cx="1866900" cy="1828800"/>
          </a:xfrm>
          <a:prstGeom prst="rect">
            <a:avLst/>
          </a:prstGeom>
        </p:spPr>
      </p:pic>
      <p:sp>
        <p:nvSpPr>
          <p:cNvPr id="30" name="Stačiakampis 29"/>
          <p:cNvSpPr/>
          <p:nvPr/>
        </p:nvSpPr>
        <p:spPr>
          <a:xfrm>
            <a:off x="6482386" y="4950706"/>
            <a:ext cx="1226490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≥</a:t>
            </a:r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25 </a:t>
            </a:r>
            <a:r>
              <a:rPr lang="en-GB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%</a:t>
            </a:r>
          </a:p>
          <a:p>
            <a:pPr algn="ctr"/>
            <a:endParaRPr lang="lt-LT" altLang="lt-LT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ctr"/>
            <a:endParaRPr lang="en-GB" altLang="lt-LT" sz="105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ctr"/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Partnerinė </a:t>
            </a:r>
          </a:p>
          <a:p>
            <a:pPr algn="ctr"/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įmonė</a:t>
            </a:r>
            <a:endParaRPr lang="lt-LT" altLang="lt-LT" dirty="0">
              <a:solidFill>
                <a:schemeClr val="tx1">
                  <a:lumMod val="50000"/>
                </a:schemeClr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" name="Stačiakampis 30"/>
          <p:cNvSpPr/>
          <p:nvPr/>
        </p:nvSpPr>
        <p:spPr>
          <a:xfrm>
            <a:off x="9070441" y="2478494"/>
            <a:ext cx="926857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≥</a:t>
            </a:r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50 </a:t>
            </a:r>
            <a:r>
              <a:rPr lang="en-GB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%</a:t>
            </a:r>
          </a:p>
          <a:p>
            <a:pPr algn="ctr"/>
            <a:endParaRPr lang="lt-LT" altLang="lt-LT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ctr"/>
            <a:endParaRPr lang="en-GB" altLang="lt-LT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ctr"/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Susijusi </a:t>
            </a:r>
          </a:p>
          <a:p>
            <a:pPr algn="ctr"/>
            <a:r>
              <a:rPr lang="lt-LT" altLang="lt-LT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įmonė</a:t>
            </a:r>
            <a:endParaRPr lang="lt-LT" altLang="lt-LT" dirty="0">
              <a:solidFill>
                <a:schemeClr val="tx1">
                  <a:lumMod val="50000"/>
                </a:schemeClr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„Office“ tema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975</Words>
  <Application>Microsoft Office PowerPoint</Application>
  <PresentationFormat>Plačiaekranė</PresentationFormat>
  <Paragraphs>167</Paragraphs>
  <Slides>16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7" baseType="lpstr">
      <vt:lpstr>ＭＳ Ｐゴシック</vt:lpstr>
      <vt:lpstr>宋体</vt:lpstr>
      <vt:lpstr>Arial</vt:lpstr>
      <vt:lpstr>Arial Black</vt:lpstr>
      <vt:lpstr>Calibri</vt:lpstr>
      <vt:lpstr>Calibri Light</vt:lpstr>
      <vt:lpstr>CiscoSans ExtraLight</vt:lpstr>
      <vt:lpstr>Gill Sans SemiBold</vt:lpstr>
      <vt:lpstr>Times New Roman</vt:lpstr>
      <vt:lpstr>Wingdings</vt:lpstr>
      <vt:lpstr>„Office“ tema</vt:lpstr>
      <vt:lpstr>Priemonė „Subsidijos nuo COVID-19 nukentėjusioms įmonėms“: taikomi valstybės pagalbos reikalavimai ir D.U.K. apžvalga</vt:lpstr>
      <vt:lpstr>2 kvietimai</vt:lpstr>
      <vt:lpstr>Savarankiškų įmonių paraiškoje  prašoma pateikti informacija</vt:lpstr>
      <vt:lpstr>Savarankiškas pareiškėjas pats turi įsivertinti/užtikrinti</vt:lpstr>
      <vt:lpstr>Nesavarankiškų įmonių paraiškoje prašoma pateikti informacija</vt:lpstr>
      <vt:lpstr>Nesavarankiškas pareiškėjas pats turi įsivertinti/užtikrinti</vt:lpstr>
      <vt:lpstr>Paraiškos pateikimas → rezultatas</vt:lpstr>
      <vt:lpstr>D.U.K.</vt:lpstr>
      <vt:lpstr>Ar mano įmonė savarankiška? Pagal SVV plėtros įstatymą</vt:lpstr>
      <vt:lpstr>Ar mano įmonė savarankiška? D.U.K. apžvalga</vt:lpstr>
      <vt:lpstr>Sunkumų vertinimas Pagal Komisijos reglamento (ES) Nr. 651/2014 2 str. 18 dalį</vt:lpstr>
      <vt:lpstr>Sunkumų vertinimo pvz. Pagal A kriterijų</vt:lpstr>
      <vt:lpstr>800 tūkst. Eur vienai įmonei</vt:lpstr>
      <vt:lpstr>Informacijos/dokumentų  teikimas VMI, JAR</vt:lpstr>
      <vt:lpstr>Kas teikia konsultacijas?</vt:lpstr>
      <vt:lpstr>„PowerPoint“ pateiktis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2019-09-17T14:00:54Z</dcterms:created>
  <dcterms:modified xsi:type="dcterms:W3CDTF">2021-01-21T10:33:01Z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