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4"/>
  </p:notesMasterIdLst>
  <p:handoutMasterIdLst>
    <p:handoutMasterId r:id="rId25"/>
  </p:handoutMasterIdLst>
  <p:sldIdLst>
    <p:sldId id="256" r:id="rId2"/>
    <p:sldId id="587" r:id="rId3"/>
    <p:sldId id="578" r:id="rId4"/>
    <p:sldId id="579" r:id="rId5"/>
    <p:sldId id="580" r:id="rId6"/>
    <p:sldId id="581" r:id="rId7"/>
    <p:sldId id="563" r:id="rId8"/>
    <p:sldId id="564" r:id="rId9"/>
    <p:sldId id="565" r:id="rId10"/>
    <p:sldId id="566" r:id="rId11"/>
    <p:sldId id="567" r:id="rId12"/>
    <p:sldId id="568" r:id="rId13"/>
    <p:sldId id="570" r:id="rId14"/>
    <p:sldId id="571" r:id="rId15"/>
    <p:sldId id="572" r:id="rId16"/>
    <p:sldId id="573" r:id="rId17"/>
    <p:sldId id="582" r:id="rId18"/>
    <p:sldId id="583" r:id="rId19"/>
    <p:sldId id="584" r:id="rId20"/>
    <p:sldId id="585" r:id="rId21"/>
    <p:sldId id="586" r:id="rId22"/>
    <p:sldId id="545" r:id="rId23"/>
  </p:sldIdLst>
  <p:sldSz cx="12192000" cy="6858000"/>
  <p:notesSz cx="6797675" cy="9926638"/>
  <p:defaultTextStyle>
    <a:defPPr>
      <a:defRPr lang="lt-LT"/>
    </a:defPPr>
    <a:lvl1pPr algn="l" rtl="0" eaLnBrk="0" fontAlgn="base" hangingPunct="0">
      <a:spcBef>
        <a:spcPct val="0"/>
      </a:spcBef>
      <a:spcAft>
        <a:spcPct val="0"/>
      </a:spcAft>
      <a:defRPr kern="1200">
        <a:solidFill>
          <a:schemeClr val="tx1"/>
        </a:solidFill>
        <a:latin typeface="Calibri"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iva Vyšniauskienė" initials="DV" lastIdx="1" clrIdx="0">
    <p:extLst>
      <p:ext uri="{19B8F6BF-5375-455C-9EA6-DF929625EA0E}">
        <p15:presenceInfo xmlns:p15="http://schemas.microsoft.com/office/powerpoint/2012/main" userId="Daiva Vyšniauskienė"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E8CA"/>
    <a:srgbClr val="EB073D"/>
    <a:srgbClr val="CFE5C1"/>
    <a:srgbClr val="F0BEAA"/>
    <a:srgbClr val="8D0916"/>
    <a:srgbClr val="C44026"/>
    <a:srgbClr val="B10B1B"/>
    <a:srgbClr val="A1351F"/>
    <a:srgbClr val="B48900"/>
    <a:srgbClr val="DAA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115" autoAdjust="0"/>
    <p:restoredTop sz="95400" autoAdjust="0"/>
  </p:normalViewPr>
  <p:slideViewPr>
    <p:cSldViewPr snapToGrid="0">
      <p:cViewPr varScale="1">
        <p:scale>
          <a:sx n="93" d="100"/>
          <a:sy n="93" d="100"/>
        </p:scale>
        <p:origin x="477" y="59"/>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45659" cy="497441"/>
          </a:xfrm>
          <a:prstGeom prst="rect">
            <a:avLst/>
          </a:prstGeom>
        </p:spPr>
        <p:txBody>
          <a:bodyPr vert="horz" lIns="91440" tIns="45720" rIns="91440" bIns="45720" rtlCol="0"/>
          <a:lstStyle>
            <a:lvl1pPr algn="l">
              <a:defRPr sz="1200"/>
            </a:lvl1pPr>
          </a:lstStyle>
          <a:p>
            <a:pPr>
              <a:defRPr/>
            </a:pPr>
            <a:endParaRPr lang="lt-LT"/>
          </a:p>
        </p:txBody>
      </p:sp>
      <p:sp>
        <p:nvSpPr>
          <p:cNvPr id="3" name="Date Placeholder 2"/>
          <p:cNvSpPr>
            <a:spLocks noGrp="1"/>
          </p:cNvSpPr>
          <p:nvPr>
            <p:ph type="dt" sz="quarter" idx="1"/>
          </p:nvPr>
        </p:nvSpPr>
        <p:spPr>
          <a:xfrm>
            <a:off x="3850443" y="2"/>
            <a:ext cx="2945659" cy="497441"/>
          </a:xfrm>
          <a:prstGeom prst="rect">
            <a:avLst/>
          </a:prstGeom>
        </p:spPr>
        <p:txBody>
          <a:bodyPr vert="horz" lIns="91440" tIns="45720" rIns="91440" bIns="45720" rtlCol="0"/>
          <a:lstStyle>
            <a:lvl1pPr algn="r">
              <a:defRPr sz="1200"/>
            </a:lvl1pPr>
          </a:lstStyle>
          <a:p>
            <a:pPr>
              <a:defRPr/>
            </a:pPr>
            <a:fld id="{9C0CCE1F-99BE-4498-9838-940408E4F3AB}" type="datetimeFigureOut">
              <a:rPr lang="lt-LT"/>
              <a:pPr>
                <a:defRPr/>
              </a:pPr>
              <a:t>2021-02-24</a:t>
            </a:fld>
            <a:endParaRPr lang="lt-LT"/>
          </a:p>
        </p:txBody>
      </p:sp>
      <p:sp>
        <p:nvSpPr>
          <p:cNvPr id="4" name="Footer Placeholder 3"/>
          <p:cNvSpPr>
            <a:spLocks noGrp="1"/>
          </p:cNvSpPr>
          <p:nvPr>
            <p:ph type="ftr" sz="quarter" idx="2"/>
          </p:nvPr>
        </p:nvSpPr>
        <p:spPr>
          <a:xfrm>
            <a:off x="0" y="9429200"/>
            <a:ext cx="2945659" cy="497441"/>
          </a:xfrm>
          <a:prstGeom prst="rect">
            <a:avLst/>
          </a:prstGeom>
        </p:spPr>
        <p:txBody>
          <a:bodyPr vert="horz" lIns="91440" tIns="45720" rIns="91440" bIns="45720" rtlCol="0" anchor="b"/>
          <a:lstStyle>
            <a:lvl1pPr algn="l">
              <a:defRPr sz="1200"/>
            </a:lvl1pPr>
          </a:lstStyle>
          <a:p>
            <a:pPr>
              <a:defRPr/>
            </a:pPr>
            <a:endParaRPr lang="lt-LT"/>
          </a:p>
        </p:txBody>
      </p:sp>
      <p:sp>
        <p:nvSpPr>
          <p:cNvPr id="5" name="Slide Number Placeholder 4"/>
          <p:cNvSpPr>
            <a:spLocks noGrp="1"/>
          </p:cNvSpPr>
          <p:nvPr>
            <p:ph type="sldNum" sz="quarter" idx="3"/>
          </p:nvPr>
        </p:nvSpPr>
        <p:spPr>
          <a:xfrm>
            <a:off x="3850443" y="9429200"/>
            <a:ext cx="2945659" cy="497441"/>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C81D4CC9-FC49-418C-A775-92B3D19EAADA}" type="slidenum">
              <a:rPr lang="lt-LT"/>
              <a:pPr/>
              <a:t>‹#›</a:t>
            </a:fld>
            <a:endParaRPr lang="lt-LT"/>
          </a:p>
        </p:txBody>
      </p:sp>
    </p:spTree>
    <p:extLst>
      <p:ext uri="{BB962C8B-B14F-4D97-AF65-F5344CB8AC3E}">
        <p14:creationId xmlns:p14="http://schemas.microsoft.com/office/powerpoint/2010/main" val="41368738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45659" cy="497441"/>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lt-LT"/>
          </a:p>
        </p:txBody>
      </p:sp>
      <p:sp>
        <p:nvSpPr>
          <p:cNvPr id="3" name="Date Placeholder 2"/>
          <p:cNvSpPr>
            <a:spLocks noGrp="1"/>
          </p:cNvSpPr>
          <p:nvPr>
            <p:ph type="dt" idx="1"/>
          </p:nvPr>
        </p:nvSpPr>
        <p:spPr>
          <a:xfrm>
            <a:off x="3850443" y="2"/>
            <a:ext cx="2945659" cy="497441"/>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D4A6365B-0A5D-48CE-A5DA-82424BC119E9}" type="datetimeFigureOut">
              <a:rPr lang="lt-LT"/>
              <a:pPr>
                <a:defRPr/>
              </a:pPr>
              <a:t>2021-02-24</a:t>
            </a:fld>
            <a:endParaRPr lang="lt-LT"/>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pPr lvl="0"/>
            <a:endParaRPr lang="lt-LT" noProof="0"/>
          </a:p>
        </p:txBody>
      </p:sp>
      <p:sp>
        <p:nvSpPr>
          <p:cNvPr id="5" name="Notes Placeholder 4"/>
          <p:cNvSpPr>
            <a:spLocks noGrp="1"/>
          </p:cNvSpPr>
          <p:nvPr>
            <p:ph type="body" sz="quarter" idx="3"/>
          </p:nvPr>
        </p:nvSpPr>
        <p:spPr>
          <a:xfrm>
            <a:off x="679768" y="4777967"/>
            <a:ext cx="5438140" cy="3908238"/>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lt-LT" noProof="0"/>
          </a:p>
        </p:txBody>
      </p:sp>
      <p:sp>
        <p:nvSpPr>
          <p:cNvPr id="6" name="Footer Placeholder 5"/>
          <p:cNvSpPr>
            <a:spLocks noGrp="1"/>
          </p:cNvSpPr>
          <p:nvPr>
            <p:ph type="ftr" sz="quarter" idx="4"/>
          </p:nvPr>
        </p:nvSpPr>
        <p:spPr>
          <a:xfrm>
            <a:off x="0" y="9429200"/>
            <a:ext cx="2945659" cy="497441"/>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lt-LT"/>
          </a:p>
        </p:txBody>
      </p:sp>
      <p:sp>
        <p:nvSpPr>
          <p:cNvPr id="7" name="Slide Number Placeholder 6"/>
          <p:cNvSpPr>
            <a:spLocks noGrp="1"/>
          </p:cNvSpPr>
          <p:nvPr>
            <p:ph type="sldNum" sz="quarter" idx="5"/>
          </p:nvPr>
        </p:nvSpPr>
        <p:spPr>
          <a:xfrm>
            <a:off x="3850443" y="9429200"/>
            <a:ext cx="2945659" cy="497441"/>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5D45231D-8487-4B17-ADBE-D632D62AB429}" type="slidenum">
              <a:rPr lang="lt-LT" altLang="lt-LT"/>
              <a:pPr/>
              <a:t>‹#›</a:t>
            </a:fld>
            <a:endParaRPr lang="lt-LT" altLang="lt-LT"/>
          </a:p>
        </p:txBody>
      </p:sp>
    </p:spTree>
    <p:extLst>
      <p:ext uri="{BB962C8B-B14F-4D97-AF65-F5344CB8AC3E}">
        <p14:creationId xmlns:p14="http://schemas.microsoft.com/office/powerpoint/2010/main" val="276221219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lt-LT" altLang="lt-LT" dirty="0"/>
          </a:p>
        </p:txBody>
      </p:sp>
      <p:sp>
        <p:nvSpPr>
          <p:cNvPr id="5124" name="Slide Number Placeholder 3"/>
          <p:cNvSpPr>
            <a:spLocks noGrp="1"/>
          </p:cNvSpPr>
          <p:nvPr>
            <p:ph type="sldNum" sz="quarter" idx="5"/>
          </p:nvPr>
        </p:nvSpPr>
        <p:spPr bwMode="auto">
          <a:noFill/>
          <a:ln>
            <a:miter lim="800000"/>
            <a:headEnd/>
            <a:tailEnd/>
          </a:ln>
        </p:spPr>
        <p:txBody>
          <a:bodyPr/>
          <a:lstStyle/>
          <a:p>
            <a:fld id="{B21A4477-FE89-41DF-8A2B-0130B29A87D7}" type="slidenum">
              <a:rPr lang="lt-LT" altLang="lt-LT"/>
              <a:pPr/>
              <a:t>1</a:t>
            </a:fld>
            <a:endParaRPr lang="lt-LT" altLang="lt-LT"/>
          </a:p>
        </p:txBody>
      </p:sp>
    </p:spTree>
    <p:extLst>
      <p:ext uri="{BB962C8B-B14F-4D97-AF65-F5344CB8AC3E}">
        <p14:creationId xmlns:p14="http://schemas.microsoft.com/office/powerpoint/2010/main" val="24788581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lt-LT" altLang="lt-LT" dirty="0"/>
          </a:p>
        </p:txBody>
      </p:sp>
      <p:sp>
        <p:nvSpPr>
          <p:cNvPr id="11268" name="Slide Number Placeholder 3"/>
          <p:cNvSpPr>
            <a:spLocks noGrp="1"/>
          </p:cNvSpPr>
          <p:nvPr>
            <p:ph type="sldNum" sz="quarter" idx="5"/>
          </p:nvPr>
        </p:nvSpPr>
        <p:spPr bwMode="auto">
          <a:noFill/>
          <a:ln>
            <a:miter lim="800000"/>
            <a:headEnd/>
            <a:tailEnd/>
          </a:ln>
        </p:spPr>
        <p:txBody>
          <a:bodyPr/>
          <a:lstStyle/>
          <a:p>
            <a:fld id="{B0A0F9D3-7372-4842-96A8-5FAD07B9E6C4}" type="slidenum">
              <a:rPr lang="lt-LT" altLang="lt-LT"/>
              <a:pPr/>
              <a:t>10</a:t>
            </a:fld>
            <a:endParaRPr lang="lt-LT" altLang="lt-LT"/>
          </a:p>
        </p:txBody>
      </p:sp>
    </p:spTree>
    <p:extLst>
      <p:ext uri="{BB962C8B-B14F-4D97-AF65-F5344CB8AC3E}">
        <p14:creationId xmlns:p14="http://schemas.microsoft.com/office/powerpoint/2010/main" val="26925273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lt-LT" altLang="lt-LT" dirty="0"/>
          </a:p>
        </p:txBody>
      </p:sp>
      <p:sp>
        <p:nvSpPr>
          <p:cNvPr id="11268" name="Slide Number Placeholder 3"/>
          <p:cNvSpPr>
            <a:spLocks noGrp="1"/>
          </p:cNvSpPr>
          <p:nvPr>
            <p:ph type="sldNum" sz="quarter" idx="5"/>
          </p:nvPr>
        </p:nvSpPr>
        <p:spPr bwMode="auto">
          <a:noFill/>
          <a:ln>
            <a:miter lim="800000"/>
            <a:headEnd/>
            <a:tailEnd/>
          </a:ln>
        </p:spPr>
        <p:txBody>
          <a:bodyPr/>
          <a:lstStyle/>
          <a:p>
            <a:fld id="{B0A0F9D3-7372-4842-96A8-5FAD07B9E6C4}" type="slidenum">
              <a:rPr lang="lt-LT" altLang="lt-LT"/>
              <a:pPr/>
              <a:t>11</a:t>
            </a:fld>
            <a:endParaRPr lang="lt-LT" altLang="lt-LT"/>
          </a:p>
        </p:txBody>
      </p:sp>
    </p:spTree>
    <p:extLst>
      <p:ext uri="{BB962C8B-B14F-4D97-AF65-F5344CB8AC3E}">
        <p14:creationId xmlns:p14="http://schemas.microsoft.com/office/powerpoint/2010/main" val="13351157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lt-LT" altLang="lt-LT" dirty="0"/>
          </a:p>
        </p:txBody>
      </p:sp>
      <p:sp>
        <p:nvSpPr>
          <p:cNvPr id="11268" name="Slide Number Placeholder 3"/>
          <p:cNvSpPr>
            <a:spLocks noGrp="1"/>
          </p:cNvSpPr>
          <p:nvPr>
            <p:ph type="sldNum" sz="quarter" idx="5"/>
          </p:nvPr>
        </p:nvSpPr>
        <p:spPr bwMode="auto">
          <a:noFill/>
          <a:ln>
            <a:miter lim="800000"/>
            <a:headEnd/>
            <a:tailEnd/>
          </a:ln>
        </p:spPr>
        <p:txBody>
          <a:bodyPr/>
          <a:lstStyle/>
          <a:p>
            <a:fld id="{B0A0F9D3-7372-4842-96A8-5FAD07B9E6C4}" type="slidenum">
              <a:rPr lang="lt-LT" altLang="lt-LT"/>
              <a:pPr/>
              <a:t>12</a:t>
            </a:fld>
            <a:endParaRPr lang="lt-LT" altLang="lt-LT"/>
          </a:p>
        </p:txBody>
      </p:sp>
    </p:spTree>
    <p:extLst>
      <p:ext uri="{BB962C8B-B14F-4D97-AF65-F5344CB8AC3E}">
        <p14:creationId xmlns:p14="http://schemas.microsoft.com/office/powerpoint/2010/main" val="28923143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lt-LT" altLang="lt-LT" dirty="0"/>
          </a:p>
        </p:txBody>
      </p:sp>
      <p:sp>
        <p:nvSpPr>
          <p:cNvPr id="11268" name="Slide Number Placeholder 3"/>
          <p:cNvSpPr>
            <a:spLocks noGrp="1"/>
          </p:cNvSpPr>
          <p:nvPr>
            <p:ph type="sldNum" sz="quarter" idx="5"/>
          </p:nvPr>
        </p:nvSpPr>
        <p:spPr bwMode="auto">
          <a:noFill/>
          <a:ln>
            <a:miter lim="800000"/>
            <a:headEnd/>
            <a:tailEnd/>
          </a:ln>
        </p:spPr>
        <p:txBody>
          <a:bodyPr/>
          <a:lstStyle/>
          <a:p>
            <a:fld id="{B0A0F9D3-7372-4842-96A8-5FAD07B9E6C4}" type="slidenum">
              <a:rPr lang="lt-LT" altLang="lt-LT"/>
              <a:pPr/>
              <a:t>13</a:t>
            </a:fld>
            <a:endParaRPr lang="lt-LT" altLang="lt-LT"/>
          </a:p>
        </p:txBody>
      </p:sp>
    </p:spTree>
    <p:extLst>
      <p:ext uri="{BB962C8B-B14F-4D97-AF65-F5344CB8AC3E}">
        <p14:creationId xmlns:p14="http://schemas.microsoft.com/office/powerpoint/2010/main" val="4196648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lt-LT" altLang="lt-LT" dirty="0"/>
          </a:p>
        </p:txBody>
      </p:sp>
      <p:sp>
        <p:nvSpPr>
          <p:cNvPr id="11268" name="Slide Number Placeholder 3"/>
          <p:cNvSpPr>
            <a:spLocks noGrp="1"/>
          </p:cNvSpPr>
          <p:nvPr>
            <p:ph type="sldNum" sz="quarter" idx="5"/>
          </p:nvPr>
        </p:nvSpPr>
        <p:spPr bwMode="auto">
          <a:noFill/>
          <a:ln>
            <a:miter lim="800000"/>
            <a:headEnd/>
            <a:tailEnd/>
          </a:ln>
        </p:spPr>
        <p:txBody>
          <a:bodyPr/>
          <a:lstStyle/>
          <a:p>
            <a:fld id="{B0A0F9D3-7372-4842-96A8-5FAD07B9E6C4}" type="slidenum">
              <a:rPr lang="lt-LT" altLang="lt-LT"/>
              <a:pPr/>
              <a:t>14</a:t>
            </a:fld>
            <a:endParaRPr lang="lt-LT" altLang="lt-LT"/>
          </a:p>
        </p:txBody>
      </p:sp>
    </p:spTree>
    <p:extLst>
      <p:ext uri="{BB962C8B-B14F-4D97-AF65-F5344CB8AC3E}">
        <p14:creationId xmlns:p14="http://schemas.microsoft.com/office/powerpoint/2010/main" val="3251386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lt-LT" altLang="lt-LT" dirty="0"/>
          </a:p>
        </p:txBody>
      </p:sp>
      <p:sp>
        <p:nvSpPr>
          <p:cNvPr id="11268" name="Slide Number Placeholder 3"/>
          <p:cNvSpPr>
            <a:spLocks noGrp="1"/>
          </p:cNvSpPr>
          <p:nvPr>
            <p:ph type="sldNum" sz="quarter" idx="5"/>
          </p:nvPr>
        </p:nvSpPr>
        <p:spPr bwMode="auto">
          <a:noFill/>
          <a:ln>
            <a:miter lim="800000"/>
            <a:headEnd/>
            <a:tailEnd/>
          </a:ln>
        </p:spPr>
        <p:txBody>
          <a:bodyPr/>
          <a:lstStyle/>
          <a:p>
            <a:fld id="{B0A0F9D3-7372-4842-96A8-5FAD07B9E6C4}" type="slidenum">
              <a:rPr lang="lt-LT" altLang="lt-LT"/>
              <a:pPr/>
              <a:t>15</a:t>
            </a:fld>
            <a:endParaRPr lang="lt-LT" altLang="lt-LT"/>
          </a:p>
        </p:txBody>
      </p:sp>
    </p:spTree>
    <p:extLst>
      <p:ext uri="{BB962C8B-B14F-4D97-AF65-F5344CB8AC3E}">
        <p14:creationId xmlns:p14="http://schemas.microsoft.com/office/powerpoint/2010/main" val="18548926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lt-LT" altLang="lt-LT" dirty="0"/>
          </a:p>
        </p:txBody>
      </p:sp>
      <p:sp>
        <p:nvSpPr>
          <p:cNvPr id="11268" name="Slide Number Placeholder 3"/>
          <p:cNvSpPr>
            <a:spLocks noGrp="1"/>
          </p:cNvSpPr>
          <p:nvPr>
            <p:ph type="sldNum" sz="quarter" idx="5"/>
          </p:nvPr>
        </p:nvSpPr>
        <p:spPr bwMode="auto">
          <a:noFill/>
          <a:ln>
            <a:miter lim="800000"/>
            <a:headEnd/>
            <a:tailEnd/>
          </a:ln>
        </p:spPr>
        <p:txBody>
          <a:bodyPr/>
          <a:lstStyle/>
          <a:p>
            <a:fld id="{B0A0F9D3-7372-4842-96A8-5FAD07B9E6C4}" type="slidenum">
              <a:rPr lang="lt-LT" altLang="lt-LT"/>
              <a:pPr/>
              <a:t>16</a:t>
            </a:fld>
            <a:endParaRPr lang="lt-LT" altLang="lt-LT"/>
          </a:p>
        </p:txBody>
      </p:sp>
    </p:spTree>
    <p:extLst>
      <p:ext uri="{BB962C8B-B14F-4D97-AF65-F5344CB8AC3E}">
        <p14:creationId xmlns:p14="http://schemas.microsoft.com/office/powerpoint/2010/main" val="18544033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lt-LT" altLang="lt-LT" dirty="0"/>
          </a:p>
        </p:txBody>
      </p:sp>
      <p:sp>
        <p:nvSpPr>
          <p:cNvPr id="11268" name="Slide Number Placeholder 3"/>
          <p:cNvSpPr>
            <a:spLocks noGrp="1"/>
          </p:cNvSpPr>
          <p:nvPr>
            <p:ph type="sldNum" sz="quarter" idx="5"/>
          </p:nvPr>
        </p:nvSpPr>
        <p:spPr bwMode="auto">
          <a:noFill/>
          <a:ln>
            <a:miter lim="800000"/>
            <a:headEnd/>
            <a:tailEnd/>
          </a:ln>
        </p:spPr>
        <p:txBody>
          <a:bodyPr/>
          <a:lstStyle/>
          <a:p>
            <a:fld id="{B0A0F9D3-7372-4842-96A8-5FAD07B9E6C4}" type="slidenum">
              <a:rPr lang="lt-LT" altLang="lt-LT">
                <a:solidFill>
                  <a:prstClr val="black"/>
                </a:solidFill>
              </a:rPr>
              <a:pPr/>
              <a:t>17</a:t>
            </a:fld>
            <a:endParaRPr lang="lt-LT" altLang="lt-LT">
              <a:solidFill>
                <a:prstClr val="black"/>
              </a:solidFill>
            </a:endParaRPr>
          </a:p>
        </p:txBody>
      </p:sp>
    </p:spTree>
    <p:extLst>
      <p:ext uri="{BB962C8B-B14F-4D97-AF65-F5344CB8AC3E}">
        <p14:creationId xmlns:p14="http://schemas.microsoft.com/office/powerpoint/2010/main" val="19228605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lt-LT" altLang="lt-LT" dirty="0"/>
          </a:p>
        </p:txBody>
      </p:sp>
      <p:sp>
        <p:nvSpPr>
          <p:cNvPr id="11268" name="Slide Number Placeholder 3"/>
          <p:cNvSpPr>
            <a:spLocks noGrp="1"/>
          </p:cNvSpPr>
          <p:nvPr>
            <p:ph type="sldNum" sz="quarter" idx="5"/>
          </p:nvPr>
        </p:nvSpPr>
        <p:spPr bwMode="auto">
          <a:noFill/>
          <a:ln>
            <a:miter lim="800000"/>
            <a:headEnd/>
            <a:tailEnd/>
          </a:ln>
        </p:spPr>
        <p:txBody>
          <a:bodyPr/>
          <a:lstStyle/>
          <a:p>
            <a:fld id="{B0A0F9D3-7372-4842-96A8-5FAD07B9E6C4}" type="slidenum">
              <a:rPr lang="lt-LT" altLang="lt-LT">
                <a:solidFill>
                  <a:prstClr val="black"/>
                </a:solidFill>
              </a:rPr>
              <a:pPr/>
              <a:t>18</a:t>
            </a:fld>
            <a:endParaRPr lang="lt-LT" altLang="lt-LT">
              <a:solidFill>
                <a:prstClr val="black"/>
              </a:solidFill>
            </a:endParaRPr>
          </a:p>
        </p:txBody>
      </p:sp>
    </p:spTree>
    <p:extLst>
      <p:ext uri="{BB962C8B-B14F-4D97-AF65-F5344CB8AC3E}">
        <p14:creationId xmlns:p14="http://schemas.microsoft.com/office/powerpoint/2010/main" val="15760953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lt-LT" altLang="lt-LT" dirty="0"/>
          </a:p>
        </p:txBody>
      </p:sp>
      <p:sp>
        <p:nvSpPr>
          <p:cNvPr id="11268" name="Slide Number Placeholder 3"/>
          <p:cNvSpPr>
            <a:spLocks noGrp="1"/>
          </p:cNvSpPr>
          <p:nvPr>
            <p:ph type="sldNum" sz="quarter" idx="5"/>
          </p:nvPr>
        </p:nvSpPr>
        <p:spPr bwMode="auto">
          <a:noFill/>
          <a:ln>
            <a:miter lim="800000"/>
            <a:headEnd/>
            <a:tailEnd/>
          </a:ln>
        </p:spPr>
        <p:txBody>
          <a:bodyPr/>
          <a:lstStyle/>
          <a:p>
            <a:fld id="{B0A0F9D3-7372-4842-96A8-5FAD07B9E6C4}" type="slidenum">
              <a:rPr lang="lt-LT" altLang="lt-LT">
                <a:solidFill>
                  <a:prstClr val="black"/>
                </a:solidFill>
              </a:rPr>
              <a:pPr/>
              <a:t>19</a:t>
            </a:fld>
            <a:endParaRPr lang="lt-LT" altLang="lt-LT">
              <a:solidFill>
                <a:prstClr val="black"/>
              </a:solidFill>
            </a:endParaRPr>
          </a:p>
        </p:txBody>
      </p:sp>
    </p:spTree>
    <p:extLst>
      <p:ext uri="{BB962C8B-B14F-4D97-AF65-F5344CB8AC3E}">
        <p14:creationId xmlns:p14="http://schemas.microsoft.com/office/powerpoint/2010/main" val="20434777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lt-LT" altLang="lt-LT" dirty="0"/>
          </a:p>
        </p:txBody>
      </p:sp>
      <p:sp>
        <p:nvSpPr>
          <p:cNvPr id="11268" name="Slide Number Placeholder 3"/>
          <p:cNvSpPr>
            <a:spLocks noGrp="1"/>
          </p:cNvSpPr>
          <p:nvPr>
            <p:ph type="sldNum" sz="quarter" idx="5"/>
          </p:nvPr>
        </p:nvSpPr>
        <p:spPr bwMode="auto">
          <a:noFill/>
          <a:ln>
            <a:miter lim="800000"/>
            <a:headEnd/>
            <a:tailEnd/>
          </a:ln>
        </p:spPr>
        <p:txBody>
          <a:bodyPr/>
          <a:lstStyle/>
          <a:p>
            <a:fld id="{B0A0F9D3-7372-4842-96A8-5FAD07B9E6C4}" type="slidenum">
              <a:rPr lang="lt-LT" altLang="lt-LT"/>
              <a:pPr/>
              <a:t>2</a:t>
            </a:fld>
            <a:endParaRPr lang="lt-LT" altLang="lt-LT"/>
          </a:p>
        </p:txBody>
      </p:sp>
    </p:spTree>
    <p:extLst>
      <p:ext uri="{BB962C8B-B14F-4D97-AF65-F5344CB8AC3E}">
        <p14:creationId xmlns:p14="http://schemas.microsoft.com/office/powerpoint/2010/main" val="11751989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lt-LT" altLang="lt-LT" dirty="0"/>
          </a:p>
        </p:txBody>
      </p:sp>
      <p:sp>
        <p:nvSpPr>
          <p:cNvPr id="11268" name="Slide Number Placeholder 3"/>
          <p:cNvSpPr>
            <a:spLocks noGrp="1"/>
          </p:cNvSpPr>
          <p:nvPr>
            <p:ph type="sldNum" sz="quarter" idx="5"/>
          </p:nvPr>
        </p:nvSpPr>
        <p:spPr bwMode="auto">
          <a:noFill/>
          <a:ln>
            <a:miter lim="800000"/>
            <a:headEnd/>
            <a:tailEnd/>
          </a:ln>
        </p:spPr>
        <p:txBody>
          <a:bodyPr/>
          <a:lstStyle/>
          <a:p>
            <a:fld id="{B0A0F9D3-7372-4842-96A8-5FAD07B9E6C4}" type="slidenum">
              <a:rPr lang="lt-LT" altLang="lt-LT">
                <a:solidFill>
                  <a:prstClr val="black"/>
                </a:solidFill>
              </a:rPr>
              <a:pPr/>
              <a:t>20</a:t>
            </a:fld>
            <a:endParaRPr lang="lt-LT" altLang="lt-LT">
              <a:solidFill>
                <a:prstClr val="black"/>
              </a:solidFill>
            </a:endParaRPr>
          </a:p>
        </p:txBody>
      </p:sp>
    </p:spTree>
    <p:extLst>
      <p:ext uri="{BB962C8B-B14F-4D97-AF65-F5344CB8AC3E}">
        <p14:creationId xmlns:p14="http://schemas.microsoft.com/office/powerpoint/2010/main" val="32268478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lt-LT" altLang="lt-LT" dirty="0"/>
          </a:p>
        </p:txBody>
      </p:sp>
      <p:sp>
        <p:nvSpPr>
          <p:cNvPr id="11268" name="Slide Number Placeholder 3"/>
          <p:cNvSpPr>
            <a:spLocks noGrp="1"/>
          </p:cNvSpPr>
          <p:nvPr>
            <p:ph type="sldNum" sz="quarter" idx="5"/>
          </p:nvPr>
        </p:nvSpPr>
        <p:spPr bwMode="auto">
          <a:noFill/>
          <a:ln>
            <a:miter lim="800000"/>
            <a:headEnd/>
            <a:tailEnd/>
          </a:ln>
        </p:spPr>
        <p:txBody>
          <a:bodyPr/>
          <a:lstStyle/>
          <a:p>
            <a:fld id="{B0A0F9D3-7372-4842-96A8-5FAD07B9E6C4}" type="slidenum">
              <a:rPr lang="lt-LT" altLang="lt-LT">
                <a:solidFill>
                  <a:prstClr val="black"/>
                </a:solidFill>
              </a:rPr>
              <a:pPr/>
              <a:t>21</a:t>
            </a:fld>
            <a:endParaRPr lang="lt-LT" altLang="lt-LT">
              <a:solidFill>
                <a:prstClr val="black"/>
              </a:solidFill>
            </a:endParaRPr>
          </a:p>
        </p:txBody>
      </p:sp>
    </p:spTree>
    <p:extLst>
      <p:ext uri="{BB962C8B-B14F-4D97-AF65-F5344CB8AC3E}">
        <p14:creationId xmlns:p14="http://schemas.microsoft.com/office/powerpoint/2010/main" val="12542120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lt-LT" altLang="lt-LT" dirty="0"/>
          </a:p>
        </p:txBody>
      </p:sp>
      <p:sp>
        <p:nvSpPr>
          <p:cNvPr id="78852" name="Slide Number Placeholder 3"/>
          <p:cNvSpPr>
            <a:spLocks noGrp="1"/>
          </p:cNvSpPr>
          <p:nvPr>
            <p:ph type="sldNum" sz="quarter" idx="5"/>
          </p:nvPr>
        </p:nvSpPr>
        <p:spPr bwMode="auto">
          <a:noFill/>
          <a:ln>
            <a:miter lim="800000"/>
            <a:headEnd/>
            <a:tailEnd/>
          </a:ln>
        </p:spPr>
        <p:txBody>
          <a:bodyPr/>
          <a:lstStyle/>
          <a:p>
            <a:fld id="{54C900E2-278E-433E-A75A-B5B82ECD7E37}" type="slidenum">
              <a:rPr lang="lt-LT" altLang="lt-LT"/>
              <a:pPr/>
              <a:t>22</a:t>
            </a:fld>
            <a:endParaRPr lang="lt-LT" altLang="lt-LT"/>
          </a:p>
        </p:txBody>
      </p:sp>
    </p:spTree>
    <p:extLst>
      <p:ext uri="{BB962C8B-B14F-4D97-AF65-F5344CB8AC3E}">
        <p14:creationId xmlns:p14="http://schemas.microsoft.com/office/powerpoint/2010/main" val="3256229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lt-LT" altLang="lt-LT" dirty="0"/>
          </a:p>
        </p:txBody>
      </p:sp>
      <p:sp>
        <p:nvSpPr>
          <p:cNvPr id="11268" name="Slide Number Placeholder 3"/>
          <p:cNvSpPr>
            <a:spLocks noGrp="1"/>
          </p:cNvSpPr>
          <p:nvPr>
            <p:ph type="sldNum" sz="quarter" idx="5"/>
          </p:nvPr>
        </p:nvSpPr>
        <p:spPr bwMode="auto">
          <a:noFill/>
          <a:ln>
            <a:miter lim="800000"/>
            <a:headEnd/>
            <a:tailEnd/>
          </a:ln>
        </p:spPr>
        <p:txBody>
          <a:bodyPr/>
          <a:lstStyle/>
          <a:p>
            <a:fld id="{B0A0F9D3-7372-4842-96A8-5FAD07B9E6C4}" type="slidenum">
              <a:rPr lang="lt-LT" altLang="lt-LT"/>
              <a:pPr/>
              <a:t>3</a:t>
            </a:fld>
            <a:endParaRPr lang="lt-LT" altLang="lt-LT"/>
          </a:p>
        </p:txBody>
      </p:sp>
    </p:spTree>
    <p:extLst>
      <p:ext uri="{BB962C8B-B14F-4D97-AF65-F5344CB8AC3E}">
        <p14:creationId xmlns:p14="http://schemas.microsoft.com/office/powerpoint/2010/main" val="22760661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lt-LT" altLang="lt-LT" dirty="0"/>
          </a:p>
        </p:txBody>
      </p:sp>
      <p:sp>
        <p:nvSpPr>
          <p:cNvPr id="11268" name="Slide Number Placeholder 3"/>
          <p:cNvSpPr>
            <a:spLocks noGrp="1"/>
          </p:cNvSpPr>
          <p:nvPr>
            <p:ph type="sldNum" sz="quarter" idx="5"/>
          </p:nvPr>
        </p:nvSpPr>
        <p:spPr bwMode="auto">
          <a:noFill/>
          <a:ln>
            <a:miter lim="800000"/>
            <a:headEnd/>
            <a:tailEnd/>
          </a:ln>
        </p:spPr>
        <p:txBody>
          <a:bodyPr/>
          <a:lstStyle/>
          <a:p>
            <a:fld id="{B0A0F9D3-7372-4842-96A8-5FAD07B9E6C4}" type="slidenum">
              <a:rPr lang="lt-LT" altLang="lt-LT"/>
              <a:pPr/>
              <a:t>4</a:t>
            </a:fld>
            <a:endParaRPr lang="lt-LT" altLang="lt-LT"/>
          </a:p>
        </p:txBody>
      </p:sp>
    </p:spTree>
    <p:extLst>
      <p:ext uri="{BB962C8B-B14F-4D97-AF65-F5344CB8AC3E}">
        <p14:creationId xmlns:p14="http://schemas.microsoft.com/office/powerpoint/2010/main" val="39002614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lt-LT" altLang="lt-LT" dirty="0"/>
          </a:p>
        </p:txBody>
      </p:sp>
      <p:sp>
        <p:nvSpPr>
          <p:cNvPr id="11268" name="Slide Number Placeholder 3"/>
          <p:cNvSpPr>
            <a:spLocks noGrp="1"/>
          </p:cNvSpPr>
          <p:nvPr>
            <p:ph type="sldNum" sz="quarter" idx="5"/>
          </p:nvPr>
        </p:nvSpPr>
        <p:spPr bwMode="auto">
          <a:noFill/>
          <a:ln>
            <a:miter lim="800000"/>
            <a:headEnd/>
            <a:tailEnd/>
          </a:ln>
        </p:spPr>
        <p:txBody>
          <a:bodyPr/>
          <a:lstStyle/>
          <a:p>
            <a:fld id="{B0A0F9D3-7372-4842-96A8-5FAD07B9E6C4}" type="slidenum">
              <a:rPr lang="lt-LT" altLang="lt-LT"/>
              <a:pPr/>
              <a:t>5</a:t>
            </a:fld>
            <a:endParaRPr lang="lt-LT" altLang="lt-LT"/>
          </a:p>
        </p:txBody>
      </p:sp>
    </p:spTree>
    <p:extLst>
      <p:ext uri="{BB962C8B-B14F-4D97-AF65-F5344CB8AC3E}">
        <p14:creationId xmlns:p14="http://schemas.microsoft.com/office/powerpoint/2010/main" val="7904688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lt-LT" altLang="lt-LT" dirty="0"/>
          </a:p>
        </p:txBody>
      </p:sp>
      <p:sp>
        <p:nvSpPr>
          <p:cNvPr id="11268" name="Slide Number Placeholder 3"/>
          <p:cNvSpPr>
            <a:spLocks noGrp="1"/>
          </p:cNvSpPr>
          <p:nvPr>
            <p:ph type="sldNum" sz="quarter" idx="5"/>
          </p:nvPr>
        </p:nvSpPr>
        <p:spPr bwMode="auto">
          <a:noFill/>
          <a:ln>
            <a:miter lim="800000"/>
            <a:headEnd/>
            <a:tailEnd/>
          </a:ln>
        </p:spPr>
        <p:txBody>
          <a:bodyPr/>
          <a:lstStyle/>
          <a:p>
            <a:fld id="{B0A0F9D3-7372-4842-96A8-5FAD07B9E6C4}" type="slidenum">
              <a:rPr lang="lt-LT" altLang="lt-LT"/>
              <a:pPr/>
              <a:t>6</a:t>
            </a:fld>
            <a:endParaRPr lang="lt-LT" altLang="lt-LT"/>
          </a:p>
        </p:txBody>
      </p:sp>
    </p:spTree>
    <p:extLst>
      <p:ext uri="{BB962C8B-B14F-4D97-AF65-F5344CB8AC3E}">
        <p14:creationId xmlns:p14="http://schemas.microsoft.com/office/powerpoint/2010/main" val="3919489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lt-LT" altLang="lt-LT" dirty="0"/>
          </a:p>
        </p:txBody>
      </p:sp>
      <p:sp>
        <p:nvSpPr>
          <p:cNvPr id="11268" name="Slide Number Placeholder 3"/>
          <p:cNvSpPr>
            <a:spLocks noGrp="1"/>
          </p:cNvSpPr>
          <p:nvPr>
            <p:ph type="sldNum" sz="quarter" idx="5"/>
          </p:nvPr>
        </p:nvSpPr>
        <p:spPr bwMode="auto">
          <a:noFill/>
          <a:ln>
            <a:miter lim="800000"/>
            <a:headEnd/>
            <a:tailEnd/>
          </a:ln>
        </p:spPr>
        <p:txBody>
          <a:bodyPr/>
          <a:lstStyle/>
          <a:p>
            <a:fld id="{B0A0F9D3-7372-4842-96A8-5FAD07B9E6C4}" type="slidenum">
              <a:rPr lang="lt-LT" altLang="lt-LT"/>
              <a:pPr/>
              <a:t>7</a:t>
            </a:fld>
            <a:endParaRPr lang="lt-LT" altLang="lt-LT"/>
          </a:p>
        </p:txBody>
      </p:sp>
    </p:spTree>
    <p:extLst>
      <p:ext uri="{BB962C8B-B14F-4D97-AF65-F5344CB8AC3E}">
        <p14:creationId xmlns:p14="http://schemas.microsoft.com/office/powerpoint/2010/main" val="36143568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lt-LT" altLang="lt-LT" dirty="0"/>
          </a:p>
        </p:txBody>
      </p:sp>
      <p:sp>
        <p:nvSpPr>
          <p:cNvPr id="11268" name="Slide Number Placeholder 3"/>
          <p:cNvSpPr>
            <a:spLocks noGrp="1"/>
          </p:cNvSpPr>
          <p:nvPr>
            <p:ph type="sldNum" sz="quarter" idx="5"/>
          </p:nvPr>
        </p:nvSpPr>
        <p:spPr bwMode="auto">
          <a:noFill/>
          <a:ln>
            <a:miter lim="800000"/>
            <a:headEnd/>
            <a:tailEnd/>
          </a:ln>
        </p:spPr>
        <p:txBody>
          <a:bodyPr/>
          <a:lstStyle/>
          <a:p>
            <a:fld id="{B0A0F9D3-7372-4842-96A8-5FAD07B9E6C4}" type="slidenum">
              <a:rPr lang="lt-LT" altLang="lt-LT"/>
              <a:pPr/>
              <a:t>8</a:t>
            </a:fld>
            <a:endParaRPr lang="lt-LT" altLang="lt-LT"/>
          </a:p>
        </p:txBody>
      </p:sp>
    </p:spTree>
    <p:extLst>
      <p:ext uri="{BB962C8B-B14F-4D97-AF65-F5344CB8AC3E}">
        <p14:creationId xmlns:p14="http://schemas.microsoft.com/office/powerpoint/2010/main" val="4869763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lt-LT" altLang="lt-LT" dirty="0"/>
          </a:p>
        </p:txBody>
      </p:sp>
      <p:sp>
        <p:nvSpPr>
          <p:cNvPr id="11268" name="Slide Number Placeholder 3"/>
          <p:cNvSpPr>
            <a:spLocks noGrp="1"/>
          </p:cNvSpPr>
          <p:nvPr>
            <p:ph type="sldNum" sz="quarter" idx="5"/>
          </p:nvPr>
        </p:nvSpPr>
        <p:spPr bwMode="auto">
          <a:noFill/>
          <a:ln>
            <a:miter lim="800000"/>
            <a:headEnd/>
            <a:tailEnd/>
          </a:ln>
        </p:spPr>
        <p:txBody>
          <a:bodyPr/>
          <a:lstStyle/>
          <a:p>
            <a:fld id="{B0A0F9D3-7372-4842-96A8-5FAD07B9E6C4}" type="slidenum">
              <a:rPr lang="lt-LT" altLang="lt-LT"/>
              <a:pPr/>
              <a:t>9</a:t>
            </a:fld>
            <a:endParaRPr lang="lt-LT" altLang="lt-LT"/>
          </a:p>
        </p:txBody>
      </p:sp>
    </p:spTree>
    <p:extLst>
      <p:ext uri="{BB962C8B-B14F-4D97-AF65-F5344CB8AC3E}">
        <p14:creationId xmlns:p14="http://schemas.microsoft.com/office/powerpoint/2010/main" val="21275666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lt-LT"/>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t-LT"/>
          </a:p>
        </p:txBody>
      </p:sp>
      <p:sp>
        <p:nvSpPr>
          <p:cNvPr id="4" name="Date Placeholder 3"/>
          <p:cNvSpPr>
            <a:spLocks noGrp="1"/>
          </p:cNvSpPr>
          <p:nvPr>
            <p:ph type="dt" sz="half" idx="10"/>
          </p:nvPr>
        </p:nvSpPr>
        <p:spPr/>
        <p:txBody>
          <a:bodyPr/>
          <a:lstStyle>
            <a:lvl1pPr>
              <a:defRPr/>
            </a:lvl1pPr>
          </a:lstStyle>
          <a:p>
            <a:pPr>
              <a:defRPr/>
            </a:pPr>
            <a:fld id="{A014EE62-2F7B-4D94-8C5D-E287BB792EB7}" type="datetimeFigureOut">
              <a:rPr lang="lt-LT"/>
              <a:pPr>
                <a:defRPr/>
              </a:pPr>
              <a:t>2021-02-24</a:t>
            </a:fld>
            <a:endParaRPr lang="lt-LT"/>
          </a:p>
        </p:txBody>
      </p:sp>
      <p:sp>
        <p:nvSpPr>
          <p:cNvPr id="5" name="Footer Placeholder 4"/>
          <p:cNvSpPr>
            <a:spLocks noGrp="1"/>
          </p:cNvSpPr>
          <p:nvPr>
            <p:ph type="ftr" sz="quarter" idx="11"/>
          </p:nvPr>
        </p:nvSpPr>
        <p:spPr/>
        <p:txBody>
          <a:bodyPr/>
          <a:lstStyle>
            <a:lvl1pPr>
              <a:defRPr/>
            </a:lvl1pPr>
          </a:lstStyle>
          <a:p>
            <a:pPr>
              <a:defRPr/>
            </a:pPr>
            <a:endParaRPr lang="lt-LT"/>
          </a:p>
        </p:txBody>
      </p:sp>
      <p:sp>
        <p:nvSpPr>
          <p:cNvPr id="6" name="Slide Number Placeholder 5"/>
          <p:cNvSpPr>
            <a:spLocks noGrp="1"/>
          </p:cNvSpPr>
          <p:nvPr>
            <p:ph type="sldNum" sz="quarter" idx="12"/>
          </p:nvPr>
        </p:nvSpPr>
        <p:spPr/>
        <p:txBody>
          <a:bodyPr/>
          <a:lstStyle>
            <a:lvl1pPr>
              <a:defRPr/>
            </a:lvl1pPr>
          </a:lstStyle>
          <a:p>
            <a:fld id="{CD42FFB6-5709-4A9E-9D27-A3FECBFF506B}" type="slidenum">
              <a:rPr lang="lt-LT" altLang="lt-LT"/>
              <a:pPr/>
              <a:t>‹#›</a:t>
            </a:fld>
            <a:endParaRPr lang="lt-LT" altLang="lt-L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t-LT"/>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Date Placeholder 3"/>
          <p:cNvSpPr>
            <a:spLocks noGrp="1"/>
          </p:cNvSpPr>
          <p:nvPr>
            <p:ph type="dt" sz="half" idx="10"/>
          </p:nvPr>
        </p:nvSpPr>
        <p:spPr/>
        <p:txBody>
          <a:bodyPr/>
          <a:lstStyle>
            <a:lvl1pPr>
              <a:defRPr/>
            </a:lvl1pPr>
          </a:lstStyle>
          <a:p>
            <a:pPr>
              <a:defRPr/>
            </a:pPr>
            <a:fld id="{887C8528-3D23-4FE6-A2E1-623003217714}" type="datetimeFigureOut">
              <a:rPr lang="lt-LT"/>
              <a:pPr>
                <a:defRPr/>
              </a:pPr>
              <a:t>2021-02-24</a:t>
            </a:fld>
            <a:endParaRPr lang="lt-LT"/>
          </a:p>
        </p:txBody>
      </p:sp>
      <p:sp>
        <p:nvSpPr>
          <p:cNvPr id="5" name="Footer Placeholder 4"/>
          <p:cNvSpPr>
            <a:spLocks noGrp="1"/>
          </p:cNvSpPr>
          <p:nvPr>
            <p:ph type="ftr" sz="quarter" idx="11"/>
          </p:nvPr>
        </p:nvSpPr>
        <p:spPr/>
        <p:txBody>
          <a:bodyPr/>
          <a:lstStyle>
            <a:lvl1pPr>
              <a:defRPr/>
            </a:lvl1pPr>
          </a:lstStyle>
          <a:p>
            <a:pPr>
              <a:defRPr/>
            </a:pPr>
            <a:endParaRPr lang="lt-LT"/>
          </a:p>
        </p:txBody>
      </p:sp>
      <p:sp>
        <p:nvSpPr>
          <p:cNvPr id="6" name="Slide Number Placeholder 5"/>
          <p:cNvSpPr>
            <a:spLocks noGrp="1"/>
          </p:cNvSpPr>
          <p:nvPr>
            <p:ph type="sldNum" sz="quarter" idx="12"/>
          </p:nvPr>
        </p:nvSpPr>
        <p:spPr/>
        <p:txBody>
          <a:bodyPr/>
          <a:lstStyle>
            <a:lvl1pPr>
              <a:defRPr/>
            </a:lvl1pPr>
          </a:lstStyle>
          <a:p>
            <a:fld id="{E2590A64-D9B0-4E30-BB42-8B9C2E9E1F5F}" type="slidenum">
              <a:rPr lang="lt-LT" altLang="lt-LT"/>
              <a:pPr/>
              <a:t>‹#›</a:t>
            </a:fld>
            <a:endParaRPr lang="lt-LT" altLang="lt-L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lt-LT"/>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Date Placeholder 3"/>
          <p:cNvSpPr>
            <a:spLocks noGrp="1"/>
          </p:cNvSpPr>
          <p:nvPr>
            <p:ph type="dt" sz="half" idx="10"/>
          </p:nvPr>
        </p:nvSpPr>
        <p:spPr/>
        <p:txBody>
          <a:bodyPr/>
          <a:lstStyle>
            <a:lvl1pPr>
              <a:defRPr/>
            </a:lvl1pPr>
          </a:lstStyle>
          <a:p>
            <a:pPr>
              <a:defRPr/>
            </a:pPr>
            <a:fld id="{4638EE6F-5F90-4D1C-85AD-AFCD77621CC0}" type="datetimeFigureOut">
              <a:rPr lang="lt-LT"/>
              <a:pPr>
                <a:defRPr/>
              </a:pPr>
              <a:t>2021-02-24</a:t>
            </a:fld>
            <a:endParaRPr lang="lt-LT"/>
          </a:p>
        </p:txBody>
      </p:sp>
      <p:sp>
        <p:nvSpPr>
          <p:cNvPr id="5" name="Footer Placeholder 4"/>
          <p:cNvSpPr>
            <a:spLocks noGrp="1"/>
          </p:cNvSpPr>
          <p:nvPr>
            <p:ph type="ftr" sz="quarter" idx="11"/>
          </p:nvPr>
        </p:nvSpPr>
        <p:spPr/>
        <p:txBody>
          <a:bodyPr/>
          <a:lstStyle>
            <a:lvl1pPr>
              <a:defRPr/>
            </a:lvl1pPr>
          </a:lstStyle>
          <a:p>
            <a:pPr>
              <a:defRPr/>
            </a:pPr>
            <a:endParaRPr lang="lt-LT"/>
          </a:p>
        </p:txBody>
      </p:sp>
      <p:sp>
        <p:nvSpPr>
          <p:cNvPr id="6" name="Slide Number Placeholder 5"/>
          <p:cNvSpPr>
            <a:spLocks noGrp="1"/>
          </p:cNvSpPr>
          <p:nvPr>
            <p:ph type="sldNum" sz="quarter" idx="12"/>
          </p:nvPr>
        </p:nvSpPr>
        <p:spPr/>
        <p:txBody>
          <a:bodyPr/>
          <a:lstStyle>
            <a:lvl1pPr>
              <a:defRPr/>
            </a:lvl1pPr>
          </a:lstStyle>
          <a:p>
            <a:fld id="{B2DE288C-ECC0-499C-A034-0F7DA50B1C27}" type="slidenum">
              <a:rPr lang="lt-LT" altLang="lt-LT"/>
              <a:pPr/>
              <a:t>‹#›</a:t>
            </a:fld>
            <a:endParaRPr lang="lt-LT" altLang="lt-L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t-LT"/>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Date Placeholder 3"/>
          <p:cNvSpPr>
            <a:spLocks noGrp="1"/>
          </p:cNvSpPr>
          <p:nvPr>
            <p:ph type="dt" sz="half" idx="10"/>
          </p:nvPr>
        </p:nvSpPr>
        <p:spPr/>
        <p:txBody>
          <a:bodyPr/>
          <a:lstStyle>
            <a:lvl1pPr>
              <a:defRPr/>
            </a:lvl1pPr>
          </a:lstStyle>
          <a:p>
            <a:pPr>
              <a:defRPr/>
            </a:pPr>
            <a:fld id="{09FFC120-ADD3-480D-8651-501EC078243B}" type="datetimeFigureOut">
              <a:rPr lang="lt-LT"/>
              <a:pPr>
                <a:defRPr/>
              </a:pPr>
              <a:t>2021-02-24</a:t>
            </a:fld>
            <a:endParaRPr lang="lt-LT"/>
          </a:p>
        </p:txBody>
      </p:sp>
      <p:sp>
        <p:nvSpPr>
          <p:cNvPr id="5" name="Footer Placeholder 4"/>
          <p:cNvSpPr>
            <a:spLocks noGrp="1"/>
          </p:cNvSpPr>
          <p:nvPr>
            <p:ph type="ftr" sz="quarter" idx="11"/>
          </p:nvPr>
        </p:nvSpPr>
        <p:spPr/>
        <p:txBody>
          <a:bodyPr/>
          <a:lstStyle>
            <a:lvl1pPr>
              <a:defRPr/>
            </a:lvl1pPr>
          </a:lstStyle>
          <a:p>
            <a:pPr>
              <a:defRPr/>
            </a:pPr>
            <a:endParaRPr lang="lt-LT"/>
          </a:p>
        </p:txBody>
      </p:sp>
      <p:sp>
        <p:nvSpPr>
          <p:cNvPr id="6" name="Slide Number Placeholder 5"/>
          <p:cNvSpPr>
            <a:spLocks noGrp="1"/>
          </p:cNvSpPr>
          <p:nvPr>
            <p:ph type="sldNum" sz="quarter" idx="12"/>
          </p:nvPr>
        </p:nvSpPr>
        <p:spPr/>
        <p:txBody>
          <a:bodyPr/>
          <a:lstStyle>
            <a:lvl1pPr>
              <a:defRPr/>
            </a:lvl1pPr>
          </a:lstStyle>
          <a:p>
            <a:fld id="{FB9796F0-11AA-4C83-AE36-838816063572}" type="slidenum">
              <a:rPr lang="lt-LT" altLang="lt-LT"/>
              <a:pPr/>
              <a:t>‹#›</a:t>
            </a:fld>
            <a:endParaRPr lang="lt-LT" altLang="lt-L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lt-LT"/>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72B35D85-AED0-4288-BDB5-BE76B8CD5ADE}" type="datetimeFigureOut">
              <a:rPr lang="lt-LT"/>
              <a:pPr>
                <a:defRPr/>
              </a:pPr>
              <a:t>2021-02-24</a:t>
            </a:fld>
            <a:endParaRPr lang="lt-LT"/>
          </a:p>
        </p:txBody>
      </p:sp>
      <p:sp>
        <p:nvSpPr>
          <p:cNvPr id="5" name="Footer Placeholder 4"/>
          <p:cNvSpPr>
            <a:spLocks noGrp="1"/>
          </p:cNvSpPr>
          <p:nvPr>
            <p:ph type="ftr" sz="quarter" idx="11"/>
          </p:nvPr>
        </p:nvSpPr>
        <p:spPr/>
        <p:txBody>
          <a:bodyPr/>
          <a:lstStyle>
            <a:lvl1pPr>
              <a:defRPr/>
            </a:lvl1pPr>
          </a:lstStyle>
          <a:p>
            <a:pPr>
              <a:defRPr/>
            </a:pPr>
            <a:endParaRPr lang="lt-LT"/>
          </a:p>
        </p:txBody>
      </p:sp>
      <p:sp>
        <p:nvSpPr>
          <p:cNvPr id="6" name="Slide Number Placeholder 5"/>
          <p:cNvSpPr>
            <a:spLocks noGrp="1"/>
          </p:cNvSpPr>
          <p:nvPr>
            <p:ph type="sldNum" sz="quarter" idx="12"/>
          </p:nvPr>
        </p:nvSpPr>
        <p:spPr/>
        <p:txBody>
          <a:bodyPr/>
          <a:lstStyle>
            <a:lvl1pPr>
              <a:defRPr/>
            </a:lvl1pPr>
          </a:lstStyle>
          <a:p>
            <a:fld id="{B62446E6-3265-4B1D-9824-701564C20C61}" type="slidenum">
              <a:rPr lang="lt-LT" altLang="lt-LT"/>
              <a:pPr/>
              <a:t>‹#›</a:t>
            </a:fld>
            <a:endParaRPr lang="lt-LT" altLang="lt-L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t-LT"/>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5" name="Date Placeholder 3"/>
          <p:cNvSpPr>
            <a:spLocks noGrp="1"/>
          </p:cNvSpPr>
          <p:nvPr>
            <p:ph type="dt" sz="half" idx="10"/>
          </p:nvPr>
        </p:nvSpPr>
        <p:spPr/>
        <p:txBody>
          <a:bodyPr/>
          <a:lstStyle>
            <a:lvl1pPr>
              <a:defRPr/>
            </a:lvl1pPr>
          </a:lstStyle>
          <a:p>
            <a:pPr>
              <a:defRPr/>
            </a:pPr>
            <a:fld id="{27603DDA-15E8-4577-A6D3-5C331829BDB5}" type="datetimeFigureOut">
              <a:rPr lang="lt-LT"/>
              <a:pPr>
                <a:defRPr/>
              </a:pPr>
              <a:t>2021-02-24</a:t>
            </a:fld>
            <a:endParaRPr lang="lt-LT"/>
          </a:p>
        </p:txBody>
      </p:sp>
      <p:sp>
        <p:nvSpPr>
          <p:cNvPr id="6" name="Footer Placeholder 4"/>
          <p:cNvSpPr>
            <a:spLocks noGrp="1"/>
          </p:cNvSpPr>
          <p:nvPr>
            <p:ph type="ftr" sz="quarter" idx="11"/>
          </p:nvPr>
        </p:nvSpPr>
        <p:spPr/>
        <p:txBody>
          <a:bodyPr/>
          <a:lstStyle>
            <a:lvl1pPr>
              <a:defRPr/>
            </a:lvl1pPr>
          </a:lstStyle>
          <a:p>
            <a:pPr>
              <a:defRPr/>
            </a:pPr>
            <a:endParaRPr lang="lt-LT"/>
          </a:p>
        </p:txBody>
      </p:sp>
      <p:sp>
        <p:nvSpPr>
          <p:cNvPr id="7" name="Slide Number Placeholder 5"/>
          <p:cNvSpPr>
            <a:spLocks noGrp="1"/>
          </p:cNvSpPr>
          <p:nvPr>
            <p:ph type="sldNum" sz="quarter" idx="12"/>
          </p:nvPr>
        </p:nvSpPr>
        <p:spPr/>
        <p:txBody>
          <a:bodyPr/>
          <a:lstStyle>
            <a:lvl1pPr>
              <a:defRPr/>
            </a:lvl1pPr>
          </a:lstStyle>
          <a:p>
            <a:fld id="{E16C2191-4A45-4EF0-9514-A9358A60C5E8}" type="slidenum">
              <a:rPr lang="lt-LT" altLang="lt-LT"/>
              <a:pPr/>
              <a:t>‹#›</a:t>
            </a:fld>
            <a:endParaRPr lang="lt-LT" altLang="lt-L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lt-LT"/>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7" name="Date Placeholder 3"/>
          <p:cNvSpPr>
            <a:spLocks noGrp="1"/>
          </p:cNvSpPr>
          <p:nvPr>
            <p:ph type="dt" sz="half" idx="10"/>
          </p:nvPr>
        </p:nvSpPr>
        <p:spPr/>
        <p:txBody>
          <a:bodyPr/>
          <a:lstStyle>
            <a:lvl1pPr>
              <a:defRPr/>
            </a:lvl1pPr>
          </a:lstStyle>
          <a:p>
            <a:pPr>
              <a:defRPr/>
            </a:pPr>
            <a:fld id="{6892F405-C3AE-4117-8810-9E4846DEA72E}" type="datetimeFigureOut">
              <a:rPr lang="lt-LT"/>
              <a:pPr>
                <a:defRPr/>
              </a:pPr>
              <a:t>2021-02-24</a:t>
            </a:fld>
            <a:endParaRPr lang="lt-LT"/>
          </a:p>
        </p:txBody>
      </p:sp>
      <p:sp>
        <p:nvSpPr>
          <p:cNvPr id="8" name="Footer Placeholder 4"/>
          <p:cNvSpPr>
            <a:spLocks noGrp="1"/>
          </p:cNvSpPr>
          <p:nvPr>
            <p:ph type="ftr" sz="quarter" idx="11"/>
          </p:nvPr>
        </p:nvSpPr>
        <p:spPr/>
        <p:txBody>
          <a:bodyPr/>
          <a:lstStyle>
            <a:lvl1pPr>
              <a:defRPr/>
            </a:lvl1pPr>
          </a:lstStyle>
          <a:p>
            <a:pPr>
              <a:defRPr/>
            </a:pPr>
            <a:endParaRPr lang="lt-LT"/>
          </a:p>
        </p:txBody>
      </p:sp>
      <p:sp>
        <p:nvSpPr>
          <p:cNvPr id="9" name="Slide Number Placeholder 5"/>
          <p:cNvSpPr>
            <a:spLocks noGrp="1"/>
          </p:cNvSpPr>
          <p:nvPr>
            <p:ph type="sldNum" sz="quarter" idx="12"/>
          </p:nvPr>
        </p:nvSpPr>
        <p:spPr/>
        <p:txBody>
          <a:bodyPr/>
          <a:lstStyle>
            <a:lvl1pPr>
              <a:defRPr/>
            </a:lvl1pPr>
          </a:lstStyle>
          <a:p>
            <a:fld id="{40608F81-E28F-4FE8-BD11-9DA4A3549940}" type="slidenum">
              <a:rPr lang="lt-LT" altLang="lt-LT"/>
              <a:pPr/>
              <a:t>‹#›</a:t>
            </a:fld>
            <a:endParaRPr lang="lt-LT" altLang="lt-L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t-LT"/>
          </a:p>
        </p:txBody>
      </p:sp>
      <p:sp>
        <p:nvSpPr>
          <p:cNvPr id="3" name="Date Placeholder 3"/>
          <p:cNvSpPr>
            <a:spLocks noGrp="1"/>
          </p:cNvSpPr>
          <p:nvPr>
            <p:ph type="dt" sz="half" idx="10"/>
          </p:nvPr>
        </p:nvSpPr>
        <p:spPr/>
        <p:txBody>
          <a:bodyPr/>
          <a:lstStyle>
            <a:lvl1pPr>
              <a:defRPr/>
            </a:lvl1pPr>
          </a:lstStyle>
          <a:p>
            <a:pPr>
              <a:defRPr/>
            </a:pPr>
            <a:fld id="{FA6EF2FC-D566-4DC2-BB1C-BC1D06045FF9}" type="datetimeFigureOut">
              <a:rPr lang="lt-LT"/>
              <a:pPr>
                <a:defRPr/>
              </a:pPr>
              <a:t>2021-02-24</a:t>
            </a:fld>
            <a:endParaRPr lang="lt-LT"/>
          </a:p>
        </p:txBody>
      </p:sp>
      <p:sp>
        <p:nvSpPr>
          <p:cNvPr id="4" name="Footer Placeholder 4"/>
          <p:cNvSpPr>
            <a:spLocks noGrp="1"/>
          </p:cNvSpPr>
          <p:nvPr>
            <p:ph type="ftr" sz="quarter" idx="11"/>
          </p:nvPr>
        </p:nvSpPr>
        <p:spPr/>
        <p:txBody>
          <a:bodyPr/>
          <a:lstStyle>
            <a:lvl1pPr>
              <a:defRPr/>
            </a:lvl1pPr>
          </a:lstStyle>
          <a:p>
            <a:pPr>
              <a:defRPr/>
            </a:pPr>
            <a:endParaRPr lang="lt-LT"/>
          </a:p>
        </p:txBody>
      </p:sp>
      <p:sp>
        <p:nvSpPr>
          <p:cNvPr id="5" name="Slide Number Placeholder 5"/>
          <p:cNvSpPr>
            <a:spLocks noGrp="1"/>
          </p:cNvSpPr>
          <p:nvPr>
            <p:ph type="sldNum" sz="quarter" idx="12"/>
          </p:nvPr>
        </p:nvSpPr>
        <p:spPr/>
        <p:txBody>
          <a:bodyPr/>
          <a:lstStyle>
            <a:lvl1pPr>
              <a:defRPr/>
            </a:lvl1pPr>
          </a:lstStyle>
          <a:p>
            <a:fld id="{74ADEA7A-8330-4CEB-8E3F-429017D0642F}" type="slidenum">
              <a:rPr lang="lt-LT" altLang="lt-LT"/>
              <a:pPr/>
              <a:t>‹#›</a:t>
            </a:fld>
            <a:endParaRPr lang="lt-LT" altLang="lt-L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2530AD2-BD69-4E30-8C7C-F262DD9DA22F}" type="datetimeFigureOut">
              <a:rPr lang="lt-LT"/>
              <a:pPr>
                <a:defRPr/>
              </a:pPr>
              <a:t>2021-02-24</a:t>
            </a:fld>
            <a:endParaRPr lang="lt-LT"/>
          </a:p>
        </p:txBody>
      </p:sp>
      <p:sp>
        <p:nvSpPr>
          <p:cNvPr id="3" name="Footer Placeholder 4"/>
          <p:cNvSpPr>
            <a:spLocks noGrp="1"/>
          </p:cNvSpPr>
          <p:nvPr>
            <p:ph type="ftr" sz="quarter" idx="11"/>
          </p:nvPr>
        </p:nvSpPr>
        <p:spPr/>
        <p:txBody>
          <a:bodyPr/>
          <a:lstStyle>
            <a:lvl1pPr>
              <a:defRPr/>
            </a:lvl1pPr>
          </a:lstStyle>
          <a:p>
            <a:pPr>
              <a:defRPr/>
            </a:pPr>
            <a:endParaRPr lang="lt-LT"/>
          </a:p>
        </p:txBody>
      </p:sp>
      <p:sp>
        <p:nvSpPr>
          <p:cNvPr id="4" name="Slide Number Placeholder 5"/>
          <p:cNvSpPr>
            <a:spLocks noGrp="1"/>
          </p:cNvSpPr>
          <p:nvPr>
            <p:ph type="sldNum" sz="quarter" idx="12"/>
          </p:nvPr>
        </p:nvSpPr>
        <p:spPr/>
        <p:txBody>
          <a:bodyPr/>
          <a:lstStyle>
            <a:lvl1pPr>
              <a:defRPr/>
            </a:lvl1pPr>
          </a:lstStyle>
          <a:p>
            <a:fld id="{CCCF9D57-83EC-4793-912D-C3BE8CA29D2A}" type="slidenum">
              <a:rPr lang="lt-LT" altLang="lt-LT"/>
              <a:pPr/>
              <a:t>‹#›</a:t>
            </a:fld>
            <a:endParaRPr lang="lt-LT" altLang="lt-L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t-LT"/>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C9C4995-DE6E-43D8-AC75-AD0D92E048FA}" type="datetimeFigureOut">
              <a:rPr lang="lt-LT"/>
              <a:pPr>
                <a:defRPr/>
              </a:pPr>
              <a:t>2021-02-24</a:t>
            </a:fld>
            <a:endParaRPr lang="lt-LT"/>
          </a:p>
        </p:txBody>
      </p:sp>
      <p:sp>
        <p:nvSpPr>
          <p:cNvPr id="6" name="Footer Placeholder 4"/>
          <p:cNvSpPr>
            <a:spLocks noGrp="1"/>
          </p:cNvSpPr>
          <p:nvPr>
            <p:ph type="ftr" sz="quarter" idx="11"/>
          </p:nvPr>
        </p:nvSpPr>
        <p:spPr/>
        <p:txBody>
          <a:bodyPr/>
          <a:lstStyle>
            <a:lvl1pPr>
              <a:defRPr/>
            </a:lvl1pPr>
          </a:lstStyle>
          <a:p>
            <a:pPr>
              <a:defRPr/>
            </a:pPr>
            <a:endParaRPr lang="lt-LT"/>
          </a:p>
        </p:txBody>
      </p:sp>
      <p:sp>
        <p:nvSpPr>
          <p:cNvPr id="7" name="Slide Number Placeholder 5"/>
          <p:cNvSpPr>
            <a:spLocks noGrp="1"/>
          </p:cNvSpPr>
          <p:nvPr>
            <p:ph type="sldNum" sz="quarter" idx="12"/>
          </p:nvPr>
        </p:nvSpPr>
        <p:spPr/>
        <p:txBody>
          <a:bodyPr/>
          <a:lstStyle>
            <a:lvl1pPr>
              <a:defRPr/>
            </a:lvl1pPr>
          </a:lstStyle>
          <a:p>
            <a:fld id="{B022B4E5-5635-4E5E-B23C-031EF1C971CC}" type="slidenum">
              <a:rPr lang="lt-LT" altLang="lt-LT"/>
              <a:pPr/>
              <a:t>‹#›</a:t>
            </a:fld>
            <a:endParaRPr lang="lt-LT" altLang="lt-L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t-LT"/>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lt-LT"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56D53CB-E14E-4EFD-A9AD-16CC3043D81E}" type="datetimeFigureOut">
              <a:rPr lang="lt-LT"/>
              <a:pPr>
                <a:defRPr/>
              </a:pPr>
              <a:t>2021-02-24</a:t>
            </a:fld>
            <a:endParaRPr lang="lt-LT"/>
          </a:p>
        </p:txBody>
      </p:sp>
      <p:sp>
        <p:nvSpPr>
          <p:cNvPr id="6" name="Footer Placeholder 4"/>
          <p:cNvSpPr>
            <a:spLocks noGrp="1"/>
          </p:cNvSpPr>
          <p:nvPr>
            <p:ph type="ftr" sz="quarter" idx="11"/>
          </p:nvPr>
        </p:nvSpPr>
        <p:spPr/>
        <p:txBody>
          <a:bodyPr/>
          <a:lstStyle>
            <a:lvl1pPr>
              <a:defRPr/>
            </a:lvl1pPr>
          </a:lstStyle>
          <a:p>
            <a:pPr>
              <a:defRPr/>
            </a:pPr>
            <a:endParaRPr lang="lt-LT"/>
          </a:p>
        </p:txBody>
      </p:sp>
      <p:sp>
        <p:nvSpPr>
          <p:cNvPr id="7" name="Slide Number Placeholder 5"/>
          <p:cNvSpPr>
            <a:spLocks noGrp="1"/>
          </p:cNvSpPr>
          <p:nvPr>
            <p:ph type="sldNum" sz="quarter" idx="12"/>
          </p:nvPr>
        </p:nvSpPr>
        <p:spPr/>
        <p:txBody>
          <a:bodyPr/>
          <a:lstStyle>
            <a:lvl1pPr>
              <a:defRPr/>
            </a:lvl1pPr>
          </a:lstStyle>
          <a:p>
            <a:fld id="{0C873825-02AE-4C3A-9073-5CE209ACB569}" type="slidenum">
              <a:rPr lang="lt-LT" altLang="lt-LT"/>
              <a:pPr/>
              <a:t>‹#›</a:t>
            </a:fld>
            <a:endParaRPr lang="lt-LT" altLang="lt-L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lt-LT"/>
              <a:t>Click to edit Master title style</a:t>
            </a:r>
            <a:endParaRPr lang="lt-LT" altLang="lt-LT"/>
          </a:p>
        </p:txBody>
      </p:sp>
      <p:sp>
        <p:nvSpPr>
          <p:cNvPr id="1027" name="Text Placeholder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lt-LT"/>
              <a:t>Click to edit Master text styles</a:t>
            </a:r>
          </a:p>
          <a:p>
            <a:pPr lvl="1"/>
            <a:r>
              <a:rPr lang="en-US" altLang="lt-LT"/>
              <a:t>Second level</a:t>
            </a:r>
          </a:p>
          <a:p>
            <a:pPr lvl="2"/>
            <a:r>
              <a:rPr lang="en-US" altLang="lt-LT"/>
              <a:t>Third level</a:t>
            </a:r>
          </a:p>
          <a:p>
            <a:pPr lvl="3"/>
            <a:r>
              <a:rPr lang="en-US" altLang="lt-LT"/>
              <a:t>Fourth level</a:t>
            </a:r>
          </a:p>
          <a:p>
            <a:pPr lvl="4"/>
            <a:r>
              <a:rPr lang="en-US" altLang="lt-LT"/>
              <a:t>Fifth level</a:t>
            </a:r>
            <a:endParaRPr lang="lt-LT" altLang="lt-LT"/>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F1A621A2-EF7F-47F9-86B7-477F64EBCA90}" type="datetimeFigureOut">
              <a:rPr lang="lt-LT"/>
              <a:pPr>
                <a:defRPr/>
              </a:pPr>
              <a:t>2021-02-24</a:t>
            </a:fld>
            <a:endParaRPr lang="lt-LT"/>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lt-LT"/>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AC329CD8-CA67-4AFF-AC68-03222609E4B8}" type="slidenum">
              <a:rPr lang="lt-LT" altLang="lt-LT"/>
              <a:pPr/>
              <a:t>‹#›</a:t>
            </a:fld>
            <a:endParaRPr lang="lt-LT" altLang="lt-LT"/>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www.invega.lt/" TargetMode="External"/><Relationship Id="rId4" Type="http://schemas.openxmlformats.org/officeDocument/2006/relationships/hyperlink" Target="https://eimin.lrv.lt/lt/veiklos-sritys/verslo-aplinka/smulkiojo-ir-vidutinio-verslo-politika"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www.invega.lt/" TargetMode="External"/><Relationship Id="rId3" Type="http://schemas.openxmlformats.org/officeDocument/2006/relationships/image" Target="../media/image3.png"/><Relationship Id="rId7" Type="http://schemas.openxmlformats.org/officeDocument/2006/relationships/hyperlink" Target="https://www.factris.com/lt/"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payray.lt/" TargetMode="External"/><Relationship Id="rId5" Type="http://schemas.openxmlformats.org/officeDocument/2006/relationships/hyperlink" Target="https://faktoro.lt/apie-mus/" TargetMode="External"/><Relationship Id="rId4" Type="http://schemas.openxmlformats.org/officeDocument/2006/relationships/hyperlink" Target="https://www.smefinance.lt/"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www.invega.lt/" TargetMode="External"/><Relationship Id="rId5" Type="http://schemas.openxmlformats.org/officeDocument/2006/relationships/hyperlink" Target="https://nordstreet.com/lt/verslo-paskola-nt-vystymui" TargetMode="External"/><Relationship Id="rId4" Type="http://schemas.openxmlformats.org/officeDocument/2006/relationships/hyperlink" Target="https://www.finbee.lt/paskolos-verslui-aviete/"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www.invega.lt/"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www.lpvf.lt/"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www.vmi.lt/"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www.vmi.lt/"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www.vmi.lt/"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www.uzt.lt/"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www.uzt.lt/" TargetMode="External"/><Relationship Id="rId4" Type="http://schemas.openxmlformats.org/officeDocument/2006/relationships/hyperlink" Target="https://www.e-tar.lt/portal/lt/legalAct/67d781c04a8311eb8d9fe110e148c770"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www.uzt.lt/"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s://www.e-tar.lt/portal/lt/legalAct/d369ba10574a11eb9dc7b575f08e8bea" TargetMode="External"/><Relationship Id="rId4" Type="http://schemas.openxmlformats.org/officeDocument/2006/relationships/hyperlink" Target="https://www.e-tar.lt/portal/lt/legalAct/67d781c04a8311eb8d9fe110e148c770"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invega.lt/wp-content/uploads/SAS0122.xlsx"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6239"/>
            <a:ext cx="12192000" cy="6894239"/>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75451" y="3867158"/>
            <a:ext cx="8641098" cy="27432"/>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85957" y="5469987"/>
            <a:ext cx="8641098" cy="27432"/>
          </a:xfrm>
          <a:prstGeom prst="rect">
            <a:avLst/>
          </a:prstGeom>
        </p:spPr>
      </p:pic>
      <p:sp>
        <p:nvSpPr>
          <p:cNvPr id="3" name="TextBox 2"/>
          <p:cNvSpPr txBox="1"/>
          <p:nvPr/>
        </p:nvSpPr>
        <p:spPr>
          <a:xfrm>
            <a:off x="2241153" y="4175965"/>
            <a:ext cx="7730706" cy="1200329"/>
          </a:xfrm>
          <a:prstGeom prst="rect">
            <a:avLst/>
          </a:prstGeom>
          <a:noFill/>
        </p:spPr>
        <p:txBody>
          <a:bodyPr wrap="square" rtlCol="0">
            <a:spAutoFit/>
          </a:bodyPr>
          <a:lstStyle/>
          <a:p>
            <a:pPr algn="ctr"/>
            <a:r>
              <a:rPr lang="lt-LT" sz="2400" b="1" dirty="0">
                <a:solidFill>
                  <a:schemeClr val="bg1"/>
                </a:solidFill>
                <a:latin typeface="Myriad Pro Cond" panose="020B0506030403020204" pitchFamily="34" charset="0"/>
              </a:rPr>
              <a:t>PARAMOS PROGRAMOS VERSLUI, </a:t>
            </a:r>
            <a:r>
              <a:rPr lang="en-US" sz="2400" b="1" dirty="0">
                <a:solidFill>
                  <a:schemeClr val="bg1"/>
                </a:solidFill>
                <a:latin typeface="Myriad Pro Cond" panose="020B0506030403020204" pitchFamily="34" charset="0"/>
              </a:rPr>
              <a:t> </a:t>
            </a:r>
            <a:r>
              <a:rPr lang="lt-LT" sz="2400" b="1" dirty="0">
                <a:solidFill>
                  <a:schemeClr val="bg1"/>
                </a:solidFill>
                <a:latin typeface="Myriad Pro Cond" panose="020B0506030403020204" pitchFamily="34" charset="0"/>
              </a:rPr>
              <a:t>NUKENTĖJUSIAM NUO COVID-19</a:t>
            </a:r>
          </a:p>
          <a:p>
            <a:pPr algn="ctr"/>
            <a:r>
              <a:rPr lang="lt-LT" sz="2400" b="1" dirty="0">
                <a:solidFill>
                  <a:schemeClr val="bg1"/>
                </a:solidFill>
                <a:latin typeface="Myriad Pro Cond" panose="020B0506030403020204" pitchFamily="34" charset="0"/>
              </a:rPr>
              <a:t>2021-02-24</a:t>
            </a:r>
            <a:endParaRPr lang="en-US" sz="2400" b="1" dirty="0">
              <a:solidFill>
                <a:schemeClr val="bg1"/>
              </a:solidFill>
              <a:latin typeface="Myriad Pro Cond" panose="020B0506030403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783042"/>
          </a:xfrm>
          <a:prstGeom prst="rect">
            <a:avLst/>
          </a:prstGeom>
        </p:spPr>
      </p:pic>
      <p:sp>
        <p:nvSpPr>
          <p:cNvPr id="3" name="TextBox 2"/>
          <p:cNvSpPr txBox="1"/>
          <p:nvPr/>
        </p:nvSpPr>
        <p:spPr>
          <a:xfrm>
            <a:off x="1078302" y="2096219"/>
            <a:ext cx="184731" cy="369332"/>
          </a:xfrm>
          <a:prstGeom prst="rect">
            <a:avLst/>
          </a:prstGeom>
          <a:noFill/>
        </p:spPr>
        <p:txBody>
          <a:bodyPr wrap="none" rtlCol="0">
            <a:spAutoFit/>
          </a:bodyPr>
          <a:lstStyle/>
          <a:p>
            <a:endParaRPr lang="lt-LT" dirty="0"/>
          </a:p>
        </p:txBody>
      </p:sp>
      <p:sp>
        <p:nvSpPr>
          <p:cNvPr id="8" name="TextBox 5"/>
          <p:cNvSpPr txBox="1">
            <a:spLocks noChangeArrowheads="1"/>
          </p:cNvSpPr>
          <p:nvPr/>
        </p:nvSpPr>
        <p:spPr bwMode="auto">
          <a:xfrm>
            <a:off x="433591" y="621088"/>
            <a:ext cx="10361612" cy="584775"/>
          </a:xfrm>
          <a:prstGeom prst="rect">
            <a:avLst/>
          </a:prstGeom>
          <a:noFill/>
          <a:ln w="9525">
            <a:noFill/>
            <a:miter lim="800000"/>
            <a:headEnd/>
            <a:tailEnd/>
          </a:ln>
        </p:spPr>
        <p:txBody>
          <a:bodyPr>
            <a:spAutoFit/>
          </a:bodyPr>
          <a:lstStyle/>
          <a:p>
            <a:pPr eaLnBrk="1" hangingPunct="1"/>
            <a:r>
              <a:rPr lang="lt-LT" altLang="lt-LT" sz="3200" dirty="0">
                <a:solidFill>
                  <a:schemeClr val="bg1"/>
                </a:solidFill>
                <a:latin typeface="Myriad Pro Cond" panose="020B0506030403020204" pitchFamily="34" charset="0"/>
              </a:rPr>
              <a:t>ESAMOS PARAMOS PRIEMONĖS</a:t>
            </a:r>
            <a:endParaRPr lang="en-US" altLang="lt-LT" sz="3200" dirty="0">
              <a:solidFill>
                <a:schemeClr val="bg1"/>
              </a:solidFill>
              <a:latin typeface="Myriad Pro Cond" panose="020B0506030403020204" pitchFamily="34" charset="0"/>
            </a:endParaRPr>
          </a:p>
        </p:txBody>
      </p:sp>
      <p:sp>
        <p:nvSpPr>
          <p:cNvPr id="6" name="TextBox 5"/>
          <p:cNvSpPr txBox="1"/>
          <p:nvPr/>
        </p:nvSpPr>
        <p:spPr>
          <a:xfrm>
            <a:off x="342900" y="1543050"/>
            <a:ext cx="11620500" cy="738664"/>
          </a:xfrm>
          <a:prstGeom prst="rect">
            <a:avLst/>
          </a:prstGeom>
          <a:noFill/>
        </p:spPr>
        <p:txBody>
          <a:bodyPr wrap="square" rtlCol="0">
            <a:spAutoFit/>
          </a:bodyPr>
          <a:lstStyle/>
          <a:p>
            <a:endParaRPr lang="lt-LT" sz="1400" dirty="0"/>
          </a:p>
          <a:p>
            <a:endParaRPr lang="lt-LT" sz="1400" dirty="0"/>
          </a:p>
          <a:p>
            <a:endParaRPr lang="en-US" sz="1400" b="1" dirty="0"/>
          </a:p>
        </p:txBody>
      </p:sp>
      <p:sp>
        <p:nvSpPr>
          <p:cNvPr id="4" name="TextBox 3"/>
          <p:cNvSpPr txBox="1"/>
          <p:nvPr/>
        </p:nvSpPr>
        <p:spPr>
          <a:xfrm>
            <a:off x="114300" y="1466992"/>
            <a:ext cx="11849100" cy="4524315"/>
          </a:xfrm>
          <a:prstGeom prst="rect">
            <a:avLst/>
          </a:prstGeom>
          <a:noFill/>
        </p:spPr>
        <p:txBody>
          <a:bodyPr wrap="square" rtlCol="0">
            <a:spAutoFit/>
          </a:bodyPr>
          <a:lstStyle/>
          <a:p>
            <a:r>
              <a:rPr lang="lt-LT" sz="1400" b="1" u="sng" dirty="0">
                <a:solidFill>
                  <a:schemeClr val="accent5">
                    <a:lumMod val="75000"/>
                  </a:schemeClr>
                </a:solidFill>
              </a:rPr>
              <a:t>Paskolos apgyvendinimo ir maitinimo paslaugų teikėjams - būtinosioms išlaidoms</a:t>
            </a:r>
          </a:p>
          <a:p>
            <a:endParaRPr lang="lt-LT" b="1" i="1" dirty="0"/>
          </a:p>
          <a:p>
            <a:r>
              <a:rPr lang="lt-LT" sz="1400" dirty="0"/>
              <a:t>Priemonei skirta </a:t>
            </a:r>
            <a:r>
              <a:rPr lang="lt-LT" sz="1400" b="1" dirty="0"/>
              <a:t>iki 22 mln. </a:t>
            </a:r>
            <a:r>
              <a:rPr lang="lt-LT" sz="1400" b="1" dirty="0" err="1"/>
              <a:t>Eur</a:t>
            </a:r>
            <a:r>
              <a:rPr lang="lt-LT" sz="1400" b="1" dirty="0"/>
              <a:t> teikti paskolas apgyvendinimo </a:t>
            </a:r>
          </a:p>
          <a:p>
            <a:r>
              <a:rPr lang="lt-LT" sz="1400" b="1" dirty="0"/>
              <a:t>bei viešojo maitinimo paslaugų teikėjams.</a:t>
            </a:r>
            <a:r>
              <a:rPr lang="lt-LT" sz="1400" dirty="0"/>
              <a:t> </a:t>
            </a:r>
            <a:r>
              <a:rPr lang="lt-LT" sz="1400" b="1" dirty="0"/>
              <a:t>Maksimali paskolos suma: </a:t>
            </a:r>
            <a:r>
              <a:rPr lang="lt-LT" sz="1400" dirty="0"/>
              <a:t>3 mln. </a:t>
            </a:r>
            <a:r>
              <a:rPr lang="lt-LT" sz="1400" dirty="0" err="1"/>
              <a:t>Eur</a:t>
            </a:r>
            <a:r>
              <a:rPr lang="lt-LT" sz="1400" dirty="0"/>
              <a:t>.</a:t>
            </a:r>
          </a:p>
          <a:p>
            <a:r>
              <a:rPr lang="lt-LT" sz="1400" b="1" dirty="0"/>
              <a:t>Paskolos dydis</a:t>
            </a:r>
            <a:r>
              <a:rPr lang="lt-LT" sz="1400" dirty="0"/>
              <a:t> apskaičiuojamas pagal paskolos gavėjo pateiktą informaciją </a:t>
            </a:r>
          </a:p>
          <a:p>
            <a:r>
              <a:rPr lang="lt-LT" sz="1400" dirty="0"/>
              <a:t>apie </a:t>
            </a:r>
            <a:r>
              <a:rPr lang="lt-LT" sz="1400" b="1" dirty="0"/>
              <a:t>jau patirtas nuo 2020 m. kovo 16 d. ir iki 2021 m. birželio 30 d. planuojamas patirti išlaidas.</a:t>
            </a:r>
          </a:p>
          <a:p>
            <a:r>
              <a:rPr lang="lt-LT" sz="1400" b="1" dirty="0"/>
              <a:t>Paskola išmokama</a:t>
            </a:r>
            <a:r>
              <a:rPr lang="lt-LT" sz="1400" dirty="0"/>
              <a:t> dalimis kiekvieną ketvirtį (kas 90 kalendorinių dienų).</a:t>
            </a:r>
          </a:p>
          <a:p>
            <a:r>
              <a:rPr lang="lt-LT" sz="1400" b="1" dirty="0"/>
              <a:t>Paskolos terminas </a:t>
            </a:r>
            <a:r>
              <a:rPr lang="lt-LT" sz="1400" dirty="0"/>
              <a:t>– iki 72 mėn.</a:t>
            </a:r>
          </a:p>
          <a:p>
            <a:endParaRPr lang="lt-LT" sz="1400" b="1" i="1" dirty="0"/>
          </a:p>
          <a:p>
            <a:r>
              <a:rPr lang="lt-LT" sz="1400" dirty="0"/>
              <a:t>Paskola skiriama būtinosioms išlaidoms (darbuotojų darbo užmokesčiui, transporto ir kitų paslaugų pirkimui, nekilnojamo turto nuomai, turto išlaikymo išlaidoms, kitų gautų paskolų įmokų mokėjimui pagal paskolų grąžinimo grafikus) finansuoti:</a:t>
            </a:r>
          </a:p>
          <a:p>
            <a:pPr marL="285750" indent="-285750">
              <a:buFont typeface="Wingdings" panose="05000000000000000000" pitchFamily="2" charset="2"/>
              <a:buChar char="§"/>
            </a:pPr>
            <a:r>
              <a:rPr lang="lt-LT" sz="1400" dirty="0"/>
              <a:t>Jei teikiate klasifikuojamąsias apgyvendinimo paslaugas, </a:t>
            </a:r>
            <a:r>
              <a:rPr lang="lt-LT" sz="1400" b="1" dirty="0"/>
              <a:t>paskola teikiama SVV subjektui ar didelei įmonei</a:t>
            </a:r>
            <a:r>
              <a:rPr lang="lt-LT" sz="1400" dirty="0"/>
              <a:t>, turinčiai galiojantį apgyvendinimo paslaugų klasifikavimo pažymėjimą;</a:t>
            </a:r>
          </a:p>
          <a:p>
            <a:pPr marL="285750" indent="-285750">
              <a:buFont typeface="Wingdings" panose="05000000000000000000" pitchFamily="2" charset="2"/>
              <a:buChar char="§"/>
            </a:pPr>
            <a:r>
              <a:rPr lang="lt-LT" sz="1400" dirty="0"/>
              <a:t>Jei esate maitinimo paslaugų teikėjas, </a:t>
            </a:r>
            <a:r>
              <a:rPr lang="lt-LT" sz="1400" b="1" dirty="0"/>
              <a:t>paskola teikiama didelei įmonei</a:t>
            </a:r>
            <a:r>
              <a:rPr lang="lt-LT" sz="1400" dirty="0"/>
              <a:t>, kurios pagrindinė veikla yra Restoranų ir pagaminto valgio teikimo veikla;</a:t>
            </a:r>
          </a:p>
          <a:p>
            <a:pPr marL="285750" indent="-285750">
              <a:buFont typeface="Wingdings" panose="05000000000000000000" pitchFamily="2" charset="2"/>
              <a:buChar char="§"/>
            </a:pPr>
            <a:r>
              <a:rPr lang="lt-LT" sz="1400" dirty="0"/>
              <a:t>2019 m. gruodžio 31 d. nesate sunkumus patirianti įmonė ir įmonių grupė ir jums nėra pradėtos bankroto procedūros;</a:t>
            </a:r>
          </a:p>
          <a:p>
            <a:pPr marL="285750" indent="-285750">
              <a:buFont typeface="Wingdings" panose="05000000000000000000" pitchFamily="2" charset="2"/>
              <a:buChar char="§"/>
            </a:pPr>
            <a:r>
              <a:rPr lang="lt-LT" sz="1400" dirty="0"/>
              <a:t>Registrų centrui esate pateikę 2019 m. finansinių ataskaitų rinkinį. Turi būti pateiktos jūsų ir įmonės grupių finansinių ataskaitų rinkinys, kuriame būtų detaliai atskleista nuosavo kapitalo sudėtis.</a:t>
            </a:r>
          </a:p>
          <a:p>
            <a:endParaRPr lang="lt-LT" sz="1400" dirty="0"/>
          </a:p>
          <a:p>
            <a:r>
              <a:rPr lang="lt-LT" sz="1400" dirty="0"/>
              <a:t>Sutartis pasirašoma ir </a:t>
            </a:r>
            <a:r>
              <a:rPr lang="lt-LT" sz="1400" b="1" dirty="0"/>
              <a:t>paskola gali būti suteikta ne vėliau kaip 2021 birželio 30 d. ir išmokama ne vėliau kaip 2021 rugsėjo 30 d.</a:t>
            </a:r>
          </a:p>
          <a:p>
            <a:r>
              <a:rPr lang="lt-LT" sz="1400" dirty="0"/>
              <a:t>Kvietimas stabdomas </a:t>
            </a:r>
            <a:r>
              <a:rPr lang="lt-LT" sz="1400" b="1" dirty="0"/>
              <a:t>2021 m. gegužės 31 d.</a:t>
            </a:r>
            <a:r>
              <a:rPr lang="lt-LT" sz="1400" dirty="0"/>
              <a:t> arba paskirsčius priemonei skirtą sumą.</a:t>
            </a:r>
            <a:r>
              <a:rPr lang="lt-LT" b="1" i="1" dirty="0"/>
              <a:t> </a:t>
            </a:r>
            <a:endParaRPr lang="en-US" dirty="0"/>
          </a:p>
        </p:txBody>
      </p:sp>
      <p:pic>
        <p:nvPicPr>
          <p:cNvPr id="3076" name="Picture 4" descr="https://invega.lt/wp-content/uploads/2021-01-11_ar-galiu-teikti-paraiska_melsva-11a-scal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60167" y="1610490"/>
            <a:ext cx="4689241" cy="18647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72915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783042"/>
          </a:xfrm>
          <a:prstGeom prst="rect">
            <a:avLst/>
          </a:prstGeom>
        </p:spPr>
      </p:pic>
      <p:sp>
        <p:nvSpPr>
          <p:cNvPr id="3" name="TextBox 2"/>
          <p:cNvSpPr txBox="1"/>
          <p:nvPr/>
        </p:nvSpPr>
        <p:spPr>
          <a:xfrm>
            <a:off x="1078302" y="2096219"/>
            <a:ext cx="184731" cy="369332"/>
          </a:xfrm>
          <a:prstGeom prst="rect">
            <a:avLst/>
          </a:prstGeom>
          <a:noFill/>
        </p:spPr>
        <p:txBody>
          <a:bodyPr wrap="none" rtlCol="0">
            <a:spAutoFit/>
          </a:bodyPr>
          <a:lstStyle/>
          <a:p>
            <a:endParaRPr lang="lt-LT" dirty="0"/>
          </a:p>
        </p:txBody>
      </p:sp>
      <p:sp>
        <p:nvSpPr>
          <p:cNvPr id="8" name="TextBox 5"/>
          <p:cNvSpPr txBox="1">
            <a:spLocks noChangeArrowheads="1"/>
          </p:cNvSpPr>
          <p:nvPr/>
        </p:nvSpPr>
        <p:spPr bwMode="auto">
          <a:xfrm>
            <a:off x="433591" y="621088"/>
            <a:ext cx="10361612" cy="584775"/>
          </a:xfrm>
          <a:prstGeom prst="rect">
            <a:avLst/>
          </a:prstGeom>
          <a:noFill/>
          <a:ln w="9525">
            <a:noFill/>
            <a:miter lim="800000"/>
            <a:headEnd/>
            <a:tailEnd/>
          </a:ln>
        </p:spPr>
        <p:txBody>
          <a:bodyPr>
            <a:spAutoFit/>
          </a:bodyPr>
          <a:lstStyle/>
          <a:p>
            <a:pPr eaLnBrk="1" hangingPunct="1"/>
            <a:r>
              <a:rPr lang="lt-LT" altLang="lt-LT" sz="3200" dirty="0">
                <a:solidFill>
                  <a:schemeClr val="bg1"/>
                </a:solidFill>
                <a:latin typeface="Myriad Pro Cond" panose="020B0506030403020204" pitchFamily="34" charset="0"/>
              </a:rPr>
              <a:t>ESAMOS PARAMOS PRIEMONĖS</a:t>
            </a:r>
            <a:endParaRPr lang="en-US" altLang="lt-LT" sz="3200" dirty="0">
              <a:solidFill>
                <a:schemeClr val="bg1"/>
              </a:solidFill>
              <a:latin typeface="Myriad Pro Cond" panose="020B0506030403020204" pitchFamily="34" charset="0"/>
            </a:endParaRPr>
          </a:p>
        </p:txBody>
      </p:sp>
      <p:sp>
        <p:nvSpPr>
          <p:cNvPr id="6" name="TextBox 5"/>
          <p:cNvSpPr txBox="1"/>
          <p:nvPr/>
        </p:nvSpPr>
        <p:spPr>
          <a:xfrm>
            <a:off x="342900" y="1543050"/>
            <a:ext cx="11620500" cy="954107"/>
          </a:xfrm>
          <a:prstGeom prst="rect">
            <a:avLst/>
          </a:prstGeom>
          <a:noFill/>
        </p:spPr>
        <p:txBody>
          <a:bodyPr wrap="square" rtlCol="0">
            <a:spAutoFit/>
          </a:bodyPr>
          <a:lstStyle/>
          <a:p>
            <a:pPr algn="just"/>
            <a:r>
              <a:rPr lang="lt-LT" sz="1400" b="1" u="sng" dirty="0">
                <a:solidFill>
                  <a:schemeClr val="accent5">
                    <a:lumMod val="75000"/>
                  </a:schemeClr>
                </a:solidFill>
              </a:rPr>
              <a:t>Garantijos kelionių organizatorių prievolių įvykdymo užtikrinimui</a:t>
            </a:r>
          </a:p>
          <a:p>
            <a:pPr algn="just"/>
            <a:endParaRPr lang="lt-LT" sz="1400" b="1" u="sng" dirty="0">
              <a:solidFill>
                <a:schemeClr val="accent5">
                  <a:lumMod val="75000"/>
                </a:schemeClr>
              </a:solidFill>
            </a:endParaRPr>
          </a:p>
          <a:p>
            <a:pPr algn="just"/>
            <a:r>
              <a:rPr lang="lt-LT" sz="1400" b="1" dirty="0"/>
              <a:t>Tikslas -  padėti smulkioms, vidutinėms ir didelėms įmonėms bei verslininkams, turintiems galiojantį kelionių organizatoriaus pažymėjimą, suteikiantį teisę verstis išvykstamuoju ir (ar) vietiniu turizmu, gauti iš draudimo įmonių ar finansų įstaigų privalomų prievolių įvykdymo užtikrinimo draudimą.</a:t>
            </a:r>
            <a:endParaRPr lang="en-US" sz="1400" b="1" dirty="0"/>
          </a:p>
        </p:txBody>
      </p:sp>
      <p:pic>
        <p:nvPicPr>
          <p:cNvPr id="9" name="Picture 8"/>
          <p:cNvPicPr>
            <a:picLocks noChangeAspect="1"/>
          </p:cNvPicPr>
          <p:nvPr/>
        </p:nvPicPr>
        <p:blipFill>
          <a:blip r:embed="rId4"/>
          <a:stretch>
            <a:fillRect/>
          </a:stretch>
        </p:blipFill>
        <p:spPr>
          <a:xfrm>
            <a:off x="2303997" y="2465551"/>
            <a:ext cx="6620799" cy="3848637"/>
          </a:xfrm>
          <a:prstGeom prst="rect">
            <a:avLst/>
          </a:prstGeom>
        </p:spPr>
      </p:pic>
    </p:spTree>
    <p:extLst>
      <p:ext uri="{BB962C8B-B14F-4D97-AF65-F5344CB8AC3E}">
        <p14:creationId xmlns:p14="http://schemas.microsoft.com/office/powerpoint/2010/main" val="17264928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783042"/>
          </a:xfrm>
          <a:prstGeom prst="rect">
            <a:avLst/>
          </a:prstGeom>
        </p:spPr>
      </p:pic>
      <p:sp>
        <p:nvSpPr>
          <p:cNvPr id="3" name="TextBox 2"/>
          <p:cNvSpPr txBox="1"/>
          <p:nvPr/>
        </p:nvSpPr>
        <p:spPr>
          <a:xfrm>
            <a:off x="1078302" y="2096219"/>
            <a:ext cx="184731" cy="369332"/>
          </a:xfrm>
          <a:prstGeom prst="rect">
            <a:avLst/>
          </a:prstGeom>
          <a:noFill/>
        </p:spPr>
        <p:txBody>
          <a:bodyPr wrap="none" rtlCol="0">
            <a:spAutoFit/>
          </a:bodyPr>
          <a:lstStyle/>
          <a:p>
            <a:endParaRPr lang="lt-LT" dirty="0"/>
          </a:p>
        </p:txBody>
      </p:sp>
      <p:sp>
        <p:nvSpPr>
          <p:cNvPr id="8" name="TextBox 5"/>
          <p:cNvSpPr txBox="1">
            <a:spLocks noChangeArrowheads="1"/>
          </p:cNvSpPr>
          <p:nvPr/>
        </p:nvSpPr>
        <p:spPr bwMode="auto">
          <a:xfrm>
            <a:off x="433591" y="621088"/>
            <a:ext cx="10361612" cy="584775"/>
          </a:xfrm>
          <a:prstGeom prst="rect">
            <a:avLst/>
          </a:prstGeom>
          <a:noFill/>
          <a:ln w="9525">
            <a:noFill/>
            <a:miter lim="800000"/>
            <a:headEnd/>
            <a:tailEnd/>
          </a:ln>
        </p:spPr>
        <p:txBody>
          <a:bodyPr>
            <a:spAutoFit/>
          </a:bodyPr>
          <a:lstStyle/>
          <a:p>
            <a:pPr eaLnBrk="1" hangingPunct="1"/>
            <a:r>
              <a:rPr lang="lt-LT" altLang="lt-LT" sz="3200" dirty="0">
                <a:solidFill>
                  <a:schemeClr val="bg1"/>
                </a:solidFill>
                <a:latin typeface="Myriad Pro Cond" panose="020B0506030403020204" pitchFamily="34" charset="0"/>
              </a:rPr>
              <a:t>ESAMOS PARAMOS PRIEMONĖS</a:t>
            </a:r>
            <a:endParaRPr lang="en-US" altLang="lt-LT" sz="3200" dirty="0">
              <a:solidFill>
                <a:schemeClr val="bg1"/>
              </a:solidFill>
              <a:latin typeface="Myriad Pro Cond" panose="020B0506030403020204" pitchFamily="34" charset="0"/>
            </a:endParaRPr>
          </a:p>
        </p:txBody>
      </p:sp>
      <p:sp>
        <p:nvSpPr>
          <p:cNvPr id="6" name="TextBox 5"/>
          <p:cNvSpPr txBox="1"/>
          <p:nvPr/>
        </p:nvSpPr>
        <p:spPr>
          <a:xfrm>
            <a:off x="433591" y="1543050"/>
            <a:ext cx="11620500" cy="5047536"/>
          </a:xfrm>
          <a:prstGeom prst="rect">
            <a:avLst/>
          </a:prstGeom>
          <a:noFill/>
        </p:spPr>
        <p:txBody>
          <a:bodyPr wrap="square" rtlCol="0">
            <a:spAutoFit/>
          </a:bodyPr>
          <a:lstStyle/>
          <a:p>
            <a:r>
              <a:rPr lang="lt-LT" sz="1400" b="1" u="sng" dirty="0">
                <a:solidFill>
                  <a:schemeClr val="accent5">
                    <a:lumMod val="75000"/>
                  </a:schemeClr>
                </a:solidFill>
              </a:rPr>
              <a:t>Finansinė priemonė Alternatyva - paskolos, lizingo, faktoringo sandoriai SVV subjektams apyvartai ir investicijoms</a:t>
            </a:r>
          </a:p>
          <a:p>
            <a:pPr algn="just"/>
            <a:endParaRPr lang="lt-LT" sz="1400" dirty="0"/>
          </a:p>
          <a:p>
            <a:pPr algn="just"/>
            <a:r>
              <a:rPr lang="lt-LT" sz="1400" dirty="0"/>
              <a:t>Priemonei įgyvendinti skirta iki 50 mln. eurų iš INVEGOS fondo (grįžusių ir (ar) grįšiančių ir LR biudžeto lėšų.</a:t>
            </a:r>
          </a:p>
          <a:p>
            <a:pPr algn="just"/>
            <a:r>
              <a:rPr lang="lt-LT" sz="1400" dirty="0"/>
              <a:t>Suteikia galimybę SVV gauti reikiamą finansavimą verslui per alternatyvaus finansavimo teikėjus. Gali būti teikiamos paskolos, skirtos SVV subjekto investicijoms finansuoti ir (ar) apyvartinio kapitalo trūkumui papildyti, jeigu toks finansavimas yra susijęs su SVV subjekto naujos veiklos pradėjimu arba esamos veiklos palaikymu, stiprinimu ar plėtra.</a:t>
            </a:r>
          </a:p>
          <a:p>
            <a:pPr algn="just"/>
            <a:endParaRPr lang="lt-LT" sz="1400" dirty="0"/>
          </a:p>
          <a:p>
            <a:r>
              <a:rPr lang="lt-LT" sz="1400" dirty="0"/>
              <a:t>Paskolų SVV subjektams teikimo sąlygos:</a:t>
            </a:r>
          </a:p>
          <a:p>
            <a:endParaRPr lang="lt-LT" sz="1400" dirty="0"/>
          </a:p>
          <a:p>
            <a:r>
              <a:rPr lang="lt-LT" sz="1400" b="1" dirty="0"/>
              <a:t>„Alternatyva“ rinkos sąlygomis</a:t>
            </a:r>
            <a:r>
              <a:rPr lang="lt-LT" sz="1400" dirty="0"/>
              <a:t> – paskolos SVV subjektams, kurie atitinka SVV subjekto statusą </a:t>
            </a:r>
            <a:r>
              <a:rPr lang="lt-LT" sz="1400" dirty="0">
                <a:hlinkClick r:id="rId4"/>
              </a:rPr>
              <a:t>pagal SVV įstatymą</a:t>
            </a:r>
            <a:r>
              <a:rPr lang="lt-LT" sz="1400" dirty="0"/>
              <a:t>, kurių veikla, finansų tarpininko vertinimu, yra tvari, o planuojami piniginiai srautai pakankami įsipareigojimams vykdyti,  yra teikiamos rinkos sąlygomis. </a:t>
            </a:r>
          </a:p>
          <a:p>
            <a:r>
              <a:rPr lang="lt-LT" sz="1400" dirty="0"/>
              <a:t>Didžiausia paskolos dalis iki 200 000 </a:t>
            </a:r>
            <a:r>
              <a:rPr lang="lt-LT" sz="1400" dirty="0" err="1"/>
              <a:t>Eur</a:t>
            </a:r>
            <a:r>
              <a:rPr lang="lt-LT" sz="1400" dirty="0"/>
              <a:t> ir finansuojama ne daugiau kaip 90 proc. paskolos sumos. Maksimali paskolos suma priklauso nuo konkrečios paskolas teikiančios finansų įstaigos. </a:t>
            </a:r>
          </a:p>
          <a:p>
            <a:r>
              <a:rPr lang="lt-LT" sz="1400" dirty="0"/>
              <a:t>Paskola SVV subjektui gali būti teikiama ne ilgesniam kaip 24 mėnesių laikotarpiui.</a:t>
            </a:r>
          </a:p>
          <a:p>
            <a:endParaRPr lang="lt-LT" sz="1400" dirty="0"/>
          </a:p>
          <a:p>
            <a:r>
              <a:rPr lang="lt-LT" sz="1400" b="1" dirty="0"/>
              <a:t>„Alternatyva“ </a:t>
            </a:r>
            <a:r>
              <a:rPr lang="lt-LT" sz="1400" b="1" i="1" dirty="0"/>
              <a:t>de </a:t>
            </a:r>
            <a:r>
              <a:rPr lang="lt-LT" sz="1400" b="1" i="1" dirty="0" err="1"/>
              <a:t>minimis</a:t>
            </a:r>
            <a:r>
              <a:rPr lang="lt-LT" sz="1400" b="1" dirty="0"/>
              <a:t> pagalba</a:t>
            </a:r>
            <a:r>
              <a:rPr lang="lt-LT" sz="1400" dirty="0"/>
              <a:t> – paskolos kaina ne didesnė negu 7 procentai metinės palūkanų normos, įskaitant visus galimus mokesčius. </a:t>
            </a:r>
          </a:p>
          <a:p>
            <a:r>
              <a:rPr lang="lt-LT" sz="1400" dirty="0"/>
              <a:t>SVV subjektams, kurie atitinka SVV subjekto statusą </a:t>
            </a:r>
            <a:r>
              <a:rPr lang="lt-LT" sz="1400" dirty="0">
                <a:hlinkClick r:id="rId4"/>
              </a:rPr>
              <a:t>pagal SVV įstatymą</a:t>
            </a:r>
            <a:r>
              <a:rPr lang="lt-LT" sz="1400" dirty="0"/>
              <a:t>, ir kurie gali gauti valstybės teikiamą </a:t>
            </a:r>
            <a:r>
              <a:rPr lang="lt-LT" sz="1400" i="1" dirty="0"/>
              <a:t>de </a:t>
            </a:r>
            <a:r>
              <a:rPr lang="lt-LT" sz="1400" i="1" dirty="0" err="1"/>
              <a:t>minimis</a:t>
            </a:r>
            <a:r>
              <a:rPr lang="lt-LT" sz="1400" dirty="0"/>
              <a:t> pagalbą, taip pat, finansų tarpininko vertinimu, šių SVV veikla yra tvari, o planuojami piniginiai srautai pakankami įsipareigojimams vykdyti. </a:t>
            </a:r>
          </a:p>
          <a:p>
            <a:r>
              <a:rPr lang="lt-LT" sz="1400" dirty="0"/>
              <a:t>Didžiausia paskolos dalis iki 500 000 </a:t>
            </a:r>
            <a:r>
              <a:rPr lang="lt-LT" sz="1400" dirty="0" err="1"/>
              <a:t>Eur</a:t>
            </a:r>
            <a:r>
              <a:rPr lang="lt-LT" sz="1400" dirty="0"/>
              <a:t> ir finansuojama 100 proc.  Maksimali paskolos suma priklauso nuo konkrečios paskolas teikiančios finansų įstaigos. Paskolos negali būti teikiamos esamiems finansiniams įsipareigojimams perfinansuoti ir nekilnojamo turto vystymui. </a:t>
            </a:r>
          </a:p>
          <a:p>
            <a:r>
              <a:rPr lang="lt-LT" sz="1400" dirty="0"/>
              <a:t>Paskola SVV subjektui gali būti teikiama ne ilgesniam kaip 60 mėnesių laikotarpiui.</a:t>
            </a:r>
          </a:p>
          <a:p>
            <a:pPr algn="just"/>
            <a:r>
              <a:rPr lang="lt-LT" sz="1400" dirty="0">
                <a:hlinkClick r:id="rId5"/>
              </a:rPr>
              <a:t>www.invega.lt</a:t>
            </a:r>
            <a:r>
              <a:rPr lang="lt-LT" sz="1400" dirty="0"/>
              <a:t> </a:t>
            </a:r>
          </a:p>
          <a:p>
            <a:pPr algn="just"/>
            <a:endParaRPr lang="en-US" sz="1400" b="1" dirty="0"/>
          </a:p>
        </p:txBody>
      </p:sp>
    </p:spTree>
    <p:extLst>
      <p:ext uri="{BB962C8B-B14F-4D97-AF65-F5344CB8AC3E}">
        <p14:creationId xmlns:p14="http://schemas.microsoft.com/office/powerpoint/2010/main" val="1280935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783042"/>
          </a:xfrm>
          <a:prstGeom prst="rect">
            <a:avLst/>
          </a:prstGeom>
        </p:spPr>
      </p:pic>
      <p:sp>
        <p:nvSpPr>
          <p:cNvPr id="3" name="TextBox 2"/>
          <p:cNvSpPr txBox="1"/>
          <p:nvPr/>
        </p:nvSpPr>
        <p:spPr>
          <a:xfrm>
            <a:off x="1078302" y="2096219"/>
            <a:ext cx="184731" cy="369332"/>
          </a:xfrm>
          <a:prstGeom prst="rect">
            <a:avLst/>
          </a:prstGeom>
          <a:noFill/>
        </p:spPr>
        <p:txBody>
          <a:bodyPr wrap="none" rtlCol="0">
            <a:spAutoFit/>
          </a:bodyPr>
          <a:lstStyle/>
          <a:p>
            <a:endParaRPr lang="lt-LT" dirty="0"/>
          </a:p>
        </p:txBody>
      </p:sp>
      <p:sp>
        <p:nvSpPr>
          <p:cNvPr id="8" name="TextBox 5"/>
          <p:cNvSpPr txBox="1">
            <a:spLocks noChangeArrowheads="1"/>
          </p:cNvSpPr>
          <p:nvPr/>
        </p:nvSpPr>
        <p:spPr bwMode="auto">
          <a:xfrm>
            <a:off x="433591" y="621088"/>
            <a:ext cx="10361612" cy="584775"/>
          </a:xfrm>
          <a:prstGeom prst="rect">
            <a:avLst/>
          </a:prstGeom>
          <a:noFill/>
          <a:ln w="9525">
            <a:noFill/>
            <a:miter lim="800000"/>
            <a:headEnd/>
            <a:tailEnd/>
          </a:ln>
        </p:spPr>
        <p:txBody>
          <a:bodyPr>
            <a:spAutoFit/>
          </a:bodyPr>
          <a:lstStyle/>
          <a:p>
            <a:pPr eaLnBrk="1" hangingPunct="1"/>
            <a:r>
              <a:rPr lang="lt-LT" altLang="lt-LT" sz="3200" dirty="0">
                <a:solidFill>
                  <a:schemeClr val="bg1"/>
                </a:solidFill>
                <a:latin typeface="Myriad Pro Cond" panose="020B0506030403020204" pitchFamily="34" charset="0"/>
              </a:rPr>
              <a:t>ESAMOS PARAMOS PRIEMONĖS</a:t>
            </a:r>
            <a:endParaRPr lang="en-US" altLang="lt-LT" sz="3200" dirty="0">
              <a:solidFill>
                <a:schemeClr val="bg1"/>
              </a:solidFill>
              <a:latin typeface="Myriad Pro Cond" panose="020B0506030403020204" pitchFamily="34" charset="0"/>
            </a:endParaRPr>
          </a:p>
        </p:txBody>
      </p:sp>
      <p:sp>
        <p:nvSpPr>
          <p:cNvPr id="6" name="TextBox 5"/>
          <p:cNvSpPr txBox="1"/>
          <p:nvPr/>
        </p:nvSpPr>
        <p:spPr>
          <a:xfrm>
            <a:off x="433591" y="1543050"/>
            <a:ext cx="11620500" cy="5047536"/>
          </a:xfrm>
          <a:prstGeom prst="rect">
            <a:avLst/>
          </a:prstGeom>
          <a:noFill/>
        </p:spPr>
        <p:txBody>
          <a:bodyPr wrap="square" rtlCol="0">
            <a:spAutoFit/>
          </a:bodyPr>
          <a:lstStyle/>
          <a:p>
            <a:r>
              <a:rPr lang="lt-LT" sz="1400" b="1" u="sng" dirty="0">
                <a:solidFill>
                  <a:schemeClr val="accent5">
                    <a:lumMod val="75000"/>
                  </a:schemeClr>
                </a:solidFill>
              </a:rPr>
              <a:t>Portfelinės garantijos faktoringui 2 - galimybė greitai papildyti apyvartines lėšas</a:t>
            </a:r>
          </a:p>
          <a:p>
            <a:endParaRPr lang="lt-LT" sz="1400" b="1" i="1" dirty="0"/>
          </a:p>
          <a:p>
            <a:r>
              <a:rPr lang="lt-LT" sz="1400" dirty="0"/>
              <a:t>Priemonė „Portfelinės garantijos faktoringo sandoriams 2“palengvina labai mažam, mažam ir vidutiniam verslui (toliau MVĮ) prekybinių sandorių finansavimą.</a:t>
            </a:r>
          </a:p>
          <a:p>
            <a:endParaRPr lang="lt-LT" sz="1400" dirty="0"/>
          </a:p>
          <a:p>
            <a:r>
              <a:rPr lang="lt-LT" sz="1400" dirty="0"/>
              <a:t>Dėl galimybių pasinaudoti portfeline garantija reikia kreiptis į šias finansų įstaigas, kurios formuoja priemonės portfelius ir yra pasirašiusios bendradarbiavimo sutartis su INVEGA:</a:t>
            </a:r>
          </a:p>
          <a:p>
            <a:r>
              <a:rPr lang="lt-LT" sz="1400" dirty="0">
                <a:hlinkClick r:id="rId4"/>
              </a:rPr>
              <a:t>SME </a:t>
            </a:r>
            <a:r>
              <a:rPr lang="lt-LT" sz="1400" dirty="0" err="1">
                <a:hlinkClick r:id="rId4"/>
              </a:rPr>
              <a:t>finance</a:t>
            </a:r>
            <a:r>
              <a:rPr lang="lt-LT" sz="1400" dirty="0">
                <a:hlinkClick r:id="rId4"/>
              </a:rPr>
              <a:t>,</a:t>
            </a:r>
            <a:endParaRPr lang="lt-LT" sz="1400" dirty="0"/>
          </a:p>
          <a:p>
            <a:r>
              <a:rPr lang="lt-LT" sz="1400" dirty="0" err="1">
                <a:hlinkClick r:id="rId5"/>
              </a:rPr>
              <a:t>Faktoro</a:t>
            </a:r>
            <a:r>
              <a:rPr lang="lt-LT" sz="1400" dirty="0">
                <a:hlinkClick r:id="rId5"/>
              </a:rPr>
              <a:t>,</a:t>
            </a:r>
            <a:endParaRPr lang="lt-LT" sz="1400" dirty="0"/>
          </a:p>
          <a:p>
            <a:r>
              <a:rPr lang="lt-LT" sz="1400" dirty="0" err="1">
                <a:hlinkClick r:id="rId6"/>
              </a:rPr>
              <a:t>Pay</a:t>
            </a:r>
            <a:r>
              <a:rPr lang="lt-LT" sz="1400" dirty="0">
                <a:hlinkClick r:id="rId6"/>
              </a:rPr>
              <a:t> </a:t>
            </a:r>
            <a:r>
              <a:rPr lang="lt-LT" sz="1400" dirty="0" err="1">
                <a:hlinkClick r:id="rId6"/>
              </a:rPr>
              <a:t>Ray</a:t>
            </a:r>
            <a:r>
              <a:rPr lang="lt-LT" sz="1400" dirty="0"/>
              <a:t>,</a:t>
            </a:r>
          </a:p>
          <a:p>
            <a:r>
              <a:rPr lang="lt-LT" sz="1400" dirty="0" err="1">
                <a:hlinkClick r:id="rId7"/>
              </a:rPr>
              <a:t>Factris</a:t>
            </a:r>
            <a:r>
              <a:rPr lang="lt-LT" sz="1400" dirty="0"/>
              <a:t>.</a:t>
            </a:r>
          </a:p>
          <a:p>
            <a:endParaRPr lang="lt-LT" sz="1400" dirty="0"/>
          </a:p>
          <a:p>
            <a:r>
              <a:rPr lang="lt-LT" sz="1400" dirty="0"/>
              <a:t>Didžiausia vieno faktoringo limito suma – 1 875 000 </a:t>
            </a:r>
            <a:r>
              <a:rPr lang="lt-LT" sz="1400" dirty="0" err="1"/>
              <a:t>Eur</a:t>
            </a:r>
            <a:r>
              <a:rPr lang="lt-LT" sz="1400" dirty="0"/>
              <a:t>, arba įmonių, vykdančių krovinių vežimo keliais veiklą, atveju – 937 500 </a:t>
            </a:r>
            <a:r>
              <a:rPr lang="lt-LT" sz="1400" dirty="0" err="1"/>
              <a:t>Eur</a:t>
            </a:r>
            <a:r>
              <a:rPr lang="lt-LT" sz="1400" dirty="0"/>
              <a:t>. </a:t>
            </a:r>
          </a:p>
          <a:p>
            <a:r>
              <a:rPr lang="lt-LT" sz="1400" dirty="0"/>
              <a:t>Maksimalus faktoringo sandorio finansavimo laikotarpis – 12 mėnesių. </a:t>
            </a:r>
          </a:p>
          <a:p>
            <a:r>
              <a:rPr lang="lt-LT" sz="1400" dirty="0"/>
              <a:t>Pasibaigus faktoringo sandorio finansavimo laikotarpiui, su MVĮ gali būti sudaromas naujas faktoringo sandoris.</a:t>
            </a:r>
          </a:p>
          <a:p>
            <a:endParaRPr lang="lt-LT" sz="1400" b="1" dirty="0"/>
          </a:p>
          <a:p>
            <a:r>
              <a:rPr lang="lt-LT" sz="1400" b="1" dirty="0"/>
              <a:t>Kaip veikia?</a:t>
            </a:r>
            <a:endParaRPr lang="lt-LT" sz="1400" dirty="0"/>
          </a:p>
          <a:p>
            <a:r>
              <a:rPr lang="lt-LT" sz="1400" dirty="0"/>
              <a:t>Kiekvienam finansų įstaigos, įgyvendinančios Portfelinių garantijų faktoringui 2 priemonę, portfelyje esančiam faktoringo sandoriui suteikiama 80 proc. garantija, tačiau visų išmokų suma negalės viršyti viršutinės ribos, kurios dydis yra 20 proc. nuo suformuoto faktoringo sandorių portfelio garantijų sumos.</a:t>
            </a:r>
          </a:p>
          <a:p>
            <a:r>
              <a:rPr lang="lt-LT" sz="1400" dirty="0"/>
              <a:t>Portfelinė garantija faktoringui teikiama kaip </a:t>
            </a:r>
            <a:r>
              <a:rPr lang="lt-LT" sz="1400" i="1" dirty="0"/>
              <a:t>de </a:t>
            </a:r>
            <a:r>
              <a:rPr lang="lt-LT" sz="1400" i="1" dirty="0" err="1"/>
              <a:t>minimis</a:t>
            </a:r>
            <a:r>
              <a:rPr lang="lt-LT" sz="1400" dirty="0"/>
              <a:t> pagalba. </a:t>
            </a:r>
          </a:p>
          <a:p>
            <a:r>
              <a:rPr lang="lt-LT" sz="1400" dirty="0"/>
              <a:t>Į garantuojamą portfelį turi būti įtraukiami faktoringo sandoriai su regresu į faktoringo sandorio gavėją.</a:t>
            </a:r>
          </a:p>
          <a:p>
            <a:r>
              <a:rPr lang="lt-LT" sz="1400" b="1" i="1" dirty="0"/>
              <a:t> </a:t>
            </a:r>
          </a:p>
          <a:p>
            <a:r>
              <a:rPr lang="lt-LT" sz="1400" dirty="0">
                <a:hlinkClick r:id="rId8"/>
              </a:rPr>
              <a:t>www.invega.lt</a:t>
            </a:r>
            <a:r>
              <a:rPr lang="lt-LT" sz="1400" dirty="0"/>
              <a:t> </a:t>
            </a:r>
          </a:p>
          <a:p>
            <a:endParaRPr lang="en-US" sz="1400" b="1" dirty="0"/>
          </a:p>
        </p:txBody>
      </p:sp>
    </p:spTree>
    <p:extLst>
      <p:ext uri="{BB962C8B-B14F-4D97-AF65-F5344CB8AC3E}">
        <p14:creationId xmlns:p14="http://schemas.microsoft.com/office/powerpoint/2010/main" val="5391862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783042"/>
          </a:xfrm>
          <a:prstGeom prst="rect">
            <a:avLst/>
          </a:prstGeom>
        </p:spPr>
      </p:pic>
      <p:sp>
        <p:nvSpPr>
          <p:cNvPr id="3" name="TextBox 2"/>
          <p:cNvSpPr txBox="1"/>
          <p:nvPr/>
        </p:nvSpPr>
        <p:spPr>
          <a:xfrm>
            <a:off x="1078302" y="2096219"/>
            <a:ext cx="184731" cy="369332"/>
          </a:xfrm>
          <a:prstGeom prst="rect">
            <a:avLst/>
          </a:prstGeom>
          <a:noFill/>
        </p:spPr>
        <p:txBody>
          <a:bodyPr wrap="none" rtlCol="0">
            <a:spAutoFit/>
          </a:bodyPr>
          <a:lstStyle/>
          <a:p>
            <a:endParaRPr lang="lt-LT" dirty="0"/>
          </a:p>
        </p:txBody>
      </p:sp>
      <p:sp>
        <p:nvSpPr>
          <p:cNvPr id="8" name="TextBox 5"/>
          <p:cNvSpPr txBox="1">
            <a:spLocks noChangeArrowheads="1"/>
          </p:cNvSpPr>
          <p:nvPr/>
        </p:nvSpPr>
        <p:spPr bwMode="auto">
          <a:xfrm>
            <a:off x="433591" y="621088"/>
            <a:ext cx="10361612" cy="584775"/>
          </a:xfrm>
          <a:prstGeom prst="rect">
            <a:avLst/>
          </a:prstGeom>
          <a:noFill/>
          <a:ln w="9525">
            <a:noFill/>
            <a:miter lim="800000"/>
            <a:headEnd/>
            <a:tailEnd/>
          </a:ln>
        </p:spPr>
        <p:txBody>
          <a:bodyPr>
            <a:spAutoFit/>
          </a:bodyPr>
          <a:lstStyle/>
          <a:p>
            <a:pPr eaLnBrk="1" hangingPunct="1"/>
            <a:r>
              <a:rPr lang="lt-LT" altLang="lt-LT" sz="3200" dirty="0">
                <a:solidFill>
                  <a:schemeClr val="bg1"/>
                </a:solidFill>
                <a:latin typeface="Myriad Pro Cond" panose="020B0506030403020204" pitchFamily="34" charset="0"/>
              </a:rPr>
              <a:t>ESAMOS PARAMOS PRIEMONĖS</a:t>
            </a:r>
            <a:endParaRPr lang="en-US" altLang="lt-LT" sz="3200" dirty="0">
              <a:solidFill>
                <a:schemeClr val="bg1"/>
              </a:solidFill>
              <a:latin typeface="Myriad Pro Cond" panose="020B0506030403020204" pitchFamily="34" charset="0"/>
            </a:endParaRPr>
          </a:p>
        </p:txBody>
      </p:sp>
      <p:sp>
        <p:nvSpPr>
          <p:cNvPr id="6" name="TextBox 5"/>
          <p:cNvSpPr txBox="1"/>
          <p:nvPr/>
        </p:nvSpPr>
        <p:spPr>
          <a:xfrm>
            <a:off x="357391" y="1686128"/>
            <a:ext cx="5148059" cy="4832092"/>
          </a:xfrm>
          <a:prstGeom prst="rect">
            <a:avLst/>
          </a:prstGeom>
          <a:noFill/>
        </p:spPr>
        <p:txBody>
          <a:bodyPr wrap="square" rtlCol="0">
            <a:spAutoFit/>
          </a:bodyPr>
          <a:lstStyle/>
          <a:p>
            <a:r>
              <a:rPr lang="lt-LT" sz="1400" b="1" u="sng" dirty="0">
                <a:solidFill>
                  <a:schemeClr val="accent5">
                    <a:lumMod val="75000"/>
                  </a:schemeClr>
                </a:solidFill>
              </a:rPr>
              <a:t>Sutelktinės paskolos „Avietė“ - finansavimas per sutelktinio finansavimo platformas verslo projektams įgyvendinti</a:t>
            </a:r>
          </a:p>
          <a:p>
            <a:endParaRPr lang="lt-LT" sz="1400" b="1" i="1" dirty="0"/>
          </a:p>
          <a:p>
            <a:r>
              <a:rPr lang="lt-LT" sz="1400" dirty="0"/>
              <a:t>Paskoloms finansuoti skirta 10 mln. EUR į INVEGOS fondą grįžusių ir (ar) grįšiančių lėšų.</a:t>
            </a:r>
          </a:p>
          <a:p>
            <a:endParaRPr lang="lt-LT" sz="1400" dirty="0"/>
          </a:p>
          <a:p>
            <a:r>
              <a:rPr lang="lt-LT" sz="1400" dirty="0"/>
              <a:t>Dėl COVID-19 susidariusios situacijos </a:t>
            </a:r>
            <a:r>
              <a:rPr lang="lt-LT" sz="1400" b="1" dirty="0"/>
              <a:t>papildomai</a:t>
            </a:r>
            <a:r>
              <a:rPr lang="lt-LT" sz="1400" dirty="0"/>
              <a:t> (šalia esamų sąlygų) iki 2021-06-30 galima naudotis AVIETĖS paskolomis šiomis sąlygomis:</a:t>
            </a:r>
          </a:p>
          <a:p>
            <a:endParaRPr lang="lt-LT" sz="1400" dirty="0"/>
          </a:p>
          <a:p>
            <a:pPr marL="285750" indent="-285750">
              <a:buFont typeface="Wingdings" panose="05000000000000000000" pitchFamily="2" charset="2"/>
              <a:buChar char="§"/>
            </a:pPr>
            <a:r>
              <a:rPr lang="lt-LT" sz="1400" dirty="0"/>
              <a:t>iš „Avietės“ lėšų leidžiama teikti paskolas, kurios gali būti iki 100% finansuojamos, bet  ne daugiau kaip 25 tūkst. </a:t>
            </a:r>
            <a:r>
              <a:rPr lang="lt-LT" sz="1400" dirty="0" err="1"/>
              <a:t>Eur</a:t>
            </a:r>
            <a:endParaRPr lang="lt-LT" sz="1400" dirty="0"/>
          </a:p>
          <a:p>
            <a:pPr marL="285750" indent="-285750">
              <a:buFont typeface="Wingdings" panose="05000000000000000000" pitchFamily="2" charset="2"/>
              <a:buChar char="§"/>
            </a:pPr>
            <a:r>
              <a:rPr lang="lt-LT" sz="1400" dirty="0"/>
              <a:t>per 6 mėn. laikotarpį gali būti išduota ne daugiau kaip 2 paskolos, maksimali paskolos trukmė – iki 12 mėn.</a:t>
            </a:r>
          </a:p>
          <a:p>
            <a:endParaRPr lang="lt-LT" sz="1400" dirty="0"/>
          </a:p>
          <a:p>
            <a:r>
              <a:rPr lang="lt-LT" sz="1400" dirty="0"/>
              <a:t>Šiuo metu priemonę „Avietė“ įgyvendina sutelktinio finansavimo platformas valdančios:</a:t>
            </a:r>
          </a:p>
          <a:p>
            <a:r>
              <a:rPr lang="lt-LT" sz="1400" dirty="0">
                <a:hlinkClick r:id="rId4"/>
              </a:rPr>
              <a:t>UAB „Finansų bitė verslui“</a:t>
            </a:r>
            <a:endParaRPr lang="lt-LT" sz="1400" dirty="0"/>
          </a:p>
          <a:p>
            <a:r>
              <a:rPr lang="lt-LT" sz="1400" dirty="0">
                <a:hlinkClick r:id="rId5"/>
              </a:rPr>
              <a:t>UAB „</a:t>
            </a:r>
            <a:r>
              <a:rPr lang="lt-LT" sz="1400" dirty="0" err="1">
                <a:hlinkClick r:id="rId5"/>
              </a:rPr>
              <a:t>Nordstreet</a:t>
            </a:r>
            <a:r>
              <a:rPr lang="lt-LT" sz="1400" dirty="0">
                <a:hlinkClick r:id="rId5"/>
              </a:rPr>
              <a:t>“</a:t>
            </a:r>
            <a:endParaRPr lang="lt-LT" sz="1400" dirty="0"/>
          </a:p>
          <a:p>
            <a:r>
              <a:rPr lang="lt-LT" sz="1400" b="1" i="1" dirty="0"/>
              <a:t>.</a:t>
            </a:r>
            <a:endParaRPr lang="lt-LT" sz="1400" dirty="0"/>
          </a:p>
          <a:p>
            <a:r>
              <a:rPr lang="lt-LT" sz="1400" b="1" i="1" dirty="0"/>
              <a:t> </a:t>
            </a:r>
            <a:r>
              <a:rPr lang="lt-LT" sz="1400" dirty="0">
                <a:hlinkClick r:id="rId6"/>
              </a:rPr>
              <a:t>www.invega.lt</a:t>
            </a:r>
            <a:r>
              <a:rPr lang="lt-LT" sz="1400" dirty="0"/>
              <a:t> </a:t>
            </a:r>
          </a:p>
          <a:p>
            <a:endParaRPr lang="en-US" sz="1400" b="1" dirty="0"/>
          </a:p>
        </p:txBody>
      </p:sp>
      <p:pic>
        <p:nvPicPr>
          <p:cNvPr id="4" name="Picture 3"/>
          <p:cNvPicPr>
            <a:picLocks noChangeAspect="1"/>
          </p:cNvPicPr>
          <p:nvPr/>
        </p:nvPicPr>
        <p:blipFill>
          <a:blip r:embed="rId7"/>
          <a:stretch>
            <a:fillRect/>
          </a:stretch>
        </p:blipFill>
        <p:spPr>
          <a:xfrm>
            <a:off x="6096000" y="1465774"/>
            <a:ext cx="5767024" cy="4767411"/>
          </a:xfrm>
          <a:prstGeom prst="rect">
            <a:avLst/>
          </a:prstGeom>
        </p:spPr>
      </p:pic>
    </p:spTree>
    <p:extLst>
      <p:ext uri="{BB962C8B-B14F-4D97-AF65-F5344CB8AC3E}">
        <p14:creationId xmlns:p14="http://schemas.microsoft.com/office/powerpoint/2010/main" val="13329251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783042"/>
          </a:xfrm>
          <a:prstGeom prst="rect">
            <a:avLst/>
          </a:prstGeom>
        </p:spPr>
      </p:pic>
      <p:sp>
        <p:nvSpPr>
          <p:cNvPr id="3" name="TextBox 2"/>
          <p:cNvSpPr txBox="1"/>
          <p:nvPr/>
        </p:nvSpPr>
        <p:spPr>
          <a:xfrm>
            <a:off x="1078302" y="2096219"/>
            <a:ext cx="184731" cy="369332"/>
          </a:xfrm>
          <a:prstGeom prst="rect">
            <a:avLst/>
          </a:prstGeom>
          <a:noFill/>
        </p:spPr>
        <p:txBody>
          <a:bodyPr wrap="none" rtlCol="0">
            <a:spAutoFit/>
          </a:bodyPr>
          <a:lstStyle/>
          <a:p>
            <a:endParaRPr lang="lt-LT" dirty="0"/>
          </a:p>
        </p:txBody>
      </p:sp>
      <p:sp>
        <p:nvSpPr>
          <p:cNvPr id="8" name="TextBox 5"/>
          <p:cNvSpPr txBox="1">
            <a:spLocks noChangeArrowheads="1"/>
          </p:cNvSpPr>
          <p:nvPr/>
        </p:nvSpPr>
        <p:spPr bwMode="auto">
          <a:xfrm>
            <a:off x="433591" y="621088"/>
            <a:ext cx="10361612" cy="584775"/>
          </a:xfrm>
          <a:prstGeom prst="rect">
            <a:avLst/>
          </a:prstGeom>
          <a:noFill/>
          <a:ln w="9525">
            <a:noFill/>
            <a:miter lim="800000"/>
            <a:headEnd/>
            <a:tailEnd/>
          </a:ln>
        </p:spPr>
        <p:txBody>
          <a:bodyPr>
            <a:spAutoFit/>
          </a:bodyPr>
          <a:lstStyle/>
          <a:p>
            <a:pPr eaLnBrk="1" hangingPunct="1"/>
            <a:r>
              <a:rPr lang="lt-LT" altLang="lt-LT" sz="3200" dirty="0">
                <a:solidFill>
                  <a:schemeClr val="bg1"/>
                </a:solidFill>
                <a:latin typeface="Myriad Pro Cond" panose="020B0506030403020204" pitchFamily="34" charset="0"/>
              </a:rPr>
              <a:t>ESAMOS PARAMOS PRIEMONĖS</a:t>
            </a:r>
            <a:endParaRPr lang="en-US" altLang="lt-LT" sz="3200" dirty="0">
              <a:solidFill>
                <a:schemeClr val="bg1"/>
              </a:solidFill>
              <a:latin typeface="Myriad Pro Cond" panose="020B0506030403020204" pitchFamily="34" charset="0"/>
            </a:endParaRPr>
          </a:p>
        </p:txBody>
      </p:sp>
      <p:sp>
        <p:nvSpPr>
          <p:cNvPr id="6" name="TextBox 5"/>
          <p:cNvSpPr txBox="1"/>
          <p:nvPr/>
        </p:nvSpPr>
        <p:spPr>
          <a:xfrm>
            <a:off x="357391" y="1686128"/>
            <a:ext cx="11444084" cy="3323987"/>
          </a:xfrm>
          <a:prstGeom prst="rect">
            <a:avLst/>
          </a:prstGeom>
          <a:noFill/>
        </p:spPr>
        <p:txBody>
          <a:bodyPr wrap="square" rtlCol="0">
            <a:spAutoFit/>
          </a:bodyPr>
          <a:lstStyle/>
          <a:p>
            <a:r>
              <a:rPr lang="lt-LT" sz="1400" b="1" u="sng" dirty="0">
                <a:solidFill>
                  <a:schemeClr val="accent5">
                    <a:lumMod val="75000"/>
                  </a:schemeClr>
                </a:solidFill>
              </a:rPr>
              <a:t>Eksporto kredito garantijos - eksporto kredito garantijos už lietuviškos kilmės prekių ir paslaugų eksporto sandorius</a:t>
            </a:r>
          </a:p>
          <a:p>
            <a:endParaRPr lang="lt-LT" sz="1400" u="sng" dirty="0">
              <a:solidFill>
                <a:srgbClr val="0070C0"/>
              </a:solidFill>
            </a:endParaRPr>
          </a:p>
          <a:p>
            <a:r>
              <a:rPr lang="lt-LT" sz="1400" dirty="0"/>
              <a:t>Įmonės, veiklą vykdančios ilgiau nei vienerius metus ir kurių metinės pajamos pagal paskutinių finansinių metų patvirtintą metinių finansinių ataskaitų rinkinį viršija 100 000 </a:t>
            </a:r>
            <a:r>
              <a:rPr lang="lt-LT" sz="1400" dirty="0" err="1"/>
              <a:t>Eur</a:t>
            </a:r>
            <a:r>
              <a:rPr lang="lt-LT" sz="1400" dirty="0"/>
              <a:t>.</a:t>
            </a:r>
          </a:p>
          <a:p>
            <a:endParaRPr lang="lt-LT" sz="1400" dirty="0"/>
          </a:p>
          <a:p>
            <a:r>
              <a:rPr lang="lt-LT" sz="1400" dirty="0"/>
              <a:t>Maksimali eksporto kredito garantijų suma vienam eksportuotojui – </a:t>
            </a:r>
            <a:r>
              <a:rPr lang="lt-LT" sz="1400" b="1" dirty="0"/>
              <a:t>ne daugiau kaip 2 000 000 </a:t>
            </a:r>
            <a:r>
              <a:rPr lang="lt-LT" sz="1400" b="1" dirty="0" err="1"/>
              <a:t>Eur</a:t>
            </a:r>
            <a:r>
              <a:rPr lang="lt-LT" sz="1400" dirty="0"/>
              <a:t>.</a:t>
            </a:r>
          </a:p>
          <a:p>
            <a:r>
              <a:rPr lang="lt-LT" sz="1400" dirty="0"/>
              <a:t>Maksimali eksporto kredito garantijų suma vienam eksportuotojo  pasirinktam pirkėjui – </a:t>
            </a:r>
            <a:r>
              <a:rPr lang="lt-LT" sz="1400" b="1" dirty="0"/>
              <a:t>ne daugiau kaip 750 000 </a:t>
            </a:r>
            <a:r>
              <a:rPr lang="lt-LT" sz="1400" b="1" dirty="0" err="1"/>
              <a:t>Eur</a:t>
            </a:r>
            <a:r>
              <a:rPr lang="lt-LT" sz="1400" dirty="0"/>
              <a:t>.</a:t>
            </a:r>
          </a:p>
          <a:p>
            <a:r>
              <a:rPr lang="lt-LT" sz="1400" dirty="0"/>
              <a:t>Eksporto kredito garantijų suma vienam pirkėjui visų eksportuotojų atžvilgiu – </a:t>
            </a:r>
            <a:r>
              <a:rPr lang="lt-LT" sz="1400" b="1" dirty="0"/>
              <a:t>ne daugiau kaip 2 000 000 </a:t>
            </a:r>
            <a:r>
              <a:rPr lang="lt-LT" sz="1400" b="1" dirty="0" err="1"/>
              <a:t>Eur</a:t>
            </a:r>
            <a:r>
              <a:rPr lang="lt-LT" sz="1400" dirty="0"/>
              <a:t>.</a:t>
            </a:r>
          </a:p>
          <a:p>
            <a:r>
              <a:rPr lang="lt-LT" sz="1400" dirty="0"/>
              <a:t>INVEGOS atsakomybės limitas (garantijos dydis) – ne didesnis kaip 90 procentų atidėtųjų mokėjimų sumos.</a:t>
            </a:r>
          </a:p>
          <a:p>
            <a:endParaRPr lang="lt-LT" sz="1400" dirty="0"/>
          </a:p>
          <a:p>
            <a:r>
              <a:rPr lang="lt-LT" sz="1400" dirty="0"/>
              <a:t>Mokestis už eksporto kredito garantiją priklauso nuo užsienio pirkėjo rizikingumo, šalies, į kurią eksportuojamos prekės ar paslaugos, rizikos grupės ir  atidėtųjų mokėjimų termino.</a:t>
            </a:r>
          </a:p>
          <a:p>
            <a:endParaRPr lang="lt-LT" sz="1400" dirty="0"/>
          </a:p>
          <a:p>
            <a:r>
              <a:rPr lang="lt-LT" sz="1400" dirty="0">
                <a:hlinkClick r:id="rId4"/>
              </a:rPr>
              <a:t>www.invega.lt</a:t>
            </a:r>
            <a:r>
              <a:rPr lang="lt-LT" sz="1400" dirty="0"/>
              <a:t> </a:t>
            </a:r>
          </a:p>
          <a:p>
            <a:r>
              <a:rPr lang="lt-LT" sz="1400" b="1" i="1" dirty="0"/>
              <a:t> </a:t>
            </a:r>
            <a:endParaRPr lang="en-US" sz="1400" b="1" dirty="0"/>
          </a:p>
        </p:txBody>
      </p:sp>
    </p:spTree>
    <p:extLst>
      <p:ext uri="{BB962C8B-B14F-4D97-AF65-F5344CB8AC3E}">
        <p14:creationId xmlns:p14="http://schemas.microsoft.com/office/powerpoint/2010/main" val="3532162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783042"/>
          </a:xfrm>
          <a:prstGeom prst="rect">
            <a:avLst/>
          </a:prstGeom>
        </p:spPr>
      </p:pic>
      <p:sp>
        <p:nvSpPr>
          <p:cNvPr id="3" name="TextBox 2"/>
          <p:cNvSpPr txBox="1"/>
          <p:nvPr/>
        </p:nvSpPr>
        <p:spPr>
          <a:xfrm>
            <a:off x="1078302" y="2096219"/>
            <a:ext cx="184731" cy="369332"/>
          </a:xfrm>
          <a:prstGeom prst="rect">
            <a:avLst/>
          </a:prstGeom>
          <a:noFill/>
        </p:spPr>
        <p:txBody>
          <a:bodyPr wrap="none" rtlCol="0">
            <a:spAutoFit/>
          </a:bodyPr>
          <a:lstStyle/>
          <a:p>
            <a:endParaRPr lang="lt-LT" dirty="0"/>
          </a:p>
        </p:txBody>
      </p:sp>
      <p:sp>
        <p:nvSpPr>
          <p:cNvPr id="8" name="TextBox 5"/>
          <p:cNvSpPr txBox="1">
            <a:spLocks noChangeArrowheads="1"/>
          </p:cNvSpPr>
          <p:nvPr/>
        </p:nvSpPr>
        <p:spPr bwMode="auto">
          <a:xfrm>
            <a:off x="433591" y="621088"/>
            <a:ext cx="10361612" cy="584775"/>
          </a:xfrm>
          <a:prstGeom prst="rect">
            <a:avLst/>
          </a:prstGeom>
          <a:noFill/>
          <a:ln w="9525">
            <a:noFill/>
            <a:miter lim="800000"/>
            <a:headEnd/>
            <a:tailEnd/>
          </a:ln>
        </p:spPr>
        <p:txBody>
          <a:bodyPr>
            <a:spAutoFit/>
          </a:bodyPr>
          <a:lstStyle/>
          <a:p>
            <a:pPr eaLnBrk="1" hangingPunct="1"/>
            <a:r>
              <a:rPr lang="lt-LT" altLang="lt-LT" sz="3200" dirty="0">
                <a:solidFill>
                  <a:schemeClr val="bg1"/>
                </a:solidFill>
                <a:latin typeface="Myriad Pro Cond" panose="020B0506030403020204" pitchFamily="34" charset="0"/>
              </a:rPr>
              <a:t>ESAMOS PARAMOS PRIEMONĖS</a:t>
            </a:r>
            <a:endParaRPr lang="en-US" altLang="lt-LT" sz="3200" dirty="0">
              <a:solidFill>
                <a:schemeClr val="bg1"/>
              </a:solidFill>
              <a:latin typeface="Myriad Pro Cond" panose="020B0506030403020204" pitchFamily="34" charset="0"/>
            </a:endParaRPr>
          </a:p>
        </p:txBody>
      </p:sp>
      <p:sp>
        <p:nvSpPr>
          <p:cNvPr id="6" name="TextBox 5"/>
          <p:cNvSpPr txBox="1"/>
          <p:nvPr/>
        </p:nvSpPr>
        <p:spPr>
          <a:xfrm>
            <a:off x="300241" y="1505153"/>
            <a:ext cx="11710784" cy="5047536"/>
          </a:xfrm>
          <a:prstGeom prst="rect">
            <a:avLst/>
          </a:prstGeom>
          <a:noFill/>
        </p:spPr>
        <p:txBody>
          <a:bodyPr wrap="square" rtlCol="0">
            <a:spAutoFit/>
          </a:bodyPr>
          <a:lstStyle/>
          <a:p>
            <a:r>
              <a:rPr lang="lt-LT" sz="1400" b="1" u="sng" dirty="0">
                <a:solidFill>
                  <a:schemeClr val="accent5">
                    <a:lumMod val="75000"/>
                  </a:schemeClr>
                </a:solidFill>
              </a:rPr>
              <a:t>Pagalbos verslui fondas - paskolos, skolos vertybiniai popieriai, akcijos ir mišrios priemonės.</a:t>
            </a:r>
          </a:p>
          <a:p>
            <a:endParaRPr lang="lt-LT" sz="1400" b="1" dirty="0"/>
          </a:p>
          <a:p>
            <a:r>
              <a:rPr lang="lt-LT" sz="1400" b="1" dirty="0"/>
              <a:t>Pagalbos verslui fondas investuoja į vidutines ir stambias įmones, kurių veikla yra paveikta COVID-19 protrūkio ir kurių veiklos nutraukimas ar sutrikdymas gali turėti įtaką kitų verslo subjektų veiklos tvarumui, taip pat turėti reikšmingų socialinių ir ekonominių pasekmių.</a:t>
            </a:r>
          </a:p>
          <a:p>
            <a:r>
              <a:rPr lang="lt-LT" sz="1400" dirty="0"/>
              <a:t>Didelės ir vidutinės įmonės, veikiančios ilgiau kaip 2 m., gali rinktis šias priemones finansavimui:</a:t>
            </a:r>
          </a:p>
          <a:p>
            <a:r>
              <a:rPr lang="en-US" sz="1400" b="1" dirty="0" err="1">
                <a:latin typeface="+mn-lt"/>
              </a:rPr>
              <a:t>Paskola</a:t>
            </a:r>
            <a:endParaRPr lang="en-US" sz="1400" dirty="0">
              <a:latin typeface="+mn-lt"/>
            </a:endParaRPr>
          </a:p>
          <a:p>
            <a:pPr marL="285750" indent="-285750" eaLnBrk="1" fontAlgn="t" hangingPunct="1">
              <a:spcBef>
                <a:spcPts val="0"/>
              </a:spcBef>
              <a:spcAft>
                <a:spcPts val="0"/>
              </a:spcAft>
              <a:buFont typeface="Wingdings" panose="05000000000000000000" pitchFamily="2" charset="2"/>
              <a:buChar char="§"/>
            </a:pPr>
            <a:r>
              <a:rPr lang="pl-PL" sz="1400" dirty="0">
                <a:solidFill>
                  <a:srgbClr val="000000"/>
                </a:solidFill>
                <a:latin typeface="+mn-lt"/>
              </a:rPr>
              <a:t>Nuo 300 tūkst. iki 2 mln. EUR</a:t>
            </a:r>
            <a:endParaRPr lang="en-US" sz="1400" dirty="0">
              <a:latin typeface="+mn-lt"/>
            </a:endParaRPr>
          </a:p>
          <a:p>
            <a:pPr marL="285750" indent="-285750" eaLnBrk="1" fontAlgn="t" hangingPunct="1">
              <a:spcBef>
                <a:spcPts val="0"/>
              </a:spcBef>
              <a:spcAft>
                <a:spcPts val="0"/>
              </a:spcAft>
              <a:buFont typeface="Wingdings" panose="05000000000000000000" pitchFamily="2" charset="2"/>
              <a:buChar char="§"/>
            </a:pPr>
            <a:r>
              <a:rPr lang="lt-LT" sz="1400" dirty="0">
                <a:solidFill>
                  <a:srgbClr val="000000"/>
                </a:solidFill>
                <a:latin typeface="+mn-lt"/>
              </a:rPr>
              <a:t>Jei paramos reikia trumpam laikotarpiui ir įmonės skolos finansiniai rodikliai pakankamai geri, siūloma rinktis pagalbą paskolos forma.</a:t>
            </a:r>
          </a:p>
          <a:p>
            <a:pPr marL="285750" indent="-285750" eaLnBrk="1" fontAlgn="t" hangingPunct="1">
              <a:spcBef>
                <a:spcPts val="0"/>
              </a:spcBef>
              <a:spcAft>
                <a:spcPts val="0"/>
              </a:spcAft>
              <a:buFont typeface="Wingdings" panose="05000000000000000000" pitchFamily="2" charset="2"/>
              <a:buChar char="§"/>
            </a:pPr>
            <a:r>
              <a:rPr lang="lt-LT" sz="1400" dirty="0">
                <a:solidFill>
                  <a:srgbClr val="000000"/>
                </a:solidFill>
                <a:latin typeface="+mn-lt"/>
              </a:rPr>
              <a:t>Maksimali trukmė: 6 metai</a:t>
            </a:r>
            <a:endParaRPr lang="en-US" sz="1400" dirty="0">
              <a:latin typeface="+mn-lt"/>
            </a:endParaRPr>
          </a:p>
          <a:p>
            <a:r>
              <a:rPr lang="en-US" sz="1400" b="1" dirty="0" err="1">
                <a:latin typeface="+mn-lt"/>
              </a:rPr>
              <a:t>Skolos</a:t>
            </a:r>
            <a:r>
              <a:rPr lang="en-US" sz="1400" b="1" dirty="0">
                <a:latin typeface="+mn-lt"/>
              </a:rPr>
              <a:t> </a:t>
            </a:r>
            <a:r>
              <a:rPr lang="en-US" sz="1400" b="1" dirty="0" err="1">
                <a:latin typeface="+mn-lt"/>
              </a:rPr>
              <a:t>vertybiniai</a:t>
            </a:r>
            <a:r>
              <a:rPr lang="en-US" sz="1400" b="1" dirty="0">
                <a:latin typeface="+mn-lt"/>
              </a:rPr>
              <a:t> </a:t>
            </a:r>
            <a:r>
              <a:rPr lang="en-US" sz="1400" b="1" dirty="0" err="1">
                <a:latin typeface="+mn-lt"/>
              </a:rPr>
              <a:t>popieriai</a:t>
            </a:r>
            <a:endParaRPr lang="lt-LT" sz="1400" b="1" dirty="0">
              <a:latin typeface="+mn-lt"/>
            </a:endParaRPr>
          </a:p>
          <a:p>
            <a:pPr marL="285750" indent="-285750">
              <a:buFont typeface="Wingdings" panose="05000000000000000000" pitchFamily="2" charset="2"/>
              <a:buChar char="§"/>
            </a:pPr>
            <a:r>
              <a:rPr lang="lt-LT" sz="1400" dirty="0">
                <a:latin typeface="+mn-lt"/>
              </a:rPr>
              <a:t>Nuo 1 mln. EUR. Jei paramos reikia ilgesniam laikotarpiui ir įmonės skolos finansiniai rodikliai pakankamai geri, siūloma rinktis pagalbą skolos vertybinių popierių forma.</a:t>
            </a:r>
          </a:p>
          <a:p>
            <a:pPr marL="285750" indent="-285750">
              <a:buFont typeface="Wingdings" panose="05000000000000000000" pitchFamily="2" charset="2"/>
              <a:buChar char="§"/>
            </a:pPr>
            <a:r>
              <a:rPr lang="lt-LT" sz="1400" dirty="0">
                <a:solidFill>
                  <a:srgbClr val="000000"/>
                </a:solidFill>
                <a:latin typeface="+mn-lt"/>
              </a:rPr>
              <a:t>Maksimali trukmė: 6 metai</a:t>
            </a:r>
            <a:endParaRPr lang="lt-LT" sz="1400" dirty="0">
              <a:latin typeface="+mn-lt"/>
            </a:endParaRPr>
          </a:p>
          <a:p>
            <a:pPr marL="285750" indent="-285750">
              <a:buFont typeface="Wingdings" panose="05000000000000000000" pitchFamily="2" charset="2"/>
              <a:buChar char="§"/>
            </a:pPr>
            <a:r>
              <a:rPr lang="lt-LT" sz="1400" dirty="0">
                <a:latin typeface="+mn-lt"/>
              </a:rPr>
              <a:t>Paskolos ir obligacijos vienai įmonei negalės viršyti 25 proc. 2019 m. apyvartos.</a:t>
            </a:r>
          </a:p>
          <a:p>
            <a:r>
              <a:rPr lang="lt-LT" sz="1400" b="1" dirty="0">
                <a:latin typeface="+mn-lt"/>
              </a:rPr>
              <a:t>Akcijos ir mišrios priemonės</a:t>
            </a:r>
          </a:p>
          <a:p>
            <a:pPr marL="285750" indent="-285750">
              <a:buFont typeface="Wingdings" panose="05000000000000000000" pitchFamily="2" charset="2"/>
              <a:buChar char="§"/>
            </a:pPr>
            <a:r>
              <a:rPr lang="lt-LT" sz="1400" dirty="0">
                <a:latin typeface="+mn-lt"/>
              </a:rPr>
              <a:t>Jei įmonės skolos finansiniai rodikliai nėra geri, siūloma rinktis pagalbą akcijų ir hibridinių instrumentų, turinčių ar galinčių turėti akcinio kapitalo požymių arba akcinio kapitalo instrumentų forma (konvertuojamos obligacijos, </a:t>
            </a:r>
            <a:r>
              <a:rPr lang="lt-LT" sz="1400" dirty="0" err="1">
                <a:latin typeface="+mn-lt"/>
              </a:rPr>
              <a:t>Mezanino</a:t>
            </a:r>
            <a:r>
              <a:rPr lang="lt-LT" sz="1400" dirty="0">
                <a:latin typeface="+mn-lt"/>
              </a:rPr>
              <a:t> paskolos, privilegijuotos akcijos, paprastosios vardinės akcijos).</a:t>
            </a:r>
          </a:p>
          <a:p>
            <a:pPr marL="285750" indent="-285750">
              <a:buFont typeface="Wingdings" panose="05000000000000000000" pitchFamily="2" charset="2"/>
              <a:buChar char="§"/>
            </a:pPr>
            <a:r>
              <a:rPr lang="lt-LT" sz="1400" dirty="0">
                <a:solidFill>
                  <a:srgbClr val="000000"/>
                </a:solidFill>
                <a:latin typeface="+mn-lt"/>
              </a:rPr>
              <a:t>Maksimali trukmė: 6 metai</a:t>
            </a:r>
            <a:endParaRPr lang="en-US" sz="1400" dirty="0">
              <a:latin typeface="+mn-lt"/>
            </a:endParaRPr>
          </a:p>
          <a:p>
            <a:pPr marL="285750" indent="-285750">
              <a:buFont typeface="Wingdings" panose="05000000000000000000" pitchFamily="2" charset="2"/>
              <a:buChar char="§"/>
            </a:pPr>
            <a:r>
              <a:rPr lang="lt-LT" sz="1400" dirty="0">
                <a:latin typeface="+mn-lt"/>
              </a:rPr>
              <a:t>Subordinuotoji paskola didelei įmonei negali viršyti 8,4 proc. jos 2019 m. apyvartos, vidutinei įmonei – 12,5 proc. jos 2019 m. apyvartos.</a:t>
            </a:r>
          </a:p>
          <a:p>
            <a:pPr marL="285750" indent="-285750">
              <a:buFont typeface="Wingdings" panose="05000000000000000000" pitchFamily="2" charset="2"/>
              <a:buChar char="§"/>
            </a:pPr>
            <a:r>
              <a:rPr lang="lt-LT" sz="1400" dirty="0" err="1">
                <a:latin typeface="+mn-lt"/>
              </a:rPr>
              <a:t>Rekapitalizavimui</a:t>
            </a:r>
            <a:r>
              <a:rPr lang="lt-LT" sz="1400" dirty="0">
                <a:latin typeface="+mn-lt"/>
              </a:rPr>
              <a:t> skiriamų lėšų suma negali viršyti skirtumo, atsiradusio įmonės kapitalo struktūroje tarp 2019 m. gruodžio 31 d. ir sprendimo investuoti Fondo lėšas priėmimo datos. </a:t>
            </a:r>
          </a:p>
          <a:p>
            <a:r>
              <a:rPr lang="lt-LT" sz="1400" dirty="0">
                <a:latin typeface="+mn-lt"/>
                <a:hlinkClick r:id="rId4"/>
              </a:rPr>
              <a:t>www.lpvf.lt</a:t>
            </a:r>
            <a:endParaRPr lang="lt-LT" sz="1400" dirty="0">
              <a:latin typeface="+mn-lt"/>
            </a:endParaRPr>
          </a:p>
          <a:p>
            <a:endParaRPr lang="lt-LT" sz="1400" dirty="0">
              <a:latin typeface="+mn-lt"/>
            </a:endParaRPr>
          </a:p>
        </p:txBody>
      </p:sp>
    </p:spTree>
    <p:extLst>
      <p:ext uri="{BB962C8B-B14F-4D97-AF65-F5344CB8AC3E}">
        <p14:creationId xmlns:p14="http://schemas.microsoft.com/office/powerpoint/2010/main" val="16540453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783042"/>
          </a:xfrm>
          <a:prstGeom prst="rect">
            <a:avLst/>
          </a:prstGeom>
        </p:spPr>
      </p:pic>
      <p:sp>
        <p:nvSpPr>
          <p:cNvPr id="3" name="TextBox 2"/>
          <p:cNvSpPr txBox="1"/>
          <p:nvPr/>
        </p:nvSpPr>
        <p:spPr>
          <a:xfrm>
            <a:off x="1078302" y="2096219"/>
            <a:ext cx="184731" cy="369332"/>
          </a:xfrm>
          <a:prstGeom prst="rect">
            <a:avLst/>
          </a:prstGeom>
          <a:noFill/>
        </p:spPr>
        <p:txBody>
          <a:bodyPr wrap="none" rtlCol="0">
            <a:spAutoFit/>
          </a:bodyPr>
          <a:lstStyle/>
          <a:p>
            <a:endParaRPr lang="lt-LT" dirty="0">
              <a:solidFill>
                <a:prstClr val="black"/>
              </a:solidFill>
            </a:endParaRPr>
          </a:p>
        </p:txBody>
      </p:sp>
      <p:sp>
        <p:nvSpPr>
          <p:cNvPr id="8" name="TextBox 5"/>
          <p:cNvSpPr txBox="1">
            <a:spLocks noChangeArrowheads="1"/>
          </p:cNvSpPr>
          <p:nvPr/>
        </p:nvSpPr>
        <p:spPr bwMode="auto">
          <a:xfrm>
            <a:off x="433591" y="621088"/>
            <a:ext cx="10361612" cy="584775"/>
          </a:xfrm>
          <a:prstGeom prst="rect">
            <a:avLst/>
          </a:prstGeom>
          <a:noFill/>
          <a:ln w="9525">
            <a:noFill/>
            <a:miter lim="800000"/>
            <a:headEnd/>
            <a:tailEnd/>
          </a:ln>
        </p:spPr>
        <p:txBody>
          <a:bodyPr>
            <a:spAutoFit/>
          </a:bodyPr>
          <a:lstStyle/>
          <a:p>
            <a:pPr eaLnBrk="1" hangingPunct="1"/>
            <a:r>
              <a:rPr lang="lt-LT" altLang="lt-LT" sz="3200" dirty="0">
                <a:solidFill>
                  <a:prstClr val="white"/>
                </a:solidFill>
                <a:latin typeface="Myriad Pro Cond" panose="020B0506030403020204" pitchFamily="34" charset="0"/>
              </a:rPr>
              <a:t>PLANUOJAMOS PARAMOS PRIEMONĖS. KONCEPCIJA</a:t>
            </a:r>
            <a:endParaRPr lang="en-US" altLang="lt-LT" sz="3200" dirty="0">
              <a:solidFill>
                <a:prstClr val="white"/>
              </a:solidFill>
              <a:latin typeface="Myriad Pro Cond" panose="020B0506030403020204" pitchFamily="34" charset="0"/>
            </a:endParaRPr>
          </a:p>
        </p:txBody>
      </p:sp>
      <p:sp>
        <p:nvSpPr>
          <p:cNvPr id="4" name="TextBox 3"/>
          <p:cNvSpPr txBox="1"/>
          <p:nvPr/>
        </p:nvSpPr>
        <p:spPr>
          <a:xfrm>
            <a:off x="347866" y="1578406"/>
            <a:ext cx="11191875" cy="4832092"/>
          </a:xfrm>
          <a:prstGeom prst="rect">
            <a:avLst/>
          </a:prstGeom>
          <a:noFill/>
        </p:spPr>
        <p:txBody>
          <a:bodyPr wrap="square" rtlCol="0">
            <a:spAutoFit/>
          </a:bodyPr>
          <a:lstStyle/>
          <a:p>
            <a:r>
              <a:rPr lang="lt-LT" sz="1400" b="1" u="sng" dirty="0">
                <a:solidFill>
                  <a:schemeClr val="accent5">
                    <a:lumMod val="75000"/>
                  </a:schemeClr>
                </a:solidFill>
              </a:rPr>
              <a:t>Subsidijos nuo COVID-19 labiausiai nukentėjusioms įmonėms - vienkartinės išmokos įmonėms, kurių apyvarta krito 60 proc. ir daugiau</a:t>
            </a:r>
          </a:p>
          <a:p>
            <a:endParaRPr lang="lt-LT" sz="1400" b="1" u="sng" dirty="0">
              <a:solidFill>
                <a:schemeClr val="accent5">
                  <a:lumMod val="75000"/>
                </a:schemeClr>
              </a:solidFill>
            </a:endParaRPr>
          </a:p>
          <a:p>
            <a:r>
              <a:rPr lang="lt-LT" sz="1400" b="1" dirty="0"/>
              <a:t>Priemonės tikslas – </a:t>
            </a:r>
            <a:r>
              <a:rPr lang="lt-LT" sz="1400" dirty="0"/>
              <a:t>padėti labiausiai nukentėjusioms įmonėms įveikti </a:t>
            </a:r>
            <a:r>
              <a:rPr lang="lt-LT" sz="1400" dirty="0" err="1"/>
              <a:t>koronaviruso</a:t>
            </a:r>
            <a:r>
              <a:rPr lang="lt-LT" sz="1400" dirty="0"/>
              <a:t> (COVID-19 ligos) sukeltas neigiamas pasekmes ir išsaugoti įmonės likvidumą. </a:t>
            </a:r>
          </a:p>
          <a:p>
            <a:endParaRPr lang="lt-LT" sz="1400" b="1" dirty="0"/>
          </a:p>
          <a:p>
            <a:r>
              <a:rPr lang="lt-LT" sz="1400" b="1" dirty="0"/>
              <a:t>Suma: 70 mln. </a:t>
            </a:r>
            <a:r>
              <a:rPr lang="lt-LT" sz="1400" b="1" dirty="0" err="1"/>
              <a:t>Eur</a:t>
            </a:r>
            <a:r>
              <a:rPr lang="lt-LT" sz="1400" b="1" dirty="0"/>
              <a:t> </a:t>
            </a:r>
            <a:r>
              <a:rPr lang="lt-LT" sz="1400" dirty="0"/>
              <a:t>(40 mln. Pagal Komunikato skirsnį 3.1. ir 30 mln. Pagal komunikato 3.12 skirsnį). </a:t>
            </a:r>
          </a:p>
          <a:p>
            <a:endParaRPr lang="lt-LT" sz="1400" b="1" dirty="0"/>
          </a:p>
          <a:p>
            <a:r>
              <a:rPr lang="lt-LT" sz="1400" b="1" dirty="0"/>
              <a:t>Įmonėms, kurių</a:t>
            </a:r>
            <a:r>
              <a:rPr lang="lt-LT" sz="1400" dirty="0"/>
              <a:t> </a:t>
            </a:r>
            <a:r>
              <a:rPr lang="lt-LT" sz="1400" b="1" dirty="0"/>
              <a:t>vykdoma pagrindinė ūkinė veikla yra įtraukta į dėl karantino paskelbimo ribojamų ūkinių veiklų sąrašą</a:t>
            </a:r>
            <a:r>
              <a:rPr lang="lt-LT" sz="1400" dirty="0"/>
              <a:t>, taip pat tos veiklos, kurios yra ribojamos netiesiogiai ir kurių įtraukimui į sąrašą yra pritarusi Vyriausybė, ir</a:t>
            </a:r>
            <a:r>
              <a:rPr lang="lt-LT" sz="1400" b="1" dirty="0"/>
              <a:t>:</a:t>
            </a:r>
            <a:endParaRPr lang="en-US" sz="1400" dirty="0"/>
          </a:p>
          <a:p>
            <a:pPr marL="285750" lvl="0" indent="-285750" algn="just">
              <a:buFont typeface="Wingdings" panose="05000000000000000000" pitchFamily="2" charset="2"/>
              <a:buChar char="§"/>
            </a:pPr>
            <a:r>
              <a:rPr lang="lt-LT" sz="1400" b="1" dirty="0"/>
              <a:t>kurių ūkinės veiklos vidutinė vieno mėnesio apyvarta nuo </a:t>
            </a:r>
            <a:r>
              <a:rPr lang="lt-LT" sz="1400" b="1" dirty="0" err="1"/>
              <a:t>koronaviruso</a:t>
            </a:r>
            <a:r>
              <a:rPr lang="lt-LT" sz="1400" b="1" dirty="0"/>
              <a:t> (COVID-19 ligos) sumažėjo ne mažiau kaip 60 proc.</a:t>
            </a:r>
            <a:r>
              <a:rPr lang="lt-LT" sz="1400" dirty="0"/>
              <a:t> (lyginama </a:t>
            </a:r>
            <a:r>
              <a:rPr lang="lt-LT" sz="1400" b="1" dirty="0"/>
              <a:t>2020-11-01–2021-01-31</a:t>
            </a:r>
            <a:r>
              <a:rPr lang="lt-LT" sz="1400" dirty="0"/>
              <a:t> laikotarpio apyvarta su 2019–2020 metų atitinkamo laikotarpio vidutine vieno mėnesio apyvarta; (taikoma įmonėms, kurios nuo </a:t>
            </a:r>
            <a:r>
              <a:rPr lang="lt-LT" sz="1400" b="1" dirty="0"/>
              <a:t>2019 m. lapkričio 1 d. iki 2020 m. sausio 31 d.</a:t>
            </a:r>
            <a:r>
              <a:rPr lang="lt-LT" sz="1400" dirty="0"/>
              <a:t> gavo pajamų). </a:t>
            </a:r>
            <a:r>
              <a:rPr lang="lt-LT" sz="1400" b="1" dirty="0"/>
              <a:t>Jeigu veikla buvo uždrausta po 2020 m. lapkričio 30 d., pajamų kritimo lyginimo laikotarpis yra 2020-12-01–2021-01-31. </a:t>
            </a:r>
            <a:endParaRPr lang="en-US" sz="1400" dirty="0"/>
          </a:p>
          <a:p>
            <a:pPr marL="285750" lvl="0" indent="-285750" algn="just">
              <a:buFont typeface="Wingdings" panose="05000000000000000000" pitchFamily="2" charset="2"/>
              <a:buChar char="§"/>
            </a:pPr>
            <a:r>
              <a:rPr lang="lt-LT" sz="1400" b="1" dirty="0"/>
              <a:t>kurių 2020 m. pelnas palyginus su 2019 m. pelnu sumažėjo ne mažiau kaip 60 proc.</a:t>
            </a:r>
            <a:endParaRPr lang="lt-LT" sz="1400" dirty="0"/>
          </a:p>
          <a:p>
            <a:pPr marL="285750" lvl="0" indent="-285750" algn="just">
              <a:buFont typeface="Wingdings" panose="05000000000000000000" pitchFamily="2" charset="2"/>
              <a:buChar char="§"/>
            </a:pPr>
            <a:r>
              <a:rPr lang="lt-LT" sz="1400" dirty="0"/>
              <a:t>įsteigtos nuo 2019 m. lapkričio 1 d. iki 2020 m. lapkričio 30 d., tačiau Nutarimo Nr. 1226 6.1 papunktyje nustatytu laikotarpiu </a:t>
            </a:r>
            <a:r>
              <a:rPr lang="lt-LT" sz="1400" b="1" dirty="0"/>
              <a:t>pajamų negavusios įmonės</a:t>
            </a:r>
            <a:r>
              <a:rPr lang="lt-LT" sz="1400" dirty="0"/>
              <a:t>. </a:t>
            </a:r>
          </a:p>
          <a:p>
            <a:pPr marL="285750" lvl="0" indent="-285750" algn="just">
              <a:buFont typeface="Wingdings" panose="05000000000000000000" pitchFamily="2" charset="2"/>
              <a:buChar char="§"/>
            </a:pPr>
            <a:r>
              <a:rPr lang="lt-LT" sz="1400" dirty="0"/>
              <a:t>Yra papildomų reikalavimų. </a:t>
            </a:r>
          </a:p>
          <a:p>
            <a:pPr lvl="0"/>
            <a:endParaRPr lang="lt-LT" sz="1400" dirty="0"/>
          </a:p>
          <a:p>
            <a:pPr algn="just"/>
            <a:r>
              <a:rPr lang="lt-LT" sz="1400" b="1" dirty="0"/>
              <a:t>Remiama veikla: įmonės veiklos skatinimas, </a:t>
            </a:r>
            <a:r>
              <a:rPr lang="lt-LT" sz="1400" b="1" u="sng" dirty="0"/>
              <a:t>skiriant subsidijas įmonės dalies nepadengtų pastovių išlaidų</a:t>
            </a:r>
            <a:r>
              <a:rPr lang="lt-LT" sz="1400" u="sng" dirty="0"/>
              <a:t> </a:t>
            </a:r>
            <a:r>
              <a:rPr lang="lt-LT" sz="1400" b="1" u="sng" dirty="0"/>
              <a:t>padengimui. </a:t>
            </a:r>
            <a:r>
              <a:rPr lang="lt-LT" sz="1400" b="1" dirty="0"/>
              <a:t>Nepadengtos pastoviosios išlaidos</a:t>
            </a:r>
            <a:r>
              <a:rPr lang="lt-LT" sz="1400" dirty="0"/>
              <a:t> – tai per tinkamą finansuoti laikotarpį įmonių patirtos pastoviosios išlaidos, kurios per tą patį laikotarpį nepadengiamos iš pelno ir kurios nepadengiamos iš kitų šaltinių, pavyzdžiui, draudimo, laikinosios pagalbos priemonių, arba paramos iš kitų šaltinių. Subsidijos lėšomis </a:t>
            </a:r>
            <a:r>
              <a:rPr lang="lt-LT" sz="1400" b="1" dirty="0"/>
              <a:t>draudžiama atsiskaityti</a:t>
            </a:r>
            <a:r>
              <a:rPr lang="lt-LT" sz="1400" dirty="0"/>
              <a:t> už nuomos, komunalines  ir kitas paslaugas, jei šių paslaugų teikėjas  </a:t>
            </a:r>
            <a:r>
              <a:rPr lang="lt-LT" sz="1400" b="1" dirty="0"/>
              <a:t>priklauso tai pačiai vienetų grupei (susijusioms įmonėms)</a:t>
            </a:r>
            <a:r>
              <a:rPr lang="lt-LT" sz="1400" dirty="0"/>
              <a:t>. </a:t>
            </a:r>
            <a:endParaRPr lang="en-US" sz="1400" dirty="0"/>
          </a:p>
        </p:txBody>
      </p:sp>
    </p:spTree>
    <p:extLst>
      <p:ext uri="{BB962C8B-B14F-4D97-AF65-F5344CB8AC3E}">
        <p14:creationId xmlns:p14="http://schemas.microsoft.com/office/powerpoint/2010/main" val="13410285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783042"/>
          </a:xfrm>
          <a:prstGeom prst="rect">
            <a:avLst/>
          </a:prstGeom>
        </p:spPr>
      </p:pic>
      <p:sp>
        <p:nvSpPr>
          <p:cNvPr id="3" name="TextBox 2"/>
          <p:cNvSpPr txBox="1"/>
          <p:nvPr/>
        </p:nvSpPr>
        <p:spPr>
          <a:xfrm>
            <a:off x="1078302" y="2096219"/>
            <a:ext cx="184731" cy="369332"/>
          </a:xfrm>
          <a:prstGeom prst="rect">
            <a:avLst/>
          </a:prstGeom>
          <a:noFill/>
        </p:spPr>
        <p:txBody>
          <a:bodyPr wrap="none" rtlCol="0">
            <a:spAutoFit/>
          </a:bodyPr>
          <a:lstStyle/>
          <a:p>
            <a:endParaRPr lang="lt-LT" dirty="0">
              <a:solidFill>
                <a:prstClr val="black"/>
              </a:solidFill>
            </a:endParaRPr>
          </a:p>
        </p:txBody>
      </p:sp>
      <p:sp>
        <p:nvSpPr>
          <p:cNvPr id="8" name="TextBox 5"/>
          <p:cNvSpPr txBox="1">
            <a:spLocks noChangeArrowheads="1"/>
          </p:cNvSpPr>
          <p:nvPr/>
        </p:nvSpPr>
        <p:spPr bwMode="auto">
          <a:xfrm>
            <a:off x="433591" y="611563"/>
            <a:ext cx="10361612" cy="1077218"/>
          </a:xfrm>
          <a:prstGeom prst="rect">
            <a:avLst/>
          </a:prstGeom>
          <a:noFill/>
          <a:ln w="9525">
            <a:noFill/>
            <a:miter lim="800000"/>
            <a:headEnd/>
            <a:tailEnd/>
          </a:ln>
        </p:spPr>
        <p:txBody>
          <a:bodyPr>
            <a:spAutoFit/>
          </a:bodyPr>
          <a:lstStyle/>
          <a:p>
            <a:pPr eaLnBrk="1" hangingPunct="1"/>
            <a:r>
              <a:rPr lang="lt-LT" altLang="lt-LT" sz="3200" dirty="0">
                <a:solidFill>
                  <a:prstClr val="white"/>
                </a:solidFill>
                <a:latin typeface="Myriad Pro Cond" panose="020B0506030403020204" pitchFamily="34" charset="0"/>
              </a:rPr>
              <a:t>PLANUOJAMOS PARAMOS PRIEMONĖS. KONCEPCIJA</a:t>
            </a:r>
            <a:endParaRPr lang="en-US" altLang="lt-LT" sz="3200" dirty="0">
              <a:solidFill>
                <a:prstClr val="white"/>
              </a:solidFill>
              <a:latin typeface="Myriad Pro Cond" panose="020B0506030403020204" pitchFamily="34" charset="0"/>
            </a:endParaRPr>
          </a:p>
          <a:p>
            <a:pPr eaLnBrk="1" hangingPunct="1"/>
            <a:endParaRPr lang="en-US" altLang="lt-LT" sz="3200" dirty="0">
              <a:solidFill>
                <a:prstClr val="white"/>
              </a:solidFill>
              <a:latin typeface="Myriad Pro Cond" panose="020B0506030403020204" pitchFamily="34" charset="0"/>
            </a:endParaRPr>
          </a:p>
        </p:txBody>
      </p:sp>
      <p:sp>
        <p:nvSpPr>
          <p:cNvPr id="4" name="TextBox 3"/>
          <p:cNvSpPr txBox="1"/>
          <p:nvPr/>
        </p:nvSpPr>
        <p:spPr>
          <a:xfrm>
            <a:off x="433591" y="1535172"/>
            <a:ext cx="11191875" cy="5401479"/>
          </a:xfrm>
          <a:prstGeom prst="rect">
            <a:avLst/>
          </a:prstGeom>
          <a:noFill/>
        </p:spPr>
        <p:txBody>
          <a:bodyPr wrap="square" rtlCol="0">
            <a:spAutoFit/>
          </a:bodyPr>
          <a:lstStyle/>
          <a:p>
            <a:r>
              <a:rPr lang="lt-LT" sz="1400" b="1" u="sng" dirty="0">
                <a:solidFill>
                  <a:schemeClr val="accent5">
                    <a:lumMod val="75000"/>
                  </a:schemeClr>
                </a:solidFill>
              </a:rPr>
              <a:t>Subsidijos nuo COVID-19 labiausiai nukentėjusioms įmonėms - vienkartinės išmokos įmonėms, kurių apyvarta krito 60 proc. ir daugiau</a:t>
            </a:r>
          </a:p>
          <a:p>
            <a:endParaRPr lang="lt-LT" sz="1400" b="1" u="sng" dirty="0">
              <a:solidFill>
                <a:schemeClr val="accent5">
                  <a:lumMod val="75000"/>
                </a:schemeClr>
              </a:solidFill>
            </a:endParaRPr>
          </a:p>
          <a:p>
            <a:pPr lvl="0"/>
            <a:r>
              <a:rPr lang="en-GB" sz="1300" b="1" u="sng" dirty="0" err="1"/>
              <a:t>Alternatyva</a:t>
            </a:r>
            <a:r>
              <a:rPr lang="en-GB" sz="1300" b="1" u="sng" dirty="0"/>
              <a:t> </a:t>
            </a:r>
            <a:r>
              <a:rPr lang="en-GB" sz="1300" b="1" u="sng" dirty="0" err="1"/>
              <a:t>pagal</a:t>
            </a:r>
            <a:r>
              <a:rPr lang="en-GB" sz="1300" b="1" u="sng" dirty="0"/>
              <a:t> </a:t>
            </a:r>
            <a:r>
              <a:rPr lang="en-GB" sz="1300" b="1" u="sng" dirty="0" err="1"/>
              <a:t>Komunikato</a:t>
            </a:r>
            <a:r>
              <a:rPr lang="en-GB" sz="1300" b="1" u="sng" dirty="0"/>
              <a:t> 3.1 </a:t>
            </a:r>
            <a:r>
              <a:rPr lang="en-GB" sz="1300" b="1" u="sng" dirty="0" err="1"/>
              <a:t>skirsnį</a:t>
            </a:r>
            <a:r>
              <a:rPr lang="en-GB" sz="1300" b="1" u="sng" dirty="0"/>
              <a:t>:</a:t>
            </a:r>
            <a:endParaRPr lang="en-US" sz="1300" dirty="0"/>
          </a:p>
          <a:p>
            <a:pPr marL="285750" lvl="0" indent="-285750">
              <a:buFont typeface="Wingdings" panose="05000000000000000000" pitchFamily="2" charset="2"/>
              <a:buChar char="§"/>
            </a:pPr>
            <a:r>
              <a:rPr lang="lt-LT" sz="1300" b="1" dirty="0"/>
              <a:t>Intensyvumas </a:t>
            </a:r>
            <a:r>
              <a:rPr lang="lt-LT" sz="1300" dirty="0"/>
              <a:t>– </a:t>
            </a:r>
            <a:r>
              <a:rPr lang="lt-LT" sz="1300" b="1" dirty="0"/>
              <a:t>nemažesnis, kaip 60 proc. </a:t>
            </a:r>
            <a:r>
              <a:rPr lang="lt-LT" sz="1300" dirty="0"/>
              <a:t>nuo su darbo santykiais arba jų esmę atitinkančiais santykiais susijusių pajamų </a:t>
            </a:r>
            <a:r>
              <a:rPr lang="lt-LT" sz="1300" b="1" dirty="0"/>
              <a:t>sumokėtos / įskaitytos gyventojų pajamų mokesčio (toliau </a:t>
            </a:r>
            <a:r>
              <a:rPr lang="lt-LT" sz="1300" dirty="0"/>
              <a:t>–</a:t>
            </a:r>
            <a:r>
              <a:rPr lang="lt-LT" sz="1300" b="1" dirty="0"/>
              <a:t> GPM) sumos</a:t>
            </a:r>
            <a:r>
              <a:rPr lang="lt-LT" sz="1300" dirty="0"/>
              <a:t> (visos ar jos dalies), kuri padengė 2019 metų mokestinio laikotarpio GPM prievolę (vertinami mokėjimai / įskaitymai, atlikti iki 2020 m. sausio 31 d.). </a:t>
            </a:r>
          </a:p>
          <a:p>
            <a:pPr marL="285750" indent="-285750">
              <a:buFont typeface="Wingdings" panose="05000000000000000000" pitchFamily="2" charset="2"/>
              <a:buChar char="§"/>
            </a:pPr>
            <a:r>
              <a:rPr lang="lt-LT" sz="1300" b="1" dirty="0"/>
              <a:t>Intensyvumo proc. dydis lygus ūkinės veiklos vidutiniam vieno mėnesio apyvartos kritimo proc. dydžiui (t. y. jei apyvarta krito 61 proc., intensyvumas yra lygus 61 proc. ir t. t.). Intensyvumas negali viršyti 100 proc. </a:t>
            </a:r>
          </a:p>
          <a:p>
            <a:pPr marL="285750" lvl="0" indent="-285750">
              <a:buFont typeface="Wingdings" panose="05000000000000000000" pitchFamily="2" charset="2"/>
              <a:buChar char="§"/>
            </a:pPr>
            <a:r>
              <a:rPr lang="lt-LT" sz="1300" b="1" dirty="0"/>
              <a:t>Didžiausios subsidijos dydis</a:t>
            </a:r>
            <a:r>
              <a:rPr lang="lt-LT" sz="1300" dirty="0"/>
              <a:t> – </a:t>
            </a:r>
            <a:r>
              <a:rPr lang="lt-LT" sz="1300" b="1" dirty="0"/>
              <a:t>iki 100 000 EUR vienam ūkio subjektui (visoms susijusioms įmonėms)</a:t>
            </a:r>
            <a:r>
              <a:rPr lang="lt-LT" sz="1300" dirty="0"/>
              <a:t>, bet sukaupta suma ne daugiau kaip </a:t>
            </a:r>
            <a:r>
              <a:rPr lang="lt-LT" sz="1300" b="1" dirty="0"/>
              <a:t>1,8 </a:t>
            </a:r>
            <a:r>
              <a:rPr lang="lt-LT" sz="1300" b="1" dirty="0" err="1"/>
              <a:t>mln</a:t>
            </a:r>
            <a:r>
              <a:rPr lang="lt-LT" sz="1300" b="1" dirty="0"/>
              <a:t> </a:t>
            </a:r>
            <a:r>
              <a:rPr lang="lt-LT" sz="1300" b="1" dirty="0" err="1"/>
              <a:t>Eur</a:t>
            </a:r>
            <a:r>
              <a:rPr lang="lt-LT" sz="1300" dirty="0"/>
              <a:t> </a:t>
            </a:r>
            <a:r>
              <a:rPr lang="lt-LT" sz="1300" b="1" dirty="0"/>
              <a:t>vienam ūkio subjektui</a:t>
            </a:r>
            <a:r>
              <a:rPr lang="lt-LT" sz="1300" dirty="0"/>
              <a:t> (skaičiuojama visa pagal Komunikato 3.1 skirsnį gauta pagalba).</a:t>
            </a:r>
            <a:endParaRPr lang="en-US" sz="1300" dirty="0"/>
          </a:p>
          <a:p>
            <a:pPr marL="285750" indent="-285750">
              <a:buFont typeface="Wingdings" panose="05000000000000000000" pitchFamily="2" charset="2"/>
              <a:buChar char="§"/>
            </a:pPr>
            <a:r>
              <a:rPr lang="lt-LT" sz="1300" b="1" dirty="0"/>
              <a:t>Mažiausia galima skirti suma </a:t>
            </a:r>
            <a:r>
              <a:rPr lang="lt-LT" sz="1300" dirty="0"/>
              <a:t>– </a:t>
            </a:r>
            <a:r>
              <a:rPr lang="lt-LT" sz="1300" b="1" dirty="0"/>
              <a:t>500 </a:t>
            </a:r>
            <a:r>
              <a:rPr lang="lt-LT" sz="1300" b="1" dirty="0" err="1"/>
              <a:t>Eur</a:t>
            </a:r>
            <a:r>
              <a:rPr lang="lt-LT" sz="1300" b="1" dirty="0"/>
              <a:t>.</a:t>
            </a:r>
          </a:p>
          <a:p>
            <a:r>
              <a:rPr lang="lt-LT" sz="1300" b="1" u="sng" dirty="0"/>
              <a:t>Alternatyva pagal Komunikato 3.12 skirsnį:</a:t>
            </a:r>
            <a:endParaRPr lang="en-US" sz="1300" dirty="0"/>
          </a:p>
          <a:p>
            <a:pPr marL="285750" lvl="0" indent="-285750">
              <a:buFont typeface="Wingdings" panose="05000000000000000000" pitchFamily="2" charset="2"/>
              <a:buChar char="§"/>
            </a:pPr>
            <a:r>
              <a:rPr lang="lt-LT" sz="1300" dirty="0"/>
              <a:t>Intensyvumas – negali </a:t>
            </a:r>
            <a:r>
              <a:rPr lang="lt-LT" sz="1300" b="1" dirty="0"/>
              <a:t>viršyti 70 % nepadengtų pastoviųjų išlaidų,</a:t>
            </a:r>
            <a:r>
              <a:rPr lang="lt-LT" sz="1300" dirty="0"/>
              <a:t> </a:t>
            </a:r>
            <a:r>
              <a:rPr lang="lt-LT" sz="1300" b="1" dirty="0"/>
              <a:t>išskyrus labai mažas ir mažąsias įmones</a:t>
            </a:r>
            <a:r>
              <a:rPr lang="lt-LT" sz="1300" dirty="0"/>
              <a:t>, </a:t>
            </a:r>
            <a:r>
              <a:rPr lang="lt-LT" sz="1300" b="1" dirty="0"/>
              <a:t>kurių pagalbos intensyvumas turėtų neviršyti 90 % nepadengtų pastoviųjų išlaidų</a:t>
            </a:r>
            <a:r>
              <a:rPr lang="lt-LT" sz="1300" dirty="0"/>
              <a:t>. </a:t>
            </a:r>
            <a:r>
              <a:rPr lang="lt-LT" sz="1300" b="1" dirty="0"/>
              <a:t>Didžiausios subsidijos dydis</a:t>
            </a:r>
            <a:r>
              <a:rPr lang="lt-LT" sz="1300" dirty="0"/>
              <a:t> – </a:t>
            </a:r>
            <a:r>
              <a:rPr lang="lt-LT" sz="1300" b="1" dirty="0"/>
              <a:t>iki 100 000 EUR</a:t>
            </a:r>
            <a:r>
              <a:rPr lang="lt-LT" sz="1300" dirty="0"/>
              <a:t> vienam ūkio subjektui (visoms susijusioms įmonėms), bet sukaupta suma ne daugiau kaip </a:t>
            </a:r>
            <a:r>
              <a:rPr lang="lt-LT" sz="1300" b="1" dirty="0"/>
              <a:t>10 mln. </a:t>
            </a:r>
            <a:r>
              <a:rPr lang="lt-LT" sz="1300" b="1" dirty="0" err="1"/>
              <a:t>Eur</a:t>
            </a:r>
            <a:r>
              <a:rPr lang="lt-LT" sz="1300" dirty="0"/>
              <a:t> </a:t>
            </a:r>
            <a:r>
              <a:rPr lang="lt-LT" sz="1300" b="1" dirty="0"/>
              <a:t>vienam ūkio subjektui </a:t>
            </a:r>
            <a:r>
              <a:rPr lang="lt-LT" sz="1300" dirty="0"/>
              <a:t> (skaičiuojama visa pagal Komunikato 3.12 skirsnį gauta pagalba). </a:t>
            </a:r>
            <a:endParaRPr lang="en-US" sz="1300" dirty="0"/>
          </a:p>
          <a:p>
            <a:pPr marL="285750" lvl="0" indent="-285750">
              <a:buFont typeface="Wingdings" panose="05000000000000000000" pitchFamily="2" charset="2"/>
              <a:buChar char="§"/>
            </a:pPr>
            <a:r>
              <a:rPr lang="lt-LT" sz="1300" b="1" dirty="0"/>
              <a:t>Išlaidos turi būti patirtos laikotarpiu nuo 2021 m. vasario 1 d. iki 2021 m. balandžio 30 d. </a:t>
            </a:r>
            <a:endParaRPr lang="en-US" sz="1300" dirty="0"/>
          </a:p>
          <a:p>
            <a:pPr marL="285750" lvl="0" indent="-285750">
              <a:buFont typeface="Wingdings" panose="05000000000000000000" pitchFamily="2" charset="2"/>
              <a:buChar char="§"/>
            </a:pPr>
            <a:r>
              <a:rPr lang="lt-LT" sz="1300" dirty="0"/>
              <a:t>Pagalba pagal šią priemonę nesumuojama su kita pagalba toms pačioms tinkamoms finansuoti išlaidoms padengti</a:t>
            </a:r>
            <a:r>
              <a:rPr lang="lt-LT" sz="1300" b="1" dirty="0"/>
              <a:t>.</a:t>
            </a:r>
            <a:endParaRPr lang="en-US" sz="1300" dirty="0"/>
          </a:p>
          <a:p>
            <a:pPr algn="just"/>
            <a:r>
              <a:rPr lang="lt-LT" sz="1300" dirty="0"/>
              <a:t>Taikant šį punktą, </a:t>
            </a:r>
            <a:r>
              <a:rPr lang="lt-LT" sz="1300" b="1" u="sng" dirty="0"/>
              <a:t>įmonių nuostoliai, nurodyti jų pelno (nuostolių) ataskaitose</a:t>
            </a:r>
            <a:r>
              <a:rPr lang="lt-LT" sz="1300" dirty="0"/>
              <a:t>, </a:t>
            </a:r>
            <a:r>
              <a:rPr lang="lt-LT" sz="1300" u="sng" dirty="0"/>
              <a:t>finansuoti tinkamu laikotarpiu laikomi nepadengtomis pastoviosiomis išlaidomis.</a:t>
            </a:r>
            <a:r>
              <a:rPr lang="lt-LT" sz="1300" dirty="0"/>
              <a:t> Vienkartiniai vertės sumažėjimo nuostoliai į nuostolių apskaičiavimą pagal šią nuostatą neįtraukiami. </a:t>
            </a:r>
            <a:r>
              <a:rPr lang="lt-LT" sz="1300" b="1" dirty="0"/>
              <a:t>Pagalba pagal šią priemonę gali būti teikiama remiantis prognozuojamais nuostoliais, o galutinė pagalbos suma nustatoma realizavus </a:t>
            </a:r>
            <a:r>
              <a:rPr lang="lt-LT" sz="1300" b="1" u="sng" dirty="0"/>
              <a:t>nuostolius,</a:t>
            </a:r>
            <a:r>
              <a:rPr lang="lt-LT" sz="1300" u="sng" dirty="0"/>
              <a:t> </a:t>
            </a:r>
            <a:r>
              <a:rPr lang="lt-LT" sz="1300" b="1" u="sng" dirty="0"/>
              <a:t>remiantis audituotomis finansinėmis ataskaitomis</a:t>
            </a:r>
            <a:r>
              <a:rPr lang="lt-LT" sz="1300" b="1" dirty="0"/>
              <a:t>.</a:t>
            </a:r>
            <a:r>
              <a:rPr lang="lt-LT" sz="1300" dirty="0"/>
              <a:t> </a:t>
            </a:r>
            <a:r>
              <a:rPr lang="lt-LT" sz="1300" b="1" u="sng" dirty="0"/>
              <a:t>Bet koks mokėjimas, viršijantis galutinę pagalbos sumą, turi būti grąžintas.</a:t>
            </a:r>
            <a:endParaRPr lang="en-US" sz="1300" dirty="0"/>
          </a:p>
          <a:p>
            <a:pPr algn="just"/>
            <a:r>
              <a:rPr lang="lt-LT" sz="1300" b="1" dirty="0"/>
              <a:t>Subsidija gali būti skiriama vienam pareiškėjui vieną kartą ne vėliau kaip iki 2021-06-30. Pareiškėjas gali teikti tik vieną paraišką paramai gauti pagal Komunikato 3.1 arba 3.12 skirsnį. Vykdoma tęstinė atranka, kvietimas stabdomas anksčiau</a:t>
            </a:r>
            <a:r>
              <a:rPr lang="lt-LT" sz="1300" dirty="0"/>
              <a:t>, jeigu pagal priimtus sprendimus dėl subsidijos skyrimo ir pateiktas naujas subsidijų paraiškas paskirstyta ir prašomų skirti subsidijų suma sudaro galimybę paskirstyti visą priemonei skirtą lėšų sumą. </a:t>
            </a:r>
            <a:r>
              <a:rPr lang="lt-LT" sz="1300" dirty="0">
                <a:hlinkClick r:id="rId4"/>
              </a:rPr>
              <a:t>www.vmi.lt</a:t>
            </a:r>
            <a:r>
              <a:rPr lang="lt-LT" sz="1300" dirty="0"/>
              <a:t> </a:t>
            </a:r>
            <a:endParaRPr lang="en-US" sz="1300" dirty="0"/>
          </a:p>
          <a:p>
            <a:pPr algn="just"/>
            <a:endParaRPr lang="en-US" b="1" u="sng" dirty="0">
              <a:solidFill>
                <a:schemeClr val="accent5">
                  <a:lumMod val="75000"/>
                </a:schemeClr>
              </a:solidFill>
            </a:endParaRPr>
          </a:p>
        </p:txBody>
      </p:sp>
    </p:spTree>
    <p:extLst>
      <p:ext uri="{BB962C8B-B14F-4D97-AF65-F5344CB8AC3E}">
        <p14:creationId xmlns:p14="http://schemas.microsoft.com/office/powerpoint/2010/main" val="18880263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783042"/>
          </a:xfrm>
          <a:prstGeom prst="rect">
            <a:avLst/>
          </a:prstGeom>
        </p:spPr>
      </p:pic>
      <p:sp>
        <p:nvSpPr>
          <p:cNvPr id="3" name="TextBox 2"/>
          <p:cNvSpPr txBox="1"/>
          <p:nvPr/>
        </p:nvSpPr>
        <p:spPr>
          <a:xfrm>
            <a:off x="1078302" y="2096219"/>
            <a:ext cx="184731" cy="369332"/>
          </a:xfrm>
          <a:prstGeom prst="rect">
            <a:avLst/>
          </a:prstGeom>
          <a:noFill/>
        </p:spPr>
        <p:txBody>
          <a:bodyPr wrap="none" rtlCol="0">
            <a:spAutoFit/>
          </a:bodyPr>
          <a:lstStyle/>
          <a:p>
            <a:endParaRPr lang="lt-LT" dirty="0">
              <a:solidFill>
                <a:prstClr val="black"/>
              </a:solidFill>
            </a:endParaRPr>
          </a:p>
        </p:txBody>
      </p:sp>
      <p:sp>
        <p:nvSpPr>
          <p:cNvPr id="8" name="TextBox 5"/>
          <p:cNvSpPr txBox="1">
            <a:spLocks noChangeArrowheads="1"/>
          </p:cNvSpPr>
          <p:nvPr/>
        </p:nvSpPr>
        <p:spPr bwMode="auto">
          <a:xfrm>
            <a:off x="433591" y="621088"/>
            <a:ext cx="10361612" cy="1077218"/>
          </a:xfrm>
          <a:prstGeom prst="rect">
            <a:avLst/>
          </a:prstGeom>
          <a:noFill/>
          <a:ln w="9525">
            <a:noFill/>
            <a:miter lim="800000"/>
            <a:headEnd/>
            <a:tailEnd/>
          </a:ln>
        </p:spPr>
        <p:txBody>
          <a:bodyPr>
            <a:spAutoFit/>
          </a:bodyPr>
          <a:lstStyle/>
          <a:p>
            <a:pPr eaLnBrk="1" hangingPunct="1"/>
            <a:r>
              <a:rPr lang="lt-LT" altLang="lt-LT" sz="3200" dirty="0">
                <a:solidFill>
                  <a:prstClr val="white"/>
                </a:solidFill>
                <a:latin typeface="Myriad Pro Cond" panose="020B0506030403020204" pitchFamily="34" charset="0"/>
              </a:rPr>
              <a:t>PLANUOJAMOS PARAMOS PRIEMONĖS. KONCEPCIJA</a:t>
            </a:r>
            <a:endParaRPr lang="en-US" altLang="lt-LT" sz="3200" dirty="0">
              <a:solidFill>
                <a:prstClr val="white"/>
              </a:solidFill>
              <a:latin typeface="Myriad Pro Cond" panose="020B0506030403020204" pitchFamily="34" charset="0"/>
            </a:endParaRPr>
          </a:p>
          <a:p>
            <a:pPr eaLnBrk="1" hangingPunct="1"/>
            <a:endParaRPr lang="en-US" altLang="lt-LT" sz="3200" dirty="0">
              <a:solidFill>
                <a:prstClr val="white"/>
              </a:solidFill>
              <a:latin typeface="Myriad Pro Cond" panose="020B0506030403020204" pitchFamily="34" charset="0"/>
            </a:endParaRPr>
          </a:p>
        </p:txBody>
      </p:sp>
      <p:sp>
        <p:nvSpPr>
          <p:cNvPr id="4" name="TextBox 3"/>
          <p:cNvSpPr txBox="1"/>
          <p:nvPr/>
        </p:nvSpPr>
        <p:spPr>
          <a:xfrm>
            <a:off x="157366" y="1393741"/>
            <a:ext cx="11191875" cy="5693866"/>
          </a:xfrm>
          <a:prstGeom prst="rect">
            <a:avLst/>
          </a:prstGeom>
          <a:noFill/>
        </p:spPr>
        <p:txBody>
          <a:bodyPr wrap="square" rtlCol="0">
            <a:spAutoFit/>
          </a:bodyPr>
          <a:lstStyle/>
          <a:p>
            <a:r>
              <a:rPr lang="lt-LT" sz="1400" b="1" u="sng" dirty="0">
                <a:solidFill>
                  <a:schemeClr val="accent5">
                    <a:lumMod val="75000"/>
                  </a:schemeClr>
                </a:solidFill>
              </a:rPr>
              <a:t>Subsidijos nuo COVID-19 nukentėjusiems individualią veiklą vykdantiems asmenims - vienkartinės išmokos individualiai dirbantiems.</a:t>
            </a:r>
          </a:p>
          <a:p>
            <a:endParaRPr lang="lt-LT" sz="1400" b="1" u="sng" dirty="0">
              <a:solidFill>
                <a:schemeClr val="accent5">
                  <a:lumMod val="75000"/>
                </a:schemeClr>
              </a:solidFill>
            </a:endParaRPr>
          </a:p>
          <a:p>
            <a:pPr lvl="0"/>
            <a:r>
              <a:rPr lang="lt-LT" sz="1400" b="1" dirty="0"/>
              <a:t>Priemonės tikslas </a:t>
            </a:r>
            <a:r>
              <a:rPr lang="lt-LT" sz="1400" dirty="0"/>
              <a:t>–</a:t>
            </a:r>
            <a:r>
              <a:rPr lang="lt-LT" sz="1400" b="1" dirty="0"/>
              <a:t> </a:t>
            </a:r>
            <a:r>
              <a:rPr lang="lt-LT" sz="1400" dirty="0"/>
              <a:t>padėti individualią veiklą vykdantiems asmenims  įveikti </a:t>
            </a:r>
            <a:r>
              <a:rPr lang="lt-LT" sz="1400" dirty="0" err="1"/>
              <a:t>koronaviruso</a:t>
            </a:r>
            <a:r>
              <a:rPr lang="lt-LT" sz="1400" dirty="0"/>
              <a:t> (COVID-19) sukeltas neigiamas pasekmes ir išsaugoti savo vykdomos veiklos likvidumą</a:t>
            </a:r>
            <a:r>
              <a:rPr lang="lt-LT" sz="1400" b="1" dirty="0"/>
              <a:t>. Suma: 30 mln. </a:t>
            </a:r>
            <a:r>
              <a:rPr lang="lt-LT" sz="1400" b="1" dirty="0" err="1"/>
              <a:t>Eur</a:t>
            </a:r>
            <a:r>
              <a:rPr lang="lt-LT" sz="1400" b="1" dirty="0"/>
              <a:t>. </a:t>
            </a:r>
          </a:p>
          <a:p>
            <a:r>
              <a:rPr lang="lt-LT" sz="1400" dirty="0"/>
              <a:t>I</a:t>
            </a:r>
            <a:r>
              <a:rPr lang="it-IT" sz="1400" dirty="0"/>
              <a:t>ndividuali</a:t>
            </a:r>
            <a:r>
              <a:rPr lang="lt-LT" sz="1400" dirty="0"/>
              <a:t>ą veiklą vykdantiems asmenims, kurių vykdoma ūkinė veikla įtraukta į dėl karantino paskelbimo ribojamų ūkinių veiklų sąrašą ir </a:t>
            </a:r>
            <a:endParaRPr lang="en-US" sz="1400" dirty="0"/>
          </a:p>
          <a:p>
            <a:pPr marL="285750" lvl="0" indent="-285750">
              <a:buFont typeface="Wingdings" panose="05000000000000000000" pitchFamily="2" charset="2"/>
              <a:buChar char="§"/>
            </a:pPr>
            <a:r>
              <a:rPr lang="lt-LT" sz="1400" dirty="0">
                <a:effectLst>
                  <a:outerShdw sx="0" sy="0">
                    <a:srgbClr val="000000"/>
                  </a:outerShdw>
                </a:effectLst>
              </a:rPr>
              <a:t>kurių </a:t>
            </a:r>
            <a:r>
              <a:rPr lang="pt-PT" sz="1400" dirty="0">
                <a:effectLst>
                  <a:outerShdw sx="0" sy="0">
                    <a:srgbClr val="000000"/>
                  </a:outerShdw>
                </a:effectLst>
              </a:rPr>
              <a:t>2019 m. gautos metin</a:t>
            </a:r>
            <a:r>
              <a:rPr lang="lt-LT" sz="1400" dirty="0">
                <a:effectLst>
                  <a:outerShdw sx="0" sy="0">
                    <a:srgbClr val="000000"/>
                  </a:outerShdw>
                </a:effectLst>
              </a:rPr>
              <a:t>ė</a:t>
            </a:r>
            <a:r>
              <a:rPr lang="pt-PT" sz="1400" dirty="0">
                <a:effectLst>
                  <a:outerShdw sx="0" sy="0">
                    <a:srgbClr val="000000"/>
                  </a:outerShdw>
                </a:effectLst>
              </a:rPr>
              <a:t>s apmokestinamosios pajamos (</a:t>
            </a:r>
            <a:r>
              <a:rPr lang="lt-LT" sz="1400" dirty="0">
                <a:effectLst>
                  <a:outerShdw sx="0" sy="0">
                    <a:srgbClr val="000000"/>
                  </a:outerShdw>
                </a:effectLst>
              </a:rPr>
              <a:t>išskyrus pajamas, gautas</a:t>
            </a:r>
            <a:r>
              <a:rPr lang="fr-FR" sz="1400" dirty="0">
                <a:effectLst>
                  <a:outerShdw sx="0" sy="0">
                    <a:srgbClr val="000000"/>
                  </a:outerShdw>
                </a:effectLst>
              </a:rPr>
              <a:t> i</a:t>
            </a:r>
            <a:r>
              <a:rPr lang="lt-LT" sz="1400" dirty="0">
                <a:effectLst>
                  <a:outerShdw sx="0" sy="0">
                    <a:srgbClr val="000000"/>
                  </a:outerShdw>
                </a:effectLst>
              </a:rPr>
              <a:t>š individualios veiklos, kuri įtraukta į dėl karantino paskelbimo ribojamų ūkinių veiklų sąrašą) neviršija 12 MMA (taikomas 2019 m. galiojęs MMA dydis) ir</a:t>
            </a:r>
            <a:endParaRPr lang="en-US" sz="1400" dirty="0">
              <a:effectLst>
                <a:outerShdw sx="0" sy="0">
                  <a:srgbClr val="000000"/>
                </a:outerShdw>
              </a:effectLst>
            </a:endParaRPr>
          </a:p>
          <a:p>
            <a:pPr marL="285750" indent="-285750">
              <a:buFont typeface="Wingdings" panose="05000000000000000000" pitchFamily="2" charset="2"/>
              <a:buChar char="§"/>
            </a:pPr>
            <a:r>
              <a:rPr lang="lt-LT" sz="1400" dirty="0">
                <a:effectLst>
                  <a:outerShdw sx="0" sy="0">
                    <a:srgbClr val="000000"/>
                  </a:outerShdw>
                </a:effectLst>
              </a:rPr>
              <a:t>kurių 2020 m. gautos metinės apmokestinamosios pajamos  neviršija 36 MMA (taikomas </a:t>
            </a:r>
            <a:r>
              <a:rPr lang="fr-FR" sz="1400" dirty="0"/>
              <a:t>20</a:t>
            </a:r>
            <a:r>
              <a:rPr lang="en-GB" sz="1400" dirty="0"/>
              <a:t>20 </a:t>
            </a:r>
            <a:r>
              <a:rPr lang="fr-FR" sz="1400" dirty="0"/>
              <a:t> m. </a:t>
            </a:r>
            <a:r>
              <a:rPr lang="fr-FR" sz="1400" dirty="0" err="1"/>
              <a:t>galioj</a:t>
            </a:r>
            <a:r>
              <a:rPr lang="lt-LT" sz="1400" dirty="0" err="1"/>
              <a:t>ęs</a:t>
            </a:r>
            <a:r>
              <a:rPr lang="lt-LT" sz="1400" dirty="0"/>
              <a:t> </a:t>
            </a:r>
            <a:r>
              <a:rPr lang="fr-FR" sz="1400" dirty="0"/>
              <a:t>MMA </a:t>
            </a:r>
            <a:r>
              <a:rPr lang="fr-FR" sz="1400" dirty="0" err="1"/>
              <a:t>dydis</a:t>
            </a:r>
            <a:r>
              <a:rPr lang="lt-LT" sz="1400" dirty="0"/>
              <a:t>) </a:t>
            </a:r>
          </a:p>
          <a:p>
            <a:pPr marL="285750" indent="-285750">
              <a:buFont typeface="Wingdings" panose="05000000000000000000" pitchFamily="2" charset="2"/>
              <a:buChar char="§"/>
            </a:pPr>
            <a:r>
              <a:rPr lang="lt-LT" sz="1400" dirty="0"/>
              <a:t>Yra papildomų reikalavimų. </a:t>
            </a:r>
            <a:endParaRPr lang="lt-LT" sz="1400" b="1" dirty="0"/>
          </a:p>
          <a:p>
            <a:r>
              <a:rPr lang="lt-LT" sz="1400" b="1" dirty="0"/>
              <a:t>Remiama veikla: </a:t>
            </a:r>
            <a:r>
              <a:rPr lang="lt-LT" sz="1400" dirty="0"/>
              <a:t>subsidijos vykdomos veiklos likvidumui išsaugoti.</a:t>
            </a:r>
            <a:endParaRPr lang="lt-LT" sz="1400" b="1" dirty="0"/>
          </a:p>
          <a:p>
            <a:r>
              <a:rPr lang="lt-LT" sz="1400" b="1" dirty="0"/>
              <a:t>Pagalbos dydis ir intensyvumas: </a:t>
            </a:r>
            <a:endParaRPr lang="en-US" sz="1400" dirty="0"/>
          </a:p>
          <a:p>
            <a:r>
              <a:rPr lang="lt-LT" sz="1400" dirty="0"/>
              <a:t>Pareiškėjui, vykdančiam individualią</a:t>
            </a:r>
            <a:r>
              <a:rPr lang="lt-LT" sz="1400" b="1" dirty="0"/>
              <a:t> veiklą pagal pažymą:</a:t>
            </a:r>
            <a:endParaRPr lang="en-US" sz="1400" dirty="0"/>
          </a:p>
          <a:p>
            <a:pPr marL="285750" indent="-285750">
              <a:buFont typeface="Wingdings" panose="05000000000000000000" pitchFamily="2" charset="2"/>
              <a:buChar char="§"/>
            </a:pPr>
            <a:r>
              <a:rPr lang="lt-LT" sz="1400" b="1" dirty="0"/>
              <a:t>100 proc. už 2019 m.</a:t>
            </a:r>
            <a:r>
              <a:rPr lang="lt-LT" sz="1400" dirty="0"/>
              <a:t>  nuo individualios veiklos apmokestinamųjų pajamų apskaičiuotos </a:t>
            </a:r>
            <a:r>
              <a:rPr lang="lt-LT" sz="1400" b="1" dirty="0"/>
              <a:t>GPM sumos</a:t>
            </a:r>
            <a:r>
              <a:rPr lang="lt-LT" sz="1400" dirty="0"/>
              <a:t>, bet </a:t>
            </a:r>
            <a:r>
              <a:rPr lang="lt-LT" sz="1400" b="1" dirty="0"/>
              <a:t>ne mažiau kaip 100 </a:t>
            </a:r>
            <a:r>
              <a:rPr lang="lt-LT" sz="1400" b="1" dirty="0" err="1"/>
              <a:t>Eur</a:t>
            </a:r>
            <a:r>
              <a:rPr lang="lt-LT" sz="1400" b="1" dirty="0"/>
              <a:t> ir ne daugiau kaip 36 MMA </a:t>
            </a:r>
            <a:r>
              <a:rPr lang="lt-LT" sz="1400" dirty="0"/>
              <a:t>(t</a:t>
            </a:r>
            <a:r>
              <a:rPr lang="fr-FR" sz="1400" dirty="0" err="1"/>
              <a:t>aikomas</a:t>
            </a:r>
            <a:r>
              <a:rPr lang="fr-FR" sz="1400" dirty="0"/>
              <a:t> 2020 m. </a:t>
            </a:r>
            <a:r>
              <a:rPr lang="fr-FR" sz="1400" dirty="0" err="1"/>
              <a:t>galioj</a:t>
            </a:r>
            <a:r>
              <a:rPr lang="lt-LT" sz="1400" dirty="0" err="1"/>
              <a:t>ęs</a:t>
            </a:r>
            <a:r>
              <a:rPr lang="lt-LT" sz="1400" dirty="0"/>
              <a:t> MMA dydis). </a:t>
            </a:r>
            <a:endParaRPr lang="en-US" sz="1400" dirty="0"/>
          </a:p>
          <a:p>
            <a:r>
              <a:rPr lang="lt-LT" sz="1400" dirty="0"/>
              <a:t>Pareiškėjui, vykdančiam individualią </a:t>
            </a:r>
            <a:r>
              <a:rPr lang="lt-LT" sz="1400" b="1" dirty="0"/>
              <a:t>veiklą pagal verslo liudijimą</a:t>
            </a:r>
            <a:r>
              <a:rPr lang="lt-LT" sz="1400" dirty="0"/>
              <a:t>:</a:t>
            </a:r>
            <a:endParaRPr lang="en-US" sz="1400" dirty="0"/>
          </a:p>
          <a:p>
            <a:pPr marL="285750" indent="-285750">
              <a:buFont typeface="Wingdings" panose="05000000000000000000" pitchFamily="2" charset="2"/>
              <a:buChar char="§"/>
            </a:pPr>
            <a:r>
              <a:rPr lang="lt-LT" sz="1400" b="1" dirty="0"/>
              <a:t>100 proc. už 2019 m.</a:t>
            </a:r>
            <a:r>
              <a:rPr lang="lt-LT" sz="1400" dirty="0"/>
              <a:t> individualiai veiklai įsigytų verslo liudijimų sumokėto nustatyto </a:t>
            </a:r>
            <a:r>
              <a:rPr lang="lt-LT" sz="1400" b="1" dirty="0"/>
              <a:t>fiksuoto pajamų mokesčio sumos, </a:t>
            </a:r>
            <a:r>
              <a:rPr lang="lt-LT" sz="1400" dirty="0"/>
              <a:t>bet </a:t>
            </a:r>
            <a:r>
              <a:rPr lang="lt-LT" sz="1400" b="1" dirty="0"/>
              <a:t>ne mažiau kaip 100 </a:t>
            </a:r>
            <a:r>
              <a:rPr lang="lt-LT" sz="1400" b="1" dirty="0" err="1"/>
              <a:t>Eur</a:t>
            </a:r>
            <a:r>
              <a:rPr lang="lt-LT" sz="1400" b="1" dirty="0"/>
              <a:t> ir ne daugiau kaip 36  MMA </a:t>
            </a:r>
            <a:r>
              <a:rPr lang="lt-LT" sz="1400" dirty="0"/>
              <a:t>(t</a:t>
            </a:r>
            <a:r>
              <a:rPr lang="fr-FR" sz="1400" dirty="0" err="1"/>
              <a:t>aikomas</a:t>
            </a:r>
            <a:r>
              <a:rPr lang="fr-FR" sz="1400" dirty="0"/>
              <a:t> 2020 m. </a:t>
            </a:r>
            <a:r>
              <a:rPr lang="fr-FR" sz="1400" dirty="0" err="1"/>
              <a:t>galioj</a:t>
            </a:r>
            <a:r>
              <a:rPr lang="lt-LT" sz="1400" dirty="0" err="1"/>
              <a:t>ęs</a:t>
            </a:r>
            <a:r>
              <a:rPr lang="lt-LT" sz="1400" dirty="0"/>
              <a:t> MMA dydis). </a:t>
            </a:r>
            <a:endParaRPr lang="en-US" sz="1400" dirty="0"/>
          </a:p>
          <a:p>
            <a:r>
              <a:rPr lang="lt-LT" sz="1400" dirty="0"/>
              <a:t>Jei asmuo veiklą pradėjo vykdyti 2020 m. ir ją vykdė ne trumpiau kaip 3 mėn. laikotarpiu nenutrūkstamai arba su pertraukomis, subsidija sudaro </a:t>
            </a:r>
            <a:r>
              <a:rPr lang="lt-LT" sz="1400" b="1" dirty="0"/>
              <a:t>100 </a:t>
            </a:r>
            <a:r>
              <a:rPr lang="lt-LT" sz="1400" b="1" dirty="0" err="1"/>
              <a:t>Eur</a:t>
            </a:r>
            <a:r>
              <a:rPr lang="lt-LT" sz="1400" dirty="0"/>
              <a:t>.</a:t>
            </a:r>
            <a:endParaRPr lang="en-US" sz="1400" dirty="0"/>
          </a:p>
          <a:p>
            <a:r>
              <a:rPr lang="lt-LT" sz="1400" dirty="0"/>
              <a:t>Bendra teikiamos </a:t>
            </a:r>
            <a:r>
              <a:rPr lang="lt-LT" sz="1400" i="1" dirty="0"/>
              <a:t>de </a:t>
            </a:r>
            <a:r>
              <a:rPr lang="lt-LT" sz="1400" i="1" dirty="0" err="1"/>
              <a:t>minimis</a:t>
            </a:r>
            <a:r>
              <a:rPr lang="lt-LT" sz="1400" dirty="0"/>
              <a:t> pagalbos suma</a:t>
            </a:r>
            <a:r>
              <a:rPr lang="lt-LT" sz="1400" b="1" dirty="0"/>
              <a:t> </a:t>
            </a:r>
            <a:r>
              <a:rPr lang="lt-LT" sz="1400" dirty="0"/>
              <a:t>negali viršyti </a:t>
            </a:r>
            <a:r>
              <a:rPr lang="lt-LT" sz="1400" i="1" dirty="0"/>
              <a:t>de </a:t>
            </a:r>
            <a:r>
              <a:rPr lang="lt-LT" sz="1400" i="1" dirty="0" err="1"/>
              <a:t>minimis</a:t>
            </a:r>
            <a:r>
              <a:rPr lang="lt-LT" sz="1400" dirty="0"/>
              <a:t> ribos, t. y. daugiau kaip </a:t>
            </a:r>
            <a:r>
              <a:rPr lang="lt-LT" sz="1400" b="1" dirty="0"/>
              <a:t>200 000 </a:t>
            </a:r>
            <a:r>
              <a:rPr lang="lt-LT" sz="1400" b="1" dirty="0" err="1"/>
              <a:t>Eur</a:t>
            </a:r>
            <a:r>
              <a:rPr lang="lt-LT" sz="1400" b="1" dirty="0"/>
              <a:t> </a:t>
            </a:r>
            <a:r>
              <a:rPr lang="lt-LT" sz="1400" dirty="0"/>
              <a:t>per trejus metus </a:t>
            </a:r>
            <a:r>
              <a:rPr lang="lt-LT" sz="1400" b="1" dirty="0"/>
              <a:t>vienam ūkio subjektui</a:t>
            </a:r>
            <a:r>
              <a:rPr lang="lt-LT" sz="1400" dirty="0"/>
              <a:t>.</a:t>
            </a:r>
            <a:endParaRPr lang="en-US" sz="1400" dirty="0"/>
          </a:p>
          <a:p>
            <a:endParaRPr lang="lt-LT" sz="1400" dirty="0"/>
          </a:p>
          <a:p>
            <a:r>
              <a:rPr lang="lt-LT" sz="1400" b="1" dirty="0"/>
              <a:t>Subsidija skiriama vienam pareiškėjui tik vieną kartą, ne vėliau kaip iki 2021-06-30. Teikti paraiškas galima iki 2021-06-01. Taikoma tęstinė atranka. Kvietimas stabdomas anksčiau</a:t>
            </a:r>
            <a:r>
              <a:rPr lang="lt-LT" sz="1400" dirty="0"/>
              <a:t>, jeigu pagal priimtus sprendimus dėl subsidijos skyrimo ir pateiktas naujas subsidijų paraiškas paskirstyta ir prašomų skirti subsidijų suma sudaro galimybę paskirstyti visą priemonei skirtą lėšų sumą. </a:t>
            </a:r>
            <a:r>
              <a:rPr lang="lt-LT" sz="1400" dirty="0">
                <a:hlinkClick r:id="rId4"/>
              </a:rPr>
              <a:t>www.vmi.lt</a:t>
            </a:r>
            <a:r>
              <a:rPr lang="lt-LT" sz="1400" dirty="0"/>
              <a:t> </a:t>
            </a:r>
            <a:endParaRPr lang="en-US" sz="1400" dirty="0"/>
          </a:p>
          <a:p>
            <a:endParaRPr lang="en-US" sz="1400" dirty="0"/>
          </a:p>
          <a:p>
            <a:pPr lvl="0"/>
            <a:endParaRPr lang="en-US" sz="1400" b="1" u="sng" dirty="0">
              <a:solidFill>
                <a:schemeClr val="accent5">
                  <a:lumMod val="75000"/>
                </a:schemeClr>
              </a:solidFill>
            </a:endParaRPr>
          </a:p>
        </p:txBody>
      </p:sp>
    </p:spTree>
    <p:extLst>
      <p:ext uri="{BB962C8B-B14F-4D97-AF65-F5344CB8AC3E}">
        <p14:creationId xmlns:p14="http://schemas.microsoft.com/office/powerpoint/2010/main" val="22816805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783042"/>
          </a:xfrm>
          <a:prstGeom prst="rect">
            <a:avLst/>
          </a:prstGeom>
        </p:spPr>
      </p:pic>
      <p:sp>
        <p:nvSpPr>
          <p:cNvPr id="3" name="TextBox 2"/>
          <p:cNvSpPr txBox="1"/>
          <p:nvPr/>
        </p:nvSpPr>
        <p:spPr>
          <a:xfrm>
            <a:off x="1078302" y="2096219"/>
            <a:ext cx="184731" cy="369332"/>
          </a:xfrm>
          <a:prstGeom prst="rect">
            <a:avLst/>
          </a:prstGeom>
          <a:noFill/>
        </p:spPr>
        <p:txBody>
          <a:bodyPr wrap="none" rtlCol="0">
            <a:spAutoFit/>
          </a:bodyPr>
          <a:lstStyle/>
          <a:p>
            <a:endParaRPr lang="lt-LT" dirty="0"/>
          </a:p>
        </p:txBody>
      </p:sp>
      <p:sp>
        <p:nvSpPr>
          <p:cNvPr id="8" name="TextBox 5"/>
          <p:cNvSpPr txBox="1">
            <a:spLocks noChangeArrowheads="1"/>
          </p:cNvSpPr>
          <p:nvPr/>
        </p:nvSpPr>
        <p:spPr bwMode="auto">
          <a:xfrm>
            <a:off x="433591" y="621088"/>
            <a:ext cx="10361612" cy="584775"/>
          </a:xfrm>
          <a:prstGeom prst="rect">
            <a:avLst/>
          </a:prstGeom>
          <a:noFill/>
          <a:ln w="9525">
            <a:noFill/>
            <a:miter lim="800000"/>
            <a:headEnd/>
            <a:tailEnd/>
          </a:ln>
        </p:spPr>
        <p:txBody>
          <a:bodyPr>
            <a:spAutoFit/>
          </a:bodyPr>
          <a:lstStyle/>
          <a:p>
            <a:pPr eaLnBrk="1" hangingPunct="1"/>
            <a:r>
              <a:rPr lang="lt-LT" altLang="lt-LT" sz="3200" dirty="0">
                <a:solidFill>
                  <a:schemeClr val="bg1"/>
                </a:solidFill>
                <a:latin typeface="Myriad Pro Cond" panose="020B0506030403020204" pitchFamily="34" charset="0"/>
              </a:rPr>
              <a:t>ESAMOS PARAMOS PRIEMONĖS</a:t>
            </a:r>
            <a:endParaRPr lang="en-US" altLang="lt-LT" sz="3200" dirty="0">
              <a:solidFill>
                <a:schemeClr val="bg1"/>
              </a:solidFill>
              <a:latin typeface="Myriad Pro Cond" panose="020B0506030403020204" pitchFamily="34" charset="0"/>
            </a:endParaRPr>
          </a:p>
        </p:txBody>
      </p:sp>
      <p:sp>
        <p:nvSpPr>
          <p:cNvPr id="4" name="TextBox 3"/>
          <p:cNvSpPr txBox="1"/>
          <p:nvPr/>
        </p:nvSpPr>
        <p:spPr>
          <a:xfrm>
            <a:off x="8606808" y="1721087"/>
            <a:ext cx="2956542" cy="2477601"/>
          </a:xfrm>
          <a:prstGeom prst="rect">
            <a:avLst/>
          </a:prstGeom>
          <a:effectLst>
            <a:outerShdw blurRad="50800" dist="38100" dir="18900000" algn="b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pPr marL="285750" indent="-285750">
              <a:spcAft>
                <a:spcPts val="600"/>
              </a:spcAft>
              <a:buFont typeface="Wingdings" panose="05000000000000000000" pitchFamily="2" charset="2"/>
              <a:buChar char="§"/>
            </a:pPr>
            <a:r>
              <a:rPr lang="lt-LT" sz="1400" b="1" dirty="0">
                <a:solidFill>
                  <a:schemeClr val="accent5">
                    <a:lumMod val="75000"/>
                  </a:schemeClr>
                </a:solidFill>
              </a:rPr>
              <a:t>Garantijos kelionių organizatorių prievolių įvykdymo užtikrinimui</a:t>
            </a:r>
          </a:p>
          <a:p>
            <a:pPr marL="285750" indent="-285750">
              <a:spcAft>
                <a:spcPts val="600"/>
              </a:spcAft>
              <a:buFont typeface="Wingdings" panose="05000000000000000000" pitchFamily="2" charset="2"/>
              <a:buChar char="§"/>
            </a:pPr>
            <a:r>
              <a:rPr lang="lt-LT" sz="1400" b="1" dirty="0">
                <a:solidFill>
                  <a:schemeClr val="accent5">
                    <a:lumMod val="75000"/>
                  </a:schemeClr>
                </a:solidFill>
              </a:rPr>
              <a:t>Portfelinės garantijos faktoringui 2 - galimybė greitai papildyti apyvartines lėšas</a:t>
            </a:r>
          </a:p>
          <a:p>
            <a:pPr marL="285750" indent="-285750">
              <a:spcAft>
                <a:spcPts val="600"/>
              </a:spcAft>
              <a:buFont typeface="Wingdings" panose="05000000000000000000" pitchFamily="2" charset="2"/>
              <a:buChar char="§"/>
            </a:pPr>
            <a:r>
              <a:rPr lang="lt-LT" sz="1400" b="1" dirty="0">
                <a:solidFill>
                  <a:schemeClr val="accent5">
                    <a:lumMod val="75000"/>
                  </a:schemeClr>
                </a:solidFill>
              </a:rPr>
              <a:t>Eksporto kredito garantijos - eksporto kredito garantijos už lietuviškos kilmės prekių ir paslaugų eksporto sandorius</a:t>
            </a:r>
          </a:p>
          <a:p>
            <a:pPr marL="285750" indent="-285750">
              <a:spcAft>
                <a:spcPts val="600"/>
              </a:spcAft>
              <a:buFont typeface="Wingdings" panose="05000000000000000000" pitchFamily="2" charset="2"/>
              <a:buChar char="§"/>
            </a:pPr>
            <a:endParaRPr lang="lt-LT" sz="1400" b="1" dirty="0">
              <a:solidFill>
                <a:schemeClr val="accent5">
                  <a:lumMod val="75000"/>
                </a:schemeClr>
              </a:solidFill>
            </a:endParaRPr>
          </a:p>
        </p:txBody>
      </p:sp>
      <p:sp>
        <p:nvSpPr>
          <p:cNvPr id="5" name="TextBox 4"/>
          <p:cNvSpPr txBox="1"/>
          <p:nvPr/>
        </p:nvSpPr>
        <p:spPr>
          <a:xfrm>
            <a:off x="476735" y="1748224"/>
            <a:ext cx="2895600" cy="1184940"/>
          </a:xfrm>
          <a:prstGeom prst="rect">
            <a:avLst/>
          </a:prstGeom>
          <a:effectLst>
            <a:outerShdw blurRad="50800" dist="38100" dir="18900000" algn="bl"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pPr marL="285750" indent="-285750">
              <a:spcAft>
                <a:spcPts val="600"/>
              </a:spcAft>
              <a:buFont typeface="Wingdings" panose="05000000000000000000" pitchFamily="2" charset="2"/>
              <a:buChar char="§"/>
            </a:pPr>
            <a:r>
              <a:rPr lang="lt-LT" sz="1400" b="1" dirty="0">
                <a:solidFill>
                  <a:schemeClr val="accent5">
                    <a:lumMod val="75000"/>
                  </a:schemeClr>
                </a:solidFill>
              </a:rPr>
              <a:t>Prastovų subsidijos darbdaviams</a:t>
            </a:r>
          </a:p>
          <a:p>
            <a:pPr marL="285750" indent="-285750">
              <a:spcAft>
                <a:spcPts val="600"/>
              </a:spcAft>
              <a:buFont typeface="Wingdings" panose="05000000000000000000" pitchFamily="2" charset="2"/>
              <a:buChar char="§"/>
            </a:pPr>
            <a:r>
              <a:rPr lang="en-US" sz="1400" b="1" dirty="0" err="1">
                <a:solidFill>
                  <a:schemeClr val="accent5">
                    <a:lumMod val="75000"/>
                  </a:schemeClr>
                </a:solidFill>
              </a:rPr>
              <a:t>Savarankiškai</a:t>
            </a:r>
            <a:r>
              <a:rPr lang="en-US" sz="1400" b="1" dirty="0">
                <a:solidFill>
                  <a:schemeClr val="accent5">
                    <a:lumMod val="75000"/>
                  </a:schemeClr>
                </a:solidFill>
              </a:rPr>
              <a:t> </a:t>
            </a:r>
            <a:r>
              <a:rPr lang="en-US" sz="1400" b="1" dirty="0" err="1">
                <a:solidFill>
                  <a:schemeClr val="accent5">
                    <a:lumMod val="75000"/>
                  </a:schemeClr>
                </a:solidFill>
              </a:rPr>
              <a:t>dirbančio</a:t>
            </a:r>
            <a:r>
              <a:rPr lang="en-US" sz="1400" b="1" dirty="0">
                <a:solidFill>
                  <a:schemeClr val="accent5">
                    <a:lumMod val="75000"/>
                  </a:schemeClr>
                </a:solidFill>
              </a:rPr>
              <a:t> </a:t>
            </a:r>
            <a:r>
              <a:rPr lang="en-US" sz="1400" b="1" dirty="0" err="1">
                <a:solidFill>
                  <a:schemeClr val="accent5">
                    <a:lumMod val="75000"/>
                  </a:schemeClr>
                </a:solidFill>
              </a:rPr>
              <a:t>išmoka</a:t>
            </a:r>
            <a:endParaRPr lang="lt-LT" sz="1400" b="1" dirty="0">
              <a:solidFill>
                <a:schemeClr val="accent5">
                  <a:lumMod val="75000"/>
                </a:schemeClr>
              </a:solidFill>
            </a:endParaRPr>
          </a:p>
          <a:p>
            <a:pPr marL="285750" indent="-285750">
              <a:spcAft>
                <a:spcPts val="600"/>
              </a:spcAft>
              <a:buFont typeface="Wingdings" panose="05000000000000000000" pitchFamily="2" charset="2"/>
              <a:buChar char="§"/>
            </a:pPr>
            <a:r>
              <a:rPr lang="lt-LT" sz="1400" b="1" dirty="0">
                <a:solidFill>
                  <a:schemeClr val="accent5">
                    <a:lumMod val="75000"/>
                  </a:schemeClr>
                </a:solidFill>
              </a:rPr>
              <a:t>Darbo paieškos išmoka </a:t>
            </a:r>
          </a:p>
          <a:p>
            <a:pPr marL="285750" indent="-285750">
              <a:spcAft>
                <a:spcPts val="600"/>
              </a:spcAft>
              <a:buFont typeface="Wingdings" panose="05000000000000000000" pitchFamily="2" charset="2"/>
              <a:buChar char="§"/>
            </a:pPr>
            <a:endParaRPr lang="lt-LT" sz="1400" b="1" dirty="0">
              <a:solidFill>
                <a:schemeClr val="accent5">
                  <a:lumMod val="75000"/>
                </a:schemeClr>
              </a:solidFill>
            </a:endParaRPr>
          </a:p>
        </p:txBody>
      </p:sp>
      <p:sp>
        <p:nvSpPr>
          <p:cNvPr id="7" name="TextBox 6"/>
          <p:cNvSpPr txBox="1"/>
          <p:nvPr/>
        </p:nvSpPr>
        <p:spPr>
          <a:xfrm>
            <a:off x="476735" y="3500039"/>
            <a:ext cx="2870112" cy="2123658"/>
          </a:xfrm>
          <a:prstGeom prst="rect">
            <a:avLst/>
          </a:prstGeom>
          <a:effectLst>
            <a:outerShdw blurRad="50800" dist="38100" dir="18900000" algn="b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marL="285750" indent="-285750">
              <a:spcBef>
                <a:spcPts val="600"/>
              </a:spcBef>
              <a:spcAft>
                <a:spcPts val="600"/>
              </a:spcAft>
              <a:buFont typeface="Wingdings" panose="05000000000000000000" pitchFamily="2" charset="2"/>
              <a:buChar char="§"/>
            </a:pPr>
            <a:r>
              <a:rPr lang="lt-LT" sz="1400" b="1" dirty="0">
                <a:solidFill>
                  <a:schemeClr val="accent5">
                    <a:lumMod val="75000"/>
                  </a:schemeClr>
                </a:solidFill>
              </a:rPr>
              <a:t>Subsidijos nuo COVID-19 nukentėjusioms įmonėms – vienkartinės išmokos likvidumui išsaugoti (savarankiškoms įm.).</a:t>
            </a:r>
          </a:p>
          <a:p>
            <a:pPr marL="285750" indent="-285750">
              <a:spcBef>
                <a:spcPts val="600"/>
              </a:spcBef>
              <a:spcAft>
                <a:spcPts val="600"/>
              </a:spcAft>
              <a:buFont typeface="Wingdings" panose="05000000000000000000" pitchFamily="2" charset="2"/>
              <a:buChar char="§"/>
            </a:pPr>
            <a:r>
              <a:rPr lang="lt-LT" sz="1400" b="1" dirty="0">
                <a:solidFill>
                  <a:schemeClr val="accent5">
                    <a:lumMod val="75000"/>
                  </a:schemeClr>
                </a:solidFill>
              </a:rPr>
              <a:t>Nesavarankiškoms įmonėms kvietimas turi būti paskelbtas  2021-02</a:t>
            </a:r>
          </a:p>
          <a:p>
            <a:pPr marL="285750" indent="-285750">
              <a:spcBef>
                <a:spcPts val="600"/>
              </a:spcBef>
              <a:spcAft>
                <a:spcPts val="600"/>
              </a:spcAft>
              <a:buFont typeface="Wingdings" panose="05000000000000000000" pitchFamily="2" charset="2"/>
              <a:buChar char="§"/>
            </a:pPr>
            <a:endParaRPr lang="lt-LT" sz="1400" b="1" dirty="0">
              <a:solidFill>
                <a:schemeClr val="accent5">
                  <a:lumMod val="75000"/>
                </a:schemeClr>
              </a:solidFill>
            </a:endParaRPr>
          </a:p>
        </p:txBody>
      </p:sp>
      <p:sp>
        <p:nvSpPr>
          <p:cNvPr id="9" name="TextBox 8"/>
          <p:cNvSpPr txBox="1"/>
          <p:nvPr/>
        </p:nvSpPr>
        <p:spPr>
          <a:xfrm>
            <a:off x="3781315" y="1729893"/>
            <a:ext cx="4486275" cy="4139595"/>
          </a:xfrm>
          <a:prstGeom prst="rect">
            <a:avLst/>
          </a:prstGeom>
          <a:effectLst>
            <a:outerShdw blurRad="50800" dist="38100" dir="18900000" algn="b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wrap="square" rtlCol="0">
            <a:spAutoFit/>
          </a:bodyPr>
          <a:lstStyle/>
          <a:p>
            <a:pPr marL="285750" indent="-285750">
              <a:spcAft>
                <a:spcPts val="600"/>
              </a:spcAft>
              <a:buFont typeface="Wingdings" panose="05000000000000000000" pitchFamily="2" charset="2"/>
              <a:buChar char="§"/>
            </a:pPr>
            <a:r>
              <a:rPr lang="lt-LT" sz="1400" b="1" dirty="0">
                <a:solidFill>
                  <a:schemeClr val="accent5">
                    <a:lumMod val="75000"/>
                  </a:schemeClr>
                </a:solidFill>
              </a:rPr>
              <a:t>Tiesioginės paskolos nuo COVID-19 nukentėjusioms įmonėms - paskolos verslo subjektų apyvartinėms išlaidoms finansuoti (gauta paraiškų visai sumai). Rezervinis sąrašas</a:t>
            </a:r>
          </a:p>
          <a:p>
            <a:pPr marL="285750" indent="-285750">
              <a:spcAft>
                <a:spcPts val="600"/>
              </a:spcAft>
              <a:buFont typeface="Wingdings" panose="05000000000000000000" pitchFamily="2" charset="2"/>
              <a:buChar char="§"/>
            </a:pPr>
            <a:r>
              <a:rPr lang="lt-LT" sz="1400" b="1" dirty="0">
                <a:solidFill>
                  <a:schemeClr val="accent5">
                    <a:lumMod val="75000"/>
                  </a:schemeClr>
                </a:solidFill>
              </a:rPr>
              <a:t>Paskolos kelionių organizatoriams - atsiskaityti su turistais už dėl COVID-19 protrūkio neįvykusias organizuotas turistines keliones</a:t>
            </a:r>
          </a:p>
          <a:p>
            <a:pPr marL="285750" indent="-285750">
              <a:spcAft>
                <a:spcPts val="600"/>
              </a:spcAft>
              <a:buFont typeface="Wingdings" panose="05000000000000000000" pitchFamily="2" charset="2"/>
              <a:buChar char="§"/>
            </a:pPr>
            <a:r>
              <a:rPr lang="lt-LT" sz="1400" b="1" dirty="0">
                <a:solidFill>
                  <a:schemeClr val="accent5">
                    <a:lumMod val="75000"/>
                  </a:schemeClr>
                </a:solidFill>
              </a:rPr>
              <a:t>Paskolos apgyvendinimo ir maitinimo paslaugų teikėjams - būtinosioms išlaidoms</a:t>
            </a:r>
          </a:p>
          <a:p>
            <a:pPr marL="285750" indent="-285750">
              <a:spcAft>
                <a:spcPts val="600"/>
              </a:spcAft>
              <a:buFont typeface="Wingdings" panose="05000000000000000000" pitchFamily="2" charset="2"/>
              <a:buChar char="§"/>
            </a:pPr>
            <a:r>
              <a:rPr lang="lt-LT" sz="1400" b="1" dirty="0">
                <a:solidFill>
                  <a:schemeClr val="accent5">
                    <a:lumMod val="75000"/>
                  </a:schemeClr>
                </a:solidFill>
              </a:rPr>
              <a:t>Finansinė priemonė Alternatyva - paskolos, lizingo, faktoringo sandoriai SVV subjektams apyvartai ir investicijoms</a:t>
            </a:r>
          </a:p>
          <a:p>
            <a:pPr marL="285750" indent="-285750">
              <a:spcAft>
                <a:spcPts val="600"/>
              </a:spcAft>
              <a:buFont typeface="Wingdings" panose="05000000000000000000" pitchFamily="2" charset="2"/>
              <a:buChar char="§"/>
            </a:pPr>
            <a:r>
              <a:rPr lang="lt-LT" sz="1400" b="1" dirty="0">
                <a:solidFill>
                  <a:schemeClr val="accent5">
                    <a:lumMod val="75000"/>
                  </a:schemeClr>
                </a:solidFill>
              </a:rPr>
              <a:t>Sutelktinės paskolos „Avietė“ - finansavimas per sutelktinio finansavimo platformas verslo projektams įgyvendinti</a:t>
            </a:r>
          </a:p>
          <a:p>
            <a:pPr marL="285750" indent="-285750">
              <a:spcAft>
                <a:spcPts val="600"/>
              </a:spcAft>
              <a:buFont typeface="Wingdings" panose="05000000000000000000" pitchFamily="2" charset="2"/>
              <a:buChar char="§"/>
            </a:pPr>
            <a:r>
              <a:rPr lang="lt-LT" sz="1400" b="1" dirty="0">
                <a:solidFill>
                  <a:schemeClr val="accent5">
                    <a:lumMod val="75000"/>
                  </a:schemeClr>
                </a:solidFill>
              </a:rPr>
              <a:t>Pagalbos verslui fondas - paskolos, skolos vertybiniai popieriai, akcijos ir mišrios priemonės.</a:t>
            </a:r>
          </a:p>
        </p:txBody>
      </p:sp>
    </p:spTree>
    <p:extLst>
      <p:ext uri="{BB962C8B-B14F-4D97-AF65-F5344CB8AC3E}">
        <p14:creationId xmlns:p14="http://schemas.microsoft.com/office/powerpoint/2010/main" val="4700923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783042"/>
          </a:xfrm>
          <a:prstGeom prst="rect">
            <a:avLst/>
          </a:prstGeom>
        </p:spPr>
      </p:pic>
      <p:sp>
        <p:nvSpPr>
          <p:cNvPr id="3" name="TextBox 2"/>
          <p:cNvSpPr txBox="1"/>
          <p:nvPr/>
        </p:nvSpPr>
        <p:spPr>
          <a:xfrm>
            <a:off x="1078302" y="2096219"/>
            <a:ext cx="184731" cy="369332"/>
          </a:xfrm>
          <a:prstGeom prst="rect">
            <a:avLst/>
          </a:prstGeom>
          <a:noFill/>
        </p:spPr>
        <p:txBody>
          <a:bodyPr wrap="none" rtlCol="0">
            <a:spAutoFit/>
          </a:bodyPr>
          <a:lstStyle/>
          <a:p>
            <a:endParaRPr lang="lt-LT" dirty="0">
              <a:solidFill>
                <a:prstClr val="black"/>
              </a:solidFill>
            </a:endParaRPr>
          </a:p>
        </p:txBody>
      </p:sp>
      <p:sp>
        <p:nvSpPr>
          <p:cNvPr id="8" name="TextBox 5"/>
          <p:cNvSpPr txBox="1">
            <a:spLocks noChangeArrowheads="1"/>
          </p:cNvSpPr>
          <p:nvPr/>
        </p:nvSpPr>
        <p:spPr bwMode="auto">
          <a:xfrm>
            <a:off x="433591" y="621088"/>
            <a:ext cx="10361612" cy="1077218"/>
          </a:xfrm>
          <a:prstGeom prst="rect">
            <a:avLst/>
          </a:prstGeom>
          <a:noFill/>
          <a:ln w="9525">
            <a:noFill/>
            <a:miter lim="800000"/>
            <a:headEnd/>
            <a:tailEnd/>
          </a:ln>
        </p:spPr>
        <p:txBody>
          <a:bodyPr>
            <a:spAutoFit/>
          </a:bodyPr>
          <a:lstStyle/>
          <a:p>
            <a:pPr eaLnBrk="1" hangingPunct="1"/>
            <a:r>
              <a:rPr lang="lt-LT" altLang="lt-LT" sz="3200" dirty="0">
                <a:solidFill>
                  <a:prstClr val="white"/>
                </a:solidFill>
                <a:latin typeface="Myriad Pro Cond" panose="020B0506030403020204" pitchFamily="34" charset="0"/>
              </a:rPr>
              <a:t>PLANUOJAMOS PARAMOS PRIEMONĖS. KONCEPCIJA</a:t>
            </a:r>
            <a:endParaRPr lang="en-US" altLang="lt-LT" sz="3200" dirty="0">
              <a:solidFill>
                <a:prstClr val="white"/>
              </a:solidFill>
              <a:latin typeface="Myriad Pro Cond" panose="020B0506030403020204" pitchFamily="34" charset="0"/>
            </a:endParaRPr>
          </a:p>
          <a:p>
            <a:pPr eaLnBrk="1" hangingPunct="1"/>
            <a:endParaRPr lang="en-US" altLang="lt-LT" sz="3200" dirty="0">
              <a:solidFill>
                <a:prstClr val="white"/>
              </a:solidFill>
              <a:latin typeface="Myriad Pro Cond" panose="020B0506030403020204" pitchFamily="34" charset="0"/>
            </a:endParaRPr>
          </a:p>
        </p:txBody>
      </p:sp>
      <p:sp>
        <p:nvSpPr>
          <p:cNvPr id="4" name="TextBox 3"/>
          <p:cNvSpPr txBox="1"/>
          <p:nvPr/>
        </p:nvSpPr>
        <p:spPr>
          <a:xfrm>
            <a:off x="433591" y="1405954"/>
            <a:ext cx="11191875" cy="5047536"/>
          </a:xfrm>
          <a:prstGeom prst="rect">
            <a:avLst/>
          </a:prstGeom>
          <a:noFill/>
        </p:spPr>
        <p:txBody>
          <a:bodyPr wrap="square" rtlCol="0">
            <a:spAutoFit/>
          </a:bodyPr>
          <a:lstStyle/>
          <a:p>
            <a:r>
              <a:rPr lang="lt-LT" sz="1400" b="1" u="sng" dirty="0">
                <a:solidFill>
                  <a:schemeClr val="accent5">
                    <a:lumMod val="75000"/>
                  </a:schemeClr>
                </a:solidFill>
              </a:rPr>
              <a:t>Turgavietės mokesčio kompensacija - vienkartinė išmoka ne maisto produktais prekiaujantiems turgaviečių prekeiviams.</a:t>
            </a:r>
          </a:p>
          <a:p>
            <a:endParaRPr lang="en-US" sz="1400" dirty="0"/>
          </a:p>
          <a:p>
            <a:pPr lvl="0"/>
            <a:r>
              <a:rPr lang="lt-LT" sz="1400" b="1" dirty="0"/>
              <a:t>Priemonės tikslas – </a:t>
            </a:r>
            <a:r>
              <a:rPr lang="lt-LT" sz="1400" dirty="0"/>
              <a:t>padėti turgaviečių prekiautojams įveikti </a:t>
            </a:r>
            <a:r>
              <a:rPr lang="lt-LT" sz="1400" dirty="0" err="1"/>
              <a:t>koronaviruso</a:t>
            </a:r>
            <a:r>
              <a:rPr lang="lt-LT" sz="1400" dirty="0"/>
              <a:t> (COVID-19) sukeltas neigiamas pasekmes ir užtikrinti turgavietės prekiautojų likvidumą</a:t>
            </a:r>
            <a:r>
              <a:rPr lang="lt-LT" sz="1400" i="1" dirty="0"/>
              <a:t>.</a:t>
            </a:r>
          </a:p>
          <a:p>
            <a:endParaRPr lang="lt-LT" sz="1400" b="1" dirty="0"/>
          </a:p>
          <a:p>
            <a:r>
              <a:rPr lang="lt-LT" sz="1400" b="1" dirty="0"/>
              <a:t>Turgavietės prekiautojams – </a:t>
            </a:r>
            <a:r>
              <a:rPr lang="lt-LT" sz="1400" dirty="0"/>
              <a:t>ne maisto produktais turgavietėje prekiaujantiems fiziniams asmenims, vykdantiems ekonominę veiklą ir registravusiems šios veiklos vykdymą teisės aktų nustatyta tvarka EVRK 2 red. nustatytoms 47.8 grupei arba 47.82 ir (arba) 47.89 klasėms; ne maisto produktais turgavietėje prekiaujantiems fiziniams asmenims, vykdantiems veiklų, kuriomis gali būti verčiamasi turint verslo liudijimą, rūšių sąrašo 2.1, 2.2 papunkčiuose ir 60 punkte nurodytą veiklą. Yra papildomų reikalavimų. </a:t>
            </a:r>
          </a:p>
          <a:p>
            <a:endParaRPr lang="lt-LT" sz="1400" b="1" dirty="0"/>
          </a:p>
          <a:p>
            <a:r>
              <a:rPr lang="lt-LT" sz="1400" b="1" dirty="0"/>
              <a:t>Remiama veikla:  </a:t>
            </a:r>
            <a:r>
              <a:rPr lang="lt-LT" sz="1400" dirty="0"/>
              <a:t>turgavietės prekiautojų veikla, kuri skatinama skiriant kompensaciją turgavietės mokesčiui kompensuoti ir turgavietės prekiautojo apyvartinėms lėšoms.</a:t>
            </a:r>
          </a:p>
          <a:p>
            <a:endParaRPr lang="lt-LT" sz="1400" b="1" dirty="0"/>
          </a:p>
          <a:p>
            <a:r>
              <a:rPr lang="lt-LT" sz="1400" b="1" dirty="0"/>
              <a:t>Pagalbos dydis, intensyvumas ir laikotarpis</a:t>
            </a:r>
            <a:endParaRPr lang="en-US" sz="1400" dirty="0"/>
          </a:p>
          <a:p>
            <a:pPr marL="285750" indent="-285750">
              <a:buFont typeface="Wingdings" panose="05000000000000000000" pitchFamily="2" charset="2"/>
              <a:buChar char="§"/>
            </a:pPr>
            <a:r>
              <a:rPr lang="en-US" sz="1400" dirty="0"/>
              <a:t>300 </a:t>
            </a:r>
            <a:r>
              <a:rPr lang="lt-LT" sz="1400" dirty="0" err="1"/>
              <a:t>Eur</a:t>
            </a:r>
            <a:r>
              <a:rPr lang="lt-LT" sz="1400" dirty="0"/>
              <a:t> (1 mėn. turgavietės prekybos vietos nuoma sudaro apie </a:t>
            </a:r>
            <a:r>
              <a:rPr lang="en-US" sz="1400" dirty="0"/>
              <a:t>155 </a:t>
            </a:r>
            <a:r>
              <a:rPr lang="lt-LT" sz="1400" dirty="0" err="1"/>
              <a:t>E</a:t>
            </a:r>
            <a:r>
              <a:rPr lang="en-US" sz="1400" dirty="0" err="1"/>
              <a:t>ur</a:t>
            </a:r>
            <a:r>
              <a:rPr lang="en-US" sz="1400" dirty="0"/>
              <a:t>. </a:t>
            </a:r>
            <a:r>
              <a:rPr lang="lt-LT" sz="1400" dirty="0"/>
              <a:t>Prekyba ne maisto produktais buvo ribojama </a:t>
            </a:r>
            <a:r>
              <a:rPr lang="en-US" sz="1400" dirty="0"/>
              <a:t>2 </a:t>
            </a:r>
            <a:r>
              <a:rPr lang="lt-LT" sz="1400" dirty="0"/>
              <a:t>mėn.) arba mažiau, jei kompensacijos dydis mažinamas atsižvelgiant į turgavietės prekiautojui galimą skirti </a:t>
            </a:r>
            <a:r>
              <a:rPr lang="lt-LT" sz="1400" i="1" dirty="0"/>
              <a:t>de </a:t>
            </a:r>
            <a:r>
              <a:rPr lang="lt-LT" sz="1400" i="1" dirty="0" err="1"/>
              <a:t>minimis</a:t>
            </a:r>
            <a:r>
              <a:rPr lang="lt-LT" sz="1400" i="1" dirty="0"/>
              <a:t> </a:t>
            </a:r>
            <a:r>
              <a:rPr lang="lt-LT" sz="1400" dirty="0"/>
              <a:t>pagalbos dydį. </a:t>
            </a:r>
          </a:p>
          <a:p>
            <a:endParaRPr lang="lt-LT" sz="1400" b="1" dirty="0"/>
          </a:p>
          <a:p>
            <a:r>
              <a:rPr lang="lt-LT" sz="1400" b="1" dirty="0"/>
              <a:t>Vienas turgavietės prekiautojas gali </a:t>
            </a:r>
            <a:r>
              <a:rPr lang="lt-LT" sz="1400" dirty="0"/>
              <a:t>pretenduoti į vieną kompensaciją nepriklausomai nuo prekybos vietų skaičiaus.</a:t>
            </a:r>
            <a:endParaRPr lang="en-US" sz="1400" dirty="0"/>
          </a:p>
          <a:p>
            <a:r>
              <a:rPr lang="lt-LT" sz="1400" dirty="0"/>
              <a:t>Bendra teikiamos </a:t>
            </a:r>
            <a:r>
              <a:rPr lang="lt-LT" sz="1400" i="1" dirty="0"/>
              <a:t>de </a:t>
            </a:r>
            <a:r>
              <a:rPr lang="lt-LT" sz="1400" i="1" dirty="0" err="1"/>
              <a:t>minimis</a:t>
            </a:r>
            <a:r>
              <a:rPr lang="lt-LT" sz="1400" i="1" dirty="0"/>
              <a:t> </a:t>
            </a:r>
            <a:r>
              <a:rPr lang="lt-LT" sz="1400" dirty="0"/>
              <a:t>pagalbos suma</a:t>
            </a:r>
            <a:r>
              <a:rPr lang="lt-LT" sz="1400" b="1" dirty="0"/>
              <a:t> </a:t>
            </a:r>
            <a:r>
              <a:rPr lang="lt-LT" sz="1400" dirty="0"/>
              <a:t>negali viršyti </a:t>
            </a:r>
            <a:r>
              <a:rPr lang="lt-LT" sz="1400" i="1" dirty="0"/>
              <a:t>de </a:t>
            </a:r>
            <a:r>
              <a:rPr lang="lt-LT" sz="1400" i="1" dirty="0" err="1"/>
              <a:t>minimis</a:t>
            </a:r>
            <a:r>
              <a:rPr lang="lt-LT" sz="1400" i="1" dirty="0"/>
              <a:t> ribos</a:t>
            </a:r>
            <a:r>
              <a:rPr lang="lt-LT" sz="1400" dirty="0"/>
              <a:t>, t. y. daugiau kaip </a:t>
            </a:r>
            <a:r>
              <a:rPr lang="lt-LT" sz="1400" b="1" dirty="0"/>
              <a:t>200 000 </a:t>
            </a:r>
            <a:r>
              <a:rPr lang="lt-LT" sz="1400" b="1" dirty="0" err="1"/>
              <a:t>Eur</a:t>
            </a:r>
            <a:r>
              <a:rPr lang="lt-LT" sz="1400" b="1" dirty="0"/>
              <a:t> </a:t>
            </a:r>
            <a:r>
              <a:rPr lang="lt-LT" sz="1400" dirty="0"/>
              <a:t>per trejus metus </a:t>
            </a:r>
            <a:r>
              <a:rPr lang="lt-LT" sz="1400" b="1" dirty="0"/>
              <a:t>vienai įmonei</a:t>
            </a:r>
            <a:r>
              <a:rPr lang="lt-LT" sz="1400" dirty="0"/>
              <a:t>.</a:t>
            </a:r>
            <a:endParaRPr lang="en-US" sz="1400" dirty="0"/>
          </a:p>
          <a:p>
            <a:r>
              <a:rPr lang="lt-LT" sz="1400" dirty="0"/>
              <a:t> </a:t>
            </a:r>
            <a:endParaRPr lang="en-US" sz="1400" dirty="0"/>
          </a:p>
          <a:p>
            <a:r>
              <a:rPr lang="lt-LT" sz="1400" b="1" dirty="0"/>
              <a:t>Kompensacija skiriama vienam turgavietės prekiautojui tik vieną kartą, ne vėliau kaip iki 2021-06-30. </a:t>
            </a:r>
          </a:p>
          <a:p>
            <a:r>
              <a:rPr lang="lt-LT" sz="1400" b="1" dirty="0"/>
              <a:t>Teikti paraiškas galima ne ilgiau kaip iki </a:t>
            </a:r>
            <a:r>
              <a:rPr lang="en-US" sz="1400" b="1" dirty="0"/>
              <a:t>2021</a:t>
            </a:r>
            <a:r>
              <a:rPr lang="lt-LT" sz="1400" b="1" dirty="0"/>
              <a:t>-06-01. Kvietimas stabdomas anksčiau</a:t>
            </a:r>
            <a:r>
              <a:rPr lang="lt-LT" sz="1400" dirty="0"/>
              <a:t>, jeigu pagal priimtus sprendimus dėl subsidijos skyrimo ir pateiktas naujas subsidijų paraiškas paskirstyta ir prašomų skirti subsidijų suma sudaro galimybę paskirstyti visą priemonei skirtą lėšų sumą. </a:t>
            </a:r>
            <a:r>
              <a:rPr lang="lt-LT" sz="1400" dirty="0">
                <a:hlinkClick r:id="rId4"/>
              </a:rPr>
              <a:t>www.vmi.lt</a:t>
            </a:r>
            <a:r>
              <a:rPr lang="lt-LT" sz="1400" dirty="0"/>
              <a:t> </a:t>
            </a:r>
            <a:endParaRPr lang="en-US" sz="1400" b="1" u="sng" dirty="0">
              <a:solidFill>
                <a:schemeClr val="accent5">
                  <a:lumMod val="75000"/>
                </a:schemeClr>
              </a:solidFill>
            </a:endParaRPr>
          </a:p>
        </p:txBody>
      </p:sp>
    </p:spTree>
    <p:extLst>
      <p:ext uri="{BB962C8B-B14F-4D97-AF65-F5344CB8AC3E}">
        <p14:creationId xmlns:p14="http://schemas.microsoft.com/office/powerpoint/2010/main" val="42705722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783042"/>
          </a:xfrm>
          <a:prstGeom prst="rect">
            <a:avLst/>
          </a:prstGeom>
        </p:spPr>
      </p:pic>
      <p:sp>
        <p:nvSpPr>
          <p:cNvPr id="3" name="TextBox 2"/>
          <p:cNvSpPr txBox="1"/>
          <p:nvPr/>
        </p:nvSpPr>
        <p:spPr>
          <a:xfrm>
            <a:off x="1078302" y="2096219"/>
            <a:ext cx="184731" cy="369332"/>
          </a:xfrm>
          <a:prstGeom prst="rect">
            <a:avLst/>
          </a:prstGeom>
          <a:noFill/>
        </p:spPr>
        <p:txBody>
          <a:bodyPr wrap="none" rtlCol="0">
            <a:spAutoFit/>
          </a:bodyPr>
          <a:lstStyle/>
          <a:p>
            <a:endParaRPr lang="lt-LT" dirty="0">
              <a:solidFill>
                <a:prstClr val="black"/>
              </a:solidFill>
            </a:endParaRPr>
          </a:p>
        </p:txBody>
      </p:sp>
      <p:sp>
        <p:nvSpPr>
          <p:cNvPr id="8" name="TextBox 5"/>
          <p:cNvSpPr txBox="1">
            <a:spLocks noChangeArrowheads="1"/>
          </p:cNvSpPr>
          <p:nvPr/>
        </p:nvSpPr>
        <p:spPr bwMode="auto">
          <a:xfrm>
            <a:off x="433591" y="621088"/>
            <a:ext cx="10361612" cy="1077218"/>
          </a:xfrm>
          <a:prstGeom prst="rect">
            <a:avLst/>
          </a:prstGeom>
          <a:noFill/>
          <a:ln w="9525">
            <a:noFill/>
            <a:miter lim="800000"/>
            <a:headEnd/>
            <a:tailEnd/>
          </a:ln>
        </p:spPr>
        <p:txBody>
          <a:bodyPr>
            <a:spAutoFit/>
          </a:bodyPr>
          <a:lstStyle/>
          <a:p>
            <a:pPr eaLnBrk="1" hangingPunct="1"/>
            <a:r>
              <a:rPr lang="lt-LT" altLang="lt-LT" sz="3200" dirty="0">
                <a:solidFill>
                  <a:prstClr val="white"/>
                </a:solidFill>
                <a:latin typeface="Myriad Pro Cond" panose="020B0506030403020204" pitchFamily="34" charset="0"/>
              </a:rPr>
              <a:t>PLANUOJAMOS PARAMOS PRIEMONĖS. KONCEPCIJA</a:t>
            </a:r>
            <a:endParaRPr lang="en-US" altLang="lt-LT" sz="3200" dirty="0">
              <a:solidFill>
                <a:prstClr val="white"/>
              </a:solidFill>
              <a:latin typeface="Myriad Pro Cond" panose="020B0506030403020204" pitchFamily="34" charset="0"/>
            </a:endParaRPr>
          </a:p>
          <a:p>
            <a:pPr eaLnBrk="1" hangingPunct="1"/>
            <a:endParaRPr lang="en-US" altLang="lt-LT" sz="3200" dirty="0">
              <a:solidFill>
                <a:prstClr val="white"/>
              </a:solidFill>
              <a:latin typeface="Myriad Pro Cond" panose="020B0506030403020204" pitchFamily="34" charset="0"/>
            </a:endParaRPr>
          </a:p>
        </p:txBody>
      </p:sp>
      <p:sp>
        <p:nvSpPr>
          <p:cNvPr id="4" name="TextBox 3"/>
          <p:cNvSpPr txBox="1"/>
          <p:nvPr/>
        </p:nvSpPr>
        <p:spPr>
          <a:xfrm>
            <a:off x="433591" y="1850706"/>
            <a:ext cx="11191875" cy="2677656"/>
          </a:xfrm>
          <a:prstGeom prst="rect">
            <a:avLst/>
          </a:prstGeom>
          <a:noFill/>
        </p:spPr>
        <p:txBody>
          <a:bodyPr wrap="square" rtlCol="0">
            <a:spAutoFit/>
          </a:bodyPr>
          <a:lstStyle/>
          <a:p>
            <a:r>
              <a:rPr lang="lt-LT" sz="1400" b="1" u="sng" dirty="0">
                <a:solidFill>
                  <a:schemeClr val="accent5">
                    <a:lumMod val="75000"/>
                  </a:schemeClr>
                </a:solidFill>
              </a:rPr>
              <a:t>Darbuotojų testavimas dėl COVID-19</a:t>
            </a:r>
          </a:p>
          <a:p>
            <a:endParaRPr lang="lt-LT" sz="1400" b="1" u="sng" dirty="0">
              <a:solidFill>
                <a:schemeClr val="accent5">
                  <a:lumMod val="75000"/>
                </a:schemeClr>
              </a:solidFill>
            </a:endParaRPr>
          </a:p>
          <a:p>
            <a:pPr algn="just"/>
            <a:r>
              <a:rPr lang="lt-LT" sz="1400" b="1" dirty="0"/>
              <a:t>EIM skirs 30 mln. eurų smulkiojo ir vidutinio verslo atstovams </a:t>
            </a:r>
            <a:r>
              <a:rPr lang="lt-LT" sz="1400" dirty="0"/>
              <a:t>(įskaitant dirbančiuosius savarankiškai, jei jų veiklos buvo apribotos antrojo karantino metu) testuoti dėl </a:t>
            </a:r>
            <a:r>
              <a:rPr lang="lt-LT" sz="1400" dirty="0" err="1"/>
              <a:t>koronaviruso</a:t>
            </a:r>
            <a:r>
              <a:rPr lang="lt-LT" sz="1400" dirty="0"/>
              <a:t>: apie 100 tūkst. darbuotojų, o vienas žmogus per tris mėnesius galėtų būti patikrintas 12 kartų.</a:t>
            </a:r>
          </a:p>
          <a:p>
            <a:pPr algn="just"/>
            <a:endParaRPr lang="lt-LT" sz="1400" dirty="0"/>
          </a:p>
          <a:p>
            <a:pPr algn="just"/>
            <a:r>
              <a:rPr lang="lt-LT" sz="1400" dirty="0"/>
              <a:t>Verslui bus </a:t>
            </a:r>
            <a:r>
              <a:rPr lang="lt-LT" sz="1400" b="1" dirty="0"/>
              <a:t>iš dalies atlyginamos išlaidos už </a:t>
            </a:r>
            <a:r>
              <a:rPr lang="lt-LT" sz="1400" dirty="0"/>
              <a:t>sveikatos priežiūros įstaigose darbuotojams </a:t>
            </a:r>
            <a:r>
              <a:rPr lang="lt-LT" sz="1400" b="1" dirty="0"/>
              <a:t>atliktus greituosius tyrimus ir testus</a:t>
            </a:r>
            <a:r>
              <a:rPr lang="lt-LT" sz="1400" dirty="0"/>
              <a:t>. </a:t>
            </a:r>
          </a:p>
          <a:p>
            <a:pPr algn="just"/>
            <a:endParaRPr lang="lt-LT" sz="1400" dirty="0"/>
          </a:p>
          <a:p>
            <a:pPr algn="just"/>
            <a:r>
              <a:rPr lang="lt-LT" sz="1400" b="1" dirty="0"/>
              <a:t>Bus kompensuojama: </a:t>
            </a:r>
          </a:p>
          <a:p>
            <a:pPr marL="285750" indent="-285750" algn="just">
              <a:buFont typeface="Wingdings" panose="05000000000000000000" pitchFamily="2" charset="2"/>
              <a:buChar char="§"/>
            </a:pPr>
            <a:r>
              <a:rPr lang="lt-LT" sz="1400" dirty="0"/>
              <a:t>12 eurų už vieną greitąjį serologinį antikūnų tyrimą (nustato, ar asmuo yra persirgęs </a:t>
            </a:r>
            <a:r>
              <a:rPr lang="lt-LT" sz="1400" dirty="0" err="1"/>
              <a:t>koronavirusu</a:t>
            </a:r>
            <a:r>
              <a:rPr lang="lt-LT" sz="1400" dirty="0"/>
              <a:t>, testas atliekamas ne dažniau kaip kas 60 dienų) ir </a:t>
            </a:r>
          </a:p>
          <a:p>
            <a:pPr marL="285750" indent="-285750" algn="just">
              <a:buFont typeface="Wingdings" panose="05000000000000000000" pitchFamily="2" charset="2"/>
              <a:buChar char="§"/>
            </a:pPr>
            <a:r>
              <a:rPr lang="lt-LT" sz="1400" dirty="0"/>
              <a:t>12 eurų už greitąjį antigeno testą (parodo, ar asmuo šiuo metu serga, testas atliekamas ne dažniau kaip kas 7 dienas ir ne rečiau kaip kas 10  dienų.</a:t>
            </a:r>
          </a:p>
          <a:p>
            <a:pPr algn="just"/>
            <a:endParaRPr lang="lt-LT" sz="1400" b="1" dirty="0"/>
          </a:p>
          <a:p>
            <a:pPr algn="just"/>
            <a:r>
              <a:rPr lang="lt-LT" sz="1400" dirty="0"/>
              <a:t>Bendra teikiamos </a:t>
            </a:r>
            <a:r>
              <a:rPr lang="lt-LT" sz="1400" i="1" dirty="0"/>
              <a:t>de </a:t>
            </a:r>
            <a:r>
              <a:rPr lang="lt-LT" sz="1400" i="1" dirty="0" err="1"/>
              <a:t>minimis</a:t>
            </a:r>
            <a:r>
              <a:rPr lang="lt-LT" sz="1400" i="1" dirty="0"/>
              <a:t> </a:t>
            </a:r>
            <a:r>
              <a:rPr lang="lt-LT" sz="1400" dirty="0"/>
              <a:t>pagalbos suma</a:t>
            </a:r>
            <a:r>
              <a:rPr lang="lt-LT" sz="1400" b="1" dirty="0"/>
              <a:t> </a:t>
            </a:r>
            <a:r>
              <a:rPr lang="lt-LT" sz="1400" dirty="0"/>
              <a:t>negali viršyti </a:t>
            </a:r>
            <a:r>
              <a:rPr lang="lt-LT" sz="1400" i="1" dirty="0"/>
              <a:t>de </a:t>
            </a:r>
            <a:r>
              <a:rPr lang="lt-LT" sz="1400" i="1" dirty="0" err="1"/>
              <a:t>minimis</a:t>
            </a:r>
            <a:r>
              <a:rPr lang="lt-LT" sz="1400" i="1" dirty="0"/>
              <a:t> </a:t>
            </a:r>
            <a:r>
              <a:rPr lang="lt-LT" sz="1400" dirty="0"/>
              <a:t>ribos, t. y. daugiau kaip </a:t>
            </a:r>
            <a:r>
              <a:rPr lang="lt-LT" sz="1400" b="1" dirty="0"/>
              <a:t>200 000 </a:t>
            </a:r>
            <a:r>
              <a:rPr lang="lt-LT" sz="1400" b="1" dirty="0" err="1"/>
              <a:t>Eur</a:t>
            </a:r>
            <a:r>
              <a:rPr lang="lt-LT" sz="1400" b="1" dirty="0"/>
              <a:t> </a:t>
            </a:r>
            <a:r>
              <a:rPr lang="lt-LT" sz="1400" dirty="0"/>
              <a:t>per trejus metus </a:t>
            </a:r>
            <a:r>
              <a:rPr lang="lt-LT" sz="1400" b="1" dirty="0"/>
              <a:t>vienai įmonei</a:t>
            </a:r>
            <a:r>
              <a:rPr lang="lt-LT" sz="1400" dirty="0"/>
              <a:t>.</a:t>
            </a:r>
            <a:endParaRPr lang="en-US" sz="1400" dirty="0"/>
          </a:p>
        </p:txBody>
      </p:sp>
    </p:spTree>
    <p:extLst>
      <p:ext uri="{BB962C8B-B14F-4D97-AF65-F5344CB8AC3E}">
        <p14:creationId xmlns:p14="http://schemas.microsoft.com/office/powerpoint/2010/main" val="13219912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94239"/>
          </a:xfrm>
          <a:prstGeom prst="rect">
            <a:avLst/>
          </a:prstGeom>
        </p:spPr>
      </p:pic>
    </p:spTree>
    <p:extLst>
      <p:ext uri="{BB962C8B-B14F-4D97-AF65-F5344CB8AC3E}">
        <p14:creationId xmlns:p14="http://schemas.microsoft.com/office/powerpoint/2010/main" val="4288970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783042"/>
          </a:xfrm>
          <a:prstGeom prst="rect">
            <a:avLst/>
          </a:prstGeom>
          <a:effectLst>
            <a:outerShdw blurRad="50800" dist="38100" dir="18900000" algn="bl" rotWithShape="0">
              <a:prstClr val="black">
                <a:alpha val="40000"/>
              </a:prstClr>
            </a:outerShdw>
          </a:effectLst>
        </p:spPr>
      </p:pic>
      <p:sp>
        <p:nvSpPr>
          <p:cNvPr id="3" name="TextBox 2"/>
          <p:cNvSpPr txBox="1"/>
          <p:nvPr/>
        </p:nvSpPr>
        <p:spPr>
          <a:xfrm>
            <a:off x="1078302" y="2096219"/>
            <a:ext cx="184731" cy="369332"/>
          </a:xfrm>
          <a:prstGeom prst="rect">
            <a:avLst/>
          </a:prstGeom>
          <a:noFill/>
        </p:spPr>
        <p:txBody>
          <a:bodyPr wrap="none" rtlCol="0">
            <a:spAutoFit/>
          </a:bodyPr>
          <a:lstStyle/>
          <a:p>
            <a:endParaRPr lang="lt-LT" dirty="0"/>
          </a:p>
        </p:txBody>
      </p:sp>
      <p:sp>
        <p:nvSpPr>
          <p:cNvPr id="8" name="TextBox 5"/>
          <p:cNvSpPr txBox="1">
            <a:spLocks noChangeArrowheads="1"/>
          </p:cNvSpPr>
          <p:nvPr/>
        </p:nvSpPr>
        <p:spPr bwMode="auto">
          <a:xfrm>
            <a:off x="433591" y="621088"/>
            <a:ext cx="10361612" cy="584775"/>
          </a:xfrm>
          <a:prstGeom prst="rect">
            <a:avLst/>
          </a:prstGeom>
          <a:noFill/>
          <a:ln w="9525">
            <a:noFill/>
            <a:miter lim="800000"/>
            <a:headEnd/>
            <a:tailEnd/>
          </a:ln>
        </p:spPr>
        <p:txBody>
          <a:bodyPr>
            <a:spAutoFit/>
          </a:bodyPr>
          <a:lstStyle/>
          <a:p>
            <a:pPr eaLnBrk="1" hangingPunct="1"/>
            <a:r>
              <a:rPr lang="lt-LT" altLang="lt-LT" sz="3200" dirty="0">
                <a:solidFill>
                  <a:schemeClr val="bg1"/>
                </a:solidFill>
                <a:latin typeface="Myriad Pro Cond" panose="020B0506030403020204" pitchFamily="34" charset="0"/>
              </a:rPr>
              <a:t>PLANUOJAMOS PARAMOS PRIEMONĖS</a:t>
            </a:r>
            <a:endParaRPr lang="en-US" altLang="lt-LT" sz="3200" dirty="0">
              <a:solidFill>
                <a:schemeClr val="bg1"/>
              </a:solidFill>
              <a:latin typeface="Myriad Pro Cond" panose="020B0506030403020204" pitchFamily="34" charset="0"/>
            </a:endParaRPr>
          </a:p>
        </p:txBody>
      </p:sp>
      <p:sp>
        <p:nvSpPr>
          <p:cNvPr id="9" name="TextBox 8"/>
          <p:cNvSpPr txBox="1"/>
          <p:nvPr/>
        </p:nvSpPr>
        <p:spPr>
          <a:xfrm>
            <a:off x="195262" y="2280885"/>
            <a:ext cx="11801475" cy="3231654"/>
          </a:xfrm>
          <a:prstGeom prst="rect">
            <a:avLst/>
          </a:prstGeom>
          <a:solidFill>
            <a:srgbClr val="D5E8CA"/>
          </a:solidFill>
          <a:effectLst>
            <a:outerShdw blurRad="50800" dist="38100" dir="18900000" algn="bl"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wrap="square" rtlCol="0">
            <a:spAutoFit/>
          </a:bodyPr>
          <a:lstStyle/>
          <a:p>
            <a:pPr marL="285750" indent="-285750">
              <a:buFont typeface="Wingdings" panose="05000000000000000000" pitchFamily="2" charset="2"/>
              <a:buChar char="§"/>
            </a:pPr>
            <a:r>
              <a:rPr lang="lt-LT" sz="1600" b="1" dirty="0">
                <a:solidFill>
                  <a:schemeClr val="accent5">
                    <a:lumMod val="75000"/>
                  </a:schemeClr>
                </a:solidFill>
              </a:rPr>
              <a:t>Subsidijos nuo COVID-19 labiausiai nukentėjusioms įmonėms - vienkartinės išmokos įmonėms, kurių apyvarta krito 60 proc. ir daugiau </a:t>
            </a:r>
          </a:p>
          <a:p>
            <a:r>
              <a:rPr lang="lt-LT" sz="1600" b="1" dirty="0">
                <a:solidFill>
                  <a:schemeClr val="accent5">
                    <a:lumMod val="75000"/>
                  </a:schemeClr>
                </a:solidFill>
              </a:rPr>
              <a:t>      </a:t>
            </a:r>
            <a:r>
              <a:rPr lang="lt-LT" sz="1600" b="1" dirty="0"/>
              <a:t>Remiama veikla: </a:t>
            </a:r>
            <a:r>
              <a:rPr lang="lt-LT" sz="1600" dirty="0"/>
              <a:t>įmonės veiklos skatinimas, </a:t>
            </a:r>
            <a:r>
              <a:rPr lang="lt-LT" sz="1600" u="sng" dirty="0"/>
              <a:t>skiriant subsidijas įmonės dalies nepadengtų pastovių išlaidų padengimui. </a:t>
            </a:r>
            <a:endParaRPr lang="lt-LT" sz="1600" dirty="0">
              <a:solidFill>
                <a:schemeClr val="accent5">
                  <a:lumMod val="75000"/>
                </a:schemeClr>
              </a:solidFill>
            </a:endParaRPr>
          </a:p>
          <a:p>
            <a:endParaRPr lang="lt-LT" sz="1600" b="1" dirty="0">
              <a:solidFill>
                <a:schemeClr val="accent5">
                  <a:lumMod val="75000"/>
                </a:schemeClr>
              </a:solidFill>
            </a:endParaRPr>
          </a:p>
          <a:p>
            <a:pPr marL="285750" indent="-285750">
              <a:buFont typeface="Wingdings" panose="05000000000000000000" pitchFamily="2" charset="2"/>
              <a:buChar char="§"/>
            </a:pPr>
            <a:r>
              <a:rPr lang="lt-LT" sz="1600" b="1" dirty="0">
                <a:solidFill>
                  <a:schemeClr val="accent5">
                    <a:lumMod val="75000"/>
                  </a:schemeClr>
                </a:solidFill>
              </a:rPr>
              <a:t>Subsidijos nuo COVID-19 nukentėjusiems individualią veiklą vykdantiems asmenims - vienkartinės išmokos individualiai dirbantiems</a:t>
            </a:r>
          </a:p>
          <a:p>
            <a:r>
              <a:rPr lang="lt-LT" sz="1600" b="1" dirty="0"/>
              <a:t>      Remiama veikla: </a:t>
            </a:r>
            <a:r>
              <a:rPr lang="lt-LT" sz="1600" dirty="0"/>
              <a:t>subsidijos vykdomos veiklos likvidumui išsaugoti.</a:t>
            </a:r>
            <a:endParaRPr lang="lt-LT" sz="1600" b="1" dirty="0"/>
          </a:p>
          <a:p>
            <a:endParaRPr lang="lt-LT" sz="1600" b="1" dirty="0">
              <a:solidFill>
                <a:schemeClr val="accent5">
                  <a:lumMod val="75000"/>
                </a:schemeClr>
              </a:solidFill>
            </a:endParaRPr>
          </a:p>
          <a:p>
            <a:pPr marL="285750" indent="-285750">
              <a:buFont typeface="Wingdings" panose="05000000000000000000" pitchFamily="2" charset="2"/>
              <a:buChar char="§"/>
            </a:pPr>
            <a:r>
              <a:rPr lang="lt-LT" sz="1600" b="1" dirty="0">
                <a:solidFill>
                  <a:schemeClr val="accent5">
                    <a:lumMod val="75000"/>
                  </a:schemeClr>
                </a:solidFill>
              </a:rPr>
              <a:t>Turgavietės mokesčio kompensacija - vienkartinė išmoka ne maisto produktais prekiaujantiems turgaviečių prekeiviams</a:t>
            </a:r>
          </a:p>
          <a:p>
            <a:r>
              <a:rPr lang="lt-LT" sz="1600" b="1" dirty="0"/>
              <a:t>      Remiama veikla:  </a:t>
            </a:r>
            <a:r>
              <a:rPr lang="lt-LT" sz="1600" dirty="0"/>
              <a:t>turgavietės prekiautojų veikla: turgavietės mokesčiui kompensuoti ir turgavietės prekiautojo apyvartinėms lėšoms.</a:t>
            </a:r>
          </a:p>
          <a:p>
            <a:endParaRPr lang="lt-LT" sz="1600" b="1" dirty="0">
              <a:solidFill>
                <a:schemeClr val="accent5">
                  <a:lumMod val="75000"/>
                </a:schemeClr>
              </a:solidFill>
            </a:endParaRPr>
          </a:p>
          <a:p>
            <a:pPr marL="285750" indent="-285750">
              <a:buFont typeface="Wingdings" panose="05000000000000000000" pitchFamily="2" charset="2"/>
              <a:buChar char="§"/>
            </a:pPr>
            <a:r>
              <a:rPr lang="lt-LT" sz="1600" b="1" dirty="0">
                <a:solidFill>
                  <a:schemeClr val="accent5">
                    <a:lumMod val="75000"/>
                  </a:schemeClr>
                </a:solidFill>
              </a:rPr>
              <a:t>Darbuotojų testavimas dėl COVID-19</a:t>
            </a:r>
          </a:p>
          <a:p>
            <a:r>
              <a:rPr lang="lt-LT" sz="1600" b="1" dirty="0"/>
              <a:t>      Remiama veikla:</a:t>
            </a:r>
            <a:r>
              <a:rPr lang="lt-LT" sz="1600" b="1" dirty="0">
                <a:solidFill>
                  <a:schemeClr val="accent5">
                    <a:lumMod val="75000"/>
                  </a:schemeClr>
                </a:solidFill>
              </a:rPr>
              <a:t> </a:t>
            </a:r>
            <a:r>
              <a:rPr lang="lt-LT" sz="1600" dirty="0"/>
              <a:t>verslui bus iš dalies atlyginamos išlaidos už darbuotojams atliktus greituosius tyrimus ir testus. </a:t>
            </a:r>
          </a:p>
          <a:p>
            <a:pPr marL="285750" indent="-285750">
              <a:buFont typeface="Wingdings" panose="05000000000000000000" pitchFamily="2" charset="2"/>
              <a:buChar char="§"/>
            </a:pPr>
            <a:endParaRPr lang="lt-LT" sz="1400" b="1" dirty="0">
              <a:solidFill>
                <a:schemeClr val="accent5">
                  <a:lumMod val="75000"/>
                </a:schemeClr>
              </a:solidFill>
            </a:endParaRPr>
          </a:p>
          <a:p>
            <a:pPr marL="285750" indent="-285750">
              <a:buFont typeface="Wingdings" panose="05000000000000000000" pitchFamily="2" charset="2"/>
              <a:buChar char="§"/>
            </a:pPr>
            <a:endParaRPr lang="lt-LT" sz="1400" b="1" dirty="0">
              <a:solidFill>
                <a:schemeClr val="accent5">
                  <a:lumMod val="75000"/>
                </a:schemeClr>
              </a:solidFill>
            </a:endParaRPr>
          </a:p>
        </p:txBody>
      </p:sp>
    </p:spTree>
    <p:extLst>
      <p:ext uri="{BB962C8B-B14F-4D97-AF65-F5344CB8AC3E}">
        <p14:creationId xmlns:p14="http://schemas.microsoft.com/office/powerpoint/2010/main" val="18592133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783042"/>
          </a:xfrm>
          <a:prstGeom prst="rect">
            <a:avLst/>
          </a:prstGeom>
        </p:spPr>
      </p:pic>
      <p:sp>
        <p:nvSpPr>
          <p:cNvPr id="3" name="TextBox 2"/>
          <p:cNvSpPr txBox="1"/>
          <p:nvPr/>
        </p:nvSpPr>
        <p:spPr>
          <a:xfrm>
            <a:off x="1078302" y="2096219"/>
            <a:ext cx="184731" cy="369332"/>
          </a:xfrm>
          <a:prstGeom prst="rect">
            <a:avLst/>
          </a:prstGeom>
          <a:noFill/>
        </p:spPr>
        <p:txBody>
          <a:bodyPr wrap="none" rtlCol="0">
            <a:spAutoFit/>
          </a:bodyPr>
          <a:lstStyle/>
          <a:p>
            <a:endParaRPr lang="lt-LT" dirty="0"/>
          </a:p>
        </p:txBody>
      </p:sp>
      <p:sp>
        <p:nvSpPr>
          <p:cNvPr id="8" name="TextBox 5"/>
          <p:cNvSpPr txBox="1">
            <a:spLocks noChangeArrowheads="1"/>
          </p:cNvSpPr>
          <p:nvPr/>
        </p:nvSpPr>
        <p:spPr bwMode="auto">
          <a:xfrm>
            <a:off x="433591" y="621088"/>
            <a:ext cx="10361612" cy="584775"/>
          </a:xfrm>
          <a:prstGeom prst="rect">
            <a:avLst/>
          </a:prstGeom>
          <a:noFill/>
          <a:ln w="9525">
            <a:noFill/>
            <a:miter lim="800000"/>
            <a:headEnd/>
            <a:tailEnd/>
          </a:ln>
        </p:spPr>
        <p:txBody>
          <a:bodyPr>
            <a:spAutoFit/>
          </a:bodyPr>
          <a:lstStyle/>
          <a:p>
            <a:pPr eaLnBrk="1" hangingPunct="1"/>
            <a:r>
              <a:rPr lang="lt-LT" altLang="lt-LT" sz="3200" dirty="0">
                <a:solidFill>
                  <a:schemeClr val="bg1"/>
                </a:solidFill>
                <a:latin typeface="Myriad Pro Cond" panose="020B0506030403020204" pitchFamily="34" charset="0"/>
              </a:rPr>
              <a:t>ESAMOS PARAMOS PRIEMONĖS</a:t>
            </a:r>
            <a:endParaRPr lang="en-US" altLang="lt-LT" sz="3200" dirty="0">
              <a:solidFill>
                <a:schemeClr val="bg1"/>
              </a:solidFill>
              <a:latin typeface="Myriad Pro Cond" panose="020B0506030403020204" pitchFamily="34" charset="0"/>
            </a:endParaRPr>
          </a:p>
        </p:txBody>
      </p:sp>
      <p:sp>
        <p:nvSpPr>
          <p:cNvPr id="4" name="TextBox 3"/>
          <p:cNvSpPr txBox="1"/>
          <p:nvPr/>
        </p:nvSpPr>
        <p:spPr>
          <a:xfrm>
            <a:off x="342900" y="1543050"/>
            <a:ext cx="11620500" cy="4832092"/>
          </a:xfrm>
          <a:prstGeom prst="rect">
            <a:avLst/>
          </a:prstGeom>
          <a:noFill/>
        </p:spPr>
        <p:txBody>
          <a:bodyPr wrap="square" rtlCol="0">
            <a:spAutoFit/>
          </a:bodyPr>
          <a:lstStyle/>
          <a:p>
            <a:r>
              <a:rPr lang="lt-LT" sz="1400" b="1" dirty="0">
                <a:solidFill>
                  <a:schemeClr val="accent5">
                    <a:lumMod val="75000"/>
                  </a:schemeClr>
                </a:solidFill>
              </a:rPr>
              <a:t>Prastovų subsidijos darbdaviams</a:t>
            </a:r>
          </a:p>
          <a:p>
            <a:endParaRPr lang="lt-LT" sz="1400" b="1" dirty="0"/>
          </a:p>
          <a:p>
            <a:pPr marL="285750" indent="-285750" algn="just">
              <a:buFont typeface="Wingdings" panose="05000000000000000000" pitchFamily="2" charset="2"/>
              <a:buChar char="§"/>
            </a:pPr>
            <a:r>
              <a:rPr lang="lt-LT" sz="1400" dirty="0"/>
              <a:t>Subsidijos darbo užmokesčiui dydis apskaičiuojamas procentais nuo užimtam asmeniui priskaičiuoto darbo užmokesčio, kuris negali būti didesnis negu užimto asmens darbo sutartyje iki karantino paskelbimo dienos nustatytas darbo užmokestis (netaikoma, jeigu darbo užmokestis padidėjo dėl LRV patvirtinto 2021 m. taikomo minimaliosios mėnesinės algos dydžio) ir</a:t>
            </a:r>
            <a:r>
              <a:rPr lang="lt-LT" sz="1400" b="1" dirty="0"/>
              <a:t> sudaro 100 procentų apskaičiuotų lėšų, bet ne daugiau kaip 1,5 MMA (963 </a:t>
            </a:r>
            <a:r>
              <a:rPr lang="lt-LT" sz="1400" b="1" dirty="0" err="1"/>
              <a:t>Eur</a:t>
            </a:r>
            <a:r>
              <a:rPr lang="lt-LT" sz="1400" b="1" dirty="0"/>
              <a:t>).</a:t>
            </a:r>
          </a:p>
          <a:p>
            <a:pPr marL="285750" indent="-285750" algn="just">
              <a:buFont typeface="Wingdings" panose="05000000000000000000" pitchFamily="2" charset="2"/>
              <a:buChar char="§"/>
            </a:pPr>
            <a:r>
              <a:rPr lang="lt-LT" sz="1400" dirty="0"/>
              <a:t>Subsidija darbo užmokesčiui bus mokama, kol tęsiasi </a:t>
            </a:r>
            <a:r>
              <a:rPr lang="lt-LT" sz="1400" b="1" dirty="0"/>
              <a:t>LRV paskelbta ekstremalioji situacija bei karantinas taip pat dar 1 mėnesį po ekstremaliosios situacijos ar karantino atšaukimo ar bent vieno iš jų paskelbimo termino suėjimo. </a:t>
            </a:r>
          </a:p>
          <a:p>
            <a:pPr algn="just"/>
            <a:endParaRPr lang="lt-LT" sz="1400" b="1" dirty="0"/>
          </a:p>
          <a:p>
            <a:pPr algn="just"/>
            <a:r>
              <a:rPr lang="lt-LT" sz="1400" b="1" dirty="0"/>
              <a:t>Darbdaviai, atitinkantys visas šias sąlygas, turi teisę gauti subsidiją:</a:t>
            </a:r>
          </a:p>
          <a:p>
            <a:pPr marL="285750" indent="-285750" algn="just">
              <a:buFont typeface="Wingdings" panose="05000000000000000000" pitchFamily="2" charset="2"/>
              <a:buChar char="§"/>
            </a:pPr>
            <a:r>
              <a:rPr lang="lt-LT" sz="1400" dirty="0"/>
              <a:t>kurie dėl LRV paskelbtos ekstremalios situacijos ir (ar) karantino darbuotojams Lietuvos Respublikos darbo kodekso (DK) 47 straipsnio 1 dalies 2 punkte nustatytu atveju paskelbė prastovą ir taip išlaiko jiems darbo vietas.</a:t>
            </a:r>
          </a:p>
          <a:p>
            <a:pPr marL="285750" indent="-285750" algn="just">
              <a:buFont typeface="Wingdings" panose="05000000000000000000" pitchFamily="2" charset="2"/>
              <a:buChar char="§"/>
            </a:pPr>
            <a:r>
              <a:rPr lang="lt-LT" sz="1400" dirty="0"/>
              <a:t>kurių teisinė forma nėra biudžetinė įstaiga;</a:t>
            </a:r>
          </a:p>
          <a:p>
            <a:pPr marL="285750" indent="-285750" algn="just">
              <a:buFont typeface="Wingdings" panose="05000000000000000000" pitchFamily="2" charset="2"/>
              <a:buChar char="§"/>
            </a:pPr>
            <a:r>
              <a:rPr lang="lt-LT" sz="1400" dirty="0"/>
              <a:t>kuriems nėra iškelta bankroto byla ir jie nėra likviduojami, dėl kurių nėra priimtas kreditorių susirinkimo nutarimas bankroto procedūras vykdyti ne teismo tvarka;</a:t>
            </a:r>
          </a:p>
          <a:p>
            <a:pPr marL="285750" indent="-285750" algn="just">
              <a:buFont typeface="Wingdings" panose="05000000000000000000" pitchFamily="2" charset="2"/>
              <a:buChar char="§"/>
            </a:pPr>
            <a:r>
              <a:rPr lang="lt-LT" sz="1400" dirty="0"/>
              <a:t>kurių vadovas ar kitas atsakingas asmuo per paskutinius vienus metus iki pasiūlymo pateikimo dienos neturėjo baudos, paskirtos už Užimtumo įstatymo 56, 57 ir 58 straipsniuose nurodytus pažeidimus, ir (ar) administracinės nuobaudos už nelegalų darbą, arba turi ne daugiau negu vieną per paskutinius vienus metus iki pasiūlymo pateikimo dienos paskirtą administracinę nuobaudą pagal už darbo įstatymų, darbuotojų saugos ir sveikatos norminių teisės aktų pažeidimus, nelaimingo atsitikimo darbe nuslėpimą, nustatytos pranešimo ir ištyrimo tvarkos, darbo užmokesčio apskaičiavimo ir mokėjimo tvarkos, darbo laiko apskaitos, laikinųjų darbuotojų darbo sąlygų bei komercinės ar ūkinės veiklos tvarkos pažeidimus;</a:t>
            </a:r>
          </a:p>
          <a:p>
            <a:pPr marL="285750" indent="-285750" algn="just">
              <a:buFont typeface="Wingdings" panose="05000000000000000000" pitchFamily="2" charset="2"/>
              <a:buChar char="§"/>
            </a:pPr>
            <a:r>
              <a:rPr lang="lt-LT" sz="1400" dirty="0"/>
              <a:t>Subsidijomis prastovų metu gali pasinaudoti ir socialinės įmonės arba neįgaliųjų socialinės įmonės statusą turinčios įmonės ir kitas remiamas grupes įdarbinančios įmonės, nevyriausybinės organizacijos ir asociacijos.</a:t>
            </a:r>
          </a:p>
          <a:p>
            <a:r>
              <a:rPr lang="lt-LT" sz="1400" dirty="0">
                <a:hlinkClick r:id="rId4"/>
              </a:rPr>
              <a:t>www.uzt.lt</a:t>
            </a:r>
            <a:r>
              <a:rPr lang="lt-LT" sz="1400" dirty="0"/>
              <a:t> </a:t>
            </a:r>
          </a:p>
        </p:txBody>
      </p:sp>
    </p:spTree>
    <p:extLst>
      <p:ext uri="{BB962C8B-B14F-4D97-AF65-F5344CB8AC3E}">
        <p14:creationId xmlns:p14="http://schemas.microsoft.com/office/powerpoint/2010/main" val="20128074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783042"/>
          </a:xfrm>
          <a:prstGeom prst="rect">
            <a:avLst/>
          </a:prstGeom>
        </p:spPr>
      </p:pic>
      <p:sp>
        <p:nvSpPr>
          <p:cNvPr id="3" name="TextBox 2"/>
          <p:cNvSpPr txBox="1"/>
          <p:nvPr/>
        </p:nvSpPr>
        <p:spPr>
          <a:xfrm>
            <a:off x="1078302" y="2096219"/>
            <a:ext cx="184731" cy="369332"/>
          </a:xfrm>
          <a:prstGeom prst="rect">
            <a:avLst/>
          </a:prstGeom>
          <a:noFill/>
        </p:spPr>
        <p:txBody>
          <a:bodyPr wrap="none" rtlCol="0">
            <a:spAutoFit/>
          </a:bodyPr>
          <a:lstStyle/>
          <a:p>
            <a:endParaRPr lang="lt-LT" dirty="0"/>
          </a:p>
        </p:txBody>
      </p:sp>
      <p:sp>
        <p:nvSpPr>
          <p:cNvPr id="8" name="TextBox 5"/>
          <p:cNvSpPr txBox="1">
            <a:spLocks noChangeArrowheads="1"/>
          </p:cNvSpPr>
          <p:nvPr/>
        </p:nvSpPr>
        <p:spPr bwMode="auto">
          <a:xfrm>
            <a:off x="433591" y="621088"/>
            <a:ext cx="10361612" cy="584775"/>
          </a:xfrm>
          <a:prstGeom prst="rect">
            <a:avLst/>
          </a:prstGeom>
          <a:noFill/>
          <a:ln w="9525">
            <a:noFill/>
            <a:miter lim="800000"/>
            <a:headEnd/>
            <a:tailEnd/>
          </a:ln>
        </p:spPr>
        <p:txBody>
          <a:bodyPr>
            <a:spAutoFit/>
          </a:bodyPr>
          <a:lstStyle/>
          <a:p>
            <a:pPr eaLnBrk="1" hangingPunct="1"/>
            <a:r>
              <a:rPr lang="lt-LT" altLang="lt-LT" sz="3200" dirty="0">
                <a:solidFill>
                  <a:schemeClr val="bg1"/>
                </a:solidFill>
                <a:latin typeface="Myriad Pro Cond" panose="020B0506030403020204" pitchFamily="34" charset="0"/>
              </a:rPr>
              <a:t>ESAMOS PARAMOS PRIEMONĖS</a:t>
            </a:r>
            <a:endParaRPr lang="en-US" altLang="lt-LT" sz="3200" dirty="0">
              <a:solidFill>
                <a:schemeClr val="bg1"/>
              </a:solidFill>
              <a:latin typeface="Myriad Pro Cond" panose="020B0506030403020204" pitchFamily="34" charset="0"/>
            </a:endParaRPr>
          </a:p>
        </p:txBody>
      </p:sp>
      <p:sp>
        <p:nvSpPr>
          <p:cNvPr id="4" name="TextBox 3"/>
          <p:cNvSpPr txBox="1"/>
          <p:nvPr/>
        </p:nvSpPr>
        <p:spPr>
          <a:xfrm>
            <a:off x="342900" y="1543050"/>
            <a:ext cx="11620500" cy="3754874"/>
          </a:xfrm>
          <a:prstGeom prst="rect">
            <a:avLst/>
          </a:prstGeom>
          <a:noFill/>
        </p:spPr>
        <p:txBody>
          <a:bodyPr wrap="square" rtlCol="0">
            <a:spAutoFit/>
          </a:bodyPr>
          <a:lstStyle/>
          <a:p>
            <a:r>
              <a:rPr lang="en-US" sz="1400" b="1" dirty="0" err="1">
                <a:solidFill>
                  <a:schemeClr val="accent5">
                    <a:lumMod val="75000"/>
                  </a:schemeClr>
                </a:solidFill>
              </a:rPr>
              <a:t>Savarankiškai</a:t>
            </a:r>
            <a:r>
              <a:rPr lang="en-US" sz="1400" b="1" dirty="0">
                <a:solidFill>
                  <a:schemeClr val="accent5">
                    <a:lumMod val="75000"/>
                  </a:schemeClr>
                </a:solidFill>
              </a:rPr>
              <a:t> </a:t>
            </a:r>
            <a:r>
              <a:rPr lang="en-US" sz="1400" b="1" dirty="0" err="1">
                <a:solidFill>
                  <a:schemeClr val="accent5">
                    <a:lumMod val="75000"/>
                  </a:schemeClr>
                </a:solidFill>
              </a:rPr>
              <a:t>dirbančio</a:t>
            </a:r>
            <a:r>
              <a:rPr lang="en-US" sz="1400" b="1" dirty="0">
                <a:solidFill>
                  <a:schemeClr val="accent5">
                    <a:lumMod val="75000"/>
                  </a:schemeClr>
                </a:solidFill>
              </a:rPr>
              <a:t> </a:t>
            </a:r>
            <a:r>
              <a:rPr lang="en-US" sz="1400" b="1" dirty="0" err="1">
                <a:solidFill>
                  <a:schemeClr val="accent5">
                    <a:lumMod val="75000"/>
                  </a:schemeClr>
                </a:solidFill>
              </a:rPr>
              <a:t>išmoka</a:t>
            </a:r>
            <a:endParaRPr lang="lt-LT" sz="1400" b="1" dirty="0">
              <a:solidFill>
                <a:schemeClr val="accent5">
                  <a:lumMod val="75000"/>
                </a:schemeClr>
              </a:solidFill>
            </a:endParaRPr>
          </a:p>
          <a:p>
            <a:endParaRPr lang="en-US" sz="1400" b="1" dirty="0"/>
          </a:p>
          <a:p>
            <a:pPr marL="285750" indent="-285750" algn="just">
              <a:buFont typeface="Wingdings" panose="05000000000000000000" pitchFamily="2" charset="2"/>
              <a:buChar char="§"/>
            </a:pPr>
            <a:r>
              <a:rPr lang="lt-LT" sz="1400" dirty="0"/>
              <a:t>Išmokas gali gauti savarankiškai dirbantys asmenys, kurių </a:t>
            </a:r>
            <a:r>
              <a:rPr lang="lt-LT" sz="1400" b="1" dirty="0"/>
              <a:t>veiklos buvo apribotos dėl LRV paskelbtos ekstremaliosios situacijos bei karantino ir yra įtrauktos į LRV patvirtintą apribotų veiklų sąrašą </a:t>
            </a:r>
            <a:r>
              <a:rPr lang="lt-LT" sz="1400" b="1" dirty="0">
                <a:hlinkClick r:id="rId4"/>
              </a:rPr>
              <a:t>čia.</a:t>
            </a:r>
            <a:endParaRPr lang="lt-LT" sz="1400" b="1" dirty="0"/>
          </a:p>
          <a:p>
            <a:pPr marL="285750" indent="-285750" algn="just">
              <a:buFont typeface="Wingdings" panose="05000000000000000000" pitchFamily="2" charset="2"/>
              <a:buChar char="§"/>
            </a:pPr>
            <a:r>
              <a:rPr lang="lt-LT" sz="1400" dirty="0"/>
              <a:t>Ekstremaliajai situacijai ar karantinui pasibaigus, išmoka dirbantiems savarankiškai dar bus mokama vieną mėnesį. </a:t>
            </a:r>
          </a:p>
          <a:p>
            <a:pPr marL="285750" indent="-285750" algn="just">
              <a:buFont typeface="Wingdings" panose="05000000000000000000" pitchFamily="2" charset="2"/>
              <a:buChar char="§"/>
            </a:pPr>
            <a:endParaRPr lang="lt-LT" sz="1400" dirty="0"/>
          </a:p>
          <a:p>
            <a:pPr algn="just"/>
            <a:r>
              <a:rPr lang="lt-LT" sz="1400" dirty="0"/>
              <a:t>Savarankiškai dirbantys asmenys pretenduoti į </a:t>
            </a:r>
            <a:r>
              <a:rPr lang="lt-LT" sz="1400" b="1" dirty="0"/>
              <a:t>260 eurų dydžio išmoką </a:t>
            </a:r>
            <a:r>
              <a:rPr lang="lt-LT" sz="1400" dirty="0"/>
              <a:t>galės, jeigu atitiks šias LR Užimtumo įstatyme nustatytas sąlygas: </a:t>
            </a:r>
          </a:p>
          <a:p>
            <a:pPr marL="285750" indent="-285750" algn="just">
              <a:buFont typeface="Wingdings" panose="05000000000000000000" pitchFamily="2" charset="2"/>
              <a:buChar char="§"/>
            </a:pPr>
            <a:r>
              <a:rPr lang="lt-LT" sz="1400" dirty="0"/>
              <a:t>savarankiška veikla buvo registruota ne trumpesnį kaip 3 mėnesių laikotarpį per 12 mėnesių ir nebuvo išregistruota iki LRV paskelbtos ekstremaliosios situacijos ir karantino, kurio metu nustatyti ūkinės veiklos apribojimai, paskelbimo dienos;</a:t>
            </a:r>
          </a:p>
          <a:p>
            <a:pPr marL="285750" indent="-285750" algn="just">
              <a:buFont typeface="Wingdings" panose="05000000000000000000" pitchFamily="2" charset="2"/>
              <a:buChar char="§"/>
            </a:pPr>
            <a:r>
              <a:rPr lang="lt-LT" sz="1400" dirty="0"/>
              <a:t>dėl ūkinės veiklos ribojimų asmuo įtrauktas į Valstybinės mokesčių inspekcijos Savarankiškai dirbančių asmenų, pripažintų nukentėjusiais nuo ekstremaliosios situacijos ir karantino, kurio metu LRV nustato ūkinės veiklos apribojimus, sąrašą;</a:t>
            </a:r>
          </a:p>
          <a:p>
            <a:pPr marL="285750" indent="-285750" algn="just">
              <a:buFont typeface="Wingdings" panose="05000000000000000000" pitchFamily="2" charset="2"/>
              <a:buChar char="§"/>
            </a:pPr>
            <a:r>
              <a:rPr lang="lt-LT" sz="1400" dirty="0"/>
              <a:t>jeigu dirba, jam priskaičiuotas darbo užmokestis pagal darbo sutartį ar darbo santykiams prilygintus teisinius santykius yra ne didesnis už LRV patvirtintą MMA;</a:t>
            </a:r>
          </a:p>
          <a:p>
            <a:pPr marL="285750" indent="-285750" algn="just">
              <a:buFont typeface="Wingdings" panose="05000000000000000000" pitchFamily="2" charset="2"/>
              <a:buChar char="§"/>
            </a:pPr>
            <a:r>
              <a:rPr lang="lt-LT" sz="1400" dirty="0"/>
              <a:t>juridinio asmens atveju – neturi likviduojamos ar bankrutuojančios įmonės statuso.</a:t>
            </a:r>
          </a:p>
          <a:p>
            <a:pPr marL="285750" indent="-285750">
              <a:buFont typeface="Wingdings" panose="05000000000000000000" pitchFamily="2" charset="2"/>
              <a:buChar char="§"/>
            </a:pPr>
            <a:endParaRPr lang="lt-LT" sz="1400" dirty="0"/>
          </a:p>
          <a:p>
            <a:endParaRPr lang="lt-LT" sz="1400" b="1" dirty="0">
              <a:hlinkClick r:id="rId5"/>
            </a:endParaRPr>
          </a:p>
          <a:p>
            <a:r>
              <a:rPr lang="lt-LT" sz="1400" dirty="0">
                <a:hlinkClick r:id="rId5"/>
              </a:rPr>
              <a:t>www.uzt.lt</a:t>
            </a:r>
            <a:r>
              <a:rPr lang="lt-LT" sz="1400" dirty="0"/>
              <a:t> </a:t>
            </a:r>
          </a:p>
        </p:txBody>
      </p:sp>
    </p:spTree>
    <p:extLst>
      <p:ext uri="{BB962C8B-B14F-4D97-AF65-F5344CB8AC3E}">
        <p14:creationId xmlns:p14="http://schemas.microsoft.com/office/powerpoint/2010/main" val="1424013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783042"/>
          </a:xfrm>
          <a:prstGeom prst="rect">
            <a:avLst/>
          </a:prstGeom>
        </p:spPr>
      </p:pic>
      <p:sp>
        <p:nvSpPr>
          <p:cNvPr id="3" name="TextBox 2"/>
          <p:cNvSpPr txBox="1"/>
          <p:nvPr/>
        </p:nvSpPr>
        <p:spPr>
          <a:xfrm>
            <a:off x="1078302" y="2096219"/>
            <a:ext cx="184731" cy="369332"/>
          </a:xfrm>
          <a:prstGeom prst="rect">
            <a:avLst/>
          </a:prstGeom>
          <a:noFill/>
        </p:spPr>
        <p:txBody>
          <a:bodyPr wrap="none" rtlCol="0">
            <a:spAutoFit/>
          </a:bodyPr>
          <a:lstStyle/>
          <a:p>
            <a:endParaRPr lang="lt-LT" dirty="0"/>
          </a:p>
        </p:txBody>
      </p:sp>
      <p:sp>
        <p:nvSpPr>
          <p:cNvPr id="8" name="TextBox 5"/>
          <p:cNvSpPr txBox="1">
            <a:spLocks noChangeArrowheads="1"/>
          </p:cNvSpPr>
          <p:nvPr/>
        </p:nvSpPr>
        <p:spPr bwMode="auto">
          <a:xfrm>
            <a:off x="433591" y="621088"/>
            <a:ext cx="10361612" cy="584775"/>
          </a:xfrm>
          <a:prstGeom prst="rect">
            <a:avLst/>
          </a:prstGeom>
          <a:noFill/>
          <a:ln w="9525">
            <a:noFill/>
            <a:miter lim="800000"/>
            <a:headEnd/>
            <a:tailEnd/>
          </a:ln>
        </p:spPr>
        <p:txBody>
          <a:bodyPr>
            <a:spAutoFit/>
          </a:bodyPr>
          <a:lstStyle/>
          <a:p>
            <a:pPr eaLnBrk="1" hangingPunct="1"/>
            <a:r>
              <a:rPr lang="lt-LT" altLang="lt-LT" sz="3200" dirty="0">
                <a:solidFill>
                  <a:schemeClr val="bg1"/>
                </a:solidFill>
                <a:latin typeface="Myriad Pro Cond" panose="020B0506030403020204" pitchFamily="34" charset="0"/>
              </a:rPr>
              <a:t>ESAMOS PARAMOS PRIEMONĖS</a:t>
            </a:r>
            <a:endParaRPr lang="en-US" altLang="lt-LT" sz="3200" dirty="0">
              <a:solidFill>
                <a:schemeClr val="bg1"/>
              </a:solidFill>
              <a:latin typeface="Myriad Pro Cond" panose="020B0506030403020204" pitchFamily="34" charset="0"/>
            </a:endParaRPr>
          </a:p>
        </p:txBody>
      </p:sp>
      <p:sp>
        <p:nvSpPr>
          <p:cNvPr id="4" name="TextBox 3"/>
          <p:cNvSpPr txBox="1"/>
          <p:nvPr/>
        </p:nvSpPr>
        <p:spPr>
          <a:xfrm>
            <a:off x="342900" y="1543050"/>
            <a:ext cx="11620500" cy="3970318"/>
          </a:xfrm>
          <a:prstGeom prst="rect">
            <a:avLst/>
          </a:prstGeom>
          <a:noFill/>
        </p:spPr>
        <p:txBody>
          <a:bodyPr wrap="square" rtlCol="0">
            <a:spAutoFit/>
          </a:bodyPr>
          <a:lstStyle/>
          <a:p>
            <a:r>
              <a:rPr lang="lt-LT" sz="1400" b="1" dirty="0">
                <a:solidFill>
                  <a:schemeClr val="accent5">
                    <a:lumMod val="75000"/>
                  </a:schemeClr>
                </a:solidFill>
              </a:rPr>
              <a:t>Darbo paieškos išmoka </a:t>
            </a:r>
          </a:p>
          <a:p>
            <a:endParaRPr lang="en-US" sz="1400" b="1" dirty="0"/>
          </a:p>
          <a:p>
            <a:r>
              <a:rPr lang="lt-LT" sz="1400" b="1" dirty="0"/>
              <a:t>Į darbo paieškos išmoką galės pretenduoti asmenys, atitinkantys šias sąlygas:</a:t>
            </a:r>
          </a:p>
          <a:p>
            <a:pPr marL="285750" indent="-285750">
              <a:buFont typeface="Wingdings" panose="05000000000000000000" pitchFamily="2" charset="2"/>
              <a:buChar char="§"/>
            </a:pPr>
            <a:r>
              <a:rPr lang="lt-LT" sz="1400" dirty="0"/>
              <a:t>asmeniui suteiktas bedarbio statusas</a:t>
            </a:r>
          </a:p>
          <a:p>
            <a:pPr marL="285750" indent="-285750">
              <a:buFont typeface="Wingdings" panose="05000000000000000000" pitchFamily="2" charset="2"/>
              <a:buChar char="§"/>
            </a:pPr>
            <a:r>
              <a:rPr lang="lt-LT" sz="1400" dirty="0"/>
              <a:t>bedarbis kreipimosi dėl darbo paieškos išmokos į Užimtumo tarnybą ir sprendimo dėl šios išmokos skyrimo metu nedalyvauja aktyvios darbo rinkos politikos priemonėse</a:t>
            </a:r>
          </a:p>
          <a:p>
            <a:pPr marL="285750" indent="-285750">
              <a:buFont typeface="Wingdings" panose="05000000000000000000" pitchFamily="2" charset="2"/>
              <a:buChar char="§"/>
            </a:pPr>
            <a:r>
              <a:rPr lang="lt-LT" sz="1400" dirty="0"/>
              <a:t>asmens darbo sutartis ar darbo santykiams prilyginti teisiniai santykiai pasibaigė ne anksčiau kaip 3 mėn. iki Lietuvos Respublikos Vyriausybės paskelbtos ekstremaliosios situacijos ar karantino</a:t>
            </a:r>
          </a:p>
          <a:p>
            <a:pPr marL="285750" indent="-285750">
              <a:buFont typeface="Wingdings" panose="05000000000000000000" pitchFamily="2" charset="2"/>
              <a:buChar char="§"/>
            </a:pPr>
            <a:r>
              <a:rPr lang="lt-LT" sz="1400" dirty="0"/>
              <a:t>asmuo neturi teisės gauti nedarbo socialinio draudimo išmokos ar jos mokėjimo laikotarpis asmens kreipimosi į Užimtumo tarnybą metu yra pasibaigęs.</a:t>
            </a:r>
          </a:p>
          <a:p>
            <a:endParaRPr lang="lt-LT" sz="1400" dirty="0"/>
          </a:p>
          <a:p>
            <a:r>
              <a:rPr lang="lt-LT" sz="1400" dirty="0"/>
              <a:t>Mokama visos ekstremaliosios situacijos ar karantino metu ir dar </a:t>
            </a:r>
            <a:r>
              <a:rPr lang="lt-LT" sz="1400" b="1" dirty="0"/>
              <a:t>1 mėnesį po ekstremaliosios situacijos ar karantino atšaukimo ar bent vieno iš jų paskelbimo termino suėjimo. </a:t>
            </a:r>
          </a:p>
          <a:p>
            <a:endParaRPr lang="lt-LT" sz="1400" dirty="0"/>
          </a:p>
          <a:p>
            <a:r>
              <a:rPr lang="lt-LT" sz="1400" b="1" dirty="0"/>
              <a:t>Darbo paieškos išmokos dydis 33 proc. MMA</a:t>
            </a:r>
            <a:r>
              <a:rPr lang="lt-LT" sz="1400" dirty="0"/>
              <a:t>, galiojusios tą mėnesį, už kurį mokama darbo paieškos išmoka.</a:t>
            </a:r>
          </a:p>
          <a:p>
            <a:r>
              <a:rPr lang="lt-LT" sz="1400" dirty="0"/>
              <a:t>Nuo 2021 m. sausio 1 d. MMA padidinus iki 642 eurų, darbo paieškos išmoka nuo sausio mėn. sieks </a:t>
            </a:r>
            <a:r>
              <a:rPr lang="lt-LT" sz="1400" b="1" dirty="0"/>
              <a:t>211,86 euro. </a:t>
            </a:r>
          </a:p>
          <a:p>
            <a:endParaRPr lang="lt-LT" sz="1400" dirty="0"/>
          </a:p>
          <a:p>
            <a:endParaRPr lang="lt-LT" sz="1400" b="1" dirty="0">
              <a:hlinkClick r:id="rId4"/>
            </a:endParaRPr>
          </a:p>
          <a:p>
            <a:r>
              <a:rPr lang="lt-LT" sz="1400" b="1" dirty="0">
                <a:hlinkClick r:id="rId4"/>
              </a:rPr>
              <a:t>www.uzt.lt</a:t>
            </a:r>
            <a:r>
              <a:rPr lang="lt-LT" sz="1400" b="1" dirty="0"/>
              <a:t> </a:t>
            </a:r>
          </a:p>
        </p:txBody>
      </p:sp>
    </p:spTree>
    <p:extLst>
      <p:ext uri="{BB962C8B-B14F-4D97-AF65-F5344CB8AC3E}">
        <p14:creationId xmlns:p14="http://schemas.microsoft.com/office/powerpoint/2010/main" val="19623024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783042"/>
          </a:xfrm>
          <a:prstGeom prst="rect">
            <a:avLst/>
          </a:prstGeom>
        </p:spPr>
      </p:pic>
      <p:sp>
        <p:nvSpPr>
          <p:cNvPr id="3" name="TextBox 2"/>
          <p:cNvSpPr txBox="1"/>
          <p:nvPr/>
        </p:nvSpPr>
        <p:spPr>
          <a:xfrm>
            <a:off x="1078302" y="2096219"/>
            <a:ext cx="184731" cy="369332"/>
          </a:xfrm>
          <a:prstGeom prst="rect">
            <a:avLst/>
          </a:prstGeom>
          <a:noFill/>
        </p:spPr>
        <p:txBody>
          <a:bodyPr wrap="none" rtlCol="0">
            <a:spAutoFit/>
          </a:bodyPr>
          <a:lstStyle/>
          <a:p>
            <a:endParaRPr lang="lt-LT" dirty="0"/>
          </a:p>
        </p:txBody>
      </p:sp>
      <p:sp>
        <p:nvSpPr>
          <p:cNvPr id="8" name="TextBox 5"/>
          <p:cNvSpPr txBox="1">
            <a:spLocks noChangeArrowheads="1"/>
          </p:cNvSpPr>
          <p:nvPr/>
        </p:nvSpPr>
        <p:spPr bwMode="auto">
          <a:xfrm>
            <a:off x="433591" y="621088"/>
            <a:ext cx="10361612" cy="584775"/>
          </a:xfrm>
          <a:prstGeom prst="rect">
            <a:avLst/>
          </a:prstGeom>
          <a:noFill/>
          <a:ln w="9525">
            <a:noFill/>
            <a:miter lim="800000"/>
            <a:headEnd/>
            <a:tailEnd/>
          </a:ln>
        </p:spPr>
        <p:txBody>
          <a:bodyPr>
            <a:spAutoFit/>
          </a:bodyPr>
          <a:lstStyle/>
          <a:p>
            <a:pPr eaLnBrk="1" hangingPunct="1"/>
            <a:r>
              <a:rPr lang="lt-LT" altLang="lt-LT" sz="3200" dirty="0">
                <a:solidFill>
                  <a:schemeClr val="bg1"/>
                </a:solidFill>
                <a:latin typeface="Myriad Pro Cond" panose="020B0506030403020204" pitchFamily="34" charset="0"/>
              </a:rPr>
              <a:t>ESAMOS PARAMOS PRIEMONĖS</a:t>
            </a:r>
            <a:endParaRPr lang="en-US" altLang="lt-LT" sz="3200" dirty="0">
              <a:solidFill>
                <a:schemeClr val="bg1"/>
              </a:solidFill>
              <a:latin typeface="Myriad Pro Cond" panose="020B0506030403020204" pitchFamily="34" charset="0"/>
            </a:endParaRPr>
          </a:p>
        </p:txBody>
      </p:sp>
      <p:sp>
        <p:nvSpPr>
          <p:cNvPr id="4" name="TextBox 3"/>
          <p:cNvSpPr txBox="1"/>
          <p:nvPr/>
        </p:nvSpPr>
        <p:spPr>
          <a:xfrm>
            <a:off x="342900" y="1543050"/>
            <a:ext cx="11742708" cy="4616648"/>
          </a:xfrm>
          <a:prstGeom prst="rect">
            <a:avLst/>
          </a:prstGeom>
          <a:noFill/>
        </p:spPr>
        <p:txBody>
          <a:bodyPr wrap="square" rtlCol="0">
            <a:spAutoFit/>
          </a:bodyPr>
          <a:lstStyle/>
          <a:p>
            <a:r>
              <a:rPr lang="lt-LT" sz="1400" b="1" u="sng" dirty="0">
                <a:solidFill>
                  <a:schemeClr val="accent5">
                    <a:lumMod val="75000"/>
                  </a:schemeClr>
                </a:solidFill>
              </a:rPr>
              <a:t>Subsidijos nuo COVID-19 nukentėjusioms įmonėms – vienkartinės išmokos likvidumui išsaugoti</a:t>
            </a:r>
          </a:p>
          <a:p>
            <a:endParaRPr lang="lt-LT" sz="1400" b="1" dirty="0"/>
          </a:p>
          <a:p>
            <a:r>
              <a:rPr lang="lt-LT" sz="1400" dirty="0"/>
              <a:t>Savarankiškų įmonių pateiktoms subsidijų paraiškoms tenkinti </a:t>
            </a:r>
            <a:r>
              <a:rPr lang="lt-LT" sz="1400" b="1" dirty="0"/>
              <a:t>iki 50 mln. </a:t>
            </a:r>
            <a:r>
              <a:rPr lang="lt-LT" sz="1400" b="1" dirty="0" err="1"/>
              <a:t>Eur</a:t>
            </a:r>
            <a:r>
              <a:rPr lang="lt-LT" sz="1400" b="1" dirty="0"/>
              <a:t>. </a:t>
            </a:r>
            <a:r>
              <a:rPr lang="lt-LT" sz="1400" dirty="0"/>
              <a:t>Nesavarankiškų įmonių pateiktoms subsidijų paraiškoms tenkinti </a:t>
            </a:r>
            <a:r>
              <a:rPr lang="lt-LT" sz="1400" b="1" dirty="0"/>
              <a:t>iki 100 mln. </a:t>
            </a:r>
            <a:r>
              <a:rPr lang="lt-LT" sz="1400" b="1" dirty="0" err="1"/>
              <a:t>Eur</a:t>
            </a:r>
            <a:r>
              <a:rPr lang="lt-LT" sz="1400" dirty="0"/>
              <a:t> </a:t>
            </a:r>
          </a:p>
          <a:p>
            <a:r>
              <a:rPr lang="lt-LT" sz="1400" dirty="0"/>
              <a:t>Paraiškas subsidijai gauti bus galima teikti iki kol bus paskirstyta visa bendrai skirta įmonių subsidijų suma, bet ne vėliau kaip iki 2021-06-01.</a:t>
            </a:r>
            <a:br>
              <a:rPr lang="lt-LT" sz="1400" dirty="0"/>
            </a:br>
            <a:r>
              <a:rPr lang="lt-LT" sz="1400" dirty="0"/>
              <a:t> </a:t>
            </a:r>
          </a:p>
          <a:p>
            <a:r>
              <a:rPr lang="lt-LT" sz="1400" b="1" dirty="0"/>
              <a:t>Subsidija gali būti skiriama savarankiškai įmonei kai ji atitinka vieną iš sąlygų:</a:t>
            </a:r>
            <a:br>
              <a:rPr lang="lt-LT" sz="1400" dirty="0"/>
            </a:br>
            <a:r>
              <a:rPr lang="lt-LT" sz="1400" dirty="0"/>
              <a:t> </a:t>
            </a:r>
          </a:p>
          <a:p>
            <a:pPr marL="285750" indent="-285750">
              <a:buFont typeface="Wingdings" panose="05000000000000000000" pitchFamily="2" charset="2"/>
              <a:buChar char="§"/>
            </a:pPr>
            <a:r>
              <a:rPr lang="lt-LT" sz="1400" dirty="0"/>
              <a:t>įmonės vidutinė mėnesio apyvarta nuo 2020 m. </a:t>
            </a:r>
            <a:r>
              <a:rPr lang="lt-LT" sz="1400" b="1" dirty="0"/>
              <a:t>lapkričio</a:t>
            </a:r>
            <a:r>
              <a:rPr lang="lt-LT" sz="1400" dirty="0"/>
              <a:t> 1 d. iki 2021 m. sausio 31 d., palyginti su tuo pačiu laikotarpiu 2019-2020 m. sumažėjo </a:t>
            </a:r>
            <a:r>
              <a:rPr lang="lt-LT" sz="1400" b="1" dirty="0"/>
              <a:t>ne mažiau kaip 30 proc.</a:t>
            </a:r>
            <a:r>
              <a:rPr lang="lt-LT" sz="1400" dirty="0"/>
              <a:t> (jei įmonės pagrindinė veikla buvo apribota </a:t>
            </a:r>
            <a:r>
              <a:rPr lang="lt-LT" sz="1400" b="1" dirty="0"/>
              <a:t>po</a:t>
            </a:r>
            <a:r>
              <a:rPr lang="lt-LT" sz="1400" dirty="0"/>
              <a:t> 2020 m. lapkričio 30 d., tai vidutinė mėnesio apyvarta lyginama nuo 2020 m. gruodžio 1 d. </a:t>
            </a:r>
            <a:r>
              <a:rPr lang="lt-LT" sz="1400" b="1" dirty="0"/>
              <a:t>iki</a:t>
            </a:r>
            <a:r>
              <a:rPr lang="lt-LT" sz="1400" dirty="0"/>
              <a:t> 2021 m. sausio 31 d. palyginus su tuo pačiu laikotarpiu 2019-2020 m. </a:t>
            </a:r>
          </a:p>
          <a:p>
            <a:pPr marL="285750" indent="-285750">
              <a:buFont typeface="Wingdings" panose="05000000000000000000" pitchFamily="2" charset="2"/>
              <a:buChar char="§"/>
            </a:pPr>
            <a:r>
              <a:rPr lang="lt-LT" sz="1400" dirty="0"/>
              <a:t>jei įmonė įsteigta nuo 2019 m. lapkričio 1 d. iki 2020 m. lapkričio 30 d., ir nuo 2019 m. lapkričio 1 d. iki 2020 m. sausio 31 d. pajamų negavo, o jos pagrindinė ūkinė veikla įtraukta į karantino metu ribojamų ir netiesiogiai ribojamų </a:t>
            </a:r>
            <a:r>
              <a:rPr lang="lt-LT" sz="1400" dirty="0">
                <a:hlinkClick r:id="rId4"/>
              </a:rPr>
              <a:t>ūkinių veiklų sąrašą</a:t>
            </a:r>
            <a:r>
              <a:rPr lang="lt-LT" sz="1400" dirty="0"/>
              <a:t>.</a:t>
            </a:r>
          </a:p>
          <a:p>
            <a:endParaRPr lang="lt-LT" sz="1400" dirty="0"/>
          </a:p>
          <a:p>
            <a:r>
              <a:rPr lang="lt-LT" sz="1400" b="1" dirty="0"/>
              <a:t>Subsidija apskaičiuojama pagal įmonės už 2019 metus sumokėtą ir / arba įskaitytą A klasei priskiriamą GPM sumą:</a:t>
            </a:r>
            <a:br>
              <a:rPr lang="lt-LT" sz="1400" b="1" dirty="0"/>
            </a:br>
            <a:r>
              <a:rPr lang="lt-LT" sz="1400" dirty="0"/>
              <a:t> </a:t>
            </a:r>
          </a:p>
          <a:p>
            <a:pPr marL="285750" indent="-285750">
              <a:buFont typeface="Wingdings" panose="05000000000000000000" pitchFamily="2" charset="2"/>
              <a:buChar char="§"/>
            </a:pPr>
            <a:r>
              <a:rPr lang="lt-LT" sz="1400" b="1" dirty="0"/>
              <a:t>25 proc.</a:t>
            </a:r>
            <a:r>
              <a:rPr lang="lt-LT" sz="1400" dirty="0"/>
              <a:t> nuo sumokėto ir / arba įskaityto GPM, jei pareiškėjo už 2019 metus sumokėta GPM suma buvo daugiau kaip 2 000 </a:t>
            </a:r>
            <a:r>
              <a:rPr lang="lt-LT" sz="1400" dirty="0" err="1"/>
              <a:t>Eur</a:t>
            </a:r>
            <a:r>
              <a:rPr lang="lt-LT" sz="1400" dirty="0"/>
              <a:t>.</a:t>
            </a:r>
          </a:p>
          <a:p>
            <a:pPr marL="285750" indent="-285750">
              <a:buFont typeface="Wingdings" panose="05000000000000000000" pitchFamily="2" charset="2"/>
              <a:buChar char="§"/>
            </a:pPr>
            <a:r>
              <a:rPr lang="lt-LT" sz="1400" b="1" dirty="0"/>
              <a:t>500 </a:t>
            </a:r>
            <a:r>
              <a:rPr lang="lt-LT" sz="1400" b="1" dirty="0" err="1"/>
              <a:t>Eur</a:t>
            </a:r>
            <a:r>
              <a:rPr lang="lt-LT" sz="1400" dirty="0"/>
              <a:t> subsidija, jei pareiškėjo už 2019 metus sumokėtas ir / arba įskaitytas GPM yra 2 000 </a:t>
            </a:r>
            <a:r>
              <a:rPr lang="lt-LT" sz="1400" dirty="0" err="1"/>
              <a:t>Eur</a:t>
            </a:r>
            <a:r>
              <a:rPr lang="lt-LT" sz="1400" dirty="0"/>
              <a:t> arba mažiau.</a:t>
            </a:r>
          </a:p>
          <a:p>
            <a:pPr marL="285750" indent="-285750">
              <a:buFont typeface="Wingdings" panose="05000000000000000000" pitchFamily="2" charset="2"/>
              <a:buChar char="§"/>
            </a:pPr>
            <a:r>
              <a:rPr lang="lt-LT" sz="1400" b="1" dirty="0"/>
              <a:t>500 </a:t>
            </a:r>
            <a:r>
              <a:rPr lang="lt-LT" sz="1400" b="1" dirty="0" err="1"/>
              <a:t>Eur</a:t>
            </a:r>
            <a:r>
              <a:rPr lang="lt-LT" sz="1400" dirty="0"/>
              <a:t> subsidija, nuo 2019 m. lapkričio 1 d. iki 2020 m lapkričio 30 d. įsteigtoms įmonėms,  kurios laikotarpyje 2019 m. lapkričio - 2020 m. sausio negavo pajamų.</a:t>
            </a:r>
          </a:p>
          <a:p>
            <a:r>
              <a:rPr lang="lt-LT" sz="1400" dirty="0"/>
              <a:t>Bendra vienai įmonei teikiamo finansavimo pagal Komunikatą (subsidijų, dotacijų, mokesčių lengvatų forma), įskaitant ir apskaičiuotą pagal Aprašą skiriamą subsidiją, suma negali viršyti 800 000 Eurų. </a:t>
            </a:r>
            <a:r>
              <a:rPr lang="lt-LT" sz="1400" dirty="0">
                <a:hlinkClick r:id="rId5"/>
              </a:rPr>
              <a:t>Aprašas. </a:t>
            </a:r>
            <a:r>
              <a:rPr lang="lt-LT" sz="1400" dirty="0"/>
              <a:t> </a:t>
            </a:r>
            <a:r>
              <a:rPr lang="lt-LT" sz="1400" b="1" dirty="0"/>
              <a:t>Paraiškos teikiamos VMI. </a:t>
            </a:r>
            <a:endParaRPr lang="en-US" b="1" dirty="0"/>
          </a:p>
        </p:txBody>
      </p:sp>
    </p:spTree>
    <p:extLst>
      <p:ext uri="{BB962C8B-B14F-4D97-AF65-F5344CB8AC3E}">
        <p14:creationId xmlns:p14="http://schemas.microsoft.com/office/powerpoint/2010/main" val="41575118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783042"/>
          </a:xfrm>
          <a:prstGeom prst="rect">
            <a:avLst/>
          </a:prstGeom>
        </p:spPr>
      </p:pic>
      <p:sp>
        <p:nvSpPr>
          <p:cNvPr id="3" name="TextBox 2"/>
          <p:cNvSpPr txBox="1"/>
          <p:nvPr/>
        </p:nvSpPr>
        <p:spPr>
          <a:xfrm>
            <a:off x="1078302" y="2096219"/>
            <a:ext cx="184731" cy="369332"/>
          </a:xfrm>
          <a:prstGeom prst="rect">
            <a:avLst/>
          </a:prstGeom>
          <a:noFill/>
        </p:spPr>
        <p:txBody>
          <a:bodyPr wrap="none" rtlCol="0">
            <a:spAutoFit/>
          </a:bodyPr>
          <a:lstStyle/>
          <a:p>
            <a:endParaRPr lang="lt-LT" dirty="0"/>
          </a:p>
        </p:txBody>
      </p:sp>
      <p:sp>
        <p:nvSpPr>
          <p:cNvPr id="8" name="TextBox 5"/>
          <p:cNvSpPr txBox="1">
            <a:spLocks noChangeArrowheads="1"/>
          </p:cNvSpPr>
          <p:nvPr/>
        </p:nvSpPr>
        <p:spPr bwMode="auto">
          <a:xfrm>
            <a:off x="433591" y="621088"/>
            <a:ext cx="10361612" cy="584775"/>
          </a:xfrm>
          <a:prstGeom prst="rect">
            <a:avLst/>
          </a:prstGeom>
          <a:noFill/>
          <a:ln w="9525">
            <a:noFill/>
            <a:miter lim="800000"/>
            <a:headEnd/>
            <a:tailEnd/>
          </a:ln>
        </p:spPr>
        <p:txBody>
          <a:bodyPr>
            <a:spAutoFit/>
          </a:bodyPr>
          <a:lstStyle/>
          <a:p>
            <a:pPr eaLnBrk="1" hangingPunct="1"/>
            <a:r>
              <a:rPr lang="lt-LT" altLang="lt-LT" sz="3200" dirty="0">
                <a:solidFill>
                  <a:schemeClr val="bg1"/>
                </a:solidFill>
                <a:latin typeface="Myriad Pro Cond" panose="020B0506030403020204" pitchFamily="34" charset="0"/>
              </a:rPr>
              <a:t>ESAMOS PARAMOS PRIEMONĖS</a:t>
            </a:r>
            <a:endParaRPr lang="en-US" altLang="lt-LT" sz="3200" dirty="0">
              <a:solidFill>
                <a:schemeClr val="bg1"/>
              </a:solidFill>
              <a:latin typeface="Myriad Pro Cond" panose="020B0506030403020204" pitchFamily="34" charset="0"/>
            </a:endParaRPr>
          </a:p>
        </p:txBody>
      </p:sp>
      <p:sp>
        <p:nvSpPr>
          <p:cNvPr id="6" name="TextBox 5"/>
          <p:cNvSpPr txBox="1"/>
          <p:nvPr/>
        </p:nvSpPr>
        <p:spPr>
          <a:xfrm>
            <a:off x="342900" y="1543050"/>
            <a:ext cx="11620500" cy="5262979"/>
          </a:xfrm>
          <a:prstGeom prst="rect">
            <a:avLst/>
          </a:prstGeom>
          <a:noFill/>
        </p:spPr>
        <p:txBody>
          <a:bodyPr wrap="square" rtlCol="0">
            <a:spAutoFit/>
          </a:bodyPr>
          <a:lstStyle/>
          <a:p>
            <a:r>
              <a:rPr lang="lt-LT" sz="1400" b="1" u="sng" dirty="0">
                <a:solidFill>
                  <a:schemeClr val="accent5">
                    <a:lumMod val="75000"/>
                  </a:schemeClr>
                </a:solidFill>
              </a:rPr>
              <a:t>Tiesioginės paskolos nuo COVID-19 nukentėjusioms įmonėms - paskolos verslo subjektų apyvartinėms išlaidoms finansuoti</a:t>
            </a:r>
          </a:p>
          <a:p>
            <a:endParaRPr lang="lt-LT" sz="1400" b="1" dirty="0"/>
          </a:p>
          <a:p>
            <a:r>
              <a:rPr lang="lt-LT" sz="1400" b="1" dirty="0"/>
              <a:t>Skirta: smulkiojo ir vidutinio verslo (SVV) subjektai ir didelės įmonės</a:t>
            </a:r>
            <a:r>
              <a:rPr lang="lt-LT" sz="1400" dirty="0"/>
              <a:t>. Priemonei įgyvendinti </a:t>
            </a:r>
            <a:r>
              <a:rPr lang="lt-LT" sz="1400" b="1" dirty="0"/>
              <a:t>skirta 30 mln. eurų </a:t>
            </a:r>
            <a:r>
              <a:rPr lang="lt-LT" sz="1400" dirty="0"/>
              <a:t>LR valstybės biudžeto lėšų. </a:t>
            </a:r>
          </a:p>
          <a:p>
            <a:endParaRPr lang="lt-LT" sz="1400" dirty="0"/>
          </a:p>
          <a:p>
            <a:r>
              <a:rPr lang="lt-LT" sz="1400" b="1" dirty="0"/>
              <a:t>Sutartis galima pasirašyti ne vėliau kaip iki 2021 m. birželio 30 d.</a:t>
            </a:r>
            <a:r>
              <a:rPr lang="lt-LT" sz="1400" dirty="0"/>
              <a:t>, o lėšos paskolos gavėjui yra išmokamos ne vėliau kaip iki 2021-09-30. </a:t>
            </a:r>
          </a:p>
          <a:p>
            <a:r>
              <a:rPr lang="lt-LT" sz="1400" b="1" dirty="0"/>
              <a:t>Gali būti apmokamos patirtos (planuojamos patirti) išlaidos nuo 2020 m. spalio 1 d. iki 2021 m. spalio 30 d. </a:t>
            </a:r>
          </a:p>
          <a:p>
            <a:r>
              <a:rPr lang="lt-LT" sz="1400" b="1" dirty="0"/>
              <a:t>Patirtos išlaidos paskolos lėšomis gali būti apmokamos ne vėliau kaip 4 mėn. po paskolos sutarties pasirašymo.</a:t>
            </a:r>
          </a:p>
          <a:p>
            <a:r>
              <a:rPr lang="lt-LT" sz="1400" b="1" dirty="0"/>
              <a:t>Paskolos teikiamos sumažintomis palūkanomis. Didžiausios palūkanos SVV subjektams gali būti iki 0,69 proc., o didelėms įmonėms – iki 1,69 proc. </a:t>
            </a:r>
          </a:p>
          <a:p>
            <a:r>
              <a:rPr lang="lt-LT" sz="1400" b="1" dirty="0"/>
              <a:t>Maksimalus paskolos terminas: </a:t>
            </a:r>
            <a:r>
              <a:rPr lang="lt-LT" sz="1400" dirty="0"/>
              <a:t>72 mėn. </a:t>
            </a:r>
          </a:p>
          <a:p>
            <a:r>
              <a:rPr lang="lt-LT" sz="1400" dirty="0"/>
              <a:t>Paskolos teikiamos verslui, atitinkančiam LR Vyriausybės nustatytus pagalbos teikimo kriterijus (Nutarimas Nr. 1226), </a:t>
            </a:r>
            <a:r>
              <a:rPr lang="lt-LT" sz="1400" b="1" dirty="0"/>
              <a:t>kurių pagrindinis – apyvartos kritimas antrojo karantino metu nustatytais laikotarpiais daugiau nei 30 proc., o naujų įmonių atveju – jų veiklos apribojimas. Yra </a:t>
            </a:r>
          </a:p>
          <a:p>
            <a:endParaRPr lang="lt-LT" sz="1400" b="1" dirty="0"/>
          </a:p>
          <a:p>
            <a:r>
              <a:rPr lang="lt-LT" sz="1400" b="1" dirty="0"/>
              <a:t>Vienam paskolos gavėjui gali būti suteikta tik viena paskola: </a:t>
            </a:r>
          </a:p>
          <a:p>
            <a:pPr marL="285750" indent="-285750">
              <a:buFont typeface="Wingdings" panose="05000000000000000000" pitchFamily="2" charset="2"/>
              <a:buChar char="§"/>
            </a:pPr>
            <a:r>
              <a:rPr lang="lt-LT" sz="1400" dirty="0"/>
              <a:t>negali viršyti vieno mėnesio vidutinės apyvartos dydžio ir bet kuriuo atveju negali siekti daugiau kaip 100 tūkst. </a:t>
            </a:r>
            <a:r>
              <a:rPr lang="lt-LT" sz="1400" dirty="0" err="1"/>
              <a:t>Eur</a:t>
            </a:r>
            <a:r>
              <a:rPr lang="lt-LT" sz="1400" dirty="0"/>
              <a:t>. </a:t>
            </a:r>
          </a:p>
          <a:p>
            <a:pPr marL="285750" indent="-285750">
              <a:buFont typeface="Wingdings" panose="05000000000000000000" pitchFamily="2" charset="2"/>
              <a:buChar char="§"/>
            </a:pPr>
            <a:r>
              <a:rPr lang="lt-LT" sz="1400" dirty="0"/>
              <a:t>negali viršyti dvigubos paskolos gavėjo darbuotojams priskaičiuotos darbo užmokesčio su mokesčiais sumos per metus arba 25 procentų paskolos gavėjo 2019 m. apyvartos.</a:t>
            </a:r>
          </a:p>
          <a:p>
            <a:r>
              <a:rPr lang="lt-LT" sz="1400" dirty="0"/>
              <a:t>Vidutinės mėnesio apyvartos skaičiavimo laikotarpis yra nustatomas ir paskolos dydis apskaičiuojamas pagal INVEGOS patvirtintą metodiką, ir pagal ją parengtą </a:t>
            </a:r>
            <a:r>
              <a:rPr lang="lt-LT" sz="1400" u="sng" dirty="0">
                <a:hlinkClick r:id="rId4"/>
              </a:rPr>
              <a:t>paskolos sumos apskaičiavimo skaičiuoklę</a:t>
            </a:r>
            <a:r>
              <a:rPr lang="lt-LT" sz="1400" dirty="0"/>
              <a:t>. Sutarties sudarymo ir administravimo mokesčiai netaikomi. Paskolą ar jos dalį galima grąžinti anksčiau be papildomų mokesčių. </a:t>
            </a:r>
          </a:p>
          <a:p>
            <a:endParaRPr lang="lt-LT" sz="1400" dirty="0"/>
          </a:p>
          <a:p>
            <a:r>
              <a:rPr lang="lt-LT" sz="1400" dirty="0"/>
              <a:t>Paskola pradedama grąžinti po paskolos sutarties sudarymo praėjus ne daugiau kaip 6 mėnesiams. paskolos grąžinimas gali būti atidėtas papildomai iš viso iki 6 mėnesių laikotarpiui, jei paskolos gavėjas sutinka sumokėti nustatytą paskolos sutarties sąlygų pakeitimo mokestį -100 </a:t>
            </a:r>
            <a:r>
              <a:rPr lang="lt-LT" sz="1400" dirty="0" err="1"/>
              <a:t>Eur</a:t>
            </a:r>
            <a:r>
              <a:rPr lang="lt-LT" sz="1400" dirty="0"/>
              <a:t>. </a:t>
            </a:r>
          </a:p>
          <a:p>
            <a:endParaRPr lang="lt-LT" sz="1400" dirty="0"/>
          </a:p>
          <a:p>
            <a:endParaRPr lang="en-US" sz="1400" b="1" dirty="0"/>
          </a:p>
        </p:txBody>
      </p:sp>
    </p:spTree>
    <p:extLst>
      <p:ext uri="{BB962C8B-B14F-4D97-AF65-F5344CB8AC3E}">
        <p14:creationId xmlns:p14="http://schemas.microsoft.com/office/powerpoint/2010/main" val="31975332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783042"/>
          </a:xfrm>
          <a:prstGeom prst="rect">
            <a:avLst/>
          </a:prstGeom>
        </p:spPr>
      </p:pic>
      <p:sp>
        <p:nvSpPr>
          <p:cNvPr id="3" name="TextBox 2"/>
          <p:cNvSpPr txBox="1"/>
          <p:nvPr/>
        </p:nvSpPr>
        <p:spPr>
          <a:xfrm>
            <a:off x="1078302" y="2096219"/>
            <a:ext cx="184731" cy="369332"/>
          </a:xfrm>
          <a:prstGeom prst="rect">
            <a:avLst/>
          </a:prstGeom>
          <a:noFill/>
        </p:spPr>
        <p:txBody>
          <a:bodyPr wrap="none" rtlCol="0">
            <a:spAutoFit/>
          </a:bodyPr>
          <a:lstStyle/>
          <a:p>
            <a:endParaRPr lang="lt-LT" dirty="0"/>
          </a:p>
        </p:txBody>
      </p:sp>
      <p:sp>
        <p:nvSpPr>
          <p:cNvPr id="8" name="TextBox 5"/>
          <p:cNvSpPr txBox="1">
            <a:spLocks noChangeArrowheads="1"/>
          </p:cNvSpPr>
          <p:nvPr/>
        </p:nvSpPr>
        <p:spPr bwMode="auto">
          <a:xfrm>
            <a:off x="433591" y="621088"/>
            <a:ext cx="10361612" cy="584775"/>
          </a:xfrm>
          <a:prstGeom prst="rect">
            <a:avLst/>
          </a:prstGeom>
          <a:noFill/>
          <a:ln w="9525">
            <a:noFill/>
            <a:miter lim="800000"/>
            <a:headEnd/>
            <a:tailEnd/>
          </a:ln>
        </p:spPr>
        <p:txBody>
          <a:bodyPr>
            <a:spAutoFit/>
          </a:bodyPr>
          <a:lstStyle/>
          <a:p>
            <a:pPr eaLnBrk="1" hangingPunct="1"/>
            <a:r>
              <a:rPr lang="lt-LT" altLang="lt-LT" sz="3200" dirty="0">
                <a:solidFill>
                  <a:schemeClr val="bg1"/>
                </a:solidFill>
                <a:latin typeface="Myriad Pro Cond" panose="020B0506030403020204" pitchFamily="34" charset="0"/>
              </a:rPr>
              <a:t>ESAMOS PARAMOS PRIEMONĖS</a:t>
            </a:r>
            <a:endParaRPr lang="en-US" altLang="lt-LT" sz="3200" dirty="0">
              <a:solidFill>
                <a:schemeClr val="bg1"/>
              </a:solidFill>
              <a:latin typeface="Myriad Pro Cond" panose="020B0506030403020204" pitchFamily="34" charset="0"/>
            </a:endParaRPr>
          </a:p>
        </p:txBody>
      </p:sp>
      <p:sp>
        <p:nvSpPr>
          <p:cNvPr id="6" name="TextBox 5"/>
          <p:cNvSpPr txBox="1"/>
          <p:nvPr/>
        </p:nvSpPr>
        <p:spPr>
          <a:xfrm>
            <a:off x="342900" y="1543050"/>
            <a:ext cx="11620500" cy="5478423"/>
          </a:xfrm>
          <a:prstGeom prst="rect">
            <a:avLst/>
          </a:prstGeom>
          <a:noFill/>
        </p:spPr>
        <p:txBody>
          <a:bodyPr wrap="square" rtlCol="0">
            <a:spAutoFit/>
          </a:bodyPr>
          <a:lstStyle/>
          <a:p>
            <a:r>
              <a:rPr lang="lt-LT" sz="1400" b="1" u="sng" dirty="0">
                <a:solidFill>
                  <a:schemeClr val="accent5">
                    <a:lumMod val="75000"/>
                  </a:schemeClr>
                </a:solidFill>
              </a:rPr>
              <a:t>Paskolos kelionių organizatoriams - atsiskaityti su turistais už dėl COVID-19 protrūkio neįvykusias organizuotas turistines keliones.</a:t>
            </a:r>
          </a:p>
          <a:p>
            <a:r>
              <a:rPr lang="lt-LT" sz="1400" b="1" dirty="0"/>
              <a:t>Priemonei skirta suma:</a:t>
            </a:r>
            <a:r>
              <a:rPr lang="lt-LT" sz="1400" dirty="0"/>
              <a:t> iki 8 mln. </a:t>
            </a:r>
            <a:r>
              <a:rPr lang="lt-LT" sz="1400" dirty="0" err="1"/>
              <a:t>Eur</a:t>
            </a:r>
            <a:r>
              <a:rPr lang="lt-LT" sz="1400" dirty="0"/>
              <a:t> kelionių organizatoriams atsiskaityti su turistais už dėl COVID-19 protrūkio neįvykusias keliones</a:t>
            </a:r>
          </a:p>
          <a:p>
            <a:r>
              <a:rPr lang="lt-LT" sz="1400" b="1" dirty="0"/>
              <a:t>Paskolos dydis apskaičiuojamas</a:t>
            </a:r>
            <a:r>
              <a:rPr lang="lt-LT" sz="1400" dirty="0"/>
              <a:t> pagal paskolos gavėjo paraiškos dėl paskolos suteikimo pateikimo metu turimą grąžinti sumą turistams už dėl COVID-19 protrūkio neįvykusias keliones.</a:t>
            </a:r>
          </a:p>
          <a:p>
            <a:r>
              <a:rPr lang="lt-LT" sz="1400" b="1" dirty="0"/>
              <a:t>Maksimali paskolos suma:</a:t>
            </a:r>
            <a:r>
              <a:rPr lang="lt-LT" sz="1400" dirty="0"/>
              <a:t> 3 mln. </a:t>
            </a:r>
            <a:r>
              <a:rPr lang="lt-LT" sz="1400" dirty="0" err="1"/>
              <a:t>Eur</a:t>
            </a:r>
            <a:endParaRPr lang="lt-LT" sz="1400" dirty="0"/>
          </a:p>
          <a:p>
            <a:r>
              <a:rPr lang="lt-LT" sz="1400" dirty="0"/>
              <a:t>Paskola skiriama atsiskaityti su turistais už dėl pandemijos metu neįvykusias organizuotas turistines keliones.</a:t>
            </a:r>
          </a:p>
          <a:p>
            <a:r>
              <a:rPr lang="lt-LT" sz="1400" b="1" dirty="0"/>
              <a:t>Paskolą galite gauti, jei:</a:t>
            </a:r>
          </a:p>
          <a:p>
            <a:pPr marL="285750" indent="-285750">
              <a:buFont typeface="Wingdings" panose="05000000000000000000" pitchFamily="2" charset="2"/>
              <a:buChar char="§"/>
            </a:pPr>
            <a:r>
              <a:rPr lang="lt-LT" sz="1400" dirty="0"/>
              <a:t>Esate </a:t>
            </a:r>
            <a:r>
              <a:rPr lang="lt-LT" sz="1400" b="1" dirty="0"/>
              <a:t>SVV subjektas ar didelė įmonė</a:t>
            </a:r>
            <a:r>
              <a:rPr lang="lt-LT" sz="1400" dirty="0"/>
              <a:t>.</a:t>
            </a:r>
          </a:p>
          <a:p>
            <a:pPr marL="285750" indent="-285750">
              <a:buFont typeface="Wingdings" panose="05000000000000000000" pitchFamily="2" charset="2"/>
              <a:buChar char="§"/>
            </a:pPr>
            <a:r>
              <a:rPr lang="lt-LT" sz="1400" dirty="0"/>
              <a:t>Turite galiojantį kelionių organizatoriaus pažymėjimą.</a:t>
            </a:r>
          </a:p>
          <a:p>
            <a:pPr marL="285750" indent="-285750">
              <a:buFont typeface="Wingdings" panose="05000000000000000000" pitchFamily="2" charset="2"/>
              <a:buChar char="§"/>
            </a:pPr>
            <a:r>
              <a:rPr lang="lt-LT" sz="1400" dirty="0"/>
              <a:t>2019 m. gruodžio 31 d. nesate sunkumus patirianti įmonė ir </a:t>
            </a:r>
          </a:p>
          <a:p>
            <a:r>
              <a:rPr lang="lt-LT" sz="1400" dirty="0"/>
              <a:t>įmonių grupė ir jums nėra pradėtos bankroto procedūros.</a:t>
            </a:r>
          </a:p>
          <a:p>
            <a:pPr marL="285750" indent="-285750">
              <a:buFont typeface="Wingdings" panose="05000000000000000000" pitchFamily="2" charset="2"/>
              <a:buChar char="§"/>
            </a:pPr>
            <a:r>
              <a:rPr lang="lt-LT" sz="1400" dirty="0"/>
              <a:t>Registrų centrui esate pateikęs 2019 metų finansinių ataskaitų</a:t>
            </a:r>
          </a:p>
          <a:p>
            <a:r>
              <a:rPr lang="lt-LT" sz="1400" dirty="0"/>
              <a:t>rinkinį. Turi būti pateiktos jūsų ir kitų įmonės grupės įmonių </a:t>
            </a:r>
          </a:p>
          <a:p>
            <a:r>
              <a:rPr lang="lt-LT" sz="1400" dirty="0"/>
              <a:t>(jei galioja), kuriai priklauso paskolos gavėjas, ataskaitos.</a:t>
            </a:r>
          </a:p>
          <a:p>
            <a:endParaRPr lang="lt-LT" sz="1400" dirty="0"/>
          </a:p>
          <a:p>
            <a:r>
              <a:rPr lang="lt-LT" sz="1400" dirty="0"/>
              <a:t>Sutartis pasirašoma ir paskola gali būti suteikta ne vėliau kaip</a:t>
            </a:r>
            <a:r>
              <a:rPr lang="lt-LT" sz="1400" b="1" dirty="0"/>
              <a:t> </a:t>
            </a:r>
          </a:p>
          <a:p>
            <a:r>
              <a:rPr lang="lt-LT" sz="1400" b="1" dirty="0"/>
              <a:t>2021 birželio 30 d.</a:t>
            </a:r>
            <a:r>
              <a:rPr lang="lt-LT" sz="1400" dirty="0"/>
              <a:t>, išmokama – ne vėliau kaip </a:t>
            </a:r>
            <a:r>
              <a:rPr lang="lt-LT" sz="1400" b="1" dirty="0"/>
              <a:t>2021 rugsėjo 30 d. </a:t>
            </a:r>
          </a:p>
          <a:p>
            <a:r>
              <a:rPr lang="lt-LT" sz="1400" dirty="0"/>
              <a:t>pagal turimą skolą turistams už neįvykusias keliones.</a:t>
            </a:r>
          </a:p>
          <a:p>
            <a:r>
              <a:rPr lang="lt-LT" sz="1400" b="1" dirty="0"/>
              <a:t>Paskolos terminai:</a:t>
            </a:r>
            <a:endParaRPr lang="lt-LT" sz="1400" dirty="0"/>
          </a:p>
          <a:p>
            <a:r>
              <a:rPr lang="lt-LT" sz="1400" dirty="0"/>
              <a:t>iki 24 mėn., kai paskolos suma yra iki 20 tūkst. </a:t>
            </a:r>
            <a:r>
              <a:rPr lang="lt-LT" sz="1400" dirty="0" err="1"/>
              <a:t>Eur</a:t>
            </a:r>
            <a:r>
              <a:rPr lang="lt-LT" sz="1400" dirty="0"/>
              <a:t>;</a:t>
            </a:r>
          </a:p>
          <a:p>
            <a:r>
              <a:rPr lang="lt-LT" sz="1400" dirty="0"/>
              <a:t>iki 72 mėn., kai paskolos suma yra didesnė nei 20 tūkst. </a:t>
            </a:r>
            <a:r>
              <a:rPr lang="lt-LT" sz="1400" dirty="0" err="1"/>
              <a:t>Eur</a:t>
            </a:r>
            <a:r>
              <a:rPr lang="lt-LT" sz="1400" dirty="0"/>
              <a:t> (įskaitant atvejus, kai terminas pratęsiamas).</a:t>
            </a:r>
          </a:p>
          <a:p>
            <a:r>
              <a:rPr lang="lt-LT" sz="1400" dirty="0"/>
              <a:t>Kvietimas stabdomas </a:t>
            </a:r>
            <a:r>
              <a:rPr lang="lt-LT" sz="1400" b="1" dirty="0"/>
              <a:t>2021 m. gegužės 31 d. 23:59 val.</a:t>
            </a:r>
            <a:r>
              <a:rPr lang="lt-LT" sz="1400" dirty="0"/>
              <a:t> arba paskirsčius priemonei skirtą sumą.</a:t>
            </a:r>
          </a:p>
          <a:p>
            <a:endParaRPr lang="lt-LT" sz="1400" dirty="0"/>
          </a:p>
          <a:p>
            <a:endParaRPr lang="lt-LT" sz="1400" dirty="0"/>
          </a:p>
          <a:p>
            <a:endParaRPr lang="en-US" sz="1400" b="1" dirty="0"/>
          </a:p>
        </p:txBody>
      </p:sp>
      <p:pic>
        <p:nvPicPr>
          <p:cNvPr id="2050" name="Picture 2" descr="https://invega.lt/wp-content/uploads/2021-01-11_paskolos-palukanos-14-scal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34025" y="3125094"/>
            <a:ext cx="6162675" cy="24530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90183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23256</TotalTime>
  <Words>4868</Words>
  <Application>Microsoft Office PowerPoint</Application>
  <PresentationFormat>Widescreen</PresentationFormat>
  <Paragraphs>333</Paragraphs>
  <Slides>22</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Calibri Light</vt:lpstr>
      <vt:lpstr>Myriad Pro Cond</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Agnė Kudirkienė</dc:creator>
  <cp:lastModifiedBy>Joana Daubaraite</cp:lastModifiedBy>
  <cp:revision>1229</cp:revision>
  <cp:lastPrinted>2020-12-17T11:38:15Z</cp:lastPrinted>
  <dcterms:created xsi:type="dcterms:W3CDTF">2017-03-14T07:46:47Z</dcterms:created>
  <dcterms:modified xsi:type="dcterms:W3CDTF">2021-02-24T06:46:29Z</dcterms:modified>
</cp:coreProperties>
</file>