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256" r:id="rId2"/>
    <p:sldId id="587" r:id="rId3"/>
    <p:sldId id="578" r:id="rId4"/>
    <p:sldId id="579" r:id="rId5"/>
    <p:sldId id="580" r:id="rId6"/>
    <p:sldId id="581" r:id="rId7"/>
    <p:sldId id="563" r:id="rId8"/>
    <p:sldId id="564" r:id="rId9"/>
    <p:sldId id="565" r:id="rId10"/>
    <p:sldId id="566" r:id="rId11"/>
    <p:sldId id="567" r:id="rId12"/>
    <p:sldId id="568" r:id="rId13"/>
    <p:sldId id="570" r:id="rId14"/>
    <p:sldId id="571" r:id="rId15"/>
    <p:sldId id="572" r:id="rId16"/>
    <p:sldId id="573" r:id="rId17"/>
    <p:sldId id="586" r:id="rId18"/>
    <p:sldId id="582" r:id="rId19"/>
    <p:sldId id="583" r:id="rId20"/>
    <p:sldId id="584" r:id="rId21"/>
    <p:sldId id="585" r:id="rId22"/>
    <p:sldId id="545" r:id="rId23"/>
  </p:sldIdLst>
  <p:sldSz cx="12192000" cy="6858000"/>
  <p:notesSz cx="6797675" cy="9926638"/>
  <p:defaultTextStyle>
    <a:defPPr>
      <a:defRPr lang="lt-LT"/>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va Vyšniauskienė" initials="DV" lastIdx="1" clrIdx="0">
    <p:extLst>
      <p:ext uri="{19B8F6BF-5375-455C-9EA6-DF929625EA0E}">
        <p15:presenceInfo xmlns:p15="http://schemas.microsoft.com/office/powerpoint/2012/main" userId="Daiva Vyšniauskienė"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8CA"/>
    <a:srgbClr val="EB073D"/>
    <a:srgbClr val="CFE5C1"/>
    <a:srgbClr val="F0BEAA"/>
    <a:srgbClr val="8D0916"/>
    <a:srgbClr val="C44026"/>
    <a:srgbClr val="B10B1B"/>
    <a:srgbClr val="A1351F"/>
    <a:srgbClr val="B48900"/>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5400" autoAdjust="0"/>
  </p:normalViewPr>
  <p:slideViewPr>
    <p:cSldViewPr snapToGrid="0">
      <p:cViewPr varScale="1">
        <p:scale>
          <a:sx n="111" d="100"/>
          <a:sy n="111" d="100"/>
        </p:scale>
        <p:origin x="300"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7441"/>
          </a:xfrm>
          <a:prstGeom prst="rect">
            <a:avLst/>
          </a:prstGeom>
        </p:spPr>
        <p:txBody>
          <a:bodyPr vert="horz" lIns="91440" tIns="45720" rIns="91440" bIns="45720" rtlCol="0"/>
          <a:lstStyle>
            <a:lvl1pPr algn="l">
              <a:defRPr sz="1200"/>
            </a:lvl1pPr>
          </a:lstStyle>
          <a:p>
            <a:pPr>
              <a:defRPr/>
            </a:pPr>
            <a:endParaRPr lang="lt-LT"/>
          </a:p>
        </p:txBody>
      </p:sp>
      <p:sp>
        <p:nvSpPr>
          <p:cNvPr id="3" name="Date Placeholder 2"/>
          <p:cNvSpPr>
            <a:spLocks noGrp="1"/>
          </p:cNvSpPr>
          <p:nvPr>
            <p:ph type="dt" sz="quarter" idx="1"/>
          </p:nvPr>
        </p:nvSpPr>
        <p:spPr>
          <a:xfrm>
            <a:off x="3850443" y="2"/>
            <a:ext cx="2945659" cy="497441"/>
          </a:xfrm>
          <a:prstGeom prst="rect">
            <a:avLst/>
          </a:prstGeom>
        </p:spPr>
        <p:txBody>
          <a:bodyPr vert="horz" lIns="91440" tIns="45720" rIns="91440" bIns="45720" rtlCol="0"/>
          <a:lstStyle>
            <a:lvl1pPr algn="r">
              <a:defRPr sz="1200"/>
            </a:lvl1pPr>
          </a:lstStyle>
          <a:p>
            <a:pPr>
              <a:defRPr/>
            </a:pPr>
            <a:fld id="{9C0CCE1F-99BE-4498-9838-940408E4F3AB}" type="datetimeFigureOut">
              <a:rPr lang="lt-LT"/>
              <a:pPr>
                <a:defRPr/>
              </a:pPr>
              <a:t>2021-03-03</a:t>
            </a:fld>
            <a:endParaRPr lang="lt-LT"/>
          </a:p>
        </p:txBody>
      </p:sp>
      <p:sp>
        <p:nvSpPr>
          <p:cNvPr id="4" name="Footer Placeholder 3"/>
          <p:cNvSpPr>
            <a:spLocks noGrp="1"/>
          </p:cNvSpPr>
          <p:nvPr>
            <p:ph type="ftr" sz="quarter" idx="2"/>
          </p:nvPr>
        </p:nvSpPr>
        <p:spPr>
          <a:xfrm>
            <a:off x="0" y="9429200"/>
            <a:ext cx="2945659" cy="497441"/>
          </a:xfrm>
          <a:prstGeom prst="rect">
            <a:avLst/>
          </a:prstGeom>
        </p:spPr>
        <p:txBody>
          <a:bodyPr vert="horz" lIns="91440" tIns="45720" rIns="91440" bIns="45720" rtlCol="0" anchor="b"/>
          <a:lstStyle>
            <a:lvl1pPr algn="l">
              <a:defRPr sz="1200"/>
            </a:lvl1pPr>
          </a:lstStyle>
          <a:p>
            <a:pPr>
              <a:defRPr/>
            </a:pPr>
            <a:endParaRPr lang="lt-LT"/>
          </a:p>
        </p:txBody>
      </p:sp>
      <p:sp>
        <p:nvSpPr>
          <p:cNvPr id="5" name="Slide Number Placeholder 4"/>
          <p:cNvSpPr>
            <a:spLocks noGrp="1"/>
          </p:cNvSpPr>
          <p:nvPr>
            <p:ph type="sldNum" sz="quarter" idx="3"/>
          </p:nvPr>
        </p:nvSpPr>
        <p:spPr>
          <a:xfrm>
            <a:off x="3850443" y="9429200"/>
            <a:ext cx="2945659" cy="49744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81D4CC9-FC49-418C-A775-92B3D19EAADA}" type="slidenum">
              <a:rPr lang="lt-LT"/>
              <a:pPr/>
              <a:t>‹#›</a:t>
            </a:fld>
            <a:endParaRPr lang="lt-LT"/>
          </a:p>
        </p:txBody>
      </p:sp>
    </p:spTree>
    <p:extLst>
      <p:ext uri="{BB962C8B-B14F-4D97-AF65-F5344CB8AC3E}">
        <p14:creationId xmlns:p14="http://schemas.microsoft.com/office/powerpoint/2010/main" val="4136873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744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lt-LT"/>
          </a:p>
        </p:txBody>
      </p:sp>
      <p:sp>
        <p:nvSpPr>
          <p:cNvPr id="3" name="Date Placeholder 2"/>
          <p:cNvSpPr>
            <a:spLocks noGrp="1"/>
          </p:cNvSpPr>
          <p:nvPr>
            <p:ph type="dt" idx="1"/>
          </p:nvPr>
        </p:nvSpPr>
        <p:spPr>
          <a:xfrm>
            <a:off x="3850443" y="2"/>
            <a:ext cx="2945659" cy="497441"/>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4A6365B-0A5D-48CE-A5DA-82424BC119E9}" type="datetimeFigureOut">
              <a:rPr lang="lt-LT"/>
              <a:pPr>
                <a:defRPr/>
              </a:pPr>
              <a:t>2021-03-03</a:t>
            </a:fld>
            <a:endParaRPr lang="lt-LT"/>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lt-LT" noProof="0"/>
          </a:p>
        </p:txBody>
      </p:sp>
      <p:sp>
        <p:nvSpPr>
          <p:cNvPr id="5" name="Notes Placeholder 4"/>
          <p:cNvSpPr>
            <a:spLocks noGrp="1"/>
          </p:cNvSpPr>
          <p:nvPr>
            <p:ph type="body" sz="quarter" idx="3"/>
          </p:nvPr>
        </p:nvSpPr>
        <p:spPr>
          <a:xfrm>
            <a:off x="679768" y="4777967"/>
            <a:ext cx="5438140" cy="39082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t-LT" noProof="0"/>
          </a:p>
        </p:txBody>
      </p:sp>
      <p:sp>
        <p:nvSpPr>
          <p:cNvPr id="6" name="Footer Placeholder 5"/>
          <p:cNvSpPr>
            <a:spLocks noGrp="1"/>
          </p:cNvSpPr>
          <p:nvPr>
            <p:ph type="ftr" sz="quarter" idx="4"/>
          </p:nvPr>
        </p:nvSpPr>
        <p:spPr>
          <a:xfrm>
            <a:off x="0" y="9429200"/>
            <a:ext cx="2945659" cy="49744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lt-LT"/>
          </a:p>
        </p:txBody>
      </p:sp>
      <p:sp>
        <p:nvSpPr>
          <p:cNvPr id="7" name="Slide Number Placeholder 6"/>
          <p:cNvSpPr>
            <a:spLocks noGrp="1"/>
          </p:cNvSpPr>
          <p:nvPr>
            <p:ph type="sldNum" sz="quarter" idx="5"/>
          </p:nvPr>
        </p:nvSpPr>
        <p:spPr>
          <a:xfrm>
            <a:off x="3850443" y="9429200"/>
            <a:ext cx="2945659" cy="49744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D45231D-8487-4B17-ADBE-D632D62AB429}" type="slidenum">
              <a:rPr lang="lt-LT" altLang="lt-LT"/>
              <a:pPr/>
              <a:t>‹#›</a:t>
            </a:fld>
            <a:endParaRPr lang="lt-LT" altLang="lt-LT"/>
          </a:p>
        </p:txBody>
      </p:sp>
    </p:spTree>
    <p:extLst>
      <p:ext uri="{BB962C8B-B14F-4D97-AF65-F5344CB8AC3E}">
        <p14:creationId xmlns:p14="http://schemas.microsoft.com/office/powerpoint/2010/main" val="27622121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5124" name="Slide Number Placeholder 3"/>
          <p:cNvSpPr>
            <a:spLocks noGrp="1"/>
          </p:cNvSpPr>
          <p:nvPr>
            <p:ph type="sldNum" sz="quarter" idx="5"/>
          </p:nvPr>
        </p:nvSpPr>
        <p:spPr bwMode="auto">
          <a:noFill/>
          <a:ln>
            <a:miter lim="800000"/>
            <a:headEnd/>
            <a:tailEnd/>
          </a:ln>
        </p:spPr>
        <p:txBody>
          <a:bodyPr/>
          <a:lstStyle/>
          <a:p>
            <a:fld id="{B21A4477-FE89-41DF-8A2B-0130B29A87D7}" type="slidenum">
              <a:rPr lang="lt-LT" altLang="lt-LT"/>
              <a:pPr/>
              <a:t>1</a:t>
            </a:fld>
            <a:endParaRPr lang="lt-LT" altLang="lt-LT"/>
          </a:p>
        </p:txBody>
      </p:sp>
    </p:spTree>
    <p:extLst>
      <p:ext uri="{BB962C8B-B14F-4D97-AF65-F5344CB8AC3E}">
        <p14:creationId xmlns:p14="http://schemas.microsoft.com/office/powerpoint/2010/main" val="2478858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10</a:t>
            </a:fld>
            <a:endParaRPr lang="lt-LT" altLang="lt-LT"/>
          </a:p>
        </p:txBody>
      </p:sp>
    </p:spTree>
    <p:extLst>
      <p:ext uri="{BB962C8B-B14F-4D97-AF65-F5344CB8AC3E}">
        <p14:creationId xmlns:p14="http://schemas.microsoft.com/office/powerpoint/2010/main" val="269252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11</a:t>
            </a:fld>
            <a:endParaRPr lang="lt-LT" altLang="lt-LT"/>
          </a:p>
        </p:txBody>
      </p:sp>
    </p:spTree>
    <p:extLst>
      <p:ext uri="{BB962C8B-B14F-4D97-AF65-F5344CB8AC3E}">
        <p14:creationId xmlns:p14="http://schemas.microsoft.com/office/powerpoint/2010/main" val="1335115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12</a:t>
            </a:fld>
            <a:endParaRPr lang="lt-LT" altLang="lt-LT"/>
          </a:p>
        </p:txBody>
      </p:sp>
    </p:spTree>
    <p:extLst>
      <p:ext uri="{BB962C8B-B14F-4D97-AF65-F5344CB8AC3E}">
        <p14:creationId xmlns:p14="http://schemas.microsoft.com/office/powerpoint/2010/main" val="2892314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13</a:t>
            </a:fld>
            <a:endParaRPr lang="lt-LT" altLang="lt-LT"/>
          </a:p>
        </p:txBody>
      </p:sp>
    </p:spTree>
    <p:extLst>
      <p:ext uri="{BB962C8B-B14F-4D97-AF65-F5344CB8AC3E}">
        <p14:creationId xmlns:p14="http://schemas.microsoft.com/office/powerpoint/2010/main" val="419664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14</a:t>
            </a:fld>
            <a:endParaRPr lang="lt-LT" altLang="lt-LT"/>
          </a:p>
        </p:txBody>
      </p:sp>
    </p:spTree>
    <p:extLst>
      <p:ext uri="{BB962C8B-B14F-4D97-AF65-F5344CB8AC3E}">
        <p14:creationId xmlns:p14="http://schemas.microsoft.com/office/powerpoint/2010/main" val="325138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15</a:t>
            </a:fld>
            <a:endParaRPr lang="lt-LT" altLang="lt-LT"/>
          </a:p>
        </p:txBody>
      </p:sp>
    </p:spTree>
    <p:extLst>
      <p:ext uri="{BB962C8B-B14F-4D97-AF65-F5344CB8AC3E}">
        <p14:creationId xmlns:p14="http://schemas.microsoft.com/office/powerpoint/2010/main" val="1854892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16</a:t>
            </a:fld>
            <a:endParaRPr lang="lt-LT" altLang="lt-LT"/>
          </a:p>
        </p:txBody>
      </p:sp>
    </p:spTree>
    <p:extLst>
      <p:ext uri="{BB962C8B-B14F-4D97-AF65-F5344CB8AC3E}">
        <p14:creationId xmlns:p14="http://schemas.microsoft.com/office/powerpoint/2010/main" val="1854403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solidFill>
                  <a:prstClr val="black"/>
                </a:solidFill>
              </a:rPr>
              <a:pPr/>
              <a:t>17</a:t>
            </a:fld>
            <a:endParaRPr lang="lt-LT" altLang="lt-LT">
              <a:solidFill>
                <a:prstClr val="black"/>
              </a:solidFill>
            </a:endParaRPr>
          </a:p>
        </p:txBody>
      </p:sp>
    </p:spTree>
    <p:extLst>
      <p:ext uri="{BB962C8B-B14F-4D97-AF65-F5344CB8AC3E}">
        <p14:creationId xmlns:p14="http://schemas.microsoft.com/office/powerpoint/2010/main" val="1254212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solidFill>
                  <a:prstClr val="black"/>
                </a:solidFill>
              </a:rPr>
              <a:pPr/>
              <a:t>18</a:t>
            </a:fld>
            <a:endParaRPr lang="lt-LT" altLang="lt-LT">
              <a:solidFill>
                <a:prstClr val="black"/>
              </a:solidFill>
            </a:endParaRPr>
          </a:p>
        </p:txBody>
      </p:sp>
    </p:spTree>
    <p:extLst>
      <p:ext uri="{BB962C8B-B14F-4D97-AF65-F5344CB8AC3E}">
        <p14:creationId xmlns:p14="http://schemas.microsoft.com/office/powerpoint/2010/main" val="1922860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solidFill>
                  <a:prstClr val="black"/>
                </a:solidFill>
              </a:rPr>
              <a:pPr/>
              <a:t>19</a:t>
            </a:fld>
            <a:endParaRPr lang="lt-LT" altLang="lt-LT">
              <a:solidFill>
                <a:prstClr val="black"/>
              </a:solidFill>
            </a:endParaRPr>
          </a:p>
        </p:txBody>
      </p:sp>
    </p:spTree>
    <p:extLst>
      <p:ext uri="{BB962C8B-B14F-4D97-AF65-F5344CB8AC3E}">
        <p14:creationId xmlns:p14="http://schemas.microsoft.com/office/powerpoint/2010/main" val="157609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2</a:t>
            </a:fld>
            <a:endParaRPr lang="lt-LT" altLang="lt-LT"/>
          </a:p>
        </p:txBody>
      </p:sp>
    </p:spTree>
    <p:extLst>
      <p:ext uri="{BB962C8B-B14F-4D97-AF65-F5344CB8AC3E}">
        <p14:creationId xmlns:p14="http://schemas.microsoft.com/office/powerpoint/2010/main" val="1175198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solidFill>
                  <a:prstClr val="black"/>
                </a:solidFill>
              </a:rPr>
              <a:pPr/>
              <a:t>20</a:t>
            </a:fld>
            <a:endParaRPr lang="lt-LT" altLang="lt-LT">
              <a:solidFill>
                <a:prstClr val="black"/>
              </a:solidFill>
            </a:endParaRPr>
          </a:p>
        </p:txBody>
      </p:sp>
    </p:spTree>
    <p:extLst>
      <p:ext uri="{BB962C8B-B14F-4D97-AF65-F5344CB8AC3E}">
        <p14:creationId xmlns:p14="http://schemas.microsoft.com/office/powerpoint/2010/main" val="2043477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solidFill>
                  <a:prstClr val="black"/>
                </a:solidFill>
              </a:rPr>
              <a:pPr/>
              <a:t>21</a:t>
            </a:fld>
            <a:endParaRPr lang="lt-LT" altLang="lt-LT">
              <a:solidFill>
                <a:prstClr val="black"/>
              </a:solidFill>
            </a:endParaRPr>
          </a:p>
        </p:txBody>
      </p:sp>
    </p:spTree>
    <p:extLst>
      <p:ext uri="{BB962C8B-B14F-4D97-AF65-F5344CB8AC3E}">
        <p14:creationId xmlns:p14="http://schemas.microsoft.com/office/powerpoint/2010/main" val="3226847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78852" name="Slide Number Placeholder 3"/>
          <p:cNvSpPr>
            <a:spLocks noGrp="1"/>
          </p:cNvSpPr>
          <p:nvPr>
            <p:ph type="sldNum" sz="quarter" idx="5"/>
          </p:nvPr>
        </p:nvSpPr>
        <p:spPr bwMode="auto">
          <a:noFill/>
          <a:ln>
            <a:miter lim="800000"/>
            <a:headEnd/>
            <a:tailEnd/>
          </a:ln>
        </p:spPr>
        <p:txBody>
          <a:bodyPr/>
          <a:lstStyle/>
          <a:p>
            <a:fld id="{54C900E2-278E-433E-A75A-B5B82ECD7E37}" type="slidenum">
              <a:rPr lang="lt-LT" altLang="lt-LT"/>
              <a:pPr/>
              <a:t>22</a:t>
            </a:fld>
            <a:endParaRPr lang="lt-LT" altLang="lt-LT"/>
          </a:p>
        </p:txBody>
      </p:sp>
    </p:spTree>
    <p:extLst>
      <p:ext uri="{BB962C8B-B14F-4D97-AF65-F5344CB8AC3E}">
        <p14:creationId xmlns:p14="http://schemas.microsoft.com/office/powerpoint/2010/main" val="32562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3</a:t>
            </a:fld>
            <a:endParaRPr lang="lt-LT" altLang="lt-LT"/>
          </a:p>
        </p:txBody>
      </p:sp>
    </p:spTree>
    <p:extLst>
      <p:ext uri="{BB962C8B-B14F-4D97-AF65-F5344CB8AC3E}">
        <p14:creationId xmlns:p14="http://schemas.microsoft.com/office/powerpoint/2010/main" val="227606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4</a:t>
            </a:fld>
            <a:endParaRPr lang="lt-LT" altLang="lt-LT"/>
          </a:p>
        </p:txBody>
      </p:sp>
    </p:spTree>
    <p:extLst>
      <p:ext uri="{BB962C8B-B14F-4D97-AF65-F5344CB8AC3E}">
        <p14:creationId xmlns:p14="http://schemas.microsoft.com/office/powerpoint/2010/main" val="3900261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5</a:t>
            </a:fld>
            <a:endParaRPr lang="lt-LT" altLang="lt-LT"/>
          </a:p>
        </p:txBody>
      </p:sp>
    </p:spTree>
    <p:extLst>
      <p:ext uri="{BB962C8B-B14F-4D97-AF65-F5344CB8AC3E}">
        <p14:creationId xmlns:p14="http://schemas.microsoft.com/office/powerpoint/2010/main" val="790468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6</a:t>
            </a:fld>
            <a:endParaRPr lang="lt-LT" altLang="lt-LT"/>
          </a:p>
        </p:txBody>
      </p:sp>
    </p:spTree>
    <p:extLst>
      <p:ext uri="{BB962C8B-B14F-4D97-AF65-F5344CB8AC3E}">
        <p14:creationId xmlns:p14="http://schemas.microsoft.com/office/powerpoint/2010/main" val="391948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7</a:t>
            </a:fld>
            <a:endParaRPr lang="lt-LT" altLang="lt-LT"/>
          </a:p>
        </p:txBody>
      </p:sp>
    </p:spTree>
    <p:extLst>
      <p:ext uri="{BB962C8B-B14F-4D97-AF65-F5344CB8AC3E}">
        <p14:creationId xmlns:p14="http://schemas.microsoft.com/office/powerpoint/2010/main" val="3614356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8</a:t>
            </a:fld>
            <a:endParaRPr lang="lt-LT" altLang="lt-LT"/>
          </a:p>
        </p:txBody>
      </p:sp>
    </p:spTree>
    <p:extLst>
      <p:ext uri="{BB962C8B-B14F-4D97-AF65-F5344CB8AC3E}">
        <p14:creationId xmlns:p14="http://schemas.microsoft.com/office/powerpoint/2010/main" val="486976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9</a:t>
            </a:fld>
            <a:endParaRPr lang="lt-LT" altLang="lt-LT"/>
          </a:p>
        </p:txBody>
      </p:sp>
    </p:spTree>
    <p:extLst>
      <p:ext uri="{BB962C8B-B14F-4D97-AF65-F5344CB8AC3E}">
        <p14:creationId xmlns:p14="http://schemas.microsoft.com/office/powerpoint/2010/main" val="212756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lvl1pPr>
              <a:defRPr/>
            </a:lvl1pPr>
          </a:lstStyle>
          <a:p>
            <a:pPr>
              <a:defRPr/>
            </a:pPr>
            <a:fld id="{A014EE62-2F7B-4D94-8C5D-E287BB792EB7}" type="datetimeFigureOut">
              <a:rPr lang="lt-LT"/>
              <a:pPr>
                <a:defRPr/>
              </a:pPr>
              <a:t>2021-03-03</a:t>
            </a:fld>
            <a:endParaRPr lang="lt-LT"/>
          </a:p>
        </p:txBody>
      </p:sp>
      <p:sp>
        <p:nvSpPr>
          <p:cNvPr id="5" name="Footer Placeholder 4"/>
          <p:cNvSpPr>
            <a:spLocks noGrp="1"/>
          </p:cNvSpPr>
          <p:nvPr>
            <p:ph type="ftr" sz="quarter" idx="11"/>
          </p:nvPr>
        </p:nvSpPr>
        <p:spPr/>
        <p:txBody>
          <a:bodyPr/>
          <a:lstStyle>
            <a:lvl1pPr>
              <a:defRPr/>
            </a:lvl1pPr>
          </a:lstStyle>
          <a:p>
            <a:pPr>
              <a:defRPr/>
            </a:pPr>
            <a:endParaRPr lang="lt-LT"/>
          </a:p>
        </p:txBody>
      </p:sp>
      <p:sp>
        <p:nvSpPr>
          <p:cNvPr id="6" name="Slide Number Placeholder 5"/>
          <p:cNvSpPr>
            <a:spLocks noGrp="1"/>
          </p:cNvSpPr>
          <p:nvPr>
            <p:ph type="sldNum" sz="quarter" idx="12"/>
          </p:nvPr>
        </p:nvSpPr>
        <p:spPr/>
        <p:txBody>
          <a:bodyPr/>
          <a:lstStyle>
            <a:lvl1pPr>
              <a:defRPr/>
            </a:lvl1pPr>
          </a:lstStyle>
          <a:p>
            <a:fld id="{CD42FFB6-5709-4A9E-9D27-A3FECBFF506B}" type="slidenum">
              <a:rPr lang="lt-LT" altLang="lt-LT"/>
              <a:pPr/>
              <a:t>‹#›</a:t>
            </a:fld>
            <a:endParaRPr lang="lt-LT" alt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lvl1pPr>
              <a:defRPr/>
            </a:lvl1pPr>
          </a:lstStyle>
          <a:p>
            <a:pPr>
              <a:defRPr/>
            </a:pPr>
            <a:fld id="{887C8528-3D23-4FE6-A2E1-623003217714}" type="datetimeFigureOut">
              <a:rPr lang="lt-LT"/>
              <a:pPr>
                <a:defRPr/>
              </a:pPr>
              <a:t>2021-03-03</a:t>
            </a:fld>
            <a:endParaRPr lang="lt-LT"/>
          </a:p>
        </p:txBody>
      </p:sp>
      <p:sp>
        <p:nvSpPr>
          <p:cNvPr id="5" name="Footer Placeholder 4"/>
          <p:cNvSpPr>
            <a:spLocks noGrp="1"/>
          </p:cNvSpPr>
          <p:nvPr>
            <p:ph type="ftr" sz="quarter" idx="11"/>
          </p:nvPr>
        </p:nvSpPr>
        <p:spPr/>
        <p:txBody>
          <a:bodyPr/>
          <a:lstStyle>
            <a:lvl1pPr>
              <a:defRPr/>
            </a:lvl1pPr>
          </a:lstStyle>
          <a:p>
            <a:pPr>
              <a:defRPr/>
            </a:pPr>
            <a:endParaRPr lang="lt-LT"/>
          </a:p>
        </p:txBody>
      </p:sp>
      <p:sp>
        <p:nvSpPr>
          <p:cNvPr id="6" name="Slide Number Placeholder 5"/>
          <p:cNvSpPr>
            <a:spLocks noGrp="1"/>
          </p:cNvSpPr>
          <p:nvPr>
            <p:ph type="sldNum" sz="quarter" idx="12"/>
          </p:nvPr>
        </p:nvSpPr>
        <p:spPr/>
        <p:txBody>
          <a:bodyPr/>
          <a:lstStyle>
            <a:lvl1pPr>
              <a:defRPr/>
            </a:lvl1pPr>
          </a:lstStyle>
          <a:p>
            <a:fld id="{E2590A64-D9B0-4E30-BB42-8B9C2E9E1F5F}" type="slidenum">
              <a:rPr lang="lt-LT" altLang="lt-LT"/>
              <a:pPr/>
              <a:t>‹#›</a:t>
            </a:fld>
            <a:endParaRPr lang="lt-LT" alt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lvl1pPr>
              <a:defRPr/>
            </a:lvl1pPr>
          </a:lstStyle>
          <a:p>
            <a:pPr>
              <a:defRPr/>
            </a:pPr>
            <a:fld id="{4638EE6F-5F90-4D1C-85AD-AFCD77621CC0}" type="datetimeFigureOut">
              <a:rPr lang="lt-LT"/>
              <a:pPr>
                <a:defRPr/>
              </a:pPr>
              <a:t>2021-03-03</a:t>
            </a:fld>
            <a:endParaRPr lang="lt-LT"/>
          </a:p>
        </p:txBody>
      </p:sp>
      <p:sp>
        <p:nvSpPr>
          <p:cNvPr id="5" name="Footer Placeholder 4"/>
          <p:cNvSpPr>
            <a:spLocks noGrp="1"/>
          </p:cNvSpPr>
          <p:nvPr>
            <p:ph type="ftr" sz="quarter" idx="11"/>
          </p:nvPr>
        </p:nvSpPr>
        <p:spPr/>
        <p:txBody>
          <a:bodyPr/>
          <a:lstStyle>
            <a:lvl1pPr>
              <a:defRPr/>
            </a:lvl1pPr>
          </a:lstStyle>
          <a:p>
            <a:pPr>
              <a:defRPr/>
            </a:pPr>
            <a:endParaRPr lang="lt-LT"/>
          </a:p>
        </p:txBody>
      </p:sp>
      <p:sp>
        <p:nvSpPr>
          <p:cNvPr id="6" name="Slide Number Placeholder 5"/>
          <p:cNvSpPr>
            <a:spLocks noGrp="1"/>
          </p:cNvSpPr>
          <p:nvPr>
            <p:ph type="sldNum" sz="quarter" idx="12"/>
          </p:nvPr>
        </p:nvSpPr>
        <p:spPr/>
        <p:txBody>
          <a:bodyPr/>
          <a:lstStyle>
            <a:lvl1pPr>
              <a:defRPr/>
            </a:lvl1pPr>
          </a:lstStyle>
          <a:p>
            <a:fld id="{B2DE288C-ECC0-499C-A034-0F7DA50B1C27}" type="slidenum">
              <a:rPr lang="lt-LT" altLang="lt-LT"/>
              <a:pPr/>
              <a:t>‹#›</a:t>
            </a:fld>
            <a:endParaRPr lang="lt-LT" alt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lvl1pPr>
              <a:defRPr/>
            </a:lvl1pPr>
          </a:lstStyle>
          <a:p>
            <a:pPr>
              <a:defRPr/>
            </a:pPr>
            <a:fld id="{09FFC120-ADD3-480D-8651-501EC078243B}" type="datetimeFigureOut">
              <a:rPr lang="lt-LT"/>
              <a:pPr>
                <a:defRPr/>
              </a:pPr>
              <a:t>2021-03-03</a:t>
            </a:fld>
            <a:endParaRPr lang="lt-LT"/>
          </a:p>
        </p:txBody>
      </p:sp>
      <p:sp>
        <p:nvSpPr>
          <p:cNvPr id="5" name="Footer Placeholder 4"/>
          <p:cNvSpPr>
            <a:spLocks noGrp="1"/>
          </p:cNvSpPr>
          <p:nvPr>
            <p:ph type="ftr" sz="quarter" idx="11"/>
          </p:nvPr>
        </p:nvSpPr>
        <p:spPr/>
        <p:txBody>
          <a:bodyPr/>
          <a:lstStyle>
            <a:lvl1pPr>
              <a:defRPr/>
            </a:lvl1pPr>
          </a:lstStyle>
          <a:p>
            <a:pPr>
              <a:defRPr/>
            </a:pPr>
            <a:endParaRPr lang="lt-LT"/>
          </a:p>
        </p:txBody>
      </p:sp>
      <p:sp>
        <p:nvSpPr>
          <p:cNvPr id="6" name="Slide Number Placeholder 5"/>
          <p:cNvSpPr>
            <a:spLocks noGrp="1"/>
          </p:cNvSpPr>
          <p:nvPr>
            <p:ph type="sldNum" sz="quarter" idx="12"/>
          </p:nvPr>
        </p:nvSpPr>
        <p:spPr/>
        <p:txBody>
          <a:bodyPr/>
          <a:lstStyle>
            <a:lvl1pPr>
              <a:defRPr/>
            </a:lvl1pPr>
          </a:lstStyle>
          <a:p>
            <a:fld id="{FB9796F0-11AA-4C83-AE36-838816063572}" type="slidenum">
              <a:rPr lang="lt-LT" altLang="lt-LT"/>
              <a:pPr/>
              <a:t>‹#›</a:t>
            </a:fld>
            <a:endParaRPr lang="lt-LT" alt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B35D85-AED0-4288-BDB5-BE76B8CD5ADE}" type="datetimeFigureOut">
              <a:rPr lang="lt-LT"/>
              <a:pPr>
                <a:defRPr/>
              </a:pPr>
              <a:t>2021-03-03</a:t>
            </a:fld>
            <a:endParaRPr lang="lt-LT"/>
          </a:p>
        </p:txBody>
      </p:sp>
      <p:sp>
        <p:nvSpPr>
          <p:cNvPr id="5" name="Footer Placeholder 4"/>
          <p:cNvSpPr>
            <a:spLocks noGrp="1"/>
          </p:cNvSpPr>
          <p:nvPr>
            <p:ph type="ftr" sz="quarter" idx="11"/>
          </p:nvPr>
        </p:nvSpPr>
        <p:spPr/>
        <p:txBody>
          <a:bodyPr/>
          <a:lstStyle>
            <a:lvl1pPr>
              <a:defRPr/>
            </a:lvl1pPr>
          </a:lstStyle>
          <a:p>
            <a:pPr>
              <a:defRPr/>
            </a:pPr>
            <a:endParaRPr lang="lt-LT"/>
          </a:p>
        </p:txBody>
      </p:sp>
      <p:sp>
        <p:nvSpPr>
          <p:cNvPr id="6" name="Slide Number Placeholder 5"/>
          <p:cNvSpPr>
            <a:spLocks noGrp="1"/>
          </p:cNvSpPr>
          <p:nvPr>
            <p:ph type="sldNum" sz="quarter" idx="12"/>
          </p:nvPr>
        </p:nvSpPr>
        <p:spPr/>
        <p:txBody>
          <a:bodyPr/>
          <a:lstStyle>
            <a:lvl1pPr>
              <a:defRPr/>
            </a:lvl1pPr>
          </a:lstStyle>
          <a:p>
            <a:fld id="{B62446E6-3265-4B1D-9824-701564C20C61}" type="slidenum">
              <a:rPr lang="lt-LT" altLang="lt-LT"/>
              <a:pPr/>
              <a:t>‹#›</a:t>
            </a:fld>
            <a:endParaRPr lang="lt-LT" alt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3"/>
          <p:cNvSpPr>
            <a:spLocks noGrp="1"/>
          </p:cNvSpPr>
          <p:nvPr>
            <p:ph type="dt" sz="half" idx="10"/>
          </p:nvPr>
        </p:nvSpPr>
        <p:spPr/>
        <p:txBody>
          <a:bodyPr/>
          <a:lstStyle>
            <a:lvl1pPr>
              <a:defRPr/>
            </a:lvl1pPr>
          </a:lstStyle>
          <a:p>
            <a:pPr>
              <a:defRPr/>
            </a:pPr>
            <a:fld id="{27603DDA-15E8-4577-A6D3-5C331829BDB5}" type="datetimeFigureOut">
              <a:rPr lang="lt-LT"/>
              <a:pPr>
                <a:defRPr/>
              </a:pPr>
              <a:t>2021-03-03</a:t>
            </a:fld>
            <a:endParaRPr lang="lt-LT"/>
          </a:p>
        </p:txBody>
      </p:sp>
      <p:sp>
        <p:nvSpPr>
          <p:cNvPr id="6" name="Footer Placeholder 4"/>
          <p:cNvSpPr>
            <a:spLocks noGrp="1"/>
          </p:cNvSpPr>
          <p:nvPr>
            <p:ph type="ftr" sz="quarter" idx="11"/>
          </p:nvPr>
        </p:nvSpPr>
        <p:spPr/>
        <p:txBody>
          <a:bodyPr/>
          <a:lstStyle>
            <a:lvl1pPr>
              <a:defRPr/>
            </a:lvl1pPr>
          </a:lstStyle>
          <a:p>
            <a:pPr>
              <a:defRPr/>
            </a:pPr>
            <a:endParaRPr lang="lt-LT"/>
          </a:p>
        </p:txBody>
      </p:sp>
      <p:sp>
        <p:nvSpPr>
          <p:cNvPr id="7" name="Slide Number Placeholder 5"/>
          <p:cNvSpPr>
            <a:spLocks noGrp="1"/>
          </p:cNvSpPr>
          <p:nvPr>
            <p:ph type="sldNum" sz="quarter" idx="12"/>
          </p:nvPr>
        </p:nvSpPr>
        <p:spPr/>
        <p:txBody>
          <a:bodyPr/>
          <a:lstStyle>
            <a:lvl1pPr>
              <a:defRPr/>
            </a:lvl1pPr>
          </a:lstStyle>
          <a:p>
            <a:fld id="{E16C2191-4A45-4EF0-9514-A9358A60C5E8}" type="slidenum">
              <a:rPr lang="lt-LT" altLang="lt-LT"/>
              <a:pPr/>
              <a:t>‹#›</a:t>
            </a:fld>
            <a:endParaRPr lang="lt-LT" alt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3"/>
          <p:cNvSpPr>
            <a:spLocks noGrp="1"/>
          </p:cNvSpPr>
          <p:nvPr>
            <p:ph type="dt" sz="half" idx="10"/>
          </p:nvPr>
        </p:nvSpPr>
        <p:spPr/>
        <p:txBody>
          <a:bodyPr/>
          <a:lstStyle>
            <a:lvl1pPr>
              <a:defRPr/>
            </a:lvl1pPr>
          </a:lstStyle>
          <a:p>
            <a:pPr>
              <a:defRPr/>
            </a:pPr>
            <a:fld id="{6892F405-C3AE-4117-8810-9E4846DEA72E}" type="datetimeFigureOut">
              <a:rPr lang="lt-LT"/>
              <a:pPr>
                <a:defRPr/>
              </a:pPr>
              <a:t>2021-03-03</a:t>
            </a:fld>
            <a:endParaRPr lang="lt-LT"/>
          </a:p>
        </p:txBody>
      </p:sp>
      <p:sp>
        <p:nvSpPr>
          <p:cNvPr id="8" name="Footer Placeholder 4"/>
          <p:cNvSpPr>
            <a:spLocks noGrp="1"/>
          </p:cNvSpPr>
          <p:nvPr>
            <p:ph type="ftr" sz="quarter" idx="11"/>
          </p:nvPr>
        </p:nvSpPr>
        <p:spPr/>
        <p:txBody>
          <a:bodyPr/>
          <a:lstStyle>
            <a:lvl1pPr>
              <a:defRPr/>
            </a:lvl1pPr>
          </a:lstStyle>
          <a:p>
            <a:pPr>
              <a:defRPr/>
            </a:pPr>
            <a:endParaRPr lang="lt-LT"/>
          </a:p>
        </p:txBody>
      </p:sp>
      <p:sp>
        <p:nvSpPr>
          <p:cNvPr id="9" name="Slide Number Placeholder 5"/>
          <p:cNvSpPr>
            <a:spLocks noGrp="1"/>
          </p:cNvSpPr>
          <p:nvPr>
            <p:ph type="sldNum" sz="quarter" idx="12"/>
          </p:nvPr>
        </p:nvSpPr>
        <p:spPr/>
        <p:txBody>
          <a:bodyPr/>
          <a:lstStyle>
            <a:lvl1pPr>
              <a:defRPr/>
            </a:lvl1pPr>
          </a:lstStyle>
          <a:p>
            <a:fld id="{40608F81-E28F-4FE8-BD11-9DA4A3549940}" type="slidenum">
              <a:rPr lang="lt-LT" altLang="lt-LT"/>
              <a:pPr/>
              <a:t>‹#›</a:t>
            </a:fld>
            <a:endParaRPr lang="lt-LT" alt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3"/>
          <p:cNvSpPr>
            <a:spLocks noGrp="1"/>
          </p:cNvSpPr>
          <p:nvPr>
            <p:ph type="dt" sz="half" idx="10"/>
          </p:nvPr>
        </p:nvSpPr>
        <p:spPr/>
        <p:txBody>
          <a:bodyPr/>
          <a:lstStyle>
            <a:lvl1pPr>
              <a:defRPr/>
            </a:lvl1pPr>
          </a:lstStyle>
          <a:p>
            <a:pPr>
              <a:defRPr/>
            </a:pPr>
            <a:fld id="{FA6EF2FC-D566-4DC2-BB1C-BC1D06045FF9}" type="datetimeFigureOut">
              <a:rPr lang="lt-LT"/>
              <a:pPr>
                <a:defRPr/>
              </a:pPr>
              <a:t>2021-03-03</a:t>
            </a:fld>
            <a:endParaRPr lang="lt-LT"/>
          </a:p>
        </p:txBody>
      </p:sp>
      <p:sp>
        <p:nvSpPr>
          <p:cNvPr id="4" name="Footer Placeholder 4"/>
          <p:cNvSpPr>
            <a:spLocks noGrp="1"/>
          </p:cNvSpPr>
          <p:nvPr>
            <p:ph type="ftr" sz="quarter" idx="11"/>
          </p:nvPr>
        </p:nvSpPr>
        <p:spPr/>
        <p:txBody>
          <a:bodyPr/>
          <a:lstStyle>
            <a:lvl1pPr>
              <a:defRPr/>
            </a:lvl1pPr>
          </a:lstStyle>
          <a:p>
            <a:pPr>
              <a:defRPr/>
            </a:pPr>
            <a:endParaRPr lang="lt-LT"/>
          </a:p>
        </p:txBody>
      </p:sp>
      <p:sp>
        <p:nvSpPr>
          <p:cNvPr id="5" name="Slide Number Placeholder 5"/>
          <p:cNvSpPr>
            <a:spLocks noGrp="1"/>
          </p:cNvSpPr>
          <p:nvPr>
            <p:ph type="sldNum" sz="quarter" idx="12"/>
          </p:nvPr>
        </p:nvSpPr>
        <p:spPr/>
        <p:txBody>
          <a:bodyPr/>
          <a:lstStyle>
            <a:lvl1pPr>
              <a:defRPr/>
            </a:lvl1pPr>
          </a:lstStyle>
          <a:p>
            <a:fld id="{74ADEA7A-8330-4CEB-8E3F-429017D0642F}" type="slidenum">
              <a:rPr lang="lt-LT" altLang="lt-LT"/>
              <a:pPr/>
              <a:t>‹#›</a:t>
            </a:fld>
            <a:endParaRPr lang="lt-LT" alt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530AD2-BD69-4E30-8C7C-F262DD9DA22F}" type="datetimeFigureOut">
              <a:rPr lang="lt-LT"/>
              <a:pPr>
                <a:defRPr/>
              </a:pPr>
              <a:t>2021-03-03</a:t>
            </a:fld>
            <a:endParaRPr lang="lt-LT"/>
          </a:p>
        </p:txBody>
      </p:sp>
      <p:sp>
        <p:nvSpPr>
          <p:cNvPr id="3" name="Footer Placeholder 4"/>
          <p:cNvSpPr>
            <a:spLocks noGrp="1"/>
          </p:cNvSpPr>
          <p:nvPr>
            <p:ph type="ftr" sz="quarter" idx="11"/>
          </p:nvPr>
        </p:nvSpPr>
        <p:spPr/>
        <p:txBody>
          <a:bodyPr/>
          <a:lstStyle>
            <a:lvl1pPr>
              <a:defRPr/>
            </a:lvl1pPr>
          </a:lstStyle>
          <a:p>
            <a:pPr>
              <a:defRPr/>
            </a:pPr>
            <a:endParaRPr lang="lt-LT"/>
          </a:p>
        </p:txBody>
      </p:sp>
      <p:sp>
        <p:nvSpPr>
          <p:cNvPr id="4" name="Slide Number Placeholder 5"/>
          <p:cNvSpPr>
            <a:spLocks noGrp="1"/>
          </p:cNvSpPr>
          <p:nvPr>
            <p:ph type="sldNum" sz="quarter" idx="12"/>
          </p:nvPr>
        </p:nvSpPr>
        <p:spPr/>
        <p:txBody>
          <a:bodyPr/>
          <a:lstStyle>
            <a:lvl1pPr>
              <a:defRPr/>
            </a:lvl1pPr>
          </a:lstStyle>
          <a:p>
            <a:fld id="{CCCF9D57-83EC-4793-912D-C3BE8CA29D2A}" type="slidenum">
              <a:rPr lang="lt-LT" altLang="lt-LT"/>
              <a:pPr/>
              <a:t>‹#›</a:t>
            </a:fld>
            <a:endParaRPr lang="lt-LT" alt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C9C4995-DE6E-43D8-AC75-AD0D92E048FA}" type="datetimeFigureOut">
              <a:rPr lang="lt-LT"/>
              <a:pPr>
                <a:defRPr/>
              </a:pPr>
              <a:t>2021-03-03</a:t>
            </a:fld>
            <a:endParaRPr lang="lt-LT"/>
          </a:p>
        </p:txBody>
      </p:sp>
      <p:sp>
        <p:nvSpPr>
          <p:cNvPr id="6" name="Footer Placeholder 4"/>
          <p:cNvSpPr>
            <a:spLocks noGrp="1"/>
          </p:cNvSpPr>
          <p:nvPr>
            <p:ph type="ftr" sz="quarter" idx="11"/>
          </p:nvPr>
        </p:nvSpPr>
        <p:spPr/>
        <p:txBody>
          <a:bodyPr/>
          <a:lstStyle>
            <a:lvl1pPr>
              <a:defRPr/>
            </a:lvl1pPr>
          </a:lstStyle>
          <a:p>
            <a:pPr>
              <a:defRPr/>
            </a:pPr>
            <a:endParaRPr lang="lt-LT"/>
          </a:p>
        </p:txBody>
      </p:sp>
      <p:sp>
        <p:nvSpPr>
          <p:cNvPr id="7" name="Slide Number Placeholder 5"/>
          <p:cNvSpPr>
            <a:spLocks noGrp="1"/>
          </p:cNvSpPr>
          <p:nvPr>
            <p:ph type="sldNum" sz="quarter" idx="12"/>
          </p:nvPr>
        </p:nvSpPr>
        <p:spPr/>
        <p:txBody>
          <a:bodyPr/>
          <a:lstStyle>
            <a:lvl1pPr>
              <a:defRPr/>
            </a:lvl1pPr>
          </a:lstStyle>
          <a:p>
            <a:fld id="{B022B4E5-5635-4E5E-B23C-031EF1C971CC}" type="slidenum">
              <a:rPr lang="lt-LT" altLang="lt-LT"/>
              <a:pPr/>
              <a:t>‹#›</a:t>
            </a:fld>
            <a:endParaRPr lang="lt-LT" alt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6D53CB-E14E-4EFD-A9AD-16CC3043D81E}" type="datetimeFigureOut">
              <a:rPr lang="lt-LT"/>
              <a:pPr>
                <a:defRPr/>
              </a:pPr>
              <a:t>2021-03-03</a:t>
            </a:fld>
            <a:endParaRPr lang="lt-LT"/>
          </a:p>
        </p:txBody>
      </p:sp>
      <p:sp>
        <p:nvSpPr>
          <p:cNvPr id="6" name="Footer Placeholder 4"/>
          <p:cNvSpPr>
            <a:spLocks noGrp="1"/>
          </p:cNvSpPr>
          <p:nvPr>
            <p:ph type="ftr" sz="quarter" idx="11"/>
          </p:nvPr>
        </p:nvSpPr>
        <p:spPr/>
        <p:txBody>
          <a:bodyPr/>
          <a:lstStyle>
            <a:lvl1pPr>
              <a:defRPr/>
            </a:lvl1pPr>
          </a:lstStyle>
          <a:p>
            <a:pPr>
              <a:defRPr/>
            </a:pPr>
            <a:endParaRPr lang="lt-LT"/>
          </a:p>
        </p:txBody>
      </p:sp>
      <p:sp>
        <p:nvSpPr>
          <p:cNvPr id="7" name="Slide Number Placeholder 5"/>
          <p:cNvSpPr>
            <a:spLocks noGrp="1"/>
          </p:cNvSpPr>
          <p:nvPr>
            <p:ph type="sldNum" sz="quarter" idx="12"/>
          </p:nvPr>
        </p:nvSpPr>
        <p:spPr/>
        <p:txBody>
          <a:bodyPr/>
          <a:lstStyle>
            <a:lvl1pPr>
              <a:defRPr/>
            </a:lvl1pPr>
          </a:lstStyle>
          <a:p>
            <a:fld id="{0C873825-02AE-4C3A-9073-5CE209ACB569}" type="slidenum">
              <a:rPr lang="lt-LT" altLang="lt-LT"/>
              <a:pPr/>
              <a:t>‹#›</a:t>
            </a:fld>
            <a:endParaRPr lang="lt-LT" alt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lt-LT"/>
              <a:t>Click to edit Master title style</a:t>
            </a:r>
            <a:endParaRPr lang="lt-LT" altLang="lt-LT"/>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lt-LT"/>
              <a:t>Click to edit Master text styles</a:t>
            </a:r>
          </a:p>
          <a:p>
            <a:pPr lvl="1"/>
            <a:r>
              <a:rPr lang="en-US" altLang="lt-LT"/>
              <a:t>Second level</a:t>
            </a:r>
          </a:p>
          <a:p>
            <a:pPr lvl="2"/>
            <a:r>
              <a:rPr lang="en-US" altLang="lt-LT"/>
              <a:t>Third level</a:t>
            </a:r>
          </a:p>
          <a:p>
            <a:pPr lvl="3"/>
            <a:r>
              <a:rPr lang="en-US" altLang="lt-LT"/>
              <a:t>Fourth level</a:t>
            </a:r>
          </a:p>
          <a:p>
            <a:pPr lvl="4"/>
            <a:r>
              <a:rPr lang="en-US" altLang="lt-LT"/>
              <a:t>Fifth level</a:t>
            </a:r>
            <a:endParaRPr lang="lt-LT" alt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1A621A2-EF7F-47F9-86B7-477F64EBCA90}" type="datetimeFigureOut">
              <a:rPr lang="lt-LT"/>
              <a:pPr>
                <a:defRPr/>
              </a:pPr>
              <a:t>2021-03-03</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C329CD8-CA67-4AFF-AC68-03222609E4B8}" type="slidenum">
              <a:rPr lang="lt-LT" altLang="lt-LT"/>
              <a:pPr/>
              <a:t>‹#›</a:t>
            </a:fld>
            <a:endParaRPr lang="lt-LT" altLang="lt-L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invega.lt/" TargetMode="External"/><Relationship Id="rId4" Type="http://schemas.openxmlformats.org/officeDocument/2006/relationships/hyperlink" Target="https://eimin.lrv.lt/lt/veiklos-sritys/verslo-aplinka/smulkiojo-ir-vidutinio-verslo-politika"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invega.lt/" TargetMode="External"/><Relationship Id="rId3" Type="http://schemas.openxmlformats.org/officeDocument/2006/relationships/image" Target="../media/image3.png"/><Relationship Id="rId7" Type="http://schemas.openxmlformats.org/officeDocument/2006/relationships/hyperlink" Target="https://www.factris.com/l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payray.lt/" TargetMode="External"/><Relationship Id="rId5" Type="http://schemas.openxmlformats.org/officeDocument/2006/relationships/hyperlink" Target="https://faktoro.lt/apie-mus/" TargetMode="External"/><Relationship Id="rId4" Type="http://schemas.openxmlformats.org/officeDocument/2006/relationships/hyperlink" Target="https://www.smefinance.l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invega.lt/" TargetMode="External"/><Relationship Id="rId5" Type="http://schemas.openxmlformats.org/officeDocument/2006/relationships/hyperlink" Target="https://nordstreet.com/lt/verslo-paskola-nt-vystymui" TargetMode="External"/><Relationship Id="rId4" Type="http://schemas.openxmlformats.org/officeDocument/2006/relationships/hyperlink" Target="https://www.finbee.lt/paskolos-verslui-aviet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invega.l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lpvf.l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vmi.l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vmi.l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vmi.l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uzt.l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uzt.lt/" TargetMode="External"/><Relationship Id="rId4" Type="http://schemas.openxmlformats.org/officeDocument/2006/relationships/hyperlink" Target="https://www.e-tar.lt/portal/lt/legalAct/67d781c04a8311eb8d9fe110e148c77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uzt.l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deklaravimas.vmi.lt/lt/Pradinis_Prisijungimo_puslapis/Prisijungimasperisorinessistemas.aspx" TargetMode="External"/><Relationship Id="rId5" Type="http://schemas.openxmlformats.org/officeDocument/2006/relationships/hyperlink" Target="https://e-seimas.lrs.lt/portal/legalAct/lt/TAD/c0b90741574a11eba1f8b445a2cb2bc7/asr" TargetMode="External"/><Relationship Id="rId4" Type="http://schemas.openxmlformats.org/officeDocument/2006/relationships/hyperlink" Target="https://www.e-tar.lt/portal/lt/legalAct/67d781c04a8311eb8d9fe110e148c77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invega.lt/wp-content/uploads/SAS0122.xls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239"/>
            <a:ext cx="12192000" cy="689423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5451" y="3867158"/>
            <a:ext cx="8641098" cy="2743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5957" y="5469987"/>
            <a:ext cx="8641098" cy="27432"/>
          </a:xfrm>
          <a:prstGeom prst="rect">
            <a:avLst/>
          </a:prstGeom>
        </p:spPr>
      </p:pic>
      <p:sp>
        <p:nvSpPr>
          <p:cNvPr id="3" name="TextBox 2"/>
          <p:cNvSpPr txBox="1"/>
          <p:nvPr/>
        </p:nvSpPr>
        <p:spPr>
          <a:xfrm>
            <a:off x="2750389" y="3927759"/>
            <a:ext cx="7153275" cy="1384995"/>
          </a:xfrm>
          <a:prstGeom prst="rect">
            <a:avLst/>
          </a:prstGeom>
          <a:noFill/>
        </p:spPr>
        <p:txBody>
          <a:bodyPr wrap="square" rtlCol="0">
            <a:spAutoFit/>
          </a:bodyPr>
          <a:lstStyle/>
          <a:p>
            <a:pPr algn="ctr"/>
            <a:r>
              <a:rPr lang="lt-LT" sz="3200" b="1" dirty="0" smtClean="0">
                <a:solidFill>
                  <a:schemeClr val="bg1"/>
                </a:solidFill>
                <a:latin typeface="Myriad Pro Cond" panose="020B0506030403020204" pitchFamily="34" charset="0"/>
              </a:rPr>
              <a:t>PARAMOS PRIEMONĖS VERSLUI, NUKENTĖJUSIAMS NUO COVID-19 </a:t>
            </a:r>
          </a:p>
          <a:p>
            <a:pPr algn="ctr"/>
            <a:r>
              <a:rPr lang="lt-LT" sz="2000" b="1" dirty="0" smtClean="0">
                <a:solidFill>
                  <a:schemeClr val="bg1"/>
                </a:solidFill>
                <a:latin typeface="Myriad Pro Cond" panose="020B0506030403020204" pitchFamily="34" charset="0"/>
              </a:rPr>
              <a:t>2021-03-03 versija   </a:t>
            </a:r>
            <a:endParaRPr lang="en-US" sz="2000" b="1" dirty="0">
              <a:solidFill>
                <a:schemeClr val="bg1"/>
              </a:solidFill>
              <a:latin typeface="Myriad Pro Cond" panose="020B0506030403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smtClean="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6" name="TextBox 5"/>
          <p:cNvSpPr txBox="1"/>
          <p:nvPr/>
        </p:nvSpPr>
        <p:spPr>
          <a:xfrm>
            <a:off x="342900" y="1543050"/>
            <a:ext cx="11620500" cy="738664"/>
          </a:xfrm>
          <a:prstGeom prst="rect">
            <a:avLst/>
          </a:prstGeom>
          <a:noFill/>
        </p:spPr>
        <p:txBody>
          <a:bodyPr wrap="square" rtlCol="0">
            <a:spAutoFit/>
          </a:bodyPr>
          <a:lstStyle/>
          <a:p>
            <a:endParaRPr lang="lt-LT" sz="1400" dirty="0"/>
          </a:p>
          <a:p>
            <a:endParaRPr lang="lt-LT" sz="1400" dirty="0"/>
          </a:p>
          <a:p>
            <a:endParaRPr lang="en-US" sz="1400" b="1" dirty="0"/>
          </a:p>
        </p:txBody>
      </p:sp>
      <p:sp>
        <p:nvSpPr>
          <p:cNvPr id="4" name="TextBox 3"/>
          <p:cNvSpPr txBox="1"/>
          <p:nvPr/>
        </p:nvSpPr>
        <p:spPr>
          <a:xfrm>
            <a:off x="114300" y="1466992"/>
            <a:ext cx="11849100" cy="4524315"/>
          </a:xfrm>
          <a:prstGeom prst="rect">
            <a:avLst/>
          </a:prstGeom>
          <a:noFill/>
        </p:spPr>
        <p:txBody>
          <a:bodyPr wrap="square" rtlCol="0">
            <a:spAutoFit/>
          </a:bodyPr>
          <a:lstStyle/>
          <a:p>
            <a:r>
              <a:rPr lang="lt-LT" sz="1400" b="1" u="sng" dirty="0">
                <a:solidFill>
                  <a:schemeClr val="accent5">
                    <a:lumMod val="75000"/>
                  </a:schemeClr>
                </a:solidFill>
              </a:rPr>
              <a:t>Paskolos apgyvendinimo ir maitinimo paslaugų </a:t>
            </a:r>
            <a:r>
              <a:rPr lang="lt-LT" sz="1400" b="1" u="sng" dirty="0" smtClean="0">
                <a:solidFill>
                  <a:schemeClr val="accent5">
                    <a:lumMod val="75000"/>
                  </a:schemeClr>
                </a:solidFill>
              </a:rPr>
              <a:t>teikėjams - būtinosioms išlaidoms</a:t>
            </a:r>
          </a:p>
          <a:p>
            <a:endParaRPr lang="lt-LT" b="1" i="1" dirty="0"/>
          </a:p>
          <a:p>
            <a:r>
              <a:rPr lang="lt-LT" sz="1400" dirty="0"/>
              <a:t>Priemonei skirta </a:t>
            </a:r>
            <a:r>
              <a:rPr lang="lt-LT" sz="1400" b="1" dirty="0"/>
              <a:t>iki 22 mln. </a:t>
            </a:r>
            <a:r>
              <a:rPr lang="lt-LT" sz="1400" b="1" dirty="0" err="1"/>
              <a:t>Eur</a:t>
            </a:r>
            <a:r>
              <a:rPr lang="lt-LT" sz="1400" b="1" dirty="0"/>
              <a:t> teikti paskolas apgyvendinimo </a:t>
            </a:r>
            <a:endParaRPr lang="lt-LT" sz="1400" b="1" dirty="0" smtClean="0"/>
          </a:p>
          <a:p>
            <a:r>
              <a:rPr lang="lt-LT" sz="1400" b="1" dirty="0" smtClean="0"/>
              <a:t>bei </a:t>
            </a:r>
            <a:r>
              <a:rPr lang="lt-LT" sz="1400" b="1" dirty="0"/>
              <a:t>viešojo maitinimo paslaugų teikėjams</a:t>
            </a:r>
            <a:r>
              <a:rPr lang="lt-LT" sz="1400" b="1" dirty="0" smtClean="0"/>
              <a:t>.</a:t>
            </a:r>
            <a:r>
              <a:rPr lang="lt-LT" sz="1400" dirty="0" smtClean="0"/>
              <a:t> </a:t>
            </a:r>
            <a:r>
              <a:rPr lang="lt-LT" sz="1400" b="1" dirty="0" smtClean="0"/>
              <a:t>Maksimali </a:t>
            </a:r>
            <a:r>
              <a:rPr lang="lt-LT" sz="1400" b="1" dirty="0"/>
              <a:t>paskolos suma: </a:t>
            </a:r>
            <a:r>
              <a:rPr lang="lt-LT" sz="1400" dirty="0"/>
              <a:t>3 mln. </a:t>
            </a:r>
            <a:r>
              <a:rPr lang="lt-LT" sz="1400" dirty="0" err="1"/>
              <a:t>Eur</a:t>
            </a:r>
            <a:r>
              <a:rPr lang="lt-LT" sz="1400" dirty="0"/>
              <a:t>.</a:t>
            </a:r>
          </a:p>
          <a:p>
            <a:r>
              <a:rPr lang="lt-LT" sz="1400" b="1" dirty="0"/>
              <a:t>Paskolos dydis</a:t>
            </a:r>
            <a:r>
              <a:rPr lang="lt-LT" sz="1400" dirty="0"/>
              <a:t> apskaičiuojamas pagal paskolos gavėjo pateiktą informaciją </a:t>
            </a:r>
            <a:endParaRPr lang="lt-LT" sz="1400" dirty="0" smtClean="0"/>
          </a:p>
          <a:p>
            <a:r>
              <a:rPr lang="lt-LT" sz="1400" dirty="0" smtClean="0"/>
              <a:t>apie </a:t>
            </a:r>
            <a:r>
              <a:rPr lang="lt-LT" sz="1400" b="1" dirty="0"/>
              <a:t>jau patirtas nuo 2020 m. kovo 16 d. ir iki 2021 m. birželio 30 d. planuojamas patirti išlaidas.</a:t>
            </a:r>
          </a:p>
          <a:p>
            <a:r>
              <a:rPr lang="lt-LT" sz="1400" b="1" dirty="0"/>
              <a:t>Paskola išmokama</a:t>
            </a:r>
            <a:r>
              <a:rPr lang="lt-LT" sz="1400" dirty="0"/>
              <a:t> dalimis kiekvieną ketvirtį (kas 90 kalendorinių dienų).</a:t>
            </a:r>
          </a:p>
          <a:p>
            <a:r>
              <a:rPr lang="lt-LT" sz="1400" b="1" dirty="0"/>
              <a:t>Paskolos terminas </a:t>
            </a:r>
            <a:r>
              <a:rPr lang="lt-LT" sz="1400" dirty="0"/>
              <a:t>– iki 72 mėn.</a:t>
            </a:r>
          </a:p>
          <a:p>
            <a:endParaRPr lang="lt-LT" sz="1400" b="1" i="1" dirty="0" smtClean="0"/>
          </a:p>
          <a:p>
            <a:r>
              <a:rPr lang="lt-LT" sz="1400" dirty="0"/>
              <a:t>Paskola skiriama būtinosioms išlaidoms (darbuotojų darbo užmokesčiui, transporto ir kitų paslaugų pirkimui, nekilnojamo turto nuomai, turto išlaikymo išlaidoms, kitų gautų paskolų įmokų mokėjimui pagal paskolų grąžinimo grafikus) finansuoti:</a:t>
            </a:r>
          </a:p>
          <a:p>
            <a:pPr marL="285750" indent="-285750">
              <a:buFont typeface="Wingdings" panose="05000000000000000000" pitchFamily="2" charset="2"/>
              <a:buChar char="§"/>
            </a:pPr>
            <a:r>
              <a:rPr lang="lt-LT" sz="1400" dirty="0"/>
              <a:t>Jei teikiate klasifikuojamąsias apgyvendinimo paslaugas, </a:t>
            </a:r>
            <a:r>
              <a:rPr lang="lt-LT" sz="1400" b="1" dirty="0"/>
              <a:t>paskola teikiama SVV subjektui ar didelei įmonei</a:t>
            </a:r>
            <a:r>
              <a:rPr lang="lt-LT" sz="1400" dirty="0"/>
              <a:t>, turinčiai galiojantį apgyvendinimo paslaugų klasifikavimo pažymėjimą;</a:t>
            </a:r>
          </a:p>
          <a:p>
            <a:pPr marL="285750" indent="-285750">
              <a:buFont typeface="Wingdings" panose="05000000000000000000" pitchFamily="2" charset="2"/>
              <a:buChar char="§"/>
            </a:pPr>
            <a:r>
              <a:rPr lang="lt-LT" sz="1400" dirty="0"/>
              <a:t>Jei esate maitinimo paslaugų teikėjas, </a:t>
            </a:r>
            <a:r>
              <a:rPr lang="lt-LT" sz="1400" b="1" dirty="0"/>
              <a:t>paskola teikiama didelei įmonei</a:t>
            </a:r>
            <a:r>
              <a:rPr lang="lt-LT" sz="1400" dirty="0"/>
              <a:t>, kurios pagrindinė veikla yra Restoranų ir pagaminto valgio teikimo veikla;</a:t>
            </a:r>
          </a:p>
          <a:p>
            <a:pPr marL="285750" indent="-285750">
              <a:buFont typeface="Wingdings" panose="05000000000000000000" pitchFamily="2" charset="2"/>
              <a:buChar char="§"/>
            </a:pPr>
            <a:r>
              <a:rPr lang="lt-LT" sz="1400" dirty="0"/>
              <a:t>2019 m. gruodžio 31 d. nesate sunkumus patirianti įmonė ir įmonių grupė ir jums nėra pradėtos bankroto procedūros;</a:t>
            </a:r>
          </a:p>
          <a:p>
            <a:pPr marL="285750" indent="-285750">
              <a:buFont typeface="Wingdings" panose="05000000000000000000" pitchFamily="2" charset="2"/>
              <a:buChar char="§"/>
            </a:pPr>
            <a:r>
              <a:rPr lang="lt-LT" sz="1400" dirty="0"/>
              <a:t>Registrų centrui esate pateikę 2019 m. finansinių ataskaitų rinkinį. Turi būti pateiktos jūsų ir įmonės grupių finansinių ataskaitų rinkinys, kuriame būtų detaliai atskleista nuosavo kapitalo sudėtis.</a:t>
            </a:r>
          </a:p>
          <a:p>
            <a:endParaRPr lang="lt-LT" sz="1400" dirty="0" smtClean="0"/>
          </a:p>
          <a:p>
            <a:r>
              <a:rPr lang="lt-LT" sz="1400" dirty="0" smtClean="0"/>
              <a:t>Sutartis </a:t>
            </a:r>
            <a:r>
              <a:rPr lang="lt-LT" sz="1400" dirty="0"/>
              <a:t>pasirašoma ir </a:t>
            </a:r>
            <a:r>
              <a:rPr lang="lt-LT" sz="1400" b="1" dirty="0"/>
              <a:t>paskola gali būti suteikta ne vėliau kaip 2021 birželio 30 d. ir išmokama ne vėliau kaip 2021 rugsėjo 30 d.</a:t>
            </a:r>
          </a:p>
          <a:p>
            <a:r>
              <a:rPr lang="lt-LT" sz="1400" dirty="0" smtClean="0"/>
              <a:t>Kvietimas </a:t>
            </a:r>
            <a:r>
              <a:rPr lang="lt-LT" sz="1400" dirty="0"/>
              <a:t>stabdomas </a:t>
            </a:r>
            <a:r>
              <a:rPr lang="lt-LT" sz="1400" b="1" dirty="0"/>
              <a:t>2021 m. gegužės 31 </a:t>
            </a:r>
            <a:r>
              <a:rPr lang="lt-LT" sz="1400" b="1" dirty="0" smtClean="0"/>
              <a:t>d.</a:t>
            </a:r>
            <a:r>
              <a:rPr lang="lt-LT" sz="1400" dirty="0"/>
              <a:t> arba paskirsčius priemonei skirtą sumą</a:t>
            </a:r>
            <a:r>
              <a:rPr lang="lt-LT" sz="1400" dirty="0" smtClean="0"/>
              <a:t>.</a:t>
            </a:r>
            <a:r>
              <a:rPr lang="lt-LT" b="1" i="1" dirty="0"/>
              <a:t> </a:t>
            </a:r>
            <a:endParaRPr lang="en-US" dirty="0"/>
          </a:p>
        </p:txBody>
      </p:sp>
      <p:pic>
        <p:nvPicPr>
          <p:cNvPr id="3076" name="Picture 4" descr="https://invega.lt/wp-content/uploads/2021-01-11_ar-galiu-teikti-paraiska_melsva-11a-scal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0167" y="1610490"/>
            <a:ext cx="4689241" cy="186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291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smtClean="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6" name="TextBox 5"/>
          <p:cNvSpPr txBox="1"/>
          <p:nvPr/>
        </p:nvSpPr>
        <p:spPr>
          <a:xfrm>
            <a:off x="342900" y="1543050"/>
            <a:ext cx="11620500" cy="954107"/>
          </a:xfrm>
          <a:prstGeom prst="rect">
            <a:avLst/>
          </a:prstGeom>
          <a:noFill/>
        </p:spPr>
        <p:txBody>
          <a:bodyPr wrap="square" rtlCol="0">
            <a:spAutoFit/>
          </a:bodyPr>
          <a:lstStyle/>
          <a:p>
            <a:pPr algn="just"/>
            <a:r>
              <a:rPr lang="lt-LT" sz="1400" b="1" u="sng" dirty="0">
                <a:solidFill>
                  <a:schemeClr val="accent5">
                    <a:lumMod val="75000"/>
                  </a:schemeClr>
                </a:solidFill>
              </a:rPr>
              <a:t>Garantijos kelionių organizatorių prievolių įvykdymo </a:t>
            </a:r>
            <a:r>
              <a:rPr lang="lt-LT" sz="1400" b="1" u="sng" dirty="0" smtClean="0">
                <a:solidFill>
                  <a:schemeClr val="accent5">
                    <a:lumMod val="75000"/>
                  </a:schemeClr>
                </a:solidFill>
              </a:rPr>
              <a:t>užtikrinimui</a:t>
            </a:r>
          </a:p>
          <a:p>
            <a:pPr algn="just"/>
            <a:endParaRPr lang="lt-LT" sz="1400" b="1" u="sng" dirty="0">
              <a:solidFill>
                <a:schemeClr val="accent5">
                  <a:lumMod val="75000"/>
                </a:schemeClr>
              </a:solidFill>
            </a:endParaRPr>
          </a:p>
          <a:p>
            <a:pPr algn="just"/>
            <a:r>
              <a:rPr lang="lt-LT" sz="1400" b="1" dirty="0" smtClean="0"/>
              <a:t>Tikslas -  </a:t>
            </a:r>
            <a:r>
              <a:rPr lang="lt-LT" sz="1400" b="1" dirty="0"/>
              <a:t>p</a:t>
            </a:r>
            <a:r>
              <a:rPr lang="lt-LT" sz="1400" b="1" dirty="0" smtClean="0"/>
              <a:t>adėti </a:t>
            </a:r>
            <a:r>
              <a:rPr lang="lt-LT" sz="1400" b="1" dirty="0"/>
              <a:t>smulkioms, vidutinėms ir didelėms įmonėms bei verslininkams, turintiems galiojantį kelionių organizatoriaus pažymėjimą, suteikiantį teisę verstis išvykstamuoju ir (ar) vietiniu turizmu, gauti iš draudimo įmonių ar finansų įstaigų privalomų prievolių įvykdymo užtikrinimo draudimą.</a:t>
            </a:r>
            <a:endParaRPr lang="en-US" sz="1400" b="1" dirty="0"/>
          </a:p>
        </p:txBody>
      </p:sp>
      <p:pic>
        <p:nvPicPr>
          <p:cNvPr id="9" name="Picture 8"/>
          <p:cNvPicPr>
            <a:picLocks noChangeAspect="1"/>
          </p:cNvPicPr>
          <p:nvPr/>
        </p:nvPicPr>
        <p:blipFill>
          <a:blip r:embed="rId4"/>
          <a:stretch>
            <a:fillRect/>
          </a:stretch>
        </p:blipFill>
        <p:spPr>
          <a:xfrm>
            <a:off x="2303997" y="2465551"/>
            <a:ext cx="6620799" cy="3848637"/>
          </a:xfrm>
          <a:prstGeom prst="rect">
            <a:avLst/>
          </a:prstGeom>
        </p:spPr>
      </p:pic>
    </p:spTree>
    <p:extLst>
      <p:ext uri="{BB962C8B-B14F-4D97-AF65-F5344CB8AC3E}">
        <p14:creationId xmlns:p14="http://schemas.microsoft.com/office/powerpoint/2010/main" val="1726492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smtClean="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6" name="TextBox 5"/>
          <p:cNvSpPr txBox="1"/>
          <p:nvPr/>
        </p:nvSpPr>
        <p:spPr>
          <a:xfrm>
            <a:off x="433591" y="1543050"/>
            <a:ext cx="11620500" cy="5047536"/>
          </a:xfrm>
          <a:prstGeom prst="rect">
            <a:avLst/>
          </a:prstGeom>
          <a:noFill/>
        </p:spPr>
        <p:txBody>
          <a:bodyPr wrap="square" rtlCol="0">
            <a:spAutoFit/>
          </a:bodyPr>
          <a:lstStyle/>
          <a:p>
            <a:r>
              <a:rPr lang="lt-LT" sz="1400" b="1" u="sng" dirty="0">
                <a:solidFill>
                  <a:schemeClr val="accent5">
                    <a:lumMod val="75000"/>
                  </a:schemeClr>
                </a:solidFill>
              </a:rPr>
              <a:t>Finansinė priemonė </a:t>
            </a:r>
            <a:r>
              <a:rPr lang="lt-LT" sz="1400" b="1" u="sng" dirty="0" smtClean="0">
                <a:solidFill>
                  <a:schemeClr val="accent5">
                    <a:lumMod val="75000"/>
                  </a:schemeClr>
                </a:solidFill>
              </a:rPr>
              <a:t>Alternatyva - paskolos</a:t>
            </a:r>
            <a:r>
              <a:rPr lang="lt-LT" sz="1400" b="1" u="sng" dirty="0">
                <a:solidFill>
                  <a:schemeClr val="accent5">
                    <a:lumMod val="75000"/>
                  </a:schemeClr>
                </a:solidFill>
              </a:rPr>
              <a:t>, lizingo, faktoringo sandoriai SVV subjektams apyvartai ir </a:t>
            </a:r>
            <a:r>
              <a:rPr lang="lt-LT" sz="1400" b="1" u="sng" dirty="0" smtClean="0">
                <a:solidFill>
                  <a:schemeClr val="accent5">
                    <a:lumMod val="75000"/>
                  </a:schemeClr>
                </a:solidFill>
              </a:rPr>
              <a:t>investicijoms</a:t>
            </a:r>
          </a:p>
          <a:p>
            <a:pPr algn="just"/>
            <a:endParaRPr lang="lt-LT" sz="1400" dirty="0" smtClean="0"/>
          </a:p>
          <a:p>
            <a:pPr algn="just"/>
            <a:r>
              <a:rPr lang="lt-LT" sz="1400" dirty="0"/>
              <a:t>Priemonei įgyvendinti skirta iki 50 mln. eurų iš INVEGOS fondo (grįžusių ir (ar) grįšiančių ir </a:t>
            </a:r>
            <a:r>
              <a:rPr lang="lt-LT" sz="1400" dirty="0" smtClean="0"/>
              <a:t>LR biudžeto </a:t>
            </a:r>
            <a:r>
              <a:rPr lang="lt-LT" sz="1400" dirty="0"/>
              <a:t>lėšų.</a:t>
            </a:r>
          </a:p>
          <a:p>
            <a:pPr algn="just"/>
            <a:r>
              <a:rPr lang="lt-LT" sz="1400" dirty="0"/>
              <a:t>S</a:t>
            </a:r>
            <a:r>
              <a:rPr lang="lt-LT" sz="1400" dirty="0" smtClean="0"/>
              <a:t>uteikia </a:t>
            </a:r>
            <a:r>
              <a:rPr lang="lt-LT" sz="1400" dirty="0"/>
              <a:t>galimybę </a:t>
            </a:r>
            <a:r>
              <a:rPr lang="lt-LT" sz="1400" dirty="0" smtClean="0"/>
              <a:t>SVV </a:t>
            </a:r>
            <a:r>
              <a:rPr lang="lt-LT" sz="1400" dirty="0"/>
              <a:t>gauti reikiamą finansavimą verslui per alternatyvaus finansavimo teikėjus. Gali būti teikiamos paskolos, skirtos SVV subjekto investicijoms finansuoti ir (ar) apyvartinio kapitalo trūkumui papildyti, jeigu toks finansavimas yra susijęs su SVV subjekto naujos veiklos pradėjimu arba esamos veiklos palaikymu, stiprinimu ar plėtra</a:t>
            </a:r>
            <a:r>
              <a:rPr lang="lt-LT" sz="1400" dirty="0" smtClean="0"/>
              <a:t>.</a:t>
            </a:r>
          </a:p>
          <a:p>
            <a:pPr algn="just"/>
            <a:endParaRPr lang="lt-LT" sz="1400" dirty="0" smtClean="0"/>
          </a:p>
          <a:p>
            <a:r>
              <a:rPr lang="lt-LT" sz="1400" dirty="0"/>
              <a:t>Paskolų SVV subjektams teikimo sąlygos</a:t>
            </a:r>
            <a:r>
              <a:rPr lang="lt-LT" sz="1400" dirty="0" smtClean="0"/>
              <a:t>:</a:t>
            </a:r>
          </a:p>
          <a:p>
            <a:endParaRPr lang="lt-LT" sz="1400" dirty="0"/>
          </a:p>
          <a:p>
            <a:r>
              <a:rPr lang="lt-LT" sz="1400" b="1" dirty="0"/>
              <a:t>„Alternatyva“ rinkos sąlygomis</a:t>
            </a:r>
            <a:r>
              <a:rPr lang="lt-LT" sz="1400" dirty="0"/>
              <a:t> – </a:t>
            </a:r>
            <a:r>
              <a:rPr lang="lt-LT" sz="1400" dirty="0" smtClean="0"/>
              <a:t>paskolos </a:t>
            </a:r>
            <a:r>
              <a:rPr lang="lt-LT" sz="1400" dirty="0"/>
              <a:t>SVV </a:t>
            </a:r>
            <a:r>
              <a:rPr lang="lt-LT" sz="1400" dirty="0" smtClean="0"/>
              <a:t>subjektams, kurie </a:t>
            </a:r>
            <a:r>
              <a:rPr lang="lt-LT" sz="1400" dirty="0"/>
              <a:t>atitinka SVV subjekto statusą </a:t>
            </a:r>
            <a:r>
              <a:rPr lang="lt-LT" sz="1400" dirty="0">
                <a:hlinkClick r:id="rId4"/>
              </a:rPr>
              <a:t>pagal SVV įstatymą</a:t>
            </a:r>
            <a:r>
              <a:rPr lang="lt-LT" sz="1400" dirty="0"/>
              <a:t>, kurių veikla, finansų tarpininko vertinimu, yra tvari, o planuojami piniginiai srautai pakankami įsipareigojimams </a:t>
            </a:r>
            <a:r>
              <a:rPr lang="lt-LT" sz="1400" dirty="0" smtClean="0"/>
              <a:t>vykdyti,  </a:t>
            </a:r>
            <a:r>
              <a:rPr lang="lt-LT" sz="1400" dirty="0"/>
              <a:t>yra teikiamos rinkos sąlygomis</a:t>
            </a:r>
            <a:r>
              <a:rPr lang="lt-LT" sz="1400" dirty="0" smtClean="0"/>
              <a:t>.</a:t>
            </a:r>
            <a:r>
              <a:rPr lang="lt-LT" sz="1400" dirty="0"/>
              <a:t> </a:t>
            </a:r>
            <a:endParaRPr lang="lt-LT" sz="1400" dirty="0" smtClean="0"/>
          </a:p>
          <a:p>
            <a:r>
              <a:rPr lang="lt-LT" sz="1400" dirty="0" smtClean="0"/>
              <a:t>Didžiausia </a:t>
            </a:r>
            <a:r>
              <a:rPr lang="lt-LT" sz="1400" dirty="0"/>
              <a:t>paskolos dalis </a:t>
            </a:r>
            <a:r>
              <a:rPr lang="lt-LT" sz="1400" dirty="0" smtClean="0"/>
              <a:t>iki </a:t>
            </a:r>
            <a:r>
              <a:rPr lang="lt-LT" sz="1400" dirty="0"/>
              <a:t>200 000 </a:t>
            </a:r>
            <a:r>
              <a:rPr lang="lt-LT" sz="1400" dirty="0" err="1"/>
              <a:t>Eur</a:t>
            </a:r>
            <a:r>
              <a:rPr lang="lt-LT" sz="1400" dirty="0"/>
              <a:t> ir finansuojama ne daugiau kaip 90 proc. paskolos sumos. Maksimali paskolos suma priklauso nuo konkrečios paskolas teikiančios finansų įstaigos. </a:t>
            </a:r>
            <a:endParaRPr lang="lt-LT" sz="1400" dirty="0" smtClean="0"/>
          </a:p>
          <a:p>
            <a:r>
              <a:rPr lang="lt-LT" sz="1400" dirty="0" smtClean="0"/>
              <a:t>Paskola </a:t>
            </a:r>
            <a:r>
              <a:rPr lang="lt-LT" sz="1400" dirty="0"/>
              <a:t>SVV subjektui gali būti teikiama ne ilgesniam kaip 24 mėnesių laikotarpiui</a:t>
            </a:r>
            <a:r>
              <a:rPr lang="lt-LT" sz="1400" dirty="0" smtClean="0"/>
              <a:t>.</a:t>
            </a:r>
          </a:p>
          <a:p>
            <a:endParaRPr lang="lt-LT" sz="1400" dirty="0"/>
          </a:p>
          <a:p>
            <a:r>
              <a:rPr lang="lt-LT" sz="1400" b="1" dirty="0"/>
              <a:t>„Alternatyva“ </a:t>
            </a:r>
            <a:r>
              <a:rPr lang="lt-LT" sz="1400" b="1" i="1" dirty="0"/>
              <a:t>de </a:t>
            </a:r>
            <a:r>
              <a:rPr lang="lt-LT" sz="1400" b="1" i="1" dirty="0" err="1"/>
              <a:t>minimis</a:t>
            </a:r>
            <a:r>
              <a:rPr lang="lt-LT" sz="1400" b="1" dirty="0"/>
              <a:t> pagalba</a:t>
            </a:r>
            <a:r>
              <a:rPr lang="lt-LT" sz="1400" dirty="0"/>
              <a:t> – paskolos kaina ne didesnė negu 7 procentai metinės palūkanų normos, įskaitant visus galimus mokesčius</a:t>
            </a:r>
            <a:r>
              <a:rPr lang="lt-LT" sz="1400" dirty="0" smtClean="0"/>
              <a:t>.</a:t>
            </a:r>
            <a:r>
              <a:rPr lang="lt-LT" sz="1400" dirty="0"/>
              <a:t> </a:t>
            </a:r>
            <a:endParaRPr lang="lt-LT" sz="1400" dirty="0" smtClean="0"/>
          </a:p>
          <a:p>
            <a:r>
              <a:rPr lang="lt-LT" sz="1400" dirty="0" smtClean="0"/>
              <a:t>SVV subjektams, </a:t>
            </a:r>
            <a:r>
              <a:rPr lang="lt-LT" sz="1400" dirty="0"/>
              <a:t>kurie atitinka SVV subjekto statusą </a:t>
            </a:r>
            <a:r>
              <a:rPr lang="lt-LT" sz="1400" dirty="0">
                <a:hlinkClick r:id="rId4"/>
              </a:rPr>
              <a:t>pagal SVV įstatymą</a:t>
            </a:r>
            <a:r>
              <a:rPr lang="lt-LT" sz="1400" dirty="0"/>
              <a:t>, ir kurie gali gauti valstybės teikiamą </a:t>
            </a:r>
            <a:r>
              <a:rPr lang="lt-LT" sz="1400" i="1" dirty="0"/>
              <a:t>de </a:t>
            </a:r>
            <a:r>
              <a:rPr lang="lt-LT" sz="1400" i="1" dirty="0" err="1"/>
              <a:t>minimis</a:t>
            </a:r>
            <a:r>
              <a:rPr lang="lt-LT" sz="1400" dirty="0"/>
              <a:t> pagalbą, taip pat, finansų tarpininko vertinimu, šių SVV veikla yra tvari, o planuojami piniginiai srautai pakankami įsipareigojimams </a:t>
            </a:r>
            <a:r>
              <a:rPr lang="lt-LT" sz="1400" dirty="0" smtClean="0"/>
              <a:t>vykdyti.</a:t>
            </a:r>
            <a:r>
              <a:rPr lang="lt-LT" sz="1400" dirty="0"/>
              <a:t> </a:t>
            </a:r>
            <a:endParaRPr lang="lt-LT" sz="1400" dirty="0" smtClean="0"/>
          </a:p>
          <a:p>
            <a:r>
              <a:rPr lang="lt-LT" sz="1400" dirty="0" smtClean="0"/>
              <a:t>Didžiausia </a:t>
            </a:r>
            <a:r>
              <a:rPr lang="lt-LT" sz="1400" dirty="0"/>
              <a:t>paskolos </a:t>
            </a:r>
            <a:r>
              <a:rPr lang="lt-LT" sz="1400" dirty="0" smtClean="0"/>
              <a:t>dalis iki </a:t>
            </a:r>
            <a:r>
              <a:rPr lang="lt-LT" sz="1400" dirty="0"/>
              <a:t>500 000 </a:t>
            </a:r>
            <a:r>
              <a:rPr lang="lt-LT" sz="1400" dirty="0" err="1" smtClean="0"/>
              <a:t>Eur</a:t>
            </a:r>
            <a:r>
              <a:rPr lang="lt-LT" sz="1400" dirty="0"/>
              <a:t> </a:t>
            </a:r>
            <a:r>
              <a:rPr lang="lt-LT" sz="1400" dirty="0" smtClean="0"/>
              <a:t>ir finansuojama </a:t>
            </a:r>
            <a:r>
              <a:rPr lang="lt-LT" sz="1400" dirty="0"/>
              <a:t>100 proc. </a:t>
            </a:r>
            <a:r>
              <a:rPr lang="lt-LT" sz="1400" dirty="0" smtClean="0"/>
              <a:t> </a:t>
            </a:r>
            <a:r>
              <a:rPr lang="lt-LT" sz="1400" dirty="0"/>
              <a:t>Maksimali paskolos suma priklauso nuo konkrečios paskolas teikiančios finansų įstaigos</a:t>
            </a:r>
            <a:r>
              <a:rPr lang="lt-LT" sz="1400" dirty="0" smtClean="0"/>
              <a:t>. Paskolos </a:t>
            </a:r>
            <a:r>
              <a:rPr lang="lt-LT" sz="1400" dirty="0"/>
              <a:t>negali būti teikiamos esamiems finansiniams įsipareigojimams perfinansuoti ir nekilnojamo turto vystymui</a:t>
            </a:r>
            <a:r>
              <a:rPr lang="lt-LT" sz="1400" dirty="0" smtClean="0"/>
              <a:t>.</a:t>
            </a:r>
            <a:r>
              <a:rPr lang="lt-LT" sz="1400" dirty="0"/>
              <a:t> </a:t>
            </a:r>
            <a:endParaRPr lang="lt-LT" sz="1400" dirty="0" smtClean="0"/>
          </a:p>
          <a:p>
            <a:r>
              <a:rPr lang="lt-LT" sz="1400" dirty="0" smtClean="0"/>
              <a:t>Paskola </a:t>
            </a:r>
            <a:r>
              <a:rPr lang="lt-LT" sz="1400" dirty="0"/>
              <a:t>SVV subjektui gali būti teikiama ne ilgesniam kaip 60 mėnesių laikotarpiui.</a:t>
            </a:r>
          </a:p>
          <a:p>
            <a:pPr algn="just"/>
            <a:r>
              <a:rPr lang="lt-LT" sz="1400" dirty="0">
                <a:hlinkClick r:id="rId5"/>
              </a:rPr>
              <a:t>www.invega.lt</a:t>
            </a:r>
            <a:r>
              <a:rPr lang="lt-LT" sz="1400" dirty="0"/>
              <a:t> </a:t>
            </a:r>
          </a:p>
          <a:p>
            <a:pPr algn="just"/>
            <a:endParaRPr lang="en-US" sz="1400" b="1" dirty="0"/>
          </a:p>
        </p:txBody>
      </p:sp>
    </p:spTree>
    <p:extLst>
      <p:ext uri="{BB962C8B-B14F-4D97-AF65-F5344CB8AC3E}">
        <p14:creationId xmlns:p14="http://schemas.microsoft.com/office/powerpoint/2010/main" val="128093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smtClean="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6" name="TextBox 5"/>
          <p:cNvSpPr txBox="1"/>
          <p:nvPr/>
        </p:nvSpPr>
        <p:spPr>
          <a:xfrm>
            <a:off x="433591" y="1543050"/>
            <a:ext cx="11620500" cy="5047536"/>
          </a:xfrm>
          <a:prstGeom prst="rect">
            <a:avLst/>
          </a:prstGeom>
          <a:noFill/>
        </p:spPr>
        <p:txBody>
          <a:bodyPr wrap="square" rtlCol="0">
            <a:spAutoFit/>
          </a:bodyPr>
          <a:lstStyle/>
          <a:p>
            <a:r>
              <a:rPr lang="lt-LT" sz="1400" b="1" u="sng" dirty="0">
                <a:solidFill>
                  <a:schemeClr val="accent5">
                    <a:lumMod val="75000"/>
                  </a:schemeClr>
                </a:solidFill>
              </a:rPr>
              <a:t>Portfelinės garantijos faktoringui </a:t>
            </a:r>
            <a:r>
              <a:rPr lang="lt-LT" sz="1400" b="1" u="sng" dirty="0" smtClean="0">
                <a:solidFill>
                  <a:schemeClr val="accent5">
                    <a:lumMod val="75000"/>
                  </a:schemeClr>
                </a:solidFill>
              </a:rPr>
              <a:t>2 - galimybė </a:t>
            </a:r>
            <a:r>
              <a:rPr lang="lt-LT" sz="1400" b="1" u="sng" dirty="0">
                <a:solidFill>
                  <a:schemeClr val="accent5">
                    <a:lumMod val="75000"/>
                  </a:schemeClr>
                </a:solidFill>
              </a:rPr>
              <a:t>greitai papildyti apyvartines </a:t>
            </a:r>
            <a:r>
              <a:rPr lang="lt-LT" sz="1400" b="1" u="sng" dirty="0" smtClean="0">
                <a:solidFill>
                  <a:schemeClr val="accent5">
                    <a:lumMod val="75000"/>
                  </a:schemeClr>
                </a:solidFill>
              </a:rPr>
              <a:t>lėšas</a:t>
            </a:r>
          </a:p>
          <a:p>
            <a:endParaRPr lang="lt-LT" sz="1400" b="1" i="1" dirty="0"/>
          </a:p>
          <a:p>
            <a:r>
              <a:rPr lang="lt-LT" sz="1400" dirty="0"/>
              <a:t>Priemonė „Portfelinės garantijos faktoringo sandoriams </a:t>
            </a:r>
            <a:r>
              <a:rPr lang="lt-LT" sz="1400" dirty="0" smtClean="0"/>
              <a:t>2“palengvina </a:t>
            </a:r>
            <a:r>
              <a:rPr lang="lt-LT" sz="1400" dirty="0"/>
              <a:t>labai mažam, mažam ir vidutiniam verslui (toliau MVĮ) prekybinių sandorių finansavimą.</a:t>
            </a:r>
          </a:p>
          <a:p>
            <a:endParaRPr lang="lt-LT" sz="1400" dirty="0" smtClean="0"/>
          </a:p>
          <a:p>
            <a:r>
              <a:rPr lang="lt-LT" sz="1400" dirty="0" smtClean="0"/>
              <a:t>Dėl </a:t>
            </a:r>
            <a:r>
              <a:rPr lang="lt-LT" sz="1400" dirty="0"/>
              <a:t>galimybių pasinaudoti portfeline garantija </a:t>
            </a:r>
            <a:r>
              <a:rPr lang="lt-LT" sz="1400" dirty="0" smtClean="0"/>
              <a:t>reikia kreiptis </a:t>
            </a:r>
            <a:r>
              <a:rPr lang="lt-LT" sz="1400" dirty="0"/>
              <a:t>į šias finansų įstaigas, kurios formuoja priemonės </a:t>
            </a:r>
            <a:r>
              <a:rPr lang="lt-LT" sz="1400" dirty="0" smtClean="0"/>
              <a:t>portfelius </a:t>
            </a:r>
            <a:r>
              <a:rPr lang="lt-LT" sz="1400" dirty="0"/>
              <a:t>ir yra pasirašiusios bendradarbiavimo sutartis su INVEGA:</a:t>
            </a:r>
          </a:p>
          <a:p>
            <a:r>
              <a:rPr lang="lt-LT" sz="1400" dirty="0">
                <a:hlinkClick r:id="rId4"/>
              </a:rPr>
              <a:t>SME </a:t>
            </a:r>
            <a:r>
              <a:rPr lang="lt-LT" sz="1400" dirty="0" err="1">
                <a:hlinkClick r:id="rId4"/>
              </a:rPr>
              <a:t>finance</a:t>
            </a:r>
            <a:r>
              <a:rPr lang="lt-LT" sz="1400" dirty="0">
                <a:hlinkClick r:id="rId4"/>
              </a:rPr>
              <a:t>,</a:t>
            </a:r>
            <a:endParaRPr lang="lt-LT" sz="1400" dirty="0"/>
          </a:p>
          <a:p>
            <a:r>
              <a:rPr lang="lt-LT" sz="1400" dirty="0" err="1">
                <a:hlinkClick r:id="rId5"/>
              </a:rPr>
              <a:t>Faktoro</a:t>
            </a:r>
            <a:r>
              <a:rPr lang="lt-LT" sz="1400" dirty="0">
                <a:hlinkClick r:id="rId5"/>
              </a:rPr>
              <a:t>,</a:t>
            </a:r>
            <a:endParaRPr lang="lt-LT" sz="1400" dirty="0"/>
          </a:p>
          <a:p>
            <a:r>
              <a:rPr lang="lt-LT" sz="1400" dirty="0" err="1">
                <a:hlinkClick r:id="rId6"/>
              </a:rPr>
              <a:t>Pay</a:t>
            </a:r>
            <a:r>
              <a:rPr lang="lt-LT" sz="1400" dirty="0">
                <a:hlinkClick r:id="rId6"/>
              </a:rPr>
              <a:t> </a:t>
            </a:r>
            <a:r>
              <a:rPr lang="lt-LT" sz="1400" dirty="0" err="1">
                <a:hlinkClick r:id="rId6"/>
              </a:rPr>
              <a:t>Ray</a:t>
            </a:r>
            <a:r>
              <a:rPr lang="lt-LT" sz="1400" dirty="0"/>
              <a:t>,</a:t>
            </a:r>
          </a:p>
          <a:p>
            <a:r>
              <a:rPr lang="lt-LT" sz="1400" dirty="0" err="1">
                <a:hlinkClick r:id="rId7"/>
              </a:rPr>
              <a:t>Factris</a:t>
            </a:r>
            <a:r>
              <a:rPr lang="lt-LT" sz="1400" dirty="0"/>
              <a:t>.</a:t>
            </a:r>
          </a:p>
          <a:p>
            <a:endParaRPr lang="lt-LT" sz="1400" dirty="0" smtClean="0"/>
          </a:p>
          <a:p>
            <a:r>
              <a:rPr lang="lt-LT" sz="1400" dirty="0" smtClean="0"/>
              <a:t>Didžiausia </a:t>
            </a:r>
            <a:r>
              <a:rPr lang="lt-LT" sz="1400" dirty="0"/>
              <a:t>vieno faktoringo limito suma – 1 875 000 </a:t>
            </a:r>
            <a:r>
              <a:rPr lang="lt-LT" sz="1400" dirty="0" err="1"/>
              <a:t>Eur</a:t>
            </a:r>
            <a:r>
              <a:rPr lang="lt-LT" sz="1400" dirty="0"/>
              <a:t>, arba įmonių, vykdančių krovinių vežimo keliais veiklą, atveju – 937 500 </a:t>
            </a:r>
            <a:r>
              <a:rPr lang="lt-LT" sz="1400" dirty="0" err="1"/>
              <a:t>Eur</a:t>
            </a:r>
            <a:r>
              <a:rPr lang="lt-LT" sz="1400" dirty="0"/>
              <a:t>. </a:t>
            </a:r>
            <a:endParaRPr lang="lt-LT" sz="1400" dirty="0" smtClean="0"/>
          </a:p>
          <a:p>
            <a:r>
              <a:rPr lang="lt-LT" sz="1400" dirty="0" smtClean="0"/>
              <a:t>Maksimalus </a:t>
            </a:r>
            <a:r>
              <a:rPr lang="lt-LT" sz="1400" dirty="0"/>
              <a:t>faktoringo sandorio finansavimo laikotarpis – 12 mėnesių. </a:t>
            </a:r>
            <a:endParaRPr lang="lt-LT" sz="1400" dirty="0" smtClean="0"/>
          </a:p>
          <a:p>
            <a:r>
              <a:rPr lang="lt-LT" sz="1400" dirty="0" smtClean="0"/>
              <a:t>Pasibaigus </a:t>
            </a:r>
            <a:r>
              <a:rPr lang="lt-LT" sz="1400" dirty="0"/>
              <a:t>faktoringo sandorio finansavimo laikotarpiui, su MVĮ gali būti sudaromas naujas faktoringo sandoris.</a:t>
            </a:r>
          </a:p>
          <a:p>
            <a:endParaRPr lang="lt-LT" sz="1400" b="1" dirty="0" smtClean="0"/>
          </a:p>
          <a:p>
            <a:r>
              <a:rPr lang="lt-LT" sz="1400" b="1" dirty="0" smtClean="0"/>
              <a:t>Kaip </a:t>
            </a:r>
            <a:r>
              <a:rPr lang="lt-LT" sz="1400" b="1" dirty="0"/>
              <a:t>veikia?</a:t>
            </a:r>
            <a:endParaRPr lang="lt-LT" sz="1400" dirty="0"/>
          </a:p>
          <a:p>
            <a:r>
              <a:rPr lang="lt-LT" sz="1400" dirty="0"/>
              <a:t>Kiekvienam finansų įstaigos, įgyvendinančios Portfelinių garantijų faktoringui 2 priemonę, portfelyje esančiam faktoringo sandoriui </a:t>
            </a:r>
            <a:r>
              <a:rPr lang="lt-LT" sz="1400" dirty="0" smtClean="0"/>
              <a:t>suteikiama </a:t>
            </a:r>
            <a:r>
              <a:rPr lang="lt-LT" sz="1400" dirty="0"/>
              <a:t>80 proc. garantija, tačiau visų išmokų suma negalės viršyti viršutinės ribos, kurios dydis yra 20 proc. nuo suformuoto faktoringo sandorių portfelio garantijų sumos.</a:t>
            </a:r>
          </a:p>
          <a:p>
            <a:r>
              <a:rPr lang="lt-LT" sz="1400" dirty="0"/>
              <a:t>Portfelinė garantija faktoringui teikiama kaip </a:t>
            </a:r>
            <a:r>
              <a:rPr lang="lt-LT" sz="1400" i="1" dirty="0"/>
              <a:t>de </a:t>
            </a:r>
            <a:r>
              <a:rPr lang="lt-LT" sz="1400" i="1" dirty="0" err="1"/>
              <a:t>minimis</a:t>
            </a:r>
            <a:r>
              <a:rPr lang="lt-LT" sz="1400" dirty="0"/>
              <a:t> </a:t>
            </a:r>
            <a:r>
              <a:rPr lang="lt-LT" sz="1400" dirty="0" smtClean="0"/>
              <a:t>pagalba. </a:t>
            </a:r>
          </a:p>
          <a:p>
            <a:r>
              <a:rPr lang="lt-LT" sz="1400" dirty="0" smtClean="0"/>
              <a:t>Į </a:t>
            </a:r>
            <a:r>
              <a:rPr lang="lt-LT" sz="1400" dirty="0"/>
              <a:t>garantuojamą portfelį turi būti įtraukiami faktoringo sandoriai su regresu į faktoringo sandorio gavėją.</a:t>
            </a:r>
          </a:p>
          <a:p>
            <a:r>
              <a:rPr lang="lt-LT" sz="1400" b="1" i="1" dirty="0"/>
              <a:t> </a:t>
            </a:r>
            <a:endParaRPr lang="lt-LT" sz="1400" b="1" i="1" dirty="0" smtClean="0"/>
          </a:p>
          <a:p>
            <a:r>
              <a:rPr lang="lt-LT" sz="1400" dirty="0">
                <a:hlinkClick r:id="rId8"/>
              </a:rPr>
              <a:t>www.invega.lt</a:t>
            </a:r>
            <a:r>
              <a:rPr lang="lt-LT" sz="1400" dirty="0"/>
              <a:t> </a:t>
            </a:r>
          </a:p>
          <a:p>
            <a:endParaRPr lang="en-US" sz="1400" b="1" dirty="0"/>
          </a:p>
        </p:txBody>
      </p:sp>
    </p:spTree>
    <p:extLst>
      <p:ext uri="{BB962C8B-B14F-4D97-AF65-F5344CB8AC3E}">
        <p14:creationId xmlns:p14="http://schemas.microsoft.com/office/powerpoint/2010/main" val="539186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smtClean="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6" name="TextBox 5"/>
          <p:cNvSpPr txBox="1"/>
          <p:nvPr/>
        </p:nvSpPr>
        <p:spPr>
          <a:xfrm>
            <a:off x="357391" y="1686128"/>
            <a:ext cx="5148059" cy="4832092"/>
          </a:xfrm>
          <a:prstGeom prst="rect">
            <a:avLst/>
          </a:prstGeom>
          <a:noFill/>
        </p:spPr>
        <p:txBody>
          <a:bodyPr wrap="square" rtlCol="0">
            <a:spAutoFit/>
          </a:bodyPr>
          <a:lstStyle/>
          <a:p>
            <a:r>
              <a:rPr lang="lt-LT" sz="1400" b="1" u="sng" dirty="0">
                <a:solidFill>
                  <a:schemeClr val="accent5">
                    <a:lumMod val="75000"/>
                  </a:schemeClr>
                </a:solidFill>
              </a:rPr>
              <a:t>Sutelktinės paskolos „Avietė</a:t>
            </a:r>
            <a:r>
              <a:rPr lang="lt-LT" sz="1400" b="1" u="sng" dirty="0" smtClean="0">
                <a:solidFill>
                  <a:schemeClr val="accent5">
                    <a:lumMod val="75000"/>
                  </a:schemeClr>
                </a:solidFill>
              </a:rPr>
              <a:t>“ - finansavimas </a:t>
            </a:r>
            <a:r>
              <a:rPr lang="lt-LT" sz="1400" b="1" u="sng" dirty="0">
                <a:solidFill>
                  <a:schemeClr val="accent5">
                    <a:lumMod val="75000"/>
                  </a:schemeClr>
                </a:solidFill>
              </a:rPr>
              <a:t>per sutelktinio finansavimo platformas verslo projektams </a:t>
            </a:r>
            <a:r>
              <a:rPr lang="lt-LT" sz="1400" b="1" u="sng" dirty="0" smtClean="0">
                <a:solidFill>
                  <a:schemeClr val="accent5">
                    <a:lumMod val="75000"/>
                  </a:schemeClr>
                </a:solidFill>
              </a:rPr>
              <a:t>įgyvendinti</a:t>
            </a:r>
          </a:p>
          <a:p>
            <a:endParaRPr lang="lt-LT" sz="1400" b="1" i="1" dirty="0"/>
          </a:p>
          <a:p>
            <a:r>
              <a:rPr lang="lt-LT" sz="1400" dirty="0" smtClean="0"/>
              <a:t>Paskoloms </a:t>
            </a:r>
            <a:r>
              <a:rPr lang="lt-LT" sz="1400" dirty="0"/>
              <a:t>finansuoti skirta 10 mln. EUR į INVEGOS fondą grįžusių ir (ar) grįšiančių lėšų</a:t>
            </a:r>
            <a:r>
              <a:rPr lang="lt-LT" sz="1400" dirty="0" smtClean="0"/>
              <a:t>.</a:t>
            </a:r>
          </a:p>
          <a:p>
            <a:endParaRPr lang="lt-LT" sz="1400" dirty="0"/>
          </a:p>
          <a:p>
            <a:r>
              <a:rPr lang="lt-LT" sz="1400" dirty="0" smtClean="0"/>
              <a:t>Dėl </a:t>
            </a:r>
            <a:r>
              <a:rPr lang="lt-LT" sz="1400" dirty="0"/>
              <a:t>COVID-19 susidariusios situacijos </a:t>
            </a:r>
            <a:r>
              <a:rPr lang="lt-LT" sz="1400" b="1" dirty="0"/>
              <a:t>papildomai</a:t>
            </a:r>
            <a:r>
              <a:rPr lang="lt-LT" sz="1400" dirty="0"/>
              <a:t> (šalia esamų sąlygų) iki 2021-06-30 galima naudotis AVIETĖS paskolomis šiomis sąlygomis</a:t>
            </a:r>
            <a:r>
              <a:rPr lang="lt-LT" sz="1400" dirty="0" smtClean="0"/>
              <a:t>:</a:t>
            </a:r>
          </a:p>
          <a:p>
            <a:endParaRPr lang="lt-LT" sz="1400" dirty="0"/>
          </a:p>
          <a:p>
            <a:pPr marL="285750" indent="-285750">
              <a:buFont typeface="Wingdings" panose="05000000000000000000" pitchFamily="2" charset="2"/>
              <a:buChar char="§"/>
            </a:pPr>
            <a:r>
              <a:rPr lang="lt-LT" sz="1400" dirty="0"/>
              <a:t>iš „Avietės“ lėšų leidžiama teikti paskolas, kurios gali būti iki 100% </a:t>
            </a:r>
            <a:r>
              <a:rPr lang="lt-LT" sz="1400" dirty="0" smtClean="0"/>
              <a:t>finansuojamos, </a:t>
            </a:r>
            <a:r>
              <a:rPr lang="lt-LT" sz="1400" dirty="0"/>
              <a:t>bet  ne daugiau kaip 25 tūkst. </a:t>
            </a:r>
            <a:r>
              <a:rPr lang="lt-LT" sz="1400" dirty="0" err="1"/>
              <a:t>Eur</a:t>
            </a:r>
            <a:endParaRPr lang="lt-LT" sz="1400" dirty="0"/>
          </a:p>
          <a:p>
            <a:pPr marL="285750" indent="-285750">
              <a:buFont typeface="Wingdings" panose="05000000000000000000" pitchFamily="2" charset="2"/>
              <a:buChar char="§"/>
            </a:pPr>
            <a:r>
              <a:rPr lang="lt-LT" sz="1400" dirty="0"/>
              <a:t>per 6 mėn. laikotarpį gali būti išduota ne daugiau kaip 2 paskolos, maksimali paskolos trukmė – iki 12 mėn</a:t>
            </a:r>
            <a:r>
              <a:rPr lang="lt-LT" sz="1400" dirty="0" smtClean="0"/>
              <a:t>.</a:t>
            </a:r>
          </a:p>
          <a:p>
            <a:endParaRPr lang="lt-LT" sz="1400" dirty="0" smtClean="0"/>
          </a:p>
          <a:p>
            <a:r>
              <a:rPr lang="lt-LT" sz="1400" dirty="0" smtClean="0"/>
              <a:t>Šiuo </a:t>
            </a:r>
            <a:r>
              <a:rPr lang="lt-LT" sz="1400" dirty="0"/>
              <a:t>metu priemonę „Avietė“ įgyvendina sutelktinio finansavimo platformas valdančios:</a:t>
            </a:r>
          </a:p>
          <a:p>
            <a:r>
              <a:rPr lang="lt-LT" sz="1400" dirty="0">
                <a:hlinkClick r:id="rId4"/>
              </a:rPr>
              <a:t>UAB „Finansų bitė verslui“</a:t>
            </a:r>
            <a:endParaRPr lang="lt-LT" sz="1400" dirty="0"/>
          </a:p>
          <a:p>
            <a:r>
              <a:rPr lang="lt-LT" sz="1400" dirty="0">
                <a:hlinkClick r:id="rId5"/>
              </a:rPr>
              <a:t>UAB „</a:t>
            </a:r>
            <a:r>
              <a:rPr lang="lt-LT" sz="1400" dirty="0" err="1">
                <a:hlinkClick r:id="rId5"/>
              </a:rPr>
              <a:t>Nordstreet</a:t>
            </a:r>
            <a:r>
              <a:rPr lang="lt-LT" sz="1400" dirty="0">
                <a:hlinkClick r:id="rId5"/>
              </a:rPr>
              <a:t>“</a:t>
            </a:r>
            <a:endParaRPr lang="lt-LT" sz="1400" dirty="0"/>
          </a:p>
          <a:p>
            <a:r>
              <a:rPr lang="lt-LT" sz="1400" b="1" i="1" dirty="0" smtClean="0"/>
              <a:t>.</a:t>
            </a:r>
            <a:endParaRPr lang="lt-LT" sz="1400" dirty="0"/>
          </a:p>
          <a:p>
            <a:r>
              <a:rPr lang="lt-LT" sz="1400" b="1" i="1" dirty="0"/>
              <a:t> </a:t>
            </a:r>
            <a:r>
              <a:rPr lang="lt-LT" sz="1400" dirty="0">
                <a:hlinkClick r:id="rId6"/>
              </a:rPr>
              <a:t>www.invega.lt</a:t>
            </a:r>
            <a:r>
              <a:rPr lang="lt-LT" sz="1400" dirty="0"/>
              <a:t> </a:t>
            </a:r>
          </a:p>
          <a:p>
            <a:endParaRPr lang="en-US" sz="1400" b="1" dirty="0"/>
          </a:p>
        </p:txBody>
      </p:sp>
      <p:pic>
        <p:nvPicPr>
          <p:cNvPr id="4" name="Picture 3"/>
          <p:cNvPicPr>
            <a:picLocks noChangeAspect="1"/>
          </p:cNvPicPr>
          <p:nvPr/>
        </p:nvPicPr>
        <p:blipFill>
          <a:blip r:embed="rId7"/>
          <a:stretch>
            <a:fillRect/>
          </a:stretch>
        </p:blipFill>
        <p:spPr>
          <a:xfrm>
            <a:off x="6096000" y="1465774"/>
            <a:ext cx="5767024" cy="4767411"/>
          </a:xfrm>
          <a:prstGeom prst="rect">
            <a:avLst/>
          </a:prstGeom>
        </p:spPr>
      </p:pic>
    </p:spTree>
    <p:extLst>
      <p:ext uri="{BB962C8B-B14F-4D97-AF65-F5344CB8AC3E}">
        <p14:creationId xmlns:p14="http://schemas.microsoft.com/office/powerpoint/2010/main" val="1332925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smtClean="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6" name="TextBox 5"/>
          <p:cNvSpPr txBox="1"/>
          <p:nvPr/>
        </p:nvSpPr>
        <p:spPr>
          <a:xfrm>
            <a:off x="357391" y="1686128"/>
            <a:ext cx="11444084" cy="3323987"/>
          </a:xfrm>
          <a:prstGeom prst="rect">
            <a:avLst/>
          </a:prstGeom>
          <a:noFill/>
        </p:spPr>
        <p:txBody>
          <a:bodyPr wrap="square" rtlCol="0">
            <a:spAutoFit/>
          </a:bodyPr>
          <a:lstStyle/>
          <a:p>
            <a:r>
              <a:rPr lang="lt-LT" sz="1400" b="1" u="sng" dirty="0">
                <a:solidFill>
                  <a:schemeClr val="accent5">
                    <a:lumMod val="75000"/>
                  </a:schemeClr>
                </a:solidFill>
              </a:rPr>
              <a:t>Eksporto kredito </a:t>
            </a:r>
            <a:r>
              <a:rPr lang="lt-LT" sz="1400" b="1" u="sng" dirty="0" smtClean="0">
                <a:solidFill>
                  <a:schemeClr val="accent5">
                    <a:lumMod val="75000"/>
                  </a:schemeClr>
                </a:solidFill>
              </a:rPr>
              <a:t>garantijos - eksporto </a:t>
            </a:r>
            <a:r>
              <a:rPr lang="lt-LT" sz="1400" b="1" u="sng" dirty="0">
                <a:solidFill>
                  <a:schemeClr val="accent5">
                    <a:lumMod val="75000"/>
                  </a:schemeClr>
                </a:solidFill>
              </a:rPr>
              <a:t>kredito garantijos už lietuviškos kilmės prekių ir paslaugų eksporto sandorius</a:t>
            </a:r>
          </a:p>
          <a:p>
            <a:endParaRPr lang="lt-LT" sz="1400" u="sng" dirty="0" smtClean="0">
              <a:solidFill>
                <a:srgbClr val="0070C0"/>
              </a:solidFill>
            </a:endParaRPr>
          </a:p>
          <a:p>
            <a:r>
              <a:rPr lang="lt-LT" sz="1400" dirty="0" smtClean="0"/>
              <a:t>Įmonės</a:t>
            </a:r>
            <a:r>
              <a:rPr lang="lt-LT" sz="1400" dirty="0"/>
              <a:t>, veiklą vykdančios ilgiau nei vienerius metus ir kurių metinės pajamos pagal paskutinių finansinių metų patvirtintą metinių finansinių ataskaitų rinkinį viršija 100 000 </a:t>
            </a:r>
            <a:r>
              <a:rPr lang="lt-LT" sz="1400" dirty="0" err="1"/>
              <a:t>Eur</a:t>
            </a:r>
            <a:r>
              <a:rPr lang="lt-LT" sz="1400" dirty="0"/>
              <a:t>.</a:t>
            </a:r>
          </a:p>
          <a:p>
            <a:endParaRPr lang="lt-LT" sz="1400" dirty="0" smtClean="0"/>
          </a:p>
          <a:p>
            <a:r>
              <a:rPr lang="lt-LT" sz="1400" dirty="0" smtClean="0"/>
              <a:t>Maksimali </a:t>
            </a:r>
            <a:r>
              <a:rPr lang="lt-LT" sz="1400" dirty="0"/>
              <a:t>eksporto kredito garantijų suma vienam eksportuotojui – </a:t>
            </a:r>
            <a:r>
              <a:rPr lang="lt-LT" sz="1400" b="1" dirty="0"/>
              <a:t>ne daugiau kaip 2 000 000 </a:t>
            </a:r>
            <a:r>
              <a:rPr lang="lt-LT" sz="1400" b="1" dirty="0" err="1"/>
              <a:t>Eur</a:t>
            </a:r>
            <a:r>
              <a:rPr lang="lt-LT" sz="1400" dirty="0"/>
              <a:t>.</a:t>
            </a:r>
          </a:p>
          <a:p>
            <a:r>
              <a:rPr lang="lt-LT" sz="1400" dirty="0"/>
              <a:t>Maksimali eksporto kredito garantijų suma vienam eksportuotojo  pasirinktam pirkėjui – </a:t>
            </a:r>
            <a:r>
              <a:rPr lang="lt-LT" sz="1400" b="1" dirty="0"/>
              <a:t>ne daugiau kaip 750 000 </a:t>
            </a:r>
            <a:r>
              <a:rPr lang="lt-LT" sz="1400" b="1" dirty="0" err="1"/>
              <a:t>Eur</a:t>
            </a:r>
            <a:r>
              <a:rPr lang="lt-LT" sz="1400" dirty="0"/>
              <a:t>.</a:t>
            </a:r>
          </a:p>
          <a:p>
            <a:r>
              <a:rPr lang="lt-LT" sz="1400" dirty="0"/>
              <a:t>Eksporto kredito garantijų suma vienam pirkėjui visų eksportuotojų atžvilgiu – </a:t>
            </a:r>
            <a:r>
              <a:rPr lang="lt-LT" sz="1400" b="1" dirty="0"/>
              <a:t>ne daugiau kaip 2 000 000 </a:t>
            </a:r>
            <a:r>
              <a:rPr lang="lt-LT" sz="1400" b="1" dirty="0" err="1"/>
              <a:t>Eur</a:t>
            </a:r>
            <a:r>
              <a:rPr lang="lt-LT" sz="1400" dirty="0"/>
              <a:t>.</a:t>
            </a:r>
          </a:p>
          <a:p>
            <a:r>
              <a:rPr lang="lt-LT" sz="1400" dirty="0"/>
              <a:t>INVEGOS atsakomybės limitas (garantijos dydis) – ne didesnis kaip 90 procentų atidėtųjų mokėjimų sumos</a:t>
            </a:r>
            <a:r>
              <a:rPr lang="lt-LT" sz="1400" dirty="0" smtClean="0"/>
              <a:t>.</a:t>
            </a:r>
          </a:p>
          <a:p>
            <a:endParaRPr lang="lt-LT" sz="1400" dirty="0"/>
          </a:p>
          <a:p>
            <a:r>
              <a:rPr lang="lt-LT" sz="1400" dirty="0"/>
              <a:t>Mokestis už eksporto kredito garantiją priklauso nuo užsienio pirkėjo rizikingumo, šalies, į kurią eksportuojamos prekės ar paslaugos, rizikos grupės ir  atidėtųjų mokėjimų termino</a:t>
            </a:r>
            <a:r>
              <a:rPr lang="lt-LT" sz="1400" dirty="0" smtClean="0"/>
              <a:t>.</a:t>
            </a:r>
          </a:p>
          <a:p>
            <a:endParaRPr lang="lt-LT" sz="1400" dirty="0"/>
          </a:p>
          <a:p>
            <a:r>
              <a:rPr lang="lt-LT" sz="1400" dirty="0" smtClean="0">
                <a:hlinkClick r:id="rId4"/>
              </a:rPr>
              <a:t>www.invega.lt</a:t>
            </a:r>
            <a:r>
              <a:rPr lang="lt-LT" sz="1400" dirty="0" smtClean="0"/>
              <a:t> </a:t>
            </a:r>
            <a:endParaRPr lang="lt-LT" sz="1400" dirty="0"/>
          </a:p>
          <a:p>
            <a:r>
              <a:rPr lang="lt-LT" sz="1400" b="1" i="1" dirty="0"/>
              <a:t> </a:t>
            </a:r>
            <a:endParaRPr lang="en-US" sz="1400" b="1" dirty="0"/>
          </a:p>
        </p:txBody>
      </p:sp>
    </p:spTree>
    <p:extLst>
      <p:ext uri="{BB962C8B-B14F-4D97-AF65-F5344CB8AC3E}">
        <p14:creationId xmlns:p14="http://schemas.microsoft.com/office/powerpoint/2010/main" val="353216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smtClean="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6" name="TextBox 5"/>
          <p:cNvSpPr txBox="1"/>
          <p:nvPr/>
        </p:nvSpPr>
        <p:spPr>
          <a:xfrm>
            <a:off x="300241" y="1505153"/>
            <a:ext cx="11710784" cy="5047536"/>
          </a:xfrm>
          <a:prstGeom prst="rect">
            <a:avLst/>
          </a:prstGeom>
          <a:noFill/>
        </p:spPr>
        <p:txBody>
          <a:bodyPr wrap="square" rtlCol="0">
            <a:spAutoFit/>
          </a:bodyPr>
          <a:lstStyle/>
          <a:p>
            <a:r>
              <a:rPr lang="lt-LT" sz="1400" b="1" u="sng" dirty="0">
                <a:solidFill>
                  <a:schemeClr val="accent5">
                    <a:lumMod val="75000"/>
                  </a:schemeClr>
                </a:solidFill>
              </a:rPr>
              <a:t>Pagalbos verslui </a:t>
            </a:r>
            <a:r>
              <a:rPr lang="lt-LT" sz="1400" b="1" u="sng" dirty="0" smtClean="0">
                <a:solidFill>
                  <a:schemeClr val="accent5">
                    <a:lumMod val="75000"/>
                  </a:schemeClr>
                </a:solidFill>
              </a:rPr>
              <a:t>fondas - paskolos</a:t>
            </a:r>
            <a:r>
              <a:rPr lang="lt-LT" sz="1400" b="1" u="sng" dirty="0">
                <a:solidFill>
                  <a:schemeClr val="accent5">
                    <a:lumMod val="75000"/>
                  </a:schemeClr>
                </a:solidFill>
              </a:rPr>
              <a:t>, skolos vertybiniai popieriai, akcijos ir mišrios priemonės.</a:t>
            </a:r>
            <a:endParaRPr lang="lt-LT" sz="1400" b="1" u="sng" dirty="0" smtClean="0">
              <a:solidFill>
                <a:schemeClr val="accent5">
                  <a:lumMod val="75000"/>
                </a:schemeClr>
              </a:solidFill>
            </a:endParaRPr>
          </a:p>
          <a:p>
            <a:endParaRPr lang="lt-LT" sz="1400" b="1" dirty="0" smtClean="0"/>
          </a:p>
          <a:p>
            <a:r>
              <a:rPr lang="lt-LT" sz="1400" b="1" dirty="0" smtClean="0"/>
              <a:t>Pagalbos </a:t>
            </a:r>
            <a:r>
              <a:rPr lang="lt-LT" sz="1400" b="1" dirty="0"/>
              <a:t>verslui fondas investuoja į vidutines ir stambias įmones, kurių veikla yra paveikta COVID-19 protrūkio ir kurių veiklos nutraukimas ar sutrikdymas gali turėti įtaką kitų verslo subjektų veiklos tvarumui, taip pat turėti reikšmingų socialinių ir ekonominių pasekmių</a:t>
            </a:r>
            <a:r>
              <a:rPr lang="lt-LT" sz="1400" b="1" dirty="0" smtClean="0"/>
              <a:t>.</a:t>
            </a:r>
          </a:p>
          <a:p>
            <a:r>
              <a:rPr lang="lt-LT" sz="1400" dirty="0" smtClean="0"/>
              <a:t>Didelės </a:t>
            </a:r>
            <a:r>
              <a:rPr lang="lt-LT" sz="1400" dirty="0"/>
              <a:t>ir vidutinės įmonės, veikiančios ilgiau kaip 2 m., gali rinktis šias priemones finansavimui</a:t>
            </a:r>
            <a:r>
              <a:rPr lang="lt-LT" sz="1400" dirty="0" smtClean="0"/>
              <a:t>:</a:t>
            </a:r>
          </a:p>
          <a:p>
            <a:r>
              <a:rPr lang="en-US" sz="1400" b="1" dirty="0" err="1" smtClean="0">
                <a:latin typeface="+mn-lt"/>
              </a:rPr>
              <a:t>Paskola</a:t>
            </a:r>
            <a:endParaRPr lang="en-US" sz="1400" dirty="0">
              <a:latin typeface="+mn-lt"/>
            </a:endParaRPr>
          </a:p>
          <a:p>
            <a:pPr marL="285750" indent="-285750" eaLnBrk="1" fontAlgn="t" hangingPunct="1">
              <a:spcBef>
                <a:spcPts val="0"/>
              </a:spcBef>
              <a:spcAft>
                <a:spcPts val="0"/>
              </a:spcAft>
              <a:buFont typeface="Wingdings" panose="05000000000000000000" pitchFamily="2" charset="2"/>
              <a:buChar char="§"/>
            </a:pPr>
            <a:r>
              <a:rPr lang="pl-PL" sz="1400" dirty="0">
                <a:solidFill>
                  <a:srgbClr val="000000"/>
                </a:solidFill>
                <a:latin typeface="+mn-lt"/>
              </a:rPr>
              <a:t>Nuo 300 tūkst. iki 2 mln. EUR</a:t>
            </a:r>
            <a:endParaRPr lang="en-US" sz="1400" dirty="0">
              <a:latin typeface="+mn-lt"/>
            </a:endParaRPr>
          </a:p>
          <a:p>
            <a:pPr marL="285750" indent="-285750" eaLnBrk="1" fontAlgn="t" hangingPunct="1">
              <a:spcBef>
                <a:spcPts val="0"/>
              </a:spcBef>
              <a:spcAft>
                <a:spcPts val="0"/>
              </a:spcAft>
              <a:buFont typeface="Wingdings" panose="05000000000000000000" pitchFamily="2" charset="2"/>
              <a:buChar char="§"/>
            </a:pPr>
            <a:r>
              <a:rPr lang="lt-LT" sz="1400" dirty="0">
                <a:solidFill>
                  <a:srgbClr val="000000"/>
                </a:solidFill>
                <a:latin typeface="+mn-lt"/>
              </a:rPr>
              <a:t>Jei paramos reikia trumpam laikotarpiui ir įmonės skolos finansiniai rodikliai pakankamai geri, siūloma rinktis pagalbą paskolos forma</a:t>
            </a:r>
            <a:r>
              <a:rPr lang="lt-LT" sz="1400" dirty="0" smtClean="0">
                <a:solidFill>
                  <a:srgbClr val="000000"/>
                </a:solidFill>
                <a:latin typeface="+mn-lt"/>
              </a:rPr>
              <a:t>.</a:t>
            </a:r>
          </a:p>
          <a:p>
            <a:pPr marL="285750" indent="-285750" eaLnBrk="1" fontAlgn="t" hangingPunct="1">
              <a:spcBef>
                <a:spcPts val="0"/>
              </a:spcBef>
              <a:spcAft>
                <a:spcPts val="0"/>
              </a:spcAft>
              <a:buFont typeface="Wingdings" panose="05000000000000000000" pitchFamily="2" charset="2"/>
              <a:buChar char="§"/>
            </a:pPr>
            <a:r>
              <a:rPr lang="lt-LT" sz="1400" dirty="0" smtClean="0">
                <a:solidFill>
                  <a:srgbClr val="000000"/>
                </a:solidFill>
                <a:latin typeface="+mn-lt"/>
              </a:rPr>
              <a:t>Maksimali trukmė: 6 metai</a:t>
            </a:r>
            <a:endParaRPr lang="en-US" sz="1400" dirty="0">
              <a:latin typeface="+mn-lt"/>
            </a:endParaRPr>
          </a:p>
          <a:p>
            <a:r>
              <a:rPr lang="en-US" sz="1400" b="1" dirty="0" err="1">
                <a:latin typeface="+mn-lt"/>
              </a:rPr>
              <a:t>Skolos</a:t>
            </a:r>
            <a:r>
              <a:rPr lang="en-US" sz="1400" b="1" dirty="0">
                <a:latin typeface="+mn-lt"/>
              </a:rPr>
              <a:t> </a:t>
            </a:r>
            <a:r>
              <a:rPr lang="en-US" sz="1400" b="1" dirty="0" err="1">
                <a:latin typeface="+mn-lt"/>
              </a:rPr>
              <a:t>vertybiniai</a:t>
            </a:r>
            <a:r>
              <a:rPr lang="en-US" sz="1400" b="1" dirty="0">
                <a:latin typeface="+mn-lt"/>
              </a:rPr>
              <a:t> </a:t>
            </a:r>
            <a:r>
              <a:rPr lang="en-US" sz="1400" b="1" dirty="0" err="1" smtClean="0">
                <a:latin typeface="+mn-lt"/>
              </a:rPr>
              <a:t>popieriai</a:t>
            </a:r>
            <a:endParaRPr lang="lt-LT" sz="1400" b="1" dirty="0" smtClean="0">
              <a:latin typeface="+mn-lt"/>
            </a:endParaRPr>
          </a:p>
          <a:p>
            <a:pPr marL="285750" indent="-285750">
              <a:buFont typeface="Wingdings" panose="05000000000000000000" pitchFamily="2" charset="2"/>
              <a:buChar char="§"/>
            </a:pPr>
            <a:r>
              <a:rPr lang="lt-LT" sz="1400" dirty="0" smtClean="0">
                <a:latin typeface="+mn-lt"/>
              </a:rPr>
              <a:t>Nuo 1 mln. EUR. Jei </a:t>
            </a:r>
            <a:r>
              <a:rPr lang="lt-LT" sz="1400" dirty="0">
                <a:latin typeface="+mn-lt"/>
              </a:rPr>
              <a:t>paramos reikia ilgesniam laikotarpiui ir įmonės skolos finansiniai rodikliai pakankamai geri, siūloma rinktis pagalbą skolos vertybinių popierių forma</a:t>
            </a:r>
            <a:r>
              <a:rPr lang="lt-LT" sz="1400" dirty="0" smtClean="0">
                <a:latin typeface="+mn-lt"/>
              </a:rPr>
              <a:t>.</a:t>
            </a:r>
          </a:p>
          <a:p>
            <a:pPr marL="285750" indent="-285750">
              <a:buFont typeface="Wingdings" panose="05000000000000000000" pitchFamily="2" charset="2"/>
              <a:buChar char="§"/>
            </a:pPr>
            <a:r>
              <a:rPr lang="lt-LT" sz="1400" dirty="0">
                <a:solidFill>
                  <a:srgbClr val="000000"/>
                </a:solidFill>
                <a:latin typeface="+mn-lt"/>
              </a:rPr>
              <a:t>Maksimali trukmė: 6 </a:t>
            </a:r>
            <a:r>
              <a:rPr lang="lt-LT" sz="1400" dirty="0" smtClean="0">
                <a:solidFill>
                  <a:srgbClr val="000000"/>
                </a:solidFill>
                <a:latin typeface="+mn-lt"/>
              </a:rPr>
              <a:t>metai</a:t>
            </a:r>
            <a:endParaRPr lang="lt-LT" sz="1400" dirty="0" smtClean="0">
              <a:latin typeface="+mn-lt"/>
            </a:endParaRPr>
          </a:p>
          <a:p>
            <a:pPr marL="285750" indent="-285750">
              <a:buFont typeface="Wingdings" panose="05000000000000000000" pitchFamily="2" charset="2"/>
              <a:buChar char="§"/>
            </a:pPr>
            <a:r>
              <a:rPr lang="lt-LT" sz="1400" dirty="0">
                <a:latin typeface="+mn-lt"/>
              </a:rPr>
              <a:t>Paskolos ir obligacijos vienai įmonei negalės viršyti 25 proc. 2019 m. apyvartos</a:t>
            </a:r>
            <a:r>
              <a:rPr lang="lt-LT" sz="1400" dirty="0" smtClean="0">
                <a:latin typeface="+mn-lt"/>
              </a:rPr>
              <a:t>.</a:t>
            </a:r>
            <a:endParaRPr lang="lt-LT" sz="1400" dirty="0">
              <a:latin typeface="+mn-lt"/>
            </a:endParaRPr>
          </a:p>
          <a:p>
            <a:r>
              <a:rPr lang="lt-LT" sz="1400" b="1" dirty="0">
                <a:latin typeface="+mn-lt"/>
              </a:rPr>
              <a:t>Akcijos ir mišrios </a:t>
            </a:r>
            <a:r>
              <a:rPr lang="lt-LT" sz="1400" b="1" dirty="0" smtClean="0">
                <a:latin typeface="+mn-lt"/>
              </a:rPr>
              <a:t>priemonės</a:t>
            </a:r>
          </a:p>
          <a:p>
            <a:pPr marL="285750" indent="-285750">
              <a:buFont typeface="Wingdings" panose="05000000000000000000" pitchFamily="2" charset="2"/>
              <a:buChar char="§"/>
            </a:pPr>
            <a:r>
              <a:rPr lang="lt-LT" sz="1400" dirty="0">
                <a:latin typeface="+mn-lt"/>
              </a:rPr>
              <a:t>Jei įmonės skolos finansiniai rodikliai nėra geri, siūloma rinktis pagalbą akcijų ir hibridinių instrumentų, turinčių ar galinčių turėti akcinio kapitalo požymių arba akcinio kapitalo instrumentų forma (konvertuojamos obligacijos, </a:t>
            </a:r>
            <a:r>
              <a:rPr lang="lt-LT" sz="1400" dirty="0" err="1">
                <a:latin typeface="+mn-lt"/>
              </a:rPr>
              <a:t>Mezanino</a:t>
            </a:r>
            <a:r>
              <a:rPr lang="lt-LT" sz="1400" dirty="0">
                <a:latin typeface="+mn-lt"/>
              </a:rPr>
              <a:t> paskolos, privilegijuotos akcijos, paprastosios vardinės akcijos).</a:t>
            </a:r>
            <a:endParaRPr lang="lt-LT" sz="1400" dirty="0" smtClean="0">
              <a:latin typeface="+mn-lt"/>
            </a:endParaRPr>
          </a:p>
          <a:p>
            <a:pPr marL="285750" indent="-285750">
              <a:buFont typeface="Wingdings" panose="05000000000000000000" pitchFamily="2" charset="2"/>
              <a:buChar char="§"/>
            </a:pPr>
            <a:r>
              <a:rPr lang="lt-LT" sz="1400" dirty="0">
                <a:solidFill>
                  <a:srgbClr val="000000"/>
                </a:solidFill>
                <a:latin typeface="+mn-lt"/>
              </a:rPr>
              <a:t>Maksimali trukmė: 6 metai</a:t>
            </a:r>
            <a:endParaRPr lang="en-US" sz="1400" dirty="0">
              <a:latin typeface="+mn-lt"/>
            </a:endParaRPr>
          </a:p>
          <a:p>
            <a:pPr marL="285750" indent="-285750">
              <a:buFont typeface="Wingdings" panose="05000000000000000000" pitchFamily="2" charset="2"/>
              <a:buChar char="§"/>
            </a:pPr>
            <a:r>
              <a:rPr lang="lt-LT" sz="1400" dirty="0">
                <a:latin typeface="+mn-lt"/>
              </a:rPr>
              <a:t>Subordinuotoji paskola didelei įmonei negali viršyti 8,4 proc. jos 2019 m. apyvartos, vidutinei įmonei – 12,5 proc. jos 2019 m. apyvartos.</a:t>
            </a:r>
          </a:p>
          <a:p>
            <a:pPr marL="285750" indent="-285750">
              <a:buFont typeface="Wingdings" panose="05000000000000000000" pitchFamily="2" charset="2"/>
              <a:buChar char="§"/>
            </a:pPr>
            <a:r>
              <a:rPr lang="lt-LT" sz="1400" dirty="0" err="1">
                <a:latin typeface="+mn-lt"/>
              </a:rPr>
              <a:t>Rekapitalizavimui</a:t>
            </a:r>
            <a:r>
              <a:rPr lang="lt-LT" sz="1400" dirty="0">
                <a:latin typeface="+mn-lt"/>
              </a:rPr>
              <a:t> skiriamų lėšų suma negali viršyti skirtumo, atsiradusio įmonės kapitalo struktūroje tarp 2019 m. gruodžio 31 d. ir sprendimo investuoti Fondo lėšas priėmimo datos. </a:t>
            </a:r>
            <a:endParaRPr lang="lt-LT" sz="1400" dirty="0" smtClean="0">
              <a:latin typeface="+mn-lt"/>
            </a:endParaRPr>
          </a:p>
          <a:p>
            <a:r>
              <a:rPr lang="lt-LT" sz="1400" dirty="0" smtClean="0">
                <a:latin typeface="+mn-lt"/>
                <a:hlinkClick r:id="rId4"/>
              </a:rPr>
              <a:t>www.lpvf.lt</a:t>
            </a:r>
            <a:endParaRPr lang="lt-LT" sz="1400" dirty="0">
              <a:latin typeface="+mn-lt"/>
            </a:endParaRPr>
          </a:p>
          <a:p>
            <a:endParaRPr lang="lt-LT" sz="1400" dirty="0" smtClean="0">
              <a:latin typeface="+mn-lt"/>
            </a:endParaRPr>
          </a:p>
        </p:txBody>
      </p:sp>
    </p:spTree>
    <p:extLst>
      <p:ext uri="{BB962C8B-B14F-4D97-AF65-F5344CB8AC3E}">
        <p14:creationId xmlns:p14="http://schemas.microsoft.com/office/powerpoint/2010/main" val="1654045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solidFill>
                <a:prstClr val="black"/>
              </a:solidFill>
            </a:endParaRPr>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smtClean="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4" name="TextBox 3"/>
          <p:cNvSpPr txBox="1"/>
          <p:nvPr/>
        </p:nvSpPr>
        <p:spPr>
          <a:xfrm>
            <a:off x="355953" y="1531528"/>
            <a:ext cx="11191875" cy="4724370"/>
          </a:xfrm>
          <a:prstGeom prst="rect">
            <a:avLst/>
          </a:prstGeom>
          <a:noFill/>
        </p:spPr>
        <p:txBody>
          <a:bodyPr wrap="square" rtlCol="0">
            <a:spAutoFit/>
          </a:bodyPr>
          <a:lstStyle/>
          <a:p>
            <a:r>
              <a:rPr lang="lt-LT" sz="1300" b="1" u="sng" dirty="0">
                <a:solidFill>
                  <a:schemeClr val="accent5">
                    <a:lumMod val="75000"/>
                  </a:schemeClr>
                </a:solidFill>
              </a:rPr>
              <a:t>COVID-19 tyrimų kompensavimas </a:t>
            </a:r>
            <a:r>
              <a:rPr lang="lt-LT" sz="1300" b="1" u="sng" dirty="0" smtClean="0">
                <a:solidFill>
                  <a:schemeClr val="accent5">
                    <a:lumMod val="75000"/>
                  </a:schemeClr>
                </a:solidFill>
              </a:rPr>
              <a:t>smulkiojo ir vidutinio verslo subjektams</a:t>
            </a:r>
          </a:p>
          <a:p>
            <a:endParaRPr lang="lt-LT" sz="1300" b="1" u="sng" dirty="0">
              <a:solidFill>
                <a:schemeClr val="accent5">
                  <a:lumMod val="75000"/>
                </a:schemeClr>
              </a:solidFill>
            </a:endParaRPr>
          </a:p>
          <a:p>
            <a:pPr algn="just"/>
            <a:r>
              <a:rPr lang="lt-LT" sz="1300" b="1" dirty="0" smtClean="0"/>
              <a:t>EIM skirs </a:t>
            </a:r>
            <a:r>
              <a:rPr lang="lt-LT" sz="1300" b="1" dirty="0"/>
              <a:t>30 mln. eurų smulkiojo ir vidutinio verslo atstovams </a:t>
            </a:r>
            <a:r>
              <a:rPr lang="lt-LT" sz="1300" dirty="0" smtClean="0"/>
              <a:t>(</a:t>
            </a:r>
            <a:r>
              <a:rPr lang="lt-LT" sz="1300" dirty="0"/>
              <a:t>įskaitant dirbančiuosius savarankiškai, jei jų veiklos buvo apribotos antrojo karantino </a:t>
            </a:r>
            <a:r>
              <a:rPr lang="lt-LT" sz="1300" dirty="0" smtClean="0"/>
              <a:t>metu) testuoti </a:t>
            </a:r>
            <a:r>
              <a:rPr lang="lt-LT" sz="1300" dirty="0"/>
              <a:t>dėl </a:t>
            </a:r>
            <a:r>
              <a:rPr lang="lt-LT" sz="1300" dirty="0" err="1" smtClean="0"/>
              <a:t>koronaviruso</a:t>
            </a:r>
            <a:r>
              <a:rPr lang="lt-LT" sz="1300" dirty="0" smtClean="0"/>
              <a:t>: </a:t>
            </a:r>
            <a:r>
              <a:rPr lang="lt-LT" sz="1300" dirty="0"/>
              <a:t>apie 100 tūkst. darbuotojų, o vienas žmogus per tris mėnesius galėtų būti patikrintas 12 kartų</a:t>
            </a:r>
            <a:r>
              <a:rPr lang="lt-LT" sz="1300" dirty="0" smtClean="0"/>
              <a:t>.</a:t>
            </a:r>
          </a:p>
          <a:p>
            <a:pPr algn="just"/>
            <a:r>
              <a:rPr lang="lt-LT" sz="1300" dirty="0"/>
              <a:t>Verslui bus </a:t>
            </a:r>
            <a:r>
              <a:rPr lang="lt-LT" sz="1300" b="1" dirty="0"/>
              <a:t>iš dalies atlyginamos išlaidos už </a:t>
            </a:r>
            <a:r>
              <a:rPr lang="lt-LT" sz="1300" dirty="0"/>
              <a:t>sveikatos priežiūros įstaigose darbuotojams </a:t>
            </a:r>
            <a:r>
              <a:rPr lang="lt-LT" sz="1300" b="1" dirty="0"/>
              <a:t>atliktus greituosius tyrimus ir testus</a:t>
            </a:r>
            <a:r>
              <a:rPr lang="lt-LT" sz="1300" dirty="0"/>
              <a:t>. </a:t>
            </a:r>
          </a:p>
          <a:p>
            <a:r>
              <a:rPr lang="lt-LT" sz="1300" b="1" dirty="0" smtClean="0"/>
              <a:t>Pagrindinės </a:t>
            </a:r>
            <a:r>
              <a:rPr lang="lt-LT" sz="1300" b="1" dirty="0"/>
              <a:t>sąlygos kompensacijai gauti:</a:t>
            </a:r>
            <a:endParaRPr lang="lt-LT" sz="1300" dirty="0"/>
          </a:p>
          <a:p>
            <a:pPr marL="285750" indent="-285750">
              <a:buFont typeface="Wingdings" panose="05000000000000000000" pitchFamily="2" charset="2"/>
              <a:buChar char="§"/>
            </a:pPr>
            <a:r>
              <a:rPr lang="lt-LT" sz="1300" dirty="0"/>
              <a:t>Veikla yra ar buvo įtraukta į karantino metu ribojamų ir netiesiogiai ribojamų veiklų sąrašą</a:t>
            </a:r>
          </a:p>
          <a:p>
            <a:pPr marL="285750" indent="-285750">
              <a:buFont typeface="Wingdings" panose="05000000000000000000" pitchFamily="2" charset="2"/>
              <a:buChar char="§"/>
            </a:pPr>
            <a:r>
              <a:rPr lang="lt-LT" sz="1300" dirty="0"/>
              <a:t>Per pastaruosius dvejus metus nėra išnaudota 200 tūkst. eurų </a:t>
            </a:r>
            <a:r>
              <a:rPr lang="lt-LT" sz="1300" i="1" dirty="0"/>
              <a:t>de </a:t>
            </a:r>
            <a:r>
              <a:rPr lang="lt-LT" sz="1300" i="1" dirty="0" err="1"/>
              <a:t>minimis</a:t>
            </a:r>
            <a:r>
              <a:rPr lang="lt-LT" sz="1300" i="1" dirty="0"/>
              <a:t> </a:t>
            </a:r>
            <a:r>
              <a:rPr lang="lt-LT" sz="1300" dirty="0"/>
              <a:t>(nereikšmingos) valstybės pagalbos  suma</a:t>
            </a:r>
          </a:p>
          <a:p>
            <a:pPr marL="285750" indent="-285750">
              <a:buFont typeface="Wingdings" panose="05000000000000000000" pitchFamily="2" charset="2"/>
              <a:buChar char="§"/>
            </a:pPr>
            <a:r>
              <a:rPr lang="lt-LT" sz="1300" dirty="0"/>
              <a:t>Įmonė nėra bankrutuojanti, restruktūrizuojama ar </a:t>
            </a:r>
            <a:r>
              <a:rPr lang="lt-LT" sz="1300" dirty="0" smtClean="0"/>
              <a:t>likviduojama</a:t>
            </a:r>
          </a:p>
          <a:p>
            <a:r>
              <a:rPr lang="lt-LT" sz="1300" b="1" dirty="0" smtClean="0"/>
              <a:t>Kaip </a:t>
            </a:r>
            <a:r>
              <a:rPr lang="lt-LT" sz="1300" b="1" dirty="0"/>
              <a:t>gauti kompensaciją?</a:t>
            </a:r>
            <a:endParaRPr lang="lt-LT" sz="1300" dirty="0"/>
          </a:p>
          <a:p>
            <a:pPr marL="285750" indent="-285750">
              <a:buFont typeface="Wingdings" panose="05000000000000000000" pitchFamily="2" charset="2"/>
              <a:buChar char="§"/>
            </a:pPr>
            <a:r>
              <a:rPr lang="lt-LT" sz="1300" dirty="0"/>
              <a:t>Sudaryti sutartį su  asmens sveikatos priežiūros įstaiga, turinčia teisę atlikti  greituosius serologinius antikūnų tyrimus ir greituosius SARS-CoV-2 antigeno testus. </a:t>
            </a:r>
          </a:p>
          <a:p>
            <a:pPr marL="285750" indent="-285750">
              <a:buFont typeface="Wingdings" panose="05000000000000000000" pitchFamily="2" charset="2"/>
              <a:buChar char="§"/>
            </a:pPr>
            <a:r>
              <a:rPr lang="lt-LT" sz="1300" dirty="0"/>
              <a:t>Tyrimus darbuotojams atlikti reguliariai:  antikūnų testas atliekamas ne dažniau kaip kas 60 dienų, o antigeno testas – ne dažniau kaip kas 7 dienas ir ne rečiau kaip kas 10  dienų</a:t>
            </a:r>
          </a:p>
          <a:p>
            <a:pPr marL="285750" indent="-285750">
              <a:buFont typeface="Wingdings" panose="05000000000000000000" pitchFamily="2" charset="2"/>
              <a:buChar char="§"/>
            </a:pPr>
            <a:r>
              <a:rPr lang="lt-LT" sz="1300" dirty="0"/>
              <a:t>Kaupti tyrimų išlaidas pagrindžiančius  dokumentus, kuriuose būtų nurodytas atliktų tyrimų skaičius ir kaina</a:t>
            </a:r>
          </a:p>
          <a:p>
            <a:pPr marL="285750" indent="-285750">
              <a:buFont typeface="Wingdings" panose="05000000000000000000" pitchFamily="2" charset="2"/>
              <a:buChar char="§"/>
            </a:pPr>
            <a:r>
              <a:rPr lang="lt-LT" sz="1300" u="sng" dirty="0"/>
              <a:t>Kovo pabaigoje pildyti paraišką INVEGOS internetiniame puslapyje kompensacijai </a:t>
            </a:r>
            <a:r>
              <a:rPr lang="lt-LT" sz="1300" u="sng" dirty="0" smtClean="0"/>
              <a:t>gauti</a:t>
            </a:r>
            <a:endParaRPr lang="lt-LT" sz="1300" dirty="0" smtClean="0"/>
          </a:p>
          <a:p>
            <a:pPr algn="just"/>
            <a:r>
              <a:rPr lang="lt-LT" sz="1300" b="1" dirty="0" smtClean="0"/>
              <a:t>Bus kompensuojama: </a:t>
            </a:r>
          </a:p>
          <a:p>
            <a:pPr marL="285750" indent="-285750" algn="just">
              <a:buFont typeface="Wingdings" panose="05000000000000000000" pitchFamily="2" charset="2"/>
              <a:buChar char="§"/>
            </a:pPr>
            <a:r>
              <a:rPr lang="lt-LT" sz="1300" dirty="0" smtClean="0"/>
              <a:t>12 </a:t>
            </a:r>
            <a:r>
              <a:rPr lang="lt-LT" sz="1300" dirty="0"/>
              <a:t>eurų už vieną greitąjį serologinį antikūnų tyrimą </a:t>
            </a:r>
            <a:endParaRPr lang="lt-LT" sz="1300" dirty="0" smtClean="0"/>
          </a:p>
          <a:p>
            <a:pPr algn="just"/>
            <a:r>
              <a:rPr lang="lt-LT" sz="1300" dirty="0" smtClean="0"/>
              <a:t>(</a:t>
            </a:r>
            <a:r>
              <a:rPr lang="lt-LT" sz="1300" dirty="0"/>
              <a:t>nustato, ar asmuo yra persirgęs </a:t>
            </a:r>
            <a:r>
              <a:rPr lang="lt-LT" sz="1300" dirty="0" err="1" smtClean="0"/>
              <a:t>koronavirusu</a:t>
            </a:r>
            <a:r>
              <a:rPr lang="lt-LT" sz="1300" dirty="0" smtClean="0"/>
              <a:t>, </a:t>
            </a:r>
            <a:r>
              <a:rPr lang="lt-LT" sz="1300" dirty="0"/>
              <a:t>testas atliekamas</a:t>
            </a:r>
            <a:r>
              <a:rPr lang="lt-LT" sz="1300" dirty="0" smtClean="0"/>
              <a:t> </a:t>
            </a:r>
            <a:r>
              <a:rPr lang="lt-LT" sz="1300" dirty="0"/>
              <a:t>ne dažniau kaip kas 60 dienų</a:t>
            </a:r>
            <a:r>
              <a:rPr lang="lt-LT" sz="1300" dirty="0" smtClean="0"/>
              <a:t>) ir </a:t>
            </a:r>
          </a:p>
          <a:p>
            <a:pPr marL="285750" indent="-285750" algn="just">
              <a:buFont typeface="Wingdings" panose="05000000000000000000" pitchFamily="2" charset="2"/>
              <a:buChar char="§"/>
            </a:pPr>
            <a:r>
              <a:rPr lang="lt-LT" sz="1300" dirty="0" smtClean="0"/>
              <a:t>12 </a:t>
            </a:r>
            <a:r>
              <a:rPr lang="lt-LT" sz="1300" dirty="0"/>
              <a:t>eurų už greitąjį SARS-CoV-2 antigeno </a:t>
            </a:r>
            <a:r>
              <a:rPr lang="lt-LT" sz="1300" dirty="0" smtClean="0"/>
              <a:t>testą (parodo</a:t>
            </a:r>
            <a:r>
              <a:rPr lang="lt-LT" sz="1300" dirty="0"/>
              <a:t>, ar asmuo šiuo metu </a:t>
            </a:r>
            <a:r>
              <a:rPr lang="lt-LT" sz="1300" dirty="0" smtClean="0"/>
              <a:t>serga, </a:t>
            </a:r>
          </a:p>
          <a:p>
            <a:pPr algn="just"/>
            <a:r>
              <a:rPr lang="lt-LT" sz="1300" dirty="0" smtClean="0"/>
              <a:t>testas atliekamas ne </a:t>
            </a:r>
            <a:r>
              <a:rPr lang="lt-LT" sz="1300" dirty="0"/>
              <a:t>dažniau kaip kas 7 dienas ir ne rečiau kaip kas 10  </a:t>
            </a:r>
            <a:r>
              <a:rPr lang="lt-LT" sz="1300" dirty="0" smtClean="0"/>
              <a:t>dienų). </a:t>
            </a:r>
          </a:p>
          <a:p>
            <a:pPr algn="just"/>
            <a:endParaRPr lang="lt-LT" sz="1300" b="1" dirty="0"/>
          </a:p>
          <a:p>
            <a:pPr algn="just"/>
            <a:r>
              <a:rPr lang="lt-LT" sz="1400" b="1" dirty="0"/>
              <a:t>Kompensacijos bus skiriamos nuo </a:t>
            </a:r>
            <a:r>
              <a:rPr lang="lt-LT" sz="1400" b="1" dirty="0" smtClean="0"/>
              <a:t>2021-02-23 </a:t>
            </a:r>
            <a:r>
              <a:rPr lang="lt-LT" sz="1400" b="1" dirty="0"/>
              <a:t>iki </a:t>
            </a:r>
            <a:r>
              <a:rPr lang="lt-LT" sz="1400" b="1" dirty="0" smtClean="0"/>
              <a:t>2021-05-31 už patirtas </a:t>
            </a:r>
            <a:r>
              <a:rPr lang="lt-LT" sz="1400" b="1" dirty="0"/>
              <a:t>tyrimų išlaidas</a:t>
            </a:r>
            <a:r>
              <a:rPr lang="lt-LT" sz="1400" b="1" dirty="0" smtClean="0"/>
              <a:t>.</a:t>
            </a:r>
          </a:p>
          <a:p>
            <a:pPr algn="just"/>
            <a:r>
              <a:rPr lang="lt-LT" sz="1400" b="1" dirty="0" smtClean="0"/>
              <a:t>Planuojama</a:t>
            </a:r>
            <a:r>
              <a:rPr lang="lt-LT" sz="1400" b="1" dirty="0"/>
              <a:t>, kad paraiškas INVEGAI teikti bus galima kovo mėn. pabaigoje. </a:t>
            </a:r>
            <a:r>
              <a:rPr lang="lt-LT" sz="1400" b="1" dirty="0" smtClean="0"/>
              <a:t>www.invega.lt </a:t>
            </a:r>
            <a:endParaRPr lang="lt-LT" sz="1300" b="1" dirty="0" smtClean="0"/>
          </a:p>
        </p:txBody>
      </p:sp>
      <p:pic>
        <p:nvPicPr>
          <p:cNvPr id="5" name="Picture 4"/>
          <p:cNvPicPr>
            <a:picLocks noChangeAspect="1"/>
          </p:cNvPicPr>
          <p:nvPr/>
        </p:nvPicPr>
        <p:blipFill>
          <a:blip r:embed="rId4"/>
          <a:stretch>
            <a:fillRect/>
          </a:stretch>
        </p:blipFill>
        <p:spPr>
          <a:xfrm>
            <a:off x="8043261" y="3904514"/>
            <a:ext cx="3924452" cy="2096867"/>
          </a:xfrm>
          <a:prstGeom prst="rect">
            <a:avLst/>
          </a:prstGeom>
        </p:spPr>
      </p:pic>
    </p:spTree>
    <p:extLst>
      <p:ext uri="{BB962C8B-B14F-4D97-AF65-F5344CB8AC3E}">
        <p14:creationId xmlns:p14="http://schemas.microsoft.com/office/powerpoint/2010/main" val="1321991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solidFill>
                <a:prstClr val="black"/>
              </a:solidFill>
            </a:endParaRPr>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smtClean="0">
                <a:solidFill>
                  <a:prstClr val="white"/>
                </a:solidFill>
                <a:latin typeface="Myriad Pro Cond" panose="020B0506030403020204" pitchFamily="34" charset="0"/>
              </a:rPr>
              <a:t>PLANUOJAMOS PARAMOS PRIEMONĖS. KONCEPCIJA</a:t>
            </a:r>
            <a:endParaRPr lang="en-US" altLang="lt-LT" sz="3200" dirty="0">
              <a:solidFill>
                <a:prstClr val="white"/>
              </a:solidFill>
              <a:latin typeface="Myriad Pro Cond" panose="020B0506030403020204" pitchFamily="34" charset="0"/>
            </a:endParaRPr>
          </a:p>
        </p:txBody>
      </p:sp>
      <p:sp>
        <p:nvSpPr>
          <p:cNvPr id="4" name="TextBox 3"/>
          <p:cNvSpPr txBox="1"/>
          <p:nvPr/>
        </p:nvSpPr>
        <p:spPr>
          <a:xfrm>
            <a:off x="347866" y="1578406"/>
            <a:ext cx="11191875" cy="4616648"/>
          </a:xfrm>
          <a:prstGeom prst="rect">
            <a:avLst/>
          </a:prstGeom>
          <a:noFill/>
        </p:spPr>
        <p:txBody>
          <a:bodyPr wrap="square" rtlCol="0">
            <a:spAutoFit/>
          </a:bodyPr>
          <a:lstStyle/>
          <a:p>
            <a:r>
              <a:rPr lang="lt-LT" sz="1400" b="1" u="sng" dirty="0">
                <a:solidFill>
                  <a:schemeClr val="accent5">
                    <a:lumMod val="75000"/>
                  </a:schemeClr>
                </a:solidFill>
              </a:rPr>
              <a:t>Subsidijos nuo COVID-19 labiausiai nukentėjusioms </a:t>
            </a:r>
            <a:r>
              <a:rPr lang="lt-LT" sz="1400" b="1" u="sng" dirty="0" smtClean="0">
                <a:solidFill>
                  <a:schemeClr val="accent5">
                    <a:lumMod val="75000"/>
                  </a:schemeClr>
                </a:solidFill>
              </a:rPr>
              <a:t>įmonėms - vienkartinės</a:t>
            </a:r>
            <a:r>
              <a:rPr lang="lt-LT" sz="1400" b="1" u="sng" dirty="0">
                <a:solidFill>
                  <a:schemeClr val="accent5">
                    <a:lumMod val="75000"/>
                  </a:schemeClr>
                </a:solidFill>
              </a:rPr>
              <a:t> išmokos įmonėms, kurių apyvarta krito 60 proc. ir </a:t>
            </a:r>
            <a:r>
              <a:rPr lang="lt-LT" sz="1400" b="1" u="sng" dirty="0" smtClean="0">
                <a:solidFill>
                  <a:schemeClr val="accent5">
                    <a:lumMod val="75000"/>
                  </a:schemeClr>
                </a:solidFill>
              </a:rPr>
              <a:t>daugiau</a:t>
            </a:r>
          </a:p>
          <a:p>
            <a:endParaRPr lang="lt-LT" sz="1400" b="1" u="sng" dirty="0">
              <a:solidFill>
                <a:schemeClr val="accent5">
                  <a:lumMod val="75000"/>
                </a:schemeClr>
              </a:solidFill>
            </a:endParaRPr>
          </a:p>
          <a:p>
            <a:r>
              <a:rPr lang="lt-LT" sz="1400" b="1" dirty="0"/>
              <a:t>Priemonės tikslas – </a:t>
            </a:r>
            <a:r>
              <a:rPr lang="lt-LT" sz="1400" dirty="0"/>
              <a:t>padėti labiausiai nukentėjusioms įmonėms įveikti </a:t>
            </a:r>
            <a:r>
              <a:rPr lang="lt-LT" sz="1400" dirty="0" err="1"/>
              <a:t>koronaviruso</a:t>
            </a:r>
            <a:r>
              <a:rPr lang="lt-LT" sz="1400" dirty="0"/>
              <a:t> (COVID-19 ligos) sukeltas neigiamas pasekmes ir išsaugoti įmonės likvidumą</a:t>
            </a:r>
            <a:r>
              <a:rPr lang="lt-LT" sz="1400" dirty="0" smtClean="0"/>
              <a:t>. </a:t>
            </a:r>
          </a:p>
          <a:p>
            <a:endParaRPr lang="lt-LT" sz="1400" b="1" dirty="0"/>
          </a:p>
          <a:p>
            <a:r>
              <a:rPr lang="lt-LT" sz="1400" b="1" dirty="0" smtClean="0"/>
              <a:t>Suma: 70 mln. </a:t>
            </a:r>
            <a:r>
              <a:rPr lang="lt-LT" sz="1400" b="1" dirty="0" err="1" smtClean="0"/>
              <a:t>Eur</a:t>
            </a:r>
            <a:r>
              <a:rPr lang="lt-LT" sz="1400" b="1" dirty="0" smtClean="0"/>
              <a:t> </a:t>
            </a:r>
            <a:r>
              <a:rPr lang="lt-LT" sz="1400" dirty="0" smtClean="0"/>
              <a:t>(40 mln. Pagal Komunikato skirsnį 3.1. ir 30 mln. Pagal komunikato 3.12 skirsnį). </a:t>
            </a:r>
          </a:p>
          <a:p>
            <a:endParaRPr lang="lt-LT" sz="1400" b="1" dirty="0" smtClean="0"/>
          </a:p>
          <a:p>
            <a:r>
              <a:rPr lang="lt-LT" sz="1400" b="1" dirty="0" smtClean="0"/>
              <a:t>Įmonėms</a:t>
            </a:r>
            <a:r>
              <a:rPr lang="lt-LT" sz="1400" b="1" dirty="0"/>
              <a:t>, kurių</a:t>
            </a:r>
            <a:r>
              <a:rPr lang="lt-LT" sz="1400" dirty="0"/>
              <a:t> </a:t>
            </a:r>
            <a:r>
              <a:rPr lang="lt-LT" sz="1400" b="1" dirty="0"/>
              <a:t>vykdoma pagrindinė ūkinė veikla yra įtraukta į </a:t>
            </a:r>
            <a:r>
              <a:rPr lang="lt-LT" sz="1400" b="1" dirty="0" smtClean="0"/>
              <a:t>dėl </a:t>
            </a:r>
            <a:r>
              <a:rPr lang="lt-LT" sz="1400" b="1" dirty="0"/>
              <a:t>karantino paskelbimo ribojamų ūkinių veiklų sąrašą</a:t>
            </a:r>
            <a:r>
              <a:rPr lang="lt-LT" sz="1400" dirty="0"/>
              <a:t>, taip pat tos veiklos, kurios yra ribojamos netiesiogiai ir kurių įtraukimui į sąrašą yra pritarusi Vyriausybė, ir</a:t>
            </a:r>
            <a:r>
              <a:rPr lang="lt-LT" sz="1400" b="1" dirty="0"/>
              <a:t>:</a:t>
            </a:r>
            <a:endParaRPr lang="en-US" sz="1400" dirty="0"/>
          </a:p>
          <a:p>
            <a:pPr marL="285750" lvl="0" indent="-285750" algn="just">
              <a:buFont typeface="Wingdings" panose="05000000000000000000" pitchFamily="2" charset="2"/>
              <a:buChar char="§"/>
            </a:pPr>
            <a:r>
              <a:rPr lang="lt-LT" sz="1400" b="1" dirty="0"/>
              <a:t>kurių ūkinės veiklos vidutinė vieno mėnesio apyvarta nuo </a:t>
            </a:r>
            <a:r>
              <a:rPr lang="lt-LT" sz="1400" b="1" dirty="0" err="1"/>
              <a:t>koronaviruso</a:t>
            </a:r>
            <a:r>
              <a:rPr lang="lt-LT" sz="1400" b="1" dirty="0"/>
              <a:t> (COVID-19 ligos) sumažėjo ne mažiau kaip 60 proc.</a:t>
            </a:r>
            <a:r>
              <a:rPr lang="lt-LT" sz="1400" dirty="0"/>
              <a:t> (lyginama </a:t>
            </a:r>
            <a:r>
              <a:rPr lang="lt-LT" sz="1400" b="1" dirty="0"/>
              <a:t>2020-11-01–2021-01-31</a:t>
            </a:r>
            <a:r>
              <a:rPr lang="lt-LT" sz="1400" dirty="0"/>
              <a:t> laikotarpio apyvarta su 2019–2020 metų atitinkamo laikotarpio vidutine vieno mėnesio apyvarta; </a:t>
            </a:r>
            <a:r>
              <a:rPr lang="lt-LT" sz="1400" dirty="0" smtClean="0"/>
              <a:t>(</a:t>
            </a:r>
            <a:r>
              <a:rPr lang="lt-LT" sz="1400" dirty="0"/>
              <a:t>taikoma įmonėms, kurios nuo </a:t>
            </a:r>
            <a:r>
              <a:rPr lang="lt-LT" sz="1400" b="1" dirty="0"/>
              <a:t>2019 m. lapkričio 1 d. iki 2020 m. sausio 31 d.</a:t>
            </a:r>
            <a:r>
              <a:rPr lang="lt-LT" sz="1400" dirty="0"/>
              <a:t> gavo pajamų). </a:t>
            </a:r>
            <a:r>
              <a:rPr lang="lt-LT" sz="1400" b="1" dirty="0"/>
              <a:t>Jeigu veikla buvo uždrausta po 2020 m. lapkričio 30 d., pajamų kritimo lyginimo laikotarpis yra </a:t>
            </a:r>
            <a:r>
              <a:rPr lang="lt-LT" sz="1400" b="1" dirty="0" smtClean="0"/>
              <a:t>2020-12-01–2021-01-31 ir kurių </a:t>
            </a:r>
            <a:r>
              <a:rPr lang="lt-LT" sz="1400" b="1" dirty="0"/>
              <a:t>2020 </a:t>
            </a:r>
            <a:r>
              <a:rPr lang="lt-LT" sz="1400" b="1" dirty="0" smtClean="0"/>
              <a:t>m. </a:t>
            </a:r>
            <a:r>
              <a:rPr lang="lt-LT" sz="1400" b="1" dirty="0"/>
              <a:t>pelnas palyginus su 2019 </a:t>
            </a:r>
            <a:r>
              <a:rPr lang="lt-LT" sz="1400" b="1" dirty="0" smtClean="0"/>
              <a:t>m. </a:t>
            </a:r>
            <a:r>
              <a:rPr lang="lt-LT" sz="1400" b="1" dirty="0"/>
              <a:t>pelnu sumažėjo ne mažiau kaip 60 </a:t>
            </a:r>
            <a:r>
              <a:rPr lang="lt-LT" sz="1400" b="1" dirty="0" smtClean="0"/>
              <a:t>proc.</a:t>
            </a:r>
            <a:endParaRPr lang="lt-LT" sz="1400" dirty="0"/>
          </a:p>
          <a:p>
            <a:pPr marL="285750" lvl="0" indent="-285750" algn="just">
              <a:buFont typeface="Wingdings" panose="05000000000000000000" pitchFamily="2" charset="2"/>
              <a:buChar char="§"/>
            </a:pPr>
            <a:r>
              <a:rPr lang="lt-LT" sz="1400" dirty="0" smtClean="0"/>
              <a:t>įsteigtos </a:t>
            </a:r>
            <a:r>
              <a:rPr lang="lt-LT" sz="1400" dirty="0"/>
              <a:t>nuo 2019 m. lapkričio 1 d. iki 2020 m. lapkričio 30 d., tačiau Nutarimo Nr. 1226 6.1 papunktyje nustatytu laikotarpiu </a:t>
            </a:r>
            <a:r>
              <a:rPr lang="lt-LT" sz="1400" b="1" dirty="0"/>
              <a:t>pajamų negavusios įmonės</a:t>
            </a:r>
            <a:r>
              <a:rPr lang="lt-LT" sz="1400" dirty="0" smtClean="0"/>
              <a:t>. </a:t>
            </a:r>
          </a:p>
          <a:p>
            <a:pPr marL="285750" lvl="0" indent="-285750" algn="just">
              <a:buFont typeface="Wingdings" panose="05000000000000000000" pitchFamily="2" charset="2"/>
              <a:buChar char="§"/>
            </a:pPr>
            <a:r>
              <a:rPr lang="lt-LT" sz="1400" dirty="0" smtClean="0"/>
              <a:t>Yra papildomų reikalavimų. </a:t>
            </a:r>
          </a:p>
          <a:p>
            <a:pPr lvl="0"/>
            <a:endParaRPr lang="lt-LT" sz="1400" dirty="0" smtClean="0"/>
          </a:p>
          <a:p>
            <a:pPr algn="just"/>
            <a:r>
              <a:rPr lang="lt-LT" sz="1400" b="1" dirty="0" smtClean="0"/>
              <a:t>Remiama veikla: </a:t>
            </a:r>
            <a:r>
              <a:rPr lang="lt-LT" sz="1400" b="1" dirty="0"/>
              <a:t>įmonės veiklos skatinimas, </a:t>
            </a:r>
            <a:r>
              <a:rPr lang="lt-LT" sz="1400" b="1" u="sng" dirty="0"/>
              <a:t>skiriant subsidijas įmonės dalies nepadengtų pastovių išlaidų</a:t>
            </a:r>
            <a:r>
              <a:rPr lang="lt-LT" sz="1400" u="sng" dirty="0"/>
              <a:t> </a:t>
            </a:r>
            <a:r>
              <a:rPr lang="lt-LT" sz="1400" b="1" u="sng" dirty="0" smtClean="0"/>
              <a:t>padengimui. </a:t>
            </a:r>
            <a:r>
              <a:rPr lang="lt-LT" sz="1400" b="1" dirty="0" smtClean="0"/>
              <a:t>Nepadengtos </a:t>
            </a:r>
            <a:r>
              <a:rPr lang="lt-LT" sz="1400" b="1" dirty="0"/>
              <a:t>pastoviosios išlaidos</a:t>
            </a:r>
            <a:r>
              <a:rPr lang="lt-LT" sz="1400" dirty="0"/>
              <a:t> – tai per tinkamą finansuoti laikotarpį įmonių patirtos pastoviosios išlaidos, kurios per tą patį laikotarpį nepadengiamos iš pelno </a:t>
            </a:r>
            <a:r>
              <a:rPr lang="lt-LT" sz="1400" dirty="0" smtClean="0"/>
              <a:t>ir </a:t>
            </a:r>
            <a:r>
              <a:rPr lang="lt-LT" sz="1400" dirty="0"/>
              <a:t>kurios nepadengiamos iš kitų šaltinių, pavyzdžiui, draudimo, laikinosios pagalbos priemonių, </a:t>
            </a:r>
            <a:r>
              <a:rPr lang="lt-LT" sz="1400" dirty="0" smtClean="0"/>
              <a:t>arba </a:t>
            </a:r>
            <a:r>
              <a:rPr lang="lt-LT" sz="1400" dirty="0"/>
              <a:t>paramos iš kitų šaltinių. </a:t>
            </a:r>
            <a:r>
              <a:rPr lang="lt-LT" sz="1400" dirty="0" smtClean="0"/>
              <a:t>Subsidijos </a:t>
            </a:r>
            <a:r>
              <a:rPr lang="lt-LT" sz="1400" dirty="0"/>
              <a:t>lėšomis </a:t>
            </a:r>
            <a:r>
              <a:rPr lang="lt-LT" sz="1400" b="1" dirty="0"/>
              <a:t>draudžiama atsiskaityti</a:t>
            </a:r>
            <a:r>
              <a:rPr lang="lt-LT" sz="1400" dirty="0"/>
              <a:t> už nuomos, komunalines  ir kitas paslaugas, jei šių paslaugų teikėjas  </a:t>
            </a:r>
            <a:r>
              <a:rPr lang="lt-LT" sz="1400" b="1" dirty="0"/>
              <a:t>priklauso tai pačiai vienetų </a:t>
            </a:r>
            <a:r>
              <a:rPr lang="lt-LT" sz="1400" b="1" dirty="0" smtClean="0"/>
              <a:t>grupei (susijusioms įmonėms)</a:t>
            </a:r>
            <a:r>
              <a:rPr lang="lt-LT" sz="1400" dirty="0" smtClean="0"/>
              <a:t>. </a:t>
            </a:r>
            <a:endParaRPr lang="en-US" sz="1400" dirty="0"/>
          </a:p>
        </p:txBody>
      </p:sp>
    </p:spTree>
    <p:extLst>
      <p:ext uri="{BB962C8B-B14F-4D97-AF65-F5344CB8AC3E}">
        <p14:creationId xmlns:p14="http://schemas.microsoft.com/office/powerpoint/2010/main" val="1341028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solidFill>
                <a:prstClr val="black"/>
              </a:solidFill>
            </a:endParaRPr>
          </a:p>
        </p:txBody>
      </p:sp>
      <p:sp>
        <p:nvSpPr>
          <p:cNvPr id="8" name="TextBox 5"/>
          <p:cNvSpPr txBox="1">
            <a:spLocks noChangeArrowheads="1"/>
          </p:cNvSpPr>
          <p:nvPr/>
        </p:nvSpPr>
        <p:spPr bwMode="auto">
          <a:xfrm>
            <a:off x="433591" y="611563"/>
            <a:ext cx="10361612" cy="1077218"/>
          </a:xfrm>
          <a:prstGeom prst="rect">
            <a:avLst/>
          </a:prstGeom>
          <a:noFill/>
          <a:ln w="9525">
            <a:noFill/>
            <a:miter lim="800000"/>
            <a:headEnd/>
            <a:tailEnd/>
          </a:ln>
        </p:spPr>
        <p:txBody>
          <a:bodyPr>
            <a:spAutoFit/>
          </a:bodyPr>
          <a:lstStyle/>
          <a:p>
            <a:pPr eaLnBrk="1" hangingPunct="1"/>
            <a:r>
              <a:rPr lang="lt-LT" altLang="lt-LT" sz="3200" dirty="0" smtClean="0">
                <a:solidFill>
                  <a:prstClr val="white"/>
                </a:solidFill>
                <a:latin typeface="Myriad Pro Cond" panose="020B0506030403020204" pitchFamily="34" charset="0"/>
              </a:rPr>
              <a:t>PLANUOJAMOS PARAMOS PRIEMONĖS. </a:t>
            </a:r>
            <a:r>
              <a:rPr lang="lt-LT" altLang="lt-LT" sz="3200" dirty="0">
                <a:solidFill>
                  <a:prstClr val="white"/>
                </a:solidFill>
                <a:latin typeface="Myriad Pro Cond" panose="020B0506030403020204" pitchFamily="34" charset="0"/>
              </a:rPr>
              <a:t>KONCEPCIJA</a:t>
            </a:r>
            <a:endParaRPr lang="en-US" altLang="lt-LT" sz="3200" dirty="0">
              <a:solidFill>
                <a:prstClr val="white"/>
              </a:solidFill>
              <a:latin typeface="Myriad Pro Cond" panose="020B0506030403020204" pitchFamily="34" charset="0"/>
            </a:endParaRPr>
          </a:p>
          <a:p>
            <a:pPr eaLnBrk="1" hangingPunct="1"/>
            <a:endParaRPr lang="en-US" altLang="lt-LT" sz="3200" dirty="0">
              <a:solidFill>
                <a:prstClr val="white"/>
              </a:solidFill>
              <a:latin typeface="Myriad Pro Cond" panose="020B0506030403020204" pitchFamily="34" charset="0"/>
            </a:endParaRPr>
          </a:p>
        </p:txBody>
      </p:sp>
      <p:sp>
        <p:nvSpPr>
          <p:cNvPr id="4" name="TextBox 3"/>
          <p:cNvSpPr txBox="1"/>
          <p:nvPr/>
        </p:nvSpPr>
        <p:spPr>
          <a:xfrm>
            <a:off x="433591" y="1535172"/>
            <a:ext cx="11191875" cy="5401479"/>
          </a:xfrm>
          <a:prstGeom prst="rect">
            <a:avLst/>
          </a:prstGeom>
          <a:noFill/>
        </p:spPr>
        <p:txBody>
          <a:bodyPr wrap="square" rtlCol="0">
            <a:spAutoFit/>
          </a:bodyPr>
          <a:lstStyle/>
          <a:p>
            <a:r>
              <a:rPr lang="lt-LT" sz="1400" b="1" u="sng" dirty="0">
                <a:solidFill>
                  <a:schemeClr val="accent5">
                    <a:lumMod val="75000"/>
                  </a:schemeClr>
                </a:solidFill>
              </a:rPr>
              <a:t>Subsidijos nuo COVID-19 labiausiai nukentėjusioms </a:t>
            </a:r>
            <a:r>
              <a:rPr lang="lt-LT" sz="1400" b="1" u="sng" dirty="0" smtClean="0">
                <a:solidFill>
                  <a:schemeClr val="accent5">
                    <a:lumMod val="75000"/>
                  </a:schemeClr>
                </a:solidFill>
              </a:rPr>
              <a:t>įmonėms - vienkartinės</a:t>
            </a:r>
            <a:r>
              <a:rPr lang="lt-LT" sz="1400" b="1" u="sng" dirty="0">
                <a:solidFill>
                  <a:schemeClr val="accent5">
                    <a:lumMod val="75000"/>
                  </a:schemeClr>
                </a:solidFill>
              </a:rPr>
              <a:t> išmokos įmonėms, kurių apyvarta krito 60 proc. ir </a:t>
            </a:r>
            <a:r>
              <a:rPr lang="lt-LT" sz="1400" b="1" u="sng" dirty="0" smtClean="0">
                <a:solidFill>
                  <a:schemeClr val="accent5">
                    <a:lumMod val="75000"/>
                  </a:schemeClr>
                </a:solidFill>
              </a:rPr>
              <a:t>daugiau</a:t>
            </a:r>
          </a:p>
          <a:p>
            <a:endParaRPr lang="lt-LT" sz="1400" b="1" u="sng" dirty="0">
              <a:solidFill>
                <a:schemeClr val="accent5">
                  <a:lumMod val="75000"/>
                </a:schemeClr>
              </a:solidFill>
            </a:endParaRPr>
          </a:p>
          <a:p>
            <a:pPr lvl="0"/>
            <a:r>
              <a:rPr lang="en-GB" sz="1300" b="1" u="sng" dirty="0" err="1"/>
              <a:t>Alternatyva</a:t>
            </a:r>
            <a:r>
              <a:rPr lang="en-GB" sz="1300" b="1" u="sng" dirty="0"/>
              <a:t> </a:t>
            </a:r>
            <a:r>
              <a:rPr lang="en-GB" sz="1300" b="1" u="sng" dirty="0" err="1"/>
              <a:t>pagal</a:t>
            </a:r>
            <a:r>
              <a:rPr lang="en-GB" sz="1300" b="1" u="sng" dirty="0"/>
              <a:t> </a:t>
            </a:r>
            <a:r>
              <a:rPr lang="en-GB" sz="1300" b="1" u="sng" dirty="0" err="1"/>
              <a:t>Komunikato</a:t>
            </a:r>
            <a:r>
              <a:rPr lang="en-GB" sz="1300" b="1" u="sng" dirty="0"/>
              <a:t> 3.1 </a:t>
            </a:r>
            <a:r>
              <a:rPr lang="en-GB" sz="1300" b="1" u="sng" dirty="0" err="1"/>
              <a:t>skirsnį</a:t>
            </a:r>
            <a:r>
              <a:rPr lang="en-GB" sz="1300" b="1" u="sng" dirty="0"/>
              <a:t>:</a:t>
            </a:r>
            <a:endParaRPr lang="en-US" sz="1300" dirty="0"/>
          </a:p>
          <a:p>
            <a:pPr marL="285750" lvl="0" indent="-285750">
              <a:buFont typeface="Wingdings" panose="05000000000000000000" pitchFamily="2" charset="2"/>
              <a:buChar char="§"/>
            </a:pPr>
            <a:r>
              <a:rPr lang="lt-LT" sz="1300" b="1" dirty="0"/>
              <a:t>Intensyvumas </a:t>
            </a:r>
            <a:r>
              <a:rPr lang="lt-LT" sz="1300" dirty="0"/>
              <a:t>– </a:t>
            </a:r>
            <a:r>
              <a:rPr lang="lt-LT" sz="1300" b="1" dirty="0"/>
              <a:t>nemažesnis, kaip 60 proc. </a:t>
            </a:r>
            <a:r>
              <a:rPr lang="lt-LT" sz="1300" dirty="0"/>
              <a:t>nuo su darbo santykiais arba jų esmę atitinkančiais santykiais susijusių pajamų </a:t>
            </a:r>
            <a:r>
              <a:rPr lang="lt-LT" sz="1300" b="1" dirty="0"/>
              <a:t>sumokėtos / įskaitytos gyventojų pajamų mokesčio (toliau </a:t>
            </a:r>
            <a:r>
              <a:rPr lang="lt-LT" sz="1300" dirty="0"/>
              <a:t>–</a:t>
            </a:r>
            <a:r>
              <a:rPr lang="lt-LT" sz="1300" b="1" dirty="0"/>
              <a:t> GPM) sumos</a:t>
            </a:r>
            <a:r>
              <a:rPr lang="lt-LT" sz="1300" dirty="0"/>
              <a:t> (visos ar jos dalies), kuri padengė 2019 metų mokestinio laikotarpio GPM prievolę (vertinami mokėjimai / įskaitymai, atlikti iki 2020 m. sausio 31 d.). </a:t>
            </a:r>
            <a:endParaRPr lang="lt-LT" sz="1300" dirty="0" smtClean="0"/>
          </a:p>
          <a:p>
            <a:pPr marL="285750" indent="-285750">
              <a:buFont typeface="Wingdings" panose="05000000000000000000" pitchFamily="2" charset="2"/>
              <a:buChar char="§"/>
            </a:pPr>
            <a:r>
              <a:rPr lang="lt-LT" sz="1300" b="1" dirty="0" smtClean="0"/>
              <a:t>Intensyvumo </a:t>
            </a:r>
            <a:r>
              <a:rPr lang="lt-LT" sz="1300" b="1" dirty="0"/>
              <a:t>proc. dydis lygus ūkinės veiklos vidutiniam vieno mėnesio apyvartos kritimo proc. dydžiui (t. y. jei apyvarta krito 61 proc., intensyvumas yra lygus 61 proc. ir t. t.). Intensyvumas negali viršyti 100 proc. </a:t>
            </a:r>
            <a:endParaRPr lang="lt-LT" sz="1300" b="1" dirty="0" smtClean="0"/>
          </a:p>
          <a:p>
            <a:pPr marL="285750" lvl="0" indent="-285750">
              <a:buFont typeface="Wingdings" panose="05000000000000000000" pitchFamily="2" charset="2"/>
              <a:buChar char="§"/>
            </a:pPr>
            <a:r>
              <a:rPr lang="lt-LT" sz="1300" b="1" dirty="0" smtClean="0"/>
              <a:t>Didžiausios </a:t>
            </a:r>
            <a:r>
              <a:rPr lang="lt-LT" sz="1300" b="1" dirty="0"/>
              <a:t>subsidijos dydis</a:t>
            </a:r>
            <a:r>
              <a:rPr lang="lt-LT" sz="1300" dirty="0"/>
              <a:t> – </a:t>
            </a:r>
            <a:r>
              <a:rPr lang="lt-LT" sz="1300" b="1" dirty="0"/>
              <a:t>iki 100 000 EUR vienam ūkio subjektui (visoms susijusioms įmonėms)</a:t>
            </a:r>
            <a:r>
              <a:rPr lang="lt-LT" sz="1300" dirty="0"/>
              <a:t>, bet sukaupta suma ne daugiau kaip </a:t>
            </a:r>
            <a:r>
              <a:rPr lang="lt-LT" sz="1300" b="1" dirty="0"/>
              <a:t>1,8 </a:t>
            </a:r>
            <a:r>
              <a:rPr lang="lt-LT" sz="1300" b="1" dirty="0" err="1"/>
              <a:t>mln</a:t>
            </a:r>
            <a:r>
              <a:rPr lang="lt-LT" sz="1300" b="1" dirty="0"/>
              <a:t> </a:t>
            </a:r>
            <a:r>
              <a:rPr lang="lt-LT" sz="1300" b="1" dirty="0" err="1"/>
              <a:t>Eur</a:t>
            </a:r>
            <a:r>
              <a:rPr lang="lt-LT" sz="1300" dirty="0"/>
              <a:t> </a:t>
            </a:r>
            <a:r>
              <a:rPr lang="lt-LT" sz="1300" b="1" dirty="0"/>
              <a:t>vienam ūkio subjektui</a:t>
            </a:r>
            <a:r>
              <a:rPr lang="lt-LT" sz="1300" dirty="0"/>
              <a:t> (skaičiuojama visa pagal Komunikato 3.1 skirsnį gauta pagalba).</a:t>
            </a:r>
            <a:endParaRPr lang="en-US" sz="1300" dirty="0"/>
          </a:p>
          <a:p>
            <a:pPr marL="285750" indent="-285750">
              <a:buFont typeface="Wingdings" panose="05000000000000000000" pitchFamily="2" charset="2"/>
              <a:buChar char="§"/>
            </a:pPr>
            <a:r>
              <a:rPr lang="lt-LT" sz="1300" b="1" dirty="0" smtClean="0"/>
              <a:t>Mažiausia </a:t>
            </a:r>
            <a:r>
              <a:rPr lang="lt-LT" sz="1300" b="1" dirty="0"/>
              <a:t>galima skirti suma </a:t>
            </a:r>
            <a:r>
              <a:rPr lang="lt-LT" sz="1300" dirty="0"/>
              <a:t>– </a:t>
            </a:r>
            <a:r>
              <a:rPr lang="lt-LT" sz="1300" b="1" dirty="0"/>
              <a:t>500 </a:t>
            </a:r>
            <a:r>
              <a:rPr lang="lt-LT" sz="1300" b="1" dirty="0" err="1"/>
              <a:t>Eur</a:t>
            </a:r>
            <a:r>
              <a:rPr lang="lt-LT" sz="1300" b="1" dirty="0" smtClean="0"/>
              <a:t>.</a:t>
            </a:r>
          </a:p>
          <a:p>
            <a:r>
              <a:rPr lang="lt-LT" sz="1300" b="1" u="sng" dirty="0" smtClean="0"/>
              <a:t>Alternatyva </a:t>
            </a:r>
            <a:r>
              <a:rPr lang="lt-LT" sz="1300" b="1" u="sng" dirty="0"/>
              <a:t>pagal Komunikato 3.12 skirsnį:</a:t>
            </a:r>
            <a:endParaRPr lang="en-US" sz="1300" dirty="0"/>
          </a:p>
          <a:p>
            <a:pPr marL="285750" lvl="0" indent="-285750">
              <a:buFont typeface="Wingdings" panose="05000000000000000000" pitchFamily="2" charset="2"/>
              <a:buChar char="§"/>
            </a:pPr>
            <a:r>
              <a:rPr lang="lt-LT" sz="1300" dirty="0"/>
              <a:t>Intensyvumas – negali </a:t>
            </a:r>
            <a:r>
              <a:rPr lang="lt-LT" sz="1300" b="1" dirty="0"/>
              <a:t>viršyti 70 % nepadengtų pastoviųjų išlaidų,</a:t>
            </a:r>
            <a:r>
              <a:rPr lang="lt-LT" sz="1300" dirty="0"/>
              <a:t> </a:t>
            </a:r>
            <a:r>
              <a:rPr lang="lt-LT" sz="1300" b="1" dirty="0"/>
              <a:t>išskyrus labai mažas ir mažąsias </a:t>
            </a:r>
            <a:r>
              <a:rPr lang="lt-LT" sz="1300" b="1" dirty="0" smtClean="0"/>
              <a:t>įmones</a:t>
            </a:r>
            <a:r>
              <a:rPr lang="lt-LT" sz="1300" dirty="0" smtClean="0"/>
              <a:t>, </a:t>
            </a:r>
            <a:r>
              <a:rPr lang="lt-LT" sz="1300" b="1" dirty="0"/>
              <a:t>kurių pagalbos intensyvumas turėtų neviršyti 90 % nepadengtų pastoviųjų išlaidų</a:t>
            </a:r>
            <a:r>
              <a:rPr lang="lt-LT" sz="1300" dirty="0"/>
              <a:t>. </a:t>
            </a:r>
            <a:r>
              <a:rPr lang="lt-LT" sz="1300" b="1" dirty="0" smtClean="0"/>
              <a:t>Didžiausios </a:t>
            </a:r>
            <a:r>
              <a:rPr lang="lt-LT" sz="1300" b="1" dirty="0"/>
              <a:t>subsidijos dydis</a:t>
            </a:r>
            <a:r>
              <a:rPr lang="lt-LT" sz="1300" dirty="0"/>
              <a:t> – </a:t>
            </a:r>
            <a:r>
              <a:rPr lang="lt-LT" sz="1300" b="1" dirty="0"/>
              <a:t>iki 100 000 EUR</a:t>
            </a:r>
            <a:r>
              <a:rPr lang="lt-LT" sz="1300" dirty="0"/>
              <a:t> vienam ūkio subjektui (visoms susijusioms įmonėms), bet sukaupta suma ne daugiau kaip </a:t>
            </a:r>
            <a:r>
              <a:rPr lang="lt-LT" sz="1300" b="1" dirty="0"/>
              <a:t>10 mln. </a:t>
            </a:r>
            <a:r>
              <a:rPr lang="lt-LT" sz="1300" b="1" dirty="0" err="1"/>
              <a:t>Eur</a:t>
            </a:r>
            <a:r>
              <a:rPr lang="lt-LT" sz="1300" dirty="0"/>
              <a:t> </a:t>
            </a:r>
            <a:r>
              <a:rPr lang="lt-LT" sz="1300" b="1" dirty="0"/>
              <a:t>vienam ūkio subjektui </a:t>
            </a:r>
            <a:r>
              <a:rPr lang="lt-LT" sz="1300" dirty="0"/>
              <a:t> (skaičiuojama visa pagal Komunikato 3.12 skirsnį gauta pagalba). </a:t>
            </a:r>
            <a:endParaRPr lang="en-US" sz="1300" dirty="0"/>
          </a:p>
          <a:p>
            <a:pPr marL="285750" lvl="0" indent="-285750">
              <a:buFont typeface="Wingdings" panose="05000000000000000000" pitchFamily="2" charset="2"/>
              <a:buChar char="§"/>
            </a:pPr>
            <a:r>
              <a:rPr lang="lt-LT" sz="1300" b="1" dirty="0"/>
              <a:t>Išlaidos turi būti patirtos laikotarpiu nuo 2021 m. vasario 1 d. iki 2021 m. balandžio 30 d. </a:t>
            </a:r>
            <a:endParaRPr lang="en-US" sz="1300" dirty="0"/>
          </a:p>
          <a:p>
            <a:pPr marL="285750" lvl="0" indent="-285750">
              <a:buFont typeface="Wingdings" panose="05000000000000000000" pitchFamily="2" charset="2"/>
              <a:buChar char="§"/>
            </a:pPr>
            <a:r>
              <a:rPr lang="lt-LT" sz="1300" dirty="0" smtClean="0"/>
              <a:t>Pagalba </a:t>
            </a:r>
            <a:r>
              <a:rPr lang="lt-LT" sz="1300" dirty="0"/>
              <a:t>pagal šią priemonę nesumuojama su kita pagalba toms pačioms tinkamoms finansuoti išlaidoms </a:t>
            </a:r>
            <a:r>
              <a:rPr lang="lt-LT" sz="1300" dirty="0" smtClean="0"/>
              <a:t>padengti</a:t>
            </a:r>
            <a:r>
              <a:rPr lang="lt-LT" sz="1300" b="1" dirty="0"/>
              <a:t>.</a:t>
            </a:r>
            <a:endParaRPr lang="en-US" sz="1300" dirty="0"/>
          </a:p>
          <a:p>
            <a:pPr algn="just"/>
            <a:r>
              <a:rPr lang="lt-LT" sz="1300" dirty="0" smtClean="0"/>
              <a:t>Taikant </a:t>
            </a:r>
            <a:r>
              <a:rPr lang="lt-LT" sz="1300" dirty="0"/>
              <a:t>šį punktą, </a:t>
            </a:r>
            <a:r>
              <a:rPr lang="lt-LT" sz="1300" b="1" u="sng" dirty="0"/>
              <a:t>įmonių nuostoliai, nurodyti jų pelno (nuostolių) ataskaitose</a:t>
            </a:r>
            <a:r>
              <a:rPr lang="lt-LT" sz="1300" dirty="0"/>
              <a:t>, </a:t>
            </a:r>
            <a:r>
              <a:rPr lang="lt-LT" sz="1300" u="sng" dirty="0"/>
              <a:t>finansuoti tinkamu laikotarpiu laikomi nepadengtomis pastoviosiomis išlaidomis.</a:t>
            </a:r>
            <a:r>
              <a:rPr lang="lt-LT" sz="1300" dirty="0"/>
              <a:t> </a:t>
            </a:r>
            <a:r>
              <a:rPr lang="lt-LT" sz="1300" dirty="0" smtClean="0"/>
              <a:t>Vienkartiniai vertės sumažėjimo nuostoliai į nuostolių apskaičiavimą pagal šią nuostatą neįtraukiami. </a:t>
            </a:r>
            <a:r>
              <a:rPr lang="lt-LT" sz="1300" b="1" dirty="0" smtClean="0"/>
              <a:t>Pagalba </a:t>
            </a:r>
            <a:r>
              <a:rPr lang="lt-LT" sz="1300" b="1" dirty="0"/>
              <a:t>pagal šią priemonę gali būti teikiama remiantis prognozuojamais nuostoliais, o galutinė pagalbos suma nustatoma realizavus </a:t>
            </a:r>
            <a:r>
              <a:rPr lang="lt-LT" sz="1300" b="1" u="sng" dirty="0"/>
              <a:t>nuostolius,</a:t>
            </a:r>
            <a:r>
              <a:rPr lang="lt-LT" sz="1300" u="sng" dirty="0"/>
              <a:t> </a:t>
            </a:r>
            <a:r>
              <a:rPr lang="lt-LT" sz="1300" b="1" u="sng" dirty="0"/>
              <a:t>remiantis audituotomis finansinėmis ataskaitomis</a:t>
            </a:r>
            <a:r>
              <a:rPr lang="lt-LT" sz="1300" b="1" dirty="0"/>
              <a:t>.</a:t>
            </a:r>
            <a:r>
              <a:rPr lang="lt-LT" sz="1300" dirty="0"/>
              <a:t> </a:t>
            </a:r>
            <a:r>
              <a:rPr lang="lt-LT" sz="1300" b="1" u="sng" dirty="0"/>
              <a:t>Bet koks mokėjimas, viršijantis galutinę pagalbos sumą, turi būti grąžintas.</a:t>
            </a:r>
            <a:endParaRPr lang="en-US" sz="1300" dirty="0"/>
          </a:p>
          <a:p>
            <a:pPr algn="just"/>
            <a:r>
              <a:rPr lang="lt-LT" sz="1300" b="1" dirty="0" smtClean="0"/>
              <a:t>Subsidija </a:t>
            </a:r>
            <a:r>
              <a:rPr lang="lt-LT" sz="1300" b="1" dirty="0"/>
              <a:t>gali būti skiriama vienam pareiškėjui vieną kartą ne vėliau kaip iki </a:t>
            </a:r>
            <a:r>
              <a:rPr lang="lt-LT" sz="1300" b="1" dirty="0" smtClean="0"/>
              <a:t>2021-06-30. Pareiškėjas </a:t>
            </a:r>
            <a:r>
              <a:rPr lang="lt-LT" sz="1300" b="1" dirty="0"/>
              <a:t>gali teikti tik vieną paraišką paramai gauti pagal Komunikato 3.1 arba 3.12 skirsnį</a:t>
            </a:r>
            <a:r>
              <a:rPr lang="lt-LT" sz="1300" b="1" dirty="0" smtClean="0"/>
              <a:t>. Vykdoma tęstinė atranka, kvietimas </a:t>
            </a:r>
            <a:r>
              <a:rPr lang="lt-LT" sz="1300" b="1" dirty="0"/>
              <a:t>stabdomas anksčiau</a:t>
            </a:r>
            <a:r>
              <a:rPr lang="lt-LT" sz="1300" dirty="0"/>
              <a:t>, jeigu pagal priimtus sprendimus dėl subsidijos skyrimo ir pateiktas naujas subsidijų paraiškas paskirstyta ir prašomų skirti subsidijų suma sudaro galimybę paskirstyti visą priemonei skirtą lėšų sumą</a:t>
            </a:r>
            <a:r>
              <a:rPr lang="lt-LT" sz="1300" dirty="0" smtClean="0"/>
              <a:t>. </a:t>
            </a:r>
            <a:r>
              <a:rPr lang="lt-LT" sz="1300" dirty="0" smtClean="0">
                <a:hlinkClick r:id="rId4"/>
              </a:rPr>
              <a:t>www.vmi.lt</a:t>
            </a:r>
            <a:r>
              <a:rPr lang="lt-LT" sz="1300" dirty="0" smtClean="0"/>
              <a:t> </a:t>
            </a:r>
            <a:endParaRPr lang="en-US" sz="1300" dirty="0"/>
          </a:p>
          <a:p>
            <a:pPr algn="just"/>
            <a:endParaRPr lang="en-US" b="1" u="sng" dirty="0">
              <a:solidFill>
                <a:schemeClr val="accent5">
                  <a:lumMod val="75000"/>
                </a:schemeClr>
              </a:solidFill>
            </a:endParaRPr>
          </a:p>
        </p:txBody>
      </p:sp>
    </p:spTree>
    <p:extLst>
      <p:ext uri="{BB962C8B-B14F-4D97-AF65-F5344CB8AC3E}">
        <p14:creationId xmlns:p14="http://schemas.microsoft.com/office/powerpoint/2010/main" val="1888026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smtClean="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4" name="TextBox 3"/>
          <p:cNvSpPr txBox="1"/>
          <p:nvPr/>
        </p:nvSpPr>
        <p:spPr>
          <a:xfrm>
            <a:off x="8606808" y="1560210"/>
            <a:ext cx="2956542" cy="2477601"/>
          </a:xfrm>
          <a:prstGeom prst="rect">
            <a:avLst/>
          </a:prstGeom>
          <a:effectLst>
            <a:outerShdw blurRad="50800" dist="38100" dir="18900000" algn="b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spcAft>
                <a:spcPts val="600"/>
              </a:spcAft>
              <a:buFont typeface="Wingdings" panose="05000000000000000000" pitchFamily="2" charset="2"/>
              <a:buChar char="§"/>
            </a:pPr>
            <a:r>
              <a:rPr lang="lt-LT" sz="1400" b="1" dirty="0" smtClean="0">
                <a:solidFill>
                  <a:schemeClr val="accent5">
                    <a:lumMod val="75000"/>
                  </a:schemeClr>
                </a:solidFill>
              </a:rPr>
              <a:t>Garantijos </a:t>
            </a:r>
            <a:r>
              <a:rPr lang="lt-LT" sz="1400" b="1" dirty="0">
                <a:solidFill>
                  <a:schemeClr val="accent5">
                    <a:lumMod val="75000"/>
                  </a:schemeClr>
                </a:solidFill>
              </a:rPr>
              <a:t>kelionių organizatorių prievolių įvykdymo </a:t>
            </a:r>
            <a:r>
              <a:rPr lang="lt-LT" sz="1400" b="1" dirty="0" smtClean="0">
                <a:solidFill>
                  <a:schemeClr val="accent5">
                    <a:lumMod val="75000"/>
                  </a:schemeClr>
                </a:solidFill>
              </a:rPr>
              <a:t>užtikrinimui</a:t>
            </a:r>
          </a:p>
          <a:p>
            <a:pPr marL="285750" indent="-285750">
              <a:spcAft>
                <a:spcPts val="600"/>
              </a:spcAft>
              <a:buFont typeface="Wingdings" panose="05000000000000000000" pitchFamily="2" charset="2"/>
              <a:buChar char="§"/>
            </a:pPr>
            <a:r>
              <a:rPr lang="lt-LT" sz="1400" b="1" dirty="0">
                <a:solidFill>
                  <a:schemeClr val="accent5">
                    <a:lumMod val="75000"/>
                  </a:schemeClr>
                </a:solidFill>
              </a:rPr>
              <a:t>Portfelinės garantijos faktoringui 2 - galimybė greitai papildyti apyvartines </a:t>
            </a:r>
            <a:r>
              <a:rPr lang="lt-LT" sz="1400" b="1" dirty="0" smtClean="0">
                <a:solidFill>
                  <a:schemeClr val="accent5">
                    <a:lumMod val="75000"/>
                  </a:schemeClr>
                </a:solidFill>
              </a:rPr>
              <a:t>lėšas</a:t>
            </a:r>
          </a:p>
          <a:p>
            <a:pPr marL="285750" indent="-285750">
              <a:spcAft>
                <a:spcPts val="600"/>
              </a:spcAft>
              <a:buFont typeface="Wingdings" panose="05000000000000000000" pitchFamily="2" charset="2"/>
              <a:buChar char="§"/>
            </a:pPr>
            <a:r>
              <a:rPr lang="lt-LT" sz="1400" b="1" dirty="0">
                <a:solidFill>
                  <a:schemeClr val="accent5">
                    <a:lumMod val="75000"/>
                  </a:schemeClr>
                </a:solidFill>
              </a:rPr>
              <a:t>Eksporto kredito garantijos - eksporto kredito garantijos už lietuviškos kilmės prekių ir paslaugų eksporto </a:t>
            </a:r>
            <a:r>
              <a:rPr lang="lt-LT" sz="1400" b="1" dirty="0" smtClean="0">
                <a:solidFill>
                  <a:schemeClr val="accent5">
                    <a:lumMod val="75000"/>
                  </a:schemeClr>
                </a:solidFill>
              </a:rPr>
              <a:t>sandorius</a:t>
            </a:r>
          </a:p>
          <a:p>
            <a:pPr marL="285750" indent="-285750">
              <a:spcAft>
                <a:spcPts val="600"/>
              </a:spcAft>
              <a:buFont typeface="Wingdings" panose="05000000000000000000" pitchFamily="2" charset="2"/>
              <a:buChar char="§"/>
            </a:pPr>
            <a:endParaRPr lang="lt-LT" sz="1400" b="1" dirty="0" smtClean="0">
              <a:solidFill>
                <a:schemeClr val="accent5">
                  <a:lumMod val="75000"/>
                </a:schemeClr>
              </a:solidFill>
            </a:endParaRPr>
          </a:p>
        </p:txBody>
      </p:sp>
      <p:sp>
        <p:nvSpPr>
          <p:cNvPr id="5" name="TextBox 4"/>
          <p:cNvSpPr txBox="1"/>
          <p:nvPr/>
        </p:nvSpPr>
        <p:spPr>
          <a:xfrm>
            <a:off x="484849" y="1560210"/>
            <a:ext cx="2965362" cy="1184940"/>
          </a:xfrm>
          <a:prstGeom prst="rect">
            <a:avLst/>
          </a:prstGeom>
          <a:effectLst>
            <a:outerShdw blurRad="50800" dist="38100" dir="18900000" algn="b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spcAft>
                <a:spcPts val="600"/>
              </a:spcAft>
              <a:buFont typeface="Wingdings" panose="05000000000000000000" pitchFamily="2" charset="2"/>
              <a:buChar char="§"/>
            </a:pPr>
            <a:r>
              <a:rPr lang="lt-LT" sz="1400" b="1" dirty="0">
                <a:solidFill>
                  <a:schemeClr val="accent5">
                    <a:lumMod val="75000"/>
                  </a:schemeClr>
                </a:solidFill>
              </a:rPr>
              <a:t>Prastovų </a:t>
            </a:r>
            <a:r>
              <a:rPr lang="lt-LT" sz="1400" b="1" dirty="0" smtClean="0">
                <a:solidFill>
                  <a:schemeClr val="accent5">
                    <a:lumMod val="75000"/>
                  </a:schemeClr>
                </a:solidFill>
              </a:rPr>
              <a:t>subsidijos darbdaviams</a:t>
            </a:r>
            <a:endParaRPr lang="lt-LT" sz="1400" b="1" dirty="0">
              <a:solidFill>
                <a:schemeClr val="accent5">
                  <a:lumMod val="75000"/>
                </a:schemeClr>
              </a:solidFill>
            </a:endParaRPr>
          </a:p>
          <a:p>
            <a:pPr marL="285750" indent="-285750">
              <a:spcAft>
                <a:spcPts val="600"/>
              </a:spcAft>
              <a:buFont typeface="Wingdings" panose="05000000000000000000" pitchFamily="2" charset="2"/>
              <a:buChar char="§"/>
            </a:pPr>
            <a:r>
              <a:rPr lang="en-US" sz="1400" b="1" dirty="0" err="1">
                <a:solidFill>
                  <a:schemeClr val="accent5">
                    <a:lumMod val="75000"/>
                  </a:schemeClr>
                </a:solidFill>
              </a:rPr>
              <a:t>Savarankiškai</a:t>
            </a:r>
            <a:r>
              <a:rPr lang="en-US" sz="1400" b="1" dirty="0">
                <a:solidFill>
                  <a:schemeClr val="accent5">
                    <a:lumMod val="75000"/>
                  </a:schemeClr>
                </a:solidFill>
              </a:rPr>
              <a:t> </a:t>
            </a:r>
            <a:r>
              <a:rPr lang="en-US" sz="1400" b="1" dirty="0" err="1">
                <a:solidFill>
                  <a:schemeClr val="accent5">
                    <a:lumMod val="75000"/>
                  </a:schemeClr>
                </a:solidFill>
              </a:rPr>
              <a:t>dirbančio</a:t>
            </a:r>
            <a:r>
              <a:rPr lang="en-US" sz="1400" b="1" dirty="0">
                <a:solidFill>
                  <a:schemeClr val="accent5">
                    <a:lumMod val="75000"/>
                  </a:schemeClr>
                </a:solidFill>
              </a:rPr>
              <a:t> </a:t>
            </a:r>
            <a:r>
              <a:rPr lang="en-US" sz="1400" b="1" dirty="0" err="1" smtClean="0">
                <a:solidFill>
                  <a:schemeClr val="accent5">
                    <a:lumMod val="75000"/>
                  </a:schemeClr>
                </a:solidFill>
              </a:rPr>
              <a:t>išmoka</a:t>
            </a:r>
            <a:endParaRPr lang="lt-LT" sz="1400" b="1" dirty="0">
              <a:solidFill>
                <a:schemeClr val="accent5">
                  <a:lumMod val="75000"/>
                </a:schemeClr>
              </a:solidFill>
            </a:endParaRPr>
          </a:p>
          <a:p>
            <a:pPr marL="285750" indent="-285750">
              <a:spcAft>
                <a:spcPts val="600"/>
              </a:spcAft>
              <a:buFont typeface="Wingdings" panose="05000000000000000000" pitchFamily="2" charset="2"/>
              <a:buChar char="§"/>
            </a:pPr>
            <a:r>
              <a:rPr lang="lt-LT" sz="1400" b="1" dirty="0">
                <a:solidFill>
                  <a:schemeClr val="accent5">
                    <a:lumMod val="75000"/>
                  </a:schemeClr>
                </a:solidFill>
              </a:rPr>
              <a:t>Darbo paieškos išmoka </a:t>
            </a:r>
            <a:endParaRPr lang="lt-LT" sz="1400" b="1" dirty="0" smtClean="0">
              <a:solidFill>
                <a:schemeClr val="accent5">
                  <a:lumMod val="75000"/>
                </a:schemeClr>
              </a:solidFill>
            </a:endParaRPr>
          </a:p>
          <a:p>
            <a:pPr marL="285750" indent="-285750">
              <a:spcAft>
                <a:spcPts val="600"/>
              </a:spcAft>
              <a:buFont typeface="Wingdings" panose="05000000000000000000" pitchFamily="2" charset="2"/>
              <a:buChar char="§"/>
            </a:pPr>
            <a:endParaRPr lang="lt-LT" sz="1400" b="1" dirty="0">
              <a:solidFill>
                <a:schemeClr val="accent5">
                  <a:lumMod val="75000"/>
                </a:schemeClr>
              </a:solidFill>
            </a:endParaRPr>
          </a:p>
        </p:txBody>
      </p:sp>
      <p:sp>
        <p:nvSpPr>
          <p:cNvPr id="7" name="TextBox 6"/>
          <p:cNvSpPr txBox="1"/>
          <p:nvPr/>
        </p:nvSpPr>
        <p:spPr>
          <a:xfrm>
            <a:off x="484849" y="2866919"/>
            <a:ext cx="2965362" cy="1908215"/>
          </a:xfrm>
          <a:prstGeom prst="rect">
            <a:avLst/>
          </a:prstGeom>
          <a:effectLst>
            <a:outerShdw blurRad="50800" dist="38100" dir="18900000" algn="b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spcBef>
                <a:spcPts val="600"/>
              </a:spcBef>
              <a:spcAft>
                <a:spcPts val="600"/>
              </a:spcAft>
              <a:buFont typeface="Wingdings" panose="05000000000000000000" pitchFamily="2" charset="2"/>
              <a:buChar char="§"/>
            </a:pPr>
            <a:r>
              <a:rPr lang="lt-LT" sz="1400" b="1" dirty="0">
                <a:solidFill>
                  <a:schemeClr val="accent5">
                    <a:lumMod val="75000"/>
                  </a:schemeClr>
                </a:solidFill>
              </a:rPr>
              <a:t>Subsidijos nuo COVID-19 nukentėjusioms įmonėms – vienkartinės išmokos likvidumui </a:t>
            </a:r>
            <a:r>
              <a:rPr lang="lt-LT" sz="1400" b="1" dirty="0" smtClean="0">
                <a:solidFill>
                  <a:schemeClr val="accent5">
                    <a:lumMod val="75000"/>
                  </a:schemeClr>
                </a:solidFill>
              </a:rPr>
              <a:t>išsaugoti: </a:t>
            </a:r>
          </a:p>
          <a:p>
            <a:pPr marL="285750" indent="-285750">
              <a:spcBef>
                <a:spcPts val="600"/>
              </a:spcBef>
              <a:spcAft>
                <a:spcPts val="600"/>
              </a:spcAft>
              <a:buFont typeface="Wingdings" panose="05000000000000000000" pitchFamily="2" charset="2"/>
              <a:buChar char="§"/>
            </a:pPr>
            <a:r>
              <a:rPr lang="lt-LT" sz="1400" b="1" dirty="0" smtClean="0">
                <a:solidFill>
                  <a:schemeClr val="accent5">
                    <a:lumMod val="75000"/>
                  </a:schemeClr>
                </a:solidFill>
              </a:rPr>
              <a:t>Savarankiškoms įmonėms </a:t>
            </a:r>
          </a:p>
          <a:p>
            <a:pPr marL="285750" indent="-285750">
              <a:spcBef>
                <a:spcPts val="600"/>
              </a:spcBef>
              <a:spcAft>
                <a:spcPts val="600"/>
              </a:spcAft>
              <a:buFont typeface="Wingdings" panose="05000000000000000000" pitchFamily="2" charset="2"/>
              <a:buChar char="§"/>
            </a:pPr>
            <a:r>
              <a:rPr lang="lt-LT" sz="1400" b="1" dirty="0" smtClean="0">
                <a:solidFill>
                  <a:schemeClr val="accent5">
                    <a:lumMod val="75000"/>
                  </a:schemeClr>
                </a:solidFill>
              </a:rPr>
              <a:t>Susijusioms (nesavarankiškoms) įmonėms</a:t>
            </a:r>
          </a:p>
        </p:txBody>
      </p:sp>
      <p:sp>
        <p:nvSpPr>
          <p:cNvPr id="9" name="TextBox 8"/>
          <p:cNvSpPr txBox="1"/>
          <p:nvPr/>
        </p:nvSpPr>
        <p:spPr>
          <a:xfrm>
            <a:off x="3785372" y="1560210"/>
            <a:ext cx="4486275" cy="4139595"/>
          </a:xfrm>
          <a:prstGeom prst="rect">
            <a:avLst/>
          </a:prstGeom>
          <a:effectLst>
            <a:outerShdw blurRad="50800" dist="38100" dir="18900000" algn="b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spcAft>
                <a:spcPts val="600"/>
              </a:spcAft>
              <a:buFont typeface="Wingdings" panose="05000000000000000000" pitchFamily="2" charset="2"/>
              <a:buChar char="§"/>
            </a:pPr>
            <a:r>
              <a:rPr lang="lt-LT" sz="1400" b="1" dirty="0">
                <a:solidFill>
                  <a:schemeClr val="accent5">
                    <a:lumMod val="75000"/>
                  </a:schemeClr>
                </a:solidFill>
              </a:rPr>
              <a:t>Tiesioginės paskolos nuo COVID-19 nukentėjusioms įmonėms - paskolos verslo subjektų apyvartinėms išlaidoms </a:t>
            </a:r>
            <a:r>
              <a:rPr lang="lt-LT" sz="1400" b="1" dirty="0" smtClean="0">
                <a:solidFill>
                  <a:schemeClr val="accent5">
                    <a:lumMod val="75000"/>
                  </a:schemeClr>
                </a:solidFill>
              </a:rPr>
              <a:t>finansuoti (gauta paraiškų visai sumai). Rezervinis sąrašas</a:t>
            </a:r>
            <a:endParaRPr lang="lt-LT" sz="1400" b="1" dirty="0">
              <a:solidFill>
                <a:schemeClr val="accent5">
                  <a:lumMod val="75000"/>
                </a:schemeClr>
              </a:solidFill>
            </a:endParaRPr>
          </a:p>
          <a:p>
            <a:pPr marL="285750" indent="-285750">
              <a:spcAft>
                <a:spcPts val="600"/>
              </a:spcAft>
              <a:buFont typeface="Wingdings" panose="05000000000000000000" pitchFamily="2" charset="2"/>
              <a:buChar char="§"/>
            </a:pPr>
            <a:r>
              <a:rPr lang="lt-LT" sz="1400" b="1" dirty="0">
                <a:solidFill>
                  <a:schemeClr val="accent5">
                    <a:lumMod val="75000"/>
                  </a:schemeClr>
                </a:solidFill>
              </a:rPr>
              <a:t>Paskolos kelionių organizatoriams - atsiskaityti su turistais už dėl COVID-19 protrūkio neįvykusias organizuotas turistines </a:t>
            </a:r>
            <a:r>
              <a:rPr lang="lt-LT" sz="1400" b="1" dirty="0" smtClean="0">
                <a:solidFill>
                  <a:schemeClr val="accent5">
                    <a:lumMod val="75000"/>
                  </a:schemeClr>
                </a:solidFill>
              </a:rPr>
              <a:t>keliones</a:t>
            </a:r>
            <a:endParaRPr lang="lt-LT" sz="1400" b="1" dirty="0">
              <a:solidFill>
                <a:schemeClr val="accent5">
                  <a:lumMod val="75000"/>
                </a:schemeClr>
              </a:solidFill>
            </a:endParaRPr>
          </a:p>
          <a:p>
            <a:pPr marL="285750" indent="-285750">
              <a:spcAft>
                <a:spcPts val="600"/>
              </a:spcAft>
              <a:buFont typeface="Wingdings" panose="05000000000000000000" pitchFamily="2" charset="2"/>
              <a:buChar char="§"/>
            </a:pPr>
            <a:r>
              <a:rPr lang="lt-LT" sz="1400" b="1" dirty="0">
                <a:solidFill>
                  <a:schemeClr val="accent5">
                    <a:lumMod val="75000"/>
                  </a:schemeClr>
                </a:solidFill>
              </a:rPr>
              <a:t>Paskolos apgyvendinimo ir maitinimo paslaugų teikėjams - būtinosioms </a:t>
            </a:r>
            <a:r>
              <a:rPr lang="lt-LT" sz="1400" b="1" dirty="0" smtClean="0">
                <a:solidFill>
                  <a:schemeClr val="accent5">
                    <a:lumMod val="75000"/>
                  </a:schemeClr>
                </a:solidFill>
              </a:rPr>
              <a:t>išlaidoms</a:t>
            </a:r>
          </a:p>
          <a:p>
            <a:pPr marL="285750" indent="-285750">
              <a:spcAft>
                <a:spcPts val="600"/>
              </a:spcAft>
              <a:buFont typeface="Wingdings" panose="05000000000000000000" pitchFamily="2" charset="2"/>
              <a:buChar char="§"/>
            </a:pPr>
            <a:r>
              <a:rPr lang="lt-LT" sz="1400" b="1" dirty="0" smtClean="0">
                <a:solidFill>
                  <a:schemeClr val="accent5">
                    <a:lumMod val="75000"/>
                  </a:schemeClr>
                </a:solidFill>
              </a:rPr>
              <a:t>Finansinė </a:t>
            </a:r>
            <a:r>
              <a:rPr lang="lt-LT" sz="1400" b="1" dirty="0">
                <a:solidFill>
                  <a:schemeClr val="accent5">
                    <a:lumMod val="75000"/>
                  </a:schemeClr>
                </a:solidFill>
              </a:rPr>
              <a:t>priemonė Alternatyva - paskolos, lizingo, faktoringo sandoriai SVV subjektams apyvartai ir </a:t>
            </a:r>
            <a:r>
              <a:rPr lang="lt-LT" sz="1400" b="1" dirty="0" smtClean="0">
                <a:solidFill>
                  <a:schemeClr val="accent5">
                    <a:lumMod val="75000"/>
                  </a:schemeClr>
                </a:solidFill>
              </a:rPr>
              <a:t>investicijoms</a:t>
            </a:r>
          </a:p>
          <a:p>
            <a:pPr marL="285750" indent="-285750">
              <a:spcAft>
                <a:spcPts val="600"/>
              </a:spcAft>
              <a:buFont typeface="Wingdings" panose="05000000000000000000" pitchFamily="2" charset="2"/>
              <a:buChar char="§"/>
            </a:pPr>
            <a:r>
              <a:rPr lang="lt-LT" sz="1400" b="1" dirty="0" smtClean="0">
                <a:solidFill>
                  <a:schemeClr val="accent5">
                    <a:lumMod val="75000"/>
                  </a:schemeClr>
                </a:solidFill>
              </a:rPr>
              <a:t>Sutelktinės </a:t>
            </a:r>
            <a:r>
              <a:rPr lang="lt-LT" sz="1400" b="1" dirty="0">
                <a:solidFill>
                  <a:schemeClr val="accent5">
                    <a:lumMod val="75000"/>
                  </a:schemeClr>
                </a:solidFill>
              </a:rPr>
              <a:t>paskolos „Avietė“ - finansavimas per sutelktinio finansavimo platformas verslo projektams </a:t>
            </a:r>
            <a:r>
              <a:rPr lang="lt-LT" sz="1400" b="1" dirty="0" smtClean="0">
                <a:solidFill>
                  <a:schemeClr val="accent5">
                    <a:lumMod val="75000"/>
                  </a:schemeClr>
                </a:solidFill>
              </a:rPr>
              <a:t>įgyvendinti</a:t>
            </a:r>
          </a:p>
          <a:p>
            <a:pPr marL="285750" indent="-285750">
              <a:spcAft>
                <a:spcPts val="600"/>
              </a:spcAft>
              <a:buFont typeface="Wingdings" panose="05000000000000000000" pitchFamily="2" charset="2"/>
              <a:buChar char="§"/>
            </a:pPr>
            <a:r>
              <a:rPr lang="lt-LT" sz="1400" b="1" dirty="0">
                <a:solidFill>
                  <a:schemeClr val="accent5">
                    <a:lumMod val="75000"/>
                  </a:schemeClr>
                </a:solidFill>
              </a:rPr>
              <a:t>Pagalbos verslui fondas - paskolos, skolos vertybiniai popieriai, akcijos ir mišrios priemonės</a:t>
            </a:r>
            <a:r>
              <a:rPr lang="lt-LT" sz="1400" b="1" dirty="0" smtClean="0">
                <a:solidFill>
                  <a:schemeClr val="accent5">
                    <a:lumMod val="75000"/>
                  </a:schemeClr>
                </a:solidFill>
              </a:rPr>
              <a:t>.</a:t>
            </a:r>
            <a:endParaRPr lang="lt-LT" sz="1400" b="1" dirty="0">
              <a:solidFill>
                <a:schemeClr val="accent5">
                  <a:lumMod val="75000"/>
                </a:schemeClr>
              </a:solidFill>
            </a:endParaRPr>
          </a:p>
        </p:txBody>
      </p:sp>
      <p:sp>
        <p:nvSpPr>
          <p:cNvPr id="6" name="TextBox 5"/>
          <p:cNvSpPr txBox="1"/>
          <p:nvPr/>
        </p:nvSpPr>
        <p:spPr>
          <a:xfrm>
            <a:off x="484849" y="4896903"/>
            <a:ext cx="2957248" cy="954107"/>
          </a:xfrm>
          <a:prstGeom prst="rect">
            <a:avLst/>
          </a:prstGeom>
          <a:solidFill>
            <a:schemeClr val="accent2">
              <a:lumMod val="40000"/>
              <a:lumOff val="60000"/>
            </a:schemeClr>
          </a:solidFill>
          <a:effectLst>
            <a:outerShdw blurRad="50800" dist="38100" dir="18900000" algn="bl" rotWithShape="0">
              <a:prstClr val="black">
                <a:alpha val="40000"/>
              </a:prstClr>
            </a:outerShdw>
          </a:effectLst>
        </p:spPr>
        <p:txBody>
          <a:bodyPr wrap="square" rtlCol="0">
            <a:spAutoFit/>
          </a:bodyPr>
          <a:lstStyle/>
          <a:p>
            <a:r>
              <a:rPr lang="lt-LT" sz="1400" b="1" dirty="0" smtClean="0">
                <a:solidFill>
                  <a:schemeClr val="accent5">
                    <a:lumMod val="75000"/>
                  </a:schemeClr>
                </a:solidFill>
              </a:rPr>
              <a:t>Subsidijos darbuotojų testavimui </a:t>
            </a:r>
          </a:p>
          <a:p>
            <a:r>
              <a:rPr lang="lt-LT" sz="1400" b="1" dirty="0" smtClean="0">
                <a:solidFill>
                  <a:schemeClr val="accent5">
                    <a:lumMod val="75000"/>
                  </a:schemeClr>
                </a:solidFill>
              </a:rPr>
              <a:t>COVID-19 </a:t>
            </a:r>
            <a:r>
              <a:rPr lang="lt-LT" sz="1400" b="1" dirty="0">
                <a:solidFill>
                  <a:schemeClr val="accent5">
                    <a:lumMod val="75000"/>
                  </a:schemeClr>
                </a:solidFill>
              </a:rPr>
              <a:t>tyrimų kompensavimas smulkiojo ir vidutinio verslo </a:t>
            </a:r>
            <a:r>
              <a:rPr lang="lt-LT" sz="1400" b="1" dirty="0" smtClean="0">
                <a:solidFill>
                  <a:schemeClr val="accent5">
                    <a:lumMod val="75000"/>
                  </a:schemeClr>
                </a:solidFill>
              </a:rPr>
              <a:t>subjektams</a:t>
            </a:r>
            <a:endParaRPr lang="lt-LT" sz="1400" b="1" dirty="0">
              <a:solidFill>
                <a:schemeClr val="accent5">
                  <a:lumMod val="75000"/>
                </a:schemeClr>
              </a:solidFill>
            </a:endParaRPr>
          </a:p>
        </p:txBody>
      </p:sp>
    </p:spTree>
    <p:extLst>
      <p:ext uri="{BB962C8B-B14F-4D97-AF65-F5344CB8AC3E}">
        <p14:creationId xmlns:p14="http://schemas.microsoft.com/office/powerpoint/2010/main" val="470092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solidFill>
                <a:prstClr val="black"/>
              </a:solidFill>
            </a:endParaRPr>
          </a:p>
        </p:txBody>
      </p:sp>
      <p:sp>
        <p:nvSpPr>
          <p:cNvPr id="8" name="TextBox 5"/>
          <p:cNvSpPr txBox="1">
            <a:spLocks noChangeArrowheads="1"/>
          </p:cNvSpPr>
          <p:nvPr/>
        </p:nvSpPr>
        <p:spPr bwMode="auto">
          <a:xfrm>
            <a:off x="433591" y="621088"/>
            <a:ext cx="10361612" cy="1077218"/>
          </a:xfrm>
          <a:prstGeom prst="rect">
            <a:avLst/>
          </a:prstGeom>
          <a:noFill/>
          <a:ln w="9525">
            <a:noFill/>
            <a:miter lim="800000"/>
            <a:headEnd/>
            <a:tailEnd/>
          </a:ln>
        </p:spPr>
        <p:txBody>
          <a:bodyPr>
            <a:spAutoFit/>
          </a:bodyPr>
          <a:lstStyle/>
          <a:p>
            <a:pPr eaLnBrk="1" hangingPunct="1"/>
            <a:r>
              <a:rPr lang="lt-LT" altLang="lt-LT" sz="3200" dirty="0" smtClean="0">
                <a:solidFill>
                  <a:prstClr val="white"/>
                </a:solidFill>
                <a:latin typeface="Myriad Pro Cond" panose="020B0506030403020204" pitchFamily="34" charset="0"/>
              </a:rPr>
              <a:t>PLANUOJAMOS PARAMOS PRIEMONĖS. </a:t>
            </a:r>
            <a:r>
              <a:rPr lang="lt-LT" altLang="lt-LT" sz="3200" dirty="0">
                <a:solidFill>
                  <a:prstClr val="white"/>
                </a:solidFill>
                <a:latin typeface="Myriad Pro Cond" panose="020B0506030403020204" pitchFamily="34" charset="0"/>
              </a:rPr>
              <a:t>KONCEPCIJA</a:t>
            </a:r>
            <a:endParaRPr lang="en-US" altLang="lt-LT" sz="3200" dirty="0">
              <a:solidFill>
                <a:prstClr val="white"/>
              </a:solidFill>
              <a:latin typeface="Myriad Pro Cond" panose="020B0506030403020204" pitchFamily="34" charset="0"/>
            </a:endParaRPr>
          </a:p>
          <a:p>
            <a:pPr eaLnBrk="1" hangingPunct="1"/>
            <a:endParaRPr lang="en-US" altLang="lt-LT" sz="3200" dirty="0">
              <a:solidFill>
                <a:prstClr val="white"/>
              </a:solidFill>
              <a:latin typeface="Myriad Pro Cond" panose="020B0506030403020204" pitchFamily="34" charset="0"/>
            </a:endParaRPr>
          </a:p>
        </p:txBody>
      </p:sp>
      <p:sp>
        <p:nvSpPr>
          <p:cNvPr id="4" name="TextBox 3"/>
          <p:cNvSpPr txBox="1"/>
          <p:nvPr/>
        </p:nvSpPr>
        <p:spPr>
          <a:xfrm>
            <a:off x="157366" y="1393741"/>
            <a:ext cx="11191875" cy="5693866"/>
          </a:xfrm>
          <a:prstGeom prst="rect">
            <a:avLst/>
          </a:prstGeom>
          <a:noFill/>
        </p:spPr>
        <p:txBody>
          <a:bodyPr wrap="square" rtlCol="0">
            <a:spAutoFit/>
          </a:bodyPr>
          <a:lstStyle/>
          <a:p>
            <a:r>
              <a:rPr lang="lt-LT" sz="1400" b="1" u="sng" dirty="0">
                <a:solidFill>
                  <a:schemeClr val="accent5">
                    <a:lumMod val="75000"/>
                  </a:schemeClr>
                </a:solidFill>
              </a:rPr>
              <a:t>Subsidijos nuo COVID-19 nukentėjusiems individualią veiklą vykdantiems </a:t>
            </a:r>
            <a:r>
              <a:rPr lang="lt-LT" sz="1400" b="1" u="sng" dirty="0" smtClean="0">
                <a:solidFill>
                  <a:schemeClr val="accent5">
                    <a:lumMod val="75000"/>
                  </a:schemeClr>
                </a:solidFill>
              </a:rPr>
              <a:t>asmenims - vienkartinės </a:t>
            </a:r>
            <a:r>
              <a:rPr lang="lt-LT" sz="1400" b="1" u="sng" dirty="0">
                <a:solidFill>
                  <a:schemeClr val="accent5">
                    <a:lumMod val="75000"/>
                  </a:schemeClr>
                </a:solidFill>
              </a:rPr>
              <a:t>išmokos individualiai dirbantiems</a:t>
            </a:r>
            <a:r>
              <a:rPr lang="lt-LT" sz="1400" b="1" u="sng" dirty="0" smtClean="0">
                <a:solidFill>
                  <a:schemeClr val="accent5">
                    <a:lumMod val="75000"/>
                  </a:schemeClr>
                </a:solidFill>
              </a:rPr>
              <a:t>.</a:t>
            </a:r>
          </a:p>
          <a:p>
            <a:endParaRPr lang="lt-LT" sz="1400" b="1" u="sng" dirty="0">
              <a:solidFill>
                <a:schemeClr val="accent5">
                  <a:lumMod val="75000"/>
                </a:schemeClr>
              </a:solidFill>
            </a:endParaRPr>
          </a:p>
          <a:p>
            <a:pPr lvl="0"/>
            <a:r>
              <a:rPr lang="lt-LT" sz="1400" b="1" dirty="0"/>
              <a:t>Priemonės tikslas </a:t>
            </a:r>
            <a:r>
              <a:rPr lang="lt-LT" sz="1400" dirty="0"/>
              <a:t>–</a:t>
            </a:r>
            <a:r>
              <a:rPr lang="lt-LT" sz="1400" b="1" dirty="0"/>
              <a:t> </a:t>
            </a:r>
            <a:r>
              <a:rPr lang="lt-LT" sz="1400" dirty="0"/>
              <a:t>padėti individualią veiklą vykdantiems asmenims  įveikti </a:t>
            </a:r>
            <a:r>
              <a:rPr lang="lt-LT" sz="1400" dirty="0" err="1"/>
              <a:t>koronaviruso</a:t>
            </a:r>
            <a:r>
              <a:rPr lang="lt-LT" sz="1400" dirty="0"/>
              <a:t> (COVID-19) sukeltas neigiamas pasekmes ir išsaugoti savo vykdomos veiklos </a:t>
            </a:r>
            <a:r>
              <a:rPr lang="lt-LT" sz="1400" dirty="0" smtClean="0"/>
              <a:t>likvidumą</a:t>
            </a:r>
            <a:r>
              <a:rPr lang="lt-LT" sz="1400" b="1" dirty="0" smtClean="0"/>
              <a:t>. Suma: 30 </a:t>
            </a:r>
            <a:r>
              <a:rPr lang="lt-LT" sz="1400" b="1" dirty="0"/>
              <a:t>mln. </a:t>
            </a:r>
            <a:r>
              <a:rPr lang="lt-LT" sz="1400" b="1" dirty="0" err="1"/>
              <a:t>Eur</a:t>
            </a:r>
            <a:r>
              <a:rPr lang="lt-LT" sz="1400" b="1" dirty="0"/>
              <a:t>. </a:t>
            </a:r>
            <a:endParaRPr lang="lt-LT" sz="1400" b="1" dirty="0" smtClean="0"/>
          </a:p>
          <a:p>
            <a:r>
              <a:rPr lang="lt-LT" sz="1400" dirty="0" smtClean="0"/>
              <a:t>I</a:t>
            </a:r>
            <a:r>
              <a:rPr lang="it-IT" sz="1400" dirty="0" smtClean="0"/>
              <a:t>ndividuali</a:t>
            </a:r>
            <a:r>
              <a:rPr lang="lt-LT" sz="1400" dirty="0"/>
              <a:t>ą veiklą </a:t>
            </a:r>
            <a:r>
              <a:rPr lang="lt-LT" sz="1400" dirty="0" smtClean="0"/>
              <a:t>vykdantiems asmenims, </a:t>
            </a:r>
            <a:r>
              <a:rPr lang="lt-LT" sz="1400" dirty="0"/>
              <a:t>kurių vykdoma ūkinė veikla įtraukta į </a:t>
            </a:r>
            <a:r>
              <a:rPr lang="lt-LT" sz="1400" dirty="0" smtClean="0"/>
              <a:t>dėl </a:t>
            </a:r>
            <a:r>
              <a:rPr lang="lt-LT" sz="1400" dirty="0"/>
              <a:t>karantino paskelbimo ribojamų ūkinių veiklų sąrašą ir </a:t>
            </a:r>
            <a:endParaRPr lang="en-US" sz="1400" dirty="0"/>
          </a:p>
          <a:p>
            <a:pPr marL="285750" lvl="0" indent="-285750">
              <a:buFont typeface="Wingdings" panose="05000000000000000000" pitchFamily="2" charset="2"/>
              <a:buChar char="§"/>
            </a:pPr>
            <a:r>
              <a:rPr lang="lt-LT" sz="1400" dirty="0" smtClean="0">
                <a:effectLst>
                  <a:outerShdw sx="0" sy="0">
                    <a:srgbClr val="000000"/>
                  </a:outerShdw>
                </a:effectLst>
              </a:rPr>
              <a:t>kurių </a:t>
            </a:r>
            <a:r>
              <a:rPr lang="pt-PT" sz="1400" dirty="0" smtClean="0">
                <a:effectLst>
                  <a:outerShdw sx="0" sy="0">
                    <a:srgbClr val="000000"/>
                  </a:outerShdw>
                </a:effectLst>
              </a:rPr>
              <a:t>2019 m. gautos metin</a:t>
            </a:r>
            <a:r>
              <a:rPr lang="lt-LT" sz="1400" dirty="0" smtClean="0">
                <a:effectLst>
                  <a:outerShdw sx="0" sy="0">
                    <a:srgbClr val="000000"/>
                  </a:outerShdw>
                </a:effectLst>
              </a:rPr>
              <a:t>ė</a:t>
            </a:r>
            <a:r>
              <a:rPr lang="pt-PT" sz="1400" dirty="0" smtClean="0">
                <a:effectLst>
                  <a:outerShdw sx="0" sy="0">
                    <a:srgbClr val="000000"/>
                  </a:outerShdw>
                </a:effectLst>
              </a:rPr>
              <a:t>s apmokestinamosios pajamos (</a:t>
            </a:r>
            <a:r>
              <a:rPr lang="lt-LT" sz="1400" dirty="0" smtClean="0">
                <a:effectLst>
                  <a:outerShdw sx="0" sy="0">
                    <a:srgbClr val="000000"/>
                  </a:outerShdw>
                </a:effectLst>
              </a:rPr>
              <a:t>išskyrus pajamas, gautas</a:t>
            </a:r>
            <a:r>
              <a:rPr lang="fr-FR" sz="1400" dirty="0" smtClean="0">
                <a:effectLst>
                  <a:outerShdw sx="0" sy="0">
                    <a:srgbClr val="000000"/>
                  </a:outerShdw>
                </a:effectLst>
              </a:rPr>
              <a:t> i</a:t>
            </a:r>
            <a:r>
              <a:rPr lang="lt-LT" sz="1400" dirty="0" smtClean="0">
                <a:effectLst>
                  <a:outerShdw sx="0" sy="0">
                    <a:srgbClr val="000000"/>
                  </a:outerShdw>
                </a:effectLst>
              </a:rPr>
              <a:t>š individualios veiklos, kuri įtraukta į dėl karantino paskelbimo ribojamų ūkinių veiklų sąrašą) neviršija 12 MMA (taikomas 2019 m. galiojęs MMA dydis) ir</a:t>
            </a:r>
            <a:endParaRPr lang="en-US" sz="1400" dirty="0" smtClean="0">
              <a:effectLst>
                <a:outerShdw sx="0" sy="0">
                  <a:srgbClr val="000000"/>
                </a:outerShdw>
              </a:effectLst>
            </a:endParaRPr>
          </a:p>
          <a:p>
            <a:pPr marL="285750" indent="-285750">
              <a:buFont typeface="Wingdings" panose="05000000000000000000" pitchFamily="2" charset="2"/>
              <a:buChar char="§"/>
            </a:pPr>
            <a:r>
              <a:rPr lang="lt-LT" sz="1400" dirty="0" smtClean="0">
                <a:effectLst>
                  <a:outerShdw sx="0" sy="0">
                    <a:srgbClr val="000000"/>
                  </a:outerShdw>
                </a:effectLst>
              </a:rPr>
              <a:t>kurių 2020 m. gautos metinės apmokestinamosios pajamos  neviršija 36 MMA (taikomas </a:t>
            </a:r>
            <a:r>
              <a:rPr lang="fr-FR" sz="1400" dirty="0" smtClean="0"/>
              <a:t>20</a:t>
            </a:r>
            <a:r>
              <a:rPr lang="en-GB" sz="1400" dirty="0"/>
              <a:t>20 </a:t>
            </a:r>
            <a:r>
              <a:rPr lang="fr-FR" sz="1400" dirty="0"/>
              <a:t> m. </a:t>
            </a:r>
            <a:r>
              <a:rPr lang="fr-FR" sz="1400" dirty="0" err="1" smtClean="0"/>
              <a:t>galioj</a:t>
            </a:r>
            <a:r>
              <a:rPr lang="lt-LT" sz="1400" dirty="0" err="1"/>
              <a:t>ęs</a:t>
            </a:r>
            <a:r>
              <a:rPr lang="lt-LT" sz="1400" dirty="0"/>
              <a:t> </a:t>
            </a:r>
            <a:r>
              <a:rPr lang="fr-FR" sz="1400" dirty="0"/>
              <a:t>MMA </a:t>
            </a:r>
            <a:r>
              <a:rPr lang="fr-FR" sz="1400" dirty="0" err="1" smtClean="0"/>
              <a:t>dydis</a:t>
            </a:r>
            <a:r>
              <a:rPr lang="lt-LT" sz="1400" dirty="0" smtClean="0"/>
              <a:t>) </a:t>
            </a:r>
          </a:p>
          <a:p>
            <a:pPr marL="285750" indent="-285750">
              <a:buFont typeface="Wingdings" panose="05000000000000000000" pitchFamily="2" charset="2"/>
              <a:buChar char="§"/>
            </a:pPr>
            <a:r>
              <a:rPr lang="lt-LT" sz="1400" dirty="0" smtClean="0"/>
              <a:t>Yra papildomų reikalavimų. </a:t>
            </a:r>
            <a:endParaRPr lang="lt-LT" sz="1400" b="1" dirty="0" smtClean="0"/>
          </a:p>
          <a:p>
            <a:r>
              <a:rPr lang="lt-LT" sz="1400" b="1" dirty="0" smtClean="0"/>
              <a:t>Remiama </a:t>
            </a:r>
            <a:r>
              <a:rPr lang="lt-LT" sz="1400" b="1" dirty="0"/>
              <a:t>veikla: </a:t>
            </a:r>
            <a:r>
              <a:rPr lang="lt-LT" sz="1400" dirty="0" smtClean="0"/>
              <a:t>subsidijos </a:t>
            </a:r>
            <a:r>
              <a:rPr lang="lt-LT" sz="1400" dirty="0"/>
              <a:t>vykdomos veiklos likvidumui </a:t>
            </a:r>
            <a:r>
              <a:rPr lang="lt-LT" sz="1400" dirty="0" smtClean="0"/>
              <a:t>išsaugoti.</a:t>
            </a:r>
            <a:endParaRPr lang="lt-LT" sz="1400" b="1" dirty="0" smtClean="0"/>
          </a:p>
          <a:p>
            <a:r>
              <a:rPr lang="lt-LT" sz="1400" b="1" dirty="0" smtClean="0"/>
              <a:t>Pagalbos </a:t>
            </a:r>
            <a:r>
              <a:rPr lang="lt-LT" sz="1400" b="1" dirty="0"/>
              <a:t>dydis ir intensyvumas: </a:t>
            </a:r>
            <a:endParaRPr lang="en-US" sz="1400" dirty="0"/>
          </a:p>
          <a:p>
            <a:r>
              <a:rPr lang="lt-LT" sz="1400" dirty="0"/>
              <a:t>Pareiškėjui, vykdančiam individualią</a:t>
            </a:r>
            <a:r>
              <a:rPr lang="lt-LT" sz="1400" b="1" dirty="0"/>
              <a:t> veiklą pagal pažymą</a:t>
            </a:r>
            <a:r>
              <a:rPr lang="lt-LT" sz="1400" b="1" dirty="0" smtClean="0"/>
              <a:t>:</a:t>
            </a:r>
            <a:endParaRPr lang="en-US" sz="1400" dirty="0"/>
          </a:p>
          <a:p>
            <a:pPr marL="285750" indent="-285750">
              <a:buFont typeface="Wingdings" panose="05000000000000000000" pitchFamily="2" charset="2"/>
              <a:buChar char="§"/>
            </a:pPr>
            <a:r>
              <a:rPr lang="lt-LT" sz="1400" b="1" dirty="0"/>
              <a:t>100 proc. už 2019 m.</a:t>
            </a:r>
            <a:r>
              <a:rPr lang="lt-LT" sz="1400" dirty="0"/>
              <a:t>  nuo individualios veiklos apmokestinamųjų pajamų apskaičiuotos </a:t>
            </a:r>
            <a:r>
              <a:rPr lang="lt-LT" sz="1400" b="1" dirty="0"/>
              <a:t>GPM sumos</a:t>
            </a:r>
            <a:r>
              <a:rPr lang="lt-LT" sz="1400" dirty="0"/>
              <a:t>, bet </a:t>
            </a:r>
            <a:r>
              <a:rPr lang="lt-LT" sz="1400" b="1" dirty="0"/>
              <a:t>ne mažiau kaip 100 </a:t>
            </a:r>
            <a:r>
              <a:rPr lang="lt-LT" sz="1400" b="1" dirty="0" err="1"/>
              <a:t>Eur</a:t>
            </a:r>
            <a:r>
              <a:rPr lang="lt-LT" sz="1400" b="1" dirty="0"/>
              <a:t> ir ne daugiau kaip 36 </a:t>
            </a:r>
            <a:r>
              <a:rPr lang="lt-LT" sz="1400" b="1" dirty="0" smtClean="0"/>
              <a:t>MMA </a:t>
            </a:r>
            <a:r>
              <a:rPr lang="lt-LT" sz="1400" dirty="0" smtClean="0"/>
              <a:t>(t</a:t>
            </a:r>
            <a:r>
              <a:rPr lang="fr-FR" sz="1400" dirty="0" err="1" smtClean="0"/>
              <a:t>aikomas</a:t>
            </a:r>
            <a:r>
              <a:rPr lang="fr-FR" sz="1400" dirty="0" smtClean="0"/>
              <a:t> </a:t>
            </a:r>
            <a:r>
              <a:rPr lang="fr-FR" sz="1400" dirty="0"/>
              <a:t>2020 m. </a:t>
            </a:r>
            <a:r>
              <a:rPr lang="fr-FR" sz="1400" dirty="0" err="1"/>
              <a:t>galioj</a:t>
            </a:r>
            <a:r>
              <a:rPr lang="lt-LT" sz="1400" dirty="0" err="1"/>
              <a:t>ęs</a:t>
            </a:r>
            <a:r>
              <a:rPr lang="lt-LT" sz="1400" dirty="0"/>
              <a:t> MMA </a:t>
            </a:r>
            <a:r>
              <a:rPr lang="lt-LT" sz="1400" dirty="0" smtClean="0"/>
              <a:t>dydis</a:t>
            </a:r>
            <a:r>
              <a:rPr lang="lt-LT" sz="1400" dirty="0"/>
              <a:t>)</a:t>
            </a:r>
            <a:r>
              <a:rPr lang="lt-LT" sz="1400" dirty="0" smtClean="0"/>
              <a:t>. </a:t>
            </a:r>
            <a:endParaRPr lang="en-US" sz="1400" dirty="0"/>
          </a:p>
          <a:p>
            <a:r>
              <a:rPr lang="lt-LT" sz="1400" dirty="0"/>
              <a:t>Pareiškėjui, vykdančiam individualią </a:t>
            </a:r>
            <a:r>
              <a:rPr lang="lt-LT" sz="1400" b="1" dirty="0"/>
              <a:t>veiklą pagal verslo liudijimą</a:t>
            </a:r>
            <a:r>
              <a:rPr lang="lt-LT" sz="1400" dirty="0" smtClean="0"/>
              <a:t>:</a:t>
            </a:r>
            <a:endParaRPr lang="en-US" sz="1400" dirty="0"/>
          </a:p>
          <a:p>
            <a:pPr marL="285750" indent="-285750">
              <a:buFont typeface="Wingdings" panose="05000000000000000000" pitchFamily="2" charset="2"/>
              <a:buChar char="§"/>
            </a:pPr>
            <a:r>
              <a:rPr lang="lt-LT" sz="1400" b="1" dirty="0"/>
              <a:t>100 proc. už 2019 m.</a:t>
            </a:r>
            <a:r>
              <a:rPr lang="lt-LT" sz="1400" dirty="0"/>
              <a:t> individualiai veiklai įsigytų verslo liudijimų sumokėto nustatyto </a:t>
            </a:r>
            <a:r>
              <a:rPr lang="lt-LT" sz="1400" b="1" dirty="0"/>
              <a:t>fiksuoto pajamų mokesčio sumos, </a:t>
            </a:r>
            <a:r>
              <a:rPr lang="lt-LT" sz="1400" dirty="0"/>
              <a:t>bet </a:t>
            </a:r>
            <a:r>
              <a:rPr lang="lt-LT" sz="1400" b="1" dirty="0"/>
              <a:t>ne mažiau kaip 100 </a:t>
            </a:r>
            <a:r>
              <a:rPr lang="lt-LT" sz="1400" b="1" dirty="0" err="1"/>
              <a:t>Eur</a:t>
            </a:r>
            <a:r>
              <a:rPr lang="lt-LT" sz="1400" b="1" dirty="0"/>
              <a:t> ir ne daugiau kaip 36  </a:t>
            </a:r>
            <a:r>
              <a:rPr lang="lt-LT" sz="1400" b="1" dirty="0" smtClean="0"/>
              <a:t>MMA </a:t>
            </a:r>
            <a:r>
              <a:rPr lang="lt-LT" sz="1400" dirty="0" smtClean="0"/>
              <a:t>(t</a:t>
            </a:r>
            <a:r>
              <a:rPr lang="fr-FR" sz="1400" dirty="0" err="1" smtClean="0"/>
              <a:t>aikomas</a:t>
            </a:r>
            <a:r>
              <a:rPr lang="fr-FR" sz="1400" dirty="0" smtClean="0"/>
              <a:t> </a:t>
            </a:r>
            <a:r>
              <a:rPr lang="fr-FR" sz="1400" dirty="0"/>
              <a:t>2020 m. </a:t>
            </a:r>
            <a:r>
              <a:rPr lang="fr-FR" sz="1400" dirty="0" err="1"/>
              <a:t>galioj</a:t>
            </a:r>
            <a:r>
              <a:rPr lang="lt-LT" sz="1400" dirty="0" err="1"/>
              <a:t>ęs</a:t>
            </a:r>
            <a:r>
              <a:rPr lang="lt-LT" sz="1400" dirty="0"/>
              <a:t> MMA </a:t>
            </a:r>
            <a:r>
              <a:rPr lang="lt-LT" sz="1400" dirty="0" smtClean="0"/>
              <a:t>dydis</a:t>
            </a:r>
            <a:r>
              <a:rPr lang="lt-LT" sz="1400" dirty="0"/>
              <a:t>)</a:t>
            </a:r>
            <a:r>
              <a:rPr lang="lt-LT" sz="1400" dirty="0" smtClean="0"/>
              <a:t>. </a:t>
            </a:r>
            <a:endParaRPr lang="en-US" sz="1400" dirty="0"/>
          </a:p>
          <a:p>
            <a:r>
              <a:rPr lang="lt-LT" sz="1400" dirty="0" smtClean="0"/>
              <a:t>Jei asmuo </a:t>
            </a:r>
            <a:r>
              <a:rPr lang="lt-LT" sz="1400" dirty="0"/>
              <a:t>veiklą pradėjo vykdyti 2020 m. ir ją vykdė ne trumpiau kaip 3 mėn. laikotarpiu nenutrūkstamai arba su pertraukomis, subsidija sudaro </a:t>
            </a:r>
            <a:r>
              <a:rPr lang="lt-LT" sz="1400" b="1" dirty="0"/>
              <a:t>100 </a:t>
            </a:r>
            <a:r>
              <a:rPr lang="lt-LT" sz="1400" b="1" dirty="0" err="1"/>
              <a:t>Eur</a:t>
            </a:r>
            <a:r>
              <a:rPr lang="lt-LT" sz="1400" dirty="0" smtClean="0"/>
              <a:t>.</a:t>
            </a:r>
            <a:endParaRPr lang="en-US" sz="1400" dirty="0"/>
          </a:p>
          <a:p>
            <a:r>
              <a:rPr lang="lt-LT" sz="1400" dirty="0"/>
              <a:t>Bendra teikiamos </a:t>
            </a:r>
            <a:r>
              <a:rPr lang="lt-LT" sz="1400" i="1" dirty="0"/>
              <a:t>de </a:t>
            </a:r>
            <a:r>
              <a:rPr lang="lt-LT" sz="1400" i="1" dirty="0" err="1"/>
              <a:t>minimis</a:t>
            </a:r>
            <a:r>
              <a:rPr lang="lt-LT" sz="1400" dirty="0"/>
              <a:t> pagalbos suma</a:t>
            </a:r>
            <a:r>
              <a:rPr lang="lt-LT" sz="1400" b="1" dirty="0"/>
              <a:t> </a:t>
            </a:r>
            <a:r>
              <a:rPr lang="lt-LT" sz="1400" dirty="0"/>
              <a:t>negali viršyti </a:t>
            </a:r>
            <a:r>
              <a:rPr lang="lt-LT" sz="1400" i="1" dirty="0"/>
              <a:t>de </a:t>
            </a:r>
            <a:r>
              <a:rPr lang="lt-LT" sz="1400" i="1" dirty="0" err="1"/>
              <a:t>minimis</a:t>
            </a:r>
            <a:r>
              <a:rPr lang="lt-LT" sz="1400" dirty="0"/>
              <a:t> ribos, t. y. daugiau kaip </a:t>
            </a:r>
            <a:r>
              <a:rPr lang="lt-LT" sz="1400" b="1" dirty="0"/>
              <a:t>200 000 </a:t>
            </a:r>
            <a:r>
              <a:rPr lang="lt-LT" sz="1400" b="1" dirty="0" err="1"/>
              <a:t>Eur</a:t>
            </a:r>
            <a:r>
              <a:rPr lang="lt-LT" sz="1400" b="1" dirty="0"/>
              <a:t> </a:t>
            </a:r>
            <a:r>
              <a:rPr lang="lt-LT" sz="1400" dirty="0"/>
              <a:t>per trejus metus </a:t>
            </a:r>
            <a:r>
              <a:rPr lang="lt-LT" sz="1400" b="1" dirty="0"/>
              <a:t>vienam ūkio subjektui</a:t>
            </a:r>
            <a:r>
              <a:rPr lang="lt-LT" sz="1400" dirty="0"/>
              <a:t>.</a:t>
            </a:r>
            <a:endParaRPr lang="en-US" sz="1400" dirty="0"/>
          </a:p>
          <a:p>
            <a:endParaRPr lang="lt-LT" sz="1400" dirty="0" smtClean="0"/>
          </a:p>
          <a:p>
            <a:r>
              <a:rPr lang="lt-LT" sz="1400" b="1" dirty="0" smtClean="0"/>
              <a:t>Subsidija </a:t>
            </a:r>
            <a:r>
              <a:rPr lang="lt-LT" sz="1400" b="1" dirty="0"/>
              <a:t>skiriama vienam pareiškėjui tik vieną kartą, ne vėliau kaip iki </a:t>
            </a:r>
            <a:r>
              <a:rPr lang="lt-LT" sz="1400" b="1" dirty="0" smtClean="0"/>
              <a:t>2021-06-30. </a:t>
            </a:r>
            <a:r>
              <a:rPr lang="lt-LT" sz="1400" b="1" dirty="0"/>
              <a:t>T</a:t>
            </a:r>
            <a:r>
              <a:rPr lang="lt-LT" sz="1400" b="1" dirty="0" smtClean="0"/>
              <a:t>eikti </a:t>
            </a:r>
            <a:r>
              <a:rPr lang="lt-LT" sz="1400" b="1" dirty="0"/>
              <a:t>paraiškas </a:t>
            </a:r>
            <a:r>
              <a:rPr lang="lt-LT" sz="1400" b="1" dirty="0" smtClean="0"/>
              <a:t>galima iki 2021-06-01. Taikoma tęstinė atranka. </a:t>
            </a:r>
            <a:r>
              <a:rPr lang="lt-LT" sz="1400" b="1" dirty="0"/>
              <a:t>Kvietimas stabdomas anksčiau</a:t>
            </a:r>
            <a:r>
              <a:rPr lang="lt-LT" sz="1400" dirty="0"/>
              <a:t>, jeigu pagal priimtus sprendimus dėl subsidijos skyrimo ir pateiktas naujas subsidijų paraiškas paskirstyta ir prašomų skirti subsidijų suma sudaro galimybę paskirstyti visą priemonei skirtą lėšų </a:t>
            </a:r>
            <a:r>
              <a:rPr lang="lt-LT" sz="1400" dirty="0" smtClean="0"/>
              <a:t>sumą. </a:t>
            </a:r>
            <a:r>
              <a:rPr lang="lt-LT" sz="1400" dirty="0" smtClean="0">
                <a:hlinkClick r:id="rId4"/>
              </a:rPr>
              <a:t>www.vmi.lt</a:t>
            </a:r>
            <a:r>
              <a:rPr lang="lt-LT" sz="1400" dirty="0" smtClean="0"/>
              <a:t> </a:t>
            </a:r>
            <a:endParaRPr lang="en-US" sz="1400" dirty="0"/>
          </a:p>
          <a:p>
            <a:endParaRPr lang="en-US" sz="1400" dirty="0"/>
          </a:p>
          <a:p>
            <a:pPr lvl="0"/>
            <a:endParaRPr lang="en-US" sz="1400" b="1" u="sng" dirty="0">
              <a:solidFill>
                <a:schemeClr val="accent5">
                  <a:lumMod val="75000"/>
                </a:schemeClr>
              </a:solidFill>
            </a:endParaRPr>
          </a:p>
        </p:txBody>
      </p:sp>
    </p:spTree>
    <p:extLst>
      <p:ext uri="{BB962C8B-B14F-4D97-AF65-F5344CB8AC3E}">
        <p14:creationId xmlns:p14="http://schemas.microsoft.com/office/powerpoint/2010/main" val="2281680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solidFill>
                <a:prstClr val="black"/>
              </a:solidFill>
            </a:endParaRPr>
          </a:p>
        </p:txBody>
      </p:sp>
      <p:sp>
        <p:nvSpPr>
          <p:cNvPr id="8" name="TextBox 5"/>
          <p:cNvSpPr txBox="1">
            <a:spLocks noChangeArrowheads="1"/>
          </p:cNvSpPr>
          <p:nvPr/>
        </p:nvSpPr>
        <p:spPr bwMode="auto">
          <a:xfrm>
            <a:off x="433591" y="621088"/>
            <a:ext cx="10361612" cy="1077218"/>
          </a:xfrm>
          <a:prstGeom prst="rect">
            <a:avLst/>
          </a:prstGeom>
          <a:noFill/>
          <a:ln w="9525">
            <a:noFill/>
            <a:miter lim="800000"/>
            <a:headEnd/>
            <a:tailEnd/>
          </a:ln>
        </p:spPr>
        <p:txBody>
          <a:bodyPr>
            <a:spAutoFit/>
          </a:bodyPr>
          <a:lstStyle/>
          <a:p>
            <a:pPr eaLnBrk="1" hangingPunct="1"/>
            <a:r>
              <a:rPr lang="lt-LT" altLang="lt-LT" sz="3200" dirty="0" smtClean="0">
                <a:solidFill>
                  <a:prstClr val="white"/>
                </a:solidFill>
                <a:latin typeface="Myriad Pro Cond" panose="020B0506030403020204" pitchFamily="34" charset="0"/>
              </a:rPr>
              <a:t>PLANUOJAMOS PARAMOS PRIEMONĖS. </a:t>
            </a:r>
            <a:r>
              <a:rPr lang="lt-LT" altLang="lt-LT" sz="3200" dirty="0">
                <a:solidFill>
                  <a:prstClr val="white"/>
                </a:solidFill>
                <a:latin typeface="Myriad Pro Cond" panose="020B0506030403020204" pitchFamily="34" charset="0"/>
              </a:rPr>
              <a:t>KONCEPCIJA</a:t>
            </a:r>
            <a:endParaRPr lang="en-US" altLang="lt-LT" sz="3200" dirty="0">
              <a:solidFill>
                <a:prstClr val="white"/>
              </a:solidFill>
              <a:latin typeface="Myriad Pro Cond" panose="020B0506030403020204" pitchFamily="34" charset="0"/>
            </a:endParaRPr>
          </a:p>
          <a:p>
            <a:pPr eaLnBrk="1" hangingPunct="1"/>
            <a:endParaRPr lang="en-US" altLang="lt-LT" sz="3200" dirty="0">
              <a:solidFill>
                <a:prstClr val="white"/>
              </a:solidFill>
              <a:latin typeface="Myriad Pro Cond" panose="020B0506030403020204" pitchFamily="34" charset="0"/>
            </a:endParaRPr>
          </a:p>
        </p:txBody>
      </p:sp>
      <p:sp>
        <p:nvSpPr>
          <p:cNvPr id="4" name="TextBox 3"/>
          <p:cNvSpPr txBox="1"/>
          <p:nvPr/>
        </p:nvSpPr>
        <p:spPr>
          <a:xfrm>
            <a:off x="433591" y="1405954"/>
            <a:ext cx="11191875" cy="5047536"/>
          </a:xfrm>
          <a:prstGeom prst="rect">
            <a:avLst/>
          </a:prstGeom>
          <a:noFill/>
        </p:spPr>
        <p:txBody>
          <a:bodyPr wrap="square" rtlCol="0">
            <a:spAutoFit/>
          </a:bodyPr>
          <a:lstStyle/>
          <a:p>
            <a:r>
              <a:rPr lang="lt-LT" sz="1400" b="1" u="sng" dirty="0">
                <a:solidFill>
                  <a:schemeClr val="accent5">
                    <a:lumMod val="75000"/>
                  </a:schemeClr>
                </a:solidFill>
              </a:rPr>
              <a:t>Turgavietės mokesčio </a:t>
            </a:r>
            <a:r>
              <a:rPr lang="lt-LT" sz="1400" b="1" u="sng" dirty="0" smtClean="0">
                <a:solidFill>
                  <a:schemeClr val="accent5">
                    <a:lumMod val="75000"/>
                  </a:schemeClr>
                </a:solidFill>
              </a:rPr>
              <a:t>kompensacija - vienkartinė </a:t>
            </a:r>
            <a:r>
              <a:rPr lang="lt-LT" sz="1400" b="1" u="sng" dirty="0">
                <a:solidFill>
                  <a:schemeClr val="accent5">
                    <a:lumMod val="75000"/>
                  </a:schemeClr>
                </a:solidFill>
              </a:rPr>
              <a:t>išmoka ne maisto </a:t>
            </a:r>
            <a:r>
              <a:rPr lang="lt-LT" sz="1400" b="1" u="sng" dirty="0" smtClean="0">
                <a:solidFill>
                  <a:schemeClr val="accent5">
                    <a:lumMod val="75000"/>
                  </a:schemeClr>
                </a:solidFill>
              </a:rPr>
              <a:t>produktais </a:t>
            </a:r>
            <a:r>
              <a:rPr lang="lt-LT" sz="1400" b="1" u="sng" dirty="0">
                <a:solidFill>
                  <a:schemeClr val="accent5">
                    <a:lumMod val="75000"/>
                  </a:schemeClr>
                </a:solidFill>
              </a:rPr>
              <a:t>prekiaujantiems turgaviečių prekeiviams.</a:t>
            </a:r>
          </a:p>
          <a:p>
            <a:endParaRPr lang="en-US" sz="1400" dirty="0"/>
          </a:p>
          <a:p>
            <a:pPr lvl="0"/>
            <a:r>
              <a:rPr lang="lt-LT" sz="1400" b="1" dirty="0"/>
              <a:t>Priemonės tikslas – </a:t>
            </a:r>
            <a:r>
              <a:rPr lang="lt-LT" sz="1400" dirty="0"/>
              <a:t>padėti turgaviečių prekiautojams įveikti </a:t>
            </a:r>
            <a:r>
              <a:rPr lang="lt-LT" sz="1400" dirty="0" err="1"/>
              <a:t>koronaviruso</a:t>
            </a:r>
            <a:r>
              <a:rPr lang="lt-LT" sz="1400" dirty="0"/>
              <a:t> (COVID-19) sukeltas neigiamas pasekmes ir užtikrinti turgavietės prekiautojų likvidumą</a:t>
            </a:r>
            <a:r>
              <a:rPr lang="lt-LT" sz="1400" i="1" dirty="0" smtClean="0"/>
              <a:t>.</a:t>
            </a:r>
          </a:p>
          <a:p>
            <a:endParaRPr lang="lt-LT" sz="1400" b="1" dirty="0" smtClean="0"/>
          </a:p>
          <a:p>
            <a:r>
              <a:rPr lang="lt-LT" sz="1400" b="1" dirty="0" smtClean="0"/>
              <a:t>Turgavietės prekiautojams </a:t>
            </a:r>
            <a:r>
              <a:rPr lang="lt-LT" sz="1400" b="1" dirty="0"/>
              <a:t>– </a:t>
            </a:r>
            <a:r>
              <a:rPr lang="lt-LT" sz="1400" dirty="0"/>
              <a:t>ne maisto produktais turgavietėje </a:t>
            </a:r>
            <a:r>
              <a:rPr lang="lt-LT" sz="1400" dirty="0" smtClean="0"/>
              <a:t>prekiaujantiems fiziniams asmenims, vykdantiems ekonominę </a:t>
            </a:r>
            <a:r>
              <a:rPr lang="lt-LT" sz="1400" dirty="0"/>
              <a:t>veiklą ir </a:t>
            </a:r>
            <a:r>
              <a:rPr lang="lt-LT" sz="1400" dirty="0" smtClean="0"/>
              <a:t>registravusiems </a:t>
            </a:r>
            <a:r>
              <a:rPr lang="lt-LT" sz="1400" dirty="0"/>
              <a:t>šios veiklos vykdymą teisės aktų nustatyta tvarka EVRK 2 red. nustatytoms 47.8 grupei arba 47.82 ir (arba) 47.89 klasėms; ne maisto produktais turgavietėje </a:t>
            </a:r>
            <a:r>
              <a:rPr lang="lt-LT" sz="1400" dirty="0" smtClean="0"/>
              <a:t>prekiaujantiems fiziniams asmenims, vykdantiems veiklų</a:t>
            </a:r>
            <a:r>
              <a:rPr lang="lt-LT" sz="1400" dirty="0"/>
              <a:t>, kuriomis gali būti verčiamasi turint verslo liudijimą, rūšių </a:t>
            </a:r>
            <a:r>
              <a:rPr lang="lt-LT" sz="1400" dirty="0" smtClean="0"/>
              <a:t>sąrašo 2.1</a:t>
            </a:r>
            <a:r>
              <a:rPr lang="lt-LT" sz="1400" dirty="0"/>
              <a:t>, 2.2 papunkčiuose ir 60 punkte nurodytą veiklą</a:t>
            </a:r>
            <a:r>
              <a:rPr lang="lt-LT" sz="1400" dirty="0" smtClean="0"/>
              <a:t>. </a:t>
            </a:r>
            <a:r>
              <a:rPr lang="lt-LT" sz="1400" dirty="0"/>
              <a:t>Yra papildomų reikalavimų. </a:t>
            </a:r>
            <a:endParaRPr lang="lt-LT" sz="1400" dirty="0" smtClean="0"/>
          </a:p>
          <a:p>
            <a:endParaRPr lang="lt-LT" sz="1400" b="1" dirty="0" smtClean="0"/>
          </a:p>
          <a:p>
            <a:r>
              <a:rPr lang="lt-LT" sz="1400" b="1" dirty="0" smtClean="0"/>
              <a:t>Remiama </a:t>
            </a:r>
            <a:r>
              <a:rPr lang="lt-LT" sz="1400" b="1" dirty="0"/>
              <a:t>veikla: </a:t>
            </a:r>
            <a:r>
              <a:rPr lang="lt-LT" sz="1400" b="1" dirty="0" smtClean="0"/>
              <a:t> </a:t>
            </a:r>
            <a:r>
              <a:rPr lang="lt-LT" sz="1400" dirty="0" smtClean="0"/>
              <a:t>turgavietės </a:t>
            </a:r>
            <a:r>
              <a:rPr lang="lt-LT" sz="1400" dirty="0"/>
              <a:t>prekiautojų veikla, kuri skatinama skiriant kompensaciją turgavietės mokesčiui kompensuoti ir turgavietės prekiautojo apyvartinėms lėšoms</a:t>
            </a:r>
            <a:r>
              <a:rPr lang="lt-LT" sz="1400" dirty="0" smtClean="0"/>
              <a:t>.</a:t>
            </a:r>
          </a:p>
          <a:p>
            <a:endParaRPr lang="lt-LT" sz="1400" b="1" dirty="0" smtClean="0"/>
          </a:p>
          <a:p>
            <a:r>
              <a:rPr lang="lt-LT" sz="1400" b="1" dirty="0" smtClean="0"/>
              <a:t>Pagalbos </a:t>
            </a:r>
            <a:r>
              <a:rPr lang="lt-LT" sz="1400" b="1" dirty="0"/>
              <a:t>dydis, intensyvumas ir laikotarpis</a:t>
            </a:r>
            <a:endParaRPr lang="en-US" sz="1400" dirty="0"/>
          </a:p>
          <a:p>
            <a:pPr marL="285750" indent="-285750">
              <a:buFont typeface="Wingdings" panose="05000000000000000000" pitchFamily="2" charset="2"/>
              <a:buChar char="§"/>
            </a:pPr>
            <a:r>
              <a:rPr lang="en-US" sz="1400" dirty="0" smtClean="0"/>
              <a:t>300 </a:t>
            </a:r>
            <a:r>
              <a:rPr lang="lt-LT" sz="1400" dirty="0" err="1"/>
              <a:t>Eur</a:t>
            </a:r>
            <a:r>
              <a:rPr lang="lt-LT" sz="1400" dirty="0"/>
              <a:t> </a:t>
            </a:r>
            <a:r>
              <a:rPr lang="lt-LT" sz="1400" dirty="0" smtClean="0"/>
              <a:t>(1 mėn. turgavietės </a:t>
            </a:r>
            <a:r>
              <a:rPr lang="lt-LT" sz="1400" dirty="0"/>
              <a:t>prekybos vietos nuoma sudaro apie </a:t>
            </a:r>
            <a:r>
              <a:rPr lang="en-US" sz="1400" dirty="0"/>
              <a:t>155 </a:t>
            </a:r>
            <a:r>
              <a:rPr lang="lt-LT" sz="1400" dirty="0" err="1" smtClean="0"/>
              <a:t>E</a:t>
            </a:r>
            <a:r>
              <a:rPr lang="en-US" sz="1400" dirty="0" err="1" smtClean="0"/>
              <a:t>ur</a:t>
            </a:r>
            <a:r>
              <a:rPr lang="en-US" sz="1400" dirty="0"/>
              <a:t>. </a:t>
            </a:r>
            <a:r>
              <a:rPr lang="lt-LT" sz="1400" dirty="0" smtClean="0"/>
              <a:t>Prekyba </a:t>
            </a:r>
            <a:r>
              <a:rPr lang="lt-LT" sz="1400" dirty="0"/>
              <a:t>ne maisto produktais buvo ribojama </a:t>
            </a:r>
            <a:r>
              <a:rPr lang="en-US" sz="1400" dirty="0"/>
              <a:t>2 </a:t>
            </a:r>
            <a:r>
              <a:rPr lang="lt-LT" sz="1400" dirty="0"/>
              <a:t>mėn</a:t>
            </a:r>
            <a:r>
              <a:rPr lang="lt-LT" sz="1400" dirty="0" smtClean="0"/>
              <a:t>.) arba </a:t>
            </a:r>
            <a:r>
              <a:rPr lang="lt-LT" sz="1400" dirty="0"/>
              <a:t>mažiau, jei kompensacijos dydis mažinamas atsižvelgiant į turgavietės prekiautojui galimą skirti </a:t>
            </a:r>
            <a:r>
              <a:rPr lang="lt-LT" sz="1400" i="1" dirty="0"/>
              <a:t>de </a:t>
            </a:r>
            <a:r>
              <a:rPr lang="lt-LT" sz="1400" i="1" dirty="0" err="1"/>
              <a:t>minimis</a:t>
            </a:r>
            <a:r>
              <a:rPr lang="lt-LT" sz="1400" i="1" dirty="0"/>
              <a:t> </a:t>
            </a:r>
            <a:r>
              <a:rPr lang="lt-LT" sz="1400" dirty="0"/>
              <a:t>pagalbos dydį. </a:t>
            </a:r>
            <a:endParaRPr lang="lt-LT" sz="1400" dirty="0" smtClean="0"/>
          </a:p>
          <a:p>
            <a:endParaRPr lang="lt-LT" sz="1400" b="1" dirty="0" smtClean="0"/>
          </a:p>
          <a:p>
            <a:r>
              <a:rPr lang="lt-LT" sz="1400" b="1" dirty="0" smtClean="0"/>
              <a:t>Vienas </a:t>
            </a:r>
            <a:r>
              <a:rPr lang="lt-LT" sz="1400" b="1" dirty="0"/>
              <a:t>turgavietės prekiautojas gali </a:t>
            </a:r>
            <a:r>
              <a:rPr lang="lt-LT" sz="1400" dirty="0"/>
              <a:t>pretenduoti į vieną kompensaciją nepriklausomai nuo prekybos vietų skaičiaus</a:t>
            </a:r>
            <a:r>
              <a:rPr lang="lt-LT" sz="1400" dirty="0" smtClean="0"/>
              <a:t>.</a:t>
            </a:r>
            <a:endParaRPr lang="en-US" sz="1400" dirty="0"/>
          </a:p>
          <a:p>
            <a:r>
              <a:rPr lang="lt-LT" sz="1400" dirty="0"/>
              <a:t>Bendra teikiamos </a:t>
            </a:r>
            <a:r>
              <a:rPr lang="lt-LT" sz="1400" i="1" dirty="0"/>
              <a:t>de </a:t>
            </a:r>
            <a:r>
              <a:rPr lang="lt-LT" sz="1400" i="1" dirty="0" err="1"/>
              <a:t>minimis</a:t>
            </a:r>
            <a:r>
              <a:rPr lang="lt-LT" sz="1400" i="1" dirty="0"/>
              <a:t> </a:t>
            </a:r>
            <a:r>
              <a:rPr lang="lt-LT" sz="1400" dirty="0"/>
              <a:t>pagalbos suma</a:t>
            </a:r>
            <a:r>
              <a:rPr lang="lt-LT" sz="1400" b="1" dirty="0"/>
              <a:t> </a:t>
            </a:r>
            <a:r>
              <a:rPr lang="lt-LT" sz="1400" dirty="0"/>
              <a:t>negali viršyti </a:t>
            </a:r>
            <a:r>
              <a:rPr lang="lt-LT" sz="1400" i="1" dirty="0"/>
              <a:t>de </a:t>
            </a:r>
            <a:r>
              <a:rPr lang="lt-LT" sz="1400" i="1" dirty="0" err="1"/>
              <a:t>minimis</a:t>
            </a:r>
            <a:r>
              <a:rPr lang="lt-LT" sz="1400" i="1" dirty="0"/>
              <a:t> ribos</a:t>
            </a:r>
            <a:r>
              <a:rPr lang="lt-LT" sz="1400" dirty="0"/>
              <a:t>, t. y. daugiau kaip </a:t>
            </a:r>
            <a:r>
              <a:rPr lang="lt-LT" sz="1400" b="1" dirty="0"/>
              <a:t>200 000 </a:t>
            </a:r>
            <a:r>
              <a:rPr lang="lt-LT" sz="1400" b="1" dirty="0" err="1"/>
              <a:t>Eur</a:t>
            </a:r>
            <a:r>
              <a:rPr lang="lt-LT" sz="1400" b="1" dirty="0"/>
              <a:t> </a:t>
            </a:r>
            <a:r>
              <a:rPr lang="lt-LT" sz="1400" dirty="0"/>
              <a:t>per trejus metus </a:t>
            </a:r>
            <a:r>
              <a:rPr lang="lt-LT" sz="1400" b="1" dirty="0"/>
              <a:t>vienai įmonei</a:t>
            </a:r>
            <a:r>
              <a:rPr lang="lt-LT" sz="1400" dirty="0"/>
              <a:t>.</a:t>
            </a:r>
            <a:endParaRPr lang="en-US" sz="1400" dirty="0"/>
          </a:p>
          <a:p>
            <a:r>
              <a:rPr lang="lt-LT" sz="1400" dirty="0"/>
              <a:t> </a:t>
            </a:r>
            <a:endParaRPr lang="en-US" sz="1400" dirty="0"/>
          </a:p>
          <a:p>
            <a:r>
              <a:rPr lang="lt-LT" sz="1400" b="1" dirty="0"/>
              <a:t>Kompensacija skiriama vienam turgavietės prekiautojui tik vieną kartą, ne vėliau kaip iki </a:t>
            </a:r>
            <a:r>
              <a:rPr lang="lt-LT" sz="1400" b="1" dirty="0" smtClean="0"/>
              <a:t>2021-06-30. </a:t>
            </a:r>
          </a:p>
          <a:p>
            <a:r>
              <a:rPr lang="lt-LT" sz="1400" b="1" dirty="0" smtClean="0"/>
              <a:t>Teikti </a:t>
            </a:r>
            <a:r>
              <a:rPr lang="lt-LT" sz="1400" b="1" dirty="0"/>
              <a:t>paraiškas </a:t>
            </a:r>
            <a:r>
              <a:rPr lang="lt-LT" sz="1400" b="1" dirty="0" smtClean="0"/>
              <a:t>galima </a:t>
            </a:r>
            <a:r>
              <a:rPr lang="lt-LT" sz="1400" b="1" dirty="0"/>
              <a:t>ne ilgiau kaip iki </a:t>
            </a:r>
            <a:r>
              <a:rPr lang="en-US" sz="1400" b="1" dirty="0" smtClean="0"/>
              <a:t>2021</a:t>
            </a:r>
            <a:r>
              <a:rPr lang="lt-LT" sz="1400" b="1" dirty="0" smtClean="0"/>
              <a:t>-06-01. </a:t>
            </a:r>
            <a:r>
              <a:rPr lang="lt-LT" sz="1400" b="1" dirty="0"/>
              <a:t>Kvietimas stabdomas anksčiau</a:t>
            </a:r>
            <a:r>
              <a:rPr lang="lt-LT" sz="1400" dirty="0"/>
              <a:t>, jeigu pagal priimtus sprendimus dėl subsidijos skyrimo ir pateiktas naujas subsidijų paraiškas paskirstyta ir prašomų skirti subsidijų suma sudaro galimybę paskirstyti visą priemonei skirtą lėšų sumą. </a:t>
            </a:r>
            <a:r>
              <a:rPr lang="lt-LT" sz="1400" dirty="0">
                <a:hlinkClick r:id="rId4"/>
              </a:rPr>
              <a:t>www.vmi.lt</a:t>
            </a:r>
            <a:r>
              <a:rPr lang="lt-LT" sz="1400" dirty="0"/>
              <a:t> </a:t>
            </a:r>
            <a:endParaRPr lang="en-US" sz="1400" b="1" u="sng" dirty="0">
              <a:solidFill>
                <a:schemeClr val="accent5">
                  <a:lumMod val="75000"/>
                </a:schemeClr>
              </a:solidFill>
            </a:endParaRPr>
          </a:p>
        </p:txBody>
      </p:sp>
    </p:spTree>
    <p:extLst>
      <p:ext uri="{BB962C8B-B14F-4D97-AF65-F5344CB8AC3E}">
        <p14:creationId xmlns:p14="http://schemas.microsoft.com/office/powerpoint/2010/main" val="4270572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94239"/>
          </a:xfrm>
          <a:prstGeom prst="rect">
            <a:avLst/>
          </a:prstGeom>
        </p:spPr>
      </p:pic>
    </p:spTree>
    <p:extLst>
      <p:ext uri="{BB962C8B-B14F-4D97-AF65-F5344CB8AC3E}">
        <p14:creationId xmlns:p14="http://schemas.microsoft.com/office/powerpoint/2010/main" val="428897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a:effectLst>
            <a:outerShdw blurRad="50800" dist="38100" dir="18900000" algn="bl" rotWithShape="0">
              <a:prstClr val="black">
                <a:alpha val="40000"/>
              </a:prstClr>
            </a:outerShdw>
          </a:effectLst>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smtClean="0">
                <a:solidFill>
                  <a:schemeClr val="bg1"/>
                </a:solidFill>
                <a:latin typeface="Myriad Pro Cond" panose="020B0506030403020204" pitchFamily="34" charset="0"/>
              </a:rPr>
              <a:t>PLANUOJAMOS PARAMOS PRIEMONĖS</a:t>
            </a:r>
            <a:endParaRPr lang="en-US" altLang="lt-LT" sz="3200" dirty="0">
              <a:solidFill>
                <a:schemeClr val="bg1"/>
              </a:solidFill>
              <a:latin typeface="Myriad Pro Cond" panose="020B0506030403020204" pitchFamily="34" charset="0"/>
            </a:endParaRPr>
          </a:p>
        </p:txBody>
      </p:sp>
      <p:sp>
        <p:nvSpPr>
          <p:cNvPr id="9" name="TextBox 8"/>
          <p:cNvSpPr txBox="1"/>
          <p:nvPr/>
        </p:nvSpPr>
        <p:spPr>
          <a:xfrm>
            <a:off x="195262" y="2280885"/>
            <a:ext cx="11801475" cy="2308324"/>
          </a:xfrm>
          <a:prstGeom prst="rect">
            <a:avLst/>
          </a:prstGeom>
          <a:solidFill>
            <a:srgbClr val="D5E8CA"/>
          </a:solidFill>
          <a:effectLst>
            <a:outerShdw blurRad="50800" dist="38100" dir="18900000" algn="b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Wingdings" panose="05000000000000000000" pitchFamily="2" charset="2"/>
              <a:buChar char="§"/>
            </a:pPr>
            <a:r>
              <a:rPr lang="lt-LT" sz="1600" b="1" dirty="0">
                <a:solidFill>
                  <a:schemeClr val="accent5">
                    <a:lumMod val="75000"/>
                  </a:schemeClr>
                </a:solidFill>
              </a:rPr>
              <a:t>Subsidijos nuo COVID-19 labiausiai nukentėjusioms įmonėms - vienkartinės išmokos įmonėms, kurių apyvarta krito 60 proc. ir </a:t>
            </a:r>
            <a:r>
              <a:rPr lang="lt-LT" sz="1600" b="1" dirty="0" smtClean="0">
                <a:solidFill>
                  <a:schemeClr val="accent5">
                    <a:lumMod val="75000"/>
                  </a:schemeClr>
                </a:solidFill>
              </a:rPr>
              <a:t>daugiau </a:t>
            </a:r>
          </a:p>
          <a:p>
            <a:r>
              <a:rPr lang="lt-LT" sz="1600" b="1" dirty="0">
                <a:solidFill>
                  <a:schemeClr val="accent5">
                    <a:lumMod val="75000"/>
                  </a:schemeClr>
                </a:solidFill>
              </a:rPr>
              <a:t> </a:t>
            </a:r>
            <a:r>
              <a:rPr lang="lt-LT" sz="1600" b="1" dirty="0" smtClean="0">
                <a:solidFill>
                  <a:schemeClr val="accent5">
                    <a:lumMod val="75000"/>
                  </a:schemeClr>
                </a:solidFill>
              </a:rPr>
              <a:t>     </a:t>
            </a:r>
            <a:r>
              <a:rPr lang="lt-LT" sz="1600" b="1" dirty="0" smtClean="0"/>
              <a:t>Remiama </a:t>
            </a:r>
            <a:r>
              <a:rPr lang="lt-LT" sz="1600" b="1" dirty="0"/>
              <a:t>veikla: </a:t>
            </a:r>
            <a:r>
              <a:rPr lang="lt-LT" sz="1600" dirty="0"/>
              <a:t>įmonės veiklos skatinimas, </a:t>
            </a:r>
            <a:r>
              <a:rPr lang="lt-LT" sz="1600" u="sng" dirty="0"/>
              <a:t>skiriant subsidijas įmonės dalies nepadengtų pastovių išlaidų padengimui. </a:t>
            </a:r>
            <a:endParaRPr lang="lt-LT" sz="1600" dirty="0" smtClean="0">
              <a:solidFill>
                <a:schemeClr val="accent5">
                  <a:lumMod val="75000"/>
                </a:schemeClr>
              </a:solidFill>
            </a:endParaRPr>
          </a:p>
          <a:p>
            <a:endParaRPr lang="lt-LT" sz="1600" b="1" dirty="0">
              <a:solidFill>
                <a:schemeClr val="accent5">
                  <a:lumMod val="75000"/>
                </a:schemeClr>
              </a:solidFill>
            </a:endParaRPr>
          </a:p>
          <a:p>
            <a:pPr marL="285750" indent="-285750">
              <a:buFont typeface="Wingdings" panose="05000000000000000000" pitchFamily="2" charset="2"/>
              <a:buChar char="§"/>
            </a:pPr>
            <a:r>
              <a:rPr lang="lt-LT" sz="1600" b="1" dirty="0">
                <a:solidFill>
                  <a:schemeClr val="accent5">
                    <a:lumMod val="75000"/>
                  </a:schemeClr>
                </a:solidFill>
              </a:rPr>
              <a:t>Subsidijos nuo COVID-19 nukentėjusiems individualią veiklą vykdantiems asmenims - vienkartinės išmokos individualiai </a:t>
            </a:r>
            <a:r>
              <a:rPr lang="lt-LT" sz="1600" b="1" dirty="0" smtClean="0">
                <a:solidFill>
                  <a:schemeClr val="accent5">
                    <a:lumMod val="75000"/>
                  </a:schemeClr>
                </a:solidFill>
              </a:rPr>
              <a:t>dirbantiems</a:t>
            </a:r>
          </a:p>
          <a:p>
            <a:r>
              <a:rPr lang="lt-LT" sz="1600" b="1" dirty="0"/>
              <a:t> </a:t>
            </a:r>
            <a:r>
              <a:rPr lang="lt-LT" sz="1600" b="1" dirty="0" smtClean="0"/>
              <a:t>     Remiama </a:t>
            </a:r>
            <a:r>
              <a:rPr lang="lt-LT" sz="1600" b="1" dirty="0"/>
              <a:t>veikla: </a:t>
            </a:r>
            <a:r>
              <a:rPr lang="lt-LT" sz="1600" dirty="0"/>
              <a:t>subsidijos vykdomos veiklos likvidumui išsaugoti.</a:t>
            </a:r>
            <a:endParaRPr lang="lt-LT" sz="1600" b="1" dirty="0"/>
          </a:p>
          <a:p>
            <a:endParaRPr lang="lt-LT" sz="1600" b="1" dirty="0">
              <a:solidFill>
                <a:schemeClr val="accent5">
                  <a:lumMod val="75000"/>
                </a:schemeClr>
              </a:solidFill>
            </a:endParaRPr>
          </a:p>
          <a:p>
            <a:pPr marL="285750" indent="-285750">
              <a:buFont typeface="Wingdings" panose="05000000000000000000" pitchFamily="2" charset="2"/>
              <a:buChar char="§"/>
            </a:pPr>
            <a:r>
              <a:rPr lang="lt-LT" sz="1600" b="1" dirty="0">
                <a:solidFill>
                  <a:schemeClr val="accent5">
                    <a:lumMod val="75000"/>
                  </a:schemeClr>
                </a:solidFill>
              </a:rPr>
              <a:t>Turgavietės mokesčio kompensacija - vienkartinė išmoka ne maisto produktais prekiaujantiems turgaviečių </a:t>
            </a:r>
            <a:r>
              <a:rPr lang="lt-LT" sz="1600" b="1" dirty="0" smtClean="0">
                <a:solidFill>
                  <a:schemeClr val="accent5">
                    <a:lumMod val="75000"/>
                  </a:schemeClr>
                </a:solidFill>
              </a:rPr>
              <a:t>prekeiviams</a:t>
            </a:r>
          </a:p>
          <a:p>
            <a:r>
              <a:rPr lang="lt-LT" sz="1600" b="1" dirty="0"/>
              <a:t> </a:t>
            </a:r>
            <a:r>
              <a:rPr lang="lt-LT" sz="1600" b="1" dirty="0" smtClean="0"/>
              <a:t>     Remiama </a:t>
            </a:r>
            <a:r>
              <a:rPr lang="lt-LT" sz="1600" b="1" dirty="0"/>
              <a:t>veikla:  </a:t>
            </a:r>
            <a:r>
              <a:rPr lang="lt-LT" sz="1600" dirty="0"/>
              <a:t>turgavietės prekiautojų </a:t>
            </a:r>
            <a:r>
              <a:rPr lang="lt-LT" sz="1600" dirty="0" smtClean="0"/>
              <a:t>veikla: turgavietės </a:t>
            </a:r>
            <a:r>
              <a:rPr lang="lt-LT" sz="1600" dirty="0"/>
              <a:t>mokesčiui kompensuoti ir </a:t>
            </a:r>
            <a:r>
              <a:rPr lang="lt-LT" sz="1600" dirty="0" smtClean="0"/>
              <a:t>turgavietės prekiautojo </a:t>
            </a:r>
            <a:r>
              <a:rPr lang="lt-LT" sz="1600" dirty="0"/>
              <a:t>apyvartinėms lėšoms.</a:t>
            </a:r>
          </a:p>
          <a:p>
            <a:endParaRPr lang="lt-LT" sz="1600" b="1" dirty="0" smtClean="0">
              <a:solidFill>
                <a:schemeClr val="accent5">
                  <a:lumMod val="75000"/>
                </a:schemeClr>
              </a:solidFill>
            </a:endParaRPr>
          </a:p>
        </p:txBody>
      </p:sp>
    </p:spTree>
    <p:extLst>
      <p:ext uri="{BB962C8B-B14F-4D97-AF65-F5344CB8AC3E}">
        <p14:creationId xmlns:p14="http://schemas.microsoft.com/office/powerpoint/2010/main" val="1859213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smtClean="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4" name="TextBox 3"/>
          <p:cNvSpPr txBox="1"/>
          <p:nvPr/>
        </p:nvSpPr>
        <p:spPr>
          <a:xfrm>
            <a:off x="342900" y="1543050"/>
            <a:ext cx="11620500" cy="4832092"/>
          </a:xfrm>
          <a:prstGeom prst="rect">
            <a:avLst/>
          </a:prstGeom>
          <a:noFill/>
        </p:spPr>
        <p:txBody>
          <a:bodyPr wrap="square" rtlCol="0">
            <a:spAutoFit/>
          </a:bodyPr>
          <a:lstStyle/>
          <a:p>
            <a:r>
              <a:rPr lang="lt-LT" sz="1400" b="1" dirty="0">
                <a:solidFill>
                  <a:schemeClr val="accent5">
                    <a:lumMod val="75000"/>
                  </a:schemeClr>
                </a:solidFill>
              </a:rPr>
              <a:t>P</a:t>
            </a:r>
            <a:r>
              <a:rPr lang="lt-LT" sz="1400" b="1" dirty="0" smtClean="0">
                <a:solidFill>
                  <a:schemeClr val="accent5">
                    <a:lumMod val="75000"/>
                  </a:schemeClr>
                </a:solidFill>
              </a:rPr>
              <a:t>rastovų subsidijos darbdaviams</a:t>
            </a:r>
          </a:p>
          <a:p>
            <a:endParaRPr lang="lt-LT" sz="1400" b="1" dirty="0" smtClean="0"/>
          </a:p>
          <a:p>
            <a:pPr marL="285750" indent="-285750" algn="just">
              <a:buFont typeface="Wingdings" panose="05000000000000000000" pitchFamily="2" charset="2"/>
              <a:buChar char="§"/>
            </a:pPr>
            <a:r>
              <a:rPr lang="lt-LT" sz="1400" dirty="0" smtClean="0"/>
              <a:t>Subsidijos </a:t>
            </a:r>
            <a:r>
              <a:rPr lang="lt-LT" sz="1400" dirty="0"/>
              <a:t>darbo užmokesčiui dydis apskaičiuojamas procentais nuo užimtam asmeniui priskaičiuoto darbo užmokesčio, kuris negali būti didesnis negu užimto asmens darbo sutartyje iki karantino paskelbimo dienos nustatytas darbo </a:t>
            </a:r>
            <a:r>
              <a:rPr lang="lt-LT" sz="1400" dirty="0" smtClean="0"/>
              <a:t>užmokestis (netaikoma</a:t>
            </a:r>
            <a:r>
              <a:rPr lang="lt-LT" sz="1400" dirty="0"/>
              <a:t>, jeigu darbo užmokestis padidėjo dėl </a:t>
            </a:r>
            <a:r>
              <a:rPr lang="lt-LT" sz="1400" dirty="0" smtClean="0"/>
              <a:t>LRV patvirtinto </a:t>
            </a:r>
            <a:r>
              <a:rPr lang="lt-LT" sz="1400" dirty="0"/>
              <a:t>2021 m. taikomo minimaliosios mėnesinės algos dydžio</a:t>
            </a:r>
            <a:r>
              <a:rPr lang="lt-LT" sz="1400" dirty="0" smtClean="0"/>
              <a:t>) ir</a:t>
            </a:r>
            <a:r>
              <a:rPr lang="lt-LT" sz="1400" b="1" dirty="0" smtClean="0"/>
              <a:t> </a:t>
            </a:r>
            <a:r>
              <a:rPr lang="lt-LT" sz="1400" b="1" dirty="0"/>
              <a:t>sudaro 100 procentų apskaičiuotų lėšų, bet ne daugiau kaip 1,5 MMA (963 </a:t>
            </a:r>
            <a:r>
              <a:rPr lang="lt-LT" sz="1400" b="1" dirty="0" err="1"/>
              <a:t>Eur</a:t>
            </a:r>
            <a:r>
              <a:rPr lang="lt-LT" sz="1400" b="1" dirty="0" smtClean="0"/>
              <a:t>).</a:t>
            </a:r>
            <a:endParaRPr lang="lt-LT" sz="1400" b="1" dirty="0"/>
          </a:p>
          <a:p>
            <a:pPr marL="285750" indent="-285750" algn="just">
              <a:buFont typeface="Wingdings" panose="05000000000000000000" pitchFamily="2" charset="2"/>
              <a:buChar char="§"/>
            </a:pPr>
            <a:r>
              <a:rPr lang="lt-LT" sz="1400" dirty="0" smtClean="0"/>
              <a:t>Subsidija </a:t>
            </a:r>
            <a:r>
              <a:rPr lang="lt-LT" sz="1400" dirty="0"/>
              <a:t>darbo užmokesčiui bus mokama, kol tęsiasi </a:t>
            </a:r>
            <a:r>
              <a:rPr lang="lt-LT" sz="1400" b="1" dirty="0" smtClean="0"/>
              <a:t>LRV </a:t>
            </a:r>
            <a:r>
              <a:rPr lang="lt-LT" sz="1400" b="1" dirty="0"/>
              <a:t>paskelbta ekstremalioji situacija bei karantinas </a:t>
            </a:r>
            <a:r>
              <a:rPr lang="lt-LT" sz="1400" b="1" dirty="0" smtClean="0"/>
              <a:t>taip </a:t>
            </a:r>
            <a:r>
              <a:rPr lang="lt-LT" sz="1400" b="1" dirty="0"/>
              <a:t>pat dar </a:t>
            </a:r>
            <a:r>
              <a:rPr lang="lt-LT" sz="1400" b="1" dirty="0" smtClean="0"/>
              <a:t>1 mėnesį </a:t>
            </a:r>
            <a:r>
              <a:rPr lang="lt-LT" sz="1400" b="1" dirty="0"/>
              <a:t>po ekstremaliosios situacijos ar karantino </a:t>
            </a:r>
            <a:r>
              <a:rPr lang="lt-LT" sz="1400" b="1" dirty="0" smtClean="0"/>
              <a:t>atšaukimo ar bent </a:t>
            </a:r>
            <a:r>
              <a:rPr lang="lt-LT" sz="1400" b="1" dirty="0"/>
              <a:t>vieno iš jų paskelbimo termino </a:t>
            </a:r>
            <a:r>
              <a:rPr lang="lt-LT" sz="1400" b="1" dirty="0" smtClean="0"/>
              <a:t>suėjimo. </a:t>
            </a:r>
          </a:p>
          <a:p>
            <a:pPr algn="just"/>
            <a:endParaRPr lang="lt-LT" sz="1400" b="1" dirty="0" smtClean="0"/>
          </a:p>
          <a:p>
            <a:pPr algn="just"/>
            <a:r>
              <a:rPr lang="lt-LT" sz="1400" b="1" dirty="0" smtClean="0"/>
              <a:t>Darbdaviai</a:t>
            </a:r>
            <a:r>
              <a:rPr lang="lt-LT" sz="1400" b="1" dirty="0"/>
              <a:t>, atitinkantys visas šias </a:t>
            </a:r>
            <a:r>
              <a:rPr lang="lt-LT" sz="1400" b="1" dirty="0" smtClean="0"/>
              <a:t>sąlygas, </a:t>
            </a:r>
            <a:r>
              <a:rPr lang="lt-LT" sz="1400" b="1" dirty="0"/>
              <a:t>turi teisę gauti </a:t>
            </a:r>
            <a:r>
              <a:rPr lang="lt-LT" sz="1400" b="1" dirty="0" smtClean="0"/>
              <a:t>subsidiją:</a:t>
            </a:r>
          </a:p>
          <a:p>
            <a:pPr marL="285750" indent="-285750" algn="just">
              <a:buFont typeface="Wingdings" panose="05000000000000000000" pitchFamily="2" charset="2"/>
              <a:buChar char="§"/>
            </a:pPr>
            <a:r>
              <a:rPr lang="lt-LT" sz="1400" dirty="0" smtClean="0"/>
              <a:t>kurie </a:t>
            </a:r>
            <a:r>
              <a:rPr lang="lt-LT" sz="1400" dirty="0"/>
              <a:t>dėl </a:t>
            </a:r>
            <a:r>
              <a:rPr lang="lt-LT" sz="1400" dirty="0" smtClean="0"/>
              <a:t>LRV </a:t>
            </a:r>
            <a:r>
              <a:rPr lang="lt-LT" sz="1400" dirty="0"/>
              <a:t>paskelbtos ekstremalios situacijos ir (ar) karantino darbuotojams Lietuvos Respublikos darbo kodekso (DK) 47 straipsnio 1 dalies 2 punkte nustatytu atveju paskelbė prastovą ir taip išlaiko jiems darbo vietas</a:t>
            </a:r>
            <a:r>
              <a:rPr lang="lt-LT" sz="1400" dirty="0" smtClean="0"/>
              <a:t>.</a:t>
            </a:r>
            <a:endParaRPr lang="lt-LT" sz="1400" dirty="0"/>
          </a:p>
          <a:p>
            <a:pPr marL="285750" indent="-285750" algn="just">
              <a:buFont typeface="Wingdings" panose="05000000000000000000" pitchFamily="2" charset="2"/>
              <a:buChar char="§"/>
            </a:pPr>
            <a:r>
              <a:rPr lang="lt-LT" sz="1400" dirty="0" smtClean="0"/>
              <a:t>kurių </a:t>
            </a:r>
            <a:r>
              <a:rPr lang="lt-LT" sz="1400" dirty="0"/>
              <a:t>teisinė forma nėra biudžetinė </a:t>
            </a:r>
            <a:r>
              <a:rPr lang="lt-LT" sz="1400" dirty="0" smtClean="0"/>
              <a:t>įstaiga;</a:t>
            </a:r>
          </a:p>
          <a:p>
            <a:pPr marL="285750" indent="-285750" algn="just">
              <a:buFont typeface="Wingdings" panose="05000000000000000000" pitchFamily="2" charset="2"/>
              <a:buChar char="§"/>
            </a:pPr>
            <a:r>
              <a:rPr lang="lt-LT" sz="1400" dirty="0" smtClean="0"/>
              <a:t>kuriems </a:t>
            </a:r>
            <a:r>
              <a:rPr lang="lt-LT" sz="1400" dirty="0"/>
              <a:t>nėra iškelta bankroto byla ir jie nėra likviduojami, dėl kurių nėra priimtas kreditorių susirinkimo nutarimas bankroto procedūras vykdyti ne teismo tvarka;</a:t>
            </a:r>
          </a:p>
          <a:p>
            <a:pPr marL="285750" indent="-285750" algn="just">
              <a:buFont typeface="Wingdings" panose="05000000000000000000" pitchFamily="2" charset="2"/>
              <a:buChar char="§"/>
            </a:pPr>
            <a:r>
              <a:rPr lang="lt-LT" sz="1400" dirty="0" smtClean="0"/>
              <a:t>kurių </a:t>
            </a:r>
            <a:r>
              <a:rPr lang="lt-LT" sz="1400" dirty="0"/>
              <a:t>vadovas ar kitas atsakingas asmuo per paskutinius vienus metus iki pasiūlymo pateikimo dienos neturėjo baudos, paskirtos už Užimtumo įstatymo 56, 57 ir 58 straipsniuose nurodytus pažeidimus, ir (ar) administracinės </a:t>
            </a:r>
            <a:r>
              <a:rPr lang="lt-LT" sz="1400" dirty="0" smtClean="0"/>
              <a:t>nuobaudos už </a:t>
            </a:r>
            <a:r>
              <a:rPr lang="lt-LT" sz="1400" dirty="0"/>
              <a:t>nelegalų darbą, arba turi ne daugiau negu vieną per paskutinius vienus metus iki pasiūlymo pateikimo dienos paskirtą administracinę nuobaudą pagal </a:t>
            </a:r>
            <a:r>
              <a:rPr lang="lt-LT" sz="1400" dirty="0" smtClean="0"/>
              <a:t>už </a:t>
            </a:r>
            <a:r>
              <a:rPr lang="lt-LT" sz="1400" dirty="0"/>
              <a:t>darbo įstatymų, darbuotojų saugos ir sveikatos norminių teisės aktų pažeidimus, nelaimingo atsitikimo darbe nuslėpimą, nustatytos pranešimo ir ištyrimo tvarkos, darbo užmokesčio apskaičiavimo ir mokėjimo tvarkos, darbo laiko apskaitos, laikinųjų darbuotojų darbo sąlygų bei komercinės ar ūkinės veiklos tvarkos </a:t>
            </a:r>
            <a:r>
              <a:rPr lang="lt-LT" sz="1400" dirty="0" smtClean="0"/>
              <a:t>pažeidimus;</a:t>
            </a:r>
          </a:p>
          <a:p>
            <a:pPr marL="285750" indent="-285750" algn="just">
              <a:buFont typeface="Wingdings" panose="05000000000000000000" pitchFamily="2" charset="2"/>
              <a:buChar char="§"/>
            </a:pPr>
            <a:r>
              <a:rPr lang="lt-LT" sz="1400" dirty="0" smtClean="0"/>
              <a:t>Subsidijomis </a:t>
            </a:r>
            <a:r>
              <a:rPr lang="lt-LT" sz="1400" dirty="0"/>
              <a:t>prastovų metu gali pasinaudoti ir socialinės įmonės arba neįgaliųjų socialinės įmonės statusą turinčios įmonės ir kitas remiamas grupes įdarbinančios įmonės, nevyriausybinės organizacijos ir asociacijos.</a:t>
            </a:r>
          </a:p>
          <a:p>
            <a:r>
              <a:rPr lang="lt-LT" sz="1400" dirty="0" smtClean="0">
                <a:hlinkClick r:id="rId4"/>
              </a:rPr>
              <a:t>www.uzt.lt</a:t>
            </a:r>
            <a:r>
              <a:rPr lang="lt-LT" sz="1400" dirty="0" smtClean="0"/>
              <a:t> </a:t>
            </a:r>
            <a:endParaRPr lang="lt-LT" sz="1400" dirty="0"/>
          </a:p>
        </p:txBody>
      </p:sp>
    </p:spTree>
    <p:extLst>
      <p:ext uri="{BB962C8B-B14F-4D97-AF65-F5344CB8AC3E}">
        <p14:creationId xmlns:p14="http://schemas.microsoft.com/office/powerpoint/2010/main" val="2012807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smtClean="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4" name="TextBox 3"/>
          <p:cNvSpPr txBox="1"/>
          <p:nvPr/>
        </p:nvSpPr>
        <p:spPr>
          <a:xfrm>
            <a:off x="342900" y="1543050"/>
            <a:ext cx="11620500" cy="3754874"/>
          </a:xfrm>
          <a:prstGeom prst="rect">
            <a:avLst/>
          </a:prstGeom>
          <a:noFill/>
        </p:spPr>
        <p:txBody>
          <a:bodyPr wrap="square" rtlCol="0">
            <a:spAutoFit/>
          </a:bodyPr>
          <a:lstStyle/>
          <a:p>
            <a:r>
              <a:rPr lang="en-US" sz="1400" b="1" dirty="0" err="1">
                <a:solidFill>
                  <a:schemeClr val="accent5">
                    <a:lumMod val="75000"/>
                  </a:schemeClr>
                </a:solidFill>
              </a:rPr>
              <a:t>Savarankiškai</a:t>
            </a:r>
            <a:r>
              <a:rPr lang="en-US" sz="1400" b="1" dirty="0">
                <a:solidFill>
                  <a:schemeClr val="accent5">
                    <a:lumMod val="75000"/>
                  </a:schemeClr>
                </a:solidFill>
              </a:rPr>
              <a:t> </a:t>
            </a:r>
            <a:r>
              <a:rPr lang="en-US" sz="1400" b="1" dirty="0" err="1">
                <a:solidFill>
                  <a:schemeClr val="accent5">
                    <a:lumMod val="75000"/>
                  </a:schemeClr>
                </a:solidFill>
              </a:rPr>
              <a:t>dirbančio</a:t>
            </a:r>
            <a:r>
              <a:rPr lang="en-US" sz="1400" b="1" dirty="0">
                <a:solidFill>
                  <a:schemeClr val="accent5">
                    <a:lumMod val="75000"/>
                  </a:schemeClr>
                </a:solidFill>
              </a:rPr>
              <a:t> </a:t>
            </a:r>
            <a:r>
              <a:rPr lang="en-US" sz="1400" b="1" dirty="0" err="1" smtClean="0">
                <a:solidFill>
                  <a:schemeClr val="accent5">
                    <a:lumMod val="75000"/>
                  </a:schemeClr>
                </a:solidFill>
              </a:rPr>
              <a:t>išmoka</a:t>
            </a:r>
            <a:endParaRPr lang="lt-LT" sz="1400" b="1" dirty="0" smtClean="0">
              <a:solidFill>
                <a:schemeClr val="accent5">
                  <a:lumMod val="75000"/>
                </a:schemeClr>
              </a:solidFill>
            </a:endParaRPr>
          </a:p>
          <a:p>
            <a:endParaRPr lang="en-US" sz="1400" b="1" dirty="0"/>
          </a:p>
          <a:p>
            <a:pPr marL="285750" indent="-285750" algn="just">
              <a:buFont typeface="Wingdings" panose="05000000000000000000" pitchFamily="2" charset="2"/>
              <a:buChar char="§"/>
            </a:pPr>
            <a:r>
              <a:rPr lang="lt-LT" sz="1400" dirty="0"/>
              <a:t>Išmokas </a:t>
            </a:r>
            <a:r>
              <a:rPr lang="lt-LT" sz="1400" dirty="0" smtClean="0"/>
              <a:t>gali </a:t>
            </a:r>
            <a:r>
              <a:rPr lang="lt-LT" sz="1400" dirty="0"/>
              <a:t>gauti savarankiškai dirbantys asmenys, kurių </a:t>
            </a:r>
            <a:r>
              <a:rPr lang="lt-LT" sz="1400" b="1" dirty="0"/>
              <a:t>veiklos buvo apribotos dėl </a:t>
            </a:r>
            <a:r>
              <a:rPr lang="lt-LT" sz="1400" b="1" dirty="0" smtClean="0"/>
              <a:t>LRV paskelbtos </a:t>
            </a:r>
            <a:r>
              <a:rPr lang="lt-LT" sz="1400" b="1" dirty="0"/>
              <a:t>ekstremaliosios situacijos bei karantino ir yra įtrauktos į </a:t>
            </a:r>
            <a:r>
              <a:rPr lang="lt-LT" sz="1400" b="1" dirty="0" smtClean="0"/>
              <a:t>LRV </a:t>
            </a:r>
            <a:r>
              <a:rPr lang="lt-LT" sz="1400" b="1" dirty="0"/>
              <a:t>patvirtintą apribotų veiklų </a:t>
            </a:r>
            <a:r>
              <a:rPr lang="lt-LT" sz="1400" b="1" dirty="0" smtClean="0"/>
              <a:t>sąrašą</a:t>
            </a:r>
            <a:r>
              <a:rPr lang="lt-LT" sz="1400" b="1" dirty="0"/>
              <a:t> </a:t>
            </a:r>
            <a:r>
              <a:rPr lang="lt-LT" sz="1400" b="1" dirty="0">
                <a:hlinkClick r:id="rId4"/>
              </a:rPr>
              <a:t>čia.</a:t>
            </a:r>
            <a:endParaRPr lang="lt-LT" sz="1400" b="1" dirty="0"/>
          </a:p>
          <a:p>
            <a:pPr marL="285750" indent="-285750" algn="just">
              <a:buFont typeface="Wingdings" panose="05000000000000000000" pitchFamily="2" charset="2"/>
              <a:buChar char="§"/>
            </a:pPr>
            <a:r>
              <a:rPr lang="lt-LT" sz="1400" dirty="0"/>
              <a:t>Ekstremaliajai situacijai ar karantinui pasibaigus, išmoka dirbantiems savarankiškai dar bus mokama vieną </a:t>
            </a:r>
            <a:r>
              <a:rPr lang="lt-LT" sz="1400" dirty="0" smtClean="0"/>
              <a:t>mėnesį. </a:t>
            </a:r>
          </a:p>
          <a:p>
            <a:pPr marL="285750" indent="-285750" algn="just">
              <a:buFont typeface="Wingdings" panose="05000000000000000000" pitchFamily="2" charset="2"/>
              <a:buChar char="§"/>
            </a:pPr>
            <a:endParaRPr lang="lt-LT" sz="1400" dirty="0"/>
          </a:p>
          <a:p>
            <a:pPr algn="just"/>
            <a:r>
              <a:rPr lang="lt-LT" sz="1400" dirty="0"/>
              <a:t>S</a:t>
            </a:r>
            <a:r>
              <a:rPr lang="lt-LT" sz="1400" dirty="0" smtClean="0"/>
              <a:t>avarankiškai </a:t>
            </a:r>
            <a:r>
              <a:rPr lang="lt-LT" sz="1400" dirty="0"/>
              <a:t>dirbantys asmenys pretenduoti </a:t>
            </a:r>
            <a:r>
              <a:rPr lang="lt-LT" sz="1400" dirty="0" smtClean="0"/>
              <a:t>į </a:t>
            </a:r>
            <a:r>
              <a:rPr lang="lt-LT" sz="1400" b="1" dirty="0" smtClean="0"/>
              <a:t>260 eurų dydžio </a:t>
            </a:r>
            <a:r>
              <a:rPr lang="lt-LT" sz="1400" b="1" dirty="0"/>
              <a:t>išmoką </a:t>
            </a:r>
            <a:r>
              <a:rPr lang="lt-LT" sz="1400" dirty="0"/>
              <a:t>galės, jeigu atitiks šias </a:t>
            </a:r>
            <a:r>
              <a:rPr lang="lt-LT" sz="1400" dirty="0" smtClean="0"/>
              <a:t>LR Užimtumo </a:t>
            </a:r>
            <a:r>
              <a:rPr lang="lt-LT" sz="1400" dirty="0"/>
              <a:t>įstatyme nustatytas sąlygas: </a:t>
            </a:r>
          </a:p>
          <a:p>
            <a:pPr marL="285750" indent="-285750" algn="just">
              <a:buFont typeface="Wingdings" panose="05000000000000000000" pitchFamily="2" charset="2"/>
              <a:buChar char="§"/>
            </a:pPr>
            <a:r>
              <a:rPr lang="lt-LT" sz="1400" dirty="0"/>
              <a:t>savarankiška veikla buvo registruota ne trumpesnį </a:t>
            </a:r>
            <a:r>
              <a:rPr lang="lt-LT" sz="1400" dirty="0" smtClean="0"/>
              <a:t>kaip </a:t>
            </a:r>
            <a:r>
              <a:rPr lang="lt-LT" sz="1400" dirty="0"/>
              <a:t>3 mėnesių laikotarpį per 12 mėnesių ir nebuvo išregistruota iki </a:t>
            </a:r>
            <a:r>
              <a:rPr lang="lt-LT" sz="1400" dirty="0" smtClean="0"/>
              <a:t>LRV </a:t>
            </a:r>
            <a:r>
              <a:rPr lang="lt-LT" sz="1400" dirty="0"/>
              <a:t>paskelbtos ekstremaliosios situacijos ir karantino, kurio metu nustatyti ūkinės veiklos apribojimai, paskelbimo dienos;</a:t>
            </a:r>
          </a:p>
          <a:p>
            <a:pPr marL="285750" indent="-285750" algn="just">
              <a:buFont typeface="Wingdings" panose="05000000000000000000" pitchFamily="2" charset="2"/>
              <a:buChar char="§"/>
            </a:pPr>
            <a:r>
              <a:rPr lang="lt-LT" sz="1400" dirty="0"/>
              <a:t>dėl ūkinės veiklos ribojimų asmuo įtrauktas į Valstybinės mokesčių inspekcijos Savarankiškai dirbančių asmenų, pripažintų nukentėjusiais nuo ekstremaliosios situacijos ir karantino, kurio metu </a:t>
            </a:r>
            <a:r>
              <a:rPr lang="lt-LT" sz="1400" dirty="0" smtClean="0"/>
              <a:t>LRV </a:t>
            </a:r>
            <a:r>
              <a:rPr lang="lt-LT" sz="1400" dirty="0"/>
              <a:t>nustato ūkinės veiklos apribojimus, sąrašą;</a:t>
            </a:r>
          </a:p>
          <a:p>
            <a:pPr marL="285750" indent="-285750" algn="just">
              <a:buFont typeface="Wingdings" panose="05000000000000000000" pitchFamily="2" charset="2"/>
              <a:buChar char="§"/>
            </a:pPr>
            <a:r>
              <a:rPr lang="lt-LT" sz="1400" dirty="0"/>
              <a:t>jeigu dirba, jam priskaičiuotas darbo užmokestis pagal darbo sutartį ar darbo santykiams prilygintus teisinius santykius yra ne didesnis už </a:t>
            </a:r>
            <a:r>
              <a:rPr lang="lt-LT" sz="1400" dirty="0" smtClean="0"/>
              <a:t>LRV patvirtintą MMA;</a:t>
            </a:r>
            <a:endParaRPr lang="lt-LT" sz="1400" dirty="0"/>
          </a:p>
          <a:p>
            <a:pPr marL="285750" indent="-285750" algn="just">
              <a:buFont typeface="Wingdings" panose="05000000000000000000" pitchFamily="2" charset="2"/>
              <a:buChar char="§"/>
            </a:pPr>
            <a:r>
              <a:rPr lang="lt-LT" sz="1400" dirty="0"/>
              <a:t>juridinio asmens atveju – neturi likviduojamos ar bankrutuojančios įmonės statuso.</a:t>
            </a:r>
          </a:p>
          <a:p>
            <a:pPr marL="285750" indent="-285750">
              <a:buFont typeface="Wingdings" panose="05000000000000000000" pitchFamily="2" charset="2"/>
              <a:buChar char="§"/>
            </a:pPr>
            <a:endParaRPr lang="lt-LT" sz="1400" dirty="0" smtClean="0"/>
          </a:p>
          <a:p>
            <a:endParaRPr lang="lt-LT" sz="1400" b="1" dirty="0">
              <a:hlinkClick r:id="rId5"/>
            </a:endParaRPr>
          </a:p>
          <a:p>
            <a:r>
              <a:rPr lang="lt-LT" sz="1400" dirty="0" smtClean="0">
                <a:hlinkClick r:id="rId5"/>
              </a:rPr>
              <a:t>www.uzt.lt</a:t>
            </a:r>
            <a:r>
              <a:rPr lang="lt-LT" sz="1400" dirty="0" smtClean="0"/>
              <a:t> </a:t>
            </a:r>
            <a:endParaRPr lang="lt-LT" sz="1400" dirty="0"/>
          </a:p>
        </p:txBody>
      </p:sp>
    </p:spTree>
    <p:extLst>
      <p:ext uri="{BB962C8B-B14F-4D97-AF65-F5344CB8AC3E}">
        <p14:creationId xmlns:p14="http://schemas.microsoft.com/office/powerpoint/2010/main" val="142401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smtClean="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4" name="TextBox 3"/>
          <p:cNvSpPr txBox="1"/>
          <p:nvPr/>
        </p:nvSpPr>
        <p:spPr>
          <a:xfrm>
            <a:off x="342900" y="1543050"/>
            <a:ext cx="11620500" cy="3970318"/>
          </a:xfrm>
          <a:prstGeom prst="rect">
            <a:avLst/>
          </a:prstGeom>
          <a:noFill/>
        </p:spPr>
        <p:txBody>
          <a:bodyPr wrap="square" rtlCol="0">
            <a:spAutoFit/>
          </a:bodyPr>
          <a:lstStyle/>
          <a:p>
            <a:r>
              <a:rPr lang="lt-LT" sz="1400" b="1" dirty="0" smtClean="0">
                <a:solidFill>
                  <a:schemeClr val="accent5">
                    <a:lumMod val="75000"/>
                  </a:schemeClr>
                </a:solidFill>
              </a:rPr>
              <a:t>Darbo paieškos išmoka </a:t>
            </a:r>
          </a:p>
          <a:p>
            <a:endParaRPr lang="en-US" sz="1400" b="1" dirty="0"/>
          </a:p>
          <a:p>
            <a:r>
              <a:rPr lang="lt-LT" sz="1400" b="1" dirty="0" smtClean="0"/>
              <a:t>Į darbo </a:t>
            </a:r>
            <a:r>
              <a:rPr lang="lt-LT" sz="1400" b="1" dirty="0"/>
              <a:t>paieškos išmoką galės pretenduoti asmenys, atitinkantys šias sąlygas:</a:t>
            </a:r>
          </a:p>
          <a:p>
            <a:pPr marL="285750" indent="-285750">
              <a:buFont typeface="Wingdings" panose="05000000000000000000" pitchFamily="2" charset="2"/>
              <a:buChar char="§"/>
            </a:pPr>
            <a:r>
              <a:rPr lang="lt-LT" sz="1400" dirty="0"/>
              <a:t>asmeniui suteiktas bedarbio </a:t>
            </a:r>
            <a:r>
              <a:rPr lang="lt-LT" sz="1400" dirty="0" smtClean="0"/>
              <a:t>statusas</a:t>
            </a:r>
            <a:endParaRPr lang="lt-LT" sz="1400" dirty="0"/>
          </a:p>
          <a:p>
            <a:pPr marL="285750" indent="-285750">
              <a:buFont typeface="Wingdings" panose="05000000000000000000" pitchFamily="2" charset="2"/>
              <a:buChar char="§"/>
            </a:pPr>
            <a:r>
              <a:rPr lang="lt-LT" sz="1400" dirty="0"/>
              <a:t>bedarbis kreipimosi dėl darbo paieškos išmokos į Užimtumo tarnybą ir sprendimo dėl šios išmokos skyrimo metu nedalyvauja aktyvios darbo rinkos politikos </a:t>
            </a:r>
            <a:r>
              <a:rPr lang="lt-LT" sz="1400" dirty="0" smtClean="0"/>
              <a:t>priemonėse</a:t>
            </a:r>
            <a:endParaRPr lang="lt-LT" sz="1400" dirty="0"/>
          </a:p>
          <a:p>
            <a:pPr marL="285750" indent="-285750">
              <a:buFont typeface="Wingdings" panose="05000000000000000000" pitchFamily="2" charset="2"/>
              <a:buChar char="§"/>
            </a:pPr>
            <a:r>
              <a:rPr lang="lt-LT" sz="1400" dirty="0" smtClean="0"/>
              <a:t>asmens </a:t>
            </a:r>
            <a:r>
              <a:rPr lang="lt-LT" sz="1400" dirty="0"/>
              <a:t>darbo sutartis ar darbo santykiams prilyginti teisiniai santykiai pasibaigė ne anksčiau kaip 3 mėn. iki Lietuvos Respublikos Vyriausybės paskelbtos ekstremaliosios situacijos ar </a:t>
            </a:r>
            <a:r>
              <a:rPr lang="lt-LT" sz="1400" dirty="0" smtClean="0"/>
              <a:t>karantino</a:t>
            </a:r>
            <a:endParaRPr lang="lt-LT" sz="1400" dirty="0"/>
          </a:p>
          <a:p>
            <a:pPr marL="285750" indent="-285750">
              <a:buFont typeface="Wingdings" panose="05000000000000000000" pitchFamily="2" charset="2"/>
              <a:buChar char="§"/>
            </a:pPr>
            <a:r>
              <a:rPr lang="lt-LT" sz="1400" dirty="0"/>
              <a:t>asmuo neturi teisės gauti nedarbo socialinio draudimo išmokos ar jos mokėjimo laikotarpis asmens kreipimosi į Užimtumo tarnybą metu yra pasibaigęs.</a:t>
            </a:r>
          </a:p>
          <a:p>
            <a:endParaRPr lang="lt-LT" sz="1400" dirty="0" smtClean="0"/>
          </a:p>
          <a:p>
            <a:r>
              <a:rPr lang="lt-LT" sz="1400" dirty="0" smtClean="0"/>
              <a:t>Mokama visos ekstremaliosios situacijos </a:t>
            </a:r>
            <a:r>
              <a:rPr lang="lt-LT" sz="1400" dirty="0"/>
              <a:t>ar </a:t>
            </a:r>
            <a:r>
              <a:rPr lang="lt-LT" sz="1400" dirty="0" smtClean="0"/>
              <a:t>karantino metu ir dar </a:t>
            </a:r>
            <a:r>
              <a:rPr lang="lt-LT" sz="1400" b="1" dirty="0" smtClean="0"/>
              <a:t>1 </a:t>
            </a:r>
            <a:r>
              <a:rPr lang="lt-LT" sz="1400" b="1" dirty="0"/>
              <a:t>mėnesį po ekstremaliosios situacijos ar karantino atšaukimo ar bent vieno iš jų paskelbimo termino suėjimo. </a:t>
            </a:r>
          </a:p>
          <a:p>
            <a:endParaRPr lang="lt-LT" sz="1400" dirty="0"/>
          </a:p>
          <a:p>
            <a:r>
              <a:rPr lang="lt-LT" sz="1400" b="1" dirty="0"/>
              <a:t>Darbo paieškos išmokos dydis </a:t>
            </a:r>
            <a:r>
              <a:rPr lang="lt-LT" sz="1400" b="1" dirty="0" smtClean="0"/>
              <a:t>33 </a:t>
            </a:r>
            <a:r>
              <a:rPr lang="lt-LT" sz="1400" b="1" dirty="0"/>
              <a:t>proc. MMA</a:t>
            </a:r>
            <a:r>
              <a:rPr lang="lt-LT" sz="1400" dirty="0"/>
              <a:t>, galiojusios tą mėnesį, už kurį mokama darbo paieškos išmoka.</a:t>
            </a:r>
          </a:p>
          <a:p>
            <a:r>
              <a:rPr lang="lt-LT" sz="1400" dirty="0"/>
              <a:t>Nuo 2021 m. sausio 1 d. MMA padidinus iki 642 eurų, darbo paieškos išmoka nuo sausio mėn. sieks </a:t>
            </a:r>
            <a:r>
              <a:rPr lang="lt-LT" sz="1400" b="1" dirty="0"/>
              <a:t>211,86 </a:t>
            </a:r>
            <a:r>
              <a:rPr lang="lt-LT" sz="1400" b="1" dirty="0" smtClean="0"/>
              <a:t>euro. </a:t>
            </a:r>
            <a:endParaRPr lang="lt-LT" sz="1400" b="1" dirty="0"/>
          </a:p>
          <a:p>
            <a:endParaRPr lang="lt-LT" sz="1400" dirty="0" smtClean="0"/>
          </a:p>
          <a:p>
            <a:endParaRPr lang="lt-LT" sz="1400" b="1" dirty="0">
              <a:hlinkClick r:id="rId4"/>
            </a:endParaRPr>
          </a:p>
          <a:p>
            <a:r>
              <a:rPr lang="lt-LT" sz="1400" b="1" dirty="0" smtClean="0">
                <a:hlinkClick r:id="rId4"/>
              </a:rPr>
              <a:t>www.uzt.lt</a:t>
            </a:r>
            <a:r>
              <a:rPr lang="lt-LT" sz="1400" b="1" dirty="0" smtClean="0"/>
              <a:t> </a:t>
            </a:r>
            <a:endParaRPr lang="lt-LT" sz="1400" b="1" dirty="0"/>
          </a:p>
        </p:txBody>
      </p:sp>
    </p:spTree>
    <p:extLst>
      <p:ext uri="{BB962C8B-B14F-4D97-AF65-F5344CB8AC3E}">
        <p14:creationId xmlns:p14="http://schemas.microsoft.com/office/powerpoint/2010/main" val="1962302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smtClean="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4" name="TextBox 3"/>
          <p:cNvSpPr txBox="1"/>
          <p:nvPr/>
        </p:nvSpPr>
        <p:spPr>
          <a:xfrm>
            <a:off x="291141" y="1470684"/>
            <a:ext cx="11742708" cy="5047536"/>
          </a:xfrm>
          <a:prstGeom prst="rect">
            <a:avLst/>
          </a:prstGeom>
          <a:noFill/>
        </p:spPr>
        <p:txBody>
          <a:bodyPr wrap="square" rtlCol="0">
            <a:spAutoFit/>
          </a:bodyPr>
          <a:lstStyle/>
          <a:p>
            <a:r>
              <a:rPr lang="lt-LT" sz="1400" b="1" u="sng" dirty="0" smtClean="0">
                <a:solidFill>
                  <a:schemeClr val="accent5">
                    <a:lumMod val="75000"/>
                  </a:schemeClr>
                </a:solidFill>
              </a:rPr>
              <a:t>Subsidijos nuo COVID-19 nukentėjusioms įmonėms – vienkartinės išmokos likvidumui išsaugoti</a:t>
            </a:r>
          </a:p>
          <a:p>
            <a:endParaRPr lang="lt-LT" sz="1400" b="1" dirty="0"/>
          </a:p>
          <a:p>
            <a:r>
              <a:rPr lang="lt-LT" sz="1400" dirty="0"/>
              <a:t>S</a:t>
            </a:r>
            <a:r>
              <a:rPr lang="lt-LT" sz="1400" dirty="0" smtClean="0"/>
              <a:t>avarankiškų įmonių </a:t>
            </a:r>
            <a:r>
              <a:rPr lang="lt-LT" sz="1400" dirty="0"/>
              <a:t>pateiktoms subsidijų paraiškoms tenkinti </a:t>
            </a:r>
            <a:r>
              <a:rPr lang="lt-LT" sz="1400" b="1" dirty="0" smtClean="0"/>
              <a:t>iki 50 mln. </a:t>
            </a:r>
            <a:r>
              <a:rPr lang="lt-LT" sz="1400" b="1" dirty="0" err="1" smtClean="0"/>
              <a:t>Eur</a:t>
            </a:r>
            <a:r>
              <a:rPr lang="lt-LT" sz="1400" b="1" dirty="0" smtClean="0"/>
              <a:t>. </a:t>
            </a:r>
            <a:r>
              <a:rPr lang="lt-LT" sz="1400" dirty="0" smtClean="0"/>
              <a:t>Nesavarankiškų įmonių pateiktoms subsidijų paraiškoms tenkinti </a:t>
            </a:r>
            <a:r>
              <a:rPr lang="lt-LT" sz="1400" b="1" dirty="0" smtClean="0"/>
              <a:t>iki </a:t>
            </a:r>
            <a:r>
              <a:rPr lang="lt-LT" sz="1400" b="1" dirty="0"/>
              <a:t>100 </a:t>
            </a:r>
            <a:r>
              <a:rPr lang="lt-LT" sz="1400" b="1" dirty="0" smtClean="0"/>
              <a:t>mln. </a:t>
            </a:r>
            <a:r>
              <a:rPr lang="lt-LT" sz="1400" b="1" dirty="0" err="1" smtClean="0"/>
              <a:t>Eur</a:t>
            </a:r>
            <a:r>
              <a:rPr lang="lt-LT" sz="1400" dirty="0" smtClean="0"/>
              <a:t> </a:t>
            </a:r>
          </a:p>
          <a:p>
            <a:r>
              <a:rPr lang="lt-LT" sz="1400" dirty="0" smtClean="0"/>
              <a:t>Paraiškas </a:t>
            </a:r>
            <a:r>
              <a:rPr lang="lt-LT" sz="1400" dirty="0"/>
              <a:t>subsidijai gauti bus galima teikti iki kol bus paskirstyta visa bendrai skirta įmonių subsidijų suma, bet ne vėliau kaip iki </a:t>
            </a:r>
            <a:r>
              <a:rPr lang="lt-LT" sz="1400" dirty="0" smtClean="0"/>
              <a:t>2021-06-01</a:t>
            </a:r>
            <a:r>
              <a:rPr lang="lt-LT" sz="1400" dirty="0"/>
              <a:t>. </a:t>
            </a:r>
            <a:endParaRPr lang="lt-LT" sz="1400" dirty="0" smtClean="0"/>
          </a:p>
          <a:p>
            <a:pPr algn="just"/>
            <a:r>
              <a:rPr lang="lt-LT" sz="1400" dirty="0" smtClean="0"/>
              <a:t>Atsižvelgiant į tai, kad pareiškėjas gali vykdyti tiek ekonominę, tiek neekonominę veiklą, tinkamu pareiškėju Juridinis </a:t>
            </a:r>
            <a:r>
              <a:rPr lang="lt-LT" sz="1400" dirty="0"/>
              <a:t>asmuo laikomas ta dalimi, kuria vykdo ekonominę veiklą ir tokiam pareiškėjui skaičiuojamas nuo GPM dalies, proporcingos jo vykdomai ekonominei veiklai. </a:t>
            </a:r>
          </a:p>
          <a:p>
            <a:endParaRPr lang="lt-LT" sz="1400" dirty="0"/>
          </a:p>
          <a:p>
            <a:r>
              <a:rPr lang="lt-LT" sz="1400" b="1" dirty="0"/>
              <a:t>Subsidija gali būti skiriama savarankiškai įmonei kai ji atitinka vieną iš sąlygų</a:t>
            </a:r>
            <a:r>
              <a:rPr lang="lt-LT" sz="1400" b="1" dirty="0" smtClean="0"/>
              <a:t>:</a:t>
            </a:r>
            <a:endParaRPr lang="lt-LT" sz="1400" dirty="0"/>
          </a:p>
          <a:p>
            <a:pPr marL="285750" indent="-285750">
              <a:buFont typeface="Wingdings" panose="05000000000000000000" pitchFamily="2" charset="2"/>
              <a:buChar char="§"/>
            </a:pPr>
            <a:r>
              <a:rPr lang="lt-LT" sz="1400" dirty="0"/>
              <a:t>įmonės vidutinė mėnesio apyvarta nuo 2020 m. </a:t>
            </a:r>
            <a:r>
              <a:rPr lang="lt-LT" sz="1400" b="1" dirty="0"/>
              <a:t>lapkričio 1 d. </a:t>
            </a:r>
            <a:r>
              <a:rPr lang="lt-LT" sz="1400" dirty="0"/>
              <a:t>iki 2021 m. sausio 31 d., palyginti su tuo pačiu laikotarpiu 2019-2020 m. sumažėjo </a:t>
            </a:r>
            <a:r>
              <a:rPr lang="lt-LT" sz="1400" b="1" dirty="0"/>
              <a:t>ne mažiau kaip 30 proc.</a:t>
            </a:r>
            <a:r>
              <a:rPr lang="lt-LT" sz="1400" dirty="0"/>
              <a:t> (jei įmonės pagrindinė veikla buvo apribota </a:t>
            </a:r>
            <a:r>
              <a:rPr lang="lt-LT" sz="1400" b="1" dirty="0"/>
              <a:t>po</a:t>
            </a:r>
            <a:r>
              <a:rPr lang="lt-LT" sz="1400" dirty="0"/>
              <a:t> 2020 m. lapkričio 30 d., tai vidutinė mėnesio apyvarta lyginama nuo 2020 m. gruodžio 1 d. </a:t>
            </a:r>
            <a:r>
              <a:rPr lang="lt-LT" sz="1400" b="1" dirty="0"/>
              <a:t>iki</a:t>
            </a:r>
            <a:r>
              <a:rPr lang="lt-LT" sz="1400" dirty="0"/>
              <a:t> 2021 m. sausio 31 d. palyginus su tuo pačiu laikotarpiu 2019-2020 m</a:t>
            </a:r>
            <a:r>
              <a:rPr lang="lt-LT" sz="1400" dirty="0" smtClean="0"/>
              <a:t>. </a:t>
            </a:r>
          </a:p>
          <a:p>
            <a:pPr marL="285750" indent="-285750">
              <a:buFont typeface="Wingdings" panose="05000000000000000000" pitchFamily="2" charset="2"/>
              <a:buChar char="§"/>
            </a:pPr>
            <a:r>
              <a:rPr lang="lt-LT" sz="1400" dirty="0" smtClean="0"/>
              <a:t>jei </a:t>
            </a:r>
            <a:r>
              <a:rPr lang="lt-LT" sz="1400" dirty="0"/>
              <a:t>įmonė įsteigta nuo 2019 m. lapkričio 1 d. iki 2020 m. lapkričio 30 d., ir nuo 2019 m. lapkričio 1 d. iki 2020 m. sausio 31 d. pajamų negavo, o jos pagrindinė ūkinė veikla įtraukta į karantino metu ribojamų ir netiesiogiai ribojamų </a:t>
            </a:r>
            <a:r>
              <a:rPr lang="lt-LT" sz="1400" dirty="0">
                <a:hlinkClick r:id="rId4"/>
              </a:rPr>
              <a:t>ūkinių veiklų sąrašą</a:t>
            </a:r>
            <a:r>
              <a:rPr lang="lt-LT" sz="1400" dirty="0" smtClean="0"/>
              <a:t>.</a:t>
            </a:r>
          </a:p>
          <a:p>
            <a:pPr marL="285750" indent="-285750">
              <a:buFont typeface="Wingdings" panose="05000000000000000000" pitchFamily="2" charset="2"/>
              <a:buChar char="§"/>
            </a:pPr>
            <a:r>
              <a:rPr lang="lt-LT" sz="1400" dirty="0" smtClean="0"/>
              <a:t>Jei apyvarta krito ne dėl su COVID-19 susijusių priežasčių, laikoma, kad pareiškėjas neatitinka apyvartos kritimo ir jam subsidija negali būti skiriama. </a:t>
            </a:r>
          </a:p>
          <a:p>
            <a:endParaRPr lang="lt-LT" sz="1400" dirty="0" smtClean="0"/>
          </a:p>
          <a:p>
            <a:r>
              <a:rPr lang="lt-LT" sz="1400" b="1" dirty="0" smtClean="0"/>
              <a:t>Subsidija </a:t>
            </a:r>
            <a:r>
              <a:rPr lang="lt-LT" sz="1400" b="1" dirty="0"/>
              <a:t>apskaičiuojama pagal įmonės už 2019 metus sumokėtą ir / arba įskaitytą A klasei priskiriamą GPM sumą</a:t>
            </a:r>
            <a:r>
              <a:rPr lang="lt-LT" sz="1400" b="1" dirty="0" smtClean="0"/>
              <a:t>:</a:t>
            </a:r>
            <a:endParaRPr lang="lt-LT" sz="1400" dirty="0"/>
          </a:p>
          <a:p>
            <a:pPr marL="285750" indent="-285750">
              <a:buFont typeface="Wingdings" panose="05000000000000000000" pitchFamily="2" charset="2"/>
              <a:buChar char="§"/>
            </a:pPr>
            <a:r>
              <a:rPr lang="lt-LT" sz="1400" b="1" dirty="0"/>
              <a:t>25 proc.</a:t>
            </a:r>
            <a:r>
              <a:rPr lang="lt-LT" sz="1400" dirty="0"/>
              <a:t> nuo sumokėto ir / arba įskaityto GPM, jei pareiškėjo už 2019 metus sumokėta GPM suma buvo daugiau kaip 2 000 </a:t>
            </a:r>
            <a:r>
              <a:rPr lang="lt-LT" sz="1400" dirty="0" err="1"/>
              <a:t>Eur</a:t>
            </a:r>
            <a:r>
              <a:rPr lang="lt-LT" sz="1400" dirty="0"/>
              <a:t>.</a:t>
            </a:r>
          </a:p>
          <a:p>
            <a:pPr marL="285750" indent="-285750">
              <a:buFont typeface="Wingdings" panose="05000000000000000000" pitchFamily="2" charset="2"/>
              <a:buChar char="§"/>
            </a:pPr>
            <a:r>
              <a:rPr lang="lt-LT" sz="1400" b="1" dirty="0"/>
              <a:t>500 </a:t>
            </a:r>
            <a:r>
              <a:rPr lang="lt-LT" sz="1400" b="1" dirty="0" err="1"/>
              <a:t>Eur</a:t>
            </a:r>
            <a:r>
              <a:rPr lang="lt-LT" sz="1400" dirty="0"/>
              <a:t> subsidija, jei pareiškėjo už 2019 metus sumokėtas ir / arba įskaitytas GPM yra 2 000 </a:t>
            </a:r>
            <a:r>
              <a:rPr lang="lt-LT" sz="1400" dirty="0" err="1"/>
              <a:t>Eur</a:t>
            </a:r>
            <a:r>
              <a:rPr lang="lt-LT" sz="1400" dirty="0"/>
              <a:t> arba mažiau.</a:t>
            </a:r>
          </a:p>
          <a:p>
            <a:pPr marL="285750" indent="-285750">
              <a:buFont typeface="Wingdings" panose="05000000000000000000" pitchFamily="2" charset="2"/>
              <a:buChar char="§"/>
            </a:pPr>
            <a:r>
              <a:rPr lang="lt-LT" sz="1400" b="1" dirty="0"/>
              <a:t>500 </a:t>
            </a:r>
            <a:r>
              <a:rPr lang="lt-LT" sz="1400" b="1" dirty="0" err="1"/>
              <a:t>Eur</a:t>
            </a:r>
            <a:r>
              <a:rPr lang="lt-LT" sz="1400" dirty="0"/>
              <a:t> subsidija, nuo 2019 m. lapkričio 1 d. iki 2020 m lapkričio 30 d. įsteigtoms įmonėms,  kurios laikotarpyje 2019 m. lapkričio - 2020 m. sausio negavo pajamų.</a:t>
            </a:r>
          </a:p>
          <a:p>
            <a:r>
              <a:rPr lang="lt-LT" sz="1400" dirty="0" smtClean="0"/>
              <a:t>Bendra </a:t>
            </a:r>
            <a:r>
              <a:rPr lang="lt-LT" sz="1400" dirty="0"/>
              <a:t>vienai įmonei teikiamo finansavimo pagal Komunikatą (subsidijų, dotacijų, mokesčių lengvatų forma), įskaitant ir apskaičiuotą pagal Aprašą skiriamą subsidiją, suma negali viršyti 800 000 Eurų. </a:t>
            </a:r>
            <a:r>
              <a:rPr lang="lt-LT" sz="1400" dirty="0" smtClean="0">
                <a:hlinkClick r:id="rId5"/>
              </a:rPr>
              <a:t>Aprašas</a:t>
            </a:r>
            <a:r>
              <a:rPr lang="lt-LT" sz="1400" dirty="0" smtClean="0"/>
              <a:t>. </a:t>
            </a:r>
            <a:r>
              <a:rPr lang="lt-LT" sz="1400" b="1" dirty="0" smtClean="0"/>
              <a:t>Paraiškos teikiamos: savarankiškos įmonės per VMI, </a:t>
            </a:r>
            <a:r>
              <a:rPr lang="lt-LT" sz="1400" b="1" dirty="0"/>
              <a:t>s</a:t>
            </a:r>
            <a:r>
              <a:rPr lang="lt-LT" sz="1400" b="1" dirty="0" smtClean="0"/>
              <a:t>usijusios </a:t>
            </a:r>
            <a:r>
              <a:rPr lang="lt-LT" sz="1400" b="1" dirty="0"/>
              <a:t>(nesavarankiškos) įmonės paraišką turi teikti </a:t>
            </a:r>
            <a:r>
              <a:rPr lang="lt-LT" sz="1400" b="1" dirty="0">
                <a:hlinkClick r:id="rId6"/>
              </a:rPr>
              <a:t>per EDS</a:t>
            </a:r>
            <a:endParaRPr lang="en-US" sz="1400" b="1" dirty="0"/>
          </a:p>
        </p:txBody>
      </p:sp>
    </p:spTree>
    <p:extLst>
      <p:ext uri="{BB962C8B-B14F-4D97-AF65-F5344CB8AC3E}">
        <p14:creationId xmlns:p14="http://schemas.microsoft.com/office/powerpoint/2010/main" val="4157511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smtClean="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6" name="TextBox 5"/>
          <p:cNvSpPr txBox="1"/>
          <p:nvPr/>
        </p:nvSpPr>
        <p:spPr>
          <a:xfrm>
            <a:off x="342900" y="1543050"/>
            <a:ext cx="11620500" cy="5262979"/>
          </a:xfrm>
          <a:prstGeom prst="rect">
            <a:avLst/>
          </a:prstGeom>
          <a:noFill/>
        </p:spPr>
        <p:txBody>
          <a:bodyPr wrap="square" rtlCol="0">
            <a:spAutoFit/>
          </a:bodyPr>
          <a:lstStyle/>
          <a:p>
            <a:r>
              <a:rPr lang="lt-LT" sz="1400" b="1" u="sng" dirty="0">
                <a:solidFill>
                  <a:schemeClr val="accent5">
                    <a:lumMod val="75000"/>
                  </a:schemeClr>
                </a:solidFill>
              </a:rPr>
              <a:t>Tiesioginės paskolos nuo COVID-19 nukentėjusioms </a:t>
            </a:r>
            <a:r>
              <a:rPr lang="lt-LT" sz="1400" b="1" u="sng" dirty="0" smtClean="0">
                <a:solidFill>
                  <a:schemeClr val="accent5">
                    <a:lumMod val="75000"/>
                  </a:schemeClr>
                </a:solidFill>
              </a:rPr>
              <a:t>įmonėms - paskolos </a:t>
            </a:r>
            <a:r>
              <a:rPr lang="lt-LT" sz="1400" b="1" u="sng" dirty="0">
                <a:solidFill>
                  <a:schemeClr val="accent5">
                    <a:lumMod val="75000"/>
                  </a:schemeClr>
                </a:solidFill>
              </a:rPr>
              <a:t>verslo subjektų apyvartinėms išlaidoms </a:t>
            </a:r>
            <a:r>
              <a:rPr lang="lt-LT" sz="1400" b="1" u="sng" dirty="0" smtClean="0">
                <a:solidFill>
                  <a:schemeClr val="accent5">
                    <a:lumMod val="75000"/>
                  </a:schemeClr>
                </a:solidFill>
              </a:rPr>
              <a:t>finansuoti</a:t>
            </a:r>
          </a:p>
          <a:p>
            <a:endParaRPr lang="lt-LT" sz="1400" b="1" dirty="0" smtClean="0"/>
          </a:p>
          <a:p>
            <a:r>
              <a:rPr lang="lt-LT" sz="1400" b="1" dirty="0" smtClean="0"/>
              <a:t>Skirta: </a:t>
            </a:r>
            <a:r>
              <a:rPr lang="lt-LT" sz="1400" b="1" dirty="0"/>
              <a:t>smulkiojo ir vidutinio verslo (SVV) subjektai ir didelės įmonės</a:t>
            </a:r>
            <a:r>
              <a:rPr lang="lt-LT" sz="1400" dirty="0"/>
              <a:t>. </a:t>
            </a:r>
            <a:r>
              <a:rPr lang="lt-LT" sz="1400" dirty="0" smtClean="0"/>
              <a:t>Priemonei </a:t>
            </a:r>
            <a:r>
              <a:rPr lang="lt-LT" sz="1400" dirty="0"/>
              <a:t>įgyvendinti </a:t>
            </a:r>
            <a:r>
              <a:rPr lang="lt-LT" sz="1400" b="1" dirty="0"/>
              <a:t>skirta 30 mln. eurų </a:t>
            </a:r>
            <a:r>
              <a:rPr lang="lt-LT" sz="1400" dirty="0" smtClean="0"/>
              <a:t>LR </a:t>
            </a:r>
            <a:r>
              <a:rPr lang="lt-LT" sz="1400" dirty="0"/>
              <a:t>valstybės biudžeto lėšų</a:t>
            </a:r>
            <a:r>
              <a:rPr lang="lt-LT" sz="1400" dirty="0" smtClean="0"/>
              <a:t>. </a:t>
            </a:r>
          </a:p>
          <a:p>
            <a:endParaRPr lang="lt-LT" sz="1400" dirty="0" smtClean="0"/>
          </a:p>
          <a:p>
            <a:r>
              <a:rPr lang="lt-LT" sz="1400" b="1" dirty="0" smtClean="0"/>
              <a:t>Sutartis </a:t>
            </a:r>
            <a:r>
              <a:rPr lang="lt-LT" sz="1400" b="1" dirty="0"/>
              <a:t>galima pasirašyti ne vėliau kaip iki 2021 m. birželio 30 d.</a:t>
            </a:r>
            <a:r>
              <a:rPr lang="lt-LT" sz="1400" dirty="0"/>
              <a:t>, o lėšos paskolos gavėjui yra išmokamos ne vėliau kaip iki </a:t>
            </a:r>
            <a:r>
              <a:rPr lang="lt-LT" sz="1400" dirty="0" smtClean="0"/>
              <a:t>2021-09-30. </a:t>
            </a:r>
          </a:p>
          <a:p>
            <a:r>
              <a:rPr lang="lt-LT" sz="1400" b="1" dirty="0" smtClean="0"/>
              <a:t>Gali </a:t>
            </a:r>
            <a:r>
              <a:rPr lang="lt-LT" sz="1400" b="1" dirty="0"/>
              <a:t>būti apmokamos patirtos (planuojamos patirti) išlaidos nuo 2020 m. spalio 1 d. iki 2021 m. spalio 30 d</a:t>
            </a:r>
            <a:r>
              <a:rPr lang="lt-LT" sz="1400" b="1" dirty="0" smtClean="0"/>
              <a:t>. </a:t>
            </a:r>
          </a:p>
          <a:p>
            <a:r>
              <a:rPr lang="lt-LT" sz="1400" b="1" dirty="0" smtClean="0"/>
              <a:t>Patirtos išlaidos paskolos lėšomis gali būti apmokamos ne vėliau kaip 4 mėn. po paskolos sutarties pasirašymo.</a:t>
            </a:r>
          </a:p>
          <a:p>
            <a:r>
              <a:rPr lang="lt-LT" sz="1400" b="1" dirty="0" smtClean="0"/>
              <a:t>Paskolos teikiamos sumažintomis palūkanomis. Didžiausios </a:t>
            </a:r>
            <a:r>
              <a:rPr lang="lt-LT" sz="1400" b="1" dirty="0"/>
              <a:t>palūkanos SVV subjektams gali būti iki 0,69 proc., o didelėms įmonėms – iki 1,69 proc</a:t>
            </a:r>
            <a:r>
              <a:rPr lang="lt-LT" sz="1400" b="1" dirty="0" smtClean="0"/>
              <a:t>. </a:t>
            </a:r>
          </a:p>
          <a:p>
            <a:r>
              <a:rPr lang="lt-LT" sz="1400" b="1" dirty="0" smtClean="0"/>
              <a:t>Maksimalus paskolos terminas: </a:t>
            </a:r>
            <a:r>
              <a:rPr lang="lt-LT" sz="1400" dirty="0" smtClean="0"/>
              <a:t>72 mėn. </a:t>
            </a:r>
            <a:endParaRPr lang="lt-LT" sz="1400" dirty="0"/>
          </a:p>
          <a:p>
            <a:r>
              <a:rPr lang="lt-LT" sz="1400" dirty="0" smtClean="0"/>
              <a:t>Paskolos </a:t>
            </a:r>
            <a:r>
              <a:rPr lang="lt-LT" sz="1400" dirty="0"/>
              <a:t>teikiamos verslui, atitinkančiam LR Vyriausybės nustatytus pagalbos teikimo kriterijus (Nutarimas Nr. 1226), </a:t>
            </a:r>
            <a:r>
              <a:rPr lang="lt-LT" sz="1400" b="1" dirty="0"/>
              <a:t>kurių pagrindinis – apyvartos kritimas antrojo karantino metu nustatytais laikotarpiais daugiau nei 30 proc., o naujų įmonių atveju – jų veiklos apribojimas</a:t>
            </a:r>
            <a:r>
              <a:rPr lang="lt-LT" sz="1400" b="1" dirty="0" smtClean="0"/>
              <a:t>. Yra </a:t>
            </a:r>
            <a:endParaRPr lang="lt-LT" sz="1400" b="1" dirty="0"/>
          </a:p>
          <a:p>
            <a:endParaRPr lang="lt-LT" sz="1400" b="1" dirty="0" smtClean="0"/>
          </a:p>
          <a:p>
            <a:r>
              <a:rPr lang="lt-LT" sz="1400" b="1" dirty="0"/>
              <a:t>Vienam paskolos gavėjui gali būti suteikta tik viena </a:t>
            </a:r>
            <a:r>
              <a:rPr lang="lt-LT" sz="1400" b="1" dirty="0" smtClean="0"/>
              <a:t>paskola: </a:t>
            </a:r>
          </a:p>
          <a:p>
            <a:pPr marL="285750" indent="-285750">
              <a:buFont typeface="Wingdings" panose="05000000000000000000" pitchFamily="2" charset="2"/>
              <a:buChar char="§"/>
            </a:pPr>
            <a:r>
              <a:rPr lang="lt-LT" sz="1400" dirty="0" smtClean="0"/>
              <a:t>negali </a:t>
            </a:r>
            <a:r>
              <a:rPr lang="lt-LT" sz="1400" dirty="0"/>
              <a:t>viršyti vieno mėnesio vidutinės apyvartos dydžio ir bet kuriuo atveju negali siekti daugiau kaip 100 tūkst. </a:t>
            </a:r>
            <a:r>
              <a:rPr lang="lt-LT" sz="1400" dirty="0" err="1"/>
              <a:t>Eur</a:t>
            </a:r>
            <a:r>
              <a:rPr lang="lt-LT" sz="1400" dirty="0"/>
              <a:t>. </a:t>
            </a:r>
          </a:p>
          <a:p>
            <a:pPr marL="285750" indent="-285750">
              <a:buFont typeface="Wingdings" panose="05000000000000000000" pitchFamily="2" charset="2"/>
              <a:buChar char="§"/>
            </a:pPr>
            <a:r>
              <a:rPr lang="lt-LT" sz="1400" dirty="0" smtClean="0"/>
              <a:t>negali </a:t>
            </a:r>
            <a:r>
              <a:rPr lang="lt-LT" sz="1400" dirty="0"/>
              <a:t>viršyti dvigubos paskolos gavėjo darbuotojams priskaičiuotos darbo užmokesčio su mokesčiais sumos per metus arba 25 procentų paskolos gavėjo 2019 m. apyvartos</a:t>
            </a:r>
            <a:r>
              <a:rPr lang="lt-LT" sz="1400" dirty="0" smtClean="0"/>
              <a:t>.</a:t>
            </a:r>
            <a:endParaRPr lang="lt-LT" sz="1400" dirty="0"/>
          </a:p>
          <a:p>
            <a:r>
              <a:rPr lang="lt-LT" sz="1400" dirty="0"/>
              <a:t>Vidutinės mėnesio apyvartos skaičiavimo laikotarpis yra nustatomas ir paskolos dydis apskaičiuojamas pagal INVEGOS patvirtintą metodiką, ir pagal ją parengtą </a:t>
            </a:r>
            <a:r>
              <a:rPr lang="lt-LT" sz="1400" u="sng" dirty="0">
                <a:hlinkClick r:id="rId4"/>
              </a:rPr>
              <a:t>paskolos sumos apskaičiavimo </a:t>
            </a:r>
            <a:r>
              <a:rPr lang="lt-LT" sz="1400" u="sng" dirty="0" smtClean="0">
                <a:hlinkClick r:id="rId4"/>
              </a:rPr>
              <a:t>skaičiuoklę</a:t>
            </a:r>
            <a:r>
              <a:rPr lang="lt-LT" sz="1400" dirty="0" smtClean="0"/>
              <a:t>. Sutarties sudarymo ir administravimo mokesčiai netaikomi. Paskolą </a:t>
            </a:r>
            <a:r>
              <a:rPr lang="lt-LT" sz="1400" dirty="0"/>
              <a:t>ar jos dalį galima grąžinti anksčiau be papildomų mokesčių</a:t>
            </a:r>
            <a:r>
              <a:rPr lang="lt-LT" sz="1400" dirty="0" smtClean="0"/>
              <a:t>. </a:t>
            </a:r>
          </a:p>
          <a:p>
            <a:endParaRPr lang="lt-LT" sz="1400" dirty="0" smtClean="0"/>
          </a:p>
          <a:p>
            <a:r>
              <a:rPr lang="lt-LT" sz="1400" dirty="0"/>
              <a:t>Paskola pradedama grąžinti po paskolos sutarties sudarymo praėjus ne daugiau kaip 6 mėnesiams. </a:t>
            </a:r>
            <a:r>
              <a:rPr lang="lt-LT" sz="1400" dirty="0" smtClean="0"/>
              <a:t>paskolos </a:t>
            </a:r>
            <a:r>
              <a:rPr lang="lt-LT" sz="1400" dirty="0"/>
              <a:t>grąžinimas gali būti atidėtas papildomai iš viso iki 6 mėnesių laikotarpiui, jei paskolos gavėjas sutinka sumokėti nustatytą paskolos sutarties sąlygų pakeitimo </a:t>
            </a:r>
            <a:r>
              <a:rPr lang="lt-LT" sz="1400" dirty="0" smtClean="0"/>
              <a:t>mokestį -100 </a:t>
            </a:r>
            <a:r>
              <a:rPr lang="lt-LT" sz="1400" dirty="0" err="1" smtClean="0"/>
              <a:t>Eur</a:t>
            </a:r>
            <a:r>
              <a:rPr lang="lt-LT" sz="1400" dirty="0" smtClean="0"/>
              <a:t>. </a:t>
            </a:r>
            <a:endParaRPr lang="lt-LT" sz="1400" dirty="0"/>
          </a:p>
          <a:p>
            <a:endParaRPr lang="lt-LT" sz="1400" dirty="0"/>
          </a:p>
          <a:p>
            <a:endParaRPr lang="en-US" sz="1400" b="1" dirty="0"/>
          </a:p>
        </p:txBody>
      </p:sp>
    </p:spTree>
    <p:extLst>
      <p:ext uri="{BB962C8B-B14F-4D97-AF65-F5344CB8AC3E}">
        <p14:creationId xmlns:p14="http://schemas.microsoft.com/office/powerpoint/2010/main" val="3197533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smtClean="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6" name="TextBox 5"/>
          <p:cNvSpPr txBox="1"/>
          <p:nvPr/>
        </p:nvSpPr>
        <p:spPr>
          <a:xfrm>
            <a:off x="342900" y="1543050"/>
            <a:ext cx="11620500" cy="5478423"/>
          </a:xfrm>
          <a:prstGeom prst="rect">
            <a:avLst/>
          </a:prstGeom>
          <a:noFill/>
        </p:spPr>
        <p:txBody>
          <a:bodyPr wrap="square" rtlCol="0">
            <a:spAutoFit/>
          </a:bodyPr>
          <a:lstStyle/>
          <a:p>
            <a:r>
              <a:rPr lang="lt-LT" sz="1400" b="1" u="sng" dirty="0">
                <a:solidFill>
                  <a:schemeClr val="accent5">
                    <a:lumMod val="75000"/>
                  </a:schemeClr>
                </a:solidFill>
              </a:rPr>
              <a:t>Paskolos kelionių </a:t>
            </a:r>
            <a:r>
              <a:rPr lang="lt-LT" sz="1400" b="1" u="sng" dirty="0" smtClean="0">
                <a:solidFill>
                  <a:schemeClr val="accent5">
                    <a:lumMod val="75000"/>
                  </a:schemeClr>
                </a:solidFill>
              </a:rPr>
              <a:t>organizatoriams - atsiskaityti </a:t>
            </a:r>
            <a:r>
              <a:rPr lang="lt-LT" sz="1400" b="1" u="sng" dirty="0">
                <a:solidFill>
                  <a:schemeClr val="accent5">
                    <a:lumMod val="75000"/>
                  </a:schemeClr>
                </a:solidFill>
              </a:rPr>
              <a:t>su turistais už dėl COVID-19 protrūkio neįvykusias organizuotas turistines keliones</a:t>
            </a:r>
            <a:r>
              <a:rPr lang="lt-LT" sz="1400" b="1" u="sng" dirty="0" smtClean="0">
                <a:solidFill>
                  <a:schemeClr val="accent5">
                    <a:lumMod val="75000"/>
                  </a:schemeClr>
                </a:solidFill>
              </a:rPr>
              <a:t>.</a:t>
            </a:r>
          </a:p>
          <a:p>
            <a:r>
              <a:rPr lang="lt-LT" sz="1400" b="1" dirty="0"/>
              <a:t>Priemonei skirta suma:</a:t>
            </a:r>
            <a:r>
              <a:rPr lang="lt-LT" sz="1400" dirty="0"/>
              <a:t> iki 8 mln. </a:t>
            </a:r>
            <a:r>
              <a:rPr lang="lt-LT" sz="1400" dirty="0" err="1"/>
              <a:t>Eur</a:t>
            </a:r>
            <a:r>
              <a:rPr lang="lt-LT" sz="1400" dirty="0"/>
              <a:t> kelionių organizatoriams atsiskaityti su turistais už dėl COVID-19 protrūkio neįvykusias keliones</a:t>
            </a:r>
          </a:p>
          <a:p>
            <a:r>
              <a:rPr lang="lt-LT" sz="1400" b="1" dirty="0"/>
              <a:t>Paskolos dydis apskaičiuojamas</a:t>
            </a:r>
            <a:r>
              <a:rPr lang="lt-LT" sz="1400" dirty="0"/>
              <a:t> pagal paskolos gavėjo paraiškos dėl paskolos suteikimo pateikimo metu turimą grąžinti sumą turistams už dėl COVID-19 protrūkio neįvykusias keliones.</a:t>
            </a:r>
          </a:p>
          <a:p>
            <a:r>
              <a:rPr lang="lt-LT" sz="1400" b="1" dirty="0"/>
              <a:t>Maksimali paskolos suma:</a:t>
            </a:r>
            <a:r>
              <a:rPr lang="lt-LT" sz="1400" dirty="0"/>
              <a:t> 3 mln. </a:t>
            </a:r>
            <a:r>
              <a:rPr lang="lt-LT" sz="1400" dirty="0" err="1"/>
              <a:t>Eur</a:t>
            </a:r>
            <a:endParaRPr lang="lt-LT" sz="1400" dirty="0"/>
          </a:p>
          <a:p>
            <a:r>
              <a:rPr lang="lt-LT" sz="1400" dirty="0" smtClean="0"/>
              <a:t>Paskola </a:t>
            </a:r>
            <a:r>
              <a:rPr lang="lt-LT" sz="1400" dirty="0"/>
              <a:t>skiriama atsiskaityti su turistais už dėl pandemijos metu neįvykusias organizuotas turistines keliones.</a:t>
            </a:r>
          </a:p>
          <a:p>
            <a:r>
              <a:rPr lang="lt-LT" sz="1400" b="1" dirty="0"/>
              <a:t>Paskolą galite gauti, jei:</a:t>
            </a:r>
          </a:p>
          <a:p>
            <a:pPr marL="285750" indent="-285750">
              <a:buFont typeface="Wingdings" panose="05000000000000000000" pitchFamily="2" charset="2"/>
              <a:buChar char="§"/>
            </a:pPr>
            <a:r>
              <a:rPr lang="lt-LT" sz="1400" dirty="0"/>
              <a:t>Esate </a:t>
            </a:r>
            <a:r>
              <a:rPr lang="lt-LT" sz="1400" b="1" dirty="0"/>
              <a:t>SVV subjektas ar didelė įmonė</a:t>
            </a:r>
            <a:r>
              <a:rPr lang="lt-LT" sz="1400" dirty="0"/>
              <a:t>.</a:t>
            </a:r>
          </a:p>
          <a:p>
            <a:pPr marL="285750" indent="-285750">
              <a:buFont typeface="Wingdings" panose="05000000000000000000" pitchFamily="2" charset="2"/>
              <a:buChar char="§"/>
            </a:pPr>
            <a:r>
              <a:rPr lang="lt-LT" sz="1400" dirty="0"/>
              <a:t>Turite galiojantį kelionių organizatoriaus pažymėjimą.</a:t>
            </a:r>
          </a:p>
          <a:p>
            <a:pPr marL="285750" indent="-285750">
              <a:buFont typeface="Wingdings" panose="05000000000000000000" pitchFamily="2" charset="2"/>
              <a:buChar char="§"/>
            </a:pPr>
            <a:r>
              <a:rPr lang="lt-LT" sz="1400" dirty="0"/>
              <a:t>2019 m. gruodžio 31 d. nesate sunkumus patirianti įmonė ir </a:t>
            </a:r>
            <a:endParaRPr lang="lt-LT" sz="1400" dirty="0" smtClean="0"/>
          </a:p>
          <a:p>
            <a:r>
              <a:rPr lang="lt-LT" sz="1400" dirty="0" smtClean="0"/>
              <a:t>įmonių </a:t>
            </a:r>
            <a:r>
              <a:rPr lang="lt-LT" sz="1400" dirty="0"/>
              <a:t>grupė ir jums nėra pradėtos bankroto procedūros.</a:t>
            </a:r>
          </a:p>
          <a:p>
            <a:pPr marL="285750" indent="-285750">
              <a:buFont typeface="Wingdings" panose="05000000000000000000" pitchFamily="2" charset="2"/>
              <a:buChar char="§"/>
            </a:pPr>
            <a:r>
              <a:rPr lang="lt-LT" sz="1400" dirty="0"/>
              <a:t>Registrų centrui esate pateikęs 2019 metų finansinių </a:t>
            </a:r>
            <a:r>
              <a:rPr lang="lt-LT" sz="1400" dirty="0" smtClean="0"/>
              <a:t>ataskaitų</a:t>
            </a:r>
          </a:p>
          <a:p>
            <a:r>
              <a:rPr lang="lt-LT" sz="1400" dirty="0" smtClean="0"/>
              <a:t>rinkinį</a:t>
            </a:r>
            <a:r>
              <a:rPr lang="lt-LT" sz="1400" dirty="0"/>
              <a:t>. Turi būti pateiktos jūsų ir kitų įmonės grupės įmonių </a:t>
            </a:r>
            <a:endParaRPr lang="lt-LT" sz="1400" dirty="0" smtClean="0"/>
          </a:p>
          <a:p>
            <a:r>
              <a:rPr lang="lt-LT" sz="1400" dirty="0" smtClean="0"/>
              <a:t>(</a:t>
            </a:r>
            <a:r>
              <a:rPr lang="lt-LT" sz="1400" dirty="0"/>
              <a:t>jei galioja), kuriai priklauso paskolos gavėjas, ataskaitos</a:t>
            </a:r>
            <a:r>
              <a:rPr lang="lt-LT" sz="1400" dirty="0" smtClean="0"/>
              <a:t>.</a:t>
            </a:r>
          </a:p>
          <a:p>
            <a:endParaRPr lang="lt-LT" sz="1400" dirty="0"/>
          </a:p>
          <a:p>
            <a:r>
              <a:rPr lang="lt-LT" sz="1400" dirty="0"/>
              <a:t>Sutartis pasirašoma ir paskola gali būti suteikta ne vėliau kaip</a:t>
            </a:r>
            <a:r>
              <a:rPr lang="lt-LT" sz="1400" b="1" dirty="0"/>
              <a:t> </a:t>
            </a:r>
            <a:endParaRPr lang="lt-LT" sz="1400" b="1" dirty="0" smtClean="0"/>
          </a:p>
          <a:p>
            <a:r>
              <a:rPr lang="lt-LT" sz="1400" b="1" dirty="0" smtClean="0"/>
              <a:t>2021 </a:t>
            </a:r>
            <a:r>
              <a:rPr lang="lt-LT" sz="1400" b="1" dirty="0"/>
              <a:t>birželio 30 d.</a:t>
            </a:r>
            <a:r>
              <a:rPr lang="lt-LT" sz="1400" dirty="0"/>
              <a:t>, išmokama – ne vėliau kaip </a:t>
            </a:r>
            <a:r>
              <a:rPr lang="lt-LT" sz="1400" b="1" dirty="0"/>
              <a:t>2021 rugsėjo 30 d. </a:t>
            </a:r>
            <a:endParaRPr lang="lt-LT" sz="1400" b="1" dirty="0" smtClean="0"/>
          </a:p>
          <a:p>
            <a:r>
              <a:rPr lang="lt-LT" sz="1400" dirty="0" smtClean="0"/>
              <a:t>pagal </a:t>
            </a:r>
            <a:r>
              <a:rPr lang="lt-LT" sz="1400" dirty="0"/>
              <a:t>turimą skolą turistams už neįvykusias keliones.</a:t>
            </a:r>
          </a:p>
          <a:p>
            <a:r>
              <a:rPr lang="lt-LT" sz="1400" b="1" dirty="0"/>
              <a:t>Paskolos terminai:</a:t>
            </a:r>
            <a:endParaRPr lang="lt-LT" sz="1400" dirty="0"/>
          </a:p>
          <a:p>
            <a:r>
              <a:rPr lang="lt-LT" sz="1400" dirty="0"/>
              <a:t>iki 24 mėn., kai paskolos suma yra iki 20 tūkst. </a:t>
            </a:r>
            <a:r>
              <a:rPr lang="lt-LT" sz="1400" dirty="0" err="1"/>
              <a:t>Eur</a:t>
            </a:r>
            <a:r>
              <a:rPr lang="lt-LT" sz="1400" dirty="0"/>
              <a:t>;</a:t>
            </a:r>
          </a:p>
          <a:p>
            <a:r>
              <a:rPr lang="lt-LT" sz="1400" dirty="0"/>
              <a:t>iki 72 mėn., kai paskolos suma yra didesnė nei 20 tūkst. </a:t>
            </a:r>
            <a:r>
              <a:rPr lang="lt-LT" sz="1400" dirty="0" err="1"/>
              <a:t>Eur</a:t>
            </a:r>
            <a:r>
              <a:rPr lang="lt-LT" sz="1400" dirty="0"/>
              <a:t> (įskaitant atvejus, kai terminas pratęsiamas).</a:t>
            </a:r>
          </a:p>
          <a:p>
            <a:r>
              <a:rPr lang="lt-LT" sz="1400" dirty="0"/>
              <a:t>Kvietimas stabdomas </a:t>
            </a:r>
            <a:r>
              <a:rPr lang="lt-LT" sz="1400" b="1" dirty="0"/>
              <a:t>2021 m. gegužės 31 d. 23:59 val.</a:t>
            </a:r>
            <a:r>
              <a:rPr lang="lt-LT" sz="1400" dirty="0"/>
              <a:t> arba paskirsčius priemonei skirtą sumą.</a:t>
            </a:r>
          </a:p>
          <a:p>
            <a:endParaRPr lang="lt-LT" sz="1400" dirty="0"/>
          </a:p>
          <a:p>
            <a:endParaRPr lang="lt-LT" sz="1400" dirty="0"/>
          </a:p>
          <a:p>
            <a:endParaRPr lang="en-US" sz="1400" b="1" dirty="0"/>
          </a:p>
        </p:txBody>
      </p:sp>
      <p:pic>
        <p:nvPicPr>
          <p:cNvPr id="2050" name="Picture 2" descr="https://invega.lt/wp-content/uploads/2021-01-11_paskolos-palukanos-14-scal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4025" y="3125094"/>
            <a:ext cx="6162675" cy="245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018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23537</TotalTime>
  <Words>1559</Words>
  <Application>Microsoft Office PowerPoint</Application>
  <PresentationFormat>Widescreen</PresentationFormat>
  <Paragraphs>345</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Myriad Pro Cond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Agnė Kudirkienė</dc:creator>
  <cp:lastModifiedBy>Daiva</cp:lastModifiedBy>
  <cp:revision>1238</cp:revision>
  <cp:lastPrinted>2020-12-17T11:38:15Z</cp:lastPrinted>
  <dcterms:created xsi:type="dcterms:W3CDTF">2017-03-14T07:46:47Z</dcterms:created>
  <dcterms:modified xsi:type="dcterms:W3CDTF">2021-03-03T11:06:46Z</dcterms:modified>
</cp:coreProperties>
</file>